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2"/>
  </p:notesMasterIdLst>
  <p:sldIdLst>
    <p:sldId id="3589" r:id="rId2"/>
    <p:sldId id="262" r:id="rId3"/>
    <p:sldId id="2105" r:id="rId4"/>
    <p:sldId id="264" r:id="rId5"/>
    <p:sldId id="2104" r:id="rId6"/>
    <p:sldId id="3582" r:id="rId7"/>
    <p:sldId id="3570" r:id="rId8"/>
    <p:sldId id="3571" r:id="rId9"/>
    <p:sldId id="3584" r:id="rId10"/>
    <p:sldId id="3576" r:id="rId11"/>
    <p:sldId id="3573" r:id="rId12"/>
    <p:sldId id="3585" r:id="rId13"/>
    <p:sldId id="3578" r:id="rId14"/>
    <p:sldId id="3574" r:id="rId15"/>
    <p:sldId id="3581" r:id="rId16"/>
    <p:sldId id="3587" r:id="rId17"/>
    <p:sldId id="3590" r:id="rId18"/>
    <p:sldId id="265" r:id="rId19"/>
    <p:sldId id="3591" r:id="rId20"/>
    <p:sldId id="269" r:id="rId21"/>
    <p:sldId id="272" r:id="rId22"/>
    <p:sldId id="274" r:id="rId23"/>
    <p:sldId id="911" r:id="rId24"/>
    <p:sldId id="803" r:id="rId25"/>
    <p:sldId id="2291" r:id="rId26"/>
    <p:sldId id="905" r:id="rId27"/>
    <p:sldId id="835" r:id="rId28"/>
    <p:sldId id="2293" r:id="rId29"/>
    <p:sldId id="799" r:id="rId30"/>
    <p:sldId id="902" r:id="rId31"/>
    <p:sldId id="3569" r:id="rId32"/>
    <p:sldId id="3593" r:id="rId33"/>
    <p:sldId id="3592" r:id="rId34"/>
    <p:sldId id="322" r:id="rId35"/>
    <p:sldId id="3594" r:id="rId36"/>
    <p:sldId id="2314" r:id="rId37"/>
    <p:sldId id="268" r:id="rId38"/>
    <p:sldId id="292" r:id="rId39"/>
    <p:sldId id="919" r:id="rId40"/>
    <p:sldId id="358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4"/>
    <p:restoredTop sz="94694"/>
  </p:normalViewPr>
  <p:slideViewPr>
    <p:cSldViewPr snapToGrid="0" snapToObjects="1">
      <p:cViewPr varScale="1">
        <p:scale>
          <a:sx n="152" d="100"/>
          <a:sy n="152" d="100"/>
        </p:scale>
        <p:origin x="1208"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9/11/24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345249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4008438" y="8893175"/>
            <a:ext cx="3067050" cy="468313"/>
          </a:xfrm>
          <a:prstGeom prst="rect">
            <a:avLst/>
          </a:prstGeom>
          <a:noFill/>
          <a:ln w="9525">
            <a:noFill/>
            <a:miter lim="800000"/>
            <a:headEnd/>
            <a:tailEnd/>
          </a:ln>
        </p:spPr>
        <p:txBody>
          <a:bodyPr lIns="94330" tIns="47165" rIns="94330" bIns="47165" anchor="b"/>
          <a:lstStyle/>
          <a:p>
            <a:pPr algn="r"/>
            <a:fld id="{CBFF18BC-6742-4AA4-9CE9-C3BF38CB7C51}" type="slidenum">
              <a:rPr lang="en-US" altLang="en-US" sz="1200">
                <a:latin typeface="Calibri" pitchFamily="34" charset="0"/>
              </a:rPr>
              <a:pPr algn="r"/>
              <a:t>24</a:t>
            </a:fld>
            <a:endParaRPr lang="en-US" altLang="en-US" sz="1200">
              <a:latin typeface="Calibri" pitchFamily="34" charset="0"/>
            </a:endParaRPr>
          </a:p>
        </p:txBody>
      </p:sp>
      <p:sp>
        <p:nvSpPr>
          <p:cNvPr id="27650" name="Rectangle 2"/>
          <p:cNvSpPr>
            <a:spLocks noGrp="1" noRot="1" noChangeAspect="1" noChangeArrowheads="1" noTextEdit="1"/>
          </p:cNvSpPr>
          <p:nvPr>
            <p:ph type="sldImg"/>
          </p:nvPr>
        </p:nvSpPr>
        <p:spPr bwMode="auto">
          <a:xfrm>
            <a:off x="1198563" y="700088"/>
            <a:ext cx="4681537" cy="3511550"/>
          </a:xfrm>
          <a:noFill/>
          <a:ln>
            <a:solidFill>
              <a:srgbClr val="000000"/>
            </a:solidFill>
            <a:miter lim="800000"/>
            <a:headEnd/>
            <a:tailEnd/>
          </a:ln>
        </p:spPr>
      </p:sp>
      <p:sp>
        <p:nvSpPr>
          <p:cNvPr id="27651" name="Rectangle 3"/>
          <p:cNvSpPr>
            <a:spLocks noGrp="1" noChangeArrowheads="1"/>
          </p:cNvSpPr>
          <p:nvPr>
            <p:ph type="body" idx="1"/>
          </p:nvPr>
        </p:nvSpPr>
        <p:spPr bwMode="auto">
          <a:xfrm>
            <a:off x="708025" y="4446588"/>
            <a:ext cx="5661025" cy="4216400"/>
          </a:xfrm>
          <a:noFill/>
        </p:spPr>
        <p:txBody>
          <a:bodyPr wrap="square" lIns="94330" tIns="47165" rIns="94330" bIns="4716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28625" y="176279"/>
            <a:ext cx="8286750" cy="1325563"/>
          </a:xfrm>
        </p:spPr>
        <p:txBody>
          <a:bodyPr/>
          <a:lstStyle/>
          <a:p>
            <a:r>
              <a:rPr lang="en-US" dirty="0"/>
              <a:t>Click to edit Master title style</a:t>
            </a:r>
          </a:p>
        </p:txBody>
      </p:sp>
      <p:sp>
        <p:nvSpPr>
          <p:cNvPr id="10" name="Content Placeholder 9"/>
          <p:cNvSpPr>
            <a:spLocks noGrp="1"/>
          </p:cNvSpPr>
          <p:nvPr>
            <p:ph sz="quarter" idx="13"/>
          </p:nvPr>
        </p:nvSpPr>
        <p:spPr>
          <a:xfrm>
            <a:off x="1071438" y="1622066"/>
            <a:ext cx="6400800" cy="3474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209CBC31-90C3-EC56-C136-767A002D73D5}"/>
              </a:ext>
            </a:extLst>
          </p:cNvPr>
          <p:cNvSpPr>
            <a:spLocks noGrp="1"/>
          </p:cNvSpPr>
          <p:nvPr>
            <p:ph type="dt" sz="half" idx="14"/>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4273909-64F6-F63E-4E92-ECB2B009C808}"/>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D151671-7C1D-3D83-A686-770F57E43350}"/>
              </a:ext>
            </a:extLst>
          </p:cNvPr>
          <p:cNvSpPr>
            <a:spLocks noGrp="1"/>
          </p:cNvSpPr>
          <p:nvPr>
            <p:ph type="sldNum" sz="quarter" idx="16"/>
          </p:nvPr>
        </p:nvSpPr>
        <p:spPr/>
        <p:txBody>
          <a:bodyPr/>
          <a:lstStyle>
            <a:lvl1pPr>
              <a:defRPr/>
            </a:lvl1pPr>
          </a:lstStyle>
          <a:p>
            <a:fld id="{FC297A3A-C8BE-404E-9F9E-CBD7C5F402DC}" type="slidenum">
              <a:rPr lang="en-US" altLang="en-US"/>
              <a:pPr/>
              <a:t>‹#›</a:t>
            </a:fld>
            <a:endParaRPr lang="en-US" altLang="en-US"/>
          </a:p>
        </p:txBody>
      </p:sp>
      <p:sp>
        <p:nvSpPr>
          <p:cNvPr id="5" name="TextBox 4">
            <a:extLst>
              <a:ext uri="{FF2B5EF4-FFF2-40B4-BE49-F238E27FC236}">
                <a16:creationId xmlns:a16="http://schemas.microsoft.com/office/drawing/2014/main" id="{CE492F9F-6BB4-BAA6-4838-A49206FB0844}"/>
              </a:ext>
            </a:extLst>
          </p:cNvPr>
          <p:cNvSpPr txBox="1"/>
          <p:nvPr userDrawn="1"/>
        </p:nvSpPr>
        <p:spPr>
          <a:xfrm>
            <a:off x="2578746" y="6376047"/>
            <a:ext cx="1693092" cy="246221"/>
          </a:xfrm>
          <a:prstGeom prst="rect">
            <a:avLst/>
          </a:prstGeom>
          <a:noFill/>
        </p:spPr>
        <p:txBody>
          <a:bodyPr wrap="none" rtlCol="0">
            <a:spAutoFit/>
          </a:bodyPr>
          <a:lstStyle/>
          <a:p>
            <a:r>
              <a:rPr lang="en-US" sz="1000"/>
              <a:t>D. Raparia, SPIN 23/09/26</a:t>
            </a:r>
          </a:p>
        </p:txBody>
      </p:sp>
    </p:spTree>
    <p:extLst>
      <p:ext uri="{BB962C8B-B14F-4D97-AF65-F5344CB8AC3E}">
        <p14:creationId xmlns:p14="http://schemas.microsoft.com/office/powerpoint/2010/main" val="186519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
        <p:nvSpPr>
          <p:cNvPr id="4" name="TextBox 3">
            <a:extLst>
              <a:ext uri="{FF2B5EF4-FFF2-40B4-BE49-F238E27FC236}">
                <a16:creationId xmlns:a16="http://schemas.microsoft.com/office/drawing/2014/main" id="{DF7EAF2B-CDCC-9B60-520B-75596E54E531}"/>
              </a:ext>
            </a:extLst>
          </p:cNvPr>
          <p:cNvSpPr txBox="1"/>
          <p:nvPr userDrawn="1"/>
        </p:nvSpPr>
        <p:spPr>
          <a:xfrm>
            <a:off x="2076628" y="6316596"/>
            <a:ext cx="2865280" cy="369332"/>
          </a:xfrm>
          <a:prstGeom prst="rect">
            <a:avLst/>
          </a:prstGeom>
          <a:noFill/>
        </p:spPr>
        <p:txBody>
          <a:bodyPr wrap="square" rtlCol="0">
            <a:spAutoFit/>
          </a:bodyPr>
          <a:lstStyle/>
          <a:p>
            <a:r>
              <a:rPr lang="en-US" sz="900" dirty="0"/>
              <a:t>PSTP 2024				D. Raparia</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5" r:id="rId14"/>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8.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24358" y="2269651"/>
            <a:ext cx="7750969" cy="1947460"/>
          </a:xfrm>
        </p:spPr>
        <p:txBody>
          <a:bodyPr>
            <a:normAutofit/>
          </a:bodyPr>
          <a:lstStyle/>
          <a:p>
            <a:r>
              <a:rPr lang="en-US" dirty="0">
                <a:solidFill>
                  <a:srgbClr val="FF0000"/>
                </a:solidFill>
              </a:rPr>
              <a:t>Polarized Ion Sources </a:t>
            </a:r>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609880" y="3764301"/>
            <a:ext cx="7750969" cy="557534"/>
          </a:xfrm>
        </p:spPr>
        <p:txBody>
          <a:bodyPr/>
          <a:lstStyle/>
          <a:p>
            <a:r>
              <a:rPr lang="en-US" dirty="0">
                <a:solidFill>
                  <a:srgbClr val="FFFF00"/>
                </a:solidFill>
              </a:rPr>
              <a:t>Deepak Raparia</a:t>
            </a:r>
          </a:p>
        </p:txBody>
      </p:sp>
      <p:pic>
        <p:nvPicPr>
          <p:cNvPr id="5" name="Picture 2" descr="2024 Workshop on Polarized Sources, Targets, and Polarimetry">
            <a:extLst>
              <a:ext uri="{FF2B5EF4-FFF2-40B4-BE49-F238E27FC236}">
                <a16:creationId xmlns:a16="http://schemas.microsoft.com/office/drawing/2014/main" id="{C4F6CAC7-EEFB-A5CF-5380-755ECD236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61" y="4527964"/>
            <a:ext cx="4768634" cy="139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9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2C7A-56DC-5627-5DDD-E1BD766AF27A}"/>
              </a:ext>
            </a:extLst>
          </p:cNvPr>
          <p:cNvSpPr>
            <a:spLocks noGrp="1"/>
          </p:cNvSpPr>
          <p:nvPr>
            <p:ph type="title"/>
          </p:nvPr>
        </p:nvSpPr>
        <p:spPr/>
        <p:txBody>
          <a:bodyPr/>
          <a:lstStyle/>
          <a:p>
            <a:r>
              <a:rPr lang="en-US" dirty="0">
                <a:solidFill>
                  <a:srgbClr val="C00000"/>
                </a:solidFill>
              </a:rPr>
              <a:t>Optically pump polarized ion source (OPPIS)</a:t>
            </a:r>
          </a:p>
        </p:txBody>
      </p:sp>
      <p:sp>
        <p:nvSpPr>
          <p:cNvPr id="3" name="Content Placeholder 2">
            <a:extLst>
              <a:ext uri="{FF2B5EF4-FFF2-40B4-BE49-F238E27FC236}">
                <a16:creationId xmlns:a16="http://schemas.microsoft.com/office/drawing/2014/main" id="{32055309-953F-2773-0331-9BD7E6BFC6EA}"/>
              </a:ext>
            </a:extLst>
          </p:cNvPr>
          <p:cNvSpPr>
            <a:spLocks noGrp="1"/>
          </p:cNvSpPr>
          <p:nvPr>
            <p:ph idx="1"/>
          </p:nvPr>
        </p:nvSpPr>
        <p:spPr>
          <a:xfrm>
            <a:off x="428624" y="1450639"/>
            <a:ext cx="8542847" cy="4207185"/>
          </a:xfrm>
        </p:spPr>
        <p:txBody>
          <a:bodyPr>
            <a:normAutofit/>
          </a:bodyPr>
          <a:lstStyle/>
          <a:p>
            <a:pPr marL="285750" indent="-285750">
              <a:buFont typeface="Arial" panose="020B0604020202020204" pitchFamily="34" charset="0"/>
              <a:buChar char="•"/>
            </a:pPr>
            <a:r>
              <a:rPr lang="en-US" sz="1800" dirty="0">
                <a:effectLst/>
              </a:rPr>
              <a:t>For optical pumping of rubidium atoms laser radiation with wavelength of 795 nm is used to excite transitions: 5S1/2 → 5P1/2</a:t>
            </a:r>
          </a:p>
          <a:p>
            <a:pPr marL="285750" indent="-285750">
              <a:buFont typeface="Arial" panose="020B0604020202020204" pitchFamily="34" charset="0"/>
              <a:buChar char="•"/>
            </a:pPr>
            <a:r>
              <a:rPr lang="en-US" sz="1800" dirty="0"/>
              <a:t> spontaneous decay 5S</a:t>
            </a:r>
            <a:r>
              <a:rPr lang="en-US" sz="1800" baseline="-25000" dirty="0"/>
              <a:t>1/2</a:t>
            </a:r>
            <a:r>
              <a:rPr lang="en-US" sz="1800" dirty="0"/>
              <a:t>  100% polarization Rb atom</a:t>
            </a:r>
          </a:p>
          <a:p>
            <a:pPr marL="285750" indent="-285750">
              <a:buFont typeface="Arial" panose="020B0604020202020204" pitchFamily="34" charset="0"/>
              <a:buChar char="•"/>
            </a:pPr>
            <a:r>
              <a:rPr lang="en-US" sz="1800" dirty="0"/>
              <a:t>Charge exchange collision Polarized electron transfer to H</a:t>
            </a:r>
          </a:p>
          <a:p>
            <a:endParaRPr lang="en-US" dirty="0"/>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CD047A44-9457-EAE4-8720-E53D82E6751C}"/>
              </a:ext>
            </a:extLst>
          </p:cNvPr>
          <p:cNvSpPr>
            <a:spLocks noGrp="1"/>
          </p:cNvSpPr>
          <p:nvPr>
            <p:ph type="sldNum" sz="quarter" idx="4"/>
          </p:nvPr>
        </p:nvSpPr>
        <p:spPr/>
        <p:txBody>
          <a:bodyPr/>
          <a:lstStyle/>
          <a:p>
            <a:fld id="{933A556B-7C63-244D-9B7C-B0EA8042B330}" type="slidenum">
              <a:rPr lang="en-US" smtClean="0"/>
              <a:pPr/>
              <a:t>10</a:t>
            </a:fld>
            <a:endParaRPr lang="en-US" sz="750"/>
          </a:p>
        </p:txBody>
      </p:sp>
      <p:pic>
        <p:nvPicPr>
          <p:cNvPr id="7" name="Picture 6">
            <a:extLst>
              <a:ext uri="{FF2B5EF4-FFF2-40B4-BE49-F238E27FC236}">
                <a16:creationId xmlns:a16="http://schemas.microsoft.com/office/drawing/2014/main" id="{8A85A280-2581-F3A1-F661-4346A2D94D50}"/>
              </a:ext>
            </a:extLst>
          </p:cNvPr>
          <p:cNvPicPr>
            <a:picLocks noChangeAspect="1"/>
          </p:cNvPicPr>
          <p:nvPr/>
        </p:nvPicPr>
        <p:blipFill>
          <a:blip r:embed="rId2"/>
          <a:stretch>
            <a:fillRect/>
          </a:stretch>
        </p:blipFill>
        <p:spPr>
          <a:xfrm>
            <a:off x="5257002" y="4113760"/>
            <a:ext cx="3843866" cy="2567961"/>
          </a:xfrm>
          <a:prstGeom prst="rect">
            <a:avLst/>
          </a:prstGeom>
        </p:spPr>
      </p:pic>
      <p:sp>
        <p:nvSpPr>
          <p:cNvPr id="15" name="Rectangle 3">
            <a:extLst>
              <a:ext uri="{FF2B5EF4-FFF2-40B4-BE49-F238E27FC236}">
                <a16:creationId xmlns:a16="http://schemas.microsoft.com/office/drawing/2014/main" id="{126050DB-35E0-2DDF-BDA1-09B55BEED1D8}"/>
              </a:ext>
            </a:extLst>
          </p:cNvPr>
          <p:cNvSpPr>
            <a:spLocks noChangeArrowheads="1"/>
          </p:cNvSpPr>
          <p:nvPr/>
        </p:nvSpPr>
        <p:spPr bwMode="auto">
          <a:xfrm rot="-131669">
            <a:off x="1988851" y="4122374"/>
            <a:ext cx="457200" cy="381000"/>
          </a:xfrm>
          <a:prstGeom prst="rect">
            <a:avLst/>
          </a:prstGeom>
          <a:solidFill>
            <a:srgbClr val="FF33CC"/>
          </a:solidFill>
          <a:ln w="9525">
            <a:miter lim="800000"/>
            <a:headEnd/>
            <a:tailEnd/>
          </a:ln>
          <a:effectLst/>
          <a:scene3d>
            <a:camera prst="legacyPerspectiveFront">
              <a:rot lat="1500000" lon="20099999" rev="0"/>
            </a:camera>
            <a:lightRig rig="legacyFlat4" dir="t"/>
          </a:scene3d>
          <a:sp3d extrusionH="887400" prstMaterial="legacyMatte">
            <a:bevelT w="13500" h="13500" prst="angle"/>
            <a:bevelB w="13500" h="13500" prst="angle"/>
            <a:extrusionClr>
              <a:srgbClr val="FF33CC"/>
            </a:extrusionClr>
            <a:contourClr>
              <a:srgbClr val="FF33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6" name="Oval 4">
            <a:extLst>
              <a:ext uri="{FF2B5EF4-FFF2-40B4-BE49-F238E27FC236}">
                <a16:creationId xmlns:a16="http://schemas.microsoft.com/office/drawing/2014/main" id="{4D6C8464-2D66-9734-47C4-4B1B2E27CD31}"/>
              </a:ext>
            </a:extLst>
          </p:cNvPr>
          <p:cNvSpPr>
            <a:spLocks noChangeArrowheads="1"/>
          </p:cNvSpPr>
          <p:nvPr/>
        </p:nvSpPr>
        <p:spPr bwMode="auto">
          <a:xfrm>
            <a:off x="2827051" y="4808174"/>
            <a:ext cx="685800" cy="6096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baseline="0">
                <a:solidFill>
                  <a:srgbClr val="CC3300"/>
                </a:solidFill>
                <a:latin typeface="Times New Roman" panose="02020603050405020304" pitchFamily="18" charset="0"/>
              </a:rPr>
              <a:t>Rb</a:t>
            </a:r>
            <a:endParaRPr lang="en-US" altLang="en-US" sz="2400" b="1">
              <a:solidFill>
                <a:srgbClr val="CC3300"/>
              </a:solidFill>
              <a:latin typeface="Times New Roman" panose="02020603050405020304" pitchFamily="18" charset="0"/>
            </a:endParaRPr>
          </a:p>
        </p:txBody>
      </p:sp>
      <p:sp>
        <p:nvSpPr>
          <p:cNvPr id="17" name="Oval 5">
            <a:extLst>
              <a:ext uri="{FF2B5EF4-FFF2-40B4-BE49-F238E27FC236}">
                <a16:creationId xmlns:a16="http://schemas.microsoft.com/office/drawing/2014/main" id="{8DD6EBE4-6267-D257-B814-0095B7442368}"/>
              </a:ext>
            </a:extLst>
          </p:cNvPr>
          <p:cNvSpPr>
            <a:spLocks noChangeArrowheads="1"/>
          </p:cNvSpPr>
          <p:nvPr/>
        </p:nvSpPr>
        <p:spPr bwMode="auto">
          <a:xfrm>
            <a:off x="2446051" y="5417774"/>
            <a:ext cx="685800" cy="685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baseline="0">
                <a:latin typeface="Times New Roman" panose="02020603050405020304" pitchFamily="18" charset="0"/>
              </a:rPr>
              <a:t>H</a:t>
            </a:r>
            <a:r>
              <a:rPr lang="en-US" altLang="en-US" sz="2400" b="1" baseline="30000">
                <a:latin typeface="Times New Roman" panose="02020603050405020304" pitchFamily="18" charset="0"/>
              </a:rPr>
              <a:t>+</a:t>
            </a:r>
          </a:p>
        </p:txBody>
      </p:sp>
      <p:sp>
        <p:nvSpPr>
          <p:cNvPr id="18" name="Oval 6">
            <a:extLst>
              <a:ext uri="{FF2B5EF4-FFF2-40B4-BE49-F238E27FC236}">
                <a16:creationId xmlns:a16="http://schemas.microsoft.com/office/drawing/2014/main" id="{03E4D764-870E-E6EC-A8C4-22565AA220DC}"/>
              </a:ext>
            </a:extLst>
          </p:cNvPr>
          <p:cNvSpPr>
            <a:spLocks noChangeArrowheads="1"/>
          </p:cNvSpPr>
          <p:nvPr/>
        </p:nvSpPr>
        <p:spPr bwMode="auto">
          <a:xfrm>
            <a:off x="4046251" y="5417774"/>
            <a:ext cx="762000" cy="685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baseline="0">
                <a:latin typeface="Times New Roman" panose="02020603050405020304" pitchFamily="18" charset="0"/>
              </a:rPr>
              <a:t>H</a:t>
            </a:r>
            <a:r>
              <a:rPr lang="en-US" altLang="en-US" sz="2400" b="1" baseline="30000">
                <a:latin typeface="Times New Roman" panose="02020603050405020304" pitchFamily="18" charset="0"/>
              </a:rPr>
              <a:t>0</a:t>
            </a:r>
          </a:p>
        </p:txBody>
      </p:sp>
      <p:sp>
        <p:nvSpPr>
          <p:cNvPr id="19" name="Rectangle 10">
            <a:extLst>
              <a:ext uri="{FF2B5EF4-FFF2-40B4-BE49-F238E27FC236}">
                <a16:creationId xmlns:a16="http://schemas.microsoft.com/office/drawing/2014/main" id="{F27769D0-43CD-D37B-7B0D-7DA78D74EDF4}"/>
              </a:ext>
            </a:extLst>
          </p:cNvPr>
          <p:cNvSpPr>
            <a:spLocks noChangeArrowheads="1"/>
          </p:cNvSpPr>
          <p:nvPr/>
        </p:nvSpPr>
        <p:spPr bwMode="auto">
          <a:xfrm>
            <a:off x="769651" y="5417774"/>
            <a:ext cx="1295400" cy="685800"/>
          </a:xfrm>
          <a:prstGeom prst="rect">
            <a:avLst/>
          </a:prstGeom>
          <a:solidFill>
            <a:srgbClr val="990000"/>
          </a:solidFill>
          <a:ln w="57150">
            <a:solidFill>
              <a:srgbClr val="FF0000"/>
            </a:solidFill>
            <a:miter lim="800000"/>
            <a:headEnd/>
            <a:tailEnd/>
          </a:ln>
          <a:effectLst>
            <a:outerShdw dist="35921" dir="2700000" algn="ctr" rotWithShape="0">
              <a:schemeClr val="bg2"/>
            </a:outerShdw>
          </a:effectLst>
        </p:spPr>
        <p:txBody>
          <a:bodyPr wrap="none" anchor="ctr"/>
          <a:lstStyle/>
          <a:p>
            <a:pPr algn="ctr"/>
            <a:r>
              <a:rPr lang="en-US" altLang="en-US" sz="2000" b="1" baseline="0">
                <a:solidFill>
                  <a:schemeClr val="bg1"/>
                </a:solidFill>
                <a:latin typeface="Times New Roman" panose="02020603050405020304" pitchFamily="18" charset="0"/>
              </a:rPr>
              <a:t>Proton </a:t>
            </a:r>
          </a:p>
          <a:p>
            <a:pPr algn="ctr"/>
            <a:r>
              <a:rPr lang="en-US" altLang="en-US" sz="2000" b="1" baseline="0">
                <a:solidFill>
                  <a:schemeClr val="bg1"/>
                </a:solidFill>
                <a:latin typeface="Times New Roman" panose="02020603050405020304" pitchFamily="18" charset="0"/>
              </a:rPr>
              <a:t>source</a:t>
            </a:r>
          </a:p>
        </p:txBody>
      </p:sp>
      <p:sp>
        <p:nvSpPr>
          <p:cNvPr id="20" name="Text Box 15">
            <a:extLst>
              <a:ext uri="{FF2B5EF4-FFF2-40B4-BE49-F238E27FC236}">
                <a16:creationId xmlns:a16="http://schemas.microsoft.com/office/drawing/2014/main" id="{D8DA7CAE-0147-1D24-C0EB-E007D3AB9101}"/>
              </a:ext>
            </a:extLst>
          </p:cNvPr>
          <p:cNvSpPr txBox="1">
            <a:spLocks noChangeArrowheads="1"/>
          </p:cNvSpPr>
          <p:nvPr/>
        </p:nvSpPr>
        <p:spPr bwMode="auto">
          <a:xfrm>
            <a:off x="2903251" y="3512774"/>
            <a:ext cx="2209800" cy="830997"/>
          </a:xfrm>
          <a:prstGeom prst="rect">
            <a:avLst/>
          </a:prstGeom>
          <a:noFill/>
          <a:ln w="2857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baseline="0" dirty="0">
                <a:latin typeface="Times New Roman" panose="02020603050405020304" pitchFamily="18" charset="0"/>
              </a:rPr>
              <a:t>Laser-795 nm</a:t>
            </a:r>
          </a:p>
          <a:p>
            <a:r>
              <a:rPr lang="en-US" altLang="en-US" sz="1600" b="1" baseline="0" dirty="0">
                <a:latin typeface="Times New Roman" panose="02020603050405020304" pitchFamily="18" charset="0"/>
              </a:rPr>
              <a:t>Optical pumping</a:t>
            </a:r>
          </a:p>
          <a:p>
            <a:r>
              <a:rPr lang="en-US" altLang="en-US" sz="1600" b="1" i="1" baseline="0" dirty="0">
                <a:latin typeface="Times New Roman" panose="02020603050405020304" pitchFamily="18" charset="0"/>
              </a:rPr>
              <a:t>Rb: NL(Rb) </a:t>
            </a:r>
            <a:r>
              <a:rPr lang="en-US" altLang="en-US" sz="1600" b="1" i="1" baseline="0" dirty="0">
                <a:latin typeface="Times New Roman" panose="02020603050405020304" pitchFamily="18" charset="0"/>
                <a:cs typeface="Times New Roman" panose="02020603050405020304" pitchFamily="18" charset="0"/>
              </a:rPr>
              <a:t>~</a:t>
            </a:r>
            <a:r>
              <a:rPr lang="en-US" altLang="en-US" sz="1600" b="1" i="1" baseline="0" dirty="0">
                <a:latin typeface="Times New Roman" panose="02020603050405020304" pitchFamily="18" charset="0"/>
              </a:rPr>
              <a:t>10</a:t>
            </a:r>
            <a:r>
              <a:rPr lang="en-US" altLang="en-US" sz="1600" b="1" i="1" baseline="30000" dirty="0">
                <a:latin typeface="Times New Roman" panose="02020603050405020304" pitchFamily="18" charset="0"/>
              </a:rPr>
              <a:t>14</a:t>
            </a:r>
            <a:r>
              <a:rPr lang="en-US" altLang="en-US" sz="1600" b="1" i="1" baseline="0" dirty="0">
                <a:latin typeface="Times New Roman" panose="02020603050405020304" pitchFamily="18" charset="0"/>
              </a:rPr>
              <a:t> cm</a:t>
            </a:r>
            <a:r>
              <a:rPr lang="en-US" altLang="en-US" sz="1600" b="1" i="1" dirty="0">
                <a:latin typeface="Times New Roman" panose="02020603050405020304" pitchFamily="18" charset="0"/>
              </a:rPr>
              <a:t>-2</a:t>
            </a:r>
            <a:r>
              <a:rPr lang="en-US" altLang="en-US" sz="1600" b="1" baseline="0" dirty="0">
                <a:latin typeface="Times New Roman" panose="02020603050405020304" pitchFamily="18" charset="0"/>
              </a:rPr>
              <a:t> </a:t>
            </a:r>
          </a:p>
        </p:txBody>
      </p:sp>
      <p:sp>
        <p:nvSpPr>
          <p:cNvPr id="21" name="AutoShape 29">
            <a:extLst>
              <a:ext uri="{FF2B5EF4-FFF2-40B4-BE49-F238E27FC236}">
                <a16:creationId xmlns:a16="http://schemas.microsoft.com/office/drawing/2014/main" id="{13E366DF-1872-4C08-7C5A-62177EDA8D20}"/>
              </a:ext>
            </a:extLst>
          </p:cNvPr>
          <p:cNvSpPr>
            <a:spLocks noChangeArrowheads="1"/>
          </p:cNvSpPr>
          <p:nvPr/>
        </p:nvSpPr>
        <p:spPr bwMode="auto">
          <a:xfrm flipV="1">
            <a:off x="2065051" y="3171246"/>
            <a:ext cx="2057400" cy="228600"/>
          </a:xfrm>
          <a:prstGeom prst="rightArrow">
            <a:avLst>
              <a:gd name="adj1" fmla="val 50000"/>
              <a:gd name="adj2" fmla="val 2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baseline="0">
              <a:latin typeface="Times New Roman" panose="02020603050405020304" pitchFamily="18" charset="0"/>
            </a:endParaRPr>
          </a:p>
        </p:txBody>
      </p:sp>
      <p:sp>
        <p:nvSpPr>
          <p:cNvPr id="22" name="Oval 41">
            <a:extLst>
              <a:ext uri="{FF2B5EF4-FFF2-40B4-BE49-F238E27FC236}">
                <a16:creationId xmlns:a16="http://schemas.microsoft.com/office/drawing/2014/main" id="{E4BBE6F8-02DA-DBF5-C7DE-C3D1F92D449C}"/>
              </a:ext>
            </a:extLst>
          </p:cNvPr>
          <p:cNvSpPr>
            <a:spLocks noChangeArrowheads="1"/>
          </p:cNvSpPr>
          <p:nvPr/>
        </p:nvSpPr>
        <p:spPr bwMode="auto">
          <a:xfrm>
            <a:off x="3893851" y="4579574"/>
            <a:ext cx="685800" cy="6096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baseline="0">
                <a:solidFill>
                  <a:srgbClr val="CC3300"/>
                </a:solidFill>
                <a:latin typeface="Times New Roman" panose="02020603050405020304" pitchFamily="18" charset="0"/>
              </a:rPr>
              <a:t>Rb</a:t>
            </a:r>
            <a:r>
              <a:rPr lang="en-US" altLang="en-US" sz="2400" b="1" baseline="30000">
                <a:solidFill>
                  <a:srgbClr val="CC3300"/>
                </a:solidFill>
                <a:latin typeface="Times New Roman" panose="02020603050405020304" pitchFamily="18" charset="0"/>
              </a:rPr>
              <a:t>+</a:t>
            </a:r>
          </a:p>
        </p:txBody>
      </p:sp>
      <p:sp>
        <p:nvSpPr>
          <p:cNvPr id="23" name="AutoShape 13">
            <a:extLst>
              <a:ext uri="{FF2B5EF4-FFF2-40B4-BE49-F238E27FC236}">
                <a16:creationId xmlns:a16="http://schemas.microsoft.com/office/drawing/2014/main" id="{FCB010C8-A540-BBD7-3619-147745CAFE67}"/>
              </a:ext>
            </a:extLst>
          </p:cNvPr>
          <p:cNvSpPr>
            <a:spLocks noChangeArrowheads="1"/>
          </p:cNvSpPr>
          <p:nvPr/>
        </p:nvSpPr>
        <p:spPr bwMode="auto">
          <a:xfrm>
            <a:off x="2525814" y="4503374"/>
            <a:ext cx="304800" cy="304800"/>
          </a:xfrm>
          <a:prstGeom prst="curvedLeftArrow">
            <a:avLst>
              <a:gd name="adj1" fmla="val 20000"/>
              <a:gd name="adj2" fmla="val 40000"/>
              <a:gd name="adj3" fmla="val 33333"/>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7">
            <a:extLst>
              <a:ext uri="{FF2B5EF4-FFF2-40B4-BE49-F238E27FC236}">
                <a16:creationId xmlns:a16="http://schemas.microsoft.com/office/drawing/2014/main" id="{DDECFA70-34F8-BA44-1A28-117FFEE8180A}"/>
              </a:ext>
            </a:extLst>
          </p:cNvPr>
          <p:cNvSpPr>
            <a:spLocks noChangeShapeType="1"/>
          </p:cNvSpPr>
          <p:nvPr/>
        </p:nvSpPr>
        <p:spPr bwMode="auto">
          <a:xfrm>
            <a:off x="2333533" y="4408521"/>
            <a:ext cx="685800" cy="6096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42">
            <a:extLst>
              <a:ext uri="{FF2B5EF4-FFF2-40B4-BE49-F238E27FC236}">
                <a16:creationId xmlns:a16="http://schemas.microsoft.com/office/drawing/2014/main" id="{A5FD5D82-5DE9-150B-2F2F-E6462B9B2B91}"/>
              </a:ext>
            </a:extLst>
          </p:cNvPr>
          <p:cNvSpPr>
            <a:spLocks noChangeShapeType="1"/>
          </p:cNvSpPr>
          <p:nvPr/>
        </p:nvSpPr>
        <p:spPr bwMode="auto">
          <a:xfrm flipV="1">
            <a:off x="3512851" y="4924597"/>
            <a:ext cx="381000" cy="76200"/>
          </a:xfrm>
          <a:prstGeom prst="line">
            <a:avLst/>
          </a:prstGeom>
          <a:noFill/>
          <a:ln w="952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9">
            <a:extLst>
              <a:ext uri="{FF2B5EF4-FFF2-40B4-BE49-F238E27FC236}">
                <a16:creationId xmlns:a16="http://schemas.microsoft.com/office/drawing/2014/main" id="{9C8AFBFA-B996-DF07-34B6-32C29BA595FD}"/>
              </a:ext>
            </a:extLst>
          </p:cNvPr>
          <p:cNvSpPr>
            <a:spLocks noChangeShapeType="1"/>
          </p:cNvSpPr>
          <p:nvPr/>
        </p:nvSpPr>
        <p:spPr bwMode="auto">
          <a:xfrm>
            <a:off x="2674651" y="4725838"/>
            <a:ext cx="9144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8">
            <a:extLst>
              <a:ext uri="{FF2B5EF4-FFF2-40B4-BE49-F238E27FC236}">
                <a16:creationId xmlns:a16="http://schemas.microsoft.com/office/drawing/2014/main" id="{EDADC30C-D03C-E2FF-1FA7-977C770DD473}"/>
              </a:ext>
            </a:extLst>
          </p:cNvPr>
          <p:cNvSpPr>
            <a:spLocks noChangeShapeType="1"/>
          </p:cNvSpPr>
          <p:nvPr/>
        </p:nvSpPr>
        <p:spPr bwMode="auto">
          <a:xfrm>
            <a:off x="1767378" y="5811328"/>
            <a:ext cx="685800" cy="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2">
            <a:extLst>
              <a:ext uri="{FF2B5EF4-FFF2-40B4-BE49-F238E27FC236}">
                <a16:creationId xmlns:a16="http://schemas.microsoft.com/office/drawing/2014/main" id="{924A0079-EADB-55E4-5387-061886EE4BBF}"/>
              </a:ext>
            </a:extLst>
          </p:cNvPr>
          <p:cNvSpPr>
            <a:spLocks noChangeShapeType="1"/>
          </p:cNvSpPr>
          <p:nvPr/>
        </p:nvSpPr>
        <p:spPr bwMode="auto">
          <a:xfrm>
            <a:off x="3208051" y="5801264"/>
            <a:ext cx="838200" cy="0"/>
          </a:xfrm>
          <a:prstGeom prst="line">
            <a:avLst/>
          </a:prstGeom>
          <a:noFill/>
          <a:ln w="38100">
            <a:solidFill>
              <a:schemeClr val="accent2"/>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7">
            <a:extLst>
              <a:ext uri="{FF2B5EF4-FFF2-40B4-BE49-F238E27FC236}">
                <a16:creationId xmlns:a16="http://schemas.microsoft.com/office/drawing/2014/main" id="{5E6C9F72-73E1-5338-C305-65CEEEE37ABE}"/>
              </a:ext>
            </a:extLst>
          </p:cNvPr>
          <p:cNvSpPr>
            <a:spLocks noChangeShapeType="1"/>
          </p:cNvSpPr>
          <p:nvPr/>
        </p:nvSpPr>
        <p:spPr bwMode="auto">
          <a:xfrm>
            <a:off x="4629972" y="5799826"/>
            <a:ext cx="533400" cy="0"/>
          </a:xfrm>
          <a:prstGeom prst="line">
            <a:avLst/>
          </a:prstGeom>
          <a:noFill/>
          <a:ln w="38100">
            <a:solidFill>
              <a:schemeClr val="accent2"/>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32">
            <a:extLst>
              <a:ext uri="{FF2B5EF4-FFF2-40B4-BE49-F238E27FC236}">
                <a16:creationId xmlns:a16="http://schemas.microsoft.com/office/drawing/2014/main" id="{FA1E6F84-7D86-966C-7422-D456376E967C}"/>
              </a:ext>
            </a:extLst>
          </p:cNvPr>
          <p:cNvSpPr txBox="1">
            <a:spLocks noChangeArrowheads="1"/>
          </p:cNvSpPr>
          <p:nvPr/>
        </p:nvSpPr>
        <p:spPr bwMode="auto">
          <a:xfrm>
            <a:off x="2865151" y="6118796"/>
            <a:ext cx="2362200" cy="669925"/>
          </a:xfrm>
          <a:prstGeom prst="rect">
            <a:avLst/>
          </a:prstGeom>
          <a:noFill/>
          <a:ln w="2857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baseline="0" dirty="0">
                <a:latin typeface="Times New Roman" panose="02020603050405020304" pitchFamily="18" charset="0"/>
              </a:rPr>
              <a:t>Charge-exchange collisions:</a:t>
            </a:r>
            <a:r>
              <a:rPr lang="en-US" altLang="en-US" sz="2000" b="1" i="1" baseline="0" dirty="0">
                <a:latin typeface="Times New Roman" panose="02020603050405020304" pitchFamily="18" charset="0"/>
                <a:sym typeface="Symbol" pitchFamily="2" charset="2"/>
              </a:rPr>
              <a:t></a:t>
            </a:r>
            <a:r>
              <a:rPr lang="en-US" altLang="en-US" sz="1400" b="1" i="1" baseline="0" dirty="0">
                <a:latin typeface="Times New Roman" panose="02020603050405020304" pitchFamily="18" charset="0"/>
                <a:sym typeface="Symbol" pitchFamily="2" charset="2"/>
              </a:rPr>
              <a:t> </a:t>
            </a:r>
            <a:r>
              <a:rPr lang="en-US" altLang="en-US" sz="1600" b="1" i="1" baseline="0" dirty="0">
                <a:latin typeface="Times New Roman" panose="02020603050405020304" pitchFamily="18" charset="0"/>
                <a:cs typeface="Times New Roman" panose="02020603050405020304" pitchFamily="18" charset="0"/>
                <a:sym typeface="Symbol" pitchFamily="2" charset="2"/>
              </a:rPr>
              <a:t>~10</a:t>
            </a:r>
            <a:r>
              <a:rPr lang="en-US" altLang="en-US" sz="1600" b="1" i="1" baseline="30000" dirty="0">
                <a:latin typeface="Times New Roman" panose="02020603050405020304" pitchFamily="18" charset="0"/>
                <a:cs typeface="Times New Roman" panose="02020603050405020304" pitchFamily="18" charset="0"/>
                <a:sym typeface="Symbol" pitchFamily="2" charset="2"/>
              </a:rPr>
              <a:t>14</a:t>
            </a:r>
            <a:r>
              <a:rPr lang="en-US" altLang="en-US" sz="1600" b="1" i="1" baseline="0" dirty="0">
                <a:latin typeface="Times New Roman" panose="02020603050405020304" pitchFamily="18" charset="0"/>
                <a:cs typeface="Times New Roman" panose="02020603050405020304" pitchFamily="18" charset="0"/>
                <a:sym typeface="Symbol" pitchFamily="2" charset="2"/>
              </a:rPr>
              <a:t>   cm</a:t>
            </a:r>
            <a:r>
              <a:rPr lang="en-US" altLang="en-US" sz="1600" b="1" i="1" dirty="0">
                <a:latin typeface="Times New Roman" panose="02020603050405020304" pitchFamily="18" charset="0"/>
                <a:cs typeface="Times New Roman" panose="02020603050405020304" pitchFamily="18" charset="0"/>
                <a:sym typeface="Symbol" pitchFamily="2" charset="2"/>
              </a:rPr>
              <a:t>2</a:t>
            </a:r>
          </a:p>
        </p:txBody>
      </p:sp>
      <p:sp>
        <p:nvSpPr>
          <p:cNvPr id="31" name="Text Box 28">
            <a:extLst>
              <a:ext uri="{FF2B5EF4-FFF2-40B4-BE49-F238E27FC236}">
                <a16:creationId xmlns:a16="http://schemas.microsoft.com/office/drawing/2014/main" id="{4F1FAC54-45F1-F5F3-C7A2-9629C6F229A0}"/>
              </a:ext>
            </a:extLst>
          </p:cNvPr>
          <p:cNvSpPr txBox="1">
            <a:spLocks noChangeArrowheads="1"/>
          </p:cNvSpPr>
          <p:nvPr/>
        </p:nvSpPr>
        <p:spPr bwMode="auto">
          <a:xfrm>
            <a:off x="4122451" y="2863249"/>
            <a:ext cx="1828800" cy="584775"/>
          </a:xfrm>
          <a:prstGeom prst="rect">
            <a:avLst/>
          </a:prstGeom>
          <a:noFill/>
          <a:ln w="2857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baseline="0" dirty="0">
                <a:latin typeface="Times New Roman" panose="02020603050405020304" pitchFamily="18" charset="0"/>
              </a:rPr>
              <a:t>Superconducting solenoid  </a:t>
            </a:r>
            <a:r>
              <a:rPr lang="ru-RU" altLang="en-US" sz="1600" b="1" baseline="0" dirty="0">
                <a:latin typeface="Times New Roman" panose="02020603050405020304" pitchFamily="18" charset="0"/>
              </a:rPr>
              <a:t>2</a:t>
            </a:r>
            <a:r>
              <a:rPr lang="en-US" altLang="en-US" sz="1600" b="1" baseline="0" dirty="0">
                <a:latin typeface="Times New Roman" panose="02020603050405020304" pitchFamily="18" charset="0"/>
              </a:rPr>
              <a:t>.5T</a:t>
            </a:r>
          </a:p>
        </p:txBody>
      </p:sp>
      <p:sp>
        <p:nvSpPr>
          <p:cNvPr id="32" name="TextBox 31">
            <a:extLst>
              <a:ext uri="{FF2B5EF4-FFF2-40B4-BE49-F238E27FC236}">
                <a16:creationId xmlns:a16="http://schemas.microsoft.com/office/drawing/2014/main" id="{A558A8FB-16BB-7B92-70B3-32ADFE06ACCE}"/>
              </a:ext>
            </a:extLst>
          </p:cNvPr>
          <p:cNvSpPr txBox="1"/>
          <p:nvPr/>
        </p:nvSpPr>
        <p:spPr>
          <a:xfrm>
            <a:off x="5303584" y="6581001"/>
            <a:ext cx="3249608" cy="276999"/>
          </a:xfrm>
          <a:prstGeom prst="rect">
            <a:avLst/>
          </a:prstGeom>
          <a:noFill/>
        </p:spPr>
        <p:txBody>
          <a:bodyPr wrap="none" rtlCol="0">
            <a:spAutoFit/>
          </a:bodyPr>
          <a:lstStyle/>
          <a:p>
            <a:r>
              <a:rPr lang="en-US" sz="1200" dirty="0"/>
              <a:t>A. Zelenski, AIP Conf. Proc. 570, 179, (2000)</a:t>
            </a:r>
          </a:p>
        </p:txBody>
      </p:sp>
    </p:spTree>
    <p:extLst>
      <p:ext uri="{BB962C8B-B14F-4D97-AF65-F5344CB8AC3E}">
        <p14:creationId xmlns:p14="http://schemas.microsoft.com/office/powerpoint/2010/main" val="196135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2F88-4C07-A1F0-C214-914B349ABBB7}"/>
              </a:ext>
            </a:extLst>
          </p:cNvPr>
          <p:cNvSpPr>
            <a:spLocks noGrp="1"/>
          </p:cNvSpPr>
          <p:nvPr>
            <p:ph type="title"/>
          </p:nvPr>
        </p:nvSpPr>
        <p:spPr/>
        <p:txBody>
          <a:bodyPr/>
          <a:lstStyle/>
          <a:p>
            <a:r>
              <a:rPr lang="en-US" dirty="0">
                <a:solidFill>
                  <a:srgbClr val="C00000"/>
                </a:solidFill>
              </a:rPr>
              <a:t>Nuclear polarization </a:t>
            </a:r>
          </a:p>
        </p:txBody>
      </p:sp>
      <p:sp>
        <p:nvSpPr>
          <p:cNvPr id="3" name="Content Placeholder 2">
            <a:extLst>
              <a:ext uri="{FF2B5EF4-FFF2-40B4-BE49-F238E27FC236}">
                <a16:creationId xmlns:a16="http://schemas.microsoft.com/office/drawing/2014/main" id="{0148A20F-B6B4-D6D6-3410-AD7BA7990FD8}"/>
              </a:ext>
            </a:extLst>
          </p:cNvPr>
          <p:cNvSpPr>
            <a:spLocks noGrp="1"/>
          </p:cNvSpPr>
          <p:nvPr>
            <p:ph idx="1"/>
          </p:nvPr>
        </p:nvSpPr>
        <p:spPr>
          <a:xfrm>
            <a:off x="383117" y="1817159"/>
            <a:ext cx="8286750" cy="4207185"/>
          </a:xfrm>
        </p:spPr>
        <p:txBody>
          <a:bodyPr>
            <a:normAutofit fontScale="92500" lnSpcReduction="10000"/>
          </a:bodyPr>
          <a:lstStyle/>
          <a:p>
            <a:endParaRPr lang="en-US" dirty="0"/>
          </a:p>
          <a:p>
            <a:pPr marL="457200" indent="-457200">
              <a:buAutoNum type="arabicParenBoth"/>
            </a:pPr>
            <a:r>
              <a:rPr lang="en-US" dirty="0"/>
              <a:t>Week guide field </a:t>
            </a:r>
          </a:p>
          <a:p>
            <a:pPr marL="457200" indent="-457200">
              <a:buAutoNum type="arabicParenBoth"/>
            </a:pPr>
            <a:r>
              <a:rPr lang="en-US" dirty="0"/>
              <a:t>Strong guide field with RF (BNL pulse source)</a:t>
            </a:r>
          </a:p>
          <a:p>
            <a:pPr marL="457200" indent="-457200">
              <a:buAutoNum type="arabicParenBoth"/>
            </a:pPr>
            <a:r>
              <a:rPr lang="en-US" dirty="0"/>
              <a:t>Sona transition (BNL OPPIS)</a:t>
            </a:r>
          </a:p>
          <a:p>
            <a:pPr marL="0" indent="0"/>
            <a:r>
              <a:rPr lang="en-US" dirty="0"/>
              <a:t> </a:t>
            </a:r>
          </a:p>
          <a:p>
            <a:r>
              <a:rPr lang="en-US" dirty="0"/>
              <a:t>(1) Pure spin state (↑↑), maxed  state (↑↓)</a:t>
            </a:r>
          </a:p>
          <a:p>
            <a:r>
              <a:rPr lang="en-US" dirty="0"/>
              <a:t>Use week guide filed ( weak compared to the hyperfine interaction filed B=50.7 </a:t>
            </a:r>
            <a:r>
              <a:rPr lang="en-US" dirty="0" err="1"/>
              <a:t>mT</a:t>
            </a:r>
            <a:r>
              <a:rPr lang="en-US" dirty="0"/>
              <a:t>)</a:t>
            </a:r>
          </a:p>
          <a:p>
            <a:r>
              <a:rPr lang="en-US" dirty="0"/>
              <a:t>pure state remain completely polarized P=1</a:t>
            </a:r>
          </a:p>
          <a:p>
            <a:r>
              <a:rPr lang="en-US" dirty="0"/>
              <a:t>Mix state atoms preces one about other  (↑↓+↓↑) P=0</a:t>
            </a:r>
          </a:p>
          <a:p>
            <a:r>
              <a:rPr lang="en-US" dirty="0"/>
              <a:t>Net polarization p=0.5 ,</a:t>
            </a:r>
          </a:p>
        </p:txBody>
      </p:sp>
      <p:sp>
        <p:nvSpPr>
          <p:cNvPr id="4" name="Slide Number Placeholder 3">
            <a:extLst>
              <a:ext uri="{FF2B5EF4-FFF2-40B4-BE49-F238E27FC236}">
                <a16:creationId xmlns:a16="http://schemas.microsoft.com/office/drawing/2014/main" id="{DDBCB954-AEEA-099B-2860-5243AACFF7AD}"/>
              </a:ext>
            </a:extLst>
          </p:cNvPr>
          <p:cNvSpPr>
            <a:spLocks noGrp="1"/>
          </p:cNvSpPr>
          <p:nvPr>
            <p:ph type="sldNum" sz="quarter" idx="4"/>
          </p:nvPr>
        </p:nvSpPr>
        <p:spPr/>
        <p:txBody>
          <a:bodyPr/>
          <a:lstStyle/>
          <a:p>
            <a:fld id="{933A556B-7C63-244D-9B7C-B0EA8042B330}" type="slidenum">
              <a:rPr lang="en-US" smtClean="0"/>
              <a:pPr/>
              <a:t>11</a:t>
            </a:fld>
            <a:endParaRPr lang="en-US" sz="750"/>
          </a:p>
        </p:txBody>
      </p:sp>
    </p:spTree>
    <p:extLst>
      <p:ext uri="{BB962C8B-B14F-4D97-AF65-F5344CB8AC3E}">
        <p14:creationId xmlns:p14="http://schemas.microsoft.com/office/powerpoint/2010/main" val="2495787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27D1-F84A-CCB5-32F9-CEEDB14F925B}"/>
              </a:ext>
            </a:extLst>
          </p:cNvPr>
          <p:cNvSpPr>
            <a:spLocks noGrp="1"/>
          </p:cNvSpPr>
          <p:nvPr>
            <p:ph type="title"/>
          </p:nvPr>
        </p:nvSpPr>
        <p:spPr/>
        <p:txBody>
          <a:bodyPr/>
          <a:lstStyle/>
          <a:p>
            <a:r>
              <a:rPr lang="en-US" dirty="0">
                <a:solidFill>
                  <a:srgbClr val="C00000"/>
                </a:solidFill>
              </a:rPr>
              <a:t>Nuclear Polarization: RF Transitions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2CC28CB-62D1-5926-BB2B-206DEAA402B0}"/>
                  </a:ext>
                </a:extLst>
              </p:cNvPr>
              <p:cNvSpPr>
                <a:spLocks noGrp="1"/>
              </p:cNvSpPr>
              <p:nvPr>
                <p:ph idx="1"/>
              </p:nvPr>
            </p:nvSpPr>
            <p:spPr>
              <a:xfrm>
                <a:off x="428624" y="1825626"/>
                <a:ext cx="8639176" cy="4207185"/>
              </a:xfrm>
            </p:spPr>
            <p:txBody>
              <a:bodyPr>
                <a:normAutofit/>
              </a:bodyPr>
              <a:lstStyle/>
              <a:p>
                <a:r>
                  <a:rPr lang="en-US" dirty="0"/>
                  <a:t>  </a:t>
                </a:r>
                <a:r>
                  <a:rPr lang="en-US" sz="1400" dirty="0"/>
                  <a:t>Strong guide field changing slowly in space with RF Transition can achieve =1 or p=-1</a:t>
                </a:r>
              </a:p>
              <a:p>
                <a:r>
                  <a:rPr lang="en-US" sz="1400" dirty="0"/>
                  <a:t> Magnetic Moment M=</a:t>
                </a:r>
                <a:r>
                  <a:rPr lang="en-US" sz="1400" dirty="0">
                    <a:ea typeface="Cambria Math" panose="02040503050406030204" pitchFamily="18" charset="0"/>
                  </a:rPr>
                  <a:t> </a:t>
                </a:r>
                <a14:m>
                  <m:oMath xmlns:m="http://schemas.openxmlformats.org/officeDocument/2006/math">
                    <m:r>
                      <a:rPr lang="en-US" sz="1400" i="1">
                        <a:latin typeface="Cambria Math" panose="02040503050406030204" pitchFamily="18" charset="0"/>
                        <a:ea typeface="Cambria Math" panose="02040503050406030204" pitchFamily="18" charset="0"/>
                      </a:rPr>
                      <m:t>𝛾</m:t>
                    </m:r>
                    <m:r>
                      <a:rPr lang="en-US" sz="1400" i="1">
                        <a:latin typeface="Cambria Math" panose="02040503050406030204" pitchFamily="18" charset="0"/>
                        <a:ea typeface="Cambria Math" panose="02040503050406030204" pitchFamily="18" charset="0"/>
                      </a:rPr>
                      <m:t> </m:t>
                    </m:r>
                  </m:oMath>
                </a14:m>
                <a:r>
                  <a:rPr lang="en-US" sz="1400" dirty="0"/>
                  <a:t>*I , </a:t>
                </a:r>
                <a14:m>
                  <m:oMath xmlns:m="http://schemas.openxmlformats.org/officeDocument/2006/math">
                    <m:r>
                      <a:rPr lang="en-US" sz="1400" i="1" smtClean="0">
                        <a:latin typeface="Cambria Math" panose="02040503050406030204" pitchFamily="18" charset="0"/>
                        <a:ea typeface="Cambria Math" panose="02040503050406030204" pitchFamily="18" charset="0"/>
                      </a:rPr>
                      <m:t>𝛾</m:t>
                    </m:r>
                    <m:r>
                      <a:rPr lang="en-US" sz="1400" i="1" smtClean="0">
                        <a:latin typeface="Cambria Math" panose="02040503050406030204" pitchFamily="18" charset="0"/>
                        <a:ea typeface="Cambria Math" panose="02040503050406030204" pitchFamily="18" charset="0"/>
                      </a:rPr>
                      <m:t> </m:t>
                    </m:r>
                  </m:oMath>
                </a14:m>
                <a:r>
                  <a:rPr lang="en-US" sz="1400" dirty="0"/>
                  <a:t>= gyromagnetic ratio, I angular moment</a:t>
                </a:r>
              </a:p>
              <a:p>
                <a:r>
                  <a:rPr lang="en-US" sz="1400" dirty="0"/>
                  <a:t>  Torque =</a:t>
                </a:r>
                <a:r>
                  <a:rPr lang="en-US" sz="1400" dirty="0" err="1"/>
                  <a:t>dI</a:t>
                </a:r>
                <a:r>
                  <a:rPr lang="en-US" sz="1400" dirty="0"/>
                  <a:t>/dt= M x B</a:t>
                </a:r>
                <a:r>
                  <a:rPr lang="en-US" sz="1400" baseline="-25000" dirty="0"/>
                  <a:t>0</a:t>
                </a:r>
              </a:p>
              <a:p>
                <a:r>
                  <a:rPr lang="en-US" sz="1400" dirty="0"/>
                  <a:t>     𝞈</a:t>
                </a:r>
                <a:r>
                  <a:rPr lang="en-US" sz="1400" baseline="-25000" dirty="0"/>
                  <a:t>0</a:t>
                </a:r>
                <a:r>
                  <a:rPr lang="en-US" sz="1400" dirty="0"/>
                  <a:t>= - </a:t>
                </a:r>
                <a14:m>
                  <m:oMath xmlns:m="http://schemas.openxmlformats.org/officeDocument/2006/math">
                    <m:r>
                      <a:rPr lang="en-US" sz="1400" i="1" smtClean="0">
                        <a:latin typeface="Cambria Math" panose="02040503050406030204" pitchFamily="18" charset="0"/>
                        <a:ea typeface="Cambria Math" panose="02040503050406030204" pitchFamily="18" charset="0"/>
                      </a:rPr>
                      <m:t>𝛾</m:t>
                    </m:r>
                    <m:r>
                      <a:rPr lang="en-US" sz="1400" i="1" smtClean="0">
                        <a:latin typeface="Cambria Math" panose="02040503050406030204" pitchFamily="18" charset="0"/>
                        <a:ea typeface="Cambria Math" panose="02040503050406030204" pitchFamily="18" charset="0"/>
                      </a:rPr>
                      <m:t> </m:t>
                    </m:r>
                  </m:oMath>
                </a14:m>
                <a:r>
                  <a:rPr lang="en-US" sz="1400" dirty="0"/>
                  <a:t>B</a:t>
                </a:r>
                <a:r>
                  <a:rPr lang="en-US" sz="1400" baseline="-25000" dirty="0"/>
                  <a:t>0</a:t>
                </a:r>
              </a:p>
              <a:p>
                <a:r>
                  <a:rPr lang="en-US" sz="1400" dirty="0"/>
                  <a:t> Applied RF with frequency 𝞈</a:t>
                </a:r>
                <a:r>
                  <a:rPr lang="en-US" sz="1400" baseline="-25000" dirty="0"/>
                  <a:t>0 </a:t>
                </a:r>
                <a:r>
                  <a:rPr lang="en-US" sz="1400" dirty="0"/>
                  <a:t>and amplitude 2B</a:t>
                </a:r>
                <a:r>
                  <a:rPr lang="en-US" sz="1400" baseline="-25000" dirty="0"/>
                  <a:t>1</a:t>
                </a:r>
              </a:p>
              <a:p>
                <a:r>
                  <a:rPr lang="en-US" sz="1400" dirty="0"/>
                  <a:t>(1) Such that B</a:t>
                </a:r>
                <a:r>
                  <a:rPr lang="en-US" sz="1400" baseline="-25000" dirty="0"/>
                  <a:t>1</a:t>
                </a:r>
                <a:r>
                  <a:rPr lang="en-US" sz="1400" dirty="0"/>
                  <a:t> &lt;&lt; 𝝳</a:t>
                </a:r>
                <a:r>
                  <a:rPr lang="en-US" sz="1400" baseline="-25000" dirty="0"/>
                  <a:t>0  </a:t>
                </a:r>
                <a:r>
                  <a:rPr lang="en-US" sz="1400" dirty="0"/>
                  <a:t>  ; </a:t>
                </a:r>
              </a:p>
              <a:p>
                <a:r>
                  <a:rPr lang="en-US" sz="1400" dirty="0"/>
                  <a:t>2 𝝳</a:t>
                </a:r>
                <a:r>
                  <a:rPr lang="en-US" sz="1400" baseline="-25000" dirty="0"/>
                  <a:t>0 </a:t>
                </a:r>
                <a:r>
                  <a:rPr lang="en-US" sz="1400" dirty="0"/>
                  <a:t>Change in magnetic filed in traversal time </a:t>
                </a:r>
              </a:p>
              <a:p>
                <a:r>
                  <a:rPr lang="en-US" sz="1400" dirty="0"/>
                  <a:t> (2) Angular velocity of </a:t>
                </a:r>
                <a:r>
                  <a:rPr lang="en-US" sz="1400" dirty="0" err="1"/>
                  <a:t>Beff</a:t>
                </a:r>
                <a:r>
                  <a:rPr lang="en-US" sz="1400" dirty="0"/>
                  <a:t> smaller then Lamber precession</a:t>
                </a:r>
              </a:p>
              <a:p>
                <a:r>
                  <a:rPr lang="en-US" sz="1400" dirty="0"/>
                  <a:t>  </a:t>
                </a:r>
                <a:r>
                  <a:rPr lang="en-US" sz="1400" dirty="0" err="1"/>
                  <a:t>B</a:t>
                </a:r>
                <a:r>
                  <a:rPr lang="en-US" sz="1400" baseline="-25000" dirty="0" err="1"/>
                  <a:t>eff</a:t>
                </a:r>
                <a:r>
                  <a:rPr lang="en-US" sz="1400" baseline="-25000" dirty="0"/>
                  <a:t>.</a:t>
                </a:r>
                <a:r>
                  <a:rPr lang="en-US" sz="1400" dirty="0"/>
                  <a:t>=B</a:t>
                </a:r>
                <a:r>
                  <a:rPr lang="en-US" sz="1400" baseline="-25000" dirty="0"/>
                  <a:t>1</a:t>
                </a:r>
              </a:p>
              <a:p>
                <a:pPr/>
                <a:endParaRPr lang="en-US" sz="1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1</m:t>
                              </m:r>
                            </m:sub>
                          </m:sSub>
                        </m:den>
                      </m:f>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𝑑𝐵𝑧</m:t>
                              </m:r>
                            </m:num>
                            <m:den>
                              <m:r>
                                <a:rPr lang="en-US" sz="1400" i="1">
                                  <a:latin typeface="Cambria Math" panose="02040503050406030204" pitchFamily="18" charset="0"/>
                                </a:rPr>
                                <m:t>𝑑𝑡</m:t>
                              </m:r>
                            </m:den>
                          </m:f>
                        </m:e>
                      </m:d>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𝛾</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𝐵</m:t>
                          </m:r>
                        </m:e>
                        <m:sub>
                          <m:r>
                            <a:rPr lang="en-US" sz="1400" i="1">
                              <a:latin typeface="Cambria Math" panose="02040503050406030204" pitchFamily="18" charset="0"/>
                              <a:ea typeface="Cambria Math" panose="02040503050406030204" pitchFamily="18" charset="0"/>
                            </a:rPr>
                            <m:t>1</m:t>
                          </m:r>
                        </m:sub>
                      </m:sSub>
                    </m:oMath>
                  </m:oMathPara>
                </a14:m>
                <a:endParaRPr lang="en-US" sz="1400" dirty="0"/>
              </a:p>
              <a:p>
                <a:r>
                  <a:rPr lang="en-US" sz="1400" baseline="-25000" dirty="0"/>
                  <a:t>   </a:t>
                </a:r>
              </a:p>
            </p:txBody>
          </p:sp>
        </mc:Choice>
        <mc:Fallback>
          <p:sp>
            <p:nvSpPr>
              <p:cNvPr id="3" name="Content Placeholder 2">
                <a:extLst>
                  <a:ext uri="{FF2B5EF4-FFF2-40B4-BE49-F238E27FC236}">
                    <a16:creationId xmlns:a16="http://schemas.microsoft.com/office/drawing/2014/main" id="{42CC28CB-62D1-5926-BB2B-206DEAA402B0}"/>
                  </a:ext>
                </a:extLst>
              </p:cNvPr>
              <p:cNvSpPr>
                <a:spLocks noGrp="1" noRot="1" noChangeAspect="1" noMove="1" noResize="1" noEditPoints="1" noAdjustHandles="1" noChangeArrowheads="1" noChangeShapeType="1" noTextEdit="1"/>
              </p:cNvSpPr>
              <p:nvPr>
                <p:ph idx="1"/>
              </p:nvPr>
            </p:nvSpPr>
            <p:spPr>
              <a:xfrm>
                <a:off x="428624" y="1825626"/>
                <a:ext cx="8639176" cy="4207185"/>
              </a:xfrm>
              <a:blipFill>
                <a:blip r:embed="rId2"/>
                <a:stretch>
                  <a:fillRect l="-14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A2500B-6B1F-E9C0-3141-81141BC48BD9}"/>
              </a:ext>
            </a:extLst>
          </p:cNvPr>
          <p:cNvSpPr>
            <a:spLocks noGrp="1"/>
          </p:cNvSpPr>
          <p:nvPr>
            <p:ph type="sldNum" sz="quarter" idx="4"/>
          </p:nvPr>
        </p:nvSpPr>
        <p:spPr/>
        <p:txBody>
          <a:bodyPr/>
          <a:lstStyle/>
          <a:p>
            <a:fld id="{933A556B-7C63-244D-9B7C-B0EA8042B330}" type="slidenum">
              <a:rPr lang="en-US" smtClean="0"/>
              <a:pPr/>
              <a:t>12</a:t>
            </a:fld>
            <a:endParaRPr lang="en-US" sz="750"/>
          </a:p>
        </p:txBody>
      </p:sp>
      <p:pic>
        <p:nvPicPr>
          <p:cNvPr id="6" name="Picture 5">
            <a:extLst>
              <a:ext uri="{FF2B5EF4-FFF2-40B4-BE49-F238E27FC236}">
                <a16:creationId xmlns:a16="http://schemas.microsoft.com/office/drawing/2014/main" id="{C1672F63-E8B6-C8F2-0CCA-C6AE12778E0F}"/>
              </a:ext>
            </a:extLst>
          </p:cNvPr>
          <p:cNvPicPr>
            <a:picLocks noChangeAspect="1"/>
          </p:cNvPicPr>
          <p:nvPr/>
        </p:nvPicPr>
        <p:blipFill>
          <a:blip r:embed="rId3"/>
          <a:stretch>
            <a:fillRect/>
          </a:stretch>
        </p:blipFill>
        <p:spPr>
          <a:xfrm>
            <a:off x="5466967" y="3787026"/>
            <a:ext cx="3086225" cy="2729023"/>
          </a:xfrm>
          <a:prstGeom prst="rect">
            <a:avLst/>
          </a:prstGeom>
        </p:spPr>
      </p:pic>
      <p:sp>
        <p:nvSpPr>
          <p:cNvPr id="9" name="TextBox 8">
            <a:extLst>
              <a:ext uri="{FF2B5EF4-FFF2-40B4-BE49-F238E27FC236}">
                <a16:creationId xmlns:a16="http://schemas.microsoft.com/office/drawing/2014/main" id="{1C198E70-0FB9-74A8-D40E-D0D14A5B0D5E}"/>
              </a:ext>
            </a:extLst>
          </p:cNvPr>
          <p:cNvSpPr txBox="1"/>
          <p:nvPr/>
        </p:nvSpPr>
        <p:spPr>
          <a:xfrm>
            <a:off x="5065943" y="6473776"/>
            <a:ext cx="4572000" cy="276999"/>
          </a:xfrm>
          <a:prstGeom prst="rect">
            <a:avLst/>
          </a:prstGeom>
          <a:noFill/>
        </p:spPr>
        <p:txBody>
          <a:bodyPr wrap="square">
            <a:spAutoFit/>
          </a:bodyPr>
          <a:lstStyle/>
          <a:p>
            <a:r>
              <a:rPr lang="en-US" sz="1200" dirty="0"/>
              <a:t>W. </a:t>
            </a:r>
            <a:r>
              <a:rPr lang="en-US" sz="1200" dirty="0" err="1"/>
              <a:t>Haeberli</a:t>
            </a:r>
            <a:r>
              <a:rPr lang="en-US" sz="1200" dirty="0"/>
              <a:t>,  Ann. Rev. Nucl. Sci. 17, 1967</a:t>
            </a:r>
          </a:p>
        </p:txBody>
      </p:sp>
      <p:pic>
        <p:nvPicPr>
          <p:cNvPr id="10" name="Picture 9">
            <a:extLst>
              <a:ext uri="{FF2B5EF4-FFF2-40B4-BE49-F238E27FC236}">
                <a16:creationId xmlns:a16="http://schemas.microsoft.com/office/drawing/2014/main" id="{C20691D0-BB38-48D5-A94C-F72623D2677C}"/>
              </a:ext>
            </a:extLst>
          </p:cNvPr>
          <p:cNvPicPr>
            <a:picLocks noChangeAspect="1"/>
          </p:cNvPicPr>
          <p:nvPr/>
        </p:nvPicPr>
        <p:blipFill>
          <a:blip r:embed="rId4"/>
          <a:stretch>
            <a:fillRect/>
          </a:stretch>
        </p:blipFill>
        <p:spPr>
          <a:xfrm>
            <a:off x="6216241" y="2270850"/>
            <a:ext cx="1837189" cy="1448708"/>
          </a:xfrm>
          <a:prstGeom prst="rect">
            <a:avLst/>
          </a:prstGeom>
        </p:spPr>
      </p:pic>
      <p:cxnSp>
        <p:nvCxnSpPr>
          <p:cNvPr id="12" name="Straight Arrow Connector 11">
            <a:extLst>
              <a:ext uri="{FF2B5EF4-FFF2-40B4-BE49-F238E27FC236}">
                <a16:creationId xmlns:a16="http://schemas.microsoft.com/office/drawing/2014/main" id="{344A642F-1190-76B7-B8C0-BCFCC2485B36}"/>
              </a:ext>
            </a:extLst>
          </p:cNvPr>
          <p:cNvCxnSpPr/>
          <p:nvPr/>
        </p:nvCxnSpPr>
        <p:spPr>
          <a:xfrm>
            <a:off x="5712903" y="2801923"/>
            <a:ext cx="427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1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94A7-1F03-4A2A-71D2-245F958E0C96}"/>
              </a:ext>
            </a:extLst>
          </p:cNvPr>
          <p:cNvSpPr>
            <a:spLocks noGrp="1"/>
          </p:cNvSpPr>
          <p:nvPr>
            <p:ph type="title"/>
          </p:nvPr>
        </p:nvSpPr>
        <p:spPr/>
        <p:txBody>
          <a:bodyPr/>
          <a:lstStyle/>
          <a:p>
            <a:r>
              <a:rPr lang="en-US" dirty="0">
                <a:solidFill>
                  <a:srgbClr val="C00000"/>
                </a:solidFill>
              </a:rPr>
              <a:t>Nuclear polarization: Sona transition</a:t>
            </a:r>
          </a:p>
        </p:txBody>
      </p:sp>
      <p:sp>
        <p:nvSpPr>
          <p:cNvPr id="3" name="Content Placeholder 2">
            <a:extLst>
              <a:ext uri="{FF2B5EF4-FFF2-40B4-BE49-F238E27FC236}">
                <a16:creationId xmlns:a16="http://schemas.microsoft.com/office/drawing/2014/main" id="{0856F4FE-142D-1218-C3DB-DD00E2A691E7}"/>
              </a:ext>
            </a:extLst>
          </p:cNvPr>
          <p:cNvSpPr>
            <a:spLocks noGrp="1"/>
          </p:cNvSpPr>
          <p:nvPr>
            <p:ph idx="1"/>
          </p:nvPr>
        </p:nvSpPr>
        <p:spPr>
          <a:xfrm>
            <a:off x="428625" y="1363134"/>
            <a:ext cx="8286750" cy="4669678"/>
          </a:xfrm>
        </p:spPr>
        <p:txBody>
          <a:bodyPr/>
          <a:lstStyle/>
          <a:p>
            <a:r>
              <a:rPr lang="en-US" sz="1800" dirty="0">
                <a:effectLst/>
                <a:latin typeface="TeXGyreTermesX"/>
              </a:rPr>
              <a:t> </a:t>
            </a:r>
            <a:r>
              <a:rPr lang="en-US" sz="1800" dirty="0">
                <a:latin typeface="TeXGyreTermesX"/>
              </a:rPr>
              <a:t>C</a:t>
            </a:r>
            <a:r>
              <a:rPr lang="en-US" sz="1800" dirty="0">
                <a:effectLst/>
              </a:rPr>
              <a:t>hange the quantization axis of an external magnetic field faster than the electron spin could follow its redirection through Larmor precision. This would lead to an inversion of occupation numbers in the pure states of the hyperfine splitting in which both, proton and electron spin, are aligned in the same direction, Example H atom</a:t>
            </a:r>
            <a:endParaRPr lang="en-US" dirty="0"/>
          </a:p>
        </p:txBody>
      </p:sp>
      <p:sp>
        <p:nvSpPr>
          <p:cNvPr id="4" name="Slide Number Placeholder 3">
            <a:extLst>
              <a:ext uri="{FF2B5EF4-FFF2-40B4-BE49-F238E27FC236}">
                <a16:creationId xmlns:a16="http://schemas.microsoft.com/office/drawing/2014/main" id="{34DF8573-78E9-22F8-3E07-2A6DD2103648}"/>
              </a:ext>
            </a:extLst>
          </p:cNvPr>
          <p:cNvSpPr>
            <a:spLocks noGrp="1"/>
          </p:cNvSpPr>
          <p:nvPr>
            <p:ph type="sldNum" sz="quarter" idx="4"/>
          </p:nvPr>
        </p:nvSpPr>
        <p:spPr/>
        <p:txBody>
          <a:bodyPr/>
          <a:lstStyle/>
          <a:p>
            <a:fld id="{933A556B-7C63-244D-9B7C-B0EA8042B330}" type="slidenum">
              <a:rPr lang="en-US" smtClean="0"/>
              <a:pPr/>
              <a:t>13</a:t>
            </a:fld>
            <a:endParaRPr lang="en-US" sz="750"/>
          </a:p>
        </p:txBody>
      </p:sp>
      <p:pic>
        <p:nvPicPr>
          <p:cNvPr id="6" name="Picture 5">
            <a:extLst>
              <a:ext uri="{FF2B5EF4-FFF2-40B4-BE49-F238E27FC236}">
                <a16:creationId xmlns:a16="http://schemas.microsoft.com/office/drawing/2014/main" id="{FEDCBB0E-06EF-4BA6-D2DD-6F88E88DCEBF}"/>
              </a:ext>
            </a:extLst>
          </p:cNvPr>
          <p:cNvPicPr>
            <a:picLocks noChangeAspect="1"/>
          </p:cNvPicPr>
          <p:nvPr/>
        </p:nvPicPr>
        <p:blipFill>
          <a:blip r:embed="rId2"/>
          <a:stretch>
            <a:fillRect/>
          </a:stretch>
        </p:blipFill>
        <p:spPr>
          <a:xfrm>
            <a:off x="5437975" y="4487363"/>
            <a:ext cx="2222500" cy="215900"/>
          </a:xfrm>
          <a:prstGeom prst="rect">
            <a:avLst/>
          </a:prstGeom>
        </p:spPr>
      </p:pic>
      <p:pic>
        <p:nvPicPr>
          <p:cNvPr id="7" name="Picture 6">
            <a:extLst>
              <a:ext uri="{FF2B5EF4-FFF2-40B4-BE49-F238E27FC236}">
                <a16:creationId xmlns:a16="http://schemas.microsoft.com/office/drawing/2014/main" id="{651CA5DC-61DD-2D3B-4BA0-C67365802F0B}"/>
              </a:ext>
            </a:extLst>
          </p:cNvPr>
          <p:cNvPicPr>
            <a:picLocks noChangeAspect="1"/>
          </p:cNvPicPr>
          <p:nvPr/>
        </p:nvPicPr>
        <p:blipFill>
          <a:blip r:embed="rId3"/>
          <a:stretch>
            <a:fillRect/>
          </a:stretch>
        </p:blipFill>
        <p:spPr>
          <a:xfrm>
            <a:off x="5437975" y="3664224"/>
            <a:ext cx="1511300" cy="444500"/>
          </a:xfrm>
          <a:prstGeom prst="rect">
            <a:avLst/>
          </a:prstGeom>
        </p:spPr>
      </p:pic>
      <p:sp>
        <p:nvSpPr>
          <p:cNvPr id="8" name="TextBox 7">
            <a:extLst>
              <a:ext uri="{FF2B5EF4-FFF2-40B4-BE49-F238E27FC236}">
                <a16:creationId xmlns:a16="http://schemas.microsoft.com/office/drawing/2014/main" id="{07973C7D-9D65-291F-5FA5-199973B713E3}"/>
              </a:ext>
            </a:extLst>
          </p:cNvPr>
          <p:cNvSpPr txBox="1"/>
          <p:nvPr/>
        </p:nvSpPr>
        <p:spPr>
          <a:xfrm>
            <a:off x="4868823" y="2717522"/>
            <a:ext cx="4220066" cy="923330"/>
          </a:xfrm>
          <a:prstGeom prst="rect">
            <a:avLst/>
          </a:prstGeom>
          <a:noFill/>
        </p:spPr>
        <p:txBody>
          <a:bodyPr wrap="none" rtlCol="0">
            <a:spAutoFit/>
          </a:bodyPr>
          <a:lstStyle/>
          <a:p>
            <a:r>
              <a:rPr lang="en-US" dirty="0"/>
              <a:t>          B&gt;dB/</a:t>
            </a:r>
            <a:r>
              <a:rPr lang="en-US" dirty="0" err="1"/>
              <a:t>dz</a:t>
            </a:r>
            <a:r>
              <a:rPr lang="en-US" dirty="0"/>
              <a:t> </a:t>
            </a:r>
          </a:p>
          <a:p>
            <a:endParaRPr lang="en-US" dirty="0"/>
          </a:p>
          <a:p>
            <a:r>
              <a:rPr lang="en-US" dirty="0"/>
              <a:t>Off axis filed rotation as seen by atoms </a:t>
            </a:r>
          </a:p>
        </p:txBody>
      </p:sp>
      <p:sp>
        <p:nvSpPr>
          <p:cNvPr id="9" name="TextBox 8">
            <a:extLst>
              <a:ext uri="{FF2B5EF4-FFF2-40B4-BE49-F238E27FC236}">
                <a16:creationId xmlns:a16="http://schemas.microsoft.com/office/drawing/2014/main" id="{EDCA1383-7CC0-DDF7-F552-92A0460F8A78}"/>
              </a:ext>
            </a:extLst>
          </p:cNvPr>
          <p:cNvSpPr txBox="1"/>
          <p:nvPr/>
        </p:nvSpPr>
        <p:spPr>
          <a:xfrm>
            <a:off x="5248916" y="4126959"/>
            <a:ext cx="1992853" cy="369332"/>
          </a:xfrm>
          <a:prstGeom prst="rect">
            <a:avLst/>
          </a:prstGeom>
          <a:noFill/>
        </p:spPr>
        <p:txBody>
          <a:bodyPr wrap="none" rtlCol="0">
            <a:spAutoFit/>
          </a:bodyPr>
          <a:lstStyle/>
          <a:p>
            <a:r>
              <a:rPr lang="en-US" dirty="0"/>
              <a:t>Larmor Precision </a:t>
            </a:r>
          </a:p>
        </p:txBody>
      </p:sp>
      <p:sp>
        <p:nvSpPr>
          <p:cNvPr id="10" name="TextBox 9">
            <a:extLst>
              <a:ext uri="{FF2B5EF4-FFF2-40B4-BE49-F238E27FC236}">
                <a16:creationId xmlns:a16="http://schemas.microsoft.com/office/drawing/2014/main" id="{5B04AD4C-69D9-A0CC-EACC-0B3A0F9AA382}"/>
              </a:ext>
            </a:extLst>
          </p:cNvPr>
          <p:cNvSpPr txBox="1"/>
          <p:nvPr/>
        </p:nvSpPr>
        <p:spPr>
          <a:xfrm>
            <a:off x="5274142" y="4945314"/>
            <a:ext cx="1838965" cy="646331"/>
          </a:xfrm>
          <a:prstGeom prst="rect">
            <a:avLst/>
          </a:prstGeom>
          <a:noFill/>
        </p:spPr>
        <p:txBody>
          <a:bodyPr wrap="none" rtlCol="0">
            <a:spAutoFit/>
          </a:bodyPr>
          <a:lstStyle/>
          <a:p>
            <a:r>
              <a:rPr lang="en-US" dirty="0"/>
              <a:t>Sona condition: </a:t>
            </a:r>
          </a:p>
          <a:p>
            <a:endParaRPr lang="en-US" dirty="0"/>
          </a:p>
        </p:txBody>
      </p:sp>
      <p:pic>
        <p:nvPicPr>
          <p:cNvPr id="11" name="Picture 10">
            <a:extLst>
              <a:ext uri="{FF2B5EF4-FFF2-40B4-BE49-F238E27FC236}">
                <a16:creationId xmlns:a16="http://schemas.microsoft.com/office/drawing/2014/main" id="{6E50403E-3B22-45DB-1E55-2AE4A142BCD0}"/>
              </a:ext>
            </a:extLst>
          </p:cNvPr>
          <p:cNvPicPr>
            <a:picLocks noChangeAspect="1"/>
          </p:cNvPicPr>
          <p:nvPr/>
        </p:nvPicPr>
        <p:blipFill>
          <a:blip r:embed="rId4"/>
          <a:stretch>
            <a:fillRect/>
          </a:stretch>
        </p:blipFill>
        <p:spPr>
          <a:xfrm>
            <a:off x="5817985" y="5199684"/>
            <a:ext cx="1016000" cy="381000"/>
          </a:xfrm>
          <a:prstGeom prst="rect">
            <a:avLst/>
          </a:prstGeom>
        </p:spPr>
      </p:pic>
      <p:sp>
        <p:nvSpPr>
          <p:cNvPr id="12" name="TextBox 11">
            <a:extLst>
              <a:ext uri="{FF2B5EF4-FFF2-40B4-BE49-F238E27FC236}">
                <a16:creationId xmlns:a16="http://schemas.microsoft.com/office/drawing/2014/main" id="{19C61986-BA78-079C-914A-8AEE23C7A9AE}"/>
              </a:ext>
            </a:extLst>
          </p:cNvPr>
          <p:cNvSpPr txBox="1"/>
          <p:nvPr/>
        </p:nvSpPr>
        <p:spPr>
          <a:xfrm>
            <a:off x="5248916" y="6206067"/>
            <a:ext cx="2904962" cy="400110"/>
          </a:xfrm>
          <a:prstGeom prst="rect">
            <a:avLst/>
          </a:prstGeom>
          <a:noFill/>
        </p:spPr>
        <p:txBody>
          <a:bodyPr wrap="none" rtlCol="0">
            <a:spAutoFit/>
          </a:bodyPr>
          <a:lstStyle/>
          <a:p>
            <a:r>
              <a:rPr lang="en-US" sz="1000" dirty="0"/>
              <a:t>Ref: A. Kponou, </a:t>
            </a:r>
            <a:r>
              <a:rPr lang="en-US" sz="1000" dirty="0" err="1"/>
              <a:t>etal</a:t>
            </a:r>
            <a:r>
              <a:rPr lang="en-US" sz="1000" dirty="0"/>
              <a:t>, AIP Vol. 980, 2008</a:t>
            </a:r>
          </a:p>
          <a:p>
            <a:r>
              <a:rPr lang="en-US" sz="1000" dirty="0"/>
              <a:t>        W. </a:t>
            </a:r>
            <a:r>
              <a:rPr lang="en-US" sz="1000" dirty="0" err="1"/>
              <a:t>Haeberli</a:t>
            </a:r>
            <a:r>
              <a:rPr lang="en-US" sz="1000" dirty="0"/>
              <a:t>,  Ann. Rev. Nucl. Sci. 17, 1967</a:t>
            </a:r>
          </a:p>
        </p:txBody>
      </p:sp>
      <p:sp>
        <p:nvSpPr>
          <p:cNvPr id="17" name="TextBox 16">
            <a:extLst>
              <a:ext uri="{FF2B5EF4-FFF2-40B4-BE49-F238E27FC236}">
                <a16:creationId xmlns:a16="http://schemas.microsoft.com/office/drawing/2014/main" id="{0773BCFF-AA49-38DE-02F3-3684B5884E78}"/>
              </a:ext>
            </a:extLst>
          </p:cNvPr>
          <p:cNvSpPr txBox="1"/>
          <p:nvPr/>
        </p:nvSpPr>
        <p:spPr>
          <a:xfrm>
            <a:off x="5134131" y="5626537"/>
            <a:ext cx="4572000" cy="523220"/>
          </a:xfrm>
          <a:prstGeom prst="rect">
            <a:avLst/>
          </a:prstGeom>
          <a:noFill/>
        </p:spPr>
        <p:txBody>
          <a:bodyPr wrap="square">
            <a:spAutoFit/>
          </a:bodyPr>
          <a:lstStyle/>
          <a:p>
            <a:r>
              <a:rPr lang="en-US" sz="1400" i="1" dirty="0">
                <a:solidFill>
                  <a:srgbClr val="272F09"/>
                </a:solidFill>
                <a:latin typeface="Liberation Sans"/>
              </a:rPr>
              <a:t>Karl Engels</a:t>
            </a:r>
            <a:endParaRPr lang="en-US" sz="1400" b="1" i="0" u="none" strike="noStrike" dirty="0">
              <a:solidFill>
                <a:srgbClr val="272F09"/>
              </a:solidFill>
              <a:effectLst/>
              <a:latin typeface="Liberation Sans"/>
            </a:endParaRPr>
          </a:p>
          <a:p>
            <a:pPr algn="l"/>
            <a:r>
              <a:rPr lang="en-US" sz="1400" b="1" i="0" u="none" strike="noStrike" dirty="0">
                <a:solidFill>
                  <a:srgbClr val="272F09"/>
                </a:solidFill>
                <a:effectLst/>
                <a:latin typeface="Liberation Sans"/>
              </a:rPr>
              <a:t>New Insights into Sona Transitions</a:t>
            </a:r>
            <a:endParaRPr lang="en-US" sz="1400" b="0" i="1" u="none" strike="noStrike" dirty="0">
              <a:solidFill>
                <a:srgbClr val="272F09"/>
              </a:solidFill>
              <a:effectLst/>
              <a:latin typeface="Liberation Sans"/>
            </a:endParaRPr>
          </a:p>
        </p:txBody>
      </p:sp>
      <p:pic>
        <p:nvPicPr>
          <p:cNvPr id="29" name="Picture 28">
            <a:extLst>
              <a:ext uri="{FF2B5EF4-FFF2-40B4-BE49-F238E27FC236}">
                <a16:creationId xmlns:a16="http://schemas.microsoft.com/office/drawing/2014/main" id="{25EFD59D-6F51-C5D8-ADD4-5113D494E4E2}"/>
              </a:ext>
            </a:extLst>
          </p:cNvPr>
          <p:cNvPicPr>
            <a:picLocks noChangeAspect="1"/>
          </p:cNvPicPr>
          <p:nvPr/>
        </p:nvPicPr>
        <p:blipFill>
          <a:blip r:embed="rId5"/>
          <a:stretch>
            <a:fillRect/>
          </a:stretch>
        </p:blipFill>
        <p:spPr>
          <a:xfrm rot="5400000">
            <a:off x="1472867" y="1792235"/>
            <a:ext cx="2185117" cy="4417736"/>
          </a:xfrm>
          <a:prstGeom prst="rect">
            <a:avLst/>
          </a:prstGeom>
        </p:spPr>
      </p:pic>
      <p:pic>
        <p:nvPicPr>
          <p:cNvPr id="30" name="Picture 29">
            <a:extLst>
              <a:ext uri="{FF2B5EF4-FFF2-40B4-BE49-F238E27FC236}">
                <a16:creationId xmlns:a16="http://schemas.microsoft.com/office/drawing/2014/main" id="{26FE28CB-1C2A-D379-9DD7-F351CC99579C}"/>
              </a:ext>
            </a:extLst>
          </p:cNvPr>
          <p:cNvPicPr>
            <a:picLocks noChangeAspect="1"/>
          </p:cNvPicPr>
          <p:nvPr/>
        </p:nvPicPr>
        <p:blipFill>
          <a:blip r:embed="rId6"/>
          <a:stretch>
            <a:fillRect/>
          </a:stretch>
        </p:blipFill>
        <p:spPr>
          <a:xfrm rot="5400000">
            <a:off x="1003761" y="4962307"/>
            <a:ext cx="1576257" cy="1838966"/>
          </a:xfrm>
          <a:prstGeom prst="rect">
            <a:avLst/>
          </a:prstGeom>
        </p:spPr>
      </p:pic>
    </p:spTree>
    <p:extLst>
      <p:ext uri="{BB962C8B-B14F-4D97-AF65-F5344CB8AC3E}">
        <p14:creationId xmlns:p14="http://schemas.microsoft.com/office/powerpoint/2010/main" val="47086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E372-6251-895C-F911-6B0008D4C736}"/>
              </a:ext>
            </a:extLst>
          </p:cNvPr>
          <p:cNvSpPr>
            <a:spLocks noGrp="1"/>
          </p:cNvSpPr>
          <p:nvPr>
            <p:ph type="title"/>
          </p:nvPr>
        </p:nvSpPr>
        <p:spPr/>
        <p:txBody>
          <a:bodyPr/>
          <a:lstStyle/>
          <a:p>
            <a:r>
              <a:rPr lang="en-US" dirty="0">
                <a:solidFill>
                  <a:srgbClr val="C00000"/>
                </a:solidFill>
              </a:rPr>
              <a:t>Ionization </a:t>
            </a:r>
          </a:p>
        </p:txBody>
      </p:sp>
      <p:sp>
        <p:nvSpPr>
          <p:cNvPr id="3" name="Content Placeholder 2">
            <a:extLst>
              <a:ext uri="{FF2B5EF4-FFF2-40B4-BE49-F238E27FC236}">
                <a16:creationId xmlns:a16="http://schemas.microsoft.com/office/drawing/2014/main" id="{BA4ECA5F-7196-A8AD-E7C9-4710569D042F}"/>
              </a:ext>
            </a:extLst>
          </p:cNvPr>
          <p:cNvSpPr>
            <a:spLocks noGrp="1"/>
          </p:cNvSpPr>
          <p:nvPr>
            <p:ph idx="1"/>
          </p:nvPr>
        </p:nvSpPr>
        <p:spPr/>
        <p:txBody>
          <a:bodyPr>
            <a:normAutofit fontScale="25000" lnSpcReduction="20000"/>
          </a:bodyPr>
          <a:lstStyle/>
          <a:p>
            <a:r>
              <a:rPr lang="en-US" sz="6200" dirty="0"/>
              <a:t>(1) By electron, Less efficient,  ( 2e-4)</a:t>
            </a:r>
          </a:p>
          <a:p>
            <a:r>
              <a:rPr lang="en-US" sz="6200" dirty="0"/>
              <a:t>     electron beam with solenoid filed improve ionization (1e-3)</a:t>
            </a:r>
          </a:p>
          <a:p>
            <a:r>
              <a:rPr lang="en-US" sz="6200" dirty="0"/>
              <a:t>      Example : Preposed polarized H3-3 source at BNL</a:t>
            </a:r>
          </a:p>
          <a:p>
            <a:endParaRPr lang="en-US" sz="6200" dirty="0"/>
          </a:p>
          <a:p>
            <a:pPr marL="0" indent="0"/>
            <a:r>
              <a:rPr lang="en-US" sz="6200" dirty="0"/>
              <a:t>(2) Charge exchange ,  </a:t>
            </a:r>
          </a:p>
          <a:p>
            <a:pPr marL="0" indent="0"/>
            <a:r>
              <a:rPr lang="en-US" sz="6200" dirty="0"/>
              <a:t>      Example: BNL source 1982’s</a:t>
            </a:r>
          </a:p>
          <a:p>
            <a:pPr marL="0" indent="0"/>
            <a:endParaRPr lang="en-US" sz="6200" dirty="0"/>
          </a:p>
          <a:p>
            <a:pPr marL="0" indent="0"/>
            <a:r>
              <a:rPr lang="en-US" sz="6200" dirty="0"/>
              <a:t>(3) Resonant Charge Exchange </a:t>
            </a:r>
          </a:p>
          <a:p>
            <a:r>
              <a:rPr lang="en-US" sz="6200" dirty="0"/>
              <a:t>      Example : INR Mosco ,D+ source </a:t>
            </a:r>
          </a:p>
          <a:p>
            <a:endParaRPr lang="en-US" sz="6200" dirty="0"/>
          </a:p>
          <a:p>
            <a:r>
              <a:rPr lang="en-US" sz="6200" dirty="0"/>
              <a:t>(4) Alkali  Vapor </a:t>
            </a:r>
          </a:p>
          <a:p>
            <a:r>
              <a:rPr lang="en-US" sz="6200" dirty="0"/>
              <a:t>        Example : OPPIS at BNL</a:t>
            </a:r>
          </a:p>
          <a:p>
            <a:endParaRPr lang="en-US" sz="6200" dirty="0"/>
          </a:p>
          <a:p>
            <a:endParaRPr lang="en-US" dirty="0"/>
          </a:p>
          <a:p>
            <a:endParaRPr lang="en-US" dirty="0"/>
          </a:p>
          <a:p>
            <a:r>
              <a:rPr lang="en-US" dirty="0"/>
              <a:t> </a:t>
            </a:r>
          </a:p>
        </p:txBody>
      </p:sp>
      <p:sp>
        <p:nvSpPr>
          <p:cNvPr id="4" name="Slide Number Placeholder 3">
            <a:extLst>
              <a:ext uri="{FF2B5EF4-FFF2-40B4-BE49-F238E27FC236}">
                <a16:creationId xmlns:a16="http://schemas.microsoft.com/office/drawing/2014/main" id="{C78019E3-C595-EAD0-4DEC-9F3C5B797A0E}"/>
              </a:ext>
            </a:extLst>
          </p:cNvPr>
          <p:cNvSpPr>
            <a:spLocks noGrp="1"/>
          </p:cNvSpPr>
          <p:nvPr>
            <p:ph type="sldNum" sz="quarter" idx="4"/>
          </p:nvPr>
        </p:nvSpPr>
        <p:spPr/>
        <p:txBody>
          <a:bodyPr/>
          <a:lstStyle/>
          <a:p>
            <a:fld id="{933A556B-7C63-244D-9B7C-B0EA8042B330}" type="slidenum">
              <a:rPr lang="en-US" smtClean="0"/>
              <a:pPr/>
              <a:t>14</a:t>
            </a:fld>
            <a:endParaRPr lang="en-US" sz="750"/>
          </a:p>
        </p:txBody>
      </p:sp>
    </p:spTree>
    <p:extLst>
      <p:ext uri="{BB962C8B-B14F-4D97-AF65-F5344CB8AC3E}">
        <p14:creationId xmlns:p14="http://schemas.microsoft.com/office/powerpoint/2010/main" val="107795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1555-1387-9A54-2415-36912F4EC964}"/>
              </a:ext>
            </a:extLst>
          </p:cNvPr>
          <p:cNvSpPr>
            <a:spLocks noGrp="1"/>
          </p:cNvSpPr>
          <p:nvPr>
            <p:ph type="title"/>
          </p:nvPr>
        </p:nvSpPr>
        <p:spPr>
          <a:xfrm>
            <a:off x="428625" y="104322"/>
            <a:ext cx="8637737" cy="1325563"/>
          </a:xfrm>
        </p:spPr>
        <p:txBody>
          <a:bodyPr/>
          <a:lstStyle/>
          <a:p>
            <a:r>
              <a:rPr lang="en-US" dirty="0">
                <a:solidFill>
                  <a:srgbClr val="C00000"/>
                </a:solidFill>
              </a:rPr>
              <a:t>BNL  pulse polarized H</a:t>
            </a:r>
            <a:r>
              <a:rPr lang="en-US" baseline="30000" dirty="0">
                <a:solidFill>
                  <a:srgbClr val="C00000"/>
                </a:solidFill>
              </a:rPr>
              <a:t>-</a:t>
            </a:r>
            <a:r>
              <a:rPr lang="en-US" dirty="0">
                <a:solidFill>
                  <a:srgbClr val="C00000"/>
                </a:solidFill>
              </a:rPr>
              <a:t> source (1982)</a:t>
            </a:r>
          </a:p>
        </p:txBody>
      </p:sp>
      <p:pic>
        <p:nvPicPr>
          <p:cNvPr id="5" name="Content Placeholder 4">
            <a:extLst>
              <a:ext uri="{FF2B5EF4-FFF2-40B4-BE49-F238E27FC236}">
                <a16:creationId xmlns:a16="http://schemas.microsoft.com/office/drawing/2014/main" id="{CAF8586B-A661-0546-2EB7-694254B6502B}"/>
              </a:ext>
            </a:extLst>
          </p:cNvPr>
          <p:cNvPicPr>
            <a:picLocks noGrp="1" noChangeAspect="1"/>
          </p:cNvPicPr>
          <p:nvPr>
            <p:ph idx="1"/>
          </p:nvPr>
        </p:nvPicPr>
        <p:blipFill>
          <a:blip r:embed="rId2"/>
          <a:stretch>
            <a:fillRect/>
          </a:stretch>
        </p:blipFill>
        <p:spPr>
          <a:xfrm>
            <a:off x="5009606" y="1514464"/>
            <a:ext cx="4157740" cy="2665845"/>
          </a:xfrm>
          <a:prstGeom prst="rect">
            <a:avLst/>
          </a:prstGeom>
        </p:spPr>
      </p:pic>
      <p:sp>
        <p:nvSpPr>
          <p:cNvPr id="4" name="Slide Number Placeholder 3">
            <a:extLst>
              <a:ext uri="{FF2B5EF4-FFF2-40B4-BE49-F238E27FC236}">
                <a16:creationId xmlns:a16="http://schemas.microsoft.com/office/drawing/2014/main" id="{C78E180B-7DC3-BF55-77B4-764FA9A155F7}"/>
              </a:ext>
            </a:extLst>
          </p:cNvPr>
          <p:cNvSpPr>
            <a:spLocks noGrp="1"/>
          </p:cNvSpPr>
          <p:nvPr>
            <p:ph type="sldNum" sz="quarter" idx="4"/>
          </p:nvPr>
        </p:nvSpPr>
        <p:spPr/>
        <p:txBody>
          <a:bodyPr/>
          <a:lstStyle/>
          <a:p>
            <a:fld id="{933A556B-7C63-244D-9B7C-B0EA8042B330}" type="slidenum">
              <a:rPr lang="en-US" smtClean="0"/>
              <a:pPr/>
              <a:t>15</a:t>
            </a:fld>
            <a:endParaRPr lang="en-US" sz="750"/>
          </a:p>
        </p:txBody>
      </p:sp>
      <p:pic>
        <p:nvPicPr>
          <p:cNvPr id="6" name="Picture 5">
            <a:extLst>
              <a:ext uri="{FF2B5EF4-FFF2-40B4-BE49-F238E27FC236}">
                <a16:creationId xmlns:a16="http://schemas.microsoft.com/office/drawing/2014/main" id="{7BB52B63-6F35-56B4-EE3A-A90290DDE0F1}"/>
              </a:ext>
            </a:extLst>
          </p:cNvPr>
          <p:cNvPicPr>
            <a:picLocks noChangeAspect="1"/>
          </p:cNvPicPr>
          <p:nvPr/>
        </p:nvPicPr>
        <p:blipFill>
          <a:blip r:embed="rId3"/>
          <a:stretch>
            <a:fillRect/>
          </a:stretch>
        </p:blipFill>
        <p:spPr>
          <a:xfrm>
            <a:off x="4370218" y="4174280"/>
            <a:ext cx="4470701" cy="2051803"/>
          </a:xfrm>
          <a:prstGeom prst="rect">
            <a:avLst/>
          </a:prstGeom>
        </p:spPr>
      </p:pic>
      <p:sp>
        <p:nvSpPr>
          <p:cNvPr id="7" name="TextBox 6">
            <a:extLst>
              <a:ext uri="{FF2B5EF4-FFF2-40B4-BE49-F238E27FC236}">
                <a16:creationId xmlns:a16="http://schemas.microsoft.com/office/drawing/2014/main" id="{5483E104-B366-229E-6144-95DDE033472C}"/>
              </a:ext>
            </a:extLst>
          </p:cNvPr>
          <p:cNvSpPr txBox="1"/>
          <p:nvPr/>
        </p:nvSpPr>
        <p:spPr>
          <a:xfrm>
            <a:off x="428625" y="1514464"/>
            <a:ext cx="8085868" cy="4893647"/>
          </a:xfrm>
          <a:prstGeom prst="rect">
            <a:avLst/>
          </a:prstGeom>
          <a:noFill/>
        </p:spPr>
        <p:txBody>
          <a:bodyPr wrap="none" rtlCol="0">
            <a:spAutoFit/>
          </a:bodyPr>
          <a:lstStyle/>
          <a:p>
            <a:r>
              <a:rPr lang="en-US" sz="1400" b="1" dirty="0"/>
              <a:t>Atomic Beam </a:t>
            </a:r>
          </a:p>
          <a:p>
            <a:r>
              <a:rPr lang="en-US" sz="1400" dirty="0"/>
              <a:t>Pulse Ground state atomic beam line with an RF </a:t>
            </a:r>
            <a:r>
              <a:rPr lang="en-US" sz="1400" dirty="0" err="1"/>
              <a:t>Disassociator</a:t>
            </a:r>
            <a:r>
              <a:rPr lang="en-US" sz="1400" dirty="0"/>
              <a:t> (pulse), Nozzle thermalized at 100 K</a:t>
            </a:r>
          </a:p>
          <a:p>
            <a:r>
              <a:rPr lang="en-US" sz="1400" dirty="0" err="1"/>
              <a:t>Sextupole</a:t>
            </a:r>
            <a:r>
              <a:rPr lang="en-US" sz="1400" dirty="0"/>
              <a:t> for electron polarized  beam</a:t>
            </a:r>
          </a:p>
          <a:p>
            <a:r>
              <a:rPr lang="en-US" sz="1400" dirty="0"/>
              <a:t>RF transition for polarization transfer to Nuclear Pulse to pulse basis </a:t>
            </a:r>
          </a:p>
          <a:p>
            <a:r>
              <a:rPr lang="en-US" sz="1400" dirty="0"/>
              <a:t>Density of H</a:t>
            </a:r>
            <a:r>
              <a:rPr lang="en-US" sz="1400" baseline="30000" dirty="0"/>
              <a:t>0</a:t>
            </a:r>
            <a:r>
              <a:rPr lang="en-US" sz="1400" dirty="0"/>
              <a:t> beam 2-3 10</a:t>
            </a:r>
            <a:r>
              <a:rPr lang="en-US" sz="1400" baseline="30000" dirty="0"/>
              <a:t>11</a:t>
            </a:r>
            <a:r>
              <a:rPr lang="en-US" sz="1400" dirty="0"/>
              <a:t> atoms /cm</a:t>
            </a:r>
            <a:r>
              <a:rPr lang="en-US" sz="1400" baseline="30000" dirty="0"/>
              <a:t>3</a:t>
            </a:r>
          </a:p>
          <a:p>
            <a:endParaRPr lang="en-US" sz="1400" b="1" dirty="0"/>
          </a:p>
          <a:p>
            <a:r>
              <a:rPr lang="en-US" sz="1400" b="1" dirty="0"/>
              <a:t>Charge Exchange </a:t>
            </a:r>
          </a:p>
          <a:p>
            <a:r>
              <a:rPr lang="en-US" sz="1400" dirty="0"/>
              <a:t>Surface ionization of cesium on a hot porous</a:t>
            </a:r>
          </a:p>
          <a:p>
            <a:r>
              <a:rPr lang="en-US" sz="1400" dirty="0"/>
              <a:t>Tungsten button , 30KeV 15 mA Cs</a:t>
            </a:r>
            <a:r>
              <a:rPr lang="en-US" sz="1400" baseline="30000" dirty="0"/>
              <a:t>+</a:t>
            </a:r>
          </a:p>
          <a:p>
            <a:r>
              <a:rPr lang="en-US" sz="1400" dirty="0"/>
              <a:t>Neutralized by cesium vapor (pulse) </a:t>
            </a:r>
          </a:p>
          <a:p>
            <a:r>
              <a:rPr lang="en-US" sz="1400" dirty="0"/>
              <a:t>6-10 particle mA,30 cm long </a:t>
            </a:r>
          </a:p>
          <a:p>
            <a:endParaRPr lang="en-US" sz="1400" dirty="0"/>
          </a:p>
          <a:p>
            <a:r>
              <a:rPr lang="en-US" sz="1400" dirty="0"/>
              <a:t>Charge exchange  ionization</a:t>
            </a:r>
          </a:p>
          <a:p>
            <a:r>
              <a:rPr lang="en-US" sz="1400" dirty="0"/>
              <a:t> H↑ +Cs</a:t>
            </a:r>
            <a:r>
              <a:rPr lang="en-US" sz="1400" baseline="30000" dirty="0"/>
              <a:t>0</a:t>
            </a:r>
            <a:r>
              <a:rPr lang="en-US" sz="1400" dirty="0"/>
              <a:t> -&gt; H</a:t>
            </a:r>
            <a:r>
              <a:rPr lang="en-US" sz="1400" baseline="30000" dirty="0"/>
              <a:t>- </a:t>
            </a:r>
            <a:r>
              <a:rPr lang="en-US" sz="1400" dirty="0"/>
              <a:t>↑+ Cs</a:t>
            </a:r>
            <a:r>
              <a:rPr lang="en-US" sz="1400" baseline="30000" dirty="0"/>
              <a:t>+</a:t>
            </a:r>
          </a:p>
          <a:p>
            <a:endParaRPr lang="en-US" sz="1400" dirty="0"/>
          </a:p>
          <a:p>
            <a:r>
              <a:rPr lang="en-US" sz="1400" dirty="0">
                <a:solidFill>
                  <a:srgbClr val="0070C0"/>
                </a:solidFill>
              </a:rPr>
              <a:t>H</a:t>
            </a:r>
            <a:r>
              <a:rPr lang="en-US" sz="1400" baseline="30000" dirty="0">
                <a:solidFill>
                  <a:srgbClr val="0070C0"/>
                </a:solidFill>
              </a:rPr>
              <a:t>- </a:t>
            </a:r>
            <a:r>
              <a:rPr lang="en-US" sz="1400" dirty="0">
                <a:solidFill>
                  <a:srgbClr val="0070C0"/>
                </a:solidFill>
              </a:rPr>
              <a:t>↑ , 25 </a:t>
            </a:r>
            <a:r>
              <a:rPr lang="en-US" sz="1400" dirty="0" err="1">
                <a:solidFill>
                  <a:srgbClr val="0070C0"/>
                </a:solidFill>
              </a:rPr>
              <a:t>uA</a:t>
            </a:r>
            <a:r>
              <a:rPr lang="en-US" sz="1400" dirty="0">
                <a:solidFill>
                  <a:srgbClr val="0070C0"/>
                </a:solidFill>
              </a:rPr>
              <a:t>, 75% polarization, </a:t>
            </a:r>
          </a:p>
          <a:p>
            <a:r>
              <a:rPr lang="en-US" sz="1400" dirty="0">
                <a:solidFill>
                  <a:srgbClr val="0070C0"/>
                </a:solidFill>
              </a:rPr>
              <a:t>emittance 0.065 pi cm mrad </a:t>
            </a:r>
          </a:p>
          <a:p>
            <a:r>
              <a:rPr lang="en-US" sz="1400" dirty="0">
                <a:solidFill>
                  <a:srgbClr val="0070C0"/>
                </a:solidFill>
              </a:rPr>
              <a:t>500 𝜇s</a:t>
            </a:r>
          </a:p>
          <a:p>
            <a:endParaRPr lang="en-US" sz="1400" dirty="0"/>
          </a:p>
          <a:p>
            <a:endParaRPr lang="en-US" sz="1400" dirty="0"/>
          </a:p>
          <a:p>
            <a:endParaRPr lang="en-US" sz="1400" dirty="0"/>
          </a:p>
          <a:p>
            <a:endParaRPr lang="en-US" dirty="0"/>
          </a:p>
        </p:txBody>
      </p:sp>
      <p:sp>
        <p:nvSpPr>
          <p:cNvPr id="8" name="TextBox 7">
            <a:extLst>
              <a:ext uri="{FF2B5EF4-FFF2-40B4-BE49-F238E27FC236}">
                <a16:creationId xmlns:a16="http://schemas.microsoft.com/office/drawing/2014/main" id="{9664EEB8-7256-1814-303D-ACA51BE05246}"/>
              </a:ext>
            </a:extLst>
          </p:cNvPr>
          <p:cNvSpPr txBox="1"/>
          <p:nvPr/>
        </p:nvSpPr>
        <p:spPr>
          <a:xfrm>
            <a:off x="281382" y="6085763"/>
            <a:ext cx="7524817" cy="461665"/>
          </a:xfrm>
          <a:prstGeom prst="rect">
            <a:avLst/>
          </a:prstGeom>
          <a:noFill/>
        </p:spPr>
        <p:txBody>
          <a:bodyPr wrap="none" rtlCol="0">
            <a:spAutoFit/>
          </a:bodyPr>
          <a:lstStyle/>
          <a:p>
            <a:r>
              <a:rPr lang="en-US" sz="1000" dirty="0"/>
              <a:t>J. Alessi , </a:t>
            </a:r>
            <a:r>
              <a:rPr lang="en-US" sz="1000" dirty="0" err="1"/>
              <a:t>etal</a:t>
            </a:r>
            <a:r>
              <a:rPr lang="en-US" sz="1000" dirty="0"/>
              <a:t>, “ A 25 </a:t>
            </a:r>
            <a:r>
              <a:rPr lang="en-US" sz="1000" dirty="0" err="1"/>
              <a:t>uA</a:t>
            </a:r>
            <a:r>
              <a:rPr lang="en-US" sz="1000" dirty="0"/>
              <a:t> Pulsed Polarized H- ion source, 6</a:t>
            </a:r>
            <a:r>
              <a:rPr lang="en-US" sz="1000" baseline="30000" dirty="0"/>
              <a:t>th</a:t>
            </a:r>
            <a:r>
              <a:rPr lang="en-US" sz="1000" dirty="0"/>
              <a:t> internation </a:t>
            </a:r>
            <a:r>
              <a:rPr lang="en-US" sz="1000" dirty="0" err="1"/>
              <a:t>Symp</a:t>
            </a:r>
            <a:r>
              <a:rPr lang="en-US" sz="1000" dirty="0"/>
              <a:t>. On high energy Spin Physics, France, 9/12-19, 1984</a:t>
            </a:r>
          </a:p>
          <a:p>
            <a:endParaRPr lang="en-US" sz="1400" dirty="0"/>
          </a:p>
        </p:txBody>
      </p:sp>
    </p:spTree>
    <p:extLst>
      <p:ext uri="{BB962C8B-B14F-4D97-AF65-F5344CB8AC3E}">
        <p14:creationId xmlns:p14="http://schemas.microsoft.com/office/powerpoint/2010/main" val="3489679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F07FC4-4CDF-4A2A-4F9D-25B04761D862}"/>
              </a:ext>
            </a:extLst>
          </p:cNvPr>
          <p:cNvPicPr>
            <a:picLocks noGrp="1" noChangeAspect="1"/>
          </p:cNvPicPr>
          <p:nvPr>
            <p:ph idx="1"/>
          </p:nvPr>
        </p:nvPicPr>
        <p:blipFill>
          <a:blip r:embed="rId2"/>
          <a:stretch>
            <a:fillRect/>
          </a:stretch>
        </p:blipFill>
        <p:spPr>
          <a:xfrm>
            <a:off x="5237098" y="546796"/>
            <a:ext cx="3541142" cy="2795165"/>
          </a:xfrm>
          <a:prstGeom prst="rect">
            <a:avLst/>
          </a:prstGeom>
        </p:spPr>
      </p:pic>
      <p:pic>
        <p:nvPicPr>
          <p:cNvPr id="11" name="Content Placeholder 4">
            <a:extLst>
              <a:ext uri="{FF2B5EF4-FFF2-40B4-BE49-F238E27FC236}">
                <a16:creationId xmlns:a16="http://schemas.microsoft.com/office/drawing/2014/main" id="{5922A6A5-AEAA-9449-F631-0565C405BEBE}"/>
              </a:ext>
            </a:extLst>
          </p:cNvPr>
          <p:cNvPicPr>
            <a:picLocks noChangeAspect="1"/>
          </p:cNvPicPr>
          <p:nvPr/>
        </p:nvPicPr>
        <p:blipFill>
          <a:blip r:embed="rId3"/>
          <a:stretch>
            <a:fillRect/>
          </a:stretch>
        </p:blipFill>
        <p:spPr>
          <a:xfrm>
            <a:off x="4572000" y="3765010"/>
            <a:ext cx="4389119" cy="3001754"/>
          </a:xfrm>
          <a:prstGeom prst="rect">
            <a:avLst/>
          </a:prstGeom>
        </p:spPr>
      </p:pic>
      <p:sp>
        <p:nvSpPr>
          <p:cNvPr id="2" name="Title 1">
            <a:extLst>
              <a:ext uri="{FF2B5EF4-FFF2-40B4-BE49-F238E27FC236}">
                <a16:creationId xmlns:a16="http://schemas.microsoft.com/office/drawing/2014/main" id="{ADD64B6F-544D-208A-FBD1-AF1039B3021E}"/>
              </a:ext>
            </a:extLst>
          </p:cNvPr>
          <p:cNvSpPr>
            <a:spLocks noGrp="1"/>
          </p:cNvSpPr>
          <p:nvPr>
            <p:ph type="title"/>
          </p:nvPr>
        </p:nvSpPr>
        <p:spPr>
          <a:xfrm>
            <a:off x="428625" y="13101"/>
            <a:ext cx="8286750" cy="1325563"/>
          </a:xfrm>
        </p:spPr>
        <p:txBody>
          <a:bodyPr>
            <a:normAutofit/>
          </a:bodyPr>
          <a:lstStyle/>
          <a:p>
            <a:r>
              <a:rPr lang="en-US" dirty="0">
                <a:solidFill>
                  <a:srgbClr val="C00000"/>
                </a:solidFill>
              </a:rPr>
              <a:t>INR Polarized H/D Source</a:t>
            </a:r>
            <a:br>
              <a:rPr lang="en-US" dirty="0">
                <a:solidFill>
                  <a:srgbClr val="C00000"/>
                </a:solidFill>
              </a:rPr>
            </a:br>
            <a:r>
              <a:rPr lang="en-US" dirty="0">
                <a:solidFill>
                  <a:srgbClr val="C00000"/>
                </a:solidFill>
              </a:rPr>
              <a:t>Resonant Plasma Ionizer  </a:t>
            </a:r>
          </a:p>
        </p:txBody>
      </p:sp>
      <p:sp>
        <p:nvSpPr>
          <p:cNvPr id="4" name="Slide Number Placeholder 3">
            <a:extLst>
              <a:ext uri="{FF2B5EF4-FFF2-40B4-BE49-F238E27FC236}">
                <a16:creationId xmlns:a16="http://schemas.microsoft.com/office/drawing/2014/main" id="{CB3962D8-CFC9-B031-C64F-70137F811EBD}"/>
              </a:ext>
            </a:extLst>
          </p:cNvPr>
          <p:cNvSpPr>
            <a:spLocks noGrp="1"/>
          </p:cNvSpPr>
          <p:nvPr>
            <p:ph type="sldNum" sz="quarter" idx="4"/>
          </p:nvPr>
        </p:nvSpPr>
        <p:spPr/>
        <p:txBody>
          <a:bodyPr/>
          <a:lstStyle/>
          <a:p>
            <a:fld id="{933A556B-7C63-244D-9B7C-B0EA8042B330}" type="slidenum">
              <a:rPr lang="en-US" smtClean="0"/>
              <a:pPr/>
              <a:t>16</a:t>
            </a:fld>
            <a:endParaRPr lang="en-US" sz="750"/>
          </a:p>
        </p:txBody>
      </p:sp>
      <p:sp>
        <p:nvSpPr>
          <p:cNvPr id="6" name="TextBox 5">
            <a:extLst>
              <a:ext uri="{FF2B5EF4-FFF2-40B4-BE49-F238E27FC236}">
                <a16:creationId xmlns:a16="http://schemas.microsoft.com/office/drawing/2014/main" id="{C38F6DD7-6D68-DB75-F80F-334C851B2703}"/>
              </a:ext>
            </a:extLst>
          </p:cNvPr>
          <p:cNvSpPr txBox="1"/>
          <p:nvPr/>
        </p:nvSpPr>
        <p:spPr>
          <a:xfrm>
            <a:off x="365760" y="1338664"/>
            <a:ext cx="4519186" cy="1754326"/>
          </a:xfrm>
          <a:prstGeom prst="rect">
            <a:avLst/>
          </a:prstGeom>
          <a:noFill/>
        </p:spPr>
        <p:txBody>
          <a:bodyPr wrap="none" rtlCol="0">
            <a:spAutoFit/>
          </a:bodyPr>
          <a:lstStyle/>
          <a:p>
            <a:r>
              <a:rPr lang="en-US" b="1" dirty="0"/>
              <a:t>Atomic beam: </a:t>
            </a:r>
          </a:p>
          <a:p>
            <a:r>
              <a:rPr lang="en-US" dirty="0"/>
              <a:t>RF </a:t>
            </a:r>
            <a:r>
              <a:rPr lang="en-US" dirty="0" err="1"/>
              <a:t>Dissociator</a:t>
            </a:r>
            <a:r>
              <a:rPr lang="en-US" dirty="0"/>
              <a:t> , cooled 20-80 K</a:t>
            </a:r>
          </a:p>
          <a:p>
            <a:r>
              <a:rPr lang="en-US" dirty="0"/>
              <a:t>Electron polarization:  </a:t>
            </a:r>
            <a:r>
              <a:rPr lang="en-US" dirty="0" err="1"/>
              <a:t>Sextupole</a:t>
            </a:r>
            <a:r>
              <a:rPr lang="en-US" dirty="0"/>
              <a:t> Spin filter</a:t>
            </a:r>
          </a:p>
          <a:p>
            <a:r>
              <a:rPr lang="en-US" dirty="0"/>
              <a:t>Nuclear polarization: RF Transition Unit </a:t>
            </a:r>
          </a:p>
          <a:p>
            <a:endParaRPr lang="en-US" dirty="0"/>
          </a:p>
          <a:p>
            <a:endParaRPr lang="en-US" dirty="0"/>
          </a:p>
        </p:txBody>
      </p:sp>
      <p:sp>
        <p:nvSpPr>
          <p:cNvPr id="8" name="TextBox 7">
            <a:extLst>
              <a:ext uri="{FF2B5EF4-FFF2-40B4-BE49-F238E27FC236}">
                <a16:creationId xmlns:a16="http://schemas.microsoft.com/office/drawing/2014/main" id="{1BE69A68-2D5B-C041-9F60-BED744B71D28}"/>
              </a:ext>
            </a:extLst>
          </p:cNvPr>
          <p:cNvSpPr txBox="1"/>
          <p:nvPr/>
        </p:nvSpPr>
        <p:spPr>
          <a:xfrm>
            <a:off x="5750597" y="6584149"/>
            <a:ext cx="2754280" cy="246221"/>
          </a:xfrm>
          <a:prstGeom prst="rect">
            <a:avLst/>
          </a:prstGeom>
          <a:noFill/>
        </p:spPr>
        <p:txBody>
          <a:bodyPr wrap="none" rtlCol="0">
            <a:spAutoFit/>
          </a:bodyPr>
          <a:lstStyle/>
          <a:p>
            <a:r>
              <a:rPr lang="en-US" sz="1000" dirty="0" err="1"/>
              <a:t>Ref:A</a:t>
            </a:r>
            <a:r>
              <a:rPr lang="en-US" sz="1000" dirty="0"/>
              <a:t>. Belov, AIP Conf. Proc. 980,209 (2008)</a:t>
            </a:r>
          </a:p>
        </p:txBody>
      </p:sp>
      <p:sp>
        <p:nvSpPr>
          <p:cNvPr id="10" name="TextBox 9">
            <a:extLst>
              <a:ext uri="{FF2B5EF4-FFF2-40B4-BE49-F238E27FC236}">
                <a16:creationId xmlns:a16="http://schemas.microsoft.com/office/drawing/2014/main" id="{E5D33854-D678-6CD4-E387-B7FED256EBC9}"/>
              </a:ext>
            </a:extLst>
          </p:cNvPr>
          <p:cNvSpPr txBox="1"/>
          <p:nvPr/>
        </p:nvSpPr>
        <p:spPr>
          <a:xfrm>
            <a:off x="554460" y="5079224"/>
            <a:ext cx="3170077" cy="1200329"/>
          </a:xfrm>
          <a:prstGeom prst="rect">
            <a:avLst/>
          </a:prstGeom>
          <a:noFill/>
        </p:spPr>
        <p:txBody>
          <a:bodyPr wrap="square">
            <a:spAutoFit/>
          </a:bodyPr>
          <a:lstStyle/>
          <a:p>
            <a:r>
              <a:rPr lang="en-US" dirty="0">
                <a:solidFill>
                  <a:srgbClr val="0070C0"/>
                </a:solidFill>
              </a:rPr>
              <a:t>INR Moscow  achieved 4 mA of polarized H</a:t>
            </a:r>
            <a:r>
              <a:rPr lang="en-US" baseline="30000" dirty="0">
                <a:solidFill>
                  <a:srgbClr val="0070C0"/>
                </a:solidFill>
              </a:rPr>
              <a:t>-  </a:t>
            </a:r>
            <a:r>
              <a:rPr lang="en-US" dirty="0">
                <a:solidFill>
                  <a:srgbClr val="0070C0"/>
                </a:solidFill>
              </a:rPr>
              <a:t>with &gt; 90% polarization and D</a:t>
            </a:r>
            <a:r>
              <a:rPr lang="en-US" baseline="30000" dirty="0">
                <a:solidFill>
                  <a:srgbClr val="0070C0"/>
                </a:solidFill>
              </a:rPr>
              <a:t>-</a:t>
            </a:r>
            <a:r>
              <a:rPr lang="en-US" dirty="0">
                <a:solidFill>
                  <a:srgbClr val="0070C0"/>
                </a:solidFill>
              </a:rPr>
              <a:t> current </a:t>
            </a:r>
          </a:p>
          <a:p>
            <a:r>
              <a:rPr lang="en-US" dirty="0">
                <a:solidFill>
                  <a:srgbClr val="0070C0"/>
                </a:solidFill>
              </a:rPr>
              <a:t>up to 60 mA</a:t>
            </a:r>
          </a:p>
        </p:txBody>
      </p:sp>
      <p:sp>
        <p:nvSpPr>
          <p:cNvPr id="13" name="TextBox 12">
            <a:extLst>
              <a:ext uri="{FF2B5EF4-FFF2-40B4-BE49-F238E27FC236}">
                <a16:creationId xmlns:a16="http://schemas.microsoft.com/office/drawing/2014/main" id="{6F3FF17E-5F3B-5D26-3E73-AE8FFE32B06F}"/>
              </a:ext>
            </a:extLst>
          </p:cNvPr>
          <p:cNvSpPr txBox="1"/>
          <p:nvPr/>
        </p:nvSpPr>
        <p:spPr>
          <a:xfrm>
            <a:off x="268347" y="2553960"/>
            <a:ext cx="5129029" cy="2862322"/>
          </a:xfrm>
          <a:prstGeom prst="rect">
            <a:avLst/>
          </a:prstGeom>
          <a:noFill/>
        </p:spPr>
        <p:txBody>
          <a:bodyPr wrap="square">
            <a:spAutoFit/>
          </a:bodyPr>
          <a:lstStyle/>
          <a:p>
            <a:r>
              <a:rPr lang="en-US" dirty="0"/>
              <a:t>Plasma guided by axial (plasma coil) and transverse (electromagnet) toward to neutralizer surface Plasma interact with neutralizer surface and reflect as neutral hot atom towards molybdenum converter surface. At converter hot atoms are converted to partially negative ion and injected into ionization region </a:t>
            </a:r>
          </a:p>
          <a:p>
            <a:endParaRPr lang="en-US" dirty="0"/>
          </a:p>
          <a:p>
            <a:endParaRPr lang="en-US" dirty="0"/>
          </a:p>
          <a:p>
            <a:endParaRPr lang="en-US" dirty="0"/>
          </a:p>
        </p:txBody>
      </p:sp>
      <p:pic>
        <p:nvPicPr>
          <p:cNvPr id="14" name="Picture 13">
            <a:extLst>
              <a:ext uri="{FF2B5EF4-FFF2-40B4-BE49-F238E27FC236}">
                <a16:creationId xmlns:a16="http://schemas.microsoft.com/office/drawing/2014/main" id="{3F0B644E-79E8-7C8D-C241-AC4FFCB35400}"/>
              </a:ext>
            </a:extLst>
          </p:cNvPr>
          <p:cNvPicPr>
            <a:picLocks noChangeAspect="1"/>
          </p:cNvPicPr>
          <p:nvPr/>
        </p:nvPicPr>
        <p:blipFill>
          <a:blip r:embed="rId4"/>
          <a:stretch>
            <a:fillRect/>
          </a:stretch>
        </p:blipFill>
        <p:spPr>
          <a:xfrm>
            <a:off x="1191136" y="4637299"/>
            <a:ext cx="1841859" cy="434596"/>
          </a:xfrm>
          <a:prstGeom prst="rect">
            <a:avLst/>
          </a:prstGeom>
        </p:spPr>
      </p:pic>
    </p:spTree>
    <p:extLst>
      <p:ext uri="{BB962C8B-B14F-4D97-AF65-F5344CB8AC3E}">
        <p14:creationId xmlns:p14="http://schemas.microsoft.com/office/powerpoint/2010/main" val="354715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4220-D2FB-8F46-9D04-720DFED6616D}"/>
              </a:ext>
            </a:extLst>
          </p:cNvPr>
          <p:cNvSpPr>
            <a:spLocks noGrp="1"/>
          </p:cNvSpPr>
          <p:nvPr>
            <p:ph type="title"/>
          </p:nvPr>
        </p:nvSpPr>
        <p:spPr>
          <a:xfrm>
            <a:off x="428625" y="365126"/>
            <a:ext cx="8474370" cy="1325563"/>
          </a:xfrm>
        </p:spPr>
        <p:txBody>
          <a:bodyPr>
            <a:normAutofit/>
          </a:bodyPr>
          <a:lstStyle/>
          <a:p>
            <a:r>
              <a:rPr lang="en-US" sz="2800" dirty="0">
                <a:solidFill>
                  <a:srgbClr val="C00000"/>
                </a:solidFill>
              </a:rPr>
              <a:t>Polarized source for NICA ion collider (JINR)</a:t>
            </a:r>
          </a:p>
        </p:txBody>
      </p:sp>
      <p:pic>
        <p:nvPicPr>
          <p:cNvPr id="5" name="Content Placeholder 4">
            <a:extLst>
              <a:ext uri="{FF2B5EF4-FFF2-40B4-BE49-F238E27FC236}">
                <a16:creationId xmlns:a16="http://schemas.microsoft.com/office/drawing/2014/main" id="{77E5EAF6-4FC3-C353-0806-86BBAE4C0CE5}"/>
              </a:ext>
            </a:extLst>
          </p:cNvPr>
          <p:cNvPicPr>
            <a:picLocks noGrp="1" noChangeAspect="1"/>
          </p:cNvPicPr>
          <p:nvPr>
            <p:ph idx="1"/>
          </p:nvPr>
        </p:nvPicPr>
        <p:blipFill>
          <a:blip r:embed="rId2"/>
          <a:stretch>
            <a:fillRect/>
          </a:stretch>
        </p:blipFill>
        <p:spPr>
          <a:xfrm>
            <a:off x="4303270" y="4182139"/>
            <a:ext cx="4840730" cy="2239926"/>
          </a:xfrm>
          <a:prstGeom prst="rect">
            <a:avLst/>
          </a:prstGeom>
        </p:spPr>
      </p:pic>
      <p:sp>
        <p:nvSpPr>
          <p:cNvPr id="4" name="Slide Number Placeholder 3">
            <a:extLst>
              <a:ext uri="{FF2B5EF4-FFF2-40B4-BE49-F238E27FC236}">
                <a16:creationId xmlns:a16="http://schemas.microsoft.com/office/drawing/2014/main" id="{40AA11CE-B71F-18DA-CEA4-4DC5272A3F19}"/>
              </a:ext>
            </a:extLst>
          </p:cNvPr>
          <p:cNvSpPr>
            <a:spLocks noGrp="1"/>
          </p:cNvSpPr>
          <p:nvPr>
            <p:ph type="sldNum" sz="quarter" idx="4"/>
          </p:nvPr>
        </p:nvSpPr>
        <p:spPr/>
        <p:txBody>
          <a:bodyPr/>
          <a:lstStyle/>
          <a:p>
            <a:fld id="{933A556B-7C63-244D-9B7C-B0EA8042B330}" type="slidenum">
              <a:rPr lang="en-US" smtClean="0"/>
              <a:pPr/>
              <a:t>17</a:t>
            </a:fld>
            <a:endParaRPr lang="en-US" sz="750"/>
          </a:p>
        </p:txBody>
      </p:sp>
      <p:sp>
        <p:nvSpPr>
          <p:cNvPr id="6" name="TextBox 5">
            <a:extLst>
              <a:ext uri="{FF2B5EF4-FFF2-40B4-BE49-F238E27FC236}">
                <a16:creationId xmlns:a16="http://schemas.microsoft.com/office/drawing/2014/main" id="{15BE9DF4-A397-7795-4A30-0F545A198B54}"/>
              </a:ext>
            </a:extLst>
          </p:cNvPr>
          <p:cNvSpPr txBox="1"/>
          <p:nvPr/>
        </p:nvSpPr>
        <p:spPr>
          <a:xfrm>
            <a:off x="657660" y="1690689"/>
            <a:ext cx="8057715" cy="4308872"/>
          </a:xfrm>
          <a:prstGeom prst="rect">
            <a:avLst/>
          </a:prstGeom>
          <a:noFill/>
        </p:spPr>
        <p:txBody>
          <a:bodyPr wrap="square" rtlCol="0">
            <a:spAutoFit/>
          </a:bodyPr>
          <a:lstStyle/>
          <a:p>
            <a:endParaRPr lang="en-US" sz="800" dirty="0"/>
          </a:p>
          <a:p>
            <a:r>
              <a:rPr lang="en-US" sz="1600" b="1" dirty="0"/>
              <a:t>Atomic beam</a:t>
            </a:r>
            <a:r>
              <a:rPr lang="en-US" sz="1600" dirty="0"/>
              <a:t>, </a:t>
            </a:r>
          </a:p>
          <a:p>
            <a:r>
              <a:rPr lang="en-US" sz="1600" dirty="0"/>
              <a:t> RF </a:t>
            </a:r>
            <a:r>
              <a:rPr lang="en-US" sz="1600" dirty="0" err="1"/>
              <a:t>dissociator</a:t>
            </a:r>
            <a:r>
              <a:rPr lang="en-US" sz="1600" dirty="0"/>
              <a:t> pulse length 3 ms, 2 mm Pyrex channel , cool  to 80K</a:t>
            </a:r>
          </a:p>
          <a:p>
            <a:r>
              <a:rPr lang="en-US" sz="1600" dirty="0"/>
              <a:t>For Hydrogen WFT and SET. +1 and -1</a:t>
            </a:r>
          </a:p>
          <a:p>
            <a:r>
              <a:rPr lang="en-US" sz="1600" dirty="0"/>
              <a:t>Deuterium MFT, WFT, and SET +1, _1, Tensor polarization +1, -2, </a:t>
            </a:r>
          </a:p>
          <a:p>
            <a:endParaRPr lang="en-US" sz="1600" dirty="0"/>
          </a:p>
          <a:p>
            <a:r>
              <a:rPr lang="en-US" sz="1600" b="1" dirty="0"/>
              <a:t>Charge exchange storage cell</a:t>
            </a:r>
          </a:p>
          <a:p>
            <a:r>
              <a:rPr lang="en-US" sz="1600" dirty="0"/>
              <a:t>Polarized D</a:t>
            </a:r>
            <a:r>
              <a:rPr lang="en-US" sz="1600" baseline="30000" dirty="0"/>
              <a:t>0</a:t>
            </a:r>
            <a:r>
              <a:rPr lang="en-US" sz="1600" dirty="0"/>
              <a:t> </a:t>
            </a:r>
            <a:r>
              <a:rPr lang="en-US" sz="1600" baseline="30000" dirty="0"/>
              <a:t>↑ </a:t>
            </a:r>
            <a:r>
              <a:rPr lang="en-US" sz="1600" dirty="0"/>
              <a:t>injected in storage cell and  Hydrogen plasma Jet </a:t>
            </a:r>
          </a:p>
          <a:p>
            <a:r>
              <a:rPr lang="en-US" sz="1600" dirty="0"/>
              <a:t>generated by a plasma arc-discharge source</a:t>
            </a:r>
          </a:p>
          <a:p>
            <a:endParaRPr lang="en-US" sz="1600" dirty="0"/>
          </a:p>
          <a:p>
            <a:r>
              <a:rPr lang="en-US" sz="1600" dirty="0"/>
              <a:t>Charge exchange collision </a:t>
            </a:r>
          </a:p>
          <a:p>
            <a:r>
              <a:rPr lang="en-US" sz="1600" dirty="0"/>
              <a:t>D</a:t>
            </a:r>
            <a:r>
              <a:rPr lang="en-US" sz="1600" baseline="30000" dirty="0"/>
              <a:t>0↑</a:t>
            </a:r>
            <a:r>
              <a:rPr lang="en-US" sz="1600" dirty="0"/>
              <a:t> H</a:t>
            </a:r>
            <a:r>
              <a:rPr lang="en-US" sz="1600" baseline="30000" dirty="0"/>
              <a:t>+</a:t>
            </a:r>
            <a:r>
              <a:rPr lang="en-US" sz="1600" dirty="0"/>
              <a:t> -&gt; D</a:t>
            </a:r>
            <a:r>
              <a:rPr lang="en-US" sz="1600" baseline="30000" dirty="0"/>
              <a:t>+ ↑ </a:t>
            </a:r>
            <a:r>
              <a:rPr lang="en-US" sz="1600" dirty="0"/>
              <a:t>+</a:t>
            </a:r>
            <a:r>
              <a:rPr lang="en-US" sz="1600" baseline="30000" dirty="0"/>
              <a:t> </a:t>
            </a:r>
            <a:r>
              <a:rPr lang="en-US" sz="1600" dirty="0"/>
              <a:t>D</a:t>
            </a:r>
            <a:r>
              <a:rPr lang="en-US" sz="1600" baseline="30000" dirty="0"/>
              <a:t>0</a:t>
            </a:r>
          </a:p>
          <a:p>
            <a:r>
              <a:rPr lang="en-US" sz="1600" dirty="0"/>
              <a:t>And proton </a:t>
            </a:r>
          </a:p>
          <a:p>
            <a:r>
              <a:rPr lang="en-US" sz="1600" dirty="0"/>
              <a:t>H</a:t>
            </a:r>
            <a:r>
              <a:rPr lang="en-US" sz="1600" baseline="30000" dirty="0"/>
              <a:t>0 ↑.  </a:t>
            </a:r>
            <a:r>
              <a:rPr lang="en-US" sz="1600" dirty="0"/>
              <a:t>+ D</a:t>
            </a:r>
            <a:r>
              <a:rPr lang="en-US" sz="1600" baseline="30000" dirty="0"/>
              <a:t>+. </a:t>
            </a:r>
            <a:r>
              <a:rPr lang="en-US" sz="1600" dirty="0"/>
              <a:t> -&gt; H</a:t>
            </a:r>
            <a:r>
              <a:rPr lang="en-US" sz="1600" baseline="30000" dirty="0"/>
              <a:t>+ ↑ </a:t>
            </a:r>
            <a:r>
              <a:rPr lang="en-US" sz="1600" dirty="0"/>
              <a:t>+D</a:t>
            </a:r>
            <a:r>
              <a:rPr lang="en-US" sz="1600" baseline="30000" dirty="0"/>
              <a:t>0</a:t>
            </a:r>
            <a:endParaRPr lang="en-US" sz="1600" dirty="0"/>
          </a:p>
          <a:p>
            <a:r>
              <a:rPr lang="en-US" sz="1600" dirty="0">
                <a:solidFill>
                  <a:srgbClr val="0070C0"/>
                </a:solidFill>
              </a:rPr>
              <a:t>2016-2017:  6 mA  D</a:t>
            </a:r>
            <a:r>
              <a:rPr lang="en-US" sz="1600" baseline="30000" dirty="0">
                <a:solidFill>
                  <a:srgbClr val="0070C0"/>
                </a:solidFill>
              </a:rPr>
              <a:t>+</a:t>
            </a:r>
            <a:r>
              <a:rPr lang="en-US" sz="1600" dirty="0">
                <a:solidFill>
                  <a:srgbClr val="0070C0"/>
                </a:solidFill>
              </a:rPr>
              <a:t> , 88% polarization </a:t>
            </a:r>
          </a:p>
          <a:p>
            <a:endParaRPr lang="en-US" sz="1600" dirty="0"/>
          </a:p>
          <a:p>
            <a:endParaRPr lang="en-US" sz="1600" dirty="0"/>
          </a:p>
          <a:p>
            <a:endParaRPr lang="en-US" sz="1000" dirty="0"/>
          </a:p>
        </p:txBody>
      </p:sp>
      <p:pic>
        <p:nvPicPr>
          <p:cNvPr id="9" name="Picture 8">
            <a:extLst>
              <a:ext uri="{FF2B5EF4-FFF2-40B4-BE49-F238E27FC236}">
                <a16:creationId xmlns:a16="http://schemas.microsoft.com/office/drawing/2014/main" id="{8867C04B-A2CF-F284-6387-22B5A4BA00A7}"/>
              </a:ext>
            </a:extLst>
          </p:cNvPr>
          <p:cNvPicPr>
            <a:picLocks noChangeAspect="1"/>
          </p:cNvPicPr>
          <p:nvPr/>
        </p:nvPicPr>
        <p:blipFill>
          <a:blip r:embed="rId3"/>
          <a:stretch>
            <a:fillRect/>
          </a:stretch>
        </p:blipFill>
        <p:spPr>
          <a:xfrm>
            <a:off x="657660" y="5960996"/>
            <a:ext cx="4089400" cy="355600"/>
          </a:xfrm>
          <a:prstGeom prst="rect">
            <a:avLst/>
          </a:prstGeom>
        </p:spPr>
      </p:pic>
    </p:spTree>
    <p:extLst>
      <p:ext uri="{BB962C8B-B14F-4D97-AF65-F5344CB8AC3E}">
        <p14:creationId xmlns:p14="http://schemas.microsoft.com/office/powerpoint/2010/main" val="407558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FB11-CFDC-8077-8FB2-3955B680D857}"/>
              </a:ext>
            </a:extLst>
          </p:cNvPr>
          <p:cNvSpPr>
            <a:spLocks noGrp="1"/>
          </p:cNvSpPr>
          <p:nvPr>
            <p:ph type="title"/>
          </p:nvPr>
        </p:nvSpPr>
        <p:spPr>
          <a:xfrm>
            <a:off x="428625" y="95251"/>
            <a:ext cx="8286750" cy="876234"/>
          </a:xfrm>
        </p:spPr>
        <p:txBody>
          <a:bodyPr>
            <a:normAutofit/>
          </a:bodyPr>
          <a:lstStyle/>
          <a:p>
            <a:r>
              <a:rPr lang="en-US" sz="2800" dirty="0">
                <a:solidFill>
                  <a:srgbClr val="C00000"/>
                </a:solidFill>
                <a:latin typeface="Times New Roman" panose="02020603050405020304" pitchFamily="18" charset="0"/>
                <a:cs typeface="Times New Roman" panose="02020603050405020304" pitchFamily="18" charset="0"/>
              </a:rPr>
              <a:t>Optically pumped Polarized Ions Source (OPPIS)</a:t>
            </a:r>
          </a:p>
        </p:txBody>
      </p:sp>
      <p:sp>
        <p:nvSpPr>
          <p:cNvPr id="3" name="Slide Number Placeholder 2">
            <a:extLst>
              <a:ext uri="{FF2B5EF4-FFF2-40B4-BE49-F238E27FC236}">
                <a16:creationId xmlns:a16="http://schemas.microsoft.com/office/drawing/2014/main" id="{A9337C7E-558F-F905-0D4C-FAAE259B4148}"/>
              </a:ext>
            </a:extLst>
          </p:cNvPr>
          <p:cNvSpPr>
            <a:spLocks noGrp="1"/>
          </p:cNvSpPr>
          <p:nvPr>
            <p:ph type="sldNum" sz="quarter" idx="4"/>
          </p:nvPr>
        </p:nvSpPr>
        <p:spPr/>
        <p:txBody>
          <a:bodyPr/>
          <a:lstStyle/>
          <a:p>
            <a:fld id="{933A556B-7C63-244D-9B7C-B0EA8042B330}" type="slidenum">
              <a:rPr lang="en-US" smtClean="0"/>
              <a:pPr/>
              <a:t>18</a:t>
            </a:fld>
            <a:endParaRPr lang="en-US" sz="750"/>
          </a:p>
        </p:txBody>
      </p:sp>
      <p:pic>
        <p:nvPicPr>
          <p:cNvPr id="4" name="Picture 3">
            <a:extLst>
              <a:ext uri="{FF2B5EF4-FFF2-40B4-BE49-F238E27FC236}">
                <a16:creationId xmlns:a16="http://schemas.microsoft.com/office/drawing/2014/main" id="{CC01EF22-D426-9A4E-2DF1-A9C9FB570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8" y="1440989"/>
            <a:ext cx="7041589" cy="44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33F4ABD-7028-BCB4-8A38-C80E5FECDB79}"/>
              </a:ext>
            </a:extLst>
          </p:cNvPr>
          <p:cNvSpPr txBox="1"/>
          <p:nvPr/>
        </p:nvSpPr>
        <p:spPr>
          <a:xfrm>
            <a:off x="5131981" y="6145619"/>
            <a:ext cx="3583032" cy="276999"/>
          </a:xfrm>
          <a:prstGeom prst="rect">
            <a:avLst/>
          </a:prstGeom>
          <a:noFill/>
        </p:spPr>
        <p:txBody>
          <a:bodyPr wrap="none" rtlCol="0">
            <a:spAutoFit/>
          </a:bodyPr>
          <a:lstStyle/>
          <a:p>
            <a:r>
              <a:rPr lang="en-US" sz="1200" dirty="0"/>
              <a:t>A. Zelenski, </a:t>
            </a:r>
            <a:r>
              <a:rPr lang="en-US" sz="1200" i="1" dirty="0" err="1"/>
              <a:t>etal</a:t>
            </a:r>
            <a:r>
              <a:rPr lang="en-US" sz="1200" dirty="0"/>
              <a:t>, AIP Conf. Proc. 980, 221 (2008) </a:t>
            </a:r>
          </a:p>
        </p:txBody>
      </p:sp>
      <p:sp>
        <p:nvSpPr>
          <p:cNvPr id="7" name="TextBox 6">
            <a:extLst>
              <a:ext uri="{FF2B5EF4-FFF2-40B4-BE49-F238E27FC236}">
                <a16:creationId xmlns:a16="http://schemas.microsoft.com/office/drawing/2014/main" id="{C34F0F8B-AB82-5833-119E-49F45FADFF7D}"/>
              </a:ext>
            </a:extLst>
          </p:cNvPr>
          <p:cNvSpPr txBox="1"/>
          <p:nvPr/>
        </p:nvSpPr>
        <p:spPr>
          <a:xfrm>
            <a:off x="428625" y="734211"/>
            <a:ext cx="6858000" cy="954107"/>
          </a:xfrm>
          <a:prstGeom prst="rect">
            <a:avLst/>
          </a:prstGeom>
          <a:noFill/>
        </p:spPr>
        <p:txBody>
          <a:bodyPr wrap="square">
            <a:spAutoFit/>
          </a:bodyPr>
          <a:lstStyle/>
          <a:p>
            <a:pPr marL="285750" indent="-285750">
              <a:buFont typeface="Arial" panose="020B0604020202020204" pitchFamily="34" charset="0"/>
              <a:buChar char="•"/>
            </a:pPr>
            <a:r>
              <a:rPr lang="en-US" sz="1800" dirty="0"/>
              <a:t>OPPIS produces Polarized H</a:t>
            </a:r>
            <a:r>
              <a:rPr lang="en-US" sz="1800" baseline="30000" dirty="0"/>
              <a:t>-</a:t>
            </a:r>
            <a:r>
              <a:rPr lang="en-US" sz="1800" dirty="0"/>
              <a:t> ion pulse current. 0.6 mA </a:t>
            </a:r>
          </a:p>
          <a:p>
            <a:pPr marL="285750" indent="-285750">
              <a:buFont typeface="Arial" panose="020B0604020202020204" pitchFamily="34" charset="0"/>
              <a:buChar char="•"/>
            </a:pPr>
            <a:r>
              <a:rPr lang="en-US" sz="1800" dirty="0"/>
              <a:t> 81-85% polarization @200 MeV </a:t>
            </a:r>
          </a:p>
          <a:p>
            <a:pPr eaLnBrk="1" fontAlgn="auto" hangingPunct="1">
              <a:spcBef>
                <a:spcPct val="0"/>
              </a:spcBef>
              <a:spcAft>
                <a:spcPct val="0"/>
              </a:spcAft>
              <a:buClrTx/>
              <a:buSzTx/>
              <a:buFontTx/>
              <a:buNone/>
              <a:defRPr/>
            </a:pPr>
            <a:endParaRPr lang="en-US" altLang="en-US" sz="2000" dirty="0">
              <a:solidFill>
                <a:schemeClr val="tx1"/>
              </a:solidFill>
              <a:cs typeface="Times New Roman" panose="02020603050405020304" pitchFamily="18" charset="0"/>
            </a:endParaRPr>
          </a:p>
        </p:txBody>
      </p:sp>
      <p:sp>
        <p:nvSpPr>
          <p:cNvPr id="8" name="TextBox 7">
            <a:extLst>
              <a:ext uri="{FF2B5EF4-FFF2-40B4-BE49-F238E27FC236}">
                <a16:creationId xmlns:a16="http://schemas.microsoft.com/office/drawing/2014/main" id="{7EC5FCC8-FB40-78F9-F781-B5B2B51AE697}"/>
              </a:ext>
            </a:extLst>
          </p:cNvPr>
          <p:cNvSpPr txBox="1"/>
          <p:nvPr/>
        </p:nvSpPr>
        <p:spPr>
          <a:xfrm>
            <a:off x="428625" y="4789714"/>
            <a:ext cx="4442242" cy="923330"/>
          </a:xfrm>
          <a:prstGeom prst="rect">
            <a:avLst/>
          </a:prstGeom>
          <a:noFill/>
        </p:spPr>
        <p:txBody>
          <a:bodyPr wrap="none" rtlCol="0">
            <a:spAutoFit/>
          </a:bodyPr>
          <a:lstStyle/>
          <a:p>
            <a:pPr marL="342900" indent="-342900">
              <a:buAutoNum type="arabicParenBoth"/>
            </a:pPr>
            <a:r>
              <a:rPr lang="en-US" dirty="0">
                <a:solidFill>
                  <a:srgbClr val="FF0000"/>
                </a:solidFill>
              </a:rPr>
              <a:t>Electron polarization : optical pumping</a:t>
            </a:r>
          </a:p>
          <a:p>
            <a:pPr marL="342900" indent="-342900">
              <a:buAutoNum type="arabicParenBoth"/>
            </a:pPr>
            <a:r>
              <a:rPr lang="en-US" dirty="0">
                <a:solidFill>
                  <a:srgbClr val="FF0000"/>
                </a:solidFill>
              </a:rPr>
              <a:t>Nuclear polarization: Sona transition</a:t>
            </a:r>
          </a:p>
          <a:p>
            <a:pPr marL="342900" indent="-342900">
              <a:buAutoNum type="arabicParenBoth"/>
            </a:pPr>
            <a:r>
              <a:rPr lang="en-US" dirty="0">
                <a:solidFill>
                  <a:srgbClr val="FF0000"/>
                </a:solidFill>
              </a:rPr>
              <a:t>Ionization:</a:t>
            </a:r>
            <a:r>
              <a:rPr lang="en-US" dirty="0"/>
              <a:t>: </a:t>
            </a:r>
            <a:r>
              <a:rPr lang="en-US" dirty="0">
                <a:solidFill>
                  <a:srgbClr val="FF0000"/>
                </a:solidFill>
              </a:rPr>
              <a:t>Na vapor </a:t>
            </a:r>
          </a:p>
        </p:txBody>
      </p:sp>
    </p:spTree>
    <p:extLst>
      <p:ext uri="{BB962C8B-B14F-4D97-AF65-F5344CB8AC3E}">
        <p14:creationId xmlns:p14="http://schemas.microsoft.com/office/powerpoint/2010/main" val="2380974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6DAAC7-400D-881E-79A4-26D8F1DFBAC3}"/>
              </a:ext>
            </a:extLst>
          </p:cNvPr>
          <p:cNvSpPr txBox="1"/>
          <p:nvPr/>
        </p:nvSpPr>
        <p:spPr>
          <a:xfrm>
            <a:off x="2578746" y="6376047"/>
            <a:ext cx="2177199" cy="246221"/>
          </a:xfrm>
          <a:prstGeom prst="rect">
            <a:avLst/>
          </a:prstGeom>
          <a:noFill/>
        </p:spPr>
        <p:txBody>
          <a:bodyPr wrap="none" rtlCol="0">
            <a:spAutoFit/>
          </a:bodyPr>
          <a:lstStyle/>
          <a:p>
            <a:r>
              <a:rPr lang="en-US" sz="1000"/>
              <a:t>D. Raparia, CAD Seminar 24/09/13</a:t>
            </a:r>
          </a:p>
        </p:txBody>
      </p:sp>
      <p:sp>
        <p:nvSpPr>
          <p:cNvPr id="2" name="Title 1">
            <a:extLst>
              <a:ext uri="{FF2B5EF4-FFF2-40B4-BE49-F238E27FC236}">
                <a16:creationId xmlns:a16="http://schemas.microsoft.com/office/drawing/2014/main" id="{A42D3C55-40BB-8F39-2A37-FAE0E0105738}"/>
              </a:ext>
            </a:extLst>
          </p:cNvPr>
          <p:cNvSpPr>
            <a:spLocks noGrp="1"/>
          </p:cNvSpPr>
          <p:nvPr>
            <p:ph type="title"/>
          </p:nvPr>
        </p:nvSpPr>
        <p:spPr>
          <a:xfrm>
            <a:off x="428625" y="54881"/>
            <a:ext cx="8286750" cy="1325563"/>
          </a:xfrm>
        </p:spPr>
        <p:txBody>
          <a:bodyPr/>
          <a:lstStyle/>
          <a:p>
            <a:r>
              <a:rPr lang="en-US">
                <a:solidFill>
                  <a:srgbClr val="C00000"/>
                </a:solidFill>
                <a:latin typeface="Times New Roman" panose="02020603050405020304" pitchFamily="18" charset="0"/>
                <a:cs typeface="Times New Roman" panose="02020603050405020304" pitchFamily="18" charset="0"/>
              </a:rPr>
              <a:t>OPPIS Layout </a:t>
            </a:r>
          </a:p>
        </p:txBody>
      </p:sp>
      <p:sp>
        <p:nvSpPr>
          <p:cNvPr id="3" name="Slide Number Placeholder 2">
            <a:extLst>
              <a:ext uri="{FF2B5EF4-FFF2-40B4-BE49-F238E27FC236}">
                <a16:creationId xmlns:a16="http://schemas.microsoft.com/office/drawing/2014/main" id="{FB015DBB-6246-5B49-1E31-F2B701516CC7}"/>
              </a:ext>
            </a:extLst>
          </p:cNvPr>
          <p:cNvSpPr>
            <a:spLocks noGrp="1"/>
          </p:cNvSpPr>
          <p:nvPr>
            <p:ph type="sldNum" sz="quarter" idx="4"/>
          </p:nvPr>
        </p:nvSpPr>
        <p:spPr/>
        <p:txBody>
          <a:bodyPr/>
          <a:lstStyle/>
          <a:p>
            <a:fld id="{933A556B-7C63-244D-9B7C-B0EA8042B330}" type="slidenum">
              <a:rPr lang="en-US" smtClean="0"/>
              <a:pPr/>
              <a:t>19</a:t>
            </a:fld>
            <a:endParaRPr lang="en-US" sz="750"/>
          </a:p>
        </p:txBody>
      </p:sp>
      <p:pic>
        <p:nvPicPr>
          <p:cNvPr id="4" name="Picture 3">
            <a:extLst>
              <a:ext uri="{FF2B5EF4-FFF2-40B4-BE49-F238E27FC236}">
                <a16:creationId xmlns:a16="http://schemas.microsoft.com/office/drawing/2014/main" id="{8EC8A7C7-568F-7798-D49D-807B7FCF9B5A}"/>
              </a:ext>
            </a:extLst>
          </p:cNvPr>
          <p:cNvPicPr>
            <a:picLocks noChangeAspect="1"/>
          </p:cNvPicPr>
          <p:nvPr/>
        </p:nvPicPr>
        <p:blipFill>
          <a:blip r:embed="rId2"/>
          <a:stretch>
            <a:fillRect/>
          </a:stretch>
        </p:blipFill>
        <p:spPr>
          <a:xfrm>
            <a:off x="618610" y="2035197"/>
            <a:ext cx="7772400" cy="4529319"/>
          </a:xfrm>
          <a:prstGeom prst="rect">
            <a:avLst/>
          </a:prstGeom>
        </p:spPr>
      </p:pic>
      <p:sp>
        <p:nvSpPr>
          <p:cNvPr id="10" name="TextBox 9">
            <a:extLst>
              <a:ext uri="{FF2B5EF4-FFF2-40B4-BE49-F238E27FC236}">
                <a16:creationId xmlns:a16="http://schemas.microsoft.com/office/drawing/2014/main" id="{0B0CBE30-181B-7962-3F9E-2AF34465E857}"/>
              </a:ext>
            </a:extLst>
          </p:cNvPr>
          <p:cNvSpPr txBox="1"/>
          <p:nvPr/>
        </p:nvSpPr>
        <p:spPr>
          <a:xfrm>
            <a:off x="3353365" y="5962688"/>
            <a:ext cx="710451" cy="369332"/>
          </a:xfrm>
          <a:prstGeom prst="rect">
            <a:avLst/>
          </a:prstGeom>
          <a:noFill/>
        </p:spPr>
        <p:txBody>
          <a:bodyPr wrap="none" rtlCol="0">
            <a:spAutoFit/>
          </a:bodyPr>
          <a:lstStyle/>
          <a:p>
            <a:r>
              <a:rPr lang="en-US">
                <a:solidFill>
                  <a:srgbClr val="FF0000"/>
                </a:solidFill>
              </a:rPr>
              <a:t>95% </a:t>
            </a:r>
          </a:p>
        </p:txBody>
      </p:sp>
      <p:sp>
        <p:nvSpPr>
          <p:cNvPr id="11" name="TextBox 10">
            <a:extLst>
              <a:ext uri="{FF2B5EF4-FFF2-40B4-BE49-F238E27FC236}">
                <a16:creationId xmlns:a16="http://schemas.microsoft.com/office/drawing/2014/main" id="{0E45B5AE-0C95-2349-FA7B-3F28BBB49848}"/>
              </a:ext>
            </a:extLst>
          </p:cNvPr>
          <p:cNvSpPr txBox="1"/>
          <p:nvPr/>
        </p:nvSpPr>
        <p:spPr>
          <a:xfrm>
            <a:off x="5118623" y="5947264"/>
            <a:ext cx="710451" cy="369332"/>
          </a:xfrm>
          <a:prstGeom prst="rect">
            <a:avLst/>
          </a:prstGeom>
          <a:noFill/>
        </p:spPr>
        <p:txBody>
          <a:bodyPr wrap="none" rtlCol="0">
            <a:spAutoFit/>
          </a:bodyPr>
          <a:lstStyle/>
          <a:p>
            <a:r>
              <a:rPr lang="en-US">
                <a:solidFill>
                  <a:srgbClr val="FF0000"/>
                </a:solidFill>
              </a:rPr>
              <a:t>60%</a:t>
            </a:r>
            <a:r>
              <a:rPr lang="en-US"/>
              <a:t> </a:t>
            </a:r>
          </a:p>
        </p:txBody>
      </p:sp>
      <p:sp>
        <p:nvSpPr>
          <p:cNvPr id="12" name="TextBox 11">
            <a:extLst>
              <a:ext uri="{FF2B5EF4-FFF2-40B4-BE49-F238E27FC236}">
                <a16:creationId xmlns:a16="http://schemas.microsoft.com/office/drawing/2014/main" id="{D3F166B3-0C92-C788-6275-E5BACE6EF153}"/>
              </a:ext>
            </a:extLst>
          </p:cNvPr>
          <p:cNvSpPr txBox="1"/>
          <p:nvPr/>
        </p:nvSpPr>
        <p:spPr>
          <a:xfrm>
            <a:off x="6528655" y="5947264"/>
            <a:ext cx="710451" cy="369332"/>
          </a:xfrm>
          <a:prstGeom prst="rect">
            <a:avLst/>
          </a:prstGeom>
          <a:noFill/>
        </p:spPr>
        <p:txBody>
          <a:bodyPr wrap="none" rtlCol="0">
            <a:spAutoFit/>
          </a:bodyPr>
          <a:lstStyle/>
          <a:p>
            <a:r>
              <a:rPr lang="en-US">
                <a:solidFill>
                  <a:srgbClr val="FF0000"/>
                </a:solidFill>
              </a:rPr>
              <a:t>70% </a:t>
            </a:r>
          </a:p>
        </p:txBody>
      </p:sp>
      <p:sp>
        <p:nvSpPr>
          <p:cNvPr id="13" name="TextBox 12">
            <a:extLst>
              <a:ext uri="{FF2B5EF4-FFF2-40B4-BE49-F238E27FC236}">
                <a16:creationId xmlns:a16="http://schemas.microsoft.com/office/drawing/2014/main" id="{848DF9C2-2F08-4DCE-48C9-D08CBBE21D47}"/>
              </a:ext>
            </a:extLst>
          </p:cNvPr>
          <p:cNvSpPr txBox="1"/>
          <p:nvPr/>
        </p:nvSpPr>
        <p:spPr>
          <a:xfrm>
            <a:off x="8022203" y="5947264"/>
            <a:ext cx="582211" cy="369332"/>
          </a:xfrm>
          <a:prstGeom prst="rect">
            <a:avLst/>
          </a:prstGeom>
          <a:noFill/>
        </p:spPr>
        <p:txBody>
          <a:bodyPr wrap="none" rtlCol="0">
            <a:spAutoFit/>
          </a:bodyPr>
          <a:lstStyle/>
          <a:p>
            <a:r>
              <a:rPr lang="en-US">
                <a:solidFill>
                  <a:srgbClr val="FF0000"/>
                </a:solidFill>
              </a:rPr>
              <a:t>8%</a:t>
            </a:r>
            <a:r>
              <a:rPr lang="en-US"/>
              <a:t> </a:t>
            </a:r>
          </a:p>
        </p:txBody>
      </p:sp>
      <p:sp>
        <p:nvSpPr>
          <p:cNvPr id="15" name="TextBox 14">
            <a:extLst>
              <a:ext uri="{FF2B5EF4-FFF2-40B4-BE49-F238E27FC236}">
                <a16:creationId xmlns:a16="http://schemas.microsoft.com/office/drawing/2014/main" id="{0AB15690-BEBB-D9AB-A5FA-30308F82C697}"/>
              </a:ext>
            </a:extLst>
          </p:cNvPr>
          <p:cNvSpPr txBox="1"/>
          <p:nvPr/>
        </p:nvSpPr>
        <p:spPr>
          <a:xfrm>
            <a:off x="428625" y="962842"/>
            <a:ext cx="8599480" cy="1107996"/>
          </a:xfrm>
          <a:prstGeom prst="rect">
            <a:avLst/>
          </a:prstGeom>
          <a:noFill/>
        </p:spPr>
        <p:txBody>
          <a:bodyPr wrap="square">
            <a:spAutoFit/>
          </a:bodyPr>
          <a:lstStyle/>
          <a:p>
            <a:pPr eaLnBrk="1" fontAlgn="auto" hangingPunct="1">
              <a:spcBef>
                <a:spcPct val="0"/>
              </a:spcBef>
              <a:spcAft>
                <a:spcPct val="0"/>
              </a:spcAft>
              <a:buClrTx/>
              <a:buSzTx/>
              <a:buFontTx/>
              <a:buNone/>
              <a:defRPr/>
            </a:pPr>
            <a:r>
              <a:rPr lang="en-US" altLang="en-US" sz="1600" dirty="0">
                <a:solidFill>
                  <a:schemeClr val="tx1"/>
                </a:solidFill>
                <a:cs typeface="Times New Roman" panose="02020603050405020304" pitchFamily="18" charset="0"/>
              </a:rPr>
              <a:t>OPPIS: Six </a:t>
            </a:r>
            <a:r>
              <a:rPr lang="en-US" altLang="en-US" sz="1600" dirty="0">
                <a:cs typeface="Times New Roman" panose="02020603050405020304" pitchFamily="18" charset="0"/>
              </a:rPr>
              <a:t>steps: </a:t>
            </a:r>
            <a:r>
              <a:rPr lang="en-US" altLang="en-US" sz="1600" dirty="0">
                <a:solidFill>
                  <a:schemeClr val="tx1"/>
                </a:solidFill>
                <a:cs typeface="Times New Roman" panose="02020603050405020304" pitchFamily="18" charset="0"/>
              </a:rPr>
              <a:t>(1) Atomic beam, FABS, (2) Ionization of atomic beam, He-Cell, (3) Rb-electron polarization, Rb-Cell, (4) Rb-electron transfer to </a:t>
            </a:r>
            <a:r>
              <a:rPr lang="en-US" altLang="en-US" sz="1600" dirty="0">
                <a:cs typeface="Times New Roman" panose="02020603050405020304" pitchFamily="18" charset="0"/>
              </a:rPr>
              <a:t>H</a:t>
            </a:r>
            <a:r>
              <a:rPr lang="en-US" altLang="en-US" sz="1600" dirty="0">
                <a:solidFill>
                  <a:schemeClr val="tx1"/>
                </a:solidFill>
                <a:cs typeface="Times New Roman" panose="02020603050405020304" pitchFamily="18" charset="0"/>
              </a:rPr>
              <a:t>, Rb-cell (5) nuclear polarization,  Sona Transition and (6) ionization, Na cell </a:t>
            </a:r>
          </a:p>
          <a:p>
            <a:pPr eaLnBrk="1" fontAlgn="auto" hangingPunct="1">
              <a:spcBef>
                <a:spcPct val="0"/>
              </a:spcBef>
              <a:spcAft>
                <a:spcPct val="0"/>
              </a:spcAft>
              <a:buClrTx/>
              <a:buSzTx/>
              <a:buFontTx/>
              <a:buNone/>
              <a:defRPr/>
            </a:pPr>
            <a:endParaRPr lang="en-US" altLang="en-US" sz="18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842580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6775-C2F2-8426-0F11-1ED39FCE759B}"/>
              </a:ext>
            </a:extLst>
          </p:cNvPr>
          <p:cNvSpPr>
            <a:spLocks noGrp="1"/>
          </p:cNvSpPr>
          <p:nvPr>
            <p:ph type="title"/>
          </p:nvPr>
        </p:nvSpPr>
        <p:spPr/>
        <p:txBody>
          <a:bodyPr/>
          <a:lstStyle/>
          <a:p>
            <a:r>
              <a:rPr lang="en-US">
                <a:solidFill>
                  <a:srgbClr val="C00000"/>
                </a:solidFill>
                <a:latin typeface="Times New Roman" panose="02020603050405020304" pitchFamily="18" charset="0"/>
                <a:cs typeface="Times New Roman" panose="02020603050405020304" pitchFamily="18" charset="0"/>
              </a:rPr>
              <a:t>Outlines</a:t>
            </a:r>
          </a:p>
        </p:txBody>
      </p:sp>
      <p:sp>
        <p:nvSpPr>
          <p:cNvPr id="3" name="Content Placeholder 2">
            <a:extLst>
              <a:ext uri="{FF2B5EF4-FFF2-40B4-BE49-F238E27FC236}">
                <a16:creationId xmlns:a16="http://schemas.microsoft.com/office/drawing/2014/main" id="{BB852F29-BE6D-BDC0-90BE-3D2E25CA41A8}"/>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Introduction </a:t>
            </a:r>
          </a:p>
          <a:p>
            <a:pPr marL="342900" indent="-34290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Polarization techniques </a:t>
            </a:r>
          </a:p>
          <a:p>
            <a:pPr marL="0" indent="0"/>
            <a:r>
              <a:rPr lang="en-US" dirty="0">
                <a:solidFill>
                  <a:srgbClr val="0070C0"/>
                </a:solidFill>
                <a:latin typeface="Times New Roman" panose="02020603050405020304" pitchFamily="18" charset="0"/>
                <a:cs typeface="Times New Roman" panose="02020603050405020304" pitchFamily="18" charset="0"/>
              </a:rPr>
              <a:t>      Electron polarization</a:t>
            </a:r>
          </a:p>
          <a:p>
            <a:pPr marL="0" indent="0"/>
            <a:r>
              <a:rPr lang="en-US" dirty="0">
                <a:solidFill>
                  <a:srgbClr val="0070C0"/>
                </a:solidFill>
                <a:latin typeface="Times New Roman" panose="02020603050405020304" pitchFamily="18" charset="0"/>
                <a:cs typeface="Times New Roman" panose="02020603050405020304" pitchFamily="18" charset="0"/>
              </a:rPr>
              <a:t>       Nuclear polarization</a:t>
            </a:r>
          </a:p>
          <a:p>
            <a:pPr marL="0" indent="0"/>
            <a:r>
              <a:rPr lang="en-US" dirty="0">
                <a:solidFill>
                  <a:srgbClr val="0070C0"/>
                </a:solidFill>
                <a:latin typeface="Times New Roman" panose="02020603050405020304" pitchFamily="18" charset="0"/>
                <a:cs typeface="Times New Roman" panose="02020603050405020304" pitchFamily="18" charset="0"/>
              </a:rPr>
              <a:t>       Ionization </a:t>
            </a:r>
          </a:p>
          <a:p>
            <a:pPr marL="342900" indent="-34290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Polarized Sources H, D, </a:t>
            </a:r>
            <a:r>
              <a:rPr lang="en-US" baseline="30000" dirty="0">
                <a:solidFill>
                  <a:srgbClr val="0070C0"/>
                </a:solidFill>
                <a:latin typeface="Times New Roman" panose="02020603050405020304" pitchFamily="18" charset="0"/>
                <a:cs typeface="Times New Roman" panose="02020603050405020304" pitchFamily="18" charset="0"/>
              </a:rPr>
              <a:t>3</a:t>
            </a:r>
            <a:r>
              <a:rPr lang="en-US" dirty="0">
                <a:solidFill>
                  <a:srgbClr val="0070C0"/>
                </a:solidFill>
                <a:latin typeface="Times New Roman" panose="02020603050405020304" pitchFamily="18" charset="0"/>
                <a:cs typeface="Times New Roman" panose="02020603050405020304" pitchFamily="18" charset="0"/>
              </a:rPr>
              <a:t>He, </a:t>
            </a:r>
            <a:r>
              <a:rPr lang="en-US" baseline="30000" dirty="0">
                <a:solidFill>
                  <a:srgbClr val="0070C0"/>
                </a:solidFill>
                <a:latin typeface="Times New Roman" panose="02020603050405020304" pitchFamily="18" charset="0"/>
                <a:cs typeface="Times New Roman" panose="02020603050405020304" pitchFamily="18" charset="0"/>
              </a:rPr>
              <a:t>6</a:t>
            </a:r>
            <a:r>
              <a:rPr lang="en-US" dirty="0">
                <a:solidFill>
                  <a:srgbClr val="0070C0"/>
                </a:solidFill>
                <a:latin typeface="Times New Roman" panose="02020603050405020304" pitchFamily="18" charset="0"/>
                <a:cs typeface="Times New Roman" panose="02020603050405020304" pitchFamily="18" charset="0"/>
              </a:rPr>
              <a:t>Li</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Conclusion </a:t>
            </a:r>
          </a:p>
        </p:txBody>
      </p:sp>
      <p:sp>
        <p:nvSpPr>
          <p:cNvPr id="4" name="Slide Number Placeholder 3">
            <a:extLst>
              <a:ext uri="{FF2B5EF4-FFF2-40B4-BE49-F238E27FC236}">
                <a16:creationId xmlns:a16="http://schemas.microsoft.com/office/drawing/2014/main" id="{5BD6B252-C50C-BE6A-7733-E40954C7FE97}"/>
              </a:ext>
            </a:extLst>
          </p:cNvPr>
          <p:cNvSpPr>
            <a:spLocks noGrp="1"/>
          </p:cNvSpPr>
          <p:nvPr>
            <p:ph type="sldNum" sz="quarter" idx="4"/>
          </p:nvPr>
        </p:nvSpPr>
        <p:spPr/>
        <p:txBody>
          <a:bodyPr/>
          <a:lstStyle/>
          <a:p>
            <a:fld id="{933A556B-7C63-244D-9B7C-B0EA8042B330}" type="slidenum">
              <a:rPr lang="en-US" smtClean="0"/>
              <a:pPr/>
              <a:t>2</a:t>
            </a:fld>
            <a:endParaRPr lang="en-US" sz="750"/>
          </a:p>
        </p:txBody>
      </p:sp>
    </p:spTree>
    <p:extLst>
      <p:ext uri="{BB962C8B-B14F-4D97-AF65-F5344CB8AC3E}">
        <p14:creationId xmlns:p14="http://schemas.microsoft.com/office/powerpoint/2010/main" val="3939343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0441-E4F6-9EBC-8C0A-60EF64C31585}"/>
              </a:ext>
            </a:extLst>
          </p:cNvPr>
          <p:cNvSpPr>
            <a:spLocks noGrp="1"/>
          </p:cNvSpPr>
          <p:nvPr>
            <p:ph type="title"/>
          </p:nvPr>
        </p:nvSpPr>
        <p:spPr>
          <a:xfrm>
            <a:off x="516494" y="73108"/>
            <a:ext cx="8286750" cy="1325563"/>
          </a:xfrm>
        </p:spPr>
        <p:txBody>
          <a:bodyPr/>
          <a:lstStyle/>
          <a:p>
            <a:r>
              <a:rPr lang="en-US" dirty="0">
                <a:solidFill>
                  <a:srgbClr val="C00000"/>
                </a:solidFill>
                <a:latin typeface="Times New Roman" panose="02020603050405020304" pitchFamily="18" charset="0"/>
                <a:cs typeface="Times New Roman" panose="02020603050405020304" pitchFamily="18" charset="0"/>
              </a:rPr>
              <a:t>Optically –Pumped Rb- vapor Cell</a:t>
            </a:r>
          </a:p>
        </p:txBody>
      </p:sp>
      <p:sp>
        <p:nvSpPr>
          <p:cNvPr id="3" name="Slide Number Placeholder 2">
            <a:extLst>
              <a:ext uri="{FF2B5EF4-FFF2-40B4-BE49-F238E27FC236}">
                <a16:creationId xmlns:a16="http://schemas.microsoft.com/office/drawing/2014/main" id="{41079FD2-5D2B-8018-4654-BD458A54B5B9}"/>
              </a:ext>
            </a:extLst>
          </p:cNvPr>
          <p:cNvSpPr>
            <a:spLocks noGrp="1"/>
          </p:cNvSpPr>
          <p:nvPr>
            <p:ph type="sldNum" sz="quarter" idx="4"/>
          </p:nvPr>
        </p:nvSpPr>
        <p:spPr/>
        <p:txBody>
          <a:bodyPr/>
          <a:lstStyle/>
          <a:p>
            <a:fld id="{933A556B-7C63-244D-9B7C-B0EA8042B330}" type="slidenum">
              <a:rPr lang="en-US" smtClean="0"/>
              <a:pPr/>
              <a:t>20</a:t>
            </a:fld>
            <a:endParaRPr lang="en-US" sz="750"/>
          </a:p>
        </p:txBody>
      </p:sp>
      <p:pic>
        <p:nvPicPr>
          <p:cNvPr id="4" name="Picture 3">
            <a:extLst>
              <a:ext uri="{FF2B5EF4-FFF2-40B4-BE49-F238E27FC236}">
                <a16:creationId xmlns:a16="http://schemas.microsoft.com/office/drawing/2014/main" id="{82D16876-43F9-226B-413F-2AB28A8264BF}"/>
              </a:ext>
            </a:extLst>
          </p:cNvPr>
          <p:cNvPicPr>
            <a:picLocks noChangeAspect="1"/>
          </p:cNvPicPr>
          <p:nvPr/>
        </p:nvPicPr>
        <p:blipFill>
          <a:blip r:embed="rId2"/>
          <a:stretch>
            <a:fillRect/>
          </a:stretch>
        </p:blipFill>
        <p:spPr>
          <a:xfrm>
            <a:off x="279792" y="1521315"/>
            <a:ext cx="5898107" cy="3584602"/>
          </a:xfrm>
          <a:prstGeom prst="rect">
            <a:avLst/>
          </a:prstGeom>
        </p:spPr>
      </p:pic>
      <p:pic>
        <p:nvPicPr>
          <p:cNvPr id="5" name="Picture 4">
            <a:extLst>
              <a:ext uri="{FF2B5EF4-FFF2-40B4-BE49-F238E27FC236}">
                <a16:creationId xmlns:a16="http://schemas.microsoft.com/office/drawing/2014/main" id="{AF129D35-20D3-324A-7F00-ACDA47551369}"/>
              </a:ext>
            </a:extLst>
          </p:cNvPr>
          <p:cNvPicPr>
            <a:picLocks noChangeAspect="1"/>
          </p:cNvPicPr>
          <p:nvPr/>
        </p:nvPicPr>
        <p:blipFill>
          <a:blip r:embed="rId3"/>
          <a:stretch>
            <a:fillRect/>
          </a:stretch>
        </p:blipFill>
        <p:spPr>
          <a:xfrm>
            <a:off x="6108152" y="1637707"/>
            <a:ext cx="2869009" cy="1971154"/>
          </a:xfrm>
          <a:prstGeom prst="rect">
            <a:avLst/>
          </a:prstGeom>
        </p:spPr>
      </p:pic>
      <p:pic>
        <p:nvPicPr>
          <p:cNvPr id="6" name="Picture 5">
            <a:extLst>
              <a:ext uri="{FF2B5EF4-FFF2-40B4-BE49-F238E27FC236}">
                <a16:creationId xmlns:a16="http://schemas.microsoft.com/office/drawing/2014/main" id="{CD38DBA0-8978-3B4C-7BA7-A650A0710D25}"/>
              </a:ext>
            </a:extLst>
          </p:cNvPr>
          <p:cNvPicPr>
            <a:picLocks noChangeAspect="1"/>
          </p:cNvPicPr>
          <p:nvPr/>
        </p:nvPicPr>
        <p:blipFill>
          <a:blip r:embed="rId4"/>
          <a:stretch>
            <a:fillRect/>
          </a:stretch>
        </p:blipFill>
        <p:spPr>
          <a:xfrm>
            <a:off x="5796858" y="3970541"/>
            <a:ext cx="3568700" cy="2349500"/>
          </a:xfrm>
          <a:prstGeom prst="rect">
            <a:avLst/>
          </a:prstGeom>
        </p:spPr>
      </p:pic>
      <p:sp>
        <p:nvSpPr>
          <p:cNvPr id="8" name="TextBox 7">
            <a:extLst>
              <a:ext uri="{FF2B5EF4-FFF2-40B4-BE49-F238E27FC236}">
                <a16:creationId xmlns:a16="http://schemas.microsoft.com/office/drawing/2014/main" id="{83457A53-BF89-392E-827F-7D9825BBE0B2}"/>
              </a:ext>
            </a:extLst>
          </p:cNvPr>
          <p:cNvSpPr txBox="1"/>
          <p:nvPr/>
        </p:nvSpPr>
        <p:spPr>
          <a:xfrm>
            <a:off x="6247647" y="3601676"/>
            <a:ext cx="2164375" cy="246221"/>
          </a:xfrm>
          <a:prstGeom prst="rect">
            <a:avLst/>
          </a:prstGeom>
          <a:noFill/>
        </p:spPr>
        <p:txBody>
          <a:bodyPr wrap="none" rtlCol="0">
            <a:spAutoFit/>
          </a:bodyPr>
          <a:lstStyle/>
          <a:p>
            <a:r>
              <a:rPr lang="en-US" sz="1000" dirty="0"/>
              <a:t>Polarization Vs Rb-vapor thickness</a:t>
            </a:r>
          </a:p>
        </p:txBody>
      </p:sp>
      <p:sp>
        <p:nvSpPr>
          <p:cNvPr id="9" name="TextBox 8">
            <a:extLst>
              <a:ext uri="{FF2B5EF4-FFF2-40B4-BE49-F238E27FC236}">
                <a16:creationId xmlns:a16="http://schemas.microsoft.com/office/drawing/2014/main" id="{00408AE9-8873-013E-B378-4DEC73209044}"/>
              </a:ext>
            </a:extLst>
          </p:cNvPr>
          <p:cNvSpPr txBox="1"/>
          <p:nvPr/>
        </p:nvSpPr>
        <p:spPr>
          <a:xfrm>
            <a:off x="6334298" y="6499158"/>
            <a:ext cx="2468946" cy="246221"/>
          </a:xfrm>
          <a:prstGeom prst="rect">
            <a:avLst/>
          </a:prstGeom>
          <a:noFill/>
        </p:spPr>
        <p:txBody>
          <a:bodyPr wrap="none" rtlCol="0">
            <a:spAutoFit/>
          </a:bodyPr>
          <a:lstStyle/>
          <a:p>
            <a:r>
              <a:rPr lang="en-US" sz="1000" dirty="0"/>
              <a:t>Polarization vs. Magnetic field in Rb cell </a:t>
            </a:r>
          </a:p>
        </p:txBody>
      </p:sp>
    </p:spTree>
    <p:extLst>
      <p:ext uri="{BB962C8B-B14F-4D97-AF65-F5344CB8AC3E}">
        <p14:creationId xmlns:p14="http://schemas.microsoft.com/office/powerpoint/2010/main" val="3443814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9A97-CE5F-5E17-8FA9-B5005BDFB893}"/>
              </a:ext>
            </a:extLst>
          </p:cNvPr>
          <p:cNvSpPr>
            <a:spLocks noGrp="1"/>
          </p:cNvSpPr>
          <p:nvPr>
            <p:ph type="title"/>
          </p:nvPr>
        </p:nvSpPr>
        <p:spPr>
          <a:xfrm>
            <a:off x="428625" y="60326"/>
            <a:ext cx="8286750" cy="1325563"/>
          </a:xfrm>
        </p:spPr>
        <p:txBody>
          <a:bodyPr/>
          <a:lstStyle/>
          <a:p>
            <a:r>
              <a:rPr lang="en-US">
                <a:solidFill>
                  <a:srgbClr val="C00000"/>
                </a:solidFill>
                <a:latin typeface="Times New Roman" panose="02020603050405020304" pitchFamily="18" charset="0"/>
                <a:cs typeface="Times New Roman" panose="02020603050405020304" pitchFamily="18" charset="0"/>
              </a:rPr>
              <a:t>Sodium –Jet Ionizer Cell</a:t>
            </a:r>
          </a:p>
        </p:txBody>
      </p:sp>
      <p:sp>
        <p:nvSpPr>
          <p:cNvPr id="3" name="Slide Number Placeholder 2">
            <a:extLst>
              <a:ext uri="{FF2B5EF4-FFF2-40B4-BE49-F238E27FC236}">
                <a16:creationId xmlns:a16="http://schemas.microsoft.com/office/drawing/2014/main" id="{C5C190DB-2596-3BF7-5EBD-01E4EBE6E758}"/>
              </a:ext>
            </a:extLst>
          </p:cNvPr>
          <p:cNvSpPr>
            <a:spLocks noGrp="1"/>
          </p:cNvSpPr>
          <p:nvPr>
            <p:ph type="sldNum" sz="quarter" idx="4"/>
          </p:nvPr>
        </p:nvSpPr>
        <p:spPr/>
        <p:txBody>
          <a:bodyPr/>
          <a:lstStyle/>
          <a:p>
            <a:fld id="{933A556B-7C63-244D-9B7C-B0EA8042B330}" type="slidenum">
              <a:rPr lang="en-US" smtClean="0"/>
              <a:pPr/>
              <a:t>21</a:t>
            </a:fld>
            <a:endParaRPr lang="en-US" sz="750"/>
          </a:p>
        </p:txBody>
      </p:sp>
      <p:pic>
        <p:nvPicPr>
          <p:cNvPr id="4" name="Picture 3">
            <a:extLst>
              <a:ext uri="{FF2B5EF4-FFF2-40B4-BE49-F238E27FC236}">
                <a16:creationId xmlns:a16="http://schemas.microsoft.com/office/drawing/2014/main" id="{AB96B50C-2695-DD04-7E32-B9024D50796F}"/>
              </a:ext>
            </a:extLst>
          </p:cNvPr>
          <p:cNvPicPr>
            <a:picLocks noChangeAspect="1"/>
          </p:cNvPicPr>
          <p:nvPr/>
        </p:nvPicPr>
        <p:blipFill>
          <a:blip r:embed="rId2"/>
          <a:stretch>
            <a:fillRect/>
          </a:stretch>
        </p:blipFill>
        <p:spPr>
          <a:xfrm>
            <a:off x="560614" y="1385889"/>
            <a:ext cx="8022772" cy="5401469"/>
          </a:xfrm>
          <a:prstGeom prst="rect">
            <a:avLst/>
          </a:prstGeom>
        </p:spPr>
      </p:pic>
      <p:pic>
        <p:nvPicPr>
          <p:cNvPr id="5" name="Picture 4">
            <a:extLst>
              <a:ext uri="{FF2B5EF4-FFF2-40B4-BE49-F238E27FC236}">
                <a16:creationId xmlns:a16="http://schemas.microsoft.com/office/drawing/2014/main" id="{9BFA7817-EB3F-470C-E6ED-3A78E3C11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85" r="20547" b="5113"/>
          <a:stretch>
            <a:fillRect/>
          </a:stretch>
        </p:blipFill>
        <p:spPr bwMode="auto">
          <a:xfrm>
            <a:off x="1729409" y="2662031"/>
            <a:ext cx="1451113" cy="385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569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1AF7-D196-25AC-3C0D-CB05A5885D60}"/>
              </a:ext>
            </a:extLst>
          </p:cNvPr>
          <p:cNvSpPr>
            <a:spLocks noGrp="1"/>
          </p:cNvSpPr>
          <p:nvPr>
            <p:ph type="title"/>
          </p:nvPr>
        </p:nvSpPr>
        <p:spPr>
          <a:xfrm>
            <a:off x="428625" y="176279"/>
            <a:ext cx="8286750" cy="1325563"/>
          </a:xfrm>
        </p:spPr>
        <p:txBody>
          <a:bodyPr/>
          <a:lstStyle/>
          <a:p>
            <a:r>
              <a:rPr lang="en-US" dirty="0">
                <a:solidFill>
                  <a:srgbClr val="C00000"/>
                </a:solidFill>
                <a:latin typeface="Times New Roman" panose="02020603050405020304" pitchFamily="18" charset="0"/>
                <a:cs typeface="Times New Roman" panose="02020603050405020304" pitchFamily="18" charset="0"/>
              </a:rPr>
              <a:t>H- Current at 200 MeV</a:t>
            </a:r>
          </a:p>
        </p:txBody>
      </p:sp>
      <p:sp>
        <p:nvSpPr>
          <p:cNvPr id="3" name="Slide Number Placeholder 2">
            <a:extLst>
              <a:ext uri="{FF2B5EF4-FFF2-40B4-BE49-F238E27FC236}">
                <a16:creationId xmlns:a16="http://schemas.microsoft.com/office/drawing/2014/main" id="{8EDBD72F-7471-4404-EE83-C86081058B2E}"/>
              </a:ext>
            </a:extLst>
          </p:cNvPr>
          <p:cNvSpPr>
            <a:spLocks noGrp="1"/>
          </p:cNvSpPr>
          <p:nvPr>
            <p:ph type="sldNum" sz="quarter" idx="4"/>
          </p:nvPr>
        </p:nvSpPr>
        <p:spPr/>
        <p:txBody>
          <a:bodyPr/>
          <a:lstStyle/>
          <a:p>
            <a:fld id="{933A556B-7C63-244D-9B7C-B0EA8042B330}" type="slidenum">
              <a:rPr lang="en-US" smtClean="0"/>
              <a:pPr/>
              <a:t>22</a:t>
            </a:fld>
            <a:endParaRPr lang="en-US" sz="750"/>
          </a:p>
        </p:txBody>
      </p:sp>
      <p:sp>
        <p:nvSpPr>
          <p:cNvPr id="5" name="TextBox 4">
            <a:extLst>
              <a:ext uri="{FF2B5EF4-FFF2-40B4-BE49-F238E27FC236}">
                <a16:creationId xmlns:a16="http://schemas.microsoft.com/office/drawing/2014/main" id="{A323164F-1775-9FC2-FF95-84FE4B0E024E}"/>
              </a:ext>
            </a:extLst>
          </p:cNvPr>
          <p:cNvSpPr txBox="1"/>
          <p:nvPr/>
        </p:nvSpPr>
        <p:spPr>
          <a:xfrm>
            <a:off x="1192388" y="5670265"/>
            <a:ext cx="6878806" cy="646331"/>
          </a:xfrm>
          <a:prstGeom prst="rect">
            <a:avLst/>
          </a:prstGeom>
          <a:noFill/>
        </p:spPr>
        <p:txBody>
          <a:bodyPr wrap="none" rtlCol="0">
            <a:spAutoFit/>
          </a:bodyPr>
          <a:lstStyle/>
          <a:p>
            <a:r>
              <a:rPr lang="en-US" dirty="0">
                <a:solidFill>
                  <a:srgbClr val="FF0000"/>
                </a:solidFill>
              </a:rPr>
              <a:t>Operation of the OPPIS H- ion Source during the RHIC Run-2024</a:t>
            </a:r>
          </a:p>
          <a:p>
            <a:r>
              <a:rPr lang="en-US" dirty="0">
                <a:solidFill>
                  <a:srgbClr val="FF0000"/>
                </a:solidFill>
              </a:rPr>
              <a:t>A. </a:t>
            </a:r>
            <a:r>
              <a:rPr lang="en-US" dirty="0" err="1">
                <a:solidFill>
                  <a:srgbClr val="FF0000"/>
                </a:solidFill>
              </a:rPr>
              <a:t>Cannovo</a:t>
            </a:r>
            <a:endParaRPr lang="en-US" dirty="0">
              <a:solidFill>
                <a:srgbClr val="FF0000"/>
              </a:solidFill>
            </a:endParaRPr>
          </a:p>
        </p:txBody>
      </p:sp>
      <p:pic>
        <p:nvPicPr>
          <p:cNvPr id="6" name="Picture 5">
            <a:extLst>
              <a:ext uri="{FF2B5EF4-FFF2-40B4-BE49-F238E27FC236}">
                <a16:creationId xmlns:a16="http://schemas.microsoft.com/office/drawing/2014/main" id="{A2C94429-9A32-9D4F-3883-353AACBF2B17}"/>
              </a:ext>
            </a:extLst>
          </p:cNvPr>
          <p:cNvPicPr>
            <a:picLocks noChangeAspect="1"/>
          </p:cNvPicPr>
          <p:nvPr/>
        </p:nvPicPr>
        <p:blipFill>
          <a:blip r:embed="rId2"/>
          <a:stretch>
            <a:fillRect/>
          </a:stretch>
        </p:blipFill>
        <p:spPr>
          <a:xfrm>
            <a:off x="1637481" y="1203009"/>
            <a:ext cx="5198102" cy="4326164"/>
          </a:xfrm>
          <a:prstGeom prst="rect">
            <a:avLst/>
          </a:prstGeom>
        </p:spPr>
      </p:pic>
    </p:spTree>
    <p:extLst>
      <p:ext uri="{BB962C8B-B14F-4D97-AF65-F5344CB8AC3E}">
        <p14:creationId xmlns:p14="http://schemas.microsoft.com/office/powerpoint/2010/main" val="3574678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idx="4294967295"/>
          </p:nvPr>
        </p:nvSpPr>
        <p:spPr>
          <a:xfrm>
            <a:off x="292437" y="63121"/>
            <a:ext cx="8734927" cy="830263"/>
          </a:xfrm>
        </p:spPr>
        <p:txBody>
          <a:bodyPr>
            <a:noAutofit/>
          </a:bodyPr>
          <a:lstStyle/>
          <a:p>
            <a:pPr algn="ctr" eaLnBrk="1" hangingPunct="1"/>
            <a:r>
              <a:rPr lang="en-US" altLang="en-US" dirty="0">
                <a:solidFill>
                  <a:srgbClr val="C00000"/>
                </a:solidFill>
                <a:latin typeface="Times New Roman" panose="02020603050405020304" pitchFamily="18" charset="0"/>
                <a:cs typeface="Times New Roman" panose="02020603050405020304" pitchFamily="18" charset="0"/>
              </a:rPr>
              <a:t>Requirements to the 3He</a:t>
            </a:r>
            <a:r>
              <a:rPr lang="en-US" altLang="en-US" baseline="30000" dirty="0">
                <a:solidFill>
                  <a:srgbClr val="C00000"/>
                </a:solidFill>
                <a:latin typeface="Times New Roman" panose="02020603050405020304" pitchFamily="18" charset="0"/>
                <a:cs typeface="Times New Roman" panose="02020603050405020304" pitchFamily="18" charset="0"/>
              </a:rPr>
              <a:t>++</a:t>
            </a:r>
            <a:r>
              <a:rPr lang="en-US" altLang="en-US" dirty="0">
                <a:solidFill>
                  <a:srgbClr val="C00000"/>
                </a:solidFill>
                <a:latin typeface="Times New Roman" panose="02020603050405020304" pitchFamily="18" charset="0"/>
                <a:cs typeface="Times New Roman" panose="02020603050405020304" pitchFamily="18" charset="0"/>
              </a:rPr>
              <a:t> Source at BNL</a:t>
            </a:r>
          </a:p>
        </p:txBody>
      </p:sp>
      <p:sp>
        <p:nvSpPr>
          <p:cNvPr id="23554" name="Rectangle 3"/>
          <p:cNvSpPr>
            <a:spLocks noGrp="1" noChangeArrowheads="1"/>
          </p:cNvSpPr>
          <p:nvPr>
            <p:ph type="body" idx="4294967295"/>
          </p:nvPr>
        </p:nvSpPr>
        <p:spPr>
          <a:xfrm>
            <a:off x="628650" y="2005225"/>
            <a:ext cx="7886700" cy="1900000"/>
          </a:xfrm>
        </p:spPr>
        <p:txBody>
          <a:bodyPr>
            <a:normAutofit/>
          </a:bodyPr>
          <a:lstStyle/>
          <a:p>
            <a:pPr eaLnBrk="1" hangingPunct="1"/>
            <a:r>
              <a:rPr lang="en-US" altLang="en-US" sz="2000" dirty="0">
                <a:latin typeface="Calibri" pitchFamily="34" charset="0"/>
              </a:rPr>
              <a:t>Intensity ~ 2.5∙10</a:t>
            </a:r>
            <a:r>
              <a:rPr lang="en-US" altLang="en-US" sz="2000" baseline="30000" dirty="0">
                <a:latin typeface="Calibri" pitchFamily="34" charset="0"/>
              </a:rPr>
              <a:t>11</a:t>
            </a:r>
            <a:r>
              <a:rPr lang="en-US" altLang="en-US" sz="2000" dirty="0">
                <a:latin typeface="Calibri" pitchFamily="34" charset="0"/>
              </a:rPr>
              <a:t> 3He</a:t>
            </a:r>
            <a:r>
              <a:rPr lang="en-US" altLang="en-US" sz="2000" baseline="30000" dirty="0">
                <a:latin typeface="Calibri" pitchFamily="34" charset="0"/>
              </a:rPr>
              <a:t>++</a:t>
            </a:r>
            <a:r>
              <a:rPr lang="en-US" altLang="en-US" sz="2000" dirty="0">
                <a:latin typeface="Calibri" pitchFamily="34" charset="0"/>
              </a:rPr>
              <a:t> ions in 20 us pulse ~5.0 mA-peak current</a:t>
            </a:r>
          </a:p>
          <a:p>
            <a:pPr eaLnBrk="1" hangingPunct="1"/>
            <a:r>
              <a:rPr lang="en-US" altLang="en-US" sz="2000" dirty="0">
                <a:solidFill>
                  <a:srgbClr val="0070C0"/>
                </a:solidFill>
                <a:latin typeface="Calibri" pitchFamily="34" charset="0"/>
              </a:rPr>
              <a:t>Maximum polarization &gt; 80%</a:t>
            </a:r>
          </a:p>
          <a:p>
            <a:pPr eaLnBrk="1" hangingPunct="1"/>
            <a:r>
              <a:rPr lang="en-US" altLang="en-US" sz="2000" dirty="0">
                <a:latin typeface="Calibri" pitchFamily="34" charset="0"/>
              </a:rPr>
              <a:t>Compatibility with the operational EBIS for heavy ion physics.</a:t>
            </a:r>
          </a:p>
          <a:p>
            <a:pPr eaLnBrk="1" hangingPunct="1"/>
            <a:r>
              <a:rPr lang="en-US" altLang="en-US" sz="2000" dirty="0">
                <a:solidFill>
                  <a:srgbClr val="0070C0"/>
                </a:solidFill>
                <a:latin typeface="Calibri" pitchFamily="34" charset="0"/>
              </a:rPr>
              <a:t>Spin flip for every source pulse in the beam transport line.</a:t>
            </a:r>
          </a:p>
        </p:txBody>
      </p:sp>
      <p:sp>
        <p:nvSpPr>
          <p:cNvPr id="2" name="TextBox 1">
            <a:extLst>
              <a:ext uri="{FF2B5EF4-FFF2-40B4-BE49-F238E27FC236}">
                <a16:creationId xmlns:a16="http://schemas.microsoft.com/office/drawing/2014/main" id="{AB680872-CA87-0364-C184-A0E6ECEB05DA}"/>
              </a:ext>
            </a:extLst>
          </p:cNvPr>
          <p:cNvSpPr txBox="1"/>
          <p:nvPr/>
        </p:nvSpPr>
        <p:spPr>
          <a:xfrm>
            <a:off x="628650" y="3619999"/>
            <a:ext cx="8478252" cy="1692771"/>
          </a:xfrm>
          <a:prstGeom prst="rect">
            <a:avLst/>
          </a:prstGeom>
          <a:noFill/>
        </p:spPr>
        <p:txBody>
          <a:bodyPr wrap="square">
            <a:spAutoFit/>
          </a:bodyPr>
          <a:lstStyle/>
          <a:p>
            <a:pPr marL="342900" indent="-342900">
              <a:spcBef>
                <a:spcPct val="20000"/>
              </a:spcBef>
              <a:buClr>
                <a:srgbClr val="800000"/>
              </a:buClr>
              <a:buSzPct val="100000"/>
              <a:buFont typeface="Arial" panose="020B0604020202020204" pitchFamily="34" charset="0"/>
              <a:buChar char="•"/>
            </a:pPr>
            <a:r>
              <a:rPr lang="en-US" altLang="en-US" sz="2000" baseline="30000" dirty="0">
                <a:latin typeface="Times New Roman" panose="02020603050405020304" pitchFamily="18" charset="0"/>
                <a:ea typeface="ＭＳ Ｐゴシック" pitchFamily="34" charset="-128"/>
                <a:cs typeface="Times New Roman" panose="02020603050405020304" pitchFamily="18" charset="0"/>
              </a:rPr>
              <a:t>3</a:t>
            </a:r>
            <a:r>
              <a:rPr lang="en-US" altLang="en-US" sz="2000" dirty="0">
                <a:latin typeface="Times New Roman" panose="02020603050405020304" pitchFamily="18" charset="0"/>
                <a:ea typeface="ＭＳ Ｐゴシック" pitchFamily="34" charset="-128"/>
                <a:cs typeface="Times New Roman" panose="02020603050405020304" pitchFamily="18" charset="0"/>
              </a:rPr>
              <a:t>He polarization by optical pumping and metastability-exchange technique inside the EBIS in high (5.0T) magnetic field. No polarization losses in </a:t>
            </a:r>
            <a:r>
              <a:rPr lang="en-US" altLang="en-US" sz="2000" baseline="30000" dirty="0">
                <a:latin typeface="Times New Roman" panose="02020603050405020304" pitchFamily="18" charset="0"/>
                <a:ea typeface="ＭＳ Ｐゴシック" pitchFamily="34" charset="-128"/>
                <a:cs typeface="Times New Roman" panose="02020603050405020304" pitchFamily="18" charset="0"/>
              </a:rPr>
              <a:t>3</a:t>
            </a:r>
            <a:r>
              <a:rPr lang="en-US" altLang="en-US" sz="2000" dirty="0">
                <a:latin typeface="Times New Roman" panose="02020603050405020304" pitchFamily="18" charset="0"/>
                <a:ea typeface="ＭＳ Ｐゴシック" pitchFamily="34" charset="-128"/>
                <a:cs typeface="Times New Roman" panose="02020603050405020304" pitchFamily="18" charset="0"/>
              </a:rPr>
              <a:t>He</a:t>
            </a:r>
            <a:r>
              <a:rPr lang="en-US" altLang="en-US" sz="2000" baseline="30000" dirty="0">
                <a:latin typeface="Times New Roman" panose="02020603050405020304" pitchFamily="18" charset="0"/>
                <a:ea typeface="ＭＳ Ｐゴシック" pitchFamily="34" charset="-128"/>
                <a:cs typeface="Times New Roman" panose="02020603050405020304" pitchFamily="18" charset="0"/>
              </a:rPr>
              <a:t>+ </a:t>
            </a:r>
            <a:r>
              <a:rPr lang="en-US" altLang="en-US" sz="2000" dirty="0">
                <a:latin typeface="Times New Roman" panose="02020603050405020304" pitchFamily="18" charset="0"/>
                <a:ea typeface="ＭＳ Ｐゴシック" pitchFamily="34" charset="-128"/>
                <a:cs typeface="Times New Roman" panose="02020603050405020304" pitchFamily="18" charset="0"/>
              </a:rPr>
              <a:t>state.</a:t>
            </a:r>
            <a:endParaRPr lang="en-US" altLang="en-US" sz="2000" dirty="0">
              <a:solidFill>
                <a:srgbClr val="800000"/>
              </a:solidFill>
              <a:latin typeface="Times New Roman" panose="02020603050405020304" pitchFamily="18" charset="0"/>
              <a:ea typeface="ＭＳ Ｐゴシック" pitchFamily="34" charset="-128"/>
              <a:cs typeface="Times New Roman" panose="02020603050405020304" pitchFamily="18" charset="0"/>
            </a:endParaRPr>
          </a:p>
          <a:p>
            <a:pPr marL="342900" indent="-342900">
              <a:spcBef>
                <a:spcPct val="20000"/>
              </a:spcBef>
              <a:buClr>
                <a:srgbClr val="0000FF"/>
              </a:buClr>
              <a:buSzPct val="100000"/>
              <a:buFont typeface="Arial" panose="020B0604020202020204" pitchFamily="34" charset="0"/>
              <a:buChar char="•"/>
            </a:pP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EBIS is used for </a:t>
            </a:r>
            <a:r>
              <a:rPr lang="en-US" altLang="en-US" sz="2000" u="sng" dirty="0">
                <a:solidFill>
                  <a:srgbClr val="0070C0"/>
                </a:solidFill>
                <a:latin typeface="Times New Roman" panose="02020603050405020304" pitchFamily="18" charset="0"/>
                <a:ea typeface="ＭＳ Ｐゴシック" pitchFamily="34" charset="-128"/>
                <a:cs typeface="Times New Roman" panose="02020603050405020304" pitchFamily="18" charset="0"/>
              </a:rPr>
              <a:t>efficient ionization</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 and </a:t>
            </a:r>
            <a:r>
              <a:rPr lang="en-US" altLang="en-US" sz="2000" u="sng" dirty="0">
                <a:solidFill>
                  <a:srgbClr val="0070C0"/>
                </a:solidFill>
                <a:latin typeface="Times New Roman" panose="02020603050405020304" pitchFamily="18" charset="0"/>
                <a:ea typeface="ＭＳ Ｐゴシック" pitchFamily="34" charset="-128"/>
                <a:cs typeface="Times New Roman" panose="02020603050405020304" pitchFamily="18" charset="0"/>
              </a:rPr>
              <a:t>accumulation</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 of polarized </a:t>
            </a:r>
            <a:r>
              <a:rPr lang="en-US" altLang="en-US" sz="20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3</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He</a:t>
            </a:r>
            <a:r>
              <a:rPr lang="en-US" altLang="en-US" sz="20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 ions to the full capacity of about (2.5-5.0)∙10</a:t>
            </a:r>
            <a:r>
              <a:rPr lang="en-US" altLang="en-US" sz="20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11</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 , </a:t>
            </a:r>
            <a:r>
              <a:rPr lang="en-US" altLang="en-US" sz="20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3</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He</a:t>
            </a:r>
            <a:r>
              <a:rPr lang="en-US" altLang="en-US" sz="20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 </a:t>
            </a:r>
            <a:r>
              <a:rPr lang="en-US" altLang="en-US" sz="2000" dirty="0">
                <a:solidFill>
                  <a:srgbClr val="0070C0"/>
                </a:solidFill>
                <a:latin typeface="Times New Roman" panose="02020603050405020304" pitchFamily="18" charset="0"/>
                <a:ea typeface="ＭＳ Ｐゴシック" pitchFamily="34" charset="-128"/>
                <a:cs typeface="Times New Roman" panose="02020603050405020304" pitchFamily="18" charset="0"/>
              </a:rPr>
              <a:t>ions.</a:t>
            </a:r>
          </a:p>
        </p:txBody>
      </p:sp>
      <p:sp>
        <p:nvSpPr>
          <p:cNvPr id="3" name="TextBox 2">
            <a:extLst>
              <a:ext uri="{FF2B5EF4-FFF2-40B4-BE49-F238E27FC236}">
                <a16:creationId xmlns:a16="http://schemas.microsoft.com/office/drawing/2014/main" id="{818240F6-1B6A-DAC0-B200-0D34FFD78858}"/>
              </a:ext>
            </a:extLst>
          </p:cNvPr>
          <p:cNvSpPr txBox="1"/>
          <p:nvPr/>
        </p:nvSpPr>
        <p:spPr>
          <a:xfrm>
            <a:off x="453382" y="1047272"/>
            <a:ext cx="8413036" cy="461665"/>
          </a:xfrm>
          <a:prstGeom prst="rect">
            <a:avLst/>
          </a:prstGeom>
          <a:noFill/>
        </p:spPr>
        <p:txBody>
          <a:bodyPr wrap="square">
            <a:spAutoFit/>
          </a:bodyPr>
          <a:lstStyle/>
          <a:p>
            <a:r>
              <a:rPr lang="en-US" sz="1200" dirty="0">
                <a:solidFill>
                  <a:srgbClr val="0070C0"/>
                </a:solidFill>
              </a:rPr>
              <a:t>J</a:t>
            </a:r>
            <a:r>
              <a:rPr lang="en-US" sz="1200" b="1" dirty="0">
                <a:solidFill>
                  <a:srgbClr val="0070C0"/>
                </a:solidFill>
              </a:rPr>
              <a:t>. Alessi</a:t>
            </a:r>
            <a:r>
              <a:rPr lang="en-US" sz="1200" b="1" dirty="0"/>
              <a:t>, G. Atoian, E. Beebe, S. Ikeda, S. Kondrashev, </a:t>
            </a:r>
            <a:r>
              <a:rPr lang="en-US" sz="1200" b="1" dirty="0">
                <a:solidFill>
                  <a:srgbClr val="C00000"/>
                </a:solidFill>
              </a:rPr>
              <a:t>J. Maxwell, M. Musgrave, R. Milner</a:t>
            </a:r>
            <a:r>
              <a:rPr lang="en-US" sz="1200" b="1" dirty="0"/>
              <a:t>, M. Okamura, A. Poblaguev,    D. Raparia, J. Ritter, A. Sukhanov, S. Trabocchi, </a:t>
            </a:r>
            <a:r>
              <a:rPr lang="en-US" sz="1200" b="1" dirty="0">
                <a:solidFill>
                  <a:srgbClr val="C00000"/>
                </a:solidFill>
              </a:rPr>
              <a:t>N. B. </a:t>
            </a:r>
            <a:r>
              <a:rPr lang="en-US" sz="1200" b="1" dirty="0" err="1">
                <a:solidFill>
                  <a:srgbClr val="C00000"/>
                </a:solidFill>
              </a:rPr>
              <a:t>Wuerfel</a:t>
            </a:r>
            <a:r>
              <a:rPr lang="en-US" sz="1200" b="1" dirty="0"/>
              <a:t>,  </a:t>
            </a:r>
            <a:r>
              <a:rPr lang="en-US" sz="1200" b="1" dirty="0">
                <a:solidFill>
                  <a:srgbClr val="0070C0"/>
                </a:solidFill>
              </a:rPr>
              <a:t>A. Zelenski</a:t>
            </a:r>
            <a:r>
              <a:rPr lang="en-US" sz="1200" b="1" dirty="0"/>
              <a:t>, </a:t>
            </a:r>
          </a:p>
        </p:txBody>
      </p:sp>
      <p:sp>
        <p:nvSpPr>
          <p:cNvPr id="5" name="TextBox 4">
            <a:extLst>
              <a:ext uri="{FF2B5EF4-FFF2-40B4-BE49-F238E27FC236}">
                <a16:creationId xmlns:a16="http://schemas.microsoft.com/office/drawing/2014/main" id="{4657CF55-D256-6A58-2BD7-E8CE021B021D}"/>
              </a:ext>
            </a:extLst>
          </p:cNvPr>
          <p:cNvSpPr txBox="1"/>
          <p:nvPr/>
        </p:nvSpPr>
        <p:spPr>
          <a:xfrm>
            <a:off x="779991" y="5349063"/>
            <a:ext cx="8247373" cy="923330"/>
          </a:xfrm>
          <a:prstGeom prst="rect">
            <a:avLst/>
          </a:prstGeom>
          <a:noFill/>
        </p:spPr>
        <p:txBody>
          <a:bodyPr wrap="square">
            <a:spAutoFit/>
          </a:bodyPr>
          <a:lstStyle/>
          <a:p>
            <a:pPr algn="l" eaLnBrk="1" hangingPunct="1">
              <a:lnSpc>
                <a:spcPct val="100000"/>
              </a:lnSpc>
            </a:pPr>
            <a:r>
              <a:rPr lang="en-US" altLang="en-US" sz="1800" b="1" i="0" dirty="0">
                <a:solidFill>
                  <a:srgbClr val="C00000"/>
                </a:solidFill>
                <a:latin typeface="Times New Roman" panose="02020603050405020304" pitchFamily="18" charset="0"/>
                <a:cs typeface="Times New Roman" panose="02020603050405020304" pitchFamily="18" charset="0"/>
              </a:rPr>
              <a:t>Polarized </a:t>
            </a:r>
            <a:r>
              <a:rPr lang="en-US" altLang="en-US" sz="1800" b="1" i="0" baseline="30000" dirty="0">
                <a:solidFill>
                  <a:srgbClr val="C00000"/>
                </a:solidFill>
                <a:latin typeface="Times New Roman" panose="02020603050405020304" pitchFamily="18" charset="0"/>
                <a:cs typeface="Times New Roman" panose="02020603050405020304" pitchFamily="18" charset="0"/>
              </a:rPr>
              <a:t>3</a:t>
            </a:r>
            <a:r>
              <a:rPr lang="en-US" altLang="en-US" sz="1800" b="1" i="0" dirty="0">
                <a:solidFill>
                  <a:srgbClr val="C00000"/>
                </a:solidFill>
                <a:latin typeface="Times New Roman" panose="02020603050405020304" pitchFamily="18" charset="0"/>
                <a:cs typeface="Times New Roman" panose="02020603050405020304" pitchFamily="18" charset="0"/>
              </a:rPr>
              <a:t>He</a:t>
            </a:r>
            <a:r>
              <a:rPr lang="en-US" altLang="en-US" sz="1800" b="1" i="0" baseline="30000" dirty="0">
                <a:solidFill>
                  <a:srgbClr val="C00000"/>
                </a:solidFill>
                <a:latin typeface="Times New Roman" panose="02020603050405020304" pitchFamily="18" charset="0"/>
                <a:cs typeface="Times New Roman" panose="02020603050405020304" pitchFamily="18" charset="0"/>
              </a:rPr>
              <a:t>++</a:t>
            </a:r>
            <a:r>
              <a:rPr lang="en-US" altLang="en-US" sz="1800" b="1" i="0" dirty="0">
                <a:solidFill>
                  <a:srgbClr val="C00000"/>
                </a:solidFill>
                <a:latin typeface="Times New Roman" panose="02020603050405020304" pitchFamily="18" charset="0"/>
                <a:cs typeface="Times New Roman" panose="02020603050405020304" pitchFamily="18" charset="0"/>
              </a:rPr>
              <a:t> source is a part of the EBIS. The development of the polarized </a:t>
            </a:r>
            <a:r>
              <a:rPr lang="en-US" altLang="en-US" sz="1800" b="1" i="0" baseline="30000" dirty="0">
                <a:solidFill>
                  <a:srgbClr val="C00000"/>
                </a:solidFill>
                <a:latin typeface="Times New Roman" panose="02020603050405020304" pitchFamily="18" charset="0"/>
                <a:cs typeface="Times New Roman" panose="02020603050405020304" pitchFamily="18" charset="0"/>
              </a:rPr>
              <a:t>3</a:t>
            </a:r>
            <a:r>
              <a:rPr lang="en-US" altLang="en-US" sz="1800" b="1" i="0" dirty="0">
                <a:solidFill>
                  <a:srgbClr val="C00000"/>
                </a:solidFill>
                <a:latin typeface="Times New Roman" panose="02020603050405020304" pitchFamily="18" charset="0"/>
                <a:cs typeface="Times New Roman" panose="02020603050405020304" pitchFamily="18" charset="0"/>
              </a:rPr>
              <a:t>He ion source is being done as a collaboration between BNL and Massachusetts Institute of Technology (MIT).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24</a:t>
            </a:fld>
            <a:endParaRPr lang="en-US"/>
          </a:p>
        </p:txBody>
      </p:sp>
      <p:sp>
        <p:nvSpPr>
          <p:cNvPr id="8202" name="Rectangle 2"/>
          <p:cNvSpPr>
            <a:spLocks noChangeArrowheads="1"/>
          </p:cNvSpPr>
          <p:nvPr/>
        </p:nvSpPr>
        <p:spPr bwMode="auto">
          <a:xfrm>
            <a:off x="0" y="1558925"/>
            <a:ext cx="184150" cy="290513"/>
          </a:xfrm>
          <a:prstGeom prst="rect">
            <a:avLst/>
          </a:prstGeom>
          <a:noFill/>
          <a:ln w="9525">
            <a:noFill/>
            <a:miter lim="800000"/>
            <a:headEnd/>
            <a:tailEnd/>
          </a:ln>
        </p:spPr>
        <p:txBody>
          <a:bodyPr wrap="none" anchor="ctr">
            <a:spAutoFit/>
          </a:bodyPr>
          <a:lstStyle/>
          <a:p>
            <a:pPr>
              <a:buClr>
                <a:srgbClr val="0000FF"/>
              </a:buClr>
              <a:buSzPct val="100000"/>
              <a:buFont typeface="Wingdings" pitchFamily="2" charset="2"/>
              <a:buNone/>
            </a:pPr>
            <a:endParaRPr lang="en-US" altLang="en-US" sz="1300" b="1">
              <a:latin typeface="Comic Sans MS Bold" pitchFamily="66" charset="0"/>
              <a:ea typeface="ＭＳ Ｐゴシック" pitchFamily="34" charset="-128"/>
              <a:cs typeface="Comic Sans MS Bold" pitchFamily="66" charset="0"/>
            </a:endParaRPr>
          </a:p>
        </p:txBody>
      </p:sp>
      <p:graphicFrame>
        <p:nvGraphicFramePr>
          <p:cNvPr id="8200" name="Object 8"/>
          <p:cNvGraphicFramePr>
            <a:graphicFrameLocks noChangeAspect="1"/>
          </p:cNvGraphicFramePr>
          <p:nvPr>
            <p:extLst>
              <p:ext uri="{D42A27DB-BD31-4B8C-83A1-F6EECF244321}">
                <p14:modId xmlns:p14="http://schemas.microsoft.com/office/powerpoint/2010/main" val="263007489"/>
              </p:ext>
            </p:extLst>
          </p:nvPr>
        </p:nvGraphicFramePr>
        <p:xfrm>
          <a:off x="365125" y="1156829"/>
          <a:ext cx="8530222" cy="2310269"/>
        </p:xfrm>
        <a:graphic>
          <a:graphicData uri="http://schemas.openxmlformats.org/presentationml/2006/ole">
            <mc:AlternateContent xmlns:mc="http://schemas.openxmlformats.org/markup-compatibility/2006">
              <mc:Choice xmlns:v="urn:schemas-microsoft-com:vml" Requires="v">
                <p:oleObj name="Picture" r:id="rId3" imgW="17145000" imgH="12049125" progId="Word.Picture.8">
                  <p:embed/>
                </p:oleObj>
              </mc:Choice>
              <mc:Fallback>
                <p:oleObj name="Picture" r:id="rId3" imgW="17145000" imgH="12049125" progId="Word.Picture.8">
                  <p:embed/>
                  <p:pic>
                    <p:nvPicPr>
                      <p:cNvPr id="8200" name="Object 8"/>
                      <p:cNvPicPr>
                        <a:picLocks noChangeAspect="1" noChangeArrowheads="1"/>
                      </p:cNvPicPr>
                      <p:nvPr/>
                    </p:nvPicPr>
                    <p:blipFill>
                      <a:blip r:embed="rId4">
                        <a:extLst>
                          <a:ext uri="{28A0092B-C50C-407E-A947-70E740481C1C}">
                            <a14:useLocalDpi xmlns:a14="http://schemas.microsoft.com/office/drawing/2010/main" val="0"/>
                          </a:ext>
                        </a:extLst>
                      </a:blip>
                      <a:srcRect t="14229" b="42688"/>
                      <a:stretch>
                        <a:fillRect/>
                      </a:stretch>
                    </p:blipFill>
                    <p:spPr bwMode="auto">
                      <a:xfrm>
                        <a:off x="365125" y="1156829"/>
                        <a:ext cx="8530222" cy="2310269"/>
                      </a:xfrm>
                      <a:prstGeom prst="rect">
                        <a:avLst/>
                      </a:prstGeom>
                      <a:noFill/>
                      <a:ln w="3175">
                        <a:solidFill>
                          <a:srgbClr val="000000"/>
                        </a:solidFill>
                        <a:miter lim="800000"/>
                        <a:headEnd/>
                        <a:tailEnd/>
                      </a:ln>
                    </p:spPr>
                  </p:pic>
                </p:oleObj>
              </mc:Fallback>
            </mc:AlternateContent>
          </a:graphicData>
        </a:graphic>
      </p:graphicFrame>
      <p:sp>
        <p:nvSpPr>
          <p:cNvPr id="8204" name="Text Box 5"/>
          <p:cNvSpPr txBox="1">
            <a:spLocks noChangeArrowheads="1"/>
          </p:cNvSpPr>
          <p:nvPr/>
        </p:nvSpPr>
        <p:spPr bwMode="auto">
          <a:xfrm>
            <a:off x="2212975" y="228600"/>
            <a:ext cx="5788764" cy="646331"/>
          </a:xfrm>
          <a:prstGeom prst="rect">
            <a:avLst/>
          </a:prstGeom>
          <a:solidFill>
            <a:schemeClr val="bg1"/>
          </a:solidFill>
          <a:ln w="3175">
            <a:solidFill>
              <a:schemeClr val="bg1"/>
            </a:solidFill>
            <a:miter lim="800000"/>
            <a:headEnd/>
            <a:tailEnd/>
          </a:ln>
        </p:spPr>
        <p:txBody>
          <a:bodyPr wrap="none">
            <a:spAutoFit/>
          </a:bodyPr>
          <a:lstStyle/>
          <a:p>
            <a:pPr>
              <a:buClr>
                <a:srgbClr val="0000FF"/>
              </a:buClr>
              <a:buSzPct val="100000"/>
              <a:buFont typeface="Wingdings" pitchFamily="2" charset="2"/>
              <a:buNone/>
            </a:pPr>
            <a:r>
              <a:rPr lang="en-US" altLang="en-US" sz="3600" b="1">
                <a:solidFill>
                  <a:srgbClr val="C00000"/>
                </a:solidFill>
                <a:latin typeface="Times New Roman" panose="02020603050405020304" pitchFamily="18" charset="0"/>
                <a:ea typeface="ＭＳ Ｐゴシック" pitchFamily="34" charset="-128"/>
                <a:cs typeface="Times New Roman" panose="02020603050405020304" pitchFamily="18" charset="0"/>
              </a:rPr>
              <a:t>Principle of EBIS Operation</a:t>
            </a:r>
          </a:p>
        </p:txBody>
      </p:sp>
      <p:sp>
        <p:nvSpPr>
          <p:cNvPr id="3" name="TextBox 2">
            <a:extLst>
              <a:ext uri="{FF2B5EF4-FFF2-40B4-BE49-F238E27FC236}">
                <a16:creationId xmlns:a16="http://schemas.microsoft.com/office/drawing/2014/main" id="{BA869E29-5675-9E9E-C095-4195E262FAAF}"/>
              </a:ext>
            </a:extLst>
          </p:cNvPr>
          <p:cNvSpPr txBox="1"/>
          <p:nvPr/>
        </p:nvSpPr>
        <p:spPr>
          <a:xfrm>
            <a:off x="266783" y="3748996"/>
            <a:ext cx="8726905" cy="2308324"/>
          </a:xfrm>
          <a:prstGeom prst="rect">
            <a:avLst/>
          </a:prstGeom>
          <a:noFill/>
        </p:spPr>
        <p:txBody>
          <a:bodyPr wrap="square">
            <a:spAutoFit/>
          </a:bodyPr>
          <a:lstStyle/>
          <a:p>
            <a:pPr>
              <a:buClr>
                <a:srgbClr val="0000FF"/>
              </a:buClr>
              <a:buSzPct val="100000"/>
              <a:buFont typeface="Wingdings" pitchFamily="2" charset="2"/>
              <a:buNone/>
            </a:pPr>
            <a:r>
              <a:rPr lang="en-US" altLang="en-US" b="1" i="1">
                <a:solidFill>
                  <a:srgbClr val="7030A0"/>
                </a:solidFill>
                <a:latin typeface="Calibri" pitchFamily="34" charset="0"/>
                <a:ea typeface="ＭＳ Ｐゴシック" pitchFamily="34" charset="-128"/>
                <a:cs typeface="Comic Sans MS Bold" pitchFamily="66" charset="0"/>
              </a:rPr>
              <a:t>Radial trapping of ions by the space charge of the electron beam.</a:t>
            </a:r>
          </a:p>
          <a:p>
            <a:pPr>
              <a:buClr>
                <a:srgbClr val="0000FF"/>
              </a:buClr>
              <a:buSzPct val="100000"/>
              <a:buFont typeface="Wingdings" pitchFamily="2" charset="2"/>
              <a:buNone/>
            </a:pPr>
            <a:r>
              <a:rPr lang="en-US" altLang="en-US" b="1" i="1">
                <a:solidFill>
                  <a:srgbClr val="7030A0"/>
                </a:solidFill>
                <a:latin typeface="Calibri" pitchFamily="34" charset="0"/>
                <a:ea typeface="ＭＳ Ｐゴシック" pitchFamily="34" charset="-128"/>
                <a:cs typeface="Comic Sans MS Bold" pitchFamily="66" charset="0"/>
              </a:rPr>
              <a:t>Axial trapping by applied electrostatic potentials at ends of trap.</a:t>
            </a:r>
            <a:endParaRPr lang="en-US" altLang="en-US" b="1" i="1">
              <a:solidFill>
                <a:srgbClr val="7030A0"/>
              </a:solidFill>
              <a:latin typeface="Calibri" pitchFamily="34" charset="0"/>
              <a:ea typeface="ＭＳ Ｐゴシック" pitchFamily="34" charset="-128"/>
              <a:cs typeface="Calibri" pitchFamily="34" charset="0"/>
            </a:endParaRPr>
          </a:p>
          <a:p>
            <a:pPr>
              <a:buClr>
                <a:srgbClr val="0000FF"/>
              </a:buClr>
              <a:buSzPct val="100000"/>
              <a:buFont typeface="Wingdings" pitchFamily="2" charset="2"/>
              <a:buNone/>
            </a:pPr>
            <a:endParaRPr lang="en-US" altLang="en-US" b="1" i="1">
              <a:solidFill>
                <a:srgbClr val="0000FF"/>
              </a:solidFill>
              <a:latin typeface="Calibri" pitchFamily="34" charset="0"/>
              <a:ea typeface="ＭＳ Ｐゴシック" pitchFamily="34" charset="-128"/>
              <a:cs typeface="Comic Sans MS Bold" pitchFamily="66" charset="0"/>
            </a:endParaRPr>
          </a:p>
          <a:p>
            <a:pPr marL="285750" indent="-285750">
              <a:buClr>
                <a:srgbClr val="0000FF"/>
              </a:buClr>
              <a:buSzPct val="100000"/>
              <a:buFont typeface="Arial" panose="020B0604020202020204" pitchFamily="34" charset="0"/>
              <a:buChar char="•"/>
            </a:pPr>
            <a:r>
              <a:rPr lang="en-US" altLang="en-US" b="1" i="1">
                <a:solidFill>
                  <a:srgbClr val="990033"/>
                </a:solidFill>
                <a:latin typeface="Calibri" pitchFamily="34" charset="0"/>
                <a:ea typeface="ＭＳ Ｐゴシック" pitchFamily="34" charset="-128"/>
                <a:cs typeface="Comic Sans MS Bold" pitchFamily="66" charset="0"/>
              </a:rPr>
              <a:t> </a:t>
            </a:r>
            <a:r>
              <a:rPr lang="en-US" altLang="en-US" b="1" i="1">
                <a:solidFill>
                  <a:schemeClr val="tx2"/>
                </a:solidFill>
                <a:latin typeface="Calibri" pitchFamily="34" charset="0"/>
                <a:ea typeface="ＭＳ Ｐゴシック" pitchFamily="34" charset="-128"/>
                <a:cs typeface="Comic Sans MS Bold" pitchFamily="66" charset="0"/>
              </a:rPr>
              <a:t>The total charge of ions extracted per pulse is ~ (0.5 – 0.8) x ( number electrons in the trap  ~1.0∙10</a:t>
            </a:r>
            <a:r>
              <a:rPr lang="en-US" altLang="en-US" b="1" i="1" baseline="30000">
                <a:solidFill>
                  <a:schemeClr val="tx2"/>
                </a:solidFill>
                <a:latin typeface="Calibri" pitchFamily="34" charset="0"/>
                <a:ea typeface="ＭＳ Ｐゴシック" pitchFamily="34" charset="-128"/>
                <a:cs typeface="Comic Sans MS Bold" pitchFamily="66" charset="0"/>
              </a:rPr>
              <a:t>12</a:t>
            </a:r>
            <a:r>
              <a:rPr lang="en-US" altLang="en-US" b="1" i="1">
                <a:solidFill>
                  <a:schemeClr val="tx2"/>
                </a:solidFill>
                <a:latin typeface="Calibri" pitchFamily="34" charset="0"/>
                <a:ea typeface="ＭＳ Ｐゴシック" pitchFamily="34" charset="-128"/>
                <a:cs typeface="Comic Sans MS Bold" pitchFamily="66" charset="0"/>
              </a:rPr>
              <a:t> )</a:t>
            </a:r>
            <a:endParaRPr lang="en-US" altLang="en-US" b="1" i="1">
              <a:solidFill>
                <a:schemeClr val="tx2"/>
              </a:solidFill>
              <a:latin typeface="Calibri" pitchFamily="34" charset="0"/>
              <a:ea typeface="ＭＳ Ｐゴシック" pitchFamily="34" charset="-128"/>
              <a:cs typeface="Calibri" pitchFamily="34" charset="0"/>
            </a:endParaRPr>
          </a:p>
          <a:p>
            <a:pPr marL="285750" indent="-285750">
              <a:buClr>
                <a:srgbClr val="0000FF"/>
              </a:buClr>
              <a:buSzPct val="100000"/>
              <a:buFont typeface="Arial" panose="020B0604020202020204" pitchFamily="34" charset="0"/>
              <a:buChar char="•"/>
            </a:pPr>
            <a:r>
              <a:rPr lang="en-US" altLang="en-US" b="1" i="1">
                <a:solidFill>
                  <a:srgbClr val="990033"/>
                </a:solidFill>
                <a:latin typeface="Calibri" pitchFamily="34" charset="0"/>
                <a:ea typeface="ＭＳ Ｐゴシック" pitchFamily="34" charset="-128"/>
                <a:cs typeface="Comic Sans MS Bold" pitchFamily="66" charset="0"/>
              </a:rPr>
              <a:t> </a:t>
            </a:r>
            <a:r>
              <a:rPr lang="en-US" altLang="en-US" b="1" i="1">
                <a:solidFill>
                  <a:srgbClr val="0070C0"/>
                </a:solidFill>
                <a:latin typeface="Calibri" pitchFamily="34" charset="0"/>
                <a:ea typeface="ＭＳ Ｐゴシック" pitchFamily="34" charset="-128"/>
                <a:cs typeface="Comic Sans MS Bold" pitchFamily="66" charset="0"/>
              </a:rPr>
              <a:t>Ion output per pulse is proportional to the trap length and electron current.</a:t>
            </a:r>
            <a:endParaRPr lang="en-US" altLang="en-US" b="1" i="1">
              <a:solidFill>
                <a:srgbClr val="0070C0"/>
              </a:solidFill>
              <a:latin typeface="Calibri" pitchFamily="34" charset="0"/>
              <a:ea typeface="ＭＳ Ｐゴシック" pitchFamily="34" charset="-128"/>
              <a:cs typeface="Calibri" pitchFamily="34" charset="0"/>
            </a:endParaRPr>
          </a:p>
          <a:p>
            <a:pPr marL="285750" indent="-285750">
              <a:buClr>
                <a:srgbClr val="0000FF"/>
              </a:buClr>
              <a:buSzPct val="100000"/>
              <a:buFont typeface="Arial" panose="020B0604020202020204" pitchFamily="34" charset="0"/>
              <a:buChar char="•"/>
            </a:pPr>
            <a:r>
              <a:rPr lang="en-US" altLang="en-US" b="1" i="1">
                <a:solidFill>
                  <a:srgbClr val="990033"/>
                </a:solidFill>
                <a:latin typeface="Calibri" pitchFamily="34" charset="0"/>
                <a:ea typeface="ＭＳ Ｐゴシック" pitchFamily="34" charset="-128"/>
                <a:cs typeface="Comic Sans MS Bold" pitchFamily="66" charset="0"/>
              </a:rPr>
              <a:t> </a:t>
            </a:r>
            <a:r>
              <a:rPr lang="en-US" altLang="en-US" b="1" i="1">
                <a:latin typeface="Calibri" pitchFamily="34" charset="0"/>
                <a:ea typeface="ＭＳ Ｐゴシック" pitchFamily="34" charset="-128"/>
                <a:cs typeface="Comic Sans MS Bold" pitchFamily="66" charset="0"/>
              </a:rPr>
              <a:t>Ion charge state increases with increasing confinement time.</a:t>
            </a:r>
            <a:endParaRPr lang="en-US" altLang="en-US" b="1" i="1">
              <a:latin typeface="Calibri" pitchFamily="34" charset="0"/>
              <a:ea typeface="ＭＳ Ｐゴシック" pitchFamily="34" charset="-128"/>
              <a:cs typeface="Calibri" pitchFamily="34" charset="0"/>
            </a:endParaRPr>
          </a:p>
          <a:p>
            <a:pPr marL="285750" indent="-285750">
              <a:buClr>
                <a:srgbClr val="0000FF"/>
              </a:buClr>
              <a:buSzPct val="100000"/>
              <a:buFont typeface="Arial" panose="020B0604020202020204" pitchFamily="34" charset="0"/>
              <a:buChar char="•"/>
            </a:pPr>
            <a:r>
              <a:rPr lang="en-US" altLang="en-US" b="1" i="1">
                <a:solidFill>
                  <a:srgbClr val="990033"/>
                </a:solidFill>
                <a:latin typeface="Calibri" pitchFamily="34" charset="0"/>
                <a:ea typeface="ＭＳ Ｐゴシック" pitchFamily="34" charset="-128"/>
                <a:cs typeface="Comic Sans MS Bold" pitchFamily="66" charset="0"/>
              </a:rPr>
              <a:t> </a:t>
            </a:r>
            <a:r>
              <a:rPr lang="en-US" altLang="en-US" b="1" i="1">
                <a:solidFill>
                  <a:srgbClr val="0070C0"/>
                </a:solidFill>
                <a:latin typeface="Calibri" pitchFamily="34" charset="0"/>
                <a:ea typeface="ＭＳ Ｐゴシック" pitchFamily="34" charset="-128"/>
                <a:cs typeface="Comic Sans MS Bold" pitchFamily="66" charset="0"/>
              </a:rPr>
              <a:t>Output current pulse is  independent of species or charge state!</a:t>
            </a:r>
            <a:endParaRPr lang="en-US" altLang="en-US" b="1" i="1">
              <a:solidFill>
                <a:srgbClr val="0070C0"/>
              </a:solidFill>
              <a:latin typeface="Calibri" pitchFamily="34" charset="0"/>
              <a:ea typeface="ＭＳ Ｐゴシック" pitchFamily="34" charset="-128"/>
              <a:cs typeface="Calibri" pitchFamily="34" charset="0"/>
            </a:endParaRPr>
          </a:p>
        </p:txBody>
      </p:sp>
      <p:sp>
        <p:nvSpPr>
          <p:cNvPr id="5" name="TextBox 4">
            <a:extLst>
              <a:ext uri="{FF2B5EF4-FFF2-40B4-BE49-F238E27FC236}">
                <a16:creationId xmlns:a16="http://schemas.microsoft.com/office/drawing/2014/main" id="{954EF9AA-C3E1-A301-C58F-12F0515D1D6E}"/>
              </a:ext>
            </a:extLst>
          </p:cNvPr>
          <p:cNvSpPr txBox="1"/>
          <p:nvPr/>
        </p:nvSpPr>
        <p:spPr>
          <a:xfrm>
            <a:off x="365125" y="3054049"/>
            <a:ext cx="1957137" cy="369332"/>
          </a:xfrm>
          <a:prstGeom prst="rect">
            <a:avLst/>
          </a:prstGeom>
          <a:noFill/>
        </p:spPr>
        <p:txBody>
          <a:bodyPr wrap="square">
            <a:spAutoFit/>
          </a:bodyPr>
          <a:lstStyle/>
          <a:p>
            <a:r>
              <a:rPr lang="en-US" altLang="en-US" sz="1800" b="1">
                <a:solidFill>
                  <a:srgbClr val="800000"/>
                </a:solidFill>
                <a:latin typeface="Times New Roman" panose="02020603050405020304" pitchFamily="18" charset="0"/>
                <a:cs typeface="Times New Roman" panose="02020603050405020304" pitchFamily="18" charset="0"/>
              </a:rPr>
              <a:t>10A, 10-20 keV</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511751" y="176279"/>
            <a:ext cx="8286750" cy="948844"/>
          </a:xfrm>
        </p:spPr>
        <p:txBody>
          <a:bodyPr>
            <a:normAutofit/>
          </a:bodyPr>
          <a:lstStyle/>
          <a:p>
            <a:r>
              <a:rPr lang="en-US">
                <a:solidFill>
                  <a:srgbClr val="C00000"/>
                </a:solidFill>
                <a:latin typeface="Times New Roman" panose="02020603050405020304" pitchFamily="18" charset="0"/>
                <a:cs typeface="Times New Roman" panose="02020603050405020304" pitchFamily="18" charset="0"/>
              </a:rPr>
              <a:t>EEBIS </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25</a:t>
            </a:fld>
            <a:endParaRPr lang="en-US" sz="750"/>
          </a:p>
        </p:txBody>
      </p:sp>
      <p:pic>
        <p:nvPicPr>
          <p:cNvPr id="6" name="Picture 5">
            <a:extLst>
              <a:ext uri="{FF2B5EF4-FFF2-40B4-BE49-F238E27FC236}">
                <a16:creationId xmlns:a16="http://schemas.microsoft.com/office/drawing/2014/main" id="{80FC8D80-0F65-B0D7-873F-3F92B749C4E6}"/>
              </a:ext>
            </a:extLst>
          </p:cNvPr>
          <p:cNvPicPr>
            <a:picLocks noChangeAspect="1"/>
          </p:cNvPicPr>
          <p:nvPr/>
        </p:nvPicPr>
        <p:blipFill>
          <a:blip r:embed="rId2"/>
          <a:stretch>
            <a:fillRect/>
          </a:stretch>
        </p:blipFill>
        <p:spPr>
          <a:xfrm>
            <a:off x="4192438" y="2683721"/>
            <a:ext cx="4843833" cy="3632876"/>
          </a:xfrm>
          <a:prstGeom prst="rect">
            <a:avLst/>
          </a:prstGeom>
        </p:spPr>
      </p:pic>
      <p:pic>
        <p:nvPicPr>
          <p:cNvPr id="4" name="Content Placeholder 6">
            <a:extLst>
              <a:ext uri="{FF2B5EF4-FFF2-40B4-BE49-F238E27FC236}">
                <a16:creationId xmlns:a16="http://schemas.microsoft.com/office/drawing/2014/main" id="{703A7A68-1CE1-7BD7-0A5B-35060760A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51" y="1314723"/>
            <a:ext cx="3471030" cy="4628040"/>
          </a:xfrm>
          <a:prstGeom prst="rect">
            <a:avLst/>
          </a:prstGeom>
        </p:spPr>
      </p:pic>
      <p:sp>
        <p:nvSpPr>
          <p:cNvPr id="5" name="TextBox 4">
            <a:extLst>
              <a:ext uri="{FF2B5EF4-FFF2-40B4-BE49-F238E27FC236}">
                <a16:creationId xmlns:a16="http://schemas.microsoft.com/office/drawing/2014/main" id="{0CF0B828-E15D-1FE2-62F6-F15E9FF97286}"/>
              </a:ext>
            </a:extLst>
          </p:cNvPr>
          <p:cNvSpPr txBox="1"/>
          <p:nvPr/>
        </p:nvSpPr>
        <p:spPr>
          <a:xfrm>
            <a:off x="1078302" y="6193766"/>
            <a:ext cx="1710725" cy="369332"/>
          </a:xfrm>
          <a:prstGeom prst="rect">
            <a:avLst/>
          </a:prstGeom>
          <a:noFill/>
        </p:spPr>
        <p:txBody>
          <a:bodyPr wrap="none" rtlCol="0">
            <a:spAutoFit/>
          </a:bodyPr>
          <a:lstStyle/>
          <a:p>
            <a:r>
              <a:rPr lang="en-US"/>
              <a:t>In the test Lab </a:t>
            </a:r>
          </a:p>
        </p:txBody>
      </p:sp>
      <p:sp>
        <p:nvSpPr>
          <p:cNvPr id="7" name="TextBox 6">
            <a:extLst>
              <a:ext uri="{FF2B5EF4-FFF2-40B4-BE49-F238E27FC236}">
                <a16:creationId xmlns:a16="http://schemas.microsoft.com/office/drawing/2014/main" id="{A1A44230-F324-F71C-9353-B53602F50911}"/>
              </a:ext>
            </a:extLst>
          </p:cNvPr>
          <p:cNvSpPr txBox="1"/>
          <p:nvPr/>
        </p:nvSpPr>
        <p:spPr>
          <a:xfrm>
            <a:off x="5909095" y="1639019"/>
            <a:ext cx="1274708" cy="369332"/>
          </a:xfrm>
          <a:prstGeom prst="rect">
            <a:avLst/>
          </a:prstGeom>
          <a:noFill/>
        </p:spPr>
        <p:txBody>
          <a:bodyPr wrap="none" rtlCol="0">
            <a:spAutoFit/>
          </a:bodyPr>
          <a:lstStyle/>
          <a:p>
            <a:r>
              <a:rPr lang="en-US"/>
              <a:t>At the site </a:t>
            </a:r>
          </a:p>
        </p:txBody>
      </p:sp>
    </p:spTree>
    <p:extLst>
      <p:ext uri="{BB962C8B-B14F-4D97-AF65-F5344CB8AC3E}">
        <p14:creationId xmlns:p14="http://schemas.microsoft.com/office/powerpoint/2010/main" val="917823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261938" y="152400"/>
            <a:ext cx="8769768" cy="609600"/>
          </a:xfrm>
          <a:ln w="3175">
            <a:solidFill>
              <a:schemeClr val="bg1"/>
            </a:solidFill>
          </a:ln>
        </p:spPr>
        <p:txBody>
          <a:bodyPr>
            <a:noAutofit/>
          </a:bodyPr>
          <a:lstStyle/>
          <a:p>
            <a:pPr eaLnBrk="1" hangingPunct="1"/>
            <a:r>
              <a:rPr lang="en-US" altLang="en-US">
                <a:solidFill>
                  <a:srgbClr val="C00000"/>
                </a:solidFill>
                <a:latin typeface="Times New Roman" panose="02020603050405020304" pitchFamily="18" charset="0"/>
                <a:cs typeface="Times New Roman" panose="02020603050405020304" pitchFamily="18" charset="0"/>
              </a:rPr>
              <a:t>Optical Pumping and Probe Lasers Layout</a:t>
            </a:r>
          </a:p>
        </p:txBody>
      </p:sp>
      <p:sp>
        <p:nvSpPr>
          <p:cNvPr id="40962" name="Rectangle 4"/>
          <p:cNvSpPr>
            <a:spLocks noChangeArrowheads="1"/>
          </p:cNvSpPr>
          <p:nvPr/>
        </p:nvSpPr>
        <p:spPr bwMode="auto">
          <a:xfrm>
            <a:off x="3048000" y="2667000"/>
            <a:ext cx="2362200" cy="4572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3" name="Rectangle 5"/>
          <p:cNvSpPr>
            <a:spLocks noChangeArrowheads="1"/>
          </p:cNvSpPr>
          <p:nvPr/>
        </p:nvSpPr>
        <p:spPr bwMode="auto">
          <a:xfrm>
            <a:off x="3048000" y="4038600"/>
            <a:ext cx="2362200" cy="4572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4" name="Rectangle 6"/>
          <p:cNvSpPr>
            <a:spLocks noChangeArrowheads="1"/>
          </p:cNvSpPr>
          <p:nvPr/>
        </p:nvSpPr>
        <p:spPr bwMode="auto">
          <a:xfrm>
            <a:off x="3810000" y="3352800"/>
            <a:ext cx="914400" cy="457200"/>
          </a:xfrm>
          <a:prstGeom prst="rect">
            <a:avLst/>
          </a:prstGeom>
          <a:solidFill>
            <a:srgbClr val="FF99FF"/>
          </a:solidFill>
          <a:ln w="31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5" name="Rectangle 7"/>
          <p:cNvSpPr>
            <a:spLocks noChangeArrowheads="1"/>
          </p:cNvSpPr>
          <p:nvPr/>
        </p:nvSpPr>
        <p:spPr bwMode="auto">
          <a:xfrm>
            <a:off x="1600200" y="3200400"/>
            <a:ext cx="762000" cy="152400"/>
          </a:xfrm>
          <a:prstGeom prst="rect">
            <a:avLst/>
          </a:prstGeom>
          <a:solidFill>
            <a:schemeClr val="accent1"/>
          </a:solidFill>
          <a:ln w="952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6" name="Line 8"/>
          <p:cNvSpPr>
            <a:spLocks noChangeShapeType="1"/>
          </p:cNvSpPr>
          <p:nvPr/>
        </p:nvSpPr>
        <p:spPr bwMode="auto">
          <a:xfrm flipV="1">
            <a:off x="2362200" y="3276600"/>
            <a:ext cx="5562600" cy="0"/>
          </a:xfrm>
          <a:prstGeom prst="line">
            <a:avLst/>
          </a:prstGeom>
          <a:noFill/>
          <a:ln w="9525">
            <a:solidFill>
              <a:schemeClr val="tx1"/>
            </a:solidFill>
            <a:round/>
            <a:headEnd/>
            <a:tailEnd type="triangle" w="med" len="med"/>
          </a:ln>
        </p:spPr>
        <p:txBody>
          <a:bodyPr/>
          <a:lstStyle/>
          <a:p>
            <a:endParaRPr lang="en-US"/>
          </a:p>
        </p:txBody>
      </p:sp>
      <p:sp>
        <p:nvSpPr>
          <p:cNvPr id="40967" name="Line 9"/>
          <p:cNvSpPr>
            <a:spLocks noChangeShapeType="1"/>
          </p:cNvSpPr>
          <p:nvPr/>
        </p:nvSpPr>
        <p:spPr bwMode="auto">
          <a:xfrm flipH="1">
            <a:off x="914400" y="3276600"/>
            <a:ext cx="6858000" cy="685800"/>
          </a:xfrm>
          <a:prstGeom prst="line">
            <a:avLst/>
          </a:prstGeom>
          <a:noFill/>
          <a:ln w="9525">
            <a:solidFill>
              <a:schemeClr val="tx1"/>
            </a:solidFill>
            <a:round/>
            <a:headEnd/>
            <a:tailEnd type="triangle" w="med" len="med"/>
          </a:ln>
        </p:spPr>
        <p:txBody>
          <a:bodyPr/>
          <a:lstStyle/>
          <a:p>
            <a:endParaRPr lang="en-US"/>
          </a:p>
        </p:txBody>
      </p:sp>
      <p:sp>
        <p:nvSpPr>
          <p:cNvPr id="40968" name="Rectangle 10"/>
          <p:cNvSpPr>
            <a:spLocks noChangeArrowheads="1"/>
          </p:cNvSpPr>
          <p:nvPr/>
        </p:nvSpPr>
        <p:spPr bwMode="auto">
          <a:xfrm>
            <a:off x="990600" y="3429000"/>
            <a:ext cx="990600" cy="3048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9" name="AutoShape 11"/>
          <p:cNvSpPr>
            <a:spLocks noChangeArrowheads="1"/>
          </p:cNvSpPr>
          <p:nvPr/>
        </p:nvSpPr>
        <p:spPr bwMode="auto">
          <a:xfrm>
            <a:off x="2057400" y="3505200"/>
            <a:ext cx="4800600" cy="152400"/>
          </a:xfrm>
          <a:prstGeom prst="rightArrow">
            <a:avLst>
              <a:gd name="adj1" fmla="val 50000"/>
              <a:gd name="adj2" fmla="val 787500"/>
            </a:avLst>
          </a:prstGeom>
          <a:solidFill>
            <a:schemeClr val="accent1"/>
          </a:solidFill>
          <a:ln w="952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70" name="Line 12"/>
          <p:cNvSpPr>
            <a:spLocks noChangeShapeType="1"/>
          </p:cNvSpPr>
          <p:nvPr/>
        </p:nvSpPr>
        <p:spPr bwMode="auto">
          <a:xfrm flipV="1">
            <a:off x="3124200" y="4038600"/>
            <a:ext cx="2209800" cy="457200"/>
          </a:xfrm>
          <a:prstGeom prst="line">
            <a:avLst/>
          </a:prstGeom>
          <a:noFill/>
          <a:ln w="9525">
            <a:solidFill>
              <a:schemeClr val="tx1"/>
            </a:solidFill>
            <a:round/>
            <a:headEnd/>
            <a:tailEnd/>
          </a:ln>
        </p:spPr>
        <p:txBody>
          <a:bodyPr/>
          <a:lstStyle/>
          <a:p>
            <a:endParaRPr lang="en-US"/>
          </a:p>
        </p:txBody>
      </p:sp>
      <p:sp>
        <p:nvSpPr>
          <p:cNvPr id="40971" name="Line 13"/>
          <p:cNvSpPr>
            <a:spLocks noChangeShapeType="1"/>
          </p:cNvSpPr>
          <p:nvPr/>
        </p:nvSpPr>
        <p:spPr bwMode="auto">
          <a:xfrm>
            <a:off x="3048000" y="4038600"/>
            <a:ext cx="2362200" cy="457200"/>
          </a:xfrm>
          <a:prstGeom prst="line">
            <a:avLst/>
          </a:prstGeom>
          <a:noFill/>
          <a:ln w="9525">
            <a:solidFill>
              <a:schemeClr val="tx1"/>
            </a:solidFill>
            <a:round/>
            <a:headEnd/>
            <a:tailEnd/>
          </a:ln>
        </p:spPr>
        <p:txBody>
          <a:bodyPr/>
          <a:lstStyle/>
          <a:p>
            <a:endParaRPr lang="en-US"/>
          </a:p>
        </p:txBody>
      </p:sp>
      <p:sp>
        <p:nvSpPr>
          <p:cNvPr id="40972" name="Line 14"/>
          <p:cNvSpPr>
            <a:spLocks noChangeShapeType="1"/>
          </p:cNvSpPr>
          <p:nvPr/>
        </p:nvSpPr>
        <p:spPr bwMode="auto">
          <a:xfrm flipV="1">
            <a:off x="3048000" y="2667000"/>
            <a:ext cx="2362200" cy="457200"/>
          </a:xfrm>
          <a:prstGeom prst="line">
            <a:avLst/>
          </a:prstGeom>
          <a:noFill/>
          <a:ln w="9525">
            <a:solidFill>
              <a:schemeClr val="tx1"/>
            </a:solidFill>
            <a:round/>
            <a:headEnd/>
            <a:tailEnd/>
          </a:ln>
        </p:spPr>
        <p:txBody>
          <a:bodyPr/>
          <a:lstStyle/>
          <a:p>
            <a:endParaRPr lang="en-US"/>
          </a:p>
        </p:txBody>
      </p:sp>
      <p:sp>
        <p:nvSpPr>
          <p:cNvPr id="40973" name="Text Box 16"/>
          <p:cNvSpPr txBox="1">
            <a:spLocks noChangeArrowheads="1"/>
          </p:cNvSpPr>
          <p:nvPr/>
        </p:nvSpPr>
        <p:spPr bwMode="auto">
          <a:xfrm>
            <a:off x="261937" y="2016125"/>
            <a:ext cx="1762125" cy="342900"/>
          </a:xfrm>
          <a:prstGeom prst="rect">
            <a:avLst/>
          </a:prstGeom>
          <a:noFill/>
          <a:ln w="3175">
            <a:solidFill>
              <a:schemeClr val="tx1"/>
            </a:solidFill>
            <a:miter lim="800000"/>
            <a:headEnd/>
            <a:tailEnd/>
          </a:ln>
        </p:spPr>
        <p:txBody>
          <a:bodyPr wrap="none">
            <a:spAutoFit/>
          </a:bodyPr>
          <a:lstStyle/>
          <a:p>
            <a:pPr>
              <a:lnSpc>
                <a:spcPct val="90000"/>
              </a:lnSpc>
              <a:buFont typeface="Arial" charset="0"/>
              <a:buNone/>
            </a:pPr>
            <a:r>
              <a:rPr lang="en-US" altLang="en-US" b="1">
                <a:solidFill>
                  <a:srgbClr val="A50021"/>
                </a:solidFill>
              </a:rPr>
              <a:t>Pumping laser</a:t>
            </a:r>
          </a:p>
        </p:txBody>
      </p:sp>
      <p:sp>
        <p:nvSpPr>
          <p:cNvPr id="40974" name="Text Box 18"/>
          <p:cNvSpPr txBox="1">
            <a:spLocks noChangeArrowheads="1"/>
          </p:cNvSpPr>
          <p:nvPr/>
        </p:nvSpPr>
        <p:spPr bwMode="auto">
          <a:xfrm>
            <a:off x="2743200" y="1981200"/>
            <a:ext cx="5105400" cy="342900"/>
          </a:xfrm>
          <a:prstGeom prst="rect">
            <a:avLst/>
          </a:prstGeom>
          <a:noFill/>
          <a:ln w="3175">
            <a:solidFill>
              <a:schemeClr val="tx1"/>
            </a:solidFill>
            <a:miter lim="800000"/>
            <a:headEnd/>
            <a:tailEnd/>
          </a:ln>
        </p:spPr>
        <p:txBody>
          <a:bodyPr>
            <a:spAutoFit/>
          </a:bodyPr>
          <a:lstStyle/>
          <a:p>
            <a:pPr>
              <a:lnSpc>
                <a:spcPct val="90000"/>
              </a:lnSpc>
              <a:spcBef>
                <a:spcPct val="50000"/>
              </a:spcBef>
              <a:buFont typeface="Arial" charset="0"/>
              <a:buNone/>
            </a:pPr>
            <a:r>
              <a:rPr lang="en-US" altLang="en-US" b="1">
                <a:solidFill>
                  <a:srgbClr val="990033"/>
                </a:solidFill>
              </a:rPr>
              <a:t>Probe laser, Toptica, DL-100, diode laser</a:t>
            </a:r>
          </a:p>
        </p:txBody>
      </p:sp>
      <p:sp>
        <p:nvSpPr>
          <p:cNvPr id="40975" name="Line 19"/>
          <p:cNvSpPr>
            <a:spLocks noChangeShapeType="1"/>
          </p:cNvSpPr>
          <p:nvPr/>
        </p:nvSpPr>
        <p:spPr bwMode="auto">
          <a:xfrm>
            <a:off x="7848600" y="3124200"/>
            <a:ext cx="76200" cy="304800"/>
          </a:xfrm>
          <a:prstGeom prst="line">
            <a:avLst/>
          </a:prstGeom>
          <a:noFill/>
          <a:ln w="38100">
            <a:solidFill>
              <a:schemeClr val="tx1"/>
            </a:solidFill>
            <a:round/>
            <a:headEnd/>
            <a:tailEnd/>
          </a:ln>
        </p:spPr>
        <p:txBody>
          <a:bodyPr/>
          <a:lstStyle/>
          <a:p>
            <a:endParaRPr lang="en-US"/>
          </a:p>
        </p:txBody>
      </p:sp>
      <p:sp>
        <p:nvSpPr>
          <p:cNvPr id="40976" name="Rectangle 20"/>
          <p:cNvSpPr>
            <a:spLocks noChangeArrowheads="1"/>
          </p:cNvSpPr>
          <p:nvPr/>
        </p:nvSpPr>
        <p:spPr bwMode="auto">
          <a:xfrm>
            <a:off x="533400" y="3810000"/>
            <a:ext cx="381000" cy="3048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77" name="Line 21"/>
          <p:cNvSpPr>
            <a:spLocks noChangeShapeType="1"/>
          </p:cNvSpPr>
          <p:nvPr/>
        </p:nvSpPr>
        <p:spPr bwMode="auto">
          <a:xfrm>
            <a:off x="3048000" y="2667000"/>
            <a:ext cx="2286000" cy="381000"/>
          </a:xfrm>
          <a:prstGeom prst="line">
            <a:avLst/>
          </a:prstGeom>
          <a:noFill/>
          <a:ln w="9525">
            <a:solidFill>
              <a:schemeClr val="tx1"/>
            </a:solidFill>
            <a:round/>
            <a:headEnd/>
            <a:tailEnd/>
          </a:ln>
        </p:spPr>
        <p:txBody>
          <a:bodyPr/>
          <a:lstStyle/>
          <a:p>
            <a:endParaRPr lang="en-US"/>
          </a:p>
        </p:txBody>
      </p:sp>
      <p:sp>
        <p:nvSpPr>
          <p:cNvPr id="40978" name="Line 22"/>
          <p:cNvSpPr>
            <a:spLocks noChangeShapeType="1"/>
          </p:cNvSpPr>
          <p:nvPr/>
        </p:nvSpPr>
        <p:spPr bwMode="auto">
          <a:xfrm>
            <a:off x="990600" y="2438400"/>
            <a:ext cx="381000" cy="990600"/>
          </a:xfrm>
          <a:prstGeom prst="line">
            <a:avLst/>
          </a:prstGeom>
          <a:noFill/>
          <a:ln w="28575">
            <a:solidFill>
              <a:srgbClr val="990033"/>
            </a:solidFill>
            <a:round/>
            <a:headEnd/>
            <a:tailEnd type="triangle" w="med" len="med"/>
          </a:ln>
        </p:spPr>
        <p:txBody>
          <a:bodyPr/>
          <a:lstStyle/>
          <a:p>
            <a:endParaRPr lang="en-US"/>
          </a:p>
        </p:txBody>
      </p:sp>
      <p:sp>
        <p:nvSpPr>
          <p:cNvPr id="40979" name="Line 23"/>
          <p:cNvSpPr>
            <a:spLocks noChangeShapeType="1"/>
          </p:cNvSpPr>
          <p:nvPr/>
        </p:nvSpPr>
        <p:spPr bwMode="auto">
          <a:xfrm flipH="1">
            <a:off x="1981200" y="2438400"/>
            <a:ext cx="1447800" cy="838200"/>
          </a:xfrm>
          <a:prstGeom prst="line">
            <a:avLst/>
          </a:prstGeom>
          <a:noFill/>
          <a:ln w="28575">
            <a:solidFill>
              <a:srgbClr val="CC0000"/>
            </a:solidFill>
            <a:round/>
            <a:headEnd/>
            <a:tailEnd type="triangle" w="med" len="med"/>
          </a:ln>
        </p:spPr>
        <p:txBody>
          <a:bodyPr/>
          <a:lstStyle/>
          <a:p>
            <a:endParaRPr lang="en-US"/>
          </a:p>
        </p:txBody>
      </p:sp>
      <p:sp>
        <p:nvSpPr>
          <p:cNvPr id="40980" name="Text Box 24"/>
          <p:cNvSpPr txBox="1">
            <a:spLocks noChangeArrowheads="1"/>
          </p:cNvSpPr>
          <p:nvPr/>
        </p:nvSpPr>
        <p:spPr bwMode="auto">
          <a:xfrm>
            <a:off x="533400" y="5032375"/>
            <a:ext cx="1339850" cy="460375"/>
          </a:xfrm>
          <a:prstGeom prst="rect">
            <a:avLst/>
          </a:prstGeom>
          <a:noFill/>
          <a:ln w="3175">
            <a:solidFill>
              <a:schemeClr val="tx1"/>
            </a:solidFill>
            <a:miter lim="800000"/>
            <a:headEnd/>
            <a:tailEnd/>
          </a:ln>
        </p:spPr>
        <p:txBody>
          <a:bodyPr wrap="none">
            <a:spAutoFit/>
          </a:bodyPr>
          <a:lstStyle/>
          <a:p>
            <a:pPr>
              <a:lnSpc>
                <a:spcPct val="90000"/>
              </a:lnSpc>
              <a:buFont typeface="Arial" charset="0"/>
              <a:buNone/>
            </a:pPr>
            <a:r>
              <a:rPr lang="en-US" altLang="en-US" sz="2000">
                <a:solidFill>
                  <a:srgbClr val="990033"/>
                </a:solidFill>
              </a:rPr>
              <a:t>Detector</a:t>
            </a:r>
          </a:p>
        </p:txBody>
      </p:sp>
      <p:sp>
        <p:nvSpPr>
          <p:cNvPr id="40981" name="Line 25"/>
          <p:cNvSpPr>
            <a:spLocks noChangeShapeType="1"/>
          </p:cNvSpPr>
          <p:nvPr/>
        </p:nvSpPr>
        <p:spPr bwMode="auto">
          <a:xfrm flipH="1" flipV="1">
            <a:off x="762000" y="4114800"/>
            <a:ext cx="228600" cy="914400"/>
          </a:xfrm>
          <a:prstGeom prst="line">
            <a:avLst/>
          </a:prstGeom>
          <a:noFill/>
          <a:ln w="28575">
            <a:solidFill>
              <a:srgbClr val="800000"/>
            </a:solidFill>
            <a:round/>
            <a:headEnd/>
            <a:tailEnd type="triangle" w="med" len="med"/>
          </a:ln>
        </p:spPr>
        <p:txBody>
          <a:bodyPr/>
          <a:lstStyle/>
          <a:p>
            <a:endParaRPr lang="en-US"/>
          </a:p>
        </p:txBody>
      </p:sp>
      <p:sp>
        <p:nvSpPr>
          <p:cNvPr id="40982" name="Text Box 26"/>
          <p:cNvSpPr txBox="1">
            <a:spLocks noChangeArrowheads="1"/>
          </p:cNvSpPr>
          <p:nvPr/>
        </p:nvSpPr>
        <p:spPr bwMode="auto">
          <a:xfrm>
            <a:off x="1371600" y="914400"/>
            <a:ext cx="1501775" cy="728663"/>
          </a:xfrm>
          <a:prstGeom prst="rect">
            <a:avLst/>
          </a:prstGeom>
          <a:noFill/>
          <a:ln w="3175">
            <a:solidFill>
              <a:schemeClr val="tx1"/>
            </a:solidFill>
            <a:miter lim="800000"/>
            <a:headEnd/>
            <a:tailEnd/>
          </a:ln>
        </p:spPr>
        <p:txBody>
          <a:bodyPr>
            <a:spAutoFit/>
          </a:bodyPr>
          <a:lstStyle/>
          <a:p>
            <a:pPr>
              <a:lnSpc>
                <a:spcPct val="90000"/>
              </a:lnSpc>
              <a:spcBef>
                <a:spcPct val="50000"/>
              </a:spcBef>
              <a:buFont typeface="Arial" charset="0"/>
              <a:buNone/>
            </a:pPr>
            <a:r>
              <a:rPr lang="en-US" altLang="en-US" b="1">
                <a:solidFill>
                  <a:srgbClr val="800000"/>
                </a:solidFill>
              </a:rPr>
              <a:t>WS6-200</a:t>
            </a:r>
          </a:p>
          <a:p>
            <a:pPr>
              <a:lnSpc>
                <a:spcPct val="90000"/>
              </a:lnSpc>
              <a:spcBef>
                <a:spcPct val="50000"/>
              </a:spcBef>
              <a:buFont typeface="Arial" charset="0"/>
              <a:buNone/>
            </a:pPr>
            <a:r>
              <a:rPr lang="en-US" altLang="en-US" b="1">
                <a:solidFill>
                  <a:srgbClr val="800000"/>
                </a:solidFill>
              </a:rPr>
              <a:t>wavemeter</a:t>
            </a:r>
          </a:p>
        </p:txBody>
      </p:sp>
      <p:sp>
        <p:nvSpPr>
          <p:cNvPr id="40983" name="Line 27"/>
          <p:cNvSpPr>
            <a:spLocks noChangeShapeType="1"/>
          </p:cNvSpPr>
          <p:nvPr/>
        </p:nvSpPr>
        <p:spPr bwMode="auto">
          <a:xfrm flipV="1">
            <a:off x="914400" y="1524000"/>
            <a:ext cx="457200" cy="533400"/>
          </a:xfrm>
          <a:prstGeom prst="line">
            <a:avLst/>
          </a:prstGeom>
          <a:noFill/>
          <a:ln w="9525">
            <a:solidFill>
              <a:srgbClr val="800000"/>
            </a:solidFill>
            <a:round/>
            <a:headEnd/>
            <a:tailEnd type="triangle" w="med" len="med"/>
          </a:ln>
        </p:spPr>
        <p:txBody>
          <a:bodyPr/>
          <a:lstStyle/>
          <a:p>
            <a:endParaRPr lang="en-US"/>
          </a:p>
        </p:txBody>
      </p:sp>
      <p:sp>
        <p:nvSpPr>
          <p:cNvPr id="40984" name="Text Box 28"/>
          <p:cNvSpPr txBox="1">
            <a:spLocks noChangeArrowheads="1"/>
          </p:cNvSpPr>
          <p:nvPr/>
        </p:nvSpPr>
        <p:spPr bwMode="auto">
          <a:xfrm>
            <a:off x="2743200" y="5029200"/>
            <a:ext cx="4321175" cy="644525"/>
          </a:xfrm>
          <a:prstGeom prst="rect">
            <a:avLst/>
          </a:prstGeom>
          <a:noFill/>
          <a:ln w="3175">
            <a:solidFill>
              <a:schemeClr val="tx1"/>
            </a:solidFill>
            <a:miter lim="800000"/>
            <a:headEnd/>
            <a:tailEnd/>
          </a:ln>
        </p:spPr>
        <p:txBody>
          <a:bodyPr>
            <a:spAutoFit/>
          </a:bodyPr>
          <a:lstStyle/>
          <a:p>
            <a:pPr>
              <a:lnSpc>
                <a:spcPct val="90000"/>
              </a:lnSpc>
              <a:spcBef>
                <a:spcPct val="50000"/>
              </a:spcBef>
              <a:buFont typeface="Arial" charset="0"/>
              <a:buNone/>
            </a:pPr>
            <a:r>
              <a:rPr lang="en-US" altLang="en-US" sz="2000" b="1">
                <a:solidFill>
                  <a:srgbClr val="800000"/>
                </a:solidFill>
              </a:rPr>
              <a:t>Pumping laser-Keopsys 10 W 1083 nm- fiber laser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27</a:t>
            </a:fld>
            <a:endParaRPr lang="en-US"/>
          </a:p>
        </p:txBody>
      </p:sp>
      <p:sp>
        <p:nvSpPr>
          <p:cNvPr id="31746" name="Rectangle 2"/>
          <p:cNvSpPr>
            <a:spLocks noGrp="1" noChangeArrowheads="1"/>
          </p:cNvSpPr>
          <p:nvPr>
            <p:ph type="title" idx="4294967295"/>
          </p:nvPr>
        </p:nvSpPr>
        <p:spPr/>
        <p:txBody>
          <a:bodyPr anchor="b"/>
          <a:lstStyle/>
          <a:p>
            <a:pPr eaLnBrk="1" hangingPunct="1"/>
            <a:endParaRPr lang="en-US" altLang="en-US">
              <a:latin typeface="Comic Sans MS Bold" pitchFamily="66" charset="0"/>
            </a:endParaRPr>
          </a:p>
        </p:txBody>
      </p:sp>
      <p:pic>
        <p:nvPicPr>
          <p:cNvPr id="31747" name="Picture 3"/>
          <p:cNvPicPr>
            <a:picLocks noGrp="1" noChangeAspect="1" noChangeArrowheads="1"/>
          </p:cNvPicPr>
          <p:nvPr>
            <p:ph type="body" idx="4294967295"/>
          </p:nvPr>
        </p:nvPicPr>
        <p:blipFill>
          <a:blip r:embed="rId2"/>
          <a:srcRect/>
          <a:stretch>
            <a:fillRect/>
          </a:stretch>
        </p:blipFill>
        <p:spPr>
          <a:xfrm>
            <a:off x="628650" y="282092"/>
            <a:ext cx="7886700" cy="5651500"/>
          </a:xfrm>
        </p:spPr>
      </p:pic>
      <p:sp>
        <p:nvSpPr>
          <p:cNvPr id="31748" name="Text Box 5"/>
          <p:cNvSpPr txBox="1">
            <a:spLocks noChangeArrowheads="1"/>
          </p:cNvSpPr>
          <p:nvPr/>
        </p:nvSpPr>
        <p:spPr bwMode="auto">
          <a:xfrm>
            <a:off x="158750" y="3346450"/>
            <a:ext cx="2320925" cy="581025"/>
          </a:xfrm>
          <a:prstGeom prst="rect">
            <a:avLst/>
          </a:prstGeom>
          <a:solidFill>
            <a:schemeClr val="bg1"/>
          </a:solidFill>
          <a:ln w="9525">
            <a:noFill/>
            <a:miter lim="800000"/>
            <a:headEnd/>
            <a:tailEnd/>
          </a:ln>
        </p:spPr>
        <p:txBody>
          <a:bodyPr wrap="none">
            <a:spAutoFit/>
          </a:bodyPr>
          <a:lstStyle/>
          <a:p>
            <a:r>
              <a:rPr lang="en-US" sz="1600" b="1">
                <a:solidFill>
                  <a:srgbClr val="A50021"/>
                </a:solidFill>
              </a:rPr>
              <a:t>Circular polarized</a:t>
            </a:r>
          </a:p>
          <a:p>
            <a:r>
              <a:rPr lang="en-US" sz="1600" b="1">
                <a:solidFill>
                  <a:srgbClr val="A50021"/>
                </a:solidFill>
              </a:rPr>
              <a:t>Laser light at 1083 nm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1C16B8-BC4E-4582-BB2E-BCCCC2C08760}"/>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28</a:t>
            </a:fld>
            <a:endParaRPr lang="en-US"/>
          </a:p>
        </p:txBody>
      </p:sp>
      <p:sp>
        <p:nvSpPr>
          <p:cNvPr id="15" name="Rectangle 5">
            <a:extLst>
              <a:ext uri="{FF2B5EF4-FFF2-40B4-BE49-F238E27FC236}">
                <a16:creationId xmlns:a16="http://schemas.microsoft.com/office/drawing/2014/main" id="{D9AD08B8-40B8-42A6-8A87-785AD123C356}"/>
              </a:ext>
            </a:extLst>
          </p:cNvPr>
          <p:cNvSpPr txBox="1">
            <a:spLocks noChangeArrowheads="1"/>
          </p:cNvSpPr>
          <p:nvPr/>
        </p:nvSpPr>
        <p:spPr>
          <a:xfrm>
            <a:off x="215428" y="118848"/>
            <a:ext cx="8806951" cy="409445"/>
          </a:xfrm>
          <a:prstGeom prst="rect">
            <a:avLst/>
          </a:prstGeom>
          <a:noFill/>
          <a:ln w="3175">
            <a:solidFill>
              <a:srgbClr val="000000"/>
            </a:solidFill>
          </a:ln>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400" dirty="0">
                <a:solidFill>
                  <a:srgbClr val="C00000"/>
                </a:solidFill>
                <a:latin typeface="Times New Roman" panose="02020603050405020304" pitchFamily="18" charset="0"/>
                <a:cs typeface="Times New Roman" panose="02020603050405020304" pitchFamily="18" charset="0"/>
              </a:rPr>
              <a:t> </a:t>
            </a:r>
            <a:r>
              <a:rPr lang="en-US" sz="2400" baseline="30000" dirty="0">
                <a:solidFill>
                  <a:srgbClr val="C00000"/>
                </a:solidFill>
                <a:latin typeface="Times New Roman" panose="02020603050405020304" pitchFamily="18" charset="0"/>
                <a:cs typeface="Times New Roman" panose="02020603050405020304" pitchFamily="18" charset="0"/>
              </a:rPr>
              <a:t>3</a:t>
            </a:r>
            <a:r>
              <a:rPr lang="en-US" sz="2400" dirty="0">
                <a:solidFill>
                  <a:srgbClr val="C00000"/>
                </a:solidFill>
                <a:latin typeface="Times New Roman" panose="02020603050405020304" pitchFamily="18" charset="0"/>
                <a:cs typeface="Times New Roman" panose="02020603050405020304" pitchFamily="18" charset="0"/>
              </a:rPr>
              <a:t>He-cell with filling and injection valves inside the EBIS SC Solenoid-1</a:t>
            </a:r>
          </a:p>
        </p:txBody>
      </p:sp>
      <p:sp>
        <p:nvSpPr>
          <p:cNvPr id="19" name="Rectangle 18">
            <a:extLst>
              <a:ext uri="{FF2B5EF4-FFF2-40B4-BE49-F238E27FC236}">
                <a16:creationId xmlns:a16="http://schemas.microsoft.com/office/drawing/2014/main" id="{6F4EAA6E-2757-481D-9A57-51776ED56142}"/>
              </a:ext>
            </a:extLst>
          </p:cNvPr>
          <p:cNvSpPr/>
          <p:nvPr/>
        </p:nvSpPr>
        <p:spPr>
          <a:xfrm>
            <a:off x="215428" y="570969"/>
            <a:ext cx="8806952" cy="1384995"/>
          </a:xfrm>
          <a:prstGeom prst="rect">
            <a:avLst/>
          </a:prstGeom>
          <a:noFill/>
          <a:ln>
            <a:solidFill>
              <a:schemeClr val="accent1">
                <a:lumMod val="75000"/>
              </a:schemeClr>
            </a:solidFill>
          </a:ln>
        </p:spPr>
        <p:txBody>
          <a:bodyPr wrap="square">
            <a:spAutoFit/>
          </a:bodyPr>
          <a:lstStyle/>
          <a:p>
            <a:pPr marL="285750" indent="-285750">
              <a:buFontTx/>
              <a:buChar char="-"/>
            </a:pPr>
            <a:r>
              <a:rPr lang="en-US" sz="1400" b="1" dirty="0">
                <a:latin typeface="Times New Roman" panose="02020603050405020304" pitchFamily="18" charset="0"/>
                <a:cs typeface="Times New Roman" panose="02020603050405020304" pitchFamily="18" charset="0"/>
              </a:rPr>
              <a:t>Prepare the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 gas for polarization by the </a:t>
            </a:r>
            <a:r>
              <a:rPr lang="en-US" sz="1400" b="1" dirty="0">
                <a:solidFill>
                  <a:srgbClr val="FF0000"/>
                </a:solidFill>
                <a:latin typeface="Times New Roman" panose="02020603050405020304" pitchFamily="18" charset="0"/>
                <a:cs typeface="Times New Roman" panose="02020603050405020304" pitchFamily="18" charset="0"/>
              </a:rPr>
              <a:t>purification system</a:t>
            </a:r>
            <a:r>
              <a:rPr lang="en-US" sz="1400" b="1" dirty="0">
                <a:latin typeface="Times New Roman" panose="02020603050405020304" pitchFamily="18" charset="0"/>
                <a:cs typeface="Times New Roman" panose="02020603050405020304" pitchFamily="18" charset="0"/>
              </a:rPr>
              <a:t>; Valve1-open/ Valve2-close</a:t>
            </a:r>
          </a:p>
          <a:p>
            <a:pPr marL="285750" indent="-285750">
              <a:buFontTx/>
              <a:buChar char="-"/>
            </a:pPr>
            <a:r>
              <a:rPr lang="en-US" sz="1400" b="1" dirty="0">
                <a:solidFill>
                  <a:srgbClr val="0070C0"/>
                </a:solidFill>
                <a:latin typeface="Times New Roman" panose="02020603050405020304" pitchFamily="18" charset="0"/>
                <a:cs typeface="Times New Roman" panose="02020603050405020304" pitchFamily="18" charset="0"/>
              </a:rPr>
              <a:t>Polarize the  </a:t>
            </a:r>
            <a:r>
              <a:rPr lang="en-US" sz="1400" b="1" baseline="30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He gas inside the glass-cell by a MEOP technique; Valve1-close/ Valve2-close</a:t>
            </a:r>
          </a:p>
          <a:p>
            <a:pPr marL="285750" indent="-285750">
              <a:buFontTx/>
              <a:buChar char="-"/>
            </a:pPr>
            <a:r>
              <a:rPr lang="en-US" sz="1400" b="1" dirty="0">
                <a:latin typeface="Times New Roman" panose="02020603050405020304" pitchFamily="18" charset="0"/>
                <a:cs typeface="Times New Roman" panose="02020603050405020304" pitchFamily="18" charset="0"/>
              </a:rPr>
              <a:t>Continually control the polarization of the injected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 gas by using the </a:t>
            </a:r>
            <a:r>
              <a:rPr lang="en-US" sz="1400" b="1" dirty="0">
                <a:solidFill>
                  <a:srgbClr val="FF0000"/>
                </a:solidFill>
                <a:latin typeface="Times New Roman" panose="02020603050405020304" pitchFamily="18" charset="0"/>
                <a:cs typeface="Times New Roman" panose="02020603050405020304" pitchFamily="18" charset="0"/>
              </a:rPr>
              <a:t>Optical Probe polarimeter</a:t>
            </a:r>
            <a:endParaRPr lang="en-US" sz="1400" b="1" dirty="0">
              <a:latin typeface="Times New Roman" panose="02020603050405020304" pitchFamily="18" charset="0"/>
              <a:cs typeface="Times New Roman" panose="02020603050405020304" pitchFamily="18" charset="0"/>
            </a:endParaRPr>
          </a:p>
          <a:p>
            <a:pPr marL="285750" indent="-285750">
              <a:buFontTx/>
              <a:buChar char="-"/>
            </a:pPr>
            <a:r>
              <a:rPr lang="en-US" sz="1400" b="1" dirty="0">
                <a:solidFill>
                  <a:srgbClr val="0070C0"/>
                </a:solidFill>
                <a:latin typeface="Times New Roman" panose="02020603050405020304" pitchFamily="18" charset="0"/>
                <a:cs typeface="Times New Roman" panose="02020603050405020304" pitchFamily="18" charset="0"/>
              </a:rPr>
              <a:t>Inject a polarized </a:t>
            </a:r>
            <a:r>
              <a:rPr lang="en-US" sz="1400" b="1" baseline="30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He portions into drift tube (beam line) through the </a:t>
            </a:r>
            <a:r>
              <a:rPr lang="en-US" sz="1400" b="1" dirty="0">
                <a:solidFill>
                  <a:srgbClr val="FF0000"/>
                </a:solidFill>
                <a:latin typeface="Times New Roman" panose="02020603050405020304" pitchFamily="18" charset="0"/>
                <a:cs typeface="Times New Roman" panose="02020603050405020304" pitchFamily="18" charset="0"/>
              </a:rPr>
              <a:t>pulsed valve </a:t>
            </a:r>
            <a:r>
              <a:rPr lang="en-US" sz="1400" b="1" dirty="0">
                <a:latin typeface="Times New Roman" panose="02020603050405020304" pitchFamily="18" charset="0"/>
                <a:cs typeface="Times New Roman" panose="02020603050405020304" pitchFamily="18" charset="0"/>
              </a:rPr>
              <a:t>( </a:t>
            </a:r>
            <a:r>
              <a:rPr lang="en-US" sz="1400" b="1" dirty="0">
                <a:solidFill>
                  <a:srgbClr val="0070C0"/>
                </a:solidFill>
                <a:latin typeface="Times New Roman" panose="02020603050405020304" pitchFamily="18" charset="0"/>
                <a:cs typeface="Times New Roman" panose="02020603050405020304" pitchFamily="18" charset="0"/>
              </a:rPr>
              <a:t>~2-3*10</a:t>
            </a:r>
            <a:r>
              <a:rPr lang="en-US" sz="1400" b="1" baseline="30000" dirty="0">
                <a:solidFill>
                  <a:srgbClr val="0070C0"/>
                </a:solidFill>
                <a:latin typeface="Times New Roman" panose="02020603050405020304" pitchFamily="18" charset="0"/>
                <a:cs typeface="Times New Roman" panose="02020603050405020304" pitchFamily="18" charset="0"/>
              </a:rPr>
              <a:t>12</a:t>
            </a:r>
            <a:r>
              <a:rPr lang="en-US" sz="1400" b="1" dirty="0">
                <a:solidFill>
                  <a:srgbClr val="0070C0"/>
                </a:solidFill>
                <a:latin typeface="Times New Roman" panose="02020603050405020304" pitchFamily="18" charset="0"/>
                <a:cs typeface="Times New Roman" panose="02020603050405020304" pitchFamily="18" charset="0"/>
              </a:rPr>
              <a:t> atoms/pulse); Valve1-close/ Valve2-open</a:t>
            </a:r>
          </a:p>
          <a:p>
            <a:pPr marL="285750" indent="-285750">
              <a:buFontTx/>
              <a:buChar char="-"/>
            </a:pPr>
            <a:r>
              <a:rPr lang="en-US" sz="1400" b="1" dirty="0">
                <a:latin typeface="Times New Roman" panose="02020603050405020304" pitchFamily="18" charset="0"/>
                <a:cs typeface="Times New Roman" panose="02020603050405020304" pitchFamily="18" charset="0"/>
              </a:rPr>
              <a:t>Ionize the polarized atoms of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 by electron beam (~10 A).</a:t>
            </a:r>
          </a:p>
        </p:txBody>
      </p:sp>
      <p:grpSp>
        <p:nvGrpSpPr>
          <p:cNvPr id="17" name="Group 16">
            <a:extLst>
              <a:ext uri="{FF2B5EF4-FFF2-40B4-BE49-F238E27FC236}">
                <a16:creationId xmlns:a16="http://schemas.microsoft.com/office/drawing/2014/main" id="{7FCD11FD-7D6F-8AD6-E3D6-DA8F6D4F443C}"/>
              </a:ext>
            </a:extLst>
          </p:cNvPr>
          <p:cNvGrpSpPr/>
          <p:nvPr/>
        </p:nvGrpSpPr>
        <p:grpSpPr>
          <a:xfrm>
            <a:off x="598065" y="3848274"/>
            <a:ext cx="8075925" cy="3111043"/>
            <a:chOff x="28592" y="2269380"/>
            <a:chExt cx="9344069" cy="3104427"/>
          </a:xfrm>
        </p:grpSpPr>
        <p:pic>
          <p:nvPicPr>
            <p:cNvPr id="7" name="Picture 2">
              <a:extLst>
                <a:ext uri="{FF2B5EF4-FFF2-40B4-BE49-F238E27FC236}">
                  <a16:creationId xmlns:a16="http://schemas.microsoft.com/office/drawing/2014/main" id="{DC74C787-5652-4D05-B937-19DAE80E5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2" y="2347715"/>
              <a:ext cx="8559902" cy="302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2">
              <a:extLst>
                <a:ext uri="{FF2B5EF4-FFF2-40B4-BE49-F238E27FC236}">
                  <a16:creationId xmlns:a16="http://schemas.microsoft.com/office/drawing/2014/main" id="{96F4B2E1-E4BB-45E4-9AFA-3486CF0574C7}"/>
                </a:ext>
              </a:extLst>
            </p:cNvPr>
            <p:cNvSpPr txBox="1">
              <a:spLocks noChangeArrowheads="1"/>
            </p:cNvSpPr>
            <p:nvPr/>
          </p:nvSpPr>
          <p:spPr bwMode="auto">
            <a:xfrm>
              <a:off x="4121265" y="2269380"/>
              <a:ext cx="754536" cy="291938"/>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baseline="30000"/>
                <a:t>3</a:t>
              </a:r>
              <a:r>
                <a:rPr lang="en-US" altLang="en-US" sz="1400" b="1"/>
                <a:t>He-cell</a:t>
              </a:r>
            </a:p>
          </p:txBody>
        </p:sp>
        <p:sp>
          <p:nvSpPr>
            <p:cNvPr id="9" name="Text Box 12">
              <a:extLst>
                <a:ext uri="{FF2B5EF4-FFF2-40B4-BE49-F238E27FC236}">
                  <a16:creationId xmlns:a16="http://schemas.microsoft.com/office/drawing/2014/main" id="{E12F6B5F-29BC-4C52-8D50-4000E8153338}"/>
                </a:ext>
              </a:extLst>
            </p:cNvPr>
            <p:cNvSpPr txBox="1">
              <a:spLocks noChangeArrowheads="1"/>
            </p:cNvSpPr>
            <p:nvPr/>
          </p:nvSpPr>
          <p:spPr bwMode="auto">
            <a:xfrm>
              <a:off x="2627255" y="3881642"/>
              <a:ext cx="1654970" cy="30777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baseline="30000"/>
                <a:t>3</a:t>
              </a:r>
              <a:r>
                <a:rPr lang="en-US" altLang="en-US" sz="1400" b="1"/>
                <a:t>He Filling Valve1</a:t>
              </a:r>
            </a:p>
          </p:txBody>
        </p:sp>
        <p:sp>
          <p:nvSpPr>
            <p:cNvPr id="10" name="Text Box 12">
              <a:extLst>
                <a:ext uri="{FF2B5EF4-FFF2-40B4-BE49-F238E27FC236}">
                  <a16:creationId xmlns:a16="http://schemas.microsoft.com/office/drawing/2014/main" id="{87F17DDD-A9C5-4FD3-A9E3-B9EF9630BDF7}"/>
                </a:ext>
              </a:extLst>
            </p:cNvPr>
            <p:cNvSpPr txBox="1">
              <a:spLocks noChangeArrowheads="1"/>
            </p:cNvSpPr>
            <p:nvPr/>
          </p:nvSpPr>
          <p:spPr bwMode="auto">
            <a:xfrm>
              <a:off x="7811275" y="3301051"/>
              <a:ext cx="1304132" cy="523220"/>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baseline="30000"/>
                <a:t>3</a:t>
              </a:r>
              <a:r>
                <a:rPr lang="en-US" altLang="en-US" sz="1400" b="1"/>
                <a:t>He Injection pulse Valve2</a:t>
              </a:r>
            </a:p>
          </p:txBody>
        </p:sp>
        <p:sp>
          <p:nvSpPr>
            <p:cNvPr id="11" name="Text Box 12">
              <a:extLst>
                <a:ext uri="{FF2B5EF4-FFF2-40B4-BE49-F238E27FC236}">
                  <a16:creationId xmlns:a16="http://schemas.microsoft.com/office/drawing/2014/main" id="{FE91281F-620F-4627-9A02-4AAE89406457}"/>
                </a:ext>
              </a:extLst>
            </p:cNvPr>
            <p:cNvSpPr txBox="1">
              <a:spLocks noChangeArrowheads="1"/>
            </p:cNvSpPr>
            <p:nvPr/>
          </p:nvSpPr>
          <p:spPr bwMode="auto">
            <a:xfrm>
              <a:off x="4541293" y="3946439"/>
              <a:ext cx="1001626" cy="291938"/>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HV isolator</a:t>
              </a:r>
            </a:p>
          </p:txBody>
        </p:sp>
        <p:sp>
          <p:nvSpPr>
            <p:cNvPr id="20" name="Text Box 6">
              <a:extLst>
                <a:ext uri="{FF2B5EF4-FFF2-40B4-BE49-F238E27FC236}">
                  <a16:creationId xmlns:a16="http://schemas.microsoft.com/office/drawing/2014/main" id="{B74B0CE3-272A-4455-B2CA-BC657540A391}"/>
                </a:ext>
              </a:extLst>
            </p:cNvPr>
            <p:cNvSpPr txBox="1">
              <a:spLocks noChangeArrowheads="1"/>
            </p:cNvSpPr>
            <p:nvPr/>
          </p:nvSpPr>
          <p:spPr bwMode="auto">
            <a:xfrm>
              <a:off x="590213" y="4725231"/>
              <a:ext cx="1626750" cy="276999"/>
            </a:xfrm>
            <a:prstGeom prst="rect">
              <a:avLst/>
            </a:prstGeom>
            <a:solidFill>
              <a:schemeClr val="bg1"/>
            </a:solidFill>
            <a:ln w="3175">
              <a:noFill/>
              <a:miter lim="800000"/>
              <a:headEnd/>
              <a:tailEnd/>
            </a:ln>
            <a:effectLst/>
          </p:spPr>
          <p:txBody>
            <a:bodyPr wrap="none">
              <a:spAutoFit/>
            </a:bodyPr>
            <a:lstStyle/>
            <a:p>
              <a:r>
                <a:rPr lang="en-US" altLang="en-US" sz="1200" b="1"/>
                <a:t>Drift tube (20-40 kV)</a:t>
              </a:r>
            </a:p>
          </p:txBody>
        </p:sp>
        <p:sp>
          <p:nvSpPr>
            <p:cNvPr id="13" name="Arrow: Right 12">
              <a:extLst>
                <a:ext uri="{FF2B5EF4-FFF2-40B4-BE49-F238E27FC236}">
                  <a16:creationId xmlns:a16="http://schemas.microsoft.com/office/drawing/2014/main" id="{AED1D8F1-DAC0-13BC-EBC4-4FFF9B5789BA}"/>
                </a:ext>
              </a:extLst>
            </p:cNvPr>
            <p:cNvSpPr/>
            <p:nvPr/>
          </p:nvSpPr>
          <p:spPr>
            <a:xfrm rot="10800000">
              <a:off x="8225726" y="4755834"/>
              <a:ext cx="725535" cy="21579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CC3300"/>
                </a:highlight>
              </a:endParaRPr>
            </a:p>
          </p:txBody>
        </p:sp>
        <p:sp>
          <p:nvSpPr>
            <p:cNvPr id="18" name="Text Box 12">
              <a:extLst>
                <a:ext uri="{FF2B5EF4-FFF2-40B4-BE49-F238E27FC236}">
                  <a16:creationId xmlns:a16="http://schemas.microsoft.com/office/drawing/2014/main" id="{C2D185EF-2224-2582-F0E2-0782E78CCA76}"/>
                </a:ext>
              </a:extLst>
            </p:cNvPr>
            <p:cNvSpPr txBox="1">
              <a:spLocks noChangeArrowheads="1"/>
            </p:cNvSpPr>
            <p:nvPr/>
          </p:nvSpPr>
          <p:spPr bwMode="auto">
            <a:xfrm>
              <a:off x="8205760" y="4289077"/>
              <a:ext cx="1166901" cy="523220"/>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a:solidFill>
                    <a:srgbClr val="FF0000"/>
                  </a:solidFill>
                </a:rPr>
                <a:t>e-beam ~10A</a:t>
              </a:r>
            </a:p>
          </p:txBody>
        </p:sp>
        <p:cxnSp>
          <p:nvCxnSpPr>
            <p:cNvPr id="5" name="Connector: Curved 4">
              <a:extLst>
                <a:ext uri="{FF2B5EF4-FFF2-40B4-BE49-F238E27FC236}">
                  <a16:creationId xmlns:a16="http://schemas.microsoft.com/office/drawing/2014/main" id="{67EA6464-9F71-1A82-C941-7CD8765DFB17}"/>
                </a:ext>
              </a:extLst>
            </p:cNvPr>
            <p:cNvCxnSpPr/>
            <p:nvPr/>
          </p:nvCxnSpPr>
          <p:spPr>
            <a:xfrm rot="10800000" flipV="1">
              <a:off x="6288296" y="4586343"/>
              <a:ext cx="284281" cy="253027"/>
            </a:xfrm>
            <a:prstGeom prst="curvedConnector3">
              <a:avLst>
                <a:gd name="adj1" fmla="val 194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01BF6CB8-33EF-3B30-F010-77BAC4C45C69}"/>
                </a:ext>
              </a:extLst>
            </p:cNvPr>
            <p:cNvCxnSpPr>
              <a:cxnSpLocks/>
            </p:cNvCxnSpPr>
            <p:nvPr/>
          </p:nvCxnSpPr>
          <p:spPr>
            <a:xfrm rot="10800000" flipH="1" flipV="1">
              <a:off x="6600946" y="4586344"/>
              <a:ext cx="284281" cy="253027"/>
            </a:xfrm>
            <a:prstGeom prst="curvedConnector3">
              <a:avLst>
                <a:gd name="adj1" fmla="val 1949"/>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 Box 6">
              <a:extLst>
                <a:ext uri="{FF2B5EF4-FFF2-40B4-BE49-F238E27FC236}">
                  <a16:creationId xmlns:a16="http://schemas.microsoft.com/office/drawing/2014/main" id="{6186A9F3-2E0E-382F-9FF8-D829CBCDE9E1}"/>
                </a:ext>
              </a:extLst>
            </p:cNvPr>
            <p:cNvSpPr txBox="1">
              <a:spLocks noChangeArrowheads="1"/>
            </p:cNvSpPr>
            <p:nvPr/>
          </p:nvSpPr>
          <p:spPr bwMode="auto">
            <a:xfrm>
              <a:off x="841887" y="3278622"/>
              <a:ext cx="1972755" cy="261610"/>
            </a:xfrm>
            <a:prstGeom prst="rect">
              <a:avLst/>
            </a:prstGeom>
            <a:solidFill>
              <a:schemeClr val="bg1"/>
            </a:solidFill>
            <a:ln w="3175">
              <a:noFill/>
              <a:miter lim="800000"/>
              <a:headEnd/>
              <a:tailEnd/>
            </a:ln>
            <a:effectLst/>
          </p:spPr>
          <p:txBody>
            <a:bodyPr wrap="square">
              <a:spAutoFit/>
            </a:bodyPr>
            <a:lstStyle/>
            <a:p>
              <a:r>
                <a:rPr lang="en-US" altLang="en-US" sz="1100" b="1"/>
                <a:t>To the purification system </a:t>
              </a:r>
            </a:p>
          </p:txBody>
        </p:sp>
        <p:cxnSp>
          <p:nvCxnSpPr>
            <p:cNvPr id="4" name="Straight Arrow Connector 3">
              <a:extLst>
                <a:ext uri="{FF2B5EF4-FFF2-40B4-BE49-F238E27FC236}">
                  <a16:creationId xmlns:a16="http://schemas.microsoft.com/office/drawing/2014/main" id="{1EA32F86-9155-2F88-2D7B-94471C02909E}"/>
                </a:ext>
              </a:extLst>
            </p:cNvPr>
            <p:cNvCxnSpPr>
              <a:cxnSpLocks/>
            </p:cNvCxnSpPr>
            <p:nvPr/>
          </p:nvCxnSpPr>
          <p:spPr>
            <a:xfrm>
              <a:off x="1326524" y="3625403"/>
              <a:ext cx="4250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A34D90-2F72-7D5B-4FFA-7B8F1261B1A9}"/>
                </a:ext>
              </a:extLst>
            </p:cNvPr>
            <p:cNvSpPr txBox="1"/>
            <p:nvPr/>
          </p:nvSpPr>
          <p:spPr>
            <a:xfrm>
              <a:off x="5521388" y="2644591"/>
              <a:ext cx="1413885" cy="338554"/>
            </a:xfrm>
            <a:prstGeom prst="rect">
              <a:avLst/>
            </a:prstGeom>
            <a:noFill/>
          </p:spPr>
          <p:txBody>
            <a:bodyPr wrap="square">
              <a:spAutoFit/>
            </a:bodyPr>
            <a:lstStyle/>
            <a:p>
              <a:r>
                <a:rPr lang="en-US" altLang="en-US" sz="1600" b="1">
                  <a:latin typeface="Times New Roman" panose="02020603050405020304" pitchFamily="18" charset="0"/>
                  <a:cs typeface="Times New Roman" panose="02020603050405020304" pitchFamily="18" charset="0"/>
                </a:rPr>
                <a:t>Rf –discharge </a:t>
              </a:r>
              <a:endParaRPr lang="en-US" sz="1600" b="1"/>
            </a:p>
          </p:txBody>
        </p:sp>
      </p:grpSp>
      <p:pic>
        <p:nvPicPr>
          <p:cNvPr id="2" name="Picture 1">
            <a:extLst>
              <a:ext uri="{FF2B5EF4-FFF2-40B4-BE49-F238E27FC236}">
                <a16:creationId xmlns:a16="http://schemas.microsoft.com/office/drawing/2014/main" id="{9F1E6DA0-A12D-4E9D-2B78-294A608D69DD}"/>
              </a:ext>
            </a:extLst>
          </p:cNvPr>
          <p:cNvPicPr>
            <a:picLocks noChangeAspect="1"/>
          </p:cNvPicPr>
          <p:nvPr/>
        </p:nvPicPr>
        <p:blipFill>
          <a:blip r:embed="rId3"/>
          <a:stretch>
            <a:fillRect/>
          </a:stretch>
        </p:blipFill>
        <p:spPr>
          <a:xfrm>
            <a:off x="6533179" y="2320161"/>
            <a:ext cx="2489200" cy="1524000"/>
          </a:xfrm>
          <a:prstGeom prst="rect">
            <a:avLst/>
          </a:prstGeom>
        </p:spPr>
      </p:pic>
      <p:pic>
        <p:nvPicPr>
          <p:cNvPr id="3" name="Picture 2">
            <a:extLst>
              <a:ext uri="{FF2B5EF4-FFF2-40B4-BE49-F238E27FC236}">
                <a16:creationId xmlns:a16="http://schemas.microsoft.com/office/drawing/2014/main" id="{FA5F8BED-E3AE-9B7A-0269-4C76B6CA9A0A}"/>
              </a:ext>
            </a:extLst>
          </p:cNvPr>
          <p:cNvPicPr>
            <a:picLocks noChangeAspect="1"/>
          </p:cNvPicPr>
          <p:nvPr/>
        </p:nvPicPr>
        <p:blipFill>
          <a:blip r:embed="rId4"/>
          <a:stretch>
            <a:fillRect/>
          </a:stretch>
        </p:blipFill>
        <p:spPr>
          <a:xfrm>
            <a:off x="433077" y="2414885"/>
            <a:ext cx="2070176" cy="1663700"/>
          </a:xfrm>
          <a:prstGeom prst="rect">
            <a:avLst/>
          </a:prstGeom>
        </p:spPr>
      </p:pic>
      <p:cxnSp>
        <p:nvCxnSpPr>
          <p:cNvPr id="22" name="Straight Arrow Connector 21">
            <a:extLst>
              <a:ext uri="{FF2B5EF4-FFF2-40B4-BE49-F238E27FC236}">
                <a16:creationId xmlns:a16="http://schemas.microsoft.com/office/drawing/2014/main" id="{8162BD6C-3230-8520-AC08-2AB363CEA5E1}"/>
              </a:ext>
            </a:extLst>
          </p:cNvPr>
          <p:cNvCxnSpPr>
            <a:cxnSpLocks/>
          </p:cNvCxnSpPr>
          <p:nvPr/>
        </p:nvCxnSpPr>
        <p:spPr>
          <a:xfrm flipV="1">
            <a:off x="6088846" y="2739483"/>
            <a:ext cx="1021116" cy="1339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EFC6836-5486-D4CB-3BEE-1F1E5122D5EE}"/>
              </a:ext>
            </a:extLst>
          </p:cNvPr>
          <p:cNvCxnSpPr>
            <a:cxnSpLocks/>
          </p:cNvCxnSpPr>
          <p:nvPr/>
        </p:nvCxnSpPr>
        <p:spPr>
          <a:xfrm flipH="1" flipV="1">
            <a:off x="1905457" y="3921761"/>
            <a:ext cx="2138523" cy="1285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929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29</a:t>
            </a:fld>
            <a:endParaRPr lang="en-US"/>
          </a:p>
        </p:txBody>
      </p:sp>
      <p:sp>
        <p:nvSpPr>
          <p:cNvPr id="35842" name="Rectangle 2"/>
          <p:cNvSpPr>
            <a:spLocks noGrp="1" noChangeArrowheads="1"/>
          </p:cNvSpPr>
          <p:nvPr>
            <p:ph type="title" idx="4294967295"/>
          </p:nvPr>
        </p:nvSpPr>
        <p:spPr>
          <a:xfrm>
            <a:off x="566738" y="435142"/>
            <a:ext cx="8382000" cy="533400"/>
          </a:xfrm>
          <a:solidFill>
            <a:schemeClr val="bg1"/>
          </a:solidFill>
          <a:ln w="3175">
            <a:solidFill>
              <a:schemeClr val="bg1"/>
            </a:solidFill>
          </a:ln>
        </p:spPr>
        <p:txBody>
          <a:bodyPr>
            <a:noAutofit/>
          </a:bodyPr>
          <a:lstStyle/>
          <a:p>
            <a:pPr algn="ctr" eaLnBrk="1" hangingPunct="1"/>
            <a:r>
              <a:rPr lang="en-US" altLang="en-US" baseline="30000">
                <a:solidFill>
                  <a:srgbClr val="C00000"/>
                </a:solidFill>
                <a:latin typeface="Times New Roman" panose="02020603050405020304" pitchFamily="18" charset="0"/>
                <a:cs typeface="Times New Roman" panose="02020603050405020304" pitchFamily="18" charset="0"/>
              </a:rPr>
              <a:t>3</a:t>
            </a:r>
            <a:r>
              <a:rPr lang="en-US" altLang="en-US">
                <a:solidFill>
                  <a:srgbClr val="C00000"/>
                </a:solidFill>
                <a:latin typeface="Times New Roman" panose="02020603050405020304" pitchFamily="18" charset="0"/>
                <a:cs typeface="Times New Roman" panose="02020603050405020304" pitchFamily="18" charset="0"/>
              </a:rPr>
              <a:t>He-gas purification and filling system</a:t>
            </a:r>
          </a:p>
        </p:txBody>
      </p:sp>
      <p:pic>
        <p:nvPicPr>
          <p:cNvPr id="35843" name="Picture 3"/>
          <p:cNvPicPr>
            <a:picLocks noGrp="1" noChangeAspect="1" noChangeArrowheads="1"/>
          </p:cNvPicPr>
          <p:nvPr>
            <p:ph type="body" idx="4294967295"/>
          </p:nvPr>
        </p:nvPicPr>
        <p:blipFill>
          <a:blip r:embed="rId2"/>
          <a:srcRect/>
          <a:stretch>
            <a:fillRect/>
          </a:stretch>
        </p:blipFill>
        <p:spPr>
          <a:xfrm>
            <a:off x="685800" y="2057400"/>
            <a:ext cx="4071938" cy="3097213"/>
          </a:xfrm>
          <a:ln w="3175">
            <a:solidFill>
              <a:srgbClr val="000000"/>
            </a:solidFill>
          </a:ln>
        </p:spPr>
      </p:pic>
      <p:sp>
        <p:nvSpPr>
          <p:cNvPr id="35844" name="Text Box 6"/>
          <p:cNvSpPr txBox="1">
            <a:spLocks noChangeArrowheads="1"/>
          </p:cNvSpPr>
          <p:nvPr/>
        </p:nvSpPr>
        <p:spPr bwMode="auto">
          <a:xfrm>
            <a:off x="536828" y="1208880"/>
            <a:ext cx="2873375" cy="644525"/>
          </a:xfrm>
          <a:prstGeom prst="rect">
            <a:avLst/>
          </a:prstGeom>
          <a:solidFill>
            <a:schemeClr val="bg1"/>
          </a:solidFill>
          <a:ln w="3175">
            <a:solidFill>
              <a:schemeClr val="tx1"/>
            </a:solidFill>
            <a:miter lim="800000"/>
            <a:headEnd/>
            <a:tailEnd/>
          </a:ln>
        </p:spPr>
        <p:txBody>
          <a:bodyPr wrap="none">
            <a:spAutoFit/>
          </a:bodyPr>
          <a:lstStyle/>
          <a:p>
            <a:r>
              <a:rPr lang="en-US" altLang="en-US">
                <a:latin typeface="Calibri" pitchFamily="34" charset="0"/>
              </a:rPr>
              <a:t>Modified Cryo-pump for 3He</a:t>
            </a:r>
          </a:p>
          <a:p>
            <a:r>
              <a:rPr lang="en-US" altLang="en-US">
                <a:latin typeface="Calibri" pitchFamily="34" charset="0"/>
              </a:rPr>
              <a:t> purification and storage</a:t>
            </a:r>
          </a:p>
        </p:txBody>
      </p:sp>
      <p:sp>
        <p:nvSpPr>
          <p:cNvPr id="2" name="Text Box 6">
            <a:extLst>
              <a:ext uri="{FF2B5EF4-FFF2-40B4-BE49-F238E27FC236}">
                <a16:creationId xmlns:a16="http://schemas.microsoft.com/office/drawing/2014/main" id="{DCFD7AFC-DF23-A3BD-C9F1-A0605D7791C0}"/>
              </a:ext>
            </a:extLst>
          </p:cNvPr>
          <p:cNvSpPr txBox="1">
            <a:spLocks noChangeArrowheads="1"/>
          </p:cNvSpPr>
          <p:nvPr/>
        </p:nvSpPr>
        <p:spPr bwMode="auto">
          <a:xfrm>
            <a:off x="3488719" y="1316916"/>
            <a:ext cx="3447675" cy="369332"/>
          </a:xfrm>
          <a:prstGeom prst="rect">
            <a:avLst/>
          </a:prstGeom>
          <a:solidFill>
            <a:schemeClr val="bg1"/>
          </a:solidFill>
          <a:ln w="3175">
            <a:solidFill>
              <a:schemeClr val="tx1"/>
            </a:solidFill>
            <a:miter lim="800000"/>
            <a:headEnd/>
            <a:tailEnd/>
          </a:ln>
        </p:spPr>
        <p:txBody>
          <a:bodyPr wrap="none">
            <a:spAutoFit/>
          </a:bodyPr>
          <a:lstStyle/>
          <a:p>
            <a:r>
              <a:rPr lang="en-US" altLang="en-US">
                <a:latin typeface="Calibri" pitchFamily="34" charset="0"/>
              </a:rPr>
              <a:t>Vessel filled with charcoal granules</a:t>
            </a:r>
          </a:p>
        </p:txBody>
      </p:sp>
      <p:sp>
        <p:nvSpPr>
          <p:cNvPr id="3" name="Line 7">
            <a:extLst>
              <a:ext uri="{FF2B5EF4-FFF2-40B4-BE49-F238E27FC236}">
                <a16:creationId xmlns:a16="http://schemas.microsoft.com/office/drawing/2014/main" id="{4BE8888F-D90D-48C8-911E-009D3AC1879A}"/>
              </a:ext>
            </a:extLst>
          </p:cNvPr>
          <p:cNvSpPr>
            <a:spLocks noChangeShapeType="1"/>
          </p:cNvSpPr>
          <p:nvPr/>
        </p:nvSpPr>
        <p:spPr bwMode="auto">
          <a:xfrm flipH="1">
            <a:off x="4252822" y="1736974"/>
            <a:ext cx="150709" cy="1692026"/>
          </a:xfrm>
          <a:prstGeom prst="line">
            <a:avLst/>
          </a:prstGeom>
          <a:noFill/>
          <a:ln w="38100">
            <a:solidFill>
              <a:srgbClr val="FF0066"/>
            </a:solidFill>
            <a:round/>
            <a:headEnd/>
            <a:tailEnd type="triangle" w="med" len="med"/>
          </a:ln>
        </p:spPr>
        <p:txBody>
          <a:bodyPr/>
          <a:lstStyle/>
          <a:p>
            <a:endParaRPr lang="en-US"/>
          </a:p>
        </p:txBody>
      </p:sp>
      <p:sp>
        <p:nvSpPr>
          <p:cNvPr id="4" name="Text Box 6">
            <a:extLst>
              <a:ext uri="{FF2B5EF4-FFF2-40B4-BE49-F238E27FC236}">
                <a16:creationId xmlns:a16="http://schemas.microsoft.com/office/drawing/2014/main" id="{FA5B1030-9A34-16A3-C1B2-2BC41ABB4456}"/>
              </a:ext>
            </a:extLst>
          </p:cNvPr>
          <p:cNvSpPr txBox="1">
            <a:spLocks noChangeArrowheads="1"/>
          </p:cNvSpPr>
          <p:nvPr/>
        </p:nvSpPr>
        <p:spPr bwMode="auto">
          <a:xfrm>
            <a:off x="1002631" y="5365750"/>
            <a:ext cx="7892132" cy="1200329"/>
          </a:xfrm>
          <a:prstGeom prst="rect">
            <a:avLst/>
          </a:prstGeom>
          <a:solidFill>
            <a:schemeClr val="bg1"/>
          </a:solidFill>
          <a:ln w="3175">
            <a:solidFill>
              <a:schemeClr val="tx1"/>
            </a:solidFill>
            <a:miter lim="800000"/>
            <a:headEnd/>
            <a:tailEnd/>
          </a:ln>
        </p:spPr>
        <p:txBody>
          <a:bodyPr wrap="square">
            <a:spAutoFit/>
          </a:bodyPr>
          <a:lstStyle/>
          <a:p>
            <a:r>
              <a:rPr lang="en-US" altLang="en-US" b="1">
                <a:latin typeface="Calibri" pitchFamily="34" charset="0"/>
              </a:rPr>
              <a:t>The pump also absorbs quite a significant amount of </a:t>
            </a:r>
            <a:r>
              <a:rPr lang="en-US" altLang="en-US" b="1" baseline="30000">
                <a:latin typeface="Calibri" pitchFamily="34" charset="0"/>
              </a:rPr>
              <a:t>3</a:t>
            </a:r>
            <a:r>
              <a:rPr lang="en-US" altLang="en-US" b="1">
                <a:latin typeface="Calibri" pitchFamily="34" charset="0"/>
              </a:rPr>
              <a:t>He gas (of about 100 </a:t>
            </a:r>
            <a:r>
              <a:rPr lang="en-US" altLang="en-US" b="1" err="1">
                <a:latin typeface="Calibri" pitchFamily="34" charset="0"/>
              </a:rPr>
              <a:t>scc</a:t>
            </a:r>
            <a:r>
              <a:rPr lang="en-US" altLang="en-US" b="1">
                <a:latin typeface="Calibri" pitchFamily="34" charset="0"/>
              </a:rPr>
              <a:t>).</a:t>
            </a:r>
          </a:p>
          <a:p>
            <a:r>
              <a:rPr lang="en-US" altLang="en-US" b="1">
                <a:latin typeface="Calibri" pitchFamily="34" charset="0"/>
              </a:rPr>
              <a:t> </a:t>
            </a:r>
            <a:r>
              <a:rPr lang="en-US" altLang="en-US" b="1">
                <a:solidFill>
                  <a:srgbClr val="0070C0"/>
                </a:solidFill>
                <a:latin typeface="Calibri" pitchFamily="34" charset="0"/>
              </a:rPr>
              <a:t>The absorbed gas is released by the pump vessel heating ~20K.</a:t>
            </a:r>
          </a:p>
          <a:p>
            <a:r>
              <a:rPr lang="en-US" altLang="en-US" b="1">
                <a:solidFill>
                  <a:srgbClr val="0070C0"/>
                </a:solidFill>
                <a:latin typeface="Calibri" pitchFamily="34" charset="0"/>
              </a:rPr>
              <a:t> </a:t>
            </a:r>
            <a:r>
              <a:rPr lang="en-US" altLang="en-US" b="1">
                <a:latin typeface="Calibri" pitchFamily="34" charset="0"/>
              </a:rPr>
              <a:t>This provides gas storage and supply for </a:t>
            </a:r>
            <a:r>
              <a:rPr lang="en-US" altLang="en-US" b="1" baseline="30000">
                <a:latin typeface="Calibri" pitchFamily="34" charset="0"/>
              </a:rPr>
              <a:t>3</a:t>
            </a:r>
            <a:r>
              <a:rPr lang="en-US" altLang="en-US" b="1">
                <a:latin typeface="Calibri" pitchFamily="34" charset="0"/>
              </a:rPr>
              <a:t>He-cell operation at the optimal pressure value (3-5 Torr). </a:t>
            </a:r>
          </a:p>
        </p:txBody>
      </p:sp>
      <p:pic>
        <p:nvPicPr>
          <p:cNvPr id="5" name="Picture 4">
            <a:extLst>
              <a:ext uri="{FF2B5EF4-FFF2-40B4-BE49-F238E27FC236}">
                <a16:creationId xmlns:a16="http://schemas.microsoft.com/office/drawing/2014/main" id="{38E2C95F-1312-235C-A84E-F7E65D9E657F}"/>
              </a:ext>
            </a:extLst>
          </p:cNvPr>
          <p:cNvPicPr>
            <a:picLocks noChangeAspect="1"/>
          </p:cNvPicPr>
          <p:nvPr/>
        </p:nvPicPr>
        <p:blipFill>
          <a:blip r:embed="rId3"/>
          <a:stretch>
            <a:fillRect/>
          </a:stretch>
        </p:blipFill>
        <p:spPr>
          <a:xfrm>
            <a:off x="5220255" y="1914692"/>
            <a:ext cx="3576297" cy="2532571"/>
          </a:xfrm>
          <a:prstGeom prst="rect">
            <a:avLst/>
          </a:prstGeom>
        </p:spPr>
      </p:pic>
      <p:sp>
        <p:nvSpPr>
          <p:cNvPr id="7" name="TextBox 6">
            <a:extLst>
              <a:ext uri="{FF2B5EF4-FFF2-40B4-BE49-F238E27FC236}">
                <a16:creationId xmlns:a16="http://schemas.microsoft.com/office/drawing/2014/main" id="{D58723C2-A180-F746-9658-F42ED6DD5112}"/>
              </a:ext>
            </a:extLst>
          </p:cNvPr>
          <p:cNvSpPr txBox="1"/>
          <p:nvPr/>
        </p:nvSpPr>
        <p:spPr>
          <a:xfrm>
            <a:off x="4948697" y="4423807"/>
            <a:ext cx="4000041" cy="830997"/>
          </a:xfrm>
          <a:prstGeom prst="rect">
            <a:avLst/>
          </a:prstGeom>
          <a:noFill/>
        </p:spPr>
        <p:txBody>
          <a:bodyPr wrap="square">
            <a:spAutoFit/>
          </a:bodyPr>
          <a:lstStyle/>
          <a:p>
            <a:r>
              <a:rPr lang="en-US" sz="1200" dirty="0"/>
              <a:t>The hydrogen Balmer-alpha line </a:t>
            </a:r>
            <a:r>
              <a:rPr lang="en-US" sz="1200" dirty="0" err="1"/>
              <a:t>intesty</a:t>
            </a:r>
            <a:r>
              <a:rPr lang="en-US" sz="1200" dirty="0"/>
              <a:t> at 656 nm is strongly reduced &lt;0.4%.  Relative to the 668 nm 3He line after 10 hours of RF discharge with the solation valve closed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5ABE130-3E9C-406B-AE52-2F72A2E95B0D}"/>
              </a:ext>
            </a:extLst>
          </p:cNvPr>
          <p:cNvSpPr txBox="1">
            <a:spLocks/>
          </p:cNvSpPr>
          <p:nvPr/>
        </p:nvSpPr>
        <p:spPr>
          <a:xfrm>
            <a:off x="752648" y="3224379"/>
            <a:ext cx="7886700" cy="49623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2800" dirty="0"/>
              <a:t>The Spin of the Proton</a:t>
            </a:r>
          </a:p>
        </p:txBody>
      </p:sp>
      <p:sp>
        <p:nvSpPr>
          <p:cNvPr id="2" name="TextBox 1">
            <a:extLst>
              <a:ext uri="{FF2B5EF4-FFF2-40B4-BE49-F238E27FC236}">
                <a16:creationId xmlns:a16="http://schemas.microsoft.com/office/drawing/2014/main" id="{12DAEAB1-5C96-A36F-291E-7522544A4A91}"/>
              </a:ext>
            </a:extLst>
          </p:cNvPr>
          <p:cNvSpPr txBox="1"/>
          <p:nvPr/>
        </p:nvSpPr>
        <p:spPr>
          <a:xfrm>
            <a:off x="657052" y="3727885"/>
            <a:ext cx="8334487" cy="1615827"/>
          </a:xfrm>
          <a:prstGeom prst="rect">
            <a:avLst/>
          </a:prstGeom>
          <a:noFill/>
        </p:spPr>
        <p:txBody>
          <a:bodyPr wrap="square" rtlCol="0">
            <a:spAutoFit/>
          </a:bodyPr>
          <a:lstStyle/>
          <a:p>
            <a:pPr marL="214313" indent="-214313">
              <a:buFont typeface="Arial" panose="020B0604020202020204" pitchFamily="34" charset="0"/>
              <a:buChar char="•"/>
            </a:pPr>
            <a:r>
              <a:rPr lang="en-US" sz="1650" dirty="0">
                <a:latin typeface="Arial" panose="020B0604020202020204" pitchFamily="34" charset="0"/>
                <a:cs typeface="Arial" panose="020B0604020202020204" pitchFamily="34" charset="0"/>
              </a:rPr>
              <a:t>Proton is composed of three “valence quarks”</a:t>
            </a:r>
          </a:p>
          <a:p>
            <a:pPr marL="214313" indent="-214313">
              <a:buFont typeface="Arial" panose="020B0604020202020204" pitchFamily="34" charset="0"/>
              <a:buChar char="•"/>
            </a:pPr>
            <a:r>
              <a:rPr lang="en-US" sz="1650" dirty="0">
                <a:latin typeface="Arial" panose="020B0604020202020204" pitchFamily="34" charset="0"/>
                <a:cs typeface="Arial" panose="020B0604020202020204" pitchFamily="34" charset="0"/>
              </a:rPr>
              <a:t>Each </a:t>
            </a:r>
            <a:r>
              <a:rPr lang="en-US" sz="1650" dirty="0">
                <a:solidFill>
                  <a:srgbClr val="0070C0"/>
                </a:solidFill>
                <a:latin typeface="Arial" panose="020B0604020202020204" pitchFamily="34" charset="0"/>
                <a:cs typeface="Arial" panose="020B0604020202020204" pitchFamily="34" charset="0"/>
              </a:rPr>
              <a:t>quark carries spin ½</a:t>
            </a:r>
          </a:p>
          <a:p>
            <a:pPr marL="214313" indent="-214313">
              <a:buFont typeface="Arial" panose="020B0604020202020204" pitchFamily="34" charset="0"/>
              <a:buChar char="•"/>
            </a:pPr>
            <a:r>
              <a:rPr lang="en-US" sz="1650" dirty="0">
                <a:solidFill>
                  <a:srgbClr val="0070C0"/>
                </a:solidFill>
                <a:latin typeface="Arial" panose="020B0604020202020204" pitchFamily="34" charset="0"/>
                <a:cs typeface="Arial" panose="020B0604020202020204" pitchFamily="34" charset="0"/>
              </a:rPr>
              <a:t>Proton carries spin ½ </a:t>
            </a:r>
            <a:r>
              <a:rPr lang="en-US" sz="1650" dirty="0">
                <a:latin typeface="Arial" panose="020B0604020202020204" pitchFamily="34" charset="0"/>
                <a:cs typeface="Arial" panose="020B0604020202020204" pitchFamily="34" charset="0"/>
              </a:rPr>
              <a:t>- two quarks with spin “up” and one with spin “down” would yield a net “up” spin of ½</a:t>
            </a:r>
          </a:p>
          <a:p>
            <a:pPr marL="214313" indent="-214313">
              <a:buFont typeface="Arial" panose="020B0604020202020204" pitchFamily="34" charset="0"/>
              <a:buChar char="•"/>
            </a:pPr>
            <a:r>
              <a:rPr lang="en-US" sz="1650" dirty="0">
                <a:latin typeface="Arial" panose="020B0604020202020204" pitchFamily="34" charset="0"/>
                <a:cs typeface="Arial" panose="020B0604020202020204" pitchFamily="34" charset="0"/>
              </a:rPr>
              <a:t>However, experiments in the 1980’s revealed that the </a:t>
            </a:r>
            <a:r>
              <a:rPr lang="en-US" sz="1650" dirty="0">
                <a:solidFill>
                  <a:srgbClr val="0070C0"/>
                </a:solidFill>
                <a:latin typeface="Arial" panose="020B0604020202020204" pitchFamily="34" charset="0"/>
                <a:cs typeface="Arial" panose="020B0604020202020204" pitchFamily="34" charset="0"/>
              </a:rPr>
              <a:t>three valence quarks only contribute a few percent of the proton spin!</a:t>
            </a:r>
          </a:p>
        </p:txBody>
      </p:sp>
      <p:sp>
        <p:nvSpPr>
          <p:cNvPr id="5" name="TextBox 4">
            <a:extLst>
              <a:ext uri="{FF2B5EF4-FFF2-40B4-BE49-F238E27FC236}">
                <a16:creationId xmlns:a16="http://schemas.microsoft.com/office/drawing/2014/main" id="{547530E5-EE9F-7B19-3EB5-340FFDB706DC}"/>
              </a:ext>
            </a:extLst>
          </p:cNvPr>
          <p:cNvSpPr txBox="1"/>
          <p:nvPr/>
        </p:nvSpPr>
        <p:spPr>
          <a:xfrm>
            <a:off x="501666" y="161928"/>
            <a:ext cx="7282763" cy="553998"/>
          </a:xfrm>
          <a:prstGeom prst="rect">
            <a:avLst/>
          </a:prstGeom>
          <a:noFill/>
        </p:spPr>
        <p:txBody>
          <a:bodyPr wrap="none" rtlCol="0">
            <a:spAutoFit/>
          </a:bodyPr>
          <a:lstStyle/>
          <a:p>
            <a:r>
              <a:rPr lang="en-US" sz="3000" b="1">
                <a:solidFill>
                  <a:srgbClr val="C00000"/>
                </a:solidFill>
              </a:rPr>
              <a:t>Some Fundamental Physics Questions</a:t>
            </a:r>
          </a:p>
        </p:txBody>
      </p:sp>
      <p:grpSp>
        <p:nvGrpSpPr>
          <p:cNvPr id="4" name="Group 3">
            <a:extLst>
              <a:ext uri="{FF2B5EF4-FFF2-40B4-BE49-F238E27FC236}">
                <a16:creationId xmlns:a16="http://schemas.microsoft.com/office/drawing/2014/main" id="{5ABAD0CE-1D7E-021B-F5EB-C37C74A1851D}"/>
              </a:ext>
            </a:extLst>
          </p:cNvPr>
          <p:cNvGrpSpPr/>
          <p:nvPr/>
        </p:nvGrpSpPr>
        <p:grpSpPr>
          <a:xfrm>
            <a:off x="1177637" y="790009"/>
            <a:ext cx="5243297" cy="2464505"/>
            <a:chOff x="331246" y="715875"/>
            <a:chExt cx="8653762" cy="4292853"/>
          </a:xfrm>
        </p:grpSpPr>
        <p:pic>
          <p:nvPicPr>
            <p:cNvPr id="6" name="Picture 5">
              <a:extLst>
                <a:ext uri="{FF2B5EF4-FFF2-40B4-BE49-F238E27FC236}">
                  <a16:creationId xmlns:a16="http://schemas.microsoft.com/office/drawing/2014/main" id="{DA793AA7-F991-D11D-206A-89F2DBAD58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46" y="2033515"/>
              <a:ext cx="2098171" cy="2098171"/>
            </a:xfrm>
            <a:prstGeom prst="rect">
              <a:avLst/>
            </a:prstGeom>
          </p:spPr>
        </p:pic>
        <p:pic>
          <p:nvPicPr>
            <p:cNvPr id="7" name="Picture 6">
              <a:extLst>
                <a:ext uri="{FF2B5EF4-FFF2-40B4-BE49-F238E27FC236}">
                  <a16:creationId xmlns:a16="http://schemas.microsoft.com/office/drawing/2014/main" id="{18912419-D8FE-B587-F9BC-454B0FCFB0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5621" y="1932678"/>
              <a:ext cx="2299843" cy="2299843"/>
            </a:xfrm>
            <a:prstGeom prst="rect">
              <a:avLst/>
            </a:prstGeom>
          </p:spPr>
        </p:pic>
        <p:sp>
          <p:nvSpPr>
            <p:cNvPr id="10" name="Left Arrow 9">
              <a:extLst>
                <a:ext uri="{FF2B5EF4-FFF2-40B4-BE49-F238E27FC236}">
                  <a16:creationId xmlns:a16="http://schemas.microsoft.com/office/drawing/2014/main" id="{E5063DB0-0FBD-4226-5D3B-B0FFB428B2EC}"/>
                </a:ext>
              </a:extLst>
            </p:cNvPr>
            <p:cNvSpPr/>
            <p:nvPr/>
          </p:nvSpPr>
          <p:spPr>
            <a:xfrm rot="10800000">
              <a:off x="2465229" y="2739702"/>
              <a:ext cx="387473" cy="685800"/>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13">
                <a:solidFill>
                  <a:prstClr val="black"/>
                </a:solidFill>
              </a:endParaRPr>
            </a:p>
          </p:txBody>
        </p:sp>
        <p:pic>
          <p:nvPicPr>
            <p:cNvPr id="11" name="Picture 10">
              <a:extLst>
                <a:ext uri="{FF2B5EF4-FFF2-40B4-BE49-F238E27FC236}">
                  <a16:creationId xmlns:a16="http://schemas.microsoft.com/office/drawing/2014/main" id="{02B9D0AB-271C-3D07-C6B8-FC75430B2C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0706" y="1251838"/>
              <a:ext cx="3694302" cy="3756890"/>
            </a:xfrm>
            <a:prstGeom prst="rect">
              <a:avLst/>
            </a:prstGeom>
          </p:spPr>
        </p:pic>
        <p:sp>
          <p:nvSpPr>
            <p:cNvPr id="12" name="Left Arrow 11">
              <a:extLst>
                <a:ext uri="{FF2B5EF4-FFF2-40B4-BE49-F238E27FC236}">
                  <a16:creationId xmlns:a16="http://schemas.microsoft.com/office/drawing/2014/main" id="{F97C3541-38AE-76F2-1C9B-91586CBF0B9B}"/>
                </a:ext>
              </a:extLst>
            </p:cNvPr>
            <p:cNvSpPr/>
            <p:nvPr/>
          </p:nvSpPr>
          <p:spPr>
            <a:xfrm rot="10800000">
              <a:off x="4838014" y="2739703"/>
              <a:ext cx="387473" cy="685800"/>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13">
                <a:solidFill>
                  <a:prstClr val="black"/>
                </a:solidFill>
              </a:endParaRPr>
            </a:p>
          </p:txBody>
        </p:sp>
        <p:sp>
          <p:nvSpPr>
            <p:cNvPr id="13" name="TextBox 12">
              <a:extLst>
                <a:ext uri="{FF2B5EF4-FFF2-40B4-BE49-F238E27FC236}">
                  <a16:creationId xmlns:a16="http://schemas.microsoft.com/office/drawing/2014/main" id="{9EC14282-D051-1434-5336-7C6CF691CED6}"/>
                </a:ext>
              </a:extLst>
            </p:cNvPr>
            <p:cNvSpPr txBox="1"/>
            <p:nvPr/>
          </p:nvSpPr>
          <p:spPr>
            <a:xfrm>
              <a:off x="686550" y="1119460"/>
              <a:ext cx="1512616" cy="1246451"/>
            </a:xfrm>
            <a:prstGeom prst="rect">
              <a:avLst/>
            </a:prstGeom>
            <a:noFill/>
            <a:ln>
              <a:solidFill>
                <a:schemeClr val="tx1"/>
              </a:solidFill>
            </a:ln>
          </p:spPr>
          <p:txBody>
            <a:bodyPr wrap="square" rtlCol="0">
              <a:spAutoFit/>
            </a:bodyPr>
            <a:lstStyle/>
            <a:p>
              <a:pPr algn="ctr"/>
              <a:r>
                <a:rPr lang="en-US" sz="1350">
                  <a:solidFill>
                    <a:prstClr val="black"/>
                  </a:solidFill>
                </a:rPr>
                <a:t>The Proton</a:t>
              </a:r>
            </a:p>
            <a:p>
              <a:pPr algn="ctr"/>
              <a:r>
                <a:rPr lang="en-US" sz="1350">
                  <a:solidFill>
                    <a:prstClr val="black"/>
                  </a:solidFill>
                </a:rPr>
                <a:t>in 1975</a:t>
              </a:r>
            </a:p>
          </p:txBody>
        </p:sp>
        <p:sp>
          <p:nvSpPr>
            <p:cNvPr id="14" name="TextBox 13">
              <a:extLst>
                <a:ext uri="{FF2B5EF4-FFF2-40B4-BE49-F238E27FC236}">
                  <a16:creationId xmlns:a16="http://schemas.microsoft.com/office/drawing/2014/main" id="{BEF16B6D-AD73-5599-46BE-2C29AF47DA04}"/>
                </a:ext>
              </a:extLst>
            </p:cNvPr>
            <p:cNvSpPr txBox="1"/>
            <p:nvPr/>
          </p:nvSpPr>
          <p:spPr>
            <a:xfrm>
              <a:off x="3185084" y="1119458"/>
              <a:ext cx="1512616" cy="1246451"/>
            </a:xfrm>
            <a:prstGeom prst="rect">
              <a:avLst/>
            </a:prstGeom>
            <a:noFill/>
            <a:ln>
              <a:solidFill>
                <a:schemeClr val="tx1"/>
              </a:solidFill>
            </a:ln>
          </p:spPr>
          <p:txBody>
            <a:bodyPr wrap="square" rtlCol="0">
              <a:spAutoFit/>
            </a:bodyPr>
            <a:lstStyle/>
            <a:p>
              <a:pPr algn="ctr"/>
              <a:r>
                <a:rPr lang="en-US" sz="1350">
                  <a:solidFill>
                    <a:prstClr val="black"/>
                  </a:solidFill>
                </a:rPr>
                <a:t>The Proton</a:t>
              </a:r>
            </a:p>
            <a:p>
              <a:pPr algn="ctr"/>
              <a:r>
                <a:rPr lang="en-US" sz="1350">
                  <a:solidFill>
                    <a:prstClr val="black"/>
                  </a:solidFill>
                </a:rPr>
                <a:t>in 2015</a:t>
              </a:r>
            </a:p>
          </p:txBody>
        </p:sp>
        <p:sp>
          <p:nvSpPr>
            <p:cNvPr id="15" name="TextBox 14">
              <a:extLst>
                <a:ext uri="{FF2B5EF4-FFF2-40B4-BE49-F238E27FC236}">
                  <a16:creationId xmlns:a16="http://schemas.microsoft.com/office/drawing/2014/main" id="{32D146EB-BE74-DE10-841A-0CABAB4B9497}"/>
                </a:ext>
              </a:extLst>
            </p:cNvPr>
            <p:cNvSpPr txBox="1"/>
            <p:nvPr/>
          </p:nvSpPr>
          <p:spPr>
            <a:xfrm>
              <a:off x="6796031" y="715875"/>
              <a:ext cx="1789889" cy="884577"/>
            </a:xfrm>
            <a:prstGeom prst="rect">
              <a:avLst/>
            </a:prstGeom>
            <a:solidFill>
              <a:schemeClr val="bg1"/>
            </a:solidFill>
            <a:ln>
              <a:solidFill>
                <a:schemeClr val="tx1"/>
              </a:solidFill>
            </a:ln>
          </p:spPr>
          <p:txBody>
            <a:bodyPr wrap="square" rtlCol="0">
              <a:spAutoFit/>
            </a:bodyPr>
            <a:lstStyle/>
            <a:p>
              <a:pPr algn="ctr"/>
              <a:r>
                <a:rPr lang="en-US" sz="1350">
                  <a:solidFill>
                    <a:prstClr val="black"/>
                  </a:solidFill>
                </a:rPr>
                <a:t>Proton in a nucleus</a:t>
              </a:r>
            </a:p>
          </p:txBody>
        </p:sp>
      </p:grpSp>
    </p:spTree>
    <p:extLst>
      <p:ext uri="{BB962C8B-B14F-4D97-AF65-F5344CB8AC3E}">
        <p14:creationId xmlns:p14="http://schemas.microsoft.com/office/powerpoint/2010/main" val="3729225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Grp="1" noChangeAspect="1" noChangeArrowheads="1"/>
          </p:cNvPicPr>
          <p:nvPr>
            <p:ph type="body" idx="4294967295"/>
          </p:nvPr>
        </p:nvPicPr>
        <p:blipFill>
          <a:blip r:embed="rId2"/>
          <a:srcRect/>
          <a:stretch>
            <a:fillRect/>
          </a:stretch>
        </p:blipFill>
        <p:spPr>
          <a:xfrm>
            <a:off x="404518" y="1351318"/>
            <a:ext cx="3364178" cy="2348407"/>
          </a:xfrm>
          <a:ln w="3175">
            <a:solidFill>
              <a:srgbClr val="000000"/>
            </a:solidFill>
          </a:ln>
        </p:spPr>
      </p:pic>
      <p:sp>
        <p:nvSpPr>
          <p:cNvPr id="43011" name="Text Box 4"/>
          <p:cNvSpPr txBox="1">
            <a:spLocks noChangeArrowheads="1"/>
          </p:cNvSpPr>
          <p:nvPr/>
        </p:nvSpPr>
        <p:spPr bwMode="auto">
          <a:xfrm>
            <a:off x="200526" y="273050"/>
            <a:ext cx="8864792" cy="461665"/>
          </a:xfrm>
          <a:prstGeom prst="rect">
            <a:avLst/>
          </a:prstGeom>
          <a:noFill/>
          <a:ln w="3175">
            <a:solidFill>
              <a:schemeClr val="bg1"/>
            </a:solidFill>
            <a:miter lim="800000"/>
            <a:headEnd/>
            <a:tailEnd/>
          </a:ln>
        </p:spPr>
        <p:txBody>
          <a:bodyPr wrap="square">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Polarization Measurements by the Probe Laser Absorption</a:t>
            </a:r>
          </a:p>
        </p:txBody>
      </p:sp>
      <p:pic>
        <p:nvPicPr>
          <p:cNvPr id="2" name="Picture 1">
            <a:extLst>
              <a:ext uri="{FF2B5EF4-FFF2-40B4-BE49-F238E27FC236}">
                <a16:creationId xmlns:a16="http://schemas.microsoft.com/office/drawing/2014/main" id="{21F42783-80F9-57EF-5BF0-F9CF8ECC6EB9}"/>
              </a:ext>
            </a:extLst>
          </p:cNvPr>
          <p:cNvPicPr>
            <a:picLocks noChangeAspect="1"/>
          </p:cNvPicPr>
          <p:nvPr/>
        </p:nvPicPr>
        <p:blipFill>
          <a:blip r:embed="rId3"/>
          <a:stretch>
            <a:fillRect/>
          </a:stretch>
        </p:blipFill>
        <p:spPr>
          <a:xfrm>
            <a:off x="4210027" y="1481894"/>
            <a:ext cx="4352649" cy="2348406"/>
          </a:xfrm>
          <a:prstGeom prst="rect">
            <a:avLst/>
          </a:prstGeom>
        </p:spPr>
      </p:pic>
      <p:sp>
        <p:nvSpPr>
          <p:cNvPr id="4" name="TextBox 3">
            <a:extLst>
              <a:ext uri="{FF2B5EF4-FFF2-40B4-BE49-F238E27FC236}">
                <a16:creationId xmlns:a16="http://schemas.microsoft.com/office/drawing/2014/main" id="{CBC26595-2FDE-A0AF-8DE2-3C6135174364}"/>
              </a:ext>
            </a:extLst>
          </p:cNvPr>
          <p:cNvSpPr txBox="1"/>
          <p:nvPr/>
        </p:nvSpPr>
        <p:spPr>
          <a:xfrm>
            <a:off x="2162086" y="1481894"/>
            <a:ext cx="1377300" cy="369332"/>
          </a:xfrm>
          <a:prstGeom prst="rect">
            <a:avLst/>
          </a:prstGeom>
          <a:noFill/>
        </p:spPr>
        <p:txBody>
          <a:bodyPr wrap="none" rtlCol="0">
            <a:spAutoFit/>
          </a:bodyPr>
          <a:lstStyle/>
          <a:p>
            <a:r>
              <a:rPr lang="en-US"/>
              <a:t>Closed cell </a:t>
            </a:r>
          </a:p>
        </p:txBody>
      </p:sp>
      <p:sp>
        <p:nvSpPr>
          <p:cNvPr id="5" name="TextBox 4">
            <a:extLst>
              <a:ext uri="{FF2B5EF4-FFF2-40B4-BE49-F238E27FC236}">
                <a16:creationId xmlns:a16="http://schemas.microsoft.com/office/drawing/2014/main" id="{98878E9B-8078-995D-C41E-8F2955956C76}"/>
              </a:ext>
            </a:extLst>
          </p:cNvPr>
          <p:cNvSpPr txBox="1"/>
          <p:nvPr/>
        </p:nvSpPr>
        <p:spPr>
          <a:xfrm>
            <a:off x="6170064" y="1383333"/>
            <a:ext cx="1223412" cy="369332"/>
          </a:xfrm>
          <a:prstGeom prst="rect">
            <a:avLst/>
          </a:prstGeom>
          <a:noFill/>
        </p:spPr>
        <p:txBody>
          <a:bodyPr wrap="none" rtlCol="0">
            <a:spAutoFit/>
          </a:bodyPr>
          <a:lstStyle/>
          <a:p>
            <a:r>
              <a:rPr lang="en-US"/>
              <a:t>Open cell </a:t>
            </a:r>
          </a:p>
        </p:txBody>
      </p:sp>
      <p:sp>
        <p:nvSpPr>
          <p:cNvPr id="6" name="TextBox 5">
            <a:extLst>
              <a:ext uri="{FF2B5EF4-FFF2-40B4-BE49-F238E27FC236}">
                <a16:creationId xmlns:a16="http://schemas.microsoft.com/office/drawing/2014/main" id="{BDF9253B-9E24-379F-6501-CB1BAD969E8B}"/>
              </a:ext>
            </a:extLst>
          </p:cNvPr>
          <p:cNvSpPr txBox="1"/>
          <p:nvPr/>
        </p:nvSpPr>
        <p:spPr>
          <a:xfrm>
            <a:off x="871671" y="3982340"/>
            <a:ext cx="3005951" cy="923330"/>
          </a:xfrm>
          <a:prstGeom prst="rect">
            <a:avLst/>
          </a:prstGeom>
          <a:noFill/>
        </p:spPr>
        <p:txBody>
          <a:bodyPr wrap="none" rtlCol="0">
            <a:spAutoFit/>
          </a:bodyPr>
          <a:lstStyle/>
          <a:p>
            <a:r>
              <a:rPr lang="en-US"/>
              <a:t>89% polarization in. sealed </a:t>
            </a:r>
          </a:p>
          <a:p>
            <a:r>
              <a:rPr lang="en-US" baseline="30000"/>
              <a:t>3</a:t>
            </a:r>
            <a:r>
              <a:rPr lang="en-US"/>
              <a:t>He cell at 3 Torr pressure  </a:t>
            </a:r>
          </a:p>
          <a:p>
            <a:endParaRPr lang="en-US"/>
          </a:p>
        </p:txBody>
      </p:sp>
      <p:sp>
        <p:nvSpPr>
          <p:cNvPr id="7" name="TextBox 6">
            <a:extLst>
              <a:ext uri="{FF2B5EF4-FFF2-40B4-BE49-F238E27FC236}">
                <a16:creationId xmlns:a16="http://schemas.microsoft.com/office/drawing/2014/main" id="{9D1AD4D2-F0B2-0E1C-35FD-29998C348F9F}"/>
              </a:ext>
            </a:extLst>
          </p:cNvPr>
          <p:cNvSpPr txBox="1"/>
          <p:nvPr/>
        </p:nvSpPr>
        <p:spPr>
          <a:xfrm>
            <a:off x="5358213" y="3982340"/>
            <a:ext cx="3835345" cy="1477328"/>
          </a:xfrm>
          <a:prstGeom prst="rect">
            <a:avLst/>
          </a:prstGeom>
          <a:noFill/>
        </p:spPr>
        <p:txBody>
          <a:bodyPr wrap="none" rtlCol="0">
            <a:spAutoFit/>
          </a:bodyPr>
          <a:lstStyle/>
          <a:p>
            <a:r>
              <a:rPr lang="en-US"/>
              <a:t>Polarization build-up time .  </a:t>
            </a:r>
          </a:p>
          <a:p>
            <a:r>
              <a:rPr lang="en-US"/>
              <a:t>0-4 min:  Valve open </a:t>
            </a:r>
          </a:p>
          <a:p>
            <a:r>
              <a:rPr lang="en-US"/>
              <a:t>5-27 min: valve closed</a:t>
            </a:r>
          </a:p>
          <a:p>
            <a:r>
              <a:rPr lang="en-US"/>
              <a:t>29 min:  laser off and valve opened </a:t>
            </a:r>
          </a:p>
          <a:p>
            <a:r>
              <a:rPr lang="en-US"/>
              <a:t>(3 Torr valve closed)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EC10-8443-0F4E-2E03-F0164A1844FF}"/>
              </a:ext>
            </a:extLst>
          </p:cNvPr>
          <p:cNvSpPr>
            <a:spLocks noGrp="1"/>
          </p:cNvSpPr>
          <p:nvPr>
            <p:ph type="title"/>
          </p:nvPr>
        </p:nvSpPr>
        <p:spPr/>
        <p:txBody>
          <a:bodyPr/>
          <a:lstStyle/>
          <a:p>
            <a:r>
              <a:rPr lang="en-US">
                <a:solidFill>
                  <a:srgbClr val="C00000"/>
                </a:solidFill>
              </a:rPr>
              <a:t>Gas Cell Testing at EBIS Test Lab  </a:t>
            </a:r>
          </a:p>
        </p:txBody>
      </p:sp>
      <p:pic>
        <p:nvPicPr>
          <p:cNvPr id="5" name="Content Placeholder 4">
            <a:extLst>
              <a:ext uri="{FF2B5EF4-FFF2-40B4-BE49-F238E27FC236}">
                <a16:creationId xmlns:a16="http://schemas.microsoft.com/office/drawing/2014/main" id="{4E15F4C4-CCE3-0011-ED62-59C8F8257E50}"/>
              </a:ext>
            </a:extLst>
          </p:cNvPr>
          <p:cNvPicPr>
            <a:picLocks noGrp="1" noChangeAspect="1"/>
          </p:cNvPicPr>
          <p:nvPr>
            <p:ph idx="1"/>
          </p:nvPr>
        </p:nvPicPr>
        <p:blipFill>
          <a:blip r:embed="rId2"/>
          <a:stretch>
            <a:fillRect/>
          </a:stretch>
        </p:blipFill>
        <p:spPr>
          <a:xfrm>
            <a:off x="308505" y="1809149"/>
            <a:ext cx="4834479" cy="3625860"/>
          </a:xfrm>
          <a:prstGeom prst="rect">
            <a:avLst/>
          </a:prstGeom>
        </p:spPr>
      </p:pic>
      <p:sp>
        <p:nvSpPr>
          <p:cNvPr id="4" name="Slide Number Placeholder 3">
            <a:extLst>
              <a:ext uri="{FF2B5EF4-FFF2-40B4-BE49-F238E27FC236}">
                <a16:creationId xmlns:a16="http://schemas.microsoft.com/office/drawing/2014/main" id="{364DDA62-32B2-A353-E590-74099DDFD0A9}"/>
              </a:ext>
            </a:extLst>
          </p:cNvPr>
          <p:cNvSpPr>
            <a:spLocks noGrp="1"/>
          </p:cNvSpPr>
          <p:nvPr>
            <p:ph type="sldNum" sz="quarter" idx="4"/>
          </p:nvPr>
        </p:nvSpPr>
        <p:spPr/>
        <p:txBody>
          <a:bodyPr/>
          <a:lstStyle/>
          <a:p>
            <a:fld id="{933A556B-7C63-244D-9B7C-B0EA8042B330}" type="slidenum">
              <a:rPr lang="en-US" smtClean="0"/>
              <a:pPr/>
              <a:t>31</a:t>
            </a:fld>
            <a:endParaRPr lang="en-US" sz="750"/>
          </a:p>
        </p:txBody>
      </p:sp>
      <p:pic>
        <p:nvPicPr>
          <p:cNvPr id="6" name="Picture 5">
            <a:extLst>
              <a:ext uri="{FF2B5EF4-FFF2-40B4-BE49-F238E27FC236}">
                <a16:creationId xmlns:a16="http://schemas.microsoft.com/office/drawing/2014/main" id="{19FB3CBF-ABE6-7F2A-D3DE-075411F3015E}"/>
              </a:ext>
            </a:extLst>
          </p:cNvPr>
          <p:cNvPicPr>
            <a:picLocks noChangeAspect="1"/>
          </p:cNvPicPr>
          <p:nvPr/>
        </p:nvPicPr>
        <p:blipFill>
          <a:blip r:embed="rId3"/>
          <a:stretch>
            <a:fillRect/>
          </a:stretch>
        </p:blipFill>
        <p:spPr>
          <a:xfrm>
            <a:off x="5142984" y="1809149"/>
            <a:ext cx="3910400" cy="5213865"/>
          </a:xfrm>
          <a:prstGeom prst="rect">
            <a:avLst/>
          </a:prstGeom>
        </p:spPr>
      </p:pic>
      <p:sp>
        <p:nvSpPr>
          <p:cNvPr id="3" name="TextBox 2">
            <a:extLst>
              <a:ext uri="{FF2B5EF4-FFF2-40B4-BE49-F238E27FC236}">
                <a16:creationId xmlns:a16="http://schemas.microsoft.com/office/drawing/2014/main" id="{2C4A8E5B-8694-C958-AC71-995E9D434956}"/>
              </a:ext>
            </a:extLst>
          </p:cNvPr>
          <p:cNvSpPr txBox="1"/>
          <p:nvPr/>
        </p:nvSpPr>
        <p:spPr>
          <a:xfrm>
            <a:off x="308505" y="5675013"/>
            <a:ext cx="4423006" cy="523220"/>
          </a:xfrm>
          <a:prstGeom prst="rect">
            <a:avLst/>
          </a:prstGeom>
          <a:noFill/>
        </p:spPr>
        <p:txBody>
          <a:bodyPr wrap="none" rtlCol="0">
            <a:spAutoFit/>
          </a:bodyPr>
          <a:lstStyle/>
          <a:p>
            <a:r>
              <a:rPr lang="en-US" sz="1400" b="1" dirty="0">
                <a:solidFill>
                  <a:srgbClr val="FF0000"/>
                </a:solidFill>
              </a:rPr>
              <a:t>Progress On a Polarized 3He</a:t>
            </a:r>
            <a:r>
              <a:rPr lang="en-US" sz="1400" b="1" baseline="30000" dirty="0">
                <a:solidFill>
                  <a:srgbClr val="FF0000"/>
                </a:solidFill>
              </a:rPr>
              <a:t>++</a:t>
            </a:r>
            <a:r>
              <a:rPr lang="en-US" sz="1400" b="1" dirty="0">
                <a:solidFill>
                  <a:srgbClr val="FF0000"/>
                </a:solidFill>
              </a:rPr>
              <a:t> ion source at BNL</a:t>
            </a:r>
          </a:p>
          <a:p>
            <a:r>
              <a:rPr lang="en-US" sz="1400" b="1" i="1" dirty="0">
                <a:solidFill>
                  <a:srgbClr val="FF0000"/>
                </a:solidFill>
              </a:rPr>
              <a:t>Noah </a:t>
            </a:r>
            <a:r>
              <a:rPr lang="en-US" sz="1400" b="1" i="1" dirty="0" err="1">
                <a:solidFill>
                  <a:srgbClr val="FF0000"/>
                </a:solidFill>
              </a:rPr>
              <a:t>Wuerfel</a:t>
            </a:r>
            <a:r>
              <a:rPr lang="en-US" sz="1400" b="1" i="1" dirty="0">
                <a:solidFill>
                  <a:srgbClr val="FF0000"/>
                </a:solidFill>
              </a:rPr>
              <a:t>  </a:t>
            </a:r>
            <a:r>
              <a:rPr lang="en-US" sz="1400" b="1" dirty="0">
                <a:solidFill>
                  <a:srgbClr val="FF0000"/>
                </a:solidFill>
              </a:rPr>
              <a:t>09/23</a:t>
            </a:r>
          </a:p>
        </p:txBody>
      </p:sp>
    </p:spTree>
    <p:extLst>
      <p:ext uri="{BB962C8B-B14F-4D97-AF65-F5344CB8AC3E}">
        <p14:creationId xmlns:p14="http://schemas.microsoft.com/office/powerpoint/2010/main" val="1033413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AAD6-2D99-8526-2C4B-08639BE10374}"/>
              </a:ext>
            </a:extLst>
          </p:cNvPr>
          <p:cNvSpPr>
            <a:spLocks noGrp="1"/>
          </p:cNvSpPr>
          <p:nvPr>
            <p:ph type="title"/>
          </p:nvPr>
        </p:nvSpPr>
        <p:spPr/>
        <p:txBody>
          <a:bodyPr>
            <a:normAutofit fontScale="90000"/>
          </a:bodyPr>
          <a:lstStyle/>
          <a:p>
            <a:r>
              <a:rPr lang="en-US" sz="3200" dirty="0">
                <a:solidFill>
                  <a:srgbClr val="C00000"/>
                </a:solidFill>
                <a:effectLst/>
                <a:latin typeface="CMBX12"/>
              </a:rPr>
              <a:t>Development of Polarized Lithium ion Source for EIC </a:t>
            </a:r>
            <a:br>
              <a:rPr lang="en-US" dirty="0"/>
            </a:br>
            <a:endParaRPr lang="en-US" dirty="0"/>
          </a:p>
        </p:txBody>
      </p:sp>
      <p:sp>
        <p:nvSpPr>
          <p:cNvPr id="3" name="Content Placeholder 2">
            <a:extLst>
              <a:ext uri="{FF2B5EF4-FFF2-40B4-BE49-F238E27FC236}">
                <a16:creationId xmlns:a16="http://schemas.microsoft.com/office/drawing/2014/main" id="{69850DA9-BE82-E12F-A5A0-854465995E30}"/>
              </a:ext>
            </a:extLst>
          </p:cNvPr>
          <p:cNvSpPr>
            <a:spLocks noGrp="1"/>
          </p:cNvSpPr>
          <p:nvPr>
            <p:ph idx="1"/>
          </p:nvPr>
        </p:nvSpPr>
        <p:spPr/>
        <p:txBody>
          <a:bodyPr/>
          <a:lstStyle/>
          <a:p>
            <a:r>
              <a:rPr lang="en-US" dirty="0"/>
              <a:t>This topic will be discussed on Monday 09/23 , 11:40 AM</a:t>
            </a:r>
          </a:p>
          <a:p>
            <a:r>
              <a:rPr lang="en-US" b="1" i="1" dirty="0">
                <a:solidFill>
                  <a:srgbClr val="FF0000"/>
                </a:solidFill>
              </a:rPr>
              <a:t>By Chao Peng </a:t>
            </a:r>
          </a:p>
        </p:txBody>
      </p:sp>
      <p:sp>
        <p:nvSpPr>
          <p:cNvPr id="4" name="Slide Number Placeholder 3">
            <a:extLst>
              <a:ext uri="{FF2B5EF4-FFF2-40B4-BE49-F238E27FC236}">
                <a16:creationId xmlns:a16="http://schemas.microsoft.com/office/drawing/2014/main" id="{2003AF57-8DA5-D364-BD65-809674893931}"/>
              </a:ext>
            </a:extLst>
          </p:cNvPr>
          <p:cNvSpPr>
            <a:spLocks noGrp="1"/>
          </p:cNvSpPr>
          <p:nvPr>
            <p:ph type="sldNum" sz="quarter" idx="4"/>
          </p:nvPr>
        </p:nvSpPr>
        <p:spPr/>
        <p:txBody>
          <a:bodyPr/>
          <a:lstStyle/>
          <a:p>
            <a:fld id="{933A556B-7C63-244D-9B7C-B0EA8042B330}" type="slidenum">
              <a:rPr lang="en-US" smtClean="0"/>
              <a:pPr/>
              <a:t>32</a:t>
            </a:fld>
            <a:endParaRPr lang="en-US" sz="750"/>
          </a:p>
        </p:txBody>
      </p:sp>
    </p:spTree>
    <p:extLst>
      <p:ext uri="{BB962C8B-B14F-4D97-AF65-F5344CB8AC3E}">
        <p14:creationId xmlns:p14="http://schemas.microsoft.com/office/powerpoint/2010/main" val="3857244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D315-401E-DC12-E4A0-0E2AB63E8A7B}"/>
              </a:ext>
            </a:extLst>
          </p:cNvPr>
          <p:cNvSpPr>
            <a:spLocks noGrp="1"/>
          </p:cNvSpPr>
          <p:nvPr>
            <p:ph type="title"/>
          </p:nvPr>
        </p:nvSpPr>
        <p:spPr/>
        <p:txBody>
          <a:bodyPr/>
          <a:lstStyle/>
          <a:p>
            <a:r>
              <a:rPr lang="en-US" dirty="0">
                <a:solidFill>
                  <a:srgbClr val="C00000"/>
                </a:solidFill>
              </a:rPr>
              <a:t>Polarized Ion Source </a:t>
            </a:r>
            <a:br>
              <a:rPr lang="en-US" dirty="0">
                <a:solidFill>
                  <a:srgbClr val="C00000"/>
                </a:solidFill>
              </a:rPr>
            </a:br>
            <a:r>
              <a:rPr lang="en-US" dirty="0">
                <a:solidFill>
                  <a:srgbClr val="C00000"/>
                </a:solidFill>
              </a:rPr>
              <a:t>09/23     10:40 – 11:00</a:t>
            </a:r>
          </a:p>
        </p:txBody>
      </p:sp>
      <p:sp>
        <p:nvSpPr>
          <p:cNvPr id="3" name="Content Placeholder 2">
            <a:extLst>
              <a:ext uri="{FF2B5EF4-FFF2-40B4-BE49-F238E27FC236}">
                <a16:creationId xmlns:a16="http://schemas.microsoft.com/office/drawing/2014/main" id="{7CE0FA91-8792-3B09-E5C4-7FED9E9012F2}"/>
              </a:ext>
            </a:extLst>
          </p:cNvPr>
          <p:cNvSpPr>
            <a:spLocks noGrp="1"/>
          </p:cNvSpPr>
          <p:nvPr>
            <p:ph idx="1"/>
          </p:nvPr>
        </p:nvSpPr>
        <p:spPr/>
        <p:txBody>
          <a:bodyPr>
            <a:normAutofit fontScale="92500" lnSpcReduction="20000"/>
          </a:bodyPr>
          <a:lstStyle/>
          <a:p>
            <a:r>
              <a:rPr lang="en-US" b="1" i="0" u="none" strike="noStrike" dirty="0">
                <a:solidFill>
                  <a:srgbClr val="272F09"/>
                </a:solidFill>
                <a:effectLst/>
                <a:latin typeface="Liberation Sans"/>
              </a:rPr>
              <a:t> </a:t>
            </a:r>
            <a:r>
              <a:rPr lang="en-US" i="1" dirty="0">
                <a:solidFill>
                  <a:srgbClr val="272F09"/>
                </a:solidFill>
                <a:latin typeface="Liberation Sans"/>
              </a:rPr>
              <a:t>Karl Engels</a:t>
            </a:r>
            <a:endParaRPr lang="en-US" b="1" i="0" u="none" strike="noStrike" dirty="0">
              <a:solidFill>
                <a:srgbClr val="272F09"/>
              </a:solidFill>
              <a:effectLst/>
              <a:latin typeface="Liberation Sans"/>
            </a:endParaRPr>
          </a:p>
          <a:p>
            <a:pPr algn="l"/>
            <a:r>
              <a:rPr lang="en-US" b="1" i="0" u="none" strike="noStrike" dirty="0">
                <a:solidFill>
                  <a:srgbClr val="272F09"/>
                </a:solidFill>
                <a:effectLst/>
                <a:latin typeface="Liberation Sans"/>
              </a:rPr>
              <a:t>New Insights into Sona Transitions</a:t>
            </a:r>
            <a:endParaRPr lang="en-US" b="0" i="1" u="none" strike="noStrike" dirty="0">
              <a:solidFill>
                <a:srgbClr val="272F09"/>
              </a:solidFill>
              <a:effectLst/>
              <a:latin typeface="Liberation Sans"/>
            </a:endParaRPr>
          </a:p>
          <a:p>
            <a:pPr algn="l"/>
            <a:r>
              <a:rPr lang="en-US" b="0" i="0" u="none" strike="noStrike" dirty="0">
                <a:solidFill>
                  <a:srgbClr val="272F09"/>
                </a:solidFill>
                <a:effectLst/>
                <a:latin typeface="Liberation Sans"/>
              </a:rPr>
              <a:t>11:00 - 11:20</a:t>
            </a:r>
          </a:p>
          <a:p>
            <a:pPr algn="l"/>
            <a:r>
              <a:rPr lang="en-US" b="0" i="1" u="none" strike="noStrike" dirty="0">
                <a:solidFill>
                  <a:srgbClr val="272F09"/>
                </a:solidFill>
                <a:effectLst/>
                <a:latin typeface="Liberation Sans"/>
              </a:rPr>
              <a:t>Antonino Cannavo</a:t>
            </a:r>
          </a:p>
          <a:p>
            <a:pPr algn="l"/>
            <a:r>
              <a:rPr lang="en-US" b="1" i="0" u="none" strike="noStrike" dirty="0">
                <a:solidFill>
                  <a:srgbClr val="272F09"/>
                </a:solidFill>
                <a:effectLst/>
                <a:latin typeface="Liberation Sans"/>
              </a:rPr>
              <a:t>Operation of the OPPIS H⁻ Ion Source during the RHIC Run-2024</a:t>
            </a:r>
          </a:p>
          <a:p>
            <a:pPr algn="l"/>
            <a:r>
              <a:rPr lang="en-US" b="0" i="0" u="none" strike="noStrike" dirty="0">
                <a:solidFill>
                  <a:srgbClr val="272F09"/>
                </a:solidFill>
                <a:effectLst/>
                <a:latin typeface="Liberation Sans"/>
              </a:rPr>
              <a:t>11:20 - 11:40</a:t>
            </a:r>
          </a:p>
          <a:p>
            <a:pPr algn="l"/>
            <a:r>
              <a:rPr lang="en-US" b="0" i="1" u="none" strike="noStrike" dirty="0">
                <a:solidFill>
                  <a:srgbClr val="272F09"/>
                </a:solidFill>
                <a:effectLst/>
                <a:latin typeface="Liberation Sans"/>
              </a:rPr>
              <a:t>Noah </a:t>
            </a:r>
            <a:r>
              <a:rPr lang="en-US" b="0" i="1" u="none" strike="noStrike" dirty="0" err="1">
                <a:solidFill>
                  <a:srgbClr val="272F09"/>
                </a:solidFill>
                <a:effectLst/>
                <a:latin typeface="Liberation Sans"/>
              </a:rPr>
              <a:t>Wuerfel</a:t>
            </a:r>
            <a:endParaRPr lang="en-US" b="0" i="1" u="none" strike="noStrike" dirty="0">
              <a:solidFill>
                <a:srgbClr val="272F09"/>
              </a:solidFill>
              <a:effectLst/>
              <a:latin typeface="Liberation Sans"/>
            </a:endParaRPr>
          </a:p>
          <a:p>
            <a:pPr algn="l"/>
            <a:r>
              <a:rPr lang="en-US" b="1" i="0" u="none" strike="noStrike" dirty="0">
                <a:solidFill>
                  <a:srgbClr val="272F09"/>
                </a:solidFill>
                <a:effectLst/>
                <a:latin typeface="Liberation Sans"/>
              </a:rPr>
              <a:t>Progress on a Polarized 3He++ Ion Source at BNL</a:t>
            </a:r>
          </a:p>
          <a:p>
            <a:pPr algn="l"/>
            <a:r>
              <a:rPr lang="en-US" b="0" i="0" u="none" strike="noStrike" dirty="0">
                <a:solidFill>
                  <a:srgbClr val="272F09"/>
                </a:solidFill>
                <a:effectLst/>
                <a:latin typeface="Liberation Sans"/>
              </a:rPr>
              <a:t>11:40 - 12:00</a:t>
            </a:r>
          </a:p>
          <a:p>
            <a:pPr algn="l"/>
            <a:r>
              <a:rPr lang="en-US" b="0" i="1" u="none" strike="noStrike" dirty="0">
                <a:solidFill>
                  <a:srgbClr val="272F09"/>
                </a:solidFill>
                <a:effectLst/>
                <a:latin typeface="Liberation Sans"/>
              </a:rPr>
              <a:t>Chao Peng</a:t>
            </a:r>
          </a:p>
          <a:p>
            <a:pPr algn="l"/>
            <a:r>
              <a:rPr lang="en-US" b="1" i="0" u="none" strike="noStrike" dirty="0">
                <a:solidFill>
                  <a:srgbClr val="272F09"/>
                </a:solidFill>
                <a:effectLst/>
                <a:latin typeface="Liberation Sans"/>
              </a:rPr>
              <a:t>Development of Polarized Lithium Sources for EIC</a:t>
            </a:r>
          </a:p>
          <a:p>
            <a:pPr algn="l"/>
            <a:endParaRPr lang="en-US" b="0" i="1" u="none" strike="noStrike" dirty="0">
              <a:solidFill>
                <a:srgbClr val="272F09"/>
              </a:solidFill>
              <a:effectLst/>
              <a:latin typeface="Liberation Sans"/>
            </a:endParaRPr>
          </a:p>
          <a:p>
            <a:endParaRPr lang="en-US" dirty="0"/>
          </a:p>
        </p:txBody>
      </p:sp>
      <p:sp>
        <p:nvSpPr>
          <p:cNvPr id="4" name="Slide Number Placeholder 3">
            <a:extLst>
              <a:ext uri="{FF2B5EF4-FFF2-40B4-BE49-F238E27FC236}">
                <a16:creationId xmlns:a16="http://schemas.microsoft.com/office/drawing/2014/main" id="{59FEE947-7F36-FC06-DEB0-98799D847904}"/>
              </a:ext>
            </a:extLst>
          </p:cNvPr>
          <p:cNvSpPr>
            <a:spLocks noGrp="1"/>
          </p:cNvSpPr>
          <p:nvPr>
            <p:ph type="sldNum" sz="quarter" idx="4"/>
          </p:nvPr>
        </p:nvSpPr>
        <p:spPr/>
        <p:txBody>
          <a:bodyPr/>
          <a:lstStyle/>
          <a:p>
            <a:fld id="{933A556B-7C63-244D-9B7C-B0EA8042B330}" type="slidenum">
              <a:rPr lang="en-US" smtClean="0"/>
              <a:pPr/>
              <a:t>33</a:t>
            </a:fld>
            <a:endParaRPr lang="en-US" sz="750"/>
          </a:p>
        </p:txBody>
      </p:sp>
    </p:spTree>
    <p:extLst>
      <p:ext uri="{BB962C8B-B14F-4D97-AF65-F5344CB8AC3E}">
        <p14:creationId xmlns:p14="http://schemas.microsoft.com/office/powerpoint/2010/main" val="104464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E2C463-640A-DFE7-7B87-50F956F59D06}"/>
              </a:ext>
            </a:extLst>
          </p:cNvPr>
          <p:cNvSpPr>
            <a:spLocks noGrp="1"/>
          </p:cNvSpPr>
          <p:nvPr>
            <p:ph type="dt" sz="half" idx="10"/>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baseline="0">
                <a:solidFill>
                  <a:schemeClr val="tx1"/>
                </a:solidFill>
                <a:latin typeface="+mn-lt"/>
                <a:ea typeface="+mn-ea"/>
                <a:cs typeface="+mn-cs"/>
              </a:defRPr>
            </a:lvl1pPr>
            <a:lvl2pPr marL="457200" algn="l" rtl="0" fontAlgn="base">
              <a:spcBef>
                <a:spcPct val="0"/>
              </a:spcBef>
              <a:spcAft>
                <a:spcPct val="0"/>
              </a:spcAft>
              <a:defRPr kern="1200" baseline="30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30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30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30000">
                <a:solidFill>
                  <a:schemeClr val="tx1"/>
                </a:solidFill>
                <a:latin typeface="Arial" panose="020B0604020202020204" pitchFamily="34" charset="0"/>
                <a:ea typeface="+mn-ea"/>
                <a:cs typeface="+mn-cs"/>
              </a:defRPr>
            </a:lvl5pPr>
            <a:lvl6pPr marL="2286000" algn="l" defTabSz="914400" rtl="0" eaLnBrk="1" latinLnBrk="0" hangingPunct="1">
              <a:defRPr kern="1200" baseline="30000">
                <a:solidFill>
                  <a:schemeClr val="tx1"/>
                </a:solidFill>
                <a:latin typeface="Arial" panose="020B0604020202020204" pitchFamily="34" charset="0"/>
                <a:ea typeface="+mn-ea"/>
                <a:cs typeface="+mn-cs"/>
              </a:defRPr>
            </a:lvl6pPr>
            <a:lvl7pPr marL="2743200" algn="l" defTabSz="914400" rtl="0" eaLnBrk="1" latinLnBrk="0" hangingPunct="1">
              <a:defRPr kern="1200" baseline="30000">
                <a:solidFill>
                  <a:schemeClr val="tx1"/>
                </a:solidFill>
                <a:latin typeface="Arial" panose="020B0604020202020204" pitchFamily="34" charset="0"/>
                <a:ea typeface="+mn-ea"/>
                <a:cs typeface="+mn-cs"/>
              </a:defRPr>
            </a:lvl7pPr>
            <a:lvl8pPr marL="3200400" algn="l" defTabSz="914400" rtl="0" eaLnBrk="1" latinLnBrk="0" hangingPunct="1">
              <a:defRPr kern="1200" baseline="30000">
                <a:solidFill>
                  <a:schemeClr val="tx1"/>
                </a:solidFill>
                <a:latin typeface="Arial" panose="020B0604020202020204" pitchFamily="34" charset="0"/>
                <a:ea typeface="+mn-ea"/>
                <a:cs typeface="+mn-cs"/>
              </a:defRPr>
            </a:lvl8pPr>
            <a:lvl9pPr marL="3657600" algn="l" defTabSz="914400" rtl="0" eaLnBrk="1" latinLnBrk="0" hangingPunct="1">
              <a:defRPr kern="1200" baseline="30000">
                <a:solidFill>
                  <a:schemeClr val="tx1"/>
                </a:solidFill>
                <a:latin typeface="Arial" panose="020B0604020202020204" pitchFamily="34" charset="0"/>
                <a:ea typeface="+mn-ea"/>
                <a:cs typeface="+mn-cs"/>
              </a:defRPr>
            </a:lvl9pPr>
          </a:lstStyle>
          <a:p>
            <a:r>
              <a:rPr lang="en-US" altLang="en-US"/>
              <a:t>James Alessi</a:t>
            </a:r>
          </a:p>
        </p:txBody>
      </p:sp>
      <p:sp>
        <p:nvSpPr>
          <p:cNvPr id="78852" name="Text Box 4">
            <a:extLst>
              <a:ext uri="{FF2B5EF4-FFF2-40B4-BE49-F238E27FC236}">
                <a16:creationId xmlns:a16="http://schemas.microsoft.com/office/drawing/2014/main" id="{84F51AAB-BF63-44F7-8C88-B0138971ADC0}"/>
              </a:ext>
            </a:extLst>
          </p:cNvPr>
          <p:cNvSpPr txBox="1">
            <a:spLocks noChangeArrowheads="1"/>
          </p:cNvSpPr>
          <p:nvPr/>
        </p:nvSpPr>
        <p:spPr bwMode="auto">
          <a:xfrm>
            <a:off x="3180523" y="135835"/>
            <a:ext cx="1708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aseline="0">
                <a:solidFill>
                  <a:srgbClr val="C00000"/>
                </a:solidFill>
              </a:rPr>
              <a:t>Summary</a:t>
            </a:r>
          </a:p>
        </p:txBody>
      </p:sp>
      <p:sp>
        <p:nvSpPr>
          <p:cNvPr id="78853" name="Text Box 5">
            <a:extLst>
              <a:ext uri="{FF2B5EF4-FFF2-40B4-BE49-F238E27FC236}">
                <a16:creationId xmlns:a16="http://schemas.microsoft.com/office/drawing/2014/main" id="{A6133876-858D-6511-3A3F-B936C7B9B95A}"/>
              </a:ext>
            </a:extLst>
          </p:cNvPr>
          <p:cNvSpPr txBox="1">
            <a:spLocks noChangeArrowheads="1"/>
          </p:cNvSpPr>
          <p:nvPr/>
        </p:nvSpPr>
        <p:spPr bwMode="auto">
          <a:xfrm>
            <a:off x="647700" y="841513"/>
            <a:ext cx="8366904"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rgbClr val="7030A0"/>
                </a:solidFill>
              </a:rPr>
              <a:t>Polarize ion source three steps</a:t>
            </a:r>
          </a:p>
          <a:p>
            <a:pPr marL="342900" indent="-342900">
              <a:buAutoNum type="arabicParenBoth"/>
            </a:pPr>
            <a:r>
              <a:rPr lang="en-US" altLang="en-US" dirty="0"/>
              <a:t>Electron polarization: Spin filtering,  optical pumping </a:t>
            </a:r>
          </a:p>
          <a:p>
            <a:r>
              <a:rPr lang="en-US" altLang="en-US" dirty="0"/>
              <a:t>(2) Transfer to nucleus polarization : RF transition, Sona transition</a:t>
            </a:r>
          </a:p>
          <a:p>
            <a:r>
              <a:rPr lang="en-US" altLang="en-US" dirty="0"/>
              <a:t>(3) Ionization: electron collision , charge exchange, resonance plasma charge exchange, alkali vapor  </a:t>
            </a:r>
          </a:p>
          <a:p>
            <a:endParaRPr lang="en-US" altLang="en-US" baseline="0" dirty="0"/>
          </a:p>
          <a:p>
            <a:r>
              <a:rPr lang="en-US" altLang="en-US" dirty="0">
                <a:solidFill>
                  <a:srgbClr val="7030A0"/>
                </a:solidFill>
              </a:rPr>
              <a:t>BNL Polarized H- source(1982): </a:t>
            </a:r>
            <a:r>
              <a:rPr lang="en-US" altLang="en-US" dirty="0"/>
              <a:t>25 𝝻A, 75%</a:t>
            </a:r>
          </a:p>
          <a:p>
            <a:endParaRPr lang="en-US" altLang="en-US" baseline="0" dirty="0"/>
          </a:p>
          <a:p>
            <a:r>
              <a:rPr lang="en-US" altLang="en-US" dirty="0">
                <a:solidFill>
                  <a:srgbClr val="7030A0"/>
                </a:solidFill>
              </a:rPr>
              <a:t>INR  Polarized H</a:t>
            </a:r>
            <a:r>
              <a:rPr lang="en-US" altLang="en-US" baseline="30000" dirty="0">
                <a:solidFill>
                  <a:srgbClr val="7030A0"/>
                </a:solidFill>
              </a:rPr>
              <a:t>-</a:t>
            </a:r>
            <a:r>
              <a:rPr lang="en-US" altLang="en-US" dirty="0">
                <a:solidFill>
                  <a:srgbClr val="7030A0"/>
                </a:solidFill>
              </a:rPr>
              <a:t> source with Resonant Plasma Ionizer</a:t>
            </a:r>
            <a:r>
              <a:rPr lang="en-US" altLang="en-US" dirty="0"/>
              <a:t>: 4mA, 90%</a:t>
            </a:r>
          </a:p>
          <a:p>
            <a:endParaRPr lang="en-US" altLang="en-US" baseline="0" dirty="0"/>
          </a:p>
          <a:p>
            <a:r>
              <a:rPr lang="en-US" altLang="en-US" baseline="0" dirty="0">
                <a:solidFill>
                  <a:srgbClr val="7030A0"/>
                </a:solidFill>
              </a:rPr>
              <a:t>NICA  Polarized H</a:t>
            </a:r>
            <a:r>
              <a:rPr lang="en-US" altLang="en-US" baseline="30000" dirty="0">
                <a:solidFill>
                  <a:srgbClr val="7030A0"/>
                </a:solidFill>
              </a:rPr>
              <a:t>+</a:t>
            </a:r>
            <a:r>
              <a:rPr lang="en-US" altLang="en-US" baseline="0" dirty="0">
                <a:solidFill>
                  <a:srgbClr val="7030A0"/>
                </a:solidFill>
              </a:rPr>
              <a:t>/D</a:t>
            </a:r>
            <a:r>
              <a:rPr lang="en-US" altLang="en-US" baseline="30000" dirty="0">
                <a:solidFill>
                  <a:srgbClr val="7030A0"/>
                </a:solidFill>
              </a:rPr>
              <a:t>+</a:t>
            </a:r>
            <a:r>
              <a:rPr lang="en-US" altLang="en-US" baseline="0" dirty="0">
                <a:solidFill>
                  <a:srgbClr val="7030A0"/>
                </a:solidFill>
              </a:rPr>
              <a:t> Source</a:t>
            </a:r>
            <a:r>
              <a:rPr lang="en-US" altLang="en-US" baseline="0" dirty="0"/>
              <a:t>: 6mA D</a:t>
            </a:r>
            <a:r>
              <a:rPr lang="en-US" altLang="en-US" baseline="30000" dirty="0"/>
              <a:t>+</a:t>
            </a:r>
            <a:r>
              <a:rPr lang="en-US" altLang="en-US" baseline="0" dirty="0"/>
              <a:t>, 88 %</a:t>
            </a:r>
          </a:p>
          <a:p>
            <a:endParaRPr lang="en-US" altLang="en-US" b="1" baseline="0" dirty="0">
              <a:solidFill>
                <a:srgbClr val="7030A0"/>
              </a:solidFill>
            </a:endParaRPr>
          </a:p>
          <a:p>
            <a:r>
              <a:rPr lang="en-US" altLang="en-US" b="1" baseline="0" dirty="0">
                <a:solidFill>
                  <a:srgbClr val="7030A0"/>
                </a:solidFill>
              </a:rPr>
              <a:t>BNL OPPIS (Pol. H-):</a:t>
            </a:r>
            <a:r>
              <a:rPr lang="en-US" altLang="en-US" baseline="0" dirty="0">
                <a:solidFill>
                  <a:srgbClr val="7030A0"/>
                </a:solidFill>
              </a:rPr>
              <a:t> </a:t>
            </a:r>
            <a:r>
              <a:rPr lang="en-US" altLang="en-US" baseline="0" dirty="0"/>
              <a:t>1.6 mA, P=85 %  Reliable.  R</a:t>
            </a:r>
            <a:r>
              <a:rPr lang="en-US" altLang="en-US" dirty="0"/>
              <a:t>un</a:t>
            </a:r>
            <a:r>
              <a:rPr lang="en-US" altLang="en-US" baseline="0" dirty="0"/>
              <a:t> unattended  </a:t>
            </a:r>
          </a:p>
          <a:p>
            <a:r>
              <a:rPr lang="en-US" altLang="en-US" dirty="0"/>
              <a:t>		</a:t>
            </a:r>
            <a:endParaRPr lang="en-US" altLang="en-US" baseline="0" dirty="0"/>
          </a:p>
          <a:p>
            <a:pPr>
              <a:buClr>
                <a:srgbClr val="0000FF"/>
              </a:buClr>
              <a:buSzPct val="100000"/>
            </a:pPr>
            <a:r>
              <a:rPr lang="en-US" altLang="en-US" baseline="0" dirty="0">
                <a:solidFill>
                  <a:srgbClr val="7030A0"/>
                </a:solidFill>
              </a:rPr>
              <a:t>BNL Polarized </a:t>
            </a:r>
            <a:r>
              <a:rPr lang="en-US" altLang="en-US" baseline="30000" dirty="0">
                <a:solidFill>
                  <a:srgbClr val="7030A0"/>
                </a:solidFill>
              </a:rPr>
              <a:t>3</a:t>
            </a:r>
            <a:r>
              <a:rPr lang="en-US" altLang="en-US" baseline="0" dirty="0">
                <a:solidFill>
                  <a:srgbClr val="7030A0"/>
                </a:solidFill>
              </a:rPr>
              <a:t>He: </a:t>
            </a:r>
            <a:r>
              <a:rPr lang="en-US" b="1" u="none" strike="noStrike" dirty="0">
                <a:effectLst/>
                <a:latin typeface="Times New Roman" panose="02020603050405020304" pitchFamily="18" charset="0"/>
                <a:cs typeface="Times New Roman" panose="02020603050405020304" pitchFamily="18" charset="0"/>
              </a:rPr>
              <a:t>High polarization of He was achieved in the "open" cell in the 	           high magnetic field. Final test for Cell cell is underway. </a:t>
            </a:r>
          </a:p>
          <a:p>
            <a:pPr>
              <a:buClr>
                <a:srgbClr val="0000FF"/>
              </a:buClr>
              <a:buSzPct val="100000"/>
            </a:pPr>
            <a:r>
              <a:rPr lang="en-US" b="1" dirty="0">
                <a:latin typeface="Times New Roman" panose="02020603050405020304" pitchFamily="18" charset="0"/>
                <a:cs typeface="Times New Roman" panose="02020603050405020304" pitchFamily="18" charset="0"/>
              </a:rPr>
              <a:t>                             Will be world highest intensity pol. </a:t>
            </a:r>
            <a:r>
              <a:rPr lang="en-US" b="1" baseline="30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He source </a:t>
            </a:r>
            <a:endParaRPr lang="en-US" b="1" u="none" strike="noStrike" dirty="0">
              <a:effectLst/>
              <a:latin typeface="Times New Roman" panose="02020603050405020304" pitchFamily="18" charset="0"/>
              <a:cs typeface="Times New Roman" panose="02020603050405020304" pitchFamily="18" charset="0"/>
            </a:endParaRPr>
          </a:p>
          <a:p>
            <a:pPr>
              <a:buClr>
                <a:srgbClr val="0000FF"/>
              </a:buClr>
              <a:buSzPct val="100000"/>
            </a:pPr>
            <a:r>
              <a:rPr lang="en-US" b="1" dirty="0">
                <a:latin typeface="Times New Roman" panose="02020603050405020304" pitchFamily="18" charset="0"/>
                <a:cs typeface="Times New Roman" panose="02020603050405020304" pitchFamily="18" charset="0"/>
              </a:rPr>
              <a:t>		</a:t>
            </a:r>
            <a:endParaRPr lang="en-US" altLang="en-US" b="1" dirty="0">
              <a:solidFill>
                <a:srgbClr val="0070C0"/>
              </a:solidFill>
              <a:latin typeface="Times New Roman" panose="02020603050405020304" pitchFamily="18" charset="0"/>
              <a:ea typeface="ＭＳ Ｐゴシック" pitchFamily="34" charset="-128"/>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71C1E-99A3-7A51-B000-097A58738BF3}"/>
              </a:ext>
            </a:extLst>
          </p:cNvPr>
          <p:cNvSpPr>
            <a:spLocks noGrp="1"/>
          </p:cNvSpPr>
          <p:nvPr>
            <p:ph type="sldNum" sz="quarter" idx="4"/>
          </p:nvPr>
        </p:nvSpPr>
        <p:spPr/>
        <p:txBody>
          <a:bodyPr/>
          <a:lstStyle/>
          <a:p>
            <a:fld id="{933A556B-7C63-244D-9B7C-B0EA8042B330}" type="slidenum">
              <a:rPr lang="en-US" smtClean="0"/>
              <a:pPr/>
              <a:t>35</a:t>
            </a:fld>
            <a:endParaRPr lang="en-US" sz="750"/>
          </a:p>
        </p:txBody>
      </p:sp>
      <p:pic>
        <p:nvPicPr>
          <p:cNvPr id="3" name="Picture 2">
            <a:extLst>
              <a:ext uri="{FF2B5EF4-FFF2-40B4-BE49-F238E27FC236}">
                <a16:creationId xmlns:a16="http://schemas.microsoft.com/office/drawing/2014/main" id="{2D8DC49F-3F31-4CF5-652B-04EEC1F90DBA}"/>
              </a:ext>
            </a:extLst>
          </p:cNvPr>
          <p:cNvPicPr>
            <a:picLocks noChangeAspect="1"/>
          </p:cNvPicPr>
          <p:nvPr/>
        </p:nvPicPr>
        <p:blipFill>
          <a:blip r:embed="rId2"/>
          <a:stretch>
            <a:fillRect/>
          </a:stretch>
        </p:blipFill>
        <p:spPr>
          <a:xfrm>
            <a:off x="2508928" y="603884"/>
            <a:ext cx="4126144" cy="5339715"/>
          </a:xfrm>
          <a:prstGeom prst="rect">
            <a:avLst/>
          </a:prstGeom>
        </p:spPr>
      </p:pic>
    </p:spTree>
    <p:extLst>
      <p:ext uri="{BB962C8B-B14F-4D97-AF65-F5344CB8AC3E}">
        <p14:creationId xmlns:p14="http://schemas.microsoft.com/office/powerpoint/2010/main" val="4009262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36" y="402679"/>
            <a:ext cx="8224127" cy="432125"/>
          </a:xfrm>
        </p:spPr>
        <p:txBody>
          <a:bodyPr>
            <a:noAutofit/>
          </a:bodyPr>
          <a:lstStyle/>
          <a:p>
            <a:r>
              <a:rPr lang="en-US" sz="3200" dirty="0">
                <a:solidFill>
                  <a:srgbClr val="C00000"/>
                </a:solidFill>
              </a:rPr>
              <a:t>Relativistic Heavy Ion Collider (RHIC)</a:t>
            </a:r>
            <a:br>
              <a:rPr lang="en-US" sz="3200" dirty="0">
                <a:solidFill>
                  <a:srgbClr val="C00000"/>
                </a:solidFill>
              </a:rPr>
            </a:br>
            <a:r>
              <a:rPr lang="en-US" sz="1800" dirty="0">
                <a:solidFill>
                  <a:srgbClr val="0070C0"/>
                </a:solidFill>
              </a:rPr>
              <a:t>world’s only polarized proton collider</a:t>
            </a:r>
            <a:endParaRPr lang="en-US" sz="1800" dirty="0">
              <a:solidFill>
                <a:srgbClr val="C00000"/>
              </a:solidFill>
            </a:endParaRPr>
          </a:p>
        </p:txBody>
      </p:sp>
      <p:sp>
        <p:nvSpPr>
          <p:cNvPr id="6" name="TextBox 5"/>
          <p:cNvSpPr txBox="1"/>
          <p:nvPr/>
        </p:nvSpPr>
        <p:spPr>
          <a:xfrm>
            <a:off x="628650" y="1233005"/>
            <a:ext cx="4723115" cy="1985159"/>
          </a:xfrm>
          <a:prstGeom prst="rect">
            <a:avLst/>
          </a:prstGeom>
          <a:noFill/>
        </p:spPr>
        <p:txBody>
          <a:bodyPr wrap="square" rtlCol="0">
            <a:spAutoFit/>
          </a:bodyPr>
          <a:lstStyle/>
          <a:p>
            <a:pPr marL="214313" indent="-214313">
              <a:buFont typeface="Arial" panose="020B0604020202020204" pitchFamily="34" charset="0"/>
              <a:buChar char="•"/>
            </a:pPr>
            <a:r>
              <a:rPr lang="en-US" dirty="0"/>
              <a:t>Two superconducting storage rings</a:t>
            </a:r>
          </a:p>
          <a:p>
            <a:pPr marL="214313" indent="-214313">
              <a:buFont typeface="Arial" panose="020B0604020202020204" pitchFamily="34" charset="0"/>
              <a:buChar char="•"/>
            </a:pPr>
            <a:r>
              <a:rPr lang="en-US" dirty="0"/>
              <a:t>3.8km circumference</a:t>
            </a:r>
          </a:p>
          <a:p>
            <a:pPr marL="214313" indent="-214313">
              <a:buFont typeface="Arial" panose="020B0604020202020204" pitchFamily="34" charset="0"/>
              <a:buChar char="•"/>
            </a:pPr>
            <a:r>
              <a:rPr lang="en-US" dirty="0"/>
              <a:t>Energy up to 255GeV protons, or 100GeV/n gold</a:t>
            </a:r>
          </a:p>
          <a:p>
            <a:pPr marL="214313" indent="-214313">
              <a:buFont typeface="Arial" panose="020B0604020202020204" pitchFamily="34" charset="0"/>
              <a:buChar char="•"/>
            </a:pPr>
            <a:r>
              <a:rPr lang="en-US" dirty="0"/>
              <a:t>110 bunches/beam</a:t>
            </a:r>
          </a:p>
          <a:p>
            <a:pPr marL="214313" indent="-214313">
              <a:buFont typeface="Arial" panose="020B0604020202020204" pitchFamily="34" charset="0"/>
              <a:buChar char="•"/>
            </a:pPr>
            <a:r>
              <a:rPr lang="en-US" dirty="0"/>
              <a:t>Ion species from protons to uranium</a:t>
            </a:r>
          </a:p>
          <a:p>
            <a:pPr marL="214313" indent="-214313">
              <a:buFont typeface="Arial" panose="020B0604020202020204" pitchFamily="34" charset="0"/>
              <a:buChar char="•"/>
            </a:pPr>
            <a:endParaRPr lang="en-US" sz="1500" dirty="0"/>
          </a:p>
        </p:txBody>
      </p:sp>
      <p:sp>
        <p:nvSpPr>
          <p:cNvPr id="7" name="TextBox 6"/>
          <p:cNvSpPr txBox="1"/>
          <p:nvPr/>
        </p:nvSpPr>
        <p:spPr>
          <a:xfrm>
            <a:off x="620601" y="2968457"/>
            <a:ext cx="4494680" cy="2031325"/>
          </a:xfrm>
          <a:prstGeom prst="rect">
            <a:avLst/>
          </a:prstGeom>
          <a:noFill/>
        </p:spPr>
        <p:txBody>
          <a:bodyPr wrap="square" rtlCol="0">
            <a:spAutoFit/>
          </a:bodyPr>
          <a:lstStyle/>
          <a:p>
            <a:pPr marL="214313" indent="-214313">
              <a:buFont typeface="Arial" panose="020B0604020202020204" pitchFamily="34" charset="0"/>
              <a:buChar char="•"/>
            </a:pPr>
            <a:r>
              <a:rPr lang="en-US" dirty="0"/>
              <a:t>60% proton polarization  </a:t>
            </a:r>
            <a:endParaRPr lang="en-US" dirty="0">
              <a:solidFill>
                <a:srgbClr val="0070C0"/>
              </a:solidFill>
            </a:endParaRPr>
          </a:p>
          <a:p>
            <a:pPr marL="214313" indent="-214313">
              <a:buFont typeface="Arial" panose="020B0604020202020204" pitchFamily="34" charset="0"/>
              <a:buChar char="•"/>
            </a:pPr>
            <a:r>
              <a:rPr lang="en-US" dirty="0">
                <a:solidFill>
                  <a:srgbClr val="0070C0"/>
                </a:solidFill>
              </a:rPr>
              <a:t>Exceeded design luminosity by factor 44 </a:t>
            </a:r>
          </a:p>
          <a:p>
            <a:pPr marL="214313" indent="-214313">
              <a:buFont typeface="Arial" panose="020B0604020202020204" pitchFamily="34" charset="0"/>
              <a:buChar char="•"/>
            </a:pPr>
            <a:r>
              <a:rPr lang="en-US" dirty="0"/>
              <a:t>6 interaction regions, 2 detectors</a:t>
            </a:r>
          </a:p>
          <a:p>
            <a:pPr marL="214313" indent="-214313">
              <a:buFont typeface="Arial" panose="020B0604020202020204" pitchFamily="34" charset="0"/>
              <a:buChar char="•"/>
            </a:pPr>
            <a:r>
              <a:rPr lang="en-US" dirty="0"/>
              <a:t>First high energy e-cooling</a:t>
            </a:r>
          </a:p>
          <a:p>
            <a:pPr marL="214313" indent="-214313">
              <a:buFont typeface="Arial" panose="020B0604020202020204" pitchFamily="34" charset="0"/>
              <a:buChar char="•"/>
            </a:pPr>
            <a:r>
              <a:rPr lang="en-US" dirty="0"/>
              <a:t>Very successful stochastic cooling for </a:t>
            </a:r>
          </a:p>
          <a:p>
            <a:pPr marL="214313" indent="-214313">
              <a:buFont typeface="Arial" panose="020B0604020202020204" pitchFamily="34" charset="0"/>
              <a:buChar char="•"/>
            </a:pPr>
            <a:r>
              <a:rPr lang="en-US" dirty="0"/>
              <a:t>In operation since 2001</a:t>
            </a:r>
          </a:p>
          <a:p>
            <a:endParaRPr lang="en-US" dirty="0"/>
          </a:p>
        </p:txBody>
      </p:sp>
      <p:sp>
        <p:nvSpPr>
          <p:cNvPr id="3" name="TextBox 2">
            <a:extLst>
              <a:ext uri="{FF2B5EF4-FFF2-40B4-BE49-F238E27FC236}">
                <a16:creationId xmlns:a16="http://schemas.microsoft.com/office/drawing/2014/main" id="{7D1E85E8-1B4B-445A-9C58-272E3D4569F3}"/>
              </a:ext>
            </a:extLst>
          </p:cNvPr>
          <p:cNvSpPr txBox="1"/>
          <p:nvPr/>
        </p:nvSpPr>
        <p:spPr>
          <a:xfrm flipH="1">
            <a:off x="270518" y="5097135"/>
            <a:ext cx="5264747" cy="461665"/>
          </a:xfrm>
          <a:prstGeom prst="rect">
            <a:avLst/>
          </a:prstGeom>
          <a:noFill/>
        </p:spPr>
        <p:txBody>
          <a:bodyPr wrap="square" rtlCol="0">
            <a:spAutoFit/>
          </a:bodyPr>
          <a:lstStyle/>
          <a:p>
            <a:r>
              <a:rPr lang="en-US" sz="2400">
                <a:solidFill>
                  <a:srgbClr val="0070C0"/>
                </a:solidFill>
              </a:rPr>
              <a:t>EIC is based on existing RHIC facility</a:t>
            </a:r>
          </a:p>
        </p:txBody>
      </p:sp>
      <p:pic>
        <p:nvPicPr>
          <p:cNvPr id="9" name="Content Placeholder 10" descr="A picture containing text, map, circle, diagram&#10;&#10;Description automatically generated">
            <a:extLst>
              <a:ext uri="{FF2B5EF4-FFF2-40B4-BE49-F238E27FC236}">
                <a16:creationId xmlns:a16="http://schemas.microsoft.com/office/drawing/2014/main" id="{161C7C5C-49C8-06A3-D7B5-A73F4BDFFD04}"/>
              </a:ext>
            </a:extLst>
          </p:cNvPr>
          <p:cNvPicPr>
            <a:picLocks noChangeAspect="1"/>
          </p:cNvPicPr>
          <p:nvPr/>
        </p:nvPicPr>
        <p:blipFill>
          <a:blip r:embed="rId2"/>
          <a:stretch>
            <a:fillRect/>
          </a:stretch>
        </p:blipFill>
        <p:spPr>
          <a:xfrm>
            <a:off x="5465363" y="1702530"/>
            <a:ext cx="2860256" cy="3694034"/>
          </a:xfrm>
          <a:prstGeom prst="rect">
            <a:avLst/>
          </a:prstGeom>
        </p:spPr>
      </p:pic>
    </p:spTree>
    <p:extLst>
      <p:ext uri="{BB962C8B-B14F-4D97-AF65-F5344CB8AC3E}">
        <p14:creationId xmlns:p14="http://schemas.microsoft.com/office/powerpoint/2010/main" val="2565372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23F8-BA6E-2872-92CF-A477A1C9365E}"/>
              </a:ext>
            </a:extLst>
          </p:cNvPr>
          <p:cNvSpPr>
            <a:spLocks noGrp="1"/>
          </p:cNvSpPr>
          <p:nvPr>
            <p:ph type="title"/>
          </p:nvPr>
        </p:nvSpPr>
        <p:spPr/>
        <p:txBody>
          <a:bodyPr/>
          <a:lstStyle/>
          <a:p>
            <a:r>
              <a:rPr lang="en-US">
                <a:solidFill>
                  <a:srgbClr val="C00000"/>
                </a:solidFill>
                <a:latin typeface="Times New Roman" panose="02020603050405020304" pitchFamily="18" charset="0"/>
                <a:cs typeface="Times New Roman" panose="02020603050405020304" pitchFamily="18" charset="0"/>
              </a:rPr>
              <a:t>Fast Atomic Beam Source</a:t>
            </a:r>
          </a:p>
        </p:txBody>
      </p:sp>
      <p:sp>
        <p:nvSpPr>
          <p:cNvPr id="3" name="Slide Number Placeholder 2">
            <a:extLst>
              <a:ext uri="{FF2B5EF4-FFF2-40B4-BE49-F238E27FC236}">
                <a16:creationId xmlns:a16="http://schemas.microsoft.com/office/drawing/2014/main" id="{4052ED2F-1102-F50A-8D12-37E429CD262C}"/>
              </a:ext>
            </a:extLst>
          </p:cNvPr>
          <p:cNvSpPr>
            <a:spLocks noGrp="1"/>
          </p:cNvSpPr>
          <p:nvPr>
            <p:ph type="sldNum" sz="quarter" idx="4"/>
          </p:nvPr>
        </p:nvSpPr>
        <p:spPr/>
        <p:txBody>
          <a:bodyPr/>
          <a:lstStyle/>
          <a:p>
            <a:fld id="{933A556B-7C63-244D-9B7C-B0EA8042B330}" type="slidenum">
              <a:rPr lang="en-US" smtClean="0"/>
              <a:pPr/>
              <a:t>37</a:t>
            </a:fld>
            <a:endParaRPr lang="en-US" sz="750"/>
          </a:p>
        </p:txBody>
      </p:sp>
      <p:pic>
        <p:nvPicPr>
          <p:cNvPr id="4" name="Picture 3">
            <a:extLst>
              <a:ext uri="{FF2B5EF4-FFF2-40B4-BE49-F238E27FC236}">
                <a16:creationId xmlns:a16="http://schemas.microsoft.com/office/drawing/2014/main" id="{8FCDFA53-4EBD-DD99-180F-8D3DA0B02A7F}"/>
              </a:ext>
            </a:extLst>
          </p:cNvPr>
          <p:cNvPicPr>
            <a:picLocks noChangeAspect="1"/>
          </p:cNvPicPr>
          <p:nvPr/>
        </p:nvPicPr>
        <p:blipFill>
          <a:blip r:embed="rId2"/>
          <a:stretch>
            <a:fillRect/>
          </a:stretch>
        </p:blipFill>
        <p:spPr>
          <a:xfrm>
            <a:off x="685800" y="1690689"/>
            <a:ext cx="7772400" cy="4805158"/>
          </a:xfrm>
          <a:prstGeom prst="rect">
            <a:avLst/>
          </a:prstGeom>
        </p:spPr>
      </p:pic>
      <p:pic>
        <p:nvPicPr>
          <p:cNvPr id="5" name="Picture 4">
            <a:extLst>
              <a:ext uri="{FF2B5EF4-FFF2-40B4-BE49-F238E27FC236}">
                <a16:creationId xmlns:a16="http://schemas.microsoft.com/office/drawing/2014/main" id="{AC2BE2CB-22D7-FDF2-7601-877B30AF1FED}"/>
              </a:ext>
            </a:extLst>
          </p:cNvPr>
          <p:cNvPicPr>
            <a:picLocks noChangeAspect="1"/>
          </p:cNvPicPr>
          <p:nvPr/>
        </p:nvPicPr>
        <p:blipFill>
          <a:blip r:embed="rId3"/>
          <a:stretch>
            <a:fillRect/>
          </a:stretch>
        </p:blipFill>
        <p:spPr>
          <a:xfrm>
            <a:off x="5543794" y="1337093"/>
            <a:ext cx="2096718" cy="1324717"/>
          </a:xfrm>
          <a:prstGeom prst="rect">
            <a:avLst/>
          </a:prstGeom>
        </p:spPr>
      </p:pic>
    </p:spTree>
    <p:extLst>
      <p:ext uri="{BB962C8B-B14F-4D97-AF65-F5344CB8AC3E}">
        <p14:creationId xmlns:p14="http://schemas.microsoft.com/office/powerpoint/2010/main" val="1212257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a:extLst>
              <a:ext uri="{FF2B5EF4-FFF2-40B4-BE49-F238E27FC236}">
                <a16:creationId xmlns:a16="http://schemas.microsoft.com/office/drawing/2014/main" id="{8622D2EF-B807-F3F5-6CF3-8F6212E7510E}"/>
              </a:ext>
            </a:extLst>
          </p:cNvPr>
          <p:cNvSpPr txBox="1">
            <a:spLocks noChangeArrowheads="1"/>
          </p:cNvSpPr>
          <p:nvPr/>
        </p:nvSpPr>
        <p:spPr bwMode="auto">
          <a:xfrm>
            <a:off x="228599" y="1061036"/>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2000">
                <a:solidFill>
                  <a:schemeClr val="tx1"/>
                </a:solidFill>
                <a:cs typeface="Times New Roman" panose="02020603050405020304" pitchFamily="18" charset="0"/>
              </a:rPr>
              <a:t>Two functions of the new He-cell with pulsed valve:</a:t>
            </a:r>
          </a:p>
          <a:p>
            <a:pPr eaLnBrk="1" hangingPunct="1">
              <a:spcBef>
                <a:spcPct val="0"/>
              </a:spcBef>
              <a:spcAft>
                <a:spcPct val="0"/>
              </a:spcAft>
              <a:buClrTx/>
              <a:buSzTx/>
              <a:buFont typeface="Arial" panose="020B0604020202020204" pitchFamily="34" charset="0"/>
              <a:buChar char="•"/>
            </a:pPr>
            <a:r>
              <a:rPr lang="en-US" altLang="en-US" sz="2000">
                <a:solidFill>
                  <a:schemeClr val="tx1"/>
                </a:solidFill>
                <a:cs typeface="Times New Roman" panose="02020603050405020304" pitchFamily="18" charset="0"/>
              </a:rPr>
              <a:t>  Ionization of the injected neutral beam</a:t>
            </a:r>
          </a:p>
          <a:p>
            <a:pPr eaLnBrk="1" hangingPunct="1">
              <a:spcBef>
                <a:spcPct val="0"/>
              </a:spcBef>
              <a:spcAft>
                <a:spcPct val="0"/>
              </a:spcAft>
              <a:buClrTx/>
              <a:buSzTx/>
              <a:buFont typeface="Arial" panose="020B0604020202020204" pitchFamily="34" charset="0"/>
              <a:buChar char="•"/>
            </a:pPr>
            <a:r>
              <a:rPr lang="en-US" altLang="en-US" sz="2000">
                <a:solidFill>
                  <a:schemeClr val="tx1"/>
                </a:solidFill>
                <a:cs typeface="Times New Roman" panose="02020603050405020304" pitchFamily="18" charset="0"/>
              </a:rPr>
              <a:t>  Deceleration of the ionized part of the beam to separate from the no-ionized part</a:t>
            </a:r>
          </a:p>
        </p:txBody>
      </p:sp>
      <p:pic>
        <p:nvPicPr>
          <p:cNvPr id="11268" name="Picture 5">
            <a:extLst>
              <a:ext uri="{FF2B5EF4-FFF2-40B4-BE49-F238E27FC236}">
                <a16:creationId xmlns:a16="http://schemas.microsoft.com/office/drawing/2014/main" id="{80215C20-4B97-D1DB-C772-A5963CCC8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469" y="4533900"/>
            <a:ext cx="23479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Содержимое 2">
            <a:extLst>
              <a:ext uri="{FF2B5EF4-FFF2-40B4-BE49-F238E27FC236}">
                <a16:creationId xmlns:a16="http://schemas.microsoft.com/office/drawing/2014/main" id="{E949813E-A846-1F05-28F1-2103409A69D4}"/>
              </a:ext>
            </a:extLst>
          </p:cNvPr>
          <p:cNvSpPr txBox="1">
            <a:spLocks/>
          </p:cNvSpPr>
          <p:nvPr/>
        </p:nvSpPr>
        <p:spPr bwMode="auto">
          <a:xfrm>
            <a:off x="6424861" y="3198812"/>
            <a:ext cx="27432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1420" tIns="45711" rIns="91420" bIns="45711"/>
          <a:lstStyle>
            <a:lvl1pPr marL="342900" indent="-342900" defTabSz="828675"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defTabSz="828675"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defTabSz="828675"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defTabSz="828675"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defTabSz="828675"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Aft>
                <a:spcPct val="0"/>
              </a:spcAft>
              <a:buClrTx/>
              <a:buSzTx/>
              <a:buFontTx/>
              <a:buNone/>
            </a:pPr>
            <a:r>
              <a:rPr lang="en-US" altLang="en-US" sz="2400" b="1">
                <a:solidFill>
                  <a:srgbClr val="7030A0"/>
                </a:solidFill>
                <a:ea typeface="DejaVu Sans"/>
                <a:cs typeface="Times New Roman" panose="02020603050405020304" pitchFamily="18" charset="0"/>
              </a:rPr>
              <a:t>He-valve</a:t>
            </a:r>
          </a:p>
          <a:p>
            <a:pPr eaLnBrk="1" hangingPunct="1">
              <a:spcAft>
                <a:spcPct val="0"/>
              </a:spcAft>
              <a:buClrTx/>
              <a:buSzTx/>
              <a:buFont typeface="Wingdings" pitchFamily="2" charset="2"/>
              <a:buChar char="v"/>
            </a:pPr>
            <a:r>
              <a:rPr lang="en-US" altLang="en-US" sz="2000">
                <a:solidFill>
                  <a:schemeClr val="tx1"/>
                </a:solidFill>
                <a:ea typeface="DejaVu Sans"/>
                <a:cs typeface="Times New Roman" panose="02020603050405020304" pitchFamily="18" charset="0"/>
              </a:rPr>
              <a:t>Operating in high magnetic field ~1-3T</a:t>
            </a:r>
            <a:endParaRPr lang="ru-RU" altLang="en-US" sz="2000">
              <a:solidFill>
                <a:schemeClr val="tx1"/>
              </a:solidFill>
              <a:ea typeface="DejaVu Sans"/>
              <a:cs typeface="Times New Roman" panose="02020603050405020304" pitchFamily="18" charset="0"/>
            </a:endParaRPr>
          </a:p>
        </p:txBody>
      </p:sp>
      <p:grpSp>
        <p:nvGrpSpPr>
          <p:cNvPr id="11270" name="Group 15">
            <a:extLst>
              <a:ext uri="{FF2B5EF4-FFF2-40B4-BE49-F238E27FC236}">
                <a16:creationId xmlns:a16="http://schemas.microsoft.com/office/drawing/2014/main" id="{70E62DE6-6807-B173-EBDA-C3F7E0057C33}"/>
              </a:ext>
            </a:extLst>
          </p:cNvPr>
          <p:cNvGrpSpPr>
            <a:grpSpLocks/>
          </p:cNvGrpSpPr>
          <p:nvPr/>
        </p:nvGrpSpPr>
        <p:grpSpPr bwMode="auto">
          <a:xfrm>
            <a:off x="152400" y="2188077"/>
            <a:ext cx="6248400" cy="4191000"/>
            <a:chOff x="152401" y="1676400"/>
            <a:chExt cx="6248400" cy="4190999"/>
          </a:xfrm>
        </p:grpSpPr>
        <p:pic>
          <p:nvPicPr>
            <p:cNvPr id="11274" name="Picture 2">
              <a:extLst>
                <a:ext uri="{FF2B5EF4-FFF2-40B4-BE49-F238E27FC236}">
                  <a16:creationId xmlns:a16="http://schemas.microsoft.com/office/drawing/2014/main" id="{72EC4632-7883-81A5-923B-8810BF13A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676400"/>
              <a:ext cx="6248400"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4">
              <a:extLst>
                <a:ext uri="{FF2B5EF4-FFF2-40B4-BE49-F238E27FC236}">
                  <a16:creationId xmlns:a16="http://schemas.microsoft.com/office/drawing/2014/main" id="{2E51CC8E-01E4-938D-DFDB-756AD2D101DE}"/>
                </a:ext>
              </a:extLst>
            </p:cNvPr>
            <p:cNvSpPr txBox="1">
              <a:spLocks noChangeArrowheads="1"/>
            </p:cNvSpPr>
            <p:nvPr/>
          </p:nvSpPr>
          <p:spPr bwMode="auto">
            <a:xfrm>
              <a:off x="2866682" y="4953000"/>
              <a:ext cx="1029449" cy="584775"/>
            </a:xfrm>
            <a:prstGeom prst="rect">
              <a:avLst/>
            </a:prstGeom>
            <a:solidFill>
              <a:schemeClr val="bg1"/>
            </a:solidFill>
            <a:ln w="3175">
              <a:solidFill>
                <a:schemeClr val="tx1"/>
              </a:solid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He-pulsed</a:t>
              </a:r>
            </a:p>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valve</a:t>
              </a:r>
            </a:p>
          </p:txBody>
        </p:sp>
        <p:sp>
          <p:nvSpPr>
            <p:cNvPr id="11276" name="Line 5">
              <a:extLst>
                <a:ext uri="{FF2B5EF4-FFF2-40B4-BE49-F238E27FC236}">
                  <a16:creationId xmlns:a16="http://schemas.microsoft.com/office/drawing/2014/main" id="{6F0C423B-7BCB-78B1-A60B-8A1CA6947D49}"/>
                </a:ext>
              </a:extLst>
            </p:cNvPr>
            <p:cNvSpPr>
              <a:spLocks noChangeShapeType="1"/>
            </p:cNvSpPr>
            <p:nvPr/>
          </p:nvSpPr>
          <p:spPr bwMode="auto">
            <a:xfrm flipV="1">
              <a:off x="3429000" y="4114799"/>
              <a:ext cx="304800" cy="838199"/>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7" name="Text Box 6">
              <a:extLst>
                <a:ext uri="{FF2B5EF4-FFF2-40B4-BE49-F238E27FC236}">
                  <a16:creationId xmlns:a16="http://schemas.microsoft.com/office/drawing/2014/main" id="{9D5CFB70-6BC2-5A44-0F9B-E8DD2C618CF8}"/>
                </a:ext>
              </a:extLst>
            </p:cNvPr>
            <p:cNvSpPr txBox="1">
              <a:spLocks noChangeArrowheads="1"/>
            </p:cNvSpPr>
            <p:nvPr/>
          </p:nvSpPr>
          <p:spPr bwMode="auto">
            <a:xfrm>
              <a:off x="4114800" y="4953000"/>
              <a:ext cx="1905000" cy="584775"/>
            </a:xfrm>
            <a:prstGeom prst="rect">
              <a:avLst/>
            </a:prstGeom>
            <a:solidFill>
              <a:schemeClr val="bg1"/>
            </a:solidFill>
            <a:ln w="3175">
              <a:solidFill>
                <a:schemeClr val="tx1"/>
              </a:solidFill>
              <a:miter lim="800000"/>
              <a:headEnd/>
              <a:tailEnd/>
            </a:ln>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3-grid beam</a:t>
              </a:r>
            </a:p>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Deceleration system</a:t>
              </a:r>
            </a:p>
          </p:txBody>
        </p:sp>
        <p:sp>
          <p:nvSpPr>
            <p:cNvPr id="11278" name="Line 7">
              <a:extLst>
                <a:ext uri="{FF2B5EF4-FFF2-40B4-BE49-F238E27FC236}">
                  <a16:creationId xmlns:a16="http://schemas.microsoft.com/office/drawing/2014/main" id="{2D2106AA-2E6E-6BAA-C89C-B9A529A51995}"/>
                </a:ext>
              </a:extLst>
            </p:cNvPr>
            <p:cNvSpPr>
              <a:spLocks noChangeShapeType="1"/>
            </p:cNvSpPr>
            <p:nvPr/>
          </p:nvSpPr>
          <p:spPr bwMode="auto">
            <a:xfrm flipV="1">
              <a:off x="4952999" y="3505200"/>
              <a:ext cx="457201" cy="1447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9" name="Text Box 4">
              <a:extLst>
                <a:ext uri="{FF2B5EF4-FFF2-40B4-BE49-F238E27FC236}">
                  <a16:creationId xmlns:a16="http://schemas.microsoft.com/office/drawing/2014/main" id="{8BE114F0-BA42-6510-60D3-294506379C3C}"/>
                </a:ext>
              </a:extLst>
            </p:cNvPr>
            <p:cNvSpPr txBox="1">
              <a:spLocks noChangeArrowheads="1"/>
            </p:cNvSpPr>
            <p:nvPr/>
          </p:nvSpPr>
          <p:spPr bwMode="auto">
            <a:xfrm>
              <a:off x="1828800" y="4953000"/>
              <a:ext cx="760144" cy="338554"/>
            </a:xfrm>
            <a:prstGeom prst="rect">
              <a:avLst/>
            </a:prstGeom>
            <a:solidFill>
              <a:schemeClr val="bg1"/>
            </a:solidFill>
            <a:ln w="3175">
              <a:solidFill>
                <a:schemeClr val="tx1"/>
              </a:solid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He-cell</a:t>
              </a:r>
            </a:p>
          </p:txBody>
        </p:sp>
        <p:sp>
          <p:nvSpPr>
            <p:cNvPr id="11280" name="Line 5">
              <a:extLst>
                <a:ext uri="{FF2B5EF4-FFF2-40B4-BE49-F238E27FC236}">
                  <a16:creationId xmlns:a16="http://schemas.microsoft.com/office/drawing/2014/main" id="{662FD7B7-3DDD-B13B-0B71-A737A2D8C416}"/>
                </a:ext>
              </a:extLst>
            </p:cNvPr>
            <p:cNvSpPr>
              <a:spLocks noChangeShapeType="1"/>
            </p:cNvSpPr>
            <p:nvPr/>
          </p:nvSpPr>
          <p:spPr bwMode="auto">
            <a:xfrm flipV="1">
              <a:off x="2209800" y="3809998"/>
              <a:ext cx="838200" cy="1143001"/>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 name="Slide Number Placeholder 7">
            <a:extLst>
              <a:ext uri="{FF2B5EF4-FFF2-40B4-BE49-F238E27FC236}">
                <a16:creationId xmlns:a16="http://schemas.microsoft.com/office/drawing/2014/main" id="{C4533C22-0737-AEFF-E997-24428C292590}"/>
              </a:ext>
            </a:extLst>
          </p:cNvPr>
          <p:cNvSpPr>
            <a:spLocks noGrp="1"/>
          </p:cNvSpPr>
          <p:nvPr>
            <p:ph type="sldNum" sz="quarter" idx="16"/>
          </p:nvPr>
        </p:nvSpPr>
        <p:spPr>
          <a:xfrm>
            <a:off x="3733800" y="6492875"/>
            <a:ext cx="18288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1C3C61-A893-9247-AA11-6E98E330311F}" type="slidenum">
              <a:rPr lang="en-US" altLang="en-US">
                <a:solidFill>
                  <a:srgbClr val="7F7F7F"/>
                </a:solidFill>
              </a:rPr>
              <a:pPr eaLnBrk="1" hangingPunct="1"/>
              <a:t>38</a:t>
            </a:fld>
            <a:endParaRPr lang="en-US" altLang="en-US">
              <a:solidFill>
                <a:srgbClr val="7F7F7F"/>
              </a:solidFill>
            </a:endParaRPr>
          </a:p>
        </p:txBody>
      </p:sp>
      <p:sp>
        <p:nvSpPr>
          <p:cNvPr id="3" name="Title 2">
            <a:extLst>
              <a:ext uri="{FF2B5EF4-FFF2-40B4-BE49-F238E27FC236}">
                <a16:creationId xmlns:a16="http://schemas.microsoft.com/office/drawing/2014/main" id="{CF543BEE-86AE-5624-E1D9-8DE880437D3D}"/>
              </a:ext>
            </a:extLst>
          </p:cNvPr>
          <p:cNvSpPr>
            <a:spLocks noGrp="1"/>
          </p:cNvSpPr>
          <p:nvPr>
            <p:ph type="title"/>
          </p:nvPr>
        </p:nvSpPr>
        <p:spPr>
          <a:xfrm>
            <a:off x="410828" y="-44450"/>
            <a:ext cx="8474743" cy="1325563"/>
          </a:xfrm>
        </p:spPr>
        <p:txBody>
          <a:bodyPr>
            <a:normAutofit/>
          </a:bodyPr>
          <a:lstStyle/>
          <a:p>
            <a:r>
              <a:rPr lang="en-US" altLang="en-US" sz="2800">
                <a:solidFill>
                  <a:srgbClr val="C00000"/>
                </a:solidFill>
                <a:effectLst/>
                <a:latin typeface="Times New Roman" panose="02020603050405020304" pitchFamily="18" charset="0"/>
                <a:cs typeface="Times New Roman" panose="02020603050405020304" pitchFamily="18" charset="0"/>
              </a:rPr>
              <a:t>He-Ionizer </a:t>
            </a:r>
            <a:r>
              <a:rPr lang="en-US" altLang="en-US" sz="2800">
                <a:solidFill>
                  <a:srgbClr val="C00000"/>
                </a:solidFill>
                <a:latin typeface="Times New Roman" panose="02020603050405020304" pitchFamily="18" charset="0"/>
                <a:cs typeface="Times New Roman" panose="02020603050405020304" pitchFamily="18" charset="0"/>
              </a:rPr>
              <a:t>C</a:t>
            </a:r>
            <a:r>
              <a:rPr lang="en-US" altLang="en-US" sz="2800">
                <a:solidFill>
                  <a:srgbClr val="C00000"/>
                </a:solidFill>
                <a:effectLst/>
                <a:latin typeface="Times New Roman" panose="02020603050405020304" pitchFamily="18" charset="0"/>
                <a:cs typeface="Times New Roman" panose="02020603050405020304" pitchFamily="18" charset="0"/>
              </a:rPr>
              <a:t>ell with </a:t>
            </a:r>
            <a:r>
              <a:rPr lang="en-US" altLang="en-US" sz="2800">
                <a:solidFill>
                  <a:srgbClr val="C00000"/>
                </a:solidFill>
                <a:latin typeface="Times New Roman" panose="02020603050405020304" pitchFamily="18" charset="0"/>
                <a:cs typeface="Times New Roman" panose="02020603050405020304" pitchFamily="18" charset="0"/>
              </a:rPr>
              <a:t>3</a:t>
            </a:r>
            <a:r>
              <a:rPr lang="en-US" altLang="en-US" sz="2800">
                <a:solidFill>
                  <a:srgbClr val="C00000"/>
                </a:solidFill>
                <a:effectLst/>
                <a:latin typeface="Times New Roman" panose="02020603050405020304" pitchFamily="18" charset="0"/>
                <a:cs typeface="Times New Roman" panose="02020603050405020304" pitchFamily="18" charset="0"/>
              </a:rPr>
              <a:t>-grid </a:t>
            </a:r>
            <a:r>
              <a:rPr lang="en-US" altLang="en-US" sz="2800">
                <a:solidFill>
                  <a:srgbClr val="C00000"/>
                </a:solidFill>
                <a:latin typeface="Times New Roman" panose="02020603050405020304" pitchFamily="18" charset="0"/>
                <a:cs typeface="Times New Roman" panose="02020603050405020304" pitchFamily="18" charset="0"/>
              </a:rPr>
              <a:t>E</a:t>
            </a:r>
            <a:r>
              <a:rPr lang="en-US" altLang="en-US" sz="2800">
                <a:solidFill>
                  <a:srgbClr val="C00000"/>
                </a:solidFill>
                <a:effectLst/>
                <a:latin typeface="Times New Roman" panose="02020603050405020304" pitchFamily="18" charset="0"/>
                <a:cs typeface="Times New Roman" panose="02020603050405020304" pitchFamily="18" charset="0"/>
              </a:rPr>
              <a:t>nergy </a:t>
            </a:r>
            <a:r>
              <a:rPr lang="en-US" altLang="en-US" sz="2800">
                <a:solidFill>
                  <a:srgbClr val="C00000"/>
                </a:solidFill>
                <a:latin typeface="Times New Roman" panose="02020603050405020304" pitchFamily="18" charset="0"/>
                <a:cs typeface="Times New Roman" panose="02020603050405020304" pitchFamily="18" charset="0"/>
              </a:rPr>
              <a:t>S</a:t>
            </a:r>
            <a:r>
              <a:rPr lang="en-US" altLang="en-US" sz="2800">
                <a:solidFill>
                  <a:srgbClr val="C00000"/>
                </a:solidFill>
                <a:effectLst/>
                <a:latin typeface="Times New Roman" panose="02020603050405020304" pitchFamily="18" charset="0"/>
                <a:cs typeface="Times New Roman" panose="02020603050405020304" pitchFamily="18" charset="0"/>
              </a:rPr>
              <a:t>eparation </a:t>
            </a:r>
            <a:r>
              <a:rPr lang="en-US" altLang="en-US" sz="2800">
                <a:solidFill>
                  <a:srgbClr val="C00000"/>
                </a:solidFill>
                <a:latin typeface="Times New Roman" panose="02020603050405020304" pitchFamily="18" charset="0"/>
                <a:cs typeface="Times New Roman" panose="02020603050405020304" pitchFamily="18" charset="0"/>
              </a:rPr>
              <a:t>S</a:t>
            </a:r>
            <a:r>
              <a:rPr lang="en-US" altLang="en-US" sz="2800">
                <a:solidFill>
                  <a:srgbClr val="C00000"/>
                </a:solidFill>
                <a:effectLst/>
                <a:latin typeface="Times New Roman" panose="02020603050405020304" pitchFamily="18" charset="0"/>
                <a:cs typeface="Times New Roman" panose="02020603050405020304" pitchFamily="18" charset="0"/>
              </a:rPr>
              <a:t>ystem</a:t>
            </a:r>
            <a:endParaRPr lang="en-US"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430C-E217-66FE-BEBA-990F6BFB3048}"/>
              </a:ext>
            </a:extLst>
          </p:cNvPr>
          <p:cNvSpPr>
            <a:spLocks noGrp="1"/>
          </p:cNvSpPr>
          <p:nvPr>
            <p:ph type="title"/>
          </p:nvPr>
        </p:nvSpPr>
        <p:spPr>
          <a:xfrm>
            <a:off x="318431" y="4835"/>
            <a:ext cx="8286750" cy="1325563"/>
          </a:xfrm>
        </p:spPr>
        <p:txBody>
          <a:bodyPr/>
          <a:lstStyle/>
          <a:p>
            <a:r>
              <a:rPr lang="en-US">
                <a:solidFill>
                  <a:srgbClr val="C00000"/>
                </a:solidFill>
                <a:latin typeface="Times New Roman" panose="02020603050405020304" pitchFamily="18" charset="0"/>
                <a:cs typeface="Times New Roman" panose="02020603050405020304" pitchFamily="18" charset="0"/>
              </a:rPr>
              <a:t>Extended EBIS for </a:t>
            </a:r>
            <a:r>
              <a:rPr lang="en-US" baseline="30000">
                <a:solidFill>
                  <a:srgbClr val="C00000"/>
                </a:solidFill>
                <a:latin typeface="Times New Roman" panose="02020603050405020304" pitchFamily="18" charset="0"/>
                <a:cs typeface="Times New Roman" panose="02020603050405020304" pitchFamily="18" charset="0"/>
              </a:rPr>
              <a:t>3</a:t>
            </a:r>
            <a:r>
              <a:rPr lang="en-US">
                <a:solidFill>
                  <a:srgbClr val="C00000"/>
                </a:solidFill>
                <a:latin typeface="Times New Roman" panose="02020603050405020304" pitchFamily="18" charset="0"/>
                <a:cs typeface="Times New Roman" panose="02020603050405020304" pitchFamily="18" charset="0"/>
              </a:rPr>
              <a:t>He</a:t>
            </a:r>
            <a:r>
              <a:rPr lang="en-US" baseline="30000">
                <a:solidFill>
                  <a:srgbClr val="C00000"/>
                </a:soli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F3DFFA92-0C9F-3E3E-CB68-30BA358EA249}"/>
              </a:ext>
            </a:extLst>
          </p:cNvPr>
          <p:cNvSpPr>
            <a:spLocks noGrp="1"/>
          </p:cNvSpPr>
          <p:nvPr>
            <p:ph type="sldNum" sz="quarter" idx="4"/>
          </p:nvPr>
        </p:nvSpPr>
        <p:spPr/>
        <p:txBody>
          <a:bodyPr/>
          <a:lstStyle/>
          <a:p>
            <a:fld id="{933A556B-7C63-244D-9B7C-B0EA8042B330}" type="slidenum">
              <a:rPr lang="en-US" smtClean="0"/>
              <a:pPr/>
              <a:t>39</a:t>
            </a:fld>
            <a:endParaRPr lang="en-US" sz="750"/>
          </a:p>
        </p:txBody>
      </p:sp>
      <p:pic>
        <p:nvPicPr>
          <p:cNvPr id="4" name="Picture 3">
            <a:extLst>
              <a:ext uri="{FF2B5EF4-FFF2-40B4-BE49-F238E27FC236}">
                <a16:creationId xmlns:a16="http://schemas.microsoft.com/office/drawing/2014/main" id="{773B759C-5860-A05C-E160-956FE1626DCE}"/>
              </a:ext>
            </a:extLst>
          </p:cNvPr>
          <p:cNvPicPr>
            <a:picLocks noChangeAspect="1"/>
          </p:cNvPicPr>
          <p:nvPr/>
        </p:nvPicPr>
        <p:blipFill>
          <a:blip r:embed="rId2"/>
          <a:stretch>
            <a:fillRect/>
          </a:stretch>
        </p:blipFill>
        <p:spPr>
          <a:xfrm>
            <a:off x="667472" y="3287215"/>
            <a:ext cx="8047903" cy="3394506"/>
          </a:xfrm>
          <a:prstGeom prst="rect">
            <a:avLst/>
          </a:prstGeom>
        </p:spPr>
      </p:pic>
      <p:sp>
        <p:nvSpPr>
          <p:cNvPr id="5" name="TextBox 4">
            <a:extLst>
              <a:ext uri="{FF2B5EF4-FFF2-40B4-BE49-F238E27FC236}">
                <a16:creationId xmlns:a16="http://schemas.microsoft.com/office/drawing/2014/main" id="{31587D6D-FD16-045E-2DA0-4F109D1E8BC7}"/>
              </a:ext>
            </a:extLst>
          </p:cNvPr>
          <p:cNvSpPr txBox="1"/>
          <p:nvPr/>
        </p:nvSpPr>
        <p:spPr>
          <a:xfrm>
            <a:off x="318431" y="1456171"/>
            <a:ext cx="8506702" cy="1938992"/>
          </a:xfrm>
          <a:prstGeom prst="rect">
            <a:avLst/>
          </a:prstGeom>
          <a:noFill/>
        </p:spPr>
        <p:txBody>
          <a:bodyPr wrap="square">
            <a:spAutoFit/>
          </a:bodyPr>
          <a:lstStyle/>
          <a:p>
            <a:pPr algn="just"/>
            <a:r>
              <a:rPr lang="en-US" sz="2000" b="1">
                <a:solidFill>
                  <a:srgbClr val="7030A0"/>
                </a:solidFill>
                <a:latin typeface="Times New Roman" panose="02020603050405020304" pitchFamily="18" charset="0"/>
                <a:cs typeface="Times New Roman" panose="02020603050405020304" pitchFamily="18" charset="0"/>
              </a:rPr>
              <a:t>The polarized </a:t>
            </a:r>
            <a:r>
              <a:rPr lang="en-US" sz="2000" b="1" baseline="30000">
                <a:solidFill>
                  <a:srgbClr val="7030A0"/>
                </a:solidFill>
                <a:latin typeface="Times New Roman" panose="02020603050405020304" pitchFamily="18" charset="0"/>
                <a:cs typeface="Times New Roman" panose="02020603050405020304" pitchFamily="18" charset="0"/>
              </a:rPr>
              <a:t>3</a:t>
            </a:r>
            <a:r>
              <a:rPr lang="en-US" sz="2000" b="1">
                <a:solidFill>
                  <a:srgbClr val="7030A0"/>
                </a:solidFill>
                <a:latin typeface="Times New Roman" panose="02020603050405020304" pitchFamily="18" charset="0"/>
                <a:cs typeface="Times New Roman" panose="02020603050405020304" pitchFamily="18" charset="0"/>
              </a:rPr>
              <a:t>He ion source will be mounted on the Solenoid-1.</a:t>
            </a:r>
          </a:p>
          <a:p>
            <a:pPr marL="285750" indent="-285750" algn="just">
              <a:buFont typeface="Arial" panose="020B0604020202020204" pitchFamily="34" charset="0"/>
              <a:buChar char="•"/>
            </a:pPr>
            <a:r>
              <a:rPr lang="en-US" sz="2000" b="1">
                <a:latin typeface="Times New Roman" panose="02020603050405020304" pitchFamily="18" charset="0"/>
                <a:cs typeface="Times New Roman" panose="02020603050405020304" pitchFamily="18" charset="0"/>
              </a:rPr>
              <a:t>The atoms of the </a:t>
            </a:r>
            <a:r>
              <a:rPr lang="en-US" sz="2000" b="1" baseline="30000">
                <a:latin typeface="Times New Roman" panose="02020603050405020304" pitchFamily="18" charset="0"/>
                <a:cs typeface="Times New Roman" panose="02020603050405020304" pitchFamily="18" charset="0"/>
              </a:rPr>
              <a:t>3</a:t>
            </a:r>
            <a:r>
              <a:rPr lang="en-US" sz="2000" b="1">
                <a:latin typeface="Times New Roman" panose="02020603050405020304" pitchFamily="18" charset="0"/>
                <a:cs typeface="Times New Roman" panose="02020603050405020304" pitchFamily="18" charset="0"/>
              </a:rPr>
              <a:t>He  gas will be polarized by Metastability Exchange Optical Pumping (MEOP) technique and</a:t>
            </a:r>
          </a:p>
          <a:p>
            <a:pPr marL="285750" indent="-285750" algn="just">
              <a:buFont typeface="Arial" panose="020B0604020202020204" pitchFamily="34" charset="0"/>
              <a:buChar char="•"/>
            </a:pPr>
            <a:r>
              <a:rPr lang="en-US" sz="2000" b="1">
                <a:solidFill>
                  <a:srgbClr val="0070C0"/>
                </a:solidFill>
                <a:latin typeface="Times New Roman" panose="02020603050405020304" pitchFamily="18" charset="0"/>
                <a:cs typeface="Times New Roman" panose="02020603050405020304" pitchFamily="18" charset="0"/>
              </a:rPr>
              <a:t>After injected through a fast pulse valve in the ion trap region of the EBIS.</a:t>
            </a:r>
          </a:p>
          <a:p>
            <a:pPr marL="285750" indent="-285750" algn="just">
              <a:buFont typeface="Arial" panose="020B0604020202020204" pitchFamily="34" charset="0"/>
              <a:buChar char="•"/>
            </a:pPr>
            <a:r>
              <a:rPr lang="en-US" sz="2000" b="1">
                <a:latin typeface="Times New Roman" panose="02020603050405020304" pitchFamily="18" charset="0"/>
                <a:cs typeface="Times New Roman" panose="02020603050405020304" pitchFamily="18" charset="0"/>
              </a:rPr>
              <a:t>There the </a:t>
            </a:r>
            <a:r>
              <a:rPr lang="en-US" sz="2000" b="1" baseline="30000">
                <a:latin typeface="Times New Roman" panose="02020603050405020304" pitchFamily="18" charset="0"/>
                <a:cs typeface="Times New Roman" panose="02020603050405020304" pitchFamily="18" charset="0"/>
              </a:rPr>
              <a:t>3</a:t>
            </a:r>
            <a:r>
              <a:rPr lang="en-US" sz="2000" b="1">
                <a:latin typeface="Times New Roman" panose="02020603050405020304" pitchFamily="18" charset="0"/>
                <a:cs typeface="Times New Roman" panose="02020603050405020304" pitchFamily="18" charset="0"/>
              </a:rPr>
              <a:t>He ions will be trapped and bred to the </a:t>
            </a:r>
            <a:r>
              <a:rPr lang="en-US" sz="2000" b="1" baseline="30000">
                <a:latin typeface="Times New Roman" panose="02020603050405020304" pitchFamily="18" charset="0"/>
                <a:cs typeface="Times New Roman" panose="02020603050405020304" pitchFamily="18" charset="0"/>
              </a:rPr>
              <a:t>3</a:t>
            </a:r>
            <a:r>
              <a:rPr lang="en-US" sz="2000" b="1">
                <a:latin typeface="Times New Roman" panose="02020603050405020304" pitchFamily="18" charset="0"/>
                <a:cs typeface="Times New Roman" panose="02020603050405020304" pitchFamily="18" charset="0"/>
              </a:rPr>
              <a:t>He</a:t>
            </a:r>
            <a:r>
              <a:rPr lang="en-US" sz="2000" b="1" baseline="30000">
                <a:latin typeface="Times New Roman" panose="02020603050405020304" pitchFamily="18" charset="0"/>
                <a:cs typeface="Times New Roman" panose="02020603050405020304" pitchFamily="18" charset="0"/>
              </a:rPr>
              <a:t>++</a:t>
            </a:r>
            <a:r>
              <a:rPr lang="en-US" sz="2000" b="1">
                <a:latin typeface="Times New Roman" panose="02020603050405020304" pitchFamily="18" charset="0"/>
                <a:cs typeface="Times New Roman" panose="02020603050405020304" pitchFamily="18" charset="0"/>
              </a:rPr>
              <a:t> state.</a:t>
            </a:r>
          </a:p>
        </p:txBody>
      </p:sp>
    </p:spTree>
    <p:extLst>
      <p:ext uri="{BB962C8B-B14F-4D97-AF65-F5344CB8AC3E}">
        <p14:creationId xmlns:p14="http://schemas.microsoft.com/office/powerpoint/2010/main" val="220069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E434-24A1-AFDE-E1C3-D9A51D59929D}"/>
              </a:ext>
            </a:extLst>
          </p:cNvPr>
          <p:cNvSpPr>
            <a:spLocks noGrp="1"/>
          </p:cNvSpPr>
          <p:nvPr>
            <p:ph type="title"/>
          </p:nvPr>
        </p:nvSpPr>
        <p:spPr>
          <a:xfrm>
            <a:off x="428625" y="176279"/>
            <a:ext cx="8286750" cy="1325563"/>
          </a:xfrm>
        </p:spPr>
        <p:txBody>
          <a:bodyPr/>
          <a:lstStyle/>
          <a:p>
            <a:r>
              <a:rPr lang="en-US" altLang="en-US" sz="3600" dirty="0">
                <a:solidFill>
                  <a:srgbClr val="C00000"/>
                </a:solidFill>
                <a:latin typeface="Helvetica" panose="020B0604020202020204" pitchFamily="34" charset="0"/>
                <a:cs typeface="Helvetica" panose="020B0604020202020204" pitchFamily="34" charset="0"/>
              </a:rPr>
              <a:t>Only Polarized </a:t>
            </a:r>
            <a:r>
              <a:rPr lang="en-US" altLang="en-US" dirty="0">
                <a:solidFill>
                  <a:srgbClr val="C00000"/>
                </a:solidFill>
                <a:latin typeface="Helvetica" panose="020B0604020202020204" pitchFamily="34" charset="0"/>
                <a:cs typeface="Helvetica" panose="020B0604020202020204" pitchFamily="34" charset="0"/>
              </a:rPr>
              <a:t>P</a:t>
            </a:r>
            <a:r>
              <a:rPr lang="en-US" altLang="en-US" sz="3600" dirty="0">
                <a:solidFill>
                  <a:srgbClr val="C00000"/>
                </a:solidFill>
                <a:latin typeface="Helvetica" panose="020B0604020202020204" pitchFamily="34" charset="0"/>
                <a:cs typeface="Helvetica" panose="020B0604020202020204" pitchFamily="34" charset="0"/>
              </a:rPr>
              <a:t>roton </a:t>
            </a:r>
            <a:r>
              <a:rPr lang="en-US" altLang="en-US" dirty="0">
                <a:solidFill>
                  <a:srgbClr val="C00000"/>
                </a:solidFill>
                <a:latin typeface="Helvetica" panose="020B0604020202020204" pitchFamily="34" charset="0"/>
                <a:cs typeface="Helvetica" panose="020B0604020202020204" pitchFamily="34" charset="0"/>
              </a:rPr>
              <a:t>C</a:t>
            </a:r>
            <a:r>
              <a:rPr lang="en-US" altLang="en-US" sz="3600" dirty="0">
                <a:solidFill>
                  <a:srgbClr val="C00000"/>
                </a:solidFill>
                <a:latin typeface="Helvetica" panose="020B0604020202020204" pitchFamily="34" charset="0"/>
                <a:cs typeface="Helvetica" panose="020B0604020202020204" pitchFamily="34" charset="0"/>
              </a:rPr>
              <a:t>ollider</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4B8CDBE-1D3A-1E13-F539-BAD809EA12DC}"/>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pic>
        <p:nvPicPr>
          <p:cNvPr id="4" name="Picture 3">
            <a:extLst>
              <a:ext uri="{FF2B5EF4-FFF2-40B4-BE49-F238E27FC236}">
                <a16:creationId xmlns:a16="http://schemas.microsoft.com/office/drawing/2014/main" id="{1C9E85E8-9601-3B32-8CB4-A41F90DC6638}"/>
              </a:ext>
            </a:extLst>
          </p:cNvPr>
          <p:cNvPicPr>
            <a:picLocks noChangeAspect="1"/>
          </p:cNvPicPr>
          <p:nvPr/>
        </p:nvPicPr>
        <p:blipFill>
          <a:blip r:embed="rId2"/>
          <a:stretch>
            <a:fillRect/>
          </a:stretch>
        </p:blipFill>
        <p:spPr>
          <a:xfrm>
            <a:off x="685800" y="1558879"/>
            <a:ext cx="7772400" cy="4757717"/>
          </a:xfrm>
          <a:prstGeom prst="rect">
            <a:avLst/>
          </a:prstGeom>
        </p:spPr>
      </p:pic>
      <p:sp>
        <p:nvSpPr>
          <p:cNvPr id="5" name="Rectangle 4">
            <a:extLst>
              <a:ext uri="{FF2B5EF4-FFF2-40B4-BE49-F238E27FC236}">
                <a16:creationId xmlns:a16="http://schemas.microsoft.com/office/drawing/2014/main" id="{E72A5E49-02C9-5535-2C9F-0850284CE3C3}"/>
              </a:ext>
            </a:extLst>
          </p:cNvPr>
          <p:cNvSpPr/>
          <p:nvPr/>
        </p:nvSpPr>
        <p:spPr>
          <a:xfrm rot="1255809">
            <a:off x="2690590" y="4887212"/>
            <a:ext cx="353683" cy="61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9A4993-AFF7-FF61-A4F9-B6726D281698}"/>
              </a:ext>
            </a:extLst>
          </p:cNvPr>
          <p:cNvSpPr txBox="1"/>
          <p:nvPr/>
        </p:nvSpPr>
        <p:spPr>
          <a:xfrm rot="1009753">
            <a:off x="2722102" y="4588296"/>
            <a:ext cx="637416" cy="307777"/>
          </a:xfrm>
          <a:prstGeom prst="rect">
            <a:avLst/>
          </a:prstGeom>
          <a:noFill/>
        </p:spPr>
        <p:txBody>
          <a:bodyPr wrap="square" rtlCol="0">
            <a:spAutoFit/>
          </a:bodyPr>
          <a:lstStyle/>
          <a:p>
            <a:r>
              <a:rPr lang="en-US" sz="1400" b="1" dirty="0">
                <a:solidFill>
                  <a:srgbClr val="C00000"/>
                </a:solidFill>
              </a:rPr>
              <a:t>EBIS</a:t>
            </a:r>
          </a:p>
        </p:txBody>
      </p:sp>
    </p:spTree>
    <p:extLst>
      <p:ext uri="{BB962C8B-B14F-4D97-AF65-F5344CB8AC3E}">
        <p14:creationId xmlns:p14="http://schemas.microsoft.com/office/powerpoint/2010/main" val="3683826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CB54C-5E3A-709D-7B74-B6762C1F5266}"/>
              </a:ext>
            </a:extLst>
          </p:cNvPr>
          <p:cNvSpPr>
            <a:spLocks noGrp="1"/>
          </p:cNvSpPr>
          <p:nvPr>
            <p:ph type="title"/>
          </p:nvPr>
        </p:nvSpPr>
        <p:spPr/>
        <p:txBody>
          <a:bodyPr/>
          <a:lstStyle/>
          <a:p>
            <a:r>
              <a:rPr lang="en-US" dirty="0">
                <a:solidFill>
                  <a:srgbClr val="C00000"/>
                </a:solidFill>
              </a:rPr>
              <a:t>P/D Polarization Techniques</a:t>
            </a:r>
          </a:p>
        </p:txBody>
      </p:sp>
      <p:pic>
        <p:nvPicPr>
          <p:cNvPr id="5" name="Content Placeholder 4">
            <a:extLst>
              <a:ext uri="{FF2B5EF4-FFF2-40B4-BE49-F238E27FC236}">
                <a16:creationId xmlns:a16="http://schemas.microsoft.com/office/drawing/2014/main" id="{34A75F0A-D91F-7E43-058F-3D7352C8A0FF}"/>
              </a:ext>
            </a:extLst>
          </p:cNvPr>
          <p:cNvPicPr>
            <a:picLocks noGrp="1" noChangeAspect="1"/>
          </p:cNvPicPr>
          <p:nvPr>
            <p:ph idx="1"/>
          </p:nvPr>
        </p:nvPicPr>
        <p:blipFill>
          <a:blip r:embed="rId2"/>
          <a:stretch>
            <a:fillRect/>
          </a:stretch>
        </p:blipFill>
        <p:spPr>
          <a:xfrm>
            <a:off x="528377" y="2034906"/>
            <a:ext cx="8087246" cy="4646815"/>
          </a:xfrm>
          <a:prstGeom prst="rect">
            <a:avLst/>
          </a:prstGeom>
        </p:spPr>
      </p:pic>
      <p:sp>
        <p:nvSpPr>
          <p:cNvPr id="4" name="Slide Number Placeholder 3">
            <a:extLst>
              <a:ext uri="{FF2B5EF4-FFF2-40B4-BE49-F238E27FC236}">
                <a16:creationId xmlns:a16="http://schemas.microsoft.com/office/drawing/2014/main" id="{CFD76EF6-0ABC-A926-553D-10E1ED12BD40}"/>
              </a:ext>
            </a:extLst>
          </p:cNvPr>
          <p:cNvSpPr>
            <a:spLocks noGrp="1"/>
          </p:cNvSpPr>
          <p:nvPr>
            <p:ph type="sldNum" sz="quarter" idx="4"/>
          </p:nvPr>
        </p:nvSpPr>
        <p:spPr/>
        <p:txBody>
          <a:bodyPr/>
          <a:lstStyle/>
          <a:p>
            <a:fld id="{933A556B-7C63-244D-9B7C-B0EA8042B330}" type="slidenum">
              <a:rPr lang="en-US" smtClean="0"/>
              <a:pPr/>
              <a:t>40</a:t>
            </a:fld>
            <a:endParaRPr lang="en-US" sz="750"/>
          </a:p>
        </p:txBody>
      </p:sp>
      <p:sp>
        <p:nvSpPr>
          <p:cNvPr id="6" name="TextBox 5">
            <a:extLst>
              <a:ext uri="{FF2B5EF4-FFF2-40B4-BE49-F238E27FC236}">
                <a16:creationId xmlns:a16="http://schemas.microsoft.com/office/drawing/2014/main" id="{AC06BFC5-740A-A13D-87E1-0F4FEB0B2F38}"/>
              </a:ext>
            </a:extLst>
          </p:cNvPr>
          <p:cNvSpPr txBox="1"/>
          <p:nvPr/>
        </p:nvSpPr>
        <p:spPr>
          <a:xfrm>
            <a:off x="565265" y="1487978"/>
            <a:ext cx="7708264" cy="646331"/>
          </a:xfrm>
          <a:prstGeom prst="rect">
            <a:avLst/>
          </a:prstGeom>
          <a:noFill/>
        </p:spPr>
        <p:txBody>
          <a:bodyPr wrap="none" rtlCol="0">
            <a:spAutoFit/>
          </a:bodyPr>
          <a:lstStyle/>
          <a:p>
            <a:r>
              <a:rPr lang="en-US" dirty="0"/>
              <a:t>Three step Process: (1) electron polarization, (2) polarization transfer E-P,</a:t>
            </a:r>
          </a:p>
          <a:p>
            <a:r>
              <a:rPr lang="en-US" dirty="0"/>
              <a:t> (3) ionization positive or negative </a:t>
            </a:r>
          </a:p>
        </p:txBody>
      </p:sp>
      <p:sp>
        <p:nvSpPr>
          <p:cNvPr id="7" name="TextBox 6">
            <a:extLst>
              <a:ext uri="{FF2B5EF4-FFF2-40B4-BE49-F238E27FC236}">
                <a16:creationId xmlns:a16="http://schemas.microsoft.com/office/drawing/2014/main" id="{D89448C5-3E01-0FC2-C18F-DBCD20FDAE23}"/>
              </a:ext>
            </a:extLst>
          </p:cNvPr>
          <p:cNvSpPr txBox="1"/>
          <p:nvPr/>
        </p:nvSpPr>
        <p:spPr>
          <a:xfrm>
            <a:off x="7163068" y="1007498"/>
            <a:ext cx="1390124" cy="369332"/>
          </a:xfrm>
          <a:prstGeom prst="rect">
            <a:avLst/>
          </a:prstGeom>
          <a:noFill/>
        </p:spPr>
        <p:txBody>
          <a:bodyPr wrap="none" rtlCol="0">
            <a:spAutoFit/>
          </a:bodyPr>
          <a:lstStyle/>
          <a:p>
            <a:r>
              <a:rPr lang="en-US" dirty="0"/>
              <a:t>A. Zelenski </a:t>
            </a:r>
          </a:p>
        </p:txBody>
      </p:sp>
    </p:spTree>
    <p:extLst>
      <p:ext uri="{BB962C8B-B14F-4D97-AF65-F5344CB8AC3E}">
        <p14:creationId xmlns:p14="http://schemas.microsoft.com/office/powerpoint/2010/main" val="287028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Electron Ion Collider </a:t>
            </a:r>
          </a:p>
        </p:txBody>
      </p:sp>
      <p:pic>
        <p:nvPicPr>
          <p:cNvPr id="6" name="Picture 5" descr="A map of a circuit&#10;&#10;Description automatically generated">
            <a:extLst>
              <a:ext uri="{FF2B5EF4-FFF2-40B4-BE49-F238E27FC236}">
                <a16:creationId xmlns:a16="http://schemas.microsoft.com/office/drawing/2014/main" id="{44E61E0C-5001-3507-19C9-1FD8D289A254}"/>
              </a:ext>
            </a:extLst>
          </p:cNvPr>
          <p:cNvPicPr>
            <a:picLocks noChangeAspect="1"/>
          </p:cNvPicPr>
          <p:nvPr/>
        </p:nvPicPr>
        <p:blipFill>
          <a:blip r:embed="rId2"/>
          <a:stretch>
            <a:fillRect/>
          </a:stretch>
        </p:blipFill>
        <p:spPr>
          <a:xfrm>
            <a:off x="5274721" y="1530428"/>
            <a:ext cx="3053144" cy="3943646"/>
          </a:xfrm>
          <a:prstGeom prst="rect">
            <a:avLst/>
          </a:prstGeom>
        </p:spPr>
      </p:pic>
      <p:pic>
        <p:nvPicPr>
          <p:cNvPr id="5" name="Content Placeholder 10" descr="A picture containing text, map, circle, diagram&#10;&#10;Description automatically generated">
            <a:extLst>
              <a:ext uri="{FF2B5EF4-FFF2-40B4-BE49-F238E27FC236}">
                <a16:creationId xmlns:a16="http://schemas.microsoft.com/office/drawing/2014/main" id="{9440E3A5-B2B9-0C98-BF5C-7C1E8E905720}"/>
              </a:ext>
            </a:extLst>
          </p:cNvPr>
          <p:cNvPicPr>
            <a:picLocks noGrp="1" noChangeAspect="1"/>
          </p:cNvPicPr>
          <p:nvPr>
            <p:ph idx="1"/>
          </p:nvPr>
        </p:nvPicPr>
        <p:blipFill>
          <a:blip r:embed="rId3"/>
          <a:stretch>
            <a:fillRect/>
          </a:stretch>
        </p:blipFill>
        <p:spPr>
          <a:xfrm>
            <a:off x="7670922" y="3775261"/>
            <a:ext cx="1299976" cy="1678925"/>
          </a:xfrm>
        </p:spPr>
      </p:pic>
      <p:pic>
        <p:nvPicPr>
          <p:cNvPr id="4" name="Picture 3">
            <a:extLst>
              <a:ext uri="{FF2B5EF4-FFF2-40B4-BE49-F238E27FC236}">
                <a16:creationId xmlns:a16="http://schemas.microsoft.com/office/drawing/2014/main" id="{5B12081B-09DC-E1B1-1197-EDDCFAA5319F}"/>
              </a:ext>
            </a:extLst>
          </p:cNvPr>
          <p:cNvPicPr>
            <a:picLocks noChangeAspect="1"/>
          </p:cNvPicPr>
          <p:nvPr/>
        </p:nvPicPr>
        <p:blipFill>
          <a:blip r:embed="rId4"/>
          <a:stretch>
            <a:fillRect/>
          </a:stretch>
        </p:blipFill>
        <p:spPr>
          <a:xfrm>
            <a:off x="405532" y="1530428"/>
            <a:ext cx="4869189" cy="3698912"/>
          </a:xfrm>
          <a:prstGeom prst="rect">
            <a:avLst/>
          </a:prstGeom>
        </p:spPr>
      </p:pic>
    </p:spTree>
    <p:extLst>
      <p:ext uri="{BB962C8B-B14F-4D97-AF65-F5344CB8AC3E}">
        <p14:creationId xmlns:p14="http://schemas.microsoft.com/office/powerpoint/2010/main" val="224707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A019-3336-8E94-AD61-F961AEAB66F5}"/>
              </a:ext>
            </a:extLst>
          </p:cNvPr>
          <p:cNvSpPr>
            <a:spLocks noGrp="1"/>
          </p:cNvSpPr>
          <p:nvPr>
            <p:ph type="title"/>
          </p:nvPr>
        </p:nvSpPr>
        <p:spPr/>
        <p:txBody>
          <a:bodyPr/>
          <a:lstStyle/>
          <a:p>
            <a:r>
              <a:rPr lang="en-US" dirty="0">
                <a:solidFill>
                  <a:srgbClr val="C00000"/>
                </a:solidFill>
              </a:rPr>
              <a:t>Ion Polarization Techniques</a:t>
            </a:r>
          </a:p>
        </p:txBody>
      </p:sp>
      <p:sp>
        <p:nvSpPr>
          <p:cNvPr id="3" name="Content Placeholder 2">
            <a:extLst>
              <a:ext uri="{FF2B5EF4-FFF2-40B4-BE49-F238E27FC236}">
                <a16:creationId xmlns:a16="http://schemas.microsoft.com/office/drawing/2014/main" id="{A82B5E4D-9378-C84F-E372-CA44E23F0E79}"/>
              </a:ext>
            </a:extLst>
          </p:cNvPr>
          <p:cNvSpPr>
            <a:spLocks noGrp="1"/>
          </p:cNvSpPr>
          <p:nvPr>
            <p:ph idx="1"/>
          </p:nvPr>
        </p:nvSpPr>
        <p:spPr/>
        <p:txBody>
          <a:bodyPr>
            <a:normAutofit fontScale="85000" lnSpcReduction="20000"/>
          </a:bodyPr>
          <a:lstStyle/>
          <a:p>
            <a:r>
              <a:rPr lang="en-US" dirty="0"/>
              <a:t>Three-step process</a:t>
            </a:r>
          </a:p>
          <a:p>
            <a:pPr marL="457200" indent="-457200">
              <a:buAutoNum type="arabicParenBoth"/>
            </a:pPr>
            <a:r>
              <a:rPr lang="en-US" dirty="0">
                <a:solidFill>
                  <a:srgbClr val="0070C0"/>
                </a:solidFill>
              </a:rPr>
              <a:t>First electron spin polarization</a:t>
            </a:r>
          </a:p>
          <a:p>
            <a:pPr marL="0" indent="0"/>
            <a:r>
              <a:rPr lang="en-US" dirty="0"/>
              <a:t>       -Spin filter</a:t>
            </a:r>
          </a:p>
          <a:p>
            <a:pPr marL="0" indent="0"/>
            <a:r>
              <a:rPr lang="en-US" dirty="0"/>
              <a:t>       - Optically pumped cell</a:t>
            </a:r>
          </a:p>
          <a:p>
            <a:pPr marL="0" indent="0"/>
            <a:r>
              <a:rPr lang="en-US" dirty="0"/>
              <a:t>(2) </a:t>
            </a:r>
            <a:r>
              <a:rPr lang="en-US" dirty="0">
                <a:solidFill>
                  <a:srgbClr val="0070C0"/>
                </a:solidFill>
              </a:rPr>
              <a:t>Electron spin transfer to nucleus</a:t>
            </a:r>
          </a:p>
          <a:p>
            <a:pPr marL="0" indent="0"/>
            <a:r>
              <a:rPr lang="en-US" dirty="0"/>
              <a:t>         -RF transition</a:t>
            </a:r>
          </a:p>
          <a:p>
            <a:pPr marL="0" indent="0"/>
            <a:r>
              <a:rPr lang="en-US" dirty="0"/>
              <a:t>         -Sona Transition </a:t>
            </a:r>
          </a:p>
          <a:p>
            <a:pPr marL="0" indent="0"/>
            <a:r>
              <a:rPr lang="en-US" dirty="0"/>
              <a:t>(3) </a:t>
            </a:r>
            <a:r>
              <a:rPr lang="en-US" dirty="0">
                <a:solidFill>
                  <a:srgbClr val="0070C0"/>
                </a:solidFill>
              </a:rPr>
              <a:t>Ionization to positive </a:t>
            </a:r>
            <a:r>
              <a:rPr lang="en-US" dirty="0" err="1">
                <a:solidFill>
                  <a:srgbClr val="0070C0"/>
                </a:solidFill>
              </a:rPr>
              <a:t>ot</a:t>
            </a:r>
            <a:r>
              <a:rPr lang="en-US" dirty="0">
                <a:solidFill>
                  <a:srgbClr val="0070C0"/>
                </a:solidFill>
              </a:rPr>
              <a:t> negative ions </a:t>
            </a:r>
          </a:p>
          <a:p>
            <a:pPr marL="0" indent="0"/>
            <a:r>
              <a:rPr lang="en-US" dirty="0"/>
              <a:t>       -Electron beam, ECR ionizer</a:t>
            </a:r>
          </a:p>
          <a:p>
            <a:pPr marL="0" indent="0"/>
            <a:r>
              <a:rPr lang="en-US" dirty="0"/>
              <a:t>        -Cs cell, Cs Beam</a:t>
            </a:r>
          </a:p>
          <a:p>
            <a:pPr marL="0" indent="0"/>
            <a:r>
              <a:rPr lang="en-US" dirty="0"/>
              <a:t>         -Plasma ionizer</a:t>
            </a:r>
          </a:p>
          <a:p>
            <a:pPr marL="0" indent="0"/>
            <a:r>
              <a:rPr lang="en-US" dirty="0"/>
              <a:t>         -Alkali vapor</a:t>
            </a:r>
          </a:p>
          <a:p>
            <a:pPr marL="0" indent="0"/>
            <a:r>
              <a:rPr lang="en-US" dirty="0"/>
              <a:t>         -He cell</a:t>
            </a:r>
          </a:p>
          <a:p>
            <a:endParaRPr lang="en-US" dirty="0"/>
          </a:p>
          <a:p>
            <a:endParaRPr lang="en-US" dirty="0"/>
          </a:p>
        </p:txBody>
      </p:sp>
      <p:sp>
        <p:nvSpPr>
          <p:cNvPr id="4" name="Slide Number Placeholder 3">
            <a:extLst>
              <a:ext uri="{FF2B5EF4-FFF2-40B4-BE49-F238E27FC236}">
                <a16:creationId xmlns:a16="http://schemas.microsoft.com/office/drawing/2014/main" id="{1B359433-6715-A581-CF97-BFA4A287FDB7}"/>
              </a:ext>
            </a:extLst>
          </p:cNvPr>
          <p:cNvSpPr>
            <a:spLocks noGrp="1"/>
          </p:cNvSpPr>
          <p:nvPr>
            <p:ph type="sldNum" sz="quarter" idx="4"/>
          </p:nvPr>
        </p:nvSpPr>
        <p:spPr/>
        <p:txBody>
          <a:bodyPr/>
          <a:lstStyle/>
          <a:p>
            <a:fld id="{933A556B-7C63-244D-9B7C-B0EA8042B330}" type="slidenum">
              <a:rPr lang="en-US" smtClean="0"/>
              <a:pPr/>
              <a:t>6</a:t>
            </a:fld>
            <a:endParaRPr lang="en-US" sz="750"/>
          </a:p>
        </p:txBody>
      </p:sp>
    </p:spTree>
    <p:extLst>
      <p:ext uri="{BB962C8B-B14F-4D97-AF65-F5344CB8AC3E}">
        <p14:creationId xmlns:p14="http://schemas.microsoft.com/office/powerpoint/2010/main" val="237480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7F41D-31E2-BA67-70D5-9A5FAF6C8659}"/>
              </a:ext>
            </a:extLst>
          </p:cNvPr>
          <p:cNvPicPr>
            <a:picLocks noChangeAspect="1"/>
          </p:cNvPicPr>
          <p:nvPr/>
        </p:nvPicPr>
        <p:blipFill>
          <a:blip r:embed="rId2"/>
          <a:stretch>
            <a:fillRect/>
          </a:stretch>
        </p:blipFill>
        <p:spPr>
          <a:xfrm>
            <a:off x="4572000" y="4415059"/>
            <a:ext cx="4626420" cy="1901537"/>
          </a:xfrm>
          <a:prstGeom prst="rect">
            <a:avLst/>
          </a:prstGeom>
        </p:spPr>
      </p:pic>
      <p:sp>
        <p:nvSpPr>
          <p:cNvPr id="2" name="Title 1">
            <a:extLst>
              <a:ext uri="{FF2B5EF4-FFF2-40B4-BE49-F238E27FC236}">
                <a16:creationId xmlns:a16="http://schemas.microsoft.com/office/drawing/2014/main" id="{67864C88-2506-71DA-7615-6D1C396E2A95}"/>
              </a:ext>
            </a:extLst>
          </p:cNvPr>
          <p:cNvSpPr>
            <a:spLocks noGrp="1"/>
          </p:cNvSpPr>
          <p:nvPr>
            <p:ph type="title"/>
          </p:nvPr>
        </p:nvSpPr>
        <p:spPr/>
        <p:txBody>
          <a:bodyPr/>
          <a:lstStyle/>
          <a:p>
            <a:r>
              <a:rPr lang="en-US" dirty="0"/>
              <a:t> </a:t>
            </a:r>
            <a:r>
              <a:rPr lang="en-US" dirty="0">
                <a:solidFill>
                  <a:srgbClr val="C00000"/>
                </a:solidFill>
              </a:rPr>
              <a:t>Polarization: Nuclear Scattering  </a:t>
            </a:r>
          </a:p>
        </p:txBody>
      </p:sp>
      <p:sp>
        <p:nvSpPr>
          <p:cNvPr id="3" name="Content Placeholder 2">
            <a:extLst>
              <a:ext uri="{FF2B5EF4-FFF2-40B4-BE49-F238E27FC236}">
                <a16:creationId xmlns:a16="http://schemas.microsoft.com/office/drawing/2014/main" id="{E4F30DF6-004D-0E1F-CAE6-E1609546785D}"/>
              </a:ext>
            </a:extLst>
          </p:cNvPr>
          <p:cNvSpPr>
            <a:spLocks noGrp="1"/>
          </p:cNvSpPr>
          <p:nvPr>
            <p:ph idx="1"/>
          </p:nvPr>
        </p:nvSpPr>
        <p:spPr>
          <a:xfrm>
            <a:off x="428625" y="1825626"/>
            <a:ext cx="8554508" cy="4558241"/>
          </a:xfrm>
        </p:spPr>
        <p:txBody>
          <a:bodyPr/>
          <a:lstStyle/>
          <a:p>
            <a:r>
              <a:rPr lang="en-US" dirty="0"/>
              <a:t>All the proton have spin with randomly distributed </a:t>
            </a:r>
          </a:p>
          <a:p>
            <a:r>
              <a:rPr lang="en-US" dirty="0"/>
              <a:t>To collect proton with same spin in a group &gt; Polarized proton </a:t>
            </a:r>
          </a:p>
          <a:p>
            <a:endParaRPr lang="en-US" dirty="0"/>
          </a:p>
          <a:p>
            <a:r>
              <a:rPr lang="en-US" dirty="0">
                <a:solidFill>
                  <a:srgbClr val="0070C0"/>
                </a:solidFill>
              </a:rPr>
              <a:t>E M. Hafner 1958</a:t>
            </a:r>
          </a:p>
          <a:p>
            <a:r>
              <a:rPr lang="en-US" dirty="0"/>
              <a:t>Unpolarized P 220 MeV, 0.3 𝝻A , scattered with Carbon 12 </a:t>
            </a:r>
          </a:p>
          <a:p>
            <a:r>
              <a:rPr lang="en-US" dirty="0"/>
              <a:t>  Highly polarized &gt;90%  4 10</a:t>
            </a:r>
            <a:r>
              <a:rPr lang="en-US" baseline="30000" dirty="0"/>
              <a:t>6</a:t>
            </a:r>
            <a:r>
              <a:rPr lang="en-US" dirty="0"/>
              <a:t> P /s, </a:t>
            </a:r>
          </a:p>
          <a:p>
            <a:r>
              <a:rPr lang="en-US" dirty="0"/>
              <a:t>  higher momentum spread </a:t>
            </a:r>
          </a:p>
          <a:p>
            <a:r>
              <a:rPr lang="en-US" dirty="0"/>
              <a:t>  and angular spread </a:t>
            </a:r>
          </a:p>
        </p:txBody>
      </p:sp>
      <p:sp>
        <p:nvSpPr>
          <p:cNvPr id="4" name="Slide Number Placeholder 3">
            <a:extLst>
              <a:ext uri="{FF2B5EF4-FFF2-40B4-BE49-F238E27FC236}">
                <a16:creationId xmlns:a16="http://schemas.microsoft.com/office/drawing/2014/main" id="{71DDB8AB-209D-6ED7-7192-70A48819D841}"/>
              </a:ext>
            </a:extLst>
          </p:cNvPr>
          <p:cNvSpPr>
            <a:spLocks noGrp="1"/>
          </p:cNvSpPr>
          <p:nvPr>
            <p:ph type="sldNum" sz="quarter" idx="4"/>
          </p:nvPr>
        </p:nvSpPr>
        <p:spPr/>
        <p:txBody>
          <a:bodyPr/>
          <a:lstStyle/>
          <a:p>
            <a:fld id="{933A556B-7C63-244D-9B7C-B0EA8042B330}" type="slidenum">
              <a:rPr lang="en-US" smtClean="0"/>
              <a:pPr/>
              <a:t>7</a:t>
            </a:fld>
            <a:endParaRPr lang="en-US" sz="750"/>
          </a:p>
        </p:txBody>
      </p:sp>
      <p:sp>
        <p:nvSpPr>
          <p:cNvPr id="6" name="TextBox 5">
            <a:extLst>
              <a:ext uri="{FF2B5EF4-FFF2-40B4-BE49-F238E27FC236}">
                <a16:creationId xmlns:a16="http://schemas.microsoft.com/office/drawing/2014/main" id="{7D16BA57-4ED1-1843-5E2D-BF8FFF2E4A95}"/>
              </a:ext>
            </a:extLst>
          </p:cNvPr>
          <p:cNvSpPr txBox="1"/>
          <p:nvPr/>
        </p:nvSpPr>
        <p:spPr>
          <a:xfrm>
            <a:off x="2810933" y="6316596"/>
            <a:ext cx="3034805" cy="246221"/>
          </a:xfrm>
          <a:prstGeom prst="rect">
            <a:avLst/>
          </a:prstGeom>
          <a:noFill/>
        </p:spPr>
        <p:txBody>
          <a:bodyPr wrap="none" rtlCol="0">
            <a:spAutoFit/>
          </a:bodyPr>
          <a:lstStyle/>
          <a:p>
            <a:r>
              <a:rPr lang="en-US" sz="1000" dirty="0"/>
              <a:t>Ref: E. M. Hafner, Physical Review, 111(1) , 1958 </a:t>
            </a:r>
          </a:p>
        </p:txBody>
      </p:sp>
    </p:spTree>
    <p:extLst>
      <p:ext uri="{BB962C8B-B14F-4D97-AF65-F5344CB8AC3E}">
        <p14:creationId xmlns:p14="http://schemas.microsoft.com/office/powerpoint/2010/main" val="3271808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0864-95D7-9CCA-B7DF-8AF6FBB771F3}"/>
              </a:ext>
            </a:extLst>
          </p:cNvPr>
          <p:cNvSpPr>
            <a:spLocks noGrp="1"/>
          </p:cNvSpPr>
          <p:nvPr>
            <p:ph type="title"/>
          </p:nvPr>
        </p:nvSpPr>
        <p:spPr>
          <a:xfrm>
            <a:off x="428625" y="57927"/>
            <a:ext cx="8286750" cy="1325563"/>
          </a:xfrm>
        </p:spPr>
        <p:txBody>
          <a:bodyPr/>
          <a:lstStyle/>
          <a:p>
            <a:r>
              <a:rPr lang="en-US" dirty="0">
                <a:solidFill>
                  <a:srgbClr val="C00000"/>
                </a:solidFill>
              </a:rPr>
              <a:t>Spin filter </a:t>
            </a:r>
          </a:p>
        </p:txBody>
      </p:sp>
      <p:sp>
        <p:nvSpPr>
          <p:cNvPr id="4" name="Slide Number Placeholder 3">
            <a:extLst>
              <a:ext uri="{FF2B5EF4-FFF2-40B4-BE49-F238E27FC236}">
                <a16:creationId xmlns:a16="http://schemas.microsoft.com/office/drawing/2014/main" id="{DA2D16C4-27DD-2335-F1F1-244BF07E270D}"/>
              </a:ext>
            </a:extLst>
          </p:cNvPr>
          <p:cNvSpPr>
            <a:spLocks noGrp="1"/>
          </p:cNvSpPr>
          <p:nvPr>
            <p:ph type="sldNum" sz="quarter" idx="4"/>
          </p:nvPr>
        </p:nvSpPr>
        <p:spPr/>
        <p:txBody>
          <a:bodyPr/>
          <a:lstStyle/>
          <a:p>
            <a:fld id="{933A556B-7C63-244D-9B7C-B0EA8042B330}" type="slidenum">
              <a:rPr lang="en-US" smtClean="0"/>
              <a:pPr/>
              <a:t>8</a:t>
            </a:fld>
            <a:endParaRPr lang="en-US" sz="750"/>
          </a:p>
        </p:txBody>
      </p:sp>
      <p:sp>
        <p:nvSpPr>
          <p:cNvPr id="6" name="TextBox 5">
            <a:extLst>
              <a:ext uri="{FF2B5EF4-FFF2-40B4-BE49-F238E27FC236}">
                <a16:creationId xmlns:a16="http://schemas.microsoft.com/office/drawing/2014/main" id="{2AD230C3-2662-FFCB-B01D-872D5C99681C}"/>
              </a:ext>
            </a:extLst>
          </p:cNvPr>
          <p:cNvSpPr txBox="1"/>
          <p:nvPr/>
        </p:nvSpPr>
        <p:spPr>
          <a:xfrm>
            <a:off x="291874" y="1340602"/>
            <a:ext cx="8750525" cy="2092881"/>
          </a:xfrm>
          <a:prstGeom prst="rect">
            <a:avLst/>
          </a:prstGeom>
          <a:noFill/>
        </p:spPr>
        <p:txBody>
          <a:bodyPr wrap="square" rtlCol="0">
            <a:spAutoFit/>
          </a:bodyPr>
          <a:lstStyle/>
          <a:p>
            <a:pPr marL="285750" indent="-285750">
              <a:buFont typeface="Arial" panose="020B0604020202020204" pitchFamily="34" charset="0"/>
              <a:buChar char="•"/>
            </a:pPr>
            <a:r>
              <a:rPr lang="en-US" sz="1600" dirty="0"/>
              <a:t>Electron has much larger Magnetic moment than proton </a:t>
            </a:r>
          </a:p>
          <a:p>
            <a:pPr marL="285750" indent="-285750">
              <a:buFont typeface="Arial" panose="020B0604020202020204" pitchFamily="34" charset="0"/>
              <a:buChar char="•"/>
            </a:pPr>
            <a:r>
              <a:rPr lang="en-US" sz="1600" dirty="0"/>
              <a:t>In H atom proton feel very strong magnetic filed (~20T) due to electro</a:t>
            </a:r>
          </a:p>
          <a:p>
            <a:r>
              <a:rPr lang="en-US" sz="1600" dirty="0"/>
              <a:t> </a:t>
            </a:r>
          </a:p>
          <a:p>
            <a:r>
              <a:rPr lang="en-US" sz="1600" dirty="0"/>
              <a:t>Thermal H-atom passed in an inhomogeneous magnetic field (4-pole or 6-pole) </a:t>
            </a:r>
          </a:p>
          <a:p>
            <a:r>
              <a:rPr lang="en-US" sz="1600" dirty="0"/>
              <a:t> atoms with spin up are driven towards the axis of magnet, atoms with spin down are defocused. The acceptance angle ⍺ only depends on atomic beam energy and pol-tip B-filed, and is  independent of  radius and length </a:t>
            </a:r>
          </a:p>
          <a:p>
            <a:endParaRPr lang="en-US" dirty="0"/>
          </a:p>
        </p:txBody>
      </p:sp>
      <p:pic>
        <p:nvPicPr>
          <p:cNvPr id="9" name="Content Placeholder 8">
            <a:extLst>
              <a:ext uri="{FF2B5EF4-FFF2-40B4-BE49-F238E27FC236}">
                <a16:creationId xmlns:a16="http://schemas.microsoft.com/office/drawing/2014/main" id="{A69483CC-D4E4-FA4B-B431-75EA8707EE81}"/>
              </a:ext>
            </a:extLst>
          </p:cNvPr>
          <p:cNvPicPr>
            <a:picLocks noGrp="1" noChangeAspect="1"/>
          </p:cNvPicPr>
          <p:nvPr>
            <p:ph idx="1"/>
          </p:nvPr>
        </p:nvPicPr>
        <p:blipFill>
          <a:blip r:embed="rId2"/>
          <a:stretch>
            <a:fillRect/>
          </a:stretch>
        </p:blipFill>
        <p:spPr>
          <a:xfrm>
            <a:off x="352808" y="3679719"/>
            <a:ext cx="3336324" cy="2196062"/>
          </a:xfrm>
          <a:prstGeom prst="rect">
            <a:avLst/>
          </a:prstGeom>
        </p:spPr>
      </p:pic>
      <p:sp>
        <p:nvSpPr>
          <p:cNvPr id="7" name="Rectangle 6">
            <a:extLst>
              <a:ext uri="{FF2B5EF4-FFF2-40B4-BE49-F238E27FC236}">
                <a16:creationId xmlns:a16="http://schemas.microsoft.com/office/drawing/2014/main" id="{003FFCC6-B210-B94A-2B21-B0CE5CD7750A}"/>
              </a:ext>
            </a:extLst>
          </p:cNvPr>
          <p:cNvSpPr/>
          <p:nvPr/>
        </p:nvSpPr>
        <p:spPr>
          <a:xfrm>
            <a:off x="3689132" y="4579087"/>
            <a:ext cx="1485380" cy="7144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D8EF62D-ED68-8E89-FCDE-CAE8BF103FFA}"/>
              </a:ext>
            </a:extLst>
          </p:cNvPr>
          <p:cNvSpPr txBox="1"/>
          <p:nvPr/>
        </p:nvSpPr>
        <p:spPr>
          <a:xfrm>
            <a:off x="3635600" y="4706902"/>
            <a:ext cx="1630575" cy="461665"/>
          </a:xfrm>
          <a:prstGeom prst="rect">
            <a:avLst/>
          </a:prstGeom>
          <a:noFill/>
        </p:spPr>
        <p:txBody>
          <a:bodyPr wrap="none" rtlCol="0">
            <a:spAutoFit/>
          </a:bodyPr>
          <a:lstStyle/>
          <a:p>
            <a:r>
              <a:rPr lang="en-US" sz="1200" dirty="0"/>
              <a:t>Homogeneous dipole</a:t>
            </a:r>
          </a:p>
          <a:p>
            <a:r>
              <a:rPr lang="en-US" sz="1200" dirty="0"/>
              <a:t>Guide filed </a:t>
            </a:r>
          </a:p>
        </p:txBody>
      </p:sp>
      <p:pic>
        <p:nvPicPr>
          <p:cNvPr id="8" name="Content Placeholder 4">
            <a:extLst>
              <a:ext uri="{FF2B5EF4-FFF2-40B4-BE49-F238E27FC236}">
                <a16:creationId xmlns:a16="http://schemas.microsoft.com/office/drawing/2014/main" id="{6268A4C7-8119-8745-4B67-D240E4CEB7B7}"/>
              </a:ext>
            </a:extLst>
          </p:cNvPr>
          <p:cNvPicPr>
            <a:picLocks noChangeAspect="1"/>
          </p:cNvPicPr>
          <p:nvPr/>
        </p:nvPicPr>
        <p:blipFill>
          <a:blip r:embed="rId3"/>
          <a:stretch>
            <a:fillRect/>
          </a:stretch>
        </p:blipFill>
        <p:spPr>
          <a:xfrm>
            <a:off x="2476639" y="5667660"/>
            <a:ext cx="1419899" cy="780164"/>
          </a:xfrm>
          <a:prstGeom prst="rect">
            <a:avLst/>
          </a:prstGeom>
        </p:spPr>
      </p:pic>
      <p:sp>
        <p:nvSpPr>
          <p:cNvPr id="10" name="TextBox 9">
            <a:extLst>
              <a:ext uri="{FF2B5EF4-FFF2-40B4-BE49-F238E27FC236}">
                <a16:creationId xmlns:a16="http://schemas.microsoft.com/office/drawing/2014/main" id="{521BE9AE-4E32-1CB5-A337-35795F384351}"/>
              </a:ext>
            </a:extLst>
          </p:cNvPr>
          <p:cNvSpPr txBox="1"/>
          <p:nvPr/>
        </p:nvSpPr>
        <p:spPr>
          <a:xfrm>
            <a:off x="5266175" y="3043769"/>
            <a:ext cx="4006225" cy="2831544"/>
          </a:xfrm>
          <a:prstGeom prst="rect">
            <a:avLst/>
          </a:prstGeom>
          <a:noFill/>
        </p:spPr>
        <p:txBody>
          <a:bodyPr wrap="none" rtlCol="0">
            <a:spAutoFit/>
          </a:bodyPr>
          <a:lstStyle/>
          <a:p>
            <a:r>
              <a:rPr lang="en-US" sz="1600" dirty="0"/>
              <a:t>Since the direction of the field pointing</a:t>
            </a:r>
          </a:p>
          <a:p>
            <a:r>
              <a:rPr lang="en-US" sz="1600" dirty="0"/>
              <a:t> in all direction , at the exit of magnet ,</a:t>
            </a:r>
          </a:p>
          <a:p>
            <a:r>
              <a:rPr lang="en-US" sz="1600" dirty="0"/>
              <a:t> average polarization od the beam is zero </a:t>
            </a:r>
          </a:p>
          <a:p>
            <a:endParaRPr lang="en-US" sz="1600" dirty="0"/>
          </a:p>
          <a:p>
            <a:r>
              <a:rPr lang="en-US" sz="1600" dirty="0"/>
              <a:t>Ifa homogeneous dipole filed</a:t>
            </a:r>
          </a:p>
          <a:p>
            <a:r>
              <a:rPr lang="en-US" sz="1600" dirty="0"/>
              <a:t> after the multipole magnet: adiabatic</a:t>
            </a:r>
          </a:p>
          <a:p>
            <a:r>
              <a:rPr lang="en-US" sz="1600" dirty="0"/>
              <a:t> change if the angular velocity of the </a:t>
            </a:r>
          </a:p>
          <a:p>
            <a:r>
              <a:rPr lang="en-US" sz="1600" dirty="0"/>
              <a:t>field seen by H-atom is low  compered to</a:t>
            </a:r>
          </a:p>
          <a:p>
            <a:r>
              <a:rPr lang="en-US" sz="1600" dirty="0"/>
              <a:t>the Larmor Precession of the atom in </a:t>
            </a:r>
          </a:p>
          <a:p>
            <a:r>
              <a:rPr lang="en-US" sz="1600" dirty="0"/>
              <a:t>that filed </a:t>
            </a:r>
          </a:p>
          <a:p>
            <a:endParaRPr lang="en-US" dirty="0"/>
          </a:p>
        </p:txBody>
      </p:sp>
      <p:sp>
        <p:nvSpPr>
          <p:cNvPr id="11" name="TextBox 10">
            <a:extLst>
              <a:ext uri="{FF2B5EF4-FFF2-40B4-BE49-F238E27FC236}">
                <a16:creationId xmlns:a16="http://schemas.microsoft.com/office/drawing/2014/main" id="{C9E568AE-8590-A951-0B33-E5897E008B97}"/>
              </a:ext>
            </a:extLst>
          </p:cNvPr>
          <p:cNvSpPr txBox="1"/>
          <p:nvPr/>
        </p:nvSpPr>
        <p:spPr>
          <a:xfrm>
            <a:off x="4753754" y="5976257"/>
            <a:ext cx="3799438" cy="261610"/>
          </a:xfrm>
          <a:prstGeom prst="rect">
            <a:avLst/>
          </a:prstGeom>
          <a:noFill/>
        </p:spPr>
        <p:txBody>
          <a:bodyPr wrap="none" rtlCol="0">
            <a:spAutoFit/>
          </a:bodyPr>
          <a:lstStyle/>
          <a:p>
            <a:r>
              <a:rPr lang="en-US" sz="1100" dirty="0"/>
              <a:t>W. </a:t>
            </a:r>
            <a:r>
              <a:rPr lang="en-US" sz="1100" dirty="0" err="1"/>
              <a:t>Haeberly</a:t>
            </a:r>
            <a:r>
              <a:rPr lang="en-US" sz="1100" dirty="0"/>
              <a:t> . PSTP 2007, AIP Conf. Proc. 980,15, (2008)</a:t>
            </a:r>
          </a:p>
        </p:txBody>
      </p:sp>
    </p:spTree>
    <p:extLst>
      <p:ext uri="{BB962C8B-B14F-4D97-AF65-F5344CB8AC3E}">
        <p14:creationId xmlns:p14="http://schemas.microsoft.com/office/powerpoint/2010/main" val="122860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B2C1-7394-B96C-E21A-65F8D22DACBC}"/>
              </a:ext>
            </a:extLst>
          </p:cNvPr>
          <p:cNvSpPr>
            <a:spLocks noGrp="1"/>
          </p:cNvSpPr>
          <p:nvPr>
            <p:ph type="title"/>
          </p:nvPr>
        </p:nvSpPr>
        <p:spPr/>
        <p:txBody>
          <a:bodyPr/>
          <a:lstStyle/>
          <a:p>
            <a:r>
              <a:rPr lang="en-US" dirty="0">
                <a:solidFill>
                  <a:srgbClr val="C00000"/>
                </a:solidFill>
              </a:rPr>
              <a:t>Optical Pumping </a:t>
            </a:r>
          </a:p>
        </p:txBody>
      </p:sp>
      <p:sp>
        <p:nvSpPr>
          <p:cNvPr id="3" name="Content Placeholder 2">
            <a:extLst>
              <a:ext uri="{FF2B5EF4-FFF2-40B4-BE49-F238E27FC236}">
                <a16:creationId xmlns:a16="http://schemas.microsoft.com/office/drawing/2014/main" id="{484CF588-C10D-A94B-29E5-0493FD210C7A}"/>
              </a:ext>
            </a:extLst>
          </p:cNvPr>
          <p:cNvSpPr>
            <a:spLocks noGrp="1"/>
          </p:cNvSpPr>
          <p:nvPr>
            <p:ph idx="1"/>
          </p:nvPr>
        </p:nvSpPr>
        <p:spPr>
          <a:xfrm>
            <a:off x="266442" y="1495156"/>
            <a:ext cx="8286750" cy="4207185"/>
          </a:xfrm>
        </p:spPr>
        <p:txBody>
          <a:bodyPr/>
          <a:lstStyle/>
          <a:p>
            <a:r>
              <a:rPr lang="en-US" sz="1800" dirty="0"/>
              <a:t>   </a:t>
            </a:r>
            <a:r>
              <a:rPr lang="en-US" sz="1800" dirty="0">
                <a:solidFill>
                  <a:srgbClr val="00B0F0"/>
                </a:solidFill>
              </a:rPr>
              <a:t>Absorption of polarized photon and subsequent spontaneous emission of unpolarized photon (optical pumping) </a:t>
            </a:r>
            <a:r>
              <a:rPr lang="en-US" sz="1800" dirty="0">
                <a:solidFill>
                  <a:srgbClr val="00B0F0"/>
                </a:solidFill>
                <a:effectLst/>
              </a:rPr>
              <a:t>Angular momentum of atom electron shell is changed during the process and atom takes on electron polarization</a:t>
            </a:r>
          </a:p>
          <a:p>
            <a:pPr marL="285750" indent="-285750">
              <a:buFont typeface="Arial" panose="020B0604020202020204" pitchFamily="34" charset="0"/>
              <a:buChar char="•"/>
            </a:pPr>
            <a:r>
              <a:rPr lang="en-US" sz="1800" dirty="0">
                <a:effectLst/>
              </a:rPr>
              <a:t>Direct optical pumping of H atom need 121.5 nm laser, unavailable</a:t>
            </a:r>
          </a:p>
          <a:p>
            <a:pPr marL="285750" indent="-285750">
              <a:buFont typeface="Arial" panose="020B0604020202020204" pitchFamily="34" charset="0"/>
              <a:buChar char="•"/>
            </a:pPr>
            <a:r>
              <a:rPr lang="en-US" sz="1800" dirty="0">
                <a:effectLst/>
              </a:rPr>
              <a:t>Polarized </a:t>
            </a:r>
            <a:r>
              <a:rPr lang="en-US" sz="1800" baseline="30000" dirty="0">
                <a:effectLst/>
              </a:rPr>
              <a:t>3</a:t>
            </a:r>
            <a:r>
              <a:rPr lang="en-US" sz="1800" dirty="0">
                <a:effectLst/>
              </a:rPr>
              <a:t>He atoms are obtained by exciting transitions 2</a:t>
            </a:r>
            <a:r>
              <a:rPr lang="en-US" sz="1800" baseline="30000" dirty="0">
                <a:effectLst/>
              </a:rPr>
              <a:t>3</a:t>
            </a:r>
            <a:r>
              <a:rPr lang="en-US" sz="1800" dirty="0">
                <a:effectLst/>
              </a:rPr>
              <a:t> S1 → 2</a:t>
            </a:r>
            <a:r>
              <a:rPr lang="en-US" sz="1800" baseline="30000" dirty="0">
                <a:effectLst/>
              </a:rPr>
              <a:t>3</a:t>
            </a:r>
            <a:r>
              <a:rPr lang="en-US" sz="1800" dirty="0">
                <a:effectLst/>
              </a:rPr>
              <a:t>P0 by  1083 nm laser </a:t>
            </a:r>
          </a:p>
          <a:p>
            <a:endParaRPr lang="en-US" sz="2400" dirty="0">
              <a:effectLst/>
            </a:endParaRPr>
          </a:p>
          <a:p>
            <a:endParaRPr lang="en-US" dirty="0"/>
          </a:p>
        </p:txBody>
      </p:sp>
      <p:sp>
        <p:nvSpPr>
          <p:cNvPr id="4" name="Slide Number Placeholder 3">
            <a:extLst>
              <a:ext uri="{FF2B5EF4-FFF2-40B4-BE49-F238E27FC236}">
                <a16:creationId xmlns:a16="http://schemas.microsoft.com/office/drawing/2014/main" id="{163155AD-AF9A-CA4C-DDC4-8766A5EE8193}"/>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pic>
        <p:nvPicPr>
          <p:cNvPr id="5" name="Picture 3">
            <a:extLst>
              <a:ext uri="{FF2B5EF4-FFF2-40B4-BE49-F238E27FC236}">
                <a16:creationId xmlns:a16="http://schemas.microsoft.com/office/drawing/2014/main" id="{6E0CC0C0-401B-5CFE-001F-895568D277BA}"/>
              </a:ext>
            </a:extLst>
          </p:cNvPr>
          <p:cNvPicPr>
            <a:picLocks noChangeAspect="1" noChangeArrowheads="1"/>
          </p:cNvPicPr>
          <p:nvPr/>
        </p:nvPicPr>
        <p:blipFill>
          <a:blip r:embed="rId2"/>
          <a:srcRect/>
          <a:stretch>
            <a:fillRect/>
          </a:stretch>
        </p:blipFill>
        <p:spPr>
          <a:xfrm>
            <a:off x="2206106" y="2973797"/>
            <a:ext cx="4992976" cy="3577897"/>
          </a:xfrm>
          <a:prstGeom prst="rect">
            <a:avLst/>
          </a:prstGeom>
        </p:spPr>
      </p:pic>
      <p:sp>
        <p:nvSpPr>
          <p:cNvPr id="10" name="TextBox 9">
            <a:extLst>
              <a:ext uri="{FF2B5EF4-FFF2-40B4-BE49-F238E27FC236}">
                <a16:creationId xmlns:a16="http://schemas.microsoft.com/office/drawing/2014/main" id="{96082520-DA7A-D107-D5A1-7E1BBEB0221D}"/>
              </a:ext>
            </a:extLst>
          </p:cNvPr>
          <p:cNvSpPr txBox="1"/>
          <p:nvPr/>
        </p:nvSpPr>
        <p:spPr>
          <a:xfrm>
            <a:off x="6682301" y="3671777"/>
            <a:ext cx="1633781" cy="461665"/>
          </a:xfrm>
          <a:prstGeom prst="rect">
            <a:avLst/>
          </a:prstGeom>
          <a:noFill/>
        </p:spPr>
        <p:txBody>
          <a:bodyPr wrap="none" rtlCol="0">
            <a:spAutoFit/>
          </a:bodyPr>
          <a:lstStyle/>
          <a:p>
            <a:r>
              <a:rPr lang="en-US" sz="1200" dirty="0"/>
              <a:t>Colegrove, </a:t>
            </a:r>
            <a:r>
              <a:rPr lang="en-US" sz="1200" dirty="0" err="1"/>
              <a:t>Schearer</a:t>
            </a:r>
            <a:r>
              <a:rPr lang="en-US" sz="1200" dirty="0"/>
              <a:t> </a:t>
            </a:r>
          </a:p>
          <a:p>
            <a:r>
              <a:rPr lang="en-US" sz="1200" dirty="0"/>
              <a:t>And Walters 1963</a:t>
            </a:r>
          </a:p>
        </p:txBody>
      </p:sp>
    </p:spTree>
    <p:extLst>
      <p:ext uri="{BB962C8B-B14F-4D97-AF65-F5344CB8AC3E}">
        <p14:creationId xmlns:p14="http://schemas.microsoft.com/office/powerpoint/2010/main" val="2115503975"/>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118140</TotalTime>
  <Words>2687</Words>
  <Application>Microsoft Macintosh PowerPoint</Application>
  <PresentationFormat>On-screen Show (4:3)</PresentationFormat>
  <Paragraphs>380</Paragraphs>
  <Slides>40</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3" baseType="lpstr">
      <vt:lpstr>Arial</vt:lpstr>
      <vt:lpstr>Calibri</vt:lpstr>
      <vt:lpstr>Cambria Math</vt:lpstr>
      <vt:lpstr>CMBX12</vt:lpstr>
      <vt:lpstr>Comic Sans MS Bold</vt:lpstr>
      <vt:lpstr>DejaVu Sans</vt:lpstr>
      <vt:lpstr>Helvetica</vt:lpstr>
      <vt:lpstr>Liberation Sans</vt:lpstr>
      <vt:lpstr>TeXGyreTermesX</vt:lpstr>
      <vt:lpstr>Times New Roman</vt:lpstr>
      <vt:lpstr>Wingdings</vt:lpstr>
      <vt:lpstr>BNL</vt:lpstr>
      <vt:lpstr>Picture</vt:lpstr>
      <vt:lpstr>Polarized Ion Sources </vt:lpstr>
      <vt:lpstr>Outlines</vt:lpstr>
      <vt:lpstr>PowerPoint Presentation</vt:lpstr>
      <vt:lpstr>Only Polarized Proton Collider</vt:lpstr>
      <vt:lpstr>Electron Ion Collider </vt:lpstr>
      <vt:lpstr>Ion Polarization Techniques</vt:lpstr>
      <vt:lpstr> Polarization: Nuclear Scattering  </vt:lpstr>
      <vt:lpstr>Spin filter </vt:lpstr>
      <vt:lpstr>Optical Pumping </vt:lpstr>
      <vt:lpstr>Optically pump polarized ion source (OPPIS)</vt:lpstr>
      <vt:lpstr>Nuclear polarization </vt:lpstr>
      <vt:lpstr>Nuclear Polarization: RF Transitions </vt:lpstr>
      <vt:lpstr>Nuclear polarization: Sona transition</vt:lpstr>
      <vt:lpstr>Ionization </vt:lpstr>
      <vt:lpstr>BNL  pulse polarized H- source (1982)</vt:lpstr>
      <vt:lpstr>INR Polarized H/D Source Resonant Plasma Ionizer  </vt:lpstr>
      <vt:lpstr>Polarized source for NICA ion collider (JINR)</vt:lpstr>
      <vt:lpstr>Optically pumped Polarized Ions Source (OPPIS)</vt:lpstr>
      <vt:lpstr>OPPIS Layout </vt:lpstr>
      <vt:lpstr>Optically –Pumped Rb- vapor Cell</vt:lpstr>
      <vt:lpstr>Sodium –Jet Ionizer Cell</vt:lpstr>
      <vt:lpstr>H- Current at 200 MeV</vt:lpstr>
      <vt:lpstr>Requirements to the 3He++ Source at BNL</vt:lpstr>
      <vt:lpstr>PowerPoint Presentation</vt:lpstr>
      <vt:lpstr>EEBIS </vt:lpstr>
      <vt:lpstr>Optical Pumping and Probe Lasers Layout</vt:lpstr>
      <vt:lpstr>PowerPoint Presentation</vt:lpstr>
      <vt:lpstr>PowerPoint Presentation</vt:lpstr>
      <vt:lpstr>3He-gas purification and filling system</vt:lpstr>
      <vt:lpstr>PowerPoint Presentation</vt:lpstr>
      <vt:lpstr>Gas Cell Testing at EBIS Test Lab  </vt:lpstr>
      <vt:lpstr>Development of Polarized Lithium ion Source for EIC  </vt:lpstr>
      <vt:lpstr>Polarized Ion Source  09/23     10:40 – 11:00</vt:lpstr>
      <vt:lpstr>PowerPoint Presentation</vt:lpstr>
      <vt:lpstr>PowerPoint Presentation</vt:lpstr>
      <vt:lpstr>Relativistic Heavy Ion Collider (RHIC) world’s only polarized proton collider</vt:lpstr>
      <vt:lpstr>Fast Atomic Beam Source</vt:lpstr>
      <vt:lpstr>He-Ionizer Cell with 3-grid Energy Separation System</vt:lpstr>
      <vt:lpstr>Extended EBIS for 3He++</vt:lpstr>
      <vt:lpstr>P/D Polarization Techniques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Preinjectors Status</dc:title>
  <dc:subject/>
  <dc:creator>Raparia, Deepak</dc:creator>
  <cp:keywords/>
  <dc:description/>
  <cp:lastModifiedBy>Raparia, Deepak</cp:lastModifiedBy>
  <cp:revision>288</cp:revision>
  <dcterms:created xsi:type="dcterms:W3CDTF">2021-06-08T16:06:04Z</dcterms:created>
  <dcterms:modified xsi:type="dcterms:W3CDTF">2024-09-22T16:21:47Z</dcterms:modified>
  <cp:category/>
</cp:coreProperties>
</file>