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72" r:id="rId9"/>
    <p:sldId id="270" r:id="rId10"/>
    <p:sldId id="265" r:id="rId11"/>
    <p:sldId id="266" r:id="rId12"/>
    <p:sldId id="267" r:id="rId13"/>
    <p:sldId id="268" r:id="rId14"/>
    <p:sldId id="277" r:id="rId15"/>
    <p:sldId id="273" r:id="rId16"/>
    <p:sldId id="275" r:id="rId17"/>
    <p:sldId id="276" r:id="rId18"/>
    <p:sldId id="278" r:id="rId19"/>
    <p:sldId id="279" r:id="rId20"/>
    <p:sldId id="280" r:id="rId21"/>
    <p:sldId id="281" r:id="rId22"/>
    <p:sldId id="283" r:id="rId23"/>
    <p:sldId id="282" r:id="rId24"/>
    <p:sldId id="285" r:id="rId25"/>
    <p:sldId id="284" r:id="rId26"/>
    <p:sldId id="286" r:id="rId27"/>
    <p:sldId id="287" r:id="rId28"/>
    <p:sldId id="288" r:id="rId29"/>
    <p:sldId id="290" r:id="rId30"/>
    <p:sldId id="289" r:id="rId31"/>
    <p:sldId id="291" r:id="rId32"/>
    <p:sldId id="292" r:id="rId33"/>
    <p:sldId id="293" r:id="rId34"/>
    <p:sldId id="294" r:id="rId35"/>
    <p:sldId id="296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75D"/>
    <a:srgbClr val="E9743C"/>
    <a:srgbClr val="F67B78"/>
    <a:srgbClr val="0B445E"/>
    <a:srgbClr val="D6CF3F"/>
    <a:srgbClr val="C89704"/>
    <a:srgbClr val="F3F589"/>
    <a:srgbClr val="FFFDD5"/>
    <a:srgbClr val="8A0001"/>
    <a:srgbClr val="F1A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1"/>
    <p:restoredTop sz="94694"/>
  </p:normalViewPr>
  <p:slideViewPr>
    <p:cSldViewPr snapToGrid="0">
      <p:cViewPr>
        <p:scale>
          <a:sx n="183" d="100"/>
          <a:sy n="183" d="100"/>
        </p:scale>
        <p:origin x="-2704" y="-2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C810C-4037-0A4D-8182-45F630C31304}" type="datetimeFigureOut">
              <a:rPr lang="en-US" smtClean="0"/>
              <a:t>9/19/24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38BD-56B3-144A-989B-263475274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4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3173-BC0C-81D7-98FF-5DF90F87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A51E2-F4A4-D24A-E655-9F7F6AF1F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AB536-F047-A255-2815-D9ADF448D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77E3B-20DC-2952-FAD6-8F108A5E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2749E-8343-22B6-D47D-8468B45F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7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184F-EBE7-EDEA-6676-E7A2EEE5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84FA8-E7D3-F90C-6990-DDE3AFF91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AE4B6-3F7F-FD84-0315-FB10F48C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0C91D-7B0A-790E-1095-A5335D85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E0A31-F557-55A4-5FF3-0991F54EC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FD994-C21E-F8B8-103E-7030F91E2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60144-ECFE-CEA8-C5C8-177AABBD8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F15A-D079-976C-6C08-ACC52732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07AC8-8DD1-885F-C632-7D718BD6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B093B-574D-4E43-C049-7ADA5287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0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95956-093B-8F96-8521-31F7679D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A9D7-164D-E15F-A481-9C2F072A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317D-5E8E-C25B-474D-9493764F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BE266-39A0-DE91-FDF1-A7AE3D94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A4D11-B1C0-32D3-2803-B007903A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663C-D937-6729-3DB2-94EA14F7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ADB39-5B79-92E4-D639-011597693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08F2C-8E35-3654-FFA9-D5A8A520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C94B-9284-39A0-4AFB-3B7F5A252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F381E-40FC-CA85-D91D-25E76CCED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8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20B9-54F1-2E4B-F619-BEE5A10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A5076-FDBC-CEF2-1710-E1F26642D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579A7-8183-24F0-A0F0-9C2E38338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35951-AE1D-54D9-1459-EBB15387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85FD5-6DAB-0927-B47E-1E7609E1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AF77E-28E5-E58C-476F-167D1130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4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EFAB-0A67-321B-AF3E-194D0AF0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BAA3C-1498-F83C-E1F5-101D2F40F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68678-569F-7E67-1466-8DE18C554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6116D-A66D-7D45-720D-975B3BE57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799B3B-0038-7F60-6C38-76AFF0F9C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DB913-F21B-6A5D-EB27-816DE408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749A5-20DB-D144-91EA-1FEBB29C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182126-CC12-0347-6184-86127F2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1B243-022D-88D7-F84E-EC7F7B87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541AD-A1F5-C481-2372-0999FDEE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1EC00-F7C3-EDC0-CDD0-24965660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D9F12-1E4E-DFFF-2EA2-6A7B6EBFE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2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03B3B4-5F5E-FC3A-C5B4-C94D62F76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15083E-06C2-E46D-D95E-1088FFEE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BC1DA-A508-78A9-69CB-CF07292D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9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8482-E72F-9D8A-B2F0-CB138A59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BD39-37E1-6E88-8DC9-FF7D21EC3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A31B5-BF9C-571D-0EF2-FAC048CDF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4F812-186B-0D43-A297-DD7F51EC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39F24-06BF-E67A-4583-DC0FE640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8F00B-C3E9-0846-55E9-4895F37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1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003D-3143-56B1-50F3-AD257C1B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501277-30BD-A89C-F561-88D4E73FA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EF5ED-B52B-17C8-ED9C-B129FE014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617D6-0393-E412-5982-2E0F2524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F19AB-66B0-34B6-EA22-70801F62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7E760-BD05-79EC-ED44-C693B891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2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602C8-EAE5-AB65-792F-82BB197F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199E0-E3B2-6910-BC26-21B19A75E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8BA8D-B086-8CB0-B4D9-719E257DB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Sept. 22,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C9306-2595-DC55-C9DA-C314AB5E1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PSTP2024: Polarized Sources, Target, and Polarimetry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59EDA-B2EE-BD1A-B739-E1A0FB045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BD09CB-7F75-CC40-9CB7-1F14ADCE8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8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0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9.png"/><Relationship Id="rId4" Type="http://schemas.openxmlformats.org/officeDocument/2006/relationships/image" Target="../media/image74.emf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4.emf"/><Relationship Id="rId9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290.png"/><Relationship Id="rId5" Type="http://schemas.openxmlformats.org/officeDocument/2006/relationships/image" Target="../media/image85.png"/><Relationship Id="rId10" Type="http://schemas.openxmlformats.org/officeDocument/2006/relationships/image" Target="../media/image220.png"/><Relationship Id="rId4" Type="http://schemas.openxmlformats.org/officeDocument/2006/relationships/image" Target="../media/image74.emf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85.png"/><Relationship Id="rId10" Type="http://schemas.openxmlformats.org/officeDocument/2006/relationships/image" Target="../media/image88.png"/><Relationship Id="rId4" Type="http://schemas.openxmlformats.org/officeDocument/2006/relationships/image" Target="../media/image74.emf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10" Type="http://schemas.openxmlformats.org/officeDocument/2006/relationships/image" Target="../media/image97.emf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DD3CBF-C745-9CE8-B8B1-DFA94AE385AA}"/>
              </a:ext>
            </a:extLst>
          </p:cNvPr>
          <p:cNvSpPr txBox="1"/>
          <p:nvPr/>
        </p:nvSpPr>
        <p:spPr>
          <a:xfrm>
            <a:off x="1888184" y="4252200"/>
            <a:ext cx="886812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63500">
                    <a:srgbClr val="F1A941">
                      <a:alpha val="55000"/>
                    </a:srgbClr>
                  </a:glow>
                </a:effectLst>
                <a:latin typeface="Proxima Nova Rg" panose="02000506030000020004" pitchFamily="2" charset="0"/>
              </a:rPr>
              <a:t>An Introduction to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63500">
                    <a:srgbClr val="F1A941">
                      <a:alpha val="55000"/>
                    </a:srgbClr>
                  </a:glow>
                </a:effectLst>
                <a:latin typeface="Proxima Nova Rg" panose="02000506030000020004" pitchFamily="2" charset="0"/>
              </a:rPr>
              <a:t>Polarized Solid Targets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pPr algn="ctr"/>
            <a:r>
              <a:rPr lang="en-US" sz="2800" dirty="0">
                <a:solidFill>
                  <a:srgbClr val="F1A941"/>
                </a:solidFill>
                <a:latin typeface="Proxima Nova Rg" panose="02000506030000020004" pitchFamily="2" charset="0"/>
              </a:rPr>
              <a:t>Chris Keith</a:t>
            </a:r>
          </a:p>
          <a:p>
            <a:pPr algn="ctr"/>
            <a:r>
              <a:rPr lang="en-US" sz="2000" dirty="0">
                <a:solidFill>
                  <a:srgbClr val="F1A941"/>
                </a:solidFill>
                <a:latin typeface="Proxima Nova Rg" panose="02000506030000020004" pitchFamily="2" charset="0"/>
              </a:rPr>
              <a:t>Jefferson Lab Target Group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493714-F09F-B24E-9086-628458A0E06F}"/>
              </a:ext>
            </a:extLst>
          </p:cNvPr>
          <p:cNvGrpSpPr/>
          <p:nvPr/>
        </p:nvGrpSpPr>
        <p:grpSpPr>
          <a:xfrm>
            <a:off x="150312" y="127090"/>
            <a:ext cx="2519850" cy="1219724"/>
            <a:chOff x="951978" y="18490"/>
            <a:chExt cx="2519850" cy="12197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1E6AE8-7F43-A911-9412-8D63CEB740AE}"/>
                </a:ext>
              </a:extLst>
            </p:cNvPr>
            <p:cNvSpPr txBox="1"/>
            <p:nvPr/>
          </p:nvSpPr>
          <p:spPr>
            <a:xfrm>
              <a:off x="951978" y="158098"/>
              <a:ext cx="22138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rgbClr val="1B375D"/>
                  </a:solidFill>
                  <a:latin typeface="Helvetica" pitchFamily="2" charset="0"/>
                  <a:cs typeface="FUTURA MEDIUM" panose="020B0602020204020303" pitchFamily="34" charset="-79"/>
                </a:rPr>
                <a:t>PSTP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E749F2-41A7-B148-815E-B0E94BB30667}"/>
                </a:ext>
              </a:extLst>
            </p:cNvPr>
            <p:cNvSpPr txBox="1"/>
            <p:nvPr/>
          </p:nvSpPr>
          <p:spPr>
            <a:xfrm rot="16200000">
              <a:off x="2631134" y="397519"/>
              <a:ext cx="1219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B375D"/>
                  </a:solidFill>
                  <a:latin typeface="Helvetica" pitchFamily="2" charset="0"/>
                  <a:cs typeface="FUTURA MEDIUM" panose="020B0602020204020303" pitchFamily="34" charset="-79"/>
                </a:rPr>
                <a:t>2024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04A1AA-75C4-1CCB-3B5F-C6D93AF621C4}"/>
              </a:ext>
            </a:extLst>
          </p:cNvPr>
          <p:cNvGrpSpPr/>
          <p:nvPr/>
        </p:nvGrpSpPr>
        <p:grpSpPr>
          <a:xfrm>
            <a:off x="331240" y="1031491"/>
            <a:ext cx="4337020" cy="635491"/>
            <a:chOff x="356292" y="1081595"/>
            <a:chExt cx="4337020" cy="635491"/>
          </a:xfrm>
        </p:grpSpPr>
        <p:pic>
          <p:nvPicPr>
            <p:cNvPr id="7" name="Picture 6" descr="A red line in a black background&#10;&#10;Description automatically generated">
              <a:extLst>
                <a:ext uri="{FF2B5EF4-FFF2-40B4-BE49-F238E27FC236}">
                  <a16:creationId xmlns:a16="http://schemas.microsoft.com/office/drawing/2014/main" id="{6DD520D9-115C-6693-A9E3-0C344002D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292" y="1081595"/>
              <a:ext cx="2007879" cy="5053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DF3B33-C6C6-5D12-D016-38DE39237A67}"/>
                </a:ext>
              </a:extLst>
            </p:cNvPr>
            <p:cNvSpPr txBox="1"/>
            <p:nvPr/>
          </p:nvSpPr>
          <p:spPr>
            <a:xfrm>
              <a:off x="446989" y="1455476"/>
              <a:ext cx="424632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Avenir" panose="02000503020000020003" pitchFamily="2" charset="0"/>
                </a:rPr>
                <a:t>Thomas Jefferson National Accelerator Facility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213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10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A6D1F5-808D-4D0A-6F47-CB2D47479EC9}"/>
                  </a:ext>
                </a:extLst>
              </p:cNvPr>
              <p:cNvSpPr txBox="1"/>
              <p:nvPr/>
            </p:nvSpPr>
            <p:spPr>
              <a:xfrm>
                <a:off x="838200" y="1321040"/>
                <a:ext cx="9798698" cy="1309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1B375D"/>
                    </a:solidFill>
                    <a:latin typeface="Proxima Nova Rg" panose="02000506030000020004" pitchFamily="2" charset="0"/>
                  </a:rPr>
                  <a:t>The dipole-dipole interaction between the two spins mixes the pure spin states</a:t>
                </a:r>
              </a:p>
              <a:p>
                <a:endParaRPr lang="en-US" sz="800" dirty="0">
                  <a:solidFill>
                    <a:srgbClr val="1B375D"/>
                  </a:solidFill>
                  <a:latin typeface="Proxima Nova Rg" panose="02000506030000020004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</a:rPr>
                            <m:t>𝐷𝑖</m:t>
                          </m:r>
                        </m:sub>
                      </m:sSub>
                      <m:r>
                        <a:rPr lang="en-US" i="1">
                          <a:solidFill>
                            <a:srgbClr val="1B375D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ℏ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mr-IN" i="1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i="1">
                                  <a:solidFill>
                                    <a:srgbClr val="1B375D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i="1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mr-IN" i="1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i="1">
                                  <a:solidFill>
                                    <a:srgbClr val="1B375D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mr-IN" i="1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𝑆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𝐼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mr-IN" i="1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i="1">
                                  <a:solidFill>
                                    <a:srgbClr val="1B375D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  <m:d>
                                <m:dPr>
                                  <m:ctrlPr>
                                    <a:rPr lang="mr-IN" i="1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mr-IN" i="1">
                                          <a:solidFill>
                                            <a:srgbClr val="1B375D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1B375D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1B375D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1B375D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d>
                                <m:dPr>
                                  <m:ctrlPr>
                                    <a:rPr lang="mr-IN" i="1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mr-IN" i="1">
                                          <a:solidFill>
                                            <a:srgbClr val="1B375D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1B375D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𝐼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rgbClr val="1B375D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rgbClr val="1B375D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mr-IN" i="1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5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1B375D"/>
                  </a:solidFill>
                </a:endParaRPr>
              </a:p>
              <a:p>
                <a:endParaRPr lang="en-US" sz="800" dirty="0">
                  <a:solidFill>
                    <a:srgbClr val="1B375D"/>
                  </a:solidFill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A6D1F5-808D-4D0A-6F47-CB2D4747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21040"/>
                <a:ext cx="9798698" cy="1309141"/>
              </a:xfrm>
              <a:prstGeom prst="rect">
                <a:avLst/>
              </a:prstGeom>
              <a:blipFill>
                <a:blip r:embed="rId3"/>
                <a:stretch>
                  <a:fillRect t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Up Arrow 24">
            <a:extLst>
              <a:ext uri="{FF2B5EF4-FFF2-40B4-BE49-F238E27FC236}">
                <a16:creationId xmlns:a16="http://schemas.microsoft.com/office/drawing/2014/main" id="{8D756461-C30F-905E-4481-6C2F8D09F43E}"/>
              </a:ext>
            </a:extLst>
          </p:cNvPr>
          <p:cNvSpPr/>
          <p:nvPr/>
        </p:nvSpPr>
        <p:spPr>
          <a:xfrm>
            <a:off x="2961665" y="5739444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D89F9832-BCB0-846F-774F-C724AA990828}"/>
              </a:ext>
            </a:extLst>
          </p:cNvPr>
          <p:cNvSpPr/>
          <p:nvPr/>
        </p:nvSpPr>
        <p:spPr>
          <a:xfrm rot="10800000">
            <a:off x="2716454" y="5568478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0EC95369-0F36-2F70-A940-19A528D159FE}"/>
              </a:ext>
            </a:extLst>
          </p:cNvPr>
          <p:cNvSpPr/>
          <p:nvPr/>
        </p:nvSpPr>
        <p:spPr>
          <a:xfrm rot="10800000">
            <a:off x="2961664" y="5173655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F6FD67C0-BC85-CC55-C68B-2B88F412C4FC}"/>
              </a:ext>
            </a:extLst>
          </p:cNvPr>
          <p:cNvSpPr/>
          <p:nvPr/>
        </p:nvSpPr>
        <p:spPr>
          <a:xfrm rot="10800000">
            <a:off x="2716453" y="5002689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>
            <a:extLst>
              <a:ext uri="{FF2B5EF4-FFF2-40B4-BE49-F238E27FC236}">
                <a16:creationId xmlns:a16="http://schemas.microsoft.com/office/drawing/2014/main" id="{DB9A807B-DB36-0E41-2550-790E6569D060}"/>
              </a:ext>
            </a:extLst>
          </p:cNvPr>
          <p:cNvSpPr/>
          <p:nvPr/>
        </p:nvSpPr>
        <p:spPr>
          <a:xfrm>
            <a:off x="2961665" y="3717118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>
            <a:extLst>
              <a:ext uri="{FF2B5EF4-FFF2-40B4-BE49-F238E27FC236}">
                <a16:creationId xmlns:a16="http://schemas.microsoft.com/office/drawing/2014/main" id="{8D238A9E-34C8-ADDF-EB13-CCC542A588FC}"/>
              </a:ext>
            </a:extLst>
          </p:cNvPr>
          <p:cNvSpPr/>
          <p:nvPr/>
        </p:nvSpPr>
        <p:spPr>
          <a:xfrm rot="10800000" flipV="1">
            <a:off x="2716454" y="3527491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>
            <a:extLst>
              <a:ext uri="{FF2B5EF4-FFF2-40B4-BE49-F238E27FC236}">
                <a16:creationId xmlns:a16="http://schemas.microsoft.com/office/drawing/2014/main" id="{2C143744-674D-140A-3727-D74474693110}"/>
              </a:ext>
            </a:extLst>
          </p:cNvPr>
          <p:cNvSpPr/>
          <p:nvPr/>
        </p:nvSpPr>
        <p:spPr>
          <a:xfrm rot="10800000">
            <a:off x="2961664" y="3151329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>
            <a:extLst>
              <a:ext uri="{FF2B5EF4-FFF2-40B4-BE49-F238E27FC236}">
                <a16:creationId xmlns:a16="http://schemas.microsoft.com/office/drawing/2014/main" id="{96454366-4EED-9767-6B10-6F80571176E8}"/>
              </a:ext>
            </a:extLst>
          </p:cNvPr>
          <p:cNvSpPr/>
          <p:nvPr/>
        </p:nvSpPr>
        <p:spPr>
          <a:xfrm rot="10800000" flipV="1">
            <a:off x="2716453" y="2980363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A490F7-B24B-FCB7-2A16-8732678764FD}"/>
              </a:ext>
            </a:extLst>
          </p:cNvPr>
          <p:cNvSpPr txBox="1"/>
          <p:nvPr/>
        </p:nvSpPr>
        <p:spPr>
          <a:xfrm>
            <a:off x="5749930" y="4072701"/>
            <a:ext cx="56038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roxima Nova Rg" panose="02000506030000020004" pitchFamily="2" charset="0"/>
              </a:rPr>
              <a:t>An oscillating field can now produce the “forbidden” transitions where </a:t>
            </a:r>
            <a:r>
              <a:rPr lang="en-US" sz="2000" b="1" i="1" dirty="0">
                <a:latin typeface="Proxima Nova Rg" panose="02000506030000020004" pitchFamily="2" charset="0"/>
              </a:rPr>
              <a:t>both spins flip</a:t>
            </a:r>
          </a:p>
          <a:p>
            <a:endParaRPr lang="en-US" sz="800" dirty="0">
              <a:latin typeface="Proxima Nova Rg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Flip-flips at  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</a:rPr>
              <a:t>n</a:t>
            </a:r>
            <a:r>
              <a:rPr lang="en-US" baseline="-25000" dirty="0">
                <a:solidFill>
                  <a:srgbClr val="0070C0"/>
                </a:solidFill>
                <a:latin typeface="Proxima Nova Rg" panose="02000506030000020004" pitchFamily="2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Proxima Nova Rg" panose="02000506030000020004" pitchFamily="2" charset="0"/>
              </a:rPr>
              <a:t> - </a:t>
            </a:r>
            <a:r>
              <a:rPr lang="en-US" dirty="0">
                <a:solidFill>
                  <a:srgbClr val="C00000"/>
                </a:solidFill>
                <a:latin typeface="Symbol" pitchFamily="2" charset="2"/>
              </a:rPr>
              <a:t>n</a:t>
            </a:r>
            <a:r>
              <a:rPr lang="en-US" baseline="-25000" dirty="0">
                <a:solidFill>
                  <a:srgbClr val="C00000"/>
                </a:solidFill>
                <a:latin typeface="Proxima Nova Rg" panose="02000506030000020004" pitchFamily="2" charset="0"/>
              </a:rPr>
              <a:t>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  <a:latin typeface="Proxima Nova Rg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Flip-flops at 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</a:rPr>
              <a:t>n</a:t>
            </a:r>
            <a:r>
              <a:rPr lang="en-US" baseline="-25000" dirty="0">
                <a:solidFill>
                  <a:srgbClr val="0070C0"/>
                </a:solidFill>
                <a:latin typeface="Proxima Nova Rg" panose="02000506030000020004" pitchFamily="2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Proxima Nova Rg" panose="02000506030000020004" pitchFamily="2" charset="0"/>
              </a:rPr>
              <a:t> + </a:t>
            </a:r>
            <a:r>
              <a:rPr lang="en-US" dirty="0">
                <a:solidFill>
                  <a:srgbClr val="C00000"/>
                </a:solidFill>
                <a:latin typeface="Symbol" pitchFamily="2" charset="2"/>
              </a:rPr>
              <a:t>n</a:t>
            </a:r>
            <a:r>
              <a:rPr lang="en-US" baseline="-25000" dirty="0">
                <a:solidFill>
                  <a:srgbClr val="C00000"/>
                </a:solidFill>
                <a:latin typeface="Proxima Nova Rg" panose="02000506030000020004" pitchFamily="2" charset="0"/>
              </a:rPr>
              <a:t>p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D35CC-56FC-1ACE-70DB-8586AC577C7E}"/>
              </a:ext>
            </a:extLst>
          </p:cNvPr>
          <p:cNvSpPr txBox="1"/>
          <p:nvPr/>
        </p:nvSpPr>
        <p:spPr>
          <a:xfrm>
            <a:off x="2143570" y="3097139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4CAED1-86CC-7D11-E4EC-F50604FDA77B}"/>
              </a:ext>
            </a:extLst>
          </p:cNvPr>
          <p:cNvSpPr txBox="1"/>
          <p:nvPr/>
        </p:nvSpPr>
        <p:spPr>
          <a:xfrm>
            <a:off x="3282333" y="3098404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b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5147A-4D30-A484-BC02-5DD351C6724A}"/>
              </a:ext>
            </a:extLst>
          </p:cNvPr>
          <p:cNvSpPr txBox="1"/>
          <p:nvPr/>
        </p:nvSpPr>
        <p:spPr>
          <a:xfrm>
            <a:off x="3056776" y="3101755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</a:t>
            </a:r>
            <a:endParaRPr lang="en-US" dirty="0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47502C21-6DE4-3656-BE82-8599CEB883B1}"/>
              </a:ext>
            </a:extLst>
          </p:cNvPr>
          <p:cNvSpPr/>
          <p:nvPr/>
        </p:nvSpPr>
        <p:spPr>
          <a:xfrm flipV="1">
            <a:off x="4084448" y="5739444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5740141D-90D3-E6CD-C7E2-758733A083E4}"/>
              </a:ext>
            </a:extLst>
          </p:cNvPr>
          <p:cNvSpPr/>
          <p:nvPr/>
        </p:nvSpPr>
        <p:spPr>
          <a:xfrm rot="10800000">
            <a:off x="3839237" y="5568477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F4C043E9-ACD0-BB60-1F2B-2D1F75CC5C7C}"/>
              </a:ext>
            </a:extLst>
          </p:cNvPr>
          <p:cNvSpPr/>
          <p:nvPr/>
        </p:nvSpPr>
        <p:spPr>
          <a:xfrm rot="10800000" flipV="1">
            <a:off x="4084447" y="5173654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F4830870-6785-3EEA-9A0C-C224E0321CFA}"/>
              </a:ext>
            </a:extLst>
          </p:cNvPr>
          <p:cNvSpPr/>
          <p:nvPr/>
        </p:nvSpPr>
        <p:spPr>
          <a:xfrm rot="10800000">
            <a:off x="3839236" y="5002688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880B49A-6E83-5C0F-A2A7-F5174E130153}"/>
              </a:ext>
            </a:extLst>
          </p:cNvPr>
          <p:cNvSpPr/>
          <p:nvPr/>
        </p:nvSpPr>
        <p:spPr>
          <a:xfrm flipV="1">
            <a:off x="4084448" y="3717118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6C6BC8B0-B4A3-4C7B-4231-C653DA44E94E}"/>
              </a:ext>
            </a:extLst>
          </p:cNvPr>
          <p:cNvSpPr/>
          <p:nvPr/>
        </p:nvSpPr>
        <p:spPr>
          <a:xfrm rot="10800000" flipV="1">
            <a:off x="3839237" y="3527491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75A56EB4-65B0-EEC4-06B5-A2D63E8C2495}"/>
              </a:ext>
            </a:extLst>
          </p:cNvPr>
          <p:cNvSpPr/>
          <p:nvPr/>
        </p:nvSpPr>
        <p:spPr>
          <a:xfrm rot="10800000" flipV="1">
            <a:off x="4084447" y="3151329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>
            <a:extLst>
              <a:ext uri="{FF2B5EF4-FFF2-40B4-BE49-F238E27FC236}">
                <a16:creationId xmlns:a16="http://schemas.microsoft.com/office/drawing/2014/main" id="{8815ABB1-DFF8-05A7-973A-3DF1EAC8F060}"/>
              </a:ext>
            </a:extLst>
          </p:cNvPr>
          <p:cNvSpPr/>
          <p:nvPr/>
        </p:nvSpPr>
        <p:spPr>
          <a:xfrm rot="10800000" flipV="1">
            <a:off x="3839236" y="2980363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2F5722-B18C-8B71-6974-4E4ED761061D}"/>
              </a:ext>
            </a:extLst>
          </p:cNvPr>
          <p:cNvSpPr txBox="1"/>
          <p:nvPr/>
        </p:nvSpPr>
        <p:spPr>
          <a:xfrm>
            <a:off x="2142462" y="3656680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D6FDD0-3072-4E64-C39C-91D084B6E317}"/>
              </a:ext>
            </a:extLst>
          </p:cNvPr>
          <p:cNvSpPr txBox="1"/>
          <p:nvPr/>
        </p:nvSpPr>
        <p:spPr>
          <a:xfrm>
            <a:off x="3281225" y="3657945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b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2EBFD6-109F-2601-2062-BA55FE0EB25E}"/>
              </a:ext>
            </a:extLst>
          </p:cNvPr>
          <p:cNvSpPr txBox="1"/>
          <p:nvPr/>
        </p:nvSpPr>
        <p:spPr>
          <a:xfrm>
            <a:off x="3055668" y="3661296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+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C85C4C-10BC-346F-9EBF-D8989661C05F}"/>
              </a:ext>
            </a:extLst>
          </p:cNvPr>
          <p:cNvSpPr txBox="1"/>
          <p:nvPr/>
        </p:nvSpPr>
        <p:spPr>
          <a:xfrm>
            <a:off x="2142460" y="5118389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02143B-9C2E-29D5-A681-B14E599568D0}"/>
              </a:ext>
            </a:extLst>
          </p:cNvPr>
          <p:cNvSpPr txBox="1"/>
          <p:nvPr/>
        </p:nvSpPr>
        <p:spPr>
          <a:xfrm>
            <a:off x="3281223" y="5119654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b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020D49-0B99-BFED-C5BE-35FED6C05172}"/>
              </a:ext>
            </a:extLst>
          </p:cNvPr>
          <p:cNvSpPr txBox="1"/>
          <p:nvPr/>
        </p:nvSpPr>
        <p:spPr>
          <a:xfrm>
            <a:off x="3055666" y="5123005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+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F1DFAD-236B-C405-4185-0209769BBCBF}"/>
              </a:ext>
            </a:extLst>
          </p:cNvPr>
          <p:cNvSpPr txBox="1"/>
          <p:nvPr/>
        </p:nvSpPr>
        <p:spPr>
          <a:xfrm>
            <a:off x="2141352" y="5677930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69F645-514F-C4EC-0CA2-156F283C68E4}"/>
              </a:ext>
            </a:extLst>
          </p:cNvPr>
          <p:cNvSpPr txBox="1"/>
          <p:nvPr/>
        </p:nvSpPr>
        <p:spPr>
          <a:xfrm>
            <a:off x="3280115" y="5679195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b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8498F9-E98D-0643-FCC0-6D7F1D6DBBDA}"/>
              </a:ext>
            </a:extLst>
          </p:cNvPr>
          <p:cNvSpPr txBox="1"/>
          <p:nvPr/>
        </p:nvSpPr>
        <p:spPr>
          <a:xfrm>
            <a:off x="3054558" y="5682546"/>
            <a:ext cx="5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-</a:t>
            </a:r>
            <a:endParaRPr lang="en-US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F70EF1B-73CA-3EB1-53A6-0224058CBF0B}"/>
              </a:ext>
            </a:extLst>
          </p:cNvPr>
          <p:cNvCxnSpPr>
            <a:cxnSpLocks/>
          </p:cNvCxnSpPr>
          <p:nvPr/>
        </p:nvCxnSpPr>
        <p:spPr>
          <a:xfrm>
            <a:off x="4317859" y="4089654"/>
            <a:ext cx="0" cy="1404495"/>
          </a:xfrm>
          <a:prstGeom prst="straightConnector1">
            <a:avLst/>
          </a:prstGeom>
          <a:ln w="25400">
            <a:solidFill>
              <a:srgbClr val="1B375D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8C3D9735-73EC-BB30-63A8-4A22D026BA1B}"/>
              </a:ext>
            </a:extLst>
          </p:cNvPr>
          <p:cNvSpPr/>
          <p:nvPr/>
        </p:nvSpPr>
        <p:spPr>
          <a:xfrm>
            <a:off x="3789401" y="2759529"/>
            <a:ext cx="456082" cy="333772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E1FAB4-C7D4-3331-4555-BC8539F32BE9}"/>
              </a:ext>
            </a:extLst>
          </p:cNvPr>
          <p:cNvCxnSpPr>
            <a:cxnSpLocks/>
          </p:cNvCxnSpPr>
          <p:nvPr/>
        </p:nvCxnSpPr>
        <p:spPr>
          <a:xfrm>
            <a:off x="2388393" y="6078598"/>
            <a:ext cx="2286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142F4B-9001-4A82-5A56-1C613A1ED1D9}"/>
              </a:ext>
            </a:extLst>
          </p:cNvPr>
          <p:cNvCxnSpPr>
            <a:cxnSpLocks/>
          </p:cNvCxnSpPr>
          <p:nvPr/>
        </p:nvCxnSpPr>
        <p:spPr>
          <a:xfrm>
            <a:off x="2388393" y="5525145"/>
            <a:ext cx="20574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43E749-5E9C-6A31-458F-F05DEC0E2B59}"/>
              </a:ext>
            </a:extLst>
          </p:cNvPr>
          <p:cNvCxnSpPr>
            <a:cxnSpLocks/>
          </p:cNvCxnSpPr>
          <p:nvPr/>
        </p:nvCxnSpPr>
        <p:spPr>
          <a:xfrm flipV="1">
            <a:off x="2388393" y="4043556"/>
            <a:ext cx="20574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BDA1B8-2D17-A060-F4ED-3FA18BF83C26}"/>
              </a:ext>
            </a:extLst>
          </p:cNvPr>
          <p:cNvCxnSpPr>
            <a:cxnSpLocks/>
          </p:cNvCxnSpPr>
          <p:nvPr/>
        </p:nvCxnSpPr>
        <p:spPr>
          <a:xfrm>
            <a:off x="2388393" y="3502819"/>
            <a:ext cx="2286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52EA80F-A1B7-C33D-455D-BCC1D8962CC0}"/>
              </a:ext>
            </a:extLst>
          </p:cNvPr>
          <p:cNvCxnSpPr>
            <a:cxnSpLocks/>
          </p:cNvCxnSpPr>
          <p:nvPr/>
        </p:nvCxnSpPr>
        <p:spPr>
          <a:xfrm>
            <a:off x="4626267" y="3527491"/>
            <a:ext cx="0" cy="2532447"/>
          </a:xfrm>
          <a:prstGeom prst="straightConnector1">
            <a:avLst/>
          </a:prstGeom>
          <a:ln w="25400">
            <a:solidFill>
              <a:srgbClr val="1B375D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0C69137-4D0D-4F07-D437-FE6FA1C11D53}"/>
              </a:ext>
            </a:extLst>
          </p:cNvPr>
          <p:cNvSpPr txBox="1"/>
          <p:nvPr/>
        </p:nvSpPr>
        <p:spPr>
          <a:xfrm>
            <a:off x="3378751" y="4478367"/>
            <a:ext cx="93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flip-flip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76B6F4D-139E-6F07-9F16-979F510A0052}"/>
              </a:ext>
            </a:extLst>
          </p:cNvPr>
          <p:cNvSpPr txBox="1"/>
          <p:nvPr/>
        </p:nvSpPr>
        <p:spPr>
          <a:xfrm>
            <a:off x="4632148" y="5002688"/>
            <a:ext cx="93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flip-flop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10766E2-7C20-CC71-4CB6-F1B1091DFEA1}"/>
                  </a:ext>
                </a:extLst>
              </p:cNvPr>
              <p:cNvSpPr txBox="1"/>
              <p:nvPr/>
            </p:nvSpPr>
            <p:spPr>
              <a:xfrm>
                <a:off x="3550702" y="2446180"/>
                <a:ext cx="5015605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1B375D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ℏ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mr-IN" sz="1600" b="0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1600" b="0" i="1" smtClean="0">
                                  <a:solidFill>
                                    <a:srgbClr val="1B375D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rgbClr val="1B375D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rgbClr val="1B375D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sz="1600" b="0" i="1" smtClean="0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sub>
                      </m:sSub>
                      <m:f>
                        <m:fPr>
                          <m:ctrlPr>
                            <a:rPr lang="mr-IN" sz="1600" b="0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mr-IN" sz="1600" b="0" i="1" smtClean="0">
                                  <a:solidFill>
                                    <a:srgbClr val="1B375D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1B375D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mr-IN" sz="1600" b="0" i="1" smtClean="0">
                              <a:solidFill>
                                <a:srgbClr val="1B375D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𝐸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1B375D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𝐹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1B375D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10766E2-7C20-CC71-4CB6-F1B1091DF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702" y="2446180"/>
                <a:ext cx="5015605" cy="554960"/>
              </a:xfrm>
              <a:prstGeom prst="rect">
                <a:avLst/>
              </a:prstGeom>
              <a:blipFill>
                <a:blip r:embed="rId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862F027-1BE6-18AC-40D9-9EADE6D18A41}"/>
                  </a:ext>
                </a:extLst>
              </p:cNvPr>
              <p:cNvSpPr txBox="1"/>
              <p:nvPr/>
            </p:nvSpPr>
            <p:spPr>
              <a:xfrm>
                <a:off x="8746781" y="2109005"/>
                <a:ext cx="22101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=(1−3</m:t>
                      </m:r>
                      <m:func>
                        <m:funcPr>
                          <m:ctrlPr>
                            <a:rPr lang="mr-IN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mr-IN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mr-IN" sz="12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mr-IN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𝑍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862F027-1BE6-18AC-40D9-9EADE6D18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81" y="2109005"/>
                <a:ext cx="2210129" cy="276999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BD63185-94D0-CEB5-2C69-E2EA0B9A4433}"/>
                  </a:ext>
                </a:extLst>
              </p:cNvPr>
              <p:cNvSpPr txBox="1"/>
              <p:nvPr/>
            </p:nvSpPr>
            <p:spPr>
              <a:xfrm>
                <a:off x="8746781" y="2355744"/>
                <a:ext cx="2697107" cy="307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𝐵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=−</m:t>
                      </m:r>
                      <m:box>
                        <m:boxPr>
                          <m:ctrlP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box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(1−3</m:t>
                      </m:r>
                      <m:func>
                        <m:funcPr>
                          <m:ctrlPr>
                            <a:rPr lang="mr-IN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mr-IN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mr-IN" sz="12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mr-IN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)(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BD63185-94D0-CEB5-2C69-E2EA0B9A4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81" y="2355744"/>
                <a:ext cx="2697107" cy="307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E824579-9271-8A8B-04CB-8F16685F42BA}"/>
                  </a:ext>
                </a:extLst>
              </p:cNvPr>
              <p:cNvSpPr txBox="1"/>
              <p:nvPr/>
            </p:nvSpPr>
            <p:spPr>
              <a:xfrm>
                <a:off x="8746781" y="2637768"/>
                <a:ext cx="2743200" cy="308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𝐶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=−</m:t>
                      </m:r>
                      <m:box>
                        <m:boxPr>
                          <m:ctrlP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func>
                        <m:func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  <m:sSup>
                        <m:sSup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E824579-9271-8A8B-04CB-8F16685F4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81" y="2637768"/>
                <a:ext cx="2743200" cy="308098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0A12CD0-E5E9-DA18-6BA1-9B41918E4DE2}"/>
                  </a:ext>
                </a:extLst>
              </p:cNvPr>
              <p:cNvSpPr txBox="1"/>
              <p:nvPr/>
            </p:nvSpPr>
            <p:spPr>
              <a:xfrm>
                <a:off x="8746781" y="2889532"/>
                <a:ext cx="2719755" cy="308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𝐷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=−</m:t>
                      </m:r>
                      <m:func>
                        <m:func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box>
                            <m:boxPr>
                              <m:ctrlPr>
                                <a:rPr lang="en-US" sz="120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120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200" b="0" i="1" dirty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box>
                          <m:r>
                            <m:rPr>
                              <m:sty m:val="p"/>
                            </m:rPr>
                            <a:rPr lang="en-US" sz="120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 i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  <m:sSup>
                        <m:sSup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0A12CD0-E5E9-DA18-6BA1-9B41918E4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81" y="2889532"/>
                <a:ext cx="2719755" cy="3080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1895F62-A37F-BDE4-D1DD-260A68001524}"/>
                  </a:ext>
                </a:extLst>
              </p:cNvPr>
              <p:cNvSpPr txBox="1"/>
              <p:nvPr/>
            </p:nvSpPr>
            <p:spPr>
              <a:xfrm>
                <a:off x="8746781" y="3157111"/>
                <a:ext cx="2210129" cy="317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𝐸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=−</m:t>
                      </m:r>
                      <m:box>
                        <m:box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box>
                      <m:func>
                        <m:funcPr>
                          <m:ctrlPr>
                            <a:rPr lang="mr-IN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mr-IN" sz="120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mr-IN" sz="1200" i="0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mr-IN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  <m:sSup>
                        <m:sSup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−2</m:t>
                          </m:r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sup>
                      </m:sSup>
                      <m:sSub>
                        <m:sSub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1895F62-A37F-BDE4-D1DD-260A68001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81" y="3157111"/>
                <a:ext cx="2210129" cy="3179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F22464A-B823-49CE-B520-849E58C66531}"/>
                  </a:ext>
                </a:extLst>
              </p:cNvPr>
              <p:cNvSpPr txBox="1"/>
              <p:nvPr/>
            </p:nvSpPr>
            <p:spPr>
              <a:xfrm>
                <a:off x="8746781" y="3449394"/>
                <a:ext cx="2049708" cy="317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𝐹</m:t>
                      </m:r>
                      <m:r>
                        <a:rPr lang="en-US" sz="1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 =−</m:t>
                      </m:r>
                      <m:box>
                        <m:boxPr>
                          <m:ctrlPr>
                            <a:rPr lang="en-US" sz="1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box>
                      <m:func>
                        <m:funcPr>
                          <m:ctrlPr>
                            <a:rPr lang="mr-IN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mr-IN" sz="120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mr-IN" sz="1200" i="0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200" b="0" i="1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mr-IN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  <m:sSup>
                        <m:sSup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sup>
                      </m:sSup>
                      <m:sSub>
                        <m:sSub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sz="120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F22464A-B823-49CE-B520-849E58C66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781" y="3449394"/>
                <a:ext cx="2049708" cy="3179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CDC5FD48-465A-BBE6-491A-5483C8C54126}"/>
              </a:ext>
            </a:extLst>
          </p:cNvPr>
          <p:cNvGrpSpPr/>
          <p:nvPr/>
        </p:nvGrpSpPr>
        <p:grpSpPr>
          <a:xfrm>
            <a:off x="499267" y="1605529"/>
            <a:ext cx="1931135" cy="2477163"/>
            <a:chOff x="843968" y="1809087"/>
            <a:chExt cx="1931135" cy="247716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377075E-E816-EDE7-CB48-062A3ACB02DA}"/>
                </a:ext>
              </a:extLst>
            </p:cNvPr>
            <p:cNvSpPr/>
            <p:nvPr/>
          </p:nvSpPr>
          <p:spPr>
            <a:xfrm rot="1609273" flipH="1" flipV="1">
              <a:off x="2062237" y="2494579"/>
              <a:ext cx="302235" cy="1443852"/>
            </a:xfrm>
            <a:prstGeom prst="ellipse">
              <a:avLst/>
            </a:prstGeom>
            <a:noFill/>
            <a:ln w="63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2436FB1-69DB-B5FB-F18F-A99B01FFD58C}"/>
                </a:ext>
              </a:extLst>
            </p:cNvPr>
            <p:cNvSpPr/>
            <p:nvPr/>
          </p:nvSpPr>
          <p:spPr>
            <a:xfrm rot="1598571">
              <a:off x="2020711" y="2363799"/>
              <a:ext cx="754392" cy="1922451"/>
            </a:xfrm>
            <a:prstGeom prst="ellipse">
              <a:avLst/>
            </a:prstGeom>
            <a:noFill/>
            <a:ln w="63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000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09EA18-DDBA-F4CF-E00A-2CBD13FAEE2F}"/>
                </a:ext>
              </a:extLst>
            </p:cNvPr>
            <p:cNvSpPr/>
            <p:nvPr/>
          </p:nvSpPr>
          <p:spPr>
            <a:xfrm rot="1609273" flipH="1" flipV="1">
              <a:off x="1822046" y="2380942"/>
              <a:ext cx="302235" cy="1443852"/>
            </a:xfrm>
            <a:prstGeom prst="ellipse">
              <a:avLst/>
            </a:prstGeom>
            <a:noFill/>
            <a:ln w="63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A9DB2CA-BB2D-CA39-4E9A-61B6F80C6D71}"/>
                </a:ext>
              </a:extLst>
            </p:cNvPr>
            <p:cNvSpPr/>
            <p:nvPr/>
          </p:nvSpPr>
          <p:spPr>
            <a:xfrm rot="1598571">
              <a:off x="1412938" y="2031352"/>
              <a:ext cx="754392" cy="1922451"/>
            </a:xfrm>
            <a:prstGeom prst="ellipse">
              <a:avLst/>
            </a:prstGeom>
            <a:noFill/>
            <a:ln w="635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000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22393B4-6472-401E-D7D9-557F2701EA17}"/>
                </a:ext>
              </a:extLst>
            </p:cNvPr>
            <p:cNvSpPr/>
            <p:nvPr/>
          </p:nvSpPr>
          <p:spPr>
            <a:xfrm rot="20594610">
              <a:off x="1167514" y="2069476"/>
              <a:ext cx="302235" cy="1086753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E1B5DA3-7708-FAF7-CA1B-A8D5D43FA447}"/>
                </a:ext>
              </a:extLst>
            </p:cNvPr>
            <p:cNvSpPr/>
            <p:nvPr/>
          </p:nvSpPr>
          <p:spPr>
            <a:xfrm rot="20594610" flipH="1" flipV="1">
              <a:off x="1445909" y="1986222"/>
              <a:ext cx="302235" cy="1086753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F000807-DE64-7454-0428-A2C6CC3D9976}"/>
                </a:ext>
              </a:extLst>
            </p:cNvPr>
            <p:cNvSpPr/>
            <p:nvPr/>
          </p:nvSpPr>
          <p:spPr>
            <a:xfrm rot="20594610">
              <a:off x="843968" y="1975527"/>
              <a:ext cx="642501" cy="134684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000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951B647-0BD2-81E0-E2AE-FA5F7F615553}"/>
                </a:ext>
              </a:extLst>
            </p:cNvPr>
            <p:cNvSpPr/>
            <p:nvPr/>
          </p:nvSpPr>
          <p:spPr>
            <a:xfrm rot="20594610">
              <a:off x="1428822" y="1809087"/>
              <a:ext cx="642501" cy="1346840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000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E9BEB58-DA0B-8B4C-339D-FF59A061210C}"/>
                </a:ext>
              </a:extLst>
            </p:cNvPr>
            <p:cNvGrpSpPr/>
            <p:nvPr/>
          </p:nvGrpSpPr>
          <p:grpSpPr>
            <a:xfrm rot="18923652">
              <a:off x="1194400" y="2297560"/>
              <a:ext cx="490205" cy="548640"/>
              <a:chOff x="2839959" y="2543442"/>
              <a:chExt cx="490205" cy="548640"/>
            </a:xfrm>
          </p:grpSpPr>
          <p:sp>
            <p:nvSpPr>
              <p:cNvPr id="75" name="Up Arrow 8">
                <a:extLst>
                  <a:ext uri="{FF2B5EF4-FFF2-40B4-BE49-F238E27FC236}">
                    <a16:creationId xmlns:a16="http://schemas.microsoft.com/office/drawing/2014/main" id="{1BC90B96-92A8-3C1F-458B-59202238BA6A}"/>
                  </a:ext>
                </a:extLst>
              </p:cNvPr>
              <p:cNvSpPr/>
              <p:nvPr/>
            </p:nvSpPr>
            <p:spPr>
              <a:xfrm rot="1621147">
                <a:off x="3052195" y="2543442"/>
                <a:ext cx="107602" cy="548640"/>
              </a:xfrm>
              <a:custGeom>
                <a:avLst/>
                <a:gdLst>
                  <a:gd name="connsiteX0" fmla="*/ 0 w 470686"/>
                  <a:gd name="connsiteY0" fmla="*/ 235343 h 1672964"/>
                  <a:gd name="connsiteX1" fmla="*/ 235343 w 470686"/>
                  <a:gd name="connsiteY1" fmla="*/ 0 h 1672964"/>
                  <a:gd name="connsiteX2" fmla="*/ 470686 w 470686"/>
                  <a:gd name="connsiteY2" fmla="*/ 235343 h 1672964"/>
                  <a:gd name="connsiteX3" fmla="*/ 353015 w 470686"/>
                  <a:gd name="connsiteY3" fmla="*/ 235343 h 1672964"/>
                  <a:gd name="connsiteX4" fmla="*/ 353015 w 470686"/>
                  <a:gd name="connsiteY4" fmla="*/ 1672964 h 1672964"/>
                  <a:gd name="connsiteX5" fmla="*/ 117672 w 470686"/>
                  <a:gd name="connsiteY5" fmla="*/ 1672964 h 1672964"/>
                  <a:gd name="connsiteX6" fmla="*/ 117672 w 470686"/>
                  <a:gd name="connsiteY6" fmla="*/ 235343 h 1672964"/>
                  <a:gd name="connsiteX7" fmla="*/ 0 w 470686"/>
                  <a:gd name="connsiteY7" fmla="*/ 235343 h 1672964"/>
                  <a:gd name="connsiteX0" fmla="*/ 0 w 470686"/>
                  <a:gd name="connsiteY0" fmla="*/ 394546 h 1832167"/>
                  <a:gd name="connsiteX1" fmla="*/ 247589 w 470686"/>
                  <a:gd name="connsiteY1" fmla="*/ 0 h 1832167"/>
                  <a:gd name="connsiteX2" fmla="*/ 470686 w 470686"/>
                  <a:gd name="connsiteY2" fmla="*/ 394546 h 1832167"/>
                  <a:gd name="connsiteX3" fmla="*/ 353015 w 470686"/>
                  <a:gd name="connsiteY3" fmla="*/ 394546 h 1832167"/>
                  <a:gd name="connsiteX4" fmla="*/ 353015 w 470686"/>
                  <a:gd name="connsiteY4" fmla="*/ 1832167 h 1832167"/>
                  <a:gd name="connsiteX5" fmla="*/ 117672 w 470686"/>
                  <a:gd name="connsiteY5" fmla="*/ 1832167 h 1832167"/>
                  <a:gd name="connsiteX6" fmla="*/ 117672 w 470686"/>
                  <a:gd name="connsiteY6" fmla="*/ 394546 h 1832167"/>
                  <a:gd name="connsiteX7" fmla="*/ 0 w 470686"/>
                  <a:gd name="connsiteY7" fmla="*/ 394546 h 1832167"/>
                  <a:gd name="connsiteX0" fmla="*/ 0 w 470686"/>
                  <a:gd name="connsiteY0" fmla="*/ 431285 h 1868906"/>
                  <a:gd name="connsiteX1" fmla="*/ 239425 w 470686"/>
                  <a:gd name="connsiteY1" fmla="*/ 0 h 1868906"/>
                  <a:gd name="connsiteX2" fmla="*/ 470686 w 470686"/>
                  <a:gd name="connsiteY2" fmla="*/ 431285 h 1868906"/>
                  <a:gd name="connsiteX3" fmla="*/ 353015 w 470686"/>
                  <a:gd name="connsiteY3" fmla="*/ 431285 h 1868906"/>
                  <a:gd name="connsiteX4" fmla="*/ 353015 w 470686"/>
                  <a:gd name="connsiteY4" fmla="*/ 1868906 h 1868906"/>
                  <a:gd name="connsiteX5" fmla="*/ 117672 w 470686"/>
                  <a:gd name="connsiteY5" fmla="*/ 1868906 h 1868906"/>
                  <a:gd name="connsiteX6" fmla="*/ 117672 w 470686"/>
                  <a:gd name="connsiteY6" fmla="*/ 431285 h 1868906"/>
                  <a:gd name="connsiteX7" fmla="*/ 0 w 470686"/>
                  <a:gd name="connsiteY7" fmla="*/ 431285 h 186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0686" h="1868906">
                    <a:moveTo>
                      <a:pt x="0" y="431285"/>
                    </a:moveTo>
                    <a:lnTo>
                      <a:pt x="239425" y="0"/>
                    </a:lnTo>
                    <a:lnTo>
                      <a:pt x="470686" y="431285"/>
                    </a:lnTo>
                    <a:lnTo>
                      <a:pt x="353015" y="431285"/>
                    </a:lnTo>
                    <a:lnTo>
                      <a:pt x="353015" y="1868906"/>
                    </a:lnTo>
                    <a:lnTo>
                      <a:pt x="117672" y="1868906"/>
                    </a:lnTo>
                    <a:lnTo>
                      <a:pt x="117672" y="431285"/>
                    </a:lnTo>
                    <a:lnTo>
                      <a:pt x="0" y="431285"/>
                    </a:lnTo>
                    <a:close/>
                  </a:path>
                </a:pathLst>
              </a:custGeom>
              <a:solidFill>
                <a:srgbClr val="F67B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roxima Nova Rg" panose="02000506030000020004" pitchFamily="2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B2B079E-F053-D686-0AA0-6E1B23E0FEBE}"/>
                  </a:ext>
                </a:extLst>
              </p:cNvPr>
              <p:cNvSpPr/>
              <p:nvPr/>
            </p:nvSpPr>
            <p:spPr>
              <a:xfrm rot="21579132">
                <a:off x="2947557" y="2735573"/>
                <a:ext cx="258847" cy="25884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68834"/>
                </a:schemeClr>
              </a:solidFill>
              <a:ln>
                <a:noFill/>
              </a:ln>
              <a:scene3d>
                <a:camera prst="orthographicFront"/>
                <a:lightRig rig="flood" dir="t"/>
              </a:scene3d>
              <a:sp3d prstMaterial="metal">
                <a:bevelT w="127000" h="1270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roxima Nova Rg" panose="02000506030000020004" pitchFamily="2" charset="0"/>
                </a:endParaRPr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030083B2-163D-82B5-77DD-341F8BF75712}"/>
                  </a:ext>
                </a:extLst>
              </p:cNvPr>
              <p:cNvSpPr/>
              <p:nvPr/>
            </p:nvSpPr>
            <p:spPr>
              <a:xfrm rot="1592805">
                <a:off x="2839959" y="2805167"/>
                <a:ext cx="490205" cy="133915"/>
              </a:xfrm>
              <a:prstGeom prst="arc">
                <a:avLst>
                  <a:gd name="adj1" fmla="val 20121401"/>
                  <a:gd name="adj2" fmla="val 12182774"/>
                </a:avLst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headEnd type="stealth" w="med" len="med"/>
                <a:tailEnd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roxima Nova Rg" panose="02000506030000020004" pitchFamily="2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CF2201-07AC-5040-5AEF-BD4C9E44BFB4}"/>
                </a:ext>
              </a:extLst>
            </p:cNvPr>
            <p:cNvGrpSpPr/>
            <p:nvPr/>
          </p:nvGrpSpPr>
          <p:grpSpPr>
            <a:xfrm rot="10800000">
              <a:off x="1858555" y="2729317"/>
              <a:ext cx="490205" cy="896271"/>
              <a:chOff x="2839959" y="2362193"/>
              <a:chExt cx="490205" cy="896271"/>
            </a:xfrm>
          </p:grpSpPr>
          <p:sp>
            <p:nvSpPr>
              <p:cNvPr id="66" name="Up Arrow 8">
                <a:extLst>
                  <a:ext uri="{FF2B5EF4-FFF2-40B4-BE49-F238E27FC236}">
                    <a16:creationId xmlns:a16="http://schemas.microsoft.com/office/drawing/2014/main" id="{E4AA0F2D-1FE4-B1D0-4DFF-E763FC6F10A2}"/>
                  </a:ext>
                </a:extLst>
              </p:cNvPr>
              <p:cNvSpPr/>
              <p:nvPr/>
            </p:nvSpPr>
            <p:spPr>
              <a:xfrm rot="1621147">
                <a:off x="3003447" y="2362193"/>
                <a:ext cx="202049" cy="896271"/>
              </a:xfrm>
              <a:custGeom>
                <a:avLst/>
                <a:gdLst>
                  <a:gd name="connsiteX0" fmla="*/ 0 w 470686"/>
                  <a:gd name="connsiteY0" fmla="*/ 235343 h 1672964"/>
                  <a:gd name="connsiteX1" fmla="*/ 235343 w 470686"/>
                  <a:gd name="connsiteY1" fmla="*/ 0 h 1672964"/>
                  <a:gd name="connsiteX2" fmla="*/ 470686 w 470686"/>
                  <a:gd name="connsiteY2" fmla="*/ 235343 h 1672964"/>
                  <a:gd name="connsiteX3" fmla="*/ 353015 w 470686"/>
                  <a:gd name="connsiteY3" fmla="*/ 235343 h 1672964"/>
                  <a:gd name="connsiteX4" fmla="*/ 353015 w 470686"/>
                  <a:gd name="connsiteY4" fmla="*/ 1672964 h 1672964"/>
                  <a:gd name="connsiteX5" fmla="*/ 117672 w 470686"/>
                  <a:gd name="connsiteY5" fmla="*/ 1672964 h 1672964"/>
                  <a:gd name="connsiteX6" fmla="*/ 117672 w 470686"/>
                  <a:gd name="connsiteY6" fmla="*/ 235343 h 1672964"/>
                  <a:gd name="connsiteX7" fmla="*/ 0 w 470686"/>
                  <a:gd name="connsiteY7" fmla="*/ 235343 h 1672964"/>
                  <a:gd name="connsiteX0" fmla="*/ 0 w 470686"/>
                  <a:gd name="connsiteY0" fmla="*/ 394546 h 1832167"/>
                  <a:gd name="connsiteX1" fmla="*/ 247589 w 470686"/>
                  <a:gd name="connsiteY1" fmla="*/ 0 h 1832167"/>
                  <a:gd name="connsiteX2" fmla="*/ 470686 w 470686"/>
                  <a:gd name="connsiteY2" fmla="*/ 394546 h 1832167"/>
                  <a:gd name="connsiteX3" fmla="*/ 353015 w 470686"/>
                  <a:gd name="connsiteY3" fmla="*/ 394546 h 1832167"/>
                  <a:gd name="connsiteX4" fmla="*/ 353015 w 470686"/>
                  <a:gd name="connsiteY4" fmla="*/ 1832167 h 1832167"/>
                  <a:gd name="connsiteX5" fmla="*/ 117672 w 470686"/>
                  <a:gd name="connsiteY5" fmla="*/ 1832167 h 1832167"/>
                  <a:gd name="connsiteX6" fmla="*/ 117672 w 470686"/>
                  <a:gd name="connsiteY6" fmla="*/ 394546 h 1832167"/>
                  <a:gd name="connsiteX7" fmla="*/ 0 w 470686"/>
                  <a:gd name="connsiteY7" fmla="*/ 394546 h 1832167"/>
                  <a:gd name="connsiteX0" fmla="*/ 0 w 470686"/>
                  <a:gd name="connsiteY0" fmla="*/ 431285 h 1868906"/>
                  <a:gd name="connsiteX1" fmla="*/ 239425 w 470686"/>
                  <a:gd name="connsiteY1" fmla="*/ 0 h 1868906"/>
                  <a:gd name="connsiteX2" fmla="*/ 470686 w 470686"/>
                  <a:gd name="connsiteY2" fmla="*/ 431285 h 1868906"/>
                  <a:gd name="connsiteX3" fmla="*/ 353015 w 470686"/>
                  <a:gd name="connsiteY3" fmla="*/ 431285 h 1868906"/>
                  <a:gd name="connsiteX4" fmla="*/ 353015 w 470686"/>
                  <a:gd name="connsiteY4" fmla="*/ 1868906 h 1868906"/>
                  <a:gd name="connsiteX5" fmla="*/ 117672 w 470686"/>
                  <a:gd name="connsiteY5" fmla="*/ 1868906 h 1868906"/>
                  <a:gd name="connsiteX6" fmla="*/ 117672 w 470686"/>
                  <a:gd name="connsiteY6" fmla="*/ 431285 h 1868906"/>
                  <a:gd name="connsiteX7" fmla="*/ 0 w 470686"/>
                  <a:gd name="connsiteY7" fmla="*/ 431285 h 186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0686" h="1868906">
                    <a:moveTo>
                      <a:pt x="0" y="431285"/>
                    </a:moveTo>
                    <a:lnTo>
                      <a:pt x="239425" y="0"/>
                    </a:lnTo>
                    <a:lnTo>
                      <a:pt x="470686" y="431285"/>
                    </a:lnTo>
                    <a:lnTo>
                      <a:pt x="353015" y="431285"/>
                    </a:lnTo>
                    <a:lnTo>
                      <a:pt x="353015" y="1868906"/>
                    </a:lnTo>
                    <a:lnTo>
                      <a:pt x="117672" y="1868906"/>
                    </a:lnTo>
                    <a:lnTo>
                      <a:pt x="117672" y="431285"/>
                    </a:lnTo>
                    <a:lnTo>
                      <a:pt x="0" y="43128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roxima Nova Rg" panose="02000506030000020004" pitchFamily="2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97213E5-6052-0F0D-6651-726D5E9086BD}"/>
                  </a:ext>
                </a:extLst>
              </p:cNvPr>
              <p:cNvSpPr/>
              <p:nvPr/>
            </p:nvSpPr>
            <p:spPr>
              <a:xfrm rot="21579132">
                <a:off x="2947557" y="2735573"/>
                <a:ext cx="258847" cy="25884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  <a:alpha val="68834"/>
                </a:schemeClr>
              </a:solidFill>
              <a:ln>
                <a:noFill/>
              </a:ln>
              <a:scene3d>
                <a:camera prst="orthographicFront"/>
                <a:lightRig rig="flood" dir="t"/>
              </a:scene3d>
              <a:sp3d prstMaterial="metal">
                <a:bevelT w="127000" h="1270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roxima Nova Rg" panose="02000506030000020004" pitchFamily="2" charset="0"/>
                </a:endParaRP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DDD8919D-FF55-B686-D899-0DEC7D1411F4}"/>
                  </a:ext>
                </a:extLst>
              </p:cNvPr>
              <p:cNvSpPr/>
              <p:nvPr/>
            </p:nvSpPr>
            <p:spPr>
              <a:xfrm rot="1592805">
                <a:off x="2839959" y="2805167"/>
                <a:ext cx="490205" cy="133915"/>
              </a:xfrm>
              <a:prstGeom prst="arc">
                <a:avLst>
                  <a:gd name="adj1" fmla="val 20121401"/>
                  <a:gd name="adj2" fmla="val 12182774"/>
                </a:avLst>
              </a:prstGeom>
              <a:ln w="19050">
                <a:solidFill>
                  <a:schemeClr val="accent6">
                    <a:lumMod val="60000"/>
                    <a:lumOff val="40000"/>
                  </a:schemeClr>
                </a:solidFill>
                <a:headEnd type="stealth" w="med" len="med"/>
                <a:tailEnd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roxima Nova Rg" panose="02000506030000020004" pitchFamily="2" charset="0"/>
                </a:endParaRP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5E97F89-FE84-1E5B-9446-E11D1B91B1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95125" y="2691290"/>
              <a:ext cx="350616" cy="287209"/>
            </a:xfrm>
            <a:prstGeom prst="straightConnector1">
              <a:avLst/>
            </a:prstGeom>
            <a:ln w="25400">
              <a:solidFill>
                <a:srgbClr val="1B375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ADDF031-2078-556A-15E2-5DF7D7FF0442}"/>
                </a:ext>
              </a:extLst>
            </p:cNvPr>
            <p:cNvSpPr txBox="1"/>
            <p:nvPr/>
          </p:nvSpPr>
          <p:spPr>
            <a:xfrm>
              <a:off x="1681089" y="2615256"/>
              <a:ext cx="370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1B375D"/>
                  </a:solidFill>
                  <a:latin typeface="Proxima Nova Rg" panose="02000506030000020004" pitchFamily="2" charset="0"/>
                </a:rPr>
                <a:t>r</a:t>
              </a:r>
              <a:endParaRPr lang="en-US" b="1" dirty="0">
                <a:solidFill>
                  <a:srgbClr val="1B375D"/>
                </a:solidFill>
                <a:latin typeface="Proxima Nova Rg" panose="02000506030000020004" pitchFamily="2" charset="0"/>
              </a:endParaRPr>
            </a:p>
          </p:txBody>
        </p:sp>
      </p:grpSp>
      <p:sp>
        <p:nvSpPr>
          <p:cNvPr id="2" name="Up Arrow 1">
            <a:extLst>
              <a:ext uri="{FF2B5EF4-FFF2-40B4-BE49-F238E27FC236}">
                <a16:creationId xmlns:a16="http://schemas.microsoft.com/office/drawing/2014/main" id="{CA36D3F5-DD35-57B1-9072-4B8FBF34CD09}"/>
              </a:ext>
            </a:extLst>
          </p:cNvPr>
          <p:cNvSpPr/>
          <p:nvPr/>
        </p:nvSpPr>
        <p:spPr>
          <a:xfrm>
            <a:off x="1348664" y="1933060"/>
            <a:ext cx="114758" cy="1864394"/>
          </a:xfrm>
          <a:prstGeom prst="upArrow">
            <a:avLst/>
          </a:prstGeom>
          <a:solidFill>
            <a:schemeClr val="bg1">
              <a:lumMod val="50000"/>
              <a:alpha val="53037"/>
            </a:schemeClr>
          </a:solidFill>
          <a:ln>
            <a:solidFill>
              <a:schemeClr val="bg1">
                <a:lumMod val="50000"/>
                <a:alpha val="4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06654-B39A-2733-56CD-82A0954226EF}"/>
              </a:ext>
            </a:extLst>
          </p:cNvPr>
          <p:cNvSpPr txBox="1"/>
          <p:nvPr/>
        </p:nvSpPr>
        <p:spPr>
          <a:xfrm>
            <a:off x="630961" y="1684097"/>
            <a:ext cx="155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alpha val="43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field, z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8D8D6-EC50-A7D6-83EF-ECE640026888}"/>
              </a:ext>
            </a:extLst>
          </p:cNvPr>
          <p:cNvCxnSpPr/>
          <p:nvPr/>
        </p:nvCxnSpPr>
        <p:spPr>
          <a:xfrm>
            <a:off x="10809260" y="2896512"/>
            <a:ext cx="44682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C78BBC-8F4A-B4D3-8800-579639687E72}"/>
              </a:ext>
            </a:extLst>
          </p:cNvPr>
          <p:cNvCxnSpPr/>
          <p:nvPr/>
        </p:nvCxnSpPr>
        <p:spPr>
          <a:xfrm>
            <a:off x="10733500" y="3154913"/>
            <a:ext cx="44682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505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11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286C1-5AB4-3563-97BE-65E4AA1E159A}"/>
              </a:ext>
            </a:extLst>
          </p:cNvPr>
          <p:cNvSpPr txBox="1"/>
          <p:nvPr/>
        </p:nvSpPr>
        <p:spPr>
          <a:xfrm>
            <a:off x="1232559" y="1505509"/>
            <a:ext cx="9726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Consider a single electron spin surrounded by  several protons in a high field at low temperature.  (Say, 5 T and 1 K)</a:t>
            </a:r>
          </a:p>
          <a:p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electron is polarized by the field and temperature, but the protons are not.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A88E66FE-AFA0-DF62-6BE1-9DCD555A1877}"/>
              </a:ext>
            </a:extLst>
          </p:cNvPr>
          <p:cNvSpPr/>
          <p:nvPr/>
        </p:nvSpPr>
        <p:spPr>
          <a:xfrm>
            <a:off x="5464582" y="3881508"/>
            <a:ext cx="248392" cy="81939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80ECD8F-247B-0FBE-CCE6-5EA5722B60E7}"/>
              </a:ext>
            </a:extLst>
          </p:cNvPr>
          <p:cNvSpPr/>
          <p:nvPr/>
        </p:nvSpPr>
        <p:spPr>
          <a:xfrm>
            <a:off x="5464582" y="4969933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6B69F9E-9808-0842-EE1A-7A7032D77B86}"/>
              </a:ext>
            </a:extLst>
          </p:cNvPr>
          <p:cNvSpPr/>
          <p:nvPr/>
        </p:nvSpPr>
        <p:spPr>
          <a:xfrm>
            <a:off x="4993476" y="470920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F6F6BEE-3729-B072-AF07-66FC65075146}"/>
              </a:ext>
            </a:extLst>
          </p:cNvPr>
          <p:cNvSpPr/>
          <p:nvPr/>
        </p:nvSpPr>
        <p:spPr>
          <a:xfrm>
            <a:off x="5969930" y="4001600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633525CE-8227-9C2A-6A46-CF872F36F701}"/>
              </a:ext>
            </a:extLst>
          </p:cNvPr>
          <p:cNvSpPr/>
          <p:nvPr/>
        </p:nvSpPr>
        <p:spPr>
          <a:xfrm>
            <a:off x="5014464" y="322644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B55D7E01-C4F3-4557-E2B5-568912FBE088}"/>
              </a:ext>
            </a:extLst>
          </p:cNvPr>
          <p:cNvSpPr/>
          <p:nvPr/>
        </p:nvSpPr>
        <p:spPr>
          <a:xfrm flipV="1">
            <a:off x="5969930" y="4685451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C4DD51DE-4892-E907-783C-807A87E7204A}"/>
              </a:ext>
            </a:extLst>
          </p:cNvPr>
          <p:cNvSpPr/>
          <p:nvPr/>
        </p:nvSpPr>
        <p:spPr>
          <a:xfrm flipV="1">
            <a:off x="4993476" y="3966075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4E2C8BFC-EFA0-D62F-AA66-0E22AF67326F}"/>
              </a:ext>
            </a:extLst>
          </p:cNvPr>
          <p:cNvSpPr/>
          <p:nvPr/>
        </p:nvSpPr>
        <p:spPr>
          <a:xfrm flipV="1">
            <a:off x="5469272" y="3030006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9C7B1866-FDDE-BC8F-2227-073E571028AE}"/>
              </a:ext>
            </a:extLst>
          </p:cNvPr>
          <p:cNvSpPr/>
          <p:nvPr/>
        </p:nvSpPr>
        <p:spPr>
          <a:xfrm flipV="1">
            <a:off x="5971803" y="322644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triped Right Arrow 6">
            <a:extLst>
              <a:ext uri="{FF2B5EF4-FFF2-40B4-BE49-F238E27FC236}">
                <a16:creationId xmlns:a16="http://schemas.microsoft.com/office/drawing/2014/main" id="{6EE8350E-1D59-2ADD-E6C1-0E6626E7D831}"/>
              </a:ext>
            </a:extLst>
          </p:cNvPr>
          <p:cNvSpPr/>
          <p:nvPr/>
        </p:nvSpPr>
        <p:spPr>
          <a:xfrm>
            <a:off x="4176117" y="4133617"/>
            <a:ext cx="1020122" cy="358346"/>
          </a:xfrm>
          <a:custGeom>
            <a:avLst/>
            <a:gdLst>
              <a:gd name="connsiteX0" fmla="*/ 0 w 839147"/>
              <a:gd name="connsiteY0" fmla="*/ 89587 h 358346"/>
              <a:gd name="connsiteX1" fmla="*/ 11198 w 839147"/>
              <a:gd name="connsiteY1" fmla="*/ 89587 h 358346"/>
              <a:gd name="connsiteX2" fmla="*/ 11198 w 839147"/>
              <a:gd name="connsiteY2" fmla="*/ 268760 h 358346"/>
              <a:gd name="connsiteX3" fmla="*/ 0 w 839147"/>
              <a:gd name="connsiteY3" fmla="*/ 268760 h 358346"/>
              <a:gd name="connsiteX4" fmla="*/ 0 w 839147"/>
              <a:gd name="connsiteY4" fmla="*/ 89587 h 358346"/>
              <a:gd name="connsiteX5" fmla="*/ 22397 w 839147"/>
              <a:gd name="connsiteY5" fmla="*/ 89587 h 358346"/>
              <a:gd name="connsiteX6" fmla="*/ 44793 w 839147"/>
              <a:gd name="connsiteY6" fmla="*/ 89587 h 358346"/>
              <a:gd name="connsiteX7" fmla="*/ 44793 w 839147"/>
              <a:gd name="connsiteY7" fmla="*/ 268760 h 358346"/>
              <a:gd name="connsiteX8" fmla="*/ 22397 w 839147"/>
              <a:gd name="connsiteY8" fmla="*/ 268760 h 358346"/>
              <a:gd name="connsiteX9" fmla="*/ 22397 w 839147"/>
              <a:gd name="connsiteY9" fmla="*/ 89587 h 358346"/>
              <a:gd name="connsiteX10" fmla="*/ 55992 w 839147"/>
              <a:gd name="connsiteY10" fmla="*/ 89587 h 358346"/>
              <a:gd name="connsiteX11" fmla="*/ 659974 w 839147"/>
              <a:gd name="connsiteY11" fmla="*/ 89587 h 358346"/>
              <a:gd name="connsiteX12" fmla="*/ 659974 w 839147"/>
              <a:gd name="connsiteY12" fmla="*/ 0 h 358346"/>
              <a:gd name="connsiteX13" fmla="*/ 839147 w 839147"/>
              <a:gd name="connsiteY13" fmla="*/ 179173 h 358346"/>
              <a:gd name="connsiteX14" fmla="*/ 659974 w 839147"/>
              <a:gd name="connsiteY14" fmla="*/ 358346 h 358346"/>
              <a:gd name="connsiteX15" fmla="*/ 659974 w 839147"/>
              <a:gd name="connsiteY15" fmla="*/ 268760 h 358346"/>
              <a:gd name="connsiteX16" fmla="*/ 55992 w 839147"/>
              <a:gd name="connsiteY16" fmla="*/ 268760 h 358346"/>
              <a:gd name="connsiteX17" fmla="*/ 55992 w 839147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117475 w 956622"/>
              <a:gd name="connsiteY3" fmla="*/ 268760 h 358346"/>
              <a:gd name="connsiteX4" fmla="*/ 0 w 956622"/>
              <a:gd name="connsiteY4" fmla="*/ 83237 h 358346"/>
              <a:gd name="connsiteX5" fmla="*/ 1398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139872 w 956622"/>
              <a:gd name="connsiteY8" fmla="*/ 268760 h 358346"/>
              <a:gd name="connsiteX9" fmla="*/ 1398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1398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139872 w 956622"/>
              <a:gd name="connsiteY8" fmla="*/ 268760 h 358346"/>
              <a:gd name="connsiteX9" fmla="*/ 1398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1398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1398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636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636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3175 w 959797"/>
              <a:gd name="connsiteY0" fmla="*/ 83237 h 358346"/>
              <a:gd name="connsiteX1" fmla="*/ 131848 w 959797"/>
              <a:gd name="connsiteY1" fmla="*/ 89587 h 358346"/>
              <a:gd name="connsiteX2" fmla="*/ 131848 w 959797"/>
              <a:gd name="connsiteY2" fmla="*/ 268760 h 358346"/>
              <a:gd name="connsiteX3" fmla="*/ 0 w 959797"/>
              <a:gd name="connsiteY3" fmla="*/ 265585 h 358346"/>
              <a:gd name="connsiteX4" fmla="*/ 3175 w 959797"/>
              <a:gd name="connsiteY4" fmla="*/ 83237 h 358346"/>
              <a:gd name="connsiteX5" fmla="*/ 57322 w 959797"/>
              <a:gd name="connsiteY5" fmla="*/ 89587 h 358346"/>
              <a:gd name="connsiteX6" fmla="*/ 165443 w 959797"/>
              <a:gd name="connsiteY6" fmla="*/ 89587 h 358346"/>
              <a:gd name="connsiteX7" fmla="*/ 165443 w 959797"/>
              <a:gd name="connsiteY7" fmla="*/ 268760 h 358346"/>
              <a:gd name="connsiteX8" fmla="*/ 60497 w 959797"/>
              <a:gd name="connsiteY8" fmla="*/ 268760 h 358346"/>
              <a:gd name="connsiteX9" fmla="*/ 57322 w 959797"/>
              <a:gd name="connsiteY9" fmla="*/ 89587 h 358346"/>
              <a:gd name="connsiteX10" fmla="*/ 176642 w 959797"/>
              <a:gd name="connsiteY10" fmla="*/ 89587 h 358346"/>
              <a:gd name="connsiteX11" fmla="*/ 780624 w 959797"/>
              <a:gd name="connsiteY11" fmla="*/ 89587 h 358346"/>
              <a:gd name="connsiteX12" fmla="*/ 780624 w 959797"/>
              <a:gd name="connsiteY12" fmla="*/ 0 h 358346"/>
              <a:gd name="connsiteX13" fmla="*/ 959797 w 959797"/>
              <a:gd name="connsiteY13" fmla="*/ 179173 h 358346"/>
              <a:gd name="connsiteX14" fmla="*/ 780624 w 959797"/>
              <a:gd name="connsiteY14" fmla="*/ 358346 h 358346"/>
              <a:gd name="connsiteX15" fmla="*/ 780624 w 959797"/>
              <a:gd name="connsiteY15" fmla="*/ 268760 h 358346"/>
              <a:gd name="connsiteX16" fmla="*/ 176642 w 959797"/>
              <a:gd name="connsiteY16" fmla="*/ 268760 h 358346"/>
              <a:gd name="connsiteX17" fmla="*/ 176642 w 959797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6350 w 956622"/>
              <a:gd name="connsiteY3" fmla="*/ 262410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00098 w 956622"/>
              <a:gd name="connsiteY1" fmla="*/ 89587 h 358346"/>
              <a:gd name="connsiteX2" fmla="*/ 128673 w 956622"/>
              <a:gd name="connsiteY2" fmla="*/ 268760 h 358346"/>
              <a:gd name="connsiteX3" fmla="*/ 6350 w 956622"/>
              <a:gd name="connsiteY3" fmla="*/ 262410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00098 w 956622"/>
              <a:gd name="connsiteY1" fmla="*/ 89587 h 358346"/>
              <a:gd name="connsiteX2" fmla="*/ 96923 w 956622"/>
              <a:gd name="connsiteY2" fmla="*/ 268760 h 358346"/>
              <a:gd name="connsiteX3" fmla="*/ 6350 w 956622"/>
              <a:gd name="connsiteY3" fmla="*/ 262410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53975 w 1010597"/>
              <a:gd name="connsiteY0" fmla="*/ 83237 h 358346"/>
              <a:gd name="connsiteX1" fmla="*/ 154073 w 1010597"/>
              <a:gd name="connsiteY1" fmla="*/ 89587 h 358346"/>
              <a:gd name="connsiteX2" fmla="*/ 150898 w 1010597"/>
              <a:gd name="connsiteY2" fmla="*/ 268760 h 358346"/>
              <a:gd name="connsiteX3" fmla="*/ 0 w 1010597"/>
              <a:gd name="connsiteY3" fmla="*/ 265585 h 358346"/>
              <a:gd name="connsiteX4" fmla="*/ 53975 w 1010597"/>
              <a:gd name="connsiteY4" fmla="*/ 83237 h 358346"/>
              <a:gd name="connsiteX5" fmla="*/ 108122 w 1010597"/>
              <a:gd name="connsiteY5" fmla="*/ 89587 h 358346"/>
              <a:gd name="connsiteX6" fmla="*/ 216243 w 1010597"/>
              <a:gd name="connsiteY6" fmla="*/ 89587 h 358346"/>
              <a:gd name="connsiteX7" fmla="*/ 216243 w 1010597"/>
              <a:gd name="connsiteY7" fmla="*/ 268760 h 358346"/>
              <a:gd name="connsiteX8" fmla="*/ 111297 w 1010597"/>
              <a:gd name="connsiteY8" fmla="*/ 268760 h 358346"/>
              <a:gd name="connsiteX9" fmla="*/ 108122 w 1010597"/>
              <a:gd name="connsiteY9" fmla="*/ 89587 h 358346"/>
              <a:gd name="connsiteX10" fmla="*/ 227442 w 1010597"/>
              <a:gd name="connsiteY10" fmla="*/ 89587 h 358346"/>
              <a:gd name="connsiteX11" fmla="*/ 831424 w 1010597"/>
              <a:gd name="connsiteY11" fmla="*/ 89587 h 358346"/>
              <a:gd name="connsiteX12" fmla="*/ 831424 w 1010597"/>
              <a:gd name="connsiteY12" fmla="*/ 0 h 358346"/>
              <a:gd name="connsiteX13" fmla="*/ 1010597 w 1010597"/>
              <a:gd name="connsiteY13" fmla="*/ 179173 h 358346"/>
              <a:gd name="connsiteX14" fmla="*/ 831424 w 1010597"/>
              <a:gd name="connsiteY14" fmla="*/ 358346 h 358346"/>
              <a:gd name="connsiteX15" fmla="*/ 831424 w 1010597"/>
              <a:gd name="connsiteY15" fmla="*/ 268760 h 358346"/>
              <a:gd name="connsiteX16" fmla="*/ 227442 w 1010597"/>
              <a:gd name="connsiteY16" fmla="*/ 268760 h 358346"/>
              <a:gd name="connsiteX17" fmla="*/ 227442 w 1010597"/>
              <a:gd name="connsiteY17" fmla="*/ 89587 h 358346"/>
              <a:gd name="connsiteX0" fmla="*/ 6350 w 1010597"/>
              <a:gd name="connsiteY0" fmla="*/ 83237 h 358346"/>
              <a:gd name="connsiteX1" fmla="*/ 154073 w 1010597"/>
              <a:gd name="connsiteY1" fmla="*/ 89587 h 358346"/>
              <a:gd name="connsiteX2" fmla="*/ 150898 w 1010597"/>
              <a:gd name="connsiteY2" fmla="*/ 268760 h 358346"/>
              <a:gd name="connsiteX3" fmla="*/ 0 w 1010597"/>
              <a:gd name="connsiteY3" fmla="*/ 265585 h 358346"/>
              <a:gd name="connsiteX4" fmla="*/ 6350 w 1010597"/>
              <a:gd name="connsiteY4" fmla="*/ 83237 h 358346"/>
              <a:gd name="connsiteX5" fmla="*/ 108122 w 1010597"/>
              <a:gd name="connsiteY5" fmla="*/ 89587 h 358346"/>
              <a:gd name="connsiteX6" fmla="*/ 216243 w 1010597"/>
              <a:gd name="connsiteY6" fmla="*/ 89587 h 358346"/>
              <a:gd name="connsiteX7" fmla="*/ 216243 w 1010597"/>
              <a:gd name="connsiteY7" fmla="*/ 268760 h 358346"/>
              <a:gd name="connsiteX8" fmla="*/ 111297 w 1010597"/>
              <a:gd name="connsiteY8" fmla="*/ 268760 h 358346"/>
              <a:gd name="connsiteX9" fmla="*/ 108122 w 1010597"/>
              <a:gd name="connsiteY9" fmla="*/ 89587 h 358346"/>
              <a:gd name="connsiteX10" fmla="*/ 227442 w 1010597"/>
              <a:gd name="connsiteY10" fmla="*/ 89587 h 358346"/>
              <a:gd name="connsiteX11" fmla="*/ 831424 w 1010597"/>
              <a:gd name="connsiteY11" fmla="*/ 89587 h 358346"/>
              <a:gd name="connsiteX12" fmla="*/ 831424 w 1010597"/>
              <a:gd name="connsiteY12" fmla="*/ 0 h 358346"/>
              <a:gd name="connsiteX13" fmla="*/ 1010597 w 1010597"/>
              <a:gd name="connsiteY13" fmla="*/ 179173 h 358346"/>
              <a:gd name="connsiteX14" fmla="*/ 831424 w 1010597"/>
              <a:gd name="connsiteY14" fmla="*/ 358346 h 358346"/>
              <a:gd name="connsiteX15" fmla="*/ 831424 w 1010597"/>
              <a:gd name="connsiteY15" fmla="*/ 268760 h 358346"/>
              <a:gd name="connsiteX16" fmla="*/ 227442 w 1010597"/>
              <a:gd name="connsiteY16" fmla="*/ 268760 h 358346"/>
              <a:gd name="connsiteX17" fmla="*/ 227442 w 1010597"/>
              <a:gd name="connsiteY17" fmla="*/ 89587 h 358346"/>
              <a:gd name="connsiteX0" fmla="*/ 0 w 1013772"/>
              <a:gd name="connsiteY0" fmla="*/ 83237 h 358346"/>
              <a:gd name="connsiteX1" fmla="*/ 1572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1112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114472 w 1013772"/>
              <a:gd name="connsiteY8" fmla="*/ 268760 h 358346"/>
              <a:gd name="connsiteX9" fmla="*/ 1112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572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1112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1112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572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25498 w 1013772"/>
              <a:gd name="connsiteY2" fmla="*/ 278285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25498 w 1013772"/>
              <a:gd name="connsiteY2" fmla="*/ 278285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1813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25498 w 1013772"/>
              <a:gd name="connsiteY2" fmla="*/ 278285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181318 w 1013772"/>
              <a:gd name="connsiteY6" fmla="*/ 89587 h 358346"/>
              <a:gd name="connsiteX7" fmla="*/ 184493 w 1013772"/>
              <a:gd name="connsiteY7" fmla="*/ 271935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193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63672 w 1016947"/>
              <a:gd name="connsiteY8" fmla="*/ 271935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63672 w 1016947"/>
              <a:gd name="connsiteY8" fmla="*/ 271935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82722 w 1016947"/>
              <a:gd name="connsiteY8" fmla="*/ 275110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60497 w 1016947"/>
              <a:gd name="connsiteY8" fmla="*/ 268760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76710"/>
              <a:gd name="connsiteX1" fmla="*/ 122323 w 1016947"/>
              <a:gd name="connsiteY1" fmla="*/ 89587 h 376710"/>
              <a:gd name="connsiteX2" fmla="*/ 93748 w 1016947"/>
              <a:gd name="connsiteY2" fmla="*/ 376710 h 376710"/>
              <a:gd name="connsiteX3" fmla="*/ 0 w 1016947"/>
              <a:gd name="connsiteY3" fmla="*/ 278285 h 376710"/>
              <a:gd name="connsiteX4" fmla="*/ 3175 w 1016947"/>
              <a:gd name="connsiteY4" fmla="*/ 83237 h 376710"/>
              <a:gd name="connsiteX5" fmla="*/ 63672 w 1016947"/>
              <a:gd name="connsiteY5" fmla="*/ 89587 h 376710"/>
              <a:gd name="connsiteX6" fmla="*/ 184493 w 1016947"/>
              <a:gd name="connsiteY6" fmla="*/ 89587 h 376710"/>
              <a:gd name="connsiteX7" fmla="*/ 187668 w 1016947"/>
              <a:gd name="connsiteY7" fmla="*/ 271935 h 376710"/>
              <a:gd name="connsiteX8" fmla="*/ 60497 w 1016947"/>
              <a:gd name="connsiteY8" fmla="*/ 268760 h 376710"/>
              <a:gd name="connsiteX9" fmla="*/ 63672 w 1016947"/>
              <a:gd name="connsiteY9" fmla="*/ 89587 h 376710"/>
              <a:gd name="connsiteX10" fmla="*/ 233792 w 1016947"/>
              <a:gd name="connsiteY10" fmla="*/ 89587 h 376710"/>
              <a:gd name="connsiteX11" fmla="*/ 837774 w 1016947"/>
              <a:gd name="connsiteY11" fmla="*/ 89587 h 376710"/>
              <a:gd name="connsiteX12" fmla="*/ 837774 w 1016947"/>
              <a:gd name="connsiteY12" fmla="*/ 0 h 376710"/>
              <a:gd name="connsiteX13" fmla="*/ 1016947 w 1016947"/>
              <a:gd name="connsiteY13" fmla="*/ 179173 h 376710"/>
              <a:gd name="connsiteX14" fmla="*/ 837774 w 1016947"/>
              <a:gd name="connsiteY14" fmla="*/ 358346 h 376710"/>
              <a:gd name="connsiteX15" fmla="*/ 837774 w 1016947"/>
              <a:gd name="connsiteY15" fmla="*/ 268760 h 376710"/>
              <a:gd name="connsiteX16" fmla="*/ 233792 w 1016947"/>
              <a:gd name="connsiteY16" fmla="*/ 268760 h 376710"/>
              <a:gd name="connsiteX17" fmla="*/ 233792 w 1016947"/>
              <a:gd name="connsiteY17" fmla="*/ 89587 h 376710"/>
              <a:gd name="connsiteX0" fmla="*/ 3175 w 1016947"/>
              <a:gd name="connsiteY0" fmla="*/ 83237 h 376710"/>
              <a:gd name="connsiteX1" fmla="*/ 33423 w 1016947"/>
              <a:gd name="connsiteY1" fmla="*/ 19737 h 376710"/>
              <a:gd name="connsiteX2" fmla="*/ 93748 w 1016947"/>
              <a:gd name="connsiteY2" fmla="*/ 376710 h 376710"/>
              <a:gd name="connsiteX3" fmla="*/ 0 w 1016947"/>
              <a:gd name="connsiteY3" fmla="*/ 278285 h 376710"/>
              <a:gd name="connsiteX4" fmla="*/ 3175 w 1016947"/>
              <a:gd name="connsiteY4" fmla="*/ 83237 h 376710"/>
              <a:gd name="connsiteX5" fmla="*/ 63672 w 1016947"/>
              <a:gd name="connsiteY5" fmla="*/ 89587 h 376710"/>
              <a:gd name="connsiteX6" fmla="*/ 184493 w 1016947"/>
              <a:gd name="connsiteY6" fmla="*/ 89587 h 376710"/>
              <a:gd name="connsiteX7" fmla="*/ 187668 w 1016947"/>
              <a:gd name="connsiteY7" fmla="*/ 271935 h 376710"/>
              <a:gd name="connsiteX8" fmla="*/ 60497 w 1016947"/>
              <a:gd name="connsiteY8" fmla="*/ 268760 h 376710"/>
              <a:gd name="connsiteX9" fmla="*/ 63672 w 1016947"/>
              <a:gd name="connsiteY9" fmla="*/ 89587 h 376710"/>
              <a:gd name="connsiteX10" fmla="*/ 233792 w 1016947"/>
              <a:gd name="connsiteY10" fmla="*/ 89587 h 376710"/>
              <a:gd name="connsiteX11" fmla="*/ 837774 w 1016947"/>
              <a:gd name="connsiteY11" fmla="*/ 89587 h 376710"/>
              <a:gd name="connsiteX12" fmla="*/ 837774 w 1016947"/>
              <a:gd name="connsiteY12" fmla="*/ 0 h 376710"/>
              <a:gd name="connsiteX13" fmla="*/ 1016947 w 1016947"/>
              <a:gd name="connsiteY13" fmla="*/ 179173 h 376710"/>
              <a:gd name="connsiteX14" fmla="*/ 837774 w 1016947"/>
              <a:gd name="connsiteY14" fmla="*/ 358346 h 376710"/>
              <a:gd name="connsiteX15" fmla="*/ 837774 w 1016947"/>
              <a:gd name="connsiteY15" fmla="*/ 268760 h 376710"/>
              <a:gd name="connsiteX16" fmla="*/ 233792 w 1016947"/>
              <a:gd name="connsiteY16" fmla="*/ 268760 h 376710"/>
              <a:gd name="connsiteX17" fmla="*/ 233792 w 1016947"/>
              <a:gd name="connsiteY17" fmla="*/ 89587 h 376710"/>
              <a:gd name="connsiteX0" fmla="*/ 3175 w 1016947"/>
              <a:gd name="connsiteY0" fmla="*/ 83237 h 402110"/>
              <a:gd name="connsiteX1" fmla="*/ 33423 w 1016947"/>
              <a:gd name="connsiteY1" fmla="*/ 19737 h 402110"/>
              <a:gd name="connsiteX2" fmla="*/ 39773 w 1016947"/>
              <a:gd name="connsiteY2" fmla="*/ 402110 h 402110"/>
              <a:gd name="connsiteX3" fmla="*/ 0 w 1016947"/>
              <a:gd name="connsiteY3" fmla="*/ 278285 h 402110"/>
              <a:gd name="connsiteX4" fmla="*/ 3175 w 1016947"/>
              <a:gd name="connsiteY4" fmla="*/ 83237 h 402110"/>
              <a:gd name="connsiteX5" fmla="*/ 63672 w 1016947"/>
              <a:gd name="connsiteY5" fmla="*/ 89587 h 402110"/>
              <a:gd name="connsiteX6" fmla="*/ 184493 w 1016947"/>
              <a:gd name="connsiteY6" fmla="*/ 89587 h 402110"/>
              <a:gd name="connsiteX7" fmla="*/ 187668 w 1016947"/>
              <a:gd name="connsiteY7" fmla="*/ 271935 h 402110"/>
              <a:gd name="connsiteX8" fmla="*/ 60497 w 1016947"/>
              <a:gd name="connsiteY8" fmla="*/ 268760 h 402110"/>
              <a:gd name="connsiteX9" fmla="*/ 63672 w 1016947"/>
              <a:gd name="connsiteY9" fmla="*/ 89587 h 402110"/>
              <a:gd name="connsiteX10" fmla="*/ 233792 w 1016947"/>
              <a:gd name="connsiteY10" fmla="*/ 89587 h 402110"/>
              <a:gd name="connsiteX11" fmla="*/ 837774 w 1016947"/>
              <a:gd name="connsiteY11" fmla="*/ 89587 h 402110"/>
              <a:gd name="connsiteX12" fmla="*/ 837774 w 1016947"/>
              <a:gd name="connsiteY12" fmla="*/ 0 h 402110"/>
              <a:gd name="connsiteX13" fmla="*/ 1016947 w 1016947"/>
              <a:gd name="connsiteY13" fmla="*/ 179173 h 402110"/>
              <a:gd name="connsiteX14" fmla="*/ 837774 w 1016947"/>
              <a:gd name="connsiteY14" fmla="*/ 358346 h 402110"/>
              <a:gd name="connsiteX15" fmla="*/ 837774 w 1016947"/>
              <a:gd name="connsiteY15" fmla="*/ 268760 h 402110"/>
              <a:gd name="connsiteX16" fmla="*/ 233792 w 1016947"/>
              <a:gd name="connsiteY16" fmla="*/ 268760 h 402110"/>
              <a:gd name="connsiteX17" fmla="*/ 233792 w 1016947"/>
              <a:gd name="connsiteY17" fmla="*/ 89587 h 402110"/>
              <a:gd name="connsiteX0" fmla="*/ 3175 w 1016947"/>
              <a:gd name="connsiteY0" fmla="*/ 83237 h 402110"/>
              <a:gd name="connsiteX1" fmla="*/ 33423 w 1016947"/>
              <a:gd name="connsiteY1" fmla="*/ 19737 h 402110"/>
              <a:gd name="connsiteX2" fmla="*/ 39773 w 1016947"/>
              <a:gd name="connsiteY2" fmla="*/ 402110 h 402110"/>
              <a:gd name="connsiteX3" fmla="*/ 0 w 1016947"/>
              <a:gd name="connsiteY3" fmla="*/ 278285 h 402110"/>
              <a:gd name="connsiteX4" fmla="*/ 3175 w 1016947"/>
              <a:gd name="connsiteY4" fmla="*/ 83237 h 402110"/>
              <a:gd name="connsiteX5" fmla="*/ 63672 w 1016947"/>
              <a:gd name="connsiteY5" fmla="*/ 89587 h 402110"/>
              <a:gd name="connsiteX6" fmla="*/ 184493 w 1016947"/>
              <a:gd name="connsiteY6" fmla="*/ 89587 h 402110"/>
              <a:gd name="connsiteX7" fmla="*/ 187668 w 1016947"/>
              <a:gd name="connsiteY7" fmla="*/ 271935 h 402110"/>
              <a:gd name="connsiteX8" fmla="*/ 111297 w 1016947"/>
              <a:gd name="connsiteY8" fmla="*/ 271935 h 402110"/>
              <a:gd name="connsiteX9" fmla="*/ 63672 w 1016947"/>
              <a:gd name="connsiteY9" fmla="*/ 89587 h 402110"/>
              <a:gd name="connsiteX10" fmla="*/ 233792 w 1016947"/>
              <a:gd name="connsiteY10" fmla="*/ 89587 h 402110"/>
              <a:gd name="connsiteX11" fmla="*/ 837774 w 1016947"/>
              <a:gd name="connsiteY11" fmla="*/ 89587 h 402110"/>
              <a:gd name="connsiteX12" fmla="*/ 837774 w 1016947"/>
              <a:gd name="connsiteY12" fmla="*/ 0 h 402110"/>
              <a:gd name="connsiteX13" fmla="*/ 1016947 w 1016947"/>
              <a:gd name="connsiteY13" fmla="*/ 179173 h 402110"/>
              <a:gd name="connsiteX14" fmla="*/ 837774 w 1016947"/>
              <a:gd name="connsiteY14" fmla="*/ 358346 h 402110"/>
              <a:gd name="connsiteX15" fmla="*/ 837774 w 1016947"/>
              <a:gd name="connsiteY15" fmla="*/ 268760 h 402110"/>
              <a:gd name="connsiteX16" fmla="*/ 233792 w 1016947"/>
              <a:gd name="connsiteY16" fmla="*/ 268760 h 402110"/>
              <a:gd name="connsiteX17" fmla="*/ 233792 w 1016947"/>
              <a:gd name="connsiteY17" fmla="*/ 89587 h 402110"/>
              <a:gd name="connsiteX0" fmla="*/ 3175 w 1016947"/>
              <a:gd name="connsiteY0" fmla="*/ 83237 h 402110"/>
              <a:gd name="connsiteX1" fmla="*/ 33423 w 1016947"/>
              <a:gd name="connsiteY1" fmla="*/ 19737 h 402110"/>
              <a:gd name="connsiteX2" fmla="*/ 39773 w 1016947"/>
              <a:gd name="connsiteY2" fmla="*/ 402110 h 402110"/>
              <a:gd name="connsiteX3" fmla="*/ 0 w 1016947"/>
              <a:gd name="connsiteY3" fmla="*/ 278285 h 402110"/>
              <a:gd name="connsiteX4" fmla="*/ 3175 w 1016947"/>
              <a:gd name="connsiteY4" fmla="*/ 83237 h 402110"/>
              <a:gd name="connsiteX5" fmla="*/ 98597 w 1016947"/>
              <a:gd name="connsiteY5" fmla="*/ 80062 h 402110"/>
              <a:gd name="connsiteX6" fmla="*/ 184493 w 1016947"/>
              <a:gd name="connsiteY6" fmla="*/ 89587 h 402110"/>
              <a:gd name="connsiteX7" fmla="*/ 187668 w 1016947"/>
              <a:gd name="connsiteY7" fmla="*/ 271935 h 402110"/>
              <a:gd name="connsiteX8" fmla="*/ 111297 w 1016947"/>
              <a:gd name="connsiteY8" fmla="*/ 271935 h 402110"/>
              <a:gd name="connsiteX9" fmla="*/ 98597 w 1016947"/>
              <a:gd name="connsiteY9" fmla="*/ 80062 h 402110"/>
              <a:gd name="connsiteX10" fmla="*/ 233792 w 1016947"/>
              <a:gd name="connsiteY10" fmla="*/ 89587 h 402110"/>
              <a:gd name="connsiteX11" fmla="*/ 837774 w 1016947"/>
              <a:gd name="connsiteY11" fmla="*/ 89587 h 402110"/>
              <a:gd name="connsiteX12" fmla="*/ 837774 w 1016947"/>
              <a:gd name="connsiteY12" fmla="*/ 0 h 402110"/>
              <a:gd name="connsiteX13" fmla="*/ 1016947 w 1016947"/>
              <a:gd name="connsiteY13" fmla="*/ 179173 h 402110"/>
              <a:gd name="connsiteX14" fmla="*/ 837774 w 1016947"/>
              <a:gd name="connsiteY14" fmla="*/ 358346 h 402110"/>
              <a:gd name="connsiteX15" fmla="*/ 837774 w 1016947"/>
              <a:gd name="connsiteY15" fmla="*/ 268760 h 402110"/>
              <a:gd name="connsiteX16" fmla="*/ 233792 w 1016947"/>
              <a:gd name="connsiteY16" fmla="*/ 268760 h 402110"/>
              <a:gd name="connsiteX17" fmla="*/ 233792 w 1016947"/>
              <a:gd name="connsiteY17" fmla="*/ 89587 h 402110"/>
              <a:gd name="connsiteX0" fmla="*/ 3175 w 1016947"/>
              <a:gd name="connsiteY0" fmla="*/ 83237 h 358346"/>
              <a:gd name="connsiteX1" fmla="*/ 33423 w 1016947"/>
              <a:gd name="connsiteY1" fmla="*/ 19737 h 358346"/>
              <a:gd name="connsiteX2" fmla="*/ 49298 w 1016947"/>
              <a:gd name="connsiteY2" fmla="*/ 287810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33423 w 1016947"/>
              <a:gd name="connsiteY1" fmla="*/ 19737 h 358346"/>
              <a:gd name="connsiteX2" fmla="*/ 46123 w 1016947"/>
              <a:gd name="connsiteY2" fmla="*/ 27193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985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927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98597 w 1016947"/>
              <a:gd name="connsiteY8" fmla="*/ 271935 h 358346"/>
              <a:gd name="connsiteX9" fmla="*/ 98597 w 1016947"/>
              <a:gd name="connsiteY9" fmla="*/ 927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9298 w 1016947"/>
              <a:gd name="connsiteY1" fmla="*/ 92762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927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98597 w 1016947"/>
              <a:gd name="connsiteY8" fmla="*/ 271935 h 358346"/>
              <a:gd name="connsiteX9" fmla="*/ 98597 w 1016947"/>
              <a:gd name="connsiteY9" fmla="*/ 927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0 w 1020122"/>
              <a:gd name="connsiteY0" fmla="*/ 102287 h 358346"/>
              <a:gd name="connsiteX1" fmla="*/ 52473 w 1020122"/>
              <a:gd name="connsiteY1" fmla="*/ 92762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  <a:gd name="connsiteX0" fmla="*/ 0 w 1020122"/>
              <a:gd name="connsiteY0" fmla="*/ 102287 h 358346"/>
              <a:gd name="connsiteX1" fmla="*/ 46123 w 1020122"/>
              <a:gd name="connsiteY1" fmla="*/ 102287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  <a:gd name="connsiteX0" fmla="*/ 0 w 1020122"/>
              <a:gd name="connsiteY0" fmla="*/ 102287 h 358346"/>
              <a:gd name="connsiteX1" fmla="*/ 55648 w 1020122"/>
              <a:gd name="connsiteY1" fmla="*/ 102287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  <a:gd name="connsiteX0" fmla="*/ 0 w 1020122"/>
              <a:gd name="connsiteY0" fmla="*/ 102287 h 358346"/>
              <a:gd name="connsiteX1" fmla="*/ 46123 w 1020122"/>
              <a:gd name="connsiteY1" fmla="*/ 102287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20122" h="358346">
                <a:moveTo>
                  <a:pt x="0" y="102287"/>
                </a:moveTo>
                <a:lnTo>
                  <a:pt x="46123" y="102287"/>
                </a:lnTo>
                <a:cubicBezTo>
                  <a:pt x="45065" y="162011"/>
                  <a:pt x="50356" y="212211"/>
                  <a:pt x="49298" y="271935"/>
                </a:cubicBezTo>
                <a:lnTo>
                  <a:pt x="3175" y="268760"/>
                </a:lnTo>
                <a:cubicBezTo>
                  <a:pt x="3175" y="209036"/>
                  <a:pt x="0" y="162011"/>
                  <a:pt x="0" y="102287"/>
                </a:cubicBezTo>
                <a:close/>
                <a:moveTo>
                  <a:pt x="101772" y="92762"/>
                </a:moveTo>
                <a:lnTo>
                  <a:pt x="187668" y="89587"/>
                </a:lnTo>
                <a:cubicBezTo>
                  <a:pt x="188726" y="150370"/>
                  <a:pt x="189785" y="211152"/>
                  <a:pt x="190843" y="271935"/>
                </a:cubicBezTo>
                <a:lnTo>
                  <a:pt x="101772" y="271935"/>
                </a:lnTo>
                <a:cubicBezTo>
                  <a:pt x="100714" y="212211"/>
                  <a:pt x="102830" y="152486"/>
                  <a:pt x="101772" y="92762"/>
                </a:cubicBezTo>
                <a:close/>
                <a:moveTo>
                  <a:pt x="236967" y="89587"/>
                </a:moveTo>
                <a:lnTo>
                  <a:pt x="840949" y="89587"/>
                </a:lnTo>
                <a:lnTo>
                  <a:pt x="840949" y="0"/>
                </a:lnTo>
                <a:lnTo>
                  <a:pt x="1020122" y="179173"/>
                </a:lnTo>
                <a:lnTo>
                  <a:pt x="840949" y="358346"/>
                </a:lnTo>
                <a:lnTo>
                  <a:pt x="840949" y="268760"/>
                </a:lnTo>
                <a:lnTo>
                  <a:pt x="236967" y="268760"/>
                </a:lnTo>
                <a:lnTo>
                  <a:pt x="236967" y="89587"/>
                </a:lnTo>
                <a:close/>
              </a:path>
            </a:pathLst>
          </a:cu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3BDF5E-1E68-FCC2-1BE5-DAC591CC3B6D}"/>
              </a:ext>
            </a:extLst>
          </p:cNvPr>
          <p:cNvSpPr txBox="1"/>
          <p:nvPr/>
        </p:nvSpPr>
        <p:spPr>
          <a:xfrm>
            <a:off x="7253349" y="2711979"/>
            <a:ext cx="2714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Microwaves at 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baseline="-25000" dirty="0">
                <a:latin typeface="Proxima Nova Rg" panose="02000506030000020004" pitchFamily="2" charset="0"/>
              </a:rPr>
              <a:t>e</a:t>
            </a:r>
            <a:r>
              <a:rPr lang="en-US" sz="1600" dirty="0">
                <a:latin typeface="Proxima Nova Rg" panose="02000506030000020004" pitchFamily="2" charset="0"/>
              </a:rPr>
              <a:t> – 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baseline="-25000" dirty="0">
                <a:latin typeface="Proxima Nova Rg" panose="02000506030000020004" pitchFamily="2" charset="0"/>
              </a:rPr>
              <a:t>p</a:t>
            </a:r>
            <a:r>
              <a:rPr lang="en-US" sz="1600" dirty="0">
                <a:latin typeface="Proxima Nova Rg" panose="02000506030000020004" pitchFamily="2" charset="0"/>
              </a:rPr>
              <a:t> induce flip-flip transitions between the electron an a nearby proton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58D41D8-E920-5F8D-12A7-3D1169714831}"/>
              </a:ext>
            </a:extLst>
          </p:cNvPr>
          <p:cNvSpPr txBox="1"/>
          <p:nvPr/>
        </p:nvSpPr>
        <p:spPr>
          <a:xfrm>
            <a:off x="7253348" y="4005416"/>
            <a:ext cx="3220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The electron relaxes back to its ground state (T</a:t>
            </a:r>
            <a:r>
              <a:rPr lang="en-US" sz="1600" baseline="-25000" dirty="0">
                <a:latin typeface="Proxima Nova Rg" panose="02000506030000020004" pitchFamily="2" charset="0"/>
              </a:rPr>
              <a:t>1</a:t>
            </a:r>
            <a:r>
              <a:rPr lang="en-US" sz="1600" dirty="0">
                <a:latin typeface="Proxima Nova Rg" panose="02000506030000020004" pitchFamily="2" charset="0"/>
              </a:rPr>
              <a:t> ∼ 0.1 s)</a:t>
            </a:r>
          </a:p>
          <a:p>
            <a:endParaRPr lang="en-US" sz="1600" dirty="0">
              <a:latin typeface="Proxima Nova Rg" panose="02000506030000020004" pitchFamily="2" charset="0"/>
            </a:endParaRPr>
          </a:p>
          <a:p>
            <a:r>
              <a:rPr lang="en-US" sz="1600" dirty="0">
                <a:latin typeface="Proxima Nova Rg" panose="02000506030000020004" pitchFamily="2" charset="0"/>
              </a:rPr>
              <a:t>The proton does not (T</a:t>
            </a:r>
            <a:r>
              <a:rPr lang="en-US" sz="1600" baseline="-25000" dirty="0">
                <a:latin typeface="Proxima Nova Rg" panose="02000506030000020004" pitchFamily="2" charset="0"/>
              </a:rPr>
              <a:t>1</a:t>
            </a:r>
            <a:r>
              <a:rPr lang="en-US" sz="1600" dirty="0">
                <a:latin typeface="Proxima Nova Rg" panose="02000506030000020004" pitchFamily="2" charset="0"/>
              </a:rPr>
              <a:t> &gt; 100 s)</a:t>
            </a:r>
          </a:p>
        </p:txBody>
      </p:sp>
    </p:spTree>
    <p:extLst>
      <p:ext uri="{BB962C8B-B14F-4D97-AF65-F5344CB8AC3E}">
        <p14:creationId xmlns:p14="http://schemas.microsoft.com/office/powerpoint/2010/main" val="35230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83" grpId="0" animBg="1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12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286C1-5AB4-3563-97BE-65E4AA1E159A}"/>
              </a:ext>
            </a:extLst>
          </p:cNvPr>
          <p:cNvSpPr txBox="1"/>
          <p:nvPr/>
        </p:nvSpPr>
        <p:spPr>
          <a:xfrm>
            <a:off x="1232559" y="1505509"/>
            <a:ext cx="9726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Consider a single electron spin surrounded by  several protons in a high field at low temperature.  (Say, 5 T and 1 K)</a:t>
            </a:r>
          </a:p>
          <a:p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electron is polarized by the field and temperature, but the protons are not.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A88E66FE-AFA0-DF62-6BE1-9DCD555A1877}"/>
              </a:ext>
            </a:extLst>
          </p:cNvPr>
          <p:cNvSpPr/>
          <p:nvPr/>
        </p:nvSpPr>
        <p:spPr>
          <a:xfrm>
            <a:off x="5464582" y="3881508"/>
            <a:ext cx="248392" cy="81939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80ECD8F-247B-0FBE-CCE6-5EA5722B60E7}"/>
              </a:ext>
            </a:extLst>
          </p:cNvPr>
          <p:cNvSpPr/>
          <p:nvPr/>
        </p:nvSpPr>
        <p:spPr>
          <a:xfrm>
            <a:off x="5464582" y="4969933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6B69F9E-9808-0842-EE1A-7A7032D77B86}"/>
              </a:ext>
            </a:extLst>
          </p:cNvPr>
          <p:cNvSpPr/>
          <p:nvPr/>
        </p:nvSpPr>
        <p:spPr>
          <a:xfrm>
            <a:off x="4993476" y="470920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F6F6BEE-3729-B072-AF07-66FC65075146}"/>
              </a:ext>
            </a:extLst>
          </p:cNvPr>
          <p:cNvSpPr/>
          <p:nvPr/>
        </p:nvSpPr>
        <p:spPr>
          <a:xfrm rot="10800000">
            <a:off x="5969930" y="4001600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633525CE-8227-9C2A-6A46-CF872F36F701}"/>
              </a:ext>
            </a:extLst>
          </p:cNvPr>
          <p:cNvSpPr/>
          <p:nvPr/>
        </p:nvSpPr>
        <p:spPr>
          <a:xfrm>
            <a:off x="5014464" y="322644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B55D7E01-C4F3-4557-E2B5-568912FBE088}"/>
              </a:ext>
            </a:extLst>
          </p:cNvPr>
          <p:cNvSpPr/>
          <p:nvPr/>
        </p:nvSpPr>
        <p:spPr>
          <a:xfrm flipV="1">
            <a:off x="5969930" y="4685451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C4DD51DE-4892-E907-783C-807A87E7204A}"/>
              </a:ext>
            </a:extLst>
          </p:cNvPr>
          <p:cNvSpPr/>
          <p:nvPr/>
        </p:nvSpPr>
        <p:spPr>
          <a:xfrm flipV="1">
            <a:off x="4993476" y="3966075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4E2C8BFC-EFA0-D62F-AA66-0E22AF67326F}"/>
              </a:ext>
            </a:extLst>
          </p:cNvPr>
          <p:cNvSpPr/>
          <p:nvPr/>
        </p:nvSpPr>
        <p:spPr>
          <a:xfrm flipV="1">
            <a:off x="5469272" y="3030006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9C7B1866-FDDE-BC8F-2227-073E571028AE}"/>
              </a:ext>
            </a:extLst>
          </p:cNvPr>
          <p:cNvSpPr/>
          <p:nvPr/>
        </p:nvSpPr>
        <p:spPr>
          <a:xfrm flipV="1">
            <a:off x="5971803" y="322644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triped Right Arrow 6">
            <a:extLst>
              <a:ext uri="{FF2B5EF4-FFF2-40B4-BE49-F238E27FC236}">
                <a16:creationId xmlns:a16="http://schemas.microsoft.com/office/drawing/2014/main" id="{6EE8350E-1D59-2ADD-E6C1-0E6626E7D831}"/>
              </a:ext>
            </a:extLst>
          </p:cNvPr>
          <p:cNvSpPr/>
          <p:nvPr/>
        </p:nvSpPr>
        <p:spPr>
          <a:xfrm>
            <a:off x="4176117" y="4133617"/>
            <a:ext cx="1020122" cy="358346"/>
          </a:xfrm>
          <a:custGeom>
            <a:avLst/>
            <a:gdLst>
              <a:gd name="connsiteX0" fmla="*/ 0 w 839147"/>
              <a:gd name="connsiteY0" fmla="*/ 89587 h 358346"/>
              <a:gd name="connsiteX1" fmla="*/ 11198 w 839147"/>
              <a:gd name="connsiteY1" fmla="*/ 89587 h 358346"/>
              <a:gd name="connsiteX2" fmla="*/ 11198 w 839147"/>
              <a:gd name="connsiteY2" fmla="*/ 268760 h 358346"/>
              <a:gd name="connsiteX3" fmla="*/ 0 w 839147"/>
              <a:gd name="connsiteY3" fmla="*/ 268760 h 358346"/>
              <a:gd name="connsiteX4" fmla="*/ 0 w 839147"/>
              <a:gd name="connsiteY4" fmla="*/ 89587 h 358346"/>
              <a:gd name="connsiteX5" fmla="*/ 22397 w 839147"/>
              <a:gd name="connsiteY5" fmla="*/ 89587 h 358346"/>
              <a:gd name="connsiteX6" fmla="*/ 44793 w 839147"/>
              <a:gd name="connsiteY6" fmla="*/ 89587 h 358346"/>
              <a:gd name="connsiteX7" fmla="*/ 44793 w 839147"/>
              <a:gd name="connsiteY7" fmla="*/ 268760 h 358346"/>
              <a:gd name="connsiteX8" fmla="*/ 22397 w 839147"/>
              <a:gd name="connsiteY8" fmla="*/ 268760 h 358346"/>
              <a:gd name="connsiteX9" fmla="*/ 22397 w 839147"/>
              <a:gd name="connsiteY9" fmla="*/ 89587 h 358346"/>
              <a:gd name="connsiteX10" fmla="*/ 55992 w 839147"/>
              <a:gd name="connsiteY10" fmla="*/ 89587 h 358346"/>
              <a:gd name="connsiteX11" fmla="*/ 659974 w 839147"/>
              <a:gd name="connsiteY11" fmla="*/ 89587 h 358346"/>
              <a:gd name="connsiteX12" fmla="*/ 659974 w 839147"/>
              <a:gd name="connsiteY12" fmla="*/ 0 h 358346"/>
              <a:gd name="connsiteX13" fmla="*/ 839147 w 839147"/>
              <a:gd name="connsiteY13" fmla="*/ 179173 h 358346"/>
              <a:gd name="connsiteX14" fmla="*/ 659974 w 839147"/>
              <a:gd name="connsiteY14" fmla="*/ 358346 h 358346"/>
              <a:gd name="connsiteX15" fmla="*/ 659974 w 839147"/>
              <a:gd name="connsiteY15" fmla="*/ 268760 h 358346"/>
              <a:gd name="connsiteX16" fmla="*/ 55992 w 839147"/>
              <a:gd name="connsiteY16" fmla="*/ 268760 h 358346"/>
              <a:gd name="connsiteX17" fmla="*/ 55992 w 839147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117475 w 956622"/>
              <a:gd name="connsiteY3" fmla="*/ 268760 h 358346"/>
              <a:gd name="connsiteX4" fmla="*/ 0 w 956622"/>
              <a:gd name="connsiteY4" fmla="*/ 83237 h 358346"/>
              <a:gd name="connsiteX5" fmla="*/ 1398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139872 w 956622"/>
              <a:gd name="connsiteY8" fmla="*/ 268760 h 358346"/>
              <a:gd name="connsiteX9" fmla="*/ 1398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1398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139872 w 956622"/>
              <a:gd name="connsiteY8" fmla="*/ 268760 h 358346"/>
              <a:gd name="connsiteX9" fmla="*/ 1398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1398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1398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63672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63672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3175 w 956622"/>
              <a:gd name="connsiteY3" fmla="*/ 271935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3175 w 959797"/>
              <a:gd name="connsiteY0" fmla="*/ 83237 h 358346"/>
              <a:gd name="connsiteX1" fmla="*/ 131848 w 959797"/>
              <a:gd name="connsiteY1" fmla="*/ 89587 h 358346"/>
              <a:gd name="connsiteX2" fmla="*/ 131848 w 959797"/>
              <a:gd name="connsiteY2" fmla="*/ 268760 h 358346"/>
              <a:gd name="connsiteX3" fmla="*/ 0 w 959797"/>
              <a:gd name="connsiteY3" fmla="*/ 265585 h 358346"/>
              <a:gd name="connsiteX4" fmla="*/ 3175 w 959797"/>
              <a:gd name="connsiteY4" fmla="*/ 83237 h 358346"/>
              <a:gd name="connsiteX5" fmla="*/ 57322 w 959797"/>
              <a:gd name="connsiteY5" fmla="*/ 89587 h 358346"/>
              <a:gd name="connsiteX6" fmla="*/ 165443 w 959797"/>
              <a:gd name="connsiteY6" fmla="*/ 89587 h 358346"/>
              <a:gd name="connsiteX7" fmla="*/ 165443 w 959797"/>
              <a:gd name="connsiteY7" fmla="*/ 268760 h 358346"/>
              <a:gd name="connsiteX8" fmla="*/ 60497 w 959797"/>
              <a:gd name="connsiteY8" fmla="*/ 268760 h 358346"/>
              <a:gd name="connsiteX9" fmla="*/ 57322 w 959797"/>
              <a:gd name="connsiteY9" fmla="*/ 89587 h 358346"/>
              <a:gd name="connsiteX10" fmla="*/ 176642 w 959797"/>
              <a:gd name="connsiteY10" fmla="*/ 89587 h 358346"/>
              <a:gd name="connsiteX11" fmla="*/ 780624 w 959797"/>
              <a:gd name="connsiteY11" fmla="*/ 89587 h 358346"/>
              <a:gd name="connsiteX12" fmla="*/ 780624 w 959797"/>
              <a:gd name="connsiteY12" fmla="*/ 0 h 358346"/>
              <a:gd name="connsiteX13" fmla="*/ 959797 w 959797"/>
              <a:gd name="connsiteY13" fmla="*/ 179173 h 358346"/>
              <a:gd name="connsiteX14" fmla="*/ 780624 w 959797"/>
              <a:gd name="connsiteY14" fmla="*/ 358346 h 358346"/>
              <a:gd name="connsiteX15" fmla="*/ 780624 w 959797"/>
              <a:gd name="connsiteY15" fmla="*/ 268760 h 358346"/>
              <a:gd name="connsiteX16" fmla="*/ 176642 w 959797"/>
              <a:gd name="connsiteY16" fmla="*/ 268760 h 358346"/>
              <a:gd name="connsiteX17" fmla="*/ 176642 w 959797"/>
              <a:gd name="connsiteY17" fmla="*/ 89587 h 358346"/>
              <a:gd name="connsiteX0" fmla="*/ 0 w 956622"/>
              <a:gd name="connsiteY0" fmla="*/ 83237 h 358346"/>
              <a:gd name="connsiteX1" fmla="*/ 128673 w 956622"/>
              <a:gd name="connsiteY1" fmla="*/ 89587 h 358346"/>
              <a:gd name="connsiteX2" fmla="*/ 128673 w 956622"/>
              <a:gd name="connsiteY2" fmla="*/ 268760 h 358346"/>
              <a:gd name="connsiteX3" fmla="*/ 6350 w 956622"/>
              <a:gd name="connsiteY3" fmla="*/ 262410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00098 w 956622"/>
              <a:gd name="connsiteY1" fmla="*/ 89587 h 358346"/>
              <a:gd name="connsiteX2" fmla="*/ 128673 w 956622"/>
              <a:gd name="connsiteY2" fmla="*/ 268760 h 358346"/>
              <a:gd name="connsiteX3" fmla="*/ 6350 w 956622"/>
              <a:gd name="connsiteY3" fmla="*/ 262410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0 w 956622"/>
              <a:gd name="connsiteY0" fmla="*/ 83237 h 358346"/>
              <a:gd name="connsiteX1" fmla="*/ 100098 w 956622"/>
              <a:gd name="connsiteY1" fmla="*/ 89587 h 358346"/>
              <a:gd name="connsiteX2" fmla="*/ 96923 w 956622"/>
              <a:gd name="connsiteY2" fmla="*/ 268760 h 358346"/>
              <a:gd name="connsiteX3" fmla="*/ 6350 w 956622"/>
              <a:gd name="connsiteY3" fmla="*/ 262410 h 358346"/>
              <a:gd name="connsiteX4" fmla="*/ 0 w 956622"/>
              <a:gd name="connsiteY4" fmla="*/ 83237 h 358346"/>
              <a:gd name="connsiteX5" fmla="*/ 54147 w 956622"/>
              <a:gd name="connsiteY5" fmla="*/ 89587 h 358346"/>
              <a:gd name="connsiteX6" fmla="*/ 162268 w 956622"/>
              <a:gd name="connsiteY6" fmla="*/ 89587 h 358346"/>
              <a:gd name="connsiteX7" fmla="*/ 162268 w 956622"/>
              <a:gd name="connsiteY7" fmla="*/ 268760 h 358346"/>
              <a:gd name="connsiteX8" fmla="*/ 57322 w 956622"/>
              <a:gd name="connsiteY8" fmla="*/ 268760 h 358346"/>
              <a:gd name="connsiteX9" fmla="*/ 54147 w 956622"/>
              <a:gd name="connsiteY9" fmla="*/ 89587 h 358346"/>
              <a:gd name="connsiteX10" fmla="*/ 173467 w 956622"/>
              <a:gd name="connsiteY10" fmla="*/ 89587 h 358346"/>
              <a:gd name="connsiteX11" fmla="*/ 777449 w 956622"/>
              <a:gd name="connsiteY11" fmla="*/ 89587 h 358346"/>
              <a:gd name="connsiteX12" fmla="*/ 777449 w 956622"/>
              <a:gd name="connsiteY12" fmla="*/ 0 h 358346"/>
              <a:gd name="connsiteX13" fmla="*/ 956622 w 956622"/>
              <a:gd name="connsiteY13" fmla="*/ 179173 h 358346"/>
              <a:gd name="connsiteX14" fmla="*/ 777449 w 956622"/>
              <a:gd name="connsiteY14" fmla="*/ 358346 h 358346"/>
              <a:gd name="connsiteX15" fmla="*/ 777449 w 956622"/>
              <a:gd name="connsiteY15" fmla="*/ 268760 h 358346"/>
              <a:gd name="connsiteX16" fmla="*/ 173467 w 956622"/>
              <a:gd name="connsiteY16" fmla="*/ 268760 h 358346"/>
              <a:gd name="connsiteX17" fmla="*/ 173467 w 956622"/>
              <a:gd name="connsiteY17" fmla="*/ 89587 h 358346"/>
              <a:gd name="connsiteX0" fmla="*/ 53975 w 1010597"/>
              <a:gd name="connsiteY0" fmla="*/ 83237 h 358346"/>
              <a:gd name="connsiteX1" fmla="*/ 154073 w 1010597"/>
              <a:gd name="connsiteY1" fmla="*/ 89587 h 358346"/>
              <a:gd name="connsiteX2" fmla="*/ 150898 w 1010597"/>
              <a:gd name="connsiteY2" fmla="*/ 268760 h 358346"/>
              <a:gd name="connsiteX3" fmla="*/ 0 w 1010597"/>
              <a:gd name="connsiteY3" fmla="*/ 265585 h 358346"/>
              <a:gd name="connsiteX4" fmla="*/ 53975 w 1010597"/>
              <a:gd name="connsiteY4" fmla="*/ 83237 h 358346"/>
              <a:gd name="connsiteX5" fmla="*/ 108122 w 1010597"/>
              <a:gd name="connsiteY5" fmla="*/ 89587 h 358346"/>
              <a:gd name="connsiteX6" fmla="*/ 216243 w 1010597"/>
              <a:gd name="connsiteY6" fmla="*/ 89587 h 358346"/>
              <a:gd name="connsiteX7" fmla="*/ 216243 w 1010597"/>
              <a:gd name="connsiteY7" fmla="*/ 268760 h 358346"/>
              <a:gd name="connsiteX8" fmla="*/ 111297 w 1010597"/>
              <a:gd name="connsiteY8" fmla="*/ 268760 h 358346"/>
              <a:gd name="connsiteX9" fmla="*/ 108122 w 1010597"/>
              <a:gd name="connsiteY9" fmla="*/ 89587 h 358346"/>
              <a:gd name="connsiteX10" fmla="*/ 227442 w 1010597"/>
              <a:gd name="connsiteY10" fmla="*/ 89587 h 358346"/>
              <a:gd name="connsiteX11" fmla="*/ 831424 w 1010597"/>
              <a:gd name="connsiteY11" fmla="*/ 89587 h 358346"/>
              <a:gd name="connsiteX12" fmla="*/ 831424 w 1010597"/>
              <a:gd name="connsiteY12" fmla="*/ 0 h 358346"/>
              <a:gd name="connsiteX13" fmla="*/ 1010597 w 1010597"/>
              <a:gd name="connsiteY13" fmla="*/ 179173 h 358346"/>
              <a:gd name="connsiteX14" fmla="*/ 831424 w 1010597"/>
              <a:gd name="connsiteY14" fmla="*/ 358346 h 358346"/>
              <a:gd name="connsiteX15" fmla="*/ 831424 w 1010597"/>
              <a:gd name="connsiteY15" fmla="*/ 268760 h 358346"/>
              <a:gd name="connsiteX16" fmla="*/ 227442 w 1010597"/>
              <a:gd name="connsiteY16" fmla="*/ 268760 h 358346"/>
              <a:gd name="connsiteX17" fmla="*/ 227442 w 1010597"/>
              <a:gd name="connsiteY17" fmla="*/ 89587 h 358346"/>
              <a:gd name="connsiteX0" fmla="*/ 6350 w 1010597"/>
              <a:gd name="connsiteY0" fmla="*/ 83237 h 358346"/>
              <a:gd name="connsiteX1" fmla="*/ 154073 w 1010597"/>
              <a:gd name="connsiteY1" fmla="*/ 89587 h 358346"/>
              <a:gd name="connsiteX2" fmla="*/ 150898 w 1010597"/>
              <a:gd name="connsiteY2" fmla="*/ 268760 h 358346"/>
              <a:gd name="connsiteX3" fmla="*/ 0 w 1010597"/>
              <a:gd name="connsiteY3" fmla="*/ 265585 h 358346"/>
              <a:gd name="connsiteX4" fmla="*/ 6350 w 1010597"/>
              <a:gd name="connsiteY4" fmla="*/ 83237 h 358346"/>
              <a:gd name="connsiteX5" fmla="*/ 108122 w 1010597"/>
              <a:gd name="connsiteY5" fmla="*/ 89587 h 358346"/>
              <a:gd name="connsiteX6" fmla="*/ 216243 w 1010597"/>
              <a:gd name="connsiteY6" fmla="*/ 89587 h 358346"/>
              <a:gd name="connsiteX7" fmla="*/ 216243 w 1010597"/>
              <a:gd name="connsiteY7" fmla="*/ 268760 h 358346"/>
              <a:gd name="connsiteX8" fmla="*/ 111297 w 1010597"/>
              <a:gd name="connsiteY8" fmla="*/ 268760 h 358346"/>
              <a:gd name="connsiteX9" fmla="*/ 108122 w 1010597"/>
              <a:gd name="connsiteY9" fmla="*/ 89587 h 358346"/>
              <a:gd name="connsiteX10" fmla="*/ 227442 w 1010597"/>
              <a:gd name="connsiteY10" fmla="*/ 89587 h 358346"/>
              <a:gd name="connsiteX11" fmla="*/ 831424 w 1010597"/>
              <a:gd name="connsiteY11" fmla="*/ 89587 h 358346"/>
              <a:gd name="connsiteX12" fmla="*/ 831424 w 1010597"/>
              <a:gd name="connsiteY12" fmla="*/ 0 h 358346"/>
              <a:gd name="connsiteX13" fmla="*/ 1010597 w 1010597"/>
              <a:gd name="connsiteY13" fmla="*/ 179173 h 358346"/>
              <a:gd name="connsiteX14" fmla="*/ 831424 w 1010597"/>
              <a:gd name="connsiteY14" fmla="*/ 358346 h 358346"/>
              <a:gd name="connsiteX15" fmla="*/ 831424 w 1010597"/>
              <a:gd name="connsiteY15" fmla="*/ 268760 h 358346"/>
              <a:gd name="connsiteX16" fmla="*/ 227442 w 1010597"/>
              <a:gd name="connsiteY16" fmla="*/ 268760 h 358346"/>
              <a:gd name="connsiteX17" fmla="*/ 227442 w 1010597"/>
              <a:gd name="connsiteY17" fmla="*/ 89587 h 358346"/>
              <a:gd name="connsiteX0" fmla="*/ 0 w 1013772"/>
              <a:gd name="connsiteY0" fmla="*/ 83237 h 358346"/>
              <a:gd name="connsiteX1" fmla="*/ 1572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1112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114472 w 1013772"/>
              <a:gd name="connsiteY8" fmla="*/ 268760 h 358346"/>
              <a:gd name="connsiteX9" fmla="*/ 1112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572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1112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1112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572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54073 w 1013772"/>
              <a:gd name="connsiteY2" fmla="*/ 268760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25498 w 1013772"/>
              <a:gd name="connsiteY2" fmla="*/ 278285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2194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25498 w 1013772"/>
              <a:gd name="connsiteY2" fmla="*/ 278285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181318 w 1013772"/>
              <a:gd name="connsiteY6" fmla="*/ 89587 h 358346"/>
              <a:gd name="connsiteX7" fmla="*/ 219418 w 1013772"/>
              <a:gd name="connsiteY7" fmla="*/ 268760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0 w 1013772"/>
              <a:gd name="connsiteY0" fmla="*/ 83237 h 358346"/>
              <a:gd name="connsiteX1" fmla="*/ 119148 w 1013772"/>
              <a:gd name="connsiteY1" fmla="*/ 89587 h 358346"/>
              <a:gd name="connsiteX2" fmla="*/ 125498 w 1013772"/>
              <a:gd name="connsiteY2" fmla="*/ 278285 h 358346"/>
              <a:gd name="connsiteX3" fmla="*/ 3175 w 1013772"/>
              <a:gd name="connsiteY3" fmla="*/ 265585 h 358346"/>
              <a:gd name="connsiteX4" fmla="*/ 0 w 1013772"/>
              <a:gd name="connsiteY4" fmla="*/ 83237 h 358346"/>
              <a:gd name="connsiteX5" fmla="*/ 60497 w 1013772"/>
              <a:gd name="connsiteY5" fmla="*/ 89587 h 358346"/>
              <a:gd name="connsiteX6" fmla="*/ 181318 w 1013772"/>
              <a:gd name="connsiteY6" fmla="*/ 89587 h 358346"/>
              <a:gd name="connsiteX7" fmla="*/ 184493 w 1013772"/>
              <a:gd name="connsiteY7" fmla="*/ 271935 h 358346"/>
              <a:gd name="connsiteX8" fmla="*/ 60497 w 1013772"/>
              <a:gd name="connsiteY8" fmla="*/ 271935 h 358346"/>
              <a:gd name="connsiteX9" fmla="*/ 60497 w 1013772"/>
              <a:gd name="connsiteY9" fmla="*/ 89587 h 358346"/>
              <a:gd name="connsiteX10" fmla="*/ 230617 w 1013772"/>
              <a:gd name="connsiteY10" fmla="*/ 89587 h 358346"/>
              <a:gd name="connsiteX11" fmla="*/ 834599 w 1013772"/>
              <a:gd name="connsiteY11" fmla="*/ 89587 h 358346"/>
              <a:gd name="connsiteX12" fmla="*/ 834599 w 1013772"/>
              <a:gd name="connsiteY12" fmla="*/ 0 h 358346"/>
              <a:gd name="connsiteX13" fmla="*/ 1013772 w 1013772"/>
              <a:gd name="connsiteY13" fmla="*/ 179173 h 358346"/>
              <a:gd name="connsiteX14" fmla="*/ 834599 w 1013772"/>
              <a:gd name="connsiteY14" fmla="*/ 358346 h 358346"/>
              <a:gd name="connsiteX15" fmla="*/ 834599 w 1013772"/>
              <a:gd name="connsiteY15" fmla="*/ 268760 h 358346"/>
              <a:gd name="connsiteX16" fmla="*/ 230617 w 1013772"/>
              <a:gd name="connsiteY16" fmla="*/ 268760 h 358346"/>
              <a:gd name="connsiteX17" fmla="*/ 230617 w 1013772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193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63672 w 1016947"/>
              <a:gd name="connsiteY8" fmla="*/ 271935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63672 w 1016947"/>
              <a:gd name="connsiteY8" fmla="*/ 271935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82722 w 1016947"/>
              <a:gd name="connsiteY8" fmla="*/ 275110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122323 w 1016947"/>
              <a:gd name="connsiteY1" fmla="*/ 89587 h 358346"/>
              <a:gd name="connsiteX2" fmla="*/ 128673 w 1016947"/>
              <a:gd name="connsiteY2" fmla="*/ 27828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63672 w 1016947"/>
              <a:gd name="connsiteY5" fmla="*/ 89587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60497 w 1016947"/>
              <a:gd name="connsiteY8" fmla="*/ 268760 h 358346"/>
              <a:gd name="connsiteX9" fmla="*/ 63672 w 1016947"/>
              <a:gd name="connsiteY9" fmla="*/ 89587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76710"/>
              <a:gd name="connsiteX1" fmla="*/ 122323 w 1016947"/>
              <a:gd name="connsiteY1" fmla="*/ 89587 h 376710"/>
              <a:gd name="connsiteX2" fmla="*/ 93748 w 1016947"/>
              <a:gd name="connsiteY2" fmla="*/ 376710 h 376710"/>
              <a:gd name="connsiteX3" fmla="*/ 0 w 1016947"/>
              <a:gd name="connsiteY3" fmla="*/ 278285 h 376710"/>
              <a:gd name="connsiteX4" fmla="*/ 3175 w 1016947"/>
              <a:gd name="connsiteY4" fmla="*/ 83237 h 376710"/>
              <a:gd name="connsiteX5" fmla="*/ 63672 w 1016947"/>
              <a:gd name="connsiteY5" fmla="*/ 89587 h 376710"/>
              <a:gd name="connsiteX6" fmla="*/ 184493 w 1016947"/>
              <a:gd name="connsiteY6" fmla="*/ 89587 h 376710"/>
              <a:gd name="connsiteX7" fmla="*/ 187668 w 1016947"/>
              <a:gd name="connsiteY7" fmla="*/ 271935 h 376710"/>
              <a:gd name="connsiteX8" fmla="*/ 60497 w 1016947"/>
              <a:gd name="connsiteY8" fmla="*/ 268760 h 376710"/>
              <a:gd name="connsiteX9" fmla="*/ 63672 w 1016947"/>
              <a:gd name="connsiteY9" fmla="*/ 89587 h 376710"/>
              <a:gd name="connsiteX10" fmla="*/ 233792 w 1016947"/>
              <a:gd name="connsiteY10" fmla="*/ 89587 h 376710"/>
              <a:gd name="connsiteX11" fmla="*/ 837774 w 1016947"/>
              <a:gd name="connsiteY11" fmla="*/ 89587 h 376710"/>
              <a:gd name="connsiteX12" fmla="*/ 837774 w 1016947"/>
              <a:gd name="connsiteY12" fmla="*/ 0 h 376710"/>
              <a:gd name="connsiteX13" fmla="*/ 1016947 w 1016947"/>
              <a:gd name="connsiteY13" fmla="*/ 179173 h 376710"/>
              <a:gd name="connsiteX14" fmla="*/ 837774 w 1016947"/>
              <a:gd name="connsiteY14" fmla="*/ 358346 h 376710"/>
              <a:gd name="connsiteX15" fmla="*/ 837774 w 1016947"/>
              <a:gd name="connsiteY15" fmla="*/ 268760 h 376710"/>
              <a:gd name="connsiteX16" fmla="*/ 233792 w 1016947"/>
              <a:gd name="connsiteY16" fmla="*/ 268760 h 376710"/>
              <a:gd name="connsiteX17" fmla="*/ 233792 w 1016947"/>
              <a:gd name="connsiteY17" fmla="*/ 89587 h 376710"/>
              <a:gd name="connsiteX0" fmla="*/ 3175 w 1016947"/>
              <a:gd name="connsiteY0" fmla="*/ 83237 h 376710"/>
              <a:gd name="connsiteX1" fmla="*/ 33423 w 1016947"/>
              <a:gd name="connsiteY1" fmla="*/ 19737 h 376710"/>
              <a:gd name="connsiteX2" fmla="*/ 93748 w 1016947"/>
              <a:gd name="connsiteY2" fmla="*/ 376710 h 376710"/>
              <a:gd name="connsiteX3" fmla="*/ 0 w 1016947"/>
              <a:gd name="connsiteY3" fmla="*/ 278285 h 376710"/>
              <a:gd name="connsiteX4" fmla="*/ 3175 w 1016947"/>
              <a:gd name="connsiteY4" fmla="*/ 83237 h 376710"/>
              <a:gd name="connsiteX5" fmla="*/ 63672 w 1016947"/>
              <a:gd name="connsiteY5" fmla="*/ 89587 h 376710"/>
              <a:gd name="connsiteX6" fmla="*/ 184493 w 1016947"/>
              <a:gd name="connsiteY6" fmla="*/ 89587 h 376710"/>
              <a:gd name="connsiteX7" fmla="*/ 187668 w 1016947"/>
              <a:gd name="connsiteY7" fmla="*/ 271935 h 376710"/>
              <a:gd name="connsiteX8" fmla="*/ 60497 w 1016947"/>
              <a:gd name="connsiteY8" fmla="*/ 268760 h 376710"/>
              <a:gd name="connsiteX9" fmla="*/ 63672 w 1016947"/>
              <a:gd name="connsiteY9" fmla="*/ 89587 h 376710"/>
              <a:gd name="connsiteX10" fmla="*/ 233792 w 1016947"/>
              <a:gd name="connsiteY10" fmla="*/ 89587 h 376710"/>
              <a:gd name="connsiteX11" fmla="*/ 837774 w 1016947"/>
              <a:gd name="connsiteY11" fmla="*/ 89587 h 376710"/>
              <a:gd name="connsiteX12" fmla="*/ 837774 w 1016947"/>
              <a:gd name="connsiteY12" fmla="*/ 0 h 376710"/>
              <a:gd name="connsiteX13" fmla="*/ 1016947 w 1016947"/>
              <a:gd name="connsiteY13" fmla="*/ 179173 h 376710"/>
              <a:gd name="connsiteX14" fmla="*/ 837774 w 1016947"/>
              <a:gd name="connsiteY14" fmla="*/ 358346 h 376710"/>
              <a:gd name="connsiteX15" fmla="*/ 837774 w 1016947"/>
              <a:gd name="connsiteY15" fmla="*/ 268760 h 376710"/>
              <a:gd name="connsiteX16" fmla="*/ 233792 w 1016947"/>
              <a:gd name="connsiteY16" fmla="*/ 268760 h 376710"/>
              <a:gd name="connsiteX17" fmla="*/ 233792 w 1016947"/>
              <a:gd name="connsiteY17" fmla="*/ 89587 h 376710"/>
              <a:gd name="connsiteX0" fmla="*/ 3175 w 1016947"/>
              <a:gd name="connsiteY0" fmla="*/ 83237 h 402110"/>
              <a:gd name="connsiteX1" fmla="*/ 33423 w 1016947"/>
              <a:gd name="connsiteY1" fmla="*/ 19737 h 402110"/>
              <a:gd name="connsiteX2" fmla="*/ 39773 w 1016947"/>
              <a:gd name="connsiteY2" fmla="*/ 402110 h 402110"/>
              <a:gd name="connsiteX3" fmla="*/ 0 w 1016947"/>
              <a:gd name="connsiteY3" fmla="*/ 278285 h 402110"/>
              <a:gd name="connsiteX4" fmla="*/ 3175 w 1016947"/>
              <a:gd name="connsiteY4" fmla="*/ 83237 h 402110"/>
              <a:gd name="connsiteX5" fmla="*/ 63672 w 1016947"/>
              <a:gd name="connsiteY5" fmla="*/ 89587 h 402110"/>
              <a:gd name="connsiteX6" fmla="*/ 184493 w 1016947"/>
              <a:gd name="connsiteY6" fmla="*/ 89587 h 402110"/>
              <a:gd name="connsiteX7" fmla="*/ 187668 w 1016947"/>
              <a:gd name="connsiteY7" fmla="*/ 271935 h 402110"/>
              <a:gd name="connsiteX8" fmla="*/ 60497 w 1016947"/>
              <a:gd name="connsiteY8" fmla="*/ 268760 h 402110"/>
              <a:gd name="connsiteX9" fmla="*/ 63672 w 1016947"/>
              <a:gd name="connsiteY9" fmla="*/ 89587 h 402110"/>
              <a:gd name="connsiteX10" fmla="*/ 233792 w 1016947"/>
              <a:gd name="connsiteY10" fmla="*/ 89587 h 402110"/>
              <a:gd name="connsiteX11" fmla="*/ 837774 w 1016947"/>
              <a:gd name="connsiteY11" fmla="*/ 89587 h 402110"/>
              <a:gd name="connsiteX12" fmla="*/ 837774 w 1016947"/>
              <a:gd name="connsiteY12" fmla="*/ 0 h 402110"/>
              <a:gd name="connsiteX13" fmla="*/ 1016947 w 1016947"/>
              <a:gd name="connsiteY13" fmla="*/ 179173 h 402110"/>
              <a:gd name="connsiteX14" fmla="*/ 837774 w 1016947"/>
              <a:gd name="connsiteY14" fmla="*/ 358346 h 402110"/>
              <a:gd name="connsiteX15" fmla="*/ 837774 w 1016947"/>
              <a:gd name="connsiteY15" fmla="*/ 268760 h 402110"/>
              <a:gd name="connsiteX16" fmla="*/ 233792 w 1016947"/>
              <a:gd name="connsiteY16" fmla="*/ 268760 h 402110"/>
              <a:gd name="connsiteX17" fmla="*/ 233792 w 1016947"/>
              <a:gd name="connsiteY17" fmla="*/ 89587 h 402110"/>
              <a:gd name="connsiteX0" fmla="*/ 3175 w 1016947"/>
              <a:gd name="connsiteY0" fmla="*/ 83237 h 402110"/>
              <a:gd name="connsiteX1" fmla="*/ 33423 w 1016947"/>
              <a:gd name="connsiteY1" fmla="*/ 19737 h 402110"/>
              <a:gd name="connsiteX2" fmla="*/ 39773 w 1016947"/>
              <a:gd name="connsiteY2" fmla="*/ 402110 h 402110"/>
              <a:gd name="connsiteX3" fmla="*/ 0 w 1016947"/>
              <a:gd name="connsiteY3" fmla="*/ 278285 h 402110"/>
              <a:gd name="connsiteX4" fmla="*/ 3175 w 1016947"/>
              <a:gd name="connsiteY4" fmla="*/ 83237 h 402110"/>
              <a:gd name="connsiteX5" fmla="*/ 63672 w 1016947"/>
              <a:gd name="connsiteY5" fmla="*/ 89587 h 402110"/>
              <a:gd name="connsiteX6" fmla="*/ 184493 w 1016947"/>
              <a:gd name="connsiteY6" fmla="*/ 89587 h 402110"/>
              <a:gd name="connsiteX7" fmla="*/ 187668 w 1016947"/>
              <a:gd name="connsiteY7" fmla="*/ 271935 h 402110"/>
              <a:gd name="connsiteX8" fmla="*/ 111297 w 1016947"/>
              <a:gd name="connsiteY8" fmla="*/ 271935 h 402110"/>
              <a:gd name="connsiteX9" fmla="*/ 63672 w 1016947"/>
              <a:gd name="connsiteY9" fmla="*/ 89587 h 402110"/>
              <a:gd name="connsiteX10" fmla="*/ 233792 w 1016947"/>
              <a:gd name="connsiteY10" fmla="*/ 89587 h 402110"/>
              <a:gd name="connsiteX11" fmla="*/ 837774 w 1016947"/>
              <a:gd name="connsiteY11" fmla="*/ 89587 h 402110"/>
              <a:gd name="connsiteX12" fmla="*/ 837774 w 1016947"/>
              <a:gd name="connsiteY12" fmla="*/ 0 h 402110"/>
              <a:gd name="connsiteX13" fmla="*/ 1016947 w 1016947"/>
              <a:gd name="connsiteY13" fmla="*/ 179173 h 402110"/>
              <a:gd name="connsiteX14" fmla="*/ 837774 w 1016947"/>
              <a:gd name="connsiteY14" fmla="*/ 358346 h 402110"/>
              <a:gd name="connsiteX15" fmla="*/ 837774 w 1016947"/>
              <a:gd name="connsiteY15" fmla="*/ 268760 h 402110"/>
              <a:gd name="connsiteX16" fmla="*/ 233792 w 1016947"/>
              <a:gd name="connsiteY16" fmla="*/ 268760 h 402110"/>
              <a:gd name="connsiteX17" fmla="*/ 233792 w 1016947"/>
              <a:gd name="connsiteY17" fmla="*/ 89587 h 402110"/>
              <a:gd name="connsiteX0" fmla="*/ 3175 w 1016947"/>
              <a:gd name="connsiteY0" fmla="*/ 83237 h 402110"/>
              <a:gd name="connsiteX1" fmla="*/ 33423 w 1016947"/>
              <a:gd name="connsiteY1" fmla="*/ 19737 h 402110"/>
              <a:gd name="connsiteX2" fmla="*/ 39773 w 1016947"/>
              <a:gd name="connsiteY2" fmla="*/ 402110 h 402110"/>
              <a:gd name="connsiteX3" fmla="*/ 0 w 1016947"/>
              <a:gd name="connsiteY3" fmla="*/ 278285 h 402110"/>
              <a:gd name="connsiteX4" fmla="*/ 3175 w 1016947"/>
              <a:gd name="connsiteY4" fmla="*/ 83237 h 402110"/>
              <a:gd name="connsiteX5" fmla="*/ 98597 w 1016947"/>
              <a:gd name="connsiteY5" fmla="*/ 80062 h 402110"/>
              <a:gd name="connsiteX6" fmla="*/ 184493 w 1016947"/>
              <a:gd name="connsiteY6" fmla="*/ 89587 h 402110"/>
              <a:gd name="connsiteX7" fmla="*/ 187668 w 1016947"/>
              <a:gd name="connsiteY7" fmla="*/ 271935 h 402110"/>
              <a:gd name="connsiteX8" fmla="*/ 111297 w 1016947"/>
              <a:gd name="connsiteY8" fmla="*/ 271935 h 402110"/>
              <a:gd name="connsiteX9" fmla="*/ 98597 w 1016947"/>
              <a:gd name="connsiteY9" fmla="*/ 80062 h 402110"/>
              <a:gd name="connsiteX10" fmla="*/ 233792 w 1016947"/>
              <a:gd name="connsiteY10" fmla="*/ 89587 h 402110"/>
              <a:gd name="connsiteX11" fmla="*/ 837774 w 1016947"/>
              <a:gd name="connsiteY11" fmla="*/ 89587 h 402110"/>
              <a:gd name="connsiteX12" fmla="*/ 837774 w 1016947"/>
              <a:gd name="connsiteY12" fmla="*/ 0 h 402110"/>
              <a:gd name="connsiteX13" fmla="*/ 1016947 w 1016947"/>
              <a:gd name="connsiteY13" fmla="*/ 179173 h 402110"/>
              <a:gd name="connsiteX14" fmla="*/ 837774 w 1016947"/>
              <a:gd name="connsiteY14" fmla="*/ 358346 h 402110"/>
              <a:gd name="connsiteX15" fmla="*/ 837774 w 1016947"/>
              <a:gd name="connsiteY15" fmla="*/ 268760 h 402110"/>
              <a:gd name="connsiteX16" fmla="*/ 233792 w 1016947"/>
              <a:gd name="connsiteY16" fmla="*/ 268760 h 402110"/>
              <a:gd name="connsiteX17" fmla="*/ 233792 w 1016947"/>
              <a:gd name="connsiteY17" fmla="*/ 89587 h 402110"/>
              <a:gd name="connsiteX0" fmla="*/ 3175 w 1016947"/>
              <a:gd name="connsiteY0" fmla="*/ 83237 h 358346"/>
              <a:gd name="connsiteX1" fmla="*/ 33423 w 1016947"/>
              <a:gd name="connsiteY1" fmla="*/ 19737 h 358346"/>
              <a:gd name="connsiteX2" fmla="*/ 49298 w 1016947"/>
              <a:gd name="connsiteY2" fmla="*/ 287810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33423 w 1016947"/>
              <a:gd name="connsiteY1" fmla="*/ 19737 h 358346"/>
              <a:gd name="connsiteX2" fmla="*/ 46123 w 1016947"/>
              <a:gd name="connsiteY2" fmla="*/ 27193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78285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1112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800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98597 w 1016947"/>
              <a:gd name="connsiteY8" fmla="*/ 271935 h 358346"/>
              <a:gd name="connsiteX9" fmla="*/ 98597 w 1016947"/>
              <a:gd name="connsiteY9" fmla="*/ 800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6123 w 1016947"/>
              <a:gd name="connsiteY1" fmla="*/ 83237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927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98597 w 1016947"/>
              <a:gd name="connsiteY8" fmla="*/ 271935 h 358346"/>
              <a:gd name="connsiteX9" fmla="*/ 98597 w 1016947"/>
              <a:gd name="connsiteY9" fmla="*/ 927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3175 w 1016947"/>
              <a:gd name="connsiteY0" fmla="*/ 83237 h 358346"/>
              <a:gd name="connsiteX1" fmla="*/ 49298 w 1016947"/>
              <a:gd name="connsiteY1" fmla="*/ 92762 h 358346"/>
              <a:gd name="connsiteX2" fmla="*/ 46123 w 1016947"/>
              <a:gd name="connsiteY2" fmla="*/ 271935 h 358346"/>
              <a:gd name="connsiteX3" fmla="*/ 0 w 1016947"/>
              <a:gd name="connsiteY3" fmla="*/ 268760 h 358346"/>
              <a:gd name="connsiteX4" fmla="*/ 3175 w 1016947"/>
              <a:gd name="connsiteY4" fmla="*/ 83237 h 358346"/>
              <a:gd name="connsiteX5" fmla="*/ 98597 w 1016947"/>
              <a:gd name="connsiteY5" fmla="*/ 92762 h 358346"/>
              <a:gd name="connsiteX6" fmla="*/ 184493 w 1016947"/>
              <a:gd name="connsiteY6" fmla="*/ 89587 h 358346"/>
              <a:gd name="connsiteX7" fmla="*/ 187668 w 1016947"/>
              <a:gd name="connsiteY7" fmla="*/ 271935 h 358346"/>
              <a:gd name="connsiteX8" fmla="*/ 98597 w 1016947"/>
              <a:gd name="connsiteY8" fmla="*/ 271935 h 358346"/>
              <a:gd name="connsiteX9" fmla="*/ 98597 w 1016947"/>
              <a:gd name="connsiteY9" fmla="*/ 92762 h 358346"/>
              <a:gd name="connsiteX10" fmla="*/ 233792 w 1016947"/>
              <a:gd name="connsiteY10" fmla="*/ 89587 h 358346"/>
              <a:gd name="connsiteX11" fmla="*/ 837774 w 1016947"/>
              <a:gd name="connsiteY11" fmla="*/ 89587 h 358346"/>
              <a:gd name="connsiteX12" fmla="*/ 837774 w 1016947"/>
              <a:gd name="connsiteY12" fmla="*/ 0 h 358346"/>
              <a:gd name="connsiteX13" fmla="*/ 1016947 w 1016947"/>
              <a:gd name="connsiteY13" fmla="*/ 179173 h 358346"/>
              <a:gd name="connsiteX14" fmla="*/ 837774 w 1016947"/>
              <a:gd name="connsiteY14" fmla="*/ 358346 h 358346"/>
              <a:gd name="connsiteX15" fmla="*/ 837774 w 1016947"/>
              <a:gd name="connsiteY15" fmla="*/ 268760 h 358346"/>
              <a:gd name="connsiteX16" fmla="*/ 233792 w 1016947"/>
              <a:gd name="connsiteY16" fmla="*/ 268760 h 358346"/>
              <a:gd name="connsiteX17" fmla="*/ 233792 w 1016947"/>
              <a:gd name="connsiteY17" fmla="*/ 89587 h 358346"/>
              <a:gd name="connsiteX0" fmla="*/ 0 w 1020122"/>
              <a:gd name="connsiteY0" fmla="*/ 102287 h 358346"/>
              <a:gd name="connsiteX1" fmla="*/ 52473 w 1020122"/>
              <a:gd name="connsiteY1" fmla="*/ 92762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  <a:gd name="connsiteX0" fmla="*/ 0 w 1020122"/>
              <a:gd name="connsiteY0" fmla="*/ 102287 h 358346"/>
              <a:gd name="connsiteX1" fmla="*/ 46123 w 1020122"/>
              <a:gd name="connsiteY1" fmla="*/ 102287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  <a:gd name="connsiteX0" fmla="*/ 0 w 1020122"/>
              <a:gd name="connsiteY0" fmla="*/ 102287 h 358346"/>
              <a:gd name="connsiteX1" fmla="*/ 55648 w 1020122"/>
              <a:gd name="connsiteY1" fmla="*/ 102287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  <a:gd name="connsiteX0" fmla="*/ 0 w 1020122"/>
              <a:gd name="connsiteY0" fmla="*/ 102287 h 358346"/>
              <a:gd name="connsiteX1" fmla="*/ 46123 w 1020122"/>
              <a:gd name="connsiteY1" fmla="*/ 102287 h 358346"/>
              <a:gd name="connsiteX2" fmla="*/ 49298 w 1020122"/>
              <a:gd name="connsiteY2" fmla="*/ 271935 h 358346"/>
              <a:gd name="connsiteX3" fmla="*/ 3175 w 1020122"/>
              <a:gd name="connsiteY3" fmla="*/ 268760 h 358346"/>
              <a:gd name="connsiteX4" fmla="*/ 0 w 1020122"/>
              <a:gd name="connsiteY4" fmla="*/ 102287 h 358346"/>
              <a:gd name="connsiteX5" fmla="*/ 101772 w 1020122"/>
              <a:gd name="connsiteY5" fmla="*/ 92762 h 358346"/>
              <a:gd name="connsiteX6" fmla="*/ 187668 w 1020122"/>
              <a:gd name="connsiteY6" fmla="*/ 89587 h 358346"/>
              <a:gd name="connsiteX7" fmla="*/ 190843 w 1020122"/>
              <a:gd name="connsiteY7" fmla="*/ 271935 h 358346"/>
              <a:gd name="connsiteX8" fmla="*/ 101772 w 1020122"/>
              <a:gd name="connsiteY8" fmla="*/ 271935 h 358346"/>
              <a:gd name="connsiteX9" fmla="*/ 101772 w 1020122"/>
              <a:gd name="connsiteY9" fmla="*/ 92762 h 358346"/>
              <a:gd name="connsiteX10" fmla="*/ 236967 w 1020122"/>
              <a:gd name="connsiteY10" fmla="*/ 89587 h 358346"/>
              <a:gd name="connsiteX11" fmla="*/ 840949 w 1020122"/>
              <a:gd name="connsiteY11" fmla="*/ 89587 h 358346"/>
              <a:gd name="connsiteX12" fmla="*/ 840949 w 1020122"/>
              <a:gd name="connsiteY12" fmla="*/ 0 h 358346"/>
              <a:gd name="connsiteX13" fmla="*/ 1020122 w 1020122"/>
              <a:gd name="connsiteY13" fmla="*/ 179173 h 358346"/>
              <a:gd name="connsiteX14" fmla="*/ 840949 w 1020122"/>
              <a:gd name="connsiteY14" fmla="*/ 358346 h 358346"/>
              <a:gd name="connsiteX15" fmla="*/ 840949 w 1020122"/>
              <a:gd name="connsiteY15" fmla="*/ 268760 h 358346"/>
              <a:gd name="connsiteX16" fmla="*/ 236967 w 1020122"/>
              <a:gd name="connsiteY16" fmla="*/ 268760 h 358346"/>
              <a:gd name="connsiteX17" fmla="*/ 236967 w 1020122"/>
              <a:gd name="connsiteY17" fmla="*/ 89587 h 358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20122" h="358346">
                <a:moveTo>
                  <a:pt x="0" y="102287"/>
                </a:moveTo>
                <a:lnTo>
                  <a:pt x="46123" y="102287"/>
                </a:lnTo>
                <a:cubicBezTo>
                  <a:pt x="45065" y="162011"/>
                  <a:pt x="50356" y="212211"/>
                  <a:pt x="49298" y="271935"/>
                </a:cubicBezTo>
                <a:lnTo>
                  <a:pt x="3175" y="268760"/>
                </a:lnTo>
                <a:cubicBezTo>
                  <a:pt x="3175" y="209036"/>
                  <a:pt x="0" y="162011"/>
                  <a:pt x="0" y="102287"/>
                </a:cubicBezTo>
                <a:close/>
                <a:moveTo>
                  <a:pt x="101772" y="92762"/>
                </a:moveTo>
                <a:lnTo>
                  <a:pt x="187668" y="89587"/>
                </a:lnTo>
                <a:cubicBezTo>
                  <a:pt x="188726" y="150370"/>
                  <a:pt x="189785" y="211152"/>
                  <a:pt x="190843" y="271935"/>
                </a:cubicBezTo>
                <a:lnTo>
                  <a:pt x="101772" y="271935"/>
                </a:lnTo>
                <a:cubicBezTo>
                  <a:pt x="100714" y="212211"/>
                  <a:pt x="102830" y="152486"/>
                  <a:pt x="101772" y="92762"/>
                </a:cubicBezTo>
                <a:close/>
                <a:moveTo>
                  <a:pt x="236967" y="89587"/>
                </a:moveTo>
                <a:lnTo>
                  <a:pt x="840949" y="89587"/>
                </a:lnTo>
                <a:lnTo>
                  <a:pt x="840949" y="0"/>
                </a:lnTo>
                <a:lnTo>
                  <a:pt x="1020122" y="179173"/>
                </a:lnTo>
                <a:lnTo>
                  <a:pt x="840949" y="358346"/>
                </a:lnTo>
                <a:lnTo>
                  <a:pt x="840949" y="268760"/>
                </a:lnTo>
                <a:lnTo>
                  <a:pt x="236967" y="268760"/>
                </a:lnTo>
                <a:lnTo>
                  <a:pt x="236967" y="89587"/>
                </a:lnTo>
                <a:close/>
              </a:path>
            </a:pathLst>
          </a:cu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3BDF5E-1E68-FCC2-1BE5-DAC591CC3B6D}"/>
              </a:ext>
            </a:extLst>
          </p:cNvPr>
          <p:cNvSpPr txBox="1"/>
          <p:nvPr/>
        </p:nvSpPr>
        <p:spPr>
          <a:xfrm>
            <a:off x="7253349" y="2711979"/>
            <a:ext cx="2714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Microwaves at 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baseline="-25000" dirty="0">
                <a:latin typeface="Proxima Nova Rg" panose="02000506030000020004" pitchFamily="2" charset="0"/>
              </a:rPr>
              <a:t>e</a:t>
            </a:r>
            <a:r>
              <a:rPr lang="en-US" sz="1600" dirty="0">
                <a:latin typeface="Proxima Nova Rg" panose="02000506030000020004" pitchFamily="2" charset="0"/>
              </a:rPr>
              <a:t> – 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baseline="-25000" dirty="0">
                <a:latin typeface="Proxima Nova Rg" panose="02000506030000020004" pitchFamily="2" charset="0"/>
              </a:rPr>
              <a:t>p</a:t>
            </a:r>
            <a:r>
              <a:rPr lang="en-US" sz="1600" dirty="0">
                <a:latin typeface="Proxima Nova Rg" panose="02000506030000020004" pitchFamily="2" charset="0"/>
              </a:rPr>
              <a:t> induce flip-flip transitions between the electron an a nearby proton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58D41D8-E920-5F8D-12A7-3D1169714831}"/>
              </a:ext>
            </a:extLst>
          </p:cNvPr>
          <p:cNvSpPr txBox="1"/>
          <p:nvPr/>
        </p:nvSpPr>
        <p:spPr>
          <a:xfrm>
            <a:off x="7253348" y="4005416"/>
            <a:ext cx="3220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Microwaves continue to drive these transitions until all the proton spins are opposite the electron (</a:t>
            </a:r>
            <a:r>
              <a:rPr lang="en-US" sz="1600" b="1" i="1" dirty="0">
                <a:latin typeface="Proxima Nova Rg" panose="02000506030000020004" pitchFamily="2" charset="0"/>
              </a:rPr>
              <a:t>positive</a:t>
            </a:r>
            <a:r>
              <a:rPr lang="en-US" sz="1600" dirty="0">
                <a:latin typeface="Proxima Nova Rg" panose="02000506030000020004" pitchFamily="2" charset="0"/>
              </a:rPr>
              <a:t> polarization)</a:t>
            </a:r>
          </a:p>
        </p:txBody>
      </p:sp>
    </p:spTree>
    <p:extLst>
      <p:ext uri="{BB962C8B-B14F-4D97-AF65-F5344CB8AC3E}">
        <p14:creationId xmlns:p14="http://schemas.microsoft.com/office/powerpoint/2010/main" val="36831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8" presetClass="emph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8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8" presetClass="emph" presetSubtype="0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4" grpId="0" animBg="1"/>
      <p:bldP spid="5" grpId="0" animBg="1"/>
      <p:bldP spid="78" grpId="0" animBg="1"/>
      <p:bldP spid="83" grpId="0" animBg="1"/>
      <p:bldP spid="83" grpId="1" animBg="1"/>
      <p:bldP spid="83" grpId="2" animBg="1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13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286C1-5AB4-3563-97BE-65E4AA1E159A}"/>
              </a:ext>
            </a:extLst>
          </p:cNvPr>
          <p:cNvSpPr txBox="1"/>
          <p:nvPr/>
        </p:nvSpPr>
        <p:spPr>
          <a:xfrm>
            <a:off x="1232559" y="1505509"/>
            <a:ext cx="9726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Consider a single electron spin surrounded by  several protons in a high field at low temperature.  (Say, 5 T and 1 K)</a:t>
            </a:r>
          </a:p>
          <a:p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electron is polarized by the field and temperature, but the protons are not.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A88E66FE-AFA0-DF62-6BE1-9DCD555A1877}"/>
              </a:ext>
            </a:extLst>
          </p:cNvPr>
          <p:cNvSpPr/>
          <p:nvPr/>
        </p:nvSpPr>
        <p:spPr>
          <a:xfrm>
            <a:off x="5464582" y="3881508"/>
            <a:ext cx="248392" cy="81939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780ECD8F-247B-0FBE-CCE6-5EA5722B60E7}"/>
              </a:ext>
            </a:extLst>
          </p:cNvPr>
          <p:cNvSpPr/>
          <p:nvPr/>
        </p:nvSpPr>
        <p:spPr>
          <a:xfrm>
            <a:off x="5464582" y="4969933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6B69F9E-9808-0842-EE1A-7A7032D77B86}"/>
              </a:ext>
            </a:extLst>
          </p:cNvPr>
          <p:cNvSpPr/>
          <p:nvPr/>
        </p:nvSpPr>
        <p:spPr>
          <a:xfrm>
            <a:off x="4993476" y="470920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F6F6BEE-3729-B072-AF07-66FC65075146}"/>
              </a:ext>
            </a:extLst>
          </p:cNvPr>
          <p:cNvSpPr/>
          <p:nvPr/>
        </p:nvSpPr>
        <p:spPr>
          <a:xfrm>
            <a:off x="5969930" y="4001600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>
            <a:extLst>
              <a:ext uri="{FF2B5EF4-FFF2-40B4-BE49-F238E27FC236}">
                <a16:creationId xmlns:a16="http://schemas.microsoft.com/office/drawing/2014/main" id="{633525CE-8227-9C2A-6A46-CF872F36F701}"/>
              </a:ext>
            </a:extLst>
          </p:cNvPr>
          <p:cNvSpPr/>
          <p:nvPr/>
        </p:nvSpPr>
        <p:spPr>
          <a:xfrm>
            <a:off x="5014464" y="322644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>
            <a:extLst>
              <a:ext uri="{FF2B5EF4-FFF2-40B4-BE49-F238E27FC236}">
                <a16:creationId xmlns:a16="http://schemas.microsoft.com/office/drawing/2014/main" id="{B55D7E01-C4F3-4557-E2B5-568912FBE088}"/>
              </a:ext>
            </a:extLst>
          </p:cNvPr>
          <p:cNvSpPr/>
          <p:nvPr/>
        </p:nvSpPr>
        <p:spPr>
          <a:xfrm rot="10800000" flipV="1">
            <a:off x="5969930" y="4685451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own Arrow 79">
            <a:extLst>
              <a:ext uri="{FF2B5EF4-FFF2-40B4-BE49-F238E27FC236}">
                <a16:creationId xmlns:a16="http://schemas.microsoft.com/office/drawing/2014/main" id="{C4DD51DE-4892-E907-783C-807A87E7204A}"/>
              </a:ext>
            </a:extLst>
          </p:cNvPr>
          <p:cNvSpPr/>
          <p:nvPr/>
        </p:nvSpPr>
        <p:spPr>
          <a:xfrm rot="10800000" flipV="1">
            <a:off x="4993476" y="3966075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own Arrow 80">
            <a:extLst>
              <a:ext uri="{FF2B5EF4-FFF2-40B4-BE49-F238E27FC236}">
                <a16:creationId xmlns:a16="http://schemas.microsoft.com/office/drawing/2014/main" id="{4E2C8BFC-EFA0-D62F-AA66-0E22AF67326F}"/>
              </a:ext>
            </a:extLst>
          </p:cNvPr>
          <p:cNvSpPr/>
          <p:nvPr/>
        </p:nvSpPr>
        <p:spPr>
          <a:xfrm rot="10800000" flipV="1">
            <a:off x="5469272" y="3030006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>
            <a:extLst>
              <a:ext uri="{FF2B5EF4-FFF2-40B4-BE49-F238E27FC236}">
                <a16:creationId xmlns:a16="http://schemas.microsoft.com/office/drawing/2014/main" id="{9C7B1866-FDDE-BC8F-2227-073E571028AE}"/>
              </a:ext>
            </a:extLst>
          </p:cNvPr>
          <p:cNvSpPr/>
          <p:nvPr/>
        </p:nvSpPr>
        <p:spPr>
          <a:xfrm rot="10800000" flipV="1">
            <a:off x="5971803" y="3226442"/>
            <a:ext cx="248392" cy="546266"/>
          </a:xfrm>
          <a:prstGeom prst="down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3BDF5E-1E68-FCC2-1BE5-DAC591CC3B6D}"/>
              </a:ext>
            </a:extLst>
          </p:cNvPr>
          <p:cNvSpPr txBox="1"/>
          <p:nvPr/>
        </p:nvSpPr>
        <p:spPr>
          <a:xfrm>
            <a:off x="7253349" y="3422878"/>
            <a:ext cx="2714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Microwaves at 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baseline="-25000" dirty="0">
                <a:latin typeface="Proxima Nova Rg" panose="02000506030000020004" pitchFamily="2" charset="0"/>
              </a:rPr>
              <a:t>e</a:t>
            </a:r>
            <a:r>
              <a:rPr lang="en-US" sz="1600" dirty="0">
                <a:latin typeface="Proxima Nova Rg" panose="02000506030000020004" pitchFamily="2" charset="0"/>
              </a:rPr>
              <a:t> + 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baseline="-25000" dirty="0">
                <a:latin typeface="Proxima Nova Rg" panose="02000506030000020004" pitchFamily="2" charset="0"/>
              </a:rPr>
              <a:t>p</a:t>
            </a:r>
            <a:r>
              <a:rPr lang="en-US" sz="1600" dirty="0">
                <a:latin typeface="Proxima Nova Rg" panose="02000506030000020004" pitchFamily="2" charset="0"/>
              </a:rPr>
              <a:t> induce flip-</a:t>
            </a:r>
            <a:r>
              <a:rPr lang="en-US" sz="1600" b="1" i="1" dirty="0">
                <a:latin typeface="Proxima Nova Rg" panose="02000506030000020004" pitchFamily="2" charset="0"/>
              </a:rPr>
              <a:t>flop</a:t>
            </a:r>
            <a:r>
              <a:rPr lang="en-US" sz="1600" dirty="0">
                <a:latin typeface="Proxima Nova Rg" panose="02000506030000020004" pitchFamily="2" charset="0"/>
              </a:rPr>
              <a:t> transitions</a:t>
            </a:r>
          </a:p>
          <a:p>
            <a:r>
              <a:rPr lang="en-US" sz="1600" dirty="0">
                <a:latin typeface="Proxima Nova Rg" panose="02000506030000020004" pitchFamily="2" charset="0"/>
              </a:rPr>
              <a:t>and lead to </a:t>
            </a:r>
            <a:r>
              <a:rPr lang="en-US" sz="1600" b="1" i="1" dirty="0">
                <a:latin typeface="Proxima Nova Rg" panose="02000506030000020004" pitchFamily="2" charset="0"/>
              </a:rPr>
              <a:t>negative</a:t>
            </a:r>
            <a:r>
              <a:rPr lang="en-US" sz="1600" dirty="0">
                <a:latin typeface="Proxima Nova Rg" panose="02000506030000020004" pitchFamily="2" charset="0"/>
              </a:rPr>
              <a:t> polarization.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F3172-A77A-B0A0-231C-02948DF28367}"/>
              </a:ext>
            </a:extLst>
          </p:cNvPr>
          <p:cNvSpPr txBox="1"/>
          <p:nvPr/>
        </p:nvSpPr>
        <p:spPr>
          <a:xfrm>
            <a:off x="7025640" y="4709202"/>
            <a:ext cx="3933800" cy="646331"/>
          </a:xfrm>
          <a:prstGeom prst="rect">
            <a:avLst/>
          </a:prstGeom>
          <a:noFill/>
          <a:ln>
            <a:solidFill>
              <a:srgbClr val="1B375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One unpaired electron can polarize about 10</a:t>
            </a:r>
            <a:r>
              <a:rPr lang="en-US" baseline="30000" dirty="0">
                <a:solidFill>
                  <a:srgbClr val="1B375D"/>
                </a:solidFill>
                <a:latin typeface="Proxima Nova Rg" panose="02000506030000020004" pitchFamily="2" charset="0"/>
              </a:rPr>
              <a:t>4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 nuclear spins</a:t>
            </a:r>
          </a:p>
        </p:txBody>
      </p:sp>
    </p:spTree>
    <p:extLst>
      <p:ext uri="{BB962C8B-B14F-4D97-AF65-F5344CB8AC3E}">
        <p14:creationId xmlns:p14="http://schemas.microsoft.com/office/powerpoint/2010/main" val="211861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14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286C1-5AB4-3563-97BE-65E4AA1E159A}"/>
              </a:ext>
            </a:extLst>
          </p:cNvPr>
          <p:cNvSpPr txBox="1"/>
          <p:nvPr/>
        </p:nvSpPr>
        <p:spPr>
          <a:xfrm>
            <a:off x="1232559" y="1354842"/>
            <a:ext cx="9726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This method of dynamic polarization is called the SOLID EFFECT.</a:t>
            </a:r>
          </a:p>
          <a:p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6F7812E-4879-7E25-D8C0-BA3233BB5C72}"/>
              </a:ext>
            </a:extLst>
          </p:cNvPr>
          <p:cNvSpPr/>
          <p:nvPr/>
        </p:nvSpPr>
        <p:spPr>
          <a:xfrm>
            <a:off x="6507480" y="1979828"/>
            <a:ext cx="3746270" cy="824391"/>
          </a:xfrm>
          <a:custGeom>
            <a:avLst/>
            <a:gdLst>
              <a:gd name="connsiteX0" fmla="*/ 0 w 6733309"/>
              <a:gd name="connsiteY0" fmla="*/ 1353918 h 1373343"/>
              <a:gd name="connsiteX1" fmla="*/ 890649 w 6733309"/>
              <a:gd name="connsiteY1" fmla="*/ 1353918 h 1373343"/>
              <a:gd name="connsiteX2" fmla="*/ 1056904 w 6733309"/>
              <a:gd name="connsiteY2" fmla="*/ 1152037 h 1373343"/>
              <a:gd name="connsiteX3" fmla="*/ 1104405 w 6733309"/>
              <a:gd name="connsiteY3" fmla="*/ 997658 h 1373343"/>
              <a:gd name="connsiteX4" fmla="*/ 1151906 w 6733309"/>
              <a:gd name="connsiteY4" fmla="*/ 1223289 h 1373343"/>
              <a:gd name="connsiteX5" fmla="*/ 1211283 w 6733309"/>
              <a:gd name="connsiteY5" fmla="*/ 1342042 h 1373343"/>
              <a:gd name="connsiteX6" fmla="*/ 2529444 w 6733309"/>
              <a:gd name="connsiteY6" fmla="*/ 1342042 h 1373343"/>
              <a:gd name="connsiteX7" fmla="*/ 2778826 w 6733309"/>
              <a:gd name="connsiteY7" fmla="*/ 1140162 h 1373343"/>
              <a:gd name="connsiteX8" fmla="*/ 3040083 w 6733309"/>
              <a:gd name="connsiteY8" fmla="*/ 534520 h 1373343"/>
              <a:gd name="connsiteX9" fmla="*/ 3111335 w 6733309"/>
              <a:gd name="connsiteY9" fmla="*/ 131 h 1373343"/>
              <a:gd name="connsiteX10" fmla="*/ 3182587 w 6733309"/>
              <a:gd name="connsiteY10" fmla="*/ 582021 h 1373343"/>
              <a:gd name="connsiteX11" fmla="*/ 3230088 w 6733309"/>
              <a:gd name="connsiteY11" fmla="*/ 1045159 h 1373343"/>
              <a:gd name="connsiteX12" fmla="*/ 3336966 w 6733309"/>
              <a:gd name="connsiteY12" fmla="*/ 1318292 h 1373343"/>
              <a:gd name="connsiteX13" fmla="*/ 4655127 w 6733309"/>
              <a:gd name="connsiteY13" fmla="*/ 1318292 h 1373343"/>
              <a:gd name="connsiteX14" fmla="*/ 4904509 w 6733309"/>
              <a:gd name="connsiteY14" fmla="*/ 1140162 h 1373343"/>
              <a:gd name="connsiteX15" fmla="*/ 4975761 w 6733309"/>
              <a:gd name="connsiteY15" fmla="*/ 1021409 h 1373343"/>
              <a:gd name="connsiteX16" fmla="*/ 5023262 w 6733309"/>
              <a:gd name="connsiteY16" fmla="*/ 1175788 h 1373343"/>
              <a:gd name="connsiteX17" fmla="*/ 5082639 w 6733309"/>
              <a:gd name="connsiteY17" fmla="*/ 1270790 h 1373343"/>
              <a:gd name="connsiteX18" fmla="*/ 6733309 w 6733309"/>
              <a:gd name="connsiteY18" fmla="*/ 1270790 h 1373343"/>
              <a:gd name="connsiteX0" fmla="*/ 0 w 6733309"/>
              <a:gd name="connsiteY0" fmla="*/ 1353918 h 1373343"/>
              <a:gd name="connsiteX1" fmla="*/ 890649 w 6733309"/>
              <a:gd name="connsiteY1" fmla="*/ 1353918 h 1373343"/>
              <a:gd name="connsiteX2" fmla="*/ 1056904 w 6733309"/>
              <a:gd name="connsiteY2" fmla="*/ 1152037 h 1373343"/>
              <a:gd name="connsiteX3" fmla="*/ 1104405 w 6733309"/>
              <a:gd name="connsiteY3" fmla="*/ 997658 h 1373343"/>
              <a:gd name="connsiteX4" fmla="*/ 1151906 w 6733309"/>
              <a:gd name="connsiteY4" fmla="*/ 1223289 h 1373343"/>
              <a:gd name="connsiteX5" fmla="*/ 1371303 w 6733309"/>
              <a:gd name="connsiteY5" fmla="*/ 1359187 h 1373343"/>
              <a:gd name="connsiteX6" fmla="*/ 2529444 w 6733309"/>
              <a:gd name="connsiteY6" fmla="*/ 1342042 h 1373343"/>
              <a:gd name="connsiteX7" fmla="*/ 2778826 w 6733309"/>
              <a:gd name="connsiteY7" fmla="*/ 1140162 h 1373343"/>
              <a:gd name="connsiteX8" fmla="*/ 3040083 w 6733309"/>
              <a:gd name="connsiteY8" fmla="*/ 534520 h 1373343"/>
              <a:gd name="connsiteX9" fmla="*/ 3111335 w 6733309"/>
              <a:gd name="connsiteY9" fmla="*/ 131 h 1373343"/>
              <a:gd name="connsiteX10" fmla="*/ 3182587 w 6733309"/>
              <a:gd name="connsiteY10" fmla="*/ 582021 h 1373343"/>
              <a:gd name="connsiteX11" fmla="*/ 3230088 w 6733309"/>
              <a:gd name="connsiteY11" fmla="*/ 1045159 h 1373343"/>
              <a:gd name="connsiteX12" fmla="*/ 3336966 w 6733309"/>
              <a:gd name="connsiteY12" fmla="*/ 1318292 h 1373343"/>
              <a:gd name="connsiteX13" fmla="*/ 4655127 w 6733309"/>
              <a:gd name="connsiteY13" fmla="*/ 1318292 h 1373343"/>
              <a:gd name="connsiteX14" fmla="*/ 4904509 w 6733309"/>
              <a:gd name="connsiteY14" fmla="*/ 1140162 h 1373343"/>
              <a:gd name="connsiteX15" fmla="*/ 4975761 w 6733309"/>
              <a:gd name="connsiteY15" fmla="*/ 1021409 h 1373343"/>
              <a:gd name="connsiteX16" fmla="*/ 5023262 w 6733309"/>
              <a:gd name="connsiteY16" fmla="*/ 1175788 h 1373343"/>
              <a:gd name="connsiteX17" fmla="*/ 5082639 w 6733309"/>
              <a:gd name="connsiteY17" fmla="*/ 1270790 h 1373343"/>
              <a:gd name="connsiteX18" fmla="*/ 6733309 w 6733309"/>
              <a:gd name="connsiteY18" fmla="*/ 1270790 h 1373343"/>
              <a:gd name="connsiteX0" fmla="*/ 0 w 6733309"/>
              <a:gd name="connsiteY0" fmla="*/ 1353918 h 1372247"/>
              <a:gd name="connsiteX1" fmla="*/ 890649 w 6733309"/>
              <a:gd name="connsiteY1" fmla="*/ 1353918 h 1372247"/>
              <a:gd name="connsiteX2" fmla="*/ 1056904 w 6733309"/>
              <a:gd name="connsiteY2" fmla="*/ 1197757 h 1372247"/>
              <a:gd name="connsiteX3" fmla="*/ 1104405 w 6733309"/>
              <a:gd name="connsiteY3" fmla="*/ 997658 h 1372247"/>
              <a:gd name="connsiteX4" fmla="*/ 1151906 w 6733309"/>
              <a:gd name="connsiteY4" fmla="*/ 1223289 h 1372247"/>
              <a:gd name="connsiteX5" fmla="*/ 1371303 w 6733309"/>
              <a:gd name="connsiteY5" fmla="*/ 1359187 h 1372247"/>
              <a:gd name="connsiteX6" fmla="*/ 2529444 w 6733309"/>
              <a:gd name="connsiteY6" fmla="*/ 1342042 h 1372247"/>
              <a:gd name="connsiteX7" fmla="*/ 2778826 w 6733309"/>
              <a:gd name="connsiteY7" fmla="*/ 1140162 h 1372247"/>
              <a:gd name="connsiteX8" fmla="*/ 3040083 w 6733309"/>
              <a:gd name="connsiteY8" fmla="*/ 534520 h 1372247"/>
              <a:gd name="connsiteX9" fmla="*/ 3111335 w 6733309"/>
              <a:gd name="connsiteY9" fmla="*/ 131 h 1372247"/>
              <a:gd name="connsiteX10" fmla="*/ 3182587 w 6733309"/>
              <a:gd name="connsiteY10" fmla="*/ 582021 h 1372247"/>
              <a:gd name="connsiteX11" fmla="*/ 3230088 w 6733309"/>
              <a:gd name="connsiteY11" fmla="*/ 1045159 h 1372247"/>
              <a:gd name="connsiteX12" fmla="*/ 3336966 w 6733309"/>
              <a:gd name="connsiteY12" fmla="*/ 1318292 h 1372247"/>
              <a:gd name="connsiteX13" fmla="*/ 4655127 w 6733309"/>
              <a:gd name="connsiteY13" fmla="*/ 1318292 h 1372247"/>
              <a:gd name="connsiteX14" fmla="*/ 4904509 w 6733309"/>
              <a:gd name="connsiteY14" fmla="*/ 1140162 h 1372247"/>
              <a:gd name="connsiteX15" fmla="*/ 4975761 w 6733309"/>
              <a:gd name="connsiteY15" fmla="*/ 1021409 h 1372247"/>
              <a:gd name="connsiteX16" fmla="*/ 5023262 w 6733309"/>
              <a:gd name="connsiteY16" fmla="*/ 1175788 h 1372247"/>
              <a:gd name="connsiteX17" fmla="*/ 5082639 w 6733309"/>
              <a:gd name="connsiteY17" fmla="*/ 1270790 h 1372247"/>
              <a:gd name="connsiteX18" fmla="*/ 6733309 w 6733309"/>
              <a:gd name="connsiteY18" fmla="*/ 1270790 h 1372247"/>
              <a:gd name="connsiteX0" fmla="*/ 0 w 6733309"/>
              <a:gd name="connsiteY0" fmla="*/ 1353918 h 1373870"/>
              <a:gd name="connsiteX1" fmla="*/ 890649 w 6733309"/>
              <a:gd name="connsiteY1" fmla="*/ 1353918 h 1373870"/>
              <a:gd name="connsiteX2" fmla="*/ 1056904 w 6733309"/>
              <a:gd name="connsiteY2" fmla="*/ 1197757 h 1373870"/>
              <a:gd name="connsiteX3" fmla="*/ 1104405 w 6733309"/>
              <a:gd name="connsiteY3" fmla="*/ 997658 h 1373870"/>
              <a:gd name="connsiteX4" fmla="*/ 1151906 w 6733309"/>
              <a:gd name="connsiteY4" fmla="*/ 1200429 h 1373870"/>
              <a:gd name="connsiteX5" fmla="*/ 1371303 w 6733309"/>
              <a:gd name="connsiteY5" fmla="*/ 1359187 h 1373870"/>
              <a:gd name="connsiteX6" fmla="*/ 2529444 w 6733309"/>
              <a:gd name="connsiteY6" fmla="*/ 1342042 h 1373870"/>
              <a:gd name="connsiteX7" fmla="*/ 2778826 w 6733309"/>
              <a:gd name="connsiteY7" fmla="*/ 1140162 h 1373870"/>
              <a:gd name="connsiteX8" fmla="*/ 3040083 w 6733309"/>
              <a:gd name="connsiteY8" fmla="*/ 534520 h 1373870"/>
              <a:gd name="connsiteX9" fmla="*/ 3111335 w 6733309"/>
              <a:gd name="connsiteY9" fmla="*/ 131 h 1373870"/>
              <a:gd name="connsiteX10" fmla="*/ 3182587 w 6733309"/>
              <a:gd name="connsiteY10" fmla="*/ 582021 h 1373870"/>
              <a:gd name="connsiteX11" fmla="*/ 3230088 w 6733309"/>
              <a:gd name="connsiteY11" fmla="*/ 1045159 h 1373870"/>
              <a:gd name="connsiteX12" fmla="*/ 3336966 w 6733309"/>
              <a:gd name="connsiteY12" fmla="*/ 1318292 h 1373870"/>
              <a:gd name="connsiteX13" fmla="*/ 4655127 w 6733309"/>
              <a:gd name="connsiteY13" fmla="*/ 1318292 h 1373870"/>
              <a:gd name="connsiteX14" fmla="*/ 4904509 w 6733309"/>
              <a:gd name="connsiteY14" fmla="*/ 1140162 h 1373870"/>
              <a:gd name="connsiteX15" fmla="*/ 4975761 w 6733309"/>
              <a:gd name="connsiteY15" fmla="*/ 1021409 h 1373870"/>
              <a:gd name="connsiteX16" fmla="*/ 5023262 w 6733309"/>
              <a:gd name="connsiteY16" fmla="*/ 1175788 h 1373870"/>
              <a:gd name="connsiteX17" fmla="*/ 5082639 w 6733309"/>
              <a:gd name="connsiteY17" fmla="*/ 1270790 h 1373870"/>
              <a:gd name="connsiteX18" fmla="*/ 6733309 w 6733309"/>
              <a:gd name="connsiteY18" fmla="*/ 1270790 h 1373870"/>
              <a:gd name="connsiteX0" fmla="*/ 0 w 6733309"/>
              <a:gd name="connsiteY0" fmla="*/ 1353918 h 1373870"/>
              <a:gd name="connsiteX1" fmla="*/ 890649 w 6733309"/>
              <a:gd name="connsiteY1" fmla="*/ 1353918 h 1373870"/>
              <a:gd name="connsiteX2" fmla="*/ 1056904 w 6733309"/>
              <a:gd name="connsiteY2" fmla="*/ 1197757 h 1373870"/>
              <a:gd name="connsiteX3" fmla="*/ 1104405 w 6733309"/>
              <a:gd name="connsiteY3" fmla="*/ 997658 h 1373870"/>
              <a:gd name="connsiteX4" fmla="*/ 1151906 w 6733309"/>
              <a:gd name="connsiteY4" fmla="*/ 1200429 h 1373870"/>
              <a:gd name="connsiteX5" fmla="*/ 1371303 w 6733309"/>
              <a:gd name="connsiteY5" fmla="*/ 1359187 h 1373870"/>
              <a:gd name="connsiteX6" fmla="*/ 2529444 w 6733309"/>
              <a:gd name="connsiteY6" fmla="*/ 1342042 h 1373870"/>
              <a:gd name="connsiteX7" fmla="*/ 2778826 w 6733309"/>
              <a:gd name="connsiteY7" fmla="*/ 1140162 h 1373870"/>
              <a:gd name="connsiteX8" fmla="*/ 3040083 w 6733309"/>
              <a:gd name="connsiteY8" fmla="*/ 534520 h 1373870"/>
              <a:gd name="connsiteX9" fmla="*/ 3111335 w 6733309"/>
              <a:gd name="connsiteY9" fmla="*/ 131 h 1373870"/>
              <a:gd name="connsiteX10" fmla="*/ 3182587 w 6733309"/>
              <a:gd name="connsiteY10" fmla="*/ 582021 h 1373870"/>
              <a:gd name="connsiteX11" fmla="*/ 3230088 w 6733309"/>
              <a:gd name="connsiteY11" fmla="*/ 1045159 h 1373870"/>
              <a:gd name="connsiteX12" fmla="*/ 3639861 w 6733309"/>
              <a:gd name="connsiteY12" fmla="*/ 1341152 h 1373870"/>
              <a:gd name="connsiteX13" fmla="*/ 4655127 w 6733309"/>
              <a:gd name="connsiteY13" fmla="*/ 1318292 h 1373870"/>
              <a:gd name="connsiteX14" fmla="*/ 4904509 w 6733309"/>
              <a:gd name="connsiteY14" fmla="*/ 1140162 h 1373870"/>
              <a:gd name="connsiteX15" fmla="*/ 4975761 w 6733309"/>
              <a:gd name="connsiteY15" fmla="*/ 1021409 h 1373870"/>
              <a:gd name="connsiteX16" fmla="*/ 5023262 w 6733309"/>
              <a:gd name="connsiteY16" fmla="*/ 1175788 h 1373870"/>
              <a:gd name="connsiteX17" fmla="*/ 5082639 w 6733309"/>
              <a:gd name="connsiteY17" fmla="*/ 1270790 h 1373870"/>
              <a:gd name="connsiteX18" fmla="*/ 6733309 w 6733309"/>
              <a:gd name="connsiteY18" fmla="*/ 1270790 h 1373870"/>
              <a:gd name="connsiteX0" fmla="*/ 0 w 6733309"/>
              <a:gd name="connsiteY0" fmla="*/ 1353917 h 1375343"/>
              <a:gd name="connsiteX1" fmla="*/ 890649 w 6733309"/>
              <a:gd name="connsiteY1" fmla="*/ 1353917 h 1375343"/>
              <a:gd name="connsiteX2" fmla="*/ 1056904 w 6733309"/>
              <a:gd name="connsiteY2" fmla="*/ 1197756 h 1375343"/>
              <a:gd name="connsiteX3" fmla="*/ 1104405 w 6733309"/>
              <a:gd name="connsiteY3" fmla="*/ 997657 h 1375343"/>
              <a:gd name="connsiteX4" fmla="*/ 1151906 w 6733309"/>
              <a:gd name="connsiteY4" fmla="*/ 1200428 h 1375343"/>
              <a:gd name="connsiteX5" fmla="*/ 1371303 w 6733309"/>
              <a:gd name="connsiteY5" fmla="*/ 1359186 h 1375343"/>
              <a:gd name="connsiteX6" fmla="*/ 2529444 w 6733309"/>
              <a:gd name="connsiteY6" fmla="*/ 1342041 h 1375343"/>
              <a:gd name="connsiteX7" fmla="*/ 2858836 w 6733309"/>
              <a:gd name="connsiteY7" fmla="*/ 1111586 h 1375343"/>
              <a:gd name="connsiteX8" fmla="*/ 3040083 w 6733309"/>
              <a:gd name="connsiteY8" fmla="*/ 534519 h 1375343"/>
              <a:gd name="connsiteX9" fmla="*/ 3111335 w 6733309"/>
              <a:gd name="connsiteY9" fmla="*/ 130 h 1375343"/>
              <a:gd name="connsiteX10" fmla="*/ 3182587 w 6733309"/>
              <a:gd name="connsiteY10" fmla="*/ 582020 h 1375343"/>
              <a:gd name="connsiteX11" fmla="*/ 3230088 w 6733309"/>
              <a:gd name="connsiteY11" fmla="*/ 1045158 h 1375343"/>
              <a:gd name="connsiteX12" fmla="*/ 3639861 w 6733309"/>
              <a:gd name="connsiteY12" fmla="*/ 1341151 h 1375343"/>
              <a:gd name="connsiteX13" fmla="*/ 4655127 w 6733309"/>
              <a:gd name="connsiteY13" fmla="*/ 1318291 h 1375343"/>
              <a:gd name="connsiteX14" fmla="*/ 4904509 w 6733309"/>
              <a:gd name="connsiteY14" fmla="*/ 1140161 h 1375343"/>
              <a:gd name="connsiteX15" fmla="*/ 4975761 w 6733309"/>
              <a:gd name="connsiteY15" fmla="*/ 1021408 h 1375343"/>
              <a:gd name="connsiteX16" fmla="*/ 5023262 w 6733309"/>
              <a:gd name="connsiteY16" fmla="*/ 1175787 h 1375343"/>
              <a:gd name="connsiteX17" fmla="*/ 5082639 w 6733309"/>
              <a:gd name="connsiteY17" fmla="*/ 1270789 h 1375343"/>
              <a:gd name="connsiteX18" fmla="*/ 6733309 w 6733309"/>
              <a:gd name="connsiteY18" fmla="*/ 1270789 h 1375343"/>
              <a:gd name="connsiteX0" fmla="*/ 0 w 6733309"/>
              <a:gd name="connsiteY0" fmla="*/ 1353809 h 1375235"/>
              <a:gd name="connsiteX1" fmla="*/ 890649 w 6733309"/>
              <a:gd name="connsiteY1" fmla="*/ 1353809 h 1375235"/>
              <a:gd name="connsiteX2" fmla="*/ 1056904 w 6733309"/>
              <a:gd name="connsiteY2" fmla="*/ 1197648 h 1375235"/>
              <a:gd name="connsiteX3" fmla="*/ 1104405 w 6733309"/>
              <a:gd name="connsiteY3" fmla="*/ 997549 h 1375235"/>
              <a:gd name="connsiteX4" fmla="*/ 1151906 w 6733309"/>
              <a:gd name="connsiteY4" fmla="*/ 1200320 h 1375235"/>
              <a:gd name="connsiteX5" fmla="*/ 1371303 w 6733309"/>
              <a:gd name="connsiteY5" fmla="*/ 1359078 h 1375235"/>
              <a:gd name="connsiteX6" fmla="*/ 2529444 w 6733309"/>
              <a:gd name="connsiteY6" fmla="*/ 1341933 h 1375235"/>
              <a:gd name="connsiteX7" fmla="*/ 2858836 w 6733309"/>
              <a:gd name="connsiteY7" fmla="*/ 1111478 h 1375235"/>
              <a:gd name="connsiteX8" fmla="*/ 3040083 w 6733309"/>
              <a:gd name="connsiteY8" fmla="*/ 534411 h 1375235"/>
              <a:gd name="connsiteX9" fmla="*/ 3111335 w 6733309"/>
              <a:gd name="connsiteY9" fmla="*/ 22 h 1375235"/>
              <a:gd name="connsiteX10" fmla="*/ 3182587 w 6733309"/>
              <a:gd name="connsiteY10" fmla="*/ 553337 h 1375235"/>
              <a:gd name="connsiteX11" fmla="*/ 3230088 w 6733309"/>
              <a:gd name="connsiteY11" fmla="*/ 1045050 h 1375235"/>
              <a:gd name="connsiteX12" fmla="*/ 3639861 w 6733309"/>
              <a:gd name="connsiteY12" fmla="*/ 1341043 h 1375235"/>
              <a:gd name="connsiteX13" fmla="*/ 4655127 w 6733309"/>
              <a:gd name="connsiteY13" fmla="*/ 1318183 h 1375235"/>
              <a:gd name="connsiteX14" fmla="*/ 4904509 w 6733309"/>
              <a:gd name="connsiteY14" fmla="*/ 1140053 h 1375235"/>
              <a:gd name="connsiteX15" fmla="*/ 4975761 w 6733309"/>
              <a:gd name="connsiteY15" fmla="*/ 1021300 h 1375235"/>
              <a:gd name="connsiteX16" fmla="*/ 5023262 w 6733309"/>
              <a:gd name="connsiteY16" fmla="*/ 1175679 h 1375235"/>
              <a:gd name="connsiteX17" fmla="*/ 5082639 w 6733309"/>
              <a:gd name="connsiteY17" fmla="*/ 1270681 h 1375235"/>
              <a:gd name="connsiteX18" fmla="*/ 6733309 w 6733309"/>
              <a:gd name="connsiteY18" fmla="*/ 1270681 h 1375235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85883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30088 w 6733309"/>
              <a:gd name="connsiteY11" fmla="*/ 1045135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85883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58663 w 6733309"/>
              <a:gd name="connsiteY11" fmla="*/ 1073710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91598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58663 w 6733309"/>
              <a:gd name="connsiteY11" fmla="*/ 1073710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91598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35803 w 6733309"/>
              <a:gd name="connsiteY11" fmla="*/ 1090855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10 h 1375236"/>
              <a:gd name="connsiteX1" fmla="*/ 890649 w 6733309"/>
              <a:gd name="connsiteY1" fmla="*/ 1353810 h 1375236"/>
              <a:gd name="connsiteX2" fmla="*/ 1056904 w 6733309"/>
              <a:gd name="connsiteY2" fmla="*/ 1197649 h 1375236"/>
              <a:gd name="connsiteX3" fmla="*/ 1104405 w 6733309"/>
              <a:gd name="connsiteY3" fmla="*/ 997550 h 1375236"/>
              <a:gd name="connsiteX4" fmla="*/ 1151906 w 6733309"/>
              <a:gd name="connsiteY4" fmla="*/ 1200321 h 1375236"/>
              <a:gd name="connsiteX5" fmla="*/ 1371303 w 6733309"/>
              <a:gd name="connsiteY5" fmla="*/ 1359079 h 1375236"/>
              <a:gd name="connsiteX6" fmla="*/ 2529444 w 6733309"/>
              <a:gd name="connsiteY6" fmla="*/ 1341934 h 1375236"/>
              <a:gd name="connsiteX7" fmla="*/ 2915986 w 6733309"/>
              <a:gd name="connsiteY7" fmla="*/ 1111479 h 1375236"/>
              <a:gd name="connsiteX8" fmla="*/ 3034368 w 6733309"/>
              <a:gd name="connsiteY8" fmla="*/ 511552 h 1375236"/>
              <a:gd name="connsiteX9" fmla="*/ 3111335 w 6733309"/>
              <a:gd name="connsiteY9" fmla="*/ 23 h 1375236"/>
              <a:gd name="connsiteX10" fmla="*/ 3165442 w 6733309"/>
              <a:gd name="connsiteY10" fmla="*/ 530478 h 1375236"/>
              <a:gd name="connsiteX11" fmla="*/ 3235803 w 6733309"/>
              <a:gd name="connsiteY11" fmla="*/ 1090771 h 1375236"/>
              <a:gd name="connsiteX12" fmla="*/ 3639861 w 6733309"/>
              <a:gd name="connsiteY12" fmla="*/ 1341044 h 1375236"/>
              <a:gd name="connsiteX13" fmla="*/ 4655127 w 6733309"/>
              <a:gd name="connsiteY13" fmla="*/ 1318184 h 1375236"/>
              <a:gd name="connsiteX14" fmla="*/ 4904509 w 6733309"/>
              <a:gd name="connsiteY14" fmla="*/ 1140054 h 1375236"/>
              <a:gd name="connsiteX15" fmla="*/ 4975761 w 6733309"/>
              <a:gd name="connsiteY15" fmla="*/ 1021301 h 1375236"/>
              <a:gd name="connsiteX16" fmla="*/ 5023262 w 6733309"/>
              <a:gd name="connsiteY16" fmla="*/ 1175680 h 1375236"/>
              <a:gd name="connsiteX17" fmla="*/ 5082639 w 6733309"/>
              <a:gd name="connsiteY17" fmla="*/ 1270682 h 1375236"/>
              <a:gd name="connsiteX18" fmla="*/ 6733309 w 6733309"/>
              <a:gd name="connsiteY18" fmla="*/ 1270682 h 1375236"/>
              <a:gd name="connsiteX0" fmla="*/ 0 w 6733309"/>
              <a:gd name="connsiteY0" fmla="*/ 1353810 h 1375236"/>
              <a:gd name="connsiteX1" fmla="*/ 890649 w 6733309"/>
              <a:gd name="connsiteY1" fmla="*/ 1353810 h 1375236"/>
              <a:gd name="connsiteX2" fmla="*/ 1056904 w 6733309"/>
              <a:gd name="connsiteY2" fmla="*/ 1254799 h 1375236"/>
              <a:gd name="connsiteX3" fmla="*/ 1104405 w 6733309"/>
              <a:gd name="connsiteY3" fmla="*/ 997550 h 1375236"/>
              <a:gd name="connsiteX4" fmla="*/ 1151906 w 6733309"/>
              <a:gd name="connsiteY4" fmla="*/ 1200321 h 1375236"/>
              <a:gd name="connsiteX5" fmla="*/ 1371303 w 6733309"/>
              <a:gd name="connsiteY5" fmla="*/ 1359079 h 1375236"/>
              <a:gd name="connsiteX6" fmla="*/ 2529444 w 6733309"/>
              <a:gd name="connsiteY6" fmla="*/ 1341934 h 1375236"/>
              <a:gd name="connsiteX7" fmla="*/ 2915986 w 6733309"/>
              <a:gd name="connsiteY7" fmla="*/ 1111479 h 1375236"/>
              <a:gd name="connsiteX8" fmla="*/ 3034368 w 6733309"/>
              <a:gd name="connsiteY8" fmla="*/ 511552 h 1375236"/>
              <a:gd name="connsiteX9" fmla="*/ 3111335 w 6733309"/>
              <a:gd name="connsiteY9" fmla="*/ 23 h 1375236"/>
              <a:gd name="connsiteX10" fmla="*/ 3165442 w 6733309"/>
              <a:gd name="connsiteY10" fmla="*/ 530478 h 1375236"/>
              <a:gd name="connsiteX11" fmla="*/ 3235803 w 6733309"/>
              <a:gd name="connsiteY11" fmla="*/ 1090771 h 1375236"/>
              <a:gd name="connsiteX12" fmla="*/ 3639861 w 6733309"/>
              <a:gd name="connsiteY12" fmla="*/ 1341044 h 1375236"/>
              <a:gd name="connsiteX13" fmla="*/ 4655127 w 6733309"/>
              <a:gd name="connsiteY13" fmla="*/ 1318184 h 1375236"/>
              <a:gd name="connsiteX14" fmla="*/ 4904509 w 6733309"/>
              <a:gd name="connsiteY14" fmla="*/ 1140054 h 1375236"/>
              <a:gd name="connsiteX15" fmla="*/ 4975761 w 6733309"/>
              <a:gd name="connsiteY15" fmla="*/ 1021301 h 1375236"/>
              <a:gd name="connsiteX16" fmla="*/ 5023262 w 6733309"/>
              <a:gd name="connsiteY16" fmla="*/ 1175680 h 1375236"/>
              <a:gd name="connsiteX17" fmla="*/ 5082639 w 6733309"/>
              <a:gd name="connsiteY17" fmla="*/ 1270682 h 1375236"/>
              <a:gd name="connsiteX18" fmla="*/ 6733309 w 6733309"/>
              <a:gd name="connsiteY18" fmla="*/ 1270682 h 1375236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04509 w 6733309"/>
              <a:gd name="connsiteY14" fmla="*/ 1140054 h 1371727"/>
              <a:gd name="connsiteX15" fmla="*/ 4975761 w 6733309"/>
              <a:gd name="connsiteY15" fmla="*/ 1021301 h 1371727"/>
              <a:gd name="connsiteX16" fmla="*/ 5023262 w 6733309"/>
              <a:gd name="connsiteY16" fmla="*/ 1175680 h 1371727"/>
              <a:gd name="connsiteX17" fmla="*/ 5082639 w 6733309"/>
              <a:gd name="connsiteY17" fmla="*/ 127068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0224 w 6733309"/>
              <a:gd name="connsiteY14" fmla="*/ 1168629 h 1371727"/>
              <a:gd name="connsiteX15" fmla="*/ 4975761 w 6733309"/>
              <a:gd name="connsiteY15" fmla="*/ 1021301 h 1371727"/>
              <a:gd name="connsiteX16" fmla="*/ 5023262 w 6733309"/>
              <a:gd name="connsiteY16" fmla="*/ 1175680 h 1371727"/>
              <a:gd name="connsiteX17" fmla="*/ 5082639 w 6733309"/>
              <a:gd name="connsiteY17" fmla="*/ 127068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0224 w 6733309"/>
              <a:gd name="connsiteY14" fmla="*/ 1168629 h 1371727"/>
              <a:gd name="connsiteX15" fmla="*/ 4975761 w 6733309"/>
              <a:gd name="connsiteY15" fmla="*/ 1021301 h 1371727"/>
              <a:gd name="connsiteX16" fmla="*/ 5023262 w 6733309"/>
              <a:gd name="connsiteY16" fmla="*/ 1175680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0224 w 6733309"/>
              <a:gd name="connsiteY14" fmla="*/ 1168629 h 1371727"/>
              <a:gd name="connsiteX15" fmla="*/ 4975761 w 6733309"/>
              <a:gd name="connsiteY15" fmla="*/ 1021301 h 1371727"/>
              <a:gd name="connsiteX16" fmla="*/ 5040407 w 6733309"/>
              <a:gd name="connsiteY16" fmla="*/ 1204255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5939 w 6733309"/>
              <a:gd name="connsiteY14" fmla="*/ 1225779 h 1371727"/>
              <a:gd name="connsiteX15" fmla="*/ 4975761 w 6733309"/>
              <a:gd name="connsiteY15" fmla="*/ 1021301 h 1371727"/>
              <a:gd name="connsiteX16" fmla="*/ 5040407 w 6733309"/>
              <a:gd name="connsiteY16" fmla="*/ 1204255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5939 w 6733309"/>
              <a:gd name="connsiteY14" fmla="*/ 1225779 h 1371727"/>
              <a:gd name="connsiteX15" fmla="*/ 4975761 w 6733309"/>
              <a:gd name="connsiteY15" fmla="*/ 1021301 h 1371727"/>
              <a:gd name="connsiteX16" fmla="*/ 5046122 w 6733309"/>
              <a:gd name="connsiteY16" fmla="*/ 1215685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54799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15685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15685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51288 w 6733309"/>
              <a:gd name="connsiteY16" fmla="*/ 1225468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24179 w 6733309"/>
              <a:gd name="connsiteY11" fmla="*/ 1114019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51288 w 6733309"/>
              <a:gd name="connsiteY16" fmla="*/ 1225468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24179 w 6733309"/>
              <a:gd name="connsiteY11" fmla="*/ 1114019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51288 w 6733309"/>
              <a:gd name="connsiteY16" fmla="*/ 1225468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24179 w 6733309"/>
              <a:gd name="connsiteY11" fmla="*/ 1114019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51288 w 6733309"/>
              <a:gd name="connsiteY16" fmla="*/ 1225468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788 h 1368608"/>
              <a:gd name="connsiteX1" fmla="*/ 890649 w 6733309"/>
              <a:gd name="connsiteY1" fmla="*/ 1353788 h 1368608"/>
              <a:gd name="connsiteX2" fmla="*/ 1056904 w 6733309"/>
              <a:gd name="connsiteY2" fmla="*/ 1283352 h 1368608"/>
              <a:gd name="connsiteX3" fmla="*/ 1104405 w 6733309"/>
              <a:gd name="connsiteY3" fmla="*/ 997528 h 1368608"/>
              <a:gd name="connsiteX4" fmla="*/ 1157621 w 6733309"/>
              <a:gd name="connsiteY4" fmla="*/ 1280309 h 1368608"/>
              <a:gd name="connsiteX5" fmla="*/ 1371303 w 6733309"/>
              <a:gd name="connsiteY5" fmla="*/ 1359057 h 1368608"/>
              <a:gd name="connsiteX6" fmla="*/ 2529444 w 6733309"/>
              <a:gd name="connsiteY6" fmla="*/ 1341912 h 1368608"/>
              <a:gd name="connsiteX7" fmla="*/ 2926318 w 6733309"/>
              <a:gd name="connsiteY7" fmla="*/ 1132121 h 1368608"/>
              <a:gd name="connsiteX8" fmla="*/ 3034368 w 6733309"/>
              <a:gd name="connsiteY8" fmla="*/ 511530 h 1368608"/>
              <a:gd name="connsiteX9" fmla="*/ 3111335 w 6733309"/>
              <a:gd name="connsiteY9" fmla="*/ 1 h 1368608"/>
              <a:gd name="connsiteX10" fmla="*/ 3165442 w 6733309"/>
              <a:gd name="connsiteY10" fmla="*/ 514957 h 1368608"/>
              <a:gd name="connsiteX11" fmla="*/ 3224179 w 6733309"/>
              <a:gd name="connsiteY11" fmla="*/ 1113997 h 1368608"/>
              <a:gd name="connsiteX12" fmla="*/ 3639861 w 6733309"/>
              <a:gd name="connsiteY12" fmla="*/ 1341022 h 1368608"/>
              <a:gd name="connsiteX13" fmla="*/ 4655127 w 6733309"/>
              <a:gd name="connsiteY13" fmla="*/ 1318162 h 1368608"/>
              <a:gd name="connsiteX14" fmla="*/ 4915939 w 6733309"/>
              <a:gd name="connsiteY14" fmla="*/ 1225757 h 1368608"/>
              <a:gd name="connsiteX15" fmla="*/ 4975761 w 6733309"/>
              <a:gd name="connsiteY15" fmla="*/ 1021279 h 1368608"/>
              <a:gd name="connsiteX16" fmla="*/ 5051288 w 6733309"/>
              <a:gd name="connsiteY16" fmla="*/ 1225446 h 1368608"/>
              <a:gd name="connsiteX17" fmla="*/ 5305524 w 6733309"/>
              <a:gd name="connsiteY17" fmla="*/ 1293520 h 1368608"/>
              <a:gd name="connsiteX18" fmla="*/ 6733309 w 6733309"/>
              <a:gd name="connsiteY18" fmla="*/ 1270660 h 1368608"/>
              <a:gd name="connsiteX0" fmla="*/ 0 w 6733309"/>
              <a:gd name="connsiteY0" fmla="*/ 1353788 h 1368608"/>
              <a:gd name="connsiteX1" fmla="*/ 890649 w 6733309"/>
              <a:gd name="connsiteY1" fmla="*/ 1353788 h 1368608"/>
              <a:gd name="connsiteX2" fmla="*/ 1056904 w 6733309"/>
              <a:gd name="connsiteY2" fmla="*/ 1283352 h 1368608"/>
              <a:gd name="connsiteX3" fmla="*/ 1104405 w 6733309"/>
              <a:gd name="connsiteY3" fmla="*/ 997528 h 1368608"/>
              <a:gd name="connsiteX4" fmla="*/ 1157621 w 6733309"/>
              <a:gd name="connsiteY4" fmla="*/ 1280309 h 1368608"/>
              <a:gd name="connsiteX5" fmla="*/ 1371303 w 6733309"/>
              <a:gd name="connsiteY5" fmla="*/ 1359057 h 1368608"/>
              <a:gd name="connsiteX6" fmla="*/ 2529444 w 6733309"/>
              <a:gd name="connsiteY6" fmla="*/ 1341912 h 1368608"/>
              <a:gd name="connsiteX7" fmla="*/ 2926318 w 6733309"/>
              <a:gd name="connsiteY7" fmla="*/ 1132121 h 1368608"/>
              <a:gd name="connsiteX8" fmla="*/ 3034368 w 6733309"/>
              <a:gd name="connsiteY8" fmla="*/ 511530 h 1368608"/>
              <a:gd name="connsiteX9" fmla="*/ 3111335 w 6733309"/>
              <a:gd name="connsiteY9" fmla="*/ 1 h 1368608"/>
              <a:gd name="connsiteX10" fmla="*/ 3165442 w 6733309"/>
              <a:gd name="connsiteY10" fmla="*/ 514957 h 1368608"/>
              <a:gd name="connsiteX11" fmla="*/ 3224179 w 6733309"/>
              <a:gd name="connsiteY11" fmla="*/ 1113997 h 1368608"/>
              <a:gd name="connsiteX12" fmla="*/ 3639861 w 6733309"/>
              <a:gd name="connsiteY12" fmla="*/ 1341022 h 1368608"/>
              <a:gd name="connsiteX13" fmla="*/ 4655127 w 6733309"/>
              <a:gd name="connsiteY13" fmla="*/ 1318162 h 1368608"/>
              <a:gd name="connsiteX14" fmla="*/ 4915939 w 6733309"/>
              <a:gd name="connsiteY14" fmla="*/ 1225757 h 1368608"/>
              <a:gd name="connsiteX15" fmla="*/ 4975761 w 6733309"/>
              <a:gd name="connsiteY15" fmla="*/ 1021279 h 1368608"/>
              <a:gd name="connsiteX16" fmla="*/ 5051288 w 6733309"/>
              <a:gd name="connsiteY16" fmla="*/ 1225446 h 1368608"/>
              <a:gd name="connsiteX17" fmla="*/ 5305524 w 6733309"/>
              <a:gd name="connsiteY17" fmla="*/ 1293520 h 1368608"/>
              <a:gd name="connsiteX18" fmla="*/ 6733309 w 6733309"/>
              <a:gd name="connsiteY18" fmla="*/ 1270660 h 1368608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34368 w 6733309"/>
              <a:gd name="connsiteY8" fmla="*/ 511530 h 1367521"/>
              <a:gd name="connsiteX9" fmla="*/ 3111335 w 6733309"/>
              <a:gd name="connsiteY9" fmla="*/ 1 h 1367521"/>
              <a:gd name="connsiteX10" fmla="*/ 3165442 w 6733309"/>
              <a:gd name="connsiteY10" fmla="*/ 514957 h 1367521"/>
              <a:gd name="connsiteX11" fmla="*/ 3224179 w 6733309"/>
              <a:gd name="connsiteY11" fmla="*/ 1113997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5761 w 6733309"/>
              <a:gd name="connsiteY15" fmla="*/ 1021279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34368 w 6733309"/>
              <a:gd name="connsiteY8" fmla="*/ 511530 h 1367521"/>
              <a:gd name="connsiteX9" fmla="*/ 3111335 w 6733309"/>
              <a:gd name="connsiteY9" fmla="*/ 1 h 1367521"/>
              <a:gd name="connsiteX10" fmla="*/ 3165442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5761 w 6733309"/>
              <a:gd name="connsiteY15" fmla="*/ 1021279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34368 w 6733309"/>
              <a:gd name="connsiteY8" fmla="*/ 511530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5761 w 6733309"/>
              <a:gd name="connsiteY15" fmla="*/ 1021279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5761 w 6733309"/>
              <a:gd name="connsiteY15" fmla="*/ 1021279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5761 w 6733309"/>
              <a:gd name="connsiteY15" fmla="*/ 1021279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5761 w 6733309"/>
              <a:gd name="connsiteY15" fmla="*/ 1021279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5761 w 6733309"/>
              <a:gd name="connsiteY15" fmla="*/ 1021279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15939 w 6733309"/>
              <a:gd name="connsiteY14" fmla="*/ 1225757 h 1367521"/>
              <a:gd name="connsiteX15" fmla="*/ 4978936 w 6733309"/>
              <a:gd name="connsiteY15" fmla="*/ 1094304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38164 w 6733309"/>
              <a:gd name="connsiteY14" fmla="*/ 1247982 h 1367521"/>
              <a:gd name="connsiteX15" fmla="*/ 4978936 w 6733309"/>
              <a:gd name="connsiteY15" fmla="*/ 1094304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38164 w 6733309"/>
              <a:gd name="connsiteY14" fmla="*/ 1247982 h 1367521"/>
              <a:gd name="connsiteX15" fmla="*/ 4978936 w 6733309"/>
              <a:gd name="connsiteY15" fmla="*/ 1094304 h 1367521"/>
              <a:gd name="connsiteX16" fmla="*/ 5051288 w 6733309"/>
              <a:gd name="connsiteY16" fmla="*/ 122544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38164 w 6733309"/>
              <a:gd name="connsiteY14" fmla="*/ 1247982 h 1367521"/>
              <a:gd name="connsiteX15" fmla="*/ 4978936 w 6733309"/>
              <a:gd name="connsiteY15" fmla="*/ 1094304 h 1367521"/>
              <a:gd name="connsiteX16" fmla="*/ 5029063 w 6733309"/>
              <a:gd name="connsiteY16" fmla="*/ 123179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04405 w 6733309"/>
              <a:gd name="connsiteY3" fmla="*/ 997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38164 w 6733309"/>
              <a:gd name="connsiteY14" fmla="*/ 1247982 h 1367521"/>
              <a:gd name="connsiteX15" fmla="*/ 4978936 w 6733309"/>
              <a:gd name="connsiteY15" fmla="*/ 1094304 h 1367521"/>
              <a:gd name="connsiteX16" fmla="*/ 5029063 w 6733309"/>
              <a:gd name="connsiteY16" fmla="*/ 123179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56904 w 6733309"/>
              <a:gd name="connsiteY2" fmla="*/ 1283352 h 1367521"/>
              <a:gd name="connsiteX3" fmla="*/ 1120280 w 6733309"/>
              <a:gd name="connsiteY3" fmla="*/ 1124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38164 w 6733309"/>
              <a:gd name="connsiteY14" fmla="*/ 1247982 h 1367521"/>
              <a:gd name="connsiteX15" fmla="*/ 4978936 w 6733309"/>
              <a:gd name="connsiteY15" fmla="*/ 1094304 h 1367521"/>
              <a:gd name="connsiteX16" fmla="*/ 5029063 w 6733309"/>
              <a:gd name="connsiteY16" fmla="*/ 123179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75954 w 6733309"/>
              <a:gd name="connsiteY2" fmla="*/ 1289702 h 1367521"/>
              <a:gd name="connsiteX3" fmla="*/ 1120280 w 6733309"/>
              <a:gd name="connsiteY3" fmla="*/ 1124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38164 w 6733309"/>
              <a:gd name="connsiteY14" fmla="*/ 1247982 h 1367521"/>
              <a:gd name="connsiteX15" fmla="*/ 4978936 w 6733309"/>
              <a:gd name="connsiteY15" fmla="*/ 1094304 h 1367521"/>
              <a:gd name="connsiteX16" fmla="*/ 5029063 w 6733309"/>
              <a:gd name="connsiteY16" fmla="*/ 123179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521"/>
              <a:gd name="connsiteX1" fmla="*/ 890649 w 6733309"/>
              <a:gd name="connsiteY1" fmla="*/ 1353788 h 1367521"/>
              <a:gd name="connsiteX2" fmla="*/ 1075954 w 6733309"/>
              <a:gd name="connsiteY2" fmla="*/ 1289702 h 1367521"/>
              <a:gd name="connsiteX3" fmla="*/ 1120280 w 6733309"/>
              <a:gd name="connsiteY3" fmla="*/ 1124528 h 1367521"/>
              <a:gd name="connsiteX4" fmla="*/ 1157621 w 6733309"/>
              <a:gd name="connsiteY4" fmla="*/ 1280309 h 1367521"/>
              <a:gd name="connsiteX5" fmla="*/ 1371303 w 6733309"/>
              <a:gd name="connsiteY5" fmla="*/ 1359057 h 1367521"/>
              <a:gd name="connsiteX6" fmla="*/ 2529444 w 6733309"/>
              <a:gd name="connsiteY6" fmla="*/ 1341912 h 1367521"/>
              <a:gd name="connsiteX7" fmla="*/ 2945691 w 6733309"/>
              <a:gd name="connsiteY7" fmla="*/ 1151494 h 1367521"/>
              <a:gd name="connsiteX8" fmla="*/ 3049866 w 6733309"/>
              <a:gd name="connsiteY8" fmla="*/ 519279 h 1367521"/>
              <a:gd name="connsiteX9" fmla="*/ 3111335 w 6733309"/>
              <a:gd name="connsiteY9" fmla="*/ 1 h 1367521"/>
              <a:gd name="connsiteX10" fmla="*/ 3153818 w 6733309"/>
              <a:gd name="connsiteY10" fmla="*/ 514957 h 1367521"/>
              <a:gd name="connsiteX11" fmla="*/ 3197057 w 6733309"/>
              <a:gd name="connsiteY11" fmla="*/ 1121746 h 1367521"/>
              <a:gd name="connsiteX12" fmla="*/ 3639861 w 6733309"/>
              <a:gd name="connsiteY12" fmla="*/ 1341022 h 1367521"/>
              <a:gd name="connsiteX13" fmla="*/ 4655127 w 6733309"/>
              <a:gd name="connsiteY13" fmla="*/ 1318162 h 1367521"/>
              <a:gd name="connsiteX14" fmla="*/ 4938164 w 6733309"/>
              <a:gd name="connsiteY14" fmla="*/ 1247982 h 1367521"/>
              <a:gd name="connsiteX15" fmla="*/ 4978936 w 6733309"/>
              <a:gd name="connsiteY15" fmla="*/ 1094304 h 1367521"/>
              <a:gd name="connsiteX16" fmla="*/ 5029063 w 6733309"/>
              <a:gd name="connsiteY16" fmla="*/ 1231796 h 1367521"/>
              <a:gd name="connsiteX17" fmla="*/ 5305524 w 6733309"/>
              <a:gd name="connsiteY17" fmla="*/ 1293520 h 1367521"/>
              <a:gd name="connsiteX18" fmla="*/ 6733309 w 6733309"/>
              <a:gd name="connsiteY18" fmla="*/ 1270660 h 1367521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75954 w 6733309"/>
              <a:gd name="connsiteY2" fmla="*/ 1289702 h 1367303"/>
              <a:gd name="connsiteX3" fmla="*/ 1120280 w 6733309"/>
              <a:gd name="connsiteY3" fmla="*/ 1124528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094304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75954 w 6733309"/>
              <a:gd name="connsiteY2" fmla="*/ 1289702 h 1367303"/>
              <a:gd name="connsiteX3" fmla="*/ 1120280 w 6733309"/>
              <a:gd name="connsiteY3" fmla="*/ 1124528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094304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66429 w 6733309"/>
              <a:gd name="connsiteY2" fmla="*/ 1286527 h 1367303"/>
              <a:gd name="connsiteX3" fmla="*/ 1120280 w 6733309"/>
              <a:gd name="connsiteY3" fmla="*/ 1124528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094304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66429 w 6733309"/>
              <a:gd name="connsiteY2" fmla="*/ 1286527 h 1367303"/>
              <a:gd name="connsiteX3" fmla="*/ 1110755 w 6733309"/>
              <a:gd name="connsiteY3" fmla="*/ 1118178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094304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66429 w 6733309"/>
              <a:gd name="connsiteY2" fmla="*/ 1286527 h 1367303"/>
              <a:gd name="connsiteX3" fmla="*/ 1110755 w 6733309"/>
              <a:gd name="connsiteY3" fmla="*/ 1118178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094304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66429 w 6733309"/>
              <a:gd name="connsiteY2" fmla="*/ 1286527 h 1367303"/>
              <a:gd name="connsiteX3" fmla="*/ 1110755 w 6733309"/>
              <a:gd name="connsiteY3" fmla="*/ 1118178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094304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66429 w 6733309"/>
              <a:gd name="connsiteY2" fmla="*/ 1286527 h 1367303"/>
              <a:gd name="connsiteX3" fmla="*/ 1110756 w 6733309"/>
              <a:gd name="connsiteY3" fmla="*/ 1181370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094304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66429 w 6733309"/>
              <a:gd name="connsiteY2" fmla="*/ 1286527 h 1367303"/>
              <a:gd name="connsiteX3" fmla="*/ 1110756 w 6733309"/>
              <a:gd name="connsiteY3" fmla="*/ 1181370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168027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  <a:gd name="connsiteX0" fmla="*/ 0 w 6733309"/>
              <a:gd name="connsiteY0" fmla="*/ 1353788 h 1367303"/>
              <a:gd name="connsiteX1" fmla="*/ 890649 w 6733309"/>
              <a:gd name="connsiteY1" fmla="*/ 1353788 h 1367303"/>
              <a:gd name="connsiteX2" fmla="*/ 1066429 w 6733309"/>
              <a:gd name="connsiteY2" fmla="*/ 1286527 h 1367303"/>
              <a:gd name="connsiteX3" fmla="*/ 1110756 w 6733309"/>
              <a:gd name="connsiteY3" fmla="*/ 1160306 h 1367303"/>
              <a:gd name="connsiteX4" fmla="*/ 1144921 w 6733309"/>
              <a:gd name="connsiteY4" fmla="*/ 1283484 h 1367303"/>
              <a:gd name="connsiteX5" fmla="*/ 1371303 w 6733309"/>
              <a:gd name="connsiteY5" fmla="*/ 1359057 h 1367303"/>
              <a:gd name="connsiteX6" fmla="*/ 2529444 w 6733309"/>
              <a:gd name="connsiteY6" fmla="*/ 1341912 h 1367303"/>
              <a:gd name="connsiteX7" fmla="*/ 2945691 w 6733309"/>
              <a:gd name="connsiteY7" fmla="*/ 1151494 h 1367303"/>
              <a:gd name="connsiteX8" fmla="*/ 3049866 w 6733309"/>
              <a:gd name="connsiteY8" fmla="*/ 519279 h 1367303"/>
              <a:gd name="connsiteX9" fmla="*/ 3111335 w 6733309"/>
              <a:gd name="connsiteY9" fmla="*/ 1 h 1367303"/>
              <a:gd name="connsiteX10" fmla="*/ 3153818 w 6733309"/>
              <a:gd name="connsiteY10" fmla="*/ 514957 h 1367303"/>
              <a:gd name="connsiteX11" fmla="*/ 3197057 w 6733309"/>
              <a:gd name="connsiteY11" fmla="*/ 1121746 h 1367303"/>
              <a:gd name="connsiteX12" fmla="*/ 3639861 w 6733309"/>
              <a:gd name="connsiteY12" fmla="*/ 1341022 h 1367303"/>
              <a:gd name="connsiteX13" fmla="*/ 4655127 w 6733309"/>
              <a:gd name="connsiteY13" fmla="*/ 1318162 h 1367303"/>
              <a:gd name="connsiteX14" fmla="*/ 4938164 w 6733309"/>
              <a:gd name="connsiteY14" fmla="*/ 1247982 h 1367303"/>
              <a:gd name="connsiteX15" fmla="*/ 4978936 w 6733309"/>
              <a:gd name="connsiteY15" fmla="*/ 1168027 h 1367303"/>
              <a:gd name="connsiteX16" fmla="*/ 5029063 w 6733309"/>
              <a:gd name="connsiteY16" fmla="*/ 1231796 h 1367303"/>
              <a:gd name="connsiteX17" fmla="*/ 5305524 w 6733309"/>
              <a:gd name="connsiteY17" fmla="*/ 1293520 h 1367303"/>
              <a:gd name="connsiteX18" fmla="*/ 6733309 w 6733309"/>
              <a:gd name="connsiteY18" fmla="*/ 1270660 h 136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33309" h="1367303">
                <a:moveTo>
                  <a:pt x="0" y="1353788"/>
                </a:moveTo>
                <a:cubicBezTo>
                  <a:pt x="357249" y="1370611"/>
                  <a:pt x="712911" y="1364998"/>
                  <a:pt x="890649" y="1353788"/>
                </a:cubicBezTo>
                <a:cubicBezTo>
                  <a:pt x="1068387" y="1342578"/>
                  <a:pt x="1029745" y="1318774"/>
                  <a:pt x="1066429" y="1286527"/>
                </a:cubicBezTo>
                <a:cubicBezTo>
                  <a:pt x="1103113" y="1254280"/>
                  <a:pt x="1097674" y="1160813"/>
                  <a:pt x="1110756" y="1160306"/>
                </a:cubicBezTo>
                <a:cubicBezTo>
                  <a:pt x="1123838" y="1159799"/>
                  <a:pt x="1101497" y="1250359"/>
                  <a:pt x="1144921" y="1283484"/>
                </a:cubicBezTo>
                <a:cubicBezTo>
                  <a:pt x="1188346" y="1316609"/>
                  <a:pt x="1140549" y="1349319"/>
                  <a:pt x="1371303" y="1359057"/>
                </a:cubicBezTo>
                <a:cubicBezTo>
                  <a:pt x="1602057" y="1368795"/>
                  <a:pt x="2267046" y="1376506"/>
                  <a:pt x="2529444" y="1341912"/>
                </a:cubicBezTo>
                <a:cubicBezTo>
                  <a:pt x="2791842" y="1307318"/>
                  <a:pt x="2858954" y="1288599"/>
                  <a:pt x="2945691" y="1151494"/>
                </a:cubicBezTo>
                <a:cubicBezTo>
                  <a:pt x="3032428" y="1014389"/>
                  <a:pt x="3033883" y="703445"/>
                  <a:pt x="3049866" y="519279"/>
                </a:cubicBezTo>
                <a:cubicBezTo>
                  <a:pt x="3065849" y="335113"/>
                  <a:pt x="3094010" y="721"/>
                  <a:pt x="3111335" y="1"/>
                </a:cubicBezTo>
                <a:cubicBezTo>
                  <a:pt x="3128660" y="-719"/>
                  <a:pt x="3151155" y="335749"/>
                  <a:pt x="3153818" y="514957"/>
                </a:cubicBezTo>
                <a:cubicBezTo>
                  <a:pt x="3156481" y="694165"/>
                  <a:pt x="3131548" y="984068"/>
                  <a:pt x="3197057" y="1121746"/>
                </a:cubicBezTo>
                <a:cubicBezTo>
                  <a:pt x="3262566" y="1259424"/>
                  <a:pt x="3396849" y="1308286"/>
                  <a:pt x="3639861" y="1341022"/>
                </a:cubicBezTo>
                <a:cubicBezTo>
                  <a:pt x="3882873" y="1373758"/>
                  <a:pt x="4438743" y="1333669"/>
                  <a:pt x="4655127" y="1318162"/>
                </a:cubicBezTo>
                <a:cubicBezTo>
                  <a:pt x="4871511" y="1302655"/>
                  <a:pt x="4884196" y="1273004"/>
                  <a:pt x="4938164" y="1247982"/>
                </a:cubicBezTo>
                <a:cubicBezTo>
                  <a:pt x="4992132" y="1222960"/>
                  <a:pt x="4963786" y="1170725"/>
                  <a:pt x="4978936" y="1168027"/>
                </a:cubicBezTo>
                <a:cubicBezTo>
                  <a:pt x="4994086" y="1165329"/>
                  <a:pt x="4974632" y="1210880"/>
                  <a:pt x="5029063" y="1231796"/>
                </a:cubicBezTo>
                <a:cubicBezTo>
                  <a:pt x="5083494" y="1252712"/>
                  <a:pt x="5020516" y="1277686"/>
                  <a:pt x="5305524" y="1293520"/>
                </a:cubicBezTo>
                <a:cubicBezTo>
                  <a:pt x="5590532" y="1309354"/>
                  <a:pt x="6050478" y="1278577"/>
                  <a:pt x="6733309" y="1270660"/>
                </a:cubicBezTo>
              </a:path>
            </a:pathLst>
          </a:cu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8972107-7725-2B8A-363E-B5D31650B36B}"/>
              </a:ext>
            </a:extLst>
          </p:cNvPr>
          <p:cNvSpPr/>
          <p:nvPr/>
        </p:nvSpPr>
        <p:spPr>
          <a:xfrm>
            <a:off x="6507480" y="2334307"/>
            <a:ext cx="3746270" cy="854316"/>
          </a:xfrm>
          <a:custGeom>
            <a:avLst/>
            <a:gdLst>
              <a:gd name="connsiteX0" fmla="*/ 0 w 6733309"/>
              <a:gd name="connsiteY0" fmla="*/ 1353918 h 1373343"/>
              <a:gd name="connsiteX1" fmla="*/ 890649 w 6733309"/>
              <a:gd name="connsiteY1" fmla="*/ 1353918 h 1373343"/>
              <a:gd name="connsiteX2" fmla="*/ 1056904 w 6733309"/>
              <a:gd name="connsiteY2" fmla="*/ 1152037 h 1373343"/>
              <a:gd name="connsiteX3" fmla="*/ 1104405 w 6733309"/>
              <a:gd name="connsiteY3" fmla="*/ 997658 h 1373343"/>
              <a:gd name="connsiteX4" fmla="*/ 1151906 w 6733309"/>
              <a:gd name="connsiteY4" fmla="*/ 1223289 h 1373343"/>
              <a:gd name="connsiteX5" fmla="*/ 1211283 w 6733309"/>
              <a:gd name="connsiteY5" fmla="*/ 1342042 h 1373343"/>
              <a:gd name="connsiteX6" fmla="*/ 2529444 w 6733309"/>
              <a:gd name="connsiteY6" fmla="*/ 1342042 h 1373343"/>
              <a:gd name="connsiteX7" fmla="*/ 2778826 w 6733309"/>
              <a:gd name="connsiteY7" fmla="*/ 1140162 h 1373343"/>
              <a:gd name="connsiteX8" fmla="*/ 3040083 w 6733309"/>
              <a:gd name="connsiteY8" fmla="*/ 534520 h 1373343"/>
              <a:gd name="connsiteX9" fmla="*/ 3111335 w 6733309"/>
              <a:gd name="connsiteY9" fmla="*/ 131 h 1373343"/>
              <a:gd name="connsiteX10" fmla="*/ 3182587 w 6733309"/>
              <a:gd name="connsiteY10" fmla="*/ 582021 h 1373343"/>
              <a:gd name="connsiteX11" fmla="*/ 3230088 w 6733309"/>
              <a:gd name="connsiteY11" fmla="*/ 1045159 h 1373343"/>
              <a:gd name="connsiteX12" fmla="*/ 3336966 w 6733309"/>
              <a:gd name="connsiteY12" fmla="*/ 1318292 h 1373343"/>
              <a:gd name="connsiteX13" fmla="*/ 4655127 w 6733309"/>
              <a:gd name="connsiteY13" fmla="*/ 1318292 h 1373343"/>
              <a:gd name="connsiteX14" fmla="*/ 4904509 w 6733309"/>
              <a:gd name="connsiteY14" fmla="*/ 1140162 h 1373343"/>
              <a:gd name="connsiteX15" fmla="*/ 4975761 w 6733309"/>
              <a:gd name="connsiteY15" fmla="*/ 1021409 h 1373343"/>
              <a:gd name="connsiteX16" fmla="*/ 5023262 w 6733309"/>
              <a:gd name="connsiteY16" fmla="*/ 1175788 h 1373343"/>
              <a:gd name="connsiteX17" fmla="*/ 5082639 w 6733309"/>
              <a:gd name="connsiteY17" fmla="*/ 1270790 h 1373343"/>
              <a:gd name="connsiteX18" fmla="*/ 6733309 w 6733309"/>
              <a:gd name="connsiteY18" fmla="*/ 1270790 h 1373343"/>
              <a:gd name="connsiteX0" fmla="*/ 0 w 6733309"/>
              <a:gd name="connsiteY0" fmla="*/ 1353918 h 1373343"/>
              <a:gd name="connsiteX1" fmla="*/ 890649 w 6733309"/>
              <a:gd name="connsiteY1" fmla="*/ 1353918 h 1373343"/>
              <a:gd name="connsiteX2" fmla="*/ 1056904 w 6733309"/>
              <a:gd name="connsiteY2" fmla="*/ 1152037 h 1373343"/>
              <a:gd name="connsiteX3" fmla="*/ 1104405 w 6733309"/>
              <a:gd name="connsiteY3" fmla="*/ 997658 h 1373343"/>
              <a:gd name="connsiteX4" fmla="*/ 1151906 w 6733309"/>
              <a:gd name="connsiteY4" fmla="*/ 1223289 h 1373343"/>
              <a:gd name="connsiteX5" fmla="*/ 1371303 w 6733309"/>
              <a:gd name="connsiteY5" fmla="*/ 1359187 h 1373343"/>
              <a:gd name="connsiteX6" fmla="*/ 2529444 w 6733309"/>
              <a:gd name="connsiteY6" fmla="*/ 1342042 h 1373343"/>
              <a:gd name="connsiteX7" fmla="*/ 2778826 w 6733309"/>
              <a:gd name="connsiteY7" fmla="*/ 1140162 h 1373343"/>
              <a:gd name="connsiteX8" fmla="*/ 3040083 w 6733309"/>
              <a:gd name="connsiteY8" fmla="*/ 534520 h 1373343"/>
              <a:gd name="connsiteX9" fmla="*/ 3111335 w 6733309"/>
              <a:gd name="connsiteY9" fmla="*/ 131 h 1373343"/>
              <a:gd name="connsiteX10" fmla="*/ 3182587 w 6733309"/>
              <a:gd name="connsiteY10" fmla="*/ 582021 h 1373343"/>
              <a:gd name="connsiteX11" fmla="*/ 3230088 w 6733309"/>
              <a:gd name="connsiteY11" fmla="*/ 1045159 h 1373343"/>
              <a:gd name="connsiteX12" fmla="*/ 3336966 w 6733309"/>
              <a:gd name="connsiteY12" fmla="*/ 1318292 h 1373343"/>
              <a:gd name="connsiteX13" fmla="*/ 4655127 w 6733309"/>
              <a:gd name="connsiteY13" fmla="*/ 1318292 h 1373343"/>
              <a:gd name="connsiteX14" fmla="*/ 4904509 w 6733309"/>
              <a:gd name="connsiteY14" fmla="*/ 1140162 h 1373343"/>
              <a:gd name="connsiteX15" fmla="*/ 4975761 w 6733309"/>
              <a:gd name="connsiteY15" fmla="*/ 1021409 h 1373343"/>
              <a:gd name="connsiteX16" fmla="*/ 5023262 w 6733309"/>
              <a:gd name="connsiteY16" fmla="*/ 1175788 h 1373343"/>
              <a:gd name="connsiteX17" fmla="*/ 5082639 w 6733309"/>
              <a:gd name="connsiteY17" fmla="*/ 1270790 h 1373343"/>
              <a:gd name="connsiteX18" fmla="*/ 6733309 w 6733309"/>
              <a:gd name="connsiteY18" fmla="*/ 1270790 h 1373343"/>
              <a:gd name="connsiteX0" fmla="*/ 0 w 6733309"/>
              <a:gd name="connsiteY0" fmla="*/ 1353918 h 1372247"/>
              <a:gd name="connsiteX1" fmla="*/ 890649 w 6733309"/>
              <a:gd name="connsiteY1" fmla="*/ 1353918 h 1372247"/>
              <a:gd name="connsiteX2" fmla="*/ 1056904 w 6733309"/>
              <a:gd name="connsiteY2" fmla="*/ 1197757 h 1372247"/>
              <a:gd name="connsiteX3" fmla="*/ 1104405 w 6733309"/>
              <a:gd name="connsiteY3" fmla="*/ 997658 h 1372247"/>
              <a:gd name="connsiteX4" fmla="*/ 1151906 w 6733309"/>
              <a:gd name="connsiteY4" fmla="*/ 1223289 h 1372247"/>
              <a:gd name="connsiteX5" fmla="*/ 1371303 w 6733309"/>
              <a:gd name="connsiteY5" fmla="*/ 1359187 h 1372247"/>
              <a:gd name="connsiteX6" fmla="*/ 2529444 w 6733309"/>
              <a:gd name="connsiteY6" fmla="*/ 1342042 h 1372247"/>
              <a:gd name="connsiteX7" fmla="*/ 2778826 w 6733309"/>
              <a:gd name="connsiteY7" fmla="*/ 1140162 h 1372247"/>
              <a:gd name="connsiteX8" fmla="*/ 3040083 w 6733309"/>
              <a:gd name="connsiteY8" fmla="*/ 534520 h 1372247"/>
              <a:gd name="connsiteX9" fmla="*/ 3111335 w 6733309"/>
              <a:gd name="connsiteY9" fmla="*/ 131 h 1372247"/>
              <a:gd name="connsiteX10" fmla="*/ 3182587 w 6733309"/>
              <a:gd name="connsiteY10" fmla="*/ 582021 h 1372247"/>
              <a:gd name="connsiteX11" fmla="*/ 3230088 w 6733309"/>
              <a:gd name="connsiteY11" fmla="*/ 1045159 h 1372247"/>
              <a:gd name="connsiteX12" fmla="*/ 3336966 w 6733309"/>
              <a:gd name="connsiteY12" fmla="*/ 1318292 h 1372247"/>
              <a:gd name="connsiteX13" fmla="*/ 4655127 w 6733309"/>
              <a:gd name="connsiteY13" fmla="*/ 1318292 h 1372247"/>
              <a:gd name="connsiteX14" fmla="*/ 4904509 w 6733309"/>
              <a:gd name="connsiteY14" fmla="*/ 1140162 h 1372247"/>
              <a:gd name="connsiteX15" fmla="*/ 4975761 w 6733309"/>
              <a:gd name="connsiteY15" fmla="*/ 1021409 h 1372247"/>
              <a:gd name="connsiteX16" fmla="*/ 5023262 w 6733309"/>
              <a:gd name="connsiteY16" fmla="*/ 1175788 h 1372247"/>
              <a:gd name="connsiteX17" fmla="*/ 5082639 w 6733309"/>
              <a:gd name="connsiteY17" fmla="*/ 1270790 h 1372247"/>
              <a:gd name="connsiteX18" fmla="*/ 6733309 w 6733309"/>
              <a:gd name="connsiteY18" fmla="*/ 1270790 h 1372247"/>
              <a:gd name="connsiteX0" fmla="*/ 0 w 6733309"/>
              <a:gd name="connsiteY0" fmla="*/ 1353918 h 1373870"/>
              <a:gd name="connsiteX1" fmla="*/ 890649 w 6733309"/>
              <a:gd name="connsiteY1" fmla="*/ 1353918 h 1373870"/>
              <a:gd name="connsiteX2" fmla="*/ 1056904 w 6733309"/>
              <a:gd name="connsiteY2" fmla="*/ 1197757 h 1373870"/>
              <a:gd name="connsiteX3" fmla="*/ 1104405 w 6733309"/>
              <a:gd name="connsiteY3" fmla="*/ 997658 h 1373870"/>
              <a:gd name="connsiteX4" fmla="*/ 1151906 w 6733309"/>
              <a:gd name="connsiteY4" fmla="*/ 1200429 h 1373870"/>
              <a:gd name="connsiteX5" fmla="*/ 1371303 w 6733309"/>
              <a:gd name="connsiteY5" fmla="*/ 1359187 h 1373870"/>
              <a:gd name="connsiteX6" fmla="*/ 2529444 w 6733309"/>
              <a:gd name="connsiteY6" fmla="*/ 1342042 h 1373870"/>
              <a:gd name="connsiteX7" fmla="*/ 2778826 w 6733309"/>
              <a:gd name="connsiteY7" fmla="*/ 1140162 h 1373870"/>
              <a:gd name="connsiteX8" fmla="*/ 3040083 w 6733309"/>
              <a:gd name="connsiteY8" fmla="*/ 534520 h 1373870"/>
              <a:gd name="connsiteX9" fmla="*/ 3111335 w 6733309"/>
              <a:gd name="connsiteY9" fmla="*/ 131 h 1373870"/>
              <a:gd name="connsiteX10" fmla="*/ 3182587 w 6733309"/>
              <a:gd name="connsiteY10" fmla="*/ 582021 h 1373870"/>
              <a:gd name="connsiteX11" fmla="*/ 3230088 w 6733309"/>
              <a:gd name="connsiteY11" fmla="*/ 1045159 h 1373870"/>
              <a:gd name="connsiteX12" fmla="*/ 3336966 w 6733309"/>
              <a:gd name="connsiteY12" fmla="*/ 1318292 h 1373870"/>
              <a:gd name="connsiteX13" fmla="*/ 4655127 w 6733309"/>
              <a:gd name="connsiteY13" fmla="*/ 1318292 h 1373870"/>
              <a:gd name="connsiteX14" fmla="*/ 4904509 w 6733309"/>
              <a:gd name="connsiteY14" fmla="*/ 1140162 h 1373870"/>
              <a:gd name="connsiteX15" fmla="*/ 4975761 w 6733309"/>
              <a:gd name="connsiteY15" fmla="*/ 1021409 h 1373870"/>
              <a:gd name="connsiteX16" fmla="*/ 5023262 w 6733309"/>
              <a:gd name="connsiteY16" fmla="*/ 1175788 h 1373870"/>
              <a:gd name="connsiteX17" fmla="*/ 5082639 w 6733309"/>
              <a:gd name="connsiteY17" fmla="*/ 1270790 h 1373870"/>
              <a:gd name="connsiteX18" fmla="*/ 6733309 w 6733309"/>
              <a:gd name="connsiteY18" fmla="*/ 1270790 h 1373870"/>
              <a:gd name="connsiteX0" fmla="*/ 0 w 6733309"/>
              <a:gd name="connsiteY0" fmla="*/ 1353918 h 1373870"/>
              <a:gd name="connsiteX1" fmla="*/ 890649 w 6733309"/>
              <a:gd name="connsiteY1" fmla="*/ 1353918 h 1373870"/>
              <a:gd name="connsiteX2" fmla="*/ 1056904 w 6733309"/>
              <a:gd name="connsiteY2" fmla="*/ 1197757 h 1373870"/>
              <a:gd name="connsiteX3" fmla="*/ 1104405 w 6733309"/>
              <a:gd name="connsiteY3" fmla="*/ 997658 h 1373870"/>
              <a:gd name="connsiteX4" fmla="*/ 1151906 w 6733309"/>
              <a:gd name="connsiteY4" fmla="*/ 1200429 h 1373870"/>
              <a:gd name="connsiteX5" fmla="*/ 1371303 w 6733309"/>
              <a:gd name="connsiteY5" fmla="*/ 1359187 h 1373870"/>
              <a:gd name="connsiteX6" fmla="*/ 2529444 w 6733309"/>
              <a:gd name="connsiteY6" fmla="*/ 1342042 h 1373870"/>
              <a:gd name="connsiteX7" fmla="*/ 2778826 w 6733309"/>
              <a:gd name="connsiteY7" fmla="*/ 1140162 h 1373870"/>
              <a:gd name="connsiteX8" fmla="*/ 3040083 w 6733309"/>
              <a:gd name="connsiteY8" fmla="*/ 534520 h 1373870"/>
              <a:gd name="connsiteX9" fmla="*/ 3111335 w 6733309"/>
              <a:gd name="connsiteY9" fmla="*/ 131 h 1373870"/>
              <a:gd name="connsiteX10" fmla="*/ 3182587 w 6733309"/>
              <a:gd name="connsiteY10" fmla="*/ 582021 h 1373870"/>
              <a:gd name="connsiteX11" fmla="*/ 3230088 w 6733309"/>
              <a:gd name="connsiteY11" fmla="*/ 1045159 h 1373870"/>
              <a:gd name="connsiteX12" fmla="*/ 3639861 w 6733309"/>
              <a:gd name="connsiteY12" fmla="*/ 1341152 h 1373870"/>
              <a:gd name="connsiteX13" fmla="*/ 4655127 w 6733309"/>
              <a:gd name="connsiteY13" fmla="*/ 1318292 h 1373870"/>
              <a:gd name="connsiteX14" fmla="*/ 4904509 w 6733309"/>
              <a:gd name="connsiteY14" fmla="*/ 1140162 h 1373870"/>
              <a:gd name="connsiteX15" fmla="*/ 4975761 w 6733309"/>
              <a:gd name="connsiteY15" fmla="*/ 1021409 h 1373870"/>
              <a:gd name="connsiteX16" fmla="*/ 5023262 w 6733309"/>
              <a:gd name="connsiteY16" fmla="*/ 1175788 h 1373870"/>
              <a:gd name="connsiteX17" fmla="*/ 5082639 w 6733309"/>
              <a:gd name="connsiteY17" fmla="*/ 1270790 h 1373870"/>
              <a:gd name="connsiteX18" fmla="*/ 6733309 w 6733309"/>
              <a:gd name="connsiteY18" fmla="*/ 1270790 h 1373870"/>
              <a:gd name="connsiteX0" fmla="*/ 0 w 6733309"/>
              <a:gd name="connsiteY0" fmla="*/ 1353917 h 1375343"/>
              <a:gd name="connsiteX1" fmla="*/ 890649 w 6733309"/>
              <a:gd name="connsiteY1" fmla="*/ 1353917 h 1375343"/>
              <a:gd name="connsiteX2" fmla="*/ 1056904 w 6733309"/>
              <a:gd name="connsiteY2" fmla="*/ 1197756 h 1375343"/>
              <a:gd name="connsiteX3" fmla="*/ 1104405 w 6733309"/>
              <a:gd name="connsiteY3" fmla="*/ 997657 h 1375343"/>
              <a:gd name="connsiteX4" fmla="*/ 1151906 w 6733309"/>
              <a:gd name="connsiteY4" fmla="*/ 1200428 h 1375343"/>
              <a:gd name="connsiteX5" fmla="*/ 1371303 w 6733309"/>
              <a:gd name="connsiteY5" fmla="*/ 1359186 h 1375343"/>
              <a:gd name="connsiteX6" fmla="*/ 2529444 w 6733309"/>
              <a:gd name="connsiteY6" fmla="*/ 1342041 h 1375343"/>
              <a:gd name="connsiteX7" fmla="*/ 2858836 w 6733309"/>
              <a:gd name="connsiteY7" fmla="*/ 1111586 h 1375343"/>
              <a:gd name="connsiteX8" fmla="*/ 3040083 w 6733309"/>
              <a:gd name="connsiteY8" fmla="*/ 534519 h 1375343"/>
              <a:gd name="connsiteX9" fmla="*/ 3111335 w 6733309"/>
              <a:gd name="connsiteY9" fmla="*/ 130 h 1375343"/>
              <a:gd name="connsiteX10" fmla="*/ 3182587 w 6733309"/>
              <a:gd name="connsiteY10" fmla="*/ 582020 h 1375343"/>
              <a:gd name="connsiteX11" fmla="*/ 3230088 w 6733309"/>
              <a:gd name="connsiteY11" fmla="*/ 1045158 h 1375343"/>
              <a:gd name="connsiteX12" fmla="*/ 3639861 w 6733309"/>
              <a:gd name="connsiteY12" fmla="*/ 1341151 h 1375343"/>
              <a:gd name="connsiteX13" fmla="*/ 4655127 w 6733309"/>
              <a:gd name="connsiteY13" fmla="*/ 1318291 h 1375343"/>
              <a:gd name="connsiteX14" fmla="*/ 4904509 w 6733309"/>
              <a:gd name="connsiteY14" fmla="*/ 1140161 h 1375343"/>
              <a:gd name="connsiteX15" fmla="*/ 4975761 w 6733309"/>
              <a:gd name="connsiteY15" fmla="*/ 1021408 h 1375343"/>
              <a:gd name="connsiteX16" fmla="*/ 5023262 w 6733309"/>
              <a:gd name="connsiteY16" fmla="*/ 1175787 h 1375343"/>
              <a:gd name="connsiteX17" fmla="*/ 5082639 w 6733309"/>
              <a:gd name="connsiteY17" fmla="*/ 1270789 h 1375343"/>
              <a:gd name="connsiteX18" fmla="*/ 6733309 w 6733309"/>
              <a:gd name="connsiteY18" fmla="*/ 1270789 h 1375343"/>
              <a:gd name="connsiteX0" fmla="*/ 0 w 6733309"/>
              <a:gd name="connsiteY0" fmla="*/ 1353809 h 1375235"/>
              <a:gd name="connsiteX1" fmla="*/ 890649 w 6733309"/>
              <a:gd name="connsiteY1" fmla="*/ 1353809 h 1375235"/>
              <a:gd name="connsiteX2" fmla="*/ 1056904 w 6733309"/>
              <a:gd name="connsiteY2" fmla="*/ 1197648 h 1375235"/>
              <a:gd name="connsiteX3" fmla="*/ 1104405 w 6733309"/>
              <a:gd name="connsiteY3" fmla="*/ 997549 h 1375235"/>
              <a:gd name="connsiteX4" fmla="*/ 1151906 w 6733309"/>
              <a:gd name="connsiteY4" fmla="*/ 1200320 h 1375235"/>
              <a:gd name="connsiteX5" fmla="*/ 1371303 w 6733309"/>
              <a:gd name="connsiteY5" fmla="*/ 1359078 h 1375235"/>
              <a:gd name="connsiteX6" fmla="*/ 2529444 w 6733309"/>
              <a:gd name="connsiteY6" fmla="*/ 1341933 h 1375235"/>
              <a:gd name="connsiteX7" fmla="*/ 2858836 w 6733309"/>
              <a:gd name="connsiteY7" fmla="*/ 1111478 h 1375235"/>
              <a:gd name="connsiteX8" fmla="*/ 3040083 w 6733309"/>
              <a:gd name="connsiteY8" fmla="*/ 534411 h 1375235"/>
              <a:gd name="connsiteX9" fmla="*/ 3111335 w 6733309"/>
              <a:gd name="connsiteY9" fmla="*/ 22 h 1375235"/>
              <a:gd name="connsiteX10" fmla="*/ 3182587 w 6733309"/>
              <a:gd name="connsiteY10" fmla="*/ 553337 h 1375235"/>
              <a:gd name="connsiteX11" fmla="*/ 3230088 w 6733309"/>
              <a:gd name="connsiteY11" fmla="*/ 1045050 h 1375235"/>
              <a:gd name="connsiteX12" fmla="*/ 3639861 w 6733309"/>
              <a:gd name="connsiteY12" fmla="*/ 1341043 h 1375235"/>
              <a:gd name="connsiteX13" fmla="*/ 4655127 w 6733309"/>
              <a:gd name="connsiteY13" fmla="*/ 1318183 h 1375235"/>
              <a:gd name="connsiteX14" fmla="*/ 4904509 w 6733309"/>
              <a:gd name="connsiteY14" fmla="*/ 1140053 h 1375235"/>
              <a:gd name="connsiteX15" fmla="*/ 4975761 w 6733309"/>
              <a:gd name="connsiteY15" fmla="*/ 1021300 h 1375235"/>
              <a:gd name="connsiteX16" fmla="*/ 5023262 w 6733309"/>
              <a:gd name="connsiteY16" fmla="*/ 1175679 h 1375235"/>
              <a:gd name="connsiteX17" fmla="*/ 5082639 w 6733309"/>
              <a:gd name="connsiteY17" fmla="*/ 1270681 h 1375235"/>
              <a:gd name="connsiteX18" fmla="*/ 6733309 w 6733309"/>
              <a:gd name="connsiteY18" fmla="*/ 1270681 h 1375235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85883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30088 w 6733309"/>
              <a:gd name="connsiteY11" fmla="*/ 1045135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85883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58663 w 6733309"/>
              <a:gd name="connsiteY11" fmla="*/ 1073710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91598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58663 w 6733309"/>
              <a:gd name="connsiteY11" fmla="*/ 1073710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94 h 1375320"/>
              <a:gd name="connsiteX1" fmla="*/ 890649 w 6733309"/>
              <a:gd name="connsiteY1" fmla="*/ 1353894 h 1375320"/>
              <a:gd name="connsiteX2" fmla="*/ 1056904 w 6733309"/>
              <a:gd name="connsiteY2" fmla="*/ 1197733 h 1375320"/>
              <a:gd name="connsiteX3" fmla="*/ 1104405 w 6733309"/>
              <a:gd name="connsiteY3" fmla="*/ 997634 h 1375320"/>
              <a:gd name="connsiteX4" fmla="*/ 1151906 w 6733309"/>
              <a:gd name="connsiteY4" fmla="*/ 1200405 h 1375320"/>
              <a:gd name="connsiteX5" fmla="*/ 1371303 w 6733309"/>
              <a:gd name="connsiteY5" fmla="*/ 1359163 h 1375320"/>
              <a:gd name="connsiteX6" fmla="*/ 2529444 w 6733309"/>
              <a:gd name="connsiteY6" fmla="*/ 1342018 h 1375320"/>
              <a:gd name="connsiteX7" fmla="*/ 2915986 w 6733309"/>
              <a:gd name="connsiteY7" fmla="*/ 1111563 h 1375320"/>
              <a:gd name="connsiteX8" fmla="*/ 3034368 w 6733309"/>
              <a:gd name="connsiteY8" fmla="*/ 511636 h 1375320"/>
              <a:gd name="connsiteX9" fmla="*/ 3111335 w 6733309"/>
              <a:gd name="connsiteY9" fmla="*/ 107 h 1375320"/>
              <a:gd name="connsiteX10" fmla="*/ 3182587 w 6733309"/>
              <a:gd name="connsiteY10" fmla="*/ 553422 h 1375320"/>
              <a:gd name="connsiteX11" fmla="*/ 3235803 w 6733309"/>
              <a:gd name="connsiteY11" fmla="*/ 1090855 h 1375320"/>
              <a:gd name="connsiteX12" fmla="*/ 3639861 w 6733309"/>
              <a:gd name="connsiteY12" fmla="*/ 1341128 h 1375320"/>
              <a:gd name="connsiteX13" fmla="*/ 4655127 w 6733309"/>
              <a:gd name="connsiteY13" fmla="*/ 1318268 h 1375320"/>
              <a:gd name="connsiteX14" fmla="*/ 4904509 w 6733309"/>
              <a:gd name="connsiteY14" fmla="*/ 1140138 h 1375320"/>
              <a:gd name="connsiteX15" fmla="*/ 4975761 w 6733309"/>
              <a:gd name="connsiteY15" fmla="*/ 1021385 h 1375320"/>
              <a:gd name="connsiteX16" fmla="*/ 5023262 w 6733309"/>
              <a:gd name="connsiteY16" fmla="*/ 1175764 h 1375320"/>
              <a:gd name="connsiteX17" fmla="*/ 5082639 w 6733309"/>
              <a:gd name="connsiteY17" fmla="*/ 1270766 h 1375320"/>
              <a:gd name="connsiteX18" fmla="*/ 6733309 w 6733309"/>
              <a:gd name="connsiteY18" fmla="*/ 1270766 h 1375320"/>
              <a:gd name="connsiteX0" fmla="*/ 0 w 6733309"/>
              <a:gd name="connsiteY0" fmla="*/ 1353810 h 1375236"/>
              <a:gd name="connsiteX1" fmla="*/ 890649 w 6733309"/>
              <a:gd name="connsiteY1" fmla="*/ 1353810 h 1375236"/>
              <a:gd name="connsiteX2" fmla="*/ 1056904 w 6733309"/>
              <a:gd name="connsiteY2" fmla="*/ 1197649 h 1375236"/>
              <a:gd name="connsiteX3" fmla="*/ 1104405 w 6733309"/>
              <a:gd name="connsiteY3" fmla="*/ 997550 h 1375236"/>
              <a:gd name="connsiteX4" fmla="*/ 1151906 w 6733309"/>
              <a:gd name="connsiteY4" fmla="*/ 1200321 h 1375236"/>
              <a:gd name="connsiteX5" fmla="*/ 1371303 w 6733309"/>
              <a:gd name="connsiteY5" fmla="*/ 1359079 h 1375236"/>
              <a:gd name="connsiteX6" fmla="*/ 2529444 w 6733309"/>
              <a:gd name="connsiteY6" fmla="*/ 1341934 h 1375236"/>
              <a:gd name="connsiteX7" fmla="*/ 2915986 w 6733309"/>
              <a:gd name="connsiteY7" fmla="*/ 1111479 h 1375236"/>
              <a:gd name="connsiteX8" fmla="*/ 3034368 w 6733309"/>
              <a:gd name="connsiteY8" fmla="*/ 511552 h 1375236"/>
              <a:gd name="connsiteX9" fmla="*/ 3111335 w 6733309"/>
              <a:gd name="connsiteY9" fmla="*/ 23 h 1375236"/>
              <a:gd name="connsiteX10" fmla="*/ 3165442 w 6733309"/>
              <a:gd name="connsiteY10" fmla="*/ 530478 h 1375236"/>
              <a:gd name="connsiteX11" fmla="*/ 3235803 w 6733309"/>
              <a:gd name="connsiteY11" fmla="*/ 1090771 h 1375236"/>
              <a:gd name="connsiteX12" fmla="*/ 3639861 w 6733309"/>
              <a:gd name="connsiteY12" fmla="*/ 1341044 h 1375236"/>
              <a:gd name="connsiteX13" fmla="*/ 4655127 w 6733309"/>
              <a:gd name="connsiteY13" fmla="*/ 1318184 h 1375236"/>
              <a:gd name="connsiteX14" fmla="*/ 4904509 w 6733309"/>
              <a:gd name="connsiteY14" fmla="*/ 1140054 h 1375236"/>
              <a:gd name="connsiteX15" fmla="*/ 4975761 w 6733309"/>
              <a:gd name="connsiteY15" fmla="*/ 1021301 h 1375236"/>
              <a:gd name="connsiteX16" fmla="*/ 5023262 w 6733309"/>
              <a:gd name="connsiteY16" fmla="*/ 1175680 h 1375236"/>
              <a:gd name="connsiteX17" fmla="*/ 5082639 w 6733309"/>
              <a:gd name="connsiteY17" fmla="*/ 1270682 h 1375236"/>
              <a:gd name="connsiteX18" fmla="*/ 6733309 w 6733309"/>
              <a:gd name="connsiteY18" fmla="*/ 1270682 h 1375236"/>
              <a:gd name="connsiteX0" fmla="*/ 0 w 6733309"/>
              <a:gd name="connsiteY0" fmla="*/ 1353810 h 1375236"/>
              <a:gd name="connsiteX1" fmla="*/ 890649 w 6733309"/>
              <a:gd name="connsiteY1" fmla="*/ 1353810 h 1375236"/>
              <a:gd name="connsiteX2" fmla="*/ 1056904 w 6733309"/>
              <a:gd name="connsiteY2" fmla="*/ 1254799 h 1375236"/>
              <a:gd name="connsiteX3" fmla="*/ 1104405 w 6733309"/>
              <a:gd name="connsiteY3" fmla="*/ 997550 h 1375236"/>
              <a:gd name="connsiteX4" fmla="*/ 1151906 w 6733309"/>
              <a:gd name="connsiteY4" fmla="*/ 1200321 h 1375236"/>
              <a:gd name="connsiteX5" fmla="*/ 1371303 w 6733309"/>
              <a:gd name="connsiteY5" fmla="*/ 1359079 h 1375236"/>
              <a:gd name="connsiteX6" fmla="*/ 2529444 w 6733309"/>
              <a:gd name="connsiteY6" fmla="*/ 1341934 h 1375236"/>
              <a:gd name="connsiteX7" fmla="*/ 2915986 w 6733309"/>
              <a:gd name="connsiteY7" fmla="*/ 1111479 h 1375236"/>
              <a:gd name="connsiteX8" fmla="*/ 3034368 w 6733309"/>
              <a:gd name="connsiteY8" fmla="*/ 511552 h 1375236"/>
              <a:gd name="connsiteX9" fmla="*/ 3111335 w 6733309"/>
              <a:gd name="connsiteY9" fmla="*/ 23 h 1375236"/>
              <a:gd name="connsiteX10" fmla="*/ 3165442 w 6733309"/>
              <a:gd name="connsiteY10" fmla="*/ 530478 h 1375236"/>
              <a:gd name="connsiteX11" fmla="*/ 3235803 w 6733309"/>
              <a:gd name="connsiteY11" fmla="*/ 1090771 h 1375236"/>
              <a:gd name="connsiteX12" fmla="*/ 3639861 w 6733309"/>
              <a:gd name="connsiteY12" fmla="*/ 1341044 h 1375236"/>
              <a:gd name="connsiteX13" fmla="*/ 4655127 w 6733309"/>
              <a:gd name="connsiteY13" fmla="*/ 1318184 h 1375236"/>
              <a:gd name="connsiteX14" fmla="*/ 4904509 w 6733309"/>
              <a:gd name="connsiteY14" fmla="*/ 1140054 h 1375236"/>
              <a:gd name="connsiteX15" fmla="*/ 4975761 w 6733309"/>
              <a:gd name="connsiteY15" fmla="*/ 1021301 h 1375236"/>
              <a:gd name="connsiteX16" fmla="*/ 5023262 w 6733309"/>
              <a:gd name="connsiteY16" fmla="*/ 1175680 h 1375236"/>
              <a:gd name="connsiteX17" fmla="*/ 5082639 w 6733309"/>
              <a:gd name="connsiteY17" fmla="*/ 1270682 h 1375236"/>
              <a:gd name="connsiteX18" fmla="*/ 6733309 w 6733309"/>
              <a:gd name="connsiteY18" fmla="*/ 1270682 h 1375236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04509 w 6733309"/>
              <a:gd name="connsiteY14" fmla="*/ 1140054 h 1371727"/>
              <a:gd name="connsiteX15" fmla="*/ 4975761 w 6733309"/>
              <a:gd name="connsiteY15" fmla="*/ 1021301 h 1371727"/>
              <a:gd name="connsiteX16" fmla="*/ 5023262 w 6733309"/>
              <a:gd name="connsiteY16" fmla="*/ 1175680 h 1371727"/>
              <a:gd name="connsiteX17" fmla="*/ 5082639 w 6733309"/>
              <a:gd name="connsiteY17" fmla="*/ 127068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0224 w 6733309"/>
              <a:gd name="connsiteY14" fmla="*/ 1168629 h 1371727"/>
              <a:gd name="connsiteX15" fmla="*/ 4975761 w 6733309"/>
              <a:gd name="connsiteY15" fmla="*/ 1021301 h 1371727"/>
              <a:gd name="connsiteX16" fmla="*/ 5023262 w 6733309"/>
              <a:gd name="connsiteY16" fmla="*/ 1175680 h 1371727"/>
              <a:gd name="connsiteX17" fmla="*/ 5082639 w 6733309"/>
              <a:gd name="connsiteY17" fmla="*/ 127068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0224 w 6733309"/>
              <a:gd name="connsiteY14" fmla="*/ 1168629 h 1371727"/>
              <a:gd name="connsiteX15" fmla="*/ 4975761 w 6733309"/>
              <a:gd name="connsiteY15" fmla="*/ 1021301 h 1371727"/>
              <a:gd name="connsiteX16" fmla="*/ 5023262 w 6733309"/>
              <a:gd name="connsiteY16" fmla="*/ 1175680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0224 w 6733309"/>
              <a:gd name="connsiteY14" fmla="*/ 1168629 h 1371727"/>
              <a:gd name="connsiteX15" fmla="*/ 4975761 w 6733309"/>
              <a:gd name="connsiteY15" fmla="*/ 1021301 h 1371727"/>
              <a:gd name="connsiteX16" fmla="*/ 5040407 w 6733309"/>
              <a:gd name="connsiteY16" fmla="*/ 1204255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5939 w 6733309"/>
              <a:gd name="connsiteY14" fmla="*/ 1225779 h 1371727"/>
              <a:gd name="connsiteX15" fmla="*/ 4975761 w 6733309"/>
              <a:gd name="connsiteY15" fmla="*/ 1021301 h 1371727"/>
              <a:gd name="connsiteX16" fmla="*/ 5040407 w 6733309"/>
              <a:gd name="connsiteY16" fmla="*/ 1204255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71727"/>
              <a:gd name="connsiteX1" fmla="*/ 890649 w 6733309"/>
              <a:gd name="connsiteY1" fmla="*/ 1353810 h 1371727"/>
              <a:gd name="connsiteX2" fmla="*/ 1056904 w 6733309"/>
              <a:gd name="connsiteY2" fmla="*/ 1254799 h 1371727"/>
              <a:gd name="connsiteX3" fmla="*/ 1104405 w 6733309"/>
              <a:gd name="connsiteY3" fmla="*/ 997550 h 1371727"/>
              <a:gd name="connsiteX4" fmla="*/ 1169051 w 6733309"/>
              <a:gd name="connsiteY4" fmla="*/ 1251756 h 1371727"/>
              <a:gd name="connsiteX5" fmla="*/ 1371303 w 6733309"/>
              <a:gd name="connsiteY5" fmla="*/ 1359079 h 1371727"/>
              <a:gd name="connsiteX6" fmla="*/ 2529444 w 6733309"/>
              <a:gd name="connsiteY6" fmla="*/ 1341934 h 1371727"/>
              <a:gd name="connsiteX7" fmla="*/ 2915986 w 6733309"/>
              <a:gd name="connsiteY7" fmla="*/ 1111479 h 1371727"/>
              <a:gd name="connsiteX8" fmla="*/ 3034368 w 6733309"/>
              <a:gd name="connsiteY8" fmla="*/ 511552 h 1371727"/>
              <a:gd name="connsiteX9" fmla="*/ 3111335 w 6733309"/>
              <a:gd name="connsiteY9" fmla="*/ 23 h 1371727"/>
              <a:gd name="connsiteX10" fmla="*/ 3165442 w 6733309"/>
              <a:gd name="connsiteY10" fmla="*/ 530478 h 1371727"/>
              <a:gd name="connsiteX11" fmla="*/ 3235803 w 6733309"/>
              <a:gd name="connsiteY11" fmla="*/ 1090771 h 1371727"/>
              <a:gd name="connsiteX12" fmla="*/ 3639861 w 6733309"/>
              <a:gd name="connsiteY12" fmla="*/ 1341044 h 1371727"/>
              <a:gd name="connsiteX13" fmla="*/ 4655127 w 6733309"/>
              <a:gd name="connsiteY13" fmla="*/ 1318184 h 1371727"/>
              <a:gd name="connsiteX14" fmla="*/ 4915939 w 6733309"/>
              <a:gd name="connsiteY14" fmla="*/ 1225779 h 1371727"/>
              <a:gd name="connsiteX15" fmla="*/ 4975761 w 6733309"/>
              <a:gd name="connsiteY15" fmla="*/ 1021301 h 1371727"/>
              <a:gd name="connsiteX16" fmla="*/ 5046122 w 6733309"/>
              <a:gd name="connsiteY16" fmla="*/ 1215685 h 1371727"/>
              <a:gd name="connsiteX17" fmla="*/ 5305524 w 6733309"/>
              <a:gd name="connsiteY17" fmla="*/ 1293542 h 1371727"/>
              <a:gd name="connsiteX18" fmla="*/ 6733309 w 6733309"/>
              <a:gd name="connsiteY18" fmla="*/ 1270682 h 1371727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54799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15685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15685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9851"/>
              <a:gd name="connsiteX1" fmla="*/ 890649 w 6733309"/>
              <a:gd name="connsiteY1" fmla="*/ 1353810 h 1369851"/>
              <a:gd name="connsiteX2" fmla="*/ 1056904 w 6733309"/>
              <a:gd name="connsiteY2" fmla="*/ 1283374 h 1369851"/>
              <a:gd name="connsiteX3" fmla="*/ 1104405 w 6733309"/>
              <a:gd name="connsiteY3" fmla="*/ 997550 h 1369851"/>
              <a:gd name="connsiteX4" fmla="*/ 1157621 w 6733309"/>
              <a:gd name="connsiteY4" fmla="*/ 1280331 h 1369851"/>
              <a:gd name="connsiteX5" fmla="*/ 1371303 w 6733309"/>
              <a:gd name="connsiteY5" fmla="*/ 1359079 h 1369851"/>
              <a:gd name="connsiteX6" fmla="*/ 2529444 w 6733309"/>
              <a:gd name="connsiteY6" fmla="*/ 1341934 h 1369851"/>
              <a:gd name="connsiteX7" fmla="*/ 2915986 w 6733309"/>
              <a:gd name="connsiteY7" fmla="*/ 1111479 h 1369851"/>
              <a:gd name="connsiteX8" fmla="*/ 3034368 w 6733309"/>
              <a:gd name="connsiteY8" fmla="*/ 511552 h 1369851"/>
              <a:gd name="connsiteX9" fmla="*/ 3111335 w 6733309"/>
              <a:gd name="connsiteY9" fmla="*/ 23 h 1369851"/>
              <a:gd name="connsiteX10" fmla="*/ 3165442 w 6733309"/>
              <a:gd name="connsiteY10" fmla="*/ 530478 h 1369851"/>
              <a:gd name="connsiteX11" fmla="*/ 3235803 w 6733309"/>
              <a:gd name="connsiteY11" fmla="*/ 1090771 h 1369851"/>
              <a:gd name="connsiteX12" fmla="*/ 3639861 w 6733309"/>
              <a:gd name="connsiteY12" fmla="*/ 1341044 h 1369851"/>
              <a:gd name="connsiteX13" fmla="*/ 4655127 w 6733309"/>
              <a:gd name="connsiteY13" fmla="*/ 1318184 h 1369851"/>
              <a:gd name="connsiteX14" fmla="*/ 4915939 w 6733309"/>
              <a:gd name="connsiteY14" fmla="*/ 1225779 h 1369851"/>
              <a:gd name="connsiteX15" fmla="*/ 4975761 w 6733309"/>
              <a:gd name="connsiteY15" fmla="*/ 1021301 h 1369851"/>
              <a:gd name="connsiteX16" fmla="*/ 5046122 w 6733309"/>
              <a:gd name="connsiteY16" fmla="*/ 1209970 h 1369851"/>
              <a:gd name="connsiteX17" fmla="*/ 5305524 w 6733309"/>
              <a:gd name="connsiteY17" fmla="*/ 1293542 h 1369851"/>
              <a:gd name="connsiteX18" fmla="*/ 6733309 w 6733309"/>
              <a:gd name="connsiteY18" fmla="*/ 1270682 h 1369851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46122 w 6733309"/>
              <a:gd name="connsiteY16" fmla="*/ 1209970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68630"/>
              <a:gd name="connsiteX1" fmla="*/ 890649 w 6733309"/>
              <a:gd name="connsiteY1" fmla="*/ 1353810 h 1368630"/>
              <a:gd name="connsiteX2" fmla="*/ 1056904 w 6733309"/>
              <a:gd name="connsiteY2" fmla="*/ 1283374 h 1368630"/>
              <a:gd name="connsiteX3" fmla="*/ 1104405 w 6733309"/>
              <a:gd name="connsiteY3" fmla="*/ 997550 h 1368630"/>
              <a:gd name="connsiteX4" fmla="*/ 1157621 w 6733309"/>
              <a:gd name="connsiteY4" fmla="*/ 1280331 h 1368630"/>
              <a:gd name="connsiteX5" fmla="*/ 1371303 w 6733309"/>
              <a:gd name="connsiteY5" fmla="*/ 1359079 h 1368630"/>
              <a:gd name="connsiteX6" fmla="*/ 2529444 w 6733309"/>
              <a:gd name="connsiteY6" fmla="*/ 1341934 h 1368630"/>
              <a:gd name="connsiteX7" fmla="*/ 2926318 w 6733309"/>
              <a:gd name="connsiteY7" fmla="*/ 1132143 h 1368630"/>
              <a:gd name="connsiteX8" fmla="*/ 3034368 w 6733309"/>
              <a:gd name="connsiteY8" fmla="*/ 511552 h 1368630"/>
              <a:gd name="connsiteX9" fmla="*/ 3111335 w 6733309"/>
              <a:gd name="connsiteY9" fmla="*/ 23 h 1368630"/>
              <a:gd name="connsiteX10" fmla="*/ 3165442 w 6733309"/>
              <a:gd name="connsiteY10" fmla="*/ 530478 h 1368630"/>
              <a:gd name="connsiteX11" fmla="*/ 3235803 w 6733309"/>
              <a:gd name="connsiteY11" fmla="*/ 1090771 h 1368630"/>
              <a:gd name="connsiteX12" fmla="*/ 3639861 w 6733309"/>
              <a:gd name="connsiteY12" fmla="*/ 1341044 h 1368630"/>
              <a:gd name="connsiteX13" fmla="*/ 4655127 w 6733309"/>
              <a:gd name="connsiteY13" fmla="*/ 1318184 h 1368630"/>
              <a:gd name="connsiteX14" fmla="*/ 4915939 w 6733309"/>
              <a:gd name="connsiteY14" fmla="*/ 1225779 h 1368630"/>
              <a:gd name="connsiteX15" fmla="*/ 4975761 w 6733309"/>
              <a:gd name="connsiteY15" fmla="*/ 1021301 h 1368630"/>
              <a:gd name="connsiteX16" fmla="*/ 5051288 w 6733309"/>
              <a:gd name="connsiteY16" fmla="*/ 1225468 h 1368630"/>
              <a:gd name="connsiteX17" fmla="*/ 5305524 w 6733309"/>
              <a:gd name="connsiteY17" fmla="*/ 1293542 h 1368630"/>
              <a:gd name="connsiteX18" fmla="*/ 6733309 w 6733309"/>
              <a:gd name="connsiteY18" fmla="*/ 1270682 h 1368630"/>
              <a:gd name="connsiteX0" fmla="*/ 0 w 6733309"/>
              <a:gd name="connsiteY0" fmla="*/ 1353810 h 1397810"/>
              <a:gd name="connsiteX1" fmla="*/ 890649 w 6733309"/>
              <a:gd name="connsiteY1" fmla="*/ 1353810 h 1397810"/>
              <a:gd name="connsiteX2" fmla="*/ 1056904 w 6733309"/>
              <a:gd name="connsiteY2" fmla="*/ 1283374 h 1397810"/>
              <a:gd name="connsiteX3" fmla="*/ 1104405 w 6733309"/>
              <a:gd name="connsiteY3" fmla="*/ 997550 h 1397810"/>
              <a:gd name="connsiteX4" fmla="*/ 1157621 w 6733309"/>
              <a:gd name="connsiteY4" fmla="*/ 1280331 h 1397810"/>
              <a:gd name="connsiteX5" fmla="*/ 1371303 w 6733309"/>
              <a:gd name="connsiteY5" fmla="*/ 1359079 h 1397810"/>
              <a:gd name="connsiteX6" fmla="*/ 2529444 w 6733309"/>
              <a:gd name="connsiteY6" fmla="*/ 1341934 h 1397810"/>
              <a:gd name="connsiteX7" fmla="*/ 2926318 w 6733309"/>
              <a:gd name="connsiteY7" fmla="*/ 1132143 h 1397810"/>
              <a:gd name="connsiteX8" fmla="*/ 3034368 w 6733309"/>
              <a:gd name="connsiteY8" fmla="*/ 511552 h 1397810"/>
              <a:gd name="connsiteX9" fmla="*/ 3111335 w 6733309"/>
              <a:gd name="connsiteY9" fmla="*/ 23 h 1397810"/>
              <a:gd name="connsiteX10" fmla="*/ 3165442 w 6733309"/>
              <a:gd name="connsiteY10" fmla="*/ 530478 h 1397810"/>
              <a:gd name="connsiteX11" fmla="*/ 3639861 w 6733309"/>
              <a:gd name="connsiteY11" fmla="*/ 1341044 h 1397810"/>
              <a:gd name="connsiteX12" fmla="*/ 4655127 w 6733309"/>
              <a:gd name="connsiteY12" fmla="*/ 1318184 h 1397810"/>
              <a:gd name="connsiteX13" fmla="*/ 4915939 w 6733309"/>
              <a:gd name="connsiteY13" fmla="*/ 1225779 h 1397810"/>
              <a:gd name="connsiteX14" fmla="*/ 4975761 w 6733309"/>
              <a:gd name="connsiteY14" fmla="*/ 1021301 h 1397810"/>
              <a:gd name="connsiteX15" fmla="*/ 5051288 w 6733309"/>
              <a:gd name="connsiteY15" fmla="*/ 1225468 h 1397810"/>
              <a:gd name="connsiteX16" fmla="*/ 5305524 w 6733309"/>
              <a:gd name="connsiteY16" fmla="*/ 1293542 h 1397810"/>
              <a:gd name="connsiteX17" fmla="*/ 6733309 w 6733309"/>
              <a:gd name="connsiteY17" fmla="*/ 1270682 h 1397810"/>
              <a:gd name="connsiteX0" fmla="*/ 0 w 6733309"/>
              <a:gd name="connsiteY0" fmla="*/ 1353812 h 1412143"/>
              <a:gd name="connsiteX1" fmla="*/ 890649 w 6733309"/>
              <a:gd name="connsiteY1" fmla="*/ 1353812 h 1412143"/>
              <a:gd name="connsiteX2" fmla="*/ 1056904 w 6733309"/>
              <a:gd name="connsiteY2" fmla="*/ 1283376 h 1412143"/>
              <a:gd name="connsiteX3" fmla="*/ 1104405 w 6733309"/>
              <a:gd name="connsiteY3" fmla="*/ 997552 h 1412143"/>
              <a:gd name="connsiteX4" fmla="*/ 1157621 w 6733309"/>
              <a:gd name="connsiteY4" fmla="*/ 1280333 h 1412143"/>
              <a:gd name="connsiteX5" fmla="*/ 1371303 w 6733309"/>
              <a:gd name="connsiteY5" fmla="*/ 1359081 h 1412143"/>
              <a:gd name="connsiteX6" fmla="*/ 2529444 w 6733309"/>
              <a:gd name="connsiteY6" fmla="*/ 1341936 h 1412143"/>
              <a:gd name="connsiteX7" fmla="*/ 3034368 w 6733309"/>
              <a:gd name="connsiteY7" fmla="*/ 511554 h 1412143"/>
              <a:gd name="connsiteX8" fmla="*/ 3111335 w 6733309"/>
              <a:gd name="connsiteY8" fmla="*/ 25 h 1412143"/>
              <a:gd name="connsiteX9" fmla="*/ 3165442 w 6733309"/>
              <a:gd name="connsiteY9" fmla="*/ 530480 h 1412143"/>
              <a:gd name="connsiteX10" fmla="*/ 3639861 w 6733309"/>
              <a:gd name="connsiteY10" fmla="*/ 1341046 h 1412143"/>
              <a:gd name="connsiteX11" fmla="*/ 4655127 w 6733309"/>
              <a:gd name="connsiteY11" fmla="*/ 1318186 h 1412143"/>
              <a:gd name="connsiteX12" fmla="*/ 4915939 w 6733309"/>
              <a:gd name="connsiteY12" fmla="*/ 1225781 h 1412143"/>
              <a:gd name="connsiteX13" fmla="*/ 4975761 w 6733309"/>
              <a:gd name="connsiteY13" fmla="*/ 1021303 h 1412143"/>
              <a:gd name="connsiteX14" fmla="*/ 5051288 w 6733309"/>
              <a:gd name="connsiteY14" fmla="*/ 1225470 h 1412143"/>
              <a:gd name="connsiteX15" fmla="*/ 5305524 w 6733309"/>
              <a:gd name="connsiteY15" fmla="*/ 1293544 h 1412143"/>
              <a:gd name="connsiteX16" fmla="*/ 6733309 w 6733309"/>
              <a:gd name="connsiteY16" fmla="*/ 1270684 h 1412143"/>
              <a:gd name="connsiteX0" fmla="*/ 0 w 6733309"/>
              <a:gd name="connsiteY0" fmla="*/ 1380807 h 1464070"/>
              <a:gd name="connsiteX1" fmla="*/ 890649 w 6733309"/>
              <a:gd name="connsiteY1" fmla="*/ 1380807 h 1464070"/>
              <a:gd name="connsiteX2" fmla="*/ 1056904 w 6733309"/>
              <a:gd name="connsiteY2" fmla="*/ 1310371 h 1464070"/>
              <a:gd name="connsiteX3" fmla="*/ 1104405 w 6733309"/>
              <a:gd name="connsiteY3" fmla="*/ 1024547 h 1464070"/>
              <a:gd name="connsiteX4" fmla="*/ 1157621 w 6733309"/>
              <a:gd name="connsiteY4" fmla="*/ 1307328 h 1464070"/>
              <a:gd name="connsiteX5" fmla="*/ 1371303 w 6733309"/>
              <a:gd name="connsiteY5" fmla="*/ 1386076 h 1464070"/>
              <a:gd name="connsiteX6" fmla="*/ 2529444 w 6733309"/>
              <a:gd name="connsiteY6" fmla="*/ 1368931 h 1464070"/>
              <a:gd name="connsiteX7" fmla="*/ 3034368 w 6733309"/>
              <a:gd name="connsiteY7" fmla="*/ 538549 h 1464070"/>
              <a:gd name="connsiteX8" fmla="*/ 3111335 w 6733309"/>
              <a:gd name="connsiteY8" fmla="*/ 27020 h 1464070"/>
              <a:gd name="connsiteX9" fmla="*/ 3639861 w 6733309"/>
              <a:gd name="connsiteY9" fmla="*/ 1368041 h 1464070"/>
              <a:gd name="connsiteX10" fmla="*/ 4655127 w 6733309"/>
              <a:gd name="connsiteY10" fmla="*/ 1345181 h 1464070"/>
              <a:gd name="connsiteX11" fmla="*/ 4915939 w 6733309"/>
              <a:gd name="connsiteY11" fmla="*/ 1252776 h 1464070"/>
              <a:gd name="connsiteX12" fmla="*/ 4975761 w 6733309"/>
              <a:gd name="connsiteY12" fmla="*/ 1048298 h 1464070"/>
              <a:gd name="connsiteX13" fmla="*/ 5051288 w 6733309"/>
              <a:gd name="connsiteY13" fmla="*/ 1252465 h 1464070"/>
              <a:gd name="connsiteX14" fmla="*/ 5305524 w 6733309"/>
              <a:gd name="connsiteY14" fmla="*/ 1320539 h 1464070"/>
              <a:gd name="connsiteX15" fmla="*/ 6733309 w 6733309"/>
              <a:gd name="connsiteY15" fmla="*/ 1297679 h 1464070"/>
              <a:gd name="connsiteX0" fmla="*/ 0 w 6733309"/>
              <a:gd name="connsiteY0" fmla="*/ 1353788 h 1449733"/>
              <a:gd name="connsiteX1" fmla="*/ 890649 w 6733309"/>
              <a:gd name="connsiteY1" fmla="*/ 1353788 h 1449733"/>
              <a:gd name="connsiteX2" fmla="*/ 1056904 w 6733309"/>
              <a:gd name="connsiteY2" fmla="*/ 1283352 h 1449733"/>
              <a:gd name="connsiteX3" fmla="*/ 1104405 w 6733309"/>
              <a:gd name="connsiteY3" fmla="*/ 997528 h 1449733"/>
              <a:gd name="connsiteX4" fmla="*/ 1157621 w 6733309"/>
              <a:gd name="connsiteY4" fmla="*/ 1280309 h 1449733"/>
              <a:gd name="connsiteX5" fmla="*/ 1371303 w 6733309"/>
              <a:gd name="connsiteY5" fmla="*/ 1359057 h 1449733"/>
              <a:gd name="connsiteX6" fmla="*/ 2529444 w 6733309"/>
              <a:gd name="connsiteY6" fmla="*/ 1341912 h 1449733"/>
              <a:gd name="connsiteX7" fmla="*/ 3111335 w 6733309"/>
              <a:gd name="connsiteY7" fmla="*/ 1 h 1449733"/>
              <a:gd name="connsiteX8" fmla="*/ 3639861 w 6733309"/>
              <a:gd name="connsiteY8" fmla="*/ 1341022 h 1449733"/>
              <a:gd name="connsiteX9" fmla="*/ 4655127 w 6733309"/>
              <a:gd name="connsiteY9" fmla="*/ 1318162 h 1449733"/>
              <a:gd name="connsiteX10" fmla="*/ 4915939 w 6733309"/>
              <a:gd name="connsiteY10" fmla="*/ 1225757 h 1449733"/>
              <a:gd name="connsiteX11" fmla="*/ 4975761 w 6733309"/>
              <a:gd name="connsiteY11" fmla="*/ 1021279 h 1449733"/>
              <a:gd name="connsiteX12" fmla="*/ 5051288 w 6733309"/>
              <a:gd name="connsiteY12" fmla="*/ 1225446 h 1449733"/>
              <a:gd name="connsiteX13" fmla="*/ 5305524 w 6733309"/>
              <a:gd name="connsiteY13" fmla="*/ 1293520 h 1449733"/>
              <a:gd name="connsiteX14" fmla="*/ 6733309 w 6733309"/>
              <a:gd name="connsiteY14" fmla="*/ 1270660 h 1449733"/>
              <a:gd name="connsiteX0" fmla="*/ 0 w 6733309"/>
              <a:gd name="connsiteY0" fmla="*/ 356261 h 367055"/>
              <a:gd name="connsiteX1" fmla="*/ 890649 w 6733309"/>
              <a:gd name="connsiteY1" fmla="*/ 356261 h 367055"/>
              <a:gd name="connsiteX2" fmla="*/ 1056904 w 6733309"/>
              <a:gd name="connsiteY2" fmla="*/ 285825 h 367055"/>
              <a:gd name="connsiteX3" fmla="*/ 1104405 w 6733309"/>
              <a:gd name="connsiteY3" fmla="*/ 1 h 367055"/>
              <a:gd name="connsiteX4" fmla="*/ 1157621 w 6733309"/>
              <a:gd name="connsiteY4" fmla="*/ 282782 h 367055"/>
              <a:gd name="connsiteX5" fmla="*/ 1371303 w 6733309"/>
              <a:gd name="connsiteY5" fmla="*/ 361530 h 367055"/>
              <a:gd name="connsiteX6" fmla="*/ 2529444 w 6733309"/>
              <a:gd name="connsiteY6" fmla="*/ 344385 h 367055"/>
              <a:gd name="connsiteX7" fmla="*/ 3639861 w 6733309"/>
              <a:gd name="connsiteY7" fmla="*/ 343495 h 367055"/>
              <a:gd name="connsiteX8" fmla="*/ 4655127 w 6733309"/>
              <a:gd name="connsiteY8" fmla="*/ 320635 h 367055"/>
              <a:gd name="connsiteX9" fmla="*/ 4915939 w 6733309"/>
              <a:gd name="connsiteY9" fmla="*/ 228230 h 367055"/>
              <a:gd name="connsiteX10" fmla="*/ 4975761 w 6733309"/>
              <a:gd name="connsiteY10" fmla="*/ 23752 h 367055"/>
              <a:gd name="connsiteX11" fmla="*/ 5051288 w 6733309"/>
              <a:gd name="connsiteY11" fmla="*/ 227919 h 367055"/>
              <a:gd name="connsiteX12" fmla="*/ 5305524 w 6733309"/>
              <a:gd name="connsiteY12" fmla="*/ 295993 h 367055"/>
              <a:gd name="connsiteX13" fmla="*/ 6733309 w 6733309"/>
              <a:gd name="connsiteY13" fmla="*/ 273133 h 367055"/>
              <a:gd name="connsiteX0" fmla="*/ 0 w 6733309"/>
              <a:gd name="connsiteY0" fmla="*/ 1316380 h 1363140"/>
              <a:gd name="connsiteX1" fmla="*/ 890649 w 6733309"/>
              <a:gd name="connsiteY1" fmla="*/ 1316380 h 1363140"/>
              <a:gd name="connsiteX2" fmla="*/ 1056904 w 6733309"/>
              <a:gd name="connsiteY2" fmla="*/ 1245944 h 1363140"/>
              <a:gd name="connsiteX3" fmla="*/ 1104405 w 6733309"/>
              <a:gd name="connsiteY3" fmla="*/ 0 h 1363140"/>
              <a:gd name="connsiteX4" fmla="*/ 1157621 w 6733309"/>
              <a:gd name="connsiteY4" fmla="*/ 1242901 h 1363140"/>
              <a:gd name="connsiteX5" fmla="*/ 1371303 w 6733309"/>
              <a:gd name="connsiteY5" fmla="*/ 1321649 h 1363140"/>
              <a:gd name="connsiteX6" fmla="*/ 2529444 w 6733309"/>
              <a:gd name="connsiteY6" fmla="*/ 1304504 h 1363140"/>
              <a:gd name="connsiteX7" fmla="*/ 3639861 w 6733309"/>
              <a:gd name="connsiteY7" fmla="*/ 1303614 h 1363140"/>
              <a:gd name="connsiteX8" fmla="*/ 4655127 w 6733309"/>
              <a:gd name="connsiteY8" fmla="*/ 1280754 h 1363140"/>
              <a:gd name="connsiteX9" fmla="*/ 4915939 w 6733309"/>
              <a:gd name="connsiteY9" fmla="*/ 1188349 h 1363140"/>
              <a:gd name="connsiteX10" fmla="*/ 4975761 w 6733309"/>
              <a:gd name="connsiteY10" fmla="*/ 983871 h 1363140"/>
              <a:gd name="connsiteX11" fmla="*/ 5051288 w 6733309"/>
              <a:gd name="connsiteY11" fmla="*/ 1188038 h 1363140"/>
              <a:gd name="connsiteX12" fmla="*/ 5305524 w 6733309"/>
              <a:gd name="connsiteY12" fmla="*/ 1256112 h 1363140"/>
              <a:gd name="connsiteX13" fmla="*/ 6733309 w 6733309"/>
              <a:gd name="connsiteY13" fmla="*/ 1233252 h 1363140"/>
              <a:gd name="connsiteX0" fmla="*/ 0 w 6733309"/>
              <a:gd name="connsiteY0" fmla="*/ 1316380 h 2081151"/>
              <a:gd name="connsiteX1" fmla="*/ 890649 w 6733309"/>
              <a:gd name="connsiteY1" fmla="*/ 1316380 h 2081151"/>
              <a:gd name="connsiteX2" fmla="*/ 1056904 w 6733309"/>
              <a:gd name="connsiteY2" fmla="*/ 1245944 h 2081151"/>
              <a:gd name="connsiteX3" fmla="*/ 1104405 w 6733309"/>
              <a:gd name="connsiteY3" fmla="*/ 0 h 2081151"/>
              <a:gd name="connsiteX4" fmla="*/ 1157621 w 6733309"/>
              <a:gd name="connsiteY4" fmla="*/ 1242901 h 2081151"/>
              <a:gd name="connsiteX5" fmla="*/ 1371303 w 6733309"/>
              <a:gd name="connsiteY5" fmla="*/ 1321649 h 2081151"/>
              <a:gd name="connsiteX6" fmla="*/ 2529444 w 6733309"/>
              <a:gd name="connsiteY6" fmla="*/ 1304504 h 2081151"/>
              <a:gd name="connsiteX7" fmla="*/ 3639861 w 6733309"/>
              <a:gd name="connsiteY7" fmla="*/ 1303614 h 2081151"/>
              <a:gd name="connsiteX8" fmla="*/ 4655127 w 6733309"/>
              <a:gd name="connsiteY8" fmla="*/ 1280754 h 2081151"/>
              <a:gd name="connsiteX9" fmla="*/ 4915939 w 6733309"/>
              <a:gd name="connsiteY9" fmla="*/ 1188349 h 2081151"/>
              <a:gd name="connsiteX10" fmla="*/ 5021481 w 6733309"/>
              <a:gd name="connsiteY10" fmla="*/ 2081151 h 2081151"/>
              <a:gd name="connsiteX11" fmla="*/ 5051288 w 6733309"/>
              <a:gd name="connsiteY11" fmla="*/ 1188038 h 2081151"/>
              <a:gd name="connsiteX12" fmla="*/ 5305524 w 6733309"/>
              <a:gd name="connsiteY12" fmla="*/ 1256112 h 2081151"/>
              <a:gd name="connsiteX13" fmla="*/ 6733309 w 6733309"/>
              <a:gd name="connsiteY13" fmla="*/ 1233252 h 2081151"/>
              <a:gd name="connsiteX0" fmla="*/ 0 w 6733309"/>
              <a:gd name="connsiteY0" fmla="*/ 1316380 h 2157351"/>
              <a:gd name="connsiteX1" fmla="*/ 890649 w 6733309"/>
              <a:gd name="connsiteY1" fmla="*/ 1316380 h 2157351"/>
              <a:gd name="connsiteX2" fmla="*/ 1056904 w 6733309"/>
              <a:gd name="connsiteY2" fmla="*/ 1245944 h 2157351"/>
              <a:gd name="connsiteX3" fmla="*/ 1104405 w 6733309"/>
              <a:gd name="connsiteY3" fmla="*/ 0 h 2157351"/>
              <a:gd name="connsiteX4" fmla="*/ 1157621 w 6733309"/>
              <a:gd name="connsiteY4" fmla="*/ 1242901 h 2157351"/>
              <a:gd name="connsiteX5" fmla="*/ 1371303 w 6733309"/>
              <a:gd name="connsiteY5" fmla="*/ 1321649 h 2157351"/>
              <a:gd name="connsiteX6" fmla="*/ 2529444 w 6733309"/>
              <a:gd name="connsiteY6" fmla="*/ 1304504 h 2157351"/>
              <a:gd name="connsiteX7" fmla="*/ 3639861 w 6733309"/>
              <a:gd name="connsiteY7" fmla="*/ 1303614 h 2157351"/>
              <a:gd name="connsiteX8" fmla="*/ 4655127 w 6733309"/>
              <a:gd name="connsiteY8" fmla="*/ 1280754 h 2157351"/>
              <a:gd name="connsiteX9" fmla="*/ 4915939 w 6733309"/>
              <a:gd name="connsiteY9" fmla="*/ 1188349 h 2157351"/>
              <a:gd name="connsiteX10" fmla="*/ 5021481 w 6733309"/>
              <a:gd name="connsiteY10" fmla="*/ 2157351 h 2157351"/>
              <a:gd name="connsiteX11" fmla="*/ 5051288 w 6733309"/>
              <a:gd name="connsiteY11" fmla="*/ 1188038 h 2157351"/>
              <a:gd name="connsiteX12" fmla="*/ 5305524 w 6733309"/>
              <a:gd name="connsiteY12" fmla="*/ 1256112 h 2157351"/>
              <a:gd name="connsiteX13" fmla="*/ 6733309 w 6733309"/>
              <a:gd name="connsiteY13" fmla="*/ 1233252 h 2157351"/>
              <a:gd name="connsiteX0" fmla="*/ 0 w 6733309"/>
              <a:gd name="connsiteY0" fmla="*/ 1320039 h 2161010"/>
              <a:gd name="connsiteX1" fmla="*/ 890649 w 6733309"/>
              <a:gd name="connsiteY1" fmla="*/ 1320039 h 2161010"/>
              <a:gd name="connsiteX2" fmla="*/ 1024820 w 6733309"/>
              <a:gd name="connsiteY2" fmla="*/ 880634 h 2161010"/>
              <a:gd name="connsiteX3" fmla="*/ 1104405 w 6733309"/>
              <a:gd name="connsiteY3" fmla="*/ 3659 h 2161010"/>
              <a:gd name="connsiteX4" fmla="*/ 1157621 w 6733309"/>
              <a:gd name="connsiteY4" fmla="*/ 1246560 h 2161010"/>
              <a:gd name="connsiteX5" fmla="*/ 1371303 w 6733309"/>
              <a:gd name="connsiteY5" fmla="*/ 1325308 h 2161010"/>
              <a:gd name="connsiteX6" fmla="*/ 2529444 w 6733309"/>
              <a:gd name="connsiteY6" fmla="*/ 1308163 h 2161010"/>
              <a:gd name="connsiteX7" fmla="*/ 3639861 w 6733309"/>
              <a:gd name="connsiteY7" fmla="*/ 1307273 h 2161010"/>
              <a:gd name="connsiteX8" fmla="*/ 4655127 w 6733309"/>
              <a:gd name="connsiteY8" fmla="*/ 1284413 h 2161010"/>
              <a:gd name="connsiteX9" fmla="*/ 4915939 w 6733309"/>
              <a:gd name="connsiteY9" fmla="*/ 1192008 h 2161010"/>
              <a:gd name="connsiteX10" fmla="*/ 5021481 w 6733309"/>
              <a:gd name="connsiteY10" fmla="*/ 2161010 h 2161010"/>
              <a:gd name="connsiteX11" fmla="*/ 5051288 w 6733309"/>
              <a:gd name="connsiteY11" fmla="*/ 1191697 h 2161010"/>
              <a:gd name="connsiteX12" fmla="*/ 5305524 w 6733309"/>
              <a:gd name="connsiteY12" fmla="*/ 1259771 h 2161010"/>
              <a:gd name="connsiteX13" fmla="*/ 6733309 w 6733309"/>
              <a:gd name="connsiteY13" fmla="*/ 1236911 h 2161010"/>
              <a:gd name="connsiteX0" fmla="*/ 0 w 6733309"/>
              <a:gd name="connsiteY0" fmla="*/ 1316423 h 2157394"/>
              <a:gd name="connsiteX1" fmla="*/ 890649 w 6733309"/>
              <a:gd name="connsiteY1" fmla="*/ 1316423 h 2157394"/>
              <a:gd name="connsiteX2" fmla="*/ 1024820 w 6733309"/>
              <a:gd name="connsiteY2" fmla="*/ 877018 h 2157394"/>
              <a:gd name="connsiteX3" fmla="*/ 1104405 w 6733309"/>
              <a:gd name="connsiteY3" fmla="*/ 43 h 2157394"/>
              <a:gd name="connsiteX4" fmla="*/ 1173663 w 6733309"/>
              <a:gd name="connsiteY4" fmla="*/ 914081 h 2157394"/>
              <a:gd name="connsiteX5" fmla="*/ 1371303 w 6733309"/>
              <a:gd name="connsiteY5" fmla="*/ 1321692 h 2157394"/>
              <a:gd name="connsiteX6" fmla="*/ 2529444 w 6733309"/>
              <a:gd name="connsiteY6" fmla="*/ 1304547 h 2157394"/>
              <a:gd name="connsiteX7" fmla="*/ 3639861 w 6733309"/>
              <a:gd name="connsiteY7" fmla="*/ 1303657 h 2157394"/>
              <a:gd name="connsiteX8" fmla="*/ 4655127 w 6733309"/>
              <a:gd name="connsiteY8" fmla="*/ 1280797 h 2157394"/>
              <a:gd name="connsiteX9" fmla="*/ 4915939 w 6733309"/>
              <a:gd name="connsiteY9" fmla="*/ 1188392 h 2157394"/>
              <a:gd name="connsiteX10" fmla="*/ 5021481 w 6733309"/>
              <a:gd name="connsiteY10" fmla="*/ 2157394 h 2157394"/>
              <a:gd name="connsiteX11" fmla="*/ 5051288 w 6733309"/>
              <a:gd name="connsiteY11" fmla="*/ 1188081 h 2157394"/>
              <a:gd name="connsiteX12" fmla="*/ 5305524 w 6733309"/>
              <a:gd name="connsiteY12" fmla="*/ 1256155 h 2157394"/>
              <a:gd name="connsiteX13" fmla="*/ 6733309 w 6733309"/>
              <a:gd name="connsiteY13" fmla="*/ 1233295 h 2157394"/>
              <a:gd name="connsiteX0" fmla="*/ 0 w 6733309"/>
              <a:gd name="connsiteY0" fmla="*/ 1316424 h 2157395"/>
              <a:gd name="connsiteX1" fmla="*/ 890649 w 6733309"/>
              <a:gd name="connsiteY1" fmla="*/ 1316424 h 2157395"/>
              <a:gd name="connsiteX2" fmla="*/ 1024820 w 6733309"/>
              <a:gd name="connsiteY2" fmla="*/ 877019 h 2157395"/>
              <a:gd name="connsiteX3" fmla="*/ 1104405 w 6733309"/>
              <a:gd name="connsiteY3" fmla="*/ 44 h 2157395"/>
              <a:gd name="connsiteX4" fmla="*/ 1173663 w 6733309"/>
              <a:gd name="connsiteY4" fmla="*/ 914082 h 2157395"/>
              <a:gd name="connsiteX5" fmla="*/ 1371303 w 6733309"/>
              <a:gd name="connsiteY5" fmla="*/ 1321693 h 2157395"/>
              <a:gd name="connsiteX6" fmla="*/ 2529444 w 6733309"/>
              <a:gd name="connsiteY6" fmla="*/ 1304548 h 2157395"/>
              <a:gd name="connsiteX7" fmla="*/ 3639861 w 6733309"/>
              <a:gd name="connsiteY7" fmla="*/ 1303658 h 2157395"/>
              <a:gd name="connsiteX8" fmla="*/ 4655127 w 6733309"/>
              <a:gd name="connsiteY8" fmla="*/ 1280798 h 2157395"/>
              <a:gd name="connsiteX9" fmla="*/ 4915939 w 6733309"/>
              <a:gd name="connsiteY9" fmla="*/ 1188393 h 2157395"/>
              <a:gd name="connsiteX10" fmla="*/ 5021481 w 6733309"/>
              <a:gd name="connsiteY10" fmla="*/ 2157395 h 2157395"/>
              <a:gd name="connsiteX11" fmla="*/ 5051288 w 6733309"/>
              <a:gd name="connsiteY11" fmla="*/ 1188082 h 2157395"/>
              <a:gd name="connsiteX12" fmla="*/ 5305524 w 6733309"/>
              <a:gd name="connsiteY12" fmla="*/ 1256156 h 2157395"/>
              <a:gd name="connsiteX13" fmla="*/ 6733309 w 6733309"/>
              <a:gd name="connsiteY13" fmla="*/ 1233296 h 2157395"/>
              <a:gd name="connsiteX0" fmla="*/ 0 w 6733309"/>
              <a:gd name="connsiteY0" fmla="*/ 1316424 h 2157395"/>
              <a:gd name="connsiteX1" fmla="*/ 890649 w 6733309"/>
              <a:gd name="connsiteY1" fmla="*/ 1316424 h 2157395"/>
              <a:gd name="connsiteX2" fmla="*/ 1024820 w 6733309"/>
              <a:gd name="connsiteY2" fmla="*/ 877019 h 2157395"/>
              <a:gd name="connsiteX3" fmla="*/ 1104405 w 6733309"/>
              <a:gd name="connsiteY3" fmla="*/ 44 h 2157395"/>
              <a:gd name="connsiteX4" fmla="*/ 1173663 w 6733309"/>
              <a:gd name="connsiteY4" fmla="*/ 914082 h 2157395"/>
              <a:gd name="connsiteX5" fmla="*/ 1371303 w 6733309"/>
              <a:gd name="connsiteY5" fmla="*/ 1321693 h 2157395"/>
              <a:gd name="connsiteX6" fmla="*/ 2529444 w 6733309"/>
              <a:gd name="connsiteY6" fmla="*/ 1304548 h 2157395"/>
              <a:gd name="connsiteX7" fmla="*/ 3639861 w 6733309"/>
              <a:gd name="connsiteY7" fmla="*/ 1303658 h 2157395"/>
              <a:gd name="connsiteX8" fmla="*/ 4655127 w 6733309"/>
              <a:gd name="connsiteY8" fmla="*/ 1280798 h 2157395"/>
              <a:gd name="connsiteX9" fmla="*/ 4915939 w 6733309"/>
              <a:gd name="connsiteY9" fmla="*/ 1188393 h 2157395"/>
              <a:gd name="connsiteX10" fmla="*/ 5021481 w 6733309"/>
              <a:gd name="connsiteY10" fmla="*/ 2157395 h 2157395"/>
              <a:gd name="connsiteX11" fmla="*/ 5051288 w 6733309"/>
              <a:gd name="connsiteY11" fmla="*/ 1188082 h 2157395"/>
              <a:gd name="connsiteX12" fmla="*/ 5305524 w 6733309"/>
              <a:gd name="connsiteY12" fmla="*/ 1256156 h 2157395"/>
              <a:gd name="connsiteX13" fmla="*/ 6733309 w 6733309"/>
              <a:gd name="connsiteY13" fmla="*/ 1233296 h 2157395"/>
              <a:gd name="connsiteX0" fmla="*/ 0 w 6733309"/>
              <a:gd name="connsiteY0" fmla="*/ 1316423 h 2157394"/>
              <a:gd name="connsiteX1" fmla="*/ 802418 w 6733309"/>
              <a:gd name="connsiteY1" fmla="*/ 1276318 h 2157394"/>
              <a:gd name="connsiteX2" fmla="*/ 1024820 w 6733309"/>
              <a:gd name="connsiteY2" fmla="*/ 877018 h 2157394"/>
              <a:gd name="connsiteX3" fmla="*/ 1104405 w 6733309"/>
              <a:gd name="connsiteY3" fmla="*/ 43 h 2157394"/>
              <a:gd name="connsiteX4" fmla="*/ 1173663 w 6733309"/>
              <a:gd name="connsiteY4" fmla="*/ 914081 h 2157394"/>
              <a:gd name="connsiteX5" fmla="*/ 1371303 w 6733309"/>
              <a:gd name="connsiteY5" fmla="*/ 1321692 h 2157394"/>
              <a:gd name="connsiteX6" fmla="*/ 2529444 w 6733309"/>
              <a:gd name="connsiteY6" fmla="*/ 1304547 h 2157394"/>
              <a:gd name="connsiteX7" fmla="*/ 3639861 w 6733309"/>
              <a:gd name="connsiteY7" fmla="*/ 1303657 h 2157394"/>
              <a:gd name="connsiteX8" fmla="*/ 4655127 w 6733309"/>
              <a:gd name="connsiteY8" fmla="*/ 1280797 h 2157394"/>
              <a:gd name="connsiteX9" fmla="*/ 4915939 w 6733309"/>
              <a:gd name="connsiteY9" fmla="*/ 1188392 h 2157394"/>
              <a:gd name="connsiteX10" fmla="*/ 5021481 w 6733309"/>
              <a:gd name="connsiteY10" fmla="*/ 2157394 h 2157394"/>
              <a:gd name="connsiteX11" fmla="*/ 5051288 w 6733309"/>
              <a:gd name="connsiteY11" fmla="*/ 1188081 h 2157394"/>
              <a:gd name="connsiteX12" fmla="*/ 5305524 w 6733309"/>
              <a:gd name="connsiteY12" fmla="*/ 1256155 h 2157394"/>
              <a:gd name="connsiteX13" fmla="*/ 6733309 w 6733309"/>
              <a:gd name="connsiteY13" fmla="*/ 1233295 h 2157394"/>
              <a:gd name="connsiteX0" fmla="*/ 0 w 6733309"/>
              <a:gd name="connsiteY0" fmla="*/ 1316423 h 2157394"/>
              <a:gd name="connsiteX1" fmla="*/ 802418 w 6733309"/>
              <a:gd name="connsiteY1" fmla="*/ 1276318 h 2157394"/>
              <a:gd name="connsiteX2" fmla="*/ 1024820 w 6733309"/>
              <a:gd name="connsiteY2" fmla="*/ 877018 h 2157394"/>
              <a:gd name="connsiteX3" fmla="*/ 1104405 w 6733309"/>
              <a:gd name="connsiteY3" fmla="*/ 43 h 2157394"/>
              <a:gd name="connsiteX4" fmla="*/ 1173663 w 6733309"/>
              <a:gd name="connsiteY4" fmla="*/ 914081 h 2157394"/>
              <a:gd name="connsiteX5" fmla="*/ 1371303 w 6733309"/>
              <a:gd name="connsiteY5" fmla="*/ 1321692 h 2157394"/>
              <a:gd name="connsiteX6" fmla="*/ 2529444 w 6733309"/>
              <a:gd name="connsiteY6" fmla="*/ 1304547 h 2157394"/>
              <a:gd name="connsiteX7" fmla="*/ 3639861 w 6733309"/>
              <a:gd name="connsiteY7" fmla="*/ 1303657 h 2157394"/>
              <a:gd name="connsiteX8" fmla="*/ 4655127 w 6733309"/>
              <a:gd name="connsiteY8" fmla="*/ 1280797 h 2157394"/>
              <a:gd name="connsiteX9" fmla="*/ 4915939 w 6733309"/>
              <a:gd name="connsiteY9" fmla="*/ 1188392 h 2157394"/>
              <a:gd name="connsiteX10" fmla="*/ 5021481 w 6733309"/>
              <a:gd name="connsiteY10" fmla="*/ 2157394 h 2157394"/>
              <a:gd name="connsiteX11" fmla="*/ 5051288 w 6733309"/>
              <a:gd name="connsiteY11" fmla="*/ 1188081 h 2157394"/>
              <a:gd name="connsiteX12" fmla="*/ 5305524 w 6733309"/>
              <a:gd name="connsiteY12" fmla="*/ 1256155 h 2157394"/>
              <a:gd name="connsiteX13" fmla="*/ 6733309 w 6733309"/>
              <a:gd name="connsiteY13" fmla="*/ 1233295 h 2157394"/>
              <a:gd name="connsiteX0" fmla="*/ 0 w 6733309"/>
              <a:gd name="connsiteY0" fmla="*/ 1316424 h 2157395"/>
              <a:gd name="connsiteX1" fmla="*/ 802418 w 6733309"/>
              <a:gd name="connsiteY1" fmla="*/ 1276319 h 2157395"/>
              <a:gd name="connsiteX2" fmla="*/ 1024820 w 6733309"/>
              <a:gd name="connsiteY2" fmla="*/ 877019 h 2157395"/>
              <a:gd name="connsiteX3" fmla="*/ 1104405 w 6733309"/>
              <a:gd name="connsiteY3" fmla="*/ 44 h 2157395"/>
              <a:gd name="connsiteX4" fmla="*/ 1173663 w 6733309"/>
              <a:gd name="connsiteY4" fmla="*/ 914082 h 2157395"/>
              <a:gd name="connsiteX5" fmla="*/ 1371303 w 6733309"/>
              <a:gd name="connsiteY5" fmla="*/ 1321693 h 2157395"/>
              <a:gd name="connsiteX6" fmla="*/ 2529444 w 6733309"/>
              <a:gd name="connsiteY6" fmla="*/ 1304548 h 2157395"/>
              <a:gd name="connsiteX7" fmla="*/ 3639861 w 6733309"/>
              <a:gd name="connsiteY7" fmla="*/ 1303658 h 2157395"/>
              <a:gd name="connsiteX8" fmla="*/ 4655127 w 6733309"/>
              <a:gd name="connsiteY8" fmla="*/ 1280798 h 2157395"/>
              <a:gd name="connsiteX9" fmla="*/ 4915939 w 6733309"/>
              <a:gd name="connsiteY9" fmla="*/ 1188393 h 2157395"/>
              <a:gd name="connsiteX10" fmla="*/ 5021481 w 6733309"/>
              <a:gd name="connsiteY10" fmla="*/ 2157395 h 2157395"/>
              <a:gd name="connsiteX11" fmla="*/ 5051288 w 6733309"/>
              <a:gd name="connsiteY11" fmla="*/ 1188082 h 2157395"/>
              <a:gd name="connsiteX12" fmla="*/ 5305524 w 6733309"/>
              <a:gd name="connsiteY12" fmla="*/ 1256156 h 2157395"/>
              <a:gd name="connsiteX13" fmla="*/ 6733309 w 6733309"/>
              <a:gd name="connsiteY13" fmla="*/ 1233296 h 2157395"/>
              <a:gd name="connsiteX0" fmla="*/ 0 w 6733309"/>
              <a:gd name="connsiteY0" fmla="*/ 1316424 h 2157395"/>
              <a:gd name="connsiteX1" fmla="*/ 802418 w 6733309"/>
              <a:gd name="connsiteY1" fmla="*/ 1276319 h 2157395"/>
              <a:gd name="connsiteX2" fmla="*/ 1024820 w 6733309"/>
              <a:gd name="connsiteY2" fmla="*/ 877019 h 2157395"/>
              <a:gd name="connsiteX3" fmla="*/ 1104405 w 6733309"/>
              <a:gd name="connsiteY3" fmla="*/ 44 h 2157395"/>
              <a:gd name="connsiteX4" fmla="*/ 1173663 w 6733309"/>
              <a:gd name="connsiteY4" fmla="*/ 914082 h 2157395"/>
              <a:gd name="connsiteX5" fmla="*/ 1371303 w 6733309"/>
              <a:gd name="connsiteY5" fmla="*/ 1321693 h 2157395"/>
              <a:gd name="connsiteX6" fmla="*/ 2529444 w 6733309"/>
              <a:gd name="connsiteY6" fmla="*/ 1304548 h 2157395"/>
              <a:gd name="connsiteX7" fmla="*/ 3639861 w 6733309"/>
              <a:gd name="connsiteY7" fmla="*/ 1303658 h 2157395"/>
              <a:gd name="connsiteX8" fmla="*/ 4496101 w 6733309"/>
              <a:gd name="connsiteY8" fmla="*/ 1288749 h 2157395"/>
              <a:gd name="connsiteX9" fmla="*/ 4915939 w 6733309"/>
              <a:gd name="connsiteY9" fmla="*/ 1188393 h 2157395"/>
              <a:gd name="connsiteX10" fmla="*/ 5021481 w 6733309"/>
              <a:gd name="connsiteY10" fmla="*/ 2157395 h 2157395"/>
              <a:gd name="connsiteX11" fmla="*/ 5051288 w 6733309"/>
              <a:gd name="connsiteY11" fmla="*/ 1188082 h 2157395"/>
              <a:gd name="connsiteX12" fmla="*/ 5305524 w 6733309"/>
              <a:gd name="connsiteY12" fmla="*/ 1256156 h 2157395"/>
              <a:gd name="connsiteX13" fmla="*/ 6733309 w 6733309"/>
              <a:gd name="connsiteY13" fmla="*/ 1233296 h 2157395"/>
              <a:gd name="connsiteX0" fmla="*/ 0 w 6733309"/>
              <a:gd name="connsiteY0" fmla="*/ 1316424 h 2158403"/>
              <a:gd name="connsiteX1" fmla="*/ 802418 w 6733309"/>
              <a:gd name="connsiteY1" fmla="*/ 1276319 h 2158403"/>
              <a:gd name="connsiteX2" fmla="*/ 1024820 w 6733309"/>
              <a:gd name="connsiteY2" fmla="*/ 877019 h 2158403"/>
              <a:gd name="connsiteX3" fmla="*/ 1104405 w 6733309"/>
              <a:gd name="connsiteY3" fmla="*/ 44 h 2158403"/>
              <a:gd name="connsiteX4" fmla="*/ 1173663 w 6733309"/>
              <a:gd name="connsiteY4" fmla="*/ 914082 h 2158403"/>
              <a:gd name="connsiteX5" fmla="*/ 1371303 w 6733309"/>
              <a:gd name="connsiteY5" fmla="*/ 1321693 h 2158403"/>
              <a:gd name="connsiteX6" fmla="*/ 2529444 w 6733309"/>
              <a:gd name="connsiteY6" fmla="*/ 1304548 h 2158403"/>
              <a:gd name="connsiteX7" fmla="*/ 3639861 w 6733309"/>
              <a:gd name="connsiteY7" fmla="*/ 1303658 h 2158403"/>
              <a:gd name="connsiteX8" fmla="*/ 4496101 w 6733309"/>
              <a:gd name="connsiteY8" fmla="*/ 1288749 h 2158403"/>
              <a:gd name="connsiteX9" fmla="*/ 4884134 w 6733309"/>
              <a:gd name="connsiteY9" fmla="*/ 1371273 h 2158403"/>
              <a:gd name="connsiteX10" fmla="*/ 5021481 w 6733309"/>
              <a:gd name="connsiteY10" fmla="*/ 2157395 h 2158403"/>
              <a:gd name="connsiteX11" fmla="*/ 5051288 w 6733309"/>
              <a:gd name="connsiteY11" fmla="*/ 1188082 h 2158403"/>
              <a:gd name="connsiteX12" fmla="*/ 5305524 w 6733309"/>
              <a:gd name="connsiteY12" fmla="*/ 1256156 h 2158403"/>
              <a:gd name="connsiteX13" fmla="*/ 6733309 w 6733309"/>
              <a:gd name="connsiteY13" fmla="*/ 1233296 h 2158403"/>
              <a:gd name="connsiteX0" fmla="*/ 0 w 6733309"/>
              <a:gd name="connsiteY0" fmla="*/ 1316424 h 2372881"/>
              <a:gd name="connsiteX1" fmla="*/ 802418 w 6733309"/>
              <a:gd name="connsiteY1" fmla="*/ 1276319 h 2372881"/>
              <a:gd name="connsiteX2" fmla="*/ 1024820 w 6733309"/>
              <a:gd name="connsiteY2" fmla="*/ 877019 h 2372881"/>
              <a:gd name="connsiteX3" fmla="*/ 1104405 w 6733309"/>
              <a:gd name="connsiteY3" fmla="*/ 44 h 2372881"/>
              <a:gd name="connsiteX4" fmla="*/ 1173663 w 6733309"/>
              <a:gd name="connsiteY4" fmla="*/ 914082 h 2372881"/>
              <a:gd name="connsiteX5" fmla="*/ 1371303 w 6733309"/>
              <a:gd name="connsiteY5" fmla="*/ 1321693 h 2372881"/>
              <a:gd name="connsiteX6" fmla="*/ 2529444 w 6733309"/>
              <a:gd name="connsiteY6" fmla="*/ 1304548 h 2372881"/>
              <a:gd name="connsiteX7" fmla="*/ 3639861 w 6733309"/>
              <a:gd name="connsiteY7" fmla="*/ 1303658 h 2372881"/>
              <a:gd name="connsiteX8" fmla="*/ 4496101 w 6733309"/>
              <a:gd name="connsiteY8" fmla="*/ 1288749 h 2372881"/>
              <a:gd name="connsiteX9" fmla="*/ 4884134 w 6733309"/>
              <a:gd name="connsiteY9" fmla="*/ 1371273 h 2372881"/>
              <a:gd name="connsiteX10" fmla="*/ 5029432 w 6733309"/>
              <a:gd name="connsiteY10" fmla="*/ 2372080 h 2372881"/>
              <a:gd name="connsiteX11" fmla="*/ 5051288 w 6733309"/>
              <a:gd name="connsiteY11" fmla="*/ 1188082 h 2372881"/>
              <a:gd name="connsiteX12" fmla="*/ 5305524 w 6733309"/>
              <a:gd name="connsiteY12" fmla="*/ 1256156 h 2372881"/>
              <a:gd name="connsiteX13" fmla="*/ 6733309 w 6733309"/>
              <a:gd name="connsiteY13" fmla="*/ 1233296 h 2372881"/>
              <a:gd name="connsiteX0" fmla="*/ 0 w 6733309"/>
              <a:gd name="connsiteY0" fmla="*/ 1316424 h 2372881"/>
              <a:gd name="connsiteX1" fmla="*/ 802418 w 6733309"/>
              <a:gd name="connsiteY1" fmla="*/ 1276319 h 2372881"/>
              <a:gd name="connsiteX2" fmla="*/ 1024820 w 6733309"/>
              <a:gd name="connsiteY2" fmla="*/ 877019 h 2372881"/>
              <a:gd name="connsiteX3" fmla="*/ 1104405 w 6733309"/>
              <a:gd name="connsiteY3" fmla="*/ 44 h 2372881"/>
              <a:gd name="connsiteX4" fmla="*/ 1173663 w 6733309"/>
              <a:gd name="connsiteY4" fmla="*/ 914082 h 2372881"/>
              <a:gd name="connsiteX5" fmla="*/ 1371303 w 6733309"/>
              <a:gd name="connsiteY5" fmla="*/ 1321693 h 2372881"/>
              <a:gd name="connsiteX6" fmla="*/ 2529444 w 6733309"/>
              <a:gd name="connsiteY6" fmla="*/ 1304548 h 2372881"/>
              <a:gd name="connsiteX7" fmla="*/ 3639861 w 6733309"/>
              <a:gd name="connsiteY7" fmla="*/ 1303658 h 2372881"/>
              <a:gd name="connsiteX8" fmla="*/ 4496101 w 6733309"/>
              <a:gd name="connsiteY8" fmla="*/ 1288749 h 2372881"/>
              <a:gd name="connsiteX9" fmla="*/ 4884134 w 6733309"/>
              <a:gd name="connsiteY9" fmla="*/ 1371273 h 2372881"/>
              <a:gd name="connsiteX10" fmla="*/ 5029432 w 6733309"/>
              <a:gd name="connsiteY10" fmla="*/ 2372080 h 2372881"/>
              <a:gd name="connsiteX11" fmla="*/ 5051288 w 6733309"/>
              <a:gd name="connsiteY11" fmla="*/ 1188082 h 2372881"/>
              <a:gd name="connsiteX12" fmla="*/ 5464550 w 6733309"/>
              <a:gd name="connsiteY12" fmla="*/ 1264107 h 2372881"/>
              <a:gd name="connsiteX13" fmla="*/ 6733309 w 6733309"/>
              <a:gd name="connsiteY13" fmla="*/ 1233296 h 2372881"/>
              <a:gd name="connsiteX0" fmla="*/ 0 w 6733309"/>
              <a:gd name="connsiteY0" fmla="*/ 1316424 h 2372081"/>
              <a:gd name="connsiteX1" fmla="*/ 802418 w 6733309"/>
              <a:gd name="connsiteY1" fmla="*/ 1276319 h 2372081"/>
              <a:gd name="connsiteX2" fmla="*/ 1024820 w 6733309"/>
              <a:gd name="connsiteY2" fmla="*/ 877019 h 2372081"/>
              <a:gd name="connsiteX3" fmla="*/ 1104405 w 6733309"/>
              <a:gd name="connsiteY3" fmla="*/ 44 h 2372081"/>
              <a:gd name="connsiteX4" fmla="*/ 1173663 w 6733309"/>
              <a:gd name="connsiteY4" fmla="*/ 914082 h 2372081"/>
              <a:gd name="connsiteX5" fmla="*/ 1371303 w 6733309"/>
              <a:gd name="connsiteY5" fmla="*/ 1321693 h 2372081"/>
              <a:gd name="connsiteX6" fmla="*/ 2529444 w 6733309"/>
              <a:gd name="connsiteY6" fmla="*/ 1304548 h 2372081"/>
              <a:gd name="connsiteX7" fmla="*/ 3639861 w 6733309"/>
              <a:gd name="connsiteY7" fmla="*/ 1303658 h 2372081"/>
              <a:gd name="connsiteX8" fmla="*/ 4496101 w 6733309"/>
              <a:gd name="connsiteY8" fmla="*/ 1288749 h 2372081"/>
              <a:gd name="connsiteX9" fmla="*/ 4884134 w 6733309"/>
              <a:gd name="connsiteY9" fmla="*/ 1371273 h 2372081"/>
              <a:gd name="connsiteX10" fmla="*/ 5029432 w 6733309"/>
              <a:gd name="connsiteY10" fmla="*/ 2372080 h 2372081"/>
              <a:gd name="connsiteX11" fmla="*/ 5043337 w 6733309"/>
              <a:gd name="connsiteY11" fmla="*/ 1378913 h 2372081"/>
              <a:gd name="connsiteX12" fmla="*/ 5464550 w 6733309"/>
              <a:gd name="connsiteY12" fmla="*/ 1264107 h 2372081"/>
              <a:gd name="connsiteX13" fmla="*/ 6733309 w 6733309"/>
              <a:gd name="connsiteY13" fmla="*/ 1233296 h 2372081"/>
              <a:gd name="connsiteX0" fmla="*/ 0 w 6733309"/>
              <a:gd name="connsiteY0" fmla="*/ 1316424 h 2372614"/>
              <a:gd name="connsiteX1" fmla="*/ 802418 w 6733309"/>
              <a:gd name="connsiteY1" fmla="*/ 1276319 h 2372614"/>
              <a:gd name="connsiteX2" fmla="*/ 1024820 w 6733309"/>
              <a:gd name="connsiteY2" fmla="*/ 877019 h 2372614"/>
              <a:gd name="connsiteX3" fmla="*/ 1104405 w 6733309"/>
              <a:gd name="connsiteY3" fmla="*/ 44 h 2372614"/>
              <a:gd name="connsiteX4" fmla="*/ 1173663 w 6733309"/>
              <a:gd name="connsiteY4" fmla="*/ 914082 h 2372614"/>
              <a:gd name="connsiteX5" fmla="*/ 1371303 w 6733309"/>
              <a:gd name="connsiteY5" fmla="*/ 1321693 h 2372614"/>
              <a:gd name="connsiteX6" fmla="*/ 2529444 w 6733309"/>
              <a:gd name="connsiteY6" fmla="*/ 1304548 h 2372614"/>
              <a:gd name="connsiteX7" fmla="*/ 3639861 w 6733309"/>
              <a:gd name="connsiteY7" fmla="*/ 1303658 h 2372614"/>
              <a:gd name="connsiteX8" fmla="*/ 4496101 w 6733309"/>
              <a:gd name="connsiteY8" fmla="*/ 1288749 h 2372614"/>
              <a:gd name="connsiteX9" fmla="*/ 4907988 w 6733309"/>
              <a:gd name="connsiteY9" fmla="*/ 1514397 h 2372614"/>
              <a:gd name="connsiteX10" fmla="*/ 5029432 w 6733309"/>
              <a:gd name="connsiteY10" fmla="*/ 2372080 h 2372614"/>
              <a:gd name="connsiteX11" fmla="*/ 5043337 w 6733309"/>
              <a:gd name="connsiteY11" fmla="*/ 1378913 h 2372614"/>
              <a:gd name="connsiteX12" fmla="*/ 5464550 w 6733309"/>
              <a:gd name="connsiteY12" fmla="*/ 1264107 h 2372614"/>
              <a:gd name="connsiteX13" fmla="*/ 6733309 w 6733309"/>
              <a:gd name="connsiteY13" fmla="*/ 1233296 h 2372614"/>
              <a:gd name="connsiteX0" fmla="*/ 0 w 6733309"/>
              <a:gd name="connsiteY0" fmla="*/ 1316424 h 2372149"/>
              <a:gd name="connsiteX1" fmla="*/ 802418 w 6733309"/>
              <a:gd name="connsiteY1" fmla="*/ 1276319 h 2372149"/>
              <a:gd name="connsiteX2" fmla="*/ 1024820 w 6733309"/>
              <a:gd name="connsiteY2" fmla="*/ 877019 h 2372149"/>
              <a:gd name="connsiteX3" fmla="*/ 1104405 w 6733309"/>
              <a:gd name="connsiteY3" fmla="*/ 44 h 2372149"/>
              <a:gd name="connsiteX4" fmla="*/ 1173663 w 6733309"/>
              <a:gd name="connsiteY4" fmla="*/ 914082 h 2372149"/>
              <a:gd name="connsiteX5" fmla="*/ 1371303 w 6733309"/>
              <a:gd name="connsiteY5" fmla="*/ 1321693 h 2372149"/>
              <a:gd name="connsiteX6" fmla="*/ 2529444 w 6733309"/>
              <a:gd name="connsiteY6" fmla="*/ 1304548 h 2372149"/>
              <a:gd name="connsiteX7" fmla="*/ 3639861 w 6733309"/>
              <a:gd name="connsiteY7" fmla="*/ 1303658 h 2372149"/>
              <a:gd name="connsiteX8" fmla="*/ 4496101 w 6733309"/>
              <a:gd name="connsiteY8" fmla="*/ 1288749 h 2372149"/>
              <a:gd name="connsiteX9" fmla="*/ 4907988 w 6733309"/>
              <a:gd name="connsiteY9" fmla="*/ 1514397 h 2372149"/>
              <a:gd name="connsiteX10" fmla="*/ 5029432 w 6733309"/>
              <a:gd name="connsiteY10" fmla="*/ 2372080 h 2372149"/>
              <a:gd name="connsiteX11" fmla="*/ 5043337 w 6733309"/>
              <a:gd name="connsiteY11" fmla="*/ 1466377 h 2372149"/>
              <a:gd name="connsiteX12" fmla="*/ 5464550 w 6733309"/>
              <a:gd name="connsiteY12" fmla="*/ 1264107 h 2372149"/>
              <a:gd name="connsiteX13" fmla="*/ 6733309 w 6733309"/>
              <a:gd name="connsiteY13" fmla="*/ 1233296 h 2372149"/>
              <a:gd name="connsiteX0" fmla="*/ 0 w 6733309"/>
              <a:gd name="connsiteY0" fmla="*/ 1316424 h 2372149"/>
              <a:gd name="connsiteX1" fmla="*/ 802418 w 6733309"/>
              <a:gd name="connsiteY1" fmla="*/ 1276319 h 2372149"/>
              <a:gd name="connsiteX2" fmla="*/ 1024820 w 6733309"/>
              <a:gd name="connsiteY2" fmla="*/ 877019 h 2372149"/>
              <a:gd name="connsiteX3" fmla="*/ 1104405 w 6733309"/>
              <a:gd name="connsiteY3" fmla="*/ 44 h 2372149"/>
              <a:gd name="connsiteX4" fmla="*/ 1173663 w 6733309"/>
              <a:gd name="connsiteY4" fmla="*/ 914082 h 2372149"/>
              <a:gd name="connsiteX5" fmla="*/ 1371303 w 6733309"/>
              <a:gd name="connsiteY5" fmla="*/ 1321693 h 2372149"/>
              <a:gd name="connsiteX6" fmla="*/ 2529444 w 6733309"/>
              <a:gd name="connsiteY6" fmla="*/ 1304548 h 2372149"/>
              <a:gd name="connsiteX7" fmla="*/ 3639861 w 6733309"/>
              <a:gd name="connsiteY7" fmla="*/ 1303658 h 2372149"/>
              <a:gd name="connsiteX8" fmla="*/ 4496101 w 6733309"/>
              <a:gd name="connsiteY8" fmla="*/ 1288749 h 2372149"/>
              <a:gd name="connsiteX9" fmla="*/ 4828475 w 6733309"/>
              <a:gd name="connsiteY9" fmla="*/ 1514397 h 2372149"/>
              <a:gd name="connsiteX10" fmla="*/ 5029432 w 6733309"/>
              <a:gd name="connsiteY10" fmla="*/ 2372080 h 2372149"/>
              <a:gd name="connsiteX11" fmla="*/ 5043337 w 6733309"/>
              <a:gd name="connsiteY11" fmla="*/ 1466377 h 2372149"/>
              <a:gd name="connsiteX12" fmla="*/ 5464550 w 6733309"/>
              <a:gd name="connsiteY12" fmla="*/ 1264107 h 2372149"/>
              <a:gd name="connsiteX13" fmla="*/ 6733309 w 6733309"/>
              <a:gd name="connsiteY13" fmla="*/ 1233296 h 2372149"/>
              <a:gd name="connsiteX0" fmla="*/ 0 w 6733309"/>
              <a:gd name="connsiteY0" fmla="*/ 1316424 h 2372128"/>
              <a:gd name="connsiteX1" fmla="*/ 802418 w 6733309"/>
              <a:gd name="connsiteY1" fmla="*/ 1276319 h 2372128"/>
              <a:gd name="connsiteX2" fmla="*/ 1024820 w 6733309"/>
              <a:gd name="connsiteY2" fmla="*/ 877019 h 2372128"/>
              <a:gd name="connsiteX3" fmla="*/ 1104405 w 6733309"/>
              <a:gd name="connsiteY3" fmla="*/ 44 h 2372128"/>
              <a:gd name="connsiteX4" fmla="*/ 1173663 w 6733309"/>
              <a:gd name="connsiteY4" fmla="*/ 914082 h 2372128"/>
              <a:gd name="connsiteX5" fmla="*/ 1371303 w 6733309"/>
              <a:gd name="connsiteY5" fmla="*/ 1321693 h 2372128"/>
              <a:gd name="connsiteX6" fmla="*/ 2529444 w 6733309"/>
              <a:gd name="connsiteY6" fmla="*/ 1304548 h 2372128"/>
              <a:gd name="connsiteX7" fmla="*/ 3639861 w 6733309"/>
              <a:gd name="connsiteY7" fmla="*/ 1303658 h 2372128"/>
              <a:gd name="connsiteX8" fmla="*/ 4496101 w 6733309"/>
              <a:gd name="connsiteY8" fmla="*/ 1288749 h 2372128"/>
              <a:gd name="connsiteX9" fmla="*/ 4828475 w 6733309"/>
              <a:gd name="connsiteY9" fmla="*/ 1514397 h 2372128"/>
              <a:gd name="connsiteX10" fmla="*/ 5029432 w 6733309"/>
              <a:gd name="connsiteY10" fmla="*/ 2372080 h 2372128"/>
              <a:gd name="connsiteX11" fmla="*/ 5106948 w 6733309"/>
              <a:gd name="connsiteY11" fmla="*/ 1474329 h 2372128"/>
              <a:gd name="connsiteX12" fmla="*/ 5464550 w 6733309"/>
              <a:gd name="connsiteY12" fmla="*/ 1264107 h 2372128"/>
              <a:gd name="connsiteX13" fmla="*/ 6733309 w 6733309"/>
              <a:gd name="connsiteY13" fmla="*/ 1233296 h 2372128"/>
              <a:gd name="connsiteX0" fmla="*/ 0 w 6733309"/>
              <a:gd name="connsiteY0" fmla="*/ 1316423 h 2372127"/>
              <a:gd name="connsiteX1" fmla="*/ 696620 w 6733309"/>
              <a:gd name="connsiteY1" fmla="*/ 1283875 h 2372127"/>
              <a:gd name="connsiteX2" fmla="*/ 1024820 w 6733309"/>
              <a:gd name="connsiteY2" fmla="*/ 877018 h 2372127"/>
              <a:gd name="connsiteX3" fmla="*/ 1104405 w 6733309"/>
              <a:gd name="connsiteY3" fmla="*/ 43 h 2372127"/>
              <a:gd name="connsiteX4" fmla="*/ 1173663 w 6733309"/>
              <a:gd name="connsiteY4" fmla="*/ 914081 h 2372127"/>
              <a:gd name="connsiteX5" fmla="*/ 1371303 w 6733309"/>
              <a:gd name="connsiteY5" fmla="*/ 1321692 h 2372127"/>
              <a:gd name="connsiteX6" fmla="*/ 2529444 w 6733309"/>
              <a:gd name="connsiteY6" fmla="*/ 1304547 h 2372127"/>
              <a:gd name="connsiteX7" fmla="*/ 3639861 w 6733309"/>
              <a:gd name="connsiteY7" fmla="*/ 1303657 h 2372127"/>
              <a:gd name="connsiteX8" fmla="*/ 4496101 w 6733309"/>
              <a:gd name="connsiteY8" fmla="*/ 1288748 h 2372127"/>
              <a:gd name="connsiteX9" fmla="*/ 4828475 w 6733309"/>
              <a:gd name="connsiteY9" fmla="*/ 1514396 h 2372127"/>
              <a:gd name="connsiteX10" fmla="*/ 5029432 w 6733309"/>
              <a:gd name="connsiteY10" fmla="*/ 2372079 h 2372127"/>
              <a:gd name="connsiteX11" fmla="*/ 5106948 w 6733309"/>
              <a:gd name="connsiteY11" fmla="*/ 1474328 h 2372127"/>
              <a:gd name="connsiteX12" fmla="*/ 5464550 w 6733309"/>
              <a:gd name="connsiteY12" fmla="*/ 1264106 h 2372127"/>
              <a:gd name="connsiteX13" fmla="*/ 6733309 w 6733309"/>
              <a:gd name="connsiteY13" fmla="*/ 1233295 h 2372127"/>
              <a:gd name="connsiteX0" fmla="*/ 0 w 6733309"/>
              <a:gd name="connsiteY0" fmla="*/ 1316407 h 2372111"/>
              <a:gd name="connsiteX1" fmla="*/ 696620 w 6733309"/>
              <a:gd name="connsiteY1" fmla="*/ 1283859 h 2372111"/>
              <a:gd name="connsiteX2" fmla="*/ 987035 w 6733309"/>
              <a:gd name="connsiteY2" fmla="*/ 884559 h 2372111"/>
              <a:gd name="connsiteX3" fmla="*/ 1104405 w 6733309"/>
              <a:gd name="connsiteY3" fmla="*/ 27 h 2372111"/>
              <a:gd name="connsiteX4" fmla="*/ 1173663 w 6733309"/>
              <a:gd name="connsiteY4" fmla="*/ 914065 h 2372111"/>
              <a:gd name="connsiteX5" fmla="*/ 1371303 w 6733309"/>
              <a:gd name="connsiteY5" fmla="*/ 1321676 h 2372111"/>
              <a:gd name="connsiteX6" fmla="*/ 2529444 w 6733309"/>
              <a:gd name="connsiteY6" fmla="*/ 1304531 h 2372111"/>
              <a:gd name="connsiteX7" fmla="*/ 3639861 w 6733309"/>
              <a:gd name="connsiteY7" fmla="*/ 1303641 h 2372111"/>
              <a:gd name="connsiteX8" fmla="*/ 4496101 w 6733309"/>
              <a:gd name="connsiteY8" fmla="*/ 1288732 h 2372111"/>
              <a:gd name="connsiteX9" fmla="*/ 4828475 w 6733309"/>
              <a:gd name="connsiteY9" fmla="*/ 1514380 h 2372111"/>
              <a:gd name="connsiteX10" fmla="*/ 5029432 w 6733309"/>
              <a:gd name="connsiteY10" fmla="*/ 2372063 h 2372111"/>
              <a:gd name="connsiteX11" fmla="*/ 5106948 w 6733309"/>
              <a:gd name="connsiteY11" fmla="*/ 1474312 h 2372111"/>
              <a:gd name="connsiteX12" fmla="*/ 5464550 w 6733309"/>
              <a:gd name="connsiteY12" fmla="*/ 1264090 h 2372111"/>
              <a:gd name="connsiteX13" fmla="*/ 6733309 w 6733309"/>
              <a:gd name="connsiteY13" fmla="*/ 1233279 h 2372111"/>
              <a:gd name="connsiteX0" fmla="*/ 0 w 6733309"/>
              <a:gd name="connsiteY0" fmla="*/ 1316407 h 2372111"/>
              <a:gd name="connsiteX1" fmla="*/ 696620 w 6733309"/>
              <a:gd name="connsiteY1" fmla="*/ 1283859 h 2372111"/>
              <a:gd name="connsiteX2" fmla="*/ 987035 w 6733309"/>
              <a:gd name="connsiteY2" fmla="*/ 884559 h 2372111"/>
              <a:gd name="connsiteX3" fmla="*/ 1104405 w 6733309"/>
              <a:gd name="connsiteY3" fmla="*/ 27 h 2372111"/>
              <a:gd name="connsiteX4" fmla="*/ 1203891 w 6733309"/>
              <a:gd name="connsiteY4" fmla="*/ 914065 h 2372111"/>
              <a:gd name="connsiteX5" fmla="*/ 1371303 w 6733309"/>
              <a:gd name="connsiteY5" fmla="*/ 1321676 h 2372111"/>
              <a:gd name="connsiteX6" fmla="*/ 2529444 w 6733309"/>
              <a:gd name="connsiteY6" fmla="*/ 1304531 h 2372111"/>
              <a:gd name="connsiteX7" fmla="*/ 3639861 w 6733309"/>
              <a:gd name="connsiteY7" fmla="*/ 1303641 h 2372111"/>
              <a:gd name="connsiteX8" fmla="*/ 4496101 w 6733309"/>
              <a:gd name="connsiteY8" fmla="*/ 1288732 h 2372111"/>
              <a:gd name="connsiteX9" fmla="*/ 4828475 w 6733309"/>
              <a:gd name="connsiteY9" fmla="*/ 1514380 h 2372111"/>
              <a:gd name="connsiteX10" fmla="*/ 5029432 w 6733309"/>
              <a:gd name="connsiteY10" fmla="*/ 2372063 h 2372111"/>
              <a:gd name="connsiteX11" fmla="*/ 5106948 w 6733309"/>
              <a:gd name="connsiteY11" fmla="*/ 1474312 h 2372111"/>
              <a:gd name="connsiteX12" fmla="*/ 5464550 w 6733309"/>
              <a:gd name="connsiteY12" fmla="*/ 1264090 h 2372111"/>
              <a:gd name="connsiteX13" fmla="*/ 6733309 w 6733309"/>
              <a:gd name="connsiteY13" fmla="*/ 1233279 h 2372111"/>
              <a:gd name="connsiteX0" fmla="*/ 0 w 6733309"/>
              <a:gd name="connsiteY0" fmla="*/ 1316407 h 2372111"/>
              <a:gd name="connsiteX1" fmla="*/ 696620 w 6733309"/>
              <a:gd name="connsiteY1" fmla="*/ 1283859 h 2372111"/>
              <a:gd name="connsiteX2" fmla="*/ 987035 w 6733309"/>
              <a:gd name="connsiteY2" fmla="*/ 884559 h 2372111"/>
              <a:gd name="connsiteX3" fmla="*/ 1104405 w 6733309"/>
              <a:gd name="connsiteY3" fmla="*/ 27 h 2372111"/>
              <a:gd name="connsiteX4" fmla="*/ 1203891 w 6733309"/>
              <a:gd name="connsiteY4" fmla="*/ 914065 h 2372111"/>
              <a:gd name="connsiteX5" fmla="*/ 1499773 w 6733309"/>
              <a:gd name="connsiteY5" fmla="*/ 1329234 h 2372111"/>
              <a:gd name="connsiteX6" fmla="*/ 2529444 w 6733309"/>
              <a:gd name="connsiteY6" fmla="*/ 1304531 h 2372111"/>
              <a:gd name="connsiteX7" fmla="*/ 3639861 w 6733309"/>
              <a:gd name="connsiteY7" fmla="*/ 1303641 h 2372111"/>
              <a:gd name="connsiteX8" fmla="*/ 4496101 w 6733309"/>
              <a:gd name="connsiteY8" fmla="*/ 1288732 h 2372111"/>
              <a:gd name="connsiteX9" fmla="*/ 4828475 w 6733309"/>
              <a:gd name="connsiteY9" fmla="*/ 1514380 h 2372111"/>
              <a:gd name="connsiteX10" fmla="*/ 5029432 w 6733309"/>
              <a:gd name="connsiteY10" fmla="*/ 2372063 h 2372111"/>
              <a:gd name="connsiteX11" fmla="*/ 5106948 w 6733309"/>
              <a:gd name="connsiteY11" fmla="*/ 1474312 h 2372111"/>
              <a:gd name="connsiteX12" fmla="*/ 5464550 w 6733309"/>
              <a:gd name="connsiteY12" fmla="*/ 1264090 h 2372111"/>
              <a:gd name="connsiteX13" fmla="*/ 6733309 w 6733309"/>
              <a:gd name="connsiteY13" fmla="*/ 1233279 h 2372111"/>
              <a:gd name="connsiteX0" fmla="*/ 0 w 6733309"/>
              <a:gd name="connsiteY0" fmla="*/ 1316407 h 2372111"/>
              <a:gd name="connsiteX1" fmla="*/ 696620 w 6733309"/>
              <a:gd name="connsiteY1" fmla="*/ 1283859 h 2372111"/>
              <a:gd name="connsiteX2" fmla="*/ 987035 w 6733309"/>
              <a:gd name="connsiteY2" fmla="*/ 884559 h 2372111"/>
              <a:gd name="connsiteX3" fmla="*/ 1104405 w 6733309"/>
              <a:gd name="connsiteY3" fmla="*/ 27 h 2372111"/>
              <a:gd name="connsiteX4" fmla="*/ 1203891 w 6733309"/>
              <a:gd name="connsiteY4" fmla="*/ 914065 h 2372111"/>
              <a:gd name="connsiteX5" fmla="*/ 1439316 w 6733309"/>
              <a:gd name="connsiteY5" fmla="*/ 1329234 h 2372111"/>
              <a:gd name="connsiteX6" fmla="*/ 2529444 w 6733309"/>
              <a:gd name="connsiteY6" fmla="*/ 1304531 h 2372111"/>
              <a:gd name="connsiteX7" fmla="*/ 3639861 w 6733309"/>
              <a:gd name="connsiteY7" fmla="*/ 1303641 h 2372111"/>
              <a:gd name="connsiteX8" fmla="*/ 4496101 w 6733309"/>
              <a:gd name="connsiteY8" fmla="*/ 1288732 h 2372111"/>
              <a:gd name="connsiteX9" fmla="*/ 4828475 w 6733309"/>
              <a:gd name="connsiteY9" fmla="*/ 1514380 h 2372111"/>
              <a:gd name="connsiteX10" fmla="*/ 5029432 w 6733309"/>
              <a:gd name="connsiteY10" fmla="*/ 2372063 h 2372111"/>
              <a:gd name="connsiteX11" fmla="*/ 5106948 w 6733309"/>
              <a:gd name="connsiteY11" fmla="*/ 1474312 h 2372111"/>
              <a:gd name="connsiteX12" fmla="*/ 5464550 w 6733309"/>
              <a:gd name="connsiteY12" fmla="*/ 1264090 h 2372111"/>
              <a:gd name="connsiteX13" fmla="*/ 6733309 w 6733309"/>
              <a:gd name="connsiteY13" fmla="*/ 1233279 h 2372111"/>
              <a:gd name="connsiteX0" fmla="*/ 0 w 6740866"/>
              <a:gd name="connsiteY0" fmla="*/ 1339078 h 2372111"/>
              <a:gd name="connsiteX1" fmla="*/ 704177 w 6740866"/>
              <a:gd name="connsiteY1" fmla="*/ 1283859 h 2372111"/>
              <a:gd name="connsiteX2" fmla="*/ 994592 w 6740866"/>
              <a:gd name="connsiteY2" fmla="*/ 884559 h 2372111"/>
              <a:gd name="connsiteX3" fmla="*/ 1111962 w 6740866"/>
              <a:gd name="connsiteY3" fmla="*/ 27 h 2372111"/>
              <a:gd name="connsiteX4" fmla="*/ 1211448 w 6740866"/>
              <a:gd name="connsiteY4" fmla="*/ 914065 h 2372111"/>
              <a:gd name="connsiteX5" fmla="*/ 1446873 w 6740866"/>
              <a:gd name="connsiteY5" fmla="*/ 1329234 h 2372111"/>
              <a:gd name="connsiteX6" fmla="*/ 2537001 w 6740866"/>
              <a:gd name="connsiteY6" fmla="*/ 1304531 h 2372111"/>
              <a:gd name="connsiteX7" fmla="*/ 3647418 w 6740866"/>
              <a:gd name="connsiteY7" fmla="*/ 1303641 h 2372111"/>
              <a:gd name="connsiteX8" fmla="*/ 4503658 w 6740866"/>
              <a:gd name="connsiteY8" fmla="*/ 1288732 h 2372111"/>
              <a:gd name="connsiteX9" fmla="*/ 4836032 w 6740866"/>
              <a:gd name="connsiteY9" fmla="*/ 1514380 h 2372111"/>
              <a:gd name="connsiteX10" fmla="*/ 5036989 w 6740866"/>
              <a:gd name="connsiteY10" fmla="*/ 2372063 h 2372111"/>
              <a:gd name="connsiteX11" fmla="*/ 5114505 w 6740866"/>
              <a:gd name="connsiteY11" fmla="*/ 1474312 h 2372111"/>
              <a:gd name="connsiteX12" fmla="*/ 5472107 w 6740866"/>
              <a:gd name="connsiteY12" fmla="*/ 1264090 h 2372111"/>
              <a:gd name="connsiteX13" fmla="*/ 6740866 w 6740866"/>
              <a:gd name="connsiteY13" fmla="*/ 1233279 h 2372111"/>
              <a:gd name="connsiteX0" fmla="*/ 0 w 6740866"/>
              <a:gd name="connsiteY0" fmla="*/ 1339078 h 2372111"/>
              <a:gd name="connsiteX1" fmla="*/ 704177 w 6740866"/>
              <a:gd name="connsiteY1" fmla="*/ 1283859 h 2372111"/>
              <a:gd name="connsiteX2" fmla="*/ 994592 w 6740866"/>
              <a:gd name="connsiteY2" fmla="*/ 884559 h 2372111"/>
              <a:gd name="connsiteX3" fmla="*/ 1111962 w 6740866"/>
              <a:gd name="connsiteY3" fmla="*/ 27 h 2372111"/>
              <a:gd name="connsiteX4" fmla="*/ 1211448 w 6740866"/>
              <a:gd name="connsiteY4" fmla="*/ 914065 h 2372111"/>
              <a:gd name="connsiteX5" fmla="*/ 1446873 w 6740866"/>
              <a:gd name="connsiteY5" fmla="*/ 1329234 h 2372111"/>
              <a:gd name="connsiteX6" fmla="*/ 2537001 w 6740866"/>
              <a:gd name="connsiteY6" fmla="*/ 1304531 h 2372111"/>
              <a:gd name="connsiteX7" fmla="*/ 3647418 w 6740866"/>
              <a:gd name="connsiteY7" fmla="*/ 1303641 h 2372111"/>
              <a:gd name="connsiteX8" fmla="*/ 4503658 w 6740866"/>
              <a:gd name="connsiteY8" fmla="*/ 1288732 h 2372111"/>
              <a:gd name="connsiteX9" fmla="*/ 4836032 w 6740866"/>
              <a:gd name="connsiteY9" fmla="*/ 1514380 h 2372111"/>
              <a:gd name="connsiteX10" fmla="*/ 5036989 w 6740866"/>
              <a:gd name="connsiteY10" fmla="*/ 2372063 h 2372111"/>
              <a:gd name="connsiteX11" fmla="*/ 5114505 w 6740866"/>
              <a:gd name="connsiteY11" fmla="*/ 1474312 h 2372111"/>
              <a:gd name="connsiteX12" fmla="*/ 5472107 w 6740866"/>
              <a:gd name="connsiteY12" fmla="*/ 1264090 h 2372111"/>
              <a:gd name="connsiteX13" fmla="*/ 6740866 w 6740866"/>
              <a:gd name="connsiteY13" fmla="*/ 1233279 h 2372111"/>
              <a:gd name="connsiteX0" fmla="*/ 0 w 6740866"/>
              <a:gd name="connsiteY0" fmla="*/ 1339078 h 2372111"/>
              <a:gd name="connsiteX1" fmla="*/ 704177 w 6740866"/>
              <a:gd name="connsiteY1" fmla="*/ 1283859 h 2372111"/>
              <a:gd name="connsiteX2" fmla="*/ 994592 w 6740866"/>
              <a:gd name="connsiteY2" fmla="*/ 884559 h 2372111"/>
              <a:gd name="connsiteX3" fmla="*/ 1111962 w 6740866"/>
              <a:gd name="connsiteY3" fmla="*/ 27 h 2372111"/>
              <a:gd name="connsiteX4" fmla="*/ 1211448 w 6740866"/>
              <a:gd name="connsiteY4" fmla="*/ 914065 h 2372111"/>
              <a:gd name="connsiteX5" fmla="*/ 1446873 w 6740866"/>
              <a:gd name="connsiteY5" fmla="*/ 1329234 h 2372111"/>
              <a:gd name="connsiteX6" fmla="*/ 2537001 w 6740866"/>
              <a:gd name="connsiteY6" fmla="*/ 1304531 h 2372111"/>
              <a:gd name="connsiteX7" fmla="*/ 3647418 w 6740866"/>
              <a:gd name="connsiteY7" fmla="*/ 1303641 h 2372111"/>
              <a:gd name="connsiteX8" fmla="*/ 4503658 w 6740866"/>
              <a:gd name="connsiteY8" fmla="*/ 1288732 h 2372111"/>
              <a:gd name="connsiteX9" fmla="*/ 4836032 w 6740866"/>
              <a:gd name="connsiteY9" fmla="*/ 1514380 h 2372111"/>
              <a:gd name="connsiteX10" fmla="*/ 5036989 w 6740866"/>
              <a:gd name="connsiteY10" fmla="*/ 2372063 h 2372111"/>
              <a:gd name="connsiteX11" fmla="*/ 5114505 w 6740866"/>
              <a:gd name="connsiteY11" fmla="*/ 1474312 h 2372111"/>
              <a:gd name="connsiteX12" fmla="*/ 5472107 w 6740866"/>
              <a:gd name="connsiteY12" fmla="*/ 1264090 h 2372111"/>
              <a:gd name="connsiteX13" fmla="*/ 6740866 w 6740866"/>
              <a:gd name="connsiteY13" fmla="*/ 1233279 h 2372111"/>
              <a:gd name="connsiteX0" fmla="*/ 0 w 6740866"/>
              <a:gd name="connsiteY0" fmla="*/ 1339078 h 2372111"/>
              <a:gd name="connsiteX1" fmla="*/ 704177 w 6740866"/>
              <a:gd name="connsiteY1" fmla="*/ 1283859 h 2372111"/>
              <a:gd name="connsiteX2" fmla="*/ 994592 w 6740866"/>
              <a:gd name="connsiteY2" fmla="*/ 884559 h 2372111"/>
              <a:gd name="connsiteX3" fmla="*/ 1111962 w 6740866"/>
              <a:gd name="connsiteY3" fmla="*/ 27 h 2372111"/>
              <a:gd name="connsiteX4" fmla="*/ 1211448 w 6740866"/>
              <a:gd name="connsiteY4" fmla="*/ 914065 h 2372111"/>
              <a:gd name="connsiteX5" fmla="*/ 1446873 w 6740866"/>
              <a:gd name="connsiteY5" fmla="*/ 1329234 h 2372111"/>
              <a:gd name="connsiteX6" fmla="*/ 2537001 w 6740866"/>
              <a:gd name="connsiteY6" fmla="*/ 1304531 h 2372111"/>
              <a:gd name="connsiteX7" fmla="*/ 3647418 w 6740866"/>
              <a:gd name="connsiteY7" fmla="*/ 1303641 h 2372111"/>
              <a:gd name="connsiteX8" fmla="*/ 4503658 w 6740866"/>
              <a:gd name="connsiteY8" fmla="*/ 1288732 h 2372111"/>
              <a:gd name="connsiteX9" fmla="*/ 4836032 w 6740866"/>
              <a:gd name="connsiteY9" fmla="*/ 1514380 h 2372111"/>
              <a:gd name="connsiteX10" fmla="*/ 5036989 w 6740866"/>
              <a:gd name="connsiteY10" fmla="*/ 2372063 h 2372111"/>
              <a:gd name="connsiteX11" fmla="*/ 5114505 w 6740866"/>
              <a:gd name="connsiteY11" fmla="*/ 1474312 h 2372111"/>
              <a:gd name="connsiteX12" fmla="*/ 5472107 w 6740866"/>
              <a:gd name="connsiteY12" fmla="*/ 1264090 h 2372111"/>
              <a:gd name="connsiteX13" fmla="*/ 6740866 w 6740866"/>
              <a:gd name="connsiteY13" fmla="*/ 1233279 h 2372111"/>
              <a:gd name="connsiteX0" fmla="*/ 0 w 6740866"/>
              <a:gd name="connsiteY0" fmla="*/ 1339100 h 2372133"/>
              <a:gd name="connsiteX1" fmla="*/ 704177 w 6740866"/>
              <a:gd name="connsiteY1" fmla="*/ 1283881 h 2372133"/>
              <a:gd name="connsiteX2" fmla="*/ 994592 w 6740866"/>
              <a:gd name="connsiteY2" fmla="*/ 884581 h 2372133"/>
              <a:gd name="connsiteX3" fmla="*/ 1111962 w 6740866"/>
              <a:gd name="connsiteY3" fmla="*/ 49 h 2372133"/>
              <a:gd name="connsiteX4" fmla="*/ 1217680 w 6740866"/>
              <a:gd name="connsiteY4" fmla="*/ 846764 h 2372133"/>
              <a:gd name="connsiteX5" fmla="*/ 1446873 w 6740866"/>
              <a:gd name="connsiteY5" fmla="*/ 1329256 h 2372133"/>
              <a:gd name="connsiteX6" fmla="*/ 2537001 w 6740866"/>
              <a:gd name="connsiteY6" fmla="*/ 1304553 h 2372133"/>
              <a:gd name="connsiteX7" fmla="*/ 3647418 w 6740866"/>
              <a:gd name="connsiteY7" fmla="*/ 1303663 h 2372133"/>
              <a:gd name="connsiteX8" fmla="*/ 4503658 w 6740866"/>
              <a:gd name="connsiteY8" fmla="*/ 1288754 h 2372133"/>
              <a:gd name="connsiteX9" fmla="*/ 4836032 w 6740866"/>
              <a:gd name="connsiteY9" fmla="*/ 1514402 h 2372133"/>
              <a:gd name="connsiteX10" fmla="*/ 5036989 w 6740866"/>
              <a:gd name="connsiteY10" fmla="*/ 2372085 h 2372133"/>
              <a:gd name="connsiteX11" fmla="*/ 5114505 w 6740866"/>
              <a:gd name="connsiteY11" fmla="*/ 1474334 h 2372133"/>
              <a:gd name="connsiteX12" fmla="*/ 5472107 w 6740866"/>
              <a:gd name="connsiteY12" fmla="*/ 1264112 h 2372133"/>
              <a:gd name="connsiteX13" fmla="*/ 6740866 w 6740866"/>
              <a:gd name="connsiteY13" fmla="*/ 1233301 h 2372133"/>
              <a:gd name="connsiteX0" fmla="*/ 0 w 6740866"/>
              <a:gd name="connsiteY0" fmla="*/ 1339100 h 2372133"/>
              <a:gd name="connsiteX1" fmla="*/ 704177 w 6740866"/>
              <a:gd name="connsiteY1" fmla="*/ 1283881 h 2372133"/>
              <a:gd name="connsiteX2" fmla="*/ 994592 w 6740866"/>
              <a:gd name="connsiteY2" fmla="*/ 884581 h 2372133"/>
              <a:gd name="connsiteX3" fmla="*/ 1111962 w 6740866"/>
              <a:gd name="connsiteY3" fmla="*/ 49 h 2372133"/>
              <a:gd name="connsiteX4" fmla="*/ 1217680 w 6740866"/>
              <a:gd name="connsiteY4" fmla="*/ 846764 h 2372133"/>
              <a:gd name="connsiteX5" fmla="*/ 1446873 w 6740866"/>
              <a:gd name="connsiteY5" fmla="*/ 1329256 h 2372133"/>
              <a:gd name="connsiteX6" fmla="*/ 2537001 w 6740866"/>
              <a:gd name="connsiteY6" fmla="*/ 1304553 h 2372133"/>
              <a:gd name="connsiteX7" fmla="*/ 3647418 w 6740866"/>
              <a:gd name="connsiteY7" fmla="*/ 1303663 h 2372133"/>
              <a:gd name="connsiteX8" fmla="*/ 4503658 w 6740866"/>
              <a:gd name="connsiteY8" fmla="*/ 1288754 h 2372133"/>
              <a:gd name="connsiteX9" fmla="*/ 4836032 w 6740866"/>
              <a:gd name="connsiteY9" fmla="*/ 1514402 h 2372133"/>
              <a:gd name="connsiteX10" fmla="*/ 5036989 w 6740866"/>
              <a:gd name="connsiteY10" fmla="*/ 2372085 h 2372133"/>
              <a:gd name="connsiteX11" fmla="*/ 5114505 w 6740866"/>
              <a:gd name="connsiteY11" fmla="*/ 1474334 h 2372133"/>
              <a:gd name="connsiteX12" fmla="*/ 5472107 w 6740866"/>
              <a:gd name="connsiteY12" fmla="*/ 1264112 h 2372133"/>
              <a:gd name="connsiteX13" fmla="*/ 6740866 w 6740866"/>
              <a:gd name="connsiteY13" fmla="*/ 1233301 h 2372133"/>
              <a:gd name="connsiteX0" fmla="*/ 0 w 6740866"/>
              <a:gd name="connsiteY0" fmla="*/ 1339053 h 2372086"/>
              <a:gd name="connsiteX1" fmla="*/ 704177 w 6740866"/>
              <a:gd name="connsiteY1" fmla="*/ 1283834 h 2372086"/>
              <a:gd name="connsiteX2" fmla="*/ 994592 w 6740866"/>
              <a:gd name="connsiteY2" fmla="*/ 884534 h 2372086"/>
              <a:gd name="connsiteX3" fmla="*/ 1111962 w 6740866"/>
              <a:gd name="connsiteY3" fmla="*/ 2 h 2372086"/>
              <a:gd name="connsiteX4" fmla="*/ 1230146 w 6740866"/>
              <a:gd name="connsiteY4" fmla="*/ 875571 h 2372086"/>
              <a:gd name="connsiteX5" fmla="*/ 1446873 w 6740866"/>
              <a:gd name="connsiteY5" fmla="*/ 1329209 h 2372086"/>
              <a:gd name="connsiteX6" fmla="*/ 2537001 w 6740866"/>
              <a:gd name="connsiteY6" fmla="*/ 1304506 h 2372086"/>
              <a:gd name="connsiteX7" fmla="*/ 3647418 w 6740866"/>
              <a:gd name="connsiteY7" fmla="*/ 1303616 h 2372086"/>
              <a:gd name="connsiteX8" fmla="*/ 4503658 w 6740866"/>
              <a:gd name="connsiteY8" fmla="*/ 1288707 h 2372086"/>
              <a:gd name="connsiteX9" fmla="*/ 4836032 w 6740866"/>
              <a:gd name="connsiteY9" fmla="*/ 1514355 h 2372086"/>
              <a:gd name="connsiteX10" fmla="*/ 5036989 w 6740866"/>
              <a:gd name="connsiteY10" fmla="*/ 2372038 h 2372086"/>
              <a:gd name="connsiteX11" fmla="*/ 5114505 w 6740866"/>
              <a:gd name="connsiteY11" fmla="*/ 1474287 h 2372086"/>
              <a:gd name="connsiteX12" fmla="*/ 5472107 w 6740866"/>
              <a:gd name="connsiteY12" fmla="*/ 1264065 h 2372086"/>
              <a:gd name="connsiteX13" fmla="*/ 6740866 w 6740866"/>
              <a:gd name="connsiteY13" fmla="*/ 1233254 h 2372086"/>
              <a:gd name="connsiteX0" fmla="*/ 0 w 6740866"/>
              <a:gd name="connsiteY0" fmla="*/ 1339053 h 2372086"/>
              <a:gd name="connsiteX1" fmla="*/ 704177 w 6740866"/>
              <a:gd name="connsiteY1" fmla="*/ 1283834 h 2372086"/>
              <a:gd name="connsiteX2" fmla="*/ 994592 w 6740866"/>
              <a:gd name="connsiteY2" fmla="*/ 884534 h 2372086"/>
              <a:gd name="connsiteX3" fmla="*/ 1111962 w 6740866"/>
              <a:gd name="connsiteY3" fmla="*/ 2 h 2372086"/>
              <a:gd name="connsiteX4" fmla="*/ 1230146 w 6740866"/>
              <a:gd name="connsiteY4" fmla="*/ 875571 h 2372086"/>
              <a:gd name="connsiteX5" fmla="*/ 1446873 w 6740866"/>
              <a:gd name="connsiteY5" fmla="*/ 1329209 h 2372086"/>
              <a:gd name="connsiteX6" fmla="*/ 2537001 w 6740866"/>
              <a:gd name="connsiteY6" fmla="*/ 1304506 h 2372086"/>
              <a:gd name="connsiteX7" fmla="*/ 3647418 w 6740866"/>
              <a:gd name="connsiteY7" fmla="*/ 1303616 h 2372086"/>
              <a:gd name="connsiteX8" fmla="*/ 4503658 w 6740866"/>
              <a:gd name="connsiteY8" fmla="*/ 1288707 h 2372086"/>
              <a:gd name="connsiteX9" fmla="*/ 4836032 w 6740866"/>
              <a:gd name="connsiteY9" fmla="*/ 1514355 h 2372086"/>
              <a:gd name="connsiteX10" fmla="*/ 5036989 w 6740866"/>
              <a:gd name="connsiteY10" fmla="*/ 2372038 h 2372086"/>
              <a:gd name="connsiteX11" fmla="*/ 5114505 w 6740866"/>
              <a:gd name="connsiteY11" fmla="*/ 1474287 h 2372086"/>
              <a:gd name="connsiteX12" fmla="*/ 5472107 w 6740866"/>
              <a:gd name="connsiteY12" fmla="*/ 1264065 h 2372086"/>
              <a:gd name="connsiteX13" fmla="*/ 6740866 w 6740866"/>
              <a:gd name="connsiteY13" fmla="*/ 1233254 h 2372086"/>
              <a:gd name="connsiteX0" fmla="*/ 0 w 6740866"/>
              <a:gd name="connsiteY0" fmla="*/ 1339125 h 2372158"/>
              <a:gd name="connsiteX1" fmla="*/ 704177 w 6740866"/>
              <a:gd name="connsiteY1" fmla="*/ 1283906 h 2372158"/>
              <a:gd name="connsiteX2" fmla="*/ 994592 w 6740866"/>
              <a:gd name="connsiteY2" fmla="*/ 884606 h 2372158"/>
              <a:gd name="connsiteX3" fmla="*/ 1111962 w 6740866"/>
              <a:gd name="connsiteY3" fmla="*/ 74 h 2372158"/>
              <a:gd name="connsiteX4" fmla="*/ 1258927 w 6740866"/>
              <a:gd name="connsiteY4" fmla="*/ 834482 h 2372158"/>
              <a:gd name="connsiteX5" fmla="*/ 1230146 w 6740866"/>
              <a:gd name="connsiteY5" fmla="*/ 875643 h 2372158"/>
              <a:gd name="connsiteX6" fmla="*/ 1446873 w 6740866"/>
              <a:gd name="connsiteY6" fmla="*/ 1329281 h 2372158"/>
              <a:gd name="connsiteX7" fmla="*/ 2537001 w 6740866"/>
              <a:gd name="connsiteY7" fmla="*/ 1304578 h 2372158"/>
              <a:gd name="connsiteX8" fmla="*/ 3647418 w 6740866"/>
              <a:gd name="connsiteY8" fmla="*/ 1303688 h 2372158"/>
              <a:gd name="connsiteX9" fmla="*/ 4503658 w 6740866"/>
              <a:gd name="connsiteY9" fmla="*/ 1288779 h 2372158"/>
              <a:gd name="connsiteX10" fmla="*/ 4836032 w 6740866"/>
              <a:gd name="connsiteY10" fmla="*/ 1514427 h 2372158"/>
              <a:gd name="connsiteX11" fmla="*/ 5036989 w 6740866"/>
              <a:gd name="connsiteY11" fmla="*/ 2372110 h 2372158"/>
              <a:gd name="connsiteX12" fmla="*/ 5114505 w 6740866"/>
              <a:gd name="connsiteY12" fmla="*/ 1474359 h 2372158"/>
              <a:gd name="connsiteX13" fmla="*/ 5472107 w 6740866"/>
              <a:gd name="connsiteY13" fmla="*/ 1264137 h 2372158"/>
              <a:gd name="connsiteX14" fmla="*/ 6740866 w 6740866"/>
              <a:gd name="connsiteY14" fmla="*/ 1233326 h 2372158"/>
              <a:gd name="connsiteX0" fmla="*/ 0 w 6740866"/>
              <a:gd name="connsiteY0" fmla="*/ 1339133 h 2372166"/>
              <a:gd name="connsiteX1" fmla="*/ 704177 w 6740866"/>
              <a:gd name="connsiteY1" fmla="*/ 1283914 h 2372166"/>
              <a:gd name="connsiteX2" fmla="*/ 994592 w 6740866"/>
              <a:gd name="connsiteY2" fmla="*/ 884614 h 2372166"/>
              <a:gd name="connsiteX3" fmla="*/ 1111962 w 6740866"/>
              <a:gd name="connsiteY3" fmla="*/ 82 h 2372166"/>
              <a:gd name="connsiteX4" fmla="*/ 1258927 w 6740866"/>
              <a:gd name="connsiteY4" fmla="*/ 834490 h 2372166"/>
              <a:gd name="connsiteX5" fmla="*/ 1446873 w 6740866"/>
              <a:gd name="connsiteY5" fmla="*/ 1329289 h 2372166"/>
              <a:gd name="connsiteX6" fmla="*/ 2537001 w 6740866"/>
              <a:gd name="connsiteY6" fmla="*/ 1304586 h 2372166"/>
              <a:gd name="connsiteX7" fmla="*/ 3647418 w 6740866"/>
              <a:gd name="connsiteY7" fmla="*/ 1303696 h 2372166"/>
              <a:gd name="connsiteX8" fmla="*/ 4503658 w 6740866"/>
              <a:gd name="connsiteY8" fmla="*/ 1288787 h 2372166"/>
              <a:gd name="connsiteX9" fmla="*/ 4836032 w 6740866"/>
              <a:gd name="connsiteY9" fmla="*/ 1514435 h 2372166"/>
              <a:gd name="connsiteX10" fmla="*/ 5036989 w 6740866"/>
              <a:gd name="connsiteY10" fmla="*/ 2372118 h 2372166"/>
              <a:gd name="connsiteX11" fmla="*/ 5114505 w 6740866"/>
              <a:gd name="connsiteY11" fmla="*/ 1474367 h 2372166"/>
              <a:gd name="connsiteX12" fmla="*/ 5472107 w 6740866"/>
              <a:gd name="connsiteY12" fmla="*/ 1264145 h 2372166"/>
              <a:gd name="connsiteX13" fmla="*/ 6740866 w 6740866"/>
              <a:gd name="connsiteY13" fmla="*/ 1233334 h 2372166"/>
              <a:gd name="connsiteX0" fmla="*/ 0 w 6740866"/>
              <a:gd name="connsiteY0" fmla="*/ 1339133 h 2372166"/>
              <a:gd name="connsiteX1" fmla="*/ 704177 w 6740866"/>
              <a:gd name="connsiteY1" fmla="*/ 1283914 h 2372166"/>
              <a:gd name="connsiteX2" fmla="*/ 994592 w 6740866"/>
              <a:gd name="connsiteY2" fmla="*/ 884614 h 2372166"/>
              <a:gd name="connsiteX3" fmla="*/ 1111962 w 6740866"/>
              <a:gd name="connsiteY3" fmla="*/ 82 h 2372166"/>
              <a:gd name="connsiteX4" fmla="*/ 1258927 w 6740866"/>
              <a:gd name="connsiteY4" fmla="*/ 834490 h 2372166"/>
              <a:gd name="connsiteX5" fmla="*/ 1446873 w 6740866"/>
              <a:gd name="connsiteY5" fmla="*/ 1329289 h 2372166"/>
              <a:gd name="connsiteX6" fmla="*/ 2537001 w 6740866"/>
              <a:gd name="connsiteY6" fmla="*/ 1304586 h 2372166"/>
              <a:gd name="connsiteX7" fmla="*/ 3647418 w 6740866"/>
              <a:gd name="connsiteY7" fmla="*/ 1303696 h 2372166"/>
              <a:gd name="connsiteX8" fmla="*/ 4503658 w 6740866"/>
              <a:gd name="connsiteY8" fmla="*/ 1288787 h 2372166"/>
              <a:gd name="connsiteX9" fmla="*/ 4836032 w 6740866"/>
              <a:gd name="connsiteY9" fmla="*/ 1514435 h 2372166"/>
              <a:gd name="connsiteX10" fmla="*/ 5036989 w 6740866"/>
              <a:gd name="connsiteY10" fmla="*/ 2372118 h 2372166"/>
              <a:gd name="connsiteX11" fmla="*/ 5114505 w 6740866"/>
              <a:gd name="connsiteY11" fmla="*/ 1474367 h 2372166"/>
              <a:gd name="connsiteX12" fmla="*/ 5472107 w 6740866"/>
              <a:gd name="connsiteY12" fmla="*/ 1264145 h 2372166"/>
              <a:gd name="connsiteX13" fmla="*/ 6740866 w 6740866"/>
              <a:gd name="connsiteY13" fmla="*/ 1233334 h 2372166"/>
              <a:gd name="connsiteX0" fmla="*/ 0 w 6740866"/>
              <a:gd name="connsiteY0" fmla="*/ 1339105 h 2372138"/>
              <a:gd name="connsiteX1" fmla="*/ 704177 w 6740866"/>
              <a:gd name="connsiteY1" fmla="*/ 1283886 h 2372138"/>
              <a:gd name="connsiteX2" fmla="*/ 994592 w 6740866"/>
              <a:gd name="connsiteY2" fmla="*/ 884586 h 2372138"/>
              <a:gd name="connsiteX3" fmla="*/ 1111962 w 6740866"/>
              <a:gd name="connsiteY3" fmla="*/ 54 h 2372138"/>
              <a:gd name="connsiteX4" fmla="*/ 1233997 w 6740866"/>
              <a:gd name="connsiteY4" fmla="*/ 844079 h 2372138"/>
              <a:gd name="connsiteX5" fmla="*/ 1446873 w 6740866"/>
              <a:gd name="connsiteY5" fmla="*/ 1329261 h 2372138"/>
              <a:gd name="connsiteX6" fmla="*/ 2537001 w 6740866"/>
              <a:gd name="connsiteY6" fmla="*/ 1304558 h 2372138"/>
              <a:gd name="connsiteX7" fmla="*/ 3647418 w 6740866"/>
              <a:gd name="connsiteY7" fmla="*/ 1303668 h 2372138"/>
              <a:gd name="connsiteX8" fmla="*/ 4503658 w 6740866"/>
              <a:gd name="connsiteY8" fmla="*/ 1288759 h 2372138"/>
              <a:gd name="connsiteX9" fmla="*/ 4836032 w 6740866"/>
              <a:gd name="connsiteY9" fmla="*/ 1514407 h 2372138"/>
              <a:gd name="connsiteX10" fmla="*/ 5036989 w 6740866"/>
              <a:gd name="connsiteY10" fmla="*/ 2372090 h 2372138"/>
              <a:gd name="connsiteX11" fmla="*/ 5114505 w 6740866"/>
              <a:gd name="connsiteY11" fmla="*/ 1474339 h 2372138"/>
              <a:gd name="connsiteX12" fmla="*/ 5472107 w 6740866"/>
              <a:gd name="connsiteY12" fmla="*/ 1264117 h 2372138"/>
              <a:gd name="connsiteX13" fmla="*/ 6740866 w 6740866"/>
              <a:gd name="connsiteY13" fmla="*/ 1233306 h 2372138"/>
              <a:gd name="connsiteX0" fmla="*/ 0 w 6740866"/>
              <a:gd name="connsiteY0" fmla="*/ 1339105 h 2372138"/>
              <a:gd name="connsiteX1" fmla="*/ 704177 w 6740866"/>
              <a:gd name="connsiteY1" fmla="*/ 1283886 h 2372138"/>
              <a:gd name="connsiteX2" fmla="*/ 994592 w 6740866"/>
              <a:gd name="connsiteY2" fmla="*/ 884586 h 2372138"/>
              <a:gd name="connsiteX3" fmla="*/ 1111962 w 6740866"/>
              <a:gd name="connsiteY3" fmla="*/ 54 h 2372138"/>
              <a:gd name="connsiteX4" fmla="*/ 1233997 w 6740866"/>
              <a:gd name="connsiteY4" fmla="*/ 844079 h 2372138"/>
              <a:gd name="connsiteX5" fmla="*/ 1446873 w 6740866"/>
              <a:gd name="connsiteY5" fmla="*/ 1329261 h 2372138"/>
              <a:gd name="connsiteX6" fmla="*/ 2537001 w 6740866"/>
              <a:gd name="connsiteY6" fmla="*/ 1304558 h 2372138"/>
              <a:gd name="connsiteX7" fmla="*/ 3647418 w 6740866"/>
              <a:gd name="connsiteY7" fmla="*/ 1303668 h 2372138"/>
              <a:gd name="connsiteX8" fmla="*/ 4503658 w 6740866"/>
              <a:gd name="connsiteY8" fmla="*/ 1288759 h 2372138"/>
              <a:gd name="connsiteX9" fmla="*/ 4836032 w 6740866"/>
              <a:gd name="connsiteY9" fmla="*/ 1514407 h 2372138"/>
              <a:gd name="connsiteX10" fmla="*/ 5036989 w 6740866"/>
              <a:gd name="connsiteY10" fmla="*/ 2372090 h 2372138"/>
              <a:gd name="connsiteX11" fmla="*/ 5114505 w 6740866"/>
              <a:gd name="connsiteY11" fmla="*/ 1474339 h 2372138"/>
              <a:gd name="connsiteX12" fmla="*/ 5472107 w 6740866"/>
              <a:gd name="connsiteY12" fmla="*/ 1264117 h 2372138"/>
              <a:gd name="connsiteX13" fmla="*/ 6740866 w 6740866"/>
              <a:gd name="connsiteY13" fmla="*/ 1233306 h 2372138"/>
              <a:gd name="connsiteX0" fmla="*/ 0 w 6740866"/>
              <a:gd name="connsiteY0" fmla="*/ 1339219 h 2372252"/>
              <a:gd name="connsiteX1" fmla="*/ 704177 w 6740866"/>
              <a:gd name="connsiteY1" fmla="*/ 1284000 h 2372252"/>
              <a:gd name="connsiteX2" fmla="*/ 994592 w 6740866"/>
              <a:gd name="connsiteY2" fmla="*/ 884700 h 2372252"/>
              <a:gd name="connsiteX3" fmla="*/ 1111962 w 6740866"/>
              <a:gd name="connsiteY3" fmla="*/ 168 h 2372252"/>
              <a:gd name="connsiteX4" fmla="*/ 1233997 w 6740866"/>
              <a:gd name="connsiteY4" fmla="*/ 844193 h 2372252"/>
              <a:gd name="connsiteX5" fmla="*/ 1446873 w 6740866"/>
              <a:gd name="connsiteY5" fmla="*/ 1329375 h 2372252"/>
              <a:gd name="connsiteX6" fmla="*/ 2537001 w 6740866"/>
              <a:gd name="connsiteY6" fmla="*/ 1304672 h 2372252"/>
              <a:gd name="connsiteX7" fmla="*/ 3647418 w 6740866"/>
              <a:gd name="connsiteY7" fmla="*/ 1303782 h 2372252"/>
              <a:gd name="connsiteX8" fmla="*/ 4503658 w 6740866"/>
              <a:gd name="connsiteY8" fmla="*/ 1288873 h 2372252"/>
              <a:gd name="connsiteX9" fmla="*/ 4836032 w 6740866"/>
              <a:gd name="connsiteY9" fmla="*/ 1514521 h 2372252"/>
              <a:gd name="connsiteX10" fmla="*/ 5036989 w 6740866"/>
              <a:gd name="connsiteY10" fmla="*/ 2372204 h 2372252"/>
              <a:gd name="connsiteX11" fmla="*/ 5114505 w 6740866"/>
              <a:gd name="connsiteY11" fmla="*/ 1474453 h 2372252"/>
              <a:gd name="connsiteX12" fmla="*/ 5472107 w 6740866"/>
              <a:gd name="connsiteY12" fmla="*/ 1264231 h 2372252"/>
              <a:gd name="connsiteX13" fmla="*/ 6740866 w 6740866"/>
              <a:gd name="connsiteY13" fmla="*/ 1233420 h 2372252"/>
              <a:gd name="connsiteX0" fmla="*/ 0 w 6740866"/>
              <a:gd name="connsiteY0" fmla="*/ 1339219 h 2372252"/>
              <a:gd name="connsiteX1" fmla="*/ 704177 w 6740866"/>
              <a:gd name="connsiteY1" fmla="*/ 1284000 h 2372252"/>
              <a:gd name="connsiteX2" fmla="*/ 994592 w 6740866"/>
              <a:gd name="connsiteY2" fmla="*/ 884700 h 2372252"/>
              <a:gd name="connsiteX3" fmla="*/ 1111962 w 6740866"/>
              <a:gd name="connsiteY3" fmla="*/ 168 h 2372252"/>
              <a:gd name="connsiteX4" fmla="*/ 1233997 w 6740866"/>
              <a:gd name="connsiteY4" fmla="*/ 844193 h 2372252"/>
              <a:gd name="connsiteX5" fmla="*/ 1515429 w 6740866"/>
              <a:gd name="connsiteY5" fmla="*/ 1319756 h 2372252"/>
              <a:gd name="connsiteX6" fmla="*/ 2537001 w 6740866"/>
              <a:gd name="connsiteY6" fmla="*/ 1304672 h 2372252"/>
              <a:gd name="connsiteX7" fmla="*/ 3647418 w 6740866"/>
              <a:gd name="connsiteY7" fmla="*/ 1303782 h 2372252"/>
              <a:gd name="connsiteX8" fmla="*/ 4503658 w 6740866"/>
              <a:gd name="connsiteY8" fmla="*/ 1288873 h 2372252"/>
              <a:gd name="connsiteX9" fmla="*/ 4836032 w 6740866"/>
              <a:gd name="connsiteY9" fmla="*/ 1514521 h 2372252"/>
              <a:gd name="connsiteX10" fmla="*/ 5036989 w 6740866"/>
              <a:gd name="connsiteY10" fmla="*/ 2372204 h 2372252"/>
              <a:gd name="connsiteX11" fmla="*/ 5114505 w 6740866"/>
              <a:gd name="connsiteY11" fmla="*/ 1474453 h 2372252"/>
              <a:gd name="connsiteX12" fmla="*/ 5472107 w 6740866"/>
              <a:gd name="connsiteY12" fmla="*/ 1264231 h 2372252"/>
              <a:gd name="connsiteX13" fmla="*/ 6740866 w 6740866"/>
              <a:gd name="connsiteY13" fmla="*/ 1233420 h 2372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40866" h="2372252">
                <a:moveTo>
                  <a:pt x="0" y="1339219"/>
                </a:moveTo>
                <a:cubicBezTo>
                  <a:pt x="267473" y="1325851"/>
                  <a:pt x="538412" y="1359753"/>
                  <a:pt x="704177" y="1284000"/>
                </a:cubicBezTo>
                <a:cubicBezTo>
                  <a:pt x="869942" y="1208247"/>
                  <a:pt x="926628" y="1098672"/>
                  <a:pt x="994592" y="884700"/>
                </a:cubicBezTo>
                <a:cubicBezTo>
                  <a:pt x="1062556" y="670728"/>
                  <a:pt x="1040899" y="-12315"/>
                  <a:pt x="1111962" y="168"/>
                </a:cubicBezTo>
                <a:cubicBezTo>
                  <a:pt x="1183025" y="12651"/>
                  <a:pt x="1209340" y="603423"/>
                  <a:pt x="1233997" y="844193"/>
                </a:cubicBezTo>
                <a:cubicBezTo>
                  <a:pt x="1277352" y="1133054"/>
                  <a:pt x="1298262" y="1243010"/>
                  <a:pt x="1515429" y="1319756"/>
                </a:cubicBezTo>
                <a:cubicBezTo>
                  <a:pt x="1732596" y="1396503"/>
                  <a:pt x="2181670" y="1307334"/>
                  <a:pt x="2537001" y="1304672"/>
                </a:cubicBezTo>
                <a:lnTo>
                  <a:pt x="3647418" y="1303782"/>
                </a:lnTo>
                <a:cubicBezTo>
                  <a:pt x="3975194" y="1301149"/>
                  <a:pt x="4305556" y="1253750"/>
                  <a:pt x="4503658" y="1288873"/>
                </a:cubicBezTo>
                <a:cubicBezTo>
                  <a:pt x="4701760" y="1323996"/>
                  <a:pt x="4747144" y="1333966"/>
                  <a:pt x="4836032" y="1514521"/>
                </a:cubicBezTo>
                <a:cubicBezTo>
                  <a:pt x="4924921" y="1695076"/>
                  <a:pt x="4990577" y="2378882"/>
                  <a:pt x="5036989" y="2372204"/>
                </a:cubicBezTo>
                <a:cubicBezTo>
                  <a:pt x="5083401" y="2365526"/>
                  <a:pt x="5041985" y="1659115"/>
                  <a:pt x="5114505" y="1474453"/>
                </a:cubicBezTo>
                <a:cubicBezTo>
                  <a:pt x="5187025" y="1289791"/>
                  <a:pt x="5187099" y="1248397"/>
                  <a:pt x="5472107" y="1264231"/>
                </a:cubicBezTo>
                <a:cubicBezTo>
                  <a:pt x="5749558" y="1249837"/>
                  <a:pt x="6058035" y="1241337"/>
                  <a:pt x="6740866" y="1233420"/>
                </a:cubicBezTo>
              </a:path>
            </a:pathLst>
          </a:custGeom>
          <a:noFill/>
          <a:ln w="25400">
            <a:solidFill>
              <a:srgbClr val="1B3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4AE528-5A56-4209-0D24-ACB27DC9598C}"/>
              </a:ext>
            </a:extLst>
          </p:cNvPr>
          <p:cNvSpPr txBox="1"/>
          <p:nvPr/>
        </p:nvSpPr>
        <p:spPr>
          <a:xfrm>
            <a:off x="8276352" y="1979458"/>
            <a:ext cx="17760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  <a:latin typeface="Proxima Nova Rg" panose="02000506030000020004" pitchFamily="2" charset="0"/>
              </a:rPr>
              <a:t>Microwave </a:t>
            </a:r>
          </a:p>
          <a:p>
            <a:r>
              <a:rPr lang="en-US" sz="1050" dirty="0">
                <a:solidFill>
                  <a:srgbClr val="C00000"/>
                </a:solidFill>
                <a:latin typeface="Proxima Nova Rg" panose="02000506030000020004" pitchFamily="2" charset="0"/>
              </a:rPr>
              <a:t>absorption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5817A0-55A3-A42B-B0D4-125C62839F90}"/>
              </a:ext>
            </a:extLst>
          </p:cNvPr>
          <p:cNvSpPr txBox="1"/>
          <p:nvPr/>
        </p:nvSpPr>
        <p:spPr>
          <a:xfrm>
            <a:off x="7124453" y="2210296"/>
            <a:ext cx="1600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B375D"/>
                </a:solidFill>
                <a:latin typeface="Proxima Nova Rg" panose="02000506030000020004" pitchFamily="2" charset="0"/>
              </a:rPr>
              <a:t>Polarization</a:t>
            </a:r>
            <a:r>
              <a:rPr lang="en-US" sz="1100" dirty="0">
                <a:solidFill>
                  <a:srgbClr val="1B375D"/>
                </a:solidFill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D44FC-CEBA-925A-74D8-F403ADE9952B}"/>
              </a:ext>
            </a:extLst>
          </p:cNvPr>
          <p:cNvSpPr txBox="1"/>
          <p:nvPr/>
        </p:nvSpPr>
        <p:spPr>
          <a:xfrm>
            <a:off x="6306150" y="3180040"/>
            <a:ext cx="1567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e</a:t>
            </a:r>
            <a:r>
              <a:rPr lang="en-US" sz="1200" dirty="0">
                <a:latin typeface="Proxima Nova Rg" panose="02000506030000020004" pitchFamily="2" charset="0"/>
              </a:rPr>
              <a:t> – </a:t>
            </a:r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p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66138-786B-3521-DA59-42CCD4A018CC}"/>
              </a:ext>
            </a:extLst>
          </p:cNvPr>
          <p:cNvSpPr txBox="1"/>
          <p:nvPr/>
        </p:nvSpPr>
        <p:spPr>
          <a:xfrm>
            <a:off x="8842312" y="3218466"/>
            <a:ext cx="990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e</a:t>
            </a:r>
            <a:r>
              <a:rPr lang="en-US" sz="1200" dirty="0">
                <a:latin typeface="Proxima Nova Rg" panose="02000506030000020004" pitchFamily="2" charset="0"/>
              </a:rPr>
              <a:t> + </a:t>
            </a:r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p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E2BF00-7168-0D7D-DA70-3311DFDB49D7}"/>
              </a:ext>
            </a:extLst>
          </p:cNvPr>
          <p:cNvSpPr txBox="1"/>
          <p:nvPr/>
        </p:nvSpPr>
        <p:spPr>
          <a:xfrm>
            <a:off x="7996324" y="3209932"/>
            <a:ext cx="518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e</a:t>
            </a:r>
            <a:r>
              <a:rPr lang="en-US" sz="1200" dirty="0">
                <a:latin typeface="Proxima Nova Rg" panose="02000506030000020004" pitchFamily="2" charset="0"/>
              </a:rPr>
              <a:t> 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813B0-95B2-35F2-C78C-788D6726F5A7}"/>
              </a:ext>
            </a:extLst>
          </p:cNvPr>
          <p:cNvSpPr txBox="1"/>
          <p:nvPr/>
        </p:nvSpPr>
        <p:spPr>
          <a:xfrm>
            <a:off x="8678041" y="1309237"/>
            <a:ext cx="324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Jeffries (1957)</a:t>
            </a:r>
          </a:p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Abragam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 and Proctor (1958)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20BC6-00A0-11BD-7CD1-9EE68DFA9007}"/>
              </a:ext>
            </a:extLst>
          </p:cNvPr>
          <p:cNvSpPr txBox="1"/>
          <p:nvPr/>
        </p:nvSpPr>
        <p:spPr>
          <a:xfrm>
            <a:off x="907792" y="2299184"/>
            <a:ext cx="437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SE requires a very 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</a:rPr>
              <a:t>narrow ESR line 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and produces a polarization curve with well resolved + and – polarization peaks.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4DB45-4828-C478-8149-3E7F97BA1ABA}"/>
              </a:ext>
            </a:extLst>
          </p:cNvPr>
          <p:cNvSpPr txBox="1"/>
          <p:nvPr/>
        </p:nvSpPr>
        <p:spPr>
          <a:xfrm>
            <a:off x="1307810" y="1703449"/>
            <a:ext cx="6616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E9743C"/>
                </a:solidFill>
                <a:latin typeface="Proxima Nova Rg" panose="02000506030000020004" pitchFamily="2" charset="0"/>
              </a:rPr>
              <a:t>“One electron polarizes one proton, one spin-flip at a time” -</a:t>
            </a:r>
            <a:r>
              <a:rPr lang="en-US" sz="1600" dirty="0" err="1">
                <a:solidFill>
                  <a:srgbClr val="E9743C"/>
                </a:solidFill>
                <a:latin typeface="Proxima Nova Rg" panose="02000506030000020004" pitchFamily="2" charset="0"/>
              </a:rPr>
              <a:t>cdk</a:t>
            </a:r>
            <a:endParaRPr lang="en-US" sz="1600" dirty="0">
              <a:solidFill>
                <a:srgbClr val="E9743C"/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8ABC5A-6A02-32C3-50A3-CBD66530D6B1}"/>
              </a:ext>
            </a:extLst>
          </p:cNvPr>
          <p:cNvSpPr txBox="1"/>
          <p:nvPr/>
        </p:nvSpPr>
        <p:spPr>
          <a:xfrm>
            <a:off x="821500" y="4019850"/>
            <a:ext cx="46772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Most modern-day target materials don’t display this behavior, so other “spin-transfer” mechanisms are needed to explain how DNP works.</a:t>
            </a:r>
          </a:p>
          <a:p>
            <a:endParaRPr lang="en-US" sz="16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b="1" dirty="0">
                <a:solidFill>
                  <a:srgbClr val="E9743C"/>
                </a:solidFill>
                <a:latin typeface="Proxima Nova Rg" panose="02000506030000020004" pitchFamily="2" charset="0"/>
              </a:rPr>
              <a:t>Cross Effect:</a:t>
            </a:r>
            <a:r>
              <a:rPr lang="en-US" sz="1600" dirty="0">
                <a:solidFill>
                  <a:srgbClr val="E9743C"/>
                </a:solidFill>
                <a:latin typeface="Proxima Nova Rg" panose="02000506030000020004" pitchFamily="2" charset="0"/>
              </a:rPr>
              <a:t>  </a:t>
            </a:r>
            <a:r>
              <a:rPr lang="en-US" sz="1400" dirty="0">
                <a:solidFill>
                  <a:srgbClr val="E9743C"/>
                </a:solidFill>
                <a:latin typeface="Proxima Nova Rg" panose="02000506030000020004" pitchFamily="2" charset="0"/>
              </a:rPr>
              <a:t>“Two electrons polarize one proton.”</a:t>
            </a:r>
            <a:endParaRPr lang="en-US" sz="1600" dirty="0">
              <a:solidFill>
                <a:srgbClr val="E9743C"/>
              </a:solidFill>
              <a:latin typeface="Proxima Nova Rg" panose="02000506030000020004" pitchFamily="2" charset="0"/>
            </a:endParaRPr>
          </a:p>
          <a:p>
            <a:pPr>
              <a:tabLst>
                <a:tab pos="1541463" algn="l"/>
              </a:tabLst>
            </a:pPr>
            <a:r>
              <a:rPr lang="en-US" sz="1600" b="1" dirty="0">
                <a:solidFill>
                  <a:srgbClr val="E9743C"/>
                </a:solidFill>
                <a:latin typeface="Proxima Nova Rg" panose="02000506030000020004" pitchFamily="2" charset="0"/>
              </a:rPr>
              <a:t>Thermal Mixing</a:t>
            </a:r>
            <a:r>
              <a:rPr lang="en-US" sz="1600" dirty="0">
                <a:solidFill>
                  <a:srgbClr val="E9743C"/>
                </a:solidFill>
                <a:latin typeface="Proxima Nova Rg" panose="02000506030000020004" pitchFamily="2" charset="0"/>
              </a:rPr>
              <a:t>: </a:t>
            </a:r>
            <a:r>
              <a:rPr lang="en-US" sz="1400" dirty="0">
                <a:solidFill>
                  <a:srgbClr val="E9743C"/>
                </a:solidFill>
                <a:latin typeface="Proxima Nova Rg" panose="02000506030000020004" pitchFamily="2" charset="0"/>
              </a:rPr>
              <a:t>“A network of electrons polarizes a 	network of protons.”</a:t>
            </a:r>
            <a:endParaRPr lang="en-US" sz="1600" dirty="0">
              <a:solidFill>
                <a:srgbClr val="E9743C"/>
              </a:solidFill>
              <a:latin typeface="Proxima Nova Rg" panose="02000506030000020004" pitchFamily="2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48AD453-1D72-C34C-2443-27B688523DCE}"/>
              </a:ext>
            </a:extLst>
          </p:cNvPr>
          <p:cNvSpPr/>
          <p:nvPr/>
        </p:nvSpPr>
        <p:spPr>
          <a:xfrm>
            <a:off x="5976650" y="4246231"/>
            <a:ext cx="4206906" cy="887632"/>
          </a:xfrm>
          <a:custGeom>
            <a:avLst/>
            <a:gdLst>
              <a:gd name="connsiteX0" fmla="*/ 14261 w 1875008"/>
              <a:gd name="connsiteY0" fmla="*/ 1303849 h 1303849"/>
              <a:gd name="connsiteX1" fmla="*/ 7911 w 1875008"/>
              <a:gd name="connsiteY1" fmla="*/ 1208599 h 1303849"/>
              <a:gd name="connsiteX2" fmla="*/ 109511 w 1875008"/>
              <a:gd name="connsiteY2" fmla="*/ 1145099 h 1303849"/>
              <a:gd name="connsiteX3" fmla="*/ 277786 w 1875008"/>
              <a:gd name="connsiteY3" fmla="*/ 1106999 h 1303849"/>
              <a:gd name="connsiteX4" fmla="*/ 353986 w 1875008"/>
              <a:gd name="connsiteY4" fmla="*/ 1024449 h 1303849"/>
              <a:gd name="connsiteX5" fmla="*/ 630211 w 1875008"/>
              <a:gd name="connsiteY5" fmla="*/ 941899 h 1303849"/>
              <a:gd name="connsiteX6" fmla="*/ 725461 w 1875008"/>
              <a:gd name="connsiteY6" fmla="*/ 802199 h 1303849"/>
              <a:gd name="connsiteX7" fmla="*/ 1071536 w 1875008"/>
              <a:gd name="connsiteY7" fmla="*/ 608524 h 1303849"/>
              <a:gd name="connsiteX8" fmla="*/ 1255686 w 1875008"/>
              <a:gd name="connsiteY8" fmla="*/ 52899 h 1303849"/>
              <a:gd name="connsiteX9" fmla="*/ 1303311 w 1875008"/>
              <a:gd name="connsiteY9" fmla="*/ 71949 h 1303849"/>
              <a:gd name="connsiteX10" fmla="*/ 1366811 w 1875008"/>
              <a:gd name="connsiteY10" fmla="*/ 487874 h 1303849"/>
              <a:gd name="connsiteX11" fmla="*/ 1655736 w 1875008"/>
              <a:gd name="connsiteY11" fmla="*/ 779974 h 1303849"/>
              <a:gd name="connsiteX12" fmla="*/ 1855761 w 1875008"/>
              <a:gd name="connsiteY12" fmla="*/ 938724 h 1303849"/>
              <a:gd name="connsiteX13" fmla="*/ 1855761 w 1875008"/>
              <a:gd name="connsiteY13" fmla="*/ 1303849 h 1303849"/>
              <a:gd name="connsiteX0" fmla="*/ 3151 w 1863898"/>
              <a:gd name="connsiteY0" fmla="*/ 1303849 h 1303849"/>
              <a:gd name="connsiteX1" fmla="*/ 28551 w 1863898"/>
              <a:gd name="connsiteY1" fmla="*/ 1199074 h 1303849"/>
              <a:gd name="connsiteX2" fmla="*/ 98401 w 1863898"/>
              <a:gd name="connsiteY2" fmla="*/ 1145099 h 1303849"/>
              <a:gd name="connsiteX3" fmla="*/ 266676 w 1863898"/>
              <a:gd name="connsiteY3" fmla="*/ 1106999 h 1303849"/>
              <a:gd name="connsiteX4" fmla="*/ 342876 w 1863898"/>
              <a:gd name="connsiteY4" fmla="*/ 1024449 h 1303849"/>
              <a:gd name="connsiteX5" fmla="*/ 619101 w 1863898"/>
              <a:gd name="connsiteY5" fmla="*/ 941899 h 1303849"/>
              <a:gd name="connsiteX6" fmla="*/ 714351 w 1863898"/>
              <a:gd name="connsiteY6" fmla="*/ 802199 h 1303849"/>
              <a:gd name="connsiteX7" fmla="*/ 1060426 w 1863898"/>
              <a:gd name="connsiteY7" fmla="*/ 608524 h 1303849"/>
              <a:gd name="connsiteX8" fmla="*/ 1244576 w 1863898"/>
              <a:gd name="connsiteY8" fmla="*/ 52899 h 1303849"/>
              <a:gd name="connsiteX9" fmla="*/ 1292201 w 1863898"/>
              <a:gd name="connsiteY9" fmla="*/ 71949 h 1303849"/>
              <a:gd name="connsiteX10" fmla="*/ 1355701 w 1863898"/>
              <a:gd name="connsiteY10" fmla="*/ 487874 h 1303849"/>
              <a:gd name="connsiteX11" fmla="*/ 1644626 w 1863898"/>
              <a:gd name="connsiteY11" fmla="*/ 779974 h 1303849"/>
              <a:gd name="connsiteX12" fmla="*/ 1844651 w 1863898"/>
              <a:gd name="connsiteY12" fmla="*/ 938724 h 1303849"/>
              <a:gd name="connsiteX13" fmla="*/ 1844651 w 1863898"/>
              <a:gd name="connsiteY13" fmla="*/ 1303849 h 1303849"/>
              <a:gd name="connsiteX0" fmla="*/ 3151 w 1863898"/>
              <a:gd name="connsiteY0" fmla="*/ 1313360 h 1313360"/>
              <a:gd name="connsiteX1" fmla="*/ 28551 w 1863898"/>
              <a:gd name="connsiteY1" fmla="*/ 1208585 h 1313360"/>
              <a:gd name="connsiteX2" fmla="*/ 98401 w 1863898"/>
              <a:gd name="connsiteY2" fmla="*/ 1154610 h 1313360"/>
              <a:gd name="connsiteX3" fmla="*/ 266676 w 1863898"/>
              <a:gd name="connsiteY3" fmla="*/ 1116510 h 1313360"/>
              <a:gd name="connsiteX4" fmla="*/ 342876 w 1863898"/>
              <a:gd name="connsiteY4" fmla="*/ 1033960 h 1313360"/>
              <a:gd name="connsiteX5" fmla="*/ 619101 w 1863898"/>
              <a:gd name="connsiteY5" fmla="*/ 951410 h 1313360"/>
              <a:gd name="connsiteX6" fmla="*/ 714351 w 1863898"/>
              <a:gd name="connsiteY6" fmla="*/ 811710 h 1313360"/>
              <a:gd name="connsiteX7" fmla="*/ 1060426 w 1863898"/>
              <a:gd name="connsiteY7" fmla="*/ 618035 h 1313360"/>
              <a:gd name="connsiteX8" fmla="*/ 1244576 w 1863898"/>
              <a:gd name="connsiteY8" fmla="*/ 62410 h 1313360"/>
              <a:gd name="connsiteX9" fmla="*/ 1292201 w 1863898"/>
              <a:gd name="connsiteY9" fmla="*/ 81460 h 1313360"/>
              <a:gd name="connsiteX10" fmla="*/ 1355701 w 1863898"/>
              <a:gd name="connsiteY10" fmla="*/ 497385 h 1313360"/>
              <a:gd name="connsiteX11" fmla="*/ 1644626 w 1863898"/>
              <a:gd name="connsiteY11" fmla="*/ 789485 h 1313360"/>
              <a:gd name="connsiteX12" fmla="*/ 1844651 w 1863898"/>
              <a:gd name="connsiteY12" fmla="*/ 948235 h 1313360"/>
              <a:gd name="connsiteX13" fmla="*/ 1844651 w 1863898"/>
              <a:gd name="connsiteY13" fmla="*/ 1313360 h 1313360"/>
              <a:gd name="connsiteX0" fmla="*/ 3151 w 1863898"/>
              <a:gd name="connsiteY0" fmla="*/ 1319153 h 1319153"/>
              <a:gd name="connsiteX1" fmla="*/ 28551 w 1863898"/>
              <a:gd name="connsiteY1" fmla="*/ 1214378 h 1319153"/>
              <a:gd name="connsiteX2" fmla="*/ 98401 w 1863898"/>
              <a:gd name="connsiteY2" fmla="*/ 1160403 h 1319153"/>
              <a:gd name="connsiteX3" fmla="*/ 266676 w 1863898"/>
              <a:gd name="connsiteY3" fmla="*/ 1122303 h 1319153"/>
              <a:gd name="connsiteX4" fmla="*/ 342876 w 1863898"/>
              <a:gd name="connsiteY4" fmla="*/ 1039753 h 1319153"/>
              <a:gd name="connsiteX5" fmla="*/ 619101 w 1863898"/>
              <a:gd name="connsiteY5" fmla="*/ 957203 h 1319153"/>
              <a:gd name="connsiteX6" fmla="*/ 714351 w 1863898"/>
              <a:gd name="connsiteY6" fmla="*/ 817503 h 1319153"/>
              <a:gd name="connsiteX7" fmla="*/ 1060426 w 1863898"/>
              <a:gd name="connsiteY7" fmla="*/ 623828 h 1319153"/>
              <a:gd name="connsiteX8" fmla="*/ 1244576 w 1863898"/>
              <a:gd name="connsiteY8" fmla="*/ 68203 h 1319153"/>
              <a:gd name="connsiteX9" fmla="*/ 1292201 w 1863898"/>
              <a:gd name="connsiteY9" fmla="*/ 87253 h 1319153"/>
              <a:gd name="connsiteX10" fmla="*/ 1355701 w 1863898"/>
              <a:gd name="connsiteY10" fmla="*/ 503178 h 1319153"/>
              <a:gd name="connsiteX11" fmla="*/ 1644626 w 1863898"/>
              <a:gd name="connsiteY11" fmla="*/ 795278 h 1319153"/>
              <a:gd name="connsiteX12" fmla="*/ 1844651 w 1863898"/>
              <a:gd name="connsiteY12" fmla="*/ 954028 h 1319153"/>
              <a:gd name="connsiteX13" fmla="*/ 1844651 w 1863898"/>
              <a:gd name="connsiteY13" fmla="*/ 1319153 h 1319153"/>
              <a:gd name="connsiteX0" fmla="*/ 3151 w 1849633"/>
              <a:gd name="connsiteY0" fmla="*/ 1319153 h 1319153"/>
              <a:gd name="connsiteX1" fmla="*/ 28551 w 1849633"/>
              <a:gd name="connsiteY1" fmla="*/ 1214378 h 1319153"/>
              <a:gd name="connsiteX2" fmla="*/ 98401 w 1849633"/>
              <a:gd name="connsiteY2" fmla="*/ 1160403 h 1319153"/>
              <a:gd name="connsiteX3" fmla="*/ 266676 w 1849633"/>
              <a:gd name="connsiteY3" fmla="*/ 1122303 h 1319153"/>
              <a:gd name="connsiteX4" fmla="*/ 342876 w 1849633"/>
              <a:gd name="connsiteY4" fmla="*/ 1039753 h 1319153"/>
              <a:gd name="connsiteX5" fmla="*/ 619101 w 1849633"/>
              <a:gd name="connsiteY5" fmla="*/ 957203 h 1319153"/>
              <a:gd name="connsiteX6" fmla="*/ 714351 w 1849633"/>
              <a:gd name="connsiteY6" fmla="*/ 817503 h 1319153"/>
              <a:gd name="connsiteX7" fmla="*/ 1060426 w 1849633"/>
              <a:gd name="connsiteY7" fmla="*/ 623828 h 1319153"/>
              <a:gd name="connsiteX8" fmla="*/ 1244576 w 1849633"/>
              <a:gd name="connsiteY8" fmla="*/ 68203 h 1319153"/>
              <a:gd name="connsiteX9" fmla="*/ 1292201 w 1849633"/>
              <a:gd name="connsiteY9" fmla="*/ 87253 h 1319153"/>
              <a:gd name="connsiteX10" fmla="*/ 1355701 w 1849633"/>
              <a:gd name="connsiteY10" fmla="*/ 503178 h 1319153"/>
              <a:gd name="connsiteX11" fmla="*/ 1644626 w 1849633"/>
              <a:gd name="connsiteY11" fmla="*/ 795278 h 1319153"/>
              <a:gd name="connsiteX12" fmla="*/ 1800201 w 1849633"/>
              <a:gd name="connsiteY12" fmla="*/ 960378 h 1319153"/>
              <a:gd name="connsiteX13" fmla="*/ 1844651 w 1849633"/>
              <a:gd name="connsiteY13" fmla="*/ 1319153 h 1319153"/>
              <a:gd name="connsiteX0" fmla="*/ 3151 w 1849633"/>
              <a:gd name="connsiteY0" fmla="*/ 1308406 h 1308406"/>
              <a:gd name="connsiteX1" fmla="*/ 28551 w 1849633"/>
              <a:gd name="connsiteY1" fmla="*/ 1203631 h 1308406"/>
              <a:gd name="connsiteX2" fmla="*/ 98401 w 1849633"/>
              <a:gd name="connsiteY2" fmla="*/ 1149656 h 1308406"/>
              <a:gd name="connsiteX3" fmla="*/ 266676 w 1849633"/>
              <a:gd name="connsiteY3" fmla="*/ 1111556 h 1308406"/>
              <a:gd name="connsiteX4" fmla="*/ 342876 w 1849633"/>
              <a:gd name="connsiteY4" fmla="*/ 1029006 h 1308406"/>
              <a:gd name="connsiteX5" fmla="*/ 619101 w 1849633"/>
              <a:gd name="connsiteY5" fmla="*/ 946456 h 1308406"/>
              <a:gd name="connsiteX6" fmla="*/ 714351 w 1849633"/>
              <a:gd name="connsiteY6" fmla="*/ 806756 h 1308406"/>
              <a:gd name="connsiteX7" fmla="*/ 1060426 w 1849633"/>
              <a:gd name="connsiteY7" fmla="*/ 613081 h 1308406"/>
              <a:gd name="connsiteX8" fmla="*/ 1244576 w 1849633"/>
              <a:gd name="connsiteY8" fmla="*/ 57456 h 1308406"/>
              <a:gd name="connsiteX9" fmla="*/ 1285851 w 1849633"/>
              <a:gd name="connsiteY9" fmla="*/ 79681 h 1308406"/>
              <a:gd name="connsiteX10" fmla="*/ 1355701 w 1849633"/>
              <a:gd name="connsiteY10" fmla="*/ 492431 h 1308406"/>
              <a:gd name="connsiteX11" fmla="*/ 1644626 w 1849633"/>
              <a:gd name="connsiteY11" fmla="*/ 784531 h 1308406"/>
              <a:gd name="connsiteX12" fmla="*/ 1800201 w 1849633"/>
              <a:gd name="connsiteY12" fmla="*/ 949631 h 1308406"/>
              <a:gd name="connsiteX13" fmla="*/ 1844651 w 1849633"/>
              <a:gd name="connsiteY13" fmla="*/ 1308406 h 1308406"/>
              <a:gd name="connsiteX0" fmla="*/ 3151 w 1849633"/>
              <a:gd name="connsiteY0" fmla="*/ 1315014 h 1315014"/>
              <a:gd name="connsiteX1" fmla="*/ 28551 w 1849633"/>
              <a:gd name="connsiteY1" fmla="*/ 1210239 h 1315014"/>
              <a:gd name="connsiteX2" fmla="*/ 98401 w 1849633"/>
              <a:gd name="connsiteY2" fmla="*/ 1156264 h 1315014"/>
              <a:gd name="connsiteX3" fmla="*/ 266676 w 1849633"/>
              <a:gd name="connsiteY3" fmla="*/ 1118164 h 1315014"/>
              <a:gd name="connsiteX4" fmla="*/ 342876 w 1849633"/>
              <a:gd name="connsiteY4" fmla="*/ 1035614 h 1315014"/>
              <a:gd name="connsiteX5" fmla="*/ 619101 w 1849633"/>
              <a:gd name="connsiteY5" fmla="*/ 953064 h 1315014"/>
              <a:gd name="connsiteX6" fmla="*/ 714351 w 1849633"/>
              <a:gd name="connsiteY6" fmla="*/ 813364 h 1315014"/>
              <a:gd name="connsiteX7" fmla="*/ 1060426 w 1849633"/>
              <a:gd name="connsiteY7" fmla="*/ 619689 h 1315014"/>
              <a:gd name="connsiteX8" fmla="*/ 1244576 w 1849633"/>
              <a:gd name="connsiteY8" fmla="*/ 64064 h 1315014"/>
              <a:gd name="connsiteX9" fmla="*/ 1285851 w 1849633"/>
              <a:gd name="connsiteY9" fmla="*/ 86289 h 1315014"/>
              <a:gd name="connsiteX10" fmla="*/ 1355701 w 1849633"/>
              <a:gd name="connsiteY10" fmla="*/ 499039 h 1315014"/>
              <a:gd name="connsiteX11" fmla="*/ 1644626 w 1849633"/>
              <a:gd name="connsiteY11" fmla="*/ 791139 h 1315014"/>
              <a:gd name="connsiteX12" fmla="*/ 1800201 w 1849633"/>
              <a:gd name="connsiteY12" fmla="*/ 956239 h 1315014"/>
              <a:gd name="connsiteX13" fmla="*/ 1844651 w 1849633"/>
              <a:gd name="connsiteY13" fmla="*/ 1315014 h 1315014"/>
              <a:gd name="connsiteX0" fmla="*/ 3151 w 1849633"/>
              <a:gd name="connsiteY0" fmla="*/ 1321803 h 1321803"/>
              <a:gd name="connsiteX1" fmla="*/ 28551 w 1849633"/>
              <a:gd name="connsiteY1" fmla="*/ 1217028 h 1321803"/>
              <a:gd name="connsiteX2" fmla="*/ 98401 w 1849633"/>
              <a:gd name="connsiteY2" fmla="*/ 1163053 h 1321803"/>
              <a:gd name="connsiteX3" fmla="*/ 266676 w 1849633"/>
              <a:gd name="connsiteY3" fmla="*/ 1124953 h 1321803"/>
              <a:gd name="connsiteX4" fmla="*/ 342876 w 1849633"/>
              <a:gd name="connsiteY4" fmla="*/ 1042403 h 1321803"/>
              <a:gd name="connsiteX5" fmla="*/ 619101 w 1849633"/>
              <a:gd name="connsiteY5" fmla="*/ 959853 h 1321803"/>
              <a:gd name="connsiteX6" fmla="*/ 714351 w 1849633"/>
              <a:gd name="connsiteY6" fmla="*/ 820153 h 1321803"/>
              <a:gd name="connsiteX7" fmla="*/ 1060426 w 1849633"/>
              <a:gd name="connsiteY7" fmla="*/ 626478 h 1321803"/>
              <a:gd name="connsiteX8" fmla="*/ 1244576 w 1849633"/>
              <a:gd name="connsiteY8" fmla="*/ 70853 h 1321803"/>
              <a:gd name="connsiteX9" fmla="*/ 1282676 w 1849633"/>
              <a:gd name="connsiteY9" fmla="*/ 67678 h 1321803"/>
              <a:gd name="connsiteX10" fmla="*/ 1355701 w 1849633"/>
              <a:gd name="connsiteY10" fmla="*/ 505828 h 1321803"/>
              <a:gd name="connsiteX11" fmla="*/ 1644626 w 1849633"/>
              <a:gd name="connsiteY11" fmla="*/ 797928 h 1321803"/>
              <a:gd name="connsiteX12" fmla="*/ 1800201 w 1849633"/>
              <a:gd name="connsiteY12" fmla="*/ 963028 h 1321803"/>
              <a:gd name="connsiteX13" fmla="*/ 1844651 w 1849633"/>
              <a:gd name="connsiteY13" fmla="*/ 1321803 h 1321803"/>
              <a:gd name="connsiteX0" fmla="*/ 3151 w 1849633"/>
              <a:gd name="connsiteY0" fmla="*/ 1285070 h 1285070"/>
              <a:gd name="connsiteX1" fmla="*/ 28551 w 1849633"/>
              <a:gd name="connsiteY1" fmla="*/ 1180295 h 1285070"/>
              <a:gd name="connsiteX2" fmla="*/ 98401 w 1849633"/>
              <a:gd name="connsiteY2" fmla="*/ 1126320 h 1285070"/>
              <a:gd name="connsiteX3" fmla="*/ 266676 w 1849633"/>
              <a:gd name="connsiteY3" fmla="*/ 1088220 h 1285070"/>
              <a:gd name="connsiteX4" fmla="*/ 342876 w 1849633"/>
              <a:gd name="connsiteY4" fmla="*/ 1005670 h 1285070"/>
              <a:gd name="connsiteX5" fmla="*/ 619101 w 1849633"/>
              <a:gd name="connsiteY5" fmla="*/ 923120 h 1285070"/>
              <a:gd name="connsiteX6" fmla="*/ 714351 w 1849633"/>
              <a:gd name="connsiteY6" fmla="*/ 783420 h 1285070"/>
              <a:gd name="connsiteX7" fmla="*/ 1060426 w 1849633"/>
              <a:gd name="connsiteY7" fmla="*/ 589745 h 1285070"/>
              <a:gd name="connsiteX8" fmla="*/ 1247751 w 1849633"/>
              <a:gd name="connsiteY8" fmla="*/ 97620 h 1285070"/>
              <a:gd name="connsiteX9" fmla="*/ 1282676 w 1849633"/>
              <a:gd name="connsiteY9" fmla="*/ 30945 h 1285070"/>
              <a:gd name="connsiteX10" fmla="*/ 1355701 w 1849633"/>
              <a:gd name="connsiteY10" fmla="*/ 469095 h 1285070"/>
              <a:gd name="connsiteX11" fmla="*/ 1644626 w 1849633"/>
              <a:gd name="connsiteY11" fmla="*/ 761195 h 1285070"/>
              <a:gd name="connsiteX12" fmla="*/ 1800201 w 1849633"/>
              <a:gd name="connsiteY12" fmla="*/ 926295 h 1285070"/>
              <a:gd name="connsiteX13" fmla="*/ 1844651 w 1849633"/>
              <a:gd name="connsiteY13" fmla="*/ 1285070 h 1285070"/>
              <a:gd name="connsiteX0" fmla="*/ 3151 w 1849633"/>
              <a:gd name="connsiteY0" fmla="*/ 1287355 h 1287355"/>
              <a:gd name="connsiteX1" fmla="*/ 28551 w 1849633"/>
              <a:gd name="connsiteY1" fmla="*/ 1182580 h 1287355"/>
              <a:gd name="connsiteX2" fmla="*/ 98401 w 1849633"/>
              <a:gd name="connsiteY2" fmla="*/ 1128605 h 1287355"/>
              <a:gd name="connsiteX3" fmla="*/ 266676 w 1849633"/>
              <a:gd name="connsiteY3" fmla="*/ 1090505 h 1287355"/>
              <a:gd name="connsiteX4" fmla="*/ 342876 w 1849633"/>
              <a:gd name="connsiteY4" fmla="*/ 1007955 h 1287355"/>
              <a:gd name="connsiteX5" fmla="*/ 619101 w 1849633"/>
              <a:gd name="connsiteY5" fmla="*/ 925405 h 1287355"/>
              <a:gd name="connsiteX6" fmla="*/ 714351 w 1849633"/>
              <a:gd name="connsiteY6" fmla="*/ 785705 h 1287355"/>
              <a:gd name="connsiteX7" fmla="*/ 1060426 w 1849633"/>
              <a:gd name="connsiteY7" fmla="*/ 592030 h 1287355"/>
              <a:gd name="connsiteX8" fmla="*/ 1247751 w 1849633"/>
              <a:gd name="connsiteY8" fmla="*/ 99905 h 1287355"/>
              <a:gd name="connsiteX9" fmla="*/ 1282676 w 1849633"/>
              <a:gd name="connsiteY9" fmla="*/ 33230 h 1287355"/>
              <a:gd name="connsiteX10" fmla="*/ 1355701 w 1849633"/>
              <a:gd name="connsiteY10" fmla="*/ 471380 h 1287355"/>
              <a:gd name="connsiteX11" fmla="*/ 1644626 w 1849633"/>
              <a:gd name="connsiteY11" fmla="*/ 763480 h 1287355"/>
              <a:gd name="connsiteX12" fmla="*/ 1800201 w 1849633"/>
              <a:gd name="connsiteY12" fmla="*/ 928580 h 1287355"/>
              <a:gd name="connsiteX13" fmla="*/ 1844651 w 1849633"/>
              <a:gd name="connsiteY13" fmla="*/ 1287355 h 1287355"/>
              <a:gd name="connsiteX0" fmla="*/ 3151 w 1849633"/>
              <a:gd name="connsiteY0" fmla="*/ 1287355 h 1287355"/>
              <a:gd name="connsiteX1" fmla="*/ 28551 w 1849633"/>
              <a:gd name="connsiteY1" fmla="*/ 1182580 h 1287355"/>
              <a:gd name="connsiteX2" fmla="*/ 98401 w 1849633"/>
              <a:gd name="connsiteY2" fmla="*/ 1128605 h 1287355"/>
              <a:gd name="connsiteX3" fmla="*/ 266676 w 1849633"/>
              <a:gd name="connsiteY3" fmla="*/ 1090505 h 1287355"/>
              <a:gd name="connsiteX4" fmla="*/ 342876 w 1849633"/>
              <a:gd name="connsiteY4" fmla="*/ 1007955 h 1287355"/>
              <a:gd name="connsiteX5" fmla="*/ 619101 w 1849633"/>
              <a:gd name="connsiteY5" fmla="*/ 925405 h 1287355"/>
              <a:gd name="connsiteX6" fmla="*/ 714351 w 1849633"/>
              <a:gd name="connsiteY6" fmla="*/ 785705 h 1287355"/>
              <a:gd name="connsiteX7" fmla="*/ 1060426 w 1849633"/>
              <a:gd name="connsiteY7" fmla="*/ 592030 h 1287355"/>
              <a:gd name="connsiteX8" fmla="*/ 1247751 w 1849633"/>
              <a:gd name="connsiteY8" fmla="*/ 99905 h 1287355"/>
              <a:gd name="connsiteX9" fmla="*/ 1282676 w 1849633"/>
              <a:gd name="connsiteY9" fmla="*/ 33230 h 1287355"/>
              <a:gd name="connsiteX10" fmla="*/ 1355701 w 1849633"/>
              <a:gd name="connsiteY10" fmla="*/ 471380 h 1287355"/>
              <a:gd name="connsiteX11" fmla="*/ 1733526 w 1849633"/>
              <a:gd name="connsiteY11" fmla="*/ 801580 h 1287355"/>
              <a:gd name="connsiteX12" fmla="*/ 1800201 w 1849633"/>
              <a:gd name="connsiteY12" fmla="*/ 928580 h 1287355"/>
              <a:gd name="connsiteX13" fmla="*/ 1844651 w 1849633"/>
              <a:gd name="connsiteY13" fmla="*/ 1287355 h 1287355"/>
              <a:gd name="connsiteX0" fmla="*/ 3151 w 1849633"/>
              <a:gd name="connsiteY0" fmla="*/ 1287355 h 1287355"/>
              <a:gd name="connsiteX1" fmla="*/ 28551 w 1849633"/>
              <a:gd name="connsiteY1" fmla="*/ 1182580 h 1287355"/>
              <a:gd name="connsiteX2" fmla="*/ 98401 w 1849633"/>
              <a:gd name="connsiteY2" fmla="*/ 1128605 h 1287355"/>
              <a:gd name="connsiteX3" fmla="*/ 266676 w 1849633"/>
              <a:gd name="connsiteY3" fmla="*/ 1090505 h 1287355"/>
              <a:gd name="connsiteX4" fmla="*/ 342876 w 1849633"/>
              <a:gd name="connsiteY4" fmla="*/ 1007955 h 1287355"/>
              <a:gd name="connsiteX5" fmla="*/ 619101 w 1849633"/>
              <a:gd name="connsiteY5" fmla="*/ 925405 h 1287355"/>
              <a:gd name="connsiteX6" fmla="*/ 714351 w 1849633"/>
              <a:gd name="connsiteY6" fmla="*/ 785705 h 1287355"/>
              <a:gd name="connsiteX7" fmla="*/ 1060426 w 1849633"/>
              <a:gd name="connsiteY7" fmla="*/ 592030 h 1287355"/>
              <a:gd name="connsiteX8" fmla="*/ 1247751 w 1849633"/>
              <a:gd name="connsiteY8" fmla="*/ 99905 h 1287355"/>
              <a:gd name="connsiteX9" fmla="*/ 1282676 w 1849633"/>
              <a:gd name="connsiteY9" fmla="*/ 33230 h 1287355"/>
              <a:gd name="connsiteX10" fmla="*/ 1355701 w 1849633"/>
              <a:gd name="connsiteY10" fmla="*/ 471380 h 1287355"/>
              <a:gd name="connsiteX11" fmla="*/ 1733526 w 1849633"/>
              <a:gd name="connsiteY11" fmla="*/ 801580 h 1287355"/>
              <a:gd name="connsiteX12" fmla="*/ 1800201 w 1849633"/>
              <a:gd name="connsiteY12" fmla="*/ 928580 h 1287355"/>
              <a:gd name="connsiteX13" fmla="*/ 1844651 w 1849633"/>
              <a:gd name="connsiteY13" fmla="*/ 1287355 h 1287355"/>
              <a:gd name="connsiteX0" fmla="*/ 3151 w 1849633"/>
              <a:gd name="connsiteY0" fmla="*/ 1287355 h 1287355"/>
              <a:gd name="connsiteX1" fmla="*/ 28551 w 1849633"/>
              <a:gd name="connsiteY1" fmla="*/ 1182580 h 1287355"/>
              <a:gd name="connsiteX2" fmla="*/ 98401 w 1849633"/>
              <a:gd name="connsiteY2" fmla="*/ 1128605 h 1287355"/>
              <a:gd name="connsiteX3" fmla="*/ 266676 w 1849633"/>
              <a:gd name="connsiteY3" fmla="*/ 1090505 h 1287355"/>
              <a:gd name="connsiteX4" fmla="*/ 342876 w 1849633"/>
              <a:gd name="connsiteY4" fmla="*/ 1007955 h 1287355"/>
              <a:gd name="connsiteX5" fmla="*/ 619101 w 1849633"/>
              <a:gd name="connsiteY5" fmla="*/ 925405 h 1287355"/>
              <a:gd name="connsiteX6" fmla="*/ 714351 w 1849633"/>
              <a:gd name="connsiteY6" fmla="*/ 785705 h 1287355"/>
              <a:gd name="connsiteX7" fmla="*/ 1060426 w 1849633"/>
              <a:gd name="connsiteY7" fmla="*/ 592030 h 1287355"/>
              <a:gd name="connsiteX8" fmla="*/ 1247751 w 1849633"/>
              <a:gd name="connsiteY8" fmla="*/ 99905 h 1287355"/>
              <a:gd name="connsiteX9" fmla="*/ 1282676 w 1849633"/>
              <a:gd name="connsiteY9" fmla="*/ 33230 h 1287355"/>
              <a:gd name="connsiteX10" fmla="*/ 1355701 w 1849633"/>
              <a:gd name="connsiteY10" fmla="*/ 471380 h 1287355"/>
              <a:gd name="connsiteX11" fmla="*/ 1733526 w 1849633"/>
              <a:gd name="connsiteY11" fmla="*/ 801580 h 1287355"/>
              <a:gd name="connsiteX12" fmla="*/ 1800201 w 1849633"/>
              <a:gd name="connsiteY12" fmla="*/ 928580 h 1287355"/>
              <a:gd name="connsiteX13" fmla="*/ 1844651 w 1849633"/>
              <a:gd name="connsiteY13" fmla="*/ 1287355 h 1287355"/>
              <a:gd name="connsiteX0" fmla="*/ 3151 w 1849633"/>
              <a:gd name="connsiteY0" fmla="*/ 1287355 h 1287355"/>
              <a:gd name="connsiteX1" fmla="*/ 28551 w 1849633"/>
              <a:gd name="connsiteY1" fmla="*/ 1182580 h 1287355"/>
              <a:gd name="connsiteX2" fmla="*/ 98401 w 1849633"/>
              <a:gd name="connsiteY2" fmla="*/ 1128605 h 1287355"/>
              <a:gd name="connsiteX3" fmla="*/ 266676 w 1849633"/>
              <a:gd name="connsiteY3" fmla="*/ 1090505 h 1287355"/>
              <a:gd name="connsiteX4" fmla="*/ 342876 w 1849633"/>
              <a:gd name="connsiteY4" fmla="*/ 1007955 h 1287355"/>
              <a:gd name="connsiteX5" fmla="*/ 619101 w 1849633"/>
              <a:gd name="connsiteY5" fmla="*/ 925405 h 1287355"/>
              <a:gd name="connsiteX6" fmla="*/ 714351 w 1849633"/>
              <a:gd name="connsiteY6" fmla="*/ 785705 h 1287355"/>
              <a:gd name="connsiteX7" fmla="*/ 1060426 w 1849633"/>
              <a:gd name="connsiteY7" fmla="*/ 592030 h 1287355"/>
              <a:gd name="connsiteX8" fmla="*/ 1247751 w 1849633"/>
              <a:gd name="connsiteY8" fmla="*/ 99905 h 1287355"/>
              <a:gd name="connsiteX9" fmla="*/ 1282676 w 1849633"/>
              <a:gd name="connsiteY9" fmla="*/ 33230 h 1287355"/>
              <a:gd name="connsiteX10" fmla="*/ 1355701 w 1849633"/>
              <a:gd name="connsiteY10" fmla="*/ 471380 h 1287355"/>
              <a:gd name="connsiteX11" fmla="*/ 1733526 w 1849633"/>
              <a:gd name="connsiteY11" fmla="*/ 801580 h 1287355"/>
              <a:gd name="connsiteX12" fmla="*/ 1800201 w 1849633"/>
              <a:gd name="connsiteY12" fmla="*/ 928580 h 1287355"/>
              <a:gd name="connsiteX13" fmla="*/ 1844651 w 1849633"/>
              <a:gd name="connsiteY13" fmla="*/ 1287355 h 1287355"/>
              <a:gd name="connsiteX0" fmla="*/ 3151 w 1849633"/>
              <a:gd name="connsiteY0" fmla="*/ 1287355 h 1287355"/>
              <a:gd name="connsiteX1" fmla="*/ 28551 w 1849633"/>
              <a:gd name="connsiteY1" fmla="*/ 1182580 h 1287355"/>
              <a:gd name="connsiteX2" fmla="*/ 98401 w 1849633"/>
              <a:gd name="connsiteY2" fmla="*/ 1128605 h 1287355"/>
              <a:gd name="connsiteX3" fmla="*/ 266676 w 1849633"/>
              <a:gd name="connsiteY3" fmla="*/ 1090505 h 1287355"/>
              <a:gd name="connsiteX4" fmla="*/ 342876 w 1849633"/>
              <a:gd name="connsiteY4" fmla="*/ 1007955 h 1287355"/>
              <a:gd name="connsiteX5" fmla="*/ 619101 w 1849633"/>
              <a:gd name="connsiteY5" fmla="*/ 925405 h 1287355"/>
              <a:gd name="connsiteX6" fmla="*/ 714351 w 1849633"/>
              <a:gd name="connsiteY6" fmla="*/ 785705 h 1287355"/>
              <a:gd name="connsiteX7" fmla="*/ 1060426 w 1849633"/>
              <a:gd name="connsiteY7" fmla="*/ 592030 h 1287355"/>
              <a:gd name="connsiteX8" fmla="*/ 1247751 w 1849633"/>
              <a:gd name="connsiteY8" fmla="*/ 99905 h 1287355"/>
              <a:gd name="connsiteX9" fmla="*/ 1282676 w 1849633"/>
              <a:gd name="connsiteY9" fmla="*/ 33230 h 1287355"/>
              <a:gd name="connsiteX10" fmla="*/ 1355701 w 1849633"/>
              <a:gd name="connsiteY10" fmla="*/ 471380 h 1287355"/>
              <a:gd name="connsiteX11" fmla="*/ 1733526 w 1849633"/>
              <a:gd name="connsiteY11" fmla="*/ 801580 h 1287355"/>
              <a:gd name="connsiteX12" fmla="*/ 1800201 w 1849633"/>
              <a:gd name="connsiteY12" fmla="*/ 928580 h 1287355"/>
              <a:gd name="connsiteX13" fmla="*/ 1844651 w 1849633"/>
              <a:gd name="connsiteY13" fmla="*/ 1287355 h 1287355"/>
              <a:gd name="connsiteX0" fmla="*/ 3151 w 1852131"/>
              <a:gd name="connsiteY0" fmla="*/ 1287355 h 1287355"/>
              <a:gd name="connsiteX1" fmla="*/ 28551 w 1852131"/>
              <a:gd name="connsiteY1" fmla="*/ 1182580 h 1287355"/>
              <a:gd name="connsiteX2" fmla="*/ 98401 w 1852131"/>
              <a:gd name="connsiteY2" fmla="*/ 1128605 h 1287355"/>
              <a:gd name="connsiteX3" fmla="*/ 266676 w 1852131"/>
              <a:gd name="connsiteY3" fmla="*/ 1090505 h 1287355"/>
              <a:gd name="connsiteX4" fmla="*/ 342876 w 1852131"/>
              <a:gd name="connsiteY4" fmla="*/ 1007955 h 1287355"/>
              <a:gd name="connsiteX5" fmla="*/ 619101 w 1852131"/>
              <a:gd name="connsiteY5" fmla="*/ 925405 h 1287355"/>
              <a:gd name="connsiteX6" fmla="*/ 714351 w 1852131"/>
              <a:gd name="connsiteY6" fmla="*/ 785705 h 1287355"/>
              <a:gd name="connsiteX7" fmla="*/ 1060426 w 1852131"/>
              <a:gd name="connsiteY7" fmla="*/ 592030 h 1287355"/>
              <a:gd name="connsiteX8" fmla="*/ 1247751 w 1852131"/>
              <a:gd name="connsiteY8" fmla="*/ 99905 h 1287355"/>
              <a:gd name="connsiteX9" fmla="*/ 1282676 w 1852131"/>
              <a:gd name="connsiteY9" fmla="*/ 33230 h 1287355"/>
              <a:gd name="connsiteX10" fmla="*/ 1355701 w 1852131"/>
              <a:gd name="connsiteY10" fmla="*/ 471380 h 1287355"/>
              <a:gd name="connsiteX11" fmla="*/ 1733526 w 1852131"/>
              <a:gd name="connsiteY11" fmla="*/ 801580 h 1287355"/>
              <a:gd name="connsiteX12" fmla="*/ 1816076 w 1852131"/>
              <a:gd name="connsiteY12" fmla="*/ 925405 h 1287355"/>
              <a:gd name="connsiteX13" fmla="*/ 1844651 w 1852131"/>
              <a:gd name="connsiteY13" fmla="*/ 1287355 h 1287355"/>
              <a:gd name="connsiteX0" fmla="*/ 3151 w 1849452"/>
              <a:gd name="connsiteY0" fmla="*/ 1287355 h 1287355"/>
              <a:gd name="connsiteX1" fmla="*/ 28551 w 1849452"/>
              <a:gd name="connsiteY1" fmla="*/ 1182580 h 1287355"/>
              <a:gd name="connsiteX2" fmla="*/ 98401 w 1849452"/>
              <a:gd name="connsiteY2" fmla="*/ 1128605 h 1287355"/>
              <a:gd name="connsiteX3" fmla="*/ 266676 w 1849452"/>
              <a:gd name="connsiteY3" fmla="*/ 1090505 h 1287355"/>
              <a:gd name="connsiteX4" fmla="*/ 342876 w 1849452"/>
              <a:gd name="connsiteY4" fmla="*/ 1007955 h 1287355"/>
              <a:gd name="connsiteX5" fmla="*/ 619101 w 1849452"/>
              <a:gd name="connsiteY5" fmla="*/ 925405 h 1287355"/>
              <a:gd name="connsiteX6" fmla="*/ 714351 w 1849452"/>
              <a:gd name="connsiteY6" fmla="*/ 785705 h 1287355"/>
              <a:gd name="connsiteX7" fmla="*/ 1060426 w 1849452"/>
              <a:gd name="connsiteY7" fmla="*/ 592030 h 1287355"/>
              <a:gd name="connsiteX8" fmla="*/ 1247751 w 1849452"/>
              <a:gd name="connsiteY8" fmla="*/ 99905 h 1287355"/>
              <a:gd name="connsiteX9" fmla="*/ 1282676 w 1849452"/>
              <a:gd name="connsiteY9" fmla="*/ 33230 h 1287355"/>
              <a:gd name="connsiteX10" fmla="*/ 1355701 w 1849452"/>
              <a:gd name="connsiteY10" fmla="*/ 471380 h 1287355"/>
              <a:gd name="connsiteX11" fmla="*/ 1733526 w 1849452"/>
              <a:gd name="connsiteY11" fmla="*/ 801580 h 1287355"/>
              <a:gd name="connsiteX12" fmla="*/ 1816076 w 1849452"/>
              <a:gd name="connsiteY12" fmla="*/ 925405 h 1287355"/>
              <a:gd name="connsiteX13" fmla="*/ 1844651 w 1849452"/>
              <a:gd name="connsiteY13" fmla="*/ 1287355 h 1287355"/>
              <a:gd name="connsiteX0" fmla="*/ 3151 w 1849452"/>
              <a:gd name="connsiteY0" fmla="*/ 1289228 h 1289228"/>
              <a:gd name="connsiteX1" fmla="*/ 28551 w 1849452"/>
              <a:gd name="connsiteY1" fmla="*/ 1184453 h 1289228"/>
              <a:gd name="connsiteX2" fmla="*/ 98401 w 1849452"/>
              <a:gd name="connsiteY2" fmla="*/ 1130478 h 1289228"/>
              <a:gd name="connsiteX3" fmla="*/ 266676 w 1849452"/>
              <a:gd name="connsiteY3" fmla="*/ 1092378 h 1289228"/>
              <a:gd name="connsiteX4" fmla="*/ 342876 w 1849452"/>
              <a:gd name="connsiteY4" fmla="*/ 1009828 h 1289228"/>
              <a:gd name="connsiteX5" fmla="*/ 619101 w 1849452"/>
              <a:gd name="connsiteY5" fmla="*/ 927278 h 1289228"/>
              <a:gd name="connsiteX6" fmla="*/ 714351 w 1849452"/>
              <a:gd name="connsiteY6" fmla="*/ 787578 h 1289228"/>
              <a:gd name="connsiteX7" fmla="*/ 1060426 w 1849452"/>
              <a:gd name="connsiteY7" fmla="*/ 593903 h 1289228"/>
              <a:gd name="connsiteX8" fmla="*/ 1247751 w 1849452"/>
              <a:gd name="connsiteY8" fmla="*/ 101778 h 1289228"/>
              <a:gd name="connsiteX9" fmla="*/ 1282676 w 1849452"/>
              <a:gd name="connsiteY9" fmla="*/ 35103 h 1289228"/>
              <a:gd name="connsiteX10" fmla="*/ 1381101 w 1849452"/>
              <a:gd name="connsiteY10" fmla="*/ 498653 h 1289228"/>
              <a:gd name="connsiteX11" fmla="*/ 1733526 w 1849452"/>
              <a:gd name="connsiteY11" fmla="*/ 803453 h 1289228"/>
              <a:gd name="connsiteX12" fmla="*/ 1816076 w 1849452"/>
              <a:gd name="connsiteY12" fmla="*/ 927278 h 1289228"/>
              <a:gd name="connsiteX13" fmla="*/ 1844651 w 1849452"/>
              <a:gd name="connsiteY13" fmla="*/ 1289228 h 1289228"/>
              <a:gd name="connsiteX0" fmla="*/ 3151 w 1849452"/>
              <a:gd name="connsiteY0" fmla="*/ 1300478 h 1300478"/>
              <a:gd name="connsiteX1" fmla="*/ 28551 w 1849452"/>
              <a:gd name="connsiteY1" fmla="*/ 1195703 h 1300478"/>
              <a:gd name="connsiteX2" fmla="*/ 98401 w 1849452"/>
              <a:gd name="connsiteY2" fmla="*/ 1141728 h 1300478"/>
              <a:gd name="connsiteX3" fmla="*/ 266676 w 1849452"/>
              <a:gd name="connsiteY3" fmla="*/ 1103628 h 1300478"/>
              <a:gd name="connsiteX4" fmla="*/ 342876 w 1849452"/>
              <a:gd name="connsiteY4" fmla="*/ 1021078 h 1300478"/>
              <a:gd name="connsiteX5" fmla="*/ 619101 w 1849452"/>
              <a:gd name="connsiteY5" fmla="*/ 938528 h 1300478"/>
              <a:gd name="connsiteX6" fmla="*/ 714351 w 1849452"/>
              <a:gd name="connsiteY6" fmla="*/ 798828 h 1300478"/>
              <a:gd name="connsiteX7" fmla="*/ 1060426 w 1849452"/>
              <a:gd name="connsiteY7" fmla="*/ 605153 h 1300478"/>
              <a:gd name="connsiteX8" fmla="*/ 1247751 w 1849452"/>
              <a:gd name="connsiteY8" fmla="*/ 113028 h 1300478"/>
              <a:gd name="connsiteX9" fmla="*/ 1282676 w 1849452"/>
              <a:gd name="connsiteY9" fmla="*/ 46353 h 1300478"/>
              <a:gd name="connsiteX10" fmla="*/ 1381101 w 1849452"/>
              <a:gd name="connsiteY10" fmla="*/ 509903 h 1300478"/>
              <a:gd name="connsiteX11" fmla="*/ 1733526 w 1849452"/>
              <a:gd name="connsiteY11" fmla="*/ 814703 h 1300478"/>
              <a:gd name="connsiteX12" fmla="*/ 1816076 w 1849452"/>
              <a:gd name="connsiteY12" fmla="*/ 938528 h 1300478"/>
              <a:gd name="connsiteX13" fmla="*/ 1844651 w 1849452"/>
              <a:gd name="connsiteY13" fmla="*/ 1300478 h 1300478"/>
              <a:gd name="connsiteX0" fmla="*/ 3151 w 1844651"/>
              <a:gd name="connsiteY0" fmla="*/ 1300478 h 1300478"/>
              <a:gd name="connsiteX1" fmla="*/ 28551 w 1844651"/>
              <a:gd name="connsiteY1" fmla="*/ 1195703 h 1300478"/>
              <a:gd name="connsiteX2" fmla="*/ 98401 w 1844651"/>
              <a:gd name="connsiteY2" fmla="*/ 1141728 h 1300478"/>
              <a:gd name="connsiteX3" fmla="*/ 266676 w 1844651"/>
              <a:gd name="connsiteY3" fmla="*/ 1103628 h 1300478"/>
              <a:gd name="connsiteX4" fmla="*/ 342876 w 1844651"/>
              <a:gd name="connsiteY4" fmla="*/ 1021078 h 1300478"/>
              <a:gd name="connsiteX5" fmla="*/ 619101 w 1844651"/>
              <a:gd name="connsiteY5" fmla="*/ 938528 h 1300478"/>
              <a:gd name="connsiteX6" fmla="*/ 714351 w 1844651"/>
              <a:gd name="connsiteY6" fmla="*/ 798828 h 1300478"/>
              <a:gd name="connsiteX7" fmla="*/ 1060426 w 1844651"/>
              <a:gd name="connsiteY7" fmla="*/ 605153 h 1300478"/>
              <a:gd name="connsiteX8" fmla="*/ 1247751 w 1844651"/>
              <a:gd name="connsiteY8" fmla="*/ 113028 h 1300478"/>
              <a:gd name="connsiteX9" fmla="*/ 1282676 w 1844651"/>
              <a:gd name="connsiteY9" fmla="*/ 46353 h 1300478"/>
              <a:gd name="connsiteX10" fmla="*/ 1381101 w 1844651"/>
              <a:gd name="connsiteY10" fmla="*/ 509903 h 1300478"/>
              <a:gd name="connsiteX11" fmla="*/ 1733526 w 1844651"/>
              <a:gd name="connsiteY11" fmla="*/ 814703 h 1300478"/>
              <a:gd name="connsiteX12" fmla="*/ 1816076 w 1844651"/>
              <a:gd name="connsiteY12" fmla="*/ 938528 h 1300478"/>
              <a:gd name="connsiteX13" fmla="*/ 1844651 w 1844651"/>
              <a:gd name="connsiteY13" fmla="*/ 1300478 h 1300478"/>
              <a:gd name="connsiteX0" fmla="*/ 3151 w 1844651"/>
              <a:gd name="connsiteY0" fmla="*/ 1299868 h 1299868"/>
              <a:gd name="connsiteX1" fmla="*/ 28551 w 1844651"/>
              <a:gd name="connsiteY1" fmla="*/ 1195093 h 1299868"/>
              <a:gd name="connsiteX2" fmla="*/ 98401 w 1844651"/>
              <a:gd name="connsiteY2" fmla="*/ 1141118 h 1299868"/>
              <a:gd name="connsiteX3" fmla="*/ 266676 w 1844651"/>
              <a:gd name="connsiteY3" fmla="*/ 1103018 h 1299868"/>
              <a:gd name="connsiteX4" fmla="*/ 342876 w 1844651"/>
              <a:gd name="connsiteY4" fmla="*/ 1020468 h 1299868"/>
              <a:gd name="connsiteX5" fmla="*/ 619101 w 1844651"/>
              <a:gd name="connsiteY5" fmla="*/ 937918 h 1299868"/>
              <a:gd name="connsiteX6" fmla="*/ 714351 w 1844651"/>
              <a:gd name="connsiteY6" fmla="*/ 798218 h 1299868"/>
              <a:gd name="connsiteX7" fmla="*/ 962889 w 1844651"/>
              <a:gd name="connsiteY7" fmla="*/ 646469 h 1299868"/>
              <a:gd name="connsiteX8" fmla="*/ 1247751 w 1844651"/>
              <a:gd name="connsiteY8" fmla="*/ 112418 h 1299868"/>
              <a:gd name="connsiteX9" fmla="*/ 1282676 w 1844651"/>
              <a:gd name="connsiteY9" fmla="*/ 45743 h 1299868"/>
              <a:gd name="connsiteX10" fmla="*/ 1381101 w 1844651"/>
              <a:gd name="connsiteY10" fmla="*/ 509293 h 1299868"/>
              <a:gd name="connsiteX11" fmla="*/ 1733526 w 1844651"/>
              <a:gd name="connsiteY11" fmla="*/ 814093 h 1299868"/>
              <a:gd name="connsiteX12" fmla="*/ 1816076 w 1844651"/>
              <a:gd name="connsiteY12" fmla="*/ 937918 h 1299868"/>
              <a:gd name="connsiteX13" fmla="*/ 1844651 w 1844651"/>
              <a:gd name="connsiteY13" fmla="*/ 1299868 h 1299868"/>
              <a:gd name="connsiteX0" fmla="*/ 3151 w 1844651"/>
              <a:gd name="connsiteY0" fmla="*/ 1257671 h 1257671"/>
              <a:gd name="connsiteX1" fmla="*/ 28551 w 1844651"/>
              <a:gd name="connsiteY1" fmla="*/ 1152896 h 1257671"/>
              <a:gd name="connsiteX2" fmla="*/ 98401 w 1844651"/>
              <a:gd name="connsiteY2" fmla="*/ 1098921 h 1257671"/>
              <a:gd name="connsiteX3" fmla="*/ 266676 w 1844651"/>
              <a:gd name="connsiteY3" fmla="*/ 1060821 h 1257671"/>
              <a:gd name="connsiteX4" fmla="*/ 342876 w 1844651"/>
              <a:gd name="connsiteY4" fmla="*/ 978271 h 1257671"/>
              <a:gd name="connsiteX5" fmla="*/ 619101 w 1844651"/>
              <a:gd name="connsiteY5" fmla="*/ 895721 h 1257671"/>
              <a:gd name="connsiteX6" fmla="*/ 714351 w 1844651"/>
              <a:gd name="connsiteY6" fmla="*/ 756021 h 1257671"/>
              <a:gd name="connsiteX7" fmla="*/ 962889 w 1844651"/>
              <a:gd name="connsiteY7" fmla="*/ 604272 h 1257671"/>
              <a:gd name="connsiteX8" fmla="*/ 1108836 w 1844651"/>
              <a:gd name="connsiteY8" fmla="*/ 271466 h 1257671"/>
              <a:gd name="connsiteX9" fmla="*/ 1282676 w 1844651"/>
              <a:gd name="connsiteY9" fmla="*/ 3546 h 1257671"/>
              <a:gd name="connsiteX10" fmla="*/ 1381101 w 1844651"/>
              <a:gd name="connsiteY10" fmla="*/ 467096 h 1257671"/>
              <a:gd name="connsiteX11" fmla="*/ 1733526 w 1844651"/>
              <a:gd name="connsiteY11" fmla="*/ 771896 h 1257671"/>
              <a:gd name="connsiteX12" fmla="*/ 1816076 w 1844651"/>
              <a:gd name="connsiteY12" fmla="*/ 895721 h 1257671"/>
              <a:gd name="connsiteX13" fmla="*/ 1844651 w 1844651"/>
              <a:gd name="connsiteY13" fmla="*/ 1257671 h 1257671"/>
              <a:gd name="connsiteX0" fmla="*/ 3151 w 1844651"/>
              <a:gd name="connsiteY0" fmla="*/ 1126906 h 1126906"/>
              <a:gd name="connsiteX1" fmla="*/ 28551 w 1844651"/>
              <a:gd name="connsiteY1" fmla="*/ 1022131 h 1126906"/>
              <a:gd name="connsiteX2" fmla="*/ 98401 w 1844651"/>
              <a:gd name="connsiteY2" fmla="*/ 968156 h 1126906"/>
              <a:gd name="connsiteX3" fmla="*/ 266676 w 1844651"/>
              <a:gd name="connsiteY3" fmla="*/ 930056 h 1126906"/>
              <a:gd name="connsiteX4" fmla="*/ 342876 w 1844651"/>
              <a:gd name="connsiteY4" fmla="*/ 847506 h 1126906"/>
              <a:gd name="connsiteX5" fmla="*/ 619101 w 1844651"/>
              <a:gd name="connsiteY5" fmla="*/ 764956 h 1126906"/>
              <a:gd name="connsiteX6" fmla="*/ 714351 w 1844651"/>
              <a:gd name="connsiteY6" fmla="*/ 625256 h 1126906"/>
              <a:gd name="connsiteX7" fmla="*/ 962889 w 1844651"/>
              <a:gd name="connsiteY7" fmla="*/ 473507 h 1126906"/>
              <a:gd name="connsiteX8" fmla="*/ 1108836 w 1844651"/>
              <a:gd name="connsiteY8" fmla="*/ 140701 h 1126906"/>
              <a:gd name="connsiteX9" fmla="*/ 1202873 w 1844651"/>
              <a:gd name="connsiteY9" fmla="*/ 6943 h 1126906"/>
              <a:gd name="connsiteX10" fmla="*/ 1381101 w 1844651"/>
              <a:gd name="connsiteY10" fmla="*/ 336331 h 1126906"/>
              <a:gd name="connsiteX11" fmla="*/ 1733526 w 1844651"/>
              <a:gd name="connsiteY11" fmla="*/ 641131 h 1126906"/>
              <a:gd name="connsiteX12" fmla="*/ 1816076 w 1844651"/>
              <a:gd name="connsiteY12" fmla="*/ 764956 h 1126906"/>
              <a:gd name="connsiteX13" fmla="*/ 1844651 w 1844651"/>
              <a:gd name="connsiteY13" fmla="*/ 1126906 h 1126906"/>
              <a:gd name="connsiteX0" fmla="*/ 3151 w 1844651"/>
              <a:gd name="connsiteY0" fmla="*/ 1130660 h 1130660"/>
              <a:gd name="connsiteX1" fmla="*/ 28551 w 1844651"/>
              <a:gd name="connsiteY1" fmla="*/ 1025885 h 1130660"/>
              <a:gd name="connsiteX2" fmla="*/ 98401 w 1844651"/>
              <a:gd name="connsiteY2" fmla="*/ 971910 h 1130660"/>
              <a:gd name="connsiteX3" fmla="*/ 266676 w 1844651"/>
              <a:gd name="connsiteY3" fmla="*/ 933810 h 1130660"/>
              <a:gd name="connsiteX4" fmla="*/ 342876 w 1844651"/>
              <a:gd name="connsiteY4" fmla="*/ 851260 h 1130660"/>
              <a:gd name="connsiteX5" fmla="*/ 619101 w 1844651"/>
              <a:gd name="connsiteY5" fmla="*/ 768710 h 1130660"/>
              <a:gd name="connsiteX6" fmla="*/ 714351 w 1844651"/>
              <a:gd name="connsiteY6" fmla="*/ 629010 h 1130660"/>
              <a:gd name="connsiteX7" fmla="*/ 962889 w 1844651"/>
              <a:gd name="connsiteY7" fmla="*/ 477261 h 1130660"/>
              <a:gd name="connsiteX8" fmla="*/ 1108836 w 1844651"/>
              <a:gd name="connsiteY8" fmla="*/ 144455 h 1130660"/>
              <a:gd name="connsiteX9" fmla="*/ 1202873 w 1844651"/>
              <a:gd name="connsiteY9" fmla="*/ 10697 h 1130660"/>
              <a:gd name="connsiteX10" fmla="*/ 1348589 w 1844651"/>
              <a:gd name="connsiteY10" fmla="*/ 407166 h 1130660"/>
              <a:gd name="connsiteX11" fmla="*/ 1733526 w 1844651"/>
              <a:gd name="connsiteY11" fmla="*/ 644885 h 1130660"/>
              <a:gd name="connsiteX12" fmla="*/ 1816076 w 1844651"/>
              <a:gd name="connsiteY12" fmla="*/ 768710 h 1130660"/>
              <a:gd name="connsiteX13" fmla="*/ 1844651 w 1844651"/>
              <a:gd name="connsiteY13" fmla="*/ 1130660 h 1130660"/>
              <a:gd name="connsiteX0" fmla="*/ 3151 w 1844651"/>
              <a:gd name="connsiteY0" fmla="*/ 1130660 h 1130660"/>
              <a:gd name="connsiteX1" fmla="*/ 28551 w 1844651"/>
              <a:gd name="connsiteY1" fmla="*/ 1025885 h 1130660"/>
              <a:gd name="connsiteX2" fmla="*/ 98401 w 1844651"/>
              <a:gd name="connsiteY2" fmla="*/ 971910 h 1130660"/>
              <a:gd name="connsiteX3" fmla="*/ 266676 w 1844651"/>
              <a:gd name="connsiteY3" fmla="*/ 933810 h 1130660"/>
              <a:gd name="connsiteX4" fmla="*/ 342876 w 1844651"/>
              <a:gd name="connsiteY4" fmla="*/ 851260 h 1130660"/>
              <a:gd name="connsiteX5" fmla="*/ 619101 w 1844651"/>
              <a:gd name="connsiteY5" fmla="*/ 768710 h 1130660"/>
              <a:gd name="connsiteX6" fmla="*/ 714351 w 1844651"/>
              <a:gd name="connsiteY6" fmla="*/ 629010 h 1130660"/>
              <a:gd name="connsiteX7" fmla="*/ 962889 w 1844651"/>
              <a:gd name="connsiteY7" fmla="*/ 477261 h 1130660"/>
              <a:gd name="connsiteX8" fmla="*/ 1108836 w 1844651"/>
              <a:gd name="connsiteY8" fmla="*/ 144455 h 1130660"/>
              <a:gd name="connsiteX9" fmla="*/ 1202873 w 1844651"/>
              <a:gd name="connsiteY9" fmla="*/ 10697 h 1130660"/>
              <a:gd name="connsiteX10" fmla="*/ 1348589 w 1844651"/>
              <a:gd name="connsiteY10" fmla="*/ 407166 h 1130660"/>
              <a:gd name="connsiteX11" fmla="*/ 1692147 w 1844651"/>
              <a:gd name="connsiteY11" fmla="*/ 670041 h 1130660"/>
              <a:gd name="connsiteX12" fmla="*/ 1816076 w 1844651"/>
              <a:gd name="connsiteY12" fmla="*/ 768710 h 1130660"/>
              <a:gd name="connsiteX13" fmla="*/ 1844651 w 1844651"/>
              <a:gd name="connsiteY13" fmla="*/ 1130660 h 1130660"/>
              <a:gd name="connsiteX0" fmla="*/ 3151 w 1844651"/>
              <a:gd name="connsiteY0" fmla="*/ 1130660 h 1130660"/>
              <a:gd name="connsiteX1" fmla="*/ 28551 w 1844651"/>
              <a:gd name="connsiteY1" fmla="*/ 1025885 h 1130660"/>
              <a:gd name="connsiteX2" fmla="*/ 98401 w 1844651"/>
              <a:gd name="connsiteY2" fmla="*/ 971910 h 1130660"/>
              <a:gd name="connsiteX3" fmla="*/ 266676 w 1844651"/>
              <a:gd name="connsiteY3" fmla="*/ 933810 h 1130660"/>
              <a:gd name="connsiteX4" fmla="*/ 342876 w 1844651"/>
              <a:gd name="connsiteY4" fmla="*/ 851260 h 1130660"/>
              <a:gd name="connsiteX5" fmla="*/ 619101 w 1844651"/>
              <a:gd name="connsiteY5" fmla="*/ 768710 h 1130660"/>
              <a:gd name="connsiteX6" fmla="*/ 714351 w 1844651"/>
              <a:gd name="connsiteY6" fmla="*/ 629010 h 1130660"/>
              <a:gd name="connsiteX7" fmla="*/ 962889 w 1844651"/>
              <a:gd name="connsiteY7" fmla="*/ 477261 h 1130660"/>
              <a:gd name="connsiteX8" fmla="*/ 1108836 w 1844651"/>
              <a:gd name="connsiteY8" fmla="*/ 144455 h 1130660"/>
              <a:gd name="connsiteX9" fmla="*/ 1202873 w 1844651"/>
              <a:gd name="connsiteY9" fmla="*/ 10697 h 1130660"/>
              <a:gd name="connsiteX10" fmla="*/ 1348589 w 1844651"/>
              <a:gd name="connsiteY10" fmla="*/ 407166 h 1130660"/>
              <a:gd name="connsiteX11" fmla="*/ 1692147 w 1844651"/>
              <a:gd name="connsiteY11" fmla="*/ 670041 h 1130660"/>
              <a:gd name="connsiteX12" fmla="*/ 1774697 w 1844651"/>
              <a:gd name="connsiteY12" fmla="*/ 835790 h 1130660"/>
              <a:gd name="connsiteX13" fmla="*/ 1844651 w 1844651"/>
              <a:gd name="connsiteY13" fmla="*/ 1130660 h 1130660"/>
              <a:gd name="connsiteX0" fmla="*/ 3151 w 1883075"/>
              <a:gd name="connsiteY0" fmla="*/ 1130660 h 1155815"/>
              <a:gd name="connsiteX1" fmla="*/ 28551 w 1883075"/>
              <a:gd name="connsiteY1" fmla="*/ 1025885 h 1155815"/>
              <a:gd name="connsiteX2" fmla="*/ 98401 w 1883075"/>
              <a:gd name="connsiteY2" fmla="*/ 971910 h 1155815"/>
              <a:gd name="connsiteX3" fmla="*/ 266676 w 1883075"/>
              <a:gd name="connsiteY3" fmla="*/ 933810 h 1155815"/>
              <a:gd name="connsiteX4" fmla="*/ 342876 w 1883075"/>
              <a:gd name="connsiteY4" fmla="*/ 851260 h 1155815"/>
              <a:gd name="connsiteX5" fmla="*/ 619101 w 1883075"/>
              <a:gd name="connsiteY5" fmla="*/ 768710 h 1155815"/>
              <a:gd name="connsiteX6" fmla="*/ 714351 w 1883075"/>
              <a:gd name="connsiteY6" fmla="*/ 629010 h 1155815"/>
              <a:gd name="connsiteX7" fmla="*/ 962889 w 1883075"/>
              <a:gd name="connsiteY7" fmla="*/ 477261 h 1155815"/>
              <a:gd name="connsiteX8" fmla="*/ 1108836 w 1883075"/>
              <a:gd name="connsiteY8" fmla="*/ 144455 h 1155815"/>
              <a:gd name="connsiteX9" fmla="*/ 1202873 w 1883075"/>
              <a:gd name="connsiteY9" fmla="*/ 10697 h 1155815"/>
              <a:gd name="connsiteX10" fmla="*/ 1348589 w 1883075"/>
              <a:gd name="connsiteY10" fmla="*/ 407166 h 1155815"/>
              <a:gd name="connsiteX11" fmla="*/ 1692147 w 1883075"/>
              <a:gd name="connsiteY11" fmla="*/ 670041 h 1155815"/>
              <a:gd name="connsiteX12" fmla="*/ 1774697 w 1883075"/>
              <a:gd name="connsiteY12" fmla="*/ 835790 h 1155815"/>
              <a:gd name="connsiteX13" fmla="*/ 1883075 w 1883075"/>
              <a:gd name="connsiteY13" fmla="*/ 1155815 h 1155815"/>
              <a:gd name="connsiteX0" fmla="*/ 3151 w 1891485"/>
              <a:gd name="connsiteY0" fmla="*/ 1130660 h 1173137"/>
              <a:gd name="connsiteX1" fmla="*/ 28551 w 1891485"/>
              <a:gd name="connsiteY1" fmla="*/ 1025885 h 1173137"/>
              <a:gd name="connsiteX2" fmla="*/ 98401 w 1891485"/>
              <a:gd name="connsiteY2" fmla="*/ 971910 h 1173137"/>
              <a:gd name="connsiteX3" fmla="*/ 266676 w 1891485"/>
              <a:gd name="connsiteY3" fmla="*/ 933810 h 1173137"/>
              <a:gd name="connsiteX4" fmla="*/ 342876 w 1891485"/>
              <a:gd name="connsiteY4" fmla="*/ 851260 h 1173137"/>
              <a:gd name="connsiteX5" fmla="*/ 619101 w 1891485"/>
              <a:gd name="connsiteY5" fmla="*/ 768710 h 1173137"/>
              <a:gd name="connsiteX6" fmla="*/ 714351 w 1891485"/>
              <a:gd name="connsiteY6" fmla="*/ 629010 h 1173137"/>
              <a:gd name="connsiteX7" fmla="*/ 962889 w 1891485"/>
              <a:gd name="connsiteY7" fmla="*/ 477261 h 1173137"/>
              <a:gd name="connsiteX8" fmla="*/ 1108836 w 1891485"/>
              <a:gd name="connsiteY8" fmla="*/ 144455 h 1173137"/>
              <a:gd name="connsiteX9" fmla="*/ 1202873 w 1891485"/>
              <a:gd name="connsiteY9" fmla="*/ 10697 h 1173137"/>
              <a:gd name="connsiteX10" fmla="*/ 1348589 w 1891485"/>
              <a:gd name="connsiteY10" fmla="*/ 407166 h 1173137"/>
              <a:gd name="connsiteX11" fmla="*/ 1692147 w 1891485"/>
              <a:gd name="connsiteY11" fmla="*/ 670041 h 1173137"/>
              <a:gd name="connsiteX12" fmla="*/ 1774697 w 1891485"/>
              <a:gd name="connsiteY12" fmla="*/ 835790 h 1173137"/>
              <a:gd name="connsiteX13" fmla="*/ 1883075 w 1891485"/>
              <a:gd name="connsiteY13" fmla="*/ 1155815 h 1173137"/>
              <a:gd name="connsiteX14" fmla="*/ 1884374 w 1891485"/>
              <a:gd name="connsiteY14" fmla="*/ 1129501 h 1173137"/>
              <a:gd name="connsiteX0" fmla="*/ 3151 w 2215406"/>
              <a:gd name="connsiteY0" fmla="*/ 1130660 h 1230749"/>
              <a:gd name="connsiteX1" fmla="*/ 28551 w 2215406"/>
              <a:gd name="connsiteY1" fmla="*/ 1025885 h 1230749"/>
              <a:gd name="connsiteX2" fmla="*/ 98401 w 2215406"/>
              <a:gd name="connsiteY2" fmla="*/ 971910 h 1230749"/>
              <a:gd name="connsiteX3" fmla="*/ 266676 w 2215406"/>
              <a:gd name="connsiteY3" fmla="*/ 933810 h 1230749"/>
              <a:gd name="connsiteX4" fmla="*/ 342876 w 2215406"/>
              <a:gd name="connsiteY4" fmla="*/ 851260 h 1230749"/>
              <a:gd name="connsiteX5" fmla="*/ 619101 w 2215406"/>
              <a:gd name="connsiteY5" fmla="*/ 768710 h 1230749"/>
              <a:gd name="connsiteX6" fmla="*/ 714351 w 2215406"/>
              <a:gd name="connsiteY6" fmla="*/ 629010 h 1230749"/>
              <a:gd name="connsiteX7" fmla="*/ 962889 w 2215406"/>
              <a:gd name="connsiteY7" fmla="*/ 477261 h 1230749"/>
              <a:gd name="connsiteX8" fmla="*/ 1108836 w 2215406"/>
              <a:gd name="connsiteY8" fmla="*/ 144455 h 1230749"/>
              <a:gd name="connsiteX9" fmla="*/ 1202873 w 2215406"/>
              <a:gd name="connsiteY9" fmla="*/ 10697 h 1230749"/>
              <a:gd name="connsiteX10" fmla="*/ 1348589 w 2215406"/>
              <a:gd name="connsiteY10" fmla="*/ 407166 h 1230749"/>
              <a:gd name="connsiteX11" fmla="*/ 1692147 w 2215406"/>
              <a:gd name="connsiteY11" fmla="*/ 670041 h 1230749"/>
              <a:gd name="connsiteX12" fmla="*/ 1774697 w 2215406"/>
              <a:gd name="connsiteY12" fmla="*/ 835790 h 1230749"/>
              <a:gd name="connsiteX13" fmla="*/ 1883075 w 2215406"/>
              <a:gd name="connsiteY13" fmla="*/ 1155815 h 1230749"/>
              <a:gd name="connsiteX14" fmla="*/ 2215406 w 2215406"/>
              <a:gd name="connsiteY14" fmla="*/ 1230122 h 1230749"/>
              <a:gd name="connsiteX0" fmla="*/ 837 w 2213092"/>
              <a:gd name="connsiteY0" fmla="*/ 1130660 h 1230751"/>
              <a:gd name="connsiteX1" fmla="*/ 2266 w 2213092"/>
              <a:gd name="connsiteY1" fmla="*/ 1129500 h 1230751"/>
              <a:gd name="connsiteX2" fmla="*/ 26237 w 2213092"/>
              <a:gd name="connsiteY2" fmla="*/ 1025885 h 1230751"/>
              <a:gd name="connsiteX3" fmla="*/ 96087 w 2213092"/>
              <a:gd name="connsiteY3" fmla="*/ 971910 h 1230751"/>
              <a:gd name="connsiteX4" fmla="*/ 264362 w 2213092"/>
              <a:gd name="connsiteY4" fmla="*/ 933810 h 1230751"/>
              <a:gd name="connsiteX5" fmla="*/ 340562 w 2213092"/>
              <a:gd name="connsiteY5" fmla="*/ 851260 h 1230751"/>
              <a:gd name="connsiteX6" fmla="*/ 616787 w 2213092"/>
              <a:gd name="connsiteY6" fmla="*/ 768710 h 1230751"/>
              <a:gd name="connsiteX7" fmla="*/ 712037 w 2213092"/>
              <a:gd name="connsiteY7" fmla="*/ 629010 h 1230751"/>
              <a:gd name="connsiteX8" fmla="*/ 960575 w 2213092"/>
              <a:gd name="connsiteY8" fmla="*/ 477261 h 1230751"/>
              <a:gd name="connsiteX9" fmla="*/ 1106522 w 2213092"/>
              <a:gd name="connsiteY9" fmla="*/ 144455 h 1230751"/>
              <a:gd name="connsiteX10" fmla="*/ 1200559 w 2213092"/>
              <a:gd name="connsiteY10" fmla="*/ 10697 h 1230751"/>
              <a:gd name="connsiteX11" fmla="*/ 1346275 w 2213092"/>
              <a:gd name="connsiteY11" fmla="*/ 407166 h 1230751"/>
              <a:gd name="connsiteX12" fmla="*/ 1689833 w 2213092"/>
              <a:gd name="connsiteY12" fmla="*/ 670041 h 1230751"/>
              <a:gd name="connsiteX13" fmla="*/ 1772383 w 2213092"/>
              <a:gd name="connsiteY13" fmla="*/ 835790 h 1230751"/>
              <a:gd name="connsiteX14" fmla="*/ 1880761 w 2213092"/>
              <a:gd name="connsiteY14" fmla="*/ 1155815 h 1230751"/>
              <a:gd name="connsiteX15" fmla="*/ 2213092 w 2213092"/>
              <a:gd name="connsiteY15" fmla="*/ 1230122 h 1230751"/>
              <a:gd name="connsiteX0" fmla="*/ 161211 w 2373466"/>
              <a:gd name="connsiteY0" fmla="*/ 1130660 h 1240174"/>
              <a:gd name="connsiteX1" fmla="*/ 79 w 2373466"/>
              <a:gd name="connsiteY1" fmla="*/ 1238508 h 1240174"/>
              <a:gd name="connsiteX2" fmla="*/ 186611 w 2373466"/>
              <a:gd name="connsiteY2" fmla="*/ 1025885 h 1240174"/>
              <a:gd name="connsiteX3" fmla="*/ 256461 w 2373466"/>
              <a:gd name="connsiteY3" fmla="*/ 971910 h 1240174"/>
              <a:gd name="connsiteX4" fmla="*/ 424736 w 2373466"/>
              <a:gd name="connsiteY4" fmla="*/ 933810 h 1240174"/>
              <a:gd name="connsiteX5" fmla="*/ 500936 w 2373466"/>
              <a:gd name="connsiteY5" fmla="*/ 851260 h 1240174"/>
              <a:gd name="connsiteX6" fmla="*/ 777161 w 2373466"/>
              <a:gd name="connsiteY6" fmla="*/ 768710 h 1240174"/>
              <a:gd name="connsiteX7" fmla="*/ 872411 w 2373466"/>
              <a:gd name="connsiteY7" fmla="*/ 629010 h 1240174"/>
              <a:gd name="connsiteX8" fmla="*/ 1120949 w 2373466"/>
              <a:gd name="connsiteY8" fmla="*/ 477261 h 1240174"/>
              <a:gd name="connsiteX9" fmla="*/ 1266896 w 2373466"/>
              <a:gd name="connsiteY9" fmla="*/ 144455 h 1240174"/>
              <a:gd name="connsiteX10" fmla="*/ 1360933 w 2373466"/>
              <a:gd name="connsiteY10" fmla="*/ 10697 h 1240174"/>
              <a:gd name="connsiteX11" fmla="*/ 1506649 w 2373466"/>
              <a:gd name="connsiteY11" fmla="*/ 407166 h 1240174"/>
              <a:gd name="connsiteX12" fmla="*/ 1850207 w 2373466"/>
              <a:gd name="connsiteY12" fmla="*/ 670041 h 1240174"/>
              <a:gd name="connsiteX13" fmla="*/ 1932757 w 2373466"/>
              <a:gd name="connsiteY13" fmla="*/ 835790 h 1240174"/>
              <a:gd name="connsiteX14" fmla="*/ 2041135 w 2373466"/>
              <a:gd name="connsiteY14" fmla="*/ 1155815 h 1240174"/>
              <a:gd name="connsiteX15" fmla="*/ 2373466 w 2373466"/>
              <a:gd name="connsiteY15" fmla="*/ 1230122 h 1240174"/>
              <a:gd name="connsiteX0" fmla="*/ 0 w 2513732"/>
              <a:gd name="connsiteY0" fmla="*/ 1248053 h 1249767"/>
              <a:gd name="connsiteX1" fmla="*/ 140345 w 2513732"/>
              <a:gd name="connsiteY1" fmla="*/ 1238508 h 1249767"/>
              <a:gd name="connsiteX2" fmla="*/ 326877 w 2513732"/>
              <a:gd name="connsiteY2" fmla="*/ 1025885 h 1249767"/>
              <a:gd name="connsiteX3" fmla="*/ 396727 w 2513732"/>
              <a:gd name="connsiteY3" fmla="*/ 971910 h 1249767"/>
              <a:gd name="connsiteX4" fmla="*/ 565002 w 2513732"/>
              <a:gd name="connsiteY4" fmla="*/ 933810 h 1249767"/>
              <a:gd name="connsiteX5" fmla="*/ 641202 w 2513732"/>
              <a:gd name="connsiteY5" fmla="*/ 851260 h 1249767"/>
              <a:gd name="connsiteX6" fmla="*/ 917427 w 2513732"/>
              <a:gd name="connsiteY6" fmla="*/ 768710 h 1249767"/>
              <a:gd name="connsiteX7" fmla="*/ 1012677 w 2513732"/>
              <a:gd name="connsiteY7" fmla="*/ 629010 h 1249767"/>
              <a:gd name="connsiteX8" fmla="*/ 1261215 w 2513732"/>
              <a:gd name="connsiteY8" fmla="*/ 477261 h 1249767"/>
              <a:gd name="connsiteX9" fmla="*/ 1407162 w 2513732"/>
              <a:gd name="connsiteY9" fmla="*/ 144455 h 1249767"/>
              <a:gd name="connsiteX10" fmla="*/ 1501199 w 2513732"/>
              <a:gd name="connsiteY10" fmla="*/ 10697 h 1249767"/>
              <a:gd name="connsiteX11" fmla="*/ 1646915 w 2513732"/>
              <a:gd name="connsiteY11" fmla="*/ 407166 h 1249767"/>
              <a:gd name="connsiteX12" fmla="*/ 1990473 w 2513732"/>
              <a:gd name="connsiteY12" fmla="*/ 670041 h 1249767"/>
              <a:gd name="connsiteX13" fmla="*/ 2073023 w 2513732"/>
              <a:gd name="connsiteY13" fmla="*/ 835790 h 1249767"/>
              <a:gd name="connsiteX14" fmla="*/ 2181401 w 2513732"/>
              <a:gd name="connsiteY14" fmla="*/ 1155815 h 1249767"/>
              <a:gd name="connsiteX15" fmla="*/ 2513732 w 2513732"/>
              <a:gd name="connsiteY15" fmla="*/ 1230122 h 1249767"/>
              <a:gd name="connsiteX0" fmla="*/ 0 w 2513732"/>
              <a:gd name="connsiteY0" fmla="*/ 1248053 h 1248053"/>
              <a:gd name="connsiteX1" fmla="*/ 255615 w 2513732"/>
              <a:gd name="connsiteY1" fmla="*/ 1221739 h 1248053"/>
              <a:gd name="connsiteX2" fmla="*/ 326877 w 2513732"/>
              <a:gd name="connsiteY2" fmla="*/ 1025885 h 1248053"/>
              <a:gd name="connsiteX3" fmla="*/ 396727 w 2513732"/>
              <a:gd name="connsiteY3" fmla="*/ 971910 h 1248053"/>
              <a:gd name="connsiteX4" fmla="*/ 565002 w 2513732"/>
              <a:gd name="connsiteY4" fmla="*/ 933810 h 1248053"/>
              <a:gd name="connsiteX5" fmla="*/ 641202 w 2513732"/>
              <a:gd name="connsiteY5" fmla="*/ 851260 h 1248053"/>
              <a:gd name="connsiteX6" fmla="*/ 917427 w 2513732"/>
              <a:gd name="connsiteY6" fmla="*/ 768710 h 1248053"/>
              <a:gd name="connsiteX7" fmla="*/ 1012677 w 2513732"/>
              <a:gd name="connsiteY7" fmla="*/ 629010 h 1248053"/>
              <a:gd name="connsiteX8" fmla="*/ 1261215 w 2513732"/>
              <a:gd name="connsiteY8" fmla="*/ 477261 h 1248053"/>
              <a:gd name="connsiteX9" fmla="*/ 1407162 w 2513732"/>
              <a:gd name="connsiteY9" fmla="*/ 144455 h 1248053"/>
              <a:gd name="connsiteX10" fmla="*/ 1501199 w 2513732"/>
              <a:gd name="connsiteY10" fmla="*/ 10697 h 1248053"/>
              <a:gd name="connsiteX11" fmla="*/ 1646915 w 2513732"/>
              <a:gd name="connsiteY11" fmla="*/ 407166 h 1248053"/>
              <a:gd name="connsiteX12" fmla="*/ 1990473 w 2513732"/>
              <a:gd name="connsiteY12" fmla="*/ 670041 h 1248053"/>
              <a:gd name="connsiteX13" fmla="*/ 2073023 w 2513732"/>
              <a:gd name="connsiteY13" fmla="*/ 835790 h 1248053"/>
              <a:gd name="connsiteX14" fmla="*/ 2181401 w 2513732"/>
              <a:gd name="connsiteY14" fmla="*/ 1155815 h 1248053"/>
              <a:gd name="connsiteX15" fmla="*/ 2513732 w 2513732"/>
              <a:gd name="connsiteY15" fmla="*/ 1230122 h 1248053"/>
              <a:gd name="connsiteX0" fmla="*/ 0 w 2513732"/>
              <a:gd name="connsiteY0" fmla="*/ 1248053 h 1248053"/>
              <a:gd name="connsiteX1" fmla="*/ 255615 w 2513732"/>
              <a:gd name="connsiteY1" fmla="*/ 1221739 h 1248053"/>
              <a:gd name="connsiteX2" fmla="*/ 326877 w 2513732"/>
              <a:gd name="connsiteY2" fmla="*/ 1025885 h 1248053"/>
              <a:gd name="connsiteX3" fmla="*/ 396727 w 2513732"/>
              <a:gd name="connsiteY3" fmla="*/ 971910 h 1248053"/>
              <a:gd name="connsiteX4" fmla="*/ 565002 w 2513732"/>
              <a:gd name="connsiteY4" fmla="*/ 933810 h 1248053"/>
              <a:gd name="connsiteX5" fmla="*/ 641202 w 2513732"/>
              <a:gd name="connsiteY5" fmla="*/ 851260 h 1248053"/>
              <a:gd name="connsiteX6" fmla="*/ 899693 w 2513732"/>
              <a:gd name="connsiteY6" fmla="*/ 894487 h 1248053"/>
              <a:gd name="connsiteX7" fmla="*/ 1012677 w 2513732"/>
              <a:gd name="connsiteY7" fmla="*/ 629010 h 1248053"/>
              <a:gd name="connsiteX8" fmla="*/ 1261215 w 2513732"/>
              <a:gd name="connsiteY8" fmla="*/ 477261 h 1248053"/>
              <a:gd name="connsiteX9" fmla="*/ 1407162 w 2513732"/>
              <a:gd name="connsiteY9" fmla="*/ 144455 h 1248053"/>
              <a:gd name="connsiteX10" fmla="*/ 1501199 w 2513732"/>
              <a:gd name="connsiteY10" fmla="*/ 10697 h 1248053"/>
              <a:gd name="connsiteX11" fmla="*/ 1646915 w 2513732"/>
              <a:gd name="connsiteY11" fmla="*/ 407166 h 1248053"/>
              <a:gd name="connsiteX12" fmla="*/ 1990473 w 2513732"/>
              <a:gd name="connsiteY12" fmla="*/ 670041 h 1248053"/>
              <a:gd name="connsiteX13" fmla="*/ 2073023 w 2513732"/>
              <a:gd name="connsiteY13" fmla="*/ 835790 h 1248053"/>
              <a:gd name="connsiteX14" fmla="*/ 2181401 w 2513732"/>
              <a:gd name="connsiteY14" fmla="*/ 1155815 h 1248053"/>
              <a:gd name="connsiteX15" fmla="*/ 2513732 w 2513732"/>
              <a:gd name="connsiteY15" fmla="*/ 1230122 h 1248053"/>
              <a:gd name="connsiteX0" fmla="*/ 0 w 2513732"/>
              <a:gd name="connsiteY0" fmla="*/ 1248053 h 1248053"/>
              <a:gd name="connsiteX1" fmla="*/ 255615 w 2513732"/>
              <a:gd name="connsiteY1" fmla="*/ 1221739 h 1248053"/>
              <a:gd name="connsiteX2" fmla="*/ 326877 w 2513732"/>
              <a:gd name="connsiteY2" fmla="*/ 1025885 h 1248053"/>
              <a:gd name="connsiteX3" fmla="*/ 396727 w 2513732"/>
              <a:gd name="connsiteY3" fmla="*/ 971910 h 1248053"/>
              <a:gd name="connsiteX4" fmla="*/ 565002 w 2513732"/>
              <a:gd name="connsiteY4" fmla="*/ 933810 h 1248053"/>
              <a:gd name="connsiteX5" fmla="*/ 644157 w 2513732"/>
              <a:gd name="connsiteY5" fmla="*/ 985423 h 1248053"/>
              <a:gd name="connsiteX6" fmla="*/ 899693 w 2513732"/>
              <a:gd name="connsiteY6" fmla="*/ 894487 h 1248053"/>
              <a:gd name="connsiteX7" fmla="*/ 1012677 w 2513732"/>
              <a:gd name="connsiteY7" fmla="*/ 629010 h 1248053"/>
              <a:gd name="connsiteX8" fmla="*/ 1261215 w 2513732"/>
              <a:gd name="connsiteY8" fmla="*/ 477261 h 1248053"/>
              <a:gd name="connsiteX9" fmla="*/ 1407162 w 2513732"/>
              <a:gd name="connsiteY9" fmla="*/ 144455 h 1248053"/>
              <a:gd name="connsiteX10" fmla="*/ 1501199 w 2513732"/>
              <a:gd name="connsiteY10" fmla="*/ 10697 h 1248053"/>
              <a:gd name="connsiteX11" fmla="*/ 1646915 w 2513732"/>
              <a:gd name="connsiteY11" fmla="*/ 407166 h 1248053"/>
              <a:gd name="connsiteX12" fmla="*/ 1990473 w 2513732"/>
              <a:gd name="connsiteY12" fmla="*/ 670041 h 1248053"/>
              <a:gd name="connsiteX13" fmla="*/ 2073023 w 2513732"/>
              <a:gd name="connsiteY13" fmla="*/ 835790 h 1248053"/>
              <a:gd name="connsiteX14" fmla="*/ 2181401 w 2513732"/>
              <a:gd name="connsiteY14" fmla="*/ 1155815 h 1248053"/>
              <a:gd name="connsiteX15" fmla="*/ 2513732 w 2513732"/>
              <a:gd name="connsiteY15" fmla="*/ 1230122 h 1248053"/>
              <a:gd name="connsiteX0" fmla="*/ 0 w 2513732"/>
              <a:gd name="connsiteY0" fmla="*/ 1248053 h 1248053"/>
              <a:gd name="connsiteX1" fmla="*/ 255615 w 2513732"/>
              <a:gd name="connsiteY1" fmla="*/ 1221739 h 1248053"/>
              <a:gd name="connsiteX2" fmla="*/ 326877 w 2513732"/>
              <a:gd name="connsiteY2" fmla="*/ 1025885 h 1248053"/>
              <a:gd name="connsiteX3" fmla="*/ 396727 w 2513732"/>
              <a:gd name="connsiteY3" fmla="*/ 971910 h 1248053"/>
              <a:gd name="connsiteX4" fmla="*/ 585692 w 2513732"/>
              <a:gd name="connsiteY4" fmla="*/ 1093128 h 1248053"/>
              <a:gd name="connsiteX5" fmla="*/ 644157 w 2513732"/>
              <a:gd name="connsiteY5" fmla="*/ 985423 h 1248053"/>
              <a:gd name="connsiteX6" fmla="*/ 899693 w 2513732"/>
              <a:gd name="connsiteY6" fmla="*/ 894487 h 1248053"/>
              <a:gd name="connsiteX7" fmla="*/ 1012677 w 2513732"/>
              <a:gd name="connsiteY7" fmla="*/ 629010 h 1248053"/>
              <a:gd name="connsiteX8" fmla="*/ 1261215 w 2513732"/>
              <a:gd name="connsiteY8" fmla="*/ 477261 h 1248053"/>
              <a:gd name="connsiteX9" fmla="*/ 1407162 w 2513732"/>
              <a:gd name="connsiteY9" fmla="*/ 144455 h 1248053"/>
              <a:gd name="connsiteX10" fmla="*/ 1501199 w 2513732"/>
              <a:gd name="connsiteY10" fmla="*/ 10697 h 1248053"/>
              <a:gd name="connsiteX11" fmla="*/ 1646915 w 2513732"/>
              <a:gd name="connsiteY11" fmla="*/ 407166 h 1248053"/>
              <a:gd name="connsiteX12" fmla="*/ 1990473 w 2513732"/>
              <a:gd name="connsiteY12" fmla="*/ 670041 h 1248053"/>
              <a:gd name="connsiteX13" fmla="*/ 2073023 w 2513732"/>
              <a:gd name="connsiteY13" fmla="*/ 835790 h 1248053"/>
              <a:gd name="connsiteX14" fmla="*/ 2181401 w 2513732"/>
              <a:gd name="connsiteY14" fmla="*/ 1155815 h 1248053"/>
              <a:gd name="connsiteX15" fmla="*/ 2513732 w 2513732"/>
              <a:gd name="connsiteY15" fmla="*/ 1230122 h 1248053"/>
              <a:gd name="connsiteX0" fmla="*/ 0 w 2513732"/>
              <a:gd name="connsiteY0" fmla="*/ 1248053 h 1248053"/>
              <a:gd name="connsiteX1" fmla="*/ 255615 w 2513732"/>
              <a:gd name="connsiteY1" fmla="*/ 1221739 h 1248053"/>
              <a:gd name="connsiteX2" fmla="*/ 326877 w 2513732"/>
              <a:gd name="connsiteY2" fmla="*/ 1025885 h 1248053"/>
              <a:gd name="connsiteX3" fmla="*/ 402638 w 2513732"/>
              <a:gd name="connsiteY3" fmla="*/ 1139614 h 1248053"/>
              <a:gd name="connsiteX4" fmla="*/ 585692 w 2513732"/>
              <a:gd name="connsiteY4" fmla="*/ 1093128 h 1248053"/>
              <a:gd name="connsiteX5" fmla="*/ 644157 w 2513732"/>
              <a:gd name="connsiteY5" fmla="*/ 985423 h 1248053"/>
              <a:gd name="connsiteX6" fmla="*/ 899693 w 2513732"/>
              <a:gd name="connsiteY6" fmla="*/ 894487 h 1248053"/>
              <a:gd name="connsiteX7" fmla="*/ 1012677 w 2513732"/>
              <a:gd name="connsiteY7" fmla="*/ 629010 h 1248053"/>
              <a:gd name="connsiteX8" fmla="*/ 1261215 w 2513732"/>
              <a:gd name="connsiteY8" fmla="*/ 477261 h 1248053"/>
              <a:gd name="connsiteX9" fmla="*/ 1407162 w 2513732"/>
              <a:gd name="connsiteY9" fmla="*/ 144455 h 1248053"/>
              <a:gd name="connsiteX10" fmla="*/ 1501199 w 2513732"/>
              <a:gd name="connsiteY10" fmla="*/ 10697 h 1248053"/>
              <a:gd name="connsiteX11" fmla="*/ 1646915 w 2513732"/>
              <a:gd name="connsiteY11" fmla="*/ 407166 h 1248053"/>
              <a:gd name="connsiteX12" fmla="*/ 1990473 w 2513732"/>
              <a:gd name="connsiteY12" fmla="*/ 670041 h 1248053"/>
              <a:gd name="connsiteX13" fmla="*/ 2073023 w 2513732"/>
              <a:gd name="connsiteY13" fmla="*/ 835790 h 1248053"/>
              <a:gd name="connsiteX14" fmla="*/ 2181401 w 2513732"/>
              <a:gd name="connsiteY14" fmla="*/ 1155815 h 1248053"/>
              <a:gd name="connsiteX15" fmla="*/ 2513732 w 2513732"/>
              <a:gd name="connsiteY15" fmla="*/ 1230122 h 1248053"/>
              <a:gd name="connsiteX0" fmla="*/ 0 w 2513732"/>
              <a:gd name="connsiteY0" fmla="*/ 1248053 h 1248053"/>
              <a:gd name="connsiteX1" fmla="*/ 255615 w 2513732"/>
              <a:gd name="connsiteY1" fmla="*/ 1221739 h 1248053"/>
              <a:gd name="connsiteX2" fmla="*/ 329832 w 2513732"/>
              <a:gd name="connsiteY2" fmla="*/ 1193589 h 1248053"/>
              <a:gd name="connsiteX3" fmla="*/ 402638 w 2513732"/>
              <a:gd name="connsiteY3" fmla="*/ 1139614 h 1248053"/>
              <a:gd name="connsiteX4" fmla="*/ 585692 w 2513732"/>
              <a:gd name="connsiteY4" fmla="*/ 1093128 h 1248053"/>
              <a:gd name="connsiteX5" fmla="*/ 644157 w 2513732"/>
              <a:gd name="connsiteY5" fmla="*/ 985423 h 1248053"/>
              <a:gd name="connsiteX6" fmla="*/ 899693 w 2513732"/>
              <a:gd name="connsiteY6" fmla="*/ 894487 h 1248053"/>
              <a:gd name="connsiteX7" fmla="*/ 1012677 w 2513732"/>
              <a:gd name="connsiteY7" fmla="*/ 629010 h 1248053"/>
              <a:gd name="connsiteX8" fmla="*/ 1261215 w 2513732"/>
              <a:gd name="connsiteY8" fmla="*/ 477261 h 1248053"/>
              <a:gd name="connsiteX9" fmla="*/ 1407162 w 2513732"/>
              <a:gd name="connsiteY9" fmla="*/ 144455 h 1248053"/>
              <a:gd name="connsiteX10" fmla="*/ 1501199 w 2513732"/>
              <a:gd name="connsiteY10" fmla="*/ 10697 h 1248053"/>
              <a:gd name="connsiteX11" fmla="*/ 1646915 w 2513732"/>
              <a:gd name="connsiteY11" fmla="*/ 407166 h 1248053"/>
              <a:gd name="connsiteX12" fmla="*/ 1990473 w 2513732"/>
              <a:gd name="connsiteY12" fmla="*/ 670041 h 1248053"/>
              <a:gd name="connsiteX13" fmla="*/ 2073023 w 2513732"/>
              <a:gd name="connsiteY13" fmla="*/ 835790 h 1248053"/>
              <a:gd name="connsiteX14" fmla="*/ 2181401 w 2513732"/>
              <a:gd name="connsiteY14" fmla="*/ 1155815 h 1248053"/>
              <a:gd name="connsiteX15" fmla="*/ 2513732 w 2513732"/>
              <a:gd name="connsiteY15" fmla="*/ 1230122 h 1248053"/>
              <a:gd name="connsiteX0" fmla="*/ 0 w 2513732"/>
              <a:gd name="connsiteY0" fmla="*/ 1248053 h 1254921"/>
              <a:gd name="connsiteX1" fmla="*/ 264482 w 2513732"/>
              <a:gd name="connsiteY1" fmla="*/ 1246895 h 1254921"/>
              <a:gd name="connsiteX2" fmla="*/ 329832 w 2513732"/>
              <a:gd name="connsiteY2" fmla="*/ 1193589 h 1254921"/>
              <a:gd name="connsiteX3" fmla="*/ 402638 w 2513732"/>
              <a:gd name="connsiteY3" fmla="*/ 1139614 h 1254921"/>
              <a:gd name="connsiteX4" fmla="*/ 585692 w 2513732"/>
              <a:gd name="connsiteY4" fmla="*/ 1093128 h 1254921"/>
              <a:gd name="connsiteX5" fmla="*/ 644157 w 2513732"/>
              <a:gd name="connsiteY5" fmla="*/ 985423 h 1254921"/>
              <a:gd name="connsiteX6" fmla="*/ 899693 w 2513732"/>
              <a:gd name="connsiteY6" fmla="*/ 894487 h 1254921"/>
              <a:gd name="connsiteX7" fmla="*/ 1012677 w 2513732"/>
              <a:gd name="connsiteY7" fmla="*/ 629010 h 1254921"/>
              <a:gd name="connsiteX8" fmla="*/ 1261215 w 2513732"/>
              <a:gd name="connsiteY8" fmla="*/ 477261 h 1254921"/>
              <a:gd name="connsiteX9" fmla="*/ 1407162 w 2513732"/>
              <a:gd name="connsiteY9" fmla="*/ 144455 h 1254921"/>
              <a:gd name="connsiteX10" fmla="*/ 1501199 w 2513732"/>
              <a:gd name="connsiteY10" fmla="*/ 10697 h 1254921"/>
              <a:gd name="connsiteX11" fmla="*/ 1646915 w 2513732"/>
              <a:gd name="connsiteY11" fmla="*/ 407166 h 1254921"/>
              <a:gd name="connsiteX12" fmla="*/ 1990473 w 2513732"/>
              <a:gd name="connsiteY12" fmla="*/ 670041 h 1254921"/>
              <a:gd name="connsiteX13" fmla="*/ 2073023 w 2513732"/>
              <a:gd name="connsiteY13" fmla="*/ 835790 h 1254921"/>
              <a:gd name="connsiteX14" fmla="*/ 2181401 w 2513732"/>
              <a:gd name="connsiteY14" fmla="*/ 1155815 h 1254921"/>
              <a:gd name="connsiteX15" fmla="*/ 2513732 w 2513732"/>
              <a:gd name="connsiteY15" fmla="*/ 1230122 h 1254921"/>
              <a:gd name="connsiteX0" fmla="*/ 0 w 2513732"/>
              <a:gd name="connsiteY0" fmla="*/ 1248053 h 1254923"/>
              <a:gd name="connsiteX1" fmla="*/ 264482 w 2513732"/>
              <a:gd name="connsiteY1" fmla="*/ 1246895 h 1254923"/>
              <a:gd name="connsiteX2" fmla="*/ 329832 w 2513732"/>
              <a:gd name="connsiteY2" fmla="*/ 1193589 h 1254923"/>
              <a:gd name="connsiteX3" fmla="*/ 399682 w 2513732"/>
              <a:gd name="connsiteY3" fmla="*/ 1114457 h 1254923"/>
              <a:gd name="connsiteX4" fmla="*/ 585692 w 2513732"/>
              <a:gd name="connsiteY4" fmla="*/ 1093128 h 1254923"/>
              <a:gd name="connsiteX5" fmla="*/ 644157 w 2513732"/>
              <a:gd name="connsiteY5" fmla="*/ 985423 h 1254923"/>
              <a:gd name="connsiteX6" fmla="*/ 899693 w 2513732"/>
              <a:gd name="connsiteY6" fmla="*/ 894487 h 1254923"/>
              <a:gd name="connsiteX7" fmla="*/ 1012677 w 2513732"/>
              <a:gd name="connsiteY7" fmla="*/ 629010 h 1254923"/>
              <a:gd name="connsiteX8" fmla="*/ 1261215 w 2513732"/>
              <a:gd name="connsiteY8" fmla="*/ 477261 h 1254923"/>
              <a:gd name="connsiteX9" fmla="*/ 1407162 w 2513732"/>
              <a:gd name="connsiteY9" fmla="*/ 144455 h 1254923"/>
              <a:gd name="connsiteX10" fmla="*/ 1501199 w 2513732"/>
              <a:gd name="connsiteY10" fmla="*/ 10697 h 1254923"/>
              <a:gd name="connsiteX11" fmla="*/ 1646915 w 2513732"/>
              <a:gd name="connsiteY11" fmla="*/ 407166 h 1254923"/>
              <a:gd name="connsiteX12" fmla="*/ 1990473 w 2513732"/>
              <a:gd name="connsiteY12" fmla="*/ 670041 h 1254923"/>
              <a:gd name="connsiteX13" fmla="*/ 2073023 w 2513732"/>
              <a:gd name="connsiteY13" fmla="*/ 835790 h 1254923"/>
              <a:gd name="connsiteX14" fmla="*/ 2181401 w 2513732"/>
              <a:gd name="connsiteY14" fmla="*/ 1155815 h 1254923"/>
              <a:gd name="connsiteX15" fmla="*/ 2513732 w 2513732"/>
              <a:gd name="connsiteY15" fmla="*/ 1230122 h 1254923"/>
              <a:gd name="connsiteX0" fmla="*/ 0 w 2521775"/>
              <a:gd name="connsiteY0" fmla="*/ 1248053 h 1254921"/>
              <a:gd name="connsiteX1" fmla="*/ 264482 w 2521775"/>
              <a:gd name="connsiteY1" fmla="*/ 1246895 h 1254921"/>
              <a:gd name="connsiteX2" fmla="*/ 329832 w 2521775"/>
              <a:gd name="connsiteY2" fmla="*/ 1193589 h 1254921"/>
              <a:gd name="connsiteX3" fmla="*/ 399682 w 2521775"/>
              <a:gd name="connsiteY3" fmla="*/ 1114457 h 1254921"/>
              <a:gd name="connsiteX4" fmla="*/ 585692 w 2521775"/>
              <a:gd name="connsiteY4" fmla="*/ 1093128 h 1254921"/>
              <a:gd name="connsiteX5" fmla="*/ 644157 w 2521775"/>
              <a:gd name="connsiteY5" fmla="*/ 985423 h 1254921"/>
              <a:gd name="connsiteX6" fmla="*/ 899693 w 2521775"/>
              <a:gd name="connsiteY6" fmla="*/ 894487 h 1254921"/>
              <a:gd name="connsiteX7" fmla="*/ 1012677 w 2521775"/>
              <a:gd name="connsiteY7" fmla="*/ 629010 h 1254921"/>
              <a:gd name="connsiteX8" fmla="*/ 1261215 w 2521775"/>
              <a:gd name="connsiteY8" fmla="*/ 477261 h 1254921"/>
              <a:gd name="connsiteX9" fmla="*/ 1407162 w 2521775"/>
              <a:gd name="connsiteY9" fmla="*/ 144455 h 1254921"/>
              <a:gd name="connsiteX10" fmla="*/ 1501199 w 2521775"/>
              <a:gd name="connsiteY10" fmla="*/ 10697 h 1254921"/>
              <a:gd name="connsiteX11" fmla="*/ 1646915 w 2521775"/>
              <a:gd name="connsiteY11" fmla="*/ 407166 h 1254921"/>
              <a:gd name="connsiteX12" fmla="*/ 1990473 w 2521775"/>
              <a:gd name="connsiteY12" fmla="*/ 670041 h 1254921"/>
              <a:gd name="connsiteX13" fmla="*/ 2073023 w 2521775"/>
              <a:gd name="connsiteY13" fmla="*/ 835790 h 1254921"/>
              <a:gd name="connsiteX14" fmla="*/ 2181401 w 2521775"/>
              <a:gd name="connsiteY14" fmla="*/ 1155815 h 1254921"/>
              <a:gd name="connsiteX15" fmla="*/ 2521775 w 2521775"/>
              <a:gd name="connsiteY15" fmla="*/ 1184486 h 1254921"/>
              <a:gd name="connsiteX0" fmla="*/ 0 w 2521775"/>
              <a:gd name="connsiteY0" fmla="*/ 1248053 h 1254923"/>
              <a:gd name="connsiteX1" fmla="*/ 264482 w 2521775"/>
              <a:gd name="connsiteY1" fmla="*/ 1246895 h 1254923"/>
              <a:gd name="connsiteX2" fmla="*/ 329832 w 2521775"/>
              <a:gd name="connsiteY2" fmla="*/ 1193589 h 1254923"/>
              <a:gd name="connsiteX3" fmla="*/ 399682 w 2521775"/>
              <a:gd name="connsiteY3" fmla="*/ 1114457 h 1254923"/>
              <a:gd name="connsiteX4" fmla="*/ 585692 w 2521775"/>
              <a:gd name="connsiteY4" fmla="*/ 1093128 h 1254923"/>
              <a:gd name="connsiteX5" fmla="*/ 644157 w 2521775"/>
              <a:gd name="connsiteY5" fmla="*/ 985423 h 1254923"/>
              <a:gd name="connsiteX6" fmla="*/ 899693 w 2521775"/>
              <a:gd name="connsiteY6" fmla="*/ 894487 h 1254923"/>
              <a:gd name="connsiteX7" fmla="*/ 1012677 w 2521775"/>
              <a:gd name="connsiteY7" fmla="*/ 629010 h 1254923"/>
              <a:gd name="connsiteX8" fmla="*/ 1261215 w 2521775"/>
              <a:gd name="connsiteY8" fmla="*/ 477261 h 1254923"/>
              <a:gd name="connsiteX9" fmla="*/ 1407162 w 2521775"/>
              <a:gd name="connsiteY9" fmla="*/ 144455 h 1254923"/>
              <a:gd name="connsiteX10" fmla="*/ 1501199 w 2521775"/>
              <a:gd name="connsiteY10" fmla="*/ 10697 h 1254923"/>
              <a:gd name="connsiteX11" fmla="*/ 1646915 w 2521775"/>
              <a:gd name="connsiteY11" fmla="*/ 407166 h 1254923"/>
              <a:gd name="connsiteX12" fmla="*/ 1990473 w 2521775"/>
              <a:gd name="connsiteY12" fmla="*/ 670041 h 1254923"/>
              <a:gd name="connsiteX13" fmla="*/ 2181401 w 2521775"/>
              <a:gd name="connsiteY13" fmla="*/ 1155815 h 1254923"/>
              <a:gd name="connsiteX14" fmla="*/ 2521775 w 2521775"/>
              <a:gd name="connsiteY14" fmla="*/ 1184486 h 1254923"/>
              <a:gd name="connsiteX0" fmla="*/ 0 w 2521775"/>
              <a:gd name="connsiteY0" fmla="*/ 1248053 h 1254921"/>
              <a:gd name="connsiteX1" fmla="*/ 264482 w 2521775"/>
              <a:gd name="connsiteY1" fmla="*/ 1246895 h 1254921"/>
              <a:gd name="connsiteX2" fmla="*/ 329832 w 2521775"/>
              <a:gd name="connsiteY2" fmla="*/ 1193589 h 1254921"/>
              <a:gd name="connsiteX3" fmla="*/ 399682 w 2521775"/>
              <a:gd name="connsiteY3" fmla="*/ 1114457 h 1254921"/>
              <a:gd name="connsiteX4" fmla="*/ 585692 w 2521775"/>
              <a:gd name="connsiteY4" fmla="*/ 1093128 h 1254921"/>
              <a:gd name="connsiteX5" fmla="*/ 644157 w 2521775"/>
              <a:gd name="connsiteY5" fmla="*/ 985423 h 1254921"/>
              <a:gd name="connsiteX6" fmla="*/ 899693 w 2521775"/>
              <a:gd name="connsiteY6" fmla="*/ 894487 h 1254921"/>
              <a:gd name="connsiteX7" fmla="*/ 1012677 w 2521775"/>
              <a:gd name="connsiteY7" fmla="*/ 629010 h 1254921"/>
              <a:gd name="connsiteX8" fmla="*/ 1261215 w 2521775"/>
              <a:gd name="connsiteY8" fmla="*/ 477261 h 1254921"/>
              <a:gd name="connsiteX9" fmla="*/ 1407162 w 2521775"/>
              <a:gd name="connsiteY9" fmla="*/ 144455 h 1254921"/>
              <a:gd name="connsiteX10" fmla="*/ 1501199 w 2521775"/>
              <a:gd name="connsiteY10" fmla="*/ 10697 h 1254921"/>
              <a:gd name="connsiteX11" fmla="*/ 1646915 w 2521775"/>
              <a:gd name="connsiteY11" fmla="*/ 407166 h 1254921"/>
              <a:gd name="connsiteX12" fmla="*/ 1939892 w 2521775"/>
              <a:gd name="connsiteY12" fmla="*/ 626992 h 1254921"/>
              <a:gd name="connsiteX13" fmla="*/ 2181401 w 2521775"/>
              <a:gd name="connsiteY13" fmla="*/ 1155815 h 1254921"/>
              <a:gd name="connsiteX14" fmla="*/ 2521775 w 2521775"/>
              <a:gd name="connsiteY14" fmla="*/ 1184486 h 1254921"/>
              <a:gd name="connsiteX0" fmla="*/ 0 w 2521775"/>
              <a:gd name="connsiteY0" fmla="*/ 1248053 h 1254923"/>
              <a:gd name="connsiteX1" fmla="*/ 264482 w 2521775"/>
              <a:gd name="connsiteY1" fmla="*/ 1246895 h 1254923"/>
              <a:gd name="connsiteX2" fmla="*/ 329832 w 2521775"/>
              <a:gd name="connsiteY2" fmla="*/ 1193589 h 1254923"/>
              <a:gd name="connsiteX3" fmla="*/ 399682 w 2521775"/>
              <a:gd name="connsiteY3" fmla="*/ 1114457 h 1254923"/>
              <a:gd name="connsiteX4" fmla="*/ 585692 w 2521775"/>
              <a:gd name="connsiteY4" fmla="*/ 1093128 h 1254923"/>
              <a:gd name="connsiteX5" fmla="*/ 644157 w 2521775"/>
              <a:gd name="connsiteY5" fmla="*/ 985423 h 1254923"/>
              <a:gd name="connsiteX6" fmla="*/ 899693 w 2521775"/>
              <a:gd name="connsiteY6" fmla="*/ 894487 h 1254923"/>
              <a:gd name="connsiteX7" fmla="*/ 1012677 w 2521775"/>
              <a:gd name="connsiteY7" fmla="*/ 629010 h 1254923"/>
              <a:gd name="connsiteX8" fmla="*/ 1261215 w 2521775"/>
              <a:gd name="connsiteY8" fmla="*/ 477261 h 1254923"/>
              <a:gd name="connsiteX9" fmla="*/ 1407162 w 2521775"/>
              <a:gd name="connsiteY9" fmla="*/ 144455 h 1254923"/>
              <a:gd name="connsiteX10" fmla="*/ 1501199 w 2521775"/>
              <a:gd name="connsiteY10" fmla="*/ 10697 h 1254923"/>
              <a:gd name="connsiteX11" fmla="*/ 1646915 w 2521775"/>
              <a:gd name="connsiteY11" fmla="*/ 407166 h 1254923"/>
              <a:gd name="connsiteX12" fmla="*/ 1939892 w 2521775"/>
              <a:gd name="connsiteY12" fmla="*/ 626992 h 1254923"/>
              <a:gd name="connsiteX13" fmla="*/ 2110588 w 2521775"/>
              <a:gd name="connsiteY13" fmla="*/ 1170165 h 1254923"/>
              <a:gd name="connsiteX14" fmla="*/ 2521775 w 2521775"/>
              <a:gd name="connsiteY14" fmla="*/ 1184486 h 1254923"/>
              <a:gd name="connsiteX0" fmla="*/ 0 w 2521775"/>
              <a:gd name="connsiteY0" fmla="*/ 1248053 h 1254921"/>
              <a:gd name="connsiteX1" fmla="*/ 264482 w 2521775"/>
              <a:gd name="connsiteY1" fmla="*/ 1246895 h 1254921"/>
              <a:gd name="connsiteX2" fmla="*/ 329832 w 2521775"/>
              <a:gd name="connsiteY2" fmla="*/ 1193589 h 1254921"/>
              <a:gd name="connsiteX3" fmla="*/ 399682 w 2521775"/>
              <a:gd name="connsiteY3" fmla="*/ 1114457 h 1254921"/>
              <a:gd name="connsiteX4" fmla="*/ 585692 w 2521775"/>
              <a:gd name="connsiteY4" fmla="*/ 1093128 h 1254921"/>
              <a:gd name="connsiteX5" fmla="*/ 644157 w 2521775"/>
              <a:gd name="connsiteY5" fmla="*/ 985423 h 1254921"/>
              <a:gd name="connsiteX6" fmla="*/ 899693 w 2521775"/>
              <a:gd name="connsiteY6" fmla="*/ 894487 h 1254921"/>
              <a:gd name="connsiteX7" fmla="*/ 1082353 w 2521775"/>
              <a:gd name="connsiteY7" fmla="*/ 554883 h 1254921"/>
              <a:gd name="connsiteX8" fmla="*/ 1261215 w 2521775"/>
              <a:gd name="connsiteY8" fmla="*/ 477261 h 1254921"/>
              <a:gd name="connsiteX9" fmla="*/ 1407162 w 2521775"/>
              <a:gd name="connsiteY9" fmla="*/ 144455 h 1254921"/>
              <a:gd name="connsiteX10" fmla="*/ 1501199 w 2521775"/>
              <a:gd name="connsiteY10" fmla="*/ 10697 h 1254921"/>
              <a:gd name="connsiteX11" fmla="*/ 1646915 w 2521775"/>
              <a:gd name="connsiteY11" fmla="*/ 407166 h 1254921"/>
              <a:gd name="connsiteX12" fmla="*/ 1939892 w 2521775"/>
              <a:gd name="connsiteY12" fmla="*/ 626992 h 1254921"/>
              <a:gd name="connsiteX13" fmla="*/ 2110588 w 2521775"/>
              <a:gd name="connsiteY13" fmla="*/ 1170165 h 1254921"/>
              <a:gd name="connsiteX14" fmla="*/ 2521775 w 2521775"/>
              <a:gd name="connsiteY14" fmla="*/ 1184486 h 1254921"/>
              <a:gd name="connsiteX0" fmla="*/ 0 w 2521775"/>
              <a:gd name="connsiteY0" fmla="*/ 1248053 h 1254923"/>
              <a:gd name="connsiteX1" fmla="*/ 264482 w 2521775"/>
              <a:gd name="connsiteY1" fmla="*/ 1246895 h 1254923"/>
              <a:gd name="connsiteX2" fmla="*/ 329832 w 2521775"/>
              <a:gd name="connsiteY2" fmla="*/ 1193589 h 1254923"/>
              <a:gd name="connsiteX3" fmla="*/ 399682 w 2521775"/>
              <a:gd name="connsiteY3" fmla="*/ 1114457 h 1254923"/>
              <a:gd name="connsiteX4" fmla="*/ 585692 w 2521775"/>
              <a:gd name="connsiteY4" fmla="*/ 1093128 h 1254923"/>
              <a:gd name="connsiteX5" fmla="*/ 644157 w 2521775"/>
              <a:gd name="connsiteY5" fmla="*/ 985423 h 1254923"/>
              <a:gd name="connsiteX6" fmla="*/ 954854 w 2521775"/>
              <a:gd name="connsiteY6" fmla="*/ 902724 h 1254923"/>
              <a:gd name="connsiteX7" fmla="*/ 1082353 w 2521775"/>
              <a:gd name="connsiteY7" fmla="*/ 554883 h 1254923"/>
              <a:gd name="connsiteX8" fmla="*/ 1261215 w 2521775"/>
              <a:gd name="connsiteY8" fmla="*/ 477261 h 1254923"/>
              <a:gd name="connsiteX9" fmla="*/ 1407162 w 2521775"/>
              <a:gd name="connsiteY9" fmla="*/ 144455 h 1254923"/>
              <a:gd name="connsiteX10" fmla="*/ 1501199 w 2521775"/>
              <a:gd name="connsiteY10" fmla="*/ 10697 h 1254923"/>
              <a:gd name="connsiteX11" fmla="*/ 1646915 w 2521775"/>
              <a:gd name="connsiteY11" fmla="*/ 407166 h 1254923"/>
              <a:gd name="connsiteX12" fmla="*/ 1939892 w 2521775"/>
              <a:gd name="connsiteY12" fmla="*/ 626992 h 1254923"/>
              <a:gd name="connsiteX13" fmla="*/ 2110588 w 2521775"/>
              <a:gd name="connsiteY13" fmla="*/ 1170165 h 1254923"/>
              <a:gd name="connsiteX14" fmla="*/ 2521775 w 2521775"/>
              <a:gd name="connsiteY14" fmla="*/ 1184486 h 1254923"/>
              <a:gd name="connsiteX0" fmla="*/ 0 w 2521775"/>
              <a:gd name="connsiteY0" fmla="*/ 1248053 h 1254921"/>
              <a:gd name="connsiteX1" fmla="*/ 264482 w 2521775"/>
              <a:gd name="connsiteY1" fmla="*/ 1246895 h 1254921"/>
              <a:gd name="connsiteX2" fmla="*/ 329832 w 2521775"/>
              <a:gd name="connsiteY2" fmla="*/ 1193589 h 1254921"/>
              <a:gd name="connsiteX3" fmla="*/ 399682 w 2521775"/>
              <a:gd name="connsiteY3" fmla="*/ 1114457 h 1254921"/>
              <a:gd name="connsiteX4" fmla="*/ 585692 w 2521775"/>
              <a:gd name="connsiteY4" fmla="*/ 1093128 h 1254921"/>
              <a:gd name="connsiteX5" fmla="*/ 795123 w 2521775"/>
              <a:gd name="connsiteY5" fmla="*/ 911296 h 1254921"/>
              <a:gd name="connsiteX6" fmla="*/ 954854 w 2521775"/>
              <a:gd name="connsiteY6" fmla="*/ 902724 h 1254921"/>
              <a:gd name="connsiteX7" fmla="*/ 1082353 w 2521775"/>
              <a:gd name="connsiteY7" fmla="*/ 554883 h 1254921"/>
              <a:gd name="connsiteX8" fmla="*/ 1261215 w 2521775"/>
              <a:gd name="connsiteY8" fmla="*/ 477261 h 1254921"/>
              <a:gd name="connsiteX9" fmla="*/ 1407162 w 2521775"/>
              <a:gd name="connsiteY9" fmla="*/ 144455 h 1254921"/>
              <a:gd name="connsiteX10" fmla="*/ 1501199 w 2521775"/>
              <a:gd name="connsiteY10" fmla="*/ 10697 h 1254921"/>
              <a:gd name="connsiteX11" fmla="*/ 1646915 w 2521775"/>
              <a:gd name="connsiteY11" fmla="*/ 407166 h 1254921"/>
              <a:gd name="connsiteX12" fmla="*/ 1939892 w 2521775"/>
              <a:gd name="connsiteY12" fmla="*/ 626992 h 1254921"/>
              <a:gd name="connsiteX13" fmla="*/ 2110588 w 2521775"/>
              <a:gd name="connsiteY13" fmla="*/ 1170165 h 1254921"/>
              <a:gd name="connsiteX14" fmla="*/ 2521775 w 2521775"/>
              <a:gd name="connsiteY14" fmla="*/ 1184486 h 1254921"/>
              <a:gd name="connsiteX0" fmla="*/ 0 w 2521775"/>
              <a:gd name="connsiteY0" fmla="*/ 1248053 h 1254923"/>
              <a:gd name="connsiteX1" fmla="*/ 264482 w 2521775"/>
              <a:gd name="connsiteY1" fmla="*/ 1246895 h 1254923"/>
              <a:gd name="connsiteX2" fmla="*/ 329832 w 2521775"/>
              <a:gd name="connsiteY2" fmla="*/ 1193589 h 1254923"/>
              <a:gd name="connsiteX3" fmla="*/ 399682 w 2521775"/>
              <a:gd name="connsiteY3" fmla="*/ 1114457 h 1254923"/>
              <a:gd name="connsiteX4" fmla="*/ 585692 w 2521775"/>
              <a:gd name="connsiteY4" fmla="*/ 1093128 h 1254923"/>
              <a:gd name="connsiteX5" fmla="*/ 795123 w 2521775"/>
              <a:gd name="connsiteY5" fmla="*/ 911296 h 1254923"/>
              <a:gd name="connsiteX6" fmla="*/ 969370 w 2521775"/>
              <a:gd name="connsiteY6" fmla="*/ 820361 h 1254923"/>
              <a:gd name="connsiteX7" fmla="*/ 1082353 w 2521775"/>
              <a:gd name="connsiteY7" fmla="*/ 554883 h 1254923"/>
              <a:gd name="connsiteX8" fmla="*/ 1261215 w 2521775"/>
              <a:gd name="connsiteY8" fmla="*/ 477261 h 1254923"/>
              <a:gd name="connsiteX9" fmla="*/ 1407162 w 2521775"/>
              <a:gd name="connsiteY9" fmla="*/ 144455 h 1254923"/>
              <a:gd name="connsiteX10" fmla="*/ 1501199 w 2521775"/>
              <a:gd name="connsiteY10" fmla="*/ 10697 h 1254923"/>
              <a:gd name="connsiteX11" fmla="*/ 1646915 w 2521775"/>
              <a:gd name="connsiteY11" fmla="*/ 407166 h 1254923"/>
              <a:gd name="connsiteX12" fmla="*/ 1939892 w 2521775"/>
              <a:gd name="connsiteY12" fmla="*/ 626992 h 1254923"/>
              <a:gd name="connsiteX13" fmla="*/ 2110588 w 2521775"/>
              <a:gd name="connsiteY13" fmla="*/ 1170165 h 1254923"/>
              <a:gd name="connsiteX14" fmla="*/ 2521775 w 2521775"/>
              <a:gd name="connsiteY14" fmla="*/ 1184486 h 1254923"/>
              <a:gd name="connsiteX0" fmla="*/ 0 w 2521775"/>
              <a:gd name="connsiteY0" fmla="*/ 1248053 h 1254921"/>
              <a:gd name="connsiteX1" fmla="*/ 264482 w 2521775"/>
              <a:gd name="connsiteY1" fmla="*/ 1246895 h 1254921"/>
              <a:gd name="connsiteX2" fmla="*/ 329832 w 2521775"/>
              <a:gd name="connsiteY2" fmla="*/ 1193589 h 1254921"/>
              <a:gd name="connsiteX3" fmla="*/ 399682 w 2521775"/>
              <a:gd name="connsiteY3" fmla="*/ 1114457 h 1254921"/>
              <a:gd name="connsiteX4" fmla="*/ 710529 w 2521775"/>
              <a:gd name="connsiteY4" fmla="*/ 1060182 h 1254921"/>
              <a:gd name="connsiteX5" fmla="*/ 795123 w 2521775"/>
              <a:gd name="connsiteY5" fmla="*/ 911296 h 1254921"/>
              <a:gd name="connsiteX6" fmla="*/ 969370 w 2521775"/>
              <a:gd name="connsiteY6" fmla="*/ 820361 h 1254921"/>
              <a:gd name="connsiteX7" fmla="*/ 1082353 w 2521775"/>
              <a:gd name="connsiteY7" fmla="*/ 554883 h 1254921"/>
              <a:gd name="connsiteX8" fmla="*/ 1261215 w 2521775"/>
              <a:gd name="connsiteY8" fmla="*/ 477261 h 1254921"/>
              <a:gd name="connsiteX9" fmla="*/ 1407162 w 2521775"/>
              <a:gd name="connsiteY9" fmla="*/ 144455 h 1254921"/>
              <a:gd name="connsiteX10" fmla="*/ 1501199 w 2521775"/>
              <a:gd name="connsiteY10" fmla="*/ 10697 h 1254921"/>
              <a:gd name="connsiteX11" fmla="*/ 1646915 w 2521775"/>
              <a:gd name="connsiteY11" fmla="*/ 407166 h 1254921"/>
              <a:gd name="connsiteX12" fmla="*/ 1939892 w 2521775"/>
              <a:gd name="connsiteY12" fmla="*/ 626992 h 1254921"/>
              <a:gd name="connsiteX13" fmla="*/ 2110588 w 2521775"/>
              <a:gd name="connsiteY13" fmla="*/ 1170165 h 1254921"/>
              <a:gd name="connsiteX14" fmla="*/ 2521775 w 2521775"/>
              <a:gd name="connsiteY14" fmla="*/ 1184486 h 1254921"/>
              <a:gd name="connsiteX0" fmla="*/ 0 w 2521775"/>
              <a:gd name="connsiteY0" fmla="*/ 1248053 h 1254923"/>
              <a:gd name="connsiteX1" fmla="*/ 264482 w 2521775"/>
              <a:gd name="connsiteY1" fmla="*/ 1246895 h 1254923"/>
              <a:gd name="connsiteX2" fmla="*/ 329832 w 2521775"/>
              <a:gd name="connsiteY2" fmla="*/ 1193589 h 1254923"/>
              <a:gd name="connsiteX3" fmla="*/ 570970 w 2521775"/>
              <a:gd name="connsiteY3" fmla="*/ 1081511 h 1254923"/>
              <a:gd name="connsiteX4" fmla="*/ 710529 w 2521775"/>
              <a:gd name="connsiteY4" fmla="*/ 1060182 h 1254923"/>
              <a:gd name="connsiteX5" fmla="*/ 795123 w 2521775"/>
              <a:gd name="connsiteY5" fmla="*/ 911296 h 1254923"/>
              <a:gd name="connsiteX6" fmla="*/ 969370 w 2521775"/>
              <a:gd name="connsiteY6" fmla="*/ 820361 h 1254923"/>
              <a:gd name="connsiteX7" fmla="*/ 1082353 w 2521775"/>
              <a:gd name="connsiteY7" fmla="*/ 554883 h 1254923"/>
              <a:gd name="connsiteX8" fmla="*/ 1261215 w 2521775"/>
              <a:gd name="connsiteY8" fmla="*/ 477261 h 1254923"/>
              <a:gd name="connsiteX9" fmla="*/ 1407162 w 2521775"/>
              <a:gd name="connsiteY9" fmla="*/ 144455 h 1254923"/>
              <a:gd name="connsiteX10" fmla="*/ 1501199 w 2521775"/>
              <a:gd name="connsiteY10" fmla="*/ 10697 h 1254923"/>
              <a:gd name="connsiteX11" fmla="*/ 1646915 w 2521775"/>
              <a:gd name="connsiteY11" fmla="*/ 407166 h 1254923"/>
              <a:gd name="connsiteX12" fmla="*/ 1939892 w 2521775"/>
              <a:gd name="connsiteY12" fmla="*/ 626992 h 1254923"/>
              <a:gd name="connsiteX13" fmla="*/ 2110588 w 2521775"/>
              <a:gd name="connsiteY13" fmla="*/ 1170165 h 1254923"/>
              <a:gd name="connsiteX14" fmla="*/ 2521775 w 2521775"/>
              <a:gd name="connsiteY14" fmla="*/ 1184486 h 1254923"/>
              <a:gd name="connsiteX0" fmla="*/ 0 w 2521775"/>
              <a:gd name="connsiteY0" fmla="*/ 1248053 h 1249391"/>
              <a:gd name="connsiteX1" fmla="*/ 264482 w 2521775"/>
              <a:gd name="connsiteY1" fmla="*/ 1246895 h 1249391"/>
              <a:gd name="connsiteX2" fmla="*/ 466281 w 2521775"/>
              <a:gd name="connsiteY2" fmla="*/ 1218298 h 1249391"/>
              <a:gd name="connsiteX3" fmla="*/ 570970 w 2521775"/>
              <a:gd name="connsiteY3" fmla="*/ 1081511 h 1249391"/>
              <a:gd name="connsiteX4" fmla="*/ 710529 w 2521775"/>
              <a:gd name="connsiteY4" fmla="*/ 1060182 h 1249391"/>
              <a:gd name="connsiteX5" fmla="*/ 795123 w 2521775"/>
              <a:gd name="connsiteY5" fmla="*/ 911296 h 1249391"/>
              <a:gd name="connsiteX6" fmla="*/ 969370 w 2521775"/>
              <a:gd name="connsiteY6" fmla="*/ 820361 h 1249391"/>
              <a:gd name="connsiteX7" fmla="*/ 1082353 w 2521775"/>
              <a:gd name="connsiteY7" fmla="*/ 554883 h 1249391"/>
              <a:gd name="connsiteX8" fmla="*/ 1261215 w 2521775"/>
              <a:gd name="connsiteY8" fmla="*/ 477261 h 1249391"/>
              <a:gd name="connsiteX9" fmla="*/ 1407162 w 2521775"/>
              <a:gd name="connsiteY9" fmla="*/ 144455 h 1249391"/>
              <a:gd name="connsiteX10" fmla="*/ 1501199 w 2521775"/>
              <a:gd name="connsiteY10" fmla="*/ 10697 h 1249391"/>
              <a:gd name="connsiteX11" fmla="*/ 1646915 w 2521775"/>
              <a:gd name="connsiteY11" fmla="*/ 407166 h 1249391"/>
              <a:gd name="connsiteX12" fmla="*/ 1939892 w 2521775"/>
              <a:gd name="connsiteY12" fmla="*/ 626992 h 1249391"/>
              <a:gd name="connsiteX13" fmla="*/ 2110588 w 2521775"/>
              <a:gd name="connsiteY13" fmla="*/ 1170165 h 1249391"/>
              <a:gd name="connsiteX14" fmla="*/ 2521775 w 2521775"/>
              <a:gd name="connsiteY14" fmla="*/ 1184486 h 1249391"/>
              <a:gd name="connsiteX0" fmla="*/ 0 w 2521775"/>
              <a:gd name="connsiteY0" fmla="*/ 1352956 h 1354294"/>
              <a:gd name="connsiteX1" fmla="*/ 264482 w 2521775"/>
              <a:gd name="connsiteY1" fmla="*/ 1351798 h 1354294"/>
              <a:gd name="connsiteX2" fmla="*/ 466281 w 2521775"/>
              <a:gd name="connsiteY2" fmla="*/ 1323201 h 1354294"/>
              <a:gd name="connsiteX3" fmla="*/ 570970 w 2521775"/>
              <a:gd name="connsiteY3" fmla="*/ 1186414 h 1354294"/>
              <a:gd name="connsiteX4" fmla="*/ 710529 w 2521775"/>
              <a:gd name="connsiteY4" fmla="*/ 1165085 h 1354294"/>
              <a:gd name="connsiteX5" fmla="*/ 795123 w 2521775"/>
              <a:gd name="connsiteY5" fmla="*/ 1016199 h 1354294"/>
              <a:gd name="connsiteX6" fmla="*/ 969370 w 2521775"/>
              <a:gd name="connsiteY6" fmla="*/ 925264 h 1354294"/>
              <a:gd name="connsiteX7" fmla="*/ 1082353 w 2521775"/>
              <a:gd name="connsiteY7" fmla="*/ 659786 h 1354294"/>
              <a:gd name="connsiteX8" fmla="*/ 1261215 w 2521775"/>
              <a:gd name="connsiteY8" fmla="*/ 582164 h 1354294"/>
              <a:gd name="connsiteX9" fmla="*/ 1407162 w 2521775"/>
              <a:gd name="connsiteY9" fmla="*/ 249358 h 1354294"/>
              <a:gd name="connsiteX10" fmla="*/ 1491579 w 2521775"/>
              <a:gd name="connsiteY10" fmla="*/ 6429 h 1354294"/>
              <a:gd name="connsiteX11" fmla="*/ 1646915 w 2521775"/>
              <a:gd name="connsiteY11" fmla="*/ 512069 h 1354294"/>
              <a:gd name="connsiteX12" fmla="*/ 1939892 w 2521775"/>
              <a:gd name="connsiteY12" fmla="*/ 731895 h 1354294"/>
              <a:gd name="connsiteX13" fmla="*/ 2110588 w 2521775"/>
              <a:gd name="connsiteY13" fmla="*/ 1275068 h 1354294"/>
              <a:gd name="connsiteX14" fmla="*/ 2521775 w 2521775"/>
              <a:gd name="connsiteY14" fmla="*/ 1289389 h 1354294"/>
              <a:gd name="connsiteX0" fmla="*/ 0 w 2521775"/>
              <a:gd name="connsiteY0" fmla="*/ 1352355 h 1353693"/>
              <a:gd name="connsiteX1" fmla="*/ 264482 w 2521775"/>
              <a:gd name="connsiteY1" fmla="*/ 1351197 h 1353693"/>
              <a:gd name="connsiteX2" fmla="*/ 466281 w 2521775"/>
              <a:gd name="connsiteY2" fmla="*/ 1322600 h 1353693"/>
              <a:gd name="connsiteX3" fmla="*/ 570970 w 2521775"/>
              <a:gd name="connsiteY3" fmla="*/ 1185813 h 1353693"/>
              <a:gd name="connsiteX4" fmla="*/ 710529 w 2521775"/>
              <a:gd name="connsiteY4" fmla="*/ 1164484 h 1353693"/>
              <a:gd name="connsiteX5" fmla="*/ 795123 w 2521775"/>
              <a:gd name="connsiteY5" fmla="*/ 1015598 h 1353693"/>
              <a:gd name="connsiteX6" fmla="*/ 969370 w 2521775"/>
              <a:gd name="connsiteY6" fmla="*/ 924663 h 1353693"/>
              <a:gd name="connsiteX7" fmla="*/ 1082353 w 2521775"/>
              <a:gd name="connsiteY7" fmla="*/ 659185 h 1353693"/>
              <a:gd name="connsiteX8" fmla="*/ 1261215 w 2521775"/>
              <a:gd name="connsiteY8" fmla="*/ 581563 h 1353693"/>
              <a:gd name="connsiteX9" fmla="*/ 1394335 w 2521775"/>
              <a:gd name="connsiteY9" fmla="*/ 257855 h 1353693"/>
              <a:gd name="connsiteX10" fmla="*/ 1491579 w 2521775"/>
              <a:gd name="connsiteY10" fmla="*/ 5828 h 1353693"/>
              <a:gd name="connsiteX11" fmla="*/ 1646915 w 2521775"/>
              <a:gd name="connsiteY11" fmla="*/ 511468 h 1353693"/>
              <a:gd name="connsiteX12" fmla="*/ 1939892 w 2521775"/>
              <a:gd name="connsiteY12" fmla="*/ 731294 h 1353693"/>
              <a:gd name="connsiteX13" fmla="*/ 2110588 w 2521775"/>
              <a:gd name="connsiteY13" fmla="*/ 1274467 h 1353693"/>
              <a:gd name="connsiteX14" fmla="*/ 2521775 w 2521775"/>
              <a:gd name="connsiteY14" fmla="*/ 1288788 h 1353693"/>
              <a:gd name="connsiteX0" fmla="*/ 0 w 2257293"/>
              <a:gd name="connsiteY0" fmla="*/ 1351195 h 1351195"/>
              <a:gd name="connsiteX1" fmla="*/ 201799 w 2257293"/>
              <a:gd name="connsiteY1" fmla="*/ 1322598 h 1351195"/>
              <a:gd name="connsiteX2" fmla="*/ 306488 w 2257293"/>
              <a:gd name="connsiteY2" fmla="*/ 1185811 h 1351195"/>
              <a:gd name="connsiteX3" fmla="*/ 446047 w 2257293"/>
              <a:gd name="connsiteY3" fmla="*/ 1164482 h 1351195"/>
              <a:gd name="connsiteX4" fmla="*/ 530641 w 2257293"/>
              <a:gd name="connsiteY4" fmla="*/ 1015596 h 1351195"/>
              <a:gd name="connsiteX5" fmla="*/ 704888 w 2257293"/>
              <a:gd name="connsiteY5" fmla="*/ 924661 h 1351195"/>
              <a:gd name="connsiteX6" fmla="*/ 817871 w 2257293"/>
              <a:gd name="connsiteY6" fmla="*/ 659183 h 1351195"/>
              <a:gd name="connsiteX7" fmla="*/ 996733 w 2257293"/>
              <a:gd name="connsiteY7" fmla="*/ 581561 h 1351195"/>
              <a:gd name="connsiteX8" fmla="*/ 1129853 w 2257293"/>
              <a:gd name="connsiteY8" fmla="*/ 257853 h 1351195"/>
              <a:gd name="connsiteX9" fmla="*/ 1227097 w 2257293"/>
              <a:gd name="connsiteY9" fmla="*/ 5826 h 1351195"/>
              <a:gd name="connsiteX10" fmla="*/ 1382433 w 2257293"/>
              <a:gd name="connsiteY10" fmla="*/ 511466 h 1351195"/>
              <a:gd name="connsiteX11" fmla="*/ 1675410 w 2257293"/>
              <a:gd name="connsiteY11" fmla="*/ 731292 h 1351195"/>
              <a:gd name="connsiteX12" fmla="*/ 1846106 w 2257293"/>
              <a:gd name="connsiteY12" fmla="*/ 1274465 h 1351195"/>
              <a:gd name="connsiteX13" fmla="*/ 2257293 w 2257293"/>
              <a:gd name="connsiteY13" fmla="*/ 1288786 h 135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57293" h="1351195">
                <a:moveTo>
                  <a:pt x="0" y="1351195"/>
                </a:moveTo>
                <a:cubicBezTo>
                  <a:pt x="77713" y="1346236"/>
                  <a:pt x="150718" y="1350162"/>
                  <a:pt x="201799" y="1322598"/>
                </a:cubicBezTo>
                <a:cubicBezTo>
                  <a:pt x="252880" y="1295034"/>
                  <a:pt x="265780" y="1212164"/>
                  <a:pt x="306488" y="1185811"/>
                </a:cubicBezTo>
                <a:cubicBezTo>
                  <a:pt x="347196" y="1159458"/>
                  <a:pt x="408688" y="1192851"/>
                  <a:pt x="446047" y="1164482"/>
                </a:cubicBezTo>
                <a:cubicBezTo>
                  <a:pt x="483406" y="1136113"/>
                  <a:pt x="487501" y="1055566"/>
                  <a:pt x="530641" y="1015596"/>
                </a:cubicBezTo>
                <a:cubicBezTo>
                  <a:pt x="573781" y="975626"/>
                  <a:pt x="657016" y="984063"/>
                  <a:pt x="704888" y="924661"/>
                </a:cubicBezTo>
                <a:cubicBezTo>
                  <a:pt x="752760" y="865259"/>
                  <a:pt x="769230" y="716366"/>
                  <a:pt x="817871" y="659183"/>
                </a:cubicBezTo>
                <a:cubicBezTo>
                  <a:pt x="866512" y="602000"/>
                  <a:pt x="944736" y="648449"/>
                  <a:pt x="996733" y="581561"/>
                </a:cubicBezTo>
                <a:cubicBezTo>
                  <a:pt x="1048730" y="514673"/>
                  <a:pt x="1091459" y="353809"/>
                  <a:pt x="1129853" y="257853"/>
                </a:cubicBezTo>
                <a:cubicBezTo>
                  <a:pt x="1168247" y="161897"/>
                  <a:pt x="1185001" y="-36443"/>
                  <a:pt x="1227097" y="5826"/>
                </a:cubicBezTo>
                <a:cubicBezTo>
                  <a:pt x="1269193" y="48095"/>
                  <a:pt x="1307714" y="390555"/>
                  <a:pt x="1382433" y="511466"/>
                </a:cubicBezTo>
                <a:cubicBezTo>
                  <a:pt x="1457152" y="632377"/>
                  <a:pt x="1598131" y="604126"/>
                  <a:pt x="1675410" y="731292"/>
                </a:cubicBezTo>
                <a:cubicBezTo>
                  <a:pt x="1752689" y="858458"/>
                  <a:pt x="1757556" y="1188724"/>
                  <a:pt x="1846106" y="1274465"/>
                </a:cubicBezTo>
                <a:cubicBezTo>
                  <a:pt x="1864385" y="1323417"/>
                  <a:pt x="2257023" y="1294268"/>
                  <a:pt x="2257293" y="1288786"/>
                </a:cubicBezTo>
              </a:path>
            </a:pathLst>
          </a:custGeom>
          <a:noFill/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F549464E-9203-D03E-75C9-09F40D8CD02F}"/>
              </a:ext>
            </a:extLst>
          </p:cNvPr>
          <p:cNvSpPr/>
          <p:nvPr/>
        </p:nvSpPr>
        <p:spPr>
          <a:xfrm>
            <a:off x="5994650" y="4296022"/>
            <a:ext cx="4410371" cy="1382953"/>
          </a:xfrm>
          <a:custGeom>
            <a:avLst/>
            <a:gdLst>
              <a:gd name="connsiteX0" fmla="*/ 0 w 3999123"/>
              <a:gd name="connsiteY0" fmla="*/ 1198636 h 1950920"/>
              <a:gd name="connsiteX1" fmla="*/ 291947 w 3999123"/>
              <a:gd name="connsiteY1" fmla="*/ 1198636 h 1950920"/>
              <a:gd name="connsiteX2" fmla="*/ 484742 w 3999123"/>
              <a:gd name="connsiteY2" fmla="*/ 1165585 h 1950920"/>
              <a:gd name="connsiteX3" fmla="*/ 633470 w 3999123"/>
              <a:gd name="connsiteY3" fmla="*/ 939739 h 1950920"/>
              <a:gd name="connsiteX4" fmla="*/ 804232 w 3999123"/>
              <a:gd name="connsiteY4" fmla="*/ 405421 h 1950920"/>
              <a:gd name="connsiteX5" fmla="*/ 919909 w 3999123"/>
              <a:gd name="connsiteY5" fmla="*/ 52881 h 1950920"/>
              <a:gd name="connsiteX6" fmla="*/ 1008044 w 3999123"/>
              <a:gd name="connsiteY6" fmla="*/ 14322 h 1950920"/>
              <a:gd name="connsiteX7" fmla="*/ 1195330 w 3999123"/>
              <a:gd name="connsiteY7" fmla="*/ 179575 h 1950920"/>
              <a:gd name="connsiteX8" fmla="*/ 1344058 w 3999123"/>
              <a:gd name="connsiteY8" fmla="*/ 559657 h 1950920"/>
              <a:gd name="connsiteX9" fmla="*/ 1426685 w 3999123"/>
              <a:gd name="connsiteY9" fmla="*/ 713893 h 1950920"/>
              <a:gd name="connsiteX10" fmla="*/ 1553379 w 3999123"/>
              <a:gd name="connsiteY10" fmla="*/ 895672 h 1950920"/>
              <a:gd name="connsiteX11" fmla="*/ 1713123 w 3999123"/>
              <a:gd name="connsiteY11" fmla="*/ 1066433 h 1950920"/>
              <a:gd name="connsiteX12" fmla="*/ 2153798 w 3999123"/>
              <a:gd name="connsiteY12" fmla="*/ 1413465 h 1950920"/>
              <a:gd name="connsiteX13" fmla="*/ 2368627 w 3999123"/>
              <a:gd name="connsiteY13" fmla="*/ 1633802 h 1950920"/>
              <a:gd name="connsiteX14" fmla="*/ 2522863 w 3999123"/>
              <a:gd name="connsiteY14" fmla="*/ 1909224 h 1950920"/>
              <a:gd name="connsiteX15" fmla="*/ 2721166 w 3999123"/>
              <a:gd name="connsiteY15" fmla="*/ 1931257 h 1950920"/>
              <a:gd name="connsiteX16" fmla="*/ 2842352 w 3999123"/>
              <a:gd name="connsiteY16" fmla="*/ 1727445 h 1950920"/>
              <a:gd name="connsiteX17" fmla="*/ 2919470 w 3999123"/>
              <a:gd name="connsiteY17" fmla="*/ 1595243 h 1950920"/>
              <a:gd name="connsiteX18" fmla="*/ 3051672 w 3999123"/>
              <a:gd name="connsiteY18" fmla="*/ 1424481 h 1950920"/>
              <a:gd name="connsiteX19" fmla="*/ 3189383 w 3999123"/>
              <a:gd name="connsiteY19" fmla="*/ 1231686 h 1950920"/>
              <a:gd name="connsiteX20" fmla="*/ 3343619 w 3999123"/>
              <a:gd name="connsiteY20" fmla="*/ 1160077 h 1950920"/>
              <a:gd name="connsiteX21" fmla="*/ 3641075 w 3999123"/>
              <a:gd name="connsiteY21" fmla="*/ 1160077 h 1950920"/>
              <a:gd name="connsiteX22" fmla="*/ 3999123 w 3999123"/>
              <a:gd name="connsiteY22" fmla="*/ 1165585 h 1950920"/>
              <a:gd name="connsiteX0" fmla="*/ 0 w 3999123"/>
              <a:gd name="connsiteY0" fmla="*/ 1184505 h 1936789"/>
              <a:gd name="connsiteX1" fmla="*/ 291947 w 3999123"/>
              <a:gd name="connsiteY1" fmla="*/ 1184505 h 1936789"/>
              <a:gd name="connsiteX2" fmla="*/ 484742 w 3999123"/>
              <a:gd name="connsiteY2" fmla="*/ 1151454 h 1936789"/>
              <a:gd name="connsiteX3" fmla="*/ 633470 w 3999123"/>
              <a:gd name="connsiteY3" fmla="*/ 925608 h 1936789"/>
              <a:gd name="connsiteX4" fmla="*/ 804232 w 3999123"/>
              <a:gd name="connsiteY4" fmla="*/ 391290 h 1936789"/>
              <a:gd name="connsiteX5" fmla="*/ 903384 w 3999123"/>
              <a:gd name="connsiteY5" fmla="*/ 192986 h 1936789"/>
              <a:gd name="connsiteX6" fmla="*/ 1008044 w 3999123"/>
              <a:gd name="connsiteY6" fmla="*/ 191 h 1936789"/>
              <a:gd name="connsiteX7" fmla="*/ 1195330 w 3999123"/>
              <a:gd name="connsiteY7" fmla="*/ 165444 h 1936789"/>
              <a:gd name="connsiteX8" fmla="*/ 1344058 w 3999123"/>
              <a:gd name="connsiteY8" fmla="*/ 545526 h 1936789"/>
              <a:gd name="connsiteX9" fmla="*/ 1426685 w 3999123"/>
              <a:gd name="connsiteY9" fmla="*/ 699762 h 1936789"/>
              <a:gd name="connsiteX10" fmla="*/ 1553379 w 3999123"/>
              <a:gd name="connsiteY10" fmla="*/ 881541 h 1936789"/>
              <a:gd name="connsiteX11" fmla="*/ 1713123 w 3999123"/>
              <a:gd name="connsiteY11" fmla="*/ 1052302 h 1936789"/>
              <a:gd name="connsiteX12" fmla="*/ 2153798 w 3999123"/>
              <a:gd name="connsiteY12" fmla="*/ 1399334 h 1936789"/>
              <a:gd name="connsiteX13" fmla="*/ 2368627 w 3999123"/>
              <a:gd name="connsiteY13" fmla="*/ 1619671 h 1936789"/>
              <a:gd name="connsiteX14" fmla="*/ 2522863 w 3999123"/>
              <a:gd name="connsiteY14" fmla="*/ 1895093 h 1936789"/>
              <a:gd name="connsiteX15" fmla="*/ 2721166 w 3999123"/>
              <a:gd name="connsiteY15" fmla="*/ 1917126 h 1936789"/>
              <a:gd name="connsiteX16" fmla="*/ 2842352 w 3999123"/>
              <a:gd name="connsiteY16" fmla="*/ 1713314 h 1936789"/>
              <a:gd name="connsiteX17" fmla="*/ 2919470 w 3999123"/>
              <a:gd name="connsiteY17" fmla="*/ 1581112 h 1936789"/>
              <a:gd name="connsiteX18" fmla="*/ 3051672 w 3999123"/>
              <a:gd name="connsiteY18" fmla="*/ 1410350 h 1936789"/>
              <a:gd name="connsiteX19" fmla="*/ 3189383 w 3999123"/>
              <a:gd name="connsiteY19" fmla="*/ 1217555 h 1936789"/>
              <a:gd name="connsiteX20" fmla="*/ 3343619 w 3999123"/>
              <a:gd name="connsiteY20" fmla="*/ 1145946 h 1936789"/>
              <a:gd name="connsiteX21" fmla="*/ 3641075 w 3999123"/>
              <a:gd name="connsiteY21" fmla="*/ 1145946 h 1936789"/>
              <a:gd name="connsiteX22" fmla="*/ 3999123 w 3999123"/>
              <a:gd name="connsiteY22" fmla="*/ 1151454 h 1936789"/>
              <a:gd name="connsiteX0" fmla="*/ 0 w 3999123"/>
              <a:gd name="connsiteY0" fmla="*/ 1184505 h 1936789"/>
              <a:gd name="connsiteX1" fmla="*/ 291947 w 3999123"/>
              <a:gd name="connsiteY1" fmla="*/ 1184505 h 1936789"/>
              <a:gd name="connsiteX2" fmla="*/ 484742 w 3999123"/>
              <a:gd name="connsiteY2" fmla="*/ 1151454 h 1936789"/>
              <a:gd name="connsiteX3" fmla="*/ 633470 w 3999123"/>
              <a:gd name="connsiteY3" fmla="*/ 925608 h 1936789"/>
              <a:gd name="connsiteX4" fmla="*/ 743639 w 3999123"/>
              <a:gd name="connsiteY4" fmla="*/ 628153 h 1936789"/>
              <a:gd name="connsiteX5" fmla="*/ 903384 w 3999123"/>
              <a:gd name="connsiteY5" fmla="*/ 192986 h 1936789"/>
              <a:gd name="connsiteX6" fmla="*/ 1008044 w 3999123"/>
              <a:gd name="connsiteY6" fmla="*/ 191 h 1936789"/>
              <a:gd name="connsiteX7" fmla="*/ 1195330 w 3999123"/>
              <a:gd name="connsiteY7" fmla="*/ 165444 h 1936789"/>
              <a:gd name="connsiteX8" fmla="*/ 1344058 w 3999123"/>
              <a:gd name="connsiteY8" fmla="*/ 545526 h 1936789"/>
              <a:gd name="connsiteX9" fmla="*/ 1426685 w 3999123"/>
              <a:gd name="connsiteY9" fmla="*/ 699762 h 1936789"/>
              <a:gd name="connsiteX10" fmla="*/ 1553379 w 3999123"/>
              <a:gd name="connsiteY10" fmla="*/ 881541 h 1936789"/>
              <a:gd name="connsiteX11" fmla="*/ 1713123 w 3999123"/>
              <a:gd name="connsiteY11" fmla="*/ 1052302 h 1936789"/>
              <a:gd name="connsiteX12" fmla="*/ 2153798 w 3999123"/>
              <a:gd name="connsiteY12" fmla="*/ 1399334 h 1936789"/>
              <a:gd name="connsiteX13" fmla="*/ 2368627 w 3999123"/>
              <a:gd name="connsiteY13" fmla="*/ 1619671 h 1936789"/>
              <a:gd name="connsiteX14" fmla="*/ 2522863 w 3999123"/>
              <a:gd name="connsiteY14" fmla="*/ 1895093 h 1936789"/>
              <a:gd name="connsiteX15" fmla="*/ 2721166 w 3999123"/>
              <a:gd name="connsiteY15" fmla="*/ 1917126 h 1936789"/>
              <a:gd name="connsiteX16" fmla="*/ 2842352 w 3999123"/>
              <a:gd name="connsiteY16" fmla="*/ 1713314 h 1936789"/>
              <a:gd name="connsiteX17" fmla="*/ 2919470 w 3999123"/>
              <a:gd name="connsiteY17" fmla="*/ 1581112 h 1936789"/>
              <a:gd name="connsiteX18" fmla="*/ 3051672 w 3999123"/>
              <a:gd name="connsiteY18" fmla="*/ 1410350 h 1936789"/>
              <a:gd name="connsiteX19" fmla="*/ 3189383 w 3999123"/>
              <a:gd name="connsiteY19" fmla="*/ 1217555 h 1936789"/>
              <a:gd name="connsiteX20" fmla="*/ 3343619 w 3999123"/>
              <a:gd name="connsiteY20" fmla="*/ 1145946 h 1936789"/>
              <a:gd name="connsiteX21" fmla="*/ 3641075 w 3999123"/>
              <a:gd name="connsiteY21" fmla="*/ 1145946 h 1936789"/>
              <a:gd name="connsiteX22" fmla="*/ 3999123 w 3999123"/>
              <a:gd name="connsiteY22" fmla="*/ 1151454 h 1936789"/>
              <a:gd name="connsiteX0" fmla="*/ 0 w 3999123"/>
              <a:gd name="connsiteY0" fmla="*/ 1184505 h 1936789"/>
              <a:gd name="connsiteX1" fmla="*/ 291947 w 3999123"/>
              <a:gd name="connsiteY1" fmla="*/ 1184505 h 1936789"/>
              <a:gd name="connsiteX2" fmla="*/ 484742 w 3999123"/>
              <a:gd name="connsiteY2" fmla="*/ 1151454 h 1936789"/>
              <a:gd name="connsiteX3" fmla="*/ 633470 w 3999123"/>
              <a:gd name="connsiteY3" fmla="*/ 925608 h 1936789"/>
              <a:gd name="connsiteX4" fmla="*/ 743639 w 3999123"/>
              <a:gd name="connsiteY4" fmla="*/ 628153 h 1936789"/>
              <a:gd name="connsiteX5" fmla="*/ 903384 w 3999123"/>
              <a:gd name="connsiteY5" fmla="*/ 192986 h 1936789"/>
              <a:gd name="connsiteX6" fmla="*/ 1008044 w 3999123"/>
              <a:gd name="connsiteY6" fmla="*/ 191 h 1936789"/>
              <a:gd name="connsiteX7" fmla="*/ 1195330 w 3999123"/>
              <a:gd name="connsiteY7" fmla="*/ 165444 h 1936789"/>
              <a:gd name="connsiteX8" fmla="*/ 1344058 w 3999123"/>
              <a:gd name="connsiteY8" fmla="*/ 545526 h 1936789"/>
              <a:gd name="connsiteX9" fmla="*/ 1426685 w 3999123"/>
              <a:gd name="connsiteY9" fmla="*/ 699762 h 1936789"/>
              <a:gd name="connsiteX10" fmla="*/ 1553379 w 3999123"/>
              <a:gd name="connsiteY10" fmla="*/ 881541 h 1936789"/>
              <a:gd name="connsiteX11" fmla="*/ 1713123 w 3999123"/>
              <a:gd name="connsiteY11" fmla="*/ 1052302 h 1936789"/>
              <a:gd name="connsiteX12" fmla="*/ 2153798 w 3999123"/>
              <a:gd name="connsiteY12" fmla="*/ 1399334 h 1936789"/>
              <a:gd name="connsiteX13" fmla="*/ 2368627 w 3999123"/>
              <a:gd name="connsiteY13" fmla="*/ 1619671 h 1936789"/>
              <a:gd name="connsiteX14" fmla="*/ 2522863 w 3999123"/>
              <a:gd name="connsiteY14" fmla="*/ 1895093 h 1936789"/>
              <a:gd name="connsiteX15" fmla="*/ 2721166 w 3999123"/>
              <a:gd name="connsiteY15" fmla="*/ 1917126 h 1936789"/>
              <a:gd name="connsiteX16" fmla="*/ 2842352 w 3999123"/>
              <a:gd name="connsiteY16" fmla="*/ 1713314 h 1936789"/>
              <a:gd name="connsiteX17" fmla="*/ 2919470 w 3999123"/>
              <a:gd name="connsiteY17" fmla="*/ 1581112 h 1936789"/>
              <a:gd name="connsiteX18" fmla="*/ 3051672 w 3999123"/>
              <a:gd name="connsiteY18" fmla="*/ 1410350 h 1936789"/>
              <a:gd name="connsiteX19" fmla="*/ 3189383 w 3999123"/>
              <a:gd name="connsiteY19" fmla="*/ 1217555 h 1936789"/>
              <a:gd name="connsiteX20" fmla="*/ 3343619 w 3999123"/>
              <a:gd name="connsiteY20" fmla="*/ 1145946 h 1936789"/>
              <a:gd name="connsiteX21" fmla="*/ 3641075 w 3999123"/>
              <a:gd name="connsiteY21" fmla="*/ 1145946 h 1936789"/>
              <a:gd name="connsiteX22" fmla="*/ 3999123 w 3999123"/>
              <a:gd name="connsiteY22" fmla="*/ 1151454 h 1936789"/>
              <a:gd name="connsiteX0" fmla="*/ 0 w 3999123"/>
              <a:gd name="connsiteY0" fmla="*/ 1184386 h 1936670"/>
              <a:gd name="connsiteX1" fmla="*/ 291947 w 3999123"/>
              <a:gd name="connsiteY1" fmla="*/ 1184386 h 1936670"/>
              <a:gd name="connsiteX2" fmla="*/ 484742 w 3999123"/>
              <a:gd name="connsiteY2" fmla="*/ 1151335 h 1936670"/>
              <a:gd name="connsiteX3" fmla="*/ 633470 w 3999123"/>
              <a:gd name="connsiteY3" fmla="*/ 925489 h 1936670"/>
              <a:gd name="connsiteX4" fmla="*/ 743639 w 3999123"/>
              <a:gd name="connsiteY4" fmla="*/ 628034 h 1936670"/>
              <a:gd name="connsiteX5" fmla="*/ 842791 w 3999123"/>
              <a:gd name="connsiteY5" fmla="*/ 181850 h 1936670"/>
              <a:gd name="connsiteX6" fmla="*/ 1008044 w 3999123"/>
              <a:gd name="connsiteY6" fmla="*/ 72 h 1936670"/>
              <a:gd name="connsiteX7" fmla="*/ 1195330 w 3999123"/>
              <a:gd name="connsiteY7" fmla="*/ 165325 h 1936670"/>
              <a:gd name="connsiteX8" fmla="*/ 1344058 w 3999123"/>
              <a:gd name="connsiteY8" fmla="*/ 545407 h 1936670"/>
              <a:gd name="connsiteX9" fmla="*/ 1426685 w 3999123"/>
              <a:gd name="connsiteY9" fmla="*/ 699643 h 1936670"/>
              <a:gd name="connsiteX10" fmla="*/ 1553379 w 3999123"/>
              <a:gd name="connsiteY10" fmla="*/ 881422 h 1936670"/>
              <a:gd name="connsiteX11" fmla="*/ 1713123 w 3999123"/>
              <a:gd name="connsiteY11" fmla="*/ 1052183 h 1936670"/>
              <a:gd name="connsiteX12" fmla="*/ 2153798 w 3999123"/>
              <a:gd name="connsiteY12" fmla="*/ 1399215 h 1936670"/>
              <a:gd name="connsiteX13" fmla="*/ 2368627 w 3999123"/>
              <a:gd name="connsiteY13" fmla="*/ 1619552 h 1936670"/>
              <a:gd name="connsiteX14" fmla="*/ 2522863 w 3999123"/>
              <a:gd name="connsiteY14" fmla="*/ 1894974 h 1936670"/>
              <a:gd name="connsiteX15" fmla="*/ 2721166 w 3999123"/>
              <a:gd name="connsiteY15" fmla="*/ 1917007 h 1936670"/>
              <a:gd name="connsiteX16" fmla="*/ 2842352 w 3999123"/>
              <a:gd name="connsiteY16" fmla="*/ 1713195 h 1936670"/>
              <a:gd name="connsiteX17" fmla="*/ 2919470 w 3999123"/>
              <a:gd name="connsiteY17" fmla="*/ 1580993 h 1936670"/>
              <a:gd name="connsiteX18" fmla="*/ 3051672 w 3999123"/>
              <a:gd name="connsiteY18" fmla="*/ 1410231 h 1936670"/>
              <a:gd name="connsiteX19" fmla="*/ 3189383 w 3999123"/>
              <a:gd name="connsiteY19" fmla="*/ 1217436 h 1936670"/>
              <a:gd name="connsiteX20" fmla="*/ 3343619 w 3999123"/>
              <a:gd name="connsiteY20" fmla="*/ 1145827 h 1936670"/>
              <a:gd name="connsiteX21" fmla="*/ 3641075 w 3999123"/>
              <a:gd name="connsiteY21" fmla="*/ 1145827 h 1936670"/>
              <a:gd name="connsiteX22" fmla="*/ 3999123 w 3999123"/>
              <a:gd name="connsiteY22" fmla="*/ 1151335 h 1936670"/>
              <a:gd name="connsiteX0" fmla="*/ 0 w 3999123"/>
              <a:gd name="connsiteY0" fmla="*/ 1184386 h 1936670"/>
              <a:gd name="connsiteX1" fmla="*/ 291947 w 3999123"/>
              <a:gd name="connsiteY1" fmla="*/ 1184386 h 1936670"/>
              <a:gd name="connsiteX2" fmla="*/ 484742 w 3999123"/>
              <a:gd name="connsiteY2" fmla="*/ 1151335 h 1936670"/>
              <a:gd name="connsiteX3" fmla="*/ 633470 w 3999123"/>
              <a:gd name="connsiteY3" fmla="*/ 925489 h 1936670"/>
              <a:gd name="connsiteX4" fmla="*/ 721605 w 3999123"/>
              <a:gd name="connsiteY4" fmla="*/ 628034 h 1936670"/>
              <a:gd name="connsiteX5" fmla="*/ 842791 w 3999123"/>
              <a:gd name="connsiteY5" fmla="*/ 181850 h 1936670"/>
              <a:gd name="connsiteX6" fmla="*/ 1008044 w 3999123"/>
              <a:gd name="connsiteY6" fmla="*/ 72 h 1936670"/>
              <a:gd name="connsiteX7" fmla="*/ 1195330 w 3999123"/>
              <a:gd name="connsiteY7" fmla="*/ 165325 h 1936670"/>
              <a:gd name="connsiteX8" fmla="*/ 1344058 w 3999123"/>
              <a:gd name="connsiteY8" fmla="*/ 545407 h 1936670"/>
              <a:gd name="connsiteX9" fmla="*/ 1426685 w 3999123"/>
              <a:gd name="connsiteY9" fmla="*/ 699643 h 1936670"/>
              <a:gd name="connsiteX10" fmla="*/ 1553379 w 3999123"/>
              <a:gd name="connsiteY10" fmla="*/ 881422 h 1936670"/>
              <a:gd name="connsiteX11" fmla="*/ 1713123 w 3999123"/>
              <a:gd name="connsiteY11" fmla="*/ 1052183 h 1936670"/>
              <a:gd name="connsiteX12" fmla="*/ 2153798 w 3999123"/>
              <a:gd name="connsiteY12" fmla="*/ 1399215 h 1936670"/>
              <a:gd name="connsiteX13" fmla="*/ 2368627 w 3999123"/>
              <a:gd name="connsiteY13" fmla="*/ 1619552 h 1936670"/>
              <a:gd name="connsiteX14" fmla="*/ 2522863 w 3999123"/>
              <a:gd name="connsiteY14" fmla="*/ 1894974 h 1936670"/>
              <a:gd name="connsiteX15" fmla="*/ 2721166 w 3999123"/>
              <a:gd name="connsiteY15" fmla="*/ 1917007 h 1936670"/>
              <a:gd name="connsiteX16" fmla="*/ 2842352 w 3999123"/>
              <a:gd name="connsiteY16" fmla="*/ 1713195 h 1936670"/>
              <a:gd name="connsiteX17" fmla="*/ 2919470 w 3999123"/>
              <a:gd name="connsiteY17" fmla="*/ 1580993 h 1936670"/>
              <a:gd name="connsiteX18" fmla="*/ 3051672 w 3999123"/>
              <a:gd name="connsiteY18" fmla="*/ 1410231 h 1936670"/>
              <a:gd name="connsiteX19" fmla="*/ 3189383 w 3999123"/>
              <a:gd name="connsiteY19" fmla="*/ 1217436 h 1936670"/>
              <a:gd name="connsiteX20" fmla="*/ 3343619 w 3999123"/>
              <a:gd name="connsiteY20" fmla="*/ 1145827 h 1936670"/>
              <a:gd name="connsiteX21" fmla="*/ 3641075 w 3999123"/>
              <a:gd name="connsiteY21" fmla="*/ 1145827 h 1936670"/>
              <a:gd name="connsiteX22" fmla="*/ 3999123 w 3999123"/>
              <a:gd name="connsiteY22" fmla="*/ 1151335 h 1936670"/>
              <a:gd name="connsiteX0" fmla="*/ 0 w 3999123"/>
              <a:gd name="connsiteY0" fmla="*/ 1184386 h 1936670"/>
              <a:gd name="connsiteX1" fmla="*/ 291947 w 3999123"/>
              <a:gd name="connsiteY1" fmla="*/ 1184386 h 1936670"/>
              <a:gd name="connsiteX2" fmla="*/ 484742 w 3999123"/>
              <a:gd name="connsiteY2" fmla="*/ 1151335 h 1936670"/>
              <a:gd name="connsiteX3" fmla="*/ 589402 w 3999123"/>
              <a:gd name="connsiteY3" fmla="*/ 942015 h 1936670"/>
              <a:gd name="connsiteX4" fmla="*/ 721605 w 3999123"/>
              <a:gd name="connsiteY4" fmla="*/ 628034 h 1936670"/>
              <a:gd name="connsiteX5" fmla="*/ 842791 w 3999123"/>
              <a:gd name="connsiteY5" fmla="*/ 181850 h 1936670"/>
              <a:gd name="connsiteX6" fmla="*/ 1008044 w 3999123"/>
              <a:gd name="connsiteY6" fmla="*/ 72 h 1936670"/>
              <a:gd name="connsiteX7" fmla="*/ 1195330 w 3999123"/>
              <a:gd name="connsiteY7" fmla="*/ 165325 h 1936670"/>
              <a:gd name="connsiteX8" fmla="*/ 1344058 w 3999123"/>
              <a:gd name="connsiteY8" fmla="*/ 545407 h 1936670"/>
              <a:gd name="connsiteX9" fmla="*/ 1426685 w 3999123"/>
              <a:gd name="connsiteY9" fmla="*/ 699643 h 1936670"/>
              <a:gd name="connsiteX10" fmla="*/ 1553379 w 3999123"/>
              <a:gd name="connsiteY10" fmla="*/ 881422 h 1936670"/>
              <a:gd name="connsiteX11" fmla="*/ 1713123 w 3999123"/>
              <a:gd name="connsiteY11" fmla="*/ 1052183 h 1936670"/>
              <a:gd name="connsiteX12" fmla="*/ 2153798 w 3999123"/>
              <a:gd name="connsiteY12" fmla="*/ 1399215 h 1936670"/>
              <a:gd name="connsiteX13" fmla="*/ 2368627 w 3999123"/>
              <a:gd name="connsiteY13" fmla="*/ 1619552 h 1936670"/>
              <a:gd name="connsiteX14" fmla="*/ 2522863 w 3999123"/>
              <a:gd name="connsiteY14" fmla="*/ 1894974 h 1936670"/>
              <a:gd name="connsiteX15" fmla="*/ 2721166 w 3999123"/>
              <a:gd name="connsiteY15" fmla="*/ 1917007 h 1936670"/>
              <a:gd name="connsiteX16" fmla="*/ 2842352 w 3999123"/>
              <a:gd name="connsiteY16" fmla="*/ 1713195 h 1936670"/>
              <a:gd name="connsiteX17" fmla="*/ 2919470 w 3999123"/>
              <a:gd name="connsiteY17" fmla="*/ 1580993 h 1936670"/>
              <a:gd name="connsiteX18" fmla="*/ 3051672 w 3999123"/>
              <a:gd name="connsiteY18" fmla="*/ 1410231 h 1936670"/>
              <a:gd name="connsiteX19" fmla="*/ 3189383 w 3999123"/>
              <a:gd name="connsiteY19" fmla="*/ 1217436 h 1936670"/>
              <a:gd name="connsiteX20" fmla="*/ 3343619 w 3999123"/>
              <a:gd name="connsiteY20" fmla="*/ 1145827 h 1936670"/>
              <a:gd name="connsiteX21" fmla="*/ 3641075 w 3999123"/>
              <a:gd name="connsiteY21" fmla="*/ 1145827 h 1936670"/>
              <a:gd name="connsiteX22" fmla="*/ 3999123 w 3999123"/>
              <a:gd name="connsiteY22" fmla="*/ 1151335 h 1936670"/>
              <a:gd name="connsiteX0" fmla="*/ 0 w 3999123"/>
              <a:gd name="connsiteY0" fmla="*/ 1184386 h 1936670"/>
              <a:gd name="connsiteX1" fmla="*/ 291947 w 3999123"/>
              <a:gd name="connsiteY1" fmla="*/ 1184386 h 1936670"/>
              <a:gd name="connsiteX2" fmla="*/ 413133 w 3999123"/>
              <a:gd name="connsiteY2" fmla="*/ 1145827 h 1936670"/>
              <a:gd name="connsiteX3" fmla="*/ 589402 w 3999123"/>
              <a:gd name="connsiteY3" fmla="*/ 942015 h 1936670"/>
              <a:gd name="connsiteX4" fmla="*/ 721605 w 3999123"/>
              <a:gd name="connsiteY4" fmla="*/ 628034 h 1936670"/>
              <a:gd name="connsiteX5" fmla="*/ 842791 w 3999123"/>
              <a:gd name="connsiteY5" fmla="*/ 181850 h 1936670"/>
              <a:gd name="connsiteX6" fmla="*/ 1008044 w 3999123"/>
              <a:gd name="connsiteY6" fmla="*/ 72 h 1936670"/>
              <a:gd name="connsiteX7" fmla="*/ 1195330 w 3999123"/>
              <a:gd name="connsiteY7" fmla="*/ 165325 h 1936670"/>
              <a:gd name="connsiteX8" fmla="*/ 1344058 w 3999123"/>
              <a:gd name="connsiteY8" fmla="*/ 545407 h 1936670"/>
              <a:gd name="connsiteX9" fmla="*/ 1426685 w 3999123"/>
              <a:gd name="connsiteY9" fmla="*/ 699643 h 1936670"/>
              <a:gd name="connsiteX10" fmla="*/ 1553379 w 3999123"/>
              <a:gd name="connsiteY10" fmla="*/ 881422 h 1936670"/>
              <a:gd name="connsiteX11" fmla="*/ 1713123 w 3999123"/>
              <a:gd name="connsiteY11" fmla="*/ 1052183 h 1936670"/>
              <a:gd name="connsiteX12" fmla="*/ 2153798 w 3999123"/>
              <a:gd name="connsiteY12" fmla="*/ 1399215 h 1936670"/>
              <a:gd name="connsiteX13" fmla="*/ 2368627 w 3999123"/>
              <a:gd name="connsiteY13" fmla="*/ 1619552 h 1936670"/>
              <a:gd name="connsiteX14" fmla="*/ 2522863 w 3999123"/>
              <a:gd name="connsiteY14" fmla="*/ 1894974 h 1936670"/>
              <a:gd name="connsiteX15" fmla="*/ 2721166 w 3999123"/>
              <a:gd name="connsiteY15" fmla="*/ 1917007 h 1936670"/>
              <a:gd name="connsiteX16" fmla="*/ 2842352 w 3999123"/>
              <a:gd name="connsiteY16" fmla="*/ 1713195 h 1936670"/>
              <a:gd name="connsiteX17" fmla="*/ 2919470 w 3999123"/>
              <a:gd name="connsiteY17" fmla="*/ 1580993 h 1936670"/>
              <a:gd name="connsiteX18" fmla="*/ 3051672 w 3999123"/>
              <a:gd name="connsiteY18" fmla="*/ 1410231 h 1936670"/>
              <a:gd name="connsiteX19" fmla="*/ 3189383 w 3999123"/>
              <a:gd name="connsiteY19" fmla="*/ 1217436 h 1936670"/>
              <a:gd name="connsiteX20" fmla="*/ 3343619 w 3999123"/>
              <a:gd name="connsiteY20" fmla="*/ 1145827 h 1936670"/>
              <a:gd name="connsiteX21" fmla="*/ 3641075 w 3999123"/>
              <a:gd name="connsiteY21" fmla="*/ 1145827 h 1936670"/>
              <a:gd name="connsiteX22" fmla="*/ 3999123 w 3999123"/>
              <a:gd name="connsiteY22" fmla="*/ 1151335 h 1936670"/>
              <a:gd name="connsiteX0" fmla="*/ 0 w 3999123"/>
              <a:gd name="connsiteY0" fmla="*/ 1184386 h 1936670"/>
              <a:gd name="connsiteX1" fmla="*/ 291947 w 3999123"/>
              <a:gd name="connsiteY1" fmla="*/ 1184386 h 1936670"/>
              <a:gd name="connsiteX2" fmla="*/ 413133 w 3999123"/>
              <a:gd name="connsiteY2" fmla="*/ 1145827 h 1936670"/>
              <a:gd name="connsiteX3" fmla="*/ 589402 w 3999123"/>
              <a:gd name="connsiteY3" fmla="*/ 942015 h 1936670"/>
              <a:gd name="connsiteX4" fmla="*/ 705079 w 3999123"/>
              <a:gd name="connsiteY4" fmla="*/ 611509 h 1936670"/>
              <a:gd name="connsiteX5" fmla="*/ 842791 w 3999123"/>
              <a:gd name="connsiteY5" fmla="*/ 181850 h 1936670"/>
              <a:gd name="connsiteX6" fmla="*/ 1008044 w 3999123"/>
              <a:gd name="connsiteY6" fmla="*/ 72 h 1936670"/>
              <a:gd name="connsiteX7" fmla="*/ 1195330 w 3999123"/>
              <a:gd name="connsiteY7" fmla="*/ 165325 h 1936670"/>
              <a:gd name="connsiteX8" fmla="*/ 1344058 w 3999123"/>
              <a:gd name="connsiteY8" fmla="*/ 545407 h 1936670"/>
              <a:gd name="connsiteX9" fmla="*/ 1426685 w 3999123"/>
              <a:gd name="connsiteY9" fmla="*/ 699643 h 1936670"/>
              <a:gd name="connsiteX10" fmla="*/ 1553379 w 3999123"/>
              <a:gd name="connsiteY10" fmla="*/ 881422 h 1936670"/>
              <a:gd name="connsiteX11" fmla="*/ 1713123 w 3999123"/>
              <a:gd name="connsiteY11" fmla="*/ 1052183 h 1936670"/>
              <a:gd name="connsiteX12" fmla="*/ 2153798 w 3999123"/>
              <a:gd name="connsiteY12" fmla="*/ 1399215 h 1936670"/>
              <a:gd name="connsiteX13" fmla="*/ 2368627 w 3999123"/>
              <a:gd name="connsiteY13" fmla="*/ 1619552 h 1936670"/>
              <a:gd name="connsiteX14" fmla="*/ 2522863 w 3999123"/>
              <a:gd name="connsiteY14" fmla="*/ 1894974 h 1936670"/>
              <a:gd name="connsiteX15" fmla="*/ 2721166 w 3999123"/>
              <a:gd name="connsiteY15" fmla="*/ 1917007 h 1936670"/>
              <a:gd name="connsiteX16" fmla="*/ 2842352 w 3999123"/>
              <a:gd name="connsiteY16" fmla="*/ 1713195 h 1936670"/>
              <a:gd name="connsiteX17" fmla="*/ 2919470 w 3999123"/>
              <a:gd name="connsiteY17" fmla="*/ 1580993 h 1936670"/>
              <a:gd name="connsiteX18" fmla="*/ 3051672 w 3999123"/>
              <a:gd name="connsiteY18" fmla="*/ 1410231 h 1936670"/>
              <a:gd name="connsiteX19" fmla="*/ 3189383 w 3999123"/>
              <a:gd name="connsiteY19" fmla="*/ 1217436 h 1936670"/>
              <a:gd name="connsiteX20" fmla="*/ 3343619 w 3999123"/>
              <a:gd name="connsiteY20" fmla="*/ 1145827 h 1936670"/>
              <a:gd name="connsiteX21" fmla="*/ 3641075 w 3999123"/>
              <a:gd name="connsiteY21" fmla="*/ 1145827 h 1936670"/>
              <a:gd name="connsiteX22" fmla="*/ 3999123 w 3999123"/>
              <a:gd name="connsiteY22" fmla="*/ 1151335 h 1936670"/>
              <a:gd name="connsiteX0" fmla="*/ 0 w 3999123"/>
              <a:gd name="connsiteY0" fmla="*/ 1184418 h 1936702"/>
              <a:gd name="connsiteX1" fmla="*/ 291947 w 3999123"/>
              <a:gd name="connsiteY1" fmla="*/ 1184418 h 1936702"/>
              <a:gd name="connsiteX2" fmla="*/ 413133 w 3999123"/>
              <a:gd name="connsiteY2" fmla="*/ 1145859 h 1936702"/>
              <a:gd name="connsiteX3" fmla="*/ 589402 w 3999123"/>
              <a:gd name="connsiteY3" fmla="*/ 942047 h 1936702"/>
              <a:gd name="connsiteX4" fmla="*/ 705079 w 3999123"/>
              <a:gd name="connsiteY4" fmla="*/ 611541 h 1936702"/>
              <a:gd name="connsiteX5" fmla="*/ 842791 w 3999123"/>
              <a:gd name="connsiteY5" fmla="*/ 181882 h 1936702"/>
              <a:gd name="connsiteX6" fmla="*/ 1008044 w 3999123"/>
              <a:gd name="connsiteY6" fmla="*/ 104 h 1936702"/>
              <a:gd name="connsiteX7" fmla="*/ 1195330 w 3999123"/>
              <a:gd name="connsiteY7" fmla="*/ 165357 h 1936702"/>
              <a:gd name="connsiteX8" fmla="*/ 1426685 w 3999123"/>
              <a:gd name="connsiteY8" fmla="*/ 699675 h 1936702"/>
              <a:gd name="connsiteX9" fmla="*/ 1553379 w 3999123"/>
              <a:gd name="connsiteY9" fmla="*/ 881454 h 1936702"/>
              <a:gd name="connsiteX10" fmla="*/ 1713123 w 3999123"/>
              <a:gd name="connsiteY10" fmla="*/ 1052215 h 1936702"/>
              <a:gd name="connsiteX11" fmla="*/ 2153798 w 3999123"/>
              <a:gd name="connsiteY11" fmla="*/ 1399247 h 1936702"/>
              <a:gd name="connsiteX12" fmla="*/ 2368627 w 3999123"/>
              <a:gd name="connsiteY12" fmla="*/ 1619584 h 1936702"/>
              <a:gd name="connsiteX13" fmla="*/ 2522863 w 3999123"/>
              <a:gd name="connsiteY13" fmla="*/ 1895006 h 1936702"/>
              <a:gd name="connsiteX14" fmla="*/ 2721166 w 3999123"/>
              <a:gd name="connsiteY14" fmla="*/ 1917039 h 1936702"/>
              <a:gd name="connsiteX15" fmla="*/ 2842352 w 3999123"/>
              <a:gd name="connsiteY15" fmla="*/ 1713227 h 1936702"/>
              <a:gd name="connsiteX16" fmla="*/ 2919470 w 3999123"/>
              <a:gd name="connsiteY16" fmla="*/ 1581025 h 1936702"/>
              <a:gd name="connsiteX17" fmla="*/ 3051672 w 3999123"/>
              <a:gd name="connsiteY17" fmla="*/ 1410263 h 1936702"/>
              <a:gd name="connsiteX18" fmla="*/ 3189383 w 3999123"/>
              <a:gd name="connsiteY18" fmla="*/ 1217468 h 1936702"/>
              <a:gd name="connsiteX19" fmla="*/ 3343619 w 3999123"/>
              <a:gd name="connsiteY19" fmla="*/ 1145859 h 1936702"/>
              <a:gd name="connsiteX20" fmla="*/ 3641075 w 3999123"/>
              <a:gd name="connsiteY20" fmla="*/ 1145859 h 1936702"/>
              <a:gd name="connsiteX21" fmla="*/ 3999123 w 3999123"/>
              <a:gd name="connsiteY21" fmla="*/ 1151367 h 1936702"/>
              <a:gd name="connsiteX0" fmla="*/ 0 w 3999123"/>
              <a:gd name="connsiteY0" fmla="*/ 1184535 h 1936819"/>
              <a:gd name="connsiteX1" fmla="*/ 291947 w 3999123"/>
              <a:gd name="connsiteY1" fmla="*/ 1184535 h 1936819"/>
              <a:gd name="connsiteX2" fmla="*/ 413133 w 3999123"/>
              <a:gd name="connsiteY2" fmla="*/ 1145976 h 1936819"/>
              <a:gd name="connsiteX3" fmla="*/ 589402 w 3999123"/>
              <a:gd name="connsiteY3" fmla="*/ 942164 h 1936819"/>
              <a:gd name="connsiteX4" fmla="*/ 705079 w 3999123"/>
              <a:gd name="connsiteY4" fmla="*/ 611658 h 1936819"/>
              <a:gd name="connsiteX5" fmla="*/ 842791 w 3999123"/>
              <a:gd name="connsiteY5" fmla="*/ 181999 h 1936819"/>
              <a:gd name="connsiteX6" fmla="*/ 1008044 w 3999123"/>
              <a:gd name="connsiteY6" fmla="*/ 221 h 1936819"/>
              <a:gd name="connsiteX7" fmla="*/ 1195330 w 3999123"/>
              <a:gd name="connsiteY7" fmla="*/ 165474 h 1936819"/>
              <a:gd name="connsiteX8" fmla="*/ 1553379 w 3999123"/>
              <a:gd name="connsiteY8" fmla="*/ 881571 h 1936819"/>
              <a:gd name="connsiteX9" fmla="*/ 1713123 w 3999123"/>
              <a:gd name="connsiteY9" fmla="*/ 1052332 h 1936819"/>
              <a:gd name="connsiteX10" fmla="*/ 2153798 w 3999123"/>
              <a:gd name="connsiteY10" fmla="*/ 1399364 h 1936819"/>
              <a:gd name="connsiteX11" fmla="*/ 2368627 w 3999123"/>
              <a:gd name="connsiteY11" fmla="*/ 1619701 h 1936819"/>
              <a:gd name="connsiteX12" fmla="*/ 2522863 w 3999123"/>
              <a:gd name="connsiteY12" fmla="*/ 1895123 h 1936819"/>
              <a:gd name="connsiteX13" fmla="*/ 2721166 w 3999123"/>
              <a:gd name="connsiteY13" fmla="*/ 1917156 h 1936819"/>
              <a:gd name="connsiteX14" fmla="*/ 2842352 w 3999123"/>
              <a:gd name="connsiteY14" fmla="*/ 1713344 h 1936819"/>
              <a:gd name="connsiteX15" fmla="*/ 2919470 w 3999123"/>
              <a:gd name="connsiteY15" fmla="*/ 1581142 h 1936819"/>
              <a:gd name="connsiteX16" fmla="*/ 3051672 w 3999123"/>
              <a:gd name="connsiteY16" fmla="*/ 1410380 h 1936819"/>
              <a:gd name="connsiteX17" fmla="*/ 3189383 w 3999123"/>
              <a:gd name="connsiteY17" fmla="*/ 1217585 h 1936819"/>
              <a:gd name="connsiteX18" fmla="*/ 3343619 w 3999123"/>
              <a:gd name="connsiteY18" fmla="*/ 1145976 h 1936819"/>
              <a:gd name="connsiteX19" fmla="*/ 3641075 w 3999123"/>
              <a:gd name="connsiteY19" fmla="*/ 1145976 h 1936819"/>
              <a:gd name="connsiteX20" fmla="*/ 3999123 w 3999123"/>
              <a:gd name="connsiteY20" fmla="*/ 1151484 h 1936819"/>
              <a:gd name="connsiteX0" fmla="*/ 0 w 3999123"/>
              <a:gd name="connsiteY0" fmla="*/ 1184495 h 1936779"/>
              <a:gd name="connsiteX1" fmla="*/ 291947 w 3999123"/>
              <a:gd name="connsiteY1" fmla="*/ 1184495 h 1936779"/>
              <a:gd name="connsiteX2" fmla="*/ 413133 w 3999123"/>
              <a:gd name="connsiteY2" fmla="*/ 1145936 h 1936779"/>
              <a:gd name="connsiteX3" fmla="*/ 589402 w 3999123"/>
              <a:gd name="connsiteY3" fmla="*/ 942124 h 1936779"/>
              <a:gd name="connsiteX4" fmla="*/ 705079 w 3999123"/>
              <a:gd name="connsiteY4" fmla="*/ 611618 h 1936779"/>
              <a:gd name="connsiteX5" fmla="*/ 842791 w 3999123"/>
              <a:gd name="connsiteY5" fmla="*/ 181959 h 1936779"/>
              <a:gd name="connsiteX6" fmla="*/ 1008044 w 3999123"/>
              <a:gd name="connsiteY6" fmla="*/ 181 h 1936779"/>
              <a:gd name="connsiteX7" fmla="*/ 1195330 w 3999123"/>
              <a:gd name="connsiteY7" fmla="*/ 165434 h 1936779"/>
              <a:gd name="connsiteX8" fmla="*/ 1547871 w 3999123"/>
              <a:gd name="connsiteY8" fmla="*/ 842972 h 1936779"/>
              <a:gd name="connsiteX9" fmla="*/ 1713123 w 3999123"/>
              <a:gd name="connsiteY9" fmla="*/ 1052292 h 1936779"/>
              <a:gd name="connsiteX10" fmla="*/ 2153798 w 3999123"/>
              <a:gd name="connsiteY10" fmla="*/ 1399324 h 1936779"/>
              <a:gd name="connsiteX11" fmla="*/ 2368627 w 3999123"/>
              <a:gd name="connsiteY11" fmla="*/ 1619661 h 1936779"/>
              <a:gd name="connsiteX12" fmla="*/ 2522863 w 3999123"/>
              <a:gd name="connsiteY12" fmla="*/ 1895083 h 1936779"/>
              <a:gd name="connsiteX13" fmla="*/ 2721166 w 3999123"/>
              <a:gd name="connsiteY13" fmla="*/ 1917116 h 1936779"/>
              <a:gd name="connsiteX14" fmla="*/ 2842352 w 3999123"/>
              <a:gd name="connsiteY14" fmla="*/ 1713304 h 1936779"/>
              <a:gd name="connsiteX15" fmla="*/ 2919470 w 3999123"/>
              <a:gd name="connsiteY15" fmla="*/ 1581102 h 1936779"/>
              <a:gd name="connsiteX16" fmla="*/ 3051672 w 3999123"/>
              <a:gd name="connsiteY16" fmla="*/ 1410340 h 1936779"/>
              <a:gd name="connsiteX17" fmla="*/ 3189383 w 3999123"/>
              <a:gd name="connsiteY17" fmla="*/ 1217545 h 1936779"/>
              <a:gd name="connsiteX18" fmla="*/ 3343619 w 3999123"/>
              <a:gd name="connsiteY18" fmla="*/ 1145936 h 1936779"/>
              <a:gd name="connsiteX19" fmla="*/ 3641075 w 3999123"/>
              <a:gd name="connsiteY19" fmla="*/ 1145936 h 1936779"/>
              <a:gd name="connsiteX20" fmla="*/ 3999123 w 3999123"/>
              <a:gd name="connsiteY20" fmla="*/ 1151444 h 1936779"/>
              <a:gd name="connsiteX0" fmla="*/ 0 w 3999123"/>
              <a:gd name="connsiteY0" fmla="*/ 1184495 h 1936779"/>
              <a:gd name="connsiteX1" fmla="*/ 291947 w 3999123"/>
              <a:gd name="connsiteY1" fmla="*/ 1184495 h 1936779"/>
              <a:gd name="connsiteX2" fmla="*/ 413133 w 3999123"/>
              <a:gd name="connsiteY2" fmla="*/ 1145936 h 1936779"/>
              <a:gd name="connsiteX3" fmla="*/ 589402 w 3999123"/>
              <a:gd name="connsiteY3" fmla="*/ 942124 h 1936779"/>
              <a:gd name="connsiteX4" fmla="*/ 705079 w 3999123"/>
              <a:gd name="connsiteY4" fmla="*/ 611618 h 1936779"/>
              <a:gd name="connsiteX5" fmla="*/ 842791 w 3999123"/>
              <a:gd name="connsiteY5" fmla="*/ 181959 h 1936779"/>
              <a:gd name="connsiteX6" fmla="*/ 1008044 w 3999123"/>
              <a:gd name="connsiteY6" fmla="*/ 181 h 1936779"/>
              <a:gd name="connsiteX7" fmla="*/ 1195330 w 3999123"/>
              <a:gd name="connsiteY7" fmla="*/ 165434 h 1936779"/>
              <a:gd name="connsiteX8" fmla="*/ 1547871 w 3999123"/>
              <a:gd name="connsiteY8" fmla="*/ 842972 h 1936779"/>
              <a:gd name="connsiteX9" fmla="*/ 1713123 w 3999123"/>
              <a:gd name="connsiteY9" fmla="*/ 1052292 h 1936779"/>
              <a:gd name="connsiteX10" fmla="*/ 2153798 w 3999123"/>
              <a:gd name="connsiteY10" fmla="*/ 1399324 h 1936779"/>
              <a:gd name="connsiteX11" fmla="*/ 2368627 w 3999123"/>
              <a:gd name="connsiteY11" fmla="*/ 1619661 h 1936779"/>
              <a:gd name="connsiteX12" fmla="*/ 2522863 w 3999123"/>
              <a:gd name="connsiteY12" fmla="*/ 1895083 h 1936779"/>
              <a:gd name="connsiteX13" fmla="*/ 2721166 w 3999123"/>
              <a:gd name="connsiteY13" fmla="*/ 1917116 h 1936779"/>
              <a:gd name="connsiteX14" fmla="*/ 2842352 w 3999123"/>
              <a:gd name="connsiteY14" fmla="*/ 1713304 h 1936779"/>
              <a:gd name="connsiteX15" fmla="*/ 2919470 w 3999123"/>
              <a:gd name="connsiteY15" fmla="*/ 1581102 h 1936779"/>
              <a:gd name="connsiteX16" fmla="*/ 3051672 w 3999123"/>
              <a:gd name="connsiteY16" fmla="*/ 1410340 h 1936779"/>
              <a:gd name="connsiteX17" fmla="*/ 3189383 w 3999123"/>
              <a:gd name="connsiteY17" fmla="*/ 1217545 h 1936779"/>
              <a:gd name="connsiteX18" fmla="*/ 3343619 w 3999123"/>
              <a:gd name="connsiteY18" fmla="*/ 1145936 h 1936779"/>
              <a:gd name="connsiteX19" fmla="*/ 3641075 w 3999123"/>
              <a:gd name="connsiteY19" fmla="*/ 1145936 h 1936779"/>
              <a:gd name="connsiteX20" fmla="*/ 3999123 w 3999123"/>
              <a:gd name="connsiteY20" fmla="*/ 1151444 h 1936779"/>
              <a:gd name="connsiteX0" fmla="*/ 0 w 3999123"/>
              <a:gd name="connsiteY0" fmla="*/ 1184495 h 1971664"/>
              <a:gd name="connsiteX1" fmla="*/ 291947 w 3999123"/>
              <a:gd name="connsiteY1" fmla="*/ 1184495 h 1971664"/>
              <a:gd name="connsiteX2" fmla="*/ 413133 w 3999123"/>
              <a:gd name="connsiteY2" fmla="*/ 1145936 h 1971664"/>
              <a:gd name="connsiteX3" fmla="*/ 589402 w 3999123"/>
              <a:gd name="connsiteY3" fmla="*/ 942124 h 1971664"/>
              <a:gd name="connsiteX4" fmla="*/ 705079 w 3999123"/>
              <a:gd name="connsiteY4" fmla="*/ 611618 h 1971664"/>
              <a:gd name="connsiteX5" fmla="*/ 842791 w 3999123"/>
              <a:gd name="connsiteY5" fmla="*/ 181959 h 1971664"/>
              <a:gd name="connsiteX6" fmla="*/ 1008044 w 3999123"/>
              <a:gd name="connsiteY6" fmla="*/ 181 h 1971664"/>
              <a:gd name="connsiteX7" fmla="*/ 1195330 w 3999123"/>
              <a:gd name="connsiteY7" fmla="*/ 165434 h 1971664"/>
              <a:gd name="connsiteX8" fmla="*/ 1547871 w 3999123"/>
              <a:gd name="connsiteY8" fmla="*/ 842972 h 1971664"/>
              <a:gd name="connsiteX9" fmla="*/ 1713123 w 3999123"/>
              <a:gd name="connsiteY9" fmla="*/ 1052292 h 1971664"/>
              <a:gd name="connsiteX10" fmla="*/ 2153798 w 3999123"/>
              <a:gd name="connsiteY10" fmla="*/ 1399324 h 1971664"/>
              <a:gd name="connsiteX11" fmla="*/ 2368627 w 3999123"/>
              <a:gd name="connsiteY11" fmla="*/ 1619661 h 1971664"/>
              <a:gd name="connsiteX12" fmla="*/ 2522863 w 3999123"/>
              <a:gd name="connsiteY12" fmla="*/ 1895083 h 1971664"/>
              <a:gd name="connsiteX13" fmla="*/ 2666081 w 3999123"/>
              <a:gd name="connsiteY13" fmla="*/ 1961184 h 1971664"/>
              <a:gd name="connsiteX14" fmla="*/ 2842352 w 3999123"/>
              <a:gd name="connsiteY14" fmla="*/ 1713304 h 1971664"/>
              <a:gd name="connsiteX15" fmla="*/ 2919470 w 3999123"/>
              <a:gd name="connsiteY15" fmla="*/ 1581102 h 1971664"/>
              <a:gd name="connsiteX16" fmla="*/ 3051672 w 3999123"/>
              <a:gd name="connsiteY16" fmla="*/ 1410340 h 1971664"/>
              <a:gd name="connsiteX17" fmla="*/ 3189383 w 3999123"/>
              <a:gd name="connsiteY17" fmla="*/ 1217545 h 1971664"/>
              <a:gd name="connsiteX18" fmla="*/ 3343619 w 3999123"/>
              <a:gd name="connsiteY18" fmla="*/ 1145936 h 1971664"/>
              <a:gd name="connsiteX19" fmla="*/ 3641075 w 3999123"/>
              <a:gd name="connsiteY19" fmla="*/ 1145936 h 1971664"/>
              <a:gd name="connsiteX20" fmla="*/ 3999123 w 3999123"/>
              <a:gd name="connsiteY20" fmla="*/ 1151444 h 1971664"/>
              <a:gd name="connsiteX0" fmla="*/ 0 w 3999123"/>
              <a:gd name="connsiteY0" fmla="*/ 1184495 h 1962048"/>
              <a:gd name="connsiteX1" fmla="*/ 291947 w 3999123"/>
              <a:gd name="connsiteY1" fmla="*/ 1184495 h 1962048"/>
              <a:gd name="connsiteX2" fmla="*/ 413133 w 3999123"/>
              <a:gd name="connsiteY2" fmla="*/ 1145936 h 1962048"/>
              <a:gd name="connsiteX3" fmla="*/ 589402 w 3999123"/>
              <a:gd name="connsiteY3" fmla="*/ 942124 h 1962048"/>
              <a:gd name="connsiteX4" fmla="*/ 705079 w 3999123"/>
              <a:gd name="connsiteY4" fmla="*/ 611618 h 1962048"/>
              <a:gd name="connsiteX5" fmla="*/ 842791 w 3999123"/>
              <a:gd name="connsiteY5" fmla="*/ 181959 h 1962048"/>
              <a:gd name="connsiteX6" fmla="*/ 1008044 w 3999123"/>
              <a:gd name="connsiteY6" fmla="*/ 181 h 1962048"/>
              <a:gd name="connsiteX7" fmla="*/ 1195330 w 3999123"/>
              <a:gd name="connsiteY7" fmla="*/ 165434 h 1962048"/>
              <a:gd name="connsiteX8" fmla="*/ 1547871 w 3999123"/>
              <a:gd name="connsiteY8" fmla="*/ 842972 h 1962048"/>
              <a:gd name="connsiteX9" fmla="*/ 1713123 w 3999123"/>
              <a:gd name="connsiteY9" fmla="*/ 1052292 h 1962048"/>
              <a:gd name="connsiteX10" fmla="*/ 2153798 w 3999123"/>
              <a:gd name="connsiteY10" fmla="*/ 1399324 h 1962048"/>
              <a:gd name="connsiteX11" fmla="*/ 2368627 w 3999123"/>
              <a:gd name="connsiteY11" fmla="*/ 1619661 h 1962048"/>
              <a:gd name="connsiteX12" fmla="*/ 2666081 w 3999123"/>
              <a:gd name="connsiteY12" fmla="*/ 1961184 h 1962048"/>
              <a:gd name="connsiteX13" fmla="*/ 2842352 w 3999123"/>
              <a:gd name="connsiteY13" fmla="*/ 1713304 h 1962048"/>
              <a:gd name="connsiteX14" fmla="*/ 2919470 w 3999123"/>
              <a:gd name="connsiteY14" fmla="*/ 1581102 h 1962048"/>
              <a:gd name="connsiteX15" fmla="*/ 3051672 w 3999123"/>
              <a:gd name="connsiteY15" fmla="*/ 1410340 h 1962048"/>
              <a:gd name="connsiteX16" fmla="*/ 3189383 w 3999123"/>
              <a:gd name="connsiteY16" fmla="*/ 1217545 h 1962048"/>
              <a:gd name="connsiteX17" fmla="*/ 3343619 w 3999123"/>
              <a:gd name="connsiteY17" fmla="*/ 1145936 h 1962048"/>
              <a:gd name="connsiteX18" fmla="*/ 3641075 w 3999123"/>
              <a:gd name="connsiteY18" fmla="*/ 1145936 h 1962048"/>
              <a:gd name="connsiteX19" fmla="*/ 3999123 w 3999123"/>
              <a:gd name="connsiteY19" fmla="*/ 1151444 h 1962048"/>
              <a:gd name="connsiteX0" fmla="*/ 0 w 3999123"/>
              <a:gd name="connsiteY0" fmla="*/ 1184495 h 1961867"/>
              <a:gd name="connsiteX1" fmla="*/ 291947 w 3999123"/>
              <a:gd name="connsiteY1" fmla="*/ 1184495 h 1961867"/>
              <a:gd name="connsiteX2" fmla="*/ 413133 w 3999123"/>
              <a:gd name="connsiteY2" fmla="*/ 1145936 h 1961867"/>
              <a:gd name="connsiteX3" fmla="*/ 589402 w 3999123"/>
              <a:gd name="connsiteY3" fmla="*/ 942124 h 1961867"/>
              <a:gd name="connsiteX4" fmla="*/ 705079 w 3999123"/>
              <a:gd name="connsiteY4" fmla="*/ 611618 h 1961867"/>
              <a:gd name="connsiteX5" fmla="*/ 842791 w 3999123"/>
              <a:gd name="connsiteY5" fmla="*/ 181959 h 1961867"/>
              <a:gd name="connsiteX6" fmla="*/ 1008044 w 3999123"/>
              <a:gd name="connsiteY6" fmla="*/ 181 h 1961867"/>
              <a:gd name="connsiteX7" fmla="*/ 1195330 w 3999123"/>
              <a:gd name="connsiteY7" fmla="*/ 165434 h 1961867"/>
              <a:gd name="connsiteX8" fmla="*/ 1547871 w 3999123"/>
              <a:gd name="connsiteY8" fmla="*/ 842972 h 1961867"/>
              <a:gd name="connsiteX9" fmla="*/ 1713123 w 3999123"/>
              <a:gd name="connsiteY9" fmla="*/ 1052292 h 1961867"/>
              <a:gd name="connsiteX10" fmla="*/ 2153798 w 3999123"/>
              <a:gd name="connsiteY10" fmla="*/ 1399324 h 1961867"/>
              <a:gd name="connsiteX11" fmla="*/ 2319051 w 3999123"/>
              <a:gd name="connsiteY11" fmla="*/ 1630678 h 1961867"/>
              <a:gd name="connsiteX12" fmla="*/ 2666081 w 3999123"/>
              <a:gd name="connsiteY12" fmla="*/ 1961184 h 1961867"/>
              <a:gd name="connsiteX13" fmla="*/ 2842352 w 3999123"/>
              <a:gd name="connsiteY13" fmla="*/ 1713304 h 1961867"/>
              <a:gd name="connsiteX14" fmla="*/ 2919470 w 3999123"/>
              <a:gd name="connsiteY14" fmla="*/ 1581102 h 1961867"/>
              <a:gd name="connsiteX15" fmla="*/ 3051672 w 3999123"/>
              <a:gd name="connsiteY15" fmla="*/ 1410340 h 1961867"/>
              <a:gd name="connsiteX16" fmla="*/ 3189383 w 3999123"/>
              <a:gd name="connsiteY16" fmla="*/ 1217545 h 1961867"/>
              <a:gd name="connsiteX17" fmla="*/ 3343619 w 3999123"/>
              <a:gd name="connsiteY17" fmla="*/ 1145936 h 1961867"/>
              <a:gd name="connsiteX18" fmla="*/ 3641075 w 3999123"/>
              <a:gd name="connsiteY18" fmla="*/ 1145936 h 1961867"/>
              <a:gd name="connsiteX19" fmla="*/ 3999123 w 3999123"/>
              <a:gd name="connsiteY19" fmla="*/ 1151444 h 1961867"/>
              <a:gd name="connsiteX0" fmla="*/ 0 w 3999123"/>
              <a:gd name="connsiteY0" fmla="*/ 1184495 h 1961867"/>
              <a:gd name="connsiteX1" fmla="*/ 291947 w 3999123"/>
              <a:gd name="connsiteY1" fmla="*/ 1184495 h 1961867"/>
              <a:gd name="connsiteX2" fmla="*/ 413133 w 3999123"/>
              <a:gd name="connsiteY2" fmla="*/ 1145936 h 1961867"/>
              <a:gd name="connsiteX3" fmla="*/ 589402 w 3999123"/>
              <a:gd name="connsiteY3" fmla="*/ 942124 h 1961867"/>
              <a:gd name="connsiteX4" fmla="*/ 705079 w 3999123"/>
              <a:gd name="connsiteY4" fmla="*/ 611618 h 1961867"/>
              <a:gd name="connsiteX5" fmla="*/ 842791 w 3999123"/>
              <a:gd name="connsiteY5" fmla="*/ 181959 h 1961867"/>
              <a:gd name="connsiteX6" fmla="*/ 1008044 w 3999123"/>
              <a:gd name="connsiteY6" fmla="*/ 181 h 1961867"/>
              <a:gd name="connsiteX7" fmla="*/ 1195330 w 3999123"/>
              <a:gd name="connsiteY7" fmla="*/ 165434 h 1961867"/>
              <a:gd name="connsiteX8" fmla="*/ 1547871 w 3999123"/>
              <a:gd name="connsiteY8" fmla="*/ 842972 h 1961867"/>
              <a:gd name="connsiteX9" fmla="*/ 1713123 w 3999123"/>
              <a:gd name="connsiteY9" fmla="*/ 1052292 h 1961867"/>
              <a:gd name="connsiteX10" fmla="*/ 2104222 w 3999123"/>
              <a:gd name="connsiteY10" fmla="*/ 1432375 h 1961867"/>
              <a:gd name="connsiteX11" fmla="*/ 2319051 w 3999123"/>
              <a:gd name="connsiteY11" fmla="*/ 1630678 h 1961867"/>
              <a:gd name="connsiteX12" fmla="*/ 2666081 w 3999123"/>
              <a:gd name="connsiteY12" fmla="*/ 1961184 h 1961867"/>
              <a:gd name="connsiteX13" fmla="*/ 2842352 w 3999123"/>
              <a:gd name="connsiteY13" fmla="*/ 1713304 h 1961867"/>
              <a:gd name="connsiteX14" fmla="*/ 2919470 w 3999123"/>
              <a:gd name="connsiteY14" fmla="*/ 1581102 h 1961867"/>
              <a:gd name="connsiteX15" fmla="*/ 3051672 w 3999123"/>
              <a:gd name="connsiteY15" fmla="*/ 1410340 h 1961867"/>
              <a:gd name="connsiteX16" fmla="*/ 3189383 w 3999123"/>
              <a:gd name="connsiteY16" fmla="*/ 1217545 h 1961867"/>
              <a:gd name="connsiteX17" fmla="*/ 3343619 w 3999123"/>
              <a:gd name="connsiteY17" fmla="*/ 1145936 h 1961867"/>
              <a:gd name="connsiteX18" fmla="*/ 3641075 w 3999123"/>
              <a:gd name="connsiteY18" fmla="*/ 1145936 h 1961867"/>
              <a:gd name="connsiteX19" fmla="*/ 3999123 w 3999123"/>
              <a:gd name="connsiteY19" fmla="*/ 1151444 h 1961867"/>
              <a:gd name="connsiteX0" fmla="*/ 0 w 3999123"/>
              <a:gd name="connsiteY0" fmla="*/ 1184495 h 1961867"/>
              <a:gd name="connsiteX1" fmla="*/ 291947 w 3999123"/>
              <a:gd name="connsiteY1" fmla="*/ 1184495 h 1961867"/>
              <a:gd name="connsiteX2" fmla="*/ 413133 w 3999123"/>
              <a:gd name="connsiteY2" fmla="*/ 1145936 h 1961867"/>
              <a:gd name="connsiteX3" fmla="*/ 589402 w 3999123"/>
              <a:gd name="connsiteY3" fmla="*/ 942124 h 1961867"/>
              <a:gd name="connsiteX4" fmla="*/ 705079 w 3999123"/>
              <a:gd name="connsiteY4" fmla="*/ 611618 h 1961867"/>
              <a:gd name="connsiteX5" fmla="*/ 842791 w 3999123"/>
              <a:gd name="connsiteY5" fmla="*/ 181959 h 1961867"/>
              <a:gd name="connsiteX6" fmla="*/ 1008044 w 3999123"/>
              <a:gd name="connsiteY6" fmla="*/ 181 h 1961867"/>
              <a:gd name="connsiteX7" fmla="*/ 1195330 w 3999123"/>
              <a:gd name="connsiteY7" fmla="*/ 165434 h 1961867"/>
              <a:gd name="connsiteX8" fmla="*/ 1547871 w 3999123"/>
              <a:gd name="connsiteY8" fmla="*/ 842972 h 1961867"/>
              <a:gd name="connsiteX9" fmla="*/ 1713123 w 3999123"/>
              <a:gd name="connsiteY9" fmla="*/ 1052292 h 1961867"/>
              <a:gd name="connsiteX10" fmla="*/ 2104222 w 3999123"/>
              <a:gd name="connsiteY10" fmla="*/ 1432375 h 1961867"/>
              <a:gd name="connsiteX11" fmla="*/ 2319051 w 3999123"/>
              <a:gd name="connsiteY11" fmla="*/ 1630678 h 1961867"/>
              <a:gd name="connsiteX12" fmla="*/ 2666081 w 3999123"/>
              <a:gd name="connsiteY12" fmla="*/ 1961184 h 1961867"/>
              <a:gd name="connsiteX13" fmla="*/ 2842352 w 3999123"/>
              <a:gd name="connsiteY13" fmla="*/ 1713304 h 1961867"/>
              <a:gd name="connsiteX14" fmla="*/ 2919470 w 3999123"/>
              <a:gd name="connsiteY14" fmla="*/ 1581102 h 1961867"/>
              <a:gd name="connsiteX15" fmla="*/ 3051672 w 3999123"/>
              <a:gd name="connsiteY15" fmla="*/ 1410340 h 1961867"/>
              <a:gd name="connsiteX16" fmla="*/ 3189383 w 3999123"/>
              <a:gd name="connsiteY16" fmla="*/ 1217545 h 1961867"/>
              <a:gd name="connsiteX17" fmla="*/ 3343619 w 3999123"/>
              <a:gd name="connsiteY17" fmla="*/ 1145936 h 1961867"/>
              <a:gd name="connsiteX18" fmla="*/ 3641075 w 3999123"/>
              <a:gd name="connsiteY18" fmla="*/ 1145936 h 1961867"/>
              <a:gd name="connsiteX19" fmla="*/ 3999123 w 3999123"/>
              <a:gd name="connsiteY19" fmla="*/ 1151444 h 1961867"/>
              <a:gd name="connsiteX0" fmla="*/ 0 w 3999123"/>
              <a:gd name="connsiteY0" fmla="*/ 1184495 h 1961867"/>
              <a:gd name="connsiteX1" fmla="*/ 291947 w 3999123"/>
              <a:gd name="connsiteY1" fmla="*/ 1184495 h 1961867"/>
              <a:gd name="connsiteX2" fmla="*/ 413133 w 3999123"/>
              <a:gd name="connsiteY2" fmla="*/ 1145936 h 1961867"/>
              <a:gd name="connsiteX3" fmla="*/ 589402 w 3999123"/>
              <a:gd name="connsiteY3" fmla="*/ 942124 h 1961867"/>
              <a:gd name="connsiteX4" fmla="*/ 705079 w 3999123"/>
              <a:gd name="connsiteY4" fmla="*/ 611618 h 1961867"/>
              <a:gd name="connsiteX5" fmla="*/ 842791 w 3999123"/>
              <a:gd name="connsiteY5" fmla="*/ 181959 h 1961867"/>
              <a:gd name="connsiteX6" fmla="*/ 1008044 w 3999123"/>
              <a:gd name="connsiteY6" fmla="*/ 181 h 1961867"/>
              <a:gd name="connsiteX7" fmla="*/ 1195330 w 3999123"/>
              <a:gd name="connsiteY7" fmla="*/ 165434 h 1961867"/>
              <a:gd name="connsiteX8" fmla="*/ 1547871 w 3999123"/>
              <a:gd name="connsiteY8" fmla="*/ 842972 h 1961867"/>
              <a:gd name="connsiteX9" fmla="*/ 1713123 w 3999123"/>
              <a:gd name="connsiteY9" fmla="*/ 1052292 h 1961867"/>
              <a:gd name="connsiteX10" fmla="*/ 2104222 w 3999123"/>
              <a:gd name="connsiteY10" fmla="*/ 1432375 h 1961867"/>
              <a:gd name="connsiteX11" fmla="*/ 2319051 w 3999123"/>
              <a:gd name="connsiteY11" fmla="*/ 1630678 h 1961867"/>
              <a:gd name="connsiteX12" fmla="*/ 2666081 w 3999123"/>
              <a:gd name="connsiteY12" fmla="*/ 1961184 h 1961867"/>
              <a:gd name="connsiteX13" fmla="*/ 2842352 w 3999123"/>
              <a:gd name="connsiteY13" fmla="*/ 1713304 h 1961867"/>
              <a:gd name="connsiteX14" fmla="*/ 2919470 w 3999123"/>
              <a:gd name="connsiteY14" fmla="*/ 1581102 h 1961867"/>
              <a:gd name="connsiteX15" fmla="*/ 3051672 w 3999123"/>
              <a:gd name="connsiteY15" fmla="*/ 1410340 h 1961867"/>
              <a:gd name="connsiteX16" fmla="*/ 3189383 w 3999123"/>
              <a:gd name="connsiteY16" fmla="*/ 1217545 h 1961867"/>
              <a:gd name="connsiteX17" fmla="*/ 3343619 w 3999123"/>
              <a:gd name="connsiteY17" fmla="*/ 1145936 h 1961867"/>
              <a:gd name="connsiteX18" fmla="*/ 3641075 w 3999123"/>
              <a:gd name="connsiteY18" fmla="*/ 1145936 h 1961867"/>
              <a:gd name="connsiteX19" fmla="*/ 3999123 w 3999123"/>
              <a:gd name="connsiteY19" fmla="*/ 1151444 h 1961867"/>
              <a:gd name="connsiteX0" fmla="*/ 0 w 3999123"/>
              <a:gd name="connsiteY0" fmla="*/ 1184495 h 1961867"/>
              <a:gd name="connsiteX1" fmla="*/ 291947 w 3999123"/>
              <a:gd name="connsiteY1" fmla="*/ 1184495 h 1961867"/>
              <a:gd name="connsiteX2" fmla="*/ 413133 w 3999123"/>
              <a:gd name="connsiteY2" fmla="*/ 1145936 h 1961867"/>
              <a:gd name="connsiteX3" fmla="*/ 589402 w 3999123"/>
              <a:gd name="connsiteY3" fmla="*/ 942124 h 1961867"/>
              <a:gd name="connsiteX4" fmla="*/ 705079 w 3999123"/>
              <a:gd name="connsiteY4" fmla="*/ 611618 h 1961867"/>
              <a:gd name="connsiteX5" fmla="*/ 842791 w 3999123"/>
              <a:gd name="connsiteY5" fmla="*/ 181959 h 1961867"/>
              <a:gd name="connsiteX6" fmla="*/ 1008044 w 3999123"/>
              <a:gd name="connsiteY6" fmla="*/ 181 h 1961867"/>
              <a:gd name="connsiteX7" fmla="*/ 1195330 w 3999123"/>
              <a:gd name="connsiteY7" fmla="*/ 165434 h 1961867"/>
              <a:gd name="connsiteX8" fmla="*/ 1547871 w 3999123"/>
              <a:gd name="connsiteY8" fmla="*/ 842972 h 1961867"/>
              <a:gd name="connsiteX9" fmla="*/ 1713123 w 3999123"/>
              <a:gd name="connsiteY9" fmla="*/ 1052292 h 1961867"/>
              <a:gd name="connsiteX10" fmla="*/ 2153798 w 3999123"/>
              <a:gd name="connsiteY10" fmla="*/ 1415850 h 1961867"/>
              <a:gd name="connsiteX11" fmla="*/ 2319051 w 3999123"/>
              <a:gd name="connsiteY11" fmla="*/ 1630678 h 1961867"/>
              <a:gd name="connsiteX12" fmla="*/ 2666081 w 3999123"/>
              <a:gd name="connsiteY12" fmla="*/ 1961184 h 1961867"/>
              <a:gd name="connsiteX13" fmla="*/ 2842352 w 3999123"/>
              <a:gd name="connsiteY13" fmla="*/ 1713304 h 1961867"/>
              <a:gd name="connsiteX14" fmla="*/ 2919470 w 3999123"/>
              <a:gd name="connsiteY14" fmla="*/ 1581102 h 1961867"/>
              <a:gd name="connsiteX15" fmla="*/ 3051672 w 3999123"/>
              <a:gd name="connsiteY15" fmla="*/ 1410340 h 1961867"/>
              <a:gd name="connsiteX16" fmla="*/ 3189383 w 3999123"/>
              <a:gd name="connsiteY16" fmla="*/ 1217545 h 1961867"/>
              <a:gd name="connsiteX17" fmla="*/ 3343619 w 3999123"/>
              <a:gd name="connsiteY17" fmla="*/ 1145936 h 1961867"/>
              <a:gd name="connsiteX18" fmla="*/ 3641075 w 3999123"/>
              <a:gd name="connsiteY18" fmla="*/ 1145936 h 1961867"/>
              <a:gd name="connsiteX19" fmla="*/ 3999123 w 3999123"/>
              <a:gd name="connsiteY19" fmla="*/ 1151444 h 1961867"/>
              <a:gd name="connsiteX0" fmla="*/ 0 w 3999123"/>
              <a:gd name="connsiteY0" fmla="*/ 1184495 h 1962145"/>
              <a:gd name="connsiteX1" fmla="*/ 291947 w 3999123"/>
              <a:gd name="connsiteY1" fmla="*/ 1184495 h 1962145"/>
              <a:gd name="connsiteX2" fmla="*/ 413133 w 3999123"/>
              <a:gd name="connsiteY2" fmla="*/ 1145936 h 1962145"/>
              <a:gd name="connsiteX3" fmla="*/ 589402 w 3999123"/>
              <a:gd name="connsiteY3" fmla="*/ 942124 h 1962145"/>
              <a:gd name="connsiteX4" fmla="*/ 705079 w 3999123"/>
              <a:gd name="connsiteY4" fmla="*/ 611618 h 1962145"/>
              <a:gd name="connsiteX5" fmla="*/ 842791 w 3999123"/>
              <a:gd name="connsiteY5" fmla="*/ 181959 h 1962145"/>
              <a:gd name="connsiteX6" fmla="*/ 1008044 w 3999123"/>
              <a:gd name="connsiteY6" fmla="*/ 181 h 1962145"/>
              <a:gd name="connsiteX7" fmla="*/ 1195330 w 3999123"/>
              <a:gd name="connsiteY7" fmla="*/ 165434 h 1962145"/>
              <a:gd name="connsiteX8" fmla="*/ 1547871 w 3999123"/>
              <a:gd name="connsiteY8" fmla="*/ 842972 h 1962145"/>
              <a:gd name="connsiteX9" fmla="*/ 1713123 w 3999123"/>
              <a:gd name="connsiteY9" fmla="*/ 1052292 h 1962145"/>
              <a:gd name="connsiteX10" fmla="*/ 2153798 w 3999123"/>
              <a:gd name="connsiteY10" fmla="*/ 1415850 h 1962145"/>
              <a:gd name="connsiteX11" fmla="*/ 2341084 w 3999123"/>
              <a:gd name="connsiteY11" fmla="*/ 1614153 h 1962145"/>
              <a:gd name="connsiteX12" fmla="*/ 2666081 w 3999123"/>
              <a:gd name="connsiteY12" fmla="*/ 1961184 h 1962145"/>
              <a:gd name="connsiteX13" fmla="*/ 2842352 w 3999123"/>
              <a:gd name="connsiteY13" fmla="*/ 1713304 h 1962145"/>
              <a:gd name="connsiteX14" fmla="*/ 2919470 w 3999123"/>
              <a:gd name="connsiteY14" fmla="*/ 1581102 h 1962145"/>
              <a:gd name="connsiteX15" fmla="*/ 3051672 w 3999123"/>
              <a:gd name="connsiteY15" fmla="*/ 1410340 h 1962145"/>
              <a:gd name="connsiteX16" fmla="*/ 3189383 w 3999123"/>
              <a:gd name="connsiteY16" fmla="*/ 1217545 h 1962145"/>
              <a:gd name="connsiteX17" fmla="*/ 3343619 w 3999123"/>
              <a:gd name="connsiteY17" fmla="*/ 1145936 h 1962145"/>
              <a:gd name="connsiteX18" fmla="*/ 3641075 w 3999123"/>
              <a:gd name="connsiteY18" fmla="*/ 1145936 h 1962145"/>
              <a:gd name="connsiteX19" fmla="*/ 3999123 w 3999123"/>
              <a:gd name="connsiteY19" fmla="*/ 1151444 h 1962145"/>
              <a:gd name="connsiteX0" fmla="*/ 0 w 3999123"/>
              <a:gd name="connsiteY0" fmla="*/ 1184495 h 1885441"/>
              <a:gd name="connsiteX1" fmla="*/ 291947 w 3999123"/>
              <a:gd name="connsiteY1" fmla="*/ 1184495 h 1885441"/>
              <a:gd name="connsiteX2" fmla="*/ 413133 w 3999123"/>
              <a:gd name="connsiteY2" fmla="*/ 1145936 h 1885441"/>
              <a:gd name="connsiteX3" fmla="*/ 589402 w 3999123"/>
              <a:gd name="connsiteY3" fmla="*/ 942124 h 1885441"/>
              <a:gd name="connsiteX4" fmla="*/ 705079 w 3999123"/>
              <a:gd name="connsiteY4" fmla="*/ 611618 h 1885441"/>
              <a:gd name="connsiteX5" fmla="*/ 842791 w 3999123"/>
              <a:gd name="connsiteY5" fmla="*/ 181959 h 1885441"/>
              <a:gd name="connsiteX6" fmla="*/ 1008044 w 3999123"/>
              <a:gd name="connsiteY6" fmla="*/ 181 h 1885441"/>
              <a:gd name="connsiteX7" fmla="*/ 1195330 w 3999123"/>
              <a:gd name="connsiteY7" fmla="*/ 165434 h 1885441"/>
              <a:gd name="connsiteX8" fmla="*/ 1547871 w 3999123"/>
              <a:gd name="connsiteY8" fmla="*/ 842972 h 1885441"/>
              <a:gd name="connsiteX9" fmla="*/ 1713123 w 3999123"/>
              <a:gd name="connsiteY9" fmla="*/ 1052292 h 1885441"/>
              <a:gd name="connsiteX10" fmla="*/ 2153798 w 3999123"/>
              <a:gd name="connsiteY10" fmla="*/ 1415850 h 1885441"/>
              <a:gd name="connsiteX11" fmla="*/ 2341084 w 3999123"/>
              <a:gd name="connsiteY11" fmla="*/ 1614153 h 1885441"/>
              <a:gd name="connsiteX12" fmla="*/ 2638539 w 3999123"/>
              <a:gd name="connsiteY12" fmla="*/ 1884066 h 1885441"/>
              <a:gd name="connsiteX13" fmla="*/ 2842352 w 3999123"/>
              <a:gd name="connsiteY13" fmla="*/ 1713304 h 1885441"/>
              <a:gd name="connsiteX14" fmla="*/ 2919470 w 3999123"/>
              <a:gd name="connsiteY14" fmla="*/ 1581102 h 1885441"/>
              <a:gd name="connsiteX15" fmla="*/ 3051672 w 3999123"/>
              <a:gd name="connsiteY15" fmla="*/ 1410340 h 1885441"/>
              <a:gd name="connsiteX16" fmla="*/ 3189383 w 3999123"/>
              <a:gd name="connsiteY16" fmla="*/ 1217545 h 1885441"/>
              <a:gd name="connsiteX17" fmla="*/ 3343619 w 3999123"/>
              <a:gd name="connsiteY17" fmla="*/ 1145936 h 1885441"/>
              <a:gd name="connsiteX18" fmla="*/ 3641075 w 3999123"/>
              <a:gd name="connsiteY18" fmla="*/ 1145936 h 1885441"/>
              <a:gd name="connsiteX19" fmla="*/ 3999123 w 3999123"/>
              <a:gd name="connsiteY19" fmla="*/ 1151444 h 1885441"/>
              <a:gd name="connsiteX0" fmla="*/ 0 w 3999123"/>
              <a:gd name="connsiteY0" fmla="*/ 1184495 h 1884179"/>
              <a:gd name="connsiteX1" fmla="*/ 291947 w 3999123"/>
              <a:gd name="connsiteY1" fmla="*/ 1184495 h 1884179"/>
              <a:gd name="connsiteX2" fmla="*/ 413133 w 3999123"/>
              <a:gd name="connsiteY2" fmla="*/ 1145936 h 1884179"/>
              <a:gd name="connsiteX3" fmla="*/ 589402 w 3999123"/>
              <a:gd name="connsiteY3" fmla="*/ 942124 h 1884179"/>
              <a:gd name="connsiteX4" fmla="*/ 705079 w 3999123"/>
              <a:gd name="connsiteY4" fmla="*/ 611618 h 1884179"/>
              <a:gd name="connsiteX5" fmla="*/ 842791 w 3999123"/>
              <a:gd name="connsiteY5" fmla="*/ 181959 h 1884179"/>
              <a:gd name="connsiteX6" fmla="*/ 1008044 w 3999123"/>
              <a:gd name="connsiteY6" fmla="*/ 181 h 1884179"/>
              <a:gd name="connsiteX7" fmla="*/ 1195330 w 3999123"/>
              <a:gd name="connsiteY7" fmla="*/ 165434 h 1884179"/>
              <a:gd name="connsiteX8" fmla="*/ 1547871 w 3999123"/>
              <a:gd name="connsiteY8" fmla="*/ 842972 h 1884179"/>
              <a:gd name="connsiteX9" fmla="*/ 1713123 w 3999123"/>
              <a:gd name="connsiteY9" fmla="*/ 1052292 h 1884179"/>
              <a:gd name="connsiteX10" fmla="*/ 2153798 w 3999123"/>
              <a:gd name="connsiteY10" fmla="*/ 1415850 h 1884179"/>
              <a:gd name="connsiteX11" fmla="*/ 2341084 w 3999123"/>
              <a:gd name="connsiteY11" fmla="*/ 1614153 h 1884179"/>
              <a:gd name="connsiteX12" fmla="*/ 2638539 w 3999123"/>
              <a:gd name="connsiteY12" fmla="*/ 1884066 h 1884179"/>
              <a:gd name="connsiteX13" fmla="*/ 2919470 w 3999123"/>
              <a:gd name="connsiteY13" fmla="*/ 1581102 h 1884179"/>
              <a:gd name="connsiteX14" fmla="*/ 3051672 w 3999123"/>
              <a:gd name="connsiteY14" fmla="*/ 1410340 h 1884179"/>
              <a:gd name="connsiteX15" fmla="*/ 3189383 w 3999123"/>
              <a:gd name="connsiteY15" fmla="*/ 1217545 h 1884179"/>
              <a:gd name="connsiteX16" fmla="*/ 3343619 w 3999123"/>
              <a:gd name="connsiteY16" fmla="*/ 1145936 h 1884179"/>
              <a:gd name="connsiteX17" fmla="*/ 3641075 w 3999123"/>
              <a:gd name="connsiteY17" fmla="*/ 1145936 h 1884179"/>
              <a:gd name="connsiteX18" fmla="*/ 3999123 w 3999123"/>
              <a:gd name="connsiteY18" fmla="*/ 1151444 h 1884179"/>
              <a:gd name="connsiteX0" fmla="*/ 0 w 3999123"/>
              <a:gd name="connsiteY0" fmla="*/ 1184495 h 1884568"/>
              <a:gd name="connsiteX1" fmla="*/ 291947 w 3999123"/>
              <a:gd name="connsiteY1" fmla="*/ 1184495 h 1884568"/>
              <a:gd name="connsiteX2" fmla="*/ 413133 w 3999123"/>
              <a:gd name="connsiteY2" fmla="*/ 1145936 h 1884568"/>
              <a:gd name="connsiteX3" fmla="*/ 589402 w 3999123"/>
              <a:gd name="connsiteY3" fmla="*/ 942124 h 1884568"/>
              <a:gd name="connsiteX4" fmla="*/ 705079 w 3999123"/>
              <a:gd name="connsiteY4" fmla="*/ 611618 h 1884568"/>
              <a:gd name="connsiteX5" fmla="*/ 842791 w 3999123"/>
              <a:gd name="connsiteY5" fmla="*/ 181959 h 1884568"/>
              <a:gd name="connsiteX6" fmla="*/ 1008044 w 3999123"/>
              <a:gd name="connsiteY6" fmla="*/ 181 h 1884568"/>
              <a:gd name="connsiteX7" fmla="*/ 1195330 w 3999123"/>
              <a:gd name="connsiteY7" fmla="*/ 165434 h 1884568"/>
              <a:gd name="connsiteX8" fmla="*/ 1547871 w 3999123"/>
              <a:gd name="connsiteY8" fmla="*/ 842972 h 1884568"/>
              <a:gd name="connsiteX9" fmla="*/ 1713123 w 3999123"/>
              <a:gd name="connsiteY9" fmla="*/ 1052292 h 1884568"/>
              <a:gd name="connsiteX10" fmla="*/ 2153798 w 3999123"/>
              <a:gd name="connsiteY10" fmla="*/ 1415850 h 1884568"/>
              <a:gd name="connsiteX11" fmla="*/ 2341084 w 3999123"/>
              <a:gd name="connsiteY11" fmla="*/ 1614153 h 1884568"/>
              <a:gd name="connsiteX12" fmla="*/ 2638539 w 3999123"/>
              <a:gd name="connsiteY12" fmla="*/ 1884066 h 1884568"/>
              <a:gd name="connsiteX13" fmla="*/ 2919470 w 3999123"/>
              <a:gd name="connsiteY13" fmla="*/ 1542543 h 1884568"/>
              <a:gd name="connsiteX14" fmla="*/ 3051672 w 3999123"/>
              <a:gd name="connsiteY14" fmla="*/ 1410340 h 1884568"/>
              <a:gd name="connsiteX15" fmla="*/ 3189383 w 3999123"/>
              <a:gd name="connsiteY15" fmla="*/ 1217545 h 1884568"/>
              <a:gd name="connsiteX16" fmla="*/ 3343619 w 3999123"/>
              <a:gd name="connsiteY16" fmla="*/ 1145936 h 1884568"/>
              <a:gd name="connsiteX17" fmla="*/ 3641075 w 3999123"/>
              <a:gd name="connsiteY17" fmla="*/ 1145936 h 1884568"/>
              <a:gd name="connsiteX18" fmla="*/ 3999123 w 3999123"/>
              <a:gd name="connsiteY18" fmla="*/ 1151444 h 1884568"/>
              <a:gd name="connsiteX0" fmla="*/ 0 w 3999123"/>
              <a:gd name="connsiteY0" fmla="*/ 1184495 h 1884568"/>
              <a:gd name="connsiteX1" fmla="*/ 291947 w 3999123"/>
              <a:gd name="connsiteY1" fmla="*/ 1184495 h 1884568"/>
              <a:gd name="connsiteX2" fmla="*/ 413133 w 3999123"/>
              <a:gd name="connsiteY2" fmla="*/ 1145936 h 1884568"/>
              <a:gd name="connsiteX3" fmla="*/ 589402 w 3999123"/>
              <a:gd name="connsiteY3" fmla="*/ 942124 h 1884568"/>
              <a:gd name="connsiteX4" fmla="*/ 705079 w 3999123"/>
              <a:gd name="connsiteY4" fmla="*/ 611618 h 1884568"/>
              <a:gd name="connsiteX5" fmla="*/ 842791 w 3999123"/>
              <a:gd name="connsiteY5" fmla="*/ 181959 h 1884568"/>
              <a:gd name="connsiteX6" fmla="*/ 1008044 w 3999123"/>
              <a:gd name="connsiteY6" fmla="*/ 181 h 1884568"/>
              <a:gd name="connsiteX7" fmla="*/ 1195330 w 3999123"/>
              <a:gd name="connsiteY7" fmla="*/ 165434 h 1884568"/>
              <a:gd name="connsiteX8" fmla="*/ 1547871 w 3999123"/>
              <a:gd name="connsiteY8" fmla="*/ 842972 h 1884568"/>
              <a:gd name="connsiteX9" fmla="*/ 1713123 w 3999123"/>
              <a:gd name="connsiteY9" fmla="*/ 1052292 h 1884568"/>
              <a:gd name="connsiteX10" fmla="*/ 2153798 w 3999123"/>
              <a:gd name="connsiteY10" fmla="*/ 1415850 h 1884568"/>
              <a:gd name="connsiteX11" fmla="*/ 2341084 w 3999123"/>
              <a:gd name="connsiteY11" fmla="*/ 1614153 h 1884568"/>
              <a:gd name="connsiteX12" fmla="*/ 2638539 w 3999123"/>
              <a:gd name="connsiteY12" fmla="*/ 1884066 h 1884568"/>
              <a:gd name="connsiteX13" fmla="*/ 2919470 w 3999123"/>
              <a:gd name="connsiteY13" fmla="*/ 1542543 h 1884568"/>
              <a:gd name="connsiteX14" fmla="*/ 3024130 w 3999123"/>
              <a:gd name="connsiteY14" fmla="*/ 1344239 h 1884568"/>
              <a:gd name="connsiteX15" fmla="*/ 3189383 w 3999123"/>
              <a:gd name="connsiteY15" fmla="*/ 1217545 h 1884568"/>
              <a:gd name="connsiteX16" fmla="*/ 3343619 w 3999123"/>
              <a:gd name="connsiteY16" fmla="*/ 1145936 h 1884568"/>
              <a:gd name="connsiteX17" fmla="*/ 3641075 w 3999123"/>
              <a:gd name="connsiteY17" fmla="*/ 1145936 h 1884568"/>
              <a:gd name="connsiteX18" fmla="*/ 3999123 w 3999123"/>
              <a:gd name="connsiteY18" fmla="*/ 1151444 h 1884568"/>
              <a:gd name="connsiteX0" fmla="*/ 0 w 3999123"/>
              <a:gd name="connsiteY0" fmla="*/ 1184495 h 1884568"/>
              <a:gd name="connsiteX1" fmla="*/ 291947 w 3999123"/>
              <a:gd name="connsiteY1" fmla="*/ 1184495 h 1884568"/>
              <a:gd name="connsiteX2" fmla="*/ 413133 w 3999123"/>
              <a:gd name="connsiteY2" fmla="*/ 1145936 h 1884568"/>
              <a:gd name="connsiteX3" fmla="*/ 589402 w 3999123"/>
              <a:gd name="connsiteY3" fmla="*/ 942124 h 1884568"/>
              <a:gd name="connsiteX4" fmla="*/ 705079 w 3999123"/>
              <a:gd name="connsiteY4" fmla="*/ 611618 h 1884568"/>
              <a:gd name="connsiteX5" fmla="*/ 842791 w 3999123"/>
              <a:gd name="connsiteY5" fmla="*/ 181959 h 1884568"/>
              <a:gd name="connsiteX6" fmla="*/ 1008044 w 3999123"/>
              <a:gd name="connsiteY6" fmla="*/ 181 h 1884568"/>
              <a:gd name="connsiteX7" fmla="*/ 1195330 w 3999123"/>
              <a:gd name="connsiteY7" fmla="*/ 165434 h 1884568"/>
              <a:gd name="connsiteX8" fmla="*/ 1547871 w 3999123"/>
              <a:gd name="connsiteY8" fmla="*/ 842972 h 1884568"/>
              <a:gd name="connsiteX9" fmla="*/ 1713123 w 3999123"/>
              <a:gd name="connsiteY9" fmla="*/ 1052292 h 1884568"/>
              <a:gd name="connsiteX10" fmla="*/ 2153798 w 3999123"/>
              <a:gd name="connsiteY10" fmla="*/ 1415850 h 1884568"/>
              <a:gd name="connsiteX11" fmla="*/ 2341084 w 3999123"/>
              <a:gd name="connsiteY11" fmla="*/ 1614153 h 1884568"/>
              <a:gd name="connsiteX12" fmla="*/ 2638539 w 3999123"/>
              <a:gd name="connsiteY12" fmla="*/ 1884066 h 1884568"/>
              <a:gd name="connsiteX13" fmla="*/ 2919470 w 3999123"/>
              <a:gd name="connsiteY13" fmla="*/ 1542543 h 1884568"/>
              <a:gd name="connsiteX14" fmla="*/ 3024130 w 3999123"/>
              <a:gd name="connsiteY14" fmla="*/ 1344239 h 1884568"/>
              <a:gd name="connsiteX15" fmla="*/ 3343619 w 3999123"/>
              <a:gd name="connsiteY15" fmla="*/ 1145936 h 1884568"/>
              <a:gd name="connsiteX16" fmla="*/ 3641075 w 3999123"/>
              <a:gd name="connsiteY16" fmla="*/ 1145936 h 1884568"/>
              <a:gd name="connsiteX17" fmla="*/ 3999123 w 3999123"/>
              <a:gd name="connsiteY17" fmla="*/ 1151444 h 1884568"/>
              <a:gd name="connsiteX0" fmla="*/ 0 w 3999123"/>
              <a:gd name="connsiteY0" fmla="*/ 1184495 h 1884568"/>
              <a:gd name="connsiteX1" fmla="*/ 291947 w 3999123"/>
              <a:gd name="connsiteY1" fmla="*/ 1184495 h 1884568"/>
              <a:gd name="connsiteX2" fmla="*/ 413133 w 3999123"/>
              <a:gd name="connsiteY2" fmla="*/ 1145936 h 1884568"/>
              <a:gd name="connsiteX3" fmla="*/ 589402 w 3999123"/>
              <a:gd name="connsiteY3" fmla="*/ 942124 h 1884568"/>
              <a:gd name="connsiteX4" fmla="*/ 705079 w 3999123"/>
              <a:gd name="connsiteY4" fmla="*/ 611618 h 1884568"/>
              <a:gd name="connsiteX5" fmla="*/ 842791 w 3999123"/>
              <a:gd name="connsiteY5" fmla="*/ 181959 h 1884568"/>
              <a:gd name="connsiteX6" fmla="*/ 1008044 w 3999123"/>
              <a:gd name="connsiteY6" fmla="*/ 181 h 1884568"/>
              <a:gd name="connsiteX7" fmla="*/ 1195330 w 3999123"/>
              <a:gd name="connsiteY7" fmla="*/ 165434 h 1884568"/>
              <a:gd name="connsiteX8" fmla="*/ 1547871 w 3999123"/>
              <a:gd name="connsiteY8" fmla="*/ 842972 h 1884568"/>
              <a:gd name="connsiteX9" fmla="*/ 1713123 w 3999123"/>
              <a:gd name="connsiteY9" fmla="*/ 1052292 h 1884568"/>
              <a:gd name="connsiteX10" fmla="*/ 2153798 w 3999123"/>
              <a:gd name="connsiteY10" fmla="*/ 1415850 h 1884568"/>
              <a:gd name="connsiteX11" fmla="*/ 2341084 w 3999123"/>
              <a:gd name="connsiteY11" fmla="*/ 1614153 h 1884568"/>
              <a:gd name="connsiteX12" fmla="*/ 2638539 w 3999123"/>
              <a:gd name="connsiteY12" fmla="*/ 1884066 h 1884568"/>
              <a:gd name="connsiteX13" fmla="*/ 2919470 w 3999123"/>
              <a:gd name="connsiteY13" fmla="*/ 1542543 h 1884568"/>
              <a:gd name="connsiteX14" fmla="*/ 3084722 w 3999123"/>
              <a:gd name="connsiteY14" fmla="*/ 1311189 h 1884568"/>
              <a:gd name="connsiteX15" fmla="*/ 3343619 w 3999123"/>
              <a:gd name="connsiteY15" fmla="*/ 1145936 h 1884568"/>
              <a:gd name="connsiteX16" fmla="*/ 3641075 w 3999123"/>
              <a:gd name="connsiteY16" fmla="*/ 1145936 h 1884568"/>
              <a:gd name="connsiteX17" fmla="*/ 3999123 w 3999123"/>
              <a:gd name="connsiteY17" fmla="*/ 1151444 h 1884568"/>
              <a:gd name="connsiteX0" fmla="*/ 0 w 3999123"/>
              <a:gd name="connsiteY0" fmla="*/ 1184495 h 2022103"/>
              <a:gd name="connsiteX1" fmla="*/ 291947 w 3999123"/>
              <a:gd name="connsiteY1" fmla="*/ 1184495 h 2022103"/>
              <a:gd name="connsiteX2" fmla="*/ 413133 w 3999123"/>
              <a:gd name="connsiteY2" fmla="*/ 1145936 h 2022103"/>
              <a:gd name="connsiteX3" fmla="*/ 589402 w 3999123"/>
              <a:gd name="connsiteY3" fmla="*/ 942124 h 2022103"/>
              <a:gd name="connsiteX4" fmla="*/ 705079 w 3999123"/>
              <a:gd name="connsiteY4" fmla="*/ 611618 h 2022103"/>
              <a:gd name="connsiteX5" fmla="*/ 842791 w 3999123"/>
              <a:gd name="connsiteY5" fmla="*/ 181959 h 2022103"/>
              <a:gd name="connsiteX6" fmla="*/ 1008044 w 3999123"/>
              <a:gd name="connsiteY6" fmla="*/ 181 h 2022103"/>
              <a:gd name="connsiteX7" fmla="*/ 1195330 w 3999123"/>
              <a:gd name="connsiteY7" fmla="*/ 165434 h 2022103"/>
              <a:gd name="connsiteX8" fmla="*/ 1547871 w 3999123"/>
              <a:gd name="connsiteY8" fmla="*/ 842972 h 2022103"/>
              <a:gd name="connsiteX9" fmla="*/ 1713123 w 3999123"/>
              <a:gd name="connsiteY9" fmla="*/ 1052292 h 2022103"/>
              <a:gd name="connsiteX10" fmla="*/ 2153798 w 3999123"/>
              <a:gd name="connsiteY10" fmla="*/ 1415850 h 2022103"/>
              <a:gd name="connsiteX11" fmla="*/ 2341084 w 3999123"/>
              <a:gd name="connsiteY11" fmla="*/ 1614153 h 2022103"/>
              <a:gd name="connsiteX12" fmla="*/ 2644047 w 3999123"/>
              <a:gd name="connsiteY12" fmla="*/ 2021777 h 2022103"/>
              <a:gd name="connsiteX13" fmla="*/ 2919470 w 3999123"/>
              <a:gd name="connsiteY13" fmla="*/ 1542543 h 2022103"/>
              <a:gd name="connsiteX14" fmla="*/ 3084722 w 3999123"/>
              <a:gd name="connsiteY14" fmla="*/ 1311189 h 2022103"/>
              <a:gd name="connsiteX15" fmla="*/ 3343619 w 3999123"/>
              <a:gd name="connsiteY15" fmla="*/ 1145936 h 2022103"/>
              <a:gd name="connsiteX16" fmla="*/ 3641075 w 3999123"/>
              <a:gd name="connsiteY16" fmla="*/ 1145936 h 2022103"/>
              <a:gd name="connsiteX17" fmla="*/ 3999123 w 3999123"/>
              <a:gd name="connsiteY17" fmla="*/ 1151444 h 2022103"/>
              <a:gd name="connsiteX0" fmla="*/ 0 w 3999123"/>
              <a:gd name="connsiteY0" fmla="*/ 1184495 h 2022103"/>
              <a:gd name="connsiteX1" fmla="*/ 291947 w 3999123"/>
              <a:gd name="connsiteY1" fmla="*/ 1184495 h 2022103"/>
              <a:gd name="connsiteX2" fmla="*/ 413133 w 3999123"/>
              <a:gd name="connsiteY2" fmla="*/ 1145936 h 2022103"/>
              <a:gd name="connsiteX3" fmla="*/ 589402 w 3999123"/>
              <a:gd name="connsiteY3" fmla="*/ 942124 h 2022103"/>
              <a:gd name="connsiteX4" fmla="*/ 705079 w 3999123"/>
              <a:gd name="connsiteY4" fmla="*/ 611618 h 2022103"/>
              <a:gd name="connsiteX5" fmla="*/ 842791 w 3999123"/>
              <a:gd name="connsiteY5" fmla="*/ 181959 h 2022103"/>
              <a:gd name="connsiteX6" fmla="*/ 1008044 w 3999123"/>
              <a:gd name="connsiteY6" fmla="*/ 181 h 2022103"/>
              <a:gd name="connsiteX7" fmla="*/ 1195330 w 3999123"/>
              <a:gd name="connsiteY7" fmla="*/ 165434 h 2022103"/>
              <a:gd name="connsiteX8" fmla="*/ 1547871 w 3999123"/>
              <a:gd name="connsiteY8" fmla="*/ 842972 h 2022103"/>
              <a:gd name="connsiteX9" fmla="*/ 1713123 w 3999123"/>
              <a:gd name="connsiteY9" fmla="*/ 1052292 h 2022103"/>
              <a:gd name="connsiteX10" fmla="*/ 2153798 w 3999123"/>
              <a:gd name="connsiteY10" fmla="*/ 1415850 h 2022103"/>
              <a:gd name="connsiteX11" fmla="*/ 2341084 w 3999123"/>
              <a:gd name="connsiteY11" fmla="*/ 1614153 h 2022103"/>
              <a:gd name="connsiteX12" fmla="*/ 2644047 w 3999123"/>
              <a:gd name="connsiteY12" fmla="*/ 2021777 h 2022103"/>
              <a:gd name="connsiteX13" fmla="*/ 2919470 w 3999123"/>
              <a:gd name="connsiteY13" fmla="*/ 1542543 h 2022103"/>
              <a:gd name="connsiteX14" fmla="*/ 3084722 w 3999123"/>
              <a:gd name="connsiteY14" fmla="*/ 1311189 h 2022103"/>
              <a:gd name="connsiteX15" fmla="*/ 3354635 w 3999123"/>
              <a:gd name="connsiteY15" fmla="*/ 1184495 h 2022103"/>
              <a:gd name="connsiteX16" fmla="*/ 3641075 w 3999123"/>
              <a:gd name="connsiteY16" fmla="*/ 1145936 h 2022103"/>
              <a:gd name="connsiteX17" fmla="*/ 3999123 w 3999123"/>
              <a:gd name="connsiteY17" fmla="*/ 1151444 h 2022103"/>
              <a:gd name="connsiteX0" fmla="*/ 0 w 3999123"/>
              <a:gd name="connsiteY0" fmla="*/ 1184495 h 2022103"/>
              <a:gd name="connsiteX1" fmla="*/ 291947 w 3999123"/>
              <a:gd name="connsiteY1" fmla="*/ 1184495 h 2022103"/>
              <a:gd name="connsiteX2" fmla="*/ 413133 w 3999123"/>
              <a:gd name="connsiteY2" fmla="*/ 1145936 h 2022103"/>
              <a:gd name="connsiteX3" fmla="*/ 589402 w 3999123"/>
              <a:gd name="connsiteY3" fmla="*/ 942124 h 2022103"/>
              <a:gd name="connsiteX4" fmla="*/ 705079 w 3999123"/>
              <a:gd name="connsiteY4" fmla="*/ 611618 h 2022103"/>
              <a:gd name="connsiteX5" fmla="*/ 842791 w 3999123"/>
              <a:gd name="connsiteY5" fmla="*/ 181959 h 2022103"/>
              <a:gd name="connsiteX6" fmla="*/ 1008044 w 3999123"/>
              <a:gd name="connsiteY6" fmla="*/ 181 h 2022103"/>
              <a:gd name="connsiteX7" fmla="*/ 1195330 w 3999123"/>
              <a:gd name="connsiteY7" fmla="*/ 165434 h 2022103"/>
              <a:gd name="connsiteX8" fmla="*/ 1547871 w 3999123"/>
              <a:gd name="connsiteY8" fmla="*/ 842972 h 2022103"/>
              <a:gd name="connsiteX9" fmla="*/ 1713123 w 3999123"/>
              <a:gd name="connsiteY9" fmla="*/ 1052292 h 2022103"/>
              <a:gd name="connsiteX10" fmla="*/ 2153798 w 3999123"/>
              <a:gd name="connsiteY10" fmla="*/ 1415850 h 2022103"/>
              <a:gd name="connsiteX11" fmla="*/ 2341084 w 3999123"/>
              <a:gd name="connsiteY11" fmla="*/ 1614153 h 2022103"/>
              <a:gd name="connsiteX12" fmla="*/ 2644047 w 3999123"/>
              <a:gd name="connsiteY12" fmla="*/ 2021777 h 2022103"/>
              <a:gd name="connsiteX13" fmla="*/ 2919470 w 3999123"/>
              <a:gd name="connsiteY13" fmla="*/ 1542543 h 2022103"/>
              <a:gd name="connsiteX14" fmla="*/ 3084722 w 3999123"/>
              <a:gd name="connsiteY14" fmla="*/ 1311189 h 2022103"/>
              <a:gd name="connsiteX15" fmla="*/ 3354635 w 3999123"/>
              <a:gd name="connsiteY15" fmla="*/ 1184495 h 2022103"/>
              <a:gd name="connsiteX16" fmla="*/ 3999123 w 3999123"/>
              <a:gd name="connsiteY16" fmla="*/ 1151444 h 2022103"/>
              <a:gd name="connsiteX0" fmla="*/ 0 w 4032173"/>
              <a:gd name="connsiteY0" fmla="*/ 1184495 h 2022103"/>
              <a:gd name="connsiteX1" fmla="*/ 291947 w 4032173"/>
              <a:gd name="connsiteY1" fmla="*/ 1184495 h 2022103"/>
              <a:gd name="connsiteX2" fmla="*/ 413133 w 4032173"/>
              <a:gd name="connsiteY2" fmla="*/ 1145936 h 2022103"/>
              <a:gd name="connsiteX3" fmla="*/ 589402 w 4032173"/>
              <a:gd name="connsiteY3" fmla="*/ 942124 h 2022103"/>
              <a:gd name="connsiteX4" fmla="*/ 705079 w 4032173"/>
              <a:gd name="connsiteY4" fmla="*/ 611618 h 2022103"/>
              <a:gd name="connsiteX5" fmla="*/ 842791 w 4032173"/>
              <a:gd name="connsiteY5" fmla="*/ 181959 h 2022103"/>
              <a:gd name="connsiteX6" fmla="*/ 1008044 w 4032173"/>
              <a:gd name="connsiteY6" fmla="*/ 181 h 2022103"/>
              <a:gd name="connsiteX7" fmla="*/ 1195330 w 4032173"/>
              <a:gd name="connsiteY7" fmla="*/ 165434 h 2022103"/>
              <a:gd name="connsiteX8" fmla="*/ 1547871 w 4032173"/>
              <a:gd name="connsiteY8" fmla="*/ 842972 h 2022103"/>
              <a:gd name="connsiteX9" fmla="*/ 1713123 w 4032173"/>
              <a:gd name="connsiteY9" fmla="*/ 1052292 h 2022103"/>
              <a:gd name="connsiteX10" fmla="*/ 2153798 w 4032173"/>
              <a:gd name="connsiteY10" fmla="*/ 1415850 h 2022103"/>
              <a:gd name="connsiteX11" fmla="*/ 2341084 w 4032173"/>
              <a:gd name="connsiteY11" fmla="*/ 1614153 h 2022103"/>
              <a:gd name="connsiteX12" fmla="*/ 2644047 w 4032173"/>
              <a:gd name="connsiteY12" fmla="*/ 2021777 h 2022103"/>
              <a:gd name="connsiteX13" fmla="*/ 2919470 w 4032173"/>
              <a:gd name="connsiteY13" fmla="*/ 1542543 h 2022103"/>
              <a:gd name="connsiteX14" fmla="*/ 3084722 w 4032173"/>
              <a:gd name="connsiteY14" fmla="*/ 1311189 h 2022103"/>
              <a:gd name="connsiteX15" fmla="*/ 3354635 w 4032173"/>
              <a:gd name="connsiteY15" fmla="*/ 1184495 h 2022103"/>
              <a:gd name="connsiteX16" fmla="*/ 4032173 w 4032173"/>
              <a:gd name="connsiteY16" fmla="*/ 1184494 h 2022103"/>
              <a:gd name="connsiteX0" fmla="*/ 0 w 4032173"/>
              <a:gd name="connsiteY0" fmla="*/ 1184495 h 2024140"/>
              <a:gd name="connsiteX1" fmla="*/ 291947 w 4032173"/>
              <a:gd name="connsiteY1" fmla="*/ 1184495 h 2024140"/>
              <a:gd name="connsiteX2" fmla="*/ 413133 w 4032173"/>
              <a:gd name="connsiteY2" fmla="*/ 1145936 h 2024140"/>
              <a:gd name="connsiteX3" fmla="*/ 589402 w 4032173"/>
              <a:gd name="connsiteY3" fmla="*/ 942124 h 2024140"/>
              <a:gd name="connsiteX4" fmla="*/ 705079 w 4032173"/>
              <a:gd name="connsiteY4" fmla="*/ 611618 h 2024140"/>
              <a:gd name="connsiteX5" fmla="*/ 842791 w 4032173"/>
              <a:gd name="connsiteY5" fmla="*/ 181959 h 2024140"/>
              <a:gd name="connsiteX6" fmla="*/ 1008044 w 4032173"/>
              <a:gd name="connsiteY6" fmla="*/ 181 h 2024140"/>
              <a:gd name="connsiteX7" fmla="*/ 1195330 w 4032173"/>
              <a:gd name="connsiteY7" fmla="*/ 165434 h 2024140"/>
              <a:gd name="connsiteX8" fmla="*/ 1547871 w 4032173"/>
              <a:gd name="connsiteY8" fmla="*/ 842972 h 2024140"/>
              <a:gd name="connsiteX9" fmla="*/ 1713123 w 4032173"/>
              <a:gd name="connsiteY9" fmla="*/ 1052292 h 2024140"/>
              <a:gd name="connsiteX10" fmla="*/ 2153798 w 4032173"/>
              <a:gd name="connsiteY10" fmla="*/ 1415850 h 2024140"/>
              <a:gd name="connsiteX11" fmla="*/ 2396168 w 4032173"/>
              <a:gd name="connsiteY11" fmla="*/ 1713305 h 2024140"/>
              <a:gd name="connsiteX12" fmla="*/ 2644047 w 4032173"/>
              <a:gd name="connsiteY12" fmla="*/ 2021777 h 2024140"/>
              <a:gd name="connsiteX13" fmla="*/ 2919470 w 4032173"/>
              <a:gd name="connsiteY13" fmla="*/ 1542543 h 2024140"/>
              <a:gd name="connsiteX14" fmla="*/ 3084722 w 4032173"/>
              <a:gd name="connsiteY14" fmla="*/ 1311189 h 2024140"/>
              <a:gd name="connsiteX15" fmla="*/ 3354635 w 4032173"/>
              <a:gd name="connsiteY15" fmla="*/ 1184495 h 2024140"/>
              <a:gd name="connsiteX16" fmla="*/ 4032173 w 4032173"/>
              <a:gd name="connsiteY16" fmla="*/ 1184494 h 2024140"/>
              <a:gd name="connsiteX0" fmla="*/ 0 w 4032173"/>
              <a:gd name="connsiteY0" fmla="*/ 1184495 h 2026640"/>
              <a:gd name="connsiteX1" fmla="*/ 291947 w 4032173"/>
              <a:gd name="connsiteY1" fmla="*/ 1184495 h 2026640"/>
              <a:gd name="connsiteX2" fmla="*/ 413133 w 4032173"/>
              <a:gd name="connsiteY2" fmla="*/ 1145936 h 2026640"/>
              <a:gd name="connsiteX3" fmla="*/ 589402 w 4032173"/>
              <a:gd name="connsiteY3" fmla="*/ 942124 h 2026640"/>
              <a:gd name="connsiteX4" fmla="*/ 705079 w 4032173"/>
              <a:gd name="connsiteY4" fmla="*/ 611618 h 2026640"/>
              <a:gd name="connsiteX5" fmla="*/ 842791 w 4032173"/>
              <a:gd name="connsiteY5" fmla="*/ 181959 h 2026640"/>
              <a:gd name="connsiteX6" fmla="*/ 1008044 w 4032173"/>
              <a:gd name="connsiteY6" fmla="*/ 181 h 2026640"/>
              <a:gd name="connsiteX7" fmla="*/ 1195330 w 4032173"/>
              <a:gd name="connsiteY7" fmla="*/ 165434 h 2026640"/>
              <a:gd name="connsiteX8" fmla="*/ 1547871 w 4032173"/>
              <a:gd name="connsiteY8" fmla="*/ 842972 h 2026640"/>
              <a:gd name="connsiteX9" fmla="*/ 1713123 w 4032173"/>
              <a:gd name="connsiteY9" fmla="*/ 1052292 h 2026640"/>
              <a:gd name="connsiteX10" fmla="*/ 2153798 w 4032173"/>
              <a:gd name="connsiteY10" fmla="*/ 1415850 h 2026640"/>
              <a:gd name="connsiteX11" fmla="*/ 2418202 w 4032173"/>
              <a:gd name="connsiteY11" fmla="*/ 1768389 h 2026640"/>
              <a:gd name="connsiteX12" fmla="*/ 2644047 w 4032173"/>
              <a:gd name="connsiteY12" fmla="*/ 2021777 h 2026640"/>
              <a:gd name="connsiteX13" fmla="*/ 2919470 w 4032173"/>
              <a:gd name="connsiteY13" fmla="*/ 1542543 h 2026640"/>
              <a:gd name="connsiteX14" fmla="*/ 3084722 w 4032173"/>
              <a:gd name="connsiteY14" fmla="*/ 1311189 h 2026640"/>
              <a:gd name="connsiteX15" fmla="*/ 3354635 w 4032173"/>
              <a:gd name="connsiteY15" fmla="*/ 1184495 h 2026640"/>
              <a:gd name="connsiteX16" fmla="*/ 4032173 w 4032173"/>
              <a:gd name="connsiteY16" fmla="*/ 1184494 h 2026640"/>
              <a:gd name="connsiteX0" fmla="*/ 0 w 4032173"/>
              <a:gd name="connsiteY0" fmla="*/ 1184495 h 2021860"/>
              <a:gd name="connsiteX1" fmla="*/ 291947 w 4032173"/>
              <a:gd name="connsiteY1" fmla="*/ 1184495 h 2021860"/>
              <a:gd name="connsiteX2" fmla="*/ 413133 w 4032173"/>
              <a:gd name="connsiteY2" fmla="*/ 1145936 h 2021860"/>
              <a:gd name="connsiteX3" fmla="*/ 589402 w 4032173"/>
              <a:gd name="connsiteY3" fmla="*/ 942124 h 2021860"/>
              <a:gd name="connsiteX4" fmla="*/ 705079 w 4032173"/>
              <a:gd name="connsiteY4" fmla="*/ 611618 h 2021860"/>
              <a:gd name="connsiteX5" fmla="*/ 842791 w 4032173"/>
              <a:gd name="connsiteY5" fmla="*/ 181959 h 2021860"/>
              <a:gd name="connsiteX6" fmla="*/ 1008044 w 4032173"/>
              <a:gd name="connsiteY6" fmla="*/ 181 h 2021860"/>
              <a:gd name="connsiteX7" fmla="*/ 1195330 w 4032173"/>
              <a:gd name="connsiteY7" fmla="*/ 165434 h 2021860"/>
              <a:gd name="connsiteX8" fmla="*/ 1547871 w 4032173"/>
              <a:gd name="connsiteY8" fmla="*/ 842972 h 2021860"/>
              <a:gd name="connsiteX9" fmla="*/ 1713123 w 4032173"/>
              <a:gd name="connsiteY9" fmla="*/ 1052292 h 2021860"/>
              <a:gd name="connsiteX10" fmla="*/ 2153798 w 4032173"/>
              <a:gd name="connsiteY10" fmla="*/ 1415850 h 2021860"/>
              <a:gd name="connsiteX11" fmla="*/ 2418202 w 4032173"/>
              <a:gd name="connsiteY11" fmla="*/ 1768389 h 2021860"/>
              <a:gd name="connsiteX12" fmla="*/ 2644047 w 4032173"/>
              <a:gd name="connsiteY12" fmla="*/ 2021777 h 2021860"/>
              <a:gd name="connsiteX13" fmla="*/ 2919470 w 4032173"/>
              <a:gd name="connsiteY13" fmla="*/ 1542543 h 2021860"/>
              <a:gd name="connsiteX14" fmla="*/ 3084722 w 4032173"/>
              <a:gd name="connsiteY14" fmla="*/ 1311189 h 2021860"/>
              <a:gd name="connsiteX15" fmla="*/ 3354635 w 4032173"/>
              <a:gd name="connsiteY15" fmla="*/ 1184495 h 2021860"/>
              <a:gd name="connsiteX16" fmla="*/ 4032173 w 4032173"/>
              <a:gd name="connsiteY16" fmla="*/ 1184494 h 2021860"/>
              <a:gd name="connsiteX0" fmla="*/ 0 w 4032173"/>
              <a:gd name="connsiteY0" fmla="*/ 1184495 h 2021860"/>
              <a:gd name="connsiteX1" fmla="*/ 291947 w 4032173"/>
              <a:gd name="connsiteY1" fmla="*/ 1184495 h 2021860"/>
              <a:gd name="connsiteX2" fmla="*/ 413133 w 4032173"/>
              <a:gd name="connsiteY2" fmla="*/ 1145936 h 2021860"/>
              <a:gd name="connsiteX3" fmla="*/ 589402 w 4032173"/>
              <a:gd name="connsiteY3" fmla="*/ 942124 h 2021860"/>
              <a:gd name="connsiteX4" fmla="*/ 705079 w 4032173"/>
              <a:gd name="connsiteY4" fmla="*/ 611618 h 2021860"/>
              <a:gd name="connsiteX5" fmla="*/ 842791 w 4032173"/>
              <a:gd name="connsiteY5" fmla="*/ 181959 h 2021860"/>
              <a:gd name="connsiteX6" fmla="*/ 1008044 w 4032173"/>
              <a:gd name="connsiteY6" fmla="*/ 181 h 2021860"/>
              <a:gd name="connsiteX7" fmla="*/ 1195330 w 4032173"/>
              <a:gd name="connsiteY7" fmla="*/ 165434 h 2021860"/>
              <a:gd name="connsiteX8" fmla="*/ 1547871 w 4032173"/>
              <a:gd name="connsiteY8" fmla="*/ 842972 h 2021860"/>
              <a:gd name="connsiteX9" fmla="*/ 1713123 w 4032173"/>
              <a:gd name="connsiteY9" fmla="*/ 1052292 h 2021860"/>
              <a:gd name="connsiteX10" fmla="*/ 2123872 w 4032173"/>
              <a:gd name="connsiteY10" fmla="*/ 1457629 h 2021860"/>
              <a:gd name="connsiteX11" fmla="*/ 2418202 w 4032173"/>
              <a:gd name="connsiteY11" fmla="*/ 1768389 h 2021860"/>
              <a:gd name="connsiteX12" fmla="*/ 2644047 w 4032173"/>
              <a:gd name="connsiteY12" fmla="*/ 2021777 h 2021860"/>
              <a:gd name="connsiteX13" fmla="*/ 2919470 w 4032173"/>
              <a:gd name="connsiteY13" fmla="*/ 1542543 h 2021860"/>
              <a:gd name="connsiteX14" fmla="*/ 3084722 w 4032173"/>
              <a:gd name="connsiteY14" fmla="*/ 1311189 h 2021860"/>
              <a:gd name="connsiteX15" fmla="*/ 3354635 w 4032173"/>
              <a:gd name="connsiteY15" fmla="*/ 1184495 h 2021860"/>
              <a:gd name="connsiteX16" fmla="*/ 4032173 w 4032173"/>
              <a:gd name="connsiteY16" fmla="*/ 1184494 h 2021860"/>
              <a:gd name="connsiteX0" fmla="*/ 0 w 4032173"/>
              <a:gd name="connsiteY0" fmla="*/ 1184495 h 2021860"/>
              <a:gd name="connsiteX1" fmla="*/ 291947 w 4032173"/>
              <a:gd name="connsiteY1" fmla="*/ 1184495 h 2021860"/>
              <a:gd name="connsiteX2" fmla="*/ 413133 w 4032173"/>
              <a:gd name="connsiteY2" fmla="*/ 1145936 h 2021860"/>
              <a:gd name="connsiteX3" fmla="*/ 589402 w 4032173"/>
              <a:gd name="connsiteY3" fmla="*/ 942124 h 2021860"/>
              <a:gd name="connsiteX4" fmla="*/ 705079 w 4032173"/>
              <a:gd name="connsiteY4" fmla="*/ 611618 h 2021860"/>
              <a:gd name="connsiteX5" fmla="*/ 842791 w 4032173"/>
              <a:gd name="connsiteY5" fmla="*/ 181959 h 2021860"/>
              <a:gd name="connsiteX6" fmla="*/ 1008044 w 4032173"/>
              <a:gd name="connsiteY6" fmla="*/ 181 h 2021860"/>
              <a:gd name="connsiteX7" fmla="*/ 1195330 w 4032173"/>
              <a:gd name="connsiteY7" fmla="*/ 165434 h 2021860"/>
              <a:gd name="connsiteX8" fmla="*/ 1547871 w 4032173"/>
              <a:gd name="connsiteY8" fmla="*/ 842972 h 2021860"/>
              <a:gd name="connsiteX9" fmla="*/ 2123872 w 4032173"/>
              <a:gd name="connsiteY9" fmla="*/ 1457629 h 2021860"/>
              <a:gd name="connsiteX10" fmla="*/ 2418202 w 4032173"/>
              <a:gd name="connsiteY10" fmla="*/ 1768389 h 2021860"/>
              <a:gd name="connsiteX11" fmla="*/ 2644047 w 4032173"/>
              <a:gd name="connsiteY11" fmla="*/ 2021777 h 2021860"/>
              <a:gd name="connsiteX12" fmla="*/ 2919470 w 4032173"/>
              <a:gd name="connsiteY12" fmla="*/ 1542543 h 2021860"/>
              <a:gd name="connsiteX13" fmla="*/ 3084722 w 4032173"/>
              <a:gd name="connsiteY13" fmla="*/ 1311189 h 2021860"/>
              <a:gd name="connsiteX14" fmla="*/ 3354635 w 4032173"/>
              <a:gd name="connsiteY14" fmla="*/ 1184495 h 2021860"/>
              <a:gd name="connsiteX15" fmla="*/ 4032173 w 4032173"/>
              <a:gd name="connsiteY15" fmla="*/ 1184494 h 2021860"/>
              <a:gd name="connsiteX0" fmla="*/ 0 w 4032173"/>
              <a:gd name="connsiteY0" fmla="*/ 1184452 h 2021817"/>
              <a:gd name="connsiteX1" fmla="*/ 291947 w 4032173"/>
              <a:gd name="connsiteY1" fmla="*/ 1184452 h 2021817"/>
              <a:gd name="connsiteX2" fmla="*/ 413133 w 4032173"/>
              <a:gd name="connsiteY2" fmla="*/ 1145893 h 2021817"/>
              <a:gd name="connsiteX3" fmla="*/ 589402 w 4032173"/>
              <a:gd name="connsiteY3" fmla="*/ 942081 h 2021817"/>
              <a:gd name="connsiteX4" fmla="*/ 705079 w 4032173"/>
              <a:gd name="connsiteY4" fmla="*/ 611575 h 2021817"/>
              <a:gd name="connsiteX5" fmla="*/ 842791 w 4032173"/>
              <a:gd name="connsiteY5" fmla="*/ 181916 h 2021817"/>
              <a:gd name="connsiteX6" fmla="*/ 1008044 w 4032173"/>
              <a:gd name="connsiteY6" fmla="*/ 138 h 2021817"/>
              <a:gd name="connsiteX7" fmla="*/ 1195330 w 4032173"/>
              <a:gd name="connsiteY7" fmla="*/ 165391 h 2021817"/>
              <a:gd name="connsiteX8" fmla="*/ 1617700 w 4032173"/>
              <a:gd name="connsiteY8" fmla="*/ 780263 h 2021817"/>
              <a:gd name="connsiteX9" fmla="*/ 2123872 w 4032173"/>
              <a:gd name="connsiteY9" fmla="*/ 1457586 h 2021817"/>
              <a:gd name="connsiteX10" fmla="*/ 2418202 w 4032173"/>
              <a:gd name="connsiteY10" fmla="*/ 1768346 h 2021817"/>
              <a:gd name="connsiteX11" fmla="*/ 2644047 w 4032173"/>
              <a:gd name="connsiteY11" fmla="*/ 2021734 h 2021817"/>
              <a:gd name="connsiteX12" fmla="*/ 2919470 w 4032173"/>
              <a:gd name="connsiteY12" fmla="*/ 1542500 h 2021817"/>
              <a:gd name="connsiteX13" fmla="*/ 3084722 w 4032173"/>
              <a:gd name="connsiteY13" fmla="*/ 1311146 h 2021817"/>
              <a:gd name="connsiteX14" fmla="*/ 3354635 w 4032173"/>
              <a:gd name="connsiteY14" fmla="*/ 1184452 h 2021817"/>
              <a:gd name="connsiteX15" fmla="*/ 4032173 w 4032173"/>
              <a:gd name="connsiteY15" fmla="*/ 1184451 h 2021817"/>
              <a:gd name="connsiteX0" fmla="*/ 0 w 4032173"/>
              <a:gd name="connsiteY0" fmla="*/ 1184452 h 2027755"/>
              <a:gd name="connsiteX1" fmla="*/ 291947 w 4032173"/>
              <a:gd name="connsiteY1" fmla="*/ 1184452 h 2027755"/>
              <a:gd name="connsiteX2" fmla="*/ 413133 w 4032173"/>
              <a:gd name="connsiteY2" fmla="*/ 1145893 h 2027755"/>
              <a:gd name="connsiteX3" fmla="*/ 589402 w 4032173"/>
              <a:gd name="connsiteY3" fmla="*/ 942081 h 2027755"/>
              <a:gd name="connsiteX4" fmla="*/ 705079 w 4032173"/>
              <a:gd name="connsiteY4" fmla="*/ 611575 h 2027755"/>
              <a:gd name="connsiteX5" fmla="*/ 842791 w 4032173"/>
              <a:gd name="connsiteY5" fmla="*/ 181916 h 2027755"/>
              <a:gd name="connsiteX6" fmla="*/ 1008044 w 4032173"/>
              <a:gd name="connsiteY6" fmla="*/ 138 h 2027755"/>
              <a:gd name="connsiteX7" fmla="*/ 1195330 w 4032173"/>
              <a:gd name="connsiteY7" fmla="*/ 165391 h 2027755"/>
              <a:gd name="connsiteX8" fmla="*/ 1617700 w 4032173"/>
              <a:gd name="connsiteY8" fmla="*/ 780263 h 2027755"/>
              <a:gd name="connsiteX9" fmla="*/ 2123872 w 4032173"/>
              <a:gd name="connsiteY9" fmla="*/ 1457586 h 2027755"/>
              <a:gd name="connsiteX10" fmla="*/ 2408226 w 4032173"/>
              <a:gd name="connsiteY10" fmla="*/ 1789233 h 2027755"/>
              <a:gd name="connsiteX11" fmla="*/ 2644047 w 4032173"/>
              <a:gd name="connsiteY11" fmla="*/ 2021734 h 2027755"/>
              <a:gd name="connsiteX12" fmla="*/ 2919470 w 4032173"/>
              <a:gd name="connsiteY12" fmla="*/ 1542500 h 2027755"/>
              <a:gd name="connsiteX13" fmla="*/ 3084722 w 4032173"/>
              <a:gd name="connsiteY13" fmla="*/ 1311146 h 2027755"/>
              <a:gd name="connsiteX14" fmla="*/ 3354635 w 4032173"/>
              <a:gd name="connsiteY14" fmla="*/ 1184452 h 2027755"/>
              <a:gd name="connsiteX15" fmla="*/ 4032173 w 4032173"/>
              <a:gd name="connsiteY15" fmla="*/ 1184451 h 2027755"/>
              <a:gd name="connsiteX0" fmla="*/ 0 w 4032173"/>
              <a:gd name="connsiteY0" fmla="*/ 1184465 h 2027768"/>
              <a:gd name="connsiteX1" fmla="*/ 291947 w 4032173"/>
              <a:gd name="connsiteY1" fmla="*/ 1184465 h 2027768"/>
              <a:gd name="connsiteX2" fmla="*/ 413133 w 4032173"/>
              <a:gd name="connsiteY2" fmla="*/ 1145906 h 2027768"/>
              <a:gd name="connsiteX3" fmla="*/ 589402 w 4032173"/>
              <a:gd name="connsiteY3" fmla="*/ 942094 h 2027768"/>
              <a:gd name="connsiteX4" fmla="*/ 705079 w 4032173"/>
              <a:gd name="connsiteY4" fmla="*/ 611588 h 2027768"/>
              <a:gd name="connsiteX5" fmla="*/ 842791 w 4032173"/>
              <a:gd name="connsiteY5" fmla="*/ 181929 h 2027768"/>
              <a:gd name="connsiteX6" fmla="*/ 1008044 w 4032173"/>
              <a:gd name="connsiteY6" fmla="*/ 151 h 2027768"/>
              <a:gd name="connsiteX7" fmla="*/ 1295085 w 4032173"/>
              <a:gd name="connsiteY7" fmla="*/ 207182 h 2027768"/>
              <a:gd name="connsiteX8" fmla="*/ 1617700 w 4032173"/>
              <a:gd name="connsiteY8" fmla="*/ 780276 h 2027768"/>
              <a:gd name="connsiteX9" fmla="*/ 2123872 w 4032173"/>
              <a:gd name="connsiteY9" fmla="*/ 1457599 h 2027768"/>
              <a:gd name="connsiteX10" fmla="*/ 2408226 w 4032173"/>
              <a:gd name="connsiteY10" fmla="*/ 1789246 h 2027768"/>
              <a:gd name="connsiteX11" fmla="*/ 2644047 w 4032173"/>
              <a:gd name="connsiteY11" fmla="*/ 2021747 h 2027768"/>
              <a:gd name="connsiteX12" fmla="*/ 2919470 w 4032173"/>
              <a:gd name="connsiteY12" fmla="*/ 1542513 h 2027768"/>
              <a:gd name="connsiteX13" fmla="*/ 3084722 w 4032173"/>
              <a:gd name="connsiteY13" fmla="*/ 1311159 h 2027768"/>
              <a:gd name="connsiteX14" fmla="*/ 3354635 w 4032173"/>
              <a:gd name="connsiteY14" fmla="*/ 1184465 h 2027768"/>
              <a:gd name="connsiteX15" fmla="*/ 4032173 w 4032173"/>
              <a:gd name="connsiteY15" fmla="*/ 1184464 h 2027768"/>
              <a:gd name="connsiteX0" fmla="*/ 0 w 4032173"/>
              <a:gd name="connsiteY0" fmla="*/ 1184465 h 2027768"/>
              <a:gd name="connsiteX1" fmla="*/ 291947 w 4032173"/>
              <a:gd name="connsiteY1" fmla="*/ 1184465 h 2027768"/>
              <a:gd name="connsiteX2" fmla="*/ 413133 w 4032173"/>
              <a:gd name="connsiteY2" fmla="*/ 1145906 h 2027768"/>
              <a:gd name="connsiteX3" fmla="*/ 589402 w 4032173"/>
              <a:gd name="connsiteY3" fmla="*/ 942094 h 2027768"/>
              <a:gd name="connsiteX4" fmla="*/ 705079 w 4032173"/>
              <a:gd name="connsiteY4" fmla="*/ 611588 h 2027768"/>
              <a:gd name="connsiteX5" fmla="*/ 842791 w 4032173"/>
              <a:gd name="connsiteY5" fmla="*/ 181929 h 2027768"/>
              <a:gd name="connsiteX6" fmla="*/ 1008044 w 4032173"/>
              <a:gd name="connsiteY6" fmla="*/ 151 h 2027768"/>
              <a:gd name="connsiteX7" fmla="*/ 1295085 w 4032173"/>
              <a:gd name="connsiteY7" fmla="*/ 207182 h 2027768"/>
              <a:gd name="connsiteX8" fmla="*/ 1737406 w 4032173"/>
              <a:gd name="connsiteY8" fmla="*/ 780276 h 2027768"/>
              <a:gd name="connsiteX9" fmla="*/ 2123872 w 4032173"/>
              <a:gd name="connsiteY9" fmla="*/ 1457599 h 2027768"/>
              <a:gd name="connsiteX10" fmla="*/ 2408226 w 4032173"/>
              <a:gd name="connsiteY10" fmla="*/ 1789246 h 2027768"/>
              <a:gd name="connsiteX11" fmla="*/ 2644047 w 4032173"/>
              <a:gd name="connsiteY11" fmla="*/ 2021747 h 2027768"/>
              <a:gd name="connsiteX12" fmla="*/ 2919470 w 4032173"/>
              <a:gd name="connsiteY12" fmla="*/ 1542513 h 2027768"/>
              <a:gd name="connsiteX13" fmla="*/ 3084722 w 4032173"/>
              <a:gd name="connsiteY13" fmla="*/ 1311159 h 2027768"/>
              <a:gd name="connsiteX14" fmla="*/ 3354635 w 4032173"/>
              <a:gd name="connsiteY14" fmla="*/ 1184465 h 2027768"/>
              <a:gd name="connsiteX15" fmla="*/ 4032173 w 4032173"/>
              <a:gd name="connsiteY15" fmla="*/ 1184464 h 2027768"/>
              <a:gd name="connsiteX0" fmla="*/ 0 w 4032173"/>
              <a:gd name="connsiteY0" fmla="*/ 1184465 h 2049767"/>
              <a:gd name="connsiteX1" fmla="*/ 291947 w 4032173"/>
              <a:gd name="connsiteY1" fmla="*/ 1184465 h 2049767"/>
              <a:gd name="connsiteX2" fmla="*/ 413133 w 4032173"/>
              <a:gd name="connsiteY2" fmla="*/ 1145906 h 2049767"/>
              <a:gd name="connsiteX3" fmla="*/ 589402 w 4032173"/>
              <a:gd name="connsiteY3" fmla="*/ 942094 h 2049767"/>
              <a:gd name="connsiteX4" fmla="*/ 705079 w 4032173"/>
              <a:gd name="connsiteY4" fmla="*/ 611588 h 2049767"/>
              <a:gd name="connsiteX5" fmla="*/ 842791 w 4032173"/>
              <a:gd name="connsiteY5" fmla="*/ 181929 h 2049767"/>
              <a:gd name="connsiteX6" fmla="*/ 1008044 w 4032173"/>
              <a:gd name="connsiteY6" fmla="*/ 151 h 2049767"/>
              <a:gd name="connsiteX7" fmla="*/ 1295085 w 4032173"/>
              <a:gd name="connsiteY7" fmla="*/ 207182 h 2049767"/>
              <a:gd name="connsiteX8" fmla="*/ 1737406 w 4032173"/>
              <a:gd name="connsiteY8" fmla="*/ 780276 h 2049767"/>
              <a:gd name="connsiteX9" fmla="*/ 2123872 w 4032173"/>
              <a:gd name="connsiteY9" fmla="*/ 1457599 h 2049767"/>
              <a:gd name="connsiteX10" fmla="*/ 2348372 w 4032173"/>
              <a:gd name="connsiteY10" fmla="*/ 1935466 h 2049767"/>
              <a:gd name="connsiteX11" fmla="*/ 2644047 w 4032173"/>
              <a:gd name="connsiteY11" fmla="*/ 2021747 h 2049767"/>
              <a:gd name="connsiteX12" fmla="*/ 2919470 w 4032173"/>
              <a:gd name="connsiteY12" fmla="*/ 1542513 h 2049767"/>
              <a:gd name="connsiteX13" fmla="*/ 3084722 w 4032173"/>
              <a:gd name="connsiteY13" fmla="*/ 1311159 h 2049767"/>
              <a:gd name="connsiteX14" fmla="*/ 3354635 w 4032173"/>
              <a:gd name="connsiteY14" fmla="*/ 1184465 h 2049767"/>
              <a:gd name="connsiteX15" fmla="*/ 4032173 w 4032173"/>
              <a:gd name="connsiteY15" fmla="*/ 1184464 h 2049767"/>
              <a:gd name="connsiteX0" fmla="*/ 0 w 4032173"/>
              <a:gd name="connsiteY0" fmla="*/ 1184465 h 2049767"/>
              <a:gd name="connsiteX1" fmla="*/ 291947 w 4032173"/>
              <a:gd name="connsiteY1" fmla="*/ 1184465 h 2049767"/>
              <a:gd name="connsiteX2" fmla="*/ 413133 w 4032173"/>
              <a:gd name="connsiteY2" fmla="*/ 1145906 h 2049767"/>
              <a:gd name="connsiteX3" fmla="*/ 589402 w 4032173"/>
              <a:gd name="connsiteY3" fmla="*/ 942094 h 2049767"/>
              <a:gd name="connsiteX4" fmla="*/ 705079 w 4032173"/>
              <a:gd name="connsiteY4" fmla="*/ 611588 h 2049767"/>
              <a:gd name="connsiteX5" fmla="*/ 842791 w 4032173"/>
              <a:gd name="connsiteY5" fmla="*/ 181929 h 2049767"/>
              <a:gd name="connsiteX6" fmla="*/ 1008044 w 4032173"/>
              <a:gd name="connsiteY6" fmla="*/ 151 h 2049767"/>
              <a:gd name="connsiteX7" fmla="*/ 1295085 w 4032173"/>
              <a:gd name="connsiteY7" fmla="*/ 207182 h 2049767"/>
              <a:gd name="connsiteX8" fmla="*/ 1707479 w 4032173"/>
              <a:gd name="connsiteY8" fmla="*/ 842942 h 2049767"/>
              <a:gd name="connsiteX9" fmla="*/ 2123872 w 4032173"/>
              <a:gd name="connsiteY9" fmla="*/ 1457599 h 2049767"/>
              <a:gd name="connsiteX10" fmla="*/ 2348372 w 4032173"/>
              <a:gd name="connsiteY10" fmla="*/ 1935466 h 2049767"/>
              <a:gd name="connsiteX11" fmla="*/ 2644047 w 4032173"/>
              <a:gd name="connsiteY11" fmla="*/ 2021747 h 2049767"/>
              <a:gd name="connsiteX12" fmla="*/ 2919470 w 4032173"/>
              <a:gd name="connsiteY12" fmla="*/ 1542513 h 2049767"/>
              <a:gd name="connsiteX13" fmla="*/ 3084722 w 4032173"/>
              <a:gd name="connsiteY13" fmla="*/ 1311159 h 2049767"/>
              <a:gd name="connsiteX14" fmla="*/ 3354635 w 4032173"/>
              <a:gd name="connsiteY14" fmla="*/ 1184465 h 2049767"/>
              <a:gd name="connsiteX15" fmla="*/ 4032173 w 4032173"/>
              <a:gd name="connsiteY15" fmla="*/ 1184464 h 2049767"/>
              <a:gd name="connsiteX0" fmla="*/ 0 w 4032173"/>
              <a:gd name="connsiteY0" fmla="*/ 1184465 h 2047914"/>
              <a:gd name="connsiteX1" fmla="*/ 291947 w 4032173"/>
              <a:gd name="connsiteY1" fmla="*/ 1184465 h 2047914"/>
              <a:gd name="connsiteX2" fmla="*/ 413133 w 4032173"/>
              <a:gd name="connsiteY2" fmla="*/ 1145906 h 2047914"/>
              <a:gd name="connsiteX3" fmla="*/ 589402 w 4032173"/>
              <a:gd name="connsiteY3" fmla="*/ 942094 h 2047914"/>
              <a:gd name="connsiteX4" fmla="*/ 705079 w 4032173"/>
              <a:gd name="connsiteY4" fmla="*/ 611588 h 2047914"/>
              <a:gd name="connsiteX5" fmla="*/ 842791 w 4032173"/>
              <a:gd name="connsiteY5" fmla="*/ 181929 h 2047914"/>
              <a:gd name="connsiteX6" fmla="*/ 1008044 w 4032173"/>
              <a:gd name="connsiteY6" fmla="*/ 151 h 2047914"/>
              <a:gd name="connsiteX7" fmla="*/ 1295085 w 4032173"/>
              <a:gd name="connsiteY7" fmla="*/ 207182 h 2047914"/>
              <a:gd name="connsiteX8" fmla="*/ 1707479 w 4032173"/>
              <a:gd name="connsiteY8" fmla="*/ 842942 h 2047914"/>
              <a:gd name="connsiteX9" fmla="*/ 2093946 w 4032173"/>
              <a:gd name="connsiteY9" fmla="*/ 1520263 h 2047914"/>
              <a:gd name="connsiteX10" fmla="*/ 2348372 w 4032173"/>
              <a:gd name="connsiteY10" fmla="*/ 1935466 h 2047914"/>
              <a:gd name="connsiteX11" fmla="*/ 2644047 w 4032173"/>
              <a:gd name="connsiteY11" fmla="*/ 2021747 h 2047914"/>
              <a:gd name="connsiteX12" fmla="*/ 2919470 w 4032173"/>
              <a:gd name="connsiteY12" fmla="*/ 1542513 h 2047914"/>
              <a:gd name="connsiteX13" fmla="*/ 3084722 w 4032173"/>
              <a:gd name="connsiteY13" fmla="*/ 1311159 h 2047914"/>
              <a:gd name="connsiteX14" fmla="*/ 3354635 w 4032173"/>
              <a:gd name="connsiteY14" fmla="*/ 1184465 h 2047914"/>
              <a:gd name="connsiteX15" fmla="*/ 4032173 w 4032173"/>
              <a:gd name="connsiteY15" fmla="*/ 1184464 h 2047914"/>
              <a:gd name="connsiteX0" fmla="*/ 0 w 4570849"/>
              <a:gd name="connsiteY0" fmla="*/ 1247130 h 2047914"/>
              <a:gd name="connsiteX1" fmla="*/ 830623 w 4570849"/>
              <a:gd name="connsiteY1" fmla="*/ 1184465 h 2047914"/>
              <a:gd name="connsiteX2" fmla="*/ 951809 w 4570849"/>
              <a:gd name="connsiteY2" fmla="*/ 1145906 h 2047914"/>
              <a:gd name="connsiteX3" fmla="*/ 1128078 w 4570849"/>
              <a:gd name="connsiteY3" fmla="*/ 942094 h 2047914"/>
              <a:gd name="connsiteX4" fmla="*/ 1243755 w 4570849"/>
              <a:gd name="connsiteY4" fmla="*/ 611588 h 2047914"/>
              <a:gd name="connsiteX5" fmla="*/ 1381467 w 4570849"/>
              <a:gd name="connsiteY5" fmla="*/ 181929 h 2047914"/>
              <a:gd name="connsiteX6" fmla="*/ 1546720 w 4570849"/>
              <a:gd name="connsiteY6" fmla="*/ 151 h 2047914"/>
              <a:gd name="connsiteX7" fmla="*/ 1833761 w 4570849"/>
              <a:gd name="connsiteY7" fmla="*/ 207182 h 2047914"/>
              <a:gd name="connsiteX8" fmla="*/ 2246155 w 4570849"/>
              <a:gd name="connsiteY8" fmla="*/ 842942 h 2047914"/>
              <a:gd name="connsiteX9" fmla="*/ 2632622 w 4570849"/>
              <a:gd name="connsiteY9" fmla="*/ 1520263 h 2047914"/>
              <a:gd name="connsiteX10" fmla="*/ 2887048 w 4570849"/>
              <a:gd name="connsiteY10" fmla="*/ 1935466 h 2047914"/>
              <a:gd name="connsiteX11" fmla="*/ 3182723 w 4570849"/>
              <a:gd name="connsiteY11" fmla="*/ 2021747 h 2047914"/>
              <a:gd name="connsiteX12" fmla="*/ 3458146 w 4570849"/>
              <a:gd name="connsiteY12" fmla="*/ 1542513 h 2047914"/>
              <a:gd name="connsiteX13" fmla="*/ 3623398 w 4570849"/>
              <a:gd name="connsiteY13" fmla="*/ 1311159 h 2047914"/>
              <a:gd name="connsiteX14" fmla="*/ 3893311 w 4570849"/>
              <a:gd name="connsiteY14" fmla="*/ 1184465 h 2047914"/>
              <a:gd name="connsiteX15" fmla="*/ 4570849 w 4570849"/>
              <a:gd name="connsiteY15" fmla="*/ 1184464 h 2047914"/>
              <a:gd name="connsiteX0" fmla="*/ 0 w 4570849"/>
              <a:gd name="connsiteY0" fmla="*/ 1247130 h 2047914"/>
              <a:gd name="connsiteX1" fmla="*/ 431604 w 4570849"/>
              <a:gd name="connsiteY1" fmla="*/ 1226244 h 2047914"/>
              <a:gd name="connsiteX2" fmla="*/ 951809 w 4570849"/>
              <a:gd name="connsiteY2" fmla="*/ 1145906 h 2047914"/>
              <a:gd name="connsiteX3" fmla="*/ 1128078 w 4570849"/>
              <a:gd name="connsiteY3" fmla="*/ 942094 h 2047914"/>
              <a:gd name="connsiteX4" fmla="*/ 1243755 w 4570849"/>
              <a:gd name="connsiteY4" fmla="*/ 611588 h 2047914"/>
              <a:gd name="connsiteX5" fmla="*/ 1381467 w 4570849"/>
              <a:gd name="connsiteY5" fmla="*/ 181929 h 2047914"/>
              <a:gd name="connsiteX6" fmla="*/ 1546720 w 4570849"/>
              <a:gd name="connsiteY6" fmla="*/ 151 h 2047914"/>
              <a:gd name="connsiteX7" fmla="*/ 1833761 w 4570849"/>
              <a:gd name="connsiteY7" fmla="*/ 207182 h 2047914"/>
              <a:gd name="connsiteX8" fmla="*/ 2246155 w 4570849"/>
              <a:gd name="connsiteY8" fmla="*/ 842942 h 2047914"/>
              <a:gd name="connsiteX9" fmla="*/ 2632622 w 4570849"/>
              <a:gd name="connsiteY9" fmla="*/ 1520263 h 2047914"/>
              <a:gd name="connsiteX10" fmla="*/ 2887048 w 4570849"/>
              <a:gd name="connsiteY10" fmla="*/ 1935466 h 2047914"/>
              <a:gd name="connsiteX11" fmla="*/ 3182723 w 4570849"/>
              <a:gd name="connsiteY11" fmla="*/ 2021747 h 2047914"/>
              <a:gd name="connsiteX12" fmla="*/ 3458146 w 4570849"/>
              <a:gd name="connsiteY12" fmla="*/ 1542513 h 2047914"/>
              <a:gd name="connsiteX13" fmla="*/ 3623398 w 4570849"/>
              <a:gd name="connsiteY13" fmla="*/ 1311159 h 2047914"/>
              <a:gd name="connsiteX14" fmla="*/ 3893311 w 4570849"/>
              <a:gd name="connsiteY14" fmla="*/ 1184465 h 2047914"/>
              <a:gd name="connsiteX15" fmla="*/ 4570849 w 4570849"/>
              <a:gd name="connsiteY15" fmla="*/ 1184464 h 2047914"/>
              <a:gd name="connsiteX0" fmla="*/ 0 w 4570849"/>
              <a:gd name="connsiteY0" fmla="*/ 1247130 h 2047914"/>
              <a:gd name="connsiteX1" fmla="*/ 431604 w 4570849"/>
              <a:gd name="connsiteY1" fmla="*/ 1226244 h 2047914"/>
              <a:gd name="connsiteX2" fmla="*/ 772250 w 4570849"/>
              <a:gd name="connsiteY2" fmla="*/ 1020575 h 2047914"/>
              <a:gd name="connsiteX3" fmla="*/ 1128078 w 4570849"/>
              <a:gd name="connsiteY3" fmla="*/ 942094 h 2047914"/>
              <a:gd name="connsiteX4" fmla="*/ 1243755 w 4570849"/>
              <a:gd name="connsiteY4" fmla="*/ 611588 h 2047914"/>
              <a:gd name="connsiteX5" fmla="*/ 1381467 w 4570849"/>
              <a:gd name="connsiteY5" fmla="*/ 181929 h 2047914"/>
              <a:gd name="connsiteX6" fmla="*/ 1546720 w 4570849"/>
              <a:gd name="connsiteY6" fmla="*/ 151 h 2047914"/>
              <a:gd name="connsiteX7" fmla="*/ 1833761 w 4570849"/>
              <a:gd name="connsiteY7" fmla="*/ 207182 h 2047914"/>
              <a:gd name="connsiteX8" fmla="*/ 2246155 w 4570849"/>
              <a:gd name="connsiteY8" fmla="*/ 842942 h 2047914"/>
              <a:gd name="connsiteX9" fmla="*/ 2632622 w 4570849"/>
              <a:gd name="connsiteY9" fmla="*/ 1520263 h 2047914"/>
              <a:gd name="connsiteX10" fmla="*/ 2887048 w 4570849"/>
              <a:gd name="connsiteY10" fmla="*/ 1935466 h 2047914"/>
              <a:gd name="connsiteX11" fmla="*/ 3182723 w 4570849"/>
              <a:gd name="connsiteY11" fmla="*/ 2021747 h 2047914"/>
              <a:gd name="connsiteX12" fmla="*/ 3458146 w 4570849"/>
              <a:gd name="connsiteY12" fmla="*/ 1542513 h 2047914"/>
              <a:gd name="connsiteX13" fmla="*/ 3623398 w 4570849"/>
              <a:gd name="connsiteY13" fmla="*/ 1311159 h 2047914"/>
              <a:gd name="connsiteX14" fmla="*/ 3893311 w 4570849"/>
              <a:gd name="connsiteY14" fmla="*/ 1184465 h 2047914"/>
              <a:gd name="connsiteX15" fmla="*/ 4570849 w 4570849"/>
              <a:gd name="connsiteY15" fmla="*/ 1184464 h 2047914"/>
              <a:gd name="connsiteX0" fmla="*/ 0 w 4570849"/>
              <a:gd name="connsiteY0" fmla="*/ 1247130 h 2047914"/>
              <a:gd name="connsiteX1" fmla="*/ 431604 w 4570849"/>
              <a:gd name="connsiteY1" fmla="*/ 1226244 h 2047914"/>
              <a:gd name="connsiteX2" fmla="*/ 772250 w 4570849"/>
              <a:gd name="connsiteY2" fmla="*/ 1020575 h 2047914"/>
              <a:gd name="connsiteX3" fmla="*/ 1048274 w 4570849"/>
              <a:gd name="connsiteY3" fmla="*/ 816763 h 2047914"/>
              <a:gd name="connsiteX4" fmla="*/ 1243755 w 4570849"/>
              <a:gd name="connsiteY4" fmla="*/ 611588 h 2047914"/>
              <a:gd name="connsiteX5" fmla="*/ 1381467 w 4570849"/>
              <a:gd name="connsiteY5" fmla="*/ 181929 h 2047914"/>
              <a:gd name="connsiteX6" fmla="*/ 1546720 w 4570849"/>
              <a:gd name="connsiteY6" fmla="*/ 151 h 2047914"/>
              <a:gd name="connsiteX7" fmla="*/ 1833761 w 4570849"/>
              <a:gd name="connsiteY7" fmla="*/ 207182 h 2047914"/>
              <a:gd name="connsiteX8" fmla="*/ 2246155 w 4570849"/>
              <a:gd name="connsiteY8" fmla="*/ 842942 h 2047914"/>
              <a:gd name="connsiteX9" fmla="*/ 2632622 w 4570849"/>
              <a:gd name="connsiteY9" fmla="*/ 1520263 h 2047914"/>
              <a:gd name="connsiteX10" fmla="*/ 2887048 w 4570849"/>
              <a:gd name="connsiteY10" fmla="*/ 1935466 h 2047914"/>
              <a:gd name="connsiteX11" fmla="*/ 3182723 w 4570849"/>
              <a:gd name="connsiteY11" fmla="*/ 2021747 h 2047914"/>
              <a:gd name="connsiteX12" fmla="*/ 3458146 w 4570849"/>
              <a:gd name="connsiteY12" fmla="*/ 1542513 h 2047914"/>
              <a:gd name="connsiteX13" fmla="*/ 3623398 w 4570849"/>
              <a:gd name="connsiteY13" fmla="*/ 1311159 h 2047914"/>
              <a:gd name="connsiteX14" fmla="*/ 3893311 w 4570849"/>
              <a:gd name="connsiteY14" fmla="*/ 1184465 h 2047914"/>
              <a:gd name="connsiteX15" fmla="*/ 4570849 w 4570849"/>
              <a:gd name="connsiteY15" fmla="*/ 1184464 h 2047914"/>
              <a:gd name="connsiteX0" fmla="*/ 0 w 4570849"/>
              <a:gd name="connsiteY0" fmla="*/ 1247097 h 2047881"/>
              <a:gd name="connsiteX1" fmla="*/ 431604 w 4570849"/>
              <a:gd name="connsiteY1" fmla="*/ 1226211 h 2047881"/>
              <a:gd name="connsiteX2" fmla="*/ 772250 w 4570849"/>
              <a:gd name="connsiteY2" fmla="*/ 1020542 h 2047881"/>
              <a:gd name="connsiteX3" fmla="*/ 1048274 w 4570849"/>
              <a:gd name="connsiteY3" fmla="*/ 816730 h 2047881"/>
              <a:gd name="connsiteX4" fmla="*/ 1193878 w 4570849"/>
              <a:gd name="connsiteY4" fmla="*/ 465336 h 2047881"/>
              <a:gd name="connsiteX5" fmla="*/ 1381467 w 4570849"/>
              <a:gd name="connsiteY5" fmla="*/ 181896 h 2047881"/>
              <a:gd name="connsiteX6" fmla="*/ 1546720 w 4570849"/>
              <a:gd name="connsiteY6" fmla="*/ 118 h 2047881"/>
              <a:gd name="connsiteX7" fmla="*/ 1833761 w 4570849"/>
              <a:gd name="connsiteY7" fmla="*/ 207149 h 2047881"/>
              <a:gd name="connsiteX8" fmla="*/ 2246155 w 4570849"/>
              <a:gd name="connsiteY8" fmla="*/ 842909 h 2047881"/>
              <a:gd name="connsiteX9" fmla="*/ 2632622 w 4570849"/>
              <a:gd name="connsiteY9" fmla="*/ 1520230 h 2047881"/>
              <a:gd name="connsiteX10" fmla="*/ 2887048 w 4570849"/>
              <a:gd name="connsiteY10" fmla="*/ 1935433 h 2047881"/>
              <a:gd name="connsiteX11" fmla="*/ 3182723 w 4570849"/>
              <a:gd name="connsiteY11" fmla="*/ 2021714 h 2047881"/>
              <a:gd name="connsiteX12" fmla="*/ 3458146 w 4570849"/>
              <a:gd name="connsiteY12" fmla="*/ 1542480 h 2047881"/>
              <a:gd name="connsiteX13" fmla="*/ 3623398 w 4570849"/>
              <a:gd name="connsiteY13" fmla="*/ 1311126 h 2047881"/>
              <a:gd name="connsiteX14" fmla="*/ 3893311 w 4570849"/>
              <a:gd name="connsiteY14" fmla="*/ 1184432 h 2047881"/>
              <a:gd name="connsiteX15" fmla="*/ 4570849 w 4570849"/>
              <a:gd name="connsiteY15" fmla="*/ 1184431 h 2047881"/>
              <a:gd name="connsiteX0" fmla="*/ 0 w 4570849"/>
              <a:gd name="connsiteY0" fmla="*/ 1247097 h 2047881"/>
              <a:gd name="connsiteX1" fmla="*/ 431604 w 4570849"/>
              <a:gd name="connsiteY1" fmla="*/ 1226211 h 2047881"/>
              <a:gd name="connsiteX2" fmla="*/ 742323 w 4570849"/>
              <a:gd name="connsiteY2" fmla="*/ 1062320 h 2047881"/>
              <a:gd name="connsiteX3" fmla="*/ 1048274 w 4570849"/>
              <a:gd name="connsiteY3" fmla="*/ 816730 h 2047881"/>
              <a:gd name="connsiteX4" fmla="*/ 1193878 w 4570849"/>
              <a:gd name="connsiteY4" fmla="*/ 465336 h 2047881"/>
              <a:gd name="connsiteX5" fmla="*/ 1381467 w 4570849"/>
              <a:gd name="connsiteY5" fmla="*/ 181896 h 2047881"/>
              <a:gd name="connsiteX6" fmla="*/ 1546720 w 4570849"/>
              <a:gd name="connsiteY6" fmla="*/ 118 h 2047881"/>
              <a:gd name="connsiteX7" fmla="*/ 1833761 w 4570849"/>
              <a:gd name="connsiteY7" fmla="*/ 207149 h 2047881"/>
              <a:gd name="connsiteX8" fmla="*/ 2246155 w 4570849"/>
              <a:gd name="connsiteY8" fmla="*/ 842909 h 2047881"/>
              <a:gd name="connsiteX9" fmla="*/ 2632622 w 4570849"/>
              <a:gd name="connsiteY9" fmla="*/ 1520230 h 2047881"/>
              <a:gd name="connsiteX10" fmla="*/ 2887048 w 4570849"/>
              <a:gd name="connsiteY10" fmla="*/ 1935433 h 2047881"/>
              <a:gd name="connsiteX11" fmla="*/ 3182723 w 4570849"/>
              <a:gd name="connsiteY11" fmla="*/ 2021714 h 2047881"/>
              <a:gd name="connsiteX12" fmla="*/ 3458146 w 4570849"/>
              <a:gd name="connsiteY12" fmla="*/ 1542480 h 2047881"/>
              <a:gd name="connsiteX13" fmla="*/ 3623398 w 4570849"/>
              <a:gd name="connsiteY13" fmla="*/ 1311126 h 2047881"/>
              <a:gd name="connsiteX14" fmla="*/ 3893311 w 4570849"/>
              <a:gd name="connsiteY14" fmla="*/ 1184432 h 2047881"/>
              <a:gd name="connsiteX15" fmla="*/ 4570849 w 4570849"/>
              <a:gd name="connsiteY15" fmla="*/ 1184431 h 2047881"/>
              <a:gd name="connsiteX0" fmla="*/ 0 w 4570849"/>
              <a:gd name="connsiteY0" fmla="*/ 1247097 h 2047881"/>
              <a:gd name="connsiteX1" fmla="*/ 431604 w 4570849"/>
              <a:gd name="connsiteY1" fmla="*/ 1226211 h 2047881"/>
              <a:gd name="connsiteX2" fmla="*/ 742323 w 4570849"/>
              <a:gd name="connsiteY2" fmla="*/ 1062320 h 2047881"/>
              <a:gd name="connsiteX3" fmla="*/ 998397 w 4570849"/>
              <a:gd name="connsiteY3" fmla="*/ 754067 h 2047881"/>
              <a:gd name="connsiteX4" fmla="*/ 1193878 w 4570849"/>
              <a:gd name="connsiteY4" fmla="*/ 465336 h 2047881"/>
              <a:gd name="connsiteX5" fmla="*/ 1381467 w 4570849"/>
              <a:gd name="connsiteY5" fmla="*/ 181896 h 2047881"/>
              <a:gd name="connsiteX6" fmla="*/ 1546720 w 4570849"/>
              <a:gd name="connsiteY6" fmla="*/ 118 h 2047881"/>
              <a:gd name="connsiteX7" fmla="*/ 1833761 w 4570849"/>
              <a:gd name="connsiteY7" fmla="*/ 207149 h 2047881"/>
              <a:gd name="connsiteX8" fmla="*/ 2246155 w 4570849"/>
              <a:gd name="connsiteY8" fmla="*/ 842909 h 2047881"/>
              <a:gd name="connsiteX9" fmla="*/ 2632622 w 4570849"/>
              <a:gd name="connsiteY9" fmla="*/ 1520230 h 2047881"/>
              <a:gd name="connsiteX10" fmla="*/ 2887048 w 4570849"/>
              <a:gd name="connsiteY10" fmla="*/ 1935433 h 2047881"/>
              <a:gd name="connsiteX11" fmla="*/ 3182723 w 4570849"/>
              <a:gd name="connsiteY11" fmla="*/ 2021714 h 2047881"/>
              <a:gd name="connsiteX12" fmla="*/ 3458146 w 4570849"/>
              <a:gd name="connsiteY12" fmla="*/ 1542480 h 2047881"/>
              <a:gd name="connsiteX13" fmla="*/ 3623398 w 4570849"/>
              <a:gd name="connsiteY13" fmla="*/ 1311126 h 2047881"/>
              <a:gd name="connsiteX14" fmla="*/ 3893311 w 4570849"/>
              <a:gd name="connsiteY14" fmla="*/ 1184432 h 2047881"/>
              <a:gd name="connsiteX15" fmla="*/ 4570849 w 4570849"/>
              <a:gd name="connsiteY15" fmla="*/ 1184431 h 2047881"/>
              <a:gd name="connsiteX0" fmla="*/ 0 w 4570849"/>
              <a:gd name="connsiteY0" fmla="*/ 1417471 h 2218255"/>
              <a:gd name="connsiteX1" fmla="*/ 431604 w 4570849"/>
              <a:gd name="connsiteY1" fmla="*/ 1396585 h 2218255"/>
              <a:gd name="connsiteX2" fmla="*/ 742323 w 4570849"/>
              <a:gd name="connsiteY2" fmla="*/ 1232694 h 2218255"/>
              <a:gd name="connsiteX3" fmla="*/ 998397 w 4570849"/>
              <a:gd name="connsiteY3" fmla="*/ 924441 h 2218255"/>
              <a:gd name="connsiteX4" fmla="*/ 1193878 w 4570849"/>
              <a:gd name="connsiteY4" fmla="*/ 635710 h 2218255"/>
              <a:gd name="connsiteX5" fmla="*/ 1381467 w 4570849"/>
              <a:gd name="connsiteY5" fmla="*/ 352270 h 2218255"/>
              <a:gd name="connsiteX6" fmla="*/ 1651371 w 4570849"/>
              <a:gd name="connsiteY6" fmla="*/ 53 h 2218255"/>
              <a:gd name="connsiteX7" fmla="*/ 1833761 w 4570849"/>
              <a:gd name="connsiteY7" fmla="*/ 377523 h 2218255"/>
              <a:gd name="connsiteX8" fmla="*/ 2246155 w 4570849"/>
              <a:gd name="connsiteY8" fmla="*/ 1013283 h 2218255"/>
              <a:gd name="connsiteX9" fmla="*/ 2632622 w 4570849"/>
              <a:gd name="connsiteY9" fmla="*/ 1690604 h 2218255"/>
              <a:gd name="connsiteX10" fmla="*/ 2887048 w 4570849"/>
              <a:gd name="connsiteY10" fmla="*/ 2105807 h 2218255"/>
              <a:gd name="connsiteX11" fmla="*/ 3182723 w 4570849"/>
              <a:gd name="connsiteY11" fmla="*/ 2192088 h 2218255"/>
              <a:gd name="connsiteX12" fmla="*/ 3458146 w 4570849"/>
              <a:gd name="connsiteY12" fmla="*/ 1712854 h 2218255"/>
              <a:gd name="connsiteX13" fmla="*/ 3623398 w 4570849"/>
              <a:gd name="connsiteY13" fmla="*/ 1481500 h 2218255"/>
              <a:gd name="connsiteX14" fmla="*/ 3893311 w 4570849"/>
              <a:gd name="connsiteY14" fmla="*/ 1354806 h 2218255"/>
              <a:gd name="connsiteX15" fmla="*/ 4570849 w 4570849"/>
              <a:gd name="connsiteY15" fmla="*/ 1354805 h 2218255"/>
              <a:gd name="connsiteX0" fmla="*/ 0 w 4570849"/>
              <a:gd name="connsiteY0" fmla="*/ 1417532 h 2218316"/>
              <a:gd name="connsiteX1" fmla="*/ 431604 w 4570849"/>
              <a:gd name="connsiteY1" fmla="*/ 1396646 h 2218316"/>
              <a:gd name="connsiteX2" fmla="*/ 742323 w 4570849"/>
              <a:gd name="connsiteY2" fmla="*/ 1232755 h 2218316"/>
              <a:gd name="connsiteX3" fmla="*/ 998397 w 4570849"/>
              <a:gd name="connsiteY3" fmla="*/ 924502 h 2218316"/>
              <a:gd name="connsiteX4" fmla="*/ 1193878 w 4570849"/>
              <a:gd name="connsiteY4" fmla="*/ 635771 h 2218316"/>
              <a:gd name="connsiteX5" fmla="*/ 1381467 w 4570849"/>
              <a:gd name="connsiteY5" fmla="*/ 352331 h 2218316"/>
              <a:gd name="connsiteX6" fmla="*/ 1651371 w 4570849"/>
              <a:gd name="connsiteY6" fmla="*/ 114 h 2218316"/>
              <a:gd name="connsiteX7" fmla="*/ 1915156 w 4570849"/>
              <a:gd name="connsiteY7" fmla="*/ 389759 h 2218316"/>
              <a:gd name="connsiteX8" fmla="*/ 2246155 w 4570849"/>
              <a:gd name="connsiteY8" fmla="*/ 1013344 h 2218316"/>
              <a:gd name="connsiteX9" fmla="*/ 2632622 w 4570849"/>
              <a:gd name="connsiteY9" fmla="*/ 1690665 h 2218316"/>
              <a:gd name="connsiteX10" fmla="*/ 2887048 w 4570849"/>
              <a:gd name="connsiteY10" fmla="*/ 2105868 h 2218316"/>
              <a:gd name="connsiteX11" fmla="*/ 3182723 w 4570849"/>
              <a:gd name="connsiteY11" fmla="*/ 2192149 h 2218316"/>
              <a:gd name="connsiteX12" fmla="*/ 3458146 w 4570849"/>
              <a:gd name="connsiteY12" fmla="*/ 1712915 h 2218316"/>
              <a:gd name="connsiteX13" fmla="*/ 3623398 w 4570849"/>
              <a:gd name="connsiteY13" fmla="*/ 1481561 h 2218316"/>
              <a:gd name="connsiteX14" fmla="*/ 3893311 w 4570849"/>
              <a:gd name="connsiteY14" fmla="*/ 1354867 h 2218316"/>
              <a:gd name="connsiteX15" fmla="*/ 4570849 w 4570849"/>
              <a:gd name="connsiteY15" fmla="*/ 1354866 h 2218316"/>
              <a:gd name="connsiteX0" fmla="*/ 0 w 4570849"/>
              <a:gd name="connsiteY0" fmla="*/ 1417532 h 2218316"/>
              <a:gd name="connsiteX1" fmla="*/ 431604 w 4570849"/>
              <a:gd name="connsiteY1" fmla="*/ 1396646 h 2218316"/>
              <a:gd name="connsiteX2" fmla="*/ 742323 w 4570849"/>
              <a:gd name="connsiteY2" fmla="*/ 1232755 h 2218316"/>
              <a:gd name="connsiteX3" fmla="*/ 998397 w 4570849"/>
              <a:gd name="connsiteY3" fmla="*/ 924502 h 2218316"/>
              <a:gd name="connsiteX4" fmla="*/ 1193878 w 4570849"/>
              <a:gd name="connsiteY4" fmla="*/ 635771 h 2218316"/>
              <a:gd name="connsiteX5" fmla="*/ 1381467 w 4570849"/>
              <a:gd name="connsiteY5" fmla="*/ 352331 h 2218316"/>
              <a:gd name="connsiteX6" fmla="*/ 1651371 w 4570849"/>
              <a:gd name="connsiteY6" fmla="*/ 114 h 2218316"/>
              <a:gd name="connsiteX7" fmla="*/ 1915156 w 4570849"/>
              <a:gd name="connsiteY7" fmla="*/ 389759 h 2218316"/>
              <a:gd name="connsiteX8" fmla="*/ 2632622 w 4570849"/>
              <a:gd name="connsiteY8" fmla="*/ 1690665 h 2218316"/>
              <a:gd name="connsiteX9" fmla="*/ 2887048 w 4570849"/>
              <a:gd name="connsiteY9" fmla="*/ 2105868 h 2218316"/>
              <a:gd name="connsiteX10" fmla="*/ 3182723 w 4570849"/>
              <a:gd name="connsiteY10" fmla="*/ 2192149 h 2218316"/>
              <a:gd name="connsiteX11" fmla="*/ 3458146 w 4570849"/>
              <a:gd name="connsiteY11" fmla="*/ 1712915 h 2218316"/>
              <a:gd name="connsiteX12" fmla="*/ 3623398 w 4570849"/>
              <a:gd name="connsiteY12" fmla="*/ 1481561 h 2218316"/>
              <a:gd name="connsiteX13" fmla="*/ 3893311 w 4570849"/>
              <a:gd name="connsiteY13" fmla="*/ 1354867 h 2218316"/>
              <a:gd name="connsiteX14" fmla="*/ 4570849 w 4570849"/>
              <a:gd name="connsiteY14" fmla="*/ 1354866 h 2218316"/>
              <a:gd name="connsiteX0" fmla="*/ 0 w 4570849"/>
              <a:gd name="connsiteY0" fmla="*/ 1831390 h 2632174"/>
              <a:gd name="connsiteX1" fmla="*/ 431604 w 4570849"/>
              <a:gd name="connsiteY1" fmla="*/ 1810504 h 2632174"/>
              <a:gd name="connsiteX2" fmla="*/ 742323 w 4570849"/>
              <a:gd name="connsiteY2" fmla="*/ 1646613 h 2632174"/>
              <a:gd name="connsiteX3" fmla="*/ 998397 w 4570849"/>
              <a:gd name="connsiteY3" fmla="*/ 1338360 h 2632174"/>
              <a:gd name="connsiteX4" fmla="*/ 1193878 w 4570849"/>
              <a:gd name="connsiteY4" fmla="*/ 1049629 h 2632174"/>
              <a:gd name="connsiteX5" fmla="*/ 1381467 w 4570849"/>
              <a:gd name="connsiteY5" fmla="*/ 766189 h 2632174"/>
              <a:gd name="connsiteX6" fmla="*/ 1662998 w 4570849"/>
              <a:gd name="connsiteY6" fmla="*/ 48 h 2632174"/>
              <a:gd name="connsiteX7" fmla="*/ 1915156 w 4570849"/>
              <a:gd name="connsiteY7" fmla="*/ 803617 h 2632174"/>
              <a:gd name="connsiteX8" fmla="*/ 2632622 w 4570849"/>
              <a:gd name="connsiteY8" fmla="*/ 2104523 h 2632174"/>
              <a:gd name="connsiteX9" fmla="*/ 2887048 w 4570849"/>
              <a:gd name="connsiteY9" fmla="*/ 2519726 h 2632174"/>
              <a:gd name="connsiteX10" fmla="*/ 3182723 w 4570849"/>
              <a:gd name="connsiteY10" fmla="*/ 2606007 h 2632174"/>
              <a:gd name="connsiteX11" fmla="*/ 3458146 w 4570849"/>
              <a:gd name="connsiteY11" fmla="*/ 2126773 h 2632174"/>
              <a:gd name="connsiteX12" fmla="*/ 3623398 w 4570849"/>
              <a:gd name="connsiteY12" fmla="*/ 1895419 h 2632174"/>
              <a:gd name="connsiteX13" fmla="*/ 3893311 w 4570849"/>
              <a:gd name="connsiteY13" fmla="*/ 1768725 h 2632174"/>
              <a:gd name="connsiteX14" fmla="*/ 4570849 w 4570849"/>
              <a:gd name="connsiteY14" fmla="*/ 1768724 h 2632174"/>
              <a:gd name="connsiteX0" fmla="*/ 0 w 4570849"/>
              <a:gd name="connsiteY0" fmla="*/ 1831349 h 2632133"/>
              <a:gd name="connsiteX1" fmla="*/ 431604 w 4570849"/>
              <a:gd name="connsiteY1" fmla="*/ 1810463 h 2632133"/>
              <a:gd name="connsiteX2" fmla="*/ 742323 w 4570849"/>
              <a:gd name="connsiteY2" fmla="*/ 1646572 h 2632133"/>
              <a:gd name="connsiteX3" fmla="*/ 998397 w 4570849"/>
              <a:gd name="connsiteY3" fmla="*/ 1338319 h 2632133"/>
              <a:gd name="connsiteX4" fmla="*/ 1193878 w 4570849"/>
              <a:gd name="connsiteY4" fmla="*/ 1049588 h 2632133"/>
              <a:gd name="connsiteX5" fmla="*/ 1381467 w 4570849"/>
              <a:gd name="connsiteY5" fmla="*/ 766148 h 2632133"/>
              <a:gd name="connsiteX6" fmla="*/ 1662998 w 4570849"/>
              <a:gd name="connsiteY6" fmla="*/ 7 h 2632133"/>
              <a:gd name="connsiteX7" fmla="*/ 2031436 w 4570849"/>
              <a:gd name="connsiteY7" fmla="*/ 754877 h 2632133"/>
              <a:gd name="connsiteX8" fmla="*/ 2632622 w 4570849"/>
              <a:gd name="connsiteY8" fmla="*/ 2104482 h 2632133"/>
              <a:gd name="connsiteX9" fmla="*/ 2887048 w 4570849"/>
              <a:gd name="connsiteY9" fmla="*/ 2519685 h 2632133"/>
              <a:gd name="connsiteX10" fmla="*/ 3182723 w 4570849"/>
              <a:gd name="connsiteY10" fmla="*/ 2605966 h 2632133"/>
              <a:gd name="connsiteX11" fmla="*/ 3458146 w 4570849"/>
              <a:gd name="connsiteY11" fmla="*/ 2126732 h 2632133"/>
              <a:gd name="connsiteX12" fmla="*/ 3623398 w 4570849"/>
              <a:gd name="connsiteY12" fmla="*/ 1895378 h 2632133"/>
              <a:gd name="connsiteX13" fmla="*/ 3893311 w 4570849"/>
              <a:gd name="connsiteY13" fmla="*/ 1768684 h 2632133"/>
              <a:gd name="connsiteX14" fmla="*/ 4570849 w 4570849"/>
              <a:gd name="connsiteY14" fmla="*/ 1768683 h 2632133"/>
              <a:gd name="connsiteX0" fmla="*/ 0 w 4570849"/>
              <a:gd name="connsiteY0" fmla="*/ 1831349 h 2632133"/>
              <a:gd name="connsiteX1" fmla="*/ 431604 w 4570849"/>
              <a:gd name="connsiteY1" fmla="*/ 1810463 h 2632133"/>
              <a:gd name="connsiteX2" fmla="*/ 742323 w 4570849"/>
              <a:gd name="connsiteY2" fmla="*/ 1646572 h 2632133"/>
              <a:gd name="connsiteX3" fmla="*/ 998397 w 4570849"/>
              <a:gd name="connsiteY3" fmla="*/ 1338319 h 2632133"/>
              <a:gd name="connsiteX4" fmla="*/ 1381467 w 4570849"/>
              <a:gd name="connsiteY4" fmla="*/ 766148 h 2632133"/>
              <a:gd name="connsiteX5" fmla="*/ 1662998 w 4570849"/>
              <a:gd name="connsiteY5" fmla="*/ 7 h 2632133"/>
              <a:gd name="connsiteX6" fmla="*/ 2031436 w 4570849"/>
              <a:gd name="connsiteY6" fmla="*/ 754877 h 2632133"/>
              <a:gd name="connsiteX7" fmla="*/ 2632622 w 4570849"/>
              <a:gd name="connsiteY7" fmla="*/ 2104482 h 2632133"/>
              <a:gd name="connsiteX8" fmla="*/ 2887048 w 4570849"/>
              <a:gd name="connsiteY8" fmla="*/ 2519685 h 2632133"/>
              <a:gd name="connsiteX9" fmla="*/ 3182723 w 4570849"/>
              <a:gd name="connsiteY9" fmla="*/ 2605966 h 2632133"/>
              <a:gd name="connsiteX10" fmla="*/ 3458146 w 4570849"/>
              <a:gd name="connsiteY10" fmla="*/ 2126732 h 2632133"/>
              <a:gd name="connsiteX11" fmla="*/ 3623398 w 4570849"/>
              <a:gd name="connsiteY11" fmla="*/ 1895378 h 2632133"/>
              <a:gd name="connsiteX12" fmla="*/ 3893311 w 4570849"/>
              <a:gd name="connsiteY12" fmla="*/ 1768684 h 2632133"/>
              <a:gd name="connsiteX13" fmla="*/ 4570849 w 4570849"/>
              <a:gd name="connsiteY13" fmla="*/ 1768683 h 2632133"/>
              <a:gd name="connsiteX0" fmla="*/ 0 w 4570849"/>
              <a:gd name="connsiteY0" fmla="*/ 1831349 h 2632133"/>
              <a:gd name="connsiteX1" fmla="*/ 431604 w 4570849"/>
              <a:gd name="connsiteY1" fmla="*/ 1810463 h 2632133"/>
              <a:gd name="connsiteX2" fmla="*/ 742323 w 4570849"/>
              <a:gd name="connsiteY2" fmla="*/ 1646572 h 2632133"/>
              <a:gd name="connsiteX3" fmla="*/ 1073977 w 4570849"/>
              <a:gd name="connsiteY3" fmla="*/ 1399189 h 2632133"/>
              <a:gd name="connsiteX4" fmla="*/ 1381467 w 4570849"/>
              <a:gd name="connsiteY4" fmla="*/ 766148 h 2632133"/>
              <a:gd name="connsiteX5" fmla="*/ 1662998 w 4570849"/>
              <a:gd name="connsiteY5" fmla="*/ 7 h 2632133"/>
              <a:gd name="connsiteX6" fmla="*/ 2031436 w 4570849"/>
              <a:gd name="connsiteY6" fmla="*/ 754877 h 2632133"/>
              <a:gd name="connsiteX7" fmla="*/ 2632622 w 4570849"/>
              <a:gd name="connsiteY7" fmla="*/ 2104482 h 2632133"/>
              <a:gd name="connsiteX8" fmla="*/ 2887048 w 4570849"/>
              <a:gd name="connsiteY8" fmla="*/ 2519685 h 2632133"/>
              <a:gd name="connsiteX9" fmla="*/ 3182723 w 4570849"/>
              <a:gd name="connsiteY9" fmla="*/ 2605966 h 2632133"/>
              <a:gd name="connsiteX10" fmla="*/ 3458146 w 4570849"/>
              <a:gd name="connsiteY10" fmla="*/ 2126732 h 2632133"/>
              <a:gd name="connsiteX11" fmla="*/ 3623398 w 4570849"/>
              <a:gd name="connsiteY11" fmla="*/ 1895378 h 2632133"/>
              <a:gd name="connsiteX12" fmla="*/ 3893311 w 4570849"/>
              <a:gd name="connsiteY12" fmla="*/ 1768684 h 2632133"/>
              <a:gd name="connsiteX13" fmla="*/ 4570849 w 4570849"/>
              <a:gd name="connsiteY13" fmla="*/ 1768683 h 2632133"/>
              <a:gd name="connsiteX0" fmla="*/ 0 w 4570849"/>
              <a:gd name="connsiteY0" fmla="*/ 1831349 h 2632133"/>
              <a:gd name="connsiteX1" fmla="*/ 431604 w 4570849"/>
              <a:gd name="connsiteY1" fmla="*/ 1810463 h 2632133"/>
              <a:gd name="connsiteX2" fmla="*/ 742323 w 4570849"/>
              <a:gd name="connsiteY2" fmla="*/ 1646572 h 2632133"/>
              <a:gd name="connsiteX3" fmla="*/ 1073977 w 4570849"/>
              <a:gd name="connsiteY3" fmla="*/ 1399189 h 2632133"/>
              <a:gd name="connsiteX4" fmla="*/ 1381467 w 4570849"/>
              <a:gd name="connsiteY4" fmla="*/ 741799 h 2632133"/>
              <a:gd name="connsiteX5" fmla="*/ 1662998 w 4570849"/>
              <a:gd name="connsiteY5" fmla="*/ 7 h 2632133"/>
              <a:gd name="connsiteX6" fmla="*/ 2031436 w 4570849"/>
              <a:gd name="connsiteY6" fmla="*/ 754877 h 2632133"/>
              <a:gd name="connsiteX7" fmla="*/ 2632622 w 4570849"/>
              <a:gd name="connsiteY7" fmla="*/ 2104482 h 2632133"/>
              <a:gd name="connsiteX8" fmla="*/ 2887048 w 4570849"/>
              <a:gd name="connsiteY8" fmla="*/ 2519685 h 2632133"/>
              <a:gd name="connsiteX9" fmla="*/ 3182723 w 4570849"/>
              <a:gd name="connsiteY9" fmla="*/ 2605966 h 2632133"/>
              <a:gd name="connsiteX10" fmla="*/ 3458146 w 4570849"/>
              <a:gd name="connsiteY10" fmla="*/ 2126732 h 2632133"/>
              <a:gd name="connsiteX11" fmla="*/ 3623398 w 4570849"/>
              <a:gd name="connsiteY11" fmla="*/ 1895378 h 2632133"/>
              <a:gd name="connsiteX12" fmla="*/ 3893311 w 4570849"/>
              <a:gd name="connsiteY12" fmla="*/ 1768684 h 2632133"/>
              <a:gd name="connsiteX13" fmla="*/ 4570849 w 4570849"/>
              <a:gd name="connsiteY13" fmla="*/ 1768683 h 2632133"/>
              <a:gd name="connsiteX0" fmla="*/ 0 w 4570849"/>
              <a:gd name="connsiteY0" fmla="*/ 1831349 h 2632133"/>
              <a:gd name="connsiteX1" fmla="*/ 431604 w 4570849"/>
              <a:gd name="connsiteY1" fmla="*/ 1810463 h 2632133"/>
              <a:gd name="connsiteX2" fmla="*/ 1073977 w 4570849"/>
              <a:gd name="connsiteY2" fmla="*/ 1399189 h 2632133"/>
              <a:gd name="connsiteX3" fmla="*/ 1381467 w 4570849"/>
              <a:gd name="connsiteY3" fmla="*/ 741799 h 2632133"/>
              <a:gd name="connsiteX4" fmla="*/ 1662998 w 4570849"/>
              <a:gd name="connsiteY4" fmla="*/ 7 h 2632133"/>
              <a:gd name="connsiteX5" fmla="*/ 2031436 w 4570849"/>
              <a:gd name="connsiteY5" fmla="*/ 754877 h 2632133"/>
              <a:gd name="connsiteX6" fmla="*/ 2632622 w 4570849"/>
              <a:gd name="connsiteY6" fmla="*/ 2104482 h 2632133"/>
              <a:gd name="connsiteX7" fmla="*/ 2887048 w 4570849"/>
              <a:gd name="connsiteY7" fmla="*/ 2519685 h 2632133"/>
              <a:gd name="connsiteX8" fmla="*/ 3182723 w 4570849"/>
              <a:gd name="connsiteY8" fmla="*/ 2605966 h 2632133"/>
              <a:gd name="connsiteX9" fmla="*/ 3458146 w 4570849"/>
              <a:gd name="connsiteY9" fmla="*/ 2126732 h 2632133"/>
              <a:gd name="connsiteX10" fmla="*/ 3623398 w 4570849"/>
              <a:gd name="connsiteY10" fmla="*/ 1895378 h 2632133"/>
              <a:gd name="connsiteX11" fmla="*/ 3893311 w 4570849"/>
              <a:gd name="connsiteY11" fmla="*/ 1768684 h 2632133"/>
              <a:gd name="connsiteX12" fmla="*/ 4570849 w 4570849"/>
              <a:gd name="connsiteY12" fmla="*/ 1768683 h 2632133"/>
              <a:gd name="connsiteX0" fmla="*/ 0 w 4570849"/>
              <a:gd name="connsiteY0" fmla="*/ 1831349 h 2632133"/>
              <a:gd name="connsiteX1" fmla="*/ 611836 w 4570849"/>
              <a:gd name="connsiteY1" fmla="*/ 1737417 h 2632133"/>
              <a:gd name="connsiteX2" fmla="*/ 1073977 w 4570849"/>
              <a:gd name="connsiteY2" fmla="*/ 1399189 h 2632133"/>
              <a:gd name="connsiteX3" fmla="*/ 1381467 w 4570849"/>
              <a:gd name="connsiteY3" fmla="*/ 741799 h 2632133"/>
              <a:gd name="connsiteX4" fmla="*/ 1662998 w 4570849"/>
              <a:gd name="connsiteY4" fmla="*/ 7 h 2632133"/>
              <a:gd name="connsiteX5" fmla="*/ 2031436 w 4570849"/>
              <a:gd name="connsiteY5" fmla="*/ 754877 h 2632133"/>
              <a:gd name="connsiteX6" fmla="*/ 2632622 w 4570849"/>
              <a:gd name="connsiteY6" fmla="*/ 2104482 h 2632133"/>
              <a:gd name="connsiteX7" fmla="*/ 2887048 w 4570849"/>
              <a:gd name="connsiteY7" fmla="*/ 2519685 h 2632133"/>
              <a:gd name="connsiteX8" fmla="*/ 3182723 w 4570849"/>
              <a:gd name="connsiteY8" fmla="*/ 2605966 h 2632133"/>
              <a:gd name="connsiteX9" fmla="*/ 3458146 w 4570849"/>
              <a:gd name="connsiteY9" fmla="*/ 2126732 h 2632133"/>
              <a:gd name="connsiteX10" fmla="*/ 3623398 w 4570849"/>
              <a:gd name="connsiteY10" fmla="*/ 1895378 h 2632133"/>
              <a:gd name="connsiteX11" fmla="*/ 3893311 w 4570849"/>
              <a:gd name="connsiteY11" fmla="*/ 1768684 h 2632133"/>
              <a:gd name="connsiteX12" fmla="*/ 4570849 w 4570849"/>
              <a:gd name="connsiteY12" fmla="*/ 1768683 h 2632133"/>
              <a:gd name="connsiteX0" fmla="*/ 0 w 4570849"/>
              <a:gd name="connsiteY0" fmla="*/ 1831349 h 3000778"/>
              <a:gd name="connsiteX1" fmla="*/ 611836 w 4570849"/>
              <a:gd name="connsiteY1" fmla="*/ 1737417 h 3000778"/>
              <a:gd name="connsiteX2" fmla="*/ 1073977 w 4570849"/>
              <a:gd name="connsiteY2" fmla="*/ 1399189 h 3000778"/>
              <a:gd name="connsiteX3" fmla="*/ 1381467 w 4570849"/>
              <a:gd name="connsiteY3" fmla="*/ 741799 h 3000778"/>
              <a:gd name="connsiteX4" fmla="*/ 1662998 w 4570849"/>
              <a:gd name="connsiteY4" fmla="*/ 7 h 3000778"/>
              <a:gd name="connsiteX5" fmla="*/ 2031436 w 4570849"/>
              <a:gd name="connsiteY5" fmla="*/ 754877 h 3000778"/>
              <a:gd name="connsiteX6" fmla="*/ 2632622 w 4570849"/>
              <a:gd name="connsiteY6" fmla="*/ 2104482 h 3000778"/>
              <a:gd name="connsiteX7" fmla="*/ 2887048 w 4570849"/>
              <a:gd name="connsiteY7" fmla="*/ 2519685 h 3000778"/>
              <a:gd name="connsiteX8" fmla="*/ 3165901 w 4570849"/>
              <a:gd name="connsiteY8" fmla="*/ 2993451 h 3000778"/>
              <a:gd name="connsiteX9" fmla="*/ 3458146 w 4570849"/>
              <a:gd name="connsiteY9" fmla="*/ 2126732 h 3000778"/>
              <a:gd name="connsiteX10" fmla="*/ 3623398 w 4570849"/>
              <a:gd name="connsiteY10" fmla="*/ 1895378 h 3000778"/>
              <a:gd name="connsiteX11" fmla="*/ 3893311 w 4570849"/>
              <a:gd name="connsiteY11" fmla="*/ 1768684 h 3000778"/>
              <a:gd name="connsiteX12" fmla="*/ 4570849 w 4570849"/>
              <a:gd name="connsiteY12" fmla="*/ 1768683 h 3000778"/>
              <a:gd name="connsiteX0" fmla="*/ 0 w 4570849"/>
              <a:gd name="connsiteY0" fmla="*/ 1831349 h 3001245"/>
              <a:gd name="connsiteX1" fmla="*/ 611836 w 4570849"/>
              <a:gd name="connsiteY1" fmla="*/ 1737417 h 3001245"/>
              <a:gd name="connsiteX2" fmla="*/ 1073977 w 4570849"/>
              <a:gd name="connsiteY2" fmla="*/ 1399189 h 3001245"/>
              <a:gd name="connsiteX3" fmla="*/ 1381467 w 4570849"/>
              <a:gd name="connsiteY3" fmla="*/ 741799 h 3001245"/>
              <a:gd name="connsiteX4" fmla="*/ 1662998 w 4570849"/>
              <a:gd name="connsiteY4" fmla="*/ 7 h 3001245"/>
              <a:gd name="connsiteX5" fmla="*/ 2031436 w 4570849"/>
              <a:gd name="connsiteY5" fmla="*/ 754877 h 3001245"/>
              <a:gd name="connsiteX6" fmla="*/ 2615799 w 4570849"/>
              <a:gd name="connsiteY6" fmla="*/ 1940094 h 3001245"/>
              <a:gd name="connsiteX7" fmla="*/ 2887048 w 4570849"/>
              <a:gd name="connsiteY7" fmla="*/ 2519685 h 3001245"/>
              <a:gd name="connsiteX8" fmla="*/ 3165901 w 4570849"/>
              <a:gd name="connsiteY8" fmla="*/ 2993451 h 3001245"/>
              <a:gd name="connsiteX9" fmla="*/ 3458146 w 4570849"/>
              <a:gd name="connsiteY9" fmla="*/ 2126732 h 3001245"/>
              <a:gd name="connsiteX10" fmla="*/ 3623398 w 4570849"/>
              <a:gd name="connsiteY10" fmla="*/ 1895378 h 3001245"/>
              <a:gd name="connsiteX11" fmla="*/ 3893311 w 4570849"/>
              <a:gd name="connsiteY11" fmla="*/ 1768684 h 3001245"/>
              <a:gd name="connsiteX12" fmla="*/ 4570849 w 4570849"/>
              <a:gd name="connsiteY12" fmla="*/ 1768683 h 3001245"/>
              <a:gd name="connsiteX0" fmla="*/ 0 w 4570849"/>
              <a:gd name="connsiteY0" fmla="*/ 1831349 h 3001245"/>
              <a:gd name="connsiteX1" fmla="*/ 611836 w 4570849"/>
              <a:gd name="connsiteY1" fmla="*/ 1737417 h 3001245"/>
              <a:gd name="connsiteX2" fmla="*/ 1073977 w 4570849"/>
              <a:gd name="connsiteY2" fmla="*/ 1399189 h 3001245"/>
              <a:gd name="connsiteX3" fmla="*/ 1381467 w 4570849"/>
              <a:gd name="connsiteY3" fmla="*/ 741799 h 3001245"/>
              <a:gd name="connsiteX4" fmla="*/ 1662998 w 4570849"/>
              <a:gd name="connsiteY4" fmla="*/ 7 h 3001245"/>
              <a:gd name="connsiteX5" fmla="*/ 2031436 w 4570849"/>
              <a:gd name="connsiteY5" fmla="*/ 754877 h 3001245"/>
              <a:gd name="connsiteX6" fmla="*/ 2615799 w 4570849"/>
              <a:gd name="connsiteY6" fmla="*/ 1940094 h 3001245"/>
              <a:gd name="connsiteX7" fmla="*/ 2887048 w 4570849"/>
              <a:gd name="connsiteY7" fmla="*/ 2519685 h 3001245"/>
              <a:gd name="connsiteX8" fmla="*/ 3165901 w 4570849"/>
              <a:gd name="connsiteY8" fmla="*/ 2993451 h 3001245"/>
              <a:gd name="connsiteX9" fmla="*/ 3458146 w 4570849"/>
              <a:gd name="connsiteY9" fmla="*/ 2126732 h 3001245"/>
              <a:gd name="connsiteX10" fmla="*/ 3645828 w 4570849"/>
              <a:gd name="connsiteY10" fmla="*/ 1848409 h 3001245"/>
              <a:gd name="connsiteX11" fmla="*/ 3893311 w 4570849"/>
              <a:gd name="connsiteY11" fmla="*/ 1768684 h 3001245"/>
              <a:gd name="connsiteX12" fmla="*/ 4570849 w 4570849"/>
              <a:gd name="connsiteY12" fmla="*/ 1768683 h 300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0849" h="3001245">
                <a:moveTo>
                  <a:pt x="0" y="1831349"/>
                </a:moveTo>
                <a:cubicBezTo>
                  <a:pt x="105578" y="1834103"/>
                  <a:pt x="432840" y="1809444"/>
                  <a:pt x="611836" y="1737417"/>
                </a:cubicBezTo>
                <a:cubicBezTo>
                  <a:pt x="790832" y="1665390"/>
                  <a:pt x="945705" y="1565125"/>
                  <a:pt x="1073977" y="1399189"/>
                </a:cubicBezTo>
                <a:cubicBezTo>
                  <a:pt x="1202249" y="1233253"/>
                  <a:pt x="1283297" y="974996"/>
                  <a:pt x="1381467" y="741799"/>
                </a:cubicBezTo>
                <a:cubicBezTo>
                  <a:pt x="1479637" y="508602"/>
                  <a:pt x="1554670" y="-2173"/>
                  <a:pt x="1662998" y="7"/>
                </a:cubicBezTo>
                <a:cubicBezTo>
                  <a:pt x="1771326" y="2187"/>
                  <a:pt x="1872636" y="431529"/>
                  <a:pt x="2031436" y="754877"/>
                </a:cubicBezTo>
                <a:cubicBezTo>
                  <a:pt x="2190236" y="1078225"/>
                  <a:pt x="2473197" y="1645959"/>
                  <a:pt x="2615799" y="1940094"/>
                </a:cubicBezTo>
                <a:cubicBezTo>
                  <a:pt x="2758401" y="2234229"/>
                  <a:pt x="2795364" y="2344126"/>
                  <a:pt x="2887048" y="2519685"/>
                </a:cubicBezTo>
                <a:cubicBezTo>
                  <a:pt x="2978732" y="2695244"/>
                  <a:pt x="3070718" y="3058943"/>
                  <a:pt x="3165901" y="2993451"/>
                </a:cubicBezTo>
                <a:cubicBezTo>
                  <a:pt x="3261084" y="2927959"/>
                  <a:pt x="3378158" y="2317572"/>
                  <a:pt x="3458146" y="2126732"/>
                </a:cubicBezTo>
                <a:cubicBezTo>
                  <a:pt x="3538134" y="1935892"/>
                  <a:pt x="3573301" y="1908084"/>
                  <a:pt x="3645828" y="1848409"/>
                </a:cubicBezTo>
                <a:cubicBezTo>
                  <a:pt x="3718355" y="1788734"/>
                  <a:pt x="3735403" y="1789800"/>
                  <a:pt x="3893311" y="1768684"/>
                </a:cubicBezTo>
                <a:cubicBezTo>
                  <a:pt x="4051219" y="1747568"/>
                  <a:pt x="4436581" y="1775569"/>
                  <a:pt x="4570849" y="1768683"/>
                </a:cubicBezTo>
              </a:path>
            </a:pathLst>
          </a:custGeom>
          <a:noFill/>
          <a:ln w="22225">
            <a:solidFill>
              <a:srgbClr val="1B3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86E7C2-38B5-593C-E2D9-063BFE1FE3DF}"/>
              </a:ext>
            </a:extLst>
          </p:cNvPr>
          <p:cNvSpPr txBox="1"/>
          <p:nvPr/>
        </p:nvSpPr>
        <p:spPr>
          <a:xfrm>
            <a:off x="5591838" y="4123931"/>
            <a:ext cx="1783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9743C"/>
                </a:solidFill>
                <a:latin typeface="Proxima Nova Rg" panose="02000506030000020004" pitchFamily="2" charset="0"/>
              </a:rPr>
              <a:t>TEMPO + BUTANOL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F67C0-0F67-4705-CD89-5E4592B48459}"/>
              </a:ext>
            </a:extLst>
          </p:cNvPr>
          <p:cNvCxnSpPr>
            <a:cxnSpLocks/>
          </p:cNvCxnSpPr>
          <p:nvPr/>
        </p:nvCxnSpPr>
        <p:spPr>
          <a:xfrm>
            <a:off x="6428782" y="2042003"/>
            <a:ext cx="0" cy="133809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E953AF-8237-1651-5C2A-7B13E2DD4EA1}"/>
              </a:ext>
            </a:extLst>
          </p:cNvPr>
          <p:cNvCxnSpPr>
            <a:cxnSpLocks/>
          </p:cNvCxnSpPr>
          <p:nvPr/>
        </p:nvCxnSpPr>
        <p:spPr>
          <a:xfrm flipH="1">
            <a:off x="6362673" y="3221607"/>
            <a:ext cx="393889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17CE14C-E1F2-E821-86CB-A4855E451321}"/>
              </a:ext>
            </a:extLst>
          </p:cNvPr>
          <p:cNvSpPr txBox="1"/>
          <p:nvPr/>
        </p:nvSpPr>
        <p:spPr>
          <a:xfrm>
            <a:off x="10301569" y="3018411"/>
            <a:ext cx="111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roxima Nova Rg" panose="02000506030000020004" pitchFamily="2" charset="0"/>
              </a:rPr>
              <a:t>Microwave</a:t>
            </a:r>
          </a:p>
          <a:p>
            <a:r>
              <a:rPr lang="en-US" sz="1000" dirty="0">
                <a:latin typeface="Proxima Nova Rg" panose="02000506030000020004" pitchFamily="2" charset="0"/>
              </a:rPr>
              <a:t>frequency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E59680-5713-1C1F-BE96-163F7FB2413F}"/>
              </a:ext>
            </a:extLst>
          </p:cNvPr>
          <p:cNvSpPr txBox="1"/>
          <p:nvPr/>
        </p:nvSpPr>
        <p:spPr>
          <a:xfrm>
            <a:off x="8321489" y="4038409"/>
            <a:ext cx="17760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  <a:latin typeface="Proxima Nova Rg" panose="02000506030000020004" pitchFamily="2" charset="0"/>
              </a:rPr>
              <a:t>Microwave </a:t>
            </a:r>
          </a:p>
          <a:p>
            <a:r>
              <a:rPr lang="en-US" sz="1050" dirty="0">
                <a:solidFill>
                  <a:srgbClr val="C00000"/>
                </a:solidFill>
                <a:latin typeface="Proxima Nova Rg" panose="02000506030000020004" pitchFamily="2" charset="0"/>
              </a:rPr>
              <a:t>absorption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477BDA-EC1E-D17B-94B6-D6BB9F0B4CD3}"/>
              </a:ext>
            </a:extLst>
          </p:cNvPr>
          <p:cNvSpPr txBox="1"/>
          <p:nvPr/>
        </p:nvSpPr>
        <p:spPr>
          <a:xfrm>
            <a:off x="7375659" y="5025439"/>
            <a:ext cx="10809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1B375D"/>
                </a:solidFill>
                <a:latin typeface="Proxima Nova Rg" panose="02000506030000020004" pitchFamily="2" charset="0"/>
              </a:rPr>
              <a:t>Polarization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DA0645-0452-D8E3-0E86-0E16A129DA29}"/>
              </a:ext>
            </a:extLst>
          </p:cNvPr>
          <p:cNvSpPr txBox="1"/>
          <p:nvPr/>
        </p:nvSpPr>
        <p:spPr>
          <a:xfrm>
            <a:off x="6333909" y="5743250"/>
            <a:ext cx="1567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e</a:t>
            </a:r>
            <a:r>
              <a:rPr lang="en-US" sz="1200" dirty="0">
                <a:latin typeface="Proxima Nova Rg" panose="02000506030000020004" pitchFamily="2" charset="0"/>
              </a:rPr>
              <a:t> – </a:t>
            </a:r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p</a:t>
            </a:r>
            <a:endParaRPr lang="en-US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1ECA06-0B3C-B963-6302-CFB4B3DF12A6}"/>
              </a:ext>
            </a:extLst>
          </p:cNvPr>
          <p:cNvSpPr txBox="1"/>
          <p:nvPr/>
        </p:nvSpPr>
        <p:spPr>
          <a:xfrm>
            <a:off x="8870071" y="5781676"/>
            <a:ext cx="990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e</a:t>
            </a:r>
            <a:r>
              <a:rPr lang="en-US" sz="1200" dirty="0">
                <a:latin typeface="Proxima Nova Rg" panose="02000506030000020004" pitchFamily="2" charset="0"/>
              </a:rPr>
              <a:t> + </a:t>
            </a:r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p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EF1951-E6BA-41B6-B759-D95215B3E05D}"/>
              </a:ext>
            </a:extLst>
          </p:cNvPr>
          <p:cNvSpPr txBox="1"/>
          <p:nvPr/>
        </p:nvSpPr>
        <p:spPr>
          <a:xfrm>
            <a:off x="8024083" y="5773142"/>
            <a:ext cx="518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n</a:t>
            </a:r>
            <a:r>
              <a:rPr lang="en-US" sz="1200" baseline="-25000" dirty="0">
                <a:latin typeface="Proxima Nova Rg" panose="02000506030000020004" pitchFamily="2" charset="0"/>
              </a:rPr>
              <a:t>e</a:t>
            </a:r>
            <a:r>
              <a:rPr lang="en-US" sz="1200" dirty="0">
                <a:latin typeface="Proxima Nova Rg" panose="02000506030000020004" pitchFamily="2" charset="0"/>
              </a:rPr>
              <a:t> </a:t>
            </a:r>
            <a:endParaRPr lang="en-US" sz="12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D4BE70-95E9-677C-5E3C-84CA8461BB6E}"/>
              </a:ext>
            </a:extLst>
          </p:cNvPr>
          <p:cNvCxnSpPr>
            <a:cxnSpLocks/>
          </p:cNvCxnSpPr>
          <p:nvPr/>
        </p:nvCxnSpPr>
        <p:spPr>
          <a:xfrm>
            <a:off x="6456541" y="4605213"/>
            <a:ext cx="0" cy="133809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084361-460C-6080-818C-E9D4EB6ED65D}"/>
              </a:ext>
            </a:extLst>
          </p:cNvPr>
          <p:cNvCxnSpPr>
            <a:cxnSpLocks/>
          </p:cNvCxnSpPr>
          <p:nvPr/>
        </p:nvCxnSpPr>
        <p:spPr>
          <a:xfrm flipH="1">
            <a:off x="6390432" y="5784817"/>
            <a:ext cx="3938896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1778FE9-43BC-88CA-B664-2959357406A3}"/>
              </a:ext>
            </a:extLst>
          </p:cNvPr>
          <p:cNvSpPr txBox="1"/>
          <p:nvPr/>
        </p:nvSpPr>
        <p:spPr>
          <a:xfrm>
            <a:off x="10329328" y="5581621"/>
            <a:ext cx="1114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roxima Nova Rg" panose="02000506030000020004" pitchFamily="2" charset="0"/>
              </a:rPr>
              <a:t>Microwave</a:t>
            </a:r>
          </a:p>
          <a:p>
            <a:r>
              <a:rPr lang="en-US" sz="1000" dirty="0">
                <a:latin typeface="Proxima Nova Rg" panose="02000506030000020004" pitchFamily="2" charset="0"/>
              </a:rPr>
              <a:t>frequency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94CE6E-732B-431B-712E-8B47FF9ADE45}"/>
              </a:ext>
            </a:extLst>
          </p:cNvPr>
          <p:cNvSpPr txBox="1"/>
          <p:nvPr/>
        </p:nvSpPr>
        <p:spPr>
          <a:xfrm>
            <a:off x="5342691" y="2685451"/>
            <a:ext cx="1114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Proxima Nova Rg" panose="02000506030000020004" pitchFamily="2" charset="0"/>
              </a:rPr>
              <a:t>0</a:t>
            </a:r>
          </a:p>
        </p:txBody>
      </p:sp>
      <p:pic>
        <p:nvPicPr>
          <p:cNvPr id="23" name="Picture 22" descr="A model of a molecule&#10;&#10;Description automatically generated">
            <a:extLst>
              <a:ext uri="{FF2B5EF4-FFF2-40B4-BE49-F238E27FC236}">
                <a16:creationId xmlns:a16="http://schemas.microsoft.com/office/drawing/2014/main" id="{ED4E0A80-03B3-2678-7302-4F13AE617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392" y="3647397"/>
            <a:ext cx="1943685" cy="16297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904614-7803-C4D3-D0F1-543ACB5ECF64}"/>
              </a:ext>
            </a:extLst>
          </p:cNvPr>
          <p:cNvSpPr txBox="1"/>
          <p:nvPr/>
        </p:nvSpPr>
        <p:spPr>
          <a:xfrm>
            <a:off x="10621193" y="4049801"/>
            <a:ext cx="1114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Proxima Nova Rg" panose="02000506030000020004" pitchFamily="2" charset="0"/>
              </a:rPr>
              <a:t>TEMPO</a:t>
            </a:r>
          </a:p>
        </p:txBody>
      </p:sp>
    </p:spTree>
    <p:extLst>
      <p:ext uri="{BB962C8B-B14F-4D97-AF65-F5344CB8AC3E}">
        <p14:creationId xmlns:p14="http://schemas.microsoft.com/office/powerpoint/2010/main" val="2055574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835843" y="463530"/>
            <a:ext cx="50892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Polarized Target Equipment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15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286C1-5AB4-3563-97BE-65E4AA1E159A}"/>
              </a:ext>
            </a:extLst>
          </p:cNvPr>
          <p:cNvSpPr txBox="1"/>
          <p:nvPr/>
        </p:nvSpPr>
        <p:spPr>
          <a:xfrm>
            <a:off x="1232559" y="1354842"/>
            <a:ext cx="9726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There are five major components to a typical solid polarized target system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Target sample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Magnet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Refrigerator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Microwaves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NMR</a:t>
            </a:r>
          </a:p>
          <a:p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11808D-5C2C-1456-6E20-1F479EB35967}"/>
              </a:ext>
            </a:extLst>
          </p:cNvPr>
          <p:cNvGrpSpPr>
            <a:grpSpLocks noChangeAspect="1"/>
          </p:cNvGrpSpPr>
          <p:nvPr/>
        </p:nvGrpSpPr>
        <p:grpSpPr>
          <a:xfrm>
            <a:off x="1791831" y="3572175"/>
            <a:ext cx="9956329" cy="2273107"/>
            <a:chOff x="17158066" y="25905766"/>
            <a:chExt cx="11658840" cy="3008496"/>
          </a:xfrm>
        </p:grpSpPr>
        <p:sp>
          <p:nvSpPr>
            <p:cNvPr id="14" name="Google Shape;107;p17">
              <a:extLst>
                <a:ext uri="{FF2B5EF4-FFF2-40B4-BE49-F238E27FC236}">
                  <a16:creationId xmlns:a16="http://schemas.microsoft.com/office/drawing/2014/main" id="{3D033771-1719-5E86-2E05-7A5768B3E5EE}"/>
                </a:ext>
              </a:extLst>
            </p:cNvPr>
            <p:cNvSpPr/>
            <p:nvPr/>
          </p:nvSpPr>
          <p:spPr>
            <a:xfrm rot="10800000" flipH="1">
              <a:off x="23490462" y="27904708"/>
              <a:ext cx="992953" cy="746256"/>
            </a:xfrm>
            <a:prstGeom prst="bentArrow">
              <a:avLst>
                <a:gd name="adj1" fmla="val 38875"/>
                <a:gd name="adj2" fmla="val 25000"/>
                <a:gd name="adj3" fmla="val 25000"/>
                <a:gd name="adj4" fmla="val 43750"/>
              </a:avLst>
            </a:prstGeom>
            <a:solidFill>
              <a:srgbClr val="CFE2F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22" name="Google Shape;108;p17">
              <a:extLst>
                <a:ext uri="{FF2B5EF4-FFF2-40B4-BE49-F238E27FC236}">
                  <a16:creationId xmlns:a16="http://schemas.microsoft.com/office/drawing/2014/main" id="{AD8B89E7-9D01-455E-39AC-2F2AC63E0513}"/>
                </a:ext>
              </a:extLst>
            </p:cNvPr>
            <p:cNvSpPr/>
            <p:nvPr/>
          </p:nvSpPr>
          <p:spPr>
            <a:xfrm>
              <a:off x="17476591" y="26725904"/>
              <a:ext cx="3133518" cy="1063166"/>
            </a:xfrm>
            <a:prstGeom prst="rect">
              <a:avLst/>
            </a:prstGeom>
            <a:gradFill>
              <a:gsLst>
                <a:gs pos="0">
                  <a:srgbClr val="B7B7B7"/>
                </a:gs>
                <a:gs pos="42000">
                  <a:schemeClr val="lt1"/>
                </a:gs>
                <a:gs pos="100000">
                  <a:srgbClr val="B7B7B7"/>
                </a:gs>
              </a:gsLst>
              <a:lin ang="16198662" scaled="0"/>
            </a:gra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23" name="Google Shape;109;p17">
              <a:extLst>
                <a:ext uri="{FF2B5EF4-FFF2-40B4-BE49-F238E27FC236}">
                  <a16:creationId xmlns:a16="http://schemas.microsoft.com/office/drawing/2014/main" id="{CA3A400F-5DEA-9A62-0CD7-F883BBB785BD}"/>
                </a:ext>
              </a:extLst>
            </p:cNvPr>
            <p:cNvSpPr/>
            <p:nvPr/>
          </p:nvSpPr>
          <p:spPr>
            <a:xfrm>
              <a:off x="17476591" y="27592946"/>
              <a:ext cx="3133518" cy="979669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 w="2032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24" name="Google Shape;110;p17">
              <a:extLst>
                <a:ext uri="{FF2B5EF4-FFF2-40B4-BE49-F238E27FC236}">
                  <a16:creationId xmlns:a16="http://schemas.microsoft.com/office/drawing/2014/main" id="{A5680D30-7A64-54D2-27FF-CFC3797C08EF}"/>
                </a:ext>
              </a:extLst>
            </p:cNvPr>
            <p:cNvSpPr/>
            <p:nvPr/>
          </p:nvSpPr>
          <p:spPr>
            <a:xfrm rot="10800000">
              <a:off x="17476387" y="25913230"/>
              <a:ext cx="3133518" cy="979669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 w="2032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 Rg" panose="02000506030000020004" pitchFamily="2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47E784D-0EBC-7BE5-D2FA-D53F3E26D221}"/>
                </a:ext>
              </a:extLst>
            </p:cNvPr>
            <p:cNvGrpSpPr/>
            <p:nvPr/>
          </p:nvGrpSpPr>
          <p:grpSpPr>
            <a:xfrm>
              <a:off x="17583610" y="26550726"/>
              <a:ext cx="6657141" cy="1386244"/>
              <a:chOff x="1430694" y="33844280"/>
              <a:chExt cx="6657141" cy="1386244"/>
            </a:xfrm>
          </p:grpSpPr>
          <p:sp>
            <p:nvSpPr>
              <p:cNvPr id="52" name="Google Shape;111;p17">
                <a:extLst>
                  <a:ext uri="{FF2B5EF4-FFF2-40B4-BE49-F238E27FC236}">
                    <a16:creationId xmlns:a16="http://schemas.microsoft.com/office/drawing/2014/main" id="{F7B4A48D-6CD0-3456-2CEF-CAD129FCC4DA}"/>
                  </a:ext>
                </a:extLst>
              </p:cNvPr>
              <p:cNvSpPr/>
              <p:nvPr/>
            </p:nvSpPr>
            <p:spPr>
              <a:xfrm rot="16200000">
                <a:off x="2936016" y="32733910"/>
                <a:ext cx="596341" cy="3606985"/>
              </a:xfrm>
              <a:prstGeom prst="round2SameRect">
                <a:avLst>
                  <a:gd name="adj1" fmla="val 47873"/>
                  <a:gd name="adj2" fmla="val 0"/>
                </a:avLst>
              </a:prstGeom>
              <a:solidFill>
                <a:srgbClr val="CFE2F3"/>
              </a:solidFill>
              <a:ln w="19050" cap="flat" cmpd="sng">
                <a:solidFill>
                  <a:srgbClr val="777777"/>
                </a:solidFill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203200" h="2032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roxima Nova Rg" panose="02000506030000020004" pitchFamily="2" charset="0"/>
                </a:endParaRPr>
              </a:p>
            </p:txBody>
          </p:sp>
          <p:sp>
            <p:nvSpPr>
              <p:cNvPr id="53" name="Google Shape;112;p17">
                <a:extLst>
                  <a:ext uri="{FF2B5EF4-FFF2-40B4-BE49-F238E27FC236}">
                    <a16:creationId xmlns:a16="http://schemas.microsoft.com/office/drawing/2014/main" id="{DF599725-5CEB-56B7-775C-15D0B418F308}"/>
                  </a:ext>
                </a:extLst>
              </p:cNvPr>
              <p:cNvSpPr/>
              <p:nvPr/>
            </p:nvSpPr>
            <p:spPr>
              <a:xfrm rot="16200000">
                <a:off x="5869703" y="33012392"/>
                <a:ext cx="1386244" cy="3050020"/>
              </a:xfrm>
              <a:prstGeom prst="snip2SameRect">
                <a:avLst>
                  <a:gd name="adj1" fmla="val 27307"/>
                  <a:gd name="adj2" fmla="val 0"/>
                </a:avLst>
              </a:prstGeom>
              <a:solidFill>
                <a:srgbClr val="CFE2F3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228600" h="2413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 Rg" panose="02000506030000020004" pitchFamily="2" charset="0"/>
                </a:endParaRPr>
              </a:p>
            </p:txBody>
          </p:sp>
        </p:grpSp>
        <p:sp>
          <p:nvSpPr>
            <p:cNvPr id="27" name="Google Shape;114;p17">
              <a:extLst>
                <a:ext uri="{FF2B5EF4-FFF2-40B4-BE49-F238E27FC236}">
                  <a16:creationId xmlns:a16="http://schemas.microsoft.com/office/drawing/2014/main" id="{58072162-1A95-97B9-CE32-69650E5F4125}"/>
                </a:ext>
              </a:extLst>
            </p:cNvPr>
            <p:cNvSpPr txBox="1"/>
            <p:nvPr/>
          </p:nvSpPr>
          <p:spPr>
            <a:xfrm>
              <a:off x="17158066" y="25905766"/>
              <a:ext cx="3772135" cy="977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C000"/>
                  </a:solidFill>
                  <a:latin typeface="Proxima Nova Rg" panose="02000506030000020004" pitchFamily="2" charset="0"/>
                  <a:ea typeface="EB Garamond"/>
                  <a:cs typeface="EB Garamond"/>
                  <a:sym typeface="EB Garamond"/>
                </a:rPr>
                <a:t>Superconducting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C000"/>
                  </a:solidFill>
                  <a:latin typeface="Proxima Nova Rg" panose="02000506030000020004" pitchFamily="2" charset="0"/>
                  <a:ea typeface="EB Garamond"/>
                  <a:cs typeface="EB Garamond"/>
                  <a:sym typeface="EB Garamond"/>
                </a:rPr>
                <a:t>Magnet</a:t>
              </a:r>
              <a:endParaRPr dirty="0">
                <a:solidFill>
                  <a:srgbClr val="FFC000"/>
                </a:solidFill>
                <a:latin typeface="Proxima Nova Rg" panose="02000506030000020004" pitchFamily="2" charset="0"/>
                <a:ea typeface="EB Garamond"/>
                <a:cs typeface="EB Garamond"/>
                <a:sym typeface="EB Garamond"/>
              </a:endParaRPr>
            </a:p>
          </p:txBody>
        </p:sp>
        <p:grpSp>
          <p:nvGrpSpPr>
            <p:cNvPr id="28" name="Google Shape;115;p17">
              <a:extLst>
                <a:ext uri="{FF2B5EF4-FFF2-40B4-BE49-F238E27FC236}">
                  <a16:creationId xmlns:a16="http://schemas.microsoft.com/office/drawing/2014/main" id="{CAE7FEAD-1A90-CEEE-D924-082076919065}"/>
                </a:ext>
              </a:extLst>
            </p:cNvPr>
            <p:cNvGrpSpPr/>
            <p:nvPr/>
          </p:nvGrpSpPr>
          <p:grpSpPr>
            <a:xfrm>
              <a:off x="18571232" y="26985391"/>
              <a:ext cx="944284" cy="516838"/>
              <a:chOff x="6836825" y="3143250"/>
              <a:chExt cx="539700" cy="241200"/>
            </a:xfrm>
          </p:grpSpPr>
          <p:sp>
            <p:nvSpPr>
              <p:cNvPr id="49" name="Google Shape;116;p17">
                <a:extLst>
                  <a:ext uri="{FF2B5EF4-FFF2-40B4-BE49-F238E27FC236}">
                    <a16:creationId xmlns:a16="http://schemas.microsoft.com/office/drawing/2014/main" id="{F669229E-DF0D-0936-EA8B-040A57EFBC57}"/>
                  </a:ext>
                </a:extLst>
              </p:cNvPr>
              <p:cNvSpPr/>
              <p:nvPr/>
            </p:nvSpPr>
            <p:spPr>
              <a:xfrm>
                <a:off x="6836825" y="3143250"/>
                <a:ext cx="539700" cy="241200"/>
              </a:xfrm>
              <a:prstGeom prst="arc">
                <a:avLst>
                  <a:gd name="adj1" fmla="val 1975018"/>
                  <a:gd name="adj2" fmla="val 0"/>
                </a:avLst>
              </a:prstGeom>
              <a:noFill/>
              <a:ln w="19050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Font typeface="Arial"/>
                  <a:buNone/>
                </a:pPr>
                <a:endParaRPr b="1">
                  <a:latin typeface="Proxima Nova Rg" panose="02000506030000020004" pitchFamily="2" charset="0"/>
                </a:endParaRPr>
              </a:p>
            </p:txBody>
          </p:sp>
          <p:sp>
            <p:nvSpPr>
              <p:cNvPr id="50" name="Google Shape;117;p17">
                <a:extLst>
                  <a:ext uri="{FF2B5EF4-FFF2-40B4-BE49-F238E27FC236}">
                    <a16:creationId xmlns:a16="http://schemas.microsoft.com/office/drawing/2014/main" id="{53CCFD06-D4BB-5FD5-D699-7F177ACC07B6}"/>
                  </a:ext>
                </a:extLst>
              </p:cNvPr>
              <p:cNvSpPr/>
              <p:nvPr/>
            </p:nvSpPr>
            <p:spPr>
              <a:xfrm>
                <a:off x="6884825" y="3190950"/>
                <a:ext cx="443700" cy="145800"/>
              </a:xfrm>
              <a:prstGeom prst="arc">
                <a:avLst>
                  <a:gd name="adj1" fmla="val 2581673"/>
                  <a:gd name="adj2" fmla="val 20862051"/>
                </a:avLst>
              </a:prstGeom>
              <a:noFill/>
              <a:ln w="19050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latin typeface="Proxima Nova Rg" panose="02000506030000020004" pitchFamily="2" charset="0"/>
                </a:endParaRPr>
              </a:p>
            </p:txBody>
          </p:sp>
          <p:sp>
            <p:nvSpPr>
              <p:cNvPr id="51" name="Google Shape;118;p17">
                <a:extLst>
                  <a:ext uri="{FF2B5EF4-FFF2-40B4-BE49-F238E27FC236}">
                    <a16:creationId xmlns:a16="http://schemas.microsoft.com/office/drawing/2014/main" id="{D2FE5781-3835-AC74-6A97-3CC8EFB91602}"/>
                  </a:ext>
                </a:extLst>
              </p:cNvPr>
              <p:cNvSpPr/>
              <p:nvPr/>
            </p:nvSpPr>
            <p:spPr>
              <a:xfrm>
                <a:off x="7063775" y="3197050"/>
                <a:ext cx="264900" cy="177600"/>
              </a:xfrm>
              <a:prstGeom prst="arc">
                <a:avLst>
                  <a:gd name="adj1" fmla="val 19501646"/>
                  <a:gd name="adj2" fmla="val 3706103"/>
                </a:avLst>
              </a:prstGeom>
              <a:noFill/>
              <a:ln w="19050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Proxima Nova Rg" panose="02000506030000020004" pitchFamily="2" charset="0"/>
                </a:endParaRPr>
              </a:p>
            </p:txBody>
          </p:sp>
        </p:grpSp>
        <p:sp>
          <p:nvSpPr>
            <p:cNvPr id="29" name="Google Shape;119;p17">
              <a:extLst>
                <a:ext uri="{FF2B5EF4-FFF2-40B4-BE49-F238E27FC236}">
                  <a16:creationId xmlns:a16="http://schemas.microsoft.com/office/drawing/2014/main" id="{6C5AE137-31BF-4378-6D29-8C9C0F6ED16F}"/>
                </a:ext>
              </a:extLst>
            </p:cNvPr>
            <p:cNvSpPr/>
            <p:nvPr/>
          </p:nvSpPr>
          <p:spPr>
            <a:xfrm>
              <a:off x="18797855" y="27138014"/>
              <a:ext cx="491021" cy="211590"/>
            </a:xfrm>
            <a:prstGeom prst="rect">
              <a:avLst/>
            </a:prstGeom>
            <a:gradFill>
              <a:gsLst>
                <a:gs pos="0">
                  <a:srgbClr val="674EA7"/>
                </a:gs>
                <a:gs pos="100000">
                  <a:srgbClr val="D9D2E9"/>
                </a:gs>
              </a:gsLst>
              <a:lin ang="16198662" scaled="0"/>
            </a:gradFill>
            <a:ln w="19050" cap="flat" cmpd="sng">
              <a:solidFill>
                <a:srgbClr val="674E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30" name="Google Shape;120;p17">
              <a:extLst>
                <a:ext uri="{FF2B5EF4-FFF2-40B4-BE49-F238E27FC236}">
                  <a16:creationId xmlns:a16="http://schemas.microsoft.com/office/drawing/2014/main" id="{9460D0A7-6CDB-D07C-01C3-31A717A0BCD0}"/>
                </a:ext>
              </a:extLst>
            </p:cNvPr>
            <p:cNvSpPr/>
            <p:nvPr/>
          </p:nvSpPr>
          <p:spPr>
            <a:xfrm>
              <a:off x="24240751" y="28002909"/>
              <a:ext cx="911353" cy="911353"/>
            </a:xfrm>
            <a:prstGeom prst="ellipse">
              <a:avLst/>
            </a:prstGeom>
            <a:solidFill>
              <a:srgbClr val="CFE2F3"/>
            </a:solidFill>
            <a:ln w="19050" cap="flat" cmpd="sng">
              <a:solidFill>
                <a:srgbClr val="4454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Proxima Nova Rg" panose="02000506030000020004" pitchFamily="2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" name="Google Shape;121;p17">
              <a:extLst>
                <a:ext uri="{FF2B5EF4-FFF2-40B4-BE49-F238E27FC236}">
                  <a16:creationId xmlns:a16="http://schemas.microsoft.com/office/drawing/2014/main" id="{99308C4D-0AC9-8DDA-B981-C8B1A3F5BD1E}"/>
                </a:ext>
              </a:extLst>
            </p:cNvPr>
            <p:cNvCxnSpPr>
              <a:cxnSpLocks/>
            </p:cNvCxnSpPr>
            <p:nvPr/>
          </p:nvCxnSpPr>
          <p:spPr>
            <a:xfrm>
              <a:off x="24469201" y="28083759"/>
              <a:ext cx="682685" cy="341580"/>
            </a:xfrm>
            <a:prstGeom prst="straightConnector1">
              <a:avLst/>
            </a:prstGeom>
            <a:noFill/>
            <a:ln w="19050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122;p17">
              <a:extLst>
                <a:ext uri="{FF2B5EF4-FFF2-40B4-BE49-F238E27FC236}">
                  <a16:creationId xmlns:a16="http://schemas.microsoft.com/office/drawing/2014/main" id="{929AEB61-8799-2834-B142-DD24E2E0D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69359" y="28494439"/>
              <a:ext cx="682685" cy="341580"/>
            </a:xfrm>
            <a:prstGeom prst="straightConnector1">
              <a:avLst/>
            </a:prstGeom>
            <a:noFill/>
            <a:ln w="19050" cap="flat" cmpd="sng">
              <a:solidFill>
                <a:srgbClr val="44546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" name="Google Shape;123;p17">
              <a:extLst>
                <a:ext uri="{FF2B5EF4-FFF2-40B4-BE49-F238E27FC236}">
                  <a16:creationId xmlns:a16="http://schemas.microsoft.com/office/drawing/2014/main" id="{73FD26C1-3D46-9FB1-9E51-BE95784216D0}"/>
                </a:ext>
              </a:extLst>
            </p:cNvPr>
            <p:cNvSpPr txBox="1"/>
            <p:nvPr/>
          </p:nvSpPr>
          <p:spPr>
            <a:xfrm>
              <a:off x="25192094" y="28234704"/>
              <a:ext cx="2653409" cy="488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1B375D"/>
                  </a:solidFill>
                  <a:latin typeface="Proxima Nova Rg" panose="02000506030000020004" pitchFamily="2" charset="0"/>
                  <a:ea typeface="EB Garamond"/>
                  <a:cs typeface="EB Garamond"/>
                  <a:sym typeface="EB Garamond"/>
                </a:rPr>
                <a:t>Vacuum Pumps</a:t>
              </a:r>
              <a:endParaRPr dirty="0">
                <a:solidFill>
                  <a:srgbClr val="1B375D"/>
                </a:solidFill>
                <a:latin typeface="Proxima Nova Rg" panose="02000506030000020004" pitchFamily="2" charset="0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34" name="Google Shape;124;p17">
              <a:extLst>
                <a:ext uri="{FF2B5EF4-FFF2-40B4-BE49-F238E27FC236}">
                  <a16:creationId xmlns:a16="http://schemas.microsoft.com/office/drawing/2014/main" id="{A01C01A2-A0B7-ABA6-7F18-AA807ED11FDC}"/>
                </a:ext>
              </a:extLst>
            </p:cNvPr>
            <p:cNvSpPr/>
            <p:nvPr/>
          </p:nvSpPr>
          <p:spPr>
            <a:xfrm>
              <a:off x="19515528" y="27226730"/>
              <a:ext cx="4953852" cy="41749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39" name="Google Shape;125;p17">
              <a:extLst>
                <a:ext uri="{FF2B5EF4-FFF2-40B4-BE49-F238E27FC236}">
                  <a16:creationId xmlns:a16="http://schemas.microsoft.com/office/drawing/2014/main" id="{D218612C-DA84-0DCA-B53E-A327B2FCC2AA}"/>
                </a:ext>
              </a:extLst>
            </p:cNvPr>
            <p:cNvSpPr/>
            <p:nvPr/>
          </p:nvSpPr>
          <p:spPr>
            <a:xfrm>
              <a:off x="19640853" y="27363875"/>
              <a:ext cx="5961511" cy="112437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40" name="Google Shape;127;p17">
              <a:extLst>
                <a:ext uri="{FF2B5EF4-FFF2-40B4-BE49-F238E27FC236}">
                  <a16:creationId xmlns:a16="http://schemas.microsoft.com/office/drawing/2014/main" id="{51BCA1B6-D395-99DC-F20A-B78C566EE64A}"/>
                </a:ext>
              </a:extLst>
            </p:cNvPr>
            <p:cNvSpPr/>
            <p:nvPr/>
          </p:nvSpPr>
          <p:spPr>
            <a:xfrm>
              <a:off x="25035304" y="27079226"/>
              <a:ext cx="1146663" cy="681736"/>
            </a:xfrm>
            <a:prstGeom prst="rect">
              <a:avLst/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41" name="Google Shape;128;p17">
              <a:extLst>
                <a:ext uri="{FF2B5EF4-FFF2-40B4-BE49-F238E27FC236}">
                  <a16:creationId xmlns:a16="http://schemas.microsoft.com/office/drawing/2014/main" id="{C43FB586-1DFE-BB6B-2274-DEDFB3F67F2B}"/>
                </a:ext>
              </a:extLst>
            </p:cNvPr>
            <p:cNvSpPr/>
            <p:nvPr/>
          </p:nvSpPr>
          <p:spPr>
            <a:xfrm>
              <a:off x="25267312" y="27225841"/>
              <a:ext cx="682650" cy="379618"/>
            </a:xfrm>
            <a:custGeom>
              <a:avLst/>
              <a:gdLst/>
              <a:ahLst/>
              <a:cxnLst/>
              <a:rect l="l" t="t" r="r" b="b"/>
              <a:pathLst>
                <a:path w="24272" h="10872" extrusionOk="0">
                  <a:moveTo>
                    <a:pt x="0" y="5209"/>
                  </a:moveTo>
                  <a:cubicBezTo>
                    <a:pt x="612" y="4362"/>
                    <a:pt x="2305" y="-765"/>
                    <a:pt x="3669" y="129"/>
                  </a:cubicBezTo>
                  <a:cubicBezTo>
                    <a:pt x="5033" y="1023"/>
                    <a:pt x="6680" y="10571"/>
                    <a:pt x="8185" y="10571"/>
                  </a:cubicBezTo>
                  <a:cubicBezTo>
                    <a:pt x="9690" y="10571"/>
                    <a:pt x="11195" y="82"/>
                    <a:pt x="12700" y="129"/>
                  </a:cubicBezTo>
                  <a:cubicBezTo>
                    <a:pt x="14205" y="176"/>
                    <a:pt x="15758" y="10713"/>
                    <a:pt x="17216" y="10854"/>
                  </a:cubicBezTo>
                  <a:cubicBezTo>
                    <a:pt x="18674" y="10995"/>
                    <a:pt x="20273" y="1635"/>
                    <a:pt x="21449" y="976"/>
                  </a:cubicBezTo>
                  <a:cubicBezTo>
                    <a:pt x="22625" y="317"/>
                    <a:pt x="23802" y="5914"/>
                    <a:pt x="24272" y="6902"/>
                  </a:cubicBezTo>
                </a:path>
              </a:pathLst>
            </a:custGeom>
            <a:noFill/>
            <a:ln w="28575" cap="flat" cmpd="sng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85725" dist="47625" dir="3660000" algn="bl" rotWithShape="0">
                <a:srgbClr val="FFFF00">
                  <a:alpha val="91000"/>
                </a:srgbClr>
              </a:outerShdw>
            </a:effectLst>
          </p:spPr>
          <p:txBody>
            <a:bodyPr/>
            <a:lstStyle/>
            <a:p>
              <a:endParaRPr lang="en-US">
                <a:latin typeface="Proxima Nova Rg" panose="02000506030000020004" pitchFamily="2" charset="0"/>
              </a:endParaRPr>
            </a:p>
          </p:txBody>
        </p:sp>
        <p:cxnSp>
          <p:nvCxnSpPr>
            <p:cNvPr id="42" name="Google Shape;129;p17">
              <a:extLst>
                <a:ext uri="{FF2B5EF4-FFF2-40B4-BE49-F238E27FC236}">
                  <a16:creationId xmlns:a16="http://schemas.microsoft.com/office/drawing/2014/main" id="{68FE9FF0-151C-6340-493C-18C87F0D2E1E}"/>
                </a:ext>
              </a:extLst>
            </p:cNvPr>
            <p:cNvCxnSpPr>
              <a:cxnSpLocks/>
              <a:stCxn id="48" idx="1"/>
              <a:endCxn id="34" idx="3"/>
            </p:cNvCxnSpPr>
            <p:nvPr/>
          </p:nvCxnSpPr>
          <p:spPr>
            <a:xfrm rot="10800000" flipV="1">
              <a:off x="24469381" y="26296308"/>
              <a:ext cx="473602" cy="951297"/>
            </a:xfrm>
            <a:prstGeom prst="curvedConnector3">
              <a:avLst>
                <a:gd name="adj1" fmla="val 53781"/>
              </a:avLst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" name="Google Shape;134;p17">
              <a:extLst>
                <a:ext uri="{FF2B5EF4-FFF2-40B4-BE49-F238E27FC236}">
                  <a16:creationId xmlns:a16="http://schemas.microsoft.com/office/drawing/2014/main" id="{EC678F78-CED9-2389-5E02-F3AF6E7F446B}"/>
                </a:ext>
              </a:extLst>
            </p:cNvPr>
            <p:cNvSpPr txBox="1"/>
            <p:nvPr/>
          </p:nvSpPr>
          <p:spPr>
            <a:xfrm>
              <a:off x="21512611" y="26586160"/>
              <a:ext cx="2406238" cy="610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1B375D"/>
                  </a:solidFill>
                  <a:latin typeface="Proxima Nova Rg" panose="02000506030000020004" pitchFamily="2" charset="0"/>
                  <a:ea typeface="EB Garamond"/>
                  <a:cs typeface="EB Garamond"/>
                  <a:sym typeface="EB Garamond"/>
                </a:rPr>
                <a:t>Refrigerator</a:t>
              </a:r>
              <a:endParaRPr dirty="0">
                <a:solidFill>
                  <a:srgbClr val="1B375D"/>
                </a:solidFill>
                <a:latin typeface="Proxima Nova Rg" panose="02000506030000020004" pitchFamily="2" charset="0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44" name="Google Shape;135;p17">
              <a:extLst>
                <a:ext uri="{FF2B5EF4-FFF2-40B4-BE49-F238E27FC236}">
                  <a16:creationId xmlns:a16="http://schemas.microsoft.com/office/drawing/2014/main" id="{667B5320-9F32-3FAE-62A1-F457FE025544}"/>
                </a:ext>
              </a:extLst>
            </p:cNvPr>
            <p:cNvSpPr txBox="1"/>
            <p:nvPr/>
          </p:nvSpPr>
          <p:spPr>
            <a:xfrm>
              <a:off x="26270292" y="27128245"/>
              <a:ext cx="2324164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dirty="0">
                  <a:solidFill>
                    <a:srgbClr val="1B375D"/>
                  </a:solidFill>
                  <a:latin typeface="Proxima Nova Rg" panose="02000506030000020004" pitchFamily="2" charset="0"/>
                  <a:ea typeface="EB Garamond"/>
                  <a:cs typeface="EB Garamond"/>
                  <a:sym typeface="EB Garamond"/>
                </a:rPr>
                <a:t>Microwaves</a:t>
              </a:r>
              <a:endParaRPr dirty="0">
                <a:solidFill>
                  <a:srgbClr val="1B375D"/>
                </a:solidFill>
                <a:latin typeface="Proxima Nova Rg" panose="02000506030000020004" pitchFamily="2" charset="0"/>
                <a:ea typeface="EB Garamond"/>
                <a:cs typeface="EB Garamond"/>
                <a:sym typeface="EB Garamond"/>
              </a:endParaRPr>
            </a:p>
          </p:txBody>
        </p:sp>
        <p:sp>
          <p:nvSpPr>
            <p:cNvPr id="45" name="Google Shape;136;p17">
              <a:extLst>
                <a:ext uri="{FF2B5EF4-FFF2-40B4-BE49-F238E27FC236}">
                  <a16:creationId xmlns:a16="http://schemas.microsoft.com/office/drawing/2014/main" id="{816D58E2-FAAE-11A8-B52B-BA90624398F9}"/>
                </a:ext>
              </a:extLst>
            </p:cNvPr>
            <p:cNvSpPr txBox="1"/>
            <p:nvPr/>
          </p:nvSpPr>
          <p:spPr>
            <a:xfrm>
              <a:off x="26357533" y="25952756"/>
              <a:ext cx="2459373" cy="610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1B375D"/>
                  </a:solidFill>
                  <a:latin typeface="Proxima Nova Rg" panose="02000506030000020004" pitchFamily="2" charset="0"/>
                  <a:ea typeface="EB Garamond"/>
                  <a:cs typeface="EB Garamond"/>
                  <a:sym typeface="EB Garamond"/>
                </a:rPr>
                <a:t>NMR</a:t>
              </a:r>
            </a:p>
          </p:txBody>
        </p:sp>
        <p:sp>
          <p:nvSpPr>
            <p:cNvPr id="46" name="Google Shape;142;p17">
              <a:extLst>
                <a:ext uri="{FF2B5EF4-FFF2-40B4-BE49-F238E27FC236}">
                  <a16:creationId xmlns:a16="http://schemas.microsoft.com/office/drawing/2014/main" id="{227479E2-8EA4-029A-F6E2-3B2286542B03}"/>
                </a:ext>
              </a:extLst>
            </p:cNvPr>
            <p:cNvSpPr/>
            <p:nvPr/>
          </p:nvSpPr>
          <p:spPr>
            <a:xfrm>
              <a:off x="23159715" y="26415597"/>
              <a:ext cx="721112" cy="136157"/>
            </a:xfrm>
            <a:prstGeom prst="rect">
              <a:avLst/>
            </a:prstGeom>
            <a:solidFill>
              <a:srgbClr val="CFE2F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sp>
          <p:nvSpPr>
            <p:cNvPr id="47" name="Google Shape;143;p17">
              <a:extLst>
                <a:ext uri="{FF2B5EF4-FFF2-40B4-BE49-F238E27FC236}">
                  <a16:creationId xmlns:a16="http://schemas.microsoft.com/office/drawing/2014/main" id="{565089BF-DFFD-B095-FDBA-3A98E1253104}"/>
                </a:ext>
              </a:extLst>
            </p:cNvPr>
            <p:cNvSpPr/>
            <p:nvPr/>
          </p:nvSpPr>
          <p:spPr>
            <a:xfrm>
              <a:off x="23064595" y="26338030"/>
              <a:ext cx="911353" cy="136157"/>
            </a:xfrm>
            <a:prstGeom prst="rect">
              <a:avLst/>
            </a:prstGeom>
            <a:solidFill>
              <a:srgbClr val="CFE2F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roxima Nova Rg" panose="02000506030000020004" pitchFamily="2" charset="0"/>
              </a:endParaRPr>
            </a:p>
          </p:txBody>
        </p:sp>
        <p:pic>
          <p:nvPicPr>
            <p:cNvPr id="48" name="Google Shape;126;p17">
              <a:extLst>
                <a:ext uri="{FF2B5EF4-FFF2-40B4-BE49-F238E27FC236}">
                  <a16:creationId xmlns:a16="http://schemas.microsoft.com/office/drawing/2014/main" id="{7BE25BB1-E8AA-7A46-4ECB-147D64518A7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942982" y="25906931"/>
              <a:ext cx="1327310" cy="778754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54" name="Google Shape;123;p17">
            <a:extLst>
              <a:ext uri="{FF2B5EF4-FFF2-40B4-BE49-F238E27FC236}">
                <a16:creationId xmlns:a16="http://schemas.microsoft.com/office/drawing/2014/main" id="{7979C0F2-482A-2CA0-B534-5AC389E22B2D}"/>
              </a:ext>
            </a:extLst>
          </p:cNvPr>
          <p:cNvSpPr txBox="1"/>
          <p:nvPr/>
        </p:nvSpPr>
        <p:spPr>
          <a:xfrm>
            <a:off x="1232559" y="5745998"/>
            <a:ext cx="166477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B375D"/>
                </a:solidFill>
                <a:latin typeface="Proxima Nova Rg" panose="02000506030000020004" pitchFamily="2" charset="0"/>
                <a:ea typeface="EB Garamond"/>
                <a:cs typeface="EB Garamond"/>
                <a:sym typeface="EB Garamond"/>
              </a:rPr>
              <a:t>Target Sample</a:t>
            </a:r>
            <a:endParaRPr dirty="0">
              <a:solidFill>
                <a:srgbClr val="1B375D"/>
              </a:solidFill>
              <a:latin typeface="Proxima Nova Rg" panose="02000506030000020004" pitchFamily="2" charset="0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63F08F90-34FA-CF5C-1FFA-30E4FF17BFF8}"/>
              </a:ext>
            </a:extLst>
          </p:cNvPr>
          <p:cNvCxnSpPr>
            <a:cxnSpLocks/>
            <a:endCxn id="54" idx="3"/>
          </p:cNvCxnSpPr>
          <p:nvPr/>
        </p:nvCxnSpPr>
        <p:spPr>
          <a:xfrm rot="5400000">
            <a:off x="2509566" y="5059594"/>
            <a:ext cx="1258820" cy="483281"/>
          </a:xfrm>
          <a:prstGeom prst="bentConnector2">
            <a:avLst/>
          </a:prstGeom>
          <a:ln>
            <a:solidFill>
              <a:srgbClr val="1B37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6D031A-53E3-A157-C8B1-9DF181C5B30B}"/>
              </a:ext>
            </a:extLst>
          </p:cNvPr>
          <p:cNvSpPr txBox="1"/>
          <p:nvPr/>
        </p:nvSpPr>
        <p:spPr>
          <a:xfrm>
            <a:off x="5053356" y="1828962"/>
            <a:ext cx="59882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For optimum results, the </a:t>
            </a:r>
            <a:r>
              <a:rPr lang="en-US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field-to-temperature ratio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 should be at least 5:1</a:t>
            </a:r>
          </a:p>
          <a:p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Historically this has meant </a:t>
            </a: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2.5T &amp; 0.5 K </a:t>
            </a: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5T &amp; 1K</a:t>
            </a:r>
          </a:p>
        </p:txBody>
      </p:sp>
    </p:spTree>
    <p:extLst>
      <p:ext uri="{BB962C8B-B14F-4D97-AF65-F5344CB8AC3E}">
        <p14:creationId xmlns:p14="http://schemas.microsoft.com/office/powerpoint/2010/main" val="344376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157F9B6C-8549-1CF8-5A3C-1F0E95548C53}"/>
              </a:ext>
            </a:extLst>
          </p:cNvPr>
          <p:cNvSpPr/>
          <p:nvPr/>
        </p:nvSpPr>
        <p:spPr>
          <a:xfrm>
            <a:off x="2136674" y="4837959"/>
            <a:ext cx="7977152" cy="697890"/>
          </a:xfrm>
          <a:prstGeom prst="rect">
            <a:avLst/>
          </a:prstGeom>
          <a:solidFill>
            <a:schemeClr val="tx2">
              <a:lumMod val="50000"/>
              <a:lumOff val="50000"/>
              <a:alpha val="3076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9DA0143-334E-0601-871E-014A9A6862AD}"/>
              </a:ext>
            </a:extLst>
          </p:cNvPr>
          <p:cNvSpPr/>
          <p:nvPr/>
        </p:nvSpPr>
        <p:spPr>
          <a:xfrm>
            <a:off x="2138303" y="4044923"/>
            <a:ext cx="7977152" cy="688020"/>
          </a:xfrm>
          <a:prstGeom prst="rect">
            <a:avLst/>
          </a:prstGeom>
          <a:solidFill>
            <a:srgbClr val="E9743C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8818536" y="463530"/>
            <a:ext cx="31065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Target Material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16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749DC-D6C6-C4EC-1337-0A6A7608960E}"/>
              </a:ext>
            </a:extLst>
          </p:cNvPr>
          <p:cNvSpPr txBox="1"/>
          <p:nvPr/>
        </p:nvSpPr>
        <p:spPr>
          <a:xfrm>
            <a:off x="838200" y="1184810"/>
            <a:ext cx="9896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DNP target material is characterized by three main quantities:</a:t>
            </a:r>
          </a:p>
          <a:p>
            <a:endParaRPr lang="en-US" sz="400" dirty="0">
              <a:latin typeface="Proxima Nova Rg" panose="02000506030000020004" pitchFamily="2" charset="0"/>
              <a:cs typeface="Century Gothic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0B445E"/>
                </a:solidFill>
                <a:latin typeface="Proxima Nova Rg" panose="02000506030000020004" pitchFamily="2" charset="0"/>
                <a:cs typeface="Century Gothic"/>
              </a:rPr>
              <a:t>Maximum polarization </a:t>
            </a:r>
            <a:r>
              <a:rPr lang="en-US" sz="1600" i="1" dirty="0">
                <a:solidFill>
                  <a:srgbClr val="E9743C"/>
                </a:solidFill>
                <a:latin typeface="Proxima Nova Rg" panose="02000506030000020004" pitchFamily="2" charset="0"/>
                <a:cs typeface="Century Gothic"/>
              </a:rPr>
              <a:t>(“Can you make it higher?”)</a:t>
            </a:r>
            <a:endParaRPr lang="en-US" sz="1600" dirty="0">
              <a:solidFill>
                <a:srgbClr val="E9743C"/>
              </a:solidFill>
              <a:latin typeface="Proxima Nova Rg" panose="02000506030000020004" pitchFamily="2" charset="0"/>
              <a:cs typeface="Century Gothic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0B445E"/>
                </a:solidFill>
                <a:latin typeface="Proxima Nova Rg" panose="02000506030000020004" pitchFamily="2" charset="0"/>
                <a:cs typeface="Century Gothic"/>
              </a:rPr>
              <a:t>Radiation resistance </a:t>
            </a:r>
            <a:r>
              <a:rPr lang="en-US" sz="1600" i="1" dirty="0">
                <a:solidFill>
                  <a:srgbClr val="E9743C"/>
                </a:solidFill>
                <a:latin typeface="Proxima Nova Rg" panose="02000506030000020004" pitchFamily="2" charset="0"/>
                <a:cs typeface="Century Gothic"/>
              </a:rPr>
              <a:t>(“Why is the polarization going down?”)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0B445E"/>
                </a:solidFill>
                <a:latin typeface="Proxima Nova Rg" panose="02000506030000020004" pitchFamily="2" charset="0"/>
                <a:cs typeface="Century Gothic"/>
              </a:rPr>
              <a:t>Dilution Factor, the ratio of polarized to unpolarized nucleons  </a:t>
            </a:r>
            <a:r>
              <a:rPr lang="en-US" sz="1600" i="1" dirty="0">
                <a:solidFill>
                  <a:srgbClr val="E9743C"/>
                </a:solidFill>
                <a:latin typeface="Proxima Nova Rg" panose="02000506030000020004" pitchFamily="2" charset="0"/>
                <a:cs typeface="Century Gothic"/>
              </a:rPr>
              <a:t>(“What’s all this junk?”)</a:t>
            </a:r>
          </a:p>
        </p:txBody>
      </p:sp>
      <p:pic>
        <p:nvPicPr>
          <p:cNvPr id="4" name="Picture 3" descr="butanol1 copy.gif">
            <a:extLst>
              <a:ext uri="{FF2B5EF4-FFF2-40B4-BE49-F238E27FC236}">
                <a16:creationId xmlns:a16="http://schemas.microsoft.com/office/drawing/2014/main" id="{253B78FC-7EA1-765A-8C9E-C2EF7AE02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98" y="2883210"/>
            <a:ext cx="1104296" cy="1104296"/>
          </a:xfrm>
          <a:prstGeom prst="rect">
            <a:avLst/>
          </a:prstGeom>
        </p:spPr>
      </p:pic>
      <p:pic>
        <p:nvPicPr>
          <p:cNvPr id="5" name="Picture 4" descr="lid copy.gif">
            <a:extLst>
              <a:ext uri="{FF2B5EF4-FFF2-40B4-BE49-F238E27FC236}">
                <a16:creationId xmlns:a16="http://schemas.microsoft.com/office/drawing/2014/main" id="{68A7378F-EC15-1748-E9A1-A6FEFCDA08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883210"/>
            <a:ext cx="1104296" cy="1104296"/>
          </a:xfrm>
          <a:prstGeom prst="rect">
            <a:avLst/>
          </a:prstGeom>
        </p:spPr>
      </p:pic>
      <p:pic>
        <p:nvPicPr>
          <p:cNvPr id="6" name="Picture 5" descr="ammonia copy.gif">
            <a:extLst>
              <a:ext uri="{FF2B5EF4-FFF2-40B4-BE49-F238E27FC236}">
                <a16:creationId xmlns:a16="http://schemas.microsoft.com/office/drawing/2014/main" id="{473927E0-D202-3D5B-C03C-6249C8BCB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23" y="2883210"/>
            <a:ext cx="1104296" cy="1104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06E3EE-6681-14A0-1ADF-E0628B05A5DA}"/>
              </a:ext>
            </a:extLst>
          </p:cNvPr>
          <p:cNvSpPr txBox="1"/>
          <p:nvPr/>
        </p:nvSpPr>
        <p:spPr>
          <a:xfrm>
            <a:off x="2138303" y="4055834"/>
            <a:ext cx="19002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Materia</a:t>
            </a:r>
            <a:r>
              <a:rPr lang="en-US" sz="1400" dirty="0">
                <a:latin typeface="Proxima Nova Rg" panose="02000506030000020004" pitchFamily="2" charset="0"/>
                <a:cs typeface="Century Gothic"/>
              </a:rPr>
              <a:t>l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Dilution Factor (%)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Polarization (%)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A44A8-2D5F-16C1-3AE4-3D1E8A59146E}"/>
              </a:ext>
            </a:extLst>
          </p:cNvPr>
          <p:cNvSpPr txBox="1"/>
          <p:nvPr/>
        </p:nvSpPr>
        <p:spPr>
          <a:xfrm>
            <a:off x="4208691" y="4055834"/>
            <a:ext cx="170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Proxima Nova Rg" panose="02000506030000020004" pitchFamily="2" charset="0"/>
                <a:cs typeface="Century Gothic"/>
              </a:rPr>
              <a:t>Butanol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, C</a:t>
            </a:r>
            <a:r>
              <a:rPr lang="en-US" sz="1200" baseline="-25000" dirty="0">
                <a:latin typeface="Proxima Nova Rg" panose="02000506030000020004" pitchFamily="2" charset="0"/>
                <a:cs typeface="Century Gothic"/>
              </a:rPr>
              <a:t>4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H</a:t>
            </a:r>
            <a:r>
              <a:rPr lang="en-US" sz="1200" baseline="-25000" dirty="0">
                <a:latin typeface="Proxima Nova Rg" panose="02000506030000020004" pitchFamily="2" charset="0"/>
                <a:cs typeface="Century Gothic"/>
              </a:rPr>
              <a:t>9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OH</a:t>
            </a:r>
            <a:endParaRPr lang="en-US" sz="14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13.5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&gt; 90%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9C6125-3D0F-25B1-B217-F78204995C89}"/>
              </a:ext>
            </a:extLst>
          </p:cNvPr>
          <p:cNvSpPr txBox="1"/>
          <p:nvPr/>
        </p:nvSpPr>
        <p:spPr>
          <a:xfrm>
            <a:off x="6116695" y="4055834"/>
            <a:ext cx="1531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Ammonia, NH</a:t>
            </a:r>
            <a:r>
              <a:rPr lang="en-US" sz="1200" baseline="-25000" dirty="0">
                <a:latin typeface="Proxima Nova Rg" panose="02000506030000020004" pitchFamily="2" charset="0"/>
                <a:cs typeface="Century Gothic"/>
              </a:rPr>
              <a:t>3</a:t>
            </a:r>
            <a:endParaRPr lang="en-US" sz="1400" baseline="-250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17.7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&gt; 90%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3D795-2667-492E-9CAE-77FEE9EB72FC}"/>
              </a:ext>
            </a:extLst>
          </p:cNvPr>
          <p:cNvSpPr txBox="1"/>
          <p:nvPr/>
        </p:nvSpPr>
        <p:spPr>
          <a:xfrm>
            <a:off x="8104735" y="4055834"/>
            <a:ext cx="201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Lithium hydride, </a:t>
            </a:r>
            <a:r>
              <a:rPr lang="en-US" sz="1200" baseline="30000" dirty="0">
                <a:latin typeface="Proxima Nova Rg" panose="02000506030000020004" pitchFamily="2" charset="0"/>
                <a:cs typeface="Century Gothic"/>
              </a:rPr>
              <a:t>7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LiH</a:t>
            </a:r>
            <a:endParaRPr lang="en-US" sz="1400" baseline="-250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25.0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90%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0DFF5-6169-8C7D-A83E-2181604665B9}"/>
              </a:ext>
            </a:extLst>
          </p:cNvPr>
          <p:cNvSpPr txBox="1"/>
          <p:nvPr/>
        </p:nvSpPr>
        <p:spPr>
          <a:xfrm>
            <a:off x="2140191" y="4871229"/>
            <a:ext cx="19002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Materia</a:t>
            </a:r>
            <a:r>
              <a:rPr lang="en-US" sz="1400" dirty="0">
                <a:latin typeface="Proxima Nova Rg" panose="02000506030000020004" pitchFamily="2" charset="0"/>
                <a:cs typeface="Century Gothic"/>
              </a:rPr>
              <a:t>l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Dilution Factor (%)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Polarization (%)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EFD868-625C-E9AF-80A4-4E2387635AB4}"/>
              </a:ext>
            </a:extLst>
          </p:cNvPr>
          <p:cNvSpPr txBox="1"/>
          <p:nvPr/>
        </p:nvSpPr>
        <p:spPr>
          <a:xfrm>
            <a:off x="4210577" y="4871229"/>
            <a:ext cx="190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d-Butanol, C</a:t>
            </a:r>
            <a:r>
              <a:rPr lang="en-US" sz="1200" baseline="-25000" dirty="0">
                <a:latin typeface="Proxima Nova Rg" panose="02000506030000020004" pitchFamily="2" charset="0"/>
                <a:cs typeface="Century Gothic"/>
              </a:rPr>
              <a:t>4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D</a:t>
            </a:r>
            <a:r>
              <a:rPr lang="en-US" sz="1200" baseline="-25000" dirty="0">
                <a:latin typeface="Proxima Nova Rg" panose="02000506030000020004" pitchFamily="2" charset="0"/>
                <a:cs typeface="Century Gothic"/>
              </a:rPr>
              <a:t>9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OD</a:t>
            </a:r>
            <a:endParaRPr lang="en-US" sz="14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23.8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&gt; 80%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10FE3-BA60-C91A-7276-A7DFF696F814}"/>
              </a:ext>
            </a:extLst>
          </p:cNvPr>
          <p:cNvSpPr txBox="1"/>
          <p:nvPr/>
        </p:nvSpPr>
        <p:spPr>
          <a:xfrm>
            <a:off x="6118584" y="4871229"/>
            <a:ext cx="170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d-Ammonia, ND</a:t>
            </a:r>
            <a:r>
              <a:rPr lang="en-US" sz="1200" baseline="-25000" dirty="0">
                <a:latin typeface="Proxima Nova Rg" panose="02000506030000020004" pitchFamily="2" charset="0"/>
                <a:cs typeface="Century Gothic"/>
              </a:rPr>
              <a:t>3</a:t>
            </a:r>
            <a:endParaRPr lang="en-US" sz="1400" baseline="-250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30.0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50%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A8884E-A0E0-2635-6C57-79AC81518C8F}"/>
              </a:ext>
            </a:extLst>
          </p:cNvPr>
          <p:cNvSpPr txBox="1"/>
          <p:nvPr/>
        </p:nvSpPr>
        <p:spPr>
          <a:xfrm>
            <a:off x="8106624" y="4871229"/>
            <a:ext cx="229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Lithium </a:t>
            </a:r>
            <a:r>
              <a:rPr lang="en-US" sz="1200" dirty="0" err="1">
                <a:latin typeface="Proxima Nova Rg" panose="02000506030000020004" pitchFamily="2" charset="0"/>
                <a:cs typeface="Century Gothic"/>
              </a:rPr>
              <a:t>deuteride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, </a:t>
            </a:r>
            <a:r>
              <a:rPr lang="en-US" sz="1200" baseline="30000" dirty="0">
                <a:latin typeface="Proxima Nova Rg" panose="02000506030000020004" pitchFamily="2" charset="0"/>
                <a:cs typeface="Century Gothic"/>
              </a:rPr>
              <a:t>6</a:t>
            </a:r>
            <a:r>
              <a:rPr lang="en-US" sz="1200" dirty="0">
                <a:latin typeface="Proxima Nova Rg" panose="02000506030000020004" pitchFamily="2" charset="0"/>
                <a:cs typeface="Century Gothic"/>
              </a:rPr>
              <a:t>LiD</a:t>
            </a:r>
            <a:endParaRPr lang="en-US" sz="1400" baseline="-250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50.0</a:t>
            </a:r>
          </a:p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55%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A9B489-3A5A-1058-8B35-50DA5AA73762}"/>
              </a:ext>
            </a:extLst>
          </p:cNvPr>
          <p:cNvSpPr txBox="1"/>
          <p:nvPr/>
        </p:nvSpPr>
        <p:spPr>
          <a:xfrm>
            <a:off x="2138303" y="5601533"/>
            <a:ext cx="1900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Radiation resistance</a:t>
            </a:r>
            <a:endParaRPr lang="en-US" sz="14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i="1" dirty="0">
                <a:solidFill>
                  <a:srgbClr val="FF0000"/>
                </a:solidFill>
                <a:latin typeface="Proxima Nova Rg" panose="02000506030000020004" pitchFamily="2" charset="0"/>
                <a:cs typeface="Century Gothic"/>
              </a:rPr>
              <a:t>Comments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EBDA76B-F850-DB02-D4A5-0B641079B085}"/>
              </a:ext>
            </a:extLst>
          </p:cNvPr>
          <p:cNvSpPr txBox="1"/>
          <p:nvPr/>
        </p:nvSpPr>
        <p:spPr>
          <a:xfrm>
            <a:off x="4208689" y="5601533"/>
            <a:ext cx="190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moderate</a:t>
            </a:r>
            <a:endParaRPr lang="en-US" sz="14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i="1" dirty="0">
                <a:solidFill>
                  <a:srgbClr val="FF0000"/>
                </a:solidFill>
                <a:latin typeface="Proxima Nova Rg" panose="02000506030000020004" pitchFamily="2" charset="0"/>
                <a:cs typeface="Century Gothic"/>
              </a:rPr>
              <a:t>Easy to produce and handle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38DDDA-72AD-95B7-A7BC-250E722A8340}"/>
              </a:ext>
            </a:extLst>
          </p:cNvPr>
          <p:cNvSpPr txBox="1"/>
          <p:nvPr/>
        </p:nvSpPr>
        <p:spPr>
          <a:xfrm>
            <a:off x="6116696" y="5601533"/>
            <a:ext cx="170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high</a:t>
            </a:r>
            <a:endParaRPr lang="en-US" sz="1400" baseline="-250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i="1" dirty="0">
                <a:solidFill>
                  <a:srgbClr val="FF0000"/>
                </a:solidFill>
                <a:latin typeface="Proxima Nova Rg" panose="02000506030000020004" pitchFamily="2" charset="0"/>
                <a:cs typeface="Century Gothic"/>
              </a:rPr>
              <a:t>Works well at</a:t>
            </a:r>
          </a:p>
          <a:p>
            <a:r>
              <a:rPr lang="en-US" sz="1200" i="1" dirty="0">
                <a:solidFill>
                  <a:srgbClr val="FF0000"/>
                </a:solidFill>
                <a:latin typeface="Proxima Nova Rg" panose="02000506030000020004" pitchFamily="2" charset="0"/>
                <a:cs typeface="Century Gothic"/>
              </a:rPr>
              <a:t>5T and 1K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5803BB-DF71-2335-58C8-B5FE56F9B93C}"/>
              </a:ext>
            </a:extLst>
          </p:cNvPr>
          <p:cNvSpPr txBox="1"/>
          <p:nvPr/>
        </p:nvSpPr>
        <p:spPr>
          <a:xfrm>
            <a:off x="8104736" y="5575869"/>
            <a:ext cx="229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  <a:cs typeface="Century Gothic"/>
              </a:rPr>
              <a:t>extremely high</a:t>
            </a:r>
            <a:endParaRPr lang="en-US" sz="1400" baseline="-25000" dirty="0">
              <a:latin typeface="Proxima Nova Rg" panose="02000506030000020004" pitchFamily="2" charset="0"/>
              <a:cs typeface="Century Gothic"/>
            </a:endParaRPr>
          </a:p>
          <a:p>
            <a:r>
              <a:rPr lang="en-US" sz="1200" i="1" dirty="0">
                <a:solidFill>
                  <a:srgbClr val="FF0000"/>
                </a:solidFill>
                <a:latin typeface="Proxima Nova Rg" panose="02000506030000020004" pitchFamily="2" charset="0"/>
                <a:cs typeface="Century Gothic"/>
              </a:rPr>
              <a:t>Slow polarization, </a:t>
            </a:r>
          </a:p>
          <a:p>
            <a:r>
              <a:rPr lang="en-US" sz="1200" i="1" dirty="0">
                <a:solidFill>
                  <a:srgbClr val="FF0000"/>
                </a:solidFill>
                <a:latin typeface="Proxima Nova Rg" panose="02000506030000020004" pitchFamily="2" charset="0"/>
                <a:cs typeface="Century Gothic"/>
              </a:rPr>
              <a:t>long relaxation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E5B36-EF9E-D676-7ED7-A2AEB75F9534}"/>
              </a:ext>
            </a:extLst>
          </p:cNvPr>
          <p:cNvSpPr txBox="1"/>
          <p:nvPr/>
        </p:nvSpPr>
        <p:spPr>
          <a:xfrm>
            <a:off x="2297528" y="2629960"/>
            <a:ext cx="185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B375D"/>
                </a:solidFill>
                <a:latin typeface="Proxima Nova Rg" panose="02000506030000020004" pitchFamily="2" charset="0"/>
              </a:rPr>
              <a:t>Chemically doped (</a:t>
            </a:r>
            <a:r>
              <a:rPr lang="en-US" sz="14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eg</a:t>
            </a:r>
            <a:r>
              <a:rPr lang="en-US" sz="1400" dirty="0">
                <a:solidFill>
                  <a:srgbClr val="1B375D"/>
                </a:solidFill>
                <a:latin typeface="Proxima Nova Rg" panose="02000506030000020004" pitchFamily="2" charset="0"/>
              </a:rPr>
              <a:t> TEMPO)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732EE-D9D3-4A24-68A6-A5F4CF67696C}"/>
              </a:ext>
            </a:extLst>
          </p:cNvPr>
          <p:cNvSpPr txBox="1"/>
          <p:nvPr/>
        </p:nvSpPr>
        <p:spPr>
          <a:xfrm>
            <a:off x="6718507" y="2507813"/>
            <a:ext cx="1859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B375D"/>
                </a:solidFill>
                <a:latin typeface="Proxima Nova Rg" panose="02000506030000020004" pitchFamily="2" charset="0"/>
              </a:rPr>
              <a:t>Radiolytically doped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6F0E97-909A-53C4-9B4B-819D6B69C35D}"/>
              </a:ext>
            </a:extLst>
          </p:cNvPr>
          <p:cNvCxnSpPr>
            <a:cxnSpLocks/>
          </p:cNvCxnSpPr>
          <p:nvPr/>
        </p:nvCxnSpPr>
        <p:spPr>
          <a:xfrm>
            <a:off x="3419061" y="3013544"/>
            <a:ext cx="642303" cy="228465"/>
          </a:xfrm>
          <a:prstGeom prst="straightConnector1">
            <a:avLst/>
          </a:prstGeom>
          <a:ln w="22225">
            <a:solidFill>
              <a:srgbClr val="1B375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B908F8-854D-1BF5-1714-079D06EB7829}"/>
              </a:ext>
            </a:extLst>
          </p:cNvPr>
          <p:cNvCxnSpPr>
            <a:cxnSpLocks/>
          </p:cNvCxnSpPr>
          <p:nvPr/>
        </p:nvCxnSpPr>
        <p:spPr>
          <a:xfrm flipH="1">
            <a:off x="7346197" y="2769096"/>
            <a:ext cx="302208" cy="337590"/>
          </a:xfrm>
          <a:prstGeom prst="straightConnector1">
            <a:avLst/>
          </a:prstGeom>
          <a:ln w="22225">
            <a:solidFill>
              <a:srgbClr val="1B375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F91102-807D-FAB3-4090-AD15853EDB8B}"/>
              </a:ext>
            </a:extLst>
          </p:cNvPr>
          <p:cNvCxnSpPr>
            <a:cxnSpLocks/>
          </p:cNvCxnSpPr>
          <p:nvPr/>
        </p:nvCxnSpPr>
        <p:spPr>
          <a:xfrm>
            <a:off x="7648405" y="2769096"/>
            <a:ext cx="456330" cy="337590"/>
          </a:xfrm>
          <a:prstGeom prst="straightConnector1">
            <a:avLst/>
          </a:prstGeom>
          <a:ln w="22225">
            <a:solidFill>
              <a:srgbClr val="1B375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730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>
            <a:off x="-12526" y="755919"/>
            <a:ext cx="10101922" cy="0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10089396" y="463530"/>
            <a:ext cx="18356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Magnets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17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749DC-D6C6-C4EC-1337-0A6A7608960E}"/>
              </a:ext>
            </a:extLst>
          </p:cNvPr>
          <p:cNvSpPr txBox="1"/>
          <p:nvPr/>
        </p:nvSpPr>
        <p:spPr>
          <a:xfrm>
            <a:off x="838199" y="1184810"/>
            <a:ext cx="10887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Typical polarizing fields for DNP are 2.5 – 5 T, generated by superconducting magnets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We typically aim for a field uniformity of about 100 ppm over the sample volume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In many cases, the structure of the magnet dictates the range of available scattering angles → </a:t>
            </a:r>
            <a:r>
              <a:rPr lang="en-US" sz="1600" b="1" i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frozen spin target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6F6E8E-FFBC-0489-0851-6900D33BB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5" y="2424569"/>
            <a:ext cx="2703672" cy="17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75D184D-95F2-484D-A949-4949335DAB4A}"/>
              </a:ext>
            </a:extLst>
          </p:cNvPr>
          <p:cNvSpPr txBox="1"/>
          <p:nvPr/>
        </p:nvSpPr>
        <p:spPr>
          <a:xfrm>
            <a:off x="869195" y="4183997"/>
            <a:ext cx="2958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</a:rPr>
              <a:t>COMPASS 2.5 T magnet</a:t>
            </a:r>
          </a:p>
          <a:p>
            <a:r>
              <a:rPr lang="en-US" sz="1200" dirty="0">
                <a:solidFill>
                  <a:srgbClr val="1B375D"/>
                </a:solidFill>
              </a:rPr>
              <a:t>Solenoid + correction coils + saddle coils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E363BF-157C-B849-77C6-F239862EAD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881" b="11161"/>
          <a:stretch>
            <a:fillRect/>
          </a:stretch>
        </p:blipFill>
        <p:spPr>
          <a:xfrm>
            <a:off x="4097004" y="2538017"/>
            <a:ext cx="2207217" cy="3071574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F75C73F-125E-6912-5973-A2D3A1FB8932}"/>
              </a:ext>
            </a:extLst>
          </p:cNvPr>
          <p:cNvSpPr txBox="1"/>
          <p:nvPr/>
        </p:nvSpPr>
        <p:spPr>
          <a:xfrm>
            <a:off x="3988516" y="5618225"/>
            <a:ext cx="2958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</a:rPr>
              <a:t>CLAS12 5 T solenoid</a:t>
            </a:r>
          </a:p>
          <a:p>
            <a:r>
              <a:rPr lang="en-US" sz="1200" dirty="0">
                <a:solidFill>
                  <a:srgbClr val="1B375D"/>
                </a:solidFill>
              </a:rPr>
              <a:t>Solenoid + counter windings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B24963-E12E-A6BC-D393-F1BE30AF4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692" y="2424569"/>
            <a:ext cx="1829153" cy="2300404"/>
          </a:xfrm>
          <a:prstGeom prst="rect">
            <a:avLst/>
          </a:prstGeom>
        </p:spPr>
      </p:pic>
      <p:pic>
        <p:nvPicPr>
          <p:cNvPr id="30" name="Picture 29" descr="A person wearing a hard hat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3A005D0-00B5-DD07-294B-C5490D9903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79"/>
          <a:stretch/>
        </p:blipFill>
        <p:spPr>
          <a:xfrm>
            <a:off x="8153400" y="3391477"/>
            <a:ext cx="2227582" cy="22817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1EB1B9-0EB0-E85D-7AB5-B8DC7E5BCBD3}"/>
              </a:ext>
            </a:extLst>
          </p:cNvPr>
          <p:cNvSpPr txBox="1"/>
          <p:nvPr/>
        </p:nvSpPr>
        <p:spPr>
          <a:xfrm>
            <a:off x="8073882" y="5673190"/>
            <a:ext cx="3651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B375D"/>
                </a:solidFill>
              </a:rPr>
              <a:t>JLab</a:t>
            </a:r>
            <a:r>
              <a:rPr lang="en-US" dirty="0">
                <a:solidFill>
                  <a:srgbClr val="1B375D"/>
                </a:solidFill>
              </a:rPr>
              <a:t> 5 T split coil</a:t>
            </a:r>
          </a:p>
          <a:p>
            <a:r>
              <a:rPr lang="en-US" sz="1200" dirty="0">
                <a:solidFill>
                  <a:srgbClr val="1B375D"/>
                </a:solidFill>
              </a:rPr>
              <a:t>Pseudo Helmholtz geometry</a:t>
            </a:r>
          </a:p>
          <a:p>
            <a:r>
              <a:rPr lang="en-US" sz="1200" dirty="0">
                <a:solidFill>
                  <a:srgbClr val="1B375D"/>
                </a:solidFill>
              </a:rPr>
              <a:t>Rotate for longitudinal or transverse polarization</a:t>
            </a:r>
          </a:p>
        </p:txBody>
      </p:sp>
    </p:spTree>
    <p:extLst>
      <p:ext uri="{BB962C8B-B14F-4D97-AF65-F5344CB8AC3E}">
        <p14:creationId xmlns:p14="http://schemas.microsoft.com/office/powerpoint/2010/main" val="658586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>
            <a:off x="-12526" y="755919"/>
            <a:ext cx="10101922" cy="0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9252858" y="463530"/>
            <a:ext cx="26722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Refrigerators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18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749DC-D6C6-C4EC-1337-0A6A7608960E}"/>
              </a:ext>
            </a:extLst>
          </p:cNvPr>
          <p:cNvSpPr txBox="1"/>
          <p:nvPr/>
        </p:nvSpPr>
        <p:spPr>
          <a:xfrm>
            <a:off x="838200" y="1099244"/>
            <a:ext cx="1092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Maximum polarization requires cooling the target sample ≾ 1 K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The only practical forms of refrigeration are the 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evaporation of </a:t>
            </a:r>
            <a:r>
              <a:rPr lang="en-US" sz="1600" b="1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4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 (or </a:t>
            </a:r>
            <a:r>
              <a:rPr lang="en-US" sz="1600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3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He) and </a:t>
            </a:r>
            <a:r>
              <a:rPr lang="en-US" sz="1600" b="1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3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He-</a:t>
            </a:r>
            <a:r>
              <a:rPr lang="en-US" sz="1600" b="1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4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 dilution refrigeration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98" name="TextBox 2097">
                <a:extLst>
                  <a:ext uri="{FF2B5EF4-FFF2-40B4-BE49-F238E27FC236}">
                    <a16:creationId xmlns:a16="http://schemas.microsoft.com/office/drawing/2014/main" id="{F01067CC-758C-E029-28BE-EBB807F1C002}"/>
                  </a:ext>
                </a:extLst>
              </p:cNvPr>
              <p:cNvSpPr txBox="1"/>
              <p:nvPr/>
            </p:nvSpPr>
            <p:spPr>
              <a:xfrm>
                <a:off x="1008355" y="1973845"/>
                <a:ext cx="3585160" cy="21318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i="0" u="sng" strike="noStrike" dirty="0">
                    <a:solidFill>
                      <a:srgbClr val="444444"/>
                    </a:solidFill>
                    <a:effectLst/>
                    <a:latin typeface="Helvetica" pitchFamily="2" charset="0"/>
                  </a:rPr>
                  <a:t>Evaporation Refrigeration</a:t>
                </a:r>
                <a:endParaRPr lang="en-US" sz="800" u="sng" dirty="0">
                  <a:solidFill>
                    <a:srgbClr val="444444"/>
                  </a:solidFill>
                  <a:latin typeface="Helvetica" pitchFamily="2" charset="0"/>
                </a:endParaRPr>
              </a:p>
              <a:p>
                <a:r>
                  <a:rPr lang="en-US" sz="1200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Liquid </a:t>
                </a:r>
                <a:r>
                  <a:rPr lang="en-US" sz="1200" baseline="30000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4</a:t>
                </a:r>
                <a:r>
                  <a:rPr lang="en-US" sz="1200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He has a normal boiling point of 4.2 K and a latent heat of vaporization,  </a:t>
                </a:r>
                <a:r>
                  <a:rPr lang="en-US" sz="1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en-US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80 J/mol</a:t>
                </a:r>
                <a:r>
                  <a:rPr lang="en-US" sz="1200" dirty="0">
                    <a:solidFill>
                      <a:srgbClr val="444444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en-US" sz="1100" dirty="0">
                  <a:solidFill>
                    <a:srgbClr val="444444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400" dirty="0">
                  <a:solidFill>
                    <a:srgbClr val="444444"/>
                  </a:solidFill>
                  <a:latin typeface="Roboto" panose="020F0502020204030204" pitchFamily="34" charset="0"/>
                </a:endParaRPr>
              </a:p>
              <a:p>
                <a:r>
                  <a:rPr lang="en-US" sz="1200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The cooling power is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𝐿</m:t>
                    </m:r>
                  </m:oMath>
                </a14:m>
                <a:r>
                  <a:rPr lang="en-US" sz="1100" dirty="0">
                    <a:solidFill>
                      <a:srgbClr val="444444"/>
                    </a:solidFill>
                    <a:latin typeface="Roboto" panose="020F0502020204030204" pitchFamily="34" charset="0"/>
                  </a:rPr>
                  <a:t>,   </a:t>
                </a:r>
              </a:p>
              <a:p>
                <a:r>
                  <a:rPr lang="en-US" sz="1200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1200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 is the rate of evaporation (mol/s)</a:t>
                </a:r>
              </a:p>
              <a:p>
                <a:endParaRPr lang="en-US" sz="400" dirty="0">
                  <a:solidFill>
                    <a:srgbClr val="444444"/>
                  </a:solidFill>
                  <a:latin typeface="Proxima Nova Rg" panose="02000506030000020004" pitchFamily="2" charset="0"/>
                </a:endParaRPr>
              </a:p>
              <a:p>
                <a:r>
                  <a:rPr lang="en-US" sz="1200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The temperature can be lowered by reducing the vapor pressure (pumping), but the pressure (and cooling power) drops rapidly with temperature.</a:t>
                </a:r>
              </a:p>
              <a:p>
                <a:endParaRPr lang="en-US" sz="400" dirty="0">
                  <a:solidFill>
                    <a:srgbClr val="444444"/>
                  </a:solidFill>
                  <a:latin typeface="Proxima Nova Rg" panose="02000506030000020004" pitchFamily="2" charset="0"/>
                </a:endParaRPr>
              </a:p>
              <a:p>
                <a:r>
                  <a:rPr lang="en-US" sz="1200" b="1" dirty="0">
                    <a:solidFill>
                      <a:srgbClr val="444444"/>
                    </a:solidFill>
                    <a:latin typeface="Proxima Nova Rg" panose="02000506030000020004" pitchFamily="2" charset="0"/>
                  </a:rPr>
                  <a:t>The practical limit is about 1 K.</a:t>
                </a:r>
              </a:p>
            </p:txBody>
          </p:sp>
        </mc:Choice>
        <mc:Fallback>
          <p:sp>
            <p:nvSpPr>
              <p:cNvPr id="2098" name="TextBox 2097">
                <a:extLst>
                  <a:ext uri="{FF2B5EF4-FFF2-40B4-BE49-F238E27FC236}">
                    <a16:creationId xmlns:a16="http://schemas.microsoft.com/office/drawing/2014/main" id="{F01067CC-758C-E029-28BE-EBB807F1C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355" y="1973845"/>
                <a:ext cx="3585160" cy="2131866"/>
              </a:xfrm>
              <a:prstGeom prst="rect">
                <a:avLst/>
              </a:prstGeom>
              <a:blipFill>
                <a:blip r:embed="rId3"/>
                <a:stretch>
                  <a:fillRect l="-1413" t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99" name="Picture 2098">
            <a:extLst>
              <a:ext uri="{FF2B5EF4-FFF2-40B4-BE49-F238E27FC236}">
                <a16:creationId xmlns:a16="http://schemas.microsoft.com/office/drawing/2014/main" id="{78690006-2C9E-89C2-C6E4-24FDA4B44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2" y="4154413"/>
            <a:ext cx="3452071" cy="2076291"/>
          </a:xfrm>
          <a:prstGeom prst="rect">
            <a:avLst/>
          </a:prstGeom>
        </p:spPr>
      </p:pic>
      <p:grpSp>
        <p:nvGrpSpPr>
          <p:cNvPr id="2107" name="Group 2106">
            <a:extLst>
              <a:ext uri="{FF2B5EF4-FFF2-40B4-BE49-F238E27FC236}">
                <a16:creationId xmlns:a16="http://schemas.microsoft.com/office/drawing/2014/main" id="{7DDF53DC-CE0E-C9D2-2D8A-F53B07D06289}"/>
              </a:ext>
            </a:extLst>
          </p:cNvPr>
          <p:cNvGrpSpPr/>
          <p:nvPr/>
        </p:nvGrpSpPr>
        <p:grpSpPr>
          <a:xfrm>
            <a:off x="4791014" y="2144658"/>
            <a:ext cx="3819586" cy="4083899"/>
            <a:chOff x="4921884" y="2081967"/>
            <a:chExt cx="3819586" cy="408389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AA4394-DCAC-2312-8C87-2D4D6129F4AD}"/>
                </a:ext>
              </a:extLst>
            </p:cNvPr>
            <p:cNvSpPr/>
            <p:nvPr/>
          </p:nvSpPr>
          <p:spPr>
            <a:xfrm>
              <a:off x="7228638" y="3471106"/>
              <a:ext cx="859435" cy="2313929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AEAD51A-6F21-9A6A-A0F4-A31727534F79}"/>
                </a:ext>
              </a:extLst>
            </p:cNvPr>
            <p:cNvSpPr/>
            <p:nvPr/>
          </p:nvSpPr>
          <p:spPr>
            <a:xfrm>
              <a:off x="6730463" y="2572901"/>
              <a:ext cx="1119479" cy="360456"/>
            </a:xfrm>
            <a:prstGeom prst="rect">
              <a:avLst/>
            </a:prstGeom>
            <a:solidFill>
              <a:srgbClr val="FFF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497318-4A74-2271-D47F-F9036918F717}"/>
                </a:ext>
              </a:extLst>
            </p:cNvPr>
            <p:cNvSpPr/>
            <p:nvPr/>
          </p:nvSpPr>
          <p:spPr>
            <a:xfrm>
              <a:off x="7456634" y="2579542"/>
              <a:ext cx="397699" cy="1592506"/>
            </a:xfrm>
            <a:prstGeom prst="rect">
              <a:avLst/>
            </a:prstGeom>
            <a:solidFill>
              <a:srgbClr val="FFF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FC7D03-B569-FCD7-C99C-EAE81AA4E9A0}"/>
                </a:ext>
              </a:extLst>
            </p:cNvPr>
            <p:cNvCxnSpPr>
              <a:cxnSpLocks/>
            </p:cNvCxnSpPr>
            <p:nvPr/>
          </p:nvCxnSpPr>
          <p:spPr>
            <a:xfrm>
              <a:off x="6730463" y="2572901"/>
              <a:ext cx="1130964" cy="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048A34-D7AE-38AA-A04C-B6975A3D84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4333" y="2572901"/>
              <a:ext cx="2703" cy="1598592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668D13-657A-1BC0-F58E-19B07AE3D123}"/>
                </a:ext>
              </a:extLst>
            </p:cNvPr>
            <p:cNvSpPr/>
            <p:nvPr/>
          </p:nvSpPr>
          <p:spPr>
            <a:xfrm>
              <a:off x="7599695" y="4171492"/>
              <a:ext cx="137459" cy="467879"/>
            </a:xfrm>
            <a:prstGeom prst="rect">
              <a:avLst/>
            </a:prstGeom>
            <a:solidFill>
              <a:srgbClr val="FFF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1B2324-EF7B-10FD-932B-9A9EF1136B01}"/>
                </a:ext>
              </a:extLst>
            </p:cNvPr>
            <p:cNvCxnSpPr>
              <a:cxnSpLocks/>
            </p:cNvCxnSpPr>
            <p:nvPr/>
          </p:nvCxnSpPr>
          <p:spPr>
            <a:xfrm>
              <a:off x="7456633" y="4171493"/>
              <a:ext cx="146304" cy="555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FE5291-051C-CA5F-629D-D8DE06BED7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6634" y="2931411"/>
              <a:ext cx="3238" cy="1246497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A4B9517-435C-D6FD-1E64-F44E07723B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0730" y="2931410"/>
              <a:ext cx="695903" cy="1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FF1C62-9A1D-05AA-AB1A-BAC96A62A5BA}"/>
                </a:ext>
              </a:extLst>
            </p:cNvPr>
            <p:cNvGrpSpPr/>
            <p:nvPr/>
          </p:nvGrpSpPr>
          <p:grpSpPr>
            <a:xfrm>
              <a:off x="5952878" y="2323606"/>
              <a:ext cx="831794" cy="843148"/>
              <a:chOff x="5415148" y="2232561"/>
              <a:chExt cx="831794" cy="84314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A0DF60A-A4A1-231D-0231-B197442A5F84}"/>
                  </a:ext>
                </a:extLst>
              </p:cNvPr>
              <p:cNvSpPr/>
              <p:nvPr/>
            </p:nvSpPr>
            <p:spPr>
              <a:xfrm>
                <a:off x="5415148" y="2232561"/>
                <a:ext cx="831794" cy="84314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999613FD-CDE3-0B4B-058A-39AE39F4AF69}"/>
                  </a:ext>
                </a:extLst>
              </p:cNvPr>
              <p:cNvCxnSpPr>
                <a:cxnSpLocks/>
                <a:stCxn id="14" idx="7"/>
              </p:cNvCxnSpPr>
              <p:nvPr/>
            </p:nvCxnSpPr>
            <p:spPr>
              <a:xfrm flipH="1">
                <a:off x="5438775" y="2356037"/>
                <a:ext cx="686354" cy="1553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D5BEA29-E54E-9700-D4AF-561BC36D08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8775" y="2794187"/>
                <a:ext cx="686354" cy="1553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D1764B-7CFC-92C5-DAED-24EECF718E03}"/>
                </a:ext>
              </a:extLst>
            </p:cNvPr>
            <p:cNvCxnSpPr>
              <a:cxnSpLocks/>
            </p:cNvCxnSpPr>
            <p:nvPr/>
          </p:nvCxnSpPr>
          <p:spPr>
            <a:xfrm>
              <a:off x="7599695" y="4168382"/>
              <a:ext cx="0" cy="10972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1A4D64-F8B2-0883-21B9-605EEFE7F83D}"/>
                </a:ext>
              </a:extLst>
            </p:cNvPr>
            <p:cNvCxnSpPr>
              <a:cxnSpLocks/>
            </p:cNvCxnSpPr>
            <p:nvPr/>
          </p:nvCxnSpPr>
          <p:spPr>
            <a:xfrm>
              <a:off x="7736033" y="4171493"/>
              <a:ext cx="118872" cy="555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Up Arrow 26">
              <a:extLst>
                <a:ext uri="{FF2B5EF4-FFF2-40B4-BE49-F238E27FC236}">
                  <a16:creationId xmlns:a16="http://schemas.microsoft.com/office/drawing/2014/main" id="{C430E429-C72F-FB79-D9FC-9D236AC74376}"/>
                </a:ext>
              </a:extLst>
            </p:cNvPr>
            <p:cNvSpPr/>
            <p:nvPr/>
          </p:nvSpPr>
          <p:spPr>
            <a:xfrm>
              <a:off x="7517582" y="2835701"/>
              <a:ext cx="275166" cy="586224"/>
            </a:xfrm>
            <a:prstGeom prst="up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FA5861-52B6-028C-B320-90E2BB05F863}"/>
                </a:ext>
              </a:extLst>
            </p:cNvPr>
            <p:cNvSpPr/>
            <p:nvPr/>
          </p:nvSpPr>
          <p:spPr>
            <a:xfrm>
              <a:off x="7608015" y="4616438"/>
              <a:ext cx="123301" cy="651112"/>
            </a:xfrm>
            <a:prstGeom prst="rect">
              <a:avLst/>
            </a:prstGeom>
            <a:solidFill>
              <a:srgbClr val="FFF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ED13C5-68C4-25BA-C31D-CF7644C60918}"/>
                </a:ext>
              </a:extLst>
            </p:cNvPr>
            <p:cNvSpPr/>
            <p:nvPr/>
          </p:nvSpPr>
          <p:spPr>
            <a:xfrm>
              <a:off x="7608015" y="4745442"/>
              <a:ext cx="130609" cy="517764"/>
            </a:xfrm>
            <a:prstGeom prst="rect">
              <a:avLst/>
            </a:prstGeom>
            <a:solidFill>
              <a:srgbClr val="D6C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6C87B1-0967-90AC-E6A8-DECF985455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99695" y="5262651"/>
              <a:ext cx="147780" cy="299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Snip Same Side Corner Rectangle 38">
              <a:extLst>
                <a:ext uri="{FF2B5EF4-FFF2-40B4-BE49-F238E27FC236}">
                  <a16:creationId xmlns:a16="http://schemas.microsoft.com/office/drawing/2014/main" id="{C78A4B99-711C-A72A-F5C3-053477C9958B}"/>
                </a:ext>
              </a:extLst>
            </p:cNvPr>
            <p:cNvSpPr/>
            <p:nvPr/>
          </p:nvSpPr>
          <p:spPr>
            <a:xfrm>
              <a:off x="4986745" y="4392410"/>
              <a:ext cx="1119992" cy="1518758"/>
            </a:xfrm>
            <a:prstGeom prst="snip2Same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B895004-FFAE-4311-B637-A67AF4098164}"/>
                </a:ext>
              </a:extLst>
            </p:cNvPr>
            <p:cNvSpPr/>
            <p:nvPr/>
          </p:nvSpPr>
          <p:spPr>
            <a:xfrm>
              <a:off x="5265413" y="4177908"/>
              <a:ext cx="562656" cy="2145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nip Same Side Corner Rectangle 63">
              <a:extLst>
                <a:ext uri="{FF2B5EF4-FFF2-40B4-BE49-F238E27FC236}">
                  <a16:creationId xmlns:a16="http://schemas.microsoft.com/office/drawing/2014/main" id="{84C0B852-9983-68E1-5CCE-4D757F00BE26}"/>
                </a:ext>
              </a:extLst>
            </p:cNvPr>
            <p:cNvSpPr/>
            <p:nvPr/>
          </p:nvSpPr>
          <p:spPr>
            <a:xfrm flipV="1">
              <a:off x="5208263" y="5262950"/>
              <a:ext cx="676956" cy="529109"/>
            </a:xfrm>
            <a:custGeom>
              <a:avLst/>
              <a:gdLst>
                <a:gd name="connsiteX0" fmla="*/ 84253 w 676956"/>
                <a:gd name="connsiteY0" fmla="*/ 0 h 505507"/>
                <a:gd name="connsiteX1" fmla="*/ 592703 w 676956"/>
                <a:gd name="connsiteY1" fmla="*/ 0 h 505507"/>
                <a:gd name="connsiteX2" fmla="*/ 676956 w 676956"/>
                <a:gd name="connsiteY2" fmla="*/ 84253 h 505507"/>
                <a:gd name="connsiteX3" fmla="*/ 676956 w 676956"/>
                <a:gd name="connsiteY3" fmla="*/ 505507 h 505507"/>
                <a:gd name="connsiteX4" fmla="*/ 676956 w 676956"/>
                <a:gd name="connsiteY4" fmla="*/ 505507 h 505507"/>
                <a:gd name="connsiteX5" fmla="*/ 0 w 676956"/>
                <a:gd name="connsiteY5" fmla="*/ 505507 h 505507"/>
                <a:gd name="connsiteX6" fmla="*/ 0 w 676956"/>
                <a:gd name="connsiteY6" fmla="*/ 505507 h 505507"/>
                <a:gd name="connsiteX7" fmla="*/ 0 w 676956"/>
                <a:gd name="connsiteY7" fmla="*/ 84253 h 505507"/>
                <a:gd name="connsiteX8" fmla="*/ 84253 w 676956"/>
                <a:gd name="connsiteY8" fmla="*/ 0 h 505507"/>
                <a:gd name="connsiteX0" fmla="*/ 84253 w 676956"/>
                <a:gd name="connsiteY0" fmla="*/ 0 h 505507"/>
                <a:gd name="connsiteX1" fmla="*/ 592703 w 676956"/>
                <a:gd name="connsiteY1" fmla="*/ 0 h 505507"/>
                <a:gd name="connsiteX2" fmla="*/ 670606 w 676956"/>
                <a:gd name="connsiteY2" fmla="*/ 49328 h 505507"/>
                <a:gd name="connsiteX3" fmla="*/ 676956 w 676956"/>
                <a:gd name="connsiteY3" fmla="*/ 505507 h 505507"/>
                <a:gd name="connsiteX4" fmla="*/ 676956 w 676956"/>
                <a:gd name="connsiteY4" fmla="*/ 505507 h 505507"/>
                <a:gd name="connsiteX5" fmla="*/ 0 w 676956"/>
                <a:gd name="connsiteY5" fmla="*/ 505507 h 505507"/>
                <a:gd name="connsiteX6" fmla="*/ 0 w 676956"/>
                <a:gd name="connsiteY6" fmla="*/ 505507 h 505507"/>
                <a:gd name="connsiteX7" fmla="*/ 0 w 676956"/>
                <a:gd name="connsiteY7" fmla="*/ 84253 h 505507"/>
                <a:gd name="connsiteX8" fmla="*/ 84253 w 676956"/>
                <a:gd name="connsiteY8" fmla="*/ 0 h 505507"/>
                <a:gd name="connsiteX0" fmla="*/ 84253 w 676956"/>
                <a:gd name="connsiteY0" fmla="*/ 0 h 505507"/>
                <a:gd name="connsiteX1" fmla="*/ 592703 w 676956"/>
                <a:gd name="connsiteY1" fmla="*/ 0 h 505507"/>
                <a:gd name="connsiteX2" fmla="*/ 670606 w 676956"/>
                <a:gd name="connsiteY2" fmla="*/ 49328 h 505507"/>
                <a:gd name="connsiteX3" fmla="*/ 676956 w 676956"/>
                <a:gd name="connsiteY3" fmla="*/ 505507 h 505507"/>
                <a:gd name="connsiteX4" fmla="*/ 676956 w 676956"/>
                <a:gd name="connsiteY4" fmla="*/ 505507 h 505507"/>
                <a:gd name="connsiteX5" fmla="*/ 0 w 676956"/>
                <a:gd name="connsiteY5" fmla="*/ 505507 h 505507"/>
                <a:gd name="connsiteX6" fmla="*/ 0 w 676956"/>
                <a:gd name="connsiteY6" fmla="*/ 505507 h 505507"/>
                <a:gd name="connsiteX7" fmla="*/ 0 w 676956"/>
                <a:gd name="connsiteY7" fmla="*/ 46153 h 505507"/>
                <a:gd name="connsiteX8" fmla="*/ 84253 w 676956"/>
                <a:gd name="connsiteY8" fmla="*/ 0 h 5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956" h="505507">
                  <a:moveTo>
                    <a:pt x="84253" y="0"/>
                  </a:moveTo>
                  <a:lnTo>
                    <a:pt x="592703" y="0"/>
                  </a:lnTo>
                  <a:lnTo>
                    <a:pt x="670606" y="49328"/>
                  </a:lnTo>
                  <a:cubicBezTo>
                    <a:pt x="672723" y="201388"/>
                    <a:pt x="674839" y="353447"/>
                    <a:pt x="676956" y="505507"/>
                  </a:cubicBezTo>
                  <a:lnTo>
                    <a:pt x="676956" y="505507"/>
                  </a:lnTo>
                  <a:lnTo>
                    <a:pt x="0" y="505507"/>
                  </a:lnTo>
                  <a:lnTo>
                    <a:pt x="0" y="505507"/>
                  </a:lnTo>
                  <a:lnTo>
                    <a:pt x="0" y="46153"/>
                  </a:lnTo>
                  <a:lnTo>
                    <a:pt x="84253" y="0"/>
                  </a:lnTo>
                  <a:close/>
                </a:path>
              </a:pathLst>
            </a:custGeom>
            <a:solidFill>
              <a:srgbClr val="D6C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3266098-8EFB-0E3C-9741-805EE6255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8503" y="3295251"/>
              <a:ext cx="1965960" cy="8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689FEC2-1063-0DD1-701B-FC758EBB75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0252" y="3957295"/>
              <a:ext cx="771" cy="6400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C33F8F-81BE-93B0-7D34-921A045B22B6}"/>
                </a:ext>
              </a:extLst>
            </p:cNvPr>
            <p:cNvCxnSpPr>
              <a:cxnSpLocks/>
            </p:cNvCxnSpPr>
            <p:nvPr/>
          </p:nvCxnSpPr>
          <p:spPr>
            <a:xfrm>
              <a:off x="6561172" y="3293615"/>
              <a:ext cx="387663" cy="4141"/>
            </a:xfrm>
            <a:prstGeom prst="line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CAFE513-8DB4-386B-2647-56C6C40713D3}"/>
                </a:ext>
              </a:extLst>
            </p:cNvPr>
            <p:cNvCxnSpPr>
              <a:cxnSpLocks/>
            </p:cNvCxnSpPr>
            <p:nvPr/>
          </p:nvCxnSpPr>
          <p:spPr>
            <a:xfrm>
              <a:off x="7671023" y="4580412"/>
              <a:ext cx="0" cy="109728"/>
            </a:xfrm>
            <a:prstGeom prst="line">
              <a:avLst/>
            </a:prstGeom>
            <a:ln>
              <a:solidFill>
                <a:srgbClr val="C897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1FC29A8-BBE3-33B3-1E3F-1AE84220EBDD}"/>
                </a:ext>
              </a:extLst>
            </p:cNvPr>
            <p:cNvCxnSpPr>
              <a:cxnSpLocks/>
            </p:cNvCxnSpPr>
            <p:nvPr/>
          </p:nvCxnSpPr>
          <p:spPr>
            <a:xfrm>
              <a:off x="7687959" y="4590574"/>
              <a:ext cx="59516" cy="86020"/>
            </a:xfrm>
            <a:prstGeom prst="line">
              <a:avLst/>
            </a:prstGeom>
            <a:ln>
              <a:solidFill>
                <a:srgbClr val="C897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D1160D6-BE4F-1280-775A-114172A5ED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2970" y="4590574"/>
              <a:ext cx="59516" cy="86020"/>
            </a:xfrm>
            <a:prstGeom prst="line">
              <a:avLst/>
            </a:prstGeom>
            <a:ln>
              <a:solidFill>
                <a:srgbClr val="C897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0CC2581-D39C-FCDE-E8A4-AA1184D363FB}"/>
                </a:ext>
              </a:extLst>
            </p:cNvPr>
            <p:cNvGrpSpPr/>
            <p:nvPr/>
          </p:nvGrpSpPr>
          <p:grpSpPr>
            <a:xfrm>
              <a:off x="7618654" y="4025807"/>
              <a:ext cx="103197" cy="86462"/>
              <a:chOff x="7966553" y="3447641"/>
              <a:chExt cx="91440" cy="189865"/>
            </a:xfrm>
          </p:grpSpPr>
          <p:sp>
            <p:nvSpPr>
              <p:cNvPr id="52" name="Triangle 51">
                <a:extLst>
                  <a:ext uri="{FF2B5EF4-FFF2-40B4-BE49-F238E27FC236}">
                    <a16:creationId xmlns:a16="http://schemas.microsoft.com/office/drawing/2014/main" id="{1EC7F58E-48E4-09CD-5085-7F54F7BAC17F}"/>
                  </a:ext>
                </a:extLst>
              </p:cNvPr>
              <p:cNvSpPr/>
              <p:nvPr/>
            </p:nvSpPr>
            <p:spPr>
              <a:xfrm>
                <a:off x="7966553" y="3546066"/>
                <a:ext cx="91440" cy="9144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riangle 52">
                <a:extLst>
                  <a:ext uri="{FF2B5EF4-FFF2-40B4-BE49-F238E27FC236}">
                    <a16:creationId xmlns:a16="http://schemas.microsoft.com/office/drawing/2014/main" id="{569D8443-F107-E035-C0D1-90688C7C2D5A}"/>
                  </a:ext>
                </a:extLst>
              </p:cNvPr>
              <p:cNvSpPr/>
              <p:nvPr/>
            </p:nvSpPr>
            <p:spPr>
              <a:xfrm flipV="1">
                <a:off x="7966553" y="3447641"/>
                <a:ext cx="91440" cy="9144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FD3F972-B691-63A8-A744-E4EFF5D5B72B}"/>
                </a:ext>
              </a:extLst>
            </p:cNvPr>
            <p:cNvSpPr txBox="1"/>
            <p:nvPr/>
          </p:nvSpPr>
          <p:spPr>
            <a:xfrm>
              <a:off x="6749835" y="5783036"/>
              <a:ext cx="19916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Vacuum chamber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5FC3D3D-8053-D951-F53A-F01585B21B6A}"/>
                </a:ext>
              </a:extLst>
            </p:cNvPr>
            <p:cNvSpPr txBox="1"/>
            <p:nvPr/>
          </p:nvSpPr>
          <p:spPr>
            <a:xfrm>
              <a:off x="4921884" y="5919645"/>
              <a:ext cx="11690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err="1">
                  <a:latin typeface="Helvetica" pitchFamily="2" charset="0"/>
                  <a:ea typeface="SF Pro Display" pitchFamily="2" charset="0"/>
                </a:rPr>
                <a:t>LHe</a:t>
              </a:r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 </a:t>
              </a:r>
              <a:r>
                <a:rPr lang="en-US" sz="1000" i="1" dirty="0" err="1">
                  <a:latin typeface="Helvetica" pitchFamily="2" charset="0"/>
                  <a:ea typeface="SF Pro Display" pitchFamily="2" charset="0"/>
                </a:rPr>
                <a:t>dewar</a:t>
              </a:r>
              <a:endParaRPr lang="en-US" sz="1000" i="1" dirty="0">
                <a:latin typeface="Helvetica" pitchFamily="2" charset="0"/>
                <a:ea typeface="SF Pro Display" pitchFamily="2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7751A82-F470-7BD5-AFEA-EFA9CA90429B}"/>
                </a:ext>
              </a:extLst>
            </p:cNvPr>
            <p:cNvSpPr txBox="1"/>
            <p:nvPr/>
          </p:nvSpPr>
          <p:spPr>
            <a:xfrm>
              <a:off x="5584008" y="3342292"/>
              <a:ext cx="14960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Transfer line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BEC52AB-26E5-F436-BB65-7C0BA27ED517}"/>
                </a:ext>
              </a:extLst>
            </p:cNvPr>
            <p:cNvSpPr txBox="1"/>
            <p:nvPr/>
          </p:nvSpPr>
          <p:spPr>
            <a:xfrm>
              <a:off x="6431574" y="3954485"/>
              <a:ext cx="65319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Valve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49042D7-23BF-BFDB-82EF-3823432EF03A}"/>
                </a:ext>
              </a:extLst>
            </p:cNvPr>
            <p:cNvSpPr txBox="1"/>
            <p:nvPr/>
          </p:nvSpPr>
          <p:spPr>
            <a:xfrm>
              <a:off x="6402604" y="4813777"/>
              <a:ext cx="64098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Liquid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52D5B43-E460-389E-D79E-5A85C130B1EB}"/>
                </a:ext>
              </a:extLst>
            </p:cNvPr>
            <p:cNvSpPr txBox="1"/>
            <p:nvPr/>
          </p:nvSpPr>
          <p:spPr>
            <a:xfrm>
              <a:off x="6387047" y="4394812"/>
              <a:ext cx="65319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Vapor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2E282B5-5AAE-6658-9C43-EFACF8E6F79B}"/>
                </a:ext>
              </a:extLst>
            </p:cNvPr>
            <p:cNvCxnSpPr>
              <a:cxnSpLocks/>
            </p:cNvCxnSpPr>
            <p:nvPr/>
          </p:nvCxnSpPr>
          <p:spPr>
            <a:xfrm>
              <a:off x="7040246" y="4517923"/>
              <a:ext cx="575059" cy="3869"/>
            </a:xfrm>
            <a:prstGeom prst="line">
              <a:avLst/>
            </a:prstGeom>
            <a:ln w="127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CB81F2A-FC08-DB3A-D357-C79A7196F9ED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 flipV="1">
              <a:off x="7043593" y="4933192"/>
              <a:ext cx="589534" cy="3696"/>
            </a:xfrm>
            <a:prstGeom prst="line">
              <a:avLst/>
            </a:prstGeom>
            <a:ln w="127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C65B8C89-C53F-8A14-8806-8ADC79E77251}"/>
                </a:ext>
              </a:extLst>
            </p:cNvPr>
            <p:cNvSpPr txBox="1"/>
            <p:nvPr/>
          </p:nvSpPr>
          <p:spPr>
            <a:xfrm>
              <a:off x="6423266" y="5314078"/>
              <a:ext cx="651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Target sample</a:t>
              </a:r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AEACCA4C-2EFF-26FC-16C9-4DC27D14AA59}"/>
                </a:ext>
              </a:extLst>
            </p:cNvPr>
            <p:cNvSpPr txBox="1"/>
            <p:nvPr/>
          </p:nvSpPr>
          <p:spPr>
            <a:xfrm>
              <a:off x="5774590" y="2081967"/>
              <a:ext cx="11883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Vacuum pump</a:t>
              </a:r>
            </a:p>
          </p:txBody>
        </p:sp>
        <p:sp>
          <p:nvSpPr>
            <p:cNvPr id="2051" name="Rectangle 2050">
              <a:extLst>
                <a:ext uri="{FF2B5EF4-FFF2-40B4-BE49-F238E27FC236}">
                  <a16:creationId xmlns:a16="http://schemas.microsoft.com/office/drawing/2014/main" id="{3BFE6B45-1474-64A9-E362-15BDD16340A2}"/>
                </a:ext>
              </a:extLst>
            </p:cNvPr>
            <p:cNvSpPr/>
            <p:nvPr/>
          </p:nvSpPr>
          <p:spPr>
            <a:xfrm>
              <a:off x="5446337" y="4101418"/>
              <a:ext cx="85816" cy="764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2" name="Rectangle 2051">
              <a:extLst>
                <a:ext uri="{FF2B5EF4-FFF2-40B4-BE49-F238E27FC236}">
                  <a16:creationId xmlns:a16="http://schemas.microsoft.com/office/drawing/2014/main" id="{2C2FB92E-2CE9-98DC-C120-6092E2C234A4}"/>
                </a:ext>
              </a:extLst>
            </p:cNvPr>
            <p:cNvSpPr/>
            <p:nvPr/>
          </p:nvSpPr>
          <p:spPr>
            <a:xfrm>
              <a:off x="5563812" y="4098243"/>
              <a:ext cx="85816" cy="7649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63" name="Straight Connector 2062">
              <a:extLst>
                <a:ext uri="{FF2B5EF4-FFF2-40B4-BE49-F238E27FC236}">
                  <a16:creationId xmlns:a16="http://schemas.microsoft.com/office/drawing/2014/main" id="{89132E96-F294-FC09-F1D1-CB6770AB91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09359" y="3555763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5" name="Straight Connector 2064">
              <a:extLst>
                <a:ext uri="{FF2B5EF4-FFF2-40B4-BE49-F238E27FC236}">
                  <a16:creationId xmlns:a16="http://schemas.microsoft.com/office/drawing/2014/main" id="{3F439630-1637-CB72-5580-DB2156125B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4967" y="3294765"/>
              <a:ext cx="0" cy="27432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3" name="Straight Connector 2072">
              <a:extLst>
                <a:ext uri="{FF2B5EF4-FFF2-40B4-BE49-F238E27FC236}">
                  <a16:creationId xmlns:a16="http://schemas.microsoft.com/office/drawing/2014/main" id="{17CA415F-47FB-5404-A127-C99A3A77CD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9359" y="3601714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4" name="Straight Connector 2073">
              <a:extLst>
                <a:ext uri="{FF2B5EF4-FFF2-40B4-BE49-F238E27FC236}">
                  <a16:creationId xmlns:a16="http://schemas.microsoft.com/office/drawing/2014/main" id="{E7312FB1-8F8B-38AF-6214-B239BC5DB9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1667" y="3648310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5" name="Straight Connector 2074">
              <a:extLst>
                <a:ext uri="{FF2B5EF4-FFF2-40B4-BE49-F238E27FC236}">
                  <a16:creationId xmlns:a16="http://schemas.microsoft.com/office/drawing/2014/main" id="{B850B78A-3840-88BD-3488-ADB76AEB2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667" y="3694261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358602DC-9031-E3C4-00B2-1956349F55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1667" y="3743922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7" name="Straight Connector 2076">
              <a:extLst>
                <a:ext uri="{FF2B5EF4-FFF2-40B4-BE49-F238E27FC236}">
                  <a16:creationId xmlns:a16="http://schemas.microsoft.com/office/drawing/2014/main" id="{5E87545A-566C-3F1A-84D9-B98B51485D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1667" y="3789873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E25A85BD-D289-F148-28C4-DF7A02BB11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5020" y="3833346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2E141DA2-A405-3142-2F39-A9F2ECAC2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5020" y="3879297"/>
              <a:ext cx="311874" cy="3962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1" name="Straight Connector 2080">
              <a:extLst>
                <a:ext uri="{FF2B5EF4-FFF2-40B4-BE49-F238E27FC236}">
                  <a16:creationId xmlns:a16="http://schemas.microsoft.com/office/drawing/2014/main" id="{46FCB500-D79A-CD35-7C9B-F7DEAA94AF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8710" y="3918921"/>
              <a:ext cx="131542" cy="4609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4" name="Snip Same Side Corner Rectangle 63">
              <a:extLst>
                <a:ext uri="{FF2B5EF4-FFF2-40B4-BE49-F238E27FC236}">
                  <a16:creationId xmlns:a16="http://schemas.microsoft.com/office/drawing/2014/main" id="{E142CC88-E288-57CD-6113-05DDE659226D}"/>
                </a:ext>
              </a:extLst>
            </p:cNvPr>
            <p:cNvSpPr/>
            <p:nvPr/>
          </p:nvSpPr>
          <p:spPr>
            <a:xfrm rot="10800000" flipV="1">
              <a:off x="5209034" y="4776204"/>
              <a:ext cx="676956" cy="505507"/>
            </a:xfrm>
            <a:custGeom>
              <a:avLst/>
              <a:gdLst>
                <a:gd name="connsiteX0" fmla="*/ 84253 w 676956"/>
                <a:gd name="connsiteY0" fmla="*/ 0 h 505507"/>
                <a:gd name="connsiteX1" fmla="*/ 592703 w 676956"/>
                <a:gd name="connsiteY1" fmla="*/ 0 h 505507"/>
                <a:gd name="connsiteX2" fmla="*/ 676956 w 676956"/>
                <a:gd name="connsiteY2" fmla="*/ 84253 h 505507"/>
                <a:gd name="connsiteX3" fmla="*/ 676956 w 676956"/>
                <a:gd name="connsiteY3" fmla="*/ 505507 h 505507"/>
                <a:gd name="connsiteX4" fmla="*/ 676956 w 676956"/>
                <a:gd name="connsiteY4" fmla="*/ 505507 h 505507"/>
                <a:gd name="connsiteX5" fmla="*/ 0 w 676956"/>
                <a:gd name="connsiteY5" fmla="*/ 505507 h 505507"/>
                <a:gd name="connsiteX6" fmla="*/ 0 w 676956"/>
                <a:gd name="connsiteY6" fmla="*/ 505507 h 505507"/>
                <a:gd name="connsiteX7" fmla="*/ 0 w 676956"/>
                <a:gd name="connsiteY7" fmla="*/ 84253 h 505507"/>
                <a:gd name="connsiteX8" fmla="*/ 84253 w 676956"/>
                <a:gd name="connsiteY8" fmla="*/ 0 h 505507"/>
                <a:gd name="connsiteX0" fmla="*/ 84253 w 676956"/>
                <a:gd name="connsiteY0" fmla="*/ 0 h 505507"/>
                <a:gd name="connsiteX1" fmla="*/ 592703 w 676956"/>
                <a:gd name="connsiteY1" fmla="*/ 0 h 505507"/>
                <a:gd name="connsiteX2" fmla="*/ 670606 w 676956"/>
                <a:gd name="connsiteY2" fmla="*/ 49328 h 505507"/>
                <a:gd name="connsiteX3" fmla="*/ 676956 w 676956"/>
                <a:gd name="connsiteY3" fmla="*/ 505507 h 505507"/>
                <a:gd name="connsiteX4" fmla="*/ 676956 w 676956"/>
                <a:gd name="connsiteY4" fmla="*/ 505507 h 505507"/>
                <a:gd name="connsiteX5" fmla="*/ 0 w 676956"/>
                <a:gd name="connsiteY5" fmla="*/ 505507 h 505507"/>
                <a:gd name="connsiteX6" fmla="*/ 0 w 676956"/>
                <a:gd name="connsiteY6" fmla="*/ 505507 h 505507"/>
                <a:gd name="connsiteX7" fmla="*/ 0 w 676956"/>
                <a:gd name="connsiteY7" fmla="*/ 84253 h 505507"/>
                <a:gd name="connsiteX8" fmla="*/ 84253 w 676956"/>
                <a:gd name="connsiteY8" fmla="*/ 0 h 505507"/>
                <a:gd name="connsiteX0" fmla="*/ 84253 w 676956"/>
                <a:gd name="connsiteY0" fmla="*/ 0 h 505507"/>
                <a:gd name="connsiteX1" fmla="*/ 592703 w 676956"/>
                <a:gd name="connsiteY1" fmla="*/ 0 h 505507"/>
                <a:gd name="connsiteX2" fmla="*/ 670606 w 676956"/>
                <a:gd name="connsiteY2" fmla="*/ 49328 h 505507"/>
                <a:gd name="connsiteX3" fmla="*/ 676956 w 676956"/>
                <a:gd name="connsiteY3" fmla="*/ 505507 h 505507"/>
                <a:gd name="connsiteX4" fmla="*/ 676956 w 676956"/>
                <a:gd name="connsiteY4" fmla="*/ 505507 h 505507"/>
                <a:gd name="connsiteX5" fmla="*/ 0 w 676956"/>
                <a:gd name="connsiteY5" fmla="*/ 505507 h 505507"/>
                <a:gd name="connsiteX6" fmla="*/ 0 w 676956"/>
                <a:gd name="connsiteY6" fmla="*/ 505507 h 505507"/>
                <a:gd name="connsiteX7" fmla="*/ 0 w 676956"/>
                <a:gd name="connsiteY7" fmla="*/ 46153 h 505507"/>
                <a:gd name="connsiteX8" fmla="*/ 84253 w 676956"/>
                <a:gd name="connsiteY8" fmla="*/ 0 h 505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6956" h="505507">
                  <a:moveTo>
                    <a:pt x="84253" y="0"/>
                  </a:moveTo>
                  <a:lnTo>
                    <a:pt x="592703" y="0"/>
                  </a:lnTo>
                  <a:lnTo>
                    <a:pt x="670606" y="49328"/>
                  </a:lnTo>
                  <a:cubicBezTo>
                    <a:pt x="672723" y="201388"/>
                    <a:pt x="674839" y="353447"/>
                    <a:pt x="676956" y="505507"/>
                  </a:cubicBezTo>
                  <a:lnTo>
                    <a:pt x="676956" y="505507"/>
                  </a:lnTo>
                  <a:lnTo>
                    <a:pt x="0" y="505507"/>
                  </a:lnTo>
                  <a:lnTo>
                    <a:pt x="0" y="505507"/>
                  </a:lnTo>
                  <a:lnTo>
                    <a:pt x="0" y="46153"/>
                  </a:lnTo>
                  <a:lnTo>
                    <a:pt x="84253" y="0"/>
                  </a:lnTo>
                  <a:close/>
                </a:path>
              </a:pathLst>
            </a:custGeom>
            <a:solidFill>
              <a:srgbClr val="FFF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82DBB2B-B81B-3D52-396E-35B738EDDCE7}"/>
                </a:ext>
              </a:extLst>
            </p:cNvPr>
            <p:cNvSpPr/>
            <p:nvPr/>
          </p:nvSpPr>
          <p:spPr>
            <a:xfrm>
              <a:off x="5208263" y="4776204"/>
              <a:ext cx="676956" cy="101585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7" name="Rectangle 2086">
              <a:extLst>
                <a:ext uri="{FF2B5EF4-FFF2-40B4-BE49-F238E27FC236}">
                  <a16:creationId xmlns:a16="http://schemas.microsoft.com/office/drawing/2014/main" id="{BDF966AB-2598-C3E6-2C28-DBF28DB530BB}"/>
                </a:ext>
              </a:extLst>
            </p:cNvPr>
            <p:cNvSpPr/>
            <p:nvPr/>
          </p:nvSpPr>
          <p:spPr>
            <a:xfrm>
              <a:off x="7623627" y="4975992"/>
              <a:ext cx="91440" cy="207469"/>
            </a:xfrm>
            <a:prstGeom prst="rect">
              <a:avLst/>
            </a:prstGeom>
            <a:solidFill>
              <a:srgbClr val="7030A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9A0B6E0-FF5B-7F7D-3B57-969D36CDB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3593" y="5175637"/>
              <a:ext cx="589646" cy="27673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8" name="TextBox 2087">
              <a:extLst>
                <a:ext uri="{FF2B5EF4-FFF2-40B4-BE49-F238E27FC236}">
                  <a16:creationId xmlns:a16="http://schemas.microsoft.com/office/drawing/2014/main" id="{F61C98F0-6D88-C9B8-031E-39797525D2E0}"/>
                </a:ext>
              </a:extLst>
            </p:cNvPr>
            <p:cNvSpPr txBox="1"/>
            <p:nvPr/>
          </p:nvSpPr>
          <p:spPr>
            <a:xfrm>
              <a:off x="6075758" y="3541857"/>
              <a:ext cx="9738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Heat exchanger</a:t>
              </a:r>
            </a:p>
          </p:txBody>
        </p:sp>
        <p:cxnSp>
          <p:nvCxnSpPr>
            <p:cNvPr id="2089" name="Straight Connector 2088">
              <a:extLst>
                <a:ext uri="{FF2B5EF4-FFF2-40B4-BE49-F238E27FC236}">
                  <a16:creationId xmlns:a16="http://schemas.microsoft.com/office/drawing/2014/main" id="{15FAFCB8-669D-3DA6-6FA5-A9A520B9C737}"/>
                </a:ext>
              </a:extLst>
            </p:cNvPr>
            <p:cNvCxnSpPr>
              <a:cxnSpLocks/>
              <a:stCxn id="2088" idx="3"/>
            </p:cNvCxnSpPr>
            <p:nvPr/>
          </p:nvCxnSpPr>
          <p:spPr>
            <a:xfrm>
              <a:off x="7049596" y="3741912"/>
              <a:ext cx="502547" cy="0"/>
            </a:xfrm>
            <a:prstGeom prst="line">
              <a:avLst/>
            </a:prstGeom>
            <a:ln w="127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3" name="Straight Connector 2092">
              <a:extLst>
                <a:ext uri="{FF2B5EF4-FFF2-40B4-BE49-F238E27FC236}">
                  <a16:creationId xmlns:a16="http://schemas.microsoft.com/office/drawing/2014/main" id="{732F2BCA-FE29-11C0-B5A0-FA1213CB0D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2864" y="4067448"/>
              <a:ext cx="512441" cy="5711"/>
            </a:xfrm>
            <a:prstGeom prst="line">
              <a:avLst/>
            </a:prstGeom>
            <a:ln w="127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F97C4A-71C8-CF69-B080-AAA492D57274}"/>
                </a:ext>
              </a:extLst>
            </p:cNvPr>
            <p:cNvCxnSpPr>
              <a:cxnSpLocks/>
            </p:cNvCxnSpPr>
            <p:nvPr/>
          </p:nvCxnSpPr>
          <p:spPr>
            <a:xfrm>
              <a:off x="7739395" y="4171557"/>
              <a:ext cx="0" cy="109728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8BBCCE7-EE0C-A9D4-9BBA-F12D5A273193}"/>
                </a:ext>
              </a:extLst>
            </p:cNvPr>
            <p:cNvSpPr/>
            <p:nvPr/>
          </p:nvSpPr>
          <p:spPr>
            <a:xfrm>
              <a:off x="5490983" y="4177907"/>
              <a:ext cx="111516" cy="635869"/>
            </a:xfrm>
            <a:prstGeom prst="rect">
              <a:avLst/>
            </a:prstGeom>
            <a:solidFill>
              <a:srgbClr val="FFF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8EE532A-2C70-EF78-D546-9B60794B17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6741" y="3301061"/>
              <a:ext cx="0" cy="244914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2" name="Straight Connector 2101">
              <a:extLst>
                <a:ext uri="{FF2B5EF4-FFF2-40B4-BE49-F238E27FC236}">
                  <a16:creationId xmlns:a16="http://schemas.microsoft.com/office/drawing/2014/main" id="{10203333-E629-C0C9-A64D-CBD2AE01C13A}"/>
                </a:ext>
              </a:extLst>
            </p:cNvPr>
            <p:cNvCxnSpPr>
              <a:stCxn id="2051" idx="2"/>
            </p:cNvCxnSpPr>
            <p:nvPr/>
          </p:nvCxnSpPr>
          <p:spPr>
            <a:xfrm>
              <a:off x="5489245" y="4177908"/>
              <a:ext cx="1738" cy="603504"/>
            </a:xfrm>
            <a:prstGeom prst="line">
              <a:avLst/>
            </a:prstGeom>
            <a:ln>
              <a:solidFill>
                <a:srgbClr val="0B44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3" name="Straight Connector 2102">
              <a:extLst>
                <a:ext uri="{FF2B5EF4-FFF2-40B4-BE49-F238E27FC236}">
                  <a16:creationId xmlns:a16="http://schemas.microsoft.com/office/drawing/2014/main" id="{EAEFB8BE-1BDD-8D57-FDD2-05F5032768B8}"/>
                </a:ext>
              </a:extLst>
            </p:cNvPr>
            <p:cNvCxnSpPr/>
            <p:nvPr/>
          </p:nvCxnSpPr>
          <p:spPr>
            <a:xfrm>
              <a:off x="5607262" y="4174733"/>
              <a:ext cx="1738" cy="603504"/>
            </a:xfrm>
            <a:prstGeom prst="line">
              <a:avLst/>
            </a:prstGeom>
            <a:ln>
              <a:solidFill>
                <a:srgbClr val="0B445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05" name="TextBox 2104">
              <a:extLst>
                <a:ext uri="{FF2B5EF4-FFF2-40B4-BE49-F238E27FC236}">
                  <a16:creationId xmlns:a16="http://schemas.microsoft.com/office/drawing/2014/main" id="{11F0B50D-4D7C-9C9F-5475-50BB48C3EFE6}"/>
                </a:ext>
              </a:extLst>
            </p:cNvPr>
            <p:cNvSpPr txBox="1"/>
            <p:nvPr/>
          </p:nvSpPr>
          <p:spPr>
            <a:xfrm>
              <a:off x="5430710" y="5316123"/>
              <a:ext cx="5845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Helvetica" pitchFamily="2" charset="0"/>
                  <a:ea typeface="SF Pro Display" pitchFamily="2" charset="0"/>
                </a:rPr>
                <a:t>4.2 K</a:t>
              </a:r>
            </a:p>
          </p:txBody>
        </p:sp>
      </p:grpSp>
      <p:sp>
        <p:nvSpPr>
          <p:cNvPr id="2106" name="TextBox 2105">
            <a:extLst>
              <a:ext uri="{FF2B5EF4-FFF2-40B4-BE49-F238E27FC236}">
                <a16:creationId xmlns:a16="http://schemas.microsoft.com/office/drawing/2014/main" id="{13C2624C-4942-6ADD-8E71-5347434FEA98}"/>
              </a:ext>
            </a:extLst>
          </p:cNvPr>
          <p:cNvSpPr txBox="1"/>
          <p:nvPr/>
        </p:nvSpPr>
        <p:spPr>
          <a:xfrm>
            <a:off x="8465002" y="1973845"/>
            <a:ext cx="274049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strike="noStrike" dirty="0">
                <a:solidFill>
                  <a:srgbClr val="444444"/>
                </a:solidFill>
                <a:effectLst/>
                <a:latin typeface="Helvetica" pitchFamily="2" charset="0"/>
              </a:rPr>
              <a:t>Superfluid</a:t>
            </a:r>
          </a:p>
          <a:p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Below 2.2 K 4He is a </a:t>
            </a:r>
            <a:r>
              <a:rPr lang="en-US" sz="1200" b="1" dirty="0">
                <a:solidFill>
                  <a:srgbClr val="444444"/>
                </a:solidFill>
                <a:latin typeface="Proxima Nova Rg" panose="02000506030000020004" pitchFamily="2" charset="0"/>
              </a:rPr>
              <a:t>superfluid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 with outstanding thermal conductivity and heat transport.</a:t>
            </a:r>
          </a:p>
          <a:p>
            <a:endParaRPr lang="en-US" sz="1200" dirty="0">
              <a:solidFill>
                <a:srgbClr val="444444"/>
              </a:solidFill>
              <a:latin typeface="Proxima Nova Rg" panose="02000506030000020004" pitchFamily="2" charset="0"/>
            </a:endParaRPr>
          </a:p>
          <a:p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DNP targets operating at </a:t>
            </a:r>
            <a:r>
              <a:rPr lang="en-US" sz="1200" b="1" dirty="0">
                <a:solidFill>
                  <a:srgbClr val="444444"/>
                </a:solidFill>
                <a:latin typeface="Proxima Nova Rg" panose="02000506030000020004" pitchFamily="2" charset="0"/>
              </a:rPr>
              <a:t>5 T and 1 K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 have become the </a:t>
            </a:r>
            <a:r>
              <a:rPr lang="en-US" sz="1200" b="1" dirty="0">
                <a:solidFill>
                  <a:srgbClr val="444444"/>
                </a:solidFill>
                <a:latin typeface="Proxima Nova Rg" panose="02000506030000020004" pitchFamily="2" charset="0"/>
              </a:rPr>
              <a:t>de facto standard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 for experiments with </a:t>
            </a:r>
            <a:r>
              <a:rPr lang="en-US" sz="1200" b="1" dirty="0">
                <a:solidFill>
                  <a:srgbClr val="444444"/>
                </a:solidFill>
                <a:latin typeface="Proxima Nova Rg" panose="02000506030000020004" pitchFamily="2" charset="0"/>
              </a:rPr>
              <a:t>intense, ionizing beams.</a:t>
            </a:r>
          </a:p>
        </p:txBody>
      </p:sp>
      <p:pic>
        <p:nvPicPr>
          <p:cNvPr id="2108" name="Picture 2107">
            <a:extLst>
              <a:ext uri="{FF2B5EF4-FFF2-40B4-BE49-F238E27FC236}">
                <a16:creationId xmlns:a16="http://schemas.microsoft.com/office/drawing/2014/main" id="{1DEE79A5-9063-F5C4-6F3C-5A2F2A0E05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69" b="10478"/>
          <a:stretch/>
        </p:blipFill>
        <p:spPr>
          <a:xfrm>
            <a:off x="8251007" y="4038051"/>
            <a:ext cx="2938384" cy="1552144"/>
          </a:xfrm>
          <a:prstGeom prst="rect">
            <a:avLst/>
          </a:prstGeom>
        </p:spPr>
      </p:pic>
      <p:sp>
        <p:nvSpPr>
          <p:cNvPr id="2109" name="TextBox 2108">
            <a:extLst>
              <a:ext uri="{FF2B5EF4-FFF2-40B4-BE49-F238E27FC236}">
                <a16:creationId xmlns:a16="http://schemas.microsoft.com/office/drawing/2014/main" id="{0412DD0F-6718-7538-6C71-2F32E41954C4}"/>
              </a:ext>
            </a:extLst>
          </p:cNvPr>
          <p:cNvSpPr txBox="1"/>
          <p:nvPr/>
        </p:nvSpPr>
        <p:spPr>
          <a:xfrm>
            <a:off x="9252858" y="5590195"/>
            <a:ext cx="1991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SF Pro Display" pitchFamily="2" charset="0"/>
              </a:rPr>
              <a:t>Horizontal 1 K refrigerator for CLAS12 polarized target</a:t>
            </a:r>
          </a:p>
        </p:txBody>
      </p:sp>
    </p:spTree>
    <p:extLst>
      <p:ext uri="{BB962C8B-B14F-4D97-AF65-F5344CB8AC3E}">
        <p14:creationId xmlns:p14="http://schemas.microsoft.com/office/powerpoint/2010/main" val="404514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>
            <a:off x="-12526" y="755919"/>
            <a:ext cx="10101922" cy="0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9252858" y="463530"/>
            <a:ext cx="26722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Refrigerators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19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749DC-D6C6-C4EC-1337-0A6A7608960E}"/>
              </a:ext>
            </a:extLst>
          </p:cNvPr>
          <p:cNvSpPr txBox="1"/>
          <p:nvPr/>
        </p:nvSpPr>
        <p:spPr>
          <a:xfrm>
            <a:off x="838200" y="1099244"/>
            <a:ext cx="10869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Maximum polarization requires cooling the target sample ≾ 1 K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The only practical forms of refrigeration are the 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evaporation of </a:t>
            </a:r>
            <a:r>
              <a:rPr lang="en-US" sz="1600" b="1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4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 (or </a:t>
            </a:r>
            <a:r>
              <a:rPr lang="en-US" sz="1600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3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He) and </a:t>
            </a:r>
            <a:r>
              <a:rPr lang="en-US" sz="1600" b="1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3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He-</a:t>
            </a:r>
            <a:r>
              <a:rPr lang="en-US" sz="1600" b="1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4</a:t>
            </a:r>
            <a:r>
              <a:rPr lang="en-US" sz="1600" b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He dilution refrigeration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75B65F-0785-74EC-9384-FA2208F02FCE}"/>
              </a:ext>
            </a:extLst>
          </p:cNvPr>
          <p:cNvSpPr txBox="1"/>
          <p:nvPr/>
        </p:nvSpPr>
        <p:spPr>
          <a:xfrm>
            <a:off x="1008355" y="1973845"/>
            <a:ext cx="353427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strike="noStrike" dirty="0">
                <a:solidFill>
                  <a:srgbClr val="444444"/>
                </a:solidFill>
                <a:effectLst/>
                <a:latin typeface="Proxima Nova Rg" panose="02000506030000020004" pitchFamily="2" charset="0"/>
              </a:rPr>
              <a:t>Dilution Refrigeration</a:t>
            </a:r>
            <a:endParaRPr lang="en-US" sz="800" u="sng" dirty="0">
              <a:solidFill>
                <a:srgbClr val="444444"/>
              </a:solidFill>
              <a:latin typeface="Proxima Nova Rg" panose="02000506030000020004" pitchFamily="2" charset="0"/>
            </a:endParaRPr>
          </a:p>
          <a:p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Below 0.8 K a mixture of </a:t>
            </a:r>
            <a:r>
              <a:rPr lang="en-US" sz="1200" baseline="30000" dirty="0">
                <a:solidFill>
                  <a:srgbClr val="444444"/>
                </a:solidFill>
                <a:latin typeface="Proxima Nova Rg" panose="02000506030000020004" pitchFamily="2" charset="0"/>
              </a:rPr>
              <a:t>3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He and </a:t>
            </a:r>
            <a:r>
              <a:rPr lang="en-US" sz="1200" baseline="30000" dirty="0">
                <a:solidFill>
                  <a:srgbClr val="444444"/>
                </a:solidFill>
                <a:latin typeface="Proxima Nova Rg" panose="02000506030000020004" pitchFamily="2" charset="0"/>
              </a:rPr>
              <a:t>4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He will separate into two distinct phases.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The upper phase is mostly </a:t>
            </a:r>
            <a:r>
              <a:rPr lang="en-US" sz="1200" baseline="30000" dirty="0">
                <a:solidFill>
                  <a:srgbClr val="444444"/>
                </a:solidFill>
                <a:latin typeface="Proxima Nova Rg" panose="02000506030000020004" pitchFamily="2" charset="0"/>
              </a:rPr>
              <a:t>3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He (concentrated)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The lower phase is mostly </a:t>
            </a:r>
            <a:r>
              <a:rPr lang="en-US" sz="1200" baseline="30000" dirty="0">
                <a:solidFill>
                  <a:srgbClr val="444444"/>
                </a:solidFill>
                <a:latin typeface="Proxima Nova Rg" panose="02000506030000020004" pitchFamily="2" charset="0"/>
              </a:rPr>
              <a:t>4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He (dilute), but always contains ≥6.6% </a:t>
            </a:r>
            <a:r>
              <a:rPr lang="en-US" sz="1200" baseline="30000" dirty="0">
                <a:solidFill>
                  <a:srgbClr val="444444"/>
                </a:solidFill>
                <a:latin typeface="Proxima Nova Rg" panose="02000506030000020004" pitchFamily="2" charset="0"/>
              </a:rPr>
              <a:t>3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He.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444444"/>
              </a:solidFill>
              <a:latin typeface="Proxima Nova Rg" panose="02000506030000020004" pitchFamily="2" charset="0"/>
            </a:endParaRPr>
          </a:p>
          <a:p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Heat is removed when </a:t>
            </a:r>
            <a:r>
              <a:rPr lang="en-US" sz="1200" baseline="30000" dirty="0">
                <a:solidFill>
                  <a:srgbClr val="444444"/>
                </a:solidFill>
                <a:latin typeface="Proxima Nova Rg" panose="02000506030000020004" pitchFamily="2" charset="0"/>
              </a:rPr>
              <a:t>3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He from the conc. phase dissolves into the dilute phase.</a:t>
            </a:r>
          </a:p>
          <a:p>
            <a:endParaRPr lang="en-US" sz="1200" dirty="0">
              <a:solidFill>
                <a:srgbClr val="444444"/>
              </a:solidFill>
              <a:latin typeface="Proxima Nova Rg" panose="02000506030000020004" pitchFamily="2" charset="0"/>
            </a:endParaRPr>
          </a:p>
          <a:p>
            <a:endParaRPr lang="en-US" sz="1200" dirty="0">
              <a:solidFill>
                <a:srgbClr val="444444"/>
              </a:solidFill>
              <a:latin typeface="Proxima Nova Rg" panose="02000506030000020004" pitchFamily="2" charset="0"/>
            </a:endParaRPr>
          </a:p>
          <a:p>
            <a:endParaRPr lang="en-US" sz="1200" dirty="0">
              <a:solidFill>
                <a:srgbClr val="444444"/>
              </a:solidFill>
              <a:latin typeface="Proxima Nova Rg" panose="02000506030000020004" pitchFamily="2" charset="0"/>
            </a:endParaRPr>
          </a:p>
          <a:p>
            <a:r>
              <a:rPr lang="en-US" sz="1200" b="1" dirty="0">
                <a:solidFill>
                  <a:srgbClr val="444444"/>
                </a:solidFill>
                <a:latin typeface="Proxima Nova Rg" panose="02000506030000020004" pitchFamily="2" charset="0"/>
              </a:rPr>
              <a:t>The practical limit is less than 0.01 K.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E80597-F62F-4A8B-14BC-D2A4D9AC31FB}"/>
              </a:ext>
            </a:extLst>
          </p:cNvPr>
          <p:cNvGrpSpPr/>
          <p:nvPr/>
        </p:nvGrpSpPr>
        <p:grpSpPr>
          <a:xfrm>
            <a:off x="829039" y="4537094"/>
            <a:ext cx="3307909" cy="1868483"/>
            <a:chOff x="1280557" y="3479407"/>
            <a:chExt cx="4558565" cy="234338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27B159-E8B7-B4A9-AC58-E90A67788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557" y="3479407"/>
              <a:ext cx="4558565" cy="2343387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A3BC5D-1592-584C-B06A-1704AE6A75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2296" y="3664436"/>
              <a:ext cx="3762503" cy="136130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F16C97-1A1C-6EBA-33FF-9DD7AF8BD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2684" y="3907366"/>
              <a:ext cx="3762503" cy="1361301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58B238-FF4F-A4BB-824E-4B8BDC7EE691}"/>
                </a:ext>
              </a:extLst>
            </p:cNvPr>
            <p:cNvSpPr txBox="1"/>
            <p:nvPr/>
          </p:nvSpPr>
          <p:spPr>
            <a:xfrm>
              <a:off x="4464104" y="3583895"/>
              <a:ext cx="479901" cy="3088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Proxima Nova Rg" panose="02000506030000020004" pitchFamily="2" charset="0"/>
                  <a:ea typeface="Menlo" panose="020B0609030804020204" pitchFamily="49" charset="0"/>
                  <a:cs typeface="Menlo" panose="020B0609030804020204" pitchFamily="49" charset="0"/>
                </a:rPr>
                <a:t>T</a:t>
              </a:r>
              <a:r>
                <a:rPr lang="en-US" sz="1400" baseline="300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2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A88CB0-9BC9-B092-3748-8918BDEE9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9409" y="3732206"/>
              <a:ext cx="5385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9" name="Group 2188">
            <a:extLst>
              <a:ext uri="{FF2B5EF4-FFF2-40B4-BE49-F238E27FC236}">
                <a16:creationId xmlns:a16="http://schemas.microsoft.com/office/drawing/2014/main" id="{F74D5910-A426-D578-35D8-CFF906CC6892}"/>
              </a:ext>
            </a:extLst>
          </p:cNvPr>
          <p:cNvGrpSpPr>
            <a:grpSpLocks noChangeAspect="1"/>
          </p:cNvGrpSpPr>
          <p:nvPr/>
        </p:nvGrpSpPr>
        <p:grpSpPr>
          <a:xfrm>
            <a:off x="4203156" y="2132045"/>
            <a:ext cx="4204206" cy="3931920"/>
            <a:chOff x="4584275" y="1873114"/>
            <a:chExt cx="5142065" cy="45324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D02D822-87E7-F3C6-C1F0-23449E4C5087}"/>
                </a:ext>
              </a:extLst>
            </p:cNvPr>
            <p:cNvSpPr/>
            <p:nvPr/>
          </p:nvSpPr>
          <p:spPr>
            <a:xfrm>
              <a:off x="6162326" y="3451965"/>
              <a:ext cx="1991635" cy="2837179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A8105F-010C-E7BF-56D3-D03CC0BF86A7}"/>
                </a:ext>
              </a:extLst>
            </p:cNvPr>
            <p:cNvSpPr/>
            <p:nvPr/>
          </p:nvSpPr>
          <p:spPr>
            <a:xfrm>
              <a:off x="7037614" y="5659036"/>
              <a:ext cx="881744" cy="400110"/>
            </a:xfrm>
            <a:prstGeom prst="rect">
              <a:avLst/>
            </a:prstGeom>
            <a:solidFill>
              <a:srgbClr val="FFFF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B25F40-BFFB-1A09-9DA5-4BEEDE284492}"/>
                </a:ext>
              </a:extLst>
            </p:cNvPr>
            <p:cNvSpPr/>
            <p:nvPr/>
          </p:nvSpPr>
          <p:spPr>
            <a:xfrm>
              <a:off x="7037613" y="5659035"/>
              <a:ext cx="881745" cy="102135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0EAA48A-EAB3-1566-C9C2-2CDBB6A3F6EE}"/>
                </a:ext>
              </a:extLst>
            </p:cNvPr>
            <p:cNvSpPr/>
            <p:nvPr/>
          </p:nvSpPr>
          <p:spPr>
            <a:xfrm>
              <a:off x="7037614" y="4174470"/>
              <a:ext cx="881744" cy="400110"/>
            </a:xfrm>
            <a:prstGeom prst="rect">
              <a:avLst/>
            </a:prstGeom>
            <a:solidFill>
              <a:srgbClr val="FFFF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" name="Rectangle 2049">
              <a:extLst>
                <a:ext uri="{FF2B5EF4-FFF2-40B4-BE49-F238E27FC236}">
                  <a16:creationId xmlns:a16="http://schemas.microsoft.com/office/drawing/2014/main" id="{157062B0-095A-9B01-05FB-0968EACA49D2}"/>
                </a:ext>
              </a:extLst>
            </p:cNvPr>
            <p:cNvSpPr/>
            <p:nvPr/>
          </p:nvSpPr>
          <p:spPr>
            <a:xfrm>
              <a:off x="7560132" y="4340564"/>
              <a:ext cx="146954" cy="1593511"/>
            </a:xfrm>
            <a:prstGeom prst="rect">
              <a:avLst/>
            </a:prstGeom>
            <a:solidFill>
              <a:srgbClr val="FFFF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3" name="Straight Connector 2052">
              <a:extLst>
                <a:ext uri="{FF2B5EF4-FFF2-40B4-BE49-F238E27FC236}">
                  <a16:creationId xmlns:a16="http://schemas.microsoft.com/office/drawing/2014/main" id="{7BEDA3B9-A4D9-B618-E4AC-487F8A77AFD9}"/>
                </a:ext>
              </a:extLst>
            </p:cNvPr>
            <p:cNvCxnSpPr>
              <a:cxnSpLocks/>
            </p:cNvCxnSpPr>
            <p:nvPr/>
          </p:nvCxnSpPr>
          <p:spPr>
            <a:xfrm>
              <a:off x="7560132" y="4574580"/>
              <a:ext cx="0" cy="1397595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4" name="Straight Connector 2053">
              <a:extLst>
                <a:ext uri="{FF2B5EF4-FFF2-40B4-BE49-F238E27FC236}">
                  <a16:creationId xmlns:a16="http://schemas.microsoft.com/office/drawing/2014/main" id="{9D0A2232-1205-EC69-DE2B-4C127AE2610E}"/>
                </a:ext>
              </a:extLst>
            </p:cNvPr>
            <p:cNvCxnSpPr>
              <a:cxnSpLocks/>
            </p:cNvCxnSpPr>
            <p:nvPr/>
          </p:nvCxnSpPr>
          <p:spPr>
            <a:xfrm>
              <a:off x="7709357" y="4574580"/>
              <a:ext cx="0" cy="1394420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5" name="Oval 2054">
              <a:extLst>
                <a:ext uri="{FF2B5EF4-FFF2-40B4-BE49-F238E27FC236}">
                  <a16:creationId xmlns:a16="http://schemas.microsoft.com/office/drawing/2014/main" id="{4A02F8D3-13DE-DD01-B014-F39328E00DCA}"/>
                </a:ext>
              </a:extLst>
            </p:cNvPr>
            <p:cNvSpPr/>
            <p:nvPr/>
          </p:nvSpPr>
          <p:spPr>
            <a:xfrm>
              <a:off x="7400595" y="5940716"/>
              <a:ext cx="73152" cy="731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6" name="Oval 2055">
              <a:extLst>
                <a:ext uri="{FF2B5EF4-FFF2-40B4-BE49-F238E27FC236}">
                  <a16:creationId xmlns:a16="http://schemas.microsoft.com/office/drawing/2014/main" id="{6FD53CB6-9247-E66E-D276-E3AFF97BA61D}"/>
                </a:ext>
              </a:extLst>
            </p:cNvPr>
            <p:cNvSpPr/>
            <p:nvPr/>
          </p:nvSpPr>
          <p:spPr>
            <a:xfrm>
              <a:off x="7761840" y="5954053"/>
              <a:ext cx="73152" cy="731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Oval 2056">
              <a:extLst>
                <a:ext uri="{FF2B5EF4-FFF2-40B4-BE49-F238E27FC236}">
                  <a16:creationId xmlns:a16="http://schemas.microsoft.com/office/drawing/2014/main" id="{C7A7DF5D-CC27-F741-5EC6-42BFB8B54CA0}"/>
                </a:ext>
              </a:extLst>
            </p:cNvPr>
            <p:cNvSpPr/>
            <p:nvPr/>
          </p:nvSpPr>
          <p:spPr>
            <a:xfrm>
              <a:off x="7158144" y="5969206"/>
              <a:ext cx="73152" cy="731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8" name="Group 2057">
              <a:extLst>
                <a:ext uri="{FF2B5EF4-FFF2-40B4-BE49-F238E27FC236}">
                  <a16:creationId xmlns:a16="http://schemas.microsoft.com/office/drawing/2014/main" id="{C705F797-F21B-3E39-388A-CC24958022BB}"/>
                </a:ext>
              </a:extLst>
            </p:cNvPr>
            <p:cNvGrpSpPr/>
            <p:nvPr/>
          </p:nvGrpSpPr>
          <p:grpSpPr>
            <a:xfrm>
              <a:off x="7570717" y="5711612"/>
              <a:ext cx="73152" cy="172732"/>
              <a:chOff x="3534433" y="2690822"/>
              <a:chExt cx="73152" cy="172732"/>
            </a:xfrm>
          </p:grpSpPr>
          <p:sp>
            <p:nvSpPr>
              <p:cNvPr id="2059" name="Oval 2058">
                <a:extLst>
                  <a:ext uri="{FF2B5EF4-FFF2-40B4-BE49-F238E27FC236}">
                    <a16:creationId xmlns:a16="http://schemas.microsoft.com/office/drawing/2014/main" id="{FA21B0A7-4EF6-BE20-656A-43823FD95CB7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0" name="Straight Arrow Connector 2059">
                <a:extLst>
                  <a:ext uri="{FF2B5EF4-FFF2-40B4-BE49-F238E27FC236}">
                    <a16:creationId xmlns:a16="http://schemas.microsoft.com/office/drawing/2014/main" id="{912AFF43-4E63-8E60-849C-5857A67301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1" name="Group 2060">
              <a:extLst>
                <a:ext uri="{FF2B5EF4-FFF2-40B4-BE49-F238E27FC236}">
                  <a16:creationId xmlns:a16="http://schemas.microsoft.com/office/drawing/2014/main" id="{C3CF8F3E-15E5-0381-02B8-8E21FD546FC4}"/>
                </a:ext>
              </a:extLst>
            </p:cNvPr>
            <p:cNvGrpSpPr/>
            <p:nvPr/>
          </p:nvGrpSpPr>
          <p:grpSpPr>
            <a:xfrm>
              <a:off x="7624439" y="5461703"/>
              <a:ext cx="73152" cy="172732"/>
              <a:chOff x="3534433" y="2690822"/>
              <a:chExt cx="73152" cy="172732"/>
            </a:xfrm>
          </p:grpSpPr>
          <p:sp>
            <p:nvSpPr>
              <p:cNvPr id="2062" name="Oval 2061">
                <a:extLst>
                  <a:ext uri="{FF2B5EF4-FFF2-40B4-BE49-F238E27FC236}">
                    <a16:creationId xmlns:a16="http://schemas.microsoft.com/office/drawing/2014/main" id="{44AA1D38-640C-6EF0-2709-90FB12DD2E89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4" name="Straight Arrow Connector 2063">
                <a:extLst>
                  <a:ext uri="{FF2B5EF4-FFF2-40B4-BE49-F238E27FC236}">
                    <a16:creationId xmlns:a16="http://schemas.microsoft.com/office/drawing/2014/main" id="{0EAF0767-5980-0BEC-6144-EA7E1EECD9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59807B4B-6FFF-C58D-ACA5-78CED3B2FF3B}"/>
                </a:ext>
              </a:extLst>
            </p:cNvPr>
            <p:cNvGrpSpPr/>
            <p:nvPr/>
          </p:nvGrpSpPr>
          <p:grpSpPr>
            <a:xfrm rot="10800000">
              <a:off x="7370734" y="5730184"/>
              <a:ext cx="73152" cy="172732"/>
              <a:chOff x="3534433" y="2690822"/>
              <a:chExt cx="73152" cy="172732"/>
            </a:xfrm>
          </p:grpSpPr>
          <p:sp>
            <p:nvSpPr>
              <p:cNvPr id="2067" name="Oval 2066">
                <a:extLst>
                  <a:ext uri="{FF2B5EF4-FFF2-40B4-BE49-F238E27FC236}">
                    <a16:creationId xmlns:a16="http://schemas.microsoft.com/office/drawing/2014/main" id="{A52C680F-EBEF-0C24-E5C3-187CBD7B36DE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68" name="Straight Arrow Connector 2067">
                <a:extLst>
                  <a:ext uri="{FF2B5EF4-FFF2-40B4-BE49-F238E27FC236}">
                    <a16:creationId xmlns:a16="http://schemas.microsoft.com/office/drawing/2014/main" id="{99359831-6BF2-97A5-B165-600F17658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9" name="Group 2068">
              <a:extLst>
                <a:ext uri="{FF2B5EF4-FFF2-40B4-BE49-F238E27FC236}">
                  <a16:creationId xmlns:a16="http://schemas.microsoft.com/office/drawing/2014/main" id="{5C9DCD3E-3A03-3E03-2139-DF85DC62CF81}"/>
                </a:ext>
              </a:extLst>
            </p:cNvPr>
            <p:cNvGrpSpPr/>
            <p:nvPr/>
          </p:nvGrpSpPr>
          <p:grpSpPr>
            <a:xfrm rot="10800000">
              <a:off x="7741618" y="5739756"/>
              <a:ext cx="73152" cy="172732"/>
              <a:chOff x="3534433" y="2690822"/>
              <a:chExt cx="73152" cy="172732"/>
            </a:xfrm>
          </p:grpSpPr>
          <p:sp>
            <p:nvSpPr>
              <p:cNvPr id="2070" name="Oval 2069">
                <a:extLst>
                  <a:ext uri="{FF2B5EF4-FFF2-40B4-BE49-F238E27FC236}">
                    <a16:creationId xmlns:a16="http://schemas.microsoft.com/office/drawing/2014/main" id="{78BDA3B0-CD84-D7B0-DD3E-8C8355CA1B8C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71" name="Straight Arrow Connector 2070">
                <a:extLst>
                  <a:ext uri="{FF2B5EF4-FFF2-40B4-BE49-F238E27FC236}">
                    <a16:creationId xmlns:a16="http://schemas.microsoft.com/office/drawing/2014/main" id="{CA15EF2E-CF72-F478-E730-9B9DD0EC4B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2" name="Group 2071">
              <a:extLst>
                <a:ext uri="{FF2B5EF4-FFF2-40B4-BE49-F238E27FC236}">
                  <a16:creationId xmlns:a16="http://schemas.microsoft.com/office/drawing/2014/main" id="{EB1EBFB1-BD3C-C46D-D1AA-0E787DF1A8EA}"/>
                </a:ext>
              </a:extLst>
            </p:cNvPr>
            <p:cNvGrpSpPr/>
            <p:nvPr/>
          </p:nvGrpSpPr>
          <p:grpSpPr>
            <a:xfrm rot="10800000">
              <a:off x="7059258" y="5764128"/>
              <a:ext cx="73152" cy="172732"/>
              <a:chOff x="3534433" y="2690822"/>
              <a:chExt cx="73152" cy="172732"/>
            </a:xfrm>
          </p:grpSpPr>
          <p:sp>
            <p:nvSpPr>
              <p:cNvPr id="2080" name="Oval 2079">
                <a:extLst>
                  <a:ext uri="{FF2B5EF4-FFF2-40B4-BE49-F238E27FC236}">
                    <a16:creationId xmlns:a16="http://schemas.microsoft.com/office/drawing/2014/main" id="{580EC373-C5F5-454C-9CB9-380EC1E1E3C4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2" name="Straight Arrow Connector 2081">
                <a:extLst>
                  <a:ext uri="{FF2B5EF4-FFF2-40B4-BE49-F238E27FC236}">
                    <a16:creationId xmlns:a16="http://schemas.microsoft.com/office/drawing/2014/main" id="{7A098BD7-B318-623A-A1D6-D7145B514F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83" name="Oval 2082">
              <a:extLst>
                <a:ext uri="{FF2B5EF4-FFF2-40B4-BE49-F238E27FC236}">
                  <a16:creationId xmlns:a16="http://schemas.microsoft.com/office/drawing/2014/main" id="{34A26E4C-0945-361B-1F59-6E5FD0B4C52F}"/>
                </a:ext>
              </a:extLst>
            </p:cNvPr>
            <p:cNvSpPr/>
            <p:nvPr/>
          </p:nvSpPr>
          <p:spPr>
            <a:xfrm>
              <a:off x="7239326" y="5895998"/>
              <a:ext cx="73152" cy="731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5" name="Oval 2084">
              <a:extLst>
                <a:ext uri="{FF2B5EF4-FFF2-40B4-BE49-F238E27FC236}">
                  <a16:creationId xmlns:a16="http://schemas.microsoft.com/office/drawing/2014/main" id="{E0F21057-10D2-790C-4D19-4973046CCEB9}"/>
                </a:ext>
              </a:extLst>
            </p:cNvPr>
            <p:cNvSpPr/>
            <p:nvPr/>
          </p:nvSpPr>
          <p:spPr>
            <a:xfrm>
              <a:off x="7074189" y="4451740"/>
              <a:ext cx="73152" cy="731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6" name="Oval 2085">
              <a:extLst>
                <a:ext uri="{FF2B5EF4-FFF2-40B4-BE49-F238E27FC236}">
                  <a16:creationId xmlns:a16="http://schemas.microsoft.com/office/drawing/2014/main" id="{8135F5D7-9964-18AA-EFF6-13BD4A873623}"/>
                </a:ext>
              </a:extLst>
            </p:cNvPr>
            <p:cNvSpPr/>
            <p:nvPr/>
          </p:nvSpPr>
          <p:spPr>
            <a:xfrm>
              <a:off x="7306104" y="4464262"/>
              <a:ext cx="73152" cy="731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0" name="Oval 2089">
              <a:extLst>
                <a:ext uri="{FF2B5EF4-FFF2-40B4-BE49-F238E27FC236}">
                  <a16:creationId xmlns:a16="http://schemas.microsoft.com/office/drawing/2014/main" id="{FF5880D1-51F0-BA74-4063-23EBFCFE61C0}"/>
                </a:ext>
              </a:extLst>
            </p:cNvPr>
            <p:cNvSpPr/>
            <p:nvPr/>
          </p:nvSpPr>
          <p:spPr>
            <a:xfrm>
              <a:off x="7698400" y="4486060"/>
              <a:ext cx="73152" cy="731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1" name="Rectangle 2090">
              <a:extLst>
                <a:ext uri="{FF2B5EF4-FFF2-40B4-BE49-F238E27FC236}">
                  <a16:creationId xmlns:a16="http://schemas.microsoft.com/office/drawing/2014/main" id="{86B218CB-DA38-CE07-0579-41B4E337936B}"/>
                </a:ext>
              </a:extLst>
            </p:cNvPr>
            <p:cNvSpPr/>
            <p:nvPr/>
          </p:nvSpPr>
          <p:spPr>
            <a:xfrm>
              <a:off x="7037613" y="4182058"/>
              <a:ext cx="881745" cy="200055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2" name="Rectangle 2091">
              <a:extLst>
                <a:ext uri="{FF2B5EF4-FFF2-40B4-BE49-F238E27FC236}">
                  <a16:creationId xmlns:a16="http://schemas.microsoft.com/office/drawing/2014/main" id="{38B46569-2A8A-BD20-120D-374168348BDF}"/>
                </a:ext>
              </a:extLst>
            </p:cNvPr>
            <p:cNvSpPr/>
            <p:nvPr/>
          </p:nvSpPr>
          <p:spPr>
            <a:xfrm>
              <a:off x="6192733" y="2143801"/>
              <a:ext cx="1622037" cy="360456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4" name="Rectangle 2093">
              <a:extLst>
                <a:ext uri="{FF2B5EF4-FFF2-40B4-BE49-F238E27FC236}">
                  <a16:creationId xmlns:a16="http://schemas.microsoft.com/office/drawing/2014/main" id="{C5CC5C89-73BB-9750-5EB2-B3FE1FE60037}"/>
                </a:ext>
              </a:extLst>
            </p:cNvPr>
            <p:cNvSpPr/>
            <p:nvPr/>
          </p:nvSpPr>
          <p:spPr>
            <a:xfrm>
              <a:off x="7417070" y="2464211"/>
              <a:ext cx="397699" cy="12664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95" name="Straight Connector 2094">
              <a:extLst>
                <a:ext uri="{FF2B5EF4-FFF2-40B4-BE49-F238E27FC236}">
                  <a16:creationId xmlns:a16="http://schemas.microsoft.com/office/drawing/2014/main" id="{F95706C2-84BF-1CF3-6E45-D8F73FBF39C6}"/>
                </a:ext>
              </a:extLst>
            </p:cNvPr>
            <p:cNvCxnSpPr/>
            <p:nvPr/>
          </p:nvCxnSpPr>
          <p:spPr>
            <a:xfrm>
              <a:off x="6192733" y="2143801"/>
              <a:ext cx="1622036" cy="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6" name="Straight Connector 2095">
              <a:extLst>
                <a:ext uri="{FF2B5EF4-FFF2-40B4-BE49-F238E27FC236}">
                  <a16:creationId xmlns:a16="http://schemas.microsoft.com/office/drawing/2014/main" id="{C4FFA65E-F853-10D8-4537-8B655D8DD055}"/>
                </a:ext>
              </a:extLst>
            </p:cNvPr>
            <p:cNvCxnSpPr>
              <a:cxnSpLocks/>
            </p:cNvCxnSpPr>
            <p:nvPr/>
          </p:nvCxnSpPr>
          <p:spPr>
            <a:xfrm>
              <a:off x="7814769" y="2143801"/>
              <a:ext cx="0" cy="1586335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7" name="Rectangle 2096">
              <a:extLst>
                <a:ext uri="{FF2B5EF4-FFF2-40B4-BE49-F238E27FC236}">
                  <a16:creationId xmlns:a16="http://schemas.microsoft.com/office/drawing/2014/main" id="{A0861C92-7C5F-963D-7C99-7AFA5AF2428A}"/>
                </a:ext>
              </a:extLst>
            </p:cNvPr>
            <p:cNvSpPr/>
            <p:nvPr/>
          </p:nvSpPr>
          <p:spPr>
            <a:xfrm>
              <a:off x="7560131" y="3730135"/>
              <a:ext cx="137459" cy="46787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00" name="Straight Connector 2099">
              <a:extLst>
                <a:ext uri="{FF2B5EF4-FFF2-40B4-BE49-F238E27FC236}">
                  <a16:creationId xmlns:a16="http://schemas.microsoft.com/office/drawing/2014/main" id="{973831FA-B5C9-87D6-5B76-85E7C916804F}"/>
                </a:ext>
              </a:extLst>
            </p:cNvPr>
            <p:cNvCxnSpPr>
              <a:cxnSpLocks/>
            </p:cNvCxnSpPr>
            <p:nvPr/>
          </p:nvCxnSpPr>
          <p:spPr>
            <a:xfrm>
              <a:off x="7417069" y="3730136"/>
              <a:ext cx="146304" cy="555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1" name="Straight Connector 2100">
              <a:extLst>
                <a:ext uri="{FF2B5EF4-FFF2-40B4-BE49-F238E27FC236}">
                  <a16:creationId xmlns:a16="http://schemas.microsoft.com/office/drawing/2014/main" id="{F3829E6E-72F1-D8E2-58DD-A92E2B509A1F}"/>
                </a:ext>
              </a:extLst>
            </p:cNvPr>
            <p:cNvCxnSpPr>
              <a:cxnSpLocks/>
            </p:cNvCxnSpPr>
            <p:nvPr/>
          </p:nvCxnSpPr>
          <p:spPr>
            <a:xfrm>
              <a:off x="7417069" y="2502311"/>
              <a:ext cx="1" cy="123424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4" name="Straight Connector 2103">
              <a:extLst>
                <a:ext uri="{FF2B5EF4-FFF2-40B4-BE49-F238E27FC236}">
                  <a16:creationId xmlns:a16="http://schemas.microsoft.com/office/drawing/2014/main" id="{5C782336-A7CB-F766-B478-D0D8CC04B5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23000" y="2502311"/>
              <a:ext cx="1194070" cy="1946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06" name="Group 2105">
              <a:extLst>
                <a:ext uri="{FF2B5EF4-FFF2-40B4-BE49-F238E27FC236}">
                  <a16:creationId xmlns:a16="http://schemas.microsoft.com/office/drawing/2014/main" id="{97B50D35-6D23-DFBA-F801-790583C6BF67}"/>
                </a:ext>
              </a:extLst>
            </p:cNvPr>
            <p:cNvGrpSpPr/>
            <p:nvPr/>
          </p:nvGrpSpPr>
          <p:grpSpPr>
            <a:xfrm>
              <a:off x="5415148" y="1894506"/>
              <a:ext cx="831794" cy="843148"/>
              <a:chOff x="5415148" y="2232561"/>
              <a:chExt cx="831794" cy="843148"/>
            </a:xfrm>
          </p:grpSpPr>
          <p:sp>
            <p:nvSpPr>
              <p:cNvPr id="2107" name="Oval 2106">
                <a:extLst>
                  <a:ext uri="{FF2B5EF4-FFF2-40B4-BE49-F238E27FC236}">
                    <a16:creationId xmlns:a16="http://schemas.microsoft.com/office/drawing/2014/main" id="{82E6E9E3-7D43-5FDC-6BAA-E65D8D17661C}"/>
                  </a:ext>
                </a:extLst>
              </p:cNvPr>
              <p:cNvSpPr/>
              <p:nvPr/>
            </p:nvSpPr>
            <p:spPr>
              <a:xfrm>
                <a:off x="5415148" y="2232561"/>
                <a:ext cx="831794" cy="84314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8" name="Straight Connector 2107">
                <a:extLst>
                  <a:ext uri="{FF2B5EF4-FFF2-40B4-BE49-F238E27FC236}">
                    <a16:creationId xmlns:a16="http://schemas.microsoft.com/office/drawing/2014/main" id="{0282B300-532D-434E-67F1-FF47F599D370}"/>
                  </a:ext>
                </a:extLst>
              </p:cNvPr>
              <p:cNvCxnSpPr>
                <a:cxnSpLocks/>
                <a:stCxn id="2107" idx="7"/>
              </p:cNvCxnSpPr>
              <p:nvPr/>
            </p:nvCxnSpPr>
            <p:spPr>
              <a:xfrm flipH="1">
                <a:off x="5438775" y="2356037"/>
                <a:ext cx="686354" cy="1553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9" name="Straight Connector 2108">
                <a:extLst>
                  <a:ext uri="{FF2B5EF4-FFF2-40B4-BE49-F238E27FC236}">
                    <a16:creationId xmlns:a16="http://schemas.microsoft.com/office/drawing/2014/main" id="{2CB11F7B-D939-DF0A-FED5-D1932DEAB2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8775" y="2794187"/>
                <a:ext cx="686354" cy="1553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10" name="Straight Connector 2109">
              <a:extLst>
                <a:ext uri="{FF2B5EF4-FFF2-40B4-BE49-F238E27FC236}">
                  <a16:creationId xmlns:a16="http://schemas.microsoft.com/office/drawing/2014/main" id="{2959493B-0823-8374-6093-75CEAA02007E}"/>
                </a:ext>
              </a:extLst>
            </p:cNvPr>
            <p:cNvCxnSpPr>
              <a:cxnSpLocks/>
            </p:cNvCxnSpPr>
            <p:nvPr/>
          </p:nvCxnSpPr>
          <p:spPr>
            <a:xfrm>
              <a:off x="7560131" y="3727025"/>
              <a:ext cx="2989" cy="448056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1" name="Straight Connector 2110">
              <a:extLst>
                <a:ext uri="{FF2B5EF4-FFF2-40B4-BE49-F238E27FC236}">
                  <a16:creationId xmlns:a16="http://schemas.microsoft.com/office/drawing/2014/main" id="{E2D420D1-A9C5-47C5-FFC9-A5EBA7791A4C}"/>
                </a:ext>
              </a:extLst>
            </p:cNvPr>
            <p:cNvCxnSpPr>
              <a:cxnSpLocks/>
            </p:cNvCxnSpPr>
            <p:nvPr/>
          </p:nvCxnSpPr>
          <p:spPr>
            <a:xfrm>
              <a:off x="7699831" y="3730200"/>
              <a:ext cx="2989" cy="448056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2" name="Straight Connector 2111">
              <a:extLst>
                <a:ext uri="{FF2B5EF4-FFF2-40B4-BE49-F238E27FC236}">
                  <a16:creationId xmlns:a16="http://schemas.microsoft.com/office/drawing/2014/main" id="{30C17793-206C-90E4-4EA3-1541F4B754BA}"/>
                </a:ext>
              </a:extLst>
            </p:cNvPr>
            <p:cNvCxnSpPr>
              <a:cxnSpLocks/>
            </p:cNvCxnSpPr>
            <p:nvPr/>
          </p:nvCxnSpPr>
          <p:spPr>
            <a:xfrm>
              <a:off x="7696469" y="3730136"/>
              <a:ext cx="118872" cy="555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3" name="Straight Connector 2112">
              <a:extLst>
                <a:ext uri="{FF2B5EF4-FFF2-40B4-BE49-F238E27FC236}">
                  <a16:creationId xmlns:a16="http://schemas.microsoft.com/office/drawing/2014/main" id="{D0291830-25A9-083B-21AF-9E04C7430E12}"/>
                </a:ext>
              </a:extLst>
            </p:cNvPr>
            <p:cNvCxnSpPr>
              <a:cxnSpLocks/>
            </p:cNvCxnSpPr>
            <p:nvPr/>
          </p:nvCxnSpPr>
          <p:spPr>
            <a:xfrm>
              <a:off x="7037164" y="4171576"/>
              <a:ext cx="2989" cy="402336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4" name="Straight Connector 2113">
              <a:extLst>
                <a:ext uri="{FF2B5EF4-FFF2-40B4-BE49-F238E27FC236}">
                  <a16:creationId xmlns:a16="http://schemas.microsoft.com/office/drawing/2014/main" id="{86B6063D-DE04-771F-5B92-DC3FEEFF01C4}"/>
                </a:ext>
              </a:extLst>
            </p:cNvPr>
            <p:cNvCxnSpPr>
              <a:cxnSpLocks/>
            </p:cNvCxnSpPr>
            <p:nvPr/>
          </p:nvCxnSpPr>
          <p:spPr>
            <a:xfrm>
              <a:off x="7918049" y="4168414"/>
              <a:ext cx="2989" cy="402336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5" name="Straight Connector 2114">
              <a:extLst>
                <a:ext uri="{FF2B5EF4-FFF2-40B4-BE49-F238E27FC236}">
                  <a16:creationId xmlns:a16="http://schemas.microsoft.com/office/drawing/2014/main" id="{1233ADB0-21DC-0E7A-D9B3-5DEEC0CFE9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79981" y="4225658"/>
              <a:ext cx="46885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6" name="Straight Connector 2115">
              <a:extLst>
                <a:ext uri="{FF2B5EF4-FFF2-40B4-BE49-F238E27FC236}">
                  <a16:creationId xmlns:a16="http://schemas.microsoft.com/office/drawing/2014/main" id="{C174479F-3DD0-4E0B-5643-3CA462B7EB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59733" y="4467575"/>
              <a:ext cx="46885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7" name="Straight Connector 2116">
              <a:extLst>
                <a:ext uri="{FF2B5EF4-FFF2-40B4-BE49-F238E27FC236}">
                  <a16:creationId xmlns:a16="http://schemas.microsoft.com/office/drawing/2014/main" id="{D0683796-3292-B6E9-656E-AB17B7899B32}"/>
                </a:ext>
              </a:extLst>
            </p:cNvPr>
            <p:cNvCxnSpPr>
              <a:cxnSpLocks/>
            </p:cNvCxnSpPr>
            <p:nvPr/>
          </p:nvCxnSpPr>
          <p:spPr>
            <a:xfrm>
              <a:off x="7902211" y="4511666"/>
              <a:ext cx="537126" cy="2620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8" name="Straight Connector 2117">
              <a:extLst>
                <a:ext uri="{FF2B5EF4-FFF2-40B4-BE49-F238E27FC236}">
                  <a16:creationId xmlns:a16="http://schemas.microsoft.com/office/drawing/2014/main" id="{0E9D57F7-A671-E401-F5A6-697FD513C4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2434" y="5938200"/>
              <a:ext cx="10972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9" name="Rectangle 2118">
              <a:extLst>
                <a:ext uri="{FF2B5EF4-FFF2-40B4-BE49-F238E27FC236}">
                  <a16:creationId xmlns:a16="http://schemas.microsoft.com/office/drawing/2014/main" id="{67475F25-58A1-7925-7DEA-A76B2E5B2A97}"/>
                </a:ext>
              </a:extLst>
            </p:cNvPr>
            <p:cNvSpPr/>
            <p:nvPr/>
          </p:nvSpPr>
          <p:spPr>
            <a:xfrm>
              <a:off x="6689646" y="3860800"/>
              <a:ext cx="259060" cy="226359"/>
            </a:xfrm>
            <a:prstGeom prst="rect">
              <a:avLst/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0" name="Rectangle 2119">
              <a:extLst>
                <a:ext uri="{FF2B5EF4-FFF2-40B4-BE49-F238E27FC236}">
                  <a16:creationId xmlns:a16="http://schemas.microsoft.com/office/drawing/2014/main" id="{FE9C4CA3-8495-2773-E0AE-FB796F5306C7}"/>
                </a:ext>
              </a:extLst>
            </p:cNvPr>
            <p:cNvSpPr/>
            <p:nvPr/>
          </p:nvSpPr>
          <p:spPr>
            <a:xfrm>
              <a:off x="6689646" y="3855875"/>
              <a:ext cx="259060" cy="95023"/>
            </a:xfrm>
            <a:prstGeom prst="rect">
              <a:avLst/>
            </a:prstGeom>
            <a:solidFill>
              <a:srgbClr val="FFFDD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1" name="Rectangle 2120">
              <a:extLst>
                <a:ext uri="{FF2B5EF4-FFF2-40B4-BE49-F238E27FC236}">
                  <a16:creationId xmlns:a16="http://schemas.microsoft.com/office/drawing/2014/main" id="{FE54CF6B-8D29-204B-2428-6A7CD8AB26AA}"/>
                </a:ext>
              </a:extLst>
            </p:cNvPr>
            <p:cNvSpPr/>
            <p:nvPr/>
          </p:nvSpPr>
          <p:spPr>
            <a:xfrm>
              <a:off x="6757978" y="2934596"/>
              <a:ext cx="122082" cy="923741"/>
            </a:xfrm>
            <a:prstGeom prst="rect">
              <a:avLst/>
            </a:prstGeom>
            <a:solidFill>
              <a:srgbClr val="FFFDD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2" name="Rectangle 2121">
              <a:extLst>
                <a:ext uri="{FF2B5EF4-FFF2-40B4-BE49-F238E27FC236}">
                  <a16:creationId xmlns:a16="http://schemas.microsoft.com/office/drawing/2014/main" id="{99BA8C24-642E-5B59-BD31-643D019DFAC5}"/>
                </a:ext>
              </a:extLst>
            </p:cNvPr>
            <p:cNvSpPr/>
            <p:nvPr/>
          </p:nvSpPr>
          <p:spPr>
            <a:xfrm>
              <a:off x="6492532" y="2853838"/>
              <a:ext cx="387523" cy="182880"/>
            </a:xfrm>
            <a:prstGeom prst="rect">
              <a:avLst/>
            </a:prstGeom>
            <a:solidFill>
              <a:srgbClr val="FFFDD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23" name="Straight Connector 2122">
              <a:extLst>
                <a:ext uri="{FF2B5EF4-FFF2-40B4-BE49-F238E27FC236}">
                  <a16:creationId xmlns:a16="http://schemas.microsoft.com/office/drawing/2014/main" id="{7836076F-EA1F-C05D-9D99-F989FD0C02CE}"/>
                </a:ext>
              </a:extLst>
            </p:cNvPr>
            <p:cNvCxnSpPr>
              <a:cxnSpLocks/>
            </p:cNvCxnSpPr>
            <p:nvPr/>
          </p:nvCxnSpPr>
          <p:spPr>
            <a:xfrm>
              <a:off x="6492532" y="2855518"/>
              <a:ext cx="3836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4" name="Straight Connector 2123">
              <a:extLst>
                <a:ext uri="{FF2B5EF4-FFF2-40B4-BE49-F238E27FC236}">
                  <a16:creationId xmlns:a16="http://schemas.microsoft.com/office/drawing/2014/main" id="{90718735-9303-E9C1-E8F3-9EEA5B7C60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6205" y="2853838"/>
              <a:ext cx="0" cy="10020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5" name="Straight Connector 2124">
              <a:extLst>
                <a:ext uri="{FF2B5EF4-FFF2-40B4-BE49-F238E27FC236}">
                  <a16:creationId xmlns:a16="http://schemas.microsoft.com/office/drawing/2014/main" id="{89B8BCA0-85E8-96A3-A159-37CBE9943A8B}"/>
                </a:ext>
              </a:extLst>
            </p:cNvPr>
            <p:cNvCxnSpPr>
              <a:cxnSpLocks/>
            </p:cNvCxnSpPr>
            <p:nvPr/>
          </p:nvCxnSpPr>
          <p:spPr>
            <a:xfrm>
              <a:off x="6367634" y="3037911"/>
              <a:ext cx="3836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6" name="Straight Connector 2125">
              <a:extLst>
                <a:ext uri="{FF2B5EF4-FFF2-40B4-BE49-F238E27FC236}">
                  <a16:creationId xmlns:a16="http://schemas.microsoft.com/office/drawing/2014/main" id="{EF097668-B8E9-DA9B-6F3A-814654B7E862}"/>
                </a:ext>
              </a:extLst>
            </p:cNvPr>
            <p:cNvCxnSpPr>
              <a:cxnSpLocks/>
            </p:cNvCxnSpPr>
            <p:nvPr/>
          </p:nvCxnSpPr>
          <p:spPr>
            <a:xfrm>
              <a:off x="6690516" y="4087159"/>
              <a:ext cx="2581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7" name="Straight Connector 2126">
              <a:extLst>
                <a:ext uri="{FF2B5EF4-FFF2-40B4-BE49-F238E27FC236}">
                  <a16:creationId xmlns:a16="http://schemas.microsoft.com/office/drawing/2014/main" id="{8CFE2F1D-CE10-0013-DD42-D27E9D598558}"/>
                </a:ext>
              </a:extLst>
            </p:cNvPr>
            <p:cNvCxnSpPr>
              <a:cxnSpLocks/>
            </p:cNvCxnSpPr>
            <p:nvPr/>
          </p:nvCxnSpPr>
          <p:spPr>
            <a:xfrm>
              <a:off x="6688919" y="3855875"/>
              <a:ext cx="627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8" name="Straight Connector 2127">
              <a:extLst>
                <a:ext uri="{FF2B5EF4-FFF2-40B4-BE49-F238E27FC236}">
                  <a16:creationId xmlns:a16="http://schemas.microsoft.com/office/drawing/2014/main" id="{B25CA772-1C05-CA02-D268-922A163D8B9B}"/>
                </a:ext>
              </a:extLst>
            </p:cNvPr>
            <p:cNvCxnSpPr>
              <a:cxnSpLocks/>
            </p:cNvCxnSpPr>
            <p:nvPr/>
          </p:nvCxnSpPr>
          <p:spPr>
            <a:xfrm>
              <a:off x="6873069" y="3859050"/>
              <a:ext cx="724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9" name="Straight Connector 2128">
              <a:extLst>
                <a:ext uri="{FF2B5EF4-FFF2-40B4-BE49-F238E27FC236}">
                  <a16:creationId xmlns:a16="http://schemas.microsoft.com/office/drawing/2014/main" id="{D2D5FD3D-1968-D940-83A7-304AD87545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1307" y="3036718"/>
              <a:ext cx="0" cy="819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0" name="Straight Connector 2129">
              <a:extLst>
                <a:ext uri="{FF2B5EF4-FFF2-40B4-BE49-F238E27FC236}">
                  <a16:creationId xmlns:a16="http://schemas.microsoft.com/office/drawing/2014/main" id="{1FA85089-F627-47BB-D2CC-6505F7E84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7861" y="3855875"/>
              <a:ext cx="0" cy="231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1" name="Straight Connector 2130">
              <a:extLst>
                <a:ext uri="{FF2B5EF4-FFF2-40B4-BE49-F238E27FC236}">
                  <a16:creationId xmlns:a16="http://schemas.microsoft.com/office/drawing/2014/main" id="{28DAB756-8508-19DB-54E6-DF3181E250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7543" y="3854782"/>
              <a:ext cx="0" cy="231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32" name="Group 2131">
              <a:extLst>
                <a:ext uri="{FF2B5EF4-FFF2-40B4-BE49-F238E27FC236}">
                  <a16:creationId xmlns:a16="http://schemas.microsoft.com/office/drawing/2014/main" id="{AAABDA1F-E319-EFEE-1404-65204BA0CEDD}"/>
                </a:ext>
              </a:extLst>
            </p:cNvPr>
            <p:cNvGrpSpPr/>
            <p:nvPr/>
          </p:nvGrpSpPr>
          <p:grpSpPr>
            <a:xfrm>
              <a:off x="6184186" y="2761166"/>
              <a:ext cx="365760" cy="365760"/>
              <a:chOff x="5415148" y="2232561"/>
              <a:chExt cx="831794" cy="843148"/>
            </a:xfrm>
          </p:grpSpPr>
          <p:sp>
            <p:nvSpPr>
              <p:cNvPr id="2133" name="Oval 2132">
                <a:extLst>
                  <a:ext uri="{FF2B5EF4-FFF2-40B4-BE49-F238E27FC236}">
                    <a16:creationId xmlns:a16="http://schemas.microsoft.com/office/drawing/2014/main" id="{57DE1CA4-CF0E-7133-4C50-B5493A527E36}"/>
                  </a:ext>
                </a:extLst>
              </p:cNvPr>
              <p:cNvSpPr/>
              <p:nvPr/>
            </p:nvSpPr>
            <p:spPr>
              <a:xfrm>
                <a:off x="5415148" y="2232561"/>
                <a:ext cx="831794" cy="84314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34" name="Straight Connector 2133">
                <a:extLst>
                  <a:ext uri="{FF2B5EF4-FFF2-40B4-BE49-F238E27FC236}">
                    <a16:creationId xmlns:a16="http://schemas.microsoft.com/office/drawing/2014/main" id="{8A5D7158-DD20-3086-6EAB-2F9E65960ABF}"/>
                  </a:ext>
                </a:extLst>
              </p:cNvPr>
              <p:cNvCxnSpPr>
                <a:cxnSpLocks/>
                <a:stCxn id="2133" idx="7"/>
              </p:cNvCxnSpPr>
              <p:nvPr/>
            </p:nvCxnSpPr>
            <p:spPr>
              <a:xfrm flipH="1">
                <a:off x="5438775" y="2356037"/>
                <a:ext cx="686354" cy="1553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5" name="Straight Connector 2134">
                <a:extLst>
                  <a:ext uri="{FF2B5EF4-FFF2-40B4-BE49-F238E27FC236}">
                    <a16:creationId xmlns:a16="http://schemas.microsoft.com/office/drawing/2014/main" id="{6F44CE9E-A0D7-160E-A9BF-D6536260B7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8775" y="2794187"/>
                <a:ext cx="686354" cy="15538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36" name="Straight Connector 2135">
              <a:extLst>
                <a:ext uri="{FF2B5EF4-FFF2-40B4-BE49-F238E27FC236}">
                  <a16:creationId xmlns:a16="http://schemas.microsoft.com/office/drawing/2014/main" id="{A708B2F6-9F68-B525-08DA-CD2ADB2B7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6567" y="2316080"/>
              <a:ext cx="26175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7" name="Straight Connector 2136">
              <a:extLst>
                <a:ext uri="{FF2B5EF4-FFF2-40B4-BE49-F238E27FC236}">
                  <a16:creationId xmlns:a16="http://schemas.microsoft.com/office/drawing/2014/main" id="{7DD4247B-9121-F172-B1CC-A8067651D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043" y="2312894"/>
              <a:ext cx="0" cy="104968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8" name="Straight Connector 2137">
              <a:extLst>
                <a:ext uri="{FF2B5EF4-FFF2-40B4-BE49-F238E27FC236}">
                  <a16:creationId xmlns:a16="http://schemas.microsoft.com/office/drawing/2014/main" id="{CDE3F0E0-8385-019A-431E-8C9A7AF637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6567" y="3362580"/>
              <a:ext cx="1433470" cy="4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9" name="Rectangle 2138">
              <a:extLst>
                <a:ext uri="{FF2B5EF4-FFF2-40B4-BE49-F238E27FC236}">
                  <a16:creationId xmlns:a16="http://schemas.microsoft.com/office/drawing/2014/main" id="{22DE9CD6-D793-7C47-7921-3D7622F306FD}"/>
                </a:ext>
              </a:extLst>
            </p:cNvPr>
            <p:cNvSpPr/>
            <p:nvPr/>
          </p:nvSpPr>
          <p:spPr>
            <a:xfrm>
              <a:off x="6479832" y="3854782"/>
              <a:ext cx="195011" cy="23128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0" name="Straight Connector 2139">
              <a:extLst>
                <a:ext uri="{FF2B5EF4-FFF2-40B4-BE49-F238E27FC236}">
                  <a16:creationId xmlns:a16="http://schemas.microsoft.com/office/drawing/2014/main" id="{C6781522-973C-C8AB-3342-D0B3292F1338}"/>
                </a:ext>
              </a:extLst>
            </p:cNvPr>
            <p:cNvCxnSpPr>
              <a:cxnSpLocks/>
              <a:stCxn id="2139" idx="0"/>
            </p:cNvCxnSpPr>
            <p:nvPr/>
          </p:nvCxnSpPr>
          <p:spPr>
            <a:xfrm flipV="1">
              <a:off x="6577338" y="3362580"/>
              <a:ext cx="0" cy="49220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1" name="Straight Connector 2140">
              <a:extLst>
                <a:ext uri="{FF2B5EF4-FFF2-40B4-BE49-F238E27FC236}">
                  <a16:creationId xmlns:a16="http://schemas.microsoft.com/office/drawing/2014/main" id="{269AD66D-68F6-264A-6CAD-E042145C3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77337" y="4078548"/>
              <a:ext cx="0" cy="147110"/>
            </a:xfrm>
            <a:prstGeom prst="line">
              <a:avLst/>
            </a:prstGeom>
            <a:ln w="28575">
              <a:solidFill>
                <a:srgbClr val="0070C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42" name="Picture 2141">
              <a:extLst>
                <a:ext uri="{FF2B5EF4-FFF2-40B4-BE49-F238E27FC236}">
                  <a16:creationId xmlns:a16="http://schemas.microsoft.com/office/drawing/2014/main" id="{E2338217-1AC5-CC51-F294-5552DFF39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4225" y="4346385"/>
              <a:ext cx="228600" cy="254000"/>
            </a:xfrm>
            <a:prstGeom prst="rect">
              <a:avLst/>
            </a:prstGeom>
          </p:spPr>
        </p:pic>
        <p:cxnSp>
          <p:nvCxnSpPr>
            <p:cNvPr id="2143" name="Straight Connector 2142">
              <a:extLst>
                <a:ext uri="{FF2B5EF4-FFF2-40B4-BE49-F238E27FC236}">
                  <a16:creationId xmlns:a16="http://schemas.microsoft.com/office/drawing/2014/main" id="{D51D9CE9-03A4-11A6-BD18-74234734DD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0713" y="4210714"/>
              <a:ext cx="347472" cy="0"/>
            </a:xfrm>
            <a:prstGeom prst="line">
              <a:avLst/>
            </a:prstGeom>
            <a:ln w="28575">
              <a:solidFill>
                <a:srgbClr val="0070C0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4" name="Straight Connector 2143">
              <a:extLst>
                <a:ext uri="{FF2B5EF4-FFF2-40B4-BE49-F238E27FC236}">
                  <a16:creationId xmlns:a16="http://schemas.microsoft.com/office/drawing/2014/main" id="{0958D6C8-52E3-1A90-195E-BED7B77670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6082" y="4219956"/>
              <a:ext cx="2443" cy="12642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5" name="TextBox 2144">
              <a:extLst>
                <a:ext uri="{FF2B5EF4-FFF2-40B4-BE49-F238E27FC236}">
                  <a16:creationId xmlns:a16="http://schemas.microsoft.com/office/drawing/2014/main" id="{666E6DDA-DBB2-AC69-0946-68F91CAE28BD}"/>
                </a:ext>
              </a:extLst>
            </p:cNvPr>
            <p:cNvSpPr txBox="1"/>
            <p:nvPr/>
          </p:nvSpPr>
          <p:spPr>
            <a:xfrm>
              <a:off x="6376525" y="2566659"/>
              <a:ext cx="1062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baseline="30000" dirty="0">
                  <a:latin typeface="Helvetica" pitchFamily="2" charset="0"/>
                  <a:ea typeface="SF Pro Display" pitchFamily="2" charset="0"/>
                </a:rPr>
                <a:t>4</a:t>
              </a:r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 pump</a:t>
              </a:r>
            </a:p>
          </p:txBody>
        </p:sp>
        <p:cxnSp>
          <p:nvCxnSpPr>
            <p:cNvPr id="2146" name="Straight Connector 2145">
              <a:extLst>
                <a:ext uri="{FF2B5EF4-FFF2-40B4-BE49-F238E27FC236}">
                  <a16:creationId xmlns:a16="http://schemas.microsoft.com/office/drawing/2014/main" id="{6799326C-0125-E6AF-C1B4-2A71ADFAA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5298" y="4585542"/>
              <a:ext cx="0" cy="110659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7" name="Straight Connector 2146">
              <a:extLst>
                <a:ext uri="{FF2B5EF4-FFF2-40B4-BE49-F238E27FC236}">
                  <a16:creationId xmlns:a16="http://schemas.microsoft.com/office/drawing/2014/main" id="{B2A16EEA-52D1-503C-C6F8-9EF536EFC5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6952" y="4682513"/>
              <a:ext cx="615566" cy="149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8" name="Straight Connector 2147">
              <a:extLst>
                <a:ext uri="{FF2B5EF4-FFF2-40B4-BE49-F238E27FC236}">
                  <a16:creationId xmlns:a16="http://schemas.microsoft.com/office/drawing/2014/main" id="{14F9169B-463E-3BB4-E465-BA4C611CD8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7498" y="4682513"/>
              <a:ext cx="0" cy="91534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9" name="Straight Connector 2148">
              <a:extLst>
                <a:ext uri="{FF2B5EF4-FFF2-40B4-BE49-F238E27FC236}">
                  <a16:creationId xmlns:a16="http://schemas.microsoft.com/office/drawing/2014/main" id="{1B226D16-7256-F190-9F2D-90DFACAC70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12478" y="5599461"/>
              <a:ext cx="218692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0" name="Straight Connector 2149">
              <a:extLst>
                <a:ext uri="{FF2B5EF4-FFF2-40B4-BE49-F238E27FC236}">
                  <a16:creationId xmlns:a16="http://schemas.microsoft.com/office/drawing/2014/main" id="{626F5EAD-F603-D6AF-DFFA-8651FB2442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7709" y="5595452"/>
              <a:ext cx="0" cy="13716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1" name="Group 2150">
              <a:extLst>
                <a:ext uri="{FF2B5EF4-FFF2-40B4-BE49-F238E27FC236}">
                  <a16:creationId xmlns:a16="http://schemas.microsoft.com/office/drawing/2014/main" id="{DEA24C48-B6A1-63E2-75D7-09F272229F0A}"/>
                </a:ext>
              </a:extLst>
            </p:cNvPr>
            <p:cNvGrpSpPr/>
            <p:nvPr/>
          </p:nvGrpSpPr>
          <p:grpSpPr>
            <a:xfrm>
              <a:off x="7765465" y="4573925"/>
              <a:ext cx="161269" cy="198743"/>
              <a:chOff x="7312478" y="4573925"/>
              <a:chExt cx="161269" cy="198743"/>
            </a:xfrm>
          </p:grpSpPr>
          <p:sp>
            <p:nvSpPr>
              <p:cNvPr id="2152" name="Rectangle 2151">
                <a:extLst>
                  <a:ext uri="{FF2B5EF4-FFF2-40B4-BE49-F238E27FC236}">
                    <a16:creationId xmlns:a16="http://schemas.microsoft.com/office/drawing/2014/main" id="{7A19465D-5906-3AF8-BEC3-90E3B60ADCEE}"/>
                  </a:ext>
                </a:extLst>
              </p:cNvPr>
              <p:cNvSpPr/>
              <p:nvPr/>
            </p:nvSpPr>
            <p:spPr>
              <a:xfrm>
                <a:off x="7312478" y="4573925"/>
                <a:ext cx="161269" cy="12545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53" name="Straight Connector 2152">
                <a:extLst>
                  <a:ext uri="{FF2B5EF4-FFF2-40B4-BE49-F238E27FC236}">
                    <a16:creationId xmlns:a16="http://schemas.microsoft.com/office/drawing/2014/main" id="{3D392A2F-4796-3CDA-4509-A725D4A01B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7878" y="4608076"/>
                <a:ext cx="0" cy="16459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4" name="Straight Connector 2153">
                <a:extLst>
                  <a:ext uri="{FF2B5EF4-FFF2-40B4-BE49-F238E27FC236}">
                    <a16:creationId xmlns:a16="http://schemas.microsoft.com/office/drawing/2014/main" id="{93AE59B6-FEA3-5AFB-3927-F02D8E7A8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9003" y="4608076"/>
                <a:ext cx="0" cy="16459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5" name="Straight Connector 2154">
                <a:extLst>
                  <a:ext uri="{FF2B5EF4-FFF2-40B4-BE49-F238E27FC236}">
                    <a16:creationId xmlns:a16="http://schemas.microsoft.com/office/drawing/2014/main" id="{5FCAD8C3-1325-CD57-C3EC-892413042F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7877" y="4608076"/>
                <a:ext cx="54864" cy="6387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6" name="Straight Connector 2155">
                <a:extLst>
                  <a:ext uri="{FF2B5EF4-FFF2-40B4-BE49-F238E27FC236}">
                    <a16:creationId xmlns:a16="http://schemas.microsoft.com/office/drawing/2014/main" id="{E1232AAD-5324-8DCF-2E7C-F2697F343B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1852" y="4608076"/>
                <a:ext cx="54864" cy="63876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57" name="TextBox 2156">
              <a:extLst>
                <a:ext uri="{FF2B5EF4-FFF2-40B4-BE49-F238E27FC236}">
                  <a16:creationId xmlns:a16="http://schemas.microsoft.com/office/drawing/2014/main" id="{ECE97897-B3C0-CF5B-3AF7-0DA14AF04784}"/>
                </a:ext>
              </a:extLst>
            </p:cNvPr>
            <p:cNvSpPr txBox="1"/>
            <p:nvPr/>
          </p:nvSpPr>
          <p:spPr>
            <a:xfrm>
              <a:off x="4872735" y="3842992"/>
              <a:ext cx="1062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Condenser</a:t>
              </a:r>
            </a:p>
          </p:txBody>
        </p:sp>
        <p:cxnSp>
          <p:nvCxnSpPr>
            <p:cNvPr id="2158" name="Straight Connector 2157">
              <a:extLst>
                <a:ext uri="{FF2B5EF4-FFF2-40B4-BE49-F238E27FC236}">
                  <a16:creationId xmlns:a16="http://schemas.microsoft.com/office/drawing/2014/main" id="{8BD239FF-ADF6-8ADF-EB6D-888AD55E6F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9747" y="3985621"/>
              <a:ext cx="5086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9" name="TextBox 2158">
              <a:extLst>
                <a:ext uri="{FF2B5EF4-FFF2-40B4-BE49-F238E27FC236}">
                  <a16:creationId xmlns:a16="http://schemas.microsoft.com/office/drawing/2014/main" id="{7D1D324A-7770-35E9-2E74-7F6D333F3358}"/>
                </a:ext>
              </a:extLst>
            </p:cNvPr>
            <p:cNvSpPr txBox="1"/>
            <p:nvPr/>
          </p:nvSpPr>
          <p:spPr>
            <a:xfrm>
              <a:off x="4665041" y="4357406"/>
              <a:ext cx="12704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Heat exchanger</a:t>
              </a:r>
            </a:p>
          </p:txBody>
        </p:sp>
        <p:cxnSp>
          <p:nvCxnSpPr>
            <p:cNvPr id="2160" name="Straight Connector 2159">
              <a:extLst>
                <a:ext uri="{FF2B5EF4-FFF2-40B4-BE49-F238E27FC236}">
                  <a16:creationId xmlns:a16="http://schemas.microsoft.com/office/drawing/2014/main" id="{FE6246AE-2884-2A4D-A06D-9B9F83CC8D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2065" y="4474489"/>
              <a:ext cx="8121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1" name="TextBox 2160">
              <a:extLst>
                <a:ext uri="{FF2B5EF4-FFF2-40B4-BE49-F238E27FC236}">
                  <a16:creationId xmlns:a16="http://schemas.microsoft.com/office/drawing/2014/main" id="{B170E0D7-7DB0-483A-4576-F0CB9C86FA9E}"/>
                </a:ext>
              </a:extLst>
            </p:cNvPr>
            <p:cNvSpPr txBox="1"/>
            <p:nvPr/>
          </p:nvSpPr>
          <p:spPr>
            <a:xfrm>
              <a:off x="4656927" y="4980405"/>
              <a:ext cx="12704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Heat exchanger</a:t>
              </a:r>
            </a:p>
          </p:txBody>
        </p:sp>
        <p:cxnSp>
          <p:nvCxnSpPr>
            <p:cNvPr id="2162" name="Straight Connector 2161">
              <a:extLst>
                <a:ext uri="{FF2B5EF4-FFF2-40B4-BE49-F238E27FC236}">
                  <a16:creationId xmlns:a16="http://schemas.microsoft.com/office/drawing/2014/main" id="{908F8791-6F9C-645C-BEAA-03DF46D235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3951" y="5106471"/>
              <a:ext cx="152902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63" name="Group 2162">
              <a:extLst>
                <a:ext uri="{FF2B5EF4-FFF2-40B4-BE49-F238E27FC236}">
                  <a16:creationId xmlns:a16="http://schemas.microsoft.com/office/drawing/2014/main" id="{BE67F6B2-DAAA-495F-2054-6DC8EFE24AF9}"/>
                </a:ext>
              </a:extLst>
            </p:cNvPr>
            <p:cNvGrpSpPr/>
            <p:nvPr/>
          </p:nvGrpSpPr>
          <p:grpSpPr>
            <a:xfrm>
              <a:off x="7590526" y="4697606"/>
              <a:ext cx="73152" cy="172732"/>
              <a:chOff x="3534433" y="2690822"/>
              <a:chExt cx="73152" cy="172732"/>
            </a:xfrm>
          </p:grpSpPr>
          <p:sp>
            <p:nvSpPr>
              <p:cNvPr id="2164" name="Oval 2163">
                <a:extLst>
                  <a:ext uri="{FF2B5EF4-FFF2-40B4-BE49-F238E27FC236}">
                    <a16:creationId xmlns:a16="http://schemas.microsoft.com/office/drawing/2014/main" id="{D0A199C8-8907-6619-07D1-B4013899F790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5" name="Straight Arrow Connector 2164">
                <a:extLst>
                  <a:ext uri="{FF2B5EF4-FFF2-40B4-BE49-F238E27FC236}">
                    <a16:creationId xmlns:a16="http://schemas.microsoft.com/office/drawing/2014/main" id="{AAD591BC-35AB-3D9B-BA37-3A1D5D50FC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6" name="Group 2165">
              <a:extLst>
                <a:ext uri="{FF2B5EF4-FFF2-40B4-BE49-F238E27FC236}">
                  <a16:creationId xmlns:a16="http://schemas.microsoft.com/office/drawing/2014/main" id="{39A98F2C-C0D9-1E4B-7337-7A88E299A2CA}"/>
                </a:ext>
              </a:extLst>
            </p:cNvPr>
            <p:cNvGrpSpPr/>
            <p:nvPr/>
          </p:nvGrpSpPr>
          <p:grpSpPr>
            <a:xfrm>
              <a:off x="7614243" y="5177644"/>
              <a:ext cx="73152" cy="172732"/>
              <a:chOff x="3534433" y="2690822"/>
              <a:chExt cx="73152" cy="172732"/>
            </a:xfrm>
          </p:grpSpPr>
          <p:sp>
            <p:nvSpPr>
              <p:cNvPr id="2167" name="Oval 2166">
                <a:extLst>
                  <a:ext uri="{FF2B5EF4-FFF2-40B4-BE49-F238E27FC236}">
                    <a16:creationId xmlns:a16="http://schemas.microsoft.com/office/drawing/2014/main" id="{DEBDD90D-9290-B6ED-E3F4-6216A1697800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8" name="Straight Arrow Connector 2167">
                <a:extLst>
                  <a:ext uri="{FF2B5EF4-FFF2-40B4-BE49-F238E27FC236}">
                    <a16:creationId xmlns:a16="http://schemas.microsoft.com/office/drawing/2014/main" id="{FD7333F8-2AAB-EF94-1DB6-E62005DD96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69" name="Straight Connector 2168">
              <a:extLst>
                <a:ext uri="{FF2B5EF4-FFF2-40B4-BE49-F238E27FC236}">
                  <a16:creationId xmlns:a16="http://schemas.microsoft.com/office/drawing/2014/main" id="{8368509B-4E22-8818-2F24-C19FD04EFA31}"/>
                </a:ext>
              </a:extLst>
            </p:cNvPr>
            <p:cNvCxnSpPr>
              <a:cxnSpLocks/>
            </p:cNvCxnSpPr>
            <p:nvPr/>
          </p:nvCxnSpPr>
          <p:spPr>
            <a:xfrm>
              <a:off x="5166044" y="2594247"/>
              <a:ext cx="0" cy="457200"/>
            </a:xfrm>
            <a:prstGeom prst="line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0" name="Straight Connector 2169">
              <a:extLst>
                <a:ext uri="{FF2B5EF4-FFF2-40B4-BE49-F238E27FC236}">
                  <a16:creationId xmlns:a16="http://schemas.microsoft.com/office/drawing/2014/main" id="{F3883670-9ACD-8308-E9D5-6D5FFECE1277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938859"/>
              <a:ext cx="0" cy="457200"/>
            </a:xfrm>
            <a:prstGeom prst="line">
              <a:avLst/>
            </a:prstGeom>
            <a:ln w="28575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1" name="Up Arrow 2170">
              <a:extLst>
                <a:ext uri="{FF2B5EF4-FFF2-40B4-BE49-F238E27FC236}">
                  <a16:creationId xmlns:a16="http://schemas.microsoft.com/office/drawing/2014/main" id="{C74BCA9C-15DD-F400-02B5-076FD9FCC31C}"/>
                </a:ext>
              </a:extLst>
            </p:cNvPr>
            <p:cNvSpPr/>
            <p:nvPr/>
          </p:nvSpPr>
          <p:spPr>
            <a:xfrm>
              <a:off x="7486856" y="2776356"/>
              <a:ext cx="275166" cy="586224"/>
            </a:xfrm>
            <a:prstGeom prst="upArrow">
              <a:avLst/>
            </a:prstGeom>
            <a:solidFill>
              <a:srgbClr val="8AB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72" name="Group 2171">
              <a:extLst>
                <a:ext uri="{FF2B5EF4-FFF2-40B4-BE49-F238E27FC236}">
                  <a16:creationId xmlns:a16="http://schemas.microsoft.com/office/drawing/2014/main" id="{3CCF2E53-9CEB-F188-80C3-FA5E1F5254FB}"/>
                </a:ext>
              </a:extLst>
            </p:cNvPr>
            <p:cNvGrpSpPr/>
            <p:nvPr/>
          </p:nvGrpSpPr>
          <p:grpSpPr>
            <a:xfrm>
              <a:off x="7554394" y="4246696"/>
              <a:ext cx="73152" cy="172732"/>
              <a:chOff x="3534433" y="2690822"/>
              <a:chExt cx="73152" cy="172732"/>
            </a:xfrm>
          </p:grpSpPr>
          <p:sp>
            <p:nvSpPr>
              <p:cNvPr id="2173" name="Oval 2172">
                <a:extLst>
                  <a:ext uri="{FF2B5EF4-FFF2-40B4-BE49-F238E27FC236}">
                    <a16:creationId xmlns:a16="http://schemas.microsoft.com/office/drawing/2014/main" id="{16A86305-4B23-D6F8-C071-E0DD925EDBB9}"/>
                  </a:ext>
                </a:extLst>
              </p:cNvPr>
              <p:cNvSpPr/>
              <p:nvPr/>
            </p:nvSpPr>
            <p:spPr>
              <a:xfrm>
                <a:off x="3534433" y="2790402"/>
                <a:ext cx="73152" cy="731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4" name="Straight Arrow Connector 2173">
                <a:extLst>
                  <a:ext uri="{FF2B5EF4-FFF2-40B4-BE49-F238E27FC236}">
                    <a16:creationId xmlns:a16="http://schemas.microsoft.com/office/drawing/2014/main" id="{72495208-0545-CF02-D2F7-19825355A5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71009" y="2690822"/>
                <a:ext cx="0" cy="13716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75" name="TextBox 2174">
              <a:extLst>
                <a:ext uri="{FF2B5EF4-FFF2-40B4-BE49-F238E27FC236}">
                  <a16:creationId xmlns:a16="http://schemas.microsoft.com/office/drawing/2014/main" id="{FEF26717-15F9-FADD-02F8-46CDFC3BB6D1}"/>
                </a:ext>
              </a:extLst>
            </p:cNvPr>
            <p:cNvSpPr txBox="1"/>
            <p:nvPr/>
          </p:nvSpPr>
          <p:spPr>
            <a:xfrm>
              <a:off x="7512972" y="6159356"/>
              <a:ext cx="129428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Vacuum chamber</a:t>
              </a:r>
            </a:p>
          </p:txBody>
        </p:sp>
        <p:sp>
          <p:nvSpPr>
            <p:cNvPr id="2176" name="TextBox 2175">
              <a:extLst>
                <a:ext uri="{FF2B5EF4-FFF2-40B4-BE49-F238E27FC236}">
                  <a16:creationId xmlns:a16="http://schemas.microsoft.com/office/drawing/2014/main" id="{DF1B4CD5-952C-ED3F-63CF-38D97D590F97}"/>
                </a:ext>
              </a:extLst>
            </p:cNvPr>
            <p:cNvSpPr txBox="1"/>
            <p:nvPr/>
          </p:nvSpPr>
          <p:spPr>
            <a:xfrm>
              <a:off x="8185309" y="4334771"/>
              <a:ext cx="1515868" cy="26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Liquid: &gt;1% </a:t>
              </a:r>
              <a:r>
                <a:rPr lang="en-US" sz="1000" i="1" baseline="30000" dirty="0">
                  <a:latin typeface="Helvetica" pitchFamily="2" charset="0"/>
                  <a:ea typeface="SF Pro Display" pitchFamily="2" charset="0"/>
                </a:rPr>
                <a:t>3</a:t>
              </a:r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</a:t>
              </a:r>
            </a:p>
          </p:txBody>
        </p:sp>
        <p:sp>
          <p:nvSpPr>
            <p:cNvPr id="2177" name="TextBox 2176">
              <a:extLst>
                <a:ext uri="{FF2B5EF4-FFF2-40B4-BE49-F238E27FC236}">
                  <a16:creationId xmlns:a16="http://schemas.microsoft.com/office/drawing/2014/main" id="{0FB09300-B36E-DE27-0432-79FDA3397CD5}"/>
                </a:ext>
              </a:extLst>
            </p:cNvPr>
            <p:cNvSpPr txBox="1"/>
            <p:nvPr/>
          </p:nvSpPr>
          <p:spPr>
            <a:xfrm>
              <a:off x="8210472" y="4087160"/>
              <a:ext cx="1515868" cy="26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Vapor: &lt;97% </a:t>
              </a:r>
              <a:r>
                <a:rPr lang="en-US" sz="1000" i="1" baseline="30000" dirty="0">
                  <a:latin typeface="Helvetica" pitchFamily="2" charset="0"/>
                  <a:ea typeface="SF Pro Display" pitchFamily="2" charset="0"/>
                </a:rPr>
                <a:t>3</a:t>
              </a:r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</a:t>
              </a:r>
            </a:p>
          </p:txBody>
        </p:sp>
        <p:sp>
          <p:nvSpPr>
            <p:cNvPr id="2178" name="TextBox 2177">
              <a:extLst>
                <a:ext uri="{FF2B5EF4-FFF2-40B4-BE49-F238E27FC236}">
                  <a16:creationId xmlns:a16="http://schemas.microsoft.com/office/drawing/2014/main" id="{189BF874-B559-61F7-E3F0-89E1D1BBE721}"/>
                </a:ext>
              </a:extLst>
            </p:cNvPr>
            <p:cNvSpPr txBox="1"/>
            <p:nvPr/>
          </p:nvSpPr>
          <p:spPr>
            <a:xfrm>
              <a:off x="8248837" y="4772668"/>
              <a:ext cx="1452340" cy="26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The “still” ~ 0.7 K</a:t>
              </a:r>
            </a:p>
          </p:txBody>
        </p:sp>
        <p:sp>
          <p:nvSpPr>
            <p:cNvPr id="2179" name="TextBox 2178">
              <a:extLst>
                <a:ext uri="{FF2B5EF4-FFF2-40B4-BE49-F238E27FC236}">
                  <a16:creationId xmlns:a16="http://schemas.microsoft.com/office/drawing/2014/main" id="{00843320-B99F-8588-ABBC-FA7BCEE07AA6}"/>
                </a:ext>
              </a:extLst>
            </p:cNvPr>
            <p:cNvSpPr txBox="1"/>
            <p:nvPr/>
          </p:nvSpPr>
          <p:spPr>
            <a:xfrm>
              <a:off x="4584275" y="5799700"/>
              <a:ext cx="13996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Mixing chamber</a:t>
              </a:r>
            </a:p>
          </p:txBody>
        </p:sp>
        <p:sp>
          <p:nvSpPr>
            <p:cNvPr id="2180" name="TextBox 2179">
              <a:extLst>
                <a:ext uri="{FF2B5EF4-FFF2-40B4-BE49-F238E27FC236}">
                  <a16:creationId xmlns:a16="http://schemas.microsoft.com/office/drawing/2014/main" id="{8012075B-2F95-76D4-18B6-C8EC57D6A2B6}"/>
                </a:ext>
              </a:extLst>
            </p:cNvPr>
            <p:cNvSpPr txBox="1"/>
            <p:nvPr/>
          </p:nvSpPr>
          <p:spPr>
            <a:xfrm>
              <a:off x="5992065" y="1873114"/>
              <a:ext cx="1062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baseline="30000" dirty="0">
                  <a:latin typeface="Helvetica" pitchFamily="2" charset="0"/>
                  <a:ea typeface="SF Pro Display" pitchFamily="2" charset="0"/>
                </a:rPr>
                <a:t>3</a:t>
              </a:r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 pump</a:t>
              </a:r>
            </a:p>
          </p:txBody>
        </p:sp>
        <p:sp>
          <p:nvSpPr>
            <p:cNvPr id="2181" name="TextBox 2180">
              <a:extLst>
                <a:ext uri="{FF2B5EF4-FFF2-40B4-BE49-F238E27FC236}">
                  <a16:creationId xmlns:a16="http://schemas.microsoft.com/office/drawing/2014/main" id="{C78BD875-5B37-4EEF-545E-B0686E4E1556}"/>
                </a:ext>
              </a:extLst>
            </p:cNvPr>
            <p:cNvSpPr txBox="1"/>
            <p:nvPr/>
          </p:nvSpPr>
          <p:spPr>
            <a:xfrm>
              <a:off x="7671578" y="4712401"/>
              <a:ext cx="7274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Helvetica" pitchFamily="2" charset="0"/>
                  <a:ea typeface="SF Pro Display" pitchFamily="2" charset="0"/>
                </a:rPr>
                <a:t>Heater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87" name="TextBox 2186">
                <a:extLst>
                  <a:ext uri="{FF2B5EF4-FFF2-40B4-BE49-F238E27FC236}">
                    <a16:creationId xmlns:a16="http://schemas.microsoft.com/office/drawing/2014/main" id="{0E61DBE8-D1A1-B42A-8666-BE6366574E85}"/>
                  </a:ext>
                </a:extLst>
              </p:cNvPr>
              <p:cNvSpPr txBox="1"/>
              <p:nvPr/>
            </p:nvSpPr>
            <p:spPr>
              <a:xfrm>
                <a:off x="1522658" y="3933935"/>
                <a:ext cx="1933709" cy="300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≈</m:t>
                      </m:r>
                      <m:acc>
                        <m:accPr>
                          <m:chr m:val="̇"/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95</m:t>
                          </m:r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−11</m:t>
                          </m:r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187" name="TextBox 2186">
                <a:extLst>
                  <a:ext uri="{FF2B5EF4-FFF2-40B4-BE49-F238E27FC236}">
                    <a16:creationId xmlns:a16="http://schemas.microsoft.com/office/drawing/2014/main" id="{0E61DBE8-D1A1-B42A-8666-BE6366574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658" y="3933935"/>
                <a:ext cx="1933709" cy="3007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88" name="TextBox 2187">
                <a:extLst>
                  <a:ext uri="{FF2B5EF4-FFF2-40B4-BE49-F238E27FC236}">
                    <a16:creationId xmlns:a16="http://schemas.microsoft.com/office/drawing/2014/main" id="{A5FE8F7E-5697-7EFA-E5FA-4E837C6560A5}"/>
                  </a:ext>
                </a:extLst>
              </p:cNvPr>
              <p:cNvSpPr txBox="1"/>
              <p:nvPr/>
            </p:nvSpPr>
            <p:spPr>
              <a:xfrm>
                <a:off x="1287856" y="3712787"/>
                <a:ext cx="2031597" cy="283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2188" name="TextBox 2187">
                <a:extLst>
                  <a:ext uri="{FF2B5EF4-FFF2-40B4-BE49-F238E27FC236}">
                    <a16:creationId xmlns:a16="http://schemas.microsoft.com/office/drawing/2014/main" id="{A5FE8F7E-5697-7EFA-E5FA-4E837C656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856" y="3712787"/>
                <a:ext cx="2031597" cy="283989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90" name="TextBox 2189">
            <a:extLst>
              <a:ext uri="{FF2B5EF4-FFF2-40B4-BE49-F238E27FC236}">
                <a16:creationId xmlns:a16="http://schemas.microsoft.com/office/drawing/2014/main" id="{DA7F6508-940E-3D57-28D6-9174E9F509CF}"/>
              </a:ext>
            </a:extLst>
          </p:cNvPr>
          <p:cNvSpPr txBox="1"/>
          <p:nvPr/>
        </p:nvSpPr>
        <p:spPr>
          <a:xfrm>
            <a:off x="8316951" y="2050794"/>
            <a:ext cx="292844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444444"/>
                </a:solidFill>
                <a:latin typeface="Proxima Nova Rg" panose="02000506030000020004" pitchFamily="2" charset="0"/>
              </a:rPr>
              <a:t>Frozen Spin Targets</a:t>
            </a:r>
          </a:p>
          <a:p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Compared to evaporation refrigerators, “</a:t>
            </a:r>
            <a:r>
              <a:rPr lang="en-US" sz="1200" dirty="0" err="1">
                <a:solidFill>
                  <a:srgbClr val="444444"/>
                </a:solidFill>
                <a:latin typeface="Proxima Nova Rg" panose="02000506030000020004" pitchFamily="2" charset="0"/>
              </a:rPr>
              <a:t>DilFridges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” are </a:t>
            </a:r>
            <a:r>
              <a:rPr lang="en-US" sz="1200" b="1" i="1" dirty="0">
                <a:solidFill>
                  <a:srgbClr val="444444"/>
                </a:solidFill>
                <a:latin typeface="Proxima Nova Rg" panose="02000506030000020004" pitchFamily="2" charset="0"/>
              </a:rPr>
              <a:t>much more difficult to build and operate.</a:t>
            </a:r>
          </a:p>
          <a:p>
            <a:endParaRPr lang="en-US" sz="1200" dirty="0">
              <a:solidFill>
                <a:srgbClr val="444444"/>
              </a:solidFill>
              <a:latin typeface="Proxima Nova Rg" panose="02000506030000020004" pitchFamily="2" charset="0"/>
            </a:endParaRPr>
          </a:p>
          <a:p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They are mostly used to cool </a:t>
            </a:r>
            <a:r>
              <a:rPr lang="en-US" sz="1200" b="1" i="1" dirty="0">
                <a:solidFill>
                  <a:srgbClr val="444444"/>
                </a:solidFill>
                <a:latin typeface="Proxima Nova Rg" panose="02000506030000020004" pitchFamily="2" charset="0"/>
              </a:rPr>
              <a:t>frozen spin targets </a:t>
            </a:r>
            <a:r>
              <a:rPr lang="en-US" sz="1200" dirty="0">
                <a:solidFill>
                  <a:srgbClr val="444444"/>
                </a:solidFill>
                <a:latin typeface="Proxima Nova Rg" panose="02000506030000020004" pitchFamily="2" charset="0"/>
              </a:rPr>
              <a:t>for lower-intensity beams and high-acceptance detectors.</a:t>
            </a:r>
            <a:endParaRPr lang="en-US" sz="1200" b="1" dirty="0">
              <a:solidFill>
                <a:srgbClr val="444444"/>
              </a:solidFill>
              <a:latin typeface="Proxima Nova Rg" panose="02000506030000020004" pitchFamily="2" charset="0"/>
            </a:endParaRPr>
          </a:p>
        </p:txBody>
      </p:sp>
      <p:pic>
        <p:nvPicPr>
          <p:cNvPr id="2195" name="Picture 2194" descr="A close-up of a metal rod&#10;&#10;Description automatically generated">
            <a:extLst>
              <a:ext uri="{FF2B5EF4-FFF2-40B4-BE49-F238E27FC236}">
                <a16:creationId xmlns:a16="http://schemas.microsoft.com/office/drawing/2014/main" id="{D389886B-E992-F152-B871-66523A6A3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347" y="3856636"/>
            <a:ext cx="2725833" cy="2044375"/>
          </a:xfrm>
          <a:prstGeom prst="rect">
            <a:avLst/>
          </a:prstGeom>
        </p:spPr>
      </p:pic>
      <p:sp>
        <p:nvSpPr>
          <p:cNvPr id="2196" name="TextBox 2195">
            <a:extLst>
              <a:ext uri="{FF2B5EF4-FFF2-40B4-BE49-F238E27FC236}">
                <a16:creationId xmlns:a16="http://schemas.microsoft.com/office/drawing/2014/main" id="{409FB286-0D78-105F-8CB3-79ECDCAC5572}"/>
              </a:ext>
            </a:extLst>
          </p:cNvPr>
          <p:cNvSpPr txBox="1"/>
          <p:nvPr/>
        </p:nvSpPr>
        <p:spPr>
          <a:xfrm>
            <a:off x="9271426" y="5928784"/>
            <a:ext cx="1991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SF Pro Display" pitchFamily="2" charset="0"/>
              </a:rPr>
              <a:t>Horizontal dilution refrigerator for Hall B frozen spin target</a:t>
            </a:r>
          </a:p>
        </p:txBody>
      </p:sp>
    </p:spTree>
    <p:extLst>
      <p:ext uri="{BB962C8B-B14F-4D97-AF65-F5344CB8AC3E}">
        <p14:creationId xmlns:p14="http://schemas.microsoft.com/office/powerpoint/2010/main" val="276160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8153400" y="420903"/>
            <a:ext cx="343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6D1F5-808D-4D0A-6F47-CB2D47479EC9}"/>
              </a:ext>
            </a:extLst>
          </p:cNvPr>
          <p:cNvSpPr txBox="1"/>
          <p:nvPr/>
        </p:nvSpPr>
        <p:spPr>
          <a:xfrm>
            <a:off x="1891430" y="1853852"/>
            <a:ext cx="761582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Target and Polarization Basics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Dynamic Nuclear Polarization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Polarized Target Equipment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E9743C"/>
                </a:solidFill>
                <a:latin typeface="Proxima Nova Rg" panose="02000506030000020004" pitchFamily="2" charset="0"/>
              </a:rPr>
              <a:t>Target Materials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E9743C"/>
                </a:solidFill>
                <a:latin typeface="Proxima Nova Rg" panose="02000506030000020004" pitchFamily="2" charset="0"/>
              </a:rPr>
              <a:t>Magnets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E9743C"/>
                </a:solidFill>
                <a:latin typeface="Proxima Nova Rg" panose="02000506030000020004" pitchFamily="2" charset="0"/>
              </a:rPr>
              <a:t>Refrigerators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E9743C"/>
                </a:solidFill>
                <a:latin typeface="Proxima Nova Rg" panose="02000506030000020004" pitchFamily="2" charset="0"/>
              </a:rPr>
              <a:t>Microwaves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E9743C"/>
                </a:solidFill>
                <a:latin typeface="Proxima Nova Rg" panose="02000506030000020004" pitchFamily="2" charset="0"/>
              </a:rPr>
              <a:t>NMR</a:t>
            </a:r>
            <a:endParaRPr lang="en-US" sz="2400" dirty="0">
              <a:solidFill>
                <a:srgbClr val="E9743C"/>
              </a:solidFill>
              <a:latin typeface="Proxima Nova Rg" panose="02000506030000020004" pitchFamily="2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In-beam Behavior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Tensor Polarization &amp; Deuteron NMR Signals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What to Expect this Week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</a:t>
            </a:fld>
            <a:endParaRPr lang="en-US"/>
          </a:p>
        </p:txBody>
      </p:sp>
      <p:pic>
        <p:nvPicPr>
          <p:cNvPr id="27" name="Picture 26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1DE0141-9E65-331A-BAE1-76E3DC25F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6247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>
            <a:off x="-12526" y="755919"/>
            <a:ext cx="10101922" cy="0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7969827" y="463530"/>
            <a:ext cx="39552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Frozen Spin Targets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20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B749DC-D6C6-C4EC-1337-0A6A7608960E}"/>
              </a:ext>
            </a:extLst>
          </p:cNvPr>
          <p:cNvSpPr txBox="1"/>
          <p:nvPr/>
        </p:nvSpPr>
        <p:spPr>
          <a:xfrm>
            <a:off x="552552" y="1195705"/>
            <a:ext cx="11086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Frozen Spin Targets are used to take advantage of high acceptance detectors (</a:t>
            </a:r>
            <a:r>
              <a:rPr lang="en-US" sz="2000" dirty="0" err="1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eg</a:t>
            </a: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 Crystal Ball)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Nuclear spin relaxation is strongly temperature dependent and reaches 1000s of hours at ultralow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Target sample is dynamically polarized in a massive, </a:t>
            </a:r>
            <a:r>
              <a:rPr lang="en-US" sz="1600" b="1" i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high-field polarizing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Scattering data is acquired with the sample in a thin, </a:t>
            </a:r>
            <a:r>
              <a:rPr lang="en-US" sz="1600" b="1" i="1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low field holding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Requires cooling sample to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milliKelvin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Beam heating limits beam flux to ∼10</a:t>
            </a:r>
            <a:r>
              <a:rPr lang="en-US" sz="1600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8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 s</a:t>
            </a:r>
            <a:r>
              <a:rPr lang="en-US" sz="1600" baseline="30000" dirty="0">
                <a:solidFill>
                  <a:srgbClr val="1B375D"/>
                </a:solidFill>
                <a:latin typeface="Proxima Nova Rg" panose="02000506030000020004" pitchFamily="2" charset="0"/>
                <a:cs typeface="Century Gothic"/>
              </a:rPr>
              <a:t>-1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D44C5A-D167-AA17-683D-6AB8E07BA33F}"/>
              </a:ext>
            </a:extLst>
          </p:cNvPr>
          <p:cNvGrpSpPr>
            <a:grpSpLocks noChangeAspect="1"/>
          </p:cNvGrpSpPr>
          <p:nvPr/>
        </p:nvGrpSpPr>
        <p:grpSpPr>
          <a:xfrm>
            <a:off x="730925" y="3151610"/>
            <a:ext cx="5365075" cy="2466075"/>
            <a:chOff x="344061" y="2129859"/>
            <a:chExt cx="8376266" cy="3850179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316653F6-5414-927E-A4EF-E0EA1003D9E8}"/>
                </a:ext>
              </a:extLst>
            </p:cNvPr>
            <p:cNvCxnSpPr/>
            <p:nvPr/>
          </p:nvCxnSpPr>
          <p:spPr>
            <a:xfrm>
              <a:off x="1054736" y="3068352"/>
              <a:ext cx="38876" cy="224172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22DF026-0C4F-1BBE-7E97-313FC3084110}"/>
                </a:ext>
              </a:extLst>
            </p:cNvPr>
            <p:cNvCxnSpPr/>
            <p:nvPr/>
          </p:nvCxnSpPr>
          <p:spPr>
            <a:xfrm flipV="1">
              <a:off x="1067697" y="4095757"/>
              <a:ext cx="7053337" cy="9230"/>
            </a:xfrm>
            <a:prstGeom prst="line">
              <a:avLst/>
            </a:prstGeom>
            <a:ln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91446E-9879-5850-9041-3163DCF28A87}"/>
                </a:ext>
              </a:extLst>
            </p:cNvPr>
            <p:cNvSpPr txBox="1"/>
            <p:nvPr/>
          </p:nvSpPr>
          <p:spPr>
            <a:xfrm rot="16200000">
              <a:off x="-228178" y="3906878"/>
              <a:ext cx="1995644" cy="39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Century Gothic"/>
                  <a:cs typeface="Century Gothic"/>
                </a:rPr>
                <a:t>Polarization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A8C0856-24FA-DBC1-22BB-2CA575256485}"/>
                </a:ext>
              </a:extLst>
            </p:cNvPr>
            <p:cNvCxnSpPr/>
            <p:nvPr/>
          </p:nvCxnSpPr>
          <p:spPr>
            <a:xfrm>
              <a:off x="1095801" y="4095757"/>
              <a:ext cx="19005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B993990-01AA-87FE-368C-817275E77621}"/>
                </a:ext>
              </a:extLst>
            </p:cNvPr>
            <p:cNvSpPr/>
            <p:nvPr/>
          </p:nvSpPr>
          <p:spPr>
            <a:xfrm>
              <a:off x="1279504" y="3156484"/>
              <a:ext cx="366714" cy="948505"/>
            </a:xfrm>
            <a:custGeom>
              <a:avLst/>
              <a:gdLst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64977 w 939210"/>
                <a:gd name="connsiteY3" fmla="*/ 313070 h 419396"/>
                <a:gd name="connsiteX4" fmla="*/ 88605 w 939210"/>
                <a:gd name="connsiteY4" fmla="*/ 271721 h 419396"/>
                <a:gd name="connsiteX5" fmla="*/ 106326 w 939210"/>
                <a:gd name="connsiteY5" fmla="*/ 254000 h 419396"/>
                <a:gd name="connsiteX6" fmla="*/ 118140 w 939210"/>
                <a:gd name="connsiteY6" fmla="*/ 230372 h 419396"/>
                <a:gd name="connsiteX7" fmla="*/ 135861 w 939210"/>
                <a:gd name="connsiteY7" fmla="*/ 206745 h 419396"/>
                <a:gd name="connsiteX8" fmla="*/ 147675 w 939210"/>
                <a:gd name="connsiteY8" fmla="*/ 189024 h 419396"/>
                <a:gd name="connsiteX9" fmla="*/ 206744 w 939210"/>
                <a:gd name="connsiteY9" fmla="*/ 135861 h 419396"/>
                <a:gd name="connsiteX10" fmla="*/ 254000 w 939210"/>
                <a:gd name="connsiteY10" fmla="*/ 112233 h 419396"/>
                <a:gd name="connsiteX11" fmla="*/ 277628 w 939210"/>
                <a:gd name="connsiteY11" fmla="*/ 100419 h 419396"/>
                <a:gd name="connsiteX12" fmla="*/ 336698 w 939210"/>
                <a:gd name="connsiteY12" fmla="*/ 70884 h 419396"/>
                <a:gd name="connsiteX13" fmla="*/ 360326 w 939210"/>
                <a:gd name="connsiteY13" fmla="*/ 59070 h 419396"/>
                <a:gd name="connsiteX14" fmla="*/ 378047 w 939210"/>
                <a:gd name="connsiteY14" fmla="*/ 53163 h 419396"/>
                <a:gd name="connsiteX15" fmla="*/ 395768 w 939210"/>
                <a:gd name="connsiteY15" fmla="*/ 41349 h 419396"/>
                <a:gd name="connsiteX16" fmla="*/ 425303 w 939210"/>
                <a:gd name="connsiteY16" fmla="*/ 35442 h 419396"/>
                <a:gd name="connsiteX17" fmla="*/ 478465 w 939210"/>
                <a:gd name="connsiteY17" fmla="*/ 17721 h 419396"/>
                <a:gd name="connsiteX18" fmla="*/ 537535 w 939210"/>
                <a:gd name="connsiteY18" fmla="*/ 0 h 419396"/>
                <a:gd name="connsiteX19" fmla="*/ 838791 w 939210"/>
                <a:gd name="connsiteY19" fmla="*/ 5907 h 419396"/>
                <a:gd name="connsiteX20" fmla="*/ 874233 w 939210"/>
                <a:gd name="connsiteY20" fmla="*/ 11814 h 419396"/>
                <a:gd name="connsiteX21" fmla="*/ 939210 w 939210"/>
                <a:gd name="connsiteY21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06326 w 939210"/>
                <a:gd name="connsiteY4" fmla="*/ 254000 h 419396"/>
                <a:gd name="connsiteX5" fmla="*/ 118140 w 939210"/>
                <a:gd name="connsiteY5" fmla="*/ 230372 h 419396"/>
                <a:gd name="connsiteX6" fmla="*/ 135861 w 939210"/>
                <a:gd name="connsiteY6" fmla="*/ 206745 h 419396"/>
                <a:gd name="connsiteX7" fmla="*/ 147675 w 939210"/>
                <a:gd name="connsiteY7" fmla="*/ 189024 h 419396"/>
                <a:gd name="connsiteX8" fmla="*/ 206744 w 939210"/>
                <a:gd name="connsiteY8" fmla="*/ 135861 h 419396"/>
                <a:gd name="connsiteX9" fmla="*/ 254000 w 939210"/>
                <a:gd name="connsiteY9" fmla="*/ 112233 h 419396"/>
                <a:gd name="connsiteX10" fmla="*/ 277628 w 939210"/>
                <a:gd name="connsiteY10" fmla="*/ 100419 h 419396"/>
                <a:gd name="connsiteX11" fmla="*/ 336698 w 939210"/>
                <a:gd name="connsiteY11" fmla="*/ 70884 h 419396"/>
                <a:gd name="connsiteX12" fmla="*/ 360326 w 939210"/>
                <a:gd name="connsiteY12" fmla="*/ 59070 h 419396"/>
                <a:gd name="connsiteX13" fmla="*/ 378047 w 939210"/>
                <a:gd name="connsiteY13" fmla="*/ 53163 h 419396"/>
                <a:gd name="connsiteX14" fmla="*/ 395768 w 939210"/>
                <a:gd name="connsiteY14" fmla="*/ 41349 h 419396"/>
                <a:gd name="connsiteX15" fmla="*/ 425303 w 939210"/>
                <a:gd name="connsiteY15" fmla="*/ 35442 h 419396"/>
                <a:gd name="connsiteX16" fmla="*/ 478465 w 939210"/>
                <a:gd name="connsiteY16" fmla="*/ 17721 h 419396"/>
                <a:gd name="connsiteX17" fmla="*/ 537535 w 939210"/>
                <a:gd name="connsiteY17" fmla="*/ 0 h 419396"/>
                <a:gd name="connsiteX18" fmla="*/ 838791 w 939210"/>
                <a:gd name="connsiteY18" fmla="*/ 5907 h 419396"/>
                <a:gd name="connsiteX19" fmla="*/ 874233 w 939210"/>
                <a:gd name="connsiteY19" fmla="*/ 11814 h 419396"/>
                <a:gd name="connsiteX20" fmla="*/ 939210 w 939210"/>
                <a:gd name="connsiteY20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35861 w 939210"/>
                <a:gd name="connsiteY5" fmla="*/ 206745 h 419396"/>
                <a:gd name="connsiteX6" fmla="*/ 147675 w 939210"/>
                <a:gd name="connsiteY6" fmla="*/ 189024 h 419396"/>
                <a:gd name="connsiteX7" fmla="*/ 206744 w 939210"/>
                <a:gd name="connsiteY7" fmla="*/ 135861 h 419396"/>
                <a:gd name="connsiteX8" fmla="*/ 254000 w 939210"/>
                <a:gd name="connsiteY8" fmla="*/ 112233 h 419396"/>
                <a:gd name="connsiteX9" fmla="*/ 277628 w 939210"/>
                <a:gd name="connsiteY9" fmla="*/ 100419 h 419396"/>
                <a:gd name="connsiteX10" fmla="*/ 336698 w 939210"/>
                <a:gd name="connsiteY10" fmla="*/ 70884 h 419396"/>
                <a:gd name="connsiteX11" fmla="*/ 360326 w 939210"/>
                <a:gd name="connsiteY11" fmla="*/ 59070 h 419396"/>
                <a:gd name="connsiteX12" fmla="*/ 378047 w 939210"/>
                <a:gd name="connsiteY12" fmla="*/ 53163 h 419396"/>
                <a:gd name="connsiteX13" fmla="*/ 395768 w 939210"/>
                <a:gd name="connsiteY13" fmla="*/ 41349 h 419396"/>
                <a:gd name="connsiteX14" fmla="*/ 425303 w 939210"/>
                <a:gd name="connsiteY14" fmla="*/ 35442 h 419396"/>
                <a:gd name="connsiteX15" fmla="*/ 478465 w 939210"/>
                <a:gd name="connsiteY15" fmla="*/ 17721 h 419396"/>
                <a:gd name="connsiteX16" fmla="*/ 537535 w 939210"/>
                <a:gd name="connsiteY16" fmla="*/ 0 h 419396"/>
                <a:gd name="connsiteX17" fmla="*/ 838791 w 939210"/>
                <a:gd name="connsiteY17" fmla="*/ 5907 h 419396"/>
                <a:gd name="connsiteX18" fmla="*/ 874233 w 939210"/>
                <a:gd name="connsiteY18" fmla="*/ 11814 h 419396"/>
                <a:gd name="connsiteX19" fmla="*/ 939210 w 939210"/>
                <a:gd name="connsiteY19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47675 w 939210"/>
                <a:gd name="connsiteY5" fmla="*/ 189024 h 419396"/>
                <a:gd name="connsiteX6" fmla="*/ 206744 w 939210"/>
                <a:gd name="connsiteY6" fmla="*/ 135861 h 419396"/>
                <a:gd name="connsiteX7" fmla="*/ 254000 w 939210"/>
                <a:gd name="connsiteY7" fmla="*/ 112233 h 419396"/>
                <a:gd name="connsiteX8" fmla="*/ 277628 w 939210"/>
                <a:gd name="connsiteY8" fmla="*/ 100419 h 419396"/>
                <a:gd name="connsiteX9" fmla="*/ 336698 w 939210"/>
                <a:gd name="connsiteY9" fmla="*/ 70884 h 419396"/>
                <a:gd name="connsiteX10" fmla="*/ 360326 w 939210"/>
                <a:gd name="connsiteY10" fmla="*/ 59070 h 419396"/>
                <a:gd name="connsiteX11" fmla="*/ 378047 w 939210"/>
                <a:gd name="connsiteY11" fmla="*/ 53163 h 419396"/>
                <a:gd name="connsiteX12" fmla="*/ 395768 w 939210"/>
                <a:gd name="connsiteY12" fmla="*/ 41349 h 419396"/>
                <a:gd name="connsiteX13" fmla="*/ 425303 w 939210"/>
                <a:gd name="connsiteY13" fmla="*/ 35442 h 419396"/>
                <a:gd name="connsiteX14" fmla="*/ 478465 w 939210"/>
                <a:gd name="connsiteY14" fmla="*/ 17721 h 419396"/>
                <a:gd name="connsiteX15" fmla="*/ 537535 w 939210"/>
                <a:gd name="connsiteY15" fmla="*/ 0 h 419396"/>
                <a:gd name="connsiteX16" fmla="*/ 838791 w 939210"/>
                <a:gd name="connsiteY16" fmla="*/ 5907 h 419396"/>
                <a:gd name="connsiteX17" fmla="*/ 874233 w 939210"/>
                <a:gd name="connsiteY17" fmla="*/ 11814 h 419396"/>
                <a:gd name="connsiteX18" fmla="*/ 939210 w 939210"/>
                <a:gd name="connsiteY18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47675 w 939210"/>
                <a:gd name="connsiteY4" fmla="*/ 189024 h 419396"/>
                <a:gd name="connsiteX5" fmla="*/ 206744 w 939210"/>
                <a:gd name="connsiteY5" fmla="*/ 135861 h 419396"/>
                <a:gd name="connsiteX6" fmla="*/ 254000 w 939210"/>
                <a:gd name="connsiteY6" fmla="*/ 112233 h 419396"/>
                <a:gd name="connsiteX7" fmla="*/ 277628 w 939210"/>
                <a:gd name="connsiteY7" fmla="*/ 100419 h 419396"/>
                <a:gd name="connsiteX8" fmla="*/ 336698 w 939210"/>
                <a:gd name="connsiteY8" fmla="*/ 70884 h 419396"/>
                <a:gd name="connsiteX9" fmla="*/ 360326 w 939210"/>
                <a:gd name="connsiteY9" fmla="*/ 59070 h 419396"/>
                <a:gd name="connsiteX10" fmla="*/ 378047 w 939210"/>
                <a:gd name="connsiteY10" fmla="*/ 53163 h 419396"/>
                <a:gd name="connsiteX11" fmla="*/ 395768 w 939210"/>
                <a:gd name="connsiteY11" fmla="*/ 41349 h 419396"/>
                <a:gd name="connsiteX12" fmla="*/ 425303 w 939210"/>
                <a:gd name="connsiteY12" fmla="*/ 35442 h 419396"/>
                <a:gd name="connsiteX13" fmla="*/ 478465 w 939210"/>
                <a:gd name="connsiteY13" fmla="*/ 17721 h 419396"/>
                <a:gd name="connsiteX14" fmla="*/ 537535 w 939210"/>
                <a:gd name="connsiteY14" fmla="*/ 0 h 419396"/>
                <a:gd name="connsiteX15" fmla="*/ 838791 w 939210"/>
                <a:gd name="connsiteY15" fmla="*/ 5907 h 419396"/>
                <a:gd name="connsiteX16" fmla="*/ 874233 w 939210"/>
                <a:gd name="connsiteY16" fmla="*/ 11814 h 419396"/>
                <a:gd name="connsiteX17" fmla="*/ 939210 w 939210"/>
                <a:gd name="connsiteY17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78047 w 939210"/>
                <a:gd name="connsiteY9" fmla="*/ 53163 h 419396"/>
                <a:gd name="connsiteX10" fmla="*/ 395768 w 939210"/>
                <a:gd name="connsiteY10" fmla="*/ 41349 h 419396"/>
                <a:gd name="connsiteX11" fmla="*/ 425303 w 939210"/>
                <a:gd name="connsiteY11" fmla="*/ 35442 h 419396"/>
                <a:gd name="connsiteX12" fmla="*/ 478465 w 939210"/>
                <a:gd name="connsiteY12" fmla="*/ 17721 h 419396"/>
                <a:gd name="connsiteX13" fmla="*/ 537535 w 939210"/>
                <a:gd name="connsiteY13" fmla="*/ 0 h 419396"/>
                <a:gd name="connsiteX14" fmla="*/ 838791 w 939210"/>
                <a:gd name="connsiteY14" fmla="*/ 5907 h 419396"/>
                <a:gd name="connsiteX15" fmla="*/ 874233 w 939210"/>
                <a:gd name="connsiteY15" fmla="*/ 11814 h 419396"/>
                <a:gd name="connsiteX16" fmla="*/ 939210 w 939210"/>
                <a:gd name="connsiteY16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95768 w 939210"/>
                <a:gd name="connsiteY9" fmla="*/ 41349 h 419396"/>
                <a:gd name="connsiteX10" fmla="*/ 425303 w 939210"/>
                <a:gd name="connsiteY10" fmla="*/ 35442 h 419396"/>
                <a:gd name="connsiteX11" fmla="*/ 478465 w 939210"/>
                <a:gd name="connsiteY11" fmla="*/ 17721 h 419396"/>
                <a:gd name="connsiteX12" fmla="*/ 537535 w 939210"/>
                <a:gd name="connsiteY12" fmla="*/ 0 h 419396"/>
                <a:gd name="connsiteX13" fmla="*/ 838791 w 939210"/>
                <a:gd name="connsiteY13" fmla="*/ 5907 h 419396"/>
                <a:gd name="connsiteX14" fmla="*/ 874233 w 939210"/>
                <a:gd name="connsiteY14" fmla="*/ 11814 h 419396"/>
                <a:gd name="connsiteX15" fmla="*/ 939210 w 939210"/>
                <a:gd name="connsiteY15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95768 w 939210"/>
                <a:gd name="connsiteY8" fmla="*/ 41349 h 419396"/>
                <a:gd name="connsiteX9" fmla="*/ 425303 w 939210"/>
                <a:gd name="connsiteY9" fmla="*/ 35442 h 419396"/>
                <a:gd name="connsiteX10" fmla="*/ 478465 w 939210"/>
                <a:gd name="connsiteY10" fmla="*/ 17721 h 419396"/>
                <a:gd name="connsiteX11" fmla="*/ 537535 w 939210"/>
                <a:gd name="connsiteY11" fmla="*/ 0 h 419396"/>
                <a:gd name="connsiteX12" fmla="*/ 838791 w 939210"/>
                <a:gd name="connsiteY12" fmla="*/ 5907 h 419396"/>
                <a:gd name="connsiteX13" fmla="*/ 874233 w 939210"/>
                <a:gd name="connsiteY13" fmla="*/ 11814 h 419396"/>
                <a:gd name="connsiteX14" fmla="*/ 939210 w 939210"/>
                <a:gd name="connsiteY14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77628 w 939210"/>
                <a:gd name="connsiteY5" fmla="*/ 100419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939210 w 939210"/>
                <a:gd name="connsiteY12" fmla="*/ 11814 h 419396"/>
                <a:gd name="connsiteX0" fmla="*/ 0 w 838791"/>
                <a:gd name="connsiteY0" fmla="*/ 419396 h 419396"/>
                <a:gd name="connsiteX1" fmla="*/ 35442 w 838791"/>
                <a:gd name="connsiteY1" fmla="*/ 348512 h 419396"/>
                <a:gd name="connsiteX2" fmla="*/ 88605 w 838791"/>
                <a:gd name="connsiteY2" fmla="*/ 271721 h 419396"/>
                <a:gd name="connsiteX3" fmla="*/ 147675 w 838791"/>
                <a:gd name="connsiteY3" fmla="*/ 189024 h 419396"/>
                <a:gd name="connsiteX4" fmla="*/ 206744 w 838791"/>
                <a:gd name="connsiteY4" fmla="*/ 135861 h 419396"/>
                <a:gd name="connsiteX5" fmla="*/ 281747 w 838791"/>
                <a:gd name="connsiteY5" fmla="*/ 86946 h 419396"/>
                <a:gd name="connsiteX6" fmla="*/ 357295 w 838791"/>
                <a:gd name="connsiteY6" fmla="*/ 57411 h 419396"/>
                <a:gd name="connsiteX7" fmla="*/ 395768 w 838791"/>
                <a:gd name="connsiteY7" fmla="*/ 41349 h 419396"/>
                <a:gd name="connsiteX8" fmla="*/ 441780 w 838791"/>
                <a:gd name="connsiteY8" fmla="*/ 21968 h 419396"/>
                <a:gd name="connsiteX9" fmla="*/ 478465 w 838791"/>
                <a:gd name="connsiteY9" fmla="*/ 4248 h 419396"/>
                <a:gd name="connsiteX10" fmla="*/ 562251 w 838791"/>
                <a:gd name="connsiteY10" fmla="*/ 0 h 419396"/>
                <a:gd name="connsiteX11" fmla="*/ 838791 w 838791"/>
                <a:gd name="connsiteY11" fmla="*/ 5907 h 419396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78465 w 706972"/>
                <a:gd name="connsiteY9" fmla="*/ 11814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88605 w 706972"/>
                <a:gd name="connsiteY3" fmla="*/ 279287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9676 w 706972"/>
                <a:gd name="connsiteY3" fmla="*/ 246699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47675 w 706972"/>
                <a:gd name="connsiteY5" fmla="*/ 196590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11172 w 706972"/>
                <a:gd name="connsiteY6" fmla="*/ 127133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706972 w 706972"/>
                <a:gd name="connsiteY9" fmla="*/ 0 h 426962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9022 w 443139"/>
                <a:gd name="connsiteY2" fmla="*/ 22268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9749 w 443139"/>
                <a:gd name="connsiteY3" fmla="*/ 155810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139" h="386766">
                  <a:moveTo>
                    <a:pt x="0" y="386766"/>
                  </a:moveTo>
                  <a:cubicBezTo>
                    <a:pt x="7384" y="371999"/>
                    <a:pt x="8820" y="343529"/>
                    <a:pt x="15514" y="315881"/>
                  </a:cubicBezTo>
                  <a:cubicBezTo>
                    <a:pt x="22208" y="288233"/>
                    <a:pt x="29829" y="233373"/>
                    <a:pt x="40166" y="220876"/>
                  </a:cubicBezTo>
                  <a:cubicBezTo>
                    <a:pt x="50503" y="197516"/>
                    <a:pt x="64619" y="174216"/>
                    <a:pt x="79749" y="155810"/>
                  </a:cubicBezTo>
                  <a:cubicBezTo>
                    <a:pt x="94879" y="137404"/>
                    <a:pt x="111994" y="127349"/>
                    <a:pt x="130946" y="110439"/>
                  </a:cubicBezTo>
                  <a:cubicBezTo>
                    <a:pt x="149898" y="93529"/>
                    <a:pt x="180504" y="76376"/>
                    <a:pt x="204530" y="63401"/>
                  </a:cubicBezTo>
                  <a:cubicBezTo>
                    <a:pt x="228556" y="50426"/>
                    <a:pt x="249506" y="41403"/>
                    <a:pt x="275105" y="32591"/>
                  </a:cubicBezTo>
                  <a:cubicBezTo>
                    <a:pt x="300704" y="23779"/>
                    <a:pt x="330121" y="15962"/>
                    <a:pt x="358127" y="10530"/>
                  </a:cubicBezTo>
                  <a:cubicBezTo>
                    <a:pt x="386133" y="5098"/>
                    <a:pt x="384998" y="8454"/>
                    <a:pt x="443139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357A97E-B617-ACEB-75AD-9B8A694C5D7B}"/>
                </a:ext>
              </a:extLst>
            </p:cNvPr>
            <p:cNvSpPr/>
            <p:nvPr/>
          </p:nvSpPr>
          <p:spPr>
            <a:xfrm rot="16200000">
              <a:off x="2738451" y="2050881"/>
              <a:ext cx="467892" cy="2670180"/>
            </a:xfrm>
            <a:custGeom>
              <a:avLst/>
              <a:gdLst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64977 w 939210"/>
                <a:gd name="connsiteY3" fmla="*/ 313070 h 419396"/>
                <a:gd name="connsiteX4" fmla="*/ 88605 w 939210"/>
                <a:gd name="connsiteY4" fmla="*/ 271721 h 419396"/>
                <a:gd name="connsiteX5" fmla="*/ 106326 w 939210"/>
                <a:gd name="connsiteY5" fmla="*/ 254000 h 419396"/>
                <a:gd name="connsiteX6" fmla="*/ 118140 w 939210"/>
                <a:gd name="connsiteY6" fmla="*/ 230372 h 419396"/>
                <a:gd name="connsiteX7" fmla="*/ 135861 w 939210"/>
                <a:gd name="connsiteY7" fmla="*/ 206745 h 419396"/>
                <a:gd name="connsiteX8" fmla="*/ 147675 w 939210"/>
                <a:gd name="connsiteY8" fmla="*/ 189024 h 419396"/>
                <a:gd name="connsiteX9" fmla="*/ 206744 w 939210"/>
                <a:gd name="connsiteY9" fmla="*/ 135861 h 419396"/>
                <a:gd name="connsiteX10" fmla="*/ 254000 w 939210"/>
                <a:gd name="connsiteY10" fmla="*/ 112233 h 419396"/>
                <a:gd name="connsiteX11" fmla="*/ 277628 w 939210"/>
                <a:gd name="connsiteY11" fmla="*/ 100419 h 419396"/>
                <a:gd name="connsiteX12" fmla="*/ 336698 w 939210"/>
                <a:gd name="connsiteY12" fmla="*/ 70884 h 419396"/>
                <a:gd name="connsiteX13" fmla="*/ 360326 w 939210"/>
                <a:gd name="connsiteY13" fmla="*/ 59070 h 419396"/>
                <a:gd name="connsiteX14" fmla="*/ 378047 w 939210"/>
                <a:gd name="connsiteY14" fmla="*/ 53163 h 419396"/>
                <a:gd name="connsiteX15" fmla="*/ 395768 w 939210"/>
                <a:gd name="connsiteY15" fmla="*/ 41349 h 419396"/>
                <a:gd name="connsiteX16" fmla="*/ 425303 w 939210"/>
                <a:gd name="connsiteY16" fmla="*/ 35442 h 419396"/>
                <a:gd name="connsiteX17" fmla="*/ 478465 w 939210"/>
                <a:gd name="connsiteY17" fmla="*/ 17721 h 419396"/>
                <a:gd name="connsiteX18" fmla="*/ 537535 w 939210"/>
                <a:gd name="connsiteY18" fmla="*/ 0 h 419396"/>
                <a:gd name="connsiteX19" fmla="*/ 838791 w 939210"/>
                <a:gd name="connsiteY19" fmla="*/ 5907 h 419396"/>
                <a:gd name="connsiteX20" fmla="*/ 874233 w 939210"/>
                <a:gd name="connsiteY20" fmla="*/ 11814 h 419396"/>
                <a:gd name="connsiteX21" fmla="*/ 939210 w 939210"/>
                <a:gd name="connsiteY21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06326 w 939210"/>
                <a:gd name="connsiteY4" fmla="*/ 254000 h 419396"/>
                <a:gd name="connsiteX5" fmla="*/ 118140 w 939210"/>
                <a:gd name="connsiteY5" fmla="*/ 230372 h 419396"/>
                <a:gd name="connsiteX6" fmla="*/ 135861 w 939210"/>
                <a:gd name="connsiteY6" fmla="*/ 206745 h 419396"/>
                <a:gd name="connsiteX7" fmla="*/ 147675 w 939210"/>
                <a:gd name="connsiteY7" fmla="*/ 189024 h 419396"/>
                <a:gd name="connsiteX8" fmla="*/ 206744 w 939210"/>
                <a:gd name="connsiteY8" fmla="*/ 135861 h 419396"/>
                <a:gd name="connsiteX9" fmla="*/ 254000 w 939210"/>
                <a:gd name="connsiteY9" fmla="*/ 112233 h 419396"/>
                <a:gd name="connsiteX10" fmla="*/ 277628 w 939210"/>
                <a:gd name="connsiteY10" fmla="*/ 100419 h 419396"/>
                <a:gd name="connsiteX11" fmla="*/ 336698 w 939210"/>
                <a:gd name="connsiteY11" fmla="*/ 70884 h 419396"/>
                <a:gd name="connsiteX12" fmla="*/ 360326 w 939210"/>
                <a:gd name="connsiteY12" fmla="*/ 59070 h 419396"/>
                <a:gd name="connsiteX13" fmla="*/ 378047 w 939210"/>
                <a:gd name="connsiteY13" fmla="*/ 53163 h 419396"/>
                <a:gd name="connsiteX14" fmla="*/ 395768 w 939210"/>
                <a:gd name="connsiteY14" fmla="*/ 41349 h 419396"/>
                <a:gd name="connsiteX15" fmla="*/ 425303 w 939210"/>
                <a:gd name="connsiteY15" fmla="*/ 35442 h 419396"/>
                <a:gd name="connsiteX16" fmla="*/ 478465 w 939210"/>
                <a:gd name="connsiteY16" fmla="*/ 17721 h 419396"/>
                <a:gd name="connsiteX17" fmla="*/ 537535 w 939210"/>
                <a:gd name="connsiteY17" fmla="*/ 0 h 419396"/>
                <a:gd name="connsiteX18" fmla="*/ 838791 w 939210"/>
                <a:gd name="connsiteY18" fmla="*/ 5907 h 419396"/>
                <a:gd name="connsiteX19" fmla="*/ 874233 w 939210"/>
                <a:gd name="connsiteY19" fmla="*/ 11814 h 419396"/>
                <a:gd name="connsiteX20" fmla="*/ 939210 w 939210"/>
                <a:gd name="connsiteY20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35861 w 939210"/>
                <a:gd name="connsiteY5" fmla="*/ 206745 h 419396"/>
                <a:gd name="connsiteX6" fmla="*/ 147675 w 939210"/>
                <a:gd name="connsiteY6" fmla="*/ 189024 h 419396"/>
                <a:gd name="connsiteX7" fmla="*/ 206744 w 939210"/>
                <a:gd name="connsiteY7" fmla="*/ 135861 h 419396"/>
                <a:gd name="connsiteX8" fmla="*/ 254000 w 939210"/>
                <a:gd name="connsiteY8" fmla="*/ 112233 h 419396"/>
                <a:gd name="connsiteX9" fmla="*/ 277628 w 939210"/>
                <a:gd name="connsiteY9" fmla="*/ 100419 h 419396"/>
                <a:gd name="connsiteX10" fmla="*/ 336698 w 939210"/>
                <a:gd name="connsiteY10" fmla="*/ 70884 h 419396"/>
                <a:gd name="connsiteX11" fmla="*/ 360326 w 939210"/>
                <a:gd name="connsiteY11" fmla="*/ 59070 h 419396"/>
                <a:gd name="connsiteX12" fmla="*/ 378047 w 939210"/>
                <a:gd name="connsiteY12" fmla="*/ 53163 h 419396"/>
                <a:gd name="connsiteX13" fmla="*/ 395768 w 939210"/>
                <a:gd name="connsiteY13" fmla="*/ 41349 h 419396"/>
                <a:gd name="connsiteX14" fmla="*/ 425303 w 939210"/>
                <a:gd name="connsiteY14" fmla="*/ 35442 h 419396"/>
                <a:gd name="connsiteX15" fmla="*/ 478465 w 939210"/>
                <a:gd name="connsiteY15" fmla="*/ 17721 h 419396"/>
                <a:gd name="connsiteX16" fmla="*/ 537535 w 939210"/>
                <a:gd name="connsiteY16" fmla="*/ 0 h 419396"/>
                <a:gd name="connsiteX17" fmla="*/ 838791 w 939210"/>
                <a:gd name="connsiteY17" fmla="*/ 5907 h 419396"/>
                <a:gd name="connsiteX18" fmla="*/ 874233 w 939210"/>
                <a:gd name="connsiteY18" fmla="*/ 11814 h 419396"/>
                <a:gd name="connsiteX19" fmla="*/ 939210 w 939210"/>
                <a:gd name="connsiteY19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47675 w 939210"/>
                <a:gd name="connsiteY5" fmla="*/ 189024 h 419396"/>
                <a:gd name="connsiteX6" fmla="*/ 206744 w 939210"/>
                <a:gd name="connsiteY6" fmla="*/ 135861 h 419396"/>
                <a:gd name="connsiteX7" fmla="*/ 254000 w 939210"/>
                <a:gd name="connsiteY7" fmla="*/ 112233 h 419396"/>
                <a:gd name="connsiteX8" fmla="*/ 277628 w 939210"/>
                <a:gd name="connsiteY8" fmla="*/ 100419 h 419396"/>
                <a:gd name="connsiteX9" fmla="*/ 336698 w 939210"/>
                <a:gd name="connsiteY9" fmla="*/ 70884 h 419396"/>
                <a:gd name="connsiteX10" fmla="*/ 360326 w 939210"/>
                <a:gd name="connsiteY10" fmla="*/ 59070 h 419396"/>
                <a:gd name="connsiteX11" fmla="*/ 378047 w 939210"/>
                <a:gd name="connsiteY11" fmla="*/ 53163 h 419396"/>
                <a:gd name="connsiteX12" fmla="*/ 395768 w 939210"/>
                <a:gd name="connsiteY12" fmla="*/ 41349 h 419396"/>
                <a:gd name="connsiteX13" fmla="*/ 425303 w 939210"/>
                <a:gd name="connsiteY13" fmla="*/ 35442 h 419396"/>
                <a:gd name="connsiteX14" fmla="*/ 478465 w 939210"/>
                <a:gd name="connsiteY14" fmla="*/ 17721 h 419396"/>
                <a:gd name="connsiteX15" fmla="*/ 537535 w 939210"/>
                <a:gd name="connsiteY15" fmla="*/ 0 h 419396"/>
                <a:gd name="connsiteX16" fmla="*/ 838791 w 939210"/>
                <a:gd name="connsiteY16" fmla="*/ 5907 h 419396"/>
                <a:gd name="connsiteX17" fmla="*/ 874233 w 939210"/>
                <a:gd name="connsiteY17" fmla="*/ 11814 h 419396"/>
                <a:gd name="connsiteX18" fmla="*/ 939210 w 939210"/>
                <a:gd name="connsiteY18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47675 w 939210"/>
                <a:gd name="connsiteY4" fmla="*/ 189024 h 419396"/>
                <a:gd name="connsiteX5" fmla="*/ 206744 w 939210"/>
                <a:gd name="connsiteY5" fmla="*/ 135861 h 419396"/>
                <a:gd name="connsiteX6" fmla="*/ 254000 w 939210"/>
                <a:gd name="connsiteY6" fmla="*/ 112233 h 419396"/>
                <a:gd name="connsiteX7" fmla="*/ 277628 w 939210"/>
                <a:gd name="connsiteY7" fmla="*/ 100419 h 419396"/>
                <a:gd name="connsiteX8" fmla="*/ 336698 w 939210"/>
                <a:gd name="connsiteY8" fmla="*/ 70884 h 419396"/>
                <a:gd name="connsiteX9" fmla="*/ 360326 w 939210"/>
                <a:gd name="connsiteY9" fmla="*/ 59070 h 419396"/>
                <a:gd name="connsiteX10" fmla="*/ 378047 w 939210"/>
                <a:gd name="connsiteY10" fmla="*/ 53163 h 419396"/>
                <a:gd name="connsiteX11" fmla="*/ 395768 w 939210"/>
                <a:gd name="connsiteY11" fmla="*/ 41349 h 419396"/>
                <a:gd name="connsiteX12" fmla="*/ 425303 w 939210"/>
                <a:gd name="connsiteY12" fmla="*/ 35442 h 419396"/>
                <a:gd name="connsiteX13" fmla="*/ 478465 w 939210"/>
                <a:gd name="connsiteY13" fmla="*/ 17721 h 419396"/>
                <a:gd name="connsiteX14" fmla="*/ 537535 w 939210"/>
                <a:gd name="connsiteY14" fmla="*/ 0 h 419396"/>
                <a:gd name="connsiteX15" fmla="*/ 838791 w 939210"/>
                <a:gd name="connsiteY15" fmla="*/ 5907 h 419396"/>
                <a:gd name="connsiteX16" fmla="*/ 874233 w 939210"/>
                <a:gd name="connsiteY16" fmla="*/ 11814 h 419396"/>
                <a:gd name="connsiteX17" fmla="*/ 939210 w 939210"/>
                <a:gd name="connsiteY17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78047 w 939210"/>
                <a:gd name="connsiteY9" fmla="*/ 53163 h 419396"/>
                <a:gd name="connsiteX10" fmla="*/ 395768 w 939210"/>
                <a:gd name="connsiteY10" fmla="*/ 41349 h 419396"/>
                <a:gd name="connsiteX11" fmla="*/ 425303 w 939210"/>
                <a:gd name="connsiteY11" fmla="*/ 35442 h 419396"/>
                <a:gd name="connsiteX12" fmla="*/ 478465 w 939210"/>
                <a:gd name="connsiteY12" fmla="*/ 17721 h 419396"/>
                <a:gd name="connsiteX13" fmla="*/ 537535 w 939210"/>
                <a:gd name="connsiteY13" fmla="*/ 0 h 419396"/>
                <a:gd name="connsiteX14" fmla="*/ 838791 w 939210"/>
                <a:gd name="connsiteY14" fmla="*/ 5907 h 419396"/>
                <a:gd name="connsiteX15" fmla="*/ 874233 w 939210"/>
                <a:gd name="connsiteY15" fmla="*/ 11814 h 419396"/>
                <a:gd name="connsiteX16" fmla="*/ 939210 w 939210"/>
                <a:gd name="connsiteY16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95768 w 939210"/>
                <a:gd name="connsiteY9" fmla="*/ 41349 h 419396"/>
                <a:gd name="connsiteX10" fmla="*/ 425303 w 939210"/>
                <a:gd name="connsiteY10" fmla="*/ 35442 h 419396"/>
                <a:gd name="connsiteX11" fmla="*/ 478465 w 939210"/>
                <a:gd name="connsiteY11" fmla="*/ 17721 h 419396"/>
                <a:gd name="connsiteX12" fmla="*/ 537535 w 939210"/>
                <a:gd name="connsiteY12" fmla="*/ 0 h 419396"/>
                <a:gd name="connsiteX13" fmla="*/ 838791 w 939210"/>
                <a:gd name="connsiteY13" fmla="*/ 5907 h 419396"/>
                <a:gd name="connsiteX14" fmla="*/ 874233 w 939210"/>
                <a:gd name="connsiteY14" fmla="*/ 11814 h 419396"/>
                <a:gd name="connsiteX15" fmla="*/ 939210 w 939210"/>
                <a:gd name="connsiteY15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95768 w 939210"/>
                <a:gd name="connsiteY8" fmla="*/ 41349 h 419396"/>
                <a:gd name="connsiteX9" fmla="*/ 425303 w 939210"/>
                <a:gd name="connsiteY9" fmla="*/ 35442 h 419396"/>
                <a:gd name="connsiteX10" fmla="*/ 478465 w 939210"/>
                <a:gd name="connsiteY10" fmla="*/ 17721 h 419396"/>
                <a:gd name="connsiteX11" fmla="*/ 537535 w 939210"/>
                <a:gd name="connsiteY11" fmla="*/ 0 h 419396"/>
                <a:gd name="connsiteX12" fmla="*/ 838791 w 939210"/>
                <a:gd name="connsiteY12" fmla="*/ 5907 h 419396"/>
                <a:gd name="connsiteX13" fmla="*/ 874233 w 939210"/>
                <a:gd name="connsiteY13" fmla="*/ 11814 h 419396"/>
                <a:gd name="connsiteX14" fmla="*/ 939210 w 939210"/>
                <a:gd name="connsiteY14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77628 w 939210"/>
                <a:gd name="connsiteY5" fmla="*/ 100419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939210 w 939210"/>
                <a:gd name="connsiteY12" fmla="*/ 11814 h 419396"/>
                <a:gd name="connsiteX0" fmla="*/ 0 w 838791"/>
                <a:gd name="connsiteY0" fmla="*/ 419396 h 419396"/>
                <a:gd name="connsiteX1" fmla="*/ 35442 w 838791"/>
                <a:gd name="connsiteY1" fmla="*/ 348512 h 419396"/>
                <a:gd name="connsiteX2" fmla="*/ 88605 w 838791"/>
                <a:gd name="connsiteY2" fmla="*/ 271721 h 419396"/>
                <a:gd name="connsiteX3" fmla="*/ 147675 w 838791"/>
                <a:gd name="connsiteY3" fmla="*/ 189024 h 419396"/>
                <a:gd name="connsiteX4" fmla="*/ 206744 w 838791"/>
                <a:gd name="connsiteY4" fmla="*/ 135861 h 419396"/>
                <a:gd name="connsiteX5" fmla="*/ 281747 w 838791"/>
                <a:gd name="connsiteY5" fmla="*/ 86946 h 419396"/>
                <a:gd name="connsiteX6" fmla="*/ 357295 w 838791"/>
                <a:gd name="connsiteY6" fmla="*/ 57411 h 419396"/>
                <a:gd name="connsiteX7" fmla="*/ 395768 w 838791"/>
                <a:gd name="connsiteY7" fmla="*/ 41349 h 419396"/>
                <a:gd name="connsiteX8" fmla="*/ 441780 w 838791"/>
                <a:gd name="connsiteY8" fmla="*/ 21968 h 419396"/>
                <a:gd name="connsiteX9" fmla="*/ 478465 w 838791"/>
                <a:gd name="connsiteY9" fmla="*/ 4248 h 419396"/>
                <a:gd name="connsiteX10" fmla="*/ 562251 w 838791"/>
                <a:gd name="connsiteY10" fmla="*/ 0 h 419396"/>
                <a:gd name="connsiteX11" fmla="*/ 838791 w 838791"/>
                <a:gd name="connsiteY11" fmla="*/ 5907 h 419396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78465 w 706972"/>
                <a:gd name="connsiteY9" fmla="*/ 11814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88605 w 706972"/>
                <a:gd name="connsiteY3" fmla="*/ 279287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9676 w 706972"/>
                <a:gd name="connsiteY3" fmla="*/ 246699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47675 w 706972"/>
                <a:gd name="connsiteY5" fmla="*/ 196590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11172 w 706972"/>
                <a:gd name="connsiteY6" fmla="*/ 127133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706972 w 706972"/>
                <a:gd name="connsiteY9" fmla="*/ 0 h 426962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9022 w 443139"/>
                <a:gd name="connsiteY2" fmla="*/ 22268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9749 w 443139"/>
                <a:gd name="connsiteY3" fmla="*/ 155810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139" h="386766">
                  <a:moveTo>
                    <a:pt x="0" y="386766"/>
                  </a:moveTo>
                  <a:cubicBezTo>
                    <a:pt x="7384" y="371999"/>
                    <a:pt x="8820" y="343529"/>
                    <a:pt x="15514" y="315881"/>
                  </a:cubicBezTo>
                  <a:cubicBezTo>
                    <a:pt x="22208" y="288233"/>
                    <a:pt x="29829" y="233373"/>
                    <a:pt x="40166" y="220876"/>
                  </a:cubicBezTo>
                  <a:cubicBezTo>
                    <a:pt x="50503" y="197516"/>
                    <a:pt x="64619" y="174216"/>
                    <a:pt x="79749" y="155810"/>
                  </a:cubicBezTo>
                  <a:cubicBezTo>
                    <a:pt x="94879" y="137404"/>
                    <a:pt x="111994" y="127349"/>
                    <a:pt x="130946" y="110439"/>
                  </a:cubicBezTo>
                  <a:cubicBezTo>
                    <a:pt x="149898" y="93529"/>
                    <a:pt x="180504" y="76376"/>
                    <a:pt x="204530" y="63401"/>
                  </a:cubicBezTo>
                  <a:cubicBezTo>
                    <a:pt x="228556" y="50426"/>
                    <a:pt x="249506" y="41403"/>
                    <a:pt x="275105" y="32591"/>
                  </a:cubicBezTo>
                  <a:cubicBezTo>
                    <a:pt x="300704" y="23779"/>
                    <a:pt x="330121" y="15962"/>
                    <a:pt x="358127" y="10530"/>
                  </a:cubicBezTo>
                  <a:cubicBezTo>
                    <a:pt x="386133" y="5098"/>
                    <a:pt x="384998" y="8454"/>
                    <a:pt x="443139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A60A8CD-78AA-2791-4608-B4D7990347C9}"/>
                </a:ext>
              </a:extLst>
            </p:cNvPr>
            <p:cNvSpPr/>
            <p:nvPr/>
          </p:nvSpPr>
          <p:spPr>
            <a:xfrm flipV="1">
              <a:off x="4307487" y="3619915"/>
              <a:ext cx="329236" cy="1484238"/>
            </a:xfrm>
            <a:custGeom>
              <a:avLst/>
              <a:gdLst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64977 w 939210"/>
                <a:gd name="connsiteY3" fmla="*/ 313070 h 419396"/>
                <a:gd name="connsiteX4" fmla="*/ 88605 w 939210"/>
                <a:gd name="connsiteY4" fmla="*/ 271721 h 419396"/>
                <a:gd name="connsiteX5" fmla="*/ 106326 w 939210"/>
                <a:gd name="connsiteY5" fmla="*/ 254000 h 419396"/>
                <a:gd name="connsiteX6" fmla="*/ 118140 w 939210"/>
                <a:gd name="connsiteY6" fmla="*/ 230372 h 419396"/>
                <a:gd name="connsiteX7" fmla="*/ 135861 w 939210"/>
                <a:gd name="connsiteY7" fmla="*/ 206745 h 419396"/>
                <a:gd name="connsiteX8" fmla="*/ 147675 w 939210"/>
                <a:gd name="connsiteY8" fmla="*/ 189024 h 419396"/>
                <a:gd name="connsiteX9" fmla="*/ 206744 w 939210"/>
                <a:gd name="connsiteY9" fmla="*/ 135861 h 419396"/>
                <a:gd name="connsiteX10" fmla="*/ 254000 w 939210"/>
                <a:gd name="connsiteY10" fmla="*/ 112233 h 419396"/>
                <a:gd name="connsiteX11" fmla="*/ 277628 w 939210"/>
                <a:gd name="connsiteY11" fmla="*/ 100419 h 419396"/>
                <a:gd name="connsiteX12" fmla="*/ 336698 w 939210"/>
                <a:gd name="connsiteY12" fmla="*/ 70884 h 419396"/>
                <a:gd name="connsiteX13" fmla="*/ 360326 w 939210"/>
                <a:gd name="connsiteY13" fmla="*/ 59070 h 419396"/>
                <a:gd name="connsiteX14" fmla="*/ 378047 w 939210"/>
                <a:gd name="connsiteY14" fmla="*/ 53163 h 419396"/>
                <a:gd name="connsiteX15" fmla="*/ 395768 w 939210"/>
                <a:gd name="connsiteY15" fmla="*/ 41349 h 419396"/>
                <a:gd name="connsiteX16" fmla="*/ 425303 w 939210"/>
                <a:gd name="connsiteY16" fmla="*/ 35442 h 419396"/>
                <a:gd name="connsiteX17" fmla="*/ 478465 w 939210"/>
                <a:gd name="connsiteY17" fmla="*/ 17721 h 419396"/>
                <a:gd name="connsiteX18" fmla="*/ 537535 w 939210"/>
                <a:gd name="connsiteY18" fmla="*/ 0 h 419396"/>
                <a:gd name="connsiteX19" fmla="*/ 838791 w 939210"/>
                <a:gd name="connsiteY19" fmla="*/ 5907 h 419396"/>
                <a:gd name="connsiteX20" fmla="*/ 874233 w 939210"/>
                <a:gd name="connsiteY20" fmla="*/ 11814 h 419396"/>
                <a:gd name="connsiteX21" fmla="*/ 939210 w 939210"/>
                <a:gd name="connsiteY21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06326 w 939210"/>
                <a:gd name="connsiteY4" fmla="*/ 254000 h 419396"/>
                <a:gd name="connsiteX5" fmla="*/ 118140 w 939210"/>
                <a:gd name="connsiteY5" fmla="*/ 230372 h 419396"/>
                <a:gd name="connsiteX6" fmla="*/ 135861 w 939210"/>
                <a:gd name="connsiteY6" fmla="*/ 206745 h 419396"/>
                <a:gd name="connsiteX7" fmla="*/ 147675 w 939210"/>
                <a:gd name="connsiteY7" fmla="*/ 189024 h 419396"/>
                <a:gd name="connsiteX8" fmla="*/ 206744 w 939210"/>
                <a:gd name="connsiteY8" fmla="*/ 135861 h 419396"/>
                <a:gd name="connsiteX9" fmla="*/ 254000 w 939210"/>
                <a:gd name="connsiteY9" fmla="*/ 112233 h 419396"/>
                <a:gd name="connsiteX10" fmla="*/ 277628 w 939210"/>
                <a:gd name="connsiteY10" fmla="*/ 100419 h 419396"/>
                <a:gd name="connsiteX11" fmla="*/ 336698 w 939210"/>
                <a:gd name="connsiteY11" fmla="*/ 70884 h 419396"/>
                <a:gd name="connsiteX12" fmla="*/ 360326 w 939210"/>
                <a:gd name="connsiteY12" fmla="*/ 59070 h 419396"/>
                <a:gd name="connsiteX13" fmla="*/ 378047 w 939210"/>
                <a:gd name="connsiteY13" fmla="*/ 53163 h 419396"/>
                <a:gd name="connsiteX14" fmla="*/ 395768 w 939210"/>
                <a:gd name="connsiteY14" fmla="*/ 41349 h 419396"/>
                <a:gd name="connsiteX15" fmla="*/ 425303 w 939210"/>
                <a:gd name="connsiteY15" fmla="*/ 35442 h 419396"/>
                <a:gd name="connsiteX16" fmla="*/ 478465 w 939210"/>
                <a:gd name="connsiteY16" fmla="*/ 17721 h 419396"/>
                <a:gd name="connsiteX17" fmla="*/ 537535 w 939210"/>
                <a:gd name="connsiteY17" fmla="*/ 0 h 419396"/>
                <a:gd name="connsiteX18" fmla="*/ 838791 w 939210"/>
                <a:gd name="connsiteY18" fmla="*/ 5907 h 419396"/>
                <a:gd name="connsiteX19" fmla="*/ 874233 w 939210"/>
                <a:gd name="connsiteY19" fmla="*/ 11814 h 419396"/>
                <a:gd name="connsiteX20" fmla="*/ 939210 w 939210"/>
                <a:gd name="connsiteY20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35861 w 939210"/>
                <a:gd name="connsiteY5" fmla="*/ 206745 h 419396"/>
                <a:gd name="connsiteX6" fmla="*/ 147675 w 939210"/>
                <a:gd name="connsiteY6" fmla="*/ 189024 h 419396"/>
                <a:gd name="connsiteX7" fmla="*/ 206744 w 939210"/>
                <a:gd name="connsiteY7" fmla="*/ 135861 h 419396"/>
                <a:gd name="connsiteX8" fmla="*/ 254000 w 939210"/>
                <a:gd name="connsiteY8" fmla="*/ 112233 h 419396"/>
                <a:gd name="connsiteX9" fmla="*/ 277628 w 939210"/>
                <a:gd name="connsiteY9" fmla="*/ 100419 h 419396"/>
                <a:gd name="connsiteX10" fmla="*/ 336698 w 939210"/>
                <a:gd name="connsiteY10" fmla="*/ 70884 h 419396"/>
                <a:gd name="connsiteX11" fmla="*/ 360326 w 939210"/>
                <a:gd name="connsiteY11" fmla="*/ 59070 h 419396"/>
                <a:gd name="connsiteX12" fmla="*/ 378047 w 939210"/>
                <a:gd name="connsiteY12" fmla="*/ 53163 h 419396"/>
                <a:gd name="connsiteX13" fmla="*/ 395768 w 939210"/>
                <a:gd name="connsiteY13" fmla="*/ 41349 h 419396"/>
                <a:gd name="connsiteX14" fmla="*/ 425303 w 939210"/>
                <a:gd name="connsiteY14" fmla="*/ 35442 h 419396"/>
                <a:gd name="connsiteX15" fmla="*/ 478465 w 939210"/>
                <a:gd name="connsiteY15" fmla="*/ 17721 h 419396"/>
                <a:gd name="connsiteX16" fmla="*/ 537535 w 939210"/>
                <a:gd name="connsiteY16" fmla="*/ 0 h 419396"/>
                <a:gd name="connsiteX17" fmla="*/ 838791 w 939210"/>
                <a:gd name="connsiteY17" fmla="*/ 5907 h 419396"/>
                <a:gd name="connsiteX18" fmla="*/ 874233 w 939210"/>
                <a:gd name="connsiteY18" fmla="*/ 11814 h 419396"/>
                <a:gd name="connsiteX19" fmla="*/ 939210 w 939210"/>
                <a:gd name="connsiteY19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47675 w 939210"/>
                <a:gd name="connsiteY5" fmla="*/ 189024 h 419396"/>
                <a:gd name="connsiteX6" fmla="*/ 206744 w 939210"/>
                <a:gd name="connsiteY6" fmla="*/ 135861 h 419396"/>
                <a:gd name="connsiteX7" fmla="*/ 254000 w 939210"/>
                <a:gd name="connsiteY7" fmla="*/ 112233 h 419396"/>
                <a:gd name="connsiteX8" fmla="*/ 277628 w 939210"/>
                <a:gd name="connsiteY8" fmla="*/ 100419 h 419396"/>
                <a:gd name="connsiteX9" fmla="*/ 336698 w 939210"/>
                <a:gd name="connsiteY9" fmla="*/ 70884 h 419396"/>
                <a:gd name="connsiteX10" fmla="*/ 360326 w 939210"/>
                <a:gd name="connsiteY10" fmla="*/ 59070 h 419396"/>
                <a:gd name="connsiteX11" fmla="*/ 378047 w 939210"/>
                <a:gd name="connsiteY11" fmla="*/ 53163 h 419396"/>
                <a:gd name="connsiteX12" fmla="*/ 395768 w 939210"/>
                <a:gd name="connsiteY12" fmla="*/ 41349 h 419396"/>
                <a:gd name="connsiteX13" fmla="*/ 425303 w 939210"/>
                <a:gd name="connsiteY13" fmla="*/ 35442 h 419396"/>
                <a:gd name="connsiteX14" fmla="*/ 478465 w 939210"/>
                <a:gd name="connsiteY14" fmla="*/ 17721 h 419396"/>
                <a:gd name="connsiteX15" fmla="*/ 537535 w 939210"/>
                <a:gd name="connsiteY15" fmla="*/ 0 h 419396"/>
                <a:gd name="connsiteX16" fmla="*/ 838791 w 939210"/>
                <a:gd name="connsiteY16" fmla="*/ 5907 h 419396"/>
                <a:gd name="connsiteX17" fmla="*/ 874233 w 939210"/>
                <a:gd name="connsiteY17" fmla="*/ 11814 h 419396"/>
                <a:gd name="connsiteX18" fmla="*/ 939210 w 939210"/>
                <a:gd name="connsiteY18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47675 w 939210"/>
                <a:gd name="connsiteY4" fmla="*/ 189024 h 419396"/>
                <a:gd name="connsiteX5" fmla="*/ 206744 w 939210"/>
                <a:gd name="connsiteY5" fmla="*/ 135861 h 419396"/>
                <a:gd name="connsiteX6" fmla="*/ 254000 w 939210"/>
                <a:gd name="connsiteY6" fmla="*/ 112233 h 419396"/>
                <a:gd name="connsiteX7" fmla="*/ 277628 w 939210"/>
                <a:gd name="connsiteY7" fmla="*/ 100419 h 419396"/>
                <a:gd name="connsiteX8" fmla="*/ 336698 w 939210"/>
                <a:gd name="connsiteY8" fmla="*/ 70884 h 419396"/>
                <a:gd name="connsiteX9" fmla="*/ 360326 w 939210"/>
                <a:gd name="connsiteY9" fmla="*/ 59070 h 419396"/>
                <a:gd name="connsiteX10" fmla="*/ 378047 w 939210"/>
                <a:gd name="connsiteY10" fmla="*/ 53163 h 419396"/>
                <a:gd name="connsiteX11" fmla="*/ 395768 w 939210"/>
                <a:gd name="connsiteY11" fmla="*/ 41349 h 419396"/>
                <a:gd name="connsiteX12" fmla="*/ 425303 w 939210"/>
                <a:gd name="connsiteY12" fmla="*/ 35442 h 419396"/>
                <a:gd name="connsiteX13" fmla="*/ 478465 w 939210"/>
                <a:gd name="connsiteY13" fmla="*/ 17721 h 419396"/>
                <a:gd name="connsiteX14" fmla="*/ 537535 w 939210"/>
                <a:gd name="connsiteY14" fmla="*/ 0 h 419396"/>
                <a:gd name="connsiteX15" fmla="*/ 838791 w 939210"/>
                <a:gd name="connsiteY15" fmla="*/ 5907 h 419396"/>
                <a:gd name="connsiteX16" fmla="*/ 874233 w 939210"/>
                <a:gd name="connsiteY16" fmla="*/ 11814 h 419396"/>
                <a:gd name="connsiteX17" fmla="*/ 939210 w 939210"/>
                <a:gd name="connsiteY17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78047 w 939210"/>
                <a:gd name="connsiteY9" fmla="*/ 53163 h 419396"/>
                <a:gd name="connsiteX10" fmla="*/ 395768 w 939210"/>
                <a:gd name="connsiteY10" fmla="*/ 41349 h 419396"/>
                <a:gd name="connsiteX11" fmla="*/ 425303 w 939210"/>
                <a:gd name="connsiteY11" fmla="*/ 35442 h 419396"/>
                <a:gd name="connsiteX12" fmla="*/ 478465 w 939210"/>
                <a:gd name="connsiteY12" fmla="*/ 17721 h 419396"/>
                <a:gd name="connsiteX13" fmla="*/ 537535 w 939210"/>
                <a:gd name="connsiteY13" fmla="*/ 0 h 419396"/>
                <a:gd name="connsiteX14" fmla="*/ 838791 w 939210"/>
                <a:gd name="connsiteY14" fmla="*/ 5907 h 419396"/>
                <a:gd name="connsiteX15" fmla="*/ 874233 w 939210"/>
                <a:gd name="connsiteY15" fmla="*/ 11814 h 419396"/>
                <a:gd name="connsiteX16" fmla="*/ 939210 w 939210"/>
                <a:gd name="connsiteY16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95768 w 939210"/>
                <a:gd name="connsiteY9" fmla="*/ 41349 h 419396"/>
                <a:gd name="connsiteX10" fmla="*/ 425303 w 939210"/>
                <a:gd name="connsiteY10" fmla="*/ 35442 h 419396"/>
                <a:gd name="connsiteX11" fmla="*/ 478465 w 939210"/>
                <a:gd name="connsiteY11" fmla="*/ 17721 h 419396"/>
                <a:gd name="connsiteX12" fmla="*/ 537535 w 939210"/>
                <a:gd name="connsiteY12" fmla="*/ 0 h 419396"/>
                <a:gd name="connsiteX13" fmla="*/ 838791 w 939210"/>
                <a:gd name="connsiteY13" fmla="*/ 5907 h 419396"/>
                <a:gd name="connsiteX14" fmla="*/ 874233 w 939210"/>
                <a:gd name="connsiteY14" fmla="*/ 11814 h 419396"/>
                <a:gd name="connsiteX15" fmla="*/ 939210 w 939210"/>
                <a:gd name="connsiteY15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95768 w 939210"/>
                <a:gd name="connsiteY8" fmla="*/ 41349 h 419396"/>
                <a:gd name="connsiteX9" fmla="*/ 425303 w 939210"/>
                <a:gd name="connsiteY9" fmla="*/ 35442 h 419396"/>
                <a:gd name="connsiteX10" fmla="*/ 478465 w 939210"/>
                <a:gd name="connsiteY10" fmla="*/ 17721 h 419396"/>
                <a:gd name="connsiteX11" fmla="*/ 537535 w 939210"/>
                <a:gd name="connsiteY11" fmla="*/ 0 h 419396"/>
                <a:gd name="connsiteX12" fmla="*/ 838791 w 939210"/>
                <a:gd name="connsiteY12" fmla="*/ 5907 h 419396"/>
                <a:gd name="connsiteX13" fmla="*/ 874233 w 939210"/>
                <a:gd name="connsiteY13" fmla="*/ 11814 h 419396"/>
                <a:gd name="connsiteX14" fmla="*/ 939210 w 939210"/>
                <a:gd name="connsiteY14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77628 w 939210"/>
                <a:gd name="connsiteY5" fmla="*/ 100419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939210 w 939210"/>
                <a:gd name="connsiteY12" fmla="*/ 11814 h 419396"/>
                <a:gd name="connsiteX0" fmla="*/ 0 w 838791"/>
                <a:gd name="connsiteY0" fmla="*/ 419396 h 419396"/>
                <a:gd name="connsiteX1" fmla="*/ 35442 w 838791"/>
                <a:gd name="connsiteY1" fmla="*/ 348512 h 419396"/>
                <a:gd name="connsiteX2" fmla="*/ 88605 w 838791"/>
                <a:gd name="connsiteY2" fmla="*/ 271721 h 419396"/>
                <a:gd name="connsiteX3" fmla="*/ 147675 w 838791"/>
                <a:gd name="connsiteY3" fmla="*/ 189024 h 419396"/>
                <a:gd name="connsiteX4" fmla="*/ 206744 w 838791"/>
                <a:gd name="connsiteY4" fmla="*/ 135861 h 419396"/>
                <a:gd name="connsiteX5" fmla="*/ 281747 w 838791"/>
                <a:gd name="connsiteY5" fmla="*/ 86946 h 419396"/>
                <a:gd name="connsiteX6" fmla="*/ 357295 w 838791"/>
                <a:gd name="connsiteY6" fmla="*/ 57411 h 419396"/>
                <a:gd name="connsiteX7" fmla="*/ 395768 w 838791"/>
                <a:gd name="connsiteY7" fmla="*/ 41349 h 419396"/>
                <a:gd name="connsiteX8" fmla="*/ 441780 w 838791"/>
                <a:gd name="connsiteY8" fmla="*/ 21968 h 419396"/>
                <a:gd name="connsiteX9" fmla="*/ 478465 w 838791"/>
                <a:gd name="connsiteY9" fmla="*/ 4248 h 419396"/>
                <a:gd name="connsiteX10" fmla="*/ 562251 w 838791"/>
                <a:gd name="connsiteY10" fmla="*/ 0 h 419396"/>
                <a:gd name="connsiteX11" fmla="*/ 838791 w 838791"/>
                <a:gd name="connsiteY11" fmla="*/ 5907 h 419396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78465 w 706972"/>
                <a:gd name="connsiteY9" fmla="*/ 11814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88605 w 706972"/>
                <a:gd name="connsiteY3" fmla="*/ 279287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9676 w 706972"/>
                <a:gd name="connsiteY3" fmla="*/ 246699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47675 w 706972"/>
                <a:gd name="connsiteY5" fmla="*/ 196590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11172 w 706972"/>
                <a:gd name="connsiteY6" fmla="*/ 127133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706972 w 706972"/>
                <a:gd name="connsiteY9" fmla="*/ 0 h 426962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9022 w 443139"/>
                <a:gd name="connsiteY2" fmla="*/ 22268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9749 w 443139"/>
                <a:gd name="connsiteY3" fmla="*/ 155810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139" h="386766">
                  <a:moveTo>
                    <a:pt x="0" y="386766"/>
                  </a:moveTo>
                  <a:cubicBezTo>
                    <a:pt x="7384" y="371999"/>
                    <a:pt x="8820" y="343529"/>
                    <a:pt x="15514" y="315881"/>
                  </a:cubicBezTo>
                  <a:cubicBezTo>
                    <a:pt x="22208" y="288233"/>
                    <a:pt x="29829" y="233373"/>
                    <a:pt x="40166" y="220876"/>
                  </a:cubicBezTo>
                  <a:cubicBezTo>
                    <a:pt x="50503" y="197516"/>
                    <a:pt x="64619" y="174216"/>
                    <a:pt x="79749" y="155810"/>
                  </a:cubicBezTo>
                  <a:cubicBezTo>
                    <a:pt x="94879" y="137404"/>
                    <a:pt x="111994" y="127349"/>
                    <a:pt x="130946" y="110439"/>
                  </a:cubicBezTo>
                  <a:cubicBezTo>
                    <a:pt x="149898" y="93529"/>
                    <a:pt x="180504" y="76376"/>
                    <a:pt x="204530" y="63401"/>
                  </a:cubicBezTo>
                  <a:cubicBezTo>
                    <a:pt x="228556" y="50426"/>
                    <a:pt x="249506" y="41403"/>
                    <a:pt x="275105" y="32591"/>
                  </a:cubicBezTo>
                  <a:cubicBezTo>
                    <a:pt x="300704" y="23779"/>
                    <a:pt x="330121" y="15962"/>
                    <a:pt x="358127" y="10530"/>
                  </a:cubicBezTo>
                  <a:cubicBezTo>
                    <a:pt x="386133" y="5098"/>
                    <a:pt x="384998" y="8454"/>
                    <a:pt x="443139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9002E1D-4C75-5820-3E04-BB7469631D6A}"/>
                </a:ext>
              </a:extLst>
            </p:cNvPr>
            <p:cNvSpPr/>
            <p:nvPr/>
          </p:nvSpPr>
          <p:spPr>
            <a:xfrm rot="5400000" flipV="1">
              <a:off x="5695519" y="3586123"/>
              <a:ext cx="467892" cy="2585484"/>
            </a:xfrm>
            <a:custGeom>
              <a:avLst/>
              <a:gdLst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64977 w 939210"/>
                <a:gd name="connsiteY3" fmla="*/ 313070 h 419396"/>
                <a:gd name="connsiteX4" fmla="*/ 88605 w 939210"/>
                <a:gd name="connsiteY4" fmla="*/ 271721 h 419396"/>
                <a:gd name="connsiteX5" fmla="*/ 106326 w 939210"/>
                <a:gd name="connsiteY5" fmla="*/ 254000 h 419396"/>
                <a:gd name="connsiteX6" fmla="*/ 118140 w 939210"/>
                <a:gd name="connsiteY6" fmla="*/ 230372 h 419396"/>
                <a:gd name="connsiteX7" fmla="*/ 135861 w 939210"/>
                <a:gd name="connsiteY7" fmla="*/ 206745 h 419396"/>
                <a:gd name="connsiteX8" fmla="*/ 147675 w 939210"/>
                <a:gd name="connsiteY8" fmla="*/ 189024 h 419396"/>
                <a:gd name="connsiteX9" fmla="*/ 206744 w 939210"/>
                <a:gd name="connsiteY9" fmla="*/ 135861 h 419396"/>
                <a:gd name="connsiteX10" fmla="*/ 254000 w 939210"/>
                <a:gd name="connsiteY10" fmla="*/ 112233 h 419396"/>
                <a:gd name="connsiteX11" fmla="*/ 277628 w 939210"/>
                <a:gd name="connsiteY11" fmla="*/ 100419 h 419396"/>
                <a:gd name="connsiteX12" fmla="*/ 336698 w 939210"/>
                <a:gd name="connsiteY12" fmla="*/ 70884 h 419396"/>
                <a:gd name="connsiteX13" fmla="*/ 360326 w 939210"/>
                <a:gd name="connsiteY13" fmla="*/ 59070 h 419396"/>
                <a:gd name="connsiteX14" fmla="*/ 378047 w 939210"/>
                <a:gd name="connsiteY14" fmla="*/ 53163 h 419396"/>
                <a:gd name="connsiteX15" fmla="*/ 395768 w 939210"/>
                <a:gd name="connsiteY15" fmla="*/ 41349 h 419396"/>
                <a:gd name="connsiteX16" fmla="*/ 425303 w 939210"/>
                <a:gd name="connsiteY16" fmla="*/ 35442 h 419396"/>
                <a:gd name="connsiteX17" fmla="*/ 478465 w 939210"/>
                <a:gd name="connsiteY17" fmla="*/ 17721 h 419396"/>
                <a:gd name="connsiteX18" fmla="*/ 537535 w 939210"/>
                <a:gd name="connsiteY18" fmla="*/ 0 h 419396"/>
                <a:gd name="connsiteX19" fmla="*/ 838791 w 939210"/>
                <a:gd name="connsiteY19" fmla="*/ 5907 h 419396"/>
                <a:gd name="connsiteX20" fmla="*/ 874233 w 939210"/>
                <a:gd name="connsiteY20" fmla="*/ 11814 h 419396"/>
                <a:gd name="connsiteX21" fmla="*/ 939210 w 939210"/>
                <a:gd name="connsiteY21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06326 w 939210"/>
                <a:gd name="connsiteY4" fmla="*/ 254000 h 419396"/>
                <a:gd name="connsiteX5" fmla="*/ 118140 w 939210"/>
                <a:gd name="connsiteY5" fmla="*/ 230372 h 419396"/>
                <a:gd name="connsiteX6" fmla="*/ 135861 w 939210"/>
                <a:gd name="connsiteY6" fmla="*/ 206745 h 419396"/>
                <a:gd name="connsiteX7" fmla="*/ 147675 w 939210"/>
                <a:gd name="connsiteY7" fmla="*/ 189024 h 419396"/>
                <a:gd name="connsiteX8" fmla="*/ 206744 w 939210"/>
                <a:gd name="connsiteY8" fmla="*/ 135861 h 419396"/>
                <a:gd name="connsiteX9" fmla="*/ 254000 w 939210"/>
                <a:gd name="connsiteY9" fmla="*/ 112233 h 419396"/>
                <a:gd name="connsiteX10" fmla="*/ 277628 w 939210"/>
                <a:gd name="connsiteY10" fmla="*/ 100419 h 419396"/>
                <a:gd name="connsiteX11" fmla="*/ 336698 w 939210"/>
                <a:gd name="connsiteY11" fmla="*/ 70884 h 419396"/>
                <a:gd name="connsiteX12" fmla="*/ 360326 w 939210"/>
                <a:gd name="connsiteY12" fmla="*/ 59070 h 419396"/>
                <a:gd name="connsiteX13" fmla="*/ 378047 w 939210"/>
                <a:gd name="connsiteY13" fmla="*/ 53163 h 419396"/>
                <a:gd name="connsiteX14" fmla="*/ 395768 w 939210"/>
                <a:gd name="connsiteY14" fmla="*/ 41349 h 419396"/>
                <a:gd name="connsiteX15" fmla="*/ 425303 w 939210"/>
                <a:gd name="connsiteY15" fmla="*/ 35442 h 419396"/>
                <a:gd name="connsiteX16" fmla="*/ 478465 w 939210"/>
                <a:gd name="connsiteY16" fmla="*/ 17721 h 419396"/>
                <a:gd name="connsiteX17" fmla="*/ 537535 w 939210"/>
                <a:gd name="connsiteY17" fmla="*/ 0 h 419396"/>
                <a:gd name="connsiteX18" fmla="*/ 838791 w 939210"/>
                <a:gd name="connsiteY18" fmla="*/ 5907 h 419396"/>
                <a:gd name="connsiteX19" fmla="*/ 874233 w 939210"/>
                <a:gd name="connsiteY19" fmla="*/ 11814 h 419396"/>
                <a:gd name="connsiteX20" fmla="*/ 939210 w 939210"/>
                <a:gd name="connsiteY20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35861 w 939210"/>
                <a:gd name="connsiteY5" fmla="*/ 206745 h 419396"/>
                <a:gd name="connsiteX6" fmla="*/ 147675 w 939210"/>
                <a:gd name="connsiteY6" fmla="*/ 189024 h 419396"/>
                <a:gd name="connsiteX7" fmla="*/ 206744 w 939210"/>
                <a:gd name="connsiteY7" fmla="*/ 135861 h 419396"/>
                <a:gd name="connsiteX8" fmla="*/ 254000 w 939210"/>
                <a:gd name="connsiteY8" fmla="*/ 112233 h 419396"/>
                <a:gd name="connsiteX9" fmla="*/ 277628 w 939210"/>
                <a:gd name="connsiteY9" fmla="*/ 100419 h 419396"/>
                <a:gd name="connsiteX10" fmla="*/ 336698 w 939210"/>
                <a:gd name="connsiteY10" fmla="*/ 70884 h 419396"/>
                <a:gd name="connsiteX11" fmla="*/ 360326 w 939210"/>
                <a:gd name="connsiteY11" fmla="*/ 59070 h 419396"/>
                <a:gd name="connsiteX12" fmla="*/ 378047 w 939210"/>
                <a:gd name="connsiteY12" fmla="*/ 53163 h 419396"/>
                <a:gd name="connsiteX13" fmla="*/ 395768 w 939210"/>
                <a:gd name="connsiteY13" fmla="*/ 41349 h 419396"/>
                <a:gd name="connsiteX14" fmla="*/ 425303 w 939210"/>
                <a:gd name="connsiteY14" fmla="*/ 35442 h 419396"/>
                <a:gd name="connsiteX15" fmla="*/ 478465 w 939210"/>
                <a:gd name="connsiteY15" fmla="*/ 17721 h 419396"/>
                <a:gd name="connsiteX16" fmla="*/ 537535 w 939210"/>
                <a:gd name="connsiteY16" fmla="*/ 0 h 419396"/>
                <a:gd name="connsiteX17" fmla="*/ 838791 w 939210"/>
                <a:gd name="connsiteY17" fmla="*/ 5907 h 419396"/>
                <a:gd name="connsiteX18" fmla="*/ 874233 w 939210"/>
                <a:gd name="connsiteY18" fmla="*/ 11814 h 419396"/>
                <a:gd name="connsiteX19" fmla="*/ 939210 w 939210"/>
                <a:gd name="connsiteY19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47675 w 939210"/>
                <a:gd name="connsiteY5" fmla="*/ 189024 h 419396"/>
                <a:gd name="connsiteX6" fmla="*/ 206744 w 939210"/>
                <a:gd name="connsiteY6" fmla="*/ 135861 h 419396"/>
                <a:gd name="connsiteX7" fmla="*/ 254000 w 939210"/>
                <a:gd name="connsiteY7" fmla="*/ 112233 h 419396"/>
                <a:gd name="connsiteX8" fmla="*/ 277628 w 939210"/>
                <a:gd name="connsiteY8" fmla="*/ 100419 h 419396"/>
                <a:gd name="connsiteX9" fmla="*/ 336698 w 939210"/>
                <a:gd name="connsiteY9" fmla="*/ 70884 h 419396"/>
                <a:gd name="connsiteX10" fmla="*/ 360326 w 939210"/>
                <a:gd name="connsiteY10" fmla="*/ 59070 h 419396"/>
                <a:gd name="connsiteX11" fmla="*/ 378047 w 939210"/>
                <a:gd name="connsiteY11" fmla="*/ 53163 h 419396"/>
                <a:gd name="connsiteX12" fmla="*/ 395768 w 939210"/>
                <a:gd name="connsiteY12" fmla="*/ 41349 h 419396"/>
                <a:gd name="connsiteX13" fmla="*/ 425303 w 939210"/>
                <a:gd name="connsiteY13" fmla="*/ 35442 h 419396"/>
                <a:gd name="connsiteX14" fmla="*/ 478465 w 939210"/>
                <a:gd name="connsiteY14" fmla="*/ 17721 h 419396"/>
                <a:gd name="connsiteX15" fmla="*/ 537535 w 939210"/>
                <a:gd name="connsiteY15" fmla="*/ 0 h 419396"/>
                <a:gd name="connsiteX16" fmla="*/ 838791 w 939210"/>
                <a:gd name="connsiteY16" fmla="*/ 5907 h 419396"/>
                <a:gd name="connsiteX17" fmla="*/ 874233 w 939210"/>
                <a:gd name="connsiteY17" fmla="*/ 11814 h 419396"/>
                <a:gd name="connsiteX18" fmla="*/ 939210 w 939210"/>
                <a:gd name="connsiteY18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47675 w 939210"/>
                <a:gd name="connsiteY4" fmla="*/ 189024 h 419396"/>
                <a:gd name="connsiteX5" fmla="*/ 206744 w 939210"/>
                <a:gd name="connsiteY5" fmla="*/ 135861 h 419396"/>
                <a:gd name="connsiteX6" fmla="*/ 254000 w 939210"/>
                <a:gd name="connsiteY6" fmla="*/ 112233 h 419396"/>
                <a:gd name="connsiteX7" fmla="*/ 277628 w 939210"/>
                <a:gd name="connsiteY7" fmla="*/ 100419 h 419396"/>
                <a:gd name="connsiteX8" fmla="*/ 336698 w 939210"/>
                <a:gd name="connsiteY8" fmla="*/ 70884 h 419396"/>
                <a:gd name="connsiteX9" fmla="*/ 360326 w 939210"/>
                <a:gd name="connsiteY9" fmla="*/ 59070 h 419396"/>
                <a:gd name="connsiteX10" fmla="*/ 378047 w 939210"/>
                <a:gd name="connsiteY10" fmla="*/ 53163 h 419396"/>
                <a:gd name="connsiteX11" fmla="*/ 395768 w 939210"/>
                <a:gd name="connsiteY11" fmla="*/ 41349 h 419396"/>
                <a:gd name="connsiteX12" fmla="*/ 425303 w 939210"/>
                <a:gd name="connsiteY12" fmla="*/ 35442 h 419396"/>
                <a:gd name="connsiteX13" fmla="*/ 478465 w 939210"/>
                <a:gd name="connsiteY13" fmla="*/ 17721 h 419396"/>
                <a:gd name="connsiteX14" fmla="*/ 537535 w 939210"/>
                <a:gd name="connsiteY14" fmla="*/ 0 h 419396"/>
                <a:gd name="connsiteX15" fmla="*/ 838791 w 939210"/>
                <a:gd name="connsiteY15" fmla="*/ 5907 h 419396"/>
                <a:gd name="connsiteX16" fmla="*/ 874233 w 939210"/>
                <a:gd name="connsiteY16" fmla="*/ 11814 h 419396"/>
                <a:gd name="connsiteX17" fmla="*/ 939210 w 939210"/>
                <a:gd name="connsiteY17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78047 w 939210"/>
                <a:gd name="connsiteY9" fmla="*/ 53163 h 419396"/>
                <a:gd name="connsiteX10" fmla="*/ 395768 w 939210"/>
                <a:gd name="connsiteY10" fmla="*/ 41349 h 419396"/>
                <a:gd name="connsiteX11" fmla="*/ 425303 w 939210"/>
                <a:gd name="connsiteY11" fmla="*/ 35442 h 419396"/>
                <a:gd name="connsiteX12" fmla="*/ 478465 w 939210"/>
                <a:gd name="connsiteY12" fmla="*/ 17721 h 419396"/>
                <a:gd name="connsiteX13" fmla="*/ 537535 w 939210"/>
                <a:gd name="connsiteY13" fmla="*/ 0 h 419396"/>
                <a:gd name="connsiteX14" fmla="*/ 838791 w 939210"/>
                <a:gd name="connsiteY14" fmla="*/ 5907 h 419396"/>
                <a:gd name="connsiteX15" fmla="*/ 874233 w 939210"/>
                <a:gd name="connsiteY15" fmla="*/ 11814 h 419396"/>
                <a:gd name="connsiteX16" fmla="*/ 939210 w 939210"/>
                <a:gd name="connsiteY16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95768 w 939210"/>
                <a:gd name="connsiteY9" fmla="*/ 41349 h 419396"/>
                <a:gd name="connsiteX10" fmla="*/ 425303 w 939210"/>
                <a:gd name="connsiteY10" fmla="*/ 35442 h 419396"/>
                <a:gd name="connsiteX11" fmla="*/ 478465 w 939210"/>
                <a:gd name="connsiteY11" fmla="*/ 17721 h 419396"/>
                <a:gd name="connsiteX12" fmla="*/ 537535 w 939210"/>
                <a:gd name="connsiteY12" fmla="*/ 0 h 419396"/>
                <a:gd name="connsiteX13" fmla="*/ 838791 w 939210"/>
                <a:gd name="connsiteY13" fmla="*/ 5907 h 419396"/>
                <a:gd name="connsiteX14" fmla="*/ 874233 w 939210"/>
                <a:gd name="connsiteY14" fmla="*/ 11814 h 419396"/>
                <a:gd name="connsiteX15" fmla="*/ 939210 w 939210"/>
                <a:gd name="connsiteY15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95768 w 939210"/>
                <a:gd name="connsiteY8" fmla="*/ 41349 h 419396"/>
                <a:gd name="connsiteX9" fmla="*/ 425303 w 939210"/>
                <a:gd name="connsiteY9" fmla="*/ 35442 h 419396"/>
                <a:gd name="connsiteX10" fmla="*/ 478465 w 939210"/>
                <a:gd name="connsiteY10" fmla="*/ 17721 h 419396"/>
                <a:gd name="connsiteX11" fmla="*/ 537535 w 939210"/>
                <a:gd name="connsiteY11" fmla="*/ 0 h 419396"/>
                <a:gd name="connsiteX12" fmla="*/ 838791 w 939210"/>
                <a:gd name="connsiteY12" fmla="*/ 5907 h 419396"/>
                <a:gd name="connsiteX13" fmla="*/ 874233 w 939210"/>
                <a:gd name="connsiteY13" fmla="*/ 11814 h 419396"/>
                <a:gd name="connsiteX14" fmla="*/ 939210 w 939210"/>
                <a:gd name="connsiteY14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77628 w 939210"/>
                <a:gd name="connsiteY5" fmla="*/ 100419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939210 w 939210"/>
                <a:gd name="connsiteY12" fmla="*/ 11814 h 419396"/>
                <a:gd name="connsiteX0" fmla="*/ 0 w 838791"/>
                <a:gd name="connsiteY0" fmla="*/ 419396 h 419396"/>
                <a:gd name="connsiteX1" fmla="*/ 35442 w 838791"/>
                <a:gd name="connsiteY1" fmla="*/ 348512 h 419396"/>
                <a:gd name="connsiteX2" fmla="*/ 88605 w 838791"/>
                <a:gd name="connsiteY2" fmla="*/ 271721 h 419396"/>
                <a:gd name="connsiteX3" fmla="*/ 147675 w 838791"/>
                <a:gd name="connsiteY3" fmla="*/ 189024 h 419396"/>
                <a:gd name="connsiteX4" fmla="*/ 206744 w 838791"/>
                <a:gd name="connsiteY4" fmla="*/ 135861 h 419396"/>
                <a:gd name="connsiteX5" fmla="*/ 281747 w 838791"/>
                <a:gd name="connsiteY5" fmla="*/ 86946 h 419396"/>
                <a:gd name="connsiteX6" fmla="*/ 357295 w 838791"/>
                <a:gd name="connsiteY6" fmla="*/ 57411 h 419396"/>
                <a:gd name="connsiteX7" fmla="*/ 395768 w 838791"/>
                <a:gd name="connsiteY7" fmla="*/ 41349 h 419396"/>
                <a:gd name="connsiteX8" fmla="*/ 441780 w 838791"/>
                <a:gd name="connsiteY8" fmla="*/ 21968 h 419396"/>
                <a:gd name="connsiteX9" fmla="*/ 478465 w 838791"/>
                <a:gd name="connsiteY9" fmla="*/ 4248 h 419396"/>
                <a:gd name="connsiteX10" fmla="*/ 562251 w 838791"/>
                <a:gd name="connsiteY10" fmla="*/ 0 h 419396"/>
                <a:gd name="connsiteX11" fmla="*/ 838791 w 838791"/>
                <a:gd name="connsiteY11" fmla="*/ 5907 h 419396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78465 w 706972"/>
                <a:gd name="connsiteY9" fmla="*/ 11814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88605 w 706972"/>
                <a:gd name="connsiteY3" fmla="*/ 279287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9676 w 706972"/>
                <a:gd name="connsiteY3" fmla="*/ 246699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47675 w 706972"/>
                <a:gd name="connsiteY5" fmla="*/ 196590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11172 w 706972"/>
                <a:gd name="connsiteY6" fmla="*/ 127133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706972 w 706972"/>
                <a:gd name="connsiteY9" fmla="*/ 0 h 426962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9022 w 443139"/>
                <a:gd name="connsiteY2" fmla="*/ 22268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9749 w 443139"/>
                <a:gd name="connsiteY3" fmla="*/ 155810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139" h="386766">
                  <a:moveTo>
                    <a:pt x="0" y="386766"/>
                  </a:moveTo>
                  <a:cubicBezTo>
                    <a:pt x="7384" y="371999"/>
                    <a:pt x="8820" y="343529"/>
                    <a:pt x="15514" y="315881"/>
                  </a:cubicBezTo>
                  <a:cubicBezTo>
                    <a:pt x="22208" y="288233"/>
                    <a:pt x="29829" y="233373"/>
                    <a:pt x="40166" y="220876"/>
                  </a:cubicBezTo>
                  <a:cubicBezTo>
                    <a:pt x="50503" y="197516"/>
                    <a:pt x="64619" y="174216"/>
                    <a:pt x="79749" y="155810"/>
                  </a:cubicBezTo>
                  <a:cubicBezTo>
                    <a:pt x="94879" y="137404"/>
                    <a:pt x="111994" y="127349"/>
                    <a:pt x="130946" y="110439"/>
                  </a:cubicBezTo>
                  <a:cubicBezTo>
                    <a:pt x="149898" y="93529"/>
                    <a:pt x="180504" y="76376"/>
                    <a:pt x="204530" y="63401"/>
                  </a:cubicBezTo>
                  <a:cubicBezTo>
                    <a:pt x="228556" y="50426"/>
                    <a:pt x="249506" y="41403"/>
                    <a:pt x="275105" y="32591"/>
                  </a:cubicBezTo>
                  <a:cubicBezTo>
                    <a:pt x="300704" y="23779"/>
                    <a:pt x="330121" y="15962"/>
                    <a:pt x="358127" y="10530"/>
                  </a:cubicBezTo>
                  <a:cubicBezTo>
                    <a:pt x="386133" y="5098"/>
                    <a:pt x="384998" y="8454"/>
                    <a:pt x="443139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479366-FA2C-BFCA-2A97-72D1889DB580}"/>
                </a:ext>
              </a:extLst>
            </p:cNvPr>
            <p:cNvSpPr txBox="1"/>
            <p:nvPr/>
          </p:nvSpPr>
          <p:spPr>
            <a:xfrm>
              <a:off x="7554775" y="4104987"/>
              <a:ext cx="1165552" cy="39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Century Gothic"/>
                  <a:cs typeface="Century Gothic"/>
                </a:rPr>
                <a:t>Time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D04A203-1EC9-595D-3C4A-09BE3B455150}"/>
                </a:ext>
              </a:extLst>
            </p:cNvPr>
            <p:cNvSpPr/>
            <p:nvPr/>
          </p:nvSpPr>
          <p:spPr>
            <a:xfrm>
              <a:off x="7222209" y="3108510"/>
              <a:ext cx="518707" cy="1536410"/>
            </a:xfrm>
            <a:custGeom>
              <a:avLst/>
              <a:gdLst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64977 w 939210"/>
                <a:gd name="connsiteY3" fmla="*/ 313070 h 419396"/>
                <a:gd name="connsiteX4" fmla="*/ 88605 w 939210"/>
                <a:gd name="connsiteY4" fmla="*/ 271721 h 419396"/>
                <a:gd name="connsiteX5" fmla="*/ 106326 w 939210"/>
                <a:gd name="connsiteY5" fmla="*/ 254000 h 419396"/>
                <a:gd name="connsiteX6" fmla="*/ 118140 w 939210"/>
                <a:gd name="connsiteY6" fmla="*/ 230372 h 419396"/>
                <a:gd name="connsiteX7" fmla="*/ 135861 w 939210"/>
                <a:gd name="connsiteY7" fmla="*/ 206745 h 419396"/>
                <a:gd name="connsiteX8" fmla="*/ 147675 w 939210"/>
                <a:gd name="connsiteY8" fmla="*/ 189024 h 419396"/>
                <a:gd name="connsiteX9" fmla="*/ 206744 w 939210"/>
                <a:gd name="connsiteY9" fmla="*/ 135861 h 419396"/>
                <a:gd name="connsiteX10" fmla="*/ 254000 w 939210"/>
                <a:gd name="connsiteY10" fmla="*/ 112233 h 419396"/>
                <a:gd name="connsiteX11" fmla="*/ 277628 w 939210"/>
                <a:gd name="connsiteY11" fmla="*/ 100419 h 419396"/>
                <a:gd name="connsiteX12" fmla="*/ 336698 w 939210"/>
                <a:gd name="connsiteY12" fmla="*/ 70884 h 419396"/>
                <a:gd name="connsiteX13" fmla="*/ 360326 w 939210"/>
                <a:gd name="connsiteY13" fmla="*/ 59070 h 419396"/>
                <a:gd name="connsiteX14" fmla="*/ 378047 w 939210"/>
                <a:gd name="connsiteY14" fmla="*/ 53163 h 419396"/>
                <a:gd name="connsiteX15" fmla="*/ 395768 w 939210"/>
                <a:gd name="connsiteY15" fmla="*/ 41349 h 419396"/>
                <a:gd name="connsiteX16" fmla="*/ 425303 w 939210"/>
                <a:gd name="connsiteY16" fmla="*/ 35442 h 419396"/>
                <a:gd name="connsiteX17" fmla="*/ 478465 w 939210"/>
                <a:gd name="connsiteY17" fmla="*/ 17721 h 419396"/>
                <a:gd name="connsiteX18" fmla="*/ 537535 w 939210"/>
                <a:gd name="connsiteY18" fmla="*/ 0 h 419396"/>
                <a:gd name="connsiteX19" fmla="*/ 838791 w 939210"/>
                <a:gd name="connsiteY19" fmla="*/ 5907 h 419396"/>
                <a:gd name="connsiteX20" fmla="*/ 874233 w 939210"/>
                <a:gd name="connsiteY20" fmla="*/ 11814 h 419396"/>
                <a:gd name="connsiteX21" fmla="*/ 939210 w 939210"/>
                <a:gd name="connsiteY21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06326 w 939210"/>
                <a:gd name="connsiteY4" fmla="*/ 254000 h 419396"/>
                <a:gd name="connsiteX5" fmla="*/ 118140 w 939210"/>
                <a:gd name="connsiteY5" fmla="*/ 230372 h 419396"/>
                <a:gd name="connsiteX6" fmla="*/ 135861 w 939210"/>
                <a:gd name="connsiteY6" fmla="*/ 206745 h 419396"/>
                <a:gd name="connsiteX7" fmla="*/ 147675 w 939210"/>
                <a:gd name="connsiteY7" fmla="*/ 189024 h 419396"/>
                <a:gd name="connsiteX8" fmla="*/ 206744 w 939210"/>
                <a:gd name="connsiteY8" fmla="*/ 135861 h 419396"/>
                <a:gd name="connsiteX9" fmla="*/ 254000 w 939210"/>
                <a:gd name="connsiteY9" fmla="*/ 112233 h 419396"/>
                <a:gd name="connsiteX10" fmla="*/ 277628 w 939210"/>
                <a:gd name="connsiteY10" fmla="*/ 100419 h 419396"/>
                <a:gd name="connsiteX11" fmla="*/ 336698 w 939210"/>
                <a:gd name="connsiteY11" fmla="*/ 70884 h 419396"/>
                <a:gd name="connsiteX12" fmla="*/ 360326 w 939210"/>
                <a:gd name="connsiteY12" fmla="*/ 59070 h 419396"/>
                <a:gd name="connsiteX13" fmla="*/ 378047 w 939210"/>
                <a:gd name="connsiteY13" fmla="*/ 53163 h 419396"/>
                <a:gd name="connsiteX14" fmla="*/ 395768 w 939210"/>
                <a:gd name="connsiteY14" fmla="*/ 41349 h 419396"/>
                <a:gd name="connsiteX15" fmla="*/ 425303 w 939210"/>
                <a:gd name="connsiteY15" fmla="*/ 35442 h 419396"/>
                <a:gd name="connsiteX16" fmla="*/ 478465 w 939210"/>
                <a:gd name="connsiteY16" fmla="*/ 17721 h 419396"/>
                <a:gd name="connsiteX17" fmla="*/ 537535 w 939210"/>
                <a:gd name="connsiteY17" fmla="*/ 0 h 419396"/>
                <a:gd name="connsiteX18" fmla="*/ 838791 w 939210"/>
                <a:gd name="connsiteY18" fmla="*/ 5907 h 419396"/>
                <a:gd name="connsiteX19" fmla="*/ 874233 w 939210"/>
                <a:gd name="connsiteY19" fmla="*/ 11814 h 419396"/>
                <a:gd name="connsiteX20" fmla="*/ 939210 w 939210"/>
                <a:gd name="connsiteY20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35861 w 939210"/>
                <a:gd name="connsiteY5" fmla="*/ 206745 h 419396"/>
                <a:gd name="connsiteX6" fmla="*/ 147675 w 939210"/>
                <a:gd name="connsiteY6" fmla="*/ 189024 h 419396"/>
                <a:gd name="connsiteX7" fmla="*/ 206744 w 939210"/>
                <a:gd name="connsiteY7" fmla="*/ 135861 h 419396"/>
                <a:gd name="connsiteX8" fmla="*/ 254000 w 939210"/>
                <a:gd name="connsiteY8" fmla="*/ 112233 h 419396"/>
                <a:gd name="connsiteX9" fmla="*/ 277628 w 939210"/>
                <a:gd name="connsiteY9" fmla="*/ 100419 h 419396"/>
                <a:gd name="connsiteX10" fmla="*/ 336698 w 939210"/>
                <a:gd name="connsiteY10" fmla="*/ 70884 h 419396"/>
                <a:gd name="connsiteX11" fmla="*/ 360326 w 939210"/>
                <a:gd name="connsiteY11" fmla="*/ 59070 h 419396"/>
                <a:gd name="connsiteX12" fmla="*/ 378047 w 939210"/>
                <a:gd name="connsiteY12" fmla="*/ 53163 h 419396"/>
                <a:gd name="connsiteX13" fmla="*/ 395768 w 939210"/>
                <a:gd name="connsiteY13" fmla="*/ 41349 h 419396"/>
                <a:gd name="connsiteX14" fmla="*/ 425303 w 939210"/>
                <a:gd name="connsiteY14" fmla="*/ 35442 h 419396"/>
                <a:gd name="connsiteX15" fmla="*/ 478465 w 939210"/>
                <a:gd name="connsiteY15" fmla="*/ 17721 h 419396"/>
                <a:gd name="connsiteX16" fmla="*/ 537535 w 939210"/>
                <a:gd name="connsiteY16" fmla="*/ 0 h 419396"/>
                <a:gd name="connsiteX17" fmla="*/ 838791 w 939210"/>
                <a:gd name="connsiteY17" fmla="*/ 5907 h 419396"/>
                <a:gd name="connsiteX18" fmla="*/ 874233 w 939210"/>
                <a:gd name="connsiteY18" fmla="*/ 11814 h 419396"/>
                <a:gd name="connsiteX19" fmla="*/ 939210 w 939210"/>
                <a:gd name="connsiteY19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47675 w 939210"/>
                <a:gd name="connsiteY5" fmla="*/ 189024 h 419396"/>
                <a:gd name="connsiteX6" fmla="*/ 206744 w 939210"/>
                <a:gd name="connsiteY6" fmla="*/ 135861 h 419396"/>
                <a:gd name="connsiteX7" fmla="*/ 254000 w 939210"/>
                <a:gd name="connsiteY7" fmla="*/ 112233 h 419396"/>
                <a:gd name="connsiteX8" fmla="*/ 277628 w 939210"/>
                <a:gd name="connsiteY8" fmla="*/ 100419 h 419396"/>
                <a:gd name="connsiteX9" fmla="*/ 336698 w 939210"/>
                <a:gd name="connsiteY9" fmla="*/ 70884 h 419396"/>
                <a:gd name="connsiteX10" fmla="*/ 360326 w 939210"/>
                <a:gd name="connsiteY10" fmla="*/ 59070 h 419396"/>
                <a:gd name="connsiteX11" fmla="*/ 378047 w 939210"/>
                <a:gd name="connsiteY11" fmla="*/ 53163 h 419396"/>
                <a:gd name="connsiteX12" fmla="*/ 395768 w 939210"/>
                <a:gd name="connsiteY12" fmla="*/ 41349 h 419396"/>
                <a:gd name="connsiteX13" fmla="*/ 425303 w 939210"/>
                <a:gd name="connsiteY13" fmla="*/ 35442 h 419396"/>
                <a:gd name="connsiteX14" fmla="*/ 478465 w 939210"/>
                <a:gd name="connsiteY14" fmla="*/ 17721 h 419396"/>
                <a:gd name="connsiteX15" fmla="*/ 537535 w 939210"/>
                <a:gd name="connsiteY15" fmla="*/ 0 h 419396"/>
                <a:gd name="connsiteX16" fmla="*/ 838791 w 939210"/>
                <a:gd name="connsiteY16" fmla="*/ 5907 h 419396"/>
                <a:gd name="connsiteX17" fmla="*/ 874233 w 939210"/>
                <a:gd name="connsiteY17" fmla="*/ 11814 h 419396"/>
                <a:gd name="connsiteX18" fmla="*/ 939210 w 939210"/>
                <a:gd name="connsiteY18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47675 w 939210"/>
                <a:gd name="connsiteY4" fmla="*/ 189024 h 419396"/>
                <a:gd name="connsiteX5" fmla="*/ 206744 w 939210"/>
                <a:gd name="connsiteY5" fmla="*/ 135861 h 419396"/>
                <a:gd name="connsiteX6" fmla="*/ 254000 w 939210"/>
                <a:gd name="connsiteY6" fmla="*/ 112233 h 419396"/>
                <a:gd name="connsiteX7" fmla="*/ 277628 w 939210"/>
                <a:gd name="connsiteY7" fmla="*/ 100419 h 419396"/>
                <a:gd name="connsiteX8" fmla="*/ 336698 w 939210"/>
                <a:gd name="connsiteY8" fmla="*/ 70884 h 419396"/>
                <a:gd name="connsiteX9" fmla="*/ 360326 w 939210"/>
                <a:gd name="connsiteY9" fmla="*/ 59070 h 419396"/>
                <a:gd name="connsiteX10" fmla="*/ 378047 w 939210"/>
                <a:gd name="connsiteY10" fmla="*/ 53163 h 419396"/>
                <a:gd name="connsiteX11" fmla="*/ 395768 w 939210"/>
                <a:gd name="connsiteY11" fmla="*/ 41349 h 419396"/>
                <a:gd name="connsiteX12" fmla="*/ 425303 w 939210"/>
                <a:gd name="connsiteY12" fmla="*/ 35442 h 419396"/>
                <a:gd name="connsiteX13" fmla="*/ 478465 w 939210"/>
                <a:gd name="connsiteY13" fmla="*/ 17721 h 419396"/>
                <a:gd name="connsiteX14" fmla="*/ 537535 w 939210"/>
                <a:gd name="connsiteY14" fmla="*/ 0 h 419396"/>
                <a:gd name="connsiteX15" fmla="*/ 838791 w 939210"/>
                <a:gd name="connsiteY15" fmla="*/ 5907 h 419396"/>
                <a:gd name="connsiteX16" fmla="*/ 874233 w 939210"/>
                <a:gd name="connsiteY16" fmla="*/ 11814 h 419396"/>
                <a:gd name="connsiteX17" fmla="*/ 939210 w 939210"/>
                <a:gd name="connsiteY17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78047 w 939210"/>
                <a:gd name="connsiteY9" fmla="*/ 53163 h 419396"/>
                <a:gd name="connsiteX10" fmla="*/ 395768 w 939210"/>
                <a:gd name="connsiteY10" fmla="*/ 41349 h 419396"/>
                <a:gd name="connsiteX11" fmla="*/ 425303 w 939210"/>
                <a:gd name="connsiteY11" fmla="*/ 35442 h 419396"/>
                <a:gd name="connsiteX12" fmla="*/ 478465 w 939210"/>
                <a:gd name="connsiteY12" fmla="*/ 17721 h 419396"/>
                <a:gd name="connsiteX13" fmla="*/ 537535 w 939210"/>
                <a:gd name="connsiteY13" fmla="*/ 0 h 419396"/>
                <a:gd name="connsiteX14" fmla="*/ 838791 w 939210"/>
                <a:gd name="connsiteY14" fmla="*/ 5907 h 419396"/>
                <a:gd name="connsiteX15" fmla="*/ 874233 w 939210"/>
                <a:gd name="connsiteY15" fmla="*/ 11814 h 419396"/>
                <a:gd name="connsiteX16" fmla="*/ 939210 w 939210"/>
                <a:gd name="connsiteY16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95768 w 939210"/>
                <a:gd name="connsiteY9" fmla="*/ 41349 h 419396"/>
                <a:gd name="connsiteX10" fmla="*/ 425303 w 939210"/>
                <a:gd name="connsiteY10" fmla="*/ 35442 h 419396"/>
                <a:gd name="connsiteX11" fmla="*/ 478465 w 939210"/>
                <a:gd name="connsiteY11" fmla="*/ 17721 h 419396"/>
                <a:gd name="connsiteX12" fmla="*/ 537535 w 939210"/>
                <a:gd name="connsiteY12" fmla="*/ 0 h 419396"/>
                <a:gd name="connsiteX13" fmla="*/ 838791 w 939210"/>
                <a:gd name="connsiteY13" fmla="*/ 5907 h 419396"/>
                <a:gd name="connsiteX14" fmla="*/ 874233 w 939210"/>
                <a:gd name="connsiteY14" fmla="*/ 11814 h 419396"/>
                <a:gd name="connsiteX15" fmla="*/ 939210 w 939210"/>
                <a:gd name="connsiteY15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95768 w 939210"/>
                <a:gd name="connsiteY8" fmla="*/ 41349 h 419396"/>
                <a:gd name="connsiteX9" fmla="*/ 425303 w 939210"/>
                <a:gd name="connsiteY9" fmla="*/ 35442 h 419396"/>
                <a:gd name="connsiteX10" fmla="*/ 478465 w 939210"/>
                <a:gd name="connsiteY10" fmla="*/ 17721 h 419396"/>
                <a:gd name="connsiteX11" fmla="*/ 537535 w 939210"/>
                <a:gd name="connsiteY11" fmla="*/ 0 h 419396"/>
                <a:gd name="connsiteX12" fmla="*/ 838791 w 939210"/>
                <a:gd name="connsiteY12" fmla="*/ 5907 h 419396"/>
                <a:gd name="connsiteX13" fmla="*/ 874233 w 939210"/>
                <a:gd name="connsiteY13" fmla="*/ 11814 h 419396"/>
                <a:gd name="connsiteX14" fmla="*/ 939210 w 939210"/>
                <a:gd name="connsiteY14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77628 w 939210"/>
                <a:gd name="connsiteY5" fmla="*/ 100419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939210 w 939210"/>
                <a:gd name="connsiteY12" fmla="*/ 11814 h 419396"/>
                <a:gd name="connsiteX0" fmla="*/ 0 w 838791"/>
                <a:gd name="connsiteY0" fmla="*/ 419396 h 419396"/>
                <a:gd name="connsiteX1" fmla="*/ 35442 w 838791"/>
                <a:gd name="connsiteY1" fmla="*/ 348512 h 419396"/>
                <a:gd name="connsiteX2" fmla="*/ 88605 w 838791"/>
                <a:gd name="connsiteY2" fmla="*/ 271721 h 419396"/>
                <a:gd name="connsiteX3" fmla="*/ 147675 w 838791"/>
                <a:gd name="connsiteY3" fmla="*/ 189024 h 419396"/>
                <a:gd name="connsiteX4" fmla="*/ 206744 w 838791"/>
                <a:gd name="connsiteY4" fmla="*/ 135861 h 419396"/>
                <a:gd name="connsiteX5" fmla="*/ 281747 w 838791"/>
                <a:gd name="connsiteY5" fmla="*/ 86946 h 419396"/>
                <a:gd name="connsiteX6" fmla="*/ 357295 w 838791"/>
                <a:gd name="connsiteY6" fmla="*/ 57411 h 419396"/>
                <a:gd name="connsiteX7" fmla="*/ 395768 w 838791"/>
                <a:gd name="connsiteY7" fmla="*/ 41349 h 419396"/>
                <a:gd name="connsiteX8" fmla="*/ 441780 w 838791"/>
                <a:gd name="connsiteY8" fmla="*/ 21968 h 419396"/>
                <a:gd name="connsiteX9" fmla="*/ 478465 w 838791"/>
                <a:gd name="connsiteY9" fmla="*/ 4248 h 419396"/>
                <a:gd name="connsiteX10" fmla="*/ 562251 w 838791"/>
                <a:gd name="connsiteY10" fmla="*/ 0 h 419396"/>
                <a:gd name="connsiteX11" fmla="*/ 838791 w 838791"/>
                <a:gd name="connsiteY11" fmla="*/ 5907 h 419396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78465 w 706972"/>
                <a:gd name="connsiteY9" fmla="*/ 11814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88605 w 706972"/>
                <a:gd name="connsiteY3" fmla="*/ 279287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9676 w 706972"/>
                <a:gd name="connsiteY3" fmla="*/ 246699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47675 w 706972"/>
                <a:gd name="connsiteY5" fmla="*/ 196590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11172 w 706972"/>
                <a:gd name="connsiteY6" fmla="*/ 127133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706972 w 706972"/>
                <a:gd name="connsiteY9" fmla="*/ 0 h 426962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9022 w 443139"/>
                <a:gd name="connsiteY2" fmla="*/ 22268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9749 w 443139"/>
                <a:gd name="connsiteY3" fmla="*/ 155810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139" h="386766">
                  <a:moveTo>
                    <a:pt x="0" y="386766"/>
                  </a:moveTo>
                  <a:cubicBezTo>
                    <a:pt x="7384" y="371999"/>
                    <a:pt x="8820" y="343529"/>
                    <a:pt x="15514" y="315881"/>
                  </a:cubicBezTo>
                  <a:cubicBezTo>
                    <a:pt x="22208" y="288233"/>
                    <a:pt x="29829" y="233373"/>
                    <a:pt x="40166" y="220876"/>
                  </a:cubicBezTo>
                  <a:cubicBezTo>
                    <a:pt x="50503" y="197516"/>
                    <a:pt x="64619" y="174216"/>
                    <a:pt x="79749" y="155810"/>
                  </a:cubicBezTo>
                  <a:cubicBezTo>
                    <a:pt x="94879" y="137404"/>
                    <a:pt x="111994" y="127349"/>
                    <a:pt x="130946" y="110439"/>
                  </a:cubicBezTo>
                  <a:cubicBezTo>
                    <a:pt x="149898" y="93529"/>
                    <a:pt x="180504" y="76376"/>
                    <a:pt x="204530" y="63401"/>
                  </a:cubicBezTo>
                  <a:cubicBezTo>
                    <a:pt x="228556" y="50426"/>
                    <a:pt x="249506" y="41403"/>
                    <a:pt x="275105" y="32591"/>
                  </a:cubicBezTo>
                  <a:cubicBezTo>
                    <a:pt x="300704" y="23779"/>
                    <a:pt x="330121" y="15962"/>
                    <a:pt x="358127" y="10530"/>
                  </a:cubicBezTo>
                  <a:cubicBezTo>
                    <a:pt x="386133" y="5098"/>
                    <a:pt x="384998" y="8454"/>
                    <a:pt x="443139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91937C0-22B0-9A3B-0F37-E79611E83428}"/>
                </a:ext>
              </a:extLst>
            </p:cNvPr>
            <p:cNvSpPr/>
            <p:nvPr/>
          </p:nvSpPr>
          <p:spPr>
            <a:xfrm rot="16200000">
              <a:off x="7945366" y="2888382"/>
              <a:ext cx="383688" cy="823948"/>
            </a:xfrm>
            <a:custGeom>
              <a:avLst/>
              <a:gdLst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64977 w 939210"/>
                <a:gd name="connsiteY3" fmla="*/ 313070 h 419396"/>
                <a:gd name="connsiteX4" fmla="*/ 88605 w 939210"/>
                <a:gd name="connsiteY4" fmla="*/ 271721 h 419396"/>
                <a:gd name="connsiteX5" fmla="*/ 106326 w 939210"/>
                <a:gd name="connsiteY5" fmla="*/ 254000 h 419396"/>
                <a:gd name="connsiteX6" fmla="*/ 118140 w 939210"/>
                <a:gd name="connsiteY6" fmla="*/ 230372 h 419396"/>
                <a:gd name="connsiteX7" fmla="*/ 135861 w 939210"/>
                <a:gd name="connsiteY7" fmla="*/ 206745 h 419396"/>
                <a:gd name="connsiteX8" fmla="*/ 147675 w 939210"/>
                <a:gd name="connsiteY8" fmla="*/ 189024 h 419396"/>
                <a:gd name="connsiteX9" fmla="*/ 206744 w 939210"/>
                <a:gd name="connsiteY9" fmla="*/ 135861 h 419396"/>
                <a:gd name="connsiteX10" fmla="*/ 254000 w 939210"/>
                <a:gd name="connsiteY10" fmla="*/ 112233 h 419396"/>
                <a:gd name="connsiteX11" fmla="*/ 277628 w 939210"/>
                <a:gd name="connsiteY11" fmla="*/ 100419 h 419396"/>
                <a:gd name="connsiteX12" fmla="*/ 336698 w 939210"/>
                <a:gd name="connsiteY12" fmla="*/ 70884 h 419396"/>
                <a:gd name="connsiteX13" fmla="*/ 360326 w 939210"/>
                <a:gd name="connsiteY13" fmla="*/ 59070 h 419396"/>
                <a:gd name="connsiteX14" fmla="*/ 378047 w 939210"/>
                <a:gd name="connsiteY14" fmla="*/ 53163 h 419396"/>
                <a:gd name="connsiteX15" fmla="*/ 395768 w 939210"/>
                <a:gd name="connsiteY15" fmla="*/ 41349 h 419396"/>
                <a:gd name="connsiteX16" fmla="*/ 425303 w 939210"/>
                <a:gd name="connsiteY16" fmla="*/ 35442 h 419396"/>
                <a:gd name="connsiteX17" fmla="*/ 478465 w 939210"/>
                <a:gd name="connsiteY17" fmla="*/ 17721 h 419396"/>
                <a:gd name="connsiteX18" fmla="*/ 537535 w 939210"/>
                <a:gd name="connsiteY18" fmla="*/ 0 h 419396"/>
                <a:gd name="connsiteX19" fmla="*/ 838791 w 939210"/>
                <a:gd name="connsiteY19" fmla="*/ 5907 h 419396"/>
                <a:gd name="connsiteX20" fmla="*/ 874233 w 939210"/>
                <a:gd name="connsiteY20" fmla="*/ 11814 h 419396"/>
                <a:gd name="connsiteX21" fmla="*/ 939210 w 939210"/>
                <a:gd name="connsiteY21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06326 w 939210"/>
                <a:gd name="connsiteY4" fmla="*/ 254000 h 419396"/>
                <a:gd name="connsiteX5" fmla="*/ 118140 w 939210"/>
                <a:gd name="connsiteY5" fmla="*/ 230372 h 419396"/>
                <a:gd name="connsiteX6" fmla="*/ 135861 w 939210"/>
                <a:gd name="connsiteY6" fmla="*/ 206745 h 419396"/>
                <a:gd name="connsiteX7" fmla="*/ 147675 w 939210"/>
                <a:gd name="connsiteY7" fmla="*/ 189024 h 419396"/>
                <a:gd name="connsiteX8" fmla="*/ 206744 w 939210"/>
                <a:gd name="connsiteY8" fmla="*/ 135861 h 419396"/>
                <a:gd name="connsiteX9" fmla="*/ 254000 w 939210"/>
                <a:gd name="connsiteY9" fmla="*/ 112233 h 419396"/>
                <a:gd name="connsiteX10" fmla="*/ 277628 w 939210"/>
                <a:gd name="connsiteY10" fmla="*/ 100419 h 419396"/>
                <a:gd name="connsiteX11" fmla="*/ 336698 w 939210"/>
                <a:gd name="connsiteY11" fmla="*/ 70884 h 419396"/>
                <a:gd name="connsiteX12" fmla="*/ 360326 w 939210"/>
                <a:gd name="connsiteY12" fmla="*/ 59070 h 419396"/>
                <a:gd name="connsiteX13" fmla="*/ 378047 w 939210"/>
                <a:gd name="connsiteY13" fmla="*/ 53163 h 419396"/>
                <a:gd name="connsiteX14" fmla="*/ 395768 w 939210"/>
                <a:gd name="connsiteY14" fmla="*/ 41349 h 419396"/>
                <a:gd name="connsiteX15" fmla="*/ 425303 w 939210"/>
                <a:gd name="connsiteY15" fmla="*/ 35442 h 419396"/>
                <a:gd name="connsiteX16" fmla="*/ 478465 w 939210"/>
                <a:gd name="connsiteY16" fmla="*/ 17721 h 419396"/>
                <a:gd name="connsiteX17" fmla="*/ 537535 w 939210"/>
                <a:gd name="connsiteY17" fmla="*/ 0 h 419396"/>
                <a:gd name="connsiteX18" fmla="*/ 838791 w 939210"/>
                <a:gd name="connsiteY18" fmla="*/ 5907 h 419396"/>
                <a:gd name="connsiteX19" fmla="*/ 874233 w 939210"/>
                <a:gd name="connsiteY19" fmla="*/ 11814 h 419396"/>
                <a:gd name="connsiteX20" fmla="*/ 939210 w 939210"/>
                <a:gd name="connsiteY20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35861 w 939210"/>
                <a:gd name="connsiteY5" fmla="*/ 206745 h 419396"/>
                <a:gd name="connsiteX6" fmla="*/ 147675 w 939210"/>
                <a:gd name="connsiteY6" fmla="*/ 189024 h 419396"/>
                <a:gd name="connsiteX7" fmla="*/ 206744 w 939210"/>
                <a:gd name="connsiteY7" fmla="*/ 135861 h 419396"/>
                <a:gd name="connsiteX8" fmla="*/ 254000 w 939210"/>
                <a:gd name="connsiteY8" fmla="*/ 112233 h 419396"/>
                <a:gd name="connsiteX9" fmla="*/ 277628 w 939210"/>
                <a:gd name="connsiteY9" fmla="*/ 100419 h 419396"/>
                <a:gd name="connsiteX10" fmla="*/ 336698 w 939210"/>
                <a:gd name="connsiteY10" fmla="*/ 70884 h 419396"/>
                <a:gd name="connsiteX11" fmla="*/ 360326 w 939210"/>
                <a:gd name="connsiteY11" fmla="*/ 59070 h 419396"/>
                <a:gd name="connsiteX12" fmla="*/ 378047 w 939210"/>
                <a:gd name="connsiteY12" fmla="*/ 53163 h 419396"/>
                <a:gd name="connsiteX13" fmla="*/ 395768 w 939210"/>
                <a:gd name="connsiteY13" fmla="*/ 41349 h 419396"/>
                <a:gd name="connsiteX14" fmla="*/ 425303 w 939210"/>
                <a:gd name="connsiteY14" fmla="*/ 35442 h 419396"/>
                <a:gd name="connsiteX15" fmla="*/ 478465 w 939210"/>
                <a:gd name="connsiteY15" fmla="*/ 17721 h 419396"/>
                <a:gd name="connsiteX16" fmla="*/ 537535 w 939210"/>
                <a:gd name="connsiteY16" fmla="*/ 0 h 419396"/>
                <a:gd name="connsiteX17" fmla="*/ 838791 w 939210"/>
                <a:gd name="connsiteY17" fmla="*/ 5907 h 419396"/>
                <a:gd name="connsiteX18" fmla="*/ 874233 w 939210"/>
                <a:gd name="connsiteY18" fmla="*/ 11814 h 419396"/>
                <a:gd name="connsiteX19" fmla="*/ 939210 w 939210"/>
                <a:gd name="connsiteY19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18140 w 939210"/>
                <a:gd name="connsiteY4" fmla="*/ 230372 h 419396"/>
                <a:gd name="connsiteX5" fmla="*/ 147675 w 939210"/>
                <a:gd name="connsiteY5" fmla="*/ 189024 h 419396"/>
                <a:gd name="connsiteX6" fmla="*/ 206744 w 939210"/>
                <a:gd name="connsiteY6" fmla="*/ 135861 h 419396"/>
                <a:gd name="connsiteX7" fmla="*/ 254000 w 939210"/>
                <a:gd name="connsiteY7" fmla="*/ 112233 h 419396"/>
                <a:gd name="connsiteX8" fmla="*/ 277628 w 939210"/>
                <a:gd name="connsiteY8" fmla="*/ 100419 h 419396"/>
                <a:gd name="connsiteX9" fmla="*/ 336698 w 939210"/>
                <a:gd name="connsiteY9" fmla="*/ 70884 h 419396"/>
                <a:gd name="connsiteX10" fmla="*/ 360326 w 939210"/>
                <a:gd name="connsiteY10" fmla="*/ 59070 h 419396"/>
                <a:gd name="connsiteX11" fmla="*/ 378047 w 939210"/>
                <a:gd name="connsiteY11" fmla="*/ 53163 h 419396"/>
                <a:gd name="connsiteX12" fmla="*/ 395768 w 939210"/>
                <a:gd name="connsiteY12" fmla="*/ 41349 h 419396"/>
                <a:gd name="connsiteX13" fmla="*/ 425303 w 939210"/>
                <a:gd name="connsiteY13" fmla="*/ 35442 h 419396"/>
                <a:gd name="connsiteX14" fmla="*/ 478465 w 939210"/>
                <a:gd name="connsiteY14" fmla="*/ 17721 h 419396"/>
                <a:gd name="connsiteX15" fmla="*/ 537535 w 939210"/>
                <a:gd name="connsiteY15" fmla="*/ 0 h 419396"/>
                <a:gd name="connsiteX16" fmla="*/ 838791 w 939210"/>
                <a:gd name="connsiteY16" fmla="*/ 5907 h 419396"/>
                <a:gd name="connsiteX17" fmla="*/ 874233 w 939210"/>
                <a:gd name="connsiteY17" fmla="*/ 11814 h 419396"/>
                <a:gd name="connsiteX18" fmla="*/ 939210 w 939210"/>
                <a:gd name="connsiteY18" fmla="*/ 11814 h 419396"/>
                <a:gd name="connsiteX0" fmla="*/ 0 w 939210"/>
                <a:gd name="connsiteY0" fmla="*/ 419396 h 419396"/>
                <a:gd name="connsiteX1" fmla="*/ 17721 w 939210"/>
                <a:gd name="connsiteY1" fmla="*/ 389861 h 419396"/>
                <a:gd name="connsiteX2" fmla="*/ 35442 w 939210"/>
                <a:gd name="connsiteY2" fmla="*/ 348512 h 419396"/>
                <a:gd name="connsiteX3" fmla="*/ 88605 w 939210"/>
                <a:gd name="connsiteY3" fmla="*/ 271721 h 419396"/>
                <a:gd name="connsiteX4" fmla="*/ 147675 w 939210"/>
                <a:gd name="connsiteY4" fmla="*/ 189024 h 419396"/>
                <a:gd name="connsiteX5" fmla="*/ 206744 w 939210"/>
                <a:gd name="connsiteY5" fmla="*/ 135861 h 419396"/>
                <a:gd name="connsiteX6" fmla="*/ 254000 w 939210"/>
                <a:gd name="connsiteY6" fmla="*/ 112233 h 419396"/>
                <a:gd name="connsiteX7" fmla="*/ 277628 w 939210"/>
                <a:gd name="connsiteY7" fmla="*/ 100419 h 419396"/>
                <a:gd name="connsiteX8" fmla="*/ 336698 w 939210"/>
                <a:gd name="connsiteY8" fmla="*/ 70884 h 419396"/>
                <a:gd name="connsiteX9" fmla="*/ 360326 w 939210"/>
                <a:gd name="connsiteY9" fmla="*/ 59070 h 419396"/>
                <a:gd name="connsiteX10" fmla="*/ 378047 w 939210"/>
                <a:gd name="connsiteY10" fmla="*/ 53163 h 419396"/>
                <a:gd name="connsiteX11" fmla="*/ 395768 w 939210"/>
                <a:gd name="connsiteY11" fmla="*/ 41349 h 419396"/>
                <a:gd name="connsiteX12" fmla="*/ 425303 w 939210"/>
                <a:gd name="connsiteY12" fmla="*/ 35442 h 419396"/>
                <a:gd name="connsiteX13" fmla="*/ 478465 w 939210"/>
                <a:gd name="connsiteY13" fmla="*/ 17721 h 419396"/>
                <a:gd name="connsiteX14" fmla="*/ 537535 w 939210"/>
                <a:gd name="connsiteY14" fmla="*/ 0 h 419396"/>
                <a:gd name="connsiteX15" fmla="*/ 838791 w 939210"/>
                <a:gd name="connsiteY15" fmla="*/ 5907 h 419396"/>
                <a:gd name="connsiteX16" fmla="*/ 874233 w 939210"/>
                <a:gd name="connsiteY16" fmla="*/ 11814 h 419396"/>
                <a:gd name="connsiteX17" fmla="*/ 939210 w 939210"/>
                <a:gd name="connsiteY17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78047 w 939210"/>
                <a:gd name="connsiteY9" fmla="*/ 53163 h 419396"/>
                <a:gd name="connsiteX10" fmla="*/ 395768 w 939210"/>
                <a:gd name="connsiteY10" fmla="*/ 41349 h 419396"/>
                <a:gd name="connsiteX11" fmla="*/ 425303 w 939210"/>
                <a:gd name="connsiteY11" fmla="*/ 35442 h 419396"/>
                <a:gd name="connsiteX12" fmla="*/ 478465 w 939210"/>
                <a:gd name="connsiteY12" fmla="*/ 17721 h 419396"/>
                <a:gd name="connsiteX13" fmla="*/ 537535 w 939210"/>
                <a:gd name="connsiteY13" fmla="*/ 0 h 419396"/>
                <a:gd name="connsiteX14" fmla="*/ 838791 w 939210"/>
                <a:gd name="connsiteY14" fmla="*/ 5907 h 419396"/>
                <a:gd name="connsiteX15" fmla="*/ 874233 w 939210"/>
                <a:gd name="connsiteY15" fmla="*/ 11814 h 419396"/>
                <a:gd name="connsiteX16" fmla="*/ 939210 w 939210"/>
                <a:gd name="connsiteY16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60326 w 939210"/>
                <a:gd name="connsiteY8" fmla="*/ 59070 h 419396"/>
                <a:gd name="connsiteX9" fmla="*/ 395768 w 939210"/>
                <a:gd name="connsiteY9" fmla="*/ 41349 h 419396"/>
                <a:gd name="connsiteX10" fmla="*/ 425303 w 939210"/>
                <a:gd name="connsiteY10" fmla="*/ 35442 h 419396"/>
                <a:gd name="connsiteX11" fmla="*/ 478465 w 939210"/>
                <a:gd name="connsiteY11" fmla="*/ 17721 h 419396"/>
                <a:gd name="connsiteX12" fmla="*/ 537535 w 939210"/>
                <a:gd name="connsiteY12" fmla="*/ 0 h 419396"/>
                <a:gd name="connsiteX13" fmla="*/ 838791 w 939210"/>
                <a:gd name="connsiteY13" fmla="*/ 5907 h 419396"/>
                <a:gd name="connsiteX14" fmla="*/ 874233 w 939210"/>
                <a:gd name="connsiteY14" fmla="*/ 11814 h 419396"/>
                <a:gd name="connsiteX15" fmla="*/ 939210 w 939210"/>
                <a:gd name="connsiteY15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54000 w 939210"/>
                <a:gd name="connsiteY5" fmla="*/ 112233 h 419396"/>
                <a:gd name="connsiteX6" fmla="*/ 277628 w 939210"/>
                <a:gd name="connsiteY6" fmla="*/ 100419 h 419396"/>
                <a:gd name="connsiteX7" fmla="*/ 336698 w 939210"/>
                <a:gd name="connsiteY7" fmla="*/ 70884 h 419396"/>
                <a:gd name="connsiteX8" fmla="*/ 395768 w 939210"/>
                <a:gd name="connsiteY8" fmla="*/ 41349 h 419396"/>
                <a:gd name="connsiteX9" fmla="*/ 425303 w 939210"/>
                <a:gd name="connsiteY9" fmla="*/ 35442 h 419396"/>
                <a:gd name="connsiteX10" fmla="*/ 478465 w 939210"/>
                <a:gd name="connsiteY10" fmla="*/ 17721 h 419396"/>
                <a:gd name="connsiteX11" fmla="*/ 537535 w 939210"/>
                <a:gd name="connsiteY11" fmla="*/ 0 h 419396"/>
                <a:gd name="connsiteX12" fmla="*/ 838791 w 939210"/>
                <a:gd name="connsiteY12" fmla="*/ 5907 h 419396"/>
                <a:gd name="connsiteX13" fmla="*/ 874233 w 939210"/>
                <a:gd name="connsiteY13" fmla="*/ 11814 h 419396"/>
                <a:gd name="connsiteX14" fmla="*/ 939210 w 939210"/>
                <a:gd name="connsiteY14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77628 w 939210"/>
                <a:gd name="connsiteY5" fmla="*/ 100419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36698 w 939210"/>
                <a:gd name="connsiteY6" fmla="*/ 70884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25303 w 939210"/>
                <a:gd name="connsiteY8" fmla="*/ 35442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17721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37535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874233 w 939210"/>
                <a:gd name="connsiteY12" fmla="*/ 11814 h 419396"/>
                <a:gd name="connsiteX13" fmla="*/ 939210 w 939210"/>
                <a:gd name="connsiteY13" fmla="*/ 11814 h 419396"/>
                <a:gd name="connsiteX0" fmla="*/ 0 w 939210"/>
                <a:gd name="connsiteY0" fmla="*/ 419396 h 419396"/>
                <a:gd name="connsiteX1" fmla="*/ 35442 w 939210"/>
                <a:gd name="connsiteY1" fmla="*/ 348512 h 419396"/>
                <a:gd name="connsiteX2" fmla="*/ 88605 w 939210"/>
                <a:gd name="connsiteY2" fmla="*/ 271721 h 419396"/>
                <a:gd name="connsiteX3" fmla="*/ 147675 w 939210"/>
                <a:gd name="connsiteY3" fmla="*/ 189024 h 419396"/>
                <a:gd name="connsiteX4" fmla="*/ 206744 w 939210"/>
                <a:gd name="connsiteY4" fmla="*/ 135861 h 419396"/>
                <a:gd name="connsiteX5" fmla="*/ 281747 w 939210"/>
                <a:gd name="connsiteY5" fmla="*/ 86946 h 419396"/>
                <a:gd name="connsiteX6" fmla="*/ 357295 w 939210"/>
                <a:gd name="connsiteY6" fmla="*/ 57411 h 419396"/>
                <a:gd name="connsiteX7" fmla="*/ 395768 w 939210"/>
                <a:gd name="connsiteY7" fmla="*/ 41349 h 419396"/>
                <a:gd name="connsiteX8" fmla="*/ 441780 w 939210"/>
                <a:gd name="connsiteY8" fmla="*/ 21968 h 419396"/>
                <a:gd name="connsiteX9" fmla="*/ 478465 w 939210"/>
                <a:gd name="connsiteY9" fmla="*/ 4248 h 419396"/>
                <a:gd name="connsiteX10" fmla="*/ 562251 w 939210"/>
                <a:gd name="connsiteY10" fmla="*/ 0 h 419396"/>
                <a:gd name="connsiteX11" fmla="*/ 838791 w 939210"/>
                <a:gd name="connsiteY11" fmla="*/ 5907 h 419396"/>
                <a:gd name="connsiteX12" fmla="*/ 939210 w 939210"/>
                <a:gd name="connsiteY12" fmla="*/ 11814 h 419396"/>
                <a:gd name="connsiteX0" fmla="*/ 0 w 838791"/>
                <a:gd name="connsiteY0" fmla="*/ 419396 h 419396"/>
                <a:gd name="connsiteX1" fmla="*/ 35442 w 838791"/>
                <a:gd name="connsiteY1" fmla="*/ 348512 h 419396"/>
                <a:gd name="connsiteX2" fmla="*/ 88605 w 838791"/>
                <a:gd name="connsiteY2" fmla="*/ 271721 h 419396"/>
                <a:gd name="connsiteX3" fmla="*/ 147675 w 838791"/>
                <a:gd name="connsiteY3" fmla="*/ 189024 h 419396"/>
                <a:gd name="connsiteX4" fmla="*/ 206744 w 838791"/>
                <a:gd name="connsiteY4" fmla="*/ 135861 h 419396"/>
                <a:gd name="connsiteX5" fmla="*/ 281747 w 838791"/>
                <a:gd name="connsiteY5" fmla="*/ 86946 h 419396"/>
                <a:gd name="connsiteX6" fmla="*/ 357295 w 838791"/>
                <a:gd name="connsiteY6" fmla="*/ 57411 h 419396"/>
                <a:gd name="connsiteX7" fmla="*/ 395768 w 838791"/>
                <a:gd name="connsiteY7" fmla="*/ 41349 h 419396"/>
                <a:gd name="connsiteX8" fmla="*/ 441780 w 838791"/>
                <a:gd name="connsiteY8" fmla="*/ 21968 h 419396"/>
                <a:gd name="connsiteX9" fmla="*/ 478465 w 838791"/>
                <a:gd name="connsiteY9" fmla="*/ 4248 h 419396"/>
                <a:gd name="connsiteX10" fmla="*/ 562251 w 838791"/>
                <a:gd name="connsiteY10" fmla="*/ 0 h 419396"/>
                <a:gd name="connsiteX11" fmla="*/ 838791 w 838791"/>
                <a:gd name="connsiteY11" fmla="*/ 5907 h 419396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78465 w 706972"/>
                <a:gd name="connsiteY9" fmla="*/ 11814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57295 w 706972"/>
                <a:gd name="connsiteY6" fmla="*/ 6497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95768 w 706972"/>
                <a:gd name="connsiteY7" fmla="*/ 48915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41780 w 706972"/>
                <a:gd name="connsiteY8" fmla="*/ 29534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86704 w 706972"/>
                <a:gd name="connsiteY9" fmla="*/ 21919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497775 w 706972"/>
                <a:gd name="connsiteY9" fmla="*/ 16487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62251 w 706972"/>
                <a:gd name="connsiteY10" fmla="*/ 7566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08845 w 706972"/>
                <a:gd name="connsiteY9" fmla="*/ 12866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35442 w 706972"/>
                <a:gd name="connsiteY1" fmla="*/ 356078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88605 w 706972"/>
                <a:gd name="connsiteY2" fmla="*/ 279287 h 426962"/>
                <a:gd name="connsiteX3" fmla="*/ 147675 w 706972"/>
                <a:gd name="connsiteY3" fmla="*/ 196590 h 426962"/>
                <a:gd name="connsiteX4" fmla="*/ 206744 w 706972"/>
                <a:gd name="connsiteY4" fmla="*/ 143427 h 426962"/>
                <a:gd name="connsiteX5" fmla="*/ 281747 w 706972"/>
                <a:gd name="connsiteY5" fmla="*/ 94512 h 426962"/>
                <a:gd name="connsiteX6" fmla="*/ 344010 w 706972"/>
                <a:gd name="connsiteY6" fmla="*/ 6316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19915 w 706972"/>
                <a:gd name="connsiteY9" fmla="*/ 9245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88605 w 706972"/>
                <a:gd name="connsiteY3" fmla="*/ 279287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9676 w 706972"/>
                <a:gd name="connsiteY3" fmla="*/ 246699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7675 w 706972"/>
                <a:gd name="connsiteY4" fmla="*/ 196590 h 426962"/>
                <a:gd name="connsiteX5" fmla="*/ 206744 w 706972"/>
                <a:gd name="connsiteY5" fmla="*/ 143427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47675 w 706972"/>
                <a:gd name="connsiteY5" fmla="*/ 196590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06744 w 706972"/>
                <a:gd name="connsiteY6" fmla="*/ 143427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169816 w 706972"/>
                <a:gd name="connsiteY5" fmla="*/ 169433 h 426962"/>
                <a:gd name="connsiteX6" fmla="*/ 211172 w 706972"/>
                <a:gd name="connsiteY6" fmla="*/ 127133 h 426962"/>
                <a:gd name="connsiteX7" fmla="*/ 281747 w 706972"/>
                <a:gd name="connsiteY7" fmla="*/ 94512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81747 w 706972"/>
                <a:gd name="connsiteY6" fmla="*/ 94512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4010 w 706972"/>
                <a:gd name="connsiteY7" fmla="*/ 63167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44010 w 706972"/>
                <a:gd name="connsiteY8" fmla="*/ 63167 h 426962"/>
                <a:gd name="connsiteX9" fmla="*/ 389125 w 706972"/>
                <a:gd name="connsiteY9" fmla="*/ 41673 h 426962"/>
                <a:gd name="connsiteX10" fmla="*/ 450637 w 706972"/>
                <a:gd name="connsiteY10" fmla="*/ 24103 h 426962"/>
                <a:gd name="connsiteX11" fmla="*/ 519915 w 706972"/>
                <a:gd name="connsiteY11" fmla="*/ 9245 h 426962"/>
                <a:gd name="connsiteX12" fmla="*/ 573322 w 706972"/>
                <a:gd name="connsiteY12" fmla="*/ 3945 h 426962"/>
                <a:gd name="connsiteX13" fmla="*/ 706972 w 706972"/>
                <a:gd name="connsiteY13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9915 w 706972"/>
                <a:gd name="connsiteY10" fmla="*/ 9245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73377 w 706972"/>
                <a:gd name="connsiteY2" fmla="*/ 270125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17701 w 706972"/>
                <a:gd name="connsiteY10" fmla="*/ 14676 h 426962"/>
                <a:gd name="connsiteX11" fmla="*/ 573322 w 706972"/>
                <a:gd name="connsiteY11" fmla="*/ 3945 h 426962"/>
                <a:gd name="connsiteX12" fmla="*/ 706972 w 706972"/>
                <a:gd name="connsiteY12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45717 w 706972"/>
                <a:gd name="connsiteY7" fmla="*/ 60111 h 426962"/>
                <a:gd name="connsiteX8" fmla="*/ 389125 w 706972"/>
                <a:gd name="connsiteY8" fmla="*/ 41673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64521 w 706972"/>
                <a:gd name="connsiteY2" fmla="*/ 275556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26585 w 706972"/>
                <a:gd name="connsiteY1" fmla="*/ 35426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97462 w 706972"/>
                <a:gd name="connsiteY3" fmla="*/ 228594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42016 w 706972"/>
                <a:gd name="connsiteY4" fmla="*/ 179602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84177 w 706972"/>
                <a:gd name="connsiteY3" fmla="*/ 21230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11172 w 706972"/>
                <a:gd name="connsiteY5" fmla="*/ 127133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90604 w 706972"/>
                <a:gd name="connsiteY6" fmla="*/ 85460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89125 w 706972"/>
                <a:gd name="connsiteY7" fmla="*/ 41673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50637 w 706972"/>
                <a:gd name="connsiteY8" fmla="*/ 24103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450637 w 706972"/>
                <a:gd name="connsiteY9" fmla="*/ 24103 h 426962"/>
                <a:gd name="connsiteX10" fmla="*/ 573322 w 706972"/>
                <a:gd name="connsiteY10" fmla="*/ 3945 h 426962"/>
                <a:gd name="connsiteX11" fmla="*/ 706972 w 706972"/>
                <a:gd name="connsiteY11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573322 w 706972"/>
                <a:gd name="connsiteY9" fmla="*/ 3945 h 426962"/>
                <a:gd name="connsiteX10" fmla="*/ 706972 w 706972"/>
                <a:gd name="connsiteY10" fmla="*/ 0 h 426962"/>
                <a:gd name="connsiteX0" fmla="*/ 0 w 706972"/>
                <a:gd name="connsiteY0" fmla="*/ 426962 h 426962"/>
                <a:gd name="connsiteX1" fmla="*/ 15514 w 706972"/>
                <a:gd name="connsiteY1" fmla="*/ 356077 h 426962"/>
                <a:gd name="connsiteX2" fmla="*/ 49022 w 706972"/>
                <a:gd name="connsiteY2" fmla="*/ 262882 h 426962"/>
                <a:gd name="connsiteX3" fmla="*/ 75321 w 706972"/>
                <a:gd name="connsiteY3" fmla="*/ 210490 h 426962"/>
                <a:gd name="connsiteX4" fmla="*/ 130946 w 706972"/>
                <a:gd name="connsiteY4" fmla="*/ 150635 h 426962"/>
                <a:gd name="connsiteX5" fmla="*/ 204530 w 706972"/>
                <a:gd name="connsiteY5" fmla="*/ 103597 h 426962"/>
                <a:gd name="connsiteX6" fmla="*/ 275105 w 706972"/>
                <a:gd name="connsiteY6" fmla="*/ 72787 h 426962"/>
                <a:gd name="connsiteX7" fmla="*/ 358127 w 706972"/>
                <a:gd name="connsiteY7" fmla="*/ 50726 h 426962"/>
                <a:gd name="connsiteX8" fmla="*/ 443139 w 706972"/>
                <a:gd name="connsiteY8" fmla="*/ 40196 h 426962"/>
                <a:gd name="connsiteX9" fmla="*/ 706972 w 706972"/>
                <a:gd name="connsiteY9" fmla="*/ 0 h 426962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9022 w 443139"/>
                <a:gd name="connsiteY2" fmla="*/ 22268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5321 w 443139"/>
                <a:gd name="connsiteY3" fmla="*/ 170294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43139"/>
                <a:gd name="connsiteY0" fmla="*/ 386766 h 386766"/>
                <a:gd name="connsiteX1" fmla="*/ 15514 w 443139"/>
                <a:gd name="connsiteY1" fmla="*/ 315881 h 386766"/>
                <a:gd name="connsiteX2" fmla="*/ 40166 w 443139"/>
                <a:gd name="connsiteY2" fmla="*/ 220876 h 386766"/>
                <a:gd name="connsiteX3" fmla="*/ 79749 w 443139"/>
                <a:gd name="connsiteY3" fmla="*/ 155810 h 386766"/>
                <a:gd name="connsiteX4" fmla="*/ 130946 w 443139"/>
                <a:gd name="connsiteY4" fmla="*/ 110439 h 386766"/>
                <a:gd name="connsiteX5" fmla="*/ 204530 w 443139"/>
                <a:gd name="connsiteY5" fmla="*/ 63401 h 386766"/>
                <a:gd name="connsiteX6" fmla="*/ 275105 w 443139"/>
                <a:gd name="connsiteY6" fmla="*/ 32591 h 386766"/>
                <a:gd name="connsiteX7" fmla="*/ 358127 w 443139"/>
                <a:gd name="connsiteY7" fmla="*/ 10530 h 386766"/>
                <a:gd name="connsiteX8" fmla="*/ 443139 w 443139"/>
                <a:gd name="connsiteY8" fmla="*/ 0 h 386766"/>
                <a:gd name="connsiteX0" fmla="*/ 0 w 427625"/>
                <a:gd name="connsiteY0" fmla="*/ 315881 h 315881"/>
                <a:gd name="connsiteX1" fmla="*/ 24652 w 427625"/>
                <a:gd name="connsiteY1" fmla="*/ 220876 h 315881"/>
                <a:gd name="connsiteX2" fmla="*/ 64235 w 427625"/>
                <a:gd name="connsiteY2" fmla="*/ 155810 h 315881"/>
                <a:gd name="connsiteX3" fmla="*/ 115432 w 427625"/>
                <a:gd name="connsiteY3" fmla="*/ 110439 h 315881"/>
                <a:gd name="connsiteX4" fmla="*/ 189016 w 427625"/>
                <a:gd name="connsiteY4" fmla="*/ 63401 h 315881"/>
                <a:gd name="connsiteX5" fmla="*/ 259591 w 427625"/>
                <a:gd name="connsiteY5" fmla="*/ 32591 h 315881"/>
                <a:gd name="connsiteX6" fmla="*/ 342613 w 427625"/>
                <a:gd name="connsiteY6" fmla="*/ 10530 h 315881"/>
                <a:gd name="connsiteX7" fmla="*/ 427625 w 427625"/>
                <a:gd name="connsiteY7" fmla="*/ 0 h 315881"/>
                <a:gd name="connsiteX0" fmla="*/ 0 w 402973"/>
                <a:gd name="connsiteY0" fmla="*/ 220876 h 220876"/>
                <a:gd name="connsiteX1" fmla="*/ 39583 w 402973"/>
                <a:gd name="connsiteY1" fmla="*/ 155810 h 220876"/>
                <a:gd name="connsiteX2" fmla="*/ 90780 w 402973"/>
                <a:gd name="connsiteY2" fmla="*/ 110439 h 220876"/>
                <a:gd name="connsiteX3" fmla="*/ 164364 w 402973"/>
                <a:gd name="connsiteY3" fmla="*/ 63401 h 220876"/>
                <a:gd name="connsiteX4" fmla="*/ 234939 w 402973"/>
                <a:gd name="connsiteY4" fmla="*/ 32591 h 220876"/>
                <a:gd name="connsiteX5" fmla="*/ 317961 w 402973"/>
                <a:gd name="connsiteY5" fmla="*/ 10530 h 220876"/>
                <a:gd name="connsiteX6" fmla="*/ 402973 w 402973"/>
                <a:gd name="connsiteY6" fmla="*/ 0 h 220876"/>
                <a:gd name="connsiteX0" fmla="*/ 1 w 363391"/>
                <a:gd name="connsiteY0" fmla="*/ 155810 h 155810"/>
                <a:gd name="connsiteX1" fmla="*/ 51198 w 363391"/>
                <a:gd name="connsiteY1" fmla="*/ 110439 h 155810"/>
                <a:gd name="connsiteX2" fmla="*/ 124782 w 363391"/>
                <a:gd name="connsiteY2" fmla="*/ 63401 h 155810"/>
                <a:gd name="connsiteX3" fmla="*/ 195357 w 363391"/>
                <a:gd name="connsiteY3" fmla="*/ 32591 h 155810"/>
                <a:gd name="connsiteX4" fmla="*/ 278379 w 363391"/>
                <a:gd name="connsiteY4" fmla="*/ 10530 h 155810"/>
                <a:gd name="connsiteX5" fmla="*/ 363391 w 363391"/>
                <a:gd name="connsiteY5" fmla="*/ 0 h 15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391" h="155810">
                  <a:moveTo>
                    <a:pt x="1" y="155810"/>
                  </a:moveTo>
                  <a:cubicBezTo>
                    <a:pt x="15131" y="137404"/>
                    <a:pt x="32246" y="127349"/>
                    <a:pt x="51198" y="110439"/>
                  </a:cubicBezTo>
                  <a:cubicBezTo>
                    <a:pt x="70150" y="93529"/>
                    <a:pt x="100756" y="76376"/>
                    <a:pt x="124782" y="63401"/>
                  </a:cubicBezTo>
                  <a:cubicBezTo>
                    <a:pt x="148808" y="50426"/>
                    <a:pt x="169758" y="41403"/>
                    <a:pt x="195357" y="32591"/>
                  </a:cubicBezTo>
                  <a:cubicBezTo>
                    <a:pt x="220956" y="23779"/>
                    <a:pt x="250373" y="15962"/>
                    <a:pt x="278379" y="10530"/>
                  </a:cubicBezTo>
                  <a:cubicBezTo>
                    <a:pt x="306385" y="5098"/>
                    <a:pt x="305250" y="8454"/>
                    <a:pt x="363391" y="0"/>
                  </a:cubicBezTo>
                </a:path>
              </a:pathLst>
            </a:cu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3DF4715-DF69-AE5A-1162-75AA5A411FF1}"/>
                </a:ext>
              </a:extLst>
            </p:cNvPr>
            <p:cNvGrpSpPr/>
            <p:nvPr/>
          </p:nvGrpSpPr>
          <p:grpSpPr>
            <a:xfrm>
              <a:off x="344061" y="2129859"/>
              <a:ext cx="1633256" cy="1267730"/>
              <a:chOff x="353659" y="1574752"/>
              <a:chExt cx="1633256" cy="126773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0BAA15-76E8-841C-F165-46890F37CC14}"/>
                  </a:ext>
                </a:extLst>
              </p:cNvPr>
              <p:cNvSpPr txBox="1"/>
              <p:nvPr/>
            </p:nvSpPr>
            <p:spPr>
              <a:xfrm>
                <a:off x="353659" y="1574752"/>
                <a:ext cx="1633256" cy="72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Polarize (+)</a:t>
                </a:r>
              </a:p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High Field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956170C-69B5-72D3-980B-9BD9DF693793}"/>
                  </a:ext>
                </a:extLst>
              </p:cNvPr>
              <p:cNvCxnSpPr/>
              <p:nvPr/>
            </p:nvCxnSpPr>
            <p:spPr>
              <a:xfrm>
                <a:off x="1095799" y="2272919"/>
                <a:ext cx="292068" cy="5695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D1BAB75-5C94-8086-395E-4638F3E63006}"/>
                </a:ext>
              </a:extLst>
            </p:cNvPr>
            <p:cNvGrpSpPr/>
            <p:nvPr/>
          </p:nvGrpSpPr>
          <p:grpSpPr>
            <a:xfrm>
              <a:off x="2615345" y="4506223"/>
              <a:ext cx="2100946" cy="1221140"/>
              <a:chOff x="1002655" y="1398601"/>
              <a:chExt cx="2100946" cy="148961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D8A718-6385-029D-5ED6-76B19A35EC50}"/>
                  </a:ext>
                </a:extLst>
              </p:cNvPr>
              <p:cNvSpPr txBox="1"/>
              <p:nvPr/>
            </p:nvSpPr>
            <p:spPr>
              <a:xfrm>
                <a:off x="1002655" y="2008970"/>
                <a:ext cx="2100946" cy="879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Polarize (-)</a:t>
                </a:r>
              </a:p>
              <a:p>
                <a:r>
                  <a:rPr lang="en-US" sz="1200" dirty="0">
                    <a:solidFill>
                      <a:srgbClr val="FF0000"/>
                    </a:solidFill>
                    <a:latin typeface="Century Gothic"/>
                    <a:cs typeface="Century Gothic"/>
                  </a:rPr>
                  <a:t>High Field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0360E2E-E54E-A9B7-A54D-9E03141F0703}"/>
                  </a:ext>
                </a:extLst>
              </p:cNvPr>
              <p:cNvCxnSpPr>
                <a:cxnSpLocks/>
                <a:stCxn id="23" idx="0"/>
                <a:endCxn id="9" idx="3"/>
              </p:cNvCxnSpPr>
              <p:nvPr/>
            </p:nvCxnSpPr>
            <p:spPr>
              <a:xfrm flipV="1">
                <a:off x="2053129" y="1398601"/>
                <a:ext cx="700921" cy="6103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310293C-91AE-800B-3C43-2F9731F384C9}"/>
                </a:ext>
              </a:extLst>
            </p:cNvPr>
            <p:cNvGrpSpPr/>
            <p:nvPr/>
          </p:nvGrpSpPr>
          <p:grpSpPr>
            <a:xfrm>
              <a:off x="1977316" y="2405513"/>
              <a:ext cx="2421400" cy="1110890"/>
              <a:chOff x="105199" y="1588059"/>
              <a:chExt cx="2421400" cy="1110890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FAA1996-5966-7B19-BE54-64E3BEB56057}"/>
                  </a:ext>
                </a:extLst>
              </p:cNvPr>
              <p:cNvSpPr txBox="1"/>
              <p:nvPr/>
            </p:nvSpPr>
            <p:spPr>
              <a:xfrm>
                <a:off x="105199" y="1588059"/>
                <a:ext cx="2421400" cy="72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Century Gothic"/>
                    <a:cs typeface="Century Gothic"/>
                  </a:rPr>
                  <a:t>Take beam (+)</a:t>
                </a:r>
              </a:p>
              <a:p>
                <a:pPr algn="ctr"/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Century Gothic"/>
                    <a:cs typeface="Century Gothic"/>
                  </a:rPr>
                  <a:t>Low field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1365C88-77BC-E7C5-83F0-7206222549D4}"/>
                  </a:ext>
                </a:extLst>
              </p:cNvPr>
              <p:cNvCxnSpPr/>
              <p:nvPr/>
            </p:nvCxnSpPr>
            <p:spPr>
              <a:xfrm flipH="1">
                <a:off x="743227" y="2287969"/>
                <a:ext cx="575764" cy="4109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BBF8FAC-8C25-CFEE-C7D0-75D392C6CD12}"/>
                </a:ext>
              </a:extLst>
            </p:cNvPr>
            <p:cNvGrpSpPr/>
            <p:nvPr/>
          </p:nvGrpSpPr>
          <p:grpSpPr>
            <a:xfrm>
              <a:off x="5017926" y="4897461"/>
              <a:ext cx="3103106" cy="1082577"/>
              <a:chOff x="-293923" y="1806938"/>
              <a:chExt cx="3103106" cy="108257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1FAE996-9781-82A7-B9E4-7CF7514696A5}"/>
                  </a:ext>
                </a:extLst>
              </p:cNvPr>
              <p:cNvSpPr txBox="1"/>
              <p:nvPr/>
            </p:nvSpPr>
            <p:spPr>
              <a:xfrm>
                <a:off x="440922" y="2168737"/>
                <a:ext cx="2368261" cy="72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Century Gothic"/>
                    <a:cs typeface="Century Gothic"/>
                  </a:rPr>
                  <a:t>Take beam (-)</a:t>
                </a:r>
              </a:p>
              <a:p>
                <a:r>
                  <a:rPr lang="en-US" sz="1200" dirty="0">
                    <a:solidFill>
                      <a:schemeClr val="tx2">
                        <a:lumMod val="75000"/>
                      </a:schemeClr>
                    </a:solidFill>
                    <a:latin typeface="Century Gothic"/>
                    <a:cs typeface="Century Gothic"/>
                  </a:rPr>
                  <a:t>Low field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0C33EFA-7AB1-2AA9-D045-70E4613F834D}"/>
                  </a:ext>
                </a:extLst>
              </p:cNvPr>
              <p:cNvCxnSpPr/>
              <p:nvPr/>
            </p:nvCxnSpPr>
            <p:spPr>
              <a:xfrm flipH="1" flipV="1">
                <a:off x="-293923" y="1806938"/>
                <a:ext cx="734847" cy="3836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AF2D69B-9633-8CC0-9C63-61E6D9C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14" y="2617467"/>
            <a:ext cx="3519356" cy="208691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1CB51D8-2A2E-2DE7-E23C-FCDE168553FB}"/>
              </a:ext>
            </a:extLst>
          </p:cNvPr>
          <p:cNvSpPr txBox="1"/>
          <p:nvPr/>
        </p:nvSpPr>
        <p:spPr>
          <a:xfrm>
            <a:off x="8638464" y="4699476"/>
            <a:ext cx="2367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SF Pro Display" pitchFamily="2" charset="0"/>
              </a:rPr>
              <a:t>Mainz-Dubna Frozen Spin Target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5066837-C487-7944-8231-91FBED993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56" y="4620852"/>
            <a:ext cx="1868075" cy="135114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2313BB5-E7A7-CC00-291F-1F995959E73C}"/>
              </a:ext>
            </a:extLst>
          </p:cNvPr>
          <p:cNvSpPr txBox="1"/>
          <p:nvPr/>
        </p:nvSpPr>
        <p:spPr>
          <a:xfrm>
            <a:off x="6632280" y="5995626"/>
            <a:ext cx="2367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SF Pro Display" pitchFamily="2" charset="0"/>
              </a:rPr>
              <a:t>Holding coils,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SF Pro Display" pitchFamily="2" charset="0"/>
              </a:rPr>
              <a:t>JLab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SF Pro Display" pitchFamily="2" charset="0"/>
              </a:rPr>
              <a:t> Frozen Spin Target</a:t>
            </a:r>
          </a:p>
        </p:txBody>
      </p:sp>
    </p:spTree>
    <p:extLst>
      <p:ext uri="{BB962C8B-B14F-4D97-AF65-F5344CB8AC3E}">
        <p14:creationId xmlns:p14="http://schemas.microsoft.com/office/powerpoint/2010/main" val="2261642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>
            <a:off x="-12526" y="755919"/>
            <a:ext cx="10101922" cy="0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9553860" y="463530"/>
            <a:ext cx="23712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Microwaves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21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021705-4237-5E9E-4D79-DB66DAA70506}"/>
              </a:ext>
            </a:extLst>
          </p:cNvPr>
          <p:cNvSpPr txBox="1"/>
          <p:nvPr/>
        </p:nvSpPr>
        <p:spPr>
          <a:xfrm>
            <a:off x="446031" y="1200129"/>
            <a:ext cx="1139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The microwave </a:t>
            </a:r>
            <a:r>
              <a:rPr lang="en-US" sz="2400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frequency</a:t>
            </a: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 for DNP is determined by the magnet:  28.02 GHz/T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8593BF-157B-73C6-56BE-49A7D0141B99}"/>
              </a:ext>
            </a:extLst>
          </p:cNvPr>
          <p:cNvSpPr txBox="1"/>
          <p:nvPr/>
        </p:nvSpPr>
        <p:spPr>
          <a:xfrm>
            <a:off x="699734" y="1711195"/>
            <a:ext cx="10839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The microwave </a:t>
            </a:r>
            <a:r>
              <a:rPr lang="en-US" sz="2400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power</a:t>
            </a: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 is determined by the field &amp; temperature combination: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B375D"/>
                </a:solidFill>
                <a:latin typeface="Proxima Nova Rg" panose="02000506030000020004" pitchFamily="2" charset="0"/>
              </a:rPr>
              <a:t>2.5 T &amp; 0.5 K:</a:t>
            </a: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  ∼4 </a:t>
            </a:r>
            <a:r>
              <a:rPr lang="en-US" sz="20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mW</a:t>
            </a: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/g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B375D"/>
                </a:solidFill>
                <a:latin typeface="Proxima Nova Rg" panose="02000506030000020004" pitchFamily="2" charset="0"/>
              </a:rPr>
              <a:t>5.0 T &amp; 1 K:</a:t>
            </a: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  ∼100 </a:t>
            </a:r>
            <a:r>
              <a:rPr lang="en-US" sz="20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mW</a:t>
            </a: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/g</a:t>
            </a:r>
          </a:p>
        </p:txBody>
      </p:sp>
      <p:pic>
        <p:nvPicPr>
          <p:cNvPr id="28" name="Picture 27" descr="EIO.jpg">
            <a:extLst>
              <a:ext uri="{FF2B5EF4-FFF2-40B4-BE49-F238E27FC236}">
                <a16:creationId xmlns:a16="http://schemas.microsoft.com/office/drawing/2014/main" id="{2CB1691C-F84D-3F08-6284-ADAB8638B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93" y="3164777"/>
            <a:ext cx="2589124" cy="19418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8C2EAF2-F049-64E6-5AAF-51118F963604}"/>
              </a:ext>
            </a:extLst>
          </p:cNvPr>
          <p:cNvSpPr txBox="1"/>
          <p:nvPr/>
        </p:nvSpPr>
        <p:spPr>
          <a:xfrm>
            <a:off x="1114791" y="5198355"/>
            <a:ext cx="2598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Extended Interaction Oscillator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100 W @ 70 GHz (2.5 T)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20 W @ 140 GHz (5.0 T)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CPI Canada</a:t>
            </a:r>
          </a:p>
        </p:txBody>
      </p:sp>
      <p:pic>
        <p:nvPicPr>
          <p:cNvPr id="30" name="Picture 29" descr="VaDiode.png">
            <a:extLst>
              <a:ext uri="{FF2B5EF4-FFF2-40B4-BE49-F238E27FC236}">
                <a16:creationId xmlns:a16="http://schemas.microsoft.com/office/drawing/2014/main" id="{E47115DF-3727-7311-C030-BAD281C05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164777"/>
            <a:ext cx="1501979" cy="19418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FDE8B3-9680-13DD-9D77-E65184754438}"/>
              </a:ext>
            </a:extLst>
          </p:cNvPr>
          <p:cNvSpPr txBox="1"/>
          <p:nvPr/>
        </p:nvSpPr>
        <p:spPr>
          <a:xfrm>
            <a:off x="4038600" y="5198355"/>
            <a:ext cx="1732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IMPATT Diode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1 W @ 70 GHz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0.3 W @ 140 GHz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 Diode,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Inc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BCBDA5-EC0F-39BF-D559-20D7A4291F9B}"/>
              </a:ext>
            </a:extLst>
          </p:cNvPr>
          <p:cNvSpPr txBox="1"/>
          <p:nvPr/>
        </p:nvSpPr>
        <p:spPr>
          <a:xfrm>
            <a:off x="5865600" y="2676109"/>
            <a:ext cx="6326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Microwaves are transmitted thru metal waveguide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Rectangular outside the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Oversized circular inside</a:t>
            </a:r>
          </a:p>
          <a:p>
            <a:endParaRPr lang="en-US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Typical rectangular waveguide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70 GHz (WR-12): -2 dB/m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140 GHz (WR-6): -6 dB/m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Measure the microwave power at the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At 1 K the 4He evaporation rate increases </a:t>
            </a:r>
            <a:r>
              <a:rPr lang="en-US" sz="1800" dirty="0">
                <a:solidFill>
                  <a:srgbClr val="1B375D"/>
                </a:solidFill>
                <a:latin typeface="Proxima Nova Rg" panose="02000506030000020004" pitchFamily="2" charset="0"/>
              </a:rPr>
              <a:t>∼16.8 </a:t>
            </a:r>
            <a:r>
              <a:rPr lang="en-US" sz="18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sl</a:t>
            </a:r>
            <a:r>
              <a:rPr lang="en-US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pm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 per watt of power</a:t>
            </a:r>
          </a:p>
        </p:txBody>
      </p:sp>
    </p:spTree>
    <p:extLst>
      <p:ext uri="{BB962C8B-B14F-4D97-AF65-F5344CB8AC3E}">
        <p14:creationId xmlns:p14="http://schemas.microsoft.com/office/powerpoint/2010/main" val="4288741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10427956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10415430" y="463530"/>
            <a:ext cx="15096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22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021705-4237-5E9E-4D79-DB66DAA70506}"/>
              </a:ext>
            </a:extLst>
          </p:cNvPr>
          <p:cNvSpPr txBox="1"/>
          <p:nvPr/>
        </p:nvSpPr>
        <p:spPr>
          <a:xfrm>
            <a:off x="838200" y="1183910"/>
            <a:ext cx="788669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CW-NMR is the standard method to measure the nuclear polarization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A weak RF field, polarized ⟂ to B</a:t>
            </a:r>
            <a:r>
              <a:rPr lang="en-US" sz="1600" baseline="-25000" dirty="0">
                <a:solidFill>
                  <a:srgbClr val="1B375D"/>
                </a:solidFill>
                <a:latin typeface="Proxima Nova Rg" panose="02000506030000020004" pitchFamily="2" charset="0"/>
              </a:rPr>
              <a:t>o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 will induce both upward and downward transitions with equal probability as it sweeps through the resonance frequency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net emission (or absorption) of energy is </a:t>
            </a:r>
            <a:r>
              <a:rPr lang="en-US" sz="1600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proportional to </a:t>
            </a:r>
            <a:r>
              <a:rPr lang="en-US" sz="1600" dirty="0">
                <a:solidFill>
                  <a:srgbClr val="1B375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(N</a:t>
            </a:r>
            <a:r>
              <a:rPr lang="en-US" sz="1600" baseline="-25000" dirty="0">
                <a:solidFill>
                  <a:srgbClr val="1B375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US" sz="1600" dirty="0">
                <a:solidFill>
                  <a:srgbClr val="1B375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- N</a:t>
            </a:r>
            <a:r>
              <a:rPr lang="en-US" sz="1600" baseline="-25000" dirty="0">
                <a:solidFill>
                  <a:srgbClr val="1B375D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), the polarization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constant of proportionality can be measured with the microwaves off and the sample at its </a:t>
            </a:r>
            <a:r>
              <a:rPr lang="en-US" sz="1600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thermal equilibrium (TE) polarization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Care must be given to not use too strong RF or dwell at the resonance frequency. This can drive the populations to equality (saturation).</a:t>
            </a:r>
            <a:endParaRPr lang="en-US" dirty="0">
              <a:solidFill>
                <a:srgbClr val="1B375D"/>
              </a:solidFill>
              <a:latin typeface="Proxima Nova Rg" panose="02000506030000020004" pitchFamily="2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623970-61DE-C924-5CF5-57AA61C9402C}"/>
              </a:ext>
            </a:extLst>
          </p:cNvPr>
          <p:cNvGraphicFramePr>
            <a:graphicFrameLocks noGrp="1"/>
          </p:cNvGraphicFramePr>
          <p:nvPr/>
        </p:nvGraphicFramePr>
        <p:xfrm>
          <a:off x="9080185" y="1610903"/>
          <a:ext cx="2548327" cy="4160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9409">
                  <a:extLst>
                    <a:ext uri="{9D8B030D-6E8A-4147-A177-3AD203B41FA5}">
                      <a16:colId xmlns:a16="http://schemas.microsoft.com/office/drawing/2014/main" val="3979899483"/>
                    </a:ext>
                  </a:extLst>
                </a:gridCol>
                <a:gridCol w="566779">
                  <a:extLst>
                    <a:ext uri="{9D8B030D-6E8A-4147-A177-3AD203B41FA5}">
                      <a16:colId xmlns:a16="http://schemas.microsoft.com/office/drawing/2014/main" val="2334875928"/>
                    </a:ext>
                  </a:extLst>
                </a:gridCol>
                <a:gridCol w="1082139">
                  <a:extLst>
                    <a:ext uri="{9D8B030D-6E8A-4147-A177-3AD203B41FA5}">
                      <a16:colId xmlns:a16="http://schemas.microsoft.com/office/drawing/2014/main" val="770978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Species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>
                    <a:solidFill>
                      <a:srgbClr val="1B37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Spin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>
                    <a:solidFill>
                      <a:srgbClr val="1B37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NMR Freq (MHz/T)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>
                    <a:solidFill>
                      <a:srgbClr val="1B37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302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1H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42.58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701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2H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6.54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96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3H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45.41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79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3He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-32.44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59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6Li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6.27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295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7Li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3/2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16.55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048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13C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10.71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758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14N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3.08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662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15N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-4.32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508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19F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½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40.08</a:t>
                      </a:r>
                      <a:endParaRPr lang="en-US" sz="140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89953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DAF9FC-9C21-330F-FA0E-6BEEAB8EDD25}"/>
              </a:ext>
            </a:extLst>
          </p:cNvPr>
          <p:cNvCxnSpPr/>
          <p:nvPr/>
        </p:nvCxnSpPr>
        <p:spPr>
          <a:xfrm>
            <a:off x="1664861" y="4782073"/>
            <a:ext cx="20165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D6871D-DF0A-B9C8-D7E5-99BBDD10687B}"/>
              </a:ext>
            </a:extLst>
          </p:cNvPr>
          <p:cNvCxnSpPr/>
          <p:nvPr/>
        </p:nvCxnSpPr>
        <p:spPr>
          <a:xfrm>
            <a:off x="1615949" y="6006443"/>
            <a:ext cx="20165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2498572-E843-43C2-3176-838573B1665A}"/>
              </a:ext>
            </a:extLst>
          </p:cNvPr>
          <p:cNvSpPr txBox="1"/>
          <p:nvPr/>
        </p:nvSpPr>
        <p:spPr>
          <a:xfrm>
            <a:off x="3638154" y="5815181"/>
            <a:ext cx="5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4CB24-A10A-BA30-6C2D-28433270DEEE}"/>
              </a:ext>
            </a:extLst>
          </p:cNvPr>
          <p:cNvSpPr txBox="1"/>
          <p:nvPr/>
        </p:nvSpPr>
        <p:spPr>
          <a:xfrm>
            <a:off x="3687066" y="4596565"/>
            <a:ext cx="5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DC2E2F06-27D6-8FC7-5544-B762B3656BE7}"/>
              </a:ext>
            </a:extLst>
          </p:cNvPr>
          <p:cNvSpPr/>
          <p:nvPr/>
        </p:nvSpPr>
        <p:spPr>
          <a:xfrm>
            <a:off x="1798829" y="5698666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E8D8D4C8-6025-70E3-D7A9-365180DBD91F}"/>
              </a:ext>
            </a:extLst>
          </p:cNvPr>
          <p:cNvSpPr/>
          <p:nvPr/>
        </p:nvSpPr>
        <p:spPr>
          <a:xfrm>
            <a:off x="1995833" y="5698666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B7344A22-ABE8-3440-C26D-3C2C10980B4D}"/>
              </a:ext>
            </a:extLst>
          </p:cNvPr>
          <p:cNvSpPr/>
          <p:nvPr/>
        </p:nvSpPr>
        <p:spPr>
          <a:xfrm>
            <a:off x="2211423" y="5698666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CA8A1FCF-681F-522F-A778-7EAA05985054}"/>
              </a:ext>
            </a:extLst>
          </p:cNvPr>
          <p:cNvSpPr/>
          <p:nvPr/>
        </p:nvSpPr>
        <p:spPr>
          <a:xfrm>
            <a:off x="2441882" y="5698666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5E068A0B-9673-6692-82E5-83103C90E14D}"/>
              </a:ext>
            </a:extLst>
          </p:cNvPr>
          <p:cNvSpPr/>
          <p:nvPr/>
        </p:nvSpPr>
        <p:spPr>
          <a:xfrm>
            <a:off x="2657472" y="5698666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1F9E9A9E-6242-CD36-CA38-C17CFF62610F}"/>
              </a:ext>
            </a:extLst>
          </p:cNvPr>
          <p:cNvSpPr/>
          <p:nvPr/>
        </p:nvSpPr>
        <p:spPr>
          <a:xfrm flipV="1">
            <a:off x="1844026" y="4453713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7125B2E-0E99-BE90-A625-8492AECAB65D}"/>
              </a:ext>
            </a:extLst>
          </p:cNvPr>
          <p:cNvSpPr/>
          <p:nvPr/>
        </p:nvSpPr>
        <p:spPr>
          <a:xfrm flipV="1">
            <a:off x="2041030" y="4453713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F5EF1735-464B-873B-7030-DDDC55C61E2B}"/>
              </a:ext>
            </a:extLst>
          </p:cNvPr>
          <p:cNvSpPr/>
          <p:nvPr/>
        </p:nvSpPr>
        <p:spPr>
          <a:xfrm flipV="1">
            <a:off x="2256620" y="4453713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EE81A36-AC78-6D71-ACFE-21BD6B50B498}"/>
              </a:ext>
            </a:extLst>
          </p:cNvPr>
          <p:cNvCxnSpPr/>
          <p:nvPr/>
        </p:nvCxnSpPr>
        <p:spPr>
          <a:xfrm flipV="1">
            <a:off x="3119085" y="4782073"/>
            <a:ext cx="0" cy="1224370"/>
          </a:xfrm>
          <a:prstGeom prst="straightConnector1">
            <a:avLst/>
          </a:prstGeom>
          <a:ln w="28575">
            <a:solidFill>
              <a:srgbClr val="1B375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3707561-ED2B-C985-B210-6BD72FFA0803}"/>
                  </a:ext>
                </a:extLst>
              </p:cNvPr>
              <p:cNvSpPr txBox="1"/>
              <p:nvPr/>
            </p:nvSpPr>
            <p:spPr>
              <a:xfrm>
                <a:off x="2856559" y="5421997"/>
                <a:ext cx="525052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3707561-ED2B-C985-B210-6BD72FFA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559" y="5421997"/>
                <a:ext cx="525052" cy="392993"/>
              </a:xfrm>
              <a:prstGeom prst="rect">
                <a:avLst/>
              </a:prstGeom>
              <a:blipFill>
                <a:blip r:embed="rId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5DB9E8-54F5-0293-BEFB-755899B83617}"/>
              </a:ext>
            </a:extLst>
          </p:cNvPr>
          <p:cNvCxnSpPr>
            <a:cxnSpLocks/>
          </p:cNvCxnSpPr>
          <p:nvPr/>
        </p:nvCxnSpPr>
        <p:spPr>
          <a:xfrm>
            <a:off x="3541305" y="4769583"/>
            <a:ext cx="0" cy="1224370"/>
          </a:xfrm>
          <a:prstGeom prst="straightConnector1">
            <a:avLst/>
          </a:prstGeom>
          <a:ln w="28575">
            <a:solidFill>
              <a:srgbClr val="E9743C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87FB9C-EAF1-760F-AB14-977432C268FD}"/>
                  </a:ext>
                </a:extLst>
              </p:cNvPr>
              <p:cNvSpPr txBox="1"/>
              <p:nvPr/>
            </p:nvSpPr>
            <p:spPr>
              <a:xfrm>
                <a:off x="3280419" y="4979951"/>
                <a:ext cx="525052" cy="3929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87FB9C-EAF1-760F-AB14-977432C26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419" y="4979951"/>
                <a:ext cx="525052" cy="392993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A41184-5476-81ED-FD4D-D10D05701BAD}"/>
                  </a:ext>
                </a:extLst>
              </p:cNvPr>
              <p:cNvSpPr txBox="1"/>
              <p:nvPr/>
            </p:nvSpPr>
            <p:spPr>
              <a:xfrm>
                <a:off x="4086714" y="5624501"/>
                <a:ext cx="174405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A41184-5476-81ED-FD4D-D10D05701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714" y="5624501"/>
                <a:ext cx="174405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DFDFD6-B3F9-849A-5812-76CBD7404706}"/>
                  </a:ext>
                </a:extLst>
              </p:cNvPr>
              <p:cNvSpPr txBox="1"/>
              <p:nvPr/>
            </p:nvSpPr>
            <p:spPr>
              <a:xfrm>
                <a:off x="4079012" y="4866568"/>
                <a:ext cx="174405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DFDFD6-B3F9-849A-5812-76CBD7404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012" y="4866568"/>
                <a:ext cx="174405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DB00DDC-8F72-D64E-8A02-BCA88ABAC6E4}"/>
              </a:ext>
            </a:extLst>
          </p:cNvPr>
          <p:cNvSpPr txBox="1"/>
          <p:nvPr/>
        </p:nvSpPr>
        <p:spPr>
          <a:xfrm>
            <a:off x="5552241" y="4884646"/>
            <a:ext cx="150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(Emission)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1B2AFE-CB7B-5049-FE66-150974A20CC9}"/>
              </a:ext>
            </a:extLst>
          </p:cNvPr>
          <p:cNvSpPr txBox="1"/>
          <p:nvPr/>
        </p:nvSpPr>
        <p:spPr>
          <a:xfrm>
            <a:off x="5578395" y="5643830"/>
            <a:ext cx="163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(Absorption)</a:t>
            </a:r>
          </a:p>
        </p:txBody>
      </p:sp>
    </p:spTree>
    <p:extLst>
      <p:ext uri="{BB962C8B-B14F-4D97-AF65-F5344CB8AC3E}">
        <p14:creationId xmlns:p14="http://schemas.microsoft.com/office/powerpoint/2010/main" val="361248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10427956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10415430" y="463530"/>
            <a:ext cx="15096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23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F3FFCBB-8AFE-82EE-CC85-267E91EB1A1C}"/>
              </a:ext>
            </a:extLst>
          </p:cNvPr>
          <p:cNvSpPr/>
          <p:nvPr/>
        </p:nvSpPr>
        <p:spPr>
          <a:xfrm>
            <a:off x="730090" y="1388816"/>
            <a:ext cx="1397000" cy="4985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DF045-0F43-977D-E8A2-D1C569CFAE3B}"/>
              </a:ext>
            </a:extLst>
          </p:cNvPr>
          <p:cNvSpPr txBox="1"/>
          <p:nvPr/>
        </p:nvSpPr>
        <p:spPr>
          <a:xfrm>
            <a:off x="885745" y="1410791"/>
            <a:ext cx="108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RF Signal</a:t>
            </a:r>
          </a:p>
          <a:p>
            <a:pPr algn="ctr"/>
            <a:r>
              <a:rPr lang="en-US" sz="1200" dirty="0"/>
              <a:t>Generator</a:t>
            </a:r>
            <a:endParaRPr lang="en-US" sz="14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63C4649-AB71-2022-989E-41261BB29EE9}"/>
              </a:ext>
            </a:extLst>
          </p:cNvPr>
          <p:cNvCxnSpPr/>
          <p:nvPr/>
        </p:nvCxnSpPr>
        <p:spPr>
          <a:xfrm>
            <a:off x="1771490" y="1887347"/>
            <a:ext cx="0" cy="426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2">
            <a:extLst>
              <a:ext uri="{FF2B5EF4-FFF2-40B4-BE49-F238E27FC236}">
                <a16:creationId xmlns:a16="http://schemas.microsoft.com/office/drawing/2014/main" id="{FDC15142-D562-0958-D883-17BAABA06F81}"/>
              </a:ext>
            </a:extLst>
          </p:cNvPr>
          <p:cNvSpPr>
            <a:spLocks noChangeAspect="1"/>
          </p:cNvSpPr>
          <p:nvPr/>
        </p:nvSpPr>
        <p:spPr bwMode="auto">
          <a:xfrm>
            <a:off x="1695290" y="2260994"/>
            <a:ext cx="152400" cy="402770"/>
          </a:xfrm>
          <a:custGeom>
            <a:avLst/>
            <a:gdLst>
              <a:gd name="T0" fmla="*/ 76200 w 192"/>
              <a:gd name="T1" fmla="*/ 0 h 960"/>
              <a:gd name="T2" fmla="*/ 76200 w 192"/>
              <a:gd name="T3" fmla="*/ 152400 h 960"/>
              <a:gd name="T4" fmla="*/ 152400 w 192"/>
              <a:gd name="T5" fmla="*/ 190500 h 960"/>
              <a:gd name="T6" fmla="*/ 0 w 192"/>
              <a:gd name="T7" fmla="*/ 266700 h 960"/>
              <a:gd name="T8" fmla="*/ 152400 w 192"/>
              <a:gd name="T9" fmla="*/ 342900 h 960"/>
              <a:gd name="T10" fmla="*/ 0 w 192"/>
              <a:gd name="T11" fmla="*/ 419100 h 960"/>
              <a:gd name="T12" fmla="*/ 152400 w 192"/>
              <a:gd name="T13" fmla="*/ 495300 h 960"/>
              <a:gd name="T14" fmla="*/ 0 w 192"/>
              <a:gd name="T15" fmla="*/ 571500 h 960"/>
              <a:gd name="T16" fmla="*/ 76200 w 192"/>
              <a:gd name="T17" fmla="*/ 609600 h 960"/>
              <a:gd name="T18" fmla="*/ 76200 w 192"/>
              <a:gd name="T19" fmla="*/ 762000 h 9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960"/>
              <a:gd name="T32" fmla="*/ 192 w 192"/>
              <a:gd name="T33" fmla="*/ 960 h 9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960">
                <a:moveTo>
                  <a:pt x="96" y="0"/>
                </a:moveTo>
                <a:lnTo>
                  <a:pt x="96" y="192"/>
                </a:lnTo>
                <a:lnTo>
                  <a:pt x="192" y="240"/>
                </a:lnTo>
                <a:lnTo>
                  <a:pt x="0" y="336"/>
                </a:lnTo>
                <a:lnTo>
                  <a:pt x="192" y="432"/>
                </a:lnTo>
                <a:lnTo>
                  <a:pt x="0" y="528"/>
                </a:lnTo>
                <a:lnTo>
                  <a:pt x="192" y="624"/>
                </a:lnTo>
                <a:lnTo>
                  <a:pt x="0" y="720"/>
                </a:lnTo>
                <a:lnTo>
                  <a:pt x="96" y="768"/>
                </a:lnTo>
                <a:lnTo>
                  <a:pt x="96" y="96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210">
            <a:extLst>
              <a:ext uri="{FF2B5EF4-FFF2-40B4-BE49-F238E27FC236}">
                <a16:creationId xmlns:a16="http://schemas.microsoft.com/office/drawing/2014/main" id="{836B0987-4E33-43CE-C5F5-4602F16F2519}"/>
              </a:ext>
            </a:extLst>
          </p:cNvPr>
          <p:cNvGrpSpPr>
            <a:grpSpLocks/>
          </p:cNvGrpSpPr>
          <p:nvPr/>
        </p:nvGrpSpPr>
        <p:grpSpPr bwMode="auto">
          <a:xfrm>
            <a:off x="1598594" y="2969799"/>
            <a:ext cx="332772" cy="554232"/>
            <a:chOff x="3216" y="1728"/>
            <a:chExt cx="192" cy="480"/>
          </a:xfrm>
        </p:grpSpPr>
        <p:sp>
          <p:nvSpPr>
            <p:cNvPr id="51" name="Line 8">
              <a:extLst>
                <a:ext uri="{FF2B5EF4-FFF2-40B4-BE49-F238E27FC236}">
                  <a16:creationId xmlns:a16="http://schemas.microsoft.com/office/drawing/2014/main" id="{2279DAF0-B330-E161-1BB0-A4AADBEBBBA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312" y="1728"/>
              <a:ext cx="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9">
              <a:extLst>
                <a:ext uri="{FF2B5EF4-FFF2-40B4-BE49-F238E27FC236}">
                  <a16:creationId xmlns:a16="http://schemas.microsoft.com/office/drawing/2014/main" id="{E671B893-7C01-3F2C-0244-AC617A25C4D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312" y="1992"/>
              <a:ext cx="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10">
              <a:extLst>
                <a:ext uri="{FF2B5EF4-FFF2-40B4-BE49-F238E27FC236}">
                  <a16:creationId xmlns:a16="http://schemas.microsoft.com/office/drawing/2014/main" id="{166CCFA9-8204-7126-E9CC-252B6000AA2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16" y="1944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1">
              <a:extLst>
                <a:ext uri="{FF2B5EF4-FFF2-40B4-BE49-F238E27FC236}">
                  <a16:creationId xmlns:a16="http://schemas.microsoft.com/office/drawing/2014/main" id="{C3BAA4CB-08AC-B7B8-8488-383E1ABE6C0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16" y="1992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209">
            <a:extLst>
              <a:ext uri="{FF2B5EF4-FFF2-40B4-BE49-F238E27FC236}">
                <a16:creationId xmlns:a16="http://schemas.microsoft.com/office/drawing/2014/main" id="{BEF3B596-F0E9-8F13-88FA-FF35D02044BE}"/>
              </a:ext>
            </a:extLst>
          </p:cNvPr>
          <p:cNvGrpSpPr>
            <a:grpSpLocks/>
          </p:cNvGrpSpPr>
          <p:nvPr/>
        </p:nvGrpSpPr>
        <p:grpSpPr bwMode="auto">
          <a:xfrm>
            <a:off x="1625565" y="4998874"/>
            <a:ext cx="291849" cy="513830"/>
            <a:chOff x="3935" y="1728"/>
            <a:chExt cx="96" cy="480"/>
          </a:xfrm>
        </p:grpSpPr>
        <p:sp>
          <p:nvSpPr>
            <p:cNvPr id="56" name="Arc 59">
              <a:extLst>
                <a:ext uri="{FF2B5EF4-FFF2-40B4-BE49-F238E27FC236}">
                  <a16:creationId xmlns:a16="http://schemas.microsoft.com/office/drawing/2014/main" id="{EF583DB5-F201-2652-81FE-C2A09B6B918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3947" y="1895"/>
              <a:ext cx="24" cy="48"/>
            </a:xfrm>
            <a:custGeom>
              <a:avLst/>
              <a:gdLst>
                <a:gd name="T0" fmla="*/ 0 w 43180"/>
                <a:gd name="T1" fmla="*/ 0 h 21600"/>
                <a:gd name="T2" fmla="*/ 0 w 43180"/>
                <a:gd name="T3" fmla="*/ 0 h 21600"/>
                <a:gd name="T4" fmla="*/ 0 w 4318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80"/>
                <a:gd name="T10" fmla="*/ 0 h 21600"/>
                <a:gd name="T11" fmla="*/ 43180 w 431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80" h="21600" fill="none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</a:path>
                <a:path w="43180" h="21600" stroke="0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  <a:lnTo>
                    <a:pt x="21580" y="21600"/>
                  </a:lnTo>
                  <a:lnTo>
                    <a:pt x="0" y="20662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rc 60">
              <a:extLst>
                <a:ext uri="{FF2B5EF4-FFF2-40B4-BE49-F238E27FC236}">
                  <a16:creationId xmlns:a16="http://schemas.microsoft.com/office/drawing/2014/main" id="{B93C11B0-E843-10CE-FE3F-F3FB8E90AA9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3947" y="1943"/>
              <a:ext cx="24" cy="48"/>
            </a:xfrm>
            <a:custGeom>
              <a:avLst/>
              <a:gdLst>
                <a:gd name="T0" fmla="*/ 0 w 43180"/>
                <a:gd name="T1" fmla="*/ 0 h 21600"/>
                <a:gd name="T2" fmla="*/ 0 w 43180"/>
                <a:gd name="T3" fmla="*/ 0 h 21600"/>
                <a:gd name="T4" fmla="*/ 0 w 4318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80"/>
                <a:gd name="T10" fmla="*/ 0 h 21600"/>
                <a:gd name="T11" fmla="*/ 43180 w 431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80" h="21600" fill="none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</a:path>
                <a:path w="43180" h="21600" stroke="0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  <a:lnTo>
                    <a:pt x="21580" y="21600"/>
                  </a:lnTo>
                  <a:lnTo>
                    <a:pt x="0" y="20662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rc 61">
              <a:extLst>
                <a:ext uri="{FF2B5EF4-FFF2-40B4-BE49-F238E27FC236}">
                  <a16:creationId xmlns:a16="http://schemas.microsoft.com/office/drawing/2014/main" id="{4E055EDF-9E2E-85B0-23AB-1A441FEFBC8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3946" y="1991"/>
              <a:ext cx="25" cy="48"/>
            </a:xfrm>
            <a:custGeom>
              <a:avLst/>
              <a:gdLst>
                <a:gd name="T0" fmla="*/ 0 w 43180"/>
                <a:gd name="T1" fmla="*/ 0 h 21600"/>
                <a:gd name="T2" fmla="*/ 0 w 43180"/>
                <a:gd name="T3" fmla="*/ 0 h 21600"/>
                <a:gd name="T4" fmla="*/ 0 w 4318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80"/>
                <a:gd name="T10" fmla="*/ 0 h 21600"/>
                <a:gd name="T11" fmla="*/ 43180 w 431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80" h="21600" fill="none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</a:path>
                <a:path w="43180" h="21600" stroke="0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  <a:lnTo>
                    <a:pt x="21580" y="21600"/>
                  </a:lnTo>
                  <a:lnTo>
                    <a:pt x="0" y="20662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rc 62">
              <a:extLst>
                <a:ext uri="{FF2B5EF4-FFF2-40B4-BE49-F238E27FC236}">
                  <a16:creationId xmlns:a16="http://schemas.microsoft.com/office/drawing/2014/main" id="{D0AB66B7-E975-4C07-6875-9FC2886A657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3947" y="1847"/>
              <a:ext cx="24" cy="48"/>
            </a:xfrm>
            <a:custGeom>
              <a:avLst/>
              <a:gdLst>
                <a:gd name="T0" fmla="*/ 0 w 43180"/>
                <a:gd name="T1" fmla="*/ 0 h 21600"/>
                <a:gd name="T2" fmla="*/ 0 w 43180"/>
                <a:gd name="T3" fmla="*/ 0 h 21600"/>
                <a:gd name="T4" fmla="*/ 0 w 4318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80"/>
                <a:gd name="T10" fmla="*/ 0 h 21600"/>
                <a:gd name="T11" fmla="*/ 43180 w 431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80" h="21600" fill="none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</a:path>
                <a:path w="43180" h="21600" stroke="0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  <a:lnTo>
                    <a:pt x="21580" y="21600"/>
                  </a:lnTo>
                  <a:lnTo>
                    <a:pt x="0" y="20662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Line 63">
              <a:extLst>
                <a:ext uri="{FF2B5EF4-FFF2-40B4-BE49-F238E27FC236}">
                  <a16:creationId xmlns:a16="http://schemas.microsoft.com/office/drawing/2014/main" id="{8C39706E-C1AD-5F0D-BCDB-529244EAD8F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3941" y="1770"/>
              <a:ext cx="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64">
              <a:extLst>
                <a:ext uri="{FF2B5EF4-FFF2-40B4-BE49-F238E27FC236}">
                  <a16:creationId xmlns:a16="http://schemas.microsoft.com/office/drawing/2014/main" id="{6CDBA8EC-194B-1CDD-8EAD-4E2767935D8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H="1">
              <a:off x="3940" y="2166"/>
              <a:ext cx="8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rc 65">
              <a:extLst>
                <a:ext uri="{FF2B5EF4-FFF2-40B4-BE49-F238E27FC236}">
                  <a16:creationId xmlns:a16="http://schemas.microsoft.com/office/drawing/2014/main" id="{E710374A-4655-7DF7-A261-F86A12AC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70" y="1870"/>
              <a:ext cx="72" cy="50"/>
            </a:xfrm>
            <a:custGeom>
              <a:avLst/>
              <a:gdLst>
                <a:gd name="T0" fmla="*/ 0 w 43200"/>
                <a:gd name="T1" fmla="*/ 0 h 22481"/>
                <a:gd name="T2" fmla="*/ 0 w 43200"/>
                <a:gd name="T3" fmla="*/ 0 h 22481"/>
                <a:gd name="T4" fmla="*/ 0 w 43200"/>
                <a:gd name="T5" fmla="*/ 0 h 22481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481"/>
                <a:gd name="T11" fmla="*/ 43200 w 43200"/>
                <a:gd name="T12" fmla="*/ 22481 h 22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481" fill="none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2481" stroke="0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7" y="2248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rc 66">
              <a:extLst>
                <a:ext uri="{FF2B5EF4-FFF2-40B4-BE49-F238E27FC236}">
                  <a16:creationId xmlns:a16="http://schemas.microsoft.com/office/drawing/2014/main" id="{29683E7A-8DDA-8E28-8A39-C82EC5804A4D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70" y="1918"/>
              <a:ext cx="72" cy="50"/>
            </a:xfrm>
            <a:custGeom>
              <a:avLst/>
              <a:gdLst>
                <a:gd name="T0" fmla="*/ 0 w 43200"/>
                <a:gd name="T1" fmla="*/ 0 h 22481"/>
                <a:gd name="T2" fmla="*/ 0 w 43200"/>
                <a:gd name="T3" fmla="*/ 0 h 22481"/>
                <a:gd name="T4" fmla="*/ 0 w 43200"/>
                <a:gd name="T5" fmla="*/ 0 h 22481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481"/>
                <a:gd name="T11" fmla="*/ 43200 w 43200"/>
                <a:gd name="T12" fmla="*/ 22481 h 22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481" fill="none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2481" stroke="0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7" y="2248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Arc 67">
              <a:extLst>
                <a:ext uri="{FF2B5EF4-FFF2-40B4-BE49-F238E27FC236}">
                  <a16:creationId xmlns:a16="http://schemas.microsoft.com/office/drawing/2014/main" id="{9FA4DD0E-D42C-314F-325A-87C1499151DB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V="1">
              <a:off x="3947" y="2039"/>
              <a:ext cx="24" cy="48"/>
            </a:xfrm>
            <a:custGeom>
              <a:avLst/>
              <a:gdLst>
                <a:gd name="T0" fmla="*/ 0 w 43180"/>
                <a:gd name="T1" fmla="*/ 0 h 21600"/>
                <a:gd name="T2" fmla="*/ 0 w 43180"/>
                <a:gd name="T3" fmla="*/ 0 h 21600"/>
                <a:gd name="T4" fmla="*/ 0 w 4318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80"/>
                <a:gd name="T10" fmla="*/ 0 h 21600"/>
                <a:gd name="T11" fmla="*/ 43180 w 4318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80" h="21600" fill="none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</a:path>
                <a:path w="43180" h="21600" stroke="0" extrusionOk="0">
                  <a:moveTo>
                    <a:pt x="0" y="20662"/>
                  </a:moveTo>
                  <a:cubicBezTo>
                    <a:pt x="502" y="9108"/>
                    <a:pt x="10015" y="-1"/>
                    <a:pt x="21580" y="0"/>
                  </a:cubicBezTo>
                  <a:cubicBezTo>
                    <a:pt x="33509" y="0"/>
                    <a:pt x="43180" y="9670"/>
                    <a:pt x="43180" y="21600"/>
                  </a:cubicBezTo>
                  <a:lnTo>
                    <a:pt x="21580" y="21600"/>
                  </a:lnTo>
                  <a:lnTo>
                    <a:pt x="0" y="20662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Arc 68">
              <a:extLst>
                <a:ext uri="{FF2B5EF4-FFF2-40B4-BE49-F238E27FC236}">
                  <a16:creationId xmlns:a16="http://schemas.microsoft.com/office/drawing/2014/main" id="{DF041E4C-2428-7E2A-0F32-B1660ACAA6E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70" y="1966"/>
              <a:ext cx="72" cy="50"/>
            </a:xfrm>
            <a:custGeom>
              <a:avLst/>
              <a:gdLst>
                <a:gd name="T0" fmla="*/ 0 w 43200"/>
                <a:gd name="T1" fmla="*/ 0 h 22481"/>
                <a:gd name="T2" fmla="*/ 0 w 43200"/>
                <a:gd name="T3" fmla="*/ 0 h 22481"/>
                <a:gd name="T4" fmla="*/ 0 w 43200"/>
                <a:gd name="T5" fmla="*/ 0 h 22481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481"/>
                <a:gd name="T11" fmla="*/ 43200 w 43200"/>
                <a:gd name="T12" fmla="*/ 22481 h 22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481" fill="none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2481" stroke="0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7" y="2248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Arc 69">
              <a:extLst>
                <a:ext uri="{FF2B5EF4-FFF2-40B4-BE49-F238E27FC236}">
                  <a16:creationId xmlns:a16="http://schemas.microsoft.com/office/drawing/2014/main" id="{C15B2E57-9EFA-00CD-2F62-EF920D4A1D0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70" y="2014"/>
              <a:ext cx="72" cy="50"/>
            </a:xfrm>
            <a:custGeom>
              <a:avLst/>
              <a:gdLst>
                <a:gd name="T0" fmla="*/ 0 w 43200"/>
                <a:gd name="T1" fmla="*/ 0 h 22481"/>
                <a:gd name="T2" fmla="*/ 0 w 43200"/>
                <a:gd name="T3" fmla="*/ 0 h 22481"/>
                <a:gd name="T4" fmla="*/ 0 w 43200"/>
                <a:gd name="T5" fmla="*/ 0 h 22481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481"/>
                <a:gd name="T11" fmla="*/ 43200 w 43200"/>
                <a:gd name="T12" fmla="*/ 22481 h 22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481" fill="none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2481" stroke="0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7" y="2248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rc 70">
              <a:extLst>
                <a:ext uri="{FF2B5EF4-FFF2-40B4-BE49-F238E27FC236}">
                  <a16:creationId xmlns:a16="http://schemas.microsoft.com/office/drawing/2014/main" id="{069E4BD3-FBFF-2235-9266-556B0AED82AC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69" y="1823"/>
              <a:ext cx="73" cy="50"/>
            </a:xfrm>
            <a:custGeom>
              <a:avLst/>
              <a:gdLst>
                <a:gd name="T0" fmla="*/ 0 w 43200"/>
                <a:gd name="T1" fmla="*/ 0 h 22481"/>
                <a:gd name="T2" fmla="*/ 0 w 43200"/>
                <a:gd name="T3" fmla="*/ 0 h 22481"/>
                <a:gd name="T4" fmla="*/ 0 w 43200"/>
                <a:gd name="T5" fmla="*/ 0 h 22481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481"/>
                <a:gd name="T11" fmla="*/ 43200 w 43200"/>
                <a:gd name="T12" fmla="*/ 22481 h 22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481" fill="none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2481" stroke="0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7" y="2248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Arc 71">
              <a:extLst>
                <a:ext uri="{FF2B5EF4-FFF2-40B4-BE49-F238E27FC236}">
                  <a16:creationId xmlns:a16="http://schemas.microsoft.com/office/drawing/2014/main" id="{FCEF9EEF-D887-DFF0-B810-296C67589F8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69" y="2063"/>
              <a:ext cx="73" cy="50"/>
            </a:xfrm>
            <a:custGeom>
              <a:avLst/>
              <a:gdLst>
                <a:gd name="T0" fmla="*/ 0 w 43200"/>
                <a:gd name="T1" fmla="*/ 0 h 22481"/>
                <a:gd name="T2" fmla="*/ 0 w 43200"/>
                <a:gd name="T3" fmla="*/ 0 h 22481"/>
                <a:gd name="T4" fmla="*/ 0 w 43200"/>
                <a:gd name="T5" fmla="*/ 0 h 22481"/>
                <a:gd name="T6" fmla="*/ 0 60000 65536"/>
                <a:gd name="T7" fmla="*/ 0 60000 65536"/>
                <a:gd name="T8" fmla="*/ 0 60000 65536"/>
                <a:gd name="T9" fmla="*/ 0 w 43200"/>
                <a:gd name="T10" fmla="*/ 0 h 22481"/>
                <a:gd name="T11" fmla="*/ 43200 w 43200"/>
                <a:gd name="T12" fmla="*/ 22481 h 224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2481" fill="none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2481" stroke="0" extrusionOk="0">
                  <a:moveTo>
                    <a:pt x="17" y="22481"/>
                  </a:moveTo>
                  <a:cubicBezTo>
                    <a:pt x="5" y="22187"/>
                    <a:pt x="0" y="2189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lnTo>
                    <a:pt x="17" y="2248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9" name="Group 222">
            <a:extLst>
              <a:ext uri="{FF2B5EF4-FFF2-40B4-BE49-F238E27FC236}">
                <a16:creationId xmlns:a16="http://schemas.microsoft.com/office/drawing/2014/main" id="{68CE4A36-0E59-7E8C-98C3-ADBA93D871C3}"/>
              </a:ext>
            </a:extLst>
          </p:cNvPr>
          <p:cNvGrpSpPr>
            <a:grpSpLocks/>
          </p:cNvGrpSpPr>
          <p:nvPr/>
        </p:nvGrpSpPr>
        <p:grpSpPr bwMode="auto">
          <a:xfrm>
            <a:off x="1619090" y="5493441"/>
            <a:ext cx="304800" cy="381000"/>
            <a:chOff x="4272" y="3072"/>
            <a:chExt cx="192" cy="240"/>
          </a:xfrm>
        </p:grpSpPr>
        <p:sp>
          <p:nvSpPr>
            <p:cNvPr id="70" name="Line 99">
              <a:extLst>
                <a:ext uri="{FF2B5EF4-FFF2-40B4-BE49-F238E27FC236}">
                  <a16:creationId xmlns:a16="http://schemas.microsoft.com/office/drawing/2014/main" id="{8893540E-BC2F-0F17-9C01-F6298379943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72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00">
              <a:extLst>
                <a:ext uri="{FF2B5EF4-FFF2-40B4-BE49-F238E27FC236}">
                  <a16:creationId xmlns:a16="http://schemas.microsoft.com/office/drawing/2014/main" id="{7368056E-D0B0-83A6-E2CB-5770F967405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68" y="3072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01">
              <a:extLst>
                <a:ext uri="{FF2B5EF4-FFF2-40B4-BE49-F238E27FC236}">
                  <a16:creationId xmlns:a16="http://schemas.microsoft.com/office/drawing/2014/main" id="{6C4F0150-D514-4245-F68A-CFA2D126FB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96" y="324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02">
              <a:extLst>
                <a:ext uri="{FF2B5EF4-FFF2-40B4-BE49-F238E27FC236}">
                  <a16:creationId xmlns:a16="http://schemas.microsoft.com/office/drawing/2014/main" id="{F5295102-1770-B068-9BBA-36920FA7CE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20" y="326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03">
              <a:extLst>
                <a:ext uri="{FF2B5EF4-FFF2-40B4-BE49-F238E27FC236}">
                  <a16:creationId xmlns:a16="http://schemas.microsoft.com/office/drawing/2014/main" id="{CE02BE26-9C4C-988B-772E-A56203F7E3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44" y="3288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04">
              <a:extLst>
                <a:ext uri="{FF2B5EF4-FFF2-40B4-BE49-F238E27FC236}">
                  <a16:creationId xmlns:a16="http://schemas.microsoft.com/office/drawing/2014/main" id="{21FA45D9-CA84-0C42-76FC-E852962C71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365" y="3312"/>
              <a:ext cx="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0D3C86B-6FF9-A0F3-B479-0027D44B4D9A}"/>
              </a:ext>
            </a:extLst>
          </p:cNvPr>
          <p:cNvCxnSpPr>
            <a:endCxn id="98" idx="0"/>
          </p:cNvCxnSpPr>
          <p:nvPr/>
        </p:nvCxnSpPr>
        <p:spPr>
          <a:xfrm>
            <a:off x="1769969" y="2120954"/>
            <a:ext cx="187742" cy="26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n 76">
            <a:extLst>
              <a:ext uri="{FF2B5EF4-FFF2-40B4-BE49-F238E27FC236}">
                <a16:creationId xmlns:a16="http://schemas.microsoft.com/office/drawing/2014/main" id="{9028165D-AACB-6D30-DF77-FA1F5739D856}"/>
              </a:ext>
            </a:extLst>
          </p:cNvPr>
          <p:cNvSpPr>
            <a:spLocks noChangeAspect="1"/>
          </p:cNvSpPr>
          <p:nvPr/>
        </p:nvSpPr>
        <p:spPr>
          <a:xfrm flipH="1">
            <a:off x="1611173" y="5024880"/>
            <a:ext cx="324555" cy="457200"/>
          </a:xfrm>
          <a:prstGeom prst="can">
            <a:avLst/>
          </a:prstGeom>
          <a:solidFill>
            <a:srgbClr val="FF0000">
              <a:alpha val="21592"/>
            </a:srgbClr>
          </a:solidFill>
          <a:ln>
            <a:solidFill>
              <a:srgbClr val="FF0000">
                <a:alpha val="15000"/>
              </a:srgbClr>
            </a:solidFill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C5AE68A-63AA-5332-C319-6018C47B3880}"/>
              </a:ext>
            </a:extLst>
          </p:cNvPr>
          <p:cNvCxnSpPr/>
          <p:nvPr/>
        </p:nvCxnSpPr>
        <p:spPr>
          <a:xfrm>
            <a:off x="1764980" y="2660395"/>
            <a:ext cx="0" cy="4260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 12">
            <a:extLst>
              <a:ext uri="{FF2B5EF4-FFF2-40B4-BE49-F238E27FC236}">
                <a16:creationId xmlns:a16="http://schemas.microsoft.com/office/drawing/2014/main" id="{125BD627-A466-5014-ADA4-2FBB8C5F8839}"/>
              </a:ext>
            </a:extLst>
          </p:cNvPr>
          <p:cNvSpPr>
            <a:spLocks noChangeAspect="1"/>
          </p:cNvSpPr>
          <p:nvPr/>
        </p:nvSpPr>
        <p:spPr bwMode="auto">
          <a:xfrm>
            <a:off x="1699952" y="3462578"/>
            <a:ext cx="135038" cy="356885"/>
          </a:xfrm>
          <a:custGeom>
            <a:avLst/>
            <a:gdLst>
              <a:gd name="T0" fmla="*/ 76200 w 192"/>
              <a:gd name="T1" fmla="*/ 0 h 960"/>
              <a:gd name="T2" fmla="*/ 76200 w 192"/>
              <a:gd name="T3" fmla="*/ 152400 h 960"/>
              <a:gd name="T4" fmla="*/ 152400 w 192"/>
              <a:gd name="T5" fmla="*/ 190500 h 960"/>
              <a:gd name="T6" fmla="*/ 0 w 192"/>
              <a:gd name="T7" fmla="*/ 266700 h 960"/>
              <a:gd name="T8" fmla="*/ 152400 w 192"/>
              <a:gd name="T9" fmla="*/ 342900 h 960"/>
              <a:gd name="T10" fmla="*/ 0 w 192"/>
              <a:gd name="T11" fmla="*/ 419100 h 960"/>
              <a:gd name="T12" fmla="*/ 152400 w 192"/>
              <a:gd name="T13" fmla="*/ 495300 h 960"/>
              <a:gd name="T14" fmla="*/ 0 w 192"/>
              <a:gd name="T15" fmla="*/ 571500 h 960"/>
              <a:gd name="T16" fmla="*/ 76200 w 192"/>
              <a:gd name="T17" fmla="*/ 609600 h 960"/>
              <a:gd name="T18" fmla="*/ 76200 w 192"/>
              <a:gd name="T19" fmla="*/ 762000 h 9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960"/>
              <a:gd name="T32" fmla="*/ 192 w 192"/>
              <a:gd name="T33" fmla="*/ 960 h 9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960">
                <a:moveTo>
                  <a:pt x="96" y="0"/>
                </a:moveTo>
                <a:lnTo>
                  <a:pt x="96" y="192"/>
                </a:lnTo>
                <a:lnTo>
                  <a:pt x="192" y="240"/>
                </a:lnTo>
                <a:lnTo>
                  <a:pt x="0" y="336"/>
                </a:lnTo>
                <a:lnTo>
                  <a:pt x="192" y="432"/>
                </a:lnTo>
                <a:lnTo>
                  <a:pt x="0" y="528"/>
                </a:lnTo>
                <a:lnTo>
                  <a:pt x="192" y="624"/>
                </a:lnTo>
                <a:lnTo>
                  <a:pt x="0" y="720"/>
                </a:lnTo>
                <a:lnTo>
                  <a:pt x="96" y="768"/>
                </a:lnTo>
                <a:lnTo>
                  <a:pt x="96" y="96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Can 79">
            <a:extLst>
              <a:ext uri="{FF2B5EF4-FFF2-40B4-BE49-F238E27FC236}">
                <a16:creationId xmlns:a16="http://schemas.microsoft.com/office/drawing/2014/main" id="{4FA2DE34-97C7-E2F4-18FC-1E05018BE34B}"/>
              </a:ext>
            </a:extLst>
          </p:cNvPr>
          <p:cNvSpPr/>
          <p:nvPr/>
        </p:nvSpPr>
        <p:spPr>
          <a:xfrm>
            <a:off x="1688780" y="3819463"/>
            <a:ext cx="166386" cy="1185404"/>
          </a:xfrm>
          <a:prstGeom prst="ca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38">
            <a:extLst>
              <a:ext uri="{FF2B5EF4-FFF2-40B4-BE49-F238E27FC236}">
                <a16:creationId xmlns:a16="http://schemas.microsoft.com/office/drawing/2014/main" id="{2EA40633-EA25-E079-E622-79B1620CC8B6}"/>
              </a:ext>
            </a:extLst>
          </p:cNvPr>
          <p:cNvGrpSpPr>
            <a:grpSpLocks/>
          </p:cNvGrpSpPr>
          <p:nvPr/>
        </p:nvGrpSpPr>
        <p:grpSpPr bwMode="auto">
          <a:xfrm>
            <a:off x="2374900" y="2697440"/>
            <a:ext cx="787400" cy="592702"/>
            <a:chOff x="768" y="240"/>
            <a:chExt cx="1056" cy="864"/>
          </a:xfrm>
        </p:grpSpPr>
        <p:grpSp>
          <p:nvGrpSpPr>
            <p:cNvPr id="82" name="Group 39">
              <a:extLst>
                <a:ext uri="{FF2B5EF4-FFF2-40B4-BE49-F238E27FC236}">
                  <a16:creationId xmlns:a16="http://schemas.microsoft.com/office/drawing/2014/main" id="{60BA5080-6AEB-84D7-6134-0A65C4B83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40"/>
              <a:ext cx="1056" cy="864"/>
              <a:chOff x="2496" y="1968"/>
              <a:chExt cx="1056" cy="864"/>
            </a:xfrm>
          </p:grpSpPr>
          <p:sp>
            <p:nvSpPr>
              <p:cNvPr id="86" name="Line 40">
                <a:extLst>
                  <a:ext uri="{FF2B5EF4-FFF2-40B4-BE49-F238E27FC236}">
                    <a16:creationId xmlns:a16="http://schemas.microsoft.com/office/drawing/2014/main" id="{EAA29DCA-6C16-3543-FA2E-D1FA2995F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2160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Line 41">
                <a:extLst>
                  <a:ext uri="{FF2B5EF4-FFF2-40B4-BE49-F238E27FC236}">
                    <a16:creationId xmlns:a16="http://schemas.microsoft.com/office/drawing/2014/main" id="{056A45A1-E598-D871-4578-98E0158433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2640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42">
                <a:extLst>
                  <a:ext uri="{FF2B5EF4-FFF2-40B4-BE49-F238E27FC236}">
                    <a16:creationId xmlns:a16="http://schemas.microsoft.com/office/drawing/2014/main" id="{ACD0F75E-DE6E-BF98-5DEF-4FDD4C8E54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2400"/>
                <a:ext cx="19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43">
                <a:extLst>
                  <a:ext uri="{FF2B5EF4-FFF2-40B4-BE49-F238E27FC236}">
                    <a16:creationId xmlns:a16="http://schemas.microsoft.com/office/drawing/2014/main" id="{EA9E5433-B43E-4748-E6A7-05DB954D1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1968"/>
                <a:ext cx="672" cy="864"/>
              </a:xfrm>
              <a:custGeom>
                <a:avLst/>
                <a:gdLst>
                  <a:gd name="T0" fmla="*/ 672 w 432"/>
                  <a:gd name="T1" fmla="*/ 432 h 768"/>
                  <a:gd name="T2" fmla="*/ 0 w 432"/>
                  <a:gd name="T3" fmla="*/ 864 h 768"/>
                  <a:gd name="T4" fmla="*/ 0 w 432"/>
                  <a:gd name="T5" fmla="*/ 0 h 768"/>
                  <a:gd name="T6" fmla="*/ 672 w 432"/>
                  <a:gd name="T7" fmla="*/ 432 h 7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768"/>
                  <a:gd name="T14" fmla="*/ 432 w 432"/>
                  <a:gd name="T15" fmla="*/ 768 h 7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768">
                    <a:moveTo>
                      <a:pt x="432" y="384"/>
                    </a:moveTo>
                    <a:lnTo>
                      <a:pt x="0" y="768"/>
                    </a:lnTo>
                    <a:lnTo>
                      <a:pt x="0" y="0"/>
                    </a:lnTo>
                    <a:lnTo>
                      <a:pt x="432" y="384"/>
                    </a:lnTo>
                    <a:close/>
                  </a:path>
                </a:pathLst>
              </a:custGeom>
              <a:noFill/>
              <a:ln w="254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Line 44">
              <a:extLst>
                <a:ext uri="{FF2B5EF4-FFF2-40B4-BE49-F238E27FC236}">
                  <a16:creationId xmlns:a16="http://schemas.microsoft.com/office/drawing/2014/main" id="{2B52B985-2124-CDE8-278B-DA3F6E1AE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912"/>
              <a:ext cx="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45">
              <a:extLst>
                <a:ext uri="{FF2B5EF4-FFF2-40B4-BE49-F238E27FC236}">
                  <a16:creationId xmlns:a16="http://schemas.microsoft.com/office/drawing/2014/main" id="{00CD601A-18C4-EB1F-99B5-C2957BD2F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408"/>
              <a:ext cx="0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Line 46">
              <a:extLst>
                <a:ext uri="{FF2B5EF4-FFF2-40B4-BE49-F238E27FC236}">
                  <a16:creationId xmlns:a16="http://schemas.microsoft.com/office/drawing/2014/main" id="{252D617F-D85E-A408-89D1-11262D65BD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432"/>
              <a:ext cx="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" name="Group 222">
            <a:extLst>
              <a:ext uri="{FF2B5EF4-FFF2-40B4-BE49-F238E27FC236}">
                <a16:creationId xmlns:a16="http://schemas.microsoft.com/office/drawing/2014/main" id="{AEE09C7F-5150-3B48-1B66-82B74E1C6EC8}"/>
              </a:ext>
            </a:extLst>
          </p:cNvPr>
          <p:cNvGrpSpPr>
            <a:grpSpLocks/>
          </p:cNvGrpSpPr>
          <p:nvPr/>
        </p:nvGrpSpPr>
        <p:grpSpPr bwMode="auto">
          <a:xfrm>
            <a:off x="2231160" y="3158430"/>
            <a:ext cx="304800" cy="381000"/>
            <a:chOff x="4272" y="3072"/>
            <a:chExt cx="192" cy="240"/>
          </a:xfrm>
        </p:grpSpPr>
        <p:sp>
          <p:nvSpPr>
            <p:cNvPr id="91" name="Line 99">
              <a:extLst>
                <a:ext uri="{FF2B5EF4-FFF2-40B4-BE49-F238E27FC236}">
                  <a16:creationId xmlns:a16="http://schemas.microsoft.com/office/drawing/2014/main" id="{38DAB9E6-C7CB-A4DF-E89D-A3FF01B50B3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72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00">
              <a:extLst>
                <a:ext uri="{FF2B5EF4-FFF2-40B4-BE49-F238E27FC236}">
                  <a16:creationId xmlns:a16="http://schemas.microsoft.com/office/drawing/2014/main" id="{FE5274A3-12C8-FFB1-58B4-A8B5570C455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68" y="3072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01">
              <a:extLst>
                <a:ext uri="{FF2B5EF4-FFF2-40B4-BE49-F238E27FC236}">
                  <a16:creationId xmlns:a16="http://schemas.microsoft.com/office/drawing/2014/main" id="{A55D4426-926D-BFDD-BD16-E306AAA24B4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96" y="324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02">
              <a:extLst>
                <a:ext uri="{FF2B5EF4-FFF2-40B4-BE49-F238E27FC236}">
                  <a16:creationId xmlns:a16="http://schemas.microsoft.com/office/drawing/2014/main" id="{9F0AF786-D8D1-975E-F6CE-56C71BAF7A3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20" y="326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03">
              <a:extLst>
                <a:ext uri="{FF2B5EF4-FFF2-40B4-BE49-F238E27FC236}">
                  <a16:creationId xmlns:a16="http://schemas.microsoft.com/office/drawing/2014/main" id="{C132139B-D4CD-BE0A-48DD-79429AF039D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44" y="3288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04">
              <a:extLst>
                <a:ext uri="{FF2B5EF4-FFF2-40B4-BE49-F238E27FC236}">
                  <a16:creationId xmlns:a16="http://schemas.microsoft.com/office/drawing/2014/main" id="{68A58881-62D9-8314-C5A0-3CB67B8C974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365" y="3312"/>
              <a:ext cx="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5ED10A9-17AC-E890-7E2A-E987421CE0C1}"/>
              </a:ext>
            </a:extLst>
          </p:cNvPr>
          <p:cNvCxnSpPr>
            <a:endCxn id="86" idx="0"/>
          </p:cNvCxnSpPr>
          <p:nvPr/>
        </p:nvCxnSpPr>
        <p:spPr>
          <a:xfrm>
            <a:off x="1770991" y="2819231"/>
            <a:ext cx="603909" cy="99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n 97">
            <a:extLst>
              <a:ext uri="{FF2B5EF4-FFF2-40B4-BE49-F238E27FC236}">
                <a16:creationId xmlns:a16="http://schemas.microsoft.com/office/drawing/2014/main" id="{A44CFC28-A2A0-7C05-700B-127AFA2370AC}"/>
              </a:ext>
            </a:extLst>
          </p:cNvPr>
          <p:cNvSpPr/>
          <p:nvPr/>
        </p:nvSpPr>
        <p:spPr>
          <a:xfrm rot="16200000" flipH="1">
            <a:off x="2545307" y="1434529"/>
            <a:ext cx="135279" cy="1378112"/>
          </a:xfrm>
          <a:prstGeom prst="ca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AB8EC72-EF2E-1B4C-0582-DE7D316EE31F}"/>
              </a:ext>
            </a:extLst>
          </p:cNvPr>
          <p:cNvSpPr/>
          <p:nvPr/>
        </p:nvSpPr>
        <p:spPr>
          <a:xfrm>
            <a:off x="3530584" y="1929386"/>
            <a:ext cx="946310" cy="6917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EBABE11-95E1-8F3E-FBB6-897289546FA0}"/>
              </a:ext>
            </a:extLst>
          </p:cNvPr>
          <p:cNvCxnSpPr/>
          <p:nvPr/>
        </p:nvCxnSpPr>
        <p:spPr>
          <a:xfrm>
            <a:off x="3317922" y="2124189"/>
            <a:ext cx="212662" cy="4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EFDC054-FA28-DF4D-E85C-A20244B1B9D3}"/>
              </a:ext>
            </a:extLst>
          </p:cNvPr>
          <p:cNvCxnSpPr/>
          <p:nvPr/>
        </p:nvCxnSpPr>
        <p:spPr>
          <a:xfrm flipV="1">
            <a:off x="3130334" y="2991857"/>
            <a:ext cx="204565" cy="40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9390B89-93D5-2FBC-3314-76D4828B4E35}"/>
              </a:ext>
            </a:extLst>
          </p:cNvPr>
          <p:cNvCxnSpPr/>
          <p:nvPr/>
        </p:nvCxnSpPr>
        <p:spPr>
          <a:xfrm>
            <a:off x="3317922" y="2494403"/>
            <a:ext cx="21266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6DB4047-B662-ECBE-BFFE-B7D460A519A3}"/>
              </a:ext>
            </a:extLst>
          </p:cNvPr>
          <p:cNvCxnSpPr/>
          <p:nvPr/>
        </p:nvCxnSpPr>
        <p:spPr>
          <a:xfrm>
            <a:off x="3317922" y="2472620"/>
            <a:ext cx="0" cy="5340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552F3F7-4DC4-ED16-675A-9A165F7887F5}"/>
              </a:ext>
            </a:extLst>
          </p:cNvPr>
          <p:cNvSpPr txBox="1"/>
          <p:nvPr/>
        </p:nvSpPr>
        <p:spPr>
          <a:xfrm>
            <a:off x="3470306" y="1966250"/>
            <a:ext cx="101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Reference</a:t>
            </a:r>
            <a:endParaRPr lang="en-US" sz="1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AE2BAB0-7DBA-A349-718B-C3684CB100CF}"/>
              </a:ext>
            </a:extLst>
          </p:cNvPr>
          <p:cNvSpPr txBox="1"/>
          <p:nvPr/>
        </p:nvSpPr>
        <p:spPr>
          <a:xfrm>
            <a:off x="3483005" y="2347251"/>
            <a:ext cx="94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Signal</a:t>
            </a:r>
            <a:endParaRPr lang="en-US" sz="14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06610FC-B66A-6417-FB8F-D416D73F0959}"/>
              </a:ext>
            </a:extLst>
          </p:cNvPr>
          <p:cNvSpPr txBox="1"/>
          <p:nvPr/>
        </p:nvSpPr>
        <p:spPr>
          <a:xfrm>
            <a:off x="3724306" y="2156750"/>
            <a:ext cx="809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Output</a:t>
            </a:r>
            <a:endParaRPr lang="en-US" sz="1400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471FBFC-4E34-9AF0-10E5-89079F2CE301}"/>
              </a:ext>
            </a:extLst>
          </p:cNvPr>
          <p:cNvCxnSpPr/>
          <p:nvPr/>
        </p:nvCxnSpPr>
        <p:spPr>
          <a:xfrm flipV="1">
            <a:off x="4486322" y="2285889"/>
            <a:ext cx="1253465" cy="12759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E1E687B9-61FC-944B-FD92-30AB4B0812D8}"/>
              </a:ext>
            </a:extLst>
          </p:cNvPr>
          <p:cNvSpPr txBox="1"/>
          <p:nvPr/>
        </p:nvSpPr>
        <p:spPr>
          <a:xfrm>
            <a:off x="4766928" y="2166647"/>
            <a:ext cx="557494" cy="2789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ADC</a:t>
            </a:r>
            <a:endParaRPr lang="en-US" sz="14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AC3BEDF-D1AA-7985-3E63-D039F887026E}"/>
              </a:ext>
            </a:extLst>
          </p:cNvPr>
          <p:cNvSpPr txBox="1"/>
          <p:nvPr/>
        </p:nvSpPr>
        <p:spPr>
          <a:xfrm>
            <a:off x="3022545" y="1662792"/>
            <a:ext cx="1974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Phase-Sensitive Detector</a:t>
            </a:r>
            <a:endParaRPr lang="en-US" sz="1400" dirty="0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040D7AA-8AD4-77F8-38BF-9C1EFA2CD930}"/>
              </a:ext>
            </a:extLst>
          </p:cNvPr>
          <p:cNvCxnSpPr/>
          <p:nvPr/>
        </p:nvCxnSpPr>
        <p:spPr>
          <a:xfrm flipV="1">
            <a:off x="1666354" y="3097932"/>
            <a:ext cx="249540" cy="254753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FE98F56-5934-174D-1939-F0FF4CF499F0}"/>
              </a:ext>
            </a:extLst>
          </p:cNvPr>
          <p:cNvSpPr txBox="1"/>
          <p:nvPr/>
        </p:nvSpPr>
        <p:spPr>
          <a:xfrm>
            <a:off x="1787227" y="2147390"/>
            <a:ext cx="1619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Phase-adjust cable</a:t>
            </a:r>
            <a:endParaRPr lang="en-US" sz="1400" dirty="0"/>
          </a:p>
        </p:txBody>
      </p:sp>
      <p:grpSp>
        <p:nvGrpSpPr>
          <p:cNvPr id="112" name="Group 222">
            <a:extLst>
              <a:ext uri="{FF2B5EF4-FFF2-40B4-BE49-F238E27FC236}">
                <a16:creationId xmlns:a16="http://schemas.microsoft.com/office/drawing/2014/main" id="{A81741D2-040E-9DA9-033E-CB94FDC92D74}"/>
              </a:ext>
            </a:extLst>
          </p:cNvPr>
          <p:cNvGrpSpPr>
            <a:grpSpLocks/>
          </p:cNvGrpSpPr>
          <p:nvPr/>
        </p:nvGrpSpPr>
        <p:grpSpPr bwMode="auto">
          <a:xfrm>
            <a:off x="896940" y="1899946"/>
            <a:ext cx="304800" cy="381000"/>
            <a:chOff x="4272" y="3072"/>
            <a:chExt cx="192" cy="240"/>
          </a:xfrm>
        </p:grpSpPr>
        <p:sp>
          <p:nvSpPr>
            <p:cNvPr id="113" name="Line 99">
              <a:extLst>
                <a:ext uri="{FF2B5EF4-FFF2-40B4-BE49-F238E27FC236}">
                  <a16:creationId xmlns:a16="http://schemas.microsoft.com/office/drawing/2014/main" id="{8A304C9F-BAC5-38D5-AC8D-66B04D9D1A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72" y="321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00">
              <a:extLst>
                <a:ext uri="{FF2B5EF4-FFF2-40B4-BE49-F238E27FC236}">
                  <a16:creationId xmlns:a16="http://schemas.microsoft.com/office/drawing/2014/main" id="{CC6655BE-BC55-BFE2-BD2D-BFD54DEDA8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68" y="3072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01">
              <a:extLst>
                <a:ext uri="{FF2B5EF4-FFF2-40B4-BE49-F238E27FC236}">
                  <a16:creationId xmlns:a16="http://schemas.microsoft.com/office/drawing/2014/main" id="{AB04CD62-A9EC-A8BE-CBD3-5B653391B5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96" y="3240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02">
              <a:extLst>
                <a:ext uri="{FF2B5EF4-FFF2-40B4-BE49-F238E27FC236}">
                  <a16:creationId xmlns:a16="http://schemas.microsoft.com/office/drawing/2014/main" id="{CF2AF886-81B3-A559-D9EE-257FECCB54F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20" y="3264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03">
              <a:extLst>
                <a:ext uri="{FF2B5EF4-FFF2-40B4-BE49-F238E27FC236}">
                  <a16:creationId xmlns:a16="http://schemas.microsoft.com/office/drawing/2014/main" id="{4AFE10CF-E641-994A-82EF-F67C9CC21F2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44" y="3288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04">
              <a:extLst>
                <a:ext uri="{FF2B5EF4-FFF2-40B4-BE49-F238E27FC236}">
                  <a16:creationId xmlns:a16="http://schemas.microsoft.com/office/drawing/2014/main" id="{D0CA4680-694F-A7E5-3D5B-D8E025FFBCC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365" y="3312"/>
              <a:ext cx="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4A6F8A2-483C-472A-0924-38045D1D000A}"/>
              </a:ext>
            </a:extLst>
          </p:cNvPr>
          <p:cNvSpPr/>
          <p:nvPr/>
        </p:nvSpPr>
        <p:spPr>
          <a:xfrm>
            <a:off x="1147615" y="4013893"/>
            <a:ext cx="1537130" cy="1999591"/>
          </a:xfrm>
          <a:prstGeom prst="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1FCDFFF-87AA-9C0F-4A25-CE182D8736C6}"/>
              </a:ext>
            </a:extLst>
          </p:cNvPr>
          <p:cNvSpPr txBox="1"/>
          <p:nvPr/>
        </p:nvSpPr>
        <p:spPr>
          <a:xfrm>
            <a:off x="2131163" y="3761036"/>
            <a:ext cx="809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Cryostat</a:t>
            </a:r>
            <a:endParaRPr lang="en-US" sz="140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5825CB8-84A5-1A67-CFA5-A29141FE63FA}"/>
              </a:ext>
            </a:extLst>
          </p:cNvPr>
          <p:cNvSpPr txBox="1"/>
          <p:nvPr/>
        </p:nvSpPr>
        <p:spPr>
          <a:xfrm>
            <a:off x="1903071" y="4226154"/>
            <a:ext cx="10243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n</a:t>
            </a:r>
            <a:r>
              <a:rPr lang="en-US" sz="1200" dirty="0" err="1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1200" dirty="0"/>
              <a:t>/2 cable</a:t>
            </a:r>
            <a:endParaRPr lang="en-US" sz="1400" dirty="0"/>
          </a:p>
        </p:txBody>
      </p:sp>
      <p:pic>
        <p:nvPicPr>
          <p:cNvPr id="122" name="Grafik 3">
            <a:extLst>
              <a:ext uri="{FF2B5EF4-FFF2-40B4-BE49-F238E27FC236}">
                <a16:creationId xmlns:a16="http://schemas.microsoft.com/office/drawing/2014/main" id="{8EACFDF4-5B14-B327-C964-399D8DAC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005" y="4231349"/>
            <a:ext cx="2606851" cy="1747093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3B406A9A-2A72-7B6F-0B24-50D230CF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636" y="4226789"/>
            <a:ext cx="2344964" cy="1738962"/>
          </a:xfrm>
          <a:prstGeom prst="rect">
            <a:avLst/>
          </a:prstGeom>
        </p:spPr>
      </p:pic>
      <p:pic>
        <p:nvPicPr>
          <p:cNvPr id="1025" name="Picture 1" descr="page10image242452720">
            <a:extLst>
              <a:ext uri="{FF2B5EF4-FFF2-40B4-BE49-F238E27FC236}">
                <a16:creationId xmlns:a16="http://schemas.microsoft.com/office/drawing/2014/main" id="{8E741180-496F-E72B-60E5-CE1760C1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667" y="3955634"/>
            <a:ext cx="1524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9840206-F8E5-B560-9B67-40316D80B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805" y="3374810"/>
            <a:ext cx="1418058" cy="1122630"/>
          </a:xfrm>
          <a:prstGeom prst="rect">
            <a:avLst/>
          </a:prstGeom>
        </p:spPr>
      </p:pic>
      <p:pic>
        <p:nvPicPr>
          <p:cNvPr id="126" name="Picture 2">
            <a:extLst>
              <a:ext uri="{FF2B5EF4-FFF2-40B4-BE49-F238E27FC236}">
                <a16:creationId xmlns:a16="http://schemas.microsoft.com/office/drawing/2014/main" id="{20420D26-BC8B-591B-F12E-AE0E08A18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1274" t="319" b="319"/>
          <a:stretch/>
        </p:blipFill>
        <p:spPr bwMode="auto">
          <a:xfrm>
            <a:off x="5895985" y="1443209"/>
            <a:ext cx="2063012" cy="171087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CEB0548-2B52-AF70-6720-51306DBFDDC7}"/>
              </a:ext>
            </a:extLst>
          </p:cNvPr>
          <p:cNvSpPr txBox="1"/>
          <p:nvPr/>
        </p:nvSpPr>
        <p:spPr>
          <a:xfrm>
            <a:off x="5574915" y="1153771"/>
            <a:ext cx="257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NH3 @ Thermal Equilibrium 0.3%</a:t>
            </a:r>
            <a:endParaRPr lang="en-US" sz="1400" dirty="0"/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B28FD561-222A-4FD2-D045-6EE12290E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4873" y="1369830"/>
            <a:ext cx="2939434" cy="1954842"/>
          </a:xfrm>
          <a:prstGeom prst="rect">
            <a:avLst/>
          </a:prstGeom>
        </p:spPr>
      </p:pic>
      <p:sp>
        <p:nvSpPr>
          <p:cNvPr id="1026" name="TextBox 1025">
            <a:extLst>
              <a:ext uri="{FF2B5EF4-FFF2-40B4-BE49-F238E27FC236}">
                <a16:creationId xmlns:a16="http://schemas.microsoft.com/office/drawing/2014/main" id="{EEFF9317-ECE0-EB7D-2CA7-21F6AEDD55AA}"/>
              </a:ext>
            </a:extLst>
          </p:cNvPr>
          <p:cNvSpPr txBox="1"/>
          <p:nvPr/>
        </p:nvSpPr>
        <p:spPr>
          <a:xfrm>
            <a:off x="8610600" y="1165923"/>
            <a:ext cx="257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NH3 @ +85%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3327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919442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9181895" y="463530"/>
            <a:ext cx="2743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In the Beam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24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D9530-BA0C-4FAB-B27E-B5C2B1BFCC11}"/>
              </a:ext>
            </a:extLst>
          </p:cNvPr>
          <p:cNvSpPr txBox="1"/>
          <p:nvPr/>
        </p:nvSpPr>
        <p:spPr>
          <a:xfrm>
            <a:off x="1094620" y="1297029"/>
            <a:ext cx="967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E9743C"/>
                </a:solidFill>
                <a:latin typeface="Proxima Nova Rg" panose="02000506030000020004" pitchFamily="2" charset="0"/>
              </a:rPr>
              <a:t>Two observable effects of a high intensity beam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93318-F6C4-9254-ECE6-5682B1AB1D4F}"/>
              </a:ext>
            </a:extLst>
          </p:cNvPr>
          <p:cNvSpPr txBox="1"/>
          <p:nvPr/>
        </p:nvSpPr>
        <p:spPr>
          <a:xfrm>
            <a:off x="1098770" y="2030033"/>
            <a:ext cx="55210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1B375D"/>
                </a:solidFill>
                <a:latin typeface="Proxima Nova Rg" panose="02000506030000020004" pitchFamily="2" charset="0"/>
              </a:rPr>
              <a:t>Beam Heating</a:t>
            </a:r>
          </a:p>
          <a:p>
            <a:endParaRPr lang="en-US" sz="400" u="sng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Immediate polarization drop of a few percent</a:t>
            </a:r>
          </a:p>
          <a:p>
            <a:endParaRPr lang="en-US" sz="4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Proportional to volume-to-surface area of the sample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Use numerous mm-sized grains of material immersed in helium coolant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Increase the beam spot on the target sample      (or raster the beam)</a:t>
            </a:r>
          </a:p>
          <a:p>
            <a:endParaRPr lang="en-US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In a </a:t>
            </a:r>
            <a:r>
              <a:rPr lang="en-US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rastered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 beam, each bead can warm as much as 2-3 K, but cools back to 1 K in milliseconds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41F733-F226-B220-3C1A-7387E34CE2FF}"/>
              </a:ext>
            </a:extLst>
          </p:cNvPr>
          <p:cNvSpPr/>
          <p:nvPr/>
        </p:nvSpPr>
        <p:spPr>
          <a:xfrm>
            <a:off x="6984791" y="2567819"/>
            <a:ext cx="3593757" cy="220769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BB93E9-3B4A-048D-B70C-5D87563B10AB}"/>
              </a:ext>
            </a:extLst>
          </p:cNvPr>
          <p:cNvSpPr txBox="1"/>
          <p:nvPr/>
        </p:nvSpPr>
        <p:spPr>
          <a:xfrm>
            <a:off x="6980574" y="2969248"/>
            <a:ext cx="1200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F Pro Text" pitchFamily="2" charset="0"/>
                <a:ea typeface="SF Pro Text" pitchFamily="2" charset="0"/>
              </a:rPr>
              <a:t>Surface</a:t>
            </a:r>
          </a:p>
          <a:p>
            <a:r>
              <a:rPr lang="en-US" sz="1000" dirty="0">
                <a:latin typeface="SF Pro Text" pitchFamily="2" charset="0"/>
                <a:ea typeface="SF Pro Text" pitchFamily="2" charset="0"/>
              </a:rPr>
              <a:t>temperature, </a:t>
            </a:r>
            <a:r>
              <a:rPr lang="en-US" sz="1000" i="1" dirty="0">
                <a:latin typeface="SF Pro Text" pitchFamily="2" charset="0"/>
                <a:ea typeface="SF Pro Text" pitchFamily="2" charset="0"/>
              </a:rPr>
              <a:t>T</a:t>
            </a:r>
            <a:r>
              <a:rPr lang="en-US" sz="1000" i="1" baseline="-25000" dirty="0">
                <a:latin typeface="SF Pro Text" pitchFamily="2" charset="0"/>
                <a:ea typeface="SF Pro Text" pitchFamily="2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0E468-0DF2-AA82-BCDA-F6CDC0AC7D8B}"/>
              </a:ext>
            </a:extLst>
          </p:cNvPr>
          <p:cNvSpPr txBox="1"/>
          <p:nvPr/>
        </p:nvSpPr>
        <p:spPr>
          <a:xfrm>
            <a:off x="7404224" y="2576848"/>
            <a:ext cx="1498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F Pro Text" pitchFamily="2" charset="0"/>
                <a:ea typeface="SF Pro Text" pitchFamily="2" charset="0"/>
              </a:rPr>
              <a:t>Liquid helium temperature, </a:t>
            </a:r>
            <a:r>
              <a:rPr lang="en-US" sz="1000" i="1" dirty="0">
                <a:latin typeface="SF Pro Text" pitchFamily="2" charset="0"/>
                <a:ea typeface="SF Pro Text" pitchFamily="2" charset="0"/>
              </a:rPr>
              <a:t>T</a:t>
            </a:r>
            <a:r>
              <a:rPr lang="en-US" sz="1000" i="1" baseline="-25000" dirty="0">
                <a:latin typeface="SF Pro Text" pitchFamily="2" charset="0"/>
                <a:ea typeface="SF Pro Text" pitchFamily="2" charset="0"/>
              </a:rPr>
              <a:t>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E0174B0-9E85-499B-ACE2-950AE4430470}"/>
              </a:ext>
            </a:extLst>
          </p:cNvPr>
          <p:cNvCxnSpPr>
            <a:cxnSpLocks/>
          </p:cNvCxnSpPr>
          <p:nvPr/>
        </p:nvCxnSpPr>
        <p:spPr>
          <a:xfrm flipH="1">
            <a:off x="8311149" y="3092018"/>
            <a:ext cx="191585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B3EFC5-BE1D-882B-9129-A69B4EED1826}"/>
              </a:ext>
            </a:extLst>
          </p:cNvPr>
          <p:cNvCxnSpPr>
            <a:cxnSpLocks/>
          </p:cNvCxnSpPr>
          <p:nvPr/>
        </p:nvCxnSpPr>
        <p:spPr>
          <a:xfrm flipH="1">
            <a:off x="8004897" y="3486442"/>
            <a:ext cx="191585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9F693A-8C7A-70FE-DFDB-5C2D4FACAC47}"/>
              </a:ext>
            </a:extLst>
          </p:cNvPr>
          <p:cNvCxnSpPr>
            <a:cxnSpLocks/>
          </p:cNvCxnSpPr>
          <p:nvPr/>
        </p:nvCxnSpPr>
        <p:spPr>
          <a:xfrm flipH="1">
            <a:off x="7404224" y="3724247"/>
            <a:ext cx="222192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38E4DAA-E461-33C4-C8EF-35FA9B22D3DA}"/>
              </a:ext>
            </a:extLst>
          </p:cNvPr>
          <p:cNvCxnSpPr>
            <a:cxnSpLocks/>
          </p:cNvCxnSpPr>
          <p:nvPr/>
        </p:nvCxnSpPr>
        <p:spPr>
          <a:xfrm flipH="1">
            <a:off x="8546472" y="4040371"/>
            <a:ext cx="161301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811578-1F84-3BFA-46DE-14DA67E903EF}"/>
              </a:ext>
            </a:extLst>
          </p:cNvPr>
          <p:cNvCxnSpPr>
            <a:cxnSpLocks/>
          </p:cNvCxnSpPr>
          <p:nvPr/>
        </p:nvCxnSpPr>
        <p:spPr>
          <a:xfrm flipH="1">
            <a:off x="8450166" y="4279998"/>
            <a:ext cx="191585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1F0BD8-0DD1-1419-EB36-96E27C7ED6AD}"/>
              </a:ext>
            </a:extLst>
          </p:cNvPr>
          <p:cNvCxnSpPr>
            <a:cxnSpLocks/>
          </p:cNvCxnSpPr>
          <p:nvPr/>
        </p:nvCxnSpPr>
        <p:spPr>
          <a:xfrm flipH="1">
            <a:off x="8108386" y="3929791"/>
            <a:ext cx="191585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46D42A4-88DA-BAD0-08F1-E7C9F7E33704}"/>
              </a:ext>
            </a:extLst>
          </p:cNvPr>
          <p:cNvCxnSpPr>
            <a:cxnSpLocks/>
          </p:cNvCxnSpPr>
          <p:nvPr/>
        </p:nvCxnSpPr>
        <p:spPr>
          <a:xfrm flipH="1">
            <a:off x="8298808" y="3363721"/>
            <a:ext cx="191585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6872E7-5FF6-C419-E720-904DD48807D7}"/>
              </a:ext>
            </a:extLst>
          </p:cNvPr>
          <p:cNvCxnSpPr>
            <a:cxnSpLocks/>
          </p:cNvCxnSpPr>
          <p:nvPr/>
        </p:nvCxnSpPr>
        <p:spPr>
          <a:xfrm flipH="1" flipV="1">
            <a:off x="7863231" y="2935919"/>
            <a:ext cx="127616" cy="155204"/>
          </a:xfrm>
          <a:prstGeom prst="line">
            <a:avLst/>
          </a:prstGeom>
          <a:ln>
            <a:solidFill>
              <a:schemeClr val="tx1"/>
            </a:solidFill>
            <a:head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3644EE-DB2E-A20C-ADA4-D6C504BE179D}"/>
              </a:ext>
            </a:extLst>
          </p:cNvPr>
          <p:cNvCxnSpPr>
            <a:cxnSpLocks/>
          </p:cNvCxnSpPr>
          <p:nvPr/>
        </p:nvCxnSpPr>
        <p:spPr>
          <a:xfrm flipH="1">
            <a:off x="8711734" y="3843420"/>
            <a:ext cx="168047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95F221-1FE5-1681-38CC-FF5D5DC3F6B8}"/>
              </a:ext>
            </a:extLst>
          </p:cNvPr>
          <p:cNvCxnSpPr>
            <a:cxnSpLocks/>
          </p:cNvCxnSpPr>
          <p:nvPr/>
        </p:nvCxnSpPr>
        <p:spPr>
          <a:xfrm flipH="1">
            <a:off x="8574503" y="3642461"/>
            <a:ext cx="136446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A327D23-55C2-7AC3-3FFE-ADFE8F3C7BE0}"/>
              </a:ext>
            </a:extLst>
          </p:cNvPr>
          <p:cNvCxnSpPr>
            <a:cxnSpLocks/>
          </p:cNvCxnSpPr>
          <p:nvPr/>
        </p:nvCxnSpPr>
        <p:spPr>
          <a:xfrm flipH="1">
            <a:off x="8412846" y="3220094"/>
            <a:ext cx="191585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D3552-1553-CBE7-FD50-E968962DD53B}"/>
              </a:ext>
            </a:extLst>
          </p:cNvPr>
          <p:cNvCxnSpPr>
            <a:cxnSpLocks/>
          </p:cNvCxnSpPr>
          <p:nvPr/>
        </p:nvCxnSpPr>
        <p:spPr>
          <a:xfrm flipH="1">
            <a:off x="8543459" y="2956614"/>
            <a:ext cx="191585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3391CA2-89F7-458C-F119-C97DFA24EA3E}"/>
              </a:ext>
            </a:extLst>
          </p:cNvPr>
          <p:cNvCxnSpPr>
            <a:cxnSpLocks/>
          </p:cNvCxnSpPr>
          <p:nvPr/>
        </p:nvCxnSpPr>
        <p:spPr>
          <a:xfrm flipH="1">
            <a:off x="8668220" y="2758238"/>
            <a:ext cx="169780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FD35FD-1AC8-6964-5162-A0E853421997}"/>
              </a:ext>
            </a:extLst>
          </p:cNvPr>
          <p:cNvCxnSpPr>
            <a:cxnSpLocks/>
          </p:cNvCxnSpPr>
          <p:nvPr/>
        </p:nvCxnSpPr>
        <p:spPr>
          <a:xfrm flipH="1">
            <a:off x="8825685" y="4416613"/>
            <a:ext cx="140132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28D94DA-F523-E67C-B18E-AB7AFDD8B2F6}"/>
              </a:ext>
            </a:extLst>
          </p:cNvPr>
          <p:cNvCxnSpPr>
            <a:cxnSpLocks/>
          </p:cNvCxnSpPr>
          <p:nvPr/>
        </p:nvCxnSpPr>
        <p:spPr>
          <a:xfrm flipH="1">
            <a:off x="9458820" y="4592204"/>
            <a:ext cx="86988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37979F-9E19-FC23-F772-5E3BF31EFBD6}"/>
              </a:ext>
            </a:extLst>
          </p:cNvPr>
          <p:cNvCxnSpPr>
            <a:cxnSpLocks/>
          </p:cNvCxnSpPr>
          <p:nvPr/>
        </p:nvCxnSpPr>
        <p:spPr>
          <a:xfrm flipV="1">
            <a:off x="7710291" y="3911376"/>
            <a:ext cx="351192" cy="395622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255EC8F-2CA4-9176-943F-21F3FA374792}"/>
              </a:ext>
            </a:extLst>
          </p:cNvPr>
          <p:cNvSpPr txBox="1"/>
          <p:nvPr/>
        </p:nvSpPr>
        <p:spPr>
          <a:xfrm>
            <a:off x="7107613" y="4167596"/>
            <a:ext cx="1459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SF Pro Text" pitchFamily="2" charset="0"/>
                <a:ea typeface="SF Pro Text" pitchFamily="2" charset="0"/>
              </a:rPr>
              <a:t>Interior</a:t>
            </a:r>
          </a:p>
          <a:p>
            <a:r>
              <a:rPr lang="en-US" sz="1000" dirty="0">
                <a:latin typeface="SF Pro Text" pitchFamily="2" charset="0"/>
                <a:ea typeface="SF Pro Text" pitchFamily="2" charset="0"/>
              </a:rPr>
              <a:t>temperature, </a:t>
            </a:r>
            <a:r>
              <a:rPr lang="en-US" sz="1000" i="1" dirty="0">
                <a:latin typeface="SF Pro Text" pitchFamily="2" charset="0"/>
                <a:ea typeface="SF Pro Text" pitchFamily="2" charset="0"/>
              </a:rPr>
              <a:t>T(r)</a:t>
            </a:r>
            <a:endParaRPr lang="en-US" sz="1000" i="1" baseline="-25000" dirty="0">
              <a:latin typeface="SF Pro Text" pitchFamily="2" charset="0"/>
              <a:ea typeface="SF Pro Text" pitchFamily="2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8F8484F-6AD8-8C5F-8521-122841A9CDCD}"/>
              </a:ext>
            </a:extLst>
          </p:cNvPr>
          <p:cNvSpPr/>
          <p:nvPr/>
        </p:nvSpPr>
        <p:spPr>
          <a:xfrm>
            <a:off x="7813825" y="3181054"/>
            <a:ext cx="1200241" cy="1163574"/>
          </a:xfrm>
          <a:prstGeom prst="ellipse">
            <a:avLst/>
          </a:prstGeom>
          <a:gradFill flip="none" rotWithShape="1">
            <a:gsLst>
              <a:gs pos="51000">
                <a:srgbClr val="B89850">
                  <a:alpha val="59638"/>
                </a:srgbClr>
              </a:gs>
              <a:gs pos="13000">
                <a:srgbClr val="FFFF00"/>
              </a:gs>
              <a:gs pos="78000">
                <a:srgbClr val="7030A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 prstMaterial="flat">
            <a:bevelT w="63500" h="635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09FDB7-0955-F539-E781-FA0C7843C3C6}"/>
              </a:ext>
            </a:extLst>
          </p:cNvPr>
          <p:cNvCxnSpPr>
            <a:cxnSpLocks/>
          </p:cNvCxnSpPr>
          <p:nvPr/>
        </p:nvCxnSpPr>
        <p:spPr>
          <a:xfrm>
            <a:off x="7570647" y="3369358"/>
            <a:ext cx="276804" cy="190565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556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8623126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8610600" y="463530"/>
            <a:ext cx="33144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Radiation Damage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25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8E5D8-5E9D-463B-ED3D-C908E249B302}"/>
              </a:ext>
            </a:extLst>
          </p:cNvPr>
          <p:cNvSpPr txBox="1"/>
          <p:nvPr/>
        </p:nvSpPr>
        <p:spPr>
          <a:xfrm>
            <a:off x="855060" y="4750777"/>
            <a:ext cx="52409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Fresh ⌀2cm target: anneal after 5 x 10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15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 e-/cm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2</a:t>
            </a:r>
          </a:p>
          <a:p>
            <a:pPr lvl="1"/>
            <a:endParaRPr lang="en-US" sz="400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2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700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hrs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 @ 1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nA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2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70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hrs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 @ 10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nA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2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7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hrs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 @ 100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nA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Proxima Nova Rg" panose="020005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9B543-5C8B-A390-F56B-A4394D0B5E06}"/>
              </a:ext>
            </a:extLst>
          </p:cNvPr>
          <p:cNvSpPr txBox="1"/>
          <p:nvPr/>
        </p:nvSpPr>
        <p:spPr>
          <a:xfrm>
            <a:off x="838201" y="1232419"/>
            <a:ext cx="6019800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1B375D"/>
                </a:solidFill>
                <a:latin typeface="Proxima Nova Rg" panose="02000506030000020004" pitchFamily="2" charset="0"/>
              </a:rPr>
              <a:t>Radiation Damage</a:t>
            </a:r>
          </a:p>
          <a:p>
            <a:endParaRPr lang="en-US" sz="4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Slow loss of polarization</a:t>
            </a:r>
          </a:p>
          <a:p>
            <a:endParaRPr lang="en-US" sz="4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Production of radiolytic, paramagnetic impurities (e-, atomic H, </a:t>
            </a:r>
            <a:r>
              <a:rPr lang="en-US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etc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) reduces T</a:t>
            </a:r>
            <a:r>
              <a:rPr lang="en-US" baseline="-25000" dirty="0">
                <a:solidFill>
                  <a:srgbClr val="1B375D"/>
                </a:solidFill>
                <a:latin typeface="Proxima Nova Rg" panose="02000506030000020004" pitchFamily="2" charset="0"/>
              </a:rPr>
              <a:t>1</a:t>
            </a:r>
          </a:p>
          <a:p>
            <a:endParaRPr lang="en-US" sz="400" baseline="-250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Some materials (</a:t>
            </a:r>
            <a:r>
              <a:rPr lang="en-US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LiH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, NH</a:t>
            </a:r>
            <a:r>
              <a:rPr lang="en-US" baseline="-25000" dirty="0">
                <a:solidFill>
                  <a:srgbClr val="1B375D"/>
                </a:solidFill>
                <a:latin typeface="Proxima Nova Rg" panose="02000506030000020004" pitchFamily="2" charset="0"/>
              </a:rPr>
              <a:t>3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) are naturally more radiation resistant than others (butanol, </a:t>
            </a:r>
            <a:r>
              <a:rPr lang="en-US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propandiol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)</a:t>
            </a:r>
          </a:p>
          <a:p>
            <a:endParaRPr lang="en-US" sz="4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Increase the beam spot on the target (raster)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Adjust microwave frequency as dose increases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Warm (anneal) the sample to ∼100 K to remove unwanted impurities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Replace the sample after 5-10 anneals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1B375D"/>
              </a:solidFill>
              <a:latin typeface="Proxima Nova Rg" panose="02000506030000020004" pitchFamily="2" charset="0"/>
            </a:endParaRPr>
          </a:p>
        </p:txBody>
      </p:sp>
      <p:pic>
        <p:nvPicPr>
          <p:cNvPr id="4098" name="Picture 2" descr="page32image242578016">
            <a:extLst>
              <a:ext uri="{FF2B5EF4-FFF2-40B4-BE49-F238E27FC236}">
                <a16:creationId xmlns:a16="http://schemas.microsoft.com/office/drawing/2014/main" id="{6021695A-EF75-2AC1-4115-C9956F74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22" y="979663"/>
            <a:ext cx="3443139" cy="30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30image125460800">
            <a:extLst>
              <a:ext uri="{FF2B5EF4-FFF2-40B4-BE49-F238E27FC236}">
                <a16:creationId xmlns:a16="http://schemas.microsoft.com/office/drawing/2014/main" id="{9734DC76-5E97-3B7A-8663-0427EB1B8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2745" r="8137" b="9244"/>
          <a:stretch/>
        </p:blipFill>
        <p:spPr bwMode="auto">
          <a:xfrm>
            <a:off x="8153400" y="4021952"/>
            <a:ext cx="2912592" cy="20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6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8321640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8309114" y="463530"/>
            <a:ext cx="36159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Radiation Damage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26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A metal container with a blue cylinder in it&#10;&#10;Description automatically generated">
            <a:extLst>
              <a:ext uri="{FF2B5EF4-FFF2-40B4-BE49-F238E27FC236}">
                <a16:creationId xmlns:a16="http://schemas.microsoft.com/office/drawing/2014/main" id="{896DAE9A-0848-3F43-1AE4-D03C893CC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99" t="26646" r="11653" b="23913"/>
          <a:stretch/>
        </p:blipFill>
        <p:spPr>
          <a:xfrm>
            <a:off x="1022049" y="2409609"/>
            <a:ext cx="3685480" cy="1975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3C6D9E-0851-FE1A-806E-ABBE8CA6EDE2}"/>
              </a:ext>
            </a:extLst>
          </p:cNvPr>
          <p:cNvSpPr txBox="1"/>
          <p:nvPr/>
        </p:nvSpPr>
        <p:spPr>
          <a:xfrm>
            <a:off x="1022049" y="1377099"/>
            <a:ext cx="9255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743C"/>
                </a:solidFill>
                <a:latin typeface="Proxima Nova Rg" panose="02000506030000020004" pitchFamily="2" charset="0"/>
              </a:rPr>
              <a:t>Images from the most recent </a:t>
            </a:r>
            <a:r>
              <a:rPr lang="en-US" sz="2400" dirty="0" err="1">
                <a:solidFill>
                  <a:srgbClr val="E9743C"/>
                </a:solidFill>
                <a:latin typeface="Proxima Nova Rg" panose="02000506030000020004" pitchFamily="2" charset="0"/>
              </a:rPr>
              <a:t>JLab</a:t>
            </a:r>
            <a:r>
              <a:rPr lang="en-US" sz="2400" dirty="0">
                <a:solidFill>
                  <a:srgbClr val="E9743C"/>
                </a:solidFill>
                <a:latin typeface="Proxima Nova Rg" panose="02000506030000020004" pitchFamily="2" charset="0"/>
              </a:rPr>
              <a:t> polarized target experiment:  </a:t>
            </a:r>
          </a:p>
          <a:p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Run Group C in Hall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C9C08-C776-3370-1974-9DF20B1B6C1C}"/>
              </a:ext>
            </a:extLst>
          </p:cNvPr>
          <p:cNvSpPr txBox="1"/>
          <p:nvPr/>
        </p:nvSpPr>
        <p:spPr>
          <a:xfrm>
            <a:off x="964326" y="4480398"/>
            <a:ext cx="3685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⌀1.5 x 5 cm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 sample container filled with ND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3</a:t>
            </a:r>
            <a:endParaRPr lang="en-US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A metal object with purple crystals inside&#10;&#10;Description automatically generated">
            <a:extLst>
              <a:ext uri="{FF2B5EF4-FFF2-40B4-BE49-F238E27FC236}">
                <a16:creationId xmlns:a16="http://schemas.microsoft.com/office/drawing/2014/main" id="{24EB3773-8E90-4AEC-60E9-DAE9ABCD7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9" t="19307" r="20805" b="14767"/>
          <a:stretch/>
        </p:blipFill>
        <p:spPr>
          <a:xfrm>
            <a:off x="5132247" y="2604107"/>
            <a:ext cx="2194612" cy="2692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A51481-32EA-9787-9821-4503595E92BB}"/>
              </a:ext>
            </a:extLst>
          </p:cNvPr>
          <p:cNvSpPr txBox="1"/>
          <p:nvPr/>
        </p:nvSpPr>
        <p:spPr>
          <a:xfrm>
            <a:off x="5016290" y="5391620"/>
            <a:ext cx="2310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Beam spot on target</a:t>
            </a:r>
            <a:endParaRPr lang="en-US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A blue light with dots&#10;&#10;Description automatically generated with medium confidence">
            <a:extLst>
              <a:ext uri="{FF2B5EF4-FFF2-40B4-BE49-F238E27FC236}">
                <a16:creationId xmlns:a16="http://schemas.microsoft.com/office/drawing/2014/main" id="{3B09B6DC-ABD1-86B2-4823-F7780F9A6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032" y="3855973"/>
            <a:ext cx="3314495" cy="18644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A96C2C-D32E-2686-65B9-2471F2A9FE91}"/>
              </a:ext>
            </a:extLst>
          </p:cNvPr>
          <p:cNvSpPr txBox="1"/>
          <p:nvPr/>
        </p:nvSpPr>
        <p:spPr>
          <a:xfrm>
            <a:off x="7748327" y="5786453"/>
            <a:ext cx="334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Thermoluminescence during anneal</a:t>
            </a:r>
            <a:endParaRPr lang="en-US" sz="1400" baseline="-2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45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8321640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8309114" y="463530"/>
            <a:ext cx="36159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Tensor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27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3C6D9E-0851-FE1A-806E-ABBE8CA6EDE2}"/>
              </a:ext>
            </a:extLst>
          </p:cNvPr>
          <p:cNvSpPr txBox="1"/>
          <p:nvPr/>
        </p:nvSpPr>
        <p:spPr>
          <a:xfrm>
            <a:off x="696056" y="1181686"/>
            <a:ext cx="8993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9743C"/>
                </a:solidFill>
                <a:latin typeface="Proxima Nova Rg" panose="02000506030000020004" pitchFamily="2" charset="0"/>
              </a:rPr>
              <a:t>We need </a:t>
            </a:r>
            <a:r>
              <a:rPr lang="en-US" sz="2400" dirty="0">
                <a:solidFill>
                  <a:srgbClr val="E9743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(2I+1) = 3 </a:t>
            </a:r>
            <a:r>
              <a:rPr lang="en-US" sz="2400" dirty="0">
                <a:solidFill>
                  <a:srgbClr val="E9743C"/>
                </a:solidFill>
                <a:latin typeface="Proxima Nova Rg" panose="02000506030000020004" pitchFamily="2" charset="0"/>
              </a:rPr>
              <a:t>numbers to describe the spin populations of the deuteron (spin-1)</a:t>
            </a:r>
            <a:endParaRPr lang="en-US" sz="2400" dirty="0">
              <a:solidFill>
                <a:srgbClr val="1B375D"/>
              </a:solidFill>
              <a:latin typeface="Proxima Nova Rg" panose="02000506030000020004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801DBFA-88A9-B8B3-8911-107510DFFE71}"/>
                  </a:ext>
                </a:extLst>
              </p:cNvPr>
              <p:cNvSpPr txBox="1"/>
              <p:nvPr/>
            </p:nvSpPr>
            <p:spPr>
              <a:xfrm>
                <a:off x="150241" y="2442046"/>
                <a:ext cx="3371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801DBFA-88A9-B8B3-8911-107510DFF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41" y="2442046"/>
                <a:ext cx="3371047" cy="400110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173420-D138-2661-0E05-6182D2751D02}"/>
                  </a:ext>
                </a:extLst>
              </p:cNvPr>
              <p:cNvSpPr txBox="1"/>
              <p:nvPr/>
            </p:nvSpPr>
            <p:spPr>
              <a:xfrm>
                <a:off x="3403676" y="2345257"/>
                <a:ext cx="2990278" cy="5936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en-US" sz="2000" dirty="0"/>
                        <m:t>=</m:t>
                      </m:r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E173420-D138-2661-0E05-6182D2751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76" y="2345257"/>
                <a:ext cx="2990278" cy="593689"/>
              </a:xfrm>
              <a:prstGeom prst="rect">
                <a:avLst/>
              </a:prstGeom>
              <a:blipFill>
                <a:blip r:embed="rId4"/>
                <a:stretch>
                  <a:fillRect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12FB78-0951-5A50-A1E6-729054D3D092}"/>
                  </a:ext>
                </a:extLst>
              </p:cNvPr>
              <p:cNvSpPr txBox="1"/>
              <p:nvPr/>
            </p:nvSpPr>
            <p:spPr>
              <a:xfrm>
                <a:off x="6219668" y="2334325"/>
                <a:ext cx="5838813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dirty="0"/>
                        <m:t>=</m:t>
                      </m:r>
                      <m:sSub>
                        <m:sSub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12FB78-0951-5A50-A1E6-729054D3D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668" y="2334325"/>
                <a:ext cx="5838813" cy="615553"/>
              </a:xfrm>
              <a:prstGeom prst="rect">
                <a:avLst/>
              </a:prstGeom>
              <a:blipFill>
                <a:blip r:embed="rId5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49ADF3-0CE5-E2F2-9001-A4CAA670749F}"/>
              </a:ext>
            </a:extLst>
          </p:cNvPr>
          <p:cNvSpPr txBox="1"/>
          <p:nvPr/>
        </p:nvSpPr>
        <p:spPr>
          <a:xfrm>
            <a:off x="737018" y="2012683"/>
            <a:ext cx="240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Total number of spins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64CBA-97B0-127B-C5DE-4F2ECD733349}"/>
              </a:ext>
            </a:extLst>
          </p:cNvPr>
          <p:cNvSpPr txBox="1"/>
          <p:nvPr/>
        </p:nvSpPr>
        <p:spPr>
          <a:xfrm>
            <a:off x="3833648" y="2012683"/>
            <a:ext cx="240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Vector polarization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EE699-C322-9E8D-FE5B-8BF19D30B154}"/>
              </a:ext>
            </a:extLst>
          </p:cNvPr>
          <p:cNvSpPr txBox="1"/>
          <p:nvPr/>
        </p:nvSpPr>
        <p:spPr>
          <a:xfrm>
            <a:off x="7248330" y="2012683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pitchFamily="2" charset="0"/>
              </a:rPr>
              <a:t>Tensor polarization (alignment)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C5C93D-AE67-ADE2-C027-DC97F9ACA6DC}"/>
                  </a:ext>
                </a:extLst>
              </p:cNvPr>
              <p:cNvSpPr txBox="1"/>
              <p:nvPr/>
            </p:nvSpPr>
            <p:spPr>
              <a:xfrm>
                <a:off x="8450667" y="2835082"/>
                <a:ext cx="24773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1 −3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C5C93D-AE67-ADE2-C027-DC97F9ACA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0667" y="2835082"/>
                <a:ext cx="2477341" cy="400110"/>
              </a:xfrm>
              <a:prstGeom prst="rect">
                <a:avLst/>
              </a:prstGeom>
              <a:blipFill>
                <a:blip r:embed="rId6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685462-998B-9469-2232-1EC63B546594}"/>
                  </a:ext>
                </a:extLst>
              </p:cNvPr>
              <p:cNvSpPr txBox="1"/>
              <p:nvPr/>
            </p:nvSpPr>
            <p:spPr>
              <a:xfrm>
                <a:off x="696056" y="3360385"/>
                <a:ext cx="2760451" cy="67056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31733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3173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C31733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685462-998B-9469-2232-1EC63B546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56" y="3360385"/>
                <a:ext cx="2760451" cy="670568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E7813D-8324-4E50-6EA7-7697924AD1DB}"/>
                  </a:ext>
                </a:extLst>
              </p:cNvPr>
              <p:cNvSpPr txBox="1"/>
              <p:nvPr/>
            </p:nvSpPr>
            <p:spPr>
              <a:xfrm>
                <a:off x="696056" y="4075215"/>
                <a:ext cx="2760451" cy="67056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E7813D-8324-4E50-6EA7-7697924AD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56" y="4075215"/>
                <a:ext cx="2760451" cy="670568"/>
              </a:xfrm>
              <a:prstGeom prst="rect">
                <a:avLst/>
              </a:prstGeom>
              <a:blipFill>
                <a:blip r:embed="rId8"/>
                <a:stretch>
                  <a:fillRect b="-5455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581BE2-9D60-E507-02A7-A827C142E092}"/>
                  </a:ext>
                </a:extLst>
              </p:cNvPr>
              <p:cNvSpPr txBox="1"/>
              <p:nvPr/>
            </p:nvSpPr>
            <p:spPr>
              <a:xfrm>
                <a:off x="696056" y="4780181"/>
                <a:ext cx="2760451" cy="670568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solidFill>
                                <a:schemeClr val="tx2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581BE2-9D60-E507-02A7-A827C142E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56" y="4780181"/>
                <a:ext cx="2760451" cy="670568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F7B8DE0-2F31-2E15-FA21-DD5E77A6E580}"/>
              </a:ext>
            </a:extLst>
          </p:cNvPr>
          <p:cNvSpPr txBox="1"/>
          <p:nvPr/>
        </p:nvSpPr>
        <p:spPr>
          <a:xfrm>
            <a:off x="3687703" y="3969229"/>
            <a:ext cx="4302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 three levels are populated according to a Maxwell-Boltzmann distribution</a:t>
            </a:r>
          </a:p>
          <a:p>
            <a:r>
              <a:rPr lang="en-US" dirty="0"/>
              <a:t>(aka ”Spin Temperature”)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C02BCC-554C-5318-B42E-595D70FD6CCE}"/>
                  </a:ext>
                </a:extLst>
              </p:cNvPr>
              <p:cNvSpPr txBox="1"/>
              <p:nvPr/>
            </p:nvSpPr>
            <p:spPr>
              <a:xfrm>
                <a:off x="7851911" y="3945315"/>
                <a:ext cx="3674852" cy="552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31733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400" b="0" i="1" smtClean="0">
                          <a:solidFill>
                            <a:srgbClr val="C31733"/>
                          </a:solidFill>
                          <a:latin typeface="Cambria Math" panose="02040503050406030204" pitchFamily="18" charset="0"/>
                        </a:rPr>
                        <m:t>=2 −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rgbClr val="C31733"/>
                              </a:solidFill>
                              <a:latin typeface="Cambria Math" panose="02040503050406030204" pitchFamily="18" charset="0"/>
                            </a:rPr>
                            <m:t>4−3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C3173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C31733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C3173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dirty="0">
                  <a:solidFill>
                    <a:srgbClr val="C31733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C02BCC-554C-5318-B42E-595D70FD6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911" y="3945315"/>
                <a:ext cx="3674852" cy="552908"/>
              </a:xfrm>
              <a:prstGeom prst="rect">
                <a:avLst/>
              </a:prstGeom>
              <a:blipFill>
                <a:blip r:embed="rId10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BAB62FF-1D8B-53D5-9255-A2D4C00396B8}"/>
                  </a:ext>
                </a:extLst>
              </p:cNvPr>
              <p:cNvSpPr txBox="1"/>
              <p:nvPr/>
            </p:nvSpPr>
            <p:spPr>
              <a:xfrm>
                <a:off x="7792277" y="4579869"/>
                <a:ext cx="33297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  <a:latin typeface="Bradley Hand" pitchFamily="2" charset="77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BAB62FF-1D8B-53D5-9255-A2D4C0039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277" y="4579869"/>
                <a:ext cx="3329796" cy="400110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450AC08-2DEC-5650-BA8A-EEF1541A3C37}"/>
              </a:ext>
            </a:extLst>
          </p:cNvPr>
          <p:cNvSpPr txBox="1"/>
          <p:nvPr/>
        </p:nvSpPr>
        <p:spPr>
          <a:xfrm>
            <a:off x="5386532" y="5300032"/>
            <a:ext cx="43028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In a high-intensity experiment using ND3,</a:t>
            </a:r>
          </a:p>
          <a:p>
            <a:endParaRPr lang="en-US" sz="400" dirty="0">
              <a:latin typeface="Proxima Nova Rg" panose="02000506030000020004" pitchFamily="2" charset="0"/>
            </a:endParaRPr>
          </a:p>
          <a:p>
            <a:r>
              <a:rPr lang="en-US" dirty="0">
                <a:latin typeface="Proxima Nova Rg" panose="02000506030000020004" pitchFamily="2" charset="0"/>
              </a:rPr>
              <a:t>P</a:t>
            </a:r>
            <a:r>
              <a:rPr lang="en-US" baseline="-25000" dirty="0">
                <a:latin typeface="Proxima Nova Rg" panose="02000506030000020004" pitchFamily="2" charset="0"/>
              </a:rPr>
              <a:t>max</a:t>
            </a:r>
            <a:r>
              <a:rPr lang="en-US" dirty="0">
                <a:latin typeface="Proxima Nova Rg" panose="02000506030000020004" pitchFamily="2" charset="0"/>
              </a:rPr>
              <a:t> ≈ 50%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Q</a:t>
            </a:r>
            <a:r>
              <a:rPr lang="en-US" baseline="-25000" dirty="0" err="1"/>
              <a:t>max</a:t>
            </a:r>
            <a:r>
              <a:rPr lang="en-US" dirty="0"/>
              <a:t>  </a:t>
            </a:r>
            <a:r>
              <a:rPr lang="en-US" dirty="0">
                <a:latin typeface="Proxima Nova Rg" panose="02000506030000020004" pitchFamily="2" charset="0"/>
              </a:rPr>
              <a:t>≈ 20%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19BC71-BF81-EEDB-DF13-3F7F6E7199F9}"/>
              </a:ext>
            </a:extLst>
          </p:cNvPr>
          <p:cNvSpPr txBox="1"/>
          <p:nvPr/>
        </p:nvSpPr>
        <p:spPr>
          <a:xfrm>
            <a:off x="7407652" y="5643699"/>
            <a:ext cx="2771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Bradley Hand" pitchFamily="2" charset="77"/>
              </a:rPr>
              <a:t>Can we increase the tensor polarization?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7E0DC0-A20A-5626-877A-214F41F932B1}"/>
              </a:ext>
            </a:extLst>
          </p:cNvPr>
          <p:cNvSpPr/>
          <p:nvPr/>
        </p:nvSpPr>
        <p:spPr>
          <a:xfrm>
            <a:off x="3687703" y="3812675"/>
            <a:ext cx="7675427" cy="1354717"/>
          </a:xfrm>
          <a:prstGeom prst="rect">
            <a:avLst/>
          </a:prstGeom>
          <a:noFill/>
          <a:ln w="22225">
            <a:solidFill>
              <a:srgbClr val="1B37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89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28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286E06-7C30-FD3C-ECF6-E680958DD010}"/>
              </a:ext>
            </a:extLst>
          </p:cNvPr>
          <p:cNvCxnSpPr>
            <a:cxnSpLocks/>
          </p:cNvCxnSpPr>
          <p:nvPr/>
        </p:nvCxnSpPr>
        <p:spPr>
          <a:xfrm flipH="1">
            <a:off x="10432777" y="4549686"/>
            <a:ext cx="41369" cy="10504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E53A02-484A-126B-4BF0-B0148BCAA482}"/>
              </a:ext>
            </a:extLst>
          </p:cNvPr>
          <p:cNvSpPr txBox="1"/>
          <p:nvPr/>
        </p:nvSpPr>
        <p:spPr>
          <a:xfrm>
            <a:off x="943503" y="1270167"/>
            <a:ext cx="8797653" cy="150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Deuteron has a magnetic dipole moment,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>
                <a:latin typeface="Proxima Nova Rg" panose="02000506030000020004" pitchFamily="2" charset="0"/>
              </a:rPr>
              <a:t> = 4.33 x 10</a:t>
            </a:r>
            <a:r>
              <a:rPr lang="en-US" baseline="30000" dirty="0">
                <a:latin typeface="Proxima Nova Rg" panose="02000506030000020004" pitchFamily="2" charset="0"/>
              </a:rPr>
              <a:t>-27</a:t>
            </a:r>
            <a:r>
              <a:rPr lang="en-US" dirty="0">
                <a:latin typeface="Proxima Nova Rg" panose="02000506030000020004" pitchFamily="2" charset="0"/>
              </a:rPr>
              <a:t> J/T = 0.86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baseline="-25000" dirty="0" err="1">
                <a:latin typeface="Proxima Nova Rg" panose="02000506030000020004" pitchFamily="2" charset="0"/>
              </a:rPr>
              <a:t>n</a:t>
            </a:r>
            <a:endParaRPr lang="en-US" baseline="-25000" dirty="0">
              <a:latin typeface="Proxima Nova Rg" panose="02000506030000020004" pitchFamily="2" charset="0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Deuteron also has an electric quadrupole moment, </a:t>
            </a:r>
            <a:r>
              <a:rPr lang="en-US" dirty="0" err="1">
                <a:latin typeface="Proxima Nova Rg" panose="02000506030000020004" pitchFamily="2" charset="0"/>
              </a:rPr>
              <a:t>eQ</a:t>
            </a:r>
            <a:r>
              <a:rPr lang="en-US" dirty="0">
                <a:latin typeface="Proxima Nova Rg" panose="02000506030000020004" pitchFamily="2" charset="0"/>
              </a:rPr>
              <a:t> = 2.86 </a:t>
            </a:r>
            <a:r>
              <a:rPr lang="en-US" baseline="30000" dirty="0">
                <a:latin typeface="Proxima Nova Rg" panose="02000506030000020004" pitchFamily="2" charset="0"/>
              </a:rPr>
              <a:t> </a:t>
            </a:r>
            <a:r>
              <a:rPr lang="en-US" dirty="0">
                <a:latin typeface="Proxima Nova Rg" panose="02000506030000020004" pitchFamily="2" charset="0"/>
              </a:rPr>
              <a:t>e</a:t>
            </a:r>
            <a:r>
              <a:rPr lang="en-US" baseline="30000" dirty="0">
                <a:latin typeface="Proxima Nova Rg" panose="02000506030000020004" pitchFamily="2" charset="0"/>
              </a:rPr>
              <a:t>.</a:t>
            </a:r>
            <a:r>
              <a:rPr lang="en-US" dirty="0">
                <a:latin typeface="Proxima Nova Rg" panose="02000506030000020004" pitchFamily="2" charset="0"/>
              </a:rPr>
              <a:t>fm</a:t>
            </a:r>
            <a:r>
              <a:rPr lang="en-US" baseline="30000" dirty="0">
                <a:latin typeface="Proxima Nova Rg" panose="02000506030000020004" pitchFamily="2" charset="0"/>
              </a:rPr>
              <a:t>2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>
                <a:latin typeface="Proxima Nova Rg" panose="02000506030000020004" pitchFamily="2" charset="0"/>
                <a:sym typeface="Wingdings"/>
              </a:rPr>
              <a:t>eQ</a:t>
            </a:r>
            <a:r>
              <a:rPr lang="en-US" dirty="0">
                <a:latin typeface="Proxima Nova Rg" panose="02000506030000020004" pitchFamily="2" charset="0"/>
                <a:sym typeface="Wingdings"/>
              </a:rPr>
              <a:t> interacts with electric field gradients within the lattice (or molecule) and shifts the energy levels by an amount </a:t>
            </a:r>
            <a:r>
              <a:rPr lang="en-US" i="1" dirty="0" err="1">
                <a:latin typeface="Proxima Nova Rg" panose="02000506030000020004" pitchFamily="2" charset="0"/>
                <a:sym typeface="Wingdings"/>
              </a:rPr>
              <a:t>h</a:t>
            </a:r>
            <a:r>
              <a:rPr lang="en-US" i="1" dirty="0" err="1">
                <a:latin typeface="Symbol" pitchFamily="2" charset="2"/>
                <a:cs typeface="Symbol" charset="2"/>
                <a:sym typeface="Wingdings"/>
              </a:rPr>
              <a:t>n</a:t>
            </a:r>
            <a:r>
              <a:rPr lang="en-US" i="1" baseline="-25000" dirty="0" err="1">
                <a:latin typeface="Proxima Nova Rg" panose="02000506030000020004" pitchFamily="2" charset="0"/>
                <a:sym typeface="Wingdings"/>
              </a:rPr>
              <a:t>Q</a:t>
            </a:r>
            <a:endParaRPr lang="en-US" dirty="0">
              <a:latin typeface="Proxima Nova Rg" panose="02000506030000020004" pitchFamily="2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599241C-1FC9-F9E2-5B6A-A9D044D73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815914"/>
              </p:ext>
            </p:extLst>
          </p:nvPr>
        </p:nvGraphicFramePr>
        <p:xfrm>
          <a:off x="1292058" y="3093639"/>
          <a:ext cx="51720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06700" imgH="279400" progId="Equation.3">
                  <p:embed/>
                </p:oleObj>
              </mc:Choice>
              <mc:Fallback>
                <p:oleObj name="Equation" r:id="rId3" imgW="2806700" imgH="2794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E1C4A2D-98F6-BC51-AD84-26C0D7539B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2058" y="3093639"/>
                        <a:ext cx="51720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6A8125C-0DD9-12DD-E8EF-259D556475DF}"/>
              </a:ext>
            </a:extLst>
          </p:cNvPr>
          <p:cNvSpPr txBox="1"/>
          <p:nvPr/>
        </p:nvSpPr>
        <p:spPr>
          <a:xfrm>
            <a:off x="6637733" y="2738922"/>
            <a:ext cx="3633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200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deut.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Larmor freq. (6.54 MHz/Tesla)</a:t>
            </a:r>
          </a:p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200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quadrupole freq. (335.6 kHz for ND3)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=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1/8 (e</a:t>
            </a:r>
            <a:r>
              <a:rPr lang="en-US" sz="1200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qQ/h)</a:t>
            </a:r>
          </a:p>
          <a:p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deuteron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quadrupole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moment</a:t>
            </a:r>
          </a:p>
          <a:p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=electric field gradient</a:t>
            </a:r>
          </a:p>
          <a:p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charset="2"/>
                <a:cs typeface="Symbol" charset="2"/>
              </a:rPr>
              <a:t>q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angle between eq. &amp; 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48AA36-5481-2DE0-6B59-5DA01DCEF5C0}"/>
              </a:ext>
            </a:extLst>
          </p:cNvPr>
          <p:cNvCxnSpPr/>
          <p:nvPr/>
        </p:nvCxnSpPr>
        <p:spPr>
          <a:xfrm>
            <a:off x="3423138" y="4798812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1BB89A-04C6-1603-FA77-E36C473240CF}"/>
              </a:ext>
            </a:extLst>
          </p:cNvPr>
          <p:cNvCxnSpPr/>
          <p:nvPr/>
        </p:nvCxnSpPr>
        <p:spPr>
          <a:xfrm>
            <a:off x="3423138" y="5443581"/>
            <a:ext cx="914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E9EBCA-59E8-3126-03CC-551F5654CE50}"/>
              </a:ext>
            </a:extLst>
          </p:cNvPr>
          <p:cNvCxnSpPr/>
          <p:nvPr/>
        </p:nvCxnSpPr>
        <p:spPr>
          <a:xfrm>
            <a:off x="3423138" y="4134493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83138A-00A0-ECF3-25C0-A3C991DF434D}"/>
              </a:ext>
            </a:extLst>
          </p:cNvPr>
          <p:cNvCxnSpPr/>
          <p:nvPr/>
        </p:nvCxnSpPr>
        <p:spPr>
          <a:xfrm>
            <a:off x="4994030" y="4658136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143991-83F8-7B1E-B096-EC05EAF5E7BA}"/>
              </a:ext>
            </a:extLst>
          </p:cNvPr>
          <p:cNvCxnSpPr/>
          <p:nvPr/>
        </p:nvCxnSpPr>
        <p:spPr>
          <a:xfrm>
            <a:off x="4994030" y="5513919"/>
            <a:ext cx="914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3BA1CC-17E2-73AD-E48D-9DEF86A43047}"/>
              </a:ext>
            </a:extLst>
          </p:cNvPr>
          <p:cNvCxnSpPr/>
          <p:nvPr/>
        </p:nvCxnSpPr>
        <p:spPr>
          <a:xfrm>
            <a:off x="4994030" y="4204831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55D860D-BEF3-2D65-F53D-CD0641911B5A}"/>
              </a:ext>
            </a:extLst>
          </p:cNvPr>
          <p:cNvCxnSpPr/>
          <p:nvPr/>
        </p:nvCxnSpPr>
        <p:spPr>
          <a:xfrm>
            <a:off x="1899138" y="4939488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0EC4D21-0F3D-6CA6-1DAE-97620C45280C}"/>
              </a:ext>
            </a:extLst>
          </p:cNvPr>
          <p:cNvCxnSpPr/>
          <p:nvPr/>
        </p:nvCxnSpPr>
        <p:spPr>
          <a:xfrm>
            <a:off x="1899138" y="5302905"/>
            <a:ext cx="914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C175EE-F8FC-4BE7-5FB9-8B7D6B557B05}"/>
              </a:ext>
            </a:extLst>
          </p:cNvPr>
          <p:cNvCxnSpPr/>
          <p:nvPr/>
        </p:nvCxnSpPr>
        <p:spPr>
          <a:xfrm>
            <a:off x="1899138" y="3993817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71F79FA-AD1C-58CA-A3E2-B1B072D1D328}"/>
              </a:ext>
            </a:extLst>
          </p:cNvPr>
          <p:cNvCxnSpPr/>
          <p:nvPr/>
        </p:nvCxnSpPr>
        <p:spPr>
          <a:xfrm>
            <a:off x="2813538" y="3993817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4BE04A-586E-BDB2-B734-80887A88B9DA}"/>
              </a:ext>
            </a:extLst>
          </p:cNvPr>
          <p:cNvCxnSpPr>
            <a:cxnSpLocks/>
          </p:cNvCxnSpPr>
          <p:nvPr/>
        </p:nvCxnSpPr>
        <p:spPr>
          <a:xfrm flipV="1">
            <a:off x="2813538" y="4794900"/>
            <a:ext cx="609600" cy="144588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CC3797-8ACD-23E4-DADC-AE05FB6CD5C1}"/>
              </a:ext>
            </a:extLst>
          </p:cNvPr>
          <p:cNvCxnSpPr>
            <a:cxnSpLocks/>
          </p:cNvCxnSpPr>
          <p:nvPr/>
        </p:nvCxnSpPr>
        <p:spPr>
          <a:xfrm>
            <a:off x="2813538" y="5302905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4661625-6450-DD5C-4A65-3DB841BC97D9}"/>
              </a:ext>
            </a:extLst>
          </p:cNvPr>
          <p:cNvCxnSpPr>
            <a:cxnSpLocks/>
          </p:cNvCxnSpPr>
          <p:nvPr/>
        </p:nvCxnSpPr>
        <p:spPr>
          <a:xfrm>
            <a:off x="4337538" y="4129248"/>
            <a:ext cx="656492" cy="7558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FA4424-0EA3-04AE-64F2-8621D04EA1A5}"/>
              </a:ext>
            </a:extLst>
          </p:cNvPr>
          <p:cNvCxnSpPr>
            <a:cxnSpLocks/>
          </p:cNvCxnSpPr>
          <p:nvPr/>
        </p:nvCxnSpPr>
        <p:spPr>
          <a:xfrm flipV="1">
            <a:off x="4337538" y="4658136"/>
            <a:ext cx="656492" cy="13676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4E88049-A69F-C437-762B-6BBF93DFF7AF}"/>
              </a:ext>
            </a:extLst>
          </p:cNvPr>
          <p:cNvCxnSpPr>
            <a:cxnSpLocks/>
          </p:cNvCxnSpPr>
          <p:nvPr/>
        </p:nvCxnSpPr>
        <p:spPr>
          <a:xfrm>
            <a:off x="4337538" y="5443581"/>
            <a:ext cx="656492" cy="70338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6D677DD-0D10-7C62-8D49-AEB568F64A7F}"/>
              </a:ext>
            </a:extLst>
          </p:cNvPr>
          <p:cNvSpPr txBox="1"/>
          <p:nvPr/>
        </p:nvSpPr>
        <p:spPr>
          <a:xfrm>
            <a:off x="3470030" y="518269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+1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BBBB10-54A5-281C-8EF9-C1C601C33518}"/>
              </a:ext>
            </a:extLst>
          </p:cNvPr>
          <p:cNvSpPr txBox="1"/>
          <p:nvPr/>
        </p:nvSpPr>
        <p:spPr>
          <a:xfrm>
            <a:off x="3420895" y="452713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17BBC0-3FA9-7FE8-4A11-3FB598376FD7}"/>
              </a:ext>
            </a:extLst>
          </p:cNvPr>
          <p:cNvSpPr txBox="1"/>
          <p:nvPr/>
        </p:nvSpPr>
        <p:spPr>
          <a:xfrm>
            <a:off x="3420895" y="385664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-1</a:t>
            </a:r>
          </a:p>
        </p:txBody>
      </p:sp>
      <p:sp>
        <p:nvSpPr>
          <p:cNvPr id="50" name="Up Arrow 49">
            <a:extLst>
              <a:ext uri="{FF2B5EF4-FFF2-40B4-BE49-F238E27FC236}">
                <a16:creationId xmlns:a16="http://schemas.microsoft.com/office/drawing/2014/main" id="{9A3EC488-1309-B088-0FFA-AC68112A9342}"/>
              </a:ext>
            </a:extLst>
          </p:cNvPr>
          <p:cNvSpPr/>
          <p:nvPr/>
        </p:nvSpPr>
        <p:spPr>
          <a:xfrm>
            <a:off x="9289618" y="3567264"/>
            <a:ext cx="160711" cy="201642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12 Ellipsoid 3D Illustrations - Free in PNG, BLEND, FBX, glTF | IconScout">
            <a:extLst>
              <a:ext uri="{FF2B5EF4-FFF2-40B4-BE49-F238E27FC236}">
                <a16:creationId xmlns:a16="http://schemas.microsoft.com/office/drawing/2014/main" id="{CC07D507-01A2-8F6E-918E-8AC38324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0604">
            <a:off x="8333559" y="4543345"/>
            <a:ext cx="1145930" cy="114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6830550-CE45-26AA-ADD3-E0ACFD8FE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122" y="3386796"/>
            <a:ext cx="1340464" cy="1340464"/>
          </a:xfrm>
          <a:prstGeom prst="rect">
            <a:avLst/>
          </a:prstGeom>
        </p:spPr>
      </p:pic>
      <p:sp>
        <p:nvSpPr>
          <p:cNvPr id="53" name="Arc 52">
            <a:extLst>
              <a:ext uri="{FF2B5EF4-FFF2-40B4-BE49-F238E27FC236}">
                <a16:creationId xmlns:a16="http://schemas.microsoft.com/office/drawing/2014/main" id="{7BF3E8A0-FA66-BAF4-EA46-C6F115B002D9}"/>
              </a:ext>
            </a:extLst>
          </p:cNvPr>
          <p:cNvSpPr/>
          <p:nvPr/>
        </p:nvSpPr>
        <p:spPr>
          <a:xfrm>
            <a:off x="8997138" y="4250348"/>
            <a:ext cx="864317" cy="946667"/>
          </a:xfrm>
          <a:prstGeom prst="arc">
            <a:avLst>
              <a:gd name="adj1" fmla="val 16200000"/>
              <a:gd name="adj2" fmla="val 19685984"/>
            </a:avLst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0342C41-C28E-499A-6229-0212F3420239}"/>
              </a:ext>
            </a:extLst>
          </p:cNvPr>
          <p:cNvCxnSpPr>
            <a:cxnSpLocks/>
          </p:cNvCxnSpPr>
          <p:nvPr/>
        </p:nvCxnSpPr>
        <p:spPr>
          <a:xfrm flipV="1">
            <a:off x="9450329" y="4375691"/>
            <a:ext cx="614024" cy="34799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A3D707-D745-5809-D10B-53903AAE5541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130358" y="4764642"/>
            <a:ext cx="245610" cy="139196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BD9EB65-8656-FC6E-7E9A-A0F14061B06B}"/>
                  </a:ext>
                </a:extLst>
              </p:cNvPr>
              <p:cNvSpPr txBox="1"/>
              <p:nvPr/>
            </p:nvSpPr>
            <p:spPr>
              <a:xfrm>
                <a:off x="9182555" y="3143765"/>
                <a:ext cx="429491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BD9EB65-8656-FC6E-7E9A-A0F14061B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555" y="3143765"/>
                <a:ext cx="429491" cy="5064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956A939-B005-B695-A0B2-E818BF1A1EF7}"/>
                  </a:ext>
                </a:extLst>
              </p:cNvPr>
              <p:cNvSpPr txBox="1"/>
              <p:nvPr/>
            </p:nvSpPr>
            <p:spPr>
              <a:xfrm>
                <a:off x="9447197" y="4610806"/>
                <a:ext cx="429491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956A939-B005-B695-A0B2-E818BF1A1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197" y="4610806"/>
                <a:ext cx="429491" cy="5064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A07A8366-08AB-6B34-C4C6-B1FC6E964E98}"/>
              </a:ext>
            </a:extLst>
          </p:cNvPr>
          <p:cNvSpPr txBox="1"/>
          <p:nvPr/>
        </p:nvSpPr>
        <p:spPr>
          <a:xfrm>
            <a:off x="9528264" y="3967858"/>
            <a:ext cx="74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q</a:t>
            </a:r>
          </a:p>
        </p:txBody>
      </p:sp>
      <p:pic>
        <p:nvPicPr>
          <p:cNvPr id="59" name="Picture 2" descr="12 Ellipsoid 3D Illustrations - Free in PNG, BLEND, FBX, glTF | IconScout">
            <a:extLst>
              <a:ext uri="{FF2B5EF4-FFF2-40B4-BE49-F238E27FC236}">
                <a16:creationId xmlns:a16="http://schemas.microsoft.com/office/drawing/2014/main" id="{EE5AC56C-B471-D231-EEF8-1AF6A6EC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0604">
            <a:off x="10148617" y="5534643"/>
            <a:ext cx="596030" cy="5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12 Ellipsoid 3D Illustrations - Free in PNG, BLEND, FBX, glTF | IconScout">
            <a:extLst>
              <a:ext uri="{FF2B5EF4-FFF2-40B4-BE49-F238E27FC236}">
                <a16:creationId xmlns:a16="http://schemas.microsoft.com/office/drawing/2014/main" id="{35DF5294-88A6-F95F-911B-31BC16349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923">
            <a:off x="11035569" y="4777580"/>
            <a:ext cx="1472678" cy="14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30E555-96BB-56CA-F364-D53F2C7B7CFE}"/>
              </a:ext>
            </a:extLst>
          </p:cNvPr>
          <p:cNvCxnSpPr>
            <a:cxnSpLocks/>
          </p:cNvCxnSpPr>
          <p:nvPr/>
        </p:nvCxnSpPr>
        <p:spPr>
          <a:xfrm>
            <a:off x="10940273" y="4462071"/>
            <a:ext cx="508389" cy="65515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F446BDB-0C1C-6499-0F46-97ECFE6BCCD2}"/>
              </a:ext>
            </a:extLst>
          </p:cNvPr>
          <p:cNvSpPr txBox="1"/>
          <p:nvPr/>
        </p:nvSpPr>
        <p:spPr>
          <a:xfrm>
            <a:off x="9983427" y="2863857"/>
            <a:ext cx="217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</a:rPr>
              <a:t>Example: </a:t>
            </a:r>
          </a:p>
          <a:p>
            <a:r>
              <a:rPr lang="en-US" sz="1200" dirty="0">
                <a:latin typeface="Proxima Nova Rg" panose="02000506030000020004" pitchFamily="2" charset="0"/>
              </a:rPr>
              <a:t>the ND</a:t>
            </a:r>
            <a:r>
              <a:rPr lang="en-US" sz="1200" baseline="-25000" dirty="0">
                <a:latin typeface="Proxima Nova Rg" panose="02000506030000020004" pitchFamily="2" charset="0"/>
              </a:rPr>
              <a:t>3</a:t>
            </a:r>
            <a:r>
              <a:rPr lang="en-US" sz="1200" dirty="0">
                <a:latin typeface="Proxima Nova Rg" panose="02000506030000020004" pitchFamily="2" charset="0"/>
              </a:rPr>
              <a:t> molecule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A08619-B884-A873-B3F8-6DE9A3A58DFD}"/>
              </a:ext>
            </a:extLst>
          </p:cNvPr>
          <p:cNvSpPr txBox="1"/>
          <p:nvPr/>
        </p:nvSpPr>
        <p:spPr>
          <a:xfrm>
            <a:off x="10190780" y="3883230"/>
            <a:ext cx="53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CE8588-DA66-674D-E671-3B27265D8EE5}"/>
              </a:ext>
            </a:extLst>
          </p:cNvPr>
          <p:cNvSpPr txBox="1"/>
          <p:nvPr/>
        </p:nvSpPr>
        <p:spPr>
          <a:xfrm>
            <a:off x="8595884" y="4983655"/>
            <a:ext cx="53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30E80E7-2E22-FF4F-7C9F-C85B6E52D811}"/>
              </a:ext>
            </a:extLst>
          </p:cNvPr>
          <p:cNvSpPr txBox="1"/>
          <p:nvPr/>
        </p:nvSpPr>
        <p:spPr>
          <a:xfrm>
            <a:off x="1630017" y="5781919"/>
            <a:ext cx="130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3E4739B-CF37-501F-B3FF-F7EE9A5F203E}"/>
              </a:ext>
            </a:extLst>
          </p:cNvPr>
          <p:cNvSpPr txBox="1"/>
          <p:nvPr/>
        </p:nvSpPr>
        <p:spPr>
          <a:xfrm>
            <a:off x="3000187" y="5781919"/>
            <a:ext cx="1569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cos</a:t>
            </a:r>
            <a:r>
              <a:rPr lang="en-US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q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 1/3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17D99E5-1109-B58C-46EE-CA551FA5C922}"/>
              </a:ext>
            </a:extLst>
          </p:cNvPr>
          <p:cNvSpPr txBox="1"/>
          <p:nvPr/>
        </p:nvSpPr>
        <p:spPr>
          <a:xfrm>
            <a:off x="4688089" y="5781919"/>
            <a:ext cx="130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q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 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1021704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29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2302B29-EDF9-5464-A116-DDCCBDCCE7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20765"/>
              </p:ext>
            </p:extLst>
          </p:nvPr>
        </p:nvGraphicFramePr>
        <p:xfrm>
          <a:off x="1292058" y="1900947"/>
          <a:ext cx="51720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06700" imgH="279400" progId="Equation.3">
                  <p:embed/>
                </p:oleObj>
              </mc:Choice>
              <mc:Fallback>
                <p:oleObj name="Equation" r:id="rId3" imgW="2806700" imgH="2794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E1C4A2D-98F6-BC51-AD84-26C0D7539B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2058" y="1900947"/>
                        <a:ext cx="51720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AAABC5-4797-BD53-7271-3F2D41615A30}"/>
              </a:ext>
            </a:extLst>
          </p:cNvPr>
          <p:cNvCxnSpPr/>
          <p:nvPr/>
        </p:nvCxnSpPr>
        <p:spPr>
          <a:xfrm>
            <a:off x="3423138" y="3745267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BCCD67-C48C-A606-0537-0C272AB55ACD}"/>
              </a:ext>
            </a:extLst>
          </p:cNvPr>
          <p:cNvCxnSpPr/>
          <p:nvPr/>
        </p:nvCxnSpPr>
        <p:spPr>
          <a:xfrm>
            <a:off x="3423138" y="4390036"/>
            <a:ext cx="914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34567E-077E-5CEF-E2C9-2E06A0558B99}"/>
              </a:ext>
            </a:extLst>
          </p:cNvPr>
          <p:cNvCxnSpPr/>
          <p:nvPr/>
        </p:nvCxnSpPr>
        <p:spPr>
          <a:xfrm>
            <a:off x="3423138" y="3080948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4FE4E2-3731-5734-B584-BC268DEA8FC0}"/>
              </a:ext>
            </a:extLst>
          </p:cNvPr>
          <p:cNvSpPr txBox="1"/>
          <p:nvPr/>
        </p:nvSpPr>
        <p:spPr>
          <a:xfrm>
            <a:off x="3470030" y="412915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+1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F78E-F6E3-864D-F7B5-80E671D3114B}"/>
              </a:ext>
            </a:extLst>
          </p:cNvPr>
          <p:cNvSpPr txBox="1"/>
          <p:nvPr/>
        </p:nvSpPr>
        <p:spPr>
          <a:xfrm>
            <a:off x="3420895" y="347358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80971-91ED-54D5-8077-5E2EF4B3CFD1}"/>
              </a:ext>
            </a:extLst>
          </p:cNvPr>
          <p:cNvSpPr txBox="1"/>
          <p:nvPr/>
        </p:nvSpPr>
        <p:spPr>
          <a:xfrm>
            <a:off x="3420895" y="280309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-1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4AD5C49-8E50-05CD-B767-168C82F13399}"/>
              </a:ext>
            </a:extLst>
          </p:cNvPr>
          <p:cNvSpPr/>
          <p:nvPr/>
        </p:nvSpPr>
        <p:spPr>
          <a:xfrm>
            <a:off x="3694408" y="4903407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D15874-524B-A7E1-46DB-BD3E12FD3840}"/>
              </a:ext>
            </a:extLst>
          </p:cNvPr>
          <p:cNvCxnSpPr>
            <a:cxnSpLocks/>
          </p:cNvCxnSpPr>
          <p:nvPr/>
        </p:nvCxnSpPr>
        <p:spPr>
          <a:xfrm>
            <a:off x="4335295" y="3770855"/>
            <a:ext cx="0" cy="608671"/>
          </a:xfrm>
          <a:prstGeom prst="straightConnector1">
            <a:avLst/>
          </a:prstGeom>
          <a:ln w="12700">
            <a:solidFill>
              <a:srgbClr val="C3173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934C6AB-A215-4D76-43A8-7F9B0EFF4E0D}"/>
              </a:ext>
            </a:extLst>
          </p:cNvPr>
          <p:cNvCxnSpPr>
            <a:cxnSpLocks/>
          </p:cNvCxnSpPr>
          <p:nvPr/>
        </p:nvCxnSpPr>
        <p:spPr>
          <a:xfrm>
            <a:off x="4335295" y="3110872"/>
            <a:ext cx="0" cy="608671"/>
          </a:xfrm>
          <a:prstGeom prst="straightConnector1">
            <a:avLst/>
          </a:prstGeom>
          <a:ln w="12700">
            <a:solidFill>
              <a:schemeClr val="tx2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3CFF3E9-4E8E-0570-EFA3-72B8DC9B0BE9}"/>
                  </a:ext>
                </a:extLst>
              </p:cNvPr>
              <p:cNvSpPr txBox="1"/>
              <p:nvPr/>
            </p:nvSpPr>
            <p:spPr>
              <a:xfrm>
                <a:off x="5249695" y="3435202"/>
                <a:ext cx="3415863" cy="636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Proxima Nova Rg" panose="02000506030000020004" pitchFamily="2" charset="0"/>
                  </a:rPr>
                  <a:t>If </a:t>
                </a:r>
                <a:r>
                  <a:rPr lang="en-US" sz="1600" dirty="0" err="1">
                    <a:latin typeface="Symbol" pitchFamily="2" charset="2"/>
                  </a:rPr>
                  <a:t>n</a:t>
                </a:r>
                <a:r>
                  <a:rPr lang="en-US" sz="1600" baseline="-25000" dirty="0" err="1">
                    <a:latin typeface="Proxima Nova Rg" panose="02000506030000020004" pitchFamily="2" charset="0"/>
                  </a:rPr>
                  <a:t>Q</a:t>
                </a:r>
                <a:r>
                  <a:rPr lang="en-US" sz="1600" dirty="0">
                    <a:latin typeface="Proxima Nova Rg" panose="02000506030000020004" pitchFamily="2" charset="0"/>
                  </a:rPr>
                  <a:t> = 0 (or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fName>
                      <m:e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rad>
                      </m:e>
                    </m:func>
                  </m:oMath>
                </a14:m>
                <a:r>
                  <a:rPr lang="en-US" sz="1600" dirty="0">
                    <a:latin typeface="Proxima Nova Rg" panose="02000506030000020004" pitchFamily="2" charset="0"/>
                  </a:rPr>
                  <a:t>)</a:t>
                </a:r>
              </a:p>
              <a:p>
                <a:r>
                  <a:rPr lang="en-US" sz="1600" dirty="0">
                    <a:latin typeface="Proxima Nova Rg" panose="02000506030000020004" pitchFamily="2" charset="0"/>
                  </a:rPr>
                  <a:t>Equal splitting → same frequency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3CFF3E9-4E8E-0570-EFA3-72B8DC9B0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695" y="3435202"/>
                <a:ext cx="3415863" cy="636713"/>
              </a:xfrm>
              <a:prstGeom prst="rect">
                <a:avLst/>
              </a:prstGeom>
              <a:blipFill>
                <a:blip r:embed="rId5"/>
                <a:stretch>
                  <a:fillRect l="-1111" t="-50980" b="-5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373B19F3-C02B-FD80-E61D-207D782E46B7}"/>
              </a:ext>
            </a:extLst>
          </p:cNvPr>
          <p:cNvSpPr txBox="1"/>
          <p:nvPr/>
        </p:nvSpPr>
        <p:spPr>
          <a:xfrm>
            <a:off x="4350538" y="3931812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31733"/>
                </a:solidFill>
              </a:rPr>
              <a:t>+1 ↔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515DDB-8E1D-F730-C21F-37675E394296}"/>
              </a:ext>
            </a:extLst>
          </p:cNvPr>
          <p:cNvSpPr txBox="1"/>
          <p:nvPr/>
        </p:nvSpPr>
        <p:spPr>
          <a:xfrm>
            <a:off x="4342390" y="3272525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 ↔ 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AC885B-04F3-C997-07AE-2182DEAC6904}"/>
              </a:ext>
            </a:extLst>
          </p:cNvPr>
          <p:cNvGrpSpPr/>
          <p:nvPr/>
        </p:nvGrpSpPr>
        <p:grpSpPr>
          <a:xfrm>
            <a:off x="8333559" y="2090220"/>
            <a:ext cx="2867027" cy="2545510"/>
            <a:chOff x="8946814" y="2114441"/>
            <a:chExt cx="2867027" cy="2545510"/>
          </a:xfrm>
        </p:grpSpPr>
        <p:sp>
          <p:nvSpPr>
            <p:cNvPr id="42" name="Up Arrow 41">
              <a:extLst>
                <a:ext uri="{FF2B5EF4-FFF2-40B4-BE49-F238E27FC236}">
                  <a16:creationId xmlns:a16="http://schemas.microsoft.com/office/drawing/2014/main" id="{5326B775-9881-3975-368A-A2DDCEB073E3}"/>
                </a:ext>
              </a:extLst>
            </p:cNvPr>
            <p:cNvSpPr/>
            <p:nvPr/>
          </p:nvSpPr>
          <p:spPr>
            <a:xfrm>
              <a:off x="9902873" y="2537940"/>
              <a:ext cx="160711" cy="2016429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8A5A66-30C3-8378-430C-36C6F87E0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377" y="2357472"/>
              <a:ext cx="1340464" cy="1340464"/>
            </a:xfrm>
            <a:prstGeom prst="rect">
              <a:avLst/>
            </a:prstGeom>
          </p:spPr>
        </p:pic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92930B78-C0CD-7635-6EE3-03F3641ABF42}"/>
                </a:ext>
              </a:extLst>
            </p:cNvPr>
            <p:cNvSpPr/>
            <p:nvPr/>
          </p:nvSpPr>
          <p:spPr>
            <a:xfrm>
              <a:off x="9610393" y="3221024"/>
              <a:ext cx="864317" cy="946667"/>
            </a:xfrm>
            <a:prstGeom prst="arc">
              <a:avLst>
                <a:gd name="adj1" fmla="val 16200000"/>
                <a:gd name="adj2" fmla="val 1968598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7D2EE5-FF5D-89F8-A096-6BFDCD522E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3584" y="3346367"/>
              <a:ext cx="614024" cy="34799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4F15FF-607F-A00C-A792-92F535B8584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743613" y="3735318"/>
              <a:ext cx="245610" cy="139196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94C2675-118A-5C31-1BF3-7E7DEFE09291}"/>
                    </a:ext>
                  </a:extLst>
                </p:cNvPr>
                <p:cNvSpPr txBox="1"/>
                <p:nvPr/>
              </p:nvSpPr>
              <p:spPr>
                <a:xfrm>
                  <a:off x="9795810" y="2114441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A802E92-CCD5-C965-51C0-3417BD4B7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95810" y="2114441"/>
                  <a:ext cx="429491" cy="5064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D2354EC-53F5-443F-2203-92E69C3A1D57}"/>
                    </a:ext>
                  </a:extLst>
                </p:cNvPr>
                <p:cNvSpPr txBox="1"/>
                <p:nvPr/>
              </p:nvSpPr>
              <p:spPr>
                <a:xfrm>
                  <a:off x="10060452" y="3581482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09D5CA2-7C47-C51C-FEF2-BEAA39CCD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0452" y="3581482"/>
                  <a:ext cx="429491" cy="5064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D21839-4B82-B7AE-812D-6183CDEC3C5B}"/>
                </a:ext>
              </a:extLst>
            </p:cNvPr>
            <p:cNvSpPr txBox="1"/>
            <p:nvPr/>
          </p:nvSpPr>
          <p:spPr>
            <a:xfrm>
              <a:off x="10141519" y="2938534"/>
              <a:ext cx="742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Symbol" pitchFamily="2" charset="2"/>
                </a:rPr>
                <a:t>q</a:t>
              </a:r>
            </a:p>
          </p:txBody>
        </p:sp>
        <p:pic>
          <p:nvPicPr>
            <p:cNvPr id="50" name="Picture 2" descr="12 Ellipsoid 3D Illustrations - Free in PNG, BLEND, FBX, glTF | IconScout">
              <a:extLst>
                <a:ext uri="{FF2B5EF4-FFF2-40B4-BE49-F238E27FC236}">
                  <a16:creationId xmlns:a16="http://schemas.microsoft.com/office/drawing/2014/main" id="{A2302338-F0E6-0625-CEF7-F851255AB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2694">
              <a:off x="8946814" y="3514021"/>
              <a:ext cx="1145930" cy="114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5FA0817C-8E76-DFEF-9176-420F2EB98E16}"/>
              </a:ext>
            </a:extLst>
          </p:cNvPr>
          <p:cNvSpPr/>
          <p:nvPr/>
        </p:nvSpPr>
        <p:spPr>
          <a:xfrm>
            <a:off x="3687273" y="4920824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F9AFA0-4492-CECA-85BC-3EAAC317E89E}"/>
              </a:ext>
            </a:extLst>
          </p:cNvPr>
          <p:cNvCxnSpPr/>
          <p:nvPr/>
        </p:nvCxnSpPr>
        <p:spPr>
          <a:xfrm>
            <a:off x="1977308" y="5473699"/>
            <a:ext cx="392162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B506160-295E-84EF-9704-B340E05D10C1}"/>
              </a:ext>
            </a:extLst>
          </p:cNvPr>
          <p:cNvSpPr txBox="1"/>
          <p:nvPr/>
        </p:nvSpPr>
        <p:spPr>
          <a:xfrm>
            <a:off x="5935885" y="5319810"/>
            <a:ext cx="16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768203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8708571" y="401975"/>
            <a:ext cx="28905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Luminosity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</a:t>
            </a:fld>
            <a:endParaRPr lang="en-US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A6D1F5-808D-4D0A-6F47-CB2D47479EC9}"/>
              </a:ext>
            </a:extLst>
          </p:cNvPr>
          <p:cNvSpPr txBox="1"/>
          <p:nvPr/>
        </p:nvSpPr>
        <p:spPr>
          <a:xfrm>
            <a:off x="909876" y="1369272"/>
            <a:ext cx="978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Luminosity</a:t>
            </a: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 is a measure of the intensity of the beam + target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3A691-5F96-F8AC-43CE-38FD7144D327}"/>
                  </a:ext>
                </a:extLst>
              </p:cNvPr>
              <p:cNvSpPr txBox="1"/>
              <p:nvPr/>
            </p:nvSpPr>
            <p:spPr>
              <a:xfrm>
                <a:off x="2684745" y="2135775"/>
                <a:ext cx="260654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3A691-5F96-F8AC-43CE-38FD7144D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745" y="2135775"/>
                <a:ext cx="2606546" cy="553998"/>
              </a:xfrm>
              <a:prstGeom prst="rect">
                <a:avLst/>
              </a:prstGeom>
              <a:blipFill>
                <a:blip r:embed="rId3"/>
                <a:stretch>
                  <a:fillRect l="-3398" t="-9091" r="-1456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DE82C4-67D1-0EE6-E11E-2551EA158DB0}"/>
                  </a:ext>
                </a:extLst>
              </p:cNvPr>
              <p:cNvSpPr txBox="1"/>
              <p:nvPr/>
            </p:nvSpPr>
            <p:spPr>
              <a:xfrm>
                <a:off x="6052681" y="2090348"/>
                <a:ext cx="51158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# beam particles hitting the target per second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Avogadro’s number (# nuclei per gram)</a:t>
                </a:r>
              </a:p>
              <a:p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target density (g/cm</a:t>
                </a:r>
                <a:r>
                  <a:rPr lang="en-US" sz="1200" baseline="300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3</a:t>
                </a:r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2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target length (cm)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DE82C4-67D1-0EE6-E11E-2551EA158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681" y="2090348"/>
                <a:ext cx="5115838" cy="830997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81AEF4-6F7F-963F-1B7B-2BD8DBC4B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23681"/>
              </p:ext>
            </p:extLst>
          </p:nvPr>
        </p:nvGraphicFramePr>
        <p:xfrm>
          <a:off x="1045239" y="3770206"/>
          <a:ext cx="9509342" cy="22068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65942">
                  <a:extLst>
                    <a:ext uri="{9D8B030D-6E8A-4147-A177-3AD203B41FA5}">
                      <a16:colId xmlns:a16="http://schemas.microsoft.com/office/drawing/2014/main" val="126995508"/>
                    </a:ext>
                  </a:extLst>
                </a:gridCol>
                <a:gridCol w="1020065">
                  <a:extLst>
                    <a:ext uri="{9D8B030D-6E8A-4147-A177-3AD203B41FA5}">
                      <a16:colId xmlns:a16="http://schemas.microsoft.com/office/drawing/2014/main" val="3921332259"/>
                    </a:ext>
                  </a:extLst>
                </a:gridCol>
                <a:gridCol w="1275082">
                  <a:extLst>
                    <a:ext uri="{9D8B030D-6E8A-4147-A177-3AD203B41FA5}">
                      <a16:colId xmlns:a16="http://schemas.microsoft.com/office/drawing/2014/main" val="3802197891"/>
                    </a:ext>
                  </a:extLst>
                </a:gridCol>
                <a:gridCol w="1008474">
                  <a:extLst>
                    <a:ext uri="{9D8B030D-6E8A-4147-A177-3AD203B41FA5}">
                      <a16:colId xmlns:a16="http://schemas.microsoft.com/office/drawing/2014/main" val="2975085776"/>
                    </a:ext>
                  </a:extLst>
                </a:gridCol>
                <a:gridCol w="1456639">
                  <a:extLst>
                    <a:ext uri="{9D8B030D-6E8A-4147-A177-3AD203B41FA5}">
                      <a16:colId xmlns:a16="http://schemas.microsoft.com/office/drawing/2014/main" val="1142822224"/>
                    </a:ext>
                  </a:extLst>
                </a:gridCol>
                <a:gridCol w="2183140">
                  <a:extLst>
                    <a:ext uri="{9D8B030D-6E8A-4147-A177-3AD203B41FA5}">
                      <a16:colId xmlns:a16="http://schemas.microsoft.com/office/drawing/2014/main" val="1087025747"/>
                    </a:ext>
                  </a:extLst>
                </a:gridCol>
              </a:tblGrid>
              <a:tr h="469772">
                <a:tc>
                  <a:txBody>
                    <a:bodyPr/>
                    <a:lstStyle/>
                    <a:p>
                      <a:r>
                        <a:rPr lang="en-US" sz="1200" dirty="0"/>
                        <a:t>Experiment (location)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Beam</a:t>
                      </a:r>
                    </a:p>
                    <a:p>
                      <a:pPr algn="ctr"/>
                      <a:r>
                        <a:rPr lang="en-US" sz="1200" dirty="0"/>
                        <a:t>s</a:t>
                      </a:r>
                      <a:r>
                        <a:rPr lang="en-US" sz="1200" baseline="30000" dirty="0"/>
                        <a:t>-1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Target</a:t>
                      </a:r>
                    </a:p>
                    <a:p>
                      <a:pPr algn="ctr"/>
                      <a:r>
                        <a:rPr lang="en-US" sz="1200" dirty="0">
                          <a:latin typeface="Proxima Nova Rg" panose="02000506030000020004" pitchFamily="2" charset="0"/>
                          <a:cs typeface="Times New Roman" panose="02020603050405020304" pitchFamily="18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Length</a:t>
                      </a:r>
                    </a:p>
                    <a:p>
                      <a:pPr algn="ctr"/>
                      <a:r>
                        <a:rPr lang="en-US" sz="1200" dirty="0"/>
                        <a:t>cm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Luminosity</a:t>
                      </a:r>
                    </a:p>
                    <a:p>
                      <a:pPr algn="ctr"/>
                      <a:r>
                        <a:rPr lang="en-US" sz="1200" dirty="0"/>
                        <a:t>10</a:t>
                      </a:r>
                      <a:r>
                        <a:rPr lang="en-US" sz="1200" baseline="30000" dirty="0"/>
                        <a:t>35</a:t>
                      </a:r>
                      <a:r>
                        <a:rPr lang="en-US" sz="1200" baseline="0" dirty="0"/>
                        <a:t> s</a:t>
                      </a:r>
                      <a:r>
                        <a:rPr lang="en-US" sz="1200" baseline="30000" dirty="0"/>
                        <a:t>-1</a:t>
                      </a:r>
                      <a:r>
                        <a:rPr lang="en-US" sz="1200" baseline="0" dirty="0"/>
                        <a:t> cm</a:t>
                      </a:r>
                      <a:r>
                        <a:rPr lang="en-US" sz="1200" baseline="30000" dirty="0"/>
                        <a:t>-2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Limiting</a:t>
                      </a:r>
                    </a:p>
                    <a:p>
                      <a:pPr algn="ctr"/>
                      <a:r>
                        <a:rPr lang="en-US" sz="1200" dirty="0">
                          <a:latin typeface="Proxima Nova Rg" panose="02000506030000020004" pitchFamily="2" charset="0"/>
                          <a:cs typeface="Times New Roman" panose="02020603050405020304" pitchFamily="18" charset="0"/>
                        </a:rPr>
                        <a:t>factor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000657"/>
                  </a:ext>
                </a:extLst>
              </a:tr>
              <a:tr h="250619">
                <a:tc>
                  <a:txBody>
                    <a:bodyPr/>
                    <a:lstStyle/>
                    <a:p>
                      <a:r>
                        <a:rPr lang="en-US" sz="1200" dirty="0"/>
                        <a:t>MOLLER (Hall A c. 2026)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 x 10</a:t>
                      </a:r>
                      <a:r>
                        <a:rPr lang="en-US" sz="1200" baseline="30000" dirty="0"/>
                        <a:t>14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Liq. Hydrogen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125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  <a:r>
                        <a:rPr lang="en-US" sz="700" dirty="0"/>
                        <a:t> </a:t>
                      </a:r>
                      <a:r>
                        <a:rPr lang="en-US" sz="1200" dirty="0"/>
                        <a:t>000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Beam power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912546"/>
                  </a:ext>
                </a:extLst>
              </a:tr>
              <a:tr h="289010">
                <a:tc>
                  <a:txBody>
                    <a:bodyPr/>
                    <a:lstStyle/>
                    <a:p>
                      <a:r>
                        <a:rPr lang="en-US" sz="1200" dirty="0"/>
                        <a:t>Typical experiment (Hall A/C)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x 10</a:t>
                      </a:r>
                      <a:r>
                        <a:rPr lang="en-US" sz="1200" baseline="30000" dirty="0"/>
                        <a:t>14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Liq. Hydrogen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1000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Target boiling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892358"/>
                  </a:ext>
                </a:extLst>
              </a:tr>
              <a:tr h="312978">
                <a:tc>
                  <a:txBody>
                    <a:bodyPr/>
                    <a:lstStyle/>
                    <a:p>
                      <a:r>
                        <a:rPr lang="en-US" sz="1200" dirty="0"/>
                        <a:t>Polarized gas target (Hall C)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 x 10</a:t>
                      </a:r>
                      <a:r>
                        <a:rPr lang="en-US" sz="1200" baseline="30000" dirty="0"/>
                        <a:t>14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3He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Radiation damage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249651"/>
                  </a:ext>
                </a:extLst>
              </a:tr>
              <a:tr h="287343">
                <a:tc>
                  <a:txBody>
                    <a:bodyPr/>
                    <a:lstStyle/>
                    <a:p>
                      <a:r>
                        <a:rPr lang="en-US" sz="1200" dirty="0"/>
                        <a:t>Polarized solid target (Hall C)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 x 10</a:t>
                      </a:r>
                      <a:r>
                        <a:rPr lang="en-US" sz="1200" baseline="30000" dirty="0"/>
                        <a:t>11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NH3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Radiation damage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00459"/>
                  </a:ext>
                </a:extLst>
              </a:tr>
              <a:tr h="299143">
                <a:tc>
                  <a:txBody>
                    <a:bodyPr/>
                    <a:lstStyle/>
                    <a:p>
                      <a:r>
                        <a:rPr lang="en-US" sz="1200" dirty="0"/>
                        <a:t>Polarized solid target (B)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 x 10</a:t>
                      </a:r>
                      <a:r>
                        <a:rPr lang="en-US" sz="1200" baseline="30000" dirty="0"/>
                        <a:t>10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NH3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Detector rates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206923"/>
                  </a:ext>
                </a:extLst>
              </a:tr>
              <a:tr h="236778">
                <a:tc>
                  <a:txBody>
                    <a:bodyPr/>
                    <a:lstStyle/>
                    <a:p>
                      <a:r>
                        <a:rPr lang="en-US" sz="1200" dirty="0" err="1"/>
                        <a:t>GlueX</a:t>
                      </a:r>
                      <a:r>
                        <a:rPr lang="en-US" sz="1200" dirty="0"/>
                        <a:t> (D) (photon beam)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10</a:t>
                      </a:r>
                      <a:r>
                        <a:rPr lang="en-US" sz="1200" baseline="30000" dirty="0"/>
                        <a:t>8 </a:t>
                      </a:r>
                      <a:r>
                        <a:rPr lang="en-US" sz="1200" baseline="0" dirty="0"/>
                        <a:t> </a:t>
                      </a:r>
                      <a:endParaRPr lang="en-US" sz="1200" baseline="300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Liq. Hydrogen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0.001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Tagger rates</a:t>
                      </a:r>
                      <a:endParaRPr lang="en-US" sz="1200" dirty="0">
                        <a:latin typeface="Proxima Nova Rg" panose="0200050603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0693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81E36F-1E8F-FD95-DF9C-E7BE3E7E6FBC}"/>
              </a:ext>
            </a:extLst>
          </p:cNvPr>
          <p:cNvSpPr txBox="1"/>
          <p:nvPr/>
        </p:nvSpPr>
        <p:spPr>
          <a:xfrm>
            <a:off x="1568491" y="2802362"/>
            <a:ext cx="1387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1B375D"/>
                </a:solidFill>
                <a:latin typeface="Proxima Nova Rg" panose="02000506030000020004" pitchFamily="2" charset="0"/>
              </a:rPr>
              <a:t>Beam current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4AD88-A094-B7D1-6DC0-8A906C1AB6D3}"/>
              </a:ext>
            </a:extLst>
          </p:cNvPr>
          <p:cNvSpPr txBox="1"/>
          <p:nvPr/>
        </p:nvSpPr>
        <p:spPr>
          <a:xfrm>
            <a:off x="4949694" y="3036585"/>
            <a:ext cx="2196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B375D"/>
                </a:solidFill>
                <a:latin typeface="Proxima Nova Rg" panose="02000506030000020004" pitchFamily="2" charset="0"/>
              </a:rPr>
              <a:t>Target thickness</a:t>
            </a:r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0B163ACF-6EE2-BDBB-9627-E39C1BAE542F}"/>
              </a:ext>
            </a:extLst>
          </p:cNvPr>
          <p:cNvSpPr/>
          <p:nvPr/>
        </p:nvSpPr>
        <p:spPr>
          <a:xfrm rot="16200000">
            <a:off x="4504716" y="2196425"/>
            <a:ext cx="135191" cy="1116423"/>
          </a:xfrm>
          <a:prstGeom prst="leftBracket">
            <a:avLst/>
          </a:prstGeom>
          <a:ln>
            <a:solidFill>
              <a:srgbClr val="1B375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46793859-E706-A9AA-6742-73ED5168ACF8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2955659" y="2607143"/>
            <a:ext cx="787696" cy="349108"/>
          </a:xfrm>
          <a:prstGeom prst="bentConnector3">
            <a:avLst>
              <a:gd name="adj1" fmla="val 99751"/>
            </a:avLst>
          </a:prstGeom>
          <a:ln>
            <a:solidFill>
              <a:srgbClr val="1B375D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C53FBC58-EE6E-D035-5216-DC990E608095}"/>
              </a:ext>
            </a:extLst>
          </p:cNvPr>
          <p:cNvCxnSpPr>
            <a:cxnSpLocks/>
          </p:cNvCxnSpPr>
          <p:nvPr/>
        </p:nvCxnSpPr>
        <p:spPr>
          <a:xfrm rot="10800000">
            <a:off x="4596811" y="2855767"/>
            <a:ext cx="352883" cy="353943"/>
          </a:xfrm>
          <a:prstGeom prst="bentConnector4">
            <a:avLst>
              <a:gd name="adj1" fmla="val 40422"/>
              <a:gd name="adj2" fmla="val 309"/>
            </a:avLst>
          </a:prstGeom>
          <a:ln>
            <a:solidFill>
              <a:srgbClr val="1B375D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342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30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29CF17-25DE-4076-86ED-B3B2BD048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672382"/>
              </p:ext>
            </p:extLst>
          </p:nvPr>
        </p:nvGraphicFramePr>
        <p:xfrm>
          <a:off x="1292058" y="1904156"/>
          <a:ext cx="51720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06700" imgH="279400" progId="Equation.3">
                  <p:embed/>
                </p:oleObj>
              </mc:Choice>
              <mc:Fallback>
                <p:oleObj name="Equation" r:id="rId3" imgW="2806700" imgH="2794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E1C4A2D-98F6-BC51-AD84-26C0D7539B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2058" y="1904156"/>
                        <a:ext cx="51720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5C63FA-6FF7-99BE-4637-65C3B26008A3}"/>
              </a:ext>
            </a:extLst>
          </p:cNvPr>
          <p:cNvCxnSpPr/>
          <p:nvPr/>
        </p:nvCxnSpPr>
        <p:spPr>
          <a:xfrm>
            <a:off x="3423138" y="3748476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  <a:alpha val="26901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D19A97-DFEF-81CA-50D2-1366AC9C5812}"/>
              </a:ext>
            </a:extLst>
          </p:cNvPr>
          <p:cNvCxnSpPr/>
          <p:nvPr/>
        </p:nvCxnSpPr>
        <p:spPr>
          <a:xfrm>
            <a:off x="3423138" y="4393245"/>
            <a:ext cx="914400" cy="0"/>
          </a:xfrm>
          <a:prstGeom prst="line">
            <a:avLst/>
          </a:prstGeom>
          <a:ln w="31750">
            <a:solidFill>
              <a:srgbClr val="C00000">
                <a:alpha val="262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4196BA-1472-4E8C-DC94-2C06922FE2B7}"/>
              </a:ext>
            </a:extLst>
          </p:cNvPr>
          <p:cNvCxnSpPr/>
          <p:nvPr/>
        </p:nvCxnSpPr>
        <p:spPr>
          <a:xfrm>
            <a:off x="3423138" y="3084157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  <a:alpha val="26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752252-BA71-61E3-2E78-510AE0F426AB}"/>
              </a:ext>
            </a:extLst>
          </p:cNvPr>
          <p:cNvCxnSpPr/>
          <p:nvPr/>
        </p:nvCxnSpPr>
        <p:spPr>
          <a:xfrm>
            <a:off x="1899138" y="3889152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48B9CB-7D2F-FED7-1A47-032B8C3D3173}"/>
              </a:ext>
            </a:extLst>
          </p:cNvPr>
          <p:cNvCxnSpPr/>
          <p:nvPr/>
        </p:nvCxnSpPr>
        <p:spPr>
          <a:xfrm>
            <a:off x="1899138" y="4252569"/>
            <a:ext cx="914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FDCDAE-2735-D62D-5254-64CFEB0268A8}"/>
              </a:ext>
            </a:extLst>
          </p:cNvPr>
          <p:cNvCxnSpPr/>
          <p:nvPr/>
        </p:nvCxnSpPr>
        <p:spPr>
          <a:xfrm>
            <a:off x="1899138" y="2943481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4496B3-D6C8-9BD8-D798-CCE756481A19}"/>
              </a:ext>
            </a:extLst>
          </p:cNvPr>
          <p:cNvCxnSpPr/>
          <p:nvPr/>
        </p:nvCxnSpPr>
        <p:spPr>
          <a:xfrm>
            <a:off x="2813538" y="2943481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B00A-2793-B90C-5482-D8091F93FA2C}"/>
              </a:ext>
            </a:extLst>
          </p:cNvPr>
          <p:cNvCxnSpPr>
            <a:cxnSpLocks/>
          </p:cNvCxnSpPr>
          <p:nvPr/>
        </p:nvCxnSpPr>
        <p:spPr>
          <a:xfrm flipV="1">
            <a:off x="2813538" y="3744564"/>
            <a:ext cx="609600" cy="144588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5FADF-2EAE-4670-D2EE-13E88951F112}"/>
              </a:ext>
            </a:extLst>
          </p:cNvPr>
          <p:cNvCxnSpPr>
            <a:cxnSpLocks/>
          </p:cNvCxnSpPr>
          <p:nvPr/>
        </p:nvCxnSpPr>
        <p:spPr>
          <a:xfrm>
            <a:off x="2813538" y="4252569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E831C7-5C05-5F13-C6AB-5306C1499992}"/>
              </a:ext>
            </a:extLst>
          </p:cNvPr>
          <p:cNvSpPr txBox="1"/>
          <p:nvPr/>
        </p:nvSpPr>
        <p:spPr>
          <a:xfrm>
            <a:off x="3470030" y="413236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+1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3551D1-8D71-9F54-2BA2-041F3A761B61}"/>
              </a:ext>
            </a:extLst>
          </p:cNvPr>
          <p:cNvSpPr txBox="1"/>
          <p:nvPr/>
        </p:nvSpPr>
        <p:spPr>
          <a:xfrm>
            <a:off x="3420895" y="347679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B4701E-F081-76F9-A510-BA3D2DA8B347}"/>
              </a:ext>
            </a:extLst>
          </p:cNvPr>
          <p:cNvSpPr txBox="1"/>
          <p:nvPr/>
        </p:nvSpPr>
        <p:spPr>
          <a:xfrm>
            <a:off x="3420895" y="2806304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-1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F19D36E-E6BA-5C5A-599A-86F021F1E9C5}"/>
              </a:ext>
            </a:extLst>
          </p:cNvPr>
          <p:cNvSpPr/>
          <p:nvPr/>
        </p:nvSpPr>
        <p:spPr>
          <a:xfrm>
            <a:off x="4994030" y="4870497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5B55517-EDFF-94F3-9A24-ABBC5D740DA5}"/>
              </a:ext>
            </a:extLst>
          </p:cNvPr>
          <p:cNvSpPr/>
          <p:nvPr/>
        </p:nvSpPr>
        <p:spPr>
          <a:xfrm>
            <a:off x="2398260" y="4881977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C28DEA-11AB-38E3-E9CF-62979040B8FF}"/>
              </a:ext>
            </a:extLst>
          </p:cNvPr>
          <p:cNvCxnSpPr>
            <a:cxnSpLocks/>
          </p:cNvCxnSpPr>
          <p:nvPr/>
        </p:nvCxnSpPr>
        <p:spPr>
          <a:xfrm>
            <a:off x="2813538" y="3889152"/>
            <a:ext cx="0" cy="363417"/>
          </a:xfrm>
          <a:prstGeom prst="straightConnector1">
            <a:avLst/>
          </a:prstGeom>
          <a:ln w="12700">
            <a:solidFill>
              <a:srgbClr val="C3173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8B07D10-39A0-52FB-F6F6-ACAB0D622FBA}"/>
              </a:ext>
            </a:extLst>
          </p:cNvPr>
          <p:cNvCxnSpPr>
            <a:cxnSpLocks/>
          </p:cNvCxnSpPr>
          <p:nvPr/>
        </p:nvCxnSpPr>
        <p:spPr>
          <a:xfrm>
            <a:off x="2813538" y="2943481"/>
            <a:ext cx="0" cy="945671"/>
          </a:xfrm>
          <a:prstGeom prst="straightConnector1">
            <a:avLst/>
          </a:prstGeom>
          <a:ln w="12700">
            <a:solidFill>
              <a:schemeClr val="tx2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9B7F4D3-3426-F397-E2ED-B2982D96C39D}"/>
                  </a:ext>
                </a:extLst>
              </p:cNvPr>
              <p:cNvSpPr txBox="1"/>
              <p:nvPr/>
            </p:nvSpPr>
            <p:spPr>
              <a:xfrm>
                <a:off x="5249695" y="3438411"/>
                <a:ext cx="39994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>
                  <a:latin typeface="Proxima Nova Rg" panose="02000506030000020004" pitchFamily="2" charset="0"/>
                </a:endParaRPr>
              </a:p>
              <a:p>
                <a:r>
                  <a:rPr lang="en-US" sz="1600" dirty="0">
                    <a:latin typeface="Proxima Nova Rg" panose="02000506030000020004" pitchFamily="2" charset="0"/>
                  </a:rPr>
                  <a:t>Transitions split to </a:t>
                </a:r>
              </a:p>
              <a:p>
                <a:r>
                  <a:rPr lang="en-US" sz="1600" dirty="0">
                    <a:latin typeface="Proxima Nova Rg" panose="02000506030000020004" pitchFamily="2" charset="0"/>
                  </a:rPr>
                  <a:t>higher and lower frequencies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9B7F4D3-3426-F397-E2ED-B2982D96C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695" y="3438411"/>
                <a:ext cx="3999408" cy="830997"/>
              </a:xfrm>
              <a:prstGeom prst="rect">
                <a:avLst/>
              </a:prstGeom>
              <a:blipFill>
                <a:blip r:embed="rId5"/>
                <a:stretch>
                  <a:fillRect l="-949" t="-1515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A3553FF-61C9-8774-B6F4-E6D021AF05E8}"/>
                  </a:ext>
                </a:extLst>
              </p:cNvPr>
              <p:cNvSpPr txBox="1"/>
              <p:nvPr/>
            </p:nvSpPr>
            <p:spPr>
              <a:xfrm>
                <a:off x="1713307" y="5506502"/>
                <a:ext cx="18498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A3553FF-61C9-8774-B6F4-E6D021AF0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307" y="5506502"/>
                <a:ext cx="184982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1FE7ED-CDF4-ABE7-AEA4-55C504D67B5A}"/>
                  </a:ext>
                </a:extLst>
              </p:cNvPr>
              <p:cNvSpPr txBox="1"/>
              <p:nvPr/>
            </p:nvSpPr>
            <p:spPr>
              <a:xfrm>
                <a:off x="4309077" y="5499712"/>
                <a:ext cx="18498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1FE7ED-CDF4-ABE7-AEA4-55C504D67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077" y="5499712"/>
                <a:ext cx="184982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Freeform 64">
            <a:extLst>
              <a:ext uri="{FF2B5EF4-FFF2-40B4-BE49-F238E27FC236}">
                <a16:creationId xmlns:a16="http://schemas.microsoft.com/office/drawing/2014/main" id="{5123D6EF-BA73-0982-7C1D-2061A5CD1E0D}"/>
              </a:ext>
            </a:extLst>
          </p:cNvPr>
          <p:cNvSpPr/>
          <p:nvPr/>
        </p:nvSpPr>
        <p:spPr>
          <a:xfrm>
            <a:off x="3687273" y="4897339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>
                <a:alpha val="2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53E06D7F-1324-08E5-7E62-3F013B9BF5DD}"/>
              </a:ext>
            </a:extLst>
          </p:cNvPr>
          <p:cNvSpPr/>
          <p:nvPr/>
        </p:nvSpPr>
        <p:spPr>
          <a:xfrm>
            <a:off x="3694408" y="4866859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  <a:alpha val="2821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F6300E-0B52-5BA1-230F-A3116ECF111E}"/>
              </a:ext>
            </a:extLst>
          </p:cNvPr>
          <p:cNvSpPr txBox="1"/>
          <p:nvPr/>
        </p:nvSpPr>
        <p:spPr>
          <a:xfrm>
            <a:off x="1964345" y="3934465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31733"/>
                </a:solidFill>
              </a:rPr>
              <a:t>+1 ↔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D53BF6-E8D4-D268-24D9-CF1F54E463BD}"/>
              </a:ext>
            </a:extLst>
          </p:cNvPr>
          <p:cNvSpPr txBox="1"/>
          <p:nvPr/>
        </p:nvSpPr>
        <p:spPr>
          <a:xfrm>
            <a:off x="1966707" y="3275178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 ↔ 0</a:t>
            </a:r>
          </a:p>
        </p:txBody>
      </p:sp>
      <p:sp>
        <p:nvSpPr>
          <p:cNvPr id="69" name="Up Arrow 68">
            <a:extLst>
              <a:ext uri="{FF2B5EF4-FFF2-40B4-BE49-F238E27FC236}">
                <a16:creationId xmlns:a16="http://schemas.microsoft.com/office/drawing/2014/main" id="{92E573CA-5CB5-2A3E-CE1A-200D58484D5A}"/>
              </a:ext>
            </a:extLst>
          </p:cNvPr>
          <p:cNvSpPr/>
          <p:nvPr/>
        </p:nvSpPr>
        <p:spPr>
          <a:xfrm>
            <a:off x="9289618" y="2516928"/>
            <a:ext cx="160711" cy="2016429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2" descr="12 Ellipsoid 3D Illustrations - Free in PNG, BLEND, FBX, glTF | IconScout">
            <a:extLst>
              <a:ext uri="{FF2B5EF4-FFF2-40B4-BE49-F238E27FC236}">
                <a16:creationId xmlns:a16="http://schemas.microsoft.com/office/drawing/2014/main" id="{A879B1CC-1724-C655-51CD-36ABB4FD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0604">
            <a:off x="8112419" y="3726907"/>
            <a:ext cx="1145930" cy="114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CEE9479-C6E2-7FC7-D3E4-68CF258CF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7669" y="2113143"/>
            <a:ext cx="1340464" cy="1340464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BEE5834-EC63-5E6D-63E8-D64C41150C5B}"/>
              </a:ext>
            </a:extLst>
          </p:cNvPr>
          <p:cNvCxnSpPr>
            <a:cxnSpLocks/>
          </p:cNvCxnSpPr>
          <p:nvPr/>
        </p:nvCxnSpPr>
        <p:spPr>
          <a:xfrm flipV="1">
            <a:off x="8654454" y="3349154"/>
            <a:ext cx="0" cy="45720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EF1E065-1689-C412-31A3-BF6F97D9EBF1}"/>
                  </a:ext>
                </a:extLst>
              </p:cNvPr>
              <p:cNvSpPr txBox="1"/>
              <p:nvPr/>
            </p:nvSpPr>
            <p:spPr>
              <a:xfrm>
                <a:off x="9182555" y="2093429"/>
                <a:ext cx="429491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EF1E065-1689-C412-31A3-BF6F97D9E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555" y="2093429"/>
                <a:ext cx="429491" cy="5064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F1A7339-477B-10E5-39AA-FB9159A24A32}"/>
                  </a:ext>
                </a:extLst>
              </p:cNvPr>
              <p:cNvSpPr txBox="1"/>
              <p:nvPr/>
            </p:nvSpPr>
            <p:spPr>
              <a:xfrm>
                <a:off x="8694970" y="3374975"/>
                <a:ext cx="429491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F1A7339-477B-10E5-39AA-FB9159A24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70" y="3374975"/>
                <a:ext cx="429491" cy="5064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67F6027-A74C-8307-F609-F58450638004}"/>
              </a:ext>
            </a:extLst>
          </p:cNvPr>
          <p:cNvCxnSpPr/>
          <p:nvPr/>
        </p:nvCxnSpPr>
        <p:spPr>
          <a:xfrm>
            <a:off x="1977308" y="5450615"/>
            <a:ext cx="392162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05E3FE2-6C98-B7B3-08C0-ED26E8CEB49B}"/>
              </a:ext>
            </a:extLst>
          </p:cNvPr>
          <p:cNvSpPr txBox="1"/>
          <p:nvPr/>
        </p:nvSpPr>
        <p:spPr>
          <a:xfrm>
            <a:off x="5935885" y="5296726"/>
            <a:ext cx="16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452470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31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75D2EBCA-938F-1A72-D2E2-C43D1D419409}"/>
              </a:ext>
            </a:extLst>
          </p:cNvPr>
          <p:cNvSpPr/>
          <p:nvPr/>
        </p:nvSpPr>
        <p:spPr>
          <a:xfrm>
            <a:off x="3687273" y="4897980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>
                <a:alpha val="2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DEDE18A-C5BC-32E1-6F64-68234C922B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627335"/>
              </p:ext>
            </p:extLst>
          </p:nvPr>
        </p:nvGraphicFramePr>
        <p:xfrm>
          <a:off x="1292058" y="1904797"/>
          <a:ext cx="51720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06700" imgH="279400" progId="Equation.3">
                  <p:embed/>
                </p:oleObj>
              </mc:Choice>
              <mc:Fallback>
                <p:oleObj name="Equation" r:id="rId3" imgW="2806700" imgH="2794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E1C4A2D-98F6-BC51-AD84-26C0D7539B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2058" y="1904797"/>
                        <a:ext cx="51720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894C3A-1B9F-AA99-107A-6949DDAD4FB6}"/>
              </a:ext>
            </a:extLst>
          </p:cNvPr>
          <p:cNvCxnSpPr/>
          <p:nvPr/>
        </p:nvCxnSpPr>
        <p:spPr>
          <a:xfrm>
            <a:off x="3423138" y="3749117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  <a:alpha val="25147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978C35-98FE-E707-CED2-73932190A30C}"/>
              </a:ext>
            </a:extLst>
          </p:cNvPr>
          <p:cNvCxnSpPr/>
          <p:nvPr/>
        </p:nvCxnSpPr>
        <p:spPr>
          <a:xfrm>
            <a:off x="3423138" y="4393886"/>
            <a:ext cx="914400" cy="0"/>
          </a:xfrm>
          <a:prstGeom prst="line">
            <a:avLst/>
          </a:prstGeom>
          <a:ln w="31750">
            <a:solidFill>
              <a:srgbClr val="C00000">
                <a:alpha val="24171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6979DC-6D01-2DDB-A596-5E407CAE00D0}"/>
              </a:ext>
            </a:extLst>
          </p:cNvPr>
          <p:cNvCxnSpPr/>
          <p:nvPr/>
        </p:nvCxnSpPr>
        <p:spPr>
          <a:xfrm>
            <a:off x="3423138" y="3084798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  <a:alpha val="23123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1EFF78-E7D0-261F-BE16-C92829EBC90B}"/>
              </a:ext>
            </a:extLst>
          </p:cNvPr>
          <p:cNvCxnSpPr/>
          <p:nvPr/>
        </p:nvCxnSpPr>
        <p:spPr>
          <a:xfrm>
            <a:off x="4994030" y="3608441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2CA572-3173-F8F9-65E0-FF3466CE0DC2}"/>
              </a:ext>
            </a:extLst>
          </p:cNvPr>
          <p:cNvCxnSpPr/>
          <p:nvPr/>
        </p:nvCxnSpPr>
        <p:spPr>
          <a:xfrm>
            <a:off x="4994030" y="4464224"/>
            <a:ext cx="914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20ECBD-3078-B3BC-DF46-29E711ADC39A}"/>
              </a:ext>
            </a:extLst>
          </p:cNvPr>
          <p:cNvCxnSpPr/>
          <p:nvPr/>
        </p:nvCxnSpPr>
        <p:spPr>
          <a:xfrm>
            <a:off x="4994030" y="3155136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449D61C-7059-E345-8A72-94AC887EA5C8}"/>
              </a:ext>
            </a:extLst>
          </p:cNvPr>
          <p:cNvCxnSpPr/>
          <p:nvPr/>
        </p:nvCxnSpPr>
        <p:spPr>
          <a:xfrm>
            <a:off x="1899138" y="3889793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  <a:alpha val="2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7AF0A8-69F2-0332-34BA-F63249DB008A}"/>
              </a:ext>
            </a:extLst>
          </p:cNvPr>
          <p:cNvCxnSpPr/>
          <p:nvPr/>
        </p:nvCxnSpPr>
        <p:spPr>
          <a:xfrm>
            <a:off x="1899138" y="4253210"/>
            <a:ext cx="914400" cy="0"/>
          </a:xfrm>
          <a:prstGeom prst="line">
            <a:avLst/>
          </a:prstGeom>
          <a:ln w="31750">
            <a:solidFill>
              <a:srgbClr val="C00000">
                <a:alpha val="2714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8DE37B-A31B-BE4B-7E95-C552B8F338B1}"/>
              </a:ext>
            </a:extLst>
          </p:cNvPr>
          <p:cNvCxnSpPr/>
          <p:nvPr/>
        </p:nvCxnSpPr>
        <p:spPr>
          <a:xfrm>
            <a:off x="1899138" y="2944122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  <a:alpha val="24845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3261E2-5A33-A118-BD97-1D9BA2885FBC}"/>
              </a:ext>
            </a:extLst>
          </p:cNvPr>
          <p:cNvCxnSpPr/>
          <p:nvPr/>
        </p:nvCxnSpPr>
        <p:spPr>
          <a:xfrm>
            <a:off x="2813538" y="2944122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719A0E7-7851-A64B-650F-D6D5FFA0B57B}"/>
              </a:ext>
            </a:extLst>
          </p:cNvPr>
          <p:cNvCxnSpPr>
            <a:cxnSpLocks/>
          </p:cNvCxnSpPr>
          <p:nvPr/>
        </p:nvCxnSpPr>
        <p:spPr>
          <a:xfrm flipV="1">
            <a:off x="2813538" y="3745205"/>
            <a:ext cx="609600" cy="144588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7179DC-2FEF-9E24-CE22-A8F7215217CB}"/>
              </a:ext>
            </a:extLst>
          </p:cNvPr>
          <p:cNvCxnSpPr>
            <a:cxnSpLocks/>
          </p:cNvCxnSpPr>
          <p:nvPr/>
        </p:nvCxnSpPr>
        <p:spPr>
          <a:xfrm>
            <a:off x="2813538" y="4253210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5B3E83C-D048-8A4F-81E8-9B7BB7DB630D}"/>
              </a:ext>
            </a:extLst>
          </p:cNvPr>
          <p:cNvCxnSpPr>
            <a:cxnSpLocks/>
          </p:cNvCxnSpPr>
          <p:nvPr/>
        </p:nvCxnSpPr>
        <p:spPr>
          <a:xfrm>
            <a:off x="4337538" y="3079553"/>
            <a:ext cx="656492" cy="7558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79CD9F-062C-B70E-C6FB-66E22AFB06B5}"/>
              </a:ext>
            </a:extLst>
          </p:cNvPr>
          <p:cNvCxnSpPr>
            <a:cxnSpLocks/>
          </p:cNvCxnSpPr>
          <p:nvPr/>
        </p:nvCxnSpPr>
        <p:spPr>
          <a:xfrm flipV="1">
            <a:off x="4337538" y="3608441"/>
            <a:ext cx="656492" cy="13676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A020520-AEFA-200F-2FEC-9037238CA29A}"/>
              </a:ext>
            </a:extLst>
          </p:cNvPr>
          <p:cNvCxnSpPr>
            <a:cxnSpLocks/>
          </p:cNvCxnSpPr>
          <p:nvPr/>
        </p:nvCxnSpPr>
        <p:spPr>
          <a:xfrm>
            <a:off x="4337538" y="4393886"/>
            <a:ext cx="656492" cy="70338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A73CAFF-EAB5-7164-1802-BC2A07AE54A9}"/>
              </a:ext>
            </a:extLst>
          </p:cNvPr>
          <p:cNvSpPr txBox="1"/>
          <p:nvPr/>
        </p:nvSpPr>
        <p:spPr>
          <a:xfrm>
            <a:off x="3470030" y="413300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+1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8A8034-42AB-CB37-1E03-3D02031B074D}"/>
              </a:ext>
            </a:extLst>
          </p:cNvPr>
          <p:cNvSpPr txBox="1"/>
          <p:nvPr/>
        </p:nvSpPr>
        <p:spPr>
          <a:xfrm>
            <a:off x="3420895" y="347743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952D33-4278-D65F-2806-A8525BEFBA5C}"/>
              </a:ext>
            </a:extLst>
          </p:cNvPr>
          <p:cNvSpPr txBox="1"/>
          <p:nvPr/>
        </p:nvSpPr>
        <p:spPr>
          <a:xfrm>
            <a:off x="3420895" y="280694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-1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85C7D6-A1A1-A63F-53B3-58E10FD686F4}"/>
              </a:ext>
            </a:extLst>
          </p:cNvPr>
          <p:cNvSpPr/>
          <p:nvPr/>
        </p:nvSpPr>
        <p:spPr>
          <a:xfrm>
            <a:off x="4994030" y="4871138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6583E3E0-75A0-7B35-F321-9B6FA3CF9258}"/>
              </a:ext>
            </a:extLst>
          </p:cNvPr>
          <p:cNvSpPr/>
          <p:nvPr/>
        </p:nvSpPr>
        <p:spPr>
          <a:xfrm>
            <a:off x="2398260" y="4882618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>
                <a:alpha val="3005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24187E8C-E32D-E7B9-512B-A796C4DC6DE2}"/>
              </a:ext>
            </a:extLst>
          </p:cNvPr>
          <p:cNvSpPr/>
          <p:nvPr/>
        </p:nvSpPr>
        <p:spPr>
          <a:xfrm>
            <a:off x="2963835" y="4866999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2543745-D41A-1B5E-0A43-44535FE0A6C8}"/>
              </a:ext>
            </a:extLst>
          </p:cNvPr>
          <p:cNvSpPr/>
          <p:nvPr/>
        </p:nvSpPr>
        <p:spPr>
          <a:xfrm>
            <a:off x="4401856" y="4882618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615103-0D9D-A002-CBC9-AFCF4E6C7F40}"/>
                  </a:ext>
                </a:extLst>
              </p:cNvPr>
              <p:cNvSpPr txBox="1"/>
              <p:nvPr/>
            </p:nvSpPr>
            <p:spPr>
              <a:xfrm>
                <a:off x="2638217" y="5518867"/>
                <a:ext cx="1061665" cy="340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615103-0D9D-A002-CBC9-AFCF4E6C7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17" y="5518867"/>
                <a:ext cx="1061665" cy="340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490647-4024-CDF1-1EF4-A51FBB0E10A7}"/>
                  </a:ext>
                </a:extLst>
              </p:cNvPr>
              <p:cNvSpPr txBox="1"/>
              <p:nvPr/>
            </p:nvSpPr>
            <p:spPr>
              <a:xfrm>
                <a:off x="4097846" y="5511994"/>
                <a:ext cx="1061665" cy="340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490647-4024-CDF1-1EF4-A51FBB0E1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846" y="5511994"/>
                <a:ext cx="1061665" cy="340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D8B54A-B1A2-1CF0-00D0-5DDDA22ECE5A}"/>
                  </a:ext>
                </a:extLst>
              </p:cNvPr>
              <p:cNvSpPr txBox="1"/>
              <p:nvPr/>
            </p:nvSpPr>
            <p:spPr>
              <a:xfrm>
                <a:off x="6293454" y="3800328"/>
                <a:ext cx="257895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600" dirty="0">
                  <a:latin typeface="Proxima Nova Rg" panose="02000506030000020004" pitchFamily="2" charset="0"/>
                </a:endParaRPr>
              </a:p>
              <a:p>
                <a:r>
                  <a:rPr lang="en-US" sz="1600" dirty="0">
                    <a:latin typeface="Proxima Nova Rg" panose="02000506030000020004" pitchFamily="2" charset="0"/>
                  </a:rPr>
                  <a:t>Transitions split to intermediate frequencies, in opposite direction </a:t>
                </a:r>
              </a:p>
              <a:p>
                <a:r>
                  <a:rPr lang="en-US" sz="1600" dirty="0">
                    <a:latin typeface="Proxima Nova Rg" panose="02000506030000020004" pitchFamily="2" charset="0"/>
                  </a:rPr>
                  <a:t>to 0° case</a:t>
                </a: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D8B54A-B1A2-1CF0-00D0-5DDDA22EC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454" y="3800328"/>
                <a:ext cx="2578951" cy="1323439"/>
              </a:xfrm>
              <a:prstGeom prst="rect">
                <a:avLst/>
              </a:prstGeom>
              <a:blipFill>
                <a:blip r:embed="rId7"/>
                <a:stretch>
                  <a:fillRect l="-1471" t="-285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84B7841-8F93-270C-1914-D6C596E2AA83}"/>
              </a:ext>
            </a:extLst>
          </p:cNvPr>
          <p:cNvCxnSpPr>
            <a:cxnSpLocks/>
          </p:cNvCxnSpPr>
          <p:nvPr/>
        </p:nvCxnSpPr>
        <p:spPr>
          <a:xfrm>
            <a:off x="4994030" y="3608441"/>
            <a:ext cx="0" cy="881252"/>
          </a:xfrm>
          <a:prstGeom prst="straightConnector1">
            <a:avLst/>
          </a:prstGeom>
          <a:ln w="12700">
            <a:solidFill>
              <a:srgbClr val="C3173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7B1BCCC-EF23-C73E-AD2E-1204096146EC}"/>
              </a:ext>
            </a:extLst>
          </p:cNvPr>
          <p:cNvCxnSpPr>
            <a:cxnSpLocks/>
          </p:cNvCxnSpPr>
          <p:nvPr/>
        </p:nvCxnSpPr>
        <p:spPr>
          <a:xfrm>
            <a:off x="4994030" y="3180605"/>
            <a:ext cx="0" cy="427836"/>
          </a:xfrm>
          <a:prstGeom prst="straightConnector1">
            <a:avLst/>
          </a:prstGeom>
          <a:ln w="12700">
            <a:solidFill>
              <a:schemeClr val="tx2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Freeform 56">
            <a:extLst>
              <a:ext uri="{FF2B5EF4-FFF2-40B4-BE49-F238E27FC236}">
                <a16:creationId xmlns:a16="http://schemas.microsoft.com/office/drawing/2014/main" id="{9294941B-C350-9F0F-DC7F-CC7FF4196008}"/>
              </a:ext>
            </a:extLst>
          </p:cNvPr>
          <p:cNvSpPr/>
          <p:nvPr/>
        </p:nvSpPr>
        <p:spPr>
          <a:xfrm>
            <a:off x="3694408" y="4867500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  <a:alpha val="2821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E220A3D-4F1D-2FFE-A2A0-4F77CF6EAD5F}"/>
              </a:ext>
            </a:extLst>
          </p:cNvPr>
          <p:cNvSpPr txBox="1"/>
          <p:nvPr/>
        </p:nvSpPr>
        <p:spPr>
          <a:xfrm>
            <a:off x="5005712" y="3949492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31733"/>
                </a:solidFill>
              </a:rPr>
              <a:t>+1 ↔ 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4232D5-6612-EFB8-CD38-4C8EA185BFF8}"/>
              </a:ext>
            </a:extLst>
          </p:cNvPr>
          <p:cNvSpPr txBox="1"/>
          <p:nvPr/>
        </p:nvSpPr>
        <p:spPr>
          <a:xfrm>
            <a:off x="5008074" y="3290205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 ↔ 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44863E6-02DC-BA7B-7E4F-296E2DEA4750}"/>
              </a:ext>
            </a:extLst>
          </p:cNvPr>
          <p:cNvGrpSpPr/>
          <p:nvPr/>
        </p:nvGrpSpPr>
        <p:grpSpPr>
          <a:xfrm>
            <a:off x="8236508" y="2094070"/>
            <a:ext cx="3105377" cy="2439928"/>
            <a:chOff x="8236508" y="2905229"/>
            <a:chExt cx="3105377" cy="2439928"/>
          </a:xfrm>
        </p:grpSpPr>
        <p:sp>
          <p:nvSpPr>
            <p:cNvPr id="61" name="Up Arrow 60">
              <a:extLst>
                <a:ext uri="{FF2B5EF4-FFF2-40B4-BE49-F238E27FC236}">
                  <a16:creationId xmlns:a16="http://schemas.microsoft.com/office/drawing/2014/main" id="{90A69078-9DFF-C689-562B-68E505581275}"/>
                </a:ext>
              </a:extLst>
            </p:cNvPr>
            <p:cNvSpPr/>
            <p:nvPr/>
          </p:nvSpPr>
          <p:spPr>
            <a:xfrm>
              <a:off x="9289618" y="3328728"/>
              <a:ext cx="160711" cy="2016429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12 Ellipsoid 3D Illustrations - Free in PNG, BLEND, FBX, glTF | IconScout">
              <a:extLst>
                <a:ext uri="{FF2B5EF4-FFF2-40B4-BE49-F238E27FC236}">
                  <a16:creationId xmlns:a16="http://schemas.microsoft.com/office/drawing/2014/main" id="{2AD6557C-BF35-E328-0304-1FB45C996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30604">
              <a:off x="8236508" y="3655151"/>
              <a:ext cx="1145930" cy="114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5E61DCB-CE0B-52EA-13BB-BE2D776A7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1421" y="3583768"/>
              <a:ext cx="1340464" cy="1340464"/>
            </a:xfrm>
            <a:prstGeom prst="rect">
              <a:avLst/>
            </a:prstGeom>
          </p:spPr>
        </p:pic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35607267-9771-4230-A593-A03DC26971B0}"/>
                </a:ext>
              </a:extLst>
            </p:cNvPr>
            <p:cNvSpPr/>
            <p:nvPr/>
          </p:nvSpPr>
          <p:spPr>
            <a:xfrm>
              <a:off x="8997138" y="4011812"/>
              <a:ext cx="864317" cy="946667"/>
            </a:xfrm>
            <a:prstGeom prst="arc">
              <a:avLst>
                <a:gd name="adj1" fmla="val 16200000"/>
                <a:gd name="adj2" fmla="val 1968598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E90015A-4264-3BCE-FC9D-F28D7C02023A}"/>
                </a:ext>
              </a:extLst>
            </p:cNvPr>
            <p:cNvCxnSpPr>
              <a:cxnSpLocks/>
            </p:cNvCxnSpPr>
            <p:nvPr/>
          </p:nvCxnSpPr>
          <p:spPr>
            <a:xfrm>
              <a:off x="9447197" y="4288597"/>
              <a:ext cx="617156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A43374-2F6D-8529-757D-8173D9595898}"/>
                    </a:ext>
                  </a:extLst>
                </p:cNvPr>
                <p:cNvSpPr txBox="1"/>
                <p:nvPr/>
              </p:nvSpPr>
              <p:spPr>
                <a:xfrm>
                  <a:off x="9182555" y="2905229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C38EDA1-F6AD-423F-13F5-533BBB6146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2555" y="2905229"/>
                  <a:ext cx="429491" cy="5064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DA30796-7D13-1A05-1594-9630F59151C1}"/>
                    </a:ext>
                  </a:extLst>
                </p:cNvPr>
                <p:cNvSpPr txBox="1"/>
                <p:nvPr/>
              </p:nvSpPr>
              <p:spPr>
                <a:xfrm>
                  <a:off x="9447197" y="4293612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CFA3AFF-DB26-F8C1-D3F9-593464675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7197" y="4293612"/>
                  <a:ext cx="429491" cy="5064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3D44B91-C4D2-3CB2-1596-3E1BF72DBFF6}"/>
                </a:ext>
              </a:extLst>
            </p:cNvPr>
            <p:cNvSpPr txBox="1"/>
            <p:nvPr/>
          </p:nvSpPr>
          <p:spPr>
            <a:xfrm>
              <a:off x="9528264" y="3729322"/>
              <a:ext cx="742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Symbol" pitchFamily="2" charset="2"/>
                </a:rPr>
                <a:t>p/2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1FCDF61-58F6-25E8-5414-E730081D3B8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540" y="4288597"/>
              <a:ext cx="32004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2687023-E41D-0D95-FD4D-0D7F51AD6961}"/>
              </a:ext>
            </a:extLst>
          </p:cNvPr>
          <p:cNvCxnSpPr/>
          <p:nvPr/>
        </p:nvCxnSpPr>
        <p:spPr>
          <a:xfrm>
            <a:off x="1977308" y="5466006"/>
            <a:ext cx="392162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6F5B7AB8-B920-54BF-52D5-B74AB61199DA}"/>
              </a:ext>
            </a:extLst>
          </p:cNvPr>
          <p:cNvSpPr txBox="1"/>
          <p:nvPr/>
        </p:nvSpPr>
        <p:spPr>
          <a:xfrm>
            <a:off x="5935885" y="5312117"/>
            <a:ext cx="16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308180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32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75D2EBCA-938F-1A72-D2E2-C43D1D419409}"/>
              </a:ext>
            </a:extLst>
          </p:cNvPr>
          <p:cNvSpPr/>
          <p:nvPr/>
        </p:nvSpPr>
        <p:spPr>
          <a:xfrm>
            <a:off x="3687273" y="4897980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>
                <a:alpha val="28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DEDE18A-C5BC-32E1-6F64-68234C922B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2058" y="1904797"/>
          <a:ext cx="51720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06700" imgH="279400" progId="Equation.3">
                  <p:embed/>
                </p:oleObj>
              </mc:Choice>
              <mc:Fallback>
                <p:oleObj name="Equation" r:id="rId3" imgW="2806700" imgH="2794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DEDE18A-C5BC-32E1-6F64-68234C922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2058" y="1904797"/>
                        <a:ext cx="51720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894C3A-1B9F-AA99-107A-6949DDAD4FB6}"/>
              </a:ext>
            </a:extLst>
          </p:cNvPr>
          <p:cNvCxnSpPr/>
          <p:nvPr/>
        </p:nvCxnSpPr>
        <p:spPr>
          <a:xfrm>
            <a:off x="3423138" y="3749117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  <a:alpha val="25147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978C35-98FE-E707-CED2-73932190A30C}"/>
              </a:ext>
            </a:extLst>
          </p:cNvPr>
          <p:cNvCxnSpPr/>
          <p:nvPr/>
        </p:nvCxnSpPr>
        <p:spPr>
          <a:xfrm>
            <a:off x="3423138" y="4393886"/>
            <a:ext cx="914400" cy="0"/>
          </a:xfrm>
          <a:prstGeom prst="line">
            <a:avLst/>
          </a:prstGeom>
          <a:ln w="31750">
            <a:solidFill>
              <a:srgbClr val="C00000">
                <a:alpha val="24171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6979DC-6D01-2DDB-A596-5E407CAE00D0}"/>
              </a:ext>
            </a:extLst>
          </p:cNvPr>
          <p:cNvCxnSpPr/>
          <p:nvPr/>
        </p:nvCxnSpPr>
        <p:spPr>
          <a:xfrm>
            <a:off x="3423138" y="3084798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  <a:alpha val="23123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1EFF78-E7D0-261F-BE16-C92829EBC90B}"/>
              </a:ext>
            </a:extLst>
          </p:cNvPr>
          <p:cNvCxnSpPr/>
          <p:nvPr/>
        </p:nvCxnSpPr>
        <p:spPr>
          <a:xfrm>
            <a:off x="4994030" y="3608441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2CA572-3173-F8F9-65E0-FF3466CE0DC2}"/>
              </a:ext>
            </a:extLst>
          </p:cNvPr>
          <p:cNvCxnSpPr/>
          <p:nvPr/>
        </p:nvCxnSpPr>
        <p:spPr>
          <a:xfrm>
            <a:off x="4994030" y="4464224"/>
            <a:ext cx="9144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20ECBD-3078-B3BC-DF46-29E711ADC39A}"/>
              </a:ext>
            </a:extLst>
          </p:cNvPr>
          <p:cNvCxnSpPr/>
          <p:nvPr/>
        </p:nvCxnSpPr>
        <p:spPr>
          <a:xfrm>
            <a:off x="4994030" y="3155136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449D61C-7059-E345-8A72-94AC887EA5C8}"/>
              </a:ext>
            </a:extLst>
          </p:cNvPr>
          <p:cNvCxnSpPr/>
          <p:nvPr/>
        </p:nvCxnSpPr>
        <p:spPr>
          <a:xfrm>
            <a:off x="1899138" y="3889793"/>
            <a:ext cx="914400" cy="0"/>
          </a:xfrm>
          <a:prstGeom prst="line">
            <a:avLst/>
          </a:prstGeom>
          <a:ln w="31750">
            <a:solidFill>
              <a:schemeClr val="accent6">
                <a:lumMod val="75000"/>
                <a:alpha val="28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7AF0A8-69F2-0332-34BA-F63249DB008A}"/>
              </a:ext>
            </a:extLst>
          </p:cNvPr>
          <p:cNvCxnSpPr/>
          <p:nvPr/>
        </p:nvCxnSpPr>
        <p:spPr>
          <a:xfrm>
            <a:off x="1899138" y="4253210"/>
            <a:ext cx="914400" cy="0"/>
          </a:xfrm>
          <a:prstGeom prst="line">
            <a:avLst/>
          </a:prstGeom>
          <a:ln w="31750">
            <a:solidFill>
              <a:srgbClr val="C00000">
                <a:alpha val="2714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8DE37B-A31B-BE4B-7E95-C552B8F338B1}"/>
              </a:ext>
            </a:extLst>
          </p:cNvPr>
          <p:cNvCxnSpPr/>
          <p:nvPr/>
        </p:nvCxnSpPr>
        <p:spPr>
          <a:xfrm>
            <a:off x="1899138" y="2944122"/>
            <a:ext cx="914400" cy="0"/>
          </a:xfrm>
          <a:prstGeom prst="line">
            <a:avLst/>
          </a:prstGeom>
          <a:ln w="31750">
            <a:solidFill>
              <a:schemeClr val="tx2">
                <a:lumMod val="75000"/>
                <a:lumOff val="25000"/>
                <a:alpha val="24845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3261E2-5A33-A118-BD97-1D9BA2885FBC}"/>
              </a:ext>
            </a:extLst>
          </p:cNvPr>
          <p:cNvCxnSpPr/>
          <p:nvPr/>
        </p:nvCxnSpPr>
        <p:spPr>
          <a:xfrm>
            <a:off x="2813538" y="2944122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719A0E7-7851-A64B-650F-D6D5FFA0B57B}"/>
              </a:ext>
            </a:extLst>
          </p:cNvPr>
          <p:cNvCxnSpPr>
            <a:cxnSpLocks/>
          </p:cNvCxnSpPr>
          <p:nvPr/>
        </p:nvCxnSpPr>
        <p:spPr>
          <a:xfrm flipV="1">
            <a:off x="2813538" y="3745205"/>
            <a:ext cx="609600" cy="144588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7179DC-2FEF-9E24-CE22-A8F7215217CB}"/>
              </a:ext>
            </a:extLst>
          </p:cNvPr>
          <p:cNvCxnSpPr>
            <a:cxnSpLocks/>
          </p:cNvCxnSpPr>
          <p:nvPr/>
        </p:nvCxnSpPr>
        <p:spPr>
          <a:xfrm>
            <a:off x="2813538" y="4253210"/>
            <a:ext cx="609600" cy="14067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5B3E83C-D048-8A4F-81E8-9B7BB7DB630D}"/>
              </a:ext>
            </a:extLst>
          </p:cNvPr>
          <p:cNvCxnSpPr>
            <a:cxnSpLocks/>
          </p:cNvCxnSpPr>
          <p:nvPr/>
        </p:nvCxnSpPr>
        <p:spPr>
          <a:xfrm>
            <a:off x="4337538" y="3079553"/>
            <a:ext cx="656492" cy="75583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79CD9F-062C-B70E-C6FB-66E22AFB06B5}"/>
              </a:ext>
            </a:extLst>
          </p:cNvPr>
          <p:cNvCxnSpPr>
            <a:cxnSpLocks/>
          </p:cNvCxnSpPr>
          <p:nvPr/>
        </p:nvCxnSpPr>
        <p:spPr>
          <a:xfrm flipV="1">
            <a:off x="4337538" y="3608441"/>
            <a:ext cx="656492" cy="136764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A020520-AEFA-200F-2FEC-9037238CA29A}"/>
              </a:ext>
            </a:extLst>
          </p:cNvPr>
          <p:cNvCxnSpPr>
            <a:cxnSpLocks/>
          </p:cNvCxnSpPr>
          <p:nvPr/>
        </p:nvCxnSpPr>
        <p:spPr>
          <a:xfrm>
            <a:off x="4337538" y="4393886"/>
            <a:ext cx="656492" cy="70338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A73CAFF-EAB5-7164-1802-BC2A07AE54A9}"/>
              </a:ext>
            </a:extLst>
          </p:cNvPr>
          <p:cNvSpPr txBox="1"/>
          <p:nvPr/>
        </p:nvSpPr>
        <p:spPr>
          <a:xfrm>
            <a:off x="3470030" y="413300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+1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8A8034-42AB-CB37-1E03-3D02031B074D}"/>
              </a:ext>
            </a:extLst>
          </p:cNvPr>
          <p:cNvSpPr txBox="1"/>
          <p:nvPr/>
        </p:nvSpPr>
        <p:spPr>
          <a:xfrm>
            <a:off x="3420895" y="347743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952D33-4278-D65F-2806-A8525BEFBA5C}"/>
              </a:ext>
            </a:extLst>
          </p:cNvPr>
          <p:cNvSpPr txBox="1"/>
          <p:nvPr/>
        </p:nvSpPr>
        <p:spPr>
          <a:xfrm>
            <a:off x="3420895" y="280694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Rg" panose="02000506030000020004" pitchFamily="2" charset="0"/>
              </a:rPr>
              <a:t>m = -1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85C7D6-A1A1-A63F-53B3-58E10FD686F4}"/>
              </a:ext>
            </a:extLst>
          </p:cNvPr>
          <p:cNvSpPr/>
          <p:nvPr/>
        </p:nvSpPr>
        <p:spPr>
          <a:xfrm>
            <a:off x="4994030" y="4871138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  <a:alpha val="3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6583E3E0-75A0-7B35-F321-9B6FA3CF9258}"/>
              </a:ext>
            </a:extLst>
          </p:cNvPr>
          <p:cNvSpPr/>
          <p:nvPr/>
        </p:nvSpPr>
        <p:spPr>
          <a:xfrm>
            <a:off x="2398260" y="4882618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>
                <a:alpha val="3005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24187E8C-E32D-E7B9-512B-A796C4DC6DE2}"/>
              </a:ext>
            </a:extLst>
          </p:cNvPr>
          <p:cNvSpPr/>
          <p:nvPr/>
        </p:nvSpPr>
        <p:spPr>
          <a:xfrm>
            <a:off x="2963835" y="4866999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2543745-D41A-1B5E-0A43-44535FE0A6C8}"/>
              </a:ext>
            </a:extLst>
          </p:cNvPr>
          <p:cNvSpPr/>
          <p:nvPr/>
        </p:nvSpPr>
        <p:spPr>
          <a:xfrm>
            <a:off x="4401856" y="4882618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rgbClr val="C317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615103-0D9D-A002-CBC9-AFCF4E6C7F40}"/>
                  </a:ext>
                </a:extLst>
              </p:cNvPr>
              <p:cNvSpPr txBox="1"/>
              <p:nvPr/>
            </p:nvSpPr>
            <p:spPr>
              <a:xfrm>
                <a:off x="2638217" y="5518867"/>
                <a:ext cx="1061665" cy="340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615103-0D9D-A002-CBC9-AFCF4E6C7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17" y="5518867"/>
                <a:ext cx="1061665" cy="3402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490647-4024-CDF1-1EF4-A51FBB0E10A7}"/>
                  </a:ext>
                </a:extLst>
              </p:cNvPr>
              <p:cNvSpPr txBox="1"/>
              <p:nvPr/>
            </p:nvSpPr>
            <p:spPr>
              <a:xfrm>
                <a:off x="4097846" y="5511994"/>
                <a:ext cx="1061665" cy="340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490647-4024-CDF1-1EF4-A51FBB0E1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846" y="5511994"/>
                <a:ext cx="1061665" cy="340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D8B54A-B1A2-1CF0-00D0-5DDDA22ECE5A}"/>
                  </a:ext>
                </a:extLst>
              </p:cNvPr>
              <p:cNvSpPr txBox="1"/>
              <p:nvPr/>
            </p:nvSpPr>
            <p:spPr>
              <a:xfrm>
                <a:off x="6293454" y="3800328"/>
                <a:ext cx="257895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ea typeface="Cambria Math" panose="02040503050406030204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600" dirty="0">
                  <a:latin typeface="Proxima Nova Rg" panose="02000506030000020004" pitchFamily="2" charset="0"/>
                </a:endParaRPr>
              </a:p>
              <a:p>
                <a:r>
                  <a:rPr lang="en-US" sz="1600" dirty="0">
                    <a:latin typeface="Proxima Nova Rg" panose="02000506030000020004" pitchFamily="2" charset="0"/>
                  </a:rPr>
                  <a:t>Transitions split to intermediate frequencies, in opposite direction </a:t>
                </a:r>
              </a:p>
              <a:p>
                <a:r>
                  <a:rPr lang="en-US" sz="1600" dirty="0">
                    <a:latin typeface="Proxima Nova Rg" panose="02000506030000020004" pitchFamily="2" charset="0"/>
                  </a:rPr>
                  <a:t>to 0° case</a:t>
                </a: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D8B54A-B1A2-1CF0-00D0-5DDDA22EC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454" y="3800328"/>
                <a:ext cx="2578951" cy="1323439"/>
              </a:xfrm>
              <a:prstGeom prst="rect">
                <a:avLst/>
              </a:prstGeom>
              <a:blipFill>
                <a:blip r:embed="rId7"/>
                <a:stretch>
                  <a:fillRect l="-1471" t="-2857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84B7841-8F93-270C-1914-D6C596E2AA83}"/>
              </a:ext>
            </a:extLst>
          </p:cNvPr>
          <p:cNvCxnSpPr>
            <a:cxnSpLocks/>
          </p:cNvCxnSpPr>
          <p:nvPr/>
        </p:nvCxnSpPr>
        <p:spPr>
          <a:xfrm>
            <a:off x="4994030" y="3608441"/>
            <a:ext cx="0" cy="881252"/>
          </a:xfrm>
          <a:prstGeom prst="straightConnector1">
            <a:avLst/>
          </a:prstGeom>
          <a:ln w="12700">
            <a:solidFill>
              <a:srgbClr val="C3173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7B1BCCC-EF23-C73E-AD2E-1204096146EC}"/>
              </a:ext>
            </a:extLst>
          </p:cNvPr>
          <p:cNvCxnSpPr>
            <a:cxnSpLocks/>
          </p:cNvCxnSpPr>
          <p:nvPr/>
        </p:nvCxnSpPr>
        <p:spPr>
          <a:xfrm>
            <a:off x="4994030" y="3180605"/>
            <a:ext cx="0" cy="427836"/>
          </a:xfrm>
          <a:prstGeom prst="straightConnector1">
            <a:avLst/>
          </a:prstGeom>
          <a:ln w="12700">
            <a:solidFill>
              <a:schemeClr val="tx2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Freeform 56">
            <a:extLst>
              <a:ext uri="{FF2B5EF4-FFF2-40B4-BE49-F238E27FC236}">
                <a16:creationId xmlns:a16="http://schemas.microsoft.com/office/drawing/2014/main" id="{9294941B-C350-9F0F-DC7F-CC7FF4196008}"/>
              </a:ext>
            </a:extLst>
          </p:cNvPr>
          <p:cNvSpPr/>
          <p:nvPr/>
        </p:nvSpPr>
        <p:spPr>
          <a:xfrm>
            <a:off x="3694408" y="4867500"/>
            <a:ext cx="479914" cy="5625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  <a:alpha val="2821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E220A3D-4F1D-2FFE-A2A0-4F77CF6EAD5F}"/>
              </a:ext>
            </a:extLst>
          </p:cNvPr>
          <p:cNvSpPr txBox="1"/>
          <p:nvPr/>
        </p:nvSpPr>
        <p:spPr>
          <a:xfrm>
            <a:off x="5005712" y="3949492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31733"/>
                </a:solidFill>
              </a:rPr>
              <a:t>+1 ↔ 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4232D5-6612-EFB8-CD38-4C8EA185BFF8}"/>
              </a:ext>
            </a:extLst>
          </p:cNvPr>
          <p:cNvSpPr txBox="1"/>
          <p:nvPr/>
        </p:nvSpPr>
        <p:spPr>
          <a:xfrm>
            <a:off x="5008074" y="3290205"/>
            <a:ext cx="85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 ↔ 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44863E6-02DC-BA7B-7E4F-296E2DEA4750}"/>
              </a:ext>
            </a:extLst>
          </p:cNvPr>
          <p:cNvGrpSpPr/>
          <p:nvPr/>
        </p:nvGrpSpPr>
        <p:grpSpPr>
          <a:xfrm>
            <a:off x="8236508" y="2094070"/>
            <a:ext cx="3105377" cy="2439928"/>
            <a:chOff x="8236508" y="2905229"/>
            <a:chExt cx="3105377" cy="2439928"/>
          </a:xfrm>
        </p:grpSpPr>
        <p:sp>
          <p:nvSpPr>
            <p:cNvPr id="61" name="Up Arrow 60">
              <a:extLst>
                <a:ext uri="{FF2B5EF4-FFF2-40B4-BE49-F238E27FC236}">
                  <a16:creationId xmlns:a16="http://schemas.microsoft.com/office/drawing/2014/main" id="{90A69078-9DFF-C689-562B-68E505581275}"/>
                </a:ext>
              </a:extLst>
            </p:cNvPr>
            <p:cNvSpPr/>
            <p:nvPr/>
          </p:nvSpPr>
          <p:spPr>
            <a:xfrm>
              <a:off x="9289618" y="3328728"/>
              <a:ext cx="160711" cy="2016429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2" descr="12 Ellipsoid 3D Illustrations - Free in PNG, BLEND, FBX, glTF | IconScout">
              <a:extLst>
                <a:ext uri="{FF2B5EF4-FFF2-40B4-BE49-F238E27FC236}">
                  <a16:creationId xmlns:a16="http://schemas.microsoft.com/office/drawing/2014/main" id="{2AD6557C-BF35-E328-0304-1FB45C996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30604">
              <a:off x="8236508" y="3655151"/>
              <a:ext cx="1145930" cy="114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5E61DCB-CE0B-52EA-13BB-BE2D776A7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1421" y="3583768"/>
              <a:ext cx="1340464" cy="1340464"/>
            </a:xfrm>
            <a:prstGeom prst="rect">
              <a:avLst/>
            </a:prstGeom>
          </p:spPr>
        </p:pic>
        <p:sp>
          <p:nvSpPr>
            <p:cNvPr id="64" name="Arc 63">
              <a:extLst>
                <a:ext uri="{FF2B5EF4-FFF2-40B4-BE49-F238E27FC236}">
                  <a16:creationId xmlns:a16="http://schemas.microsoft.com/office/drawing/2014/main" id="{35607267-9771-4230-A593-A03DC26971B0}"/>
                </a:ext>
              </a:extLst>
            </p:cNvPr>
            <p:cNvSpPr/>
            <p:nvPr/>
          </p:nvSpPr>
          <p:spPr>
            <a:xfrm>
              <a:off x="8997138" y="4011812"/>
              <a:ext cx="864317" cy="946667"/>
            </a:xfrm>
            <a:prstGeom prst="arc">
              <a:avLst>
                <a:gd name="adj1" fmla="val 16200000"/>
                <a:gd name="adj2" fmla="val 19685984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E90015A-4264-3BCE-FC9D-F28D7C02023A}"/>
                </a:ext>
              </a:extLst>
            </p:cNvPr>
            <p:cNvCxnSpPr>
              <a:cxnSpLocks/>
            </p:cNvCxnSpPr>
            <p:nvPr/>
          </p:nvCxnSpPr>
          <p:spPr>
            <a:xfrm>
              <a:off x="9447197" y="4288597"/>
              <a:ext cx="617156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A43374-2F6D-8529-757D-8173D9595898}"/>
                    </a:ext>
                  </a:extLst>
                </p:cNvPr>
                <p:cNvSpPr txBox="1"/>
                <p:nvPr/>
              </p:nvSpPr>
              <p:spPr>
                <a:xfrm>
                  <a:off x="9182555" y="2905229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A43374-2F6D-8529-757D-8173D9595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2555" y="2905229"/>
                  <a:ext cx="429491" cy="50642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DA30796-7D13-1A05-1594-9630F59151C1}"/>
                    </a:ext>
                  </a:extLst>
                </p:cNvPr>
                <p:cNvSpPr txBox="1"/>
                <p:nvPr/>
              </p:nvSpPr>
              <p:spPr>
                <a:xfrm>
                  <a:off x="9447197" y="4293612"/>
                  <a:ext cx="429491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DA30796-7D13-1A05-1594-9630F59151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7197" y="4293612"/>
                  <a:ext cx="429491" cy="5064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3D44B91-C4D2-3CB2-1596-3E1BF72DBFF6}"/>
                </a:ext>
              </a:extLst>
            </p:cNvPr>
            <p:cNvSpPr txBox="1"/>
            <p:nvPr/>
          </p:nvSpPr>
          <p:spPr>
            <a:xfrm>
              <a:off x="9528264" y="3729322"/>
              <a:ext cx="742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Symbol" pitchFamily="2" charset="2"/>
                </a:rPr>
                <a:t>p/2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1FCDF61-58F6-25E8-5414-E730081D3B89}"/>
                </a:ext>
              </a:extLst>
            </p:cNvPr>
            <p:cNvCxnSpPr>
              <a:cxnSpLocks/>
            </p:cNvCxnSpPr>
            <p:nvPr/>
          </p:nvCxnSpPr>
          <p:spPr>
            <a:xfrm>
              <a:off x="9031540" y="4288597"/>
              <a:ext cx="32004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2687023-E41D-0D95-FD4D-0D7F51AD6961}"/>
              </a:ext>
            </a:extLst>
          </p:cNvPr>
          <p:cNvCxnSpPr/>
          <p:nvPr/>
        </p:nvCxnSpPr>
        <p:spPr>
          <a:xfrm>
            <a:off x="1977308" y="5466006"/>
            <a:ext cx="392162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6F5B7AB8-B920-54BF-52D5-B74AB61199DA}"/>
              </a:ext>
            </a:extLst>
          </p:cNvPr>
          <p:cNvSpPr txBox="1"/>
          <p:nvPr/>
        </p:nvSpPr>
        <p:spPr>
          <a:xfrm>
            <a:off x="5935885" y="5312117"/>
            <a:ext cx="1636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roxima Nova Rg" panose="02000506030000020004" pitchFamily="2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449668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3247F-6FD8-AC3D-ACA1-D87C9FFDE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2" y="2482141"/>
            <a:ext cx="4272281" cy="2286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33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E9E47D-C820-7C9F-B63B-CBB708B9636E}"/>
              </a:ext>
            </a:extLst>
          </p:cNvPr>
          <p:cNvSpPr txBox="1"/>
          <p:nvPr/>
        </p:nvSpPr>
        <p:spPr>
          <a:xfrm>
            <a:off x="1281486" y="1240642"/>
            <a:ext cx="708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In amorphous or polycrystalline samples, all values of </a:t>
            </a:r>
            <a:r>
              <a:rPr lang="en-US" i="1" dirty="0">
                <a:solidFill>
                  <a:srgbClr val="1B375D"/>
                </a:solidFill>
                <a:latin typeface="Symbol" pitchFamily="2" charset="2"/>
              </a:rPr>
              <a:t>q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  are possible, </a:t>
            </a:r>
            <a:r>
              <a:rPr lang="en-US" i="1" dirty="0">
                <a:solidFill>
                  <a:srgbClr val="1B375D"/>
                </a:solidFill>
                <a:latin typeface="Proxima Nova Rg" panose="02000506030000020004" pitchFamily="2" charset="0"/>
              </a:rPr>
              <a:t>although not with equal probability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113291-35D3-7E64-D62C-23382E32E3D6}"/>
                  </a:ext>
                </a:extLst>
              </p:cNvPr>
              <p:cNvSpPr txBox="1"/>
              <p:nvPr/>
            </p:nvSpPr>
            <p:spPr>
              <a:xfrm>
                <a:off x="1281486" y="1915649"/>
                <a:ext cx="4298731" cy="485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113291-35D3-7E64-D62C-23382E32E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486" y="1915649"/>
                <a:ext cx="4298731" cy="4850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E174ABF-4211-CECD-8B64-A0A456D4A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615" y="2478807"/>
            <a:ext cx="4272281" cy="2286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A34F829-60B7-4043-102B-3131B5B451F5}"/>
              </a:ext>
            </a:extLst>
          </p:cNvPr>
          <p:cNvSpPr/>
          <p:nvPr/>
        </p:nvSpPr>
        <p:spPr>
          <a:xfrm>
            <a:off x="2756879" y="4218039"/>
            <a:ext cx="286205" cy="479022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E6BD819-7715-08A6-5544-F68D2E5BFADB}"/>
              </a:ext>
            </a:extLst>
          </p:cNvPr>
          <p:cNvSpPr/>
          <p:nvPr/>
        </p:nvSpPr>
        <p:spPr>
          <a:xfrm>
            <a:off x="3454967" y="4466491"/>
            <a:ext cx="292512" cy="235487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9283006-D144-F993-C90C-7F70C1DCB187}"/>
              </a:ext>
            </a:extLst>
          </p:cNvPr>
          <p:cNvSpPr/>
          <p:nvPr/>
        </p:nvSpPr>
        <p:spPr>
          <a:xfrm>
            <a:off x="2284311" y="2766646"/>
            <a:ext cx="297927" cy="19324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1492"/>
              <a:gd name="connsiteX1" fmla="*/ 179754 w 479914"/>
              <a:gd name="connsiteY1" fmla="*/ 505319 h 561492"/>
              <a:gd name="connsiteX2" fmla="*/ 223472 w 479914"/>
              <a:gd name="connsiteY2" fmla="*/ 6 h 561492"/>
              <a:gd name="connsiteX3" fmla="*/ 285262 w 479914"/>
              <a:gd name="connsiteY3" fmla="*/ 516065 h 561492"/>
              <a:gd name="connsiteX4" fmla="*/ 479914 w 479914"/>
              <a:gd name="connsiteY4" fmla="*/ 556364 h 561492"/>
              <a:gd name="connsiteX0" fmla="*/ 0 w 479914"/>
              <a:gd name="connsiteY0" fmla="*/ 561492 h 561492"/>
              <a:gd name="connsiteX1" fmla="*/ 179754 w 479914"/>
              <a:gd name="connsiteY1" fmla="*/ 505319 h 561492"/>
              <a:gd name="connsiteX2" fmla="*/ 223472 w 479914"/>
              <a:gd name="connsiteY2" fmla="*/ 6 h 561492"/>
              <a:gd name="connsiteX3" fmla="*/ 285262 w 479914"/>
              <a:gd name="connsiteY3" fmla="*/ 516065 h 561492"/>
              <a:gd name="connsiteX4" fmla="*/ 479914 w 479914"/>
              <a:gd name="connsiteY4" fmla="*/ 556364 h 561492"/>
              <a:gd name="connsiteX0" fmla="*/ 0 w 506123"/>
              <a:gd name="connsiteY0" fmla="*/ 554734 h 560520"/>
              <a:gd name="connsiteX1" fmla="*/ 205963 w 506123"/>
              <a:gd name="connsiteY1" fmla="*/ 505319 h 560520"/>
              <a:gd name="connsiteX2" fmla="*/ 249681 w 506123"/>
              <a:gd name="connsiteY2" fmla="*/ 6 h 560520"/>
              <a:gd name="connsiteX3" fmla="*/ 311471 w 506123"/>
              <a:gd name="connsiteY3" fmla="*/ 516065 h 560520"/>
              <a:gd name="connsiteX4" fmla="*/ 506123 w 506123"/>
              <a:gd name="connsiteY4" fmla="*/ 556364 h 560520"/>
              <a:gd name="connsiteX0" fmla="*/ 0 w 506123"/>
              <a:gd name="connsiteY0" fmla="*/ 554734 h 559706"/>
              <a:gd name="connsiteX1" fmla="*/ 205963 w 506123"/>
              <a:gd name="connsiteY1" fmla="*/ 505319 h 559706"/>
              <a:gd name="connsiteX2" fmla="*/ 249681 w 506123"/>
              <a:gd name="connsiteY2" fmla="*/ 6 h 559706"/>
              <a:gd name="connsiteX3" fmla="*/ 311471 w 506123"/>
              <a:gd name="connsiteY3" fmla="*/ 516065 h 559706"/>
              <a:gd name="connsiteX4" fmla="*/ 506123 w 506123"/>
              <a:gd name="connsiteY4" fmla="*/ 556364 h 559706"/>
              <a:gd name="connsiteX0" fmla="*/ 0 w 551989"/>
              <a:gd name="connsiteY0" fmla="*/ 560365 h 562829"/>
              <a:gd name="connsiteX1" fmla="*/ 251829 w 551989"/>
              <a:gd name="connsiteY1" fmla="*/ 505319 h 562829"/>
              <a:gd name="connsiteX2" fmla="*/ 295547 w 551989"/>
              <a:gd name="connsiteY2" fmla="*/ 6 h 562829"/>
              <a:gd name="connsiteX3" fmla="*/ 357337 w 551989"/>
              <a:gd name="connsiteY3" fmla="*/ 516065 h 562829"/>
              <a:gd name="connsiteX4" fmla="*/ 551989 w 551989"/>
              <a:gd name="connsiteY4" fmla="*/ 556364 h 562829"/>
              <a:gd name="connsiteX0" fmla="*/ 0 w 551989"/>
              <a:gd name="connsiteY0" fmla="*/ 560365 h 560365"/>
              <a:gd name="connsiteX1" fmla="*/ 251829 w 551989"/>
              <a:gd name="connsiteY1" fmla="*/ 505319 h 560365"/>
              <a:gd name="connsiteX2" fmla="*/ 295547 w 551989"/>
              <a:gd name="connsiteY2" fmla="*/ 6 h 560365"/>
              <a:gd name="connsiteX3" fmla="*/ 357337 w 551989"/>
              <a:gd name="connsiteY3" fmla="*/ 516065 h 560365"/>
              <a:gd name="connsiteX4" fmla="*/ 551989 w 551989"/>
              <a:gd name="connsiteY4" fmla="*/ 556364 h 560365"/>
              <a:gd name="connsiteX0" fmla="*/ 0 w 499570"/>
              <a:gd name="connsiteY0" fmla="*/ 556986 h 560926"/>
              <a:gd name="connsiteX1" fmla="*/ 199410 w 499570"/>
              <a:gd name="connsiteY1" fmla="*/ 505319 h 560926"/>
              <a:gd name="connsiteX2" fmla="*/ 243128 w 499570"/>
              <a:gd name="connsiteY2" fmla="*/ 6 h 560926"/>
              <a:gd name="connsiteX3" fmla="*/ 304918 w 499570"/>
              <a:gd name="connsiteY3" fmla="*/ 516065 h 560926"/>
              <a:gd name="connsiteX4" fmla="*/ 499570 w 499570"/>
              <a:gd name="connsiteY4" fmla="*/ 556364 h 560926"/>
              <a:gd name="connsiteX0" fmla="*/ 0 w 499570"/>
              <a:gd name="connsiteY0" fmla="*/ 556986 h 556986"/>
              <a:gd name="connsiteX1" fmla="*/ 199410 w 499570"/>
              <a:gd name="connsiteY1" fmla="*/ 505319 h 556986"/>
              <a:gd name="connsiteX2" fmla="*/ 243128 w 499570"/>
              <a:gd name="connsiteY2" fmla="*/ 6 h 556986"/>
              <a:gd name="connsiteX3" fmla="*/ 304918 w 499570"/>
              <a:gd name="connsiteY3" fmla="*/ 516065 h 556986"/>
              <a:gd name="connsiteX4" fmla="*/ 499570 w 499570"/>
              <a:gd name="connsiteY4" fmla="*/ 556364 h 55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570" h="556986">
                <a:moveTo>
                  <a:pt x="0" y="556986"/>
                </a:moveTo>
                <a:cubicBezTo>
                  <a:pt x="123052" y="543526"/>
                  <a:pt x="158889" y="539580"/>
                  <a:pt x="199410" y="505319"/>
                </a:cubicBezTo>
                <a:cubicBezTo>
                  <a:pt x="239931" y="471058"/>
                  <a:pt x="225543" y="-1785"/>
                  <a:pt x="243128" y="6"/>
                </a:cubicBezTo>
                <a:cubicBezTo>
                  <a:pt x="260713" y="1797"/>
                  <a:pt x="252653" y="441330"/>
                  <a:pt x="304918" y="516065"/>
                </a:cubicBezTo>
                <a:cubicBezTo>
                  <a:pt x="354008" y="559050"/>
                  <a:pt x="420439" y="549769"/>
                  <a:pt x="499570" y="55636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5E10093-36A6-2B24-4A93-6E490741D530}"/>
              </a:ext>
            </a:extLst>
          </p:cNvPr>
          <p:cNvSpPr/>
          <p:nvPr/>
        </p:nvSpPr>
        <p:spPr>
          <a:xfrm>
            <a:off x="5142669" y="4226980"/>
            <a:ext cx="286205" cy="479022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97C70F39-31B0-F2BB-5EF0-688D004D4B65}"/>
              </a:ext>
            </a:extLst>
          </p:cNvPr>
          <p:cNvSpPr/>
          <p:nvPr/>
        </p:nvSpPr>
        <p:spPr>
          <a:xfrm>
            <a:off x="4502047" y="4452236"/>
            <a:ext cx="292512" cy="235487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4" h="562514">
                <a:moveTo>
                  <a:pt x="0" y="561492"/>
                </a:moveTo>
                <a:cubicBezTo>
                  <a:pt x="116498" y="559294"/>
                  <a:pt x="117109" y="579850"/>
                  <a:pt x="179754" y="505319"/>
                </a:cubicBezTo>
                <a:cubicBezTo>
                  <a:pt x="242399" y="430788"/>
                  <a:pt x="205887" y="-1785"/>
                  <a:pt x="223472" y="6"/>
                </a:cubicBezTo>
                <a:cubicBezTo>
                  <a:pt x="241057" y="1797"/>
                  <a:pt x="232997" y="441330"/>
                  <a:pt x="285262" y="516065"/>
                </a:cubicBezTo>
                <a:cubicBezTo>
                  <a:pt x="334352" y="559050"/>
                  <a:pt x="400783" y="549769"/>
                  <a:pt x="479914" y="556364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6A732B4-69DA-E0D0-CD12-A56B47F0249B}"/>
              </a:ext>
            </a:extLst>
          </p:cNvPr>
          <p:cNvSpPr/>
          <p:nvPr/>
        </p:nvSpPr>
        <p:spPr>
          <a:xfrm>
            <a:off x="5641684" y="2773588"/>
            <a:ext cx="297927" cy="1932414"/>
          </a:xfrm>
          <a:custGeom>
            <a:avLst/>
            <a:gdLst>
              <a:gd name="connsiteX0" fmla="*/ 0 w 375139"/>
              <a:gd name="connsiteY0" fmla="*/ 386897 h 441010"/>
              <a:gd name="connsiteX1" fmla="*/ 128954 w 375139"/>
              <a:gd name="connsiteY1" fmla="*/ 375174 h 441010"/>
              <a:gd name="connsiteX2" fmla="*/ 175847 w 375139"/>
              <a:gd name="connsiteY2" fmla="*/ 36 h 441010"/>
              <a:gd name="connsiteX3" fmla="*/ 234462 w 375139"/>
              <a:gd name="connsiteY3" fmla="*/ 398620 h 441010"/>
              <a:gd name="connsiteX4" fmla="*/ 375139 w 375139"/>
              <a:gd name="connsiteY4" fmla="*/ 410344 h 441010"/>
              <a:gd name="connsiteX0" fmla="*/ 0 w 375139"/>
              <a:gd name="connsiteY0" fmla="*/ 517062 h 571175"/>
              <a:gd name="connsiteX1" fmla="*/ 128954 w 375139"/>
              <a:gd name="connsiteY1" fmla="*/ 505339 h 571175"/>
              <a:gd name="connsiteX2" fmla="*/ 172672 w 375139"/>
              <a:gd name="connsiteY2" fmla="*/ 26 h 571175"/>
              <a:gd name="connsiteX3" fmla="*/ 234462 w 375139"/>
              <a:gd name="connsiteY3" fmla="*/ 528785 h 571175"/>
              <a:gd name="connsiteX4" fmla="*/ 375139 w 375139"/>
              <a:gd name="connsiteY4" fmla="*/ 540509 h 571175"/>
              <a:gd name="connsiteX0" fmla="*/ 0 w 425939"/>
              <a:gd name="connsiteY0" fmla="*/ 561513 h 580086"/>
              <a:gd name="connsiteX1" fmla="*/ 179754 w 425939"/>
              <a:gd name="connsiteY1" fmla="*/ 505340 h 580086"/>
              <a:gd name="connsiteX2" fmla="*/ 223472 w 425939"/>
              <a:gd name="connsiteY2" fmla="*/ 27 h 580086"/>
              <a:gd name="connsiteX3" fmla="*/ 285262 w 425939"/>
              <a:gd name="connsiteY3" fmla="*/ 528786 h 580086"/>
              <a:gd name="connsiteX4" fmla="*/ 425939 w 425939"/>
              <a:gd name="connsiteY4" fmla="*/ 540510 h 58008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25939"/>
              <a:gd name="connsiteY0" fmla="*/ 561513 h 571176"/>
              <a:gd name="connsiteX1" fmla="*/ 179754 w 425939"/>
              <a:gd name="connsiteY1" fmla="*/ 505340 h 571176"/>
              <a:gd name="connsiteX2" fmla="*/ 223472 w 425939"/>
              <a:gd name="connsiteY2" fmla="*/ 27 h 571176"/>
              <a:gd name="connsiteX3" fmla="*/ 285262 w 425939"/>
              <a:gd name="connsiteY3" fmla="*/ 528786 h 571176"/>
              <a:gd name="connsiteX4" fmla="*/ 425939 w 425939"/>
              <a:gd name="connsiteY4" fmla="*/ 540510 h 571176"/>
              <a:gd name="connsiteX0" fmla="*/ 0 w 473564"/>
              <a:gd name="connsiteY0" fmla="*/ 561513 h 574105"/>
              <a:gd name="connsiteX1" fmla="*/ 179754 w 473564"/>
              <a:gd name="connsiteY1" fmla="*/ 505340 h 574105"/>
              <a:gd name="connsiteX2" fmla="*/ 223472 w 473564"/>
              <a:gd name="connsiteY2" fmla="*/ 27 h 574105"/>
              <a:gd name="connsiteX3" fmla="*/ 285262 w 473564"/>
              <a:gd name="connsiteY3" fmla="*/ 528786 h 574105"/>
              <a:gd name="connsiteX4" fmla="*/ 473564 w 473564"/>
              <a:gd name="connsiteY4" fmla="*/ 546860 h 574105"/>
              <a:gd name="connsiteX0" fmla="*/ 0 w 473564"/>
              <a:gd name="connsiteY0" fmla="*/ 561513 h 567535"/>
              <a:gd name="connsiteX1" fmla="*/ 179754 w 473564"/>
              <a:gd name="connsiteY1" fmla="*/ 505340 h 567535"/>
              <a:gd name="connsiteX2" fmla="*/ 223472 w 473564"/>
              <a:gd name="connsiteY2" fmla="*/ 27 h 567535"/>
              <a:gd name="connsiteX3" fmla="*/ 285262 w 473564"/>
              <a:gd name="connsiteY3" fmla="*/ 528786 h 567535"/>
              <a:gd name="connsiteX4" fmla="*/ 473564 w 473564"/>
              <a:gd name="connsiteY4" fmla="*/ 546860 h 567535"/>
              <a:gd name="connsiteX0" fmla="*/ 0 w 479914"/>
              <a:gd name="connsiteY0" fmla="*/ 561513 h 571728"/>
              <a:gd name="connsiteX1" fmla="*/ 179754 w 479914"/>
              <a:gd name="connsiteY1" fmla="*/ 505340 h 571728"/>
              <a:gd name="connsiteX2" fmla="*/ 223472 w 479914"/>
              <a:gd name="connsiteY2" fmla="*/ 27 h 571728"/>
              <a:gd name="connsiteX3" fmla="*/ 285262 w 479914"/>
              <a:gd name="connsiteY3" fmla="*/ 528786 h 571728"/>
              <a:gd name="connsiteX4" fmla="*/ 479914 w 479914"/>
              <a:gd name="connsiteY4" fmla="*/ 556385 h 571728"/>
              <a:gd name="connsiteX0" fmla="*/ 0 w 479914"/>
              <a:gd name="connsiteY0" fmla="*/ 561513 h 566283"/>
              <a:gd name="connsiteX1" fmla="*/ 179754 w 479914"/>
              <a:gd name="connsiteY1" fmla="*/ 505340 h 566283"/>
              <a:gd name="connsiteX2" fmla="*/ 223472 w 479914"/>
              <a:gd name="connsiteY2" fmla="*/ 27 h 566283"/>
              <a:gd name="connsiteX3" fmla="*/ 285262 w 479914"/>
              <a:gd name="connsiteY3" fmla="*/ 528786 h 566283"/>
              <a:gd name="connsiteX4" fmla="*/ 479914 w 479914"/>
              <a:gd name="connsiteY4" fmla="*/ 556385 h 566283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513 h 562535"/>
              <a:gd name="connsiteX1" fmla="*/ 179754 w 479914"/>
              <a:gd name="connsiteY1" fmla="*/ 505340 h 562535"/>
              <a:gd name="connsiteX2" fmla="*/ 223472 w 479914"/>
              <a:gd name="connsiteY2" fmla="*/ 27 h 562535"/>
              <a:gd name="connsiteX3" fmla="*/ 285262 w 479914"/>
              <a:gd name="connsiteY3" fmla="*/ 528786 h 562535"/>
              <a:gd name="connsiteX4" fmla="*/ 479914 w 479914"/>
              <a:gd name="connsiteY4" fmla="*/ 556385 h 562535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2514"/>
              <a:gd name="connsiteX1" fmla="*/ 179754 w 479914"/>
              <a:gd name="connsiteY1" fmla="*/ 505319 h 562514"/>
              <a:gd name="connsiteX2" fmla="*/ 223472 w 479914"/>
              <a:gd name="connsiteY2" fmla="*/ 6 h 562514"/>
              <a:gd name="connsiteX3" fmla="*/ 285262 w 479914"/>
              <a:gd name="connsiteY3" fmla="*/ 516065 h 562514"/>
              <a:gd name="connsiteX4" fmla="*/ 479914 w 479914"/>
              <a:gd name="connsiteY4" fmla="*/ 556364 h 562514"/>
              <a:gd name="connsiteX0" fmla="*/ 0 w 479914"/>
              <a:gd name="connsiteY0" fmla="*/ 561492 h 561492"/>
              <a:gd name="connsiteX1" fmla="*/ 179754 w 479914"/>
              <a:gd name="connsiteY1" fmla="*/ 505319 h 561492"/>
              <a:gd name="connsiteX2" fmla="*/ 223472 w 479914"/>
              <a:gd name="connsiteY2" fmla="*/ 6 h 561492"/>
              <a:gd name="connsiteX3" fmla="*/ 285262 w 479914"/>
              <a:gd name="connsiteY3" fmla="*/ 516065 h 561492"/>
              <a:gd name="connsiteX4" fmla="*/ 479914 w 479914"/>
              <a:gd name="connsiteY4" fmla="*/ 556364 h 561492"/>
              <a:gd name="connsiteX0" fmla="*/ 0 w 479914"/>
              <a:gd name="connsiteY0" fmla="*/ 561492 h 561492"/>
              <a:gd name="connsiteX1" fmla="*/ 179754 w 479914"/>
              <a:gd name="connsiteY1" fmla="*/ 505319 h 561492"/>
              <a:gd name="connsiteX2" fmla="*/ 223472 w 479914"/>
              <a:gd name="connsiteY2" fmla="*/ 6 h 561492"/>
              <a:gd name="connsiteX3" fmla="*/ 285262 w 479914"/>
              <a:gd name="connsiteY3" fmla="*/ 516065 h 561492"/>
              <a:gd name="connsiteX4" fmla="*/ 479914 w 479914"/>
              <a:gd name="connsiteY4" fmla="*/ 556364 h 561492"/>
              <a:gd name="connsiteX0" fmla="*/ 0 w 506123"/>
              <a:gd name="connsiteY0" fmla="*/ 554734 h 560520"/>
              <a:gd name="connsiteX1" fmla="*/ 205963 w 506123"/>
              <a:gd name="connsiteY1" fmla="*/ 505319 h 560520"/>
              <a:gd name="connsiteX2" fmla="*/ 249681 w 506123"/>
              <a:gd name="connsiteY2" fmla="*/ 6 h 560520"/>
              <a:gd name="connsiteX3" fmla="*/ 311471 w 506123"/>
              <a:gd name="connsiteY3" fmla="*/ 516065 h 560520"/>
              <a:gd name="connsiteX4" fmla="*/ 506123 w 506123"/>
              <a:gd name="connsiteY4" fmla="*/ 556364 h 560520"/>
              <a:gd name="connsiteX0" fmla="*/ 0 w 506123"/>
              <a:gd name="connsiteY0" fmla="*/ 554734 h 559706"/>
              <a:gd name="connsiteX1" fmla="*/ 205963 w 506123"/>
              <a:gd name="connsiteY1" fmla="*/ 505319 h 559706"/>
              <a:gd name="connsiteX2" fmla="*/ 249681 w 506123"/>
              <a:gd name="connsiteY2" fmla="*/ 6 h 559706"/>
              <a:gd name="connsiteX3" fmla="*/ 311471 w 506123"/>
              <a:gd name="connsiteY3" fmla="*/ 516065 h 559706"/>
              <a:gd name="connsiteX4" fmla="*/ 506123 w 506123"/>
              <a:gd name="connsiteY4" fmla="*/ 556364 h 559706"/>
              <a:gd name="connsiteX0" fmla="*/ 0 w 551989"/>
              <a:gd name="connsiteY0" fmla="*/ 560365 h 562829"/>
              <a:gd name="connsiteX1" fmla="*/ 251829 w 551989"/>
              <a:gd name="connsiteY1" fmla="*/ 505319 h 562829"/>
              <a:gd name="connsiteX2" fmla="*/ 295547 w 551989"/>
              <a:gd name="connsiteY2" fmla="*/ 6 h 562829"/>
              <a:gd name="connsiteX3" fmla="*/ 357337 w 551989"/>
              <a:gd name="connsiteY3" fmla="*/ 516065 h 562829"/>
              <a:gd name="connsiteX4" fmla="*/ 551989 w 551989"/>
              <a:gd name="connsiteY4" fmla="*/ 556364 h 562829"/>
              <a:gd name="connsiteX0" fmla="*/ 0 w 551989"/>
              <a:gd name="connsiteY0" fmla="*/ 560365 h 560365"/>
              <a:gd name="connsiteX1" fmla="*/ 251829 w 551989"/>
              <a:gd name="connsiteY1" fmla="*/ 505319 h 560365"/>
              <a:gd name="connsiteX2" fmla="*/ 295547 w 551989"/>
              <a:gd name="connsiteY2" fmla="*/ 6 h 560365"/>
              <a:gd name="connsiteX3" fmla="*/ 357337 w 551989"/>
              <a:gd name="connsiteY3" fmla="*/ 516065 h 560365"/>
              <a:gd name="connsiteX4" fmla="*/ 551989 w 551989"/>
              <a:gd name="connsiteY4" fmla="*/ 556364 h 560365"/>
              <a:gd name="connsiteX0" fmla="*/ 0 w 499570"/>
              <a:gd name="connsiteY0" fmla="*/ 556986 h 560926"/>
              <a:gd name="connsiteX1" fmla="*/ 199410 w 499570"/>
              <a:gd name="connsiteY1" fmla="*/ 505319 h 560926"/>
              <a:gd name="connsiteX2" fmla="*/ 243128 w 499570"/>
              <a:gd name="connsiteY2" fmla="*/ 6 h 560926"/>
              <a:gd name="connsiteX3" fmla="*/ 304918 w 499570"/>
              <a:gd name="connsiteY3" fmla="*/ 516065 h 560926"/>
              <a:gd name="connsiteX4" fmla="*/ 499570 w 499570"/>
              <a:gd name="connsiteY4" fmla="*/ 556364 h 560926"/>
              <a:gd name="connsiteX0" fmla="*/ 0 w 499570"/>
              <a:gd name="connsiteY0" fmla="*/ 556986 h 556986"/>
              <a:gd name="connsiteX1" fmla="*/ 199410 w 499570"/>
              <a:gd name="connsiteY1" fmla="*/ 505319 h 556986"/>
              <a:gd name="connsiteX2" fmla="*/ 243128 w 499570"/>
              <a:gd name="connsiteY2" fmla="*/ 6 h 556986"/>
              <a:gd name="connsiteX3" fmla="*/ 304918 w 499570"/>
              <a:gd name="connsiteY3" fmla="*/ 516065 h 556986"/>
              <a:gd name="connsiteX4" fmla="*/ 499570 w 499570"/>
              <a:gd name="connsiteY4" fmla="*/ 556364 h 55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570" h="556986">
                <a:moveTo>
                  <a:pt x="0" y="556986"/>
                </a:moveTo>
                <a:cubicBezTo>
                  <a:pt x="123052" y="543526"/>
                  <a:pt x="158889" y="539580"/>
                  <a:pt x="199410" y="505319"/>
                </a:cubicBezTo>
                <a:cubicBezTo>
                  <a:pt x="239931" y="471058"/>
                  <a:pt x="225543" y="-1785"/>
                  <a:pt x="243128" y="6"/>
                </a:cubicBezTo>
                <a:cubicBezTo>
                  <a:pt x="260713" y="1797"/>
                  <a:pt x="252653" y="441330"/>
                  <a:pt x="304918" y="516065"/>
                </a:cubicBezTo>
                <a:cubicBezTo>
                  <a:pt x="354008" y="559050"/>
                  <a:pt x="420439" y="549769"/>
                  <a:pt x="499570" y="556364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EE1E4A-27C5-E88D-B89E-7AD118AB741C}"/>
                  </a:ext>
                </a:extLst>
              </p:cNvPr>
              <p:cNvSpPr txBox="1"/>
              <p:nvPr/>
            </p:nvSpPr>
            <p:spPr>
              <a:xfrm>
                <a:off x="1902441" y="4766760"/>
                <a:ext cx="1061665" cy="340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EE1E4A-27C5-E88D-B89E-7AD118AB7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441" y="4766760"/>
                <a:ext cx="1061665" cy="3402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6B57FE-97E6-C92E-540D-1548374BDC2A}"/>
                  </a:ext>
                </a:extLst>
              </p:cNvPr>
              <p:cNvSpPr txBox="1"/>
              <p:nvPr/>
            </p:nvSpPr>
            <p:spPr>
              <a:xfrm>
                <a:off x="5259814" y="4766760"/>
                <a:ext cx="1061665" cy="340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6B57FE-97E6-C92E-540D-1548374B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814" y="4766760"/>
                <a:ext cx="1061665" cy="340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92628-8D26-19C4-5F42-78B054B56122}"/>
                  </a:ext>
                </a:extLst>
              </p:cNvPr>
              <p:cNvSpPr txBox="1"/>
              <p:nvPr/>
            </p:nvSpPr>
            <p:spPr>
              <a:xfrm>
                <a:off x="3071526" y="4766760"/>
                <a:ext cx="10162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92628-8D26-19C4-5F42-78B054B56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526" y="4766760"/>
                <a:ext cx="101622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FA6C2F-E84A-DCEA-9A7A-79D4BC6EA8D7}"/>
                  </a:ext>
                </a:extLst>
              </p:cNvPr>
              <p:cNvSpPr txBox="1"/>
              <p:nvPr/>
            </p:nvSpPr>
            <p:spPr>
              <a:xfrm>
                <a:off x="4165670" y="4766760"/>
                <a:ext cx="10162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5FA6C2F-E84A-DCEA-9A7A-79D4BC6EA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70" y="4766760"/>
                <a:ext cx="1016228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717F621-78AC-76B9-F706-57E0CA6805CF}"/>
              </a:ext>
            </a:extLst>
          </p:cNvPr>
          <p:cNvSpPr txBox="1"/>
          <p:nvPr/>
        </p:nvSpPr>
        <p:spPr>
          <a:xfrm>
            <a:off x="4202871" y="3401577"/>
            <a:ext cx="1839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31733"/>
                </a:solidFill>
              </a:rPr>
              <a:t>+1 ↔ 0 transition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FD065E-425E-E2D2-0C73-3026E8B706D8}"/>
              </a:ext>
            </a:extLst>
          </p:cNvPr>
          <p:cNvSpPr txBox="1"/>
          <p:nvPr/>
        </p:nvSpPr>
        <p:spPr>
          <a:xfrm>
            <a:off x="2284311" y="3401576"/>
            <a:ext cx="162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 ↔ 0 transition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EE0A9D-C328-6B5C-0F8F-C536F4EE851A}"/>
              </a:ext>
            </a:extLst>
          </p:cNvPr>
          <p:cNvSpPr txBox="1"/>
          <p:nvPr/>
        </p:nvSpPr>
        <p:spPr>
          <a:xfrm>
            <a:off x="3837165" y="5172864"/>
            <a:ext cx="284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31733"/>
                </a:solidFill>
              </a:rPr>
              <a:t>The size of this transition is proportional to (N</a:t>
            </a:r>
            <a:r>
              <a:rPr lang="en-US" sz="1400" baseline="-25000" dirty="0">
                <a:solidFill>
                  <a:srgbClr val="C31733"/>
                </a:solidFill>
              </a:rPr>
              <a:t>+</a:t>
            </a:r>
            <a:r>
              <a:rPr lang="en-US" sz="1400" dirty="0">
                <a:solidFill>
                  <a:srgbClr val="C31733"/>
                </a:solidFill>
              </a:rPr>
              <a:t> - N</a:t>
            </a:r>
            <a:r>
              <a:rPr lang="en-US" sz="1400" baseline="-25000" dirty="0">
                <a:solidFill>
                  <a:srgbClr val="C31733"/>
                </a:solidFill>
              </a:rPr>
              <a:t>0</a:t>
            </a:r>
            <a:r>
              <a:rPr lang="en-US" sz="1400" dirty="0">
                <a:solidFill>
                  <a:srgbClr val="C31733"/>
                </a:solidFill>
              </a:rPr>
              <a:t>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4411A40-25F4-E8EC-EDAF-A7EBAB3F04CA}"/>
              </a:ext>
            </a:extLst>
          </p:cNvPr>
          <p:cNvSpPr txBox="1"/>
          <p:nvPr/>
        </p:nvSpPr>
        <p:spPr>
          <a:xfrm>
            <a:off x="1601081" y="5144103"/>
            <a:ext cx="240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size of this transition is proportional to (N</a:t>
            </a:r>
            <a:r>
              <a:rPr lang="en-US" sz="14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N</a:t>
            </a:r>
            <a:r>
              <a:rPr lang="en-US" sz="140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8737DAC2-6B04-3972-2098-4E99783F83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4838" y="2321024"/>
            <a:ext cx="4528617" cy="242316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AB1CEA2D-8504-748E-923E-54E54B7A0F9C}"/>
              </a:ext>
            </a:extLst>
          </p:cNvPr>
          <p:cNvSpPr txBox="1"/>
          <p:nvPr/>
        </p:nvSpPr>
        <p:spPr>
          <a:xfrm>
            <a:off x="7357314" y="5163463"/>
            <a:ext cx="3122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31733"/>
                </a:solidFill>
              </a:rPr>
              <a:t>The size of the sum is proportional to (N</a:t>
            </a:r>
            <a:r>
              <a:rPr lang="en-US" sz="1400" baseline="-25000" dirty="0">
                <a:solidFill>
                  <a:srgbClr val="C31733"/>
                </a:solidFill>
              </a:rPr>
              <a:t>+</a:t>
            </a:r>
            <a:r>
              <a:rPr lang="en-US" sz="1400" dirty="0">
                <a:solidFill>
                  <a:srgbClr val="C31733"/>
                </a:solidFill>
              </a:rPr>
              <a:t> - N</a:t>
            </a:r>
            <a:r>
              <a:rPr lang="en-US" sz="1400" baseline="-25000" dirty="0">
                <a:solidFill>
                  <a:srgbClr val="C31733"/>
                </a:solidFill>
              </a:rPr>
              <a:t>-</a:t>
            </a:r>
            <a:r>
              <a:rPr lang="en-US" sz="1400" dirty="0">
                <a:solidFill>
                  <a:srgbClr val="C31733"/>
                </a:solidFill>
              </a:rPr>
              <a:t>)</a:t>
            </a:r>
          </a:p>
          <a:p>
            <a:pPr algn="ctr"/>
            <a:r>
              <a:rPr lang="en-US" sz="1400" dirty="0">
                <a:solidFill>
                  <a:srgbClr val="C31733"/>
                </a:solidFill>
              </a:rPr>
              <a:t>the vector polarization!</a:t>
            </a:r>
          </a:p>
        </p:txBody>
      </p:sp>
    </p:spTree>
    <p:extLst>
      <p:ext uri="{BB962C8B-B14F-4D97-AF65-F5344CB8AC3E}">
        <p14:creationId xmlns:p14="http://schemas.microsoft.com/office/powerpoint/2010/main" val="1681877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34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EA4E9B-502D-2DD3-92D3-1B30F7894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544" y="2078661"/>
            <a:ext cx="284988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CB93E-5229-6834-AD9E-6C35D95FA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241" y="2078661"/>
            <a:ext cx="284988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9CA68-654D-73F8-6BFC-8F36552F2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26" y="2078661"/>
            <a:ext cx="284988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CC4D0-C1E2-0372-2CCC-D095A8AB1F3A}"/>
              </a:ext>
            </a:extLst>
          </p:cNvPr>
          <p:cNvSpPr txBox="1"/>
          <p:nvPr/>
        </p:nvSpPr>
        <p:spPr>
          <a:xfrm>
            <a:off x="1864770" y="3001384"/>
            <a:ext cx="153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0.25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0.05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FD6042-8323-0FC0-51D1-9AC1822128B4}"/>
              </a:ext>
            </a:extLst>
          </p:cNvPr>
          <p:cNvGrpSpPr/>
          <p:nvPr/>
        </p:nvGrpSpPr>
        <p:grpSpPr>
          <a:xfrm>
            <a:off x="1326887" y="1420514"/>
            <a:ext cx="1788303" cy="742562"/>
            <a:chOff x="1326887" y="1054754"/>
            <a:chExt cx="1788303" cy="7425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90418D-FBDC-810D-C188-2C904F4CC98C}"/>
                </a:ext>
              </a:extLst>
            </p:cNvPr>
            <p:cNvSpPr/>
            <p:nvPr/>
          </p:nvSpPr>
          <p:spPr>
            <a:xfrm>
              <a:off x="1835030" y="1582765"/>
              <a:ext cx="1280160" cy="137160"/>
            </a:xfrm>
            <a:prstGeom prst="rect">
              <a:avLst/>
            </a:prstGeom>
            <a:solidFill>
              <a:srgbClr val="C31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E7F466-2F8F-8F0D-ED6F-2696DAC313D1}"/>
                </a:ext>
              </a:extLst>
            </p:cNvPr>
            <p:cNvSpPr txBox="1"/>
            <p:nvPr/>
          </p:nvSpPr>
          <p:spPr>
            <a:xfrm>
              <a:off x="1326887" y="1489539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A042F4-F487-C4FD-30EE-FEECB5BA83CE}"/>
                </a:ext>
              </a:extLst>
            </p:cNvPr>
            <p:cNvSpPr/>
            <p:nvPr/>
          </p:nvSpPr>
          <p:spPr>
            <a:xfrm>
              <a:off x="1835030" y="1358649"/>
              <a:ext cx="877824" cy="137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0CD047-C107-63E0-14CD-2950D2B7E483}"/>
                </a:ext>
              </a:extLst>
            </p:cNvPr>
            <p:cNvSpPr txBox="1"/>
            <p:nvPr/>
          </p:nvSpPr>
          <p:spPr>
            <a:xfrm>
              <a:off x="1326887" y="1265423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ADEB44-F5F4-6CE6-3C5B-037A2858F57D}"/>
                </a:ext>
              </a:extLst>
            </p:cNvPr>
            <p:cNvSpPr/>
            <p:nvPr/>
          </p:nvSpPr>
          <p:spPr>
            <a:xfrm>
              <a:off x="1835030" y="1147980"/>
              <a:ext cx="594360" cy="13716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55EB65-6904-D3A9-2C43-818A7B25923A}"/>
                </a:ext>
              </a:extLst>
            </p:cNvPr>
            <p:cNvSpPr txBox="1"/>
            <p:nvPr/>
          </p:nvSpPr>
          <p:spPr>
            <a:xfrm>
              <a:off x="1326887" y="1054754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B29776-4A3E-673D-3650-CD232BA88F9C}"/>
              </a:ext>
            </a:extLst>
          </p:cNvPr>
          <p:cNvGrpSpPr/>
          <p:nvPr/>
        </p:nvGrpSpPr>
        <p:grpSpPr>
          <a:xfrm>
            <a:off x="4222484" y="1420514"/>
            <a:ext cx="2190639" cy="742562"/>
            <a:chOff x="4222484" y="1072684"/>
            <a:chExt cx="2190639" cy="7425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5E4C40C-D481-ED3A-9139-55C2A5E2A83E}"/>
                </a:ext>
              </a:extLst>
            </p:cNvPr>
            <p:cNvSpPr/>
            <p:nvPr/>
          </p:nvSpPr>
          <p:spPr>
            <a:xfrm>
              <a:off x="4730627" y="1600695"/>
              <a:ext cx="1682496" cy="137160"/>
            </a:xfrm>
            <a:prstGeom prst="rect">
              <a:avLst/>
            </a:prstGeom>
            <a:solidFill>
              <a:srgbClr val="C31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488646-C1E8-3697-169E-14588D322F4F}"/>
                </a:ext>
              </a:extLst>
            </p:cNvPr>
            <p:cNvSpPr txBox="1"/>
            <p:nvPr/>
          </p:nvSpPr>
          <p:spPr>
            <a:xfrm>
              <a:off x="4222484" y="1507469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287AE90-A5F6-5209-0067-436F6CAB8DFD}"/>
                </a:ext>
              </a:extLst>
            </p:cNvPr>
            <p:cNvSpPr/>
            <p:nvPr/>
          </p:nvSpPr>
          <p:spPr>
            <a:xfrm>
              <a:off x="4730627" y="1376579"/>
              <a:ext cx="731520" cy="137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B6EEDE5-14F0-C884-CD30-2F262612A404}"/>
                </a:ext>
              </a:extLst>
            </p:cNvPr>
            <p:cNvSpPr txBox="1"/>
            <p:nvPr/>
          </p:nvSpPr>
          <p:spPr>
            <a:xfrm>
              <a:off x="4222484" y="1283353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599FA12-15F0-CB44-2C5D-7B254524E731}"/>
                </a:ext>
              </a:extLst>
            </p:cNvPr>
            <p:cNvSpPr/>
            <p:nvPr/>
          </p:nvSpPr>
          <p:spPr>
            <a:xfrm>
              <a:off x="4730627" y="1165910"/>
              <a:ext cx="320040" cy="13716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02BFEC2-8560-48AD-2BF6-4EDE28A7B37D}"/>
                </a:ext>
              </a:extLst>
            </p:cNvPr>
            <p:cNvSpPr txBox="1"/>
            <p:nvPr/>
          </p:nvSpPr>
          <p:spPr>
            <a:xfrm>
              <a:off x="4222484" y="1072684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ABD9DDB-5C03-5199-B14E-F23352DB74A3}"/>
              </a:ext>
            </a:extLst>
          </p:cNvPr>
          <p:cNvGrpSpPr/>
          <p:nvPr/>
        </p:nvGrpSpPr>
        <p:grpSpPr>
          <a:xfrm>
            <a:off x="7167398" y="1420514"/>
            <a:ext cx="2675271" cy="742562"/>
            <a:chOff x="7167398" y="1207154"/>
            <a:chExt cx="2675271" cy="74256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5DDD64-A347-6091-D307-A31C7EFE98E7}"/>
                </a:ext>
              </a:extLst>
            </p:cNvPr>
            <p:cNvSpPr/>
            <p:nvPr/>
          </p:nvSpPr>
          <p:spPr>
            <a:xfrm>
              <a:off x="7675541" y="1735165"/>
              <a:ext cx="2167128" cy="137160"/>
            </a:xfrm>
            <a:prstGeom prst="rect">
              <a:avLst/>
            </a:prstGeom>
            <a:solidFill>
              <a:srgbClr val="C31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E49AE70-A446-B65C-D7F0-8F412E1332AE}"/>
                </a:ext>
              </a:extLst>
            </p:cNvPr>
            <p:cNvSpPr txBox="1"/>
            <p:nvPr/>
          </p:nvSpPr>
          <p:spPr>
            <a:xfrm>
              <a:off x="7167398" y="1641939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702E11-C042-300A-4C40-7CDB08C5759B}"/>
                </a:ext>
              </a:extLst>
            </p:cNvPr>
            <p:cNvSpPr/>
            <p:nvPr/>
          </p:nvSpPr>
          <p:spPr>
            <a:xfrm>
              <a:off x="7675541" y="1511049"/>
              <a:ext cx="484632" cy="137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C21ACE-E46A-3F1F-A078-AAC451ED93ED}"/>
                </a:ext>
              </a:extLst>
            </p:cNvPr>
            <p:cNvSpPr txBox="1"/>
            <p:nvPr/>
          </p:nvSpPr>
          <p:spPr>
            <a:xfrm>
              <a:off x="7167398" y="1417823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02E9E71-98C1-7A27-D540-47E1A931D239}"/>
                </a:ext>
              </a:extLst>
            </p:cNvPr>
            <p:cNvSpPr/>
            <p:nvPr/>
          </p:nvSpPr>
          <p:spPr>
            <a:xfrm>
              <a:off x="7675541" y="1300380"/>
              <a:ext cx="100584" cy="13716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42E568D-1AFB-3D72-2039-8AC53903DA57}"/>
                </a:ext>
              </a:extLst>
            </p:cNvPr>
            <p:cNvSpPr txBox="1"/>
            <p:nvPr/>
          </p:nvSpPr>
          <p:spPr>
            <a:xfrm>
              <a:off x="7167398" y="1207154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D9E662C-3AE4-F9BC-F6B0-A88FF725E730}"/>
              </a:ext>
            </a:extLst>
          </p:cNvPr>
          <p:cNvSpPr txBox="1"/>
          <p:nvPr/>
        </p:nvSpPr>
        <p:spPr>
          <a:xfrm>
            <a:off x="4805392" y="3001384"/>
            <a:ext cx="153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0.50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0.20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28BE33-A754-0A1F-7F64-A168E24E4E30}"/>
              </a:ext>
            </a:extLst>
          </p:cNvPr>
          <p:cNvSpPr txBox="1"/>
          <p:nvPr/>
        </p:nvSpPr>
        <p:spPr>
          <a:xfrm>
            <a:off x="7725833" y="3001384"/>
            <a:ext cx="153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0.75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0.48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AEE8AFD-F328-A679-C7C2-DE53680761E1}"/>
              </a:ext>
            </a:extLst>
          </p:cNvPr>
          <p:cNvSpPr txBox="1"/>
          <p:nvPr/>
        </p:nvSpPr>
        <p:spPr>
          <a:xfrm>
            <a:off x="5696119" y="1441811"/>
            <a:ext cx="1068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1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6A08AB-AAD3-B627-F46C-781FBED890FA}"/>
              </a:ext>
            </a:extLst>
          </p:cNvPr>
          <p:cNvSpPr txBox="1"/>
          <p:nvPr/>
        </p:nvSpPr>
        <p:spPr>
          <a:xfrm>
            <a:off x="2966052" y="1529067"/>
            <a:ext cx="1068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E04734-C45C-C7C0-08C6-E36D846C36B8}"/>
              </a:ext>
            </a:extLst>
          </p:cNvPr>
          <p:cNvSpPr txBox="1"/>
          <p:nvPr/>
        </p:nvSpPr>
        <p:spPr>
          <a:xfrm>
            <a:off x="8481807" y="1477294"/>
            <a:ext cx="1068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0.5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F06A1E9-E718-3F22-DEF3-B0C8E8F342A9}"/>
              </a:ext>
            </a:extLst>
          </p:cNvPr>
          <p:cNvSpPr txBox="1"/>
          <p:nvPr/>
        </p:nvSpPr>
        <p:spPr>
          <a:xfrm>
            <a:off x="9746751" y="1395648"/>
            <a:ext cx="197672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spin temperature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in a 2.5 T field</a:t>
            </a: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58390B3C-86F6-2A97-73B5-B2F9DABF04B3}"/>
              </a:ext>
            </a:extLst>
          </p:cNvPr>
          <p:cNvSpPr/>
          <p:nvPr/>
        </p:nvSpPr>
        <p:spPr>
          <a:xfrm>
            <a:off x="2445249" y="1557562"/>
            <a:ext cx="729466" cy="462337"/>
          </a:xfrm>
          <a:custGeom>
            <a:avLst/>
            <a:gdLst>
              <a:gd name="connsiteX0" fmla="*/ 0 w 729466"/>
              <a:gd name="connsiteY0" fmla="*/ 0 h 462337"/>
              <a:gd name="connsiteX1" fmla="*/ 328773 w 729466"/>
              <a:gd name="connsiteY1" fmla="*/ 236306 h 462337"/>
              <a:gd name="connsiteX2" fmla="*/ 729466 w 729466"/>
              <a:gd name="connsiteY2" fmla="*/ 462337 h 46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466" h="462337">
                <a:moveTo>
                  <a:pt x="0" y="0"/>
                </a:moveTo>
                <a:cubicBezTo>
                  <a:pt x="103597" y="79625"/>
                  <a:pt x="207195" y="159250"/>
                  <a:pt x="328773" y="236306"/>
                </a:cubicBezTo>
                <a:cubicBezTo>
                  <a:pt x="450351" y="313362"/>
                  <a:pt x="589908" y="387849"/>
                  <a:pt x="729466" y="462337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E745AF62-44DA-522F-2A6C-BCD022209BB5}"/>
              </a:ext>
            </a:extLst>
          </p:cNvPr>
          <p:cNvSpPr/>
          <p:nvPr/>
        </p:nvSpPr>
        <p:spPr>
          <a:xfrm>
            <a:off x="5054885" y="1567836"/>
            <a:ext cx="1387012" cy="452063"/>
          </a:xfrm>
          <a:custGeom>
            <a:avLst/>
            <a:gdLst>
              <a:gd name="connsiteX0" fmla="*/ 0 w 1387012"/>
              <a:gd name="connsiteY0" fmla="*/ 0 h 452063"/>
              <a:gd name="connsiteX1" fmla="*/ 410967 w 1387012"/>
              <a:gd name="connsiteY1" fmla="*/ 226032 h 452063"/>
              <a:gd name="connsiteX2" fmla="*/ 1387012 w 1387012"/>
              <a:gd name="connsiteY2" fmla="*/ 452063 h 452063"/>
              <a:gd name="connsiteX3" fmla="*/ 1387012 w 1387012"/>
              <a:gd name="connsiteY3" fmla="*/ 452063 h 452063"/>
              <a:gd name="connsiteX0" fmla="*/ 0 w 1387012"/>
              <a:gd name="connsiteY0" fmla="*/ 0 h 452063"/>
              <a:gd name="connsiteX1" fmla="*/ 410967 w 1387012"/>
              <a:gd name="connsiteY1" fmla="*/ 226032 h 452063"/>
              <a:gd name="connsiteX2" fmla="*/ 1387012 w 1387012"/>
              <a:gd name="connsiteY2" fmla="*/ 452063 h 452063"/>
              <a:gd name="connsiteX3" fmla="*/ 1387012 w 1387012"/>
              <a:gd name="connsiteY3" fmla="*/ 452063 h 45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012" h="452063">
                <a:moveTo>
                  <a:pt x="0" y="0"/>
                </a:moveTo>
                <a:cubicBezTo>
                  <a:pt x="89899" y="75344"/>
                  <a:pt x="190513" y="132828"/>
                  <a:pt x="410967" y="226032"/>
                </a:cubicBezTo>
                <a:cubicBezTo>
                  <a:pt x="631421" y="319236"/>
                  <a:pt x="1387012" y="452063"/>
                  <a:pt x="1387012" y="452063"/>
                </a:cubicBezTo>
                <a:lnTo>
                  <a:pt x="1387012" y="452063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87BF264E-4705-79B9-3742-42A2B034D216}"/>
              </a:ext>
            </a:extLst>
          </p:cNvPr>
          <p:cNvSpPr/>
          <p:nvPr/>
        </p:nvSpPr>
        <p:spPr>
          <a:xfrm>
            <a:off x="7772400" y="1573054"/>
            <a:ext cx="2071688" cy="453628"/>
          </a:xfrm>
          <a:custGeom>
            <a:avLst/>
            <a:gdLst>
              <a:gd name="connsiteX0" fmla="*/ 0 w 2071688"/>
              <a:gd name="connsiteY0" fmla="*/ 0 h 453628"/>
              <a:gd name="connsiteX1" fmla="*/ 385763 w 2071688"/>
              <a:gd name="connsiteY1" fmla="*/ 217884 h 453628"/>
              <a:gd name="connsiteX2" fmla="*/ 2071688 w 2071688"/>
              <a:gd name="connsiteY2" fmla="*/ 453628 h 45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1688" h="453628">
                <a:moveTo>
                  <a:pt x="0" y="0"/>
                </a:moveTo>
                <a:cubicBezTo>
                  <a:pt x="20241" y="71139"/>
                  <a:pt x="40482" y="142279"/>
                  <a:pt x="385763" y="217884"/>
                </a:cubicBezTo>
                <a:cubicBezTo>
                  <a:pt x="731044" y="293489"/>
                  <a:pt x="1401366" y="373558"/>
                  <a:pt x="2071688" y="45362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A86C703-DD45-C617-FA43-432894698F9E}"/>
                  </a:ext>
                </a:extLst>
              </p:cNvPr>
              <p:cNvSpPr txBox="1"/>
              <p:nvPr/>
            </p:nvSpPr>
            <p:spPr>
              <a:xfrm>
                <a:off x="1596326" y="4603607"/>
                <a:ext cx="8564172" cy="1367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31733"/>
                    </a:solidFill>
                    <a:latin typeface="Proxima Nova Rg" panose="02000506030000020004" pitchFamily="2" charset="0"/>
                  </a:rPr>
                  <a:t>As the polarization increases</a:t>
                </a:r>
              </a:p>
              <a:p>
                <a:endParaRPr lang="en-US" sz="800" dirty="0">
                  <a:solidFill>
                    <a:srgbClr val="C31733"/>
                  </a:solidFill>
                  <a:latin typeface="Proxima Nova Rg" panose="02000506030000020004" pitchFamily="2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roxima Nova Rg" panose="02000506030000020004" pitchFamily="2" charset="0"/>
                  </a:rPr>
                  <a:t>The size of the signal increases: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nary>
                  </m:oMath>
                </a14:m>
                <a:endParaRPr lang="en-US" b="0" dirty="0">
                  <a:solidFill>
                    <a:srgbClr val="C00000"/>
                  </a:solidFill>
                  <a:latin typeface="Proxima Nova Rg" panose="02000506030000020004" pitchFamily="2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roxima Nova Rg" panose="02000506030000020004" pitchFamily="2" charset="0"/>
                  </a:rPr>
                  <a:t>The asymmetry between the two transition increases: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A86C703-DD45-C617-FA43-43289469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326" y="4603607"/>
                <a:ext cx="8564172" cy="1367554"/>
              </a:xfrm>
              <a:prstGeom prst="rect">
                <a:avLst/>
              </a:prstGeom>
              <a:blipFill>
                <a:blip r:embed="rId6"/>
                <a:stretch>
                  <a:fillRect l="-1036" t="-3670" b="-22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C4092F3-A49D-4DFA-81F8-61B7B0FCFF6A}"/>
                  </a:ext>
                </a:extLst>
              </p:cNvPr>
              <p:cNvSpPr txBox="1"/>
              <p:nvPr/>
            </p:nvSpPr>
            <p:spPr>
              <a:xfrm>
                <a:off x="8911404" y="5488779"/>
                <a:ext cx="2222002" cy="6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(+1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0)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(0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C4092F3-A49D-4DFA-81F8-61B7B0FCF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404" y="5488779"/>
                <a:ext cx="2222002" cy="605037"/>
              </a:xfrm>
              <a:prstGeom prst="rect">
                <a:avLst/>
              </a:prstGeom>
              <a:blipFill>
                <a:blip r:embed="rId7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517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6512717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500191" y="463530"/>
            <a:ext cx="54249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NMR </a:t>
            </a:r>
            <a:r>
              <a:rPr lang="en-US" sz="3200" dirty="0" err="1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Lineshape</a:t>
            </a:r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 of Deuterons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35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A86C703-DD45-C617-FA43-432894698F9E}"/>
                  </a:ext>
                </a:extLst>
              </p:cNvPr>
              <p:cNvSpPr txBox="1"/>
              <p:nvPr/>
            </p:nvSpPr>
            <p:spPr>
              <a:xfrm>
                <a:off x="1596326" y="4603607"/>
                <a:ext cx="8564172" cy="1367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31733"/>
                    </a:solidFill>
                    <a:latin typeface="Proxima Nova Rg" panose="02000506030000020004" pitchFamily="2" charset="0"/>
                  </a:rPr>
                  <a:t>As the polarization increases</a:t>
                </a:r>
              </a:p>
              <a:p>
                <a:endParaRPr lang="en-US" sz="800" dirty="0">
                  <a:solidFill>
                    <a:srgbClr val="C31733"/>
                  </a:solidFill>
                  <a:latin typeface="Proxima Nova Rg" panose="02000506030000020004" pitchFamily="2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roxima Nova Rg" panose="02000506030000020004" pitchFamily="2" charset="0"/>
                  </a:rPr>
                  <a:t>The size of the signal increases: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nary>
                  </m:oMath>
                </a14:m>
                <a:endParaRPr lang="en-US" b="0" dirty="0">
                  <a:solidFill>
                    <a:srgbClr val="C00000"/>
                  </a:solidFill>
                  <a:latin typeface="Proxima Nova Rg" panose="02000506030000020004" pitchFamily="2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roxima Nova Rg" panose="02000506030000020004" pitchFamily="2" charset="0"/>
                  </a:rPr>
                  <a:t>The asymmetry between the two transition increases: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roxima Nova Rg" panose="02000506030000020004" pitchFamily="2" charset="0"/>
                </a:endParaRP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A86C703-DD45-C617-FA43-43289469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326" y="4603607"/>
                <a:ext cx="8564172" cy="1367554"/>
              </a:xfrm>
              <a:prstGeom prst="rect">
                <a:avLst/>
              </a:prstGeom>
              <a:blipFill>
                <a:blip r:embed="rId3"/>
                <a:stretch>
                  <a:fillRect l="-1036" t="-3670" b="-22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C4092F3-A49D-4DFA-81F8-61B7B0FCFF6A}"/>
                  </a:ext>
                </a:extLst>
              </p:cNvPr>
              <p:cNvSpPr txBox="1"/>
              <p:nvPr/>
            </p:nvSpPr>
            <p:spPr>
              <a:xfrm>
                <a:off x="8911404" y="5488779"/>
                <a:ext cx="2222002" cy="6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(+1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0)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(0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↔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C4092F3-A49D-4DFA-81F8-61B7B0FCF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404" y="5488779"/>
                <a:ext cx="2222002" cy="605037"/>
              </a:xfrm>
              <a:prstGeom prst="rect">
                <a:avLst/>
              </a:prstGeom>
              <a:blipFill>
                <a:blip r:embed="rId4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2BCF016-B141-8BEE-18F7-556D5A32E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736" y="2158159"/>
            <a:ext cx="2849880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FD454-8248-271E-F9F0-360ECE104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616" y="2158159"/>
            <a:ext cx="284988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91AB9-E05D-C3E9-38CA-38531667E8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1773" y="2158159"/>
            <a:ext cx="284988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9F7642-2E91-9B52-59BA-D9648D218866}"/>
              </a:ext>
            </a:extLst>
          </p:cNvPr>
          <p:cNvSpPr txBox="1"/>
          <p:nvPr/>
        </p:nvSpPr>
        <p:spPr>
          <a:xfrm>
            <a:off x="9752497" y="1389419"/>
            <a:ext cx="1570823" cy="46166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aseline="-25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temperature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in a 2.5 T field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39F53B-1F0A-0CD6-124A-EE02A4E0558F}"/>
              </a:ext>
            </a:extLst>
          </p:cNvPr>
          <p:cNvGrpSpPr/>
          <p:nvPr/>
        </p:nvGrpSpPr>
        <p:grpSpPr>
          <a:xfrm>
            <a:off x="1356023" y="1453524"/>
            <a:ext cx="1743542" cy="742562"/>
            <a:chOff x="1326887" y="1054754"/>
            <a:chExt cx="1743542" cy="74256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013827-220D-D35D-1172-C66450FF85B2}"/>
                </a:ext>
              </a:extLst>
            </p:cNvPr>
            <p:cNvSpPr/>
            <p:nvPr/>
          </p:nvSpPr>
          <p:spPr>
            <a:xfrm>
              <a:off x="1835030" y="1582764"/>
              <a:ext cx="537883" cy="137160"/>
            </a:xfrm>
            <a:prstGeom prst="rect">
              <a:avLst/>
            </a:prstGeom>
            <a:solidFill>
              <a:srgbClr val="C31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1581DC-A8DC-DB63-29C1-48748E49938B}"/>
                </a:ext>
              </a:extLst>
            </p:cNvPr>
            <p:cNvSpPr txBox="1"/>
            <p:nvPr/>
          </p:nvSpPr>
          <p:spPr>
            <a:xfrm>
              <a:off x="1326887" y="1489539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C2E1F1-7326-7BC6-FDF8-CBA71D2C2E10}"/>
                </a:ext>
              </a:extLst>
            </p:cNvPr>
            <p:cNvSpPr/>
            <p:nvPr/>
          </p:nvSpPr>
          <p:spPr>
            <a:xfrm>
              <a:off x="1835030" y="1358649"/>
              <a:ext cx="877824" cy="137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C02C4A4-F872-9945-6A86-D2B78A7F5978}"/>
                </a:ext>
              </a:extLst>
            </p:cNvPr>
            <p:cNvSpPr txBox="1"/>
            <p:nvPr/>
          </p:nvSpPr>
          <p:spPr>
            <a:xfrm>
              <a:off x="1326887" y="1265423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CE7041-7FAE-F148-FDC7-3AB179D4A4E0}"/>
                </a:ext>
              </a:extLst>
            </p:cNvPr>
            <p:cNvSpPr/>
            <p:nvPr/>
          </p:nvSpPr>
          <p:spPr>
            <a:xfrm>
              <a:off x="1835029" y="1147980"/>
              <a:ext cx="1235400" cy="132889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C3FD5E-38E1-E92A-D2C3-4B579B12C96C}"/>
                </a:ext>
              </a:extLst>
            </p:cNvPr>
            <p:cNvSpPr txBox="1"/>
            <p:nvPr/>
          </p:nvSpPr>
          <p:spPr>
            <a:xfrm>
              <a:off x="1326887" y="1054754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E74072-09B7-F0A3-5F20-D94CFF5793E4}"/>
              </a:ext>
            </a:extLst>
          </p:cNvPr>
          <p:cNvGrpSpPr/>
          <p:nvPr/>
        </p:nvGrpSpPr>
        <p:grpSpPr>
          <a:xfrm>
            <a:off x="4238642" y="1453524"/>
            <a:ext cx="2158855" cy="742562"/>
            <a:chOff x="4222484" y="1072684"/>
            <a:chExt cx="2158855" cy="7425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CA824F-078C-08AF-ADFD-9EA3B5130A43}"/>
                </a:ext>
              </a:extLst>
            </p:cNvPr>
            <p:cNvSpPr/>
            <p:nvPr/>
          </p:nvSpPr>
          <p:spPr>
            <a:xfrm>
              <a:off x="4730627" y="1600695"/>
              <a:ext cx="298706" cy="135277"/>
            </a:xfrm>
            <a:prstGeom prst="rect">
              <a:avLst/>
            </a:prstGeom>
            <a:solidFill>
              <a:srgbClr val="C31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F68644-6C08-230B-BB97-BEFACCDF440A}"/>
                </a:ext>
              </a:extLst>
            </p:cNvPr>
            <p:cNvSpPr txBox="1"/>
            <p:nvPr/>
          </p:nvSpPr>
          <p:spPr>
            <a:xfrm>
              <a:off x="4222484" y="1507469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C52126-DD30-FEFC-36DA-ACF1D5BC548C}"/>
                </a:ext>
              </a:extLst>
            </p:cNvPr>
            <p:cNvSpPr/>
            <p:nvPr/>
          </p:nvSpPr>
          <p:spPr>
            <a:xfrm>
              <a:off x="4730627" y="1376579"/>
              <a:ext cx="731520" cy="137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22ECBF-C37A-F800-51A0-289D4B504B35}"/>
                </a:ext>
              </a:extLst>
            </p:cNvPr>
            <p:cNvSpPr txBox="1"/>
            <p:nvPr/>
          </p:nvSpPr>
          <p:spPr>
            <a:xfrm>
              <a:off x="4222484" y="1283353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BE5DFBC-5CBE-4305-5101-A4887ED560D3}"/>
                </a:ext>
              </a:extLst>
            </p:cNvPr>
            <p:cNvSpPr/>
            <p:nvPr/>
          </p:nvSpPr>
          <p:spPr>
            <a:xfrm>
              <a:off x="4730626" y="1165910"/>
              <a:ext cx="1650713" cy="132889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9B66986-9B43-2013-8BA8-C86E8F743423}"/>
                </a:ext>
              </a:extLst>
            </p:cNvPr>
            <p:cNvSpPr txBox="1"/>
            <p:nvPr/>
          </p:nvSpPr>
          <p:spPr>
            <a:xfrm>
              <a:off x="4222484" y="1072684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B841B98-0560-85B8-5495-922EF5C0EBE9}"/>
              </a:ext>
            </a:extLst>
          </p:cNvPr>
          <p:cNvGrpSpPr/>
          <p:nvPr/>
        </p:nvGrpSpPr>
        <p:grpSpPr>
          <a:xfrm>
            <a:off x="7173810" y="1453524"/>
            <a:ext cx="2675271" cy="742562"/>
            <a:chOff x="7167398" y="1207154"/>
            <a:chExt cx="2675271" cy="74256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3A8213A-6F2D-E6FA-72A6-447F5A71D578}"/>
                </a:ext>
              </a:extLst>
            </p:cNvPr>
            <p:cNvSpPr/>
            <p:nvPr/>
          </p:nvSpPr>
          <p:spPr>
            <a:xfrm>
              <a:off x="7675541" y="1735165"/>
              <a:ext cx="2167128" cy="137160"/>
            </a:xfrm>
            <a:prstGeom prst="rect">
              <a:avLst/>
            </a:prstGeom>
            <a:solidFill>
              <a:srgbClr val="C317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72C6F41-AE7C-02B6-69B3-7BB5B8707BAC}"/>
                </a:ext>
              </a:extLst>
            </p:cNvPr>
            <p:cNvSpPr txBox="1"/>
            <p:nvPr/>
          </p:nvSpPr>
          <p:spPr>
            <a:xfrm>
              <a:off x="7167398" y="1641939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rgbClr val="C31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AAECE74-DE22-4B10-4482-A1F290CE5926}"/>
                </a:ext>
              </a:extLst>
            </p:cNvPr>
            <p:cNvSpPr/>
            <p:nvPr/>
          </p:nvSpPr>
          <p:spPr>
            <a:xfrm>
              <a:off x="7675541" y="1511049"/>
              <a:ext cx="484632" cy="137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AA5393-FE06-D113-F4FC-1DED1A9308B1}"/>
                </a:ext>
              </a:extLst>
            </p:cNvPr>
            <p:cNvSpPr txBox="1"/>
            <p:nvPr/>
          </p:nvSpPr>
          <p:spPr>
            <a:xfrm>
              <a:off x="7167398" y="1417823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DA76121-5BF4-9A84-A3AD-B8DC02778C62}"/>
                </a:ext>
              </a:extLst>
            </p:cNvPr>
            <p:cNvSpPr/>
            <p:nvPr/>
          </p:nvSpPr>
          <p:spPr>
            <a:xfrm>
              <a:off x="7675541" y="1300380"/>
              <a:ext cx="100584" cy="137160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38B9CC-C201-4BE0-356B-0E2468F97361}"/>
                </a:ext>
              </a:extLst>
            </p:cNvPr>
            <p:cNvSpPr txBox="1"/>
            <p:nvPr/>
          </p:nvSpPr>
          <p:spPr>
            <a:xfrm>
              <a:off x="7167398" y="1207154"/>
              <a:ext cx="537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400" baseline="-25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ACCF2D08-9DDF-7189-3CDA-DD25B389865D}"/>
              </a:ext>
            </a:extLst>
          </p:cNvPr>
          <p:cNvSpPr txBox="1"/>
          <p:nvPr/>
        </p:nvSpPr>
        <p:spPr>
          <a:xfrm>
            <a:off x="5600710" y="1747942"/>
            <a:ext cx="1193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-1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CF1E7C-E0BE-644E-82F9-36F3DD3D227E}"/>
              </a:ext>
            </a:extLst>
          </p:cNvPr>
          <p:cNvSpPr txBox="1"/>
          <p:nvPr/>
        </p:nvSpPr>
        <p:spPr>
          <a:xfrm>
            <a:off x="2651938" y="1866322"/>
            <a:ext cx="1109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-2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5691E2B-623D-D938-DFE1-5644ED280244}"/>
              </a:ext>
            </a:extLst>
          </p:cNvPr>
          <p:cNvSpPr txBox="1"/>
          <p:nvPr/>
        </p:nvSpPr>
        <p:spPr>
          <a:xfrm>
            <a:off x="8418706" y="1519936"/>
            <a:ext cx="12409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-0.5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88013E-D1C2-19DD-E9F7-254725A42148}"/>
              </a:ext>
            </a:extLst>
          </p:cNvPr>
          <p:cNvSpPr txBox="1"/>
          <p:nvPr/>
        </p:nvSpPr>
        <p:spPr>
          <a:xfrm>
            <a:off x="3234651" y="2743672"/>
            <a:ext cx="153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-0.25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0.05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5D8EB2-6FF9-0E6D-7913-0A2FB7A3E793}"/>
              </a:ext>
            </a:extLst>
          </p:cNvPr>
          <p:cNvSpPr txBox="1"/>
          <p:nvPr/>
        </p:nvSpPr>
        <p:spPr>
          <a:xfrm>
            <a:off x="6148988" y="2685628"/>
            <a:ext cx="153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-0.50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0.20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89BCC0-1318-69A2-64C6-25950034AC0C}"/>
              </a:ext>
            </a:extLst>
          </p:cNvPr>
          <p:cNvSpPr txBox="1"/>
          <p:nvPr/>
        </p:nvSpPr>
        <p:spPr>
          <a:xfrm>
            <a:off x="9200316" y="2685628"/>
            <a:ext cx="1532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-0.75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= 0.48</a:t>
            </a: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FEDCCE1D-1BF2-BF9A-2FFC-D6F01B1D2D5B}"/>
              </a:ext>
            </a:extLst>
          </p:cNvPr>
          <p:cNvSpPr/>
          <p:nvPr/>
        </p:nvSpPr>
        <p:spPr>
          <a:xfrm>
            <a:off x="2390691" y="1627272"/>
            <a:ext cx="702644" cy="413886"/>
          </a:xfrm>
          <a:custGeom>
            <a:avLst/>
            <a:gdLst>
              <a:gd name="connsiteX0" fmla="*/ 0 w 702644"/>
              <a:gd name="connsiteY0" fmla="*/ 413886 h 413886"/>
              <a:gd name="connsiteX1" fmla="*/ 356135 w 702644"/>
              <a:gd name="connsiteY1" fmla="*/ 202130 h 413886"/>
              <a:gd name="connsiteX2" fmla="*/ 702644 w 702644"/>
              <a:gd name="connsiteY2" fmla="*/ 0 h 41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644" h="413886">
                <a:moveTo>
                  <a:pt x="0" y="413886"/>
                </a:moveTo>
                <a:lnTo>
                  <a:pt x="356135" y="202130"/>
                </a:lnTo>
                <a:lnTo>
                  <a:pt x="702644" y="0"/>
                </a:ln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9B82146E-ACBC-C60C-C954-C33BC9A34C7F}"/>
              </a:ext>
            </a:extLst>
          </p:cNvPr>
          <p:cNvSpPr/>
          <p:nvPr/>
        </p:nvSpPr>
        <p:spPr>
          <a:xfrm>
            <a:off x="5047263" y="1646522"/>
            <a:ext cx="1347537" cy="394636"/>
          </a:xfrm>
          <a:custGeom>
            <a:avLst/>
            <a:gdLst>
              <a:gd name="connsiteX0" fmla="*/ 0 w 1347537"/>
              <a:gd name="connsiteY0" fmla="*/ 394636 h 394636"/>
              <a:gd name="connsiteX1" fmla="*/ 433137 w 1347537"/>
              <a:gd name="connsiteY1" fmla="*/ 182880 h 394636"/>
              <a:gd name="connsiteX2" fmla="*/ 1347537 w 1347537"/>
              <a:gd name="connsiteY2" fmla="*/ 0 h 39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7537" h="394636">
                <a:moveTo>
                  <a:pt x="0" y="394636"/>
                </a:moveTo>
                <a:cubicBezTo>
                  <a:pt x="104274" y="321644"/>
                  <a:pt x="208548" y="248653"/>
                  <a:pt x="433137" y="182880"/>
                </a:cubicBezTo>
                <a:cubicBezTo>
                  <a:pt x="657727" y="117107"/>
                  <a:pt x="1002632" y="58553"/>
                  <a:pt x="1347537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C1808A14-D6F7-D9E9-805A-7DCC32E1AC74}"/>
              </a:ext>
            </a:extLst>
          </p:cNvPr>
          <p:cNvSpPr/>
          <p:nvPr/>
        </p:nvSpPr>
        <p:spPr>
          <a:xfrm>
            <a:off x="7771213" y="1608021"/>
            <a:ext cx="2107933" cy="442762"/>
          </a:xfrm>
          <a:custGeom>
            <a:avLst/>
            <a:gdLst>
              <a:gd name="connsiteX0" fmla="*/ 0 w 2107933"/>
              <a:gd name="connsiteY0" fmla="*/ 0 h 442762"/>
              <a:gd name="connsiteX1" fmla="*/ 404261 w 2107933"/>
              <a:gd name="connsiteY1" fmla="*/ 211756 h 442762"/>
              <a:gd name="connsiteX2" fmla="*/ 2107933 w 2107933"/>
              <a:gd name="connsiteY2" fmla="*/ 442762 h 4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7933" h="442762">
                <a:moveTo>
                  <a:pt x="0" y="0"/>
                </a:moveTo>
                <a:cubicBezTo>
                  <a:pt x="26469" y="68981"/>
                  <a:pt x="52939" y="137962"/>
                  <a:pt x="404261" y="211756"/>
                </a:cubicBezTo>
                <a:cubicBezTo>
                  <a:pt x="755583" y="285550"/>
                  <a:pt x="1431758" y="364156"/>
                  <a:pt x="2107933" y="442762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-12526" y="755918"/>
            <a:ext cx="7144846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7132320" y="463530"/>
            <a:ext cx="47927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What to Expect this Week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36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C1C6E-60B2-31CA-5529-0F0E2C9C298D}"/>
              </a:ext>
            </a:extLst>
          </p:cNvPr>
          <p:cNvSpPr txBox="1"/>
          <p:nvPr/>
        </p:nvSpPr>
        <p:spPr>
          <a:xfrm>
            <a:off x="2583180" y="1451164"/>
            <a:ext cx="90982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Karl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Slifer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Polarized target program at University of New Hampshire</a:t>
            </a:r>
          </a:p>
          <a:p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Masataka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Iinuma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Polarized target for tests of time-reversal invariance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Gerhard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Reichertz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NMR of hyperpolarized fluorine-19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Victoria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Lagerquist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Frozen spin targets and thin superconducting magnets</a:t>
            </a:r>
          </a:p>
          <a:p>
            <a:endParaRPr lang="en-US" sz="16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Allison Zec</a:t>
            </a:r>
          </a:p>
          <a:p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Chhetra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 Lama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Nathaly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Santiesteban</a:t>
            </a:r>
            <a:endParaRPr lang="en-US" sz="16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Elena Long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Michael McClellan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James Brock: Target development lab at Jefferson Lab</a:t>
            </a:r>
          </a:p>
          <a:p>
            <a:endParaRPr lang="en-US" sz="16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Mikhail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Yurov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DNP program at Oak Ridge National Lab</a:t>
            </a:r>
          </a:p>
          <a:p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Vibodha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 Bandara: 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Kenichi Nakano:</a:t>
            </a:r>
          </a:p>
          <a:p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Silviu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Covrig-Dusa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Designing targets using computational fluid dynamics</a:t>
            </a:r>
          </a:p>
          <a:p>
            <a:endParaRPr lang="en-US" sz="16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Tsuneo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Kageya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Lithium-deuteride target for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JLab</a:t>
            </a:r>
            <a:endParaRPr lang="en-US" sz="16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Nadia </a:t>
            </a:r>
            <a:r>
              <a:rPr lang="en-US" sz="1600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Fomin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: Polarized target development at University of Tennessee</a:t>
            </a:r>
          </a:p>
          <a:p>
            <a:endParaRPr lang="en-US" sz="1600" dirty="0">
              <a:solidFill>
                <a:srgbClr val="1B375D"/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84A6A-80EA-1609-F27A-C8E664087CF6}"/>
              </a:ext>
            </a:extLst>
          </p:cNvPr>
          <p:cNvSpPr txBox="1"/>
          <p:nvPr/>
        </p:nvSpPr>
        <p:spPr>
          <a:xfrm>
            <a:off x="1035709" y="1800679"/>
            <a:ext cx="170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9743C"/>
                </a:solidFill>
              </a:rPr>
              <a:t>Monday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105B9-D23E-0BAD-69D7-2AD3EAEA5418}"/>
              </a:ext>
            </a:extLst>
          </p:cNvPr>
          <p:cNvSpPr txBox="1"/>
          <p:nvPr/>
        </p:nvSpPr>
        <p:spPr>
          <a:xfrm>
            <a:off x="1035709" y="3142078"/>
            <a:ext cx="170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9743C"/>
                </a:solidFill>
              </a:rPr>
              <a:t>Tuesday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9084A-BC01-9510-6F48-07138E513B04}"/>
              </a:ext>
            </a:extLst>
          </p:cNvPr>
          <p:cNvSpPr txBox="1"/>
          <p:nvPr/>
        </p:nvSpPr>
        <p:spPr>
          <a:xfrm>
            <a:off x="1035709" y="4657211"/>
            <a:ext cx="170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9743C"/>
                </a:solidFill>
              </a:rPr>
              <a:t>Wednesday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97A33-C4DA-706B-07EC-9E178971D8E8}"/>
              </a:ext>
            </a:extLst>
          </p:cNvPr>
          <p:cNvSpPr txBox="1"/>
          <p:nvPr/>
        </p:nvSpPr>
        <p:spPr>
          <a:xfrm>
            <a:off x="1035709" y="5602957"/>
            <a:ext cx="170688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9743C"/>
                </a:solidFill>
              </a:rPr>
              <a:t>Friday</a:t>
            </a:r>
          </a:p>
          <a:p>
            <a:pPr algn="ctr"/>
            <a:r>
              <a:rPr lang="en-US" sz="1100" dirty="0">
                <a:solidFill>
                  <a:srgbClr val="1B375D"/>
                </a:solidFill>
              </a:rPr>
              <a:t>(polarized gas targets II)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2F2A4CE-1A39-19E1-6F2E-8DC7D3F21F60}"/>
              </a:ext>
            </a:extLst>
          </p:cNvPr>
          <p:cNvSpPr/>
          <p:nvPr/>
        </p:nvSpPr>
        <p:spPr>
          <a:xfrm>
            <a:off x="4487569" y="2778853"/>
            <a:ext cx="548640" cy="1046387"/>
          </a:xfrm>
          <a:prstGeom prst="rightBrace">
            <a:avLst/>
          </a:prstGeom>
          <a:ln w="28575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98D059-F97B-C0D5-30BB-762813AE399B}"/>
              </a:ext>
            </a:extLst>
          </p:cNvPr>
          <p:cNvSpPr txBox="1"/>
          <p:nvPr/>
        </p:nvSpPr>
        <p:spPr>
          <a:xfrm>
            <a:off x="5036209" y="3101991"/>
            <a:ext cx="3627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9743C"/>
                </a:solidFill>
              </a:rPr>
              <a:t>The New Hampshire Block</a:t>
            </a:r>
          </a:p>
        </p:txBody>
      </p:sp>
    </p:spTree>
    <p:extLst>
      <p:ext uri="{BB962C8B-B14F-4D97-AF65-F5344CB8AC3E}">
        <p14:creationId xmlns:p14="http://schemas.microsoft.com/office/powerpoint/2010/main" val="4091298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c 37">
            <a:extLst>
              <a:ext uri="{FF2B5EF4-FFF2-40B4-BE49-F238E27FC236}">
                <a16:creationId xmlns:a16="http://schemas.microsoft.com/office/drawing/2014/main" id="{3D6F031E-6B36-85DC-7B12-27D81501C0BB}"/>
              </a:ext>
            </a:extLst>
          </p:cNvPr>
          <p:cNvSpPr/>
          <p:nvPr/>
        </p:nvSpPr>
        <p:spPr>
          <a:xfrm>
            <a:off x="2165907" y="4884102"/>
            <a:ext cx="684026" cy="114370"/>
          </a:xfrm>
          <a:prstGeom prst="arc">
            <a:avLst>
              <a:gd name="adj1" fmla="val 13375691"/>
              <a:gd name="adj2" fmla="val 11792993"/>
            </a:avLst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8682446" y="401975"/>
            <a:ext cx="29166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4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A6D1F5-808D-4D0A-6F47-CB2D47479EC9}"/>
              </a:ext>
            </a:extLst>
          </p:cNvPr>
          <p:cNvSpPr txBox="1"/>
          <p:nvPr/>
        </p:nvSpPr>
        <p:spPr>
          <a:xfrm>
            <a:off x="909876" y="1369272"/>
            <a:ext cx="1007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Polarization</a:t>
            </a:r>
            <a:r>
              <a:rPr lang="en-US" sz="2400" dirty="0">
                <a:solidFill>
                  <a:srgbClr val="1B375D"/>
                </a:solidFill>
                <a:latin typeface="Proxima Nova Rg" panose="02000506030000020004" pitchFamily="2" charset="0"/>
              </a:rPr>
              <a:t> is a measure how many target spins are pointing in a specified direction (usually a magnetic field)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3A691-5F96-F8AC-43CE-38FD7144D327}"/>
                  </a:ext>
                </a:extLst>
              </p:cNvPr>
              <p:cNvSpPr txBox="1"/>
              <p:nvPr/>
            </p:nvSpPr>
            <p:spPr>
              <a:xfrm>
                <a:off x="4689359" y="2507558"/>
                <a:ext cx="1186222" cy="7123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3A691-5F96-F8AC-43CE-38FD7144D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359" y="2507558"/>
                <a:ext cx="1186222" cy="712375"/>
              </a:xfrm>
              <a:prstGeom prst="rect">
                <a:avLst/>
              </a:prstGeom>
              <a:blipFill>
                <a:blip r:embed="rId3"/>
                <a:stretch>
                  <a:fillRect l="-6383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DE82C4-67D1-0EE6-E11E-2551EA158DB0}"/>
                  </a:ext>
                </a:extLst>
              </p:cNvPr>
              <p:cNvSpPr txBox="1"/>
              <p:nvPr/>
            </p:nvSpPr>
            <p:spPr>
              <a:xfrm>
                <a:off x="6689469" y="2282546"/>
                <a:ext cx="4400539" cy="1117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fraction of spins up (down)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vector polarization</a:t>
                </a:r>
              </a:p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1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magnetic dipole moment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h𝐼</m:t>
                        </m:r>
                      </m:den>
                    </m:f>
                  </m:oMath>
                </a14:m>
                <a:r>
                  <a:rPr lang="en-US" sz="1400" dirty="0">
                    <a:solidFill>
                      <a:schemeClr val="bg2">
                        <a:lumMod val="25000"/>
                      </a:schemeClr>
                    </a:solidFill>
                    <a:latin typeface="Proxima Nova Rg" panose="02000506030000020004" pitchFamily="2" charset="0"/>
                  </a:rPr>
                  <a:t> = Larmor (resonance) frequency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DE82C4-67D1-0EE6-E11E-2551EA158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469" y="2282546"/>
                <a:ext cx="4400539" cy="1117422"/>
              </a:xfrm>
              <a:prstGeom prst="rect">
                <a:avLst/>
              </a:prstGeom>
              <a:blipFill>
                <a:blip r:embed="rId4"/>
                <a:stretch>
                  <a:fillRect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2499041-E191-C51E-7FC2-934848B3D3A8}"/>
              </a:ext>
            </a:extLst>
          </p:cNvPr>
          <p:cNvCxnSpPr/>
          <p:nvPr/>
        </p:nvCxnSpPr>
        <p:spPr>
          <a:xfrm flipV="1">
            <a:off x="2410347" y="2848115"/>
            <a:ext cx="0" cy="2936240"/>
          </a:xfrm>
          <a:prstGeom prst="straightConnector1">
            <a:avLst/>
          </a:prstGeom>
          <a:ln w="63500">
            <a:solidFill>
              <a:schemeClr val="tx1">
                <a:lumMod val="65000"/>
                <a:lumOff val="3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8211F2F-30A9-9DA6-FAA6-A9A6C17792D9}"/>
              </a:ext>
            </a:extLst>
          </p:cNvPr>
          <p:cNvSpPr txBox="1"/>
          <p:nvPr/>
        </p:nvSpPr>
        <p:spPr>
          <a:xfrm>
            <a:off x="1177059" y="2464221"/>
            <a:ext cx="2607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field, z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E0B83E-E337-EAAB-C864-89E2F57C6386}"/>
              </a:ext>
            </a:extLst>
          </p:cNvPr>
          <p:cNvGrpSpPr/>
          <p:nvPr/>
        </p:nvGrpSpPr>
        <p:grpSpPr>
          <a:xfrm>
            <a:off x="2807973" y="3012793"/>
            <a:ext cx="490205" cy="548640"/>
            <a:chOff x="2839959" y="2543442"/>
            <a:chExt cx="490205" cy="548640"/>
          </a:xfrm>
        </p:grpSpPr>
        <p:sp>
          <p:nvSpPr>
            <p:cNvPr id="138" name="Up Arrow 8">
              <a:extLst>
                <a:ext uri="{FF2B5EF4-FFF2-40B4-BE49-F238E27FC236}">
                  <a16:creationId xmlns:a16="http://schemas.microsoft.com/office/drawing/2014/main" id="{B53E8E78-9672-C3F5-0D07-D1B732B785DD}"/>
                </a:ext>
              </a:extLst>
            </p:cNvPr>
            <p:cNvSpPr/>
            <p:nvPr/>
          </p:nvSpPr>
          <p:spPr>
            <a:xfrm rot="1621147">
              <a:off x="3052195" y="2543442"/>
              <a:ext cx="107602" cy="548640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F67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38E3622-EDF0-D463-C945-7560A5C6C7E8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140" name="Arc 139">
              <a:extLst>
                <a:ext uri="{FF2B5EF4-FFF2-40B4-BE49-F238E27FC236}">
                  <a16:creationId xmlns:a16="http://schemas.microsoft.com/office/drawing/2014/main" id="{4C125156-009E-2BC8-6E80-B13A28825621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218277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stealth" w="med" len="med"/>
              <a:tailEnd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4" name="Arc 3">
            <a:extLst>
              <a:ext uri="{FF2B5EF4-FFF2-40B4-BE49-F238E27FC236}">
                <a16:creationId xmlns:a16="http://schemas.microsoft.com/office/drawing/2014/main" id="{46DC409A-5E7E-5ECF-4260-B66C44E52DA9}"/>
              </a:ext>
            </a:extLst>
          </p:cNvPr>
          <p:cNvSpPr/>
          <p:nvPr/>
        </p:nvSpPr>
        <p:spPr>
          <a:xfrm>
            <a:off x="2507920" y="2977885"/>
            <a:ext cx="684026" cy="114370"/>
          </a:xfrm>
          <a:prstGeom prst="arc">
            <a:avLst>
              <a:gd name="adj1" fmla="val 11930738"/>
              <a:gd name="adj2" fmla="val 11689938"/>
            </a:avLst>
          </a:prstGeom>
          <a:ln w="12700">
            <a:solidFill>
              <a:schemeClr val="bg1">
                <a:lumMod val="50000"/>
              </a:schemeClr>
            </a:solidFill>
            <a:headEnd type="stealth" w="med" len="med"/>
            <a:tailEnd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65C012-4E9B-183A-DF6C-F72C7B6E65D8}"/>
              </a:ext>
            </a:extLst>
          </p:cNvPr>
          <p:cNvGrpSpPr/>
          <p:nvPr/>
        </p:nvGrpSpPr>
        <p:grpSpPr>
          <a:xfrm rot="18923652">
            <a:off x="1479706" y="3394813"/>
            <a:ext cx="490205" cy="548640"/>
            <a:chOff x="2839959" y="2543442"/>
            <a:chExt cx="490205" cy="548640"/>
          </a:xfrm>
        </p:grpSpPr>
        <p:sp>
          <p:nvSpPr>
            <p:cNvPr id="14" name="Up Arrow 8">
              <a:extLst>
                <a:ext uri="{FF2B5EF4-FFF2-40B4-BE49-F238E27FC236}">
                  <a16:creationId xmlns:a16="http://schemas.microsoft.com/office/drawing/2014/main" id="{44A2F823-B676-41A8-4076-D6CE14A5DB44}"/>
                </a:ext>
              </a:extLst>
            </p:cNvPr>
            <p:cNvSpPr/>
            <p:nvPr/>
          </p:nvSpPr>
          <p:spPr>
            <a:xfrm rot="1621147">
              <a:off x="3052195" y="2543442"/>
              <a:ext cx="107602" cy="548640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F67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91570B8-99C0-74A5-697E-E50AEC7E79DE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AF6F37FF-E66A-ECFF-A04D-F05A9FF6335A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218277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stealth" w="med" len="med"/>
              <a:tailEnd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6126643B-90BE-C24A-0844-C226CE83650A}"/>
              </a:ext>
            </a:extLst>
          </p:cNvPr>
          <p:cNvSpPr/>
          <p:nvPr/>
        </p:nvSpPr>
        <p:spPr>
          <a:xfrm>
            <a:off x="1522517" y="3367042"/>
            <a:ext cx="684026" cy="114370"/>
          </a:xfrm>
          <a:prstGeom prst="arc">
            <a:avLst>
              <a:gd name="adj1" fmla="val 11930738"/>
              <a:gd name="adj2" fmla="val 11689938"/>
            </a:avLst>
          </a:prstGeom>
          <a:ln w="12700">
            <a:solidFill>
              <a:schemeClr val="bg1">
                <a:lumMod val="50000"/>
              </a:schemeClr>
            </a:solidFill>
            <a:headEnd type="stealth" w="med" len="med"/>
            <a:tailEnd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9F82D7-96CD-3E67-7AC5-4954862DE998}"/>
              </a:ext>
            </a:extLst>
          </p:cNvPr>
          <p:cNvGrpSpPr/>
          <p:nvPr/>
        </p:nvGrpSpPr>
        <p:grpSpPr>
          <a:xfrm rot="20432715">
            <a:off x="2541007" y="3818252"/>
            <a:ext cx="490205" cy="548640"/>
            <a:chOff x="2839959" y="2543442"/>
            <a:chExt cx="490205" cy="548640"/>
          </a:xfrm>
        </p:grpSpPr>
        <p:sp>
          <p:nvSpPr>
            <p:cNvPr id="24" name="Up Arrow 8">
              <a:extLst>
                <a:ext uri="{FF2B5EF4-FFF2-40B4-BE49-F238E27FC236}">
                  <a16:creationId xmlns:a16="http://schemas.microsoft.com/office/drawing/2014/main" id="{CB87BC73-F6D1-36F5-3260-858BA0DAF28D}"/>
                </a:ext>
              </a:extLst>
            </p:cNvPr>
            <p:cNvSpPr/>
            <p:nvPr/>
          </p:nvSpPr>
          <p:spPr>
            <a:xfrm rot="1621147">
              <a:off x="3052195" y="2543442"/>
              <a:ext cx="107602" cy="548640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F67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roxima Nova Rg" panose="02000506030000020004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8D4871-D547-2FD6-4D64-2DEBC1636E19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9A8E33B8-0A5B-F101-2CC2-97793EB9C0FB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218277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stealth" w="med" len="med"/>
              <a:tailEnd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7E000E7A-F864-D13B-251E-9525CCFA4055}"/>
              </a:ext>
            </a:extLst>
          </p:cNvPr>
          <p:cNvSpPr/>
          <p:nvPr/>
        </p:nvSpPr>
        <p:spPr>
          <a:xfrm>
            <a:off x="2436542" y="3703527"/>
            <a:ext cx="684026" cy="114370"/>
          </a:xfrm>
          <a:prstGeom prst="arc">
            <a:avLst>
              <a:gd name="adj1" fmla="val 11930738"/>
              <a:gd name="adj2" fmla="val 11689938"/>
            </a:avLst>
          </a:prstGeom>
          <a:ln w="12700">
            <a:solidFill>
              <a:schemeClr val="bg1">
                <a:lumMod val="50000"/>
              </a:schemeClr>
            </a:solidFill>
            <a:headEnd type="stealth" w="med" len="med"/>
            <a:tailEnd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F5C4E3-D01D-B4E6-7D92-CFECAC01404A}"/>
              </a:ext>
            </a:extLst>
          </p:cNvPr>
          <p:cNvGrpSpPr/>
          <p:nvPr/>
        </p:nvGrpSpPr>
        <p:grpSpPr>
          <a:xfrm rot="21366824">
            <a:off x="1726440" y="4041761"/>
            <a:ext cx="490205" cy="548640"/>
            <a:chOff x="2839959" y="2543442"/>
            <a:chExt cx="490205" cy="548640"/>
          </a:xfrm>
        </p:grpSpPr>
        <p:sp>
          <p:nvSpPr>
            <p:cNvPr id="30" name="Up Arrow 8">
              <a:extLst>
                <a:ext uri="{FF2B5EF4-FFF2-40B4-BE49-F238E27FC236}">
                  <a16:creationId xmlns:a16="http://schemas.microsoft.com/office/drawing/2014/main" id="{60DF33DF-FDA4-6406-9B82-31EE7EC1163A}"/>
                </a:ext>
              </a:extLst>
            </p:cNvPr>
            <p:cNvSpPr/>
            <p:nvPr/>
          </p:nvSpPr>
          <p:spPr>
            <a:xfrm rot="1621147">
              <a:off x="3052195" y="2543442"/>
              <a:ext cx="107602" cy="548640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F67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F9E6B7C-F778-9DCC-9122-76B5B98CAC37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9AF88F37-ABF7-B1C0-EE39-4611FC4E3780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218277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stealth" w="med" len="med"/>
              <a:tailEnd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33" name="Arc 32">
            <a:extLst>
              <a:ext uri="{FF2B5EF4-FFF2-40B4-BE49-F238E27FC236}">
                <a16:creationId xmlns:a16="http://schemas.microsoft.com/office/drawing/2014/main" id="{778EBA49-FE42-71F8-63E3-B0A952792747}"/>
              </a:ext>
            </a:extLst>
          </p:cNvPr>
          <p:cNvSpPr/>
          <p:nvPr/>
        </p:nvSpPr>
        <p:spPr>
          <a:xfrm>
            <a:off x="1518376" y="4058312"/>
            <a:ext cx="684026" cy="114370"/>
          </a:xfrm>
          <a:prstGeom prst="arc">
            <a:avLst>
              <a:gd name="adj1" fmla="val 11930738"/>
              <a:gd name="adj2" fmla="val 11689938"/>
            </a:avLst>
          </a:prstGeom>
          <a:ln w="12700">
            <a:solidFill>
              <a:schemeClr val="bg1">
                <a:lumMod val="50000"/>
              </a:schemeClr>
            </a:solidFill>
            <a:headEnd type="stealth" w="med" len="med"/>
            <a:tailEnd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65FC28-2BE0-1F7C-4623-40B3C102B0C4}"/>
              </a:ext>
            </a:extLst>
          </p:cNvPr>
          <p:cNvGrpSpPr/>
          <p:nvPr/>
        </p:nvGrpSpPr>
        <p:grpSpPr>
          <a:xfrm>
            <a:off x="2507920" y="4489841"/>
            <a:ext cx="490205" cy="548640"/>
            <a:chOff x="2839959" y="2625541"/>
            <a:chExt cx="490205" cy="548640"/>
          </a:xfrm>
        </p:grpSpPr>
        <p:sp>
          <p:nvSpPr>
            <p:cNvPr id="35" name="Up Arrow 8">
              <a:extLst>
                <a:ext uri="{FF2B5EF4-FFF2-40B4-BE49-F238E27FC236}">
                  <a16:creationId xmlns:a16="http://schemas.microsoft.com/office/drawing/2014/main" id="{CDE693D7-0958-0F6A-F1E5-05AB3F9F133E}"/>
                </a:ext>
              </a:extLst>
            </p:cNvPr>
            <p:cNvSpPr/>
            <p:nvPr/>
          </p:nvSpPr>
          <p:spPr>
            <a:xfrm rot="12470868">
              <a:off x="3003831" y="2625541"/>
              <a:ext cx="107602" cy="548640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F67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800465C-9DB0-13C1-CB6D-AA72BB46A652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0B4AC74E-D706-DD10-99B9-7709DAB11D44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196138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39" name="Arc 38">
            <a:extLst>
              <a:ext uri="{FF2B5EF4-FFF2-40B4-BE49-F238E27FC236}">
                <a16:creationId xmlns:a16="http://schemas.microsoft.com/office/drawing/2014/main" id="{952CE96D-AE02-9B48-DC05-CB65756EF33A}"/>
              </a:ext>
            </a:extLst>
          </p:cNvPr>
          <p:cNvSpPr/>
          <p:nvPr/>
        </p:nvSpPr>
        <p:spPr>
          <a:xfrm>
            <a:off x="1381235" y="5339190"/>
            <a:ext cx="684026" cy="114370"/>
          </a:xfrm>
          <a:prstGeom prst="arc">
            <a:avLst>
              <a:gd name="adj1" fmla="val 13375691"/>
              <a:gd name="adj2" fmla="val 11792993"/>
            </a:avLst>
          </a:prstGeom>
          <a:ln w="12700">
            <a:solidFill>
              <a:schemeClr val="bg1">
                <a:lumMod val="50000"/>
              </a:schemeClr>
            </a:solidFill>
            <a:headEnd type="none" w="med" len="med"/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53E456-CC98-250D-0935-135D0F3A3FD3}"/>
              </a:ext>
            </a:extLst>
          </p:cNvPr>
          <p:cNvGrpSpPr/>
          <p:nvPr/>
        </p:nvGrpSpPr>
        <p:grpSpPr>
          <a:xfrm rot="18311045">
            <a:off x="1615286" y="4812803"/>
            <a:ext cx="490205" cy="548640"/>
            <a:chOff x="2839959" y="2625541"/>
            <a:chExt cx="490205" cy="548640"/>
          </a:xfrm>
        </p:grpSpPr>
        <p:sp>
          <p:nvSpPr>
            <p:cNvPr id="41" name="Up Arrow 8">
              <a:extLst>
                <a:ext uri="{FF2B5EF4-FFF2-40B4-BE49-F238E27FC236}">
                  <a16:creationId xmlns:a16="http://schemas.microsoft.com/office/drawing/2014/main" id="{D744C1E4-698B-8449-D6D7-2E47C1C19266}"/>
                </a:ext>
              </a:extLst>
            </p:cNvPr>
            <p:cNvSpPr/>
            <p:nvPr/>
          </p:nvSpPr>
          <p:spPr>
            <a:xfrm rot="12470868">
              <a:off x="3003831" y="2625541"/>
              <a:ext cx="107602" cy="548640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F67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3E8DB38-2B8E-2FF2-674C-251B9DDEEA8C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A6C5AF1F-A942-7F45-A69B-F5301523C804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196138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none" w="med" len="med"/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3ACE231-BB64-5E96-A22F-D799F9FD793F}"/>
              </a:ext>
            </a:extLst>
          </p:cNvPr>
          <p:cNvSpPr txBox="1"/>
          <p:nvPr/>
        </p:nvSpPr>
        <p:spPr>
          <a:xfrm>
            <a:off x="3031163" y="3096040"/>
            <a:ext cx="41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7A60B8-4A85-C209-60DA-A386E3B7B8F3}"/>
              </a:ext>
            </a:extLst>
          </p:cNvPr>
          <p:cNvSpPr txBox="1"/>
          <p:nvPr/>
        </p:nvSpPr>
        <p:spPr>
          <a:xfrm>
            <a:off x="2482602" y="2767065"/>
            <a:ext cx="41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7DFCA3-6CEB-999B-1E38-2F0285DE443C}"/>
                  </a:ext>
                </a:extLst>
              </p:cNvPr>
              <p:cNvSpPr txBox="1"/>
              <p:nvPr/>
            </p:nvSpPr>
            <p:spPr>
              <a:xfrm>
                <a:off x="4784301" y="4218581"/>
                <a:ext cx="14830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7DFCA3-6CEB-999B-1E38-2F0285DE4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301" y="4218581"/>
                <a:ext cx="1483035" cy="276999"/>
              </a:xfrm>
              <a:prstGeom prst="rect">
                <a:avLst/>
              </a:prstGeom>
              <a:blipFill>
                <a:blip r:embed="rId5"/>
                <a:stretch>
                  <a:fillRect l="-5085" t="-9091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F93E6C5-47B7-21A2-4074-3E8FD087EDE7}"/>
              </a:ext>
            </a:extLst>
          </p:cNvPr>
          <p:cNvSpPr txBox="1"/>
          <p:nvPr/>
        </p:nvSpPr>
        <p:spPr>
          <a:xfrm>
            <a:off x="4591419" y="3747521"/>
            <a:ext cx="448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For spin-1/2 (protons, electrons, </a:t>
            </a:r>
            <a:r>
              <a:rPr lang="en-US" i="1" baseline="30000" dirty="0">
                <a:solidFill>
                  <a:srgbClr val="C00000"/>
                </a:solidFill>
              </a:rPr>
              <a:t>3</a:t>
            </a:r>
            <a:r>
              <a:rPr lang="en-US" i="1" dirty="0">
                <a:solidFill>
                  <a:srgbClr val="C00000"/>
                </a:solidFill>
              </a:rPr>
              <a:t>He, </a:t>
            </a:r>
            <a:r>
              <a:rPr lang="en-US" i="1" dirty="0" err="1">
                <a:solidFill>
                  <a:srgbClr val="C00000"/>
                </a:solidFill>
              </a:rPr>
              <a:t>etc</a:t>
            </a:r>
            <a:r>
              <a:rPr lang="en-US" i="1" dirty="0">
                <a:solidFill>
                  <a:srgbClr val="C000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28BC6D-D347-4740-0449-A46F3C43CEDA}"/>
                  </a:ext>
                </a:extLst>
              </p:cNvPr>
              <p:cNvSpPr txBox="1"/>
              <p:nvPr/>
            </p:nvSpPr>
            <p:spPr>
              <a:xfrm>
                <a:off x="4716424" y="4892266"/>
                <a:ext cx="1492332" cy="322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28BC6D-D347-4740-0449-A46F3C43C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424" y="4892266"/>
                <a:ext cx="1492332" cy="322717"/>
              </a:xfrm>
              <a:prstGeom prst="rect">
                <a:avLst/>
              </a:prstGeom>
              <a:blipFill>
                <a:blip r:embed="rId6"/>
                <a:stretch>
                  <a:fillRect l="-3390"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47FFFB-0056-801B-95DC-977C411FC348}"/>
                  </a:ext>
                </a:extLst>
              </p:cNvPr>
              <p:cNvSpPr txBox="1"/>
              <p:nvPr/>
            </p:nvSpPr>
            <p:spPr>
              <a:xfrm>
                <a:off x="6633642" y="4892266"/>
                <a:ext cx="1492332" cy="322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47FFFB-0056-801B-95DC-977C411FC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642" y="4892266"/>
                <a:ext cx="1492332" cy="322717"/>
              </a:xfrm>
              <a:prstGeom prst="rect">
                <a:avLst/>
              </a:prstGeom>
              <a:blipFill>
                <a:blip r:embed="rId7"/>
                <a:stretch>
                  <a:fillRect l="-3390" t="-3846" b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5FB8530-6028-D903-D1D8-249F4F668538}"/>
              </a:ext>
            </a:extLst>
          </p:cNvPr>
          <p:cNvSpPr txBox="1"/>
          <p:nvPr/>
        </p:nvSpPr>
        <p:spPr>
          <a:xfrm>
            <a:off x="3302263" y="5528843"/>
            <a:ext cx="752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1B375D"/>
                </a:solidFill>
              </a:rPr>
              <a:t>Deuterons (spin-1) also have  a  </a:t>
            </a:r>
            <a:r>
              <a:rPr lang="en-US" b="1" i="1" dirty="0">
                <a:solidFill>
                  <a:srgbClr val="1B375D"/>
                </a:solidFill>
              </a:rPr>
              <a:t>2</a:t>
            </a:r>
            <a:r>
              <a:rPr lang="en-US" b="1" i="1" baseline="30000" dirty="0">
                <a:solidFill>
                  <a:srgbClr val="1B375D"/>
                </a:solidFill>
              </a:rPr>
              <a:t>nd</a:t>
            </a:r>
            <a:r>
              <a:rPr lang="en-US" b="1" i="1" dirty="0">
                <a:solidFill>
                  <a:srgbClr val="1B375D"/>
                </a:solidFill>
              </a:rPr>
              <a:t> type of polarization </a:t>
            </a:r>
            <a:r>
              <a:rPr lang="en-US" i="1" dirty="0">
                <a:solidFill>
                  <a:srgbClr val="1B375D"/>
                </a:solidFill>
              </a:rPr>
              <a:t>(more on this later)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55EDB2-D8AE-5F90-308F-E8595FF79F4B}"/>
                  </a:ext>
                </a:extLst>
              </p:cNvPr>
              <p:cNvSpPr txBox="1"/>
              <p:nvPr/>
            </p:nvSpPr>
            <p:spPr>
              <a:xfrm>
                <a:off x="6723939" y="4213547"/>
                <a:ext cx="14106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55EDB2-D8AE-5F90-308F-E8595FF79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939" y="4213547"/>
                <a:ext cx="1410643" cy="276999"/>
              </a:xfrm>
              <a:prstGeom prst="rect">
                <a:avLst/>
              </a:prstGeom>
              <a:blipFill>
                <a:blip r:embed="rId8"/>
                <a:stretch>
                  <a:fillRect l="-5357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847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7641771" y="463530"/>
            <a:ext cx="39464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Thermal Equilibrium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5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A6D1F5-808D-4D0A-6F47-CB2D47479EC9}"/>
                  </a:ext>
                </a:extLst>
              </p:cNvPr>
              <p:cNvSpPr txBox="1"/>
              <p:nvPr/>
            </p:nvSpPr>
            <p:spPr>
              <a:xfrm>
                <a:off x="909876" y="1369272"/>
                <a:ext cx="9709998" cy="905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1B375D"/>
                    </a:solidFill>
                    <a:latin typeface="Proxima Nova Rg" panose="02000506030000020004" pitchFamily="2" charset="0"/>
                  </a:rPr>
                  <a:t>The Zeeman interaction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  <m:r>
                          <a:rPr lang="en-US" sz="240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>
                    <a:solidFill>
                      <a:srgbClr val="1B375D"/>
                    </a:solidFill>
                    <a:latin typeface="Proxima Nova Rg" panose="02000506030000020004" pitchFamily="2" charset="0"/>
                  </a:rPr>
                  <a:t> lifts the degeneracy of the spins and produces </a:t>
                </a:r>
                <a:r>
                  <a:rPr lang="en-US" sz="2400" i="1" dirty="0">
                    <a:solidFill>
                      <a:srgbClr val="1B375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(2I + 1) </a:t>
                </a:r>
                <a:r>
                  <a:rPr lang="en-US" sz="2400" dirty="0">
                    <a:solidFill>
                      <a:srgbClr val="1B375D"/>
                    </a:solidFill>
                    <a:latin typeface="Proxima Nova Rg" panose="02000506030000020004" pitchFamily="2" charset="0"/>
                  </a:rPr>
                  <a:t>energy states.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A6D1F5-808D-4D0A-6F47-CB2D4747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6" y="1369272"/>
                <a:ext cx="9709998" cy="905376"/>
              </a:xfrm>
              <a:prstGeom prst="rect">
                <a:avLst/>
              </a:prstGeom>
              <a:blipFill>
                <a:blip r:embed="rId3"/>
                <a:stretch>
                  <a:fillRect l="-914" t="-5556"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E80B41-25D5-DA2D-1808-DA75A7341696}"/>
              </a:ext>
            </a:extLst>
          </p:cNvPr>
          <p:cNvCxnSpPr/>
          <p:nvPr/>
        </p:nvCxnSpPr>
        <p:spPr>
          <a:xfrm flipV="1">
            <a:off x="1378444" y="3264350"/>
            <a:ext cx="2045790" cy="1025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C2FF35-128F-5972-1C74-1763C4726DB6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1378444" y="4290119"/>
            <a:ext cx="2020799" cy="703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C845189-BD07-FFEB-DABB-86E28F5ADA2F}"/>
              </a:ext>
            </a:extLst>
          </p:cNvPr>
          <p:cNvSpPr txBox="1"/>
          <p:nvPr/>
        </p:nvSpPr>
        <p:spPr>
          <a:xfrm>
            <a:off x="3498773" y="5258526"/>
            <a:ext cx="167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Proxima Nova Rg" panose="02000506030000020004" pitchFamily="2" charset="0"/>
              </a:rPr>
              <a:t>Magnetic  field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D78560-6ECB-ED4E-6E96-AC5619F2A770}"/>
              </a:ext>
            </a:extLst>
          </p:cNvPr>
          <p:cNvSpPr txBox="1"/>
          <p:nvPr/>
        </p:nvSpPr>
        <p:spPr>
          <a:xfrm>
            <a:off x="736144" y="2746875"/>
            <a:ext cx="128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Proxima Nova Rg" panose="02000506030000020004" pitchFamily="2" charset="0"/>
              </a:rPr>
              <a:t>Energy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B838EB-4AF0-C73E-D8A6-9D39E4DE9228}"/>
              </a:ext>
            </a:extLst>
          </p:cNvPr>
          <p:cNvSpPr txBox="1"/>
          <p:nvPr/>
        </p:nvSpPr>
        <p:spPr>
          <a:xfrm>
            <a:off x="939149" y="4150771"/>
            <a:ext cx="423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Proxima Nova Rg" panose="02000506030000020004" pitchFamily="2" charset="0"/>
              </a:rPr>
              <a:t>0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0F2E349-CAAB-AE84-7C09-8532F6F61B6D}"/>
              </a:ext>
            </a:extLst>
          </p:cNvPr>
          <p:cNvCxnSpPr>
            <a:cxnSpLocks/>
            <a:endCxn id="53" idx="2"/>
          </p:cNvCxnSpPr>
          <p:nvPr/>
        </p:nvCxnSpPr>
        <p:spPr>
          <a:xfrm flipV="1">
            <a:off x="1377037" y="3054652"/>
            <a:ext cx="0" cy="244205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B654155-15F7-01AB-F098-4B570746308D}"/>
              </a:ext>
            </a:extLst>
          </p:cNvPr>
          <p:cNvCxnSpPr>
            <a:cxnSpLocks/>
          </p:cNvCxnSpPr>
          <p:nvPr/>
        </p:nvCxnSpPr>
        <p:spPr>
          <a:xfrm>
            <a:off x="1151080" y="5386938"/>
            <a:ext cx="2305315" cy="3575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E9822CA-C8A2-0AE8-EC65-01C391ED80D5}"/>
              </a:ext>
            </a:extLst>
          </p:cNvPr>
          <p:cNvSpPr txBox="1"/>
          <p:nvPr/>
        </p:nvSpPr>
        <p:spPr>
          <a:xfrm>
            <a:off x="3399243" y="3073254"/>
            <a:ext cx="62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-1/2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494D3F4-F063-F2BE-0CCB-97DA3C2C5AF3}"/>
              </a:ext>
            </a:extLst>
          </p:cNvPr>
          <p:cNvSpPr txBox="1"/>
          <p:nvPr/>
        </p:nvSpPr>
        <p:spPr>
          <a:xfrm>
            <a:off x="3399243" y="4840149"/>
            <a:ext cx="649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+1/2</a:t>
            </a:r>
            <a:endParaRPr lang="en-US" sz="1400" baseline="-25000" dirty="0">
              <a:latin typeface="Proxima Nova Rg" panose="02000506030000020004" pitchFamily="2" charset="0"/>
            </a:endParaRPr>
          </a:p>
        </p:txBody>
      </p: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5D648EA-8B4C-1CE7-1B7A-3A9CB835226C}"/>
              </a:ext>
            </a:extLst>
          </p:cNvPr>
          <p:cNvCxnSpPr/>
          <p:nvPr/>
        </p:nvCxnSpPr>
        <p:spPr>
          <a:xfrm>
            <a:off x="2986088" y="3515977"/>
            <a:ext cx="0" cy="1324172"/>
          </a:xfrm>
          <a:prstGeom prst="straightConnector1">
            <a:avLst/>
          </a:prstGeom>
          <a:ln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86745A7-0B31-0A3E-3FE6-C1511761D278}"/>
                  </a:ext>
                </a:extLst>
              </p:cNvPr>
              <p:cNvSpPr txBox="1"/>
              <p:nvPr/>
            </p:nvSpPr>
            <p:spPr>
              <a:xfrm>
                <a:off x="2951712" y="4209402"/>
                <a:ext cx="1069485" cy="485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>
                    <a:solidFill>
                      <a:schemeClr val="bg2">
                        <a:lumMod val="25000"/>
                      </a:schemeClr>
                    </a:solidFill>
                    <a:ea typeface="Cambria Math" panose="02040503050406030204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86745A7-0B31-0A3E-3FE6-C1511761D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712" y="4209402"/>
                <a:ext cx="1069485" cy="485646"/>
              </a:xfrm>
              <a:prstGeom prst="rect">
                <a:avLst/>
              </a:prstGeom>
              <a:blipFill>
                <a:blip r:embed="rId4"/>
                <a:stretch>
                  <a:fillRect l="-4706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F947728E-1149-8F4C-946C-734517D7FD71}"/>
              </a:ext>
            </a:extLst>
          </p:cNvPr>
          <p:cNvSpPr txBox="1"/>
          <p:nvPr/>
        </p:nvSpPr>
        <p:spPr>
          <a:xfrm>
            <a:off x="3838590" y="2813779"/>
            <a:ext cx="2013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roxima Nova Rg" panose="02000506030000020004" pitchFamily="2" charset="0"/>
              </a:rPr>
              <a:t>An oscillating field at the resonance frequency will induce transitions between the states </a:t>
            </a:r>
            <a:r>
              <a:rPr lang="en-US" sz="1200" i="1" dirty="0">
                <a:latin typeface="Proxima Nova Rg" panose="02000506030000020004" pitchFamily="2" charset="0"/>
              </a:rPr>
              <a:t>(spin flips)</a:t>
            </a:r>
            <a:endParaRPr lang="en-US" sz="1200" dirty="0">
              <a:latin typeface="Proxima Nova Rg" panose="02000506030000020004" pitchFamily="2" charset="0"/>
            </a:endParaRPr>
          </a:p>
        </p:txBody>
      </p:sp>
      <p:sp>
        <p:nvSpPr>
          <p:cNvPr id="134" name="Freeform 133">
            <a:extLst>
              <a:ext uri="{FF2B5EF4-FFF2-40B4-BE49-F238E27FC236}">
                <a16:creationId xmlns:a16="http://schemas.microsoft.com/office/drawing/2014/main" id="{3E8B2AC6-8554-43B0-E109-2E0FFA64DCE7}"/>
              </a:ext>
            </a:extLst>
          </p:cNvPr>
          <p:cNvSpPr/>
          <p:nvPr/>
        </p:nvSpPr>
        <p:spPr>
          <a:xfrm>
            <a:off x="3086100" y="3642252"/>
            <a:ext cx="2443163" cy="262000"/>
          </a:xfrm>
          <a:custGeom>
            <a:avLst/>
            <a:gdLst>
              <a:gd name="connsiteX0" fmla="*/ 2443163 w 2443163"/>
              <a:gd name="connsiteY0" fmla="*/ 24364 h 352976"/>
              <a:gd name="connsiteX1" fmla="*/ 1328738 w 2443163"/>
              <a:gd name="connsiteY1" fmla="*/ 10076 h 352976"/>
              <a:gd name="connsiteX2" fmla="*/ 828675 w 2443163"/>
              <a:gd name="connsiteY2" fmla="*/ 10076 h 352976"/>
              <a:gd name="connsiteX3" fmla="*/ 957263 w 2443163"/>
              <a:gd name="connsiteY3" fmla="*/ 138664 h 352976"/>
              <a:gd name="connsiteX4" fmla="*/ 2085975 w 2443163"/>
              <a:gd name="connsiteY4" fmla="*/ 138664 h 352976"/>
              <a:gd name="connsiteX5" fmla="*/ 2243138 w 2443163"/>
              <a:gd name="connsiteY5" fmla="*/ 224389 h 352976"/>
              <a:gd name="connsiteX6" fmla="*/ 1657350 w 2443163"/>
              <a:gd name="connsiteY6" fmla="*/ 324401 h 352976"/>
              <a:gd name="connsiteX7" fmla="*/ 542925 w 2443163"/>
              <a:gd name="connsiteY7" fmla="*/ 238676 h 352976"/>
              <a:gd name="connsiteX8" fmla="*/ 214313 w 2443163"/>
              <a:gd name="connsiteY8" fmla="*/ 267251 h 352976"/>
              <a:gd name="connsiteX9" fmla="*/ 0 w 2443163"/>
              <a:gd name="connsiteY9" fmla="*/ 352976 h 352976"/>
              <a:gd name="connsiteX0" fmla="*/ 2443163 w 2443163"/>
              <a:gd name="connsiteY0" fmla="*/ 73750 h 402362"/>
              <a:gd name="connsiteX1" fmla="*/ 1517202 w 2443163"/>
              <a:gd name="connsiteY1" fmla="*/ 131 h 402362"/>
              <a:gd name="connsiteX2" fmla="*/ 828675 w 2443163"/>
              <a:gd name="connsiteY2" fmla="*/ 59462 h 402362"/>
              <a:gd name="connsiteX3" fmla="*/ 957263 w 2443163"/>
              <a:gd name="connsiteY3" fmla="*/ 188050 h 402362"/>
              <a:gd name="connsiteX4" fmla="*/ 2085975 w 2443163"/>
              <a:gd name="connsiteY4" fmla="*/ 188050 h 402362"/>
              <a:gd name="connsiteX5" fmla="*/ 2243138 w 2443163"/>
              <a:gd name="connsiteY5" fmla="*/ 273775 h 402362"/>
              <a:gd name="connsiteX6" fmla="*/ 1657350 w 2443163"/>
              <a:gd name="connsiteY6" fmla="*/ 373787 h 402362"/>
              <a:gd name="connsiteX7" fmla="*/ 542925 w 2443163"/>
              <a:gd name="connsiteY7" fmla="*/ 288062 h 402362"/>
              <a:gd name="connsiteX8" fmla="*/ 214313 w 2443163"/>
              <a:gd name="connsiteY8" fmla="*/ 316637 h 402362"/>
              <a:gd name="connsiteX9" fmla="*/ 0 w 2443163"/>
              <a:gd name="connsiteY9" fmla="*/ 402362 h 40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3163" h="402362">
                <a:moveTo>
                  <a:pt x="2443163" y="73750"/>
                </a:moveTo>
                <a:cubicBezTo>
                  <a:pt x="2071688" y="68987"/>
                  <a:pt x="1888677" y="4894"/>
                  <a:pt x="1517202" y="131"/>
                </a:cubicBezTo>
                <a:cubicBezTo>
                  <a:pt x="1248121" y="-2250"/>
                  <a:pt x="921998" y="28142"/>
                  <a:pt x="828675" y="59462"/>
                </a:cubicBezTo>
                <a:cubicBezTo>
                  <a:pt x="735352" y="90782"/>
                  <a:pt x="747713" y="166619"/>
                  <a:pt x="957263" y="188050"/>
                </a:cubicBezTo>
                <a:cubicBezTo>
                  <a:pt x="1166813" y="209481"/>
                  <a:pt x="1871663" y="173763"/>
                  <a:pt x="2085975" y="188050"/>
                </a:cubicBezTo>
                <a:cubicBezTo>
                  <a:pt x="2300287" y="202337"/>
                  <a:pt x="2314575" y="242819"/>
                  <a:pt x="2243138" y="273775"/>
                </a:cubicBezTo>
                <a:cubicBezTo>
                  <a:pt x="2171701" y="304731"/>
                  <a:pt x="1940719" y="371406"/>
                  <a:pt x="1657350" y="373787"/>
                </a:cubicBezTo>
                <a:cubicBezTo>
                  <a:pt x="1373981" y="376168"/>
                  <a:pt x="783431" y="297587"/>
                  <a:pt x="542925" y="288062"/>
                </a:cubicBezTo>
                <a:cubicBezTo>
                  <a:pt x="302419" y="278537"/>
                  <a:pt x="304801" y="297587"/>
                  <a:pt x="214313" y="316637"/>
                </a:cubicBezTo>
                <a:cubicBezTo>
                  <a:pt x="123825" y="335687"/>
                  <a:pt x="61912" y="369024"/>
                  <a:pt x="0" y="402362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0132503-574A-77FE-7FFC-59F7CFEBA80D}"/>
              </a:ext>
            </a:extLst>
          </p:cNvPr>
          <p:cNvCxnSpPr/>
          <p:nvPr/>
        </p:nvCxnSpPr>
        <p:spPr>
          <a:xfrm>
            <a:off x="7641771" y="4715220"/>
            <a:ext cx="20165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61572E9-7E89-DB21-FBBE-F98778B7C739}"/>
              </a:ext>
            </a:extLst>
          </p:cNvPr>
          <p:cNvCxnSpPr/>
          <p:nvPr/>
        </p:nvCxnSpPr>
        <p:spPr>
          <a:xfrm>
            <a:off x="7641771" y="5532934"/>
            <a:ext cx="201657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CFE3F789-C049-99A8-7C4E-0BCB6D72DB0B}"/>
              </a:ext>
            </a:extLst>
          </p:cNvPr>
          <p:cNvSpPr txBox="1"/>
          <p:nvPr/>
        </p:nvSpPr>
        <p:spPr>
          <a:xfrm>
            <a:off x="9663976" y="5386642"/>
            <a:ext cx="52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N</a:t>
            </a:r>
            <a:r>
              <a:rPr lang="en-US" sz="1400" baseline="-25000" dirty="0">
                <a:latin typeface="Proxima Nova Rg" panose="02000506030000020004" pitchFamily="2" charset="0"/>
              </a:rPr>
              <a:t>+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A98C35DD-58D3-15B9-64DA-C18BB6788F7D}"/>
              </a:ext>
            </a:extLst>
          </p:cNvPr>
          <p:cNvSpPr txBox="1"/>
          <p:nvPr/>
        </p:nvSpPr>
        <p:spPr>
          <a:xfrm>
            <a:off x="9663976" y="4574682"/>
            <a:ext cx="52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roxima Nova Rg" panose="02000506030000020004" pitchFamily="2" charset="0"/>
              </a:rPr>
              <a:t>N</a:t>
            </a:r>
            <a:r>
              <a:rPr lang="en-US" sz="1400" baseline="-25000" dirty="0">
                <a:latin typeface="Proxima Nova Rg" panose="02000506030000020004" pitchFamily="2" charset="0"/>
              </a:rPr>
              <a:t>-</a:t>
            </a:r>
          </a:p>
        </p:txBody>
      </p:sp>
      <p:sp>
        <p:nvSpPr>
          <p:cNvPr id="144" name="Up Arrow 143">
            <a:extLst>
              <a:ext uri="{FF2B5EF4-FFF2-40B4-BE49-F238E27FC236}">
                <a16:creationId xmlns:a16="http://schemas.microsoft.com/office/drawing/2014/main" id="{719FE368-E181-2E5B-0F24-A000DC7D0E2E}"/>
              </a:ext>
            </a:extLst>
          </p:cNvPr>
          <p:cNvSpPr/>
          <p:nvPr/>
        </p:nvSpPr>
        <p:spPr>
          <a:xfrm>
            <a:off x="7824651" y="5225157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Up Arrow 144">
            <a:extLst>
              <a:ext uri="{FF2B5EF4-FFF2-40B4-BE49-F238E27FC236}">
                <a16:creationId xmlns:a16="http://schemas.microsoft.com/office/drawing/2014/main" id="{F59418EC-BB64-D4A7-8A0F-CD36AB3B1D7C}"/>
              </a:ext>
            </a:extLst>
          </p:cNvPr>
          <p:cNvSpPr/>
          <p:nvPr/>
        </p:nvSpPr>
        <p:spPr>
          <a:xfrm>
            <a:off x="8021655" y="5225157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Up Arrow 145">
            <a:extLst>
              <a:ext uri="{FF2B5EF4-FFF2-40B4-BE49-F238E27FC236}">
                <a16:creationId xmlns:a16="http://schemas.microsoft.com/office/drawing/2014/main" id="{09801BE4-F00B-874F-4870-524B7F1A7C6B}"/>
              </a:ext>
            </a:extLst>
          </p:cNvPr>
          <p:cNvSpPr/>
          <p:nvPr/>
        </p:nvSpPr>
        <p:spPr>
          <a:xfrm>
            <a:off x="8237245" y="5225157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Up Arrow 146">
            <a:extLst>
              <a:ext uri="{FF2B5EF4-FFF2-40B4-BE49-F238E27FC236}">
                <a16:creationId xmlns:a16="http://schemas.microsoft.com/office/drawing/2014/main" id="{B825FBEF-176E-EE32-054C-4D0276D5F3A6}"/>
              </a:ext>
            </a:extLst>
          </p:cNvPr>
          <p:cNvSpPr/>
          <p:nvPr/>
        </p:nvSpPr>
        <p:spPr>
          <a:xfrm>
            <a:off x="8467704" y="5225157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Up Arrow 147">
            <a:extLst>
              <a:ext uri="{FF2B5EF4-FFF2-40B4-BE49-F238E27FC236}">
                <a16:creationId xmlns:a16="http://schemas.microsoft.com/office/drawing/2014/main" id="{21DC8C68-9E7D-C377-9DA1-4836857A4C1F}"/>
              </a:ext>
            </a:extLst>
          </p:cNvPr>
          <p:cNvSpPr/>
          <p:nvPr/>
        </p:nvSpPr>
        <p:spPr>
          <a:xfrm>
            <a:off x="8683294" y="5225157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Up Arrow 148">
            <a:extLst>
              <a:ext uri="{FF2B5EF4-FFF2-40B4-BE49-F238E27FC236}">
                <a16:creationId xmlns:a16="http://schemas.microsoft.com/office/drawing/2014/main" id="{6F1A4F9C-1BA7-D883-E314-E6D6BE75C2E0}"/>
              </a:ext>
            </a:extLst>
          </p:cNvPr>
          <p:cNvSpPr/>
          <p:nvPr/>
        </p:nvSpPr>
        <p:spPr>
          <a:xfrm>
            <a:off x="8884015" y="5225157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Up Arrow 149">
            <a:extLst>
              <a:ext uri="{FF2B5EF4-FFF2-40B4-BE49-F238E27FC236}">
                <a16:creationId xmlns:a16="http://schemas.microsoft.com/office/drawing/2014/main" id="{386CCBB2-2EAC-75B1-09AF-0ABD760F40A7}"/>
              </a:ext>
            </a:extLst>
          </p:cNvPr>
          <p:cNvSpPr/>
          <p:nvPr/>
        </p:nvSpPr>
        <p:spPr>
          <a:xfrm>
            <a:off x="9069868" y="5225157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Up Arrow 150">
            <a:extLst>
              <a:ext uri="{FF2B5EF4-FFF2-40B4-BE49-F238E27FC236}">
                <a16:creationId xmlns:a16="http://schemas.microsoft.com/office/drawing/2014/main" id="{8DD715F0-7B7D-F185-371F-C274C76BFF94}"/>
              </a:ext>
            </a:extLst>
          </p:cNvPr>
          <p:cNvSpPr/>
          <p:nvPr/>
        </p:nvSpPr>
        <p:spPr>
          <a:xfrm flipV="1">
            <a:off x="7820936" y="4386860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Up Arrow 151">
            <a:extLst>
              <a:ext uri="{FF2B5EF4-FFF2-40B4-BE49-F238E27FC236}">
                <a16:creationId xmlns:a16="http://schemas.microsoft.com/office/drawing/2014/main" id="{B7B49AA5-7688-D772-DBD4-068B00F31F2A}"/>
              </a:ext>
            </a:extLst>
          </p:cNvPr>
          <p:cNvSpPr/>
          <p:nvPr/>
        </p:nvSpPr>
        <p:spPr>
          <a:xfrm flipV="1">
            <a:off x="8017940" y="4386860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Up Arrow 152">
            <a:extLst>
              <a:ext uri="{FF2B5EF4-FFF2-40B4-BE49-F238E27FC236}">
                <a16:creationId xmlns:a16="http://schemas.microsoft.com/office/drawing/2014/main" id="{E9109326-A484-1648-03DD-3B90A9AC729E}"/>
              </a:ext>
            </a:extLst>
          </p:cNvPr>
          <p:cNvSpPr/>
          <p:nvPr/>
        </p:nvSpPr>
        <p:spPr>
          <a:xfrm flipV="1">
            <a:off x="8233530" y="4386860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Up Arrow 153">
            <a:extLst>
              <a:ext uri="{FF2B5EF4-FFF2-40B4-BE49-F238E27FC236}">
                <a16:creationId xmlns:a16="http://schemas.microsoft.com/office/drawing/2014/main" id="{6BD4ABDB-FD34-0C16-64DC-71FEF255D4A3}"/>
              </a:ext>
            </a:extLst>
          </p:cNvPr>
          <p:cNvSpPr/>
          <p:nvPr/>
        </p:nvSpPr>
        <p:spPr>
          <a:xfrm flipV="1">
            <a:off x="8463989" y="4386860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Up Arrow 154">
            <a:extLst>
              <a:ext uri="{FF2B5EF4-FFF2-40B4-BE49-F238E27FC236}">
                <a16:creationId xmlns:a16="http://schemas.microsoft.com/office/drawing/2014/main" id="{D978FB20-4819-8E77-139B-3FA3067A64B7}"/>
              </a:ext>
            </a:extLst>
          </p:cNvPr>
          <p:cNvSpPr/>
          <p:nvPr/>
        </p:nvSpPr>
        <p:spPr>
          <a:xfrm flipV="1">
            <a:off x="8679579" y="4386860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D421131-78EF-F04B-8C84-E9466D9503F3}"/>
              </a:ext>
            </a:extLst>
          </p:cNvPr>
          <p:cNvSpPr txBox="1"/>
          <p:nvPr/>
        </p:nvSpPr>
        <p:spPr>
          <a:xfrm>
            <a:off x="6661363" y="2032140"/>
            <a:ext cx="4940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Left undisturbed, an ensemble of spins will eventually come into </a:t>
            </a:r>
            <a:r>
              <a:rPr lang="en-US" sz="1600" b="1" i="1" dirty="0">
                <a:latin typeface="Proxima Nova Rg" panose="02000506030000020004" pitchFamily="2" charset="0"/>
              </a:rPr>
              <a:t>thermal equilibrium </a:t>
            </a:r>
            <a:r>
              <a:rPr lang="en-US" sz="1600" dirty="0">
                <a:latin typeface="Proxima Nova Rg" panose="02000506030000020004" pitchFamily="2" charset="0"/>
              </a:rPr>
              <a:t>with its environment and the levels will be populated according to the Boltzmann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AEC54745-2032-BBB7-1C79-8818C3198446}"/>
                  </a:ext>
                </a:extLst>
              </p:cNvPr>
              <p:cNvSpPr txBox="1"/>
              <p:nvPr/>
            </p:nvSpPr>
            <p:spPr>
              <a:xfrm>
                <a:off x="7384580" y="3365674"/>
                <a:ext cx="2727157" cy="681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AEC54745-2032-BBB7-1C79-8818C3198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580" y="3365674"/>
                <a:ext cx="2727157" cy="681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490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7641771" y="463530"/>
            <a:ext cx="39464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Thermal Equilibrium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6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A6D1F5-808D-4D0A-6F47-CB2D47479EC9}"/>
              </a:ext>
            </a:extLst>
          </p:cNvPr>
          <p:cNvSpPr txBox="1"/>
          <p:nvPr/>
        </p:nvSpPr>
        <p:spPr>
          <a:xfrm>
            <a:off x="618597" y="1202833"/>
            <a:ext cx="547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spins approach equilibrium in an exponential manner.</a:t>
            </a:r>
          </a:p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The </a:t>
            </a:r>
            <a:r>
              <a:rPr lang="en-US" sz="1600" i="1" dirty="0">
                <a:solidFill>
                  <a:srgbClr val="1B37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1/e 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constant is </a:t>
            </a:r>
            <a:r>
              <a:rPr lang="en-US" sz="1600" i="1" dirty="0">
                <a:solidFill>
                  <a:srgbClr val="1B37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i="1" baseline="-25000" dirty="0">
                <a:solidFill>
                  <a:srgbClr val="1B37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, the spin-lattice relaxation time.</a:t>
            </a:r>
          </a:p>
          <a:p>
            <a:r>
              <a:rPr lang="en-US" sz="1600" i="1" dirty="0">
                <a:solidFill>
                  <a:srgbClr val="1B37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i="1" baseline="-25000" dirty="0">
                <a:solidFill>
                  <a:srgbClr val="1B37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aseline="-25000" dirty="0">
                <a:solidFill>
                  <a:srgbClr val="1B375D"/>
                </a:solidFill>
                <a:latin typeface="Proxima Nova Rg" panose="02000506030000020004" pitchFamily="2" charset="0"/>
              </a:rPr>
              <a:t> 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depends on the temperature, field, and sample purity.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D421131-78EF-F04B-8C84-E9466D9503F3}"/>
              </a:ext>
            </a:extLst>
          </p:cNvPr>
          <p:cNvSpPr txBox="1"/>
          <p:nvPr/>
        </p:nvSpPr>
        <p:spPr>
          <a:xfrm>
            <a:off x="8139687" y="2410022"/>
            <a:ext cx="3238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Appreciable </a:t>
            </a:r>
            <a:r>
              <a:rPr lang="en-US" sz="1600" b="1" i="1" dirty="0">
                <a:solidFill>
                  <a:srgbClr val="1B375D"/>
                </a:solidFill>
                <a:latin typeface="Proxima Nova Rg" panose="02000506030000020004" pitchFamily="2" charset="0"/>
              </a:rPr>
              <a:t>nuclear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  polarization requires ultra-low temperatures and high magnetic fields.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664D7-9B0A-4C21-7E78-0FB14969CDCA}"/>
              </a:ext>
            </a:extLst>
          </p:cNvPr>
          <p:cNvSpPr txBox="1"/>
          <p:nvPr/>
        </p:nvSpPr>
        <p:spPr>
          <a:xfrm>
            <a:off x="3902270" y="2470226"/>
            <a:ext cx="4129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1B37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baseline="-25000" dirty="0">
                <a:solidFill>
                  <a:srgbClr val="1B37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600" dirty="0">
                <a:solidFill>
                  <a:srgbClr val="1B375D"/>
                </a:solidFill>
                <a:latin typeface="Proxima Nova Rg" panose="02000506030000020004" pitchFamily="2" charset="0"/>
              </a:rPr>
              <a:t>, the thermal equilibrium polarization, is given by the Brillouin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65B73F-60AF-3153-8777-93A9D73CF919}"/>
                  </a:ext>
                </a:extLst>
              </p:cNvPr>
              <p:cNvSpPr txBox="1"/>
              <p:nvPr/>
            </p:nvSpPr>
            <p:spPr>
              <a:xfrm>
                <a:off x="3271125" y="3251109"/>
                <a:ext cx="4670574" cy="501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𝑇𝐸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coth</m:t>
                          </m:r>
                        </m:fName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den>
                              </m:f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coth</m:t>
                          </m:r>
                        </m:fName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den>
                              </m:f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65B73F-60AF-3153-8777-93A9D73C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125" y="3251109"/>
                <a:ext cx="4670574" cy="501612"/>
              </a:xfrm>
              <a:prstGeom prst="rect">
                <a:avLst/>
              </a:prstGeo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3299AB-36BE-F47D-9D08-902E422D3D39}"/>
                  </a:ext>
                </a:extLst>
              </p:cNvPr>
              <p:cNvSpPr txBox="1"/>
              <p:nvPr/>
            </p:nvSpPr>
            <p:spPr>
              <a:xfrm>
                <a:off x="6524066" y="3738422"/>
                <a:ext cx="983847" cy="495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3299AB-36BE-F47D-9D08-902E422D3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066" y="3738422"/>
                <a:ext cx="983847" cy="495649"/>
              </a:xfrm>
              <a:prstGeom prst="rect">
                <a:avLst/>
              </a:prstGeom>
              <a:blipFill>
                <a:blip r:embed="rId4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04B735-9521-AD22-2571-6C76EFA20650}"/>
              </a:ext>
            </a:extLst>
          </p:cNvPr>
          <p:cNvSpPr txBox="1"/>
          <p:nvPr/>
        </p:nvSpPr>
        <p:spPr>
          <a:xfrm>
            <a:off x="4149612" y="4253518"/>
            <a:ext cx="239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Proxima Nova Rg" panose="02000506030000020004" pitchFamily="2" charset="0"/>
              </a:rPr>
              <a:t>for spin-1/2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4EBCC5-E967-B5CD-2E8C-6FCEDD28B31C}"/>
                  </a:ext>
                </a:extLst>
              </p:cNvPr>
              <p:cNvSpPr txBox="1"/>
              <p:nvPr/>
            </p:nvSpPr>
            <p:spPr>
              <a:xfrm>
                <a:off x="4092870" y="4626817"/>
                <a:ext cx="2506860" cy="610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𝑇𝐸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4EBCC5-E967-B5CD-2E8C-6FCEDD28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870" y="4626817"/>
                <a:ext cx="2506860" cy="610873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BDF2D6A-FB19-8F6B-8EC4-2ABD0BDF2044}"/>
              </a:ext>
            </a:extLst>
          </p:cNvPr>
          <p:cNvSpPr txBox="1"/>
          <p:nvPr/>
        </p:nvSpPr>
        <p:spPr>
          <a:xfrm>
            <a:off x="8114895" y="3221464"/>
            <a:ext cx="3674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Proxima Nova Rg" panose="02000506030000020004" pitchFamily="2" charset="0"/>
              </a:rPr>
              <a:t>Electrons are much more forgiving.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E0C3AC-EAAD-2173-36CA-ED7D54C20EB1}"/>
              </a:ext>
            </a:extLst>
          </p:cNvPr>
          <p:cNvSpPr/>
          <p:nvPr/>
        </p:nvSpPr>
        <p:spPr>
          <a:xfrm>
            <a:off x="4323432" y="4197297"/>
            <a:ext cx="2171432" cy="10672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59A51A-E985-BF08-1FBF-EA9B75ED4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278" y="3654320"/>
            <a:ext cx="4129647" cy="2711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9F549-A9CC-025D-EFFD-1C92AE85F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286" y="2480744"/>
            <a:ext cx="3215193" cy="2111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8A4260-228C-6B21-CFE7-7E8708409D82}"/>
              </a:ext>
            </a:extLst>
          </p:cNvPr>
          <p:cNvSpPr txBox="1"/>
          <p:nvPr/>
        </p:nvSpPr>
        <p:spPr>
          <a:xfrm>
            <a:off x="1981247" y="3611799"/>
            <a:ext cx="211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9743C"/>
                </a:solidFill>
                <a:latin typeface="Proxima Nova Rg" panose="02000506030000020004" pitchFamily="2" charset="0"/>
              </a:rPr>
              <a:t>Electrons: short T</a:t>
            </a:r>
            <a:r>
              <a:rPr lang="en-US" sz="1400" baseline="-25000" dirty="0">
                <a:solidFill>
                  <a:srgbClr val="E9743C"/>
                </a:solidFill>
                <a:latin typeface="Proxima Nova Rg" panose="02000506030000020004" pitchFamily="2" charset="0"/>
              </a:rPr>
              <a:t>1</a:t>
            </a:r>
          </a:p>
          <a:p>
            <a:r>
              <a:rPr lang="en-US" sz="1400" dirty="0">
                <a:solidFill>
                  <a:srgbClr val="E9743C"/>
                </a:solidFill>
                <a:latin typeface="Proxima Nova Rg" panose="02000506030000020004" pitchFamily="2" charset="0"/>
              </a:rPr>
              <a:t>Nuclei: long T</a:t>
            </a:r>
            <a:r>
              <a:rPr lang="en-US" sz="1400" baseline="-25000" dirty="0">
                <a:solidFill>
                  <a:srgbClr val="E9743C"/>
                </a:solidFill>
                <a:latin typeface="Proxima Nova Rg" panose="02000506030000020004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3E14C-A1D6-6A02-0AFD-00B845550C81}"/>
              </a:ext>
            </a:extLst>
          </p:cNvPr>
          <p:cNvSpPr txBox="1"/>
          <p:nvPr/>
        </p:nvSpPr>
        <p:spPr>
          <a:xfrm>
            <a:off x="1290121" y="2512534"/>
            <a:ext cx="539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i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endParaRPr lang="en-US" i="1" baseline="-250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6257F-3F7F-8165-5182-1E289676A19F}"/>
              </a:ext>
            </a:extLst>
          </p:cNvPr>
          <p:cNvCxnSpPr>
            <a:cxnSpLocks/>
          </p:cNvCxnSpPr>
          <p:nvPr/>
        </p:nvCxnSpPr>
        <p:spPr>
          <a:xfrm flipH="1">
            <a:off x="1760381" y="2649004"/>
            <a:ext cx="1679796" cy="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90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7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2494FF-A05F-49AC-FEF0-59A08D7F5258}"/>
              </a:ext>
            </a:extLst>
          </p:cNvPr>
          <p:cNvSpPr txBox="1"/>
          <p:nvPr/>
        </p:nvSpPr>
        <p:spPr>
          <a:xfrm>
            <a:off x="838200" y="1340693"/>
            <a:ext cx="9918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Thermal equilibrium (aka “Brute-Force”) polarization of nuclear requires very high magnetic fields and ultra low temperatures.</a:t>
            </a:r>
          </a:p>
          <a:p>
            <a:endParaRPr lang="en-US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Almost all polarized solid targets utilize a different polarization method: </a:t>
            </a:r>
          </a:p>
          <a:p>
            <a:endParaRPr lang="en-US" sz="10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2400" b="1" i="1" u="sng" dirty="0">
                <a:solidFill>
                  <a:srgbClr val="E9743C"/>
                </a:solidFill>
                <a:latin typeface="Proxima Nova Rg" panose="02000506030000020004" pitchFamily="2" charset="0"/>
              </a:rPr>
              <a:t>Dynamic Nuclear Polarization (DNP)</a:t>
            </a:r>
          </a:p>
          <a:p>
            <a:endParaRPr lang="en-US" sz="800" b="1" i="1" u="sng" dirty="0">
              <a:solidFill>
                <a:srgbClr val="E9743C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Select an appropriate dielectric solid with the nucleus you want to polarize (usually protons or deuterons)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Implant it with a low concentration (10</a:t>
            </a:r>
            <a:r>
              <a:rPr lang="en-US" sz="2000" baseline="30000" dirty="0">
                <a:solidFill>
                  <a:srgbClr val="1B375D"/>
                </a:solidFill>
                <a:latin typeface="Proxima Nova Rg" panose="02000506030000020004" pitchFamily="2" charset="0"/>
              </a:rPr>
              <a:t>-4</a:t>
            </a: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) of unpaired electron spins (paramagnetic impurities)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Polarize the electrons at a moderate field and temperature (∼ 5 T/ 1 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375D"/>
                </a:solidFill>
                <a:latin typeface="Proxima Nova Rg" panose="02000506030000020004" pitchFamily="2" charset="0"/>
              </a:rPr>
              <a:t>Transfer the electron polarization to the nuclei</a:t>
            </a:r>
          </a:p>
          <a:p>
            <a:endParaRPr lang="en-US" dirty="0">
              <a:latin typeface="Proxima Nova Rg" panose="02000506030000020004" pitchFamily="2" charset="0"/>
            </a:endParaRPr>
          </a:p>
          <a:p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66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8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2494FF-A05F-49AC-FEF0-59A08D7F5258}"/>
              </a:ext>
            </a:extLst>
          </p:cNvPr>
          <p:cNvSpPr txBox="1"/>
          <p:nvPr/>
        </p:nvSpPr>
        <p:spPr>
          <a:xfrm>
            <a:off x="838200" y="1308788"/>
            <a:ext cx="10617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Thermal equilibrium (aka “Brute-Force”) polarization of nuclear requires very high magnetic fields and ultra low temperatures.</a:t>
            </a:r>
          </a:p>
          <a:p>
            <a:endParaRPr lang="en-US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Almost all polarized solid targets utilize a different method: </a:t>
            </a:r>
          </a:p>
          <a:p>
            <a:endParaRPr lang="en-US" sz="10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r>
              <a:rPr lang="en-US" sz="2400" b="1" i="1" u="sng" dirty="0">
                <a:solidFill>
                  <a:srgbClr val="E9743C"/>
                </a:solidFill>
                <a:latin typeface="Proxima Nova Rg" panose="02000506030000020004" pitchFamily="2" charset="0"/>
              </a:rPr>
              <a:t>Dynamic Nuclear Polarization (DNP)</a:t>
            </a:r>
          </a:p>
          <a:p>
            <a:endParaRPr lang="en-US" sz="800" b="1" i="1" u="sng" dirty="0">
              <a:solidFill>
                <a:srgbClr val="E9743C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Select an appropriate dielectric solid with the nucleus to polarize (</a:t>
            </a:r>
            <a:r>
              <a:rPr lang="en-US" dirty="0" err="1">
                <a:solidFill>
                  <a:srgbClr val="1B375D"/>
                </a:solidFill>
                <a:latin typeface="Proxima Nova Rg" panose="02000506030000020004" pitchFamily="2" charset="0"/>
              </a:rPr>
              <a:t>eg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 protons or deuterons)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Implant it with a low concentration (10</a:t>
            </a:r>
            <a:r>
              <a:rPr lang="en-US" baseline="30000" dirty="0">
                <a:solidFill>
                  <a:srgbClr val="1B375D"/>
                </a:solidFill>
                <a:latin typeface="Proxima Nova Rg" panose="02000506030000020004" pitchFamily="2" charset="0"/>
              </a:rPr>
              <a:t>-4</a:t>
            </a: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) of unpaired electron spins (paramagnetic impurities)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Polarize the electrons at a moderate field and temperature (∼ 5 T/ 1 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solidFill>
                <a:srgbClr val="1B375D"/>
              </a:solidFill>
              <a:latin typeface="Proxima Nova Rg" panose="0200050603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B375D"/>
                </a:solidFill>
                <a:latin typeface="Proxima Nova Rg" panose="02000506030000020004" pitchFamily="2" charset="0"/>
              </a:rPr>
              <a:t>Transfer the electron polarization to the nuclei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16A5C-446B-BCA2-94C4-ECFB0B2318F1}"/>
              </a:ext>
            </a:extLst>
          </p:cNvPr>
          <p:cNvSpPr txBox="1"/>
          <p:nvPr/>
        </p:nvSpPr>
        <p:spPr>
          <a:xfrm>
            <a:off x="743055" y="5193513"/>
            <a:ext cx="2999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E9743C"/>
                </a:solidFill>
                <a:latin typeface="Proxima Nova Rg" panose="02000506030000020004" pitchFamily="2" charset="0"/>
              </a:rPr>
              <a:t>EXAMPLE</a:t>
            </a:r>
          </a:p>
          <a:p>
            <a:pPr algn="ctr"/>
            <a:r>
              <a:rPr lang="en-US" dirty="0">
                <a:solidFill>
                  <a:srgbClr val="E9743C"/>
                </a:solidFill>
                <a:latin typeface="Proxima Nova Rg" panose="02000506030000020004" pitchFamily="2" charset="0"/>
              </a:rPr>
              <a:t>TEMPO-doped butanol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C6D52-E66A-4ED3-3C88-1A171BF35EC2}"/>
              </a:ext>
            </a:extLst>
          </p:cNvPr>
          <p:cNvSpPr txBox="1"/>
          <p:nvPr/>
        </p:nvSpPr>
        <p:spPr>
          <a:xfrm>
            <a:off x="3141885" y="4902200"/>
            <a:ext cx="334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Butanol has 10 free protons</a:t>
            </a:r>
          </a:p>
        </p:txBody>
      </p:sp>
      <p:pic>
        <p:nvPicPr>
          <p:cNvPr id="1026" name="Picture 2" descr="1-Butanol - Wikipedia">
            <a:extLst>
              <a:ext uri="{FF2B5EF4-FFF2-40B4-BE49-F238E27FC236}">
                <a16:creationId xmlns:a16="http://schemas.microsoft.com/office/drawing/2014/main" id="{0DE3C39D-472F-2B35-AF6D-E6FC8CD6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85" y="5398240"/>
            <a:ext cx="1689303" cy="7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E5A07C-D8E8-82D8-C791-98334B09C0EC}"/>
              </a:ext>
            </a:extLst>
          </p:cNvPr>
          <p:cNvSpPr txBox="1"/>
          <p:nvPr/>
        </p:nvSpPr>
        <p:spPr>
          <a:xfrm>
            <a:off x="6167155" y="4902200"/>
            <a:ext cx="334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TEMPO has one unpaired electron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BB1587B-96D5-601F-A32E-9C138EDCC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597" y="5264367"/>
            <a:ext cx="157921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utanol1 copy.gif">
            <a:extLst>
              <a:ext uri="{FF2B5EF4-FFF2-40B4-BE49-F238E27FC236}">
                <a16:creationId xmlns:a16="http://schemas.microsoft.com/office/drawing/2014/main" id="{AC2956AA-C3BC-1F11-0B5E-FB9516373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68" y="5071477"/>
            <a:ext cx="1104296" cy="11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3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5C8063-E04D-BE4A-D4D4-F74E1A7956B1}"/>
              </a:ext>
            </a:extLst>
          </p:cNvPr>
          <p:cNvGrpSpPr/>
          <p:nvPr/>
        </p:nvGrpSpPr>
        <p:grpSpPr>
          <a:xfrm rot="18923652">
            <a:off x="850505" y="2096314"/>
            <a:ext cx="490205" cy="548640"/>
            <a:chOff x="2839959" y="2543442"/>
            <a:chExt cx="490205" cy="548640"/>
          </a:xfrm>
        </p:grpSpPr>
        <p:sp>
          <p:nvSpPr>
            <p:cNvPr id="3" name="Up Arrow 8">
              <a:extLst>
                <a:ext uri="{FF2B5EF4-FFF2-40B4-BE49-F238E27FC236}">
                  <a16:creationId xmlns:a16="http://schemas.microsoft.com/office/drawing/2014/main" id="{633072D3-86D4-951F-0966-6BFAF6844E41}"/>
                </a:ext>
              </a:extLst>
            </p:cNvPr>
            <p:cNvSpPr/>
            <p:nvPr/>
          </p:nvSpPr>
          <p:spPr>
            <a:xfrm rot="1621147">
              <a:off x="3052195" y="2543442"/>
              <a:ext cx="107602" cy="548640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rgbClr val="F67B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C73C17B-60EF-7CDC-1D3F-F205C20540BC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60D64020-948E-BC6D-35CE-0C09005EB57A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218277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stealth" w="med" len="med"/>
              <a:tailEnd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11" name="Up Arrow 10">
            <a:extLst>
              <a:ext uri="{FF2B5EF4-FFF2-40B4-BE49-F238E27FC236}">
                <a16:creationId xmlns:a16="http://schemas.microsoft.com/office/drawing/2014/main" id="{09AA03FE-57B7-2E58-F559-72CAF312D929}"/>
              </a:ext>
            </a:extLst>
          </p:cNvPr>
          <p:cNvSpPr/>
          <p:nvPr/>
        </p:nvSpPr>
        <p:spPr>
          <a:xfrm>
            <a:off x="1348664" y="1933060"/>
            <a:ext cx="114758" cy="1864394"/>
          </a:xfrm>
          <a:prstGeom prst="up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85F52A-1992-B880-B3BB-358B7DEB9C49}"/>
              </a:ext>
            </a:extLst>
          </p:cNvPr>
          <p:cNvCxnSpPr>
            <a:cxnSpLocks/>
          </p:cNvCxnSpPr>
          <p:nvPr/>
        </p:nvCxnSpPr>
        <p:spPr>
          <a:xfrm flipV="1">
            <a:off x="-12526" y="755918"/>
            <a:ext cx="9519781" cy="1"/>
          </a:xfrm>
          <a:prstGeom prst="line">
            <a:avLst/>
          </a:prstGeom>
          <a:ln w="63500">
            <a:solidFill>
              <a:srgbClr val="E974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F4E3DB-6325-CA82-D790-535E85840CE0}"/>
              </a:ext>
            </a:extLst>
          </p:cNvPr>
          <p:cNvSpPr txBox="1"/>
          <p:nvPr/>
        </p:nvSpPr>
        <p:spPr>
          <a:xfrm>
            <a:off x="6625387" y="463530"/>
            <a:ext cx="5299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1B375D"/>
                </a:solidFill>
                <a:latin typeface="Bell MT" panose="02020503060305020303" pitchFamily="18" charset="77"/>
                <a:cs typeface="Times New Roman" panose="02020603050405020304" pitchFamily="18" charset="0"/>
              </a:rPr>
              <a:t>Dynamic Nuclear Polarization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E78DA5B-4438-D484-211C-54AB1DFCB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Sept. 22, 2024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3B19107C-EC84-2B19-D7FB-BE146144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PSTP2024: Polarized Sources, Target, and Polarimetry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2D25A7C-730E-D42B-490D-C6D201C5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D09CB-7F75-CC40-9CB7-1F14ADCE8458}" type="slidenum">
              <a:rPr lang="en-US" smtClean="0"/>
              <a:t>9</a:t>
            </a:fld>
            <a:endParaRPr lang="en-US" dirty="0"/>
          </a:p>
        </p:txBody>
      </p:sp>
      <p:pic>
        <p:nvPicPr>
          <p:cNvPr id="26" name="Picture 25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D64EEBE0-943A-4BEF-D096-DED62B3AD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6"/>
          <a:stretch/>
        </p:blipFill>
        <p:spPr>
          <a:xfrm>
            <a:off x="313509" y="187771"/>
            <a:ext cx="2371236" cy="13716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E1FAB4-C7D4-3331-4555-BC8539F32BE9}"/>
              </a:ext>
            </a:extLst>
          </p:cNvPr>
          <p:cNvCxnSpPr>
            <a:cxnSpLocks/>
          </p:cNvCxnSpPr>
          <p:nvPr/>
        </p:nvCxnSpPr>
        <p:spPr>
          <a:xfrm>
            <a:off x="2388393" y="6078598"/>
            <a:ext cx="2286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142F4B-9001-4A82-5A56-1C613A1ED1D9}"/>
              </a:ext>
            </a:extLst>
          </p:cNvPr>
          <p:cNvCxnSpPr>
            <a:cxnSpLocks/>
          </p:cNvCxnSpPr>
          <p:nvPr/>
        </p:nvCxnSpPr>
        <p:spPr>
          <a:xfrm>
            <a:off x="2388393" y="5525145"/>
            <a:ext cx="2286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Up Arrow 24">
            <a:extLst>
              <a:ext uri="{FF2B5EF4-FFF2-40B4-BE49-F238E27FC236}">
                <a16:creationId xmlns:a16="http://schemas.microsoft.com/office/drawing/2014/main" id="{8D756461-C30F-905E-4481-6C2F8D09F43E}"/>
              </a:ext>
            </a:extLst>
          </p:cNvPr>
          <p:cNvSpPr/>
          <p:nvPr/>
        </p:nvSpPr>
        <p:spPr>
          <a:xfrm>
            <a:off x="2961665" y="5739444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D89F9832-BCB0-846F-774F-C724AA990828}"/>
              </a:ext>
            </a:extLst>
          </p:cNvPr>
          <p:cNvSpPr/>
          <p:nvPr/>
        </p:nvSpPr>
        <p:spPr>
          <a:xfrm rot="10800000">
            <a:off x="2716454" y="5568478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0EC95369-0F36-2F70-A940-19A528D159FE}"/>
              </a:ext>
            </a:extLst>
          </p:cNvPr>
          <p:cNvSpPr/>
          <p:nvPr/>
        </p:nvSpPr>
        <p:spPr>
          <a:xfrm rot="10800000">
            <a:off x="2961664" y="5173655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F6FD67C0-BC85-CC55-C68B-2B88F412C4FC}"/>
              </a:ext>
            </a:extLst>
          </p:cNvPr>
          <p:cNvSpPr/>
          <p:nvPr/>
        </p:nvSpPr>
        <p:spPr>
          <a:xfrm rot="10800000">
            <a:off x="2716453" y="5002689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43E749-5E9C-6A31-458F-F05DEC0E2B59}"/>
              </a:ext>
            </a:extLst>
          </p:cNvPr>
          <p:cNvCxnSpPr>
            <a:cxnSpLocks/>
          </p:cNvCxnSpPr>
          <p:nvPr/>
        </p:nvCxnSpPr>
        <p:spPr>
          <a:xfrm flipV="1">
            <a:off x="2388393" y="4043556"/>
            <a:ext cx="2286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BDA1B8-2D17-A060-F4ED-3FA18BF83C26}"/>
              </a:ext>
            </a:extLst>
          </p:cNvPr>
          <p:cNvCxnSpPr>
            <a:cxnSpLocks/>
          </p:cNvCxnSpPr>
          <p:nvPr/>
        </p:nvCxnSpPr>
        <p:spPr>
          <a:xfrm>
            <a:off x="2388393" y="3502819"/>
            <a:ext cx="2286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>
            <a:extLst>
              <a:ext uri="{FF2B5EF4-FFF2-40B4-BE49-F238E27FC236}">
                <a16:creationId xmlns:a16="http://schemas.microsoft.com/office/drawing/2014/main" id="{DB9A807B-DB36-0E41-2550-790E6569D060}"/>
              </a:ext>
            </a:extLst>
          </p:cNvPr>
          <p:cNvSpPr/>
          <p:nvPr/>
        </p:nvSpPr>
        <p:spPr>
          <a:xfrm>
            <a:off x="2961665" y="3717118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>
            <a:extLst>
              <a:ext uri="{FF2B5EF4-FFF2-40B4-BE49-F238E27FC236}">
                <a16:creationId xmlns:a16="http://schemas.microsoft.com/office/drawing/2014/main" id="{8D238A9E-34C8-ADDF-EB13-CCC542A588FC}"/>
              </a:ext>
            </a:extLst>
          </p:cNvPr>
          <p:cNvSpPr/>
          <p:nvPr/>
        </p:nvSpPr>
        <p:spPr>
          <a:xfrm rot="10800000" flipV="1">
            <a:off x="2716454" y="3527491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>
            <a:extLst>
              <a:ext uri="{FF2B5EF4-FFF2-40B4-BE49-F238E27FC236}">
                <a16:creationId xmlns:a16="http://schemas.microsoft.com/office/drawing/2014/main" id="{2C143744-674D-140A-3727-D74474693110}"/>
              </a:ext>
            </a:extLst>
          </p:cNvPr>
          <p:cNvSpPr/>
          <p:nvPr/>
        </p:nvSpPr>
        <p:spPr>
          <a:xfrm rot="10800000">
            <a:off x="2961664" y="3151329"/>
            <a:ext cx="137160" cy="307777"/>
          </a:xfrm>
          <a:prstGeom prst="upArrow">
            <a:avLst/>
          </a:prstGeom>
          <a:solidFill>
            <a:srgbClr val="F67B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>
            <a:extLst>
              <a:ext uri="{FF2B5EF4-FFF2-40B4-BE49-F238E27FC236}">
                <a16:creationId xmlns:a16="http://schemas.microsoft.com/office/drawing/2014/main" id="{96454366-4EED-9767-6B10-6F80571176E8}"/>
              </a:ext>
            </a:extLst>
          </p:cNvPr>
          <p:cNvSpPr/>
          <p:nvPr/>
        </p:nvSpPr>
        <p:spPr>
          <a:xfrm rot="10800000" flipV="1">
            <a:off x="2716453" y="2980363"/>
            <a:ext cx="137160" cy="491460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5D82ADF-7777-E3C3-2EFE-70342B66EC18}"/>
              </a:ext>
            </a:extLst>
          </p:cNvPr>
          <p:cNvCxnSpPr/>
          <p:nvPr/>
        </p:nvCxnSpPr>
        <p:spPr>
          <a:xfrm>
            <a:off x="4598436" y="5549817"/>
            <a:ext cx="0" cy="47874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12F74B8-AE69-1A69-5931-E87390B47B81}"/>
              </a:ext>
            </a:extLst>
          </p:cNvPr>
          <p:cNvCxnSpPr/>
          <p:nvPr/>
        </p:nvCxnSpPr>
        <p:spPr>
          <a:xfrm>
            <a:off x="4601548" y="3518850"/>
            <a:ext cx="0" cy="47874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7A490F7-B24B-FCB7-2A16-8732678764FD}"/>
              </a:ext>
            </a:extLst>
          </p:cNvPr>
          <p:cNvSpPr txBox="1"/>
          <p:nvPr/>
        </p:nvSpPr>
        <p:spPr>
          <a:xfrm>
            <a:off x="5482232" y="3814152"/>
            <a:ext cx="6344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roxima Nova Rg" panose="02000506030000020004" pitchFamily="2" charset="0"/>
              </a:rPr>
              <a:t>An oscillating field can produce</a:t>
            </a:r>
          </a:p>
          <a:p>
            <a:endParaRPr lang="en-US" sz="800" dirty="0">
              <a:latin typeface="Proxima Nova Rg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Electron spin flips at the ESR frequency 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</a:rPr>
              <a:t>n</a:t>
            </a:r>
            <a:r>
              <a:rPr lang="en-US" baseline="-25000" dirty="0">
                <a:solidFill>
                  <a:srgbClr val="0070C0"/>
                </a:solidFill>
                <a:latin typeface="Proxima Nova Rg" panose="02000506030000020004" pitchFamily="2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Proxima Nova Rg" panose="02000506030000020004" pitchFamily="2" charset="0"/>
              </a:rPr>
              <a:t> = 28 GHz/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Proton spin flips at the NMR frequency  </a:t>
            </a:r>
            <a:r>
              <a:rPr lang="en-US" dirty="0">
                <a:solidFill>
                  <a:srgbClr val="C00000"/>
                </a:solidFill>
                <a:latin typeface="Symbol" pitchFamily="2" charset="2"/>
              </a:rPr>
              <a:t>n</a:t>
            </a:r>
            <a:r>
              <a:rPr lang="en-US" baseline="-25000" dirty="0">
                <a:solidFill>
                  <a:srgbClr val="C00000"/>
                </a:solidFill>
                <a:latin typeface="Proxima Nova Rg" panose="02000506030000020004" pitchFamily="2" charset="0"/>
              </a:rPr>
              <a:t>p</a:t>
            </a:r>
            <a:r>
              <a:rPr lang="en-US" dirty="0">
                <a:solidFill>
                  <a:srgbClr val="C00000"/>
                </a:solidFill>
                <a:latin typeface="Proxima Nova Rg" panose="02000506030000020004" pitchFamily="2" charset="0"/>
              </a:rPr>
              <a:t> = 42.6 MHz/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C00000"/>
              </a:solidFill>
              <a:latin typeface="Proxima Nova Rg" panose="02000506030000020004" pitchFamily="2" charset="0"/>
            </a:endParaRPr>
          </a:p>
          <a:p>
            <a:r>
              <a:rPr lang="en-US" dirty="0">
                <a:latin typeface="Proxima Nova Rg" panose="02000506030000020004" pitchFamily="2" charset="0"/>
              </a:rPr>
              <a:t>Double spin flips are “forbidden”</a:t>
            </a:r>
          </a:p>
          <a:p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999EF17-C44E-D46E-EEFE-BC3E5D496AB3}"/>
              </a:ext>
            </a:extLst>
          </p:cNvPr>
          <p:cNvCxnSpPr>
            <a:cxnSpLocks/>
          </p:cNvCxnSpPr>
          <p:nvPr/>
        </p:nvCxnSpPr>
        <p:spPr>
          <a:xfrm>
            <a:off x="4100806" y="4119119"/>
            <a:ext cx="0" cy="190944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7F92247-CED6-5956-CF2F-BAEBEA702A44}"/>
              </a:ext>
            </a:extLst>
          </p:cNvPr>
          <p:cNvCxnSpPr>
            <a:cxnSpLocks/>
          </p:cNvCxnSpPr>
          <p:nvPr/>
        </p:nvCxnSpPr>
        <p:spPr>
          <a:xfrm>
            <a:off x="4290528" y="3562396"/>
            <a:ext cx="0" cy="190944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6ECB5AE-C55A-4FD4-B5FA-9BEAE80F2065}"/>
              </a:ext>
            </a:extLst>
          </p:cNvPr>
          <p:cNvSpPr txBox="1"/>
          <p:nvPr/>
        </p:nvSpPr>
        <p:spPr>
          <a:xfrm>
            <a:off x="4309190" y="4590661"/>
            <a:ext cx="93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Proxima Nova Rg" panose="02000506030000020004" pitchFamily="2" charset="0"/>
              </a:rPr>
              <a:t>ESR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8014CE-8706-636A-D942-5DD7FB2D8AD5}"/>
              </a:ext>
            </a:extLst>
          </p:cNvPr>
          <p:cNvSpPr txBox="1"/>
          <p:nvPr/>
        </p:nvSpPr>
        <p:spPr>
          <a:xfrm>
            <a:off x="4610878" y="3586068"/>
            <a:ext cx="93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NMR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F1CEC-E0A9-3CBE-C4F0-DB0783859B89}"/>
              </a:ext>
            </a:extLst>
          </p:cNvPr>
          <p:cNvGrpSpPr/>
          <p:nvPr/>
        </p:nvGrpSpPr>
        <p:grpSpPr>
          <a:xfrm rot="10800000">
            <a:off x="1511737" y="2524021"/>
            <a:ext cx="490205" cy="896271"/>
            <a:chOff x="2839959" y="2362193"/>
            <a:chExt cx="490205" cy="896271"/>
          </a:xfrm>
        </p:grpSpPr>
        <p:sp>
          <p:nvSpPr>
            <p:cNvPr id="7" name="Up Arrow 8">
              <a:extLst>
                <a:ext uri="{FF2B5EF4-FFF2-40B4-BE49-F238E27FC236}">
                  <a16:creationId xmlns:a16="http://schemas.microsoft.com/office/drawing/2014/main" id="{4459E115-F343-D64A-B5D6-655A2AF72280}"/>
                </a:ext>
              </a:extLst>
            </p:cNvPr>
            <p:cNvSpPr/>
            <p:nvPr/>
          </p:nvSpPr>
          <p:spPr>
            <a:xfrm rot="1621147">
              <a:off x="3003447" y="2362193"/>
              <a:ext cx="202049" cy="896271"/>
            </a:xfrm>
            <a:custGeom>
              <a:avLst/>
              <a:gdLst>
                <a:gd name="connsiteX0" fmla="*/ 0 w 470686"/>
                <a:gd name="connsiteY0" fmla="*/ 235343 h 1672964"/>
                <a:gd name="connsiteX1" fmla="*/ 235343 w 470686"/>
                <a:gd name="connsiteY1" fmla="*/ 0 h 1672964"/>
                <a:gd name="connsiteX2" fmla="*/ 470686 w 470686"/>
                <a:gd name="connsiteY2" fmla="*/ 235343 h 1672964"/>
                <a:gd name="connsiteX3" fmla="*/ 353015 w 470686"/>
                <a:gd name="connsiteY3" fmla="*/ 235343 h 1672964"/>
                <a:gd name="connsiteX4" fmla="*/ 353015 w 470686"/>
                <a:gd name="connsiteY4" fmla="*/ 1672964 h 1672964"/>
                <a:gd name="connsiteX5" fmla="*/ 117672 w 470686"/>
                <a:gd name="connsiteY5" fmla="*/ 1672964 h 1672964"/>
                <a:gd name="connsiteX6" fmla="*/ 117672 w 470686"/>
                <a:gd name="connsiteY6" fmla="*/ 235343 h 1672964"/>
                <a:gd name="connsiteX7" fmla="*/ 0 w 470686"/>
                <a:gd name="connsiteY7" fmla="*/ 235343 h 1672964"/>
                <a:gd name="connsiteX0" fmla="*/ 0 w 470686"/>
                <a:gd name="connsiteY0" fmla="*/ 394546 h 1832167"/>
                <a:gd name="connsiteX1" fmla="*/ 247589 w 470686"/>
                <a:gd name="connsiteY1" fmla="*/ 0 h 1832167"/>
                <a:gd name="connsiteX2" fmla="*/ 470686 w 470686"/>
                <a:gd name="connsiteY2" fmla="*/ 394546 h 1832167"/>
                <a:gd name="connsiteX3" fmla="*/ 353015 w 470686"/>
                <a:gd name="connsiteY3" fmla="*/ 394546 h 1832167"/>
                <a:gd name="connsiteX4" fmla="*/ 353015 w 470686"/>
                <a:gd name="connsiteY4" fmla="*/ 1832167 h 1832167"/>
                <a:gd name="connsiteX5" fmla="*/ 117672 w 470686"/>
                <a:gd name="connsiteY5" fmla="*/ 1832167 h 1832167"/>
                <a:gd name="connsiteX6" fmla="*/ 117672 w 470686"/>
                <a:gd name="connsiteY6" fmla="*/ 394546 h 1832167"/>
                <a:gd name="connsiteX7" fmla="*/ 0 w 470686"/>
                <a:gd name="connsiteY7" fmla="*/ 394546 h 1832167"/>
                <a:gd name="connsiteX0" fmla="*/ 0 w 470686"/>
                <a:gd name="connsiteY0" fmla="*/ 431285 h 1868906"/>
                <a:gd name="connsiteX1" fmla="*/ 239425 w 470686"/>
                <a:gd name="connsiteY1" fmla="*/ 0 h 1868906"/>
                <a:gd name="connsiteX2" fmla="*/ 470686 w 470686"/>
                <a:gd name="connsiteY2" fmla="*/ 431285 h 1868906"/>
                <a:gd name="connsiteX3" fmla="*/ 353015 w 470686"/>
                <a:gd name="connsiteY3" fmla="*/ 431285 h 1868906"/>
                <a:gd name="connsiteX4" fmla="*/ 353015 w 470686"/>
                <a:gd name="connsiteY4" fmla="*/ 1868906 h 1868906"/>
                <a:gd name="connsiteX5" fmla="*/ 117672 w 470686"/>
                <a:gd name="connsiteY5" fmla="*/ 1868906 h 1868906"/>
                <a:gd name="connsiteX6" fmla="*/ 117672 w 470686"/>
                <a:gd name="connsiteY6" fmla="*/ 431285 h 1868906"/>
                <a:gd name="connsiteX7" fmla="*/ 0 w 470686"/>
                <a:gd name="connsiteY7" fmla="*/ 431285 h 186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86" h="1868906">
                  <a:moveTo>
                    <a:pt x="0" y="431285"/>
                  </a:moveTo>
                  <a:lnTo>
                    <a:pt x="239425" y="0"/>
                  </a:lnTo>
                  <a:lnTo>
                    <a:pt x="470686" y="431285"/>
                  </a:lnTo>
                  <a:lnTo>
                    <a:pt x="353015" y="431285"/>
                  </a:lnTo>
                  <a:lnTo>
                    <a:pt x="353015" y="1868906"/>
                  </a:lnTo>
                  <a:lnTo>
                    <a:pt x="117672" y="1868906"/>
                  </a:lnTo>
                  <a:lnTo>
                    <a:pt x="117672" y="431285"/>
                  </a:lnTo>
                  <a:lnTo>
                    <a:pt x="0" y="43128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28CB32-2FE8-9182-60D8-8B576AA64298}"/>
                </a:ext>
              </a:extLst>
            </p:cNvPr>
            <p:cNvSpPr/>
            <p:nvPr/>
          </p:nvSpPr>
          <p:spPr>
            <a:xfrm rot="21579132">
              <a:off x="2947557" y="2735573"/>
              <a:ext cx="258847" cy="258846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68834"/>
              </a:schemeClr>
            </a:solidFill>
            <a:ln>
              <a:noFill/>
            </a:ln>
            <a:scene3d>
              <a:camera prst="orthographicFront"/>
              <a:lightRig rig="flood" dir="t"/>
            </a:scene3d>
            <a:sp3d prstMaterial="metal">
              <a:bevelT w="127000" h="1270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6D2E9AA-6173-7F85-5C50-6B991A90BDD5}"/>
                </a:ext>
              </a:extLst>
            </p:cNvPr>
            <p:cNvSpPr/>
            <p:nvPr/>
          </p:nvSpPr>
          <p:spPr>
            <a:xfrm rot="1592805">
              <a:off x="2839959" y="2805167"/>
              <a:ext cx="490205" cy="133915"/>
            </a:xfrm>
            <a:prstGeom prst="arc">
              <a:avLst>
                <a:gd name="adj1" fmla="val 20121401"/>
                <a:gd name="adj2" fmla="val 12182774"/>
              </a:avLst>
            </a:prstGeom>
            <a:ln w="19050">
              <a:solidFill>
                <a:schemeClr val="accent6">
                  <a:lumMod val="60000"/>
                  <a:lumOff val="40000"/>
                </a:schemeClr>
              </a:solidFill>
              <a:headEnd type="stealth" w="med" len="med"/>
              <a:tailEnd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A82581C-FBE2-055F-CAA1-D82B6FD51BA9}"/>
              </a:ext>
            </a:extLst>
          </p:cNvPr>
          <p:cNvSpPr txBox="1"/>
          <p:nvPr/>
        </p:nvSpPr>
        <p:spPr>
          <a:xfrm>
            <a:off x="630961" y="1684097"/>
            <a:ext cx="155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field, 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A6D1F5-808D-4D0A-6F47-CB2D47479EC9}"/>
                  </a:ext>
                </a:extLst>
              </p:cNvPr>
              <p:cNvSpPr txBox="1"/>
              <p:nvPr/>
            </p:nvSpPr>
            <p:spPr>
              <a:xfrm>
                <a:off x="838199" y="1321040"/>
                <a:ext cx="10033565" cy="1330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1B375D"/>
                    </a:solidFill>
                    <a:latin typeface="Proxima Nova Rg" panose="02000506030000020004" pitchFamily="2" charset="0"/>
                  </a:rPr>
                  <a:t>Consider an electron – proton “pair” in a strong magnet field</a:t>
                </a:r>
              </a:p>
              <a:p>
                <a:pPr algn="ctr"/>
                <a:endParaRPr lang="en-US" sz="800" dirty="0">
                  <a:solidFill>
                    <a:srgbClr val="1B375D"/>
                  </a:solidFill>
                  <a:latin typeface="Proxima Nova Rg" panose="02000506030000020004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1B37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sz="2000" b="0" i="1" smtClean="0">
                        <a:solidFill>
                          <a:srgbClr val="1B37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 smtClean="0">
                        <a:solidFill>
                          <a:srgbClr val="1B37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000" b="0" i="0" smtClean="0">
                        <a:solidFill>
                          <a:srgbClr val="1B37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rgbClr val="1B375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1B375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000" b="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1B375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1B375D"/>
                    </a:solidFill>
                    <a:latin typeface="Proxima Nova Rg" panose="02000506030000020004" pitchFamily="2" charset="0"/>
                  </a:rPr>
                  <a:t> </a:t>
                </a:r>
              </a:p>
              <a:p>
                <a:pPr algn="ctr"/>
                <a:endParaRPr lang="en-US" sz="800" dirty="0">
                  <a:solidFill>
                    <a:srgbClr val="1B375D"/>
                  </a:solidFill>
                  <a:latin typeface="Proxima Nova Rg" panose="02000506030000020004" pitchFamily="2" charset="0"/>
                </a:endParaRPr>
              </a:p>
              <a:p>
                <a:pPr algn="ctr"/>
                <a:r>
                  <a:rPr lang="en-US" sz="2000" dirty="0">
                    <a:solidFill>
                      <a:srgbClr val="1B375D"/>
                    </a:solidFill>
                    <a:latin typeface="Proxima Nova Rg" panose="02000506030000020004" pitchFamily="2" charset="0"/>
                  </a:rPr>
                  <a:t>The Zeeman interaction will produce four energy levels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A6D1F5-808D-4D0A-6F47-CB2D4747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321040"/>
                <a:ext cx="10033565" cy="1330044"/>
              </a:xfrm>
              <a:prstGeom prst="rect">
                <a:avLst/>
              </a:prstGeom>
              <a:blipFill>
                <a:blip r:embed="rId3"/>
                <a:stretch>
                  <a:fillRect t="-2857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22A7343-65CA-4025-B2CC-B3DD0B437937}"/>
              </a:ext>
            </a:extLst>
          </p:cNvPr>
          <p:cNvSpPr txBox="1"/>
          <p:nvPr/>
        </p:nvSpPr>
        <p:spPr>
          <a:xfrm>
            <a:off x="1895128" y="2616519"/>
            <a:ext cx="95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C32174-3225-4967-DB45-1F05FCF33BA1}"/>
              </a:ext>
            </a:extLst>
          </p:cNvPr>
          <p:cNvSpPr txBox="1"/>
          <p:nvPr/>
        </p:nvSpPr>
        <p:spPr>
          <a:xfrm>
            <a:off x="612697" y="2551539"/>
            <a:ext cx="95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402968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24737</TotalTime>
  <Words>3984</Words>
  <Application>Microsoft Macintosh PowerPoint</Application>
  <PresentationFormat>Widescreen</PresentationFormat>
  <Paragraphs>828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Aptos</vt:lpstr>
      <vt:lpstr>Aptos Display</vt:lpstr>
      <vt:lpstr>Arial</vt:lpstr>
      <vt:lpstr>Avenir</vt:lpstr>
      <vt:lpstr>Bell MT</vt:lpstr>
      <vt:lpstr>Bradley Hand</vt:lpstr>
      <vt:lpstr>Cambria Math</vt:lpstr>
      <vt:lpstr>Century Gothic</vt:lpstr>
      <vt:lpstr>Helvetica</vt:lpstr>
      <vt:lpstr>Menlo</vt:lpstr>
      <vt:lpstr>Proxima Nova Rg</vt:lpstr>
      <vt:lpstr>Roboto</vt:lpstr>
      <vt:lpstr>SF Pro Text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Keith</dc:creator>
  <cp:lastModifiedBy>Christopher Keith</cp:lastModifiedBy>
  <cp:revision>81</cp:revision>
  <dcterms:created xsi:type="dcterms:W3CDTF">2024-09-03T16:13:03Z</dcterms:created>
  <dcterms:modified xsi:type="dcterms:W3CDTF">2024-09-22T15:44:02Z</dcterms:modified>
</cp:coreProperties>
</file>