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9" r:id="rId7"/>
    <p:sldId id="258" r:id="rId8"/>
    <p:sldId id="259" r:id="rId9"/>
    <p:sldId id="262" r:id="rId10"/>
    <p:sldId id="263" r:id="rId11"/>
    <p:sldId id="271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4" autoAdjust="0"/>
    <p:restoredTop sz="97449" autoAdjust="0"/>
  </p:normalViewPr>
  <p:slideViewPr>
    <p:cSldViewPr snapToGrid="0">
      <p:cViewPr varScale="1">
        <p:scale>
          <a:sx n="159" d="100"/>
          <a:sy n="159" d="100"/>
        </p:scale>
        <p:origin x="2514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Meekins" userId="5687c327-1bee-4243-a0d0-515e3bfecbda" providerId="ADAL" clId="{1621EB65-F3B6-428D-AFAB-5883EE757610}"/>
    <pc:docChg chg="undo custSel addSld delSld modSld">
      <pc:chgData name="Dave Meekins" userId="5687c327-1bee-4243-a0d0-515e3bfecbda" providerId="ADAL" clId="{1621EB65-F3B6-428D-AFAB-5883EE757610}" dt="2024-03-22T17:20:44.485" v="1323" actId="20577"/>
      <pc:docMkLst>
        <pc:docMk/>
      </pc:docMkLst>
      <pc:sldChg chg="modSp">
        <pc:chgData name="Dave Meekins" userId="5687c327-1bee-4243-a0d0-515e3bfecbda" providerId="ADAL" clId="{1621EB65-F3B6-428D-AFAB-5883EE757610}" dt="2024-03-22T17:06:02.730" v="21" actId="20577"/>
        <pc:sldMkLst>
          <pc:docMk/>
          <pc:sldMk cId="371646073" sldId="256"/>
        </pc:sldMkLst>
        <pc:spChg chg="mod">
          <ac:chgData name="Dave Meekins" userId="5687c327-1bee-4243-a0d0-515e3bfecbda" providerId="ADAL" clId="{1621EB65-F3B6-428D-AFAB-5883EE757610}" dt="2024-03-22T17:06:02.730" v="21" actId="20577"/>
          <ac:spMkLst>
            <pc:docMk/>
            <pc:sldMk cId="371646073" sldId="256"/>
            <ac:spMk id="3" creationId="{D28558F7-A336-4CE7-A659-5DBFFFDE9203}"/>
          </ac:spMkLst>
        </pc:spChg>
      </pc:sldChg>
      <pc:sldChg chg="modSp">
        <pc:chgData name="Dave Meekins" userId="5687c327-1bee-4243-a0d0-515e3bfecbda" providerId="ADAL" clId="{1621EB65-F3B6-428D-AFAB-5883EE757610}" dt="2024-03-22T17:17:08.490" v="1108" actId="20577"/>
        <pc:sldMkLst>
          <pc:docMk/>
          <pc:sldMk cId="2200344808" sldId="257"/>
        </pc:sldMkLst>
        <pc:spChg chg="mod">
          <ac:chgData name="Dave Meekins" userId="5687c327-1bee-4243-a0d0-515e3bfecbda" providerId="ADAL" clId="{1621EB65-F3B6-428D-AFAB-5883EE757610}" dt="2024-03-22T17:17:08.490" v="1108" actId="20577"/>
          <ac:spMkLst>
            <pc:docMk/>
            <pc:sldMk cId="2200344808" sldId="257"/>
            <ac:spMk id="3" creationId="{CAE42FD9-5E0C-4912-AD2E-46741A678C93}"/>
          </ac:spMkLst>
        </pc:spChg>
      </pc:sldChg>
      <pc:sldChg chg="del">
        <pc:chgData name="Dave Meekins" userId="5687c327-1bee-4243-a0d0-515e3bfecbda" providerId="ADAL" clId="{1621EB65-F3B6-428D-AFAB-5883EE757610}" dt="2024-03-22T17:10:06.512" v="413" actId="2696"/>
        <pc:sldMkLst>
          <pc:docMk/>
          <pc:sldMk cId="3285286360" sldId="260"/>
        </pc:sldMkLst>
      </pc:sldChg>
      <pc:sldChg chg="del">
        <pc:chgData name="Dave Meekins" userId="5687c327-1bee-4243-a0d0-515e3bfecbda" providerId="ADAL" clId="{1621EB65-F3B6-428D-AFAB-5883EE757610}" dt="2024-03-22T17:10:06.519" v="414" actId="2696"/>
        <pc:sldMkLst>
          <pc:docMk/>
          <pc:sldMk cId="2258141372" sldId="261"/>
        </pc:sldMkLst>
      </pc:sldChg>
      <pc:sldChg chg="modSp">
        <pc:chgData name="Dave Meekins" userId="5687c327-1bee-4243-a0d0-515e3bfecbda" providerId="ADAL" clId="{1621EB65-F3B6-428D-AFAB-5883EE757610}" dt="2024-03-22T17:11:08.469" v="567" actId="207"/>
        <pc:sldMkLst>
          <pc:docMk/>
          <pc:sldMk cId="991029567" sldId="263"/>
        </pc:sldMkLst>
        <pc:spChg chg="mod">
          <ac:chgData name="Dave Meekins" userId="5687c327-1bee-4243-a0d0-515e3bfecbda" providerId="ADAL" clId="{1621EB65-F3B6-428D-AFAB-5883EE757610}" dt="2024-03-22T17:11:08.469" v="567" actId="207"/>
          <ac:spMkLst>
            <pc:docMk/>
            <pc:sldMk cId="991029567" sldId="263"/>
            <ac:spMk id="16" creationId="{4C5B6C9E-FB57-45D9-BA2B-A289AA58A4E1}"/>
          </ac:spMkLst>
        </pc:spChg>
      </pc:sldChg>
      <pc:sldChg chg="del">
        <pc:chgData name="Dave Meekins" userId="5687c327-1bee-4243-a0d0-515e3bfecbda" providerId="ADAL" clId="{1621EB65-F3B6-428D-AFAB-5883EE757610}" dt="2024-03-22T17:10:06.510" v="412" actId="2696"/>
        <pc:sldMkLst>
          <pc:docMk/>
          <pc:sldMk cId="3067298102" sldId="264"/>
        </pc:sldMkLst>
      </pc:sldChg>
      <pc:sldChg chg="del">
        <pc:chgData name="Dave Meekins" userId="5687c327-1bee-4243-a0d0-515e3bfecbda" providerId="ADAL" clId="{1621EB65-F3B6-428D-AFAB-5883EE757610}" dt="2024-03-22T17:10:06.524" v="415" actId="2696"/>
        <pc:sldMkLst>
          <pc:docMk/>
          <pc:sldMk cId="1298193847" sldId="267"/>
        </pc:sldMkLst>
      </pc:sldChg>
      <pc:sldChg chg="del">
        <pc:chgData name="Dave Meekins" userId="5687c327-1bee-4243-a0d0-515e3bfecbda" providerId="ADAL" clId="{1621EB65-F3B6-428D-AFAB-5883EE757610}" dt="2024-03-22T17:10:06.526" v="416" actId="2696"/>
        <pc:sldMkLst>
          <pc:docMk/>
          <pc:sldMk cId="3953192737" sldId="268"/>
        </pc:sldMkLst>
      </pc:sldChg>
      <pc:sldChg chg="modSp">
        <pc:chgData name="Dave Meekins" userId="5687c327-1bee-4243-a0d0-515e3bfecbda" providerId="ADAL" clId="{1621EB65-F3B6-428D-AFAB-5883EE757610}" dt="2024-03-22T17:09:21.690" v="411" actId="20577"/>
        <pc:sldMkLst>
          <pc:docMk/>
          <pc:sldMk cId="964971655" sldId="269"/>
        </pc:sldMkLst>
        <pc:spChg chg="mod">
          <ac:chgData name="Dave Meekins" userId="5687c327-1bee-4243-a0d0-515e3bfecbda" providerId="ADAL" clId="{1621EB65-F3B6-428D-AFAB-5883EE757610}" dt="2024-03-22T17:09:21.690" v="411" actId="20577"/>
          <ac:spMkLst>
            <pc:docMk/>
            <pc:sldMk cId="964971655" sldId="269"/>
            <ac:spMk id="6" creationId="{6EB18E82-3AE8-4E33-A9C7-376E55D1A337}"/>
          </ac:spMkLst>
        </pc:spChg>
      </pc:sldChg>
      <pc:sldChg chg="modSp">
        <pc:chgData name="Dave Meekins" userId="5687c327-1bee-4243-a0d0-515e3bfecbda" providerId="ADAL" clId="{1621EB65-F3B6-428D-AFAB-5883EE757610}" dt="2024-03-22T17:20:44.485" v="1323" actId="20577"/>
        <pc:sldMkLst>
          <pc:docMk/>
          <pc:sldMk cId="3188720247" sldId="270"/>
        </pc:sldMkLst>
        <pc:spChg chg="mod">
          <ac:chgData name="Dave Meekins" userId="5687c327-1bee-4243-a0d0-515e3bfecbda" providerId="ADAL" clId="{1621EB65-F3B6-428D-AFAB-5883EE757610}" dt="2024-03-22T17:19:27.410" v="1175" actId="122"/>
          <ac:spMkLst>
            <pc:docMk/>
            <pc:sldMk cId="3188720247" sldId="270"/>
            <ac:spMk id="2" creationId="{F8D84484-3C17-4CEB-8D8F-A762CE4E4C19}"/>
          </ac:spMkLst>
        </pc:spChg>
        <pc:spChg chg="mod">
          <ac:chgData name="Dave Meekins" userId="5687c327-1bee-4243-a0d0-515e3bfecbda" providerId="ADAL" clId="{1621EB65-F3B6-428D-AFAB-5883EE757610}" dt="2024-03-22T17:20:44.485" v="1323" actId="20577"/>
          <ac:spMkLst>
            <pc:docMk/>
            <pc:sldMk cId="3188720247" sldId="270"/>
            <ac:spMk id="3" creationId="{FAC1DBED-8658-4D6E-85A7-126E4CF75A07}"/>
          </ac:spMkLst>
        </pc:spChg>
      </pc:sldChg>
      <pc:sldChg chg="modSp add">
        <pc:chgData name="Dave Meekins" userId="5687c327-1bee-4243-a0d0-515e3bfecbda" providerId="ADAL" clId="{1621EB65-F3B6-428D-AFAB-5883EE757610}" dt="2024-03-22T17:16:23.939" v="1073" actId="20577"/>
        <pc:sldMkLst>
          <pc:docMk/>
          <pc:sldMk cId="2869489842" sldId="271"/>
        </pc:sldMkLst>
        <pc:spChg chg="mod">
          <ac:chgData name="Dave Meekins" userId="5687c327-1bee-4243-a0d0-515e3bfecbda" providerId="ADAL" clId="{1621EB65-F3B6-428D-AFAB-5883EE757610}" dt="2024-03-22T17:15:34.064" v="1015" actId="20577"/>
          <ac:spMkLst>
            <pc:docMk/>
            <pc:sldMk cId="2869489842" sldId="271"/>
            <ac:spMk id="2" creationId="{3BDB776E-5773-4C80-8186-B6522771C786}"/>
          </ac:spMkLst>
        </pc:spChg>
        <pc:spChg chg="mod">
          <ac:chgData name="Dave Meekins" userId="5687c327-1bee-4243-a0d0-515e3bfecbda" providerId="ADAL" clId="{1621EB65-F3B6-428D-AFAB-5883EE757610}" dt="2024-03-22T17:16:23.939" v="1073" actId="20577"/>
          <ac:spMkLst>
            <pc:docMk/>
            <pc:sldMk cId="2869489842" sldId="271"/>
            <ac:spMk id="3" creationId="{38FFE5D5-CB3E-4692-A7C6-2186ACE55F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15A5E-921C-48CA-BA6A-BFBCC23BA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051C3-39ED-420B-A850-AAB114363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9E2D1-E4C3-437E-B087-5AEBE6F13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529A-58DC-4062-B79A-24926EE173D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B62A2-1D89-4DF8-BB7E-3C4E06706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41EB3-BB30-4EAF-987F-99C5BA0A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A782-EFD7-4F9D-A1FD-C74DB82D8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2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2521E-1A23-4890-9EA0-D15D53A46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ACA49-6129-4616-ACBB-C2D2ED57F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AB8F1-1D3B-43E6-BDEB-2EE50FB1E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529A-58DC-4062-B79A-24926EE173D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28469-FA65-45E6-9BE2-FDFCA82B9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35EF1-C679-4121-BE58-C17152794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A782-EFD7-4F9D-A1FD-C74DB82D8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0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69B807-34CE-4450-AA1F-924C10BD9F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8090E-95D9-4F81-A696-325157F52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DF04F-42CE-4DE5-91D0-758582755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529A-58DC-4062-B79A-24926EE173D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CC6FF-867E-4D60-B5D2-29C8D5744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31184-2E5C-4C33-924B-37F57920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A782-EFD7-4F9D-A1FD-C74DB82D8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9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C3E7-4907-4510-B456-77C42E6B0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5B73E-FA0A-42C0-A7ED-F88FB8B12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5093E-4DC9-49B4-AAD0-B28FB83E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529A-58DC-4062-B79A-24926EE173D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CCC11-B279-4144-8F0D-94BB42D5C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EC2AC-13DA-44CC-A988-F73E8036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A782-EFD7-4F9D-A1FD-C74DB82D8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1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2C5BF-936D-4DFE-BFF0-0547FE35B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41793-7B8C-4DF0-84D2-A6ABFEA3D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B6A60-141B-47B4-846A-F371916AD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529A-58DC-4062-B79A-24926EE173D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62C75-53DC-45C9-AA6B-2E38A8FA4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A087F-5507-4DB3-A03F-5972072D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A782-EFD7-4F9D-A1FD-C74DB82D8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9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837B-4006-49ED-8212-F19415840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4E8AC-6D2A-46DA-A5FB-15DC99FF7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C5A5ED-F663-4425-8F14-2862C1BCE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17F9E-C3D4-4B21-90FD-8AA20E23F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529A-58DC-4062-B79A-24926EE173D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F9C78-212B-433C-A162-6B6E0B222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A0406-4F48-41BB-B050-5502C3D0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A782-EFD7-4F9D-A1FD-C74DB82D8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4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19B8C-D482-48C8-A5FB-990812F10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526BD-618E-46CB-8A30-B2F04A36B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3A5A32-0E92-4361-BC0B-210910D88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56CFFD-1055-4D00-A0D8-ACEF69064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8A1543-7894-403D-8CD2-D3D41F90B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684001-896A-4B8A-9FB6-BB266DCB0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529A-58DC-4062-B79A-24926EE173D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172F6C-FDE1-4BDA-9C43-A9AD088AD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63F7D0-839D-4F82-8CFB-F241D7A55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A782-EFD7-4F9D-A1FD-C74DB82D8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1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2F058-B892-4A4F-8F96-7CE44A6C9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23664-939C-441C-9431-30970BD8D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529A-58DC-4062-B79A-24926EE173D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FE391-1320-425C-B12A-707CBD094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F8C94D-4350-432B-A325-447B0608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A782-EFD7-4F9D-A1FD-C74DB82D8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FF779A-4D89-445E-A5FF-E42A048A9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529A-58DC-4062-B79A-24926EE173D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CBE432-48F3-48A5-9D34-D90D58457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7FEF98-FCB7-4107-90F2-54E57995C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A782-EFD7-4F9D-A1FD-C74DB82D8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24D86-177F-47F7-8235-44F6A1FF8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AC332-0FF4-42E9-865F-47BD3DE7A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2841C9-02D7-47B9-8898-4AF6AEDD3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B9029-B5EB-4740-B995-3CB38EBEE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529A-58DC-4062-B79A-24926EE173D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E74FC-D8A6-4CBF-9D74-F01ED170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CB59D-1F24-4668-B072-2EFD0C75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A782-EFD7-4F9D-A1FD-C74DB82D8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2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9D0D5-7E21-4BC6-9442-E569DE109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7D4DB6-50DF-411E-AEB3-6DC6F35A9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BACAD-7A73-4C36-9077-C52DA8FA8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BBD28-E45E-49EE-AA06-30DE8A60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529A-58DC-4062-B79A-24926EE173D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F1FCB-32ED-4423-B93C-08369131B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75B28-39AA-4ABB-9BD7-69BBCFECF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A782-EFD7-4F9D-A1FD-C74DB82D8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4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8FB0F-BC46-411F-AC89-F8A5B3C5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B2036-F243-4EAF-9E7B-B77841F7F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441F7-69C8-4615-9636-1348EC950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9529A-58DC-4062-B79A-24926EE173D1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E6AF7-EFB0-49FD-9B16-BC1E7DAF12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D12B0-E6C2-4411-8696-F8DFCADA2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0A782-EFD7-4F9D-A1FD-C74DB82D8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0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7E313-E523-45F0-AB61-7C09287C98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HKS Target </a:t>
            </a:r>
            <a:br>
              <a:rPr lang="en-US" dirty="0"/>
            </a:br>
            <a:r>
              <a:rPr lang="en-US" dirty="0"/>
              <a:t>Design and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8558F7-A336-4CE7-A659-5DBFFFDE92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Meekins</a:t>
            </a:r>
          </a:p>
          <a:p>
            <a:r>
              <a:rPr lang="en-US" dirty="0"/>
              <a:t>22 March 2024</a:t>
            </a:r>
          </a:p>
        </p:txBody>
      </p:sp>
    </p:spTree>
    <p:extLst>
      <p:ext uri="{BB962C8B-B14F-4D97-AF65-F5344CB8AC3E}">
        <p14:creationId xmlns:p14="http://schemas.microsoft.com/office/powerpoint/2010/main" val="37164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6880B-186F-4B81-B646-7C6FF9E72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700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Design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42FD9-5E0C-4912-AD2E-46741A678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2133"/>
            <a:ext cx="10515600" cy="524224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Design is in concept stage and will be for some time</a:t>
            </a:r>
          </a:p>
          <a:p>
            <a:pPr lvl="1"/>
            <a:r>
              <a:rPr lang="en-US" dirty="0"/>
              <a:t>Target group does not have resources to develop a comprehensive design at this time.</a:t>
            </a:r>
          </a:p>
          <a:p>
            <a:pPr lvl="1"/>
            <a:r>
              <a:rPr lang="en-US" dirty="0"/>
              <a:t>Solid target concept complete</a:t>
            </a:r>
          </a:p>
          <a:p>
            <a:pPr lvl="1"/>
            <a:r>
              <a:rPr lang="en-US" dirty="0"/>
              <a:t>Gas target concept is complete as well</a:t>
            </a:r>
          </a:p>
          <a:p>
            <a:pPr lvl="1"/>
            <a:r>
              <a:rPr lang="en-US" dirty="0"/>
              <a:t>Concepts will need to include backward angle acceptance requirements which have yet to be addressed.</a:t>
            </a:r>
          </a:p>
          <a:p>
            <a:r>
              <a:rPr lang="en-US" dirty="0"/>
              <a:t>Best to design and fabricate one system</a:t>
            </a:r>
          </a:p>
          <a:p>
            <a:pPr lvl="1"/>
            <a:r>
              <a:rPr lang="en-US" dirty="0"/>
              <a:t>System with both solid and fluid targets</a:t>
            </a:r>
          </a:p>
          <a:p>
            <a:pPr lvl="1"/>
            <a:r>
              <a:rPr lang="en-US" dirty="0"/>
              <a:t>This is more work to install but could be done in two phases if needed</a:t>
            </a:r>
          </a:p>
          <a:p>
            <a:r>
              <a:rPr lang="en-US" dirty="0"/>
              <a:t>Both systems require cryogenic cooling</a:t>
            </a:r>
          </a:p>
          <a:p>
            <a:pPr lvl="1"/>
            <a:r>
              <a:rPr lang="en-US" dirty="0"/>
              <a:t>Pb and Li both need this to meet beam current requirements</a:t>
            </a:r>
          </a:p>
          <a:p>
            <a:pPr lvl="1"/>
            <a:r>
              <a:rPr lang="en-US" dirty="0"/>
              <a:t>He and Hydrogen gas cells will need it to reach proposed densities</a:t>
            </a:r>
          </a:p>
          <a:p>
            <a:r>
              <a:rPr lang="en-US" dirty="0"/>
              <a:t>Fluid systems are designed to appropriate Codes and Standards</a:t>
            </a:r>
          </a:p>
          <a:p>
            <a:pPr lvl="1"/>
            <a:r>
              <a:rPr lang="en-US" dirty="0"/>
              <a:t>Somewhat limiting for the cell design (wall thickness)</a:t>
            </a:r>
          </a:p>
        </p:txBody>
      </p:sp>
    </p:spTree>
    <p:extLst>
      <p:ext uri="{BB962C8B-B14F-4D97-AF65-F5344CB8AC3E}">
        <p14:creationId xmlns:p14="http://schemas.microsoft.com/office/powerpoint/2010/main" val="220034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39CAA-263A-427B-A951-54C5158F9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828"/>
          </a:xfrm>
        </p:spPr>
        <p:txBody>
          <a:bodyPr/>
          <a:lstStyle/>
          <a:p>
            <a:r>
              <a:rPr lang="en-US" dirty="0"/>
              <a:t>Concept Design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EA562DD-D248-40BD-8733-C068FCF04D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1" t="152" r="47159"/>
          <a:stretch/>
        </p:blipFill>
        <p:spPr>
          <a:xfrm>
            <a:off x="7615990" y="722770"/>
            <a:ext cx="2093494" cy="562579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B18E82-3AE8-4E33-A9C7-376E55D1A337}"/>
              </a:ext>
            </a:extLst>
          </p:cNvPr>
          <p:cNvSpPr txBox="1"/>
          <p:nvPr/>
        </p:nvSpPr>
        <p:spPr>
          <a:xfrm>
            <a:off x="697832" y="1455821"/>
            <a:ext cx="5273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has been no real progress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 motion system and top end design on PREX/CREX target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Plenty of range for all targets needed for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Custom chamber will be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Long transfer lines will be needed.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Base this design on existing design for PREX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Cooled solid target ladder/heat exchanger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Cooled cells (not shown)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Fed gas from gas panels in Hall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F3D70AE-70F7-4735-8348-8D7E576912C9}"/>
              </a:ext>
            </a:extLst>
          </p:cNvPr>
          <p:cNvCxnSpPr/>
          <p:nvPr/>
        </p:nvCxnSpPr>
        <p:spPr>
          <a:xfrm flipH="1">
            <a:off x="8594558" y="2737824"/>
            <a:ext cx="1534026" cy="3489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DC19F83-D55D-4994-9D62-2735A6259E63}"/>
              </a:ext>
            </a:extLst>
          </p:cNvPr>
          <p:cNvCxnSpPr/>
          <p:nvPr/>
        </p:nvCxnSpPr>
        <p:spPr>
          <a:xfrm flipH="1">
            <a:off x="8899358" y="1192725"/>
            <a:ext cx="1534026" cy="3489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982632A-C7B5-4187-BC32-15942D5AE34C}"/>
              </a:ext>
            </a:extLst>
          </p:cNvPr>
          <p:cNvCxnSpPr/>
          <p:nvPr/>
        </p:nvCxnSpPr>
        <p:spPr>
          <a:xfrm flipH="1">
            <a:off x="8438147" y="3856030"/>
            <a:ext cx="1534026" cy="3489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47BD35D-F043-489B-8D50-641C38C5A645}"/>
              </a:ext>
            </a:extLst>
          </p:cNvPr>
          <p:cNvCxnSpPr/>
          <p:nvPr/>
        </p:nvCxnSpPr>
        <p:spPr>
          <a:xfrm flipH="1">
            <a:off x="8594558" y="4481763"/>
            <a:ext cx="1534026" cy="3489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F75266E-DDB9-4F3B-AA71-9F587A960289}"/>
              </a:ext>
            </a:extLst>
          </p:cNvPr>
          <p:cNvSpPr txBox="1"/>
          <p:nvPr/>
        </p:nvSpPr>
        <p:spPr>
          <a:xfrm>
            <a:off x="10128583" y="4297097"/>
            <a:ext cx="1048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Chamber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EC515F-CF3A-4B7C-8EE8-8255F67A93DB}"/>
              </a:ext>
            </a:extLst>
          </p:cNvPr>
          <p:cNvSpPr txBox="1"/>
          <p:nvPr/>
        </p:nvSpPr>
        <p:spPr>
          <a:xfrm>
            <a:off x="9991222" y="3650766"/>
            <a:ext cx="1362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Solid targets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61073A-E37D-4956-B7C8-15B9D545B4CF}"/>
              </a:ext>
            </a:extLst>
          </p:cNvPr>
          <p:cNvSpPr txBox="1"/>
          <p:nvPr/>
        </p:nvSpPr>
        <p:spPr>
          <a:xfrm>
            <a:off x="10128582" y="2519977"/>
            <a:ext cx="1048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Motion system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06EEF2-A08E-4557-B7BB-C57F5A376E6C}"/>
              </a:ext>
            </a:extLst>
          </p:cNvPr>
          <p:cNvSpPr txBox="1"/>
          <p:nvPr/>
        </p:nvSpPr>
        <p:spPr>
          <a:xfrm>
            <a:off x="10433384" y="986454"/>
            <a:ext cx="1048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Cryo</a:t>
            </a:r>
            <a:r>
              <a:rPr lang="en-US" dirty="0"/>
              <a:t>/gas interface</a:t>
            </a:r>
          </a:p>
        </p:txBody>
      </p:sp>
    </p:spTree>
    <p:extLst>
      <p:ext uri="{BB962C8B-B14F-4D97-AF65-F5344CB8AC3E}">
        <p14:creationId xmlns:p14="http://schemas.microsoft.com/office/powerpoint/2010/main" val="964971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5411-B70A-4621-A8D0-63DBA59FD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828"/>
          </a:xfrm>
        </p:spPr>
        <p:txBody>
          <a:bodyPr/>
          <a:lstStyle/>
          <a:p>
            <a:pPr algn="ctr"/>
            <a:r>
              <a:rPr lang="en-US" dirty="0"/>
              <a:t>“Original” Proposal (circa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CFD00-0FD6-4DD5-AE01-5A342AECB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347"/>
            <a:ext cx="10515600" cy="4901616"/>
          </a:xfrm>
        </p:spPr>
        <p:txBody>
          <a:bodyPr/>
          <a:lstStyle/>
          <a:p>
            <a:r>
              <a:rPr lang="en-US" dirty="0"/>
              <a:t>Solid targets</a:t>
            </a:r>
          </a:p>
          <a:p>
            <a:pPr lvl="1"/>
            <a:r>
              <a:rPr lang="en-US" dirty="0"/>
              <a:t>Some basic solid targets (these targets are relatively easy)</a:t>
            </a:r>
          </a:p>
          <a:p>
            <a:pPr lvl="2"/>
            <a:r>
              <a:rPr lang="en-US" dirty="0"/>
              <a:t>C, Al, B4C etc.</a:t>
            </a:r>
          </a:p>
          <a:p>
            <a:pPr lvl="1"/>
            <a:r>
              <a:rPr lang="en-US" dirty="0"/>
              <a:t>More Challenging (these targets require special handling/cooling)</a:t>
            </a:r>
          </a:p>
          <a:p>
            <a:pPr lvl="2"/>
            <a:r>
              <a:rPr lang="en-US" dirty="0"/>
              <a:t>Lead, Ca40,48, Li6, Pb etc.</a:t>
            </a:r>
          </a:p>
          <a:p>
            <a:r>
              <a:rPr lang="en-US" dirty="0"/>
              <a:t>Gas Cells</a:t>
            </a:r>
          </a:p>
          <a:p>
            <a:pPr lvl="1"/>
            <a:r>
              <a:rPr lang="en-US" dirty="0"/>
              <a:t>H2, He3 and He4</a:t>
            </a:r>
          </a:p>
          <a:p>
            <a:pPr lvl="1"/>
            <a:r>
              <a:rPr lang="en-US" dirty="0"/>
              <a:t>Tuna can with vertical axis perpendicular to the beam</a:t>
            </a:r>
          </a:p>
          <a:p>
            <a:pPr lvl="1"/>
            <a:r>
              <a:rPr lang="en-US" dirty="0"/>
              <a:t>Diameter is 20 cm</a:t>
            </a:r>
          </a:p>
          <a:p>
            <a:pPr lvl="1"/>
            <a:r>
              <a:rPr lang="en-US" dirty="0"/>
              <a:t>Total Al thickness 162 mg/cm^2</a:t>
            </a:r>
          </a:p>
          <a:p>
            <a:pPr lvl="1"/>
            <a:r>
              <a:rPr lang="en-US" dirty="0"/>
              <a:t>Gas pressures low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0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26205-649B-4F46-80A7-342BFFE40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670"/>
          </a:xfrm>
        </p:spPr>
        <p:txBody>
          <a:bodyPr/>
          <a:lstStyle/>
          <a:p>
            <a:r>
              <a:rPr lang="en-US" dirty="0"/>
              <a:t>Optimization of the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31A26-DFD9-4FB6-984A-8B088CA3A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9016"/>
            <a:ext cx="10515600" cy="5027947"/>
          </a:xfrm>
        </p:spPr>
        <p:txBody>
          <a:bodyPr/>
          <a:lstStyle/>
          <a:p>
            <a:r>
              <a:rPr lang="en-US" dirty="0"/>
              <a:t>Assumptions for improvement</a:t>
            </a:r>
          </a:p>
          <a:p>
            <a:pPr lvl="1"/>
            <a:r>
              <a:rPr lang="en-US" dirty="0"/>
              <a:t>Thinner cells walls</a:t>
            </a:r>
          </a:p>
          <a:p>
            <a:pPr lvl="1"/>
            <a:r>
              <a:rPr lang="en-US" dirty="0"/>
              <a:t>Higher fluid densities</a:t>
            </a:r>
          </a:p>
          <a:p>
            <a:pPr lvl="1"/>
            <a:r>
              <a:rPr lang="en-US" dirty="0"/>
              <a:t>Smaller diameter</a:t>
            </a:r>
          </a:p>
          <a:p>
            <a:r>
              <a:rPr lang="en-US" dirty="0"/>
              <a:t>Plan to use actively filled cells</a:t>
            </a:r>
          </a:p>
          <a:p>
            <a:pPr lvl="1"/>
            <a:r>
              <a:rPr lang="en-US" dirty="0"/>
              <a:t>This is contrast to the tritium target were the cells were filled with a static pressure</a:t>
            </a:r>
          </a:p>
          <a:p>
            <a:pPr lvl="1"/>
            <a:r>
              <a:rPr lang="en-US" dirty="0"/>
              <a:t>Two gas isotopes can be used concurrently</a:t>
            </a:r>
          </a:p>
          <a:p>
            <a:pPr lvl="1"/>
            <a:r>
              <a:rPr lang="en-US" dirty="0"/>
              <a:t>One gas species at a time (e.g., H2 and D2 </a:t>
            </a:r>
            <a:r>
              <a:rPr lang="en-US" b="1" u="sng" dirty="0"/>
              <a:t>OR</a:t>
            </a:r>
            <a:r>
              <a:rPr lang="en-US" dirty="0"/>
              <a:t> He3 and He4)</a:t>
            </a:r>
          </a:p>
          <a:p>
            <a:r>
              <a:rPr lang="en-US" dirty="0"/>
              <a:t>Requires gas handling system</a:t>
            </a:r>
          </a:p>
          <a:p>
            <a:pPr lvl="1"/>
            <a:r>
              <a:rPr lang="en-US" dirty="0"/>
              <a:t>This might need to be in a second phase as schedule permits</a:t>
            </a:r>
          </a:p>
        </p:txBody>
      </p:sp>
    </p:spTree>
    <p:extLst>
      <p:ext uri="{BB962C8B-B14F-4D97-AF65-F5344CB8AC3E}">
        <p14:creationId xmlns:p14="http://schemas.microsoft.com/office/powerpoint/2010/main" val="216208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0B7A6-1544-4629-AB6F-DC8C14C4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143"/>
          </a:xfrm>
        </p:spPr>
        <p:txBody>
          <a:bodyPr/>
          <a:lstStyle/>
          <a:p>
            <a:pPr algn="ctr"/>
            <a:r>
              <a:rPr lang="en-US" dirty="0"/>
              <a:t>Solid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68193-5916-477B-B2D1-44849ED39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268"/>
            <a:ext cx="10515600" cy="4931695"/>
          </a:xfrm>
        </p:spPr>
        <p:txBody>
          <a:bodyPr/>
          <a:lstStyle/>
          <a:p>
            <a:r>
              <a:rPr lang="en-US" dirty="0"/>
              <a:t>Lead and calcium will present challenges</a:t>
            </a:r>
          </a:p>
          <a:p>
            <a:pPr lvl="1"/>
            <a:r>
              <a:rPr lang="en-US" dirty="0"/>
              <a:t>Lead will need to be cryogenically cooled with good thermal conductivity</a:t>
            </a:r>
          </a:p>
          <a:p>
            <a:pPr lvl="2"/>
            <a:r>
              <a:rPr lang="en-US" dirty="0"/>
              <a:t>Realistic thickness will need to be at least 0.1 mm</a:t>
            </a:r>
          </a:p>
          <a:p>
            <a:pPr lvl="1"/>
            <a:r>
              <a:rPr lang="en-US" dirty="0"/>
              <a:t>Ca and Li targets will need special handling</a:t>
            </a:r>
          </a:p>
          <a:p>
            <a:pPr lvl="2"/>
            <a:r>
              <a:rPr lang="en-US" dirty="0"/>
              <a:t>Ca48 stock at Jefferson Lab is highly compromised</a:t>
            </a:r>
          </a:p>
          <a:p>
            <a:pPr lvl="2"/>
            <a:r>
              <a:rPr lang="en-US" dirty="0"/>
              <a:t>Recommend purchasing new Ca48 foil ($50K to $100K)</a:t>
            </a:r>
          </a:p>
          <a:p>
            <a:r>
              <a:rPr lang="en-US" dirty="0"/>
              <a:t>Other solid targets are relatively simple to work with</a:t>
            </a:r>
          </a:p>
          <a:p>
            <a:pPr lvl="1"/>
            <a:r>
              <a:rPr lang="en-US" dirty="0"/>
              <a:t>Proposed thickness are OK</a:t>
            </a:r>
          </a:p>
          <a:p>
            <a:pPr lvl="1"/>
            <a:r>
              <a:rPr lang="en-US" dirty="0"/>
              <a:t>Multi-foil: reduce to +/- 5 cm to closer match cell length</a:t>
            </a:r>
          </a:p>
          <a:p>
            <a:r>
              <a:rPr lang="en-US" dirty="0"/>
              <a:t>Design path:</a:t>
            </a:r>
          </a:p>
          <a:p>
            <a:pPr lvl="1"/>
            <a:r>
              <a:rPr lang="en-US" dirty="0"/>
              <a:t>Combine latest Hall C solid target ladder with PREX/CREX motion system and T2 target style heat sink.</a:t>
            </a:r>
          </a:p>
        </p:txBody>
      </p:sp>
    </p:spTree>
    <p:extLst>
      <p:ext uri="{BB962C8B-B14F-4D97-AF65-F5344CB8AC3E}">
        <p14:creationId xmlns:p14="http://schemas.microsoft.com/office/powerpoint/2010/main" val="86712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FA71D-4C5A-438A-88FF-752DC89F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4286"/>
          </a:xfrm>
        </p:spPr>
        <p:txBody>
          <a:bodyPr/>
          <a:lstStyle/>
          <a:p>
            <a:pPr algn="ctr"/>
            <a:r>
              <a:rPr lang="en-US" dirty="0"/>
              <a:t>Solid Target Ladder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9E7D6CB-E396-4E4D-AF97-05550516C7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09" t="11024" r="33371" b="4987"/>
          <a:stretch/>
        </p:blipFill>
        <p:spPr>
          <a:xfrm>
            <a:off x="7495673" y="1879118"/>
            <a:ext cx="3729790" cy="3896040"/>
          </a:xfr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20038BF-2E97-45AE-BAAA-FC693D032DF5}"/>
              </a:ext>
            </a:extLst>
          </p:cNvPr>
          <p:cNvCxnSpPr>
            <a:cxnSpLocks/>
          </p:cNvCxnSpPr>
          <p:nvPr/>
        </p:nvCxnSpPr>
        <p:spPr>
          <a:xfrm flipH="1">
            <a:off x="8408067" y="2656881"/>
            <a:ext cx="1060786" cy="3089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3E164FD-C41A-47A8-90DB-BD0F40836A99}"/>
              </a:ext>
            </a:extLst>
          </p:cNvPr>
          <p:cNvCxnSpPr>
            <a:cxnSpLocks/>
          </p:cNvCxnSpPr>
          <p:nvPr/>
        </p:nvCxnSpPr>
        <p:spPr>
          <a:xfrm>
            <a:off x="7122695" y="2530457"/>
            <a:ext cx="1205162" cy="1264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A65F69-85F7-4392-BD5C-9AA372966ADA}"/>
              </a:ext>
            </a:extLst>
          </p:cNvPr>
          <p:cNvCxnSpPr>
            <a:cxnSpLocks/>
          </p:cNvCxnSpPr>
          <p:nvPr/>
        </p:nvCxnSpPr>
        <p:spPr>
          <a:xfrm flipV="1">
            <a:off x="7020426" y="3779921"/>
            <a:ext cx="1453815" cy="4211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CF80FCD-80AC-40C6-B949-D093B1024AFF}"/>
              </a:ext>
            </a:extLst>
          </p:cNvPr>
          <p:cNvCxnSpPr>
            <a:cxnSpLocks/>
          </p:cNvCxnSpPr>
          <p:nvPr/>
        </p:nvCxnSpPr>
        <p:spPr>
          <a:xfrm>
            <a:off x="7074568" y="1810753"/>
            <a:ext cx="1333499" cy="5132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C5B6C9E-FB57-45D9-BA2B-A289AA58A4E1}"/>
              </a:ext>
            </a:extLst>
          </p:cNvPr>
          <p:cNvSpPr txBox="1"/>
          <p:nvPr/>
        </p:nvSpPr>
        <p:spPr>
          <a:xfrm>
            <a:off x="838200" y="1299412"/>
            <a:ext cx="427121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Solid target design concept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components are aluminum 7075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Target material is clamped into the frame with sufficient force to ensure good Kc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Threaded clamp screws into heat sink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Nuclear grade anti-seize is used to enhance Kc and prevent galling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Clamp ring prevents spinning of the target foil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Proven to work will all targets except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Preliminary calcs show design is acceptable for lead as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This design does not meet the backward angle acceptance requirement and will have to be adjusted</a:t>
            </a:r>
            <a:r>
              <a:rPr lang="en-US" dirty="0"/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AC96ED6-18F8-4FC2-BD22-D1FDFAFD59C2}"/>
              </a:ext>
            </a:extLst>
          </p:cNvPr>
          <p:cNvSpPr txBox="1"/>
          <p:nvPr/>
        </p:nvSpPr>
        <p:spPr>
          <a:xfrm>
            <a:off x="6319586" y="1615602"/>
            <a:ext cx="1070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Clamp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D21383-F69F-4C94-B8C2-0CC8B1EC1113}"/>
              </a:ext>
            </a:extLst>
          </p:cNvPr>
          <p:cNvSpPr txBox="1"/>
          <p:nvPr/>
        </p:nvSpPr>
        <p:spPr>
          <a:xfrm>
            <a:off x="5951622" y="2344978"/>
            <a:ext cx="133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Clamp ring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BB12BC7-26B1-40FE-BA01-3CC80944C327}"/>
              </a:ext>
            </a:extLst>
          </p:cNvPr>
          <p:cNvSpPr txBox="1"/>
          <p:nvPr/>
        </p:nvSpPr>
        <p:spPr>
          <a:xfrm>
            <a:off x="6003757" y="4016454"/>
            <a:ext cx="107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Heat sink</a:t>
            </a:r>
          </a:p>
          <a:p>
            <a:r>
              <a:rPr lang="en-US" dirty="0"/>
              <a:t>/mount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0ECE08-B47F-4510-A8E0-F6574DE89F7B}"/>
              </a:ext>
            </a:extLst>
          </p:cNvPr>
          <p:cNvSpPr txBox="1"/>
          <p:nvPr/>
        </p:nvSpPr>
        <p:spPr>
          <a:xfrm>
            <a:off x="9579141" y="2409003"/>
            <a:ext cx="107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Target material</a:t>
            </a:r>
          </a:p>
        </p:txBody>
      </p:sp>
    </p:spTree>
    <p:extLst>
      <p:ext uri="{BB962C8B-B14F-4D97-AF65-F5344CB8AC3E}">
        <p14:creationId xmlns:p14="http://schemas.microsoft.com/office/powerpoint/2010/main" val="991029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B776E-5773-4C80-8186-B6522771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112"/>
          </a:xfrm>
        </p:spPr>
        <p:txBody>
          <a:bodyPr/>
          <a:lstStyle/>
          <a:p>
            <a:pPr algn="ctr"/>
            <a:r>
              <a:rPr lang="en-US" dirty="0"/>
              <a:t>Time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FE5D5-CB3E-4692-A7C6-2186ACE55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238"/>
            <a:ext cx="10515600" cy="4943725"/>
          </a:xfrm>
        </p:spPr>
        <p:txBody>
          <a:bodyPr/>
          <a:lstStyle/>
          <a:p>
            <a:r>
              <a:rPr lang="en-US" dirty="0"/>
              <a:t>Currently the Target Group is over committed</a:t>
            </a:r>
          </a:p>
          <a:p>
            <a:pPr lvl="1"/>
            <a:r>
              <a:rPr lang="en-US" dirty="0"/>
              <a:t>We are working to increase our staff but this will likely not have a positive near term affect</a:t>
            </a:r>
          </a:p>
          <a:p>
            <a:r>
              <a:rPr lang="en-US" dirty="0"/>
              <a:t>It </a:t>
            </a:r>
            <a:r>
              <a:rPr lang="en-US" b="1" dirty="0">
                <a:highlight>
                  <a:srgbClr val="FFFF00"/>
                </a:highlight>
              </a:rPr>
              <a:t>MAY</a:t>
            </a:r>
            <a:r>
              <a:rPr lang="en-US" dirty="0"/>
              <a:t> be possible for some Target Group design team members to work with Hall C designers to develop </a:t>
            </a:r>
            <a:r>
              <a:rPr lang="en-US" b="1" dirty="0">
                <a:highlight>
                  <a:srgbClr val="FFFF00"/>
                </a:highlight>
              </a:rPr>
              <a:t>SOME</a:t>
            </a:r>
            <a:r>
              <a:rPr lang="en-US" dirty="0"/>
              <a:t> designs.</a:t>
            </a:r>
          </a:p>
          <a:p>
            <a:pPr lvl="1"/>
            <a:r>
              <a:rPr lang="en-US" dirty="0"/>
              <a:t>Possibilities include scattering chamber and support structures</a:t>
            </a:r>
          </a:p>
          <a:p>
            <a:r>
              <a:rPr lang="en-US" dirty="0">
                <a:highlight>
                  <a:srgbClr val="FFFF00"/>
                </a:highlight>
              </a:rPr>
              <a:t>Cannot give any firm estimates at this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89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84484-3C17-4CEB-8D8F-A762CE4E4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1DBED-8658-4D6E-85A7-126E4CF75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537"/>
            <a:ext cx="10515600" cy="482942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completely new cryogenic target will be required to be located    ~11 m downstream from the nominal pivot.</a:t>
            </a:r>
          </a:p>
          <a:p>
            <a:pPr lvl="1"/>
            <a:r>
              <a:rPr lang="en-US" dirty="0"/>
              <a:t>Current gas handling panels should be sufficient for HKS target</a:t>
            </a:r>
          </a:p>
          <a:p>
            <a:pPr lvl="1"/>
            <a:r>
              <a:rPr lang="en-US" dirty="0"/>
              <a:t>New electrical installations will be required</a:t>
            </a:r>
          </a:p>
          <a:p>
            <a:pPr lvl="1"/>
            <a:r>
              <a:rPr lang="en-US" dirty="0"/>
              <a:t>New gas lines will be needed</a:t>
            </a:r>
          </a:p>
          <a:p>
            <a:r>
              <a:rPr lang="en-US" dirty="0"/>
              <a:t>The cryogenic distribution system will require some new transfer lines in excess of 40 ft. These will need to be fabricated somewhere (JLAB or ???)</a:t>
            </a:r>
          </a:p>
          <a:p>
            <a:r>
              <a:rPr lang="en-US" dirty="0"/>
              <a:t>We will need to work with Hall engineers/designers to layout target services and design the scattering chamber.</a:t>
            </a:r>
          </a:p>
          <a:p>
            <a:pPr lvl="1"/>
            <a:r>
              <a:rPr lang="en-US" dirty="0"/>
              <a:t>Hall C design team has already reached out.</a:t>
            </a:r>
          </a:p>
          <a:p>
            <a:r>
              <a:rPr lang="en-US" dirty="0"/>
              <a:t>At the moment the target group does not have the resources to complete a final design or substantially develop the concept</a:t>
            </a:r>
          </a:p>
          <a:p>
            <a:pPr lvl="1"/>
            <a:r>
              <a:rPr lang="en-US" dirty="0"/>
              <a:t>It is not clear when the resources will be available either although some design resources may be available near the end of 2024.</a:t>
            </a:r>
          </a:p>
        </p:txBody>
      </p:sp>
    </p:spTree>
    <p:extLst>
      <p:ext uri="{BB962C8B-B14F-4D97-AF65-F5344CB8AC3E}">
        <p14:creationId xmlns:p14="http://schemas.microsoft.com/office/powerpoint/2010/main" val="3188720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594e3d4-eac9-4e61-9e7d-12ede081b1ed" xsi:nil="true"/>
    <lcf76f155ced4ddcb4097134ff3c332f xmlns="c2c2c8b8-b6d1-4d35-b6b3-0c08f2b1ec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8FC04C60A5A4BA356B390ABF8831E" ma:contentTypeVersion="10" ma:contentTypeDescription="Create a new document." ma:contentTypeScope="" ma:versionID="e5ee35d28891da03e517cff6ee090bef">
  <xsd:schema xmlns:xsd="http://www.w3.org/2001/XMLSchema" xmlns:xs="http://www.w3.org/2001/XMLSchema" xmlns:p="http://schemas.microsoft.com/office/2006/metadata/properties" xmlns:ns2="c2c2c8b8-b6d1-4d35-b6b3-0c08f2b1ecca" xmlns:ns3="d594e3d4-eac9-4e61-9e7d-12ede081b1ed" targetNamespace="http://schemas.microsoft.com/office/2006/metadata/properties" ma:root="true" ma:fieldsID="6cbe39cf34ea8c3366f931265ca1cbf7" ns2:_="" ns3:_="">
    <xsd:import namespace="c2c2c8b8-b6d1-4d35-b6b3-0c08f2b1ecca"/>
    <xsd:import namespace="d594e3d4-eac9-4e61-9e7d-12ede081b1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c2c8b8-b6d1-4d35-b6b3-0c08f2b1ec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44b97cb4-2f5e-48a1-816a-9019d04dc3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94e3d4-eac9-4e61-9e7d-12ede081b1e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8f40b7f-0bc8-4b96-b7e4-340f2e9598ea}" ma:internalName="TaxCatchAll" ma:showField="CatchAllData" ma:web="d594e3d4-eac9-4e61-9e7d-12ede081b1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C6A8CF-BF15-40C4-B845-EFF0E17BB587}">
  <ds:schemaRefs>
    <ds:schemaRef ds:uri="c2c2c8b8-b6d1-4d35-b6b3-0c08f2b1ecca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d594e3d4-eac9-4e61-9e7d-12ede081b1ed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3234FB5-1138-4E54-A42B-F64E603003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01410C-F962-4228-A964-59D39BDCFE60}"/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787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HKS Target  Design and Status</vt:lpstr>
      <vt:lpstr>Design Status</vt:lpstr>
      <vt:lpstr>Concept Design </vt:lpstr>
      <vt:lpstr>“Original” Proposal (circa 2022)</vt:lpstr>
      <vt:lpstr>Optimization of the Cells</vt:lpstr>
      <vt:lpstr>Solid Targets</vt:lpstr>
      <vt:lpstr>Solid Target Ladder</vt:lpstr>
      <vt:lpstr>Time Line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HKS Target  Design and Status</dc:title>
  <dc:creator>Dave Meekins</dc:creator>
  <cp:lastModifiedBy>Dave Meekins</cp:lastModifiedBy>
  <cp:revision>23</cp:revision>
  <cp:lastPrinted>2023-03-03T19:44:20Z</cp:lastPrinted>
  <dcterms:created xsi:type="dcterms:W3CDTF">2023-03-03T01:43:26Z</dcterms:created>
  <dcterms:modified xsi:type="dcterms:W3CDTF">2024-03-22T17:20:51Z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0x0101009B98FC04C60A5A4BA356B390ABF8831E</vt:lpwstr>
  </property>
  <property fmtid="{D5CDD505-2E9C-101B-9397-08002B2CF9AE}" pid="3" name="MediaServiceImageTags">
    <vt:lpwstr/>
  </property>
</Properties>
</file>