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390" r:id="rId3"/>
    <p:sldId id="266" r:id="rId4"/>
    <p:sldId id="369" r:id="rId5"/>
    <p:sldId id="268" r:id="rId6"/>
    <p:sldId id="383" r:id="rId7"/>
    <p:sldId id="384" r:id="rId8"/>
    <p:sldId id="394" r:id="rId9"/>
    <p:sldId id="388" r:id="rId10"/>
    <p:sldId id="385" r:id="rId11"/>
    <p:sldId id="395" r:id="rId12"/>
    <p:sldId id="402" r:id="rId13"/>
    <p:sldId id="387" r:id="rId14"/>
    <p:sldId id="392" r:id="rId15"/>
    <p:sldId id="398" r:id="rId16"/>
    <p:sldId id="391" r:id="rId17"/>
    <p:sldId id="393" r:id="rId18"/>
    <p:sldId id="397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6408" autoAdjust="0"/>
  </p:normalViewPr>
  <p:slideViewPr>
    <p:cSldViewPr snapToGrid="0" snapToObjects="1">
      <p:cViewPr varScale="1">
        <p:scale>
          <a:sx n="99" d="100"/>
          <a:sy n="99" d="100"/>
        </p:scale>
        <p:origin x="931" y="7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Measured admittance ~ 10 mm-</a:t>
            </a:r>
            <a:r>
              <a:rPr lang="en-US" dirty="0" err="1"/>
              <a:t>mrad</a:t>
            </a:r>
            <a:r>
              <a:rPr lang="en-US" dirty="0"/>
              <a:t> at injector chicane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05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Friday, March 15, 2024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Friday, March 15, 2024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March 15,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logbooks.jlab.org/entry/411634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Degraded electron beams for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LDRD project and beyond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A. Sy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Monday,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A6D681-7422-4314-89E4-36876AD4A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" y="1621557"/>
            <a:ext cx="91150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AF76A9-B637-4275-8399-B5521EBF2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towards reality: engineering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78F6D-90F6-479C-98F0-626BB739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E6BB6-CD5B-4FC2-A672-7D8683F63E00}"/>
              </a:ext>
            </a:extLst>
          </p:cNvPr>
          <p:cNvSpPr txBox="1"/>
          <p:nvPr/>
        </p:nvSpPr>
        <p:spPr>
          <a:xfrm>
            <a:off x="1016047" y="771841"/>
            <a:ext cx="1534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ladder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5B2AA-7AEB-401F-AAEE-B0FB51259C86}"/>
              </a:ext>
            </a:extLst>
          </p:cNvPr>
          <p:cNvSpPr txBox="1"/>
          <p:nvPr/>
        </p:nvSpPr>
        <p:spPr>
          <a:xfrm>
            <a:off x="2130740" y="1817637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Aperture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82412-E653-4602-A74A-110B27EFD737}"/>
              </a:ext>
            </a:extLst>
          </p:cNvPr>
          <p:cNvSpPr txBox="1"/>
          <p:nvPr/>
        </p:nvSpPr>
        <p:spPr>
          <a:xfrm>
            <a:off x="3453609" y="1817637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Aperture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986BB-3A0A-483F-A4CB-123BDDE300F0}"/>
              </a:ext>
            </a:extLst>
          </p:cNvPr>
          <p:cNvSpPr txBox="1"/>
          <p:nvPr/>
        </p:nvSpPr>
        <p:spPr>
          <a:xfrm>
            <a:off x="4180113" y="2813937"/>
            <a:ext cx="116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8311D-776C-4A69-BBE7-A44759E9E344}"/>
              </a:ext>
            </a:extLst>
          </p:cNvPr>
          <p:cNvSpPr txBox="1"/>
          <p:nvPr/>
        </p:nvSpPr>
        <p:spPr>
          <a:xfrm>
            <a:off x="6378349" y="2816572"/>
            <a:ext cx="116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680310-C48C-4006-A90B-9C70A4E758CB}"/>
              </a:ext>
            </a:extLst>
          </p:cNvPr>
          <p:cNvSpPr txBox="1"/>
          <p:nvPr/>
        </p:nvSpPr>
        <p:spPr>
          <a:xfrm>
            <a:off x="5073492" y="2413827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Solenoid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41E017-B015-465A-B4FF-A4BA025328BA}"/>
              </a:ext>
            </a:extLst>
          </p:cNvPr>
          <p:cNvSpPr txBox="1"/>
          <p:nvPr/>
        </p:nvSpPr>
        <p:spPr>
          <a:xfrm>
            <a:off x="7240488" y="3397918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Helicity coil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7C942C-1FEA-45FA-B73A-E0C78C08B669}"/>
              </a:ext>
            </a:extLst>
          </p:cNvPr>
          <p:cNvCxnSpPr/>
          <p:nvPr/>
        </p:nvCxnSpPr>
        <p:spPr>
          <a:xfrm>
            <a:off x="1930447" y="1160180"/>
            <a:ext cx="0" cy="4858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17176CA-B1FF-491B-8BF9-19DBB5FC04BE}"/>
              </a:ext>
            </a:extLst>
          </p:cNvPr>
          <p:cNvCxnSpPr>
            <a:cxnSpLocks/>
          </p:cNvCxnSpPr>
          <p:nvPr/>
        </p:nvCxnSpPr>
        <p:spPr>
          <a:xfrm>
            <a:off x="2714422" y="2199488"/>
            <a:ext cx="12888" cy="7569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FA791CF-A6BE-4393-8566-C1430670B38F}"/>
              </a:ext>
            </a:extLst>
          </p:cNvPr>
          <p:cNvCxnSpPr>
            <a:cxnSpLocks/>
          </p:cNvCxnSpPr>
          <p:nvPr/>
        </p:nvCxnSpPr>
        <p:spPr>
          <a:xfrm>
            <a:off x="4069917" y="2199488"/>
            <a:ext cx="0" cy="7569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6EC848-487D-44B2-8B54-483E3C4E3BB3}"/>
              </a:ext>
            </a:extLst>
          </p:cNvPr>
          <p:cNvCxnSpPr>
            <a:cxnSpLocks/>
          </p:cNvCxnSpPr>
          <p:nvPr/>
        </p:nvCxnSpPr>
        <p:spPr>
          <a:xfrm>
            <a:off x="4762965" y="3214047"/>
            <a:ext cx="0" cy="11968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8D13A0-886A-487D-8D8B-58B8C3BD9E7B}"/>
              </a:ext>
            </a:extLst>
          </p:cNvPr>
          <p:cNvCxnSpPr>
            <a:cxnSpLocks/>
          </p:cNvCxnSpPr>
          <p:nvPr/>
        </p:nvCxnSpPr>
        <p:spPr>
          <a:xfrm>
            <a:off x="5570657" y="2770328"/>
            <a:ext cx="0" cy="6196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36735FB-E614-4390-A269-5FC0FCD3B8DE}"/>
              </a:ext>
            </a:extLst>
          </p:cNvPr>
          <p:cNvCxnSpPr>
            <a:cxnSpLocks/>
          </p:cNvCxnSpPr>
          <p:nvPr/>
        </p:nvCxnSpPr>
        <p:spPr>
          <a:xfrm>
            <a:off x="6931100" y="3236587"/>
            <a:ext cx="0" cy="1093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93C62C-D523-4AEB-897B-F42877D10612}"/>
              </a:ext>
            </a:extLst>
          </p:cNvPr>
          <p:cNvCxnSpPr/>
          <p:nvPr/>
        </p:nvCxnSpPr>
        <p:spPr>
          <a:xfrm>
            <a:off x="7721143" y="3798028"/>
            <a:ext cx="0" cy="4858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3939405-995B-450C-90C7-29E03DD6D587}"/>
              </a:ext>
            </a:extLst>
          </p:cNvPr>
          <p:cNvSpPr txBox="1"/>
          <p:nvPr/>
        </p:nvSpPr>
        <p:spPr>
          <a:xfrm>
            <a:off x="6726264" y="961539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[G. Hays, S. Gregory]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AD1222C6-867D-4B90-BEBA-3960FBDB3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74846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D6932-98A1-4F98-8C73-8C91E1611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being fabricated and assembled now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A8ED6-A92E-4E03-95B9-EFFD6EBE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1AD9164-6A01-4A0A-AAB4-705F75F9C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470" y="966788"/>
            <a:ext cx="7763148" cy="5381625"/>
          </a:xfr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E33894C-1F82-4AEE-A0F6-2D10792A4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2892013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90397E-E7CB-453D-BFAD-98A9902D5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5" t="11430" r="16100" b="59191"/>
          <a:stretch/>
        </p:blipFill>
        <p:spPr>
          <a:xfrm>
            <a:off x="290261" y="1511656"/>
            <a:ext cx="8409249" cy="2372453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 rot="1769373">
            <a:off x="3900280" y="3001192"/>
            <a:ext cx="1743596" cy="548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DFE39-B033-411C-8DF3-A95AFAE2FAFC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38100">
            <a:noFill/>
          </a:ln>
        </p:spPr>
        <p:txBody>
          <a:bodyPr>
            <a:normAutofit/>
          </a:bodyPr>
          <a:lstStyle/>
          <a:p>
            <a:r>
              <a:rPr lang="en-US" dirty="0"/>
              <a:t>Degrader girder location in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5ED8A-8D9A-4A6A-8C53-DBFDCB829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DB10D3-44D6-4897-B157-90689F4F8EE9}"/>
              </a:ext>
            </a:extLst>
          </p:cNvPr>
          <p:cNvGrpSpPr/>
          <p:nvPr/>
        </p:nvGrpSpPr>
        <p:grpSpPr>
          <a:xfrm>
            <a:off x="3975796" y="3961937"/>
            <a:ext cx="3576908" cy="1701371"/>
            <a:chOff x="308920" y="1372455"/>
            <a:chExt cx="4520218" cy="20565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4A2680-2B80-427A-AAEC-A17E2DFE1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076" t="31706" b="12749"/>
            <a:stretch/>
          </p:blipFill>
          <p:spPr>
            <a:xfrm>
              <a:off x="308920" y="1372455"/>
              <a:ext cx="4520218" cy="2056545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29CE84F-30C8-4A64-8442-2124BFD473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0551" y="2311401"/>
              <a:ext cx="0" cy="81280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D018144-5590-4FF2-9381-3EECFC58CC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41084" y="2311401"/>
              <a:ext cx="0" cy="812800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19D43B-EDE9-4A44-8476-1A2634725FB1}"/>
              </a:ext>
            </a:extLst>
          </p:cNvPr>
          <p:cNvCxnSpPr>
            <a:cxnSpLocks/>
          </p:cNvCxnSpPr>
          <p:nvPr/>
        </p:nvCxnSpPr>
        <p:spPr>
          <a:xfrm flipV="1">
            <a:off x="4513544" y="2565517"/>
            <a:ext cx="14574" cy="18456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D68D757-E4AE-4893-B4E2-FA88A11F9035}"/>
              </a:ext>
            </a:extLst>
          </p:cNvPr>
          <p:cNvSpPr/>
          <p:nvPr/>
        </p:nvSpPr>
        <p:spPr>
          <a:xfrm>
            <a:off x="4353607" y="4439790"/>
            <a:ext cx="300038" cy="32521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859320-11A1-4EB1-85D8-371EEBCB78AA}"/>
              </a:ext>
            </a:extLst>
          </p:cNvPr>
          <p:cNvSpPr txBox="1"/>
          <p:nvPr/>
        </p:nvSpPr>
        <p:spPr>
          <a:xfrm>
            <a:off x="3307603" y="4862129"/>
            <a:ext cx="107273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50"/>
                </a:solidFill>
              </a:rPr>
              <a:t>MHB0L02BH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5974A14-1932-4738-8922-A724941CF8AD}"/>
              </a:ext>
            </a:extLst>
          </p:cNvPr>
          <p:cNvSpPr/>
          <p:nvPr/>
        </p:nvSpPr>
        <p:spPr>
          <a:xfrm>
            <a:off x="6267647" y="4447475"/>
            <a:ext cx="300038" cy="32521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295046-A312-44E9-98C3-1F1935D45E43}"/>
              </a:ext>
            </a:extLst>
          </p:cNvPr>
          <p:cNvSpPr txBox="1"/>
          <p:nvPr/>
        </p:nvSpPr>
        <p:spPr>
          <a:xfrm>
            <a:off x="5950814" y="5036501"/>
            <a:ext cx="95891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50"/>
                </a:solidFill>
              </a:rPr>
              <a:t>MHE0L03V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FC0EB7-A64B-40F5-A476-1FF2D626AAC4}"/>
              </a:ext>
            </a:extLst>
          </p:cNvPr>
          <p:cNvSpPr txBox="1"/>
          <p:nvPr/>
        </p:nvSpPr>
        <p:spPr>
          <a:xfrm>
            <a:off x="1248670" y="5178083"/>
            <a:ext cx="1865382" cy="5078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58 inch section</a:t>
            </a:r>
          </a:p>
          <a:p>
            <a:r>
              <a:rPr lang="en-US" sz="1350" dirty="0"/>
              <a:t>Break at yellow markers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719D43B-EDE9-4A44-8476-1A2634725FB1}"/>
              </a:ext>
            </a:extLst>
          </p:cNvPr>
          <p:cNvCxnSpPr>
            <a:cxnSpLocks/>
            <a:stCxn id="19" idx="7"/>
          </p:cNvCxnSpPr>
          <p:nvPr/>
        </p:nvCxnSpPr>
        <p:spPr>
          <a:xfrm flipH="1" flipV="1">
            <a:off x="4791898" y="2565517"/>
            <a:ext cx="1731847" cy="19295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10492" y="4142856"/>
            <a:ext cx="187036" cy="1745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/>
          <p:cNvCxnSpPr>
            <a:stCxn id="15" idx="1"/>
            <a:endCxn id="15" idx="5"/>
          </p:cNvCxnSpPr>
          <p:nvPr/>
        </p:nvCxnSpPr>
        <p:spPr>
          <a:xfrm>
            <a:off x="837883" y="4168420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5" idx="7"/>
            <a:endCxn id="15" idx="3"/>
          </p:cNvCxnSpPr>
          <p:nvPr/>
        </p:nvCxnSpPr>
        <p:spPr>
          <a:xfrm flipH="1">
            <a:off x="837883" y="4168420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6178359" y="2070018"/>
            <a:ext cx="187036" cy="1745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0" name="Straight Connector 29"/>
          <p:cNvCxnSpPr/>
          <p:nvPr/>
        </p:nvCxnSpPr>
        <p:spPr>
          <a:xfrm>
            <a:off x="6205750" y="2095582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205750" y="2095582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5621483" y="2070018"/>
            <a:ext cx="187036" cy="1745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3" name="Straight Connector 32"/>
          <p:cNvCxnSpPr/>
          <p:nvPr/>
        </p:nvCxnSpPr>
        <p:spPr>
          <a:xfrm>
            <a:off x="5648874" y="2095582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648874" y="2095582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403197" y="2070018"/>
            <a:ext cx="187036" cy="1745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6" name="Straight Connector 35"/>
          <p:cNvCxnSpPr/>
          <p:nvPr/>
        </p:nvCxnSpPr>
        <p:spPr>
          <a:xfrm>
            <a:off x="1430588" y="2095582"/>
            <a:ext cx="132254" cy="12343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430588" y="2095582"/>
            <a:ext cx="132254" cy="12343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2170937" y="2070018"/>
            <a:ext cx="187036" cy="1745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9" name="Straight Connector 38"/>
          <p:cNvCxnSpPr/>
          <p:nvPr/>
        </p:nvCxnSpPr>
        <p:spPr>
          <a:xfrm>
            <a:off x="2198328" y="2095582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198328" y="2095582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596894" y="2070018"/>
            <a:ext cx="187036" cy="1745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624285" y="2095582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624285" y="2095582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1216161" y="2070018"/>
            <a:ext cx="187036" cy="1745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5" name="Straight Connector 44"/>
          <p:cNvCxnSpPr/>
          <p:nvPr/>
        </p:nvCxnSpPr>
        <p:spPr>
          <a:xfrm>
            <a:off x="1243552" y="2095582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243552" y="2095582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71908" y="4078867"/>
            <a:ext cx="1313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Beamline valves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587221" y="2431876"/>
            <a:ext cx="0" cy="18974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927145" y="2440186"/>
            <a:ext cx="0" cy="18974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6521076" y="2070018"/>
            <a:ext cx="187036" cy="1745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2" name="Straight Connector 51"/>
          <p:cNvCxnSpPr/>
          <p:nvPr/>
        </p:nvCxnSpPr>
        <p:spPr>
          <a:xfrm>
            <a:off x="6548467" y="2095582"/>
            <a:ext cx="132254" cy="12343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6548467" y="2095582"/>
            <a:ext cx="132254" cy="12343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6708112" y="2070018"/>
            <a:ext cx="187036" cy="1745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5" name="Straight Connector 54"/>
          <p:cNvCxnSpPr/>
          <p:nvPr/>
        </p:nvCxnSpPr>
        <p:spPr>
          <a:xfrm>
            <a:off x="6735503" y="2095582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6735503" y="2095582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806334" y="4419255"/>
            <a:ext cx="187036" cy="1745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58" name="Straight Connector 57"/>
          <p:cNvCxnSpPr>
            <a:stCxn id="57" idx="1"/>
            <a:endCxn id="57" idx="5"/>
          </p:cNvCxnSpPr>
          <p:nvPr/>
        </p:nvCxnSpPr>
        <p:spPr>
          <a:xfrm>
            <a:off x="833725" y="4444819"/>
            <a:ext cx="132254" cy="12343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7" idx="7"/>
            <a:endCxn id="57" idx="3"/>
          </p:cNvCxnSpPr>
          <p:nvPr/>
        </p:nvCxnSpPr>
        <p:spPr>
          <a:xfrm flipH="1">
            <a:off x="833725" y="4444819"/>
            <a:ext cx="132254" cy="12343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972038" y="4378580"/>
            <a:ext cx="9352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Fast valves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19329" y="2359294"/>
            <a:ext cx="72750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booster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173543" y="2359553"/>
            <a:ext cx="102778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First full CM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22501" y="2178445"/>
            <a:ext cx="6657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DP can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627623" y="2178445"/>
            <a:ext cx="6657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DP can</a:t>
            </a:r>
          </a:p>
        </p:txBody>
      </p:sp>
      <p:sp>
        <p:nvSpPr>
          <p:cNvPr id="66" name="Oval 65"/>
          <p:cNvSpPr/>
          <p:nvPr/>
        </p:nvSpPr>
        <p:spPr>
          <a:xfrm>
            <a:off x="3723260" y="2219021"/>
            <a:ext cx="187036" cy="1745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7" name="Straight Connector 66"/>
          <p:cNvCxnSpPr>
            <a:stCxn id="66" idx="1"/>
            <a:endCxn id="66" idx="5"/>
          </p:cNvCxnSpPr>
          <p:nvPr/>
        </p:nvCxnSpPr>
        <p:spPr>
          <a:xfrm>
            <a:off x="3750651" y="2244585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66" idx="7"/>
            <a:endCxn id="66" idx="3"/>
          </p:cNvCxnSpPr>
          <p:nvPr/>
        </p:nvCxnSpPr>
        <p:spPr>
          <a:xfrm flipH="1">
            <a:off x="3750651" y="2244585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3850029" y="2314617"/>
            <a:ext cx="187036" cy="1745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6" name="Straight Connector 75"/>
          <p:cNvCxnSpPr>
            <a:stCxn id="75" idx="1"/>
            <a:endCxn id="75" idx="5"/>
          </p:cNvCxnSpPr>
          <p:nvPr/>
        </p:nvCxnSpPr>
        <p:spPr>
          <a:xfrm>
            <a:off x="3877420" y="2340181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75" idx="7"/>
            <a:endCxn id="75" idx="3"/>
          </p:cNvCxnSpPr>
          <p:nvPr/>
        </p:nvCxnSpPr>
        <p:spPr>
          <a:xfrm flipH="1">
            <a:off x="3877420" y="2340181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3837560" y="2669985"/>
            <a:ext cx="187036" cy="1745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9" name="Straight Connector 78"/>
          <p:cNvCxnSpPr>
            <a:stCxn id="78" idx="1"/>
            <a:endCxn id="78" idx="5"/>
          </p:cNvCxnSpPr>
          <p:nvPr/>
        </p:nvCxnSpPr>
        <p:spPr>
          <a:xfrm>
            <a:off x="3864951" y="2695550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78" idx="7"/>
            <a:endCxn id="78" idx="3"/>
          </p:cNvCxnSpPr>
          <p:nvPr/>
        </p:nvCxnSpPr>
        <p:spPr>
          <a:xfrm flipH="1">
            <a:off x="3864951" y="2695550"/>
            <a:ext cx="132254" cy="12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791898" y="1891871"/>
            <a:ext cx="5364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Mott</a:t>
            </a:r>
          </a:p>
        </p:txBody>
      </p:sp>
      <p:sp>
        <p:nvSpPr>
          <p:cNvPr id="70" name="Footer Placeholder 3">
            <a:extLst>
              <a:ext uri="{FF2B5EF4-FFF2-40B4-BE49-F238E27FC236}">
                <a16:creationId xmlns:a16="http://schemas.microsoft.com/office/drawing/2014/main" id="{6B0B6E1F-1F80-4851-9A01-69302823A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1726159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BA8B2-4649-40E8-AFB5-16D6EDF2E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Degraded beam parameter space @ 123 MeV beam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835BC-A2E5-4345-8689-3C0ADF0AF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Trying to span the range between nominal electron parameters and potential positron parameters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Maximum transverse geometric emittance injected at front of NL estimated to be 167-500 nm-rad      </a:t>
            </a:r>
            <a:r>
              <a:rPr lang="en-US" sz="1400" dirty="0"/>
              <a:t>[</a:t>
            </a:r>
            <a:r>
              <a:rPr lang="en-US" sz="1400" dirty="0" err="1"/>
              <a:t>doi</a:t>
            </a:r>
            <a:r>
              <a:rPr lang="en-US" sz="1400" dirty="0"/>
              <a:t>: 10.18429/JACoW-IPAC2023-MOPL152]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74386-2F69-4416-B121-380450B2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D73794-D54B-4177-9B05-F62CFDD6E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19" b="71038"/>
          <a:stretch/>
        </p:blipFill>
        <p:spPr>
          <a:xfrm>
            <a:off x="1884078" y="1738810"/>
            <a:ext cx="5375843" cy="641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FFB9DA-DA65-4817-A2D7-0C3ED393E63D}"/>
              </a:ext>
            </a:extLst>
          </p:cNvPr>
          <p:cNvSpPr txBox="1"/>
          <p:nvPr/>
        </p:nvSpPr>
        <p:spPr>
          <a:xfrm>
            <a:off x="5113231" y="3578549"/>
            <a:ext cx="29462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Current focus is on expanding the energy spread parameter space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Exploring variation of energy spread in beam before the degrader target and optics in the injector chicane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3A6CCCF-34D1-4ACF-8C23-5CF3EEF2C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83EE27-CAF9-478F-BFDB-69413ED32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73" y="3177472"/>
            <a:ext cx="4468205" cy="335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47EB-76A2-4528-BAEA-F9A7DD045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Degraded beam emittance evolution in CEBAF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6ACB3-4977-42DA-8036-9FABD292A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started simulations of degraded beam distributions in CEBAF</a:t>
            </a:r>
          </a:p>
          <a:p>
            <a:r>
              <a:rPr lang="en-US" dirty="0"/>
              <a:t>Results show ~ 2x larger emittance with degraded beams</a:t>
            </a:r>
          </a:p>
          <a:p>
            <a:r>
              <a:rPr lang="en-US" dirty="0"/>
              <a:t>Not included: analysis of beam loss, information on physical beam pipe apertures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58AC6-9CBC-4C59-BF20-0FC85193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D191D33-F538-4E3E-8F26-40B006042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90911A-3DF1-40E9-B8A8-A74DEEB01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3" y="2978253"/>
            <a:ext cx="4942599" cy="291369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341EE2-7D3D-428D-8CD2-BFC821C7E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043708"/>
              </p:ext>
            </p:extLst>
          </p:nvPr>
        </p:nvGraphicFramePr>
        <p:xfrm>
          <a:off x="5662620" y="3093724"/>
          <a:ext cx="2390655" cy="29565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796885">
                  <a:extLst>
                    <a:ext uri="{9D8B030D-6E8A-4147-A177-3AD203B41FA5}">
                      <a16:colId xmlns:a16="http://schemas.microsoft.com/office/drawing/2014/main" val="3904224716"/>
                    </a:ext>
                  </a:extLst>
                </a:gridCol>
                <a:gridCol w="796885">
                  <a:extLst>
                    <a:ext uri="{9D8B030D-6E8A-4147-A177-3AD203B41FA5}">
                      <a16:colId xmlns:a16="http://schemas.microsoft.com/office/drawing/2014/main" val="1981614695"/>
                    </a:ext>
                  </a:extLst>
                </a:gridCol>
                <a:gridCol w="796885">
                  <a:extLst>
                    <a:ext uri="{9D8B030D-6E8A-4147-A177-3AD203B41FA5}">
                      <a16:colId xmlns:a16="http://schemas.microsoft.com/office/drawing/2014/main" val="189549466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</a:t>
                      </a:r>
                      <a:r>
                        <a:rPr lang="en-US" sz="12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[nm]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ε</a:t>
                      </a:r>
                      <a:r>
                        <a:rPr lang="en-US" sz="12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[nm]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7924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52862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67801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75893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92969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79982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57362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13546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64091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05682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9545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0627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515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1B9EA-15C8-4B2F-B228-A9FE90876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and measurement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D68B3-0909-498B-953B-830DB7185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During commissioning after installation, we plan to test each target and select aperture combinations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ensure we can transport degraded beams in the CEBAF injector</a:t>
            </a:r>
          </a:p>
          <a:p>
            <a:r>
              <a:rPr lang="en-US" dirty="0"/>
              <a:t>Emittance measurements after acceleration in injector </a:t>
            </a:r>
            <a:r>
              <a:rPr lang="en-US" dirty="0">
                <a:sym typeface="Wingdings" panose="05000000000000000000" pitchFamily="2" charset="2"/>
              </a:rPr>
              <a:t> compare simulated and generated degraded beam distributions</a:t>
            </a:r>
            <a:endParaRPr lang="en-US" dirty="0"/>
          </a:p>
          <a:p>
            <a:r>
              <a:rPr lang="en-US" dirty="0"/>
              <a:t>Transverse acceptance measurements at entrance to Arc 1 </a:t>
            </a:r>
            <a:r>
              <a:rPr lang="en-US" dirty="0">
                <a:sym typeface="Wingdings" panose="05000000000000000000" pitchFamily="2" charset="2"/>
              </a:rPr>
              <a:t> machine acceptance of 12 GeV CEBAF</a:t>
            </a:r>
            <a:endParaRPr lang="en-US" dirty="0"/>
          </a:p>
          <a:p>
            <a:r>
              <a:rPr lang="en-US" dirty="0"/>
              <a:t>Transport degraded beam distributions through rest of CEBAF </a:t>
            </a:r>
            <a:r>
              <a:rPr lang="en-US" dirty="0">
                <a:sym typeface="Wingdings" panose="05000000000000000000" pitchFamily="2" charset="2"/>
              </a:rPr>
              <a:t> e</a:t>
            </a:r>
            <a:r>
              <a:rPr lang="en-US" dirty="0"/>
              <a:t>mittance evolution through 5 passes </a:t>
            </a:r>
          </a:p>
          <a:p>
            <a:r>
              <a:rPr lang="en-US" dirty="0"/>
              <a:t>Different settings in booster to generate distributions with larger momentum spread upstream of degrader target </a:t>
            </a:r>
            <a:r>
              <a:rPr lang="en-US" dirty="0">
                <a:sym typeface="Wingdings" panose="05000000000000000000" pitchFamily="2" charset="2"/>
              </a:rPr>
              <a:t> transport of beams with larger transverse and momentum spread</a:t>
            </a:r>
          </a:p>
          <a:p>
            <a:r>
              <a:rPr lang="en-US" dirty="0">
                <a:sym typeface="Wingdings" panose="05000000000000000000" pitchFamily="2" charset="2"/>
              </a:rPr>
              <a:t>Repeat measurements using polarized beam  effects of degrader on polarization, depolarization in larger beams?</a:t>
            </a:r>
          </a:p>
          <a:p>
            <a:r>
              <a:rPr lang="en-US" dirty="0">
                <a:sym typeface="Wingdings" panose="05000000000000000000" pitchFamily="2" charset="2"/>
              </a:rPr>
              <a:t>Study beam loss with larger beams</a:t>
            </a:r>
          </a:p>
          <a:p>
            <a:r>
              <a:rPr lang="en-US" dirty="0">
                <a:sym typeface="Wingdings" panose="05000000000000000000" pitchFamily="2" charset="2"/>
              </a:rPr>
              <a:t>…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67DB-E56B-48C5-81D0-3F109935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EBE1D17-9C3A-4259-A46C-BDAF5836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2420077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1E5D5-B637-48D6-9CFC-3FD7F7BF0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Degraded electrons beams in 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83A60-6BFE-4CF5-BB42-E22521877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e+/e- generated in the pair production process – most efforts naturally focus on positron collection (see A. Ushakov’s earlier talk)</a:t>
            </a:r>
          </a:p>
          <a:p>
            <a:r>
              <a:rPr lang="en-US" dirty="0"/>
              <a:t>Electrons with the same properties as collected positrons are needed for beam charge asymmetry measurements</a:t>
            </a:r>
          </a:p>
          <a:p>
            <a:pPr lvl="1"/>
            <a:r>
              <a:rPr lang="en-US" dirty="0"/>
              <a:t>Also for detector commissioning, early machine setup</a:t>
            </a:r>
          </a:p>
          <a:p>
            <a:r>
              <a:rPr lang="en-US" dirty="0"/>
              <a:t>Positron collection system is already complicated – bipolar collection system significantly increases complexity </a:t>
            </a:r>
          </a:p>
          <a:p>
            <a:r>
              <a:rPr lang="en-US" dirty="0"/>
              <a:t>What if we can mimic the collected positron distribution with degraded electron beams?</a:t>
            </a:r>
          </a:p>
          <a:p>
            <a:pPr lvl="1"/>
            <a:r>
              <a:rPr lang="en-US" dirty="0"/>
              <a:t>Provides the needed electron beam</a:t>
            </a:r>
          </a:p>
          <a:p>
            <a:pPr lvl="1"/>
            <a:r>
              <a:rPr lang="en-US" dirty="0"/>
              <a:t>Collection system for single charge easier to design and implement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5DEAF-3942-4A75-9C5A-366C91DB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1435BF1-38DC-41B1-8C51-D3FEE913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3592759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BCB7-6FA7-4850-A407-32E387DD4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Degraded electron beams in the LERF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0D21BD-1311-4738-8201-85E340109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83" t="29882" r="11669" b="1778"/>
          <a:stretch/>
        </p:blipFill>
        <p:spPr>
          <a:xfrm>
            <a:off x="97224" y="1486431"/>
            <a:ext cx="8769063" cy="453837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2E3FE-165C-4DC5-9C2B-3F19070D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6F9E39-41DD-4F6B-8851-C8C11F1160E2}"/>
              </a:ext>
            </a:extLst>
          </p:cNvPr>
          <p:cNvSpPr txBox="1"/>
          <p:nvPr/>
        </p:nvSpPr>
        <p:spPr>
          <a:xfrm>
            <a:off x="514350" y="922564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[J.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concept]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D972282-ED09-47EC-8986-5BB1F8FD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1970268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5D3E-F3F3-4123-8242-84BCF2CC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study plans for degraded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1C9F7-164C-44A0-B1FE-9F5E1C736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information from CEBAF degrader measurements, we can study the LERF degrader concept, including</a:t>
            </a:r>
          </a:p>
          <a:p>
            <a:pPr lvl="1"/>
            <a:r>
              <a:rPr lang="en-US" dirty="0"/>
              <a:t>Degrader placement and effects on generated distributions</a:t>
            </a:r>
          </a:p>
          <a:p>
            <a:pPr lvl="1"/>
            <a:r>
              <a:rPr lang="en-US" dirty="0"/>
              <a:t>Degrader apparatus design modifications for CW operation</a:t>
            </a:r>
          </a:p>
          <a:p>
            <a:pPr lvl="1"/>
            <a:r>
              <a:rPr lang="en-US" dirty="0"/>
              <a:t>Beam dynamics towards approximating positron distributions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9CA1B-5587-4F09-9381-B16250AD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9845BA0-9848-446C-AE5A-48ACB8A4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1155643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Because positron beams will be much larger in phase space than nominal electron beams, we want to understand the transport of large phase space beams in CEBAF</a:t>
            </a:r>
          </a:p>
          <a:p>
            <a:r>
              <a:rPr lang="en-US" dirty="0">
                <a:sym typeface="Wingdings" panose="05000000000000000000" pitchFamily="2" charset="2"/>
              </a:rPr>
              <a:t>We are building a device to generate large phase space beams through multiple scattering in thin carbon targets</a:t>
            </a:r>
          </a:p>
          <a:p>
            <a:r>
              <a:rPr lang="en-US" dirty="0">
                <a:sym typeface="Wingdings" panose="05000000000000000000" pitchFamily="2" charset="2"/>
              </a:rPr>
              <a:t>The degraded beam parameter space available from this device has substantial overlap with the parameter range of interest</a:t>
            </a:r>
          </a:p>
          <a:p>
            <a:r>
              <a:rPr lang="en-US" dirty="0">
                <a:sym typeface="Wingdings" panose="05000000000000000000" pitchFamily="2" charset="2"/>
              </a:rPr>
              <a:t>We are working towards installation during the upcoming 2024 SAD, and expect first measurements later this year</a:t>
            </a:r>
          </a:p>
          <a:p>
            <a:r>
              <a:rPr lang="en-US" dirty="0">
                <a:sym typeface="Wingdings" panose="05000000000000000000" pitchFamily="2" charset="2"/>
              </a:rPr>
              <a:t>What we learn will help inform further measurements and future studies on degraded beams in </a:t>
            </a:r>
            <a:r>
              <a:rPr lang="en-US" dirty="0" err="1">
                <a:sym typeface="Wingdings" panose="05000000000000000000" pitchFamily="2" charset="2"/>
              </a:rPr>
              <a:t>Ce</a:t>
            </a:r>
            <a:r>
              <a:rPr lang="en-US" baseline="30000" dirty="0" err="1">
                <a:sym typeface="Wingdings" panose="05000000000000000000" pitchFamily="2" charset="2"/>
              </a:rPr>
              <a:t>+</a:t>
            </a:r>
            <a:r>
              <a:rPr lang="en-US" dirty="0" err="1">
                <a:sym typeface="Wingdings" panose="05000000000000000000" pitchFamily="2" charset="2"/>
              </a:rPr>
              <a:t>BAF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6C78E5B-FDA1-4317-8387-60223D96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1307369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D557A-645C-42F8-9429-7C6ED7295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degraded electron beams?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A4FED-B537-4207-AE44-59627ADA6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Degraded electron beams are electron beams with enlarged emittance due to multiple scattering in targets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accelerators try to improve the beam brightness by reducing emittance for same intensity</a:t>
            </a:r>
          </a:p>
          <a:p>
            <a:r>
              <a:rPr lang="en-US" dirty="0"/>
              <a:t>We are purposely trying to degrade the beam brightness to map out limits in 12 GeV CEBAF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D76447-6076-4139-9F21-5912AC18B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799AE-3BB1-48AA-BC66-9C6CE08D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E33AC9E-E212-4D0D-A5EE-BAC3E3C1F1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961557"/>
              </p:ext>
            </p:extLst>
          </p:nvPr>
        </p:nvGraphicFramePr>
        <p:xfrm>
          <a:off x="4699000" y="2163763"/>
          <a:ext cx="34036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tion" r:id="rId3" imgW="3403600" imgH="698500" progId="">
                  <p:embed/>
                </p:oleObj>
              </mc:Choice>
              <mc:Fallback>
                <p:oleObj name="Equation" r:id="rId3" imgW="3403600" imgH="698500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D539ED3-0CD5-4159-A1D3-8DE88FDF3F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0" y="2163763"/>
                        <a:ext cx="3403600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36373F5-D5E5-4D1F-81CF-6F3293FDDE06}"/>
              </a:ext>
            </a:extLst>
          </p:cNvPr>
          <p:cNvSpPr txBox="1"/>
          <p:nvPr/>
        </p:nvSpPr>
        <p:spPr>
          <a:xfrm>
            <a:off x="4862105" y="3018346"/>
            <a:ext cx="2859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w: target thickness</a:t>
            </a:r>
          </a:p>
          <a:p>
            <a:r>
              <a:rPr lang="en-US" dirty="0"/>
              <a:t>X</a:t>
            </a:r>
            <a:r>
              <a:rPr lang="en-US" baseline="-25000" dirty="0"/>
              <a:t>0</a:t>
            </a:r>
            <a:r>
              <a:rPr lang="en-US" dirty="0"/>
              <a:t>: material radiation length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095D28B1-D97C-4ABE-94E9-29CD4B2C76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898" r="67438" b="31046"/>
          <a:stretch/>
        </p:blipFill>
        <p:spPr>
          <a:xfrm>
            <a:off x="308920" y="1735327"/>
            <a:ext cx="4136081" cy="198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0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Degraded electron beams to approximate positron beams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Positron beams will be much larger in phase space than nominal electron beams at CEBAF</a:t>
            </a:r>
          </a:p>
          <a:p>
            <a:r>
              <a:rPr lang="en-US" dirty="0"/>
              <a:t>We want to understand the transport of larger phase space beams in 12 GeV CEBAF</a:t>
            </a:r>
          </a:p>
          <a:p>
            <a:pPr lvl="1"/>
            <a:r>
              <a:rPr lang="en-US" dirty="0"/>
              <a:t>Do these larger beams fit in the machine?</a:t>
            </a:r>
          </a:p>
          <a:p>
            <a:pPr lvl="1"/>
            <a:r>
              <a:rPr lang="en-US" dirty="0"/>
              <a:t>How does the emittance evolve for higher number of passes?</a:t>
            </a:r>
          </a:p>
          <a:p>
            <a:pPr lvl="1"/>
            <a:r>
              <a:rPr lang="en-US" dirty="0"/>
              <a:t>Limits on positron phase space?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AE39A-B1D8-47F9-805B-417F26D06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0" y="3555600"/>
            <a:ext cx="3290887" cy="2466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C5B49B-C930-4576-A081-70A7312DAED0}"/>
              </a:ext>
            </a:extLst>
          </p:cNvPr>
          <p:cNvSpPr txBox="1"/>
          <p:nvPr/>
        </p:nvSpPr>
        <p:spPr>
          <a:xfrm>
            <a:off x="19942" y="6020764"/>
            <a:ext cx="44422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Horizontal admittance data from two different IPMs in 6 GeV CEBAF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Golge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Ph.D. thesis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743312-A9FE-4BAF-9904-3861FE055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099" y="3555600"/>
            <a:ext cx="4087198" cy="24094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41D36A-AC57-4F9D-B1A0-70B78499970B}"/>
              </a:ext>
            </a:extLst>
          </p:cNvPr>
          <p:cNvSpPr txBox="1"/>
          <p:nvPr/>
        </p:nvSpPr>
        <p:spPr>
          <a:xfrm>
            <a:off x="4502363" y="6020763"/>
            <a:ext cx="47227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Simulated emittance evolution in CEBAF for electron and positron beams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Y. Roblin JLAB-TN-21-043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978F134-0717-4F9F-9222-00AC3EB6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3672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48131-A850-48ED-BEDE-87B0BC5E4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Approach: design, build, install a device to degrade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0D477-3CDD-4480-A031-CBE91732B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Funded 2 year </a:t>
            </a:r>
            <a:r>
              <a:rPr lang="en-US" dirty="0" err="1"/>
              <a:t>JLab</a:t>
            </a:r>
            <a:r>
              <a:rPr lang="en-US" dirty="0"/>
              <a:t> LDRD project with proposed objectives:</a:t>
            </a:r>
          </a:p>
          <a:p>
            <a:pPr lvl="1"/>
            <a:r>
              <a:rPr lang="en-US" dirty="0"/>
              <a:t>Design and build a beamline to make electron beams “look like” positron beams</a:t>
            </a:r>
          </a:p>
          <a:p>
            <a:pPr lvl="1"/>
            <a:r>
              <a:rPr lang="en-US" dirty="0"/>
              <a:t>Measure machine acceptance and emittance evolution in CEBAF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8402-50C0-48C7-8173-A006C31D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F3D10-208B-41D0-924C-D8BF34C23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85" y="2888716"/>
            <a:ext cx="7036230" cy="310282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686BE5-0DE8-424A-A6E8-5ABD60B9D976}"/>
              </a:ext>
            </a:extLst>
          </p:cNvPr>
          <p:cNvSpPr txBox="1"/>
          <p:nvPr/>
        </p:nvSpPr>
        <p:spPr>
          <a:xfrm>
            <a:off x="2898184" y="4929108"/>
            <a:ext cx="483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 Lizarraga-Rubio, Gary Hays, Shaun Gregory, Marcy Stutzman</a:t>
            </a:r>
          </a:p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Carlos Hernandez-Garcia, </a:t>
            </a:r>
            <a:r>
              <a:rPr lang="en-US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Cristhian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Valerio Lizarraga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18AA8A3-C9C2-45E4-ABA9-1D62D17A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1788584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design decision for straight-ahead degrader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Major components include the degrader target and apertures to collimate very large angle particles</a:t>
            </a:r>
          </a:p>
          <a:p>
            <a:r>
              <a:rPr lang="en-US" dirty="0"/>
              <a:t>Many ways to implement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85ADD0-D855-4DF4-8FDC-FC8CC8EDE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154" y="5010402"/>
            <a:ext cx="3648725" cy="130790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9D16052-3A59-4603-ADAC-AF2DBF81C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37" y="2641523"/>
            <a:ext cx="5376697" cy="210170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B31270D-B017-4C19-9545-80DFC7F0D112}"/>
              </a:ext>
            </a:extLst>
          </p:cNvPr>
          <p:cNvSpPr txBox="1"/>
          <p:nvPr/>
        </p:nvSpPr>
        <p:spPr>
          <a:xfrm>
            <a:off x="562466" y="3012086"/>
            <a:ext cx="2118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Original Design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flexible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complicated and expensive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50AB43-31B3-43BA-A7AE-E02CA840EEC7}"/>
              </a:ext>
            </a:extLst>
          </p:cNvPr>
          <p:cNvSpPr txBox="1"/>
          <p:nvPr/>
        </p:nvSpPr>
        <p:spPr>
          <a:xfrm>
            <a:off x="562466" y="4936931"/>
            <a:ext cx="2653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Design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</a:t>
            </a:r>
          </a:p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Easier to implement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flexible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AAEE8DE-2C7D-4B1C-808C-AF9DDC0EA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1876843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D7309-362C-4096-9E1E-72D0440F9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materials and thicknesses simulated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0622B-1827-474B-8840-EF376BC1C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/>
          <a:p>
            <a:r>
              <a:rPr lang="en-US" dirty="0"/>
              <a:t>Started with high-Z materials, like W for </a:t>
            </a:r>
            <a:r>
              <a:rPr lang="en-US" dirty="0" err="1"/>
              <a:t>PEPPo</a:t>
            </a:r>
            <a:endParaRPr lang="en-US" dirty="0"/>
          </a:p>
          <a:p>
            <a:r>
              <a:rPr lang="en-US" dirty="0"/>
              <a:t>Higher fraction of radiation length increases induced angular and energy spread</a:t>
            </a:r>
          </a:p>
          <a:p>
            <a:r>
              <a:rPr lang="en-US" dirty="0"/>
              <a:t>Balance with losses due to collimation</a:t>
            </a:r>
          </a:p>
          <a:p>
            <a:r>
              <a:rPr lang="en-US" dirty="0"/>
              <a:t>Choice of straight-ahead degrader implementation motivated shift to low-Z target material: Carbon, 1-10 </a:t>
            </a:r>
            <a:r>
              <a:rPr lang="el-GR" dirty="0"/>
              <a:t>μ</a:t>
            </a:r>
            <a:r>
              <a:rPr lang="en-US" dirty="0"/>
              <a:t>m thick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97F122-3A59-4DE2-93DE-177BDA71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8EB602-0909-43CF-AED1-41FF4AF26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208" y="3444347"/>
            <a:ext cx="3414225" cy="2560669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D539ED3-0CD5-4159-A1D3-8DE88FDF3F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94401"/>
              </p:ext>
            </p:extLst>
          </p:nvPr>
        </p:nvGraphicFramePr>
        <p:xfrm>
          <a:off x="388768" y="3870749"/>
          <a:ext cx="34036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Equation" r:id="rId4" imgW="3403600" imgH="698500" progId="">
                  <p:embed/>
                </p:oleObj>
              </mc:Choice>
              <mc:Fallback>
                <p:oleObj name="Equation" r:id="rId4" imgW="3403600" imgH="698500" progId="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D494D4E-C688-4A50-9890-27FEF5658C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768" y="3870749"/>
                        <a:ext cx="3403600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C6B0CD5-6E0C-45C3-973D-F8F27FB50CEA}"/>
              </a:ext>
            </a:extLst>
          </p:cNvPr>
          <p:cNvSpPr txBox="1"/>
          <p:nvPr/>
        </p:nvSpPr>
        <p:spPr>
          <a:xfrm>
            <a:off x="551362" y="4724682"/>
            <a:ext cx="2859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w: target thickness</a:t>
            </a:r>
          </a:p>
          <a:p>
            <a:r>
              <a:rPr lang="en-US" dirty="0"/>
              <a:t>X</a:t>
            </a:r>
            <a:r>
              <a:rPr lang="en-US" baseline="-25000" dirty="0"/>
              <a:t>0</a:t>
            </a:r>
            <a:r>
              <a:rPr lang="en-US" dirty="0"/>
              <a:t>: material radiation length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209C5-1AD3-4C92-BDE9-D8C6029FCEB9}"/>
              </a:ext>
            </a:extLst>
          </p:cNvPr>
          <p:cNvSpPr txBox="1"/>
          <p:nvPr/>
        </p:nvSpPr>
        <p:spPr>
          <a:xfrm>
            <a:off x="560723" y="5656092"/>
            <a:ext cx="28408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RMS polar angle due to multiple scattering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DAE80-A38D-483F-BECE-F0375576814B}"/>
              </a:ext>
            </a:extLst>
          </p:cNvPr>
          <p:cNvSpPr txBox="1"/>
          <p:nvPr/>
        </p:nvSpPr>
        <p:spPr>
          <a:xfrm>
            <a:off x="4626445" y="6057080"/>
            <a:ext cx="3685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RMS polar angle and energy spread in Carbon targets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5B012ED-4E4A-4CF5-85C9-7C08DB005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2104927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16271-9F23-4CD9-9E1E-2DA484A3C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apertures to act as an emittance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73D44-6535-477F-B06C-FED546C51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Maximum transmitted emittance determined by aperture size and spacing to target location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765A31-2730-4934-9695-3DC9C8E86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EFA930-34F3-4EE7-9E03-AC1EAD1B71D6}"/>
                  </a:ext>
                </a:extLst>
              </p:cNvPr>
              <p:cNvSpPr/>
              <p:nvPr/>
            </p:nvSpPr>
            <p:spPr>
              <a:xfrm>
                <a:off x="68591" y="1983230"/>
                <a:ext cx="4029629" cy="868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1EFA930-34F3-4EE7-9E03-AC1EAD1B71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91" y="1983230"/>
                <a:ext cx="4029629" cy="8688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3E66ADF-07B6-4062-A5A0-B79B52706FC7}"/>
                  </a:ext>
                </a:extLst>
              </p:cNvPr>
              <p:cNvSpPr/>
              <p:nvPr/>
            </p:nvSpPr>
            <p:spPr>
              <a:xfrm>
                <a:off x="2267864" y="3096218"/>
                <a:ext cx="6727625" cy="703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60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  <m:sup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160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num>
                                <m:den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3E66ADF-07B6-4062-A5A0-B79B52706F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864" y="3096218"/>
                <a:ext cx="6727625" cy="7030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711EE20-FD8C-4BD9-80AD-71D1A729DB57}"/>
                  </a:ext>
                </a:extLst>
              </p:cNvPr>
              <p:cNvSpPr/>
              <p:nvPr/>
            </p:nvSpPr>
            <p:spPr>
              <a:xfrm>
                <a:off x="3971924" y="2223895"/>
                <a:ext cx="504170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are aperture radii,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distance between apertures</a:t>
                </a:r>
              </a:p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[JLAB-TN-89-191, JLAB-TN-90-261]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711EE20-FD8C-4BD9-80AD-71D1A729DB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924" y="2223895"/>
                <a:ext cx="5041701" cy="523220"/>
              </a:xfrm>
              <a:prstGeom prst="rect">
                <a:avLst/>
              </a:prstGeom>
              <a:blipFill>
                <a:blip r:embed="rId4"/>
                <a:stretch>
                  <a:fillRect l="-363" t="-2326" b="-10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62C5A63-F435-4B26-8435-350CBD500BD7}"/>
              </a:ext>
            </a:extLst>
          </p:cNvPr>
          <p:cNvSpPr txBox="1"/>
          <p:nvPr/>
        </p:nvSpPr>
        <p:spPr>
          <a:xfrm>
            <a:off x="560280" y="3096218"/>
            <a:ext cx="1587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Generalized for arbitrary spacing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[V. Lizarraga]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C4592E-B092-4EC0-88F3-5713C63A2847}"/>
              </a:ext>
            </a:extLst>
          </p:cNvPr>
          <p:cNvSpPr txBox="1"/>
          <p:nvPr/>
        </p:nvSpPr>
        <p:spPr>
          <a:xfrm>
            <a:off x="5338135" y="4378550"/>
            <a:ext cx="29462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 will have two hole sizes per aperture assembly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Maximum transmitted emittance values are a few orders of magnitude larger than emittance near this location now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7E8843-BE94-4B97-AF38-20E171C64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65" y="4004955"/>
            <a:ext cx="3971925" cy="2488574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44E0176C-0CF9-4B93-9DDB-DCF33A21D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1798800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9DF3B-4994-4779-9834-2B315D992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Expect transmitted emittances 20x-100x larger than nominal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E9D1-09E0-45F2-AD4A-8BB1C9688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Nominal emittance at the future degrader location ~ 0.05 mm-</a:t>
            </a:r>
            <a:r>
              <a:rPr lang="en-US" dirty="0" err="1"/>
              <a:t>mrad</a:t>
            </a:r>
            <a:endParaRPr lang="en-US" dirty="0"/>
          </a:p>
          <a:p>
            <a:pPr lvl="1"/>
            <a:r>
              <a:rPr lang="en-US" dirty="0"/>
              <a:t>Simulated; agrees with measured emittance from beam study</a:t>
            </a:r>
          </a:p>
          <a:p>
            <a:pPr lvl="2"/>
            <a:r>
              <a:rPr lang="en-US" dirty="0">
                <a:hlinkClick r:id="rId2"/>
              </a:rPr>
              <a:t>https://logbooks.jlab.org/entry/4116344</a:t>
            </a:r>
            <a:endParaRPr lang="en-US" dirty="0"/>
          </a:p>
          <a:p>
            <a:r>
              <a:rPr lang="en-US" dirty="0"/>
              <a:t>Emittance transmitted through degrader varies based on target thickness and aperture hole selection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14178-4105-4338-BE9C-A9E7CC45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428254-63D8-43E5-B008-A5C696FF8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2988352"/>
            <a:ext cx="5053741" cy="3790306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068A7C1-21D3-4500-BDAF-80540DEC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3453039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B2295-75D5-4149-A56F-F34F6AD5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Optics optimization for maximizing transmission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05098-CA81-4B42-AF2C-02B9AF9AA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/>
          <a:p>
            <a:r>
              <a:rPr lang="en-US" dirty="0"/>
              <a:t>From Elegant: p=6.74 MeV/c; </a:t>
            </a:r>
            <a:r>
              <a:rPr lang="el-GR" dirty="0"/>
              <a:t>σ</a:t>
            </a:r>
            <a:r>
              <a:rPr lang="en-US" baseline="-25000" dirty="0"/>
              <a:t>x</a:t>
            </a:r>
            <a:r>
              <a:rPr lang="en-US" dirty="0"/>
              <a:t>=0.85 mm; </a:t>
            </a:r>
            <a:r>
              <a:rPr lang="en-US" dirty="0" err="1"/>
              <a:t>dpp</a:t>
            </a:r>
            <a:r>
              <a:rPr lang="en-US" dirty="0"/>
              <a:t>=1e-3</a:t>
            </a:r>
          </a:p>
          <a:p>
            <a:r>
              <a:rPr lang="en-US" dirty="0"/>
              <a:t>Degraded beam distribution from GEANT4</a:t>
            </a:r>
          </a:p>
          <a:p>
            <a:r>
              <a:rPr lang="en-US" dirty="0"/>
              <a:t>Back to Elegant for further beam transport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037C4-E662-46E0-B7CA-1BA88254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4" name="Marcador de contenido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F51E3E17-AD77-941B-A301-8F69BE16F4D5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9" y="2196859"/>
            <a:ext cx="3227033" cy="1894128"/>
          </a:xfrm>
          <a:prstGeom prst="rect">
            <a:avLst/>
          </a:prstGeom>
        </p:spPr>
      </p:pic>
      <p:cxnSp>
        <p:nvCxnSpPr>
          <p:cNvPr id="15" name="Conector recto de flecha 8">
            <a:extLst>
              <a:ext uri="{FF2B5EF4-FFF2-40B4-BE49-F238E27FC236}">
                <a16:creationId xmlns:a16="http://schemas.microsoft.com/office/drawing/2014/main" id="{0484F58D-037C-5C4B-47F8-45149589B388}"/>
              </a:ext>
            </a:extLst>
          </p:cNvPr>
          <p:cNvCxnSpPr>
            <a:cxnSpLocks/>
          </p:cNvCxnSpPr>
          <p:nvPr/>
        </p:nvCxnSpPr>
        <p:spPr>
          <a:xfrm>
            <a:off x="3802111" y="2499264"/>
            <a:ext cx="0" cy="3245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9">
            <a:extLst>
              <a:ext uri="{FF2B5EF4-FFF2-40B4-BE49-F238E27FC236}">
                <a16:creationId xmlns:a16="http://schemas.microsoft.com/office/drawing/2014/main" id="{FE0A9021-CE8C-60A6-FD37-748A9CB5D7CB}"/>
              </a:ext>
            </a:extLst>
          </p:cNvPr>
          <p:cNvSpPr txBox="1"/>
          <p:nvPr/>
        </p:nvSpPr>
        <p:spPr>
          <a:xfrm>
            <a:off x="844459" y="2191487"/>
            <a:ext cx="3153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n w="3175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Distribution from here to Elegant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5">
                <a:extLst>
                  <a:ext uri="{FF2B5EF4-FFF2-40B4-BE49-F238E27FC236}">
                    <a16:creationId xmlns:a16="http://schemas.microsoft.com/office/drawing/2014/main" id="{E191CB81-A36D-3EE6-F1D1-B33D718E35BA}"/>
                  </a:ext>
                </a:extLst>
              </p:cNvPr>
              <p:cNvSpPr txBox="1"/>
              <p:nvPr/>
            </p:nvSpPr>
            <p:spPr>
              <a:xfrm>
                <a:off x="2400449" y="3555975"/>
                <a:ext cx="18115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map</a:t>
                </a:r>
                <a:r>
                  <a:rPr lang="es-E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</a:p>
              <a:p>
                <a:r>
                  <a:rPr lang="es-E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40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s-ES" sz="14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central field</a:t>
                </a:r>
              </a:p>
            </p:txBody>
          </p:sp>
        </mc:Choice>
        <mc:Fallback xmlns="">
          <p:sp>
            <p:nvSpPr>
              <p:cNvPr id="17" name="CuadroTexto 15">
                <a:extLst>
                  <a:ext uri="{FF2B5EF4-FFF2-40B4-BE49-F238E27FC236}">
                    <a16:creationId xmlns:a16="http://schemas.microsoft.com/office/drawing/2014/main" id="{E191CB81-A36D-3EE6-F1D1-B33D718E3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449" y="3555975"/>
                <a:ext cx="1811591" cy="523220"/>
              </a:xfrm>
              <a:prstGeom prst="rect">
                <a:avLst/>
              </a:prstGeom>
              <a:blipFill>
                <a:blip r:embed="rId3"/>
                <a:stretch>
                  <a:fillRect l="-1010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Marcador de contenido 23">
            <a:extLst>
              <a:ext uri="{FF2B5EF4-FFF2-40B4-BE49-F238E27FC236}">
                <a16:creationId xmlns:a16="http://schemas.microsoft.com/office/drawing/2014/main" id="{B85DE107-13F5-4C68-823F-6882B8733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962" y="2762304"/>
            <a:ext cx="2872103" cy="132868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0EE548A-68D3-42A4-B807-063A27D69021}"/>
              </a:ext>
            </a:extLst>
          </p:cNvPr>
          <p:cNvGrpSpPr>
            <a:grpSpLocks noChangeAspect="1"/>
          </p:cNvGrpSpPr>
          <p:nvPr/>
        </p:nvGrpSpPr>
        <p:grpSpPr>
          <a:xfrm>
            <a:off x="535317" y="4314398"/>
            <a:ext cx="2792705" cy="2151379"/>
            <a:chOff x="352350" y="3598049"/>
            <a:chExt cx="3600000" cy="2773284"/>
          </a:xfrm>
        </p:grpSpPr>
        <p:pic>
          <p:nvPicPr>
            <p:cNvPr id="21" name="Imagen 9" descr="Gráfico, Gráfico de líneas&#10;&#10;Descripción generada automáticamente">
              <a:extLst>
                <a:ext uri="{FF2B5EF4-FFF2-40B4-BE49-F238E27FC236}">
                  <a16:creationId xmlns:a16="http://schemas.microsoft.com/office/drawing/2014/main" id="{6B0E2273-FB86-4E8B-82FF-8FF57462A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350" y="3598049"/>
              <a:ext cx="3600000" cy="2773284"/>
            </a:xfrm>
            <a:prstGeom prst="rect">
              <a:avLst/>
            </a:prstGeom>
          </p:spPr>
        </p:pic>
        <p:cxnSp>
          <p:nvCxnSpPr>
            <p:cNvPr id="23" name="Conector recto de flecha 13">
              <a:extLst>
                <a:ext uri="{FF2B5EF4-FFF2-40B4-BE49-F238E27FC236}">
                  <a16:creationId xmlns:a16="http://schemas.microsoft.com/office/drawing/2014/main" id="{817A21E4-F8F9-404E-A9DF-AAFF7077B52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760" y="4605327"/>
              <a:ext cx="0" cy="36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adroTexto 14">
              <a:extLst>
                <a:ext uri="{FF2B5EF4-FFF2-40B4-BE49-F238E27FC236}">
                  <a16:creationId xmlns:a16="http://schemas.microsoft.com/office/drawing/2014/main" id="{67B25C28-E700-4338-9EFB-8543CEB1E347}"/>
                </a:ext>
              </a:extLst>
            </p:cNvPr>
            <p:cNvSpPr txBox="1"/>
            <p:nvPr/>
          </p:nvSpPr>
          <p:spPr>
            <a:xfrm>
              <a:off x="750857" y="4343125"/>
              <a:ext cx="577489" cy="32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Q3A</a:t>
              </a:r>
            </a:p>
          </p:txBody>
        </p:sp>
        <p:cxnSp>
          <p:nvCxnSpPr>
            <p:cNvPr id="25" name="Conector recto de flecha 16">
              <a:extLst>
                <a:ext uri="{FF2B5EF4-FFF2-40B4-BE49-F238E27FC236}">
                  <a16:creationId xmlns:a16="http://schemas.microsoft.com/office/drawing/2014/main" id="{A8A829CB-AB6E-4737-8F63-05879527178D}"/>
                </a:ext>
              </a:extLst>
            </p:cNvPr>
            <p:cNvCxnSpPr>
              <a:cxnSpLocks/>
            </p:cNvCxnSpPr>
            <p:nvPr/>
          </p:nvCxnSpPr>
          <p:spPr>
            <a:xfrm>
              <a:off x="1282061" y="4397660"/>
              <a:ext cx="0" cy="36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uadroTexto 17">
              <a:extLst>
                <a:ext uri="{FF2B5EF4-FFF2-40B4-BE49-F238E27FC236}">
                  <a16:creationId xmlns:a16="http://schemas.microsoft.com/office/drawing/2014/main" id="{AC041D12-A5D0-435D-ACCF-8F85D62DADC7}"/>
                </a:ext>
              </a:extLst>
            </p:cNvPr>
            <p:cNvSpPr txBox="1"/>
            <p:nvPr/>
          </p:nvSpPr>
          <p:spPr>
            <a:xfrm>
              <a:off x="1071931" y="4131988"/>
              <a:ext cx="502613" cy="32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Q3</a:t>
              </a:r>
            </a:p>
          </p:txBody>
        </p:sp>
        <p:cxnSp>
          <p:nvCxnSpPr>
            <p:cNvPr id="27" name="Conector recto de flecha 18">
              <a:extLst>
                <a:ext uri="{FF2B5EF4-FFF2-40B4-BE49-F238E27FC236}">
                  <a16:creationId xmlns:a16="http://schemas.microsoft.com/office/drawing/2014/main" id="{3E01B630-905B-49F2-A1AF-F427D0DC2D12}"/>
                </a:ext>
              </a:extLst>
            </p:cNvPr>
            <p:cNvCxnSpPr>
              <a:cxnSpLocks/>
            </p:cNvCxnSpPr>
            <p:nvPr/>
          </p:nvCxnSpPr>
          <p:spPr>
            <a:xfrm>
              <a:off x="2009261" y="4058235"/>
              <a:ext cx="0" cy="360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uadroTexto 19">
              <a:extLst>
                <a:ext uri="{FF2B5EF4-FFF2-40B4-BE49-F238E27FC236}">
                  <a16:creationId xmlns:a16="http://schemas.microsoft.com/office/drawing/2014/main" id="{3E0D5424-D033-4DCC-B6A0-9202C3A5CB38}"/>
                </a:ext>
              </a:extLst>
            </p:cNvPr>
            <p:cNvSpPr txBox="1"/>
            <p:nvPr/>
          </p:nvSpPr>
          <p:spPr>
            <a:xfrm>
              <a:off x="1796197" y="3796629"/>
              <a:ext cx="569845" cy="32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FF0000"/>
                  </a:solidFill>
                </a:rPr>
                <a:t>QS4</a:t>
              </a:r>
            </a:p>
          </p:txBody>
        </p:sp>
        <p:cxnSp>
          <p:nvCxnSpPr>
            <p:cNvPr id="29" name="Conector recto de flecha 20">
              <a:extLst>
                <a:ext uri="{FF2B5EF4-FFF2-40B4-BE49-F238E27FC236}">
                  <a16:creationId xmlns:a16="http://schemas.microsoft.com/office/drawing/2014/main" id="{DA98C847-C682-4FBE-8CEC-78691A6D14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4061" y="4965327"/>
              <a:ext cx="0" cy="36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uadroTexto 21">
              <a:extLst>
                <a:ext uri="{FF2B5EF4-FFF2-40B4-BE49-F238E27FC236}">
                  <a16:creationId xmlns:a16="http://schemas.microsoft.com/office/drawing/2014/main" id="{BB07BD02-CD30-4FDD-BC52-5B2428BDBD36}"/>
                </a:ext>
              </a:extLst>
            </p:cNvPr>
            <p:cNvSpPr txBox="1"/>
            <p:nvPr/>
          </p:nvSpPr>
          <p:spPr>
            <a:xfrm>
              <a:off x="1860996" y="5325327"/>
              <a:ext cx="505046" cy="32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Q4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BD5B7AF-19C8-45A1-B1E5-9F35B3EB0C8B}"/>
              </a:ext>
            </a:extLst>
          </p:cNvPr>
          <p:cNvGrpSpPr>
            <a:grpSpLocks noChangeAspect="1"/>
          </p:cNvGrpSpPr>
          <p:nvPr/>
        </p:nvGrpSpPr>
        <p:grpSpPr>
          <a:xfrm>
            <a:off x="3924117" y="4337936"/>
            <a:ext cx="2792704" cy="2151379"/>
            <a:chOff x="5235081" y="3598048"/>
            <a:chExt cx="3600000" cy="2773285"/>
          </a:xfrm>
        </p:grpSpPr>
        <p:pic>
          <p:nvPicPr>
            <p:cNvPr id="22" name="Imagen 11" descr="Gráfico, Gráfico de líneas&#10;&#10;Descripción generada automáticamente">
              <a:extLst>
                <a:ext uri="{FF2B5EF4-FFF2-40B4-BE49-F238E27FC236}">
                  <a16:creationId xmlns:a16="http://schemas.microsoft.com/office/drawing/2014/main" id="{4BA6C42F-45F8-4BC2-900B-2FBBA33FE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081" y="3598048"/>
              <a:ext cx="3600000" cy="2773285"/>
            </a:xfrm>
            <a:prstGeom prst="rect">
              <a:avLst/>
            </a:prstGeom>
          </p:spPr>
        </p:pic>
        <p:cxnSp>
          <p:nvCxnSpPr>
            <p:cNvPr id="31" name="Conector recto de flecha 35">
              <a:extLst>
                <a:ext uri="{FF2B5EF4-FFF2-40B4-BE49-F238E27FC236}">
                  <a16:creationId xmlns:a16="http://schemas.microsoft.com/office/drawing/2014/main" id="{4DE17610-B782-421C-98E7-64ED6AC53BA5}"/>
                </a:ext>
              </a:extLst>
            </p:cNvPr>
            <p:cNvCxnSpPr>
              <a:cxnSpLocks/>
            </p:cNvCxnSpPr>
            <p:nvPr/>
          </p:nvCxnSpPr>
          <p:spPr>
            <a:xfrm>
              <a:off x="5988035" y="4729152"/>
              <a:ext cx="0" cy="36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adroTexto 36">
              <a:extLst>
                <a:ext uri="{FF2B5EF4-FFF2-40B4-BE49-F238E27FC236}">
                  <a16:creationId xmlns:a16="http://schemas.microsoft.com/office/drawing/2014/main" id="{1CEEFB2C-118E-4A4A-BAE9-804AD69514C3}"/>
                </a:ext>
              </a:extLst>
            </p:cNvPr>
            <p:cNvSpPr txBox="1"/>
            <p:nvPr/>
          </p:nvSpPr>
          <p:spPr>
            <a:xfrm>
              <a:off x="5606235" y="4466950"/>
              <a:ext cx="557038" cy="32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Q3A</a:t>
              </a:r>
            </a:p>
          </p:txBody>
        </p:sp>
        <p:cxnSp>
          <p:nvCxnSpPr>
            <p:cNvPr id="33" name="Conector recto de flecha 37">
              <a:extLst>
                <a:ext uri="{FF2B5EF4-FFF2-40B4-BE49-F238E27FC236}">
                  <a16:creationId xmlns:a16="http://schemas.microsoft.com/office/drawing/2014/main" id="{2C8119E1-4A89-4D25-83E3-52999E4B2A49}"/>
                </a:ext>
              </a:extLst>
            </p:cNvPr>
            <p:cNvCxnSpPr>
              <a:cxnSpLocks/>
            </p:cNvCxnSpPr>
            <p:nvPr/>
          </p:nvCxnSpPr>
          <p:spPr>
            <a:xfrm>
              <a:off x="6149336" y="4330985"/>
              <a:ext cx="0" cy="36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uadroTexto 38">
              <a:extLst>
                <a:ext uri="{FF2B5EF4-FFF2-40B4-BE49-F238E27FC236}">
                  <a16:creationId xmlns:a16="http://schemas.microsoft.com/office/drawing/2014/main" id="{CA1AC378-3C82-462E-AF01-46D44F8D925A}"/>
                </a:ext>
              </a:extLst>
            </p:cNvPr>
            <p:cNvSpPr txBox="1"/>
            <p:nvPr/>
          </p:nvSpPr>
          <p:spPr>
            <a:xfrm>
              <a:off x="5939206" y="4065313"/>
              <a:ext cx="557028" cy="32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Q3</a:t>
              </a:r>
            </a:p>
          </p:txBody>
        </p:sp>
        <p:cxnSp>
          <p:nvCxnSpPr>
            <p:cNvPr id="35" name="Conector recto de flecha 39">
              <a:extLst>
                <a:ext uri="{FF2B5EF4-FFF2-40B4-BE49-F238E27FC236}">
                  <a16:creationId xmlns:a16="http://schemas.microsoft.com/office/drawing/2014/main" id="{FC14B881-7DFE-4FD0-AA46-0B3821EE212F}"/>
                </a:ext>
              </a:extLst>
            </p:cNvPr>
            <p:cNvCxnSpPr>
              <a:cxnSpLocks/>
            </p:cNvCxnSpPr>
            <p:nvPr/>
          </p:nvCxnSpPr>
          <p:spPr>
            <a:xfrm>
              <a:off x="6876536" y="4363035"/>
              <a:ext cx="0" cy="36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uadroTexto 40">
              <a:extLst>
                <a:ext uri="{FF2B5EF4-FFF2-40B4-BE49-F238E27FC236}">
                  <a16:creationId xmlns:a16="http://schemas.microsoft.com/office/drawing/2014/main" id="{82BF2AFC-73C8-471F-94B5-66548321B952}"/>
                </a:ext>
              </a:extLst>
            </p:cNvPr>
            <p:cNvSpPr txBox="1"/>
            <p:nvPr/>
          </p:nvSpPr>
          <p:spPr>
            <a:xfrm>
              <a:off x="6663470" y="4101430"/>
              <a:ext cx="623284" cy="32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QS4</a:t>
              </a:r>
            </a:p>
          </p:txBody>
        </p:sp>
        <p:cxnSp>
          <p:nvCxnSpPr>
            <p:cNvPr id="37" name="Conector recto de flecha 41">
              <a:extLst>
                <a:ext uri="{FF2B5EF4-FFF2-40B4-BE49-F238E27FC236}">
                  <a16:creationId xmlns:a16="http://schemas.microsoft.com/office/drawing/2014/main" id="{AF816E7E-B164-4BFD-99C6-00254E5B68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1336" y="5222502"/>
              <a:ext cx="0" cy="36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uadroTexto 42">
              <a:extLst>
                <a:ext uri="{FF2B5EF4-FFF2-40B4-BE49-F238E27FC236}">
                  <a16:creationId xmlns:a16="http://schemas.microsoft.com/office/drawing/2014/main" id="{A21E151E-A02D-4A0C-A273-B1DC03252B29}"/>
                </a:ext>
              </a:extLst>
            </p:cNvPr>
            <p:cNvSpPr txBox="1"/>
            <p:nvPr/>
          </p:nvSpPr>
          <p:spPr>
            <a:xfrm>
              <a:off x="6728270" y="5515635"/>
              <a:ext cx="558482" cy="327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Q4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9FC7C61-2095-4EBB-84E2-F86AF0BA446D}"/>
              </a:ext>
            </a:extLst>
          </p:cNvPr>
          <p:cNvSpPr txBox="1"/>
          <p:nvPr/>
        </p:nvSpPr>
        <p:spPr>
          <a:xfrm>
            <a:off x="438363" y="4164134"/>
            <a:ext cx="1869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Before optimization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7A7427-6942-47E7-814D-A5F8C7B9E8E3}"/>
              </a:ext>
            </a:extLst>
          </p:cNvPr>
          <p:cNvSpPr txBox="1"/>
          <p:nvPr/>
        </p:nvSpPr>
        <p:spPr>
          <a:xfrm>
            <a:off x="3782550" y="4181779"/>
            <a:ext cx="1869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After optimization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AFDABA9-2FDD-4251-B0FF-B5FAA1AA3F36}"/>
              </a:ext>
            </a:extLst>
          </p:cNvPr>
          <p:cNvSpPr txBox="1"/>
          <p:nvPr/>
        </p:nvSpPr>
        <p:spPr>
          <a:xfrm>
            <a:off x="6902778" y="4906513"/>
            <a:ext cx="1944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Estimated transmission for many target/aperture combinations &gt; 50%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F5309E-0D84-4416-82BD-379C91DF4217}"/>
              </a:ext>
            </a:extLst>
          </p:cNvPr>
          <p:cNvSpPr txBox="1"/>
          <p:nvPr/>
        </p:nvSpPr>
        <p:spPr>
          <a:xfrm>
            <a:off x="4717083" y="2209069"/>
            <a:ext cx="1869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Degrader elements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5209FD6-CAB6-42B4-A1A4-5C022777E320}"/>
              </a:ext>
            </a:extLst>
          </p:cNvPr>
          <p:cNvSpPr txBox="1"/>
          <p:nvPr/>
        </p:nvSpPr>
        <p:spPr>
          <a:xfrm>
            <a:off x="6363801" y="2216501"/>
            <a:ext cx="1869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Injector elements</a:t>
            </a: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79391324-54FD-46CB-86FF-04CA6E7297C1}"/>
              </a:ext>
            </a:extLst>
          </p:cNvPr>
          <p:cNvSpPr/>
          <p:nvPr/>
        </p:nvSpPr>
        <p:spPr>
          <a:xfrm rot="5400000">
            <a:off x="5522392" y="1881246"/>
            <a:ext cx="181585" cy="142145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FDF8C7D6-671D-4DF2-9C99-DE9509047F5C}"/>
              </a:ext>
            </a:extLst>
          </p:cNvPr>
          <p:cNvSpPr/>
          <p:nvPr/>
        </p:nvSpPr>
        <p:spPr>
          <a:xfrm rot="5400000">
            <a:off x="7009323" y="1882624"/>
            <a:ext cx="181585" cy="142145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F54DAEC7-E08F-4351-BE56-E70789A3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 dirty="0"/>
              <a:t>Sy – PWG Workshop – March 18, 2024</a:t>
            </a:r>
          </a:p>
        </p:txBody>
      </p:sp>
    </p:spTree>
    <p:extLst>
      <p:ext uri="{BB962C8B-B14F-4D97-AF65-F5344CB8AC3E}">
        <p14:creationId xmlns:p14="http://schemas.microsoft.com/office/powerpoint/2010/main" val="2184465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62063</TotalTime>
  <Words>1339</Words>
  <Application>Microsoft Office PowerPoint</Application>
  <PresentationFormat>On-screen Show (4:3)</PresentationFormat>
  <Paragraphs>226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.PingFangSC-Regular</vt:lpstr>
      <vt:lpstr>Arial</vt:lpstr>
      <vt:lpstr>Calibri</vt:lpstr>
      <vt:lpstr>Cambria Math</vt:lpstr>
      <vt:lpstr>PingFangSC-Regular</vt:lpstr>
      <vt:lpstr>Times New Roman</vt:lpstr>
      <vt:lpstr>Wingdings</vt:lpstr>
      <vt:lpstr>Office Theme</vt:lpstr>
      <vt:lpstr>Equation</vt:lpstr>
      <vt:lpstr>Degraded electron beams for Ce+BAF</vt:lpstr>
      <vt:lpstr>What are degraded electron beams?</vt:lpstr>
      <vt:lpstr>Degraded electron beams to approximate positron beams</vt:lpstr>
      <vt:lpstr>Approach: design, build, install a device to degrade beams</vt:lpstr>
      <vt:lpstr>Early design decision for straight-ahead degrader</vt:lpstr>
      <vt:lpstr>Target materials and thicknesses simulated</vt:lpstr>
      <vt:lpstr>Two apertures to act as an emittance filter</vt:lpstr>
      <vt:lpstr>Expect transmitted emittances 20x-100x larger than nominal</vt:lpstr>
      <vt:lpstr>Optics optimization for maximizing transmission</vt:lpstr>
      <vt:lpstr>Moving towards reality: engineering design</vt:lpstr>
      <vt:lpstr>Parts being fabricated and assembled now</vt:lpstr>
      <vt:lpstr>Degrader girder location in CEBAF</vt:lpstr>
      <vt:lpstr>Degraded beam parameter space @ 123 MeV beam energy</vt:lpstr>
      <vt:lpstr>Degraded beam emittance evolution in CEBAF</vt:lpstr>
      <vt:lpstr>Commissioning and measurement plans</vt:lpstr>
      <vt:lpstr>Degraded electrons beams in Ce+BAF</vt:lpstr>
      <vt:lpstr>Degraded electron beams in the LERF</vt:lpstr>
      <vt:lpstr>Future study plans for degraded beams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Sy</dc:creator>
  <cp:lastModifiedBy>Amy Sy</cp:lastModifiedBy>
  <cp:revision>358</cp:revision>
  <dcterms:created xsi:type="dcterms:W3CDTF">2022-07-06T17:26:06Z</dcterms:created>
  <dcterms:modified xsi:type="dcterms:W3CDTF">2024-03-15T20:58:29Z</dcterms:modified>
</cp:coreProperties>
</file>