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5810" r:id="rId2"/>
    <p:sldId id="5464" r:id="rId3"/>
    <p:sldId id="823" r:id="rId4"/>
    <p:sldId id="472" r:id="rId5"/>
    <p:sldId id="308" r:id="rId6"/>
    <p:sldId id="489" r:id="rId7"/>
    <p:sldId id="822" r:id="rId8"/>
    <p:sldId id="256" r:id="rId9"/>
    <p:sldId id="1500" r:id="rId10"/>
    <p:sldId id="5812" r:id="rId11"/>
    <p:sldId id="58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671" autoAdjust="0"/>
    <p:restoredTop sz="96408" autoAdjust="0"/>
  </p:normalViewPr>
  <p:slideViewPr>
    <p:cSldViewPr snapToGrid="0" snapToObjects="1">
      <p:cViewPr varScale="1">
        <p:scale>
          <a:sx n="101" d="100"/>
          <a:sy n="101" d="100"/>
        </p:scale>
        <p:origin x="224" y="56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400099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FY22 PEMP Year End Review 10.12.2022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87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97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Electron Ion Collider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6" r:id="rId11"/>
    <p:sldLayoutId id="2147483687" r:id="rId12"/>
    <p:sldLayoutId id="214748368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40/epja/s10050-022-00699-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arxiv.org/abs/2103.0541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7B693-FDE2-ADB2-9DA7-8DCB15B5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545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Positron </a:t>
            </a:r>
            <a:r>
              <a:rPr lang="en-US" sz="3200" strike="sngStrike" dirty="0" err="1"/>
              <a:t>pCDR</a:t>
            </a:r>
            <a:r>
              <a:rPr lang="en-US" sz="3200" dirty="0"/>
              <a:t> Yellow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D82DB-EBEC-6830-873C-07F2CD01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7CB6F-C287-7DC1-2941-80E0BEA16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72" b="18332"/>
          <a:stretch/>
        </p:blipFill>
        <p:spPr>
          <a:xfrm>
            <a:off x="8180387" y="914400"/>
            <a:ext cx="3857625" cy="386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77799-CC9B-FEE0-E25B-F4B05B02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0" y="2222500"/>
            <a:ext cx="7815362" cy="4396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85DAA-F92F-EBC8-AD04-E0818AC03560}"/>
              </a:ext>
            </a:extLst>
          </p:cNvPr>
          <p:cNvSpPr txBox="1"/>
          <p:nvPr/>
        </p:nvSpPr>
        <p:spPr>
          <a:xfrm>
            <a:off x="4369566" y="862769"/>
            <a:ext cx="34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from Douglas Higinbotham</a:t>
            </a:r>
          </a:p>
        </p:txBody>
      </p:sp>
    </p:spTree>
    <p:extLst>
      <p:ext uri="{BB962C8B-B14F-4D97-AF65-F5344CB8AC3E}">
        <p14:creationId xmlns:p14="http://schemas.microsoft.com/office/powerpoint/2010/main" val="3781538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70AB4E-9BE9-8E4C-8D86-4833232B4B57}"/>
              </a:ext>
            </a:extLst>
          </p:cNvPr>
          <p:cNvSpPr txBox="1"/>
          <p:nvPr/>
        </p:nvSpPr>
        <p:spPr>
          <a:xfrm>
            <a:off x="268928" y="1532556"/>
            <a:ext cx="62969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 spoke with David Dean (deputy director) just prior to coming to this meeting and he agreed it is a bit premature for a </a:t>
            </a:r>
            <a:r>
              <a:rPr lang="en-US" sz="1600" dirty="0" err="1"/>
              <a:t>pCDR</a:t>
            </a:r>
            <a:r>
              <a:rPr lang="en-US" sz="1600" dirty="0"/>
              <a:t> (~2 years from now is probably the right time); BUT he very much liked the idea we follow the EIC’s path and put together a Yellow Report.</a:t>
            </a:r>
          </a:p>
          <a:p>
            <a:endParaRPr lang="en-US" sz="1600" b="1" dirty="0"/>
          </a:p>
          <a:p>
            <a:r>
              <a:rPr lang="en-US" sz="1600" b="1" dirty="0"/>
              <a:t>Of order 100 pages seems appropriate.</a:t>
            </a:r>
          </a:p>
          <a:p>
            <a:endParaRPr lang="en-US" sz="1600" b="1" dirty="0"/>
          </a:p>
          <a:p>
            <a:r>
              <a:rPr lang="en-US" sz="1600" dirty="0"/>
              <a:t>We could likely write it in a way so that it could go directly to </a:t>
            </a:r>
            <a:r>
              <a:rPr lang="en-US" sz="1600" i="1" dirty="0" err="1"/>
              <a:t>Nucl.Phys.A</a:t>
            </a:r>
            <a:endParaRPr lang="en-US" sz="1600" i="1" dirty="0"/>
          </a:p>
          <a:p>
            <a:r>
              <a:rPr lang="en-US" sz="1600" i="1" dirty="0"/>
              <a:t>( EIC did not do this and it was HUGE task to reformat 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document could again be broken into three volumes:</a:t>
            </a:r>
          </a:p>
          <a:p>
            <a:r>
              <a:rPr lang="en-US" sz="1600" b="1" dirty="0"/>
              <a:t>Executive Summary (can be done last)</a:t>
            </a:r>
          </a:p>
          <a:p>
            <a:r>
              <a:rPr lang="en-US" sz="1600" b="1" dirty="0"/>
              <a:t>Physics</a:t>
            </a:r>
          </a:p>
          <a:p>
            <a:r>
              <a:rPr lang="en-US" sz="1600" b="1" dirty="0"/>
              <a:t>Positron Source</a:t>
            </a:r>
          </a:p>
          <a:p>
            <a:endParaRPr lang="en-US" sz="1600" dirty="0"/>
          </a:p>
          <a:p>
            <a:r>
              <a:rPr lang="en-US" sz="1600" dirty="0"/>
              <a:t>Note: </a:t>
            </a:r>
            <a:r>
              <a:rPr lang="en-US" sz="1600" dirty="0" err="1"/>
              <a:t>ePIC</a:t>
            </a:r>
            <a:r>
              <a:rPr lang="en-US" sz="1600" dirty="0"/>
              <a:t> collaboration is now getting ready to write the draft Technical design document for the detector package as they are now at the CD2/3A stage of their project.</a:t>
            </a:r>
          </a:p>
          <a:p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0B5ED9-D88D-FF4D-BC4D-587E5AFFC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100"/>
            <a:ext cx="9144000" cy="846342"/>
          </a:xfrm>
        </p:spPr>
        <p:txBody>
          <a:bodyPr/>
          <a:lstStyle/>
          <a:p>
            <a:pPr algn="ctr"/>
            <a:r>
              <a:rPr lang="en-US" sz="3200" dirty="0"/>
              <a:t>Positron Yellow Report</a:t>
            </a:r>
            <a:br>
              <a:rPr lang="en-US" sz="3200" dirty="0"/>
            </a:br>
            <a:r>
              <a:rPr lang="en-US" sz="1600" dirty="0"/>
              <a:t>( decided to Stumpy the cherry tree 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14B69A-C4C3-3E01-896B-DA343B26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72" b="18332"/>
          <a:stretch/>
        </p:blipFill>
        <p:spPr>
          <a:xfrm>
            <a:off x="6881923" y="1392856"/>
            <a:ext cx="5168790" cy="51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4FF3-E0BB-033C-4EE7-7E39E622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for your thoughts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7C53C-DEB8-377F-F18D-7FFD88DC8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F7060-F33C-96CF-6360-0932DA1E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3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09E9-A4DB-B474-7617-47E03E0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161354"/>
            <a:ext cx="11285837" cy="487490"/>
          </a:xfrm>
        </p:spPr>
        <p:txBody>
          <a:bodyPr>
            <a:normAutofit/>
          </a:bodyPr>
          <a:lstStyle/>
          <a:p>
            <a:r>
              <a:rPr lang="en-US" cap="small" dirty="0"/>
              <a:t>Extended Experimental Schedule</a:t>
            </a:r>
            <a:endParaRPr lang="en-US" b="0" i="1" cap="small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C8003-DEBA-4F15-9AA8-3E318097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10CB6-72D3-8077-684E-B7D9A679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0"/>
            <a:ext cx="12192000" cy="68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8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5A2E-91CD-9F88-BA2E-11BA5C69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93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EXTREMELY ROUGH Timeline CEBAF’s Future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A69C3-2BF3-5AAF-89A2-D3857A72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03C439-4F11-5C7D-B50C-AC07D0E7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5" y="1414607"/>
            <a:ext cx="11880209" cy="35683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6B8A814-9BA3-05B4-45BC-282DE1C8228D}"/>
              </a:ext>
            </a:extLst>
          </p:cNvPr>
          <p:cNvSpPr/>
          <p:nvPr/>
        </p:nvSpPr>
        <p:spPr>
          <a:xfrm>
            <a:off x="3829593" y="1870574"/>
            <a:ext cx="143256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56175-DE88-43DE-85F8-18BCC3F1B0E8}"/>
              </a:ext>
            </a:extLst>
          </p:cNvPr>
          <p:cNvSpPr/>
          <p:nvPr/>
        </p:nvSpPr>
        <p:spPr>
          <a:xfrm>
            <a:off x="5635743" y="2212385"/>
            <a:ext cx="1554480" cy="320040"/>
          </a:xfrm>
          <a:prstGeom prst="rect">
            <a:avLst/>
          </a:prstGeom>
          <a:solidFill>
            <a:srgbClr val="6F2E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2131E-278F-3188-9C88-D9E28C278ED1}"/>
              </a:ext>
            </a:extLst>
          </p:cNvPr>
          <p:cNvSpPr txBox="1"/>
          <p:nvPr/>
        </p:nvSpPr>
        <p:spPr>
          <a:xfrm>
            <a:off x="411892" y="5166360"/>
            <a:ext cx="11540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2538D"/>
                </a:solidFill>
              </a:rPr>
              <a:t>Phase 1 includes building a positron source and the tunnel &amp; beamline connecting the source to main machine.</a:t>
            </a:r>
          </a:p>
          <a:p>
            <a:r>
              <a:rPr lang="en-US" b="1" dirty="0">
                <a:solidFill>
                  <a:srgbClr val="7ED6E2"/>
                </a:solidFill>
              </a:rPr>
              <a:t>Phase 2 includes the new permanent magnets to allow 22 GeV within current CEBAF footprint.</a:t>
            </a:r>
          </a:p>
          <a:p>
            <a:endParaRPr lang="en-US" b="1" dirty="0">
              <a:solidFill>
                <a:srgbClr val="7ED6E2"/>
              </a:solidFill>
            </a:endParaRPr>
          </a:p>
          <a:p>
            <a:r>
              <a:rPr lang="en-US" dirty="0"/>
              <a:t>NOTE:  Plan was formulated by David Dean so that these projects are ramping up as the EIC project cost is ramping down.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7D7E9-8DC5-1651-9C27-1C52E5025C77}"/>
              </a:ext>
            </a:extLst>
          </p:cNvPr>
          <p:cNvSpPr txBox="1"/>
          <p:nvPr/>
        </p:nvSpPr>
        <p:spPr>
          <a:xfrm>
            <a:off x="0" y="82867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 though 2040 maybe seem very far away, this is actually a very aggressive schedule )</a:t>
            </a:r>
          </a:p>
        </p:txBody>
      </p:sp>
    </p:spTree>
    <p:extLst>
      <p:ext uri="{BB962C8B-B14F-4D97-AF65-F5344CB8AC3E}">
        <p14:creationId xmlns:p14="http://schemas.microsoft.com/office/powerpoint/2010/main" val="326410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87C4AF-7FDB-485E-9A3E-E656F33DD506}"/>
              </a:ext>
            </a:extLst>
          </p:cNvPr>
          <p:cNvGrpSpPr/>
          <p:nvPr/>
        </p:nvGrpSpPr>
        <p:grpSpPr>
          <a:xfrm>
            <a:off x="356003" y="118927"/>
            <a:ext cx="10678581" cy="5703072"/>
            <a:chOff x="794657" y="1134877"/>
            <a:chExt cx="7772400" cy="30887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31101E-4107-4304-A179-FBB03AC39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657" y="1134877"/>
              <a:ext cx="7772400" cy="30887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8883E4-BAF3-43A0-9760-3DAD03D34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1" y="3370986"/>
              <a:ext cx="6030686" cy="39181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45278F-9EC5-4F6D-859F-5DC3A26D1637}"/>
              </a:ext>
            </a:extLst>
          </p:cNvPr>
          <p:cNvSpPr txBox="1"/>
          <p:nvPr/>
        </p:nvSpPr>
        <p:spPr>
          <a:xfrm>
            <a:off x="178001" y="5891831"/>
            <a:ext cx="11835997" cy="8771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This funding profile, V4 (Version 4), is based on actuals through FY23 and forecasts.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700" dirty="0"/>
              <a:t>   V5 will use FY24 actual and revised forecasts.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700" dirty="0"/>
              <a:t>   V6 will be the CD-2 Performance Baseline.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C16D9D-D350-4F37-8FB9-6DEF247F66F1}"/>
              </a:ext>
            </a:extLst>
          </p:cNvPr>
          <p:cNvSpPr txBox="1"/>
          <p:nvPr/>
        </p:nvSpPr>
        <p:spPr>
          <a:xfrm>
            <a:off x="7992109" y="2111167"/>
            <a:ext cx="2424637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Transition to Operations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B8D4B2-D766-D916-3C7F-56B06D7A681D}"/>
              </a:ext>
            </a:extLst>
          </p:cNvPr>
          <p:cNvSpPr txBox="1"/>
          <p:nvPr/>
        </p:nvSpPr>
        <p:spPr>
          <a:xfrm>
            <a:off x="11591670" y="6507384"/>
            <a:ext cx="4223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5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599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Positron Program White Paper Published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 17">
            <a:extLst>
              <a:ext uri="{FF2B5EF4-FFF2-40B4-BE49-F238E27FC236}">
                <a16:creationId xmlns:a16="http://schemas.microsoft.com/office/drawing/2014/main" id="{145C45E8-7486-80A0-8CF8-39981409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/>
          <a:stretch/>
        </p:blipFill>
        <p:spPr>
          <a:xfrm>
            <a:off x="357464" y="826002"/>
            <a:ext cx="7262537" cy="5385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859C88-42FA-3C67-5A57-7FDE75E76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1" t="1922" r="7285" b="2005"/>
          <a:stretch/>
        </p:blipFill>
        <p:spPr>
          <a:xfrm>
            <a:off x="7874475" y="826002"/>
            <a:ext cx="4143043" cy="5433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457EB-C7AA-8B96-404C-ABFBC0004062}"/>
              </a:ext>
            </a:extLst>
          </p:cNvPr>
          <p:cNvSpPr txBox="1"/>
          <p:nvPr/>
        </p:nvSpPr>
        <p:spPr>
          <a:xfrm>
            <a:off x="7240249" y="6392386"/>
            <a:ext cx="49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https://doi.org/10.1140/epja/s10050-022-00699-6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39"/>
            <a:ext cx="12192000" cy="487490"/>
          </a:xfrm>
        </p:spPr>
        <p:txBody>
          <a:bodyPr>
            <a:normAutofit/>
          </a:bodyPr>
          <a:lstStyle/>
          <a:p>
            <a:r>
              <a:rPr lang="en-US" b="1" dirty="0"/>
              <a:t>Low Energy </a:t>
            </a:r>
            <a:r>
              <a:rPr lang="en-US" b="1" dirty="0" err="1"/>
              <a:t>Recirculator</a:t>
            </a:r>
            <a:r>
              <a:rPr lang="en-US" b="1" dirty="0"/>
              <a:t> Facility (LEFRF) </a:t>
            </a:r>
            <a:r>
              <a:rPr lang="en-US" dirty="0"/>
              <a:t>As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F411-9BAF-BF7F-91A1-830A8339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 vs.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6A9C-8D30-C74B-5EA6-95E3D20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F17D1-A1B4-3B6D-CDEA-DFB192E8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1665E64-2DAB-06DC-5942-D24EF16D23C9}"/>
              </a:ext>
            </a:extLst>
          </p:cNvPr>
          <p:cNvGraphicFramePr>
            <a:graphicFrameLocks noGrp="1"/>
          </p:cNvGraphicFramePr>
          <p:nvPr/>
        </p:nvGraphicFramePr>
        <p:xfrm>
          <a:off x="411891" y="1036258"/>
          <a:ext cx="11519375" cy="4680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500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3802467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3537408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Max. 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100% cw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A**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20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20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5850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39477B-5AC3-F63F-49E4-370F1E5D3927}"/>
              </a:ext>
            </a:extLst>
          </p:cNvPr>
          <p:cNvSpPr txBox="1"/>
          <p:nvPr/>
        </p:nvSpPr>
        <p:spPr>
          <a:xfrm>
            <a:off x="0" y="572376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** Total beam power at Jefferson Lab is limited to 1.1 MW with a max. of 0.9 MW to individual high power dumps.</a:t>
            </a:r>
          </a:p>
        </p:txBody>
      </p:sp>
    </p:spTree>
    <p:extLst>
      <p:ext uri="{BB962C8B-B14F-4D97-AF65-F5344CB8AC3E}">
        <p14:creationId xmlns:p14="http://schemas.microsoft.com/office/powerpoint/2010/main" val="327673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" y="109440"/>
            <a:ext cx="12192000" cy="58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00" b="1" spc="-1" dirty="0">
                <a:solidFill>
                  <a:srgbClr val="FC0128"/>
                </a:solidFill>
                <a:latin typeface="Arial"/>
                <a:ea typeface="DejaVu Sans"/>
              </a:rPr>
              <a:t>Program Advisory Committee Positron Results (July 2023)</a:t>
            </a:r>
            <a:endParaRPr lang="de-DE" sz="3200" spc="-1" dirty="0">
              <a:latin typeface="Arial"/>
            </a:endParaRPr>
          </a:p>
        </p:txBody>
      </p:sp>
      <p:graphicFrame>
        <p:nvGraphicFramePr>
          <p:cNvPr id="79" name="Table 2"/>
          <p:cNvGraphicFramePr/>
          <p:nvPr/>
        </p:nvGraphicFramePr>
        <p:xfrm>
          <a:off x="685499" y="759650"/>
          <a:ext cx="10766804" cy="4548600"/>
        </p:xfrm>
        <a:graphic>
          <a:graphicData uri="http://schemas.openxmlformats.org/drawingml/2006/table">
            <a:tbl>
              <a:tblPr/>
              <a:tblGrid>
                <a:gridCol w="117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0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2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13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03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2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NUMBER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TITLE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CONTACT PERSON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HALL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DAYS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REQUESTED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DAYS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AWARDED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SCIENTIFIC</a:t>
                      </a:r>
                      <a:br>
                        <a:rPr sz="1400" dirty="0"/>
                      </a:br>
                      <a:r>
                        <a:rPr lang="en-US" sz="1400" b="1" strike="noStrike" spc="-1" dirty="0">
                          <a:solidFill>
                            <a:srgbClr val="FF0000"/>
                          </a:solidFill>
                          <a:latin typeface="Arial Narrow"/>
                          <a:ea typeface="DejaVu Sans"/>
                        </a:rPr>
                        <a:t>RATING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Arial Narrow"/>
                          <a:ea typeface="DejaVu Sans"/>
                        </a:rPr>
                        <a:t>PAC DECISION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Beam Charge Asymmetries for Deeply Virtual Compton Scattering on the Proton at CLAS12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Eric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Voutier</a:t>
                      </a:r>
                      <a:endParaRPr lang="de-DE" sz="1400" b="0" strike="noStrike" spc="-1" err="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100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Dave Gaskell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9.3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9.3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C1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4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PR12+23-005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Dark Photon Search with a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JLab</a:t>
                      </a: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positron beam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Bogdan </a:t>
                      </a:r>
                      <a:r>
                        <a:rPr lang="en-US" sz="1400" b="0" strike="noStrike" spc="-1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Wojtsekhowski</a:t>
                      </a:r>
                      <a:endParaRPr lang="de-DE" sz="1400" b="0" strike="noStrike" spc="-1" err="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60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Deferred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2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PR12+23-006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Deeply Virtual Compton Scattering using a positron beam in Hall 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Carlos Munoz Camacho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137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137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>
                          <a:latin typeface="Calibri"/>
                        </a:rPr>
                        <a:t>C1</a:t>
                      </a:r>
                      <a:endParaRPr lang="de-DE" sz="1400" b="0" strike="noStrike" spc="-1">
                        <a:latin typeface="Arial"/>
                      </a:endParaRPr>
                    </a:p>
                  </a:txBody>
                  <a:tcPr marL="100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4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PR12+23-008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Direct Measurement of Hard Two-Photon Exchange with Electrons and Positrons at CLAS12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Axel Schmidt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55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55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C1</a:t>
                      </a:r>
                      <a:endParaRPr lang="de-DE" sz="1400" b="1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1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PR12+23-012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 measurement of two-photon exchange in unpolarized elastic positron–proton and</a:t>
                      </a:r>
                      <a:endParaRPr lang="de-DE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electron–proton scattering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Michael </a:t>
                      </a:r>
                      <a:r>
                        <a:rPr lang="en-US" sz="1400" b="0" strike="noStrike" spc="-1" dirty="0" err="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Nycz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56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56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400" b="1" strike="noStrike" spc="-1" dirty="0">
                          <a:latin typeface="Calibri"/>
                        </a:rPr>
                        <a:t>A-</a:t>
                      </a:r>
                    </a:p>
                  </a:txBody>
                  <a:tcPr marL="7560" marR="756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400" b="0" strike="noStrike" spc="-1" dirty="0">
                          <a:latin typeface="Calibri"/>
                        </a:rPr>
                        <a:t>C1</a:t>
                      </a:r>
                      <a:endParaRPr lang="de-DE" sz="1400" b="0" strike="noStrike" spc="-1" dirty="0">
                        <a:latin typeface="Arial"/>
                      </a:endParaRPr>
                    </a:p>
                  </a:txBody>
                  <a:tcPr marL="1004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8D5230F-24EC-508F-163E-CFB3D92BBA49}"/>
              </a:ext>
            </a:extLst>
          </p:cNvPr>
          <p:cNvSpPr txBox="1"/>
          <p:nvPr/>
        </p:nvSpPr>
        <p:spPr>
          <a:xfrm>
            <a:off x="704085" y="5357714"/>
            <a:ext cx="851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w/Technical Review by the Lab</a:t>
            </a:r>
            <a:endParaRPr lang="de-DE" sz="1400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33D4F-53AA-AE9B-CA59-F26F2D6AD3BB}"/>
              </a:ext>
            </a:extLst>
          </p:cNvPr>
          <p:cNvSpPr txBox="1"/>
          <p:nvPr/>
        </p:nvSpPr>
        <p:spPr>
          <a:xfrm>
            <a:off x="0" y="575029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Approved 155 days Hall B &amp; 202 days in Hall C for 357 total PAC days!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Three years of running at 34 weeks per year. ( PAC day = two calendar day) 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DA376C6-4A34-BE1E-49E4-F6FD04783088}"/>
              </a:ext>
            </a:extLst>
          </p:cNvPr>
          <p:cNvSpPr txBox="1">
            <a:spLocks/>
          </p:cNvSpPr>
          <p:nvPr/>
        </p:nvSpPr>
        <p:spPr>
          <a:xfrm>
            <a:off x="5869914" y="6511940"/>
            <a:ext cx="30785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70AB4E-9BE9-8E4C-8D86-4833232B4B57}"/>
              </a:ext>
            </a:extLst>
          </p:cNvPr>
          <p:cNvSpPr txBox="1"/>
          <p:nvPr/>
        </p:nvSpPr>
        <p:spPr>
          <a:xfrm>
            <a:off x="1792928" y="1392856"/>
            <a:ext cx="49477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Posted to the </a:t>
            </a:r>
            <a:r>
              <a:rPr lang="en-US" sz="1600" dirty="0" err="1"/>
              <a:t>arXiv</a:t>
            </a:r>
            <a:r>
              <a:rPr lang="en-US" sz="1600" dirty="0"/>
              <a:t> on 8 March 2021:</a:t>
            </a:r>
          </a:p>
          <a:p>
            <a:r>
              <a:rPr lang="en-US" sz="1600" dirty="0">
                <a:hlinkClick r:id="rId2"/>
              </a:rPr>
              <a:t>https://arxiv.org/abs/2103.05419</a:t>
            </a:r>
            <a:r>
              <a:rPr lang="en-US" sz="1600" dirty="0"/>
              <a:t>  </a:t>
            </a:r>
          </a:p>
          <a:p>
            <a:endParaRPr lang="en-US" sz="1600" dirty="0"/>
          </a:p>
          <a:p>
            <a:r>
              <a:rPr lang="en-US" sz="1600" dirty="0"/>
              <a:t>902 pages, 415 authors, and 151 institutions</a:t>
            </a:r>
          </a:p>
          <a:p>
            <a:endParaRPr lang="en-US" sz="1600" b="1" dirty="0"/>
          </a:p>
          <a:p>
            <a:r>
              <a:rPr lang="en-US" sz="1600" dirty="0"/>
              <a:t>also published in a refereed journal:</a:t>
            </a:r>
          </a:p>
          <a:p>
            <a:r>
              <a:rPr lang="en-US" sz="1600" i="1" dirty="0" err="1"/>
              <a:t>Nucl.Phys.A</a:t>
            </a:r>
            <a:r>
              <a:rPr lang="en-US" sz="1600" dirty="0"/>
              <a:t> 1026 (2022) 122447</a:t>
            </a:r>
          </a:p>
          <a:p>
            <a:endParaRPr lang="en-US" sz="1600" dirty="0"/>
          </a:p>
          <a:p>
            <a:r>
              <a:rPr lang="en-US" sz="1600" dirty="0"/>
              <a:t>As of  20 March 2024 has 776 citations.</a:t>
            </a:r>
          </a:p>
          <a:p>
            <a:endParaRPr lang="en-US" sz="1600" dirty="0"/>
          </a:p>
          <a:p>
            <a:r>
              <a:rPr lang="en-US" sz="1600" dirty="0"/>
              <a:t>The document is broken into three volumes:</a:t>
            </a:r>
          </a:p>
          <a:p>
            <a:r>
              <a:rPr lang="en-US" sz="1600" b="1" dirty="0"/>
              <a:t>Executive Summary</a:t>
            </a:r>
          </a:p>
          <a:p>
            <a:r>
              <a:rPr lang="en-US" sz="1600" b="1" dirty="0"/>
              <a:t>Physics</a:t>
            </a:r>
          </a:p>
          <a:p>
            <a:r>
              <a:rPr lang="en-US" sz="1600" b="1" dirty="0"/>
              <a:t>Detectors</a:t>
            </a:r>
          </a:p>
          <a:p>
            <a:endParaRPr lang="en-US" sz="1600" dirty="0"/>
          </a:p>
          <a:p>
            <a:r>
              <a:rPr lang="en-US" sz="1600" dirty="0" err="1"/>
              <a:t>ePIC</a:t>
            </a:r>
            <a:r>
              <a:rPr lang="en-US" sz="1600" dirty="0"/>
              <a:t> collaboration is now getting ready to write the draft</a:t>
            </a:r>
          </a:p>
          <a:p>
            <a:r>
              <a:rPr lang="en-US" sz="1600" dirty="0"/>
              <a:t>Technical design document for the detector package.</a:t>
            </a:r>
          </a:p>
          <a:p>
            <a:endParaRPr lang="en-US" sz="1000" dirty="0"/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B749E60C-6887-B945-A550-D93F73BEE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5" t="10808" r="15579"/>
          <a:stretch/>
        </p:blipFill>
        <p:spPr>
          <a:xfrm>
            <a:off x="7417370" y="6418298"/>
            <a:ext cx="692256" cy="389531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0B5ED9-D88D-FF4D-BC4D-587E5AFFC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51"/>
            <a:ext cx="9144000" cy="846342"/>
          </a:xfrm>
        </p:spPr>
        <p:txBody>
          <a:bodyPr/>
          <a:lstStyle/>
          <a:p>
            <a:pPr algn="ctr"/>
            <a:r>
              <a:rPr lang="en-US" sz="3200" dirty="0"/>
              <a:t>EIC Yellow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B53D7-FB0C-3F43-8209-B4F829449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343" y="1385926"/>
            <a:ext cx="3794838" cy="491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47767</TotalTime>
  <Words>780</Words>
  <Application>Microsoft Macintosh PowerPoint</Application>
  <PresentationFormat>Widescreen</PresentationFormat>
  <Paragraphs>152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PingFangSC-Regular</vt:lpstr>
      <vt:lpstr>.PingFangSC-Regular</vt:lpstr>
      <vt:lpstr>Arial</vt:lpstr>
      <vt:lpstr>Arial Narrow</vt:lpstr>
      <vt:lpstr>Calibri</vt:lpstr>
      <vt:lpstr>Symbol</vt:lpstr>
      <vt:lpstr>Office Theme</vt:lpstr>
      <vt:lpstr>Positron pCDR Yellow Report</vt:lpstr>
      <vt:lpstr>Extended Experimental Schedule</vt:lpstr>
      <vt:lpstr>EXTREMELY ROUGH Timeline CEBAF’s Future </vt:lpstr>
      <vt:lpstr>PowerPoint Presentation</vt:lpstr>
      <vt:lpstr>Positron Program White Paper Published 2022</vt:lpstr>
      <vt:lpstr>Low Energy Recirculator Facility (LEFRF) As The New Injector Facility for CEBAF</vt:lpstr>
      <vt:lpstr>12 GeV CEBAF vs. Ce+BAF</vt:lpstr>
      <vt:lpstr>PowerPoint Presentation</vt:lpstr>
      <vt:lpstr>EIC Yellow Report</vt:lpstr>
      <vt:lpstr>Positron Yellow Report ( decided to Stumpy the cherry tree )</vt:lpstr>
      <vt:lpstr>Time for your thoughts and Discussion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Douglas Higinbotham</cp:lastModifiedBy>
  <cp:revision>182</cp:revision>
  <dcterms:created xsi:type="dcterms:W3CDTF">2019-07-03T13:59:42Z</dcterms:created>
  <dcterms:modified xsi:type="dcterms:W3CDTF">2024-03-20T17:32:42Z</dcterms:modified>
</cp:coreProperties>
</file>