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4"/>
    <p:sldMasterId id="2147483678" r:id="rId5"/>
  </p:sldMasterIdLst>
  <p:notesMasterIdLst>
    <p:notesMasterId r:id="rId26"/>
  </p:notesMasterIdLst>
  <p:sldIdLst>
    <p:sldId id="750" r:id="rId6"/>
    <p:sldId id="5425" r:id="rId7"/>
    <p:sldId id="5413" r:id="rId8"/>
    <p:sldId id="5539" r:id="rId9"/>
    <p:sldId id="5414" r:id="rId10"/>
    <p:sldId id="5420" r:id="rId11"/>
    <p:sldId id="5538" r:id="rId12"/>
    <p:sldId id="5540" r:id="rId13"/>
    <p:sldId id="5541" r:id="rId14"/>
    <p:sldId id="5424" r:id="rId15"/>
    <p:sldId id="5418" r:id="rId16"/>
    <p:sldId id="453" r:id="rId17"/>
    <p:sldId id="454" r:id="rId18"/>
    <p:sldId id="1363" r:id="rId19"/>
    <p:sldId id="5409" r:id="rId20"/>
    <p:sldId id="5410" r:id="rId21"/>
    <p:sldId id="5416" r:id="rId22"/>
    <p:sldId id="5421" r:id="rId23"/>
    <p:sldId id="5542" r:id="rId24"/>
    <p:sldId id="5543"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D1"/>
    <a:srgbClr val="009243"/>
    <a:srgbClr val="27D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37"/>
  </p:normalViewPr>
  <p:slideViewPr>
    <p:cSldViewPr>
      <p:cViewPr varScale="1">
        <p:scale>
          <a:sx n="109" d="100"/>
          <a:sy n="109" d="100"/>
        </p:scale>
        <p:origin x="680" y="18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2931459-2223-604B-9133-6BCC57EA3391}" type="datetimeFigureOut">
              <a:rPr lang="en-US" smtClean="0"/>
              <a:t>3/19/24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EC6B486-E18D-8C49-8AB8-D9329548D07C}" type="slidenum">
              <a:rPr lang="en-US" smtClean="0"/>
              <a:t>‹#›</a:t>
            </a:fld>
            <a:endParaRPr lang="en-US"/>
          </a:p>
        </p:txBody>
      </p:sp>
    </p:spTree>
    <p:extLst>
      <p:ext uri="{BB962C8B-B14F-4D97-AF65-F5344CB8AC3E}">
        <p14:creationId xmlns:p14="http://schemas.microsoft.com/office/powerpoint/2010/main" val="123653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6B486-E18D-8C49-8AB8-D9329548D07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44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6B486-E18D-8C49-8AB8-D9329548D07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831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C6B486-E18D-8C49-8AB8-D9329548D07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355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val="0"/>
              </a:ext>
            </a:extLst>
          </a:blip>
          <a:srcRect l="12397" t="29473" r="6129" b="9474"/>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2870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752535A-91A3-4B68-98F3-3D3C76D0D60C}"/>
              </a:ext>
            </a:extLst>
          </p:cNvPr>
          <p:cNvSpPr>
            <a:spLocks noGrp="1"/>
          </p:cNvSpPr>
          <p:nvPr>
            <p:ph type="ftr" sz="quarter" idx="3"/>
          </p:nvPr>
        </p:nvSpPr>
        <p:spPr>
          <a:xfrm>
            <a:off x="838200" y="6311899"/>
            <a:ext cx="3505200"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endParaRPr lang="en-US" dirty="0"/>
          </a:p>
        </p:txBody>
      </p:sp>
      <p:sp>
        <p:nvSpPr>
          <p:cNvPr id="3" name="Slide Number Placeholder 5">
            <a:extLst>
              <a:ext uri="{FF2B5EF4-FFF2-40B4-BE49-F238E27FC236}">
                <a16:creationId xmlns:a16="http://schemas.microsoft.com/office/drawing/2014/main" id="{10B3AB03-B91B-4D4D-847B-10F598DE1468}"/>
              </a:ext>
            </a:extLst>
          </p:cNvPr>
          <p:cNvSpPr>
            <a:spLocks noGrp="1"/>
          </p:cNvSpPr>
          <p:nvPr>
            <p:ph type="sldNum" sz="quarter" idx="4"/>
          </p:nvPr>
        </p:nvSpPr>
        <p:spPr>
          <a:xfrm>
            <a:off x="5666014" y="6311900"/>
            <a:ext cx="636815"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fld id="{B2E69C32-F40A-4944-821E-46A56DF0648B}" type="slidenum">
              <a:rPr lang="en-US" smtClean="0"/>
              <a:pPr/>
              <a:t>‹#›</a:t>
            </a:fld>
            <a:endParaRPr lang="en-US" dirty="0"/>
          </a:p>
        </p:txBody>
      </p:sp>
    </p:spTree>
    <p:extLst>
      <p:ext uri="{BB962C8B-B14F-4D97-AF65-F5344CB8AC3E}">
        <p14:creationId xmlns:p14="http://schemas.microsoft.com/office/powerpoint/2010/main" val="358247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36323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CE706-4B35-C75F-F853-8250E8C71D61}"/>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val="0"/>
              </a:ext>
            </a:extLst>
          </a:blip>
          <a:srcRect l="12397" t="29473" r="6129" b="9474"/>
          <a:stretch/>
        </p:blipFill>
        <p:spPr>
          <a:xfrm>
            <a:off x="-1" y="1"/>
            <a:ext cx="12192000" cy="6076045"/>
          </a:xfrm>
          <a:prstGeom prst="rect">
            <a:avLst/>
          </a:prstGeom>
        </p:spPr>
      </p:pic>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pic>
        <p:nvPicPr>
          <p:cNvPr id="18" name="Picture 2">
            <a:extLst>
              <a:ext uri="{FF2B5EF4-FFF2-40B4-BE49-F238E27FC236}">
                <a16:creationId xmlns:a16="http://schemas.microsoft.com/office/drawing/2014/main" id="{BE4473CD-026D-1725-068D-08E702E0F62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06358" y="6476356"/>
            <a:ext cx="1759328" cy="38164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007467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7" y="310208"/>
            <a:ext cx="11504904" cy="510909"/>
          </a:xfrm>
        </p:spPr>
        <p:txBody>
          <a:bodyPr/>
          <a:lstStyle>
            <a:lvl1pPr>
              <a:defRPr>
                <a:solidFill>
                  <a:srgbClr val="BE1D1D"/>
                </a:solidFill>
              </a:defRPr>
            </a:lvl1pPr>
          </a:lstStyle>
          <a:p>
            <a:r>
              <a:rPr lang="en-US" dirty="0"/>
              <a:t>Click to edit Master title style</a:t>
            </a:r>
          </a:p>
        </p:txBody>
      </p:sp>
    </p:spTree>
    <p:extLst>
      <p:ext uri="{BB962C8B-B14F-4D97-AF65-F5344CB8AC3E}">
        <p14:creationId xmlns:p14="http://schemas.microsoft.com/office/powerpoint/2010/main" val="315822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D9CE46E7-6323-DC6D-B5A9-2715ED47195A}"/>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30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2C4858A-275D-2E7B-F3E0-4127DCDF3EE9}"/>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3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3A72E877-54EF-3AC0-E7D3-14415E9DB3C2}"/>
              </a:ext>
            </a:extLst>
          </p:cNvPr>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2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extLst>
      <p:ext uri="{BB962C8B-B14F-4D97-AF65-F5344CB8AC3E}">
        <p14:creationId xmlns:p14="http://schemas.microsoft.com/office/powerpoint/2010/main" val="131485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9658" y="2942091"/>
            <a:ext cx="4212336" cy="4166616"/>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all"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6776769" cy="280120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endParaRPr lang="en-US" dirty="0"/>
          </a:p>
        </p:txBody>
      </p:sp>
      <p:sp>
        <p:nvSpPr>
          <p:cNvPr id="15" name="Text Placeholder 14"/>
          <p:cNvSpPr>
            <a:spLocks noGrp="1"/>
          </p:cNvSpPr>
          <p:nvPr>
            <p:ph type="body" sz="quarter" idx="14" hasCustomPrompt="1"/>
          </p:nvPr>
        </p:nvSpPr>
        <p:spPr>
          <a:xfrm>
            <a:off x="443182" y="5126730"/>
            <a:ext cx="6776769"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7486650" y="1720850"/>
            <a:ext cx="4705350" cy="3840163"/>
          </a:xfrm>
          <a:blipFill>
            <a:blip r:embed="rId7" cstate="email">
              <a:extLst>
                <a:ext uri="{28A0092B-C50C-407E-A947-70E740481C1C}">
                  <a14:useLocalDpi xmlns:a14="http://schemas.microsoft.com/office/drawing/2010/main"/>
                </a:ext>
              </a:extLst>
            </a:blip>
            <a:stretch>
              <a:fillRect/>
            </a:stretch>
          </a:blipFill>
        </p:spPr>
        <p:txBody>
          <a:bodyPr/>
          <a:lstStyle/>
          <a:p>
            <a:r>
              <a:rPr lang="en-US"/>
              <a:t>Click icon to add picture</a:t>
            </a:r>
          </a:p>
        </p:txBody>
      </p:sp>
    </p:spTree>
    <p:extLst>
      <p:ext uri="{BB962C8B-B14F-4D97-AF65-F5344CB8AC3E}">
        <p14:creationId xmlns:p14="http://schemas.microsoft.com/office/powerpoint/2010/main" val="272562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Arial" panose="020B0604020202020204" pitchFamily="34" charset="0"/>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Arial" panose="020B0604020202020204" pitchFamily="34" charset="0"/>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endParaRPr lang="en-US" dirty="0"/>
          </a:p>
          <a:p>
            <a:endParaRPr lang="en-US" dirty="0"/>
          </a:p>
          <a:p>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Footer Placeholder 3"/>
          <p:cNvSpPr>
            <a:spLocks noGrp="1"/>
          </p:cNvSpPr>
          <p:nvPr>
            <p:ph type="ftr" sz="quarter" idx="11"/>
          </p:nvPr>
        </p:nvSpPr>
        <p:spPr>
          <a:xfrm>
            <a:off x="411893" y="6467336"/>
            <a:ext cx="5223851" cy="311322"/>
          </a:xfrm>
        </p:spPr>
        <p:txBody>
          <a:bodyPr/>
          <a:lstStyle>
            <a:lvl1pPr algn="l">
              <a:defRPr>
                <a:solidFill>
                  <a:schemeClr val="tx1"/>
                </a:solidFill>
              </a:defRPr>
            </a:lvl1pPr>
          </a:lstStyle>
          <a:p>
            <a:endParaRPr lang="en-US" dirty="0"/>
          </a:p>
        </p:txBody>
      </p:sp>
    </p:spTree>
    <p:extLst>
      <p:ext uri="{BB962C8B-B14F-4D97-AF65-F5344CB8AC3E}">
        <p14:creationId xmlns:p14="http://schemas.microsoft.com/office/powerpoint/2010/main" val="360157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9658" y="2942091"/>
            <a:ext cx="4212336" cy="4166616"/>
          </a:xfrm>
          <a:prstGeom prst="rect">
            <a:avLst/>
          </a:prstGeom>
        </p:spPr>
      </p:pic>
      <p:pic>
        <p:nvPicPr>
          <p:cNvPr id="11" name="Picture 10"/>
          <p:cNvPicPr>
            <a:picLocks noChangeAspect="1"/>
          </p:cNvPicPr>
          <p:nvPr userDrawn="1"/>
        </p:nvPicPr>
        <p:blipFill>
          <a:blip r:embed="rId3"/>
          <a:stretch>
            <a:fillRect/>
          </a:stretch>
        </p:blipFill>
        <p:spPr>
          <a:xfrm>
            <a:off x="0" y="0"/>
            <a:ext cx="12192000" cy="1282700"/>
          </a:xfrm>
          <a:prstGeom prst="rect">
            <a:avLst/>
          </a:prstGeom>
        </p:spPr>
      </p:pic>
      <p:sp>
        <p:nvSpPr>
          <p:cNvPr id="20" name="Picture Placeholder 19"/>
          <p:cNvSpPr>
            <a:spLocks noGrp="1"/>
          </p:cNvSpPr>
          <p:nvPr>
            <p:ph type="pic" sz="quarter" idx="18"/>
          </p:nvPr>
        </p:nvSpPr>
        <p:spPr>
          <a:xfrm>
            <a:off x="7486650" y="1720850"/>
            <a:ext cx="4705350" cy="3840163"/>
          </a:xfrm>
          <a:blipFill>
            <a:blip r:embed="rId4" cstate="email">
              <a:extLst>
                <a:ext uri="{28A0092B-C50C-407E-A947-70E740481C1C}">
                  <a14:useLocalDpi xmlns:a14="http://schemas.microsoft.com/office/drawing/2010/main"/>
                </a:ext>
              </a:extLst>
            </a:blip>
            <a:stretch>
              <a:fillRect/>
            </a:stretch>
          </a:blipFill>
        </p:spPr>
        <p:txBody>
          <a:bodyPr/>
          <a:lstStyle/>
          <a:p>
            <a:r>
              <a:rPr lang="en-US"/>
              <a:t>Click icon to add picture</a:t>
            </a:r>
          </a:p>
        </p:txBody>
      </p:sp>
      <p:sp>
        <p:nvSpPr>
          <p:cNvPr id="8" name="Text Placeholder 7"/>
          <p:cNvSpPr>
            <a:spLocks noGrp="1"/>
          </p:cNvSpPr>
          <p:nvPr>
            <p:ph type="body" sz="quarter" idx="12" hasCustomPrompt="1"/>
          </p:nvPr>
        </p:nvSpPr>
        <p:spPr>
          <a:xfrm>
            <a:off x="424849" y="5217805"/>
            <a:ext cx="4007384"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424850" y="659732"/>
            <a:ext cx="11383433" cy="461379"/>
          </a:xfrm>
        </p:spPr>
        <p:txBody>
          <a:bodyPr>
            <a:noAutofit/>
          </a:bodyPr>
          <a:lstStyle>
            <a:lvl1pPr marL="0" indent="0">
              <a:buFontTx/>
              <a:buNone/>
              <a:defRPr sz="3000" b="1" i="0" cap="none" baseline="0"/>
            </a:lvl1pPr>
            <a:lvl2pPr marL="457200" indent="0">
              <a:buFontTx/>
              <a:buNone/>
              <a:defRPr sz="3000" cap="none" baseline="0"/>
            </a:lvl2pPr>
            <a:lvl3pPr marL="914400" indent="0">
              <a:buFontTx/>
              <a:buNone/>
              <a:defRPr sz="3000" cap="none" baseline="0"/>
            </a:lvl3pPr>
            <a:lvl4pPr marL="1371600" indent="0">
              <a:buFontTx/>
              <a:buNone/>
              <a:defRPr sz="3000" cap="none" baseline="0"/>
            </a:lvl4pPr>
            <a:lvl5pPr marL="1828800" indent="0">
              <a:buFontTx/>
              <a:buNone/>
              <a:defRPr sz="3000" cap="none" baseline="0"/>
            </a:lvl5pPr>
          </a:lstStyle>
          <a:p>
            <a:pPr lvl="0"/>
            <a:r>
              <a:rPr lang="en-US"/>
              <a:t>Edit Master text styles</a:t>
            </a:r>
          </a:p>
        </p:txBody>
      </p:sp>
      <p:sp>
        <p:nvSpPr>
          <p:cNvPr id="7" name="Text Placeholder 6"/>
          <p:cNvSpPr>
            <a:spLocks noGrp="1"/>
          </p:cNvSpPr>
          <p:nvPr>
            <p:ph type="body" sz="quarter" idx="15"/>
          </p:nvPr>
        </p:nvSpPr>
        <p:spPr>
          <a:xfrm>
            <a:off x="424849" y="1750850"/>
            <a:ext cx="6400800" cy="3363912"/>
          </a:xfrm>
        </p:spPr>
        <p:txBody>
          <a:bodyPr>
            <a:normAutofit/>
          </a:bodyPr>
          <a:lstStyle>
            <a:lvl1pPr marL="342900" indent="-342900">
              <a:buFont typeface="Arial" charset="0"/>
              <a:buChar char="•"/>
              <a:defRPr sz="2200" baseline="0">
                <a:solidFill>
                  <a:schemeClr val="accent1"/>
                </a:solidFill>
              </a:defRPr>
            </a:lvl1pPr>
            <a:lvl2pPr marL="685800" indent="-228600">
              <a:buFont typeface=".AppleSystemUIFont" charset="-120"/>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AppleSystemUIFont" charset="-120"/>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424850" y="5588001"/>
            <a:ext cx="3865033" cy="257629"/>
          </a:xfrm>
        </p:spPr>
        <p:txBody>
          <a:bodyPr>
            <a:noAutofit/>
          </a:bodyPr>
          <a:lstStyle>
            <a:lvl1pPr marL="0" indent="0">
              <a:buFontTx/>
              <a:buNone/>
              <a:defRPr sz="1000" baseline="0"/>
            </a:lvl1pPr>
            <a:lvl2pPr marL="457200" indent="0">
              <a:buFontTx/>
              <a:buNone/>
              <a:defRPr sz="1000" baseline="0"/>
            </a:lvl2pPr>
            <a:lvl3pPr marL="914400" indent="0">
              <a:buFontTx/>
              <a:buNone/>
              <a:defRPr sz="1000" baseline="0"/>
            </a:lvl3pPr>
            <a:lvl4pPr marL="1371600" indent="0">
              <a:buFontTx/>
              <a:buNone/>
              <a:defRPr sz="1000" baseline="0"/>
            </a:lvl4pPr>
            <a:lvl5pPr marL="1828800" indent="0">
              <a:buFontTx/>
              <a:buNone/>
              <a:defRPr sz="1000" baseline="0"/>
            </a:lvl5pPr>
          </a:lstStyle>
          <a:p>
            <a:pPr lvl="0"/>
            <a:r>
              <a:rPr lang="en-US"/>
              <a:t>Edit Master text styles</a:t>
            </a:r>
          </a:p>
        </p:txBody>
      </p:sp>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5" name="Picture 1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6" name="Picture 15"/>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255029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894A-23D8-DD48-BEBC-5D1CBF3930F1}"/>
              </a:ext>
            </a:extLst>
          </p:cNvPr>
          <p:cNvSpPr>
            <a:spLocks noGrp="1"/>
          </p:cNvSpPr>
          <p:nvPr>
            <p:ph type="title"/>
          </p:nvPr>
        </p:nvSpPr>
        <p:spPr>
          <a:xfrm>
            <a:off x="838200" y="365126"/>
            <a:ext cx="10515600" cy="6234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EC42A2-A5E5-7D44-B052-7421E678CB49}"/>
              </a:ext>
            </a:extLst>
          </p:cNvPr>
          <p:cNvSpPr>
            <a:spLocks noGrp="1"/>
          </p:cNvSpPr>
          <p:nvPr>
            <p:ph sz="half" idx="1"/>
          </p:nvPr>
        </p:nvSpPr>
        <p:spPr>
          <a:xfrm>
            <a:off x="838199" y="1289786"/>
            <a:ext cx="4953000" cy="4665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27ABB75E-06AA-224A-A063-5E6695F3B001}"/>
              </a:ext>
            </a:extLst>
          </p:cNvPr>
          <p:cNvSpPr>
            <a:spLocks noGrp="1"/>
          </p:cNvSpPr>
          <p:nvPr>
            <p:ph sz="half" idx="13"/>
          </p:nvPr>
        </p:nvSpPr>
        <p:spPr>
          <a:xfrm>
            <a:off x="6400801" y="1289786"/>
            <a:ext cx="4953000" cy="4665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90931573-8B22-D446-9D77-6F56FCB358BA}"/>
              </a:ext>
            </a:extLst>
          </p:cNvPr>
          <p:cNvCxnSpPr>
            <a:cxnSpLocks/>
          </p:cNvCxnSpPr>
          <p:nvPr userDrawn="1"/>
        </p:nvCxnSpPr>
        <p:spPr>
          <a:xfrm>
            <a:off x="838199" y="1160585"/>
            <a:ext cx="1051560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DAC3EB-D54A-C44E-BF90-38EC2E5B976D}"/>
              </a:ext>
            </a:extLst>
          </p:cNvPr>
          <p:cNvCxnSpPr>
            <a:cxnSpLocks/>
          </p:cNvCxnSpPr>
          <p:nvPr userDrawn="1"/>
        </p:nvCxnSpPr>
        <p:spPr>
          <a:xfrm>
            <a:off x="838199" y="6154616"/>
            <a:ext cx="1051560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7197D05F-C429-4A4B-997A-87F95C296AAE}"/>
              </a:ext>
            </a:extLst>
          </p:cNvPr>
          <p:cNvSpPr>
            <a:spLocks noGrp="1"/>
          </p:cNvSpPr>
          <p:nvPr>
            <p:ph type="ftr" sz="quarter" idx="3"/>
          </p:nvPr>
        </p:nvSpPr>
        <p:spPr>
          <a:xfrm>
            <a:off x="838200" y="6311899"/>
            <a:ext cx="3505200" cy="365125"/>
          </a:xfrm>
          <a:prstGeom prst="rect">
            <a:avLst/>
          </a:prstGeom>
        </p:spPr>
        <p:txBody>
          <a:bodyPr vert="horz" lIns="91440" tIns="45720" rIns="91440" bIns="45720" rtlCol="0" anchor="ctr"/>
          <a:lstStyle>
            <a:lvl1pPr algn="l">
              <a:defRPr sz="1000" i="1">
                <a:solidFill>
                  <a:schemeClr val="tx1">
                    <a:lumMod val="75000"/>
                  </a:schemeClr>
                </a:solidFill>
                <a:latin typeface="Avenir" panose="020B0503020203020204" pitchFamily="34" charset="0"/>
              </a:defRPr>
            </a:lvl1pPr>
          </a:lstStyle>
          <a:p>
            <a:endParaRPr lang="en-US" dirty="0"/>
          </a:p>
        </p:txBody>
      </p:sp>
      <p:sp>
        <p:nvSpPr>
          <p:cNvPr id="12" name="Slide Number Placeholder 5">
            <a:extLst>
              <a:ext uri="{FF2B5EF4-FFF2-40B4-BE49-F238E27FC236}">
                <a16:creationId xmlns:a16="http://schemas.microsoft.com/office/drawing/2014/main" id="{4520590F-87CD-4266-827C-BF81F3D8ABB1}"/>
              </a:ext>
            </a:extLst>
          </p:cNvPr>
          <p:cNvSpPr>
            <a:spLocks noGrp="1"/>
          </p:cNvSpPr>
          <p:nvPr>
            <p:ph type="sldNum" sz="quarter" idx="4"/>
          </p:nvPr>
        </p:nvSpPr>
        <p:spPr>
          <a:xfrm>
            <a:off x="5666014" y="6311900"/>
            <a:ext cx="636815" cy="365125"/>
          </a:xfrm>
          <a:prstGeom prst="rect">
            <a:avLst/>
          </a:prstGeom>
        </p:spPr>
        <p:txBody>
          <a:bodyPr vert="horz" lIns="91440" tIns="45720" rIns="91440" bIns="45720" rtlCol="0" anchor="ctr"/>
          <a:lstStyle>
            <a:lvl1pPr algn="l">
              <a:defRPr sz="1000">
                <a:solidFill>
                  <a:schemeClr val="tx1">
                    <a:lumMod val="75000"/>
                  </a:schemeClr>
                </a:solidFill>
                <a:latin typeface="Avenir" panose="020B0503020203020204" pitchFamily="34" charset="0"/>
              </a:defRPr>
            </a:lvl1pPr>
          </a:lstStyle>
          <a:p>
            <a:fld id="{B2E69C32-F40A-4944-821E-46A56DF0648B}" type="slidenum">
              <a:rPr lang="en-US" smtClean="0"/>
              <a:pPr/>
              <a:t>‹#›</a:t>
            </a:fld>
            <a:endParaRPr lang="en-US" dirty="0"/>
          </a:p>
        </p:txBody>
      </p:sp>
    </p:spTree>
    <p:extLst>
      <p:ext uri="{BB962C8B-B14F-4D97-AF65-F5344CB8AC3E}">
        <p14:creationId xmlns:p14="http://schemas.microsoft.com/office/powerpoint/2010/main" val="427779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22 GeV CEBAF</a:t>
            </a:r>
          </a:p>
        </p:txBody>
      </p:sp>
      <p:pic>
        <p:nvPicPr>
          <p:cNvPr id="10242" name="Picture 2">
            <a:extLst>
              <a:ext uri="{FF2B5EF4-FFF2-40B4-BE49-F238E27FC236}">
                <a16:creationId xmlns:a16="http://schemas.microsoft.com/office/drawing/2014/main" id="{EEEE5F2E-7E8F-2854-69EA-9AF07A7E3613}"/>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364612" y="6468740"/>
            <a:ext cx="1759328" cy="3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432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296534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emf"/><Relationship Id="rId3" Type="http://schemas.openxmlformats.org/officeDocument/2006/relationships/image" Target="../media/image32.emf"/><Relationship Id="rId7" Type="http://schemas.openxmlformats.org/officeDocument/2006/relationships/image" Target="../media/image17.png"/><Relationship Id="rId12"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emf"/><Relationship Id="rId11" Type="http://schemas.openxmlformats.org/officeDocument/2006/relationships/image" Target="../media/image34.png"/><Relationship Id="rId5" Type="http://schemas.openxmlformats.org/officeDocument/2006/relationships/oleObject" Target="../embeddings/oleObject1.bin"/><Relationship Id="rId10" Type="http://schemas.openxmlformats.org/officeDocument/2006/relationships/image" Target="../media/image190.png"/><Relationship Id="rId4" Type="http://schemas.openxmlformats.org/officeDocument/2006/relationships/image" Target="../media/image33.emf"/><Relationship Id="rId9" Type="http://schemas.openxmlformats.org/officeDocument/2006/relationships/image" Target="../media/image19.png"/><Relationship Id="rId1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s%3A%2F%2Fpdstrategies.net%2Fimages%2Feasyblog_articles%2F410%2FGoal.jpg&amp;tbnid=Ldx9aSPwseLDpM&amp;vet=12ahUKEwjZ9YvwvIGFAxWxIVkFHdtmDPUQMygQegUIARCUAQ..i&amp;imgrefurl=https%3A%2F%2Fpdstrategies.net%2Findex.php%2Feasyblog%2Fentry%2Fgoal-achievement-not-goal-setting&amp;docid=YQW_CSCGGDHnuM&amp;w=693&amp;h=693&amp;q=goal%20achieved&amp;client=firefox-b-1-d&amp;ved=2ahUKEwjZ9YvwvIGFAxWxIVkFHdtmDPUQMygQegUIARCUAQ"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imgres?imgurl=https%3A%2F%2Fst.depositphotos.com%2F1718692%2F4878%2Fi%2F450%2Fdepositphotos_48782471-stock-photo-mountain-path-uphill-to-the.jpg&amp;tbnid=N6V4flDn9WzrUM&amp;vet=12ahUKEwjhqbrivYGFAxVrPVkFHTxxAUkQMyhbegUIARDlAg..i&amp;imgrefurl=https%3A%2F%2Fdepositphotos.com%2Fphotos%2Fwinding-path.html&amp;docid=UvoMKXCHJWMKNM&amp;w=600&amp;h=600&amp;q=winding%20path&amp;client=firefox-b-1-d&amp;ved=2ahUKEwjhqbrivYGFAxVrPVkFHTxxAUkQMyhbegUIARDlAg" TargetMode="External"/><Relationship Id="rId2" Type="http://schemas.openxmlformats.org/officeDocument/2006/relationships/hyperlink" Target="https://www.google.com/imgres?imgurl=https%3A%2F%2Ft4.ftcdn.net%2Fjpg%2F05%2F45%2F24%2F41%2F360_F_545244164_eVZc3DA5vwDpL27P9aGlewMFE6Tpoeeu.jpg&amp;tbnid=MYFiVdXGug89HM&amp;vet=12ahUKEwjhqbrivYGFAxVrPVkFHTxxAUkQMyhYegUIARDeAg..i&amp;imgrefurl=https%3A%2F%2Fstock.adobe.com%2Fsearch%3Fk%3Dwinding%2Bpath%2Bforest&amp;docid=kgDzFy1FEaNc8M&amp;w=637&amp;h=360&amp;q=winding%20path&amp;client=firefox-b-1-d&amp;ved=2ahUKEwjhqbrivYGFAxVrPVkFHTxxAUkQMyhYegUIARDeAg"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imgres?imgurl=https%3A%2F%2Ft4.ftcdn.net%2Fjpg%2F05%2F45%2F24%2F41%2F360_F_545244164_eVZc3DA5vwDpL27P9aGlewMFE6Tpoeeu.jpg&amp;tbnid=MYFiVdXGug89HM&amp;vet=12ahUKEwjhqbrivYGFAxVrPVkFHTxxAUkQMyhYegUIARDeAg..i&amp;imgrefurl=https%3A%2F%2Fstock.adobe.com%2Fsearch%3Fk%3Dwinding%2Bpath%2Bforest&amp;docid=kgDzFy1FEaNc8M&amp;w=637&amp;h=360&amp;q=winding%20path&amp;client=firefox-b-1-d&amp;ved=2ahUKEwjhqbrivYGFAxVrPVkFHTxxAUkQMyhYegUIARDeAg"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Questions?"/>
          <p:cNvSpPr txBox="1"/>
          <p:nvPr/>
        </p:nvSpPr>
        <p:spPr>
          <a:xfrm>
            <a:off x="4490879" y="3249028"/>
            <a:ext cx="67277" cy="899029"/>
          </a:xfrm>
          <a:prstGeom prst="rect">
            <a:avLst/>
          </a:prstGeom>
          <a:ln w="12700">
            <a:miter lim="400000"/>
          </a:ln>
          <a:extLst>
            <a:ext uri="{C572A759-6A51-4108-AA02-DFA0A04FC94B}">
              <ma14:wrappingTextBoxFlag xmlns:ma14="http://schemas.microsoft.com/office/mac/drawingml/2011/main" xmlns="" val="1"/>
            </a:ext>
          </a:extLst>
        </p:spPr>
        <p:txBody>
          <a:bodyPr wrap="none" lIns="33281" rIns="33281">
            <a:spAutoFit/>
          </a:bodyPr>
          <a:lstStyle>
            <a:lvl1pPr defTabSz="457200">
              <a:defRPr sz="7200">
                <a:latin typeface="Arial"/>
                <a:ea typeface="Arial"/>
                <a:cs typeface="Arial"/>
                <a:sym typeface="Arial"/>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5242"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itle 3">
            <a:extLst>
              <a:ext uri="{FF2B5EF4-FFF2-40B4-BE49-F238E27FC236}">
                <a16:creationId xmlns:a16="http://schemas.microsoft.com/office/drawing/2014/main" id="{607450E8-73F2-D8FF-B405-60DCAEDEE4C3}"/>
              </a:ext>
            </a:extLst>
          </p:cNvPr>
          <p:cNvSpPr txBox="1">
            <a:spLocks noGrp="1"/>
          </p:cNvSpPr>
          <p:nvPr>
            <p:ph type="ctrTitle"/>
          </p:nvPr>
        </p:nvSpPr>
        <p:spPr>
          <a:xfrm>
            <a:off x="-25489" y="556710"/>
            <a:ext cx="12150211" cy="757130"/>
          </a:xfrm>
          <a:prstGeom prst="rect">
            <a:avLst/>
          </a:prstGeom>
          <a:noFill/>
        </p:spPr>
        <p:txBody>
          <a:bodyPr wrap="square">
            <a:spAutoFit/>
          </a:bodyPr>
          <a:lstStyle/>
          <a:p>
            <a:pPr algn="ctr"/>
            <a:r>
              <a:rPr lang="en-US" sz="4800" b="0" dirty="0">
                <a:solidFill>
                  <a:schemeClr val="accent1"/>
                </a:solidFill>
                <a:ea typeface="+mj-ea"/>
                <a:cs typeface="Arial" panose="020B0604020202020204" pitchFamily="34" charset="0"/>
              </a:rPr>
              <a:t>Status of Jefferson Lab Upgrade Initiatives</a:t>
            </a:r>
          </a:p>
        </p:txBody>
      </p:sp>
      <p:sp>
        <p:nvSpPr>
          <p:cNvPr id="5" name="Text Placeholder 4">
            <a:extLst>
              <a:ext uri="{FF2B5EF4-FFF2-40B4-BE49-F238E27FC236}">
                <a16:creationId xmlns:a16="http://schemas.microsoft.com/office/drawing/2014/main" id="{B6779EF2-E5FA-0335-99CC-BC6BD4C09F4D}"/>
              </a:ext>
            </a:extLst>
          </p:cNvPr>
          <p:cNvSpPr txBox="1">
            <a:spLocks/>
          </p:cNvSpPr>
          <p:nvPr/>
        </p:nvSpPr>
        <p:spPr>
          <a:xfrm>
            <a:off x="685800" y="3937083"/>
            <a:ext cx="3694176" cy="42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3200" dirty="0">
                <a:solidFill>
                  <a:srgbClr val="000000"/>
                </a:solidFill>
                <a:latin typeface="Calibri" panose="020F0502020204030204"/>
              </a:rPr>
              <a:t>T</a:t>
            </a:r>
            <a:r>
              <a:rPr kumimoji="0" lang="en-US" sz="32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hia</a:t>
            </a: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Keppel</a:t>
            </a:r>
          </a:p>
        </p:txBody>
      </p:sp>
      <p:sp>
        <p:nvSpPr>
          <p:cNvPr id="9" name="Text Placeholder 4">
            <a:extLst>
              <a:ext uri="{FF2B5EF4-FFF2-40B4-BE49-F238E27FC236}">
                <a16:creationId xmlns:a16="http://schemas.microsoft.com/office/drawing/2014/main" id="{37D0CFFD-16FA-D1E1-6C2F-9A983CFF0252}"/>
              </a:ext>
            </a:extLst>
          </p:cNvPr>
          <p:cNvSpPr txBox="1">
            <a:spLocks/>
          </p:cNvSpPr>
          <p:nvPr/>
        </p:nvSpPr>
        <p:spPr>
          <a:xfrm>
            <a:off x="735963" y="4572000"/>
            <a:ext cx="7644386" cy="10138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Positron Working Group Workshop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solidFill>
                  <a:srgbClr val="000000"/>
                </a:solidFill>
                <a:latin typeface="Century Gothic" panose="020B0502020202020204" pitchFamily="34" charset="0"/>
                <a:cs typeface="Times New Roman" panose="02020603050405020304" pitchFamily="18" charset="0"/>
              </a:rPr>
              <a:t>M</a:t>
            </a:r>
            <a:r>
              <a:rPr kumimoji="0" lang="en-US" sz="18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rPr>
              <a:t>arch 18-20, 2024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solidFill>
                  <a:srgbClr val="000000"/>
                </a:solidFill>
                <a:latin typeface="Century Gothic" panose="020B0502020202020204" pitchFamily="34" charset="0"/>
                <a:cs typeface="Times New Roman" panose="02020603050405020304" pitchFamily="18" charset="0"/>
              </a:rPr>
              <a:t>George Washington University</a:t>
            </a:r>
            <a:endParaRPr kumimoji="0" lang="en-US" sz="1800" i="0" u="none" strike="noStrike" kern="1200" cap="none" spc="0" normalizeH="0" baseline="0" noProof="0" dirty="0">
              <a:ln>
                <a:noFill/>
              </a:ln>
              <a:solidFill>
                <a:srgbClr val="000000"/>
              </a:solidFill>
              <a:effectLst/>
              <a:uLnTx/>
              <a:uFillTx/>
              <a:latin typeface="Century Gothic" panose="020B0502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50506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F4A4A3-8B0F-41BA-9E77-3B61D83B69AA}"/>
              </a:ext>
            </a:extLst>
          </p:cNvPr>
          <p:cNvSpPr>
            <a:spLocks noGrp="1"/>
          </p:cNvSpPr>
          <p:nvPr>
            <p:ph type="title"/>
          </p:nvPr>
        </p:nvSpPr>
        <p:spPr>
          <a:xfrm>
            <a:off x="304800" y="210696"/>
            <a:ext cx="11887200" cy="365618"/>
          </a:xfrm>
        </p:spPr>
        <p:txBody>
          <a:bodyPr>
            <a:noAutofit/>
          </a:bodyPr>
          <a:lstStyle/>
          <a:p>
            <a:r>
              <a:rPr lang="en-US" sz="2800" kern="0" dirty="0">
                <a:solidFill>
                  <a:srgbClr val="C00000"/>
                </a:solidFill>
                <a:latin typeface="Arial" panose="020B0604020202020204" pitchFamily="34" charset="0"/>
                <a:cs typeface="Arial" panose="020B0604020202020204" pitchFamily="34" charset="0"/>
              </a:rPr>
              <a:t>22 GeV CEBAF baseline: 650 MeV </a:t>
            </a:r>
            <a:r>
              <a:rPr lang="en-US" sz="2800" kern="0" dirty="0" err="1">
                <a:solidFill>
                  <a:srgbClr val="C00000"/>
                </a:solidFill>
                <a:latin typeface="Arial" panose="020B0604020202020204" pitchFamily="34" charset="0"/>
                <a:cs typeface="Arial" panose="020B0604020202020204" pitchFamily="34" charset="0"/>
              </a:rPr>
              <a:t>inj</a:t>
            </a:r>
            <a:r>
              <a:rPr lang="en-US" sz="2800" kern="0" dirty="0">
                <a:solidFill>
                  <a:srgbClr val="C00000"/>
                </a:solidFill>
                <a:latin typeface="Arial" panose="020B0604020202020204" pitchFamily="34" charset="0"/>
                <a:cs typeface="Arial" panose="020B0604020202020204" pitchFamily="34" charset="0"/>
              </a:rPr>
              <a:t> + 4-pass CEBAF + 6-pass FFA*</a:t>
            </a:r>
            <a:endParaRPr lang="en-US" sz="2800" dirty="0">
              <a:solidFill>
                <a:srgbClr val="C00000"/>
              </a:solidFill>
            </a:endParaRPr>
          </a:p>
        </p:txBody>
      </p:sp>
      <p:sp>
        <p:nvSpPr>
          <p:cNvPr id="10" name="Content Placeholder 4">
            <a:extLst>
              <a:ext uri="{FF2B5EF4-FFF2-40B4-BE49-F238E27FC236}">
                <a16:creationId xmlns:a16="http://schemas.microsoft.com/office/drawing/2014/main" id="{71D9C788-A9E8-4D9C-91C7-2429297ACA03}"/>
              </a:ext>
            </a:extLst>
          </p:cNvPr>
          <p:cNvSpPr txBox="1">
            <a:spLocks/>
          </p:cNvSpPr>
          <p:nvPr/>
        </p:nvSpPr>
        <p:spPr bwMode="auto">
          <a:xfrm>
            <a:off x="152400" y="972930"/>
            <a:ext cx="7123501" cy="558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ts val="3000"/>
              </a:lnSpc>
              <a:spcBef>
                <a:spcPts val="0"/>
              </a:spcBef>
              <a:spcAft>
                <a:spcPts val="600"/>
              </a:spcAft>
              <a:buFont typeface="Arial" panose="020B0604020202020204" pitchFamily="34" charset="0"/>
              <a:buChar char="•"/>
            </a:pPr>
            <a:r>
              <a:rPr lang="en-US" sz="2000" b="1" dirty="0">
                <a:solidFill>
                  <a:schemeClr val="tx1"/>
                </a:solidFill>
              </a:rPr>
              <a:t>Developing a pre-conceptual design for additional FFA* racetrack in the existing CEBAF tunnel to reach the top energy of about 22 GeV</a:t>
            </a:r>
            <a:endParaRPr lang="en-US" sz="2000" b="1" kern="0" dirty="0">
              <a:solidFill>
                <a:schemeClr val="tx1"/>
              </a:solidFill>
              <a:cs typeface="Arial" panose="020B0604020202020204" pitchFamily="34" charset="0"/>
            </a:endParaRPr>
          </a:p>
          <a:p>
            <a:pPr>
              <a:lnSpc>
                <a:spcPts val="3000"/>
              </a:lnSpc>
              <a:spcBef>
                <a:spcPts val="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FFA Arc Architecture</a:t>
            </a:r>
          </a:p>
          <a:p>
            <a:pPr lvl="1">
              <a:lnSpc>
                <a:spcPts val="3000"/>
              </a:lnSpc>
              <a:spcBef>
                <a:spcPts val="0"/>
              </a:spcBef>
              <a:spcAft>
                <a:spcPts val="0"/>
              </a:spcAft>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Non-scaling FFA based on high-gradient permanent magnets </a:t>
            </a:r>
          </a:p>
          <a:p>
            <a:pPr lvl="1">
              <a:lnSpc>
                <a:spcPts val="3000"/>
              </a:lnSpc>
              <a:spcBef>
                <a:spcPts val="0"/>
              </a:spcBef>
              <a:spcAft>
                <a:spcPts val="0"/>
              </a:spcAft>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Compact merger to control orbits, beta functions and dispersion at arc ends</a:t>
            </a:r>
          </a:p>
          <a:p>
            <a:pPr>
              <a:lnSpc>
                <a:spcPts val="3000"/>
              </a:lnSpc>
              <a:spcBef>
                <a:spcPts val="600"/>
              </a:spcBef>
              <a:spcAft>
                <a:spcPts val="600"/>
              </a:spcAft>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Multi-pass linac optics </a:t>
            </a:r>
          </a:p>
          <a:p>
            <a:pPr lvl="1">
              <a:lnSpc>
                <a:spcPts val="3000"/>
              </a:lnSpc>
              <a:spcBef>
                <a:spcPts val="0"/>
              </a:spcBef>
              <a:spcAft>
                <a:spcPts val="0"/>
              </a:spcAft>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650 MeV injector upgrade</a:t>
            </a:r>
          </a:p>
          <a:p>
            <a:pPr lvl="1">
              <a:lnSpc>
                <a:spcPts val="3000"/>
              </a:lnSpc>
              <a:spcBef>
                <a:spcPts val="0"/>
              </a:spcBef>
              <a:spcAft>
                <a:spcPts val="0"/>
              </a:spcAft>
              <a:buFont typeface="Arial" panose="020B0604020202020204" pitchFamily="34" charset="0"/>
              <a:buChar char="-"/>
            </a:pPr>
            <a:r>
              <a:rPr lang="en-US" sz="1800" kern="0" dirty="0">
                <a:solidFill>
                  <a:schemeClr val="tx1"/>
                </a:solidFill>
                <a:latin typeface="Arial" panose="020B0604020202020204" pitchFamily="34" charset="0"/>
                <a:cs typeface="Arial" panose="020B0604020202020204" pitchFamily="34" charset="0"/>
              </a:rPr>
              <a:t>Strongly focusing triplet lattice periodic optics for lower passes</a:t>
            </a:r>
          </a:p>
          <a:p>
            <a:pPr>
              <a:lnSpc>
                <a:spcPts val="3000"/>
              </a:lnSpc>
              <a:spcBef>
                <a:spcPts val="600"/>
              </a:spcBef>
              <a:spcAft>
                <a:spcPts val="0"/>
              </a:spcAft>
              <a:buFont typeface="Arial" panose="020B0604020202020204" pitchFamily="34" charset="0"/>
              <a:buChar char="•"/>
            </a:pPr>
            <a:r>
              <a:rPr lang="en-US" sz="2000" kern="0" dirty="0">
                <a:solidFill>
                  <a:schemeClr val="tx1"/>
                </a:solidFill>
                <a:latin typeface="Arial"/>
                <a:ea typeface="MS PGothic"/>
                <a:cs typeface="Arial"/>
              </a:rPr>
              <a:t>Modified CEBAF ‘switchyard’, Arcs 1-8 and TOF correction ‘splitters’</a:t>
            </a:r>
          </a:p>
        </p:txBody>
      </p:sp>
      <p:grpSp>
        <p:nvGrpSpPr>
          <p:cNvPr id="13" name="Group 12">
            <a:extLst>
              <a:ext uri="{FF2B5EF4-FFF2-40B4-BE49-F238E27FC236}">
                <a16:creationId xmlns:a16="http://schemas.microsoft.com/office/drawing/2014/main" id="{9AF827C6-0EBE-41BB-8DEB-E0473E7ED99F}"/>
              </a:ext>
            </a:extLst>
          </p:cNvPr>
          <p:cNvGrpSpPr/>
          <p:nvPr/>
        </p:nvGrpSpPr>
        <p:grpSpPr>
          <a:xfrm>
            <a:off x="7393352" y="1266405"/>
            <a:ext cx="4417648" cy="3751451"/>
            <a:chOff x="6992714" y="899389"/>
            <a:chExt cx="4417648" cy="3751451"/>
          </a:xfrm>
        </p:grpSpPr>
        <p:pic>
          <p:nvPicPr>
            <p:cNvPr id="14" name="Picture 13">
              <a:extLst>
                <a:ext uri="{FF2B5EF4-FFF2-40B4-BE49-F238E27FC236}">
                  <a16:creationId xmlns:a16="http://schemas.microsoft.com/office/drawing/2014/main" id="{DA98592C-28BB-40FA-A9DB-855E9738424C}"/>
                </a:ext>
              </a:extLst>
            </p:cNvPr>
            <p:cNvPicPr preferRelativeResize="0">
              <a:picLocks noChangeAspect="1"/>
            </p:cNvPicPr>
            <p:nvPr/>
          </p:nvPicPr>
          <p:blipFill>
            <a:blip r:embed="rId5">
              <a:extLst>
                <a:ext uri="{28A0092B-C50C-407E-A947-70E740481C1C}">
                  <a14:useLocalDpi xmlns:a14="http://schemas.microsoft.com/office/drawing/2010/main"/>
                </a:ext>
              </a:extLst>
            </a:blip>
            <a:stretch>
              <a:fillRect/>
            </a:stretch>
          </p:blipFill>
          <p:spPr>
            <a:xfrm>
              <a:off x="7700652" y="899389"/>
              <a:ext cx="3709710" cy="3751451"/>
            </a:xfrm>
            <a:prstGeom prst="rect">
              <a:avLst/>
            </a:prstGeom>
          </p:spPr>
        </p:pic>
        <p:grpSp>
          <p:nvGrpSpPr>
            <p:cNvPr id="15" name="Group 14">
              <a:extLst>
                <a:ext uri="{FF2B5EF4-FFF2-40B4-BE49-F238E27FC236}">
                  <a16:creationId xmlns:a16="http://schemas.microsoft.com/office/drawing/2014/main" id="{3EB46452-F3FD-47F3-A9C9-58A88BCD753B}"/>
                </a:ext>
              </a:extLst>
            </p:cNvPr>
            <p:cNvGrpSpPr/>
            <p:nvPr/>
          </p:nvGrpSpPr>
          <p:grpSpPr>
            <a:xfrm>
              <a:off x="8021381" y="3043617"/>
              <a:ext cx="1588585" cy="870127"/>
              <a:chOff x="2695430" y="3676847"/>
              <a:chExt cx="2118665" cy="1160472"/>
            </a:xfrm>
          </p:grpSpPr>
          <p:sp>
            <p:nvSpPr>
              <p:cNvPr id="26" name="Arc 25">
                <a:extLst>
                  <a:ext uri="{FF2B5EF4-FFF2-40B4-BE49-F238E27FC236}">
                    <a16:creationId xmlns:a16="http://schemas.microsoft.com/office/drawing/2014/main" id="{19BFCA88-C642-4271-A69D-92CF5C28573C}"/>
                  </a:ext>
                </a:extLst>
              </p:cNvPr>
              <p:cNvSpPr/>
              <p:nvPr/>
            </p:nvSpPr>
            <p:spPr>
              <a:xfrm rot="10350655">
                <a:off x="2695430" y="3676847"/>
                <a:ext cx="1952612" cy="1160472"/>
              </a:xfrm>
              <a:prstGeom prst="arc">
                <a:avLst>
                  <a:gd name="adj1" fmla="val 16464433"/>
                  <a:gd name="adj2" fmla="val 263766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endParaRPr lang="en-US" sz="1350">
                  <a:solidFill>
                    <a:srgbClr val="00B050"/>
                  </a:solidFill>
                  <a:latin typeface="Arial"/>
                </a:endParaRPr>
              </a:p>
            </p:txBody>
          </p:sp>
          <p:sp>
            <p:nvSpPr>
              <p:cNvPr id="27" name="Arc 26">
                <a:extLst>
                  <a:ext uri="{FF2B5EF4-FFF2-40B4-BE49-F238E27FC236}">
                    <a16:creationId xmlns:a16="http://schemas.microsoft.com/office/drawing/2014/main" id="{F35E0D2D-90FB-4D25-8D08-0CD38A9E7582}"/>
                  </a:ext>
                </a:extLst>
              </p:cNvPr>
              <p:cNvSpPr/>
              <p:nvPr/>
            </p:nvSpPr>
            <p:spPr>
              <a:xfrm rot="9585910">
                <a:off x="3425002" y="4259682"/>
                <a:ext cx="1347473" cy="498464"/>
              </a:xfrm>
              <a:prstGeom prst="arc">
                <a:avLst>
                  <a:gd name="adj1" fmla="val 15802743"/>
                  <a:gd name="adj2" fmla="val 20513079"/>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endParaRPr lang="en-US" sz="1350">
                  <a:solidFill>
                    <a:prstClr val="black"/>
                  </a:solidFill>
                  <a:latin typeface="Arial"/>
                </a:endParaRPr>
              </a:p>
            </p:txBody>
          </p:sp>
          <p:sp>
            <p:nvSpPr>
              <p:cNvPr id="28" name="Freeform: Shape 27">
                <a:extLst>
                  <a:ext uri="{FF2B5EF4-FFF2-40B4-BE49-F238E27FC236}">
                    <a16:creationId xmlns:a16="http://schemas.microsoft.com/office/drawing/2014/main" id="{867D24A2-4A2F-4D13-9BD7-490E3B620318}"/>
                  </a:ext>
                </a:extLst>
              </p:cNvPr>
              <p:cNvSpPr/>
              <p:nvPr/>
            </p:nvSpPr>
            <p:spPr>
              <a:xfrm>
                <a:off x="3093255" y="3755747"/>
                <a:ext cx="263361" cy="78517"/>
              </a:xfrm>
              <a:custGeom>
                <a:avLst/>
                <a:gdLst>
                  <a:gd name="connsiteX0" fmla="*/ 0 w 240460"/>
                  <a:gd name="connsiteY0" fmla="*/ 78517 h 78517"/>
                  <a:gd name="connsiteX1" fmla="*/ 101419 w 240460"/>
                  <a:gd name="connsiteY1" fmla="*/ 39259 h 78517"/>
                  <a:gd name="connsiteX2" fmla="*/ 240460 w 240460"/>
                  <a:gd name="connsiteY2" fmla="*/ 0 h 78517"/>
                </a:gdLst>
                <a:ahLst/>
                <a:cxnLst>
                  <a:cxn ang="0">
                    <a:pos x="connsiteX0" y="connsiteY0"/>
                  </a:cxn>
                  <a:cxn ang="0">
                    <a:pos x="connsiteX1" y="connsiteY1"/>
                  </a:cxn>
                  <a:cxn ang="0">
                    <a:pos x="connsiteX2" y="connsiteY2"/>
                  </a:cxn>
                </a:cxnLst>
                <a:rect l="l" t="t" r="r" b="b"/>
                <a:pathLst>
                  <a:path w="240460" h="78517">
                    <a:moveTo>
                      <a:pt x="0" y="78517"/>
                    </a:moveTo>
                    <a:cubicBezTo>
                      <a:pt x="30671" y="65431"/>
                      <a:pt x="61342" y="52345"/>
                      <a:pt x="101419" y="39259"/>
                    </a:cubicBezTo>
                    <a:cubicBezTo>
                      <a:pt x="141496" y="26173"/>
                      <a:pt x="190978" y="13086"/>
                      <a:pt x="24046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sp>
            <p:nvSpPr>
              <p:cNvPr id="29" name="Freeform: Shape 28">
                <a:extLst>
                  <a:ext uri="{FF2B5EF4-FFF2-40B4-BE49-F238E27FC236}">
                    <a16:creationId xmlns:a16="http://schemas.microsoft.com/office/drawing/2014/main" id="{29561308-D962-4CAC-B656-223437B899C9}"/>
                  </a:ext>
                </a:extLst>
              </p:cNvPr>
              <p:cNvSpPr/>
              <p:nvPr/>
            </p:nvSpPr>
            <p:spPr>
              <a:xfrm>
                <a:off x="4360985" y="4423144"/>
                <a:ext cx="453110" cy="243731"/>
              </a:xfrm>
              <a:custGeom>
                <a:avLst/>
                <a:gdLst>
                  <a:gd name="connsiteX0" fmla="*/ 0 w 453110"/>
                  <a:gd name="connsiteY0" fmla="*/ 243731 h 243731"/>
                  <a:gd name="connsiteX1" fmla="*/ 317341 w 453110"/>
                  <a:gd name="connsiteY1" fmla="*/ 49074 h 243731"/>
                  <a:gd name="connsiteX2" fmla="*/ 453110 w 453110"/>
                  <a:gd name="connsiteY2" fmla="*/ 0 h 243731"/>
                </a:gdLst>
                <a:ahLst/>
                <a:cxnLst>
                  <a:cxn ang="0">
                    <a:pos x="connsiteX0" y="connsiteY0"/>
                  </a:cxn>
                  <a:cxn ang="0">
                    <a:pos x="connsiteX1" y="connsiteY1"/>
                  </a:cxn>
                  <a:cxn ang="0">
                    <a:pos x="connsiteX2" y="connsiteY2"/>
                  </a:cxn>
                </a:cxnLst>
                <a:rect l="l" t="t" r="r" b="b"/>
                <a:pathLst>
                  <a:path w="453110" h="243731">
                    <a:moveTo>
                      <a:pt x="0" y="243731"/>
                    </a:moveTo>
                    <a:cubicBezTo>
                      <a:pt x="120911" y="166713"/>
                      <a:pt x="241823" y="89696"/>
                      <a:pt x="317341" y="49074"/>
                    </a:cubicBezTo>
                    <a:cubicBezTo>
                      <a:pt x="392859" y="8452"/>
                      <a:pt x="422984" y="4226"/>
                      <a:pt x="45311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grpSp>
        <p:grpSp>
          <p:nvGrpSpPr>
            <p:cNvPr id="16" name="Group 15">
              <a:extLst>
                <a:ext uri="{FF2B5EF4-FFF2-40B4-BE49-F238E27FC236}">
                  <a16:creationId xmlns:a16="http://schemas.microsoft.com/office/drawing/2014/main" id="{74504F58-29D0-4D7E-B03D-85DEEFDDF952}"/>
                </a:ext>
              </a:extLst>
            </p:cNvPr>
            <p:cNvGrpSpPr/>
            <p:nvPr/>
          </p:nvGrpSpPr>
          <p:grpSpPr>
            <a:xfrm>
              <a:off x="9414760" y="1991025"/>
              <a:ext cx="1983651" cy="1167239"/>
              <a:chOff x="4551483" y="2266219"/>
              <a:chExt cx="2645556" cy="1556724"/>
            </a:xfrm>
          </p:grpSpPr>
          <p:sp>
            <p:nvSpPr>
              <p:cNvPr id="22" name="Arc 21">
                <a:extLst>
                  <a:ext uri="{FF2B5EF4-FFF2-40B4-BE49-F238E27FC236}">
                    <a16:creationId xmlns:a16="http://schemas.microsoft.com/office/drawing/2014/main" id="{7BF79BDD-3232-4C97-AF75-12DF38B1A457}"/>
                  </a:ext>
                </a:extLst>
              </p:cNvPr>
              <p:cNvSpPr/>
              <p:nvPr/>
            </p:nvSpPr>
            <p:spPr>
              <a:xfrm rot="19996885">
                <a:off x="4551483" y="2378660"/>
                <a:ext cx="2492990" cy="1444283"/>
              </a:xfrm>
              <a:prstGeom prst="arc">
                <a:avLst>
                  <a:gd name="adj1" fmla="val 16183185"/>
                  <a:gd name="adj2" fmla="val 2035568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endParaRPr lang="en-US" sz="1350">
                  <a:solidFill>
                    <a:srgbClr val="00B050"/>
                  </a:solidFill>
                  <a:latin typeface="Arial"/>
                </a:endParaRPr>
              </a:p>
            </p:txBody>
          </p:sp>
          <p:sp>
            <p:nvSpPr>
              <p:cNvPr id="23" name="Arc 22">
                <a:extLst>
                  <a:ext uri="{FF2B5EF4-FFF2-40B4-BE49-F238E27FC236}">
                    <a16:creationId xmlns:a16="http://schemas.microsoft.com/office/drawing/2014/main" id="{42911345-4C70-4AEC-B23E-2FEC8F72F05D}"/>
                  </a:ext>
                </a:extLst>
              </p:cNvPr>
              <p:cNvSpPr/>
              <p:nvPr/>
            </p:nvSpPr>
            <p:spPr>
              <a:xfrm rot="21395713">
                <a:off x="5556020" y="2266219"/>
                <a:ext cx="1641019" cy="1082295"/>
              </a:xfrm>
              <a:prstGeom prst="arc">
                <a:avLst>
                  <a:gd name="adj1" fmla="val 17179224"/>
                  <a:gd name="adj2" fmla="val 1735560"/>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endParaRPr lang="en-US" sz="1350">
                  <a:solidFill>
                    <a:prstClr val="black"/>
                  </a:solidFill>
                  <a:latin typeface="Arial"/>
                </a:endParaRPr>
              </a:p>
            </p:txBody>
          </p:sp>
          <p:sp>
            <p:nvSpPr>
              <p:cNvPr id="24" name="Freeform: Shape 23">
                <a:extLst>
                  <a:ext uri="{FF2B5EF4-FFF2-40B4-BE49-F238E27FC236}">
                    <a16:creationId xmlns:a16="http://schemas.microsoft.com/office/drawing/2014/main" id="{B5579C7A-EA7A-449D-B7CE-6F26D1FC470B}"/>
                  </a:ext>
                </a:extLst>
              </p:cNvPr>
              <p:cNvSpPr/>
              <p:nvPr/>
            </p:nvSpPr>
            <p:spPr>
              <a:xfrm rot="10800000">
                <a:off x="6605818" y="3116202"/>
                <a:ext cx="421422" cy="245476"/>
              </a:xfrm>
              <a:custGeom>
                <a:avLst/>
                <a:gdLst>
                  <a:gd name="connsiteX0" fmla="*/ 0 w 240460"/>
                  <a:gd name="connsiteY0" fmla="*/ 78517 h 78517"/>
                  <a:gd name="connsiteX1" fmla="*/ 101419 w 240460"/>
                  <a:gd name="connsiteY1" fmla="*/ 39259 h 78517"/>
                  <a:gd name="connsiteX2" fmla="*/ 240460 w 240460"/>
                  <a:gd name="connsiteY2" fmla="*/ 0 h 78517"/>
                </a:gdLst>
                <a:ahLst/>
                <a:cxnLst>
                  <a:cxn ang="0">
                    <a:pos x="connsiteX0" y="connsiteY0"/>
                  </a:cxn>
                  <a:cxn ang="0">
                    <a:pos x="connsiteX1" y="connsiteY1"/>
                  </a:cxn>
                  <a:cxn ang="0">
                    <a:pos x="connsiteX2" y="connsiteY2"/>
                  </a:cxn>
                </a:cxnLst>
                <a:rect l="l" t="t" r="r" b="b"/>
                <a:pathLst>
                  <a:path w="240460" h="78517">
                    <a:moveTo>
                      <a:pt x="0" y="78517"/>
                    </a:moveTo>
                    <a:cubicBezTo>
                      <a:pt x="30671" y="65431"/>
                      <a:pt x="61342" y="52345"/>
                      <a:pt x="101419" y="39259"/>
                    </a:cubicBezTo>
                    <a:cubicBezTo>
                      <a:pt x="141496" y="26173"/>
                      <a:pt x="190978" y="13086"/>
                      <a:pt x="24046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sp>
            <p:nvSpPr>
              <p:cNvPr id="25" name="Freeform: Shape 24">
                <a:extLst>
                  <a:ext uri="{FF2B5EF4-FFF2-40B4-BE49-F238E27FC236}">
                    <a16:creationId xmlns:a16="http://schemas.microsoft.com/office/drawing/2014/main" id="{AABDB6B1-0D5B-4698-8AB1-981531BD08EF}"/>
                  </a:ext>
                </a:extLst>
              </p:cNvPr>
              <p:cNvSpPr/>
              <p:nvPr/>
            </p:nvSpPr>
            <p:spPr>
              <a:xfrm rot="21342817">
                <a:off x="5112545" y="2460497"/>
                <a:ext cx="397020" cy="217397"/>
              </a:xfrm>
              <a:custGeom>
                <a:avLst/>
                <a:gdLst>
                  <a:gd name="connsiteX0" fmla="*/ 0 w 453110"/>
                  <a:gd name="connsiteY0" fmla="*/ 243731 h 243731"/>
                  <a:gd name="connsiteX1" fmla="*/ 317341 w 453110"/>
                  <a:gd name="connsiteY1" fmla="*/ 49074 h 243731"/>
                  <a:gd name="connsiteX2" fmla="*/ 453110 w 453110"/>
                  <a:gd name="connsiteY2" fmla="*/ 0 h 243731"/>
                </a:gdLst>
                <a:ahLst/>
                <a:cxnLst>
                  <a:cxn ang="0">
                    <a:pos x="connsiteX0" y="connsiteY0"/>
                  </a:cxn>
                  <a:cxn ang="0">
                    <a:pos x="connsiteX1" y="connsiteY1"/>
                  </a:cxn>
                  <a:cxn ang="0">
                    <a:pos x="connsiteX2" y="connsiteY2"/>
                  </a:cxn>
                </a:cxnLst>
                <a:rect l="l" t="t" r="r" b="b"/>
                <a:pathLst>
                  <a:path w="453110" h="243731">
                    <a:moveTo>
                      <a:pt x="0" y="243731"/>
                    </a:moveTo>
                    <a:cubicBezTo>
                      <a:pt x="120911" y="166713"/>
                      <a:pt x="241823" y="89696"/>
                      <a:pt x="317341" y="49074"/>
                    </a:cubicBezTo>
                    <a:cubicBezTo>
                      <a:pt x="392859" y="8452"/>
                      <a:pt x="422984" y="4226"/>
                      <a:pt x="45311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grpSp>
        <p:sp>
          <p:nvSpPr>
            <p:cNvPr id="17" name="Rectangle: Diagonal Corners Snipped 16">
              <a:extLst>
                <a:ext uri="{FF2B5EF4-FFF2-40B4-BE49-F238E27FC236}">
                  <a16:creationId xmlns:a16="http://schemas.microsoft.com/office/drawing/2014/main" id="{7CC58DFC-3836-450F-9BA2-379D6A4A7A7B}"/>
                </a:ext>
              </a:extLst>
            </p:cNvPr>
            <p:cNvSpPr/>
            <p:nvPr/>
          </p:nvSpPr>
          <p:spPr>
            <a:xfrm rot="19941800">
              <a:off x="9961291" y="2120275"/>
              <a:ext cx="205670" cy="77460"/>
            </a:xfrm>
            <a:prstGeom prst="snip2DiagRect">
              <a:avLst>
                <a:gd name="adj1" fmla="val 0"/>
                <a:gd name="adj2" fmla="val 50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sp>
          <p:nvSpPr>
            <p:cNvPr id="18" name="Rectangle: Diagonal Corners Snipped 17">
              <a:extLst>
                <a:ext uri="{FF2B5EF4-FFF2-40B4-BE49-F238E27FC236}">
                  <a16:creationId xmlns:a16="http://schemas.microsoft.com/office/drawing/2014/main" id="{51D45E93-C322-4FCD-A96D-E3D3D53018F6}"/>
                </a:ext>
              </a:extLst>
            </p:cNvPr>
            <p:cNvSpPr/>
            <p:nvPr/>
          </p:nvSpPr>
          <p:spPr>
            <a:xfrm rot="19941800">
              <a:off x="9362540" y="3645541"/>
              <a:ext cx="205670" cy="77460"/>
            </a:xfrm>
            <a:prstGeom prst="snip2DiagRect">
              <a:avLst>
                <a:gd name="adj1" fmla="val 0"/>
                <a:gd name="adj2" fmla="val 5000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sz="1350">
                <a:solidFill>
                  <a:prstClr val="white"/>
                </a:solidFill>
                <a:latin typeface="Arial"/>
              </a:endParaRPr>
            </a:p>
          </p:txBody>
        </p:sp>
        <p:sp>
          <p:nvSpPr>
            <p:cNvPr id="19" name="TextBox 18">
              <a:extLst>
                <a:ext uri="{FF2B5EF4-FFF2-40B4-BE49-F238E27FC236}">
                  <a16:creationId xmlns:a16="http://schemas.microsoft.com/office/drawing/2014/main" id="{9E4C2F36-E998-4588-B084-E5BB20B01F46}"/>
                </a:ext>
              </a:extLst>
            </p:cNvPr>
            <p:cNvSpPr txBox="1"/>
            <p:nvPr/>
          </p:nvSpPr>
          <p:spPr>
            <a:xfrm rot="19834744">
              <a:off x="9335139" y="3661211"/>
              <a:ext cx="418873" cy="230832"/>
            </a:xfrm>
            <a:prstGeom prst="rect">
              <a:avLst/>
            </a:prstGeom>
            <a:noFill/>
          </p:spPr>
          <p:txBody>
            <a:bodyPr wrap="square" rtlCol="0">
              <a:spAutoFit/>
            </a:bodyPr>
            <a:lstStyle/>
            <a:p>
              <a:pPr fontAlgn="base">
                <a:spcBef>
                  <a:spcPct val="0"/>
                </a:spcBef>
                <a:spcAft>
                  <a:spcPct val="0"/>
                </a:spcAft>
                <a:defRPr/>
              </a:pPr>
              <a:r>
                <a:rPr lang="en-US" sz="900" b="1" dirty="0">
                  <a:solidFill>
                    <a:srgbClr val="7030A0"/>
                  </a:solidFill>
                  <a:latin typeface="Arial" panose="020B0604020202020204" pitchFamily="34" charset="0"/>
                  <a:cs typeface="Arial" panose="020B0604020202020204" pitchFamily="34" charset="0"/>
                </a:rPr>
                <a:t>TOF</a:t>
              </a:r>
            </a:p>
          </p:txBody>
        </p:sp>
        <p:sp>
          <p:nvSpPr>
            <p:cNvPr id="20" name="TextBox 19">
              <a:extLst>
                <a:ext uri="{FF2B5EF4-FFF2-40B4-BE49-F238E27FC236}">
                  <a16:creationId xmlns:a16="http://schemas.microsoft.com/office/drawing/2014/main" id="{F80B9A76-14C6-4608-B9FA-9F1EBA631AEE}"/>
                </a:ext>
              </a:extLst>
            </p:cNvPr>
            <p:cNvSpPr txBox="1"/>
            <p:nvPr/>
          </p:nvSpPr>
          <p:spPr>
            <a:xfrm rot="20004956">
              <a:off x="9935518" y="2156057"/>
              <a:ext cx="418873" cy="230832"/>
            </a:xfrm>
            <a:prstGeom prst="rect">
              <a:avLst/>
            </a:prstGeom>
            <a:noFill/>
          </p:spPr>
          <p:txBody>
            <a:bodyPr wrap="square" rtlCol="0">
              <a:spAutoFit/>
            </a:bodyPr>
            <a:lstStyle/>
            <a:p>
              <a:pPr fontAlgn="base">
                <a:spcBef>
                  <a:spcPct val="0"/>
                </a:spcBef>
                <a:spcAft>
                  <a:spcPct val="0"/>
                </a:spcAft>
                <a:defRPr/>
              </a:pPr>
              <a:r>
                <a:rPr lang="en-US" sz="900" b="1" dirty="0">
                  <a:solidFill>
                    <a:srgbClr val="7030A0"/>
                  </a:solidFill>
                  <a:latin typeface="Arial" panose="020B0604020202020204" pitchFamily="34" charset="0"/>
                  <a:cs typeface="Arial" panose="020B0604020202020204" pitchFamily="34" charset="0"/>
                </a:rPr>
                <a:t>TOF</a:t>
              </a:r>
            </a:p>
          </p:txBody>
        </p:sp>
        <p:sp>
          <p:nvSpPr>
            <p:cNvPr id="21" name="TextBox 20">
              <a:extLst>
                <a:ext uri="{FF2B5EF4-FFF2-40B4-BE49-F238E27FC236}">
                  <a16:creationId xmlns:a16="http://schemas.microsoft.com/office/drawing/2014/main" id="{EF9BCBED-9941-4F29-B418-F7C68409C7A6}"/>
                </a:ext>
              </a:extLst>
            </p:cNvPr>
            <p:cNvSpPr txBox="1"/>
            <p:nvPr/>
          </p:nvSpPr>
          <p:spPr>
            <a:xfrm>
              <a:off x="6992714" y="3336899"/>
              <a:ext cx="941866" cy="276999"/>
            </a:xfrm>
            <a:prstGeom prst="rect">
              <a:avLst/>
            </a:prstGeom>
            <a:noFill/>
          </p:spPr>
          <p:txBody>
            <a:bodyPr wrap="square" rtlCol="0">
              <a:spAutoFit/>
            </a:bodyPr>
            <a:lstStyle/>
            <a:p>
              <a:pPr fontAlgn="base">
                <a:spcBef>
                  <a:spcPct val="0"/>
                </a:spcBef>
                <a:spcAft>
                  <a:spcPct val="0"/>
                </a:spcAft>
                <a:defRPr/>
              </a:pPr>
              <a:r>
                <a:rPr lang="en-US" sz="1200" dirty="0">
                  <a:solidFill>
                    <a:schemeClr val="tx1"/>
                  </a:solidFill>
                  <a:latin typeface="Arial" panose="020B0604020202020204" pitchFamily="34" charset="0"/>
                  <a:cs typeface="Arial" panose="020B0604020202020204" pitchFamily="34" charset="0"/>
                </a:rPr>
                <a:t>650 MeV  </a:t>
              </a:r>
            </a:p>
          </p:txBody>
        </p:sp>
      </p:grpSp>
      <p:grpSp>
        <p:nvGrpSpPr>
          <p:cNvPr id="30" name="Group 29">
            <a:extLst>
              <a:ext uri="{FF2B5EF4-FFF2-40B4-BE49-F238E27FC236}">
                <a16:creationId xmlns:a16="http://schemas.microsoft.com/office/drawing/2014/main" id="{A3E090DF-FF57-4F19-BA46-1900FADA98F9}"/>
              </a:ext>
            </a:extLst>
          </p:cNvPr>
          <p:cNvGrpSpPr/>
          <p:nvPr/>
        </p:nvGrpSpPr>
        <p:grpSpPr>
          <a:xfrm>
            <a:off x="7100566" y="5548023"/>
            <a:ext cx="4710265" cy="1005177"/>
            <a:chOff x="6915973" y="4951942"/>
            <a:chExt cx="4710265" cy="1182289"/>
          </a:xfrm>
        </p:grpSpPr>
        <p:sp>
          <p:nvSpPr>
            <p:cNvPr id="31" name="Content Placeholder 4">
              <a:extLst>
                <a:ext uri="{FF2B5EF4-FFF2-40B4-BE49-F238E27FC236}">
                  <a16:creationId xmlns:a16="http://schemas.microsoft.com/office/drawing/2014/main" id="{9D493709-41BF-4FE1-B47C-F3C072909D32}"/>
                </a:ext>
              </a:extLst>
            </p:cNvPr>
            <p:cNvSpPr txBox="1">
              <a:spLocks/>
            </p:cNvSpPr>
            <p:nvPr/>
          </p:nvSpPr>
          <p:spPr bwMode="auto">
            <a:xfrm>
              <a:off x="6915973" y="4951942"/>
              <a:ext cx="4710265" cy="118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marL="85700" indent="0">
                <a:lnSpc>
                  <a:spcPts val="2200"/>
                </a:lnSpc>
                <a:spcBef>
                  <a:spcPts val="0"/>
                </a:spcBef>
                <a:spcAft>
                  <a:spcPts val="0"/>
                </a:spcAft>
                <a:buNone/>
                <a:defRPr/>
              </a:pPr>
              <a:r>
                <a:rPr lang="en-US" sz="1800" b="1" dirty="0">
                  <a:solidFill>
                    <a:schemeClr val="tx1"/>
                  </a:solidFill>
                  <a:latin typeface="Arial" panose="020B0604020202020204" pitchFamily="34" charset="0"/>
                  <a:cs typeface="Arial" panose="020B0604020202020204" pitchFamily="34" charset="0"/>
                </a:rPr>
                <a:t>Enabling Technology</a:t>
              </a:r>
              <a:r>
                <a:rPr lang="en-US" sz="1800" dirty="0">
                  <a:solidFill>
                    <a:schemeClr val="tx1"/>
                  </a:solidFill>
                  <a:latin typeface="Arial" panose="020B0604020202020204" pitchFamily="34" charset="0"/>
                  <a:cs typeface="Arial" panose="020B0604020202020204" pitchFamily="34" charset="0"/>
                </a:rPr>
                <a:t>:</a:t>
              </a:r>
            </a:p>
            <a:p>
              <a:pPr marL="85700" indent="0">
                <a:lnSpc>
                  <a:spcPts val="2200"/>
                </a:lnSpc>
                <a:spcBef>
                  <a:spcPts val="0"/>
                </a:spcBef>
                <a:spcAft>
                  <a:spcPts val="0"/>
                </a:spcAft>
                <a:buNone/>
                <a:defRPr/>
              </a:pPr>
              <a:r>
                <a:rPr lang="en-US" sz="1800" dirty="0">
                  <a:solidFill>
                    <a:schemeClr val="tx1"/>
                  </a:solidFill>
                  <a:latin typeface="Arial" panose="020B0604020202020204" pitchFamily="34" charset="0"/>
                  <a:cs typeface="Arial" panose="020B0604020202020204" pitchFamily="34" charset="0"/>
                </a:rPr>
                <a:t>Novel permanent magnets,             -style used for power and cost savings</a:t>
              </a:r>
            </a:p>
          </p:txBody>
        </p:sp>
        <p:pic>
          <p:nvPicPr>
            <p:cNvPr id="32" name="Picture 31" descr="Logo_RR6.jpeg">
              <a:extLst>
                <a:ext uri="{FF2B5EF4-FFF2-40B4-BE49-F238E27FC236}">
                  <a16:creationId xmlns:a16="http://schemas.microsoft.com/office/drawing/2014/main" id="{21C4CB4D-14F3-44AE-B76D-F7B2C91C2E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6010" y="5362910"/>
              <a:ext cx="752657" cy="233563"/>
            </a:xfrm>
            <a:prstGeom prst="rect">
              <a:avLst/>
            </a:prstGeom>
            <a:solidFill>
              <a:schemeClr val="bg1"/>
            </a:solidFill>
          </p:spPr>
        </p:pic>
      </p:grpSp>
      <p:grpSp>
        <p:nvGrpSpPr>
          <p:cNvPr id="34" name="Group 33">
            <a:extLst>
              <a:ext uri="{FF2B5EF4-FFF2-40B4-BE49-F238E27FC236}">
                <a16:creationId xmlns:a16="http://schemas.microsoft.com/office/drawing/2014/main" id="{AD60465D-301B-4E57-9C85-2A96EA0FB144}"/>
              </a:ext>
            </a:extLst>
          </p:cNvPr>
          <p:cNvGrpSpPr/>
          <p:nvPr/>
        </p:nvGrpSpPr>
        <p:grpSpPr>
          <a:xfrm>
            <a:off x="7380140" y="990511"/>
            <a:ext cx="4441921" cy="609689"/>
            <a:chOff x="2910177" y="5674101"/>
            <a:chExt cx="5116660" cy="609689"/>
          </a:xfrm>
        </p:grpSpPr>
        <p:cxnSp>
          <p:nvCxnSpPr>
            <p:cNvPr id="35" name="Straight Connector 34">
              <a:extLst>
                <a:ext uri="{FF2B5EF4-FFF2-40B4-BE49-F238E27FC236}">
                  <a16:creationId xmlns:a16="http://schemas.microsoft.com/office/drawing/2014/main" id="{0700E59A-A22C-41EF-9864-BA69E443A1F4}"/>
                </a:ext>
              </a:extLst>
            </p:cNvPr>
            <p:cNvCxnSpPr>
              <a:cxnSpLocks/>
            </p:cNvCxnSpPr>
            <p:nvPr/>
          </p:nvCxnSpPr>
          <p:spPr>
            <a:xfrm>
              <a:off x="2910177" y="5674101"/>
              <a:ext cx="121689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sp>
          <p:nvSpPr>
            <p:cNvPr id="36" name="Subtitle 2">
              <a:extLst>
                <a:ext uri="{FF2B5EF4-FFF2-40B4-BE49-F238E27FC236}">
                  <a16:creationId xmlns:a16="http://schemas.microsoft.com/office/drawing/2014/main" id="{EA353BD5-0F46-4031-87E4-9A0E635EEA66}"/>
                </a:ext>
              </a:extLst>
            </p:cNvPr>
            <p:cNvSpPr txBox="1">
              <a:spLocks/>
            </p:cNvSpPr>
            <p:nvPr/>
          </p:nvSpPr>
          <p:spPr>
            <a:xfrm>
              <a:off x="2913681" y="5721764"/>
              <a:ext cx="5113156" cy="562026"/>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baseline="30000" dirty="0">
                  <a:latin typeface="Arial" panose="020B0604020202020204" pitchFamily="34" charset="0"/>
                </a:rPr>
                <a:t>*</a:t>
              </a:r>
              <a:r>
                <a:rPr lang="en-US" sz="1600" dirty="0">
                  <a:latin typeface="Arial" panose="020B0604020202020204" pitchFamily="34" charset="0"/>
                </a:rPr>
                <a:t>FFA (Fixed Field Alternating-Gradient)</a:t>
              </a:r>
              <a:endParaRPr lang="en-US" altLang="en-US" sz="1600" dirty="0">
                <a:latin typeface="Arial" panose="020B0604020202020204" pitchFamily="34" charset="0"/>
              </a:endParaRPr>
            </a:p>
            <a:p>
              <a:endParaRPr lang="en-US" sz="1600" dirty="0"/>
            </a:p>
          </p:txBody>
        </p:sp>
      </p:grpSp>
      <p:sp>
        <p:nvSpPr>
          <p:cNvPr id="2" name="TextBox 1">
            <a:extLst>
              <a:ext uri="{FF2B5EF4-FFF2-40B4-BE49-F238E27FC236}">
                <a16:creationId xmlns:a16="http://schemas.microsoft.com/office/drawing/2014/main" id="{AB83C3BC-1244-4046-A698-3442C020AC48}"/>
              </a:ext>
            </a:extLst>
          </p:cNvPr>
          <p:cNvSpPr txBox="1"/>
          <p:nvPr/>
        </p:nvSpPr>
        <p:spPr>
          <a:xfrm>
            <a:off x="7326380" y="1505491"/>
            <a:ext cx="1827678" cy="1089529"/>
          </a:xfrm>
          <a:prstGeom prst="rect">
            <a:avLst/>
          </a:prstGeom>
          <a:solidFill>
            <a:srgbClr val="FFFF00"/>
          </a:solidFill>
        </p:spPr>
        <p:txBody>
          <a:bodyPr wrap="square" rtlCol="0">
            <a:spAutoFit/>
          </a:bodyPr>
          <a:lstStyle/>
          <a:p>
            <a:pPr algn="ctr">
              <a:lnSpc>
                <a:spcPct val="90000"/>
              </a:lnSpc>
            </a:pPr>
            <a:r>
              <a:rPr lang="en-US" dirty="0"/>
              <a:t>Slides from Alex </a:t>
            </a:r>
            <a:r>
              <a:rPr lang="en-US" dirty="0" err="1"/>
              <a:t>Bogacz</a:t>
            </a:r>
            <a:r>
              <a:rPr lang="en-US" dirty="0"/>
              <a:t> – anything said wrong is on me!</a:t>
            </a:r>
          </a:p>
        </p:txBody>
      </p:sp>
    </p:spTree>
    <p:extLst>
      <p:ext uri="{BB962C8B-B14F-4D97-AF65-F5344CB8AC3E}">
        <p14:creationId xmlns:p14="http://schemas.microsoft.com/office/powerpoint/2010/main" val="325960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19EE6A3-C82B-459C-828D-F9855F7ADB63}"/>
              </a:ext>
            </a:extLst>
          </p:cNvPr>
          <p:cNvGrpSpPr/>
          <p:nvPr/>
        </p:nvGrpSpPr>
        <p:grpSpPr>
          <a:xfrm>
            <a:off x="80791" y="1360103"/>
            <a:ext cx="4968287" cy="4595381"/>
            <a:chOff x="80791" y="1570111"/>
            <a:chExt cx="4968287" cy="4595381"/>
          </a:xfrm>
        </p:grpSpPr>
        <p:pic>
          <p:nvPicPr>
            <p:cNvPr id="27" name="Picture 26">
              <a:extLst>
                <a:ext uri="{FF2B5EF4-FFF2-40B4-BE49-F238E27FC236}">
                  <a16:creationId xmlns:a16="http://schemas.microsoft.com/office/drawing/2014/main" id="{0EC04285-5A6E-479C-A3F1-50E06099B984}"/>
                </a:ext>
              </a:extLst>
            </p:cNvPr>
            <p:cNvPicPr>
              <a:picLocks noChangeAspect="1"/>
            </p:cNvPicPr>
            <p:nvPr/>
          </p:nvPicPr>
          <p:blipFill>
            <a:blip r:embed="rId2"/>
            <a:stretch>
              <a:fillRect/>
            </a:stretch>
          </p:blipFill>
          <p:spPr>
            <a:xfrm>
              <a:off x="80791" y="4514430"/>
              <a:ext cx="4960937" cy="1651062"/>
            </a:xfrm>
            <a:prstGeom prst="rect">
              <a:avLst/>
            </a:prstGeom>
          </p:spPr>
        </p:pic>
        <p:pic>
          <p:nvPicPr>
            <p:cNvPr id="28" name="Picture 27">
              <a:extLst>
                <a:ext uri="{FF2B5EF4-FFF2-40B4-BE49-F238E27FC236}">
                  <a16:creationId xmlns:a16="http://schemas.microsoft.com/office/drawing/2014/main" id="{47EE64E7-9A02-4A60-B352-4A5CED303F0F}"/>
                </a:ext>
              </a:extLst>
            </p:cNvPr>
            <p:cNvPicPr>
              <a:picLocks noChangeAspect="1"/>
            </p:cNvPicPr>
            <p:nvPr/>
          </p:nvPicPr>
          <p:blipFill>
            <a:blip r:embed="rId3"/>
            <a:stretch>
              <a:fillRect/>
            </a:stretch>
          </p:blipFill>
          <p:spPr>
            <a:xfrm>
              <a:off x="88137" y="3042270"/>
              <a:ext cx="4960941" cy="1651063"/>
            </a:xfrm>
            <a:prstGeom prst="rect">
              <a:avLst/>
            </a:prstGeom>
          </p:spPr>
        </p:pic>
        <p:pic>
          <p:nvPicPr>
            <p:cNvPr id="29" name="Picture 28">
              <a:extLst>
                <a:ext uri="{FF2B5EF4-FFF2-40B4-BE49-F238E27FC236}">
                  <a16:creationId xmlns:a16="http://schemas.microsoft.com/office/drawing/2014/main" id="{F9668188-FC4A-471A-A697-9DAFD4EB8FDE}"/>
                </a:ext>
              </a:extLst>
            </p:cNvPr>
            <p:cNvPicPr>
              <a:picLocks noChangeAspect="1"/>
            </p:cNvPicPr>
            <p:nvPr/>
          </p:nvPicPr>
          <p:blipFill>
            <a:blip r:embed="rId4"/>
            <a:stretch>
              <a:fillRect/>
            </a:stretch>
          </p:blipFill>
          <p:spPr>
            <a:xfrm>
              <a:off x="88136" y="1570111"/>
              <a:ext cx="4960942" cy="1651063"/>
            </a:xfrm>
            <a:prstGeom prst="rect">
              <a:avLst/>
            </a:prstGeom>
          </p:spPr>
        </p:pic>
        <p:sp>
          <p:nvSpPr>
            <p:cNvPr id="30" name="Rectangle 29">
              <a:extLst>
                <a:ext uri="{FF2B5EF4-FFF2-40B4-BE49-F238E27FC236}">
                  <a16:creationId xmlns:a16="http://schemas.microsoft.com/office/drawing/2014/main" id="{B5CB80B4-6699-4FFC-BEDF-050DC52601F9}"/>
                </a:ext>
              </a:extLst>
            </p:cNvPr>
            <p:cNvSpPr/>
            <p:nvPr/>
          </p:nvSpPr>
          <p:spPr>
            <a:xfrm>
              <a:off x="1610139" y="1570111"/>
              <a:ext cx="1808922" cy="178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90AAD886-B420-418B-ABC6-BBA37CC46611}"/>
              </a:ext>
            </a:extLst>
          </p:cNvPr>
          <p:cNvSpPr>
            <a:spLocks noGrp="1"/>
          </p:cNvSpPr>
          <p:nvPr>
            <p:ph type="title"/>
          </p:nvPr>
        </p:nvSpPr>
        <p:spPr>
          <a:xfrm>
            <a:off x="1974177" y="192933"/>
            <a:ext cx="8488414" cy="365618"/>
          </a:xfrm>
        </p:spPr>
        <p:txBody>
          <a:bodyPr>
            <a:noAutofit/>
          </a:bodyPr>
          <a:lstStyle/>
          <a:p>
            <a:r>
              <a:rPr lang="en-US" sz="2800" dirty="0"/>
              <a:t>Non Scaling FFA Arc </a:t>
            </a:r>
            <a:r>
              <a:rPr lang="en-US" sz="2800" dirty="0">
                <a:latin typeface="Symbol" panose="05050102010706020507" pitchFamily="18" charset="2"/>
              </a:rPr>
              <a:t>-</a:t>
            </a:r>
            <a:r>
              <a:rPr lang="en-US" sz="2800" dirty="0"/>
              <a:t> Compact FODO Cell</a:t>
            </a:r>
          </a:p>
        </p:txBody>
      </p:sp>
      <p:sp>
        <p:nvSpPr>
          <p:cNvPr id="32" name="Content Placeholder 2">
            <a:extLst>
              <a:ext uri="{FF2B5EF4-FFF2-40B4-BE49-F238E27FC236}">
                <a16:creationId xmlns:a16="http://schemas.microsoft.com/office/drawing/2014/main" id="{9BA987A2-0B25-4D70-B3F9-038BC1D95ACB}"/>
              </a:ext>
            </a:extLst>
          </p:cNvPr>
          <p:cNvSpPr txBox="1">
            <a:spLocks/>
          </p:cNvSpPr>
          <p:nvPr/>
        </p:nvSpPr>
        <p:spPr>
          <a:xfrm>
            <a:off x="6244970" y="1591835"/>
            <a:ext cx="5237335" cy="4372598"/>
          </a:xfrm>
          <a:prstGeom prst="rect">
            <a:avLst/>
          </a:prstGeom>
        </p:spPr>
        <p:txBody>
          <a:bodyPr>
            <a:no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1350"/>
              </a:spcBef>
              <a:spcAft>
                <a:spcPts val="900"/>
              </a:spcAft>
              <a:buClr>
                <a:srgbClr val="1E7640"/>
              </a:buClr>
              <a:defRPr/>
            </a:pPr>
            <a:r>
              <a:rPr lang="en-US" sz="1800" dirty="0">
                <a:latin typeface="Arial" panose="020B0604020202020204" pitchFamily="34" charset="0"/>
                <a:cs typeface="Arial" panose="020B0604020202020204" pitchFamily="34" charset="0"/>
              </a:rPr>
              <a:t>Large momentum acceptance FFA cell, configured with combined function magnets capable of transporting six beams with energies spanning a factor of two</a:t>
            </a:r>
          </a:p>
          <a:p>
            <a:pPr>
              <a:lnSpc>
                <a:spcPts val="2400"/>
              </a:lnSpc>
              <a:spcBef>
                <a:spcPts val="1350"/>
              </a:spcBef>
              <a:spcAft>
                <a:spcPts val="900"/>
              </a:spcAft>
              <a:buClr>
                <a:srgbClr val="1E7640"/>
              </a:buClr>
              <a:defRPr/>
            </a:pPr>
            <a:r>
              <a:rPr lang="en-US" sz="1800" dirty="0">
                <a:latin typeface="Arial" panose="020B0604020202020204" pitchFamily="34" charset="0"/>
                <a:cs typeface="Arial" panose="020B0604020202020204" pitchFamily="34" charset="0"/>
              </a:rPr>
              <a:t>Arc composed of 75 cells, </a:t>
            </a:r>
            <a:r>
              <a:rPr lang="en-US" sz="1800" dirty="0" err="1">
                <a:latin typeface="Arial" panose="020B0604020202020204" pitchFamily="34" charset="0"/>
                <a:cs typeface="Arial" panose="020B0604020202020204" pitchFamily="34" charset="0"/>
              </a:rPr>
              <a:t>L</a:t>
            </a:r>
            <a:r>
              <a:rPr lang="en-US" sz="1800" baseline="-25000" dirty="0" err="1">
                <a:latin typeface="Arial" panose="020B0604020202020204" pitchFamily="34" charset="0"/>
                <a:cs typeface="Arial" panose="020B0604020202020204" pitchFamily="34" charset="0"/>
              </a:rPr>
              <a:t>cell</a:t>
            </a:r>
            <a:r>
              <a:rPr lang="en-US" sz="1800" baseline="-25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3.15 m</a:t>
            </a:r>
          </a:p>
          <a:p>
            <a:pPr>
              <a:lnSpc>
                <a:spcPts val="2400"/>
              </a:lnSpc>
              <a:spcBef>
                <a:spcPts val="1350"/>
              </a:spcBef>
              <a:spcAft>
                <a:spcPts val="900"/>
              </a:spcAft>
              <a:buClr>
                <a:srgbClr val="1E7640"/>
              </a:buClr>
              <a:defRPr/>
            </a:pPr>
            <a:r>
              <a:rPr lang="en-US" sz="1800" dirty="0">
                <a:latin typeface="Arial" panose="020B0604020202020204" pitchFamily="34" charset="0"/>
                <a:cs typeface="Arial" panose="020B0604020202020204" pitchFamily="34" charset="0"/>
              </a:rPr>
              <a:t>Closely spaced orbits for all six beams (~ 4 cm)</a:t>
            </a:r>
          </a:p>
          <a:p>
            <a:pPr>
              <a:lnSpc>
                <a:spcPts val="2400"/>
              </a:lnSpc>
              <a:spcBef>
                <a:spcPts val="1350"/>
              </a:spcBef>
              <a:spcAft>
                <a:spcPts val="900"/>
              </a:spcAft>
              <a:buClr>
                <a:srgbClr val="1E7640"/>
              </a:buClr>
              <a:defRPr/>
            </a:pPr>
            <a:r>
              <a:rPr lang="en-US" sz="1800" dirty="0">
                <a:latin typeface="Arial" panose="020B0604020202020204" pitchFamily="34" charset="0"/>
                <a:cs typeface="Arial" panose="020B0604020202020204" pitchFamily="34" charset="0"/>
              </a:rPr>
              <a:t>Low betas (~ a few m)</a:t>
            </a:r>
          </a:p>
          <a:p>
            <a:pPr>
              <a:lnSpc>
                <a:spcPts val="2400"/>
              </a:lnSpc>
              <a:spcBef>
                <a:spcPts val="1350"/>
              </a:spcBef>
              <a:spcAft>
                <a:spcPts val="900"/>
              </a:spcAft>
              <a:buClr>
                <a:srgbClr val="1E7640"/>
              </a:buClr>
              <a:defRPr/>
            </a:pPr>
            <a:r>
              <a:rPr lang="en-US" sz="1800" dirty="0">
                <a:latin typeface="Arial" panose="020B0604020202020204" pitchFamily="34" charset="0"/>
                <a:cs typeface="Arial" panose="020B0604020202020204" pitchFamily="34" charset="0"/>
              </a:rPr>
              <a:t>Extremally low dispersions (a few cm) - Virtue of combined function FFA magnets</a:t>
            </a:r>
          </a:p>
          <a:p>
            <a:pPr marL="0" indent="0">
              <a:lnSpc>
                <a:spcPts val="2400"/>
              </a:lnSpc>
              <a:spcBef>
                <a:spcPts val="1350"/>
              </a:spcBef>
              <a:spcAft>
                <a:spcPts val="900"/>
              </a:spcAft>
              <a:buClr>
                <a:srgbClr val="1E7640"/>
              </a:buClr>
              <a:buNone/>
              <a:defRPr/>
            </a:pPr>
            <a:endParaRPr lang="en-US" sz="1800" dirty="0">
              <a:latin typeface="Arial" panose="020B0604020202020204" pitchFamily="34" charset="0"/>
              <a:cs typeface="Arial" panose="020B0604020202020204" pitchFamily="34" charset="0"/>
            </a:endParaRPr>
          </a:p>
          <a:p>
            <a:pPr>
              <a:lnSpc>
                <a:spcPts val="2400"/>
              </a:lnSpc>
              <a:spcBef>
                <a:spcPts val="1350"/>
              </a:spcBef>
              <a:spcAft>
                <a:spcPts val="900"/>
              </a:spcAft>
              <a:buClr>
                <a:srgbClr val="1E7640"/>
              </a:buClr>
              <a:defRPr/>
            </a:pPr>
            <a:endParaRPr lang="en-US" sz="1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518D81B-7044-45F8-AB57-C8657AD02CEB}"/>
              </a:ext>
            </a:extLst>
          </p:cNvPr>
          <p:cNvSpPr txBox="1"/>
          <p:nvPr/>
        </p:nvSpPr>
        <p:spPr>
          <a:xfrm>
            <a:off x="4898540" y="1517995"/>
            <a:ext cx="608326" cy="300082"/>
          </a:xfrm>
          <a:prstGeom prst="rect">
            <a:avLst/>
          </a:prstGeom>
          <a:noFill/>
        </p:spPr>
        <p:txBody>
          <a:bodyPr wrap="square" rtlCol="0">
            <a:spAutoFit/>
          </a:bodyPr>
          <a:lstStyle/>
          <a:p>
            <a:r>
              <a:rPr lang="en-US" sz="1350" dirty="0">
                <a:solidFill>
                  <a:schemeClr val="tx1"/>
                </a:solidFill>
              </a:rPr>
              <a:t>orbits</a:t>
            </a:r>
          </a:p>
        </p:txBody>
      </p:sp>
      <p:sp>
        <p:nvSpPr>
          <p:cNvPr id="34" name="TextBox 33">
            <a:extLst>
              <a:ext uri="{FF2B5EF4-FFF2-40B4-BE49-F238E27FC236}">
                <a16:creationId xmlns:a16="http://schemas.microsoft.com/office/drawing/2014/main" id="{12EEF05B-DAAE-4755-81CF-28D20434B077}"/>
              </a:ext>
            </a:extLst>
          </p:cNvPr>
          <p:cNvSpPr txBox="1"/>
          <p:nvPr/>
        </p:nvSpPr>
        <p:spPr>
          <a:xfrm>
            <a:off x="4898539" y="2992108"/>
            <a:ext cx="1197461" cy="300082"/>
          </a:xfrm>
          <a:prstGeom prst="rect">
            <a:avLst/>
          </a:prstGeom>
          <a:noFill/>
        </p:spPr>
        <p:txBody>
          <a:bodyPr wrap="square" rtlCol="0">
            <a:spAutoFit/>
          </a:bodyPr>
          <a:lstStyle/>
          <a:p>
            <a:r>
              <a:rPr lang="en-US" sz="1350" dirty="0">
                <a:solidFill>
                  <a:schemeClr val="tx1"/>
                </a:solidFill>
              </a:rPr>
              <a:t>dispersions</a:t>
            </a:r>
          </a:p>
        </p:txBody>
      </p:sp>
      <p:sp>
        <p:nvSpPr>
          <p:cNvPr id="35" name="TextBox 34">
            <a:extLst>
              <a:ext uri="{FF2B5EF4-FFF2-40B4-BE49-F238E27FC236}">
                <a16:creationId xmlns:a16="http://schemas.microsoft.com/office/drawing/2014/main" id="{0F92C235-ED09-426B-85EF-C97CA66A54C8}"/>
              </a:ext>
            </a:extLst>
          </p:cNvPr>
          <p:cNvSpPr txBox="1"/>
          <p:nvPr/>
        </p:nvSpPr>
        <p:spPr>
          <a:xfrm>
            <a:off x="4898540" y="4552766"/>
            <a:ext cx="1388425" cy="300082"/>
          </a:xfrm>
          <a:prstGeom prst="rect">
            <a:avLst/>
          </a:prstGeom>
          <a:noFill/>
        </p:spPr>
        <p:txBody>
          <a:bodyPr wrap="square" rtlCol="0">
            <a:spAutoFit/>
          </a:bodyPr>
          <a:lstStyle/>
          <a:p>
            <a:r>
              <a:rPr lang="en-US" sz="1350" dirty="0">
                <a:solidFill>
                  <a:schemeClr val="tx1"/>
                </a:solidFill>
              </a:rPr>
              <a:t>beta functions</a:t>
            </a:r>
          </a:p>
        </p:txBody>
      </p:sp>
    </p:spTree>
    <p:extLst>
      <p:ext uri="{BB962C8B-B14F-4D97-AF65-F5344CB8AC3E}">
        <p14:creationId xmlns:p14="http://schemas.microsoft.com/office/powerpoint/2010/main" val="139616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E8FB-A955-4283-8AD4-CCDB287823E5}"/>
              </a:ext>
            </a:extLst>
          </p:cNvPr>
          <p:cNvSpPr>
            <a:spLocks noGrp="1"/>
          </p:cNvSpPr>
          <p:nvPr>
            <p:ph type="title"/>
          </p:nvPr>
        </p:nvSpPr>
        <p:spPr>
          <a:xfrm>
            <a:off x="411891" y="146920"/>
            <a:ext cx="11285837" cy="487490"/>
          </a:xfrm>
        </p:spPr>
        <p:txBody>
          <a:bodyPr>
            <a:normAutofit/>
          </a:bodyPr>
          <a:lstStyle/>
          <a:p>
            <a:r>
              <a:rPr lang="en-US" sz="2800" b="1" dirty="0">
                <a:latin typeface="Arial" panose="020B0604020202020204" pitchFamily="34" charset="0"/>
                <a:cs typeface="Arial" panose="020B0604020202020204" pitchFamily="34" charset="0"/>
              </a:rPr>
              <a:t>Permanent Magnet Design</a:t>
            </a:r>
            <a:endParaRPr lang="en-US" sz="2800" dirty="0">
              <a:solidFill>
                <a:schemeClr val="accent1"/>
              </a:solidFill>
            </a:endParaRPr>
          </a:p>
        </p:txBody>
      </p:sp>
      <p:sp>
        <p:nvSpPr>
          <p:cNvPr id="3" name="Content Placeholder 2">
            <a:extLst>
              <a:ext uri="{FF2B5EF4-FFF2-40B4-BE49-F238E27FC236}">
                <a16:creationId xmlns:a16="http://schemas.microsoft.com/office/drawing/2014/main" id="{2B456BB5-72C2-4B0D-B0CE-3C032F98F711}"/>
              </a:ext>
            </a:extLst>
          </p:cNvPr>
          <p:cNvSpPr>
            <a:spLocks noGrp="1"/>
          </p:cNvSpPr>
          <p:nvPr>
            <p:ph idx="1"/>
          </p:nvPr>
        </p:nvSpPr>
        <p:spPr>
          <a:xfrm>
            <a:off x="411892" y="994940"/>
            <a:ext cx="11285837" cy="5561293"/>
          </a:xfrm>
        </p:spPr>
        <p:txBody>
          <a:bodyPr>
            <a:noAutofit/>
          </a:bodyPr>
          <a:lstStyle/>
          <a:p>
            <a:pPr marL="342900" indent="-342900">
              <a:lnSpc>
                <a:spcPct val="120000"/>
              </a:lnSpc>
              <a:spcBef>
                <a:spcPts val="300"/>
              </a:spcBef>
              <a:buSzPct val="100000"/>
            </a:pPr>
            <a:r>
              <a:rPr lang="en-US" sz="2000" dirty="0">
                <a:solidFill>
                  <a:srgbClr val="002060"/>
                </a:solidFill>
              </a:rPr>
              <a:t>Very compact compared to conventional electro magnets</a:t>
            </a:r>
          </a:p>
          <a:p>
            <a:pPr marL="342900" indent="-342900">
              <a:lnSpc>
                <a:spcPct val="120000"/>
              </a:lnSpc>
              <a:spcBef>
                <a:spcPts val="300"/>
              </a:spcBef>
              <a:buSzPct val="100000"/>
            </a:pPr>
            <a:r>
              <a:rPr lang="en-US" sz="2000" dirty="0">
                <a:solidFill>
                  <a:srgbClr val="002060"/>
                </a:solidFill>
              </a:rPr>
              <a:t>Allows for accommodating 6 additional passes in CEBAF tunnel</a:t>
            </a:r>
          </a:p>
          <a:p>
            <a:pPr marL="342900" indent="-342900">
              <a:lnSpc>
                <a:spcPct val="120000"/>
              </a:lnSpc>
              <a:spcBef>
                <a:spcPts val="300"/>
              </a:spcBef>
              <a:buSzPct val="100000"/>
            </a:pPr>
            <a:r>
              <a:rPr lang="en-US" sz="2000" dirty="0">
                <a:solidFill>
                  <a:srgbClr val="002060"/>
                </a:solidFill>
              </a:rPr>
              <a:t>Provides power and cost savings</a:t>
            </a:r>
          </a:p>
          <a:p>
            <a:pPr marL="342900" indent="-342900">
              <a:lnSpc>
                <a:spcPct val="120000"/>
              </a:lnSpc>
              <a:spcBef>
                <a:spcPts val="300"/>
              </a:spcBef>
              <a:buSzPct val="100000"/>
            </a:pPr>
            <a:r>
              <a:rPr lang="en-US" sz="2000" dirty="0">
                <a:solidFill>
                  <a:srgbClr val="002060"/>
                </a:solidFill>
              </a:rPr>
              <a:t>Concept successfully tested at</a:t>
            </a:r>
          </a:p>
          <a:p>
            <a:pPr marL="342900" indent="-342900">
              <a:lnSpc>
                <a:spcPct val="120000"/>
              </a:lnSpc>
              <a:spcBef>
                <a:spcPts val="300"/>
              </a:spcBef>
              <a:buSzPct val="100000"/>
            </a:pPr>
            <a:r>
              <a:rPr lang="en-US" sz="2000" dirty="0">
                <a:solidFill>
                  <a:srgbClr val="002060"/>
                </a:solidFill>
              </a:rPr>
              <a:t>Open mid-plane geometry</a:t>
            </a:r>
          </a:p>
        </p:txBody>
      </p:sp>
      <p:sp>
        <p:nvSpPr>
          <p:cNvPr id="5" name="Slide Number Placeholder 4">
            <a:extLst>
              <a:ext uri="{FF2B5EF4-FFF2-40B4-BE49-F238E27FC236}">
                <a16:creationId xmlns:a16="http://schemas.microsoft.com/office/drawing/2014/main" id="{FFF35256-CB05-40C6-ABD9-1360FDF1083E}"/>
              </a:ext>
            </a:extLst>
          </p:cNvPr>
          <p:cNvSpPr>
            <a:spLocks noGrp="1"/>
          </p:cNvSpPr>
          <p:nvPr>
            <p:ph type="sldNum" sz="quarter" idx="12"/>
          </p:nvPr>
        </p:nvSpPr>
        <p:spPr>
          <a:xfrm>
            <a:off x="5406081" y="6477481"/>
            <a:ext cx="714877" cy="303364"/>
          </a:xfrm>
        </p:spPr>
        <p:txBody>
          <a:bodyPr/>
          <a:lstStyle/>
          <a:p>
            <a:fld id="{07E1C93C-5050-FC42-8F10-D22D4F119D13}" type="slidenum">
              <a:rPr lang="en-US" smtClean="0"/>
              <a:pPr/>
              <a:t>12</a:t>
            </a:fld>
            <a:endParaRPr lang="en-US" dirty="0"/>
          </a:p>
        </p:txBody>
      </p:sp>
      <p:pic>
        <p:nvPicPr>
          <p:cNvPr id="23" name="Picture 22" descr="Logo_RR6.jpeg">
            <a:extLst>
              <a:ext uri="{FF2B5EF4-FFF2-40B4-BE49-F238E27FC236}">
                <a16:creationId xmlns:a16="http://schemas.microsoft.com/office/drawing/2014/main" id="{946787B2-EA27-1365-6C55-8DDF2611EB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85859" y="2304143"/>
            <a:ext cx="985690" cy="222743"/>
          </a:xfrm>
          <a:prstGeom prst="rect">
            <a:avLst/>
          </a:prstGeom>
          <a:solidFill>
            <a:schemeClr val="bg1"/>
          </a:solidFill>
        </p:spPr>
      </p:pic>
      <p:cxnSp>
        <p:nvCxnSpPr>
          <p:cNvPr id="24" name="Straight Connector 23">
            <a:extLst>
              <a:ext uri="{FF2B5EF4-FFF2-40B4-BE49-F238E27FC236}">
                <a16:creationId xmlns:a16="http://schemas.microsoft.com/office/drawing/2014/main" id="{3F0668B0-1727-AC96-7903-B8B5AA16C6D8}"/>
              </a:ext>
            </a:extLst>
          </p:cNvPr>
          <p:cNvCxnSpPr>
            <a:cxnSpLocks/>
          </p:cNvCxnSpPr>
          <p:nvPr/>
        </p:nvCxnSpPr>
        <p:spPr>
          <a:xfrm flipH="1">
            <a:off x="2907990" y="5905679"/>
            <a:ext cx="2728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D444A51-5659-3507-52A2-B7806E3FD42B}"/>
              </a:ext>
            </a:extLst>
          </p:cNvPr>
          <p:cNvCxnSpPr>
            <a:cxnSpLocks/>
          </p:cNvCxnSpPr>
          <p:nvPr/>
        </p:nvCxnSpPr>
        <p:spPr>
          <a:xfrm flipH="1">
            <a:off x="2907991" y="3365989"/>
            <a:ext cx="2882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FDF256-5D2E-921E-C477-F4B29A8856BF}"/>
              </a:ext>
            </a:extLst>
          </p:cNvPr>
          <p:cNvCxnSpPr>
            <a:cxnSpLocks/>
          </p:cNvCxnSpPr>
          <p:nvPr/>
        </p:nvCxnSpPr>
        <p:spPr>
          <a:xfrm flipV="1">
            <a:off x="3029102" y="3365990"/>
            <a:ext cx="0" cy="2539690"/>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82DD9C0-3BE9-6B2A-A7EC-9CDF5584AB78}"/>
              </a:ext>
            </a:extLst>
          </p:cNvPr>
          <p:cNvCxnSpPr>
            <a:cxnSpLocks/>
          </p:cNvCxnSpPr>
          <p:nvPr/>
        </p:nvCxnSpPr>
        <p:spPr>
          <a:xfrm flipV="1">
            <a:off x="3177521" y="4438553"/>
            <a:ext cx="0" cy="178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BA1778-C9A5-4D30-5367-BC19352182DB}"/>
              </a:ext>
            </a:extLst>
          </p:cNvPr>
          <p:cNvCxnSpPr>
            <a:cxnSpLocks/>
          </p:cNvCxnSpPr>
          <p:nvPr/>
        </p:nvCxnSpPr>
        <p:spPr>
          <a:xfrm>
            <a:off x="3177521" y="6174539"/>
            <a:ext cx="2635722" cy="0"/>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9566F7D-50D4-44E4-5697-EBC1EC368DBA}"/>
              </a:ext>
            </a:extLst>
          </p:cNvPr>
          <p:cNvSpPr txBox="1"/>
          <p:nvPr/>
        </p:nvSpPr>
        <p:spPr>
          <a:xfrm>
            <a:off x="4206222" y="5945230"/>
            <a:ext cx="611065" cy="300082"/>
          </a:xfrm>
          <a:prstGeom prst="rect">
            <a:avLst/>
          </a:prstGeom>
          <a:noFill/>
        </p:spPr>
        <p:txBody>
          <a:bodyPr wrap="none" rtlCol="0">
            <a:spAutoFit/>
          </a:bodyPr>
          <a:lstStyle/>
          <a:p>
            <a:r>
              <a:rPr lang="en-US" sz="1350" dirty="0"/>
              <a:t>13 cm</a:t>
            </a:r>
          </a:p>
        </p:txBody>
      </p:sp>
      <p:sp>
        <p:nvSpPr>
          <p:cNvPr id="30" name="TextBox 29">
            <a:extLst>
              <a:ext uri="{FF2B5EF4-FFF2-40B4-BE49-F238E27FC236}">
                <a16:creationId xmlns:a16="http://schemas.microsoft.com/office/drawing/2014/main" id="{389AA03C-4901-E127-6D10-50B69AE7356F}"/>
              </a:ext>
            </a:extLst>
          </p:cNvPr>
          <p:cNvSpPr txBox="1"/>
          <p:nvPr/>
        </p:nvSpPr>
        <p:spPr>
          <a:xfrm rot="16200000">
            <a:off x="2602459" y="4571413"/>
            <a:ext cx="611065" cy="300082"/>
          </a:xfrm>
          <a:prstGeom prst="rect">
            <a:avLst/>
          </a:prstGeom>
          <a:noFill/>
        </p:spPr>
        <p:txBody>
          <a:bodyPr wrap="none" rtlCol="0">
            <a:spAutoFit/>
          </a:bodyPr>
          <a:lstStyle/>
          <a:p>
            <a:r>
              <a:rPr lang="en-US" sz="1350" dirty="0"/>
              <a:t>12 cm</a:t>
            </a:r>
          </a:p>
        </p:txBody>
      </p:sp>
      <p:cxnSp>
        <p:nvCxnSpPr>
          <p:cNvPr id="31" name="Straight Connector 30">
            <a:extLst>
              <a:ext uri="{FF2B5EF4-FFF2-40B4-BE49-F238E27FC236}">
                <a16:creationId xmlns:a16="http://schemas.microsoft.com/office/drawing/2014/main" id="{722465FA-72B3-FADE-FA52-0715975C227D}"/>
              </a:ext>
            </a:extLst>
          </p:cNvPr>
          <p:cNvCxnSpPr>
            <a:cxnSpLocks/>
          </p:cNvCxnSpPr>
          <p:nvPr/>
        </p:nvCxnSpPr>
        <p:spPr>
          <a:xfrm flipV="1">
            <a:off x="5820921" y="4483505"/>
            <a:ext cx="0" cy="1739325"/>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B3C310-0160-0A11-1A8F-736D221D4180}"/>
              </a:ext>
            </a:extLst>
          </p:cNvPr>
          <p:cNvSpPr txBox="1"/>
          <p:nvPr/>
        </p:nvSpPr>
        <p:spPr>
          <a:xfrm>
            <a:off x="873151" y="4287798"/>
            <a:ext cx="1775935" cy="946413"/>
          </a:xfrm>
          <a:prstGeom prst="rect">
            <a:avLst/>
          </a:prstGeom>
          <a:noFill/>
        </p:spPr>
        <p:txBody>
          <a:bodyPr wrap="none" rtlCol="0">
            <a:spAutoFit/>
          </a:bodyPr>
          <a:lstStyle/>
          <a:p>
            <a:r>
              <a:rPr lang="en-US" sz="1500" b="1" dirty="0">
                <a:solidFill>
                  <a:srgbClr val="002060"/>
                </a:solidFill>
              </a:rPr>
              <a:t>Focusing Magnet BF</a:t>
            </a:r>
          </a:p>
          <a:p>
            <a:r>
              <a:rPr lang="en-US" sz="1350" dirty="0">
                <a:solidFill>
                  <a:srgbClr val="002060"/>
                </a:solidFill>
              </a:rPr>
              <a:t>G</a:t>
            </a:r>
            <a:r>
              <a:rPr lang="en-US" sz="1350" baseline="-25000" dirty="0">
                <a:solidFill>
                  <a:srgbClr val="002060"/>
                </a:solidFill>
              </a:rPr>
              <a:t>F</a:t>
            </a:r>
            <a:r>
              <a:rPr lang="en-US" sz="1350" dirty="0">
                <a:solidFill>
                  <a:srgbClr val="002060"/>
                </a:solidFill>
              </a:rPr>
              <a:t>= -41.13 T/m</a:t>
            </a:r>
          </a:p>
          <a:p>
            <a:r>
              <a:rPr lang="en-US" sz="1350" dirty="0">
                <a:solidFill>
                  <a:srgbClr val="002060"/>
                </a:solidFill>
              </a:rPr>
              <a:t>L</a:t>
            </a:r>
            <a:r>
              <a:rPr lang="en-US" sz="1350" baseline="-25000" dirty="0">
                <a:solidFill>
                  <a:srgbClr val="002060"/>
                </a:solidFill>
              </a:rPr>
              <a:t>QF</a:t>
            </a:r>
            <a:r>
              <a:rPr lang="en-US" sz="1350" dirty="0">
                <a:solidFill>
                  <a:srgbClr val="002060"/>
                </a:solidFill>
              </a:rPr>
              <a:t>= 1.67 m</a:t>
            </a:r>
          </a:p>
          <a:p>
            <a:r>
              <a:rPr lang="en-US" sz="1350" dirty="0">
                <a:solidFill>
                  <a:srgbClr val="002060"/>
                </a:solidFill>
              </a:rPr>
              <a:t>B</a:t>
            </a:r>
            <a:r>
              <a:rPr lang="en-US" sz="1350" baseline="-25000" dirty="0">
                <a:solidFill>
                  <a:srgbClr val="002060"/>
                </a:solidFill>
              </a:rPr>
              <a:t>F</a:t>
            </a:r>
            <a:r>
              <a:rPr lang="en-US" sz="1350" dirty="0">
                <a:solidFill>
                  <a:srgbClr val="002060"/>
                </a:solidFill>
              </a:rPr>
              <a:t>= -0.812 T</a:t>
            </a:r>
          </a:p>
        </p:txBody>
      </p:sp>
      <p:sp>
        <p:nvSpPr>
          <p:cNvPr id="33" name="TextBox 32">
            <a:extLst>
              <a:ext uri="{FF2B5EF4-FFF2-40B4-BE49-F238E27FC236}">
                <a16:creationId xmlns:a16="http://schemas.microsoft.com/office/drawing/2014/main" id="{BA0D0809-5884-0E62-D9F1-5CF028BA6BF4}"/>
              </a:ext>
            </a:extLst>
          </p:cNvPr>
          <p:cNvSpPr txBox="1"/>
          <p:nvPr/>
        </p:nvSpPr>
        <p:spPr>
          <a:xfrm>
            <a:off x="6432112" y="4283267"/>
            <a:ext cx="1998432" cy="946413"/>
          </a:xfrm>
          <a:prstGeom prst="rect">
            <a:avLst/>
          </a:prstGeom>
          <a:noFill/>
        </p:spPr>
        <p:txBody>
          <a:bodyPr wrap="none" rtlCol="0">
            <a:spAutoFit/>
          </a:bodyPr>
          <a:lstStyle/>
          <a:p>
            <a:r>
              <a:rPr lang="en-US" sz="1500" b="1" dirty="0">
                <a:solidFill>
                  <a:srgbClr val="002060"/>
                </a:solidFill>
              </a:rPr>
              <a:t>Defocusing Magnet BD</a:t>
            </a:r>
          </a:p>
          <a:p>
            <a:r>
              <a:rPr lang="en-US" sz="1350" dirty="0">
                <a:solidFill>
                  <a:srgbClr val="002060"/>
                </a:solidFill>
              </a:rPr>
              <a:t>G</a:t>
            </a:r>
            <a:r>
              <a:rPr lang="en-US" sz="1350" baseline="-25000" dirty="0">
                <a:solidFill>
                  <a:srgbClr val="002060"/>
                </a:solidFill>
              </a:rPr>
              <a:t>D</a:t>
            </a:r>
            <a:r>
              <a:rPr lang="en-US" sz="1350" dirty="0">
                <a:solidFill>
                  <a:srgbClr val="002060"/>
                </a:solidFill>
              </a:rPr>
              <a:t>= 43.44 T/m</a:t>
            </a:r>
          </a:p>
          <a:p>
            <a:r>
              <a:rPr lang="en-US" sz="1350" dirty="0">
                <a:solidFill>
                  <a:srgbClr val="002060"/>
                </a:solidFill>
              </a:rPr>
              <a:t>L</a:t>
            </a:r>
            <a:r>
              <a:rPr lang="en-US" sz="1350" baseline="-25000" dirty="0">
                <a:solidFill>
                  <a:srgbClr val="002060"/>
                </a:solidFill>
              </a:rPr>
              <a:t>BD</a:t>
            </a:r>
            <a:r>
              <a:rPr lang="en-US" sz="1350" dirty="0">
                <a:solidFill>
                  <a:srgbClr val="002060"/>
                </a:solidFill>
              </a:rPr>
              <a:t>= 1.24 m</a:t>
            </a:r>
          </a:p>
          <a:p>
            <a:r>
              <a:rPr lang="en-US" sz="1350" dirty="0">
                <a:solidFill>
                  <a:srgbClr val="002060"/>
                </a:solidFill>
              </a:rPr>
              <a:t>B</a:t>
            </a:r>
            <a:r>
              <a:rPr lang="en-US" sz="1350" baseline="-25000" dirty="0">
                <a:solidFill>
                  <a:srgbClr val="002060"/>
                </a:solidFill>
              </a:rPr>
              <a:t>D</a:t>
            </a:r>
            <a:r>
              <a:rPr lang="en-US" sz="1350" dirty="0">
                <a:solidFill>
                  <a:srgbClr val="002060"/>
                </a:solidFill>
              </a:rPr>
              <a:t>= -0.593 T</a:t>
            </a:r>
          </a:p>
        </p:txBody>
      </p:sp>
      <p:pic>
        <p:nvPicPr>
          <p:cNvPr id="34" name="Picture 33">
            <a:extLst>
              <a:ext uri="{FF2B5EF4-FFF2-40B4-BE49-F238E27FC236}">
                <a16:creationId xmlns:a16="http://schemas.microsoft.com/office/drawing/2014/main" id="{A72D4FD7-E187-88D2-E890-EAFFEE12EB8D}"/>
              </a:ext>
            </a:extLst>
          </p:cNvPr>
          <p:cNvPicPr>
            <a:picLocks noChangeAspect="1"/>
          </p:cNvPicPr>
          <p:nvPr/>
        </p:nvPicPr>
        <p:blipFill>
          <a:blip r:embed="rId3"/>
          <a:stretch>
            <a:fillRect/>
          </a:stretch>
        </p:blipFill>
        <p:spPr>
          <a:xfrm>
            <a:off x="9015886" y="3359414"/>
            <a:ext cx="2728686" cy="2636671"/>
          </a:xfrm>
          <a:prstGeom prst="rect">
            <a:avLst/>
          </a:prstGeom>
        </p:spPr>
      </p:pic>
      <p:pic>
        <p:nvPicPr>
          <p:cNvPr id="35" name="Picture 34">
            <a:extLst>
              <a:ext uri="{FF2B5EF4-FFF2-40B4-BE49-F238E27FC236}">
                <a16:creationId xmlns:a16="http://schemas.microsoft.com/office/drawing/2014/main" id="{C81FF6D6-8DDD-D15D-0CA2-9B3EA8D7B4DA}"/>
              </a:ext>
            </a:extLst>
          </p:cNvPr>
          <p:cNvPicPr>
            <a:picLocks noChangeAspect="1"/>
          </p:cNvPicPr>
          <p:nvPr/>
        </p:nvPicPr>
        <p:blipFill>
          <a:blip r:embed="rId4"/>
          <a:stretch>
            <a:fillRect/>
          </a:stretch>
        </p:blipFill>
        <p:spPr>
          <a:xfrm>
            <a:off x="3079627" y="3344511"/>
            <a:ext cx="2786711" cy="2600720"/>
          </a:xfrm>
          <a:prstGeom prst="rect">
            <a:avLst/>
          </a:prstGeom>
        </p:spPr>
      </p:pic>
      <p:cxnSp>
        <p:nvCxnSpPr>
          <p:cNvPr id="36" name="Straight Connector 35">
            <a:extLst>
              <a:ext uri="{FF2B5EF4-FFF2-40B4-BE49-F238E27FC236}">
                <a16:creationId xmlns:a16="http://schemas.microsoft.com/office/drawing/2014/main" id="{2E274052-D5BE-0B66-28BD-2696EBDA9683}"/>
              </a:ext>
            </a:extLst>
          </p:cNvPr>
          <p:cNvCxnSpPr>
            <a:cxnSpLocks/>
          </p:cNvCxnSpPr>
          <p:nvPr/>
        </p:nvCxnSpPr>
        <p:spPr>
          <a:xfrm flipH="1">
            <a:off x="8773660" y="5945231"/>
            <a:ext cx="27286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13E416-B37B-4CA2-356B-28D55E8D345F}"/>
              </a:ext>
            </a:extLst>
          </p:cNvPr>
          <p:cNvCxnSpPr>
            <a:cxnSpLocks/>
          </p:cNvCxnSpPr>
          <p:nvPr/>
        </p:nvCxnSpPr>
        <p:spPr>
          <a:xfrm flipH="1">
            <a:off x="8773661" y="3405541"/>
            <a:ext cx="28822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579EEF-F282-7253-A6BD-FC402C09877C}"/>
              </a:ext>
            </a:extLst>
          </p:cNvPr>
          <p:cNvCxnSpPr>
            <a:cxnSpLocks/>
          </p:cNvCxnSpPr>
          <p:nvPr/>
        </p:nvCxnSpPr>
        <p:spPr>
          <a:xfrm flipV="1">
            <a:off x="8894773" y="3405541"/>
            <a:ext cx="0" cy="2539690"/>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FFF49FC-C8BE-09C1-427B-1A159397B4A8}"/>
              </a:ext>
            </a:extLst>
          </p:cNvPr>
          <p:cNvCxnSpPr>
            <a:cxnSpLocks/>
          </p:cNvCxnSpPr>
          <p:nvPr/>
        </p:nvCxnSpPr>
        <p:spPr>
          <a:xfrm flipV="1">
            <a:off x="9043192" y="4478104"/>
            <a:ext cx="0" cy="178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FDD68-E8E1-15BC-8F3C-6BF1E6AFAA98}"/>
              </a:ext>
            </a:extLst>
          </p:cNvPr>
          <p:cNvCxnSpPr>
            <a:cxnSpLocks/>
          </p:cNvCxnSpPr>
          <p:nvPr/>
        </p:nvCxnSpPr>
        <p:spPr>
          <a:xfrm>
            <a:off x="9043192" y="6214091"/>
            <a:ext cx="2635722" cy="0"/>
          </a:xfrm>
          <a:prstGeom prst="line">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23AE24C-7DA7-DF91-E874-C4CEE378FC05}"/>
              </a:ext>
            </a:extLst>
          </p:cNvPr>
          <p:cNvSpPr txBox="1"/>
          <p:nvPr/>
        </p:nvSpPr>
        <p:spPr>
          <a:xfrm>
            <a:off x="10071892" y="5984782"/>
            <a:ext cx="611065" cy="300082"/>
          </a:xfrm>
          <a:prstGeom prst="rect">
            <a:avLst/>
          </a:prstGeom>
          <a:noFill/>
        </p:spPr>
        <p:txBody>
          <a:bodyPr wrap="none" rtlCol="0">
            <a:spAutoFit/>
          </a:bodyPr>
          <a:lstStyle/>
          <a:p>
            <a:r>
              <a:rPr lang="en-US" sz="1350" dirty="0"/>
              <a:t>13 cm</a:t>
            </a:r>
          </a:p>
        </p:txBody>
      </p:sp>
      <p:sp>
        <p:nvSpPr>
          <p:cNvPr id="42" name="TextBox 41">
            <a:extLst>
              <a:ext uri="{FF2B5EF4-FFF2-40B4-BE49-F238E27FC236}">
                <a16:creationId xmlns:a16="http://schemas.microsoft.com/office/drawing/2014/main" id="{6C1AEFA2-E5D7-E8A3-C4D7-4CB594E1C826}"/>
              </a:ext>
            </a:extLst>
          </p:cNvPr>
          <p:cNvSpPr txBox="1"/>
          <p:nvPr/>
        </p:nvSpPr>
        <p:spPr>
          <a:xfrm rot="16200000">
            <a:off x="8468130" y="4610964"/>
            <a:ext cx="611065" cy="300082"/>
          </a:xfrm>
          <a:prstGeom prst="rect">
            <a:avLst/>
          </a:prstGeom>
          <a:noFill/>
        </p:spPr>
        <p:txBody>
          <a:bodyPr wrap="none" rtlCol="0">
            <a:spAutoFit/>
          </a:bodyPr>
          <a:lstStyle/>
          <a:p>
            <a:r>
              <a:rPr lang="en-US" sz="1350" dirty="0"/>
              <a:t>12 cm</a:t>
            </a:r>
          </a:p>
        </p:txBody>
      </p:sp>
      <p:cxnSp>
        <p:nvCxnSpPr>
          <p:cNvPr id="43" name="Straight Connector 42">
            <a:extLst>
              <a:ext uri="{FF2B5EF4-FFF2-40B4-BE49-F238E27FC236}">
                <a16:creationId xmlns:a16="http://schemas.microsoft.com/office/drawing/2014/main" id="{CD551808-9FC7-05E7-84D3-B88140A89E79}"/>
              </a:ext>
            </a:extLst>
          </p:cNvPr>
          <p:cNvCxnSpPr>
            <a:cxnSpLocks/>
          </p:cNvCxnSpPr>
          <p:nvPr/>
        </p:nvCxnSpPr>
        <p:spPr>
          <a:xfrm flipV="1">
            <a:off x="11686591" y="4523056"/>
            <a:ext cx="0" cy="17393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3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E8FB-A955-4283-8AD4-CCDB287823E5}"/>
              </a:ext>
            </a:extLst>
          </p:cNvPr>
          <p:cNvSpPr>
            <a:spLocks noGrp="1"/>
          </p:cNvSpPr>
          <p:nvPr>
            <p:ph type="title"/>
          </p:nvPr>
        </p:nvSpPr>
        <p:spPr>
          <a:xfrm>
            <a:off x="411891" y="146920"/>
            <a:ext cx="11285837" cy="487490"/>
          </a:xfrm>
        </p:spPr>
        <p:txBody>
          <a:bodyPr>
            <a:normAutofit/>
          </a:bodyPr>
          <a:lstStyle/>
          <a:p>
            <a:r>
              <a:rPr lang="en-US" sz="2800" b="1" dirty="0">
                <a:latin typeface="Arial" panose="020B0604020202020204" pitchFamily="34" charset="0"/>
                <a:cs typeface="Arial" panose="020B0604020202020204" pitchFamily="34" charset="0"/>
              </a:rPr>
              <a:t>Prototype Magnet</a:t>
            </a:r>
            <a:endParaRPr lang="en-US" sz="2800" dirty="0">
              <a:solidFill>
                <a:schemeClr val="accent1"/>
              </a:solidFill>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456BB5-72C2-4B0D-B0CE-3C032F98F711}"/>
                  </a:ext>
                </a:extLst>
              </p:cNvPr>
              <p:cNvSpPr>
                <a:spLocks noGrp="1"/>
              </p:cNvSpPr>
              <p:nvPr>
                <p:ph idx="1"/>
              </p:nvPr>
            </p:nvSpPr>
            <p:spPr>
              <a:xfrm>
                <a:off x="411892" y="889197"/>
                <a:ext cx="11448804" cy="5561293"/>
              </a:xfrm>
            </p:spPr>
            <p:txBody>
              <a:bodyPr>
                <a:noAutofit/>
              </a:bodyPr>
              <a:lstStyle/>
              <a:p>
                <a:pPr marL="342900" indent="-342900">
                  <a:lnSpc>
                    <a:spcPct val="120000"/>
                  </a:lnSpc>
                  <a:spcBef>
                    <a:spcPts val="600"/>
                  </a:spcBef>
                  <a:buSzPct val="100000"/>
                </a:pPr>
                <a:r>
                  <a:rPr lang="en-US" sz="2000" dirty="0">
                    <a:solidFill>
                      <a:srgbClr val="002060"/>
                    </a:solidFill>
                    <a:latin typeface="Arial" panose="020B0604020202020204" pitchFamily="34" charset="0"/>
                  </a:rPr>
                  <a:t>Prototype open-midplane BF magnet successfully built and evaluated for mechanical integrity </a:t>
                </a:r>
              </a:p>
              <a:p>
                <a:pPr marL="342900" indent="-342900">
                  <a:lnSpc>
                    <a:spcPct val="120000"/>
                  </a:lnSpc>
                  <a:spcBef>
                    <a:spcPts val="600"/>
                  </a:spcBef>
                  <a:buSzPct val="100000"/>
                </a:pPr>
                <a:r>
                  <a:rPr lang="en-US" sz="2000" dirty="0">
                    <a:solidFill>
                      <a:srgbClr val="002060"/>
                    </a:solidFill>
                  </a:rPr>
                  <a:t>&gt;1.5 Tesla measured in good field region</a:t>
                </a:r>
              </a:p>
              <a:p>
                <a:pPr marL="342900" indent="-342900">
                  <a:lnSpc>
                    <a:spcPct val="120000"/>
                  </a:lnSpc>
                  <a:spcBef>
                    <a:spcPts val="600"/>
                  </a:spcBef>
                  <a:buSzPct val="100000"/>
                </a:pPr>
                <a:r>
                  <a:rPr lang="en-US" sz="2000" dirty="0">
                    <a:solidFill>
                      <a:srgbClr val="002060"/>
                    </a:solidFill>
                  </a:rPr>
                  <a:t>Field accuracy of </a:t>
                </a:r>
                <a14:m>
                  <m:oMath xmlns:m="http://schemas.openxmlformats.org/officeDocument/2006/math">
                    <m:sSup>
                      <m:sSupPr>
                        <m:ctrlPr>
                          <a:rPr lang="en-US" sz="2000" b="0" i="1" smtClean="0">
                            <a:solidFill>
                              <a:srgbClr val="002060"/>
                            </a:solidFill>
                            <a:latin typeface="Cambria Math" panose="02040503050406030204" pitchFamily="18" charset="0"/>
                          </a:rPr>
                        </m:ctrlPr>
                      </m:sSupPr>
                      <m:e>
                        <m:r>
                          <a:rPr lang="en-US" sz="2000" b="0" i="1" smtClean="0">
                            <a:solidFill>
                              <a:srgbClr val="002060"/>
                            </a:solidFill>
                            <a:latin typeface="Cambria Math" panose="02040503050406030204" pitchFamily="18" charset="0"/>
                          </a:rPr>
                          <m:t>10</m:t>
                        </m:r>
                      </m:e>
                      <m:sup>
                        <m:r>
                          <a:rPr lang="en-US" sz="2000" b="0" i="1" smtClean="0">
                            <a:solidFill>
                              <a:srgbClr val="002060"/>
                            </a:solidFill>
                            <a:latin typeface="Cambria Math" panose="02040503050406030204" pitchFamily="18" charset="0"/>
                          </a:rPr>
                          <m:t>−3</m:t>
                        </m:r>
                      </m:sup>
                    </m:sSup>
                  </m:oMath>
                </a14:m>
                <a:endParaRPr lang="en-US" sz="2000" dirty="0">
                  <a:solidFill>
                    <a:srgbClr val="002060"/>
                  </a:solidFill>
                </a:endParaRPr>
              </a:p>
              <a:p>
                <a:pPr marL="342900" indent="-342900">
                  <a:lnSpc>
                    <a:spcPct val="120000"/>
                  </a:lnSpc>
                  <a:spcBef>
                    <a:spcPts val="600"/>
                  </a:spcBef>
                  <a:buSzPct val="100000"/>
                </a:pPr>
                <a:r>
                  <a:rPr lang="en-US" sz="2000" dirty="0">
                    <a:solidFill>
                      <a:srgbClr val="002060"/>
                    </a:solidFill>
                  </a:rPr>
                  <a:t>Test of radiation resilience at CEBAF - LDRD project started Oct. 1, 2023</a:t>
                </a:r>
              </a:p>
            </p:txBody>
          </p:sp>
        </mc:Choice>
        <mc:Fallback>
          <p:sp>
            <p:nvSpPr>
              <p:cNvPr id="3" name="Content Placeholder 2">
                <a:extLst>
                  <a:ext uri="{FF2B5EF4-FFF2-40B4-BE49-F238E27FC236}">
                    <a16:creationId xmlns:a16="http://schemas.microsoft.com/office/drawing/2014/main" id="{2B456BB5-72C2-4B0D-B0CE-3C032F98F711}"/>
                  </a:ext>
                </a:extLst>
              </p:cNvPr>
              <p:cNvSpPr>
                <a:spLocks noGrp="1" noRot="1" noChangeAspect="1" noMove="1" noResize="1" noEditPoints="1" noAdjustHandles="1" noChangeArrowheads="1" noChangeShapeType="1" noTextEdit="1"/>
              </p:cNvSpPr>
              <p:nvPr>
                <p:ph idx="1"/>
              </p:nvPr>
            </p:nvSpPr>
            <p:spPr>
              <a:xfrm>
                <a:off x="411892" y="889197"/>
                <a:ext cx="11448804" cy="5561293"/>
              </a:xfrm>
              <a:blipFill>
                <a:blip r:embed="rId2"/>
                <a:stretch>
                  <a:fillRect l="-33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FF35256-CB05-40C6-ABD9-1360FDF1083E}"/>
              </a:ext>
            </a:extLst>
          </p:cNvPr>
          <p:cNvSpPr>
            <a:spLocks noGrp="1"/>
          </p:cNvSpPr>
          <p:nvPr>
            <p:ph type="sldNum" sz="quarter" idx="12"/>
          </p:nvPr>
        </p:nvSpPr>
        <p:spPr>
          <a:xfrm>
            <a:off x="5406081" y="6477481"/>
            <a:ext cx="714877" cy="303364"/>
          </a:xfrm>
        </p:spPr>
        <p:txBody>
          <a:bodyPr/>
          <a:lstStyle/>
          <a:p>
            <a:fld id="{07E1C93C-5050-FC42-8F10-D22D4F119D13}" type="slidenum">
              <a:rPr lang="en-US" smtClean="0"/>
              <a:pPr/>
              <a:t>13</a:t>
            </a:fld>
            <a:endParaRPr lang="en-US" dirty="0"/>
          </a:p>
        </p:txBody>
      </p:sp>
      <p:pic>
        <p:nvPicPr>
          <p:cNvPr id="4" name="Content Placeholder 7" descr="A picture containing text, indoor&#10;&#10;Description automatically generated">
            <a:extLst>
              <a:ext uri="{FF2B5EF4-FFF2-40B4-BE49-F238E27FC236}">
                <a16:creationId xmlns:a16="http://schemas.microsoft.com/office/drawing/2014/main" id="{EA40DD1B-88B4-40F3-C4BF-34A891462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71" y="3041128"/>
            <a:ext cx="6103170" cy="3051585"/>
          </a:xfrm>
          <a:prstGeom prst="rect">
            <a:avLst/>
          </a:prstGeom>
          <a:solidFill>
            <a:srgbClr val="FFFF99"/>
          </a:solidFill>
        </p:spPr>
      </p:pic>
      <p:pic>
        <p:nvPicPr>
          <p:cNvPr id="7" name="Picture 6">
            <a:extLst>
              <a:ext uri="{FF2B5EF4-FFF2-40B4-BE49-F238E27FC236}">
                <a16:creationId xmlns:a16="http://schemas.microsoft.com/office/drawing/2014/main" id="{72C14E72-68C9-2D60-DF4C-E64CDFE2A81A}"/>
              </a:ext>
            </a:extLst>
          </p:cNvPr>
          <p:cNvPicPr>
            <a:picLocks noChangeAspect="1"/>
          </p:cNvPicPr>
          <p:nvPr/>
        </p:nvPicPr>
        <p:blipFill>
          <a:blip r:embed="rId4"/>
          <a:stretch>
            <a:fillRect/>
          </a:stretch>
        </p:blipFill>
        <p:spPr>
          <a:xfrm>
            <a:off x="7747925" y="2999959"/>
            <a:ext cx="3695319" cy="3092754"/>
          </a:xfrm>
          <a:prstGeom prst="rect">
            <a:avLst/>
          </a:prstGeom>
        </p:spPr>
      </p:pic>
    </p:spTree>
    <p:extLst>
      <p:ext uri="{BB962C8B-B14F-4D97-AF65-F5344CB8AC3E}">
        <p14:creationId xmlns:p14="http://schemas.microsoft.com/office/powerpoint/2010/main" val="137715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0816C8-CF13-418F-B388-160501F64BC6}"/>
              </a:ext>
            </a:extLst>
          </p:cNvPr>
          <p:cNvSpPr>
            <a:spLocks noGrp="1"/>
          </p:cNvSpPr>
          <p:nvPr>
            <p:ph type="sldNum" sz="quarter" idx="12"/>
          </p:nvPr>
        </p:nvSpPr>
        <p:spPr/>
        <p:txBody>
          <a:bodyPr/>
          <a:lstStyle/>
          <a:p>
            <a:fld id="{07E1C93C-5050-FC42-8F10-D22D4F119D13}" type="slidenum">
              <a:rPr lang="en-US" smtClean="0"/>
              <a:pPr/>
              <a:t>14</a:t>
            </a:fld>
            <a:endParaRPr lang="en-US" dirty="0"/>
          </a:p>
        </p:txBody>
      </p:sp>
      <p:sp>
        <p:nvSpPr>
          <p:cNvPr id="9" name="TextBox 326">
            <a:extLst>
              <a:ext uri="{FF2B5EF4-FFF2-40B4-BE49-F238E27FC236}">
                <a16:creationId xmlns:a16="http://schemas.microsoft.com/office/drawing/2014/main" id="{B393EF01-E349-48F5-B5AE-8A80F1FCF8A6}"/>
              </a:ext>
            </a:extLst>
          </p:cNvPr>
          <p:cNvSpPr txBox="1">
            <a:spLocks noChangeArrowheads="1"/>
          </p:cNvSpPr>
          <p:nvPr/>
        </p:nvSpPr>
        <p:spPr bwMode="auto">
          <a:xfrm>
            <a:off x="424818" y="87300"/>
            <a:ext cx="11767181" cy="523220"/>
          </a:xfrm>
          <a:prstGeom prst="rect">
            <a:avLst/>
          </a:prstGeom>
          <a:noFill/>
          <a:ln w="9525">
            <a:noFill/>
            <a:miter lim="800000"/>
            <a:headEnd/>
            <a:tailEnd/>
          </a:ln>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Injector Upgrade </a:t>
            </a:r>
            <a:r>
              <a:rPr lang="en-US" sz="2800" b="1" dirty="0">
                <a:solidFill>
                  <a:srgbClr val="C00000"/>
                </a:solidFill>
                <a:latin typeface="Symbol" panose="05050102010706020507" pitchFamily="18" charset="2"/>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 650 MeV Recirculating Injector based on LERF</a:t>
            </a:r>
          </a:p>
        </p:txBody>
      </p:sp>
      <p:sp>
        <p:nvSpPr>
          <p:cNvPr id="40" name="TextBox 39">
            <a:extLst>
              <a:ext uri="{FF2B5EF4-FFF2-40B4-BE49-F238E27FC236}">
                <a16:creationId xmlns:a16="http://schemas.microsoft.com/office/drawing/2014/main" id="{EF88904B-40A4-4988-BD17-764AD39B1AD5}"/>
              </a:ext>
            </a:extLst>
          </p:cNvPr>
          <p:cNvSpPr txBox="1"/>
          <p:nvPr/>
        </p:nvSpPr>
        <p:spPr>
          <a:xfrm>
            <a:off x="905736" y="1215568"/>
            <a:ext cx="3540368" cy="2118529"/>
          </a:xfrm>
          <a:prstGeom prst="rect">
            <a:avLst/>
          </a:prstGeom>
          <a:noFill/>
        </p:spPr>
        <p:txBody>
          <a:bodyPr wrap="square">
            <a:spAutoFit/>
          </a:bodyPr>
          <a:lstStyle/>
          <a:p>
            <a:pPr fontAlgn="base">
              <a:lnSpc>
                <a:spcPct val="150000"/>
              </a:lnSpc>
              <a:spcBef>
                <a:spcPct val="0"/>
              </a:spcBef>
              <a:spcAft>
                <a:spcPct val="0"/>
              </a:spcAft>
              <a:defRPr/>
            </a:pPr>
            <a:r>
              <a:rPr lang="en-US" dirty="0">
                <a:solidFill>
                  <a:srgbClr val="002060"/>
                </a:solidFill>
                <a:latin typeface="Arial" panose="020B0604020202020204" pitchFamily="34" charset="0"/>
                <a:cs typeface="Arial" panose="020B0604020202020204" pitchFamily="34" charset="0"/>
              </a:rPr>
              <a:t>With the present 123 MeV injector, the difference in the first and final pass energies in the North </a:t>
            </a:r>
            <a:r>
              <a:rPr lang="en-US" dirty="0" err="1">
                <a:solidFill>
                  <a:srgbClr val="002060"/>
                </a:solidFill>
                <a:latin typeface="Arial" panose="020B0604020202020204" pitchFamily="34" charset="0"/>
                <a:cs typeface="Arial" panose="020B0604020202020204" pitchFamily="34" charset="0"/>
              </a:rPr>
              <a:t>Linac</a:t>
            </a:r>
            <a:r>
              <a:rPr lang="en-US" dirty="0">
                <a:solidFill>
                  <a:srgbClr val="002060"/>
                </a:solidFill>
                <a:latin typeface="Arial" panose="020B0604020202020204" pitchFamily="34" charset="0"/>
                <a:cs typeface="Arial" panose="020B0604020202020204" pitchFamily="34" charset="0"/>
              </a:rPr>
              <a:t> is too large  (1:175) to effectively control the beam.</a:t>
            </a:r>
            <a:endParaRPr lang="en-US" dirty="0">
              <a:solidFill>
                <a:prstClr val="black"/>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30BA6028-418E-48DE-9227-82EAD752C9C2}"/>
              </a:ext>
            </a:extLst>
          </p:cNvPr>
          <p:cNvGrpSpPr/>
          <p:nvPr/>
        </p:nvGrpSpPr>
        <p:grpSpPr>
          <a:xfrm>
            <a:off x="943041" y="3728864"/>
            <a:ext cx="3291705" cy="2301598"/>
            <a:chOff x="676625" y="2873190"/>
            <a:chExt cx="4388940" cy="3068797"/>
          </a:xfrm>
        </p:grpSpPr>
        <p:sp>
          <p:nvSpPr>
            <p:cNvPr id="42" name="TextBox 41">
              <a:extLst>
                <a:ext uri="{FF2B5EF4-FFF2-40B4-BE49-F238E27FC236}">
                  <a16:creationId xmlns:a16="http://schemas.microsoft.com/office/drawing/2014/main" id="{DF16E1DE-DB8D-4FD8-9CDA-1F12A9649673}"/>
                </a:ext>
              </a:extLst>
            </p:cNvPr>
            <p:cNvSpPr txBox="1"/>
            <p:nvPr/>
          </p:nvSpPr>
          <p:spPr>
            <a:xfrm>
              <a:off x="676625" y="3671279"/>
              <a:ext cx="4388940" cy="2270708"/>
            </a:xfrm>
            <a:prstGeom prst="rect">
              <a:avLst/>
            </a:prstGeom>
            <a:noFill/>
          </p:spPr>
          <p:txBody>
            <a:bodyPr wrap="square">
              <a:spAutoFit/>
            </a:bodyPr>
            <a:lstStyle/>
            <a:p>
              <a:pPr fontAlgn="base">
                <a:lnSpc>
                  <a:spcPct val="150000"/>
                </a:lnSpc>
                <a:spcBef>
                  <a:spcPct val="0"/>
                </a:spcBef>
                <a:spcAft>
                  <a:spcPct val="0"/>
                </a:spcAft>
                <a:defRPr/>
              </a:pPr>
              <a:r>
                <a:rPr lang="en-US" dirty="0">
                  <a:solidFill>
                    <a:srgbClr val="002060"/>
                  </a:solidFill>
                  <a:latin typeface="Arial" panose="020B0604020202020204" pitchFamily="34" charset="0"/>
                  <a:cs typeface="Arial" panose="020B0604020202020204" pitchFamily="34" charset="0"/>
                </a:rPr>
                <a:t>650 MeV recirculating injector (3-pass) based on LERF will allow a manageable difference in energies (1:33)</a:t>
              </a:r>
            </a:p>
          </p:txBody>
        </p:sp>
        <p:sp>
          <p:nvSpPr>
            <p:cNvPr id="43" name="Arrow: Down 42">
              <a:extLst>
                <a:ext uri="{FF2B5EF4-FFF2-40B4-BE49-F238E27FC236}">
                  <a16:creationId xmlns:a16="http://schemas.microsoft.com/office/drawing/2014/main" id="{DEDEB1FB-7D7D-46A2-B6F6-CEFA0E38F1D5}"/>
                </a:ext>
              </a:extLst>
            </p:cNvPr>
            <p:cNvSpPr/>
            <p:nvPr/>
          </p:nvSpPr>
          <p:spPr>
            <a:xfrm>
              <a:off x="2163586" y="2873190"/>
              <a:ext cx="880722" cy="444500"/>
            </a:xfrm>
            <a:prstGeom prst="downArrow">
              <a:avLst/>
            </a:prstGeom>
            <a:solidFill>
              <a:srgbClr val="C39BE1"/>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fontAlgn="base">
                <a:lnSpc>
                  <a:spcPct val="90000"/>
                </a:lnSpc>
                <a:spcBef>
                  <a:spcPct val="0"/>
                </a:spcBef>
                <a:spcAft>
                  <a:spcPct val="0"/>
                </a:spcAft>
                <a:defRPr/>
              </a:pPr>
              <a:endParaRPr lang="en-US" dirty="0">
                <a:solidFill>
                  <a:prstClr val="black"/>
                </a:solidFill>
                <a:latin typeface="Arial"/>
              </a:endParaRPr>
            </a:p>
          </p:txBody>
        </p:sp>
      </p:grpSp>
      <p:pic>
        <p:nvPicPr>
          <p:cNvPr id="44" name="Picture 43">
            <a:extLst>
              <a:ext uri="{FF2B5EF4-FFF2-40B4-BE49-F238E27FC236}">
                <a16:creationId xmlns:a16="http://schemas.microsoft.com/office/drawing/2014/main" id="{B9FDE73F-A298-4083-B403-F9554316B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0346" y="2226410"/>
            <a:ext cx="7487070" cy="2215373"/>
          </a:xfrm>
          <a:prstGeom prst="rect">
            <a:avLst/>
          </a:prstGeom>
        </p:spPr>
      </p:pic>
    </p:spTree>
    <p:extLst>
      <p:ext uri="{BB962C8B-B14F-4D97-AF65-F5344CB8AC3E}">
        <p14:creationId xmlns:p14="http://schemas.microsoft.com/office/powerpoint/2010/main" val="44249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8C36F4-C72B-4329-8EA3-CC6174B33834}"/>
              </a:ext>
            </a:extLst>
          </p:cNvPr>
          <p:cNvSpPr>
            <a:spLocks noGrp="1"/>
          </p:cNvSpPr>
          <p:nvPr>
            <p:ph type="title"/>
          </p:nvPr>
        </p:nvSpPr>
        <p:spPr>
          <a:xfrm>
            <a:off x="533401" y="152400"/>
            <a:ext cx="11049000" cy="487490"/>
          </a:xfrm>
        </p:spPr>
        <p:txBody>
          <a:bodyPr>
            <a:noAutofit/>
          </a:bodyPr>
          <a:lstStyle/>
          <a:p>
            <a:r>
              <a:rPr lang="en-US" altLang="en-US" sz="2800" dirty="0"/>
              <a:t>Energy loss, Emittance dilution and Energy spread</a:t>
            </a:r>
            <a:endParaRPr lang="en-US" sz="2800" baseline="30000" dirty="0">
              <a:latin typeface="Symbol" panose="05050102010706020507" pitchFamily="18" charset="2"/>
            </a:endParaRPr>
          </a:p>
        </p:txBody>
      </p:sp>
      <p:pic>
        <p:nvPicPr>
          <p:cNvPr id="9" name="Picture 8">
            <a:extLst>
              <a:ext uri="{FF2B5EF4-FFF2-40B4-BE49-F238E27FC236}">
                <a16:creationId xmlns:a16="http://schemas.microsoft.com/office/drawing/2014/main" id="{C9602989-99F0-4612-B0A8-F6E167F8909B}"/>
              </a:ext>
            </a:extLst>
          </p:cNvPr>
          <p:cNvPicPr>
            <a:picLocks noChangeAspect="1"/>
          </p:cNvPicPr>
          <p:nvPr/>
        </p:nvPicPr>
        <p:blipFill>
          <a:blip r:embed="rId3"/>
          <a:stretch>
            <a:fillRect/>
          </a:stretch>
        </p:blipFill>
        <p:spPr>
          <a:xfrm>
            <a:off x="6357585" y="1113328"/>
            <a:ext cx="2617012" cy="1783511"/>
          </a:xfrm>
          <a:prstGeom prst="rect">
            <a:avLst/>
          </a:prstGeom>
          <a:ln w="28575">
            <a:solidFill>
              <a:srgbClr val="990099"/>
            </a:solidFill>
          </a:ln>
        </p:spPr>
      </p:pic>
      <p:pic>
        <p:nvPicPr>
          <p:cNvPr id="10" name="Picture 9">
            <a:extLst>
              <a:ext uri="{FF2B5EF4-FFF2-40B4-BE49-F238E27FC236}">
                <a16:creationId xmlns:a16="http://schemas.microsoft.com/office/drawing/2014/main" id="{ADFF2BF8-B836-4FA2-B031-C3AC12CAD6BF}"/>
              </a:ext>
            </a:extLst>
          </p:cNvPr>
          <p:cNvPicPr>
            <a:picLocks noChangeAspect="1"/>
          </p:cNvPicPr>
          <p:nvPr/>
        </p:nvPicPr>
        <p:blipFill>
          <a:blip r:embed="rId4"/>
          <a:stretch>
            <a:fillRect/>
          </a:stretch>
        </p:blipFill>
        <p:spPr>
          <a:xfrm>
            <a:off x="9872565" y="2323348"/>
            <a:ext cx="1362280" cy="510855"/>
          </a:xfrm>
          <a:prstGeom prst="rect">
            <a:avLst/>
          </a:prstGeom>
        </p:spPr>
      </p:pic>
      <p:graphicFrame>
        <p:nvGraphicFramePr>
          <p:cNvPr id="11" name="Object 4">
            <a:extLst>
              <a:ext uri="{FF2B5EF4-FFF2-40B4-BE49-F238E27FC236}">
                <a16:creationId xmlns:a16="http://schemas.microsoft.com/office/drawing/2014/main" id="{8AB86252-49E3-4473-A726-C3296D337AFE}"/>
              </a:ext>
            </a:extLst>
          </p:cNvPr>
          <p:cNvGraphicFramePr>
            <a:graphicFrameLocks noChangeAspect="1"/>
          </p:cNvGraphicFramePr>
          <p:nvPr>
            <p:extLst/>
          </p:nvPr>
        </p:nvGraphicFramePr>
        <p:xfrm>
          <a:off x="9301163" y="1905538"/>
          <a:ext cx="2546350" cy="325438"/>
        </p:xfrm>
        <a:graphic>
          <a:graphicData uri="http://schemas.openxmlformats.org/presentationml/2006/ole">
            <mc:AlternateContent xmlns:mc="http://schemas.openxmlformats.org/markup-compatibility/2006">
              <mc:Choice xmlns:v="urn:schemas-microsoft-com:vml" Requires="v">
                <p:oleObj spid="_x0000_s2118" name="Equation" r:id="rId5" imgW="1905000" imgH="254000" progId="Equation.DSMT4">
                  <p:embed/>
                </p:oleObj>
              </mc:Choice>
              <mc:Fallback>
                <p:oleObj name="Equation" r:id="rId5" imgW="1905000" imgH="254000" progId="Equation.DSMT4">
                  <p:embed/>
                  <p:pic>
                    <p:nvPicPr>
                      <p:cNvPr id="11" name="Object 4">
                        <a:extLst>
                          <a:ext uri="{FF2B5EF4-FFF2-40B4-BE49-F238E27FC236}">
                            <a16:creationId xmlns:a16="http://schemas.microsoft.com/office/drawing/2014/main" id="{853E52BD-6CCF-4C00-86FE-9EB02B3BF753}"/>
                          </a:ext>
                        </a:extLst>
                      </p:cNvPr>
                      <p:cNvPicPr>
                        <a:picLocks noChangeAspect="1" noChangeArrowheads="1"/>
                      </p:cNvPicPr>
                      <p:nvPr/>
                    </p:nvPicPr>
                    <p:blipFill>
                      <a:blip r:embed="rId6"/>
                      <a:srcRect/>
                      <a:stretch>
                        <a:fillRect/>
                      </a:stretch>
                    </p:blipFill>
                    <p:spPr bwMode="auto">
                      <a:xfrm>
                        <a:off x="9301163" y="1905538"/>
                        <a:ext cx="2546350" cy="325438"/>
                      </a:xfrm>
                      <a:prstGeom prst="rect">
                        <a:avLst/>
                      </a:prstGeom>
                      <a:noFill/>
                    </p:spPr>
                  </p:pic>
                </p:oleObj>
              </mc:Fallback>
            </mc:AlternateContent>
          </a:graphicData>
        </a:graphic>
      </p:graphicFrame>
      <p:sp>
        <p:nvSpPr>
          <p:cNvPr id="12" name="Content Placeholder 4">
            <a:extLst>
              <a:ext uri="{FF2B5EF4-FFF2-40B4-BE49-F238E27FC236}">
                <a16:creationId xmlns:a16="http://schemas.microsoft.com/office/drawing/2014/main" id="{D0656912-F983-427D-AC7C-77D7A689DB3D}"/>
              </a:ext>
            </a:extLst>
          </p:cNvPr>
          <p:cNvSpPr txBox="1">
            <a:spLocks/>
          </p:cNvSpPr>
          <p:nvPr/>
        </p:nvSpPr>
        <p:spPr bwMode="auto">
          <a:xfrm>
            <a:off x="35697" y="653251"/>
            <a:ext cx="3879078" cy="55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45000"/>
              </a:spcBef>
              <a:spcAft>
                <a:spcPct val="30000"/>
              </a:spcAft>
              <a:buSzPct val="100000"/>
              <a:buBlip>
                <a:blip r:embed="rId7"/>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8"/>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9"/>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ct val="100000"/>
              </a:lnSpc>
              <a:spcBef>
                <a:spcPts val="600"/>
              </a:spcBef>
              <a:spcAft>
                <a:spcPts val="600"/>
              </a:spcAf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lvl="1">
              <a:lnSpc>
                <a:spcPts val="2799"/>
              </a:lnSpc>
              <a:spcBef>
                <a:spcPts val="600"/>
              </a:spcBef>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Doubling the energy, while staying within current CEBAF footprint, makes the synchrotron radiation effects of paramount importance.</a:t>
            </a:r>
          </a:p>
          <a:p>
            <a:pPr lvl="1">
              <a:lnSpc>
                <a:spcPts val="2799"/>
              </a:lnSpc>
              <a:spcBef>
                <a:spcPts val="2400"/>
              </a:spcBef>
              <a:spcAft>
                <a:spcPts val="6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Quantum nature of a ‘recoil’ effect on electrons due to photon emission makes significant impact on both the transverse and longitudinal beam dynamics, leading to cumulative emittance growth (transverse and longitudinal).</a:t>
            </a:r>
          </a:p>
        </p:txBody>
      </p:sp>
      <p:sp>
        <p:nvSpPr>
          <p:cNvPr id="13" name="Content Placeholder 2">
            <a:extLst>
              <a:ext uri="{FF2B5EF4-FFF2-40B4-BE49-F238E27FC236}">
                <a16:creationId xmlns:a16="http://schemas.microsoft.com/office/drawing/2014/main" id="{49B7789B-3311-437F-AE12-4A2C1EDC61F3}"/>
              </a:ext>
            </a:extLst>
          </p:cNvPr>
          <p:cNvSpPr txBox="1">
            <a:spLocks/>
          </p:cNvSpPr>
          <p:nvPr/>
        </p:nvSpPr>
        <p:spPr>
          <a:xfrm>
            <a:off x="4097338" y="1057240"/>
            <a:ext cx="2424871" cy="2090703"/>
          </a:xfrm>
          <a:prstGeom prst="rect">
            <a:avLst/>
          </a:prstGeom>
        </p:spPr>
        <p:txBody>
          <a:bodyPr>
            <a:normAutofit/>
          </a:bodyPr>
          <a:lst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500"/>
              </a:lnSpc>
              <a:spcBef>
                <a:spcPts val="600"/>
              </a:spcBef>
              <a:spcAft>
                <a:spcPts val="600"/>
              </a:spcAft>
              <a:buFont typeface="Arial" panose="020B0604020202020204" pitchFamily="34" charset="0"/>
              <a:buChar char="•"/>
            </a:pPr>
            <a:r>
              <a:rPr lang="en-US" sz="1400" dirty="0">
                <a:latin typeface="Arial" panose="020B0604020202020204" pitchFamily="34" charset="0"/>
              </a:rPr>
              <a:t>Energy loss</a:t>
            </a:r>
          </a:p>
          <a:p>
            <a:pPr>
              <a:lnSpc>
                <a:spcPts val="3500"/>
              </a:lnSpc>
              <a:spcBef>
                <a:spcPts val="600"/>
              </a:spcBef>
              <a:spcAft>
                <a:spcPts val="600"/>
              </a:spcAft>
              <a:buFont typeface="Arial" panose="020B0604020202020204" pitchFamily="34" charset="0"/>
              <a:buChar char="•"/>
            </a:pPr>
            <a:r>
              <a:rPr lang="en-US" sz="1400" dirty="0">
                <a:latin typeface="Arial" panose="020B0604020202020204" pitchFamily="34" charset="0"/>
              </a:rPr>
              <a:t>Emittance dilution</a:t>
            </a:r>
          </a:p>
          <a:p>
            <a:pPr>
              <a:lnSpc>
                <a:spcPts val="3500"/>
              </a:lnSpc>
              <a:spcBef>
                <a:spcPts val="600"/>
              </a:spcBef>
              <a:spcAft>
                <a:spcPts val="600"/>
              </a:spcAft>
              <a:buFont typeface="Arial" panose="020B0604020202020204" pitchFamily="34" charset="0"/>
              <a:buChar char="•"/>
            </a:pPr>
            <a:r>
              <a:rPr lang="en-US" sz="1400" dirty="0">
                <a:latin typeface="Arial" panose="020B0604020202020204" pitchFamily="34" charset="0"/>
              </a:rPr>
              <a:t>Natural energy spread </a:t>
            </a:r>
          </a:p>
          <a:p>
            <a:pPr>
              <a:lnSpc>
                <a:spcPts val="3500"/>
              </a:lnSpc>
              <a:spcBef>
                <a:spcPts val="600"/>
              </a:spcBef>
              <a:spcAft>
                <a:spcPts val="600"/>
              </a:spcAft>
              <a:buFont typeface="Arial" panose="020B0604020202020204" pitchFamily="34" charset="0"/>
              <a:buChar char="•"/>
            </a:pPr>
            <a:endParaRPr lang="en-US" sz="1400" dirty="0"/>
          </a:p>
        </p:txBody>
      </p:sp>
      <p:sp>
        <p:nvSpPr>
          <p:cNvPr id="14" name="Content Placeholder 4">
            <a:extLst>
              <a:ext uri="{FF2B5EF4-FFF2-40B4-BE49-F238E27FC236}">
                <a16:creationId xmlns:a16="http://schemas.microsoft.com/office/drawing/2014/main" id="{55643F72-9413-4792-86F2-56A23E09ECDE}"/>
              </a:ext>
            </a:extLst>
          </p:cNvPr>
          <p:cNvSpPr txBox="1">
            <a:spLocks/>
          </p:cNvSpPr>
          <p:nvPr/>
        </p:nvSpPr>
        <p:spPr bwMode="auto">
          <a:xfrm>
            <a:off x="3571460" y="2957559"/>
            <a:ext cx="8746435" cy="69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45000"/>
              </a:spcBef>
              <a:spcAft>
                <a:spcPct val="30000"/>
              </a:spcAft>
              <a:buSzPct val="100000"/>
              <a:buBlip>
                <a:blip r:embed="rId7"/>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8"/>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9"/>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a:lnSpc>
                <a:spcPct val="100000"/>
              </a:lnSpc>
              <a:buFont typeface="Arial" panose="020B0604020202020204" pitchFamily="34" charset="0"/>
              <a:buChar char="•"/>
              <a:defRPr/>
            </a:pPr>
            <a:endParaRPr lang="en-US" sz="1400" dirty="0">
              <a:solidFill>
                <a:schemeClr val="tx1"/>
              </a:solidFill>
              <a:latin typeface="Arial" panose="020B0604020202020204" pitchFamily="34" charset="0"/>
              <a:cs typeface="Arial" panose="020B0604020202020204" pitchFamily="34" charset="0"/>
            </a:endParaRPr>
          </a:p>
          <a:p>
            <a:pPr lvl="1">
              <a:lnSpc>
                <a:spcPct val="100000"/>
              </a:lnSpc>
              <a:spcBef>
                <a:spcPts val="300"/>
              </a:spcBef>
              <a:spcAft>
                <a:spcPts val="300"/>
              </a:spcAft>
              <a:buFont typeface="Arial" panose="020B0604020202020204" pitchFamily="34" charset="0"/>
              <a:buChar char="•"/>
              <a:defRPr/>
            </a:pPr>
            <a:r>
              <a:rPr lang="en-US" sz="1400" dirty="0">
                <a:solidFill>
                  <a:schemeClr val="tx1"/>
                </a:solidFill>
                <a:latin typeface="Arial" panose="020B0604020202020204" pitchFamily="34" charset="0"/>
                <a:cs typeface="Arial" panose="020B0604020202020204" pitchFamily="34" charset="0"/>
              </a:rPr>
              <a:t>Cumulative emittance dilution (transverse and longitudinal) at 22 GeV (4 CEBAF +  6 FFA passes)</a:t>
            </a:r>
          </a:p>
        </p:txBody>
      </p:sp>
      <p:grpSp>
        <p:nvGrpSpPr>
          <p:cNvPr id="15" name="Group 14">
            <a:extLst>
              <a:ext uri="{FF2B5EF4-FFF2-40B4-BE49-F238E27FC236}">
                <a16:creationId xmlns:a16="http://schemas.microsoft.com/office/drawing/2014/main" id="{87DA48A9-F190-4258-B39B-CF4978694468}"/>
              </a:ext>
            </a:extLst>
          </p:cNvPr>
          <p:cNvGrpSpPr/>
          <p:nvPr/>
        </p:nvGrpSpPr>
        <p:grpSpPr>
          <a:xfrm>
            <a:off x="4728376" y="5773938"/>
            <a:ext cx="3026791" cy="261610"/>
            <a:chOff x="5947806" y="5837433"/>
            <a:chExt cx="3026791" cy="261610"/>
          </a:xfrm>
        </p:grpSpPr>
        <p:sp>
          <p:nvSpPr>
            <p:cNvPr id="16" name="Star: 5 Points 15">
              <a:extLst>
                <a:ext uri="{FF2B5EF4-FFF2-40B4-BE49-F238E27FC236}">
                  <a16:creationId xmlns:a16="http://schemas.microsoft.com/office/drawing/2014/main" id="{BF98D64C-0D8D-45BA-83C1-0E4DD9973FB1}"/>
                </a:ext>
              </a:extLst>
            </p:cNvPr>
            <p:cNvSpPr/>
            <p:nvPr/>
          </p:nvSpPr>
          <p:spPr>
            <a:xfrm>
              <a:off x="5947806" y="5903256"/>
              <a:ext cx="56777" cy="4781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BBD850C-A12B-4656-A50B-22674D9A3F06}"/>
                </a:ext>
              </a:extLst>
            </p:cNvPr>
            <p:cNvSpPr txBox="1"/>
            <p:nvPr/>
          </p:nvSpPr>
          <p:spPr>
            <a:xfrm>
              <a:off x="5947806" y="5837433"/>
              <a:ext cx="302679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Projected value from the </a:t>
              </a:r>
              <a:r>
                <a:rPr lang="en-US" sz="1100" dirty="0" err="1">
                  <a:latin typeface="Arial" panose="020B0604020202020204" pitchFamily="34" charset="0"/>
                  <a:cs typeface="Arial" panose="020B0604020202020204" pitchFamily="34" charset="0"/>
                </a:rPr>
                <a:t>Spr</a:t>
              </a:r>
              <a:r>
                <a:rPr lang="en-US" sz="1100" dirty="0">
                  <a:latin typeface="Arial" panose="020B0604020202020204" pitchFamily="34" charset="0"/>
                  <a:cs typeface="Arial" panose="020B0604020202020204" pitchFamily="34" charset="0"/>
                </a:rPr>
                <a:t>/Rec contribution</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ABCD09-0B01-4062-B929-ACFDAC5BAB12}"/>
                  </a:ext>
                </a:extLst>
              </p:cNvPr>
              <p:cNvSpPr txBox="1"/>
              <p:nvPr/>
            </p:nvSpPr>
            <p:spPr>
              <a:xfrm>
                <a:off x="9411551" y="1243893"/>
                <a:ext cx="2354427" cy="338554"/>
              </a:xfrm>
              <a:prstGeom prst="rect">
                <a:avLst/>
              </a:prstGeom>
              <a:noFill/>
            </p:spPr>
            <p:txBody>
              <a:bodyPr wrap="none" rtlCol="0">
                <a:spAutoFit/>
              </a:bodyPr>
              <a:lstStyle/>
              <a:p>
                <a:r>
                  <a:rPr lang="en-US" sz="1600" dirty="0">
                    <a:solidFill>
                      <a:schemeClr val="tx1"/>
                    </a:solidFill>
                    <a:latin typeface="Arial" panose="020B0604020202020204" pitchFamily="34" charset="0"/>
                    <a:cs typeface="Arial" panose="020B0604020202020204" pitchFamily="34" charset="0"/>
                  </a:rPr>
                  <a:t>Maximize</a:t>
                </a:r>
                <a:r>
                  <a:rPr lang="en-US" sz="1600" dirty="0">
                    <a:solidFill>
                      <a:schemeClr val="tx1"/>
                    </a:solidFill>
                  </a:rPr>
                  <a:t> </a:t>
                </a:r>
                <a14:m>
                  <m:oMath xmlns:m="http://schemas.openxmlformats.org/officeDocument/2006/math">
                    <m:r>
                      <a:rPr lang="en-US" sz="1600" i="1" dirty="0" smtClean="0">
                        <a:solidFill>
                          <a:schemeClr val="tx1"/>
                        </a:solidFill>
                        <a:latin typeface="Cambria Math" panose="02040503050406030204" pitchFamily="18" charset="0"/>
                        <a:ea typeface="Cambria Math" panose="02040503050406030204" pitchFamily="18" charset="0"/>
                      </a:rPr>
                      <m:t>𝜌</m:t>
                    </m:r>
                  </m:oMath>
                </a14:m>
                <a:r>
                  <a:rPr lang="en-US" sz="1600" dirty="0">
                    <a:solidFill>
                      <a:schemeClr val="tx1"/>
                    </a:solidFill>
                  </a:rPr>
                  <a:t>, </a:t>
                </a:r>
                <a:r>
                  <a:rPr lang="en-US" sz="1600" dirty="0">
                    <a:solidFill>
                      <a:schemeClr val="tx1"/>
                    </a:solidFill>
                    <a:latin typeface="Arial" panose="020B0604020202020204" pitchFamily="34" charset="0"/>
                    <a:cs typeface="Arial" panose="020B0604020202020204" pitchFamily="34" charset="0"/>
                  </a:rPr>
                  <a:t>minimize </a:t>
                </a:r>
                <a:r>
                  <a:rPr lang="en-US" sz="1600" i="1" dirty="0">
                    <a:solidFill>
                      <a:schemeClr val="tx1"/>
                    </a:solidFill>
                    <a:latin typeface="Arial" panose="020B0604020202020204" pitchFamily="34" charset="0"/>
                    <a:cs typeface="Arial" panose="020B0604020202020204" pitchFamily="34" charset="0"/>
                  </a:rPr>
                  <a:t>H</a:t>
                </a:r>
                <a:endParaRPr lang="en-US" sz="1600" i="1" baseline="-25000" dirty="0">
                  <a:solidFill>
                    <a:schemeClr val="tx1"/>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32ABCD09-0B01-4062-B929-ACFDAC5BAB12}"/>
                  </a:ext>
                </a:extLst>
              </p:cNvPr>
              <p:cNvSpPr txBox="1">
                <a:spLocks noRot="1" noChangeAspect="1" noMove="1" noResize="1" noEditPoints="1" noAdjustHandles="1" noChangeArrowheads="1" noChangeShapeType="1" noTextEdit="1"/>
              </p:cNvSpPr>
              <p:nvPr/>
            </p:nvSpPr>
            <p:spPr>
              <a:xfrm>
                <a:off x="9411551" y="1243893"/>
                <a:ext cx="2354427" cy="338554"/>
              </a:xfrm>
              <a:prstGeom prst="rect">
                <a:avLst/>
              </a:prstGeom>
              <a:blipFill>
                <a:blip r:embed="rId10"/>
                <a:stretch>
                  <a:fillRect l="-1554" t="-5357" r="-259" b="-21429"/>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0A4FD55E-DB33-4859-8B32-F16084E7BF9C}"/>
              </a:ext>
            </a:extLst>
          </p:cNvPr>
          <p:cNvGrpSpPr/>
          <p:nvPr/>
        </p:nvGrpSpPr>
        <p:grpSpPr>
          <a:xfrm>
            <a:off x="4728376" y="3923867"/>
            <a:ext cx="2984622" cy="1713957"/>
            <a:chOff x="5635743" y="3725752"/>
            <a:chExt cx="2984622" cy="1713957"/>
          </a:xfrm>
        </p:grpSpPr>
        <p:grpSp>
          <p:nvGrpSpPr>
            <p:cNvPr id="20" name="Group 19">
              <a:extLst>
                <a:ext uri="{FF2B5EF4-FFF2-40B4-BE49-F238E27FC236}">
                  <a16:creationId xmlns:a16="http://schemas.microsoft.com/office/drawing/2014/main" id="{195CD169-A8AC-4AAE-9D52-52A9A4E44FAE}"/>
                </a:ext>
              </a:extLst>
            </p:cNvPr>
            <p:cNvGrpSpPr/>
            <p:nvPr/>
          </p:nvGrpSpPr>
          <p:grpSpPr>
            <a:xfrm>
              <a:off x="5635743" y="3725752"/>
              <a:ext cx="2984622" cy="1713957"/>
              <a:chOff x="5635743" y="3725752"/>
              <a:chExt cx="2984622" cy="1713957"/>
            </a:xfrm>
          </p:grpSpPr>
          <p:pic>
            <p:nvPicPr>
              <p:cNvPr id="22" name="Picture 21">
                <a:extLst>
                  <a:ext uri="{FF2B5EF4-FFF2-40B4-BE49-F238E27FC236}">
                    <a16:creationId xmlns:a16="http://schemas.microsoft.com/office/drawing/2014/main" id="{B3A521FF-175B-427E-A134-8BF0B1A7013C}"/>
                  </a:ext>
                </a:extLst>
              </p:cNvPr>
              <p:cNvPicPr>
                <a:picLocks noChangeAspect="1"/>
              </p:cNvPicPr>
              <p:nvPr/>
            </p:nvPicPr>
            <p:blipFill>
              <a:blip r:embed="rId11"/>
              <a:stretch>
                <a:fillRect/>
              </a:stretch>
            </p:blipFill>
            <p:spPr>
              <a:xfrm>
                <a:off x="6376843" y="3725752"/>
                <a:ext cx="2243522" cy="304257"/>
              </a:xfrm>
              <a:prstGeom prst="rect">
                <a:avLst/>
              </a:prstGeom>
            </p:spPr>
          </p:pic>
          <p:pic>
            <p:nvPicPr>
              <p:cNvPr id="23" name="Picture 22">
                <a:extLst>
                  <a:ext uri="{FF2B5EF4-FFF2-40B4-BE49-F238E27FC236}">
                    <a16:creationId xmlns:a16="http://schemas.microsoft.com/office/drawing/2014/main" id="{C3CF86C0-73D6-47EE-921E-F9B8D087971A}"/>
                  </a:ext>
                </a:extLst>
              </p:cNvPr>
              <p:cNvPicPr>
                <a:picLocks noChangeAspect="1"/>
              </p:cNvPicPr>
              <p:nvPr/>
            </p:nvPicPr>
            <p:blipFill>
              <a:blip r:embed="rId12"/>
              <a:stretch>
                <a:fillRect/>
              </a:stretch>
            </p:blipFill>
            <p:spPr>
              <a:xfrm>
                <a:off x="5635743" y="3725752"/>
                <a:ext cx="742950" cy="1713957"/>
              </a:xfrm>
              <a:prstGeom prst="rect">
                <a:avLst/>
              </a:prstGeom>
            </p:spPr>
          </p:pic>
          <p:pic>
            <p:nvPicPr>
              <p:cNvPr id="24" name="Picture 23">
                <a:extLst>
                  <a:ext uri="{FF2B5EF4-FFF2-40B4-BE49-F238E27FC236}">
                    <a16:creationId xmlns:a16="http://schemas.microsoft.com/office/drawing/2014/main" id="{92F0F3E7-1DB3-4C01-A215-9800FC5BD2DF}"/>
                  </a:ext>
                </a:extLst>
              </p:cNvPr>
              <p:cNvPicPr>
                <a:picLocks noChangeAspect="1"/>
              </p:cNvPicPr>
              <p:nvPr/>
            </p:nvPicPr>
            <p:blipFill>
              <a:blip r:embed="rId13"/>
              <a:stretch>
                <a:fillRect/>
              </a:stretch>
            </p:blipFill>
            <p:spPr>
              <a:xfrm>
                <a:off x="6372067" y="3999413"/>
                <a:ext cx="2243522" cy="1440296"/>
              </a:xfrm>
              <a:prstGeom prst="rect">
                <a:avLst/>
              </a:prstGeom>
            </p:spPr>
          </p:pic>
        </p:grpSp>
        <p:sp>
          <p:nvSpPr>
            <p:cNvPr id="21" name="Star: 5 Points 20">
              <a:extLst>
                <a:ext uri="{FF2B5EF4-FFF2-40B4-BE49-F238E27FC236}">
                  <a16:creationId xmlns:a16="http://schemas.microsoft.com/office/drawing/2014/main" id="{2230F9EA-3A92-4E3B-848E-5BE3D0DF6E2B}"/>
                </a:ext>
              </a:extLst>
            </p:cNvPr>
            <p:cNvSpPr/>
            <p:nvPr/>
          </p:nvSpPr>
          <p:spPr>
            <a:xfrm>
              <a:off x="6254611" y="4909815"/>
              <a:ext cx="56777" cy="47812"/>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613EBC8-9B5F-42CC-89B8-9F4652820A94}"/>
              </a:ext>
            </a:extLst>
          </p:cNvPr>
          <p:cNvPicPr>
            <a:picLocks noChangeAspect="1"/>
          </p:cNvPicPr>
          <p:nvPr/>
        </p:nvPicPr>
        <p:blipFill>
          <a:blip r:embed="rId14"/>
          <a:stretch>
            <a:fillRect/>
          </a:stretch>
        </p:blipFill>
        <p:spPr>
          <a:xfrm>
            <a:off x="8412163" y="4431377"/>
            <a:ext cx="3435350" cy="774700"/>
          </a:xfrm>
          <a:prstGeom prst="rect">
            <a:avLst/>
          </a:prstGeom>
        </p:spPr>
      </p:pic>
      <p:sp>
        <p:nvSpPr>
          <p:cNvPr id="26" name="Rounded Rectangle 134">
            <a:extLst>
              <a:ext uri="{FF2B5EF4-FFF2-40B4-BE49-F238E27FC236}">
                <a16:creationId xmlns:a16="http://schemas.microsoft.com/office/drawing/2014/main" id="{CE3C3BC7-414F-4DDC-B2B7-FD38E70AAB72}"/>
              </a:ext>
            </a:extLst>
          </p:cNvPr>
          <p:cNvSpPr/>
          <p:nvPr/>
        </p:nvSpPr>
        <p:spPr bwMode="auto">
          <a:xfrm>
            <a:off x="11126662" y="4431377"/>
            <a:ext cx="714225" cy="251941"/>
          </a:xfrm>
          <a:prstGeom prst="roundRect">
            <a:avLst/>
          </a:prstGeom>
          <a:noFill/>
          <a:ln w="57150" cap="flat" cmpd="sng" algn="ctr">
            <a:solidFill>
              <a:srgbClr val="1ED041"/>
            </a:solidFill>
            <a:prstDash val="solid"/>
            <a:round/>
            <a:headEnd type="none" w="med" len="med"/>
            <a:tailEnd type="none" w="med" len="med"/>
          </a:ln>
          <a:effectLst/>
        </p:spPr>
        <p:txBody>
          <a:bodyPr vert="horz" wrap="square" lIns="90464" tIns="44438" rIns="90464" bIns="44438" numCol="1" rtlCol="0" anchor="ctr" anchorCtr="0" compatLnSpc="1">
            <a:prstTxWarp prst="textNoShape">
              <a:avLst/>
            </a:prstTxWarp>
          </a:bodyPr>
          <a:lstStyle/>
          <a:p>
            <a:pPr eaLnBrk="0" fontAlgn="base" hangingPunct="0">
              <a:spcBef>
                <a:spcPct val="0"/>
              </a:spcBef>
              <a:spcAft>
                <a:spcPct val="0"/>
              </a:spcAft>
              <a:defRPr/>
            </a:pPr>
            <a:endParaRPr lang="en-US" sz="1000">
              <a:solidFill>
                <a:prstClr val="black"/>
              </a:solidFill>
              <a:latin typeface="Arial Unicode MS" pitchFamily="34" charset="-128"/>
              <a:cs typeface="Arial" charset="0"/>
            </a:endParaRPr>
          </a:p>
        </p:txBody>
      </p:sp>
      <p:grpSp>
        <p:nvGrpSpPr>
          <p:cNvPr id="27" name="Group 26">
            <a:extLst>
              <a:ext uri="{FF2B5EF4-FFF2-40B4-BE49-F238E27FC236}">
                <a16:creationId xmlns:a16="http://schemas.microsoft.com/office/drawing/2014/main" id="{B14DCF88-604C-4B6F-BD63-8662E483192D}"/>
              </a:ext>
            </a:extLst>
          </p:cNvPr>
          <p:cNvGrpSpPr/>
          <p:nvPr/>
        </p:nvGrpSpPr>
        <p:grpSpPr>
          <a:xfrm>
            <a:off x="5441986" y="5357876"/>
            <a:ext cx="2266236" cy="252753"/>
            <a:chOff x="5441986" y="5357876"/>
            <a:chExt cx="2266236" cy="252753"/>
          </a:xfrm>
        </p:grpSpPr>
        <p:sp>
          <p:nvSpPr>
            <p:cNvPr id="28" name="Rounded Rectangle 134">
              <a:extLst>
                <a:ext uri="{FF2B5EF4-FFF2-40B4-BE49-F238E27FC236}">
                  <a16:creationId xmlns:a16="http://schemas.microsoft.com/office/drawing/2014/main" id="{21C12EE5-964E-42D5-A7FE-BFBB7F83CFEC}"/>
                </a:ext>
              </a:extLst>
            </p:cNvPr>
            <p:cNvSpPr/>
            <p:nvPr/>
          </p:nvSpPr>
          <p:spPr bwMode="auto">
            <a:xfrm>
              <a:off x="6844381" y="5358688"/>
              <a:ext cx="863841" cy="251941"/>
            </a:xfrm>
            <a:prstGeom prst="roundRect">
              <a:avLst/>
            </a:prstGeom>
            <a:noFill/>
            <a:ln w="57150" cap="flat" cmpd="sng" algn="ctr">
              <a:solidFill>
                <a:srgbClr val="1ED041"/>
              </a:solidFill>
              <a:prstDash val="solid"/>
              <a:round/>
              <a:headEnd type="none" w="med" len="med"/>
              <a:tailEnd type="none" w="med" len="med"/>
            </a:ln>
            <a:effectLst/>
          </p:spPr>
          <p:txBody>
            <a:bodyPr vert="horz" wrap="square" lIns="90464" tIns="44438" rIns="90464" bIns="44438" numCol="1" rtlCol="0" anchor="ctr" anchorCtr="0" compatLnSpc="1">
              <a:prstTxWarp prst="textNoShape">
                <a:avLst/>
              </a:prstTxWarp>
            </a:bodyPr>
            <a:lstStyle/>
            <a:p>
              <a:pPr eaLnBrk="0" fontAlgn="base" hangingPunct="0">
                <a:spcBef>
                  <a:spcPct val="0"/>
                </a:spcBef>
                <a:spcAft>
                  <a:spcPct val="0"/>
                </a:spcAft>
                <a:defRPr/>
              </a:pPr>
              <a:endParaRPr lang="en-US" sz="1000">
                <a:solidFill>
                  <a:prstClr val="black"/>
                </a:solidFill>
                <a:latin typeface="Arial Unicode MS" pitchFamily="34" charset="-128"/>
                <a:cs typeface="Arial" charset="0"/>
              </a:endParaRPr>
            </a:p>
          </p:txBody>
        </p:sp>
        <p:sp>
          <p:nvSpPr>
            <p:cNvPr id="29" name="Rounded Rectangle 134">
              <a:extLst>
                <a:ext uri="{FF2B5EF4-FFF2-40B4-BE49-F238E27FC236}">
                  <a16:creationId xmlns:a16="http://schemas.microsoft.com/office/drawing/2014/main" id="{B7F1E931-6428-4C9E-9C69-38F97148BEB8}"/>
                </a:ext>
              </a:extLst>
            </p:cNvPr>
            <p:cNvSpPr/>
            <p:nvPr/>
          </p:nvSpPr>
          <p:spPr bwMode="auto">
            <a:xfrm>
              <a:off x="5441986" y="5357876"/>
              <a:ext cx="736324" cy="251941"/>
            </a:xfrm>
            <a:prstGeom prst="roundRect">
              <a:avLst/>
            </a:prstGeom>
            <a:noFill/>
            <a:ln w="57150" cap="flat" cmpd="sng" algn="ctr">
              <a:solidFill>
                <a:srgbClr val="1ED041"/>
              </a:solidFill>
              <a:prstDash val="solid"/>
              <a:round/>
              <a:headEnd type="none" w="med" len="med"/>
              <a:tailEnd type="none" w="med" len="med"/>
            </a:ln>
            <a:effectLst/>
          </p:spPr>
          <p:txBody>
            <a:bodyPr vert="horz" wrap="square" lIns="90464" tIns="44438" rIns="90464" bIns="44438" numCol="1" rtlCol="0" anchor="ctr" anchorCtr="0" compatLnSpc="1">
              <a:prstTxWarp prst="textNoShape">
                <a:avLst/>
              </a:prstTxWarp>
            </a:bodyPr>
            <a:lstStyle/>
            <a:p>
              <a:pPr eaLnBrk="0" fontAlgn="base" hangingPunct="0">
                <a:spcBef>
                  <a:spcPct val="0"/>
                </a:spcBef>
                <a:spcAft>
                  <a:spcPct val="0"/>
                </a:spcAft>
                <a:defRPr/>
              </a:pPr>
              <a:endParaRPr lang="en-US" sz="1000">
                <a:solidFill>
                  <a:prstClr val="black"/>
                </a:solidFill>
                <a:latin typeface="Arial Unicode MS" pitchFamily="34" charset="-128"/>
                <a:cs typeface="Arial" charset="0"/>
              </a:endParaRPr>
            </a:p>
          </p:txBody>
        </p:sp>
      </p:grpSp>
    </p:spTree>
    <p:extLst>
      <p:ext uri="{BB962C8B-B14F-4D97-AF65-F5344CB8AC3E}">
        <p14:creationId xmlns:p14="http://schemas.microsoft.com/office/powerpoint/2010/main" val="313330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E29B0E1C-256D-408F-B7BC-7463D8045BE4}"/>
              </a:ext>
            </a:extLst>
          </p:cNvPr>
          <p:cNvSpPr txBox="1">
            <a:spLocks/>
          </p:cNvSpPr>
          <p:nvPr/>
        </p:nvSpPr>
        <p:spPr bwMode="auto">
          <a:xfrm>
            <a:off x="911169" y="786308"/>
            <a:ext cx="9206866" cy="592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45000"/>
              </a:spcBef>
              <a:spcAft>
                <a:spcPct val="30000"/>
              </a:spcAft>
              <a:buSzPct val="100000"/>
              <a:buBlip>
                <a:blip r:embed="rId2"/>
              </a:buBlip>
              <a:defRPr sz="2400">
                <a:solidFill>
                  <a:srgbClr val="000066"/>
                </a:solidFill>
                <a:latin typeface="+mn-lt"/>
                <a:ea typeface="MS PGothic" pitchFamily="34" charset="-128"/>
                <a:cs typeface="MS PGothic" charset="0"/>
              </a:defRPr>
            </a:lvl1pPr>
            <a:lvl2pPr marL="742950" indent="-285750" algn="l" rtl="0" eaLnBrk="0" fontAlgn="base" hangingPunct="0">
              <a:lnSpc>
                <a:spcPct val="110000"/>
              </a:lnSpc>
              <a:spcBef>
                <a:spcPct val="45000"/>
              </a:spcBef>
              <a:spcAft>
                <a:spcPct val="30000"/>
              </a:spcAft>
              <a:buBlip>
                <a:blip r:embed="rId3"/>
              </a:buBlip>
              <a:defRPr sz="2000">
                <a:solidFill>
                  <a:srgbClr val="800080"/>
                </a:solidFill>
                <a:latin typeface="+mn-lt"/>
                <a:ea typeface="MS PGothic" pitchFamily="34" charset="-128"/>
                <a:cs typeface="MS PGothic" charset="0"/>
              </a:defRPr>
            </a:lvl2pPr>
            <a:lvl3pPr marL="1143000" indent="-228600" algn="l" rtl="0" eaLnBrk="0" fontAlgn="base" hangingPunct="0">
              <a:lnSpc>
                <a:spcPct val="110000"/>
              </a:lnSpc>
              <a:spcBef>
                <a:spcPct val="45000"/>
              </a:spcBef>
              <a:spcAft>
                <a:spcPct val="30000"/>
              </a:spcAft>
              <a:buSzPct val="100000"/>
              <a:buBlip>
                <a:blip r:embed="rId4"/>
              </a:buBlip>
              <a:defRPr>
                <a:solidFill>
                  <a:srgbClr val="009900"/>
                </a:solidFill>
                <a:latin typeface="+mn-lt"/>
                <a:ea typeface="MS PGothic" pitchFamily="34" charset="-128"/>
                <a:cs typeface="MS PGothic" charset="0"/>
              </a:defRPr>
            </a:lvl3pPr>
            <a:lvl4pPr marL="1600200" indent="-228600" algn="l" rtl="0" eaLnBrk="0" fontAlgn="base" hangingPunct="0">
              <a:spcBef>
                <a:spcPct val="20000"/>
              </a:spcBef>
              <a:spcAft>
                <a:spcPct val="0"/>
              </a:spcAft>
              <a:buSzPct val="100000"/>
              <a:defRPr sz="240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SzPct val="100000"/>
              <a:buChar char="»"/>
              <a:defRPr sz="2400">
                <a:solidFill>
                  <a:schemeClr val="tx1"/>
                </a:solidFill>
                <a:latin typeface="Times New Roman" pitchFamily="18" charset="0"/>
                <a:ea typeface="MS PGothic" pitchFamily="34" charset="-128"/>
                <a:cs typeface="MS PGothic" charset="0"/>
              </a:defRPr>
            </a:lvl5pPr>
            <a:lvl6pPr marL="2514600" indent="-228600" algn="l" rtl="0" eaLnBrk="0" fontAlgn="base" hangingPunct="0">
              <a:spcBef>
                <a:spcPct val="20000"/>
              </a:spcBef>
              <a:spcAft>
                <a:spcPct val="0"/>
              </a:spcAft>
              <a:buSzPct val="100000"/>
              <a:buChar char="»"/>
              <a:defRPr sz="24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4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4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400">
                <a:solidFill>
                  <a:schemeClr val="tx1"/>
                </a:solidFill>
                <a:latin typeface="Times New Roman" pitchFamily="18" charset="0"/>
              </a:defRPr>
            </a:lvl9pPr>
          </a:lstStyle>
          <a:p>
            <a:pPr defTabSz="685800">
              <a:spcBef>
                <a:spcPts val="0"/>
              </a:spcBef>
              <a:spcAft>
                <a:spcPts val="600"/>
              </a:spcAft>
              <a:buFont typeface="Arial" panose="020B0604020202020204" pitchFamily="34" charset="0"/>
              <a:buChar char="•"/>
              <a:defRPr/>
            </a:pPr>
            <a:endParaRPr lang="en-US" sz="1600" dirty="0">
              <a:solidFill>
                <a:schemeClr val="tx1"/>
              </a:solidFill>
              <a:latin typeface="Arial" panose="020B0604020202020204" pitchFamily="34" charset="0"/>
              <a:cs typeface="Arial" panose="020B0604020202020204" pitchFamily="34" charset="0"/>
            </a:endParaRPr>
          </a:p>
          <a:p>
            <a:pPr defTabSz="685800">
              <a:lnSpc>
                <a:spcPct val="100000"/>
              </a:lnSpc>
              <a:spcBef>
                <a:spcPts val="0"/>
              </a:spcBef>
              <a:spcAft>
                <a:spcPts val="600"/>
              </a:spcAft>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Present Baseline (1.1 GeV per linac): </a:t>
            </a:r>
          </a:p>
          <a:p>
            <a:pPr lvl="1">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650 MeV Recirculating Injector (additional three C-75 cryomodules)</a:t>
            </a:r>
          </a:p>
          <a:p>
            <a:pPr lvl="1">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Recirculate 4 passes with the current CEBAF</a:t>
            </a:r>
          </a:p>
          <a:p>
            <a:pPr lvl="1">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Plus Additional 6 passes via a single FFA: </a:t>
            </a:r>
            <a:r>
              <a:rPr lang="en-US" sz="1600" b="1" dirty="0">
                <a:solidFill>
                  <a:schemeClr val="tx1"/>
                </a:solidFill>
                <a:latin typeface="Arial" panose="020B0604020202020204" pitchFamily="34" charset="0"/>
                <a:cs typeface="Arial" panose="020B0604020202020204" pitchFamily="34" charset="0"/>
              </a:rPr>
              <a:t>10 – 22 GeV</a:t>
            </a:r>
          </a:p>
          <a:p>
            <a:pPr defTabSz="685800">
              <a:lnSpc>
                <a:spcPct val="150000"/>
              </a:lnSpc>
              <a:spcBef>
                <a:spcPts val="0"/>
              </a:spcBef>
              <a:spcAft>
                <a:spcPts val="600"/>
              </a:spcAft>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Non Scaling FFA Arc Architecture configured with compact FODO cells</a:t>
            </a:r>
          </a:p>
          <a:p>
            <a:pPr marL="628650" lvl="1" defTabSz="685800">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Beta and dispersion matching to the </a:t>
            </a:r>
            <a:r>
              <a:rPr lang="en-US" sz="1600" dirty="0" err="1">
                <a:solidFill>
                  <a:schemeClr val="tx1"/>
                </a:solidFill>
                <a:latin typeface="Arial" panose="020B0604020202020204" pitchFamily="34" charset="0"/>
                <a:cs typeface="Arial" panose="020B0604020202020204" pitchFamily="34" charset="0"/>
              </a:rPr>
              <a:t>linacs</a:t>
            </a:r>
            <a:r>
              <a:rPr lang="en-US" sz="1600" dirty="0">
                <a:solidFill>
                  <a:schemeClr val="tx1"/>
                </a:solidFill>
                <a:latin typeface="Arial" panose="020B0604020202020204" pitchFamily="34" charset="0"/>
                <a:cs typeface="Arial" panose="020B0604020202020204" pitchFamily="34" charset="0"/>
              </a:rPr>
              <a:t> through cell-by-cell variation (length, bend)</a:t>
            </a:r>
          </a:p>
          <a:p>
            <a:pPr marL="628650" lvl="1" defTabSz="685800">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Open mid-plane permanent magnet design: B-field ≤ </a:t>
            </a:r>
            <a:r>
              <a:rPr lang="en-US" sz="1600" b="1" dirty="0">
                <a:solidFill>
                  <a:schemeClr val="tx1"/>
                </a:solidFill>
                <a:latin typeface="Arial" panose="020B0604020202020204" pitchFamily="34" charset="0"/>
                <a:cs typeface="Arial" panose="020B0604020202020204" pitchFamily="34" charset="0"/>
              </a:rPr>
              <a:t>1 T</a:t>
            </a:r>
            <a:r>
              <a:rPr lang="en-US" sz="1600" dirty="0">
                <a:solidFill>
                  <a:schemeClr val="tx1"/>
                </a:solidFill>
                <a:latin typeface="Arial" panose="020B0604020202020204" pitchFamily="34" charset="0"/>
                <a:cs typeface="Arial" panose="020B0604020202020204" pitchFamily="34" charset="0"/>
              </a:rPr>
              <a:t>, Gradient ≤ </a:t>
            </a:r>
            <a:r>
              <a:rPr lang="en-US" sz="1600" b="1" dirty="0">
                <a:solidFill>
                  <a:schemeClr val="tx1"/>
                </a:solidFill>
                <a:latin typeface="Arial" panose="020B0604020202020204" pitchFamily="34" charset="0"/>
                <a:cs typeface="Arial" panose="020B0604020202020204" pitchFamily="34" charset="0"/>
              </a:rPr>
              <a:t>50 T/m</a:t>
            </a:r>
          </a:p>
          <a:p>
            <a:pPr defTabSz="685800">
              <a:lnSpc>
                <a:spcPct val="150000"/>
              </a:lnSpc>
              <a:spcBef>
                <a:spcPts val="0"/>
              </a:spcBef>
              <a:spcAft>
                <a:spcPts val="600"/>
              </a:spcAft>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Synchrotron Radiation impact on beam quality:</a:t>
            </a:r>
          </a:p>
          <a:p>
            <a:pPr marL="628650" lvl="1" defTabSz="685800">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Net transverse emittance (normalized):</a:t>
            </a:r>
          </a:p>
          <a:p>
            <a:pPr marL="628650" lvl="1" defTabSz="685800">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Net natural energy spread: </a:t>
            </a:r>
            <a:r>
              <a:rPr lang="en-US" sz="1600" b="1" dirty="0">
                <a:solidFill>
                  <a:schemeClr val="tx1"/>
                </a:solidFill>
                <a:latin typeface="Arial" panose="020B0604020202020204" pitchFamily="34" charset="0"/>
                <a:cs typeface="Arial" panose="020B0604020202020204" pitchFamily="34" charset="0"/>
              </a:rPr>
              <a:t>1.5×10</a:t>
            </a:r>
            <a:r>
              <a:rPr lang="en-US" sz="1600" b="1" baseline="30000" dirty="0">
                <a:solidFill>
                  <a:schemeClr val="tx1"/>
                </a:solidFill>
                <a:latin typeface="Arial" panose="020B0604020202020204" pitchFamily="34" charset="0"/>
                <a:cs typeface="Arial" panose="020B0604020202020204" pitchFamily="34" charset="0"/>
              </a:rPr>
              <a:t>-3</a:t>
            </a:r>
          </a:p>
          <a:p>
            <a:pPr marL="628650" lvl="1" defTabSz="685800">
              <a:lnSpc>
                <a:spcPct val="150000"/>
              </a:lnSpc>
              <a:spcBef>
                <a:spcPts val="0"/>
              </a:spcBef>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Net synchrotron radiated energy: </a:t>
            </a:r>
            <a:r>
              <a:rPr lang="en-US" sz="1600" b="1" dirty="0">
                <a:solidFill>
                  <a:schemeClr val="tx1"/>
                </a:solidFill>
                <a:latin typeface="Arial" panose="020B0604020202020204" pitchFamily="34" charset="0"/>
                <a:cs typeface="Arial" panose="020B0604020202020204" pitchFamily="34" charset="0"/>
              </a:rPr>
              <a:t>1 GeV </a:t>
            </a:r>
          </a:p>
          <a:p>
            <a:pPr defTabSz="685800">
              <a:lnSpc>
                <a:spcPct val="150000"/>
              </a:lnSpc>
              <a:spcBef>
                <a:spcPts val="0"/>
              </a:spcBef>
              <a:spcAft>
                <a:spcPts val="600"/>
              </a:spcAft>
              <a:buFont typeface="Arial" panose="020B0604020202020204" pitchFamily="34" charset="0"/>
              <a:buChar char="•"/>
              <a:defRPr/>
            </a:pPr>
            <a:endParaRPr lang="en-US" sz="16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89A351-308D-414D-A185-F8C1066EC8A8}"/>
              </a:ext>
            </a:extLst>
          </p:cNvPr>
          <p:cNvSpPr txBox="1"/>
          <p:nvPr/>
        </p:nvSpPr>
        <p:spPr>
          <a:xfrm>
            <a:off x="8382000" y="4760358"/>
            <a:ext cx="3734709" cy="307777"/>
          </a:xfrm>
          <a:prstGeom prst="rect">
            <a:avLst/>
          </a:prstGeom>
          <a:noFill/>
        </p:spPr>
        <p:txBody>
          <a:bodyPr wrap="square" rtlCol="0">
            <a:spAutoFit/>
          </a:bodyPr>
          <a:lstStyle/>
          <a:p>
            <a:pPr defTabSz="685800" fontAlgn="base">
              <a:spcBef>
                <a:spcPct val="0"/>
              </a:spcBef>
              <a:spcAft>
                <a:spcPct val="0"/>
              </a:spcAft>
              <a:defRPr/>
            </a:pPr>
            <a:r>
              <a:rPr lang="en-US" sz="1400" dirty="0">
                <a:solidFill>
                  <a:schemeClr val="tx1"/>
                </a:solidFill>
                <a:latin typeface="Arial" panose="020B0604020202020204" pitchFamily="34" charset="0"/>
                <a:cs typeface="Arial" panose="020B0604020202020204" pitchFamily="34" charset="0"/>
              </a:rPr>
              <a:t>at  </a:t>
            </a:r>
            <a:r>
              <a:rPr lang="en-US" sz="1400" b="1" dirty="0">
                <a:solidFill>
                  <a:schemeClr val="tx1"/>
                </a:solidFill>
                <a:latin typeface="Arial" panose="020B0604020202020204" pitchFamily="34" charset="0"/>
                <a:cs typeface="Arial" panose="020B0604020202020204" pitchFamily="34" charset="0"/>
              </a:rPr>
              <a:t>22 GeV</a:t>
            </a:r>
            <a:r>
              <a:rPr lang="en-US" sz="1400" dirty="0">
                <a:solidFill>
                  <a:schemeClr val="tx1"/>
                </a:solidFill>
                <a:latin typeface="Arial" panose="020B0604020202020204" pitchFamily="34" charset="0"/>
                <a:cs typeface="Arial" panose="020B0604020202020204" pitchFamily="34" charset="0"/>
              </a:rPr>
              <a:t>,  </a:t>
            </a:r>
            <a:r>
              <a:rPr lang="en-US" sz="1400" dirty="0">
                <a:solidFill>
                  <a:schemeClr val="tx1"/>
                </a:solidFill>
                <a:latin typeface="Symbol" panose="05050102010706020507" pitchFamily="18" charset="2"/>
                <a:cs typeface="Arial" panose="020B0604020202020204" pitchFamily="34" charset="0"/>
              </a:rPr>
              <a:t>b</a:t>
            </a:r>
            <a:r>
              <a:rPr lang="en-US" sz="1400" dirty="0">
                <a:solidFill>
                  <a:schemeClr val="tx1"/>
                </a:solidFill>
                <a:latin typeface="Arial" panose="020B0604020202020204" pitchFamily="34" charset="0"/>
                <a:cs typeface="Arial" panose="020B0604020202020204" pitchFamily="34" charset="0"/>
              </a:rPr>
              <a:t> = 20 m  →  </a:t>
            </a:r>
            <a:r>
              <a:rPr lang="en-US" sz="1400" dirty="0">
                <a:solidFill>
                  <a:schemeClr val="tx1"/>
                </a:solidFill>
                <a:latin typeface="Symbol" panose="05050102010706020507" pitchFamily="18" charset="2"/>
                <a:cs typeface="Arial" panose="020B0604020202020204" pitchFamily="34" charset="0"/>
              </a:rPr>
              <a:t>s</a:t>
            </a:r>
            <a:r>
              <a:rPr lang="en-US" sz="1400" dirty="0">
                <a:solidFill>
                  <a:schemeClr val="tx1"/>
                </a:solidFill>
                <a:latin typeface="Arial" panose="020B0604020202020204" pitchFamily="34" charset="0"/>
                <a:cs typeface="Arial" panose="020B0604020202020204" pitchFamily="34" charset="0"/>
              </a:rPr>
              <a:t> = </a:t>
            </a:r>
            <a:r>
              <a:rPr lang="en-US" sz="1400" b="1" dirty="0">
                <a:solidFill>
                  <a:schemeClr val="tx1"/>
                </a:solidFill>
                <a:latin typeface="Arial" panose="020B0604020202020204" pitchFamily="34" charset="0"/>
                <a:cs typeface="Arial" panose="020B0604020202020204" pitchFamily="34" charset="0"/>
              </a:rPr>
              <a:t>175 microns</a:t>
            </a:r>
            <a:endParaRPr lang="en-US" sz="1400" b="1" dirty="0">
              <a:solidFill>
                <a:schemeClr val="tx1"/>
              </a:solidFill>
              <a:latin typeface="Arial" charset="0"/>
              <a:cs typeface="Arial" charset="0"/>
            </a:endParaRPr>
          </a:p>
        </p:txBody>
      </p:sp>
      <p:sp>
        <p:nvSpPr>
          <p:cNvPr id="10" name="Rectangle 5">
            <a:extLst>
              <a:ext uri="{FF2B5EF4-FFF2-40B4-BE49-F238E27FC236}">
                <a16:creationId xmlns:a16="http://schemas.microsoft.com/office/drawing/2014/main" id="{73224382-75C9-4C68-9302-B7137ECB695D}"/>
              </a:ext>
            </a:extLst>
          </p:cNvPr>
          <p:cNvSpPr>
            <a:spLocks noGrp="1" noChangeArrowheads="1"/>
          </p:cNvSpPr>
          <p:nvPr>
            <p:ph type="title"/>
          </p:nvPr>
        </p:nvSpPr>
        <p:spPr>
          <a:xfrm>
            <a:off x="738890" y="152104"/>
            <a:ext cx="8464378" cy="487490"/>
          </a:xfrm>
        </p:spPr>
        <p:txBody>
          <a:bodyPr>
            <a:normAutofit/>
          </a:bodyPr>
          <a:lstStyle/>
          <a:p>
            <a:r>
              <a:rPr lang="en-US" altLang="en-US" sz="2800" dirty="0">
                <a:latin typeface="Arial" panose="020B0604020202020204" pitchFamily="34" charset="0"/>
              </a:rPr>
              <a:t>Summary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55E1C1-9917-4C43-B047-8EFCE63ECE9A}"/>
                  </a:ext>
                </a:extLst>
              </p:cNvPr>
              <p:cNvSpPr txBox="1"/>
              <p:nvPr/>
            </p:nvSpPr>
            <p:spPr>
              <a:xfrm>
                <a:off x="7086600" y="4530293"/>
                <a:ext cx="1097865" cy="7275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𝜎</m:t>
                      </m:r>
                      <m:r>
                        <a:rPr lang="en-US" sz="1600" i="1" smtClean="0">
                          <a:solidFill>
                            <a:schemeClr val="tx1"/>
                          </a:solidFill>
                          <a:latin typeface="Cambria Math" panose="02040503050406030204" pitchFamily="18" charset="0"/>
                        </a:rPr>
                        <m:t>=</m:t>
                      </m:r>
                      <m:rad>
                        <m:radPr>
                          <m:degHide m:val="on"/>
                          <m:ctrlPr>
                            <a:rPr lang="en-US" sz="1600" i="1" smtClean="0">
                              <a:solidFill>
                                <a:schemeClr val="tx1"/>
                              </a:solidFill>
                              <a:latin typeface="Cambria Math" panose="02040503050406030204" pitchFamily="18" charset="0"/>
                            </a:rPr>
                          </m:ctrlPr>
                        </m:radPr>
                        <m:deg/>
                        <m:e>
                          <m:r>
                            <a:rPr lang="en-US" sz="1600" i="1" smtClean="0">
                              <a:solidFill>
                                <a:schemeClr val="tx1"/>
                              </a:solidFill>
                              <a:latin typeface="Cambria Math" panose="02040503050406030204" pitchFamily="18" charset="0"/>
                              <a:ea typeface="Cambria Math" panose="02040503050406030204" pitchFamily="18" charset="0"/>
                            </a:rPr>
                            <m:t>𝛽</m:t>
                          </m:r>
                          <m:f>
                            <m:fPr>
                              <m:ctrlPr>
                                <a:rPr lang="en-US" sz="1600" i="1" smtClean="0">
                                  <a:solidFill>
                                    <a:schemeClr val="tx1"/>
                                  </a:solidFill>
                                  <a:latin typeface="Cambria Math" panose="02040503050406030204" pitchFamily="18" charset="0"/>
                                </a:rPr>
                              </m:ctrlPr>
                            </m:fPr>
                            <m:num>
                              <m:sSub>
                                <m:sSubPr>
                                  <m:ctrlPr>
                                    <a:rPr lang="en-US" sz="1600" i="1" smtClean="0">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𝜀</m:t>
                                  </m:r>
                                </m:e>
                                <m:sub>
                                  <m:r>
                                    <a:rPr lang="en-US" sz="1600" b="0" i="1" smtClean="0">
                                      <a:solidFill>
                                        <a:schemeClr val="tx1"/>
                                      </a:solidFill>
                                      <a:latin typeface="Cambria Math" panose="02040503050406030204" pitchFamily="18" charset="0"/>
                                      <a:ea typeface="Cambria Math" panose="02040503050406030204" pitchFamily="18" charset="0"/>
                                    </a:rPr>
                                    <m:t>𝑁</m:t>
                                  </m:r>
                                </m:sub>
                              </m:sSub>
                            </m:num>
                            <m:den>
                              <m:r>
                                <a:rPr lang="en-US" sz="1600" i="1" smtClean="0">
                                  <a:solidFill>
                                    <a:schemeClr val="tx1"/>
                                  </a:solidFill>
                                  <a:latin typeface="Cambria Math" panose="02040503050406030204" pitchFamily="18" charset="0"/>
                                  <a:ea typeface="Cambria Math" panose="02040503050406030204" pitchFamily="18" charset="0"/>
                                </a:rPr>
                                <m:t>𝛾</m:t>
                              </m:r>
                            </m:den>
                          </m:f>
                        </m:e>
                      </m:rad>
                    </m:oMath>
                  </m:oMathPara>
                </a14:m>
                <a:endParaRPr lang="en-US" sz="1600" dirty="0">
                  <a:solidFill>
                    <a:schemeClr val="tx1"/>
                  </a:solidFill>
                </a:endParaRPr>
              </a:p>
            </p:txBody>
          </p:sp>
        </mc:Choice>
        <mc:Fallback xmlns="">
          <p:sp>
            <p:nvSpPr>
              <p:cNvPr id="11" name="TextBox 10">
                <a:extLst>
                  <a:ext uri="{FF2B5EF4-FFF2-40B4-BE49-F238E27FC236}">
                    <a16:creationId xmlns:a16="http://schemas.microsoft.com/office/drawing/2014/main" id="{2355E1C1-9917-4C43-B047-8EFCE63ECE9A}"/>
                  </a:ext>
                </a:extLst>
              </p:cNvPr>
              <p:cNvSpPr txBox="1">
                <a:spLocks noRot="1" noChangeAspect="1" noMove="1" noResize="1" noEditPoints="1" noAdjustHandles="1" noChangeArrowheads="1" noChangeShapeType="1" noTextEdit="1"/>
              </p:cNvSpPr>
              <p:nvPr/>
            </p:nvSpPr>
            <p:spPr>
              <a:xfrm>
                <a:off x="7086600" y="4530293"/>
                <a:ext cx="1097865" cy="727507"/>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A019C3AE-621D-4450-9A3F-3F54EDF23494}"/>
              </a:ext>
            </a:extLst>
          </p:cNvPr>
          <p:cNvSpPr txBox="1"/>
          <p:nvPr/>
        </p:nvSpPr>
        <p:spPr>
          <a:xfrm>
            <a:off x="4971079" y="5188885"/>
            <a:ext cx="2406245" cy="307777"/>
          </a:xfrm>
          <a:prstGeom prst="rect">
            <a:avLst/>
          </a:prstGeom>
          <a:noFill/>
        </p:spPr>
        <p:txBody>
          <a:bodyPr wrap="square" rtlCol="0">
            <a:spAutoFit/>
          </a:bodyPr>
          <a:lstStyle/>
          <a:p>
            <a:pPr defTabSz="685800" fontAlgn="base">
              <a:spcBef>
                <a:spcPct val="0"/>
              </a:spcBef>
              <a:spcAft>
                <a:spcPct val="0"/>
              </a:spcAft>
              <a:defRPr/>
            </a:pPr>
            <a:r>
              <a:rPr lang="en-US" sz="1400" dirty="0">
                <a:solidFill>
                  <a:schemeClr val="tx1"/>
                </a:solidFill>
                <a:latin typeface="Arial" panose="020B0604020202020204" pitchFamily="34" charset="0"/>
                <a:cs typeface="Arial" panose="020B0604020202020204" pitchFamily="34" charset="0"/>
              </a:rPr>
              <a:t>at  </a:t>
            </a:r>
            <a:r>
              <a:rPr lang="en-US" sz="1400" b="1" dirty="0">
                <a:solidFill>
                  <a:schemeClr val="tx1"/>
                </a:solidFill>
                <a:latin typeface="Arial" panose="020B0604020202020204" pitchFamily="34" charset="0"/>
                <a:cs typeface="Arial" panose="020B0604020202020204" pitchFamily="34" charset="0"/>
              </a:rPr>
              <a:t>22 GeV</a:t>
            </a:r>
            <a:r>
              <a:rPr lang="en-US" sz="1400" dirty="0">
                <a:solidFill>
                  <a:schemeClr val="tx1"/>
                </a:solidFill>
                <a:latin typeface="Arial" panose="020B0604020202020204" pitchFamily="34" charset="0"/>
                <a:cs typeface="Arial" panose="020B0604020202020204" pitchFamily="34" charset="0"/>
              </a:rPr>
              <a:t> → </a:t>
            </a:r>
            <a:r>
              <a:rPr lang="en-US" sz="1400" dirty="0">
                <a:solidFill>
                  <a:schemeClr val="tx1"/>
                </a:solidFill>
                <a:latin typeface="Symbol" panose="05050102010706020507" pitchFamily="18" charset="2"/>
                <a:cs typeface="Arial" panose="020B0604020202020204" pitchFamily="34" charset="0"/>
              </a:rPr>
              <a:t>D</a:t>
            </a:r>
            <a:r>
              <a:rPr lang="en-US" sz="1400" dirty="0">
                <a:solidFill>
                  <a:schemeClr val="tx1"/>
                </a:solidFill>
                <a:latin typeface="Arial" panose="020B0604020202020204" pitchFamily="34" charset="0"/>
                <a:cs typeface="Arial" panose="020B0604020202020204" pitchFamily="34" charset="0"/>
              </a:rPr>
              <a:t>E = </a:t>
            </a:r>
            <a:r>
              <a:rPr lang="en-US" sz="1400" b="1" dirty="0">
                <a:solidFill>
                  <a:schemeClr val="tx1"/>
                </a:solidFill>
                <a:latin typeface="Arial" panose="020B0604020202020204" pitchFamily="34" charset="0"/>
                <a:cs typeface="Arial" panose="020B0604020202020204" pitchFamily="34" charset="0"/>
              </a:rPr>
              <a:t>33 MeV</a:t>
            </a:r>
            <a:endParaRPr lang="en-US" sz="1400" b="1" dirty="0">
              <a:solidFill>
                <a:schemeClr val="tx1"/>
              </a:solidFill>
              <a:latin typeface="Arial" charset="0"/>
              <a:cs typeface="Arial"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58F1308-43CF-4803-AC0E-FD4A9E8FD686}"/>
                  </a:ext>
                </a:extLst>
              </p:cNvPr>
              <p:cNvSpPr txBox="1"/>
              <p:nvPr/>
            </p:nvSpPr>
            <p:spPr>
              <a:xfrm>
                <a:off x="5196899" y="4782979"/>
                <a:ext cx="1740139"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chemeClr val="tx1"/>
                              </a:solidFill>
                              <a:latin typeface="Cambria Math" panose="02040503050406030204" pitchFamily="18" charset="0"/>
                              <a:ea typeface="Cambria Math" panose="02040503050406030204" pitchFamily="18" charset="0"/>
                            </a:rPr>
                          </m:ctrlPr>
                        </m:sSubPr>
                        <m:e>
                          <m:r>
                            <a:rPr lang="en-US" sz="1600" i="1">
                              <a:solidFill>
                                <a:schemeClr val="tx1"/>
                              </a:solidFill>
                              <a:latin typeface="Cambria Math" panose="02040503050406030204" pitchFamily="18" charset="0"/>
                              <a:ea typeface="Cambria Math" panose="02040503050406030204" pitchFamily="18" charset="0"/>
                            </a:rPr>
                            <m:t>𝜀</m:t>
                          </m:r>
                        </m:e>
                        <m:sub>
                          <m:r>
                            <a:rPr lang="en-US" sz="1600" b="0" i="1" smtClean="0">
                              <a:solidFill>
                                <a:schemeClr val="tx1"/>
                              </a:solidFill>
                              <a:latin typeface="Cambria Math" panose="02040503050406030204" pitchFamily="18" charset="0"/>
                              <a:ea typeface="Cambria Math" panose="02040503050406030204" pitchFamily="18" charset="0"/>
                            </a:rPr>
                            <m:t>𝑁</m:t>
                          </m:r>
                        </m:sub>
                      </m:sSub>
                      <m:r>
                        <a:rPr lang="en-US" sz="1600" i="1" smtClean="0">
                          <a:solidFill>
                            <a:schemeClr val="tx1"/>
                          </a:solidFill>
                          <a:latin typeface="Cambria Math" panose="02040503050406030204" pitchFamily="18" charset="0"/>
                        </a:rPr>
                        <m:t>=</m:t>
                      </m:r>
                      <m:r>
                        <m:rPr>
                          <m:nor/>
                        </m:rPr>
                        <a:rPr lang="en-US" sz="1600" b="1" dirty="0" smtClean="0">
                          <a:solidFill>
                            <a:schemeClr val="tx1"/>
                          </a:solidFill>
                          <a:latin typeface="Arial" panose="020B0604020202020204" pitchFamily="34" charset="0"/>
                          <a:cs typeface="Arial" panose="020B0604020202020204" pitchFamily="34" charset="0"/>
                        </a:rPr>
                        <m:t>80 </m:t>
                      </m:r>
                      <m:r>
                        <m:rPr>
                          <m:nor/>
                        </m:rPr>
                        <a:rPr lang="en-US" sz="1600" b="1" dirty="0" smtClean="0">
                          <a:solidFill>
                            <a:schemeClr val="tx1"/>
                          </a:solidFill>
                          <a:latin typeface="Arial" panose="020B0604020202020204" pitchFamily="34" charset="0"/>
                          <a:cs typeface="Arial" panose="020B0604020202020204" pitchFamily="34" charset="0"/>
                        </a:rPr>
                        <m:t>mm</m:t>
                      </m:r>
                      <m:r>
                        <m:rPr>
                          <m:nor/>
                        </m:rPr>
                        <a:rPr lang="en-US" sz="1600" b="1" dirty="0" smtClean="0">
                          <a:solidFill>
                            <a:schemeClr val="tx1"/>
                          </a:solidFill>
                          <a:latin typeface="Arial" panose="020B0604020202020204" pitchFamily="34" charset="0"/>
                          <a:cs typeface="Arial" panose="020B0604020202020204" pitchFamily="34" charset="0"/>
                        </a:rPr>
                        <m:t> </m:t>
                      </m:r>
                      <m:r>
                        <m:rPr>
                          <m:nor/>
                        </m:rPr>
                        <a:rPr lang="en-US" sz="1600" b="1" dirty="0" smtClean="0">
                          <a:solidFill>
                            <a:schemeClr val="tx1"/>
                          </a:solidFill>
                          <a:latin typeface="Arial" panose="020B0604020202020204" pitchFamily="34" charset="0"/>
                          <a:cs typeface="Arial" panose="020B0604020202020204" pitchFamily="34" charset="0"/>
                        </a:rPr>
                        <m:t>mrad</m:t>
                      </m:r>
                    </m:oMath>
                  </m:oMathPara>
                </a14:m>
                <a:endParaRPr lang="en-US" sz="1600" dirty="0">
                  <a:solidFill>
                    <a:schemeClr val="tx1"/>
                  </a:solidFill>
                </a:endParaRPr>
              </a:p>
            </p:txBody>
          </p:sp>
        </mc:Choice>
        <mc:Fallback xmlns="">
          <p:sp>
            <p:nvSpPr>
              <p:cNvPr id="7" name="TextBox 6">
                <a:extLst>
                  <a:ext uri="{FF2B5EF4-FFF2-40B4-BE49-F238E27FC236}">
                    <a16:creationId xmlns:a16="http://schemas.microsoft.com/office/drawing/2014/main" id="{558F1308-43CF-4803-AC0E-FD4A9E8FD686}"/>
                  </a:ext>
                </a:extLst>
              </p:cNvPr>
              <p:cNvSpPr txBox="1">
                <a:spLocks noRot="1" noChangeAspect="1" noMove="1" noResize="1" noEditPoints="1" noAdjustHandles="1" noChangeArrowheads="1" noChangeShapeType="1" noTextEdit="1"/>
              </p:cNvSpPr>
              <p:nvPr/>
            </p:nvSpPr>
            <p:spPr>
              <a:xfrm>
                <a:off x="5196899" y="4782979"/>
                <a:ext cx="1740139" cy="246221"/>
              </a:xfrm>
              <a:prstGeom prst="rect">
                <a:avLst/>
              </a:prstGeom>
              <a:blipFill>
                <a:blip r:embed="rId6"/>
                <a:stretch>
                  <a:fillRect l="-1404" r="-2105" b="-17500"/>
                </a:stretch>
              </a:blipFill>
            </p:spPr>
            <p:txBody>
              <a:bodyPr/>
              <a:lstStyle/>
              <a:p>
                <a:r>
                  <a:rPr lang="en-US">
                    <a:noFill/>
                  </a:rPr>
                  <a:t> </a:t>
                </a:r>
              </a:p>
            </p:txBody>
          </p:sp>
        </mc:Fallback>
      </mc:AlternateContent>
    </p:spTree>
    <p:extLst>
      <p:ext uri="{BB962C8B-B14F-4D97-AF65-F5344CB8AC3E}">
        <p14:creationId xmlns:p14="http://schemas.microsoft.com/office/powerpoint/2010/main" val="1948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2B0BFD77-B9EB-4A21-8835-933453BB50A0}"/>
              </a:ext>
            </a:extLst>
          </p:cNvPr>
          <p:cNvSpPr>
            <a:spLocks noGrp="1"/>
          </p:cNvSpPr>
          <p:nvPr>
            <p:ph type="title"/>
          </p:nvPr>
        </p:nvSpPr>
        <p:spPr>
          <a:xfrm>
            <a:off x="453081" y="152400"/>
            <a:ext cx="11285837" cy="487490"/>
          </a:xfrm>
        </p:spPr>
        <p:txBody>
          <a:bodyPr/>
          <a:lstStyle/>
          <a:p>
            <a:r>
              <a:rPr lang="en-US" dirty="0"/>
              <a:t>Near Term Strategy (next 3 years)</a:t>
            </a:r>
          </a:p>
        </p:txBody>
      </p:sp>
      <p:sp>
        <p:nvSpPr>
          <p:cNvPr id="36" name="Content Placeholder 2">
            <a:extLst>
              <a:ext uri="{FF2B5EF4-FFF2-40B4-BE49-F238E27FC236}">
                <a16:creationId xmlns:a16="http://schemas.microsoft.com/office/drawing/2014/main" id="{A805049F-68E3-448F-9CCB-4C5DA56AA20B}"/>
              </a:ext>
            </a:extLst>
          </p:cNvPr>
          <p:cNvSpPr>
            <a:spLocks noGrp="1"/>
          </p:cNvSpPr>
          <p:nvPr>
            <p:ph idx="1"/>
          </p:nvPr>
        </p:nvSpPr>
        <p:spPr>
          <a:xfrm>
            <a:off x="266699" y="1066800"/>
            <a:ext cx="11658600" cy="5434745"/>
          </a:xfrm>
        </p:spPr>
        <p:txBody>
          <a:bodyPr>
            <a:noAutofit/>
          </a:bodyPr>
          <a:lstStyle/>
          <a:p>
            <a:r>
              <a:rPr lang="en-US" sz="2400" dirty="0"/>
              <a:t>Accelerator design focus for the next few years should be on:</a:t>
            </a:r>
          </a:p>
          <a:p>
            <a:pPr lvl="1">
              <a:lnSpc>
                <a:spcPct val="150000"/>
              </a:lnSpc>
            </a:pPr>
            <a:r>
              <a:rPr lang="en-US" sz="2000" dirty="0"/>
              <a:t>Developing a pre-conceptual design for additional FFA racetrack in the existing CEBAF tunnel to reach the top energy of about 22 GeV (current baseline), more specifically:</a:t>
            </a:r>
          </a:p>
          <a:p>
            <a:pPr lvl="2">
              <a:lnSpc>
                <a:spcPct val="150000"/>
              </a:lnSpc>
            </a:pPr>
            <a:r>
              <a:rPr lang="en-US" sz="1600" dirty="0"/>
              <a:t>Complete optics design for a pair of FFA arcs, including merger transitions to linacs</a:t>
            </a:r>
          </a:p>
          <a:p>
            <a:pPr lvl="2">
              <a:lnSpc>
                <a:spcPct val="150000"/>
              </a:lnSpc>
            </a:pPr>
            <a:r>
              <a:rPr lang="en-US" sz="1600" dirty="0"/>
              <a:t>TOF Splitters design for NE and SW arc ends, including momentum compaction compensation and beta matching</a:t>
            </a:r>
          </a:p>
          <a:p>
            <a:pPr lvl="2">
              <a:lnSpc>
                <a:spcPct val="150000"/>
              </a:lnSpc>
            </a:pPr>
            <a:r>
              <a:rPr lang="en-US" sz="1600" dirty="0"/>
              <a:t>Extraction system design capable of delivering all FFA passes (1-5) to A,B,C (same energy) and one pass above to D</a:t>
            </a:r>
          </a:p>
          <a:p>
            <a:pPr lvl="2">
              <a:lnSpc>
                <a:spcPct val="150000"/>
              </a:lnSpc>
            </a:pPr>
            <a:r>
              <a:rPr lang="en-US" sz="1600" dirty="0"/>
              <a:t>Finalize multi-pass linac optics based on strongly focusing triplets</a:t>
            </a:r>
          </a:p>
          <a:p>
            <a:pPr lvl="2">
              <a:lnSpc>
                <a:spcPct val="150000"/>
              </a:lnSpc>
            </a:pPr>
            <a:r>
              <a:rPr lang="en-US" sz="1600" dirty="0"/>
              <a:t>650 MeV recirculating injector design (in the LERF vault)</a:t>
            </a:r>
          </a:p>
          <a:p>
            <a:pPr lvl="2">
              <a:lnSpc>
                <a:spcPct val="150000"/>
              </a:lnSpc>
            </a:pPr>
            <a:r>
              <a:rPr lang="en-US" sz="1600" dirty="0"/>
              <a:t>Carry out S2E simulation including errors</a:t>
            </a:r>
          </a:p>
          <a:p>
            <a:pPr lvl="2">
              <a:lnSpc>
                <a:spcPct val="150000"/>
              </a:lnSpc>
            </a:pPr>
            <a:r>
              <a:rPr lang="en-US" sz="1600" dirty="0"/>
              <a:t>Implement a robust correction system</a:t>
            </a:r>
          </a:p>
          <a:p>
            <a:pPr lvl="2">
              <a:lnSpc>
                <a:spcPct val="150000"/>
              </a:lnSpc>
            </a:pPr>
            <a:r>
              <a:rPr lang="en-US" sz="1600" dirty="0"/>
              <a:t>Complete emittance dilution budget (longitudinal and transverse) via tracking studies   </a:t>
            </a:r>
          </a:p>
        </p:txBody>
      </p:sp>
    </p:spTree>
    <p:extLst>
      <p:ext uri="{BB962C8B-B14F-4D97-AF65-F5344CB8AC3E}">
        <p14:creationId xmlns:p14="http://schemas.microsoft.com/office/powerpoint/2010/main" val="2640362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2B0BFD77-B9EB-4A21-8835-933453BB50A0}"/>
              </a:ext>
            </a:extLst>
          </p:cNvPr>
          <p:cNvSpPr>
            <a:spLocks noGrp="1"/>
          </p:cNvSpPr>
          <p:nvPr>
            <p:ph type="title"/>
          </p:nvPr>
        </p:nvSpPr>
        <p:spPr>
          <a:xfrm>
            <a:off x="453081" y="152400"/>
            <a:ext cx="11285837" cy="487490"/>
          </a:xfrm>
        </p:spPr>
        <p:txBody>
          <a:bodyPr/>
          <a:lstStyle/>
          <a:p>
            <a:r>
              <a:rPr lang="en-US" dirty="0"/>
              <a:t>Near Term Strategy (next 3 years) – cont.</a:t>
            </a:r>
          </a:p>
        </p:txBody>
      </p:sp>
      <p:sp>
        <p:nvSpPr>
          <p:cNvPr id="36" name="Content Placeholder 2">
            <a:extLst>
              <a:ext uri="{FF2B5EF4-FFF2-40B4-BE49-F238E27FC236}">
                <a16:creationId xmlns:a16="http://schemas.microsoft.com/office/drawing/2014/main" id="{A805049F-68E3-448F-9CCB-4C5DA56AA20B}"/>
              </a:ext>
            </a:extLst>
          </p:cNvPr>
          <p:cNvSpPr>
            <a:spLocks noGrp="1"/>
          </p:cNvSpPr>
          <p:nvPr>
            <p:ph idx="1"/>
          </p:nvPr>
        </p:nvSpPr>
        <p:spPr>
          <a:xfrm>
            <a:off x="411892" y="966055"/>
            <a:ext cx="11285837" cy="5381694"/>
          </a:xfrm>
        </p:spPr>
        <p:txBody>
          <a:bodyPr>
            <a:noAutofit/>
          </a:bodyPr>
          <a:lstStyle/>
          <a:p>
            <a:r>
              <a:rPr lang="en-US" sz="2400" dirty="0"/>
              <a:t>Technical design focus for the next few years should be on:</a:t>
            </a:r>
          </a:p>
          <a:p>
            <a:pPr lvl="1">
              <a:lnSpc>
                <a:spcPct val="150000"/>
              </a:lnSpc>
            </a:pPr>
            <a:r>
              <a:rPr lang="en-US" sz="2000" dirty="0"/>
              <a:t>Testing resilience of permanent magnets in CEBAF beam environment</a:t>
            </a:r>
          </a:p>
          <a:p>
            <a:pPr lvl="1">
              <a:lnSpc>
                <a:spcPct val="150000"/>
              </a:lnSpc>
            </a:pPr>
            <a:r>
              <a:rPr lang="en-US" sz="2000" dirty="0"/>
              <a:t>Developing a prototype FFA FODO cell and testing its performance with multi GeV beams at CEBAF, more specifically:</a:t>
            </a:r>
          </a:p>
          <a:p>
            <a:pPr lvl="2">
              <a:lnSpc>
                <a:spcPct val="150000"/>
              </a:lnSpc>
            </a:pPr>
            <a:r>
              <a:rPr lang="en-US" sz="1600" dirty="0"/>
              <a:t>Orbit mapping for different energies</a:t>
            </a:r>
          </a:p>
          <a:p>
            <a:pPr lvl="2">
              <a:lnSpc>
                <a:spcPct val="150000"/>
              </a:lnSpc>
            </a:pPr>
            <a:r>
              <a:rPr lang="en-US" sz="1600" dirty="0"/>
              <a:t>Beam based optics measurement and validation </a:t>
            </a:r>
          </a:p>
          <a:p>
            <a:pPr lvl="2">
              <a:lnSpc>
                <a:spcPct val="150000"/>
              </a:lnSpc>
            </a:pPr>
            <a:r>
              <a:rPr lang="en-US" sz="1600" dirty="0"/>
              <a:t>Validating effectiveness of orbit correction system</a:t>
            </a:r>
          </a:p>
          <a:p>
            <a:pPr lvl="1">
              <a:lnSpc>
                <a:spcPct val="150000"/>
              </a:lnSpc>
            </a:pPr>
            <a:r>
              <a:rPr lang="en-US" sz="2000" dirty="0"/>
              <a:t>Designing and prototyping special magnets, more specifically:</a:t>
            </a:r>
          </a:p>
          <a:p>
            <a:pPr lvl="2">
              <a:lnSpc>
                <a:spcPct val="150000"/>
              </a:lnSpc>
            </a:pPr>
            <a:r>
              <a:rPr lang="en-US" sz="1600" dirty="0"/>
              <a:t>Compact Splitter magnets</a:t>
            </a:r>
          </a:p>
          <a:p>
            <a:pPr lvl="2">
              <a:lnSpc>
                <a:spcPct val="150000"/>
              </a:lnSpc>
            </a:pPr>
            <a:r>
              <a:rPr lang="en-US" sz="1600" dirty="0"/>
              <a:t>Vertical septa for extraction system </a:t>
            </a:r>
          </a:p>
          <a:p>
            <a:pPr lvl="2">
              <a:lnSpc>
                <a:spcPct val="150000"/>
              </a:lnSpc>
            </a:pPr>
            <a:r>
              <a:rPr lang="en-US" sz="1600" dirty="0"/>
              <a:t>RF separator multi cell cavities</a:t>
            </a:r>
          </a:p>
          <a:p>
            <a:pPr marL="684212" lvl="2" indent="0">
              <a:lnSpc>
                <a:spcPct val="150000"/>
              </a:lnSpc>
              <a:buNone/>
            </a:pPr>
            <a:endParaRPr lang="en-US" sz="1600" dirty="0"/>
          </a:p>
        </p:txBody>
      </p:sp>
    </p:spTree>
    <p:extLst>
      <p:ext uri="{BB962C8B-B14F-4D97-AF65-F5344CB8AC3E}">
        <p14:creationId xmlns:p14="http://schemas.microsoft.com/office/powerpoint/2010/main" val="39948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00AB-3181-9743-BD92-3881EC0E4CD0}"/>
              </a:ext>
            </a:extLst>
          </p:cNvPr>
          <p:cNvSpPr>
            <a:spLocks noGrp="1"/>
          </p:cNvSpPr>
          <p:nvPr>
            <p:ph type="title"/>
          </p:nvPr>
        </p:nvSpPr>
        <p:spPr/>
        <p:txBody>
          <a:bodyPr/>
          <a:lstStyle/>
          <a:p>
            <a:r>
              <a:rPr lang="en-US" dirty="0">
                <a:solidFill>
                  <a:schemeClr val="tx1"/>
                </a:solidFill>
              </a:rPr>
              <a:t>Fingers crossed….</a:t>
            </a:r>
          </a:p>
        </p:txBody>
      </p:sp>
      <p:sp>
        <p:nvSpPr>
          <p:cNvPr id="3" name="Content Placeholder 2">
            <a:extLst>
              <a:ext uri="{FF2B5EF4-FFF2-40B4-BE49-F238E27FC236}">
                <a16:creationId xmlns:a16="http://schemas.microsoft.com/office/drawing/2014/main" id="{19B5A1C8-14D4-9942-819E-B61D66E51BEE}"/>
              </a:ext>
            </a:extLst>
          </p:cNvPr>
          <p:cNvSpPr>
            <a:spLocks noGrp="1"/>
          </p:cNvSpPr>
          <p:nvPr>
            <p:ph idx="1"/>
          </p:nvPr>
        </p:nvSpPr>
        <p:spPr>
          <a:xfrm>
            <a:off x="400028" y="1143000"/>
            <a:ext cx="11372771" cy="4047778"/>
          </a:xfrm>
        </p:spPr>
        <p:txBody>
          <a:bodyPr/>
          <a:lstStyle/>
          <a:p>
            <a:r>
              <a:rPr lang="en-US" dirty="0"/>
              <a:t>Solicitation: DE-FOA-0003261, FY 2024 Research and Development for Next Generation Nuclear Physics Accelerator Facilities</a:t>
            </a:r>
          </a:p>
          <a:p>
            <a:r>
              <a:rPr lang="en-US" dirty="0"/>
              <a:t>Proposal entitled, "Novel Accelerator Design for 22 GeV CEBAF”… received by the DOE Office of Science 3/1/24</a:t>
            </a:r>
          </a:p>
          <a:p>
            <a:r>
              <a:rPr lang="en-US" dirty="0"/>
              <a:t>2 years, total funding 2M$</a:t>
            </a:r>
            <a:br>
              <a:rPr lang="en-US" dirty="0"/>
            </a:br>
            <a:br>
              <a:rPr lang="en-US" dirty="0"/>
            </a:br>
            <a:br>
              <a:rPr lang="en-US" dirty="0"/>
            </a:br>
            <a:endParaRPr lang="en-US" dirty="0"/>
          </a:p>
        </p:txBody>
      </p:sp>
    </p:spTree>
    <p:extLst>
      <p:ext uri="{BB962C8B-B14F-4D97-AF65-F5344CB8AC3E}">
        <p14:creationId xmlns:p14="http://schemas.microsoft.com/office/powerpoint/2010/main" val="135354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89C2-720D-F615-3C6F-200C8D1A8AAC}"/>
              </a:ext>
            </a:extLst>
          </p:cNvPr>
          <p:cNvSpPr>
            <a:spLocks noGrp="1"/>
          </p:cNvSpPr>
          <p:nvPr>
            <p:ph type="title"/>
          </p:nvPr>
        </p:nvSpPr>
        <p:spPr>
          <a:xfrm>
            <a:off x="512884" y="1219200"/>
            <a:ext cx="11504904" cy="510909"/>
          </a:xfrm>
        </p:spPr>
        <p:txBody>
          <a:bodyPr>
            <a:noAutofit/>
          </a:bodyPr>
          <a:lstStyle/>
          <a:p>
            <a:r>
              <a:rPr lang="en-US" sz="2800" b="0" dirty="0">
                <a:solidFill>
                  <a:srgbClr val="002060"/>
                </a:solidFill>
              </a:rPr>
              <a:t>The community did a lot of work (science workshops, accelerator studies, cost estimating, profile development in EIC era,…) to quickly prepare for the Long Range Plan</a:t>
            </a:r>
            <a:br>
              <a:rPr lang="en-US" sz="2800" b="0" dirty="0">
                <a:solidFill>
                  <a:srgbClr val="002060"/>
                </a:solidFill>
              </a:rPr>
            </a:br>
            <a:r>
              <a:rPr lang="en-US" sz="2800" b="0" dirty="0">
                <a:solidFill>
                  <a:schemeClr val="tx1"/>
                </a:solidFill>
              </a:rPr>
              <a:t>- We did not seek to be a recommendation this time (too new, too uncertain).</a:t>
            </a:r>
            <a:br>
              <a:rPr lang="en-US" sz="2800" b="0" dirty="0">
                <a:solidFill>
                  <a:schemeClr val="tx1"/>
                </a:solidFill>
              </a:rPr>
            </a:br>
            <a:r>
              <a:rPr lang="en-US" sz="2800" b="0" i="1" u="sng" dirty="0">
                <a:solidFill>
                  <a:schemeClr val="tx1"/>
                </a:solidFill>
              </a:rPr>
              <a:t>- Critical just to be mentioned, and mentioned favorably!</a:t>
            </a:r>
            <a:br>
              <a:rPr lang="en-US" sz="3200" b="0" i="1" u="sng" dirty="0">
                <a:solidFill>
                  <a:srgbClr val="002060"/>
                </a:solidFill>
              </a:rPr>
            </a:br>
            <a:endParaRPr lang="en-US" sz="3200" b="0" i="1" u="sng" dirty="0">
              <a:solidFill>
                <a:srgbClr val="002060"/>
              </a:solidFill>
            </a:endParaRPr>
          </a:p>
        </p:txBody>
      </p:sp>
      <p:pic>
        <p:nvPicPr>
          <p:cNvPr id="23" name="Picture 2" descr="https://nuclearsciencefuture.org/wp-content/uploads/2023/10/nsac-webpage-top-banner-center-1.jpg">
            <a:extLst>
              <a:ext uri="{FF2B5EF4-FFF2-40B4-BE49-F238E27FC236}">
                <a16:creationId xmlns:a16="http://schemas.microsoft.com/office/drawing/2014/main" id="{E7C932F6-F5FF-B24D-864B-2E06F9142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 y="2667000"/>
            <a:ext cx="11201400" cy="401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6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800AB-3181-9743-BD92-3881EC0E4CD0}"/>
              </a:ext>
            </a:extLst>
          </p:cNvPr>
          <p:cNvSpPr>
            <a:spLocks noGrp="1"/>
          </p:cNvSpPr>
          <p:nvPr>
            <p:ph type="title"/>
          </p:nvPr>
        </p:nvSpPr>
        <p:spPr/>
        <p:txBody>
          <a:bodyPr/>
          <a:lstStyle/>
          <a:p>
            <a:r>
              <a:rPr lang="en-US" dirty="0">
                <a:solidFill>
                  <a:schemeClr val="tx1"/>
                </a:solidFill>
              </a:rPr>
              <a:t>Summary</a:t>
            </a:r>
          </a:p>
        </p:txBody>
      </p:sp>
      <p:sp>
        <p:nvSpPr>
          <p:cNvPr id="3" name="Content Placeholder 2">
            <a:extLst>
              <a:ext uri="{FF2B5EF4-FFF2-40B4-BE49-F238E27FC236}">
                <a16:creationId xmlns:a16="http://schemas.microsoft.com/office/drawing/2014/main" id="{19B5A1C8-14D4-9942-819E-B61D66E51BEE}"/>
              </a:ext>
            </a:extLst>
          </p:cNvPr>
          <p:cNvSpPr>
            <a:spLocks noGrp="1"/>
          </p:cNvSpPr>
          <p:nvPr>
            <p:ph idx="1"/>
          </p:nvPr>
        </p:nvSpPr>
        <p:spPr>
          <a:xfrm>
            <a:off x="400028" y="1143000"/>
            <a:ext cx="11372771" cy="4047778"/>
          </a:xfrm>
        </p:spPr>
        <p:txBody>
          <a:bodyPr/>
          <a:lstStyle/>
          <a:p>
            <a:r>
              <a:rPr lang="en-US" dirty="0"/>
              <a:t>We’re doing well, on a good path – need to keep up the good work!</a:t>
            </a:r>
          </a:p>
          <a:p>
            <a:r>
              <a:rPr lang="en-US" dirty="0"/>
              <a:t>Continue to develop and advertise the science case – very important!</a:t>
            </a:r>
          </a:p>
          <a:p>
            <a:r>
              <a:rPr lang="en-US" dirty="0"/>
              <a:t>Demonstrate technical feasibility </a:t>
            </a:r>
          </a:p>
          <a:p>
            <a:r>
              <a:rPr lang="en-US" dirty="0"/>
              <a:t>Develop “final” technical design for costing</a:t>
            </a:r>
          </a:p>
          <a:p>
            <a:r>
              <a:rPr lang="en-US" dirty="0"/>
              <a:t>Work towards </a:t>
            </a:r>
            <a:r>
              <a:rPr lang="en-US" dirty="0" err="1"/>
              <a:t>pCDR</a:t>
            </a:r>
            <a:r>
              <a:rPr lang="en-US" dirty="0"/>
              <a:t> submission in ~6 years </a:t>
            </a:r>
          </a:p>
          <a:p>
            <a:r>
              <a:rPr lang="en-US" dirty="0"/>
              <a:t>Exciting times</a:t>
            </a:r>
          </a:p>
          <a:p>
            <a:endParaRPr lang="en-US" dirty="0"/>
          </a:p>
          <a:p>
            <a:pPr marL="0" indent="0">
              <a:buNone/>
            </a:pPr>
            <a:r>
              <a:rPr lang="en-US" sz="3600" dirty="0">
                <a:latin typeface="Apple Chancery" panose="03020702040506060504" pitchFamily="66" charset="-79"/>
                <a:cs typeface="Apple Chancery" panose="03020702040506060504" pitchFamily="66" charset="-79"/>
              </a:rPr>
              <a:t>Thank you!</a:t>
            </a:r>
            <a:br>
              <a:rPr lang="en-US" sz="3600" dirty="0">
                <a:latin typeface="Apple Chancery" panose="03020702040506060504" pitchFamily="66" charset="-79"/>
                <a:cs typeface="Apple Chancery" panose="03020702040506060504" pitchFamily="66" charset="-79"/>
              </a:rPr>
            </a:br>
            <a:br>
              <a:rPr lang="en-US" sz="3600" dirty="0">
                <a:latin typeface="Apple Chancery" panose="03020702040506060504" pitchFamily="66" charset="-79"/>
                <a:cs typeface="Apple Chancery" panose="03020702040506060504" pitchFamily="66" charset="-79"/>
              </a:rPr>
            </a:br>
            <a:br>
              <a:rPr lang="en-US" sz="3600" dirty="0">
                <a:latin typeface="Apple Chancery" panose="03020702040506060504" pitchFamily="66" charset="-79"/>
                <a:cs typeface="Apple Chancery" panose="03020702040506060504" pitchFamily="66" charset="-79"/>
              </a:rPr>
            </a:br>
            <a:endParaRPr lang="en-US" sz="3600" dirty="0">
              <a:latin typeface="Apple Chancery" panose="03020702040506060504" pitchFamily="66" charset="-79"/>
              <a:cs typeface="Apple Chancery" panose="03020702040506060504" pitchFamily="66" charset="-79"/>
            </a:endParaRPr>
          </a:p>
        </p:txBody>
      </p:sp>
    </p:spTree>
    <p:extLst>
      <p:ext uri="{BB962C8B-B14F-4D97-AF65-F5344CB8AC3E}">
        <p14:creationId xmlns:p14="http://schemas.microsoft.com/office/powerpoint/2010/main" val="24724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1058-9916-88F7-D70E-F75D8E524D4E}"/>
              </a:ext>
            </a:extLst>
          </p:cNvPr>
          <p:cNvSpPr>
            <a:spLocks noGrp="1"/>
          </p:cNvSpPr>
          <p:nvPr>
            <p:ph type="title"/>
          </p:nvPr>
        </p:nvSpPr>
        <p:spPr>
          <a:xfrm>
            <a:off x="401022" y="2514600"/>
            <a:ext cx="11504904" cy="510909"/>
          </a:xfrm>
        </p:spPr>
        <p:txBody>
          <a:bodyPr>
            <a:normAutofit fontScale="90000"/>
          </a:bodyPr>
          <a:lstStyle/>
          <a:p>
            <a:r>
              <a:rPr lang="en-US" dirty="0"/>
              <a:t>Recommendation IV</a:t>
            </a:r>
          </a:p>
        </p:txBody>
      </p:sp>
      <p:sp>
        <p:nvSpPr>
          <p:cNvPr id="4" name="TextBox 3">
            <a:extLst>
              <a:ext uri="{FF2B5EF4-FFF2-40B4-BE49-F238E27FC236}">
                <a16:creationId xmlns:a16="http://schemas.microsoft.com/office/drawing/2014/main" id="{9E36C3D4-AD56-141A-DA96-7D8457B66B48}"/>
              </a:ext>
            </a:extLst>
          </p:cNvPr>
          <p:cNvSpPr txBox="1"/>
          <p:nvPr/>
        </p:nvSpPr>
        <p:spPr>
          <a:xfrm>
            <a:off x="343548" y="3276600"/>
            <a:ext cx="116198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270C1"/>
                </a:solidFill>
                <a:effectLst/>
                <a:uLnTx/>
                <a:uFillTx/>
                <a:latin typeface="Helvetica" pitchFamily="2" charset="0"/>
                <a:ea typeface="+mn-ea"/>
                <a:cs typeface="+mn-cs"/>
              </a:rPr>
              <a:t>We recommend capitalizing on the unique ways in which nuclear physics can advance discovery science and applications for society by investing in additional projects and new strategic opportunities.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E7D96DB-EB99-7674-1974-7E78F9373A85}"/>
              </a:ext>
            </a:extLst>
          </p:cNvPr>
          <p:cNvSpPr txBox="1"/>
          <p:nvPr/>
        </p:nvSpPr>
        <p:spPr>
          <a:xfrm>
            <a:off x="401022" y="4537492"/>
            <a:ext cx="109728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Today’s investments enable tomorrow’s discoveries, with corresponding benefits to society. We underscore the importance of innovative projects and emerging technologies to extend discovery science, which plays a unique role in supporting national needs.</a:t>
            </a:r>
          </a:p>
        </p:txBody>
      </p:sp>
      <p:sp>
        <p:nvSpPr>
          <p:cNvPr id="5" name="Title 1">
            <a:extLst>
              <a:ext uri="{FF2B5EF4-FFF2-40B4-BE49-F238E27FC236}">
                <a16:creationId xmlns:a16="http://schemas.microsoft.com/office/drawing/2014/main" id="{B9924E93-791C-6C47-B666-A8553D37D193}"/>
              </a:ext>
            </a:extLst>
          </p:cNvPr>
          <p:cNvSpPr txBox="1">
            <a:spLocks/>
          </p:cNvSpPr>
          <p:nvPr/>
        </p:nvSpPr>
        <p:spPr>
          <a:xfrm>
            <a:off x="512884" y="914400"/>
            <a:ext cx="11504904" cy="510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E1D1D"/>
                </a:solidFill>
                <a:latin typeface="Arial" panose="020B0604020202020204" pitchFamily="34" charset="0"/>
                <a:ea typeface="+mj-ea"/>
                <a:cs typeface="Arial" panose="020B0604020202020204" pitchFamily="34" charset="0"/>
              </a:defRPr>
            </a:lvl1pPr>
          </a:lstStyle>
          <a:p>
            <a:r>
              <a:rPr lang="en-US" sz="3200" b="0" dirty="0">
                <a:solidFill>
                  <a:srgbClr val="002060"/>
                </a:solidFill>
              </a:rPr>
              <a:t>How did we do? Where can I find the upgrades in the plan?</a:t>
            </a:r>
            <a:endParaRPr lang="en-US" sz="3200" b="0" i="1" u="sng" dirty="0">
              <a:solidFill>
                <a:srgbClr val="002060"/>
              </a:solidFill>
            </a:endParaRPr>
          </a:p>
        </p:txBody>
      </p:sp>
    </p:spTree>
    <p:extLst>
      <p:ext uri="{BB962C8B-B14F-4D97-AF65-F5344CB8AC3E}">
        <p14:creationId xmlns:p14="http://schemas.microsoft.com/office/powerpoint/2010/main" val="92332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1058-9916-88F7-D70E-F75D8E524D4E}"/>
              </a:ext>
            </a:extLst>
          </p:cNvPr>
          <p:cNvSpPr>
            <a:spLocks noGrp="1"/>
          </p:cNvSpPr>
          <p:nvPr>
            <p:ph type="title"/>
          </p:nvPr>
        </p:nvSpPr>
        <p:spPr>
          <a:xfrm>
            <a:off x="401022" y="2514600"/>
            <a:ext cx="11504904" cy="510909"/>
          </a:xfrm>
        </p:spPr>
        <p:txBody>
          <a:bodyPr>
            <a:normAutofit fontScale="90000"/>
          </a:bodyPr>
          <a:lstStyle/>
          <a:p>
            <a:r>
              <a:rPr lang="en-US" dirty="0"/>
              <a:t>Recommendation IV</a:t>
            </a:r>
          </a:p>
        </p:txBody>
      </p:sp>
      <p:sp>
        <p:nvSpPr>
          <p:cNvPr id="4" name="TextBox 3">
            <a:extLst>
              <a:ext uri="{FF2B5EF4-FFF2-40B4-BE49-F238E27FC236}">
                <a16:creationId xmlns:a16="http://schemas.microsoft.com/office/drawing/2014/main" id="{9E36C3D4-AD56-141A-DA96-7D8457B66B48}"/>
              </a:ext>
            </a:extLst>
          </p:cNvPr>
          <p:cNvSpPr txBox="1"/>
          <p:nvPr/>
        </p:nvSpPr>
        <p:spPr>
          <a:xfrm>
            <a:off x="343548" y="3276600"/>
            <a:ext cx="116198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4270C1"/>
                </a:solidFill>
                <a:effectLst/>
                <a:uLnTx/>
                <a:uFillTx/>
                <a:latin typeface="Helvetica" pitchFamily="2" charset="0"/>
                <a:ea typeface="+mn-ea"/>
                <a:cs typeface="+mn-cs"/>
              </a:rPr>
              <a:t>We recommend capitalizing on the unique ways in which nuclear physics can advance discovery science and applications for society by investing in additional projects and new strategic opportunities.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E7D96DB-EB99-7674-1974-7E78F9373A85}"/>
              </a:ext>
            </a:extLst>
          </p:cNvPr>
          <p:cNvSpPr txBox="1"/>
          <p:nvPr/>
        </p:nvSpPr>
        <p:spPr>
          <a:xfrm>
            <a:off x="401022" y="4537492"/>
            <a:ext cx="109728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Today’s investments enable tomorrow’s discoveries, with corresponding benefits to society. We underscore the importance of innovative projects and emerging technologies to extend discovery science, which plays a unique role in supporting national needs.</a:t>
            </a:r>
          </a:p>
        </p:txBody>
      </p:sp>
      <p:sp>
        <p:nvSpPr>
          <p:cNvPr id="5" name="Title 1">
            <a:extLst>
              <a:ext uri="{FF2B5EF4-FFF2-40B4-BE49-F238E27FC236}">
                <a16:creationId xmlns:a16="http://schemas.microsoft.com/office/drawing/2014/main" id="{B9924E93-791C-6C47-B666-A8553D37D193}"/>
              </a:ext>
            </a:extLst>
          </p:cNvPr>
          <p:cNvSpPr txBox="1">
            <a:spLocks/>
          </p:cNvSpPr>
          <p:nvPr/>
        </p:nvSpPr>
        <p:spPr>
          <a:xfrm>
            <a:off x="512884" y="914400"/>
            <a:ext cx="11504904" cy="510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BE1D1D"/>
                </a:solidFill>
                <a:latin typeface="Arial" panose="020B0604020202020204" pitchFamily="34" charset="0"/>
                <a:ea typeface="+mj-ea"/>
                <a:cs typeface="Arial" panose="020B0604020202020204" pitchFamily="34" charset="0"/>
              </a:defRPr>
            </a:lvl1pPr>
          </a:lstStyle>
          <a:p>
            <a:r>
              <a:rPr lang="en-US" sz="3200" b="0" dirty="0">
                <a:solidFill>
                  <a:srgbClr val="002060"/>
                </a:solidFill>
              </a:rPr>
              <a:t>How did we do? Where can I find the upgrades in the plan?</a:t>
            </a:r>
            <a:endParaRPr lang="en-US" sz="3200" b="0" i="1" u="sng" dirty="0">
              <a:solidFill>
                <a:srgbClr val="002060"/>
              </a:solidFill>
            </a:endParaRPr>
          </a:p>
        </p:txBody>
      </p:sp>
      <p:sp>
        <p:nvSpPr>
          <p:cNvPr id="3" name="Oval 2">
            <a:extLst>
              <a:ext uri="{FF2B5EF4-FFF2-40B4-BE49-F238E27FC236}">
                <a16:creationId xmlns:a16="http://schemas.microsoft.com/office/drawing/2014/main" id="{A4A324B8-0C18-7942-8880-80CF4A5380BA}"/>
              </a:ext>
            </a:extLst>
          </p:cNvPr>
          <p:cNvSpPr/>
          <p:nvPr/>
        </p:nvSpPr>
        <p:spPr>
          <a:xfrm>
            <a:off x="152400" y="3780527"/>
            <a:ext cx="3314052" cy="6685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91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E1C1-97F2-78E8-F121-F87C32141877}"/>
              </a:ext>
            </a:extLst>
          </p:cNvPr>
          <p:cNvSpPr>
            <a:spLocks noGrp="1"/>
          </p:cNvSpPr>
          <p:nvPr>
            <p:ph type="title"/>
          </p:nvPr>
        </p:nvSpPr>
        <p:spPr>
          <a:xfrm>
            <a:off x="343548" y="251239"/>
            <a:ext cx="11504904" cy="484748"/>
          </a:xfrm>
        </p:spPr>
        <p:txBody>
          <a:bodyPr>
            <a:normAutofit fontScale="90000"/>
          </a:bodyPr>
          <a:lstStyle/>
          <a:p>
            <a:r>
              <a:rPr lang="en-US" dirty="0"/>
              <a:t>Section 1.3: Strategic Opportunities</a:t>
            </a:r>
          </a:p>
        </p:txBody>
      </p:sp>
      <p:sp>
        <p:nvSpPr>
          <p:cNvPr id="5" name="TextBox 4">
            <a:extLst>
              <a:ext uri="{FF2B5EF4-FFF2-40B4-BE49-F238E27FC236}">
                <a16:creationId xmlns:a16="http://schemas.microsoft.com/office/drawing/2014/main" id="{EDEF2DB1-9EBC-DCF3-96CD-D48CFAE7B08A}"/>
              </a:ext>
            </a:extLst>
          </p:cNvPr>
          <p:cNvSpPr txBox="1"/>
          <p:nvPr/>
        </p:nvSpPr>
        <p:spPr>
          <a:xfrm>
            <a:off x="533400" y="1219200"/>
            <a:ext cx="61243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6196"/>
                </a:solidFill>
                <a:effectLst/>
                <a:uLnTx/>
                <a:uFillTx/>
                <a:latin typeface="Helvetica" pitchFamily="2" charset="0"/>
                <a:ea typeface="+mn-ea"/>
                <a:cs typeface="+mn-cs"/>
              </a:rPr>
              <a:t>1.3.1 Opportunities to Advance Discovery</a:t>
            </a:r>
            <a:endParaRPr kumimoji="0" lang="en-US" sz="2000" b="0" i="0" u="none" strike="noStrike" kern="1200" cap="none" spc="0" normalizeH="0" baseline="0" noProof="0" dirty="0">
              <a:ln>
                <a:noFill/>
              </a:ln>
              <a:solidFill>
                <a:srgbClr val="006196"/>
              </a:solidFill>
              <a:effectLst/>
              <a:uLnTx/>
              <a:uFillTx/>
              <a:latin typeface="Helvetica" pitchFamily="2" charset="0"/>
              <a:ea typeface="+mn-ea"/>
              <a:cs typeface="+mn-cs"/>
            </a:endParaRPr>
          </a:p>
        </p:txBody>
      </p:sp>
      <p:sp>
        <p:nvSpPr>
          <p:cNvPr id="7" name="TextBox 6">
            <a:extLst>
              <a:ext uri="{FF2B5EF4-FFF2-40B4-BE49-F238E27FC236}">
                <a16:creationId xmlns:a16="http://schemas.microsoft.com/office/drawing/2014/main" id="{2FC7B3E4-326F-AAD6-F25B-7C7439C369FB}"/>
              </a:ext>
            </a:extLst>
          </p:cNvPr>
          <p:cNvSpPr txBox="1"/>
          <p:nvPr/>
        </p:nvSpPr>
        <p:spPr>
          <a:xfrm>
            <a:off x="533400" y="1752600"/>
            <a:ext cx="1143000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Strategic opportunities exist to realize a range of projects that lay the foundation for the discovery science of tomorrow. These projects include the 400 MeV/u energy upgrade to FRIB (FRIB400), the Solenoidal Large Intensity Device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SoLID</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Jefferson Lab, targeted upgrades for the LHC heavy ion program, emerging technologies for measurements of neutrino mass and electric dipole moments, and other initiatives that are presented in the body of this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Future advances in nuclear physics rely upon </a:t>
            </a:r>
            <a:r>
              <a:rPr kumimoji="0" lang="en-US" sz="2000" b="1" i="0" u="sng" strike="noStrike" kern="1200" cap="none" spc="0" normalizeH="0" baseline="0" noProof="0" dirty="0">
                <a:ln>
                  <a:noFill/>
                </a:ln>
                <a:solidFill>
                  <a:srgbClr val="7030A0"/>
                </a:solidFill>
                <a:effectLst/>
                <a:uLnTx/>
                <a:uFillTx/>
                <a:latin typeface="Calibri" panose="020F0502020204030204"/>
                <a:ea typeface="+mn-ea"/>
                <a:cs typeface="+mn-cs"/>
              </a:rPr>
              <a:t>a vibrant program of detector and accelerator R&amp;D, pushing for instance the current limits on detector sensitivity and on accelerator beam transport technology.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R&amp;D for novel nuclear physics detector and accelerator ideas influence fields such as medicine and national security. Such developments must continue.</a:t>
            </a:r>
          </a:p>
        </p:txBody>
      </p:sp>
    </p:spTree>
    <p:extLst>
      <p:ext uri="{BB962C8B-B14F-4D97-AF65-F5344CB8AC3E}">
        <p14:creationId xmlns:p14="http://schemas.microsoft.com/office/powerpoint/2010/main" val="288356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EAC2-56B2-D377-5C7D-D0487B82F647}"/>
              </a:ext>
            </a:extLst>
          </p:cNvPr>
          <p:cNvSpPr>
            <a:spLocks noGrp="1"/>
          </p:cNvSpPr>
          <p:nvPr>
            <p:ph type="title"/>
          </p:nvPr>
        </p:nvSpPr>
        <p:spPr/>
        <p:txBody>
          <a:bodyPr/>
          <a:lstStyle/>
          <a:p>
            <a:r>
              <a:rPr lang="en-US" dirty="0" err="1"/>
              <a:t>JLab</a:t>
            </a:r>
            <a:r>
              <a:rPr lang="en-US" dirty="0"/>
              <a:t> UPGRADE SCIENCE in the LRP – </a:t>
            </a:r>
            <a:r>
              <a:rPr lang="en-US" b="0" i="1" dirty="0"/>
              <a:t>some direct excerpts</a:t>
            </a:r>
          </a:p>
        </p:txBody>
      </p:sp>
      <p:sp>
        <p:nvSpPr>
          <p:cNvPr id="3" name="Content Placeholder 2">
            <a:extLst>
              <a:ext uri="{FF2B5EF4-FFF2-40B4-BE49-F238E27FC236}">
                <a16:creationId xmlns:a16="http://schemas.microsoft.com/office/drawing/2014/main" id="{17C6D068-04F6-B795-9A7A-97FA1CC34C82}"/>
              </a:ext>
            </a:extLst>
          </p:cNvPr>
          <p:cNvSpPr>
            <a:spLocks noGrp="1"/>
          </p:cNvSpPr>
          <p:nvPr>
            <p:ph idx="1"/>
          </p:nvPr>
        </p:nvSpPr>
        <p:spPr>
          <a:xfrm>
            <a:off x="347563" y="1004518"/>
            <a:ext cx="11372771" cy="5472481"/>
          </a:xfrm>
        </p:spPr>
        <p:txBody>
          <a:bodyPr>
            <a:normAutofit lnSpcReduction="10000"/>
          </a:bodyPr>
          <a:lstStyle/>
          <a:p>
            <a:pPr>
              <a:lnSpc>
                <a:spcPct val="100000"/>
              </a:lnSpc>
            </a:pPr>
            <a:r>
              <a:rPr lang="en-US" dirty="0">
                <a:effectLst/>
                <a:latin typeface="Helvetica" pitchFamily="2" charset="0"/>
              </a:rPr>
              <a:t>The possible addition of a polarized</a:t>
            </a:r>
            <a:r>
              <a:rPr lang="en-US" dirty="0">
                <a:latin typeface="Helvetica" pitchFamily="2" charset="0"/>
              </a:rPr>
              <a:t> </a:t>
            </a:r>
            <a:r>
              <a:rPr lang="en-US" dirty="0">
                <a:effectLst/>
                <a:latin typeface="Helvetica" pitchFamily="2" charset="0"/>
              </a:rPr>
              <a:t>positron beam to CEBAF would enable precise</a:t>
            </a:r>
            <a:r>
              <a:rPr lang="en-US" dirty="0">
                <a:latin typeface="Helvetica" pitchFamily="2" charset="0"/>
              </a:rPr>
              <a:t> </a:t>
            </a:r>
            <a:r>
              <a:rPr lang="en-US" dirty="0">
                <a:effectLst/>
                <a:latin typeface="Helvetica" pitchFamily="2" charset="0"/>
              </a:rPr>
              <a:t>separation of signal and background for one of the</a:t>
            </a:r>
            <a:r>
              <a:rPr lang="en-US" dirty="0">
                <a:latin typeface="Helvetica" pitchFamily="2" charset="0"/>
              </a:rPr>
              <a:t> </a:t>
            </a:r>
            <a:r>
              <a:rPr lang="en-US" dirty="0">
                <a:effectLst/>
                <a:latin typeface="Helvetica" pitchFamily="2" charset="0"/>
              </a:rPr>
              <a:t>relevant processes to access GPDs.</a:t>
            </a:r>
          </a:p>
          <a:p>
            <a:pPr>
              <a:lnSpc>
                <a:spcPct val="100000"/>
              </a:lnSpc>
            </a:pPr>
            <a:r>
              <a:rPr lang="en-US" dirty="0"/>
              <a:t>To investigate the other XYZP states, higher beam energy is required; the tetraquark candidate </a:t>
            </a:r>
            <a:r>
              <a:rPr lang="en-US" dirty="0" err="1"/>
              <a:t>Z</a:t>
            </a:r>
            <a:r>
              <a:rPr lang="en-US" baseline="-25000" dirty="0" err="1"/>
              <a:t>c</a:t>
            </a:r>
            <a:r>
              <a:rPr lang="en-US" dirty="0"/>
              <a:t> states would </a:t>
            </a:r>
            <a:r>
              <a:rPr lang="en-US" dirty="0" err="1"/>
              <a:t>Z</a:t>
            </a:r>
            <a:r>
              <a:rPr lang="en-US" baseline="-25000" dirty="0" err="1"/>
              <a:t>c</a:t>
            </a:r>
            <a:r>
              <a:rPr lang="en-US" dirty="0"/>
              <a:t> be copiously produced at a high-luminosity, fixed-target electron machine operating above 20 GeV.</a:t>
            </a:r>
          </a:p>
          <a:p>
            <a:pPr>
              <a:lnSpc>
                <a:spcPct val="100000"/>
              </a:lnSpc>
            </a:pPr>
            <a:r>
              <a:rPr lang="en-US" dirty="0"/>
              <a:t>The staged upgrade plan for CEBAF foresees a first phase to establish intense polarized positron beam capability at 12 GeV, allowing for new measurements in nucleon tomography and providing precision extraction of contributions from higher order electromagnetic </a:t>
            </a:r>
            <a:r>
              <a:rPr lang="en-US" dirty="0" err="1"/>
              <a:t>processes.The</a:t>
            </a:r>
            <a:r>
              <a:rPr lang="en-US" dirty="0"/>
              <a:t> nontrivial operation with positron beams (polarized and unpolarized) will open a new area of study for CEBAF in the future. The subsequent phase is an energy upgrade of CEBAF to more than 20 GeV. Recently, the Cornell Brookhaven Electron Test Accelerator (CBETA) facility demonstrated eight-pass recirculation of an electron beam with energy recovery employing arcs of fixed-field alternating gradient magnets. This exciting new technology could enable a cost-effective method to double the energy of CEBAF, allowing wider kinematic reach for nucleon </a:t>
            </a:r>
            <a:r>
              <a:rPr lang="en-US" dirty="0" err="1"/>
              <a:t>femtography</a:t>
            </a:r>
            <a:r>
              <a:rPr lang="en-US" dirty="0"/>
              <a:t> studies in the existing tunnels and with no new cryomodules required.</a:t>
            </a:r>
          </a:p>
          <a:p>
            <a:pPr>
              <a:lnSpc>
                <a:spcPct val="100000"/>
              </a:lnSpc>
            </a:pPr>
            <a:endParaRPr lang="en-US" dirty="0"/>
          </a:p>
        </p:txBody>
      </p:sp>
    </p:spTree>
    <p:extLst>
      <p:ext uri="{BB962C8B-B14F-4D97-AF65-F5344CB8AC3E}">
        <p14:creationId xmlns:p14="http://schemas.microsoft.com/office/powerpoint/2010/main" val="41834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BB4-4A3F-5043-A487-9F80C6FEE736}"/>
              </a:ext>
            </a:extLst>
          </p:cNvPr>
          <p:cNvSpPr>
            <a:spLocks noGrp="1"/>
          </p:cNvSpPr>
          <p:nvPr>
            <p:ph type="title"/>
          </p:nvPr>
        </p:nvSpPr>
        <p:spPr/>
        <p:txBody>
          <a:bodyPr/>
          <a:lstStyle/>
          <a:p>
            <a:r>
              <a:rPr lang="en-US" b="0" i="1" dirty="0"/>
              <a:t>LRP Excerpts Continued…</a:t>
            </a:r>
          </a:p>
        </p:txBody>
      </p:sp>
      <p:sp>
        <p:nvSpPr>
          <p:cNvPr id="3" name="Content Placeholder 2">
            <a:extLst>
              <a:ext uri="{FF2B5EF4-FFF2-40B4-BE49-F238E27FC236}">
                <a16:creationId xmlns:a16="http://schemas.microsoft.com/office/drawing/2014/main" id="{A010BAFE-3D2C-AA4C-92F4-8F16BD92CA4C}"/>
              </a:ext>
            </a:extLst>
          </p:cNvPr>
          <p:cNvSpPr>
            <a:spLocks noGrp="1"/>
          </p:cNvSpPr>
          <p:nvPr>
            <p:ph idx="1"/>
          </p:nvPr>
        </p:nvSpPr>
        <p:spPr/>
        <p:txBody>
          <a:bodyPr>
            <a:normAutofit/>
          </a:bodyPr>
          <a:lstStyle/>
          <a:p>
            <a:pPr>
              <a:lnSpc>
                <a:spcPct val="110000"/>
              </a:lnSpc>
            </a:pPr>
            <a:r>
              <a:rPr lang="en-US" dirty="0"/>
              <a:t>The role of two-photon exchange can be determined by measurements using a positron beam, which could be realized at Jefferson Lab with a modest accelerator upgrade.</a:t>
            </a:r>
          </a:p>
          <a:p>
            <a:pPr>
              <a:lnSpc>
                <a:spcPct val="110000"/>
              </a:lnSpc>
            </a:pPr>
            <a:r>
              <a:rPr lang="en-US" dirty="0"/>
              <a:t>A CEBAF upgrade plan, including positron beams and a novel energy upgrade, is being pursued. </a:t>
            </a:r>
          </a:p>
          <a:p>
            <a:pPr>
              <a:lnSpc>
                <a:spcPct val="110000"/>
              </a:lnSpc>
            </a:pPr>
            <a:r>
              <a:rPr lang="en-US" dirty="0"/>
              <a:t>A potential staged upgrade of the CEBAF accelerator has been under investigation for some time (Section 9.7) that would initially provide a 12 GeV polarized positron beam, and then a 22 GeV electron beam, while maintaining the world-leading luminosity. This capability would uniquely provide precise information on the role of two-photon exchange in lepton–hadron scattering, allow access to a new sector of hadron spectroscopy, and offer an unprecedented view of the complex nucleon structure in the valence region, one not accessible at other machines.</a:t>
            </a:r>
          </a:p>
        </p:txBody>
      </p:sp>
      <p:pic>
        <p:nvPicPr>
          <p:cNvPr id="3074" name="Picture 2" descr="GOAL ACHIEVEMENT NOT GOAL SETTING - PD Strategies Blog">
            <a:hlinkClick r:id="rId2"/>
            <a:extLst>
              <a:ext uri="{FF2B5EF4-FFF2-40B4-BE49-F238E27FC236}">
                <a16:creationId xmlns:a16="http://schemas.microsoft.com/office/drawing/2014/main" id="{A5B0217C-A2A3-0B47-8B9B-14596C688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181600"/>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C28D4-7D58-D94A-BA31-D226AE5B6429}"/>
              </a:ext>
            </a:extLst>
          </p:cNvPr>
          <p:cNvSpPr txBox="1"/>
          <p:nvPr/>
        </p:nvSpPr>
        <p:spPr>
          <a:xfrm>
            <a:off x="4226010" y="5546060"/>
            <a:ext cx="3657600" cy="830997"/>
          </a:xfrm>
          <a:prstGeom prst="rect">
            <a:avLst/>
          </a:prstGeom>
          <a:noFill/>
        </p:spPr>
        <p:txBody>
          <a:bodyPr wrap="square" rtlCol="0">
            <a:spAutoFit/>
          </a:bodyPr>
          <a:lstStyle/>
          <a:p>
            <a:r>
              <a:rPr lang="en-US" sz="2400" dirty="0">
                <a:solidFill>
                  <a:srgbClr val="0046D1"/>
                </a:solidFill>
              </a:rPr>
              <a:t>This may not be all, but I think it’s clear….</a:t>
            </a:r>
          </a:p>
        </p:txBody>
      </p:sp>
    </p:spTree>
    <p:extLst>
      <p:ext uri="{BB962C8B-B14F-4D97-AF65-F5344CB8AC3E}">
        <p14:creationId xmlns:p14="http://schemas.microsoft.com/office/powerpoint/2010/main" val="76650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2BB4-4A3F-5043-A487-9F80C6FEE736}"/>
              </a:ext>
            </a:extLst>
          </p:cNvPr>
          <p:cNvSpPr>
            <a:spLocks noGrp="1"/>
          </p:cNvSpPr>
          <p:nvPr>
            <p:ph type="title"/>
          </p:nvPr>
        </p:nvSpPr>
        <p:spPr>
          <a:xfrm>
            <a:off x="406030" y="150022"/>
            <a:ext cx="11785970" cy="487490"/>
          </a:xfrm>
        </p:spPr>
        <p:txBody>
          <a:bodyPr>
            <a:normAutofit/>
          </a:bodyPr>
          <a:lstStyle/>
          <a:p>
            <a:r>
              <a:rPr lang="en-US" dirty="0"/>
              <a:t>This is what we needed to really get started – </a:t>
            </a:r>
            <a:r>
              <a:rPr lang="en-US" dirty="0" err="1"/>
              <a:t>grEat</a:t>
            </a:r>
            <a:r>
              <a:rPr lang="en-US" dirty="0"/>
              <a:t> job, all!! </a:t>
            </a:r>
          </a:p>
        </p:txBody>
      </p:sp>
      <p:sp>
        <p:nvSpPr>
          <p:cNvPr id="7" name="TextBox 6">
            <a:extLst>
              <a:ext uri="{FF2B5EF4-FFF2-40B4-BE49-F238E27FC236}">
                <a16:creationId xmlns:a16="http://schemas.microsoft.com/office/drawing/2014/main" id="{EB8FDBCC-6D69-1F4B-BA0E-17813873F736}"/>
              </a:ext>
            </a:extLst>
          </p:cNvPr>
          <p:cNvSpPr txBox="1"/>
          <p:nvPr/>
        </p:nvSpPr>
        <p:spPr>
          <a:xfrm>
            <a:off x="439687" y="894308"/>
            <a:ext cx="7620000" cy="5878532"/>
          </a:xfrm>
          <a:prstGeom prst="rect">
            <a:avLst/>
          </a:prstGeom>
          <a:noFill/>
        </p:spPr>
        <p:txBody>
          <a:bodyPr wrap="square" rtlCol="0">
            <a:spAutoFit/>
          </a:bodyPr>
          <a:lstStyle/>
          <a:p>
            <a:r>
              <a:rPr lang="en-US" sz="2400" dirty="0">
                <a:solidFill>
                  <a:schemeClr val="accent1"/>
                </a:solidFill>
              </a:rPr>
              <a:t>Now, where do we go? We need to:</a:t>
            </a:r>
          </a:p>
          <a:p>
            <a:endParaRPr lang="en-US" sz="1600" dirty="0">
              <a:solidFill>
                <a:schemeClr val="accent1"/>
              </a:solidFill>
            </a:endParaRPr>
          </a:p>
          <a:p>
            <a:pPr marL="342900" indent="-342900">
              <a:buFont typeface="Arial" panose="020B0604020202020204" pitchFamily="34" charset="0"/>
              <a:buChar char="•"/>
            </a:pPr>
            <a:r>
              <a:rPr lang="en-US" sz="2400" dirty="0"/>
              <a:t>Keep the science prominent in the community dialogue (talks at conferences and workshops, show plots with 12 GeV, positrons, and possible 22 GeV where possible, have dedicated workshops for the upgrade, keep your working group active, discuss often,…)</a:t>
            </a:r>
          </a:p>
          <a:p>
            <a:pPr marL="342900" indent="-342900">
              <a:buFont typeface="Arial" panose="020B0604020202020204" pitchFamily="34" charset="0"/>
              <a:buChar char="•"/>
            </a:pPr>
            <a:r>
              <a:rPr lang="en-US" sz="2400" dirty="0"/>
              <a:t>For positrons, keep good PAC proposals coming</a:t>
            </a:r>
          </a:p>
          <a:p>
            <a:pPr marL="342900" indent="-342900">
              <a:buFont typeface="Arial" panose="020B0604020202020204" pitchFamily="34" charset="0"/>
              <a:buChar char="•"/>
            </a:pPr>
            <a:r>
              <a:rPr lang="en-US" sz="2400" dirty="0"/>
              <a:t>Develop the science case, publish as possible</a:t>
            </a:r>
          </a:p>
          <a:p>
            <a:pPr marL="342900" indent="-342900">
              <a:buFont typeface="Arial" panose="020B0604020202020204" pitchFamily="34" charset="0"/>
              <a:buChar char="•"/>
            </a:pPr>
            <a:r>
              <a:rPr lang="en-US" sz="2400" dirty="0"/>
              <a:t>Hone the technical design, demonstrate feasibility</a:t>
            </a:r>
          </a:p>
          <a:p>
            <a:pPr marL="342900" indent="-342900">
              <a:buFont typeface="Arial" panose="020B0604020202020204" pitchFamily="34" charset="0"/>
              <a:buChar char="•"/>
            </a:pPr>
            <a:r>
              <a:rPr lang="en-US" sz="2400" dirty="0">
                <a:solidFill>
                  <a:srgbClr val="009243"/>
                </a:solidFill>
              </a:rPr>
              <a:t>Develop and submit to DOE a pre-CDR well before the next LRP</a:t>
            </a:r>
          </a:p>
          <a:p>
            <a:pPr lvl="1"/>
            <a:r>
              <a:rPr lang="en-US" sz="2400" i="1" dirty="0">
                <a:solidFill>
                  <a:srgbClr val="009243"/>
                </a:solidFill>
              </a:rPr>
              <a:t>	science, technical design, cost and timeline </a:t>
            </a:r>
          </a:p>
          <a:p>
            <a:pPr marL="342900" lvl="7"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9" name="Rectangle 3">
            <a:extLst>
              <a:ext uri="{FF2B5EF4-FFF2-40B4-BE49-F238E27FC236}">
                <a16:creationId xmlns:a16="http://schemas.microsoft.com/office/drawing/2014/main" id="{A0FB5F81-15CA-2C40-A865-12AAE15C9FA9}"/>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  </a:t>
            </a:r>
            <a:endParaRPr kumimoji="0" lang="en-US" altLang="en-US" sz="135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F855C458-680E-5F43-A057-32A21B151807}"/>
              </a:ext>
            </a:extLst>
          </p:cNvPr>
          <p:cNvSpPr txBox="1"/>
          <p:nvPr/>
        </p:nvSpPr>
        <p:spPr>
          <a:xfrm>
            <a:off x="8317523" y="4619486"/>
            <a:ext cx="3886200" cy="523220"/>
          </a:xfrm>
          <a:prstGeom prst="rect">
            <a:avLst/>
          </a:prstGeom>
          <a:noFill/>
        </p:spPr>
        <p:txBody>
          <a:bodyPr wrap="square" rtlCol="0">
            <a:spAutoFit/>
          </a:bodyPr>
          <a:lstStyle/>
          <a:p>
            <a:r>
              <a:rPr lang="en-US" sz="2800" dirty="0"/>
              <a:t>2023 Long Range Plan</a:t>
            </a:r>
          </a:p>
        </p:txBody>
      </p:sp>
      <p:pic>
        <p:nvPicPr>
          <p:cNvPr id="4102" name="Picture 6" descr="Winding path Stock Photos, Royalty Free Winding path Images | Depositphotos">
            <a:hlinkClick r:id="rId3"/>
            <a:extLst>
              <a:ext uri="{FF2B5EF4-FFF2-40B4-BE49-F238E27FC236}">
                <a16:creationId xmlns:a16="http://schemas.microsoft.com/office/drawing/2014/main" id="{ADD46F1C-721E-594B-A60F-6DB19F38C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110734"/>
            <a:ext cx="3352800" cy="33528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32A93D66-5CA5-1B48-9968-A8A8B27DAF4B}"/>
              </a:ext>
            </a:extLst>
          </p:cNvPr>
          <p:cNvCxnSpPr/>
          <p:nvPr/>
        </p:nvCxnSpPr>
        <p:spPr>
          <a:xfrm flipV="1">
            <a:off x="10363200" y="4287510"/>
            <a:ext cx="0" cy="3520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F85906-7BF7-D84E-93FD-783D73D717E2}"/>
              </a:ext>
            </a:extLst>
          </p:cNvPr>
          <p:cNvSpPr txBox="1"/>
          <p:nvPr/>
        </p:nvSpPr>
        <p:spPr>
          <a:xfrm>
            <a:off x="9372600" y="3048000"/>
            <a:ext cx="1187449" cy="400110"/>
          </a:xfrm>
          <a:prstGeom prst="rect">
            <a:avLst/>
          </a:prstGeom>
          <a:solidFill>
            <a:srgbClr val="FFC000"/>
          </a:solidFill>
        </p:spPr>
        <p:txBody>
          <a:bodyPr wrap="square" rtlCol="0">
            <a:spAutoFit/>
          </a:bodyPr>
          <a:lstStyle/>
          <a:p>
            <a:r>
              <a:rPr lang="en-US" sz="2000" dirty="0">
                <a:solidFill>
                  <a:schemeClr val="tx1"/>
                </a:solidFill>
              </a:rPr>
              <a:t>pre-CDR</a:t>
            </a:r>
          </a:p>
        </p:txBody>
      </p:sp>
      <p:sp>
        <p:nvSpPr>
          <p:cNvPr id="15" name="TextBox 14">
            <a:extLst>
              <a:ext uri="{FF2B5EF4-FFF2-40B4-BE49-F238E27FC236}">
                <a16:creationId xmlns:a16="http://schemas.microsoft.com/office/drawing/2014/main" id="{2A0A9CCA-F93A-5B47-95F5-6FDE5356606D}"/>
              </a:ext>
            </a:extLst>
          </p:cNvPr>
          <p:cNvSpPr txBox="1"/>
          <p:nvPr/>
        </p:nvSpPr>
        <p:spPr>
          <a:xfrm>
            <a:off x="10638764" y="2062778"/>
            <a:ext cx="762000" cy="369332"/>
          </a:xfrm>
          <a:prstGeom prst="rect">
            <a:avLst/>
          </a:prstGeom>
          <a:noFill/>
        </p:spPr>
        <p:txBody>
          <a:bodyPr wrap="square" rtlCol="0">
            <a:spAutoFit/>
          </a:bodyPr>
          <a:lstStyle/>
          <a:p>
            <a:r>
              <a:rPr lang="en-US" dirty="0"/>
              <a:t>e+</a:t>
            </a:r>
          </a:p>
        </p:txBody>
      </p:sp>
      <p:sp>
        <p:nvSpPr>
          <p:cNvPr id="16" name="Triangle 15">
            <a:extLst>
              <a:ext uri="{FF2B5EF4-FFF2-40B4-BE49-F238E27FC236}">
                <a16:creationId xmlns:a16="http://schemas.microsoft.com/office/drawing/2014/main" id="{AC88786B-1757-444A-B33F-05E1EB3016A2}"/>
              </a:ext>
            </a:extLst>
          </p:cNvPr>
          <p:cNvSpPr/>
          <p:nvPr/>
        </p:nvSpPr>
        <p:spPr>
          <a:xfrm>
            <a:off x="9144000" y="2601604"/>
            <a:ext cx="1600200" cy="522595"/>
          </a:xfrm>
          <a:prstGeom prst="triangle">
            <a:avLst>
              <a:gd name="adj" fmla="val 513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22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C60E51-1DB0-AC49-8EA3-5FA85EAAB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886200"/>
            <a:ext cx="5029200" cy="3886200"/>
          </a:xfrm>
          <a:prstGeom prst="rect">
            <a:avLst/>
          </a:prstGeom>
        </p:spPr>
      </p:pic>
      <p:sp>
        <p:nvSpPr>
          <p:cNvPr id="2" name="Title 1">
            <a:extLst>
              <a:ext uri="{FF2B5EF4-FFF2-40B4-BE49-F238E27FC236}">
                <a16:creationId xmlns:a16="http://schemas.microsoft.com/office/drawing/2014/main" id="{6D632BB4-4A3F-5043-A487-9F80C6FEE736}"/>
              </a:ext>
            </a:extLst>
          </p:cNvPr>
          <p:cNvSpPr>
            <a:spLocks noGrp="1"/>
          </p:cNvSpPr>
          <p:nvPr>
            <p:ph type="title"/>
          </p:nvPr>
        </p:nvSpPr>
        <p:spPr>
          <a:xfrm>
            <a:off x="406030" y="150022"/>
            <a:ext cx="11785970" cy="487490"/>
          </a:xfrm>
        </p:spPr>
        <p:txBody>
          <a:bodyPr>
            <a:normAutofit/>
          </a:bodyPr>
          <a:lstStyle/>
          <a:p>
            <a:r>
              <a:rPr lang="en-US" dirty="0"/>
              <a:t>At </a:t>
            </a:r>
            <a:r>
              <a:rPr lang="en-US" dirty="0" err="1"/>
              <a:t>JLab</a:t>
            </a:r>
            <a:endParaRPr lang="en-US" dirty="0"/>
          </a:p>
        </p:txBody>
      </p:sp>
      <p:sp>
        <p:nvSpPr>
          <p:cNvPr id="7" name="TextBox 6">
            <a:extLst>
              <a:ext uri="{FF2B5EF4-FFF2-40B4-BE49-F238E27FC236}">
                <a16:creationId xmlns:a16="http://schemas.microsoft.com/office/drawing/2014/main" id="{EB8FDBCC-6D69-1F4B-BA0E-17813873F736}"/>
              </a:ext>
            </a:extLst>
          </p:cNvPr>
          <p:cNvSpPr txBox="1"/>
          <p:nvPr/>
        </p:nvSpPr>
        <p:spPr>
          <a:xfrm>
            <a:off x="156453" y="520591"/>
            <a:ext cx="11599914" cy="3847207"/>
          </a:xfrm>
          <a:prstGeom prst="rect">
            <a:avLst/>
          </a:prstGeom>
          <a:noFill/>
        </p:spPr>
        <p:txBody>
          <a:bodyPr wrap="square" rtlCol="0">
            <a:spAutoFit/>
          </a:bodyPr>
          <a:lstStyle/>
          <a:p>
            <a:endParaRPr lang="en-US" sz="1600" dirty="0">
              <a:solidFill>
                <a:schemeClr val="accent1"/>
              </a:solidFill>
            </a:endParaRPr>
          </a:p>
          <a:p>
            <a:pPr marL="342900" indent="-342900">
              <a:buFont typeface="Arial" panose="020B0604020202020204" pitchFamily="34" charset="0"/>
              <a:buChar char="•"/>
            </a:pPr>
            <a:r>
              <a:rPr lang="en-US" sz="2000" dirty="0"/>
              <a:t>Working group established, led by David Dean, to guide path towards </a:t>
            </a:r>
            <a:r>
              <a:rPr lang="en-US" sz="2000" dirty="0" err="1"/>
              <a:t>preCDR</a:t>
            </a:r>
            <a:endParaRPr lang="en-US" sz="2000" dirty="0"/>
          </a:p>
          <a:p>
            <a:r>
              <a:rPr lang="en-US" sz="2000" dirty="0"/>
              <a:t>	- users and staff, positrons and 22 GeV efforts represented</a:t>
            </a:r>
          </a:p>
          <a:p>
            <a:r>
              <a:rPr lang="en-US" sz="2000" dirty="0"/>
              <a:t>	- expect to invite speakers, attendees, open up more once on track (a la EIC)</a:t>
            </a:r>
          </a:p>
          <a:p>
            <a:pPr lvl="1"/>
            <a:r>
              <a:rPr lang="en-US" sz="2000" dirty="0"/>
              <a:t>	- expected to eventually lead </a:t>
            </a:r>
            <a:r>
              <a:rPr lang="en-US" sz="2000" dirty="0" err="1"/>
              <a:t>preCDR</a:t>
            </a:r>
            <a:r>
              <a:rPr lang="en-US" sz="2000" dirty="0"/>
              <a:t> writing group(s)</a:t>
            </a:r>
          </a:p>
          <a:p>
            <a:pPr marL="342900" indent="-342900">
              <a:buFont typeface="Arial" panose="020B0604020202020204" pitchFamily="34" charset="0"/>
              <a:buChar char="•"/>
            </a:pPr>
            <a:r>
              <a:rPr lang="en-US" sz="2000" dirty="0"/>
              <a:t>Continue to develop a strong science case – discussions ongoing</a:t>
            </a:r>
          </a:p>
          <a:p>
            <a:pPr marL="342900" indent="-342900">
              <a:buFont typeface="Arial" panose="020B0604020202020204" pitchFamily="34" charset="0"/>
              <a:buChar char="•"/>
            </a:pPr>
            <a:r>
              <a:rPr lang="en-US" sz="2000" dirty="0"/>
              <a:t>Planning for 22 GeV workshop at Frascati December 9-13, 2024</a:t>
            </a:r>
          </a:p>
          <a:p>
            <a:pPr marL="342900" indent="-342900">
              <a:buFont typeface="Arial" panose="020B0604020202020204" pitchFamily="34" charset="0"/>
              <a:buChar char="•"/>
            </a:pPr>
            <a:r>
              <a:rPr lang="en-US" sz="2000" dirty="0"/>
              <a:t>Continue dialogue with DOE, secure funding for necessary technical development</a:t>
            </a:r>
          </a:p>
          <a:p>
            <a:pPr lvl="1"/>
            <a:r>
              <a:rPr lang="en-US" sz="2000" dirty="0"/>
              <a:t>	- high non-operations priority in Lab Management Budget Briefing 2/24</a:t>
            </a:r>
          </a:p>
          <a:p>
            <a:pPr marL="342900" lvl="1" indent="-342900">
              <a:buFont typeface="Arial" panose="020B0604020202020204" pitchFamily="34" charset="0"/>
              <a:buChar char="•"/>
            </a:pPr>
            <a:r>
              <a:rPr lang="en-US" sz="2000" dirty="0"/>
              <a:t>Hone the technical design, demonstrate feasibility – defer to Joe’s talk for e+</a:t>
            </a:r>
          </a:p>
          <a:p>
            <a:pPr marL="342900" lvl="7"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9" name="Rectangle 3">
            <a:extLst>
              <a:ext uri="{FF2B5EF4-FFF2-40B4-BE49-F238E27FC236}">
                <a16:creationId xmlns:a16="http://schemas.microsoft.com/office/drawing/2014/main" id="{A0FB5F81-15CA-2C40-A865-12AAE15C9FA9}"/>
              </a:ext>
            </a:extLst>
          </p:cNvPr>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  </a:t>
            </a:r>
            <a:endParaRPr kumimoji="0" lang="en-US" altLang="en-US" sz="135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80EC788-E6A2-784A-B65F-2C1551954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12" y="4038600"/>
            <a:ext cx="4437748" cy="2590800"/>
          </a:xfrm>
          <a:prstGeom prst="rect">
            <a:avLst/>
          </a:prstGeom>
        </p:spPr>
      </p:pic>
      <p:sp>
        <p:nvSpPr>
          <p:cNvPr id="5" name="TextBox 4">
            <a:extLst>
              <a:ext uri="{FF2B5EF4-FFF2-40B4-BE49-F238E27FC236}">
                <a16:creationId xmlns:a16="http://schemas.microsoft.com/office/drawing/2014/main" id="{D3C34C2D-4796-E549-97B6-746E2E4EBB29}"/>
              </a:ext>
            </a:extLst>
          </p:cNvPr>
          <p:cNvSpPr txBox="1"/>
          <p:nvPr/>
        </p:nvSpPr>
        <p:spPr>
          <a:xfrm rot="21386144">
            <a:off x="2988506" y="3684864"/>
            <a:ext cx="5573180" cy="1477328"/>
          </a:xfrm>
          <a:prstGeom prst="rect">
            <a:avLst/>
          </a:prstGeom>
          <a:noFill/>
        </p:spPr>
        <p:txBody>
          <a:bodyPr wrap="square" rtlCol="0">
            <a:spAutoFit/>
          </a:bodyPr>
          <a:lstStyle/>
          <a:p>
            <a:r>
              <a:rPr lang="en-US" dirty="0">
                <a:solidFill>
                  <a:srgbClr val="0046D1"/>
                </a:solidFill>
              </a:rPr>
              <a:t>Strong Interaction Physics at the Luminosity Frontier with 22 GeV Electrons at Jefferson Lab </a:t>
            </a:r>
          </a:p>
          <a:p>
            <a:pPr marL="285750" indent="-285750">
              <a:buFontTx/>
              <a:buChar char="-"/>
            </a:pPr>
            <a:r>
              <a:rPr lang="en-US" dirty="0">
                <a:solidFill>
                  <a:srgbClr val="0046D1"/>
                </a:solidFill>
              </a:rPr>
              <a:t>Accepted to EPJ</a:t>
            </a:r>
          </a:p>
          <a:p>
            <a:pPr marL="285750" indent="-285750">
              <a:buFontTx/>
              <a:buChar char="-"/>
            </a:pPr>
            <a:r>
              <a:rPr lang="en-US" dirty="0">
                <a:solidFill>
                  <a:srgbClr val="0046D1"/>
                </a:solidFill>
              </a:rPr>
              <a:t>~450 authors</a:t>
            </a:r>
          </a:p>
          <a:p>
            <a:pPr marL="285750" indent="-285750">
              <a:buFontTx/>
              <a:buChar char="-"/>
            </a:pPr>
            <a:r>
              <a:rPr lang="en-US" dirty="0">
                <a:solidFill>
                  <a:srgbClr val="0046D1"/>
                </a:solidFill>
              </a:rPr>
              <a:t>141 pages</a:t>
            </a:r>
          </a:p>
        </p:txBody>
      </p:sp>
      <p:sp>
        <p:nvSpPr>
          <p:cNvPr id="6" name="TextBox 5">
            <a:extLst>
              <a:ext uri="{FF2B5EF4-FFF2-40B4-BE49-F238E27FC236}">
                <a16:creationId xmlns:a16="http://schemas.microsoft.com/office/drawing/2014/main" id="{DF2B5AD3-87B5-734C-9F6F-E6674628336B}"/>
              </a:ext>
            </a:extLst>
          </p:cNvPr>
          <p:cNvSpPr txBox="1"/>
          <p:nvPr/>
        </p:nvSpPr>
        <p:spPr>
          <a:xfrm>
            <a:off x="8936499" y="3733800"/>
            <a:ext cx="3296532" cy="2554545"/>
          </a:xfrm>
          <a:prstGeom prst="rect">
            <a:avLst/>
          </a:prstGeom>
          <a:solidFill>
            <a:schemeClr val="bg1"/>
          </a:solidFill>
        </p:spPr>
        <p:txBody>
          <a:bodyPr wrap="square" rtlCol="0">
            <a:spAutoFit/>
          </a:bodyPr>
          <a:lstStyle/>
          <a:p>
            <a:r>
              <a:rPr lang="en-US" sz="1600" dirty="0"/>
              <a:t>“CEBAF’s 1,800 scientific user community is proposing to push the high-luminosity frontier with a new capability: high-energy positron (anti-electron) beams on fixed targets. Furthermore, the Plan explores science that could be addressed by increasing CEBAF’s precision electron beams to 22 GeV…”</a:t>
            </a:r>
          </a:p>
        </p:txBody>
      </p:sp>
    </p:spTree>
    <p:extLst>
      <p:ext uri="{BB962C8B-B14F-4D97-AF65-F5344CB8AC3E}">
        <p14:creationId xmlns:p14="http://schemas.microsoft.com/office/powerpoint/2010/main" val="1059865026"/>
      </p:ext>
    </p:extLst>
  </p:cSld>
  <p:clrMapOvr>
    <a:masterClrMapping/>
  </p:clrMapOvr>
</p:sld>
</file>

<file path=ppt/theme/theme1.xml><?xml version="1.0" encoding="utf-8"?>
<a:theme xmlns:a="http://schemas.openxmlformats.org/drawingml/2006/main" name="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2.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FCED649-338B-F640-8766-F27B306B0306}" vid="{B1AB57BD-335B-EB47-8587-511D1A131A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0407EBAA4744DB3E22E2D5259322A" ma:contentTypeVersion="7" ma:contentTypeDescription="Create a new document." ma:contentTypeScope="" ma:versionID="620be11f32bc244ba854d964eaefc82e">
  <xsd:schema xmlns:xsd="http://www.w3.org/2001/XMLSchema" xmlns:xs="http://www.w3.org/2001/XMLSchema" xmlns:p="http://schemas.microsoft.com/office/2006/metadata/properties" xmlns:ns2="8d24de50-05d1-4ead-956f-39ed5306b4ae" xmlns:ns3="b3d45c07-3350-48b8-8699-306b33596a2c" targetNamespace="http://schemas.microsoft.com/office/2006/metadata/properties" ma:root="true" ma:fieldsID="e084faa78a271c3192387de8f9fc8394" ns2:_="" ns3:_="">
    <xsd:import namespace="8d24de50-05d1-4ead-956f-39ed5306b4ae"/>
    <xsd:import namespace="b3d45c07-3350-48b8-8699-306b33596a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4de50-05d1-4ead-956f-39ed5306b4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d45c07-3350-48b8-8699-306b33596a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D10CAB-DD4F-4B57-ACD6-1EE885929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4de50-05d1-4ead-956f-39ed5306b4ae"/>
    <ds:schemaRef ds:uri="b3d45c07-3350-48b8-8699-306b33596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4D2349-8184-49BB-A0BD-7E401EF228B3}">
  <ds:schemaRefs>
    <ds:schemaRef ds:uri="http://purl.org/dc/dcmitype/"/>
    <ds:schemaRef ds:uri="http://schemas.openxmlformats.org/package/2006/metadata/core-properties"/>
    <ds:schemaRef ds:uri="http://www.w3.org/XML/1998/namespace"/>
    <ds:schemaRef ds:uri="http://schemas.microsoft.com/office/2006/metadata/properties"/>
    <ds:schemaRef ds:uri="b3d45c07-3350-48b8-8699-306b33596a2c"/>
    <ds:schemaRef ds:uri="http://purl.org/dc/elements/1.1/"/>
    <ds:schemaRef ds:uri="http://schemas.microsoft.com/office/2006/documentManagement/types"/>
    <ds:schemaRef ds:uri="http://schemas.microsoft.com/office/infopath/2007/PartnerControls"/>
    <ds:schemaRef ds:uri="8d24de50-05d1-4ead-956f-39ed5306b4ae"/>
    <ds:schemaRef ds:uri="http://purl.org/dc/terms/"/>
  </ds:schemaRefs>
</ds:datastoreItem>
</file>

<file path=customXml/itemProps3.xml><?xml version="1.0" encoding="utf-8"?>
<ds:datastoreItem xmlns:ds="http://schemas.openxmlformats.org/officeDocument/2006/customXml" ds:itemID="{237509B9-0484-4569-B3D1-479BFC4DBC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14298</TotalTime>
  <Words>2063</Words>
  <Application>Microsoft Macintosh PowerPoint</Application>
  <PresentationFormat>Widescreen</PresentationFormat>
  <Paragraphs>178</Paragraphs>
  <Slides>20</Slides>
  <Notes>3</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7" baseType="lpstr">
      <vt:lpstr>Arial Unicode MS</vt:lpstr>
      <vt:lpstr>MS PGothic</vt:lpstr>
      <vt:lpstr>PingFangSC-Regular</vt:lpstr>
      <vt:lpstr>.AppleSystemUIFont</vt:lpstr>
      <vt:lpstr>Apple Chancery</vt:lpstr>
      <vt:lpstr>Arial</vt:lpstr>
      <vt:lpstr>Arial Black</vt:lpstr>
      <vt:lpstr>Avenir</vt:lpstr>
      <vt:lpstr>Calibri</vt:lpstr>
      <vt:lpstr>Cambria Math</vt:lpstr>
      <vt:lpstr>Century Gothic</vt:lpstr>
      <vt:lpstr>Helvetica</vt:lpstr>
      <vt:lpstr>Symbol</vt:lpstr>
      <vt:lpstr>Times New Roman</vt:lpstr>
      <vt:lpstr>Presentations (Wide Screen)</vt:lpstr>
      <vt:lpstr>Office Theme</vt:lpstr>
      <vt:lpstr>Equation</vt:lpstr>
      <vt:lpstr>Status of Jefferson Lab Upgrade Initiatives</vt:lpstr>
      <vt:lpstr>The community did a lot of work (science workshops, accelerator studies, cost estimating, profile development in EIC era,…) to quickly prepare for the Long Range Plan - We did not seek to be a recommendation this time (too new, too uncertain). - Critical just to be mentioned, and mentioned favorably! </vt:lpstr>
      <vt:lpstr>Recommendation IV</vt:lpstr>
      <vt:lpstr>Recommendation IV</vt:lpstr>
      <vt:lpstr>Section 1.3: Strategic Opportunities</vt:lpstr>
      <vt:lpstr>JLab UPGRADE SCIENCE in the LRP – some direct excerpts</vt:lpstr>
      <vt:lpstr>LRP Excerpts Continued…</vt:lpstr>
      <vt:lpstr>This is what we needed to really get started – grEat job, all!! </vt:lpstr>
      <vt:lpstr>At JLab</vt:lpstr>
      <vt:lpstr>22 GeV CEBAF baseline: 650 MeV inj + 4-pass CEBAF + 6-pass FFA*</vt:lpstr>
      <vt:lpstr>Non Scaling FFA Arc - Compact FODO Cell</vt:lpstr>
      <vt:lpstr>Permanent Magnet Design</vt:lpstr>
      <vt:lpstr>Prototype Magnet</vt:lpstr>
      <vt:lpstr>PowerPoint Presentation</vt:lpstr>
      <vt:lpstr>Energy loss, Emittance dilution and Energy spread</vt:lpstr>
      <vt:lpstr>Summary</vt:lpstr>
      <vt:lpstr>Near Term Strategy (next 3 years)</vt:lpstr>
      <vt:lpstr>Near Term Strategy (next 3 years) – cont.</vt:lpstr>
      <vt:lpstr>Fingers crossed….</vt:lpstr>
      <vt:lpstr>Summary</vt:lpstr>
    </vt:vector>
  </TitlesOfParts>
  <Company>JLAB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HPDF Capabilities and Impacts on VA and Virginia Universities</dc:title>
  <dc:creator>Deborah Dowd</dc:creator>
  <cp:lastModifiedBy>Microsoft Office User</cp:lastModifiedBy>
  <cp:revision>174</cp:revision>
  <dcterms:created xsi:type="dcterms:W3CDTF">2022-09-08T14:58:30Z</dcterms:created>
  <dcterms:modified xsi:type="dcterms:W3CDTF">2024-03-20T15:04:23Z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2022-08-25T00:00:00Z</vt:filetime>
  </property>
  <property fmtid="{D5CDD505-2E9C-101B-9397-08002B2CF9AE}" pid="3" name="Creator">
    <vt:lpwstr>Acrobat PDFMaker 22 for PowerPoint</vt:lpwstr>
  </property>
  <property fmtid="{D5CDD505-2E9C-101B-9397-08002B2CF9AE}" pid="4" name="LastSaved">
    <vt:filetime>2022-09-08T00:00:00Z</vt:filetime>
  </property>
  <property fmtid="{D5CDD505-2E9C-101B-9397-08002B2CF9AE}" pid="5" name="Producer">
    <vt:lpwstr>Adobe PDF Library 22.2.223</vt:lpwstr>
  </property>
  <property fmtid="{D5CDD505-2E9C-101B-9397-08002B2CF9AE}" pid="6" name="ContentTypeId">
    <vt:lpwstr>0x010100E520407EBAA4744DB3E22E2D5259322A</vt:lpwstr>
  </property>
</Properties>
</file>