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315" r:id="rId6"/>
    <p:sldId id="318" r:id="rId7"/>
    <p:sldId id="317" r:id="rId8"/>
    <p:sldId id="282" r:id="rId9"/>
    <p:sldId id="302" r:id="rId10"/>
    <p:sldId id="283" r:id="rId11"/>
    <p:sldId id="321" r:id="rId12"/>
    <p:sldId id="311" r:id="rId13"/>
    <p:sldId id="322" r:id="rId14"/>
    <p:sldId id="323" r:id="rId15"/>
    <p:sldId id="310" r:id="rId16"/>
    <p:sldId id="320" r:id="rId17"/>
    <p:sldId id="312" r:id="rId18"/>
    <p:sldId id="308" r:id="rId19"/>
    <p:sldId id="314" r:id="rId20"/>
    <p:sldId id="313" r:id="rId21"/>
    <p:sldId id="307" r:id="rId22"/>
    <p:sldId id="298" r:id="rId23"/>
    <p:sldId id="319" r:id="rId24"/>
    <p:sldId id="30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2F24FB8-8621-B74D-AF16-789BC06E02D9}">
          <p14:sldIdLst>
            <p14:sldId id="256"/>
            <p14:sldId id="257"/>
            <p14:sldId id="258"/>
            <p14:sldId id="278"/>
            <p14:sldId id="315"/>
            <p14:sldId id="318"/>
            <p14:sldId id="317"/>
            <p14:sldId id="282"/>
            <p14:sldId id="302"/>
            <p14:sldId id="283"/>
            <p14:sldId id="321"/>
            <p14:sldId id="311"/>
            <p14:sldId id="322"/>
            <p14:sldId id="323"/>
            <p14:sldId id="310"/>
            <p14:sldId id="320"/>
            <p14:sldId id="312"/>
            <p14:sldId id="308"/>
            <p14:sldId id="314"/>
            <p14:sldId id="313"/>
            <p14:sldId id="307"/>
            <p14:sldId id="298"/>
            <p14:sldId id="319"/>
          </p14:sldIdLst>
        </p14:section>
        <p14:section name="Untitled Section" id="{2342D2E8-0FDE-974B-883C-E144893D0811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62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3:32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5206 1 24575,'-24'39'0,"9"-16"0,-19 24 0,13-25 0,-4 3 0,-8 1 0,-2-1 0,-1-1 0,0-4 0,3-2 0,0 1 0,-1-1 0,-6 5 0,2-2 0,0 0 0,4-3 0,8-4 0,-4 1 0,-3 1 0,-1 1 0,1 0 0,-4 2 0,2-2 0,-6 3 0,-6 1 0,4-2 0,-3 0 0,-1-2 0,-1-2 0,5-4 0,-13-3 0,-8-3 0,-10 0 0,-15-1 0,2 0 0,-1 0 0,8-1 0,7-2 0,2 0 0,-4-1 0,-14 0 0,-7 0 0,-1 0 0,5 0 0,18 0 0,12 0 0,10 0 0,9 0 0,-1 0 0,0 0 0,-8 0 0,-10 0 0,-12 0 0,-1 0 0,-2 0 0,7 0 0,6 0 0,5-1 0,9 0 0,7 0 0,-2 0 0,-3 1 0,-2 0 0,-3 0 0,5 1 0,-2 0 0,3 2 0,2 0 0,-12 2 0,-11 3 0,-10 1 0,-9 3 0,21-1 0,-1 2 0,5 1 0,4-1 0,-6 2 0,11-3 0,4 2 0,3-1 0,-6 5 0,-2 0 0,-2 1 0,3 4 0,5 0 0,-4 4 0,-6 4 0,2-1 0,4 0 0,10-4 0,10-6 0,4 1 0,5-2 0,1 3 0,3-1 0,-5 8 0,-1 2 0,-1 3 0,1 1 0,5-5 0,2 1 0,1-2 0,5-6 0,2-2 0,0 3 0,-2 5 0,-1 5 0,-1 1 0,3-2 0,0-1 0,0 4 0,3-5 0,2-5 0,2-10 0,2-5 0,0 0 0,0 0 0,0 4 0,1 1 0,-1 2 0,1-1 0,1-4 0,0-1 0,1-1 0,0 1 0,0-1 0,1 1 0,0 3 0,0 5 0,1 7 0,0 3 0,-2 1 0,0-3 0,0 0 0,0-4 0,1-7 0,0-5 0,-1-5 0,-1-1 0,0-2 0,1 0 0,1 1 0,-1 1 0,0 0 0,-6-3 0,4-2 0,-5-2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3:32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24575,'4'8'0,"7"8"0,5 3 0,5 4 0,0-3 0,-3-6 0,-2 0 0,-3-2 0,0 1 0,-2-1 0,2 1 0,-2-3 0,-2-2 0,0 0 0,-1-3 0,-1 0 0,-1 0 0,-2-3 0,-1 0 0,-1 0 0,1 2 0,-1 0 0,0-2 0,1-5 0,2-6 0,10-14 0,2-4 0,1 1 0,-5 5 0,-6 12 0,-1 1 0,-2 1 0,0 1 0,2-2 0,2-2 0,2 0 0,0 0 0,-4 4 0,-1 2 0,-1 0 0,3-3 0,3-3 0,2-1 0,-2 1 0,-2 1 0,-1 2 0,0 1 0,-3 1 0,0 2 0,-4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3:32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24575,'-6'14'0,"0"1"0,1 0 0,2 2 0,3 1 0,0-2 0,1 1 0,0-4 0,-1 1 0,2 4 0,1 3 0,2 5 0,0 2 0,-1-2 0,0-3 0,1-1 0,1-2 0,1 2 0,2 3 0,1 0 0,1-2 0,-1-2 0,1 0 0,1 0 0,0 0 0,0 0 0,0-2 0,1 3 0,4 0 0,-2-4 0,7-1 0,3-5 0,3 0 0,9 3 0,0 0 0,3 0 0,2 1 0,-7-4 0,5 1 0,-1-1 0,0 0 0,0-1 0,-8-5 0,-4 0 0,-3-2 0,9 1 0,3 1 0,3 0 0,1 2 0,-8-2 0,-1 0 0,-5 0 0,-5 0 0,-3 0 0,0 1 0,2 2 0,10 5 0,9 5 0,4 3 0,-7-3 0,-13-5 0,-9-6 0,-6-3 0,-1 1 0,0 0 0,4 4 0,2 3 0,2 1 0,0-1 0,-2-2 0,0 1 0,-1 2 0,0 1 0,-1 2 0,0 1 0,-2-3 0,-1-1 0,-1-3 0,1 2 0,1 2 0,0 2 0,0 1 0,0 1 0,-1 0 0,0 0 0,1 0 0,-1-1 0,0-2 0,0-1 0,-3-4 0,1 1 0,-2-1 0,-1 0 0,1 2 0,-1-1 0,0 1 0,0-1 0,1 5 0,-1 1 0,1 1 0,0 2 0,-1-3 0,0 1 0,-1-1 0,0 2 0,1-2 0,-1-2 0,1-1 0,-1-4 0,0 1 0,0 0 0,-1 2 0,1 4 0,0 2 0,-2-1 0,1 0 0,0-2 0,0 2 0,-1-2 0,0-1 0,0-1 0,1-4 0,-1-3 0,1-1 0,-1-2 0,0 2 0,0 3 0,0 4 0,0 0 0,-1 5 0,0 2 0,-1 1 0,-1 2 0,0-5 0,1-2 0,0-3 0,1-5 0,0-2 0,0 0 0,1 1 0,-1 2 0,1 1 0,0 1 0,0 1 0,0-3 0,0 0 0,0-5 0,-1-2 0,1-1 0,0-2 0,-3-1 0,2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3:32:3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24575,'4'4'0,"1"-1"0,1 3 0,1 2 0,1 3 0,3 5 0,-1-1 0,0 1 0,-1-3 0,-4-5 0,-1-3 0,0-3 0,-1 1 0,2 3 0,1 4 0,-1 1 0,-1-2 0,-1-4 0,-2-4 0,-1-1 0,7-8 0,4-3 0,8-9 0,2-1 0,0 2 0,-4 5 0,-5 4 0,-6 4 0,-2 1 0,0 2 0,0-2 0,1 1 0,1-2 0,0 1 0,2-1 0,-1 0 0,2-1 0,1 0 0,2-1 0,-1 0 0,-4 2 0,-1 0 0,-1 1 0,0 0 0,-1 0 0,-1 1 0,-1 2 0,-1 0 0,-2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a3e65ae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3a3e65ae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4d427232e_0_2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4d427232e_0_2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4d427232e_0_5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4d427232e_0_5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4d427232e_0_4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4d427232e_0_4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0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a3e65aef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a3e65aef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a3e65aef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a3e65aef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9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4d427232e_0_5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34d427232e_0_5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684930"/>
            <a:ext cx="548700" cy="41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31075" y="4651075"/>
            <a:ext cx="548700" cy="41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6325" y="4687250"/>
            <a:ext cx="785823" cy="3455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customXml" Target="../ink/ink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3.xm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180625"/>
            <a:ext cx="8520600" cy="15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altLang="zh-CN" sz="3200" b="1" dirty="0">
                <a:solidFill>
                  <a:srgbClr val="0000FF"/>
                </a:solidFill>
                <a:highlight>
                  <a:schemeClr val="lt1"/>
                </a:highlight>
              </a:rPr>
              <a:t>Challenges in the extraction of physics beyond SM from electron scatterings</a:t>
            </a:r>
            <a:endParaRPr sz="3200" b="1" dirty="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24525" y="208086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dirty="0"/>
              <a:t>Xuan-Gong Wang</a:t>
            </a:r>
            <a:endParaRPr b="1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1414925" y="2873475"/>
            <a:ext cx="613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altLang="zh-CN" sz="1700" dirty="0"/>
              <a:t>CDMPP/</a:t>
            </a:r>
            <a:r>
              <a:rPr lang="zh-CN" sz="1700" dirty="0"/>
              <a:t>CSSM, The University of Adelaide</a:t>
            </a:r>
            <a:endParaRPr sz="1700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746450" y="3838075"/>
            <a:ext cx="736388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alt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PWG W</a:t>
            </a:r>
            <a:r>
              <a:rPr 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orkshop, </a:t>
            </a:r>
            <a:r>
              <a:rPr lang="en-AU" alt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Mar</a:t>
            </a:r>
            <a:r>
              <a:rPr 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 18-2</a:t>
            </a:r>
            <a:r>
              <a:rPr lang="en-AU" alt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0</a:t>
            </a:r>
            <a:r>
              <a:rPr 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, 202</a:t>
            </a:r>
            <a:r>
              <a:rPr lang="en-AU" altLang="zh-CN" sz="1800" b="1" dirty="0">
                <a:solidFill>
                  <a:srgbClr val="102535"/>
                </a:solidFill>
                <a:highlight>
                  <a:srgbClr val="FFFFFF"/>
                </a:highlight>
              </a:rPr>
              <a:t>4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2801459" y="3360630"/>
            <a:ext cx="3366732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 dirty="0"/>
              <a:t>In collaboration with Anthony Thomas</a:t>
            </a:r>
            <a:r>
              <a:rPr lang="zh-C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70B33C9-F552-D756-AF42-18755EBA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42" y="864981"/>
            <a:ext cx="53721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CF2F8-91A2-A9B4-8CD2-CC8D6757369C}"/>
              </a:ext>
            </a:extLst>
          </p:cNvPr>
          <p:cNvSpPr txBox="1"/>
          <p:nvPr/>
        </p:nvSpPr>
        <p:spPr>
          <a:xfrm>
            <a:off x="190831" y="111318"/>
            <a:ext cx="300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sources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4181B-F91C-1861-7C8B-6EFD2DBD27EF}"/>
              </a:ext>
            </a:extLst>
          </p:cNvPr>
          <p:cNvSpPr txBox="1"/>
          <p:nvPr/>
        </p:nvSpPr>
        <p:spPr>
          <a:xfrm>
            <a:off x="278296" y="179933"/>
            <a:ext cx="209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CSV</a:t>
            </a:r>
          </a:p>
        </p:txBody>
      </p:sp>
      <p:pic>
        <p:nvPicPr>
          <p:cNvPr id="6" name="Picture 5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6969CDAD-0ACC-1567-B6E2-0A4B1F8D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02" y="641598"/>
            <a:ext cx="6011196" cy="42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439C3E-6622-6C68-8E6B-88DD101B5F9B}"/>
              </a:ext>
            </a:extLst>
          </p:cNvPr>
          <p:cNvSpPr txBox="1"/>
          <p:nvPr/>
        </p:nvSpPr>
        <p:spPr>
          <a:xfrm>
            <a:off x="278296" y="179933"/>
            <a:ext cx="209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CSV</a:t>
            </a: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50D4DA9C-65CB-1609-A9A4-806D7C43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2" y="1448693"/>
            <a:ext cx="4198748" cy="3131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4E8C97-EEBC-3EDF-8CD8-987A89AC3CB4}"/>
              </a:ext>
            </a:extLst>
          </p:cNvPr>
          <p:cNvSpPr txBox="1"/>
          <p:nvPr/>
        </p:nvSpPr>
        <p:spPr>
          <a:xfrm>
            <a:off x="1323892" y="906646"/>
            <a:ext cx="496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X.G. Wang, A.W. Thomas, R.D. Young, Phys. Lett. B 753 (2016) 595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3D1F8-44CE-8B6B-3FCF-A378697D3243}"/>
              </a:ext>
            </a:extLst>
          </p:cNvPr>
          <p:cNvSpPr txBox="1"/>
          <p:nvPr/>
        </p:nvSpPr>
        <p:spPr>
          <a:xfrm>
            <a:off x="5729670" y="2171898"/>
            <a:ext cx="168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QED (dash-dotted)</a:t>
            </a:r>
          </a:p>
          <a:p>
            <a:endParaRPr lang="en-US" sz="1200" dirty="0"/>
          </a:p>
          <a:p>
            <a:r>
              <a:rPr lang="en-US" sz="1200" dirty="0"/>
              <a:t>QCD (dashed)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Total (solid)</a:t>
            </a:r>
          </a:p>
        </p:txBody>
      </p:sp>
    </p:spTree>
    <p:extLst>
      <p:ext uri="{BB962C8B-B14F-4D97-AF65-F5344CB8AC3E}">
        <p14:creationId xmlns:p14="http://schemas.microsoft.com/office/powerpoint/2010/main" val="32620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rd&#10;&#10;Description automatically generated">
            <a:extLst>
              <a:ext uri="{FF2B5EF4-FFF2-40B4-BE49-F238E27FC236}">
                <a16:creationId xmlns:a16="http://schemas.microsoft.com/office/drawing/2014/main" id="{9A14977E-2FDF-795F-6253-16EF3F84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3" y="0"/>
            <a:ext cx="2120900" cy="457200"/>
          </a:xfrm>
          <a:prstGeom prst="rect">
            <a:avLst/>
          </a:prstGeom>
        </p:spPr>
      </p:pic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AFF5703-064B-1531-6AEB-2692A25D2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8" y="464007"/>
            <a:ext cx="3274483" cy="91108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E7833B4-D841-C596-9B18-A8485192C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101" y="397933"/>
            <a:ext cx="5841899" cy="47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A62CBF-5596-E14C-8315-45486457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47700"/>
            <a:ext cx="6639983" cy="33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A963D2E0-C9D5-8176-27E5-B883F51A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4" y="1314393"/>
            <a:ext cx="7772400" cy="2963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D0E02-D654-8F2F-3916-15324B10A700}"/>
              </a:ext>
            </a:extLst>
          </p:cNvPr>
          <p:cNvSpPr txBox="1"/>
          <p:nvPr/>
        </p:nvSpPr>
        <p:spPr>
          <a:xfrm>
            <a:off x="1717482" y="824107"/>
            <a:ext cx="570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R.D. Ball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et al.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(NNPDF Collaboration),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2311.00743 [hep-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75FDD-A1AD-71FF-ADF3-E02493BE66EB}"/>
              </a:ext>
            </a:extLst>
          </p:cNvPr>
          <p:cNvSpPr txBox="1"/>
          <p:nvPr/>
        </p:nvSpPr>
        <p:spPr>
          <a:xfrm>
            <a:off x="278296" y="179933"/>
            <a:ext cx="209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PDF set</a:t>
            </a:r>
          </a:p>
        </p:txBody>
      </p:sp>
    </p:spTree>
    <p:extLst>
      <p:ext uri="{BB962C8B-B14F-4D97-AF65-F5344CB8AC3E}">
        <p14:creationId xmlns:p14="http://schemas.microsoft.com/office/powerpoint/2010/main" val="372398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3FC067B3-A5C6-7540-811B-A35CA44BAD78}"/>
              </a:ext>
            </a:extLst>
          </p:cNvPr>
          <p:cNvSpPr txBox="1">
            <a:spLocks/>
          </p:cNvSpPr>
          <p:nvPr/>
        </p:nvSpPr>
        <p:spPr>
          <a:xfrm>
            <a:off x="311700" y="1947975"/>
            <a:ext cx="8520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algn="ctr">
              <a:buClr>
                <a:srgbClr val="0000FF"/>
              </a:buClr>
              <a:buSzPts val="3200"/>
            </a:pPr>
            <a:r>
              <a:rPr lang="en-AU" sz="3200" dirty="0">
                <a:solidFill>
                  <a:srgbClr val="0000FF"/>
                </a:solidFill>
              </a:rPr>
              <a:t>III. Numerical results</a:t>
            </a:r>
            <a:endParaRPr lang="en-A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8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with red numbers and black text&#10;&#10;Description automatically generated">
            <a:extLst>
              <a:ext uri="{FF2B5EF4-FFF2-40B4-BE49-F238E27FC236}">
                <a16:creationId xmlns:a16="http://schemas.microsoft.com/office/drawing/2014/main" id="{6376A14B-1841-90AE-1015-52E62273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4" y="1205341"/>
            <a:ext cx="8426752" cy="1852284"/>
          </a:xfrm>
          <a:prstGeom prst="rect">
            <a:avLst/>
          </a:prstGeom>
        </p:spPr>
      </p:pic>
      <p:sp>
        <p:nvSpPr>
          <p:cNvPr id="6" name="Google Shape;285;p40">
            <a:extLst>
              <a:ext uri="{FF2B5EF4-FFF2-40B4-BE49-F238E27FC236}">
                <a16:creationId xmlns:a16="http://schemas.microsoft.com/office/drawing/2014/main" id="{ACB70C91-3F66-F216-4CCF-61BE3C0D33E5}"/>
              </a:ext>
            </a:extLst>
          </p:cNvPr>
          <p:cNvSpPr txBox="1"/>
          <p:nvPr/>
        </p:nvSpPr>
        <p:spPr>
          <a:xfrm>
            <a:off x="218775" y="177486"/>
            <a:ext cx="5463900" cy="60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altLang="zh-CN" sz="1500" dirty="0">
                <a:solidFill>
                  <a:srgbClr val="0000FF"/>
                </a:solidFill>
              </a:rPr>
              <a:t>X.G. </a:t>
            </a:r>
            <a:r>
              <a:rPr lang="zh-CN" sz="1500" dirty="0">
                <a:solidFill>
                  <a:srgbClr val="0000FF"/>
                </a:solidFill>
              </a:rPr>
              <a:t>Wang, </a:t>
            </a:r>
            <a:r>
              <a:rPr lang="en-AU" altLang="zh-CN" sz="1500" dirty="0">
                <a:solidFill>
                  <a:srgbClr val="0000FF"/>
                </a:solidFill>
              </a:rPr>
              <a:t>A.W. Thomas</a:t>
            </a:r>
            <a:r>
              <a:rPr lang="zh-CN" sz="1500" dirty="0">
                <a:solidFill>
                  <a:srgbClr val="0000FF"/>
                </a:solidFill>
              </a:rPr>
              <a:t>, </a:t>
            </a:r>
            <a:r>
              <a:rPr lang="en-AU" altLang="zh-CN" sz="1500" dirty="0" err="1">
                <a:solidFill>
                  <a:srgbClr val="0000FF"/>
                </a:solidFill>
              </a:rPr>
              <a:t>arXiv</a:t>
            </a:r>
            <a:r>
              <a:rPr lang="en-AU" altLang="zh-CN" sz="1500" dirty="0">
                <a:solidFill>
                  <a:srgbClr val="0000FF"/>
                </a:solidFill>
              </a:rPr>
              <a:t>: 2403.07327 [hep-</a:t>
            </a:r>
            <a:r>
              <a:rPr lang="en-AU" altLang="zh-CN" sz="1500" dirty="0" err="1">
                <a:solidFill>
                  <a:srgbClr val="0000FF"/>
                </a:solidFill>
              </a:rPr>
              <a:t>ph</a:t>
            </a:r>
            <a:r>
              <a:rPr lang="en-AU" altLang="zh-CN" sz="1500" dirty="0">
                <a:solidFill>
                  <a:srgbClr val="0000FF"/>
                </a:solidFill>
              </a:rP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66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etters and numbers on a white background&#10;&#10;Description automatically generated">
            <a:extLst>
              <a:ext uri="{FF2B5EF4-FFF2-40B4-BE49-F238E27FC236}">
                <a16:creationId xmlns:a16="http://schemas.microsoft.com/office/drawing/2014/main" id="{829FEC6F-9975-EBED-3406-B3D0635C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5" y="110323"/>
            <a:ext cx="848691" cy="498145"/>
          </a:xfrm>
          <a:prstGeom prst="rect">
            <a:avLst/>
          </a:prstGeom>
        </p:spPr>
      </p:pic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29F951F3-8B74-186D-13D0-EEB8168D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6" y="871220"/>
            <a:ext cx="7772400" cy="1056334"/>
          </a:xfrm>
          <a:prstGeom prst="rect">
            <a:avLst/>
          </a:prstGeom>
        </p:spPr>
      </p:pic>
      <p:pic>
        <p:nvPicPr>
          <p:cNvPr id="11" name="Picture 10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29413161-4EAE-1642-D7FB-B41A6D8F8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2639970"/>
            <a:ext cx="2833468" cy="1437119"/>
          </a:xfrm>
          <a:prstGeom prst="rect">
            <a:avLst/>
          </a:prstGeom>
        </p:spPr>
      </p:pic>
      <p:pic>
        <p:nvPicPr>
          <p:cNvPr id="13" name="Picture 12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32469DF2-CEA4-70B8-1CAD-113A5F847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546" y="2549886"/>
            <a:ext cx="3743145" cy="15272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1254A-E738-904A-C201-C79AB73364A3}"/>
              </a:ext>
            </a:extLst>
          </p:cNvPr>
          <p:cNvGrpSpPr/>
          <p:nvPr/>
        </p:nvGrpSpPr>
        <p:grpSpPr>
          <a:xfrm>
            <a:off x="2970532" y="1722897"/>
            <a:ext cx="1918080" cy="776160"/>
            <a:chOff x="2970532" y="1722897"/>
            <a:chExt cx="191808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6F9781-7379-CCAB-DC14-BBF38A5CBF54}"/>
                    </a:ext>
                  </a:extLst>
                </p14:cNvPr>
                <p14:cNvContentPartPr/>
                <p14:nvPr/>
              </p14:nvContentPartPr>
              <p14:xfrm>
                <a:off x="3014452" y="1722897"/>
                <a:ext cx="1874160" cy="77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6F9781-7379-CCAB-DC14-BBF38A5CBF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05812" y="1714257"/>
                  <a:ext cx="189180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532022-0029-557A-E74F-25D5997241E8}"/>
                    </a:ext>
                  </a:extLst>
                </p14:cNvPr>
                <p14:cNvContentPartPr/>
                <p14:nvPr/>
              </p14:nvContentPartPr>
              <p14:xfrm>
                <a:off x="2970532" y="2399697"/>
                <a:ext cx="156240" cy="9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532022-0029-557A-E74F-25D5997241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1532" y="2390697"/>
                  <a:ext cx="1738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7919A7-5DAD-5A4D-9F8B-17A83621E2F7}"/>
              </a:ext>
            </a:extLst>
          </p:cNvPr>
          <p:cNvGrpSpPr/>
          <p:nvPr/>
        </p:nvGrpSpPr>
        <p:grpSpPr>
          <a:xfrm>
            <a:off x="7369732" y="1706697"/>
            <a:ext cx="621360" cy="776160"/>
            <a:chOff x="7369732" y="1706697"/>
            <a:chExt cx="62136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178068-BEAD-2B82-E981-B0B32540D89C}"/>
                    </a:ext>
                  </a:extLst>
                </p14:cNvPr>
                <p14:cNvContentPartPr/>
                <p14:nvPr/>
              </p14:nvContentPartPr>
              <p14:xfrm>
                <a:off x="7369732" y="1706697"/>
                <a:ext cx="553320" cy="77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178068-BEAD-2B82-E981-B0B32540D8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61092" y="1698057"/>
                  <a:ext cx="57096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404705-8A4F-39C6-FAD8-27F2CE9B5869}"/>
                    </a:ext>
                  </a:extLst>
                </p14:cNvPr>
                <p14:cNvContentPartPr/>
                <p14:nvPr/>
              </p14:nvContentPartPr>
              <p14:xfrm>
                <a:off x="7867252" y="2405457"/>
                <a:ext cx="123840" cy="7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404705-8A4F-39C6-FAD8-27F2CE9B58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8612" y="2396457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501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8F3EB04-C289-2E77-7127-F1CB6EC3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8" y="49284"/>
            <a:ext cx="7872147" cy="376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8686C-0E1C-BC7A-1150-2A3C6C89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2" y="4044697"/>
            <a:ext cx="6016752" cy="7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45350" y="149950"/>
            <a:ext cx="3020400" cy="8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>
                <a:solidFill>
                  <a:schemeClr val="accent1"/>
                </a:solidFill>
              </a:rPr>
              <a:t>Outline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62925" y="1346350"/>
            <a:ext cx="79323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AU" sz="1800" dirty="0"/>
              <a:t>Asymmetry in electron/positron scattering off deuteron</a:t>
            </a:r>
            <a:endParaRPr sz="1800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AU" sz="1800" dirty="0"/>
              <a:t>Corrections to (leading) asymmetries</a:t>
            </a:r>
            <a:endParaRPr sz="1800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AU" sz="1800" dirty="0"/>
              <a:t>Numerical results</a:t>
            </a:r>
            <a:endParaRPr sz="1800"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zh-CN" sz="1800" dirty="0"/>
              <a:t>Summary</a:t>
            </a:r>
            <a:endParaRPr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BB863AC6-14C6-B2D5-A683-A58BE057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0" y="587265"/>
            <a:ext cx="4389120" cy="3685347"/>
          </a:xfrm>
          <a:prstGeom prst="rect">
            <a:avLst/>
          </a:prstGeom>
        </p:spPr>
      </p:pic>
      <p:pic>
        <p:nvPicPr>
          <p:cNvPr id="8" name="Picture 7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DE073E81-419B-E95A-D518-B3655262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2984"/>
            <a:ext cx="4754878" cy="20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6A7D45A0-C70E-3F63-0926-DA4719A3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55" y="316727"/>
            <a:ext cx="7204954" cy="939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F98C2-C67B-AB17-5ED2-C95B891C9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2" y="71562"/>
            <a:ext cx="980661" cy="490331"/>
          </a:xfrm>
          <a:prstGeom prst="rect">
            <a:avLst/>
          </a:prstGeom>
        </p:spPr>
      </p:pic>
      <p:pic>
        <p:nvPicPr>
          <p:cNvPr id="13" name="Picture 12" descr="A math equations with black text&#10;&#10;Description automatically generated">
            <a:extLst>
              <a:ext uri="{FF2B5EF4-FFF2-40B4-BE49-F238E27FC236}">
                <a16:creationId xmlns:a16="http://schemas.microsoft.com/office/drawing/2014/main" id="{CFAF5D42-486C-D009-2E35-F40598E5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546" y="2157771"/>
            <a:ext cx="4007454" cy="12937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DBD8B5-C17E-F6AA-1BB6-959BA9CA1491}"/>
              </a:ext>
            </a:extLst>
          </p:cNvPr>
          <p:cNvCxnSpPr>
            <a:cxnSpLocks/>
          </p:cNvCxnSpPr>
          <p:nvPr/>
        </p:nvCxnSpPr>
        <p:spPr>
          <a:xfrm>
            <a:off x="7798271" y="1119233"/>
            <a:ext cx="0" cy="97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graph of colored lines with Crust in the background&#10;&#10;Description automatically generated">
            <a:extLst>
              <a:ext uri="{FF2B5EF4-FFF2-40B4-BE49-F238E27FC236}">
                <a16:creationId xmlns:a16="http://schemas.microsoft.com/office/drawing/2014/main" id="{0E9C74EF-230C-61D9-6DD0-6D9DAA22A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3" y="1119233"/>
            <a:ext cx="3983802" cy="35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altLang="zh-CN" dirty="0">
                <a:solidFill>
                  <a:srgbClr val="0000FF"/>
                </a:solidFill>
              </a:rPr>
              <a:t>I</a:t>
            </a:r>
            <a:r>
              <a:rPr lang="zh-CN" dirty="0">
                <a:solidFill>
                  <a:srgbClr val="0000FF"/>
                </a:solidFill>
              </a:rPr>
              <a:t>V. Summary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001AC0F-B84D-4EC7-207F-86FE86A9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" y="902716"/>
            <a:ext cx="7978648" cy="3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/>
          <p:nvPr/>
        </p:nvSpPr>
        <p:spPr>
          <a:xfrm>
            <a:off x="3231250" y="1806350"/>
            <a:ext cx="166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rgbClr val="0000FF"/>
                </a:solidFill>
              </a:rPr>
              <a:t>Thanks!</a:t>
            </a: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311700" y="1947975"/>
            <a:ext cx="85206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AutoNum type="romanUcPeriod"/>
            </a:pPr>
            <a:r>
              <a:rPr lang="en-US" altLang="zh-CN" sz="2800" dirty="0">
                <a:solidFill>
                  <a:srgbClr val="0000FF"/>
                </a:solidFill>
              </a:rPr>
              <a:t>Electron/positron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scattering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off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deuteron</a:t>
            </a:r>
            <a:endParaRPr lang="en-A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65F267DB-A674-3E8A-2D3B-0416FA651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879348"/>
            <a:ext cx="4368800" cy="3238500"/>
          </a:xfrm>
          <a:prstGeom prst="rect">
            <a:avLst/>
          </a:prstGeom>
        </p:spPr>
      </p:pic>
      <p:pic>
        <p:nvPicPr>
          <p:cNvPr id="5" name="Picture 4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AFD75C97-6876-BDE8-5E60-B56E5E61A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28" y="799084"/>
            <a:ext cx="3556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4BCA-8D02-586A-68EC-76639CB4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4" y="19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DIS off deuteron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95536-400C-AD92-D540-ED34E83FD809}"/>
              </a:ext>
            </a:extLst>
          </p:cNvPr>
          <p:cNvSpPr txBox="1"/>
          <p:nvPr/>
        </p:nvSpPr>
        <p:spPr>
          <a:xfrm>
            <a:off x="357809" y="818984"/>
            <a:ext cx="799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PVDIS</a:t>
            </a:r>
            <a:r>
              <a:rPr lang="en-US" dirty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>
                <a:solidFill>
                  <a:srgbClr val="0070C0"/>
                </a:solidFill>
              </a:rPr>
              <a:t>Electron charge asymmetry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569D5-21B4-4D5D-957E-5200A51D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" y="1275705"/>
            <a:ext cx="6217920" cy="610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5203D4-F6A3-92FA-DB49-C966657F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0" y="1886191"/>
            <a:ext cx="7266714" cy="645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68E57-058E-A7F5-C8BB-B9AC4EC09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44" y="2691063"/>
            <a:ext cx="8235176" cy="566446"/>
          </a:xfrm>
          <a:prstGeom prst="rect">
            <a:avLst/>
          </a:prstGeom>
        </p:spPr>
      </p:pic>
      <p:pic>
        <p:nvPicPr>
          <p:cNvPr id="15" name="Picture 1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F0BEF756-4ECF-BC8D-DCE6-F1F6AB336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83" y="3710425"/>
            <a:ext cx="6220883" cy="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th problem with numbers and equations&#10;&#10;Description automatically generated with medium confidence">
            <a:extLst>
              <a:ext uri="{FF2B5EF4-FFF2-40B4-BE49-F238E27FC236}">
                <a16:creationId xmlns:a16="http://schemas.microsoft.com/office/drawing/2014/main" id="{C74467C5-53A6-F066-D1C3-929F3AE9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17" y="1126067"/>
            <a:ext cx="6880900" cy="3363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BC437-594D-BF65-392E-66DA792E2577}"/>
              </a:ext>
            </a:extLst>
          </p:cNvPr>
          <p:cNvSpPr txBox="1"/>
          <p:nvPr/>
        </p:nvSpPr>
        <p:spPr>
          <a:xfrm>
            <a:off x="1038417" y="584200"/>
            <a:ext cx="631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X. Zheng, J. </a:t>
            </a:r>
            <a:r>
              <a:rPr lang="en-US" dirty="0" err="1">
                <a:solidFill>
                  <a:srgbClr val="0070C0"/>
                </a:solidFill>
              </a:rPr>
              <a:t>Erler</a:t>
            </a:r>
            <a:r>
              <a:rPr lang="en-US" dirty="0">
                <a:solidFill>
                  <a:srgbClr val="0070C0"/>
                </a:solidFill>
              </a:rPr>
              <a:t>, Q. Liu, H. </a:t>
            </a:r>
            <a:r>
              <a:rPr lang="en-US" dirty="0" err="1">
                <a:solidFill>
                  <a:srgbClr val="0070C0"/>
                </a:solidFill>
              </a:rPr>
              <a:t>Spiesberger</a:t>
            </a:r>
            <a:r>
              <a:rPr lang="en-US" dirty="0">
                <a:solidFill>
                  <a:srgbClr val="0070C0"/>
                </a:solidFill>
              </a:rPr>
              <a:t>, Eur. Phys. J. A 57 (2021) 173</a:t>
            </a:r>
          </a:p>
        </p:txBody>
      </p:sp>
    </p:spTree>
    <p:extLst>
      <p:ext uri="{BB962C8B-B14F-4D97-AF65-F5344CB8AC3E}">
        <p14:creationId xmlns:p14="http://schemas.microsoft.com/office/powerpoint/2010/main" val="421605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A95A2-EB7F-D1F8-AA9F-6FE6FA09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00" y="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Experiments</a:t>
            </a:r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2C7C1803-E822-EB18-F7C0-75BF94C8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1" y="810202"/>
            <a:ext cx="4155949" cy="374745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8BF0024-78B7-3902-6035-294D2608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3" y="810202"/>
            <a:ext cx="4417017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black text&#10;&#10;Description automatically generated">
            <a:extLst>
              <a:ext uri="{FF2B5EF4-FFF2-40B4-BE49-F238E27FC236}">
                <a16:creationId xmlns:a16="http://schemas.microsoft.com/office/drawing/2014/main" id="{EF92FB51-A987-18FD-1EFD-0001E3B8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9" y="889000"/>
            <a:ext cx="4710412" cy="7112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7E8244B-35FD-5BAA-7666-41A821C8B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83" y="2072216"/>
            <a:ext cx="2171700" cy="35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C398B-C79B-CBAA-9325-9E66C9208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83" y="2539998"/>
            <a:ext cx="3263900" cy="393700"/>
          </a:xfrm>
          <a:prstGeom prst="rect">
            <a:avLst/>
          </a:prstGeom>
        </p:spPr>
      </p:pic>
      <p:pic>
        <p:nvPicPr>
          <p:cNvPr id="17" name="Picture 16" descr="A screenshot of a graph&#10;&#10;Description automatically generated">
            <a:extLst>
              <a:ext uri="{FF2B5EF4-FFF2-40B4-BE49-F238E27FC236}">
                <a16:creationId xmlns:a16="http://schemas.microsoft.com/office/drawing/2014/main" id="{8C769791-78E0-B345-6807-6E734CF65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122" y="0"/>
            <a:ext cx="3591878" cy="514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EF55DC-25C7-BBEC-A457-E34FDF065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2961215"/>
            <a:ext cx="4013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56063D86-B9D1-C29C-BA24-B2E29FD23AE7}"/>
              </a:ext>
            </a:extLst>
          </p:cNvPr>
          <p:cNvSpPr txBox="1">
            <a:spLocks/>
          </p:cNvSpPr>
          <p:nvPr/>
        </p:nvSpPr>
        <p:spPr>
          <a:xfrm>
            <a:off x="311700" y="1947975"/>
            <a:ext cx="85206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algn="ctr">
              <a:buClr>
                <a:srgbClr val="0000FF"/>
              </a:buClr>
              <a:buSzPts val="3200"/>
            </a:pPr>
            <a:r>
              <a:rPr lang="en-AU" sz="3200" dirty="0">
                <a:solidFill>
                  <a:srgbClr val="0000FF"/>
                </a:solidFill>
              </a:rPr>
              <a:t>II. </a:t>
            </a:r>
            <a:r>
              <a:rPr lang="en-AU" dirty="0">
                <a:solidFill>
                  <a:srgbClr val="0000FF"/>
                </a:solidFill>
              </a:rPr>
              <a:t>Corrections to (leading) asymmetries</a:t>
            </a:r>
          </a:p>
        </p:txBody>
      </p:sp>
    </p:spTree>
    <p:extLst>
      <p:ext uri="{BB962C8B-B14F-4D97-AF65-F5344CB8AC3E}">
        <p14:creationId xmlns:p14="http://schemas.microsoft.com/office/powerpoint/2010/main" val="12650820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15395</TotalTime>
  <Words>200</Words>
  <Application>Microsoft Macintosh PowerPoint</Application>
  <PresentationFormat>On-screen Show (16:9)</PresentationFormat>
  <Paragraphs>31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Simple Light</vt:lpstr>
      <vt:lpstr>Challenges in the extraction of physics beyond SM from electron scatterings</vt:lpstr>
      <vt:lpstr>Outline</vt:lpstr>
      <vt:lpstr>Electron/positron scattering off deuteron</vt:lpstr>
      <vt:lpstr>PowerPoint Presentation</vt:lpstr>
      <vt:lpstr>DIS off deuteron target</vt:lpstr>
      <vt:lpstr>PowerPoint Presentation</vt:lpstr>
      <vt:lpstr>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on the dark photon searches</dc:title>
  <cp:lastModifiedBy>Xuan-Gong Wang</cp:lastModifiedBy>
  <cp:revision>38</cp:revision>
  <dcterms:modified xsi:type="dcterms:W3CDTF">2024-03-18T05:52:34Z</dcterms:modified>
</cp:coreProperties>
</file>