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8"/>
  </p:notesMasterIdLst>
  <p:handoutMasterIdLst>
    <p:handoutMasterId r:id="rId29"/>
  </p:handoutMasterIdLst>
  <p:sldIdLst>
    <p:sldId id="282" r:id="rId5"/>
    <p:sldId id="304" r:id="rId6"/>
    <p:sldId id="321" r:id="rId7"/>
    <p:sldId id="287" r:id="rId8"/>
    <p:sldId id="288" r:id="rId9"/>
    <p:sldId id="289" r:id="rId10"/>
    <p:sldId id="319" r:id="rId11"/>
    <p:sldId id="320" r:id="rId12"/>
    <p:sldId id="324" r:id="rId13"/>
    <p:sldId id="325" r:id="rId14"/>
    <p:sldId id="317" r:id="rId15"/>
    <p:sldId id="323" r:id="rId16"/>
    <p:sldId id="327" r:id="rId17"/>
    <p:sldId id="290" r:id="rId18"/>
    <p:sldId id="302" r:id="rId19"/>
    <p:sldId id="329" r:id="rId20"/>
    <p:sldId id="330" r:id="rId21"/>
    <p:sldId id="331" r:id="rId22"/>
    <p:sldId id="332" r:id="rId23"/>
    <p:sldId id="333" r:id="rId24"/>
    <p:sldId id="307" r:id="rId25"/>
    <p:sldId id="315" r:id="rId26"/>
    <p:sldId id="326" r:id="rId27"/>
  </p:sldIdLst>
  <p:sldSz cx="12188825" cy="6858000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76" userDrawn="1">
          <p15:clr>
            <a:srgbClr val="A4A3A4"/>
          </p15:clr>
        </p15:guide>
        <p15:guide id="2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95EA8"/>
    <a:srgbClr val="A91B1B"/>
    <a:srgbClr val="B91D1D"/>
    <a:srgbClr val="8E1616"/>
    <a:srgbClr val="BE1D1D"/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30" autoAdjust="0"/>
    <p:restoredTop sz="50000" autoAdjust="0"/>
  </p:normalViewPr>
  <p:slideViewPr>
    <p:cSldViewPr snapToGrid="0" showGuides="1">
      <p:cViewPr varScale="1">
        <p:scale>
          <a:sx n="100" d="100"/>
          <a:sy n="100" d="100"/>
        </p:scale>
        <p:origin x="168" y="1152"/>
      </p:cViewPr>
      <p:guideLst>
        <p:guide orient="horz" pos="4176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notesViewPr>
    <p:cSldViewPr snapToGrid="0" showGuides="1">
      <p:cViewPr varScale="1">
        <p:scale>
          <a:sx n="98" d="100"/>
          <a:sy n="98" d="100"/>
        </p:scale>
        <p:origin x="3546" y="7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1" y="1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3/17/24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738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1" y="8841738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1" y="1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3/17/24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6913"/>
            <a:ext cx="62039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9" tIns="45789" rIns="91579" bIns="457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6" y="4422459"/>
            <a:ext cx="5617208" cy="4188778"/>
          </a:xfrm>
          <a:prstGeom prst="rect">
            <a:avLst/>
          </a:prstGeom>
        </p:spPr>
        <p:txBody>
          <a:bodyPr vert="horz" lIns="91579" tIns="45789" rIns="91579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1738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1" y="8841738"/>
            <a:ext cx="3043980" cy="465773"/>
          </a:xfrm>
          <a:prstGeom prst="rect">
            <a:avLst/>
          </a:prstGeom>
        </p:spPr>
        <p:txBody>
          <a:bodyPr vert="horz" lIns="91579" tIns="45789" rIns="91579" bIns="45789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0"/>
            <a:ext cx="12188825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05" y="6343229"/>
            <a:ext cx="2692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610558"/>
            <a:ext cx="11558027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648" y="6476355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2518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0" y="6063449"/>
            <a:ext cx="12188825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7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501908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458" y="310207"/>
            <a:ext cx="11501908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563" y="289937"/>
            <a:ext cx="11375136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4507" y="6616535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66563" y="6442826"/>
            <a:ext cx="5253949" cy="347827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J. Grames, “A Positron Beam at Ce+BAF”</a:t>
            </a:r>
          </a:p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Positron Working Group Workshop, George Washington University (March 18-20, 2024)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913" y="6468739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37" r:id="rId2"/>
    <p:sldLayoutId id="2147483946" r:id="rId3"/>
    <p:sldLayoutId id="2147483939" r:id="rId4"/>
    <p:sldLayoutId id="2147483941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630B91-0AF7-4D11-80C7-59198F93B912}"/>
              </a:ext>
            </a:extLst>
          </p:cNvPr>
          <p:cNvSpPr txBox="1"/>
          <p:nvPr/>
        </p:nvSpPr>
        <p:spPr>
          <a:xfrm>
            <a:off x="339005" y="2671870"/>
            <a:ext cx="96074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/>
              <a:t>Joe Grames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85F359E-A30D-4427-AC58-BA0CCD47184B}"/>
              </a:ext>
            </a:extLst>
          </p:cNvPr>
          <p:cNvSpPr txBox="1">
            <a:spLocks/>
          </p:cNvSpPr>
          <p:nvPr/>
        </p:nvSpPr>
        <p:spPr bwMode="auto">
          <a:xfrm>
            <a:off x="339005" y="3948262"/>
            <a:ext cx="11151153" cy="14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Positron Working Group Workshop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George Washington University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https://</a:t>
            </a:r>
            <a:r>
              <a:rPr lang="en-US" b="1" dirty="0" err="1">
                <a:solidFill>
                  <a:srgbClr val="000000"/>
                </a:solidFill>
              </a:rPr>
              <a:t>indico.jlab.org</a:t>
            </a:r>
            <a:r>
              <a:rPr lang="en-US" b="1" dirty="0">
                <a:solidFill>
                  <a:srgbClr val="000000"/>
                </a:solidFill>
              </a:rPr>
              <a:t>/event/819/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March 18-20, 2024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A7EC89B4-047A-420F-9212-802F828B67B1}"/>
              </a:ext>
            </a:extLst>
          </p:cNvPr>
          <p:cNvSpPr txBox="1">
            <a:spLocks/>
          </p:cNvSpPr>
          <p:nvPr/>
        </p:nvSpPr>
        <p:spPr bwMode="auto">
          <a:xfrm>
            <a:off x="339094" y="610558"/>
            <a:ext cx="11344906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 baseline="0">
                <a:solidFill>
                  <a:srgbClr val="A91B1B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600" dirty="0"/>
              <a:t>Positron beams at Ce</a:t>
            </a:r>
            <a:r>
              <a:rPr lang="en-US" sz="3600" baseline="30000" dirty="0"/>
              <a:t>+</a:t>
            </a:r>
            <a:r>
              <a:rPr lang="en-US" sz="3600" dirty="0"/>
              <a:t>BAF</a:t>
            </a:r>
          </a:p>
          <a:p>
            <a:r>
              <a:rPr lang="en-US" sz="2400" dirty="0"/>
              <a:t>Status and a 3-Year R&amp;D Plan</a:t>
            </a:r>
          </a:p>
        </p:txBody>
      </p:sp>
    </p:spTree>
    <p:extLst>
      <p:ext uri="{BB962C8B-B14F-4D97-AF65-F5344CB8AC3E}">
        <p14:creationId xmlns:p14="http://schemas.microsoft.com/office/powerpoint/2010/main" val="1001981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4694B-C091-E7DC-14CF-D074DF93F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Year e+ R&amp;D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8D742-F974-6936-E8CC-1E4100CCA599}"/>
              </a:ext>
            </a:extLst>
          </p:cNvPr>
          <p:cNvSpPr txBox="1"/>
          <p:nvPr/>
        </p:nvSpPr>
        <p:spPr>
          <a:xfrm>
            <a:off x="506222" y="1098067"/>
            <a:ext cx="52492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Conceptual Development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evolve design &amp; develop new ideas to prepare the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pCDR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Address Critical Risk Areas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starts an experimental program to address technical risk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Create e+ testbed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Restore LERF 100 kW &amp; 10 MeV injector area to test prototype e+ targets &amp; mA e- photo-guns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1B1DC-071A-54EC-0776-B7F89F039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352" y="1418901"/>
            <a:ext cx="5412014" cy="3605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F8A82F-C785-7FDA-B4CF-F7FF6000CA9D}"/>
              </a:ext>
            </a:extLst>
          </p:cNvPr>
          <p:cNvSpPr txBox="1"/>
          <p:nvPr/>
        </p:nvSpPr>
        <p:spPr>
          <a:xfrm>
            <a:off x="7281013" y="5029114"/>
            <a:ext cx="344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King Neptune Statue Virginia Beach</a:t>
            </a:r>
          </a:p>
        </p:txBody>
      </p:sp>
    </p:spTree>
    <p:extLst>
      <p:ext uri="{BB962C8B-B14F-4D97-AF65-F5344CB8AC3E}">
        <p14:creationId xmlns:p14="http://schemas.microsoft.com/office/powerpoint/2010/main" val="4138718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8498-6ABA-2576-D24E-F9FB2D91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development – people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A97146-E4B5-6ACE-5E99-58E221C02FF1}"/>
              </a:ext>
            </a:extLst>
          </p:cNvPr>
          <p:cNvSpPr txBox="1">
            <a:spLocks/>
          </p:cNvSpPr>
          <p:nvPr/>
        </p:nvSpPr>
        <p:spPr>
          <a:xfrm>
            <a:off x="343458" y="995251"/>
            <a:ext cx="11900529" cy="19345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Habet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PhD from University of Paris-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Saclay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(December 2023)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“Conceptual Design of a Tunable CW Polarized Positrons Source”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2000" b="1" dirty="0"/>
              <a:t>Expanded participation by Jefferson Lab staff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Radiological Control Group (Mikhail </a:t>
            </a:r>
            <a:r>
              <a:rPr lang="en-US" sz="1600" dirty="0" err="1"/>
              <a:t>Kostin</a:t>
            </a:r>
            <a:r>
              <a:rPr lang="en-US" sz="1600" dirty="0"/>
              <a:t> &amp; Pavel </a:t>
            </a:r>
            <a:r>
              <a:rPr lang="en-US" sz="1600" dirty="0" err="1"/>
              <a:t>Degtiarenko</a:t>
            </a:r>
            <a:r>
              <a:rPr lang="en-US" sz="1600" dirty="0"/>
              <a:t>)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Superconducting Radiofrequency Department (Bob </a:t>
            </a:r>
            <a:r>
              <a:rPr lang="en-US" sz="1600" dirty="0" err="1"/>
              <a:t>Rimmer</a:t>
            </a:r>
            <a:r>
              <a:rPr lang="en-US" sz="1600" dirty="0"/>
              <a:t>, </a:t>
            </a:r>
            <a:r>
              <a:rPr lang="en-US" sz="1600" dirty="0" err="1"/>
              <a:t>Shaoheng</a:t>
            </a:r>
            <a:r>
              <a:rPr lang="en-US" sz="1600" dirty="0"/>
              <a:t> Wang, </a:t>
            </a:r>
            <a:r>
              <a:rPr lang="en-US" sz="1600" dirty="0" err="1"/>
              <a:t>Nabin</a:t>
            </a:r>
            <a:r>
              <a:rPr lang="en-US" sz="1600" dirty="0"/>
              <a:t> Raut)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US" sz="16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/>
              <a:t>Growing the working group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US" sz="16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5ABE93-0F68-DA2C-5FB0-82E526860E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3093" r="22054" b="12740"/>
          <a:stretch/>
        </p:blipFill>
        <p:spPr>
          <a:xfrm>
            <a:off x="279916" y="3298370"/>
            <a:ext cx="1894115" cy="1781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E5BB9C-95CD-7449-E534-CC7C56F46444}"/>
              </a:ext>
            </a:extLst>
          </p:cNvPr>
          <p:cNvSpPr txBox="1"/>
          <p:nvPr/>
        </p:nvSpPr>
        <p:spPr>
          <a:xfrm>
            <a:off x="2276720" y="3463794"/>
            <a:ext cx="1791425" cy="1644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Aptos Narrow" panose="020B0004020202020204" pitchFamily="34" charset="0"/>
              </a:rPr>
              <a:t>Victor Lizarraga Rubio</a:t>
            </a:r>
            <a:r>
              <a:rPr lang="en-US" sz="1400" dirty="0">
                <a:latin typeface="Aptos Narrow" panose="020B0004020202020204" pitchFamily="34" charset="0"/>
              </a:rPr>
              <a:t>,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Universidad de Guanajuato Physics Ph.D. Graduate student supervised by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Cristhian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Valerio, Amy Sy and Carlos-Hernandez-Garcia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F1C553-743E-5998-C1FC-0D8848692B73}"/>
              </a:ext>
            </a:extLst>
          </p:cNvPr>
          <p:cNvSpPr txBox="1"/>
          <p:nvPr/>
        </p:nvSpPr>
        <p:spPr>
          <a:xfrm>
            <a:off x="6335708" y="3475199"/>
            <a:ext cx="18285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1400" b="1" dirty="0">
                <a:latin typeface="Aptos Narrow" panose="020B0004020202020204" pitchFamily="34" charset="0"/>
              </a:rPr>
              <a:t>Kathleen Mahler</a:t>
            </a:r>
            <a:r>
              <a:rPr lang="en-US" sz="1400" dirty="0">
                <a:latin typeface="Aptos Narrow" panose="020B0004020202020204" pitchFamily="34" charset="0"/>
              </a:rPr>
              <a:t>,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ODU 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Aptos Narrow" panose="020B0004020202020204" pitchFamily="34" charset="0"/>
              </a:rPr>
              <a:t>Mechanical Aerospace Engineering Ph.D. Graduate Student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supervised by </a:t>
            </a:r>
            <a:r>
              <a:rPr lang="en-US" sz="1400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Miltos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400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Kotinis</a:t>
            </a:r>
            <a:r>
              <a:rPr lang="en-US" sz="1400" dirty="0">
                <a:solidFill>
                  <a:srgbClr val="242424"/>
                </a:solidFill>
                <a:latin typeface="Segoe UI" panose="020B0502040204020203" pitchFamily="34" charset="0"/>
              </a:rPr>
              <a:t>, </a:t>
            </a:r>
            <a:r>
              <a:rPr lang="en-US" sz="14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Gene Hou, and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Silviu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Covrig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(VITA scholar)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22D867-E7F6-B58C-DEB4-D4812F752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6"/>
          <a:stretch/>
        </p:blipFill>
        <p:spPr>
          <a:xfrm>
            <a:off x="8678764" y="3326846"/>
            <a:ext cx="1597526" cy="1753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947834-ABAC-D5D0-026B-134EAD86ABBF}"/>
              </a:ext>
            </a:extLst>
          </p:cNvPr>
          <p:cNvSpPr txBox="1"/>
          <p:nvPr/>
        </p:nvSpPr>
        <p:spPr>
          <a:xfrm>
            <a:off x="10378980" y="3503674"/>
            <a:ext cx="1753929" cy="1644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Aptos Narrow" panose="020B0004020202020204" pitchFamily="34" charset="0"/>
              </a:rPr>
              <a:t>Salim </a:t>
            </a:r>
            <a:r>
              <a:rPr lang="en-US" sz="1400" b="1" dirty="0" err="1">
                <a:latin typeface="Aptos Narrow" panose="020B0004020202020204" pitchFamily="34" charset="0"/>
              </a:rPr>
              <a:t>Ogur</a:t>
            </a:r>
            <a:r>
              <a:rPr lang="en-US" sz="1400" dirty="0">
                <a:latin typeface="Aptos Narrow" panose="020B0004020202020204" pitchFamily="34" charset="0"/>
              </a:rPr>
              <a:t>, Herman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Grunder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Postdoctoral Fellow in Center for Advanced Studies of Accelerators, supervised by Alex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Bogacz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(starting April 1</a:t>
            </a:r>
            <a:r>
              <a:rPr lang="en-US" sz="1400" b="0" i="0" baseline="3000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2024)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E679F1-7E86-14E5-546A-C789D4D48A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b="15283"/>
          <a:stretch/>
        </p:blipFill>
        <p:spPr>
          <a:xfrm>
            <a:off x="4433705" y="3298370"/>
            <a:ext cx="1894116" cy="17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49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AB1F-8723-04E0-BBAF-337574152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development – </a:t>
            </a:r>
            <a:r>
              <a:rPr lang="en-US" dirty="0" err="1"/>
              <a:t>pCDR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3F842-F28A-CA51-85C1-A02003B0E0BB}"/>
              </a:ext>
            </a:extLst>
          </p:cNvPr>
          <p:cNvSpPr txBox="1"/>
          <p:nvPr/>
        </p:nvSpPr>
        <p:spPr>
          <a:xfrm>
            <a:off x="1152515" y="1135064"/>
            <a:ext cx="5808000" cy="457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Study group (meets monthly)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Lead by lab and division leadership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pCDR</a:t>
            </a:r>
            <a:r>
              <a:rPr lang="en-US" sz="2400" dirty="0"/>
              <a:t> timeline about 2 years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pCDR</a:t>
            </a:r>
            <a:r>
              <a:rPr lang="en-US" sz="2400" dirty="0"/>
              <a:t> draft outline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>
                <a:highlight>
                  <a:srgbClr val="FFFF00"/>
                </a:highlight>
              </a:rPr>
              <a:t>physics motivation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>
                <a:highlight>
                  <a:srgbClr val="FFFF00"/>
                </a:highlight>
              </a:rPr>
              <a:t>beam requirements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CEBAF layout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e</a:t>
            </a:r>
            <a:r>
              <a:rPr lang="en-US" sz="2000" baseline="30000" dirty="0"/>
              <a:t>+</a:t>
            </a:r>
            <a:r>
              <a:rPr lang="en-US" sz="2000" dirty="0"/>
              <a:t> beam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e</a:t>
            </a:r>
            <a:r>
              <a:rPr lang="en-US" sz="2000" baseline="30000" dirty="0"/>
              <a:t>-</a:t>
            </a:r>
            <a:r>
              <a:rPr lang="en-US" sz="2000" dirty="0"/>
              <a:t> beam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beam transport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polarimetry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alternative layouts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staging strategies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748A1-68BE-4B7E-49DB-6FFA53057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13" y="492132"/>
            <a:ext cx="4919079" cy="636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28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E735C-D30C-D20C-B174-588F1B54F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risk R&amp;D – designing two new injectors for e+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02AB0B-BFE1-E1E1-D17A-060670698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287" y="2378247"/>
            <a:ext cx="7402665" cy="2856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8E5D8-6C0E-607B-9C61-8FD2573DFE31}"/>
              </a:ext>
            </a:extLst>
          </p:cNvPr>
          <p:cNvSpPr txBox="1"/>
          <p:nvPr/>
        </p:nvSpPr>
        <p:spPr>
          <a:xfrm>
            <a:off x="405324" y="3524409"/>
            <a:ext cx="1731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power solid target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Covrig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8D1E6-9C10-0512-7DAB-47CF7A041108}"/>
              </a:ext>
            </a:extLst>
          </p:cNvPr>
          <p:cNvSpPr txBox="1"/>
          <p:nvPr/>
        </p:nvSpPr>
        <p:spPr>
          <a:xfrm>
            <a:off x="9886750" y="3670698"/>
            <a:ext cx="99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e+ beam to CEBAF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2CA012F6-DA61-B413-F563-FC6FAB2A8614}"/>
              </a:ext>
            </a:extLst>
          </p:cNvPr>
          <p:cNvSpPr/>
          <p:nvPr/>
        </p:nvSpPr>
        <p:spPr>
          <a:xfrm rot="18555533">
            <a:off x="8915599" y="2400106"/>
            <a:ext cx="601803" cy="1910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27606576-B565-2C3B-5D06-52587B1E5E57}"/>
              </a:ext>
            </a:extLst>
          </p:cNvPr>
          <p:cNvSpPr/>
          <p:nvPr/>
        </p:nvSpPr>
        <p:spPr>
          <a:xfrm rot="11213985">
            <a:off x="2419573" y="4003887"/>
            <a:ext cx="2093341" cy="2407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21CF5D-BD39-DBAA-D356-450F4175E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24" y="1100690"/>
            <a:ext cx="1990838" cy="1490380"/>
          </a:xfrm>
          <a:prstGeom prst="rect">
            <a:avLst/>
          </a:prstGeom>
          <a:ln w="50800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865070-2E45-2E77-DA39-38C486403786}"/>
              </a:ext>
            </a:extLst>
          </p:cNvPr>
          <p:cNvSpPr txBox="1"/>
          <p:nvPr/>
        </p:nvSpPr>
        <p:spPr>
          <a:xfrm>
            <a:off x="5425504" y="1725307"/>
            <a:ext cx="250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Polarized e- injector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B60157E3-43BC-67B5-E441-4F7BA02AB557}"/>
              </a:ext>
            </a:extLst>
          </p:cNvPr>
          <p:cNvSpPr/>
          <p:nvPr/>
        </p:nvSpPr>
        <p:spPr>
          <a:xfrm rot="16200000" flipV="1">
            <a:off x="6256420" y="21056"/>
            <a:ext cx="373781" cy="4650607"/>
          </a:xfrm>
          <a:prstGeom prst="rightBrace">
            <a:avLst>
              <a:gd name="adj1" fmla="val 55392"/>
              <a:gd name="adj2" fmla="val 478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32D34A-2648-C59C-EC20-5B03CDCFAA16}"/>
              </a:ext>
            </a:extLst>
          </p:cNvPr>
          <p:cNvSpPr/>
          <p:nvPr/>
        </p:nvSpPr>
        <p:spPr>
          <a:xfrm>
            <a:off x="9153625" y="1100690"/>
            <a:ext cx="2646948" cy="14726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742611-BD05-FCD5-75B0-F7A4F0A1E3F9}"/>
              </a:ext>
            </a:extLst>
          </p:cNvPr>
          <p:cNvSpPr/>
          <p:nvPr/>
        </p:nvSpPr>
        <p:spPr>
          <a:xfrm>
            <a:off x="56559" y="3466310"/>
            <a:ext cx="2489872" cy="1039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767F06-4F6A-9B01-997A-1314776D8E9F}"/>
              </a:ext>
            </a:extLst>
          </p:cNvPr>
          <p:cNvSpPr txBox="1"/>
          <p:nvPr/>
        </p:nvSpPr>
        <p:spPr>
          <a:xfrm>
            <a:off x="9611324" y="1325197"/>
            <a:ext cx="1909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&gt;mA e- source &amp; photocathodes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Hernandez-Garcia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053216-EF64-0A23-1E12-EED5780876AC}"/>
              </a:ext>
            </a:extLst>
          </p:cNvPr>
          <p:cNvSpPr txBox="1"/>
          <p:nvPr/>
        </p:nvSpPr>
        <p:spPr>
          <a:xfrm>
            <a:off x="715008" y="5064897"/>
            <a:ext cx="1731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power liquid target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Kolstrum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C5CC1E2C-F851-EFE7-D36C-66E580E1572D}"/>
              </a:ext>
            </a:extLst>
          </p:cNvPr>
          <p:cNvSpPr/>
          <p:nvPr/>
        </p:nvSpPr>
        <p:spPr>
          <a:xfrm rot="9237662">
            <a:off x="2517135" y="4792494"/>
            <a:ext cx="2048290" cy="2657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65121BF-DE33-D989-8A50-33892FD4CEC2}"/>
              </a:ext>
            </a:extLst>
          </p:cNvPr>
          <p:cNvSpPr/>
          <p:nvPr/>
        </p:nvSpPr>
        <p:spPr>
          <a:xfrm>
            <a:off x="366243" y="5006798"/>
            <a:ext cx="2489872" cy="1039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A36331-ED01-ECC5-D257-7F9B973ADF7D}"/>
              </a:ext>
            </a:extLst>
          </p:cNvPr>
          <p:cNvSpPr txBox="1"/>
          <p:nvPr/>
        </p:nvSpPr>
        <p:spPr>
          <a:xfrm>
            <a:off x="5228637" y="5212264"/>
            <a:ext cx="1731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e+ collection system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Ushakov</a:t>
            </a: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2639D44F-D59D-3134-EFF9-1358B1C93A53}"/>
              </a:ext>
            </a:extLst>
          </p:cNvPr>
          <p:cNvSpPr/>
          <p:nvPr/>
        </p:nvSpPr>
        <p:spPr>
          <a:xfrm rot="2606672">
            <a:off x="4758392" y="4665070"/>
            <a:ext cx="1175032" cy="259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5FABB48-F409-0388-BB0B-A67A308E7141}"/>
              </a:ext>
            </a:extLst>
          </p:cNvPr>
          <p:cNvSpPr/>
          <p:nvPr/>
        </p:nvSpPr>
        <p:spPr>
          <a:xfrm>
            <a:off x="4874492" y="5120959"/>
            <a:ext cx="2489872" cy="1039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688302-B611-E8C5-5C18-0B5D69A047FC}"/>
              </a:ext>
            </a:extLst>
          </p:cNvPr>
          <p:cNvSpPr txBox="1"/>
          <p:nvPr/>
        </p:nvSpPr>
        <p:spPr>
          <a:xfrm>
            <a:off x="9611324" y="5123101"/>
            <a:ext cx="2335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Transport large emittance e+ beams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Sy</a:t>
            </a:r>
          </a:p>
        </p:txBody>
      </p:sp>
      <p:sp>
        <p:nvSpPr>
          <p:cNvPr id="25" name="Left Arrow 24">
            <a:extLst>
              <a:ext uri="{FF2B5EF4-FFF2-40B4-BE49-F238E27FC236}">
                <a16:creationId xmlns:a16="http://schemas.microsoft.com/office/drawing/2014/main" id="{362F60C6-DE90-C19D-DD99-E791D6C6B569}"/>
              </a:ext>
            </a:extLst>
          </p:cNvPr>
          <p:cNvSpPr/>
          <p:nvPr/>
        </p:nvSpPr>
        <p:spPr>
          <a:xfrm rot="2606672">
            <a:off x="9557403" y="4542453"/>
            <a:ext cx="1175032" cy="259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C1BF858-47DA-8CC5-2BE7-BA3929E44EE0}"/>
              </a:ext>
            </a:extLst>
          </p:cNvPr>
          <p:cNvSpPr/>
          <p:nvPr/>
        </p:nvSpPr>
        <p:spPr>
          <a:xfrm>
            <a:off x="9382741" y="4998342"/>
            <a:ext cx="2780634" cy="1039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14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AB7D-BD73-4E81-C5C2-83044020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58" y="310207"/>
            <a:ext cx="11671064" cy="877163"/>
          </a:xfrm>
        </p:spPr>
        <p:txBody>
          <a:bodyPr/>
          <a:lstStyle/>
          <a:p>
            <a:r>
              <a:rPr lang="en-US" dirty="0"/>
              <a:t>Critical risk R&amp;D - flexibility to provide degraded e</a:t>
            </a:r>
            <a:r>
              <a:rPr lang="en-US" baseline="30000" dirty="0"/>
              <a:t>-</a:t>
            </a:r>
            <a:r>
              <a:rPr lang="en-US" dirty="0"/>
              <a:t> on-demand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B8080-6C6D-C50A-C212-DA34B486B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29492" r="11627" b="2052"/>
          <a:stretch/>
        </p:blipFill>
        <p:spPr>
          <a:xfrm>
            <a:off x="1701848" y="1932610"/>
            <a:ext cx="8080779" cy="4240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DA213-88FF-14F4-2471-714DF56F1C85}"/>
              </a:ext>
            </a:extLst>
          </p:cNvPr>
          <p:cNvSpPr txBox="1"/>
          <p:nvPr/>
        </p:nvSpPr>
        <p:spPr>
          <a:xfrm>
            <a:off x="0" y="1055792"/>
            <a:ext cx="63790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3078163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Polarized e- beam with Ce+BAF e+ properties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Reduces radiological footprint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Increases beam intensity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B470DD6C-D420-8856-3E8D-B202AA0B4C6F}"/>
              </a:ext>
            </a:extLst>
          </p:cNvPr>
          <p:cNvSpPr/>
          <p:nvPr/>
        </p:nvSpPr>
        <p:spPr>
          <a:xfrm rot="21396590">
            <a:off x="8089184" y="3011587"/>
            <a:ext cx="1578239" cy="2646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59903-A78D-C829-9F3B-9E45495B8599}"/>
              </a:ext>
            </a:extLst>
          </p:cNvPr>
          <p:cNvSpPr txBox="1"/>
          <p:nvPr/>
        </p:nvSpPr>
        <p:spPr>
          <a:xfrm>
            <a:off x="9636774" y="2927662"/>
            <a:ext cx="2335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large emittance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beams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839A00-23E0-9297-9B26-EFE858E248F0}"/>
              </a:ext>
            </a:extLst>
          </p:cNvPr>
          <p:cNvSpPr/>
          <p:nvPr/>
        </p:nvSpPr>
        <p:spPr>
          <a:xfrm>
            <a:off x="9408191" y="2802903"/>
            <a:ext cx="2780634" cy="1039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9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1CEB-1255-1BD1-4E45-EAB62842B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37" y="183346"/>
            <a:ext cx="11501908" cy="484748"/>
          </a:xfrm>
        </p:spPr>
        <p:txBody>
          <a:bodyPr/>
          <a:lstStyle/>
          <a:p>
            <a:r>
              <a:rPr lang="en-US" dirty="0"/>
              <a:t>Critical risk R&amp;D – </a:t>
            </a:r>
            <a:r>
              <a:rPr lang="en-US" sz="3000" dirty="0"/>
              <a:t>Machine parameters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42FDEC-DBDF-B0AB-69FF-D7A4CB3BF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001183"/>
              </p:ext>
            </p:extLst>
          </p:nvPr>
        </p:nvGraphicFramePr>
        <p:xfrm>
          <a:off x="1024530" y="1765608"/>
          <a:ext cx="10139763" cy="3660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1694822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027589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  <a:gridCol w="1755428">
                  <a:extLst>
                    <a:ext uri="{9D8B030D-6E8A-4147-A177-3AD203B41FA5}">
                      <a16:colId xmlns:a16="http://schemas.microsoft.com/office/drawing/2014/main" val="2557244465"/>
                    </a:ext>
                  </a:extLst>
                </a:gridCol>
                <a:gridCol w="1918724">
                  <a:extLst>
                    <a:ext uri="{9D8B030D-6E8A-4147-A177-3AD203B41FA5}">
                      <a16:colId xmlns:a16="http://schemas.microsoft.com/office/drawing/2014/main" val="11197181"/>
                    </a:ext>
                  </a:extLst>
                </a:gridCol>
              </a:tblGrid>
              <a:tr h="414747">
                <a:tc rowSpan="2"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CEBAF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e-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Ce+BAF 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414747">
                <a:tc vMerge="1"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e+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Degraded e-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e-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060645"/>
                  </a:ext>
                </a:extLst>
              </a:tr>
              <a:tr h="37039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Multiplicity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 or 2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1467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Max. Energy (ABC/D)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3935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250/499 MHz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250/499 MHz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39353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100% cw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100% cw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41668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 1 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&gt;&gt; 1 </a:t>
                      </a:r>
                      <a:r>
                        <a:rPr lang="en-US" sz="18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474562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18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800" i="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&gt;&gt; 1uA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416688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 marL="91416" marR="91416" marT="45708" marB="4570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&gt;85% ?</a:t>
                      </a:r>
                    </a:p>
                  </a:txBody>
                  <a:tcPr marL="91416" marR="91416" marT="45708" marB="457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solidFill>
                            <a:schemeClr val="bg1"/>
                          </a:solidFill>
                        </a:rPr>
                        <a:t>&gt;85%</a:t>
                      </a:r>
                    </a:p>
                  </a:txBody>
                  <a:tcPr marL="91416" marR="91416" marT="45708" marB="4570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8D6532-DC3A-3B57-E960-AF4F1073F908}"/>
              </a:ext>
            </a:extLst>
          </p:cNvPr>
          <p:cNvSpPr txBox="1"/>
          <p:nvPr/>
        </p:nvSpPr>
        <p:spPr>
          <a:xfrm>
            <a:off x="1" y="5644084"/>
            <a:ext cx="1218882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** Total beam power at Jefferson Lab is limited to 1.1 MW with a max. of 0.9 MW to individual high power dumps.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AC6F3E83-E036-386C-D5E2-6AC679B7A00C}"/>
              </a:ext>
            </a:extLst>
          </p:cNvPr>
          <p:cNvSpPr/>
          <p:nvPr/>
        </p:nvSpPr>
        <p:spPr>
          <a:xfrm rot="16200000">
            <a:off x="8154662" y="-1191135"/>
            <a:ext cx="224934" cy="5470709"/>
          </a:xfrm>
          <a:prstGeom prst="rightBrac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908C71-C9DC-D973-9670-A97AA7012DD4}"/>
              </a:ext>
            </a:extLst>
          </p:cNvPr>
          <p:cNvSpPr txBox="1"/>
          <p:nvPr/>
        </p:nvSpPr>
        <p:spPr>
          <a:xfrm>
            <a:off x="5588161" y="1032072"/>
            <a:ext cx="544251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Machine parameter table now more comprehensive</a:t>
            </a:r>
          </a:p>
        </p:txBody>
      </p:sp>
    </p:spTree>
    <p:extLst>
      <p:ext uri="{BB962C8B-B14F-4D97-AF65-F5344CB8AC3E}">
        <p14:creationId xmlns:p14="http://schemas.microsoft.com/office/powerpoint/2010/main" val="713156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8424-F514-119C-B6C0-27111622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– testbed for e</a:t>
            </a:r>
            <a:r>
              <a:rPr lang="en-US" baseline="30000" dirty="0"/>
              <a:t>-</a:t>
            </a:r>
            <a:r>
              <a:rPr lang="en-US" dirty="0"/>
              <a:t>/e</a:t>
            </a:r>
            <a:r>
              <a:rPr lang="en-US" baseline="30000" dirty="0"/>
              <a:t>+ </a:t>
            </a:r>
            <a:r>
              <a:rPr lang="en-US" dirty="0"/>
              <a:t>beam 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AD681-CEBA-0950-E793-8EB3FFB12CBC}"/>
              </a:ext>
            </a:extLst>
          </p:cNvPr>
          <p:cNvSpPr txBox="1"/>
          <p:nvPr/>
        </p:nvSpPr>
        <p:spPr>
          <a:xfrm>
            <a:off x="654891" y="1149856"/>
            <a:ext cx="45267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Year1 – Replace photogun</a:t>
            </a:r>
          </a:p>
          <a:p>
            <a:pP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Year2 – Refurbish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Year3 – Test e- sources &amp; e+ targets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D8B75F-504F-9A1B-6AAE-66D70E52B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965" y="1358900"/>
            <a:ext cx="6180664" cy="4635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ADD2FF-42EB-F71E-0281-77551925C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1" y="2616200"/>
            <a:ext cx="4700827" cy="1814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541C6B-620E-8A82-3EBD-DECBA04D645C}"/>
              </a:ext>
            </a:extLst>
          </p:cNvPr>
          <p:cNvSpPr/>
          <p:nvPr/>
        </p:nvSpPr>
        <p:spPr>
          <a:xfrm>
            <a:off x="3835400" y="2730500"/>
            <a:ext cx="800100" cy="533400"/>
          </a:xfrm>
          <a:prstGeom prst="rect">
            <a:avLst/>
          </a:prstGeom>
          <a:solidFill>
            <a:srgbClr val="FFFF00">
              <a:alpha val="49019"/>
            </a:srgbClr>
          </a:solidFill>
          <a:ln w="76200"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91672-E8F5-85F5-8C1C-3D545D8DB163}"/>
              </a:ext>
            </a:extLst>
          </p:cNvPr>
          <p:cNvSpPr txBox="1">
            <a:spLocks/>
          </p:cNvSpPr>
          <p:nvPr/>
        </p:nvSpPr>
        <p:spPr>
          <a:xfrm>
            <a:off x="7830314" y="959810"/>
            <a:ext cx="2760982" cy="3800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 dirty="0">
                <a:solidFill>
                  <a:srgbClr val="FF0000"/>
                </a:solidFill>
                <a:latin typeface="Arial"/>
                <a:cs typeface="Arial"/>
              </a:rPr>
              <a:t>FEL 100 kW e- injector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85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AFA4-22E9-FF27-5400-01A817B6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– Year 1 : replace photo-gun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6580F-9A38-7FEB-827D-6807B5159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2" y="1531816"/>
            <a:ext cx="5524500" cy="4143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401BBE-6164-9AF2-A870-C2837CB03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03" t="7263" r="-152" b="16767"/>
          <a:stretch/>
        </p:blipFill>
        <p:spPr>
          <a:xfrm>
            <a:off x="6952114" y="746447"/>
            <a:ext cx="3978039" cy="162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5EE961-87A0-1B0A-E1DF-773DF7CE817B}"/>
              </a:ext>
            </a:extLst>
          </p:cNvPr>
          <p:cNvSpPr txBox="1">
            <a:spLocks/>
          </p:cNvSpPr>
          <p:nvPr/>
        </p:nvSpPr>
        <p:spPr>
          <a:xfrm>
            <a:off x="7429501" y="278881"/>
            <a:ext cx="3500652" cy="3800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 dirty="0">
                <a:solidFill>
                  <a:srgbClr val="FF0000"/>
                </a:solidFill>
                <a:latin typeface="Arial"/>
                <a:cs typeface="Arial"/>
              </a:rPr>
              <a:t>LERF vent-bake gun….out </a:t>
            </a:r>
            <a:endParaRPr lang="en-US" sz="2000" i="1" dirty="0">
              <a:solidFill>
                <a:srgbClr val="FF0000"/>
              </a:solidFill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CBBB1D80-AAA8-C8D3-18B8-414FAF8EB4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6485" r="12813"/>
          <a:stretch/>
        </p:blipFill>
        <p:spPr>
          <a:xfrm>
            <a:off x="7297984" y="3141777"/>
            <a:ext cx="3286297" cy="331081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5F11769-CBF9-6ED0-F84D-BBB4C89092F0}"/>
              </a:ext>
            </a:extLst>
          </p:cNvPr>
          <p:cNvSpPr txBox="1">
            <a:spLocks/>
          </p:cNvSpPr>
          <p:nvPr/>
        </p:nvSpPr>
        <p:spPr>
          <a:xfrm>
            <a:off x="7690613" y="2761686"/>
            <a:ext cx="2760982" cy="3800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 dirty="0">
                <a:solidFill>
                  <a:srgbClr val="FF0000"/>
                </a:solidFill>
                <a:latin typeface="Arial"/>
                <a:cs typeface="Arial"/>
              </a:rPr>
              <a:t>GTS load-lock gun…in 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82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761C-3004-1AF3-3900-7D960ECB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– Year 2 : refurbish cryomodule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332C84-5EAC-F8F3-B1AF-B333F67A12C5}"/>
              </a:ext>
            </a:extLst>
          </p:cNvPr>
          <p:cNvGrpSpPr/>
          <p:nvPr/>
        </p:nvGrpSpPr>
        <p:grpSpPr>
          <a:xfrm>
            <a:off x="7949888" y="2985365"/>
            <a:ext cx="3928533" cy="369332"/>
            <a:chOff x="3911600" y="1042561"/>
            <a:chExt cx="3928533" cy="36933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DD392A6-0939-79A9-DE43-535DBDDB4561}"/>
                </a:ext>
              </a:extLst>
            </p:cNvPr>
            <p:cNvCxnSpPr/>
            <p:nvPr/>
          </p:nvCxnSpPr>
          <p:spPr>
            <a:xfrm>
              <a:off x="3911600" y="1405467"/>
              <a:ext cx="392853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876E27-7C34-68AD-A51D-CF6F5721977D}"/>
                </a:ext>
              </a:extLst>
            </p:cNvPr>
            <p:cNvSpPr txBox="1"/>
            <p:nvPr/>
          </p:nvSpPr>
          <p:spPr>
            <a:xfrm>
              <a:off x="3911600" y="1042561"/>
              <a:ext cx="3928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Beam Direction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6BED104-720D-E13E-1376-6C5E7A0163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680" y="3782547"/>
            <a:ext cx="2312574" cy="21693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DD04C2-FB31-0E6E-5A53-2809F8A4D39E}"/>
              </a:ext>
            </a:extLst>
          </p:cNvPr>
          <p:cNvGrpSpPr/>
          <p:nvPr/>
        </p:nvGrpSpPr>
        <p:grpSpPr>
          <a:xfrm>
            <a:off x="7652987" y="3413972"/>
            <a:ext cx="4311797" cy="2958968"/>
            <a:chOff x="3212304" y="1907265"/>
            <a:chExt cx="5767391" cy="39578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9903E8-CD73-99A6-24F4-81C12485F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2304" y="1907265"/>
              <a:ext cx="5767391" cy="3957869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E7818D2-1576-9983-1946-981E88B204E0}"/>
                </a:ext>
              </a:extLst>
            </p:cNvPr>
            <p:cNvCxnSpPr/>
            <p:nvPr/>
          </p:nvCxnSpPr>
          <p:spPr>
            <a:xfrm>
              <a:off x="3578089" y="3806687"/>
              <a:ext cx="531743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442E8B-53D9-898F-2D8D-E5F1FBB7A3D6}"/>
              </a:ext>
            </a:extLst>
          </p:cNvPr>
          <p:cNvSpPr txBox="1"/>
          <p:nvPr/>
        </p:nvSpPr>
        <p:spPr>
          <a:xfrm>
            <a:off x="526765" y="825936"/>
            <a:ext cx="84979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Two (2) Cornell/CEBAF-style 5-cell superconducting cavities</a:t>
            </a:r>
          </a:p>
          <a:p>
            <a:pPr marL="460375" lvl="1" indent="-233363">
              <a:buFont typeface="Arial" panose="020B0604020202020204" pitchFamily="34" charset="0"/>
              <a:buChar char="•"/>
            </a:pPr>
            <a:r>
              <a:rPr lang="en-US" dirty="0"/>
              <a:t>Indium vacuum seals, shared liquid helium vessel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Modifications for higher power operation at 10 mA, 10 MeV</a:t>
            </a:r>
          </a:p>
          <a:p>
            <a:pPr marL="460375" lvl="1" indent="-233363">
              <a:buFont typeface="Arial" panose="020B0604020202020204" pitchFamily="34" charset="0"/>
              <a:buChar char="•"/>
            </a:pPr>
            <a:r>
              <a:rPr lang="en-US" dirty="0"/>
              <a:t>RF windows</a:t>
            </a:r>
          </a:p>
          <a:p>
            <a:pPr marL="460375" lvl="1" indent="-233363">
              <a:buFont typeface="Arial" panose="020B0604020202020204" pitchFamily="34" charset="0"/>
              <a:buChar char="•"/>
            </a:pPr>
            <a:r>
              <a:rPr lang="en-US" dirty="0"/>
              <a:t>Thermal anchoring of the cold RF waveguide</a:t>
            </a:r>
          </a:p>
          <a:p>
            <a:pPr marL="460375" lvl="1" indent="-233363">
              <a:buFont typeface="Arial" panose="020B0604020202020204" pitchFamily="34" charset="0"/>
              <a:buChar char="•"/>
            </a:pPr>
            <a:r>
              <a:rPr lang="en-US" dirty="0"/>
              <a:t>Thermal anchoring of the cavity higher order mode RF dampers</a:t>
            </a:r>
            <a:br>
              <a:rPr lang="en-US" dirty="0"/>
            </a:br>
            <a:r>
              <a:rPr lang="en-US" dirty="0"/>
              <a:t>to thermal shield instead of into 2K liquid helium bath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To be refurbished </a:t>
            </a:r>
          </a:p>
          <a:p>
            <a:pPr marL="684213" lvl="1" indent="-227013">
              <a:buFont typeface="Arial" panose="020B0604020202020204" pitchFamily="34" charset="0"/>
              <a:buChar char="•"/>
            </a:pPr>
            <a:r>
              <a:rPr lang="en-US" dirty="0"/>
              <a:t>Repair helium-to-insulation vacuum leak</a:t>
            </a:r>
          </a:p>
          <a:p>
            <a:pPr marL="684213" lvl="1" indent="-227013">
              <a:buFont typeface="Arial" panose="020B0604020202020204" pitchFamily="34" charset="0"/>
              <a:buChar char="•"/>
            </a:pPr>
            <a:r>
              <a:rPr lang="en-US" dirty="0"/>
              <a:t>Process cavities to ensure optimal performance</a:t>
            </a:r>
          </a:p>
          <a:p>
            <a:pPr marL="3175" indent="-233363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9635FA-5A17-FD20-93E4-AF27917F7703}"/>
              </a:ext>
            </a:extLst>
          </p:cNvPr>
          <p:cNvGrpSpPr/>
          <p:nvPr/>
        </p:nvGrpSpPr>
        <p:grpSpPr>
          <a:xfrm>
            <a:off x="674429" y="3800567"/>
            <a:ext cx="3381378" cy="2536034"/>
            <a:chOff x="411689" y="3415788"/>
            <a:chExt cx="3962150" cy="29716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E814C5-1C7F-2384-D19E-71BC1DCC4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689" y="3415788"/>
              <a:ext cx="3962150" cy="29716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0A024C-E65D-B205-96D0-3C08DCCAC9D5}"/>
                </a:ext>
              </a:extLst>
            </p:cNvPr>
            <p:cNvSpPr txBox="1"/>
            <p:nvPr/>
          </p:nvSpPr>
          <p:spPr>
            <a:xfrm>
              <a:off x="411689" y="6018069"/>
              <a:ext cx="3962150" cy="32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n w="127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Original CEBAF SRF cavity with tuner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F1F79-9DBA-AE59-DE68-19ACF97D68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3" y="1016694"/>
            <a:ext cx="4302166" cy="16579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DE6348-B1D0-5381-F2D4-D5349B389929}"/>
              </a:ext>
            </a:extLst>
          </p:cNvPr>
          <p:cNvSpPr txBox="1"/>
          <p:nvPr/>
        </p:nvSpPr>
        <p:spPr>
          <a:xfrm>
            <a:off x="9247682" y="390449"/>
            <a:ext cx="23474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</a:rPr>
              <a:t>Courtesy Roger </a:t>
            </a:r>
            <a:r>
              <a:rPr lang="en-US" sz="1600" dirty="0" err="1">
                <a:solidFill>
                  <a:srgbClr val="FF0000"/>
                </a:solidFill>
              </a:rPr>
              <a:t>Ruber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55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A40BC-6373-F650-4FFB-01F8B333B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– Year 3 : test e- sources &amp; e+ targets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17D4C-0341-DB1D-1EC2-7118F51BD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995" y="1161825"/>
            <a:ext cx="3024305" cy="3029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A0F195-108F-D704-413D-2C71EF836DD9}"/>
              </a:ext>
            </a:extLst>
          </p:cNvPr>
          <p:cNvSpPr txBox="1"/>
          <p:nvPr/>
        </p:nvSpPr>
        <p:spPr>
          <a:xfrm>
            <a:off x="9639300" y="1161825"/>
            <a:ext cx="212034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</a:rPr>
              <a:t>Injector simulations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</a:rPr>
              <a:t>A. </a:t>
            </a:r>
            <a:r>
              <a:rPr lang="en-US" sz="1600" dirty="0" err="1">
                <a:solidFill>
                  <a:srgbClr val="FF0000"/>
                </a:solidFill>
              </a:rPr>
              <a:t>Hofler</a:t>
            </a:r>
            <a:r>
              <a:rPr lang="en-US" sz="1600" dirty="0">
                <a:solidFill>
                  <a:srgbClr val="FF0000"/>
                </a:solidFill>
              </a:rPr>
              <a:t>, R. </a:t>
            </a:r>
            <a:r>
              <a:rPr lang="en-US" sz="1600" dirty="0" err="1">
                <a:solidFill>
                  <a:srgbClr val="FF0000"/>
                </a:solidFill>
              </a:rPr>
              <a:t>Kazimi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D6759B2D-DFED-09F8-8B8F-0EEF7B90E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32"/>
          <a:stretch/>
        </p:blipFill>
        <p:spPr>
          <a:xfrm>
            <a:off x="8348098" y="3325959"/>
            <a:ext cx="3840727" cy="3429000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8FF616-58D8-D251-6F13-3BD9A4B9C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3" y="1440887"/>
            <a:ext cx="5865158" cy="439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6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ED5A95-AFBD-4E2B-BCFD-C1DBED41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7061E-6394-AFF9-4200-C408238C2F85}"/>
              </a:ext>
            </a:extLst>
          </p:cNvPr>
          <p:cNvSpPr txBox="1"/>
          <p:nvPr/>
        </p:nvSpPr>
        <p:spPr>
          <a:xfrm>
            <a:off x="911318" y="1397675"/>
            <a:ext cx="33047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Ce</a:t>
            </a:r>
            <a:r>
              <a:rPr lang="en-US" sz="2800" baseline="30000" dirty="0">
                <a:solidFill>
                  <a:srgbClr val="FF0000"/>
                </a:solidFill>
              </a:rPr>
              <a:t>+</a:t>
            </a:r>
            <a:r>
              <a:rPr lang="en-US" sz="2800" dirty="0">
                <a:solidFill>
                  <a:srgbClr val="FF0000"/>
                </a:solidFill>
              </a:rPr>
              <a:t>BAF concept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3 Year R&amp;D plan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605155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4350-54A4-C5D8-1B06-F8E60F1F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3-Year R&amp;D overview – aggressively pursuing FOA’s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D0E35E1-F104-C089-ACA9-F1D7B4FCF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1" y="738472"/>
            <a:ext cx="9817100" cy="55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22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ED5A95-AFBD-4E2B-BCFD-C1DBED41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7061E-6394-AFF9-4200-C408238C2F85}"/>
              </a:ext>
            </a:extLst>
          </p:cNvPr>
          <p:cNvSpPr txBox="1"/>
          <p:nvPr/>
        </p:nvSpPr>
        <p:spPr>
          <a:xfrm>
            <a:off x="593819" y="1384975"/>
            <a:ext cx="10912382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S2E concept for 12 GeV Ce+BAF developed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Study group integrates 22 GeV and e+ R&amp;D with lab leadership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 comprehensive 3-year R&amp;D plan was developed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Focus resources strategically (</a:t>
            </a:r>
            <a:r>
              <a:rPr lang="en-US" sz="2800" dirty="0" err="1"/>
              <a:t>pCDR</a:t>
            </a:r>
            <a:r>
              <a:rPr lang="en-US" sz="2800" dirty="0"/>
              <a:t>, critical risks, LERF)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We’ll learn a lot in next few months about the FOA’s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Maximize use of e- beams to define future e+ requirements</a:t>
            </a:r>
          </a:p>
        </p:txBody>
      </p:sp>
    </p:spTree>
    <p:extLst>
      <p:ext uri="{BB962C8B-B14F-4D97-AF65-F5344CB8AC3E}">
        <p14:creationId xmlns:p14="http://schemas.microsoft.com/office/powerpoint/2010/main" val="2661836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7FF5B-BA13-4B48-288B-CC0AFF1E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B40B2-DCAD-2E51-D4F3-62E9403A39C5}"/>
              </a:ext>
            </a:extLst>
          </p:cNvPr>
          <p:cNvSpPr txBox="1"/>
          <p:nvPr/>
        </p:nvSpPr>
        <p:spPr>
          <a:xfrm>
            <a:off x="150943" y="845971"/>
            <a:ext cx="1189689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 would like to acknowledge the </a:t>
            </a:r>
            <a:r>
              <a:rPr lang="en-US" sz="2000" b="1" dirty="0">
                <a:solidFill>
                  <a:srgbClr val="C00000"/>
                </a:solidFill>
              </a:rPr>
              <a:t>Ce</a:t>
            </a:r>
            <a:r>
              <a:rPr lang="en-US" sz="2000" b="1" baseline="30000" dirty="0">
                <a:solidFill>
                  <a:srgbClr val="C00000"/>
                </a:solidFill>
              </a:rPr>
              <a:t>+</a:t>
            </a:r>
            <a:r>
              <a:rPr lang="en-US" sz="2000" b="1" dirty="0">
                <a:solidFill>
                  <a:srgbClr val="C00000"/>
                </a:solidFill>
              </a:rPr>
              <a:t>BAF Working Group</a:t>
            </a:r>
            <a:r>
              <a:rPr lang="en-US" sz="2000" dirty="0"/>
              <a:t>, the </a:t>
            </a:r>
            <a:r>
              <a:rPr lang="en-US" sz="2000" b="1" dirty="0">
                <a:solidFill>
                  <a:srgbClr val="C00000"/>
                </a:solidFill>
              </a:rPr>
              <a:t>Jefferson Lab Positron Working Group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and all those who have been supportive to this progression of activity.</a:t>
            </a:r>
          </a:p>
          <a:p>
            <a:endParaRPr lang="en-US" dirty="0"/>
          </a:p>
          <a:p>
            <a:pPr algn="ctr"/>
            <a:r>
              <a:rPr lang="en-US" sz="2000" dirty="0"/>
              <a:t>J. Benesch, A. </a:t>
            </a:r>
            <a:r>
              <a:rPr lang="en-US" sz="2000" dirty="0" err="1"/>
              <a:t>Bogacz</a:t>
            </a:r>
            <a:r>
              <a:rPr lang="en-US" sz="2000" dirty="0"/>
              <a:t>, L. </a:t>
            </a:r>
            <a:r>
              <a:rPr lang="en-US" sz="2000" dirty="0" err="1"/>
              <a:t>Cardman</a:t>
            </a:r>
            <a:r>
              <a:rPr lang="en-US" sz="2000" dirty="0"/>
              <a:t>, J. Conway, S. </a:t>
            </a:r>
            <a:r>
              <a:rPr lang="en-US" sz="2000" dirty="0" err="1"/>
              <a:t>Covrig</a:t>
            </a:r>
            <a:r>
              <a:rPr lang="en-US" sz="2000" dirty="0"/>
              <a:t>, P. </a:t>
            </a:r>
            <a:r>
              <a:rPr lang="en-US" sz="2000" dirty="0" err="1"/>
              <a:t>Degtiarenko</a:t>
            </a:r>
            <a:r>
              <a:rPr lang="en-US" sz="2000" dirty="0"/>
              <a:t>,</a:t>
            </a:r>
          </a:p>
          <a:p>
            <a:pPr algn="ctr"/>
            <a:r>
              <a:rPr lang="en-US" sz="2000" dirty="0"/>
              <a:t>S. Ghoshal, S. Gopinath, J. </a:t>
            </a:r>
            <a:r>
              <a:rPr lang="en-US" sz="2000" dirty="0" err="1"/>
              <a:t>Gubeli</a:t>
            </a:r>
            <a:r>
              <a:rPr lang="en-US" sz="2000" dirty="0"/>
              <a:t>, S. </a:t>
            </a:r>
            <a:r>
              <a:rPr lang="en-US" sz="2000" dirty="0" err="1"/>
              <a:t>Habet</a:t>
            </a:r>
            <a:r>
              <a:rPr lang="en-US" sz="2000" dirty="0"/>
              <a:t>, C. Hernandez-Garcia, D. </a:t>
            </a:r>
            <a:r>
              <a:rPr lang="en-US" sz="2000" dirty="0" err="1"/>
              <a:t>Higinbotham</a:t>
            </a:r>
            <a:r>
              <a:rPr lang="en-US" sz="2000" dirty="0"/>
              <a:t>,</a:t>
            </a:r>
          </a:p>
          <a:p>
            <a:pPr algn="ctr"/>
            <a:r>
              <a:rPr lang="en-US" sz="2000" dirty="0"/>
              <a:t>A. </a:t>
            </a:r>
            <a:r>
              <a:rPr lang="en-US" sz="2000" dirty="0" err="1"/>
              <a:t>Hofler</a:t>
            </a:r>
            <a:r>
              <a:rPr lang="en-US" sz="2000" dirty="0"/>
              <a:t>, R. </a:t>
            </a:r>
            <a:r>
              <a:rPr lang="en-US" sz="2000" dirty="0" err="1"/>
              <a:t>Kazimi</a:t>
            </a:r>
            <a:r>
              <a:rPr lang="en-US" sz="2000" dirty="0"/>
              <a:t>, M. </a:t>
            </a:r>
            <a:r>
              <a:rPr lang="en-US" sz="2000" dirty="0" err="1"/>
              <a:t>Kostin</a:t>
            </a:r>
            <a:r>
              <a:rPr lang="en-US" sz="2000" dirty="0"/>
              <a:t>, F. Lin, V. </a:t>
            </a:r>
            <a:r>
              <a:rPr lang="en-US" sz="2000" dirty="0" err="1"/>
              <a:t>Kolstrum</a:t>
            </a:r>
            <a:r>
              <a:rPr lang="en-US" sz="2000" dirty="0"/>
              <a:t>, V. Lizarraga-Rubio, S. </a:t>
            </a:r>
            <a:r>
              <a:rPr lang="en-US" sz="2000" dirty="0" err="1"/>
              <a:t>Nagaitsev</a:t>
            </a:r>
            <a:r>
              <a:rPr lang="en-US" sz="2000" dirty="0"/>
              <a:t>,</a:t>
            </a:r>
          </a:p>
          <a:p>
            <a:pPr algn="ctr"/>
            <a:r>
              <a:rPr lang="en-US" sz="2000" dirty="0"/>
              <a:t>M. </a:t>
            </a:r>
            <a:r>
              <a:rPr lang="en-US" sz="2000" dirty="0" err="1"/>
              <a:t>Poelker</a:t>
            </a:r>
            <a:r>
              <a:rPr lang="en-US" sz="2000" dirty="0"/>
              <a:t>, N. Raut, B. </a:t>
            </a:r>
            <a:r>
              <a:rPr lang="en-US" sz="2000" dirty="0" err="1"/>
              <a:t>Rimmer</a:t>
            </a:r>
            <a:r>
              <a:rPr lang="en-US" sz="2000" dirty="0"/>
              <a:t>, Y. Roblin, A. </a:t>
            </a:r>
            <a:r>
              <a:rPr lang="en-US" sz="2000" dirty="0" err="1"/>
              <a:t>Seryi</a:t>
            </a:r>
            <a:r>
              <a:rPr lang="en-US" sz="2000" dirty="0"/>
              <a:t>, K. </a:t>
            </a:r>
            <a:r>
              <a:rPr lang="en-US" sz="2000" dirty="0" err="1"/>
              <a:t>Smolenski</a:t>
            </a:r>
            <a:r>
              <a:rPr lang="en-US" sz="2000" dirty="0"/>
              <a:t>, M. </a:t>
            </a:r>
            <a:r>
              <a:rPr lang="en-US" sz="2000" dirty="0" err="1"/>
              <a:t>Spata</a:t>
            </a:r>
            <a:r>
              <a:rPr lang="en-US" sz="2000" dirty="0"/>
              <a:t>, R. Suleiman,</a:t>
            </a:r>
          </a:p>
          <a:p>
            <a:pPr algn="ctr"/>
            <a:r>
              <a:rPr lang="en-US" sz="2000" dirty="0"/>
              <a:t>A. Sy, D. Turner, A. Ushakov, C. Valerio-</a:t>
            </a:r>
            <a:r>
              <a:rPr lang="en-US" sz="2000" dirty="0" err="1"/>
              <a:t>Lizaraga</a:t>
            </a:r>
            <a:r>
              <a:rPr lang="en-US" sz="2000" dirty="0"/>
              <a:t>, E. </a:t>
            </a:r>
            <a:r>
              <a:rPr lang="en-US" sz="2000" dirty="0" err="1"/>
              <a:t>Voutier</a:t>
            </a:r>
            <a:r>
              <a:rPr lang="en-US" sz="2000" dirty="0"/>
              <a:t>, S. Zhang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925C94-5064-7AD2-C91E-5C372365A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415" y="4062578"/>
            <a:ext cx="2504417" cy="572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08C510-E829-E97F-6F70-58E7B1FAD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213" y="3842376"/>
            <a:ext cx="1427478" cy="18432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ED10A-C9BB-7D05-3054-92AC203C3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43" y="3927677"/>
            <a:ext cx="2344865" cy="586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E568C7-C890-B070-3553-56566EF8E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813" y="4883461"/>
            <a:ext cx="1800380" cy="1142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BCEA0D-B038-06C5-E576-BCD885202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755" y="4635016"/>
            <a:ext cx="2152350" cy="1519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3B5942-21F0-9F4D-3AAF-0C37BED1F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555" y="5054574"/>
            <a:ext cx="2176297" cy="1262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09D2D2-7B49-9FD8-0AD0-F3535F2802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5852" y="3470063"/>
            <a:ext cx="1822030" cy="17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12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ED5A95-AFBD-4E2B-BCFD-C1DBED41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7061E-6394-AFF9-4200-C408238C2F85}"/>
              </a:ext>
            </a:extLst>
          </p:cNvPr>
          <p:cNvSpPr txBox="1"/>
          <p:nvPr/>
        </p:nvSpPr>
        <p:spPr>
          <a:xfrm>
            <a:off x="911318" y="1397675"/>
            <a:ext cx="33047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Ce</a:t>
            </a:r>
            <a:r>
              <a:rPr lang="en-US" sz="2800" baseline="30000" dirty="0"/>
              <a:t>+</a:t>
            </a:r>
            <a:r>
              <a:rPr lang="en-US" sz="2800" dirty="0"/>
              <a:t>BAF concept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3 Year R&amp;D plan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086406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D7791-9C11-3382-9D7F-C27DA9D7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Ce+BAF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53D3E-F0FC-3A0D-2363-C75A73AC9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1052856" y="2128755"/>
            <a:ext cx="9897968" cy="414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BD4FF8-7EA7-E2C1-E2AF-C234B9F05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283284"/>
              </p:ext>
            </p:extLst>
          </p:nvPr>
        </p:nvGraphicFramePr>
        <p:xfrm>
          <a:off x="1929788" y="1002850"/>
          <a:ext cx="798962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45348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6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136728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or 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cw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cw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170 </a:t>
                      </a:r>
                      <a:r>
                        <a:rPr lang="en-US" sz="1600" b="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µ</a:t>
                      </a:r>
                      <a:r>
                        <a:rPr lang="en-US" sz="160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&gt; 1 µA</a:t>
                      </a:r>
                      <a:endParaRPr lang="en-US" sz="1600" b="1" i="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170 </a:t>
                      </a:r>
                      <a:r>
                        <a:rPr lang="en-US" sz="1600" b="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µ</a:t>
                      </a:r>
                      <a:r>
                        <a:rPr lang="en-US" sz="160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50 </a:t>
                      </a:r>
                      <a:r>
                        <a:rPr lang="en-US" sz="1600" b="1" i="0" noProof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600" b="1" i="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6857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BEBC-6ECD-6BFD-5E4B-FCC859FF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framework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69685-5105-2F2F-4FFF-19BADA15C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43"/>
          <a:stretch/>
        </p:blipFill>
        <p:spPr bwMode="auto">
          <a:xfrm>
            <a:off x="1780142" y="1080653"/>
            <a:ext cx="7982152" cy="1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DEF7EF-1F6E-BB28-A52D-1F77DB3C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68" y="3429000"/>
            <a:ext cx="3591236" cy="2688468"/>
          </a:xfrm>
          <a:prstGeom prst="rect">
            <a:avLst/>
          </a:prstGeom>
          <a:ln w="50800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6837C3-AC31-5CEE-D422-821C6CAA6AA1}"/>
              </a:ext>
            </a:extLst>
          </p:cNvPr>
          <p:cNvSpPr/>
          <p:nvPr/>
        </p:nvSpPr>
        <p:spPr>
          <a:xfrm>
            <a:off x="5436591" y="3250326"/>
            <a:ext cx="675223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078163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Assumptions</a:t>
            </a:r>
          </a:p>
          <a:p>
            <a:pPr>
              <a:tabLst>
                <a:tab pos="3078163" algn="l"/>
              </a:tabLst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Staged approach (e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then 22 GeV)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Utilize LERF infrastructure</a:t>
            </a:r>
          </a:p>
          <a:p>
            <a:pPr>
              <a:tabLst>
                <a:tab pos="3078163" algn="l"/>
              </a:tabLs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078163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>
              <a:tabLst>
                <a:tab pos="3078163" algn="l"/>
              </a:tabLst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 two new injectors (e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or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on-demand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CEBAF for acceleration to 12 GeV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D6C206-F668-FD2E-CB1C-77B2BEAF116B}"/>
              </a:ext>
            </a:extLst>
          </p:cNvPr>
          <p:cNvCxnSpPr>
            <a:cxnSpLocks/>
          </p:cNvCxnSpPr>
          <p:nvPr/>
        </p:nvCxnSpPr>
        <p:spPr>
          <a:xfrm flipV="1">
            <a:off x="4340772" y="1886989"/>
            <a:ext cx="2284609" cy="1411016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ame 11">
            <a:extLst>
              <a:ext uri="{FF2B5EF4-FFF2-40B4-BE49-F238E27FC236}">
                <a16:creationId xmlns:a16="http://schemas.microsoft.com/office/drawing/2014/main" id="{75CEE76D-A9DE-6792-DF2E-4ABA283162C0}"/>
              </a:ext>
            </a:extLst>
          </p:cNvPr>
          <p:cNvSpPr/>
          <p:nvPr/>
        </p:nvSpPr>
        <p:spPr>
          <a:xfrm>
            <a:off x="502680" y="3298005"/>
            <a:ext cx="3838092" cy="2945140"/>
          </a:xfrm>
          <a:prstGeom prst="frame">
            <a:avLst>
              <a:gd name="adj1" fmla="val 1179"/>
            </a:avLst>
          </a:prstGeom>
          <a:solidFill>
            <a:srgbClr val="FF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4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6E18-9671-C7F3-F8EA-577E5B52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Injecting e</a:t>
            </a:r>
            <a:r>
              <a:rPr lang="en-US" baseline="30000" dirty="0"/>
              <a:t>+</a:t>
            </a:r>
            <a:r>
              <a:rPr lang="en-US" dirty="0"/>
              <a:t> to CEBAF 12 GeV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BBCD16-41F3-331B-38D6-5DF386941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60"/>
          <a:stretch/>
        </p:blipFill>
        <p:spPr>
          <a:xfrm>
            <a:off x="548961" y="1085209"/>
            <a:ext cx="6992690" cy="2964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2CB036-58E4-1F98-5962-7774A75BA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678" y="2218729"/>
            <a:ext cx="2480577" cy="1415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87282-5634-EDA3-BBFB-4CD158F3C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968"/>
          <a:stretch/>
        </p:blipFill>
        <p:spPr>
          <a:xfrm>
            <a:off x="8948276" y="3924666"/>
            <a:ext cx="2480577" cy="928054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C4E1416D-7F77-409C-64E6-9B1D0B0C5E2A}"/>
              </a:ext>
            </a:extLst>
          </p:cNvPr>
          <p:cNvSpPr/>
          <p:nvPr/>
        </p:nvSpPr>
        <p:spPr>
          <a:xfrm>
            <a:off x="8639503" y="1829981"/>
            <a:ext cx="3150730" cy="3099372"/>
          </a:xfrm>
          <a:prstGeom prst="frame">
            <a:avLst>
              <a:gd name="adj1" fmla="val 1179"/>
            </a:avLst>
          </a:prstGeom>
          <a:solidFill>
            <a:srgbClr val="FF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D03C3-096A-52C9-1953-CD9BCA9FAA0E}"/>
              </a:ext>
            </a:extLst>
          </p:cNvPr>
          <p:cNvSpPr txBox="1"/>
          <p:nvPr/>
        </p:nvSpPr>
        <p:spPr>
          <a:xfrm>
            <a:off x="8387463" y="423490"/>
            <a:ext cx="34579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Once e</a:t>
            </a:r>
            <a:r>
              <a:rPr lang="en-US" sz="1600" baseline="30000" dirty="0">
                <a:effectLst/>
                <a:latin typeface="+mn-lt"/>
                <a:ea typeface="Times New Roman" panose="02020603050405020304" pitchFamily="18" charset="0"/>
              </a:rPr>
              <a:t>+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source is ready, civil construction connects the LERF by a new tunnel to CEBAF.  The transport line will maintain the e</a:t>
            </a:r>
            <a:r>
              <a:rPr lang="en-US" sz="1600" baseline="30000" dirty="0">
                <a:effectLst/>
                <a:latin typeface="+mn-lt"/>
                <a:ea typeface="Times New Roman" panose="02020603050405020304" pitchFamily="18" charset="0"/>
              </a:rPr>
              <a:t>+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polarization in plane.</a:t>
            </a:r>
            <a:endParaRPr lang="en-US" sz="2000" dirty="0"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9B0551-E16B-5E22-487C-FBE3A53175C6}"/>
              </a:ext>
            </a:extLst>
          </p:cNvPr>
          <p:cNvCxnSpPr>
            <a:cxnSpLocks/>
          </p:cNvCxnSpPr>
          <p:nvPr/>
        </p:nvCxnSpPr>
        <p:spPr>
          <a:xfrm flipH="1" flipV="1">
            <a:off x="6779768" y="2774165"/>
            <a:ext cx="1859735" cy="463021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C60A228F-20EF-5169-3DEE-B21F3BCD3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007" y="4496920"/>
            <a:ext cx="2278114" cy="17549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997C33-8566-59F0-C2FC-6ABA2A644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521" y="4601963"/>
            <a:ext cx="1502980" cy="15847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3E8C27-2586-6A0C-FE79-2D2F9D757C43}"/>
              </a:ext>
            </a:extLst>
          </p:cNvPr>
          <p:cNvSpPr txBox="1"/>
          <p:nvPr/>
        </p:nvSpPr>
        <p:spPr>
          <a:xfrm>
            <a:off x="270917" y="4728505"/>
            <a:ext cx="25367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e</a:t>
            </a:r>
            <a:r>
              <a:rPr lang="en-US" sz="1800" baseline="30000" dirty="0">
                <a:effectLst/>
                <a:latin typeface="+mn-lt"/>
                <a:ea typeface="Times New Roman" panose="02020603050405020304" pitchFamily="18" charset="0"/>
              </a:rPr>
              <a:t>+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transported in new beamline and injected to CEBAF 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for 12 GeV, with magnet polarities reversed</a:t>
            </a: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6BE8F24A-9543-2E6C-1397-D865BA5A6F0A}"/>
              </a:ext>
            </a:extLst>
          </p:cNvPr>
          <p:cNvSpPr/>
          <p:nvPr/>
        </p:nvSpPr>
        <p:spPr>
          <a:xfrm>
            <a:off x="2973026" y="4314905"/>
            <a:ext cx="4415745" cy="2022833"/>
          </a:xfrm>
          <a:prstGeom prst="frame">
            <a:avLst>
              <a:gd name="adj1" fmla="val 1179"/>
            </a:avLst>
          </a:prstGeom>
          <a:solidFill>
            <a:srgbClr val="FF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618A85C-9E42-E5A1-6594-9BABECDFFFAC}"/>
              </a:ext>
            </a:extLst>
          </p:cNvPr>
          <p:cNvCxnSpPr>
            <a:cxnSpLocks/>
          </p:cNvCxnSpPr>
          <p:nvPr/>
        </p:nvCxnSpPr>
        <p:spPr>
          <a:xfrm flipV="1">
            <a:off x="1702676" y="3379667"/>
            <a:ext cx="934016" cy="1348838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D7B77ED-204F-C703-B1C2-6BAF689CD8A5}"/>
              </a:ext>
            </a:extLst>
          </p:cNvPr>
          <p:cNvSpPr txBox="1"/>
          <p:nvPr/>
        </p:nvSpPr>
        <p:spPr>
          <a:xfrm>
            <a:off x="7541651" y="5775403"/>
            <a:ext cx="396960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/>
              <a:t>(an LDRD is exploring the transport of large emittance beams at CEBAF)</a:t>
            </a:r>
          </a:p>
        </p:txBody>
      </p:sp>
    </p:spTree>
    <p:extLst>
      <p:ext uri="{BB962C8B-B14F-4D97-AF65-F5344CB8AC3E}">
        <p14:creationId xmlns:p14="http://schemas.microsoft.com/office/powerpoint/2010/main" val="3844662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DC54C-A63D-3C7F-6DF2-152316A9D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two new injectors (e</a:t>
            </a:r>
            <a:r>
              <a:rPr lang="en-US" baseline="30000" dirty="0"/>
              <a:t>-</a:t>
            </a:r>
            <a:r>
              <a:rPr lang="en-US" dirty="0"/>
              <a:t> and e</a:t>
            </a:r>
            <a:r>
              <a:rPr lang="en-US" baseline="30000" dirty="0"/>
              <a:t>+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48F35-EAA7-E4C5-9842-54B5A9437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68" y="1758826"/>
            <a:ext cx="7402665" cy="2856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47BD4D-C723-9217-E9FE-2BCCC43E202A}"/>
              </a:ext>
            </a:extLst>
          </p:cNvPr>
          <p:cNvSpPr txBox="1"/>
          <p:nvPr/>
        </p:nvSpPr>
        <p:spPr>
          <a:xfrm>
            <a:off x="343457" y="793272"/>
            <a:ext cx="706633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078163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Two challenging injectors have to be built</a:t>
            </a:r>
          </a:p>
          <a:p>
            <a:pPr>
              <a:tabLst>
                <a:tab pos="3078163" algn="l"/>
              </a:tabLst>
            </a:pP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&gt;1 mA polarized e- injector &gt;150 MeV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&gt;100 kW target &amp;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-collection beam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AD983-F988-5462-C178-34204E0B13AC}"/>
              </a:ext>
            </a:extLst>
          </p:cNvPr>
          <p:cNvSpPr txBox="1"/>
          <p:nvPr/>
        </p:nvSpPr>
        <p:spPr>
          <a:xfrm>
            <a:off x="8486375" y="310207"/>
            <a:ext cx="3358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&gt;300 kV dc-high voltage GaAs </a:t>
            </a:r>
            <a:r>
              <a:rPr lang="en-US" sz="1600" dirty="0" err="1">
                <a:latin typeface="+mn-lt"/>
              </a:rPr>
              <a:t>photogun</a:t>
            </a:r>
            <a:r>
              <a:rPr lang="en-US" sz="1600" dirty="0">
                <a:latin typeface="+mn-lt"/>
              </a:rPr>
              <a:t> generates </a:t>
            </a:r>
            <a:r>
              <a:rPr lang="en-US" sz="1600" dirty="0" err="1">
                <a:latin typeface="+mn-lt"/>
              </a:rPr>
              <a:t>milliAmp</a:t>
            </a:r>
            <a:r>
              <a:rPr lang="en-US" sz="1600" dirty="0">
                <a:latin typeface="+mn-lt"/>
              </a:rPr>
              <a:t> e</a:t>
            </a:r>
            <a:r>
              <a:rPr lang="en-US" sz="1600" baseline="30000" dirty="0">
                <a:latin typeface="+mn-lt"/>
              </a:rPr>
              <a:t>-</a:t>
            </a:r>
            <a:r>
              <a:rPr lang="en-US" sz="1600" dirty="0">
                <a:latin typeface="+mn-lt"/>
              </a:rPr>
              <a:t> beam with polarization ~90%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81175-200D-2538-90CC-01AB18554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724" y="1141204"/>
            <a:ext cx="1608291" cy="1708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440995-E37D-767D-428B-4087A2110600}"/>
              </a:ext>
            </a:extLst>
          </p:cNvPr>
          <p:cNvSpPr txBox="1"/>
          <p:nvPr/>
        </p:nvSpPr>
        <p:spPr>
          <a:xfrm>
            <a:off x="2276677" y="5064594"/>
            <a:ext cx="2161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120 kW e</a:t>
            </a:r>
            <a:r>
              <a:rPr lang="en-US" sz="1600" baseline="30000" dirty="0">
                <a:latin typeface="+mn-lt"/>
              </a:rPr>
              <a:t>-</a:t>
            </a:r>
            <a:r>
              <a:rPr lang="en-US" sz="1600" dirty="0">
                <a:latin typeface="+mn-lt"/>
              </a:rPr>
              <a:t> beam irradiates water cooled spinning tungsten target, </a:t>
            </a:r>
            <a:endParaRPr lang="en-US" sz="1600" baseline="300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EBF954-1779-699F-9004-37BC2433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04" y="4745742"/>
            <a:ext cx="1885260" cy="16045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221F3C-E5DC-E153-B585-C837E95F56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291"/>
          <a:stretch/>
        </p:blipFill>
        <p:spPr>
          <a:xfrm>
            <a:off x="8608936" y="3460005"/>
            <a:ext cx="3443863" cy="16045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3718EC-A9E0-7B7D-C537-9DC6E0B83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120" y="4692426"/>
            <a:ext cx="3218582" cy="18215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B1F95E-BBA5-EBFF-3F34-78326B976CE9}"/>
              </a:ext>
            </a:extLst>
          </p:cNvPr>
          <p:cNvSpPr txBox="1"/>
          <p:nvPr/>
        </p:nvSpPr>
        <p:spPr>
          <a:xfrm>
            <a:off x="1597166" y="4487337"/>
            <a:ext cx="800219" cy="248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>
                <a:latin typeface="Times" pitchFamily="2" charset="0"/>
              </a:rPr>
              <a:t>+ Solenoid</a:t>
            </a:r>
          </a:p>
        </p:txBody>
      </p:sp>
    </p:spTree>
    <p:extLst>
      <p:ext uri="{BB962C8B-B14F-4D97-AF65-F5344CB8AC3E}">
        <p14:creationId xmlns:p14="http://schemas.microsoft.com/office/powerpoint/2010/main" val="205296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BAEF2-702D-2B61-AE27-06338BE5E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58" y="310207"/>
            <a:ext cx="11501908" cy="746358"/>
          </a:xfrm>
        </p:spPr>
        <p:txBody>
          <a:bodyPr/>
          <a:lstStyle/>
          <a:p>
            <a:r>
              <a:rPr lang="en-US" dirty="0"/>
              <a:t>FY23 Goal : Start-to-End Ce</a:t>
            </a:r>
            <a:r>
              <a:rPr lang="en-US" baseline="30000" dirty="0"/>
              <a:t>+</a:t>
            </a:r>
            <a:r>
              <a:rPr lang="en-US" dirty="0"/>
              <a:t>BAF Concept</a:t>
            </a:r>
            <a:br>
              <a:rPr lang="en-US" dirty="0"/>
            </a:br>
            <a:r>
              <a:rPr lang="en-US" sz="1800" dirty="0">
                <a:solidFill>
                  <a:schemeClr val="tx1"/>
                </a:solidFill>
              </a:rPr>
              <a:t>https://</a:t>
            </a:r>
            <a:r>
              <a:rPr lang="en-US" sz="1800" dirty="0" err="1">
                <a:solidFill>
                  <a:schemeClr val="tx1"/>
                </a:solidFill>
              </a:rPr>
              <a:t>accelconf.web.cern.ch</a:t>
            </a:r>
            <a:r>
              <a:rPr lang="en-US" sz="1800" dirty="0">
                <a:solidFill>
                  <a:schemeClr val="tx1"/>
                </a:solidFill>
              </a:rPr>
              <a:t>/ipac2023/</a:t>
            </a:r>
            <a:r>
              <a:rPr lang="en-US" sz="1800" dirty="0" err="1">
                <a:solidFill>
                  <a:schemeClr val="tx1"/>
                </a:solidFill>
              </a:rPr>
              <a:t>doi</a:t>
            </a:r>
            <a:r>
              <a:rPr lang="en-US" sz="1800" dirty="0">
                <a:solidFill>
                  <a:schemeClr val="tx1"/>
                </a:solidFill>
              </a:rPr>
              <a:t>/jacow-ipac2023-mopl152/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10864-1F7E-AFEE-B6F8-A7629EDF4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9" y="1467879"/>
            <a:ext cx="3809935" cy="5079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7A7B9C-B124-1254-A8A6-9F5D6E376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90" y="1571203"/>
            <a:ext cx="5500622" cy="427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9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05A2-9223-3D9B-3DAA-2EDE9602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58" y="310207"/>
            <a:ext cx="11501908" cy="746358"/>
          </a:xfrm>
        </p:spPr>
        <p:txBody>
          <a:bodyPr/>
          <a:lstStyle/>
          <a:p>
            <a:r>
              <a:rPr lang="en-US" dirty="0"/>
              <a:t>Guidance to PAC51</a:t>
            </a:r>
            <a:br>
              <a:rPr lang="en-US" dirty="0"/>
            </a:b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www.jlab.org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/physics/PAC/PAC51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29C233-F680-C6D5-29C8-79ED46383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77" y="794955"/>
            <a:ext cx="4287665" cy="5548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DA9918-65CE-448A-6468-6A14ACEA6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542" y="921218"/>
            <a:ext cx="4180114" cy="5422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51B53-4E0D-8F1D-0A17-F3EF3A0BFB4C}"/>
              </a:ext>
            </a:extLst>
          </p:cNvPr>
          <p:cNvSpPr txBox="1"/>
          <p:nvPr/>
        </p:nvSpPr>
        <p:spPr>
          <a:xfrm>
            <a:off x="771174" y="1938110"/>
            <a:ext cx="17947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Letter to PAC51 on Positrons at 12 GeV Jefferson Lab</a:t>
            </a:r>
          </a:p>
        </p:txBody>
      </p:sp>
    </p:spTree>
    <p:extLst>
      <p:ext uri="{BB962C8B-B14F-4D97-AF65-F5344CB8AC3E}">
        <p14:creationId xmlns:p14="http://schemas.microsoft.com/office/powerpoint/2010/main" val="4251659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ED5A95-AFBD-4E2B-BCFD-C1DBED41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7061E-6394-AFF9-4200-C408238C2F85}"/>
              </a:ext>
            </a:extLst>
          </p:cNvPr>
          <p:cNvSpPr txBox="1"/>
          <p:nvPr/>
        </p:nvSpPr>
        <p:spPr>
          <a:xfrm>
            <a:off x="911318" y="1397675"/>
            <a:ext cx="33047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Ce</a:t>
            </a:r>
            <a:r>
              <a:rPr lang="en-US" sz="2800" baseline="30000" dirty="0"/>
              <a:t>+</a:t>
            </a:r>
            <a:r>
              <a:rPr lang="en-US" sz="2800" dirty="0"/>
              <a:t>BAF concept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3 Year R&amp;D plan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61066498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50EC660-24D0-43A0-AE5E-E274115E726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14559</TotalTime>
  <Words>1238</Words>
  <Application>Microsoft Macintosh PowerPoint</Application>
  <PresentationFormat>Custom</PresentationFormat>
  <Paragraphs>220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Aptos Narrow</vt:lpstr>
      <vt:lpstr>Arial</vt:lpstr>
      <vt:lpstr>Arial</vt:lpstr>
      <vt:lpstr>Arial Black</vt:lpstr>
      <vt:lpstr>Calibri</vt:lpstr>
      <vt:lpstr>Segoe UI</vt:lpstr>
      <vt:lpstr>Symbol</vt:lpstr>
      <vt:lpstr>Times</vt:lpstr>
      <vt:lpstr>Wingdings</vt:lpstr>
      <vt:lpstr>Presentations (Wide Screen)</vt:lpstr>
      <vt:lpstr>PowerPoint Presentation</vt:lpstr>
      <vt:lpstr>Outline</vt:lpstr>
      <vt:lpstr>12 GeV Ce+BAF</vt:lpstr>
      <vt:lpstr>Upgrade framework</vt:lpstr>
      <vt:lpstr>Injecting e+ to CEBAF 12 GeV</vt:lpstr>
      <vt:lpstr>Design two new injectors (e- and e+)</vt:lpstr>
      <vt:lpstr>FY23 Goal : Start-to-End Ce+BAF Concept https://accelconf.web.cern.ch/ipac2023/doi/jacow-ipac2023-mopl152/</vt:lpstr>
      <vt:lpstr>Guidance to PAC51 https://www.jlab.org/physics/PAC/PAC51</vt:lpstr>
      <vt:lpstr>Outline</vt:lpstr>
      <vt:lpstr>3 Year e+ R&amp;D Plan</vt:lpstr>
      <vt:lpstr>Conceptual development – people</vt:lpstr>
      <vt:lpstr>Conceptual development – pCDR</vt:lpstr>
      <vt:lpstr>Critical risk R&amp;D – designing two new injectors for e+</vt:lpstr>
      <vt:lpstr>Critical risk R&amp;D - flexibility to provide degraded e- on-demand</vt:lpstr>
      <vt:lpstr>Critical risk R&amp;D – Machine parameters</vt:lpstr>
      <vt:lpstr>LERF – testbed for e-/e+ beam sources</vt:lpstr>
      <vt:lpstr>LERF – Year 1 : replace photo-gun</vt:lpstr>
      <vt:lpstr>LERF – Year 2 : refurbish cryomodule</vt:lpstr>
      <vt:lpstr>LERF – Year 3 : test e- sources &amp; e+ targets</vt:lpstr>
      <vt:lpstr>3-Year R&amp;D overview – aggressively pursuing FOA’s</vt:lpstr>
      <vt:lpstr>Conclusions</vt:lpstr>
      <vt:lpstr>Acknowledgments</vt:lpstr>
      <vt:lpstr>Outline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 Lab Managers Budget Briefing  FY2019</dc:title>
  <dc:creator>Dean, David Jarvis</dc:creator>
  <cp:lastModifiedBy>Joe Grames</cp:lastModifiedBy>
  <cp:revision>414</cp:revision>
  <cp:lastPrinted>2023-06-07T15:50:08Z</cp:lastPrinted>
  <dcterms:created xsi:type="dcterms:W3CDTF">2017-01-04T16:29:24Z</dcterms:created>
  <dcterms:modified xsi:type="dcterms:W3CDTF">2024-03-18T01:50:32Z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