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25"/>
  </p:notesMasterIdLst>
  <p:sldIdLst>
    <p:sldId id="309" r:id="rId4"/>
    <p:sldId id="501" r:id="rId5"/>
    <p:sldId id="485" r:id="rId6"/>
    <p:sldId id="585" r:id="rId7"/>
    <p:sldId id="527" r:id="rId8"/>
    <p:sldId id="581" r:id="rId9"/>
    <p:sldId id="569" r:id="rId10"/>
    <p:sldId id="580" r:id="rId11"/>
    <p:sldId id="579" r:id="rId12"/>
    <p:sldId id="528" r:id="rId13"/>
    <p:sldId id="586" r:id="rId14"/>
    <p:sldId id="587" r:id="rId15"/>
    <p:sldId id="589" r:id="rId16"/>
    <p:sldId id="588" r:id="rId17"/>
    <p:sldId id="596" r:id="rId18"/>
    <p:sldId id="592" r:id="rId19"/>
    <p:sldId id="594" r:id="rId20"/>
    <p:sldId id="328" r:id="rId21"/>
    <p:sldId id="591" r:id="rId22"/>
    <p:sldId id="595" r:id="rId23"/>
    <p:sldId id="5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y Ushakov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4D00"/>
    <a:srgbClr val="B86E00"/>
    <a:srgbClr val="2E9256"/>
    <a:srgbClr val="0000CC"/>
    <a:srgbClr val="009A46"/>
    <a:srgbClr val="B44B1C"/>
    <a:srgbClr val="9A5A26"/>
    <a:srgbClr val="F4E7E7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81A60-781D-8799-CD6C-FE5241B1ACD3}" v="63" dt="2024-03-18T02:23:44.645"/>
    <p1510:client id="{B0C8CFD4-5124-1BA6-6E24-C5DDC56E7266}" v="87" dt="2024-03-18T14:09:54.423"/>
    <p1510:client id="{EE86BC15-6F37-2571-FA08-5F1B12480480}" v="2" dt="2024-03-18T03:12:38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iy Ushakov" userId="S::ushakov@jlab.org::8c6d0583-44d6-404e-a219-8b24969dd1a2" providerId="AD" clId="Web-{69D81A60-781D-8799-CD6C-FE5241B1ACD3}"/>
    <pc:docChg chg="modSld">
      <pc:chgData name="Andriy Ushakov" userId="S::ushakov@jlab.org::8c6d0583-44d6-404e-a219-8b24969dd1a2" providerId="AD" clId="Web-{69D81A60-781D-8799-CD6C-FE5241B1ACD3}" dt="2024-03-18T02:23:44.645" v="45" actId="20577"/>
      <pc:docMkLst>
        <pc:docMk/>
      </pc:docMkLst>
      <pc:sldChg chg="modSp">
        <pc:chgData name="Andriy Ushakov" userId="S::ushakov@jlab.org::8c6d0583-44d6-404e-a219-8b24969dd1a2" providerId="AD" clId="Web-{69D81A60-781D-8799-CD6C-FE5241B1ACD3}" dt="2024-03-18T02:22:27.473" v="36" actId="20577"/>
        <pc:sldMkLst>
          <pc:docMk/>
          <pc:sldMk cId="2164297145" sldId="328"/>
        </pc:sldMkLst>
        <pc:spChg chg="mod">
          <ac:chgData name="Andriy Ushakov" userId="S::ushakov@jlab.org::8c6d0583-44d6-404e-a219-8b24969dd1a2" providerId="AD" clId="Web-{69D81A60-781D-8799-CD6C-FE5241B1ACD3}" dt="2024-03-18T02:22:27.473" v="36" actId="20577"/>
          <ac:spMkLst>
            <pc:docMk/>
            <pc:sldMk cId="2164297145" sldId="328"/>
            <ac:spMk id="4" creationId="{4596A2D1-4775-4A4C-9135-C44FF6AB5861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23:27.723" v="42" actId="20577"/>
        <pc:sldMkLst>
          <pc:docMk/>
          <pc:sldMk cId="2359965783" sldId="352"/>
        </pc:sldMkLst>
        <pc:spChg chg="mod">
          <ac:chgData name="Andriy Ushakov" userId="S::ushakov@jlab.org::8c6d0583-44d6-404e-a219-8b24969dd1a2" providerId="AD" clId="Web-{69D81A60-781D-8799-CD6C-FE5241B1ACD3}" dt="2024-03-18T02:23:27.723" v="42" actId="20577"/>
          <ac:spMkLst>
            <pc:docMk/>
            <pc:sldMk cId="2359965783" sldId="352"/>
            <ac:spMk id="3" creationId="{D7C51C5B-B055-C6B7-96AC-AC62CA86ADA1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8:03.396" v="3" actId="20577"/>
        <pc:sldMkLst>
          <pc:docMk/>
          <pc:sldMk cId="2632833673" sldId="485"/>
        </pc:sldMkLst>
        <pc:spChg chg="mod">
          <ac:chgData name="Andriy Ushakov" userId="S::ushakov@jlab.org::8c6d0583-44d6-404e-a219-8b24969dd1a2" providerId="AD" clId="Web-{69D81A60-781D-8799-CD6C-FE5241B1ACD3}" dt="2024-03-18T02:18:03.396" v="3" actId="20577"/>
          <ac:spMkLst>
            <pc:docMk/>
            <pc:sldMk cId="2632833673" sldId="485"/>
            <ac:spMk id="4" creationId="{00000000-0000-0000-0000-000000000000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23:44.645" v="45" actId="20577"/>
        <pc:sldMkLst>
          <pc:docMk/>
          <pc:sldMk cId="190595957" sldId="500"/>
        </pc:sldMkLst>
        <pc:spChg chg="mod">
          <ac:chgData name="Andriy Ushakov" userId="S::ushakov@jlab.org::8c6d0583-44d6-404e-a219-8b24969dd1a2" providerId="AD" clId="Web-{69D81A60-781D-8799-CD6C-FE5241B1ACD3}" dt="2024-03-18T02:23:44.645" v="45" actId="20577"/>
          <ac:spMkLst>
            <pc:docMk/>
            <pc:sldMk cId="190595957" sldId="500"/>
            <ac:spMk id="7" creationId="{FD86EAA3-1913-A6E6-D284-477AE5209A4F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7:55.443" v="1" actId="20577"/>
        <pc:sldMkLst>
          <pc:docMk/>
          <pc:sldMk cId="1529698087" sldId="501"/>
        </pc:sldMkLst>
        <pc:spChg chg="mod">
          <ac:chgData name="Andriy Ushakov" userId="S::ushakov@jlab.org::8c6d0583-44d6-404e-a219-8b24969dd1a2" providerId="AD" clId="Web-{69D81A60-781D-8799-CD6C-FE5241B1ACD3}" dt="2024-03-18T02:17:55.443" v="1" actId="20577"/>
          <ac:spMkLst>
            <pc:docMk/>
            <pc:sldMk cId="1529698087" sldId="501"/>
            <ac:spMk id="4" creationId="{22860462-3DEB-E24C-96FA-A96A817F7FA8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8:27.021" v="8" actId="20577"/>
        <pc:sldMkLst>
          <pc:docMk/>
          <pc:sldMk cId="2551440988" sldId="527"/>
        </pc:sldMkLst>
        <pc:spChg chg="mod">
          <ac:chgData name="Andriy Ushakov" userId="S::ushakov@jlab.org::8c6d0583-44d6-404e-a219-8b24969dd1a2" providerId="AD" clId="Web-{69D81A60-781D-8799-CD6C-FE5241B1ACD3}" dt="2024-03-18T02:18:27.021" v="8" actId="20577"/>
          <ac:spMkLst>
            <pc:docMk/>
            <pc:sldMk cId="2551440988" sldId="527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9:33.130" v="20" actId="20577"/>
        <pc:sldMkLst>
          <pc:docMk/>
          <pc:sldMk cId="2232188061" sldId="528"/>
        </pc:sldMkLst>
        <pc:spChg chg="mod">
          <ac:chgData name="Andriy Ushakov" userId="S::ushakov@jlab.org::8c6d0583-44d6-404e-a219-8b24969dd1a2" providerId="AD" clId="Web-{69D81A60-781D-8799-CD6C-FE5241B1ACD3}" dt="2024-03-18T02:19:33.130" v="20" actId="20577"/>
          <ac:spMkLst>
            <pc:docMk/>
            <pc:sldMk cId="2232188061" sldId="528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8:43.396" v="12" actId="20577"/>
        <pc:sldMkLst>
          <pc:docMk/>
          <pc:sldMk cId="2861228306" sldId="569"/>
        </pc:sldMkLst>
        <pc:spChg chg="mod">
          <ac:chgData name="Andriy Ushakov" userId="S::ushakov@jlab.org::8c6d0583-44d6-404e-a219-8b24969dd1a2" providerId="AD" clId="Web-{69D81A60-781D-8799-CD6C-FE5241B1ACD3}" dt="2024-03-18T02:18:43.396" v="12" actId="20577"/>
          <ac:spMkLst>
            <pc:docMk/>
            <pc:sldMk cId="2861228306" sldId="569"/>
            <ac:spMk id="4" creationId="{3B763F73-1621-4648-91F8-703CBA235D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9:07.474" v="17" actId="20577"/>
        <pc:sldMkLst>
          <pc:docMk/>
          <pc:sldMk cId="2480119885" sldId="579"/>
        </pc:sldMkLst>
        <pc:spChg chg="mod">
          <ac:chgData name="Andriy Ushakov" userId="S::ushakov@jlab.org::8c6d0583-44d6-404e-a219-8b24969dd1a2" providerId="AD" clId="Web-{69D81A60-781D-8799-CD6C-FE5241B1ACD3}" dt="2024-03-18T02:19:07.474" v="17" actId="20577"/>
          <ac:spMkLst>
            <pc:docMk/>
            <pc:sldMk cId="2480119885" sldId="579"/>
            <ac:spMk id="4" creationId="{7E4A6C30-765C-4ED2-A0CC-75F2F5543862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8:52.302" v="14" actId="20577"/>
        <pc:sldMkLst>
          <pc:docMk/>
          <pc:sldMk cId="1510907302" sldId="580"/>
        </pc:sldMkLst>
        <pc:spChg chg="mod">
          <ac:chgData name="Andriy Ushakov" userId="S::ushakov@jlab.org::8c6d0583-44d6-404e-a219-8b24969dd1a2" providerId="AD" clId="Web-{69D81A60-781D-8799-CD6C-FE5241B1ACD3}" dt="2024-03-18T02:18:52.302" v="14" actId="20577"/>
          <ac:spMkLst>
            <pc:docMk/>
            <pc:sldMk cId="1510907302" sldId="580"/>
            <ac:spMk id="4" creationId="{7E4A6C30-765C-4ED2-A0CC-75F2F5543862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8:33.896" v="10" actId="20577"/>
        <pc:sldMkLst>
          <pc:docMk/>
          <pc:sldMk cId="1658658602" sldId="581"/>
        </pc:sldMkLst>
        <pc:spChg chg="mod">
          <ac:chgData name="Andriy Ushakov" userId="S::ushakov@jlab.org::8c6d0583-44d6-404e-a219-8b24969dd1a2" providerId="AD" clId="Web-{69D81A60-781D-8799-CD6C-FE5241B1ACD3}" dt="2024-03-18T02:18:33.896" v="10" actId="20577"/>
          <ac:spMkLst>
            <pc:docMk/>
            <pc:sldMk cId="1658658602" sldId="581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8:09.474" v="5" actId="20577"/>
        <pc:sldMkLst>
          <pc:docMk/>
          <pc:sldMk cId="1503156975" sldId="585"/>
        </pc:sldMkLst>
        <pc:spChg chg="mod">
          <ac:chgData name="Andriy Ushakov" userId="S::ushakov@jlab.org::8c6d0583-44d6-404e-a219-8b24969dd1a2" providerId="AD" clId="Web-{69D81A60-781D-8799-CD6C-FE5241B1ACD3}" dt="2024-03-18T02:18:09.474" v="5" actId="20577"/>
          <ac:spMkLst>
            <pc:docMk/>
            <pc:sldMk cId="1503156975" sldId="585"/>
            <ac:spMk id="15" creationId="{BC372A20-8E07-48C7-9DF5-52E9F537DA1F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9:39.084" v="22" actId="20577"/>
        <pc:sldMkLst>
          <pc:docMk/>
          <pc:sldMk cId="2799574047" sldId="586"/>
        </pc:sldMkLst>
        <pc:spChg chg="mod">
          <ac:chgData name="Andriy Ushakov" userId="S::ushakov@jlab.org::8c6d0583-44d6-404e-a219-8b24969dd1a2" providerId="AD" clId="Web-{69D81A60-781D-8799-CD6C-FE5241B1ACD3}" dt="2024-03-18T02:19:39.084" v="22" actId="20577"/>
          <ac:spMkLst>
            <pc:docMk/>
            <pc:sldMk cId="2799574047" sldId="586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19:47.630" v="24" actId="20577"/>
        <pc:sldMkLst>
          <pc:docMk/>
          <pc:sldMk cId="4009533741" sldId="587"/>
        </pc:sldMkLst>
        <pc:spChg chg="mod">
          <ac:chgData name="Andriy Ushakov" userId="S::ushakov@jlab.org::8c6d0583-44d6-404e-a219-8b24969dd1a2" providerId="AD" clId="Web-{69D81A60-781D-8799-CD6C-FE5241B1ACD3}" dt="2024-03-18T02:19:47.630" v="24" actId="20577"/>
          <ac:spMkLst>
            <pc:docMk/>
            <pc:sldMk cId="4009533741" sldId="587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21:11.364" v="30" actId="1076"/>
        <pc:sldMkLst>
          <pc:docMk/>
          <pc:sldMk cId="25952481" sldId="588"/>
        </pc:sldMkLst>
        <pc:spChg chg="mod">
          <ac:chgData name="Andriy Ushakov" userId="S::ushakov@jlab.org::8c6d0583-44d6-404e-a219-8b24969dd1a2" providerId="AD" clId="Web-{69D81A60-781D-8799-CD6C-FE5241B1ACD3}" dt="2024-03-18T02:21:01.693" v="29" actId="20577"/>
          <ac:spMkLst>
            <pc:docMk/>
            <pc:sldMk cId="25952481" sldId="588"/>
            <ac:spMk id="20" creationId="{11D71FF6-73D6-45D4-8EAB-3FFA790C31DE}"/>
          </ac:spMkLst>
        </pc:spChg>
        <pc:picChg chg="mod">
          <ac:chgData name="Andriy Ushakov" userId="S::ushakov@jlab.org::8c6d0583-44d6-404e-a219-8b24969dd1a2" providerId="AD" clId="Web-{69D81A60-781D-8799-CD6C-FE5241B1ACD3}" dt="2024-03-18T02:21:11.364" v="30" actId="1076"/>
          <ac:picMkLst>
            <pc:docMk/>
            <pc:sldMk cId="25952481" sldId="588"/>
            <ac:picMk id="25" creationId="{5FFC6E23-B460-4075-8911-5EDAE9E8E960}"/>
          </ac:picMkLst>
        </pc:picChg>
      </pc:sldChg>
      <pc:sldChg chg="modSp">
        <pc:chgData name="Andriy Ushakov" userId="S::ushakov@jlab.org::8c6d0583-44d6-404e-a219-8b24969dd1a2" providerId="AD" clId="Web-{69D81A60-781D-8799-CD6C-FE5241B1ACD3}" dt="2024-03-18T02:20:21.615" v="27" actId="20577"/>
        <pc:sldMkLst>
          <pc:docMk/>
          <pc:sldMk cId="2105625348" sldId="589"/>
        </pc:sldMkLst>
        <pc:spChg chg="mod">
          <ac:chgData name="Andriy Ushakov" userId="S::ushakov@jlab.org::8c6d0583-44d6-404e-a219-8b24969dd1a2" providerId="AD" clId="Web-{69D81A60-781D-8799-CD6C-FE5241B1ACD3}" dt="2024-03-18T02:20:21.615" v="27" actId="20577"/>
          <ac:spMkLst>
            <pc:docMk/>
            <pc:sldMk cId="2105625348" sldId="589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23:06.489" v="40" actId="20577"/>
        <pc:sldMkLst>
          <pc:docMk/>
          <pc:sldMk cId="119831343" sldId="590"/>
        </pc:sldMkLst>
        <pc:spChg chg="mod">
          <ac:chgData name="Andriy Ushakov" userId="S::ushakov@jlab.org::8c6d0583-44d6-404e-a219-8b24969dd1a2" providerId="AD" clId="Web-{69D81A60-781D-8799-CD6C-FE5241B1ACD3}" dt="2024-03-18T02:23:06.489" v="40" actId="20577"/>
          <ac:spMkLst>
            <pc:docMk/>
            <pc:sldMk cId="119831343" sldId="590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22:33.802" v="37" actId="20577"/>
        <pc:sldMkLst>
          <pc:docMk/>
          <pc:sldMk cId="3946393384" sldId="591"/>
        </pc:sldMkLst>
        <pc:spChg chg="mod">
          <ac:chgData name="Andriy Ushakov" userId="S::ushakov@jlab.org::8c6d0583-44d6-404e-a219-8b24969dd1a2" providerId="AD" clId="Web-{69D81A60-781D-8799-CD6C-FE5241B1ACD3}" dt="2024-03-18T02:22:33.802" v="37" actId="20577"/>
          <ac:spMkLst>
            <pc:docMk/>
            <pc:sldMk cId="3946393384" sldId="591"/>
            <ac:spMk id="4" creationId="{5D5F1887-A52A-40F2-9A12-6DF2CA753224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21:41.224" v="34" actId="20577"/>
        <pc:sldMkLst>
          <pc:docMk/>
          <pc:sldMk cId="105227856" sldId="592"/>
        </pc:sldMkLst>
        <pc:spChg chg="mod">
          <ac:chgData name="Andriy Ushakov" userId="S::ushakov@jlab.org::8c6d0583-44d6-404e-a219-8b24969dd1a2" providerId="AD" clId="Web-{69D81A60-781D-8799-CD6C-FE5241B1ACD3}" dt="2024-03-18T02:21:41.224" v="34" actId="20577"/>
          <ac:spMkLst>
            <pc:docMk/>
            <pc:sldMk cId="105227856" sldId="592"/>
            <ac:spMk id="20" creationId="{11D71FF6-73D6-45D4-8EAB-3FFA790C31DE}"/>
          </ac:spMkLst>
        </pc:spChg>
      </pc:sldChg>
      <pc:sldChg chg="modSp">
        <pc:chgData name="Andriy Ushakov" userId="S::ushakov@jlab.org::8c6d0583-44d6-404e-a219-8b24969dd1a2" providerId="AD" clId="Web-{69D81A60-781D-8799-CD6C-FE5241B1ACD3}" dt="2024-03-18T02:22:21.224" v="35" actId="20577"/>
        <pc:sldMkLst>
          <pc:docMk/>
          <pc:sldMk cId="605527884" sldId="594"/>
        </pc:sldMkLst>
        <pc:spChg chg="mod">
          <ac:chgData name="Andriy Ushakov" userId="S::ushakov@jlab.org::8c6d0583-44d6-404e-a219-8b24969dd1a2" providerId="AD" clId="Web-{69D81A60-781D-8799-CD6C-FE5241B1ACD3}" dt="2024-03-18T02:22:21.224" v="35" actId="20577"/>
          <ac:spMkLst>
            <pc:docMk/>
            <pc:sldMk cId="605527884" sldId="594"/>
            <ac:spMk id="20" creationId="{11D71FF6-73D6-45D4-8EAB-3FFA790C31DE}"/>
          </ac:spMkLst>
        </pc:spChg>
      </pc:sldChg>
      <pc:sldChg chg="delSp modSp">
        <pc:chgData name="Andriy Ushakov" userId="S::ushakov@jlab.org::8c6d0583-44d6-404e-a219-8b24969dd1a2" providerId="AD" clId="Web-{69D81A60-781D-8799-CD6C-FE5241B1ACD3}" dt="2024-03-18T02:22:51.380" v="39"/>
        <pc:sldMkLst>
          <pc:docMk/>
          <pc:sldMk cId="1330468230" sldId="595"/>
        </pc:sldMkLst>
        <pc:spChg chg="topLvl">
          <ac:chgData name="Andriy Ushakov" userId="S::ushakov@jlab.org::8c6d0583-44d6-404e-a219-8b24969dd1a2" providerId="AD" clId="Web-{69D81A60-781D-8799-CD6C-FE5241B1ACD3}" dt="2024-03-18T02:22:51.380" v="39"/>
          <ac:spMkLst>
            <pc:docMk/>
            <pc:sldMk cId="1330468230" sldId="595"/>
            <ac:spMk id="18" creationId="{CEC2BB34-8B36-4A0A-87A2-8ADDB08DE058}"/>
          </ac:spMkLst>
        </pc:spChg>
        <pc:spChg chg="mod">
          <ac:chgData name="Andriy Ushakov" userId="S::ushakov@jlab.org::8c6d0583-44d6-404e-a219-8b24969dd1a2" providerId="AD" clId="Web-{69D81A60-781D-8799-CD6C-FE5241B1ACD3}" dt="2024-03-18T02:22:41.989" v="38" actId="20577"/>
          <ac:spMkLst>
            <pc:docMk/>
            <pc:sldMk cId="1330468230" sldId="595"/>
            <ac:spMk id="20" creationId="{11D71FF6-73D6-45D4-8EAB-3FFA790C31DE}"/>
          </ac:spMkLst>
        </pc:spChg>
        <pc:spChg chg="topLvl">
          <ac:chgData name="Andriy Ushakov" userId="S::ushakov@jlab.org::8c6d0583-44d6-404e-a219-8b24969dd1a2" providerId="AD" clId="Web-{69D81A60-781D-8799-CD6C-FE5241B1ACD3}" dt="2024-03-18T02:22:51.380" v="39"/>
          <ac:spMkLst>
            <pc:docMk/>
            <pc:sldMk cId="1330468230" sldId="595"/>
            <ac:spMk id="21" creationId="{82DC06F5-C5DF-4DC6-8B5C-BF4D19A8D521}"/>
          </ac:spMkLst>
        </pc:spChg>
        <pc:spChg chg="topLvl">
          <ac:chgData name="Andriy Ushakov" userId="S::ushakov@jlab.org::8c6d0583-44d6-404e-a219-8b24969dd1a2" providerId="AD" clId="Web-{69D81A60-781D-8799-CD6C-FE5241B1ACD3}" dt="2024-03-18T02:22:51.380" v="39"/>
          <ac:spMkLst>
            <pc:docMk/>
            <pc:sldMk cId="1330468230" sldId="595"/>
            <ac:spMk id="25" creationId="{2C5D5196-235F-4505-8C14-B3C3AFF57B20}"/>
          </ac:spMkLst>
        </pc:spChg>
        <pc:spChg chg="topLvl">
          <ac:chgData name="Andriy Ushakov" userId="S::ushakov@jlab.org::8c6d0583-44d6-404e-a219-8b24969dd1a2" providerId="AD" clId="Web-{69D81A60-781D-8799-CD6C-FE5241B1ACD3}" dt="2024-03-18T02:22:51.380" v="39"/>
          <ac:spMkLst>
            <pc:docMk/>
            <pc:sldMk cId="1330468230" sldId="595"/>
            <ac:spMk id="27" creationId="{DBC1B8D3-44E1-47AC-B72C-021791B80B60}"/>
          </ac:spMkLst>
        </pc:spChg>
        <pc:spChg chg="topLvl">
          <ac:chgData name="Andriy Ushakov" userId="S::ushakov@jlab.org::8c6d0583-44d6-404e-a219-8b24969dd1a2" providerId="AD" clId="Web-{69D81A60-781D-8799-CD6C-FE5241B1ACD3}" dt="2024-03-18T02:22:51.380" v="39"/>
          <ac:spMkLst>
            <pc:docMk/>
            <pc:sldMk cId="1330468230" sldId="595"/>
            <ac:spMk id="28" creationId="{A11E9029-4C04-4997-8B1C-BD5DC2528715}"/>
          </ac:spMkLst>
        </pc:spChg>
        <pc:grpChg chg="del">
          <ac:chgData name="Andriy Ushakov" userId="S::ushakov@jlab.org::8c6d0583-44d6-404e-a219-8b24969dd1a2" providerId="AD" clId="Web-{69D81A60-781D-8799-CD6C-FE5241B1ACD3}" dt="2024-03-18T02:22:51.380" v="39"/>
          <ac:grpSpMkLst>
            <pc:docMk/>
            <pc:sldMk cId="1330468230" sldId="595"/>
            <ac:grpSpMk id="4" creationId="{8104A6B4-4F17-4A2A-95EF-680B143C3E1C}"/>
          </ac:grpSpMkLst>
        </pc:grpChg>
        <pc:picChg chg="topLvl">
          <ac:chgData name="Andriy Ushakov" userId="S::ushakov@jlab.org::8c6d0583-44d6-404e-a219-8b24969dd1a2" providerId="AD" clId="Web-{69D81A60-781D-8799-CD6C-FE5241B1ACD3}" dt="2024-03-18T02:22:51.380" v="39"/>
          <ac:picMkLst>
            <pc:docMk/>
            <pc:sldMk cId="1330468230" sldId="595"/>
            <ac:picMk id="8" creationId="{FEF1D150-6AD2-4EE5-888E-B18F5C2A4CFA}"/>
          </ac:picMkLst>
        </pc:picChg>
        <pc:picChg chg="topLvl">
          <ac:chgData name="Andriy Ushakov" userId="S::ushakov@jlab.org::8c6d0583-44d6-404e-a219-8b24969dd1a2" providerId="AD" clId="Web-{69D81A60-781D-8799-CD6C-FE5241B1ACD3}" dt="2024-03-18T02:22:51.380" v="39"/>
          <ac:picMkLst>
            <pc:docMk/>
            <pc:sldMk cId="1330468230" sldId="595"/>
            <ac:picMk id="24" creationId="{B0201A72-4BB9-4573-84B3-0383982C0382}"/>
          </ac:picMkLst>
        </pc:picChg>
        <pc:picChg chg="topLvl">
          <ac:chgData name="Andriy Ushakov" userId="S::ushakov@jlab.org::8c6d0583-44d6-404e-a219-8b24969dd1a2" providerId="AD" clId="Web-{69D81A60-781D-8799-CD6C-FE5241B1ACD3}" dt="2024-03-18T02:22:51.380" v="39"/>
          <ac:picMkLst>
            <pc:docMk/>
            <pc:sldMk cId="1330468230" sldId="595"/>
            <ac:picMk id="26" creationId="{745A96E9-ECEA-435A-AEA4-D6BBAF60C97A}"/>
          </ac:picMkLst>
        </pc:picChg>
      </pc:sldChg>
      <pc:sldChg chg="modSp">
        <pc:chgData name="Andriy Ushakov" userId="S::ushakov@jlab.org::8c6d0583-44d6-404e-a219-8b24969dd1a2" providerId="AD" clId="Web-{69D81A60-781D-8799-CD6C-FE5241B1ACD3}" dt="2024-03-18T02:21:31.724" v="32" actId="20577"/>
        <pc:sldMkLst>
          <pc:docMk/>
          <pc:sldMk cId="1488362010" sldId="596"/>
        </pc:sldMkLst>
        <pc:spChg chg="mod">
          <ac:chgData name="Andriy Ushakov" userId="S::ushakov@jlab.org::8c6d0583-44d6-404e-a219-8b24969dd1a2" providerId="AD" clId="Web-{69D81A60-781D-8799-CD6C-FE5241B1ACD3}" dt="2024-03-18T02:21:31.724" v="32" actId="20577"/>
          <ac:spMkLst>
            <pc:docMk/>
            <pc:sldMk cId="1488362010" sldId="596"/>
            <ac:spMk id="20" creationId="{11D71FF6-73D6-45D4-8EAB-3FFA790C31DE}"/>
          </ac:spMkLst>
        </pc:spChg>
      </pc:sldChg>
    </pc:docChg>
  </pc:docChgLst>
  <pc:docChgLst>
    <pc:chgData name="Andriy Ushakov" userId="S::ushakov@jlab.org::8c6d0583-44d6-404e-a219-8b24969dd1a2" providerId="AD" clId="Web-{EE86BC15-6F37-2571-FA08-5F1B12480480}"/>
    <pc:docChg chg="delSld">
      <pc:chgData name="Andriy Ushakov" userId="S::ushakov@jlab.org::8c6d0583-44d6-404e-a219-8b24969dd1a2" providerId="AD" clId="Web-{EE86BC15-6F37-2571-FA08-5F1B12480480}" dt="2024-03-18T03:12:38.502" v="1"/>
      <pc:docMkLst>
        <pc:docMk/>
      </pc:docMkLst>
      <pc:sldChg chg="del">
        <pc:chgData name="Andriy Ushakov" userId="S::ushakov@jlab.org::8c6d0583-44d6-404e-a219-8b24969dd1a2" providerId="AD" clId="Web-{EE86BC15-6F37-2571-FA08-5F1B12480480}" dt="2024-03-18T03:12:38.502" v="1"/>
        <pc:sldMkLst>
          <pc:docMk/>
          <pc:sldMk cId="2359965783" sldId="352"/>
        </pc:sldMkLst>
      </pc:sldChg>
      <pc:sldChg chg="del">
        <pc:chgData name="Andriy Ushakov" userId="S::ushakov@jlab.org::8c6d0583-44d6-404e-a219-8b24969dd1a2" providerId="AD" clId="Web-{EE86BC15-6F37-2571-FA08-5F1B12480480}" dt="2024-03-18T03:12:32.705" v="0"/>
        <pc:sldMkLst>
          <pc:docMk/>
          <pc:sldMk cId="190595957" sldId="500"/>
        </pc:sldMkLst>
      </pc:sldChg>
    </pc:docChg>
  </pc:docChgLst>
  <pc:docChgLst>
    <pc:chgData name="Andriy Ushakov" userId="S::ushakov@jlab.org::8c6d0583-44d6-404e-a219-8b24969dd1a2" providerId="AD" clId="Web-{B0C8CFD4-5124-1BA6-6E24-C5DDC56E7266}"/>
    <pc:docChg chg="modSld">
      <pc:chgData name="Andriy Ushakov" userId="S::ushakov@jlab.org::8c6d0583-44d6-404e-a219-8b24969dd1a2" providerId="AD" clId="Web-{B0C8CFD4-5124-1BA6-6E24-C5DDC56E7266}" dt="2024-03-18T14:09:54.423" v="67"/>
      <pc:docMkLst>
        <pc:docMk/>
      </pc:docMkLst>
      <pc:sldChg chg="modSp">
        <pc:chgData name="Andriy Ushakov" userId="S::ushakov@jlab.org::8c6d0583-44d6-404e-a219-8b24969dd1a2" providerId="AD" clId="Web-{B0C8CFD4-5124-1BA6-6E24-C5DDC56E7266}" dt="2024-03-18T14:09:54.423" v="67"/>
        <pc:sldMkLst>
          <pc:docMk/>
          <pc:sldMk cId="2861228306" sldId="569"/>
        </pc:sldMkLst>
        <pc:graphicFrameChg chg="mod modGraphic">
          <ac:chgData name="Andriy Ushakov" userId="S::ushakov@jlab.org::8c6d0583-44d6-404e-a219-8b24969dd1a2" providerId="AD" clId="Web-{B0C8CFD4-5124-1BA6-6E24-C5DDC56E7266}" dt="2024-03-18T14:09:54.423" v="67"/>
          <ac:graphicFrameMkLst>
            <pc:docMk/>
            <pc:sldMk cId="2861228306" sldId="569"/>
            <ac:graphicFrameMk id="27" creationId="{E253EA8C-C8BB-4187-A978-51563A5B231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3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3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2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8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1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93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9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96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4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3.png"/><Relationship Id="rId5" Type="http://schemas.microsoft.com/office/2007/relationships/media" Target="../media/media3.mp4"/><Relationship Id="rId10" Type="http://schemas.openxmlformats.org/officeDocument/2006/relationships/image" Target="../media/image72.png"/><Relationship Id="rId4" Type="http://schemas.openxmlformats.org/officeDocument/2006/relationships/video" Target="../media/media2.mp4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505595"/>
            <a:ext cx="11378705" cy="617838"/>
          </a:xfrm>
        </p:spPr>
        <p:txBody>
          <a:bodyPr/>
          <a:lstStyle/>
          <a:p>
            <a:r>
              <a:rPr lang="en-US" b="0"/>
              <a:t>Simulations of Positron Beam Generation and Capture at Ce+BAF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793"/>
            <a:ext cx="6676075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</a:t>
            </a:r>
            <a:r>
              <a:rPr lang="en-US" baseline="30000"/>
              <a:t>+</a:t>
            </a:r>
            <a:r>
              <a:rPr lang="en-US"/>
              <a:t> LERF concept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Managing beam power budget (120 kW) and radiation levels in target and capture section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Development of capture cavity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Update on simulations of positron capture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55488"/>
            <a:ext cx="6256199" cy="731240"/>
          </a:xfrm>
        </p:spPr>
        <p:txBody>
          <a:bodyPr/>
          <a:lstStyle/>
          <a:p>
            <a:r>
              <a:rPr lang="en-US" sz="1600"/>
              <a:t>Positron Working Group Workshop, George Washington University</a:t>
            </a:r>
          </a:p>
          <a:p>
            <a:r>
              <a:rPr lang="en-US" sz="1600"/>
              <a:t>March 18, 2024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4649971"/>
            <a:ext cx="10053758" cy="731240"/>
          </a:xfrm>
        </p:spPr>
        <p:txBody>
          <a:bodyPr>
            <a:normAutofit lnSpcReduction="10000"/>
          </a:bodyPr>
          <a:lstStyle/>
          <a:p>
            <a:r>
              <a:rPr lang="en-US"/>
              <a:t>A. Ushakov, </a:t>
            </a:r>
            <a:r>
              <a:rPr lang="de-DE"/>
              <a:t>J. Benesch, S. Covrig Dusa, J. Grames, R. Rimmer, S. Wang</a:t>
            </a:r>
          </a:p>
          <a:p>
            <a:r>
              <a:rPr lang="de-DE" sz="1800" i="1"/>
              <a:t>Jefferson Lab</a:t>
            </a:r>
            <a:endParaRPr lang="en-US" sz="1800" i="1"/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260" y="1644651"/>
            <a:ext cx="4035587" cy="27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Standing Wave Capture Cavity (</a:t>
            </a:r>
            <a:r>
              <a:rPr lang="en-US">
                <a:latin typeface="Arial" panose="020B0604020202020204" pitchFamily="34" charset="0"/>
              </a:rPr>
              <a:t>Shaoheng Wang</a:t>
            </a:r>
            <a:r>
              <a:rPr lang="en-US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F6EF0A-3DD4-4F67-9257-F1150F490844}"/>
                  </a:ext>
                </a:extLst>
              </p:cNvPr>
              <p:cNvSpPr txBox="1"/>
              <p:nvPr/>
            </p:nvSpPr>
            <p:spPr>
              <a:xfrm>
                <a:off x="368572" y="3572920"/>
                <a:ext cx="5369989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Work on development of capture cavity has been started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Currently considered cavity with a large iris radius: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11 cells standing wave normal conducting cavity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Frequency = 1496.982 MHz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400" baseline="-25000" err="1"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</m:oMath>
                </a14:m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 1 MV/m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Aperture radius = 4 cm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Field maps calculated in Advanced Computational Electromagnetics Code Suite (ACE3P) and used for modeling </a:t>
                </a:r>
                <a:b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4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 capture in General Particle Tracer (GPT)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F6EF0A-3DD4-4F67-9257-F1150F490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72" y="3572920"/>
                <a:ext cx="5369989" cy="2708434"/>
              </a:xfrm>
              <a:prstGeom prst="rect">
                <a:avLst/>
              </a:prstGeom>
              <a:blipFill>
                <a:blip r:embed="rId3"/>
                <a:stretch>
                  <a:fillRect l="-568" t="-676" b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DBBB544-D24A-439C-803F-12ADB8FBE178}"/>
              </a:ext>
            </a:extLst>
          </p:cNvPr>
          <p:cNvGrpSpPr/>
          <p:nvPr/>
        </p:nvGrpSpPr>
        <p:grpSpPr>
          <a:xfrm>
            <a:off x="296112" y="1084478"/>
            <a:ext cx="5393173" cy="791970"/>
            <a:chOff x="54590" y="2458140"/>
            <a:chExt cx="12064623" cy="17716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B3E865-451D-47E7-8F35-B74AB6EAD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1310"/>
            <a:stretch/>
          </p:blipFill>
          <p:spPr>
            <a:xfrm>
              <a:off x="6096001" y="2458140"/>
              <a:ext cx="6023212" cy="1771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2A6CB7-E4E9-49A2-8C55-B2CFC7CC6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1042"/>
            <a:stretch/>
          </p:blipFill>
          <p:spPr>
            <a:xfrm flipH="1">
              <a:off x="54590" y="2458140"/>
              <a:ext cx="6041409" cy="177165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595DBB-C8E7-4563-B61C-95346DD99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096" y="1057943"/>
            <a:ext cx="5506365" cy="16694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52E38-C3FA-4A5E-A6AE-38F4580B8B4C}"/>
              </a:ext>
            </a:extLst>
          </p:cNvPr>
          <p:cNvGrpSpPr/>
          <p:nvPr/>
        </p:nvGrpSpPr>
        <p:grpSpPr>
          <a:xfrm>
            <a:off x="77154" y="2099350"/>
            <a:ext cx="5840687" cy="973862"/>
            <a:chOff x="-486773" y="4510592"/>
            <a:chExt cx="13192838" cy="21555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9250237-2F85-4043-A720-AB3F17C7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5998" y="4510592"/>
              <a:ext cx="6610067" cy="21555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0329A4-9BF6-4961-B499-AA6BB2B9D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86773" y="4510592"/>
              <a:ext cx="6610067" cy="2155545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12909A7-76E8-4B1F-A38B-AFC7A50B9A62}"/>
              </a:ext>
            </a:extLst>
          </p:cNvPr>
          <p:cNvSpPr/>
          <p:nvPr/>
        </p:nvSpPr>
        <p:spPr>
          <a:xfrm>
            <a:off x="411892" y="980400"/>
            <a:ext cx="1650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11 Cells Cavity  </a:t>
            </a:r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AEBED-C7B1-44CB-875D-3157DB8B22DE}"/>
              </a:ext>
            </a:extLst>
          </p:cNvPr>
          <p:cNvSpPr/>
          <p:nvPr/>
        </p:nvSpPr>
        <p:spPr>
          <a:xfrm>
            <a:off x="5570974" y="1979319"/>
            <a:ext cx="715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1 MV/m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5ED0B4-4822-433F-9BEC-ABB611AA71F1}"/>
              </a:ext>
            </a:extLst>
          </p:cNvPr>
          <p:cNvSpPr/>
          <p:nvPr/>
        </p:nvSpPr>
        <p:spPr>
          <a:xfrm>
            <a:off x="5590024" y="2924552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8BCFCD-356D-4C3E-A1DA-6D20BF79DCC9}"/>
              </a:ext>
            </a:extLst>
          </p:cNvPr>
          <p:cNvCxnSpPr>
            <a:cxnSpLocks/>
          </p:cNvCxnSpPr>
          <p:nvPr/>
        </p:nvCxnSpPr>
        <p:spPr>
          <a:xfrm flipH="1" flipV="1">
            <a:off x="5558790" y="3063051"/>
            <a:ext cx="69334" cy="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00BB7C-8A4D-45A6-B1CA-6B73168BC8EC}"/>
              </a:ext>
            </a:extLst>
          </p:cNvPr>
          <p:cNvCxnSpPr>
            <a:cxnSpLocks/>
          </p:cNvCxnSpPr>
          <p:nvPr/>
        </p:nvCxnSpPr>
        <p:spPr>
          <a:xfrm flipH="1" flipV="1">
            <a:off x="5551547" y="2123979"/>
            <a:ext cx="69334" cy="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33F1B5-B699-4D29-B4D6-5084E4D14A62}"/>
              </a:ext>
            </a:extLst>
          </p:cNvPr>
          <p:cNvSpPr/>
          <p:nvPr/>
        </p:nvSpPr>
        <p:spPr>
          <a:xfrm>
            <a:off x="6220567" y="2866495"/>
            <a:ext cx="58086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Cavity design is strongly coupled with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incoming e-, e+ beam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solenoid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beam dynamics in capture process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So, we won’t nail down the cell shape, cell number, cavity number at the early design stage.</a:t>
            </a:r>
          </a:p>
          <a:p>
            <a:pPr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Instead,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two extreme cavity models are produced for extreme large iris radius and high gradient 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 parameterized cavity model is produced in between, it will evolve with whole capture design</a:t>
            </a:r>
          </a:p>
        </p:txBody>
      </p:sp>
    </p:spTree>
    <p:extLst>
      <p:ext uri="{BB962C8B-B14F-4D97-AF65-F5344CB8AC3E}">
        <p14:creationId xmlns:p14="http://schemas.microsoft.com/office/powerpoint/2010/main" val="223218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GPT: e</a:t>
            </a:r>
            <a:r>
              <a:rPr lang="en-US" baseline="30000"/>
              <a:t>+</a:t>
            </a:r>
            <a:r>
              <a:rPr lang="en-US"/>
              <a:t> Beam at Target Exit and Magnetic &amp; Electric Fields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F6EF0A-3DD4-4F67-9257-F1150F490844}"/>
                  </a:ext>
                </a:extLst>
              </p:cNvPr>
              <p:cNvSpPr txBox="1"/>
              <p:nvPr/>
            </p:nvSpPr>
            <p:spPr>
              <a:xfrm>
                <a:off x="265755" y="893633"/>
                <a:ext cx="5369989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500" b="1">
                    <a:latin typeface="Arial" panose="020B0604020202020204" pitchFamily="34" charset="0"/>
                    <a:cs typeface="Arial" panose="020B0604020202020204" pitchFamily="34" charset="0"/>
                  </a:rPr>
                  <a:t>Initial Beam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GPT calculations start at target exit (z, time = 0)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Selected positrons with energy of </a:t>
                </a:r>
                <a:r>
                  <a:rPr lang="en-US" sz="150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 MeV 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± 3 MeV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15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60±3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 (z = 0) ≈ 2.6e-3 e</a:t>
                </a:r>
                <a:r>
                  <a:rPr lang="en-US" sz="1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/e</a:t>
                </a:r>
                <a:r>
                  <a:rPr lang="en-US" sz="1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‒</a:t>
                </a:r>
                <a:endParaRPr lang="en-US" sz="15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500" b="1">
                    <a:latin typeface="Arial" panose="020B0604020202020204" pitchFamily="34" charset="0"/>
                    <a:cs typeface="Arial" panose="020B0604020202020204" pitchFamily="34" charset="0"/>
                  </a:rPr>
                  <a:t>Solenoids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Peak field of main solenoid on beam axis: </a:t>
                </a:r>
                <a:r>
                  <a:rPr lang="en-US" sz="150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1.04 T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 for optimal focusing of 60 MeV e</a:t>
                </a:r>
                <a:r>
                  <a:rPr lang="en-US" sz="1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 at cavity entrance at 1.65 m from target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Compensating solenoid adjusted for “zero” field at target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Peak field of solenoid around cavity: 50 </a:t>
                </a:r>
                <a:r>
                  <a:rPr lang="en-US" sz="1500" err="1">
                    <a:latin typeface="Arial" panose="020B0604020202020204" pitchFamily="34" charset="0"/>
                    <a:cs typeface="Arial" panose="020B0604020202020204" pitchFamily="34" charset="0"/>
                  </a:rPr>
                  <a:t>mT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 (S. Habet suggestion)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Cavity solenoid does not have iron and it has same length and position as cavity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Radius of cavity solenoid: 40 cm </a:t>
                </a:r>
                <a:b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(50 </a:t>
                </a:r>
                <a:r>
                  <a:rPr lang="en-US" sz="1500" err="1">
                    <a:latin typeface="Arial" panose="020B0604020202020204" pitchFamily="34" charset="0"/>
                    <a:cs typeface="Arial" panose="020B0604020202020204" pitchFamily="34" charset="0"/>
                  </a:rPr>
                  <a:t>mT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⟸</m:t>
                    </m:r>
                  </m:oMath>
                </a14:m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 ~50 </a:t>
                </a:r>
                <a:r>
                  <a:rPr lang="en-US" sz="1500" err="1">
                    <a:latin typeface="Arial" panose="020B0604020202020204" pitchFamily="34" charset="0"/>
                    <a:cs typeface="Arial" panose="020B0604020202020204" pitchFamily="34" charset="0"/>
                  </a:rPr>
                  <a:t>kA·turns</a:t>
                </a: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/m)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500" b="1">
                    <a:latin typeface="Arial" panose="020B0604020202020204" pitchFamily="34" charset="0"/>
                    <a:cs typeface="Arial" panose="020B0604020202020204" pitchFamily="34" charset="0"/>
                  </a:rPr>
                  <a:t>Cavity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Only one cavity was used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1.5 m total cavity length (11 cells: ~1.1 m)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500">
                    <a:latin typeface="Arial" panose="020B0604020202020204" pitchFamily="34" charset="0"/>
                    <a:cs typeface="Arial" panose="020B0604020202020204" pitchFamily="34" charset="0"/>
                  </a:rPr>
                  <a:t>Peak field gradient set to </a:t>
                </a:r>
                <a:r>
                  <a:rPr lang="en-US" sz="150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MV/m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F6EF0A-3DD4-4F67-9257-F1150F490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55" y="893633"/>
                <a:ext cx="5369989" cy="5324535"/>
              </a:xfrm>
              <a:prstGeom prst="rect">
                <a:avLst/>
              </a:prstGeom>
              <a:blipFill>
                <a:blip r:embed="rId3"/>
                <a:stretch>
                  <a:fillRect l="-455" t="-344" r="-1364" b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5E3B44F-15B0-4D7C-826E-1CF99801FE85}"/>
              </a:ext>
            </a:extLst>
          </p:cNvPr>
          <p:cNvGrpSpPr/>
          <p:nvPr/>
        </p:nvGrpSpPr>
        <p:grpSpPr>
          <a:xfrm>
            <a:off x="7156894" y="886957"/>
            <a:ext cx="3558056" cy="2657861"/>
            <a:chOff x="7416206" y="886957"/>
            <a:chExt cx="3558056" cy="26578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1BA06B-684C-49CE-A161-528AB898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6206" y="886957"/>
              <a:ext cx="3558056" cy="265786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C5BEC1-EE7E-4F47-B5E0-C46D83BD47DE}"/>
                </a:ext>
              </a:extLst>
            </p:cNvPr>
            <p:cNvSpPr/>
            <p:nvPr/>
          </p:nvSpPr>
          <p:spPr>
            <a:xfrm>
              <a:off x="8746126" y="1318954"/>
              <a:ext cx="2143407" cy="338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B-Field on Beam Axis</a:t>
              </a:r>
              <a:endParaRPr lang="en-US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FF6977-5145-4F2B-8F1E-9B16711A6BAF}"/>
              </a:ext>
            </a:extLst>
          </p:cNvPr>
          <p:cNvGrpSpPr/>
          <p:nvPr/>
        </p:nvGrpSpPr>
        <p:grpSpPr>
          <a:xfrm>
            <a:off x="5836688" y="3760021"/>
            <a:ext cx="6082148" cy="2556197"/>
            <a:chOff x="6096000" y="3760021"/>
            <a:chExt cx="6082148" cy="25561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5BAC1F-77D7-4F64-8BE1-EEE8DE9A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760021"/>
              <a:ext cx="6082148" cy="255619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C4351B-41B8-44CF-878F-44559A96D77E}"/>
                </a:ext>
              </a:extLst>
            </p:cNvPr>
            <p:cNvSpPr/>
            <p:nvPr/>
          </p:nvSpPr>
          <p:spPr>
            <a:xfrm>
              <a:off x="6830890" y="3984526"/>
              <a:ext cx="2143407" cy="338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E-Field on Beam Axis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799574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Is the Cavity Position Optimal for Capture 60 MeV e</a:t>
            </a:r>
            <a:r>
              <a:rPr lang="en-US" baseline="30000"/>
              <a:t>+</a:t>
            </a:r>
            <a:r>
              <a:rPr lang="en-US"/>
              <a:t>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B3F11-ABE6-4E53-BFAD-EF7180F57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80" y="1715239"/>
            <a:ext cx="4979523" cy="31621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A3EE59-0017-4C23-944D-41AEC40DAE9F}"/>
              </a:ext>
            </a:extLst>
          </p:cNvPr>
          <p:cNvSpPr/>
          <p:nvPr/>
        </p:nvSpPr>
        <p:spPr>
          <a:xfrm>
            <a:off x="1551481" y="1270809"/>
            <a:ext cx="3228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Yield vs Cavity Distance to Target</a:t>
            </a:r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8C68A-E32D-4ED4-BCB7-69CDA0144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049" y="1715238"/>
            <a:ext cx="4810190" cy="31621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04A755-67DB-403A-BEDD-B6B9FBBFA13A}"/>
              </a:ext>
            </a:extLst>
          </p:cNvPr>
          <p:cNvSpPr/>
          <p:nvPr/>
        </p:nvSpPr>
        <p:spPr>
          <a:xfrm>
            <a:off x="8077385" y="1279200"/>
            <a:ext cx="2486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Positron Losses in Cavity</a:t>
            </a:r>
            <a:endParaRPr lang="en-US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D36ADC-0221-42DF-BEBB-EF3888491DB6}"/>
              </a:ext>
            </a:extLst>
          </p:cNvPr>
          <p:cNvSpPr/>
          <p:nvPr/>
        </p:nvSpPr>
        <p:spPr>
          <a:xfrm>
            <a:off x="833101" y="5087587"/>
            <a:ext cx="4482702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E9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at cavity entrance is highest at 1.65 m</a:t>
            </a:r>
            <a:br>
              <a:rPr lang="en-US" sz="1600">
                <a:solidFill>
                  <a:srgbClr val="2E9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2E9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agreement with FLUKA)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Longer distance to target reduces e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yield 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at cavity end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E0282F-B80C-498A-A9E1-BAC0273272BB}"/>
              </a:ext>
            </a:extLst>
          </p:cNvPr>
          <p:cNvSpPr/>
          <p:nvPr/>
        </p:nvSpPr>
        <p:spPr>
          <a:xfrm>
            <a:off x="7253441" y="5409523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82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losses in cavity are significant</a:t>
            </a:r>
          </a:p>
        </p:txBody>
      </p:sp>
    </p:spTree>
    <p:extLst>
      <p:ext uri="{BB962C8B-B14F-4D97-AF65-F5344CB8AC3E}">
        <p14:creationId xmlns:p14="http://schemas.microsoft.com/office/powerpoint/2010/main" val="4009533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Yield of Positrons (</a:t>
            </a:r>
            <a:r>
              <a:rPr lang="en-US">
                <a:latin typeface="Arial" panose="020B0604020202020204" pitchFamily="34" charset="0"/>
              </a:rPr>
              <a:t>60 MeV</a:t>
            </a:r>
            <a:r>
              <a:rPr 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</a:rPr>
              <a:t>± 3 MeV) </a:t>
            </a:r>
            <a:r>
              <a:rPr lang="en-US"/>
              <a:t>and Energy (Gamma Factor) vs 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8DA376-5EEB-43CC-9658-F582E5269A0E}"/>
              </a:ext>
            </a:extLst>
          </p:cNvPr>
          <p:cNvGrpSpPr/>
          <p:nvPr/>
        </p:nvGrpSpPr>
        <p:grpSpPr>
          <a:xfrm>
            <a:off x="2485839" y="820976"/>
            <a:ext cx="6756295" cy="5607708"/>
            <a:chOff x="274896" y="820976"/>
            <a:chExt cx="6756295" cy="56077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26151D6-B6AA-496E-94F9-69C62092F0CB}"/>
                </a:ext>
              </a:extLst>
            </p:cNvPr>
            <p:cNvGrpSpPr/>
            <p:nvPr/>
          </p:nvGrpSpPr>
          <p:grpSpPr>
            <a:xfrm>
              <a:off x="457200" y="3672181"/>
              <a:ext cx="6558752" cy="2756503"/>
              <a:chOff x="457200" y="3672181"/>
              <a:chExt cx="6558752" cy="275650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3AF42E1-8050-4403-BB7F-279D28928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3672181"/>
                <a:ext cx="6558752" cy="275650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B0DEB4F-7269-4AC4-8F30-CB1386278A96}"/>
                  </a:ext>
                </a:extLst>
              </p:cNvPr>
              <p:cNvSpPr/>
              <p:nvPr/>
            </p:nvSpPr>
            <p:spPr>
              <a:xfrm>
                <a:off x="2484933" y="3811846"/>
                <a:ext cx="26853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Lorenz Gamma Factor vs Z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9F97A4-0FF7-4A86-AA82-5593F25D31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73152" y="4734886"/>
                <a:ext cx="1" cy="128016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A4D6666-F42B-4350-84B3-D9339E45C2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4902" y="4734886"/>
                <a:ext cx="2332" cy="128016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698490-1B9B-4D2B-B8CE-7BAE63CF940E}"/>
                </a:ext>
              </a:extLst>
            </p:cNvPr>
            <p:cNvGrpSpPr/>
            <p:nvPr/>
          </p:nvGrpSpPr>
          <p:grpSpPr>
            <a:xfrm>
              <a:off x="274896" y="820976"/>
              <a:ext cx="6756295" cy="2839527"/>
              <a:chOff x="274896" y="820976"/>
              <a:chExt cx="6756295" cy="283952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9C266D0-2028-488F-B8B1-544C0BF89D3D}"/>
                  </a:ext>
                </a:extLst>
              </p:cNvPr>
              <p:cNvGrpSpPr/>
              <p:nvPr/>
            </p:nvGrpSpPr>
            <p:grpSpPr>
              <a:xfrm>
                <a:off x="274896" y="820976"/>
                <a:ext cx="6756295" cy="2839527"/>
                <a:chOff x="2717852" y="820976"/>
                <a:chExt cx="6756295" cy="2839527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C76601F-4D9A-46C8-9EC7-839CDEC6F0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17852" y="820976"/>
                  <a:ext cx="6756295" cy="2839527"/>
                </a:xfrm>
                <a:prstGeom prst="rect">
                  <a:avLst/>
                </a:prstGeom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FC84402-46B6-4AA1-80E3-9D9B047CBF5B}"/>
                    </a:ext>
                  </a:extLst>
                </p:cNvPr>
                <p:cNvSpPr/>
                <p:nvPr/>
              </p:nvSpPr>
              <p:spPr>
                <a:xfrm>
                  <a:off x="6974827" y="968943"/>
                  <a:ext cx="107632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Yield vs Z</a:t>
                  </a:r>
                </a:p>
              </p:txBody>
            </p: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3E77707-EFFD-462E-9CD3-47533C3BAB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2828" y="882203"/>
                <a:ext cx="0" cy="236327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2443CAF-F560-4EFC-82F4-4B3689393E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7234" y="882203"/>
                <a:ext cx="0" cy="236327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05625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Transverse RMS Bunch Size and Angle vs 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59B61-BB72-4E53-A25F-AC7321B2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47" y="865848"/>
            <a:ext cx="6539881" cy="272491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CA801C-B15B-4365-BD52-3F22F68A0F83}"/>
              </a:ext>
            </a:extLst>
          </p:cNvPr>
          <p:cNvCxnSpPr>
            <a:cxnSpLocks/>
          </p:cNvCxnSpPr>
          <p:nvPr/>
        </p:nvCxnSpPr>
        <p:spPr>
          <a:xfrm flipV="1">
            <a:off x="3735687" y="2146300"/>
            <a:ext cx="0" cy="104406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927E96-79F5-4BDC-81E1-63E8A532897E}"/>
              </a:ext>
            </a:extLst>
          </p:cNvPr>
          <p:cNvCxnSpPr>
            <a:cxnSpLocks/>
          </p:cNvCxnSpPr>
          <p:nvPr/>
        </p:nvCxnSpPr>
        <p:spPr>
          <a:xfrm flipV="1">
            <a:off x="6333029" y="2146300"/>
            <a:ext cx="0" cy="10440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B0DEB4F-7269-4AC4-8F30-CB1386278A96}"/>
              </a:ext>
            </a:extLst>
          </p:cNvPr>
          <p:cNvSpPr/>
          <p:nvPr/>
        </p:nvSpPr>
        <p:spPr>
          <a:xfrm>
            <a:off x="3163290" y="1086705"/>
            <a:ext cx="3488704" cy="34284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RMS Transverse Bunch Size X vs Z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6C62C6-7E4E-43A3-9787-D91707B78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303" y="820976"/>
            <a:ext cx="3135309" cy="2805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099E94-D82D-47E6-94C2-0FA326846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725" y="3660503"/>
            <a:ext cx="3140465" cy="28052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FC6E23-B460-4075-8911-5EDAE9E8E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72" y="3665471"/>
            <a:ext cx="6694678" cy="28136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56C1B69-BAC8-490E-8109-AE8AD96F875D}"/>
              </a:ext>
            </a:extLst>
          </p:cNvPr>
          <p:cNvSpPr/>
          <p:nvPr/>
        </p:nvSpPr>
        <p:spPr>
          <a:xfrm>
            <a:off x="4208588" y="3871641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STDEV Beta X vs Z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(Bx =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aseline="-2500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/v)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0A91C9-3812-4664-9F9B-FF36521BC3A3}"/>
              </a:ext>
            </a:extLst>
          </p:cNvPr>
          <p:cNvCxnSpPr>
            <a:cxnSpLocks/>
          </p:cNvCxnSpPr>
          <p:nvPr/>
        </p:nvCxnSpPr>
        <p:spPr>
          <a:xfrm flipH="1" flipV="1">
            <a:off x="3735687" y="5108572"/>
            <a:ext cx="644" cy="99671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F8A253-690D-4524-B2F9-1DBA73C0F922}"/>
              </a:ext>
            </a:extLst>
          </p:cNvPr>
          <p:cNvCxnSpPr>
            <a:cxnSpLocks/>
          </p:cNvCxnSpPr>
          <p:nvPr/>
        </p:nvCxnSpPr>
        <p:spPr>
          <a:xfrm flipV="1">
            <a:off x="6352531" y="5108572"/>
            <a:ext cx="0" cy="99671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6CE550-D12E-4734-8FD2-605B2E97581B}"/>
              </a:ext>
            </a:extLst>
          </p:cNvPr>
          <p:cNvCxnSpPr>
            <a:cxnSpLocks/>
          </p:cNvCxnSpPr>
          <p:nvPr/>
        </p:nvCxnSpPr>
        <p:spPr>
          <a:xfrm flipV="1">
            <a:off x="3735687" y="2265528"/>
            <a:ext cx="4234606" cy="402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21CD72-3A28-46A6-A8F7-76CDC40D5DE5}"/>
              </a:ext>
            </a:extLst>
          </p:cNvPr>
          <p:cNvCxnSpPr/>
          <p:nvPr/>
        </p:nvCxnSpPr>
        <p:spPr>
          <a:xfrm>
            <a:off x="6333029" y="2640842"/>
            <a:ext cx="1637264" cy="1303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F0AD84-A455-4F13-A7D9-E92F3F6A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757" y="3705158"/>
            <a:ext cx="3139855" cy="2706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310A79-AD6C-4F2F-AE6B-FB8C78A32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760" y="851456"/>
            <a:ext cx="3139852" cy="2706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7F3126-742B-4D6A-9E75-AA1A7B835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33" y="844666"/>
            <a:ext cx="6694677" cy="2813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Positron Yield and Normalized Emittance vs 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0DEB4F-7269-4AC4-8F30-CB1386278A96}"/>
              </a:ext>
            </a:extLst>
          </p:cNvPr>
          <p:cNvSpPr/>
          <p:nvPr/>
        </p:nvSpPr>
        <p:spPr>
          <a:xfrm>
            <a:off x="3616754" y="1066644"/>
            <a:ext cx="28296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Normalized Emittance X vs 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76E8DA-0DD5-46EB-AD01-3806A3E82ED9}"/>
              </a:ext>
            </a:extLst>
          </p:cNvPr>
          <p:cNvSpPr/>
          <p:nvPr/>
        </p:nvSpPr>
        <p:spPr>
          <a:xfrm>
            <a:off x="3374583" y="1441341"/>
            <a:ext cx="3078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1600" baseline="-25000" err="1">
                <a:latin typeface="Arial" panose="020B0604020202020204" pitchFamily="34" charset="0"/>
                <a:cs typeface="Arial" panose="020B0604020202020204" pitchFamily="34" charset="0"/>
              </a:rPr>
              <a:t>nx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@ Cav. End = 1.8e-02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m·rad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9F97A4-0FF7-4A86-AA82-5593F25D31C5}"/>
              </a:ext>
            </a:extLst>
          </p:cNvPr>
          <p:cNvCxnSpPr>
            <a:cxnSpLocks/>
          </p:cNvCxnSpPr>
          <p:nvPr/>
        </p:nvCxnSpPr>
        <p:spPr>
          <a:xfrm flipV="1">
            <a:off x="3762992" y="2796833"/>
            <a:ext cx="0" cy="44374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4D6666-F42B-4350-84B3-D9339E45C2AA}"/>
              </a:ext>
            </a:extLst>
          </p:cNvPr>
          <p:cNvCxnSpPr>
            <a:cxnSpLocks/>
          </p:cNvCxnSpPr>
          <p:nvPr/>
        </p:nvCxnSpPr>
        <p:spPr>
          <a:xfrm flipV="1">
            <a:off x="6440152" y="2791753"/>
            <a:ext cx="0" cy="44374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EC478CE-477C-4EB6-BF72-BFC335D85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34" y="3674802"/>
            <a:ext cx="6694676" cy="281363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409B5B-4264-4F67-9187-A42E86A8210D}"/>
              </a:ext>
            </a:extLst>
          </p:cNvPr>
          <p:cNvCxnSpPr>
            <a:cxnSpLocks/>
          </p:cNvCxnSpPr>
          <p:nvPr/>
        </p:nvCxnSpPr>
        <p:spPr>
          <a:xfrm flipV="1">
            <a:off x="3750292" y="3765843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E6DE81-396A-4010-88A9-06BF937010DA}"/>
              </a:ext>
            </a:extLst>
          </p:cNvPr>
          <p:cNvCxnSpPr>
            <a:cxnSpLocks/>
          </p:cNvCxnSpPr>
          <p:nvPr/>
        </p:nvCxnSpPr>
        <p:spPr>
          <a:xfrm flipV="1">
            <a:off x="6438628" y="3768383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0389170-A5BD-4FF4-9C78-3C0F525885AB}"/>
              </a:ext>
            </a:extLst>
          </p:cNvPr>
          <p:cNvSpPr/>
          <p:nvPr/>
        </p:nvSpPr>
        <p:spPr>
          <a:xfrm>
            <a:off x="4007238" y="3994948"/>
            <a:ext cx="2236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Long. Bunch Size vs Z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61DF4F-F655-4CBE-94A5-2C4536A564FD}"/>
              </a:ext>
            </a:extLst>
          </p:cNvPr>
          <p:cNvCxnSpPr/>
          <p:nvPr/>
        </p:nvCxnSpPr>
        <p:spPr>
          <a:xfrm flipV="1">
            <a:off x="3762992" y="2887980"/>
            <a:ext cx="4331765" cy="1106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E17A3E-032F-4245-88F2-DF87E5F75F59}"/>
              </a:ext>
            </a:extLst>
          </p:cNvPr>
          <p:cNvCxnSpPr/>
          <p:nvPr/>
        </p:nvCxnSpPr>
        <p:spPr>
          <a:xfrm flipV="1">
            <a:off x="6453439" y="5280660"/>
            <a:ext cx="1641318" cy="47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6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A08EE3-1603-4C80-BBD2-29BF8DF7F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53" y="1715238"/>
            <a:ext cx="5307725" cy="3581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78C6D2-688B-4101-8E02-9DC33B432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4" y="1715238"/>
            <a:ext cx="5503264" cy="3581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Impact of Solenoid around Cavity on e</a:t>
            </a:r>
            <a:r>
              <a:rPr lang="en-US" baseline="30000"/>
              <a:t>+</a:t>
            </a:r>
            <a:r>
              <a:rPr lang="en-US"/>
              <a:t> Yield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3EE59-0017-4C23-944D-41AEC40DAE9F}"/>
              </a:ext>
            </a:extLst>
          </p:cNvPr>
          <p:cNvSpPr/>
          <p:nvPr/>
        </p:nvSpPr>
        <p:spPr>
          <a:xfrm>
            <a:off x="1710551" y="1289437"/>
            <a:ext cx="34359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Yield vs Strength of Cavity Solenoid</a:t>
            </a:r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4A755-67DB-403A-BEDD-B6B9FBBFA13A}"/>
              </a:ext>
            </a:extLst>
          </p:cNvPr>
          <p:cNvSpPr/>
          <p:nvPr/>
        </p:nvSpPr>
        <p:spPr>
          <a:xfrm>
            <a:off x="7271817" y="1289437"/>
            <a:ext cx="4189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Transmission vs Strength of Cavity Solenoid</a:t>
            </a:r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E0282F-B80C-498A-A9E1-BAC0273272BB}"/>
              </a:ext>
            </a:extLst>
          </p:cNvPr>
          <p:cNvSpPr/>
          <p:nvPr/>
        </p:nvSpPr>
        <p:spPr>
          <a:xfrm>
            <a:off x="3738623" y="5632065"/>
            <a:ext cx="4714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Higher field of capture solenoid increases e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yield</a:t>
            </a:r>
          </a:p>
        </p:txBody>
      </p:sp>
    </p:spTree>
    <p:extLst>
      <p:ext uri="{BB962C8B-B14F-4D97-AF65-F5344CB8AC3E}">
        <p14:creationId xmlns:p14="http://schemas.microsoft.com/office/powerpoint/2010/main" val="105227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e</a:t>
            </a:r>
            <a:r>
              <a:rPr lang="en-US" baseline="30000"/>
              <a:t>+</a:t>
            </a:r>
            <a:r>
              <a:rPr lang="en-US"/>
              <a:t> Beam Current vs Z (e</a:t>
            </a:r>
            <a:r>
              <a:rPr lang="en-US" baseline="30000"/>
              <a:t>+</a:t>
            </a:r>
            <a:r>
              <a:rPr lang="en-US"/>
              <a:t> with </a:t>
            </a:r>
            <a:r>
              <a:rPr lang="en-US">
                <a:solidFill>
                  <a:schemeClr val="accent1"/>
                </a:solidFill>
              </a:rPr>
              <a:t>All Energies</a:t>
            </a:r>
            <a:r>
              <a:rPr lang="en-US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C1CE24-3EEE-45DA-B836-FE0566C80355}"/>
              </a:ext>
            </a:extLst>
          </p:cNvPr>
          <p:cNvGrpSpPr/>
          <p:nvPr/>
        </p:nvGrpSpPr>
        <p:grpSpPr>
          <a:xfrm>
            <a:off x="329134" y="1001904"/>
            <a:ext cx="5608578" cy="5010731"/>
            <a:chOff x="329134" y="1001904"/>
            <a:chExt cx="5608578" cy="50107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2E0455F-692D-4F1E-9712-8FBC300BB8AC}"/>
                </a:ext>
              </a:extLst>
            </p:cNvPr>
            <p:cNvGrpSpPr/>
            <p:nvPr/>
          </p:nvGrpSpPr>
          <p:grpSpPr>
            <a:xfrm>
              <a:off x="329134" y="1001904"/>
              <a:ext cx="5608578" cy="5010731"/>
              <a:chOff x="329134" y="902844"/>
              <a:chExt cx="5608578" cy="501073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104A755-67DB-403A-BEDD-B6B9FBBFA13A}"/>
                  </a:ext>
                </a:extLst>
              </p:cNvPr>
              <p:cNvSpPr/>
              <p:nvPr/>
            </p:nvSpPr>
            <p:spPr>
              <a:xfrm>
                <a:off x="1355519" y="902844"/>
                <a:ext cx="37625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Current along whole Beam Line </a:t>
                </a:r>
              </a:p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(S. Habet, PhD Thesis, Dec. 2023)</a:t>
                </a:r>
                <a:endParaRPr lang="en-US" sz="1400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89B92C6-FED2-4A77-82A1-2255972DA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29134" y="1538419"/>
                <a:ext cx="5608578" cy="4375156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C52954-3B0A-4795-A68F-4A1962E25A60}"/>
                </a:ext>
              </a:extLst>
            </p:cNvPr>
            <p:cNvSpPr/>
            <p:nvPr/>
          </p:nvSpPr>
          <p:spPr>
            <a:xfrm>
              <a:off x="1112520" y="3407213"/>
              <a:ext cx="574612" cy="1004552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47D4CD-41C5-4504-B662-0EC6862D4FD8}"/>
              </a:ext>
            </a:extLst>
          </p:cNvPr>
          <p:cNvGrpSpPr/>
          <p:nvPr/>
        </p:nvGrpSpPr>
        <p:grpSpPr>
          <a:xfrm>
            <a:off x="7184636" y="1001904"/>
            <a:ext cx="4085022" cy="4852091"/>
            <a:chOff x="7184636" y="902844"/>
            <a:chExt cx="4085022" cy="48520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AE0282F-B80C-498A-A9E1-BAC0273272BB}"/>
                    </a:ext>
                  </a:extLst>
                </p:cNvPr>
                <p:cNvSpPr/>
                <p:nvPr/>
              </p:nvSpPr>
              <p:spPr>
                <a:xfrm>
                  <a:off x="7424413" y="4768831"/>
                  <a:ext cx="3845245" cy="9861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Current at the End of Capture Cavity:</a:t>
                  </a:r>
                </a:p>
                <a:p>
                  <a:pPr marL="742950" lvl="1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Elegant (Sami):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= 3 µA</a:t>
                  </a:r>
                </a:p>
                <a:p>
                  <a:pPr marL="742950" lvl="1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GPT (Andriy):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= 7 µA</a:t>
                  </a: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AE0282F-B80C-498A-A9E1-BAC0273272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4413" y="4768831"/>
                  <a:ext cx="3845245" cy="986104"/>
                </a:xfrm>
                <a:prstGeom prst="rect">
                  <a:avLst/>
                </a:prstGeom>
                <a:blipFill>
                  <a:blip r:embed="rId5"/>
                  <a:stretch>
                    <a:fillRect t="-1863" b="-74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D98B2AD-1009-42D8-9762-CB7524EA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84636" y="1596117"/>
              <a:ext cx="3767694" cy="288856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3C523-4D5A-44AC-8E39-7887214BF19B}"/>
                </a:ext>
              </a:extLst>
            </p:cNvPr>
            <p:cNvSpPr/>
            <p:nvPr/>
          </p:nvSpPr>
          <p:spPr>
            <a:xfrm>
              <a:off x="7424413" y="902844"/>
              <a:ext cx="38395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Current vs Z at Capture Solenoid</a:t>
              </a:r>
            </a:p>
            <a:p>
              <a:pPr algn="ctr"/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and  1</a:t>
              </a:r>
              <a:r>
                <a:rPr lang="en-US" baseline="30000"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Cavity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527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A2D1-4775-4A4C-9135-C44FF6A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27293"/>
            <a:ext cx="11149758" cy="48058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realistic model of capture system for 60 MeV e</a:t>
            </a:r>
            <a:r>
              <a:rPr lang="en-US" sz="2000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(&gt;60 % polarization) with ~1 T main capture solenoid and low field in rotated water-cooled tungsten target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Calculated radiation levels in target and capture section areas where 96% of beam power is absorbed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Work together with </a:t>
            </a:r>
            <a:r>
              <a:rPr lang="en-US" sz="2000" err="1">
                <a:latin typeface="Arial"/>
                <a:cs typeface="Arial"/>
              </a:rPr>
              <a:t>RadCon</a:t>
            </a:r>
            <a:r>
              <a:rPr lang="en-US" sz="2000">
                <a:latin typeface="Arial"/>
                <a:cs typeface="Arial"/>
              </a:rPr>
              <a:t> Department on shielding of positron source has begun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sz="2000">
                <a:latin typeface="Arial"/>
                <a:cs typeface="Arial"/>
              </a:rPr>
              <a:t>Development of capture magnets and capture cavities with Magnet Group and SRF S&amp;T Department have been started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sz="2000">
                <a:latin typeface="Arial"/>
                <a:cs typeface="Arial"/>
              </a:rPr>
              <a:t>First capture simulations of highly polarized (60 MeV) positrons have been performed</a:t>
            </a:r>
          </a:p>
          <a:p>
            <a:pPr marL="342900" indent="-342900">
              <a:lnSpc>
                <a:spcPts val="2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sz="2000">
                <a:latin typeface="Arial"/>
                <a:cs typeface="Arial"/>
              </a:rPr>
              <a:t>Capture and transport of beams with huge emittance is a challenge. Work on optimization of capture and acceleration of e</a:t>
            </a:r>
            <a:r>
              <a:rPr lang="de-DE" sz="2000" baseline="30000">
                <a:latin typeface="Arial"/>
                <a:cs typeface="Arial"/>
              </a:rPr>
              <a:t>+</a:t>
            </a:r>
            <a:r>
              <a:rPr lang="de-DE" sz="2000">
                <a:latin typeface="Arial"/>
                <a:cs typeface="Arial"/>
              </a:rPr>
              <a:t> beams is ongoing.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280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F1887-A52A-40F2-9A12-6DF2CA75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93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D2BF27D-294E-4C06-A01F-526E57CC4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01" y="2890582"/>
            <a:ext cx="8701731" cy="36638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/>
              <a:t>LERF Polarized Positron Injector Concept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1C8150-4738-43BB-9824-561D1E825B1B}"/>
                  </a:ext>
                </a:extLst>
              </p:cNvPr>
              <p:cNvSpPr txBox="1"/>
              <p:nvPr/>
            </p:nvSpPr>
            <p:spPr>
              <a:xfrm>
                <a:off x="400892" y="848098"/>
                <a:ext cx="11285837" cy="2139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polarized electron injector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 @ 10 MeV)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1-3 mA electron LINAC (two C75 CM)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 conversion target (1 mA @ 120 MeV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120 kW)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 capture (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≲</m:t>
                    </m:r>
                    <m:r>
                      <a:rPr lang="de-DE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de-DE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µ</a:t>
                </a:r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@ ~60 MeV and ~20 MeV)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~1T capture solenoid and </a:t>
                </a:r>
                <a:r>
                  <a:rPr lang="en-US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nc</a:t>
                </a:r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standing wave cavity with 1497 MHz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MV/m peak field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compression and acceleration to 123 MeV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1C8150-4738-43BB-9824-561D1E825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92" y="848098"/>
                <a:ext cx="11285837" cy="2139047"/>
              </a:xfrm>
              <a:prstGeom prst="rect">
                <a:avLst/>
              </a:prstGeom>
              <a:blipFill>
                <a:blip r:embed="rId4"/>
                <a:stretch>
                  <a:fillRect t="-1425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FC8F5487-F816-460D-8EEB-C77E8CAB7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26" t="6071" r="10310" b="18385"/>
          <a:stretch/>
        </p:blipFill>
        <p:spPr>
          <a:xfrm>
            <a:off x="8779607" y="4004843"/>
            <a:ext cx="3264242" cy="172726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FD20D-62AF-4516-9A77-78FFA92B684C}"/>
              </a:ext>
            </a:extLst>
          </p:cNvPr>
          <p:cNvSpPr txBox="1"/>
          <p:nvPr/>
        </p:nvSpPr>
        <p:spPr>
          <a:xfrm>
            <a:off x="8779608" y="3666289"/>
            <a:ext cx="3264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Simulations of Sami Habet, 2022</a:t>
            </a:r>
          </a:p>
        </p:txBody>
      </p:sp>
    </p:spTree>
    <p:extLst>
      <p:ext uri="{BB962C8B-B14F-4D97-AF65-F5344CB8AC3E}">
        <p14:creationId xmlns:p14="http://schemas.microsoft.com/office/powerpoint/2010/main" val="152969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Beam Dynamics of 60 MeV e</a:t>
            </a:r>
            <a:r>
              <a:rPr lang="en-US" baseline="30000"/>
              <a:t>+</a:t>
            </a:r>
            <a:r>
              <a:rPr lang="en-US"/>
              <a:t>: Evolution of Bunch Parameters in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76147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pic>
        <p:nvPicPr>
          <p:cNvPr id="8" name="r-vs-z-anim">
            <a:hlinkClick r:id="" action="ppaction://media"/>
            <a:extLst>
              <a:ext uri="{FF2B5EF4-FFF2-40B4-BE49-F238E27FC236}">
                <a16:creationId xmlns:a16="http://schemas.microsoft.com/office/drawing/2014/main" id="{FEF1D150-6AD2-4EE5-888E-B18F5C2A4C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134" y="2073667"/>
            <a:ext cx="4028030" cy="31987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C2BB34-8B36-4A0A-87A2-8ADDB08DE058}"/>
              </a:ext>
            </a:extLst>
          </p:cNvPr>
          <p:cNvSpPr/>
          <p:nvPr/>
        </p:nvSpPr>
        <p:spPr>
          <a:xfrm>
            <a:off x="772846" y="1388720"/>
            <a:ext cx="2820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Transverse and Longitudinal 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Bunch Size vs Time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DC06F5-C5DF-4DC6-8B5C-BF4D19A8D521}"/>
              </a:ext>
            </a:extLst>
          </p:cNvPr>
          <p:cNvSpPr/>
          <p:nvPr/>
        </p:nvSpPr>
        <p:spPr>
          <a:xfrm>
            <a:off x="772846" y="5480702"/>
            <a:ext cx="26068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z = 0 – is position of average z</a:t>
            </a:r>
          </a:p>
        </p:txBody>
      </p:sp>
      <p:pic>
        <p:nvPicPr>
          <p:cNvPr id="24" name="Bx-vs-X-anim">
            <a:hlinkClick r:id="" action="ppaction://media"/>
            <a:extLst>
              <a:ext uri="{FF2B5EF4-FFF2-40B4-BE49-F238E27FC236}">
                <a16:creationId xmlns:a16="http://schemas.microsoft.com/office/drawing/2014/main" id="{B0201A72-4BB9-4573-84B3-0383982C03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2164" y="2073667"/>
            <a:ext cx="3933005" cy="31987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196-235F-4505-8C14-B3C3AFF57B20}"/>
              </a:ext>
            </a:extLst>
          </p:cNvPr>
          <p:cNvSpPr/>
          <p:nvPr/>
        </p:nvSpPr>
        <p:spPr>
          <a:xfrm>
            <a:off x="5035773" y="1511830"/>
            <a:ext cx="2361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X Phase Space vs Time</a:t>
            </a:r>
          </a:p>
        </p:txBody>
      </p:sp>
      <p:pic>
        <p:nvPicPr>
          <p:cNvPr id="26" name="G-vs-z-anim">
            <a:hlinkClick r:id="" action="ppaction://media"/>
            <a:extLst>
              <a:ext uri="{FF2B5EF4-FFF2-40B4-BE49-F238E27FC236}">
                <a16:creationId xmlns:a16="http://schemas.microsoft.com/office/drawing/2014/main" id="{745A96E9-ECEA-435A-AEA4-D6BBAF60C97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8021" y="2073667"/>
            <a:ext cx="3933006" cy="31987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C1B8D3-44E1-47AC-B72C-021791B80B60}"/>
              </a:ext>
            </a:extLst>
          </p:cNvPr>
          <p:cNvSpPr/>
          <p:nvPr/>
        </p:nvSpPr>
        <p:spPr>
          <a:xfrm>
            <a:off x="8839730" y="1419497"/>
            <a:ext cx="2579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G-Z Phase Space vs Time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Cavity Phase = -150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1E9029-4C04-4997-8B1C-BD5DC2528715}"/>
              </a:ext>
            </a:extLst>
          </p:cNvPr>
          <p:cNvSpPr/>
          <p:nvPr/>
        </p:nvSpPr>
        <p:spPr>
          <a:xfrm>
            <a:off x="8781122" y="5480701"/>
            <a:ext cx="26068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z = 0 – is position of average z</a:t>
            </a:r>
          </a:p>
        </p:txBody>
      </p:sp>
    </p:spTree>
    <p:extLst>
      <p:ext uri="{BB962C8B-B14F-4D97-AF65-F5344CB8AC3E}">
        <p14:creationId xmlns:p14="http://schemas.microsoft.com/office/powerpoint/2010/main" val="13304682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0EA4D4-4D87-4BFC-A08D-D8E78BDBF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22" y="1970945"/>
            <a:ext cx="5067426" cy="3230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Energy Gain and Positron Yield vs E-Field Phase (3 MV/m, 1.1 m Length)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E0282F-B80C-498A-A9E1-BAC0273272BB}"/>
              </a:ext>
            </a:extLst>
          </p:cNvPr>
          <p:cNvSpPr/>
          <p:nvPr/>
        </p:nvSpPr>
        <p:spPr>
          <a:xfrm>
            <a:off x="1963143" y="1550927"/>
            <a:ext cx="3178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Average Energy vs Cavity Phase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3B59FA-7EEC-44CA-AFDB-46EB281E4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390" y="1970946"/>
            <a:ext cx="4914407" cy="32307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80727D-A072-4209-8A6F-A0D05C61389C}"/>
              </a:ext>
            </a:extLst>
          </p:cNvPr>
          <p:cNvSpPr/>
          <p:nvPr/>
        </p:nvSpPr>
        <p:spPr>
          <a:xfrm>
            <a:off x="8237923" y="1511918"/>
            <a:ext cx="2238926" cy="416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Yield vs Phase</a:t>
            </a:r>
          </a:p>
        </p:txBody>
      </p:sp>
    </p:spTree>
    <p:extLst>
      <p:ext uri="{BB962C8B-B14F-4D97-AF65-F5344CB8AC3E}">
        <p14:creationId xmlns:p14="http://schemas.microsoft.com/office/powerpoint/2010/main" val="11983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and Challenges of High-Power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3342242" y="4453014"/>
            <a:ext cx="3421637" cy="18312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latin typeface="Arial"/>
                <a:cs typeface="Arial"/>
              </a:rPr>
              <a:t>Some parameters of currently considered high-power e</a:t>
            </a:r>
            <a:r>
              <a:rPr lang="en-US" sz="1600" baseline="30000">
                <a:latin typeface="Arial"/>
                <a:cs typeface="Arial"/>
              </a:rPr>
              <a:t>+ </a:t>
            </a:r>
            <a:r>
              <a:rPr lang="en-US" sz="1600">
                <a:latin typeface="Arial"/>
                <a:cs typeface="Arial"/>
              </a:rPr>
              <a:t>target: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~40 cm target diameter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2 Hz rot. frequency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8 mm radius of water channel  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0.3 kg/s water mass flow (1.5 m/s)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BF101-13B3-4BBD-BBC6-42F4F78AFACA}"/>
              </a:ext>
            </a:extLst>
          </p:cNvPr>
          <p:cNvSpPr/>
          <p:nvPr/>
        </p:nvSpPr>
        <p:spPr>
          <a:xfrm>
            <a:off x="7023814" y="4427211"/>
            <a:ext cx="480568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High power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deposited by beam → cool and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→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Material fatigue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cause by cycling temperature → study material properties under realistic conditions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E6694-1EB8-4FE5-8DA2-63D2480FF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2" r="31070"/>
          <a:stretch/>
        </p:blipFill>
        <p:spPr>
          <a:xfrm>
            <a:off x="411892" y="1324641"/>
            <a:ext cx="2250285" cy="3426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31783B-2215-4D45-A3A0-2D1EA3057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31"/>
          <a:stretch/>
        </p:blipFill>
        <p:spPr>
          <a:xfrm>
            <a:off x="3023818" y="1324641"/>
            <a:ext cx="2530413" cy="2945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95591F-609F-4817-AA4C-44DA790F0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148"/>
          <a:stretch/>
        </p:blipFill>
        <p:spPr>
          <a:xfrm>
            <a:off x="5779726" y="1304251"/>
            <a:ext cx="2778034" cy="2948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4953D9-6C0F-4A5F-A075-9A855FB97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907" y="1907180"/>
            <a:ext cx="3137587" cy="216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1CAEA4-C79B-47FC-AF4E-8A6A8BD5AAB9}"/>
                  </a:ext>
                </a:extLst>
              </p:cNvPr>
              <p:cNvSpPr/>
              <p:nvPr/>
            </p:nvSpPr>
            <p:spPr>
              <a:xfrm>
                <a:off x="362506" y="5158180"/>
                <a:ext cx="2299671" cy="850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 kW 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deposited by </a:t>
                </a:r>
                <a:r>
                  <a:rPr lang="en-US" sz="160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 @ 120 MeV </a:t>
                </a:r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1.5 mm</a:t>
                </a:r>
                <a:endParaRPr lang="en-US" sz="16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1CAEA4-C79B-47FC-AF4E-8A6A8BD5A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06" y="5158180"/>
                <a:ext cx="2299671" cy="850426"/>
              </a:xfrm>
              <a:prstGeom prst="rect">
                <a:avLst/>
              </a:prstGeom>
              <a:blipFill>
                <a:blip r:embed="rId6"/>
                <a:stretch>
                  <a:fillRect l="-1058" t="-2143" r="-238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7868EAB7-AAFF-48CB-AFAA-8BA09FD67F05}"/>
              </a:ext>
            </a:extLst>
          </p:cNvPr>
          <p:cNvSpPr/>
          <p:nvPr/>
        </p:nvSpPr>
        <p:spPr>
          <a:xfrm>
            <a:off x="42522" y="938098"/>
            <a:ext cx="2989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Target Concept (Side View)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62FF8F-CCAD-4D25-A143-0FD79131DE62}"/>
              </a:ext>
            </a:extLst>
          </p:cNvPr>
          <p:cNvSpPr/>
          <p:nvPr/>
        </p:nvSpPr>
        <p:spPr>
          <a:xfrm>
            <a:off x="3465722" y="920887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Heat by Beam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FE85CE-937D-4646-B26E-D140A7EA4D99}"/>
              </a:ext>
            </a:extLst>
          </p:cNvPr>
          <p:cNvSpPr/>
          <p:nvPr/>
        </p:nvSpPr>
        <p:spPr>
          <a:xfrm>
            <a:off x="5703962" y="924843"/>
            <a:ext cx="2912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Temperature in Rot. Target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F74A24-CA6D-46E3-9ED4-929137DA7B1F}"/>
              </a:ext>
            </a:extLst>
          </p:cNvPr>
          <p:cNvSpPr/>
          <p:nvPr/>
        </p:nvSpPr>
        <p:spPr>
          <a:xfrm>
            <a:off x="9302741" y="1387485"/>
            <a:ext cx="2296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Cycling Temperature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4ECAB8-2E05-46EA-9777-CF6A6885E33B}"/>
              </a:ext>
            </a:extLst>
          </p:cNvPr>
          <p:cNvSpPr/>
          <p:nvPr/>
        </p:nvSpPr>
        <p:spPr>
          <a:xfrm>
            <a:off x="9354448" y="914492"/>
            <a:ext cx="2529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Ushakov et al, IPAC’23</a:t>
            </a:r>
          </a:p>
        </p:txBody>
      </p:sp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B9F8B1D-0E48-4A01-BA9E-7A4BB6A35265}"/>
              </a:ext>
            </a:extLst>
          </p:cNvPr>
          <p:cNvGrpSpPr/>
          <p:nvPr/>
        </p:nvGrpSpPr>
        <p:grpSpPr>
          <a:xfrm>
            <a:off x="5147872" y="2231780"/>
            <a:ext cx="6677116" cy="4203398"/>
            <a:chOff x="5147872" y="2231780"/>
            <a:chExt cx="6677116" cy="420339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9BB1670-D94E-4688-8EED-A63F2EEB048C}"/>
                </a:ext>
              </a:extLst>
            </p:cNvPr>
            <p:cNvGrpSpPr/>
            <p:nvPr/>
          </p:nvGrpSpPr>
          <p:grpSpPr>
            <a:xfrm>
              <a:off x="5147872" y="2231780"/>
              <a:ext cx="6677116" cy="4203398"/>
              <a:chOff x="2717803" y="1555203"/>
              <a:chExt cx="6677116" cy="420339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16A353B-DD49-40B6-A0EC-DBC844222D1E}"/>
                  </a:ext>
                </a:extLst>
              </p:cNvPr>
              <p:cNvSpPr/>
              <p:nvPr/>
            </p:nvSpPr>
            <p:spPr>
              <a:xfrm>
                <a:off x="2717803" y="1555203"/>
                <a:ext cx="6677116" cy="4203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936B4DE-9457-49C9-A86D-8B4352D4CD6E}"/>
                  </a:ext>
                </a:extLst>
              </p:cNvPr>
              <p:cNvGrpSpPr/>
              <p:nvPr/>
            </p:nvGrpSpPr>
            <p:grpSpPr>
              <a:xfrm>
                <a:off x="2865776" y="1666861"/>
                <a:ext cx="6497603" cy="3993513"/>
                <a:chOff x="2865776" y="1666861"/>
                <a:chExt cx="6497603" cy="3993513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55879EA-E744-4B91-96A7-B002CB7DD47B}"/>
                    </a:ext>
                  </a:extLst>
                </p:cNvPr>
                <p:cNvGrpSpPr/>
                <p:nvPr/>
              </p:nvGrpSpPr>
              <p:grpSpPr>
                <a:xfrm>
                  <a:off x="2870166" y="1666861"/>
                  <a:ext cx="3028130" cy="1860996"/>
                  <a:chOff x="2870166" y="1666861"/>
                  <a:chExt cx="3028130" cy="1860996"/>
                </a:xfrm>
              </p:grpSpPr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8363D930-CF87-4BFF-A923-93320FABF2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870166" y="1666861"/>
                    <a:ext cx="3028130" cy="186099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1126BA6A-E7C8-41DF-AFB0-ADA32192158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111" y="1699952"/>
                    <a:ext cx="132035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Electrons</a:t>
                    </a:r>
                    <a:endParaRPr lang="en-US" sz="1400" baseline="3000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00E2F82-B014-4B78-8410-3D681FA0B1C8}"/>
                    </a:ext>
                  </a:extLst>
                </p:cNvPr>
                <p:cNvGrpSpPr/>
                <p:nvPr/>
              </p:nvGrpSpPr>
              <p:grpSpPr>
                <a:xfrm>
                  <a:off x="6153088" y="1666861"/>
                  <a:ext cx="3028130" cy="1860996"/>
                  <a:chOff x="6153088" y="1666861"/>
                  <a:chExt cx="3028130" cy="1860996"/>
                </a:xfrm>
              </p:grpSpPr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EAD5DBBC-BD02-45CD-9EFF-A84D522ABD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153088" y="1666861"/>
                    <a:ext cx="3028130" cy="186099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80131EBC-4973-4759-B6AB-ED3CED90B366}"/>
                      </a:ext>
                    </a:extLst>
                  </p:cNvPr>
                  <p:cNvSpPr txBox="1"/>
                  <p:nvPr/>
                </p:nvSpPr>
                <p:spPr>
                  <a:xfrm>
                    <a:off x="6995576" y="1699952"/>
                    <a:ext cx="132035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Positrons</a:t>
                    </a:r>
                    <a:endParaRPr lang="en-US" sz="1400" baseline="3000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9300A37-A8F1-43AF-9D31-EFF256391FC1}"/>
                    </a:ext>
                  </a:extLst>
                </p:cNvPr>
                <p:cNvGrpSpPr/>
                <p:nvPr/>
              </p:nvGrpSpPr>
              <p:grpSpPr>
                <a:xfrm>
                  <a:off x="2865776" y="3777876"/>
                  <a:ext cx="3036907" cy="1853400"/>
                  <a:chOff x="2865776" y="3777876"/>
                  <a:chExt cx="3036907" cy="1853400"/>
                </a:xfrm>
              </p:grpSpPr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F80589EE-4A0F-43B8-A506-D8921261AF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865776" y="3777876"/>
                    <a:ext cx="3036907" cy="18534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E8D5D32D-D20A-4E3A-8926-E67222D3DE7E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111" y="3812878"/>
                    <a:ext cx="132035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Photons</a:t>
                    </a:r>
                    <a:endParaRPr lang="en-US" sz="1400" baseline="3000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6271FA89-0E5B-4E63-B78A-54FF73BD0601}"/>
                    </a:ext>
                  </a:extLst>
                </p:cNvPr>
                <p:cNvGrpSpPr/>
                <p:nvPr/>
              </p:nvGrpSpPr>
              <p:grpSpPr>
                <a:xfrm>
                  <a:off x="6058008" y="3753045"/>
                  <a:ext cx="3305371" cy="1907329"/>
                  <a:chOff x="6058008" y="3753045"/>
                  <a:chExt cx="3305371" cy="1907329"/>
                </a:xfrm>
              </p:grpSpPr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8235D59A-E692-491B-98BC-E57941125E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9984" b="1"/>
                  <a:stretch/>
                </p:blipFill>
                <p:spPr>
                  <a:xfrm>
                    <a:off x="6058008" y="3753045"/>
                    <a:ext cx="3264552" cy="190732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AD9C0681-22ED-44BB-B5F9-7F37DAB749CF}"/>
                      </a:ext>
                    </a:extLst>
                  </p:cNvPr>
                  <p:cNvSpPr txBox="1"/>
                  <p:nvPr/>
                </p:nvSpPr>
                <p:spPr>
                  <a:xfrm>
                    <a:off x="8043029" y="3829230"/>
                    <a:ext cx="132035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Neutrons</a:t>
                    </a:r>
                    <a:endParaRPr lang="en-US" sz="1400" baseline="3000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4E97176-9A7A-4C25-A3A7-6C883C216E48}"/>
                </a:ext>
              </a:extLst>
            </p:cNvPr>
            <p:cNvSpPr txBox="1"/>
            <p:nvPr/>
          </p:nvSpPr>
          <p:spPr>
            <a:xfrm>
              <a:off x="9048323" y="5641032"/>
              <a:ext cx="20352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n Yield = 4.7·10</a:t>
              </a:r>
              <a:r>
                <a:rPr lang="en-US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 n/e</a:t>
              </a:r>
              <a:r>
                <a:rPr lang="en-US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653C7E1-32DE-4DC1-9AB3-00E5C074A711}"/>
              </a:ext>
            </a:extLst>
          </p:cNvPr>
          <p:cNvGrpSpPr/>
          <p:nvPr/>
        </p:nvGrpSpPr>
        <p:grpSpPr>
          <a:xfrm>
            <a:off x="5086645" y="2208232"/>
            <a:ext cx="6766560" cy="4131402"/>
            <a:chOff x="3893820" y="1591218"/>
            <a:chExt cx="6766560" cy="413140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EB48BB-4029-4108-819A-0ADBFECDEC73}"/>
                </a:ext>
              </a:extLst>
            </p:cNvPr>
            <p:cNvSpPr/>
            <p:nvPr/>
          </p:nvSpPr>
          <p:spPr>
            <a:xfrm>
              <a:off x="3893820" y="1591218"/>
              <a:ext cx="6766560" cy="4131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5F11B27-52EB-4CAA-9F66-2A1CB156017F}"/>
                </a:ext>
              </a:extLst>
            </p:cNvPr>
            <p:cNvGrpSpPr/>
            <p:nvPr/>
          </p:nvGrpSpPr>
          <p:grpSpPr>
            <a:xfrm>
              <a:off x="3959152" y="1650438"/>
              <a:ext cx="6647477" cy="4012928"/>
              <a:chOff x="5231692" y="2390091"/>
              <a:chExt cx="6647477" cy="4012928"/>
            </a:xfrm>
            <a:noFill/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FF1BDC2F-885D-42E6-80A0-17731609DD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215"/>
              <a:stretch/>
            </p:blipFill>
            <p:spPr>
              <a:xfrm>
                <a:off x="5231692" y="2663690"/>
                <a:ext cx="3239426" cy="165033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3F03696-9366-4BCD-A6F8-9D19ABBA64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7215"/>
              <a:stretch/>
            </p:blipFill>
            <p:spPr>
              <a:xfrm>
                <a:off x="8624711" y="2663689"/>
                <a:ext cx="3239424" cy="165033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EC815BE4-FDC6-4D1E-A40F-4B5FBB7719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6428"/>
              <a:stretch/>
            </p:blipFill>
            <p:spPr>
              <a:xfrm>
                <a:off x="5231692" y="4734562"/>
                <a:ext cx="3254790" cy="166845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8BF0934-4686-4766-9A1E-677DC0978B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7445"/>
              <a:stretch/>
            </p:blipFill>
            <p:spPr>
              <a:xfrm>
                <a:off x="8622792" y="4750470"/>
                <a:ext cx="3256377" cy="1650330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989D018-E748-4C38-A950-C5D191786660}"/>
                  </a:ext>
                </a:extLst>
              </p:cNvPr>
              <p:cNvSpPr txBox="1"/>
              <p:nvPr/>
            </p:nvSpPr>
            <p:spPr>
              <a:xfrm>
                <a:off x="5903961" y="2390091"/>
                <a:ext cx="132035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Electrons</a:t>
                </a:r>
                <a:endParaRPr lang="en-US" sz="1400" baseline="30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92ACFDD-FF56-48A9-8730-23FDEB29BA4A}"/>
                  </a:ext>
                </a:extLst>
              </p:cNvPr>
              <p:cNvSpPr txBox="1"/>
              <p:nvPr/>
            </p:nvSpPr>
            <p:spPr>
              <a:xfrm>
                <a:off x="9441726" y="2390091"/>
                <a:ext cx="132035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Positrons</a:t>
                </a:r>
                <a:endParaRPr lang="en-US" sz="1400" baseline="30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8E15835-508A-4F09-AF2A-DCA8BDF3A7C4}"/>
                  </a:ext>
                </a:extLst>
              </p:cNvPr>
              <p:cNvSpPr txBox="1"/>
              <p:nvPr/>
            </p:nvSpPr>
            <p:spPr>
              <a:xfrm>
                <a:off x="5903961" y="4457297"/>
                <a:ext cx="132035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Photons</a:t>
                </a:r>
                <a:endParaRPr lang="en-US" sz="1400" baseline="30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582A45E-DD5B-4263-85AA-CEDA8AFC75CD}"/>
                  </a:ext>
                </a:extLst>
              </p:cNvPr>
              <p:cNvSpPr txBox="1"/>
              <p:nvPr/>
            </p:nvSpPr>
            <p:spPr>
              <a:xfrm>
                <a:off x="9513819" y="4458409"/>
                <a:ext cx="132035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Neutrons</a:t>
                </a:r>
                <a:endParaRPr lang="en-US" sz="1400" baseline="30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Managing Beam Power Budget (120 kW)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078D68A-4F8F-4525-8E6B-3F9AA3DD659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8795" y="1156353"/>
              <a:ext cx="4414180" cy="4317111"/>
            </p:xfrm>
            <a:graphic>
              <a:graphicData uri="http://schemas.openxmlformats.org/drawingml/2006/table">
                <a:tbl>
                  <a:tblPr firstRow="1" firstCol="1" bandRow="1">
                    <a:tableStyleId>{72833802-FEF1-4C79-8D5D-14CF1EAF98D9}</a:tableStyleId>
                  </a:tblPr>
                  <a:tblGrid>
                    <a:gridCol w="2412399">
                      <a:extLst>
                        <a:ext uri="{9D8B030D-6E8A-4147-A177-3AD203B41FA5}">
                          <a16:colId xmlns:a16="http://schemas.microsoft.com/office/drawing/2014/main" val="1341821013"/>
                        </a:ext>
                      </a:extLst>
                    </a:gridCol>
                    <a:gridCol w="1131813">
                      <a:extLst>
                        <a:ext uri="{9D8B030D-6E8A-4147-A177-3AD203B41FA5}">
                          <a16:colId xmlns:a16="http://schemas.microsoft.com/office/drawing/2014/main" val="3747238019"/>
                        </a:ext>
                      </a:extLst>
                    </a:gridCol>
                    <a:gridCol w="869968">
                      <a:extLst>
                        <a:ext uri="{9D8B030D-6E8A-4147-A177-3AD203B41FA5}">
                          <a16:colId xmlns:a16="http://schemas.microsoft.com/office/drawing/2014/main" val="270217479"/>
                        </a:ext>
                      </a:extLst>
                    </a:gridCol>
                  </a:tblGrid>
                  <a:tr h="568584"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of </a:t>
                          </a:r>
                          <a:r>
                            <a:rPr lang="el-GR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γ</a:t>
                          </a: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e</a:t>
                          </a:r>
                          <a:r>
                            <a:rPr lang="en-US" sz="2000" baseline="30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‒</a:t>
                          </a: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and e</a:t>
                          </a:r>
                          <a:r>
                            <a:rPr lang="en-US" sz="2000" baseline="30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at Target </a:t>
                          </a:r>
                          <a:b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(in Forward Direction)</a:t>
                          </a:r>
                          <a:endParaRPr lang="en-US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anchor="ctr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b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b"/>
                    </a:tc>
                    <a:extLst>
                      <a:ext uri="{0D108BD9-81ED-4DB2-BD59-A6C34878D82A}">
                        <a16:rowId xmlns:a16="http://schemas.microsoft.com/office/drawing/2014/main" val="26758247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 Yield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𝑝h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𝑝𝑟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062151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Energy of Photons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7.9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70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Power of Photons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59.2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56158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 Yield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1.12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𝑝𝑟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42549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Energy of Electrons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35.2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81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Power of Electrons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39.3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4771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 Yield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0.24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𝑝𝑟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47954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Energy of Positrons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16.9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887173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Power of Positrons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4.0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3752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Power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solidFill>
                                <a:srgbClr val="C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102.5</a:t>
                          </a:r>
                          <a:endParaRPr lang="en-US" sz="1400" b="1">
                            <a:solidFill>
                              <a:srgbClr val="C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solidFill>
                                <a:srgbClr val="C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solidFill>
                              <a:srgbClr val="C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extLst>
                      <a:ext uri="{0D108BD9-81ED-4DB2-BD59-A6C34878D82A}">
                        <a16:rowId xmlns:a16="http://schemas.microsoft.com/office/drawing/2014/main" val="24340398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078D68A-4F8F-4525-8E6B-3F9AA3DD659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8795" y="1156353"/>
              <a:ext cx="4414180" cy="4317111"/>
            </p:xfrm>
            <a:graphic>
              <a:graphicData uri="http://schemas.openxmlformats.org/drawingml/2006/table">
                <a:tbl>
                  <a:tblPr firstRow="1" firstCol="1" bandRow="1">
                    <a:tableStyleId>{72833802-FEF1-4C79-8D5D-14CF1EAF98D9}</a:tableStyleId>
                  </a:tblPr>
                  <a:tblGrid>
                    <a:gridCol w="2412399">
                      <a:extLst>
                        <a:ext uri="{9D8B030D-6E8A-4147-A177-3AD203B41FA5}">
                          <a16:colId xmlns:a16="http://schemas.microsoft.com/office/drawing/2014/main" val="1341821013"/>
                        </a:ext>
                      </a:extLst>
                    </a:gridCol>
                    <a:gridCol w="1131813">
                      <a:extLst>
                        <a:ext uri="{9D8B030D-6E8A-4147-A177-3AD203B41FA5}">
                          <a16:colId xmlns:a16="http://schemas.microsoft.com/office/drawing/2014/main" val="3747238019"/>
                        </a:ext>
                      </a:extLst>
                    </a:gridCol>
                    <a:gridCol w="869968">
                      <a:extLst>
                        <a:ext uri="{9D8B030D-6E8A-4147-A177-3AD203B41FA5}">
                          <a16:colId xmlns:a16="http://schemas.microsoft.com/office/drawing/2014/main" val="270217479"/>
                        </a:ext>
                      </a:extLst>
                    </a:gridCol>
                  </a:tblGrid>
                  <a:tr h="659511"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of </a:t>
                          </a:r>
                          <a:r>
                            <a:rPr lang="el-GR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γ</a:t>
                          </a: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e</a:t>
                          </a:r>
                          <a:r>
                            <a:rPr lang="en-US" sz="2000" baseline="30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‒</a:t>
                          </a: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and e</a:t>
                          </a:r>
                          <a:r>
                            <a:rPr lang="en-US" sz="2000" baseline="30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at Target </a:t>
                          </a:r>
                          <a:b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(in Forward Direction)</a:t>
                          </a:r>
                          <a:endParaRPr lang="en-US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anchor="ctr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b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60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b"/>
                    </a:tc>
                    <a:extLst>
                      <a:ext uri="{0D108BD9-81ED-4DB2-BD59-A6C34878D82A}">
                        <a16:rowId xmlns:a16="http://schemas.microsoft.com/office/drawing/2014/main" val="26758247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 Yield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10"/>
                          <a:stretch>
                            <a:fillRect l="-406993" t="-188333" r="-699" b="-91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062151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Energy of Photons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7.9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70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Power of Photons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59.2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56158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 Yield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1.12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10"/>
                          <a:stretch>
                            <a:fillRect l="-406993" t="-490000" r="-699" b="-6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42549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Energy of Electrons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35.2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818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Power of Electrons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39.3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4771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 Yield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0.24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5945" marR="55945" marT="0" marB="0" anchor="ctr">
                        <a:blipFill>
                          <a:blip r:embed="rId10"/>
                          <a:stretch>
                            <a:fillRect l="-406993" t="-790000" r="-699" b="-3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47954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Energy of Positrons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16.9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887173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Power of Positrons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4.0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>
                        <a:solidFill>
                          <a:srgbClr val="CCE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3752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Power</a:t>
                          </a:r>
                          <a:endParaRPr lang="en-US" sz="1400" b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solidFill>
                                <a:srgbClr val="C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102.5</a:t>
                          </a:r>
                          <a:endParaRPr lang="en-US" sz="1400" b="1">
                            <a:solidFill>
                              <a:srgbClr val="C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solidFill>
                                <a:srgbClr val="C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kW</a:t>
                          </a:r>
                          <a:endParaRPr lang="en-US" sz="1400" b="1">
                            <a:solidFill>
                              <a:srgbClr val="C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5945" marR="55945" marT="0" marB="0" anchor="ctr"/>
                    </a:tc>
                    <a:extLst>
                      <a:ext uri="{0D108BD9-81ED-4DB2-BD59-A6C34878D82A}">
                        <a16:rowId xmlns:a16="http://schemas.microsoft.com/office/drawing/2014/main" val="243403984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1E182E9-0A5D-4DD8-8B5F-7CD95FF2EDD1}"/>
              </a:ext>
            </a:extLst>
          </p:cNvPr>
          <p:cNvGraphicFramePr>
            <a:graphicFrameLocks noGrp="1"/>
          </p:cNvGraphicFramePr>
          <p:nvPr/>
        </p:nvGraphicFramePr>
        <p:xfrm>
          <a:off x="338795" y="5763834"/>
          <a:ext cx="4414180" cy="43527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79573">
                  <a:extLst>
                    <a:ext uri="{9D8B030D-6E8A-4147-A177-3AD203B41FA5}">
                      <a16:colId xmlns:a16="http://schemas.microsoft.com/office/drawing/2014/main" val="4099671352"/>
                    </a:ext>
                  </a:extLst>
                </a:gridCol>
                <a:gridCol w="714875">
                  <a:extLst>
                    <a:ext uri="{9D8B030D-6E8A-4147-A177-3AD203B41FA5}">
                      <a16:colId xmlns:a16="http://schemas.microsoft.com/office/drawing/2014/main" val="1210210860"/>
                    </a:ext>
                  </a:extLst>
                </a:gridCol>
                <a:gridCol w="519732">
                  <a:extLst>
                    <a:ext uri="{9D8B030D-6E8A-4147-A177-3AD203B41FA5}">
                      <a16:colId xmlns:a16="http://schemas.microsoft.com/office/drawing/2014/main" val="1714329319"/>
                    </a:ext>
                  </a:extLst>
                </a:gridCol>
              </a:tblGrid>
              <a:tr h="4352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Deposition in Target</a:t>
                      </a:r>
                      <a:endParaRPr lang="en-US" sz="1800" b="1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800" b="1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800" b="1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0323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655C89DC-A60B-4A86-96D3-8B6050543103}"/>
              </a:ext>
            </a:extLst>
          </p:cNvPr>
          <p:cNvSpPr txBox="1"/>
          <p:nvPr/>
        </p:nvSpPr>
        <p:spPr>
          <a:xfrm>
            <a:off x="5038725" y="911883"/>
            <a:ext cx="7029450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Thick target is needed to get enough positrons</a:t>
            </a:r>
          </a:p>
          <a:p>
            <a:pPr marL="285750" indent="-285750">
              <a:lnSpc>
                <a:spcPts val="16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Shielding beam power is needed to put focusing magnet with small field on target</a:t>
            </a:r>
          </a:p>
          <a:p>
            <a:pPr marL="285750" indent="-285750">
              <a:lnSpc>
                <a:spcPts val="18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We need some space for shielding in front of RF cavities</a:t>
            </a:r>
          </a:p>
          <a:p>
            <a:pPr marL="285750" indent="-285750">
              <a:lnSpc>
                <a:spcPts val="18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Our focus is to make design of first meters of e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source realistic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C372A20-8E07-48C7-9DF5-52E9F537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High Field Solenoid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DD73B-65B8-465E-8915-CC2058C5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1" y="1906855"/>
            <a:ext cx="5780592" cy="345153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1CEE7C-1D72-4E04-8CDF-91F2AFDA29AA}"/>
              </a:ext>
            </a:extLst>
          </p:cNvPr>
          <p:cNvGrpSpPr/>
          <p:nvPr/>
        </p:nvGrpSpPr>
        <p:grpSpPr>
          <a:xfrm>
            <a:off x="6938891" y="1024736"/>
            <a:ext cx="4713359" cy="2904169"/>
            <a:chOff x="6225372" y="1703902"/>
            <a:chExt cx="5738377" cy="35357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AB78EB-2071-4E30-9F61-5632CF137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5372" y="2109618"/>
              <a:ext cx="5738377" cy="31300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78573A-1E6C-4BE8-93CF-F99C4981B5E5}"/>
                </a:ext>
              </a:extLst>
            </p:cNvPr>
            <p:cNvSpPr txBox="1"/>
            <p:nvPr/>
          </p:nvSpPr>
          <p:spPr>
            <a:xfrm>
              <a:off x="7555182" y="1803837"/>
              <a:ext cx="16119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1.29 T Solenoid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A76413-884B-454B-9975-52FEBF5DD976}"/>
                </a:ext>
              </a:extLst>
            </p:cNvPr>
            <p:cNvCxnSpPr/>
            <p:nvPr/>
          </p:nvCxnSpPr>
          <p:spPr>
            <a:xfrm flipH="1">
              <a:off x="9359763" y="2026019"/>
              <a:ext cx="822837" cy="5412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7E6D57-065A-42C4-A942-08B0E8C356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3056" y="2026019"/>
              <a:ext cx="209545" cy="5412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4085F9-8494-41D9-81ED-55103AFD367A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601" y="2026019"/>
              <a:ext cx="248801" cy="5412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9C9806-2A48-43A1-8378-F9AC851CDDAD}"/>
                </a:ext>
              </a:extLst>
            </p:cNvPr>
            <p:cNvSpPr txBox="1"/>
            <p:nvPr/>
          </p:nvSpPr>
          <p:spPr>
            <a:xfrm>
              <a:off x="9645810" y="1703902"/>
              <a:ext cx="11192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Absorbers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CA8FEB-14AC-4D4C-8641-B6DDD1B55644}"/>
                </a:ext>
              </a:extLst>
            </p:cNvPr>
            <p:cNvCxnSpPr>
              <a:cxnSpLocks/>
            </p:cNvCxnSpPr>
            <p:nvPr/>
          </p:nvCxnSpPr>
          <p:spPr>
            <a:xfrm>
              <a:off x="10613485" y="3332922"/>
              <a:ext cx="0" cy="252288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8F3EC6-B139-4ECB-A301-4B997FEF05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73861" y="3455732"/>
              <a:ext cx="257891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725D5A-1C2A-4970-8D2B-0500C7F4E770}"/>
                </a:ext>
              </a:extLst>
            </p:cNvPr>
            <p:cNvSpPr/>
            <p:nvPr/>
          </p:nvSpPr>
          <p:spPr>
            <a:xfrm>
              <a:off x="10901272" y="3284278"/>
              <a:ext cx="343204" cy="249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en-US" sz="1400" baseline="30000">
                  <a:solidFill>
                    <a:srgbClr val="FF0000"/>
                  </a:solidFill>
                  <a:latin typeface="+mj-lt"/>
                </a:rPr>
                <a:t>+</a:t>
              </a:r>
              <a:r>
                <a:rPr lang="en-US" sz="14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endParaRPr lang="en-US" sz="14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3F90-82A7-41F9-827F-B0273C4FF582}"/>
                </a:ext>
              </a:extLst>
            </p:cNvPr>
            <p:cNvSpPr txBox="1"/>
            <p:nvPr/>
          </p:nvSpPr>
          <p:spPr>
            <a:xfrm>
              <a:off x="6751966" y="2986575"/>
              <a:ext cx="755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E6E6CA-C441-47DE-A201-AA7DACF3CF7A}"/>
              </a:ext>
            </a:extLst>
          </p:cNvPr>
          <p:cNvSpPr txBox="1"/>
          <p:nvPr/>
        </p:nvSpPr>
        <p:spPr>
          <a:xfrm>
            <a:off x="1296146" y="1281782"/>
            <a:ext cx="35702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Solenoids with and without Steel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(calculated by J. Benesch)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C64191-16B9-40CB-92D9-9B704E01573B}"/>
              </a:ext>
            </a:extLst>
          </p:cNvPr>
          <p:cNvSpPr txBox="1"/>
          <p:nvPr/>
        </p:nvSpPr>
        <p:spPr>
          <a:xfrm>
            <a:off x="7706480" y="76440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Field Map (imported in FLUKA)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83DC7-D427-4C40-9355-58940902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060" y="3997571"/>
            <a:ext cx="4171127" cy="2539790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FB4939-F9EA-4C9C-8345-59C4F2D6044D}"/>
              </a:ext>
            </a:extLst>
          </p:cNvPr>
          <p:cNvCxnSpPr>
            <a:cxnSpLocks/>
          </p:cNvCxnSpPr>
          <p:nvPr/>
        </p:nvCxnSpPr>
        <p:spPr>
          <a:xfrm>
            <a:off x="4823460" y="4803648"/>
            <a:ext cx="2115431" cy="90093"/>
          </a:xfrm>
          <a:prstGeom prst="straightConnector1">
            <a:avLst/>
          </a:prstGeom>
          <a:ln w="9525">
            <a:solidFill>
              <a:srgbClr val="7030A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1FADCAA1-5747-488D-B8AF-B1A66AF8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E7000D-DB78-4A49-8AF4-116463A4B37F}"/>
              </a:ext>
            </a:extLst>
          </p:cNvPr>
          <p:cNvSpPr txBox="1"/>
          <p:nvPr/>
        </p:nvSpPr>
        <p:spPr>
          <a:xfrm>
            <a:off x="406908" y="5532654"/>
            <a:ext cx="5365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15 cm thick good magnet steel with inner radius of 25 cm</a:t>
            </a: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allows significant reduction of current density and 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reduces field in rotated target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A3DC64-B416-4668-A26F-84B6C2922772}"/>
              </a:ext>
            </a:extLst>
          </p:cNvPr>
          <p:cNvSpPr txBox="1"/>
          <p:nvPr/>
        </p:nvSpPr>
        <p:spPr>
          <a:xfrm>
            <a:off x="9197788" y="4420903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b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</a:t>
            </a:r>
            <a:r>
              <a:rPr lang="en-US" sz="1200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6BB1FB-D8F0-4BE7-BB45-E8EFD847C0DB}"/>
              </a:ext>
            </a:extLst>
          </p:cNvPr>
          <p:cNvCxnSpPr/>
          <p:nvPr/>
        </p:nvCxnSpPr>
        <p:spPr>
          <a:xfrm>
            <a:off x="9668933" y="5147733"/>
            <a:ext cx="0" cy="9567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44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Model with Compensation Solenoid and Cavities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1FADCAA1-5747-488D-B8AF-B1A66AF8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32E12A2-E038-401A-9312-7F24EC35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178" y="3823864"/>
            <a:ext cx="4446980" cy="264347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FB8ED5A-A782-4380-AFE8-7417DEC00358}"/>
              </a:ext>
            </a:extLst>
          </p:cNvPr>
          <p:cNvGrpSpPr/>
          <p:nvPr/>
        </p:nvGrpSpPr>
        <p:grpSpPr>
          <a:xfrm>
            <a:off x="7116574" y="779475"/>
            <a:ext cx="4169288" cy="3109523"/>
            <a:chOff x="6087813" y="1561354"/>
            <a:chExt cx="5880629" cy="43858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DFEA20-5770-454E-BF8C-B5AA14F52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620" y="1733858"/>
              <a:ext cx="5617822" cy="42133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78573A-1E6C-4BE8-93CF-F99C4981B5E5}"/>
                </a:ext>
              </a:extLst>
            </p:cNvPr>
            <p:cNvSpPr txBox="1"/>
            <p:nvPr/>
          </p:nvSpPr>
          <p:spPr>
            <a:xfrm>
              <a:off x="7637152" y="1570109"/>
              <a:ext cx="1628357" cy="39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Main Solenoid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A76413-884B-454B-9975-52FEBF5DD9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3752" y="1839434"/>
              <a:ext cx="943688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7E6D57-065A-42C4-A942-08B0E8C356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8464" y="1839434"/>
              <a:ext cx="188976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4085F9-8494-41D9-81ED-55103AFD367A}"/>
                </a:ext>
              </a:extLst>
            </p:cNvPr>
            <p:cNvCxnSpPr>
              <a:cxnSpLocks/>
            </p:cNvCxnSpPr>
            <p:nvPr/>
          </p:nvCxnSpPr>
          <p:spPr>
            <a:xfrm>
              <a:off x="9997440" y="1839434"/>
              <a:ext cx="537808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9C9806-2A48-43A1-8378-F9AC851CDDAD}"/>
                </a:ext>
              </a:extLst>
            </p:cNvPr>
            <p:cNvSpPr txBox="1"/>
            <p:nvPr/>
          </p:nvSpPr>
          <p:spPr>
            <a:xfrm>
              <a:off x="9399810" y="1561354"/>
              <a:ext cx="1246251" cy="39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Absorbers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CA8FEB-14AC-4D4C-8641-B6DDD1B55644}"/>
                </a:ext>
              </a:extLst>
            </p:cNvPr>
            <p:cNvCxnSpPr>
              <a:cxnSpLocks/>
            </p:cNvCxnSpPr>
            <p:nvPr/>
          </p:nvCxnSpPr>
          <p:spPr>
            <a:xfrm>
              <a:off x="10659833" y="3486539"/>
              <a:ext cx="0" cy="354002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8F3EC6-B139-4ECB-A301-4B997FEF05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53047" y="3655920"/>
              <a:ext cx="211825" cy="0"/>
            </a:xfrm>
            <a:prstGeom prst="straightConnector1">
              <a:avLst/>
            </a:prstGeom>
            <a:ln w="12700"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725D5A-1C2A-4970-8D2B-0500C7F4E770}"/>
                </a:ext>
              </a:extLst>
            </p:cNvPr>
            <p:cNvSpPr/>
            <p:nvPr/>
          </p:nvSpPr>
          <p:spPr>
            <a:xfrm>
              <a:off x="10618009" y="3617380"/>
              <a:ext cx="281899" cy="204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en-US" sz="1400" baseline="30000">
                  <a:solidFill>
                    <a:srgbClr val="FF0000"/>
                  </a:solidFill>
                  <a:latin typeface="+mj-lt"/>
                </a:rPr>
                <a:t>+</a:t>
              </a:r>
              <a:r>
                <a:rPr lang="en-US" sz="14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endParaRPr lang="en-US" sz="14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3F90-82A7-41F9-827F-B0273C4FF582}"/>
                </a:ext>
              </a:extLst>
            </p:cNvPr>
            <p:cNvSpPr txBox="1"/>
            <p:nvPr/>
          </p:nvSpPr>
          <p:spPr>
            <a:xfrm>
              <a:off x="7556977" y="2909600"/>
              <a:ext cx="602234" cy="2604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368A90C-86E6-4184-825C-712EF8721A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401" y="3176509"/>
              <a:ext cx="315079" cy="4794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06F428-031D-47A2-9B02-54BE4913C17F}"/>
                </a:ext>
              </a:extLst>
            </p:cNvPr>
            <p:cNvSpPr txBox="1"/>
            <p:nvPr/>
          </p:nvSpPr>
          <p:spPr>
            <a:xfrm>
              <a:off x="10258177" y="4593028"/>
              <a:ext cx="601420" cy="2604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Cavity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DE542E3-D79F-416A-B81F-99ADCC227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8339" y="4195760"/>
              <a:ext cx="200619" cy="4146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42640-62A3-46A2-A7D4-C42CAEB1125E}"/>
                </a:ext>
              </a:extLst>
            </p:cNvPr>
            <p:cNvSpPr txBox="1"/>
            <p:nvPr/>
          </p:nvSpPr>
          <p:spPr>
            <a:xfrm>
              <a:off x="6087813" y="1648198"/>
              <a:ext cx="985786" cy="52092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200" err="1">
                  <a:latin typeface="Arial" panose="020B0604020202020204" pitchFamily="34" charset="0"/>
                  <a:cs typeface="Arial" panose="020B0604020202020204" pitchFamily="34" charset="0"/>
                </a:rPr>
                <a:t>Compens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Solenoid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85E0F9A-8D97-4671-94CE-C5903DB7ED90}"/>
                </a:ext>
              </a:extLst>
            </p:cNvPr>
            <p:cNvCxnSpPr>
              <a:cxnSpLocks/>
            </p:cNvCxnSpPr>
            <p:nvPr/>
          </p:nvCxnSpPr>
          <p:spPr>
            <a:xfrm>
              <a:off x="6698660" y="2154884"/>
              <a:ext cx="509135" cy="70007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1E6233A0-723E-499F-8F0E-9DC46807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16" y="4181514"/>
            <a:ext cx="4358949" cy="23158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70BB773-D316-43F1-90DE-AF7BB8E2C2A7}"/>
              </a:ext>
            </a:extLst>
          </p:cNvPr>
          <p:cNvSpPr txBox="1"/>
          <p:nvPr/>
        </p:nvSpPr>
        <p:spPr>
          <a:xfrm>
            <a:off x="4847436" y="4295502"/>
            <a:ext cx="25795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Solenoids modeled by J. Benesch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Same 15 mm square Cu conductor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with 11 mm hole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for  both main and compensation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</a:p>
          <a:p>
            <a:pPr algn="ctr">
              <a:spcBef>
                <a:spcPts val="600"/>
              </a:spcBef>
            </a:pP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≈ 446 A/cm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Bef>
                <a:spcPts val="600"/>
              </a:spcBef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baseline="-2500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(r = 0) = 1.03 T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Water flow: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~500 cc/sec, 18 bar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2DEA2F-289F-48A6-88D4-809F77C9BB87}"/>
              </a:ext>
            </a:extLst>
          </p:cNvPr>
          <p:cNvSpPr txBox="1"/>
          <p:nvPr/>
        </p:nvSpPr>
        <p:spPr>
          <a:xfrm>
            <a:off x="2892884" y="4277638"/>
            <a:ext cx="1632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Conductor of main sol.: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L = 50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30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54 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ED0CB7-00FB-4A21-AC9B-71CA8281831E}"/>
              </a:ext>
            </a:extLst>
          </p:cNvPr>
          <p:cNvSpPr txBox="1"/>
          <p:nvPr/>
        </p:nvSpPr>
        <p:spPr>
          <a:xfrm>
            <a:off x="674772" y="4296120"/>
            <a:ext cx="1709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Conductor of comp. sol.: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L = 8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7.5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19.5 cm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F56ED8-955A-4C91-9DCA-23B6BE7D579B}"/>
              </a:ext>
            </a:extLst>
          </p:cNvPr>
          <p:cNvGrpSpPr/>
          <p:nvPr/>
        </p:nvGrpSpPr>
        <p:grpSpPr>
          <a:xfrm>
            <a:off x="968768" y="785682"/>
            <a:ext cx="5563521" cy="3371185"/>
            <a:chOff x="1262628" y="785682"/>
            <a:chExt cx="5254117" cy="318370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9D328E-3475-44C7-B210-2EA38EAC4C51}"/>
                </a:ext>
              </a:extLst>
            </p:cNvPr>
            <p:cNvSpPr txBox="1"/>
            <p:nvPr/>
          </p:nvSpPr>
          <p:spPr>
            <a:xfrm>
              <a:off x="2589635" y="785682"/>
              <a:ext cx="19415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Geometry (FLUKA)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6297D20-29CE-4373-BF29-6D3A3A1A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2628" y="1124236"/>
              <a:ext cx="5254117" cy="2845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65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633352" cy="487490"/>
          </a:xfrm>
        </p:spPr>
        <p:txBody>
          <a:bodyPr>
            <a:normAutofit/>
          </a:bodyPr>
          <a:lstStyle/>
          <a:p>
            <a:r>
              <a:rPr lang="en-US"/>
              <a:t>Distribution of Power Deposed by 1 mA @ 120 MeV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‒</a:t>
            </a:r>
            <a:r>
              <a:rPr lang="en-US"/>
              <a:t> Beam (FLUKA)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0F9563-7D6E-44FA-93CB-8FE3BCDD1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106"/>
              </p:ext>
            </p:extLst>
          </p:nvPr>
        </p:nvGraphicFramePr>
        <p:xfrm>
          <a:off x="7144047" y="871673"/>
          <a:ext cx="4743113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736">
                  <a:extLst>
                    <a:ext uri="{9D8B030D-6E8A-4147-A177-3AD203B41FA5}">
                      <a16:colId xmlns:a16="http://schemas.microsoft.com/office/drawing/2014/main" val="1196342592"/>
                    </a:ext>
                  </a:extLst>
                </a:gridCol>
                <a:gridCol w="1229377">
                  <a:extLst>
                    <a:ext uri="{9D8B030D-6E8A-4147-A177-3AD203B41FA5}">
                      <a16:colId xmlns:a16="http://schemas.microsoft.com/office/drawing/2014/main" val="2966868393"/>
                    </a:ext>
                  </a:extLst>
                </a:gridCol>
              </a:tblGrid>
              <a:tr h="293689"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[kW]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623017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01873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Compensation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890982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Coil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9716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6753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inside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77670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TZM Absorber 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(99.4% Mo, 0.5%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0.1%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Zr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3997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upstream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3054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 around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21343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98919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Absorbed Power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115.56</a:t>
                      </a:r>
                      <a:b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(96.3%)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61724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Power at z = 275 cm, r &lt; 3cm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598947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253EA8C-C8BB-4187-A978-51563A5B2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185382"/>
              </p:ext>
            </p:extLst>
          </p:nvPr>
        </p:nvGraphicFramePr>
        <p:xfrm>
          <a:off x="7153614" y="4772363"/>
          <a:ext cx="4733546" cy="1591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1262">
                  <a:extLst>
                    <a:ext uri="{9D8B030D-6E8A-4147-A177-3AD203B41FA5}">
                      <a16:colId xmlns:a16="http://schemas.microsoft.com/office/drawing/2014/main" val="1431703023"/>
                    </a:ext>
                  </a:extLst>
                </a:gridCol>
                <a:gridCol w="962412">
                  <a:extLst>
                    <a:ext uri="{9D8B030D-6E8A-4147-A177-3AD203B41FA5}">
                      <a16:colId xmlns:a16="http://schemas.microsoft.com/office/drawing/2014/main" val="4147321968"/>
                    </a:ext>
                  </a:extLst>
                </a:gridCol>
                <a:gridCol w="993259">
                  <a:extLst>
                    <a:ext uri="{9D8B030D-6E8A-4147-A177-3AD203B41FA5}">
                      <a16:colId xmlns:a16="http://schemas.microsoft.com/office/drawing/2014/main" val="1988619646"/>
                    </a:ext>
                  </a:extLst>
                </a:gridCol>
                <a:gridCol w="916613">
                  <a:extLst>
                    <a:ext uri="{9D8B030D-6E8A-4147-A177-3AD203B41FA5}">
                      <a16:colId xmlns:a16="http://schemas.microsoft.com/office/drawing/2014/main" val="3400797383"/>
                    </a:ext>
                  </a:extLst>
                </a:gridCol>
              </a:tblGrid>
              <a:tr h="284119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Photons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Electrons</a:t>
                      </a: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Positrons</a:t>
                      </a:r>
                    </a:p>
                  </a:txBody>
                  <a:tcPr marL="7620" marR="7620" marT="7620" marB="0" anchor="ctr">
                    <a:solidFill>
                      <a:srgbClr val="BE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751546"/>
                  </a:ext>
                </a:extLst>
              </a:tr>
              <a:tr h="305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Yield per primary e</a:t>
                      </a:r>
                      <a:r>
                        <a:rPr lang="en-US" sz="1400" u="none" strike="noStrike" baseline="30000" dirty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sz="140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0.123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0.029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0.005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18159"/>
                  </a:ext>
                </a:extLst>
              </a:tr>
              <a:tr h="28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Mean Energy [MeV]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12.7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49.6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35.7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/>
                </a:tc>
                <a:extLst>
                  <a:ext uri="{0D108BD9-81ED-4DB2-BD59-A6C34878D82A}">
                    <a16:rowId xmlns:a16="http://schemas.microsoft.com/office/drawing/2014/main" val="1299654233"/>
                  </a:ext>
                </a:extLst>
              </a:tr>
              <a:tr h="28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Power [kW]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1.57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1.44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0.19</a:t>
                      </a:r>
                    </a:p>
                  </a:txBody>
                  <a:tcPr marT="7620" marB="0" anchor="ctr">
                    <a:solidFill>
                      <a:srgbClr val="E8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56757"/>
                  </a:ext>
                </a:extLst>
              </a:tr>
              <a:tr h="28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Fraction in Total Beam Power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49.1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44.9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6.0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T="7620" marB="0" anchor="ctr">
                    <a:solidFill>
                      <a:srgbClr val="F4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896997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FEA434-C0F2-4627-B246-100DC2022AB4}"/>
              </a:ext>
            </a:extLst>
          </p:cNvPr>
          <p:cNvCxnSpPr>
            <a:cxnSpLocks/>
          </p:cNvCxnSpPr>
          <p:nvPr/>
        </p:nvCxnSpPr>
        <p:spPr>
          <a:xfrm flipV="1">
            <a:off x="3836237" y="3056235"/>
            <a:ext cx="2392331" cy="36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9B64338-C214-4672-B244-B4D26B72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7" y="1440866"/>
            <a:ext cx="6561632" cy="313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59928-D77E-419E-A649-9978EE520884}"/>
              </a:ext>
            </a:extLst>
          </p:cNvPr>
          <p:cNvSpPr txBox="1"/>
          <p:nvPr/>
        </p:nvSpPr>
        <p:spPr>
          <a:xfrm>
            <a:off x="1425438" y="2501181"/>
            <a:ext cx="7729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93F81-4975-4805-81E1-A3F555F690A4}"/>
              </a:ext>
            </a:extLst>
          </p:cNvPr>
          <p:cNvSpPr txBox="1"/>
          <p:nvPr/>
        </p:nvSpPr>
        <p:spPr>
          <a:xfrm>
            <a:off x="1420628" y="3169438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6E38B-2E30-4A51-92BD-A3D95DF05F51}"/>
              </a:ext>
            </a:extLst>
          </p:cNvPr>
          <p:cNvSpPr txBox="1"/>
          <p:nvPr/>
        </p:nvSpPr>
        <p:spPr>
          <a:xfrm rot="16200000">
            <a:off x="3114281" y="274287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C9B92-14C2-40F0-94FF-762DA8501BE8}"/>
              </a:ext>
            </a:extLst>
          </p:cNvPr>
          <p:cNvSpPr txBox="1"/>
          <p:nvPr/>
        </p:nvSpPr>
        <p:spPr>
          <a:xfrm rot="16200000">
            <a:off x="2670156" y="2142444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TZM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841FE-775C-4513-8229-EB45C0DB3AC8}"/>
              </a:ext>
            </a:extLst>
          </p:cNvPr>
          <p:cNvSpPr txBox="1"/>
          <p:nvPr/>
        </p:nvSpPr>
        <p:spPr>
          <a:xfrm>
            <a:off x="1342469" y="4469046"/>
            <a:ext cx="68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DD0FC-107B-4FC7-B681-6ADE5151F591}"/>
              </a:ext>
            </a:extLst>
          </p:cNvPr>
          <p:cNvSpPr txBox="1"/>
          <p:nvPr/>
        </p:nvSpPr>
        <p:spPr>
          <a:xfrm rot="10800000" flipV="1">
            <a:off x="3933225" y="3414353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Cavity</a:t>
            </a: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6B2DF-57E3-418A-83B1-A3B177040C9D}"/>
              </a:ext>
            </a:extLst>
          </p:cNvPr>
          <p:cNvSpPr txBox="1"/>
          <p:nvPr/>
        </p:nvSpPr>
        <p:spPr>
          <a:xfrm>
            <a:off x="1495329" y="179601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F7840F-D871-4CA4-8100-EDF0403B6924}"/>
              </a:ext>
            </a:extLst>
          </p:cNvPr>
          <p:cNvCxnSpPr>
            <a:cxnSpLocks/>
          </p:cNvCxnSpPr>
          <p:nvPr/>
        </p:nvCxnSpPr>
        <p:spPr>
          <a:xfrm>
            <a:off x="5345717" y="4023862"/>
            <a:ext cx="0" cy="10154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2882E30-E604-4673-8C0C-128B6E13CC88}"/>
              </a:ext>
            </a:extLst>
          </p:cNvPr>
          <p:cNvSpPr txBox="1"/>
          <p:nvPr/>
        </p:nvSpPr>
        <p:spPr>
          <a:xfrm>
            <a:off x="4063068" y="2514888"/>
            <a:ext cx="7729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317E33-C8E3-4DD3-B5E5-ACC5983BDD00}"/>
              </a:ext>
            </a:extLst>
          </p:cNvPr>
          <p:cNvCxnSpPr>
            <a:cxnSpLocks/>
          </p:cNvCxnSpPr>
          <p:nvPr/>
        </p:nvCxnSpPr>
        <p:spPr>
          <a:xfrm flipH="1" flipV="1">
            <a:off x="1054284" y="4074635"/>
            <a:ext cx="468527" cy="40993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70A7D7-70AA-4238-AB39-BB0BD727FB61}"/>
              </a:ext>
            </a:extLst>
          </p:cNvPr>
          <p:cNvSpPr txBox="1"/>
          <p:nvPr/>
        </p:nvSpPr>
        <p:spPr>
          <a:xfrm>
            <a:off x="117058" y="4417655"/>
            <a:ext cx="11541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CB2784-FB86-4BFE-BF73-225BE8CD6C7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694139" y="3760399"/>
            <a:ext cx="178615" cy="6572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567A77-959A-48B7-8F07-729FA9C1365B}"/>
              </a:ext>
            </a:extLst>
          </p:cNvPr>
          <p:cNvCxnSpPr>
            <a:cxnSpLocks/>
          </p:cNvCxnSpPr>
          <p:nvPr/>
        </p:nvCxnSpPr>
        <p:spPr>
          <a:xfrm>
            <a:off x="5345717" y="4074635"/>
            <a:ext cx="1798329" cy="54245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D28392B-8023-4124-8E3A-B82F1B5F9D6B}"/>
              </a:ext>
            </a:extLst>
          </p:cNvPr>
          <p:cNvSpPr txBox="1"/>
          <p:nvPr/>
        </p:nvSpPr>
        <p:spPr>
          <a:xfrm>
            <a:off x="849228" y="4946455"/>
            <a:ext cx="4814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design and simulations of temperature,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stress, radiation damage and 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of whole e</a:t>
            </a:r>
            <a:r>
              <a:rPr lang="en-US" sz="1600" baseline="30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capture system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to be done / will be continued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78E3D-F604-449E-96E4-424B0D28CA86}"/>
              </a:ext>
            </a:extLst>
          </p:cNvPr>
          <p:cNvSpPr/>
          <p:nvPr/>
        </p:nvSpPr>
        <p:spPr>
          <a:xfrm>
            <a:off x="441832" y="6006645"/>
            <a:ext cx="3839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FLUKA model does not have E-field in cavity</a:t>
            </a:r>
            <a:endParaRPr lang="en-US" sz="1400">
              <a:solidFill>
                <a:schemeClr val="accent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FB9678-BCEA-4148-970B-1B558298EE2E}"/>
              </a:ext>
            </a:extLst>
          </p:cNvPr>
          <p:cNvCxnSpPr>
            <a:cxnSpLocks/>
          </p:cNvCxnSpPr>
          <p:nvPr/>
        </p:nvCxnSpPr>
        <p:spPr>
          <a:xfrm>
            <a:off x="5345717" y="4074635"/>
            <a:ext cx="2334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2BF6B1-9E11-4258-9F37-B529BA6B6858}"/>
              </a:ext>
            </a:extLst>
          </p:cNvPr>
          <p:cNvSpPr/>
          <p:nvPr/>
        </p:nvSpPr>
        <p:spPr>
          <a:xfrm>
            <a:off x="7063408" y="3928863"/>
            <a:ext cx="4926229" cy="54245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2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Distributions of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‒</a:t>
            </a:r>
            <a:r>
              <a:rPr lang="en-US"/>
              <a:t>, e</a:t>
            </a:r>
            <a:r>
              <a:rPr lang="en-US" baseline="30000"/>
              <a:t>+</a:t>
            </a:r>
            <a:r>
              <a:rPr lang="en-US"/>
              <a:t> and </a:t>
            </a:r>
            <a:r>
              <a:rPr lang="el-GR"/>
              <a:t>γ</a:t>
            </a:r>
            <a:r>
              <a:rPr lang="en-US"/>
              <a:t> at Different Z-Positions (FLUKA)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6C30-765C-4ED2-A0CC-75F2F554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901D10-81E1-4834-A2EA-7EB3BC0790F6}"/>
              </a:ext>
            </a:extLst>
          </p:cNvPr>
          <p:cNvGrpSpPr/>
          <p:nvPr/>
        </p:nvGrpSpPr>
        <p:grpSpPr>
          <a:xfrm>
            <a:off x="188944" y="847216"/>
            <a:ext cx="11810393" cy="2870028"/>
            <a:chOff x="188944" y="1231524"/>
            <a:chExt cx="11810393" cy="28700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65C4EF-1FF1-4AF7-8DA5-B35965CF4600}"/>
                </a:ext>
              </a:extLst>
            </p:cNvPr>
            <p:cNvGrpSpPr/>
            <p:nvPr/>
          </p:nvGrpSpPr>
          <p:grpSpPr>
            <a:xfrm>
              <a:off x="188944" y="1232454"/>
              <a:ext cx="3824224" cy="2868168"/>
              <a:chOff x="188944" y="1232454"/>
              <a:chExt cx="3824224" cy="286816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F15DABD-5151-4404-8646-AFBB1316F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8944" y="1232454"/>
                <a:ext cx="3824224" cy="286816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4841F1-878A-4747-8F4A-730022103624}"/>
                  </a:ext>
                </a:extLst>
              </p:cNvPr>
              <p:cNvSpPr txBox="1"/>
              <p:nvPr/>
            </p:nvSpPr>
            <p:spPr>
              <a:xfrm>
                <a:off x="1061989" y="1352997"/>
                <a:ext cx="1039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B44B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9D28E-0CD1-4CC2-BDE2-5FF49933726D}"/>
                </a:ext>
              </a:extLst>
            </p:cNvPr>
            <p:cNvGrpSpPr/>
            <p:nvPr/>
          </p:nvGrpSpPr>
          <p:grpSpPr>
            <a:xfrm>
              <a:off x="4185127" y="1231524"/>
              <a:ext cx="3826704" cy="2870028"/>
              <a:chOff x="4185127" y="1231524"/>
              <a:chExt cx="3826704" cy="287002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B8106E3-27EA-4881-9BA1-5BA3B2D27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85127" y="1231524"/>
                <a:ext cx="3826704" cy="287002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55785-085D-4F8A-853F-7032DA203A7A}"/>
                  </a:ext>
                </a:extLst>
              </p:cNvPr>
              <p:cNvSpPr txBox="1"/>
              <p:nvPr/>
            </p:nvSpPr>
            <p:spPr>
              <a:xfrm>
                <a:off x="5015743" y="1352997"/>
                <a:ext cx="1039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B44B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86A714-F622-4AEC-8321-2D4E674DFB3E}"/>
                </a:ext>
              </a:extLst>
            </p:cNvPr>
            <p:cNvGrpSpPr/>
            <p:nvPr/>
          </p:nvGrpSpPr>
          <p:grpSpPr>
            <a:xfrm>
              <a:off x="8175113" y="1232454"/>
              <a:ext cx="3824224" cy="2868168"/>
              <a:chOff x="8175113" y="1232454"/>
              <a:chExt cx="3824224" cy="286816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6A04F31-2D07-4E4A-BD8C-96148C7C6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75113" y="1232454"/>
                <a:ext cx="3824224" cy="286816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87590A-D546-454D-BCA1-5802ED5D78CD}"/>
                  </a:ext>
                </a:extLst>
              </p:cNvPr>
              <p:cNvSpPr txBox="1"/>
              <p:nvPr/>
            </p:nvSpPr>
            <p:spPr>
              <a:xfrm>
                <a:off x="9042518" y="1352997"/>
                <a:ext cx="9364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B44B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Photons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7ED830-C072-46F3-BEC6-1FF2A2275B4A}"/>
              </a:ext>
            </a:extLst>
          </p:cNvPr>
          <p:cNvGrpSpPr/>
          <p:nvPr/>
        </p:nvGrpSpPr>
        <p:grpSpPr>
          <a:xfrm>
            <a:off x="1052324" y="3824951"/>
            <a:ext cx="3824224" cy="2521598"/>
            <a:chOff x="188944" y="3824951"/>
            <a:chExt cx="3824224" cy="25215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AFC8FB-4648-4C43-9B05-878A29011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944" y="3824951"/>
              <a:ext cx="3824224" cy="25215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E6DDC7-D28D-4BEA-9A24-BDC28F963610}"/>
                </a:ext>
              </a:extLst>
            </p:cNvPr>
            <p:cNvSpPr txBox="1"/>
            <p:nvPr/>
          </p:nvSpPr>
          <p:spPr>
            <a:xfrm>
              <a:off x="1007175" y="3899855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B44B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Cavity End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44897-02B3-45A8-80D7-3E62AC99E76E}"/>
                  </a:ext>
                </a:extLst>
              </p:cNvPr>
              <p:cNvSpPr txBox="1"/>
              <p:nvPr/>
            </p:nvSpPr>
            <p:spPr>
              <a:xfrm>
                <a:off x="7465620" y="4199490"/>
                <a:ext cx="4232109" cy="169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</m:t>
                        </m:r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Yield at Cavity End: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All energies: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   Y</a:t>
                </a:r>
                <a:r>
                  <a:rPr lang="en-US" sz="16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e+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= 5.5·10</a:t>
                </a:r>
                <a:r>
                  <a:rPr lang="en-US" sz="16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‒3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𝑝𝑟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bSup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⟶</m:t>
                    </m:r>
                  </m:oMath>
                </a14:m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5.5 </a:t>
                </a:r>
                <a:r>
                  <a:rPr lang="de-DE" sz="1600">
                    <a:latin typeface="Arial" panose="020B0604020202020204" pitchFamily="34" charset="0"/>
                    <a:cs typeface="Arial" panose="020B0604020202020204" pitchFamily="34" charset="0"/>
                  </a:rPr>
                  <a:t>µA</a:t>
                </a:r>
                <a:endParaRPr lang="en-US" sz="16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srgbClr val="2E92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 MeV ± 5%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   Y</a:t>
                </a:r>
                <a:r>
                  <a:rPr lang="en-US" sz="16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60MeV e+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= 1.0·10</a:t>
                </a:r>
                <a:r>
                  <a:rPr lang="en-US" sz="16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‒3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𝑝𝑟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6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⟶</m:t>
                    </m:r>
                  </m:oMath>
                </a14:m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>
                    <a:solidFill>
                      <a:srgbClr val="2E92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1.0 </a:t>
                </a:r>
                <a:r>
                  <a:rPr lang="de-DE" sz="1600" b="1">
                    <a:solidFill>
                      <a:srgbClr val="2E92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µA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44897-02B3-45A8-80D7-3E62AC99E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620" y="4199490"/>
                <a:ext cx="4232109" cy="1699953"/>
              </a:xfrm>
              <a:prstGeom prst="rect">
                <a:avLst/>
              </a:prstGeom>
              <a:blipFill>
                <a:blip r:embed="rId6"/>
                <a:stretch>
                  <a:fillRect l="-576" t="-2151" b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4DCBD4-281B-4A06-BB3B-83D2A8DA94C8}"/>
              </a:ext>
            </a:extLst>
          </p:cNvPr>
          <p:cNvCxnSpPr>
            <a:cxnSpLocks/>
          </p:cNvCxnSpPr>
          <p:nvPr/>
        </p:nvCxnSpPr>
        <p:spPr>
          <a:xfrm>
            <a:off x="4503420" y="3970020"/>
            <a:ext cx="5123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F752DDF-862A-49CB-AB35-5E0B9D105F89}"/>
              </a:ext>
            </a:extLst>
          </p:cNvPr>
          <p:cNvSpPr txBox="1"/>
          <p:nvPr/>
        </p:nvSpPr>
        <p:spPr>
          <a:xfrm>
            <a:off x="5065247" y="3800743"/>
            <a:ext cx="286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will be removed by forward dump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133CA-5033-4379-8EED-606841D0E06D}"/>
              </a:ext>
            </a:extLst>
          </p:cNvPr>
          <p:cNvSpPr txBox="1"/>
          <p:nvPr/>
        </p:nvSpPr>
        <p:spPr>
          <a:xfrm>
            <a:off x="5065247" y="4119203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will be deflected by dipole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and dumped 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B509138-6CD7-4056-BE1F-24E52170B663}"/>
              </a:ext>
            </a:extLst>
          </p:cNvPr>
          <p:cNvCxnSpPr/>
          <p:nvPr/>
        </p:nvCxnSpPr>
        <p:spPr>
          <a:xfrm>
            <a:off x="4503420" y="4107031"/>
            <a:ext cx="512323" cy="15388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90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CF050A7-1627-40AE-981B-1CC36C6D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776" y="1221098"/>
            <a:ext cx="923600" cy="19305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A71ECA-C451-4231-95D3-21458971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31" y="3850454"/>
            <a:ext cx="3786989" cy="22160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3B9BC7-CC9D-4B70-A5A0-D21D5DD0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74" y="3850454"/>
            <a:ext cx="3789451" cy="22188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2E99DF-1848-426F-B3AB-851E6ED0E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599" y="1212988"/>
            <a:ext cx="3789450" cy="2216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57EB72-2FF1-4326-811A-1578664A9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67" y="1214379"/>
            <a:ext cx="3792923" cy="2216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Distributions of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‒</a:t>
            </a:r>
            <a:r>
              <a:rPr lang="en-US"/>
              <a:t>, e</a:t>
            </a:r>
            <a:r>
              <a:rPr lang="en-US" baseline="30000"/>
              <a:t>+</a:t>
            </a:r>
            <a:r>
              <a:rPr lang="en-US"/>
              <a:t>,</a:t>
            </a:r>
            <a:r>
              <a:rPr lang="el-GR"/>
              <a:t> γ</a:t>
            </a:r>
            <a:r>
              <a:rPr lang="en-US"/>
              <a:t> and n. Neutron Energy and Yield (FLUKA)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6C30-765C-4ED2-A0CC-75F2F554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Andriy Ushakov, PWG Workshop, Mar 18,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841F1-878A-4747-8F4A-730022103624}"/>
              </a:ext>
            </a:extLst>
          </p:cNvPr>
          <p:cNvSpPr txBox="1"/>
          <p:nvPr/>
        </p:nvSpPr>
        <p:spPr>
          <a:xfrm>
            <a:off x="1613064" y="866039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87590A-D546-454D-BCA1-5802ED5D78CD}"/>
              </a:ext>
            </a:extLst>
          </p:cNvPr>
          <p:cNvSpPr txBox="1"/>
          <p:nvPr/>
        </p:nvSpPr>
        <p:spPr>
          <a:xfrm>
            <a:off x="1613063" y="3531588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55785-085D-4F8A-853F-7032DA203A7A}"/>
              </a:ext>
            </a:extLst>
          </p:cNvPr>
          <p:cNvSpPr txBox="1"/>
          <p:nvPr/>
        </p:nvSpPr>
        <p:spPr>
          <a:xfrm>
            <a:off x="5591603" y="866039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02FACA-02D2-43DE-ABF0-234254FB0E28}"/>
              </a:ext>
            </a:extLst>
          </p:cNvPr>
          <p:cNvSpPr txBox="1"/>
          <p:nvPr/>
        </p:nvSpPr>
        <p:spPr>
          <a:xfrm>
            <a:off x="5543012" y="3531588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7CCD0-3743-4F97-9B2E-1550B300EC7C}"/>
              </a:ext>
            </a:extLst>
          </p:cNvPr>
          <p:cNvGrpSpPr/>
          <p:nvPr/>
        </p:nvGrpSpPr>
        <p:grpSpPr>
          <a:xfrm>
            <a:off x="8418010" y="3511710"/>
            <a:ext cx="3355747" cy="2601728"/>
            <a:chOff x="8474764" y="3511710"/>
            <a:chExt cx="3355747" cy="260172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FD567-A9CC-4F0A-BC7D-30DFCA897570}"/>
                </a:ext>
              </a:extLst>
            </p:cNvPr>
            <p:cNvSpPr txBox="1"/>
            <p:nvPr/>
          </p:nvSpPr>
          <p:spPr>
            <a:xfrm>
              <a:off x="8921786" y="3511710"/>
              <a:ext cx="2888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Energy Spectrum of Neutrons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9DDFEE-DA0B-4B68-BDCD-94ECC2DFA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4764" y="3834777"/>
              <a:ext cx="3355747" cy="227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B63787-DA9F-4429-94CC-724EE8DD22A4}"/>
                    </a:ext>
                  </a:extLst>
                </p:cNvPr>
                <p:cNvSpPr txBox="1"/>
                <p:nvPr/>
              </p:nvSpPr>
              <p:spPr>
                <a:xfrm>
                  <a:off x="9159255" y="4963880"/>
                  <a:ext cx="2121030" cy="35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𝑌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=9.2</m:t>
                      </m:r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US" sz="1600">
                      <a:solidFill>
                        <a:srgbClr val="B44B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𝑝𝑟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B63787-DA9F-4429-94CC-724EE8DD22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9255" y="4963880"/>
                  <a:ext cx="2121030" cy="357534"/>
                </a:xfrm>
                <a:prstGeom prst="rect">
                  <a:avLst/>
                </a:prstGeom>
                <a:blipFill>
                  <a:blip r:embed="rId8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EE6248-C66B-4435-A40F-2498E27EA312}"/>
                </a:ext>
              </a:extLst>
            </p:cNvPr>
            <p:cNvSpPr txBox="1"/>
            <p:nvPr/>
          </p:nvSpPr>
          <p:spPr>
            <a:xfrm>
              <a:off x="9323067" y="4701293"/>
              <a:ext cx="1309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Neutron Yield: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573D90C-513D-4338-90F1-F27D34CF26B9}"/>
                    </a:ext>
                  </a:extLst>
                </p:cNvPr>
                <p:cNvSpPr/>
                <p:nvPr/>
              </p:nvSpPr>
              <p:spPr>
                <a:xfrm>
                  <a:off x="9323067" y="5253733"/>
                  <a:ext cx="155574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(5</m:t>
                      </m:r>
                      <m:r>
                        <a:rPr lang="en-US" sz="1600" i="1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</m:t>
                      </m:r>
                      <m:r>
                        <a:rPr lang="en-US" sz="1600" i="1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a14:m>
                  <a:r>
                    <a:rPr lang="en-US" sz="1600">
                      <a:solidFill>
                        <a:srgbClr val="B44B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573D90C-513D-4338-90F1-F27D34CF26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3067" y="5253733"/>
                  <a:ext cx="1555747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626742D-B04B-40C7-BC6C-57095D109693}"/>
              </a:ext>
            </a:extLst>
          </p:cNvPr>
          <p:cNvSpPr txBox="1"/>
          <p:nvPr/>
        </p:nvSpPr>
        <p:spPr>
          <a:xfrm>
            <a:off x="9202743" y="1678532"/>
            <a:ext cx="237965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>
                <a:solidFill>
                  <a:srgbClr val="0000CC"/>
                </a:solidFill>
                <a:latin typeface="Arial"/>
                <a:cs typeface="Arial"/>
              </a:rPr>
              <a:t>We have begun working with the Radiation Control Department on radiation shielding</a:t>
            </a:r>
          </a:p>
        </p:txBody>
      </p:sp>
    </p:spTree>
    <p:extLst>
      <p:ext uri="{BB962C8B-B14F-4D97-AF65-F5344CB8AC3E}">
        <p14:creationId xmlns:p14="http://schemas.microsoft.com/office/powerpoint/2010/main" val="2480119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3" ma:contentTypeDescription="Create a new document." ma:contentTypeScope="" ma:versionID="02cf28e49a1f032029e51a2736b97030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79a7ef58ac1fb93c702df990454a66e8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C1DE3A-A701-4560-97E7-3C91CBF05FD9}">
  <ds:schemaRefs>
    <ds:schemaRef ds:uri="1543a33f-de66-4ce2-96ef-9c75f077144b"/>
    <ds:schemaRef ds:uri="836220bd-6765-475d-aebe-427a3023f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Application>Microsoft Office PowerPoint</Application>
  <PresentationFormat>Widescreen</PresentationFormat>
  <Slides>21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Simulations of Positron Beam Generation and Capture at Ce+BAF</vt:lpstr>
      <vt:lpstr>LERF Polarized Positron Injector Concept</vt:lpstr>
      <vt:lpstr>Concept and Challenges of High-Power Target</vt:lpstr>
      <vt:lpstr>Managing Beam Power Budget (120 kW)</vt:lpstr>
      <vt:lpstr>High Field Solenoid</vt:lpstr>
      <vt:lpstr>Model with Compensation Solenoid and Cavities</vt:lpstr>
      <vt:lpstr>Distribution of Power Deposed by 1 mA @ 120 MeV e‒ Beam (FLUKA)</vt:lpstr>
      <vt:lpstr>Energy Distributions of e‒, e+ and γ at Different Z-Positions (FLUKA)</vt:lpstr>
      <vt:lpstr>Spatial Distributions of e‒, e+, γ and n. Neutron Energy and Yield (FLUKA)</vt:lpstr>
      <vt:lpstr>Standing Wave Capture Cavity (Shaoheng Wang)</vt:lpstr>
      <vt:lpstr>GPT: e+ Beam at Target Exit and Magnetic &amp; Electric Fields </vt:lpstr>
      <vt:lpstr>Is the Cavity Position Optimal for Capture 60 MeV e+? </vt:lpstr>
      <vt:lpstr>Yield of Positrons (60 MeV ± 3 MeV) and Energy (Gamma Factor) vs Z</vt:lpstr>
      <vt:lpstr>Transverse RMS Bunch Size and Angle vs Z</vt:lpstr>
      <vt:lpstr>Positron Yield and Normalized Emittance vs Z</vt:lpstr>
      <vt:lpstr>Impact of Solenoid around Cavity on e+ Yield</vt:lpstr>
      <vt:lpstr>e+ Beam Current vs Z (e+ with All Energies)</vt:lpstr>
      <vt:lpstr>Summary</vt:lpstr>
      <vt:lpstr>PowerPoint Presentation</vt:lpstr>
      <vt:lpstr>Beam Dynamics of 60 MeV e+: Evolution of Bunch Parameters in Time</vt:lpstr>
      <vt:lpstr>Energy Gain and Positron Yield vs E-Field Phase (3 MV/m, 1.1 m Length)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revision>15</cp:revision>
  <dcterms:created xsi:type="dcterms:W3CDTF">2023-02-20T01:51:32Z</dcterms:created>
  <dcterms:modified xsi:type="dcterms:W3CDTF">2024-03-18T14:10:09Z</dcterms:modified>
</cp:coreProperties>
</file>