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 id="2147483685" r:id="rId2"/>
  </p:sldMasterIdLst>
  <p:notesMasterIdLst>
    <p:notesMasterId r:id="rId26"/>
  </p:notesMasterIdLst>
  <p:sldIdLst>
    <p:sldId id="256" r:id="rId3"/>
    <p:sldId id="257" r:id="rId4"/>
    <p:sldId id="258" r:id="rId5"/>
    <p:sldId id="259" r:id="rId6"/>
    <p:sldId id="260" r:id="rId7"/>
    <p:sldId id="261" r:id="rId8"/>
    <p:sldId id="263"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ABD"/>
    <a:srgbClr val="488FD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61"/>
    <p:restoredTop sz="94820"/>
  </p:normalViewPr>
  <p:slideViewPr>
    <p:cSldViewPr snapToGrid="0">
      <p:cViewPr varScale="1">
        <p:scale>
          <a:sx n="66" d="100"/>
          <a:sy n="66" d="100"/>
        </p:scale>
        <p:origin x="192" y="1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DC4DC-7143-41B9-B31E-C7EAF01221BF}" type="datetimeFigureOut">
              <a:rPr lang="en-US" smtClean="0"/>
              <a:t>3/17/24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6A1F1-64EC-42C9-88CC-CEED3195D73C}" type="slidenum">
              <a:rPr lang="en-US" smtClean="0"/>
              <a:t>‹#›</a:t>
            </a:fld>
            <a:endParaRPr lang="en-US"/>
          </a:p>
        </p:txBody>
      </p:sp>
    </p:spTree>
    <p:extLst>
      <p:ext uri="{BB962C8B-B14F-4D97-AF65-F5344CB8AC3E}">
        <p14:creationId xmlns:p14="http://schemas.microsoft.com/office/powerpoint/2010/main" val="364386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6A1F1-64EC-42C9-88CC-CEED3195D73C}" type="slidenum">
              <a:rPr lang="en-US" smtClean="0"/>
              <a:t>7</a:t>
            </a:fld>
            <a:endParaRPr lang="en-US"/>
          </a:p>
        </p:txBody>
      </p:sp>
    </p:spTree>
    <p:extLst>
      <p:ext uri="{BB962C8B-B14F-4D97-AF65-F5344CB8AC3E}">
        <p14:creationId xmlns:p14="http://schemas.microsoft.com/office/powerpoint/2010/main" val="306464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5F0F5-642A-E5A8-385F-9257FD144A73}"/>
              </a:ext>
            </a:extLst>
          </p:cNvPr>
          <p:cNvSpPr>
            <a:spLocks noGrp="1"/>
          </p:cNvSpPr>
          <p:nvPr>
            <p:ph type="ctrTitle"/>
          </p:nvPr>
        </p:nvSpPr>
        <p:spPr>
          <a:xfrm>
            <a:off x="349624" y="1289375"/>
            <a:ext cx="11492752" cy="3160341"/>
          </a:xfrm>
        </p:spPr>
        <p:txBody>
          <a:bodyPr anchor="ct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013A28-6E96-D5AF-6D51-C5A208E81BF9}"/>
              </a:ext>
            </a:extLst>
          </p:cNvPr>
          <p:cNvSpPr>
            <a:spLocks noGrp="1"/>
          </p:cNvSpPr>
          <p:nvPr>
            <p:ph type="subTitle" idx="1"/>
          </p:nvPr>
        </p:nvSpPr>
        <p:spPr>
          <a:xfrm>
            <a:off x="349624" y="4542305"/>
            <a:ext cx="1149275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3C1166B-0518-B029-B46E-089EE16FD35A}"/>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32085EC8-3A3E-D585-7780-C580CE153140}"/>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9B2A341B-7039-B9D2-6B0E-B4EF2218F9C8}"/>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82351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C57A-0FD5-A005-DCA4-6DD52ECDC5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9247AA-776E-4FA5-C4AB-C4DC9E1EC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15CBD7-4EEC-F52B-CBDA-EC6585F6EF81}"/>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5DD06744-9F18-FCEA-581C-60FAEEC7FCEF}"/>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5FA52587-2B8A-C1D4-9420-D2A6123D5D0D}"/>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185147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835A8-B456-97BD-0CD6-172B3FA6D5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20E48-5B02-9820-2ACE-12A583CC7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00A1C-24FC-C38D-DB51-9CEC67117F96}"/>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336B3BBE-E120-1F24-C92A-DA1220356370}"/>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7FE87F1A-934B-21BD-7F4E-A3E2A3D20C7F}"/>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2323051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DEC8-09E9-5E06-B7FA-32C2F10EFC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1C8FAA-C505-434D-47E7-634F2AC5E4A2}"/>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88CD0619-D5F2-D136-6BE1-CDDFED766822}"/>
              </a:ext>
            </a:extLst>
          </p:cNvPr>
          <p:cNvSpPr>
            <a:spLocks noGrp="1"/>
          </p:cNvSpPr>
          <p:nvPr>
            <p:ph type="ftr" sz="quarter" idx="11"/>
          </p:nvPr>
        </p:nvSpPr>
        <p:spPr/>
        <p:txBody>
          <a:bodyPr/>
          <a:lstStyle/>
          <a:p>
            <a:r>
              <a:rPr lang="en-US"/>
              <a:t>Positron Working Group Workshop @ GWU</a:t>
            </a:r>
          </a:p>
        </p:txBody>
      </p:sp>
      <p:sp>
        <p:nvSpPr>
          <p:cNvPr id="5" name="Slide Number Placeholder 4">
            <a:extLst>
              <a:ext uri="{FF2B5EF4-FFF2-40B4-BE49-F238E27FC236}">
                <a16:creationId xmlns:a16="http://schemas.microsoft.com/office/drawing/2014/main" id="{CA9E6D8A-CCDE-29B6-D882-536ED89A792D}"/>
              </a:ext>
            </a:extLst>
          </p:cNvPr>
          <p:cNvSpPr>
            <a:spLocks noGrp="1"/>
          </p:cNvSpPr>
          <p:nvPr>
            <p:ph type="sldNum" sz="quarter" idx="12"/>
          </p:nvPr>
        </p:nvSpPr>
        <p:spPr/>
        <p:txBody>
          <a:bodyPr/>
          <a:lstStyle/>
          <a:p>
            <a:fld id="{1FFB400D-5168-0044-B87C-800249830A31}" type="slidenum">
              <a:rPr lang="en-US" smtClean="0"/>
              <a:t>‹#›</a:t>
            </a:fld>
            <a:endParaRPr lang="en-US"/>
          </a:p>
        </p:txBody>
      </p:sp>
      <p:sp>
        <p:nvSpPr>
          <p:cNvPr id="6" name="Title 1">
            <a:extLst>
              <a:ext uri="{FF2B5EF4-FFF2-40B4-BE49-F238E27FC236}">
                <a16:creationId xmlns:a16="http://schemas.microsoft.com/office/drawing/2014/main" id="{579989CB-4B61-C646-07C9-A93946FCA531}"/>
              </a:ext>
            </a:extLst>
          </p:cNvPr>
          <p:cNvSpPr txBox="1">
            <a:spLocks/>
          </p:cNvSpPr>
          <p:nvPr/>
        </p:nvSpPr>
        <p:spPr>
          <a:xfrm>
            <a:off x="164881" y="1298955"/>
            <a:ext cx="11743592" cy="34738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ADEFA464-AEA1-D11D-0790-E7EFEC412B3E}"/>
              </a:ext>
            </a:extLst>
          </p:cNvPr>
          <p:cNvSpPr>
            <a:spLocks noGrp="1"/>
          </p:cNvSpPr>
          <p:nvPr>
            <p:ph type="subTitle" idx="1"/>
          </p:nvPr>
        </p:nvSpPr>
        <p:spPr>
          <a:xfrm>
            <a:off x="164880" y="5020263"/>
            <a:ext cx="11743592" cy="10885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90361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5A62-FC45-AA63-099E-58C3834BB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44ACAC-2609-6121-971D-B8D9E1B1D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98C7F5-0450-7E73-97B4-22B2CC3017C2}"/>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5" name="Footer Placeholder 4">
            <a:extLst>
              <a:ext uri="{FF2B5EF4-FFF2-40B4-BE49-F238E27FC236}">
                <a16:creationId xmlns:a16="http://schemas.microsoft.com/office/drawing/2014/main" id="{C9BF60BE-2229-7C2B-2D60-C8F4C20EB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6FEDD-3685-C29D-643D-19FEC2024FC2}"/>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4081065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065C-1C1D-D08D-718E-C8EF97A19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2FF4F-D35C-C0EF-9DA9-0FCC5155FB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8B6D7-04EC-34A7-DFB1-887681FF84D5}"/>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5" name="Footer Placeholder 4">
            <a:extLst>
              <a:ext uri="{FF2B5EF4-FFF2-40B4-BE49-F238E27FC236}">
                <a16:creationId xmlns:a16="http://schemas.microsoft.com/office/drawing/2014/main" id="{18236AFD-BD57-89AC-11A8-2D2BE4492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7BF93-7701-4424-F097-D6A29F9987A6}"/>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70032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B2BE9-9468-2BA9-D75E-85718B794B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715618-F330-E6BE-5BE6-9A9F79D18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B03395-A335-1339-CB97-1AD38750EAE0}"/>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5" name="Footer Placeholder 4">
            <a:extLst>
              <a:ext uri="{FF2B5EF4-FFF2-40B4-BE49-F238E27FC236}">
                <a16:creationId xmlns:a16="http://schemas.microsoft.com/office/drawing/2014/main" id="{DC0594E4-FCE7-D46A-6782-B4F21A361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9BAF9-CB55-486A-B804-0703B5256636}"/>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3124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CF44-5E06-F7CA-35BC-AE4FFC9B7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07F73-BA3C-9A9A-BCA9-47795CF2CA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961EF-A79A-132D-A802-7668E8BBC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702EDA-D538-0601-E333-38ABD1EB6F1B}"/>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6" name="Footer Placeholder 5">
            <a:extLst>
              <a:ext uri="{FF2B5EF4-FFF2-40B4-BE49-F238E27FC236}">
                <a16:creationId xmlns:a16="http://schemas.microsoft.com/office/drawing/2014/main" id="{2E7AD894-8AC0-6137-5D74-4E1F0065F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A3FE8-8B96-193A-DAC9-64A0122802CB}"/>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1137632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E7A5-E1C7-0A64-84FF-F7FDAA858D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BF25C1-7A59-A82A-F1E9-F384E1B2FB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F63D54-B3D4-3BAE-0561-E88173A8D6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5AF12D-B827-0548-211D-A2824D49CB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1F774-E748-BD6D-FED3-FF5E4D71C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165B0C-C7A3-7E23-5004-8FC4A9E83FB4}"/>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8" name="Footer Placeholder 7">
            <a:extLst>
              <a:ext uri="{FF2B5EF4-FFF2-40B4-BE49-F238E27FC236}">
                <a16:creationId xmlns:a16="http://schemas.microsoft.com/office/drawing/2014/main" id="{6ECFB0E1-C2A5-B4BA-1C3E-E3B9AE855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D163AD-4690-6675-C0F5-57CAB5F875CC}"/>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2986753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1079-3FBC-4CBB-EE54-5FE74DBDDD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77A70A-85D8-30C6-8073-41F992ABA263}"/>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4" name="Footer Placeholder 3">
            <a:extLst>
              <a:ext uri="{FF2B5EF4-FFF2-40B4-BE49-F238E27FC236}">
                <a16:creationId xmlns:a16="http://schemas.microsoft.com/office/drawing/2014/main" id="{10DBA50E-DDCF-44DD-4BA4-35D84B846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FCB069-E81C-773C-4EBC-5209D71C3D3B}"/>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3157354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D0F19-9E9A-C64B-C04F-4F362EC89DEF}"/>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3" name="Footer Placeholder 2">
            <a:extLst>
              <a:ext uri="{FF2B5EF4-FFF2-40B4-BE49-F238E27FC236}">
                <a16:creationId xmlns:a16="http://schemas.microsoft.com/office/drawing/2014/main" id="{8186E7A5-3E3F-DD96-8289-34CF6BE567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E8459A-C8D2-52AA-65D5-2EBC06957A8E}"/>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203049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5604-081A-CEBE-A59A-D17FBE375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9805E-CA8E-27D4-2782-BB499AB64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D1D15-7C9F-A9A3-E179-96C6363A9ADE}"/>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2D526D21-4094-496D-23AF-E65FBB1CDBBD}"/>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A5D17279-CB79-C1F8-30FA-B27D8F5C8339}"/>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95646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D5C0-BC94-C101-6518-0B54EAF4E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6D4237-B3C7-32D2-AFCF-E5354E872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93061F-A38D-6354-BC88-C148F3764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994C9-7285-D8FC-AA74-5F5D9297A72A}"/>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6" name="Footer Placeholder 5">
            <a:extLst>
              <a:ext uri="{FF2B5EF4-FFF2-40B4-BE49-F238E27FC236}">
                <a16:creationId xmlns:a16="http://schemas.microsoft.com/office/drawing/2014/main" id="{5C51A2CD-11DE-C047-DC87-ED38B9B9E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D84F6-254E-BC10-A95B-61D05290C5E8}"/>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3678040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2252C-154F-0039-FFE9-EAF018ABA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DB0211-CD6F-904F-BE94-5277310D1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11FAAA-1FD3-0BDD-89C9-5499E2691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067873-D2AF-7C48-5EA1-3DDD114572E0}"/>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6" name="Footer Placeholder 5">
            <a:extLst>
              <a:ext uri="{FF2B5EF4-FFF2-40B4-BE49-F238E27FC236}">
                <a16:creationId xmlns:a16="http://schemas.microsoft.com/office/drawing/2014/main" id="{A8A7C9D4-4DE4-EAC6-2458-9C2608A54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78F63-E94C-C8A3-5366-17142451B0CF}"/>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1536485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011F-9B1A-1E4B-5E1E-798162AB4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3484BE-72D0-AFA8-1947-41E5295E6A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FD945-0BFA-5E67-5556-81F4E32C5951}"/>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5" name="Footer Placeholder 4">
            <a:extLst>
              <a:ext uri="{FF2B5EF4-FFF2-40B4-BE49-F238E27FC236}">
                <a16:creationId xmlns:a16="http://schemas.microsoft.com/office/drawing/2014/main" id="{72FE5B42-5CE5-21D7-EF8A-A064B4C86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5CDAA-65A7-3B15-C2A1-01B3C082BECA}"/>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456788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C2FFF3-7722-704F-F365-BF4799B9F0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446448-3F8A-9465-F20A-9F62B48C4D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5DD6E-F5D6-B388-B54F-759BAD0F2613}"/>
              </a:ext>
            </a:extLst>
          </p:cNvPr>
          <p:cNvSpPr>
            <a:spLocks noGrp="1"/>
          </p:cNvSpPr>
          <p:nvPr>
            <p:ph type="dt" sz="half" idx="10"/>
          </p:nvPr>
        </p:nvSpPr>
        <p:spPr/>
        <p:txBody>
          <a:bodyPr/>
          <a:lstStyle/>
          <a:p>
            <a:fld id="{18FFEF5A-A6F6-4545-B674-2D5BEA637FCD}" type="datetimeFigureOut">
              <a:rPr lang="en-US" smtClean="0"/>
              <a:t>3/17/24</a:t>
            </a:fld>
            <a:endParaRPr lang="en-US"/>
          </a:p>
        </p:txBody>
      </p:sp>
      <p:sp>
        <p:nvSpPr>
          <p:cNvPr id="5" name="Footer Placeholder 4">
            <a:extLst>
              <a:ext uri="{FF2B5EF4-FFF2-40B4-BE49-F238E27FC236}">
                <a16:creationId xmlns:a16="http://schemas.microsoft.com/office/drawing/2014/main" id="{A8901240-E52F-44ED-64C0-0C410EA07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86AB2-B7D5-AEA7-B052-0FB5D863F7C0}"/>
              </a:ext>
            </a:extLst>
          </p:cNvPr>
          <p:cNvSpPr>
            <a:spLocks noGrp="1"/>
          </p:cNvSpPr>
          <p:nvPr>
            <p:ph type="sldNum" sz="quarter" idx="12"/>
          </p:nvPr>
        </p:nvSpPr>
        <p:spPr/>
        <p:txBody>
          <a:bodyPr/>
          <a:lstStyle/>
          <a:p>
            <a:fld id="{3271B5DB-FE2D-4AF5-AC86-8CCE93C36C27}" type="slidenum">
              <a:rPr lang="en-US" smtClean="0"/>
              <a:t>‹#›</a:t>
            </a:fld>
            <a:endParaRPr lang="en-US"/>
          </a:p>
        </p:txBody>
      </p:sp>
    </p:spTree>
    <p:extLst>
      <p:ext uri="{BB962C8B-B14F-4D97-AF65-F5344CB8AC3E}">
        <p14:creationId xmlns:p14="http://schemas.microsoft.com/office/powerpoint/2010/main" val="1850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9286-0D13-D002-9BCE-158DC46295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E36D5F-D5A6-FC5A-E6F5-893AFB4DAF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1F470-7C70-2C6B-E86F-6E540DF09949}"/>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902287B8-8A6D-3904-B080-0975188A1EC2}"/>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F7F2B2E7-05AD-322E-E334-221F80F13B8C}"/>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112206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113A3-CED4-C0E6-880D-B3E8174D3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B6AD7-5B07-F26A-D548-60C0527556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83F53-13FD-0E2C-D634-C35D4D549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91C041-C9BE-8D34-4A3F-849933B9E24E}"/>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32872C66-BD30-FFF6-168D-51537789DFFF}"/>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58434CC2-D23B-2AA0-E1DA-2BF0ED0EE3DF}"/>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3357315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69C5-66D1-4875-C624-D1A1BEA6E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CB6E63-FEC8-7563-A2DB-15E05B288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0A1386-CCF2-B886-E0D3-9F7D220B7B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7F5779-2B36-4182-0C7E-0C13B5704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69D112-C5B4-28F3-E006-2DF818083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918FD7-5163-B5FB-8396-F588C0DE8C8E}"/>
              </a:ext>
            </a:extLst>
          </p:cNvPr>
          <p:cNvSpPr>
            <a:spLocks noGrp="1"/>
          </p:cNvSpPr>
          <p:nvPr>
            <p:ph type="dt" sz="half" idx="10"/>
          </p:nvPr>
        </p:nvSpPr>
        <p:spPr/>
        <p:txBody>
          <a:bodyPr/>
          <a:lstStyle/>
          <a:p>
            <a:r>
              <a:rPr lang="en-US"/>
              <a:t>3/18/2024</a:t>
            </a:r>
          </a:p>
        </p:txBody>
      </p:sp>
      <p:sp>
        <p:nvSpPr>
          <p:cNvPr id="8" name="Footer Placeholder 7">
            <a:extLst>
              <a:ext uri="{FF2B5EF4-FFF2-40B4-BE49-F238E27FC236}">
                <a16:creationId xmlns:a16="http://schemas.microsoft.com/office/drawing/2014/main" id="{07F5D5B9-D259-DAC9-B424-D3542F9A2C1C}"/>
              </a:ext>
            </a:extLst>
          </p:cNvPr>
          <p:cNvSpPr>
            <a:spLocks noGrp="1"/>
          </p:cNvSpPr>
          <p:nvPr>
            <p:ph type="ftr" sz="quarter" idx="11"/>
          </p:nvPr>
        </p:nvSpPr>
        <p:spPr/>
        <p:txBody>
          <a:bodyPr/>
          <a:lstStyle/>
          <a:p>
            <a:r>
              <a:rPr lang="en-US"/>
              <a:t>Positron Working Group Workshop @ GWU</a:t>
            </a:r>
          </a:p>
        </p:txBody>
      </p:sp>
      <p:sp>
        <p:nvSpPr>
          <p:cNvPr id="9" name="Slide Number Placeholder 8">
            <a:extLst>
              <a:ext uri="{FF2B5EF4-FFF2-40B4-BE49-F238E27FC236}">
                <a16:creationId xmlns:a16="http://schemas.microsoft.com/office/drawing/2014/main" id="{46901561-F24C-F52D-D042-F4BC29696206}"/>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25917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79BC-63C7-2017-CFB6-402EBCDF2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D4F8B-4F76-5524-423D-96722033C914}"/>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D6F767C3-8010-6CD0-AA80-B455A70DEE24}"/>
              </a:ext>
            </a:extLst>
          </p:cNvPr>
          <p:cNvSpPr>
            <a:spLocks noGrp="1"/>
          </p:cNvSpPr>
          <p:nvPr>
            <p:ph type="ftr" sz="quarter" idx="11"/>
          </p:nvPr>
        </p:nvSpPr>
        <p:spPr/>
        <p:txBody>
          <a:bodyPr/>
          <a:lstStyle/>
          <a:p>
            <a:r>
              <a:rPr lang="en-US"/>
              <a:t>Positron Working Group Workshop @ GWU</a:t>
            </a:r>
          </a:p>
        </p:txBody>
      </p:sp>
      <p:sp>
        <p:nvSpPr>
          <p:cNvPr id="5" name="Slide Number Placeholder 4">
            <a:extLst>
              <a:ext uri="{FF2B5EF4-FFF2-40B4-BE49-F238E27FC236}">
                <a16:creationId xmlns:a16="http://schemas.microsoft.com/office/drawing/2014/main" id="{F7F42440-1D94-E0EA-C712-558DD0CFDE65}"/>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2117223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72104-0498-60E3-75BA-BCAA964B05B8}"/>
              </a:ext>
            </a:extLst>
          </p:cNvPr>
          <p:cNvSpPr>
            <a:spLocks noGrp="1"/>
          </p:cNvSpPr>
          <p:nvPr>
            <p:ph type="dt" sz="half" idx="10"/>
          </p:nvPr>
        </p:nvSpPr>
        <p:spPr/>
        <p:txBody>
          <a:bodyPr/>
          <a:lstStyle/>
          <a:p>
            <a:r>
              <a:rPr lang="en-US"/>
              <a:t>3/18/2024</a:t>
            </a:r>
          </a:p>
        </p:txBody>
      </p:sp>
      <p:sp>
        <p:nvSpPr>
          <p:cNvPr id="3" name="Footer Placeholder 2">
            <a:extLst>
              <a:ext uri="{FF2B5EF4-FFF2-40B4-BE49-F238E27FC236}">
                <a16:creationId xmlns:a16="http://schemas.microsoft.com/office/drawing/2014/main" id="{30F55A86-E829-4278-FCDD-51EDE1075759}"/>
              </a:ext>
            </a:extLst>
          </p:cNvPr>
          <p:cNvSpPr>
            <a:spLocks noGrp="1"/>
          </p:cNvSpPr>
          <p:nvPr>
            <p:ph type="ftr" sz="quarter" idx="11"/>
          </p:nvPr>
        </p:nvSpPr>
        <p:spPr/>
        <p:txBody>
          <a:bodyPr/>
          <a:lstStyle/>
          <a:p>
            <a:r>
              <a:rPr lang="en-US"/>
              <a:t>Positron Working Group Workshop @ GWU</a:t>
            </a:r>
          </a:p>
        </p:txBody>
      </p:sp>
      <p:sp>
        <p:nvSpPr>
          <p:cNvPr id="4" name="Slide Number Placeholder 3">
            <a:extLst>
              <a:ext uri="{FF2B5EF4-FFF2-40B4-BE49-F238E27FC236}">
                <a16:creationId xmlns:a16="http://schemas.microsoft.com/office/drawing/2014/main" id="{AA80A50D-D542-AACF-2348-0E19F167CA7B}"/>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840183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A869-6664-0223-27F0-C537D8034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BF22BC-326B-3006-6DA4-39FBBC377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1BB56A-DBB4-893C-EB7B-3169E20CA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C3A4CB-3203-C896-6CD8-A9296D294AF5}"/>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D2113573-3968-EA91-B807-2479E31FEFE5}"/>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9BB6320D-A5A1-58F8-6972-B0FF40AEAA82}"/>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256260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CA25-5501-6F2C-97AF-BDFB5DEDF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94B13C-A31F-3382-EB93-C88546D763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A10C83-52B9-33FF-82A3-4E09E29F2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CB745-CBA1-2334-7C6D-12D09F0FF403}"/>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95C1189C-4B8A-102B-C012-ABF5D6695D85}"/>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5128F542-2388-1EFE-608C-0C5D1FBAB3D5}"/>
              </a:ext>
            </a:extLst>
          </p:cNvPr>
          <p:cNvSpPr>
            <a:spLocks noGrp="1"/>
          </p:cNvSpPr>
          <p:nvPr>
            <p:ph type="sldNum" sz="quarter" idx="12"/>
          </p:nvPr>
        </p:nvSpPr>
        <p:spPr/>
        <p:txBody>
          <a:bodyPr/>
          <a:lstStyle/>
          <a:p>
            <a:fld id="{1FFB400D-5168-0044-B87C-800249830A31}" type="slidenum">
              <a:rPr lang="en-US" smtClean="0"/>
              <a:t>‹#›</a:t>
            </a:fld>
            <a:endParaRPr lang="en-US"/>
          </a:p>
        </p:txBody>
      </p:sp>
    </p:spTree>
    <p:extLst>
      <p:ext uri="{BB962C8B-B14F-4D97-AF65-F5344CB8AC3E}">
        <p14:creationId xmlns:p14="http://schemas.microsoft.com/office/powerpoint/2010/main" val="1987586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ti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76E6F4-F656-05CF-0E7F-19E31ECD2C54}"/>
              </a:ext>
            </a:extLst>
          </p:cNvPr>
          <p:cNvSpPr>
            <a:spLocks noGrp="1"/>
          </p:cNvSpPr>
          <p:nvPr>
            <p:ph type="title"/>
          </p:nvPr>
        </p:nvSpPr>
        <p:spPr>
          <a:xfrm>
            <a:off x="1568824" y="134111"/>
            <a:ext cx="9784976" cy="8772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433D3F-5C42-EC51-C778-1C909E593804}"/>
              </a:ext>
            </a:extLst>
          </p:cNvPr>
          <p:cNvSpPr>
            <a:spLocks noGrp="1"/>
          </p:cNvSpPr>
          <p:nvPr>
            <p:ph type="body" idx="1"/>
          </p:nvPr>
        </p:nvSpPr>
        <p:spPr>
          <a:xfrm>
            <a:off x="838200" y="1308861"/>
            <a:ext cx="10515600" cy="47623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C9486-459D-9C9D-7B97-92F4FA19B3B5}"/>
              </a:ext>
            </a:extLst>
          </p:cNvPr>
          <p:cNvSpPr>
            <a:spLocks noGrp="1"/>
          </p:cNvSpPr>
          <p:nvPr>
            <p:ph type="dt" sz="half" idx="2"/>
          </p:nvPr>
        </p:nvSpPr>
        <p:spPr>
          <a:xfrm>
            <a:off x="838200" y="638324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3/18/2024</a:t>
            </a:r>
          </a:p>
        </p:txBody>
      </p:sp>
      <p:sp>
        <p:nvSpPr>
          <p:cNvPr id="5" name="Footer Placeholder 4">
            <a:extLst>
              <a:ext uri="{FF2B5EF4-FFF2-40B4-BE49-F238E27FC236}">
                <a16:creationId xmlns:a16="http://schemas.microsoft.com/office/drawing/2014/main" id="{9D8F8877-2E6F-CE5E-E85D-90227730754F}"/>
              </a:ext>
            </a:extLst>
          </p:cNvPr>
          <p:cNvSpPr>
            <a:spLocks noGrp="1"/>
          </p:cNvSpPr>
          <p:nvPr>
            <p:ph type="ftr" sz="quarter" idx="3"/>
          </p:nvPr>
        </p:nvSpPr>
        <p:spPr>
          <a:xfrm>
            <a:off x="4038600" y="638324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Positron Working Group Workshop @ GWU</a:t>
            </a:r>
          </a:p>
        </p:txBody>
      </p:sp>
      <p:sp>
        <p:nvSpPr>
          <p:cNvPr id="6" name="Slide Number Placeholder 5">
            <a:extLst>
              <a:ext uri="{FF2B5EF4-FFF2-40B4-BE49-F238E27FC236}">
                <a16:creationId xmlns:a16="http://schemas.microsoft.com/office/drawing/2014/main" id="{1A391AA9-46B9-0974-E253-64FC279BEB4F}"/>
              </a:ext>
            </a:extLst>
          </p:cNvPr>
          <p:cNvSpPr>
            <a:spLocks noGrp="1"/>
          </p:cNvSpPr>
          <p:nvPr>
            <p:ph type="sldNum" sz="quarter" idx="4"/>
          </p:nvPr>
        </p:nvSpPr>
        <p:spPr>
          <a:xfrm>
            <a:off x="8610600" y="638324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B400D-5168-0044-B87C-800249830A31}" type="slidenum">
              <a:rPr lang="en-US" smtClean="0"/>
              <a:t>‹#›</a:t>
            </a:fld>
            <a:endParaRPr lang="en-US"/>
          </a:p>
        </p:txBody>
      </p:sp>
      <p:pic>
        <p:nvPicPr>
          <p:cNvPr id="7" name="Bild 6" descr="Bild 6">
            <a:extLst>
              <a:ext uri="{FF2B5EF4-FFF2-40B4-BE49-F238E27FC236}">
                <a16:creationId xmlns:a16="http://schemas.microsoft.com/office/drawing/2014/main" id="{71467896-7B36-2BCF-94E4-670D7FC8B1A6}"/>
              </a:ext>
            </a:extLst>
          </p:cNvPr>
          <p:cNvPicPr>
            <a:picLocks noChangeAspect="1"/>
          </p:cNvPicPr>
          <p:nvPr/>
        </p:nvPicPr>
        <p:blipFill>
          <a:blip r:embed="rId14"/>
          <a:stretch>
            <a:fillRect/>
          </a:stretch>
        </p:blipFill>
        <p:spPr>
          <a:xfrm>
            <a:off x="207941" y="139448"/>
            <a:ext cx="1201142" cy="889822"/>
          </a:xfrm>
          <a:prstGeom prst="rect">
            <a:avLst/>
          </a:prstGeom>
          <a:ln w="12700">
            <a:miter lim="400000"/>
          </a:ln>
        </p:spPr>
      </p:pic>
      <p:sp>
        <p:nvSpPr>
          <p:cNvPr id="8" name="Gerade Verbindung 8">
            <a:extLst>
              <a:ext uri="{FF2B5EF4-FFF2-40B4-BE49-F238E27FC236}">
                <a16:creationId xmlns:a16="http://schemas.microsoft.com/office/drawing/2014/main" id="{D0BC72F0-9F59-4AC9-DCBB-E16B1D3DFB34}"/>
              </a:ext>
            </a:extLst>
          </p:cNvPr>
          <p:cNvSpPr/>
          <p:nvPr/>
        </p:nvSpPr>
        <p:spPr>
          <a:xfrm>
            <a:off x="224204" y="1127875"/>
            <a:ext cx="11743592" cy="14"/>
          </a:xfrm>
          <a:prstGeom prst="line">
            <a:avLst/>
          </a:prstGeom>
          <a:ln w="57150">
            <a:solidFill>
              <a:srgbClr val="5B9BD5"/>
            </a:solidFill>
            <a:miter/>
          </a:ln>
        </p:spPr>
        <p:txBody>
          <a:bodyPr lIns="45718" tIns="45718" rIns="45718" bIns="45718"/>
          <a:lstStyle/>
          <a:p>
            <a:endParaRPr/>
          </a:p>
        </p:txBody>
      </p:sp>
      <p:sp>
        <p:nvSpPr>
          <p:cNvPr id="9" name="Gerade Verbindung 9">
            <a:extLst>
              <a:ext uri="{FF2B5EF4-FFF2-40B4-BE49-F238E27FC236}">
                <a16:creationId xmlns:a16="http://schemas.microsoft.com/office/drawing/2014/main" id="{E905D7CD-B048-A47E-BEDC-ADA27DE11AEB}"/>
              </a:ext>
            </a:extLst>
          </p:cNvPr>
          <p:cNvSpPr/>
          <p:nvPr/>
        </p:nvSpPr>
        <p:spPr>
          <a:xfrm flipV="1">
            <a:off x="224204" y="6272283"/>
            <a:ext cx="11743592" cy="6814"/>
          </a:xfrm>
          <a:prstGeom prst="line">
            <a:avLst/>
          </a:prstGeom>
          <a:ln w="57150">
            <a:solidFill>
              <a:srgbClr val="5B9BD5"/>
            </a:solidFill>
            <a:miter/>
          </a:ln>
        </p:spPr>
        <p:txBody>
          <a:bodyPr lIns="45718" tIns="45718" rIns="45718" bIns="45718"/>
          <a:lstStyle/>
          <a:p>
            <a:endParaRPr/>
          </a:p>
        </p:txBody>
      </p:sp>
    </p:spTree>
    <p:extLst>
      <p:ext uri="{BB962C8B-B14F-4D97-AF65-F5344CB8AC3E}">
        <p14:creationId xmlns:p14="http://schemas.microsoft.com/office/powerpoint/2010/main" val="390672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F6E6F-B4C8-C78C-6275-87746C6F3FB0}"/>
              </a:ext>
            </a:extLst>
          </p:cNvPr>
          <p:cNvSpPr>
            <a:spLocks noGrp="1"/>
          </p:cNvSpPr>
          <p:nvPr>
            <p:ph type="title"/>
          </p:nvPr>
        </p:nvSpPr>
        <p:spPr>
          <a:xfrm>
            <a:off x="1244906" y="122754"/>
            <a:ext cx="10108894" cy="65784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DEEC06-30FB-BB7B-9C8D-FC730DC712D2}"/>
              </a:ext>
            </a:extLst>
          </p:cNvPr>
          <p:cNvSpPr>
            <a:spLocks noGrp="1"/>
          </p:cNvSpPr>
          <p:nvPr>
            <p:ph type="body" idx="1"/>
          </p:nvPr>
        </p:nvSpPr>
        <p:spPr>
          <a:xfrm>
            <a:off x="838200" y="992485"/>
            <a:ext cx="10515600" cy="5239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5E37369-D084-532F-D275-BC4179739DEA}"/>
              </a:ext>
            </a:extLst>
          </p:cNvPr>
          <p:cNvSpPr>
            <a:spLocks noGrp="1"/>
          </p:cNvSpPr>
          <p:nvPr>
            <p:ph type="dt" sz="half" idx="2"/>
          </p:nvPr>
        </p:nvSpPr>
        <p:spPr>
          <a:xfrm>
            <a:off x="838200" y="643346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FEF5A-A6F6-4545-B674-2D5BEA637FCD}" type="datetimeFigureOut">
              <a:rPr lang="en-US" smtClean="0"/>
              <a:t>3/17/24</a:t>
            </a:fld>
            <a:endParaRPr lang="en-US"/>
          </a:p>
        </p:txBody>
      </p:sp>
      <p:sp>
        <p:nvSpPr>
          <p:cNvPr id="5" name="Footer Placeholder 4">
            <a:extLst>
              <a:ext uri="{FF2B5EF4-FFF2-40B4-BE49-F238E27FC236}">
                <a16:creationId xmlns:a16="http://schemas.microsoft.com/office/drawing/2014/main" id="{ECDE84E6-E818-7CC5-58C7-1E32798F5026}"/>
              </a:ext>
            </a:extLst>
          </p:cNvPr>
          <p:cNvSpPr>
            <a:spLocks noGrp="1"/>
          </p:cNvSpPr>
          <p:nvPr>
            <p:ph type="ftr" sz="quarter" idx="3"/>
          </p:nvPr>
        </p:nvSpPr>
        <p:spPr>
          <a:xfrm>
            <a:off x="4038600" y="643346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147498-A3BC-21F6-7C91-6A66CBA770A9}"/>
              </a:ext>
            </a:extLst>
          </p:cNvPr>
          <p:cNvSpPr>
            <a:spLocks noGrp="1"/>
          </p:cNvSpPr>
          <p:nvPr>
            <p:ph type="sldNum" sz="quarter" idx="4"/>
          </p:nvPr>
        </p:nvSpPr>
        <p:spPr>
          <a:xfrm>
            <a:off x="8610600" y="643346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1B5DB-FE2D-4AF5-AC86-8CCE93C36C27}" type="slidenum">
              <a:rPr lang="en-US" smtClean="0"/>
              <a:t>‹#›</a:t>
            </a:fld>
            <a:endParaRPr lang="en-US"/>
          </a:p>
        </p:txBody>
      </p:sp>
      <p:pic>
        <p:nvPicPr>
          <p:cNvPr id="7" name="Logo Small" descr="Bild 6">
            <a:extLst>
              <a:ext uri="{FF2B5EF4-FFF2-40B4-BE49-F238E27FC236}">
                <a16:creationId xmlns:a16="http://schemas.microsoft.com/office/drawing/2014/main" id="{7FC4A895-6AA0-C8FB-6C50-383F97F5E89D}"/>
              </a:ext>
            </a:extLst>
          </p:cNvPr>
          <p:cNvPicPr>
            <a:picLocks noChangeAspect="1"/>
          </p:cNvPicPr>
          <p:nvPr userDrawn="1"/>
        </p:nvPicPr>
        <p:blipFill>
          <a:blip r:embed="rId13"/>
          <a:stretch>
            <a:fillRect/>
          </a:stretch>
        </p:blipFill>
        <p:spPr>
          <a:xfrm>
            <a:off x="224203" y="215306"/>
            <a:ext cx="763102" cy="565316"/>
          </a:xfrm>
          <a:prstGeom prst="rect">
            <a:avLst/>
          </a:prstGeom>
          <a:ln w="12700">
            <a:miter lim="400000"/>
          </a:ln>
        </p:spPr>
      </p:pic>
      <p:sp>
        <p:nvSpPr>
          <p:cNvPr id="8" name="Straight Connector 2">
            <a:extLst>
              <a:ext uri="{FF2B5EF4-FFF2-40B4-BE49-F238E27FC236}">
                <a16:creationId xmlns:a16="http://schemas.microsoft.com/office/drawing/2014/main" id="{0F19F847-3C11-B954-0138-49F73AFBF3D7}"/>
              </a:ext>
            </a:extLst>
          </p:cNvPr>
          <p:cNvSpPr/>
          <p:nvPr userDrawn="1"/>
        </p:nvSpPr>
        <p:spPr>
          <a:xfrm flipV="1">
            <a:off x="224204" y="6350056"/>
            <a:ext cx="11743592" cy="6814"/>
          </a:xfrm>
          <a:prstGeom prst="line">
            <a:avLst/>
          </a:prstGeom>
          <a:ln w="38100">
            <a:solidFill>
              <a:srgbClr val="5B9BD5"/>
            </a:solidFill>
            <a:miter/>
          </a:ln>
        </p:spPr>
        <p:txBody>
          <a:bodyPr lIns="45718" tIns="45718" rIns="45718" bIns="45718"/>
          <a:lstStyle/>
          <a:p>
            <a:endParaRPr/>
          </a:p>
        </p:txBody>
      </p:sp>
      <p:sp>
        <p:nvSpPr>
          <p:cNvPr id="9" name="Straight Connector 1">
            <a:extLst>
              <a:ext uri="{FF2B5EF4-FFF2-40B4-BE49-F238E27FC236}">
                <a16:creationId xmlns:a16="http://schemas.microsoft.com/office/drawing/2014/main" id="{0AAF09DB-3AD9-68A9-F7E8-676A7AA2F5A4}"/>
              </a:ext>
            </a:extLst>
          </p:cNvPr>
          <p:cNvSpPr/>
          <p:nvPr userDrawn="1"/>
        </p:nvSpPr>
        <p:spPr>
          <a:xfrm>
            <a:off x="224204" y="860787"/>
            <a:ext cx="11743592" cy="14"/>
          </a:xfrm>
          <a:prstGeom prst="line">
            <a:avLst/>
          </a:prstGeom>
          <a:ln w="38100">
            <a:solidFill>
              <a:srgbClr val="5B9BD5"/>
            </a:solidFill>
            <a:miter/>
          </a:ln>
        </p:spPr>
        <p:txBody>
          <a:bodyPr lIns="45718" tIns="45718" rIns="45718" bIns="45718"/>
          <a:lstStyle/>
          <a:p>
            <a:endParaRPr/>
          </a:p>
        </p:txBody>
      </p:sp>
    </p:spTree>
    <p:extLst>
      <p:ext uri="{BB962C8B-B14F-4D97-AF65-F5344CB8AC3E}">
        <p14:creationId xmlns:p14="http://schemas.microsoft.com/office/powerpoint/2010/main" val="15219525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84E8-EF52-DFAC-1607-EC50E54FFC14}"/>
              </a:ext>
            </a:extLst>
          </p:cNvPr>
          <p:cNvSpPr>
            <a:spLocks noGrp="1"/>
          </p:cNvSpPr>
          <p:nvPr>
            <p:ph type="ctrTitle"/>
          </p:nvPr>
        </p:nvSpPr>
        <p:spPr>
          <a:xfrm>
            <a:off x="349624" y="1098875"/>
            <a:ext cx="11492752" cy="2854000"/>
          </a:xfrm>
        </p:spPr>
        <p:txBody>
          <a:bodyPr>
            <a:normAutofit/>
          </a:bodyPr>
          <a:lstStyle/>
          <a:p>
            <a:r>
              <a:rPr lang="en-US" sz="5400" dirty="0"/>
              <a:t>A high-power positron converter</a:t>
            </a:r>
            <a:br>
              <a:rPr lang="en-US" sz="5400" dirty="0"/>
            </a:br>
            <a:r>
              <a:rPr lang="en-US" sz="5400" dirty="0"/>
              <a:t>based on a recirculated liquid metal</a:t>
            </a:r>
            <a:br>
              <a:rPr lang="en-US" sz="5400" dirty="0"/>
            </a:br>
            <a:r>
              <a:rPr lang="en-US" sz="5400" dirty="0"/>
              <a:t>in-vacuum target</a:t>
            </a:r>
          </a:p>
        </p:txBody>
      </p:sp>
      <p:sp>
        <p:nvSpPr>
          <p:cNvPr id="3" name="Subtitle 2">
            <a:extLst>
              <a:ext uri="{FF2B5EF4-FFF2-40B4-BE49-F238E27FC236}">
                <a16:creationId xmlns:a16="http://schemas.microsoft.com/office/drawing/2014/main" id="{3A7C8868-DA3F-6D1D-BDDE-3C0C17285733}"/>
              </a:ext>
            </a:extLst>
          </p:cNvPr>
          <p:cNvSpPr>
            <a:spLocks noGrp="1"/>
          </p:cNvSpPr>
          <p:nvPr>
            <p:ph type="subTitle" idx="1"/>
          </p:nvPr>
        </p:nvSpPr>
        <p:spPr>
          <a:xfrm>
            <a:off x="349624" y="4114800"/>
            <a:ext cx="11492752" cy="2133600"/>
          </a:xfrm>
        </p:spPr>
        <p:txBody>
          <a:bodyPr>
            <a:noAutofit/>
          </a:bodyPr>
          <a:lstStyle/>
          <a:p>
            <a:r>
              <a:rPr lang="en-US" dirty="0"/>
              <a:t>V.O. </a:t>
            </a:r>
            <a:r>
              <a:rPr lang="en-US" dirty="0" err="1"/>
              <a:t>Kostroun</a:t>
            </a:r>
            <a:r>
              <a:rPr lang="en-US" dirty="0"/>
              <a:t>, Karl </a:t>
            </a:r>
            <a:r>
              <a:rPr lang="en-US" dirty="0" err="1"/>
              <a:t>Smolenski</a:t>
            </a:r>
            <a:r>
              <a:rPr lang="en-US" dirty="0"/>
              <a:t>, Joe Conway, Nick Taylor </a:t>
            </a:r>
          </a:p>
          <a:p>
            <a:r>
              <a:rPr lang="en-US" dirty="0"/>
              <a:t>Xelera Research LLC</a:t>
            </a:r>
            <a:br>
              <a:rPr lang="en-US" dirty="0"/>
            </a:br>
            <a:endParaRPr lang="en-US" sz="2000" dirty="0"/>
          </a:p>
          <a:p>
            <a:r>
              <a:rPr lang="en-US" sz="2000" dirty="0"/>
              <a:t>March 18, 2024</a:t>
            </a:r>
          </a:p>
          <a:p>
            <a:r>
              <a:rPr lang="en-US" sz="2000" dirty="0"/>
              <a:t>Positron Working Group Workshop at GWU</a:t>
            </a:r>
          </a:p>
        </p:txBody>
      </p:sp>
      <p:pic>
        <p:nvPicPr>
          <p:cNvPr id="8" name="Picture 7">
            <a:extLst>
              <a:ext uri="{FF2B5EF4-FFF2-40B4-BE49-F238E27FC236}">
                <a16:creationId xmlns:a16="http://schemas.microsoft.com/office/drawing/2014/main" id="{BF5F2F3D-500B-C412-68F8-78DF4B501934}"/>
              </a:ext>
            </a:extLst>
          </p:cNvPr>
          <p:cNvPicPr>
            <a:picLocks noChangeAspect="1"/>
          </p:cNvPicPr>
          <p:nvPr/>
        </p:nvPicPr>
        <p:blipFill>
          <a:blip r:embed="rId2"/>
          <a:stretch>
            <a:fillRect/>
          </a:stretch>
        </p:blipFill>
        <p:spPr>
          <a:xfrm>
            <a:off x="9292233" y="220983"/>
            <a:ext cx="2677134" cy="777233"/>
          </a:xfrm>
          <a:prstGeom prst="rect">
            <a:avLst/>
          </a:prstGeom>
        </p:spPr>
      </p:pic>
      <p:pic>
        <p:nvPicPr>
          <p:cNvPr id="5" name="Picture 4">
            <a:extLst>
              <a:ext uri="{FF2B5EF4-FFF2-40B4-BE49-F238E27FC236}">
                <a16:creationId xmlns:a16="http://schemas.microsoft.com/office/drawing/2014/main" id="{A9E11547-1C35-EBE8-79C4-06ECBF4C278B}"/>
              </a:ext>
            </a:extLst>
          </p:cNvPr>
          <p:cNvPicPr>
            <a:picLocks noChangeAspect="1"/>
          </p:cNvPicPr>
          <p:nvPr/>
        </p:nvPicPr>
        <p:blipFill>
          <a:blip r:embed="rId3"/>
          <a:stretch>
            <a:fillRect/>
          </a:stretch>
        </p:blipFill>
        <p:spPr>
          <a:xfrm>
            <a:off x="4310023" y="346584"/>
            <a:ext cx="3133804" cy="526031"/>
          </a:xfrm>
          <a:prstGeom prst="rect">
            <a:avLst/>
          </a:prstGeom>
        </p:spPr>
      </p:pic>
    </p:spTree>
    <p:extLst>
      <p:ext uri="{BB962C8B-B14F-4D97-AF65-F5344CB8AC3E}">
        <p14:creationId xmlns:p14="http://schemas.microsoft.com/office/powerpoint/2010/main" val="1339843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77789D-58D3-2C04-39CE-A7D4786F63FC}"/>
              </a:ext>
            </a:extLst>
          </p:cNvPr>
          <p:cNvSpPr>
            <a:spLocks noGrp="1"/>
          </p:cNvSpPr>
          <p:nvPr>
            <p:ph type="title"/>
          </p:nvPr>
        </p:nvSpPr>
        <p:spPr/>
        <p:txBody>
          <a:bodyPr/>
          <a:lstStyle/>
          <a:p>
            <a:r>
              <a:rPr lang="en-US" dirty="0"/>
              <a:t>GaInSn prototype test stand</a:t>
            </a:r>
          </a:p>
        </p:txBody>
      </p:sp>
      <p:sp>
        <p:nvSpPr>
          <p:cNvPr id="3" name="Content Placeholder 2">
            <a:extLst>
              <a:ext uri="{FF2B5EF4-FFF2-40B4-BE49-F238E27FC236}">
                <a16:creationId xmlns:a16="http://schemas.microsoft.com/office/drawing/2014/main" id="{94B1C4BB-C34F-7F83-5983-4A10DA375159}"/>
              </a:ext>
            </a:extLst>
          </p:cNvPr>
          <p:cNvSpPr>
            <a:spLocks noGrp="1"/>
          </p:cNvSpPr>
          <p:nvPr>
            <p:ph idx="1"/>
          </p:nvPr>
        </p:nvSpPr>
        <p:spPr>
          <a:xfrm>
            <a:off x="373655" y="1184254"/>
            <a:ext cx="3555506" cy="4214012"/>
          </a:xfrm>
          <a:prstGeom prst="rect">
            <a:avLst/>
          </a:prstGeom>
        </p:spPr>
        <p:txBody>
          <a:bodyPr>
            <a:normAutofit/>
          </a:bodyPr>
          <a:lstStyle/>
          <a:p>
            <a:pPr marL="0" indent="0">
              <a:buNone/>
            </a:pPr>
            <a:r>
              <a:rPr lang="en-US" sz="2600" dirty="0"/>
              <a:t>A free surface GaInSn liquid metal test stand was constructed from 304 SS.</a:t>
            </a:r>
            <a:br>
              <a:rPr lang="en-US" sz="2600" dirty="0"/>
            </a:br>
            <a:endParaRPr lang="en-US" sz="2600" dirty="0"/>
          </a:p>
          <a:p>
            <a:pPr marL="0" indent="0">
              <a:buNone/>
            </a:pPr>
            <a:r>
              <a:rPr lang="en-US" sz="2600" dirty="0"/>
              <a:t>The GaInSn is pumped by a Liquiflo Model H7F Mag-Drive gear pump with speed controlled by a constant-torque VFD. </a:t>
            </a:r>
          </a:p>
        </p:txBody>
      </p:sp>
      <p:sp>
        <p:nvSpPr>
          <p:cNvPr id="4" name="Date Placeholder 3">
            <a:extLst>
              <a:ext uri="{FF2B5EF4-FFF2-40B4-BE49-F238E27FC236}">
                <a16:creationId xmlns:a16="http://schemas.microsoft.com/office/drawing/2014/main" id="{6B69FF0C-3695-5F8F-9E57-D610A62C43EC}"/>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E6D2FE70-D2F7-6357-C056-CEE872A70667}"/>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9C388539-DF5B-83EC-1E80-C48C113C7ED9}"/>
              </a:ext>
            </a:extLst>
          </p:cNvPr>
          <p:cNvSpPr>
            <a:spLocks noGrp="1"/>
          </p:cNvSpPr>
          <p:nvPr>
            <p:ph type="sldNum" sz="quarter" idx="12"/>
          </p:nvPr>
        </p:nvSpPr>
        <p:spPr/>
        <p:txBody>
          <a:bodyPr/>
          <a:lstStyle/>
          <a:p>
            <a:fld id="{1FFB400D-5168-0044-B87C-800249830A31}" type="slidenum">
              <a:rPr lang="en-US" smtClean="0"/>
              <a:t>10</a:t>
            </a:fld>
            <a:endParaRPr lang="en-US"/>
          </a:p>
        </p:txBody>
      </p:sp>
      <p:pic>
        <p:nvPicPr>
          <p:cNvPr id="15" name="Picture 14">
            <a:extLst>
              <a:ext uri="{FF2B5EF4-FFF2-40B4-BE49-F238E27FC236}">
                <a16:creationId xmlns:a16="http://schemas.microsoft.com/office/drawing/2014/main" id="{B186993D-D258-E8A2-301E-FBF7CAAAE853}"/>
              </a:ext>
            </a:extLst>
          </p:cNvPr>
          <p:cNvPicPr>
            <a:picLocks noChangeAspect="1"/>
          </p:cNvPicPr>
          <p:nvPr/>
        </p:nvPicPr>
        <p:blipFill>
          <a:blip r:embed="rId2"/>
          <a:stretch>
            <a:fillRect/>
          </a:stretch>
        </p:blipFill>
        <p:spPr>
          <a:xfrm>
            <a:off x="4002793" y="968933"/>
            <a:ext cx="4632134" cy="5267916"/>
          </a:xfrm>
          <a:prstGeom prst="rect">
            <a:avLst/>
          </a:prstGeom>
        </p:spPr>
      </p:pic>
      <p:pic>
        <p:nvPicPr>
          <p:cNvPr id="17" name="Picture 16">
            <a:extLst>
              <a:ext uri="{FF2B5EF4-FFF2-40B4-BE49-F238E27FC236}">
                <a16:creationId xmlns:a16="http://schemas.microsoft.com/office/drawing/2014/main" id="{D0C70612-ADB6-AF01-1407-7F0E616BE228}"/>
              </a:ext>
            </a:extLst>
          </p:cNvPr>
          <p:cNvPicPr>
            <a:picLocks noChangeAspect="1"/>
          </p:cNvPicPr>
          <p:nvPr/>
        </p:nvPicPr>
        <p:blipFill>
          <a:blip r:embed="rId3"/>
          <a:stretch>
            <a:fillRect/>
          </a:stretch>
        </p:blipFill>
        <p:spPr>
          <a:xfrm>
            <a:off x="8900063" y="2121797"/>
            <a:ext cx="2884043" cy="4057213"/>
          </a:xfrm>
          <a:prstGeom prst="rect">
            <a:avLst/>
          </a:prstGeom>
        </p:spPr>
      </p:pic>
      <p:sp>
        <p:nvSpPr>
          <p:cNvPr id="20" name="Content Placeholder 2">
            <a:extLst>
              <a:ext uri="{FF2B5EF4-FFF2-40B4-BE49-F238E27FC236}">
                <a16:creationId xmlns:a16="http://schemas.microsoft.com/office/drawing/2014/main" id="{8E2EA9DC-85FE-0B78-AAFF-B1EFDD26CBB9}"/>
              </a:ext>
            </a:extLst>
          </p:cNvPr>
          <p:cNvSpPr txBox="1">
            <a:spLocks/>
          </p:cNvSpPr>
          <p:nvPr/>
        </p:nvSpPr>
        <p:spPr>
          <a:xfrm>
            <a:off x="9116457" y="1336726"/>
            <a:ext cx="2451253" cy="657841"/>
          </a:xfrm>
          <a:prstGeom prst="rect">
            <a:avLst/>
          </a:prstGeom>
          <a:solidFill>
            <a:schemeClr val="bg1"/>
          </a:solidFill>
          <a:ln w="12700">
            <a:solidFill>
              <a:schemeClr val="tx1"/>
            </a:solidFill>
          </a:ln>
          <a:effectLst>
            <a:outerShdw blurRad="50800" dist="38100" dir="5400000" algn="t"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Example GaInSn jet with speed </a:t>
            </a:r>
            <a:r>
              <a:rPr lang="en-US" sz="2200" dirty="0">
                <a:sym typeface="Symbol" panose="05050102010706020507" pitchFamily="18" charset="2"/>
              </a:rPr>
              <a:t> 8 m/s.</a:t>
            </a:r>
            <a:endParaRPr lang="en-US" sz="2200" dirty="0"/>
          </a:p>
        </p:txBody>
      </p:sp>
    </p:spTree>
    <p:extLst>
      <p:ext uri="{BB962C8B-B14F-4D97-AF65-F5344CB8AC3E}">
        <p14:creationId xmlns:p14="http://schemas.microsoft.com/office/powerpoint/2010/main" val="1137244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CEE8020-4A79-1D60-0D8F-879E4C1A60AD}"/>
              </a:ext>
            </a:extLst>
          </p:cNvPr>
          <p:cNvSpPr>
            <a:spLocks noGrp="1"/>
          </p:cNvSpPr>
          <p:nvPr>
            <p:ph type="title"/>
          </p:nvPr>
        </p:nvSpPr>
        <p:spPr/>
        <p:txBody>
          <a:bodyPr/>
          <a:lstStyle/>
          <a:p>
            <a:r>
              <a:rPr lang="en-US" dirty="0"/>
              <a:t>Jet velocity measurement</a:t>
            </a:r>
          </a:p>
        </p:txBody>
      </p:sp>
      <p:sp>
        <p:nvSpPr>
          <p:cNvPr id="3" name="Date Placeholder 2">
            <a:extLst>
              <a:ext uri="{FF2B5EF4-FFF2-40B4-BE49-F238E27FC236}">
                <a16:creationId xmlns:a16="http://schemas.microsoft.com/office/drawing/2014/main" id="{5545655B-FF26-9559-6F4A-D6CC8BA58FC4}"/>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0328D380-3932-4228-CB9A-BD19B701D8B1}"/>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BCF9405F-39C9-2B0A-C5F2-717D58B900B5}"/>
              </a:ext>
            </a:extLst>
          </p:cNvPr>
          <p:cNvSpPr>
            <a:spLocks noGrp="1"/>
          </p:cNvSpPr>
          <p:nvPr>
            <p:ph type="sldNum" sz="quarter" idx="12"/>
          </p:nvPr>
        </p:nvSpPr>
        <p:spPr/>
        <p:txBody>
          <a:bodyPr/>
          <a:lstStyle/>
          <a:p>
            <a:fld id="{1FFB400D-5168-0044-B87C-800249830A31}" type="slidenum">
              <a:rPr lang="en-US" smtClean="0"/>
              <a:t>11</a:t>
            </a:fld>
            <a:endParaRPr lang="en-US"/>
          </a:p>
        </p:txBody>
      </p:sp>
      <p:sp>
        <p:nvSpPr>
          <p:cNvPr id="7" name="TextBox 6">
            <a:extLst>
              <a:ext uri="{FF2B5EF4-FFF2-40B4-BE49-F238E27FC236}">
                <a16:creationId xmlns:a16="http://schemas.microsoft.com/office/drawing/2014/main" id="{0DB3C0A2-A32C-E0D2-56A7-7571813B6F3C}"/>
              </a:ext>
            </a:extLst>
          </p:cNvPr>
          <p:cNvSpPr txBox="1"/>
          <p:nvPr/>
        </p:nvSpPr>
        <p:spPr>
          <a:xfrm>
            <a:off x="5390596" y="5399906"/>
            <a:ext cx="6441517" cy="830997"/>
          </a:xfrm>
          <a:prstGeom prst="rect">
            <a:avLst/>
          </a:prstGeom>
          <a:noFill/>
        </p:spPr>
        <p:txBody>
          <a:bodyPr wrap="square" rtlCol="0">
            <a:spAutoFit/>
          </a:bodyPr>
          <a:lstStyle/>
          <a:p>
            <a:r>
              <a:rPr lang="en-US" sz="2400" dirty="0">
                <a:effectLst/>
              </a:rPr>
              <a:t>Jet velocity profile, with pump VFD at a frequency corresponding to a jet speed of 8.41 m/s.</a:t>
            </a:r>
            <a:endParaRPr lang="en-US" sz="2400" dirty="0"/>
          </a:p>
        </p:txBody>
      </p:sp>
      <p:sp>
        <p:nvSpPr>
          <p:cNvPr id="16" name="TextBox 15">
            <a:extLst>
              <a:ext uri="{FF2B5EF4-FFF2-40B4-BE49-F238E27FC236}">
                <a16:creationId xmlns:a16="http://schemas.microsoft.com/office/drawing/2014/main" id="{167EFE92-41DD-E03A-E37F-606F0BD4A7E2}"/>
              </a:ext>
            </a:extLst>
          </p:cNvPr>
          <p:cNvSpPr txBox="1"/>
          <p:nvPr/>
        </p:nvSpPr>
        <p:spPr>
          <a:xfrm>
            <a:off x="889342" y="5245177"/>
            <a:ext cx="4114799" cy="830997"/>
          </a:xfrm>
          <a:prstGeom prst="rect">
            <a:avLst/>
          </a:prstGeom>
          <a:noFill/>
        </p:spPr>
        <p:txBody>
          <a:bodyPr wrap="square" rtlCol="0">
            <a:spAutoFit/>
          </a:bodyPr>
          <a:lstStyle/>
          <a:p>
            <a:r>
              <a:rPr lang="en-US" sz="2400" dirty="0">
                <a:effectLst/>
              </a:rPr>
              <a:t>Laser doppler velocimeter measurement of the jet speed.</a:t>
            </a:r>
            <a:endParaRPr lang="en-US" sz="2400" dirty="0"/>
          </a:p>
        </p:txBody>
      </p:sp>
      <p:pic>
        <p:nvPicPr>
          <p:cNvPr id="18" name="Picture 17">
            <a:extLst>
              <a:ext uri="{FF2B5EF4-FFF2-40B4-BE49-F238E27FC236}">
                <a16:creationId xmlns:a16="http://schemas.microsoft.com/office/drawing/2014/main" id="{6CD6906C-BECC-6FD9-D680-DC5DB51F4CA9}"/>
              </a:ext>
            </a:extLst>
          </p:cNvPr>
          <p:cNvPicPr>
            <a:picLocks noChangeAspect="1"/>
          </p:cNvPicPr>
          <p:nvPr/>
        </p:nvPicPr>
        <p:blipFill>
          <a:blip r:embed="rId2"/>
          <a:stretch>
            <a:fillRect/>
          </a:stretch>
        </p:blipFill>
        <p:spPr>
          <a:xfrm>
            <a:off x="928667" y="1297784"/>
            <a:ext cx="3676163" cy="3890667"/>
          </a:xfrm>
          <a:prstGeom prst="rect">
            <a:avLst/>
          </a:prstGeom>
        </p:spPr>
      </p:pic>
      <p:pic>
        <p:nvPicPr>
          <p:cNvPr id="20" name="Picture 19">
            <a:extLst>
              <a:ext uri="{FF2B5EF4-FFF2-40B4-BE49-F238E27FC236}">
                <a16:creationId xmlns:a16="http://schemas.microsoft.com/office/drawing/2014/main" id="{A087576C-79FA-1B3A-1233-F033A7740546}"/>
              </a:ext>
            </a:extLst>
          </p:cNvPr>
          <p:cNvPicPr>
            <a:picLocks noChangeAspect="1"/>
          </p:cNvPicPr>
          <p:nvPr/>
        </p:nvPicPr>
        <p:blipFill>
          <a:blip r:embed="rId3"/>
          <a:stretch>
            <a:fillRect/>
          </a:stretch>
        </p:blipFill>
        <p:spPr>
          <a:xfrm>
            <a:off x="5271350" y="1188227"/>
            <a:ext cx="6128207" cy="4226854"/>
          </a:xfrm>
          <a:prstGeom prst="rect">
            <a:avLst/>
          </a:prstGeom>
        </p:spPr>
      </p:pic>
    </p:spTree>
    <p:extLst>
      <p:ext uri="{BB962C8B-B14F-4D97-AF65-F5344CB8AC3E}">
        <p14:creationId xmlns:p14="http://schemas.microsoft.com/office/powerpoint/2010/main" val="405291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0FBF9B-731C-3228-4BA2-1B83EEB8D3BC}"/>
              </a:ext>
            </a:extLst>
          </p:cNvPr>
          <p:cNvSpPr>
            <a:spLocks noGrp="1"/>
          </p:cNvSpPr>
          <p:nvPr>
            <p:ph type="title"/>
          </p:nvPr>
        </p:nvSpPr>
        <p:spPr/>
        <p:txBody>
          <a:bodyPr/>
          <a:lstStyle/>
          <a:p>
            <a:r>
              <a:rPr lang="en-US" dirty="0"/>
              <a:t>Energy generated in target</a:t>
            </a:r>
          </a:p>
        </p:txBody>
      </p:sp>
      <p:sp>
        <p:nvSpPr>
          <p:cNvPr id="3" name="Date Placeholder 2">
            <a:extLst>
              <a:ext uri="{FF2B5EF4-FFF2-40B4-BE49-F238E27FC236}">
                <a16:creationId xmlns:a16="http://schemas.microsoft.com/office/drawing/2014/main" id="{0AD03AE6-D1A7-9949-25C1-119183703192}"/>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0C528041-D496-2D1E-0E94-270DB79702CA}"/>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6BD03851-C8BA-8C07-EE6C-BAF7A58E7891}"/>
              </a:ext>
            </a:extLst>
          </p:cNvPr>
          <p:cNvSpPr>
            <a:spLocks noGrp="1"/>
          </p:cNvSpPr>
          <p:nvPr>
            <p:ph type="sldNum" sz="quarter" idx="12"/>
          </p:nvPr>
        </p:nvSpPr>
        <p:spPr/>
        <p:txBody>
          <a:bodyPr/>
          <a:lstStyle/>
          <a:p>
            <a:fld id="{1FFB400D-5168-0044-B87C-800249830A31}" type="slidenum">
              <a:rPr lang="en-US" smtClean="0"/>
              <a:t>12</a:t>
            </a:fld>
            <a:endParaRPr lang="en-US"/>
          </a:p>
        </p:txBody>
      </p:sp>
      <p:sp>
        <p:nvSpPr>
          <p:cNvPr id="7" name="TextBox 6">
            <a:extLst>
              <a:ext uri="{FF2B5EF4-FFF2-40B4-BE49-F238E27FC236}">
                <a16:creationId xmlns:a16="http://schemas.microsoft.com/office/drawing/2014/main" id="{B54CFCCE-2BA1-A969-2A11-C6CDEE404369}"/>
              </a:ext>
            </a:extLst>
          </p:cNvPr>
          <p:cNvSpPr txBox="1"/>
          <p:nvPr/>
        </p:nvSpPr>
        <p:spPr>
          <a:xfrm>
            <a:off x="495757" y="1360262"/>
            <a:ext cx="3922005" cy="4493538"/>
          </a:xfrm>
          <a:prstGeom prst="rect">
            <a:avLst/>
          </a:prstGeom>
          <a:noFill/>
        </p:spPr>
        <p:txBody>
          <a:bodyPr wrap="square" rtlCol="0">
            <a:spAutoFit/>
          </a:bodyPr>
          <a:lstStyle/>
          <a:p>
            <a:r>
              <a:rPr lang="en-US" sz="2600" dirty="0">
                <a:effectLst/>
              </a:rPr>
              <a:t>MCNP6 calculation of energy deposited (MeV/cm</a:t>
            </a:r>
            <a:r>
              <a:rPr lang="en-US" sz="2600" baseline="30000" dirty="0">
                <a:effectLst/>
              </a:rPr>
              <a:t>3</a:t>
            </a:r>
            <a:r>
              <a:rPr lang="en-US" sz="2600" dirty="0">
                <a:effectLst/>
              </a:rPr>
              <a:t>/electron) in a x=4 cm × y=1 cm × z=0.3 cm target of GaInSn by a 10 MeV Gaussian electron beam with </a:t>
            </a:r>
            <a:r>
              <a:rPr lang="el-GR" sz="2600" dirty="0">
                <a:effectLst/>
              </a:rPr>
              <a:t>σ</a:t>
            </a:r>
            <a:r>
              <a:rPr lang="en-US" sz="2600" baseline="-25000" dirty="0">
                <a:effectLst/>
              </a:rPr>
              <a:t>x</a:t>
            </a:r>
            <a:r>
              <a:rPr lang="en-US" sz="2600" dirty="0">
                <a:effectLst/>
              </a:rPr>
              <a:t> = </a:t>
            </a:r>
            <a:r>
              <a:rPr lang="el-GR" sz="2600" dirty="0">
                <a:effectLst/>
              </a:rPr>
              <a:t>σ</a:t>
            </a:r>
            <a:r>
              <a:rPr lang="en-US" sz="2600" baseline="-25000" dirty="0">
                <a:effectLst/>
              </a:rPr>
              <a:t>y</a:t>
            </a:r>
            <a:r>
              <a:rPr lang="en-US" sz="2600" dirty="0">
                <a:effectLst/>
              </a:rPr>
              <a:t> = 1 mm at different depths in the target. The dashed circle is the outline of the 2</a:t>
            </a:r>
            <a:r>
              <a:rPr lang="el-GR" sz="2600" dirty="0">
                <a:effectLst/>
              </a:rPr>
              <a:t>σ “</a:t>
            </a:r>
            <a:r>
              <a:rPr lang="en-US" sz="2600" dirty="0">
                <a:effectLst/>
              </a:rPr>
              <a:t>cookie cutter”. </a:t>
            </a:r>
            <a:endParaRPr lang="en-US" sz="2600" dirty="0"/>
          </a:p>
        </p:txBody>
      </p:sp>
      <p:pic>
        <p:nvPicPr>
          <p:cNvPr id="13" name="Picture 12">
            <a:extLst>
              <a:ext uri="{FF2B5EF4-FFF2-40B4-BE49-F238E27FC236}">
                <a16:creationId xmlns:a16="http://schemas.microsoft.com/office/drawing/2014/main" id="{C289016A-3F27-708E-D1C7-4210A3657A13}"/>
              </a:ext>
            </a:extLst>
          </p:cNvPr>
          <p:cNvPicPr>
            <a:picLocks noChangeAspect="1"/>
          </p:cNvPicPr>
          <p:nvPr/>
        </p:nvPicPr>
        <p:blipFill>
          <a:blip r:embed="rId2"/>
          <a:stretch>
            <a:fillRect/>
          </a:stretch>
        </p:blipFill>
        <p:spPr>
          <a:xfrm>
            <a:off x="4755549" y="974206"/>
            <a:ext cx="6983838" cy="5265651"/>
          </a:xfrm>
          <a:prstGeom prst="rect">
            <a:avLst/>
          </a:prstGeom>
        </p:spPr>
      </p:pic>
    </p:spTree>
    <p:extLst>
      <p:ext uri="{BB962C8B-B14F-4D97-AF65-F5344CB8AC3E}">
        <p14:creationId xmlns:p14="http://schemas.microsoft.com/office/powerpoint/2010/main" val="144596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CB7AC2-9428-2B7F-9886-56720C8E846A}"/>
              </a:ext>
            </a:extLst>
          </p:cNvPr>
          <p:cNvSpPr>
            <a:spLocks noGrp="1"/>
          </p:cNvSpPr>
          <p:nvPr>
            <p:ph type="title"/>
          </p:nvPr>
        </p:nvSpPr>
        <p:spPr/>
        <p:txBody>
          <a:bodyPr/>
          <a:lstStyle/>
          <a:p>
            <a:r>
              <a:rPr lang="en-US" dirty="0"/>
              <a:t>Functional form of energy deposited</a:t>
            </a:r>
          </a:p>
        </p:txBody>
      </p:sp>
      <p:sp>
        <p:nvSpPr>
          <p:cNvPr id="3" name="Content Placeholder 2">
            <a:extLst>
              <a:ext uri="{FF2B5EF4-FFF2-40B4-BE49-F238E27FC236}">
                <a16:creationId xmlns:a16="http://schemas.microsoft.com/office/drawing/2014/main" id="{818BCA07-8C50-3437-36CE-FE2105CC944B}"/>
              </a:ext>
            </a:extLst>
          </p:cNvPr>
          <p:cNvSpPr>
            <a:spLocks noGrp="1"/>
          </p:cNvSpPr>
          <p:nvPr>
            <p:ph idx="1"/>
          </p:nvPr>
        </p:nvSpPr>
        <p:spPr>
          <a:xfrm>
            <a:off x="838200" y="1322991"/>
            <a:ext cx="10515600" cy="3722734"/>
          </a:xfrm>
          <a:prstGeom prst="rect">
            <a:avLst/>
          </a:prstGeom>
        </p:spPr>
        <p:txBody>
          <a:bodyPr/>
          <a:lstStyle/>
          <a:p>
            <a:pPr>
              <a:spcAft>
                <a:spcPts val="1800"/>
              </a:spcAft>
            </a:pPr>
            <a:r>
              <a:rPr lang="en-US" dirty="0">
                <a:effectLst/>
              </a:rPr>
              <a:t>The energy deposited is on a 0.1 mm × 0.1 mm × 0.1 mm grid and recorded by an energy deposition mesh tally in MCNP6 that scores the deposited energy per unit volume from all particles, in this case electrons, positrons, and photons. </a:t>
            </a:r>
          </a:p>
          <a:p>
            <a:pPr>
              <a:spcAft>
                <a:spcPts val="1800"/>
              </a:spcAft>
            </a:pPr>
            <a:r>
              <a:rPr lang="en-US" dirty="0"/>
              <a:t>From the x and y data at various values of z and the total energy deposited in the target the following functional dependence was obtained:</a:t>
            </a:r>
          </a:p>
        </p:txBody>
      </p:sp>
      <p:sp>
        <p:nvSpPr>
          <p:cNvPr id="4" name="Date Placeholder 3">
            <a:extLst>
              <a:ext uri="{FF2B5EF4-FFF2-40B4-BE49-F238E27FC236}">
                <a16:creationId xmlns:a16="http://schemas.microsoft.com/office/drawing/2014/main" id="{54836ABE-F597-A99F-4F67-0F7DD3D6FDBE}"/>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C9B87B21-95FF-92F0-872D-0BA950C999AA}"/>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5860BF02-D1D9-4209-CA2C-0A2AB3FA9DB4}"/>
              </a:ext>
            </a:extLst>
          </p:cNvPr>
          <p:cNvSpPr>
            <a:spLocks noGrp="1"/>
          </p:cNvSpPr>
          <p:nvPr>
            <p:ph type="sldNum" sz="quarter" idx="12"/>
          </p:nvPr>
        </p:nvSpPr>
        <p:spPr/>
        <p:txBody>
          <a:bodyPr/>
          <a:lstStyle/>
          <a:p>
            <a:fld id="{1FFB400D-5168-0044-B87C-800249830A31}" type="slidenum">
              <a:rPr lang="en-US" smtClean="0"/>
              <a:t>13</a:t>
            </a:fld>
            <a:endParaRPr lang="en-US"/>
          </a:p>
        </p:txBody>
      </p:sp>
      <p:pic>
        <p:nvPicPr>
          <p:cNvPr id="11" name="Picture 10">
            <a:extLst>
              <a:ext uri="{FF2B5EF4-FFF2-40B4-BE49-F238E27FC236}">
                <a16:creationId xmlns:a16="http://schemas.microsoft.com/office/drawing/2014/main" id="{DA7B5829-E41A-4E95-ECFD-063DFF2ACCA3}"/>
              </a:ext>
            </a:extLst>
          </p:cNvPr>
          <p:cNvPicPr>
            <a:picLocks noChangeAspect="1"/>
          </p:cNvPicPr>
          <p:nvPr/>
        </p:nvPicPr>
        <p:blipFill>
          <a:blip r:embed="rId2"/>
          <a:stretch>
            <a:fillRect/>
          </a:stretch>
        </p:blipFill>
        <p:spPr>
          <a:xfrm>
            <a:off x="2497897" y="4783878"/>
            <a:ext cx="7602912" cy="787659"/>
          </a:xfrm>
          <a:prstGeom prst="rect">
            <a:avLst/>
          </a:prstGeom>
        </p:spPr>
      </p:pic>
    </p:spTree>
    <p:extLst>
      <p:ext uri="{BB962C8B-B14F-4D97-AF65-F5344CB8AC3E}">
        <p14:creationId xmlns:p14="http://schemas.microsoft.com/office/powerpoint/2010/main" val="3617143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2DE6F2-5B13-B7E3-84E5-628E772978F5}"/>
              </a:ext>
            </a:extLst>
          </p:cNvPr>
          <p:cNvSpPr>
            <a:spLocks noGrp="1"/>
          </p:cNvSpPr>
          <p:nvPr>
            <p:ph type="title"/>
          </p:nvPr>
        </p:nvSpPr>
        <p:spPr/>
        <p:txBody>
          <a:bodyPr/>
          <a:lstStyle/>
          <a:p>
            <a:r>
              <a:rPr lang="en-US" dirty="0"/>
              <a:t>Estimating thermal shock in the target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237D86-CB01-CB5A-5A0E-67E4147BE2FE}"/>
                  </a:ext>
                </a:extLst>
              </p:cNvPr>
              <p:cNvSpPr>
                <a:spLocks noGrp="1"/>
              </p:cNvSpPr>
              <p:nvPr>
                <p:ph idx="1"/>
              </p:nvPr>
            </p:nvSpPr>
            <p:spPr>
              <a:prstGeom prst="rect">
                <a:avLst/>
              </a:prstGeom>
            </p:spPr>
            <p:txBody>
              <a:bodyPr/>
              <a:lstStyle/>
              <a:p>
                <a:pPr>
                  <a:spcAft>
                    <a:spcPts val="1800"/>
                  </a:spcAft>
                </a:pPr>
                <a:r>
                  <a:rPr lang="en-US" dirty="0"/>
                  <a:t>As an energetic electron beam enters a material, the energy deposited heats up the material on a short time scale. The resulting thermal stresses may be large enough to cause material failure. It is of interest to calculate the thermal shock pressure and stress pulses in the material.</a:t>
                </a:r>
              </a:p>
              <a:p>
                <a:pPr>
                  <a:spcAft>
                    <a:spcPts val="1800"/>
                  </a:spcAft>
                </a:pPr>
                <a:r>
                  <a:rPr lang="en-US" dirty="0"/>
                  <a:t>The basic approach here is to use the </a:t>
                </a:r>
                <a:r>
                  <a:rPr lang="en-US" dirty="0" err="1"/>
                  <a:t>Mie-Gr</a:t>
                </a:r>
                <a:r>
                  <a:rPr lang="en-US" dirty="0" err="1">
                    <a:effectLst/>
                  </a:rPr>
                  <a:t>ü</a:t>
                </a:r>
                <a:r>
                  <a:rPr lang="en-US" dirty="0" err="1"/>
                  <a:t>neisen</a:t>
                </a:r>
                <a:r>
                  <a:rPr lang="en-US" dirty="0"/>
                  <a:t> equation,</a:t>
                </a:r>
              </a:p>
              <a:p>
                <a:pPr marL="0" indent="0" algn="ct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𝑡h</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𝑄</m:t>
                              </m:r>
                            </m:e>
                            <m:sub>
                              <m:r>
                                <a:rPr lang="en-US" b="0" i="1" smtClean="0">
                                  <a:latin typeface="Cambria Math" panose="02040503050406030204" pitchFamily="18" charset="0"/>
                                  <a:ea typeface="Cambria Math" panose="02040503050406030204" pitchFamily="18" charset="0"/>
                                </a:rPr>
                                <m:t>𝑡h</m:t>
                              </m:r>
                            </m:sub>
                          </m:sSub>
                        </m:num>
                        <m:den>
                          <m:r>
                            <a:rPr lang="en-US" b="0" i="1" smtClean="0">
                              <a:latin typeface="Cambria Math" panose="02040503050406030204" pitchFamily="18" charset="0"/>
                              <a:ea typeface="Cambria Math" panose="02040503050406030204" pitchFamily="18" charset="0"/>
                            </a:rPr>
                            <m:t>𝑉</m:t>
                          </m:r>
                        </m:den>
                      </m:f>
                      <m:r>
                        <a:rPr lang="en-US" b="0" i="1" smtClean="0">
                          <a:latin typeface="Cambria Math" panose="02040503050406030204" pitchFamily="18" charset="0"/>
                          <a:ea typeface="Cambria Math" panose="02040503050406030204" pitchFamily="18" charset="0"/>
                        </a:rPr>
                        <m:t>,</m:t>
                      </m:r>
                    </m:oMath>
                  </m:oMathPara>
                </a14:m>
                <a:endParaRPr lang="en-US" dirty="0"/>
              </a:p>
              <a:p>
                <a:pPr>
                  <a:buClr>
                    <a:schemeClr val="bg1"/>
                  </a:buClr>
                </a:pPr>
                <a:r>
                  <a:rPr lang="en-US" dirty="0">
                    <a:effectLst/>
                  </a:rPr>
                  <a:t>which relates the pressure </a:t>
                </a:r>
                <a:r>
                  <a:rPr lang="en-US" dirty="0" err="1">
                    <a:effectLst/>
                  </a:rPr>
                  <a:t>p</a:t>
                </a:r>
                <a:r>
                  <a:rPr lang="en-US" baseline="-25000" dirty="0" err="1">
                    <a:effectLst/>
                  </a:rPr>
                  <a:t>th</a:t>
                </a:r>
                <a:r>
                  <a:rPr lang="en-US" dirty="0">
                    <a:effectLst/>
                  </a:rPr>
                  <a:t> to the thermal energy </a:t>
                </a:r>
                <a:r>
                  <a:rPr lang="en-US" dirty="0" err="1">
                    <a:effectLst/>
                  </a:rPr>
                  <a:t>Q</a:t>
                </a:r>
                <a:r>
                  <a:rPr lang="en-US" baseline="-25000" dirty="0" err="1">
                    <a:effectLst/>
                  </a:rPr>
                  <a:t>th</a:t>
                </a:r>
                <a:r>
                  <a:rPr lang="en-US" dirty="0">
                    <a:effectLst/>
                  </a:rPr>
                  <a:t> deposited in volume V through the </a:t>
                </a:r>
                <a:r>
                  <a:rPr lang="en-US" dirty="0" err="1">
                    <a:effectLst/>
                  </a:rPr>
                  <a:t>Grüneisen</a:t>
                </a:r>
                <a:r>
                  <a:rPr lang="en-US" dirty="0">
                    <a:effectLst/>
                  </a:rPr>
                  <a:t> parameter </a:t>
                </a:r>
                <a:r>
                  <a:rPr lang="en-US" dirty="0">
                    <a:effectLst/>
                    <a:latin typeface="Symbol" pitchFamily="2" charset="2"/>
                  </a:rPr>
                  <a:t>g</a:t>
                </a:r>
                <a:r>
                  <a:rPr lang="el-GR" dirty="0">
                    <a:effectLst/>
                  </a:rPr>
                  <a:t>.</a:t>
                </a:r>
              </a:p>
              <a:p>
                <a:endParaRPr lang="en-US" dirty="0"/>
              </a:p>
            </p:txBody>
          </p:sp>
        </mc:Choice>
        <mc:Fallback xmlns="">
          <p:sp>
            <p:nvSpPr>
              <p:cNvPr id="3" name="Content Placeholder 2">
                <a:extLst>
                  <a:ext uri="{FF2B5EF4-FFF2-40B4-BE49-F238E27FC236}">
                    <a16:creationId xmlns:a16="http://schemas.microsoft.com/office/drawing/2014/main" id="{D4237D86-CB01-CB5A-5A0E-67E4147BE2FE}"/>
                  </a:ext>
                </a:extLst>
              </p:cNvPr>
              <p:cNvSpPr>
                <a:spLocks noGrp="1" noRot="1" noChangeAspect="1" noMove="1" noResize="1" noEditPoints="1" noAdjustHandles="1" noChangeArrowheads="1" noChangeShapeType="1" noTextEdit="1"/>
              </p:cNvSpPr>
              <p:nvPr>
                <p:ph idx="1"/>
              </p:nvPr>
            </p:nvSpPr>
            <p:spPr>
              <a:prstGeom prst="rect">
                <a:avLst/>
              </a:prstGeom>
              <a:blipFill>
                <a:blip r:embed="rId2"/>
                <a:stretch>
                  <a:fillRect l="-1043" t="-1979" r="-34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ADE2B4D-334B-0436-E48C-FA38E5E4ECB0}"/>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F675CC2D-E589-9E54-680D-BA0793141CC4}"/>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8AB308EB-EFC5-3FA2-1363-DD618BE24622}"/>
              </a:ext>
            </a:extLst>
          </p:cNvPr>
          <p:cNvSpPr>
            <a:spLocks noGrp="1"/>
          </p:cNvSpPr>
          <p:nvPr>
            <p:ph type="sldNum" sz="quarter" idx="12"/>
          </p:nvPr>
        </p:nvSpPr>
        <p:spPr/>
        <p:txBody>
          <a:bodyPr/>
          <a:lstStyle/>
          <a:p>
            <a:fld id="{1FFB400D-5168-0044-B87C-800249830A31}" type="slidenum">
              <a:rPr lang="en-US" smtClean="0"/>
              <a:t>14</a:t>
            </a:fld>
            <a:endParaRPr lang="en-US"/>
          </a:p>
        </p:txBody>
      </p:sp>
    </p:spTree>
    <p:extLst>
      <p:ext uri="{BB962C8B-B14F-4D97-AF65-F5344CB8AC3E}">
        <p14:creationId xmlns:p14="http://schemas.microsoft.com/office/powerpoint/2010/main" val="3731201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0ED852-0BF4-C550-1F90-6B1ADB256CF0}"/>
              </a:ext>
            </a:extLst>
          </p:cNvPr>
          <p:cNvSpPr>
            <a:spLocks noGrp="1"/>
          </p:cNvSpPr>
          <p:nvPr>
            <p:ph type="title"/>
          </p:nvPr>
        </p:nvSpPr>
        <p:spPr/>
        <p:txBody>
          <a:bodyPr/>
          <a:lstStyle/>
          <a:p>
            <a:r>
              <a:rPr lang="en-US" dirty="0"/>
              <a:t>Temperature increase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69041D-E55F-9604-CE6E-3544344EF1A9}"/>
                  </a:ext>
                </a:extLst>
              </p:cNvPr>
              <p:cNvSpPr>
                <a:spLocks noGrp="1"/>
              </p:cNvSpPr>
              <p:nvPr>
                <p:ph idx="1"/>
              </p:nvPr>
            </p:nvSpPr>
            <p:spPr>
              <a:prstGeom prst="rect">
                <a:avLst/>
              </a:prstGeom>
            </p:spPr>
            <p:txBody>
              <a:bodyPr>
                <a:normAutofit/>
              </a:bodyPr>
              <a:lstStyle/>
              <a:p>
                <a:r>
                  <a:rPr lang="en-US" dirty="0">
                    <a:effectLst/>
                  </a:rPr>
                  <a:t>The </a:t>
                </a:r>
                <a:r>
                  <a:rPr lang="en-US" dirty="0" err="1">
                    <a:effectLst/>
                  </a:rPr>
                  <a:t>Grüneisen</a:t>
                </a:r>
                <a:r>
                  <a:rPr lang="en-US" dirty="0">
                    <a:effectLst/>
                  </a:rPr>
                  <a:t> parameter is a dimensionless quantity given by</a:t>
                </a:r>
              </a:p>
              <a:p>
                <a:pPr marL="0" indent="0" algn="ctr">
                  <a:buNone/>
                </a:pPr>
                <a14:m>
                  <m:oMath xmlns:m="http://schemas.openxmlformats.org/officeDocument/2006/math">
                    <m:r>
                      <a:rPr lang="en-US" i="1" dirty="0" smtClean="0">
                        <a:latin typeface="Cambria Math" panose="02040503050406030204" pitchFamily="18" charset="0"/>
                        <a:ea typeface="Cambria Math" panose="02040503050406030204" pitchFamily="18" charset="0"/>
                      </a:rPr>
                      <m:t>𝛾</m:t>
                    </m:r>
                    <m:r>
                      <a:rPr lang="en-US" b="0" i="1" dirty="0" smtClean="0">
                        <a:latin typeface="Cambria Math" panose="02040503050406030204" pitchFamily="18" charset="0"/>
                        <a:ea typeface="Cambria Math" panose="02040503050406030204" pitchFamily="18" charset="0"/>
                      </a:rPr>
                      <m:t>=</m:t>
                    </m:r>
                    <m:f>
                      <m:fPr>
                        <m:ctrlPr>
                          <a:rPr lang="en-US" b="0"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𝛼</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𝐾</m:t>
                            </m:r>
                          </m:e>
                          <m:sub>
                            <m:r>
                              <a:rPr lang="en-US" b="0" i="1" dirty="0" smtClean="0">
                                <a:latin typeface="Cambria Math" panose="02040503050406030204" pitchFamily="18" charset="0"/>
                                <a:ea typeface="Cambria Math" panose="02040503050406030204" pitchFamily="18" charset="0"/>
                              </a:rPr>
                              <m:t>𝑇</m:t>
                            </m:r>
                          </m:sub>
                        </m:sSub>
                      </m:num>
                      <m:den>
                        <m:r>
                          <a:rPr lang="en-US" b="0" i="1" dirty="0" smtClean="0">
                            <a:latin typeface="Cambria Math" panose="02040503050406030204" pitchFamily="18" charset="0"/>
                            <a:ea typeface="Cambria Math" panose="02040503050406030204" pitchFamily="18" charset="0"/>
                          </a:rPr>
                          <m:t>𝜌</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𝐶</m:t>
                            </m:r>
                          </m:e>
                          <m:sub>
                            <m:r>
                              <a:rPr lang="en-US" b="0" i="1" dirty="0" smtClean="0">
                                <a:latin typeface="Cambria Math" panose="02040503050406030204" pitchFamily="18" charset="0"/>
                                <a:ea typeface="Cambria Math" panose="02040503050406030204" pitchFamily="18" charset="0"/>
                              </a:rPr>
                              <m:t>𝑉</m:t>
                            </m:r>
                          </m:sub>
                        </m:sSub>
                      </m:den>
                    </m:f>
                  </m:oMath>
                </a14:m>
                <a:r>
                  <a:rPr lang="en-US" dirty="0"/>
                  <a:t>,</a:t>
                </a:r>
              </a:p>
              <a:p>
                <a:pPr>
                  <a:buClr>
                    <a:schemeClr val="bg1"/>
                  </a:buClr>
                </a:pPr>
                <a:r>
                  <a:rPr lang="en-US" dirty="0">
                    <a:effectLst/>
                  </a:rPr>
                  <a:t>where </a:t>
                </a:r>
                <a:r>
                  <a:rPr lang="el-GR" dirty="0">
                    <a:effectLst/>
                  </a:rPr>
                  <a:t>α </a:t>
                </a:r>
                <a:r>
                  <a:rPr lang="en-US" dirty="0">
                    <a:effectLst/>
                  </a:rPr>
                  <a:t>is the volume expansion coefficient, K</a:t>
                </a:r>
                <a:r>
                  <a:rPr lang="en-US" baseline="-25000" dirty="0">
                    <a:effectLst/>
                  </a:rPr>
                  <a:t>T</a:t>
                </a:r>
                <a:r>
                  <a:rPr lang="en-US" dirty="0">
                    <a:effectLst/>
                  </a:rPr>
                  <a:t> the isothermal bulk modulus, </a:t>
                </a:r>
                <a:r>
                  <a:rPr lang="el-GR" dirty="0">
                    <a:effectLst/>
                  </a:rPr>
                  <a:t>ρ </a:t>
                </a:r>
                <a:r>
                  <a:rPr lang="en-US" dirty="0">
                    <a:effectLst/>
                  </a:rPr>
                  <a:t>the density, and C</a:t>
                </a:r>
                <a:r>
                  <a:rPr lang="en-US" baseline="-25000" dirty="0">
                    <a:effectLst/>
                  </a:rPr>
                  <a:t>V</a:t>
                </a:r>
                <a:r>
                  <a:rPr lang="en-US" dirty="0">
                    <a:effectLst/>
                  </a:rPr>
                  <a:t> the specific heat at constant volume. </a:t>
                </a:r>
              </a:p>
              <a:p>
                <a:pPr>
                  <a:spcAft>
                    <a:spcPts val="600"/>
                  </a:spcAft>
                </a:pPr>
                <a:r>
                  <a:rPr lang="en-US" dirty="0">
                    <a:effectLst/>
                  </a:rPr>
                  <a:t>A 1 mA electron beam in this case deposits ∼3.8 kJ each second in a target at rest in the volume bounded by |(x or y)| ≤ 1.25 mm and </a:t>
                </a:r>
                <a:br>
                  <a:rPr lang="en-US" dirty="0">
                    <a:effectLst/>
                  </a:rPr>
                </a:br>
                <a:r>
                  <a:rPr lang="en-US" dirty="0">
                    <a:effectLst/>
                  </a:rPr>
                  <a:t>0 ≤ z ≤ 0.3 cm, or in 0.014 cm</a:t>
                </a:r>
                <a:r>
                  <a:rPr lang="en-US" baseline="30000" dirty="0">
                    <a:effectLst/>
                  </a:rPr>
                  <a:t>3</a:t>
                </a:r>
                <a:r>
                  <a:rPr lang="en-US" dirty="0">
                    <a:effectLst/>
                  </a:rPr>
                  <a:t>. However, for a jet moving at 10 m/s, the volume swept out in one second is 1000 cm × 0.25 cm × 0.3 cm = 75 cm</a:t>
                </a:r>
                <a:r>
                  <a:rPr lang="en-US" baseline="30000" dirty="0">
                    <a:effectLst/>
                  </a:rPr>
                  <a:t>3</a:t>
                </a:r>
                <a:r>
                  <a:rPr lang="en-US" dirty="0">
                    <a:effectLst/>
                  </a:rPr>
                  <a:t>, so that the temperature rise ∆</a:t>
                </a:r>
                <a:r>
                  <a:rPr lang="en-US" i="1" dirty="0">
                    <a:effectLst/>
                  </a:rPr>
                  <a:t>T</a:t>
                </a:r>
                <a:r>
                  <a:rPr lang="en-US" dirty="0">
                    <a:effectLst/>
                  </a:rPr>
                  <a:t> for GaInSn is</a:t>
                </a:r>
                <a:endParaRPr lang="en-US" dirty="0"/>
              </a:p>
              <a:p>
                <a:pPr marL="0" indent="0" algn="ctr">
                  <a:spcAft>
                    <a:spcPts val="600"/>
                  </a:spcAft>
                  <a:buNone/>
                </a:pP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oMath>
                </a14:m>
                <a:r>
                  <a:rPr lang="en-US" i="1" dirty="0"/>
                  <a:t>T</a:t>
                </a:r>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𝑄</m:t>
                        </m:r>
                      </m:num>
                      <m:den>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𝑉</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𝑉</m:t>
                            </m:r>
                          </m:sub>
                        </m:sSub>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3800 </m:t>
                        </m:r>
                        <m:r>
                          <m:rPr>
                            <m:sty m:val="p"/>
                          </m:rPr>
                          <a:rPr lang="en-US" b="0" i="0" smtClean="0">
                            <a:latin typeface="Cambria Math" panose="02040503050406030204" pitchFamily="18" charset="0"/>
                          </a:rPr>
                          <m:t>J</m:t>
                        </m:r>
                      </m:num>
                      <m:den>
                        <m:r>
                          <a:rPr lang="en-US" b="0" i="1" smtClean="0">
                            <a:latin typeface="Cambria Math" panose="02040503050406030204" pitchFamily="18" charset="0"/>
                          </a:rPr>
                          <m:t>6360 </m:t>
                        </m:r>
                        <m:r>
                          <m:rPr>
                            <m:sty m:val="p"/>
                          </m:rPr>
                          <a:rPr lang="en-US" b="0" i="0" smtClean="0">
                            <a:latin typeface="Cambria Math" panose="02040503050406030204" pitchFamily="18" charset="0"/>
                          </a:rPr>
                          <m:t>kg</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m</m:t>
                            </m:r>
                          </m:e>
                          <m:sup>
                            <m:r>
                              <a:rPr lang="en-US" b="0" i="1" smtClean="0">
                                <a:latin typeface="Cambria Math" panose="02040503050406030204" pitchFamily="18" charset="0"/>
                              </a:rPr>
                              <m:t>3</m:t>
                            </m:r>
                          </m:sup>
                        </m:sSup>
                      </m:den>
                    </m:f>
                  </m:oMath>
                </a14:m>
                <a:r>
                  <a:rPr lang="en-US" dirty="0"/>
                  <a:t> </a:t>
                </a:r>
                <a14:m>
                  <m:oMath xmlns:m="http://schemas.openxmlformats.org/officeDocument/2006/math">
                    <m:r>
                      <a:rPr lang="en-US" b="0" i="1" dirty="0" smtClean="0">
                        <a:latin typeface="Cambria Math" panose="02040503050406030204" pitchFamily="18" charset="0"/>
                      </a:rPr>
                      <m:t>×75×</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−6</m:t>
                        </m:r>
                      </m:sup>
                    </m:sSup>
                    <m:sSup>
                      <m:sSupPr>
                        <m:ctrlPr>
                          <a:rPr lang="en-US" b="0" i="1" dirty="0" smtClean="0">
                            <a:latin typeface="Cambria Math" panose="02040503050406030204" pitchFamily="18" charset="0"/>
                          </a:rPr>
                        </m:ctrlPr>
                      </m:sSupPr>
                      <m:e>
                        <m:r>
                          <m:rPr>
                            <m:sty m:val="p"/>
                          </m:rPr>
                          <a:rPr lang="en-US" b="0" i="0" dirty="0" smtClean="0">
                            <a:latin typeface="Cambria Math" panose="02040503050406030204" pitchFamily="18" charset="0"/>
                          </a:rPr>
                          <m:t>m</m:t>
                        </m:r>
                      </m:e>
                      <m:sup>
                        <m:r>
                          <a:rPr lang="en-US" b="0" i="1" dirty="0" smtClean="0">
                            <a:latin typeface="Cambria Math" panose="02040503050406030204" pitchFamily="18" charset="0"/>
                          </a:rPr>
                          <m:t>3</m:t>
                        </m:r>
                      </m:sup>
                    </m:sSup>
                    <m:r>
                      <a:rPr lang="en-US" b="0" i="1" dirty="0" smtClean="0">
                        <a:latin typeface="Cambria Math" panose="02040503050406030204" pitchFamily="18" charset="0"/>
                      </a:rPr>
                      <m:t>×296</m:t>
                    </m:r>
                    <m:f>
                      <m:fPr>
                        <m:ctrlPr>
                          <a:rPr lang="en-US" b="0" i="1" dirty="0" smtClean="0">
                            <a:latin typeface="Cambria Math" panose="02040503050406030204" pitchFamily="18" charset="0"/>
                          </a:rPr>
                        </m:ctrlPr>
                      </m:fPr>
                      <m:num>
                        <m:r>
                          <m:rPr>
                            <m:sty m:val="p"/>
                          </m:rPr>
                          <a:rPr lang="en-US" b="0" i="0" dirty="0" smtClean="0">
                            <a:latin typeface="Cambria Math" panose="02040503050406030204" pitchFamily="18" charset="0"/>
                          </a:rPr>
                          <m:t>J</m:t>
                        </m:r>
                      </m:num>
                      <m:den>
                        <m:r>
                          <m:rPr>
                            <m:sty m:val="p"/>
                          </m:rPr>
                          <a:rPr lang="en-US" b="0" i="0" dirty="0" smtClean="0">
                            <a:latin typeface="Cambria Math" panose="02040503050406030204" pitchFamily="18" charset="0"/>
                          </a:rPr>
                          <m:t>kgK</m:t>
                        </m:r>
                      </m:den>
                    </m:f>
                    <m:r>
                      <a:rPr lang="en-US" b="0" i="1" dirty="0" smtClean="0">
                        <a:latin typeface="Cambria Math" panose="02040503050406030204" pitchFamily="18" charset="0"/>
                      </a:rPr>
                      <m:t>=26.9 </m:t>
                    </m:r>
                    <m:r>
                      <m:rPr>
                        <m:sty m:val="p"/>
                      </m:rPr>
                      <a:rPr lang="en-US" b="0" i="0" dirty="0" smtClean="0">
                        <a:latin typeface="Cambria Math" panose="02040503050406030204" pitchFamily="18" charset="0"/>
                      </a:rPr>
                      <m:t>K</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6A69041D-E55F-9604-CE6E-3544344EF1A9}"/>
                  </a:ext>
                </a:extLst>
              </p:cNvPr>
              <p:cNvSpPr>
                <a:spLocks noGrp="1" noRot="1" noChangeAspect="1" noMove="1" noResize="1" noEditPoints="1" noAdjustHandles="1" noChangeArrowheads="1" noChangeShapeType="1" noTextEdit="1"/>
              </p:cNvSpPr>
              <p:nvPr>
                <p:ph idx="1"/>
              </p:nvPr>
            </p:nvSpPr>
            <p:spPr>
              <a:prstGeom prst="rect">
                <a:avLst/>
              </a:prstGeom>
              <a:blipFill>
                <a:blip r:embed="rId2"/>
                <a:stretch>
                  <a:fillRect l="-1043" t="-1979" r="-40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F8F8D59-819D-6AE3-A16B-9AF2DFF89095}"/>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216963C7-B42E-4A30-6D48-E1D73EBDDFE9}"/>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76B6D651-F3D9-4D04-F475-5A85E5C213B5}"/>
              </a:ext>
            </a:extLst>
          </p:cNvPr>
          <p:cNvSpPr>
            <a:spLocks noGrp="1"/>
          </p:cNvSpPr>
          <p:nvPr>
            <p:ph type="sldNum" sz="quarter" idx="12"/>
          </p:nvPr>
        </p:nvSpPr>
        <p:spPr/>
        <p:txBody>
          <a:bodyPr/>
          <a:lstStyle/>
          <a:p>
            <a:fld id="{1FFB400D-5168-0044-B87C-800249830A31}" type="slidenum">
              <a:rPr lang="en-US" smtClean="0"/>
              <a:t>15</a:t>
            </a:fld>
            <a:endParaRPr lang="en-US"/>
          </a:p>
        </p:txBody>
      </p:sp>
    </p:spTree>
    <p:extLst>
      <p:ext uri="{BB962C8B-B14F-4D97-AF65-F5344CB8AC3E}">
        <p14:creationId xmlns:p14="http://schemas.microsoft.com/office/powerpoint/2010/main" val="1479096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C84E37-F331-EBF6-C60A-B8876A5836AC}"/>
              </a:ext>
            </a:extLst>
          </p:cNvPr>
          <p:cNvSpPr>
            <a:spLocks noGrp="1"/>
          </p:cNvSpPr>
          <p:nvPr>
            <p:ph type="title"/>
          </p:nvPr>
        </p:nvSpPr>
        <p:spPr/>
        <p:txBody>
          <a:bodyPr/>
          <a:lstStyle/>
          <a:p>
            <a:r>
              <a:rPr lang="en-US" dirty="0"/>
              <a:t>Pressure increase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00C95-6DE4-6BB9-C252-F3CDD992DF1A}"/>
                  </a:ext>
                </a:extLst>
              </p:cNvPr>
              <p:cNvSpPr>
                <a:spLocks noGrp="1"/>
              </p:cNvSpPr>
              <p:nvPr>
                <p:ph idx="1"/>
              </p:nvPr>
            </p:nvSpPr>
            <p:spPr>
              <a:xfrm>
                <a:off x="838200" y="1102655"/>
                <a:ext cx="10515600" cy="4978657"/>
              </a:xfrm>
              <a:prstGeom prst="rect">
                <a:avLst/>
              </a:prstGeom>
            </p:spPr>
            <p:txBody>
              <a:bodyPr>
                <a:normAutofit lnSpcReduction="10000"/>
              </a:bodyPr>
              <a:lstStyle/>
              <a:p>
                <a:r>
                  <a:rPr lang="en-US" dirty="0">
                    <a:effectLst/>
                  </a:rPr>
                  <a:t>K</a:t>
                </a:r>
                <a:r>
                  <a:rPr lang="en-US" baseline="-25000" dirty="0">
                    <a:effectLst/>
                  </a:rPr>
                  <a:t>T</a:t>
                </a:r>
                <a:r>
                  <a:rPr lang="en-US" dirty="0">
                    <a:effectLst/>
                  </a:rPr>
                  <a:t> for </a:t>
                </a:r>
                <a:r>
                  <a:rPr lang="en-US" dirty="0" err="1">
                    <a:effectLst/>
                  </a:rPr>
                  <a:t>GaInSn</a:t>
                </a:r>
                <a:r>
                  <a:rPr lang="en-US" dirty="0">
                    <a:effectLst/>
                  </a:rPr>
                  <a:t> is ∼ 44 </a:t>
                </a:r>
                <a:r>
                  <a:rPr lang="en-US" dirty="0" err="1">
                    <a:effectLst/>
                  </a:rPr>
                  <a:t>Gpa</a:t>
                </a:r>
                <a:r>
                  <a:rPr lang="en-US" dirty="0"/>
                  <a:t>. </a:t>
                </a:r>
                <a:r>
                  <a:rPr lang="en-US" dirty="0">
                    <a:effectLst/>
                  </a:rPr>
                  <a:t>The thermal expansion coefficient </a:t>
                </a:r>
                <a:r>
                  <a:rPr lang="el-GR" dirty="0">
                    <a:effectLst/>
                  </a:rPr>
                  <a:t>α </a:t>
                </a:r>
                <a:r>
                  <a:rPr lang="en-US" dirty="0">
                    <a:effectLst/>
                  </a:rPr>
                  <a:t>is 1.26×10</a:t>
                </a:r>
                <a:r>
                  <a:rPr lang="en-US" baseline="30000" dirty="0">
                    <a:effectLst/>
                  </a:rPr>
                  <a:t>−4 </a:t>
                </a:r>
                <a:r>
                  <a:rPr lang="en-US" dirty="0"/>
                  <a:t>/K </a:t>
                </a:r>
                <a:r>
                  <a:rPr lang="en-US" dirty="0">
                    <a:effectLst/>
                  </a:rPr>
                  <a:t>and the </a:t>
                </a:r>
                <a:r>
                  <a:rPr lang="en-US" dirty="0" err="1">
                    <a:effectLst/>
                  </a:rPr>
                  <a:t>Grüneisen</a:t>
                </a:r>
                <a:r>
                  <a:rPr lang="en-US" dirty="0">
                    <a:effectLst/>
                  </a:rPr>
                  <a:t> parameter is 2.9. In this case the pressure due to this temperature rise is </a:t>
                </a:r>
                <a:endParaRPr lang="en-US" dirty="0"/>
              </a:p>
              <a:p>
                <a:pPr marL="0" indent="0" algn="ctr">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𝑡h</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0.95 </m:t>
                        </m:r>
                        <m:r>
                          <m:rPr>
                            <m:sty m:val="p"/>
                          </m:rPr>
                          <a:rPr lang="en-US" b="0" i="0" smtClean="0">
                            <a:latin typeface="Cambria Math" panose="02040503050406030204" pitchFamily="18" charset="0"/>
                          </a:rPr>
                          <m:t>J</m:t>
                        </m:r>
                      </m:num>
                      <m:den>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m</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oMath>
                </a14:m>
                <a:r>
                  <a:rPr lang="en-US" dirty="0"/>
                  <a:t> 197 MPa</a:t>
                </a:r>
                <a14:m>
                  <m:oMath xmlns:m="http://schemas.openxmlformats.org/officeDocument/2006/math">
                    <m:r>
                      <a:rPr lang="en-US" b="0" i="0"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oMath>
                </a14:m>
                <a:r>
                  <a:rPr lang="en-US" dirty="0"/>
                  <a:t>2.0 kbar</a:t>
                </a:r>
              </a:p>
              <a:p>
                <a:endParaRPr lang="en-US" dirty="0"/>
              </a:p>
              <a:p>
                <a:r>
                  <a:rPr lang="en-US" dirty="0">
                    <a:effectLst/>
                  </a:rPr>
                  <a:t>The heat deposited into the moving jet is governed by the equation</a:t>
                </a:r>
              </a:p>
              <a:p>
                <a:pPr marL="0" indent="0" algn="ctr">
                  <a:buNone/>
                </a:pPr>
                <a14:m>
                  <m:oMath xmlns:m="http://schemas.openxmlformats.org/officeDocument/2006/math">
                    <m:r>
                      <m:rPr>
                        <m:sty m:val="p"/>
                      </m:rPr>
                      <a:rPr lang="en-US" i="1" smtClean="0">
                        <a:effectLst/>
                        <a:latin typeface="Cambria Math" panose="02040503050406030204" pitchFamily="18" charset="0"/>
                        <a:ea typeface="Cambria Math" panose="02040503050406030204" pitchFamily="18" charset="0"/>
                      </a:rPr>
                      <m:t>∇</m:t>
                    </m:r>
                  </m:oMath>
                </a14:m>
                <a:r>
                  <a:rPr lang="en-US" dirty="0">
                    <a:effectLst/>
                  </a:rPr>
                  <a:t> </a:t>
                </a:r>
                <a14:m>
                  <m:oMath xmlns:m="http://schemas.openxmlformats.org/officeDocument/2006/math">
                    <m:r>
                      <a:rPr lang="en-US" i="1" dirty="0" smtClean="0">
                        <a:effectLst/>
                        <a:latin typeface="Cambria Math" panose="02040503050406030204" pitchFamily="18" charset="0"/>
                        <a:ea typeface="Cambria Math" panose="02040503050406030204" pitchFamily="18" charset="0"/>
                      </a:rPr>
                      <m:t>∙</m:t>
                    </m:r>
                    <m:d>
                      <m:dPr>
                        <m:ctrlPr>
                          <a:rPr lang="en-US" b="0" i="1" dirty="0" smtClean="0">
                            <a:effectLst/>
                            <a:latin typeface="Cambria Math" panose="02040503050406030204" pitchFamily="18" charset="0"/>
                            <a:ea typeface="Cambria Math" panose="02040503050406030204" pitchFamily="18" charset="0"/>
                          </a:rPr>
                        </m:ctrlPr>
                      </m:dPr>
                      <m:e>
                        <m:r>
                          <a:rPr lang="en-US" b="0" i="1" dirty="0" smtClean="0">
                            <a:effectLst/>
                            <a:latin typeface="Cambria Math" panose="02040503050406030204" pitchFamily="18" charset="0"/>
                            <a:ea typeface="Cambria Math" panose="02040503050406030204" pitchFamily="18" charset="0"/>
                          </a:rPr>
                          <m:t>𝑘</m:t>
                        </m:r>
                        <m:r>
                          <m:rPr>
                            <m:sty m:val="p"/>
                          </m:rPr>
                          <a:rPr lang="en-US" b="0" i="1" dirty="0" smtClean="0">
                            <a:effectLst/>
                            <a:latin typeface="Cambria Math" panose="02040503050406030204" pitchFamily="18" charset="0"/>
                            <a:ea typeface="Cambria Math" panose="02040503050406030204" pitchFamily="18" charset="0"/>
                          </a:rPr>
                          <m:t>∇</m:t>
                        </m:r>
                        <m:r>
                          <a:rPr lang="en-US" b="0" i="1" dirty="0" smtClean="0">
                            <a:effectLst/>
                            <a:latin typeface="Cambria Math" panose="02040503050406030204" pitchFamily="18" charset="0"/>
                            <a:ea typeface="Cambria Math" panose="02040503050406030204" pitchFamily="18" charset="0"/>
                          </a:rPr>
                          <m:t>𝑇</m:t>
                        </m:r>
                      </m:e>
                    </m:d>
                    <m:r>
                      <a:rPr lang="en-US" b="0" i="1" dirty="0" smtClean="0">
                        <a:effectLst/>
                        <a:latin typeface="Cambria Math" panose="02040503050406030204" pitchFamily="18" charset="0"/>
                        <a:ea typeface="Cambria Math" panose="02040503050406030204" pitchFamily="18" charset="0"/>
                      </a:rPr>
                      <m:t>+</m:t>
                    </m:r>
                    <m:acc>
                      <m:accPr>
                        <m:chr m:val="̇"/>
                        <m:ctrlPr>
                          <a:rPr lang="en-US" b="0" i="1" dirty="0" smtClean="0">
                            <a:effectLst/>
                            <a:latin typeface="Cambria Math" panose="02040503050406030204" pitchFamily="18" charset="0"/>
                            <a:ea typeface="Cambria Math" panose="02040503050406030204" pitchFamily="18" charset="0"/>
                          </a:rPr>
                        </m:ctrlPr>
                      </m:accPr>
                      <m:e>
                        <m:r>
                          <a:rPr lang="en-US" b="0" i="1" dirty="0" smtClean="0">
                            <a:effectLst/>
                            <a:latin typeface="Cambria Math" panose="02040503050406030204" pitchFamily="18" charset="0"/>
                            <a:ea typeface="Cambria Math" panose="02040503050406030204" pitchFamily="18" charset="0"/>
                          </a:rPr>
                          <m:t>𝑄</m:t>
                        </m:r>
                      </m:e>
                    </m:acc>
                    <m:r>
                      <a:rPr lang="en-US" b="0" i="1" dirty="0" smtClean="0">
                        <a:effectLst/>
                        <a:latin typeface="Cambria Math" panose="02040503050406030204" pitchFamily="18" charset="0"/>
                        <a:ea typeface="Cambria Math" panose="02040503050406030204" pitchFamily="18" charset="0"/>
                      </a:rPr>
                      <m:t>=</m:t>
                    </m:r>
                    <m:r>
                      <a:rPr lang="en-US" b="0" i="1" dirty="0" smtClean="0">
                        <a:effectLst/>
                        <a:latin typeface="Cambria Math" panose="02040503050406030204" pitchFamily="18" charset="0"/>
                        <a:ea typeface="Cambria Math" panose="02040503050406030204" pitchFamily="18" charset="0"/>
                      </a:rPr>
                      <m:t>𝑣</m:t>
                    </m:r>
                    <m:r>
                      <a:rPr lang="en-US" b="0" i="1" dirty="0" smtClean="0">
                        <a:effectLst/>
                        <a:latin typeface="Cambria Math" panose="02040503050406030204" pitchFamily="18" charset="0"/>
                        <a:ea typeface="Cambria Math" panose="02040503050406030204" pitchFamily="18" charset="0"/>
                      </a:rPr>
                      <m:t>𝜌</m:t>
                    </m:r>
                    <m:r>
                      <a:rPr lang="en-US" b="0" i="1" dirty="0" smtClean="0">
                        <a:effectLst/>
                        <a:latin typeface="Cambria Math" panose="02040503050406030204" pitchFamily="18" charset="0"/>
                        <a:ea typeface="Cambria Math" panose="02040503050406030204" pitchFamily="18" charset="0"/>
                      </a:rPr>
                      <m:t>𝑐</m:t>
                    </m:r>
                    <m:f>
                      <m:fPr>
                        <m:ctrlPr>
                          <a:rPr lang="en-US" b="0" i="1" dirty="0" smtClean="0">
                            <a:effectLst/>
                            <a:latin typeface="Cambria Math" panose="02040503050406030204" pitchFamily="18" charset="0"/>
                            <a:ea typeface="Cambria Math" panose="02040503050406030204" pitchFamily="18" charset="0"/>
                          </a:rPr>
                        </m:ctrlPr>
                      </m:fPr>
                      <m:num>
                        <m:r>
                          <a:rPr lang="en-US" b="0" i="1" dirty="0" smtClean="0">
                            <a:effectLst/>
                            <a:latin typeface="Cambria Math" panose="02040503050406030204" pitchFamily="18" charset="0"/>
                            <a:ea typeface="Cambria Math" panose="02040503050406030204" pitchFamily="18" charset="0"/>
                          </a:rPr>
                          <m:t>𝜕</m:t>
                        </m:r>
                        <m:r>
                          <a:rPr lang="en-US" b="0" i="1" dirty="0" smtClean="0">
                            <a:effectLst/>
                            <a:latin typeface="Cambria Math" panose="02040503050406030204" pitchFamily="18" charset="0"/>
                            <a:ea typeface="Cambria Math" panose="02040503050406030204" pitchFamily="18" charset="0"/>
                          </a:rPr>
                          <m:t>𝑇</m:t>
                        </m:r>
                      </m:num>
                      <m:den>
                        <m:r>
                          <a:rPr lang="en-US" b="0" i="1" dirty="0" smtClean="0">
                            <a:effectLst/>
                            <a:latin typeface="Cambria Math" panose="02040503050406030204" pitchFamily="18" charset="0"/>
                            <a:ea typeface="Cambria Math" panose="02040503050406030204" pitchFamily="18" charset="0"/>
                          </a:rPr>
                          <m:t>𝜕</m:t>
                        </m:r>
                        <m:r>
                          <a:rPr lang="en-US" b="0" i="1" dirty="0" smtClean="0">
                            <a:effectLst/>
                            <a:latin typeface="Cambria Math" panose="02040503050406030204" pitchFamily="18" charset="0"/>
                            <a:ea typeface="Cambria Math" panose="02040503050406030204" pitchFamily="18" charset="0"/>
                          </a:rPr>
                          <m:t>𝑥</m:t>
                        </m:r>
                      </m:den>
                    </m:f>
                  </m:oMath>
                </a14:m>
                <a:r>
                  <a:rPr lang="en-US" dirty="0"/>
                  <a:t>,</a:t>
                </a:r>
              </a:p>
              <a:p>
                <a:pPr>
                  <a:buClr>
                    <a:schemeClr val="bg1"/>
                  </a:buClr>
                </a:pPr>
                <a:r>
                  <a:rPr lang="en-US" dirty="0">
                    <a:effectLst/>
                  </a:rPr>
                  <a:t>where k is the thermal conductivity, T the temperature, </a:t>
                </a:r>
                <a14:m>
                  <m:oMath xmlns:m="http://schemas.openxmlformats.org/officeDocument/2006/math">
                    <m:acc>
                      <m:accPr>
                        <m:chr m:val="̇"/>
                        <m:ctrlPr>
                          <a:rPr lang="en-US" i="1" smtClean="0">
                            <a:effectLst/>
                            <a:latin typeface="Cambria Math" panose="02040503050406030204" pitchFamily="18" charset="0"/>
                          </a:rPr>
                        </m:ctrlPr>
                      </m:accPr>
                      <m:e>
                        <m:r>
                          <a:rPr lang="en-US" b="0" i="1" smtClean="0">
                            <a:effectLst/>
                            <a:latin typeface="Cambria Math" panose="02040503050406030204" pitchFamily="18" charset="0"/>
                          </a:rPr>
                          <m:t>𝑄</m:t>
                        </m:r>
                      </m:e>
                    </m:acc>
                    <m:r>
                      <a:rPr lang="en-US" b="0" i="1" smtClean="0">
                        <a:effectLst/>
                        <a:latin typeface="Cambria Math" panose="02040503050406030204" pitchFamily="18" charset="0"/>
                      </a:rPr>
                      <m:t> </m:t>
                    </m:r>
                  </m:oMath>
                </a14:m>
                <a:r>
                  <a:rPr lang="en-US" dirty="0">
                    <a:effectLst/>
                  </a:rPr>
                  <a:t>is the heat per unit volume per N electrons deposited in the target, v is the speed of the medium, (in this case the x direction), </a:t>
                </a:r>
                <a:r>
                  <a:rPr lang="el-GR" dirty="0">
                    <a:effectLst/>
                  </a:rPr>
                  <a:t>ρ </a:t>
                </a:r>
                <a:r>
                  <a:rPr lang="en-US" dirty="0">
                    <a:effectLst/>
                  </a:rPr>
                  <a:t>is the density and c is the heat capacity.</a:t>
                </a:r>
              </a:p>
            </p:txBody>
          </p:sp>
        </mc:Choice>
        <mc:Fallback xmlns="">
          <p:sp>
            <p:nvSpPr>
              <p:cNvPr id="3" name="Content Placeholder 2">
                <a:extLst>
                  <a:ext uri="{FF2B5EF4-FFF2-40B4-BE49-F238E27FC236}">
                    <a16:creationId xmlns:a16="http://schemas.microsoft.com/office/drawing/2014/main" id="{69B00C95-6DE4-6BB9-C252-F3CDD992DF1A}"/>
                  </a:ext>
                </a:extLst>
              </p:cNvPr>
              <p:cNvSpPr>
                <a:spLocks noGrp="1" noRot="1" noChangeAspect="1" noMove="1" noResize="1" noEditPoints="1" noAdjustHandles="1" noChangeArrowheads="1" noChangeShapeType="1" noTextEdit="1"/>
              </p:cNvSpPr>
              <p:nvPr>
                <p:ph idx="1"/>
              </p:nvPr>
            </p:nvSpPr>
            <p:spPr>
              <a:xfrm>
                <a:off x="838200" y="1102655"/>
                <a:ext cx="10515600" cy="4978657"/>
              </a:xfrm>
              <a:prstGeom prst="rect">
                <a:avLst/>
              </a:prstGeom>
              <a:blipFill>
                <a:blip r:embed="rId2"/>
                <a:stretch>
                  <a:fillRect l="-1043" t="-3182" r="-464" b="-12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861CB00-1EB6-E42A-6C0E-FC422856572F}"/>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582D824B-5411-875B-782A-C8CDC60E5628}"/>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3220262E-FF16-6F32-B4D6-EC1A4F58AFE2}"/>
              </a:ext>
            </a:extLst>
          </p:cNvPr>
          <p:cNvSpPr>
            <a:spLocks noGrp="1"/>
          </p:cNvSpPr>
          <p:nvPr>
            <p:ph type="sldNum" sz="quarter" idx="12"/>
          </p:nvPr>
        </p:nvSpPr>
        <p:spPr/>
        <p:txBody>
          <a:bodyPr/>
          <a:lstStyle/>
          <a:p>
            <a:fld id="{1FFB400D-5168-0044-B87C-800249830A31}" type="slidenum">
              <a:rPr lang="en-US" smtClean="0"/>
              <a:t>16</a:t>
            </a:fld>
            <a:endParaRPr lang="en-US"/>
          </a:p>
        </p:txBody>
      </p:sp>
    </p:spTree>
    <p:extLst>
      <p:ext uri="{BB962C8B-B14F-4D97-AF65-F5344CB8AC3E}">
        <p14:creationId xmlns:p14="http://schemas.microsoft.com/office/powerpoint/2010/main" val="1906756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39A1BB-4BD4-EB48-EFCD-BC745C6848B2}"/>
              </a:ext>
            </a:extLst>
          </p:cNvPr>
          <p:cNvSpPr>
            <a:spLocks noGrp="1"/>
          </p:cNvSpPr>
          <p:nvPr>
            <p:ph type="title"/>
          </p:nvPr>
        </p:nvSpPr>
        <p:spPr/>
        <p:txBody>
          <a:bodyPr/>
          <a:lstStyle/>
          <a:p>
            <a:r>
              <a:rPr lang="en-US" dirty="0"/>
              <a:t>LM free-surface jet in magnetic field</a:t>
            </a:r>
          </a:p>
        </p:txBody>
      </p:sp>
      <p:sp>
        <p:nvSpPr>
          <p:cNvPr id="3" name="Content Placeholder 2">
            <a:extLst>
              <a:ext uri="{FF2B5EF4-FFF2-40B4-BE49-F238E27FC236}">
                <a16:creationId xmlns:a16="http://schemas.microsoft.com/office/drawing/2014/main" id="{0CD4814A-C5B7-8BB3-D1DB-1EA2A4D74553}"/>
              </a:ext>
            </a:extLst>
          </p:cNvPr>
          <p:cNvSpPr>
            <a:spLocks noGrp="1"/>
          </p:cNvSpPr>
          <p:nvPr>
            <p:ph idx="1"/>
          </p:nvPr>
        </p:nvSpPr>
        <p:spPr>
          <a:xfrm>
            <a:off x="437002" y="992485"/>
            <a:ext cx="11317996" cy="5239563"/>
          </a:xfrm>
          <a:prstGeom prst="rect">
            <a:avLst/>
          </a:prstGeom>
        </p:spPr>
        <p:txBody>
          <a:bodyPr>
            <a:normAutofit/>
          </a:bodyPr>
          <a:lstStyle/>
          <a:p>
            <a:pPr marL="0" indent="0">
              <a:spcAft>
                <a:spcPts val="600"/>
              </a:spcAft>
              <a:buNone/>
            </a:pPr>
            <a:r>
              <a:rPr lang="en-US" dirty="0"/>
              <a:t>One k</a:t>
            </a:r>
            <a:r>
              <a:rPr lang="en-US" dirty="0">
                <a:effectLst/>
              </a:rPr>
              <a:t>ey question is how liquid-metal free-surface jets behave in the ∼ 1 T magnetic fields necessary for positron focusing/collection. </a:t>
            </a:r>
          </a:p>
          <a:p>
            <a:pPr>
              <a:spcAft>
                <a:spcPts val="600"/>
              </a:spcAft>
            </a:pPr>
            <a:r>
              <a:rPr lang="en-US" dirty="0">
                <a:effectLst/>
              </a:rPr>
              <a:t>A preliminary study of this question was undertaken by investigating the behavior of a PbBi free-surface jet (6.32 mm × 10 mm) in a uniform 1.29 T magnetic field coaxial with the electron beam direction. (The 6.32 mm thickness corresponds to the radiation length Xo of GaInSn.)</a:t>
            </a:r>
          </a:p>
          <a:p>
            <a:pPr>
              <a:spcAft>
                <a:spcPts val="600"/>
              </a:spcAft>
            </a:pPr>
            <a:r>
              <a:rPr lang="en-US" dirty="0">
                <a:effectLst/>
              </a:rPr>
              <a:t>A CFD study using the OpenFOAM solver </a:t>
            </a:r>
            <a:r>
              <a:rPr lang="en-US" i="1" dirty="0" err="1">
                <a:effectLst/>
              </a:rPr>
              <a:t>simpleFoam</a:t>
            </a:r>
            <a:r>
              <a:rPr lang="en-US" dirty="0">
                <a:effectLst/>
              </a:rPr>
              <a:t> was used to calculate the behavior of a PbBi jet in the absence of a magnetic field and the solver </a:t>
            </a:r>
            <a:r>
              <a:rPr lang="en-US" i="1" dirty="0" err="1">
                <a:effectLst/>
              </a:rPr>
              <a:t>mhdFoam</a:t>
            </a:r>
            <a:r>
              <a:rPr lang="en-US" dirty="0">
                <a:effectLst/>
              </a:rPr>
              <a:t> was used to calculate the effect of a 1.29 T magnetic field on the same jet. The calculation corresponds to Hartmann flow in that the surfaces perpendicular to the magnetic field are assumed to be a perfectly conducting and the side surfaces perfectly insulating.</a:t>
            </a:r>
            <a:endParaRPr lang="en-US" dirty="0"/>
          </a:p>
          <a:p>
            <a:endParaRPr lang="en-US" dirty="0"/>
          </a:p>
        </p:txBody>
      </p:sp>
      <p:sp>
        <p:nvSpPr>
          <p:cNvPr id="4" name="Date Placeholder 3">
            <a:extLst>
              <a:ext uri="{FF2B5EF4-FFF2-40B4-BE49-F238E27FC236}">
                <a16:creationId xmlns:a16="http://schemas.microsoft.com/office/drawing/2014/main" id="{53FBB77B-BB7C-D2A0-452A-D0B7988E459E}"/>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7E51B7DF-909F-EB98-E67C-F50E7C679D97}"/>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359F37B3-FDAE-801C-CA6C-19B446713FCD}"/>
              </a:ext>
            </a:extLst>
          </p:cNvPr>
          <p:cNvSpPr>
            <a:spLocks noGrp="1"/>
          </p:cNvSpPr>
          <p:nvPr>
            <p:ph type="sldNum" sz="quarter" idx="12"/>
          </p:nvPr>
        </p:nvSpPr>
        <p:spPr/>
        <p:txBody>
          <a:bodyPr/>
          <a:lstStyle/>
          <a:p>
            <a:fld id="{1FFB400D-5168-0044-B87C-800249830A31}" type="slidenum">
              <a:rPr lang="en-US" smtClean="0"/>
              <a:t>17</a:t>
            </a:fld>
            <a:endParaRPr lang="en-US"/>
          </a:p>
        </p:txBody>
      </p:sp>
    </p:spTree>
    <p:extLst>
      <p:ext uri="{BB962C8B-B14F-4D97-AF65-F5344CB8AC3E}">
        <p14:creationId xmlns:p14="http://schemas.microsoft.com/office/powerpoint/2010/main" val="3438869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47CE70-AA0D-3A18-98C1-89FCF7B75AEC}"/>
              </a:ext>
            </a:extLst>
          </p:cNvPr>
          <p:cNvSpPr>
            <a:spLocks noGrp="1"/>
          </p:cNvSpPr>
          <p:nvPr>
            <p:ph type="title"/>
          </p:nvPr>
        </p:nvSpPr>
        <p:spPr/>
        <p:txBody>
          <a:bodyPr/>
          <a:lstStyle/>
          <a:p>
            <a:r>
              <a:rPr lang="en-US" dirty="0"/>
              <a:t>PbBi jet without magnetic field</a:t>
            </a:r>
          </a:p>
        </p:txBody>
      </p:sp>
      <p:sp>
        <p:nvSpPr>
          <p:cNvPr id="3" name="Date Placeholder 2">
            <a:extLst>
              <a:ext uri="{FF2B5EF4-FFF2-40B4-BE49-F238E27FC236}">
                <a16:creationId xmlns:a16="http://schemas.microsoft.com/office/drawing/2014/main" id="{71DFC760-C12A-9059-06F8-2AA288CB060B}"/>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4D560FD2-9270-3BC0-9483-9FF8E194309E}"/>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50C4F0B9-1956-ACAC-8243-9B79F2868432}"/>
              </a:ext>
            </a:extLst>
          </p:cNvPr>
          <p:cNvSpPr>
            <a:spLocks noGrp="1"/>
          </p:cNvSpPr>
          <p:nvPr>
            <p:ph type="sldNum" sz="quarter" idx="12"/>
          </p:nvPr>
        </p:nvSpPr>
        <p:spPr/>
        <p:txBody>
          <a:bodyPr/>
          <a:lstStyle/>
          <a:p>
            <a:fld id="{1FFB400D-5168-0044-B87C-800249830A31}" type="slidenum">
              <a:rPr lang="en-US" smtClean="0"/>
              <a:t>18</a:t>
            </a:fld>
            <a:endParaRPr lang="en-US"/>
          </a:p>
        </p:txBody>
      </p:sp>
      <p:sp>
        <p:nvSpPr>
          <p:cNvPr id="7" name="TextBox 6">
            <a:extLst>
              <a:ext uri="{FF2B5EF4-FFF2-40B4-BE49-F238E27FC236}">
                <a16:creationId xmlns:a16="http://schemas.microsoft.com/office/drawing/2014/main" id="{DE2872A1-9C42-F3CA-060C-29CF697C104F}"/>
              </a:ext>
            </a:extLst>
          </p:cNvPr>
          <p:cNvSpPr txBox="1"/>
          <p:nvPr/>
        </p:nvSpPr>
        <p:spPr>
          <a:xfrm>
            <a:off x="311393" y="4874992"/>
            <a:ext cx="11569214" cy="954107"/>
          </a:xfrm>
          <a:prstGeom prst="rect">
            <a:avLst/>
          </a:prstGeom>
          <a:noFill/>
        </p:spPr>
        <p:txBody>
          <a:bodyPr wrap="square" rtlCol="0">
            <a:spAutoFit/>
          </a:bodyPr>
          <a:lstStyle/>
          <a:p>
            <a:r>
              <a:rPr lang="en-US" sz="2800" dirty="0">
                <a:effectLst/>
              </a:rPr>
              <a:t>Velocity components of a PbBi free jet exiting a nozzle (1 cm × 0.632 cm) with a speed of 14 m/s along the x-direction in the absence of a magnetic field. </a:t>
            </a:r>
            <a:endParaRPr lang="en-US" sz="2800" dirty="0"/>
          </a:p>
        </p:txBody>
      </p:sp>
      <p:pic>
        <p:nvPicPr>
          <p:cNvPr id="15" name="Picture 14">
            <a:extLst>
              <a:ext uri="{FF2B5EF4-FFF2-40B4-BE49-F238E27FC236}">
                <a16:creationId xmlns:a16="http://schemas.microsoft.com/office/drawing/2014/main" id="{19A6E3DA-4319-3988-849F-AD38B57D1F2D}"/>
              </a:ext>
            </a:extLst>
          </p:cNvPr>
          <p:cNvPicPr>
            <a:picLocks noChangeAspect="1"/>
          </p:cNvPicPr>
          <p:nvPr/>
        </p:nvPicPr>
        <p:blipFill>
          <a:blip r:embed="rId2"/>
          <a:stretch>
            <a:fillRect/>
          </a:stretch>
        </p:blipFill>
        <p:spPr>
          <a:xfrm>
            <a:off x="229518" y="1301527"/>
            <a:ext cx="11732964" cy="3016019"/>
          </a:xfrm>
          <a:prstGeom prst="rect">
            <a:avLst/>
          </a:prstGeom>
        </p:spPr>
      </p:pic>
    </p:spTree>
    <p:extLst>
      <p:ext uri="{BB962C8B-B14F-4D97-AF65-F5344CB8AC3E}">
        <p14:creationId xmlns:p14="http://schemas.microsoft.com/office/powerpoint/2010/main" val="1382748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3E4E008-5B44-9D40-0227-A7D8F1525DA3}"/>
              </a:ext>
            </a:extLst>
          </p:cNvPr>
          <p:cNvSpPr>
            <a:spLocks noGrp="1"/>
          </p:cNvSpPr>
          <p:nvPr>
            <p:ph type="title"/>
          </p:nvPr>
        </p:nvSpPr>
        <p:spPr/>
        <p:txBody>
          <a:bodyPr/>
          <a:lstStyle/>
          <a:p>
            <a:r>
              <a:rPr lang="en-US" dirty="0"/>
              <a:t>PbBi jet in 1.29 T magnetic field</a:t>
            </a:r>
          </a:p>
        </p:txBody>
      </p:sp>
      <p:sp>
        <p:nvSpPr>
          <p:cNvPr id="3" name="Date Placeholder 2">
            <a:extLst>
              <a:ext uri="{FF2B5EF4-FFF2-40B4-BE49-F238E27FC236}">
                <a16:creationId xmlns:a16="http://schemas.microsoft.com/office/drawing/2014/main" id="{FEE2429E-510E-7B85-ED3B-EEFFC1366A75}"/>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DD04C97E-DBAB-F94C-F650-6A1605F6AD1C}"/>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E1B3F9D1-B713-711A-7A1B-1ABE61B9A591}"/>
              </a:ext>
            </a:extLst>
          </p:cNvPr>
          <p:cNvSpPr>
            <a:spLocks noGrp="1"/>
          </p:cNvSpPr>
          <p:nvPr>
            <p:ph type="sldNum" sz="quarter" idx="12"/>
          </p:nvPr>
        </p:nvSpPr>
        <p:spPr/>
        <p:txBody>
          <a:bodyPr/>
          <a:lstStyle/>
          <a:p>
            <a:fld id="{1FFB400D-5168-0044-B87C-800249830A31}" type="slidenum">
              <a:rPr lang="en-US" smtClean="0"/>
              <a:t>19</a:t>
            </a:fld>
            <a:endParaRPr lang="en-US"/>
          </a:p>
        </p:txBody>
      </p:sp>
      <p:sp>
        <p:nvSpPr>
          <p:cNvPr id="6" name="TextBox 5">
            <a:extLst>
              <a:ext uri="{FF2B5EF4-FFF2-40B4-BE49-F238E27FC236}">
                <a16:creationId xmlns:a16="http://schemas.microsoft.com/office/drawing/2014/main" id="{F06C4151-15C2-32E0-C98A-29024DA5A60E}"/>
              </a:ext>
            </a:extLst>
          </p:cNvPr>
          <p:cNvSpPr txBox="1"/>
          <p:nvPr/>
        </p:nvSpPr>
        <p:spPr>
          <a:xfrm>
            <a:off x="654067" y="4612972"/>
            <a:ext cx="10883864" cy="1384995"/>
          </a:xfrm>
          <a:prstGeom prst="rect">
            <a:avLst/>
          </a:prstGeom>
          <a:noFill/>
        </p:spPr>
        <p:txBody>
          <a:bodyPr wrap="square" rtlCol="0">
            <a:spAutoFit/>
          </a:bodyPr>
          <a:lstStyle/>
          <a:p>
            <a:r>
              <a:rPr lang="en-US" sz="2800" dirty="0">
                <a:effectLst/>
              </a:rPr>
              <a:t>Effect of a uniform 1.29 T magnetic field By on the velocity components of a </a:t>
            </a:r>
            <a:r>
              <a:rPr lang="en-US" sz="2800" dirty="0" err="1">
                <a:effectLst/>
              </a:rPr>
              <a:t>PbBi</a:t>
            </a:r>
            <a:r>
              <a:rPr lang="en-US" sz="2800" dirty="0">
                <a:effectLst/>
              </a:rPr>
              <a:t> free jet exiting a nozzle (1 cm × 0.632 cm) moving with a speed of 13 m/s along the x-direction. </a:t>
            </a:r>
            <a:endParaRPr lang="en-US" sz="2800" dirty="0"/>
          </a:p>
        </p:txBody>
      </p:sp>
      <p:pic>
        <p:nvPicPr>
          <p:cNvPr id="13" name="Picture 12">
            <a:extLst>
              <a:ext uri="{FF2B5EF4-FFF2-40B4-BE49-F238E27FC236}">
                <a16:creationId xmlns:a16="http://schemas.microsoft.com/office/drawing/2014/main" id="{39B526CB-243B-8D91-4598-D8EDC6C13F55}"/>
              </a:ext>
            </a:extLst>
          </p:cNvPr>
          <p:cNvPicPr>
            <a:picLocks noChangeAspect="1"/>
          </p:cNvPicPr>
          <p:nvPr/>
        </p:nvPicPr>
        <p:blipFill>
          <a:blip r:embed="rId2"/>
          <a:stretch>
            <a:fillRect/>
          </a:stretch>
        </p:blipFill>
        <p:spPr>
          <a:xfrm>
            <a:off x="279882" y="1388114"/>
            <a:ext cx="11632235" cy="2633044"/>
          </a:xfrm>
          <a:prstGeom prst="rect">
            <a:avLst/>
          </a:prstGeom>
        </p:spPr>
      </p:pic>
    </p:spTree>
    <p:extLst>
      <p:ext uri="{BB962C8B-B14F-4D97-AF65-F5344CB8AC3E}">
        <p14:creationId xmlns:p14="http://schemas.microsoft.com/office/powerpoint/2010/main" val="100872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4DAED8A-C623-84A6-DEFA-2AE0DCC50A4D}"/>
              </a:ext>
            </a:extLst>
          </p:cNvPr>
          <p:cNvSpPr>
            <a:spLocks noGrp="1"/>
          </p:cNvSpPr>
          <p:nvPr>
            <p:ph type="title"/>
          </p:nvPr>
        </p:nvSpPr>
        <p:spPr/>
        <p:txBody>
          <a:bodyPr/>
          <a:lstStyle/>
          <a:p>
            <a:r>
              <a:rPr lang="en-US" dirty="0"/>
              <a:t>Liquid metal (LM) targets: introduction</a:t>
            </a:r>
          </a:p>
        </p:txBody>
      </p:sp>
      <p:sp>
        <p:nvSpPr>
          <p:cNvPr id="3" name="Content Placeholder 2">
            <a:extLst>
              <a:ext uri="{FF2B5EF4-FFF2-40B4-BE49-F238E27FC236}">
                <a16:creationId xmlns:a16="http://schemas.microsoft.com/office/drawing/2014/main" id="{BAAEC3BE-E7CE-0C0B-D045-3C27ED356FC0}"/>
              </a:ext>
            </a:extLst>
          </p:cNvPr>
          <p:cNvSpPr>
            <a:spLocks noGrp="1"/>
          </p:cNvSpPr>
          <p:nvPr>
            <p:ph idx="1"/>
          </p:nvPr>
        </p:nvSpPr>
        <p:spPr>
          <a:prstGeom prst="rect">
            <a:avLst/>
          </a:prstGeom>
        </p:spPr>
        <p:txBody>
          <a:bodyPr>
            <a:normAutofit/>
          </a:bodyPr>
          <a:lstStyle/>
          <a:p>
            <a:r>
              <a:rPr lang="en-US" dirty="0"/>
              <a:t>The very large power in electron beams needed to generate positrons and the accompanying enormous power densities preclude solid targets unless some complicated means of heat removal is implemented (e.g., cooled high-speed target rotation). </a:t>
            </a:r>
          </a:p>
          <a:p>
            <a:r>
              <a:rPr lang="en-US" dirty="0"/>
              <a:t>Liquid metal targets are used in a number of high power applications. These include fully enclosed liquid metal targets for neutron generation, free liquid metal jets that allow extraction of </a:t>
            </a:r>
            <a:r>
              <a:rPr lang="en-US" dirty="0" err="1"/>
              <a:t>pions</a:t>
            </a:r>
            <a:r>
              <a:rPr lang="en-US" dirty="0"/>
              <a:t> and muons as well as other radioactive species generated in high energy particle reactions.</a:t>
            </a:r>
          </a:p>
          <a:p>
            <a:r>
              <a:rPr lang="en-US" dirty="0"/>
              <a:t>If one considers directly impinging electron beams on liquid metal targets for positron production, this has been proposed for some time and was actively developed at the </a:t>
            </a:r>
            <a:r>
              <a:rPr lang="en-US" dirty="0" err="1"/>
              <a:t>Budker</a:t>
            </a:r>
            <a:r>
              <a:rPr lang="en-US" dirty="0"/>
              <a:t> Institute.</a:t>
            </a:r>
          </a:p>
        </p:txBody>
      </p:sp>
      <p:sp>
        <p:nvSpPr>
          <p:cNvPr id="4" name="Date Placeholder 3">
            <a:extLst>
              <a:ext uri="{FF2B5EF4-FFF2-40B4-BE49-F238E27FC236}">
                <a16:creationId xmlns:a16="http://schemas.microsoft.com/office/drawing/2014/main" id="{9DBF8A3E-A111-69B8-2258-54A9FDA44FCD}"/>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5BA8B52A-3BB2-841F-182B-CEC3E6D1DD98}"/>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1B34F77E-B772-F0C2-CA21-1573CDB2AE00}"/>
              </a:ext>
            </a:extLst>
          </p:cNvPr>
          <p:cNvSpPr>
            <a:spLocks noGrp="1"/>
          </p:cNvSpPr>
          <p:nvPr>
            <p:ph type="sldNum" sz="quarter" idx="12"/>
          </p:nvPr>
        </p:nvSpPr>
        <p:spPr/>
        <p:txBody>
          <a:bodyPr/>
          <a:lstStyle/>
          <a:p>
            <a:fld id="{1FFB400D-5168-0044-B87C-800249830A31}" type="slidenum">
              <a:rPr lang="en-US" smtClean="0"/>
              <a:t>2</a:t>
            </a:fld>
            <a:endParaRPr lang="en-US"/>
          </a:p>
        </p:txBody>
      </p:sp>
    </p:spTree>
    <p:extLst>
      <p:ext uri="{BB962C8B-B14F-4D97-AF65-F5344CB8AC3E}">
        <p14:creationId xmlns:p14="http://schemas.microsoft.com/office/powerpoint/2010/main" val="1618127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94C0A0-6B8F-02CA-8DA1-B368992E5C19}"/>
              </a:ext>
            </a:extLst>
          </p:cNvPr>
          <p:cNvSpPr>
            <a:spLocks noGrp="1"/>
          </p:cNvSpPr>
          <p:nvPr>
            <p:ph type="title"/>
          </p:nvPr>
        </p:nvSpPr>
        <p:spPr/>
        <p:txBody>
          <a:bodyPr/>
          <a:lstStyle/>
          <a:p>
            <a:r>
              <a:rPr lang="en-US" dirty="0"/>
              <a:t>Radioisotope production</a:t>
            </a:r>
          </a:p>
        </p:txBody>
      </p:sp>
      <p:sp>
        <p:nvSpPr>
          <p:cNvPr id="3" name="Content Placeholder 2">
            <a:extLst>
              <a:ext uri="{FF2B5EF4-FFF2-40B4-BE49-F238E27FC236}">
                <a16:creationId xmlns:a16="http://schemas.microsoft.com/office/drawing/2014/main" id="{74EDC803-9843-FC45-C410-5B1898AA5722}"/>
              </a:ext>
            </a:extLst>
          </p:cNvPr>
          <p:cNvSpPr>
            <a:spLocks noGrp="1"/>
          </p:cNvSpPr>
          <p:nvPr>
            <p:ph idx="1"/>
          </p:nvPr>
        </p:nvSpPr>
        <p:spPr>
          <a:prstGeom prst="rect">
            <a:avLst/>
          </a:prstGeom>
        </p:spPr>
        <p:txBody>
          <a:bodyPr>
            <a:normAutofit/>
          </a:bodyPr>
          <a:lstStyle/>
          <a:p>
            <a:pPr>
              <a:spcAft>
                <a:spcPts val="1200"/>
              </a:spcAft>
            </a:pPr>
            <a:r>
              <a:rPr lang="en-US" dirty="0">
                <a:effectLst/>
              </a:rPr>
              <a:t>High-energy electrons incident on materials can produce radioactivity by knocking out nuclear particles directly, or, much more likely, by converting some of their kinetic energy into gamma radiation which can induce photo-nuclear reactions. The gamma reactions that must be considered in the GaInSn case are (</a:t>
            </a:r>
            <a:r>
              <a:rPr lang="el-GR" dirty="0">
                <a:effectLst/>
              </a:rPr>
              <a:t>γ, </a:t>
            </a:r>
            <a:r>
              <a:rPr lang="en-US" dirty="0">
                <a:effectLst/>
              </a:rPr>
              <a:t>n) and (</a:t>
            </a:r>
            <a:r>
              <a:rPr lang="el-GR" dirty="0">
                <a:effectLst/>
              </a:rPr>
              <a:t>γ, </a:t>
            </a:r>
            <a:r>
              <a:rPr lang="en-US" dirty="0">
                <a:effectLst/>
              </a:rPr>
              <a:t>p) reactions. </a:t>
            </a:r>
          </a:p>
          <a:p>
            <a:pPr>
              <a:spcAft>
                <a:spcPts val="1200"/>
              </a:spcAft>
            </a:pPr>
            <a:r>
              <a:rPr lang="en-US" dirty="0">
                <a:effectLst/>
              </a:rPr>
              <a:t>However, the gamma ray flux above 6 MeV is smaller by two orders of magnitude or more compared to that at ∼1 MeV, and the neutron and proton binding energies in the </a:t>
            </a:r>
            <a:r>
              <a:rPr lang="en-US" dirty="0" err="1">
                <a:effectLst/>
              </a:rPr>
              <a:t>GaInSn</a:t>
            </a:r>
            <a:r>
              <a:rPr lang="en-US" dirty="0">
                <a:effectLst/>
              </a:rPr>
              <a:t> isotopes are 6 MeV or greater. Furthermore, the rate of radio-isotope production depends on the photo-nuclear cross section (typically of the order of mb), the half-life, and the irradiation time, all of which contribute to ensuring that the rate of radio-isotope production in </a:t>
            </a:r>
            <a:r>
              <a:rPr lang="en-US" dirty="0" err="1">
                <a:effectLst/>
              </a:rPr>
              <a:t>GaInSn</a:t>
            </a:r>
            <a:r>
              <a:rPr lang="en-US" dirty="0">
                <a:effectLst/>
              </a:rPr>
              <a:t> is very small. </a:t>
            </a:r>
            <a:endParaRPr lang="en-US" dirty="0"/>
          </a:p>
          <a:p>
            <a:pPr>
              <a:spcAft>
                <a:spcPts val="1200"/>
              </a:spcAft>
            </a:pPr>
            <a:endParaRPr lang="en-US" dirty="0"/>
          </a:p>
          <a:p>
            <a:pPr>
              <a:spcAft>
                <a:spcPts val="1200"/>
              </a:spcAft>
            </a:pPr>
            <a:endParaRPr lang="en-US" dirty="0"/>
          </a:p>
        </p:txBody>
      </p:sp>
      <p:sp>
        <p:nvSpPr>
          <p:cNvPr id="4" name="Date Placeholder 3">
            <a:extLst>
              <a:ext uri="{FF2B5EF4-FFF2-40B4-BE49-F238E27FC236}">
                <a16:creationId xmlns:a16="http://schemas.microsoft.com/office/drawing/2014/main" id="{DC0F39C2-C933-1CA0-66F2-903FDEA8069F}"/>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97B52E48-8D92-208E-5471-7B81681C5511}"/>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A9865E77-1901-0873-6E59-7FAD15233DAD}"/>
              </a:ext>
            </a:extLst>
          </p:cNvPr>
          <p:cNvSpPr>
            <a:spLocks noGrp="1"/>
          </p:cNvSpPr>
          <p:nvPr>
            <p:ph type="sldNum" sz="quarter" idx="12"/>
          </p:nvPr>
        </p:nvSpPr>
        <p:spPr/>
        <p:txBody>
          <a:bodyPr/>
          <a:lstStyle/>
          <a:p>
            <a:fld id="{1FFB400D-5168-0044-B87C-800249830A31}" type="slidenum">
              <a:rPr lang="en-US" smtClean="0"/>
              <a:t>20</a:t>
            </a:fld>
            <a:endParaRPr lang="en-US"/>
          </a:p>
        </p:txBody>
      </p:sp>
    </p:spTree>
    <p:extLst>
      <p:ext uri="{BB962C8B-B14F-4D97-AF65-F5344CB8AC3E}">
        <p14:creationId xmlns:p14="http://schemas.microsoft.com/office/powerpoint/2010/main" val="1356770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817EC5-2D39-A645-39FF-F0084954ACB6}"/>
              </a:ext>
            </a:extLst>
          </p:cNvPr>
          <p:cNvSpPr>
            <a:spLocks noGrp="1"/>
          </p:cNvSpPr>
          <p:nvPr>
            <p:ph type="title"/>
          </p:nvPr>
        </p:nvSpPr>
        <p:spPr/>
        <p:txBody>
          <a:bodyPr/>
          <a:lstStyle/>
          <a:p>
            <a:r>
              <a:rPr lang="en-US" dirty="0"/>
              <a:t>Gamma radiation</a:t>
            </a:r>
          </a:p>
        </p:txBody>
      </p:sp>
      <p:sp>
        <p:nvSpPr>
          <p:cNvPr id="3" name="Content Placeholder 2">
            <a:extLst>
              <a:ext uri="{FF2B5EF4-FFF2-40B4-BE49-F238E27FC236}">
                <a16:creationId xmlns:a16="http://schemas.microsoft.com/office/drawing/2014/main" id="{98FFCB8B-60A2-2DA7-9BA1-A9BFD8FEDC72}"/>
              </a:ext>
            </a:extLst>
          </p:cNvPr>
          <p:cNvSpPr>
            <a:spLocks noGrp="1"/>
          </p:cNvSpPr>
          <p:nvPr>
            <p:ph idx="1"/>
          </p:nvPr>
        </p:nvSpPr>
        <p:spPr>
          <a:prstGeom prst="rect">
            <a:avLst/>
          </a:prstGeom>
        </p:spPr>
        <p:txBody>
          <a:bodyPr/>
          <a:lstStyle/>
          <a:p>
            <a:r>
              <a:rPr lang="en-US" dirty="0">
                <a:effectLst/>
              </a:rPr>
              <a:t>The gamma radiation field generated by the target is quite intense and must therefore be shielded against.</a:t>
            </a:r>
            <a:r>
              <a:rPr lang="en-US" sz="1800" dirty="0">
                <a:effectLst/>
                <a:latin typeface="SFRM1095"/>
              </a:rPr>
              <a:t> </a:t>
            </a:r>
          </a:p>
          <a:p>
            <a:endParaRPr lang="en-US" dirty="0"/>
          </a:p>
        </p:txBody>
      </p:sp>
      <p:sp>
        <p:nvSpPr>
          <p:cNvPr id="4" name="Date Placeholder 3">
            <a:extLst>
              <a:ext uri="{FF2B5EF4-FFF2-40B4-BE49-F238E27FC236}">
                <a16:creationId xmlns:a16="http://schemas.microsoft.com/office/drawing/2014/main" id="{8486E603-0102-13AF-5DE2-105DD830EA5D}"/>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CB7A594A-2577-B884-33F3-825CAE09311E}"/>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8F0AABFA-41AD-2DEB-27BA-2009C6C7AE90}"/>
              </a:ext>
            </a:extLst>
          </p:cNvPr>
          <p:cNvSpPr>
            <a:spLocks noGrp="1"/>
          </p:cNvSpPr>
          <p:nvPr>
            <p:ph type="sldNum" sz="quarter" idx="12"/>
          </p:nvPr>
        </p:nvSpPr>
        <p:spPr/>
        <p:txBody>
          <a:bodyPr/>
          <a:lstStyle/>
          <a:p>
            <a:fld id="{1FFB400D-5168-0044-B87C-800249830A31}" type="slidenum">
              <a:rPr lang="en-US" smtClean="0"/>
              <a:t>21</a:t>
            </a:fld>
            <a:endParaRPr lang="en-US"/>
          </a:p>
        </p:txBody>
      </p:sp>
      <p:pic>
        <p:nvPicPr>
          <p:cNvPr id="5" name="Picture 4">
            <a:extLst>
              <a:ext uri="{FF2B5EF4-FFF2-40B4-BE49-F238E27FC236}">
                <a16:creationId xmlns:a16="http://schemas.microsoft.com/office/drawing/2014/main" id="{40E23A0F-DCB0-1DC2-8504-5084CEC43B05}"/>
              </a:ext>
            </a:extLst>
          </p:cNvPr>
          <p:cNvPicPr>
            <a:picLocks noChangeAspect="1"/>
          </p:cNvPicPr>
          <p:nvPr/>
        </p:nvPicPr>
        <p:blipFill>
          <a:blip r:embed="rId2"/>
          <a:stretch>
            <a:fillRect/>
          </a:stretch>
        </p:blipFill>
        <p:spPr>
          <a:xfrm>
            <a:off x="2417141" y="1910905"/>
            <a:ext cx="7772400" cy="4160040"/>
          </a:xfrm>
          <a:prstGeom prst="rect">
            <a:avLst/>
          </a:prstGeom>
        </p:spPr>
      </p:pic>
    </p:spTree>
    <p:extLst>
      <p:ext uri="{BB962C8B-B14F-4D97-AF65-F5344CB8AC3E}">
        <p14:creationId xmlns:p14="http://schemas.microsoft.com/office/powerpoint/2010/main" val="1430359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272C21-4C6F-60E6-35B0-0EE3A0B3AC34}"/>
              </a:ext>
            </a:extLst>
          </p:cNvPr>
          <p:cNvSpPr>
            <a:spLocks noGrp="1"/>
          </p:cNvSpPr>
          <p:nvPr>
            <p:ph type="title"/>
          </p:nvPr>
        </p:nvSpPr>
        <p:spPr/>
        <p:txBody>
          <a:bodyPr/>
          <a:lstStyle/>
          <a:p>
            <a:r>
              <a:rPr lang="en-US" dirty="0"/>
              <a:t>Planned upgrades and tests</a:t>
            </a:r>
          </a:p>
        </p:txBody>
      </p:sp>
      <p:sp>
        <p:nvSpPr>
          <p:cNvPr id="3" name="Content Placeholder 2">
            <a:extLst>
              <a:ext uri="{FF2B5EF4-FFF2-40B4-BE49-F238E27FC236}">
                <a16:creationId xmlns:a16="http://schemas.microsoft.com/office/drawing/2014/main" id="{DAD42E68-45D6-4882-C56F-B236342C7967}"/>
              </a:ext>
            </a:extLst>
          </p:cNvPr>
          <p:cNvSpPr>
            <a:spLocks noGrp="1"/>
          </p:cNvSpPr>
          <p:nvPr>
            <p:ph idx="1"/>
          </p:nvPr>
        </p:nvSpPr>
        <p:spPr>
          <a:xfrm>
            <a:off x="646323" y="992485"/>
            <a:ext cx="10899354" cy="5239563"/>
          </a:xfrm>
          <a:prstGeom prst="rect">
            <a:avLst/>
          </a:prstGeom>
        </p:spPr>
        <p:txBody>
          <a:bodyPr>
            <a:noAutofit/>
          </a:bodyPr>
          <a:lstStyle/>
          <a:p>
            <a:pPr>
              <a:spcAft>
                <a:spcPts val="600"/>
              </a:spcAft>
            </a:pPr>
            <a:r>
              <a:rPr lang="en-US" sz="2400" dirty="0"/>
              <a:t>The 6" cross in the prototype will be replaced by a smaller cylindrical structure and a heat exchanger added. The resulting converter will be tested at the Upgraded Injector Test Facility (UITF) at JLab at beam currents  &lt; 100  </a:t>
            </a:r>
            <a:r>
              <a:rPr lang="en-US" sz="2400" dirty="0" err="1"/>
              <a:t>nA</a:t>
            </a:r>
            <a:r>
              <a:rPr lang="en-US" sz="2400" dirty="0"/>
              <a:t> and 10 MeV. </a:t>
            </a:r>
          </a:p>
          <a:p>
            <a:pPr>
              <a:spcAft>
                <a:spcPts val="600"/>
              </a:spcAft>
            </a:pPr>
            <a:r>
              <a:rPr lang="en-US" sz="2400" dirty="0"/>
              <a:t>A Compton transmission polarimeter will be used to measure the polarization of x-rays in the MeV energy range from the GaInSn liquid jet target. Measuring the x-ray spectrum dependence on jet target parameters (thickness, flow) demonstrates a critical target performance metric and will be used for benchmarking simulation codes.</a:t>
            </a:r>
          </a:p>
          <a:p>
            <a:pPr>
              <a:spcAft>
                <a:spcPts val="600"/>
              </a:spcAft>
            </a:pPr>
            <a:r>
              <a:rPr lang="en-US" sz="2400" dirty="0"/>
              <a:t>In addition, an emittance filter will be used to characterize charged particle transmission through the liquid metal target and to benchmark the rate of positron production when correlated with simulation results. The apparatus is being built to generate large phase-space electron beams for machine acceptance measurements in CEBAF at </a:t>
            </a:r>
            <a:r>
              <a:rPr lang="en-US" sz="2400" dirty="0" err="1"/>
              <a:t>JLab</a:t>
            </a:r>
            <a:r>
              <a:rPr lang="en-US" sz="2400" dirty="0"/>
              <a:t>, with first measurements anticipated near the end of FY24, and will be available for measurements in the second year of this project.</a:t>
            </a:r>
          </a:p>
        </p:txBody>
      </p:sp>
      <p:sp>
        <p:nvSpPr>
          <p:cNvPr id="4" name="Date Placeholder 3">
            <a:extLst>
              <a:ext uri="{FF2B5EF4-FFF2-40B4-BE49-F238E27FC236}">
                <a16:creationId xmlns:a16="http://schemas.microsoft.com/office/drawing/2014/main" id="{D30055C0-DD11-62B2-F767-FDFDB8337161}"/>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CEABB567-F989-6B18-32CF-FA8CC3108EB6}"/>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BD030DBB-F9C4-B6E7-DC7E-62B7C4E1A995}"/>
              </a:ext>
            </a:extLst>
          </p:cNvPr>
          <p:cNvSpPr>
            <a:spLocks noGrp="1"/>
          </p:cNvSpPr>
          <p:nvPr>
            <p:ph type="sldNum" sz="quarter" idx="12"/>
          </p:nvPr>
        </p:nvSpPr>
        <p:spPr/>
        <p:txBody>
          <a:bodyPr/>
          <a:lstStyle/>
          <a:p>
            <a:fld id="{1FFB400D-5168-0044-B87C-800249830A31}" type="slidenum">
              <a:rPr lang="en-US" smtClean="0"/>
              <a:t>22</a:t>
            </a:fld>
            <a:endParaRPr lang="en-US"/>
          </a:p>
        </p:txBody>
      </p:sp>
      <p:pic>
        <p:nvPicPr>
          <p:cNvPr id="9" name="Picture 8">
            <a:extLst>
              <a:ext uri="{FF2B5EF4-FFF2-40B4-BE49-F238E27FC236}">
                <a16:creationId xmlns:a16="http://schemas.microsoft.com/office/drawing/2014/main" id="{06522A59-C6DB-4CD0-12BA-D437C9EB3F72}"/>
              </a:ext>
            </a:extLst>
          </p:cNvPr>
          <p:cNvPicPr>
            <a:picLocks noChangeAspect="1"/>
          </p:cNvPicPr>
          <p:nvPr/>
        </p:nvPicPr>
        <p:blipFill>
          <a:blip r:embed="rId2"/>
          <a:stretch>
            <a:fillRect/>
          </a:stretch>
        </p:blipFill>
        <p:spPr>
          <a:xfrm>
            <a:off x="9917017" y="192955"/>
            <a:ext cx="2060153" cy="598109"/>
          </a:xfrm>
          <a:prstGeom prst="rect">
            <a:avLst/>
          </a:prstGeom>
        </p:spPr>
      </p:pic>
    </p:spTree>
    <p:extLst>
      <p:ext uri="{BB962C8B-B14F-4D97-AF65-F5344CB8AC3E}">
        <p14:creationId xmlns:p14="http://schemas.microsoft.com/office/powerpoint/2010/main" val="3055779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5C83-20FE-2744-F18B-4853A33D59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9003C1-6666-6A62-931D-1BE154A47515}"/>
              </a:ext>
            </a:extLst>
          </p:cNvPr>
          <p:cNvPicPr>
            <a:picLocks noGrp="1" noChangeAspect="1"/>
          </p:cNvPicPr>
          <p:nvPr>
            <p:ph idx="1"/>
          </p:nvPr>
        </p:nvPicPr>
        <p:blipFill>
          <a:blip r:embed="rId2"/>
          <a:stretch>
            <a:fillRect/>
          </a:stretch>
        </p:blipFill>
        <p:spPr>
          <a:xfrm>
            <a:off x="3064764" y="1865808"/>
            <a:ext cx="6062472" cy="3506724"/>
          </a:xfrm>
        </p:spPr>
      </p:pic>
    </p:spTree>
    <p:extLst>
      <p:ext uri="{BB962C8B-B14F-4D97-AF65-F5344CB8AC3E}">
        <p14:creationId xmlns:p14="http://schemas.microsoft.com/office/powerpoint/2010/main" val="78298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D05E29F-F30F-2DCD-899D-E8CD9CC1A573}"/>
              </a:ext>
            </a:extLst>
          </p:cNvPr>
          <p:cNvSpPr>
            <a:spLocks noGrp="1"/>
          </p:cNvSpPr>
          <p:nvPr>
            <p:ph type="title"/>
          </p:nvPr>
        </p:nvSpPr>
        <p:spPr/>
        <p:txBody>
          <a:bodyPr>
            <a:normAutofit/>
          </a:bodyPr>
          <a:lstStyle/>
          <a:p>
            <a:r>
              <a:rPr lang="en-US" dirty="0"/>
              <a:t>Liquid metals: Advantages and disadvantages</a:t>
            </a:r>
          </a:p>
        </p:txBody>
      </p:sp>
      <p:sp>
        <p:nvSpPr>
          <p:cNvPr id="3" name="Content Placeholder 2">
            <a:extLst>
              <a:ext uri="{FF2B5EF4-FFF2-40B4-BE49-F238E27FC236}">
                <a16:creationId xmlns:a16="http://schemas.microsoft.com/office/drawing/2014/main" id="{079599C6-D9CF-2250-8D34-C39E0F023802}"/>
              </a:ext>
            </a:extLst>
          </p:cNvPr>
          <p:cNvSpPr>
            <a:spLocks noGrp="1"/>
          </p:cNvSpPr>
          <p:nvPr>
            <p:ph idx="1"/>
          </p:nvPr>
        </p:nvSpPr>
        <p:spPr>
          <a:prstGeom prst="rect">
            <a:avLst/>
          </a:prstGeom>
        </p:spPr>
        <p:txBody>
          <a:bodyPr/>
          <a:lstStyle/>
          <a:p>
            <a:r>
              <a:rPr lang="en-US" dirty="0"/>
              <a:t>Liquid metal targets are conceptually very simple. The main components of the target are the nozzle, solenoid for collecting positrons, heat exchanger, and pump.</a:t>
            </a:r>
          </a:p>
          <a:p>
            <a:r>
              <a:rPr lang="en-US" dirty="0"/>
              <a:t>Free surface liquid metal jet targets present a number of technical challenges but also possess some advantages.  These include jet stability due to the thermal heat load and resulting mechanical pressures plus jet behavior in the magnetic field of a solenoid collecting the positrons.  In addition, there may be the added complexity of the liquid metal being at an elevated temperature. On the other hand, such targets are conceptually simple compared to solid metal targets, can operate directly in an ultra high vacuum environment and can handle very high heat loads.</a:t>
            </a:r>
          </a:p>
          <a:p>
            <a:endParaRPr lang="en-US" dirty="0"/>
          </a:p>
        </p:txBody>
      </p:sp>
      <p:sp>
        <p:nvSpPr>
          <p:cNvPr id="4" name="Date Placeholder 3">
            <a:extLst>
              <a:ext uri="{FF2B5EF4-FFF2-40B4-BE49-F238E27FC236}">
                <a16:creationId xmlns:a16="http://schemas.microsoft.com/office/drawing/2014/main" id="{B16A0CAA-E5F8-2F50-EB14-71BEBF984705}"/>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2F08DD63-B7AE-959C-36A2-50CE197687F0}"/>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D0424B22-3039-4917-0ECA-A92CE3BE68D7}"/>
              </a:ext>
            </a:extLst>
          </p:cNvPr>
          <p:cNvSpPr>
            <a:spLocks noGrp="1"/>
          </p:cNvSpPr>
          <p:nvPr>
            <p:ph type="sldNum" sz="quarter" idx="12"/>
          </p:nvPr>
        </p:nvSpPr>
        <p:spPr/>
        <p:txBody>
          <a:bodyPr/>
          <a:lstStyle/>
          <a:p>
            <a:fld id="{1FFB400D-5168-0044-B87C-800249830A31}" type="slidenum">
              <a:rPr lang="en-US" smtClean="0"/>
              <a:t>3</a:t>
            </a:fld>
            <a:endParaRPr lang="en-US"/>
          </a:p>
        </p:txBody>
      </p:sp>
    </p:spTree>
    <p:extLst>
      <p:ext uri="{BB962C8B-B14F-4D97-AF65-F5344CB8AC3E}">
        <p14:creationId xmlns:p14="http://schemas.microsoft.com/office/powerpoint/2010/main" val="3389250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0D7D3D-29EF-72B7-C826-A3EE4BAEED8C}"/>
              </a:ext>
            </a:extLst>
          </p:cNvPr>
          <p:cNvSpPr>
            <a:spLocks noGrp="1"/>
          </p:cNvSpPr>
          <p:nvPr>
            <p:ph type="title"/>
          </p:nvPr>
        </p:nvSpPr>
        <p:spPr/>
        <p:txBody>
          <a:bodyPr/>
          <a:lstStyle/>
          <a:p>
            <a:r>
              <a:rPr lang="en-US" dirty="0"/>
              <a:t>General Schematic of LM positron converter</a:t>
            </a:r>
          </a:p>
        </p:txBody>
      </p:sp>
      <p:pic>
        <p:nvPicPr>
          <p:cNvPr id="4" name="Content Placeholder 3">
            <a:extLst>
              <a:ext uri="{FF2B5EF4-FFF2-40B4-BE49-F238E27FC236}">
                <a16:creationId xmlns:a16="http://schemas.microsoft.com/office/drawing/2014/main" id="{7AE43A3B-5332-D852-1A30-1D3528C969E2}"/>
              </a:ext>
            </a:extLst>
          </p:cNvPr>
          <p:cNvPicPr>
            <a:picLocks noGrp="1" noChangeAspect="1"/>
          </p:cNvPicPr>
          <p:nvPr>
            <p:ph idx="1"/>
          </p:nvPr>
        </p:nvPicPr>
        <p:blipFill>
          <a:blip r:embed="rId2"/>
          <a:stretch>
            <a:fillRect/>
          </a:stretch>
        </p:blipFill>
        <p:spPr>
          <a:xfrm>
            <a:off x="3278615" y="992188"/>
            <a:ext cx="5634770" cy="5240337"/>
          </a:xfrm>
          <a:prstGeom prst="rect">
            <a:avLst/>
          </a:prstGeom>
        </p:spPr>
      </p:pic>
      <p:sp>
        <p:nvSpPr>
          <p:cNvPr id="3" name="Date Placeholder 2">
            <a:extLst>
              <a:ext uri="{FF2B5EF4-FFF2-40B4-BE49-F238E27FC236}">
                <a16:creationId xmlns:a16="http://schemas.microsoft.com/office/drawing/2014/main" id="{A473ABDB-28EE-6C9F-3851-530B901A10F2}"/>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26708898-B31D-3E6A-6E6A-3C89CB4907D9}"/>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CF5285D2-CE1A-1F35-653F-FB19282DC179}"/>
              </a:ext>
            </a:extLst>
          </p:cNvPr>
          <p:cNvSpPr>
            <a:spLocks noGrp="1"/>
          </p:cNvSpPr>
          <p:nvPr>
            <p:ph type="sldNum" sz="quarter" idx="12"/>
          </p:nvPr>
        </p:nvSpPr>
        <p:spPr/>
        <p:txBody>
          <a:bodyPr/>
          <a:lstStyle/>
          <a:p>
            <a:fld id="{1FFB400D-5168-0044-B87C-800249830A31}" type="slidenum">
              <a:rPr lang="en-US" smtClean="0"/>
              <a:t>4</a:t>
            </a:fld>
            <a:endParaRPr lang="en-US"/>
          </a:p>
        </p:txBody>
      </p:sp>
    </p:spTree>
    <p:extLst>
      <p:ext uri="{BB962C8B-B14F-4D97-AF65-F5344CB8AC3E}">
        <p14:creationId xmlns:p14="http://schemas.microsoft.com/office/powerpoint/2010/main" val="4204674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0F1605-8099-DE07-A2F9-ABE06D8B9E45}"/>
              </a:ext>
            </a:extLst>
          </p:cNvPr>
          <p:cNvSpPr>
            <a:spLocks noGrp="1"/>
          </p:cNvSpPr>
          <p:nvPr>
            <p:ph type="title"/>
          </p:nvPr>
        </p:nvSpPr>
        <p:spPr/>
        <p:txBody>
          <a:bodyPr>
            <a:normAutofit/>
          </a:bodyPr>
          <a:lstStyle/>
          <a:p>
            <a:r>
              <a:rPr lang="en-US" dirty="0"/>
              <a:t>Two LMs of interest: GaInSn and PbBi eutectics</a:t>
            </a:r>
          </a:p>
        </p:txBody>
      </p:sp>
      <p:sp>
        <p:nvSpPr>
          <p:cNvPr id="4" name="Date Placeholder 3">
            <a:extLst>
              <a:ext uri="{FF2B5EF4-FFF2-40B4-BE49-F238E27FC236}">
                <a16:creationId xmlns:a16="http://schemas.microsoft.com/office/drawing/2014/main" id="{C9C6AF39-B9CE-3A23-2EF5-435EC3EEFEAE}"/>
              </a:ext>
            </a:extLst>
          </p:cNvPr>
          <p:cNvSpPr>
            <a:spLocks noGrp="1"/>
          </p:cNvSpPr>
          <p:nvPr>
            <p:ph type="dt" sz="half" idx="10"/>
          </p:nvPr>
        </p:nvSpPr>
        <p:spPr/>
        <p:txBody>
          <a:bodyPr/>
          <a:lstStyle/>
          <a:p>
            <a:r>
              <a:rPr lang="en-US"/>
              <a:t>3/18/2024</a:t>
            </a:r>
          </a:p>
        </p:txBody>
      </p:sp>
      <p:sp>
        <p:nvSpPr>
          <p:cNvPr id="6" name="Footer Placeholder 5">
            <a:extLst>
              <a:ext uri="{FF2B5EF4-FFF2-40B4-BE49-F238E27FC236}">
                <a16:creationId xmlns:a16="http://schemas.microsoft.com/office/drawing/2014/main" id="{E34DA4FE-F282-F714-90F5-6F672C36118D}"/>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8B877456-082F-7067-E290-0504E298CF05}"/>
              </a:ext>
            </a:extLst>
          </p:cNvPr>
          <p:cNvSpPr>
            <a:spLocks noGrp="1"/>
          </p:cNvSpPr>
          <p:nvPr>
            <p:ph type="sldNum" sz="quarter" idx="12"/>
          </p:nvPr>
        </p:nvSpPr>
        <p:spPr/>
        <p:txBody>
          <a:bodyPr/>
          <a:lstStyle/>
          <a:p>
            <a:fld id="{1FFB400D-5168-0044-B87C-800249830A31}" type="slidenum">
              <a:rPr lang="en-US" smtClean="0"/>
              <a:t>5</a:t>
            </a:fld>
            <a:endParaRPr lang="en-US"/>
          </a:p>
        </p:txBody>
      </p:sp>
      <p:pic>
        <p:nvPicPr>
          <p:cNvPr id="13" name="Picture 12">
            <a:extLst>
              <a:ext uri="{FF2B5EF4-FFF2-40B4-BE49-F238E27FC236}">
                <a16:creationId xmlns:a16="http://schemas.microsoft.com/office/drawing/2014/main" id="{F71FA0E4-40B4-5922-E788-5A7DDC453C16}"/>
              </a:ext>
            </a:extLst>
          </p:cNvPr>
          <p:cNvPicPr>
            <a:picLocks noChangeAspect="1"/>
          </p:cNvPicPr>
          <p:nvPr/>
        </p:nvPicPr>
        <p:blipFill>
          <a:blip r:embed="rId2"/>
          <a:stretch>
            <a:fillRect/>
          </a:stretch>
        </p:blipFill>
        <p:spPr>
          <a:xfrm>
            <a:off x="268077" y="1065626"/>
            <a:ext cx="11655846" cy="4855925"/>
          </a:xfrm>
          <a:prstGeom prst="rect">
            <a:avLst/>
          </a:prstGeom>
        </p:spPr>
      </p:pic>
    </p:spTree>
    <p:extLst>
      <p:ext uri="{BB962C8B-B14F-4D97-AF65-F5344CB8AC3E}">
        <p14:creationId xmlns:p14="http://schemas.microsoft.com/office/powerpoint/2010/main" val="1848471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1B3E4F-AC84-2850-6635-904D042A97BE}"/>
              </a:ext>
            </a:extLst>
          </p:cNvPr>
          <p:cNvSpPr>
            <a:spLocks noGrp="1"/>
          </p:cNvSpPr>
          <p:nvPr>
            <p:ph type="title"/>
          </p:nvPr>
        </p:nvSpPr>
        <p:spPr/>
        <p:txBody>
          <a:bodyPr/>
          <a:lstStyle/>
          <a:p>
            <a:r>
              <a:rPr lang="en-US" dirty="0"/>
              <a:t>GaInSn prototype converter under investigation</a:t>
            </a:r>
          </a:p>
        </p:txBody>
      </p:sp>
      <p:sp>
        <p:nvSpPr>
          <p:cNvPr id="3" name="Content Placeholder 2">
            <a:extLst>
              <a:ext uri="{FF2B5EF4-FFF2-40B4-BE49-F238E27FC236}">
                <a16:creationId xmlns:a16="http://schemas.microsoft.com/office/drawing/2014/main" id="{9339AC74-C194-14E4-6398-1C9C3EBA714C}"/>
              </a:ext>
            </a:extLst>
          </p:cNvPr>
          <p:cNvSpPr>
            <a:spLocks noGrp="1"/>
          </p:cNvSpPr>
          <p:nvPr>
            <p:ph idx="1"/>
          </p:nvPr>
        </p:nvSpPr>
        <p:spPr>
          <a:xfrm>
            <a:off x="838200" y="1266940"/>
            <a:ext cx="10515600" cy="4439797"/>
          </a:xfrm>
          <a:prstGeom prst="rect">
            <a:avLst/>
          </a:prstGeom>
        </p:spPr>
        <p:txBody>
          <a:bodyPr>
            <a:normAutofit/>
          </a:bodyPr>
          <a:lstStyle/>
          <a:p>
            <a:pPr>
              <a:spcAft>
                <a:spcPts val="2400"/>
              </a:spcAft>
            </a:pPr>
            <a:r>
              <a:rPr lang="en-US" dirty="0"/>
              <a:t>A free surface, liquid metal jet positron converter is being investigated at </a:t>
            </a:r>
            <a:r>
              <a:rPr lang="en-US" dirty="0" err="1"/>
              <a:t>Xelera</a:t>
            </a:r>
            <a:r>
              <a:rPr lang="en-US" dirty="0"/>
              <a:t> Research LLC.  The converter uses a free surface </a:t>
            </a:r>
            <a:r>
              <a:rPr lang="en-US" dirty="0" err="1"/>
              <a:t>GaInSn</a:t>
            </a:r>
            <a:r>
              <a:rPr lang="en-US" dirty="0"/>
              <a:t> jet as target for bremsstrahlung generated positrons. (</a:t>
            </a:r>
            <a:r>
              <a:rPr lang="en-US" dirty="0" err="1"/>
              <a:t>GaInSn</a:t>
            </a:r>
            <a:r>
              <a:rPr lang="en-US" dirty="0"/>
              <a:t> was selected because it is a liquid at room temperature.)</a:t>
            </a:r>
          </a:p>
          <a:p>
            <a:pPr>
              <a:spcAft>
                <a:spcPts val="2400"/>
              </a:spcAft>
            </a:pPr>
            <a:r>
              <a:rPr lang="en-US" dirty="0"/>
              <a:t>An MCNP6 calculation of positron production by a 10 MeV electron beam incident on a </a:t>
            </a:r>
            <a:r>
              <a:rPr lang="en-US" dirty="0" err="1"/>
              <a:t>GaInSn</a:t>
            </a:r>
            <a:r>
              <a:rPr lang="en-US" dirty="0"/>
              <a:t> target showed that a 3 mm thickness (Xo=1.727 cm) produced the largest number of positrons exiting the target.</a:t>
            </a:r>
          </a:p>
          <a:p>
            <a:endParaRPr lang="en-US" dirty="0"/>
          </a:p>
          <a:p>
            <a:endParaRPr lang="en-US" dirty="0"/>
          </a:p>
        </p:txBody>
      </p:sp>
      <p:sp>
        <p:nvSpPr>
          <p:cNvPr id="4" name="Date Placeholder 3">
            <a:extLst>
              <a:ext uri="{FF2B5EF4-FFF2-40B4-BE49-F238E27FC236}">
                <a16:creationId xmlns:a16="http://schemas.microsoft.com/office/drawing/2014/main" id="{37CCEA94-EBE0-846D-434D-2630B12EFDAE}"/>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40C7A9C9-65FE-BC50-7740-95C4C4369442}"/>
              </a:ext>
            </a:extLst>
          </p:cNvPr>
          <p:cNvSpPr>
            <a:spLocks noGrp="1"/>
          </p:cNvSpPr>
          <p:nvPr>
            <p:ph type="ftr" sz="quarter" idx="11"/>
          </p:nvPr>
        </p:nvSpPr>
        <p:spPr/>
        <p:txBody>
          <a:bodyPr/>
          <a:lstStyle/>
          <a:p>
            <a:r>
              <a:rPr lang="en-US"/>
              <a:t>Positron Working Group Workshop @ GWU</a:t>
            </a:r>
          </a:p>
        </p:txBody>
      </p:sp>
      <p:sp>
        <p:nvSpPr>
          <p:cNvPr id="6" name="Slide Number Placeholder 5">
            <a:extLst>
              <a:ext uri="{FF2B5EF4-FFF2-40B4-BE49-F238E27FC236}">
                <a16:creationId xmlns:a16="http://schemas.microsoft.com/office/drawing/2014/main" id="{9DACDD16-D7F5-4443-330F-8DCBC1E3DBAC}"/>
              </a:ext>
            </a:extLst>
          </p:cNvPr>
          <p:cNvSpPr>
            <a:spLocks noGrp="1"/>
          </p:cNvSpPr>
          <p:nvPr>
            <p:ph type="sldNum" sz="quarter" idx="12"/>
          </p:nvPr>
        </p:nvSpPr>
        <p:spPr/>
        <p:txBody>
          <a:bodyPr/>
          <a:lstStyle/>
          <a:p>
            <a:fld id="{1FFB400D-5168-0044-B87C-800249830A31}" type="slidenum">
              <a:rPr lang="en-US" smtClean="0"/>
              <a:t>6</a:t>
            </a:fld>
            <a:endParaRPr lang="en-US"/>
          </a:p>
        </p:txBody>
      </p:sp>
    </p:spTree>
    <p:extLst>
      <p:ext uri="{BB962C8B-B14F-4D97-AF65-F5344CB8AC3E}">
        <p14:creationId xmlns:p14="http://schemas.microsoft.com/office/powerpoint/2010/main" val="81397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C5C9BA5-365C-8AB3-5C68-D3AD9965C8AB}"/>
              </a:ext>
            </a:extLst>
          </p:cNvPr>
          <p:cNvSpPr>
            <a:spLocks noGrp="1"/>
          </p:cNvSpPr>
          <p:nvPr>
            <p:ph type="title"/>
          </p:nvPr>
        </p:nvSpPr>
        <p:spPr/>
        <p:txBody>
          <a:bodyPr/>
          <a:lstStyle/>
          <a:p>
            <a:r>
              <a:rPr lang="en-US" dirty="0"/>
              <a:t>Calculated positron energy distribution</a:t>
            </a:r>
          </a:p>
        </p:txBody>
      </p:sp>
      <p:sp>
        <p:nvSpPr>
          <p:cNvPr id="3" name="Date Placeholder 2">
            <a:extLst>
              <a:ext uri="{FF2B5EF4-FFF2-40B4-BE49-F238E27FC236}">
                <a16:creationId xmlns:a16="http://schemas.microsoft.com/office/drawing/2014/main" id="{52C17A30-C1B0-0CF0-21E5-35BCA649583B}"/>
              </a:ext>
            </a:extLst>
          </p:cNvPr>
          <p:cNvSpPr>
            <a:spLocks noGrp="1"/>
          </p:cNvSpPr>
          <p:nvPr>
            <p:ph type="dt" sz="half" idx="10"/>
          </p:nvPr>
        </p:nvSpPr>
        <p:spPr/>
        <p:txBody>
          <a:bodyPr/>
          <a:lstStyle/>
          <a:p>
            <a:r>
              <a:rPr lang="en-US"/>
              <a:t>3/18/2024</a:t>
            </a:r>
          </a:p>
        </p:txBody>
      </p:sp>
      <p:sp>
        <p:nvSpPr>
          <p:cNvPr id="4" name="Footer Placeholder 3">
            <a:extLst>
              <a:ext uri="{FF2B5EF4-FFF2-40B4-BE49-F238E27FC236}">
                <a16:creationId xmlns:a16="http://schemas.microsoft.com/office/drawing/2014/main" id="{056D4790-1FAE-B898-55C9-1C6FE3904A8C}"/>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AD30CCB3-08E7-F177-7A5C-D595EEA7C572}"/>
              </a:ext>
            </a:extLst>
          </p:cNvPr>
          <p:cNvSpPr>
            <a:spLocks noGrp="1"/>
          </p:cNvSpPr>
          <p:nvPr>
            <p:ph type="sldNum" sz="quarter" idx="12"/>
          </p:nvPr>
        </p:nvSpPr>
        <p:spPr/>
        <p:txBody>
          <a:bodyPr/>
          <a:lstStyle/>
          <a:p>
            <a:fld id="{1FFB400D-5168-0044-B87C-800249830A31}" type="slidenum">
              <a:rPr lang="en-US" smtClean="0"/>
              <a:t>7</a:t>
            </a:fld>
            <a:endParaRPr lang="en-US"/>
          </a:p>
        </p:txBody>
      </p:sp>
      <p:sp>
        <p:nvSpPr>
          <p:cNvPr id="6" name="TextBox 5">
            <a:extLst>
              <a:ext uri="{FF2B5EF4-FFF2-40B4-BE49-F238E27FC236}">
                <a16:creationId xmlns:a16="http://schemas.microsoft.com/office/drawing/2014/main" id="{3877C569-709D-8C25-6EEF-6243D5160208}"/>
              </a:ext>
            </a:extLst>
          </p:cNvPr>
          <p:cNvSpPr txBox="1"/>
          <p:nvPr/>
        </p:nvSpPr>
        <p:spPr>
          <a:xfrm>
            <a:off x="265756" y="4893044"/>
            <a:ext cx="10699574" cy="1384995"/>
          </a:xfrm>
          <a:prstGeom prst="rect">
            <a:avLst/>
          </a:prstGeom>
          <a:noFill/>
        </p:spPr>
        <p:txBody>
          <a:bodyPr wrap="square" rtlCol="0">
            <a:spAutoFit/>
          </a:bodyPr>
          <a:lstStyle/>
          <a:p>
            <a:r>
              <a:rPr lang="en-US" sz="2800" dirty="0">
                <a:effectLst/>
              </a:rPr>
              <a:t>(a) Positron energy distribution generated by 10 MeV electrons incident on a 3 mm thick GaInSn target, (b) angular distribution,</a:t>
            </a:r>
            <a:br>
              <a:rPr lang="en-US" sz="2800" dirty="0">
                <a:effectLst/>
              </a:rPr>
            </a:br>
            <a:r>
              <a:rPr lang="en-US" sz="2800" dirty="0">
                <a:effectLst/>
              </a:rPr>
              <a:t>(c) bremsstrahlung energy distribution. </a:t>
            </a:r>
            <a:endParaRPr lang="en-US" sz="2800" dirty="0"/>
          </a:p>
        </p:txBody>
      </p:sp>
      <p:pic>
        <p:nvPicPr>
          <p:cNvPr id="13" name="Picture 12">
            <a:extLst>
              <a:ext uri="{FF2B5EF4-FFF2-40B4-BE49-F238E27FC236}">
                <a16:creationId xmlns:a16="http://schemas.microsoft.com/office/drawing/2014/main" id="{4E62398C-531B-02CB-E206-18161EEC2DC1}"/>
              </a:ext>
            </a:extLst>
          </p:cNvPr>
          <p:cNvPicPr>
            <a:picLocks noChangeAspect="1"/>
          </p:cNvPicPr>
          <p:nvPr/>
        </p:nvPicPr>
        <p:blipFill>
          <a:blip r:embed="rId3"/>
          <a:stretch>
            <a:fillRect/>
          </a:stretch>
        </p:blipFill>
        <p:spPr>
          <a:xfrm>
            <a:off x="265756" y="1136209"/>
            <a:ext cx="11660488" cy="3711333"/>
          </a:xfrm>
          <a:prstGeom prst="rect">
            <a:avLst/>
          </a:prstGeom>
        </p:spPr>
      </p:pic>
    </p:spTree>
    <p:extLst>
      <p:ext uri="{BB962C8B-B14F-4D97-AF65-F5344CB8AC3E}">
        <p14:creationId xmlns:p14="http://schemas.microsoft.com/office/powerpoint/2010/main" val="256128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89C8760-3A43-295C-DFA0-AB4D9ED69EDF}"/>
              </a:ext>
            </a:extLst>
          </p:cNvPr>
          <p:cNvSpPr>
            <a:spLocks noGrp="1"/>
          </p:cNvSpPr>
          <p:nvPr>
            <p:ph type="title"/>
          </p:nvPr>
        </p:nvSpPr>
        <p:spPr/>
        <p:txBody>
          <a:bodyPr/>
          <a:lstStyle/>
          <a:p>
            <a:r>
              <a:rPr lang="en-US" dirty="0"/>
              <a:t>LM jet nozzle design</a:t>
            </a:r>
          </a:p>
        </p:txBody>
      </p:sp>
      <p:sp>
        <p:nvSpPr>
          <p:cNvPr id="3" name="Content Placeholder 2">
            <a:extLst>
              <a:ext uri="{FF2B5EF4-FFF2-40B4-BE49-F238E27FC236}">
                <a16:creationId xmlns:a16="http://schemas.microsoft.com/office/drawing/2014/main" id="{CA71D32C-1B1B-9735-0E8B-CF7223167B1A}"/>
              </a:ext>
            </a:extLst>
          </p:cNvPr>
          <p:cNvSpPr>
            <a:spLocks noGrp="1"/>
          </p:cNvSpPr>
          <p:nvPr>
            <p:ph idx="1"/>
          </p:nvPr>
        </p:nvSpPr>
        <p:spPr>
          <a:xfrm>
            <a:off x="838200" y="1124689"/>
            <a:ext cx="10515600" cy="4703235"/>
          </a:xfrm>
          <a:prstGeom prst="rect">
            <a:avLst/>
          </a:prstGeom>
        </p:spPr>
        <p:txBody>
          <a:bodyPr>
            <a:normAutofit/>
          </a:bodyPr>
          <a:lstStyle/>
          <a:p>
            <a:pPr>
              <a:spcAft>
                <a:spcPts val="1800"/>
              </a:spcAft>
            </a:pPr>
            <a:r>
              <a:rPr lang="en-US" dirty="0"/>
              <a:t>Starting with a 3 mm × 10 mm output  jet, the rest of the dimensions were scaled to obtain a nozzle contraction of 4.  The nozzle input was set at 12 mm × 10 mm and the 15 mm length chosen arbitrarily. Using these values, a jet nozzle design was carried out using </a:t>
            </a:r>
            <a:r>
              <a:rPr lang="en-US" dirty="0" err="1"/>
              <a:t>OpenFOAM</a:t>
            </a:r>
            <a:r>
              <a:rPr lang="en-US" dirty="0"/>
              <a:t> with the standard solver </a:t>
            </a:r>
            <a:r>
              <a:rPr lang="en-US" i="1" dirty="0" err="1"/>
              <a:t>simpleFoam</a:t>
            </a:r>
            <a:r>
              <a:rPr lang="en-US" dirty="0"/>
              <a:t>, a steady-state solver for incompressible, turbulent flow, using the SIMPLE algorithm. </a:t>
            </a:r>
          </a:p>
          <a:p>
            <a:pPr>
              <a:spcAft>
                <a:spcPts val="1800"/>
              </a:spcAft>
            </a:pPr>
            <a:r>
              <a:rPr lang="en-US" dirty="0"/>
              <a:t>The nozzle uses a fifth-order polynomial contour function. It was constructed  from two halves of stainless steel and welded together. It was tested with water, and the jet speed measured with a laser doppler velocimeter. The results agreed with the measured input flow rate and OpenFOAM calculations.</a:t>
            </a:r>
          </a:p>
        </p:txBody>
      </p:sp>
      <p:sp>
        <p:nvSpPr>
          <p:cNvPr id="4" name="Date Placeholder 3">
            <a:extLst>
              <a:ext uri="{FF2B5EF4-FFF2-40B4-BE49-F238E27FC236}">
                <a16:creationId xmlns:a16="http://schemas.microsoft.com/office/drawing/2014/main" id="{8783ED27-6A68-C959-DAC6-81494BA2A5FE}"/>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A577A581-235D-34E3-9563-DF1C0FE727A6}"/>
              </a:ext>
            </a:extLst>
          </p:cNvPr>
          <p:cNvSpPr>
            <a:spLocks noGrp="1"/>
          </p:cNvSpPr>
          <p:nvPr>
            <p:ph type="ftr" sz="quarter" idx="11"/>
          </p:nvPr>
        </p:nvSpPr>
        <p:spPr/>
        <p:txBody>
          <a:bodyPr/>
          <a:lstStyle/>
          <a:p>
            <a:r>
              <a:rPr lang="en-US" dirty="0"/>
              <a:t>Positron Working Group Workshop @ GWU</a:t>
            </a:r>
          </a:p>
        </p:txBody>
      </p:sp>
      <p:sp>
        <p:nvSpPr>
          <p:cNvPr id="6" name="Slide Number Placeholder 5">
            <a:extLst>
              <a:ext uri="{FF2B5EF4-FFF2-40B4-BE49-F238E27FC236}">
                <a16:creationId xmlns:a16="http://schemas.microsoft.com/office/drawing/2014/main" id="{B47242A0-38E7-BCE0-B991-69430D419D4B}"/>
              </a:ext>
            </a:extLst>
          </p:cNvPr>
          <p:cNvSpPr>
            <a:spLocks noGrp="1"/>
          </p:cNvSpPr>
          <p:nvPr>
            <p:ph type="sldNum" sz="quarter" idx="12"/>
          </p:nvPr>
        </p:nvSpPr>
        <p:spPr/>
        <p:txBody>
          <a:bodyPr/>
          <a:lstStyle/>
          <a:p>
            <a:fld id="{1FFB400D-5168-0044-B87C-800249830A31}" type="slidenum">
              <a:rPr lang="en-US" smtClean="0"/>
              <a:t>8</a:t>
            </a:fld>
            <a:endParaRPr lang="en-US"/>
          </a:p>
        </p:txBody>
      </p:sp>
    </p:spTree>
    <p:extLst>
      <p:ext uri="{BB962C8B-B14F-4D97-AF65-F5344CB8AC3E}">
        <p14:creationId xmlns:p14="http://schemas.microsoft.com/office/powerpoint/2010/main" val="3659088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1EE8C7F-5ACB-0A0B-9F13-B8E585D60263}"/>
              </a:ext>
            </a:extLst>
          </p:cNvPr>
          <p:cNvSpPr>
            <a:spLocks noGrp="1"/>
          </p:cNvSpPr>
          <p:nvPr>
            <p:ph type="title"/>
          </p:nvPr>
        </p:nvSpPr>
        <p:spPr>
          <a:xfrm>
            <a:off x="1145753" y="122754"/>
            <a:ext cx="10432974" cy="657841"/>
          </a:xfrm>
        </p:spPr>
        <p:txBody>
          <a:bodyPr>
            <a:normAutofit fontScale="90000"/>
          </a:bodyPr>
          <a:lstStyle/>
          <a:p>
            <a:r>
              <a:rPr lang="en-US" sz="4000" dirty="0">
                <a:effectLst/>
              </a:rPr>
              <a:t>Nozzle for GaInSn target investigated using OpenFOAM. </a:t>
            </a:r>
            <a:endParaRPr lang="en-US" dirty="0"/>
          </a:p>
        </p:txBody>
      </p:sp>
      <p:sp>
        <p:nvSpPr>
          <p:cNvPr id="3" name="Date Placeholder 2">
            <a:extLst>
              <a:ext uri="{FF2B5EF4-FFF2-40B4-BE49-F238E27FC236}">
                <a16:creationId xmlns:a16="http://schemas.microsoft.com/office/drawing/2014/main" id="{777B37E2-CDA2-50C8-455B-4D68C47839D7}"/>
              </a:ext>
            </a:extLst>
          </p:cNvPr>
          <p:cNvSpPr>
            <a:spLocks noGrp="1"/>
          </p:cNvSpPr>
          <p:nvPr>
            <p:ph type="dt" sz="half" idx="10"/>
          </p:nvPr>
        </p:nvSpPr>
        <p:spPr/>
        <p:txBody>
          <a:bodyPr/>
          <a:lstStyle/>
          <a:p>
            <a:r>
              <a:rPr lang="en-US"/>
              <a:t>3/18/2024</a:t>
            </a:r>
          </a:p>
        </p:txBody>
      </p:sp>
      <p:sp>
        <p:nvSpPr>
          <p:cNvPr id="5" name="Footer Placeholder 4">
            <a:extLst>
              <a:ext uri="{FF2B5EF4-FFF2-40B4-BE49-F238E27FC236}">
                <a16:creationId xmlns:a16="http://schemas.microsoft.com/office/drawing/2014/main" id="{DCA14C0D-B1A1-1CCC-DB80-C319F3AEE1BA}"/>
              </a:ext>
            </a:extLst>
          </p:cNvPr>
          <p:cNvSpPr>
            <a:spLocks noGrp="1"/>
          </p:cNvSpPr>
          <p:nvPr>
            <p:ph type="ftr" sz="quarter" idx="11"/>
          </p:nvPr>
        </p:nvSpPr>
        <p:spPr/>
        <p:txBody>
          <a:bodyPr/>
          <a:lstStyle/>
          <a:p>
            <a:r>
              <a:rPr lang="en-US"/>
              <a:t>Positron Working Group Workshop @ GWU</a:t>
            </a:r>
          </a:p>
        </p:txBody>
      </p:sp>
      <p:sp>
        <p:nvSpPr>
          <p:cNvPr id="7" name="Slide Number Placeholder 6">
            <a:extLst>
              <a:ext uri="{FF2B5EF4-FFF2-40B4-BE49-F238E27FC236}">
                <a16:creationId xmlns:a16="http://schemas.microsoft.com/office/drawing/2014/main" id="{E8F301A5-8A73-C326-CE4E-EF1E94D2CDEC}"/>
              </a:ext>
            </a:extLst>
          </p:cNvPr>
          <p:cNvSpPr>
            <a:spLocks noGrp="1"/>
          </p:cNvSpPr>
          <p:nvPr>
            <p:ph type="sldNum" sz="quarter" idx="12"/>
          </p:nvPr>
        </p:nvSpPr>
        <p:spPr/>
        <p:txBody>
          <a:bodyPr/>
          <a:lstStyle/>
          <a:p>
            <a:fld id="{1FFB400D-5168-0044-B87C-800249830A31}" type="slidenum">
              <a:rPr lang="en-US" smtClean="0"/>
              <a:t>9</a:t>
            </a:fld>
            <a:endParaRPr lang="en-US"/>
          </a:p>
        </p:txBody>
      </p:sp>
      <p:sp>
        <p:nvSpPr>
          <p:cNvPr id="6" name="TextBox 5">
            <a:extLst>
              <a:ext uri="{FF2B5EF4-FFF2-40B4-BE49-F238E27FC236}">
                <a16:creationId xmlns:a16="http://schemas.microsoft.com/office/drawing/2014/main" id="{B76BFD1F-E65C-E010-C1DE-007014F81216}"/>
              </a:ext>
            </a:extLst>
          </p:cNvPr>
          <p:cNvSpPr txBox="1"/>
          <p:nvPr/>
        </p:nvSpPr>
        <p:spPr>
          <a:xfrm>
            <a:off x="231352" y="1524795"/>
            <a:ext cx="3580483" cy="3939540"/>
          </a:xfrm>
          <a:prstGeom prst="rect">
            <a:avLst/>
          </a:prstGeom>
          <a:noFill/>
        </p:spPr>
        <p:txBody>
          <a:bodyPr wrap="square" rtlCol="0">
            <a:spAutoFit/>
          </a:bodyPr>
          <a:lstStyle/>
          <a:p>
            <a:pPr marL="457200" indent="-457200">
              <a:spcAft>
                <a:spcPts val="1200"/>
              </a:spcAft>
              <a:buAutoNum type="alphaLcParenBoth"/>
            </a:pPr>
            <a:r>
              <a:rPr lang="en-US" sz="2400" dirty="0">
                <a:effectLst/>
              </a:rPr>
              <a:t>The red part shows a 3 mm × 10 mm jet. The nozzle extends from 0 to 0.015 m. </a:t>
            </a:r>
            <a:endParaRPr lang="en-US" sz="2400" dirty="0"/>
          </a:p>
          <a:p>
            <a:pPr marL="457200" indent="-457200">
              <a:spcAft>
                <a:spcPts val="1200"/>
              </a:spcAft>
              <a:buAutoNum type="alphaLcParenBoth"/>
            </a:pPr>
            <a:r>
              <a:rPr lang="en-US" sz="2400" dirty="0">
                <a:effectLst/>
              </a:rPr>
              <a:t>Nozzle velocity (blue), for an input velocity of 3 m/s. The output velocity is ∼12 m/s. The red curve is the kinematic pressure p/</a:t>
            </a:r>
            <a:r>
              <a:rPr lang="el-GR" sz="2400" dirty="0">
                <a:effectLst/>
              </a:rPr>
              <a:t>ρ. </a:t>
            </a:r>
            <a:endParaRPr lang="el-GR" sz="2400" dirty="0"/>
          </a:p>
        </p:txBody>
      </p:sp>
      <p:pic>
        <p:nvPicPr>
          <p:cNvPr id="12" name="Picture 11">
            <a:extLst>
              <a:ext uri="{FF2B5EF4-FFF2-40B4-BE49-F238E27FC236}">
                <a16:creationId xmlns:a16="http://schemas.microsoft.com/office/drawing/2014/main" id="{1344D151-006A-89CF-5EDC-AD56B380C6A6}"/>
              </a:ext>
            </a:extLst>
          </p:cNvPr>
          <p:cNvPicPr>
            <a:picLocks noChangeAspect="1"/>
          </p:cNvPicPr>
          <p:nvPr/>
        </p:nvPicPr>
        <p:blipFill>
          <a:blip r:embed="rId2"/>
          <a:stretch>
            <a:fillRect/>
          </a:stretch>
        </p:blipFill>
        <p:spPr>
          <a:xfrm>
            <a:off x="4038600" y="1328630"/>
            <a:ext cx="7968870" cy="4357480"/>
          </a:xfrm>
          <a:prstGeom prst="rect">
            <a:avLst/>
          </a:prstGeom>
        </p:spPr>
      </p:pic>
    </p:spTree>
    <p:extLst>
      <p:ext uri="{BB962C8B-B14F-4D97-AF65-F5344CB8AC3E}">
        <p14:creationId xmlns:p14="http://schemas.microsoft.com/office/powerpoint/2010/main" val="1192609239"/>
      </p:ext>
    </p:extLst>
  </p:cSld>
  <p:clrMapOvr>
    <a:masterClrMapping/>
  </p:clrMapOvr>
</p:sld>
</file>

<file path=ppt/theme/theme1.xml><?xml version="1.0" encoding="utf-8"?>
<a:theme xmlns:a="http://schemas.openxmlformats.org/drawingml/2006/main" name="xelera_ppt_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elera_ppt_theme" id="{0907BC69-4296-4678-9192-6E6646732675}" vid="{FA567271-CF80-46CD-98B6-BDD0399A6592}"/>
    </a:ext>
  </a:extLst>
</a:theme>
</file>

<file path=ppt/theme/theme2.xml><?xml version="1.0" encoding="utf-8"?>
<a:theme xmlns:a="http://schemas.openxmlformats.org/drawingml/2006/main" name="Xelera sma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xelera_ppt_theme</Template>
  <TotalTime>0</TotalTime>
  <Words>2017</Words>
  <Application>Microsoft Macintosh PowerPoint</Application>
  <PresentationFormat>Widescreen</PresentationFormat>
  <Paragraphs>136</Paragraphs>
  <Slides>23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Cambria Math</vt:lpstr>
      <vt:lpstr>SFRM1095</vt:lpstr>
      <vt:lpstr>Symbol</vt:lpstr>
      <vt:lpstr>xelera_ppt_theme</vt:lpstr>
      <vt:lpstr>Xelera small</vt:lpstr>
      <vt:lpstr>A high-power positron converter based on a recirculated liquid metal in-vacuum target</vt:lpstr>
      <vt:lpstr>Liquid metal (LM) targets: introduction</vt:lpstr>
      <vt:lpstr>Liquid metals: Advantages and disadvantages</vt:lpstr>
      <vt:lpstr>General Schematic of LM positron converter</vt:lpstr>
      <vt:lpstr>Two LMs of interest: GaInSn and PbBi eutectics</vt:lpstr>
      <vt:lpstr>GaInSn prototype converter under investigation</vt:lpstr>
      <vt:lpstr>Calculated positron energy distribution</vt:lpstr>
      <vt:lpstr>LM jet nozzle design</vt:lpstr>
      <vt:lpstr>Nozzle for GaInSn target investigated using OpenFOAM. </vt:lpstr>
      <vt:lpstr>GaInSn prototype test stand</vt:lpstr>
      <vt:lpstr>Jet velocity measurement</vt:lpstr>
      <vt:lpstr>Energy generated in target</vt:lpstr>
      <vt:lpstr>Functional form of energy deposited</vt:lpstr>
      <vt:lpstr>Estimating thermal shock in the target</vt:lpstr>
      <vt:lpstr>Temperature increase</vt:lpstr>
      <vt:lpstr>Pressure increase</vt:lpstr>
      <vt:lpstr>LM free-surface jet in magnetic field</vt:lpstr>
      <vt:lpstr>PbBi jet without magnetic field</vt:lpstr>
      <vt:lpstr>PbBi jet in 1.29 T magnetic field</vt:lpstr>
      <vt:lpstr>Radioisotope production</vt:lpstr>
      <vt:lpstr>Gamma radiation</vt:lpstr>
      <vt:lpstr>Planned upgrades and tests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2024-03-17T05:31:21Z</dcterms:created>
  <dcterms:modified xsi:type="dcterms:W3CDTF">2024-03-17T17:16:00Z</dcterms:modified>
</cp:coreProperties>
</file>