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309" r:id="rId5"/>
    <p:sldId id="323" r:id="rId6"/>
    <p:sldId id="399" r:id="rId7"/>
    <p:sldId id="406" r:id="rId8"/>
    <p:sldId id="325" r:id="rId9"/>
    <p:sldId id="326" r:id="rId10"/>
    <p:sldId id="400" r:id="rId11"/>
    <p:sldId id="327" r:id="rId12"/>
    <p:sldId id="408" r:id="rId13"/>
    <p:sldId id="330" r:id="rId14"/>
    <p:sldId id="328" r:id="rId15"/>
    <p:sldId id="407" r:id="rId16"/>
    <p:sldId id="280" r:id="rId17"/>
    <p:sldId id="271" r:id="rId18"/>
    <p:sldId id="394" r:id="rId19"/>
    <p:sldId id="3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36"/>
  </p:normalViewPr>
  <p:slideViewPr>
    <p:cSldViewPr snapToGrid="0">
      <p:cViewPr varScale="1">
        <p:scale>
          <a:sx n="128" d="100"/>
          <a:sy n="128" d="100"/>
        </p:scale>
        <p:origin x="1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Gabriel\HV%20insulator%20for%20500kV%20photogun\Excel\500%20kV%20insulator%20prototype%20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Potential!$A$4:$A$74</c:f>
              <c:numCache>
                <c:formatCode>General</c:formatCode>
                <c:ptCount val="71"/>
                <c:pt idx="0">
                  <c:v>0</c:v>
                </c:pt>
                <c:pt idx="1">
                  <c:v>0.49608120467912997</c:v>
                </c:pt>
                <c:pt idx="2">
                  <c:v>0.99216241400760996</c:v>
                </c:pt>
                <c:pt idx="3">
                  <c:v>1.4882436233361001</c:v>
                </c:pt>
                <c:pt idx="4">
                  <c:v>1.9843248326645999</c:v>
                </c:pt>
                <c:pt idx="5">
                  <c:v>2.4804061610165</c:v>
                </c:pt>
                <c:pt idx="6">
                  <c:v>2.9764873636904001</c:v>
                </c:pt>
                <c:pt idx="7">
                  <c:v>3.4725685730189002</c:v>
                </c:pt>
                <c:pt idx="8">
                  <c:v>3.9686497823473998</c:v>
                </c:pt>
                <c:pt idx="9">
                  <c:v>4.4647312297227</c:v>
                </c:pt>
                <c:pt idx="10">
                  <c:v>4.9608122010043996</c:v>
                </c:pt>
                <c:pt idx="11">
                  <c:v>5.4568931722859997</c:v>
                </c:pt>
                <c:pt idx="12">
                  <c:v>5.9529746196613003</c:v>
                </c:pt>
                <c:pt idx="13">
                  <c:v>6.4490560670365999</c:v>
                </c:pt>
                <c:pt idx="14">
                  <c:v>6.9451370383183004</c:v>
                </c:pt>
                <c:pt idx="15">
                  <c:v>7.4412180096</c:v>
                </c:pt>
                <c:pt idx="16">
                  <c:v>7.9372994569752997</c:v>
                </c:pt>
                <c:pt idx="17">
                  <c:v>8.4333809043505994</c:v>
                </c:pt>
                <c:pt idx="18">
                  <c:v>8.9294623517259009</c:v>
                </c:pt>
                <c:pt idx="19">
                  <c:v>9.4255428469139009</c:v>
                </c:pt>
                <c:pt idx="20">
                  <c:v>9.9216242942892006</c:v>
                </c:pt>
                <c:pt idx="21">
                  <c:v>10.417705741664999</c:v>
                </c:pt>
                <c:pt idx="22">
                  <c:v>10.913786236852999</c:v>
                </c:pt>
                <c:pt idx="23">
                  <c:v>11.409867670919001</c:v>
                </c:pt>
                <c:pt idx="24">
                  <c:v>11.905949118294</c:v>
                </c:pt>
                <c:pt idx="25">
                  <c:v>12.402030565669</c:v>
                </c:pt>
                <c:pt idx="26">
                  <c:v>12.898112013045001</c:v>
                </c:pt>
                <c:pt idx="27">
                  <c:v>13.394192508232999</c:v>
                </c:pt>
                <c:pt idx="28">
                  <c:v>13.890273955608</c:v>
                </c:pt>
                <c:pt idx="29">
                  <c:v>14.386355402983</c:v>
                </c:pt>
                <c:pt idx="30">
                  <c:v>14.882435898171</c:v>
                </c:pt>
                <c:pt idx="31">
                  <c:v>15.378517345546999</c:v>
                </c:pt>
                <c:pt idx="32">
                  <c:v>15.874598792922001</c:v>
                </c:pt>
                <c:pt idx="33">
                  <c:v>16.370679288110001</c:v>
                </c:pt>
                <c:pt idx="34">
                  <c:v>16.866760735484998</c:v>
                </c:pt>
                <c:pt idx="35">
                  <c:v>17.362842182861002</c:v>
                </c:pt>
                <c:pt idx="36">
                  <c:v>17.858923630235999</c:v>
                </c:pt>
                <c:pt idx="37">
                  <c:v>18.355003173237002</c:v>
                </c:pt>
                <c:pt idx="38">
                  <c:v>18.851084620611999</c:v>
                </c:pt>
                <c:pt idx="39">
                  <c:v>19.347166067987001</c:v>
                </c:pt>
                <c:pt idx="40">
                  <c:v>19.843247515363</c:v>
                </c:pt>
                <c:pt idx="41">
                  <c:v>20.339328962738001</c:v>
                </c:pt>
                <c:pt idx="42">
                  <c:v>20.835410410112999</c:v>
                </c:pt>
                <c:pt idx="43">
                  <c:v>21.331491857488999</c:v>
                </c:pt>
                <c:pt idx="44">
                  <c:v>21.827571400488999</c:v>
                </c:pt>
                <c:pt idx="45">
                  <c:v>22.323652847864999</c:v>
                </c:pt>
                <c:pt idx="46">
                  <c:v>22.81973429524</c:v>
                </c:pt>
                <c:pt idx="47">
                  <c:v>23.315815742615001</c:v>
                </c:pt>
                <c:pt idx="48">
                  <c:v>23.811897189989999</c:v>
                </c:pt>
                <c:pt idx="49">
                  <c:v>24.307978637365999</c:v>
                </c:pt>
                <c:pt idx="50">
                  <c:v>24.804060084741</c:v>
                </c:pt>
                <c:pt idx="51">
                  <c:v>25.300141532116001</c:v>
                </c:pt>
                <c:pt idx="52">
                  <c:v>25.796222979492001</c:v>
                </c:pt>
                <c:pt idx="53">
                  <c:v>26.292302522492001</c:v>
                </c:pt>
                <c:pt idx="54">
                  <c:v>26.788383969868001</c:v>
                </c:pt>
                <c:pt idx="55">
                  <c:v>27.284465417242998</c:v>
                </c:pt>
                <c:pt idx="56">
                  <c:v>27.780546864618</c:v>
                </c:pt>
                <c:pt idx="57">
                  <c:v>28.276628311993999</c:v>
                </c:pt>
                <c:pt idx="58">
                  <c:v>28.772709746059999</c:v>
                </c:pt>
                <c:pt idx="59">
                  <c:v>29.268791193435</c:v>
                </c:pt>
                <c:pt idx="60">
                  <c:v>29.764870736435999</c:v>
                </c:pt>
                <c:pt idx="61">
                  <c:v>30.260952183811</c:v>
                </c:pt>
                <c:pt idx="62">
                  <c:v>30.757033631186999</c:v>
                </c:pt>
                <c:pt idx="63">
                  <c:v>31.253115078562001</c:v>
                </c:pt>
                <c:pt idx="64">
                  <c:v>31.749196525936998</c:v>
                </c:pt>
                <c:pt idx="65">
                  <c:v>32.245279877686997</c:v>
                </c:pt>
              </c:numCache>
            </c:numRef>
          </c:xVal>
          <c:yVal>
            <c:numRef>
              <c:f>Potential!$B$4:$B$74</c:f>
              <c:numCache>
                <c:formatCode>General</c:formatCode>
                <c:ptCount val="71"/>
                <c:pt idx="0">
                  <c:v>-499954.53125</c:v>
                </c:pt>
                <c:pt idx="1">
                  <c:v>-491479.78125</c:v>
                </c:pt>
                <c:pt idx="2">
                  <c:v>-464798.84375</c:v>
                </c:pt>
                <c:pt idx="3">
                  <c:v>-440269.8125</c:v>
                </c:pt>
                <c:pt idx="4">
                  <c:v>-425522.875</c:v>
                </c:pt>
                <c:pt idx="5">
                  <c:v>-415406.40625</c:v>
                </c:pt>
                <c:pt idx="6">
                  <c:v>-407592.03125</c:v>
                </c:pt>
                <c:pt idx="7">
                  <c:v>-401101.625</c:v>
                </c:pt>
                <c:pt idx="8">
                  <c:v>-395492.15625</c:v>
                </c:pt>
                <c:pt idx="9">
                  <c:v>-390519.46875</c:v>
                </c:pt>
                <c:pt idx="10">
                  <c:v>-386055</c:v>
                </c:pt>
                <c:pt idx="11">
                  <c:v>-381985.65625</c:v>
                </c:pt>
                <c:pt idx="12">
                  <c:v>-378244.125</c:v>
                </c:pt>
                <c:pt idx="13">
                  <c:v>-374751.46875</c:v>
                </c:pt>
                <c:pt idx="14">
                  <c:v>-371478.4375</c:v>
                </c:pt>
                <c:pt idx="15">
                  <c:v>-368363.5</c:v>
                </c:pt>
                <c:pt idx="16">
                  <c:v>-365380.1875</c:v>
                </c:pt>
                <c:pt idx="17">
                  <c:v>-362492.21875</c:v>
                </c:pt>
                <c:pt idx="18">
                  <c:v>-359688.71875</c:v>
                </c:pt>
                <c:pt idx="19">
                  <c:v>-356922.1875</c:v>
                </c:pt>
                <c:pt idx="20">
                  <c:v>-354186.625</c:v>
                </c:pt>
                <c:pt idx="21">
                  <c:v>-351466.4375</c:v>
                </c:pt>
                <c:pt idx="22">
                  <c:v>-348729.0625</c:v>
                </c:pt>
                <c:pt idx="23">
                  <c:v>-345972.15625</c:v>
                </c:pt>
                <c:pt idx="24">
                  <c:v>-343173.875</c:v>
                </c:pt>
                <c:pt idx="25">
                  <c:v>-340316.40625</c:v>
                </c:pt>
                <c:pt idx="26">
                  <c:v>-337384.875</c:v>
                </c:pt>
                <c:pt idx="27">
                  <c:v>-334374.625</c:v>
                </c:pt>
                <c:pt idx="28">
                  <c:v>-331258.625</c:v>
                </c:pt>
                <c:pt idx="29">
                  <c:v>-328034.3125</c:v>
                </c:pt>
                <c:pt idx="30">
                  <c:v>-324677.125</c:v>
                </c:pt>
                <c:pt idx="31">
                  <c:v>-321180.15625</c:v>
                </c:pt>
                <c:pt idx="32">
                  <c:v>-317517.46875</c:v>
                </c:pt>
                <c:pt idx="33">
                  <c:v>-313681.46875</c:v>
                </c:pt>
                <c:pt idx="34">
                  <c:v>-309652.0625</c:v>
                </c:pt>
                <c:pt idx="35">
                  <c:v>-305408.625</c:v>
                </c:pt>
                <c:pt idx="36">
                  <c:v>-300933.4375</c:v>
                </c:pt>
                <c:pt idx="37">
                  <c:v>-296200</c:v>
                </c:pt>
                <c:pt idx="38">
                  <c:v>-291195.625</c:v>
                </c:pt>
                <c:pt idx="39">
                  <c:v>-285895.34375</c:v>
                </c:pt>
                <c:pt idx="40">
                  <c:v>-280258.625</c:v>
                </c:pt>
                <c:pt idx="41">
                  <c:v>-274275.34375</c:v>
                </c:pt>
                <c:pt idx="42">
                  <c:v>-267903</c:v>
                </c:pt>
                <c:pt idx="43">
                  <c:v>-261117.46875</c:v>
                </c:pt>
                <c:pt idx="44">
                  <c:v>-253876.46875</c:v>
                </c:pt>
                <c:pt idx="45">
                  <c:v>-246148.1875</c:v>
                </c:pt>
                <c:pt idx="46">
                  <c:v>-237890.15625</c:v>
                </c:pt>
                <c:pt idx="47">
                  <c:v>-229055.140625</c:v>
                </c:pt>
                <c:pt idx="48">
                  <c:v>-219598.34375</c:v>
                </c:pt>
                <c:pt idx="49">
                  <c:v>-209471.46875</c:v>
                </c:pt>
                <c:pt idx="50">
                  <c:v>-198613.5</c:v>
                </c:pt>
                <c:pt idx="51">
                  <c:v>-186969.390625</c:v>
                </c:pt>
                <c:pt idx="52">
                  <c:v>-174483.84375</c:v>
                </c:pt>
                <c:pt idx="53">
                  <c:v>-161088.359375</c:v>
                </c:pt>
                <c:pt idx="54">
                  <c:v>-146734.109375</c:v>
                </c:pt>
                <c:pt idx="55">
                  <c:v>-131383.09375</c:v>
                </c:pt>
                <c:pt idx="56">
                  <c:v>-115055.28125</c:v>
                </c:pt>
                <c:pt idx="57">
                  <c:v>-97902.7265625</c:v>
                </c:pt>
                <c:pt idx="58">
                  <c:v>-80473.109375</c:v>
                </c:pt>
                <c:pt idx="59">
                  <c:v>-64064.8203125</c:v>
                </c:pt>
                <c:pt idx="60">
                  <c:v>-51000.5625</c:v>
                </c:pt>
                <c:pt idx="61">
                  <c:v>-43888.8046875</c:v>
                </c:pt>
                <c:pt idx="62">
                  <c:v>-45216.8671875</c:v>
                </c:pt>
                <c:pt idx="63">
                  <c:v>-42149.7734375</c:v>
                </c:pt>
                <c:pt idx="64">
                  <c:v>-29865.9453125</c:v>
                </c:pt>
                <c:pt idx="65">
                  <c:v>-6738.18359375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F3-42EF-A4C2-3D8430BA3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864600"/>
        <c:axId val="480009168"/>
      </c:scatterChart>
      <c:valAx>
        <c:axId val="483864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Curve length [cm]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009168"/>
        <c:crosses val="autoZero"/>
        <c:crossBetween val="midCat"/>
      </c:valAx>
      <c:valAx>
        <c:axId val="48000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Potential [kV]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864600"/>
        <c:crosses val="autoZero"/>
        <c:crossBetween val="midCat"/>
        <c:dispUnits>
          <c:custUnit val="1000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0.13005</cdr:x>
      <cdr:y>0.03243</cdr:y>
    </cdr:from>
    <cdr:to>
      <cdr:x>0.89706</cdr:x>
      <cdr:y>0.76969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68ABD04-1965-314E-BEF0-A8912F08AE5F}"/>
            </a:ext>
          </a:extLst>
        </cdr:cNvPr>
        <cdr:cNvCxnSpPr/>
      </cdr:nvCxnSpPr>
      <cdr:spPr>
        <a:xfrm xmlns:a="http://schemas.openxmlformats.org/drawingml/2006/main" flipH="1">
          <a:off x="673880" y="141101"/>
          <a:ext cx="3974320" cy="3208063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March 13,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March 13,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March 13,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6/1.4936840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2999"/>
          </a:xfrm>
        </p:spPr>
        <p:txBody>
          <a:bodyPr/>
          <a:lstStyle/>
          <a:p>
            <a:pPr algn="ctr"/>
            <a:r>
              <a:rPr lang="en-US" dirty="0"/>
              <a:t>A high intensity polarized beam photogun for the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positron source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328" y="1457557"/>
            <a:ext cx="5231734" cy="75625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Towards 5X the beam current of the state-of-the-art CEBAF photogun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8426" y="5357445"/>
            <a:ext cx="6239375" cy="5139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Carlos Hernandez-Garcia for the </a:t>
            </a:r>
            <a:r>
              <a:rPr lang="en-US" dirty="0" err="1">
                <a:latin typeface="Arial"/>
                <a:cs typeface="Arial"/>
              </a:rPr>
              <a:t>Ce</a:t>
            </a:r>
            <a:r>
              <a:rPr lang="en-US" baseline="30000" dirty="0" err="1">
                <a:latin typeface="Arial"/>
                <a:cs typeface="Arial"/>
              </a:rPr>
              <a:t>+</a:t>
            </a:r>
            <a:r>
              <a:rPr lang="en-US" dirty="0" err="1">
                <a:latin typeface="Arial"/>
                <a:cs typeface="Arial"/>
              </a:rPr>
              <a:t>BAF</a:t>
            </a:r>
            <a:r>
              <a:rPr lang="en-US" dirty="0">
                <a:latin typeface="Arial"/>
                <a:cs typeface="Arial"/>
              </a:rPr>
              <a:t> team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7944E3-2B29-704C-B0DE-57F0A14BB2C1}"/>
              </a:ext>
            </a:extLst>
          </p:cNvPr>
          <p:cNvGrpSpPr/>
          <p:nvPr/>
        </p:nvGrpSpPr>
        <p:grpSpPr>
          <a:xfrm>
            <a:off x="7089881" y="1372766"/>
            <a:ext cx="4433455" cy="3928970"/>
            <a:chOff x="3756781" y="639466"/>
            <a:chExt cx="5324272" cy="47084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6CFE5E-A9BB-7A4C-B123-EE1E0189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6781" y="639466"/>
              <a:ext cx="5324272" cy="470845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F93BD2-3D35-174B-A1D6-53C687A759A4}"/>
                </a:ext>
              </a:extLst>
            </p:cNvPr>
            <p:cNvCxnSpPr>
              <a:cxnSpLocks/>
            </p:cNvCxnSpPr>
            <p:nvPr/>
          </p:nvCxnSpPr>
          <p:spPr>
            <a:xfrm>
              <a:off x="5702312" y="2448833"/>
              <a:ext cx="105058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295B59-407B-CB4D-928F-1284EF3C1DD3}"/>
                </a:ext>
              </a:extLst>
            </p:cNvPr>
            <p:cNvSpPr txBox="1"/>
            <p:nvPr/>
          </p:nvSpPr>
          <p:spPr>
            <a:xfrm>
              <a:off x="5984414" y="2137547"/>
              <a:ext cx="599791" cy="41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6 in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AF2D420-45BF-E64E-A274-AFB35D93C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8" t="16970"/>
          <a:stretch/>
        </p:blipFill>
        <p:spPr>
          <a:xfrm>
            <a:off x="1251283" y="2226350"/>
            <a:ext cx="3549393" cy="3020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992D6F-66E1-D046-9100-4BF405E69EDA}"/>
              </a:ext>
            </a:extLst>
          </p:cNvPr>
          <p:cNvSpPr txBox="1"/>
          <p:nvPr/>
        </p:nvSpPr>
        <p:spPr>
          <a:xfrm>
            <a:off x="7407549" y="5278583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130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457E4-B07E-374C-B55F-826153128C3F}"/>
              </a:ext>
            </a:extLst>
          </p:cNvPr>
          <p:cNvSpPr txBox="1"/>
          <p:nvPr/>
        </p:nvSpPr>
        <p:spPr>
          <a:xfrm>
            <a:off x="8657777" y="5264728"/>
            <a:ext cx="112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GTS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un-polarized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FB0C1-4236-3A4F-9B5D-E2B1F56AB227}"/>
              </a:ext>
            </a:extLst>
          </p:cNvPr>
          <p:cNvSpPr txBox="1"/>
          <p:nvPr/>
        </p:nvSpPr>
        <p:spPr>
          <a:xfrm>
            <a:off x="10277501" y="5264728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500 kV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7494D8B-0B8C-4E44-9F31-2E04906473E2}"/>
              </a:ext>
            </a:extLst>
          </p:cNvPr>
          <p:cNvSpPr txBox="1">
            <a:spLocks/>
          </p:cNvSpPr>
          <p:nvPr/>
        </p:nvSpPr>
        <p:spPr>
          <a:xfrm>
            <a:off x="580858" y="5741779"/>
            <a:ext cx="5611220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Positron Working Group Workshop ,Washington, DC, 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0BC9-6D9A-A548-A08B-35731425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Polarized electron source for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41B8F-8D0B-DC43-96F3-8D587924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EF311-20CB-7247-9BDC-C96B6FEB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1694" y="390246"/>
            <a:ext cx="4286160" cy="6091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DA4E2-25B0-D84F-9BA9-15BB42CDBBD9}"/>
              </a:ext>
            </a:extLst>
          </p:cNvPr>
          <p:cNvSpPr txBox="1"/>
          <p:nvPr/>
        </p:nvSpPr>
        <p:spPr>
          <a:xfrm>
            <a:off x="0" y="1350361"/>
            <a:ext cx="5902311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We want to deliver &gt; 1 mA for weeks on end…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Two weeks @ 1 mA </a:t>
            </a:r>
            <a:r>
              <a:rPr 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≈ </a:t>
            </a:r>
            <a:r>
              <a:rPr lang="en-US" sz="2800" b="1" dirty="0">
                <a:solidFill>
                  <a:srgbClr val="BE1D1D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BE1D1D"/>
                </a:solidFill>
                <a:cs typeface="Arial" panose="020B0604020202020204" pitchFamily="34" charset="0"/>
              </a:rPr>
              <a:t>kC</a:t>
            </a:r>
            <a:r>
              <a:rPr 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By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increasing the laser size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biasing the anode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charge lifetimes of 1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kC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might be possible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80442B-8E8A-AC4D-A8A6-265A630562BB}"/>
              </a:ext>
            </a:extLst>
          </p:cNvPr>
          <p:cNvSpPr/>
          <p:nvPr/>
        </p:nvSpPr>
        <p:spPr>
          <a:xfrm>
            <a:off x="9281925" y="3906080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CCC263-AB15-404F-83ED-90A9951E7F3F}"/>
              </a:ext>
            </a:extLst>
          </p:cNvPr>
          <p:cNvSpPr/>
          <p:nvPr/>
        </p:nvSpPr>
        <p:spPr>
          <a:xfrm>
            <a:off x="6910249" y="4296587"/>
            <a:ext cx="1072984" cy="580716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CEBAF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078FF2-8B44-344F-9050-A0276C812FD2}"/>
              </a:ext>
            </a:extLst>
          </p:cNvPr>
          <p:cNvSpPr/>
          <p:nvPr/>
        </p:nvSpPr>
        <p:spPr>
          <a:xfrm>
            <a:off x="7326089" y="3779353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CDE58D-839F-1F4C-8F3C-1598C4D9504E}"/>
              </a:ext>
            </a:extLst>
          </p:cNvPr>
          <p:cNvCxnSpPr>
            <a:cxnSpLocks/>
          </p:cNvCxnSpPr>
          <p:nvPr/>
        </p:nvCxnSpPr>
        <p:spPr>
          <a:xfrm flipV="1">
            <a:off x="7824221" y="4014938"/>
            <a:ext cx="1587508" cy="47924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82E987-5F91-CD45-9EEE-E50C884AE7AA}"/>
              </a:ext>
            </a:extLst>
          </p:cNvPr>
          <p:cNvCxnSpPr>
            <a:cxnSpLocks/>
          </p:cNvCxnSpPr>
          <p:nvPr/>
        </p:nvCxnSpPr>
        <p:spPr>
          <a:xfrm flipV="1">
            <a:off x="7326089" y="3830524"/>
            <a:ext cx="93307" cy="614228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2A077F-1308-4A43-8631-EB7362C0B0A0}"/>
              </a:ext>
            </a:extLst>
          </p:cNvPr>
          <p:cNvSpPr txBox="1"/>
          <p:nvPr/>
        </p:nvSpPr>
        <p:spPr>
          <a:xfrm rot="20586379">
            <a:off x="6915531" y="3191505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 biasing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93D45C-0CA4-804A-826F-B1F9BFD05610}"/>
              </a:ext>
            </a:extLst>
          </p:cNvPr>
          <p:cNvSpPr txBox="1"/>
          <p:nvPr/>
        </p:nvSpPr>
        <p:spPr>
          <a:xfrm rot="16200000">
            <a:off x="4165980" y="3082591"/>
            <a:ext cx="3839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Charge in 2 weeks [Coulombs]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195001-4EA9-8344-BA39-5B716337888C}"/>
              </a:ext>
            </a:extLst>
          </p:cNvPr>
          <p:cNvSpPr txBox="1"/>
          <p:nvPr/>
        </p:nvSpPr>
        <p:spPr>
          <a:xfrm>
            <a:off x="7600369" y="5351647"/>
            <a:ext cx="38779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Current to make positrons [mA]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ABF0E6-BE5F-C844-A72D-9A42E1E96ADA}"/>
              </a:ext>
            </a:extLst>
          </p:cNvPr>
          <p:cNvGrpSpPr/>
          <p:nvPr/>
        </p:nvGrpSpPr>
        <p:grpSpPr>
          <a:xfrm>
            <a:off x="8701060" y="2717311"/>
            <a:ext cx="1434464" cy="887750"/>
            <a:chOff x="9530768" y="1925001"/>
            <a:chExt cx="1447591" cy="102814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33FE3C-98BC-2F42-B19E-671A08E279F3}"/>
                </a:ext>
              </a:extLst>
            </p:cNvPr>
            <p:cNvSpPr/>
            <p:nvPr/>
          </p:nvSpPr>
          <p:spPr>
            <a:xfrm>
              <a:off x="9530768" y="1925001"/>
              <a:ext cx="1441426" cy="102814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45FD0C-5C26-B746-89E9-5CFE27DDBA54}"/>
                </a:ext>
              </a:extLst>
            </p:cNvPr>
            <p:cNvSpPr txBox="1"/>
            <p:nvPr/>
          </p:nvSpPr>
          <p:spPr>
            <a:xfrm>
              <a:off x="9598746" y="2140352"/>
              <a:ext cx="1379613" cy="60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Ce</a:t>
              </a:r>
              <a:r>
                <a:rPr lang="en-US" sz="2800" baseline="3000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+</a:t>
              </a:r>
              <a:r>
                <a:rPr lang="en-US" sz="280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BAF</a:t>
              </a:r>
              <a:endParaRPr lang="en-US" sz="280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0BC7C9-661D-9A45-B199-A4354D87128E}"/>
              </a:ext>
            </a:extLst>
          </p:cNvPr>
          <p:cNvCxnSpPr>
            <a:cxnSpLocks/>
          </p:cNvCxnSpPr>
          <p:nvPr/>
        </p:nvCxnSpPr>
        <p:spPr>
          <a:xfrm flipV="1">
            <a:off x="9384969" y="3644553"/>
            <a:ext cx="0" cy="32205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73FC2E-3A27-814C-9974-7CDE25B14246}"/>
              </a:ext>
            </a:extLst>
          </p:cNvPr>
          <p:cNvCxnSpPr>
            <a:cxnSpLocks/>
          </p:cNvCxnSpPr>
          <p:nvPr/>
        </p:nvCxnSpPr>
        <p:spPr>
          <a:xfrm flipV="1">
            <a:off x="7493404" y="3424698"/>
            <a:ext cx="1207656" cy="397545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C9DA8DE-0936-174D-9269-28105B94E3DB}"/>
              </a:ext>
            </a:extLst>
          </p:cNvPr>
          <p:cNvSpPr txBox="1"/>
          <p:nvPr/>
        </p:nvSpPr>
        <p:spPr>
          <a:xfrm rot="20586379">
            <a:off x="8099122" y="4244451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laser size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1E8101-3736-6C44-BDD7-A59B865536CF}"/>
              </a:ext>
            </a:extLst>
          </p:cNvPr>
          <p:cNvSpPr txBox="1"/>
          <p:nvPr/>
        </p:nvSpPr>
        <p:spPr>
          <a:xfrm>
            <a:off x="5183029" y="6227214"/>
            <a:ext cx="1867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by J. Grames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5A469A5-CA32-534F-80BD-F79702BD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888242A-83A3-7745-83C8-6C67701A30B5}"/>
              </a:ext>
            </a:extLst>
          </p:cNvPr>
          <p:cNvSpPr/>
          <p:nvPr/>
        </p:nvSpPr>
        <p:spPr>
          <a:xfrm rot="19488945">
            <a:off x="9730409" y="2136913"/>
            <a:ext cx="1341782" cy="447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15DE61-7945-674B-AA30-F359C18150D9}"/>
              </a:ext>
            </a:extLst>
          </p:cNvPr>
          <p:cNvSpPr txBox="1"/>
          <p:nvPr/>
        </p:nvSpPr>
        <p:spPr>
          <a:xfrm rot="19530930">
            <a:off x="9472239" y="1667541"/>
            <a:ext cx="124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vacuum</a:t>
            </a:r>
          </a:p>
        </p:txBody>
      </p:sp>
    </p:spTree>
    <p:extLst>
      <p:ext uri="{BB962C8B-B14F-4D97-AF65-F5344CB8AC3E}">
        <p14:creationId xmlns:p14="http://schemas.microsoft.com/office/powerpoint/2010/main" val="2741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D0DA4-D598-DA4F-9098-C9D24D65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Improving photogun extreme high vacuum conditions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48CBA-2CC4-6342-962A-F25FF748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FB88CE-5FA1-B242-86C3-1BF8710BB528}"/>
              </a:ext>
            </a:extLst>
          </p:cNvPr>
          <p:cNvGrpSpPr/>
          <p:nvPr/>
        </p:nvGrpSpPr>
        <p:grpSpPr>
          <a:xfrm>
            <a:off x="9124121" y="3200400"/>
            <a:ext cx="2809575" cy="2186610"/>
            <a:chOff x="6065050" y="1027753"/>
            <a:chExt cx="5527403" cy="41455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44BBCD-A951-B04C-BBD1-4A0664C9A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050" y="1027753"/>
              <a:ext cx="5527403" cy="41455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A2BBB9-A5AA-334F-B519-861D115D479D}"/>
                </a:ext>
              </a:extLst>
            </p:cNvPr>
            <p:cNvSpPr txBox="1"/>
            <p:nvPr/>
          </p:nvSpPr>
          <p:spPr>
            <a:xfrm>
              <a:off x="6205943" y="4099230"/>
              <a:ext cx="4004493" cy="991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 down “ultimate pressure” setup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0B98E8-EB1A-F34A-BDBF-9335B1C4D4C6}"/>
              </a:ext>
            </a:extLst>
          </p:cNvPr>
          <p:cNvSpPr txBox="1"/>
          <p:nvPr/>
        </p:nvSpPr>
        <p:spPr>
          <a:xfrm>
            <a:off x="413921" y="5641863"/>
            <a:ext cx="113261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Low carbon steel </a:t>
            </a:r>
            <a:r>
              <a:rPr lang="en-US" dirty="0"/>
              <a:t>exhibits VERY low hydrogen outgassing rate.  Our measurements consistent with those of Park </a:t>
            </a:r>
            <a:r>
              <a:rPr lang="en-US" dirty="0" err="1"/>
              <a:t>et.al</a:t>
            </a:r>
            <a:r>
              <a:rPr lang="en-US" dirty="0"/>
              <a:t>., </a:t>
            </a:r>
          </a:p>
          <a:p>
            <a:r>
              <a:rPr lang="en-US" sz="1400" dirty="0" err="1"/>
              <a:t>Chongdo</a:t>
            </a:r>
            <a:r>
              <a:rPr lang="en-US" sz="1400" dirty="0"/>
              <a:t> Park, </a:t>
            </a:r>
            <a:r>
              <a:rPr lang="en-US" sz="1400" dirty="0" err="1"/>
              <a:t>Taekyun</a:t>
            </a:r>
            <a:r>
              <a:rPr lang="en-US" sz="1400" dirty="0"/>
              <a:t> Ha and </a:t>
            </a:r>
            <a:r>
              <a:rPr lang="en-US" sz="1400" dirty="0" err="1"/>
              <a:t>Boklae</a:t>
            </a:r>
            <a:r>
              <a:rPr lang="en-US" sz="1400" dirty="0"/>
              <a:t> Cho, "Thermal outgassing rates of low-carbon steels," J. Vac. Sci. Technol. A 34, 021601 (2016); </a:t>
            </a:r>
            <a:r>
              <a:rPr lang="en-US" sz="1400" u="sng" dirty="0">
                <a:hlinkClick r:id="rId3"/>
              </a:rPr>
              <a:t>https://doi.org/10.1116/1.4936840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E549A-8360-4544-90B6-FD879766B2A0}"/>
              </a:ext>
            </a:extLst>
          </p:cNvPr>
          <p:cNvSpPr txBox="1"/>
          <p:nvPr/>
        </p:nvSpPr>
        <p:spPr>
          <a:xfrm>
            <a:off x="9080799" y="2424953"/>
            <a:ext cx="276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stand to measure hydrogen outgassing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2F716A-45CF-6D4D-857D-28C421591766}"/>
              </a:ext>
            </a:extLst>
          </p:cNvPr>
          <p:cNvSpPr txBox="1"/>
          <p:nvPr/>
        </p:nvSpPr>
        <p:spPr>
          <a:xfrm>
            <a:off x="6981294" y="6438531"/>
            <a:ext cx="28007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courtesy M. </a:t>
            </a:r>
            <a:r>
              <a:rPr lang="en-US" err="1">
                <a:solidFill>
                  <a:srgbClr val="FF0000"/>
                </a:solidFill>
              </a:rPr>
              <a:t>Poelker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CC9EE5-A237-9A4B-A185-331142199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163F86-27D3-564F-A440-882520B7D834}"/>
              </a:ext>
            </a:extLst>
          </p:cNvPr>
          <p:cNvGrpSpPr/>
          <p:nvPr/>
        </p:nvGrpSpPr>
        <p:grpSpPr>
          <a:xfrm>
            <a:off x="2857952" y="725556"/>
            <a:ext cx="6109854" cy="4706027"/>
            <a:chOff x="124691" y="586409"/>
            <a:chExt cx="6109854" cy="4706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366FBE-D81F-CF45-A08A-F327DBF77C66}"/>
                </a:ext>
              </a:extLst>
            </p:cNvPr>
            <p:cNvPicPr/>
            <p:nvPr/>
          </p:nvPicPr>
          <p:blipFill rotWithShape="1">
            <a:blip r:embed="rId4"/>
            <a:srcRect l="1274" t="1500" r="768" b="1558"/>
            <a:stretch/>
          </p:blipFill>
          <p:spPr bwMode="auto">
            <a:xfrm>
              <a:off x="124691" y="1122218"/>
              <a:ext cx="6109854" cy="41702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284BD3-4B1E-BD4E-8774-E5A4F90077A1}"/>
                </a:ext>
              </a:extLst>
            </p:cNvPr>
            <p:cNvSpPr txBox="1"/>
            <p:nvPr/>
          </p:nvSpPr>
          <p:spPr>
            <a:xfrm>
              <a:off x="1470990" y="586409"/>
              <a:ext cx="188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CEBAF photogun</a:t>
              </a:r>
            </a:p>
            <a:p>
              <a:pPr algn="ctr"/>
              <a:r>
                <a:rPr lang="en-US" dirty="0"/>
                <a:t>316 stainless steel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3349EB-60AF-F34B-86B7-3DCA1855445A}"/>
                </a:ext>
              </a:extLst>
            </p:cNvPr>
            <p:cNvSpPr txBox="1"/>
            <p:nvPr/>
          </p:nvSpPr>
          <p:spPr>
            <a:xfrm>
              <a:off x="3991467" y="589721"/>
              <a:ext cx="1726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R&amp;D</a:t>
              </a:r>
            </a:p>
            <a:p>
              <a:pPr algn="ctr"/>
              <a:r>
                <a:rPr lang="en-US" dirty="0"/>
                <a:t>low carbon steel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A44D266-4FC6-1941-AD39-7C12BCBF3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18" t="16970" r="30535"/>
          <a:stretch/>
        </p:blipFill>
        <p:spPr>
          <a:xfrm>
            <a:off x="476033" y="2220368"/>
            <a:ext cx="2167776" cy="3165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27CBD1-7A30-5241-A4D7-F364D8A821B2}"/>
              </a:ext>
            </a:extLst>
          </p:cNvPr>
          <p:cNvSpPr txBox="1"/>
          <p:nvPr/>
        </p:nvSpPr>
        <p:spPr>
          <a:xfrm>
            <a:off x="437322" y="1063488"/>
            <a:ext cx="2216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CEBAF photogun vacuum chamber after 400 C heat treatment</a:t>
            </a:r>
          </a:p>
        </p:txBody>
      </p:sp>
    </p:spTree>
    <p:extLst>
      <p:ext uri="{BB962C8B-B14F-4D97-AF65-F5344CB8AC3E}">
        <p14:creationId xmlns:p14="http://schemas.microsoft.com/office/powerpoint/2010/main" val="361631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3800-8762-8BEB-0B2E-BD6CBD6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else does a photogun need to provide for generating &gt; 1 mA CW polarized beam?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2AF98-8C6A-4751-2FFD-AE1BC390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993B23-CD4A-E34F-8E20-4AA6E9EDA0F0}"/>
              </a:ext>
            </a:extLst>
          </p:cNvPr>
          <p:cNvSpPr txBox="1">
            <a:spLocks/>
          </p:cNvSpPr>
          <p:nvPr/>
        </p:nvSpPr>
        <p:spPr>
          <a:xfrm>
            <a:off x="4524128" y="898848"/>
            <a:ext cx="2622108" cy="62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dirty="0">
                <a:latin typeface="Arial"/>
                <a:cs typeface="Arial"/>
              </a:rPr>
              <a:t>High Voltage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F45A9A-AB9B-A941-BCEF-A4A1AB00F5EE}"/>
              </a:ext>
            </a:extLst>
          </p:cNvPr>
          <p:cNvSpPr txBox="1">
            <a:spLocks/>
          </p:cNvSpPr>
          <p:nvPr/>
        </p:nvSpPr>
        <p:spPr>
          <a:xfrm>
            <a:off x="472274" y="1647596"/>
            <a:ext cx="4676196" cy="1393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1800" u="sng" dirty="0">
                <a:latin typeface="Arial"/>
                <a:cs typeface="Arial"/>
              </a:rPr>
              <a:t>Low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Photocathode surface charge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Space charge within the electron bunch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2EE61D9-C44B-8049-A783-4F537C104792}"/>
              </a:ext>
            </a:extLst>
          </p:cNvPr>
          <p:cNvSpPr txBox="1">
            <a:spLocks/>
          </p:cNvSpPr>
          <p:nvPr/>
        </p:nvSpPr>
        <p:spPr>
          <a:xfrm>
            <a:off x="6081256" y="1630018"/>
            <a:ext cx="6011352" cy="2802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1800" u="sng" dirty="0">
                <a:latin typeface="Arial"/>
                <a:cs typeface="Arial"/>
              </a:rPr>
              <a:t>High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Field emission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Minimum energy required for beam capture by the MeV SRF booster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Commercial supply chain challenges manufacturing compact conical insulators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High voltage power supply ($0.5 M, needs SF</a:t>
            </a:r>
            <a:r>
              <a:rPr lang="en-US" sz="1800" baseline="-25000" dirty="0">
                <a:latin typeface="Arial"/>
                <a:cs typeface="Arial"/>
              </a:rPr>
              <a:t>6</a:t>
            </a:r>
            <a:r>
              <a:rPr lang="en-US" sz="1800" dirty="0">
                <a:latin typeface="Arial"/>
                <a:cs typeface="Arial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High voltage commercial components operational limits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EBFEC4A-2BF7-AD4F-905C-B9888D0E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F20B2E-9808-AD4A-8673-CC2478EFA119}"/>
              </a:ext>
            </a:extLst>
          </p:cNvPr>
          <p:cNvSpPr txBox="1"/>
          <p:nvPr/>
        </p:nvSpPr>
        <p:spPr>
          <a:xfrm>
            <a:off x="944218" y="3558210"/>
            <a:ext cx="4840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CEBAF photogun performance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130 kV, no 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~0.2 mA CW from 4𝜎 ~ 1 mm laser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85% polarization beam injected to 0.5 MeV capture RF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F5580-EC05-F646-9FA3-98FA3E99A863}"/>
              </a:ext>
            </a:extLst>
          </p:cNvPr>
          <p:cNvSpPr txBox="1"/>
          <p:nvPr/>
        </p:nvSpPr>
        <p:spPr>
          <a:xfrm>
            <a:off x="6563139" y="4485861"/>
            <a:ext cx="5393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JLab FEL photogun performance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350 kV, some 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mA CW from 4𝜎 ~ 8 mm laser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Non-polarized beam injected to 10 MeV SRF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99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8BF3-07D7-AC44-B503-E64365D5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214"/>
          </a:xfrm>
        </p:spPr>
        <p:txBody>
          <a:bodyPr/>
          <a:lstStyle/>
          <a:p>
            <a:r>
              <a:rPr lang="en-US" dirty="0"/>
              <a:t>Addressing the high voltage limit for a 1 mA polarized photogun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0655-FC99-2948-8889-C7AE2ACF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49" y="928913"/>
            <a:ext cx="6590174" cy="4895417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Field emission free operation: </a:t>
            </a:r>
          </a:p>
          <a:p>
            <a:pPr lvl="1"/>
            <a:r>
              <a:rPr lang="en-US" sz="1700" dirty="0"/>
              <a:t>Requires ~ 100 kV higher than operating voltage for field emission high voltage processing</a:t>
            </a:r>
          </a:p>
          <a:p>
            <a:pPr lvl="1"/>
            <a:endParaRPr lang="en-US" sz="1800" dirty="0"/>
          </a:p>
          <a:p>
            <a:r>
              <a:rPr lang="en-US" sz="1900" dirty="0"/>
              <a:t>Minimum gun voltage for beam capture by SRF booster:</a:t>
            </a:r>
          </a:p>
          <a:p>
            <a:pPr lvl="1"/>
            <a:r>
              <a:rPr lang="en-US" sz="1700" dirty="0"/>
              <a:t>200 – 300 kV</a:t>
            </a:r>
          </a:p>
          <a:p>
            <a:endParaRPr lang="en-US" dirty="0"/>
          </a:p>
          <a:p>
            <a:r>
              <a:rPr lang="en-US" sz="1900" dirty="0"/>
              <a:t>There is no conical insulator capable of &gt; 400 kV </a:t>
            </a:r>
          </a:p>
          <a:p>
            <a:pPr lvl="1"/>
            <a:r>
              <a:rPr lang="en-US" sz="1700" dirty="0"/>
              <a:t>A compact, conical insulator is instrumental in the photogun design to minimize vacuum chamber volume and area</a:t>
            </a:r>
          </a:p>
          <a:p>
            <a:pPr lvl="1"/>
            <a:r>
              <a:rPr lang="en-US" sz="1700" dirty="0"/>
              <a:t>A large insulator is required also for supporting larger electrodes</a:t>
            </a:r>
          </a:p>
          <a:p>
            <a:pPr lvl="1"/>
            <a:endParaRPr lang="en-US" dirty="0"/>
          </a:p>
          <a:p>
            <a:r>
              <a:rPr lang="en-US" sz="1900" dirty="0"/>
              <a:t>JLab demonstrated (2023) 500 kV using a very large, custom inverted insulator </a:t>
            </a:r>
            <a:r>
              <a:rPr lang="en-US" sz="1900" i="1" u="sng" dirty="0"/>
              <a:t>with SF</a:t>
            </a:r>
            <a:r>
              <a:rPr lang="en-US" sz="1900" i="1" u="sng" baseline="-25000" dirty="0"/>
              <a:t>6</a:t>
            </a:r>
            <a:r>
              <a:rPr lang="en-US" sz="1900" i="1" u="sng" dirty="0"/>
              <a:t> intervening volume </a:t>
            </a:r>
            <a:r>
              <a:rPr lang="en-US" sz="1900" dirty="0"/>
              <a:t>mating to a modified HV cable receptacle</a:t>
            </a:r>
          </a:p>
          <a:p>
            <a:pPr lvl="1"/>
            <a:r>
              <a:rPr lang="en-US" sz="1700" dirty="0"/>
              <a:t>This proof of principle is not directly applicable to  a photogun design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AC2F3-02F4-4240-9882-40B89D2E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69" y="5819409"/>
            <a:ext cx="6085474" cy="668228"/>
          </a:xfrm>
        </p:spPr>
        <p:txBody>
          <a:bodyPr/>
          <a:lstStyle/>
          <a:p>
            <a:r>
              <a:rPr lang="en-US" sz="1000" dirty="0"/>
              <a:t>*C. Hernandez-Garcia, B.M. Poelker and J.C. Hansknecht,</a:t>
            </a:r>
          </a:p>
          <a:p>
            <a:r>
              <a:rPr lang="en-US" sz="1000" dirty="0"/>
              <a:t> “High Voltage Studies of Inverted-Geometry Ceramic Insulators for a 350kV dc Polarized Electron Gun”, </a:t>
            </a:r>
          </a:p>
          <a:p>
            <a:r>
              <a:rPr lang="en-US" sz="1000" dirty="0"/>
              <a:t>IEEE Transactions on Dielectrics and Electrical Insulation, Vol. 23, No. 1; February 2016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34E71C9E-3160-F943-A3EF-7CB768856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3" t="13916" b="16130"/>
          <a:stretch/>
        </p:blipFill>
        <p:spPr>
          <a:xfrm rot="5400000">
            <a:off x="8888336" y="3060734"/>
            <a:ext cx="4052971" cy="25543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A56EA0-00B9-7149-8BF6-279317D6F833}"/>
              </a:ext>
            </a:extLst>
          </p:cNvPr>
          <p:cNvSpPr txBox="1"/>
          <p:nvPr/>
        </p:nvSpPr>
        <p:spPr>
          <a:xfrm>
            <a:off x="8720959" y="966339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b="1" dirty="0">
                <a:latin typeface="Chalkduster" panose="03050602040202020205" pitchFamily="66" charset="77"/>
              </a:rPr>
              <a:t>There is no cable that fits this insulator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4B4579-7AA6-6546-861D-045DFAF1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ight Arrow 12">
            <a:extLst>
              <a:ext uri="{FF2B5EF4-FFF2-40B4-BE49-F238E27FC236}">
                <a16:creationId xmlns:a16="http://schemas.microsoft.com/office/drawing/2014/main" id="{0C706FEB-396D-2150-5815-4C6A5A6651C1}"/>
              </a:ext>
            </a:extLst>
          </p:cNvPr>
          <p:cNvSpPr/>
          <p:nvPr/>
        </p:nvSpPr>
        <p:spPr>
          <a:xfrm rot="7320000" flipV="1">
            <a:off x="11211120" y="1963033"/>
            <a:ext cx="812867" cy="295752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71301E2-12C4-294B-9A18-8CF4DC78B8AE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C. Hernandez-Garcia, Positron Working Group Workshop, March 18-20, 2024 </a:t>
            </a:r>
            <a:endParaRPr lang="en-US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B77FB-7DA4-D14A-BE97-DFE8B0EFEBF9}"/>
              </a:ext>
            </a:extLst>
          </p:cNvPr>
          <p:cNvGrpSpPr/>
          <p:nvPr/>
        </p:nvGrpSpPr>
        <p:grpSpPr>
          <a:xfrm>
            <a:off x="6829339" y="1649896"/>
            <a:ext cx="2702287" cy="4711148"/>
            <a:chOff x="8501310" y="493763"/>
            <a:chExt cx="3410732" cy="57966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BDA22E-2119-044D-96C6-48BD374CB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1310" y="493763"/>
              <a:ext cx="3410732" cy="579664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EE4BAB-4F92-F845-80EC-24E09089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8379" y="2469279"/>
              <a:ext cx="71614" cy="85143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613077-5263-4040-9B27-4A4DCCF5219D}"/>
                </a:ext>
              </a:extLst>
            </p:cNvPr>
            <p:cNvCxnSpPr>
              <a:cxnSpLocks/>
            </p:cNvCxnSpPr>
            <p:nvPr/>
          </p:nvCxnSpPr>
          <p:spPr>
            <a:xfrm>
              <a:off x="9363327" y="2222175"/>
              <a:ext cx="1" cy="25331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E57C9E-063C-9B48-AAB6-6E2E331A2EC2}"/>
                </a:ext>
              </a:extLst>
            </p:cNvPr>
            <p:cNvSpPr txBox="1"/>
            <p:nvPr/>
          </p:nvSpPr>
          <p:spPr>
            <a:xfrm rot="16200000">
              <a:off x="8840894" y="2489051"/>
              <a:ext cx="1633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SF</a:t>
              </a:r>
              <a:r>
                <a:rPr lang="en-US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 intervening layer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778F5D-D3EC-D14C-ACE5-0BB59BBC9D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6131" y="2704699"/>
              <a:ext cx="202130" cy="42351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7D18EC-D7FF-6A4F-81DD-4F14450D75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6143" y="2467675"/>
              <a:ext cx="71614" cy="85143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7BD90E-AFB4-1B40-86F0-4D72E928EAB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642" y="2222175"/>
              <a:ext cx="1" cy="25331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0FB058-9D5A-6745-8BC1-F1B7E8D6222C}"/>
              </a:ext>
            </a:extLst>
          </p:cNvPr>
          <p:cNvSpPr txBox="1"/>
          <p:nvPr/>
        </p:nvSpPr>
        <p:spPr>
          <a:xfrm>
            <a:off x="7136295" y="6450496"/>
            <a:ext cx="46515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Funded through: NP FOA LAB 20-2310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CB95D0-9F73-2345-A940-F73AF68DD5FD}"/>
              </a:ext>
            </a:extLst>
          </p:cNvPr>
          <p:cNvCxnSpPr>
            <a:cxnSpLocks/>
          </p:cNvCxnSpPr>
          <p:nvPr/>
        </p:nvCxnSpPr>
        <p:spPr>
          <a:xfrm>
            <a:off x="10783957" y="2951922"/>
            <a:ext cx="0" cy="2882348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57C7BAE-0B26-7945-B541-913B2A502029}"/>
              </a:ext>
            </a:extLst>
          </p:cNvPr>
          <p:cNvSpPr txBox="1"/>
          <p:nvPr/>
        </p:nvSpPr>
        <p:spPr>
          <a:xfrm>
            <a:off x="10436087" y="4323521"/>
            <a:ext cx="72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in</a:t>
            </a:r>
          </a:p>
        </p:txBody>
      </p:sp>
    </p:spTree>
    <p:extLst>
      <p:ext uri="{BB962C8B-B14F-4D97-AF65-F5344CB8AC3E}">
        <p14:creationId xmlns:p14="http://schemas.microsoft.com/office/powerpoint/2010/main" val="1106337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E17F-AF21-A746-92C4-EB64013BE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1513"/>
          </a:xfrm>
        </p:spPr>
        <p:txBody>
          <a:bodyPr>
            <a:normAutofit fontScale="90000"/>
          </a:bodyPr>
          <a:lstStyle/>
          <a:p>
            <a:r>
              <a:rPr lang="en-US"/>
              <a:t>In 2023 we received a DOE HEP U.S.-Japan (FOA LAB 23-2858) grant to develop a 500 kV insulator fitting commercial HV cables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411893" y="1029117"/>
            <a:ext cx="5469144" cy="1931149"/>
          </a:xfrm>
        </p:spPr>
        <p:txBody>
          <a:bodyPr>
            <a:normAutofit/>
          </a:bodyPr>
          <a:lstStyle/>
          <a:p>
            <a:r>
              <a:rPr lang="en-US" sz="1800"/>
              <a:t>Electrostatic models in CST are being developed</a:t>
            </a:r>
          </a:p>
          <a:p>
            <a:r>
              <a:rPr lang="en-US" sz="1800"/>
              <a:t>The electrostatic potential simulations of the insulator will be used for designing a test electrode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1D1F5-59BE-5846-8394-F49F88D2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03779" y="1333775"/>
            <a:ext cx="388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500 kV insulator prototype model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360599" y="4156516"/>
            <a:ext cx="594277" cy="90006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60599" y="5557205"/>
            <a:ext cx="538085" cy="24314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920360" y="3467878"/>
            <a:ext cx="163468" cy="40867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233021"/>
              </p:ext>
            </p:extLst>
          </p:nvPr>
        </p:nvGraphicFramePr>
        <p:xfrm>
          <a:off x="673768" y="2364829"/>
          <a:ext cx="4686508" cy="3913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A9C69C29-E868-4D4D-9F7E-A976EF5B67DC}"/>
              </a:ext>
            </a:extLst>
          </p:cNvPr>
          <p:cNvGrpSpPr/>
          <p:nvPr/>
        </p:nvGrpSpPr>
        <p:grpSpPr>
          <a:xfrm>
            <a:off x="6233414" y="1919524"/>
            <a:ext cx="5339920" cy="4500937"/>
            <a:chOff x="6264945" y="1299413"/>
            <a:chExt cx="5339920" cy="4500937"/>
          </a:xfrm>
        </p:grpSpPr>
        <p:pic>
          <p:nvPicPr>
            <p:cNvPr id="15" name="Content Placeholder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1688" y="1314075"/>
              <a:ext cx="2494102" cy="43513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1739" y="4156516"/>
              <a:ext cx="1988860" cy="1643834"/>
            </a:xfrm>
            <a:prstGeom prst="rect">
              <a:avLst/>
            </a:prstGeom>
            <a:ln w="19050">
              <a:solidFill>
                <a:srgbClr val="FF0000"/>
              </a:solidFill>
              <a:prstDash val="dash"/>
            </a:ln>
          </p:spPr>
        </p:pic>
        <p:pic>
          <p:nvPicPr>
            <p:cNvPr id="22" name="Content Placeholder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4789" y="1466337"/>
              <a:ext cx="1210076" cy="40468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AC49C9-53D2-A349-921E-E2CC6ED5B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0975" r="1895"/>
            <a:stretch/>
          </p:blipFill>
          <p:spPr>
            <a:xfrm rot="5400000">
              <a:off x="5639852" y="1924506"/>
              <a:ext cx="2646949" cy="139676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34B49BD-F135-A74B-9A17-4CF8C46FC250}"/>
              </a:ext>
            </a:extLst>
          </p:cNvPr>
          <p:cNvSpPr txBox="1"/>
          <p:nvPr/>
        </p:nvSpPr>
        <p:spPr>
          <a:xfrm>
            <a:off x="6038193" y="929126"/>
            <a:ext cx="179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Commercial HV cable rated to 400 kV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4E78EB77-2196-944D-8A5D-984D674A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155674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44-E7CA-3B47-A36A-60D91ACD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2298"/>
          </a:xfrm>
        </p:spPr>
        <p:txBody>
          <a:bodyPr>
            <a:normAutofit/>
          </a:bodyPr>
          <a:lstStyle/>
          <a:p>
            <a:r>
              <a:rPr lang="en-US"/>
              <a:t>Progress on the HEP funded FOA: Initial meeting with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F1BBF-6321-D449-8C67-5E078FF2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FCD9E6-4AE4-5346-8D71-EF5E69F6753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22150" t="34179"/>
          <a:stretch/>
        </p:blipFill>
        <p:spPr>
          <a:xfrm>
            <a:off x="391819" y="2053984"/>
            <a:ext cx="4241282" cy="2689465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2F4F57-6AE4-FD4A-8582-B2EE15939C71}"/>
              </a:ext>
            </a:extLst>
          </p:cNvPr>
          <p:cNvSpPr txBox="1">
            <a:spLocks/>
          </p:cNvSpPr>
          <p:nvPr/>
        </p:nvSpPr>
        <p:spPr>
          <a:xfrm>
            <a:off x="5383418" y="1545513"/>
            <a:ext cx="6609017" cy="26222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/>
              <a:t>Kyocera:</a:t>
            </a:r>
          </a:p>
          <a:p>
            <a:pPr lvl="1">
              <a:lnSpc>
                <a:spcPct val="150000"/>
              </a:lnSpc>
            </a:pPr>
            <a:r>
              <a:rPr lang="en-US" sz="1800"/>
              <a:t>Understands the opportunity to become a (likely sole) provider for inverted insulators for photoguns</a:t>
            </a:r>
          </a:p>
          <a:p>
            <a:pPr lvl="1">
              <a:lnSpc>
                <a:spcPct val="150000"/>
              </a:lnSpc>
            </a:pPr>
            <a:r>
              <a:rPr lang="en-US" sz="1800"/>
              <a:t>Willing to develop prototype insulator</a:t>
            </a:r>
          </a:p>
          <a:p>
            <a:pPr lvl="1">
              <a:lnSpc>
                <a:spcPct val="150000"/>
              </a:lnSpc>
            </a:pPr>
            <a:r>
              <a:rPr lang="en-US" sz="1800"/>
              <a:t>Will provide various material samples of new proprietary material  to U. of Tsukuba for HV characterization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2FB739-3BBC-E544-A752-B14FCB701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" t="7438" r="41995" b="4593"/>
          <a:stretch/>
        </p:blipFill>
        <p:spPr>
          <a:xfrm>
            <a:off x="5156575" y="4371525"/>
            <a:ext cx="3487864" cy="185652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F6BBD6-7ADB-124A-8359-C491C132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19" y="956429"/>
            <a:ext cx="11369429" cy="4777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We met with Kyocera in September to discuss the design and evaluation of a new 500 kV insulator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C5B3DC-7BDF-974F-B5B4-0876D50C29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6" y="4352289"/>
            <a:ext cx="2809811" cy="2085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CEB011-8D8D-2048-8350-E2DA0B0CE645}"/>
              </a:ext>
            </a:extLst>
          </p:cNvPr>
          <p:cNvSpPr txBox="1"/>
          <p:nvPr/>
        </p:nvSpPr>
        <p:spPr>
          <a:xfrm>
            <a:off x="414000" y="4950535"/>
            <a:ext cx="448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KEK, Tsukuba, Japan, Sept. 28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8ADFD3C-FF55-1840-9CCF-4A7B8375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352418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8B58-20C5-2046-ADFE-F42942FE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69482"/>
            <a:ext cx="11665819" cy="863065"/>
          </a:xfrm>
        </p:spPr>
        <p:txBody>
          <a:bodyPr>
            <a:normAutofit/>
          </a:bodyPr>
          <a:lstStyle/>
          <a:p>
            <a:pPr algn="ctr"/>
            <a:r>
              <a:rPr lang="en-US" sz="2000" b="0"/>
              <a:t>JLab has demonstrated capability to develop and operate high intensity, high polarization photoguns using inverted geometry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F8104-6C64-2042-8944-A56936C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970FD7D-AABF-AD44-AA18-6A2AEA12802D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623FF26-5627-8B4E-B096-7EB8D09FEC70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E21647-6EA7-5645-B055-D120BC0E706F}"/>
              </a:ext>
            </a:extLst>
          </p:cNvPr>
          <p:cNvGrpSpPr/>
          <p:nvPr/>
        </p:nvGrpSpPr>
        <p:grpSpPr>
          <a:xfrm>
            <a:off x="8928054" y="2454441"/>
            <a:ext cx="3084278" cy="3281894"/>
            <a:chOff x="5758773" y="3949430"/>
            <a:chExt cx="2691246" cy="2908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6C0769-AF8B-4C43-A991-FF29FE343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5680" y="3949430"/>
              <a:ext cx="2664339" cy="290857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E8B6F-D273-D24B-B50E-7E171084DAF5}"/>
                </a:ext>
              </a:extLst>
            </p:cNvPr>
            <p:cNvSpPr txBox="1"/>
            <p:nvPr/>
          </p:nvSpPr>
          <p:spPr>
            <a:xfrm>
              <a:off x="5758773" y="5214026"/>
              <a:ext cx="8242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250 kV</a:t>
              </a:r>
            </a:p>
            <a:p>
              <a:r>
                <a:rPr lang="en-US" sz="1200">
                  <a:solidFill>
                    <a:srgbClr val="FFFF00"/>
                  </a:solidFill>
                </a:rPr>
                <a:t>R28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189821-4503-DE49-90E4-AEE6C47CE265}"/>
                </a:ext>
              </a:extLst>
            </p:cNvPr>
            <p:cNvSpPr txBox="1"/>
            <p:nvPr/>
          </p:nvSpPr>
          <p:spPr>
            <a:xfrm>
              <a:off x="6524016" y="4928681"/>
              <a:ext cx="824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375 kV</a:t>
              </a:r>
            </a:p>
            <a:p>
              <a:pPr algn="ctr"/>
              <a:r>
                <a:rPr lang="en-US" sz="1400">
                  <a:solidFill>
                    <a:srgbClr val="FFFF00"/>
                  </a:solidFill>
                </a:rPr>
                <a:t>R30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A10B46-2655-1C44-A409-4ED9D2A7B325}"/>
                </a:ext>
              </a:extLst>
            </p:cNvPr>
            <p:cNvSpPr txBox="1"/>
            <p:nvPr/>
          </p:nvSpPr>
          <p:spPr>
            <a:xfrm>
              <a:off x="6725276" y="4098588"/>
              <a:ext cx="719228" cy="518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500 kV</a:t>
              </a:r>
            </a:p>
            <a:p>
              <a:pPr algn="ctr"/>
              <a:r>
                <a:rPr lang="en-US" sz="1400">
                  <a:solidFill>
                    <a:srgbClr val="FFFF00"/>
                  </a:solidFill>
                </a:rPr>
                <a:t>concept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6D448-EC1B-934A-825A-C4C32804C6DC}"/>
              </a:ext>
            </a:extLst>
          </p:cNvPr>
          <p:cNvGrpSpPr/>
          <p:nvPr/>
        </p:nvGrpSpPr>
        <p:grpSpPr>
          <a:xfrm>
            <a:off x="444371" y="1691989"/>
            <a:ext cx="3664333" cy="2272048"/>
            <a:chOff x="407795" y="314292"/>
            <a:chExt cx="5226089" cy="32404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FE22DE-28AC-8F41-BAB8-555E96EBF80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48921"/>
            <a:stretch/>
          </p:blipFill>
          <p:spPr>
            <a:xfrm>
              <a:off x="3121508" y="314292"/>
              <a:ext cx="2512376" cy="32404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6952B7-DDCA-0843-A584-1725ECAF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795" y="553653"/>
              <a:ext cx="2737187" cy="278557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EDB38A-CAA2-4C40-A051-5B97121CA0A6}"/>
              </a:ext>
            </a:extLst>
          </p:cNvPr>
          <p:cNvGrpSpPr/>
          <p:nvPr/>
        </p:nvGrpSpPr>
        <p:grpSpPr>
          <a:xfrm>
            <a:off x="4324046" y="2340630"/>
            <a:ext cx="3936997" cy="2304735"/>
            <a:chOff x="98555" y="3554697"/>
            <a:chExt cx="5535329" cy="32404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C62598-E8AD-4046-B6E7-62068855C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187" t="11780" r="26375" b="7160"/>
            <a:stretch/>
          </p:blipFill>
          <p:spPr>
            <a:xfrm rot="5400000">
              <a:off x="82044" y="3594004"/>
              <a:ext cx="3149849" cy="31168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9180C7-0396-2640-B894-9D7A9683E88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81" r="6328"/>
            <a:stretch/>
          </p:blipFill>
          <p:spPr>
            <a:xfrm>
              <a:off x="3215382" y="3554697"/>
              <a:ext cx="2418502" cy="3240405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50BA2FC-C726-BF46-8A1E-A4D266EDBE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We are ready to develop a prototype high current AND high polarization photogun for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EE1BEE-6C57-FC44-B291-D21330866E8C}"/>
              </a:ext>
            </a:extLst>
          </p:cNvPr>
          <p:cNvSpPr txBox="1">
            <a:spLocks/>
          </p:cNvSpPr>
          <p:nvPr/>
        </p:nvSpPr>
        <p:spPr>
          <a:xfrm>
            <a:off x="5321808" y="530352"/>
            <a:ext cx="1456944" cy="3718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err="1"/>
              <a:t>Ce</a:t>
            </a:r>
            <a:r>
              <a:rPr lang="en-US" baseline="30000" err="1"/>
              <a:t>+</a:t>
            </a:r>
            <a:r>
              <a:rPr lang="en-US" err="1"/>
              <a:t>BAF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CBC315-B3F4-3B44-A26C-CD6B7667543D}"/>
              </a:ext>
            </a:extLst>
          </p:cNvPr>
          <p:cNvSpPr txBox="1"/>
          <p:nvPr/>
        </p:nvSpPr>
        <p:spPr>
          <a:xfrm>
            <a:off x="475488" y="4084320"/>
            <a:ext cx="315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CEBAF 130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0.2 mA CW &gt; 80% polarized beam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91BDCF-5679-F542-8153-2C5CAFB2DB94}"/>
              </a:ext>
            </a:extLst>
          </p:cNvPr>
          <p:cNvSpPr txBox="1"/>
          <p:nvPr/>
        </p:nvSpPr>
        <p:spPr>
          <a:xfrm>
            <a:off x="4477351" y="4766109"/>
            <a:ext cx="366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Gun Test Stand (GTS)</a:t>
            </a:r>
          </a:p>
          <a:p>
            <a:pPr marL="342900" indent="-342900" algn="ctr">
              <a:buAutoNum type="arabicPlain" startAt="300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5 mA CW magnetized beam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03A1EB-9D8D-AA42-9A49-E9BB80F64A0F}"/>
              </a:ext>
            </a:extLst>
          </p:cNvPr>
          <p:cNvSpPr txBox="1"/>
          <p:nvPr/>
        </p:nvSpPr>
        <p:spPr>
          <a:xfrm>
            <a:off x="8853317" y="5753340"/>
            <a:ext cx="841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1B64A6-6F7D-4A4F-9DC3-FDEE21573108}"/>
              </a:ext>
            </a:extLst>
          </p:cNvPr>
          <p:cNvSpPr txBox="1"/>
          <p:nvPr/>
        </p:nvSpPr>
        <p:spPr>
          <a:xfrm>
            <a:off x="9974660" y="5749810"/>
            <a:ext cx="841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8FF05B-DCF4-A745-B004-98069C4C26C5}"/>
              </a:ext>
            </a:extLst>
          </p:cNvPr>
          <p:cNvSpPr txBox="1"/>
          <p:nvPr/>
        </p:nvSpPr>
        <p:spPr>
          <a:xfrm>
            <a:off x="10621158" y="5736656"/>
            <a:ext cx="1487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intervening volume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49B982-342E-7349-980B-4C2EE2D8C962}"/>
              </a:ext>
            </a:extLst>
          </p:cNvPr>
          <p:cNvSpPr txBox="1"/>
          <p:nvPr/>
        </p:nvSpPr>
        <p:spPr>
          <a:xfrm>
            <a:off x="10116153" y="1617045"/>
            <a:ext cx="189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Maximum applied voltage without breakdown</a:t>
            </a:r>
          </a:p>
        </p:txBody>
      </p:sp>
      <p:sp>
        <p:nvSpPr>
          <p:cNvPr id="28" name="Explosion 1 27">
            <a:extLst>
              <a:ext uri="{FF2B5EF4-FFF2-40B4-BE49-F238E27FC236}">
                <a16:creationId xmlns:a16="http://schemas.microsoft.com/office/drawing/2014/main" id="{F1CDB3B6-34C6-824D-8376-592876752153}"/>
              </a:ext>
            </a:extLst>
          </p:cNvPr>
          <p:cNvSpPr/>
          <p:nvPr/>
        </p:nvSpPr>
        <p:spPr>
          <a:xfrm rot="19117269">
            <a:off x="8399577" y="2063740"/>
            <a:ext cx="1871756" cy="1083980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Achieved!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645AA86A-C3E8-F148-B14A-9B982AC3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416389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5E80-2631-6843-A1FB-009A9148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92727"/>
          </a:xfrm>
        </p:spPr>
        <p:txBody>
          <a:bodyPr/>
          <a:lstStyle/>
          <a:p>
            <a:r>
              <a:rPr lang="en-US" dirty="0"/>
              <a:t>Designing a 1 mA polarized photogun as beam driver for positron 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95DE2-759A-DE4D-905E-AABABB3E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97876-8AA0-4F4F-945E-9D633C57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287" y="2586592"/>
            <a:ext cx="7402665" cy="2856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3A0FA-8F10-D44B-BDD6-4D17A1BFD13B}"/>
              </a:ext>
            </a:extLst>
          </p:cNvPr>
          <p:cNvSpPr txBox="1"/>
          <p:nvPr/>
        </p:nvSpPr>
        <p:spPr>
          <a:xfrm>
            <a:off x="260329" y="904108"/>
            <a:ext cx="9354726" cy="507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3078163" algn="l"/>
              </a:tabLst>
            </a:pPr>
            <a:r>
              <a:rPr lang="en-US" b="1">
                <a:latin typeface="Arial"/>
                <a:cs typeface="Arial"/>
              </a:rPr>
              <a:t>Two challenging injectors have to be built considering </a:t>
            </a:r>
            <a:r>
              <a:rPr lang="en-US" b="1" i="1" u="sng">
                <a:latin typeface="Arial"/>
                <a:cs typeface="Arial"/>
              </a:rPr>
              <a:t>two high risk R&amp;D areas </a:t>
            </a:r>
            <a:endParaRPr lang="en-US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078163" algn="l"/>
              </a:tabLst>
            </a:pPr>
            <a:endParaRPr 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99C5B-BBDA-584F-B986-2C436CA87000}"/>
              </a:ext>
            </a:extLst>
          </p:cNvPr>
          <p:cNvSpPr txBox="1"/>
          <p:nvPr/>
        </p:nvSpPr>
        <p:spPr>
          <a:xfrm>
            <a:off x="9432176" y="1502120"/>
            <a:ext cx="2461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High current polarized e-source &gt; 1 mA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0508B-7B96-1946-9C56-B04A710B85D7}"/>
              </a:ext>
            </a:extLst>
          </p:cNvPr>
          <p:cNvSpPr txBox="1"/>
          <p:nvPr/>
        </p:nvSpPr>
        <p:spPr>
          <a:xfrm>
            <a:off x="733859" y="5551121"/>
            <a:ext cx="446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High power e+ conversion target. </a:t>
            </a:r>
          </a:p>
          <a:p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(Andriy </a:t>
            </a:r>
            <a:r>
              <a:rPr lang="en-US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Ushakov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23CBB-72B2-7D4B-B9F8-ADE3D19F913D}"/>
              </a:ext>
            </a:extLst>
          </p:cNvPr>
          <p:cNvSpPr txBox="1"/>
          <p:nvPr/>
        </p:nvSpPr>
        <p:spPr>
          <a:xfrm>
            <a:off x="9968090" y="4194420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e+ beam to CEBAF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669FC69-5E0E-9645-9317-4FD1D6DDA330}"/>
              </a:ext>
            </a:extLst>
          </p:cNvPr>
          <p:cNvSpPr/>
          <p:nvPr/>
        </p:nvSpPr>
        <p:spPr>
          <a:xfrm rot="18555533">
            <a:off x="8915599" y="2608451"/>
            <a:ext cx="601803" cy="1910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E4CE3902-FB23-0F4E-B2BB-6F8D7929C923}"/>
              </a:ext>
            </a:extLst>
          </p:cNvPr>
          <p:cNvSpPr/>
          <p:nvPr/>
        </p:nvSpPr>
        <p:spPr>
          <a:xfrm rot="7190936">
            <a:off x="3821246" y="5015183"/>
            <a:ext cx="1088396" cy="162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60B6E7-C62D-90CD-39F4-F75C53B6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51" y="1462047"/>
            <a:ext cx="1990838" cy="1490380"/>
          </a:xfrm>
          <a:prstGeom prst="rect">
            <a:avLst/>
          </a:prstGeom>
          <a:ln w="5080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794F27-A4BC-F344-9D06-D4EAE062B68E}"/>
              </a:ext>
            </a:extLst>
          </p:cNvPr>
          <p:cNvSpPr txBox="1"/>
          <p:nvPr/>
        </p:nvSpPr>
        <p:spPr>
          <a:xfrm>
            <a:off x="4707877" y="1933652"/>
            <a:ext cx="387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Polarized e- injector &gt; 120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712B5-818D-1240-B0C8-8654C0E65F6A}"/>
              </a:ext>
            </a:extLst>
          </p:cNvPr>
          <p:cNvSpPr txBox="1"/>
          <p:nvPr/>
        </p:nvSpPr>
        <p:spPr>
          <a:xfrm>
            <a:off x="4495732" y="5693896"/>
            <a:ext cx="44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&gt; 100 kW target &amp;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-collection beam line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4CC3637-5976-0044-9D34-62E9173DE11D}"/>
              </a:ext>
            </a:extLst>
          </p:cNvPr>
          <p:cNvSpPr/>
          <p:nvPr/>
        </p:nvSpPr>
        <p:spPr>
          <a:xfrm rot="5400000">
            <a:off x="6439303" y="3441033"/>
            <a:ext cx="409070" cy="4047424"/>
          </a:xfrm>
          <a:prstGeom prst="rightBrace">
            <a:avLst>
              <a:gd name="adj1" fmla="val 55392"/>
              <a:gd name="adj2" fmla="val 478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073A17B-50F3-C04E-BF18-CC8BB3467954}"/>
              </a:ext>
            </a:extLst>
          </p:cNvPr>
          <p:cNvSpPr/>
          <p:nvPr/>
        </p:nvSpPr>
        <p:spPr>
          <a:xfrm rot="16200000" flipV="1">
            <a:off x="6256420" y="229401"/>
            <a:ext cx="373781" cy="4650607"/>
          </a:xfrm>
          <a:prstGeom prst="rightBrace">
            <a:avLst>
              <a:gd name="adj1" fmla="val 55392"/>
              <a:gd name="adj2" fmla="val 478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303E33-F63C-E141-9922-272C063873D2}"/>
              </a:ext>
            </a:extLst>
          </p:cNvPr>
          <p:cNvSpPr/>
          <p:nvPr/>
        </p:nvSpPr>
        <p:spPr>
          <a:xfrm>
            <a:off x="9153625" y="1309035"/>
            <a:ext cx="2646948" cy="14726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0B550D7-87C0-EE4C-9037-C00517E3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371121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3800-8762-8BEB-0B2E-BD6CBD6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A photogun generating 1 mA CW beam will produce: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81BA7-55B1-E1F8-3CA4-58F37D1CF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9" y="1194559"/>
            <a:ext cx="10585174" cy="48285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/>
              <a:t>86 C in a day</a:t>
            </a:r>
          </a:p>
          <a:p>
            <a:pPr lvl="1"/>
            <a:r>
              <a:rPr lang="en-US" sz="2400" dirty="0"/>
              <a:t>600 C in a week</a:t>
            </a:r>
          </a:p>
          <a:p>
            <a:pPr lvl="1"/>
            <a:r>
              <a:rPr lang="en-US" sz="2400" dirty="0"/>
              <a:t>2400 C in a month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Consequently the photocathode 1/e charge lifetime should be &gt;1 </a:t>
            </a:r>
            <a:r>
              <a:rPr lang="en-US" sz="2400" dirty="0" err="1"/>
              <a:t>kC</a:t>
            </a:r>
            <a:r>
              <a:rPr lang="en-US" sz="2400" dirty="0"/>
              <a:t>, meaning the photogun can operate: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for ~ one month without intervention or</a:t>
            </a:r>
          </a:p>
          <a:p>
            <a:r>
              <a:rPr lang="en-US" sz="2400" dirty="0"/>
              <a:t>for a few weeks at a time at even higher beam current levels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2AF98-8C6A-4751-2FFD-AE1BC390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17BB90-CDE6-624A-8428-6527473D4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32238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3800-8762-8BEB-0B2E-BD6CBD6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/>
          </a:bodyPr>
          <a:lstStyle/>
          <a:p>
            <a:r>
              <a:rPr lang="en-US" dirty="0"/>
              <a:t>What does a photogun need to provide for generating &gt; 1 mA CW polarized beam?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2AF98-8C6A-4751-2FFD-AE1BC390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FEC174-5663-B545-8184-205AF597EEB6}"/>
              </a:ext>
            </a:extLst>
          </p:cNvPr>
          <p:cNvSpPr txBox="1">
            <a:spLocks/>
          </p:cNvSpPr>
          <p:nvPr/>
        </p:nvSpPr>
        <p:spPr>
          <a:xfrm>
            <a:off x="243675" y="2204186"/>
            <a:ext cx="6385725" cy="21368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u="sng" dirty="0">
              <a:latin typeface="Arial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High polarization photocathodes with high QE &gt; 1%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Vacuum chamber with total Pressure &lt; 1e-12 Torr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High Voltage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58548B-0F62-A743-B2BF-EAAC8DFD7BD4}"/>
              </a:ext>
            </a:extLst>
          </p:cNvPr>
          <p:cNvSpPr txBox="1">
            <a:spLocks/>
          </p:cNvSpPr>
          <p:nvPr/>
        </p:nvSpPr>
        <p:spPr>
          <a:xfrm>
            <a:off x="7085108" y="2833665"/>
            <a:ext cx="4344891" cy="3567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800" dirty="0"/>
              <a:t>Long 1/e charge lifetime </a:t>
            </a:r>
            <a:r>
              <a:rPr lang="en-US" sz="1800" dirty="0">
                <a:latin typeface="Symbol" pitchFamily="2" charset="2"/>
              </a:rPr>
              <a:t>t</a:t>
            </a:r>
            <a:r>
              <a:rPr lang="en-US" sz="1800" dirty="0"/>
              <a:t> &gt; 1000 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53ABFB-DA96-214E-B010-6DEE8952D058}"/>
              </a:ext>
            </a:extLst>
          </p:cNvPr>
          <p:cNvCxnSpPr/>
          <p:nvPr/>
        </p:nvCxnSpPr>
        <p:spPr>
          <a:xfrm>
            <a:off x="6410739" y="2693505"/>
            <a:ext cx="1083365" cy="2882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912C6F-C3D8-1A42-ACB9-8D4256B6A1E6}"/>
              </a:ext>
            </a:extLst>
          </p:cNvPr>
          <p:cNvCxnSpPr>
            <a:cxnSpLocks/>
          </p:cNvCxnSpPr>
          <p:nvPr/>
        </p:nvCxnSpPr>
        <p:spPr>
          <a:xfrm flipV="1">
            <a:off x="6291470" y="3031436"/>
            <a:ext cx="1182756" cy="2484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5545181-84A1-834E-9C05-9F941742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246724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CA6C-1778-2940-94F2-0171EC3D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0836"/>
          </a:xfrm>
        </p:spPr>
        <p:txBody>
          <a:bodyPr>
            <a:normAutofit/>
          </a:bodyPr>
          <a:lstStyle/>
          <a:p>
            <a:r>
              <a:rPr lang="en-US"/>
              <a:t>CEBAF polarized e- source @ 1 mA?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2C7B8-1022-8146-9E3E-2BF67355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0B285A-BDA8-6644-920E-3FA3042CF8A8}"/>
              </a:ext>
            </a:extLst>
          </p:cNvPr>
          <p:cNvSpPr/>
          <p:nvPr/>
        </p:nvSpPr>
        <p:spPr>
          <a:xfrm>
            <a:off x="5669347" y="3429000"/>
            <a:ext cx="5579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Calibri" panose="020F0502020204030204"/>
                <a:cs typeface="+mn-cs"/>
              </a:rPr>
              <a:t>Gun2 Photocathode (Fall 2016 – Spring 2017)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BF3BE-97DD-A646-9F90-302C3BB231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752981" y="3753432"/>
            <a:ext cx="6257459" cy="2487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41445F-01A2-0E41-8FC8-EE46451C3B51}"/>
              </a:ext>
            </a:extLst>
          </p:cNvPr>
          <p:cNvSpPr/>
          <p:nvPr/>
        </p:nvSpPr>
        <p:spPr>
          <a:xfrm>
            <a:off x="10991916" y="3984335"/>
            <a:ext cx="1018524" cy="1244614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83D38-9A5B-0345-B189-B15178222CD3}"/>
              </a:ext>
            </a:extLst>
          </p:cNvPr>
          <p:cNvSpPr txBox="1"/>
          <p:nvPr/>
        </p:nvSpPr>
        <p:spPr>
          <a:xfrm>
            <a:off x="7712699" y="4168376"/>
            <a:ext cx="22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BE1D1D"/>
                </a:solidFill>
                <a:latin typeface="Calibri" panose="020F0502020204030204"/>
                <a:cs typeface="+mn-cs"/>
              </a:rPr>
              <a:t>QE = QE</a:t>
            </a:r>
            <a:r>
              <a:rPr lang="en-US" sz="2000" baseline="-25000">
                <a:solidFill>
                  <a:srgbClr val="BE1D1D"/>
                </a:solidFill>
                <a:latin typeface="Calibri" panose="020F0502020204030204"/>
                <a:cs typeface="+mn-cs"/>
              </a:rPr>
              <a:t>0</a:t>
            </a:r>
            <a:r>
              <a:rPr lang="en-US" sz="2000">
                <a:solidFill>
                  <a:srgbClr val="BE1D1D"/>
                </a:solidFill>
                <a:latin typeface="Calibri" panose="020F0502020204030204"/>
                <a:cs typeface="+mn-cs"/>
              </a:rPr>
              <a:t> e </a:t>
            </a:r>
            <a:r>
              <a:rPr lang="en-US" sz="2000" baseline="30000">
                <a:solidFill>
                  <a:srgbClr val="BE1D1D"/>
                </a:solidFill>
                <a:latin typeface="Calibri" panose="020F0502020204030204"/>
                <a:cs typeface="+mn-cs"/>
              </a:rPr>
              <a:t>-(Q/Lifetime)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EADD5B-0B3B-D847-89AE-66161EBBB807}"/>
              </a:ext>
            </a:extLst>
          </p:cNvPr>
          <p:cNvSpPr/>
          <p:nvPr/>
        </p:nvSpPr>
        <p:spPr>
          <a:xfrm>
            <a:off x="7603960" y="6276458"/>
            <a:ext cx="5302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Calibri" panose="020F0502020204030204"/>
                <a:cs typeface="+mn-cs"/>
              </a:rPr>
              <a:t>Gun vacuum ~ 1x10</a:t>
            </a:r>
            <a:r>
              <a:rPr lang="en-US" baseline="30000">
                <a:solidFill>
                  <a:srgbClr val="000000"/>
                </a:solidFill>
                <a:latin typeface="Calibri" panose="020F0502020204030204"/>
                <a:cs typeface="+mn-cs"/>
              </a:rPr>
              <a:t>-12</a:t>
            </a:r>
            <a:r>
              <a:rPr lang="en-US">
                <a:solidFill>
                  <a:srgbClr val="000000"/>
                </a:solidFill>
                <a:latin typeface="Calibri" panose="020F0502020204030204"/>
                <a:cs typeface="+mn-cs"/>
              </a:rPr>
              <a:t> Torr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F3BAF-4D21-C441-AADD-8B6E378AF158}"/>
              </a:ext>
            </a:extLst>
          </p:cNvPr>
          <p:cNvSpPr txBox="1"/>
          <p:nvPr/>
        </p:nvSpPr>
        <p:spPr>
          <a:xfrm>
            <a:off x="648978" y="5971076"/>
            <a:ext cx="3892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cs typeface="Arial"/>
              </a:rPr>
              <a:t>Lifetime ~200 C </a:t>
            </a:r>
            <a:r>
              <a:rPr lang="en-US">
                <a:latin typeface="Calibri" panose="020F0502020204030204"/>
                <a:cs typeface="Arial"/>
              </a:rPr>
              <a:t>(</a:t>
            </a:r>
            <a:r>
              <a:rPr lang="en-US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>
                <a:latin typeface="Calibri" panose="020F0502020204030204"/>
                <a:ea typeface="Symbol" charset="2"/>
                <a:cs typeface="Symbol" charset="2"/>
              </a:rPr>
              <a:t>D</a:t>
            </a:r>
            <a:r>
              <a:rPr lang="en-US">
                <a:latin typeface="Calibri" panose="020F0502020204030204"/>
                <a:cs typeface="Arial"/>
              </a:rPr>
              <a:t> ~ 1mm, I~</a:t>
            </a:r>
            <a:r>
              <a:rPr lang="en-US" b="1">
                <a:latin typeface="Calibri" panose="020F0502020204030204"/>
                <a:cs typeface="Arial"/>
              </a:rPr>
              <a:t>200 </a:t>
            </a:r>
            <a:r>
              <a:rPr lang="en-US" b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>
                <a:latin typeface="Calibri" panose="020F0502020204030204"/>
                <a:cs typeface="Arial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76BB13-E0C7-6243-9135-B5D135FD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70" y="824560"/>
            <a:ext cx="4162323" cy="35706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E2F670-B618-A945-B5B7-7EFE722E3FAC}"/>
              </a:ext>
            </a:extLst>
          </p:cNvPr>
          <p:cNvGrpSpPr/>
          <p:nvPr/>
        </p:nvGrpSpPr>
        <p:grpSpPr>
          <a:xfrm>
            <a:off x="5511114" y="552581"/>
            <a:ext cx="6558579" cy="3109422"/>
            <a:chOff x="5601924" y="3854331"/>
            <a:chExt cx="6556257" cy="27302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E9DAF-E425-D446-84FD-75D01DBC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1924" y="3854331"/>
              <a:ext cx="6556257" cy="27302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9E393F-8115-414B-A154-14F278FF661E}"/>
                </a:ext>
              </a:extLst>
            </p:cNvPr>
            <p:cNvSpPr txBox="1"/>
            <p:nvPr/>
          </p:nvSpPr>
          <p:spPr>
            <a:xfrm>
              <a:off x="9513736" y="6253020"/>
              <a:ext cx="707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/>
                <a:t>[</a:t>
              </a:r>
              <a:r>
                <a:rPr lang="en-US" sz="1400" i="1"/>
                <a:t>µ</a:t>
              </a:r>
              <a:r>
                <a:rPr lang="en-US" sz="1400"/>
                <a:t>A]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C4AE3CD-4DFC-6E45-8D7F-673611FFF6A7}"/>
              </a:ext>
            </a:extLst>
          </p:cNvPr>
          <p:cNvSpPr txBox="1"/>
          <p:nvPr/>
        </p:nvSpPr>
        <p:spPr>
          <a:xfrm>
            <a:off x="451458" y="4323877"/>
            <a:ext cx="554373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We have demonstrated polarization from the CEBAF PES remains steady up to 1 mA/499 MHz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The charge lifetime (at 0.2 mA) is about 200 C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0000"/>
                </a:solidFill>
                <a:cs typeface="Arial" panose="020B0604020202020204" pitchFamily="34" charset="0"/>
              </a:rPr>
              <a:t>This would provide only 2-3 days of positrons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000A-EE5C-544C-9275-994188AA608A}"/>
              </a:ext>
            </a:extLst>
          </p:cNvPr>
          <p:cNvSpPr txBox="1"/>
          <p:nvPr/>
        </p:nvSpPr>
        <p:spPr>
          <a:xfrm>
            <a:off x="10222030" y="394634"/>
            <a:ext cx="18576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polarization at 1 mA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A65DDC-5373-9E4A-81DB-AEB31CBBB27E}"/>
              </a:ext>
            </a:extLst>
          </p:cNvPr>
          <p:cNvSpPr/>
          <p:nvPr/>
        </p:nvSpPr>
        <p:spPr>
          <a:xfrm>
            <a:off x="10635916" y="1145405"/>
            <a:ext cx="1289786" cy="1309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EA49BE-7BBE-7F4E-A79D-84BB5CFB8AC3}"/>
              </a:ext>
            </a:extLst>
          </p:cNvPr>
          <p:cNvSpPr/>
          <p:nvPr/>
        </p:nvSpPr>
        <p:spPr>
          <a:xfrm>
            <a:off x="67377" y="5476776"/>
            <a:ext cx="5216893" cy="10014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16423A-56F7-5945-808E-6C19AF5193B8}"/>
              </a:ext>
            </a:extLst>
          </p:cNvPr>
          <p:cNvSpPr txBox="1"/>
          <p:nvPr/>
        </p:nvSpPr>
        <p:spPr>
          <a:xfrm>
            <a:off x="5211904" y="6246463"/>
            <a:ext cx="1867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by J. Grames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BB5F650B-6E58-D14F-AF73-374F2DF5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421555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8858-F599-AA4E-89DD-F5931340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/>
              <a:t>CEBAF lifetime improvement with biased anode (GaAs/</a:t>
            </a:r>
            <a:r>
              <a:rPr lang="en-US" err="1"/>
              <a:t>GaAsP</a:t>
            </a:r>
            <a:r>
              <a:rPr lang="en-US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EE120-C7B8-864F-8EF5-F8143E0E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D75E6-1AC7-F640-83C8-219B3587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935" y="1131060"/>
            <a:ext cx="4335444" cy="4400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A34A0-1BD9-8C46-92AD-5A531239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9" y="1938207"/>
            <a:ext cx="5708128" cy="3211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BBF56-F421-3644-8055-C430FE6F320B}"/>
              </a:ext>
            </a:extLst>
          </p:cNvPr>
          <p:cNvSpPr txBox="1"/>
          <p:nvPr/>
        </p:nvSpPr>
        <p:spPr>
          <a:xfrm>
            <a:off x="7578174" y="5562984"/>
            <a:ext cx="400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Calibri" panose="020F0502020204030204"/>
                <a:cs typeface="+mn-cs"/>
              </a:rPr>
              <a:t>With a &gt;400 C lifetime we could operate at </a:t>
            </a:r>
            <a:r>
              <a:rPr lang="en-US" sz="2000" b="1">
                <a:solidFill>
                  <a:srgbClr val="FF0000"/>
                </a:solidFill>
                <a:latin typeface="Calibri" panose="020F0502020204030204"/>
                <a:cs typeface="+mn-cs"/>
              </a:rPr>
              <a:t>1 mA for almost 1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23B38-7169-0F47-AA0C-0AAF12238990}"/>
              </a:ext>
            </a:extLst>
          </p:cNvPr>
          <p:cNvSpPr txBox="1"/>
          <p:nvPr/>
        </p:nvSpPr>
        <p:spPr>
          <a:xfrm>
            <a:off x="7346732" y="859771"/>
            <a:ext cx="462032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Improving charge lifetime of CEBAF photogun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ACD47-F5FE-7441-965E-352267691EB0}"/>
              </a:ext>
            </a:extLst>
          </p:cNvPr>
          <p:cNvSpPr txBox="1"/>
          <p:nvPr/>
        </p:nvSpPr>
        <p:spPr>
          <a:xfrm>
            <a:off x="569575" y="960179"/>
            <a:ext cx="558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Ions downstream of the anode are repelled back towards the beamline by the positive anode potential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628F0-F7D9-E845-91D0-86B1B1B816D1}"/>
              </a:ext>
            </a:extLst>
          </p:cNvPr>
          <p:cNvSpPr txBox="1"/>
          <p:nvPr/>
        </p:nvSpPr>
        <p:spPr>
          <a:xfrm>
            <a:off x="599091" y="5349767"/>
            <a:ext cx="558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J. T.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Yoskowitz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et al., 12th Int. Particle Acc. Conf. IPAC2021, Campinas, SP, Brazil, doi:10.18429/JACoW-IPAC2021-WEPAB104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F467F4-F7C5-7043-8847-E38E562E8226}"/>
              </a:ext>
            </a:extLst>
          </p:cNvPr>
          <p:cNvSpPr/>
          <p:nvPr/>
        </p:nvSpPr>
        <p:spPr>
          <a:xfrm>
            <a:off x="7309391" y="5454869"/>
            <a:ext cx="4630359" cy="9251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CCF5F9-337C-9F41-935B-9FBC05E1E060}"/>
              </a:ext>
            </a:extLst>
          </p:cNvPr>
          <p:cNvSpPr txBox="1"/>
          <p:nvPr/>
        </p:nvSpPr>
        <p:spPr>
          <a:xfrm>
            <a:off x="5173404" y="6236838"/>
            <a:ext cx="1867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by J. Grames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E5547BA-4411-1E4B-836B-653CB033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40555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709A-F092-B40E-27B3-F18ED7DB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/>
          </a:bodyPr>
          <a:lstStyle/>
          <a:p>
            <a:r>
              <a:rPr lang="en-US" dirty="0"/>
              <a:t>Developing polarized photocathodes with &gt; 1% QE (DOE NP FOA LAB 20-2310)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CBB0A-04E3-31B3-8F4E-F2EA55C6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42F46-5700-8747-867D-88D786E9D34E}"/>
              </a:ext>
            </a:extLst>
          </p:cNvPr>
          <p:cNvSpPr txBox="1"/>
          <p:nvPr/>
        </p:nvSpPr>
        <p:spPr>
          <a:xfrm>
            <a:off x="423511" y="5582651"/>
            <a:ext cx="5514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Belfore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et al., Appl. Phys. Lett. 123, 222102 (2023);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10.1063/5.0170106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FA3C8-D8EB-C649-ACEF-75F218C9E150}"/>
              </a:ext>
            </a:extLst>
          </p:cNvPr>
          <p:cNvSpPr txBox="1"/>
          <p:nvPr/>
        </p:nvSpPr>
        <p:spPr>
          <a:xfrm>
            <a:off x="7511673" y="5990710"/>
            <a:ext cx="309187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Graph courtesy M. Stutzman (JLab)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A8BEF-24BF-2145-983D-847766DBCD1D}"/>
              </a:ext>
            </a:extLst>
          </p:cNvPr>
          <p:cNvSpPr txBox="1"/>
          <p:nvPr/>
        </p:nvSpPr>
        <p:spPr>
          <a:xfrm>
            <a:off x="1034056" y="5960824"/>
            <a:ext cx="300338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Graph courtesy S. </a:t>
            </a:r>
            <a:r>
              <a:rPr lang="en-US" sz="1600" dirty="0" err="1"/>
              <a:t>Marsillac</a:t>
            </a:r>
            <a:r>
              <a:rPr lang="en-US" sz="1600" dirty="0"/>
              <a:t> (ODU)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E986D7-FC40-904C-B7D5-4AD049C08AAC}"/>
              </a:ext>
            </a:extLst>
          </p:cNvPr>
          <p:cNvGrpSpPr/>
          <p:nvPr/>
        </p:nvGrpSpPr>
        <p:grpSpPr>
          <a:xfrm>
            <a:off x="3216295" y="696682"/>
            <a:ext cx="2733441" cy="1338820"/>
            <a:chOff x="1278165" y="776195"/>
            <a:chExt cx="2733441" cy="13388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813F7D-9B2A-4A8D-5635-2A5B8C0D117D}"/>
                </a:ext>
              </a:extLst>
            </p:cNvPr>
            <p:cNvSpPr txBox="1"/>
            <p:nvPr/>
          </p:nvSpPr>
          <p:spPr>
            <a:xfrm>
              <a:off x="1278165" y="1191685"/>
              <a:ext cx="27334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MOCVD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GaAs/</a:t>
              </a:r>
              <a:r>
                <a:rPr lang="en-US" dirty="0" err="1"/>
                <a:t>GaAsP</a:t>
              </a:r>
              <a:r>
                <a:rPr lang="en-US" dirty="0"/>
                <a:t>-DBR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~ 90% pol, ~ 2% QE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4DFD9B-ADEB-084B-A110-9F371AF4E7D3}"/>
                </a:ext>
              </a:extLst>
            </p:cNvPr>
            <p:cNvSpPr txBox="1"/>
            <p:nvPr/>
          </p:nvSpPr>
          <p:spPr>
            <a:xfrm>
              <a:off x="1700073" y="776195"/>
              <a:ext cx="2125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JLAB-ODU-BNL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5B86E2-6DF1-8944-AB4D-883481A05ABC}"/>
              </a:ext>
            </a:extLst>
          </p:cNvPr>
          <p:cNvGrpSpPr/>
          <p:nvPr/>
        </p:nvGrpSpPr>
        <p:grpSpPr>
          <a:xfrm>
            <a:off x="7238093" y="2350674"/>
            <a:ext cx="4766211" cy="3360179"/>
            <a:chOff x="6631806" y="2042562"/>
            <a:chExt cx="4766211" cy="33601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7964CB-F273-AF46-A798-F8AF1D4A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1806" y="2042562"/>
              <a:ext cx="4766211" cy="3360179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8D2120-C22E-F348-9E6D-38B1B283D98F}"/>
                </a:ext>
              </a:extLst>
            </p:cNvPr>
            <p:cNvCxnSpPr/>
            <p:nvPr/>
          </p:nvCxnSpPr>
          <p:spPr>
            <a:xfrm flipH="1">
              <a:off x="9655628" y="3587624"/>
              <a:ext cx="7309" cy="11775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73ED6D-53C0-474D-AB37-142B6AFA017F}"/>
                </a:ext>
              </a:extLst>
            </p:cNvPr>
            <p:cNvSpPr/>
            <p:nvPr/>
          </p:nvSpPr>
          <p:spPr>
            <a:xfrm>
              <a:off x="9563823" y="2146028"/>
              <a:ext cx="198227" cy="1457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DE54A5-1B70-FF69-9AE2-E66508BCA493}"/>
              </a:ext>
            </a:extLst>
          </p:cNvPr>
          <p:cNvSpPr txBox="1"/>
          <p:nvPr/>
        </p:nvSpPr>
        <p:spPr>
          <a:xfrm>
            <a:off x="5162555" y="4967128"/>
            <a:ext cx="9393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780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5B171-8495-FDD6-18F4-782A3A0DCD11}"/>
              </a:ext>
            </a:extLst>
          </p:cNvPr>
          <p:cNvSpPr txBox="1"/>
          <p:nvPr/>
        </p:nvSpPr>
        <p:spPr>
          <a:xfrm>
            <a:off x="9977844" y="5335208"/>
            <a:ext cx="9393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780 nm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8E1DEA5-1223-6B47-8634-A24CDC20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CBC8D4-A7A5-444D-BC3F-925585FEAFCD}"/>
              </a:ext>
            </a:extLst>
          </p:cNvPr>
          <p:cNvGrpSpPr/>
          <p:nvPr/>
        </p:nvGrpSpPr>
        <p:grpSpPr>
          <a:xfrm>
            <a:off x="-217949" y="876851"/>
            <a:ext cx="2989408" cy="1207584"/>
            <a:chOff x="7640590" y="774147"/>
            <a:chExt cx="2989408" cy="120758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8ABDC9-9416-F249-84FB-F028022AACB4}"/>
                </a:ext>
              </a:extLst>
            </p:cNvPr>
            <p:cNvSpPr txBox="1"/>
            <p:nvPr/>
          </p:nvSpPr>
          <p:spPr>
            <a:xfrm>
              <a:off x="7640590" y="1058401"/>
              <a:ext cx="29894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Strained Super Lattice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GaAs/</a:t>
              </a:r>
              <a:r>
                <a:rPr lang="en-US" dirty="0" err="1"/>
                <a:t>GaAsP</a:t>
              </a:r>
              <a:endParaRPr lang="en-US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~ 85% pol, ~0.3% QE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D3B081-BAC2-AC42-8F94-FEC5F73DE5C5}"/>
                </a:ext>
              </a:extLst>
            </p:cNvPr>
            <p:cNvSpPr txBox="1"/>
            <p:nvPr/>
          </p:nvSpPr>
          <p:spPr>
            <a:xfrm>
              <a:off x="8137528" y="774147"/>
              <a:ext cx="10711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CEBAF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6E06B9A-01BF-D341-893C-248D6FBEF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7" t="18456" r="27332" b="33759"/>
          <a:stretch/>
        </p:blipFill>
        <p:spPr>
          <a:xfrm>
            <a:off x="298173" y="2584174"/>
            <a:ext cx="1957077" cy="21191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D0A050A-3B0F-DE4C-BF28-4F3B1C1828E0}"/>
              </a:ext>
            </a:extLst>
          </p:cNvPr>
          <p:cNvGrpSpPr/>
          <p:nvPr/>
        </p:nvGrpSpPr>
        <p:grpSpPr>
          <a:xfrm>
            <a:off x="8207121" y="803964"/>
            <a:ext cx="2680542" cy="1484583"/>
            <a:chOff x="7640590" y="774147"/>
            <a:chExt cx="2680542" cy="148458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F28DD2-58DA-6E14-541C-DE4D4EF5579A}"/>
                </a:ext>
              </a:extLst>
            </p:cNvPr>
            <p:cNvSpPr txBox="1"/>
            <p:nvPr/>
          </p:nvSpPr>
          <p:spPr>
            <a:xfrm>
              <a:off x="7640590" y="1058401"/>
              <a:ext cx="26805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CBE/MBE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GaAs/GaAs/P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InGaAs</a:t>
              </a:r>
              <a:r>
                <a:rPr lang="en-US" dirty="0"/>
                <a:t>/</a:t>
              </a:r>
              <a:r>
                <a:rPr lang="en-US" dirty="0" err="1"/>
                <a:t>InAlGaAs</a:t>
              </a:r>
              <a:endParaRPr lang="en-US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~85% pol, ~ 1% QE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AD79A0-D71A-554C-A66A-E65083C6706D}"/>
                </a:ext>
              </a:extLst>
            </p:cNvPr>
            <p:cNvSpPr txBox="1"/>
            <p:nvPr/>
          </p:nvSpPr>
          <p:spPr>
            <a:xfrm>
              <a:off x="8137528" y="774147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JLAB-UCSB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8DE22A-5155-8145-8730-87FBA3BD6980}"/>
              </a:ext>
            </a:extLst>
          </p:cNvPr>
          <p:cNvGrpSpPr/>
          <p:nvPr/>
        </p:nvGrpSpPr>
        <p:grpSpPr>
          <a:xfrm>
            <a:off x="2499421" y="2281222"/>
            <a:ext cx="4329333" cy="3187811"/>
            <a:chOff x="402265" y="2221587"/>
            <a:chExt cx="4329333" cy="3187811"/>
          </a:xfrm>
        </p:grpSpPr>
        <p:pic>
          <p:nvPicPr>
            <p:cNvPr id="34" name="Picture 1" descr="page23image11833408">
              <a:extLst>
                <a:ext uri="{FF2B5EF4-FFF2-40B4-BE49-F238E27FC236}">
                  <a16:creationId xmlns:a16="http://schemas.microsoft.com/office/drawing/2014/main" id="{E8D1247D-2198-C044-B206-559C3BE4F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65" y="2221587"/>
              <a:ext cx="4329333" cy="318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52A355B-6204-BA4E-A432-055ED6CF742E}"/>
                </a:ext>
              </a:extLst>
            </p:cNvPr>
            <p:cNvSpPr/>
            <p:nvPr/>
          </p:nvSpPr>
          <p:spPr>
            <a:xfrm>
              <a:off x="3369852" y="2442663"/>
              <a:ext cx="198227" cy="1457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DA2BE7F-3B27-0145-BD8C-46E254A25AF2}"/>
                </a:ext>
              </a:extLst>
            </p:cNvPr>
            <p:cNvCxnSpPr>
              <a:stCxn id="35" idx="4"/>
            </p:cNvCxnSpPr>
            <p:nvPr/>
          </p:nvCxnSpPr>
          <p:spPr>
            <a:xfrm flipH="1">
              <a:off x="3461657" y="3900588"/>
              <a:ext cx="7309" cy="11775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1AC223B-30A5-D244-B76F-D8050A3818E4}"/>
              </a:ext>
            </a:extLst>
          </p:cNvPr>
          <p:cNvSpPr txBox="1"/>
          <p:nvPr/>
        </p:nvSpPr>
        <p:spPr>
          <a:xfrm>
            <a:off x="5192372" y="5205667"/>
            <a:ext cx="9393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780 nm</a:t>
            </a:r>
          </a:p>
        </p:txBody>
      </p:sp>
    </p:spTree>
    <p:extLst>
      <p:ext uri="{BB962C8B-B14F-4D97-AF65-F5344CB8AC3E}">
        <p14:creationId xmlns:p14="http://schemas.microsoft.com/office/powerpoint/2010/main" val="182708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6FDB-BB36-244B-BD60-505260A7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/>
              <a:t>GaAs/</a:t>
            </a:r>
            <a:r>
              <a:rPr lang="en-US" err="1"/>
              <a:t>GaAsP</a:t>
            </a:r>
            <a:r>
              <a:rPr lang="en-US"/>
              <a:t> charge lifetime at milliamp current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4F87-F658-CC4E-AD64-D6F9C7B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73B04-72FE-B044-A183-1427F588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142" y="2523316"/>
            <a:ext cx="8088658" cy="3931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1E91F-F95E-9541-A9DE-77ED275151DE}"/>
              </a:ext>
            </a:extLst>
          </p:cNvPr>
          <p:cNvSpPr txBox="1"/>
          <p:nvPr/>
        </p:nvSpPr>
        <p:spPr>
          <a:xfrm>
            <a:off x="5108896" y="1669933"/>
            <a:ext cx="615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u="sng">
                <a:solidFill>
                  <a:srgbClr val="000000"/>
                </a:solidFill>
                <a:latin typeface="Arial"/>
                <a:cs typeface="Arial"/>
              </a:rPr>
              <a:t>J. </a:t>
            </a:r>
            <a:r>
              <a:rPr lang="en-US" sz="1000" u="sng" err="1">
                <a:solidFill>
                  <a:srgbClr val="000000"/>
                </a:solidFill>
                <a:latin typeface="Arial"/>
                <a:cs typeface="Arial"/>
              </a:rPr>
              <a:t>Grames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P. Adderley, J.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Hansknecht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R.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Kazimi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Poelker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D. Moser, M. Stutzman, S. Zhang, “Milliampere beam studies using high polarization photocathodes at the CEBAF Photoinjector</a:t>
            </a:r>
            <a:r>
              <a:rPr lang="en-US" sz="100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</a:rPr>
              <a:t>” 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Polarized Sources, Targets and Polarimeters Workshop,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Dajeon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 South Korea (2017)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DA4BAD-A63F-6044-B4B5-45E28E8FB1B4}"/>
              </a:ext>
            </a:extLst>
          </p:cNvPr>
          <p:cNvGrpSpPr/>
          <p:nvPr/>
        </p:nvGrpSpPr>
        <p:grpSpPr>
          <a:xfrm>
            <a:off x="447080" y="3706714"/>
            <a:ext cx="3317074" cy="2389230"/>
            <a:chOff x="2069847" y="967503"/>
            <a:chExt cx="6971428" cy="5228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31F054-DAAD-D749-A9B1-83732292C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DA467D-EBB1-7346-95D7-81E052AD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1235F8-8D50-EF43-8ED4-BE1F5AA8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299D9D-7E10-0F4A-AECC-0AA4515E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3851A8-5F82-8641-964A-AED5CEE066FC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latin typeface="Calibri" panose="020F0502020204030204"/>
                <a:cs typeface="+mn-cs"/>
              </a:rPr>
              <a:t>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D7154-98CD-CD49-BE83-B48F41A10A84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/>
                <a:cs typeface="+mn-cs"/>
              </a:rPr>
              <a:t>Results from PSTP’17 suggests increasing laser spot size is viable to exceed &gt;500 C lifetime; however </a:t>
            </a:r>
            <a:r>
              <a:rPr lang="en-US" sz="2400" b="1" i="1" u="sng" dirty="0">
                <a:solidFill>
                  <a:srgbClr val="7030A0"/>
                </a:solidFill>
                <a:latin typeface="Calibri" panose="020F0502020204030204"/>
                <a:cs typeface="+mn-cs"/>
              </a:rPr>
              <a:t>we need to build another gun to test this assertion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/>
                <a:cs typeface="+mn-cs"/>
              </a:rPr>
              <a:t>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9AAC0A-4777-2141-96FD-EFD340B310C4}"/>
              </a:ext>
            </a:extLst>
          </p:cNvPr>
          <p:cNvCxnSpPr>
            <a:cxnSpLocks/>
          </p:cNvCxnSpPr>
          <p:nvPr/>
        </p:nvCxnSpPr>
        <p:spPr>
          <a:xfrm flipV="1">
            <a:off x="4587449" y="2906486"/>
            <a:ext cx="3076094" cy="310344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83A7F0-D750-0A44-B444-E8F472B81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12340"/>
            <a:ext cx="4333118" cy="197479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AA3FBE-7E4B-BB46-926B-C3DAD8281363}"/>
              </a:ext>
            </a:extLst>
          </p:cNvPr>
          <p:cNvCxnSpPr>
            <a:cxnSpLocks/>
          </p:cNvCxnSpPr>
          <p:nvPr/>
        </p:nvCxnSpPr>
        <p:spPr>
          <a:xfrm flipV="1">
            <a:off x="4948806" y="6177514"/>
            <a:ext cx="0" cy="287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7071FF-0A6F-344F-ADF3-06DE75725D8C}"/>
              </a:ext>
            </a:extLst>
          </p:cNvPr>
          <p:cNvSpPr txBox="1"/>
          <p:nvPr/>
        </p:nvSpPr>
        <p:spPr>
          <a:xfrm>
            <a:off x="4326990" y="6421818"/>
            <a:ext cx="1201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CEBAF (&lt;1 mm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4𝜎 ~ 1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49178-9F86-A848-B7FC-115F1B13C46E}"/>
              </a:ext>
            </a:extLst>
          </p:cNvPr>
          <p:cNvSpPr txBox="1"/>
          <p:nvPr/>
        </p:nvSpPr>
        <p:spPr>
          <a:xfrm rot="18852938">
            <a:off x="4298108" y="4782520"/>
            <a:ext cx="221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Calibri" panose="020F0502020204030204"/>
                <a:cs typeface="+mn-cs"/>
              </a:rPr>
              <a:t>Trend we want to realize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6984B1-B775-2E43-9514-16B594A4820E}"/>
              </a:ext>
            </a:extLst>
          </p:cNvPr>
          <p:cNvSpPr txBox="1"/>
          <p:nvPr/>
        </p:nvSpPr>
        <p:spPr>
          <a:xfrm rot="18948812">
            <a:off x="7023697" y="2641511"/>
            <a:ext cx="1058303" cy="286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4𝜎 ~ 10 mm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DAA58D-2ECC-E044-A122-ED43DE32BA48}"/>
              </a:ext>
            </a:extLst>
          </p:cNvPr>
          <p:cNvSpPr/>
          <p:nvPr/>
        </p:nvSpPr>
        <p:spPr>
          <a:xfrm>
            <a:off x="4156287" y="6159061"/>
            <a:ext cx="1508789" cy="6989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C4954ED-76EA-3240-9123-E0868745B7F2}"/>
              </a:ext>
            </a:extLst>
          </p:cNvPr>
          <p:cNvSpPr/>
          <p:nvPr/>
        </p:nvSpPr>
        <p:spPr>
          <a:xfrm rot="18966787">
            <a:off x="7001421" y="2521981"/>
            <a:ext cx="1115736" cy="6142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EBC331-0C26-1B42-B83C-DC843C3B7338}"/>
              </a:ext>
            </a:extLst>
          </p:cNvPr>
          <p:cNvSpPr txBox="1"/>
          <p:nvPr/>
        </p:nvSpPr>
        <p:spPr>
          <a:xfrm>
            <a:off x="9071269" y="2181122"/>
            <a:ext cx="296501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Test performed with un-biased anode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C332012A-6852-3E4F-826B-C2E0C573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929" y="6308310"/>
            <a:ext cx="3524002" cy="390664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3537214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E0F2-50C0-2543-B57D-E2BE7571C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5678"/>
          </a:xfrm>
        </p:spPr>
        <p:txBody>
          <a:bodyPr/>
          <a:lstStyle/>
          <a:p>
            <a:r>
              <a:rPr lang="en-US" dirty="0"/>
              <a:t>Larger size electrodes are needed for large size laser spot on photocathode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9E293A-E3BC-D143-BDAD-C66F1D939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224" y="2236357"/>
            <a:ext cx="5565775" cy="417433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1D501-FF6C-1F4E-B29A-EEFE6261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9C694AF-4D37-CE42-BF39-80B0DAEAA6F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178912" y="1005578"/>
            <a:ext cx="3013088" cy="5381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6FD31-C42A-7F4C-8EF8-CE1E4F7E766E}"/>
              </a:ext>
            </a:extLst>
          </p:cNvPr>
          <p:cNvSpPr txBox="1"/>
          <p:nvPr/>
        </p:nvSpPr>
        <p:spPr>
          <a:xfrm>
            <a:off x="3657599" y="1202634"/>
            <a:ext cx="1779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CEBAF photocathode puck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D7CD4-CD05-6341-94A8-9ECC27DB8997}"/>
              </a:ext>
            </a:extLst>
          </p:cNvPr>
          <p:cNvSpPr txBox="1"/>
          <p:nvPr/>
        </p:nvSpPr>
        <p:spPr>
          <a:xfrm>
            <a:off x="1076739" y="1186068"/>
            <a:ext cx="2054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 photocathode puck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7930C-440F-9648-9375-F3B9FD906FD9}"/>
              </a:ext>
            </a:extLst>
          </p:cNvPr>
          <p:cNvSpPr txBox="1"/>
          <p:nvPr/>
        </p:nvSpPr>
        <p:spPr>
          <a:xfrm>
            <a:off x="6241774" y="745436"/>
            <a:ext cx="3588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Cornell photogun demonstrated up to 65 mA CW non-polarized beam from a ~ 4 mm diameter laser spot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1A83F-D79C-1642-8692-19B001C691F2}"/>
              </a:ext>
            </a:extLst>
          </p:cNvPr>
          <p:cNvSpPr txBox="1"/>
          <p:nvPr/>
        </p:nvSpPr>
        <p:spPr>
          <a:xfrm>
            <a:off x="8786191" y="6396335"/>
            <a:ext cx="32997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" pitchFamily="2" charset="0"/>
              </a:rPr>
              <a:t>B. Dunham et al., APPLIED PHYSICS LETTERS 102, 034105 (2013)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2ED917-06C4-DD4A-AA9C-4C03C1D8D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58" y="2047460"/>
            <a:ext cx="2207316" cy="2077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754DF-625E-4744-BA35-D0D0E1B273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94" t="37682" r="29431" b="37826"/>
          <a:stretch/>
        </p:blipFill>
        <p:spPr>
          <a:xfrm flipH="1">
            <a:off x="7036904" y="5128590"/>
            <a:ext cx="1126357" cy="1113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63A9F0-03BC-244B-B24A-17D7F8EDAD6A}"/>
              </a:ext>
            </a:extLst>
          </p:cNvPr>
          <p:cNvSpPr txBox="1"/>
          <p:nvPr/>
        </p:nvSpPr>
        <p:spPr>
          <a:xfrm>
            <a:off x="6712224" y="4754216"/>
            <a:ext cx="177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CEBAF electrode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BA8AB4-5182-E74C-9E68-B055EFA62D69}"/>
              </a:ext>
            </a:extLst>
          </p:cNvPr>
          <p:cNvSpPr txBox="1"/>
          <p:nvPr/>
        </p:nvSpPr>
        <p:spPr>
          <a:xfrm>
            <a:off x="6695660" y="1666460"/>
            <a:ext cx="177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Cornell electrode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28FDBE-3AE1-AE45-B232-40E69CCED178}"/>
              </a:ext>
            </a:extLst>
          </p:cNvPr>
          <p:cNvCxnSpPr>
            <a:cxnSpLocks/>
          </p:cNvCxnSpPr>
          <p:nvPr/>
        </p:nvCxnSpPr>
        <p:spPr>
          <a:xfrm flipH="1" flipV="1">
            <a:off x="6420679" y="4084985"/>
            <a:ext cx="1192695" cy="4671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0C28D9-29C0-2E47-A230-7DEDEBE19CDC}"/>
              </a:ext>
            </a:extLst>
          </p:cNvPr>
          <p:cNvSpPr txBox="1"/>
          <p:nvPr/>
        </p:nvSpPr>
        <p:spPr>
          <a:xfrm rot="1319580">
            <a:off x="6590147" y="4226785"/>
            <a:ext cx="697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 in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3FFD1E-8D21-DB4B-B8A3-A16F7CED567C}"/>
              </a:ext>
            </a:extLst>
          </p:cNvPr>
          <p:cNvCxnSpPr>
            <a:cxnSpLocks/>
          </p:cNvCxnSpPr>
          <p:nvPr/>
        </p:nvCxnSpPr>
        <p:spPr>
          <a:xfrm flipH="1" flipV="1">
            <a:off x="6758610" y="6162260"/>
            <a:ext cx="586407" cy="3180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DA7AE7-932F-BF45-B007-85223F5057E2}"/>
              </a:ext>
            </a:extLst>
          </p:cNvPr>
          <p:cNvSpPr txBox="1"/>
          <p:nvPr/>
        </p:nvSpPr>
        <p:spPr>
          <a:xfrm rot="1389302">
            <a:off x="6623277" y="6276717"/>
            <a:ext cx="697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 in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41556E5-507B-8746-A72A-1099EE79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Positron Working Group Workshop, March 18-20, 2024 </a:t>
            </a:r>
          </a:p>
        </p:txBody>
      </p:sp>
    </p:spTree>
    <p:extLst>
      <p:ext uri="{BB962C8B-B14F-4D97-AF65-F5344CB8AC3E}">
        <p14:creationId xmlns:p14="http://schemas.microsoft.com/office/powerpoint/2010/main" val="372941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2" ma:contentTypeDescription="Create a new document." ma:contentTypeScope="" ma:versionID="caf9d63f50e73aa15cd7c895010138da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b574f06e305bc0ddfda62e6531058217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6220bd-6765-475d-aebe-427a3023f47c">
      <Terms xmlns="http://schemas.microsoft.com/office/infopath/2007/PartnerControls"/>
    </lcf76f155ced4ddcb4097134ff3c332f>
    <TaxCatchAll xmlns="1543a33f-de66-4ce2-96ef-9c75f077144b" xsi:nil="true"/>
  </documentManagement>
</p:properties>
</file>

<file path=customXml/itemProps1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CC8BCD-0CEF-4E7A-A942-B7B304F9AA79}">
  <ds:schemaRefs>
    <ds:schemaRef ds:uri="1543a33f-de66-4ce2-96ef-9c75f077144b"/>
    <ds:schemaRef ds:uri="836220bd-6765-475d-aebe-427a3023f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9A00BE-2254-443E-8330-4B6A28640F2D}">
  <ds:schemaRefs>
    <ds:schemaRef ds:uri="1543a33f-de66-4ce2-96ef-9c75f077144b"/>
    <ds:schemaRef ds:uri="836220bd-6765-475d-aebe-427a3023f4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2899</TotalTime>
  <Words>1652</Words>
  <Application>Microsoft Macintosh PowerPoint</Application>
  <PresentationFormat>Widescreen</PresentationFormat>
  <Paragraphs>224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PingFangSC-Regular</vt:lpstr>
      <vt:lpstr>.PingFangSC-Regular</vt:lpstr>
      <vt:lpstr>Arial</vt:lpstr>
      <vt:lpstr>Calibri</vt:lpstr>
      <vt:lpstr>Chalkduster</vt:lpstr>
      <vt:lpstr>Symbol</vt:lpstr>
      <vt:lpstr>Times</vt:lpstr>
      <vt:lpstr>Office Theme</vt:lpstr>
      <vt:lpstr>A high intensity polarized beam photogun for the Ce+BAF positron source</vt:lpstr>
      <vt:lpstr>Designing a 1 mA polarized photogun as beam driver for positron production</vt:lpstr>
      <vt:lpstr>A photogun generating 1 mA CW beam will produce:</vt:lpstr>
      <vt:lpstr>What does a photogun need to provide for generating &gt; 1 mA CW polarized beam?</vt:lpstr>
      <vt:lpstr>CEBAF polarized e- source @ 1 mA? </vt:lpstr>
      <vt:lpstr>CEBAF lifetime improvement with biased anode (GaAs/GaAsP)</vt:lpstr>
      <vt:lpstr>Developing polarized photocathodes with &gt; 1% QE (DOE NP FOA LAB 20-2310)</vt:lpstr>
      <vt:lpstr>GaAs/GaAsP charge lifetime at milliamp current</vt:lpstr>
      <vt:lpstr>Larger size electrodes are needed for large size laser spot on photocathode</vt:lpstr>
      <vt:lpstr>Polarized electron source for Ce+BAF</vt:lpstr>
      <vt:lpstr>Improving photogun extreme high vacuum conditions</vt:lpstr>
      <vt:lpstr>What else does a photogun need to provide for generating &gt; 1 mA CW polarized beam?</vt:lpstr>
      <vt:lpstr>Addressing the high voltage limit for a 1 mA polarized photogun</vt:lpstr>
      <vt:lpstr>In 2023 we received a DOE HEP U.S.-Japan (FOA LAB 23-2858) grant to develop a 500 kV insulator fitting commercial HV cables</vt:lpstr>
      <vt:lpstr>Progress on the HEP funded FOA: Initial meeting with industry</vt:lpstr>
      <vt:lpstr>JLab has demonstrated capability to develop and operate high intensity, high polarization photoguns using inverted geometry insulators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59</cp:revision>
  <dcterms:created xsi:type="dcterms:W3CDTF">2020-10-14T20:38:09Z</dcterms:created>
  <dcterms:modified xsi:type="dcterms:W3CDTF">2024-03-15T17:14:13Z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  <property fmtid="{D5CDD505-2E9C-101B-9397-08002B2CF9AE}" pid="3" name="MediaServiceImageTags">
    <vt:lpwstr/>
  </property>
</Properties>
</file>