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"/>
  </p:notesMasterIdLst>
  <p:sldIdLst>
    <p:sldId id="267" r:id="rId2"/>
    <p:sldId id="271" r:id="rId3"/>
    <p:sldId id="273" r:id="rId4"/>
    <p:sldId id="274" r:id="rId5"/>
    <p:sldId id="275" r:id="rId6"/>
    <p:sldId id="27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nanvo, Kondo (kg6cq)" initials="GK(" lastIdx="1" clrIdx="0">
    <p:extLst>
      <p:ext uri="{19B8F6BF-5375-455C-9EA6-DF929625EA0E}">
        <p15:presenceInfo xmlns:p15="http://schemas.microsoft.com/office/powerpoint/2012/main" userId="S::kg6cq@virginia.edu::cf2a00cd-5d4a-477d-a52f-af039bcf185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00FF"/>
    <a:srgbClr val="FF64FF"/>
    <a:srgbClr val="FF9900"/>
    <a:srgbClr val="0000FF"/>
    <a:srgbClr val="FF9966"/>
    <a:srgbClr val="0070C0"/>
    <a:srgbClr val="CC0099"/>
    <a:srgbClr val="FF5050"/>
    <a:srgbClr val="C3C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ndo Gnanvo" userId="138e8ee5-071e-4200-bbe9-20c101fa0b3f" providerId="ADAL" clId="{905C3BF0-56ED-4808-8946-97D1D3EDE227}"/>
    <pc:docChg chg="undo custSel modSld">
      <pc:chgData name="Kondo Gnanvo" userId="138e8ee5-071e-4200-bbe9-20c101fa0b3f" providerId="ADAL" clId="{905C3BF0-56ED-4808-8946-97D1D3EDE227}" dt="2024-07-15T21:57:48.311" v="77" actId="14734"/>
      <pc:docMkLst>
        <pc:docMk/>
      </pc:docMkLst>
      <pc:sldChg chg="modSp">
        <pc:chgData name="Kondo Gnanvo" userId="138e8ee5-071e-4200-bbe9-20c101fa0b3f" providerId="ADAL" clId="{905C3BF0-56ED-4808-8946-97D1D3EDE227}" dt="2024-07-15T21:57:48.311" v="77" actId="14734"/>
        <pc:sldMkLst>
          <pc:docMk/>
          <pc:sldMk cId="1962231795" sldId="272"/>
        </pc:sldMkLst>
        <pc:spChg chg="mod">
          <ac:chgData name="Kondo Gnanvo" userId="138e8ee5-071e-4200-bbe9-20c101fa0b3f" providerId="ADAL" clId="{905C3BF0-56ED-4808-8946-97D1D3EDE227}" dt="2024-07-15T21:52:35.225" v="6" actId="1076"/>
          <ac:spMkLst>
            <pc:docMk/>
            <pc:sldMk cId="1962231795" sldId="272"/>
            <ac:spMk id="103" creationId="{E4C61CFF-FAB5-499F-8BC0-2101B58EFEC1}"/>
          </ac:spMkLst>
        </pc:spChg>
        <pc:spChg chg="mod">
          <ac:chgData name="Kondo Gnanvo" userId="138e8ee5-071e-4200-bbe9-20c101fa0b3f" providerId="ADAL" clId="{905C3BF0-56ED-4808-8946-97D1D3EDE227}" dt="2024-07-15T21:54:04.387" v="16" actId="404"/>
          <ac:spMkLst>
            <pc:docMk/>
            <pc:sldMk cId="1962231795" sldId="272"/>
            <ac:spMk id="116" creationId="{792C0FC4-7243-4B6B-AD3F-5F3E6FE087C9}"/>
          </ac:spMkLst>
        </pc:spChg>
        <pc:graphicFrameChg chg="mod modGraphic">
          <ac:chgData name="Kondo Gnanvo" userId="138e8ee5-071e-4200-bbe9-20c101fa0b3f" providerId="ADAL" clId="{905C3BF0-56ED-4808-8946-97D1D3EDE227}" dt="2024-07-15T21:57:48.311" v="77" actId="14734"/>
          <ac:graphicFrameMkLst>
            <pc:docMk/>
            <pc:sldMk cId="1962231795" sldId="272"/>
            <ac:graphicFrameMk id="115" creationId="{998A3995-F4BF-4427-9947-498A0DDE2749}"/>
          </ac:graphicFrameMkLst>
        </pc:graphicFrameChg>
        <pc:picChg chg="mod">
          <ac:chgData name="Kondo Gnanvo" userId="138e8ee5-071e-4200-bbe9-20c101fa0b3f" providerId="ADAL" clId="{905C3BF0-56ED-4808-8946-97D1D3EDE227}" dt="2024-07-15T21:53:56.582" v="14" actId="1076"/>
          <ac:picMkLst>
            <pc:docMk/>
            <pc:sldMk cId="1962231795" sldId="272"/>
            <ac:picMk id="99" creationId="{55365217-651A-4196-9BF6-6C5FE65C57DD}"/>
          </ac:picMkLst>
        </pc:picChg>
        <pc:cxnChg chg="mod">
          <ac:chgData name="Kondo Gnanvo" userId="138e8ee5-071e-4200-bbe9-20c101fa0b3f" providerId="ADAL" clId="{905C3BF0-56ED-4808-8946-97D1D3EDE227}" dt="2024-07-15T21:52:35.225" v="6" actId="1076"/>
          <ac:cxnSpMkLst>
            <pc:docMk/>
            <pc:sldMk cId="1962231795" sldId="272"/>
            <ac:cxnSpMk id="102" creationId="{59928841-5AF7-4FD5-B22E-366F392058D2}"/>
          </ac:cxnSpMkLst>
        </pc:cxnChg>
        <pc:cxnChg chg="mod">
          <ac:chgData name="Kondo Gnanvo" userId="138e8ee5-071e-4200-bbe9-20c101fa0b3f" providerId="ADAL" clId="{905C3BF0-56ED-4808-8946-97D1D3EDE227}" dt="2024-07-15T21:52:35.225" v="6" actId="1076"/>
          <ac:cxnSpMkLst>
            <pc:docMk/>
            <pc:sldMk cId="1962231795" sldId="272"/>
            <ac:cxnSpMk id="104" creationId="{EA3F949B-9B55-4CC3-AF6C-6041FD2E1B97}"/>
          </ac:cxnSpMkLst>
        </pc:cxnChg>
      </pc:sldChg>
    </pc:docChg>
  </pc:docChgLst>
  <pc:docChgLst>
    <pc:chgData name="Gnanvo, Kondo (kg6cq)" userId="cf2a00cd-5d4a-477d-a52f-af039bcf1853" providerId="ADAL" clId="{57026C97-D758-4090-89AF-C982D04EA06C}"/>
  </pc:docChgLst>
  <pc:docChgLst>
    <pc:chgData name="Gnanvo, Kondo (kg6cq)" userId="cf2a00cd-5d4a-477d-a52f-af039bcf1853" providerId="ADAL" clId="{50C768F5-A04B-4C03-8D83-1A25E400EB09}"/>
  </pc:docChgLst>
  <pc:docChgLst>
    <pc:chgData name="Gnanvo, Kondo (kg6cq)" userId="cf2a00cd-5d4a-477d-a52f-af039bcf1853" providerId="ADAL" clId="{405811B5-6168-418D-AE8D-55361AF0430C}"/>
  </pc:docChgLst>
  <pc:docChgLst>
    <pc:chgData name="Gnanvo, Kondo (kg6cq)" userId="cf2a00cd-5d4a-477d-a52f-af039bcf1853" providerId="ADAL" clId="{09FBF32A-7137-4D41-941A-567C42795670}"/>
  </pc:docChgLst>
  <pc:docChgLst>
    <pc:chgData name="Kondo Gnanvo" userId="138e8ee5-071e-4200-bbe9-20c101fa0b3f" providerId="ADAL" clId="{8C52AD09-1226-45C0-BC3D-3E288F573B2A}"/>
  </pc:docChgLst>
  <pc:docChgLst>
    <pc:chgData name="Kondo Gnanvo" userId="138e8ee5-071e-4200-bbe9-20c101fa0b3f" providerId="ADAL" clId="{04EF0422-1A17-432D-9AA1-4D45F4999FC2}"/>
    <pc:docChg chg="modSld">
      <pc:chgData name="Kondo Gnanvo" userId="138e8ee5-071e-4200-bbe9-20c101fa0b3f" providerId="ADAL" clId="{04EF0422-1A17-432D-9AA1-4D45F4999FC2}" dt="2024-10-09T09:27:03.784" v="18" actId="1076"/>
      <pc:docMkLst>
        <pc:docMk/>
      </pc:docMkLst>
      <pc:sldChg chg="modSp">
        <pc:chgData name="Kondo Gnanvo" userId="138e8ee5-071e-4200-bbe9-20c101fa0b3f" providerId="ADAL" clId="{04EF0422-1A17-432D-9AA1-4D45F4999FC2}" dt="2024-10-09T09:27:03.784" v="18" actId="1076"/>
        <pc:sldMkLst>
          <pc:docMk/>
          <pc:sldMk cId="1962231795" sldId="272"/>
        </pc:sldMkLst>
        <pc:spChg chg="mod">
          <ac:chgData name="Kondo Gnanvo" userId="138e8ee5-071e-4200-bbe9-20c101fa0b3f" providerId="ADAL" clId="{04EF0422-1A17-432D-9AA1-4D45F4999FC2}" dt="2024-10-09T09:26:52.735" v="17" actId="1035"/>
          <ac:spMkLst>
            <pc:docMk/>
            <pc:sldMk cId="1962231795" sldId="272"/>
            <ac:spMk id="116" creationId="{792C0FC4-7243-4B6B-AD3F-5F3E6FE087C9}"/>
          </ac:spMkLst>
        </pc:spChg>
        <pc:grpChg chg="mod">
          <ac:chgData name="Kondo Gnanvo" userId="138e8ee5-071e-4200-bbe9-20c101fa0b3f" providerId="ADAL" clId="{04EF0422-1A17-432D-9AA1-4D45F4999FC2}" dt="2024-10-09T09:26:52.735" v="17" actId="1035"/>
          <ac:grpSpMkLst>
            <pc:docMk/>
            <pc:sldMk cId="1962231795" sldId="272"/>
            <ac:grpSpMk id="100" creationId="{CF5C087C-D0C6-433B-8EE1-63929D61D8E7}"/>
          </ac:grpSpMkLst>
        </pc:grpChg>
        <pc:grpChg chg="mod">
          <ac:chgData name="Kondo Gnanvo" userId="138e8ee5-071e-4200-bbe9-20c101fa0b3f" providerId="ADAL" clId="{04EF0422-1A17-432D-9AA1-4D45F4999FC2}" dt="2024-10-09T09:26:42.201" v="10" actId="555"/>
          <ac:grpSpMkLst>
            <pc:docMk/>
            <pc:sldMk cId="1962231795" sldId="272"/>
            <ac:grpSpMk id="101" creationId="{D675EF8D-4E3A-4137-AED2-D696860608BB}"/>
          </ac:grpSpMkLst>
        </pc:grpChg>
        <pc:graphicFrameChg chg="mod modGraphic">
          <ac:chgData name="Kondo Gnanvo" userId="138e8ee5-071e-4200-bbe9-20c101fa0b3f" providerId="ADAL" clId="{04EF0422-1A17-432D-9AA1-4D45F4999FC2}" dt="2024-10-09T09:27:03.784" v="18" actId="1076"/>
          <ac:graphicFrameMkLst>
            <pc:docMk/>
            <pc:sldMk cId="1962231795" sldId="272"/>
            <ac:graphicFrameMk id="115" creationId="{998A3995-F4BF-4427-9947-498A0DDE2749}"/>
          </ac:graphicFrameMkLst>
        </pc:graphicFrameChg>
        <pc:picChg chg="mod">
          <ac:chgData name="Kondo Gnanvo" userId="138e8ee5-071e-4200-bbe9-20c101fa0b3f" providerId="ADAL" clId="{04EF0422-1A17-432D-9AA1-4D45F4999FC2}" dt="2024-10-09T09:26:52.735" v="17" actId="1035"/>
          <ac:picMkLst>
            <pc:docMk/>
            <pc:sldMk cId="1962231795" sldId="272"/>
            <ac:picMk id="99" creationId="{55365217-651A-4196-9BF6-6C5FE65C57D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D05697-524A-4F7F-AA6F-A3335E925263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BD1915-23B8-4FF7-A0DB-01A7BB61A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9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5670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3552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632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4912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9544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8651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BA781-7897-4F2B-B94A-25401019E0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FC7BA1-99EF-47FA-A3E3-8B52B7332C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F2B252-568B-4AF7-A9E4-DF1BDD157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4A558-5F9F-481A-84C2-97D35A6C9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LD2413  - uRWELL-PICOSEC Q2 Meeting - Progress Report 04/03/2024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64831-1969-40A2-A51F-99136BF66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300E-49AD-4948-8A96-4129B4CCC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2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A50E3-C31C-41C2-A245-DA55BAFF2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C97DEB-EA9B-4F4F-B317-107608A64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CC313-5083-4CCF-8A70-C3998CD23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6DA11-5BB9-49C7-8379-E42084AF6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LD2413  - uRWELL-PICOSEC Q2 Meeting - Progress Report 04/03/2024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7C873-AFA7-4AC8-B306-2E61785B8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300E-49AD-4948-8A96-4129B4CCC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806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03DE40-D425-44FA-904C-F0195B5B74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504AA6-58E0-4797-B214-9B9B2354E3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5F660-8EBF-44E4-94FB-3A18817EA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23A63-36D1-486C-ACF4-D49C98A75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LD2413  - uRWELL-PICOSEC Q2 Meeting - Progress Report 04/03/2024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6F93E-D7A3-4954-B03F-7CEC2DB1C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300E-49AD-4948-8A96-4129B4CCC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90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4165600" y="6492875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772" marR="0" lvl="1" indent="-12272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3548" marR="0" lvl="2" indent="-1184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0322" marR="0" lvl="3" indent="-11421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7094" marR="0" lvl="4" indent="-1099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3868" marR="0" lvl="5" indent="-10567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0642" marR="0" lvl="6" indent="-10142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7412" marR="0" lvl="7" indent="-9712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4188" marR="0" lvl="8" indent="-928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LD2413  - uRWELL-PICOSEC Q2 Meeting - Progress Report 04/03/2024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0" y="6546678"/>
            <a:ext cx="2834640" cy="311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0" i="1" dirty="0">
                <a:solidFill>
                  <a:schemeClr val="bg1">
                    <a:lumMod val="50000"/>
                  </a:schemeClr>
                </a:solidFill>
              </a:rPr>
              <a:t>Radiation Detector &amp; Imaging Group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9493368" y="6554636"/>
            <a:ext cx="714877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z="1000" smtClean="0">
                <a:solidFill>
                  <a:srgbClr val="000000"/>
                </a:solidFill>
              </a:rPr>
              <a:pPr/>
              <a:t>‹#›</a:t>
            </a:fld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0"/>
            <a:ext cx="1828800" cy="592228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1639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8FECE-FB6D-40AA-9422-02FE0CCF8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5DF9C-476D-4DD7-8CCB-FB55F5822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A2857-68BB-4E70-88CF-F6C98A55B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EA486-4D89-40D2-BB8D-869AFDA96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LD2413  - uRWELL-PICOSEC Q2 Meeting - Progress Report 04/03/2024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558EE-8024-457F-A3A6-4B154D4A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300E-49AD-4948-8A96-4129B4CCC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39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7268B-402D-47A0-90DF-8726D208B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F8423A-EA44-4C65-B17B-76220726D5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CEF89-218B-49F6-B7D0-A5DE9D161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FC32B-99C2-4C9D-BC20-11498CBC6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LD2413  - uRWELL-PICOSEC Q2 Meeting - Progress Report 04/03/2024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30B21-A5B6-4FB6-9D21-C65A9601B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300E-49AD-4948-8A96-4129B4CCC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44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C367A-BCFD-4E99-BF7C-1ED9B44CB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0AA99-D36A-4EA4-B9EE-9A04761B84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C8AFD9-B2DE-4E8D-9DCF-ABF9F26430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761EFE-7C11-49F5-80F5-66143E28E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0C07B7-F042-40A0-A8AD-DD91A6906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LD2413  - uRWELL-PICOSEC Q2 Meeting - Progress Report 04/03/2024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253DC3-50FD-4945-8865-7BF298BA5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300E-49AD-4948-8A96-4129B4CCC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31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0693-7A10-4BD7-B242-7A18CDA92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FB6E96-90AF-4A0B-B8DD-01ECB44E8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594FDC-9B3A-47AD-99CC-5AAE0D3211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89A9A-1243-447C-BBD4-7844D8D36C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37636E-E88A-4088-87E1-487AD14CF1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A4E646-0E23-447A-8D0D-AAE686AB1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FCAB2F-A00A-4664-AA07-62C89112D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LD2413  - uRWELL-PICOSEC Q2 Meeting - Progress Report 04/03/2024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35EF29-FF9A-4E7A-A9F4-1CFF839D6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300E-49AD-4948-8A96-4129B4CCC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53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7667-ED04-4349-8359-ACFDDEB7B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E674C4-6681-43FA-8C2F-D4F908007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3FE727-1EB5-46CF-9B94-0C3D623E3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LD2413  - uRWELL-PICOSEC Q2 Meeting - Progress Report 04/03/2024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0D1222-0A9B-483A-9A42-B2BE8C7F0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300E-49AD-4948-8A96-4129B4CCC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718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A8B089-AA9E-4A15-B383-125731A43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706B46-D9C1-4A87-9B3A-E544D2915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LD2413  - uRWELL-PICOSEC Q2 Meeting - Progress Report 04/03/2024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3406DC-EE85-4432-AB48-0B13CD4DC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300E-49AD-4948-8A96-4129B4CCC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614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A928F-5821-4DF5-93AF-102533B1B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72560-38A9-4B9B-973F-059B2F4A5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5B5B71-535E-45B4-8AE4-3D8741D22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5C17A4-6C38-40D7-8414-2D44E8E10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9785A4-0C76-43F4-A1D9-CBAF17C96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LD2413  - uRWELL-PICOSEC Q2 Meeting - Progress Report 04/03/2024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C386B-28F9-4B0C-B7EE-941F148FF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300E-49AD-4948-8A96-4129B4CCC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002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34BF2-7938-46FB-9E74-6D4959977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B1E49B-2283-4788-8876-9B0BED0978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6A433C-9318-416F-AD3D-4E9209A5D9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13B2C0-8621-441C-8A43-A77712E27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A5DA2F-48B7-4D79-BB02-1F753BB1B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LD2413  - uRWELL-PICOSEC Q2 Meeting - Progress Report 04/03/2024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E528BD-818B-4D7E-B0CD-F0B9B5947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6300E-49AD-4948-8A96-4129B4CCC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70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65B4B6-7BF6-414B-9A94-7764945B4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8AA32C-2D5F-4E9C-A84B-B09228014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BD161-4CC8-4A1F-9E69-EDB1AD72FE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1CAF0-AC94-45D6-AB29-4C4ED74145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LD2413  - uRWELL-PICOSEC Q2 Meeting - Progress Report 04/03/2024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9D6BA-1DBE-47E3-A775-2245DD4094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6300E-49AD-4948-8A96-4129B4CCC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29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2C4BAE-92E8-4B8E-B7BB-49ABC6AB46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1870679"/>
            <a:ext cx="12191999" cy="1828800"/>
          </a:xfrm>
        </p:spPr>
        <p:txBody>
          <a:bodyPr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LD2413 Development of µRWELL-PICOSEC Detectors </a:t>
            </a:r>
            <a:br>
              <a:rPr 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FY24 Q2 meeting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FEFBACC-306B-4524-82CC-E2894402AB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829685"/>
            <a:ext cx="12192000" cy="91774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Kondo Gnanvo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JLab Radiation Detectors &amp; Imaging Group (RD &amp; I Group)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A10364-E6FB-4338-8615-A83F01FCD6AB}"/>
              </a:ext>
            </a:extLst>
          </p:cNvPr>
          <p:cNvSpPr/>
          <p:nvPr/>
        </p:nvSpPr>
        <p:spPr>
          <a:xfrm>
            <a:off x="304800" y="4991933"/>
            <a:ext cx="2981325" cy="1679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Wenze Xi, Jack McKisson, Brian Kross, Akash Pandey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Seung Joon Lee (pro bono)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1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JLab - RD &amp; I Group</a:t>
            </a:r>
          </a:p>
        </p:txBody>
      </p:sp>
    </p:spTree>
    <p:extLst>
      <p:ext uri="{BB962C8B-B14F-4D97-AF65-F5344CB8AC3E}">
        <p14:creationId xmlns:p14="http://schemas.microsoft.com/office/powerpoint/2010/main" val="2977968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sldNum" idx="4294967295"/>
          </p:nvPr>
        </p:nvSpPr>
        <p:spPr>
          <a:xfrm>
            <a:off x="7377479" y="6453288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350" tIns="45675" rIns="91350" bIns="45675" rtlCol="0" anchor="ctr" anchorCtr="0">
            <a:noAutofit/>
          </a:bodyPr>
          <a:lstStyle/>
          <a:p>
            <a:pPr algn="ctr">
              <a:buSzPct val="25000"/>
            </a:pPr>
            <a:fld id="{00000000-1234-1234-1234-123412341234}" type="slidenum"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algn="ctr">
                <a:buSzPct val="25000"/>
              </a:pPr>
              <a:t>2</a:t>
            </a:fld>
            <a:endParaRPr lang="en-US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Shape 285"/>
          <p:cNvSpPr txBox="1"/>
          <p:nvPr/>
        </p:nvSpPr>
        <p:spPr>
          <a:xfrm>
            <a:off x="0" y="0"/>
            <a:ext cx="12202159" cy="7155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675" rIns="91350" bIns="45675" anchor="ctr" anchorCtr="0">
            <a:noAutofit/>
          </a:bodyPr>
          <a:lstStyle/>
          <a:p>
            <a:pPr algn="ctr" defTabSz="457200">
              <a:buSzPct val="25000"/>
            </a:pP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FY2413 µRWELL-PICOSEC 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– </a:t>
            </a:r>
            <a:r>
              <a:rPr lang="en-US" sz="28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Q2 Progress &amp; status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DFFED7-6F57-4A2C-A8D0-9EAC74DAB266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702050" y="6492875"/>
            <a:ext cx="4787900" cy="365125"/>
          </a:xfrm>
        </p:spPr>
        <p:txBody>
          <a:bodyPr/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LD2413  - uRWELL-PICOSEC Q2 Meeting - Progress Report 04/03/2024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7445FE-F197-4B9C-8C34-9FAEBC57CF34}"/>
              </a:ext>
            </a:extLst>
          </p:cNvPr>
          <p:cNvSpPr/>
          <p:nvPr/>
        </p:nvSpPr>
        <p:spPr>
          <a:xfrm>
            <a:off x="0" y="767328"/>
            <a:ext cx="5620034" cy="250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</a:pPr>
            <a:r>
              <a:rPr lang="en-US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Single-channel µRWELL-PICOSEC protos </a:t>
            </a:r>
          </a:p>
          <a:p>
            <a:pPr marL="548640" lvl="1" indent="-365760" algn="just">
              <a:lnSpc>
                <a:spcPct val="2000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Telescope stand completed and on its way to CERN </a:t>
            </a:r>
            <a:r>
              <a:rPr lang="en-US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548640" lvl="1" indent="-365760" algn="just">
              <a:lnSpc>
                <a:spcPct val="2000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parts of µRWELL-PICOSEC protos in hand </a:t>
            </a:r>
            <a:r>
              <a:rPr lang="en-US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548640" lvl="1" indent="-365760" algn="just">
              <a:lnSpc>
                <a:spcPct val="2000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Housing for 4 × single-channel protos </a:t>
            </a:r>
            <a:r>
              <a:rPr lang="en-US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548640" lvl="1" indent="-365760" algn="just">
              <a:lnSpc>
                <a:spcPct val="2000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MCP-PMT &amp; 3 × GEM trackers for timing &amp; tracking </a:t>
            </a:r>
            <a:r>
              <a:rPr lang="en-US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</a:p>
          <a:p>
            <a:pPr marL="548640" lvl="1" indent="-365760" algn="just">
              <a:lnSpc>
                <a:spcPct val="2000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4 × CIVIDEC fast amplifier </a:t>
            </a:r>
            <a:r>
              <a:rPr lang="en-US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+ Oscilloscope DAQ (CERN)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74610C0-7B7D-43E2-8E00-CF6D3F93FA66}"/>
              </a:ext>
            </a:extLst>
          </p:cNvPr>
          <p:cNvGrpSpPr/>
          <p:nvPr/>
        </p:nvGrpSpPr>
        <p:grpSpPr>
          <a:xfrm>
            <a:off x="6129573" y="850625"/>
            <a:ext cx="6036987" cy="3445221"/>
            <a:chOff x="5981700" y="918289"/>
            <a:chExt cx="6036987" cy="344522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148E71D-1C5F-42DB-B718-D39BA0656255}"/>
                </a:ext>
              </a:extLst>
            </p:cNvPr>
            <p:cNvSpPr/>
            <p:nvPr/>
          </p:nvSpPr>
          <p:spPr>
            <a:xfrm>
              <a:off x="8077101" y="4019472"/>
              <a:ext cx="2093394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µRWELL-PICOSEC telescope</a:t>
              </a: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861466D3-DF0B-4AC6-AAC2-AF4137C0C211}"/>
                </a:ext>
              </a:extLst>
            </p:cNvPr>
            <p:cNvGrpSpPr/>
            <p:nvPr/>
          </p:nvGrpSpPr>
          <p:grpSpPr>
            <a:xfrm>
              <a:off x="5981700" y="918289"/>
              <a:ext cx="5760720" cy="3112509"/>
              <a:chOff x="5981700" y="918289"/>
              <a:chExt cx="5760720" cy="311250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0160B70-C767-47D6-BCBF-6BBD23C812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69" t="37917" r="5832" b="11802"/>
              <a:stretch/>
            </p:blipFill>
            <p:spPr>
              <a:xfrm flipH="1">
                <a:off x="5981700" y="918289"/>
                <a:ext cx="5760720" cy="3112509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6112335-1136-4D43-960C-FF50370626F7}"/>
                  </a:ext>
                </a:extLst>
              </p:cNvPr>
              <p:cNvSpPr txBox="1"/>
              <p:nvPr/>
            </p:nvSpPr>
            <p:spPr>
              <a:xfrm rot="20772557">
                <a:off x="6235802" y="2624614"/>
                <a:ext cx="123668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MCP-PMT stand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1D14917-1BEA-406A-A983-41F479AB3250}"/>
                  </a:ext>
                </a:extLst>
              </p:cNvPr>
              <p:cNvSpPr txBox="1"/>
              <p:nvPr/>
            </p:nvSpPr>
            <p:spPr>
              <a:xfrm rot="21381952">
                <a:off x="8514723" y="1238804"/>
                <a:ext cx="221406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Housing for single channel proto</a:t>
                </a:r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05011A11-E5F3-427F-976A-9A8B72ED3F86}"/>
                  </a:ext>
                </a:extLst>
              </p:cNvPr>
              <p:cNvCxnSpPr>
                <a:cxnSpLocks/>
                <a:stCxn id="14" idx="2"/>
              </p:cNvCxnSpPr>
              <p:nvPr/>
            </p:nvCxnSpPr>
            <p:spPr>
              <a:xfrm flipH="1">
                <a:off x="8715345" y="1515524"/>
                <a:ext cx="915191" cy="452603"/>
              </a:xfrm>
              <a:prstGeom prst="straightConnector1">
                <a:avLst/>
              </a:prstGeom>
              <a:ln w="12700">
                <a:solidFill>
                  <a:srgbClr val="00FF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FABBC120-4C72-496D-903E-12D28F623F46}"/>
                  </a:ext>
                </a:extLst>
              </p:cNvPr>
              <p:cNvCxnSpPr>
                <a:cxnSpLocks/>
                <a:stCxn id="14" idx="2"/>
              </p:cNvCxnSpPr>
              <p:nvPr/>
            </p:nvCxnSpPr>
            <p:spPr>
              <a:xfrm flipH="1">
                <a:off x="9488775" y="1515524"/>
                <a:ext cx="141761" cy="379717"/>
              </a:xfrm>
              <a:prstGeom prst="straightConnector1">
                <a:avLst/>
              </a:prstGeom>
              <a:ln w="12700">
                <a:solidFill>
                  <a:srgbClr val="00FF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C24797F9-F0C8-4982-B819-88E1A744FB33}"/>
                  </a:ext>
                </a:extLst>
              </p:cNvPr>
              <p:cNvCxnSpPr>
                <a:cxnSpLocks/>
                <a:stCxn id="14" idx="2"/>
              </p:cNvCxnSpPr>
              <p:nvPr/>
            </p:nvCxnSpPr>
            <p:spPr>
              <a:xfrm>
                <a:off x="9630536" y="1515524"/>
                <a:ext cx="432391" cy="245124"/>
              </a:xfrm>
              <a:prstGeom prst="straightConnector1">
                <a:avLst/>
              </a:prstGeom>
              <a:ln w="12700">
                <a:solidFill>
                  <a:srgbClr val="00FF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4BF74016-9674-4557-99AE-787CB7BBB154}"/>
                  </a:ext>
                </a:extLst>
              </p:cNvPr>
              <p:cNvCxnSpPr>
                <a:cxnSpLocks/>
                <a:stCxn id="14" idx="2"/>
              </p:cNvCxnSpPr>
              <p:nvPr/>
            </p:nvCxnSpPr>
            <p:spPr>
              <a:xfrm>
                <a:off x="9630536" y="1515524"/>
                <a:ext cx="925032" cy="142408"/>
              </a:xfrm>
              <a:prstGeom prst="straightConnector1">
                <a:avLst/>
              </a:prstGeom>
              <a:ln w="12700">
                <a:solidFill>
                  <a:srgbClr val="00FF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8C84686-55B3-4F8F-8B78-475B4442718F}"/>
                  </a:ext>
                </a:extLst>
              </p:cNvPr>
              <p:cNvSpPr txBox="1"/>
              <p:nvPr/>
            </p:nvSpPr>
            <p:spPr>
              <a:xfrm rot="20145620">
                <a:off x="8046247" y="3218052"/>
                <a:ext cx="3561083" cy="184666"/>
              </a:xfrm>
              <a:prstGeom prst="rect">
                <a:avLst/>
              </a:prstGeom>
              <a:noFill/>
            </p:spPr>
            <p:txBody>
              <a:bodyPr wrap="square" lIns="182880" tIns="0" rIns="0" bIns="0" rtlCol="0" anchor="ctr" anchorCtr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Motorized linear stage </a:t>
                </a:r>
                <a:r>
                  <a:rPr lang="en-US" sz="1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&amp;</a:t>
                </a:r>
                <a:r>
                  <a:rPr lang="en-US" sz="12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manual vertical jack</a:t>
                </a: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A5ADE84A-BE66-4C81-9040-9A1E0ECECCD4}"/>
                  </a:ext>
                </a:extLst>
              </p:cNvPr>
              <p:cNvCxnSpPr>
                <a:cxnSpLocks/>
                <a:stCxn id="29" idx="0"/>
              </p:cNvCxnSpPr>
              <p:nvPr/>
            </p:nvCxnSpPr>
            <p:spPr>
              <a:xfrm flipH="1" flipV="1">
                <a:off x="9231023" y="2975726"/>
                <a:ext cx="557858" cy="250466"/>
              </a:xfrm>
              <a:prstGeom prst="straightConnector1">
                <a:avLst/>
              </a:prstGeom>
              <a:ln w="12700">
                <a:solidFill>
                  <a:srgbClr val="00FF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F213C9A1-AD2E-4879-A175-3BDABADAE0D1}"/>
                  </a:ext>
                </a:extLst>
              </p:cNvPr>
              <p:cNvCxnSpPr>
                <a:cxnSpLocks/>
                <a:stCxn id="29" idx="0"/>
              </p:cNvCxnSpPr>
              <p:nvPr/>
            </p:nvCxnSpPr>
            <p:spPr>
              <a:xfrm flipV="1">
                <a:off x="9788881" y="2529337"/>
                <a:ext cx="742709" cy="696855"/>
              </a:xfrm>
              <a:prstGeom prst="straightConnector1">
                <a:avLst/>
              </a:prstGeom>
              <a:ln w="12700">
                <a:solidFill>
                  <a:srgbClr val="00FF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76137156-5C8D-4510-8FB3-9E48361A8FB8}"/>
                  </a:ext>
                </a:extLst>
              </p:cNvPr>
              <p:cNvCxnSpPr>
                <a:cxnSpLocks/>
                <a:stCxn id="29" idx="0"/>
              </p:cNvCxnSpPr>
              <p:nvPr/>
            </p:nvCxnSpPr>
            <p:spPr>
              <a:xfrm flipH="1">
                <a:off x="7206601" y="3226192"/>
                <a:ext cx="2582280" cy="430306"/>
              </a:xfrm>
              <a:prstGeom prst="straightConnector1">
                <a:avLst/>
              </a:prstGeom>
              <a:ln w="12700">
                <a:solidFill>
                  <a:srgbClr val="00FF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7B0A5D4B-461F-4A8E-A2E7-664EBA4EEFE5}"/>
                  </a:ext>
                </a:extLst>
              </p:cNvPr>
              <p:cNvCxnSpPr>
                <a:cxnSpLocks/>
                <a:stCxn id="29" idx="0"/>
              </p:cNvCxnSpPr>
              <p:nvPr/>
            </p:nvCxnSpPr>
            <p:spPr>
              <a:xfrm flipH="1" flipV="1">
                <a:off x="7111203" y="3073370"/>
                <a:ext cx="2677678" cy="152822"/>
              </a:xfrm>
              <a:prstGeom prst="straightConnector1">
                <a:avLst/>
              </a:prstGeom>
              <a:ln w="127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D3BE9489-3AFF-4643-AD3E-09C4F0B084CF}"/>
                  </a:ext>
                </a:extLst>
              </p:cNvPr>
              <p:cNvCxnSpPr>
                <a:cxnSpLocks/>
                <a:stCxn id="29" idx="0"/>
              </p:cNvCxnSpPr>
              <p:nvPr/>
            </p:nvCxnSpPr>
            <p:spPr>
              <a:xfrm flipH="1" flipV="1">
                <a:off x="9179334" y="2585289"/>
                <a:ext cx="609547" cy="640903"/>
              </a:xfrm>
              <a:prstGeom prst="straightConnector1">
                <a:avLst/>
              </a:prstGeom>
              <a:ln w="127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0497C58F-CB98-4A28-A9B4-AF36BF41D498}"/>
                  </a:ext>
                </a:extLst>
              </p:cNvPr>
              <p:cNvCxnSpPr>
                <a:cxnSpLocks/>
                <a:stCxn id="29" idx="0"/>
              </p:cNvCxnSpPr>
              <p:nvPr/>
            </p:nvCxnSpPr>
            <p:spPr>
              <a:xfrm flipV="1">
                <a:off x="9788881" y="2184988"/>
                <a:ext cx="524603" cy="1041204"/>
              </a:xfrm>
              <a:prstGeom prst="straightConnector1">
                <a:avLst/>
              </a:prstGeom>
              <a:ln w="127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4F5A7336-9E70-4447-9D06-AA0137EC39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8086" r="76380" b="31971"/>
            <a:stretch/>
          </p:blipFill>
          <p:spPr>
            <a:xfrm>
              <a:off x="10957831" y="2821617"/>
              <a:ext cx="1060856" cy="1541893"/>
            </a:xfrm>
            <a:prstGeom prst="rect">
              <a:avLst/>
            </a:prstGeom>
          </p:spPr>
        </p:pic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683E8D9D-5B99-409D-80E8-3B8B09DDDEA2}"/>
                </a:ext>
              </a:extLst>
            </p:cNvPr>
            <p:cNvCxnSpPr>
              <a:cxnSpLocks/>
              <a:stCxn id="74" idx="0"/>
            </p:cNvCxnSpPr>
            <p:nvPr/>
          </p:nvCxnSpPr>
          <p:spPr>
            <a:xfrm flipH="1" flipV="1">
              <a:off x="11061185" y="1987017"/>
              <a:ext cx="427074" cy="83460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F32A2549-970D-4100-B3E9-B8E81D895055}"/>
                </a:ext>
              </a:extLst>
            </p:cNvPr>
            <p:cNvCxnSpPr>
              <a:cxnSpLocks/>
              <a:stCxn id="74" idx="0"/>
            </p:cNvCxnSpPr>
            <p:nvPr/>
          </p:nvCxnSpPr>
          <p:spPr>
            <a:xfrm flipH="1" flipV="1">
              <a:off x="9997019" y="2144361"/>
              <a:ext cx="1491240" cy="677256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B02BAE5-7EB4-4F77-9DEA-6F6114EEB6B2}"/>
                </a:ext>
              </a:extLst>
            </p:cNvPr>
            <p:cNvSpPr txBox="1"/>
            <p:nvPr/>
          </p:nvSpPr>
          <p:spPr>
            <a:xfrm rot="20032739">
              <a:off x="11237100" y="3066831"/>
              <a:ext cx="5261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GEM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4F83555-5583-431F-AB96-A962195E9543}"/>
              </a:ext>
            </a:extLst>
          </p:cNvPr>
          <p:cNvGrpSpPr/>
          <p:nvPr/>
        </p:nvGrpSpPr>
        <p:grpSpPr>
          <a:xfrm>
            <a:off x="0" y="4269738"/>
            <a:ext cx="9137465" cy="2310841"/>
            <a:chOff x="149119" y="4123750"/>
            <a:chExt cx="9137465" cy="2310841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E9F30024-83A1-4310-BA85-EC128085B29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9119" y="4123750"/>
              <a:ext cx="9137465" cy="2034827"/>
              <a:chOff x="36071" y="4531983"/>
              <a:chExt cx="9144000" cy="2036283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E822BE22-FCDB-4FCE-B218-03BB55CC57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071" y="4738158"/>
                <a:ext cx="9144000" cy="1830108"/>
              </a:xfrm>
              <a:prstGeom prst="rect">
                <a:avLst/>
              </a:prstGeom>
            </p:spPr>
          </p:pic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C24A1919-AA00-465B-8FAF-28EF156D7028}"/>
                  </a:ext>
                </a:extLst>
              </p:cNvPr>
              <p:cNvSpPr txBox="1"/>
              <p:nvPr/>
            </p:nvSpPr>
            <p:spPr>
              <a:xfrm>
                <a:off x="7715651" y="4550991"/>
                <a:ext cx="1076705" cy="2463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Outer board PCB</a:t>
                </a: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5E99CBEE-150F-4573-8C45-57FA9F159D3F}"/>
                  </a:ext>
                </a:extLst>
              </p:cNvPr>
              <p:cNvSpPr txBox="1"/>
              <p:nvPr/>
            </p:nvSpPr>
            <p:spPr>
              <a:xfrm>
                <a:off x="5962952" y="4531983"/>
                <a:ext cx="985269" cy="2463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µRWELL-PCB</a:t>
                </a: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BE5C8336-D8FB-4D87-BAE8-A784F60EE6F7}"/>
                  </a:ext>
                </a:extLst>
              </p:cNvPr>
              <p:cNvSpPr txBox="1"/>
              <p:nvPr/>
            </p:nvSpPr>
            <p:spPr>
              <a:xfrm>
                <a:off x="4118741" y="4542902"/>
                <a:ext cx="986872" cy="2463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Cathode-spacer</a:t>
                </a: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9586F718-0F2D-4790-8AFB-27A281B03056}"/>
                  </a:ext>
                </a:extLst>
              </p:cNvPr>
              <p:cNvSpPr txBox="1"/>
              <p:nvPr/>
            </p:nvSpPr>
            <p:spPr>
              <a:xfrm>
                <a:off x="2220572" y="4544810"/>
                <a:ext cx="1060664" cy="2463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Cerenkov crystal</a:t>
                </a: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51D033FE-8300-4834-BAE2-275559F54842}"/>
                  </a:ext>
                </a:extLst>
              </p:cNvPr>
              <p:cNvSpPr txBox="1"/>
              <p:nvPr/>
            </p:nvSpPr>
            <p:spPr>
              <a:xfrm>
                <a:off x="349801" y="4539684"/>
                <a:ext cx="840896" cy="2463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Alu housing</a:t>
                </a: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EC99A13-80DA-4EBB-9921-CA354C6CFAA5}"/>
                </a:ext>
              </a:extLst>
            </p:cNvPr>
            <p:cNvSpPr/>
            <p:nvPr/>
          </p:nvSpPr>
          <p:spPr>
            <a:xfrm>
              <a:off x="2284501" y="6157592"/>
              <a:ext cx="4692310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Different elements of the single-channel µRWELL-PICOSEC prototypes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7508331-AA57-43C9-B8CE-9014B498DC2A}"/>
              </a:ext>
            </a:extLst>
          </p:cNvPr>
          <p:cNvGrpSpPr/>
          <p:nvPr/>
        </p:nvGrpSpPr>
        <p:grpSpPr>
          <a:xfrm>
            <a:off x="9220586" y="4541849"/>
            <a:ext cx="2942683" cy="1985615"/>
            <a:chOff x="9220586" y="4412976"/>
            <a:chExt cx="2942683" cy="198561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897A66-61BF-4542-A77A-4F4DBC97D9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7" t="7949" r="4559" b="7007"/>
            <a:stretch/>
          </p:blipFill>
          <p:spPr>
            <a:xfrm>
              <a:off x="9220586" y="4412976"/>
              <a:ext cx="2942683" cy="1645920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BC0FE78-4BF7-4E5A-A63D-6EA9E882B520}"/>
                </a:ext>
              </a:extLst>
            </p:cNvPr>
            <p:cNvSpPr/>
            <p:nvPr/>
          </p:nvSpPr>
          <p:spPr>
            <a:xfrm>
              <a:off x="9808287" y="6121592"/>
              <a:ext cx="1662635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CIVIDEC pre-amplifier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5FAAA7BF-5802-49F5-A5C2-F715F43FACD7}"/>
              </a:ext>
            </a:extLst>
          </p:cNvPr>
          <p:cNvSpPr/>
          <p:nvPr/>
        </p:nvSpPr>
        <p:spPr>
          <a:xfrm>
            <a:off x="38328" y="3700772"/>
            <a:ext cx="598747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SzPct val="90000"/>
            </a:pPr>
            <a:r>
              <a:rPr lang="en-U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Ready for two-weeks test beam starting next week (04 / 10 / 2024)  @ CERN</a:t>
            </a:r>
          </a:p>
        </p:txBody>
      </p:sp>
    </p:spTree>
    <p:extLst>
      <p:ext uri="{BB962C8B-B14F-4D97-AF65-F5344CB8AC3E}">
        <p14:creationId xmlns:p14="http://schemas.microsoft.com/office/powerpoint/2010/main" val="3792907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740FE82-32CD-4003-8C54-6C9C59434CC8}"/>
              </a:ext>
            </a:extLst>
          </p:cNvPr>
          <p:cNvGrpSpPr/>
          <p:nvPr/>
        </p:nvGrpSpPr>
        <p:grpSpPr>
          <a:xfrm>
            <a:off x="76570" y="966441"/>
            <a:ext cx="12038861" cy="5487565"/>
            <a:chOff x="76570" y="966441"/>
            <a:chExt cx="12038861" cy="548756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69A36A5-E116-4053-B9CA-00428FE55B64}"/>
                </a:ext>
              </a:extLst>
            </p:cNvPr>
            <p:cNvGrpSpPr/>
            <p:nvPr/>
          </p:nvGrpSpPr>
          <p:grpSpPr>
            <a:xfrm>
              <a:off x="5877590" y="966441"/>
              <a:ext cx="6237841" cy="2657219"/>
              <a:chOff x="5877590" y="966441"/>
              <a:chExt cx="6237841" cy="265721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780E1E9-1EF6-4217-9975-3F50531C9344}"/>
                  </a:ext>
                </a:extLst>
              </p:cNvPr>
              <p:cNvGrpSpPr/>
              <p:nvPr/>
            </p:nvGrpSpPr>
            <p:grpSpPr>
              <a:xfrm>
                <a:off x="5877590" y="966441"/>
                <a:ext cx="3327665" cy="2657219"/>
                <a:chOff x="5877590" y="966441"/>
                <a:chExt cx="3327665" cy="2657219"/>
              </a:xfrm>
            </p:grpSpPr>
            <p:pic>
              <p:nvPicPr>
                <p:cNvPr id="37" name="Picture 36" descr="A picture containing accessory, case&#10;&#10;Description automatically generated">
                  <a:extLst>
                    <a:ext uri="{FF2B5EF4-FFF2-40B4-BE49-F238E27FC236}">
                      <a16:creationId xmlns:a16="http://schemas.microsoft.com/office/drawing/2014/main" id="{CD710E5A-AFF5-49AD-8E7A-DFFE76AE66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919" t="6666" r="1658" b="18158"/>
                <a:stretch/>
              </p:blipFill>
              <p:spPr>
                <a:xfrm>
                  <a:off x="5877590" y="966441"/>
                  <a:ext cx="3327665" cy="2377440"/>
                </a:xfrm>
                <a:prstGeom prst="rect">
                  <a:avLst/>
                </a:prstGeom>
              </p:spPr>
            </p:pic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743847A1-7192-446E-8D0E-7E8759A44FC4}"/>
                    </a:ext>
                  </a:extLst>
                </p:cNvPr>
                <p:cNvSpPr txBox="1"/>
                <p:nvPr/>
              </p:nvSpPr>
              <p:spPr>
                <a:xfrm>
                  <a:off x="5958194" y="3349340"/>
                  <a:ext cx="3166456" cy="2743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100-pad reference MM-PICOSEC 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B2B6C2FF-AE6C-4DDE-87EE-0470BD7996B4}"/>
                  </a:ext>
                </a:extLst>
              </p:cNvPr>
              <p:cNvGrpSpPr/>
              <p:nvPr/>
            </p:nvGrpSpPr>
            <p:grpSpPr>
              <a:xfrm>
                <a:off x="9471490" y="966441"/>
                <a:ext cx="2643941" cy="2657219"/>
                <a:chOff x="9471243" y="966441"/>
                <a:chExt cx="2643941" cy="2657219"/>
              </a:xfrm>
            </p:grpSpPr>
            <p:pic>
              <p:nvPicPr>
                <p:cNvPr id="40" name="Picture 39" descr="A picture containing text, indoor&#10;&#10;Description automatically generated">
                  <a:extLst>
                    <a:ext uri="{FF2B5EF4-FFF2-40B4-BE49-F238E27FC236}">
                      <a16:creationId xmlns:a16="http://schemas.microsoft.com/office/drawing/2014/main" id="{07F523A2-551C-4526-8A5F-2487526EBF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500" t="18889" r="35985" b="25344"/>
                <a:stretch/>
              </p:blipFill>
              <p:spPr>
                <a:xfrm>
                  <a:off x="9471243" y="966441"/>
                  <a:ext cx="2643941" cy="2377440"/>
                </a:xfrm>
                <a:prstGeom prst="rect">
                  <a:avLst/>
                </a:prstGeom>
              </p:spPr>
            </p:pic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51D912AF-8129-4FB9-84D0-BDC99E2DFFC3}"/>
                    </a:ext>
                  </a:extLst>
                </p:cNvPr>
                <p:cNvSpPr txBox="1"/>
                <p:nvPr/>
              </p:nvSpPr>
              <p:spPr>
                <a:xfrm>
                  <a:off x="9644912" y="3349340"/>
                  <a:ext cx="2296602" cy="2743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Alu housing for 100-pad PICOSEC  </a:t>
                  </a:r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3B424B3-53E4-44E7-9B40-6FE0DC1A0E79}"/>
                </a:ext>
              </a:extLst>
            </p:cNvPr>
            <p:cNvGrpSpPr/>
            <p:nvPr/>
          </p:nvGrpSpPr>
          <p:grpSpPr>
            <a:xfrm>
              <a:off x="76570" y="3862428"/>
              <a:ext cx="12038861" cy="2591578"/>
              <a:chOff x="76323" y="3862428"/>
              <a:chExt cx="12038861" cy="2591578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E409927A-BF40-4F68-9019-5F4E25DAD9D4}"/>
                  </a:ext>
                </a:extLst>
              </p:cNvPr>
              <p:cNvGrpSpPr/>
              <p:nvPr/>
            </p:nvGrpSpPr>
            <p:grpSpPr>
              <a:xfrm>
                <a:off x="3656361" y="3862428"/>
                <a:ext cx="5203236" cy="2591578"/>
                <a:chOff x="3656360" y="3862428"/>
                <a:chExt cx="5203236" cy="2591578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E58A29DF-95A2-47D1-98F0-E47E490842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656360" y="4818777"/>
                  <a:ext cx="2354922" cy="1329651"/>
                </a:xfrm>
                <a:prstGeom prst="rect">
                  <a:avLst/>
                </a:prstGeom>
              </p:spPr>
            </p:pic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8602A642-FD15-43A6-87DE-7B338A4008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218871" y="3862428"/>
                  <a:ext cx="2640725" cy="2286000"/>
                </a:xfrm>
                <a:prstGeom prst="rect">
                  <a:avLst/>
                </a:prstGeom>
              </p:spPr>
            </p:pic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15DE3F9A-D5DD-49DD-AF87-D00234CBE1E3}"/>
                    </a:ext>
                  </a:extLst>
                </p:cNvPr>
                <p:cNvSpPr txBox="1"/>
                <p:nvPr/>
              </p:nvSpPr>
              <p:spPr>
                <a:xfrm>
                  <a:off x="4692675" y="6177007"/>
                  <a:ext cx="284480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10-channels custom preamplifier boards</a:t>
                  </a: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9E2F76D7-D373-4316-BF32-68F71656F788}"/>
                  </a:ext>
                </a:extLst>
              </p:cNvPr>
              <p:cNvGrpSpPr/>
              <p:nvPr/>
            </p:nvGrpSpPr>
            <p:grpSpPr>
              <a:xfrm>
                <a:off x="76323" y="4117216"/>
                <a:ext cx="3372448" cy="2336790"/>
                <a:chOff x="76323" y="4117216"/>
                <a:chExt cx="3372448" cy="2336790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238518AF-F90C-4DFA-B8A2-1D493BAEBA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6323" y="4117216"/>
                  <a:ext cx="3372448" cy="2031212"/>
                </a:xfrm>
                <a:prstGeom prst="rect">
                  <a:avLst/>
                </a:prstGeom>
              </p:spPr>
            </p:pic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1ECD4B6F-DAA3-42E5-9ACC-C5082889B489}"/>
                    </a:ext>
                  </a:extLst>
                </p:cNvPr>
                <p:cNvSpPr txBox="1"/>
                <p:nvPr/>
              </p:nvSpPr>
              <p:spPr>
                <a:xfrm>
                  <a:off x="424774" y="6199218"/>
                  <a:ext cx="2675546" cy="2547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64-channels SAMPIC Digitizer</a:t>
                  </a:r>
                </a:p>
              </p:txBody>
            </p:sp>
          </p:grp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6766C8B6-07FA-4E85-9988-6A37771A9B37}"/>
                  </a:ext>
                </a:extLst>
              </p:cNvPr>
              <p:cNvGrpSpPr/>
              <p:nvPr/>
            </p:nvGrpSpPr>
            <p:grpSpPr>
              <a:xfrm>
                <a:off x="9067186" y="3862428"/>
                <a:ext cx="3047998" cy="2591578"/>
                <a:chOff x="9067186" y="3862428"/>
                <a:chExt cx="3047998" cy="2591578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B8967FC0-F990-4386-820F-417B2790C1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67186" y="3862428"/>
                  <a:ext cx="3047998" cy="2286000"/>
                </a:xfrm>
                <a:prstGeom prst="rect">
                  <a:avLst/>
                </a:prstGeom>
              </p:spPr>
            </p:pic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77A27772-2C9C-47DC-AF02-3FAFDB352609}"/>
                    </a:ext>
                  </a:extLst>
                </p:cNvPr>
                <p:cNvSpPr txBox="1"/>
                <p:nvPr/>
              </p:nvSpPr>
              <p:spPr>
                <a:xfrm>
                  <a:off x="9082425" y="6151286"/>
                  <a:ext cx="3017520" cy="302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100-pad outer PCB board</a:t>
                  </a:r>
                </a:p>
              </p:txBody>
            </p:sp>
          </p:grpSp>
        </p:grpSp>
      </p:grpSp>
      <p:sp>
        <p:nvSpPr>
          <p:cNvPr id="284" name="Shape 284"/>
          <p:cNvSpPr txBox="1">
            <a:spLocks noGrp="1"/>
          </p:cNvSpPr>
          <p:nvPr>
            <p:ph type="sldNum" idx="4294967295"/>
          </p:nvPr>
        </p:nvSpPr>
        <p:spPr>
          <a:xfrm>
            <a:off x="7377479" y="6453288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350" tIns="45675" rIns="91350" bIns="45675" rtlCol="0" anchor="ctr" anchorCtr="0">
            <a:noAutofit/>
          </a:bodyPr>
          <a:lstStyle/>
          <a:p>
            <a:pPr algn="ctr">
              <a:buSzPct val="25000"/>
            </a:pPr>
            <a:fld id="{00000000-1234-1234-1234-123412341234}" type="slidenum"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algn="ctr">
                <a:buSzPct val="25000"/>
              </a:pPr>
              <a:t>3</a:t>
            </a:fld>
            <a:endParaRPr lang="en-US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Shape 285"/>
          <p:cNvSpPr txBox="1"/>
          <p:nvPr/>
        </p:nvSpPr>
        <p:spPr>
          <a:xfrm>
            <a:off x="0" y="0"/>
            <a:ext cx="12202159" cy="7155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675" rIns="91350" bIns="45675" anchor="ctr" anchorCtr="0">
            <a:noAutofit/>
          </a:bodyPr>
          <a:lstStyle/>
          <a:p>
            <a:pPr algn="ctr" defTabSz="457200">
              <a:buSzPct val="25000"/>
            </a:pP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FY2413 µRWELL-PICOSEC 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– </a:t>
            </a:r>
            <a:r>
              <a:rPr lang="en-US" sz="28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Q2 Progress &amp; status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DFFED7-6F57-4A2C-A8D0-9EAC74DAB266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702050" y="6492875"/>
            <a:ext cx="4787900" cy="365125"/>
          </a:xfrm>
        </p:spPr>
        <p:txBody>
          <a:bodyPr/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LD2413  - uRWELL-PICOSEC Q2 Meeting - Progress Report 04/03/2024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7445FE-F197-4B9C-8C34-9FAEBC57CF34}"/>
              </a:ext>
            </a:extLst>
          </p:cNvPr>
          <p:cNvSpPr/>
          <p:nvPr/>
        </p:nvSpPr>
        <p:spPr>
          <a:xfrm>
            <a:off x="0" y="771482"/>
            <a:ext cx="5873558" cy="29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</a:pPr>
            <a:r>
              <a:rPr lang="en-US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100-pads (10 cm × 10 cm) µRWELL-PICOSEC &amp; MM-PICOSEC protos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" indent="-365760" algn="just">
              <a:lnSpc>
                <a:spcPct val="1500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Both 100-pad µRWELL-PICOSEC &amp; MM-PICOSEC PCBs in hand </a:t>
            </a:r>
            <a:r>
              <a:rPr lang="en-US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" indent="-365760" algn="just">
              <a:lnSpc>
                <a:spcPct val="1500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Mechanical housing &amp; Cerenkov crystal for 2 chambers </a:t>
            </a:r>
            <a:r>
              <a:rPr lang="en-US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91440" indent="-365760" algn="just">
              <a:lnSpc>
                <a:spcPct val="1500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Fabrication of  two 100-pads outer PCB </a:t>
            </a:r>
            <a:r>
              <a:rPr lang="en-US" sz="1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– ongoing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91440" indent="-365760" algn="just">
              <a:lnSpc>
                <a:spcPct val="1500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7 × 10-ch custom-made multi-channel pre-amplifiers for the readout </a:t>
            </a:r>
            <a:r>
              <a:rPr lang="en-US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</a:t>
            </a:r>
            <a:endParaRPr lang="en-US" sz="1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91440" indent="-365760" algn="just">
              <a:lnSpc>
                <a:spcPct val="1500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Procurement of 64-ch Fast digitizer (SAMPIC)  </a:t>
            </a:r>
            <a:r>
              <a:rPr lang="en-US" sz="1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– ongoing</a:t>
            </a:r>
          </a:p>
          <a:p>
            <a:pPr marL="91440" indent="-365760" algn="just">
              <a:lnSpc>
                <a:spcPct val="1500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Preliminary test beam in April (04/10/2024) with borrowed electronics </a:t>
            </a:r>
            <a:r>
              <a:rPr lang="en-US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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91440" indent="-365760" algn="just">
              <a:lnSpc>
                <a:spcPct val="1500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Final test in beam in end June 2024 with all 100 channels read out</a:t>
            </a:r>
          </a:p>
          <a:p>
            <a:pPr marL="548640" lvl="1" indent="-365760" algn="just">
              <a:lnSpc>
                <a:spcPct val="150000"/>
              </a:lnSpc>
              <a:buSzPct val="90000"/>
              <a:buFont typeface="Wingdings" panose="05000000000000000000" pitchFamily="2" charset="2"/>
              <a:buChar char="Ø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Use the same telescope stand (with minor accommodations)</a:t>
            </a:r>
            <a:r>
              <a:rPr lang="en-US" sz="14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– ongoing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92129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sldNum" idx="4294967295"/>
          </p:nvPr>
        </p:nvSpPr>
        <p:spPr>
          <a:xfrm>
            <a:off x="7377479" y="6453288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350" tIns="45675" rIns="91350" bIns="45675" rtlCol="0" anchor="ctr" anchorCtr="0">
            <a:noAutofit/>
          </a:bodyPr>
          <a:lstStyle/>
          <a:p>
            <a:pPr algn="ctr">
              <a:buSzPct val="25000"/>
            </a:pPr>
            <a:fld id="{00000000-1234-1234-1234-123412341234}" type="slidenum"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algn="ctr">
                <a:buSzPct val="25000"/>
              </a:pPr>
              <a:t>4</a:t>
            </a:fld>
            <a:endParaRPr lang="en-US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Shape 285"/>
          <p:cNvSpPr txBox="1"/>
          <p:nvPr/>
        </p:nvSpPr>
        <p:spPr>
          <a:xfrm>
            <a:off x="0" y="0"/>
            <a:ext cx="12202159" cy="7155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675" rIns="91350" bIns="45675" anchor="ctr" anchorCtr="0">
            <a:noAutofit/>
          </a:bodyPr>
          <a:lstStyle/>
          <a:p>
            <a:pPr algn="ctr" defTabSz="457200">
              <a:buSzPct val="25000"/>
            </a:pP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FY2413 µRWELL-PICOSEC 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– </a:t>
            </a:r>
            <a:r>
              <a:rPr lang="en-US" sz="28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Q2 Budget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DFFED7-6F57-4A2C-A8D0-9EAC74DAB266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554413" y="6492875"/>
            <a:ext cx="5083175" cy="365125"/>
          </a:xfrm>
        </p:spPr>
        <p:txBody>
          <a:bodyPr/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LD2413  - uRWELL-PICOSEC Q2 Meeting - Progress Report 04/03/2024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33DF18-2EFD-493D-A6B4-8F1DB1D3D290}"/>
              </a:ext>
            </a:extLst>
          </p:cNvPr>
          <p:cNvGrpSpPr>
            <a:grpSpLocks noChangeAspect="1"/>
          </p:cNvGrpSpPr>
          <p:nvPr/>
        </p:nvGrpSpPr>
        <p:grpSpPr>
          <a:xfrm>
            <a:off x="5608319" y="1171013"/>
            <a:ext cx="6583680" cy="4755969"/>
            <a:chOff x="5551548" y="1131589"/>
            <a:chExt cx="6583680" cy="475596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600FA1D-FAEC-4F5E-BC92-1D07A38E9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51548" y="1131589"/>
              <a:ext cx="6583680" cy="4298344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FD5D66C-ED05-4F01-A066-3C8DE3788837}"/>
                </a:ext>
              </a:extLst>
            </p:cNvPr>
            <p:cNvGrpSpPr/>
            <p:nvPr/>
          </p:nvGrpSpPr>
          <p:grpSpPr>
            <a:xfrm>
              <a:off x="6611879" y="2126941"/>
              <a:ext cx="5303896" cy="3760617"/>
              <a:chOff x="7592680" y="2587768"/>
              <a:chExt cx="4761740" cy="3376215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63765CB3-58F3-4EE9-A698-9F32893DBB5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92680" y="2587768"/>
                <a:ext cx="4761740" cy="1957757"/>
              </a:xfrm>
              <a:prstGeom prst="line">
                <a:avLst/>
              </a:prstGeom>
              <a:ln w="317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2E03DB4-75E8-4C25-83ED-39B4C9422B02}"/>
                  </a:ext>
                </a:extLst>
              </p:cNvPr>
              <p:cNvSpPr/>
              <p:nvPr/>
            </p:nvSpPr>
            <p:spPr>
              <a:xfrm>
                <a:off x="8319502" y="5553135"/>
                <a:ext cx="3190875" cy="41084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Budget profile for the </a:t>
                </a:r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first six 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months of FY24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1F34FD6-8A1A-40B1-B8C0-A277605E66E9}"/>
                  </a:ext>
                </a:extLst>
              </p:cNvPr>
              <p:cNvSpPr/>
              <p:nvPr/>
            </p:nvSpPr>
            <p:spPr>
              <a:xfrm rot="20220000">
                <a:off x="10072606" y="3094902"/>
                <a:ext cx="2171960" cy="24868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Projected spending profile for FY24</a:t>
                </a:r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0B41BC0-7733-4FFD-884F-7333F9EF7F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11879" y="2126941"/>
              <a:ext cx="4218046" cy="2180659"/>
            </a:xfrm>
            <a:prstGeom prst="line">
              <a:avLst/>
            </a:prstGeom>
            <a:ln w="317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26C6A2B-ACE6-4493-A603-8185FE53A035}"/>
                </a:ext>
              </a:extLst>
            </p:cNvPr>
            <p:cNvSpPr/>
            <p:nvPr/>
          </p:nvSpPr>
          <p:spPr>
            <a:xfrm rot="19951616">
              <a:off x="9034118" y="2316970"/>
              <a:ext cx="1484702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FY24 spending trend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D022B57-DB12-411A-8D10-E6B06B3137A8}"/>
              </a:ext>
            </a:extLst>
          </p:cNvPr>
          <p:cNvSpPr/>
          <p:nvPr/>
        </p:nvSpPr>
        <p:spPr>
          <a:xfrm>
            <a:off x="42855" y="843333"/>
            <a:ext cx="5401059" cy="55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good shape with respect to the projected spending profile so far:</a:t>
            </a:r>
          </a:p>
          <a:p>
            <a:pPr marL="365760" indent="-365760" algn="just">
              <a:lnSpc>
                <a:spcPct val="1500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Fabrication of PICOSEC telescope &amp; prototypes for April beam test </a:t>
            </a:r>
          </a:p>
          <a:p>
            <a:pPr marL="365760" indent="-365760" algn="just">
              <a:lnSpc>
                <a:spcPct val="1500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In-house multi-channel readout based on LMH6881 chip + CAEN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picoTDC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DAQ to be evaluated in beam in June 2024</a:t>
            </a:r>
          </a:p>
          <a:p>
            <a:pPr marL="365760" indent="-365760" algn="just">
              <a:lnSpc>
                <a:spcPct val="1500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Completion of test stand in EEL126 : Q3 &amp; Q4</a:t>
            </a:r>
          </a:p>
          <a:p>
            <a:pPr algn="just">
              <a:lnSpc>
                <a:spcPct val="150000"/>
              </a:lnSpc>
            </a:pPr>
            <a:r>
              <a:rPr lang="en-US" sz="1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Variances anticipated:</a:t>
            </a:r>
          </a:p>
          <a:p>
            <a:pPr marL="365760" lvl="1" indent="-365760" algn="just">
              <a:lnSpc>
                <a:spcPct val="1500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spending trend exceed a little bit the projected profile</a:t>
            </a:r>
          </a:p>
          <a:p>
            <a:pPr marL="365760" lvl="1" indent="-365760" algn="just">
              <a:lnSpc>
                <a:spcPct val="1500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procurement of FY24 already placed in the first two quarters</a:t>
            </a:r>
          </a:p>
          <a:p>
            <a:pPr marL="742950" lvl="2" indent="-285750" algn="just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concerns about over spending for FY24</a:t>
            </a:r>
          </a:p>
          <a:p>
            <a:pPr marL="365760" indent="-365760" algn="just">
              <a:lnSpc>
                <a:spcPct val="1500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 optimization 100-pad µRWELL-PICOSEC prototypes</a:t>
            </a:r>
          </a:p>
          <a:p>
            <a:pPr marL="822960" lvl="1" indent="-365760" algn="just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Studies of spatial resolution with capacitive-sharing  </a:t>
            </a:r>
          </a:p>
          <a:p>
            <a:pPr marL="365760" indent="-365760" algn="just">
              <a:lnSpc>
                <a:spcPct val="1500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Investigating new materials for photocathodes is 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unlikely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to be completed this year </a:t>
            </a:r>
          </a:p>
          <a:p>
            <a:pPr marL="365760" indent="-365760" algn="just">
              <a:lnSpc>
                <a:spcPct val="150000"/>
              </a:lnSpc>
              <a:buSzPct val="90000"/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Ongoing difficulties with setting up JLab team account at CERN is affecting several aspects of our LDRD program: </a:t>
            </a:r>
          </a:p>
          <a:p>
            <a:pPr marL="822960" lvl="1" indent="-365760" algn="just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Purchase of SRS crate for PICOSEC telescope GEM trackers</a:t>
            </a:r>
          </a:p>
          <a:p>
            <a:pPr marL="822960" lvl="1" indent="-365760" algn="just">
              <a:lnSpc>
                <a:spcPct val="150000"/>
              </a:lnSpc>
              <a:buSzPct val="90000"/>
              <a:buFont typeface="Wingdings" panose="05000000000000000000" pitchFamily="2" charset="2"/>
              <a:buChar char="§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Need but small expenses during test beam activities at CERN </a:t>
            </a:r>
          </a:p>
        </p:txBody>
      </p:sp>
    </p:spTree>
    <p:extLst>
      <p:ext uri="{BB962C8B-B14F-4D97-AF65-F5344CB8AC3E}">
        <p14:creationId xmlns:p14="http://schemas.microsoft.com/office/powerpoint/2010/main" val="1094218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sldNum" idx="4294967295"/>
          </p:nvPr>
        </p:nvSpPr>
        <p:spPr>
          <a:xfrm>
            <a:off x="7377479" y="6453288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350" tIns="45675" rIns="91350" bIns="45675" rtlCol="0" anchor="ctr" anchorCtr="0">
            <a:noAutofit/>
          </a:bodyPr>
          <a:lstStyle/>
          <a:p>
            <a:pPr algn="ctr">
              <a:buSzPct val="25000"/>
            </a:pPr>
            <a:fld id="{00000000-1234-1234-1234-123412341234}" type="slidenum"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algn="ctr">
                <a:buSzPct val="25000"/>
              </a:pPr>
              <a:t>5</a:t>
            </a:fld>
            <a:endParaRPr lang="en-US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Shape 285"/>
          <p:cNvSpPr txBox="1"/>
          <p:nvPr/>
        </p:nvSpPr>
        <p:spPr>
          <a:xfrm>
            <a:off x="0" y="0"/>
            <a:ext cx="12202159" cy="7155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675" rIns="91350" bIns="45675" anchor="ctr" anchorCtr="0">
            <a:noAutofit/>
          </a:bodyPr>
          <a:lstStyle/>
          <a:p>
            <a:pPr algn="ctr" defTabSz="457200">
              <a:buSzPct val="25000"/>
            </a:pP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backup</a:t>
            </a:r>
            <a:endParaRPr lang="en-US" sz="2800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DFFED7-6F57-4A2C-A8D0-9EAC74DAB266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554413" y="6492875"/>
            <a:ext cx="5083175" cy="365125"/>
          </a:xfrm>
        </p:spPr>
        <p:txBody>
          <a:bodyPr/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LD2413  - uRWELL-PICOSEC Q2 Meeting - Progress Report 04/03/2024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955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sldNum" idx="4294967295"/>
          </p:nvPr>
        </p:nvSpPr>
        <p:spPr>
          <a:xfrm>
            <a:off x="7377479" y="6453288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350" tIns="45675" rIns="91350" bIns="45675" rtlCol="0" anchor="ctr" anchorCtr="0">
            <a:noAutofit/>
          </a:bodyPr>
          <a:lstStyle/>
          <a:p>
            <a:pPr algn="ctr">
              <a:buSzPct val="25000"/>
            </a:pPr>
            <a:fld id="{00000000-1234-1234-1234-123412341234}" type="slidenum"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pPr algn="ctr">
                <a:buSzPct val="25000"/>
              </a:pPr>
              <a:t>6</a:t>
            </a:fld>
            <a:endParaRPr lang="en-US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Shape 285"/>
          <p:cNvSpPr txBox="1"/>
          <p:nvPr/>
        </p:nvSpPr>
        <p:spPr>
          <a:xfrm>
            <a:off x="0" y="0"/>
            <a:ext cx="12202159" cy="7155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675" rIns="91350" bIns="45675" anchor="ctr" anchorCtr="0">
            <a:noAutofit/>
          </a:bodyPr>
          <a:lstStyle/>
          <a:p>
            <a:pPr algn="ctr" defTabSz="457200">
              <a:buSzPct val="25000"/>
            </a:pP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FY2413 µRWELL-PICOSEC 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– </a:t>
            </a:r>
            <a:r>
              <a:rPr lang="en-US" sz="2800" dirty="0"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Q2 Progress &amp; status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DFFED7-6F57-4A2C-A8D0-9EAC74DAB266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702050" y="6492875"/>
            <a:ext cx="4787900" cy="365125"/>
          </a:xfrm>
        </p:spPr>
        <p:txBody>
          <a:bodyPr/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LD2413  - uRWELL-PICOSEC Q2 Meeting - Progress Report 04/03/2024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683E8D9D-5B99-409D-80E8-3B8B09DDDEA2}"/>
              </a:ext>
            </a:extLst>
          </p:cNvPr>
          <p:cNvCxnSpPr>
            <a:cxnSpLocks/>
          </p:cNvCxnSpPr>
          <p:nvPr/>
        </p:nvCxnSpPr>
        <p:spPr>
          <a:xfrm flipH="1" flipV="1">
            <a:off x="11344491" y="1893560"/>
            <a:ext cx="269103" cy="1182257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F32A2549-970D-4100-B3E9-B8E81D895055}"/>
              </a:ext>
            </a:extLst>
          </p:cNvPr>
          <p:cNvCxnSpPr>
            <a:cxnSpLocks/>
          </p:cNvCxnSpPr>
          <p:nvPr/>
        </p:nvCxnSpPr>
        <p:spPr>
          <a:xfrm flipH="1" flipV="1">
            <a:off x="11344491" y="4351468"/>
            <a:ext cx="1419464" cy="1084591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B0DFF991-1589-453C-A59A-77A6614BC525}"/>
              </a:ext>
            </a:extLst>
          </p:cNvPr>
          <p:cNvCxnSpPr>
            <a:cxnSpLocks/>
          </p:cNvCxnSpPr>
          <p:nvPr/>
        </p:nvCxnSpPr>
        <p:spPr>
          <a:xfrm flipH="1" flipV="1">
            <a:off x="8072645" y="2134413"/>
            <a:ext cx="3540949" cy="941404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1ABBC29-2E51-410E-ABEF-9FCD7CA72303}"/>
              </a:ext>
            </a:extLst>
          </p:cNvPr>
          <p:cNvGrpSpPr/>
          <p:nvPr/>
        </p:nvGrpSpPr>
        <p:grpSpPr>
          <a:xfrm>
            <a:off x="1491615" y="5704115"/>
            <a:ext cx="4233250" cy="246906"/>
            <a:chOff x="1491615" y="5698380"/>
            <a:chExt cx="4233250" cy="246906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CDD3D42-976A-4723-83F3-90EBEB36273B}"/>
                </a:ext>
              </a:extLst>
            </p:cNvPr>
            <p:cNvGrpSpPr/>
            <p:nvPr/>
          </p:nvGrpSpPr>
          <p:grpSpPr>
            <a:xfrm>
              <a:off x="1491615" y="5698380"/>
              <a:ext cx="2192825" cy="246906"/>
              <a:chOff x="1491615" y="5699760"/>
              <a:chExt cx="2192825" cy="246906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274CD56-837E-4E1A-AE5B-585F58ECC512}"/>
                  </a:ext>
                </a:extLst>
              </p:cNvPr>
              <p:cNvSpPr/>
              <p:nvPr/>
            </p:nvSpPr>
            <p:spPr>
              <a:xfrm>
                <a:off x="1491615" y="5699760"/>
                <a:ext cx="152400" cy="2469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89D1661-A30D-4EAF-A55B-D8C08A6A18C6}"/>
                  </a:ext>
                </a:extLst>
              </p:cNvPr>
              <p:cNvSpPr/>
              <p:nvPr/>
            </p:nvSpPr>
            <p:spPr>
              <a:xfrm>
                <a:off x="3532040" y="5699760"/>
                <a:ext cx="152400" cy="2469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D20CE59-DE95-4071-8B2A-835AB25FFCB7}"/>
                </a:ext>
              </a:extLst>
            </p:cNvPr>
            <p:cNvSpPr/>
            <p:nvPr/>
          </p:nvSpPr>
          <p:spPr>
            <a:xfrm>
              <a:off x="5572465" y="5698380"/>
              <a:ext cx="152400" cy="2469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F002DAF-F536-4603-B6A6-467A0ED83987}"/>
              </a:ext>
            </a:extLst>
          </p:cNvPr>
          <p:cNvGrpSpPr/>
          <p:nvPr/>
        </p:nvGrpSpPr>
        <p:grpSpPr>
          <a:xfrm>
            <a:off x="7720284" y="5704115"/>
            <a:ext cx="4233250" cy="246906"/>
            <a:chOff x="1491615" y="5698380"/>
            <a:chExt cx="4233250" cy="246906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CB6FA6DE-1508-49A9-B4A8-379B4FF796EB}"/>
                </a:ext>
              </a:extLst>
            </p:cNvPr>
            <p:cNvGrpSpPr/>
            <p:nvPr/>
          </p:nvGrpSpPr>
          <p:grpSpPr>
            <a:xfrm>
              <a:off x="1491615" y="5698380"/>
              <a:ext cx="2192825" cy="246906"/>
              <a:chOff x="1491615" y="5699760"/>
              <a:chExt cx="2192825" cy="246906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51456B4C-6849-43EA-87E4-7237A3DCCB86}"/>
                  </a:ext>
                </a:extLst>
              </p:cNvPr>
              <p:cNvSpPr/>
              <p:nvPr/>
            </p:nvSpPr>
            <p:spPr>
              <a:xfrm>
                <a:off x="1491615" y="5699760"/>
                <a:ext cx="152400" cy="2469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98B944B7-0A3E-4EAC-A042-F5C313CC7108}"/>
                  </a:ext>
                </a:extLst>
              </p:cNvPr>
              <p:cNvSpPr/>
              <p:nvPr/>
            </p:nvSpPr>
            <p:spPr>
              <a:xfrm>
                <a:off x="3532040" y="5699760"/>
                <a:ext cx="152400" cy="2469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3E7190B-39EA-4B82-9F11-D93BE028DFA3}"/>
                </a:ext>
              </a:extLst>
            </p:cNvPr>
            <p:cNvSpPr/>
            <p:nvPr/>
          </p:nvSpPr>
          <p:spPr>
            <a:xfrm>
              <a:off x="5572465" y="5698380"/>
              <a:ext cx="152400" cy="2469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9" name="Picture 98">
            <a:extLst>
              <a:ext uri="{FF2B5EF4-FFF2-40B4-BE49-F238E27FC236}">
                <a16:creationId xmlns:a16="http://schemas.microsoft.com/office/drawing/2014/main" id="{55365217-651A-4196-9BF6-6C5FE65C5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933" y="3390539"/>
            <a:ext cx="5459869" cy="3108960"/>
          </a:xfrm>
          <a:prstGeom prst="rect">
            <a:avLst/>
          </a:prstGeom>
        </p:spPr>
      </p:pic>
      <p:grpSp>
        <p:nvGrpSpPr>
          <p:cNvPr id="100" name="Group 99">
            <a:extLst>
              <a:ext uri="{FF2B5EF4-FFF2-40B4-BE49-F238E27FC236}">
                <a16:creationId xmlns:a16="http://schemas.microsoft.com/office/drawing/2014/main" id="{CF5C087C-D0C6-433B-8EE1-63929D61D8E7}"/>
              </a:ext>
            </a:extLst>
          </p:cNvPr>
          <p:cNvGrpSpPr/>
          <p:nvPr/>
        </p:nvGrpSpPr>
        <p:grpSpPr>
          <a:xfrm>
            <a:off x="435717" y="3469124"/>
            <a:ext cx="4578117" cy="3030375"/>
            <a:chOff x="141196" y="3799670"/>
            <a:chExt cx="4578117" cy="3030375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D675EF8D-4E3A-4137-AED2-D696860608B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1196" y="3799670"/>
              <a:ext cx="4578117" cy="3030375"/>
              <a:chOff x="7852867" y="688316"/>
              <a:chExt cx="3954616" cy="2617661"/>
            </a:xfrm>
          </p:grpSpPr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A6DD26BE-20EC-4CCE-A89F-B4663411029A}"/>
                  </a:ext>
                </a:extLst>
              </p:cNvPr>
              <p:cNvSpPr txBox="1"/>
              <p:nvPr/>
            </p:nvSpPr>
            <p:spPr>
              <a:xfrm>
                <a:off x="9030470" y="688316"/>
                <a:ext cx="1718674" cy="29244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u="sng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Pad readout geometry</a:t>
                </a:r>
              </a:p>
            </p:txBody>
          </p:sp>
          <p:pic>
            <p:nvPicPr>
              <p:cNvPr id="111" name="Picture 110">
                <a:extLst>
                  <a:ext uri="{FF2B5EF4-FFF2-40B4-BE49-F238E27FC236}">
                    <a16:creationId xmlns:a16="http://schemas.microsoft.com/office/drawing/2014/main" id="{C4927EA1-2A3A-4902-936F-3062DEC484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52867" y="1212826"/>
                <a:ext cx="1602344" cy="1602345"/>
              </a:xfrm>
              <a:prstGeom prst="rect">
                <a:avLst/>
              </a:prstGeom>
            </p:spPr>
          </p:pic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CD4F37FD-6B0A-4874-98DE-6B6EC2BE3686}"/>
                  </a:ext>
                </a:extLst>
              </p:cNvPr>
              <p:cNvSpPr txBox="1"/>
              <p:nvPr/>
            </p:nvSpPr>
            <p:spPr>
              <a:xfrm>
                <a:off x="7907403" y="3009345"/>
                <a:ext cx="1493272" cy="296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Plain Cu electrode</a:t>
                </a:r>
              </a:p>
            </p:txBody>
          </p:sp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90823D92-6646-4F9B-AAE4-78C0B71EE1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2425"/>
              <a:stretch/>
            </p:blipFill>
            <p:spPr>
              <a:xfrm>
                <a:off x="10001579" y="1212826"/>
                <a:ext cx="1602345" cy="1602343"/>
              </a:xfrm>
              <a:prstGeom prst="rect">
                <a:avLst/>
              </a:prstGeom>
            </p:spPr>
          </p:pic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3F4D5F95-364A-41F5-965B-B1D88FC6CAC5}"/>
                  </a:ext>
                </a:extLst>
              </p:cNvPr>
              <p:cNvSpPr txBox="1"/>
              <p:nvPr/>
            </p:nvSpPr>
            <p:spPr>
              <a:xfrm>
                <a:off x="9798024" y="3009345"/>
                <a:ext cx="2009459" cy="2924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Hash pattern Cu electrode</a:t>
                </a:r>
              </a:p>
            </p:txBody>
          </p:sp>
        </p:grp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59928841-5AF7-4FD5-B22E-366F392058D2}"/>
                </a:ext>
              </a:extLst>
            </p:cNvPr>
            <p:cNvCxnSpPr>
              <a:cxnSpLocks/>
              <a:stCxn id="103" idx="2"/>
            </p:cNvCxnSpPr>
            <p:nvPr/>
          </p:nvCxnSpPr>
          <p:spPr>
            <a:xfrm flipH="1">
              <a:off x="1148627" y="4471793"/>
              <a:ext cx="1245146" cy="801340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4C61CFF-FAB5-499F-8BC0-2101B58EFEC1}"/>
                </a:ext>
              </a:extLst>
            </p:cNvPr>
            <p:cNvSpPr txBox="1"/>
            <p:nvPr/>
          </p:nvSpPr>
          <p:spPr>
            <a:xfrm>
              <a:off x="1971541" y="4164016"/>
              <a:ext cx="8444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Contact</a:t>
              </a:r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EA3F949B-9B55-4CC3-AF6C-6041FD2E1B97}"/>
                </a:ext>
              </a:extLst>
            </p:cNvPr>
            <p:cNvCxnSpPr>
              <a:cxnSpLocks/>
              <a:stCxn id="103" idx="2"/>
            </p:cNvCxnSpPr>
            <p:nvPr/>
          </p:nvCxnSpPr>
          <p:spPr>
            <a:xfrm>
              <a:off x="2393773" y="4471793"/>
              <a:ext cx="1087126" cy="801340"/>
            </a:xfrm>
            <a:prstGeom prst="straightConnector1">
              <a:avLst/>
            </a:prstGeom>
            <a:ln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F847E15C-2909-461B-8920-4252B55953A0}"/>
                </a:ext>
              </a:extLst>
            </p:cNvPr>
            <p:cNvCxnSpPr>
              <a:cxnSpLocks/>
              <a:stCxn id="112" idx="0"/>
            </p:cNvCxnSpPr>
            <p:nvPr/>
          </p:nvCxnSpPr>
          <p:spPr>
            <a:xfrm flipH="1" flipV="1">
              <a:off x="1068683" y="5667375"/>
              <a:ext cx="1" cy="81926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CD0CFED4-C312-4695-ACDA-AE79F948725E}"/>
                </a:ext>
              </a:extLst>
            </p:cNvPr>
            <p:cNvCxnSpPr>
              <a:cxnSpLocks/>
              <a:stCxn id="114" idx="0"/>
            </p:cNvCxnSpPr>
            <p:nvPr/>
          </p:nvCxnSpPr>
          <p:spPr>
            <a:xfrm flipV="1">
              <a:off x="3556174" y="5667375"/>
              <a:ext cx="0" cy="81926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E89244B8-6DB1-4667-A434-8B882BE4F29A}"/>
                </a:ext>
              </a:extLst>
            </p:cNvPr>
            <p:cNvSpPr txBox="1"/>
            <p:nvPr/>
          </p:nvSpPr>
          <p:spPr>
            <a:xfrm>
              <a:off x="1961974" y="6092577"/>
              <a:ext cx="7298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GND</a:t>
              </a:r>
            </a:p>
          </p:txBody>
        </p: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7D6F501E-A4D1-4FDC-9797-F32EE2A4785D}"/>
                </a:ext>
              </a:extLst>
            </p:cNvPr>
            <p:cNvCxnSpPr>
              <a:cxnSpLocks/>
              <a:stCxn id="107" idx="1"/>
            </p:cNvCxnSpPr>
            <p:nvPr/>
          </p:nvCxnSpPr>
          <p:spPr>
            <a:xfrm flipH="1" flipV="1">
              <a:off x="1618344" y="6110895"/>
              <a:ext cx="343630" cy="1509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30DC7414-B405-4FE1-BDCB-07C8ED10B70F}"/>
                </a:ext>
              </a:extLst>
            </p:cNvPr>
            <p:cNvCxnSpPr>
              <a:cxnSpLocks/>
              <a:stCxn id="107" idx="3"/>
            </p:cNvCxnSpPr>
            <p:nvPr/>
          </p:nvCxnSpPr>
          <p:spPr>
            <a:xfrm flipV="1">
              <a:off x="2691821" y="6092577"/>
              <a:ext cx="369039" cy="1692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15" name="Table 115">
            <a:extLst>
              <a:ext uri="{FF2B5EF4-FFF2-40B4-BE49-F238E27FC236}">
                <a16:creationId xmlns:a16="http://schemas.microsoft.com/office/drawing/2014/main" id="{998A3995-F4BF-4427-9947-498A0DDE27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528019"/>
              </p:ext>
            </p:extLst>
          </p:nvPr>
        </p:nvGraphicFramePr>
        <p:xfrm>
          <a:off x="6594355" y="887992"/>
          <a:ext cx="5459868" cy="22064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0172">
                  <a:extLst>
                    <a:ext uri="{9D8B030D-6E8A-4147-A177-3AD203B41FA5}">
                      <a16:colId xmlns:a16="http://schemas.microsoft.com/office/drawing/2014/main" val="4227977546"/>
                    </a:ext>
                  </a:extLst>
                </a:gridCol>
                <a:gridCol w="682910">
                  <a:extLst>
                    <a:ext uri="{9D8B030D-6E8A-4147-A177-3AD203B41FA5}">
                      <a16:colId xmlns:a16="http://schemas.microsoft.com/office/drawing/2014/main" val="2123473197"/>
                    </a:ext>
                  </a:extLst>
                </a:gridCol>
                <a:gridCol w="868971">
                  <a:extLst>
                    <a:ext uri="{9D8B030D-6E8A-4147-A177-3AD203B41FA5}">
                      <a16:colId xmlns:a16="http://schemas.microsoft.com/office/drawing/2014/main" val="3339226360"/>
                    </a:ext>
                  </a:extLst>
                </a:gridCol>
                <a:gridCol w="1146931">
                  <a:extLst>
                    <a:ext uri="{9D8B030D-6E8A-4147-A177-3AD203B41FA5}">
                      <a16:colId xmlns:a16="http://schemas.microsoft.com/office/drawing/2014/main" val="621927758"/>
                    </a:ext>
                  </a:extLst>
                </a:gridCol>
                <a:gridCol w="900884">
                  <a:extLst>
                    <a:ext uri="{9D8B030D-6E8A-4147-A177-3AD203B41FA5}">
                      <a16:colId xmlns:a16="http://schemas.microsoft.com/office/drawing/2014/main" val="38307722"/>
                    </a:ext>
                  </a:extLst>
                </a:gridCol>
              </a:tblGrid>
              <a:tr h="34957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Prototype</a:t>
                      </a:r>
                      <a:endParaRPr lang="fr-FR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Shape</a:t>
                      </a:r>
                      <a:endParaRPr lang="fr-FR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 (µm)</a:t>
                      </a:r>
                      <a:endParaRPr lang="fr-FR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OD (µm)</a:t>
                      </a:r>
                      <a:endParaRPr lang="fr-FR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ID (µm)</a:t>
                      </a:r>
                      <a:endParaRPr lang="fr-FR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8873767"/>
                  </a:ext>
                </a:extLst>
              </a:tr>
              <a:tr h="3892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RD-T150-P80-D60</a:t>
                      </a:r>
                    </a:p>
                    <a:p>
                      <a:pPr algn="l"/>
                      <a:endParaRPr lang="fr-FR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round</a:t>
                      </a:r>
                      <a:endParaRPr lang="fr-FR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fr-FR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fr-FR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fr-FR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1745239"/>
                  </a:ext>
                </a:extLst>
              </a:tr>
              <a:tr h="401771">
                <a:tc>
                  <a:txBody>
                    <a:bodyPr/>
                    <a:lstStyle/>
                    <a:p>
                      <a:pPr algn="l"/>
                      <a:r>
                        <a:rPr lang="el-G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fr-F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RWELL#9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round</a:t>
                      </a:r>
                      <a:endParaRPr lang="fr-FR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fr-FR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fr-FR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fr-FR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0437816"/>
                  </a:ext>
                </a:extLst>
              </a:tr>
              <a:tr h="4673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fr-F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RWELL#5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round</a:t>
                      </a:r>
                      <a:endParaRPr lang="fr-FR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fr-FR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fr-FR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fr-FR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2526815"/>
                  </a:ext>
                </a:extLst>
              </a:tr>
              <a:tr h="469590">
                <a:tc>
                  <a:txBody>
                    <a:bodyPr/>
                    <a:lstStyle/>
                    <a:p>
                      <a:pPr algn="l"/>
                      <a:r>
                        <a:rPr lang="fr-FR" sz="14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SQ-T150-P120-D100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square</a:t>
                      </a:r>
                      <a:endParaRPr lang="fr-FR" sz="14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fr-FR" sz="14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fr-FR" sz="14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fr-FR" sz="14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5156161"/>
                  </a:ext>
                </a:extLst>
              </a:tr>
            </a:tbl>
          </a:graphicData>
        </a:graphic>
      </p:graphicFrame>
      <p:sp>
        <p:nvSpPr>
          <p:cNvPr id="116" name="TextBox 115">
            <a:extLst>
              <a:ext uri="{FF2B5EF4-FFF2-40B4-BE49-F238E27FC236}">
                <a16:creationId xmlns:a16="http://schemas.microsoft.com/office/drawing/2014/main" id="{792C0FC4-7243-4B6B-AD3F-5F3E6FE087C9}"/>
              </a:ext>
            </a:extLst>
          </p:cNvPr>
          <p:cNvSpPr txBox="1"/>
          <p:nvPr/>
        </p:nvSpPr>
        <p:spPr>
          <a:xfrm>
            <a:off x="6629" y="751803"/>
            <a:ext cx="6735661" cy="2633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Optimization of single-channel µRWELL-PICOSEC prototypes</a:t>
            </a:r>
            <a:endParaRPr lang="en-US" sz="1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5760" indent="-36576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µRWELL hole geometries: 3 main approaches under investigation</a:t>
            </a:r>
          </a:p>
          <a:p>
            <a:pPr marL="822960" lvl="1" indent="-36576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Minimize pitch to outer diameter ratio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reduce e-field effect</a:t>
            </a:r>
          </a:p>
          <a:p>
            <a:pPr marL="822960" lvl="1" indent="-36576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 hole density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Increase gain capability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0" lvl="1" indent="-36576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round holes vs. square holes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mimic MM mesh pattern</a:t>
            </a:r>
          </a:p>
          <a:p>
            <a:pPr marL="365760" lvl="0" indent="-36576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Plain solid pad vs. hash pattern pad</a:t>
            </a:r>
          </a:p>
          <a:p>
            <a:pPr marL="822960" lvl="1" indent="-36576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Minimize detector capacitance 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improve S/N</a:t>
            </a:r>
            <a:endParaRPr lang="en-US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2317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3269</TotalTime>
  <Words>617</Words>
  <Application>Microsoft Office PowerPoint</Application>
  <PresentationFormat>Widescreen</PresentationFormat>
  <Paragraphs>108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Calibri</vt:lpstr>
      <vt:lpstr>Calibri Light</vt:lpstr>
      <vt:lpstr>PingFangSC-Regular</vt:lpstr>
      <vt:lpstr>Times New Roman</vt:lpstr>
      <vt:lpstr>Wingdings</vt:lpstr>
      <vt:lpstr>Wingdings 2</vt:lpstr>
      <vt:lpstr>Office Theme</vt:lpstr>
      <vt:lpstr>LD2413 Development of µRWELL-PICOSEC Detectors  FY24 Q2 meeting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Gnanvo, Kondo (kg6cq)</dc:creator>
  <cp:lastModifiedBy>Kondo Gnanvo</cp:lastModifiedBy>
  <cp:revision>91</cp:revision>
  <dcterms:created xsi:type="dcterms:W3CDTF">2022-03-24T13:25:45Z</dcterms:created>
  <dcterms:modified xsi:type="dcterms:W3CDTF">2024-10-09T12:03:57Z</dcterms:modified>
</cp:coreProperties>
</file>