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49" r:id="rId5"/>
  </p:sldMasterIdLst>
  <p:notesMasterIdLst>
    <p:notesMasterId r:id="rId15"/>
  </p:notesMasterIdLst>
  <p:handoutMasterIdLst>
    <p:handoutMasterId r:id="rId16"/>
  </p:handoutMasterIdLst>
  <p:sldIdLst>
    <p:sldId id="282" r:id="rId6"/>
    <p:sldId id="284" r:id="rId7"/>
    <p:sldId id="313" r:id="rId8"/>
    <p:sldId id="824" r:id="rId9"/>
    <p:sldId id="259" r:id="rId10"/>
    <p:sldId id="489" r:id="rId11"/>
    <p:sldId id="256" r:id="rId12"/>
    <p:sldId id="823" r:id="rId13"/>
    <p:sldId id="825" r:id="rId14"/>
  </p:sldIdLst>
  <p:sldSz cx="12188825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B1B"/>
    <a:srgbClr val="B91D1D"/>
    <a:srgbClr val="8E1616"/>
    <a:srgbClr val="BE1D1D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9" autoAdjust="0"/>
    <p:restoredTop sz="50000" autoAdjust="0"/>
  </p:normalViewPr>
  <p:slideViewPr>
    <p:cSldViewPr snapToGrid="0" showGuides="1">
      <p:cViewPr varScale="1">
        <p:scale>
          <a:sx n="107" d="100"/>
          <a:sy n="107" d="100"/>
        </p:scale>
        <p:origin x="168" y="640"/>
      </p:cViewPr>
      <p:guideLst>
        <p:guide orient="horz" pos="41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46" y="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9" tIns="45789" rIns="91579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9" tIns="45789" rIns="91579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9473" r="6129" b="9474"/>
          <a:stretch/>
        </p:blipFill>
        <p:spPr>
          <a:xfrm>
            <a:off x="-1" y="0"/>
            <a:ext cx="12188825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05" y="6343229"/>
            <a:ext cx="269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610558"/>
            <a:ext cx="11558027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48" y="6476355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2518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123122"/>
            <a:ext cx="11369809" cy="51882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9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5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0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06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838" y="2790092"/>
            <a:ext cx="632099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6838" y="4642339"/>
            <a:ext cx="6320999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2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7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85" y="240539"/>
            <a:ext cx="11282898" cy="487490"/>
          </a:xfrm>
        </p:spPr>
        <p:txBody>
          <a:bodyPr>
            <a:normAutofit/>
          </a:bodyPr>
          <a:lstStyle>
            <a:lvl1pPr>
              <a:defRPr sz="2399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785" y="966055"/>
            <a:ext cx="11282898" cy="5381694"/>
          </a:xfrm>
        </p:spPr>
        <p:txBody>
          <a:bodyPr/>
          <a:lstStyle>
            <a:lvl1pPr>
              <a:defRPr sz="2199" baseline="0">
                <a:solidFill>
                  <a:schemeClr val="tx1"/>
                </a:solidFill>
                <a:latin typeface="Arial" charset="0"/>
              </a:defRPr>
            </a:lvl1pPr>
            <a:lvl2pPr marL="685594" indent="-228531">
              <a:buFont typeface="PingFangSC-Regular" charset="-122"/>
              <a:buChar char="－"/>
              <a:defRPr sz="1999" baseline="0">
                <a:solidFill>
                  <a:schemeClr val="tx1"/>
                </a:solidFill>
                <a:latin typeface="Arial" charset="0"/>
              </a:defRPr>
            </a:lvl2pPr>
            <a:lvl3pPr marL="1142657" indent="-228531">
              <a:buFont typeface="Arial" charset="0"/>
              <a:buChar char="•"/>
              <a:defRPr sz="1799" baseline="0">
                <a:solidFill>
                  <a:schemeClr val="tx1"/>
                </a:solidFill>
                <a:latin typeface="Arial" charset="0"/>
              </a:defRPr>
            </a:lvl3pPr>
            <a:lvl4pPr marL="1656853" indent="-285664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6783" indent="-228531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7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44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4981-E344-2E9E-1681-D23F7DDAA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848483"/>
            <a:ext cx="9141619" cy="166148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18D58-88C6-86F5-7640-050EF09E8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7E3A1-E146-5814-5979-AAACAB61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FA1-1787-284E-A752-240140E647B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6796-72F5-12A7-A9AE-1C7910B3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38D0E-3E8E-012E-C4F8-7FAE7E99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70A3-EF70-C34B-8A81-41A9C25C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8825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05" y="6343229"/>
            <a:ext cx="269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610558"/>
            <a:ext cx="11558027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3648" y="6476355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2518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563" y="289937"/>
            <a:ext cx="1137513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6294507" y="6616535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211" y="6510173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DNP Jefferson Lab Satellite Meeting 2023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913" y="6468739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46" r:id="rId3"/>
    <p:sldLayoutId id="2147483939" r:id="rId4"/>
    <p:sldLayoutId id="2147483941" r:id="rId5"/>
    <p:sldLayoutId id="2147483947" r:id="rId6"/>
    <p:sldLayoutId id="2147483948" r:id="rId7"/>
    <p:sldLayoutId id="2147483956" r:id="rId8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563" y="289937"/>
            <a:ext cx="1137513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6294507" y="6616535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211" y="6510173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S&amp;T Mission Committee Meeting | September 7, 2023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913" y="6468739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hpdf.jlab.org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physics/experiments/schedu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lab.org/recruiti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630B91-0AF7-4D11-80C7-59198F93B912}"/>
              </a:ext>
            </a:extLst>
          </p:cNvPr>
          <p:cNvSpPr txBox="1"/>
          <p:nvPr/>
        </p:nvSpPr>
        <p:spPr>
          <a:xfrm>
            <a:off x="339004" y="2671870"/>
            <a:ext cx="1115115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Douglas Weadon Higinbotham, Ph.D.</a:t>
            </a:r>
          </a:p>
          <a:p>
            <a:pPr algn="l">
              <a:lnSpc>
                <a:spcPct val="90000"/>
              </a:lnSpc>
            </a:pPr>
            <a:r>
              <a:rPr lang="en-US" sz="2400" i="1" dirty="0"/>
              <a:t>Physics Division Senior Staff Scientist</a:t>
            </a:r>
          </a:p>
          <a:p>
            <a:pPr algn="l">
              <a:lnSpc>
                <a:spcPct val="90000"/>
              </a:lnSpc>
            </a:pPr>
            <a:r>
              <a:rPr lang="en-US" sz="2000" i="1" dirty="0"/>
              <a:t>Division Liasson to Accelerator and Chair of Experiment Scheduling Committee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5F359E-A30D-4427-AC58-BA0CCD47184B}"/>
              </a:ext>
            </a:extLst>
          </p:cNvPr>
          <p:cNvSpPr txBox="1">
            <a:spLocks/>
          </p:cNvSpPr>
          <p:nvPr/>
        </p:nvSpPr>
        <p:spPr bwMode="auto">
          <a:xfrm>
            <a:off x="339005" y="3948262"/>
            <a:ext cx="11151153" cy="25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29 October 2023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A7EC89B4-047A-420F-9212-802F828B67B1}"/>
              </a:ext>
            </a:extLst>
          </p:cNvPr>
          <p:cNvSpPr txBox="1">
            <a:spLocks/>
          </p:cNvSpPr>
          <p:nvPr/>
        </p:nvSpPr>
        <p:spPr bwMode="auto">
          <a:xfrm>
            <a:off x="0" y="590680"/>
            <a:ext cx="12188825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rgbClr val="A91B1B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4400" dirty="0"/>
              <a:t>News from Jefferson Lab</a:t>
            </a:r>
          </a:p>
        </p:txBody>
      </p:sp>
    </p:spTree>
    <p:extLst>
      <p:ext uri="{BB962C8B-B14F-4D97-AF65-F5344CB8AC3E}">
        <p14:creationId xmlns:p14="http://schemas.microsoft.com/office/powerpoint/2010/main" val="10019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D5A95-AFBD-4E2B-BCFD-C1DBED41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89" y="309933"/>
            <a:ext cx="11856996" cy="4847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Bad News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68C16-28BF-F8C3-64B8-8641A1D301CA}"/>
              </a:ext>
            </a:extLst>
          </p:cNvPr>
          <p:cNvSpPr txBox="1"/>
          <p:nvPr/>
        </p:nvSpPr>
        <p:spPr>
          <a:xfrm>
            <a:off x="278489" y="894523"/>
            <a:ext cx="5615415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several decades of operating behind the scenes, one of our high power, 1 Megawatt, dumps has experienced as series of leaks.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leaks are in ”building 91” which is the small pump house behind Hall A.    ( I had been at JLab on and off since 1993 and never had any reason to see building 91. 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210 gallons leaked the first time and after that was fixed a second leak developed which has caused the lab to cancel the short A</a:t>
            </a:r>
            <a:r>
              <a:rPr lang="en-US" baseline="-25000" dirty="0"/>
              <a:t>LL</a:t>
            </a:r>
            <a:r>
              <a:rPr lang="en-US" dirty="0"/>
              <a:t> experiment.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937200-FF0B-1BC4-3A67-989E157D0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4656" r="14330" b="37695"/>
          <a:stretch/>
        </p:blipFill>
        <p:spPr bwMode="auto">
          <a:xfrm>
            <a:off x="5893904" y="103421"/>
            <a:ext cx="6241581" cy="48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921D0CF-B1CB-BD4D-628A-862C097B9F30}"/>
              </a:ext>
            </a:extLst>
          </p:cNvPr>
          <p:cNvSpPr txBox="1">
            <a:spLocks/>
          </p:cNvSpPr>
          <p:nvPr/>
        </p:nvSpPr>
        <p:spPr bwMode="auto">
          <a:xfrm>
            <a:off x="278489" y="4249838"/>
            <a:ext cx="3461695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A91B1B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Silver Lining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82ED8-C0B4-988F-96BF-5E4426F134C3}"/>
              </a:ext>
            </a:extLst>
          </p:cNvPr>
          <p:cNvSpPr txBox="1"/>
          <p:nvPr/>
        </p:nvSpPr>
        <p:spPr>
          <a:xfrm>
            <a:off x="450541" y="4868562"/>
            <a:ext cx="109423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Hall A is now in an extended down which should give plenty of time for the leaks to be addressed.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By design, building 91, has a large sump and the water was captured and the water from the first leaks has already even been moved to a storage tank.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AAF53F-3664-DAB4-9845-D1ED3D83F021}"/>
              </a:ext>
            </a:extLst>
          </p:cNvPr>
          <p:cNvCxnSpPr/>
          <p:nvPr/>
        </p:nvCxnSpPr>
        <p:spPr>
          <a:xfrm>
            <a:off x="5762144" y="2854411"/>
            <a:ext cx="889686" cy="976184"/>
          </a:xfrm>
          <a:prstGeom prst="straightConnector1">
            <a:avLst/>
          </a:prstGeom>
          <a:ln w="698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CA43D6A-CA1A-4A93-872D-B2E7F905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89" y="317553"/>
            <a:ext cx="11856996" cy="484748"/>
          </a:xfrm>
        </p:spPr>
        <p:txBody>
          <a:bodyPr/>
          <a:lstStyle/>
          <a:p>
            <a:r>
              <a:rPr lang="en-US" dirty="0"/>
              <a:t>Jefferson Lab is going to become a multi-purpose lab.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A2824-05DE-FD8B-0790-77BE82743777}"/>
              </a:ext>
            </a:extLst>
          </p:cNvPr>
          <p:cNvSpPr txBox="1"/>
          <p:nvPr/>
        </p:nvSpPr>
        <p:spPr>
          <a:xfrm>
            <a:off x="375010" y="889843"/>
            <a:ext cx="64533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Since the Lab’s start, it has been what DOE considers a single purpose lab.  (i.e. one main funding source, DOE NP)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It was recently announced that JLab will host a large High Performance Data Facility (HPDF) </a:t>
            </a:r>
            <a:r>
              <a:rPr lang="en-US" dirty="0">
                <a:hlinkClick r:id="rId2"/>
              </a:rPr>
              <a:t>https://hpdf.jlab.org/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facility will be funded by DOE Advanced Scientific Computing Research (ASCR) funds and means that Jefferson Lab will because a multi-purpose lab.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THE VISION:  An advanced computational facility that accelerates scientific discovery across DOE Office of Science programs by providing large-scale, high-performance computing to accelerate and maximize scientific insight. 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 twin of this facility will be built on the west coast at LBNL and this will be done in partnership with Jefferson Lab.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A49EE-27B4-E9C7-5769-B4FA3CA77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r="41016" b="16182"/>
          <a:stretch/>
        </p:blipFill>
        <p:spPr>
          <a:xfrm>
            <a:off x="7229342" y="889843"/>
            <a:ext cx="4584473" cy="3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324916-C02A-FD07-6C3E-1565B0B3CDA3}"/>
              </a:ext>
            </a:extLst>
          </p:cNvPr>
          <p:cNvCxnSpPr/>
          <p:nvPr/>
        </p:nvCxnSpPr>
        <p:spPr>
          <a:xfrm>
            <a:off x="7490702" y="4968839"/>
            <a:ext cx="0" cy="11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C46001B-0B57-8F82-688A-B9672BE0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63" y="559335"/>
            <a:ext cx="9963697" cy="5932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F2AF2-D200-3443-22E2-BDE6E75200E9}"/>
              </a:ext>
            </a:extLst>
          </p:cNvPr>
          <p:cNvSpPr txBox="1"/>
          <p:nvPr/>
        </p:nvSpPr>
        <p:spPr>
          <a:xfrm>
            <a:off x="1" y="190003"/>
            <a:ext cx="1218882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/>
              <a:t>Schedule as posted online October 2023: </a:t>
            </a:r>
            <a:r>
              <a:rPr lang="en-US" sz="2200" dirty="0">
                <a:hlinkClick r:id="rId3"/>
              </a:rPr>
              <a:t>https://www.jlab.org/physics/experiments/schedule</a:t>
            </a: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702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2871A0-73E7-2550-55F6-6541BDF32563}"/>
              </a:ext>
            </a:extLst>
          </p:cNvPr>
          <p:cNvGrpSpPr/>
          <p:nvPr/>
        </p:nvGrpSpPr>
        <p:grpSpPr>
          <a:xfrm>
            <a:off x="553647" y="387523"/>
            <a:ext cx="11521443" cy="6324310"/>
            <a:chOff x="445101" y="338024"/>
            <a:chExt cx="11657315" cy="62817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85DA07-74B0-A05B-F8E4-C28A0E2B6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360"/>
            <a:stretch/>
          </p:blipFill>
          <p:spPr>
            <a:xfrm>
              <a:off x="445101" y="338024"/>
              <a:ext cx="11657315" cy="62785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84484-C84F-7265-333C-428D0EAC8607}"/>
                </a:ext>
              </a:extLst>
            </p:cNvPr>
            <p:cNvSpPr/>
            <p:nvPr/>
          </p:nvSpPr>
          <p:spPr>
            <a:xfrm>
              <a:off x="10290220" y="6439437"/>
              <a:ext cx="1712890" cy="180304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2CC245-5A27-ED37-9757-AE06B003097A}"/>
              </a:ext>
            </a:extLst>
          </p:cNvPr>
          <p:cNvGrpSpPr/>
          <p:nvPr/>
        </p:nvGrpSpPr>
        <p:grpSpPr>
          <a:xfrm>
            <a:off x="266094" y="221274"/>
            <a:ext cx="11961357" cy="6565664"/>
            <a:chOff x="-1" y="98295"/>
            <a:chExt cx="12102417" cy="6521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2B5628-8C3E-19A5-5C58-2A489ECB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360"/>
            <a:stretch/>
          </p:blipFill>
          <p:spPr>
            <a:xfrm>
              <a:off x="-1" y="98295"/>
              <a:ext cx="12102417" cy="65182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84AA80-9F59-123E-59B8-169C9AECC862}"/>
                </a:ext>
              </a:extLst>
            </p:cNvPr>
            <p:cNvSpPr/>
            <p:nvPr/>
          </p:nvSpPr>
          <p:spPr>
            <a:xfrm>
              <a:off x="10290220" y="6439437"/>
              <a:ext cx="1712890" cy="180304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A318A5-ACFB-F582-58C1-5B096AEF6CB3}"/>
              </a:ext>
            </a:extLst>
          </p:cNvPr>
          <p:cNvSpPr txBox="1"/>
          <p:nvPr/>
        </p:nvSpPr>
        <p:spPr>
          <a:xfrm>
            <a:off x="-1" y="33450"/>
            <a:ext cx="12188825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Safety Pauses Shifted Upcoming Schedule Out By Two Months And Is Not Yet Shown On This Figure.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11316-C6E6-D471-57BC-E8EBF9B53A1C}"/>
              </a:ext>
            </a:extLst>
          </p:cNvPr>
          <p:cNvSpPr txBox="1"/>
          <p:nvPr/>
        </p:nvSpPr>
        <p:spPr>
          <a:xfrm rot="721797">
            <a:off x="4093817" y="3341785"/>
            <a:ext cx="8048505" cy="76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9" dirty="0"/>
              <a:t>TENATIVE LONG TERM CEBAF SCHEDULE</a:t>
            </a:r>
          </a:p>
          <a:p>
            <a:pPr algn="ctr"/>
            <a:r>
              <a:rPr lang="en-US" sz="1999" dirty="0"/>
              <a:t>Use only to get a general picture of the future and not for exact dates!</a:t>
            </a:r>
          </a:p>
        </p:txBody>
      </p:sp>
    </p:spTree>
    <p:extLst>
      <p:ext uri="{BB962C8B-B14F-4D97-AF65-F5344CB8AC3E}">
        <p14:creationId xmlns:p14="http://schemas.microsoft.com/office/powerpoint/2010/main" val="91473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99D-1C9F-989C-E5AA-2BE5749C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5" y="380812"/>
            <a:ext cx="11914504" cy="487363"/>
          </a:xfrm>
        </p:spPr>
        <p:txBody>
          <a:bodyPr>
            <a:normAutofit/>
          </a:bodyPr>
          <a:lstStyle/>
          <a:p>
            <a:r>
              <a:rPr lang="en-US" b="1" dirty="0"/>
              <a:t>Low Energy </a:t>
            </a:r>
            <a:r>
              <a:rPr lang="en-US" b="1" dirty="0" err="1"/>
              <a:t>Recirculator</a:t>
            </a:r>
            <a:r>
              <a:rPr lang="en-US" b="1" dirty="0"/>
              <a:t> Facility (LERF) </a:t>
            </a:r>
            <a:r>
              <a:rPr lang="en-US" dirty="0"/>
              <a:t>as the New Injector Facility for CEBAF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5A8A-9D31-F80B-B642-8725294B07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188825" y="5713573"/>
            <a:ext cx="714691" cy="30336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FEE1E4-737F-814A-79D1-1D237BFC106F}"/>
              </a:ext>
            </a:extLst>
          </p:cNvPr>
          <p:cNvGrpSpPr/>
          <p:nvPr/>
        </p:nvGrpSpPr>
        <p:grpSpPr>
          <a:xfrm>
            <a:off x="406517" y="1201013"/>
            <a:ext cx="11170206" cy="4793252"/>
            <a:chOff x="406623" y="1443849"/>
            <a:chExt cx="11173116" cy="4794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63DD93-16B4-F5DB-B22F-F91466C4D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623" y="1443849"/>
              <a:ext cx="11173116" cy="45655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CDF683-CB05-6684-53D8-5F2D907AF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3666" y="3642007"/>
              <a:ext cx="1198767" cy="89742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162A4CE-8B68-EFE8-43A1-EA03FD90F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1132" y="4006491"/>
              <a:ext cx="699687" cy="84226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540F06-B7D4-0E3C-5B48-9F808D4A64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8213" y="4461240"/>
              <a:ext cx="6318200" cy="1256516"/>
            </a:xfrm>
            <a:prstGeom prst="straightConnector1">
              <a:avLst/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DDA96EC-46B1-88D9-9955-BD53D4267349}"/>
                </a:ext>
              </a:extLst>
            </p:cNvPr>
            <p:cNvSpPr/>
            <p:nvPr/>
          </p:nvSpPr>
          <p:spPr>
            <a:xfrm rot="12140723">
              <a:off x="2657124" y="1876298"/>
              <a:ext cx="1719812" cy="2640484"/>
            </a:xfrm>
            <a:prstGeom prst="arc">
              <a:avLst>
                <a:gd name="adj1" fmla="val 16200000"/>
                <a:gd name="adj2" fmla="val 21416227"/>
              </a:avLst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5A1DC93-1DBA-95C4-8C43-B4EDAEE49D87}"/>
                </a:ext>
              </a:extLst>
            </p:cNvPr>
            <p:cNvSpPr/>
            <p:nvPr/>
          </p:nvSpPr>
          <p:spPr>
            <a:xfrm rot="17192783">
              <a:off x="2583995" y="1888490"/>
              <a:ext cx="2983263" cy="2844983"/>
            </a:xfrm>
            <a:prstGeom prst="arc">
              <a:avLst>
                <a:gd name="adj1" fmla="val 16200000"/>
                <a:gd name="adj2" fmla="val 21416227"/>
              </a:avLst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9B31272-7B23-AA91-C1F3-A79D523170B1}"/>
                </a:ext>
              </a:extLst>
            </p:cNvPr>
            <p:cNvSpPr/>
            <p:nvPr/>
          </p:nvSpPr>
          <p:spPr>
            <a:xfrm rot="6442035">
              <a:off x="9070358" y="4175081"/>
              <a:ext cx="1303520" cy="1836508"/>
            </a:xfrm>
            <a:prstGeom prst="arc">
              <a:avLst>
                <a:gd name="adj1" fmla="val 16200000"/>
                <a:gd name="adj2" fmla="val 21416227"/>
              </a:avLst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3505EB-16F1-8858-4282-283140C6D417}"/>
                </a:ext>
              </a:extLst>
            </p:cNvPr>
            <p:cNvSpPr txBox="1"/>
            <p:nvPr/>
          </p:nvSpPr>
          <p:spPr>
            <a:xfrm>
              <a:off x="6424791" y="3027234"/>
              <a:ext cx="1800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Build e</a:t>
              </a:r>
              <a:r>
                <a:rPr lang="en-US" baseline="30000" dirty="0">
                  <a:solidFill>
                    <a:srgbClr val="7030A0"/>
                  </a:solidFill>
                </a:rPr>
                <a:t>+</a:t>
              </a:r>
              <a:r>
                <a:rPr lang="en-US" dirty="0">
                  <a:solidFill>
                    <a:srgbClr val="7030A0"/>
                  </a:solidFill>
                </a:rPr>
                <a:t> injector at the LERF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3D3C8D-97D0-A113-EEEF-30CA48DD01B7}"/>
                </a:ext>
              </a:extLst>
            </p:cNvPr>
            <p:cNvSpPr txBox="1"/>
            <p:nvPr/>
          </p:nvSpPr>
          <p:spPr>
            <a:xfrm>
              <a:off x="9618729" y="3444386"/>
              <a:ext cx="1741953" cy="92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Build new LERF to CEBAF tunnel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A2A083A-F7CF-FE73-4F20-F41891549544}"/>
                </a:ext>
              </a:extLst>
            </p:cNvPr>
            <p:cNvCxnSpPr>
              <a:cxnSpLocks/>
            </p:cNvCxnSpPr>
            <p:nvPr/>
          </p:nvCxnSpPr>
          <p:spPr>
            <a:xfrm>
              <a:off x="4509219" y="1809785"/>
              <a:ext cx="1254756" cy="245781"/>
            </a:xfrm>
            <a:prstGeom prst="straightConnector1">
              <a:avLst/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E9B73F-F397-2E74-0838-21DC9857F1C5}"/>
                </a:ext>
              </a:extLst>
            </p:cNvPr>
            <p:cNvSpPr txBox="1"/>
            <p:nvPr/>
          </p:nvSpPr>
          <p:spPr>
            <a:xfrm>
              <a:off x="2216946" y="5315020"/>
              <a:ext cx="2292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Build new transport line along South </a:t>
              </a:r>
              <a:r>
                <a:rPr lang="en-US" dirty="0" err="1">
                  <a:solidFill>
                    <a:srgbClr val="7030A0"/>
                  </a:solidFill>
                </a:rPr>
                <a:t>Linac</a:t>
              </a:r>
              <a:r>
                <a:rPr lang="en-US" dirty="0">
                  <a:solidFill>
                    <a:srgbClr val="7030A0"/>
                  </a:solidFill>
                </a:rPr>
                <a:t> and West Arc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E10836-123B-872D-4401-C020604F37B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10382985" y="4367957"/>
              <a:ext cx="106721" cy="22127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C09365E-BB7C-5FD5-D83A-42F0D1CC4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9924" y="5065178"/>
              <a:ext cx="1588406" cy="22587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35319E-A46C-E9D4-6366-42C9F680F0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4861" y="3310981"/>
              <a:ext cx="515063" cy="198573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8EEA4F-CF16-881C-C4DF-F31E296DB0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024" y="2250412"/>
              <a:ext cx="891719" cy="25990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6FEF6A-5B56-321B-65E1-BE6C3150B2B7}"/>
                </a:ext>
              </a:extLst>
            </p:cNvPr>
            <p:cNvSpPr txBox="1"/>
            <p:nvPr/>
          </p:nvSpPr>
          <p:spPr>
            <a:xfrm>
              <a:off x="3794544" y="2444150"/>
              <a:ext cx="2394907" cy="120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Inject e</a:t>
              </a:r>
              <a:r>
                <a:rPr lang="en-US" baseline="30000" dirty="0">
                  <a:solidFill>
                    <a:srgbClr val="7030A0"/>
                  </a:solidFill>
                </a:rPr>
                <a:t>+</a:t>
              </a:r>
              <a:r>
                <a:rPr lang="en-US" dirty="0">
                  <a:solidFill>
                    <a:srgbClr val="7030A0"/>
                  </a:solidFill>
                </a:rPr>
                <a:t> into North </a:t>
              </a:r>
              <a:r>
                <a:rPr lang="en-US" dirty="0" err="1">
                  <a:solidFill>
                    <a:srgbClr val="7030A0"/>
                  </a:solidFill>
                </a:rPr>
                <a:t>Linac</a:t>
              </a:r>
              <a:r>
                <a:rPr lang="en-US" dirty="0">
                  <a:solidFill>
                    <a:srgbClr val="7030A0"/>
                  </a:solidFill>
                </a:rPr>
                <a:t> to usual 12 GeV (w/ magnets reversed)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E6D355-46BE-CB68-95FB-20400205CA3F}"/>
                </a:ext>
              </a:extLst>
            </p:cNvPr>
            <p:cNvSpPr txBox="1"/>
            <p:nvPr/>
          </p:nvSpPr>
          <p:spPr>
            <a:xfrm>
              <a:off x="8100177" y="4389909"/>
              <a:ext cx="1531588" cy="646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123 MeV e+</a:t>
              </a:r>
            </a:p>
            <a:p>
              <a:pPr algn="ctr"/>
              <a:r>
                <a:rPr lang="en-US" b="1" i="1" dirty="0">
                  <a:solidFill>
                    <a:srgbClr val="0200FD"/>
                  </a:solidFill>
                </a:rPr>
                <a:t>(650 MeV e-)</a:t>
              </a: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AB82D5C-AED0-1C50-4A50-ADEE94C3B34B}"/>
                </a:ext>
              </a:extLst>
            </p:cNvPr>
            <p:cNvSpPr/>
            <p:nvPr/>
          </p:nvSpPr>
          <p:spPr>
            <a:xfrm rot="1186160">
              <a:off x="9250206" y="4578653"/>
              <a:ext cx="1427296" cy="1088873"/>
            </a:xfrm>
            <a:prstGeom prst="arc">
              <a:avLst>
                <a:gd name="adj1" fmla="val 16200000"/>
                <a:gd name="adj2" fmla="val 21416227"/>
              </a:avLst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19BDC4D-35FD-4ECF-6F56-BE3DF493BA89}"/>
                </a:ext>
              </a:extLst>
            </p:cNvPr>
            <p:cNvCxnSpPr>
              <a:cxnSpLocks/>
            </p:cNvCxnSpPr>
            <p:nvPr/>
          </p:nvCxnSpPr>
          <p:spPr>
            <a:xfrm>
              <a:off x="9407797" y="4338349"/>
              <a:ext cx="766514" cy="207522"/>
            </a:xfrm>
            <a:prstGeom prst="straightConnector1">
              <a:avLst/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C8C7265-B1CC-0335-8815-0C749281399F}"/>
              </a:ext>
            </a:extLst>
          </p:cNvPr>
          <p:cNvSpPr txBox="1"/>
          <p:nvPr/>
        </p:nvSpPr>
        <p:spPr>
          <a:xfrm>
            <a:off x="5657523" y="1118264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123 MeV e+</a:t>
            </a:r>
          </a:p>
          <a:p>
            <a:pPr algn="ctr"/>
            <a:r>
              <a:rPr lang="en-US" b="1" i="1" dirty="0">
                <a:solidFill>
                  <a:srgbClr val="0200FD"/>
                </a:solidFill>
              </a:rPr>
              <a:t>(650 MeV e-)</a:t>
            </a:r>
          </a:p>
        </p:txBody>
      </p:sp>
    </p:spTree>
    <p:extLst>
      <p:ext uri="{BB962C8B-B14F-4D97-AF65-F5344CB8AC3E}">
        <p14:creationId xmlns:p14="http://schemas.microsoft.com/office/powerpoint/2010/main" val="20572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603" y="110304"/>
            <a:ext cx="9139459" cy="588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36" tIns="44268" rIns="90336" bIns="44268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000" b="1" spc="-1" dirty="0">
                <a:solidFill>
                  <a:srgbClr val="A91B1B"/>
                </a:solidFill>
                <a:latin typeface="Arial"/>
                <a:ea typeface="DejaVu Sans"/>
              </a:rPr>
              <a:t>PAC51 Positron Proposal Results</a:t>
            </a:r>
            <a:endParaRPr lang="de-DE" sz="3000" spc="-1" dirty="0">
              <a:solidFill>
                <a:srgbClr val="A91B1B"/>
              </a:solidFill>
              <a:latin typeface="Arial"/>
            </a:endParaRPr>
          </a:p>
        </p:txBody>
      </p:sp>
      <p:graphicFrame>
        <p:nvGraphicFramePr>
          <p:cNvPr id="79" name="Table 2"/>
          <p:cNvGraphicFramePr/>
          <p:nvPr>
            <p:extLst>
              <p:ext uri="{D42A27DB-BD31-4B8C-83A1-F6EECF244321}">
                <p14:modId xmlns:p14="http://schemas.microsoft.com/office/powerpoint/2010/main" val="3944963836"/>
              </p:ext>
            </p:extLst>
          </p:nvPr>
        </p:nvGraphicFramePr>
        <p:xfrm>
          <a:off x="685320" y="827234"/>
          <a:ext cx="10764000" cy="4547415"/>
        </p:xfrm>
        <a:graphic>
          <a:graphicData uri="http://schemas.openxmlformats.org/drawingml/2006/table">
            <a:tbl>
              <a:tblPr/>
              <a:tblGrid>
                <a:gridCol w="117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2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NUMBER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TITLE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CONTACT PERSON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HALL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DAYS</a:t>
                      </a:r>
                      <a:br>
                        <a:rPr sz="1200" dirty="0">
                          <a:latin typeface="+mn-lt"/>
                        </a:rPr>
                      </a:b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REQUESTED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FF0000"/>
                          </a:solidFill>
                          <a:latin typeface="+mn-lt"/>
                          <a:ea typeface="DejaVu Sans"/>
                        </a:rPr>
                        <a:t>DAYS</a:t>
                      </a:r>
                      <a:br>
                        <a:rPr sz="1200" dirty="0">
                          <a:latin typeface="+mn-lt"/>
                        </a:rPr>
                      </a:br>
                      <a:r>
                        <a:rPr lang="en-US" sz="1200" b="1" strike="noStrike" spc="-1" dirty="0">
                          <a:solidFill>
                            <a:srgbClr val="FF0000"/>
                          </a:solidFill>
                          <a:latin typeface="+mn-lt"/>
                          <a:ea typeface="DejaVu Sans"/>
                        </a:rPr>
                        <a:t>AWARDED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rgbClr val="FF0000"/>
                          </a:solidFill>
                          <a:latin typeface="+mn-lt"/>
                          <a:ea typeface="DejaVu Sans"/>
                        </a:rPr>
                        <a:t>SCIENTIFIC</a:t>
                      </a:r>
                      <a:br>
                        <a:rPr sz="1200" dirty="0">
                          <a:latin typeface="+mn-lt"/>
                        </a:rPr>
                      </a:br>
                      <a:r>
                        <a:rPr lang="en-US" sz="1200" b="1" strike="noStrike" spc="-1" dirty="0">
                          <a:solidFill>
                            <a:srgbClr val="FF0000"/>
                          </a:solidFill>
                          <a:latin typeface="+mn-lt"/>
                          <a:ea typeface="DejaVu Sans"/>
                        </a:rPr>
                        <a:t>RATING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PAC DECISION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PR12+23-002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C00000"/>
                          </a:solidFill>
                          <a:latin typeface="+mn-lt"/>
                          <a:ea typeface="DejaVu Sans"/>
                        </a:rPr>
                        <a:t>Beam Charge Asymmetries for Deeply Virtual Compton Scattering on the Proton at CLAS12</a:t>
                      </a:r>
                      <a:endParaRPr lang="de-DE" sz="1200" b="1" strike="noStrike" spc="-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Eric </a:t>
                      </a:r>
                      <a:r>
                        <a:rPr lang="en-US" sz="1200" b="0" strike="noStrike" spc="-1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Voutier</a:t>
                      </a:r>
                      <a:endParaRPr lang="de-DE" sz="1200" b="0" strike="noStrike" spc="-1" err="1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B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100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>
                          <a:latin typeface="+mn-lt"/>
                        </a:rPr>
                        <a:t>100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b="1" strike="noStrike" spc="-1" dirty="0">
                          <a:latin typeface="+mn-lt"/>
                        </a:rPr>
                        <a:t>A-</a:t>
                      </a: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 dirty="0">
                          <a:latin typeface="+mn-lt"/>
                        </a:rPr>
                        <a:t>C1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PR12+23-003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+mn-lt"/>
                          <a:ea typeface="DejaVu Sans"/>
                        </a:rPr>
                        <a:t>Measurement of Deep Inelastic Scattering from Nuclei with Electron and Positron Beams to Constrain the Impact of Coulomb Corrections in DIS</a:t>
                      </a:r>
                      <a:endParaRPr lang="de-DE" sz="12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Dave Gaskell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C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9.3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>
                          <a:latin typeface="+mn-lt"/>
                        </a:rPr>
                        <a:t>9.3</a:t>
                      </a:r>
                    </a:p>
                  </a:txBody>
                  <a:tcPr marL="100414" marR="91416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b="1" strike="noStrike" spc="-1" dirty="0">
                          <a:latin typeface="+mn-lt"/>
                        </a:rPr>
                        <a:t>A-</a:t>
                      </a: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>
                          <a:latin typeface="+mn-lt"/>
                        </a:rPr>
                        <a:t>C1</a:t>
                      </a:r>
                    </a:p>
                  </a:txBody>
                  <a:tcPr marL="100414" marR="91416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PR12+23-005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i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A Dark Photon Search with a JLab positron beam</a:t>
                      </a:r>
                      <a:endParaRPr lang="de-DE" sz="1200" b="0" i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Bogdan </a:t>
                      </a:r>
                      <a:r>
                        <a:rPr lang="en-US" sz="1200" b="0" strike="noStrike" spc="-1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Wojtsekhowski</a:t>
                      </a:r>
                      <a:endParaRPr lang="de-DE" sz="1200" b="0" strike="noStrike" spc="-1" err="1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B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60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</a:endParaRP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>
                          <a:latin typeface="+mn-lt"/>
                        </a:rPr>
                        <a:t>Deferred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PR12+23-006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C00000"/>
                          </a:solidFill>
                          <a:latin typeface="+mn-lt"/>
                          <a:ea typeface="DejaVu Sans"/>
                        </a:rPr>
                        <a:t>Deeply Virtual Compton Scattering using a positron beam in Hall C</a:t>
                      </a:r>
                      <a:endParaRPr lang="de-DE" sz="1200" b="0" strike="noStrike" spc="-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Carlos Munoz Camacho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C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137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 dirty="0">
                          <a:latin typeface="+mn-lt"/>
                        </a:rPr>
                        <a:t>137</a:t>
                      </a:r>
                    </a:p>
                  </a:txBody>
                  <a:tcPr marL="100414" marR="91416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b="1" strike="noStrike" spc="-1" dirty="0">
                          <a:latin typeface="+mn-lt"/>
                        </a:rPr>
                        <a:t>A-</a:t>
                      </a: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>
                          <a:latin typeface="+mn-lt"/>
                        </a:rPr>
                        <a:t>C1</a:t>
                      </a:r>
                    </a:p>
                  </a:txBody>
                  <a:tcPr marL="100414" marR="91416" marT="45708" marB="4570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PR12+23-008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0070C0"/>
                          </a:solidFill>
                          <a:latin typeface="+mn-lt"/>
                          <a:ea typeface="DejaVu Sans"/>
                        </a:rPr>
                        <a:t>A Direct Measurement of Hard Two-Photon Exchange with Electrons and Positrons at CLAS12</a:t>
                      </a:r>
                      <a:endParaRPr lang="de-DE" sz="1200" b="1" strike="noStrike" spc="-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Axel Schmidt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B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55</a:t>
                      </a:r>
                      <a:endParaRPr lang="de-DE" sz="1200" b="0" strike="noStrike" spc="-1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 dirty="0">
                          <a:latin typeface="+mn-lt"/>
                        </a:rPr>
                        <a:t>55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b="1" strike="noStrike" spc="-1" dirty="0">
                          <a:latin typeface="+mn-lt"/>
                        </a:rPr>
                        <a:t>A</a:t>
                      </a: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>
                          <a:latin typeface="+mn-lt"/>
                        </a:rPr>
                        <a:t>C1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1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PR12+23-012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70C0"/>
                          </a:solidFill>
                          <a:latin typeface="+mn-lt"/>
                          <a:ea typeface="DejaVu Sans"/>
                        </a:rPr>
                        <a:t>A measurement of two-photon exchange in unpolarized elastic positron–proton and</a:t>
                      </a:r>
                      <a:endParaRPr lang="de-DE" sz="1200" b="0" strike="noStrike" spc="-1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70C0"/>
                          </a:solidFill>
                          <a:latin typeface="+mn-lt"/>
                          <a:ea typeface="DejaVu Sans"/>
                        </a:rPr>
                        <a:t>electron–proton scattering</a:t>
                      </a:r>
                      <a:endParaRPr lang="de-DE" sz="1200" b="0" strike="noStrike" spc="-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Michael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Nycz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C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56</a:t>
                      </a:r>
                      <a:endParaRPr lang="de-DE" sz="1200" b="0" strike="noStrike" spc="-1" dirty="0">
                        <a:latin typeface="+mn-lt"/>
                      </a:endParaRP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 dirty="0">
                          <a:latin typeface="+mn-lt"/>
                        </a:rPr>
                        <a:t>56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e-DE" sz="1200" b="1" strike="noStrike" spc="-1" dirty="0">
                          <a:latin typeface="+mn-lt"/>
                        </a:rPr>
                        <a:t>A-</a:t>
                      </a:r>
                    </a:p>
                  </a:txBody>
                  <a:tcPr marL="7558" marR="7558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de-DE" sz="1200" b="0" strike="noStrike" spc="-1" dirty="0">
                          <a:latin typeface="+mn-lt"/>
                        </a:rPr>
                        <a:t>C1</a:t>
                      </a:r>
                    </a:p>
                  </a:txBody>
                  <a:tcPr marL="100414" marR="91416" marT="45708" marB="45708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6220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D5230F-24EC-508F-163E-CFB3D92BBA49}"/>
              </a:ext>
            </a:extLst>
          </p:cNvPr>
          <p:cNvSpPr txBox="1"/>
          <p:nvPr/>
        </p:nvSpPr>
        <p:spPr>
          <a:xfrm>
            <a:off x="685320" y="5401804"/>
            <a:ext cx="8563188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" dirty="0">
                <a:solidFill>
                  <a:srgbClr val="000000"/>
                </a:solidFill>
                <a:latin typeface="Arial"/>
                <a:ea typeface="DejaVu Sans"/>
              </a:rPr>
              <a:t>C1 = Conditionally Approved w/Technical Review by the Lab</a:t>
            </a:r>
            <a:endParaRPr lang="de-DE" sz="1400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33D4F-53AA-AE9B-CA59-F26F2D6AD3BB}"/>
              </a:ext>
            </a:extLst>
          </p:cNvPr>
          <p:cNvSpPr txBox="1"/>
          <p:nvPr/>
        </p:nvSpPr>
        <p:spPr>
          <a:xfrm>
            <a:off x="-1" y="5731560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A91B1B"/>
                </a:solidFill>
              </a:rPr>
              <a:t>Approved 155 PAC days in Hall B and 202 PAC days in Hall C for a total of </a:t>
            </a:r>
            <a:r>
              <a:rPr lang="en-US" sz="2000" b="1" dirty="0">
                <a:solidFill>
                  <a:srgbClr val="A91B1B"/>
                </a:solidFill>
              </a:rPr>
              <a:t>357 PAC days</a:t>
            </a:r>
            <a:r>
              <a:rPr lang="en-US" sz="2000" dirty="0">
                <a:solidFill>
                  <a:srgbClr val="A91B1B"/>
                </a:solidFill>
              </a:rPr>
              <a:t>!</a:t>
            </a:r>
          </a:p>
          <a:p>
            <a:pPr algn="ctr"/>
            <a:r>
              <a:rPr lang="en-US" sz="2000" b="1" dirty="0">
                <a:solidFill>
                  <a:srgbClr val="A91B1B"/>
                </a:solidFill>
              </a:rPr>
              <a:t>Three years of single hall running </a:t>
            </a:r>
            <a:r>
              <a:rPr lang="en-US" sz="2000" dirty="0">
                <a:solidFill>
                  <a:srgbClr val="A91B1B"/>
                </a:solidFill>
              </a:rPr>
              <a:t>at 34 weeks per year. (One PAC day = Two calendar days)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A2E-91CD-9F88-BA2E-11BA5C69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1369"/>
            <a:ext cx="12188825" cy="487363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EXTREMELY ROUGH Timeline CEBAF’s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A69C3-2BF3-5AAF-89A2-D3857A7260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188825" y="5713573"/>
            <a:ext cx="714691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D9778F-A43B-0A7C-5C4D-00CC339523A2}"/>
              </a:ext>
            </a:extLst>
          </p:cNvPr>
          <p:cNvGrpSpPr/>
          <p:nvPr/>
        </p:nvGrpSpPr>
        <p:grpSpPr>
          <a:xfrm>
            <a:off x="155853" y="957932"/>
            <a:ext cx="11877115" cy="3567444"/>
            <a:chOff x="155853" y="1415132"/>
            <a:chExt cx="11877115" cy="35674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03C439-4F11-5C7D-B50C-AC07D0E7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853" y="1415132"/>
              <a:ext cx="11877115" cy="35674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B8A814-9BA3-05B4-45BC-282DE1C8228D}"/>
                </a:ext>
              </a:extLst>
            </p:cNvPr>
            <p:cNvSpPr/>
            <p:nvPr/>
          </p:nvSpPr>
          <p:spPr>
            <a:xfrm>
              <a:off x="3828595" y="1870980"/>
              <a:ext cx="1432187" cy="319957"/>
            </a:xfrm>
            <a:prstGeom prst="rect">
              <a:avLst/>
            </a:prstGeom>
            <a:solidFill>
              <a:srgbClr val="6F2E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E56175-DE88-43DE-85F8-18BCC3F1B0E8}"/>
                </a:ext>
              </a:extLst>
            </p:cNvPr>
            <p:cNvSpPr/>
            <p:nvPr/>
          </p:nvSpPr>
          <p:spPr>
            <a:xfrm>
              <a:off x="5634275" y="2212702"/>
              <a:ext cx="1554075" cy="319957"/>
            </a:xfrm>
            <a:prstGeom prst="rect">
              <a:avLst/>
            </a:prstGeom>
            <a:solidFill>
              <a:srgbClr val="6F2E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72131E-278F-3188-9C88-D9E28C278ED1}"/>
              </a:ext>
            </a:extLst>
          </p:cNvPr>
          <p:cNvSpPr txBox="1"/>
          <p:nvPr/>
        </p:nvSpPr>
        <p:spPr>
          <a:xfrm>
            <a:off x="399084" y="4844055"/>
            <a:ext cx="12431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538D"/>
                </a:solidFill>
              </a:rPr>
              <a:t>Phase 1 includes building a positron source and the tunnel &amp; beamline connecting the source to main machine.</a:t>
            </a:r>
          </a:p>
          <a:p>
            <a:r>
              <a:rPr lang="en-US" b="1" dirty="0">
                <a:solidFill>
                  <a:srgbClr val="7ED6E2"/>
                </a:solidFill>
              </a:rPr>
              <a:t>Phase 2 includes the new permanent magnets to allow 22 GeV within current CEBAF footprint.</a:t>
            </a:r>
          </a:p>
          <a:p>
            <a:endParaRPr lang="en-US" b="1" dirty="0">
              <a:solidFill>
                <a:srgbClr val="7ED6E2"/>
              </a:solidFill>
            </a:endParaRPr>
          </a:p>
          <a:p>
            <a:r>
              <a:rPr lang="en-US" dirty="0"/>
              <a:t>NOTE:  Plan was formulated so that these projects are ramping up as the EIC project cost is ramping down.</a:t>
            </a:r>
          </a:p>
        </p:txBody>
      </p:sp>
    </p:spTree>
    <p:extLst>
      <p:ext uri="{BB962C8B-B14F-4D97-AF65-F5344CB8AC3E}">
        <p14:creationId xmlns:p14="http://schemas.microsoft.com/office/powerpoint/2010/main" val="326410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20F6D-AED0-1AD4-2E59-9B2C86AD794A}"/>
              </a:ext>
            </a:extLst>
          </p:cNvPr>
          <p:cNvSpPr txBox="1"/>
          <p:nvPr/>
        </p:nvSpPr>
        <p:spPr>
          <a:xfrm>
            <a:off x="0" y="261257"/>
            <a:ext cx="121888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Final Thoughts</a:t>
            </a:r>
          </a:p>
          <a:p>
            <a:pPr algn="ctr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E04D3-F3FD-9C2F-AAE9-1B137F3A1984}"/>
              </a:ext>
            </a:extLst>
          </p:cNvPr>
          <p:cNvSpPr txBox="1"/>
          <p:nvPr/>
        </p:nvSpPr>
        <p:spPr>
          <a:xfrm>
            <a:off x="368135" y="1401288"/>
            <a:ext cx="11820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strong partnership on the EIC project!   EIC is a lot of ”JLab physicist” so lots of opportunities for our user committee to get involved (if you haven’t already).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Jefferson Lab accelerator is now performing extremely well at 1047 MeV/c per </a:t>
            </a:r>
            <a:r>
              <a:rPr lang="en-US" dirty="0" err="1"/>
              <a:t>linac</a:t>
            </a:r>
            <a:r>
              <a:rPr lang="en-US" dirty="0"/>
              <a:t> plus injector energy (~10.5 GeV at 5</a:t>
            </a:r>
            <a:r>
              <a:rPr lang="en-US" baseline="30000" dirty="0"/>
              <a:t>th</a:t>
            </a:r>
            <a:r>
              <a:rPr lang="en-US" dirty="0"/>
              <a:t> pass)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the same energy as last year’s run where the machine had many trips.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As machine continues to improve, we will look to push to the energy up.   For reference, MOLLER requires an energy of between 10.6 and 11 GeV, so getting close.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Isgur</a:t>
            </a:r>
            <a:r>
              <a:rPr lang="en-US" dirty="0"/>
              <a:t> Fellow Dr. </a:t>
            </a:r>
            <a:r>
              <a:rPr lang="en-US" dirty="0" err="1"/>
              <a:t>Dien</a:t>
            </a:r>
            <a:r>
              <a:rPr lang="en-US" dirty="0"/>
              <a:t> Nguyen has accepted a tenure track job at the Univ. of Tennessee so a posting for the experimental </a:t>
            </a:r>
            <a:r>
              <a:rPr lang="en-US" dirty="0" err="1"/>
              <a:t>Isgur</a:t>
            </a:r>
            <a:r>
              <a:rPr lang="en-US" dirty="0"/>
              <a:t> fellow will post any day now.    Lots of academic freedom (though the boss can be tough).   Talk to </a:t>
            </a:r>
            <a:r>
              <a:rPr lang="en-US" dirty="0" err="1"/>
              <a:t>Dien</a:t>
            </a:r>
            <a:r>
              <a:rPr lang="en-US" dirty="0"/>
              <a:t> if you want to learn more about this unique fellowship opportunity.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other jobs open at the lab, so if you are looking for positions, please keep an eye on the JLab job postings: </a:t>
            </a:r>
            <a:r>
              <a:rPr lang="en-US" dirty="0">
                <a:hlinkClick r:id="rId2"/>
              </a:rPr>
              <a:t>https://www.jlab.org/recruiting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Jefferson Lab’s future looks very bright and is looking forward to many more decades of world case science!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422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1_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23040</TotalTime>
  <Words>947</Words>
  <Application>Microsoft Macintosh PowerPoint</Application>
  <PresentationFormat>Custom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PingFangSC-Regular</vt:lpstr>
      <vt:lpstr>Arial</vt:lpstr>
      <vt:lpstr>Arial Black</vt:lpstr>
      <vt:lpstr>Calibri</vt:lpstr>
      <vt:lpstr>Presentations (Wide Screen)</vt:lpstr>
      <vt:lpstr>1_Presentations (Wide Screen)</vt:lpstr>
      <vt:lpstr>PowerPoint Presentation</vt:lpstr>
      <vt:lpstr>Bad News First</vt:lpstr>
      <vt:lpstr>Jefferson Lab is going to become a multi-purpose lab.</vt:lpstr>
      <vt:lpstr>PowerPoint Presentation</vt:lpstr>
      <vt:lpstr>PowerPoint Presentation</vt:lpstr>
      <vt:lpstr>Low Energy Recirculator Facility (LERF) as the New Injector Facility for CEBAF</vt:lpstr>
      <vt:lpstr>PowerPoint Presentation</vt:lpstr>
      <vt:lpstr>EXTREMELY ROUGH Timeline CEBAF’s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 Lab Managers Budget Briefing  FY2019</dc:title>
  <dc:creator>Dean, David Jarvis</dc:creator>
  <cp:lastModifiedBy>Douglas Higinbotham</cp:lastModifiedBy>
  <cp:revision>292</cp:revision>
  <cp:lastPrinted>2023-09-06T16:47:26Z</cp:lastPrinted>
  <dcterms:created xsi:type="dcterms:W3CDTF">2017-01-04T16:29:24Z</dcterms:created>
  <dcterms:modified xsi:type="dcterms:W3CDTF">2023-11-29T22:04:35Z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