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g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2"/>
  </p:notesMasterIdLst>
  <p:sldIdLst>
    <p:sldId id="256" r:id="rId2"/>
    <p:sldId id="304" r:id="rId3"/>
    <p:sldId id="305" r:id="rId4"/>
    <p:sldId id="273" r:id="rId5"/>
    <p:sldId id="306" r:id="rId6"/>
    <p:sldId id="346" r:id="rId7"/>
    <p:sldId id="307" r:id="rId8"/>
    <p:sldId id="308" r:id="rId9"/>
    <p:sldId id="309" r:id="rId10"/>
    <p:sldId id="310" r:id="rId11"/>
    <p:sldId id="316" r:id="rId12"/>
    <p:sldId id="317" r:id="rId13"/>
    <p:sldId id="318" r:id="rId14"/>
    <p:sldId id="320" r:id="rId15"/>
    <p:sldId id="312" r:id="rId16"/>
    <p:sldId id="315" r:id="rId17"/>
    <p:sldId id="313" r:id="rId18"/>
    <p:sldId id="347" r:id="rId19"/>
    <p:sldId id="322" r:id="rId20"/>
    <p:sldId id="323" r:id="rId21"/>
    <p:sldId id="324" r:id="rId22"/>
    <p:sldId id="263" r:id="rId23"/>
    <p:sldId id="319" r:id="rId24"/>
    <p:sldId id="266" r:id="rId25"/>
    <p:sldId id="267" r:id="rId26"/>
    <p:sldId id="345" r:id="rId27"/>
    <p:sldId id="348" r:id="rId28"/>
    <p:sldId id="286" r:id="rId29"/>
    <p:sldId id="282" r:id="rId30"/>
    <p:sldId id="325" r:id="rId31"/>
  </p:sldIdLst>
  <p:sldSz cx="12192000" cy="6858000"/>
  <p:notesSz cx="12192000" cy="6858000"/>
  <p:defaultTextStyle>
    <a:defPPr>
      <a:defRPr lang="en-U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 presentation" id="{9805FC16-15D9-43A9-B162-F8B0A0813C6B}">
          <p14:sldIdLst>
            <p14:sldId id="256"/>
            <p14:sldId id="304"/>
            <p14:sldId id="305"/>
            <p14:sldId id="273"/>
            <p14:sldId id="306"/>
            <p14:sldId id="346"/>
            <p14:sldId id="307"/>
            <p14:sldId id="308"/>
            <p14:sldId id="309"/>
            <p14:sldId id="310"/>
            <p14:sldId id="316"/>
            <p14:sldId id="317"/>
            <p14:sldId id="318"/>
            <p14:sldId id="320"/>
            <p14:sldId id="312"/>
            <p14:sldId id="315"/>
            <p14:sldId id="313"/>
            <p14:sldId id="347"/>
            <p14:sldId id="322"/>
            <p14:sldId id="323"/>
            <p14:sldId id="324"/>
            <p14:sldId id="263"/>
            <p14:sldId id="319"/>
            <p14:sldId id="266"/>
          </p14:sldIdLst>
        </p14:section>
        <p14:section name="Backup" id="{5262D8D4-3252-4ABF-8ED5-D420AB08E534}">
          <p14:sldIdLst>
            <p14:sldId id="267"/>
            <p14:sldId id="345"/>
            <p14:sldId id="348"/>
            <p14:sldId id="286"/>
            <p14:sldId id="282"/>
            <p14:sldId id="32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0C0C0"/>
    <a:srgbClr val="FFE631"/>
    <a:srgbClr val="6600FF"/>
    <a:srgbClr val="EAEAEA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554" autoAdjust="0"/>
  </p:normalViewPr>
  <p:slideViewPr>
    <p:cSldViewPr>
      <p:cViewPr varScale="1">
        <p:scale>
          <a:sx n="117" d="100"/>
          <a:sy n="117" d="100"/>
        </p:scale>
        <p:origin x="76" y="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F019204-0AF6-4738-8182-69B2D98B815E}" type="datetimeFigureOut">
              <a:rPr lang="en-GB"/>
              <a:t>29/02/2024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1219200" y="3300413"/>
            <a:ext cx="9753600" cy="270033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D0B8782-EA2B-4208-AC5D-64553F063B6F}" type="slidenum">
              <a:rPr lang="en-GB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3031DFE-3B64-CB90-B4A1-C256810CF7EB}" type="slidenum">
              <a:rPr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24E28E5-E7D9-D7B7-4805-9ECCEA154FB4}" type="slidenum">
              <a:rPr/>
              <a:t>5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C694361-2585-D4F1-B8F6-CD89134645F6}" type="slidenum">
              <a:rPr/>
              <a:t>22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4D6CF39-EF38-316B-B757-CE4EAE3E2724}" type="slidenum">
              <a:rPr/>
              <a:t>24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9050E61-7DF8-D577-D69C-4DFC39225E64}" type="slidenum">
              <a:rPr/>
              <a:t>25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9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Dark 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5. Background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5414" y="0"/>
            <a:ext cx="12181172" cy="6858000"/>
          </a:xfrm>
          <a:prstGeom prst="rect">
            <a:avLst/>
          </a:prstGeom>
        </p:spPr>
      </p:pic>
      <p:pic>
        <p:nvPicPr>
          <p:cNvPr id="14" name="4. Logo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479376" y="476673"/>
            <a:ext cx="3077898" cy="894262"/>
          </a:xfrm>
          <a:prstGeom prst="rect">
            <a:avLst/>
          </a:prstGeom>
        </p:spPr>
      </p:pic>
      <p:sp>
        <p:nvSpPr>
          <p:cNvPr id="15" name="3. Subtitle Placeholder"/>
          <p:cNvSpPr>
            <a:spLocks noGrp="1"/>
          </p:cNvSpPr>
          <p:nvPr>
            <p:ph type="subTitle" idx="1" hasCustomPrompt="1"/>
          </p:nvPr>
        </p:nvSpPr>
        <p:spPr bwMode="auto">
          <a:xfrm>
            <a:off x="406400" y="3707702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GB">
                <a:solidFill>
                  <a:srgbClr val="FFFFFF"/>
                </a:solidFill>
                <a:latin typeface="Helvetica"/>
              </a:rPr>
              <a:t>Insert sub copy here.</a:t>
            </a:r>
            <a:endParaRPr/>
          </a:p>
        </p:txBody>
      </p:sp>
      <p:sp>
        <p:nvSpPr>
          <p:cNvPr id="2" name="2. Title Placeholder"/>
          <p:cNvSpPr>
            <a:spLocks noGrp="1"/>
          </p:cNvSpPr>
          <p:nvPr>
            <p:ph type="ctrTitle" hasCustomPrompt="1"/>
          </p:nvPr>
        </p:nvSpPr>
        <p:spPr bwMode="auto">
          <a:xfrm>
            <a:off x="406400" y="1274763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5400"/>
              </a:lnSpc>
              <a:defRPr sz="600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pPr>
              <a:defRPr/>
            </a:pPr>
            <a:r>
              <a:rPr lang="en-GB"/>
              <a:t>Insert headline here. </a:t>
            </a:r>
            <a:br>
              <a:rPr lang="en-GB"/>
            </a:br>
            <a:r>
              <a:rPr lang="en-GB"/>
              <a:t>Should be between </a:t>
            </a:r>
            <a:br>
              <a:rPr lang="en-GB"/>
            </a:br>
            <a:r>
              <a:rPr lang="en-GB"/>
              <a:t>1-3 lines max. </a:t>
            </a:r>
            <a:endParaRPr lang="en-US"/>
          </a:p>
        </p:txBody>
      </p:sp>
      <p:pic>
        <p:nvPicPr>
          <p:cNvPr id="3" name="Graphic 2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 bwMode="auto">
          <a:xfrm>
            <a:off x="8616280" y="0"/>
            <a:ext cx="1818229" cy="13106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7"/>
          <a:stretch/>
        </p:blipFill>
        <p:spPr bwMode="auto">
          <a:xfrm>
            <a:off x="10704512" y="60157"/>
            <a:ext cx="1242648" cy="12086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5414" y="0"/>
            <a:ext cx="12181172" cy="6858000"/>
          </a:xfrm>
          <a:prstGeom prst="rect">
            <a:avLst/>
          </a:prstGeom>
        </p:spPr>
      </p:pic>
      <p:pic>
        <p:nvPicPr>
          <p:cNvPr id="12" name="4. Logo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119336" y="5877272"/>
            <a:ext cx="1954059" cy="567737"/>
          </a:xfrm>
          <a:prstGeom prst="rect">
            <a:avLst/>
          </a:prstGeom>
        </p:spPr>
      </p:pic>
      <p:sp>
        <p:nvSpPr>
          <p:cNvPr id="14" name="2. Title Placeholder"/>
          <p:cNvSpPr>
            <a:spLocks noGrp="1"/>
          </p:cNvSpPr>
          <p:nvPr>
            <p:ph type="title" hasCustomPrompt="1"/>
          </p:nvPr>
        </p:nvSpPr>
        <p:spPr bwMode="auto">
          <a:xfrm>
            <a:off x="502920" y="437430"/>
            <a:ext cx="8401392" cy="478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latin typeface="Times New Roman"/>
                <a:cs typeface="Times New Roman"/>
              </a:defRPr>
            </a:lvl1pPr>
          </a:lstStyle>
          <a:p>
            <a:pPr>
              <a:defRPr/>
            </a:pPr>
            <a:r>
              <a:rPr lang="en-GB"/>
              <a:t>Insert headline here.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01 March 2024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de-DE"/>
              <a:t>EIC UK meeting @ York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395586-F03A-48D1-94DF-16B239DF4FB5}" type="slidenum">
              <a:rPr lang="en-US"/>
              <a:t>‹#›</a:t>
            </a:fld>
            <a:endParaRPr lang="en-US"/>
          </a:p>
        </p:txBody>
      </p:sp>
      <p:pic>
        <p:nvPicPr>
          <p:cNvPr id="2" name="Graphic 1"/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8832304" y="757"/>
            <a:ext cx="1818229" cy="1309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/>
          <a:stretch/>
        </p:blipFill>
        <p:spPr bwMode="auto">
          <a:xfrm>
            <a:off x="10704512" y="60157"/>
            <a:ext cx="1242647" cy="1208603"/>
          </a:xfrm>
          <a:prstGeom prst="rect">
            <a:avLst/>
          </a:prstGeom>
        </p:spPr>
      </p:pic>
      <p:sp>
        <p:nvSpPr>
          <p:cNvPr id="11" name="3. Content Placeholder"/>
          <p:cNvSpPr>
            <a:spLocks noGrp="1"/>
          </p:cNvSpPr>
          <p:nvPr>
            <p:ph sz="half" idx="10"/>
          </p:nvPr>
        </p:nvSpPr>
        <p:spPr bwMode="auto">
          <a:xfrm>
            <a:off x="502920" y="1310641"/>
            <a:ext cx="10850880" cy="4710646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/>
              <a:buChar char="•"/>
              <a:defRPr/>
            </a:lvl1pPr>
            <a:lvl2pPr marL="800100" indent="-342900">
              <a:buFont typeface="Arial"/>
              <a:buChar char="•"/>
              <a:defRPr/>
            </a:lvl2pPr>
            <a:lvl3pPr marL="1200150" indent="-285750">
              <a:buFont typeface="Arial"/>
              <a:buChar char="•"/>
              <a:defRPr/>
            </a:lvl3pPr>
            <a:lvl4pPr marL="1657350" indent="-285750">
              <a:buFont typeface="Arial"/>
              <a:buChar char="•"/>
              <a:defRPr/>
            </a:lvl4pPr>
            <a:lvl5pPr marL="2114550" indent="-285750">
              <a:buFont typeface="Arial"/>
              <a:buChar char="•"/>
              <a:defRPr/>
            </a:lvl5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" name="4. Logo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9336" y="5877272"/>
            <a:ext cx="1954059" cy="56773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01 March 2024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de-DE"/>
              <a:t>EIC UK meeting @ York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395586-F03A-48D1-94DF-16B239DF4FB5}" type="slidenum">
              <a:rPr lang="en-US"/>
              <a:t>‹#›</a:t>
            </a:fld>
            <a:endParaRPr lang="en-US"/>
          </a:p>
        </p:txBody>
      </p:sp>
      <p:pic>
        <p:nvPicPr>
          <p:cNvPr id="2" name="Graphic 1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8832304" y="757"/>
            <a:ext cx="1818229" cy="1309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10704512" y="60157"/>
            <a:ext cx="1242647" cy="1208603"/>
          </a:xfrm>
          <a:prstGeom prst="rect">
            <a:avLst/>
          </a:prstGeom>
        </p:spPr>
      </p:pic>
      <p:sp>
        <p:nvSpPr>
          <p:cNvPr id="3" name="2. Title Placeholder"/>
          <p:cNvSpPr>
            <a:spLocks noGrp="1"/>
          </p:cNvSpPr>
          <p:nvPr>
            <p:ph type="title" hasCustomPrompt="1"/>
          </p:nvPr>
        </p:nvSpPr>
        <p:spPr bwMode="auto">
          <a:xfrm>
            <a:off x="502920" y="437430"/>
            <a:ext cx="8401392" cy="478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latin typeface="Times New Roman"/>
                <a:cs typeface="Times New Roman"/>
              </a:defRPr>
            </a:lvl1pPr>
          </a:lstStyle>
          <a:p>
            <a:pPr>
              <a:defRPr/>
            </a:pPr>
            <a:r>
              <a:rPr lang="en-GB"/>
              <a:t>Insert headline here.</a:t>
            </a:r>
            <a:endParaRPr lang="en-US"/>
          </a:p>
        </p:txBody>
      </p:sp>
      <p:sp>
        <p:nvSpPr>
          <p:cNvPr id="8" name="3. Content Placeholder"/>
          <p:cNvSpPr>
            <a:spLocks noGrp="1"/>
          </p:cNvSpPr>
          <p:nvPr>
            <p:ph sz="half" idx="10"/>
          </p:nvPr>
        </p:nvSpPr>
        <p:spPr bwMode="auto">
          <a:xfrm>
            <a:off x="502920" y="1310641"/>
            <a:ext cx="10850880" cy="4710646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/>
              <a:buChar char="•"/>
              <a:defRPr/>
            </a:lvl1pPr>
            <a:lvl2pPr marL="800100" indent="-342900">
              <a:buFont typeface="Arial"/>
              <a:buChar char="•"/>
              <a:defRPr/>
            </a:lvl2pPr>
            <a:lvl3pPr marL="1200150" indent="-285750">
              <a:buFont typeface="Arial"/>
              <a:buChar char="•"/>
              <a:defRPr/>
            </a:lvl3pPr>
            <a:lvl4pPr marL="1657350" indent="-285750">
              <a:buFont typeface="Arial"/>
              <a:buChar char="•"/>
              <a:defRPr/>
            </a:lvl4pPr>
            <a:lvl5pPr marL="2114550" indent="-285750">
              <a:buFont typeface="Arial"/>
              <a:buChar char="•"/>
              <a:defRPr/>
            </a:lvl5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image of a spider&#10;&#10;Description automatically generated">
            <a:extLst>
              <a:ext uri="{FF2B5EF4-FFF2-40B4-BE49-F238E27FC236}">
                <a16:creationId xmlns:a16="http://schemas.microsoft.com/office/drawing/2014/main" id="{9514EFA7-A815-F58A-16A2-DE05DC9BF2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" y="-37412"/>
            <a:ext cx="12192000" cy="6858000"/>
          </a:xfrm>
          <a:prstGeom prst="rect">
            <a:avLst/>
          </a:prstGeom>
        </p:spPr>
      </p:pic>
      <p:pic>
        <p:nvPicPr>
          <p:cNvPr id="12" name="4. Logo">
            <a:extLst>
              <a:ext uri="{FF2B5EF4-FFF2-40B4-BE49-F238E27FC236}">
                <a16:creationId xmlns:a16="http://schemas.microsoft.com/office/drawing/2014/main" id="{CF67140E-3A47-D241-7182-3577AE6E83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35360" y="5957607"/>
            <a:ext cx="1954059" cy="567737"/>
          </a:xfrm>
          <a:prstGeom prst="rect">
            <a:avLst/>
          </a:prstGeom>
        </p:spPr>
      </p:pic>
      <p:sp>
        <p:nvSpPr>
          <p:cNvPr id="9" name="3. Content Placeholder">
            <a:extLst>
              <a:ext uri="{FF2B5EF4-FFF2-40B4-BE49-F238E27FC236}">
                <a16:creationId xmlns:a16="http://schemas.microsoft.com/office/drawing/2014/main" id="{B5A082DC-9190-CE12-A89B-DEAF24BD59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2920" y="1310641"/>
            <a:ext cx="10515600" cy="4646966"/>
          </a:xfrm>
          <a:prstGeom prst="rect">
            <a:avLst/>
          </a:prstGeom>
          <a:noFill/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2. Title Placeholder">
            <a:extLst>
              <a:ext uri="{FF2B5EF4-FFF2-40B4-BE49-F238E27FC236}">
                <a16:creationId xmlns:a16="http://schemas.microsoft.com/office/drawing/2014/main" id="{6D2C9649-E817-6113-49C1-5EBD81E099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437430"/>
            <a:ext cx="9921240" cy="478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GB" dirty="0"/>
              <a:t>Insert headline here.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F325C4-24D9-098E-FFE4-4E83277138AD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01 March 2024</a:t>
            </a:r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D0753-C74D-D2CC-2BAE-1F08D512BE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de-DE"/>
              <a:t>EIC UK meeting @ York</a:t>
            </a:r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217D0F-B43E-2873-5739-0CF162BD6A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395586-F03A-48D1-94DF-16B239DF4FB5}" type="slidenum">
              <a:rPr lang="en-US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5C09B69-9520-9371-FA0C-EA4CBB2CA44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832304" y="0"/>
            <a:ext cx="1818230" cy="1310641"/>
          </a:xfrm>
          <a:prstGeom prst="rect">
            <a:avLst/>
          </a:prstGeom>
        </p:spPr>
      </p:pic>
      <p:pic>
        <p:nvPicPr>
          <p:cNvPr id="10" name="Picture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2E0F30F-1C41-98DA-F4DE-D8AA1D32EE5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536" y="60157"/>
            <a:ext cx="1242648" cy="120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0292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624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01 March 2024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de-DE"/>
              <a:t>EIC UK meeting @ York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395586-F03A-48D1-94DF-16B239DF4FB5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hdr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indico.bnl.gov/event/20219/contributions/79348/attachments/49030/83511/EIC-SVT-08Aug23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eic/documents/blob/master/reports/general/Note-Simulations-BeamEffects.pdf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dico.bnl.gov/event/20473/contributions/85002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dico.bnl.gov/event/20473/contributions/85002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bnl.gov/event/20473/contributions/84984/" TargetMode="Externa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bnl.gov/event/20473/contributions/85389/" TargetMode="External"/><Relationship Id="rId2" Type="http://schemas.openxmlformats.org/officeDocument/2006/relationships/image" Target="../media/image52.tmp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bnl.gov/EPIC/index.php?title=Si_Vertex_Tracker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bnl.gov/event/20219/contributions/79348/attachments/49030/83511/EIC-SVT-08Aug23.pdf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indico.bnl.gov/event/20219/contributions/79348/attachments/49030/83511/EIC-SVT-08Aug23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 bwMode="auto">
          <a:xfrm>
            <a:off x="406399" y="3707701"/>
            <a:ext cx="9144000" cy="1988055"/>
          </a:xfrm>
        </p:spPr>
        <p:txBody>
          <a:bodyPr/>
          <a:lstStyle/>
          <a:p>
            <a:pPr>
              <a:defRPr/>
            </a:pPr>
            <a:r>
              <a:rPr lang="en-GB" dirty="0"/>
              <a:t>James Glover</a:t>
            </a:r>
          </a:p>
          <a:p>
            <a:pPr>
              <a:defRPr/>
            </a:pPr>
            <a:r>
              <a:rPr lang="en-GB" dirty="0"/>
              <a:t>  on behalf of EIC-UK WP1 (MAPS)</a:t>
            </a:r>
            <a:endParaRPr dirty="0"/>
          </a:p>
          <a:p>
            <a:pPr>
              <a:defRPr/>
            </a:pPr>
            <a:endParaRPr lang="en-GB" dirty="0"/>
          </a:p>
          <a:p>
            <a:pPr>
              <a:defRPr/>
            </a:pPr>
            <a:r>
              <a:rPr lang="en-GB" dirty="0"/>
              <a:t>EIC UK meeting @ York</a:t>
            </a:r>
            <a:endParaRPr dirty="0"/>
          </a:p>
          <a:p>
            <a:pPr>
              <a:defRPr/>
            </a:pPr>
            <a:endParaRPr lang="en-GB" dirty="0"/>
          </a:p>
          <a:p>
            <a:pPr>
              <a:defRPr/>
            </a:pPr>
            <a:r>
              <a:rPr lang="en-GB" dirty="0"/>
              <a:t>Fri, 1</a:t>
            </a:r>
            <a:r>
              <a:rPr lang="en-GB" baseline="30000" dirty="0"/>
              <a:t>st</a:t>
            </a:r>
            <a:r>
              <a:rPr lang="en-GB" dirty="0"/>
              <a:t> March 2024</a:t>
            </a:r>
            <a:endParaRPr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 dirty="0" err="1"/>
              <a:t>ePIC</a:t>
            </a:r>
            <a:r>
              <a:rPr lang="en-GB" dirty="0"/>
              <a:t> SVT Outer Barrel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B1E2E-E417-6593-D2ED-8BA8E8EF6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Construction of staves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6A0FA2-5A01-9A28-DA53-DDAA6225D6D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01 March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5381BA-22F5-46E0-2D9B-E1180AF30A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EIC UK meeting @ York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F28592-7382-F786-DDB6-9562CF6858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en-US" smtClean="0"/>
              <a:t>10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905C21-57E1-1919-ED2F-198A50AC06E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02920" y="1310641"/>
            <a:ext cx="10993680" cy="2297901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lnSpc>
                <a:spcPct val="110000"/>
              </a:lnSpc>
              <a:buFont typeface="Arial"/>
              <a:buChar char="•"/>
              <a:defRPr/>
            </a:pPr>
            <a:r>
              <a:rPr lang="en-GB" dirty="0"/>
              <a:t>Numerous stave structures are required for the OB layers (L3 and L4).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  <a:defRPr/>
            </a:pPr>
            <a:r>
              <a:rPr lang="en-GB" u="sng" dirty="0">
                <a:hlinkClick r:id="rId2" tooltip="https://indico.bnl.gov/event/20219/contributions/79348/attachments/49030/83511/EIC-SVT-08Aug23.pdf"/>
              </a:rPr>
              <a:t>Peter</a:t>
            </a:r>
            <a:r>
              <a:rPr lang="en-GB" dirty="0"/>
              <a:t> also suggested different lengths and configurations for both L3 and L4 in his OB </a:t>
            </a:r>
            <a:r>
              <a:rPr lang="en-GB" dirty="0" err="1"/>
              <a:t>Opt</a:t>
            </a:r>
            <a:r>
              <a:rPr lang="en-GB" dirty="0"/>
              <a:t> 3.</a:t>
            </a:r>
          </a:p>
          <a:p>
            <a:pPr marL="742950" lvl="1" indent="-285750">
              <a:lnSpc>
                <a:spcPct val="110000"/>
              </a:lnSpc>
              <a:buFont typeface="Arial"/>
              <a:buChar char="•"/>
              <a:defRPr/>
            </a:pPr>
            <a:r>
              <a:rPr lang="en-GB" dirty="0"/>
              <a:t>Layer length and for module configuration are the same for OB </a:t>
            </a:r>
            <a:r>
              <a:rPr lang="en-GB" dirty="0" err="1"/>
              <a:t>Opt</a:t>
            </a:r>
            <a:r>
              <a:rPr lang="en-GB" dirty="0"/>
              <a:t> 1 and 2.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  <a:defRPr/>
            </a:pPr>
            <a:r>
              <a:rPr lang="en-GB" dirty="0"/>
              <a:t>To overlap the ECs of successive modules along the stave’s length, it has been suggested to place them on opposite sides of the stave structure.</a:t>
            </a:r>
          </a:p>
          <a:p>
            <a:pPr marL="0" indent="0">
              <a:buNone/>
            </a:pPr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73FC61-BD8C-76BE-1B40-B2594493AE65}"/>
              </a:ext>
            </a:extLst>
          </p:cNvPr>
          <p:cNvGrpSpPr/>
          <p:nvPr/>
        </p:nvGrpSpPr>
        <p:grpSpPr bwMode="auto">
          <a:xfrm rot="21387827">
            <a:off x="75667" y="3138758"/>
            <a:ext cx="5705462" cy="3429920"/>
            <a:chOff x="5305485" y="2758785"/>
            <a:chExt cx="6296782" cy="37854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1F92D53-07E7-470D-2356-376F14F16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05485" y="2758785"/>
              <a:ext cx="6296782" cy="37854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CD94C11-FD8D-D1AB-40B9-C7A8BFED1E05}"/>
                </a:ext>
              </a:extLst>
            </p:cNvPr>
            <p:cNvSpPr txBox="1"/>
            <p:nvPr/>
          </p:nvSpPr>
          <p:spPr bwMode="auto">
            <a:xfrm rot="1769887">
              <a:off x="6572624" y="4181761"/>
              <a:ext cx="4846026" cy="407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dirty="0"/>
                <a:t>L3 for OB Opt1 &amp; 2 – Orthographic view</a:t>
              </a:r>
              <a:endParaRPr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53B06FB-1735-52CB-2465-2882BA7EA3EB}"/>
              </a:ext>
            </a:extLst>
          </p:cNvPr>
          <p:cNvGrpSpPr/>
          <p:nvPr/>
        </p:nvGrpSpPr>
        <p:grpSpPr bwMode="auto">
          <a:xfrm>
            <a:off x="4197522" y="3645024"/>
            <a:ext cx="7141095" cy="1224136"/>
            <a:chOff x="335360" y="4437112"/>
            <a:chExt cx="7981224" cy="136815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7293ADC-76B0-F9EF-B730-31BF3D6962CA}"/>
                </a:ext>
              </a:extLst>
            </p:cNvPr>
            <p:cNvGrpSpPr/>
            <p:nvPr/>
          </p:nvGrpSpPr>
          <p:grpSpPr bwMode="auto">
            <a:xfrm>
              <a:off x="335360" y="4437112"/>
              <a:ext cx="7981224" cy="743563"/>
              <a:chOff x="367212" y="5029765"/>
              <a:chExt cx="7981224" cy="743563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AA24B12F-85E5-42F0-78A6-94D4E76405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/>
            </p:blipFill>
            <p:spPr bwMode="auto">
              <a:xfrm>
                <a:off x="367212" y="5335237"/>
                <a:ext cx="7981224" cy="438091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38350B8-49BD-B605-288B-74CABECEA7B9}"/>
                  </a:ext>
                </a:extLst>
              </p:cNvPr>
              <p:cNvSpPr txBox="1"/>
              <p:nvPr/>
            </p:nvSpPr>
            <p:spPr bwMode="auto">
              <a:xfrm>
                <a:off x="2326331" y="5029765"/>
                <a:ext cx="3846081" cy="722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GB" dirty="0"/>
                  <a:t>L3 for OB Opt1 &amp; 2 – Side view</a:t>
                </a:r>
                <a:endParaRPr dirty="0"/>
              </a:p>
              <a:p>
                <a:pPr>
                  <a:defRPr/>
                </a:pPr>
                <a:endParaRPr lang="en-GB" dirty="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1C6BB2B-1D71-309E-F9BA-F693CD70E9F1}"/>
                </a:ext>
              </a:extLst>
            </p:cNvPr>
            <p:cNvGrpSpPr/>
            <p:nvPr/>
          </p:nvGrpSpPr>
          <p:grpSpPr bwMode="auto">
            <a:xfrm>
              <a:off x="995096" y="5388079"/>
              <a:ext cx="6531244" cy="417185"/>
              <a:chOff x="995096" y="5341062"/>
              <a:chExt cx="6531244" cy="417185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4458516F-7A35-67CB-EDFA-2E1A212AA320}"/>
                  </a:ext>
                </a:extLst>
              </p:cNvPr>
              <p:cNvGrpSpPr/>
              <p:nvPr/>
            </p:nvGrpSpPr>
            <p:grpSpPr bwMode="auto">
              <a:xfrm>
                <a:off x="995096" y="5341062"/>
                <a:ext cx="2910724" cy="417185"/>
                <a:chOff x="491040" y="5341062"/>
                <a:chExt cx="2910724" cy="417185"/>
              </a:xfrm>
            </p:grpSpPr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65F87CB-5DB2-0E3E-2496-040E9AF2D0A2}"/>
                    </a:ext>
                  </a:extLst>
                </p:cNvPr>
                <p:cNvSpPr txBox="1"/>
                <p:nvPr/>
              </p:nvSpPr>
              <p:spPr bwMode="auto">
                <a:xfrm>
                  <a:off x="871665" y="5341062"/>
                  <a:ext cx="2530099" cy="4127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defRPr/>
                  </a:pPr>
                  <a:r>
                    <a:rPr lang="en-GB" dirty="0"/>
                    <a:t> Services direction</a:t>
                  </a:r>
                  <a:endParaRPr dirty="0"/>
                </a:p>
              </p:txBody>
            </p:sp>
            <p:sp>
              <p:nvSpPr>
                <p:cNvPr id="23" name="Arrow: Left 22">
                  <a:extLst>
                    <a:ext uri="{FF2B5EF4-FFF2-40B4-BE49-F238E27FC236}">
                      <a16:creationId xmlns:a16="http://schemas.microsoft.com/office/drawing/2014/main" id="{312EB973-EA69-89E0-9870-6A57FDFC49A6}"/>
                    </a:ext>
                  </a:extLst>
                </p:cNvPr>
                <p:cNvSpPr/>
                <p:nvPr/>
              </p:nvSpPr>
              <p:spPr bwMode="auto">
                <a:xfrm>
                  <a:off x="491040" y="5388915"/>
                  <a:ext cx="492392" cy="369332"/>
                </a:xfrm>
                <a:prstGeom prst="leftArrow">
                  <a:avLst>
                    <a:gd name="adj1" fmla="val 50000"/>
                    <a:gd name="adj2" fmla="val 50000"/>
                  </a:avLst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078A82E4-B820-CDAC-5E41-99439919EC54}"/>
                  </a:ext>
                </a:extLst>
              </p:cNvPr>
              <p:cNvGrpSpPr/>
              <p:nvPr/>
            </p:nvGrpSpPr>
            <p:grpSpPr bwMode="auto">
              <a:xfrm>
                <a:off x="4798673" y="5341062"/>
                <a:ext cx="2727667" cy="417185"/>
                <a:chOff x="838234" y="5341062"/>
                <a:chExt cx="2727667" cy="417185"/>
              </a:xfrm>
            </p:grpSpPr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25399955-B660-4F33-9D2A-7FE7600004EE}"/>
                    </a:ext>
                  </a:extLst>
                </p:cNvPr>
                <p:cNvSpPr txBox="1"/>
                <p:nvPr/>
              </p:nvSpPr>
              <p:spPr bwMode="auto">
                <a:xfrm>
                  <a:off x="838234" y="5341062"/>
                  <a:ext cx="2377446" cy="4127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defRPr/>
                  </a:pPr>
                  <a:r>
                    <a:rPr lang="en-GB" dirty="0"/>
                    <a:t> Services direction</a:t>
                  </a:r>
                  <a:endParaRPr dirty="0"/>
                </a:p>
              </p:txBody>
            </p:sp>
            <p:sp>
              <p:nvSpPr>
                <p:cNvPr id="21" name="Arrow: Left 20">
                  <a:extLst>
                    <a:ext uri="{FF2B5EF4-FFF2-40B4-BE49-F238E27FC236}">
                      <a16:creationId xmlns:a16="http://schemas.microsoft.com/office/drawing/2014/main" id="{6B38C1AE-9C20-B80A-0954-FB31E4C9408C}"/>
                    </a:ext>
                  </a:extLst>
                </p:cNvPr>
                <p:cNvSpPr/>
                <p:nvPr/>
              </p:nvSpPr>
              <p:spPr bwMode="auto">
                <a:xfrm rot="10800000">
                  <a:off x="3073509" y="5388915"/>
                  <a:ext cx="492392" cy="369332"/>
                </a:xfrm>
                <a:prstGeom prst="leftArrow">
                  <a:avLst>
                    <a:gd name="adj1" fmla="val 50000"/>
                    <a:gd name="adj2" fmla="val 50000"/>
                  </a:avLst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</p:grpSp>
        </p:grpSp>
        <p:sp>
          <p:nvSpPr>
            <p:cNvPr id="16" name="Right Brace 15">
              <a:extLst>
                <a:ext uri="{FF2B5EF4-FFF2-40B4-BE49-F238E27FC236}">
                  <a16:creationId xmlns:a16="http://schemas.microsoft.com/office/drawing/2014/main" id="{E6744F39-F367-A02A-69B1-1A2BA8AEDB1C}"/>
                </a:ext>
              </a:extLst>
            </p:cNvPr>
            <p:cNvSpPr/>
            <p:nvPr/>
          </p:nvSpPr>
          <p:spPr bwMode="auto">
            <a:xfrm rot="5400000">
              <a:off x="2105979" y="3399419"/>
              <a:ext cx="432048" cy="3803578"/>
            </a:xfrm>
            <a:prstGeom prst="rightBrace">
              <a:avLst>
                <a:gd name="adj1" fmla="val 8333"/>
                <a:gd name="adj2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7" name="Right Brace 16">
              <a:extLst>
                <a:ext uri="{FF2B5EF4-FFF2-40B4-BE49-F238E27FC236}">
                  <a16:creationId xmlns:a16="http://schemas.microsoft.com/office/drawing/2014/main" id="{A24A75F7-F17B-9490-8028-CFB3FE8ECB9D}"/>
                </a:ext>
              </a:extLst>
            </p:cNvPr>
            <p:cNvSpPr/>
            <p:nvPr/>
          </p:nvSpPr>
          <p:spPr bwMode="auto">
            <a:xfrm rot="5400000">
              <a:off x="6053573" y="3399419"/>
              <a:ext cx="432048" cy="3803578"/>
            </a:xfrm>
            <a:prstGeom prst="rightBrace">
              <a:avLst>
                <a:gd name="adj1" fmla="val 8333"/>
                <a:gd name="adj2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519870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95419-1ED4-D78C-DE97-58F766442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4DEEF-132C-900F-9863-973261172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Overlapping modules along staves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A1EBA8-1DDE-C985-3658-699ACA0FFBE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01 March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505F62-B689-3443-3BA6-F7241116B6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EIC UK meeting @ York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C77B5C-9713-FEA0-E22C-52FC6B96B2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en-US" smtClean="0"/>
              <a:t>11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7FF4A-CBEC-D9AA-D3DA-817362BAECC6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>
            <a:normAutofit/>
          </a:bodyPr>
          <a:lstStyle/>
          <a:p>
            <a:pPr marL="342899" lvl="0" indent="-285750">
              <a:buFont typeface="Arial"/>
              <a:buChar char="•"/>
              <a:defRPr/>
            </a:pPr>
            <a:r>
              <a:rPr lang="en-GB" dirty="0"/>
              <a:t>Initial designs had no active area					 overlaps along the stave length.</a:t>
            </a:r>
          </a:p>
          <a:p>
            <a:pPr marL="342899" lvl="0" indent="-285750">
              <a:buFont typeface="Arial"/>
              <a:buChar char="•"/>
              <a:defRPr/>
            </a:pPr>
            <a:endParaRPr lang="en-GB" dirty="0"/>
          </a:p>
          <a:p>
            <a:pPr marL="57149" lvl="0" indent="0">
              <a:buNone/>
              <a:defRPr/>
            </a:pPr>
            <a:endParaRPr lang="en-GB" sz="2400" dirty="0"/>
          </a:p>
          <a:p>
            <a:pPr marL="342899" lvl="0" indent="-285750">
              <a:buFont typeface="Arial" panose="020B0604020202020204" pitchFamily="34" charset="0"/>
              <a:buChar char="•"/>
              <a:defRPr/>
            </a:pPr>
            <a:r>
              <a:rPr lang="en-GB" dirty="0"/>
              <a:t>1</a:t>
            </a:r>
            <a:r>
              <a:rPr lang="en-GB" baseline="30000" dirty="0"/>
              <a:t>st</a:t>
            </a:r>
            <a:r>
              <a:rPr lang="en-GB" dirty="0"/>
              <a:t> step was to consider the overlap needed for an ideal interaction point (X=0, Y=0, Z=0).</a:t>
            </a:r>
          </a:p>
          <a:p>
            <a:pPr marL="800099" lvl="1" indent="-285750">
              <a:buFont typeface="Arial" panose="020B0604020202020204" pitchFamily="34" charset="0"/>
              <a:buChar char="•"/>
              <a:defRPr/>
            </a:pPr>
            <a:r>
              <a:rPr lang="en-GB" dirty="0"/>
              <a:t>XY plane is perpendicular to the beam pipe				  (X=0, Y=0 is beam-pipe centre).</a:t>
            </a:r>
          </a:p>
          <a:p>
            <a:pPr marL="800099" lvl="1" indent="-285750">
              <a:buFont typeface="Arial" panose="020B0604020202020204" pitchFamily="34" charset="0"/>
              <a:buChar char="•"/>
              <a:defRPr/>
            </a:pPr>
            <a:r>
              <a:rPr lang="en-GB" dirty="0"/>
              <a:t>Z-axis is parallel to the beam pipe						 (Z=0 is centre of barrel length).</a:t>
            </a:r>
          </a:p>
        </p:txBody>
      </p:sp>
      <p:pic>
        <p:nvPicPr>
          <p:cNvPr id="8" name="Picture 7" descr="A blue line on a black background&#10;&#10;Description automatically generated">
            <a:extLst>
              <a:ext uri="{FF2B5EF4-FFF2-40B4-BE49-F238E27FC236}">
                <a16:creationId xmlns:a16="http://schemas.microsoft.com/office/drawing/2014/main" id="{E982B848-7AA6-7846-E22C-9124D836C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20136" y="3717032"/>
            <a:ext cx="4830965" cy="2448272"/>
          </a:xfrm>
          <a:prstGeom prst="rect">
            <a:avLst/>
          </a:prstGeom>
        </p:spPr>
      </p:pic>
      <p:pic>
        <p:nvPicPr>
          <p:cNvPr id="10" name="Picture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F01066F-D00C-C65D-C3E9-F8F874D2BB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141" y="1303302"/>
            <a:ext cx="4732419" cy="203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938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2BB8B2-7FB9-5627-58AB-5BBE04CF4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4EDBF-D0C9-C73B-E44B-0530446CF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Interaction point variations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B27797-442C-66CE-2A55-27DD9BE1EA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01 March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29DA70-C6CE-E309-2404-7032C3F361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EIC UK meeting @ York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399A92-13B4-40DA-F0A5-98766C9755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12194E-0C36-8B56-B085-2ADE93B59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32706" y="1715896"/>
            <a:ext cx="7619478" cy="4227674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5E6586-6EEE-057A-A374-456D37F45E8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02920" y="1310641"/>
            <a:ext cx="10850880" cy="405255"/>
          </a:xfrm>
        </p:spPr>
        <p:txBody>
          <a:bodyPr>
            <a:normAutofit fontScale="92500" lnSpcReduction="20000"/>
          </a:bodyPr>
          <a:lstStyle/>
          <a:p>
            <a:pPr marL="57149" lvl="0">
              <a:defRPr/>
            </a:pPr>
            <a:r>
              <a:rPr lang="en-GB" dirty="0"/>
              <a:t>Summary from Stephen Maple, original information from </a:t>
            </a:r>
            <a:r>
              <a:rPr lang="en-GB" dirty="0">
                <a:hlinkClick r:id="rId3"/>
              </a:rPr>
              <a:t>here</a:t>
            </a:r>
            <a:r>
              <a:rPr lang="en-GB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C76F10-C1F8-0218-59D2-709E01EA8109}"/>
              </a:ext>
            </a:extLst>
          </p:cNvPr>
          <p:cNvSpPr txBox="1"/>
          <p:nvPr/>
        </p:nvSpPr>
        <p:spPr>
          <a:xfrm>
            <a:off x="7680176" y="1994064"/>
            <a:ext cx="4032126" cy="1938992"/>
          </a:xfrm>
          <a:prstGeom prst="rect">
            <a:avLst/>
          </a:prstGeom>
          <a:solidFill>
            <a:srgbClr val="C0C0C0">
              <a:alpha val="30196"/>
            </a:srgb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marL="0" lvl="0" indent="0">
              <a:buNone/>
              <a:defRPr/>
            </a:pPr>
            <a:r>
              <a:rPr lang="en-GB" sz="2400" dirty="0"/>
              <a:t>Important points (interaction point variation in):</a:t>
            </a:r>
          </a:p>
          <a:p>
            <a:pPr marL="342899" lvl="0" indent="-285750">
              <a:buFont typeface="Arial" panose="020B0604020202020204" pitchFamily="34" charset="0"/>
              <a:buChar char="•"/>
              <a:defRPr/>
            </a:pPr>
            <a:r>
              <a:rPr lang="en-GB" sz="2400" dirty="0"/>
              <a:t>X-axis = ± ~ 600 </a:t>
            </a:r>
            <a:r>
              <a:rPr lang="el-GR" sz="2400" dirty="0"/>
              <a:t>μ</a:t>
            </a:r>
            <a:r>
              <a:rPr lang="en-GB" sz="2400" dirty="0"/>
              <a:t>m</a:t>
            </a:r>
          </a:p>
          <a:p>
            <a:pPr marL="342899" lvl="0" indent="-285750">
              <a:buFont typeface="Arial" panose="020B0604020202020204" pitchFamily="34" charset="0"/>
              <a:buChar char="•"/>
              <a:defRPr/>
            </a:pPr>
            <a:r>
              <a:rPr lang="en-GB" sz="2400" dirty="0"/>
              <a:t>Y-axis = ± ~ 30 </a:t>
            </a:r>
            <a:r>
              <a:rPr lang="el-GR" sz="2400" dirty="0"/>
              <a:t>μ</a:t>
            </a:r>
            <a:r>
              <a:rPr lang="en-GB" sz="2400" dirty="0"/>
              <a:t>m</a:t>
            </a:r>
          </a:p>
          <a:p>
            <a:pPr marL="342899" lvl="0" indent="-285750">
              <a:buFont typeface="Arial" panose="020B0604020202020204" pitchFamily="34" charset="0"/>
              <a:buChar char="•"/>
              <a:defRPr/>
            </a:pPr>
            <a:r>
              <a:rPr lang="en-GB" sz="2400" dirty="0"/>
              <a:t>Z-axis = ± ~ 100 </a:t>
            </a:r>
            <a:r>
              <a:rPr lang="en-GB" sz="2400" dirty="0">
                <a:solidFill>
                  <a:srgbClr val="C00000"/>
                </a:solidFill>
              </a:rPr>
              <a:t>mm</a:t>
            </a:r>
            <a:r>
              <a:rPr lang="en-GB" sz="2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09688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F9F61-486D-1770-B921-BD4F27E9D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BF993-DFD6-D453-DACD-F869680CE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Accounting for IP variations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327B94-39EE-2F7F-E21F-6626854809C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01 March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7CBBBA-F8B6-B7C8-B106-816F822763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EIC UK meeting @ York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2B5190-9B48-5A65-D753-49F3F7E8C9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en-US" smtClean="0"/>
              <a:t>13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1114B5-288E-4665-2B79-E52F6C1675E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02920" y="1310641"/>
            <a:ext cx="10850880" cy="966231"/>
          </a:xfrm>
        </p:spPr>
        <p:txBody>
          <a:bodyPr/>
          <a:lstStyle/>
          <a:p>
            <a:r>
              <a:rPr lang="en-GB" dirty="0"/>
              <a:t>Variations for all axis can be considered, but as </a:t>
            </a:r>
            <a:r>
              <a:rPr lang="el-GR" dirty="0"/>
              <a:t>Δ</a:t>
            </a:r>
            <a:r>
              <a:rPr lang="en-GB" dirty="0"/>
              <a:t>X &gt; </a:t>
            </a:r>
            <a:r>
              <a:rPr lang="el-GR" dirty="0"/>
              <a:t>Δ</a:t>
            </a:r>
            <a:r>
              <a:rPr lang="en-GB" dirty="0"/>
              <a:t>Y and </a:t>
            </a:r>
            <a:r>
              <a:rPr lang="el-GR" dirty="0"/>
              <a:t>Δ</a:t>
            </a:r>
            <a:r>
              <a:rPr lang="en-GB" dirty="0"/>
              <a:t>Z &gt;&gt; </a:t>
            </a:r>
            <a:r>
              <a:rPr lang="el-GR" dirty="0"/>
              <a:t>Δ</a:t>
            </a:r>
            <a:r>
              <a:rPr lang="en-GB" dirty="0"/>
              <a:t>X, the Z-axis has the biggest influence.</a:t>
            </a:r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D2B6BC-F390-B15D-176A-38B282EEF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84033" y="1722320"/>
            <a:ext cx="5798468" cy="4082944"/>
          </a:xfrm>
          <a:prstGeom prst="rect">
            <a:avLst/>
          </a:prstGeom>
        </p:spPr>
      </p:pic>
      <p:pic>
        <p:nvPicPr>
          <p:cNvPr id="9" name="Picture 8" descr="A red and blue lines on a black background&#10;&#10;Description automatically generated">
            <a:extLst>
              <a:ext uri="{FF2B5EF4-FFF2-40B4-BE49-F238E27FC236}">
                <a16:creationId xmlns:a16="http://schemas.microsoft.com/office/drawing/2014/main" id="{737BFAA6-C7A6-028F-A55D-99DD58FC50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28" y="2515636"/>
            <a:ext cx="6624736" cy="256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8605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42496-A0D5-58FA-81C5-7E994E2AC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Stave length comparison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45F531-AA82-EBDD-CF88-54304D709E4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01 March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EEDECF-32F1-8BC3-1DF6-8AD9373FFA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EIC UK meeting @ York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02CEC0-6A31-7165-807F-FCF7507A4C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en-US" smtClean="0"/>
              <a:t>14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F6C4E6C-3697-15C6-1A25-C3E15FF23052}"/>
              </a:ext>
            </a:extLst>
          </p:cNvPr>
          <p:cNvGrpSpPr/>
          <p:nvPr/>
        </p:nvGrpSpPr>
        <p:grpSpPr bwMode="auto">
          <a:xfrm>
            <a:off x="107413" y="1268760"/>
            <a:ext cx="5296408" cy="1128823"/>
            <a:chOff x="243440" y="1769779"/>
            <a:chExt cx="5296408" cy="1128823"/>
          </a:xfrm>
        </p:grpSpPr>
        <p:pic>
          <p:nvPicPr>
            <p:cNvPr id="8" name="Picture 7" descr="A black screen with blue numbers&#10;&#10;Description automatically generated">
              <a:extLst>
                <a:ext uri="{FF2B5EF4-FFF2-40B4-BE49-F238E27FC236}">
                  <a16:creationId xmlns:a16="http://schemas.microsoft.com/office/drawing/2014/main" id="{C47310FA-1526-1DA3-737C-C810BD688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243440" y="2132856"/>
              <a:ext cx="5296408" cy="76574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AF8A2BD-569D-2419-B232-F7049F867566}"/>
                </a:ext>
              </a:extLst>
            </p:cNvPr>
            <p:cNvSpPr txBox="1"/>
            <p:nvPr/>
          </p:nvSpPr>
          <p:spPr bwMode="auto">
            <a:xfrm>
              <a:off x="587388" y="1769779"/>
              <a:ext cx="46085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dirty="0"/>
                <a:t>L3 for OB </a:t>
              </a:r>
              <a:r>
                <a:rPr lang="en-GB" dirty="0" err="1"/>
                <a:t>Opt</a:t>
              </a:r>
              <a:r>
                <a:rPr lang="en-GB" dirty="0"/>
                <a:t> 1 &amp; 2 (no RSU overlap)</a:t>
              </a:r>
              <a:endParaRPr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A0057CA-375F-3CAA-5C8F-1095D0F1551E}"/>
              </a:ext>
            </a:extLst>
          </p:cNvPr>
          <p:cNvGrpSpPr/>
          <p:nvPr/>
        </p:nvGrpSpPr>
        <p:grpSpPr bwMode="auto">
          <a:xfrm>
            <a:off x="3548359" y="2060848"/>
            <a:ext cx="7804225" cy="1139868"/>
            <a:chOff x="4218623" y="2924190"/>
            <a:chExt cx="7804225" cy="113986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4C4B25D-44EE-CBA7-1151-723A6D488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4218623" y="3297771"/>
              <a:ext cx="7804225" cy="76628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4B2B72F-FFD0-C5E4-5BB8-6715F059FB51}"/>
                </a:ext>
              </a:extLst>
            </p:cNvPr>
            <p:cNvSpPr txBox="1"/>
            <p:nvPr/>
          </p:nvSpPr>
          <p:spPr bwMode="auto">
            <a:xfrm>
              <a:off x="5073497" y="2924190"/>
              <a:ext cx="609447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dirty="0"/>
                <a:t>L4 for OB </a:t>
              </a:r>
              <a:r>
                <a:rPr lang="en-GB" dirty="0" err="1"/>
                <a:t>Opt</a:t>
              </a:r>
              <a:r>
                <a:rPr lang="en-GB" dirty="0"/>
                <a:t> 1 &amp; 2 (no RSU overlap)</a:t>
              </a:r>
              <a:endParaRPr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1B5D552-5FF5-72FF-F2F4-20BBB1FE99AA}"/>
              </a:ext>
            </a:extLst>
          </p:cNvPr>
          <p:cNvGrpSpPr/>
          <p:nvPr/>
        </p:nvGrpSpPr>
        <p:grpSpPr>
          <a:xfrm>
            <a:off x="122721" y="3710086"/>
            <a:ext cx="5265792" cy="993141"/>
            <a:chOff x="479730" y="4686512"/>
            <a:chExt cx="5265792" cy="99314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32B8C17-D448-03A3-20F8-3D8A986A35BB}"/>
                </a:ext>
              </a:extLst>
            </p:cNvPr>
            <p:cNvSpPr txBox="1"/>
            <p:nvPr/>
          </p:nvSpPr>
          <p:spPr bwMode="auto">
            <a:xfrm>
              <a:off x="692312" y="4856299"/>
              <a:ext cx="4840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dirty="0"/>
                <a:t>L3 for OB </a:t>
              </a:r>
              <a:r>
                <a:rPr lang="en-GB" dirty="0" err="1"/>
                <a:t>Opt</a:t>
              </a:r>
              <a:r>
                <a:rPr lang="en-GB" dirty="0"/>
                <a:t> 1 (overlap corrected modules)</a:t>
              </a:r>
              <a:endParaRPr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5CDDF5D-820A-9F79-4F63-F3AEE4474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730" y="4686512"/>
              <a:ext cx="5265792" cy="993141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CC9B590-03D9-ED0B-24C5-529082F2A7EE}"/>
              </a:ext>
            </a:extLst>
          </p:cNvPr>
          <p:cNvGrpSpPr/>
          <p:nvPr/>
        </p:nvGrpSpPr>
        <p:grpSpPr>
          <a:xfrm>
            <a:off x="3551962" y="4585064"/>
            <a:ext cx="7797018" cy="1364216"/>
            <a:chOff x="3575653" y="4885407"/>
            <a:chExt cx="7797018" cy="136421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8483A9B-FFE2-F497-BF64-F122C500E8E5}"/>
                </a:ext>
              </a:extLst>
            </p:cNvPr>
            <p:cNvSpPr txBox="1"/>
            <p:nvPr/>
          </p:nvSpPr>
          <p:spPr bwMode="auto">
            <a:xfrm>
              <a:off x="4610036" y="5169452"/>
              <a:ext cx="609447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dirty="0"/>
                <a:t>L4 for OB </a:t>
              </a:r>
              <a:r>
                <a:rPr lang="en-GB" dirty="0" err="1"/>
                <a:t>Opt</a:t>
              </a:r>
              <a:r>
                <a:rPr lang="en-GB" dirty="0"/>
                <a:t> 1 (overlap corrected modules)</a:t>
              </a:r>
              <a:endParaRPr dirty="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B4CEDB4-8C21-5E28-0B49-1220E44A9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75653" y="4885407"/>
              <a:ext cx="7797018" cy="1364216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029DF2F-0797-D399-280E-7B68934C7C42}"/>
              </a:ext>
            </a:extLst>
          </p:cNvPr>
          <p:cNvSpPr txBox="1"/>
          <p:nvPr/>
        </p:nvSpPr>
        <p:spPr>
          <a:xfrm>
            <a:off x="0" y="322905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5"/>
                </a:solidFill>
              </a:rPr>
              <a:t>For Geometric Opt1, both L3 and L4 were reduced (in length) by ~1% (6 to 7 mm).</a:t>
            </a:r>
          </a:p>
        </p:txBody>
      </p:sp>
    </p:spTree>
    <p:extLst>
      <p:ext uri="{BB962C8B-B14F-4D97-AF65-F5344CB8AC3E}">
        <p14:creationId xmlns:p14="http://schemas.microsoft.com/office/powerpoint/2010/main" val="40301660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819FA-0AA0-72A5-245F-424864429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tiled stave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E56EA1-2F54-6201-72E2-534BEC15B01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01 March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BE5F86-2164-108A-05C5-EBADDE5324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EIC UK meeting @ York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681C61-D89E-7367-C4F1-6EED756150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en-US" smtClean="0"/>
              <a:t>15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08512D-466B-D5C7-64BF-78ECAD9B33C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02920" y="1310642"/>
            <a:ext cx="7650480" cy="2680938"/>
          </a:xfrm>
        </p:spPr>
        <p:txBody>
          <a:bodyPr>
            <a:normAutofit fontScale="92500" lnSpcReduction="10000"/>
          </a:bodyPr>
          <a:lstStyle/>
          <a:p>
            <a:pPr marL="342899" lvl="0" indent="-285750">
              <a:buFont typeface="Arial"/>
              <a:buChar char="•"/>
              <a:defRPr/>
            </a:pPr>
            <a:r>
              <a:rPr lang="en-GB" dirty="0"/>
              <a:t>A realistic number of staves accounted for.</a:t>
            </a:r>
          </a:p>
          <a:p>
            <a:pPr marL="342899" lvl="0" indent="-285750">
              <a:buFont typeface="Arial"/>
              <a:buChar char="•"/>
              <a:defRPr/>
            </a:pPr>
            <a:r>
              <a:rPr lang="en-GB" dirty="0"/>
              <a:t>Staves are inclined so that an entire stave overlaps the next stave.</a:t>
            </a:r>
          </a:p>
          <a:p>
            <a:pPr lvl="1"/>
            <a:r>
              <a:rPr lang="en-GB" dirty="0"/>
              <a:t>Each stave must slot in, between its neighbours.</a:t>
            </a:r>
          </a:p>
          <a:p>
            <a:pPr lvl="1"/>
            <a:r>
              <a:rPr lang="en-GB" dirty="0"/>
              <a:t>Might be challenging to replace a failed stave (remove many to get to 1). </a:t>
            </a:r>
          </a:p>
          <a:p>
            <a:pPr marL="342899" lvl="0" indent="-285750">
              <a:buFont typeface="Arial"/>
              <a:buChar char="•"/>
              <a:defRPr/>
            </a:pPr>
            <a:r>
              <a:rPr lang="en-GB" dirty="0"/>
              <a:t>Any number (odds) of stave can be used.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5A13D0-F6D0-F16A-A0BB-283DA5D92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898423" y="1191381"/>
            <a:ext cx="4265324" cy="425384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F715F19-9792-258C-12C4-C4F97FE7AE42}"/>
              </a:ext>
            </a:extLst>
          </p:cNvPr>
          <p:cNvGrpSpPr/>
          <p:nvPr/>
        </p:nvGrpSpPr>
        <p:grpSpPr>
          <a:xfrm>
            <a:off x="-309244" y="4005064"/>
            <a:ext cx="8801528" cy="2327771"/>
            <a:chOff x="-222305" y="4422841"/>
            <a:chExt cx="8766577" cy="231852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66A7289-BE33-D2DF-86EB-9C01044D7238}"/>
                </a:ext>
              </a:extLst>
            </p:cNvPr>
            <p:cNvGrpSpPr/>
            <p:nvPr/>
          </p:nvGrpSpPr>
          <p:grpSpPr>
            <a:xfrm>
              <a:off x="-222305" y="4422841"/>
              <a:ext cx="8766577" cy="2318527"/>
              <a:chOff x="-294313" y="4422841"/>
              <a:chExt cx="8766577" cy="2318527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09E92BD7-E113-3C3B-B5FD-71C908E5F1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/>
            </p:blipFill>
            <p:spPr bwMode="auto">
              <a:xfrm>
                <a:off x="2128430" y="4621192"/>
                <a:ext cx="6343834" cy="2120176"/>
              </a:xfrm>
              <a:prstGeom prst="rect">
                <a:avLst/>
              </a:prstGeom>
            </p:spPr>
          </p:pic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AF4F074B-D3D1-B5BD-C13A-82341D5B3C65}"/>
                  </a:ext>
                </a:extLst>
              </p:cNvPr>
              <p:cNvGrpSpPr/>
              <p:nvPr/>
            </p:nvGrpSpPr>
            <p:grpSpPr>
              <a:xfrm>
                <a:off x="-294313" y="5250686"/>
                <a:ext cx="2717905" cy="356373"/>
                <a:chOff x="-264655" y="4317028"/>
                <a:chExt cx="3065436" cy="356373"/>
              </a:xfrm>
            </p:grpSpPr>
            <p:sp>
              <p:nvSpPr>
                <p:cNvPr id="24" name="Arrow: Right 14">
                  <a:extLst>
                    <a:ext uri="{FF2B5EF4-FFF2-40B4-BE49-F238E27FC236}">
                      <a16:creationId xmlns:a16="http://schemas.microsoft.com/office/drawing/2014/main" id="{D9B2E8E5-1368-280B-FDED-89F9AD586E06}"/>
                    </a:ext>
                  </a:extLst>
                </p:cNvPr>
                <p:cNvSpPr/>
                <p:nvPr/>
              </p:nvSpPr>
              <p:spPr bwMode="auto">
                <a:xfrm>
                  <a:off x="2350828" y="4328523"/>
                  <a:ext cx="449953" cy="281424"/>
                </a:xfrm>
                <a:prstGeom prst="rightArrow">
                  <a:avLst>
                    <a:gd name="adj1" fmla="val 50000"/>
                    <a:gd name="adj2" fmla="val 50000"/>
                  </a:avLst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25" name="TextBox 17">
                  <a:extLst>
                    <a:ext uri="{FF2B5EF4-FFF2-40B4-BE49-F238E27FC236}">
                      <a16:creationId xmlns:a16="http://schemas.microsoft.com/office/drawing/2014/main" id="{AEC3C5B1-8B5E-A41C-D3F5-90789685CDBD}"/>
                    </a:ext>
                  </a:extLst>
                </p:cNvPr>
                <p:cNvSpPr txBox="1"/>
                <p:nvPr/>
              </p:nvSpPr>
              <p:spPr bwMode="auto">
                <a:xfrm>
                  <a:off x="-264655" y="4317028"/>
                  <a:ext cx="2644163" cy="3563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>
                    <a:defRPr/>
                  </a:pPr>
                  <a:r>
                    <a:rPr lang="en-GB" sz="1600" dirty="0"/>
                    <a:t>External module layer</a:t>
                  </a:r>
                  <a:endParaRPr sz="1600" dirty="0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6CA05FFA-8289-E329-5672-D571B90E669C}"/>
                  </a:ext>
                </a:extLst>
              </p:cNvPr>
              <p:cNvGrpSpPr/>
              <p:nvPr/>
            </p:nvGrpSpPr>
            <p:grpSpPr>
              <a:xfrm>
                <a:off x="-168696" y="6024148"/>
                <a:ext cx="2571713" cy="338554"/>
                <a:chOff x="-99770" y="4103864"/>
                <a:chExt cx="2900551" cy="338554"/>
              </a:xfrm>
            </p:grpSpPr>
            <p:sp>
              <p:nvSpPr>
                <p:cNvPr id="22" name="Arrow: Right 14">
                  <a:extLst>
                    <a:ext uri="{FF2B5EF4-FFF2-40B4-BE49-F238E27FC236}">
                      <a16:creationId xmlns:a16="http://schemas.microsoft.com/office/drawing/2014/main" id="{4B429EBF-5858-E919-B8E9-183DBFCADB9D}"/>
                    </a:ext>
                  </a:extLst>
                </p:cNvPr>
                <p:cNvSpPr/>
                <p:nvPr/>
              </p:nvSpPr>
              <p:spPr bwMode="auto">
                <a:xfrm>
                  <a:off x="2350828" y="4115359"/>
                  <a:ext cx="449953" cy="281424"/>
                </a:xfrm>
                <a:prstGeom prst="rightArrow">
                  <a:avLst>
                    <a:gd name="adj1" fmla="val 50000"/>
                    <a:gd name="adj2" fmla="val 50000"/>
                  </a:avLst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23" name="TextBox 17">
                  <a:extLst>
                    <a:ext uri="{FF2B5EF4-FFF2-40B4-BE49-F238E27FC236}">
                      <a16:creationId xmlns:a16="http://schemas.microsoft.com/office/drawing/2014/main" id="{A9687AA4-CEBD-AFBB-A9C2-2F131E189309}"/>
                    </a:ext>
                  </a:extLst>
                </p:cNvPr>
                <p:cNvSpPr txBox="1"/>
                <p:nvPr/>
              </p:nvSpPr>
              <p:spPr bwMode="auto">
                <a:xfrm>
                  <a:off x="-99770" y="4103864"/>
                  <a:ext cx="247927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>
                    <a:defRPr/>
                  </a:pPr>
                  <a:r>
                    <a:rPr lang="en-GB" sz="1600" dirty="0"/>
                    <a:t>Internal module layer</a:t>
                  </a:r>
                  <a:endParaRPr sz="1600" dirty="0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1CB12FC-D6AA-A306-B75A-1FDF6E50E419}"/>
                  </a:ext>
                </a:extLst>
              </p:cNvPr>
              <p:cNvGrpSpPr/>
              <p:nvPr/>
            </p:nvGrpSpPr>
            <p:grpSpPr>
              <a:xfrm>
                <a:off x="-168696" y="5538718"/>
                <a:ext cx="2571713" cy="338554"/>
                <a:chOff x="-99770" y="4317028"/>
                <a:chExt cx="2900551" cy="338554"/>
              </a:xfrm>
            </p:grpSpPr>
            <p:sp>
              <p:nvSpPr>
                <p:cNvPr id="20" name="Arrow: Right 14">
                  <a:extLst>
                    <a:ext uri="{FF2B5EF4-FFF2-40B4-BE49-F238E27FC236}">
                      <a16:creationId xmlns:a16="http://schemas.microsoft.com/office/drawing/2014/main" id="{25956234-5F8F-9822-DB36-86554029E484}"/>
                    </a:ext>
                  </a:extLst>
                </p:cNvPr>
                <p:cNvSpPr/>
                <p:nvPr/>
              </p:nvSpPr>
              <p:spPr bwMode="auto">
                <a:xfrm>
                  <a:off x="2350828" y="4328523"/>
                  <a:ext cx="449953" cy="281424"/>
                </a:xfrm>
                <a:prstGeom prst="rightArrow">
                  <a:avLst>
                    <a:gd name="adj1" fmla="val 50000"/>
                    <a:gd name="adj2" fmla="val 50000"/>
                  </a:avLst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21" name="TextBox 17">
                  <a:extLst>
                    <a:ext uri="{FF2B5EF4-FFF2-40B4-BE49-F238E27FC236}">
                      <a16:creationId xmlns:a16="http://schemas.microsoft.com/office/drawing/2014/main" id="{E2C1BFC2-3798-99CA-DAE5-700EAEAE937A}"/>
                    </a:ext>
                  </a:extLst>
                </p:cNvPr>
                <p:cNvSpPr txBox="1"/>
                <p:nvPr/>
              </p:nvSpPr>
              <p:spPr bwMode="auto">
                <a:xfrm>
                  <a:off x="-99770" y="4317028"/>
                  <a:ext cx="247927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>
                    <a:defRPr/>
                  </a:pPr>
                  <a:r>
                    <a:rPr lang="en-GB" sz="1600" dirty="0"/>
                    <a:t>Ideal radius</a:t>
                  </a:r>
                  <a:endParaRPr sz="1600" dirty="0"/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DBAB8BCE-5888-C388-F88C-76542AE418AF}"/>
                  </a:ext>
                </a:extLst>
              </p:cNvPr>
              <p:cNvGrpSpPr/>
              <p:nvPr/>
            </p:nvGrpSpPr>
            <p:grpSpPr>
              <a:xfrm rot="21028912">
                <a:off x="2062349" y="4422841"/>
                <a:ext cx="3158269" cy="536256"/>
                <a:chOff x="2812222" y="3969914"/>
                <a:chExt cx="4686989" cy="490793"/>
              </a:xfrm>
            </p:grpSpPr>
            <p:sp>
              <p:nvSpPr>
                <p:cNvPr id="18" name="TextBox 5">
                  <a:extLst>
                    <a:ext uri="{FF2B5EF4-FFF2-40B4-BE49-F238E27FC236}">
                      <a16:creationId xmlns:a16="http://schemas.microsoft.com/office/drawing/2014/main" id="{8BBE6666-9637-0954-1083-DCF23FD33625}"/>
                    </a:ext>
                  </a:extLst>
                </p:cNvPr>
                <p:cNvSpPr txBox="1"/>
                <p:nvPr/>
              </p:nvSpPr>
              <p:spPr bwMode="auto">
                <a:xfrm>
                  <a:off x="2978304" y="3969914"/>
                  <a:ext cx="4520907" cy="3261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defRPr/>
                  </a:pPr>
                  <a:r>
                    <a:rPr lang="en-GB" sz="1600" dirty="0"/>
                    <a:t>First module/stave structure</a:t>
                  </a:r>
                  <a:endParaRPr sz="1600" dirty="0"/>
                </a:p>
              </p:txBody>
            </p:sp>
            <p:sp>
              <p:nvSpPr>
                <p:cNvPr id="19" name="Left Brace 8">
                  <a:extLst>
                    <a:ext uri="{FF2B5EF4-FFF2-40B4-BE49-F238E27FC236}">
                      <a16:creationId xmlns:a16="http://schemas.microsoft.com/office/drawing/2014/main" id="{5ED4BE33-C999-31B3-72CA-C19C151FA8C0}"/>
                    </a:ext>
                  </a:extLst>
                </p:cNvPr>
                <p:cNvSpPr/>
                <p:nvPr/>
              </p:nvSpPr>
              <p:spPr bwMode="auto">
                <a:xfrm rot="5399978">
                  <a:off x="4954104" y="2110125"/>
                  <a:ext cx="208700" cy="4492463"/>
                </a:xfrm>
                <a:prstGeom prst="leftBrace">
                  <a:avLst>
                    <a:gd name="adj1" fmla="val 8333"/>
                    <a:gd name="adj2" fmla="val 50000"/>
                  </a:avLst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1C2BD26-E2E2-5EA4-1AC4-4D56828BF6F9}"/>
                </a:ext>
              </a:extLst>
            </p:cNvPr>
            <p:cNvGrpSpPr/>
            <p:nvPr/>
          </p:nvGrpSpPr>
          <p:grpSpPr>
            <a:xfrm rot="20847465">
              <a:off x="4940826" y="4667037"/>
              <a:ext cx="3089100" cy="474666"/>
              <a:chOff x="2715571" y="3951610"/>
              <a:chExt cx="4584338" cy="434424"/>
            </a:xfrm>
          </p:grpSpPr>
          <p:sp>
            <p:nvSpPr>
              <p:cNvPr id="11" name="TextBox 5">
                <a:extLst>
                  <a:ext uri="{FF2B5EF4-FFF2-40B4-BE49-F238E27FC236}">
                    <a16:creationId xmlns:a16="http://schemas.microsoft.com/office/drawing/2014/main" id="{FB6D767B-F1E9-D0D7-626F-D6112458725C}"/>
                  </a:ext>
                </a:extLst>
              </p:cNvPr>
              <p:cNvSpPr txBox="1"/>
              <p:nvPr/>
            </p:nvSpPr>
            <p:spPr bwMode="auto">
              <a:xfrm>
                <a:off x="2983280" y="3951610"/>
                <a:ext cx="4293498" cy="326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GB" sz="1600" dirty="0"/>
                  <a:t>Next module/stave structure</a:t>
                </a:r>
                <a:endParaRPr sz="1600" dirty="0"/>
              </a:p>
            </p:txBody>
          </p:sp>
          <p:sp>
            <p:nvSpPr>
              <p:cNvPr id="12" name="Left Brace 8">
                <a:extLst>
                  <a:ext uri="{FF2B5EF4-FFF2-40B4-BE49-F238E27FC236}">
                    <a16:creationId xmlns:a16="http://schemas.microsoft.com/office/drawing/2014/main" id="{382F38B2-614E-AD63-AE86-2A6C66E6B5DC}"/>
                  </a:ext>
                </a:extLst>
              </p:cNvPr>
              <p:cNvSpPr/>
              <p:nvPr/>
            </p:nvSpPr>
            <p:spPr bwMode="auto">
              <a:xfrm rot="5399978">
                <a:off x="4940726" y="2026851"/>
                <a:ext cx="134028" cy="4584338"/>
              </a:xfrm>
              <a:prstGeom prst="leftBrace">
                <a:avLst>
                  <a:gd name="adj1" fmla="val 8333"/>
                  <a:gd name="adj2" fmla="val 50000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154150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5D7A7-7A38-54CC-5AE4-4998AFA17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3E06D-EDD9-0BD0-15BB-39862FA75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Castellated layout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F1BC67-D9C5-34D8-8447-21D4F824C59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01 March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A0DF1C-1D2F-5ADB-D77F-22C6BB8D80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EIC UK meeting @ York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0B7D66-8F1D-80C5-FEF1-CBF6E35CC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en-US" smtClean="0"/>
              <a:t>16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42FF88-9F2A-0626-F54F-90173513150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02920" y="1310642"/>
            <a:ext cx="7321272" cy="3066698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Alternating inner/outer structure.</a:t>
            </a:r>
          </a:p>
          <a:p>
            <a:pPr lvl="1"/>
            <a:r>
              <a:rPr lang="en-GB" dirty="0"/>
              <a:t>Easier mounting/replacing (at most 3 staves removed to replace 1).</a:t>
            </a:r>
          </a:p>
          <a:p>
            <a:pPr marL="800099" lvl="1" indent="-285750">
              <a:defRPr/>
            </a:pPr>
            <a:r>
              <a:rPr lang="en-GB" dirty="0"/>
              <a:t>Preferred for its “easier” mounting/replacing of staves.</a:t>
            </a:r>
          </a:p>
          <a:p>
            <a:pPr marL="342899" lvl="0" indent="-285750">
              <a:buFont typeface="Arial"/>
              <a:buChar char="•"/>
              <a:defRPr/>
            </a:pPr>
            <a:r>
              <a:rPr lang="en-GB" dirty="0"/>
              <a:t>Number of staves </a:t>
            </a:r>
            <a:r>
              <a:rPr lang="en-GB" dirty="0">
                <a:solidFill>
                  <a:schemeClr val="accent5"/>
                </a:solidFill>
              </a:rPr>
              <a:t>must</a:t>
            </a:r>
            <a:r>
              <a:rPr lang="en-GB" dirty="0"/>
              <a:t> be even.</a:t>
            </a:r>
          </a:p>
          <a:p>
            <a:pPr marL="342899" lvl="0" indent="-285750">
              <a:buFont typeface="Arial"/>
              <a:buChar char="•"/>
              <a:defRPr/>
            </a:pPr>
            <a:endParaRPr lang="en-GB" dirty="0"/>
          </a:p>
          <a:p>
            <a:r>
              <a:rPr lang="en-GB" dirty="0"/>
              <a:t>Some overlap of staves (in both designs).</a:t>
            </a:r>
          </a:p>
          <a:p>
            <a:pPr lvl="1"/>
            <a:r>
              <a:rPr lang="en-GB" dirty="0"/>
              <a:t>To account to dead area at the sensor’s edge.</a:t>
            </a:r>
          </a:p>
          <a:p>
            <a:pPr marL="342899" lvl="0" indent="-285750">
              <a:buFont typeface="Arial"/>
              <a:buChar char="•"/>
              <a:defRPr/>
            </a:pPr>
            <a:endParaRPr lang="en-GB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102D0EA-E8DF-81E2-1A13-152D5D60B794}"/>
              </a:ext>
            </a:extLst>
          </p:cNvPr>
          <p:cNvGrpSpPr/>
          <p:nvPr/>
        </p:nvGrpSpPr>
        <p:grpSpPr>
          <a:xfrm>
            <a:off x="2303120" y="4362573"/>
            <a:ext cx="6817216" cy="1802731"/>
            <a:chOff x="430912" y="3858517"/>
            <a:chExt cx="6817216" cy="1802731"/>
          </a:xfrm>
        </p:grpSpPr>
        <p:pic>
          <p:nvPicPr>
            <p:cNvPr id="27" name="Picture 26" descr="A blue and orange lines&#10;&#10;Description automatically generated">
              <a:extLst>
                <a:ext uri="{FF2B5EF4-FFF2-40B4-BE49-F238E27FC236}">
                  <a16:creationId xmlns:a16="http://schemas.microsoft.com/office/drawing/2014/main" id="{A51DA2FE-7BFF-4626-7DB1-69E318CAD2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0" r="20930"/>
            <a:stretch/>
          </p:blipFill>
          <p:spPr>
            <a:xfrm>
              <a:off x="430912" y="4210168"/>
              <a:ext cx="6817216" cy="1451080"/>
            </a:xfrm>
            <a:prstGeom prst="rect">
              <a:avLst/>
            </a:prstGeom>
          </p:spPr>
        </p:pic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78C15971-5B6E-BB62-7919-FC6FB72D89E1}"/>
                </a:ext>
              </a:extLst>
            </p:cNvPr>
            <p:cNvSpPr txBox="1"/>
            <p:nvPr/>
          </p:nvSpPr>
          <p:spPr bwMode="auto">
            <a:xfrm rot="21443369">
              <a:off x="880500" y="3858517"/>
              <a:ext cx="30585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1600" dirty="0"/>
                <a:t>First module/stave structure</a:t>
              </a:r>
              <a:endParaRPr sz="1600" dirty="0"/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471D8E02-CD54-5368-035D-CFE03D983760}"/>
                </a:ext>
              </a:extLst>
            </p:cNvPr>
            <p:cNvSpPr txBox="1"/>
            <p:nvPr/>
          </p:nvSpPr>
          <p:spPr bwMode="auto">
            <a:xfrm rot="480452">
              <a:off x="3902003" y="4349744"/>
              <a:ext cx="29046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1600" dirty="0"/>
                <a:t>Next module/stave structure</a:t>
              </a:r>
              <a:endParaRPr sz="1600" dirty="0"/>
            </a:p>
          </p:txBody>
        </p:sp>
        <p:sp>
          <p:nvSpPr>
            <p:cNvPr id="10" name="Left Brace 8">
              <a:extLst>
                <a:ext uri="{FF2B5EF4-FFF2-40B4-BE49-F238E27FC236}">
                  <a16:creationId xmlns:a16="http://schemas.microsoft.com/office/drawing/2014/main" id="{AE19359F-8527-FE92-BBD0-3503D6FDBC2D}"/>
                </a:ext>
              </a:extLst>
            </p:cNvPr>
            <p:cNvSpPr/>
            <p:nvPr/>
          </p:nvSpPr>
          <p:spPr bwMode="auto">
            <a:xfrm rot="5222147">
              <a:off x="2261379" y="2776560"/>
              <a:ext cx="228941" cy="2940412"/>
            </a:xfrm>
            <a:prstGeom prst="leftBrace">
              <a:avLst>
                <a:gd name="adj1" fmla="val 8333"/>
                <a:gd name="adj2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1" name="Left Brace 8">
              <a:extLst>
                <a:ext uri="{FF2B5EF4-FFF2-40B4-BE49-F238E27FC236}">
                  <a16:creationId xmlns:a16="http://schemas.microsoft.com/office/drawing/2014/main" id="{6B5EA116-909F-B804-3DE2-9FC7068682DD}"/>
                </a:ext>
              </a:extLst>
            </p:cNvPr>
            <p:cNvSpPr/>
            <p:nvPr/>
          </p:nvSpPr>
          <p:spPr bwMode="auto">
            <a:xfrm rot="5913023">
              <a:off x="5211934" y="3205871"/>
              <a:ext cx="228941" cy="3039259"/>
            </a:xfrm>
            <a:prstGeom prst="leftBrace">
              <a:avLst>
                <a:gd name="adj1" fmla="val 8333"/>
                <a:gd name="adj2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071BAA1-D567-5060-E883-831EC4A0A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12694" y="1191381"/>
            <a:ext cx="4236782" cy="425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8921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3DC045E-107D-FA26-5FBD-B91E301FD2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" b="35"/>
          <a:stretch/>
        </p:blipFill>
        <p:spPr>
          <a:xfrm>
            <a:off x="103794" y="3466137"/>
            <a:ext cx="5272126" cy="23792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DA0127-A9D9-C051-4306-6619A715A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Conceptual stave structure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6F2C5E-E354-1F65-D40B-882FB3852A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01 March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C5B05E-1425-1F82-3D75-5E3EC76F4E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EIC UK meeting @ York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8F01B0-D54B-F2AE-B9D0-73E1143804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en-US" smtClean="0"/>
              <a:t>17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FEB01D-E694-6F2D-B43F-FC21DBB52E3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02920" y="1310641"/>
            <a:ext cx="10850880" cy="2550407"/>
          </a:xfrm>
        </p:spPr>
        <p:txBody>
          <a:bodyPr/>
          <a:lstStyle/>
          <a:p>
            <a:r>
              <a:rPr lang="en-GB" dirty="0"/>
              <a:t>Following these barrel layout studies, wider mechanical meetings have been held to look at the how the stave could be built and supported from only the extreme ends.</a:t>
            </a:r>
          </a:p>
          <a:p>
            <a:r>
              <a:rPr lang="en-GB" dirty="0"/>
              <a:t>Current plan is to thin and bend the sensor for increased rigidity.</a:t>
            </a:r>
          </a:p>
          <a:p>
            <a:r>
              <a:rPr lang="en-GB" dirty="0"/>
              <a:t>This is yet to be incorporated in the CAD models.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A49B7D-58D7-D5AA-A541-1F862BA421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278" b="27469"/>
          <a:stretch/>
        </p:blipFill>
        <p:spPr>
          <a:xfrm>
            <a:off x="6669748" y="3108671"/>
            <a:ext cx="5552712" cy="29038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9B9633-6CF9-9705-A452-43CA01099AE1}"/>
              </a:ext>
            </a:extLst>
          </p:cNvPr>
          <p:cNvSpPr txBox="1"/>
          <p:nvPr/>
        </p:nvSpPr>
        <p:spPr>
          <a:xfrm>
            <a:off x="2348747" y="5445224"/>
            <a:ext cx="3171189" cy="923330"/>
          </a:xfrm>
          <a:prstGeom prst="rect">
            <a:avLst/>
          </a:prstGeom>
          <a:solidFill>
            <a:srgbClr val="C0C0C0">
              <a:alpha val="30196"/>
            </a:srgb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(numbers is diagram are only approximate, not set to current sensor size)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5F8B09-EF7D-0C30-DE90-71A470446D0B}"/>
              </a:ext>
            </a:extLst>
          </p:cNvPr>
          <p:cNvSpPr txBox="1"/>
          <p:nvPr/>
        </p:nvSpPr>
        <p:spPr>
          <a:xfrm>
            <a:off x="3581400" y="3700649"/>
            <a:ext cx="51139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5"/>
                </a:solidFill>
              </a:rPr>
              <a:t>From Georg </a:t>
            </a:r>
            <a:r>
              <a:rPr lang="en-GB" sz="1600" dirty="0" err="1">
                <a:solidFill>
                  <a:schemeClr val="accent5"/>
                </a:solidFill>
              </a:rPr>
              <a:t>Viehhauser</a:t>
            </a:r>
            <a:r>
              <a:rPr lang="en-GB" sz="1600" dirty="0">
                <a:solidFill>
                  <a:schemeClr val="accent5"/>
                </a:solidFill>
              </a:rPr>
              <a:t> (Oxford):</a:t>
            </a:r>
          </a:p>
          <a:p>
            <a:pPr algn="ctr"/>
            <a:r>
              <a:rPr lang="en-GB" sz="1400" dirty="0">
                <a:solidFill>
                  <a:schemeClr val="accent5"/>
                </a:solidFill>
                <a:hlinkClick r:id="rId4"/>
              </a:rPr>
              <a:t>https://indico.bnl.gov/event/20473/contributions/85002/</a:t>
            </a:r>
            <a:endParaRPr lang="en-GB" sz="14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2001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B9FF1DD-1224-4828-8507-07CD6AB0C9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557" t="17249" r="22340" b="10873"/>
          <a:stretch/>
        </p:blipFill>
        <p:spPr>
          <a:xfrm>
            <a:off x="8109377" y="2686600"/>
            <a:ext cx="3527972" cy="2588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0B2BF0-4369-D0D4-FA8C-1D3476BCB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Curved staves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1778E1-D821-4C0C-E77E-498A9694CC5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01 March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2CEC6A-8DC1-65F8-DB2F-F366D6345E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EIC UK meeting @ York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7E3A48-4227-5D52-8456-E70FB270F8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en-US" smtClean="0"/>
              <a:t>18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837675-3DF8-6F6A-A74E-89454452E5C0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GB" dirty="0"/>
              <a:t>LEC areas backed by carbon foam ribs.</a:t>
            </a:r>
          </a:p>
          <a:p>
            <a:pPr lvl="1"/>
            <a:r>
              <a:rPr lang="en-GB" dirty="0"/>
              <a:t>Help heat dissipation and mechanically support bon areas.</a:t>
            </a:r>
          </a:p>
          <a:p>
            <a:r>
              <a:rPr lang="en-US" dirty="0"/>
              <a:t>Central spar will support joint between	 twin sensors		 and maintain curvature of sensors.</a:t>
            </a:r>
          </a:p>
          <a:p>
            <a:endParaRPr lang="en-US" sz="700" dirty="0"/>
          </a:p>
          <a:p>
            <a:r>
              <a:rPr lang="en-US" dirty="0"/>
              <a:t>Surface between sensors covered with				 carbon fiber skin.</a:t>
            </a:r>
          </a:p>
          <a:p>
            <a:r>
              <a:rPr lang="en-US" dirty="0"/>
              <a:t>Sensors are placed over empty gaps.</a:t>
            </a:r>
          </a:p>
          <a:p>
            <a:r>
              <a:rPr lang="en-US" dirty="0"/>
              <a:t>Sensor edges to be sealed.</a:t>
            </a:r>
          </a:p>
          <a:p>
            <a:pPr lvl="1"/>
            <a:r>
              <a:rPr lang="en-US" dirty="0"/>
              <a:t>Creating an air-tight tube for air cooling.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DEBC59-A718-4FB0-A0E8-C2525539B80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78026">
            <a:off x="6281105" y="1243491"/>
            <a:ext cx="5856567" cy="34060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F47484-D96F-DB33-3FA1-0A00D91C93F9}"/>
              </a:ext>
            </a:extLst>
          </p:cNvPr>
          <p:cNvSpPr txBox="1"/>
          <p:nvPr/>
        </p:nvSpPr>
        <p:spPr>
          <a:xfrm>
            <a:off x="2874602" y="5783007"/>
            <a:ext cx="51139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5"/>
                </a:solidFill>
              </a:rPr>
              <a:t>From Georg </a:t>
            </a:r>
            <a:r>
              <a:rPr lang="en-GB" sz="1600" dirty="0" err="1">
                <a:solidFill>
                  <a:schemeClr val="accent5"/>
                </a:solidFill>
              </a:rPr>
              <a:t>Viehhauser</a:t>
            </a:r>
            <a:r>
              <a:rPr lang="en-GB" sz="1600" dirty="0">
                <a:solidFill>
                  <a:schemeClr val="accent5"/>
                </a:solidFill>
              </a:rPr>
              <a:t> (Oxford):</a:t>
            </a:r>
          </a:p>
          <a:p>
            <a:pPr algn="ctr"/>
            <a:r>
              <a:rPr lang="en-GB" sz="1400" dirty="0">
                <a:solidFill>
                  <a:schemeClr val="accent5"/>
                </a:solidFill>
                <a:hlinkClick r:id="rId4"/>
              </a:rPr>
              <a:t>https://indico.bnl.gov/event/20473/contributions/85002/</a:t>
            </a:r>
            <a:endParaRPr lang="en-GB" sz="1400" dirty="0">
              <a:solidFill>
                <a:schemeClr val="accent5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189E6E-457E-186F-4994-8D3333B2C108}"/>
              </a:ext>
            </a:extLst>
          </p:cNvPr>
          <p:cNvSpPr txBox="1"/>
          <p:nvPr/>
        </p:nvSpPr>
        <p:spPr>
          <a:xfrm>
            <a:off x="8832304" y="4932457"/>
            <a:ext cx="2154813" cy="584775"/>
          </a:xfrm>
          <a:prstGeom prst="rect">
            <a:avLst/>
          </a:prstGeom>
          <a:solidFill>
            <a:srgbClr val="C0C0C0">
              <a:alpha val="30196"/>
            </a:srgb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Preliminary renders (subject to change)</a:t>
            </a:r>
          </a:p>
        </p:txBody>
      </p:sp>
    </p:spTree>
    <p:extLst>
      <p:ext uri="{BB962C8B-B14F-4D97-AF65-F5344CB8AC3E}">
        <p14:creationId xmlns:p14="http://schemas.microsoft.com/office/powerpoint/2010/main" val="3781505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66B5B-BAEC-C1C2-26B4-FE0B78E95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Considering services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4B2A30-940D-C941-82CA-F24DDA55142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01 March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024CA3-44CB-5E10-4267-C9CB657A68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EIC UK meeting @ York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DD60A5-4C55-DFB8-B801-6B8EC5DCA4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en-US" smtClean="0"/>
              <a:t>19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99BEA7-4428-46B1-8256-8CE74F7800EB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To reduce material:</a:t>
            </a:r>
          </a:p>
          <a:p>
            <a:r>
              <a:rPr lang="en-GB" dirty="0"/>
              <a:t>EIC-LAS is to have whole pixel array readout from a single data link in the LEC (hit rate is low enough to enable this).</a:t>
            </a:r>
          </a:p>
          <a:p>
            <a:pPr lvl="1"/>
            <a:r>
              <a:rPr lang="en-GB" dirty="0"/>
              <a:t>Fibre-optics lines, for data readout, as close to the sensor as possible (e.g. end of stave) – radiation expected to be low enough to enable this.</a:t>
            </a:r>
          </a:p>
          <a:p>
            <a:pPr lvl="1"/>
            <a:r>
              <a:rPr lang="en-GB" dirty="0"/>
              <a:t>To be done using a rad-hard electrical/optical transceiver – </a:t>
            </a:r>
            <a:r>
              <a:rPr lang="en-GB" dirty="0" err="1">
                <a:solidFill>
                  <a:schemeClr val="accent5"/>
                </a:solidFill>
              </a:rPr>
              <a:t>VTRx</a:t>
            </a:r>
            <a:r>
              <a:rPr lang="en-GB" dirty="0">
                <a:solidFill>
                  <a:schemeClr val="accent5"/>
                </a:solidFill>
              </a:rPr>
              <a:t>+</a:t>
            </a:r>
            <a:r>
              <a:rPr lang="en-GB" dirty="0"/>
              <a:t>.</a:t>
            </a:r>
          </a:p>
          <a:p>
            <a:pPr lvl="1"/>
            <a:r>
              <a:rPr lang="en-GB" dirty="0"/>
              <a:t>Each </a:t>
            </a:r>
            <a:r>
              <a:rPr lang="en-GB" dirty="0" err="1"/>
              <a:t>VTRx</a:t>
            </a:r>
            <a:r>
              <a:rPr lang="en-GB" dirty="0"/>
              <a:t>+ has </a:t>
            </a:r>
            <a:r>
              <a:rPr lang="en-GB" dirty="0">
                <a:solidFill>
                  <a:schemeClr val="accent5"/>
                </a:solidFill>
              </a:rPr>
              <a:t>4</a:t>
            </a:r>
            <a:r>
              <a:rPr lang="en-GB" dirty="0"/>
              <a:t> available data lines for readout.</a:t>
            </a:r>
          </a:p>
          <a:p>
            <a:r>
              <a:rPr lang="en-GB" dirty="0"/>
              <a:t>Sensors to be powered in </a:t>
            </a:r>
            <a:r>
              <a:rPr lang="en-GB" dirty="0">
                <a:solidFill>
                  <a:schemeClr val="accent5"/>
                </a:solidFill>
              </a:rPr>
              <a:t>serial powering </a:t>
            </a:r>
            <a:r>
              <a:rPr lang="en-GB" dirty="0"/>
              <a:t>(SP) chains</a:t>
            </a:r>
            <a:r>
              <a:rPr lang="en-GB" dirty="0">
                <a:solidFill>
                  <a:schemeClr val="accent5"/>
                </a:solidFill>
              </a:rPr>
              <a:t> </a:t>
            </a:r>
            <a:r>
              <a:rPr lang="en-GB" dirty="0"/>
              <a:t>(reduces current per PSU channel and therefore wire gauge).</a:t>
            </a:r>
          </a:p>
          <a:p>
            <a:pPr lvl="1"/>
            <a:r>
              <a:rPr lang="en-GB" dirty="0"/>
              <a:t>The greater the number of sensors per SP chain, the greater the	 material saving.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07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0A394D2-EFE3-5F1F-0BF3-E7F426B9A4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403" t="13588" r="7147" b="13531"/>
          <a:stretch/>
        </p:blipFill>
        <p:spPr>
          <a:xfrm>
            <a:off x="9343770" y="1340768"/>
            <a:ext cx="2728893" cy="445941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64F5CF9-1ED4-319D-1BDE-CE2D20D34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</a:t>
            </a:r>
            <a:r>
              <a:rPr lang="en-GB" dirty="0" err="1"/>
              <a:t>ePIC</a:t>
            </a:r>
            <a:r>
              <a:rPr lang="en-GB" dirty="0"/>
              <a:t> detector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11834-C1CC-11F6-4475-1C2175C27B8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01 March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0E816A-B5FA-98DD-CAEB-E34ED7C4C0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EIC UK meeting @ York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BFC20C-A816-EDD6-870D-7E92086642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en-US" smtClean="0"/>
              <a:t>2</a:t>
            </a:fld>
            <a:endParaRPr lang="en-US" dirty="0"/>
          </a:p>
        </p:txBody>
      </p:sp>
      <p:pic>
        <p:nvPicPr>
          <p:cNvPr id="20" name="Picture 19" descr="A diagram of a machine&#10;&#10;Description automatically generated">
            <a:extLst>
              <a:ext uri="{FF2B5EF4-FFF2-40B4-BE49-F238E27FC236}">
                <a16:creationId xmlns:a16="http://schemas.microsoft.com/office/drawing/2014/main" id="{4D93A26A-B733-96B1-F270-BF5DF73F99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7835">
            <a:off x="6654054" y="3741579"/>
            <a:ext cx="3175075" cy="2448295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466E1BD-EF08-1190-72FF-1997840816A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02920" y="1310641"/>
            <a:ext cx="8617416" cy="470556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dirty="0" err="1"/>
              <a:t>ePIC</a:t>
            </a:r>
            <a:r>
              <a:rPr lang="en-GB" dirty="0"/>
              <a:t> is the first detector to utilise the new electron storage ring of EIC.</a:t>
            </a:r>
          </a:p>
          <a:p>
            <a:pPr lvl="1">
              <a:lnSpc>
                <a:spcPct val="100000"/>
              </a:lnSpc>
            </a:pPr>
            <a:r>
              <a:rPr lang="en-GB" dirty="0"/>
              <a:t>Added to the existing proton/ion beams of RHIC.</a:t>
            </a:r>
          </a:p>
          <a:p>
            <a:pPr>
              <a:lnSpc>
                <a:spcPct val="100000"/>
              </a:lnSpc>
            </a:pPr>
            <a:r>
              <a:rPr lang="en-GB" dirty="0" err="1"/>
              <a:t>ePIC</a:t>
            </a:r>
            <a:r>
              <a:rPr lang="en-GB" dirty="0"/>
              <a:t> will be replacing the STAR detector (at IP6).</a:t>
            </a:r>
          </a:p>
          <a:p>
            <a:pPr lvl="1">
              <a:lnSpc>
                <a:spcPct val="100000"/>
              </a:lnSpc>
            </a:pPr>
            <a:r>
              <a:rPr lang="en-GB" dirty="0"/>
              <a:t>Benefiting from the preexisting infrastructure, assembly hall, and control &amp; DAQ room.</a:t>
            </a:r>
          </a:p>
          <a:p>
            <a:pPr>
              <a:lnSpc>
                <a:spcPct val="100000"/>
              </a:lnSpc>
            </a:pPr>
            <a:r>
              <a:rPr lang="en-GB" dirty="0"/>
              <a:t>Inner (tracking) detector consists of:</a:t>
            </a:r>
          </a:p>
          <a:p>
            <a:pPr lvl="1">
              <a:lnSpc>
                <a:spcPct val="100000"/>
              </a:lnSpc>
            </a:pPr>
            <a:r>
              <a:rPr lang="en-GB" dirty="0"/>
              <a:t> </a:t>
            </a:r>
            <a:r>
              <a:rPr lang="en-GB" dirty="0">
                <a:solidFill>
                  <a:schemeClr val="accent5"/>
                </a:solidFill>
              </a:rPr>
              <a:t>Silicon Vertex Tracker (SVT)</a:t>
            </a:r>
            <a:r>
              <a:rPr lang="en-GB" dirty="0"/>
              <a:t>.</a:t>
            </a:r>
          </a:p>
          <a:p>
            <a:pPr lvl="1">
              <a:lnSpc>
                <a:spcPct val="100000"/>
              </a:lnSpc>
            </a:pPr>
            <a:r>
              <a:rPr lang="en-GB" dirty="0"/>
              <a:t> Multi Pattern Gas Detectors (MPGD).</a:t>
            </a:r>
          </a:p>
          <a:p>
            <a:pPr lvl="1">
              <a:lnSpc>
                <a:spcPct val="100000"/>
              </a:lnSpc>
            </a:pPr>
            <a:r>
              <a:rPr lang="en-GB" dirty="0"/>
              <a:t> AC-LGAD based Time of Flight (</a:t>
            </a:r>
            <a:r>
              <a:rPr lang="en-GB" dirty="0" err="1"/>
              <a:t>ToF</a:t>
            </a:r>
            <a:r>
              <a:rPr lang="en-GB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2535198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BA805-148C-B6DD-A14D-98A0A9214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FPC design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D8EE4B-8D31-AC5A-6119-2F2A433B67C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01 March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00B1DF-B847-0986-88CA-994BD75D6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EIC UK meeting @ York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F995B4-6DAD-97C8-8677-470FE9F438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en-US" smtClean="0"/>
              <a:t>20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D529CD-B42D-8966-19EF-7688249EF9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02920" y="1310641"/>
            <a:ext cx="11137696" cy="4710646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The flexible printer circuit (FPC) will be the interconnect between clusters of EIC-LAS. This needs:</a:t>
            </a:r>
          </a:p>
          <a:p>
            <a:r>
              <a:rPr lang="en-GB" dirty="0"/>
              <a:t>To enable the readout of data from many EIC-LAS to 1 </a:t>
            </a:r>
            <a:r>
              <a:rPr lang="en-GB" dirty="0" err="1"/>
              <a:t>VTRx</a:t>
            </a:r>
            <a:r>
              <a:rPr lang="en-GB" dirty="0"/>
              <a:t>+.</a:t>
            </a:r>
          </a:p>
          <a:p>
            <a:r>
              <a:rPr lang="en-GB" dirty="0"/>
              <a:t>Host the current to voltage regulation (for each EIC-LAS) and interconnections within a SP chain.</a:t>
            </a:r>
          </a:p>
          <a:p>
            <a:r>
              <a:rPr lang="en-GB" dirty="0"/>
              <a:t>Clusters of </a:t>
            </a:r>
            <a:r>
              <a:rPr lang="en-GB" dirty="0">
                <a:solidFill>
                  <a:schemeClr val="accent5"/>
                </a:solidFill>
              </a:rPr>
              <a:t>4 EIC-LAS per SP chain </a:t>
            </a:r>
            <a:r>
              <a:rPr lang="en-GB" dirty="0"/>
              <a:t>work well with </a:t>
            </a:r>
            <a:r>
              <a:rPr lang="en-GB" dirty="0" err="1"/>
              <a:t>VTRx</a:t>
            </a:r>
            <a:r>
              <a:rPr lang="en-GB" dirty="0"/>
              <a:t>+ readout.</a:t>
            </a:r>
          </a:p>
          <a:p>
            <a:pPr marL="0" indent="0">
              <a:buNone/>
            </a:pPr>
            <a:r>
              <a:rPr lang="en-GB" dirty="0"/>
              <a:t>FPC designs are preferring clusters 1 EIC-LAS wide (even if interfacing sensors on different sides of the same structure).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E55CBC-15FA-B8CC-04AA-6FF2C2799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7328" y="4956344"/>
            <a:ext cx="11641752" cy="84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1099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6A8E4-9FD8-EC8D-EFC1-C75637ADC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Effects of stave designs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8A7C60-1746-CD93-FEF4-62DFC2605F6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01 March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8285E0-F2F1-FB3E-4337-E5240028F1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EIC UK meeting @ York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5BD386-A6E7-46A4-8E15-CE899975B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en-US" smtClean="0"/>
              <a:t>21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F41874-778A-64B7-9BA6-C5976B3708A5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The FPC design prefers staves for EIC-LAS in multiples of 4 (in length).</a:t>
            </a:r>
          </a:p>
          <a:p>
            <a:pPr>
              <a:defRPr/>
            </a:pPr>
            <a:r>
              <a:rPr lang="en-GB" dirty="0"/>
              <a:t>A convenient layout for L3 (with 6 RSUs) could look as follows:</a:t>
            </a:r>
          </a:p>
          <a:p>
            <a:pPr>
              <a:defRPr/>
            </a:pPr>
            <a:endParaRPr lang="en-GB" dirty="0"/>
          </a:p>
          <a:p>
            <a:pPr>
              <a:defRPr/>
            </a:pPr>
            <a:endParaRPr lang="en-GB" dirty="0"/>
          </a:p>
          <a:p>
            <a:pPr>
              <a:defRPr/>
            </a:pPr>
            <a:endParaRPr lang="en-GB" dirty="0"/>
          </a:p>
          <a:p>
            <a:pPr>
              <a:defRPr/>
            </a:pPr>
            <a:endParaRPr lang="en-GB" dirty="0"/>
          </a:p>
          <a:p>
            <a:pPr>
              <a:defRPr/>
            </a:pPr>
            <a:endParaRPr lang="en-GB" dirty="0"/>
          </a:p>
          <a:p>
            <a:pPr>
              <a:defRPr/>
            </a:pPr>
            <a:r>
              <a:rPr lang="en-GB" dirty="0"/>
              <a:t>This ties in well with the Opt1 or 2 previously reported.</a:t>
            </a:r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0A92B9-581F-EAFC-AB43-8DEA62F30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96477" y="2699643"/>
            <a:ext cx="9799047" cy="216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4075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 dirty="0"/>
              <a:t>Layer 4 staves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01 March 2024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EIC UK meeting @ York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>22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-GB" dirty="0"/>
              <a:t>To enable multiples of 4 in a L4 stave, switching to 5 RSU long EIC-LAS would be closer to the suggested staves lengths (Opt3’s length, but built from only 5 RSU long EIC-LAS).</a:t>
            </a:r>
            <a:endParaRPr dirty="0"/>
          </a:p>
          <a:p>
            <a:pPr>
              <a:defRPr/>
            </a:pPr>
            <a:r>
              <a:rPr lang="en-GB" dirty="0"/>
              <a:t>This will lead to needing some overlap of RSUs (active sensors area) to get to the stave lengths required.</a:t>
            </a:r>
            <a:endParaRPr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" y="3421321"/>
            <a:ext cx="12191997" cy="17358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2F6E6F-8810-0E19-9A54-18CA0552D110}"/>
              </a:ext>
            </a:extLst>
          </p:cNvPr>
          <p:cNvSpPr txBox="1"/>
          <p:nvPr/>
        </p:nvSpPr>
        <p:spPr>
          <a:xfrm>
            <a:off x="1487487" y="5440054"/>
            <a:ext cx="9217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5"/>
                </a:solidFill>
              </a:rPr>
              <a:t>Stave length (no RSU overlap) = 866.67 mm. Longest stave in Peter’s studies = 845 mm.</a:t>
            </a:r>
          </a:p>
          <a:p>
            <a:pPr algn="ctr"/>
            <a:r>
              <a:rPr lang="en-GB" dirty="0">
                <a:solidFill>
                  <a:schemeClr val="accent5"/>
                </a:solidFill>
              </a:rPr>
              <a:t>Therefore, ~1 RSU too long!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89D12-A247-AA7B-7EBC-A2B16D1BC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AD9678-05DE-1BB8-C8E4-BCD0BE4885A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01 March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DC1E9B-4711-FCBC-4543-74CA86A02A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EIC UK meeting @ York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5E8423-95E1-9497-A46B-71C5C1270D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en-US" smtClean="0"/>
              <a:t>23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465690-E899-2B4F-5C1A-DB529D32A931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>
            <a:normAutofit/>
          </a:bodyPr>
          <a:lstStyle/>
          <a:p>
            <a:pPr marL="342899" lvl="0" indent="-285750">
              <a:buFont typeface="Arial"/>
              <a:buChar char="•"/>
              <a:defRPr/>
            </a:pPr>
            <a:r>
              <a:rPr lang="en-GB" dirty="0"/>
              <a:t>Building CAD model of entire </a:t>
            </a:r>
            <a:r>
              <a:rPr lang="en-GB" dirty="0" err="1"/>
              <a:t>ePIC</a:t>
            </a:r>
            <a:r>
              <a:rPr lang="en-GB" dirty="0"/>
              <a:t> SVT OB.</a:t>
            </a:r>
          </a:p>
          <a:p>
            <a:pPr marL="342899" lvl="0" indent="-285750">
              <a:buFont typeface="Arial"/>
              <a:buChar char="•"/>
              <a:defRPr/>
            </a:pPr>
            <a:r>
              <a:rPr lang="en-GB" dirty="0"/>
              <a:t>Variations of stave structure and layer configuration are being considered.</a:t>
            </a:r>
          </a:p>
          <a:p>
            <a:pPr marL="800099" lvl="1" indent="-285750">
              <a:defRPr/>
            </a:pPr>
            <a:r>
              <a:rPr lang="en-GB" dirty="0"/>
              <a:t>Includes consideration for sensor overlap between neighbouring staves.</a:t>
            </a:r>
          </a:p>
          <a:p>
            <a:pPr marL="342899" lvl="0" indent="-285750">
              <a:buFont typeface="Arial"/>
              <a:buChar char="•"/>
              <a:defRPr/>
            </a:pPr>
            <a:r>
              <a:rPr lang="en-GB" dirty="0"/>
              <a:t>Some consideration for overlap of modules along the length of OB staves.</a:t>
            </a:r>
          </a:p>
          <a:p>
            <a:pPr marL="800099" lvl="1" indent="-285750">
              <a:buFont typeface="Arial"/>
              <a:buChar char="•"/>
              <a:defRPr/>
            </a:pPr>
            <a:r>
              <a:rPr lang="en-GB" dirty="0"/>
              <a:t>This includes consideration for the variation in the interaction point.</a:t>
            </a:r>
          </a:p>
          <a:p>
            <a:pPr marL="342899" indent="-285750">
              <a:defRPr/>
            </a:pPr>
            <a:r>
              <a:rPr lang="en-GB" dirty="0"/>
              <a:t>Consideration for curved sensors also on the OB staves.</a:t>
            </a:r>
          </a:p>
          <a:p>
            <a:pPr marL="342899" indent="-285750">
              <a:defRPr/>
            </a:pPr>
            <a:r>
              <a:rPr lang="en-GB" dirty="0"/>
              <a:t>Seen the effect services and FPC design will play on how the EIC-LAS will need to be laid out on a stave.</a:t>
            </a:r>
          </a:p>
        </p:txBody>
      </p:sp>
    </p:spTree>
    <p:extLst>
      <p:ext uri="{BB962C8B-B14F-4D97-AF65-F5344CB8AC3E}">
        <p14:creationId xmlns:p14="http://schemas.microsoft.com/office/powerpoint/2010/main" val="29993267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Subtitle 7"/>
          <p:cNvSpPr>
            <a:spLocks noGrp="1"/>
          </p:cNvSpPr>
          <p:nvPr>
            <p:ph type="subTitle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Any questions?</a:t>
            </a:r>
            <a:endParaRPr/>
          </a:p>
          <a:p>
            <a:pPr>
              <a:defRPr/>
            </a:pPr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Thank you very much!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Additional (support) slides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21BF9D-7312-D146-A098-1393906DE9CF}"/>
              </a:ext>
            </a:extLst>
          </p:cNvPr>
          <p:cNvSpPr txBox="1"/>
          <p:nvPr/>
        </p:nvSpPr>
        <p:spPr>
          <a:xfrm>
            <a:off x="403340" y="345182"/>
            <a:ext cx="11684581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MOSAIX to EIC-LAS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2F04BD1-70C1-D801-4F6B-72FFE5D5ECA8}"/>
              </a:ext>
            </a:extLst>
          </p:cNvPr>
          <p:cNvGrpSpPr/>
          <p:nvPr/>
        </p:nvGrpSpPr>
        <p:grpSpPr>
          <a:xfrm flipV="1">
            <a:off x="721809" y="1431452"/>
            <a:ext cx="3803076" cy="201541"/>
            <a:chOff x="5944368" y="1514763"/>
            <a:chExt cx="7320208" cy="38792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B5FE2A9-8A1A-BF91-FE13-DFF713D65BAD}"/>
                </a:ext>
              </a:extLst>
            </p:cNvPr>
            <p:cNvSpPr/>
            <p:nvPr/>
          </p:nvSpPr>
          <p:spPr>
            <a:xfrm>
              <a:off x="6169891" y="1514764"/>
              <a:ext cx="591127" cy="38792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9B065DE-483D-EB8D-9891-851109F5B06B}"/>
                </a:ext>
              </a:extLst>
            </p:cNvPr>
            <p:cNvSpPr/>
            <p:nvPr/>
          </p:nvSpPr>
          <p:spPr>
            <a:xfrm>
              <a:off x="6761018" y="1514764"/>
              <a:ext cx="591127" cy="38792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9A25CA8-058E-632A-3381-8A54BBBED873}"/>
                </a:ext>
              </a:extLst>
            </p:cNvPr>
            <p:cNvSpPr/>
            <p:nvPr/>
          </p:nvSpPr>
          <p:spPr>
            <a:xfrm>
              <a:off x="7352145" y="1514764"/>
              <a:ext cx="591127" cy="38792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4651E41-B06A-03F4-7095-1FA114040AFB}"/>
                </a:ext>
              </a:extLst>
            </p:cNvPr>
            <p:cNvSpPr/>
            <p:nvPr/>
          </p:nvSpPr>
          <p:spPr>
            <a:xfrm>
              <a:off x="7943272" y="1514764"/>
              <a:ext cx="591127" cy="38792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FC1F577-FBCC-E0A6-554E-D425B852E638}"/>
                </a:ext>
              </a:extLst>
            </p:cNvPr>
            <p:cNvSpPr/>
            <p:nvPr/>
          </p:nvSpPr>
          <p:spPr>
            <a:xfrm>
              <a:off x="8534399" y="1514764"/>
              <a:ext cx="591127" cy="38792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0011268-96DA-5BBB-F48B-1FBE243822F9}"/>
                </a:ext>
              </a:extLst>
            </p:cNvPr>
            <p:cNvSpPr/>
            <p:nvPr/>
          </p:nvSpPr>
          <p:spPr>
            <a:xfrm>
              <a:off x="9125526" y="1514764"/>
              <a:ext cx="591127" cy="38792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3260402-2EAD-B555-E483-E04A0F5ADBB1}"/>
                </a:ext>
              </a:extLst>
            </p:cNvPr>
            <p:cNvSpPr/>
            <p:nvPr/>
          </p:nvSpPr>
          <p:spPr>
            <a:xfrm>
              <a:off x="9716653" y="1514764"/>
              <a:ext cx="591127" cy="38792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7B3CB1B-5088-C157-5BD7-6A3A06EB799D}"/>
                </a:ext>
              </a:extLst>
            </p:cNvPr>
            <p:cNvSpPr/>
            <p:nvPr/>
          </p:nvSpPr>
          <p:spPr>
            <a:xfrm>
              <a:off x="10307780" y="1514764"/>
              <a:ext cx="591127" cy="38792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22E52B6-7B28-80F2-ACBB-1E77EEBEE137}"/>
                </a:ext>
              </a:extLst>
            </p:cNvPr>
            <p:cNvSpPr/>
            <p:nvPr/>
          </p:nvSpPr>
          <p:spPr>
            <a:xfrm>
              <a:off x="10900068" y="1514764"/>
              <a:ext cx="591127" cy="38792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1552B12-4404-B098-088B-FBE43B771785}"/>
                </a:ext>
              </a:extLst>
            </p:cNvPr>
            <p:cNvSpPr/>
            <p:nvPr/>
          </p:nvSpPr>
          <p:spPr>
            <a:xfrm>
              <a:off x="11491195" y="1514764"/>
              <a:ext cx="591127" cy="38792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20E8E67-5EB9-7F35-A048-92B16013064F}"/>
                </a:ext>
              </a:extLst>
            </p:cNvPr>
            <p:cNvSpPr/>
            <p:nvPr/>
          </p:nvSpPr>
          <p:spPr>
            <a:xfrm>
              <a:off x="12082322" y="1514764"/>
              <a:ext cx="591127" cy="38792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96D76D1-AAC8-785A-E198-47B615CFF8DA}"/>
                </a:ext>
              </a:extLst>
            </p:cNvPr>
            <p:cNvSpPr/>
            <p:nvPr/>
          </p:nvSpPr>
          <p:spPr>
            <a:xfrm>
              <a:off x="12673449" y="1514764"/>
              <a:ext cx="591127" cy="38792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44A7643-A33F-10EE-75D6-05B0612936C2}"/>
                </a:ext>
              </a:extLst>
            </p:cNvPr>
            <p:cNvSpPr/>
            <p:nvPr/>
          </p:nvSpPr>
          <p:spPr>
            <a:xfrm>
              <a:off x="5944368" y="1514763"/>
              <a:ext cx="229745" cy="387927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9C0E2CC-46A3-2878-DFDD-1D75E1BA3646}"/>
              </a:ext>
            </a:extLst>
          </p:cNvPr>
          <p:cNvGrpSpPr/>
          <p:nvPr/>
        </p:nvGrpSpPr>
        <p:grpSpPr>
          <a:xfrm>
            <a:off x="8076382" y="1401223"/>
            <a:ext cx="2253762" cy="231769"/>
            <a:chOff x="5801204" y="2776923"/>
            <a:chExt cx="3772285" cy="38792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F5D5C90-3006-673A-E833-A5D31565D98D}"/>
                </a:ext>
              </a:extLst>
            </p:cNvPr>
            <p:cNvSpPr/>
            <p:nvPr/>
          </p:nvSpPr>
          <p:spPr>
            <a:xfrm>
              <a:off x="6026727" y="2776924"/>
              <a:ext cx="591127" cy="38792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73E6D5D-CE75-5D2F-E1BB-EFCA8BD7BE15}"/>
                </a:ext>
              </a:extLst>
            </p:cNvPr>
            <p:cNvSpPr/>
            <p:nvPr/>
          </p:nvSpPr>
          <p:spPr>
            <a:xfrm>
              <a:off x="6617854" y="2776924"/>
              <a:ext cx="591127" cy="38792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41A55B4-421C-39FC-1F87-CEB7EC5128AF}"/>
                </a:ext>
              </a:extLst>
            </p:cNvPr>
            <p:cNvSpPr/>
            <p:nvPr/>
          </p:nvSpPr>
          <p:spPr>
            <a:xfrm>
              <a:off x="7208981" y="2776924"/>
              <a:ext cx="591127" cy="38792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F479473-DE05-A618-C6B1-F5F2A5B9B436}"/>
                </a:ext>
              </a:extLst>
            </p:cNvPr>
            <p:cNvSpPr/>
            <p:nvPr/>
          </p:nvSpPr>
          <p:spPr>
            <a:xfrm>
              <a:off x="7800108" y="2776924"/>
              <a:ext cx="591127" cy="38792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28C11B9-CB47-61CE-67F8-0EA50FB6506A}"/>
                </a:ext>
              </a:extLst>
            </p:cNvPr>
            <p:cNvSpPr/>
            <p:nvPr/>
          </p:nvSpPr>
          <p:spPr>
            <a:xfrm>
              <a:off x="8391235" y="2776924"/>
              <a:ext cx="591127" cy="38792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02A5CB4-5A9B-3D6A-0476-C9CB2306A83F}"/>
                </a:ext>
              </a:extLst>
            </p:cNvPr>
            <p:cNvSpPr/>
            <p:nvPr/>
          </p:nvSpPr>
          <p:spPr>
            <a:xfrm>
              <a:off x="8982362" y="2776924"/>
              <a:ext cx="591127" cy="38792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7C522D6-58A4-6909-5132-5CE2E9399C4C}"/>
                </a:ext>
              </a:extLst>
            </p:cNvPr>
            <p:cNvSpPr/>
            <p:nvPr/>
          </p:nvSpPr>
          <p:spPr>
            <a:xfrm>
              <a:off x="5801204" y="2776923"/>
              <a:ext cx="229745" cy="387927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C2711A6-D2B7-B17C-A107-CA4B0A10FDE3}"/>
              </a:ext>
            </a:extLst>
          </p:cNvPr>
          <p:cNvSpPr txBox="1"/>
          <p:nvPr/>
        </p:nvSpPr>
        <p:spPr>
          <a:xfrm>
            <a:off x="717679" y="1883221"/>
            <a:ext cx="25787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Inner Barrel</a:t>
            </a:r>
          </a:p>
          <a:p>
            <a:endParaRPr lang="en-GB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12 RSUs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8 data links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7 slow control links</a:t>
            </a:r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Direct powering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60FEA40-4947-E6A4-646E-DF1F1B5B64CA}"/>
              </a:ext>
            </a:extLst>
          </p:cNvPr>
          <p:cNvSpPr txBox="1"/>
          <p:nvPr/>
        </p:nvSpPr>
        <p:spPr>
          <a:xfrm>
            <a:off x="8020742" y="1890463"/>
            <a:ext cx="303172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Outer Barrel</a:t>
            </a:r>
          </a:p>
          <a:p>
            <a:endParaRPr lang="en-GB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Reduced number of RSUs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Single data link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Multiplex slow control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Serial powering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5528DB2-24E8-2F0B-EC50-8F6E0E9954C9}"/>
              </a:ext>
            </a:extLst>
          </p:cNvPr>
          <p:cNvCxnSpPr>
            <a:cxnSpLocks/>
          </p:cNvCxnSpPr>
          <p:nvPr/>
        </p:nvCxnSpPr>
        <p:spPr>
          <a:xfrm flipV="1">
            <a:off x="3295846" y="2717800"/>
            <a:ext cx="4275663" cy="3913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83606BA-D469-6D92-6ACD-4D4C9B91FFCF}"/>
              </a:ext>
            </a:extLst>
          </p:cNvPr>
          <p:cNvSpPr txBox="1"/>
          <p:nvPr/>
        </p:nvSpPr>
        <p:spPr>
          <a:xfrm>
            <a:off x="4217776" y="2387600"/>
            <a:ext cx="1927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Yield likely too low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141CE89-D859-470E-9807-59D6E69905CF}"/>
              </a:ext>
            </a:extLst>
          </p:cNvPr>
          <p:cNvCxnSpPr>
            <a:cxnSpLocks/>
          </p:cNvCxnSpPr>
          <p:nvPr/>
        </p:nvCxnSpPr>
        <p:spPr>
          <a:xfrm>
            <a:off x="3295846" y="3591511"/>
            <a:ext cx="435153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89770188-DFC6-7F8A-A5AC-1D1461D1D08E}"/>
              </a:ext>
            </a:extLst>
          </p:cNvPr>
          <p:cNvSpPr txBox="1"/>
          <p:nvPr/>
        </p:nvSpPr>
        <p:spPr>
          <a:xfrm>
            <a:off x="3592472" y="3266489"/>
            <a:ext cx="368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Excess material for required data rate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2E65513-013D-2447-BC9A-3D3E62D9D159}"/>
              </a:ext>
            </a:extLst>
          </p:cNvPr>
          <p:cNvCxnSpPr>
            <a:cxnSpLocks/>
          </p:cNvCxnSpPr>
          <p:nvPr/>
        </p:nvCxnSpPr>
        <p:spPr>
          <a:xfrm>
            <a:off x="3295846" y="4510562"/>
            <a:ext cx="433760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4E1B0992-0CD4-C1A4-43F6-F59DEB3186F9}"/>
              </a:ext>
            </a:extLst>
          </p:cNvPr>
          <p:cNvSpPr txBox="1"/>
          <p:nvPr/>
        </p:nvSpPr>
        <p:spPr>
          <a:xfrm>
            <a:off x="3673594" y="4185540"/>
            <a:ext cx="3632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Excess material when built into stave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2C4A6905-E624-7BEB-2211-E6A65EB85501}"/>
              </a:ext>
            </a:extLst>
          </p:cNvPr>
          <p:cNvCxnSpPr>
            <a:cxnSpLocks/>
          </p:cNvCxnSpPr>
          <p:nvPr/>
        </p:nvCxnSpPr>
        <p:spPr>
          <a:xfrm>
            <a:off x="3346421" y="5481757"/>
            <a:ext cx="433760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A1527E41-133C-FB9F-27E3-8D89A65A3FE9}"/>
              </a:ext>
            </a:extLst>
          </p:cNvPr>
          <p:cNvSpPr txBox="1"/>
          <p:nvPr/>
        </p:nvSpPr>
        <p:spPr>
          <a:xfrm>
            <a:off x="3724169" y="5156735"/>
            <a:ext cx="3632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Excess material when built into stave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A9D2BCB-7A6F-A420-0277-9F191AE12CAF}"/>
              </a:ext>
            </a:extLst>
          </p:cNvPr>
          <p:cNvCxnSpPr>
            <a:cxnSpLocks/>
          </p:cNvCxnSpPr>
          <p:nvPr/>
        </p:nvCxnSpPr>
        <p:spPr>
          <a:xfrm>
            <a:off x="10725339" y="2524125"/>
            <a:ext cx="464989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57CBBAF-66A2-1C51-CC3F-13EFF3F317CD}"/>
              </a:ext>
            </a:extLst>
          </p:cNvPr>
          <p:cNvCxnSpPr>
            <a:cxnSpLocks/>
          </p:cNvCxnSpPr>
          <p:nvPr/>
        </p:nvCxnSpPr>
        <p:spPr>
          <a:xfrm>
            <a:off x="11190328" y="2524125"/>
            <a:ext cx="0" cy="125916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A80E4AFA-07F3-AC56-EC4D-76AF7923F25C}"/>
              </a:ext>
            </a:extLst>
          </p:cNvPr>
          <p:cNvCxnSpPr>
            <a:cxnSpLocks/>
          </p:cNvCxnSpPr>
          <p:nvPr/>
        </p:nvCxnSpPr>
        <p:spPr>
          <a:xfrm>
            <a:off x="10725339" y="3776047"/>
            <a:ext cx="464988" cy="7242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9924B23F-2706-A379-4F70-1672AD1A35EB}"/>
              </a:ext>
            </a:extLst>
          </p:cNvPr>
          <p:cNvCxnSpPr>
            <a:cxnSpLocks/>
          </p:cNvCxnSpPr>
          <p:nvPr/>
        </p:nvCxnSpPr>
        <p:spPr>
          <a:xfrm>
            <a:off x="10725338" y="4405628"/>
            <a:ext cx="464989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36BEE16-D542-586E-F963-30E73C0A545E}"/>
              </a:ext>
            </a:extLst>
          </p:cNvPr>
          <p:cNvCxnSpPr>
            <a:cxnSpLocks/>
          </p:cNvCxnSpPr>
          <p:nvPr/>
        </p:nvCxnSpPr>
        <p:spPr>
          <a:xfrm>
            <a:off x="11190327" y="4405628"/>
            <a:ext cx="0" cy="125916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6DA3B6E2-1E2A-E4EC-1282-AD2A022887DD}"/>
              </a:ext>
            </a:extLst>
          </p:cNvPr>
          <p:cNvCxnSpPr>
            <a:cxnSpLocks/>
          </p:cNvCxnSpPr>
          <p:nvPr/>
        </p:nvCxnSpPr>
        <p:spPr>
          <a:xfrm>
            <a:off x="10725338" y="5657550"/>
            <a:ext cx="464988" cy="7242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FB3FCE67-8CDB-DA6D-9A93-4E4623159C5D}"/>
              </a:ext>
            </a:extLst>
          </p:cNvPr>
          <p:cNvSpPr txBox="1"/>
          <p:nvPr/>
        </p:nvSpPr>
        <p:spPr>
          <a:xfrm rot="5400000">
            <a:off x="10491931" y="2765207"/>
            <a:ext cx="2100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FF0000"/>
                </a:solidFill>
              </a:rPr>
              <a:t>Must be done on 65nm MOSAIX database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FAB5AE0-5970-8E0B-0750-BE1ED21DE156}"/>
              </a:ext>
            </a:extLst>
          </p:cNvPr>
          <p:cNvSpPr txBox="1"/>
          <p:nvPr/>
        </p:nvSpPr>
        <p:spPr>
          <a:xfrm rot="5400000">
            <a:off x="10743485" y="4773600"/>
            <a:ext cx="1524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FF0000"/>
                </a:solidFill>
              </a:rPr>
              <a:t>Could be on support chip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6EAA3FFE-A310-AC02-5750-744946B8E63B}"/>
              </a:ext>
            </a:extLst>
          </p:cNvPr>
          <p:cNvCxnSpPr>
            <a:cxnSpLocks/>
          </p:cNvCxnSpPr>
          <p:nvPr/>
        </p:nvCxnSpPr>
        <p:spPr>
          <a:xfrm flipH="1">
            <a:off x="7678862" y="1595430"/>
            <a:ext cx="385376" cy="0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437CDCA-4D41-025A-E52E-2B626ABF36DA}"/>
              </a:ext>
            </a:extLst>
          </p:cNvPr>
          <p:cNvCxnSpPr>
            <a:cxnSpLocks/>
          </p:cNvCxnSpPr>
          <p:nvPr/>
        </p:nvCxnSpPr>
        <p:spPr>
          <a:xfrm>
            <a:off x="7678862" y="1475403"/>
            <a:ext cx="394406" cy="0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DA8C0F34-8D9F-5C86-7D47-FB3684E2DC90}"/>
              </a:ext>
            </a:extLst>
          </p:cNvPr>
          <p:cNvSpPr/>
          <p:nvPr/>
        </p:nvSpPr>
        <p:spPr>
          <a:xfrm>
            <a:off x="7480031" y="1376242"/>
            <a:ext cx="182956" cy="30892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6175CB-E07A-5142-9352-7CDA45000488}"/>
              </a:ext>
            </a:extLst>
          </p:cNvPr>
          <p:cNvSpPr txBox="1"/>
          <p:nvPr/>
        </p:nvSpPr>
        <p:spPr>
          <a:xfrm>
            <a:off x="6653340" y="330378"/>
            <a:ext cx="511396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chemeClr val="accent5"/>
                </a:solidFill>
              </a:rPr>
              <a:t>From Iain Sedgwick (STFC):</a:t>
            </a:r>
          </a:p>
          <a:p>
            <a:pPr algn="ctr"/>
            <a:r>
              <a:rPr lang="en-GB" sz="1600" dirty="0">
                <a:solidFill>
                  <a:schemeClr val="accent5"/>
                </a:solidFill>
                <a:hlinkClick r:id="rId2"/>
              </a:rPr>
              <a:t>https://indico.bnl.gov/event/20473/contributions/84984/</a:t>
            </a:r>
            <a:endParaRPr lang="en-GB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8013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70077-90F6-6295-F022-48EF6D4F7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Beam crossing</a:t>
            </a:r>
          </a:p>
        </p:txBody>
      </p:sp>
      <p:pic>
        <p:nvPicPr>
          <p:cNvPr id="4" name="DCAF5BFF-1B62-4D6A-A20F-FD22EFE40FF4">
            <a:extLst>
              <a:ext uri="{FF2B5EF4-FFF2-40B4-BE49-F238E27FC236}">
                <a16:creationId xmlns:a16="http://schemas.microsoft.com/office/drawing/2014/main" id="{BCE0E935-91AE-42C4-9891-AB6CC567513D}"/>
              </a:ext>
            </a:extLst>
          </p:cNvPr>
          <p:cNvPicPr>
            <a:picLocks noGrp="1"/>
          </p:cNvPicPr>
          <p:nvPr>
            <p:ph sz="half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755" y="1337469"/>
            <a:ext cx="8018491" cy="43957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1931855929">
            <a:extLst>
              <a:ext uri="{FF2B5EF4-FFF2-40B4-BE49-F238E27FC236}">
                <a16:creationId xmlns:a16="http://schemas.microsoft.com/office/drawing/2014/main" id="{91131555-97B3-12C6-41F7-2FD4EE20FDFE}"/>
              </a:ext>
            </a:extLst>
          </p:cNvPr>
          <p:cNvSpPr/>
          <p:nvPr/>
        </p:nvSpPr>
        <p:spPr bwMode="auto">
          <a:xfrm>
            <a:off x="263352" y="2413337"/>
            <a:ext cx="1584176" cy="2031325"/>
          </a:xfrm>
          <a:prstGeom prst="rect">
            <a:avLst/>
          </a:prstGeom>
          <a:solidFill>
            <a:srgbClr val="C0C0C0">
              <a:alpha val="30196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vertOverflow="overflow" horzOverflow="overflow" wrap="square" numCol="1" spcCol="0" anchor="t">
            <a:spAutoFit/>
          </a:bodyPr>
          <a:lstStyle/>
          <a:p>
            <a:pPr>
              <a:defRPr/>
            </a:pPr>
            <a:r>
              <a:rPr lang="en-GB" sz="1800" b="0" i="0" strike="noStrike" cap="none" spc="0" dirty="0">
                <a:solidFill>
                  <a:srgbClr val="000000"/>
                </a:solidFill>
                <a:latin typeface="Arial"/>
                <a:cs typeface="Arial"/>
              </a:rPr>
              <a:t>From </a:t>
            </a:r>
            <a:r>
              <a:rPr lang="en-GB" dirty="0"/>
              <a:t>E. C. </a:t>
            </a:r>
            <a:r>
              <a:rPr lang="en-GB" dirty="0" err="1"/>
              <a:t>Aschenauer</a:t>
            </a:r>
            <a:r>
              <a:rPr lang="en-GB" dirty="0"/>
              <a:t>:</a:t>
            </a:r>
          </a:p>
          <a:p>
            <a:pPr>
              <a:defRPr/>
            </a:pPr>
            <a:r>
              <a:rPr lang="en-GB" sz="1800" b="0" i="0" strike="noStrike" cap="none" spc="0" dirty="0">
                <a:solidFill>
                  <a:srgbClr val="000000"/>
                </a:solidFill>
                <a:latin typeface="Arial"/>
                <a:cs typeface="Arial"/>
                <a:hlinkClick r:id="rId3"/>
              </a:rPr>
              <a:t>https://indico.bnl.gov/event/20473/contributions/85389/</a:t>
            </a:r>
            <a:endParaRPr lang="en-GB" sz="1800" b="0" i="0" strike="noStrike" cap="none" spc="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6613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706B6-011C-45C6-DF1A-71D16DB7C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3752B-97CD-F06B-FEB5-A2CBC7575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Serial powering basics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350331-A2E0-B0F4-F842-9BBDD5C1B48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01 March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5EE26-5FF3-AB6F-7DBC-8B0F470A43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EIC UK meeting @ York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44EE06-8ECA-E26A-A91A-0214241706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en-US" smtClean="0"/>
              <a:t>28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ECD2ED-2BFE-A74E-5C3F-BBE92AD49AFE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02920" y="1310641"/>
            <a:ext cx="9409504" cy="4710646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Serial powering is a </a:t>
            </a:r>
            <a:r>
              <a:rPr lang="en-GB" dirty="0">
                <a:solidFill>
                  <a:schemeClr val="accent5"/>
                </a:solidFill>
              </a:rPr>
              <a:t>current based powering scheme</a:t>
            </a:r>
            <a:r>
              <a:rPr lang="en-GB" dirty="0"/>
              <a:t>, where modules are powered in series by a constant current.</a:t>
            </a:r>
          </a:p>
          <a:p>
            <a:r>
              <a:rPr lang="en-GB" dirty="0">
                <a:solidFill>
                  <a:schemeClr val="accent5"/>
                </a:solidFill>
              </a:rPr>
              <a:t>The current to voltage conversion is done by	     regulators close to/on module.</a:t>
            </a:r>
          </a:p>
          <a:p>
            <a:r>
              <a:rPr lang="en-GB" dirty="0"/>
              <a:t>In a serial powering chain made of </a:t>
            </a:r>
            <a:r>
              <a:rPr lang="en-GB" dirty="0">
                <a:solidFill>
                  <a:schemeClr val="accent5"/>
                </a:solidFill>
              </a:rPr>
              <a:t>n</a:t>
            </a:r>
            <a:r>
              <a:rPr lang="en-GB" dirty="0"/>
              <a:t> modules, the transmitted current is only the current needed by one module, I.</a:t>
            </a:r>
          </a:p>
          <a:p>
            <a:r>
              <a:rPr lang="en-GB" dirty="0"/>
              <a:t>For </a:t>
            </a:r>
            <a:r>
              <a:rPr lang="en-GB" dirty="0">
                <a:solidFill>
                  <a:schemeClr val="accent5"/>
                </a:solidFill>
              </a:rPr>
              <a:t>n</a:t>
            </a:r>
            <a:r>
              <a:rPr lang="en-GB" dirty="0"/>
              <a:t> modules powered in series, the </a:t>
            </a:r>
            <a:r>
              <a:rPr lang="en-GB" dirty="0">
                <a:solidFill>
                  <a:schemeClr val="accent5"/>
                </a:solidFill>
              </a:rPr>
              <a:t>current		         is reduced of a factor n with respect to a 			   direct powering scheme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GB" dirty="0"/>
              <a:t> Higher power 	      efficiency and reduced cable volume.</a:t>
            </a:r>
          </a:p>
          <a:p>
            <a:pPr lvl="1"/>
            <a:r>
              <a:rPr lang="en-GB" dirty="0"/>
              <a:t>Cable cross-section and the power losses on 		        the cables scale by the same factor.</a:t>
            </a:r>
          </a:p>
        </p:txBody>
      </p:sp>
      <p:pic>
        <p:nvPicPr>
          <p:cNvPr id="10" name="Picture 9" descr="A green and black background&#10;&#10;Description automatically generated">
            <a:extLst>
              <a:ext uri="{FF2B5EF4-FFF2-40B4-BE49-F238E27FC236}">
                <a16:creationId xmlns:a16="http://schemas.microsoft.com/office/drawing/2014/main" id="{DED3A3DE-E772-E695-5872-68B99A6558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0" y="4189605"/>
            <a:ext cx="3449031" cy="1687667"/>
          </a:xfrm>
          <a:prstGeom prst="rect">
            <a:avLst/>
          </a:prstGeom>
        </p:spPr>
      </p:pic>
      <p:pic>
        <p:nvPicPr>
          <p:cNvPr id="12" name="Picture 11" descr="A red and blue circles on a black background&#10;&#10;Description automatically generated">
            <a:extLst>
              <a:ext uri="{FF2B5EF4-FFF2-40B4-BE49-F238E27FC236}">
                <a16:creationId xmlns:a16="http://schemas.microsoft.com/office/drawing/2014/main" id="{EF55E631-AD8B-1741-3DEE-A4685EA2D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796" y="1119476"/>
            <a:ext cx="3002804" cy="367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6123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113744E-16EE-6797-B7C3-D175DC7D387E}"/>
              </a:ext>
            </a:extLst>
          </p:cNvPr>
          <p:cNvSpPr/>
          <p:nvPr/>
        </p:nvSpPr>
        <p:spPr>
          <a:xfrm>
            <a:off x="7991276" y="5157192"/>
            <a:ext cx="1633116" cy="100811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DD2A48-A522-D77D-D212-6C14C7AA7FC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7680176" y="1196752"/>
            <a:ext cx="4008904" cy="5040559"/>
          </a:xfrm>
        </p:spPr>
        <p:txBody>
          <a:bodyPr>
            <a:normAutofit lnSpcReduction="10000"/>
          </a:bodyPr>
          <a:lstStyle/>
          <a:p>
            <a:r>
              <a:rPr lang="en-GB" dirty="0"/>
              <a:t>Both FPCs (on 1 stave) are likely to come from the same stave edge.</a:t>
            </a:r>
          </a:p>
          <a:p>
            <a:pPr lvl="1"/>
            <a:r>
              <a:rPr lang="en-GB" dirty="0"/>
              <a:t>Having neighbouring EIC-LAS in the same orientation for easier mounting.</a:t>
            </a:r>
          </a:p>
          <a:p>
            <a:r>
              <a:rPr lang="en-GB" dirty="0"/>
              <a:t>If so, alternating staves would need	 to be connected to from opposite		 sides (to balance material).</a:t>
            </a:r>
          </a:p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7CC2B6-9D79-3121-6F73-59D8310A0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More likely L3 (6 RSU) layout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E774FF-39B0-30E5-671B-AA646D88DDF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01 March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7863AD-F16F-6ECC-892B-8726AC1794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EIC UK meeting @ York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C8C7CD-81A8-7255-D675-D996D67DCF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en-US" smtClean="0"/>
              <a:t>29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4714FB-D941-9EB8-6052-9D74F990C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24679"/>
            <a:ext cx="7488356" cy="17372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3757EB-681A-0E9B-40BD-99B098095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920" y="3852009"/>
            <a:ext cx="7488356" cy="173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271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51C3EC8-850D-864C-7EB0-83B6E181F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ePIC</a:t>
            </a:r>
            <a:r>
              <a:rPr lang="en-GB" dirty="0"/>
              <a:t> Silicon Vertex Tracker (SVT)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99F42-6AFE-E676-3442-EAA161801C6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01 March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3B51D9-66AC-7533-26BA-22829547A7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EIC UK meeting @ York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59AF4-77E9-B1E2-ABB4-EC41979A72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en-US" smtClean="0"/>
              <a:t>3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DEFADDD-4869-553F-7AE5-075903E8E95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02920" y="1268760"/>
            <a:ext cx="5430086" cy="4854663"/>
          </a:xfrm>
        </p:spPr>
        <p:txBody>
          <a:bodyPr/>
          <a:lstStyle/>
          <a:p>
            <a:r>
              <a:rPr lang="en-GB" dirty="0"/>
              <a:t>The </a:t>
            </a:r>
            <a:r>
              <a:rPr lang="en-GB" dirty="0" err="1"/>
              <a:t>ePIC</a:t>
            </a:r>
            <a:r>
              <a:rPr lang="en-GB" dirty="0"/>
              <a:t> SVT will be the combination of 5 barrel layers and 10 endcap discs.</a:t>
            </a:r>
          </a:p>
          <a:p>
            <a:pPr lvl="1"/>
            <a:r>
              <a:rPr lang="en-GB" dirty="0"/>
              <a:t>3 Inner Barrel (IB) layers – same curved,	wafer-scale stitched MAPS used within ITS3.</a:t>
            </a:r>
          </a:p>
          <a:p>
            <a:pPr lvl="1"/>
            <a:r>
              <a:rPr lang="en-GB" dirty="0"/>
              <a:t>2 Outer Barrel (OB) layers – longer than IB, optimised sensor for EIC.</a:t>
            </a:r>
          </a:p>
          <a:p>
            <a:pPr lvl="2"/>
            <a:r>
              <a:rPr lang="en-GB" dirty="0"/>
              <a:t>Focus of EIC-UK WP1 (MAPS).</a:t>
            </a:r>
          </a:p>
          <a:p>
            <a:pPr lvl="1"/>
            <a:r>
              <a:rPr lang="en-GB" dirty="0"/>
              <a:t>5 discs for Electron and Hadron (going) Endcaps (EE/HE).</a:t>
            </a:r>
          </a:p>
          <a:p>
            <a:pPr lvl="2"/>
            <a:r>
              <a:rPr lang="en-GB" dirty="0"/>
              <a:t>Same optimised sensor as OB.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ED3933D7-1FEE-23A8-F8FE-B8DB0A59D901}"/>
              </a:ext>
            </a:extLst>
          </p:cNvPr>
          <p:cNvGrpSpPr/>
          <p:nvPr/>
        </p:nvGrpSpPr>
        <p:grpSpPr>
          <a:xfrm>
            <a:off x="6023992" y="1844824"/>
            <a:ext cx="5005086" cy="4004639"/>
            <a:chOff x="6045354" y="1440585"/>
            <a:chExt cx="5005086" cy="4004639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2B66B711-3D86-E384-71ED-A959759B952E}"/>
                </a:ext>
              </a:extLst>
            </p:cNvPr>
            <p:cNvGrpSpPr/>
            <p:nvPr/>
          </p:nvGrpSpPr>
          <p:grpSpPr>
            <a:xfrm>
              <a:off x="6045354" y="1440585"/>
              <a:ext cx="5005086" cy="4004639"/>
              <a:chOff x="6552963" y="1188107"/>
              <a:chExt cx="4855463" cy="3884925"/>
            </a:xfrm>
          </p:grpSpPr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225539B3-FEE0-0BC6-0E44-5FB87B6A00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69" b="2269"/>
              <a:stretch/>
            </p:blipFill>
            <p:spPr>
              <a:xfrm>
                <a:off x="6552963" y="1774448"/>
                <a:ext cx="4855463" cy="240239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AD868732-195C-923B-7BFF-883631AE4015}"/>
                  </a:ext>
                </a:extLst>
              </p:cNvPr>
              <p:cNvGrpSpPr/>
              <p:nvPr/>
            </p:nvGrpSpPr>
            <p:grpSpPr>
              <a:xfrm>
                <a:off x="6556185" y="1188107"/>
                <a:ext cx="4778572" cy="3884925"/>
                <a:chOff x="3308633" y="1667753"/>
                <a:chExt cx="4778572" cy="3884925"/>
              </a:xfrm>
              <a:solidFill>
                <a:srgbClr val="FFFFFF"/>
              </a:solidFill>
            </p:grpSpPr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8436F201-D078-5DCE-9B69-717AB3830AAB}"/>
                    </a:ext>
                  </a:extLst>
                </p:cNvPr>
                <p:cNvSpPr txBox="1"/>
                <p:nvPr/>
              </p:nvSpPr>
              <p:spPr>
                <a:xfrm>
                  <a:off x="3308633" y="1676398"/>
                  <a:ext cx="1647121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400" dirty="0">
                      <a:solidFill>
                        <a:schemeClr val="accent5"/>
                      </a:solidFill>
                      <a:latin typeface="+mn-lt"/>
                    </a:rPr>
                    <a:t>Inner Barrel (IB)</a:t>
                  </a:r>
                </a:p>
                <a:p>
                  <a:pPr algn="ctr"/>
                  <a:r>
                    <a:rPr lang="en-GB" sz="1200" dirty="0"/>
                    <a:t>3 curved layers</a:t>
                  </a:r>
                  <a:endParaRPr lang="en-GB" sz="1200" dirty="0">
                    <a:latin typeface="+mn-lt"/>
                  </a:endParaRP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CA2BECF-DF66-A78B-A779-19135D52080A}"/>
                    </a:ext>
                  </a:extLst>
                </p:cNvPr>
                <p:cNvSpPr txBox="1"/>
                <p:nvPr/>
              </p:nvSpPr>
              <p:spPr>
                <a:xfrm>
                  <a:off x="6283103" y="1667753"/>
                  <a:ext cx="1804102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400" dirty="0">
                      <a:solidFill>
                        <a:schemeClr val="accent5"/>
                      </a:solidFill>
                      <a:latin typeface="+mn-lt"/>
                    </a:rPr>
                    <a:t>Outer Barrel (OB)</a:t>
                  </a:r>
                </a:p>
                <a:p>
                  <a:pPr algn="ctr"/>
                  <a:r>
                    <a:rPr lang="en-GB" sz="1200" dirty="0"/>
                    <a:t>2 stave-based layers</a:t>
                  </a:r>
                  <a:endParaRPr lang="en-GB" sz="1200" dirty="0">
                    <a:latin typeface="+mn-lt"/>
                  </a:endParaRP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7807327A-96B3-0910-1C07-8861B0BD808E}"/>
                    </a:ext>
                  </a:extLst>
                </p:cNvPr>
                <p:cNvSpPr txBox="1"/>
                <p:nvPr/>
              </p:nvSpPr>
              <p:spPr>
                <a:xfrm>
                  <a:off x="4046118" y="5029458"/>
                  <a:ext cx="322032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400" dirty="0">
                      <a:solidFill>
                        <a:schemeClr val="accent5"/>
                      </a:solidFill>
                      <a:latin typeface="+mn-lt"/>
                    </a:rPr>
                    <a:t>Electron/Hadron Endcaps (EE, HE)</a:t>
                  </a:r>
                </a:p>
                <a:p>
                  <a:pPr algn="ctr"/>
                  <a:r>
                    <a:rPr lang="en-GB" sz="1400" dirty="0"/>
                    <a:t>5 discs on either side of the IP</a:t>
                  </a:r>
                  <a:endParaRPr lang="en-GB" sz="1200" dirty="0">
                    <a:latin typeface="+mn-lt"/>
                  </a:endParaRPr>
                </a:p>
              </p:txBody>
            </p:sp>
            <p:cxnSp>
              <p:nvCxnSpPr>
                <p:cNvPr id="26" name="Straight Arrow Connector 25">
                  <a:extLst>
                    <a:ext uri="{FF2B5EF4-FFF2-40B4-BE49-F238E27FC236}">
                      <a16:creationId xmlns:a16="http://schemas.microsoft.com/office/drawing/2014/main" id="{F26E5717-54AF-A855-AE12-0031A640A553}"/>
                    </a:ext>
                  </a:extLst>
                </p:cNvPr>
                <p:cNvCxnSpPr>
                  <a:cxnSpLocks/>
                  <a:stCxn id="28" idx="1"/>
                  <a:endCxn id="23" idx="2"/>
                </p:cNvCxnSpPr>
                <p:nvPr/>
              </p:nvCxnSpPr>
              <p:spPr bwMode="auto">
                <a:xfrm flipH="1" flipV="1">
                  <a:off x="4132194" y="2168841"/>
                  <a:ext cx="1031622" cy="1290388"/>
                </a:xfrm>
                <a:prstGeom prst="straightConnector1">
                  <a:avLst/>
                </a:prstGeom>
                <a:grpFill/>
                <a:ln w="19050" cap="flat" cmpd="sng" algn="ctr">
                  <a:solidFill>
                    <a:srgbClr val="FFC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id="{73105D40-B1B7-6A30-4912-BDC80C68FD56}"/>
                    </a:ext>
                  </a:extLst>
                </p:cNvPr>
                <p:cNvCxnSpPr>
                  <a:cxnSpLocks/>
                  <a:stCxn id="29" idx="3"/>
                  <a:endCxn id="24" idx="2"/>
                </p:cNvCxnSpPr>
                <p:nvPr/>
              </p:nvCxnSpPr>
              <p:spPr bwMode="auto">
                <a:xfrm flipV="1">
                  <a:off x="6078903" y="2160196"/>
                  <a:ext cx="1106251" cy="751082"/>
                </a:xfrm>
                <a:prstGeom prst="straightConnector1">
                  <a:avLst/>
                </a:prstGeom>
                <a:grpFill/>
                <a:ln w="19050" cap="flat" cmpd="sng" algn="ctr">
                  <a:solidFill>
                    <a:srgbClr val="FFC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4BD5F721-6390-E942-2B77-23612E93BAF1}"/>
                    </a:ext>
                  </a:extLst>
                </p:cNvPr>
                <p:cNvSpPr/>
                <p:nvPr/>
              </p:nvSpPr>
              <p:spPr bwMode="auto">
                <a:xfrm>
                  <a:off x="5163816" y="3205321"/>
                  <a:ext cx="565810" cy="507815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rgbClr val="FFC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28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194AABA3-C6EE-CE85-7A8F-80D439E269F9}"/>
                    </a:ext>
                  </a:extLst>
                </p:cNvPr>
                <p:cNvSpPr/>
                <p:nvPr/>
              </p:nvSpPr>
              <p:spPr bwMode="auto">
                <a:xfrm>
                  <a:off x="4803268" y="2703531"/>
                  <a:ext cx="1275635" cy="415495"/>
                </a:xfrm>
                <a:prstGeom prst="rect">
                  <a:avLst/>
                </a:prstGeom>
                <a:noFill/>
                <a:ln w="19050" cap="flat" cmpd="sng" algn="ctr">
                  <a:solidFill>
                    <a:srgbClr val="FFC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28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0" name="Right Brace 29">
                  <a:extLst>
                    <a:ext uri="{FF2B5EF4-FFF2-40B4-BE49-F238E27FC236}">
                      <a16:creationId xmlns:a16="http://schemas.microsoft.com/office/drawing/2014/main" id="{5EC84E14-0A97-358C-96B3-B001BC81C0F6}"/>
                    </a:ext>
                  </a:extLst>
                </p:cNvPr>
                <p:cNvSpPr/>
                <p:nvPr/>
              </p:nvSpPr>
              <p:spPr bwMode="auto">
                <a:xfrm rot="5400000">
                  <a:off x="4392520" y="3518022"/>
                  <a:ext cx="91285" cy="1257435"/>
                </a:xfrm>
                <a:prstGeom prst="rightBrace">
                  <a:avLst/>
                </a:prstGeom>
                <a:noFill/>
                <a:ln w="19050" cap="flat" cmpd="sng" algn="ctr">
                  <a:solidFill>
                    <a:srgbClr val="FFC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+mn-lt"/>
                  </a:endParaRPr>
                </a:p>
              </p:txBody>
            </p:sp>
            <p:sp>
              <p:nvSpPr>
                <p:cNvPr id="31" name="Right Brace 30">
                  <a:extLst>
                    <a:ext uri="{FF2B5EF4-FFF2-40B4-BE49-F238E27FC236}">
                      <a16:creationId xmlns:a16="http://schemas.microsoft.com/office/drawing/2014/main" id="{A1F23CB1-9E97-7801-31B3-481D33C24936}"/>
                    </a:ext>
                  </a:extLst>
                </p:cNvPr>
                <p:cNvSpPr/>
                <p:nvPr/>
              </p:nvSpPr>
              <p:spPr bwMode="auto">
                <a:xfrm rot="5400000">
                  <a:off x="6543574" y="3248668"/>
                  <a:ext cx="170813" cy="1796143"/>
                </a:xfrm>
                <a:prstGeom prst="rightBrace">
                  <a:avLst/>
                </a:prstGeom>
                <a:noFill/>
                <a:ln w="19050" cap="flat" cmpd="sng" algn="ctr">
                  <a:solidFill>
                    <a:srgbClr val="FFC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+mn-lt"/>
                  </a:endParaRPr>
                </a:p>
              </p:txBody>
            </p:sp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1008B88B-4BF1-E74C-D3C3-FA0F34AB3AC5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435509" y="4205627"/>
                  <a:ext cx="753260" cy="894523"/>
                </a:xfrm>
                <a:prstGeom prst="straightConnector1">
                  <a:avLst/>
                </a:prstGeom>
                <a:grpFill/>
                <a:ln w="19050" cap="flat" cmpd="sng" algn="ctr">
                  <a:solidFill>
                    <a:srgbClr val="FFC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33" name="Straight Arrow Connector 32">
                  <a:extLst>
                    <a:ext uri="{FF2B5EF4-FFF2-40B4-BE49-F238E27FC236}">
                      <a16:creationId xmlns:a16="http://schemas.microsoft.com/office/drawing/2014/main" id="{A270B1B5-2C1D-8275-9971-9D23C1FBBBB1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6078903" y="4226456"/>
                  <a:ext cx="544633" cy="879474"/>
                </a:xfrm>
                <a:prstGeom prst="straightConnector1">
                  <a:avLst/>
                </a:prstGeom>
                <a:grpFill/>
                <a:ln w="19050" cap="flat" cmpd="sng" algn="ctr">
                  <a:solidFill>
                    <a:srgbClr val="FFC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</p:grp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0BC36E64-B00D-225A-1BD6-7820EC9D71A0}"/>
                </a:ext>
              </a:extLst>
            </p:cNvPr>
            <p:cNvSpPr txBox="1"/>
            <p:nvPr/>
          </p:nvSpPr>
          <p:spPr>
            <a:xfrm>
              <a:off x="6897487" y="4521422"/>
              <a:ext cx="58762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dirty="0">
                  <a:solidFill>
                    <a:schemeClr val="accent6">
                      <a:lumMod val="75000"/>
                    </a:schemeClr>
                  </a:solidFill>
                </a:rPr>
                <a:t>SVT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3D7905A8-4A53-D61F-56B4-CF8BD6F964B3}"/>
                </a:ext>
              </a:extLst>
            </p:cNvPr>
            <p:cNvSpPr txBox="1"/>
            <p:nvPr/>
          </p:nvSpPr>
          <p:spPr>
            <a:xfrm>
              <a:off x="7986748" y="4521422"/>
              <a:ext cx="87706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dirty="0">
                  <a:solidFill>
                    <a:schemeClr val="accent1">
                      <a:lumMod val="75000"/>
                    </a:schemeClr>
                  </a:solidFill>
                </a:rPr>
                <a:t>MPGDs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5C9F44B4-0A4C-3782-070A-86C5C1CC7FB3}"/>
                </a:ext>
              </a:extLst>
            </p:cNvPr>
            <p:cNvSpPr txBox="1"/>
            <p:nvPr/>
          </p:nvSpPr>
          <p:spPr>
            <a:xfrm>
              <a:off x="9135719" y="4521422"/>
              <a:ext cx="185069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dirty="0" err="1">
                  <a:solidFill>
                    <a:srgbClr val="C00000"/>
                  </a:solidFill>
                </a:rPr>
                <a:t>ToF</a:t>
              </a:r>
              <a:r>
                <a:rPr lang="en-GB" sz="1400" dirty="0">
                  <a:solidFill>
                    <a:srgbClr val="C00000"/>
                  </a:solidFill>
                </a:rPr>
                <a:t> (fiducial volume)</a:t>
              </a:r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3F3A8786-223C-50EC-99A5-FED0A26E8790}"/>
              </a:ext>
            </a:extLst>
          </p:cNvPr>
          <p:cNvSpPr txBox="1"/>
          <p:nvPr/>
        </p:nvSpPr>
        <p:spPr>
          <a:xfrm>
            <a:off x="6063325" y="1379291"/>
            <a:ext cx="4824536" cy="400110"/>
          </a:xfrm>
          <a:prstGeom prst="rect">
            <a:avLst/>
          </a:prstGeom>
          <a:solidFill>
            <a:srgbClr val="C0C0C0">
              <a:alpha val="30196"/>
            </a:srgb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(MAPS – Monolithic Active Pixel Sensor)</a:t>
            </a:r>
          </a:p>
        </p:txBody>
      </p:sp>
    </p:spTree>
    <p:extLst>
      <p:ext uri="{BB962C8B-B14F-4D97-AF65-F5344CB8AC3E}">
        <p14:creationId xmlns:p14="http://schemas.microsoft.com/office/powerpoint/2010/main" val="33025151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Rectangle 269">
            <a:extLst>
              <a:ext uri="{FF2B5EF4-FFF2-40B4-BE49-F238E27FC236}">
                <a16:creationId xmlns:a16="http://schemas.microsoft.com/office/drawing/2014/main" id="{22C1BC48-5310-2A47-9CB3-5CEB97589067}"/>
              </a:ext>
            </a:extLst>
          </p:cNvPr>
          <p:cNvSpPr/>
          <p:nvPr/>
        </p:nvSpPr>
        <p:spPr>
          <a:xfrm>
            <a:off x="7608168" y="3933056"/>
            <a:ext cx="4583832" cy="2487514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F0456D-F066-DCA3-09A7-0E213FB11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EIC-LAS connections on FPC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18D216-B553-1110-0D94-C350CB03F70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01 March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284731-7855-61B3-2D24-0DD8D8D0A7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EIC UK meeting @ York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B7D797-065E-BA7D-FD95-BDAA92D0FB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en-US" smtClean="0"/>
              <a:t>30</a:t>
            </a:fld>
            <a:endParaRPr lang="en-US"/>
          </a:p>
        </p:txBody>
      </p:sp>
      <p:pic>
        <p:nvPicPr>
          <p:cNvPr id="269" name="Picture 268">
            <a:extLst>
              <a:ext uri="{FF2B5EF4-FFF2-40B4-BE49-F238E27FC236}">
                <a16:creationId xmlns:a16="http://schemas.microsoft.com/office/drawing/2014/main" id="{00363BDE-1375-CF08-3AB3-A804A42FC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029864" y="1196752"/>
            <a:ext cx="9605221" cy="5148004"/>
          </a:xfrm>
          <a:prstGeom prst="rect">
            <a:avLst/>
          </a:prstGeom>
        </p:spPr>
      </p:pic>
      <p:sp>
        <p:nvSpPr>
          <p:cNvPr id="271" name="TextBox 270">
            <a:extLst>
              <a:ext uri="{FF2B5EF4-FFF2-40B4-BE49-F238E27FC236}">
                <a16:creationId xmlns:a16="http://schemas.microsoft.com/office/drawing/2014/main" id="{65A3ECD3-6EE4-2851-E72A-A0A456B25C48}"/>
              </a:ext>
            </a:extLst>
          </p:cNvPr>
          <p:cNvSpPr txBox="1"/>
          <p:nvPr/>
        </p:nvSpPr>
        <p:spPr>
          <a:xfrm>
            <a:off x="4089831" y="6033543"/>
            <a:ext cx="37343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Schematic drawing by Marcello </a:t>
            </a:r>
            <a:r>
              <a:rPr lang="en-GB" sz="1400" dirty="0" err="1"/>
              <a:t>Borri</a:t>
            </a:r>
            <a:r>
              <a:rPr lang="en-GB" sz="1400" dirty="0"/>
              <a:t> (STFC)</a:t>
            </a:r>
          </a:p>
        </p:txBody>
      </p:sp>
      <p:sp>
        <p:nvSpPr>
          <p:cNvPr id="272" name="TextBox 271">
            <a:extLst>
              <a:ext uri="{FF2B5EF4-FFF2-40B4-BE49-F238E27FC236}">
                <a16:creationId xmlns:a16="http://schemas.microsoft.com/office/drawing/2014/main" id="{49BAA9CB-CF1C-427E-E365-D4B132E526DD}"/>
              </a:ext>
            </a:extLst>
          </p:cNvPr>
          <p:cNvSpPr txBox="1"/>
          <p:nvPr/>
        </p:nvSpPr>
        <p:spPr>
          <a:xfrm>
            <a:off x="335360" y="2181513"/>
            <a:ext cx="236063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5"/>
                </a:solidFill>
              </a:rPr>
              <a:t>On this slide the three functions of the ancillary chip are shown separately for clarity.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5"/>
                </a:solidFill>
              </a:rPr>
              <a:t>Precise location of AC-coupling capacitors TBD.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5"/>
                </a:solidFill>
              </a:rPr>
              <a:t>Which SLDO powers what part of the auxiliary chip TBD.</a:t>
            </a:r>
          </a:p>
        </p:txBody>
      </p:sp>
    </p:spTree>
    <p:extLst>
      <p:ext uri="{BB962C8B-B14F-4D97-AF65-F5344CB8AC3E}">
        <p14:creationId xmlns:p14="http://schemas.microsoft.com/office/powerpoint/2010/main" val="1873822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39872B-3E4F-31B2-7E34-A7B6F17F2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Stitched MAPS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C7327A-0436-ABD1-4D2D-C42EA39689D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01 March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E0B55D-CD3D-2289-F861-73828FA69E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EIC UK meeting @ York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29045-7B8C-0D8A-1A03-1882C27CE0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en-US" smtClean="0"/>
              <a:t>4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FCF3CEE-DA50-6B98-2CC2-B0ADCDC05C5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02920" y="1310641"/>
            <a:ext cx="6313160" cy="4710646"/>
          </a:xfrm>
        </p:spPr>
        <p:txBody>
          <a:bodyPr>
            <a:normAutofit lnSpcReduction="10000"/>
          </a:bodyPr>
          <a:lstStyle/>
          <a:p>
            <a:r>
              <a:rPr lang="en-GB" dirty="0"/>
              <a:t>Stitching means that MAPS can be fabricated up to full wafer scales.</a:t>
            </a:r>
          </a:p>
          <a:p>
            <a:pPr lvl="1"/>
            <a:r>
              <a:rPr lang="en-GB" dirty="0"/>
              <a:t>Unstitched fabrication was limited to structures that could fit in 1 “reticule”.</a:t>
            </a:r>
          </a:p>
          <a:p>
            <a:pPr lvl="1"/>
            <a:r>
              <a:rPr lang="en-GB" dirty="0"/>
              <a:t>The equivalent of a single unit.</a:t>
            </a:r>
          </a:p>
          <a:p>
            <a:r>
              <a:rPr lang="en-GB" dirty="0"/>
              <a:t>This larger pixel array can be configured, with everything interconnected “on-wafer”.</a:t>
            </a:r>
          </a:p>
          <a:p>
            <a:pPr lvl="1"/>
            <a:r>
              <a:rPr lang="en-GB" dirty="0"/>
              <a:t>Only need connections at the extreme ends for data/power/slow controls.</a:t>
            </a:r>
          </a:p>
          <a:p>
            <a:pPr lvl="1"/>
            <a:r>
              <a:rPr lang="en-GB" dirty="0"/>
              <a:t>Wafer-scale stitched MAPS to be thinned and curved in ALICE ITS3 and </a:t>
            </a:r>
            <a:r>
              <a:rPr lang="en-GB" dirty="0" err="1"/>
              <a:t>ePIC</a:t>
            </a:r>
            <a:r>
              <a:rPr lang="en-GB" dirty="0"/>
              <a:t> SVT IB layers.</a:t>
            </a:r>
          </a:p>
        </p:txBody>
      </p:sp>
      <p:pic>
        <p:nvPicPr>
          <p:cNvPr id="18" name="Picture 17" descr="A circular object with a grid pattern in the middle&#10;&#10;Description automatically generated with medium confidence">
            <a:extLst>
              <a:ext uri="{FF2B5EF4-FFF2-40B4-BE49-F238E27FC236}">
                <a16:creationId xmlns:a16="http://schemas.microsoft.com/office/drawing/2014/main" id="{2965E1D4-AA50-37E8-2619-5B7F7428A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318659"/>
            <a:ext cx="5418552" cy="5001740"/>
          </a:xfrm>
          <a:prstGeom prst="rect">
            <a:avLst/>
          </a:prstGeom>
        </p:spPr>
      </p:pic>
      <p:pic>
        <p:nvPicPr>
          <p:cNvPr id="21" name="Picture 20" descr="A logo with a red hexagon and black text&#10;&#10;Description automatically generated">
            <a:extLst>
              <a:ext uri="{FF2B5EF4-FFF2-40B4-BE49-F238E27FC236}">
                <a16:creationId xmlns:a16="http://schemas.microsoft.com/office/drawing/2014/main" id="{F11A7281-94F9-26FF-1E19-3EF13FD393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479" y="1"/>
            <a:ext cx="950990" cy="128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775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0"/>
          </p:nvPr>
        </p:nvSpPr>
        <p:spPr bwMode="auto">
          <a:xfrm>
            <a:off x="502920" y="1196751"/>
            <a:ext cx="7042832" cy="414426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dirty="0"/>
              <a:t>Wafer-scale sensor used			  in IB.</a:t>
            </a:r>
          </a:p>
          <a:p>
            <a:pPr>
              <a:defRPr/>
            </a:pPr>
            <a:r>
              <a:rPr lang="en-GB" dirty="0"/>
              <a:t>EIC-LAS (Large Area Sensor)		    is the EIC optimised sensor		 variant to help minimise the		 material required due to service (data/power/control) connections and improve yield for large area coverage.</a:t>
            </a:r>
          </a:p>
          <a:p>
            <a:pPr lvl="1">
              <a:defRPr/>
            </a:pPr>
            <a:r>
              <a:rPr lang="en-GB" dirty="0"/>
              <a:t>For OB, EE, and HE of SVT.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 dirty="0"/>
              <a:t>MAPS for EIC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01 March 2024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EIC UK meeting @ York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>5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9F8907-A495-2722-3A38-38A8D164FB93}"/>
              </a:ext>
            </a:extLst>
          </p:cNvPr>
          <p:cNvSpPr txBox="1"/>
          <p:nvPr/>
        </p:nvSpPr>
        <p:spPr bwMode="auto">
          <a:xfrm>
            <a:off x="6680330" y="3036264"/>
            <a:ext cx="5375920" cy="307777"/>
          </a:xfrm>
          <a:prstGeom prst="rect">
            <a:avLst/>
          </a:prstGeom>
          <a:solidFill>
            <a:srgbClr val="EAEAEA">
              <a:alpha val="80000"/>
            </a:srgb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400" dirty="0"/>
              <a:t>From: </a:t>
            </a:r>
            <a:r>
              <a:rPr lang="en-GB" sz="1400" dirty="0">
                <a:hlinkClick r:id="rId3"/>
              </a:rPr>
              <a:t>https://wiki.bnl.gov/EPIC/index.php?title=Si_Vertex_Tracker</a:t>
            </a:r>
            <a:endParaRPr lang="en-GB" sz="1400" dirty="0"/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39ECBDF6-35B5-C0CB-E470-5BDE8AF673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0297095"/>
              </p:ext>
            </p:extLst>
          </p:nvPr>
        </p:nvGraphicFramePr>
        <p:xfrm>
          <a:off x="7545752" y="3545373"/>
          <a:ext cx="341508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6767">
                  <a:extLst>
                    <a:ext uri="{9D8B030D-6E8A-4147-A177-3AD203B41FA5}">
                      <a16:colId xmlns:a16="http://schemas.microsoft.com/office/drawing/2014/main" val="340591164"/>
                    </a:ext>
                  </a:extLst>
                </a:gridCol>
                <a:gridCol w="216024">
                  <a:extLst>
                    <a:ext uri="{9D8B030D-6E8A-4147-A177-3AD203B41FA5}">
                      <a16:colId xmlns:a16="http://schemas.microsoft.com/office/drawing/2014/main" val="4280310664"/>
                    </a:ext>
                  </a:extLst>
                </a:gridCol>
                <a:gridCol w="2592289">
                  <a:extLst>
                    <a:ext uri="{9D8B030D-6E8A-4147-A177-3AD203B41FA5}">
                      <a16:colId xmlns:a16="http://schemas.microsoft.com/office/drawing/2014/main" val="21173002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IB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C0C0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–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C0C0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Inner Barrel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C0C0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73838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OB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C0C0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–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C0C0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Outer Barrel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C0C0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5089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EE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C0C0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–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C0C0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Electron (going) Endcap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C0C0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13961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HE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C0C0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–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C0C0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Hadron (going) Endcap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C0C0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96621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SVT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C0C0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–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C0C0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</a:rPr>
                        <a:t>Silicon Vertex Tracker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C0C0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2375416"/>
                  </a:ext>
                </a:extLst>
              </a:tr>
            </a:tbl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id="{4BA0F89C-D3FF-3573-3C9B-132DCF955C11}"/>
              </a:ext>
            </a:extLst>
          </p:cNvPr>
          <p:cNvGrpSpPr/>
          <p:nvPr/>
        </p:nvGrpSpPr>
        <p:grpSpPr>
          <a:xfrm>
            <a:off x="2209800" y="5153449"/>
            <a:ext cx="5838682" cy="1143546"/>
            <a:chOff x="2209800" y="5153449"/>
            <a:chExt cx="5838682" cy="114354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FB24565-282C-146C-1CA1-8131D347E10B}"/>
                </a:ext>
              </a:extLst>
            </p:cNvPr>
            <p:cNvGrpSpPr/>
            <p:nvPr/>
          </p:nvGrpSpPr>
          <p:grpSpPr>
            <a:xfrm>
              <a:off x="2209800" y="5321626"/>
              <a:ext cx="5838682" cy="975369"/>
              <a:chOff x="6324968" y="3296339"/>
              <a:chExt cx="5838682" cy="975369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B74387DE-EAAE-C65C-149E-7BB820EC53B0}"/>
                  </a:ext>
                </a:extLst>
              </p:cNvPr>
              <p:cNvGrpSpPr/>
              <p:nvPr/>
            </p:nvGrpSpPr>
            <p:grpSpPr>
              <a:xfrm>
                <a:off x="6744072" y="3296339"/>
                <a:ext cx="5419578" cy="975369"/>
                <a:chOff x="1684534" y="4109815"/>
                <a:chExt cx="5419578" cy="975369"/>
              </a:xfrm>
            </p:grpSpPr>
            <p:pic>
              <p:nvPicPr>
                <p:cNvPr id="13" name="Picture 12" descr="A black and white rectangular box with blue letters&#10;&#10;Description automatically generated">
                  <a:extLst>
                    <a:ext uri="{FF2B5EF4-FFF2-40B4-BE49-F238E27FC236}">
                      <a16:creationId xmlns:a16="http://schemas.microsoft.com/office/drawing/2014/main" id="{68562E28-7081-58A2-6282-9FECDF6E20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465"/>
                <a:stretch/>
              </p:blipFill>
              <p:spPr>
                <a:xfrm>
                  <a:off x="1684534" y="4109815"/>
                  <a:ext cx="4771506" cy="975369"/>
                </a:xfrm>
                <a:prstGeom prst="rect">
                  <a:avLst/>
                </a:prstGeom>
              </p:spPr>
            </p:pic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08D74612-7C19-A80E-2791-5D4453B9BEBA}"/>
                    </a:ext>
                  </a:extLst>
                </p:cNvPr>
                <p:cNvCxnSpPr/>
                <p:nvPr/>
              </p:nvCxnSpPr>
              <p:spPr>
                <a:xfrm>
                  <a:off x="5447928" y="4437112"/>
                  <a:ext cx="576064" cy="0"/>
                </a:xfrm>
                <a:prstGeom prst="line">
                  <a:avLst/>
                </a:prstGeom>
                <a:ln w="1905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054467C-4217-CD2B-2164-D6D93BCC2E92}"/>
                    </a:ext>
                  </a:extLst>
                </p:cNvPr>
                <p:cNvSpPr txBox="1"/>
                <p:nvPr/>
              </p:nvSpPr>
              <p:spPr>
                <a:xfrm>
                  <a:off x="5951984" y="4293096"/>
                  <a:ext cx="115212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200" dirty="0">
                      <a:solidFill>
                        <a:srgbClr val="7030A0"/>
                      </a:solidFill>
                    </a:rPr>
                    <a:t>(stitching plan termination)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22A1C02-775D-F6D1-D449-92E39656AE7C}"/>
                  </a:ext>
                </a:extLst>
              </p:cNvPr>
              <p:cNvSpPr txBox="1"/>
              <p:nvPr/>
            </p:nvSpPr>
            <p:spPr bwMode="auto">
              <a:xfrm>
                <a:off x="6324968" y="3859404"/>
                <a:ext cx="93610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/>
                  <a:t>EIC-LAS</a:t>
                </a:r>
                <a:endParaRPr lang="en-GB" dirty="0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D2F692E-4379-FE95-BD43-CEDA412CA793}"/>
                </a:ext>
              </a:extLst>
            </p:cNvPr>
            <p:cNvSpPr txBox="1"/>
            <p:nvPr/>
          </p:nvSpPr>
          <p:spPr bwMode="auto">
            <a:xfrm>
              <a:off x="6212917" y="5177091"/>
              <a:ext cx="93482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200" dirty="0">
                  <a:solidFill>
                    <a:srgbClr val="7030A0"/>
                  </a:solidFill>
                </a:rPr>
                <a:t>REC: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7CFED25-290D-36DF-46DF-E41BEF8F80A7}"/>
                </a:ext>
              </a:extLst>
            </p:cNvPr>
            <p:cNvSpPr txBox="1"/>
            <p:nvPr/>
          </p:nvSpPr>
          <p:spPr bwMode="auto">
            <a:xfrm>
              <a:off x="2786134" y="5153449"/>
              <a:ext cx="86159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accent5"/>
                  </a:solidFill>
                </a:rPr>
                <a:t>LEC: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B5809C0-39C3-F985-6165-FE4CA702C757}"/>
              </a:ext>
            </a:extLst>
          </p:cNvPr>
          <p:cNvGrpSpPr/>
          <p:nvPr/>
        </p:nvGrpSpPr>
        <p:grpSpPr>
          <a:xfrm>
            <a:off x="4948372" y="1032864"/>
            <a:ext cx="7324456" cy="2013273"/>
            <a:chOff x="4948372" y="1032864"/>
            <a:chExt cx="7324456" cy="201327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5B2552B-1C19-CC82-9BC2-39495293211A}"/>
                </a:ext>
              </a:extLst>
            </p:cNvPr>
            <p:cNvGrpSpPr/>
            <p:nvPr/>
          </p:nvGrpSpPr>
          <p:grpSpPr>
            <a:xfrm>
              <a:off x="4948372" y="1032864"/>
              <a:ext cx="7324456" cy="2013273"/>
              <a:chOff x="4948372" y="1032864"/>
              <a:chExt cx="7324456" cy="201327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35037A53-B73C-A117-D276-C7C212A56BA3}"/>
                  </a:ext>
                </a:extLst>
              </p:cNvPr>
              <p:cNvGrpSpPr/>
              <p:nvPr/>
            </p:nvGrpSpPr>
            <p:grpSpPr>
              <a:xfrm>
                <a:off x="4948372" y="1032864"/>
                <a:ext cx="7324456" cy="2013273"/>
                <a:chOff x="5015880" y="911671"/>
                <a:chExt cx="7324456" cy="2013273"/>
              </a:xfrm>
            </p:grpSpPr>
            <p:pic>
              <p:nvPicPr>
                <p:cNvPr id="8" name="Picture 7" descr="A screen shot of a game&#10;&#10;Description automatically generated">
                  <a:extLst>
                    <a:ext uri="{FF2B5EF4-FFF2-40B4-BE49-F238E27FC236}">
                      <a16:creationId xmlns:a16="http://schemas.microsoft.com/office/drawing/2014/main" id="{71ECD882-8559-8D16-C125-9EB54D97F6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15880" y="911671"/>
                  <a:ext cx="7324456" cy="2013273"/>
                </a:xfrm>
                <a:prstGeom prst="rect">
                  <a:avLst/>
                </a:prstGeom>
              </p:spPr>
            </p:pic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AE649DC7-1D0C-81F9-A022-8145D10FA91A}"/>
                    </a:ext>
                  </a:extLst>
                </p:cNvPr>
                <p:cNvSpPr txBox="1"/>
                <p:nvPr/>
              </p:nvSpPr>
              <p:spPr>
                <a:xfrm>
                  <a:off x="5663952" y="929228"/>
                  <a:ext cx="2016224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dirty="0"/>
                    <a:t>IB example: L0 sensor</a:t>
                  </a:r>
                  <a:endParaRPr lang="en-GB" dirty="0"/>
                </a:p>
              </p:txBody>
            </p:sp>
          </p:grp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DEFC649-B48F-D3B2-039F-0EE22E0351C5}"/>
                  </a:ext>
                </a:extLst>
              </p:cNvPr>
              <p:cNvSpPr txBox="1"/>
              <p:nvPr/>
            </p:nvSpPr>
            <p:spPr>
              <a:xfrm>
                <a:off x="11221667" y="1340768"/>
                <a:ext cx="93482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200" dirty="0">
                    <a:solidFill>
                      <a:srgbClr val="7030A0"/>
                    </a:solidFill>
                  </a:rPr>
                  <a:t>REC: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4BBD305-BA19-753C-1D43-31B00A3234BC}"/>
                  </a:ext>
                </a:extLst>
              </p:cNvPr>
              <p:cNvSpPr txBox="1"/>
              <p:nvPr/>
            </p:nvSpPr>
            <p:spPr bwMode="auto">
              <a:xfrm>
                <a:off x="5087888" y="1279793"/>
                <a:ext cx="861594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200" dirty="0">
                    <a:solidFill>
                      <a:schemeClr val="accent5"/>
                    </a:solidFill>
                  </a:rPr>
                  <a:t>LEC: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E553323-FE04-8B6A-6F06-200F1297677C}"/>
                </a:ext>
              </a:extLst>
            </p:cNvPr>
            <p:cNvSpPr txBox="1"/>
            <p:nvPr/>
          </p:nvSpPr>
          <p:spPr bwMode="auto">
            <a:xfrm>
              <a:off x="8040216" y="1064714"/>
              <a:ext cx="86159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200" dirty="0">
                  <a:solidFill>
                    <a:srgbClr val="00B050"/>
                  </a:solidFill>
                </a:rPr>
                <a:t>RSU: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6B20E07-C31B-AEAB-FE1A-AB5E8C63FECD}"/>
                </a:ext>
              </a:extLst>
            </p:cNvPr>
            <p:cNvSpPr/>
            <p:nvPr/>
          </p:nvSpPr>
          <p:spPr>
            <a:xfrm>
              <a:off x="9243799" y="1203214"/>
              <a:ext cx="346737" cy="25521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E1051-B562-1CF7-03DA-E35ACD776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2D747-48C9-AFFF-4888-0B46E0C49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Outer barrel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B36438-A922-A383-ABFB-3B450370FAB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01 March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94E22F-2EC6-DED8-2B29-35EB038BD8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EIC UK meeting @ York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8522D4-FBF9-6B1B-F321-ADB9779042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en-US" smtClean="0"/>
              <a:t>6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906CFAA-4F06-7A2A-25E5-8F2DA5724BBF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9109" y="1052736"/>
            <a:ext cx="5655323" cy="5274455"/>
          </a:xfrm>
        </p:spPr>
      </p:pic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696FA59C-EBAE-1C28-3A81-43534B50191B}"/>
              </a:ext>
            </a:extLst>
          </p:cNvPr>
          <p:cNvSpPr txBox="1">
            <a:spLocks/>
          </p:cNvSpPr>
          <p:nvPr/>
        </p:nvSpPr>
        <p:spPr bwMode="auto">
          <a:xfrm>
            <a:off x="502920" y="1311275"/>
            <a:ext cx="3720872" cy="4493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2 stave-based layers (L3 and L4) of stitched MAPS.</a:t>
            </a:r>
          </a:p>
          <a:p>
            <a:r>
              <a:rPr lang="en-GB" dirty="0"/>
              <a:t>Stave repeated around the Z-axis until number of staves fully cover the circumference (at required radii).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4065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A94B2-F163-F806-A6EE-EE2A69006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Initial stave considerations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E42CB5-C5D9-6D0F-1850-DCCE780A9FA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01 March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016B0C-2A6B-8299-9FC6-7F1D5184C7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EIC UK meeting @ York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BB477E-8F41-54D8-8325-8230E29F86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en-US" smtClean="0"/>
              <a:t>7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40F706-F0F7-0462-AC78-0393367A42AC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Initial stave length/EIC-LAS considerations made by Peter Jones.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996502-3047-251D-52EB-0D2FFC8E1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35832" y="1757850"/>
            <a:ext cx="7368480" cy="4120502"/>
          </a:xfrm>
          <a:prstGeom prst="rect">
            <a:avLst/>
          </a:prstGeom>
        </p:spPr>
      </p:pic>
      <p:sp>
        <p:nvSpPr>
          <p:cNvPr id="8" name="TextBox 1931855929">
            <a:extLst>
              <a:ext uri="{FF2B5EF4-FFF2-40B4-BE49-F238E27FC236}">
                <a16:creationId xmlns:a16="http://schemas.microsoft.com/office/drawing/2014/main" id="{5BF935DC-5827-5B61-1024-636BBEDB5430}"/>
              </a:ext>
            </a:extLst>
          </p:cNvPr>
          <p:cNvSpPr/>
          <p:nvPr/>
        </p:nvSpPr>
        <p:spPr bwMode="auto">
          <a:xfrm>
            <a:off x="7824192" y="4388325"/>
            <a:ext cx="2995856" cy="1200329"/>
          </a:xfrm>
          <a:prstGeom prst="rect">
            <a:avLst/>
          </a:prstGeom>
          <a:solidFill>
            <a:srgbClr val="C0C0C0">
              <a:alpha val="30196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vertOverflow="overflow" horzOverflow="overflow" wrap="square" numCol="1" spcCol="0" anchor="t">
            <a:spAutoFit/>
          </a:bodyPr>
          <a:lstStyle/>
          <a:p>
            <a:pPr>
              <a:defRPr/>
            </a:pPr>
            <a:r>
              <a:rPr lang="en-GB" sz="1800" b="0" i="0" u="sng" strike="noStrike" cap="none" spc="0" dirty="0">
                <a:solidFill>
                  <a:srgbClr val="000000"/>
                </a:solidFill>
                <a:latin typeface="Arial"/>
                <a:cs typeface="Arial"/>
                <a:hlinkClick r:id="rId3" tooltip="https://indico.bnl.gov/event/20219/contributions/79348/attachments/49030/83511/EIC-SVT-08Aug23.pdf"/>
              </a:rPr>
              <a:t>https://indico.bnl.gov/event/20219/contributions/79348/attachments/49030/83511/EIC-SVT-08Aug23.pdf</a:t>
            </a:r>
            <a:endParaRPr lang="en-GB" sz="1800" b="0" i="0" u="none" strike="noStrike" cap="none" spc="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9295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12FBB-FC91-D1C3-FC11-FDF992EA0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Start from smallest standard parts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B9F92F-C65D-236A-0317-208532AA56C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01 March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1FB2D4-9437-F0FB-4BD9-104A131ED5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EIC UK meeting @ York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1A1080-5874-1DB4-C902-06875BED3D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en-US" smtClean="0"/>
              <a:t>8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B1382E-CE5E-A455-BB61-CCD94853C0A0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  <a:defRPr/>
            </a:pPr>
            <a:r>
              <a:rPr lang="en-GB" dirty="0"/>
              <a:t>Started with “smallest” elemental parts.</a:t>
            </a:r>
          </a:p>
          <a:p>
            <a:pPr marL="742950" lvl="1" indent="-285750">
              <a:buFont typeface="Arial"/>
              <a:buChar char="•"/>
              <a:defRPr/>
            </a:pPr>
            <a:r>
              <a:rPr lang="en-GB" dirty="0"/>
              <a:t>Repeated Stitched Units (RSUs).</a:t>
            </a:r>
          </a:p>
          <a:p>
            <a:pPr marL="742950" lvl="1" indent="-285750">
              <a:buFont typeface="Arial"/>
              <a:buChar char="•"/>
              <a:defRPr/>
            </a:pPr>
            <a:r>
              <a:rPr lang="en-GB" dirty="0"/>
              <a:t>Endcaps (ECs).</a:t>
            </a:r>
          </a:p>
          <a:p>
            <a:pPr lvl="2">
              <a:defRPr/>
            </a:pPr>
            <a:r>
              <a:rPr lang="en-GB" dirty="0"/>
              <a:t>REC: Right endcap (stitching termination).</a:t>
            </a:r>
          </a:p>
          <a:p>
            <a:pPr marL="1200150" lvl="2" indent="-285750">
              <a:buFont typeface="Arial"/>
              <a:buChar char="•"/>
              <a:defRPr/>
            </a:pPr>
            <a:r>
              <a:rPr lang="en-GB" dirty="0"/>
              <a:t>LEC: Left endcap (power and data).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E3C3DB4-8C32-3EF3-05C3-0337D4F0095B}"/>
              </a:ext>
            </a:extLst>
          </p:cNvPr>
          <p:cNvGrpSpPr/>
          <p:nvPr/>
        </p:nvGrpSpPr>
        <p:grpSpPr>
          <a:xfrm>
            <a:off x="6124461" y="1502260"/>
            <a:ext cx="6092219" cy="4158988"/>
            <a:chOff x="5951984" y="1484784"/>
            <a:chExt cx="6092219" cy="415898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E336BA6-9F91-B5A8-B322-B2414AA8F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951984" y="1484784"/>
              <a:ext cx="6092219" cy="415898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4D71433-F729-CE2D-65AB-8E6654BC0032}"/>
                </a:ext>
              </a:extLst>
            </p:cNvPr>
            <p:cNvSpPr txBox="1"/>
            <p:nvPr/>
          </p:nvSpPr>
          <p:spPr>
            <a:xfrm rot="19738111">
              <a:off x="7086143" y="2438561"/>
              <a:ext cx="705112" cy="369332"/>
            </a:xfrm>
            <a:prstGeom prst="rect">
              <a:avLst/>
            </a:prstGeom>
            <a:solidFill>
              <a:srgbClr val="C0C0C0">
                <a:alpha val="30196"/>
              </a:srgbClr>
            </a:solidFill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RSU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64365C6-64E8-FF9B-3FE5-E3AEE95B9B2F}"/>
              </a:ext>
            </a:extLst>
          </p:cNvPr>
          <p:cNvGrpSpPr/>
          <p:nvPr/>
        </p:nvGrpSpPr>
        <p:grpSpPr>
          <a:xfrm>
            <a:off x="3408192" y="3428380"/>
            <a:ext cx="3767928" cy="3024956"/>
            <a:chOff x="3215680" y="3638052"/>
            <a:chExt cx="3767928" cy="3024956"/>
          </a:xfrm>
        </p:grpSpPr>
        <p:pic>
          <p:nvPicPr>
            <p:cNvPr id="9" name="Picture 8" descr="A graph of a graph&#10;&#10;Description automatically generated with medium confidence">
              <a:extLst>
                <a:ext uri="{FF2B5EF4-FFF2-40B4-BE49-F238E27FC236}">
                  <a16:creationId xmlns:a16="http://schemas.microsoft.com/office/drawing/2014/main" id="{82954D4D-23A9-259E-11FF-C6D0C106B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3215680" y="3638052"/>
              <a:ext cx="3767928" cy="302495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468A3C8-BA17-8EA2-9C66-7AA041F5F595}"/>
                </a:ext>
              </a:extLst>
            </p:cNvPr>
            <p:cNvSpPr txBox="1"/>
            <p:nvPr/>
          </p:nvSpPr>
          <p:spPr>
            <a:xfrm rot="19738111">
              <a:off x="4243049" y="4768937"/>
              <a:ext cx="705112" cy="369332"/>
            </a:xfrm>
            <a:prstGeom prst="rect">
              <a:avLst/>
            </a:prstGeom>
            <a:solidFill>
              <a:srgbClr val="C0C0C0">
                <a:alpha val="30196"/>
              </a:srgbClr>
            </a:solidFill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REC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BDD9687-AC40-4BE6-0616-CF037263B09F}"/>
              </a:ext>
            </a:extLst>
          </p:cNvPr>
          <p:cNvGrpSpPr/>
          <p:nvPr/>
        </p:nvGrpSpPr>
        <p:grpSpPr>
          <a:xfrm>
            <a:off x="469392" y="3232004"/>
            <a:ext cx="4114440" cy="3149324"/>
            <a:chOff x="397384" y="3159996"/>
            <a:chExt cx="4114440" cy="3149324"/>
          </a:xfrm>
        </p:grpSpPr>
        <p:pic>
          <p:nvPicPr>
            <p:cNvPr id="8" name="Picture 7" descr="A graph of a graph&#10;&#10;Description automatically generated with medium confidence">
              <a:extLst>
                <a:ext uri="{FF2B5EF4-FFF2-40B4-BE49-F238E27FC236}">
                  <a16:creationId xmlns:a16="http://schemas.microsoft.com/office/drawing/2014/main" id="{2078ABE5-D494-A6DC-39F8-B20B5D0EC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397384" y="3159996"/>
              <a:ext cx="4114440" cy="314932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1BB255C-CE36-D5F2-7607-3E30F36433F8}"/>
                </a:ext>
              </a:extLst>
            </p:cNvPr>
            <p:cNvSpPr txBox="1"/>
            <p:nvPr/>
          </p:nvSpPr>
          <p:spPr>
            <a:xfrm rot="19738111">
              <a:off x="1453977" y="4188306"/>
              <a:ext cx="705112" cy="369332"/>
            </a:xfrm>
            <a:prstGeom prst="rect">
              <a:avLst/>
            </a:prstGeom>
            <a:solidFill>
              <a:srgbClr val="C0C0C0">
                <a:alpha val="30196"/>
              </a:srgbClr>
            </a:solidFill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LEC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1726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F2357-FCE1-9041-3561-1E2E40912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 EIC-LAS lengths required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7FF7ED-1F85-99FA-4CD5-B3D1BDC3212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01 March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0D01B8-0A28-7B4E-67CC-FC69F814D1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EIC UK meeting @ York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5B64F8-0A47-2B2C-62E2-F06B63651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8395586-F03A-48D1-94DF-16B239DF4FB5}" type="slidenum">
              <a:rPr lang="en-US" smtClean="0"/>
              <a:t>9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9B7C19-85B2-BBDE-72AD-52C9BB57055E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02920" y="1310641"/>
            <a:ext cx="10850880" cy="2406391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  <a:defRPr/>
            </a:pPr>
            <a:r>
              <a:rPr lang="en-GB" dirty="0"/>
              <a:t>A segment is the name for the collection for stitched RSUs both a “Power and Data” and “Power Only” endcap (to terminate the stitching plan).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  <a:defRPr/>
            </a:pPr>
            <a:r>
              <a:rPr lang="en-GB" dirty="0"/>
              <a:t>The aim is to have EIC-LAS (segments) with 6RSU (believed to be the longest we can power from just the LEC).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  <a:defRPr/>
            </a:pPr>
            <a:r>
              <a:rPr lang="en-GB" dirty="0"/>
              <a:t>To realise the “OB </a:t>
            </a:r>
            <a:r>
              <a:rPr lang="en-GB" dirty="0" err="1"/>
              <a:t>Opt</a:t>
            </a:r>
            <a:r>
              <a:rPr lang="en-GB" dirty="0"/>
              <a:t> 3” from </a:t>
            </a:r>
            <a:r>
              <a:rPr lang="en-GB" u="sng" dirty="0">
                <a:hlinkClick r:id="rId2" tooltip="https://indico.bnl.gov/event/20219/contributions/79348/attachments/49030/83511/EIC-SVT-08Aug23.pdf"/>
              </a:rPr>
              <a:t>Peter’s slides</a:t>
            </a:r>
            <a:r>
              <a:rPr lang="en-GB" dirty="0"/>
              <a:t>, we would need an extra flavour of EIC-LAS:</a:t>
            </a:r>
          </a:p>
          <a:p>
            <a:pPr marL="742950" lvl="1" indent="-285750">
              <a:lnSpc>
                <a:spcPct val="110000"/>
              </a:lnSpc>
              <a:buFont typeface="Arial"/>
              <a:buChar char="•"/>
              <a:defRPr/>
            </a:pPr>
            <a:r>
              <a:rPr lang="en-GB" dirty="0"/>
              <a:t>5RSUs in length (but still with both ECs).</a:t>
            </a:r>
          </a:p>
          <a:p>
            <a:pPr marL="0" indent="0">
              <a:lnSpc>
                <a:spcPct val="110000"/>
              </a:lnSpc>
              <a:buNone/>
            </a:pPr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7C6D66D-898C-D8B9-4B62-D7E211E21A6D}"/>
              </a:ext>
            </a:extLst>
          </p:cNvPr>
          <p:cNvGrpSpPr/>
          <p:nvPr/>
        </p:nvGrpSpPr>
        <p:grpSpPr bwMode="auto">
          <a:xfrm rot="20938844">
            <a:off x="1927232" y="3412636"/>
            <a:ext cx="6014091" cy="2459203"/>
            <a:chOff x="5327834" y="3468597"/>
            <a:chExt cx="6600814" cy="269911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D6C8EFA-D3D9-6CBA-7DD1-95A539671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27834" y="3468597"/>
              <a:ext cx="6600814" cy="269911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8CD6BA9-FB5B-BE8C-74AC-2CD24D4880EF}"/>
                </a:ext>
              </a:extLst>
            </p:cNvPr>
            <p:cNvSpPr txBox="1"/>
            <p:nvPr/>
          </p:nvSpPr>
          <p:spPr bwMode="auto">
            <a:xfrm rot="20703696">
              <a:off x="6028874" y="4540115"/>
              <a:ext cx="5503094" cy="405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dirty="0">
                  <a:solidFill>
                    <a:srgbClr val="FFC000"/>
                  </a:solidFill>
                </a:rPr>
                <a:t>1	2	3	4	5	6</a:t>
              </a:r>
              <a:endParaRPr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EEDCC46-9A93-7E8B-E117-E73B77C10642}"/>
              </a:ext>
            </a:extLst>
          </p:cNvPr>
          <p:cNvGrpSpPr/>
          <p:nvPr/>
        </p:nvGrpSpPr>
        <p:grpSpPr bwMode="auto">
          <a:xfrm rot="21111392">
            <a:off x="5699400" y="3651525"/>
            <a:ext cx="5345086" cy="2386255"/>
            <a:chOff x="1919536" y="3715198"/>
            <a:chExt cx="5876522" cy="252843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7B69D77-8571-E828-D02E-5BDDA5773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919536" y="3715198"/>
              <a:ext cx="5876522" cy="252843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9ADBEDA-EAE9-6E04-4335-8F99D9924805}"/>
                </a:ext>
              </a:extLst>
            </p:cNvPr>
            <p:cNvSpPr txBox="1"/>
            <p:nvPr/>
          </p:nvSpPr>
          <p:spPr bwMode="auto">
            <a:xfrm rot="20712493">
              <a:off x="2751533" y="4697209"/>
              <a:ext cx="4516258" cy="394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dirty="0">
                  <a:solidFill>
                    <a:srgbClr val="FFC000"/>
                  </a:solidFill>
                </a:rPr>
                <a:t>1	2	3	4	5</a:t>
              </a:r>
              <a:endParaRPr dirty="0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41581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ew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2073</TotalTime>
  <Words>2404</Words>
  <Application>Microsoft Office PowerPoint</Application>
  <DocSecurity>0</DocSecurity>
  <PresentationFormat>Widescreen</PresentationFormat>
  <Paragraphs>328</Paragraphs>
  <Slides>30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Helvetica</vt:lpstr>
      <vt:lpstr>Times New Roman</vt:lpstr>
      <vt:lpstr>Office Theme</vt:lpstr>
      <vt:lpstr>ePIC SVT Outer Barrel</vt:lpstr>
      <vt:lpstr>The ePIC detector</vt:lpstr>
      <vt:lpstr>ePIC Silicon Vertex Tracker (SVT)</vt:lpstr>
      <vt:lpstr>Stitched MAPS</vt:lpstr>
      <vt:lpstr>MAPS for EIC</vt:lpstr>
      <vt:lpstr>Outer barrel</vt:lpstr>
      <vt:lpstr>Initial stave considerations</vt:lpstr>
      <vt:lpstr>Start from smallest standard parts</vt:lpstr>
      <vt:lpstr>2 EIC-LAS lengths required</vt:lpstr>
      <vt:lpstr>Construction of staves</vt:lpstr>
      <vt:lpstr>Overlapping modules along staves</vt:lpstr>
      <vt:lpstr>Interaction point variations</vt:lpstr>
      <vt:lpstr>Accounting for IP variations</vt:lpstr>
      <vt:lpstr>Stave length comparison</vt:lpstr>
      <vt:lpstr>A tiled stave</vt:lpstr>
      <vt:lpstr>Castellated layout</vt:lpstr>
      <vt:lpstr>Conceptual stave structure</vt:lpstr>
      <vt:lpstr>Curved staves</vt:lpstr>
      <vt:lpstr>Considering services</vt:lpstr>
      <vt:lpstr>FPC design</vt:lpstr>
      <vt:lpstr>Effects of stave designs</vt:lpstr>
      <vt:lpstr>Layer 4 staves</vt:lpstr>
      <vt:lpstr>Summary</vt:lpstr>
      <vt:lpstr>Thank you very much!</vt:lpstr>
      <vt:lpstr>Additional (support) slides</vt:lpstr>
      <vt:lpstr>PowerPoint Presentation</vt:lpstr>
      <vt:lpstr>Beam crossing</vt:lpstr>
      <vt:lpstr>Serial powering basics</vt:lpstr>
      <vt:lpstr>More likely L3 (6 RSU) layout</vt:lpstr>
      <vt:lpstr>EIC-LAS connections on FPC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Serial powering for the ePIC SVT</dc:title>
  <dc:subject/>
  <dc:creator>James Glover (College of Engineering and Physical Sciences)</dc:creator>
  <cp:keywords/>
  <dc:description/>
  <cp:lastModifiedBy>James Glover (College of Engineering and Physical Sciences)</cp:lastModifiedBy>
  <cp:revision>370</cp:revision>
  <dcterms:created xsi:type="dcterms:W3CDTF">2012-12-03T06:56:55Z</dcterms:created>
  <dcterms:modified xsi:type="dcterms:W3CDTF">2024-02-29T13:39:30Z</dcterms:modified>
  <cp:category/>
  <dc:identifier/>
  <cp:contentStatus>Final</cp:contentStatus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