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sldIdLst>
    <p:sldId id="316" r:id="rId5"/>
    <p:sldId id="3096" r:id="rId6"/>
    <p:sldId id="258" r:id="rId7"/>
    <p:sldId id="3107" r:id="rId8"/>
    <p:sldId id="3103" r:id="rId9"/>
    <p:sldId id="3104" r:id="rId10"/>
    <p:sldId id="3105" r:id="rId11"/>
    <p:sldId id="3109" r:id="rId12"/>
    <p:sldId id="3110" r:id="rId13"/>
    <p:sldId id="3102" r:id="rId14"/>
    <p:sldId id="260" r:id="rId15"/>
    <p:sldId id="3101" r:id="rId16"/>
    <p:sldId id="3106" r:id="rId17"/>
    <p:sldId id="257" r:id="rId18"/>
    <p:sldId id="3093" r:id="rId19"/>
    <p:sldId id="261" r:id="rId20"/>
    <p:sldId id="267" r:id="rId21"/>
    <p:sldId id="3094" r:id="rId22"/>
    <p:sldId id="3108" r:id="rId23"/>
    <p:sldId id="3091" r:id="rId24"/>
    <p:sldId id="3099" r:id="rId25"/>
    <p:sldId id="3098" r:id="rId26"/>
    <p:sldId id="3092" r:id="rId27"/>
    <p:sldId id="3111" r:id="rId28"/>
    <p:sldId id="3112" r:id="rId29"/>
    <p:sldId id="303" r:id="rId30"/>
    <p:sldId id="304" r:id="rId31"/>
    <p:sldId id="290" r:id="rId3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DE7"/>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3" autoAdjust="0"/>
    <p:restoredTop sz="94721"/>
  </p:normalViewPr>
  <p:slideViewPr>
    <p:cSldViewPr snapToGrid="0">
      <p:cViewPr>
        <p:scale>
          <a:sx n="90" d="100"/>
          <a:sy n="90" d="100"/>
        </p:scale>
        <p:origin x="1371" y="762"/>
      </p:cViewPr>
      <p:guideLst>
        <p:guide orient="horz" pos="2160"/>
        <p:guide pos="2880"/>
      </p:guideLst>
    </p:cSldViewPr>
  </p:slideViewPr>
  <p:notesTextViewPr>
    <p:cViewPr>
      <p:scale>
        <a:sx n="1" d="1"/>
        <a:sy n="1" d="1"/>
      </p:scale>
      <p:origin x="0" y="0"/>
    </p:cViewPr>
  </p:notesTextViewPr>
  <p:sorterViewPr>
    <p:cViewPr>
      <p:scale>
        <a:sx n="100" d="100"/>
        <a:sy n="100" d="100"/>
      </p:scale>
      <p:origin x="0" y="-14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pPr/>
              <a:t>3/1/2024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pPr/>
              <a:t>‹#›</a:t>
            </a:fld>
            <a:endParaRPr lang="en-US"/>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00236-7FFA-2C4C-9DC3-0D04F3CC4D61}"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300236-7FFA-2C4C-9DC3-0D04F3CC4D61}"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1445079"/>
            <a:ext cx="7886700" cy="4731884"/>
          </a:xfrm>
        </p:spPr>
        <p:txBody>
          <a:bodyPr/>
          <a:lstStyle>
            <a:lvl1pPr>
              <a:defRPr sz="2200">
                <a:latin typeface="Arial" charset="0"/>
                <a:ea typeface="Arial" charset="0"/>
                <a:cs typeface="Arial" charset="0"/>
              </a:defRPr>
            </a:lvl1pPr>
            <a:lvl2pPr>
              <a:defRPr sz="1800">
                <a:latin typeface="Arial" charset="0"/>
                <a:ea typeface="Arial" charset="0"/>
                <a:cs typeface="Arial" charset="0"/>
              </a:defRPr>
            </a:lvl2pPr>
            <a:lvl3pPr>
              <a:defRPr sz="1400">
                <a:latin typeface="Arial" charset="0"/>
                <a:ea typeface="Arial" charset="0"/>
                <a:cs typeface="Arial" charset="0"/>
              </a:defRPr>
            </a:lvl3pPr>
            <a:lvl4pPr>
              <a:defRPr sz="1200">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7300236-7FFA-2C4C-9DC3-0D04F3CC4D61}" type="datetimeFigureOut">
              <a:rPr lang="en-US" smtClean="0"/>
              <a:pPr/>
              <a:t>3/1/2024</a:t>
            </a:fld>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pPr/>
              <a:t>‹#›</a:t>
            </a:fld>
            <a:endParaRPr 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00236-7FFA-2C4C-9DC3-0D04F3CC4D61}"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300236-7FFA-2C4C-9DC3-0D04F3CC4D61}"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300236-7FFA-2C4C-9DC3-0D04F3CC4D61}"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300236-7FFA-2C4C-9DC3-0D04F3CC4D61}"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00236-7FFA-2C4C-9DC3-0D04F3CC4D61}"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B7300236-7FFA-2C4C-9DC3-0D04F3CC4D61}" type="datetimeFigureOut">
              <a:rPr lang="en-US" smtClean="0"/>
              <a:pPr/>
              <a:t>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4"/>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26.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emf"/><Relationship Id="rId7" Type="http://schemas.openxmlformats.org/officeDocument/2006/relationships/image" Target="../media/image12.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664" y="905113"/>
            <a:ext cx="8624112" cy="1774948"/>
          </a:xfrm>
        </p:spPr>
        <p:txBody>
          <a:bodyPr>
            <a:normAutofit/>
          </a:bodyPr>
          <a:lstStyle/>
          <a:p>
            <a:r>
              <a:rPr lang="en-US" dirty="0">
                <a:latin typeface="Arial" panose="020B0604020202020204" pitchFamily="34" charset="0"/>
                <a:cs typeface="Arial" panose="020B0604020202020204" pitchFamily="34" charset="0"/>
              </a:rPr>
              <a:t>UK EIC Accelerator R&amp;D</a:t>
            </a:r>
            <a:endParaRPr lang="en-US" sz="22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934788" y="2784836"/>
            <a:ext cx="6026677" cy="2276475"/>
          </a:xfrm>
        </p:spPr>
        <p:txBody>
          <a:bodyPr>
            <a:normAutofit/>
          </a:bodyPr>
          <a:lstStyle/>
          <a:p>
            <a:r>
              <a:rPr lang="en-US" sz="1800" dirty="0"/>
              <a:t>Graeme Burt, Lancaster University/Cockcroft Institute, UK</a:t>
            </a:r>
            <a:br>
              <a:rPr lang="en-US" sz="1800" dirty="0"/>
            </a:br>
            <a:br>
              <a:rPr lang="en-US" sz="1800" dirty="0"/>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6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C872-96E0-FE8F-EC2D-373C2EDFA4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E4C32A-A98B-3657-A373-A478CFA36399}"/>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50B5696D-8BA3-7198-EEA6-F6C14A626421}"/>
              </a:ext>
            </a:extLst>
          </p:cNvPr>
          <p:cNvSpPr>
            <a:spLocks noGrp="1"/>
          </p:cNvSpPr>
          <p:nvPr>
            <p:ph type="sldNum" sz="quarter" idx="12"/>
          </p:nvPr>
        </p:nvSpPr>
        <p:spPr/>
        <p:txBody>
          <a:bodyPr/>
          <a:lstStyle/>
          <a:p>
            <a:fld id="{893C5830-40F3-F04E-B2E3-10E6672BA8FF}" type="slidenum">
              <a:rPr lang="en-US" smtClean="0"/>
              <a:pPr/>
              <a:t>10</a:t>
            </a:fld>
            <a:endParaRPr lang="en-US" dirty="0"/>
          </a:p>
        </p:txBody>
      </p:sp>
      <p:pic>
        <p:nvPicPr>
          <p:cNvPr id="6" name="Picture 5">
            <a:extLst>
              <a:ext uri="{FF2B5EF4-FFF2-40B4-BE49-F238E27FC236}">
                <a16:creationId xmlns:a16="http://schemas.microsoft.com/office/drawing/2014/main" id="{762CB65E-95CE-DF1C-30C0-DF34A1780A32}"/>
              </a:ext>
            </a:extLst>
          </p:cNvPr>
          <p:cNvPicPr>
            <a:picLocks noChangeAspect="1"/>
          </p:cNvPicPr>
          <p:nvPr/>
        </p:nvPicPr>
        <p:blipFill>
          <a:blip r:embed="rId2"/>
          <a:stretch>
            <a:fillRect/>
          </a:stretch>
        </p:blipFill>
        <p:spPr>
          <a:xfrm>
            <a:off x="491884" y="603819"/>
            <a:ext cx="8160232" cy="5650361"/>
          </a:xfrm>
          <a:prstGeom prst="rect">
            <a:avLst/>
          </a:prstGeom>
        </p:spPr>
      </p:pic>
    </p:spTree>
    <p:extLst>
      <p:ext uri="{BB962C8B-B14F-4D97-AF65-F5344CB8AC3E}">
        <p14:creationId xmlns:p14="http://schemas.microsoft.com/office/powerpoint/2010/main" val="55585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69603D3-5FF5-F64E-34C9-879A74207AD2}"/>
              </a:ext>
            </a:extLst>
          </p:cNvPr>
          <p:cNvSpPr/>
          <p:nvPr/>
        </p:nvSpPr>
        <p:spPr>
          <a:xfrm>
            <a:off x="196616" y="1648054"/>
            <a:ext cx="8652165" cy="2854778"/>
          </a:xfrm>
          <a:custGeom>
            <a:avLst/>
            <a:gdLst>
              <a:gd name="connsiteX0" fmla="*/ 0 w 7837714"/>
              <a:gd name="connsiteY0" fmla="*/ 0 h 4391130"/>
              <a:gd name="connsiteX1" fmla="*/ 10048 w 7837714"/>
              <a:gd name="connsiteY1" fmla="*/ 4391130 h 4391130"/>
              <a:gd name="connsiteX2" fmla="*/ 2612571 w 7837714"/>
              <a:gd name="connsiteY2" fmla="*/ 4371033 h 4391130"/>
              <a:gd name="connsiteX3" fmla="*/ 2612571 w 7837714"/>
              <a:gd name="connsiteY3" fmla="*/ 2813538 h 4391130"/>
              <a:gd name="connsiteX4" fmla="*/ 7837714 w 7837714"/>
              <a:gd name="connsiteY4" fmla="*/ 2793442 h 4391130"/>
              <a:gd name="connsiteX5" fmla="*/ 7837714 w 7837714"/>
              <a:gd name="connsiteY5" fmla="*/ 60290 h 4391130"/>
              <a:gd name="connsiteX6" fmla="*/ 10048 w 7837714"/>
              <a:gd name="connsiteY6" fmla="*/ 90435 h 4391130"/>
              <a:gd name="connsiteX0" fmla="*/ 0 w 7837714"/>
              <a:gd name="connsiteY0" fmla="*/ 0 h 4391130"/>
              <a:gd name="connsiteX1" fmla="*/ 10048 w 7837714"/>
              <a:gd name="connsiteY1" fmla="*/ 4391130 h 4391130"/>
              <a:gd name="connsiteX2" fmla="*/ 2612571 w 7837714"/>
              <a:gd name="connsiteY2" fmla="*/ 4371033 h 4391130"/>
              <a:gd name="connsiteX3" fmla="*/ 2612571 w 7837714"/>
              <a:gd name="connsiteY3" fmla="*/ 2813538 h 4391130"/>
              <a:gd name="connsiteX4" fmla="*/ 7837714 w 7837714"/>
              <a:gd name="connsiteY4" fmla="*/ 2793442 h 4391130"/>
              <a:gd name="connsiteX5" fmla="*/ 7837714 w 7837714"/>
              <a:gd name="connsiteY5" fmla="*/ 60290 h 4391130"/>
              <a:gd name="connsiteX6" fmla="*/ 4240404 w 7837714"/>
              <a:gd name="connsiteY6" fmla="*/ 70338 h 439113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240404 w 7837714"/>
              <a:gd name="connsiteY6" fmla="*/ 10048 h 433084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642338 w 7837714"/>
              <a:gd name="connsiteY6" fmla="*/ 0 h 4330840"/>
              <a:gd name="connsiteX7" fmla="*/ 4240404 w 7837714"/>
              <a:gd name="connsiteY7" fmla="*/ 10048 h 433084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642338 w 7837714"/>
              <a:gd name="connsiteY6" fmla="*/ 0 h 4330840"/>
              <a:gd name="connsiteX7" fmla="*/ 4109775 w 7837714"/>
              <a:gd name="connsiteY7" fmla="*/ 1266092 h 433084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129872 w 7837714"/>
              <a:gd name="connsiteY6" fmla="*/ 10048 h 4330840"/>
              <a:gd name="connsiteX7" fmla="*/ 4109775 w 7837714"/>
              <a:gd name="connsiteY7" fmla="*/ 1266092 h 433084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129872 w 7837714"/>
              <a:gd name="connsiteY6" fmla="*/ 10048 h 4330840"/>
              <a:gd name="connsiteX7" fmla="*/ 4129872 w 7837714"/>
              <a:gd name="connsiteY7" fmla="*/ 1276140 h 4330840"/>
              <a:gd name="connsiteX0" fmla="*/ 0 w 7837714"/>
              <a:gd name="connsiteY0" fmla="*/ 1286189 h 4330840"/>
              <a:gd name="connsiteX1" fmla="*/ 10048 w 7837714"/>
              <a:gd name="connsiteY1" fmla="*/ 4330840 h 4330840"/>
              <a:gd name="connsiteX2" fmla="*/ 2612571 w 7837714"/>
              <a:gd name="connsiteY2" fmla="*/ 4310743 h 4330840"/>
              <a:gd name="connsiteX3" fmla="*/ 2612571 w 7837714"/>
              <a:gd name="connsiteY3" fmla="*/ 2753248 h 4330840"/>
              <a:gd name="connsiteX4" fmla="*/ 7837714 w 7837714"/>
              <a:gd name="connsiteY4" fmla="*/ 2733152 h 4330840"/>
              <a:gd name="connsiteX5" fmla="*/ 7837714 w 7837714"/>
              <a:gd name="connsiteY5" fmla="*/ 0 h 4330840"/>
              <a:gd name="connsiteX6" fmla="*/ 4129872 w 7837714"/>
              <a:gd name="connsiteY6" fmla="*/ 10048 h 4330840"/>
              <a:gd name="connsiteX7" fmla="*/ 4129872 w 7837714"/>
              <a:gd name="connsiteY7" fmla="*/ 1276140 h 4330840"/>
              <a:gd name="connsiteX8" fmla="*/ 0 w 7837714"/>
              <a:gd name="connsiteY8" fmla="*/ 1286189 h 4330840"/>
              <a:gd name="connsiteX0" fmla="*/ 0 w 7837714"/>
              <a:gd name="connsiteY0" fmla="*/ 1286189 h 4315178"/>
              <a:gd name="connsiteX1" fmla="*/ 10048 w 7837714"/>
              <a:gd name="connsiteY1" fmla="*/ 4315178 h 4315178"/>
              <a:gd name="connsiteX2" fmla="*/ 2612571 w 7837714"/>
              <a:gd name="connsiteY2" fmla="*/ 4310743 h 4315178"/>
              <a:gd name="connsiteX3" fmla="*/ 2612571 w 7837714"/>
              <a:gd name="connsiteY3" fmla="*/ 2753248 h 4315178"/>
              <a:gd name="connsiteX4" fmla="*/ 7837714 w 7837714"/>
              <a:gd name="connsiteY4" fmla="*/ 2733152 h 4315178"/>
              <a:gd name="connsiteX5" fmla="*/ 7837714 w 7837714"/>
              <a:gd name="connsiteY5" fmla="*/ 0 h 4315178"/>
              <a:gd name="connsiteX6" fmla="*/ 4129872 w 7837714"/>
              <a:gd name="connsiteY6" fmla="*/ 10048 h 4315178"/>
              <a:gd name="connsiteX7" fmla="*/ 4129872 w 7837714"/>
              <a:gd name="connsiteY7" fmla="*/ 1276140 h 4315178"/>
              <a:gd name="connsiteX8" fmla="*/ 0 w 7837714"/>
              <a:gd name="connsiteY8" fmla="*/ 1286189 h 4315178"/>
              <a:gd name="connsiteX0" fmla="*/ 0 w 7837714"/>
              <a:gd name="connsiteY0" fmla="*/ 1286189 h 4315178"/>
              <a:gd name="connsiteX1" fmla="*/ 10048 w 7837714"/>
              <a:gd name="connsiteY1" fmla="*/ 4315178 h 4315178"/>
              <a:gd name="connsiteX2" fmla="*/ 2612571 w 7837714"/>
              <a:gd name="connsiteY2" fmla="*/ 4310743 h 4315178"/>
              <a:gd name="connsiteX3" fmla="*/ 2612571 w 7837714"/>
              <a:gd name="connsiteY3" fmla="*/ 2753248 h 4315178"/>
              <a:gd name="connsiteX4" fmla="*/ 7837714 w 7837714"/>
              <a:gd name="connsiteY4" fmla="*/ 2733152 h 4315178"/>
              <a:gd name="connsiteX5" fmla="*/ 7837714 w 7837714"/>
              <a:gd name="connsiteY5" fmla="*/ 0 h 4315178"/>
              <a:gd name="connsiteX6" fmla="*/ 4129872 w 7837714"/>
              <a:gd name="connsiteY6" fmla="*/ 10048 h 4315178"/>
              <a:gd name="connsiteX7" fmla="*/ 4129872 w 7837714"/>
              <a:gd name="connsiteY7" fmla="*/ 1276140 h 4315178"/>
              <a:gd name="connsiteX8" fmla="*/ 0 w 7837714"/>
              <a:gd name="connsiteY8" fmla="*/ 1286189 h 4315178"/>
              <a:gd name="connsiteX0" fmla="*/ 0 w 7837714"/>
              <a:gd name="connsiteY0" fmla="*/ 1286189 h 4310743"/>
              <a:gd name="connsiteX1" fmla="*/ 4315 w 7837714"/>
              <a:gd name="connsiteY1" fmla="*/ 4278392 h 4310743"/>
              <a:gd name="connsiteX2" fmla="*/ 2612571 w 7837714"/>
              <a:gd name="connsiteY2" fmla="*/ 4310743 h 4310743"/>
              <a:gd name="connsiteX3" fmla="*/ 2612571 w 7837714"/>
              <a:gd name="connsiteY3" fmla="*/ 2753248 h 4310743"/>
              <a:gd name="connsiteX4" fmla="*/ 7837714 w 7837714"/>
              <a:gd name="connsiteY4" fmla="*/ 2733152 h 4310743"/>
              <a:gd name="connsiteX5" fmla="*/ 7837714 w 7837714"/>
              <a:gd name="connsiteY5" fmla="*/ 0 h 4310743"/>
              <a:gd name="connsiteX6" fmla="*/ 4129872 w 7837714"/>
              <a:gd name="connsiteY6" fmla="*/ 10048 h 4310743"/>
              <a:gd name="connsiteX7" fmla="*/ 4129872 w 7837714"/>
              <a:gd name="connsiteY7" fmla="*/ 1276140 h 4310743"/>
              <a:gd name="connsiteX8" fmla="*/ 0 w 7837714"/>
              <a:gd name="connsiteY8" fmla="*/ 1286189 h 4310743"/>
              <a:gd name="connsiteX0" fmla="*/ 0 w 7837714"/>
              <a:gd name="connsiteY0" fmla="*/ 1286189 h 4278392"/>
              <a:gd name="connsiteX1" fmla="*/ 4315 w 7837714"/>
              <a:gd name="connsiteY1" fmla="*/ 4278392 h 4278392"/>
              <a:gd name="connsiteX2" fmla="*/ 1666592 w 7837714"/>
              <a:gd name="connsiteY2" fmla="*/ 4264760 h 4278392"/>
              <a:gd name="connsiteX3" fmla="*/ 2612571 w 7837714"/>
              <a:gd name="connsiteY3" fmla="*/ 2753248 h 4278392"/>
              <a:gd name="connsiteX4" fmla="*/ 7837714 w 7837714"/>
              <a:gd name="connsiteY4" fmla="*/ 2733152 h 4278392"/>
              <a:gd name="connsiteX5" fmla="*/ 7837714 w 7837714"/>
              <a:gd name="connsiteY5" fmla="*/ 0 h 4278392"/>
              <a:gd name="connsiteX6" fmla="*/ 4129872 w 7837714"/>
              <a:gd name="connsiteY6" fmla="*/ 10048 h 4278392"/>
              <a:gd name="connsiteX7" fmla="*/ 4129872 w 7837714"/>
              <a:gd name="connsiteY7" fmla="*/ 1276140 h 4278392"/>
              <a:gd name="connsiteX8" fmla="*/ 0 w 7837714"/>
              <a:gd name="connsiteY8" fmla="*/ 1286189 h 4278392"/>
              <a:gd name="connsiteX0" fmla="*/ 0 w 7837714"/>
              <a:gd name="connsiteY0" fmla="*/ 1286189 h 4278392"/>
              <a:gd name="connsiteX1" fmla="*/ 4315 w 7837714"/>
              <a:gd name="connsiteY1" fmla="*/ 4278392 h 4278392"/>
              <a:gd name="connsiteX2" fmla="*/ 1666592 w 7837714"/>
              <a:gd name="connsiteY2" fmla="*/ 4264760 h 4278392"/>
              <a:gd name="connsiteX3" fmla="*/ 2612571 w 7837714"/>
              <a:gd name="connsiteY3" fmla="*/ 2753248 h 4278392"/>
              <a:gd name="connsiteX4" fmla="*/ 7837714 w 7837714"/>
              <a:gd name="connsiteY4" fmla="*/ 2733152 h 4278392"/>
              <a:gd name="connsiteX5" fmla="*/ 7837714 w 7837714"/>
              <a:gd name="connsiteY5" fmla="*/ 0 h 4278392"/>
              <a:gd name="connsiteX6" fmla="*/ 4129872 w 7837714"/>
              <a:gd name="connsiteY6" fmla="*/ 10048 h 4278392"/>
              <a:gd name="connsiteX7" fmla="*/ 4129872 w 7837714"/>
              <a:gd name="connsiteY7" fmla="*/ 1276140 h 4278392"/>
              <a:gd name="connsiteX8" fmla="*/ 0 w 7837714"/>
              <a:gd name="connsiteY8" fmla="*/ 1286189 h 4278392"/>
              <a:gd name="connsiteX0" fmla="*/ 0 w 7837714"/>
              <a:gd name="connsiteY0" fmla="*/ 1286189 h 4278392"/>
              <a:gd name="connsiteX1" fmla="*/ 4315 w 7837714"/>
              <a:gd name="connsiteY1" fmla="*/ 4278392 h 4278392"/>
              <a:gd name="connsiteX2" fmla="*/ 1666592 w 7837714"/>
              <a:gd name="connsiteY2" fmla="*/ 4264760 h 4278392"/>
              <a:gd name="connsiteX3" fmla="*/ 1660859 w 7837714"/>
              <a:gd name="connsiteY3" fmla="*/ 2817624 h 4278392"/>
              <a:gd name="connsiteX4" fmla="*/ 7837714 w 7837714"/>
              <a:gd name="connsiteY4" fmla="*/ 2733152 h 4278392"/>
              <a:gd name="connsiteX5" fmla="*/ 7837714 w 7837714"/>
              <a:gd name="connsiteY5" fmla="*/ 0 h 4278392"/>
              <a:gd name="connsiteX6" fmla="*/ 4129872 w 7837714"/>
              <a:gd name="connsiteY6" fmla="*/ 10048 h 4278392"/>
              <a:gd name="connsiteX7" fmla="*/ 4129872 w 7837714"/>
              <a:gd name="connsiteY7" fmla="*/ 1276140 h 4278392"/>
              <a:gd name="connsiteX8" fmla="*/ 0 w 7837714"/>
              <a:gd name="connsiteY8" fmla="*/ 1286189 h 4278392"/>
              <a:gd name="connsiteX0" fmla="*/ 0 w 7854914"/>
              <a:gd name="connsiteY0" fmla="*/ 1286189 h 4278392"/>
              <a:gd name="connsiteX1" fmla="*/ 4315 w 7854914"/>
              <a:gd name="connsiteY1" fmla="*/ 4278392 h 4278392"/>
              <a:gd name="connsiteX2" fmla="*/ 1666592 w 7854914"/>
              <a:gd name="connsiteY2" fmla="*/ 4264760 h 4278392"/>
              <a:gd name="connsiteX3" fmla="*/ 1660859 w 7854914"/>
              <a:gd name="connsiteY3" fmla="*/ 2817624 h 4278392"/>
              <a:gd name="connsiteX4" fmla="*/ 7854914 w 7854914"/>
              <a:gd name="connsiteY4" fmla="*/ 2815922 h 4278392"/>
              <a:gd name="connsiteX5" fmla="*/ 7837714 w 7854914"/>
              <a:gd name="connsiteY5" fmla="*/ 0 h 4278392"/>
              <a:gd name="connsiteX6" fmla="*/ 4129872 w 7854914"/>
              <a:gd name="connsiteY6" fmla="*/ 10048 h 4278392"/>
              <a:gd name="connsiteX7" fmla="*/ 4129872 w 7854914"/>
              <a:gd name="connsiteY7" fmla="*/ 1276140 h 4278392"/>
              <a:gd name="connsiteX8" fmla="*/ 0 w 7854914"/>
              <a:gd name="connsiteY8" fmla="*/ 1286189 h 4278392"/>
              <a:gd name="connsiteX0" fmla="*/ 0 w 7854914"/>
              <a:gd name="connsiteY0" fmla="*/ 1286189 h 4269195"/>
              <a:gd name="connsiteX1" fmla="*/ 4315 w 7854914"/>
              <a:gd name="connsiteY1" fmla="*/ 4269195 h 4269195"/>
              <a:gd name="connsiteX2" fmla="*/ 1666592 w 7854914"/>
              <a:gd name="connsiteY2" fmla="*/ 4264760 h 4269195"/>
              <a:gd name="connsiteX3" fmla="*/ 1660859 w 7854914"/>
              <a:gd name="connsiteY3" fmla="*/ 2817624 h 4269195"/>
              <a:gd name="connsiteX4" fmla="*/ 7854914 w 7854914"/>
              <a:gd name="connsiteY4" fmla="*/ 2815922 h 4269195"/>
              <a:gd name="connsiteX5" fmla="*/ 7837714 w 7854914"/>
              <a:gd name="connsiteY5" fmla="*/ 0 h 4269195"/>
              <a:gd name="connsiteX6" fmla="*/ 4129872 w 7854914"/>
              <a:gd name="connsiteY6" fmla="*/ 10048 h 4269195"/>
              <a:gd name="connsiteX7" fmla="*/ 4129872 w 7854914"/>
              <a:gd name="connsiteY7" fmla="*/ 1276140 h 4269195"/>
              <a:gd name="connsiteX8" fmla="*/ 0 w 7854914"/>
              <a:gd name="connsiteY8" fmla="*/ 1286189 h 4269195"/>
              <a:gd name="connsiteX0" fmla="*/ 0 w 7854914"/>
              <a:gd name="connsiteY0" fmla="*/ 1286189 h 4269195"/>
              <a:gd name="connsiteX1" fmla="*/ 4315 w 7854914"/>
              <a:gd name="connsiteY1" fmla="*/ 4269195 h 4269195"/>
              <a:gd name="connsiteX2" fmla="*/ 1666592 w 7854914"/>
              <a:gd name="connsiteY2" fmla="*/ 4264760 h 4269195"/>
              <a:gd name="connsiteX3" fmla="*/ 1660859 w 7854914"/>
              <a:gd name="connsiteY3" fmla="*/ 2817624 h 4269195"/>
              <a:gd name="connsiteX4" fmla="*/ 7854914 w 7854914"/>
              <a:gd name="connsiteY4" fmla="*/ 2815922 h 4269195"/>
              <a:gd name="connsiteX5" fmla="*/ 7837714 w 7854914"/>
              <a:gd name="connsiteY5" fmla="*/ 0 h 4269195"/>
              <a:gd name="connsiteX6" fmla="*/ 4129872 w 7854914"/>
              <a:gd name="connsiteY6" fmla="*/ 10048 h 4269195"/>
              <a:gd name="connsiteX7" fmla="*/ 4129872 w 7854914"/>
              <a:gd name="connsiteY7" fmla="*/ 1377302 h 4269195"/>
              <a:gd name="connsiteX8" fmla="*/ 0 w 7854914"/>
              <a:gd name="connsiteY8" fmla="*/ 1286189 h 4269195"/>
              <a:gd name="connsiteX0" fmla="*/ 0 w 7877847"/>
              <a:gd name="connsiteY0" fmla="*/ 1387351 h 4269195"/>
              <a:gd name="connsiteX1" fmla="*/ 27248 w 7877847"/>
              <a:gd name="connsiteY1" fmla="*/ 4269195 h 4269195"/>
              <a:gd name="connsiteX2" fmla="*/ 1689525 w 7877847"/>
              <a:gd name="connsiteY2" fmla="*/ 4264760 h 4269195"/>
              <a:gd name="connsiteX3" fmla="*/ 1683792 w 7877847"/>
              <a:gd name="connsiteY3" fmla="*/ 2817624 h 4269195"/>
              <a:gd name="connsiteX4" fmla="*/ 7877847 w 7877847"/>
              <a:gd name="connsiteY4" fmla="*/ 2815922 h 4269195"/>
              <a:gd name="connsiteX5" fmla="*/ 7860647 w 7877847"/>
              <a:gd name="connsiteY5" fmla="*/ 0 h 4269195"/>
              <a:gd name="connsiteX6" fmla="*/ 4152805 w 7877847"/>
              <a:gd name="connsiteY6" fmla="*/ 10048 h 4269195"/>
              <a:gd name="connsiteX7" fmla="*/ 4152805 w 7877847"/>
              <a:gd name="connsiteY7" fmla="*/ 1377302 h 4269195"/>
              <a:gd name="connsiteX8" fmla="*/ 0 w 7877847"/>
              <a:gd name="connsiteY8" fmla="*/ 1387351 h 4269195"/>
              <a:gd name="connsiteX0" fmla="*/ 0 w 7877847"/>
              <a:gd name="connsiteY0" fmla="*/ 1387351 h 4269195"/>
              <a:gd name="connsiteX1" fmla="*/ 27248 w 7877847"/>
              <a:gd name="connsiteY1" fmla="*/ 4269195 h 4269195"/>
              <a:gd name="connsiteX2" fmla="*/ 1689525 w 7877847"/>
              <a:gd name="connsiteY2" fmla="*/ 4264760 h 4269195"/>
              <a:gd name="connsiteX3" fmla="*/ 1683792 w 7877847"/>
              <a:gd name="connsiteY3" fmla="*/ 2817624 h 4269195"/>
              <a:gd name="connsiteX4" fmla="*/ 7877847 w 7877847"/>
              <a:gd name="connsiteY4" fmla="*/ 2815922 h 4269195"/>
              <a:gd name="connsiteX5" fmla="*/ 7860647 w 7877847"/>
              <a:gd name="connsiteY5" fmla="*/ 0 h 4269195"/>
              <a:gd name="connsiteX6" fmla="*/ 4152805 w 7877847"/>
              <a:gd name="connsiteY6" fmla="*/ 10048 h 4269195"/>
              <a:gd name="connsiteX7" fmla="*/ 4152805 w 7877847"/>
              <a:gd name="connsiteY7" fmla="*/ 1368106 h 4269195"/>
              <a:gd name="connsiteX8" fmla="*/ 0 w 7877847"/>
              <a:gd name="connsiteY8" fmla="*/ 1387351 h 4269195"/>
              <a:gd name="connsiteX0" fmla="*/ 0 w 7877847"/>
              <a:gd name="connsiteY0" fmla="*/ 1387351 h 4264760"/>
              <a:gd name="connsiteX1" fmla="*/ 4315 w 7877847"/>
              <a:gd name="connsiteY1" fmla="*/ 4177229 h 4264760"/>
              <a:gd name="connsiteX2" fmla="*/ 1689525 w 7877847"/>
              <a:gd name="connsiteY2" fmla="*/ 4264760 h 4264760"/>
              <a:gd name="connsiteX3" fmla="*/ 1683792 w 7877847"/>
              <a:gd name="connsiteY3" fmla="*/ 2817624 h 4264760"/>
              <a:gd name="connsiteX4" fmla="*/ 7877847 w 7877847"/>
              <a:gd name="connsiteY4" fmla="*/ 2815922 h 4264760"/>
              <a:gd name="connsiteX5" fmla="*/ 7860647 w 7877847"/>
              <a:gd name="connsiteY5" fmla="*/ 0 h 4264760"/>
              <a:gd name="connsiteX6" fmla="*/ 4152805 w 7877847"/>
              <a:gd name="connsiteY6" fmla="*/ 10048 h 4264760"/>
              <a:gd name="connsiteX7" fmla="*/ 4152805 w 7877847"/>
              <a:gd name="connsiteY7" fmla="*/ 1368106 h 4264760"/>
              <a:gd name="connsiteX8" fmla="*/ 0 w 7877847"/>
              <a:gd name="connsiteY8" fmla="*/ 1387351 h 4264760"/>
              <a:gd name="connsiteX0" fmla="*/ 0 w 7877847"/>
              <a:gd name="connsiteY0" fmla="*/ 1387351 h 4218777"/>
              <a:gd name="connsiteX1" fmla="*/ 4315 w 7877847"/>
              <a:gd name="connsiteY1" fmla="*/ 4177229 h 4218777"/>
              <a:gd name="connsiteX2" fmla="*/ 1672326 w 7877847"/>
              <a:gd name="connsiteY2" fmla="*/ 4218777 h 4218777"/>
              <a:gd name="connsiteX3" fmla="*/ 1683792 w 7877847"/>
              <a:gd name="connsiteY3" fmla="*/ 2817624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7847"/>
              <a:gd name="connsiteY0" fmla="*/ 1387351 h 4218777"/>
              <a:gd name="connsiteX1" fmla="*/ 4315 w 7877847"/>
              <a:gd name="connsiteY1" fmla="*/ 4214016 h 4218777"/>
              <a:gd name="connsiteX2" fmla="*/ 1672326 w 7877847"/>
              <a:gd name="connsiteY2" fmla="*/ 4218777 h 4218777"/>
              <a:gd name="connsiteX3" fmla="*/ 1683792 w 7877847"/>
              <a:gd name="connsiteY3" fmla="*/ 2817624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7847"/>
              <a:gd name="connsiteY0" fmla="*/ 1387351 h 4214016"/>
              <a:gd name="connsiteX1" fmla="*/ 4315 w 7877847"/>
              <a:gd name="connsiteY1" fmla="*/ 4214016 h 4214016"/>
              <a:gd name="connsiteX2" fmla="*/ 1672326 w 7877847"/>
              <a:gd name="connsiteY2" fmla="*/ 4209580 h 4214016"/>
              <a:gd name="connsiteX3" fmla="*/ 1683792 w 7877847"/>
              <a:gd name="connsiteY3" fmla="*/ 2817624 h 4214016"/>
              <a:gd name="connsiteX4" fmla="*/ 7877847 w 7877847"/>
              <a:gd name="connsiteY4" fmla="*/ 2815922 h 4214016"/>
              <a:gd name="connsiteX5" fmla="*/ 7860647 w 7877847"/>
              <a:gd name="connsiteY5" fmla="*/ 0 h 4214016"/>
              <a:gd name="connsiteX6" fmla="*/ 4152805 w 7877847"/>
              <a:gd name="connsiteY6" fmla="*/ 10048 h 4214016"/>
              <a:gd name="connsiteX7" fmla="*/ 4152805 w 7877847"/>
              <a:gd name="connsiteY7" fmla="*/ 1368106 h 4214016"/>
              <a:gd name="connsiteX8" fmla="*/ 0 w 7877847"/>
              <a:gd name="connsiteY8" fmla="*/ 1387351 h 4214016"/>
              <a:gd name="connsiteX0" fmla="*/ 0 w 7877847"/>
              <a:gd name="connsiteY0" fmla="*/ 1387351 h 4214016"/>
              <a:gd name="connsiteX1" fmla="*/ 4315 w 7877847"/>
              <a:gd name="connsiteY1" fmla="*/ 4214016 h 4214016"/>
              <a:gd name="connsiteX2" fmla="*/ 1672326 w 7877847"/>
              <a:gd name="connsiteY2" fmla="*/ 4209580 h 4214016"/>
              <a:gd name="connsiteX3" fmla="*/ 1672326 w 7877847"/>
              <a:gd name="connsiteY3" fmla="*/ 2845214 h 4214016"/>
              <a:gd name="connsiteX4" fmla="*/ 7877847 w 7877847"/>
              <a:gd name="connsiteY4" fmla="*/ 2815922 h 4214016"/>
              <a:gd name="connsiteX5" fmla="*/ 7860647 w 7877847"/>
              <a:gd name="connsiteY5" fmla="*/ 0 h 4214016"/>
              <a:gd name="connsiteX6" fmla="*/ 4152805 w 7877847"/>
              <a:gd name="connsiteY6" fmla="*/ 10048 h 4214016"/>
              <a:gd name="connsiteX7" fmla="*/ 4152805 w 7877847"/>
              <a:gd name="connsiteY7" fmla="*/ 1368106 h 4214016"/>
              <a:gd name="connsiteX8" fmla="*/ 0 w 7877847"/>
              <a:gd name="connsiteY8" fmla="*/ 1387351 h 4214016"/>
              <a:gd name="connsiteX0" fmla="*/ 0 w 7877847"/>
              <a:gd name="connsiteY0" fmla="*/ 1387351 h 4218777"/>
              <a:gd name="connsiteX1" fmla="*/ 4315 w 7877847"/>
              <a:gd name="connsiteY1" fmla="*/ 4214016 h 4218777"/>
              <a:gd name="connsiteX2" fmla="*/ 1729658 w 7877847"/>
              <a:gd name="connsiteY2" fmla="*/ 4218777 h 4218777"/>
              <a:gd name="connsiteX3" fmla="*/ 1672326 w 7877847"/>
              <a:gd name="connsiteY3" fmla="*/ 2845214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7847"/>
              <a:gd name="connsiteY0" fmla="*/ 1387351 h 4218777"/>
              <a:gd name="connsiteX1" fmla="*/ 4315 w 7877847"/>
              <a:gd name="connsiteY1" fmla="*/ 4214016 h 4218777"/>
              <a:gd name="connsiteX2" fmla="*/ 1729658 w 7877847"/>
              <a:gd name="connsiteY2" fmla="*/ 4218777 h 4218777"/>
              <a:gd name="connsiteX3" fmla="*/ 1718192 w 7877847"/>
              <a:gd name="connsiteY3" fmla="*/ 2854410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7847"/>
              <a:gd name="connsiteY0" fmla="*/ 1387351 h 4218777"/>
              <a:gd name="connsiteX1" fmla="*/ 4315 w 7877847"/>
              <a:gd name="connsiteY1" fmla="*/ 4214016 h 4218777"/>
              <a:gd name="connsiteX2" fmla="*/ 1729658 w 7877847"/>
              <a:gd name="connsiteY2" fmla="*/ 4218777 h 4218777"/>
              <a:gd name="connsiteX3" fmla="*/ 1723925 w 7877847"/>
              <a:gd name="connsiteY3" fmla="*/ 2836017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7847"/>
              <a:gd name="connsiteY0" fmla="*/ 1387351 h 4218777"/>
              <a:gd name="connsiteX1" fmla="*/ 4315 w 7877847"/>
              <a:gd name="connsiteY1" fmla="*/ 4214016 h 4218777"/>
              <a:gd name="connsiteX2" fmla="*/ 1729658 w 7877847"/>
              <a:gd name="connsiteY2" fmla="*/ 4218777 h 4218777"/>
              <a:gd name="connsiteX3" fmla="*/ 1723925 w 7877847"/>
              <a:gd name="connsiteY3" fmla="*/ 2863607 h 4218777"/>
              <a:gd name="connsiteX4" fmla="*/ 7877847 w 7877847"/>
              <a:gd name="connsiteY4" fmla="*/ 2815922 h 4218777"/>
              <a:gd name="connsiteX5" fmla="*/ 7860647 w 7877847"/>
              <a:gd name="connsiteY5" fmla="*/ 0 h 4218777"/>
              <a:gd name="connsiteX6" fmla="*/ 4152805 w 7877847"/>
              <a:gd name="connsiteY6" fmla="*/ 10048 h 4218777"/>
              <a:gd name="connsiteX7" fmla="*/ 4152805 w 7877847"/>
              <a:gd name="connsiteY7" fmla="*/ 1368106 h 4218777"/>
              <a:gd name="connsiteX8" fmla="*/ 0 w 7877847"/>
              <a:gd name="connsiteY8" fmla="*/ 1387351 h 4218777"/>
              <a:gd name="connsiteX0" fmla="*/ 0 w 7872114"/>
              <a:gd name="connsiteY0" fmla="*/ 1387351 h 4218777"/>
              <a:gd name="connsiteX1" fmla="*/ 4315 w 7872114"/>
              <a:gd name="connsiteY1" fmla="*/ 4214016 h 4218777"/>
              <a:gd name="connsiteX2" fmla="*/ 1729658 w 7872114"/>
              <a:gd name="connsiteY2" fmla="*/ 4218777 h 4218777"/>
              <a:gd name="connsiteX3" fmla="*/ 1723925 w 7872114"/>
              <a:gd name="connsiteY3" fmla="*/ 2863607 h 4218777"/>
              <a:gd name="connsiteX4" fmla="*/ 7872114 w 7872114"/>
              <a:gd name="connsiteY4" fmla="*/ 2917085 h 4218777"/>
              <a:gd name="connsiteX5" fmla="*/ 7860647 w 7872114"/>
              <a:gd name="connsiteY5" fmla="*/ 0 h 4218777"/>
              <a:gd name="connsiteX6" fmla="*/ 4152805 w 7872114"/>
              <a:gd name="connsiteY6" fmla="*/ 10048 h 4218777"/>
              <a:gd name="connsiteX7" fmla="*/ 4152805 w 7872114"/>
              <a:gd name="connsiteY7" fmla="*/ 1368106 h 4218777"/>
              <a:gd name="connsiteX8" fmla="*/ 0 w 7872114"/>
              <a:gd name="connsiteY8" fmla="*/ 1387351 h 4218777"/>
              <a:gd name="connsiteX0" fmla="*/ 0 w 7884088"/>
              <a:gd name="connsiteY0" fmla="*/ 1377303 h 4208729"/>
              <a:gd name="connsiteX1" fmla="*/ 4315 w 7884088"/>
              <a:gd name="connsiteY1" fmla="*/ 4203968 h 4208729"/>
              <a:gd name="connsiteX2" fmla="*/ 1729658 w 7884088"/>
              <a:gd name="connsiteY2" fmla="*/ 4208729 h 4208729"/>
              <a:gd name="connsiteX3" fmla="*/ 1723925 w 7884088"/>
              <a:gd name="connsiteY3" fmla="*/ 2853559 h 4208729"/>
              <a:gd name="connsiteX4" fmla="*/ 7872114 w 7884088"/>
              <a:gd name="connsiteY4" fmla="*/ 2907037 h 4208729"/>
              <a:gd name="connsiteX5" fmla="*/ 7883580 w 7884088"/>
              <a:gd name="connsiteY5" fmla="*/ 35935 h 4208729"/>
              <a:gd name="connsiteX6" fmla="*/ 4152805 w 7884088"/>
              <a:gd name="connsiteY6" fmla="*/ 0 h 4208729"/>
              <a:gd name="connsiteX7" fmla="*/ 4152805 w 7884088"/>
              <a:gd name="connsiteY7" fmla="*/ 1358058 h 4208729"/>
              <a:gd name="connsiteX8" fmla="*/ 0 w 7884088"/>
              <a:gd name="connsiteY8" fmla="*/ 1377303 h 4208729"/>
              <a:gd name="connsiteX0" fmla="*/ 0 w 7884088"/>
              <a:gd name="connsiteY0" fmla="*/ 1341368 h 4172794"/>
              <a:gd name="connsiteX1" fmla="*/ 4315 w 7884088"/>
              <a:gd name="connsiteY1" fmla="*/ 4168033 h 4172794"/>
              <a:gd name="connsiteX2" fmla="*/ 1729658 w 7884088"/>
              <a:gd name="connsiteY2" fmla="*/ 4172794 h 4172794"/>
              <a:gd name="connsiteX3" fmla="*/ 1723925 w 7884088"/>
              <a:gd name="connsiteY3" fmla="*/ 2817624 h 4172794"/>
              <a:gd name="connsiteX4" fmla="*/ 7872114 w 7884088"/>
              <a:gd name="connsiteY4" fmla="*/ 2871102 h 4172794"/>
              <a:gd name="connsiteX5" fmla="*/ 7883580 w 7884088"/>
              <a:gd name="connsiteY5" fmla="*/ 0 h 4172794"/>
              <a:gd name="connsiteX6" fmla="*/ 4164272 w 7884088"/>
              <a:gd name="connsiteY6" fmla="*/ 851 h 4172794"/>
              <a:gd name="connsiteX7" fmla="*/ 4152805 w 7884088"/>
              <a:gd name="connsiteY7" fmla="*/ 1322123 h 4172794"/>
              <a:gd name="connsiteX8" fmla="*/ 0 w 7884088"/>
              <a:gd name="connsiteY8" fmla="*/ 1341368 h 417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088" h="4172794">
                <a:moveTo>
                  <a:pt x="0" y="1341368"/>
                </a:moveTo>
                <a:cubicBezTo>
                  <a:pt x="3349" y="2805078"/>
                  <a:pt x="966" y="2704323"/>
                  <a:pt x="4315" y="4168033"/>
                </a:cubicBezTo>
                <a:lnTo>
                  <a:pt x="1729658" y="4172794"/>
                </a:lnTo>
                <a:lnTo>
                  <a:pt x="1723925" y="2817624"/>
                </a:lnTo>
                <a:lnTo>
                  <a:pt x="7872114" y="2871102"/>
                </a:lnTo>
                <a:cubicBezTo>
                  <a:pt x="7868292" y="1898740"/>
                  <a:pt x="7887402" y="972362"/>
                  <a:pt x="7883580" y="0"/>
                </a:cubicBezTo>
                <a:lnTo>
                  <a:pt x="4164272" y="851"/>
                </a:lnTo>
                <a:cubicBezTo>
                  <a:pt x="4160450" y="441275"/>
                  <a:pt x="4156627" y="881699"/>
                  <a:pt x="4152805" y="1322123"/>
                </a:cubicBezTo>
                <a:lnTo>
                  <a:pt x="0" y="1341368"/>
                </a:lnTo>
                <a:close/>
              </a:path>
            </a:pathLst>
          </a:custGeom>
          <a:ln w="3175">
            <a:solidFill>
              <a:srgbClr val="FFFF00"/>
            </a:solidFill>
            <a:prstDash val="dash"/>
          </a:ln>
          <a:effectLst>
            <a:glow rad="63500">
              <a:srgbClr val="FFFF00">
                <a:alpha val="40000"/>
              </a:srgbClr>
            </a:glow>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sz="1350"/>
          </a:p>
        </p:txBody>
      </p:sp>
      <p:sp>
        <p:nvSpPr>
          <p:cNvPr id="2" name="Title 1">
            <a:extLst>
              <a:ext uri="{FF2B5EF4-FFF2-40B4-BE49-F238E27FC236}">
                <a16:creationId xmlns:a16="http://schemas.microsoft.com/office/drawing/2014/main" id="{82900FF7-B840-F32B-58D9-4D622BBCA56B}"/>
              </a:ext>
            </a:extLst>
          </p:cNvPr>
          <p:cNvSpPr>
            <a:spLocks noGrp="1"/>
          </p:cNvSpPr>
          <p:nvPr>
            <p:ph type="title"/>
          </p:nvPr>
        </p:nvSpPr>
        <p:spPr>
          <a:xfrm>
            <a:off x="628650" y="365126"/>
            <a:ext cx="6181503" cy="1325563"/>
          </a:xfrm>
        </p:spPr>
        <p:txBody>
          <a:bodyPr anchor="t"/>
          <a:lstStyle/>
          <a:p>
            <a:r>
              <a:rPr lang="en-GB" dirty="0"/>
              <a:t>Daresbury </a:t>
            </a:r>
            <a:r>
              <a:rPr lang="en-GB" dirty="0">
                <a:sym typeface="Wingdings" panose="05000000000000000000" pitchFamily="2" charset="2"/>
              </a:rPr>
              <a:t></a:t>
            </a:r>
            <a:r>
              <a:rPr lang="en-GB" dirty="0"/>
              <a:t> World Class SRF Lab</a:t>
            </a:r>
          </a:p>
        </p:txBody>
      </p:sp>
      <p:grpSp>
        <p:nvGrpSpPr>
          <p:cNvPr id="17" name="Group 16">
            <a:extLst>
              <a:ext uri="{FF2B5EF4-FFF2-40B4-BE49-F238E27FC236}">
                <a16:creationId xmlns:a16="http://schemas.microsoft.com/office/drawing/2014/main" id="{95F07930-C96E-6962-2FAC-BED1779DAE1D}"/>
              </a:ext>
            </a:extLst>
          </p:cNvPr>
          <p:cNvGrpSpPr/>
          <p:nvPr/>
        </p:nvGrpSpPr>
        <p:grpSpPr>
          <a:xfrm>
            <a:off x="231487" y="2612139"/>
            <a:ext cx="7241792" cy="924666"/>
            <a:chOff x="273908" y="2407131"/>
            <a:chExt cx="6160625" cy="1325563"/>
          </a:xfrm>
        </p:grpSpPr>
        <p:sp>
          <p:nvSpPr>
            <p:cNvPr id="4" name="Arrow: Pentagon 3">
              <a:extLst>
                <a:ext uri="{FF2B5EF4-FFF2-40B4-BE49-F238E27FC236}">
                  <a16:creationId xmlns:a16="http://schemas.microsoft.com/office/drawing/2014/main" id="{FFCFC2B1-D6D7-94AB-574E-58DE95502BD1}"/>
                </a:ext>
              </a:extLst>
            </p:cNvPr>
            <p:cNvSpPr/>
            <p:nvPr/>
          </p:nvSpPr>
          <p:spPr>
            <a:xfrm>
              <a:off x="273908" y="2407131"/>
              <a:ext cx="6160625" cy="1325563"/>
            </a:xfrm>
            <a:prstGeom prst="homePlat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1350" dirty="0"/>
                <a:t>HI LUMI LHC CRAB CAVITIES</a:t>
              </a:r>
            </a:p>
          </p:txBody>
        </p:sp>
        <p:sp>
          <p:nvSpPr>
            <p:cNvPr id="5" name="Rectangle 4">
              <a:extLst>
                <a:ext uri="{FF2B5EF4-FFF2-40B4-BE49-F238E27FC236}">
                  <a16:creationId xmlns:a16="http://schemas.microsoft.com/office/drawing/2014/main" id="{591B7844-95DD-88E6-E9C5-1EC2C4D0106D}"/>
                </a:ext>
              </a:extLst>
            </p:cNvPr>
            <p:cNvSpPr/>
            <p:nvPr/>
          </p:nvSpPr>
          <p:spPr>
            <a:xfrm>
              <a:off x="399535" y="2718025"/>
              <a:ext cx="1433384" cy="8663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t>DQW SPS Cryomodule</a:t>
              </a:r>
            </a:p>
          </p:txBody>
        </p:sp>
        <p:sp>
          <p:nvSpPr>
            <p:cNvPr id="6" name="Rectangle 5">
              <a:extLst>
                <a:ext uri="{FF2B5EF4-FFF2-40B4-BE49-F238E27FC236}">
                  <a16:creationId xmlns:a16="http://schemas.microsoft.com/office/drawing/2014/main" id="{A1C63362-9E53-A3EA-AFF8-06B10D608BBE}"/>
                </a:ext>
              </a:extLst>
            </p:cNvPr>
            <p:cNvSpPr/>
            <p:nvPr/>
          </p:nvSpPr>
          <p:spPr>
            <a:xfrm>
              <a:off x="2185085" y="2718025"/>
              <a:ext cx="1330414" cy="8663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t>RFD SPS Cryomodule</a:t>
              </a:r>
            </a:p>
          </p:txBody>
        </p:sp>
        <p:sp>
          <p:nvSpPr>
            <p:cNvPr id="7" name="Rectangle 6">
              <a:extLst>
                <a:ext uri="{FF2B5EF4-FFF2-40B4-BE49-F238E27FC236}">
                  <a16:creationId xmlns:a16="http://schemas.microsoft.com/office/drawing/2014/main" id="{30062492-6BC5-9702-27CA-F955AFA21AF0}"/>
                </a:ext>
              </a:extLst>
            </p:cNvPr>
            <p:cNvSpPr/>
            <p:nvPr/>
          </p:nvSpPr>
          <p:spPr>
            <a:xfrm>
              <a:off x="3867665" y="2718025"/>
              <a:ext cx="1853435" cy="8663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i="1" dirty="0"/>
                <a:t>DQW LHC Cryomodules</a:t>
              </a:r>
            </a:p>
          </p:txBody>
        </p:sp>
      </p:grpSp>
      <p:grpSp>
        <p:nvGrpSpPr>
          <p:cNvPr id="15" name="Group 14">
            <a:extLst>
              <a:ext uri="{FF2B5EF4-FFF2-40B4-BE49-F238E27FC236}">
                <a16:creationId xmlns:a16="http://schemas.microsoft.com/office/drawing/2014/main" id="{53B7C5B8-0F8D-9BCB-C31B-8D972CA564C0}"/>
              </a:ext>
            </a:extLst>
          </p:cNvPr>
          <p:cNvGrpSpPr/>
          <p:nvPr/>
        </p:nvGrpSpPr>
        <p:grpSpPr>
          <a:xfrm>
            <a:off x="3927606" y="4088841"/>
            <a:ext cx="4349344" cy="896884"/>
            <a:chOff x="2990334" y="4982618"/>
            <a:chExt cx="7390026" cy="1285735"/>
          </a:xfrm>
        </p:grpSpPr>
        <p:sp>
          <p:nvSpPr>
            <p:cNvPr id="14" name="Arrow: Pentagon 13">
              <a:extLst>
                <a:ext uri="{FF2B5EF4-FFF2-40B4-BE49-F238E27FC236}">
                  <a16:creationId xmlns:a16="http://schemas.microsoft.com/office/drawing/2014/main" id="{E077CBEF-7361-133D-C32A-A9925E7687CE}"/>
                </a:ext>
              </a:extLst>
            </p:cNvPr>
            <p:cNvSpPr/>
            <p:nvPr/>
          </p:nvSpPr>
          <p:spPr>
            <a:xfrm>
              <a:off x="2990334" y="4982618"/>
              <a:ext cx="7390026" cy="1285735"/>
            </a:xfrm>
            <a:prstGeom prst="homePlat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1350" dirty="0"/>
                <a:t>PIP II HIGH BETA</a:t>
              </a:r>
            </a:p>
          </p:txBody>
        </p:sp>
        <p:sp>
          <p:nvSpPr>
            <p:cNvPr id="9" name="Rectangle 8">
              <a:extLst>
                <a:ext uri="{FF2B5EF4-FFF2-40B4-BE49-F238E27FC236}">
                  <a16:creationId xmlns:a16="http://schemas.microsoft.com/office/drawing/2014/main" id="{26DC5219-4129-6DC1-EC70-51CC6A62A251}"/>
                </a:ext>
              </a:extLst>
            </p:cNvPr>
            <p:cNvSpPr/>
            <p:nvPr/>
          </p:nvSpPr>
          <p:spPr>
            <a:xfrm>
              <a:off x="3085075" y="5313406"/>
              <a:ext cx="1917355" cy="86638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350" dirty="0"/>
                <a:t>Cavity Procurement </a:t>
              </a:r>
            </a:p>
          </p:txBody>
        </p:sp>
        <p:sp>
          <p:nvSpPr>
            <p:cNvPr id="10" name="Rectangle 9">
              <a:extLst>
                <a:ext uri="{FF2B5EF4-FFF2-40B4-BE49-F238E27FC236}">
                  <a16:creationId xmlns:a16="http://schemas.microsoft.com/office/drawing/2014/main" id="{0F5F4DB0-26DF-F507-4288-F4D7DA2C5D7E}"/>
                </a:ext>
              </a:extLst>
            </p:cNvPr>
            <p:cNvSpPr/>
            <p:nvPr/>
          </p:nvSpPr>
          <p:spPr>
            <a:xfrm>
              <a:off x="5315466" y="5313406"/>
              <a:ext cx="1917355" cy="86638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350" i="1" dirty="0"/>
                <a:t>Cavity Testing</a:t>
              </a:r>
            </a:p>
          </p:txBody>
        </p:sp>
        <p:sp>
          <p:nvSpPr>
            <p:cNvPr id="24" name="Rectangle 23">
              <a:extLst>
                <a:ext uri="{FF2B5EF4-FFF2-40B4-BE49-F238E27FC236}">
                  <a16:creationId xmlns:a16="http://schemas.microsoft.com/office/drawing/2014/main" id="{D0A54A6F-FC5E-2618-9812-DEF254BBA870}"/>
                </a:ext>
              </a:extLst>
            </p:cNvPr>
            <p:cNvSpPr/>
            <p:nvPr/>
          </p:nvSpPr>
          <p:spPr>
            <a:xfrm>
              <a:off x="7538159" y="5306922"/>
              <a:ext cx="1917355" cy="86638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350" i="1" dirty="0"/>
                <a:t>Cryomodule Builds</a:t>
              </a:r>
            </a:p>
          </p:txBody>
        </p:sp>
      </p:grpSp>
      <p:grpSp>
        <p:nvGrpSpPr>
          <p:cNvPr id="16" name="Group 15">
            <a:extLst>
              <a:ext uri="{FF2B5EF4-FFF2-40B4-BE49-F238E27FC236}">
                <a16:creationId xmlns:a16="http://schemas.microsoft.com/office/drawing/2014/main" id="{D7B4E20B-52BE-B0B4-3CE4-0EFC3B47BEE0}"/>
              </a:ext>
            </a:extLst>
          </p:cNvPr>
          <p:cNvGrpSpPr/>
          <p:nvPr/>
        </p:nvGrpSpPr>
        <p:grpSpPr>
          <a:xfrm>
            <a:off x="810429" y="3616113"/>
            <a:ext cx="3009058" cy="873095"/>
            <a:chOff x="1215083" y="3969238"/>
            <a:chExt cx="4012077" cy="1251633"/>
          </a:xfrm>
        </p:grpSpPr>
        <p:sp>
          <p:nvSpPr>
            <p:cNvPr id="13" name="Arrow: Pentagon 12">
              <a:extLst>
                <a:ext uri="{FF2B5EF4-FFF2-40B4-BE49-F238E27FC236}">
                  <a16:creationId xmlns:a16="http://schemas.microsoft.com/office/drawing/2014/main" id="{2BFC81AF-0A25-489C-3711-96E93E360DC3}"/>
                </a:ext>
              </a:extLst>
            </p:cNvPr>
            <p:cNvSpPr/>
            <p:nvPr/>
          </p:nvSpPr>
          <p:spPr>
            <a:xfrm>
              <a:off x="1215083" y="3969238"/>
              <a:ext cx="4012077" cy="1251633"/>
            </a:xfrm>
            <a:prstGeom prst="homePlat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1350" dirty="0"/>
                <a:t>ESS HIGH BETA</a:t>
              </a:r>
            </a:p>
          </p:txBody>
        </p:sp>
        <p:sp>
          <p:nvSpPr>
            <p:cNvPr id="8" name="Rectangle 7">
              <a:extLst>
                <a:ext uri="{FF2B5EF4-FFF2-40B4-BE49-F238E27FC236}">
                  <a16:creationId xmlns:a16="http://schemas.microsoft.com/office/drawing/2014/main" id="{A2F6FEDD-8EEA-2C54-B378-43F12C031333}"/>
                </a:ext>
              </a:extLst>
            </p:cNvPr>
            <p:cNvSpPr/>
            <p:nvPr/>
          </p:nvSpPr>
          <p:spPr>
            <a:xfrm>
              <a:off x="1359242" y="4280553"/>
              <a:ext cx="1421027" cy="8663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350" dirty="0"/>
                <a:t>Cavity Procurement </a:t>
              </a:r>
            </a:p>
          </p:txBody>
        </p:sp>
        <p:sp>
          <p:nvSpPr>
            <p:cNvPr id="12" name="Rectangle 11">
              <a:extLst>
                <a:ext uri="{FF2B5EF4-FFF2-40B4-BE49-F238E27FC236}">
                  <a16:creationId xmlns:a16="http://schemas.microsoft.com/office/drawing/2014/main" id="{07B2E1BF-64F2-DF2C-0735-C50C16B0B636}"/>
                </a:ext>
              </a:extLst>
            </p:cNvPr>
            <p:cNvSpPr/>
            <p:nvPr/>
          </p:nvSpPr>
          <p:spPr>
            <a:xfrm>
              <a:off x="3118023" y="4280552"/>
              <a:ext cx="1421027" cy="8663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350" dirty="0"/>
                <a:t>Cavity Cold Testing</a:t>
              </a:r>
            </a:p>
          </p:txBody>
        </p:sp>
      </p:grpSp>
      <p:sp>
        <p:nvSpPr>
          <p:cNvPr id="20" name="Arrow: Pentagon 19">
            <a:extLst>
              <a:ext uri="{FF2B5EF4-FFF2-40B4-BE49-F238E27FC236}">
                <a16:creationId xmlns:a16="http://schemas.microsoft.com/office/drawing/2014/main" id="{C14A41C2-2D41-40B5-0990-C7CECABC0302}"/>
              </a:ext>
            </a:extLst>
          </p:cNvPr>
          <p:cNvSpPr/>
          <p:nvPr/>
        </p:nvSpPr>
        <p:spPr>
          <a:xfrm>
            <a:off x="5860267" y="1706804"/>
            <a:ext cx="2935548" cy="837579"/>
          </a:xfrm>
          <a:prstGeom prst="homePlat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350" i="1" dirty="0"/>
              <a:t>EIC 1.773 GHz Cavity Cryomodules </a:t>
            </a:r>
          </a:p>
        </p:txBody>
      </p:sp>
      <p:sp>
        <p:nvSpPr>
          <p:cNvPr id="22" name="TextBox 21">
            <a:extLst>
              <a:ext uri="{FF2B5EF4-FFF2-40B4-BE49-F238E27FC236}">
                <a16:creationId xmlns:a16="http://schemas.microsoft.com/office/drawing/2014/main" id="{5C2897F8-808E-0545-6C7A-5270FE14B100}"/>
              </a:ext>
            </a:extLst>
          </p:cNvPr>
          <p:cNvSpPr txBox="1"/>
          <p:nvPr/>
        </p:nvSpPr>
        <p:spPr>
          <a:xfrm>
            <a:off x="7530199" y="3246608"/>
            <a:ext cx="1324658" cy="300082"/>
          </a:xfrm>
          <a:prstGeom prst="rect">
            <a:avLst/>
          </a:prstGeom>
          <a:noFill/>
        </p:spPr>
        <p:txBody>
          <a:bodyPr wrap="none" rtlCol="0">
            <a:spAutoFit/>
          </a:bodyPr>
          <a:lstStyle/>
          <a:p>
            <a:r>
              <a:rPr lang="en-GB" sz="1350" dirty="0">
                <a:highlight>
                  <a:srgbClr val="FFFF00"/>
                </a:highlight>
              </a:rPr>
              <a:t>My Involvement</a:t>
            </a:r>
          </a:p>
        </p:txBody>
      </p:sp>
      <p:sp>
        <p:nvSpPr>
          <p:cNvPr id="3" name="Slide Number Placeholder 2">
            <a:extLst>
              <a:ext uri="{FF2B5EF4-FFF2-40B4-BE49-F238E27FC236}">
                <a16:creationId xmlns:a16="http://schemas.microsoft.com/office/drawing/2014/main" id="{FB8B849E-5643-90D1-4C38-FFB9744AC0FA}"/>
              </a:ext>
            </a:extLst>
          </p:cNvPr>
          <p:cNvSpPr>
            <a:spLocks noGrp="1"/>
          </p:cNvSpPr>
          <p:nvPr>
            <p:ph type="sldNum" sz="quarter" idx="12"/>
          </p:nvPr>
        </p:nvSpPr>
        <p:spPr/>
        <p:txBody>
          <a:bodyPr/>
          <a:lstStyle/>
          <a:p>
            <a:fld id="{9DF2ABF2-B1CE-486C-8355-BDB89A9FAE6C}" type="slidenum">
              <a:rPr lang="en-GB" smtClean="0"/>
              <a:t>11</a:t>
            </a:fld>
            <a:endParaRPr lang="en-GB"/>
          </a:p>
        </p:txBody>
      </p:sp>
      <p:graphicFrame>
        <p:nvGraphicFramePr>
          <p:cNvPr id="23" name="Table 22">
            <a:extLst>
              <a:ext uri="{FF2B5EF4-FFF2-40B4-BE49-F238E27FC236}">
                <a16:creationId xmlns:a16="http://schemas.microsoft.com/office/drawing/2014/main" id="{3E9D17C7-B953-4A18-3BA3-85895799F61C}"/>
              </a:ext>
            </a:extLst>
          </p:cNvPr>
          <p:cNvGraphicFramePr>
            <a:graphicFrameLocks noGrp="1"/>
          </p:cNvGraphicFramePr>
          <p:nvPr/>
        </p:nvGraphicFramePr>
        <p:xfrm>
          <a:off x="101370" y="5059037"/>
          <a:ext cx="8941262" cy="596389"/>
        </p:xfrm>
        <a:graphic>
          <a:graphicData uri="http://schemas.openxmlformats.org/drawingml/2006/table">
            <a:tbl>
              <a:tblPr/>
              <a:tblGrid>
                <a:gridCol w="769141">
                  <a:extLst>
                    <a:ext uri="{9D8B030D-6E8A-4147-A177-3AD203B41FA5}">
                      <a16:colId xmlns:a16="http://schemas.microsoft.com/office/drawing/2014/main" val="638235324"/>
                    </a:ext>
                  </a:extLst>
                </a:gridCol>
                <a:gridCol w="843919">
                  <a:extLst>
                    <a:ext uri="{9D8B030D-6E8A-4147-A177-3AD203B41FA5}">
                      <a16:colId xmlns:a16="http://schemas.microsoft.com/office/drawing/2014/main" val="3171004201"/>
                    </a:ext>
                  </a:extLst>
                </a:gridCol>
                <a:gridCol w="769141">
                  <a:extLst>
                    <a:ext uri="{9D8B030D-6E8A-4147-A177-3AD203B41FA5}">
                      <a16:colId xmlns:a16="http://schemas.microsoft.com/office/drawing/2014/main" val="1275259013"/>
                    </a:ext>
                  </a:extLst>
                </a:gridCol>
                <a:gridCol w="769141">
                  <a:extLst>
                    <a:ext uri="{9D8B030D-6E8A-4147-A177-3AD203B41FA5}">
                      <a16:colId xmlns:a16="http://schemas.microsoft.com/office/drawing/2014/main" val="882197578"/>
                    </a:ext>
                  </a:extLst>
                </a:gridCol>
                <a:gridCol w="875966">
                  <a:extLst>
                    <a:ext uri="{9D8B030D-6E8A-4147-A177-3AD203B41FA5}">
                      <a16:colId xmlns:a16="http://schemas.microsoft.com/office/drawing/2014/main" val="2133328188"/>
                    </a:ext>
                  </a:extLst>
                </a:gridCol>
                <a:gridCol w="1292583">
                  <a:extLst>
                    <a:ext uri="{9D8B030D-6E8A-4147-A177-3AD203B41FA5}">
                      <a16:colId xmlns:a16="http://schemas.microsoft.com/office/drawing/2014/main" val="4046675144"/>
                    </a:ext>
                  </a:extLst>
                </a:gridCol>
                <a:gridCol w="769141">
                  <a:extLst>
                    <a:ext uri="{9D8B030D-6E8A-4147-A177-3AD203B41FA5}">
                      <a16:colId xmlns:a16="http://schemas.microsoft.com/office/drawing/2014/main" val="3033321004"/>
                    </a:ext>
                  </a:extLst>
                </a:gridCol>
                <a:gridCol w="1036203">
                  <a:extLst>
                    <a:ext uri="{9D8B030D-6E8A-4147-A177-3AD203B41FA5}">
                      <a16:colId xmlns:a16="http://schemas.microsoft.com/office/drawing/2014/main" val="1764670857"/>
                    </a:ext>
                  </a:extLst>
                </a:gridCol>
                <a:gridCol w="1046886">
                  <a:extLst>
                    <a:ext uri="{9D8B030D-6E8A-4147-A177-3AD203B41FA5}">
                      <a16:colId xmlns:a16="http://schemas.microsoft.com/office/drawing/2014/main" val="282556282"/>
                    </a:ext>
                  </a:extLst>
                </a:gridCol>
                <a:gridCol w="769141">
                  <a:extLst>
                    <a:ext uri="{9D8B030D-6E8A-4147-A177-3AD203B41FA5}">
                      <a16:colId xmlns:a16="http://schemas.microsoft.com/office/drawing/2014/main" val="3916055856"/>
                    </a:ext>
                  </a:extLst>
                </a:gridCol>
              </a:tblGrid>
              <a:tr h="211394">
                <a:tc gridSpan="10">
                  <a:txBody>
                    <a:bodyPr/>
                    <a:lstStyle/>
                    <a:p>
                      <a:pPr algn="ctr" fontAlgn="b"/>
                      <a:r>
                        <a:rPr lang="en-GB" sz="1400" b="1" i="0" u="none" strike="noStrike" dirty="0">
                          <a:solidFill>
                            <a:srgbClr val="000000"/>
                          </a:solidFill>
                          <a:effectLst/>
                          <a:latin typeface="Calibri" panose="020F0502020204030204" pitchFamily="34" charset="0"/>
                        </a:rPr>
                        <a:t>DL SRF CAPABILITIES</a:t>
                      </a:r>
                    </a:p>
                  </a:txBody>
                  <a:tcPr marL="5654" marR="5654" marT="56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4122097"/>
                  </a:ext>
                </a:extLst>
              </a:tr>
              <a:tr h="377375">
                <a:tc>
                  <a:txBody>
                    <a:bodyPr/>
                    <a:lstStyle/>
                    <a:p>
                      <a:pPr algn="ctr" fontAlgn="ctr"/>
                      <a:r>
                        <a:rPr lang="en-GB" sz="1200" b="0" i="0" u="none" strike="noStrike">
                          <a:solidFill>
                            <a:srgbClr val="006100"/>
                          </a:solidFill>
                          <a:effectLst/>
                          <a:latin typeface="Calibri" panose="020F0502020204030204" pitchFamily="34" charset="0"/>
                        </a:rPr>
                        <a:t>Cryomodule DD&amp;D </a:t>
                      </a:r>
                    </a:p>
                  </a:txBody>
                  <a:tcPr marL="5654" marR="5654" marT="5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Cavity Procurement </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Cavity Testing</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Cleanroom Assembly</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High Pressure Rinse (HPR)</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Cryomodule Assembly &amp; Welding</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a:solidFill>
                            <a:srgbClr val="006100"/>
                          </a:solidFill>
                          <a:effectLst/>
                          <a:latin typeface="Calibri" panose="020F0502020204030204" pitchFamily="34" charset="0"/>
                        </a:rPr>
                        <a:t>Anti-shock Transport</a:t>
                      </a: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1200" b="0" i="0" u="none" strike="noStrike" dirty="0">
                          <a:solidFill>
                            <a:srgbClr val="9C0006"/>
                          </a:solidFill>
                          <a:effectLst/>
                          <a:latin typeface="Calibri" panose="020F0502020204030204" pitchFamily="34" charset="0"/>
                        </a:rPr>
                        <a:t>Cavity - Complete </a:t>
                      </a:r>
                      <a:r>
                        <a:rPr lang="en-GB" sz="1200" b="0" i="0" u="none" strike="noStrike" dirty="0" err="1">
                          <a:solidFill>
                            <a:srgbClr val="9C0006"/>
                          </a:solidFill>
                          <a:effectLst/>
                          <a:latin typeface="Calibri" panose="020F0502020204030204" pitchFamily="34" charset="0"/>
                        </a:rPr>
                        <a:t>DD&amp;D</a:t>
                      </a:r>
                      <a:endParaRPr lang="en-GB" sz="1200" b="0" i="0" u="none" strike="noStrike" dirty="0">
                        <a:solidFill>
                          <a:srgbClr val="9C0006"/>
                        </a:solidFill>
                        <a:effectLst/>
                        <a:latin typeface="Calibri" panose="020F0502020204030204" pitchFamily="34" charset="0"/>
                      </a:endParaRP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GB" sz="1200" b="0" i="0" u="none" strike="noStrike" dirty="0">
                          <a:solidFill>
                            <a:srgbClr val="9C0006"/>
                          </a:solidFill>
                          <a:effectLst/>
                          <a:latin typeface="Calibri" panose="020F0502020204030204" pitchFamily="34" charset="0"/>
                        </a:rPr>
                        <a:t>Cryomodule - Complete </a:t>
                      </a:r>
                      <a:r>
                        <a:rPr lang="en-GB" sz="1200" b="0" i="0" u="none" strike="noStrike" dirty="0" err="1">
                          <a:solidFill>
                            <a:srgbClr val="9C0006"/>
                          </a:solidFill>
                          <a:effectLst/>
                          <a:latin typeface="Calibri" panose="020F0502020204030204" pitchFamily="34" charset="0"/>
                        </a:rPr>
                        <a:t>DD&amp;D</a:t>
                      </a:r>
                      <a:endParaRPr lang="en-GB" sz="1200" b="0" i="0" u="none" strike="noStrike" dirty="0">
                        <a:solidFill>
                          <a:srgbClr val="9C0006"/>
                        </a:solidFill>
                        <a:effectLst/>
                        <a:latin typeface="Calibri" panose="020F0502020204030204" pitchFamily="34" charset="0"/>
                      </a:endParaRPr>
                    </a:p>
                  </a:txBody>
                  <a:tcPr marL="5654" marR="5654" marT="5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GB" sz="1200" b="0" i="0" u="none" strike="noStrike" dirty="0">
                          <a:solidFill>
                            <a:srgbClr val="9C0006"/>
                          </a:solidFill>
                          <a:effectLst/>
                          <a:latin typeface="Calibri" panose="020F0502020204030204" pitchFamily="34" charset="0"/>
                        </a:rPr>
                        <a:t>Cryomodule Testing</a:t>
                      </a:r>
                    </a:p>
                  </a:txBody>
                  <a:tcPr marL="5654" marR="5654" marT="5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533246492"/>
                  </a:ext>
                </a:extLst>
              </a:tr>
            </a:tbl>
          </a:graphicData>
        </a:graphic>
      </p:graphicFrame>
      <p:sp>
        <p:nvSpPr>
          <p:cNvPr id="25" name="TextBox 24">
            <a:extLst>
              <a:ext uri="{FF2B5EF4-FFF2-40B4-BE49-F238E27FC236}">
                <a16:creationId xmlns:a16="http://schemas.microsoft.com/office/drawing/2014/main" id="{4C841C4D-BD0B-2A2E-D791-5566470A9E44}"/>
              </a:ext>
            </a:extLst>
          </p:cNvPr>
          <p:cNvSpPr txBox="1"/>
          <p:nvPr/>
        </p:nvSpPr>
        <p:spPr>
          <a:xfrm>
            <a:off x="84973" y="5646417"/>
            <a:ext cx="3016980" cy="300082"/>
          </a:xfrm>
          <a:prstGeom prst="rect">
            <a:avLst/>
          </a:prstGeom>
          <a:noFill/>
        </p:spPr>
        <p:txBody>
          <a:bodyPr wrap="none" rtlCol="0">
            <a:spAutoFit/>
          </a:bodyPr>
          <a:lstStyle/>
          <a:p>
            <a:r>
              <a:rPr lang="en-GB" sz="1350" i="1" dirty="0" err="1"/>
              <a:t>DD&amp;D</a:t>
            </a:r>
            <a:r>
              <a:rPr lang="en-GB" sz="1350" i="1" dirty="0"/>
              <a:t> (Design, Development &amp; Delivery)</a:t>
            </a:r>
          </a:p>
        </p:txBody>
      </p:sp>
      <p:pic>
        <p:nvPicPr>
          <p:cNvPr id="11" name="Picture 10">
            <a:extLst>
              <a:ext uri="{FF2B5EF4-FFF2-40B4-BE49-F238E27FC236}">
                <a16:creationId xmlns:a16="http://schemas.microsoft.com/office/drawing/2014/main" id="{E54D82EE-3BF9-2C86-BF3D-467353973D18}"/>
              </a:ext>
            </a:extLst>
          </p:cNvPr>
          <p:cNvPicPr>
            <a:picLocks noChangeAspect="1"/>
          </p:cNvPicPr>
          <p:nvPr/>
        </p:nvPicPr>
        <p:blipFill>
          <a:blip r:embed="rId2"/>
          <a:stretch>
            <a:fillRect/>
          </a:stretch>
        </p:blipFill>
        <p:spPr>
          <a:xfrm>
            <a:off x="0" y="569016"/>
            <a:ext cx="9144000" cy="6094194"/>
          </a:xfrm>
          <a:prstGeom prst="rect">
            <a:avLst/>
          </a:prstGeom>
        </p:spPr>
      </p:pic>
      <p:pic>
        <p:nvPicPr>
          <p:cNvPr id="18" name="Picture 17" descr="image001.jpg">
            <a:extLst>
              <a:ext uri="{FF2B5EF4-FFF2-40B4-BE49-F238E27FC236}">
                <a16:creationId xmlns:a16="http://schemas.microsoft.com/office/drawing/2014/main" id="{83655F11-4AB7-838E-3946-32A9F939B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529" y="88904"/>
            <a:ext cx="2402106" cy="65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91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C6AE9-D9E6-8C03-1C3A-CCDD0E8DE129}"/>
              </a:ext>
            </a:extLst>
          </p:cNvPr>
          <p:cNvPicPr>
            <a:picLocks noChangeAspect="1"/>
          </p:cNvPicPr>
          <p:nvPr/>
        </p:nvPicPr>
        <p:blipFill rotWithShape="1">
          <a:blip r:embed="rId2"/>
          <a:srcRect l="72101" t="28129"/>
          <a:stretch/>
        </p:blipFill>
        <p:spPr>
          <a:xfrm>
            <a:off x="6741258" y="234927"/>
            <a:ext cx="1942124" cy="2417891"/>
          </a:xfrm>
          <a:prstGeom prst="rect">
            <a:avLst/>
          </a:prstGeom>
        </p:spPr>
      </p:pic>
      <p:sp>
        <p:nvSpPr>
          <p:cNvPr id="2" name="Title 1">
            <a:extLst>
              <a:ext uri="{FF2B5EF4-FFF2-40B4-BE49-F238E27FC236}">
                <a16:creationId xmlns:a16="http://schemas.microsoft.com/office/drawing/2014/main" id="{35CEF393-B228-80F3-ED23-18F419675659}"/>
              </a:ext>
            </a:extLst>
          </p:cNvPr>
          <p:cNvSpPr>
            <a:spLocks noGrp="1"/>
          </p:cNvSpPr>
          <p:nvPr>
            <p:ph type="title"/>
          </p:nvPr>
        </p:nvSpPr>
        <p:spPr>
          <a:xfrm>
            <a:off x="460618" y="384724"/>
            <a:ext cx="5858119" cy="994172"/>
          </a:xfrm>
        </p:spPr>
        <p:txBody>
          <a:bodyPr>
            <a:normAutofit/>
          </a:bodyPr>
          <a:lstStyle/>
          <a:p>
            <a:r>
              <a:rPr lang="en-US" dirty="0"/>
              <a:t>UK-SRF for EIC</a:t>
            </a:r>
            <a:endParaRPr lang="en-GB" dirty="0"/>
          </a:p>
        </p:txBody>
      </p:sp>
      <p:sp>
        <p:nvSpPr>
          <p:cNvPr id="3" name="Content Placeholder 2">
            <a:extLst>
              <a:ext uri="{FF2B5EF4-FFF2-40B4-BE49-F238E27FC236}">
                <a16:creationId xmlns:a16="http://schemas.microsoft.com/office/drawing/2014/main" id="{2FBC3355-993D-873C-EB11-210AAD7D4157}"/>
              </a:ext>
            </a:extLst>
          </p:cNvPr>
          <p:cNvSpPr>
            <a:spLocks noGrp="1"/>
          </p:cNvSpPr>
          <p:nvPr>
            <p:ph idx="1"/>
          </p:nvPr>
        </p:nvSpPr>
        <p:spPr>
          <a:xfrm>
            <a:off x="373701" y="1378896"/>
            <a:ext cx="5999746" cy="1688642"/>
          </a:xfrm>
        </p:spPr>
        <p:txBody>
          <a:bodyPr>
            <a:normAutofit fontScale="92500" lnSpcReduction="20000"/>
          </a:bodyPr>
          <a:lstStyle/>
          <a:p>
            <a:r>
              <a:rPr lang="en-US" dirty="0"/>
              <a:t>Lancaster will design the 3</a:t>
            </a:r>
            <a:r>
              <a:rPr lang="en-US" baseline="30000" dirty="0"/>
              <a:t>rd</a:t>
            </a:r>
            <a:r>
              <a:rPr lang="en-US" dirty="0"/>
              <a:t> harmonic SRF cavity for the EIC ERL</a:t>
            </a:r>
          </a:p>
          <a:p>
            <a:r>
              <a:rPr lang="en-US" dirty="0"/>
              <a:t>Lancaster and STFC will design the cryomodule for this cavity</a:t>
            </a:r>
          </a:p>
          <a:p>
            <a:r>
              <a:rPr lang="en-US" dirty="0"/>
              <a:t>STFC/Lancaster is part of the IF bid to construct the cryomodule for EIC</a:t>
            </a:r>
            <a:endParaRPr lang="en-GB" dirty="0"/>
          </a:p>
        </p:txBody>
      </p:sp>
      <p:pic>
        <p:nvPicPr>
          <p:cNvPr id="6" name="Picture 5">
            <a:extLst>
              <a:ext uri="{FF2B5EF4-FFF2-40B4-BE49-F238E27FC236}">
                <a16:creationId xmlns:a16="http://schemas.microsoft.com/office/drawing/2014/main" id="{81F6490A-4480-B4A8-8154-BAB636FE9E9B}"/>
              </a:ext>
            </a:extLst>
          </p:cNvPr>
          <p:cNvPicPr>
            <a:picLocks noChangeAspect="1"/>
          </p:cNvPicPr>
          <p:nvPr/>
        </p:nvPicPr>
        <p:blipFill>
          <a:blip r:embed="rId3"/>
          <a:stretch>
            <a:fillRect/>
          </a:stretch>
        </p:blipFill>
        <p:spPr>
          <a:xfrm>
            <a:off x="5554738" y="2877940"/>
            <a:ext cx="3441458" cy="2704807"/>
          </a:xfrm>
          <a:prstGeom prst="rect">
            <a:avLst/>
          </a:prstGeom>
        </p:spPr>
      </p:pic>
      <p:sp>
        <p:nvSpPr>
          <p:cNvPr id="7" name="Content Placeholder 2">
            <a:extLst>
              <a:ext uri="{FF2B5EF4-FFF2-40B4-BE49-F238E27FC236}">
                <a16:creationId xmlns:a16="http://schemas.microsoft.com/office/drawing/2014/main" id="{C540B51A-C9F2-B1CE-15E9-601FDDE3C53E}"/>
              </a:ext>
            </a:extLst>
          </p:cNvPr>
          <p:cNvSpPr txBox="1">
            <a:spLocks/>
          </p:cNvSpPr>
          <p:nvPr/>
        </p:nvSpPr>
        <p:spPr>
          <a:xfrm>
            <a:off x="460618" y="3179361"/>
            <a:ext cx="4976231" cy="236174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Cryomodule is based on 591 MHz first article cryomodule and students may have some involvement in that program</a:t>
            </a:r>
          </a:p>
          <a:p>
            <a:r>
              <a:rPr lang="en-US" sz="2100" dirty="0"/>
              <a:t>Cryomodules for EIC should be as common as possible</a:t>
            </a:r>
          </a:p>
          <a:p>
            <a:r>
              <a:rPr lang="en-US" sz="2100" dirty="0"/>
              <a:t>3</a:t>
            </a:r>
            <a:r>
              <a:rPr lang="en-US" sz="2100" baseline="30000" dirty="0"/>
              <a:t>rd</a:t>
            </a:r>
            <a:r>
              <a:rPr lang="en-US" sz="2100" dirty="0"/>
              <a:t> harmonic cryomodule will be 4 cavities in a single cryomodule, or two sets of two</a:t>
            </a:r>
            <a:endParaRPr lang="en-GB" sz="2100" dirty="0"/>
          </a:p>
        </p:txBody>
      </p:sp>
      <p:pic>
        <p:nvPicPr>
          <p:cNvPr id="5" name="Picture 4" descr="image001.jpg">
            <a:extLst>
              <a:ext uri="{FF2B5EF4-FFF2-40B4-BE49-F238E27FC236}">
                <a16:creationId xmlns:a16="http://schemas.microsoft.com/office/drawing/2014/main" id="{A73BFD87-F865-3C28-EF58-A2B83F4C63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0198" y="5602832"/>
            <a:ext cx="2402106" cy="65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6B8999CC-BA25-5C25-DB31-D472BC006C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575" y="5602832"/>
            <a:ext cx="1842028" cy="57614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http://www.cmu.edu/physics/graduate-program/resources/logos/JLab_logo_white.gif">
            <a:extLst>
              <a:ext uri="{FF2B5EF4-FFF2-40B4-BE49-F238E27FC236}">
                <a16:creationId xmlns:a16="http://schemas.microsoft.com/office/drawing/2014/main" id="{E0710260-1D84-9B4A-54D0-2DAA2ADD5DC0}"/>
              </a:ext>
            </a:extLst>
          </p:cNvPr>
          <p:cNvPicPr>
            <a:picLocks noChangeAspect="1"/>
          </p:cNvPicPr>
          <p:nvPr/>
        </p:nvPicPr>
        <p:blipFill>
          <a:blip r:embed="rId6" cstate="print"/>
          <a:stretch>
            <a:fillRect/>
          </a:stretch>
        </p:blipFill>
        <p:spPr bwMode="auto">
          <a:xfrm>
            <a:off x="399280" y="5602832"/>
            <a:ext cx="2171700" cy="678656"/>
          </a:xfrm>
          <a:prstGeom prst="rect">
            <a:avLst/>
          </a:prstGeom>
          <a:noFill/>
        </p:spPr>
      </p:pic>
    </p:spTree>
    <p:extLst>
      <p:ext uri="{BB962C8B-B14F-4D97-AF65-F5344CB8AC3E}">
        <p14:creationId xmlns:p14="http://schemas.microsoft.com/office/powerpoint/2010/main" val="216213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691F4-2303-870B-43DE-12AA1A275307}"/>
              </a:ext>
            </a:extLst>
          </p:cNvPr>
          <p:cNvSpPr>
            <a:spLocks noGrp="1"/>
          </p:cNvSpPr>
          <p:nvPr>
            <p:ph type="ctrTitle"/>
          </p:nvPr>
        </p:nvSpPr>
        <p:spPr/>
        <p:txBody>
          <a:bodyPr/>
          <a:lstStyle/>
          <a:p>
            <a:r>
              <a:rPr lang="en-US" dirty="0"/>
              <a:t>Hadron Ring Studies</a:t>
            </a:r>
            <a:endParaRPr lang="en-GB" dirty="0"/>
          </a:p>
        </p:txBody>
      </p:sp>
      <p:sp>
        <p:nvSpPr>
          <p:cNvPr id="5" name="Subtitle 4">
            <a:extLst>
              <a:ext uri="{FF2B5EF4-FFF2-40B4-BE49-F238E27FC236}">
                <a16:creationId xmlns:a16="http://schemas.microsoft.com/office/drawing/2014/main" id="{B10DECF5-D930-DCA2-7DC8-58AEB8BB037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5668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95C3D-73D4-2207-C95C-4B68504C7B1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677E1BE-F992-66C1-B1CB-DA71E97B2061}"/>
              </a:ext>
            </a:extLst>
          </p:cNvPr>
          <p:cNvSpPr txBox="1"/>
          <p:nvPr/>
        </p:nvSpPr>
        <p:spPr>
          <a:xfrm>
            <a:off x="410094" y="2037601"/>
            <a:ext cx="5278448" cy="4342214"/>
          </a:xfrm>
          <a:prstGeom prst="rect">
            <a:avLst/>
          </a:prstGeom>
          <a:solidFill>
            <a:schemeClr val="bg1"/>
          </a:solidFill>
        </p:spPr>
        <p:txBody>
          <a:bodyPr wrap="square">
            <a:spAutoFit/>
          </a:bodyPr>
          <a:lstStyle/>
          <a:p>
            <a:pPr>
              <a:spcAft>
                <a:spcPts val="450"/>
              </a:spcAft>
            </a:pPr>
            <a:r>
              <a:rPr lang="en-US" sz="1600" dirty="0"/>
              <a:t>In a circular machine increasing energy of electron bunches creates competing increases in </a:t>
            </a:r>
            <a:r>
              <a:rPr lang="en-US" sz="1600" b="1" dirty="0"/>
              <a:t>velocity</a:t>
            </a:r>
            <a:r>
              <a:rPr lang="en-US" sz="1600" dirty="0"/>
              <a:t> &amp; </a:t>
            </a:r>
            <a:r>
              <a:rPr lang="en-US" sz="1600" b="1" dirty="0"/>
              <a:t>trajectory</a:t>
            </a:r>
            <a:r>
              <a:rPr lang="en-US" sz="1600" dirty="0"/>
              <a:t> length. </a:t>
            </a:r>
          </a:p>
          <a:p>
            <a:endParaRPr lang="en-US" sz="1600" dirty="0"/>
          </a:p>
          <a:p>
            <a:r>
              <a:rPr lang="en-US" sz="1600" dirty="0"/>
              <a:t>Below the </a:t>
            </a:r>
            <a:r>
              <a:rPr lang="en-US" sz="1600" b="1" dirty="0"/>
              <a:t>transition</a:t>
            </a:r>
            <a:r>
              <a:rPr lang="en-US" sz="1600" dirty="0"/>
              <a:t> energy the velocity increases faster than the length. </a:t>
            </a:r>
          </a:p>
          <a:p>
            <a:endParaRPr lang="en-US" sz="1600" dirty="0"/>
          </a:p>
          <a:p>
            <a:r>
              <a:rPr lang="en-US" sz="1600" dirty="0"/>
              <a:t>Above </a:t>
            </a:r>
            <a:r>
              <a:rPr lang="en-US" sz="1600" b="1" dirty="0"/>
              <a:t>transition</a:t>
            </a:r>
            <a:r>
              <a:rPr lang="en-US" sz="1600" dirty="0"/>
              <a:t> energy, the opposite is true. </a:t>
            </a:r>
          </a:p>
          <a:p>
            <a:endParaRPr lang="en-US" sz="1600" dirty="0"/>
          </a:p>
          <a:p>
            <a:r>
              <a:rPr lang="en-US" sz="1600" dirty="0"/>
              <a:t>At the </a:t>
            </a:r>
            <a:r>
              <a:rPr lang="en-US" sz="1600" b="1" dirty="0"/>
              <a:t>transition</a:t>
            </a:r>
            <a:r>
              <a:rPr lang="en-US" sz="1600" dirty="0"/>
              <a:t> energy, variation in velocity is compensated by variation in trajectory.</a:t>
            </a:r>
          </a:p>
          <a:p>
            <a:endParaRPr lang="en-US" sz="1600" dirty="0"/>
          </a:p>
          <a:p>
            <a:r>
              <a:rPr lang="en-US" sz="1600" dirty="0"/>
              <a:t>Crossing transition </a:t>
            </a:r>
            <a:r>
              <a:rPr lang="en-US" sz="1600" dirty="0" err="1"/>
              <a:t>energys</a:t>
            </a:r>
            <a:r>
              <a:rPr lang="en-US" sz="1600" dirty="0"/>
              <a:t> involves a perturbation of the longitudinal beam dynamics enhanced by space charge and chromatic effects.</a:t>
            </a:r>
          </a:p>
          <a:p>
            <a:endParaRPr lang="en-US" sz="1600" dirty="0"/>
          </a:p>
          <a:p>
            <a:r>
              <a:rPr lang="en-US" sz="1600" b="1" dirty="0"/>
              <a:t>The aim of this project is the design of a transition scheme  suitable for the EIC.</a:t>
            </a:r>
          </a:p>
        </p:txBody>
      </p:sp>
      <p:pic>
        <p:nvPicPr>
          <p:cNvPr id="3" name="Picture 2">
            <a:extLst>
              <a:ext uri="{FF2B5EF4-FFF2-40B4-BE49-F238E27FC236}">
                <a16:creationId xmlns:a16="http://schemas.microsoft.com/office/drawing/2014/main" id="{C872F242-0DB0-8A0A-F7B0-B78D0BC49439}"/>
              </a:ext>
            </a:extLst>
          </p:cNvPr>
          <p:cNvPicPr>
            <a:picLocks noChangeAspect="1"/>
          </p:cNvPicPr>
          <p:nvPr/>
        </p:nvPicPr>
        <p:blipFill>
          <a:blip r:embed="rId2"/>
          <a:stretch>
            <a:fillRect/>
          </a:stretch>
        </p:blipFill>
        <p:spPr>
          <a:xfrm>
            <a:off x="5994220" y="3639089"/>
            <a:ext cx="3065029" cy="2215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1C9D3F4B-C228-370F-992D-4CE2CC4AC5C2}"/>
              </a:ext>
            </a:extLst>
          </p:cNvPr>
          <p:cNvPicPr>
            <a:picLocks noChangeAspect="1"/>
          </p:cNvPicPr>
          <p:nvPr/>
        </p:nvPicPr>
        <p:blipFill>
          <a:blip r:embed="rId3"/>
          <a:stretch>
            <a:fillRect/>
          </a:stretch>
        </p:blipFill>
        <p:spPr>
          <a:xfrm>
            <a:off x="6762132" y="163631"/>
            <a:ext cx="2297117" cy="630899"/>
          </a:xfrm>
          <a:prstGeom prst="rect">
            <a:avLst/>
          </a:prstGeom>
        </p:spPr>
      </p:pic>
      <p:pic>
        <p:nvPicPr>
          <p:cNvPr id="14" name="Picture 13">
            <a:extLst>
              <a:ext uri="{FF2B5EF4-FFF2-40B4-BE49-F238E27FC236}">
                <a16:creationId xmlns:a16="http://schemas.microsoft.com/office/drawing/2014/main" id="{1651F4E5-F1B9-288A-F3FB-90D30C39ED16}"/>
              </a:ext>
            </a:extLst>
          </p:cNvPr>
          <p:cNvPicPr>
            <a:picLocks noChangeAspect="1"/>
          </p:cNvPicPr>
          <p:nvPr/>
        </p:nvPicPr>
        <p:blipFill>
          <a:blip r:embed="rId4"/>
          <a:stretch>
            <a:fillRect/>
          </a:stretch>
        </p:blipFill>
        <p:spPr>
          <a:xfrm>
            <a:off x="6205730" y="201645"/>
            <a:ext cx="517668" cy="517668"/>
          </a:xfrm>
          <a:prstGeom prst="rect">
            <a:avLst/>
          </a:prstGeom>
        </p:spPr>
      </p:pic>
      <p:sp>
        <p:nvSpPr>
          <p:cNvPr id="15" name="TextBox 14">
            <a:extLst>
              <a:ext uri="{FF2B5EF4-FFF2-40B4-BE49-F238E27FC236}">
                <a16:creationId xmlns:a16="http://schemas.microsoft.com/office/drawing/2014/main" id="{B54A940B-B800-677B-0A02-753FF2E753E6}"/>
              </a:ext>
            </a:extLst>
          </p:cNvPr>
          <p:cNvSpPr txBox="1"/>
          <p:nvPr/>
        </p:nvSpPr>
        <p:spPr>
          <a:xfrm>
            <a:off x="184797" y="1416359"/>
            <a:ext cx="1818477" cy="577081"/>
          </a:xfrm>
          <a:prstGeom prst="rect">
            <a:avLst/>
          </a:prstGeom>
          <a:noFill/>
        </p:spPr>
        <p:txBody>
          <a:bodyPr wrap="square" rtlCol="0">
            <a:spAutoFit/>
          </a:bodyPr>
          <a:lstStyle/>
          <a:p>
            <a:r>
              <a:rPr lang="en-US" sz="1050" b="1" dirty="0"/>
              <a:t>Henry Lovelace</a:t>
            </a:r>
            <a:r>
              <a:rPr lang="en-US" sz="1050" b="1" baseline="30000" dirty="0"/>
              <a:t>1,2</a:t>
            </a:r>
            <a:r>
              <a:rPr lang="en-US" sz="1050" dirty="0"/>
              <a:t> </a:t>
            </a:r>
          </a:p>
          <a:p>
            <a:r>
              <a:rPr lang="en-US" sz="1050" dirty="0"/>
              <a:t>Steve Peggs</a:t>
            </a:r>
            <a:r>
              <a:rPr lang="en-US" sz="1050" b="1" baseline="30000" dirty="0"/>
              <a:t>2</a:t>
            </a:r>
            <a:endParaRPr lang="en-US" sz="1050" dirty="0"/>
          </a:p>
          <a:p>
            <a:r>
              <a:rPr lang="en-US" sz="1050" dirty="0"/>
              <a:t>Becky Seviour</a:t>
            </a:r>
            <a:r>
              <a:rPr lang="en-US" sz="1050" b="1" baseline="30000" dirty="0"/>
              <a:t>1</a:t>
            </a:r>
            <a:endParaRPr lang="en-GB" sz="1050" dirty="0"/>
          </a:p>
        </p:txBody>
      </p:sp>
      <p:sp>
        <p:nvSpPr>
          <p:cNvPr id="16" name="TextBox 15">
            <a:extLst>
              <a:ext uri="{FF2B5EF4-FFF2-40B4-BE49-F238E27FC236}">
                <a16:creationId xmlns:a16="http://schemas.microsoft.com/office/drawing/2014/main" id="{D6E68DC8-DB2A-1B04-A434-3F43D645E015}"/>
              </a:ext>
            </a:extLst>
          </p:cNvPr>
          <p:cNvSpPr txBox="1"/>
          <p:nvPr/>
        </p:nvSpPr>
        <p:spPr>
          <a:xfrm>
            <a:off x="1211286" y="1628737"/>
            <a:ext cx="1795684" cy="346249"/>
          </a:xfrm>
          <a:prstGeom prst="rect">
            <a:avLst/>
          </a:prstGeom>
          <a:noFill/>
        </p:spPr>
        <p:txBody>
          <a:bodyPr wrap="none" rtlCol="0">
            <a:spAutoFit/>
          </a:bodyPr>
          <a:lstStyle/>
          <a:p>
            <a:pPr marL="257175" indent="-257175">
              <a:buAutoNum type="arabicParenBoth"/>
            </a:pPr>
            <a:r>
              <a:rPr lang="en-US" sz="825" dirty="0"/>
              <a:t>University of Huddersfield (UK)</a:t>
            </a:r>
          </a:p>
          <a:p>
            <a:pPr marL="257175" indent="-257175">
              <a:buAutoNum type="arabicParenBoth"/>
            </a:pPr>
            <a:r>
              <a:rPr lang="en-US" sz="825" dirty="0"/>
              <a:t>Brookhaven National Lab (USA)</a:t>
            </a:r>
            <a:endParaRPr lang="en-GB" sz="825" dirty="0"/>
          </a:p>
        </p:txBody>
      </p:sp>
      <p:sp>
        <p:nvSpPr>
          <p:cNvPr id="20" name="TextBox 19">
            <a:extLst>
              <a:ext uri="{FF2B5EF4-FFF2-40B4-BE49-F238E27FC236}">
                <a16:creationId xmlns:a16="http://schemas.microsoft.com/office/drawing/2014/main" id="{B3D30BA9-EA2A-D646-808F-BF31EA9E2F13}"/>
              </a:ext>
            </a:extLst>
          </p:cNvPr>
          <p:cNvSpPr txBox="1"/>
          <p:nvPr/>
        </p:nvSpPr>
        <p:spPr>
          <a:xfrm>
            <a:off x="7050895" y="5653500"/>
            <a:ext cx="976549" cy="219291"/>
          </a:xfrm>
          <a:prstGeom prst="rect">
            <a:avLst/>
          </a:prstGeom>
          <a:noFill/>
        </p:spPr>
        <p:txBody>
          <a:bodyPr wrap="none" rtlCol="0">
            <a:spAutoFit/>
          </a:bodyPr>
          <a:lstStyle/>
          <a:p>
            <a:r>
              <a:rPr lang="en-US" sz="825" dirty="0"/>
              <a:t>H. Lovelace (2024)</a:t>
            </a:r>
            <a:endParaRPr lang="en-GB" sz="825" dirty="0"/>
          </a:p>
        </p:txBody>
      </p:sp>
      <p:pic>
        <p:nvPicPr>
          <p:cNvPr id="4" name="Picture 3">
            <a:extLst>
              <a:ext uri="{FF2B5EF4-FFF2-40B4-BE49-F238E27FC236}">
                <a16:creationId xmlns:a16="http://schemas.microsoft.com/office/drawing/2014/main" id="{B5E65759-96B8-A30B-2F82-D6C5882E4C9B}"/>
              </a:ext>
            </a:extLst>
          </p:cNvPr>
          <p:cNvPicPr>
            <a:picLocks noChangeAspect="1"/>
          </p:cNvPicPr>
          <p:nvPr/>
        </p:nvPicPr>
        <p:blipFill>
          <a:blip r:embed="rId5"/>
          <a:stretch>
            <a:fillRect/>
          </a:stretch>
        </p:blipFill>
        <p:spPr>
          <a:xfrm>
            <a:off x="6052525" y="1017715"/>
            <a:ext cx="2906678" cy="2398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CC19F126-B3C3-F5F0-AD50-3F8129F0050F}"/>
              </a:ext>
            </a:extLst>
          </p:cNvPr>
          <p:cNvSpPr txBox="1"/>
          <p:nvPr/>
        </p:nvSpPr>
        <p:spPr>
          <a:xfrm>
            <a:off x="7117324" y="3217882"/>
            <a:ext cx="579005" cy="219291"/>
          </a:xfrm>
          <a:prstGeom prst="rect">
            <a:avLst/>
          </a:prstGeom>
          <a:noFill/>
        </p:spPr>
        <p:txBody>
          <a:bodyPr wrap="none" rtlCol="0">
            <a:spAutoFit/>
          </a:bodyPr>
          <a:lstStyle/>
          <a:p>
            <a:r>
              <a:rPr lang="en-US" sz="825" dirty="0"/>
              <a:t>EIC - CDR</a:t>
            </a:r>
            <a:endParaRPr lang="en-GB" sz="825" dirty="0"/>
          </a:p>
        </p:txBody>
      </p:sp>
      <p:sp>
        <p:nvSpPr>
          <p:cNvPr id="2" name="Title 1">
            <a:extLst>
              <a:ext uri="{FF2B5EF4-FFF2-40B4-BE49-F238E27FC236}">
                <a16:creationId xmlns:a16="http://schemas.microsoft.com/office/drawing/2014/main" id="{416C6AA7-B760-1B70-26AB-941A977FF0B0}"/>
              </a:ext>
            </a:extLst>
          </p:cNvPr>
          <p:cNvSpPr>
            <a:spLocks noGrp="1"/>
          </p:cNvSpPr>
          <p:nvPr>
            <p:ph type="title"/>
          </p:nvPr>
        </p:nvSpPr>
        <p:spPr/>
        <p:txBody>
          <a:bodyPr/>
          <a:lstStyle/>
          <a:p>
            <a:r>
              <a:rPr lang="en-US" dirty="0"/>
              <a:t>Hadron ring transition</a:t>
            </a:r>
            <a:endParaRPr lang="en-GB" dirty="0"/>
          </a:p>
        </p:txBody>
      </p:sp>
    </p:spTree>
    <p:extLst>
      <p:ext uri="{BB962C8B-B14F-4D97-AF65-F5344CB8AC3E}">
        <p14:creationId xmlns:p14="http://schemas.microsoft.com/office/powerpoint/2010/main" val="181453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863B-64AE-4AB3-9034-28DDB0AFBB5C}"/>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DDF91C4-C399-7E54-42BD-5EEE30B38E17}"/>
              </a:ext>
            </a:extLst>
          </p:cNvPr>
          <p:cNvPicPr>
            <a:picLocks noChangeAspect="1"/>
          </p:cNvPicPr>
          <p:nvPr/>
        </p:nvPicPr>
        <p:blipFill>
          <a:blip r:embed="rId2"/>
          <a:stretch>
            <a:fillRect/>
          </a:stretch>
        </p:blipFill>
        <p:spPr>
          <a:xfrm>
            <a:off x="6052525" y="1017715"/>
            <a:ext cx="2906678" cy="2398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4530BDB3-C821-1264-BB05-001ABCA51629}"/>
              </a:ext>
            </a:extLst>
          </p:cNvPr>
          <p:cNvSpPr txBox="1"/>
          <p:nvPr/>
        </p:nvSpPr>
        <p:spPr>
          <a:xfrm>
            <a:off x="207378" y="1591892"/>
            <a:ext cx="5807768" cy="715581"/>
          </a:xfrm>
          <a:prstGeom prst="rect">
            <a:avLst/>
          </a:prstGeom>
          <a:noFill/>
        </p:spPr>
        <p:txBody>
          <a:bodyPr wrap="square">
            <a:spAutoFit/>
          </a:bodyPr>
          <a:lstStyle/>
          <a:p>
            <a:r>
              <a:rPr lang="en-US" sz="1350" dirty="0"/>
              <a:t>The relativistic mass factor at transition is the ratio between the beam energy at transition and the electron rest energy and depends only on the machine optics and geometry</a:t>
            </a:r>
            <a:endParaRPr lang="en-GB" sz="1350" dirty="0"/>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D91D462-85A9-72D1-5EA7-A06C9E87372B}"/>
                  </a:ext>
                </a:extLst>
              </p:cNvPr>
              <p:cNvSpPr txBox="1"/>
              <p:nvPr/>
            </p:nvSpPr>
            <p:spPr>
              <a:xfrm>
                <a:off x="2007954" y="2228109"/>
                <a:ext cx="1029641" cy="6138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350" i="1">
                              <a:solidFill>
                                <a:srgbClr val="836967"/>
                              </a:solidFill>
                              <a:latin typeface="Cambria Math" panose="02040503050406030204" pitchFamily="18" charset="0"/>
                            </a:rPr>
                          </m:ctrlPr>
                        </m:sSubPr>
                        <m:e>
                          <m:r>
                            <a:rPr lang="en-GB" sz="1350" i="1">
                              <a:latin typeface="Cambria Math" panose="02040503050406030204" pitchFamily="18" charset="0"/>
                            </a:rPr>
                            <m:t>𝛾</m:t>
                          </m:r>
                        </m:e>
                        <m:sub>
                          <m:r>
                            <a:rPr lang="en-GB" sz="1350" i="1">
                              <a:latin typeface="Cambria Math" panose="02040503050406030204" pitchFamily="18" charset="0"/>
                            </a:rPr>
                            <m:t>𝑡</m:t>
                          </m:r>
                        </m:sub>
                      </m:sSub>
                      <m:r>
                        <a:rPr lang="en-GB" sz="1350" i="1">
                          <a:latin typeface="Cambria Math" panose="02040503050406030204" pitchFamily="18" charset="0"/>
                        </a:rPr>
                        <m:t>=</m:t>
                      </m:r>
                      <m:rad>
                        <m:radPr>
                          <m:degHide m:val="on"/>
                          <m:ctrlPr>
                            <a:rPr lang="en-GB" sz="1350" i="1">
                              <a:solidFill>
                                <a:srgbClr val="836967"/>
                              </a:solidFill>
                              <a:latin typeface="Cambria Math" panose="02040503050406030204" pitchFamily="18" charset="0"/>
                            </a:rPr>
                          </m:ctrlPr>
                        </m:radPr>
                        <m:deg/>
                        <m:e>
                          <m:f>
                            <m:fPr>
                              <m:ctrlPr>
                                <a:rPr lang="en-GB" sz="1350" i="1">
                                  <a:solidFill>
                                    <a:srgbClr val="836967"/>
                                  </a:solidFill>
                                  <a:latin typeface="Cambria Math" panose="02040503050406030204" pitchFamily="18" charset="0"/>
                                </a:rPr>
                              </m:ctrlPr>
                            </m:fPr>
                            <m:num>
                              <m:r>
                                <a:rPr lang="en-GB" sz="1350" i="1">
                                  <a:latin typeface="Cambria Math" panose="02040503050406030204" pitchFamily="18" charset="0"/>
                                </a:rPr>
                                <m:t>𝑑</m:t>
                              </m:r>
                              <m:r>
                                <a:rPr lang="en-US" sz="1350" i="1">
                                  <a:latin typeface="Cambria Math" panose="02040503050406030204" pitchFamily="18" charset="0"/>
                                </a:rPr>
                                <m:t>𝑝</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𝑝</m:t>
                                  </m:r>
                                </m:e>
                                <m:sub>
                                  <m:r>
                                    <a:rPr lang="en-US" sz="1350" i="1">
                                      <a:latin typeface="Cambria Math" panose="02040503050406030204" pitchFamily="18" charset="0"/>
                                    </a:rPr>
                                    <m:t>0</m:t>
                                  </m:r>
                                </m:sub>
                              </m:sSub>
                            </m:num>
                            <m:den>
                              <m:f>
                                <m:fPr>
                                  <m:type m:val="lin"/>
                                  <m:ctrlPr>
                                    <a:rPr lang="en-GB" sz="1350" i="1">
                                      <a:latin typeface="Cambria Math" panose="02040503050406030204" pitchFamily="18" charset="0"/>
                                    </a:rPr>
                                  </m:ctrlPr>
                                </m:fPr>
                                <m:num>
                                  <m:r>
                                    <a:rPr lang="en-US" sz="1350" i="1">
                                      <a:latin typeface="Cambria Math" panose="02040503050406030204" pitchFamily="18" charset="0"/>
                                    </a:rPr>
                                    <m:t>𝑑</m:t>
                                  </m:r>
                                  <m:r>
                                    <a:rPr lang="en-GB" sz="1350" i="1">
                                      <a:latin typeface="Cambria Math" panose="02040503050406030204" pitchFamily="18" charset="0"/>
                                    </a:rPr>
                                    <m:t>𝐶</m:t>
                                  </m:r>
                                </m:num>
                                <m:den>
                                  <m:sSub>
                                    <m:sSubPr>
                                      <m:ctrlPr>
                                        <a:rPr lang="en-GB" sz="1350" i="1">
                                          <a:solidFill>
                                            <a:srgbClr val="836967"/>
                                          </a:solidFill>
                                          <a:latin typeface="Cambria Math" panose="02040503050406030204" pitchFamily="18" charset="0"/>
                                        </a:rPr>
                                      </m:ctrlPr>
                                    </m:sSubPr>
                                    <m:e>
                                      <m:r>
                                        <a:rPr lang="en-GB" sz="1350" i="1">
                                          <a:latin typeface="Cambria Math" panose="02040503050406030204" pitchFamily="18" charset="0"/>
                                        </a:rPr>
                                        <m:t>𝐶</m:t>
                                      </m:r>
                                    </m:e>
                                    <m:sub>
                                      <m:r>
                                        <a:rPr lang="en-GB" sz="1350" i="1">
                                          <a:latin typeface="Cambria Math" panose="02040503050406030204" pitchFamily="18" charset="0"/>
                                        </a:rPr>
                                        <m:t>0</m:t>
                                      </m:r>
                                    </m:sub>
                                  </m:sSub>
                                </m:den>
                              </m:f>
                            </m:den>
                          </m:f>
                        </m:e>
                      </m:rad>
                    </m:oMath>
                  </m:oMathPara>
                </a14:m>
                <a:endParaRPr lang="en-GB" sz="1350" dirty="0"/>
              </a:p>
            </p:txBody>
          </p:sp>
        </mc:Choice>
        <mc:Fallback>
          <p:sp>
            <p:nvSpPr>
              <p:cNvPr id="9" name="TextBox 8">
                <a:extLst>
                  <a:ext uri="{FF2B5EF4-FFF2-40B4-BE49-F238E27FC236}">
                    <a16:creationId xmlns:a16="http://schemas.microsoft.com/office/drawing/2014/main" id="{9D91D462-85A9-72D1-5EA7-A06C9E87372B}"/>
                  </a:ext>
                </a:extLst>
              </p:cNvPr>
              <p:cNvSpPr txBox="1">
                <a:spLocks noRot="1" noChangeAspect="1" noMove="1" noResize="1" noEditPoints="1" noAdjustHandles="1" noChangeArrowheads="1" noChangeShapeType="1" noTextEdit="1"/>
              </p:cNvSpPr>
              <p:nvPr/>
            </p:nvSpPr>
            <p:spPr>
              <a:xfrm>
                <a:off x="2007954" y="2228109"/>
                <a:ext cx="1029641" cy="613822"/>
              </a:xfrm>
              <a:prstGeom prst="rect">
                <a:avLst/>
              </a:prstGeom>
              <a:blipFill>
                <a:blip r:embed="rId3"/>
                <a:stretch>
                  <a:fillRect/>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7DF82AEA-E2F4-C182-D5AC-2111139DDF16}"/>
              </a:ext>
            </a:extLst>
          </p:cNvPr>
          <p:cNvSpPr txBox="1"/>
          <p:nvPr/>
        </p:nvSpPr>
        <p:spPr>
          <a:xfrm>
            <a:off x="198471" y="2925199"/>
            <a:ext cx="6130783" cy="300082"/>
          </a:xfrm>
          <a:prstGeom prst="rect">
            <a:avLst/>
          </a:prstGeom>
          <a:noFill/>
        </p:spPr>
        <p:txBody>
          <a:bodyPr wrap="square">
            <a:spAutoFit/>
          </a:bodyPr>
          <a:lstStyle/>
          <a:p>
            <a:r>
              <a:rPr lang="en-US" sz="1350" dirty="0"/>
              <a:t>C</a:t>
            </a:r>
            <a:r>
              <a:rPr lang="en-US" sz="1350" baseline="-25000" dirty="0"/>
              <a:t>0</a:t>
            </a:r>
            <a:r>
              <a:rPr lang="en-US" sz="1350" dirty="0"/>
              <a:t> is the circumference with nominal momentum p</a:t>
            </a:r>
            <a:r>
              <a:rPr lang="en-US" sz="1350" baseline="-25000" dirty="0"/>
              <a:t>0</a:t>
            </a:r>
            <a:r>
              <a:rPr lang="en-US" sz="1350" dirty="0"/>
              <a:t> on the reference orbit</a:t>
            </a:r>
            <a:endParaRPr lang="en-GB" sz="1350" dirty="0"/>
          </a:p>
        </p:txBody>
      </p:sp>
      <p:pic>
        <p:nvPicPr>
          <p:cNvPr id="17" name="Picture 16">
            <a:extLst>
              <a:ext uri="{FF2B5EF4-FFF2-40B4-BE49-F238E27FC236}">
                <a16:creationId xmlns:a16="http://schemas.microsoft.com/office/drawing/2014/main" id="{A3FF7EEF-3BCC-C1F1-C551-F2187407336A}"/>
              </a:ext>
            </a:extLst>
          </p:cNvPr>
          <p:cNvPicPr>
            <a:picLocks noChangeAspect="1"/>
          </p:cNvPicPr>
          <p:nvPr/>
        </p:nvPicPr>
        <p:blipFill>
          <a:blip r:embed="rId4"/>
          <a:stretch>
            <a:fillRect/>
          </a:stretch>
        </p:blipFill>
        <p:spPr>
          <a:xfrm>
            <a:off x="415839" y="3231933"/>
            <a:ext cx="4522100" cy="2821169"/>
          </a:xfrm>
          <a:prstGeom prst="rect">
            <a:avLst/>
          </a:prstGeom>
        </p:spPr>
      </p:pic>
      <p:pic>
        <p:nvPicPr>
          <p:cNvPr id="2" name="Picture 1">
            <a:extLst>
              <a:ext uri="{FF2B5EF4-FFF2-40B4-BE49-F238E27FC236}">
                <a16:creationId xmlns:a16="http://schemas.microsoft.com/office/drawing/2014/main" id="{FF2EC5F5-2459-DA50-ED67-A253021E5C8A}"/>
              </a:ext>
            </a:extLst>
          </p:cNvPr>
          <p:cNvPicPr>
            <a:picLocks noChangeAspect="1"/>
          </p:cNvPicPr>
          <p:nvPr/>
        </p:nvPicPr>
        <p:blipFill>
          <a:blip r:embed="rId5"/>
          <a:stretch>
            <a:fillRect/>
          </a:stretch>
        </p:blipFill>
        <p:spPr>
          <a:xfrm>
            <a:off x="5025710" y="3588373"/>
            <a:ext cx="3544417" cy="2332526"/>
          </a:xfrm>
          <a:prstGeom prst="rect">
            <a:avLst/>
          </a:prstGeom>
        </p:spPr>
      </p:pic>
      <p:sp>
        <p:nvSpPr>
          <p:cNvPr id="3" name="TextBox 2">
            <a:extLst>
              <a:ext uri="{FF2B5EF4-FFF2-40B4-BE49-F238E27FC236}">
                <a16:creationId xmlns:a16="http://schemas.microsoft.com/office/drawing/2014/main" id="{980FB3C0-693C-DA25-5DD2-B673844C2AE5}"/>
              </a:ext>
            </a:extLst>
          </p:cNvPr>
          <p:cNvSpPr txBox="1"/>
          <p:nvPr/>
        </p:nvSpPr>
        <p:spPr>
          <a:xfrm>
            <a:off x="7117324" y="3217882"/>
            <a:ext cx="579005" cy="219291"/>
          </a:xfrm>
          <a:prstGeom prst="rect">
            <a:avLst/>
          </a:prstGeom>
          <a:noFill/>
        </p:spPr>
        <p:txBody>
          <a:bodyPr wrap="none" rtlCol="0">
            <a:spAutoFit/>
          </a:bodyPr>
          <a:lstStyle/>
          <a:p>
            <a:r>
              <a:rPr lang="en-US" sz="825" dirty="0"/>
              <a:t>EIC - CDR</a:t>
            </a:r>
            <a:endParaRPr lang="en-GB" sz="825" dirty="0"/>
          </a:p>
        </p:txBody>
      </p:sp>
      <p:sp>
        <p:nvSpPr>
          <p:cNvPr id="10" name="Title 9">
            <a:extLst>
              <a:ext uri="{FF2B5EF4-FFF2-40B4-BE49-F238E27FC236}">
                <a16:creationId xmlns:a16="http://schemas.microsoft.com/office/drawing/2014/main" id="{494CC109-FA21-3C57-A6BF-6633F77BF586}"/>
              </a:ext>
            </a:extLst>
          </p:cNvPr>
          <p:cNvSpPr>
            <a:spLocks noGrp="1"/>
          </p:cNvSpPr>
          <p:nvPr>
            <p:ph type="title"/>
          </p:nvPr>
        </p:nvSpPr>
        <p:spPr/>
        <p:txBody>
          <a:bodyPr/>
          <a:lstStyle/>
          <a:p>
            <a:r>
              <a:rPr lang="en-US" dirty="0"/>
              <a:t>Hadron ring transition</a:t>
            </a:r>
            <a:endParaRPr lang="en-GB" dirty="0"/>
          </a:p>
        </p:txBody>
      </p:sp>
      <p:pic>
        <p:nvPicPr>
          <p:cNvPr id="13" name="Picture 12">
            <a:extLst>
              <a:ext uri="{FF2B5EF4-FFF2-40B4-BE49-F238E27FC236}">
                <a16:creationId xmlns:a16="http://schemas.microsoft.com/office/drawing/2014/main" id="{2FDD17F7-3D49-9ADC-C581-02F5BBA97AB2}"/>
              </a:ext>
            </a:extLst>
          </p:cNvPr>
          <p:cNvPicPr>
            <a:picLocks noChangeAspect="1"/>
          </p:cNvPicPr>
          <p:nvPr/>
        </p:nvPicPr>
        <p:blipFill>
          <a:blip r:embed="rId6"/>
          <a:stretch>
            <a:fillRect/>
          </a:stretch>
        </p:blipFill>
        <p:spPr>
          <a:xfrm>
            <a:off x="6762132" y="163631"/>
            <a:ext cx="2297117" cy="630899"/>
          </a:xfrm>
          <a:prstGeom prst="rect">
            <a:avLst/>
          </a:prstGeom>
        </p:spPr>
      </p:pic>
      <p:pic>
        <p:nvPicPr>
          <p:cNvPr id="14" name="Picture 13">
            <a:extLst>
              <a:ext uri="{FF2B5EF4-FFF2-40B4-BE49-F238E27FC236}">
                <a16:creationId xmlns:a16="http://schemas.microsoft.com/office/drawing/2014/main" id="{0F7A73D6-C5CC-261E-063B-20AD41A6ED53}"/>
              </a:ext>
            </a:extLst>
          </p:cNvPr>
          <p:cNvPicPr>
            <a:picLocks noChangeAspect="1"/>
          </p:cNvPicPr>
          <p:nvPr/>
        </p:nvPicPr>
        <p:blipFill>
          <a:blip r:embed="rId7"/>
          <a:stretch>
            <a:fillRect/>
          </a:stretch>
        </p:blipFill>
        <p:spPr>
          <a:xfrm>
            <a:off x="6205730" y="201645"/>
            <a:ext cx="517668" cy="517668"/>
          </a:xfrm>
          <a:prstGeom prst="rect">
            <a:avLst/>
          </a:prstGeom>
        </p:spPr>
      </p:pic>
    </p:spTree>
    <p:extLst>
      <p:ext uri="{BB962C8B-B14F-4D97-AF65-F5344CB8AC3E}">
        <p14:creationId xmlns:p14="http://schemas.microsoft.com/office/powerpoint/2010/main" val="259480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17B6A-15CE-76F1-465A-B761B1B3AC6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935CB2-F4F6-35A7-4371-6E8DCC964E51}"/>
              </a:ext>
            </a:extLst>
          </p:cNvPr>
          <p:cNvPicPr>
            <a:picLocks noChangeAspect="1"/>
          </p:cNvPicPr>
          <p:nvPr/>
        </p:nvPicPr>
        <p:blipFill rotWithShape="1">
          <a:blip r:embed="rId2"/>
          <a:srcRect b="52574"/>
          <a:stretch/>
        </p:blipFill>
        <p:spPr>
          <a:xfrm>
            <a:off x="170119" y="1959972"/>
            <a:ext cx="5774459" cy="1451232"/>
          </a:xfrm>
          <a:prstGeom prst="rect">
            <a:avLst/>
          </a:prstGeom>
        </p:spPr>
      </p:pic>
      <p:pic>
        <p:nvPicPr>
          <p:cNvPr id="7" name="Picture 6">
            <a:extLst>
              <a:ext uri="{FF2B5EF4-FFF2-40B4-BE49-F238E27FC236}">
                <a16:creationId xmlns:a16="http://schemas.microsoft.com/office/drawing/2014/main" id="{1E6BCB62-0111-FD9D-4D75-321DECFB6C91}"/>
              </a:ext>
            </a:extLst>
          </p:cNvPr>
          <p:cNvPicPr>
            <a:picLocks noChangeAspect="1"/>
          </p:cNvPicPr>
          <p:nvPr/>
        </p:nvPicPr>
        <p:blipFill>
          <a:blip r:embed="rId3"/>
          <a:stretch>
            <a:fillRect/>
          </a:stretch>
        </p:blipFill>
        <p:spPr>
          <a:xfrm>
            <a:off x="4572000" y="2984407"/>
            <a:ext cx="4242292" cy="3185894"/>
          </a:xfrm>
          <a:prstGeom prst="rect">
            <a:avLst/>
          </a:prstGeom>
        </p:spPr>
      </p:pic>
      <p:sp>
        <p:nvSpPr>
          <p:cNvPr id="2" name="Title 1">
            <a:extLst>
              <a:ext uri="{FF2B5EF4-FFF2-40B4-BE49-F238E27FC236}">
                <a16:creationId xmlns:a16="http://schemas.microsoft.com/office/drawing/2014/main" id="{6957BD42-681B-D91A-BA18-1E14470C1837}"/>
              </a:ext>
            </a:extLst>
          </p:cNvPr>
          <p:cNvSpPr>
            <a:spLocks noGrp="1"/>
          </p:cNvSpPr>
          <p:nvPr>
            <p:ph type="title"/>
          </p:nvPr>
        </p:nvSpPr>
        <p:spPr/>
        <p:txBody>
          <a:bodyPr/>
          <a:lstStyle/>
          <a:p>
            <a:r>
              <a:rPr lang="en-US" dirty="0"/>
              <a:t>Solution</a:t>
            </a:r>
            <a:endParaRPr lang="en-GB" dirty="0"/>
          </a:p>
        </p:txBody>
      </p:sp>
      <p:pic>
        <p:nvPicPr>
          <p:cNvPr id="9" name="Picture 8">
            <a:extLst>
              <a:ext uri="{FF2B5EF4-FFF2-40B4-BE49-F238E27FC236}">
                <a16:creationId xmlns:a16="http://schemas.microsoft.com/office/drawing/2014/main" id="{F2EFF015-FD36-A391-BEDF-04741CB43F22}"/>
              </a:ext>
            </a:extLst>
          </p:cNvPr>
          <p:cNvPicPr>
            <a:picLocks noChangeAspect="1"/>
          </p:cNvPicPr>
          <p:nvPr/>
        </p:nvPicPr>
        <p:blipFill rotWithShape="1">
          <a:blip r:embed="rId2"/>
          <a:srcRect t="44878"/>
          <a:stretch/>
        </p:blipFill>
        <p:spPr>
          <a:xfrm>
            <a:off x="3193312" y="95843"/>
            <a:ext cx="5774459" cy="1686741"/>
          </a:xfrm>
          <a:prstGeom prst="rect">
            <a:avLst/>
          </a:prstGeom>
        </p:spPr>
      </p:pic>
      <p:pic>
        <p:nvPicPr>
          <p:cNvPr id="11" name="Picture 10">
            <a:extLst>
              <a:ext uri="{FF2B5EF4-FFF2-40B4-BE49-F238E27FC236}">
                <a16:creationId xmlns:a16="http://schemas.microsoft.com/office/drawing/2014/main" id="{B42011EB-1016-7BE1-3130-F67D6B5DE96B}"/>
              </a:ext>
            </a:extLst>
          </p:cNvPr>
          <p:cNvPicPr>
            <a:picLocks noChangeAspect="1"/>
          </p:cNvPicPr>
          <p:nvPr/>
        </p:nvPicPr>
        <p:blipFill>
          <a:blip r:embed="rId4"/>
          <a:stretch>
            <a:fillRect/>
          </a:stretch>
        </p:blipFill>
        <p:spPr>
          <a:xfrm>
            <a:off x="1647871" y="4347543"/>
            <a:ext cx="2297117" cy="630899"/>
          </a:xfrm>
          <a:prstGeom prst="rect">
            <a:avLst/>
          </a:prstGeom>
        </p:spPr>
      </p:pic>
      <p:pic>
        <p:nvPicPr>
          <p:cNvPr id="12" name="Picture 11">
            <a:extLst>
              <a:ext uri="{FF2B5EF4-FFF2-40B4-BE49-F238E27FC236}">
                <a16:creationId xmlns:a16="http://schemas.microsoft.com/office/drawing/2014/main" id="{DFB9985A-B9CE-BDC3-84FD-F71F08444F59}"/>
              </a:ext>
            </a:extLst>
          </p:cNvPr>
          <p:cNvPicPr>
            <a:picLocks noChangeAspect="1"/>
          </p:cNvPicPr>
          <p:nvPr/>
        </p:nvPicPr>
        <p:blipFill>
          <a:blip r:embed="rId5"/>
          <a:stretch>
            <a:fillRect/>
          </a:stretch>
        </p:blipFill>
        <p:spPr>
          <a:xfrm>
            <a:off x="1091469" y="4385557"/>
            <a:ext cx="517668" cy="517668"/>
          </a:xfrm>
          <a:prstGeom prst="rect">
            <a:avLst/>
          </a:prstGeom>
        </p:spPr>
      </p:pic>
    </p:spTree>
    <p:extLst>
      <p:ext uri="{BB962C8B-B14F-4D97-AF65-F5344CB8AC3E}">
        <p14:creationId xmlns:p14="http://schemas.microsoft.com/office/powerpoint/2010/main" val="144264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5941-1851-EC35-3980-BEC6FE97FF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287287-C1EA-4191-7E9A-D22F0713F4F1}"/>
              </a:ext>
            </a:extLst>
          </p:cNvPr>
          <p:cNvSpPr txBox="1"/>
          <p:nvPr/>
        </p:nvSpPr>
        <p:spPr>
          <a:xfrm>
            <a:off x="422707" y="1690689"/>
            <a:ext cx="4149293" cy="3901068"/>
          </a:xfrm>
          <a:prstGeom prst="rect">
            <a:avLst/>
          </a:prstGeom>
          <a:noFill/>
        </p:spPr>
        <p:txBody>
          <a:bodyPr wrap="square">
            <a:spAutoFit/>
          </a:bodyPr>
          <a:lstStyle/>
          <a:p>
            <a:pPr algn="l"/>
            <a:r>
              <a:rPr lang="en-US" dirty="0">
                <a:latin typeface="CMR10"/>
              </a:rPr>
              <a:t>Beam screens of thin layers of Cu will be installed over the 316LN steel of the storage ring to combat the production of secondary yield electrons.</a:t>
            </a:r>
          </a:p>
          <a:p>
            <a:pPr algn="l"/>
            <a:endParaRPr lang="en-US" dirty="0">
              <a:latin typeface="CMR10"/>
            </a:endParaRPr>
          </a:p>
          <a:p>
            <a:pPr algn="l"/>
            <a:r>
              <a:rPr lang="en-US" dirty="0">
                <a:latin typeface="CMR10"/>
              </a:rPr>
              <a:t>Eddy currents delay the response of the field to the current as the jump quadrupole changes polarity. This delay, compounded with non-uniform thickness and defects in the copper impact the RRR of the copper Residual Resistivity Ratio (RRR), could cause issues for the transition jump.</a:t>
            </a:r>
          </a:p>
          <a:p>
            <a:pPr algn="l"/>
            <a:endParaRPr lang="en-US" sz="1350" dirty="0">
              <a:latin typeface="CMR10"/>
            </a:endParaRPr>
          </a:p>
        </p:txBody>
      </p:sp>
      <p:pic>
        <p:nvPicPr>
          <p:cNvPr id="11" name="Picture 10">
            <a:extLst>
              <a:ext uri="{FF2B5EF4-FFF2-40B4-BE49-F238E27FC236}">
                <a16:creationId xmlns:a16="http://schemas.microsoft.com/office/drawing/2014/main" id="{FB425AE2-4622-622D-DB8C-1D416CC030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90238" y="1266243"/>
            <a:ext cx="5131530" cy="3600561"/>
          </a:xfrm>
          <a:prstGeom prst="rect">
            <a:avLst/>
          </a:prstGeom>
        </p:spPr>
      </p:pic>
      <p:sp>
        <p:nvSpPr>
          <p:cNvPr id="12" name="TextBox 11">
            <a:extLst>
              <a:ext uri="{FF2B5EF4-FFF2-40B4-BE49-F238E27FC236}">
                <a16:creationId xmlns:a16="http://schemas.microsoft.com/office/drawing/2014/main" id="{8DE4AF02-10F9-C85E-3EE9-33D705DB5FC1}"/>
              </a:ext>
            </a:extLst>
          </p:cNvPr>
          <p:cNvSpPr txBox="1"/>
          <p:nvPr/>
        </p:nvSpPr>
        <p:spPr>
          <a:xfrm>
            <a:off x="5297263" y="5121789"/>
            <a:ext cx="2517036" cy="219291"/>
          </a:xfrm>
          <a:prstGeom prst="rect">
            <a:avLst/>
          </a:prstGeom>
          <a:noFill/>
        </p:spPr>
        <p:txBody>
          <a:bodyPr wrap="none" rtlCol="0">
            <a:spAutoFit/>
          </a:bodyPr>
          <a:lstStyle/>
          <a:p>
            <a:r>
              <a:rPr lang="en-US" sz="825" dirty="0"/>
              <a:t>(H. Lovelace, preliminary report U. Huddersfield 2024)</a:t>
            </a:r>
            <a:endParaRPr lang="en-GB" sz="825" dirty="0"/>
          </a:p>
        </p:txBody>
      </p:sp>
      <p:sp>
        <p:nvSpPr>
          <p:cNvPr id="2" name="Title 1">
            <a:extLst>
              <a:ext uri="{FF2B5EF4-FFF2-40B4-BE49-F238E27FC236}">
                <a16:creationId xmlns:a16="http://schemas.microsoft.com/office/drawing/2014/main" id="{994E7739-46ED-35A2-EFB2-45E6302562EE}"/>
              </a:ext>
            </a:extLst>
          </p:cNvPr>
          <p:cNvSpPr>
            <a:spLocks noGrp="1"/>
          </p:cNvSpPr>
          <p:nvPr>
            <p:ph type="title"/>
          </p:nvPr>
        </p:nvSpPr>
        <p:spPr>
          <a:xfrm>
            <a:off x="628650" y="365126"/>
            <a:ext cx="5577080" cy="1325563"/>
          </a:xfrm>
        </p:spPr>
        <p:txBody>
          <a:bodyPr/>
          <a:lstStyle/>
          <a:p>
            <a:r>
              <a:rPr lang="en-US" dirty="0"/>
              <a:t>Secondaries and Eddy currents</a:t>
            </a:r>
            <a:endParaRPr lang="en-GB" dirty="0"/>
          </a:p>
        </p:txBody>
      </p:sp>
      <p:pic>
        <p:nvPicPr>
          <p:cNvPr id="7" name="Picture 6">
            <a:extLst>
              <a:ext uri="{FF2B5EF4-FFF2-40B4-BE49-F238E27FC236}">
                <a16:creationId xmlns:a16="http://schemas.microsoft.com/office/drawing/2014/main" id="{A95F5BFE-9A6F-92C4-7509-B0603B0E00A6}"/>
              </a:ext>
            </a:extLst>
          </p:cNvPr>
          <p:cNvPicPr>
            <a:picLocks noChangeAspect="1"/>
          </p:cNvPicPr>
          <p:nvPr/>
        </p:nvPicPr>
        <p:blipFill>
          <a:blip r:embed="rId3"/>
          <a:stretch>
            <a:fillRect/>
          </a:stretch>
        </p:blipFill>
        <p:spPr>
          <a:xfrm>
            <a:off x="6762132" y="163631"/>
            <a:ext cx="2297117" cy="630899"/>
          </a:xfrm>
          <a:prstGeom prst="rect">
            <a:avLst/>
          </a:prstGeom>
        </p:spPr>
      </p:pic>
      <p:pic>
        <p:nvPicPr>
          <p:cNvPr id="9" name="Picture 8">
            <a:extLst>
              <a:ext uri="{FF2B5EF4-FFF2-40B4-BE49-F238E27FC236}">
                <a16:creationId xmlns:a16="http://schemas.microsoft.com/office/drawing/2014/main" id="{588FD543-113C-1094-88E9-1148661F2212}"/>
              </a:ext>
            </a:extLst>
          </p:cNvPr>
          <p:cNvPicPr>
            <a:picLocks noChangeAspect="1"/>
          </p:cNvPicPr>
          <p:nvPr/>
        </p:nvPicPr>
        <p:blipFill>
          <a:blip r:embed="rId4"/>
          <a:stretch>
            <a:fillRect/>
          </a:stretch>
        </p:blipFill>
        <p:spPr>
          <a:xfrm>
            <a:off x="6205730" y="201645"/>
            <a:ext cx="517668" cy="517668"/>
          </a:xfrm>
          <a:prstGeom prst="rect">
            <a:avLst/>
          </a:prstGeom>
        </p:spPr>
      </p:pic>
    </p:spTree>
    <p:extLst>
      <p:ext uri="{BB962C8B-B14F-4D97-AF65-F5344CB8AC3E}">
        <p14:creationId xmlns:p14="http://schemas.microsoft.com/office/powerpoint/2010/main" val="142958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1040-3203-F3EE-B455-AF3422A3B7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D32FA7-CD55-24BF-5D19-162795F0C1C6}"/>
              </a:ext>
            </a:extLst>
          </p:cNvPr>
          <p:cNvPicPr>
            <a:picLocks noChangeAspect="1"/>
          </p:cNvPicPr>
          <p:nvPr/>
        </p:nvPicPr>
        <p:blipFill>
          <a:blip r:embed="rId2"/>
          <a:stretch>
            <a:fillRect/>
          </a:stretch>
        </p:blipFill>
        <p:spPr>
          <a:xfrm>
            <a:off x="0" y="1205390"/>
            <a:ext cx="4321908" cy="2432112"/>
          </a:xfrm>
          <a:prstGeom prst="rect">
            <a:avLst/>
          </a:prstGeom>
        </p:spPr>
      </p:pic>
      <p:sp>
        <p:nvSpPr>
          <p:cNvPr id="2" name="Title 1">
            <a:extLst>
              <a:ext uri="{FF2B5EF4-FFF2-40B4-BE49-F238E27FC236}">
                <a16:creationId xmlns:a16="http://schemas.microsoft.com/office/drawing/2014/main" id="{1C6704BE-0821-5B4F-B2EA-39C48FE7B9D4}"/>
              </a:ext>
            </a:extLst>
          </p:cNvPr>
          <p:cNvSpPr>
            <a:spLocks noGrp="1"/>
          </p:cNvSpPr>
          <p:nvPr>
            <p:ph type="title"/>
          </p:nvPr>
        </p:nvSpPr>
        <p:spPr>
          <a:xfrm>
            <a:off x="378558" y="271038"/>
            <a:ext cx="5732853" cy="1325563"/>
          </a:xfrm>
        </p:spPr>
        <p:txBody>
          <a:bodyPr>
            <a:normAutofit fontScale="90000"/>
          </a:bodyPr>
          <a:lstStyle/>
          <a:p>
            <a:r>
              <a:rPr lang="en-US" sz="2700" b="1" dirty="0"/>
              <a:t>For the EIC one radical transition scheme we are going to consider….</a:t>
            </a:r>
            <a:br>
              <a:rPr lang="en-GB" sz="4400" b="1" dirty="0"/>
            </a:br>
            <a:endParaRPr lang="en-GB" dirty="0"/>
          </a:p>
        </p:txBody>
      </p:sp>
      <p:pic>
        <p:nvPicPr>
          <p:cNvPr id="9" name="Picture 8">
            <a:extLst>
              <a:ext uri="{FF2B5EF4-FFF2-40B4-BE49-F238E27FC236}">
                <a16:creationId xmlns:a16="http://schemas.microsoft.com/office/drawing/2014/main" id="{5A80C340-69E5-AA6A-7CA6-43373E10101F}"/>
              </a:ext>
            </a:extLst>
          </p:cNvPr>
          <p:cNvPicPr>
            <a:picLocks noChangeAspect="1"/>
          </p:cNvPicPr>
          <p:nvPr/>
        </p:nvPicPr>
        <p:blipFill>
          <a:blip r:embed="rId3"/>
          <a:stretch>
            <a:fillRect/>
          </a:stretch>
        </p:blipFill>
        <p:spPr>
          <a:xfrm>
            <a:off x="4226818" y="985816"/>
            <a:ext cx="4661825" cy="3093636"/>
          </a:xfrm>
          <a:prstGeom prst="rect">
            <a:avLst/>
          </a:prstGeom>
        </p:spPr>
      </p:pic>
      <p:pic>
        <p:nvPicPr>
          <p:cNvPr id="11" name="Picture 10">
            <a:extLst>
              <a:ext uri="{FF2B5EF4-FFF2-40B4-BE49-F238E27FC236}">
                <a16:creationId xmlns:a16="http://schemas.microsoft.com/office/drawing/2014/main" id="{3F710A1B-240B-0A11-768F-A47B138B5C0A}"/>
              </a:ext>
            </a:extLst>
          </p:cNvPr>
          <p:cNvPicPr>
            <a:picLocks noChangeAspect="1"/>
          </p:cNvPicPr>
          <p:nvPr/>
        </p:nvPicPr>
        <p:blipFill>
          <a:blip r:embed="rId4">
            <a:lum/>
            <a:alphaModFix/>
          </a:blip>
          <a:srcRect/>
          <a:stretch>
            <a:fillRect/>
          </a:stretch>
        </p:blipFill>
        <p:spPr>
          <a:xfrm>
            <a:off x="292161" y="4404045"/>
            <a:ext cx="2238792" cy="2276380"/>
          </a:xfrm>
          <a:prstGeom prst="rect">
            <a:avLst/>
          </a:prstGeom>
        </p:spPr>
      </p:pic>
      <p:sp>
        <p:nvSpPr>
          <p:cNvPr id="12" name="TextBox 11">
            <a:extLst>
              <a:ext uri="{FF2B5EF4-FFF2-40B4-BE49-F238E27FC236}">
                <a16:creationId xmlns:a16="http://schemas.microsoft.com/office/drawing/2014/main" id="{FC121E84-70B2-96EA-519F-000F5244F717}"/>
              </a:ext>
            </a:extLst>
          </p:cNvPr>
          <p:cNvSpPr txBox="1"/>
          <p:nvPr/>
        </p:nvSpPr>
        <p:spPr>
          <a:xfrm>
            <a:off x="1346884" y="4598112"/>
            <a:ext cx="5599009" cy="2741776"/>
          </a:xfrm>
          <a:prstGeom prst="rect">
            <a:avLst/>
          </a:prstGeom>
          <a:noFill/>
        </p:spPr>
        <p:txBody>
          <a:bodyPr wrap="square">
            <a:spAutoFit/>
          </a:bodyPr>
          <a:lstStyle/>
          <a:p>
            <a:pPr>
              <a:spcBef>
                <a:spcPts val="1063"/>
              </a:spcBef>
            </a:pPr>
            <a:r>
              <a:rPr lang="en-US" sz="1350" dirty="0"/>
              <a:t>	(Left) </a:t>
            </a:r>
            <a:r>
              <a:rPr lang="en-US" sz="1350" dirty="0" err="1"/>
              <a:t>BLonD</a:t>
            </a:r>
            <a:r>
              <a:rPr lang="en-US" sz="1350" dirty="0"/>
              <a:t> example of acceleration in the LHC.</a:t>
            </a:r>
          </a:p>
          <a:p>
            <a:pPr>
              <a:spcBef>
                <a:spcPts val="1063"/>
              </a:spcBef>
            </a:pPr>
            <a:r>
              <a:rPr lang="en-US" sz="1350" dirty="0"/>
              <a:t>	     - Next step is RHIC simulation, to reproduce </a:t>
            </a:r>
          </a:p>
          <a:p>
            <a:pPr>
              <a:spcBef>
                <a:spcPts val="1063"/>
              </a:spcBef>
            </a:pPr>
            <a:endParaRPr lang="en-US" sz="1350" dirty="0"/>
          </a:p>
          <a:p>
            <a:pPr>
              <a:spcBef>
                <a:spcPts val="1063"/>
              </a:spcBef>
            </a:pPr>
            <a:endParaRPr lang="en-US" sz="1350" dirty="0"/>
          </a:p>
          <a:p>
            <a:pPr>
              <a:spcBef>
                <a:spcPts val="1063"/>
              </a:spcBef>
            </a:pPr>
            <a:endParaRPr lang="en-US" sz="1350" dirty="0"/>
          </a:p>
          <a:p>
            <a:pPr>
              <a:spcBef>
                <a:spcPts val="1063"/>
              </a:spcBef>
            </a:pPr>
            <a:endParaRPr lang="en-US" sz="1350" dirty="0"/>
          </a:p>
          <a:p>
            <a:pPr>
              <a:spcBef>
                <a:spcPts val="1063"/>
              </a:spcBef>
            </a:pPr>
            <a:endParaRPr lang="en-US" sz="1350" dirty="0"/>
          </a:p>
          <a:p>
            <a:pPr>
              <a:spcBef>
                <a:spcPts val="1063"/>
              </a:spcBef>
            </a:pPr>
            <a:endParaRPr lang="en-US" sz="1350" dirty="0"/>
          </a:p>
        </p:txBody>
      </p:sp>
      <p:sp>
        <p:nvSpPr>
          <p:cNvPr id="13" name="TextBox 12">
            <a:extLst>
              <a:ext uri="{FF2B5EF4-FFF2-40B4-BE49-F238E27FC236}">
                <a16:creationId xmlns:a16="http://schemas.microsoft.com/office/drawing/2014/main" id="{A089C90E-EF30-18FA-E3FD-97B880CDA8A1}"/>
              </a:ext>
            </a:extLst>
          </p:cNvPr>
          <p:cNvSpPr txBox="1"/>
          <p:nvPr/>
        </p:nvSpPr>
        <p:spPr>
          <a:xfrm>
            <a:off x="143848" y="4006930"/>
            <a:ext cx="8915401" cy="300082"/>
          </a:xfrm>
          <a:prstGeom prst="rect">
            <a:avLst/>
          </a:prstGeom>
          <a:noFill/>
        </p:spPr>
        <p:txBody>
          <a:bodyPr wrap="square">
            <a:spAutoFit/>
          </a:bodyPr>
          <a:lstStyle/>
          <a:p>
            <a:r>
              <a:rPr lang="en-US" sz="1350" dirty="0">
                <a:solidFill>
                  <a:srgbClr val="404040"/>
                </a:solidFill>
                <a:latin typeface="Lato" panose="020F0502020204030203" pitchFamily="34" charset="0"/>
              </a:rPr>
              <a:t>Going to use the </a:t>
            </a:r>
            <a:r>
              <a:rPr lang="en-US" sz="1350" i="1" dirty="0">
                <a:solidFill>
                  <a:srgbClr val="404040"/>
                </a:solidFill>
                <a:latin typeface="Lato" panose="020F0502020204030203" pitchFamily="34" charset="0"/>
              </a:rPr>
              <a:t>Beam Longitudinal Dynamics code </a:t>
            </a:r>
            <a:r>
              <a:rPr lang="en-US" sz="1350" b="1" dirty="0">
                <a:solidFill>
                  <a:srgbClr val="404040"/>
                </a:solidFill>
                <a:latin typeface="Lato" panose="020F0502020204030203" pitchFamily="34" charset="0"/>
              </a:rPr>
              <a:t>(</a:t>
            </a:r>
            <a:r>
              <a:rPr lang="en-US" sz="1350" b="1" dirty="0" err="1">
                <a:solidFill>
                  <a:srgbClr val="404040"/>
                </a:solidFill>
                <a:latin typeface="Lato" panose="020F0502020204030203" pitchFamily="34" charset="0"/>
              </a:rPr>
              <a:t>BLonD</a:t>
            </a:r>
            <a:r>
              <a:rPr lang="en-US" sz="1350" b="1" dirty="0">
                <a:solidFill>
                  <a:srgbClr val="404040"/>
                </a:solidFill>
                <a:latin typeface="Lato" panose="020F0502020204030203" pitchFamily="34" charset="0"/>
              </a:rPr>
              <a:t>) </a:t>
            </a:r>
            <a:r>
              <a:rPr lang="en-US" sz="1350" dirty="0">
                <a:solidFill>
                  <a:srgbClr val="404040"/>
                </a:solidFill>
                <a:latin typeface="Lato" panose="020F0502020204030203" pitchFamily="34" charset="0"/>
              </a:rPr>
              <a:t>to</a:t>
            </a:r>
            <a:r>
              <a:rPr lang="en-US" sz="1350" b="1" dirty="0">
                <a:solidFill>
                  <a:srgbClr val="404040"/>
                </a:solidFill>
                <a:latin typeface="Lato" panose="020F0502020204030203" pitchFamily="34" charset="0"/>
              </a:rPr>
              <a:t> </a:t>
            </a:r>
            <a:r>
              <a:rPr lang="en-US" sz="1350" dirty="0">
                <a:solidFill>
                  <a:srgbClr val="404040"/>
                </a:solidFill>
                <a:latin typeface="Lato" panose="020F0502020204030203" pitchFamily="34" charset="0"/>
              </a:rPr>
              <a:t>simulate longitudinal beam dynamics across transition.</a:t>
            </a:r>
            <a:endParaRPr lang="en-GB" sz="1350" dirty="0"/>
          </a:p>
        </p:txBody>
      </p:sp>
      <p:grpSp>
        <p:nvGrpSpPr>
          <p:cNvPr id="14" name="Group 13">
            <a:extLst>
              <a:ext uri="{FF2B5EF4-FFF2-40B4-BE49-F238E27FC236}">
                <a16:creationId xmlns:a16="http://schemas.microsoft.com/office/drawing/2014/main" id="{884420F8-7ED7-07E9-FD3B-8FB6A7518FAC}"/>
              </a:ext>
            </a:extLst>
          </p:cNvPr>
          <p:cNvGrpSpPr/>
          <p:nvPr/>
        </p:nvGrpSpPr>
        <p:grpSpPr>
          <a:xfrm>
            <a:off x="5756799" y="4439623"/>
            <a:ext cx="3230727" cy="1164644"/>
            <a:chOff x="3946325" y="2781073"/>
            <a:chExt cx="4307636" cy="1552858"/>
          </a:xfrm>
        </p:grpSpPr>
        <p:pic>
          <p:nvPicPr>
            <p:cNvPr id="15" name="Picture 14">
              <a:extLst>
                <a:ext uri="{FF2B5EF4-FFF2-40B4-BE49-F238E27FC236}">
                  <a16:creationId xmlns:a16="http://schemas.microsoft.com/office/drawing/2014/main" id="{F76C0A0F-B28C-E3FA-3A6F-49ECF3B1984A}"/>
                </a:ext>
              </a:extLst>
            </p:cNvPr>
            <p:cNvPicPr>
              <a:picLocks noChangeAspect="1"/>
            </p:cNvPicPr>
            <p:nvPr/>
          </p:nvPicPr>
          <p:blipFill rotWithShape="1">
            <a:blip r:embed="rId5">
              <a:lum/>
              <a:alphaModFix/>
            </a:blip>
            <a:srcRect b="42792"/>
            <a:stretch/>
          </p:blipFill>
          <p:spPr>
            <a:xfrm>
              <a:off x="4221372" y="2781073"/>
              <a:ext cx="4032589" cy="1552858"/>
            </a:xfrm>
            <a:prstGeom prst="rect">
              <a:avLst/>
            </a:prstGeom>
          </p:spPr>
        </p:pic>
        <p:sp>
          <p:nvSpPr>
            <p:cNvPr id="16" name="TextBox 15">
              <a:extLst>
                <a:ext uri="{FF2B5EF4-FFF2-40B4-BE49-F238E27FC236}">
                  <a16:creationId xmlns:a16="http://schemas.microsoft.com/office/drawing/2014/main" id="{31AE08C9-0B1E-5FF7-ED6F-358979ACB501}"/>
                </a:ext>
              </a:extLst>
            </p:cNvPr>
            <p:cNvSpPr txBox="1"/>
            <p:nvPr/>
          </p:nvSpPr>
          <p:spPr>
            <a:xfrm rot="16200000">
              <a:off x="3484704" y="3402289"/>
              <a:ext cx="1208022" cy="284780"/>
            </a:xfrm>
            <a:prstGeom prst="rect">
              <a:avLst/>
            </a:prstGeom>
            <a:noFill/>
          </p:spPr>
          <p:txBody>
            <a:bodyPr wrap="none" rtlCol="0">
              <a:spAutoFit/>
            </a:bodyPr>
            <a:lstStyle/>
            <a:p>
              <a:r>
                <a:rPr lang="en-US" sz="788" dirty="0"/>
                <a:t>Bunch length [</a:t>
              </a:r>
              <a:r>
                <a:rPr lang="en-US" sz="788" dirty="0" err="1"/>
                <a:t>nS</a:t>
              </a:r>
              <a:r>
                <a:rPr lang="en-US" sz="788" dirty="0"/>
                <a:t>]</a:t>
              </a:r>
              <a:endParaRPr lang="en-GB" sz="788" dirty="0"/>
            </a:p>
          </p:txBody>
        </p:sp>
        <p:cxnSp>
          <p:nvCxnSpPr>
            <p:cNvPr id="17" name="Straight Connector 16">
              <a:extLst>
                <a:ext uri="{FF2B5EF4-FFF2-40B4-BE49-F238E27FC236}">
                  <a16:creationId xmlns:a16="http://schemas.microsoft.com/office/drawing/2014/main" id="{4B1E5997-FE6F-CC55-6427-D30364FA3313}"/>
                </a:ext>
              </a:extLst>
            </p:cNvPr>
            <p:cNvCxnSpPr/>
            <p:nvPr/>
          </p:nvCxnSpPr>
          <p:spPr>
            <a:xfrm>
              <a:off x="6530655" y="2921751"/>
              <a:ext cx="0" cy="1206575"/>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FE170B1-CCA4-C103-FCF3-6154C1F8A577}"/>
                </a:ext>
              </a:extLst>
            </p:cNvPr>
            <p:cNvSpPr txBox="1"/>
            <p:nvPr/>
          </p:nvSpPr>
          <p:spPr>
            <a:xfrm rot="16200000">
              <a:off x="6187490" y="3663853"/>
              <a:ext cx="686514" cy="369332"/>
            </a:xfrm>
            <a:prstGeom prst="rect">
              <a:avLst/>
            </a:prstGeom>
            <a:noFill/>
          </p:spPr>
          <p:txBody>
            <a:bodyPr wrap="none" rtlCol="0">
              <a:spAutoFit/>
            </a:bodyPr>
            <a:lstStyle/>
            <a:p>
              <a:pPr algn="ctr"/>
              <a:r>
                <a:rPr lang="en-US" sz="600" dirty="0">
                  <a:solidFill>
                    <a:srgbClr val="FF0000"/>
                  </a:solidFill>
                </a:rPr>
                <a:t>Transition </a:t>
              </a:r>
            </a:p>
            <a:p>
              <a:pPr algn="ctr"/>
              <a:r>
                <a:rPr lang="en-US" sz="600" dirty="0">
                  <a:solidFill>
                    <a:srgbClr val="FF0000"/>
                  </a:solidFill>
                </a:rPr>
                <a:t>Jump</a:t>
              </a:r>
              <a:endParaRPr lang="en-GB" sz="600" dirty="0">
                <a:solidFill>
                  <a:srgbClr val="FF0000"/>
                </a:solidFill>
              </a:endParaRPr>
            </a:p>
          </p:txBody>
        </p:sp>
        <p:sp>
          <p:nvSpPr>
            <p:cNvPr id="19" name="TextBox 18">
              <a:extLst>
                <a:ext uri="{FF2B5EF4-FFF2-40B4-BE49-F238E27FC236}">
                  <a16:creationId xmlns:a16="http://schemas.microsoft.com/office/drawing/2014/main" id="{113A8B16-427F-9082-3665-F84500BF27C4}"/>
                </a:ext>
              </a:extLst>
            </p:cNvPr>
            <p:cNvSpPr txBox="1"/>
            <p:nvPr/>
          </p:nvSpPr>
          <p:spPr>
            <a:xfrm>
              <a:off x="4420346" y="3300497"/>
              <a:ext cx="1338401" cy="553997"/>
            </a:xfrm>
            <a:prstGeom prst="rect">
              <a:avLst/>
            </a:prstGeom>
            <a:noFill/>
          </p:spPr>
          <p:txBody>
            <a:bodyPr wrap="none" rtlCol="0">
              <a:spAutoFit/>
            </a:bodyPr>
            <a:lstStyle/>
            <a:p>
              <a:pPr algn="ctr"/>
              <a:r>
                <a:rPr lang="en-US" sz="1050" dirty="0"/>
                <a:t>RHIC </a:t>
              </a:r>
            </a:p>
            <a:p>
              <a:pPr algn="ctr"/>
              <a:r>
                <a:rPr lang="en-US" sz="1050" dirty="0"/>
                <a:t>measurements</a:t>
              </a:r>
              <a:endParaRPr lang="en-GB" sz="1050" dirty="0"/>
            </a:p>
          </p:txBody>
        </p:sp>
      </p:grpSp>
      <p:sp>
        <p:nvSpPr>
          <p:cNvPr id="20" name="TextBox 19">
            <a:extLst>
              <a:ext uri="{FF2B5EF4-FFF2-40B4-BE49-F238E27FC236}">
                <a16:creationId xmlns:a16="http://schemas.microsoft.com/office/drawing/2014/main" id="{11E5E285-EAA0-BAB8-4308-9CA1C8A6C9FD}"/>
              </a:ext>
            </a:extLst>
          </p:cNvPr>
          <p:cNvSpPr txBox="1"/>
          <p:nvPr/>
        </p:nvSpPr>
        <p:spPr>
          <a:xfrm>
            <a:off x="6138889" y="5735161"/>
            <a:ext cx="2781827" cy="507831"/>
          </a:xfrm>
          <a:prstGeom prst="rect">
            <a:avLst/>
          </a:prstGeom>
          <a:noFill/>
        </p:spPr>
        <p:txBody>
          <a:bodyPr wrap="square">
            <a:spAutoFit/>
          </a:bodyPr>
          <a:lstStyle/>
          <a:p>
            <a:r>
              <a:rPr lang="en-US" sz="1350" dirty="0">
                <a:solidFill>
                  <a:srgbClr val="FF0000"/>
                </a:solidFill>
              </a:rPr>
              <a:t>Future work to focus on simulations of EIC lattice to optimize transition</a:t>
            </a:r>
            <a:endParaRPr lang="en-GB" sz="1350" dirty="0">
              <a:solidFill>
                <a:srgbClr val="FF0000"/>
              </a:solidFill>
            </a:endParaRPr>
          </a:p>
        </p:txBody>
      </p:sp>
      <p:pic>
        <p:nvPicPr>
          <p:cNvPr id="21" name="Picture 20">
            <a:extLst>
              <a:ext uri="{FF2B5EF4-FFF2-40B4-BE49-F238E27FC236}">
                <a16:creationId xmlns:a16="http://schemas.microsoft.com/office/drawing/2014/main" id="{60944AA5-5FB2-89A0-E5FB-E029F13C5FB2}"/>
              </a:ext>
            </a:extLst>
          </p:cNvPr>
          <p:cNvPicPr>
            <a:picLocks noChangeAspect="1"/>
          </p:cNvPicPr>
          <p:nvPr/>
        </p:nvPicPr>
        <p:blipFill>
          <a:blip r:embed="rId6"/>
          <a:stretch>
            <a:fillRect/>
          </a:stretch>
        </p:blipFill>
        <p:spPr>
          <a:xfrm>
            <a:off x="2805568" y="5433628"/>
            <a:ext cx="3305843" cy="1143099"/>
          </a:xfrm>
          <a:prstGeom prst="rect">
            <a:avLst/>
          </a:prstGeom>
        </p:spPr>
      </p:pic>
      <p:cxnSp>
        <p:nvCxnSpPr>
          <p:cNvPr id="22" name="Straight Arrow Connector 21">
            <a:extLst>
              <a:ext uri="{FF2B5EF4-FFF2-40B4-BE49-F238E27FC236}">
                <a16:creationId xmlns:a16="http://schemas.microsoft.com/office/drawing/2014/main" id="{C5416ACE-3503-3F47-A8DB-8614BE359AE6}"/>
              </a:ext>
            </a:extLst>
          </p:cNvPr>
          <p:cNvCxnSpPr>
            <a:cxnSpLocks/>
          </p:cNvCxnSpPr>
          <p:nvPr/>
        </p:nvCxnSpPr>
        <p:spPr>
          <a:xfrm flipH="1">
            <a:off x="1979081" y="5043091"/>
            <a:ext cx="140812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CF3E7063-15FC-2541-BA7B-48E10B102BA1}"/>
              </a:ext>
            </a:extLst>
          </p:cNvPr>
          <p:cNvPicPr>
            <a:picLocks noChangeAspect="1"/>
          </p:cNvPicPr>
          <p:nvPr/>
        </p:nvPicPr>
        <p:blipFill>
          <a:blip r:embed="rId7"/>
          <a:stretch>
            <a:fillRect/>
          </a:stretch>
        </p:blipFill>
        <p:spPr>
          <a:xfrm>
            <a:off x="6762132" y="163631"/>
            <a:ext cx="2297117" cy="630899"/>
          </a:xfrm>
          <a:prstGeom prst="rect">
            <a:avLst/>
          </a:prstGeom>
        </p:spPr>
      </p:pic>
      <p:pic>
        <p:nvPicPr>
          <p:cNvPr id="24" name="Picture 23">
            <a:extLst>
              <a:ext uri="{FF2B5EF4-FFF2-40B4-BE49-F238E27FC236}">
                <a16:creationId xmlns:a16="http://schemas.microsoft.com/office/drawing/2014/main" id="{D4527AE0-C7D4-8376-E494-2B7DBBDF29E3}"/>
              </a:ext>
            </a:extLst>
          </p:cNvPr>
          <p:cNvPicPr>
            <a:picLocks noChangeAspect="1"/>
          </p:cNvPicPr>
          <p:nvPr/>
        </p:nvPicPr>
        <p:blipFill>
          <a:blip r:embed="rId8"/>
          <a:stretch>
            <a:fillRect/>
          </a:stretch>
        </p:blipFill>
        <p:spPr>
          <a:xfrm>
            <a:off x="6205730" y="201645"/>
            <a:ext cx="517668" cy="517668"/>
          </a:xfrm>
          <a:prstGeom prst="rect">
            <a:avLst/>
          </a:prstGeom>
        </p:spPr>
      </p:pic>
    </p:spTree>
    <p:extLst>
      <p:ext uri="{BB962C8B-B14F-4D97-AF65-F5344CB8AC3E}">
        <p14:creationId xmlns:p14="http://schemas.microsoft.com/office/powerpoint/2010/main" val="1676987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AE10-7406-F6E5-6DC1-2B9467E56D79}"/>
              </a:ext>
            </a:extLst>
          </p:cNvPr>
          <p:cNvSpPr>
            <a:spLocks noGrp="1"/>
          </p:cNvSpPr>
          <p:nvPr>
            <p:ph type="ctrTitle"/>
          </p:nvPr>
        </p:nvSpPr>
        <p:spPr/>
        <p:txBody>
          <a:bodyPr/>
          <a:lstStyle/>
          <a:p>
            <a:r>
              <a:rPr lang="en-US" dirty="0"/>
              <a:t>Possible other contributions</a:t>
            </a:r>
            <a:endParaRPr lang="en-GB" dirty="0"/>
          </a:p>
        </p:txBody>
      </p:sp>
      <p:sp>
        <p:nvSpPr>
          <p:cNvPr id="3" name="Subtitle 2">
            <a:extLst>
              <a:ext uri="{FF2B5EF4-FFF2-40B4-BE49-F238E27FC236}">
                <a16:creationId xmlns:a16="http://schemas.microsoft.com/office/drawing/2014/main" id="{7E1D625F-627E-0721-C54D-DB60AAB0DD0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3914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7382-4407-4C73-B5D9-684F7DF9EA02}"/>
              </a:ext>
            </a:extLst>
          </p:cNvPr>
          <p:cNvSpPr>
            <a:spLocks noGrp="1"/>
          </p:cNvSpPr>
          <p:nvPr>
            <p:ph type="title"/>
          </p:nvPr>
        </p:nvSpPr>
        <p:spPr/>
        <p:txBody>
          <a:bodyPr/>
          <a:lstStyle/>
          <a:p>
            <a:r>
              <a:rPr lang="en-GB" dirty="0"/>
              <a:t>UK Collider Expertise</a:t>
            </a:r>
          </a:p>
        </p:txBody>
      </p:sp>
      <p:sp>
        <p:nvSpPr>
          <p:cNvPr id="3" name="Content Placeholder 2">
            <a:extLst>
              <a:ext uri="{FF2B5EF4-FFF2-40B4-BE49-F238E27FC236}">
                <a16:creationId xmlns:a16="http://schemas.microsoft.com/office/drawing/2014/main" id="{8DAD970B-4B22-42A9-8AF5-98519F18C4A8}"/>
              </a:ext>
            </a:extLst>
          </p:cNvPr>
          <p:cNvSpPr>
            <a:spLocks noGrp="1"/>
          </p:cNvSpPr>
          <p:nvPr>
            <p:ph idx="1"/>
          </p:nvPr>
        </p:nvSpPr>
        <p:spPr/>
        <p:txBody>
          <a:bodyPr>
            <a:normAutofit/>
          </a:bodyPr>
          <a:lstStyle/>
          <a:p>
            <a:r>
              <a:rPr lang="en-GB" dirty="0"/>
              <a:t>Started in 2004 in LC-ABD: Linear collider beam delivery system (ILC)</a:t>
            </a:r>
          </a:p>
          <a:p>
            <a:pPr lvl="1"/>
            <a:r>
              <a:rPr lang="en-GB" dirty="0"/>
              <a:t>UK expertise in crab cavities (SRF), diagnostics, LLRF synchronisation, and fast beam feedback</a:t>
            </a:r>
          </a:p>
          <a:p>
            <a:r>
              <a:rPr lang="en-GB" dirty="0"/>
              <a:t>2008: Europe's first Energy recovery linac (ALICE) built and tested at Daresbury</a:t>
            </a:r>
          </a:p>
          <a:p>
            <a:r>
              <a:rPr lang="en-GB" dirty="0"/>
              <a:t>2012: UK project to deliver beam delivery for CLIC (crabs, diagnostics, synchronisation and fast beam feedback)</a:t>
            </a:r>
          </a:p>
          <a:p>
            <a:r>
              <a:rPr lang="en-GB" dirty="0"/>
              <a:t>2016: UK launches HL-LHC-UK to deliver key components to LHC including crabs (SRF), diagnostics (EO-BPM), including some elements of beam feedback and LLRF</a:t>
            </a:r>
          </a:p>
          <a:p>
            <a:r>
              <a:rPr lang="en-GB" dirty="0"/>
              <a:t>2022 STFC starts project to deliver SRF cryomodules to PIP-II</a:t>
            </a:r>
          </a:p>
        </p:txBody>
      </p:sp>
    </p:spTree>
    <p:extLst>
      <p:ext uri="{BB962C8B-B14F-4D97-AF65-F5344CB8AC3E}">
        <p14:creationId xmlns:p14="http://schemas.microsoft.com/office/powerpoint/2010/main" val="318474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F3D-0740-4A4C-8DE3-EAF6634EB5CC}"/>
              </a:ext>
            </a:extLst>
          </p:cNvPr>
          <p:cNvSpPr>
            <a:spLocks noGrp="1"/>
          </p:cNvSpPr>
          <p:nvPr>
            <p:ph type="title"/>
          </p:nvPr>
        </p:nvSpPr>
        <p:spPr>
          <a:xfrm>
            <a:off x="395536" y="53752"/>
            <a:ext cx="8229599" cy="1143000"/>
          </a:xfrm>
        </p:spPr>
        <p:txBody>
          <a:bodyPr/>
          <a:lstStyle/>
          <a:p>
            <a:r>
              <a:rPr lang="en-GB" dirty="0"/>
              <a:t>Beam Diagnostics R&amp;D</a:t>
            </a:r>
          </a:p>
        </p:txBody>
      </p:sp>
      <p:sp>
        <p:nvSpPr>
          <p:cNvPr id="3" name="Content Placeholder 2">
            <a:extLst>
              <a:ext uri="{FF2B5EF4-FFF2-40B4-BE49-F238E27FC236}">
                <a16:creationId xmlns:a16="http://schemas.microsoft.com/office/drawing/2014/main" id="{59D0A9DF-E766-41E7-9C2B-3407937824F0}"/>
              </a:ext>
            </a:extLst>
          </p:cNvPr>
          <p:cNvSpPr>
            <a:spLocks noGrp="1"/>
          </p:cNvSpPr>
          <p:nvPr>
            <p:ph idx="1"/>
          </p:nvPr>
        </p:nvSpPr>
        <p:spPr>
          <a:xfrm>
            <a:off x="395536" y="1157132"/>
            <a:ext cx="4899284" cy="4857403"/>
          </a:xfrm>
        </p:spPr>
        <p:txBody>
          <a:bodyPr>
            <a:normAutofit lnSpcReduction="10000"/>
          </a:bodyPr>
          <a:lstStyle/>
          <a:p>
            <a:pPr>
              <a:lnSpc>
                <a:spcPct val="100000"/>
              </a:lnSpc>
              <a:buClr>
                <a:srgbClr val="4BADE7"/>
              </a:buClr>
              <a:buFont typeface="Wingdings" panose="05000000000000000000" pitchFamily="2" charset="2"/>
              <a:buChar char="§"/>
            </a:pPr>
            <a:r>
              <a:rPr lang="en-GB" sz="2200" dirty="0"/>
              <a:t>Liverpool pursues R&amp;D into wide range of cutting-edge diagnostics:</a:t>
            </a:r>
          </a:p>
          <a:p>
            <a:pPr lvl="1">
              <a:lnSpc>
                <a:spcPct val="100000"/>
              </a:lnSpc>
              <a:buClr>
                <a:srgbClr val="4BADE7"/>
              </a:buClr>
              <a:buFont typeface="Wingdings" panose="05000000000000000000" pitchFamily="2" charset="2"/>
              <a:buChar char="§"/>
            </a:pPr>
            <a:r>
              <a:rPr lang="en-GB" sz="1800" dirty="0"/>
              <a:t>Beam gas curtain monitor for LHC – designed and delivered, now operational in the LHC. Data taken with both, protons and ions in 2023.</a:t>
            </a:r>
          </a:p>
          <a:p>
            <a:pPr lvl="1">
              <a:lnSpc>
                <a:spcPct val="100000"/>
              </a:lnSpc>
              <a:buClr>
                <a:srgbClr val="4BADE7"/>
              </a:buClr>
              <a:buFont typeface="Wingdings" panose="05000000000000000000" pitchFamily="2" charset="2"/>
              <a:buChar char="§"/>
            </a:pPr>
            <a:r>
              <a:rPr lang="en-GB" sz="1800" dirty="0"/>
              <a:t>This has excellent potential fo</a:t>
            </a:r>
            <a:r>
              <a:rPr lang="en-GB" dirty="0"/>
              <a:t>r beam halo monitor and first stage collimation.</a:t>
            </a:r>
            <a:endParaRPr lang="en-GB" sz="1800" dirty="0"/>
          </a:p>
          <a:p>
            <a:pPr lvl="1">
              <a:lnSpc>
                <a:spcPct val="100000"/>
              </a:lnSpc>
              <a:buClr>
                <a:srgbClr val="4BADE7"/>
              </a:buClr>
              <a:buFont typeface="Wingdings" panose="05000000000000000000" pitchFamily="2" charset="2"/>
              <a:buChar char="§"/>
            </a:pPr>
            <a:r>
              <a:rPr lang="en-GB" sz="1800" dirty="0"/>
              <a:t>Beam loss monitors based on </a:t>
            </a:r>
            <a:r>
              <a:rPr lang="en-GB" sz="1800" dirty="0" err="1"/>
              <a:t>fibers</a:t>
            </a:r>
            <a:r>
              <a:rPr lang="en-GB" sz="1800" dirty="0"/>
              <a:t> alongside ionization chambers</a:t>
            </a:r>
          </a:p>
          <a:p>
            <a:pPr lvl="1">
              <a:lnSpc>
                <a:spcPct val="100000"/>
              </a:lnSpc>
              <a:buClr>
                <a:srgbClr val="4BADE7"/>
              </a:buClr>
              <a:buFont typeface="Wingdings" panose="05000000000000000000" pitchFamily="2" charset="2"/>
              <a:buChar char="§"/>
            </a:pPr>
            <a:r>
              <a:rPr lang="en-GB" sz="1800" dirty="0"/>
              <a:t>Maximizing information from Longitudinal Beam Monitor using machine learning approaches</a:t>
            </a:r>
          </a:p>
          <a:p>
            <a:pPr marL="400050" indent="-342900">
              <a:lnSpc>
                <a:spcPct val="100000"/>
              </a:lnSpc>
              <a:buClr>
                <a:srgbClr val="4BADE7"/>
              </a:buClr>
              <a:buFont typeface="Wingdings" panose="05000000000000000000" pitchFamily="2" charset="2"/>
              <a:buChar char="§"/>
            </a:pPr>
            <a:r>
              <a:rPr lang="en-GB" sz="2200" dirty="0"/>
              <a:t>Closely connected with work into collimation system, machine protection and beam control.</a:t>
            </a:r>
          </a:p>
          <a:p>
            <a:pPr>
              <a:lnSpc>
                <a:spcPct val="100000"/>
              </a:lnSpc>
              <a:buClr>
                <a:srgbClr val="4BADE7"/>
              </a:buClr>
              <a:buFont typeface="Wingdings" panose="05000000000000000000" pitchFamily="2" charset="2"/>
              <a:buChar char="§"/>
            </a:pPr>
            <a:endParaRPr lang="en-GB" sz="2200" dirty="0"/>
          </a:p>
        </p:txBody>
      </p:sp>
      <p:pic>
        <p:nvPicPr>
          <p:cNvPr id="4" name="Picture 3" descr="A picture containing indoor, engine&#10;&#10;Description automatically generated">
            <a:extLst>
              <a:ext uri="{FF2B5EF4-FFF2-40B4-BE49-F238E27FC236}">
                <a16:creationId xmlns:a16="http://schemas.microsoft.com/office/drawing/2014/main" id="{DEA3F46B-EA85-D655-AA89-37051CD332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196752"/>
            <a:ext cx="3330315" cy="2497736"/>
          </a:xfrm>
          <a:prstGeom prst="rect">
            <a:avLst/>
          </a:prstGeom>
        </p:spPr>
      </p:pic>
      <p:pic>
        <p:nvPicPr>
          <p:cNvPr id="1026" name="Picture 2" descr="May be an image of text that says &quot;BGC Beam Gas Curtain&quot;">
            <a:extLst>
              <a:ext uri="{FF2B5EF4-FFF2-40B4-BE49-F238E27FC236}">
                <a16:creationId xmlns:a16="http://schemas.microsoft.com/office/drawing/2014/main" id="{B74CBC3D-33F4-81EB-E6E1-967793AF1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15" b="28546"/>
          <a:stretch/>
        </p:blipFill>
        <p:spPr bwMode="auto">
          <a:xfrm>
            <a:off x="5580112" y="3860548"/>
            <a:ext cx="3332249" cy="2497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A2AA2EF3-2EF5-9D0B-EEBB-6EF9474DF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700" y="136136"/>
            <a:ext cx="2412900" cy="620927"/>
          </a:xfrm>
          <a:prstGeom prst="rect">
            <a:avLst/>
          </a:prstGeom>
        </p:spPr>
      </p:pic>
    </p:spTree>
    <p:extLst>
      <p:ext uri="{BB962C8B-B14F-4D97-AF65-F5344CB8AC3E}">
        <p14:creationId xmlns:p14="http://schemas.microsoft.com/office/powerpoint/2010/main" val="321079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65DD-4D75-41C8-9DC0-6AEB80D10811}"/>
              </a:ext>
            </a:extLst>
          </p:cNvPr>
          <p:cNvSpPr>
            <a:spLocks noGrp="1"/>
          </p:cNvSpPr>
          <p:nvPr>
            <p:ph type="title"/>
          </p:nvPr>
        </p:nvSpPr>
        <p:spPr/>
        <p:txBody>
          <a:bodyPr/>
          <a:lstStyle/>
          <a:p>
            <a:r>
              <a:rPr lang="en-GB" dirty="0"/>
              <a:t>EO-BPM</a:t>
            </a:r>
          </a:p>
        </p:txBody>
      </p:sp>
      <p:sp>
        <p:nvSpPr>
          <p:cNvPr id="3" name="Content Placeholder 2">
            <a:extLst>
              <a:ext uri="{FF2B5EF4-FFF2-40B4-BE49-F238E27FC236}">
                <a16:creationId xmlns:a16="http://schemas.microsoft.com/office/drawing/2014/main" id="{A23DB280-000E-498A-9103-E7E5A75728DE}"/>
              </a:ext>
            </a:extLst>
          </p:cNvPr>
          <p:cNvSpPr>
            <a:spLocks noGrp="1"/>
          </p:cNvSpPr>
          <p:nvPr>
            <p:ph idx="1"/>
          </p:nvPr>
        </p:nvSpPr>
        <p:spPr>
          <a:xfrm>
            <a:off x="628650" y="1445079"/>
            <a:ext cx="7886700" cy="1770952"/>
          </a:xfrm>
        </p:spPr>
        <p:txBody>
          <a:bodyPr>
            <a:normAutofit fontScale="85000" lnSpcReduction="20000"/>
          </a:bodyPr>
          <a:lstStyle/>
          <a:p>
            <a:r>
              <a:rPr lang="en-GB" dirty="0"/>
              <a:t>Electro-Optic Beam position Monitors are wideband beam position monitors that can measure the offset along the length of a bunch</a:t>
            </a:r>
          </a:p>
          <a:p>
            <a:r>
              <a:rPr lang="en-GB" dirty="0"/>
              <a:t>Developed in the UK, at RHUL, for LHC these are required to measure crab cavity beam rotation</a:t>
            </a:r>
          </a:p>
          <a:p>
            <a:r>
              <a:rPr lang="en-GB" dirty="0"/>
              <a:t>Initially part of the IF bid with direct funding from BNL matching, however STFC removed from the bid after the outline stage. BNL still interested in funding some effort as UK has unique expertise</a:t>
            </a:r>
          </a:p>
        </p:txBody>
      </p:sp>
      <p:pic>
        <p:nvPicPr>
          <p:cNvPr id="5" name="Picture 4">
            <a:extLst>
              <a:ext uri="{FF2B5EF4-FFF2-40B4-BE49-F238E27FC236}">
                <a16:creationId xmlns:a16="http://schemas.microsoft.com/office/drawing/2014/main" id="{BED64AF9-8B83-410F-824F-9FBAA09ED81C}"/>
              </a:ext>
            </a:extLst>
          </p:cNvPr>
          <p:cNvPicPr>
            <a:picLocks noChangeAspect="1"/>
          </p:cNvPicPr>
          <p:nvPr/>
        </p:nvPicPr>
        <p:blipFill rotWithShape="1">
          <a:blip r:embed="rId2"/>
          <a:srcRect l="10417" t="26621" r="11999" b="14222"/>
          <a:stretch/>
        </p:blipFill>
        <p:spPr>
          <a:xfrm>
            <a:off x="766689" y="3254964"/>
            <a:ext cx="7334536" cy="3145836"/>
          </a:xfrm>
          <a:prstGeom prst="rect">
            <a:avLst/>
          </a:prstGeom>
        </p:spPr>
      </p:pic>
      <p:pic>
        <p:nvPicPr>
          <p:cNvPr id="4" name="Picture 3" descr="RGB_print_logo_large.jpeg">
            <a:extLst>
              <a:ext uri="{FF2B5EF4-FFF2-40B4-BE49-F238E27FC236}">
                <a16:creationId xmlns:a16="http://schemas.microsoft.com/office/drawing/2014/main" id="{9EC42731-B8B4-7960-1645-312437500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688" y="201844"/>
            <a:ext cx="1490661" cy="74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2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E27B-F2BB-4D97-9845-198497F6B124}"/>
              </a:ext>
            </a:extLst>
          </p:cNvPr>
          <p:cNvSpPr>
            <a:spLocks noGrp="1"/>
          </p:cNvSpPr>
          <p:nvPr>
            <p:ph type="title"/>
          </p:nvPr>
        </p:nvSpPr>
        <p:spPr/>
        <p:txBody>
          <a:bodyPr/>
          <a:lstStyle/>
          <a:p>
            <a:r>
              <a:rPr lang="en-GB" dirty="0"/>
              <a:t>LLRF and feedback</a:t>
            </a:r>
          </a:p>
        </p:txBody>
      </p:sp>
      <p:sp>
        <p:nvSpPr>
          <p:cNvPr id="3" name="Content Placeholder 2">
            <a:extLst>
              <a:ext uri="{FF2B5EF4-FFF2-40B4-BE49-F238E27FC236}">
                <a16:creationId xmlns:a16="http://schemas.microsoft.com/office/drawing/2014/main" id="{1C313CA7-0534-49EC-AC61-A0246AAB37C0}"/>
              </a:ext>
            </a:extLst>
          </p:cNvPr>
          <p:cNvSpPr>
            <a:spLocks noGrp="1"/>
          </p:cNvSpPr>
          <p:nvPr>
            <p:ph idx="1"/>
          </p:nvPr>
        </p:nvSpPr>
        <p:spPr>
          <a:xfrm>
            <a:off x="452954" y="1601238"/>
            <a:ext cx="4400550" cy="4291561"/>
          </a:xfrm>
        </p:spPr>
        <p:txBody>
          <a:bodyPr>
            <a:normAutofit fontScale="92500" lnSpcReduction="10000"/>
          </a:bodyPr>
          <a:lstStyle/>
          <a:p>
            <a:pPr lvl="1"/>
            <a:r>
              <a:rPr lang="en-GB" dirty="0"/>
              <a:t>Lancaster have experience in RF interferometers and Mach-Zehnder interferometers for synchronisation of RF and lasers for crabs and FELs</a:t>
            </a:r>
          </a:p>
          <a:p>
            <a:pPr lvl="1"/>
            <a:r>
              <a:rPr lang="en-GB" dirty="0"/>
              <a:t>Oxford have experience in beam-based feedback for colliders based on beam offsets post-IP</a:t>
            </a:r>
          </a:p>
          <a:p>
            <a:pPr lvl="1"/>
            <a:r>
              <a:rPr lang="en-GB" dirty="0"/>
              <a:t>EIC crabbing system will need both to meet specifications</a:t>
            </a:r>
          </a:p>
          <a:p>
            <a:pPr lvl="1"/>
            <a:r>
              <a:rPr lang="en-GB" dirty="0"/>
              <a:t>Any noise on crab cavities (which transversely rotate the beam for collision) can cause displacement and misalignment at the IP losing significant luminosity.</a:t>
            </a:r>
          </a:p>
          <a:p>
            <a:pPr lvl="1"/>
            <a:r>
              <a:rPr lang="en-GB" dirty="0"/>
              <a:t>Initially part of the IF bid with direct funding from BNL matching, however STFC removed from the bid after the outline stage.</a:t>
            </a:r>
          </a:p>
        </p:txBody>
      </p:sp>
      <p:pic>
        <p:nvPicPr>
          <p:cNvPr id="5" name="Picture 4">
            <a:extLst>
              <a:ext uri="{FF2B5EF4-FFF2-40B4-BE49-F238E27FC236}">
                <a16:creationId xmlns:a16="http://schemas.microsoft.com/office/drawing/2014/main" id="{3585A6B6-2A06-468E-9FCE-0B1E8DAB184C}"/>
              </a:ext>
            </a:extLst>
          </p:cNvPr>
          <p:cNvPicPr>
            <a:picLocks noChangeAspect="1"/>
          </p:cNvPicPr>
          <p:nvPr/>
        </p:nvPicPr>
        <p:blipFill rotWithShape="1">
          <a:blip r:embed="rId2"/>
          <a:srcRect l="27083" t="30815" r="44917" b="14222"/>
          <a:stretch/>
        </p:blipFill>
        <p:spPr>
          <a:xfrm>
            <a:off x="5699760" y="910590"/>
            <a:ext cx="2560320" cy="2827020"/>
          </a:xfrm>
          <a:prstGeom prst="rect">
            <a:avLst/>
          </a:prstGeom>
        </p:spPr>
      </p:pic>
      <p:pic>
        <p:nvPicPr>
          <p:cNvPr id="7" name="Picture 6">
            <a:extLst>
              <a:ext uri="{FF2B5EF4-FFF2-40B4-BE49-F238E27FC236}">
                <a16:creationId xmlns:a16="http://schemas.microsoft.com/office/drawing/2014/main" id="{546161E8-24F5-40E8-B273-ED86E8BE9ED4}"/>
              </a:ext>
            </a:extLst>
          </p:cNvPr>
          <p:cNvPicPr>
            <a:picLocks noChangeAspect="1"/>
          </p:cNvPicPr>
          <p:nvPr/>
        </p:nvPicPr>
        <p:blipFill rotWithShape="1">
          <a:blip r:embed="rId3"/>
          <a:srcRect l="24417" t="26620" r="19833" b="21481"/>
          <a:stretch/>
        </p:blipFill>
        <p:spPr>
          <a:xfrm>
            <a:off x="5108774" y="3958114"/>
            <a:ext cx="3799006" cy="1989296"/>
          </a:xfrm>
          <a:prstGeom prst="rect">
            <a:avLst/>
          </a:prstGeom>
        </p:spPr>
      </p:pic>
      <p:pic>
        <p:nvPicPr>
          <p:cNvPr id="4" name="Picture 3">
            <a:extLst>
              <a:ext uri="{FF2B5EF4-FFF2-40B4-BE49-F238E27FC236}">
                <a16:creationId xmlns:a16="http://schemas.microsoft.com/office/drawing/2014/main" id="{663AF066-D479-5C51-3D7E-163545BE07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766" y="134224"/>
            <a:ext cx="2129688" cy="666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Logo&#10;&#10;Description automatically generated">
            <a:extLst>
              <a:ext uri="{FF2B5EF4-FFF2-40B4-BE49-F238E27FC236}">
                <a16:creationId xmlns:a16="http://schemas.microsoft.com/office/drawing/2014/main" id="{E5490541-3128-ADD2-4FEB-C36BA39CF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139" y="-554558"/>
            <a:ext cx="2759051" cy="1839368"/>
          </a:xfrm>
          <a:prstGeom prst="rect">
            <a:avLst/>
          </a:prstGeom>
        </p:spPr>
      </p:pic>
    </p:spTree>
    <p:extLst>
      <p:ext uri="{BB962C8B-B14F-4D97-AF65-F5344CB8AC3E}">
        <p14:creationId xmlns:p14="http://schemas.microsoft.com/office/powerpoint/2010/main" val="231145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29BF-7781-664C-7D26-2451671C6A77}"/>
              </a:ext>
            </a:extLst>
          </p:cNvPr>
          <p:cNvSpPr>
            <a:spLocks noGrp="1"/>
          </p:cNvSpPr>
          <p:nvPr>
            <p:ph type="title"/>
          </p:nvPr>
        </p:nvSpPr>
        <p:spPr/>
        <p:txBody>
          <a:bodyPr>
            <a:normAutofit/>
          </a:bodyPr>
          <a:lstStyle/>
          <a:p>
            <a:r>
              <a:rPr lang="en-GB" sz="3600" dirty="0"/>
              <a:t>Accelerator Design &amp; Optimization</a:t>
            </a:r>
          </a:p>
        </p:txBody>
      </p:sp>
      <p:sp>
        <p:nvSpPr>
          <p:cNvPr id="3" name="Content Placeholder 2">
            <a:extLst>
              <a:ext uri="{FF2B5EF4-FFF2-40B4-BE49-F238E27FC236}">
                <a16:creationId xmlns:a16="http://schemas.microsoft.com/office/drawing/2014/main" id="{59D0A9DF-E766-41E7-9C2B-3407937824F0}"/>
              </a:ext>
            </a:extLst>
          </p:cNvPr>
          <p:cNvSpPr>
            <a:spLocks noGrp="1"/>
          </p:cNvSpPr>
          <p:nvPr>
            <p:ph idx="1"/>
          </p:nvPr>
        </p:nvSpPr>
        <p:spPr>
          <a:xfrm>
            <a:off x="628650" y="1445079"/>
            <a:ext cx="5056968" cy="4731884"/>
          </a:xfrm>
        </p:spPr>
        <p:txBody>
          <a:bodyPr>
            <a:normAutofit fontScale="92500" lnSpcReduction="20000"/>
          </a:bodyPr>
          <a:lstStyle/>
          <a:p>
            <a:pPr>
              <a:lnSpc>
                <a:spcPct val="110000"/>
              </a:lnSpc>
              <a:buClr>
                <a:srgbClr val="4BADE7"/>
              </a:buClr>
              <a:buFont typeface="Wingdings" panose="05000000000000000000" pitchFamily="2" charset="2"/>
              <a:buChar char="§"/>
            </a:pPr>
            <a:r>
              <a:rPr lang="en-GB" sz="2000" dirty="0"/>
              <a:t>PhD on machine design and beam transport R&amp;D for PERLE Injector and merger regions with CNRS/</a:t>
            </a:r>
            <a:r>
              <a:rPr lang="en-GB" sz="2000" dirty="0" err="1"/>
              <a:t>ASTeC</a:t>
            </a:r>
            <a:endParaRPr lang="en-GB" sz="2000" dirty="0"/>
          </a:p>
          <a:p>
            <a:pPr>
              <a:lnSpc>
                <a:spcPct val="110000"/>
              </a:lnSpc>
              <a:buClr>
                <a:srgbClr val="4BADE7"/>
              </a:buClr>
              <a:buFont typeface="Wingdings" panose="05000000000000000000" pitchFamily="2" charset="2"/>
              <a:buChar char="§"/>
            </a:pPr>
            <a:r>
              <a:rPr lang="en-GB" sz="2000" dirty="0"/>
              <a:t>Generic R&amp;D into energy recovery </a:t>
            </a:r>
            <a:r>
              <a:rPr lang="en-GB" sz="2000" dirty="0" err="1"/>
              <a:t>linacs</a:t>
            </a:r>
            <a:r>
              <a:rPr lang="en-GB" sz="2000" dirty="0"/>
              <a:t>, focusing on cooling aspects for EIC</a:t>
            </a:r>
          </a:p>
          <a:p>
            <a:pPr>
              <a:lnSpc>
                <a:spcPct val="110000"/>
              </a:lnSpc>
              <a:buClr>
                <a:srgbClr val="4BADE7"/>
              </a:buClr>
              <a:buFont typeface="Wingdings" panose="05000000000000000000" pitchFamily="2" charset="2"/>
              <a:buChar char="§"/>
            </a:pPr>
            <a:r>
              <a:rPr lang="en-GB" sz="2000" dirty="0"/>
              <a:t>PhD on beam loss monitors for machine control and optimization</a:t>
            </a:r>
          </a:p>
          <a:p>
            <a:pPr>
              <a:lnSpc>
                <a:spcPct val="110000"/>
              </a:lnSpc>
              <a:buClr>
                <a:srgbClr val="4BADE7"/>
              </a:buClr>
              <a:buFont typeface="Wingdings" panose="05000000000000000000" pitchFamily="2" charset="2"/>
              <a:buChar char="§"/>
            </a:pPr>
            <a:r>
              <a:rPr lang="en-GB" sz="2000" dirty="0"/>
              <a:t>Integration of virtual diagnostics concept</a:t>
            </a:r>
          </a:p>
          <a:p>
            <a:pPr>
              <a:lnSpc>
                <a:spcPct val="110000"/>
              </a:lnSpc>
              <a:buClr>
                <a:srgbClr val="4BADE7"/>
              </a:buClr>
              <a:buFont typeface="Wingdings" panose="05000000000000000000" pitchFamily="2" charset="2"/>
              <a:buChar char="§"/>
            </a:pPr>
            <a:endParaRPr lang="en-GB" sz="2000" dirty="0"/>
          </a:p>
          <a:p>
            <a:pPr>
              <a:lnSpc>
                <a:spcPct val="110000"/>
              </a:lnSpc>
              <a:buClr>
                <a:srgbClr val="4BADE7"/>
              </a:buClr>
              <a:buFont typeface="Wingdings" panose="05000000000000000000" pitchFamily="2" charset="2"/>
              <a:buChar char="§"/>
            </a:pPr>
            <a:endParaRPr lang="en-GB" sz="2000" dirty="0"/>
          </a:p>
          <a:p>
            <a:pPr>
              <a:lnSpc>
                <a:spcPct val="110000"/>
              </a:lnSpc>
              <a:buClr>
                <a:srgbClr val="4BADE7"/>
              </a:buClr>
              <a:buFont typeface="Wingdings" panose="05000000000000000000" pitchFamily="2" charset="2"/>
              <a:buChar char="§"/>
            </a:pPr>
            <a:r>
              <a:rPr lang="en-GB" sz="2000" dirty="0"/>
              <a:t>Collaboration with industry (Teledyne e2v and D-Beam) to assess technology potential and pave the way for commercialization</a:t>
            </a:r>
          </a:p>
          <a:p>
            <a:pPr>
              <a:lnSpc>
                <a:spcPct val="110000"/>
              </a:lnSpc>
              <a:buClr>
                <a:srgbClr val="4BADE7"/>
              </a:buClr>
              <a:buFont typeface="Wingdings" panose="05000000000000000000" pitchFamily="2" charset="2"/>
              <a:buChar char="§"/>
            </a:pPr>
            <a:endParaRPr lang="en-GB" sz="2000" dirty="0"/>
          </a:p>
          <a:p>
            <a:pPr>
              <a:lnSpc>
                <a:spcPct val="110000"/>
              </a:lnSpc>
              <a:buClr>
                <a:srgbClr val="4BADE7"/>
              </a:buClr>
              <a:buFont typeface="Wingdings" panose="05000000000000000000" pitchFamily="2" charset="2"/>
              <a:buChar char="§"/>
            </a:pPr>
            <a:endParaRPr lang="en-GB" sz="2000" dirty="0"/>
          </a:p>
        </p:txBody>
      </p:sp>
      <p:pic>
        <p:nvPicPr>
          <p:cNvPr id="4" name="Picture 2" descr="Stories - Department of Physics - University of Liverpool">
            <a:extLst>
              <a:ext uri="{FF2B5EF4-FFF2-40B4-BE49-F238E27FC236}">
                <a16:creationId xmlns:a16="http://schemas.microsoft.com/office/drawing/2014/main" id="{60C035A8-D682-6835-EDAC-DA65D7375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581128"/>
            <a:ext cx="2412673"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AE2A3D-DDBE-37BF-100B-B1521360878C}"/>
              </a:ext>
            </a:extLst>
          </p:cNvPr>
          <p:cNvPicPr>
            <a:picLocks noChangeAspect="1"/>
          </p:cNvPicPr>
          <p:nvPr/>
        </p:nvPicPr>
        <p:blipFill>
          <a:blip r:embed="rId3"/>
          <a:stretch>
            <a:fillRect/>
          </a:stretch>
        </p:blipFill>
        <p:spPr>
          <a:xfrm>
            <a:off x="6064782" y="2813699"/>
            <a:ext cx="2705101" cy="1695421"/>
          </a:xfrm>
          <a:prstGeom prst="rect">
            <a:avLst/>
          </a:prstGeom>
        </p:spPr>
      </p:pic>
      <p:pic>
        <p:nvPicPr>
          <p:cNvPr id="6" name="Picture 4" descr="PERLE@Orsay">
            <a:extLst>
              <a:ext uri="{FF2B5EF4-FFF2-40B4-BE49-F238E27FC236}">
                <a16:creationId xmlns:a16="http://schemas.microsoft.com/office/drawing/2014/main" id="{5CAB49BE-AAAD-4AEA-747E-4A3C0662EB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650" y="1248943"/>
            <a:ext cx="3347864" cy="1387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3FC87560-5599-2A81-96EF-E2FCD4A4B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486" y="143777"/>
            <a:ext cx="2412900" cy="620927"/>
          </a:xfrm>
          <a:prstGeom prst="rect">
            <a:avLst/>
          </a:prstGeom>
        </p:spPr>
      </p:pic>
    </p:spTree>
    <p:extLst>
      <p:ext uri="{BB962C8B-B14F-4D97-AF65-F5344CB8AC3E}">
        <p14:creationId xmlns:p14="http://schemas.microsoft.com/office/powerpoint/2010/main" val="211735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E663-AA84-88AC-66C9-A3C2930F51C0}"/>
              </a:ext>
            </a:extLst>
          </p:cNvPr>
          <p:cNvSpPr>
            <a:spLocks noGrp="1"/>
          </p:cNvSpPr>
          <p:nvPr>
            <p:ph type="title"/>
          </p:nvPr>
        </p:nvSpPr>
        <p:spPr/>
        <p:txBody>
          <a:bodyPr/>
          <a:lstStyle/>
          <a:p>
            <a:r>
              <a:rPr lang="en-US" dirty="0"/>
              <a:t>Conclusion</a:t>
            </a:r>
            <a:endParaRPr lang="en-GB" dirty="0"/>
          </a:p>
        </p:txBody>
      </p:sp>
      <p:sp>
        <p:nvSpPr>
          <p:cNvPr id="3" name="Content Placeholder 2">
            <a:extLst>
              <a:ext uri="{FF2B5EF4-FFF2-40B4-BE49-F238E27FC236}">
                <a16:creationId xmlns:a16="http://schemas.microsoft.com/office/drawing/2014/main" id="{B65B6089-99B1-DE0E-C1D1-0A7E2555C9F8}"/>
              </a:ext>
            </a:extLst>
          </p:cNvPr>
          <p:cNvSpPr>
            <a:spLocks noGrp="1"/>
          </p:cNvSpPr>
          <p:nvPr>
            <p:ph idx="1"/>
          </p:nvPr>
        </p:nvSpPr>
        <p:spPr/>
        <p:txBody>
          <a:bodyPr>
            <a:normAutofit/>
          </a:bodyPr>
          <a:lstStyle/>
          <a:p>
            <a:r>
              <a:rPr lang="en-US" sz="2400" dirty="0"/>
              <a:t>The UK accelerator community have a unique set of skills that will be critical to the success of EIC.</a:t>
            </a:r>
          </a:p>
          <a:p>
            <a:endParaRPr lang="en-US" sz="2400" dirty="0"/>
          </a:p>
          <a:p>
            <a:r>
              <a:rPr lang="en-US" sz="2400" dirty="0"/>
              <a:t>Already making key contributions on the SRF, Cryomodule and impedance/BBU studies for the strong hadron cooler, and on transitions in the hadron ring.</a:t>
            </a:r>
          </a:p>
          <a:p>
            <a:endParaRPr lang="en-US" sz="2400" dirty="0"/>
          </a:p>
          <a:p>
            <a:r>
              <a:rPr lang="en-US" sz="2400" dirty="0"/>
              <a:t>Awaiting news on the IF bid to build hardware for EIC.</a:t>
            </a:r>
          </a:p>
          <a:p>
            <a:endParaRPr lang="en-US" sz="2400" dirty="0"/>
          </a:p>
          <a:p>
            <a:r>
              <a:rPr lang="en-US" sz="2400" dirty="0"/>
              <a:t>Potential for further contributions on beam instrumentation and low level RF control.</a:t>
            </a:r>
            <a:endParaRPr lang="en-GB" sz="2400" dirty="0"/>
          </a:p>
        </p:txBody>
      </p:sp>
      <p:sp>
        <p:nvSpPr>
          <p:cNvPr id="4" name="Slide Number Placeholder 3">
            <a:extLst>
              <a:ext uri="{FF2B5EF4-FFF2-40B4-BE49-F238E27FC236}">
                <a16:creationId xmlns:a16="http://schemas.microsoft.com/office/drawing/2014/main" id="{D9DB705E-7C52-1C58-B3BC-D8A1BC19DE8E}"/>
              </a:ext>
            </a:extLst>
          </p:cNvPr>
          <p:cNvSpPr>
            <a:spLocks noGrp="1"/>
          </p:cNvSpPr>
          <p:nvPr>
            <p:ph type="sldNum" sz="quarter" idx="12"/>
          </p:nvPr>
        </p:nvSpPr>
        <p:spPr/>
        <p:txBody>
          <a:bodyPr/>
          <a:lstStyle/>
          <a:p>
            <a:fld id="{893C5830-40F3-F04E-B2E3-10E6672BA8FF}" type="slidenum">
              <a:rPr lang="en-US" smtClean="0"/>
              <a:pPr/>
              <a:t>24</a:t>
            </a:fld>
            <a:endParaRPr lang="en-US" dirty="0"/>
          </a:p>
        </p:txBody>
      </p:sp>
    </p:spTree>
    <p:extLst>
      <p:ext uri="{BB962C8B-B14F-4D97-AF65-F5344CB8AC3E}">
        <p14:creationId xmlns:p14="http://schemas.microsoft.com/office/powerpoint/2010/main" val="4269297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E4CB-F491-538E-DDF1-116B97E3B7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94559D5-857B-88F4-04AF-E71A2EFF965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12381F3-5731-9077-A58E-AC36A1AF1EA0}"/>
              </a:ext>
            </a:extLst>
          </p:cNvPr>
          <p:cNvSpPr>
            <a:spLocks noGrp="1"/>
          </p:cNvSpPr>
          <p:nvPr>
            <p:ph type="sldNum" sz="quarter" idx="12"/>
          </p:nvPr>
        </p:nvSpPr>
        <p:spPr/>
        <p:txBody>
          <a:bodyPr/>
          <a:lstStyle/>
          <a:p>
            <a:fld id="{893C5830-40F3-F04E-B2E3-10E6672BA8FF}" type="slidenum">
              <a:rPr lang="en-US" smtClean="0"/>
              <a:pPr/>
              <a:t>25</a:t>
            </a:fld>
            <a:endParaRPr lang="en-US" dirty="0"/>
          </a:p>
        </p:txBody>
      </p:sp>
    </p:spTree>
    <p:extLst>
      <p:ext uri="{BB962C8B-B14F-4D97-AF65-F5344CB8AC3E}">
        <p14:creationId xmlns:p14="http://schemas.microsoft.com/office/powerpoint/2010/main" val="2256025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1E3A2C-3C90-49DB-8140-E178FE5FBDC3}"/>
              </a:ext>
            </a:extLst>
          </p:cNvPr>
          <p:cNvSpPr>
            <a:spLocks noGrp="1"/>
          </p:cNvSpPr>
          <p:nvPr>
            <p:ph type="sldNum" sz="quarter" idx="12"/>
          </p:nvPr>
        </p:nvSpPr>
        <p:spPr/>
        <p:txBody>
          <a:bodyPr/>
          <a:lstStyle/>
          <a:p>
            <a:fld id="{893C5830-40F3-F04E-B2E3-10E6672BA8FF}" type="slidenum">
              <a:rPr lang="en-US" smtClean="0"/>
              <a:pPr/>
              <a:t>26</a:t>
            </a:fld>
            <a:endParaRPr lang="en-US"/>
          </a:p>
        </p:txBody>
      </p:sp>
      <p:pic>
        <p:nvPicPr>
          <p:cNvPr id="6" name="Picture 5" descr="A picture containing athletic game, sport, tennis&#10;&#10;Description automatically generated">
            <a:extLst>
              <a:ext uri="{FF2B5EF4-FFF2-40B4-BE49-F238E27FC236}">
                <a16:creationId xmlns:a16="http://schemas.microsoft.com/office/drawing/2014/main" id="{5870C7C3-EEB7-4C50-8FD2-9CFE8189E36D}"/>
              </a:ext>
            </a:extLst>
          </p:cNvPr>
          <p:cNvPicPr>
            <a:picLocks noChangeAspect="1"/>
          </p:cNvPicPr>
          <p:nvPr/>
        </p:nvPicPr>
        <p:blipFill>
          <a:blip r:embed="rId2"/>
          <a:stretch>
            <a:fillRect/>
          </a:stretch>
        </p:blipFill>
        <p:spPr>
          <a:xfrm>
            <a:off x="943539" y="1554147"/>
            <a:ext cx="7086600" cy="3986005"/>
          </a:xfrm>
          <a:prstGeom prst="rect">
            <a:avLst/>
          </a:prstGeom>
        </p:spPr>
      </p:pic>
      <p:grpSp>
        <p:nvGrpSpPr>
          <p:cNvPr id="9" name="Group 8">
            <a:extLst>
              <a:ext uri="{FF2B5EF4-FFF2-40B4-BE49-F238E27FC236}">
                <a16:creationId xmlns:a16="http://schemas.microsoft.com/office/drawing/2014/main" id="{3B2F869E-013C-4726-997C-F6A19644632E}"/>
              </a:ext>
            </a:extLst>
          </p:cNvPr>
          <p:cNvGrpSpPr/>
          <p:nvPr/>
        </p:nvGrpSpPr>
        <p:grpSpPr>
          <a:xfrm>
            <a:off x="376636" y="1169789"/>
            <a:ext cx="2465426" cy="1369931"/>
            <a:chOff x="547200" y="194042"/>
            <a:chExt cx="3287235" cy="1826574"/>
          </a:xfrm>
        </p:grpSpPr>
        <p:pic>
          <p:nvPicPr>
            <p:cNvPr id="5" name="Picture 4">
              <a:extLst>
                <a:ext uri="{FF2B5EF4-FFF2-40B4-BE49-F238E27FC236}">
                  <a16:creationId xmlns:a16="http://schemas.microsoft.com/office/drawing/2014/main" id="{3B801A8E-65B4-4236-B9B0-76659836C6E4}"/>
                </a:ext>
              </a:extLst>
            </p:cNvPr>
            <p:cNvPicPr>
              <a:picLocks noChangeAspect="1"/>
            </p:cNvPicPr>
            <p:nvPr/>
          </p:nvPicPr>
          <p:blipFill>
            <a:blip r:embed="rId3"/>
            <a:stretch>
              <a:fillRect/>
            </a:stretch>
          </p:blipFill>
          <p:spPr>
            <a:xfrm>
              <a:off x="547200" y="194042"/>
              <a:ext cx="3031556" cy="1538861"/>
            </a:xfrm>
            <a:prstGeom prst="rect">
              <a:avLst/>
            </a:prstGeom>
          </p:spPr>
        </p:pic>
        <p:sp>
          <p:nvSpPr>
            <p:cNvPr id="2" name="TextBox 1">
              <a:extLst>
                <a:ext uri="{FF2B5EF4-FFF2-40B4-BE49-F238E27FC236}">
                  <a16:creationId xmlns:a16="http://schemas.microsoft.com/office/drawing/2014/main" id="{E4C2FA78-2048-4B18-BF65-2B67F9C1A5CC}"/>
                </a:ext>
              </a:extLst>
            </p:cNvPr>
            <p:cNvSpPr txBox="1"/>
            <p:nvPr/>
          </p:nvSpPr>
          <p:spPr>
            <a:xfrm>
              <a:off x="628724" y="1712840"/>
              <a:ext cx="3205711" cy="307776"/>
            </a:xfrm>
            <a:prstGeom prst="rect">
              <a:avLst/>
            </a:prstGeom>
            <a:noFill/>
          </p:spPr>
          <p:txBody>
            <a:bodyPr wrap="square" rtlCol="0">
              <a:spAutoFit/>
            </a:bodyPr>
            <a:lstStyle/>
            <a:p>
              <a:r>
                <a:rPr lang="en-US" altLang="zh-CN" sz="900" dirty="0"/>
                <a:t>Electron - 591 MHz electron storage cavity</a:t>
              </a:r>
              <a:endParaRPr lang="en-US" sz="900" dirty="0"/>
            </a:p>
          </p:txBody>
        </p:sp>
      </p:grpSp>
      <p:grpSp>
        <p:nvGrpSpPr>
          <p:cNvPr id="3" name="Group 2">
            <a:extLst>
              <a:ext uri="{FF2B5EF4-FFF2-40B4-BE49-F238E27FC236}">
                <a16:creationId xmlns:a16="http://schemas.microsoft.com/office/drawing/2014/main" id="{759557BE-74F8-4FC8-BFDC-1C376677FEDF}"/>
              </a:ext>
            </a:extLst>
          </p:cNvPr>
          <p:cNvGrpSpPr/>
          <p:nvPr/>
        </p:nvGrpSpPr>
        <p:grpSpPr>
          <a:xfrm>
            <a:off x="376635" y="2655203"/>
            <a:ext cx="2144526" cy="1700324"/>
            <a:chOff x="64598" y="2029495"/>
            <a:chExt cx="2859368" cy="2267099"/>
          </a:xfrm>
        </p:grpSpPr>
        <p:pic>
          <p:nvPicPr>
            <p:cNvPr id="7" name="Picture 6">
              <a:extLst>
                <a:ext uri="{FF2B5EF4-FFF2-40B4-BE49-F238E27FC236}">
                  <a16:creationId xmlns:a16="http://schemas.microsoft.com/office/drawing/2014/main" id="{C59838DA-2EB3-4635-BE25-8E99C1BFEBA3}"/>
                </a:ext>
              </a:extLst>
            </p:cNvPr>
            <p:cNvPicPr>
              <a:picLocks noChangeAspect="1"/>
            </p:cNvPicPr>
            <p:nvPr/>
          </p:nvPicPr>
          <p:blipFill rotWithShape="1">
            <a:blip r:embed="rId4"/>
            <a:srcRect l="2460" r="34442"/>
            <a:stretch/>
          </p:blipFill>
          <p:spPr>
            <a:xfrm rot="5400000">
              <a:off x="232960" y="1942657"/>
              <a:ext cx="1774655" cy="1948332"/>
            </a:xfrm>
            <a:prstGeom prst="rect">
              <a:avLst/>
            </a:prstGeom>
          </p:spPr>
        </p:pic>
        <p:sp>
          <p:nvSpPr>
            <p:cNvPr id="8" name="TextBox 7">
              <a:extLst>
                <a:ext uri="{FF2B5EF4-FFF2-40B4-BE49-F238E27FC236}">
                  <a16:creationId xmlns:a16="http://schemas.microsoft.com/office/drawing/2014/main" id="{9B6189D1-B133-42E8-825D-2BB1F119C718}"/>
                </a:ext>
              </a:extLst>
            </p:cNvPr>
            <p:cNvSpPr txBox="1"/>
            <p:nvPr/>
          </p:nvSpPr>
          <p:spPr>
            <a:xfrm>
              <a:off x="64598" y="3804151"/>
              <a:ext cx="2859368" cy="492443"/>
            </a:xfrm>
            <a:prstGeom prst="rect">
              <a:avLst/>
            </a:prstGeom>
            <a:noFill/>
          </p:spPr>
          <p:txBody>
            <a:bodyPr wrap="square" rtlCol="0">
              <a:spAutoFit/>
            </a:bodyPr>
            <a:lstStyle/>
            <a:p>
              <a:r>
                <a:rPr lang="en-US" altLang="zh-CN" sz="900" dirty="0"/>
                <a:t>Electron - 1773 MHz 3</a:t>
              </a:r>
              <a:r>
                <a:rPr lang="en-US" altLang="zh-CN" sz="900" baseline="30000" dirty="0"/>
                <a:t>rd</a:t>
              </a:r>
              <a:r>
                <a:rPr lang="en-US" altLang="zh-CN" sz="900" dirty="0"/>
                <a:t> harmonic cavity</a:t>
              </a:r>
              <a:endParaRPr lang="en-US" sz="900" dirty="0"/>
            </a:p>
          </p:txBody>
        </p:sp>
      </p:grpSp>
      <p:grpSp>
        <p:nvGrpSpPr>
          <p:cNvPr id="14" name="Group 13">
            <a:extLst>
              <a:ext uri="{FF2B5EF4-FFF2-40B4-BE49-F238E27FC236}">
                <a16:creationId xmlns:a16="http://schemas.microsoft.com/office/drawing/2014/main" id="{9E969C9A-CC00-44F6-9A26-942139624E6C}"/>
              </a:ext>
            </a:extLst>
          </p:cNvPr>
          <p:cNvGrpSpPr/>
          <p:nvPr/>
        </p:nvGrpSpPr>
        <p:grpSpPr>
          <a:xfrm>
            <a:off x="5205722" y="980243"/>
            <a:ext cx="1873220" cy="1450744"/>
            <a:chOff x="2150972" y="3794577"/>
            <a:chExt cx="2497626" cy="1934324"/>
          </a:xfrm>
        </p:grpSpPr>
        <p:pic>
          <p:nvPicPr>
            <p:cNvPr id="15" name="Picture 14">
              <a:extLst>
                <a:ext uri="{FF2B5EF4-FFF2-40B4-BE49-F238E27FC236}">
                  <a16:creationId xmlns:a16="http://schemas.microsoft.com/office/drawing/2014/main" id="{B5F5401B-3D17-437E-B725-78B96B92DAF9}"/>
                </a:ext>
              </a:extLst>
            </p:cNvPr>
            <p:cNvPicPr>
              <a:picLocks noChangeAspect="1"/>
            </p:cNvPicPr>
            <p:nvPr/>
          </p:nvPicPr>
          <p:blipFill>
            <a:blip r:embed="rId5"/>
            <a:stretch>
              <a:fillRect/>
            </a:stretch>
          </p:blipFill>
          <p:spPr>
            <a:xfrm>
              <a:off x="2376637" y="3794577"/>
              <a:ext cx="1866822" cy="1441882"/>
            </a:xfrm>
            <a:prstGeom prst="rect">
              <a:avLst/>
            </a:prstGeom>
          </p:spPr>
        </p:pic>
        <p:sp>
          <p:nvSpPr>
            <p:cNvPr id="16" name="TextBox 15">
              <a:extLst>
                <a:ext uri="{FF2B5EF4-FFF2-40B4-BE49-F238E27FC236}">
                  <a16:creationId xmlns:a16="http://schemas.microsoft.com/office/drawing/2014/main" id="{5215EE4B-69E0-4FC9-9B1E-B9B7835D1FF2}"/>
                </a:ext>
              </a:extLst>
            </p:cNvPr>
            <p:cNvSpPr txBox="1"/>
            <p:nvPr/>
          </p:nvSpPr>
          <p:spPr>
            <a:xfrm>
              <a:off x="2150972" y="5236459"/>
              <a:ext cx="2497626" cy="492442"/>
            </a:xfrm>
            <a:prstGeom prst="rect">
              <a:avLst/>
            </a:prstGeom>
            <a:noFill/>
          </p:spPr>
          <p:txBody>
            <a:bodyPr wrap="square" rtlCol="0">
              <a:spAutoFit/>
            </a:bodyPr>
            <a:lstStyle/>
            <a:p>
              <a:r>
                <a:rPr lang="en-US" altLang="zh-CN" sz="900" dirty="0"/>
                <a:t>Hadron Cooling - 591 MHz acceleration cavity</a:t>
              </a:r>
              <a:endParaRPr lang="en-US" sz="900" dirty="0"/>
            </a:p>
          </p:txBody>
        </p:sp>
      </p:grpSp>
      <p:grpSp>
        <p:nvGrpSpPr>
          <p:cNvPr id="17" name="Group 16">
            <a:extLst>
              <a:ext uri="{FF2B5EF4-FFF2-40B4-BE49-F238E27FC236}">
                <a16:creationId xmlns:a16="http://schemas.microsoft.com/office/drawing/2014/main" id="{7670E629-D2A6-4416-B2C7-FB485785E2F9}"/>
              </a:ext>
            </a:extLst>
          </p:cNvPr>
          <p:cNvGrpSpPr/>
          <p:nvPr/>
        </p:nvGrpSpPr>
        <p:grpSpPr>
          <a:xfrm>
            <a:off x="366889" y="4240441"/>
            <a:ext cx="1916294" cy="1525207"/>
            <a:chOff x="1829137" y="3651699"/>
            <a:chExt cx="2555059" cy="2033610"/>
          </a:xfrm>
        </p:grpSpPr>
        <p:pic>
          <p:nvPicPr>
            <p:cNvPr id="18" name="Picture 17">
              <a:extLst>
                <a:ext uri="{FF2B5EF4-FFF2-40B4-BE49-F238E27FC236}">
                  <a16:creationId xmlns:a16="http://schemas.microsoft.com/office/drawing/2014/main" id="{B21C2048-D54A-44E7-BACA-A832CEF96674}"/>
                </a:ext>
              </a:extLst>
            </p:cNvPr>
            <p:cNvPicPr>
              <a:picLocks noChangeAspect="1"/>
            </p:cNvPicPr>
            <p:nvPr/>
          </p:nvPicPr>
          <p:blipFill>
            <a:blip r:embed="rId5"/>
            <a:stretch>
              <a:fillRect/>
            </a:stretch>
          </p:blipFill>
          <p:spPr>
            <a:xfrm>
              <a:off x="2191576" y="3651699"/>
              <a:ext cx="1948333" cy="1504838"/>
            </a:xfrm>
            <a:prstGeom prst="rect">
              <a:avLst/>
            </a:prstGeom>
          </p:spPr>
        </p:pic>
        <p:sp>
          <p:nvSpPr>
            <p:cNvPr id="19" name="TextBox 18">
              <a:extLst>
                <a:ext uri="{FF2B5EF4-FFF2-40B4-BE49-F238E27FC236}">
                  <a16:creationId xmlns:a16="http://schemas.microsoft.com/office/drawing/2014/main" id="{24E9A218-F292-4F41-9513-B77F0EF8532B}"/>
                </a:ext>
              </a:extLst>
            </p:cNvPr>
            <p:cNvSpPr txBox="1"/>
            <p:nvPr/>
          </p:nvSpPr>
          <p:spPr>
            <a:xfrm>
              <a:off x="1829137" y="5192866"/>
              <a:ext cx="2555059" cy="492443"/>
            </a:xfrm>
            <a:prstGeom prst="rect">
              <a:avLst/>
            </a:prstGeom>
            <a:noFill/>
          </p:spPr>
          <p:txBody>
            <a:bodyPr wrap="square" rtlCol="0">
              <a:spAutoFit/>
            </a:bodyPr>
            <a:lstStyle/>
            <a:p>
              <a:r>
                <a:rPr lang="en-US" altLang="zh-CN" sz="900" dirty="0"/>
                <a:t>Rapid Cycling Synchrotron - 591 MHz acceleration cavity</a:t>
              </a:r>
              <a:endParaRPr lang="en-US" sz="900" dirty="0"/>
            </a:p>
          </p:txBody>
        </p:sp>
      </p:grpSp>
      <p:grpSp>
        <p:nvGrpSpPr>
          <p:cNvPr id="20" name="Group 19">
            <a:extLst>
              <a:ext uri="{FF2B5EF4-FFF2-40B4-BE49-F238E27FC236}">
                <a16:creationId xmlns:a16="http://schemas.microsoft.com/office/drawing/2014/main" id="{E1EC5305-ED8F-43D9-B902-4D0E9453021B}"/>
              </a:ext>
            </a:extLst>
          </p:cNvPr>
          <p:cNvGrpSpPr/>
          <p:nvPr/>
        </p:nvGrpSpPr>
        <p:grpSpPr>
          <a:xfrm>
            <a:off x="3282591" y="970230"/>
            <a:ext cx="1766249" cy="1513661"/>
            <a:chOff x="2191648" y="3651699"/>
            <a:chExt cx="2354999" cy="2018215"/>
          </a:xfrm>
        </p:grpSpPr>
        <p:pic>
          <p:nvPicPr>
            <p:cNvPr id="21" name="Picture 20">
              <a:extLst>
                <a:ext uri="{FF2B5EF4-FFF2-40B4-BE49-F238E27FC236}">
                  <a16:creationId xmlns:a16="http://schemas.microsoft.com/office/drawing/2014/main" id="{98BC8DF2-CBFB-49FC-A400-E65CECE6E7B9}"/>
                </a:ext>
              </a:extLst>
            </p:cNvPr>
            <p:cNvPicPr>
              <a:picLocks noChangeAspect="1"/>
            </p:cNvPicPr>
            <p:nvPr/>
          </p:nvPicPr>
          <p:blipFill>
            <a:blip r:embed="rId5"/>
            <a:stretch>
              <a:fillRect/>
            </a:stretch>
          </p:blipFill>
          <p:spPr>
            <a:xfrm>
              <a:off x="2191648" y="3651699"/>
              <a:ext cx="2026213" cy="1564990"/>
            </a:xfrm>
            <a:prstGeom prst="rect">
              <a:avLst/>
            </a:prstGeom>
          </p:spPr>
        </p:pic>
        <p:sp>
          <p:nvSpPr>
            <p:cNvPr id="22" name="TextBox 21">
              <a:extLst>
                <a:ext uri="{FF2B5EF4-FFF2-40B4-BE49-F238E27FC236}">
                  <a16:creationId xmlns:a16="http://schemas.microsoft.com/office/drawing/2014/main" id="{09308C39-9690-48CC-97E8-FD9B4D490896}"/>
                </a:ext>
              </a:extLst>
            </p:cNvPr>
            <p:cNvSpPr txBox="1"/>
            <p:nvPr/>
          </p:nvSpPr>
          <p:spPr>
            <a:xfrm>
              <a:off x="2407837" y="5177471"/>
              <a:ext cx="2138810" cy="492443"/>
            </a:xfrm>
            <a:prstGeom prst="rect">
              <a:avLst/>
            </a:prstGeom>
            <a:noFill/>
          </p:spPr>
          <p:txBody>
            <a:bodyPr wrap="square" rtlCol="0">
              <a:spAutoFit/>
            </a:bodyPr>
            <a:lstStyle/>
            <a:p>
              <a:r>
                <a:rPr lang="en-US" altLang="zh-CN" sz="900" dirty="0"/>
                <a:t>Hadron - 591 MHz bunch compression cavity</a:t>
              </a:r>
              <a:endParaRPr lang="en-US" sz="900" dirty="0"/>
            </a:p>
          </p:txBody>
        </p:sp>
      </p:grpSp>
      <p:grpSp>
        <p:nvGrpSpPr>
          <p:cNvPr id="25" name="Group 24">
            <a:extLst>
              <a:ext uri="{FF2B5EF4-FFF2-40B4-BE49-F238E27FC236}">
                <a16:creationId xmlns:a16="http://schemas.microsoft.com/office/drawing/2014/main" id="{66DCAADA-B701-4499-86BE-E5F1C459269E}"/>
              </a:ext>
            </a:extLst>
          </p:cNvPr>
          <p:cNvGrpSpPr/>
          <p:nvPr/>
        </p:nvGrpSpPr>
        <p:grpSpPr>
          <a:xfrm>
            <a:off x="5956214" y="4264234"/>
            <a:ext cx="2054786" cy="1360000"/>
            <a:chOff x="8085523" y="2795785"/>
            <a:chExt cx="2739714" cy="1813334"/>
          </a:xfrm>
        </p:grpSpPr>
        <p:pic>
          <p:nvPicPr>
            <p:cNvPr id="23" name="Picture 22">
              <a:extLst>
                <a:ext uri="{FF2B5EF4-FFF2-40B4-BE49-F238E27FC236}">
                  <a16:creationId xmlns:a16="http://schemas.microsoft.com/office/drawing/2014/main" id="{E5823594-94C9-49FC-A205-321ABB943B4D}"/>
                </a:ext>
              </a:extLst>
            </p:cNvPr>
            <p:cNvPicPr>
              <a:picLocks noChangeAspect="1"/>
            </p:cNvPicPr>
            <p:nvPr/>
          </p:nvPicPr>
          <p:blipFill>
            <a:blip r:embed="rId6"/>
            <a:stretch>
              <a:fillRect/>
            </a:stretch>
          </p:blipFill>
          <p:spPr>
            <a:xfrm>
              <a:off x="8401129" y="2795785"/>
              <a:ext cx="1703514" cy="1277635"/>
            </a:xfrm>
            <a:prstGeom prst="rect">
              <a:avLst/>
            </a:prstGeom>
          </p:spPr>
        </p:pic>
        <p:sp>
          <p:nvSpPr>
            <p:cNvPr id="24" name="TextBox 23">
              <a:extLst>
                <a:ext uri="{FF2B5EF4-FFF2-40B4-BE49-F238E27FC236}">
                  <a16:creationId xmlns:a16="http://schemas.microsoft.com/office/drawing/2014/main" id="{D4C50FF1-2AC2-4D10-AE3C-E532201FE6BD}"/>
                </a:ext>
              </a:extLst>
            </p:cNvPr>
            <p:cNvSpPr txBox="1"/>
            <p:nvPr/>
          </p:nvSpPr>
          <p:spPr>
            <a:xfrm>
              <a:off x="8085523" y="4116676"/>
              <a:ext cx="2739714" cy="492443"/>
            </a:xfrm>
            <a:prstGeom prst="rect">
              <a:avLst/>
            </a:prstGeom>
            <a:noFill/>
          </p:spPr>
          <p:txBody>
            <a:bodyPr wrap="square" rtlCol="0">
              <a:spAutoFit/>
            </a:bodyPr>
            <a:lstStyle/>
            <a:p>
              <a:r>
                <a:rPr lang="en-US" altLang="zh-CN" sz="900" dirty="0"/>
                <a:t>Hadron – 24.5 MHz acceleration cavity</a:t>
              </a:r>
              <a:endParaRPr lang="en-US" sz="900" dirty="0"/>
            </a:p>
          </p:txBody>
        </p:sp>
      </p:grpSp>
      <p:grpSp>
        <p:nvGrpSpPr>
          <p:cNvPr id="30" name="Group 29">
            <a:extLst>
              <a:ext uri="{FF2B5EF4-FFF2-40B4-BE49-F238E27FC236}">
                <a16:creationId xmlns:a16="http://schemas.microsoft.com/office/drawing/2014/main" id="{CBF0897C-AE94-4651-98C8-50D6F895928F}"/>
              </a:ext>
            </a:extLst>
          </p:cNvPr>
          <p:cNvGrpSpPr/>
          <p:nvPr/>
        </p:nvGrpSpPr>
        <p:grpSpPr>
          <a:xfrm>
            <a:off x="2582303" y="3946583"/>
            <a:ext cx="1653522" cy="1806175"/>
            <a:chOff x="4884271" y="3256051"/>
            <a:chExt cx="2204696" cy="2408234"/>
          </a:xfrm>
        </p:grpSpPr>
        <p:pic>
          <p:nvPicPr>
            <p:cNvPr id="28" name="Picture 27">
              <a:extLst>
                <a:ext uri="{FF2B5EF4-FFF2-40B4-BE49-F238E27FC236}">
                  <a16:creationId xmlns:a16="http://schemas.microsoft.com/office/drawing/2014/main" id="{9BDDDED3-DBAE-417F-A219-2A7809527521}"/>
                </a:ext>
              </a:extLst>
            </p:cNvPr>
            <p:cNvPicPr>
              <a:picLocks noChangeAspect="1"/>
            </p:cNvPicPr>
            <p:nvPr/>
          </p:nvPicPr>
          <p:blipFill>
            <a:blip r:embed="rId7"/>
            <a:stretch>
              <a:fillRect/>
            </a:stretch>
          </p:blipFill>
          <p:spPr>
            <a:xfrm>
              <a:off x="5114784" y="3256051"/>
              <a:ext cx="1812969" cy="1902184"/>
            </a:xfrm>
            <a:prstGeom prst="rect">
              <a:avLst/>
            </a:prstGeom>
          </p:spPr>
        </p:pic>
        <p:sp>
          <p:nvSpPr>
            <p:cNvPr id="29" name="TextBox 28">
              <a:extLst>
                <a:ext uri="{FF2B5EF4-FFF2-40B4-BE49-F238E27FC236}">
                  <a16:creationId xmlns:a16="http://schemas.microsoft.com/office/drawing/2014/main" id="{F329C864-518F-4D17-BD19-BD5FE68ECC25}"/>
                </a:ext>
              </a:extLst>
            </p:cNvPr>
            <p:cNvSpPr txBox="1"/>
            <p:nvPr/>
          </p:nvSpPr>
          <p:spPr>
            <a:xfrm>
              <a:off x="4884271" y="5171842"/>
              <a:ext cx="2204696" cy="492443"/>
            </a:xfrm>
            <a:prstGeom prst="rect">
              <a:avLst/>
            </a:prstGeom>
            <a:noFill/>
          </p:spPr>
          <p:txBody>
            <a:bodyPr wrap="square" rtlCol="0">
              <a:spAutoFit/>
            </a:bodyPr>
            <a:lstStyle/>
            <a:p>
              <a:r>
                <a:rPr lang="en-US" altLang="zh-CN" sz="900" dirty="0"/>
                <a:t>Both rings – 400 MHz crab cavity</a:t>
              </a:r>
              <a:endParaRPr lang="en-US" sz="900" dirty="0"/>
            </a:p>
          </p:txBody>
        </p:sp>
      </p:grpSp>
      <p:grpSp>
        <p:nvGrpSpPr>
          <p:cNvPr id="32" name="Group 31">
            <a:extLst>
              <a:ext uri="{FF2B5EF4-FFF2-40B4-BE49-F238E27FC236}">
                <a16:creationId xmlns:a16="http://schemas.microsoft.com/office/drawing/2014/main" id="{57B5BE37-1A7C-45BF-91BA-96998B088F87}"/>
              </a:ext>
            </a:extLst>
          </p:cNvPr>
          <p:cNvGrpSpPr/>
          <p:nvPr/>
        </p:nvGrpSpPr>
        <p:grpSpPr>
          <a:xfrm>
            <a:off x="4459747" y="3676739"/>
            <a:ext cx="1629950" cy="2243669"/>
            <a:chOff x="7175594" y="3206377"/>
            <a:chExt cx="2173266" cy="2991558"/>
          </a:xfrm>
        </p:grpSpPr>
        <p:pic>
          <p:nvPicPr>
            <p:cNvPr id="26" name="Picture 25">
              <a:extLst>
                <a:ext uri="{FF2B5EF4-FFF2-40B4-BE49-F238E27FC236}">
                  <a16:creationId xmlns:a16="http://schemas.microsoft.com/office/drawing/2014/main" id="{8210C180-6140-4378-99C5-707E11FFBDB9}"/>
                </a:ext>
              </a:extLst>
            </p:cNvPr>
            <p:cNvPicPr>
              <a:picLocks noChangeAspect="1"/>
            </p:cNvPicPr>
            <p:nvPr/>
          </p:nvPicPr>
          <p:blipFill>
            <a:blip r:embed="rId8"/>
            <a:stretch>
              <a:fillRect/>
            </a:stretch>
          </p:blipFill>
          <p:spPr>
            <a:xfrm>
              <a:off x="7460206" y="3206377"/>
              <a:ext cx="1503247" cy="2314450"/>
            </a:xfrm>
            <a:prstGeom prst="rect">
              <a:avLst/>
            </a:prstGeom>
          </p:spPr>
        </p:pic>
        <p:sp>
          <p:nvSpPr>
            <p:cNvPr id="31" name="TextBox 30">
              <a:extLst>
                <a:ext uri="{FF2B5EF4-FFF2-40B4-BE49-F238E27FC236}">
                  <a16:creationId xmlns:a16="http://schemas.microsoft.com/office/drawing/2014/main" id="{2D2C6D61-67F8-48EB-AE6D-3E5238F2DFC1}"/>
                </a:ext>
              </a:extLst>
            </p:cNvPr>
            <p:cNvSpPr txBox="1"/>
            <p:nvPr/>
          </p:nvSpPr>
          <p:spPr>
            <a:xfrm>
              <a:off x="7175594" y="5520827"/>
              <a:ext cx="2173266" cy="677108"/>
            </a:xfrm>
            <a:prstGeom prst="rect">
              <a:avLst/>
            </a:prstGeom>
            <a:noFill/>
          </p:spPr>
          <p:txBody>
            <a:bodyPr wrap="square" rtlCol="0">
              <a:spAutoFit/>
            </a:bodyPr>
            <a:lstStyle/>
            <a:p>
              <a:r>
                <a:rPr lang="en-US" altLang="zh-CN" sz="900" dirty="0"/>
                <a:t>Hadron – 49.2 MHz and 98.5 MHz bunch splitter cavity</a:t>
              </a:r>
              <a:endParaRPr lang="en-US" sz="900" dirty="0"/>
            </a:p>
          </p:txBody>
        </p:sp>
      </p:grpSp>
      <p:grpSp>
        <p:nvGrpSpPr>
          <p:cNvPr id="11" name="Group 10">
            <a:extLst>
              <a:ext uri="{FF2B5EF4-FFF2-40B4-BE49-F238E27FC236}">
                <a16:creationId xmlns:a16="http://schemas.microsoft.com/office/drawing/2014/main" id="{090CFC51-35B3-4CF5-AF2F-566778CA245A}"/>
              </a:ext>
            </a:extLst>
          </p:cNvPr>
          <p:cNvGrpSpPr/>
          <p:nvPr/>
        </p:nvGrpSpPr>
        <p:grpSpPr>
          <a:xfrm>
            <a:off x="7252708" y="1434068"/>
            <a:ext cx="1665071" cy="1545533"/>
            <a:chOff x="9728932" y="1022503"/>
            <a:chExt cx="2220095" cy="2060711"/>
          </a:xfrm>
        </p:grpSpPr>
        <p:pic>
          <p:nvPicPr>
            <p:cNvPr id="10" name="Picture 9">
              <a:extLst>
                <a:ext uri="{FF2B5EF4-FFF2-40B4-BE49-F238E27FC236}">
                  <a16:creationId xmlns:a16="http://schemas.microsoft.com/office/drawing/2014/main" id="{EC8C1671-74BE-4AD0-AB10-52986B3F3FAC}"/>
                </a:ext>
              </a:extLst>
            </p:cNvPr>
            <p:cNvPicPr>
              <a:picLocks noChangeAspect="1"/>
            </p:cNvPicPr>
            <p:nvPr/>
          </p:nvPicPr>
          <p:blipFill>
            <a:blip r:embed="rId9"/>
            <a:stretch>
              <a:fillRect/>
            </a:stretch>
          </p:blipFill>
          <p:spPr>
            <a:xfrm>
              <a:off x="9728932" y="1022503"/>
              <a:ext cx="2051487" cy="1605592"/>
            </a:xfrm>
            <a:prstGeom prst="rect">
              <a:avLst/>
            </a:prstGeom>
          </p:spPr>
        </p:pic>
        <p:sp>
          <p:nvSpPr>
            <p:cNvPr id="33" name="TextBox 32">
              <a:extLst>
                <a:ext uri="{FF2B5EF4-FFF2-40B4-BE49-F238E27FC236}">
                  <a16:creationId xmlns:a16="http://schemas.microsoft.com/office/drawing/2014/main" id="{A7A842C8-FA43-4B21-8E05-D52CEE383CF3}"/>
                </a:ext>
              </a:extLst>
            </p:cNvPr>
            <p:cNvSpPr txBox="1"/>
            <p:nvPr/>
          </p:nvSpPr>
          <p:spPr>
            <a:xfrm>
              <a:off x="9895016" y="2590771"/>
              <a:ext cx="2054011" cy="492443"/>
            </a:xfrm>
            <a:prstGeom prst="rect">
              <a:avLst/>
            </a:prstGeom>
            <a:noFill/>
          </p:spPr>
          <p:txBody>
            <a:bodyPr wrap="square" rtlCol="0">
              <a:spAutoFit/>
            </a:bodyPr>
            <a:lstStyle/>
            <a:p>
              <a:r>
                <a:rPr lang="en-US" altLang="zh-CN" sz="900" dirty="0"/>
                <a:t>Injector - 571 MHz bunch compression cavity</a:t>
              </a:r>
              <a:endParaRPr lang="en-US" sz="900" dirty="0"/>
            </a:p>
          </p:txBody>
        </p:sp>
      </p:grpSp>
      <p:cxnSp>
        <p:nvCxnSpPr>
          <p:cNvPr id="13" name="Straight Arrow Connector 12">
            <a:extLst>
              <a:ext uri="{FF2B5EF4-FFF2-40B4-BE49-F238E27FC236}">
                <a16:creationId xmlns:a16="http://schemas.microsoft.com/office/drawing/2014/main" id="{A668D11E-3635-4DD4-B38D-712F48440EA5}"/>
              </a:ext>
            </a:extLst>
          </p:cNvPr>
          <p:cNvCxnSpPr>
            <a:cxnSpLocks/>
          </p:cNvCxnSpPr>
          <p:nvPr/>
        </p:nvCxnSpPr>
        <p:spPr>
          <a:xfrm flipH="1" flipV="1">
            <a:off x="5895605" y="3429000"/>
            <a:ext cx="694131" cy="7076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0A7C15-82C7-4654-A95F-4F7655CBE0A9}"/>
              </a:ext>
            </a:extLst>
          </p:cNvPr>
          <p:cNvCxnSpPr>
            <a:cxnSpLocks/>
          </p:cNvCxnSpPr>
          <p:nvPr/>
        </p:nvCxnSpPr>
        <p:spPr>
          <a:xfrm flipH="1">
            <a:off x="6104829" y="2359374"/>
            <a:ext cx="1450789" cy="4105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7A09D04-0CD1-46EB-8A19-FD08B7A09D47}"/>
              </a:ext>
            </a:extLst>
          </p:cNvPr>
          <p:cNvCxnSpPr>
            <a:cxnSpLocks/>
          </p:cNvCxnSpPr>
          <p:nvPr/>
        </p:nvCxnSpPr>
        <p:spPr>
          <a:xfrm flipH="1">
            <a:off x="5843271" y="2372930"/>
            <a:ext cx="136049" cy="3543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42D0DDE-2552-429C-8630-17A7FE2C9949}"/>
              </a:ext>
            </a:extLst>
          </p:cNvPr>
          <p:cNvCxnSpPr>
            <a:cxnSpLocks/>
          </p:cNvCxnSpPr>
          <p:nvPr/>
        </p:nvCxnSpPr>
        <p:spPr>
          <a:xfrm flipH="1">
            <a:off x="3562428" y="2436035"/>
            <a:ext cx="353758" cy="2986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01B5EC3-5246-4454-923A-D59178491532}"/>
              </a:ext>
            </a:extLst>
          </p:cNvPr>
          <p:cNvCxnSpPr>
            <a:cxnSpLocks/>
          </p:cNvCxnSpPr>
          <p:nvPr/>
        </p:nvCxnSpPr>
        <p:spPr>
          <a:xfrm>
            <a:off x="2102222" y="2550889"/>
            <a:ext cx="1180368" cy="2091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4A3DD06-E8E5-49BC-AA78-75E219228F7A}"/>
              </a:ext>
            </a:extLst>
          </p:cNvPr>
          <p:cNvCxnSpPr>
            <a:cxnSpLocks/>
          </p:cNvCxnSpPr>
          <p:nvPr/>
        </p:nvCxnSpPr>
        <p:spPr>
          <a:xfrm flipV="1">
            <a:off x="1832167" y="2898560"/>
            <a:ext cx="1378625" cy="1397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162569-155A-47C6-AAB2-3517ECE306D6}"/>
              </a:ext>
            </a:extLst>
          </p:cNvPr>
          <p:cNvCxnSpPr>
            <a:cxnSpLocks/>
          </p:cNvCxnSpPr>
          <p:nvPr/>
        </p:nvCxnSpPr>
        <p:spPr>
          <a:xfrm flipV="1">
            <a:off x="2134947" y="3066026"/>
            <a:ext cx="1155510" cy="13129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CFF07A9-6432-4C8C-9683-1B41BE51339D}"/>
              </a:ext>
            </a:extLst>
          </p:cNvPr>
          <p:cNvCxnSpPr>
            <a:cxnSpLocks/>
          </p:cNvCxnSpPr>
          <p:nvPr/>
        </p:nvCxnSpPr>
        <p:spPr>
          <a:xfrm flipV="1">
            <a:off x="3520347" y="3554703"/>
            <a:ext cx="575816" cy="5718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60CBD16-09CB-4839-AB40-8AC49BE23128}"/>
              </a:ext>
            </a:extLst>
          </p:cNvPr>
          <p:cNvCxnSpPr>
            <a:cxnSpLocks/>
          </p:cNvCxnSpPr>
          <p:nvPr/>
        </p:nvCxnSpPr>
        <p:spPr>
          <a:xfrm flipV="1">
            <a:off x="5552230" y="3429001"/>
            <a:ext cx="67520" cy="4771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4E12BD8-925C-47F9-81A2-D4364275227E}"/>
              </a:ext>
            </a:extLst>
          </p:cNvPr>
          <p:cNvGrpSpPr/>
          <p:nvPr/>
        </p:nvGrpSpPr>
        <p:grpSpPr>
          <a:xfrm>
            <a:off x="7575386" y="3185812"/>
            <a:ext cx="1395450" cy="1947272"/>
            <a:chOff x="2611070" y="3768883"/>
            <a:chExt cx="1860600" cy="2596362"/>
          </a:xfrm>
        </p:grpSpPr>
        <p:pic>
          <p:nvPicPr>
            <p:cNvPr id="59" name="Picture 58">
              <a:extLst>
                <a:ext uri="{FF2B5EF4-FFF2-40B4-BE49-F238E27FC236}">
                  <a16:creationId xmlns:a16="http://schemas.microsoft.com/office/drawing/2014/main" id="{96FAF4AB-899C-44F9-BF25-6B2783761680}"/>
                </a:ext>
              </a:extLst>
            </p:cNvPr>
            <p:cNvPicPr>
              <a:picLocks noChangeAspect="1"/>
            </p:cNvPicPr>
            <p:nvPr/>
          </p:nvPicPr>
          <p:blipFill>
            <a:blip r:embed="rId10"/>
            <a:stretch>
              <a:fillRect/>
            </a:stretch>
          </p:blipFill>
          <p:spPr>
            <a:xfrm>
              <a:off x="2824113" y="3768883"/>
              <a:ext cx="1294739" cy="1920900"/>
            </a:xfrm>
            <a:prstGeom prst="rect">
              <a:avLst/>
            </a:prstGeom>
          </p:spPr>
        </p:pic>
        <p:sp>
          <p:nvSpPr>
            <p:cNvPr id="60" name="TextBox 59">
              <a:extLst>
                <a:ext uri="{FF2B5EF4-FFF2-40B4-BE49-F238E27FC236}">
                  <a16:creationId xmlns:a16="http://schemas.microsoft.com/office/drawing/2014/main" id="{7CD7A281-FACE-4127-8CCB-3F49576E1F63}"/>
                </a:ext>
              </a:extLst>
            </p:cNvPr>
            <p:cNvSpPr txBox="1"/>
            <p:nvPr/>
          </p:nvSpPr>
          <p:spPr>
            <a:xfrm>
              <a:off x="2611070" y="5688137"/>
              <a:ext cx="1860600" cy="677108"/>
            </a:xfrm>
            <a:prstGeom prst="rect">
              <a:avLst/>
            </a:prstGeom>
            <a:noFill/>
          </p:spPr>
          <p:txBody>
            <a:bodyPr wrap="square" rtlCol="0">
              <a:spAutoFit/>
            </a:bodyPr>
            <a:lstStyle/>
            <a:p>
              <a:r>
                <a:rPr lang="en-US" altLang="zh-CN" sz="900" dirty="0"/>
                <a:t>Hadron - 197 MHz bunch compression cavity</a:t>
              </a:r>
              <a:endParaRPr lang="en-US" sz="900" dirty="0"/>
            </a:p>
          </p:txBody>
        </p:sp>
      </p:grpSp>
      <p:cxnSp>
        <p:nvCxnSpPr>
          <p:cNvPr id="67" name="Straight Arrow Connector 66">
            <a:extLst>
              <a:ext uri="{FF2B5EF4-FFF2-40B4-BE49-F238E27FC236}">
                <a16:creationId xmlns:a16="http://schemas.microsoft.com/office/drawing/2014/main" id="{EA720382-AC48-4DB1-85AA-3796507F9C0D}"/>
              </a:ext>
            </a:extLst>
          </p:cNvPr>
          <p:cNvCxnSpPr>
            <a:cxnSpLocks/>
          </p:cNvCxnSpPr>
          <p:nvPr/>
        </p:nvCxnSpPr>
        <p:spPr>
          <a:xfrm flipH="1" flipV="1">
            <a:off x="5956214" y="3275847"/>
            <a:ext cx="1750689" cy="6775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295A84ED-0601-4A5C-A1E1-F4C041C8A7E5}"/>
              </a:ext>
            </a:extLst>
          </p:cNvPr>
          <p:cNvPicPr>
            <a:picLocks noChangeAspect="1"/>
          </p:cNvPicPr>
          <p:nvPr/>
        </p:nvPicPr>
        <p:blipFill>
          <a:blip r:embed="rId11"/>
          <a:stretch>
            <a:fillRect/>
          </a:stretch>
        </p:blipFill>
        <p:spPr>
          <a:xfrm>
            <a:off x="6060009" y="5751675"/>
            <a:ext cx="2633992" cy="238075"/>
          </a:xfrm>
          <a:prstGeom prst="rect">
            <a:avLst/>
          </a:prstGeom>
        </p:spPr>
      </p:pic>
    </p:spTree>
    <p:extLst>
      <p:ext uri="{BB962C8B-B14F-4D97-AF65-F5344CB8AC3E}">
        <p14:creationId xmlns:p14="http://schemas.microsoft.com/office/powerpoint/2010/main" val="11213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55000" y="55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66C8D-B0AD-4B61-9DBE-48A1F359BFC2}"/>
              </a:ext>
            </a:extLst>
          </p:cNvPr>
          <p:cNvPicPr>
            <a:picLocks noChangeAspect="1"/>
          </p:cNvPicPr>
          <p:nvPr/>
        </p:nvPicPr>
        <p:blipFill>
          <a:blip r:embed="rId2"/>
          <a:stretch>
            <a:fillRect/>
          </a:stretch>
        </p:blipFill>
        <p:spPr>
          <a:xfrm>
            <a:off x="6060009" y="5751675"/>
            <a:ext cx="2633992" cy="238075"/>
          </a:xfrm>
          <a:prstGeom prst="rect">
            <a:avLst/>
          </a:prstGeom>
        </p:spPr>
      </p:pic>
      <p:sp>
        <p:nvSpPr>
          <p:cNvPr id="4" name="Slide Number Placeholder 3">
            <a:extLst>
              <a:ext uri="{FF2B5EF4-FFF2-40B4-BE49-F238E27FC236}">
                <a16:creationId xmlns:a16="http://schemas.microsoft.com/office/drawing/2014/main" id="{3C1E3A2C-3C90-49DB-8140-E178FE5FBDC3}"/>
              </a:ext>
            </a:extLst>
          </p:cNvPr>
          <p:cNvSpPr>
            <a:spLocks noGrp="1"/>
          </p:cNvSpPr>
          <p:nvPr>
            <p:ph type="sldNum" sz="quarter" idx="12"/>
          </p:nvPr>
        </p:nvSpPr>
        <p:spPr/>
        <p:txBody>
          <a:bodyPr/>
          <a:lstStyle/>
          <a:p>
            <a:fld id="{893C5830-40F3-F04E-B2E3-10E6672BA8FF}" type="slidenum">
              <a:rPr lang="en-US" smtClean="0"/>
              <a:pPr/>
              <a:t>27</a:t>
            </a:fld>
            <a:endParaRPr lang="en-US"/>
          </a:p>
        </p:txBody>
      </p:sp>
      <p:graphicFrame>
        <p:nvGraphicFramePr>
          <p:cNvPr id="2" name="Table 1">
            <a:extLst>
              <a:ext uri="{FF2B5EF4-FFF2-40B4-BE49-F238E27FC236}">
                <a16:creationId xmlns:a16="http://schemas.microsoft.com/office/drawing/2014/main" id="{0C9EB4A7-2D32-4640-8E50-2CA8D4F70A6A}"/>
              </a:ext>
            </a:extLst>
          </p:cNvPr>
          <p:cNvGraphicFramePr>
            <a:graphicFrameLocks noGrp="1"/>
          </p:cNvGraphicFramePr>
          <p:nvPr/>
        </p:nvGraphicFramePr>
        <p:xfrm>
          <a:off x="300625" y="919320"/>
          <a:ext cx="8539442" cy="4889754"/>
        </p:xfrm>
        <a:graphic>
          <a:graphicData uri="http://schemas.openxmlformats.org/drawingml/2006/table">
            <a:tbl>
              <a:tblPr firstRow="1" bandRow="1">
                <a:tableStyleId>{5C22544A-7EE6-4342-B048-85BDC9FD1C3A}</a:tableStyleId>
              </a:tblPr>
              <a:tblGrid>
                <a:gridCol w="1814509">
                  <a:extLst>
                    <a:ext uri="{9D8B030D-6E8A-4147-A177-3AD203B41FA5}">
                      <a16:colId xmlns:a16="http://schemas.microsoft.com/office/drawing/2014/main" val="2246393630"/>
                    </a:ext>
                  </a:extLst>
                </a:gridCol>
                <a:gridCol w="1589119">
                  <a:extLst>
                    <a:ext uri="{9D8B030D-6E8A-4147-A177-3AD203B41FA5}">
                      <a16:colId xmlns:a16="http://schemas.microsoft.com/office/drawing/2014/main" val="1882924475"/>
                    </a:ext>
                  </a:extLst>
                </a:gridCol>
                <a:gridCol w="1026209">
                  <a:extLst>
                    <a:ext uri="{9D8B030D-6E8A-4147-A177-3AD203B41FA5}">
                      <a16:colId xmlns:a16="http://schemas.microsoft.com/office/drawing/2014/main" val="2473993474"/>
                    </a:ext>
                  </a:extLst>
                </a:gridCol>
                <a:gridCol w="2005446">
                  <a:extLst>
                    <a:ext uri="{9D8B030D-6E8A-4147-A177-3AD203B41FA5}">
                      <a16:colId xmlns:a16="http://schemas.microsoft.com/office/drawing/2014/main" val="4132358516"/>
                    </a:ext>
                  </a:extLst>
                </a:gridCol>
                <a:gridCol w="981941">
                  <a:extLst>
                    <a:ext uri="{9D8B030D-6E8A-4147-A177-3AD203B41FA5}">
                      <a16:colId xmlns:a16="http://schemas.microsoft.com/office/drawing/2014/main" val="2079743713"/>
                    </a:ext>
                  </a:extLst>
                </a:gridCol>
                <a:gridCol w="1122218">
                  <a:extLst>
                    <a:ext uri="{9D8B030D-6E8A-4147-A177-3AD203B41FA5}">
                      <a16:colId xmlns:a16="http://schemas.microsoft.com/office/drawing/2014/main" val="1107804606"/>
                    </a:ext>
                  </a:extLst>
                </a:gridCol>
              </a:tblGrid>
              <a:tr h="342900">
                <a:tc>
                  <a:txBody>
                    <a:bodyPr/>
                    <a:lstStyle/>
                    <a:p>
                      <a:pPr algn="l"/>
                      <a:r>
                        <a:rPr lang="en-US" sz="1200" dirty="0">
                          <a:solidFill>
                            <a:srgbClr val="FFFDF7"/>
                          </a:solidFill>
                        </a:rPr>
                        <a:t>eRHIC RF system</a:t>
                      </a:r>
                    </a:p>
                  </a:txBody>
                  <a:tcPr marL="68580" marR="68580" marT="34290" marB="34290" anchor="ctr">
                    <a:solidFill>
                      <a:srgbClr val="24407B"/>
                    </a:solidFill>
                  </a:tcPr>
                </a:tc>
                <a:tc>
                  <a:txBody>
                    <a:bodyPr/>
                    <a:lstStyle/>
                    <a:p>
                      <a:pPr algn="l"/>
                      <a:r>
                        <a:rPr lang="en-US" sz="1200" dirty="0">
                          <a:solidFill>
                            <a:srgbClr val="FFFDF7"/>
                          </a:solidFill>
                        </a:rPr>
                        <a:t>RF sub system</a:t>
                      </a:r>
                    </a:p>
                  </a:txBody>
                  <a:tcPr marL="68580" marR="68580" marT="34290" marB="34290" anchor="ctr">
                    <a:solidFill>
                      <a:srgbClr val="24407B"/>
                    </a:solidFill>
                  </a:tcPr>
                </a:tc>
                <a:tc>
                  <a:txBody>
                    <a:bodyPr/>
                    <a:lstStyle/>
                    <a:p>
                      <a:pPr algn="ctr"/>
                      <a:r>
                        <a:rPr lang="en-US" sz="1200" dirty="0">
                          <a:solidFill>
                            <a:srgbClr val="FFFDF7"/>
                          </a:solidFill>
                        </a:rPr>
                        <a:t>Freq [MHz]</a:t>
                      </a:r>
                    </a:p>
                  </a:txBody>
                  <a:tcPr marL="68580" marR="68580" marT="34290" marB="34290" anchor="ctr">
                    <a:solidFill>
                      <a:srgbClr val="24407B"/>
                    </a:solidFill>
                  </a:tcPr>
                </a:tc>
                <a:tc>
                  <a:txBody>
                    <a:bodyPr/>
                    <a:lstStyle/>
                    <a:p>
                      <a:pPr algn="ctr"/>
                      <a:r>
                        <a:rPr lang="en-US" sz="1200" dirty="0">
                          <a:solidFill>
                            <a:srgbClr val="FFFDF7"/>
                          </a:solidFill>
                        </a:rPr>
                        <a:t>Type</a:t>
                      </a:r>
                    </a:p>
                  </a:txBody>
                  <a:tcPr marL="68580" marR="68580" marT="34290" marB="34290" anchor="ctr">
                    <a:solidFill>
                      <a:srgbClr val="24407B"/>
                    </a:solidFill>
                  </a:tcPr>
                </a:tc>
                <a:tc>
                  <a:txBody>
                    <a:bodyPr/>
                    <a:lstStyle/>
                    <a:p>
                      <a:pPr algn="ctr"/>
                      <a:r>
                        <a:rPr lang="en-US" sz="1200" dirty="0">
                          <a:solidFill>
                            <a:srgbClr val="FFFDF7"/>
                          </a:solidFill>
                        </a:rPr>
                        <a:t>Location</a:t>
                      </a:r>
                    </a:p>
                  </a:txBody>
                  <a:tcPr marL="68580" marR="68580" marT="34290" marB="34290" anchor="ctr">
                    <a:solidFill>
                      <a:srgbClr val="24407B"/>
                    </a:solidFill>
                  </a:tcPr>
                </a:tc>
                <a:tc>
                  <a:txBody>
                    <a:bodyPr/>
                    <a:lstStyle/>
                    <a:p>
                      <a:pPr algn="ctr"/>
                      <a:r>
                        <a:rPr lang="en-US" sz="1200" dirty="0">
                          <a:solidFill>
                            <a:srgbClr val="FFFDF7"/>
                          </a:solidFill>
                        </a:rPr>
                        <a:t># of Cavities</a:t>
                      </a:r>
                    </a:p>
                  </a:txBody>
                  <a:tcPr marL="68580" marR="68580" marT="34290" marB="34290" anchor="ctr">
                    <a:solidFill>
                      <a:srgbClr val="24407B"/>
                    </a:solidFill>
                  </a:tcPr>
                </a:tc>
                <a:extLst>
                  <a:ext uri="{0D108BD9-81ED-4DB2-BD59-A6C34878D82A}">
                    <a16:rowId xmlns:a16="http://schemas.microsoft.com/office/drawing/2014/main" val="3917778220"/>
                  </a:ext>
                </a:extLst>
              </a:tr>
              <a:tr h="267462">
                <a:tc>
                  <a:txBody>
                    <a:bodyPr/>
                    <a:lstStyle/>
                    <a:p>
                      <a:r>
                        <a:rPr lang="en-US" sz="1100" dirty="0"/>
                        <a:t>Electron Storage Ring</a:t>
                      </a:r>
                    </a:p>
                  </a:txBody>
                  <a:tcPr marL="68580" marR="68580" marT="34290" marB="34290"/>
                </a:tc>
                <a:tc>
                  <a:txBody>
                    <a:bodyPr/>
                    <a:lstStyle/>
                    <a:p>
                      <a:pPr algn="l"/>
                      <a:r>
                        <a:rPr lang="en-US" sz="1100" dirty="0"/>
                        <a:t>Fundamental </a:t>
                      </a:r>
                    </a:p>
                  </a:txBody>
                  <a:tcPr marL="68580" marR="68580" marT="34290" marB="34290"/>
                </a:tc>
                <a:tc>
                  <a:txBody>
                    <a:bodyPr/>
                    <a:lstStyle/>
                    <a:p>
                      <a:pPr algn="ctr"/>
                      <a:r>
                        <a:rPr lang="en-US" sz="1100" dirty="0"/>
                        <a:t>591</a:t>
                      </a:r>
                    </a:p>
                  </a:txBody>
                  <a:tcPr marL="68580" marR="68580" marT="34290" marB="34290"/>
                </a:tc>
                <a:tc>
                  <a:txBody>
                    <a:bodyPr/>
                    <a:lstStyle/>
                    <a:p>
                      <a:pPr algn="ctr"/>
                      <a:r>
                        <a:rPr lang="en-US" sz="1100" dirty="0"/>
                        <a:t>SRF, 2-cell</a:t>
                      </a:r>
                    </a:p>
                  </a:txBody>
                  <a:tcPr marL="68580" marR="68580" marT="34290" marB="34290"/>
                </a:tc>
                <a:tc>
                  <a:txBody>
                    <a:bodyPr/>
                    <a:lstStyle/>
                    <a:p>
                      <a:pPr algn="ctr"/>
                      <a:r>
                        <a:rPr lang="en-US" sz="1100" dirty="0"/>
                        <a:t>IR-10</a:t>
                      </a:r>
                    </a:p>
                  </a:txBody>
                  <a:tcPr marL="68580" marR="68580" marT="34290" marB="34290"/>
                </a:tc>
                <a:tc>
                  <a:txBody>
                    <a:bodyPr/>
                    <a:lstStyle/>
                    <a:p>
                      <a:pPr algn="ctr"/>
                      <a:r>
                        <a:rPr lang="en-US" sz="1100" dirty="0"/>
                        <a:t>14</a:t>
                      </a:r>
                    </a:p>
                  </a:txBody>
                  <a:tcPr marL="68580" marR="68580" marT="34290" marB="34290"/>
                </a:tc>
                <a:extLst>
                  <a:ext uri="{0D108BD9-81ED-4DB2-BD59-A6C34878D82A}">
                    <a16:rowId xmlns:a16="http://schemas.microsoft.com/office/drawing/2014/main" val="2656359204"/>
                  </a:ext>
                </a:extLst>
              </a:tr>
              <a:tr h="267462">
                <a:tc>
                  <a:txBody>
                    <a:bodyPr/>
                    <a:lstStyle/>
                    <a:p>
                      <a:endParaRPr lang="en-US" sz="1100" dirty="0"/>
                    </a:p>
                  </a:txBody>
                  <a:tcPr marL="68580" marR="68580" marT="34290" marB="34290"/>
                </a:tc>
                <a:tc>
                  <a:txBody>
                    <a:bodyPr/>
                    <a:lstStyle/>
                    <a:p>
                      <a:pPr algn="l"/>
                      <a:r>
                        <a:rPr lang="en-US" sz="1100" dirty="0"/>
                        <a:t>Third Harmonic</a:t>
                      </a:r>
                    </a:p>
                  </a:txBody>
                  <a:tcPr marL="68580" marR="68580" marT="34290" marB="34290"/>
                </a:tc>
                <a:tc>
                  <a:txBody>
                    <a:bodyPr/>
                    <a:lstStyle/>
                    <a:p>
                      <a:pPr algn="ctr"/>
                      <a:r>
                        <a:rPr lang="en-US" sz="1100" dirty="0"/>
                        <a:t>1773</a:t>
                      </a:r>
                    </a:p>
                  </a:txBody>
                  <a:tcPr marL="68580" marR="68580" marT="34290" marB="34290"/>
                </a:tc>
                <a:tc>
                  <a:txBody>
                    <a:bodyPr/>
                    <a:lstStyle/>
                    <a:p>
                      <a:pPr algn="ctr"/>
                      <a:r>
                        <a:rPr lang="en-US" sz="1100" dirty="0"/>
                        <a:t>SRF, 1-cell</a:t>
                      </a:r>
                    </a:p>
                  </a:txBody>
                  <a:tcPr marL="68580" marR="68580" marT="34290" marB="34290"/>
                </a:tc>
                <a:tc>
                  <a:txBody>
                    <a:bodyPr/>
                    <a:lstStyle/>
                    <a:p>
                      <a:pPr algn="ctr"/>
                      <a:r>
                        <a:rPr lang="en-US" sz="1100" dirty="0"/>
                        <a:t>IR-10</a:t>
                      </a:r>
                    </a:p>
                  </a:txBody>
                  <a:tcPr marL="68580" marR="68580" marT="34290" marB="34290"/>
                </a:tc>
                <a:tc>
                  <a:txBody>
                    <a:bodyPr/>
                    <a:lstStyle/>
                    <a:p>
                      <a:pPr algn="ctr"/>
                      <a:r>
                        <a:rPr lang="en-US" sz="1100" dirty="0"/>
                        <a:t>5</a:t>
                      </a:r>
                    </a:p>
                  </a:txBody>
                  <a:tcPr marL="68580" marR="68580" marT="34290" marB="34290"/>
                </a:tc>
                <a:extLst>
                  <a:ext uri="{0D108BD9-81ED-4DB2-BD59-A6C34878D82A}">
                    <a16:rowId xmlns:a16="http://schemas.microsoft.com/office/drawing/2014/main" val="3091326540"/>
                  </a:ext>
                </a:extLst>
              </a:tr>
              <a:tr h="267462">
                <a:tc>
                  <a:txBody>
                    <a:bodyPr/>
                    <a:lstStyle/>
                    <a:p>
                      <a:r>
                        <a:rPr lang="en-US" sz="1100" dirty="0"/>
                        <a:t>Rapid Cycling Synchrotron</a:t>
                      </a:r>
                    </a:p>
                  </a:txBody>
                  <a:tcPr marL="68580" marR="68580" marT="34290" marB="34290"/>
                </a:tc>
                <a:tc>
                  <a:txBody>
                    <a:bodyPr/>
                    <a:lstStyle/>
                    <a:p>
                      <a:pPr algn="l"/>
                      <a:r>
                        <a:rPr lang="en-US" sz="1100" dirty="0"/>
                        <a:t>Fundamental</a:t>
                      </a:r>
                    </a:p>
                  </a:txBody>
                  <a:tcPr marL="68580" marR="68580" marT="34290" marB="34290"/>
                </a:tc>
                <a:tc>
                  <a:txBody>
                    <a:bodyPr/>
                    <a:lstStyle/>
                    <a:p>
                      <a:pPr algn="ctr"/>
                      <a:r>
                        <a:rPr lang="en-US" sz="1100" dirty="0"/>
                        <a:t>591</a:t>
                      </a:r>
                    </a:p>
                  </a:txBody>
                  <a:tcPr marL="68580" marR="68580" marT="34290" marB="34290"/>
                </a:tc>
                <a:tc>
                  <a:txBody>
                    <a:bodyPr/>
                    <a:lstStyle/>
                    <a:p>
                      <a:pPr algn="ctr"/>
                      <a:r>
                        <a:rPr lang="en-US" sz="1100" dirty="0"/>
                        <a:t>SRF, 5-cell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IR-10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a:t>
                      </a:r>
                    </a:p>
                  </a:txBody>
                  <a:tcPr marL="68580" marR="68580" marT="34290" marB="34290"/>
                </a:tc>
                <a:extLst>
                  <a:ext uri="{0D108BD9-81ED-4DB2-BD59-A6C34878D82A}">
                    <a16:rowId xmlns:a16="http://schemas.microsoft.com/office/drawing/2014/main" val="1288740706"/>
                  </a:ext>
                </a:extLst>
              </a:tr>
              <a:tr h="267462">
                <a:tc>
                  <a:txBody>
                    <a:bodyPr/>
                    <a:lstStyle/>
                    <a:p>
                      <a:r>
                        <a:rPr lang="en-US" sz="1100" dirty="0"/>
                        <a:t>Pre-Injection LINAC</a:t>
                      </a:r>
                    </a:p>
                  </a:txBody>
                  <a:tcPr marL="68580" marR="68580" marT="34290" marB="34290"/>
                </a:tc>
                <a:tc>
                  <a:txBody>
                    <a:bodyPr/>
                    <a:lstStyle/>
                    <a:p>
                      <a:pPr algn="l"/>
                      <a:r>
                        <a:rPr lang="en-US" sz="1100" dirty="0"/>
                        <a:t>Bunch Compression 1</a:t>
                      </a:r>
                    </a:p>
                  </a:txBody>
                  <a:tcPr marL="68580" marR="68580" marT="34290" marB="34290"/>
                </a:tc>
                <a:tc>
                  <a:txBody>
                    <a:bodyPr/>
                    <a:lstStyle/>
                    <a:p>
                      <a:pPr algn="ctr"/>
                      <a:r>
                        <a:rPr lang="en-US" sz="1100" dirty="0"/>
                        <a:t>114</a:t>
                      </a:r>
                    </a:p>
                  </a:txBody>
                  <a:tcPr marL="68580" marR="68580" marT="34290" marB="34290"/>
                </a:tc>
                <a:tc>
                  <a:txBody>
                    <a:bodyPr/>
                    <a:lstStyle/>
                    <a:p>
                      <a:pPr algn="ctr"/>
                      <a:r>
                        <a:rPr lang="en-US" sz="1100" dirty="0"/>
                        <a:t>Copper, capacitor loaded</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1</a:t>
                      </a:r>
                    </a:p>
                  </a:txBody>
                  <a:tcPr marL="68580" marR="68580" marT="34290" marB="34290"/>
                </a:tc>
                <a:extLst>
                  <a:ext uri="{0D108BD9-81ED-4DB2-BD59-A6C34878D82A}">
                    <a16:rowId xmlns:a16="http://schemas.microsoft.com/office/drawing/2014/main" val="57762289"/>
                  </a:ext>
                </a:extLst>
              </a:tr>
              <a:tr h="267462">
                <a:tc>
                  <a:txBody>
                    <a:bodyPr/>
                    <a:lstStyle/>
                    <a:p>
                      <a:endParaRPr lang="en-US" sz="1100" dirty="0"/>
                    </a:p>
                  </a:txBody>
                  <a:tcPr marL="68580" marR="68580" marT="34290" marB="34290"/>
                </a:tc>
                <a:tc>
                  <a:txBody>
                    <a:bodyPr/>
                    <a:lstStyle/>
                    <a:p>
                      <a:pPr algn="l"/>
                      <a:r>
                        <a:rPr lang="en-US" sz="1100" dirty="0"/>
                        <a:t>Bunch Compression 2</a:t>
                      </a:r>
                    </a:p>
                  </a:txBody>
                  <a:tcPr marL="68580" marR="68580" marT="34290" marB="34290"/>
                </a:tc>
                <a:tc>
                  <a:txBody>
                    <a:bodyPr/>
                    <a:lstStyle/>
                    <a:p>
                      <a:pPr algn="ctr"/>
                      <a:r>
                        <a:rPr lang="en-US" sz="1100" dirty="0"/>
                        <a:t>571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Copper, 1-cell</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1</a:t>
                      </a:r>
                    </a:p>
                  </a:txBody>
                  <a:tcPr marL="68580" marR="68580" marT="34290" marB="34290"/>
                </a:tc>
                <a:extLst>
                  <a:ext uri="{0D108BD9-81ED-4DB2-BD59-A6C34878D82A}">
                    <a16:rowId xmlns:a16="http://schemas.microsoft.com/office/drawing/2014/main" val="3349742608"/>
                  </a:ext>
                </a:extLst>
              </a:tr>
              <a:tr h="267462">
                <a:tc>
                  <a:txBody>
                    <a:bodyPr/>
                    <a:lstStyle/>
                    <a:p>
                      <a:endParaRPr lang="en-US" sz="1100" dirty="0"/>
                    </a:p>
                  </a:txBody>
                  <a:tcPr marL="68580" marR="68580" marT="34290" marB="34290"/>
                </a:tc>
                <a:tc>
                  <a:txBody>
                    <a:bodyPr/>
                    <a:lstStyle/>
                    <a:p>
                      <a:pPr algn="l"/>
                      <a:r>
                        <a:rPr lang="en-US" sz="1100" dirty="0"/>
                        <a:t>400 MHz LINAC</a:t>
                      </a:r>
                    </a:p>
                  </a:txBody>
                  <a:tcPr marL="68580" marR="68580" marT="34290" marB="34290"/>
                </a:tc>
                <a:tc>
                  <a:txBody>
                    <a:bodyPr/>
                    <a:lstStyle/>
                    <a:p>
                      <a:pPr algn="ctr"/>
                      <a:r>
                        <a:rPr lang="en-US" sz="1100" dirty="0"/>
                        <a:t>2856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SLAC type LINAC</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8 x 3m sections</a:t>
                      </a:r>
                    </a:p>
                  </a:txBody>
                  <a:tcPr marL="68580" marR="68580" marT="34290" marB="34290"/>
                </a:tc>
                <a:extLst>
                  <a:ext uri="{0D108BD9-81ED-4DB2-BD59-A6C34878D82A}">
                    <a16:rowId xmlns:a16="http://schemas.microsoft.com/office/drawing/2014/main" val="3810452375"/>
                  </a:ext>
                </a:extLst>
              </a:tr>
              <a:tr h="267462">
                <a:tc>
                  <a:txBody>
                    <a:bodyPr/>
                    <a:lstStyle/>
                    <a:p>
                      <a:r>
                        <a:rPr lang="en-US" sz="1100" dirty="0"/>
                        <a:t>Hadron Ring</a:t>
                      </a:r>
                    </a:p>
                  </a:txBody>
                  <a:tcPr marL="68580" marR="68580" marT="34290" marB="34290"/>
                </a:tc>
                <a:tc>
                  <a:txBody>
                    <a:bodyPr/>
                    <a:lstStyle/>
                    <a:p>
                      <a:pPr algn="l"/>
                      <a:r>
                        <a:rPr lang="en-US" sz="1100" dirty="0"/>
                        <a:t>Capture/Acceleration</a:t>
                      </a:r>
                    </a:p>
                  </a:txBody>
                  <a:tcPr marL="68580" marR="68580" marT="34290" marB="34290"/>
                </a:tc>
                <a:tc>
                  <a:txBody>
                    <a:bodyPr/>
                    <a:lstStyle/>
                    <a:p>
                      <a:pPr algn="ctr"/>
                      <a:r>
                        <a:rPr lang="en-US" sz="1100" dirty="0"/>
                        <a:t>24.6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Copper, Quarter Wave</a:t>
                      </a:r>
                    </a:p>
                  </a:txBody>
                  <a:tcPr marL="68580" marR="68580" marT="34290" marB="34290"/>
                </a:tc>
                <a:tc>
                  <a:txBody>
                    <a:bodyPr/>
                    <a:lstStyle/>
                    <a:p>
                      <a:pPr algn="ctr"/>
                      <a:r>
                        <a:rPr lang="en-US" sz="1100" dirty="0"/>
                        <a:t>IR-4</a:t>
                      </a:r>
                    </a:p>
                  </a:txBody>
                  <a:tcPr marL="68580" marR="68580" marT="34290" marB="34290"/>
                </a:tc>
                <a:tc>
                  <a:txBody>
                    <a:bodyPr/>
                    <a:lstStyle/>
                    <a:p>
                      <a:pPr algn="ctr"/>
                      <a:r>
                        <a:rPr lang="en-US" sz="1100" dirty="0"/>
                        <a:t>2</a:t>
                      </a:r>
                    </a:p>
                  </a:txBody>
                  <a:tcPr marL="68580" marR="68580" marT="34290" marB="34290"/>
                </a:tc>
                <a:extLst>
                  <a:ext uri="{0D108BD9-81ED-4DB2-BD59-A6C34878D82A}">
                    <a16:rowId xmlns:a16="http://schemas.microsoft.com/office/drawing/2014/main" val="448059678"/>
                  </a:ext>
                </a:extLst>
              </a:tr>
              <a:tr h="267462">
                <a:tc>
                  <a:txBody>
                    <a:bodyPr/>
                    <a:lstStyle/>
                    <a:p>
                      <a:endParaRPr lang="en-US" sz="1100" dirty="0"/>
                    </a:p>
                  </a:txBody>
                  <a:tcPr marL="68580" marR="68580" marT="34290" marB="34290"/>
                </a:tc>
                <a:tc>
                  <a:txBody>
                    <a:bodyPr/>
                    <a:lstStyle/>
                    <a:p>
                      <a:pPr algn="l"/>
                      <a:r>
                        <a:rPr lang="en-US" sz="1100" dirty="0"/>
                        <a:t>Bunch Splitter 1</a:t>
                      </a:r>
                    </a:p>
                  </a:txBody>
                  <a:tcPr marL="68580" marR="68580" marT="34290" marB="34290"/>
                </a:tc>
                <a:tc>
                  <a:txBody>
                    <a:bodyPr/>
                    <a:lstStyle/>
                    <a:p>
                      <a:pPr algn="ctr"/>
                      <a:r>
                        <a:rPr lang="en-US" sz="1100" dirty="0"/>
                        <a:t>49.2</a:t>
                      </a:r>
                    </a:p>
                  </a:txBody>
                  <a:tcPr marL="68580" marR="68580" marT="34290" marB="34290"/>
                </a:tc>
                <a:tc>
                  <a:txBody>
                    <a:bodyPr/>
                    <a:lstStyle/>
                    <a:p>
                      <a:pPr algn="ctr"/>
                      <a:r>
                        <a:rPr lang="en-US" sz="1100" dirty="0"/>
                        <a:t>Copper, Quarter Wave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IR-4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a:t>
                      </a:r>
                    </a:p>
                  </a:txBody>
                  <a:tcPr marL="68580" marR="68580" marT="34290" marB="34290"/>
                </a:tc>
                <a:extLst>
                  <a:ext uri="{0D108BD9-81ED-4DB2-BD59-A6C34878D82A}">
                    <a16:rowId xmlns:a16="http://schemas.microsoft.com/office/drawing/2014/main" val="2636374960"/>
                  </a:ext>
                </a:extLst>
              </a:tr>
              <a:tr h="267462">
                <a:tc>
                  <a:txBody>
                    <a:bodyPr/>
                    <a:lstStyle/>
                    <a:p>
                      <a:endParaRPr lang="en-US" sz="1100" dirty="0"/>
                    </a:p>
                  </a:txBody>
                  <a:tcPr marL="68580" marR="68580" marT="34290" marB="34290"/>
                </a:tc>
                <a:tc>
                  <a:txBody>
                    <a:bodyPr/>
                    <a:lstStyle/>
                    <a:p>
                      <a:pPr algn="l"/>
                      <a:r>
                        <a:rPr lang="en-US" sz="1100" dirty="0"/>
                        <a:t>Bunch Splitter 2</a:t>
                      </a:r>
                    </a:p>
                  </a:txBody>
                  <a:tcPr marL="68580" marR="68580" marT="34290" marB="34290"/>
                </a:tc>
                <a:tc>
                  <a:txBody>
                    <a:bodyPr/>
                    <a:lstStyle/>
                    <a:p>
                      <a:pPr algn="ctr"/>
                      <a:r>
                        <a:rPr lang="en-US" sz="1100" dirty="0"/>
                        <a:t>98.5</a:t>
                      </a:r>
                    </a:p>
                  </a:txBody>
                  <a:tcPr marL="68580" marR="68580" marT="34290" marB="34290"/>
                </a:tc>
                <a:tc>
                  <a:txBody>
                    <a:bodyPr/>
                    <a:lstStyle/>
                    <a:p>
                      <a:pPr algn="ctr"/>
                      <a:r>
                        <a:rPr lang="en-US" sz="1100" dirty="0"/>
                        <a:t>Copper, Quarter Wave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IR-4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a:t>
                      </a:r>
                    </a:p>
                  </a:txBody>
                  <a:tcPr marL="68580" marR="68580" marT="34290" marB="34290"/>
                </a:tc>
                <a:extLst>
                  <a:ext uri="{0D108BD9-81ED-4DB2-BD59-A6C34878D82A}">
                    <a16:rowId xmlns:a16="http://schemas.microsoft.com/office/drawing/2014/main" val="2054994872"/>
                  </a:ext>
                </a:extLst>
              </a:tr>
              <a:tr h="267462">
                <a:tc>
                  <a:txBody>
                    <a:bodyPr/>
                    <a:lstStyle/>
                    <a:p>
                      <a:endParaRPr lang="en-US" sz="1100"/>
                    </a:p>
                  </a:txBody>
                  <a:tcPr marL="68580" marR="68580" marT="34290" marB="34290"/>
                </a:tc>
                <a:tc>
                  <a:txBody>
                    <a:bodyPr/>
                    <a:lstStyle/>
                    <a:p>
                      <a:pPr algn="l"/>
                      <a:r>
                        <a:rPr lang="en-US" sz="1100" dirty="0"/>
                        <a:t>Bunch Compression 1</a:t>
                      </a:r>
                    </a:p>
                  </a:txBody>
                  <a:tcPr marL="68580" marR="68580" marT="34290" marB="34290"/>
                </a:tc>
                <a:tc>
                  <a:txBody>
                    <a:bodyPr/>
                    <a:lstStyle/>
                    <a:p>
                      <a:pPr algn="ctr"/>
                      <a:r>
                        <a:rPr lang="en-US" sz="1100" dirty="0"/>
                        <a:t>197</a:t>
                      </a:r>
                    </a:p>
                  </a:txBody>
                  <a:tcPr marL="68580" marR="68580" marT="34290" marB="34290"/>
                </a:tc>
                <a:tc>
                  <a:txBody>
                    <a:bodyPr/>
                    <a:lstStyle/>
                    <a:p>
                      <a:pPr algn="ctr"/>
                      <a:r>
                        <a:rPr lang="en-US" sz="1100" dirty="0"/>
                        <a:t>Copper, 1-cell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IR-4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12</a:t>
                      </a:r>
                    </a:p>
                  </a:txBody>
                  <a:tcPr marL="68580" marR="68580" marT="34290" marB="34290"/>
                </a:tc>
                <a:extLst>
                  <a:ext uri="{0D108BD9-81ED-4DB2-BD59-A6C34878D82A}">
                    <a16:rowId xmlns:a16="http://schemas.microsoft.com/office/drawing/2014/main" val="3531175658"/>
                  </a:ext>
                </a:extLst>
              </a:tr>
              <a:tr h="267462">
                <a:tc>
                  <a:txBody>
                    <a:bodyPr/>
                    <a:lstStyle/>
                    <a:p>
                      <a:endParaRPr lang="en-US" sz="1100" dirty="0"/>
                    </a:p>
                  </a:txBody>
                  <a:tcPr marL="68580" marR="68580" marT="34290" marB="34290"/>
                </a:tc>
                <a:tc>
                  <a:txBody>
                    <a:bodyPr/>
                    <a:lstStyle/>
                    <a:p>
                      <a:pPr algn="l"/>
                      <a:r>
                        <a:rPr lang="en-US" sz="1100" dirty="0"/>
                        <a:t>Bunch Compression 2</a:t>
                      </a:r>
                    </a:p>
                  </a:txBody>
                  <a:tcPr marL="68580" marR="68580" marT="34290" marB="34290"/>
                </a:tc>
                <a:tc>
                  <a:txBody>
                    <a:bodyPr/>
                    <a:lstStyle/>
                    <a:p>
                      <a:pPr algn="ctr"/>
                      <a:r>
                        <a:rPr lang="en-US" sz="1100" dirty="0"/>
                        <a:t>591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5-cell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IR-10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2</a:t>
                      </a:r>
                    </a:p>
                  </a:txBody>
                  <a:tcPr marL="68580" marR="68580" marT="34290" marB="34290"/>
                </a:tc>
                <a:extLst>
                  <a:ext uri="{0D108BD9-81ED-4DB2-BD59-A6C34878D82A}">
                    <a16:rowId xmlns:a16="http://schemas.microsoft.com/office/drawing/2014/main" val="980758145"/>
                  </a:ext>
                </a:extLst>
              </a:tr>
              <a:tr h="267462">
                <a:tc>
                  <a:txBody>
                    <a:bodyPr/>
                    <a:lstStyle/>
                    <a:p>
                      <a:r>
                        <a:rPr lang="en-US" sz="1100" dirty="0"/>
                        <a:t>Crab Cavity</a:t>
                      </a:r>
                    </a:p>
                  </a:txBody>
                  <a:tcPr marL="68580" marR="68580" marT="34290" marB="34290"/>
                </a:tc>
                <a:tc>
                  <a:txBody>
                    <a:bodyPr/>
                    <a:lstStyle/>
                    <a:p>
                      <a:pPr algn="l"/>
                      <a:r>
                        <a:rPr lang="en-US" sz="1100" dirty="0"/>
                        <a:t>Hadron</a:t>
                      </a:r>
                    </a:p>
                  </a:txBody>
                  <a:tcPr marL="68580" marR="68580" marT="34290" marB="34290"/>
                </a:tc>
                <a:tc>
                  <a:txBody>
                    <a:bodyPr/>
                    <a:lstStyle/>
                    <a:p>
                      <a:pPr algn="ctr"/>
                      <a:r>
                        <a:rPr lang="en-US" sz="1100" dirty="0"/>
                        <a:t>394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Double Quarter Wave</a:t>
                      </a:r>
                    </a:p>
                  </a:txBody>
                  <a:tcPr marL="68580" marR="68580" marT="34290" marB="34290"/>
                </a:tc>
                <a:tc>
                  <a:txBody>
                    <a:bodyPr/>
                    <a:lstStyle/>
                    <a:p>
                      <a:pPr algn="ctr"/>
                      <a:r>
                        <a:rPr lang="en-US" sz="1100" dirty="0"/>
                        <a:t>IR-6</a:t>
                      </a:r>
                    </a:p>
                  </a:txBody>
                  <a:tcPr marL="68580" marR="68580" marT="34290" marB="34290"/>
                </a:tc>
                <a:tc>
                  <a:txBody>
                    <a:bodyPr/>
                    <a:lstStyle/>
                    <a:p>
                      <a:pPr algn="ctr"/>
                      <a:r>
                        <a:rPr lang="en-US" sz="1100" dirty="0"/>
                        <a:t>8</a:t>
                      </a:r>
                    </a:p>
                  </a:txBody>
                  <a:tcPr marL="68580" marR="68580" marT="34290" marB="34290"/>
                </a:tc>
                <a:extLst>
                  <a:ext uri="{0D108BD9-81ED-4DB2-BD59-A6C34878D82A}">
                    <a16:rowId xmlns:a16="http://schemas.microsoft.com/office/drawing/2014/main" val="446646330"/>
                  </a:ext>
                </a:extLst>
              </a:tr>
              <a:tr h="267462">
                <a:tc>
                  <a:txBody>
                    <a:bodyPr/>
                    <a:lstStyle/>
                    <a:p>
                      <a:endParaRPr lang="en-US" sz="1100" dirty="0"/>
                    </a:p>
                  </a:txBody>
                  <a:tcPr marL="68580" marR="68580" marT="34290" marB="34290"/>
                </a:tc>
                <a:tc>
                  <a:txBody>
                    <a:bodyPr/>
                    <a:lstStyle/>
                    <a:p>
                      <a:pPr algn="l"/>
                      <a:r>
                        <a:rPr lang="en-US" sz="1100" dirty="0"/>
                        <a:t>Electron</a:t>
                      </a:r>
                    </a:p>
                  </a:txBody>
                  <a:tcPr marL="68580" marR="68580" marT="34290" marB="34290"/>
                </a:tc>
                <a:tc>
                  <a:txBody>
                    <a:bodyPr/>
                    <a:lstStyle/>
                    <a:p>
                      <a:pPr algn="ctr"/>
                      <a:r>
                        <a:rPr lang="en-US" sz="1100" dirty="0"/>
                        <a:t>394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Double Quarter Wave</a:t>
                      </a:r>
                    </a:p>
                  </a:txBody>
                  <a:tcPr marL="68580" marR="68580" marT="34290" marB="34290"/>
                </a:tc>
                <a:tc>
                  <a:txBody>
                    <a:bodyPr/>
                    <a:lstStyle/>
                    <a:p>
                      <a:pPr algn="ctr"/>
                      <a:r>
                        <a:rPr lang="en-US" sz="1100" dirty="0"/>
                        <a:t>IR-6</a:t>
                      </a:r>
                    </a:p>
                  </a:txBody>
                  <a:tcPr marL="68580" marR="68580" marT="34290" marB="34290"/>
                </a:tc>
                <a:tc>
                  <a:txBody>
                    <a:bodyPr/>
                    <a:lstStyle/>
                    <a:p>
                      <a:pPr algn="ctr"/>
                      <a:r>
                        <a:rPr lang="en-US" sz="1100" dirty="0"/>
                        <a:t>2</a:t>
                      </a:r>
                    </a:p>
                  </a:txBody>
                  <a:tcPr marL="68580" marR="68580" marT="34290" marB="34290"/>
                </a:tc>
                <a:extLst>
                  <a:ext uri="{0D108BD9-81ED-4DB2-BD59-A6C34878D82A}">
                    <a16:rowId xmlns:a16="http://schemas.microsoft.com/office/drawing/2014/main" val="331709408"/>
                  </a:ext>
                </a:extLst>
              </a:tr>
              <a:tr h="267462">
                <a:tc>
                  <a:txBody>
                    <a:bodyPr/>
                    <a:lstStyle/>
                    <a:p>
                      <a:r>
                        <a:rPr lang="en-US" sz="1100" dirty="0"/>
                        <a:t>Hadron Cooling</a:t>
                      </a:r>
                    </a:p>
                  </a:txBody>
                  <a:tcPr marL="68580" marR="68580" marT="34290" marB="34290"/>
                </a:tc>
                <a:tc>
                  <a:txBody>
                    <a:bodyPr/>
                    <a:lstStyle/>
                    <a:p>
                      <a:pPr algn="l"/>
                      <a:r>
                        <a:rPr lang="en-US" sz="1100" dirty="0"/>
                        <a:t>SRF Booster</a:t>
                      </a:r>
                    </a:p>
                  </a:txBody>
                  <a:tcPr marL="68580" marR="68580" marT="34290" marB="34290"/>
                </a:tc>
                <a:tc>
                  <a:txBody>
                    <a:bodyPr/>
                    <a:lstStyle/>
                    <a:p>
                      <a:pPr algn="ctr"/>
                      <a:r>
                        <a:rPr lang="en-US" sz="1100" dirty="0"/>
                        <a:t>118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Quarter Wave</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2</a:t>
                      </a:r>
                    </a:p>
                  </a:txBody>
                  <a:tcPr marL="68580" marR="68580" marT="34290" marB="34290"/>
                </a:tc>
                <a:extLst>
                  <a:ext uri="{0D108BD9-81ED-4DB2-BD59-A6C34878D82A}">
                    <a16:rowId xmlns:a16="http://schemas.microsoft.com/office/drawing/2014/main" val="1611850147"/>
                  </a:ext>
                </a:extLst>
              </a:tr>
              <a:tr h="267462">
                <a:tc>
                  <a:txBody>
                    <a:bodyPr/>
                    <a:lstStyle/>
                    <a:p>
                      <a:endParaRPr lang="en-US" sz="1100" dirty="0"/>
                    </a:p>
                  </a:txBody>
                  <a:tcPr marL="68580" marR="68580" marT="34290" marB="34290"/>
                </a:tc>
                <a:tc>
                  <a:txBody>
                    <a:bodyPr/>
                    <a:lstStyle/>
                    <a:p>
                      <a:pPr algn="l"/>
                      <a:r>
                        <a:rPr lang="en-US" sz="1100" dirty="0"/>
                        <a:t>Bunch Compression</a:t>
                      </a:r>
                    </a:p>
                  </a:txBody>
                  <a:tcPr marL="68580" marR="68580" marT="34290" marB="34290"/>
                </a:tc>
                <a:tc>
                  <a:txBody>
                    <a:bodyPr/>
                    <a:lstStyle/>
                    <a:p>
                      <a:pPr algn="ctr"/>
                      <a:r>
                        <a:rPr lang="en-US" sz="1100" dirty="0"/>
                        <a:t>591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Copper, 1-cell </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1</a:t>
                      </a:r>
                    </a:p>
                  </a:txBody>
                  <a:tcPr marL="68580" marR="68580" marT="34290" marB="34290"/>
                </a:tc>
                <a:extLst>
                  <a:ext uri="{0D108BD9-81ED-4DB2-BD59-A6C34878D82A}">
                    <a16:rowId xmlns:a16="http://schemas.microsoft.com/office/drawing/2014/main" val="2579582911"/>
                  </a:ext>
                </a:extLst>
              </a:tr>
              <a:tr h="267462">
                <a:tc>
                  <a:txBody>
                    <a:bodyPr/>
                    <a:lstStyle/>
                    <a:p>
                      <a:endParaRPr lang="en-US" sz="1100" dirty="0"/>
                    </a:p>
                  </a:txBody>
                  <a:tcPr marL="68580" marR="68580" marT="34290" marB="34290"/>
                </a:tc>
                <a:tc>
                  <a:txBody>
                    <a:bodyPr/>
                    <a:lstStyle/>
                    <a:p>
                      <a:pPr algn="l"/>
                      <a:r>
                        <a:rPr lang="en-US" sz="1100" dirty="0"/>
                        <a:t>Fundamental</a:t>
                      </a:r>
                    </a:p>
                  </a:txBody>
                  <a:tcPr marL="68580" marR="68580" marT="34290" marB="34290"/>
                </a:tc>
                <a:tc>
                  <a:txBody>
                    <a:bodyPr/>
                    <a:lstStyle/>
                    <a:p>
                      <a:pPr algn="ctr"/>
                      <a:r>
                        <a:rPr lang="en-US" sz="1100" dirty="0"/>
                        <a:t>591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5-cell</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9</a:t>
                      </a:r>
                    </a:p>
                  </a:txBody>
                  <a:tcPr marL="68580" marR="68580" marT="34290" marB="34290"/>
                </a:tc>
                <a:extLst>
                  <a:ext uri="{0D108BD9-81ED-4DB2-BD59-A6C34878D82A}">
                    <a16:rowId xmlns:a16="http://schemas.microsoft.com/office/drawing/2014/main" val="3144982201"/>
                  </a:ext>
                </a:extLst>
              </a:tr>
              <a:tr h="267462">
                <a:tc>
                  <a:txBody>
                    <a:bodyPr/>
                    <a:lstStyle/>
                    <a:p>
                      <a:endParaRPr lang="en-US" sz="1100" dirty="0"/>
                    </a:p>
                  </a:txBody>
                  <a:tcPr marL="68580" marR="68580" marT="34290" marB="34290"/>
                </a:tc>
                <a:tc>
                  <a:txBody>
                    <a:bodyPr/>
                    <a:lstStyle/>
                    <a:p>
                      <a:pPr algn="l"/>
                      <a:r>
                        <a:rPr lang="en-US" sz="1100" dirty="0"/>
                        <a:t>Third Harmonic</a:t>
                      </a:r>
                    </a:p>
                  </a:txBody>
                  <a:tcPr marL="68580" marR="68580" marT="34290" marB="34290"/>
                </a:tc>
                <a:tc>
                  <a:txBody>
                    <a:bodyPr/>
                    <a:lstStyle/>
                    <a:p>
                      <a:pPr algn="ctr"/>
                      <a:r>
                        <a:rPr lang="en-US" sz="1100" dirty="0"/>
                        <a:t>1773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SRF, 5-cell</a:t>
                      </a:r>
                    </a:p>
                  </a:txBody>
                  <a:tcPr marL="68580" marR="68580" marT="34290" marB="34290"/>
                </a:tc>
                <a:tc>
                  <a:txBody>
                    <a:bodyPr/>
                    <a:lstStyle/>
                    <a:p>
                      <a:pPr algn="ctr"/>
                      <a:r>
                        <a:rPr lang="en-US" sz="1100" dirty="0"/>
                        <a:t>IR-2</a:t>
                      </a:r>
                    </a:p>
                  </a:txBody>
                  <a:tcPr marL="68580" marR="68580" marT="34290" marB="34290"/>
                </a:tc>
                <a:tc>
                  <a:txBody>
                    <a:bodyPr/>
                    <a:lstStyle/>
                    <a:p>
                      <a:pPr algn="ctr"/>
                      <a:r>
                        <a:rPr lang="en-US" sz="1100" dirty="0"/>
                        <a:t>2</a:t>
                      </a:r>
                    </a:p>
                  </a:txBody>
                  <a:tcPr marL="68580" marR="68580" marT="34290" marB="34290"/>
                </a:tc>
                <a:extLst>
                  <a:ext uri="{0D108BD9-81ED-4DB2-BD59-A6C34878D82A}">
                    <a16:rowId xmlns:a16="http://schemas.microsoft.com/office/drawing/2014/main" val="3543604910"/>
                  </a:ext>
                </a:extLst>
              </a:tr>
            </a:tbl>
          </a:graphicData>
        </a:graphic>
      </p:graphicFrame>
      <p:sp>
        <p:nvSpPr>
          <p:cNvPr id="3" name="Rectangle 2">
            <a:extLst>
              <a:ext uri="{FF2B5EF4-FFF2-40B4-BE49-F238E27FC236}">
                <a16:creationId xmlns:a16="http://schemas.microsoft.com/office/drawing/2014/main" id="{FA0E1ECF-389B-47A4-84FA-7DF8B60482D4}"/>
              </a:ext>
            </a:extLst>
          </p:cNvPr>
          <p:cNvSpPr/>
          <p:nvPr/>
        </p:nvSpPr>
        <p:spPr>
          <a:xfrm>
            <a:off x="300625" y="4196080"/>
            <a:ext cx="8539442" cy="5181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5131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53809C-03B9-4683-8447-3722AE75D118}"/>
              </a:ext>
            </a:extLst>
          </p:cNvPr>
          <p:cNvPicPr>
            <a:picLocks noChangeAspect="1"/>
          </p:cNvPicPr>
          <p:nvPr/>
        </p:nvPicPr>
        <p:blipFill>
          <a:blip r:embed="rId2"/>
          <a:stretch>
            <a:fillRect/>
          </a:stretch>
        </p:blipFill>
        <p:spPr>
          <a:xfrm rot="2385503">
            <a:off x="5570744" y="4769521"/>
            <a:ext cx="1858445" cy="847347"/>
          </a:xfrm>
          <a:prstGeom prst="rect">
            <a:avLst/>
          </a:prstGeom>
        </p:spPr>
      </p:pic>
      <p:pic>
        <p:nvPicPr>
          <p:cNvPr id="21" name="Picture 20">
            <a:extLst>
              <a:ext uri="{FF2B5EF4-FFF2-40B4-BE49-F238E27FC236}">
                <a16:creationId xmlns:a16="http://schemas.microsoft.com/office/drawing/2014/main" id="{47868595-79E6-4807-8F42-F953F18E4D7B}"/>
              </a:ext>
            </a:extLst>
          </p:cNvPr>
          <p:cNvPicPr>
            <a:picLocks noChangeAspect="1"/>
          </p:cNvPicPr>
          <p:nvPr/>
        </p:nvPicPr>
        <p:blipFill>
          <a:blip r:embed="rId2"/>
          <a:stretch>
            <a:fillRect/>
          </a:stretch>
        </p:blipFill>
        <p:spPr>
          <a:xfrm rot="2334684">
            <a:off x="849492" y="944292"/>
            <a:ext cx="1858445" cy="847347"/>
          </a:xfrm>
          <a:prstGeom prst="rect">
            <a:avLst/>
          </a:prstGeom>
        </p:spPr>
      </p:pic>
      <p:pic>
        <p:nvPicPr>
          <p:cNvPr id="24" name="Picture 23">
            <a:extLst>
              <a:ext uri="{FF2B5EF4-FFF2-40B4-BE49-F238E27FC236}">
                <a16:creationId xmlns:a16="http://schemas.microsoft.com/office/drawing/2014/main" id="{7BE4A043-C2E3-49D7-B008-087E6A402ED0}"/>
              </a:ext>
            </a:extLst>
          </p:cNvPr>
          <p:cNvPicPr>
            <a:picLocks noChangeAspect="1"/>
          </p:cNvPicPr>
          <p:nvPr/>
        </p:nvPicPr>
        <p:blipFill>
          <a:blip r:embed="rId2"/>
          <a:stretch>
            <a:fillRect/>
          </a:stretch>
        </p:blipFill>
        <p:spPr>
          <a:xfrm rot="19234063">
            <a:off x="5875026" y="1062859"/>
            <a:ext cx="1858445" cy="847347"/>
          </a:xfrm>
          <a:prstGeom prst="rect">
            <a:avLst/>
          </a:prstGeom>
        </p:spPr>
      </p:pic>
      <p:pic>
        <p:nvPicPr>
          <p:cNvPr id="18" name="Picture 17">
            <a:extLst>
              <a:ext uri="{FF2B5EF4-FFF2-40B4-BE49-F238E27FC236}">
                <a16:creationId xmlns:a16="http://schemas.microsoft.com/office/drawing/2014/main" id="{D0212A59-777D-48E2-A679-4A678BFBAA83}"/>
              </a:ext>
            </a:extLst>
          </p:cNvPr>
          <p:cNvPicPr>
            <a:picLocks noChangeAspect="1"/>
          </p:cNvPicPr>
          <p:nvPr/>
        </p:nvPicPr>
        <p:blipFill>
          <a:blip r:embed="rId2"/>
          <a:stretch>
            <a:fillRect/>
          </a:stretch>
        </p:blipFill>
        <p:spPr>
          <a:xfrm rot="19333642">
            <a:off x="1244606" y="4731009"/>
            <a:ext cx="1858445" cy="847347"/>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2699792" y="2552700"/>
            <a:ext cx="3467100" cy="1752600"/>
          </a:xfrm>
          <a:prstGeom prst="rect">
            <a:avLst/>
          </a:prstGeom>
          <a:noFill/>
          <a:ln w="9525">
            <a:noFill/>
            <a:miter lim="800000"/>
            <a:headEnd/>
            <a:tailEnd/>
          </a:ln>
        </p:spPr>
      </p:pic>
      <p:sp>
        <p:nvSpPr>
          <p:cNvPr id="8" name="Oval 7"/>
          <p:cNvSpPr/>
          <p:nvPr/>
        </p:nvSpPr>
        <p:spPr>
          <a:xfrm rot="19288776">
            <a:off x="-110547" y="6140258"/>
            <a:ext cx="1800200" cy="208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a:endCxn id="8" idx="2"/>
          </p:cNvCxnSpPr>
          <p:nvPr/>
        </p:nvCxnSpPr>
        <p:spPr>
          <a:xfrm flipH="1">
            <a:off x="85327" y="0"/>
            <a:ext cx="8591130" cy="68051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4016" y="0"/>
            <a:ext cx="8460432"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2396963">
            <a:off x="7021206" y="6142855"/>
            <a:ext cx="1800200" cy="208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2843808" y="260648"/>
            <a:ext cx="3168352" cy="584775"/>
          </a:xfrm>
          <a:prstGeom prst="rect">
            <a:avLst/>
          </a:prstGeom>
          <a:noFill/>
        </p:spPr>
        <p:txBody>
          <a:bodyPr wrap="square" rtlCol="0">
            <a:spAutoFit/>
          </a:bodyPr>
          <a:lstStyle/>
          <a:p>
            <a:pPr algn="ctr"/>
            <a:r>
              <a:rPr lang="en-GB" sz="3200" dirty="0"/>
              <a:t>Crab crossing</a:t>
            </a:r>
          </a:p>
        </p:txBody>
      </p:sp>
      <p:sp>
        <p:nvSpPr>
          <p:cNvPr id="23" name="TextBox 22"/>
          <p:cNvSpPr txBox="1"/>
          <p:nvPr/>
        </p:nvSpPr>
        <p:spPr>
          <a:xfrm>
            <a:off x="7452320" y="2864483"/>
            <a:ext cx="2088232" cy="369332"/>
          </a:xfrm>
          <a:prstGeom prst="rect">
            <a:avLst/>
          </a:prstGeom>
          <a:noFill/>
        </p:spPr>
        <p:txBody>
          <a:bodyPr wrap="square" rtlCol="0">
            <a:spAutoFit/>
          </a:bodyPr>
          <a:lstStyle/>
          <a:p>
            <a:r>
              <a:rPr lang="en-GB" dirty="0"/>
              <a:t>Crab cavities</a:t>
            </a:r>
          </a:p>
        </p:txBody>
      </p:sp>
      <p:cxnSp>
        <p:nvCxnSpPr>
          <p:cNvPr id="25" name="Straight Arrow Connector 24"/>
          <p:cNvCxnSpPr/>
          <p:nvPr/>
        </p:nvCxnSpPr>
        <p:spPr>
          <a:xfrm flipH="1">
            <a:off x="6876256" y="3284984"/>
            <a:ext cx="1152128"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164288" y="1772816"/>
            <a:ext cx="93610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67944" y="4365104"/>
            <a:ext cx="1008112" cy="369332"/>
          </a:xfrm>
          <a:prstGeom prst="rect">
            <a:avLst/>
          </a:prstGeom>
          <a:noFill/>
        </p:spPr>
        <p:txBody>
          <a:bodyPr wrap="square" rtlCol="0">
            <a:spAutoFit/>
          </a:bodyPr>
          <a:lstStyle/>
          <a:p>
            <a:r>
              <a:rPr lang="en-GB" dirty="0"/>
              <a:t>IR</a:t>
            </a:r>
          </a:p>
        </p:txBody>
      </p:sp>
      <p:sp>
        <p:nvSpPr>
          <p:cNvPr id="2" name="Footer Placeholder 1"/>
          <p:cNvSpPr>
            <a:spLocks noGrp="1"/>
          </p:cNvSpPr>
          <p:nvPr>
            <p:ph type="ftr" sz="quarter" idx="11"/>
          </p:nvPr>
        </p:nvSpPr>
        <p:spPr>
          <a:xfrm>
            <a:off x="3028950" y="6356353"/>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
        <p:nvSpPr>
          <p:cNvPr id="3" name="Slide Number Placeholder 2"/>
          <p:cNvSpPr>
            <a:spLocks noGrp="1"/>
          </p:cNvSpPr>
          <p:nvPr>
            <p:ph type="sldNum" sz="quarter" idx="12"/>
          </p:nvPr>
        </p:nvSpPr>
        <p:spPr/>
        <p:txBody>
          <a:bodyPr/>
          <a:lstStyle/>
          <a:p>
            <a:fld id="{0FA004B2-1541-5046-B6F2-22AF56585712}" type="slidenum">
              <a:rPr lang="en-US" smtClean="0"/>
              <a:t>28</a:t>
            </a:fld>
            <a:endParaRPr lang="en-US"/>
          </a:p>
        </p:txBody>
      </p:sp>
    </p:spTree>
    <p:extLst>
      <p:ext uri="{BB962C8B-B14F-4D97-AF65-F5344CB8AC3E}">
        <p14:creationId xmlns:p14="http://schemas.microsoft.com/office/powerpoint/2010/main" val="32780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4" nodeType="clickEffect">
                                  <p:stCondLst>
                                    <p:cond delay="0"/>
                                  </p:stCondLst>
                                  <p:childTnLst>
                                    <p:animMotion origin="layout" path="M 3.61111E-6 -4.16185E-6 L 0.1302 -0.13734 " pathEditMode="relative" rAng="0" ptsTypes="AA">
                                      <p:cBhvr>
                                        <p:cTn id="6" dur="2000" fill="hold"/>
                                        <p:tgtEl>
                                          <p:spTgt spid="8"/>
                                        </p:tgtEl>
                                        <p:attrNameLst>
                                          <p:attrName>ppt_x</p:attrName>
                                          <p:attrName>ppt_y</p:attrName>
                                        </p:attrNameLst>
                                      </p:cBhvr>
                                      <p:rCtr x="6500" y="-6900"/>
                                    </p:animMotion>
                                  </p:childTnLst>
                                </p:cTn>
                              </p:par>
                              <p:par>
                                <p:cTn id="7" presetID="56" presetClass="path" presetSubtype="0" accel="50000" decel="50000" fill="hold" grpId="4" nodeType="withEffect">
                                  <p:stCondLst>
                                    <p:cond delay="0"/>
                                  </p:stCondLst>
                                  <p:childTnLst>
                                    <p:animMotion origin="layout" path="M 0.01579 0.01757 L -0.13282 -0.13272 " pathEditMode="relative" rAng="0" ptsTypes="AA">
                                      <p:cBhvr>
                                        <p:cTn id="8" dur="2000" fill="hold"/>
                                        <p:tgtEl>
                                          <p:spTgt spid="9"/>
                                        </p:tgtEl>
                                        <p:attrNameLst>
                                          <p:attrName>ppt_x</p:attrName>
                                          <p:attrName>ppt_y</p:attrName>
                                        </p:attrNameLst>
                                      </p:cBhvr>
                                      <p:rCtr x="-7400" y="-7500"/>
                                    </p:animMotion>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grpId="0" nodeType="clickEffect">
                                  <p:stCondLst>
                                    <p:cond delay="0"/>
                                  </p:stCondLst>
                                  <p:childTnLst>
                                    <p:animMotion origin="layout" path="M 0.13021 -0.13734 L 0.40591 -0.42034 " pathEditMode="relative" rAng="0" ptsTypes="AA">
                                      <p:cBhvr>
                                        <p:cTn id="12" dur="2000" fill="hold"/>
                                        <p:tgtEl>
                                          <p:spTgt spid="8"/>
                                        </p:tgtEl>
                                        <p:attrNameLst>
                                          <p:attrName>ppt_x</p:attrName>
                                          <p:attrName>ppt_y</p:attrName>
                                        </p:attrNameLst>
                                      </p:cBhvr>
                                      <p:rCtr x="13800" y="-14200"/>
                                    </p:animMotion>
                                  </p:childTnLst>
                                </p:cTn>
                              </p:par>
                              <p:par>
                                <p:cTn id="13" presetID="56" presetClass="path" presetSubtype="0" accel="50000" decel="50000" fill="hold" grpId="0" nodeType="withEffect">
                                  <p:stCondLst>
                                    <p:cond delay="0"/>
                                  </p:stCondLst>
                                  <p:childTnLst>
                                    <p:animMotion origin="layout" path="M -0.13282 -0.13272 L -0.3849 -0.41596 " pathEditMode="relative" rAng="0" ptsTypes="AA">
                                      <p:cBhvr>
                                        <p:cTn id="14" dur="2000" fill="hold"/>
                                        <p:tgtEl>
                                          <p:spTgt spid="9"/>
                                        </p:tgtEl>
                                        <p:attrNameLst>
                                          <p:attrName>ppt_x</p:attrName>
                                          <p:attrName>ppt_y</p:attrName>
                                        </p:attrNameLst>
                                      </p:cBhvr>
                                      <p:rCtr x="-12600" y="-14200"/>
                                    </p:animMotion>
                                  </p:childTnLst>
                                </p:cTn>
                              </p:par>
                              <p:par>
                                <p:cTn id="15" presetID="8" presetClass="emph" presetSubtype="0" fill="hold" grpId="1" nodeType="withEffect">
                                  <p:stCondLst>
                                    <p:cond delay="0"/>
                                  </p:stCondLst>
                                  <p:childTnLst>
                                    <p:animRot by="2340000">
                                      <p:cBhvr>
                                        <p:cTn id="16" dur="2000" fill="hold"/>
                                        <p:tgtEl>
                                          <p:spTgt spid="8"/>
                                        </p:tgtEl>
                                        <p:attrNameLst>
                                          <p:attrName>r</p:attrName>
                                        </p:attrNameLst>
                                      </p:cBhvr>
                                    </p:animRot>
                                  </p:childTnLst>
                                </p:cTn>
                              </p:par>
                              <p:par>
                                <p:cTn id="17" presetID="8" presetClass="emph" presetSubtype="0" fill="hold" grpId="1" nodeType="withEffect">
                                  <p:stCondLst>
                                    <p:cond delay="0"/>
                                  </p:stCondLst>
                                  <p:childTnLst>
                                    <p:animRot by="-2340000">
                                      <p:cBhvr>
                                        <p:cTn id="18" dur="2000" fill="hold"/>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grpId="2" nodeType="clickEffect">
                                  <p:stCondLst>
                                    <p:cond delay="0"/>
                                  </p:stCondLst>
                                  <p:childTnLst>
                                    <p:animMotion origin="layout" path="M 0.4059 -0.42035 L 0.65781 -0.68254 " pathEditMode="relative" rAng="0" ptsTypes="AA">
                                      <p:cBhvr>
                                        <p:cTn id="22" dur="2000" fill="hold"/>
                                        <p:tgtEl>
                                          <p:spTgt spid="8"/>
                                        </p:tgtEl>
                                        <p:attrNameLst>
                                          <p:attrName>ppt_x</p:attrName>
                                          <p:attrName>ppt_y</p:attrName>
                                        </p:attrNameLst>
                                      </p:cBhvr>
                                      <p:rCtr x="12600" y="-13100"/>
                                    </p:animMotion>
                                  </p:childTnLst>
                                </p:cTn>
                              </p:par>
                              <p:par>
                                <p:cTn id="23" presetID="8" presetClass="emph" presetSubtype="0" fill="hold" grpId="3" nodeType="withEffect">
                                  <p:stCondLst>
                                    <p:cond delay="0"/>
                                  </p:stCondLst>
                                  <p:childTnLst>
                                    <p:animRot by="-2340000">
                                      <p:cBhvr>
                                        <p:cTn id="24" dur="2000" fill="hold"/>
                                        <p:tgtEl>
                                          <p:spTgt spid="8"/>
                                        </p:tgtEl>
                                        <p:attrNameLst>
                                          <p:attrName>r</p:attrName>
                                        </p:attrNameLst>
                                      </p:cBhvr>
                                    </p:animRot>
                                  </p:childTnLst>
                                </p:cTn>
                              </p:par>
                              <p:par>
                                <p:cTn id="25" presetID="56" presetClass="path" presetSubtype="0" accel="50000" decel="50000" fill="hold" grpId="2" nodeType="withEffect">
                                  <p:stCondLst>
                                    <p:cond delay="0"/>
                                  </p:stCondLst>
                                  <p:childTnLst>
                                    <p:animMotion origin="layout" path="M -0.39288 -0.42636 L -0.64479 -0.68856 " pathEditMode="relative" rAng="0" ptsTypes="AA">
                                      <p:cBhvr>
                                        <p:cTn id="26" dur="2000" fill="hold"/>
                                        <p:tgtEl>
                                          <p:spTgt spid="9"/>
                                        </p:tgtEl>
                                        <p:attrNameLst>
                                          <p:attrName>ppt_x</p:attrName>
                                          <p:attrName>ppt_y</p:attrName>
                                        </p:attrNameLst>
                                      </p:cBhvr>
                                      <p:rCtr x="-12600" y="-13100"/>
                                    </p:animMotion>
                                  </p:childTnLst>
                                </p:cTn>
                              </p:par>
                              <p:par>
                                <p:cTn id="27" presetID="8" presetClass="emph" presetSubtype="0" fill="hold" grpId="3" nodeType="withEffect">
                                  <p:stCondLst>
                                    <p:cond delay="0"/>
                                  </p:stCondLst>
                                  <p:childTnLst>
                                    <p:animRot by="2340000">
                                      <p:cBhvr>
                                        <p:cTn id="28" dur="2000" fill="hold"/>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5" nodeType="clickEffect">
                                  <p:stCondLst>
                                    <p:cond delay="0"/>
                                  </p:stCondLst>
                                  <p:childTnLst>
                                    <p:animMotion origin="layout" path="M 0.64202 -0.67213 L 0.8625 -0.90936 " pathEditMode="relative" rAng="0" ptsTypes="AA">
                                      <p:cBhvr>
                                        <p:cTn id="32" dur="2000" fill="hold"/>
                                        <p:tgtEl>
                                          <p:spTgt spid="8"/>
                                        </p:tgtEl>
                                        <p:attrNameLst>
                                          <p:attrName>ppt_x</p:attrName>
                                          <p:attrName>ppt_y</p:attrName>
                                        </p:attrNameLst>
                                      </p:cBhvr>
                                      <p:rCtr x="11000" y="-11900"/>
                                    </p:animMotion>
                                  </p:childTnLst>
                                </p:cTn>
                              </p:par>
                              <p:par>
                                <p:cTn id="33" presetID="49" presetClass="path" presetSubtype="0" accel="50000" decel="50000" fill="hold" grpId="5" nodeType="withEffect">
                                  <p:stCondLst>
                                    <p:cond delay="0"/>
                                  </p:stCondLst>
                                  <p:childTnLst>
                                    <p:animMotion origin="layout" path="M -0.63681 -0.67815 L -0.84948 -0.91538 " pathEditMode="relative" rAng="0" ptsTypes="AA">
                                      <p:cBhvr>
                                        <p:cTn id="34" dur="2000" fill="hold"/>
                                        <p:tgtEl>
                                          <p:spTgt spid="9"/>
                                        </p:tgtEl>
                                        <p:attrNameLst>
                                          <p:attrName>ppt_x</p:attrName>
                                          <p:attrName>ppt_y</p:attrName>
                                        </p:attrNameLst>
                                      </p:cBhvr>
                                      <p:rCtr x="-10600" y="-11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9" grpId="0" animBg="1"/>
      <p:bldP spid="9" grpId="1" animBg="1"/>
      <p:bldP spid="9" grpId="2" animBg="1"/>
      <p:bldP spid="9" grpId="3" animBg="1"/>
      <p:bldP spid="9" grpId="4" animBg="1"/>
      <p:bldP spid="9"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4151-9EA7-4FF9-B475-02466C7A2933}"/>
              </a:ext>
            </a:extLst>
          </p:cNvPr>
          <p:cNvSpPr>
            <a:spLocks noGrp="1"/>
          </p:cNvSpPr>
          <p:nvPr>
            <p:ph type="title"/>
          </p:nvPr>
        </p:nvSpPr>
        <p:spPr/>
        <p:txBody>
          <a:bodyPr/>
          <a:lstStyle/>
          <a:p>
            <a:r>
              <a:rPr lang="en-GB" dirty="0"/>
              <a:t>UK expertise</a:t>
            </a:r>
          </a:p>
        </p:txBody>
      </p:sp>
      <p:sp>
        <p:nvSpPr>
          <p:cNvPr id="3" name="Content Placeholder 2">
            <a:extLst>
              <a:ext uri="{FF2B5EF4-FFF2-40B4-BE49-F238E27FC236}">
                <a16:creationId xmlns:a16="http://schemas.microsoft.com/office/drawing/2014/main" id="{CFBFD24D-804B-4BEE-986E-588948FFAE32}"/>
              </a:ext>
            </a:extLst>
          </p:cNvPr>
          <p:cNvSpPr>
            <a:spLocks noGrp="1"/>
          </p:cNvSpPr>
          <p:nvPr>
            <p:ph idx="1"/>
          </p:nvPr>
        </p:nvSpPr>
        <p:spPr/>
        <p:txBody>
          <a:bodyPr/>
          <a:lstStyle/>
          <a:p>
            <a:r>
              <a:rPr lang="en-GB" dirty="0"/>
              <a:t>UK has expertise which is world leading and attractive to EIC in</a:t>
            </a:r>
          </a:p>
          <a:p>
            <a:pPr lvl="1"/>
            <a:r>
              <a:rPr lang="en-GB" dirty="0"/>
              <a:t>Superconducting RF systems</a:t>
            </a:r>
          </a:p>
          <a:p>
            <a:pPr lvl="1"/>
            <a:r>
              <a:rPr lang="en-GB" dirty="0"/>
              <a:t>Beam Instrumentation: Electro-optic beam position monitors, Gas Jet monitors and Beam loss monitors</a:t>
            </a:r>
          </a:p>
          <a:p>
            <a:pPr lvl="1"/>
            <a:r>
              <a:rPr lang="en-GB" dirty="0"/>
              <a:t>LLRF synchronisation and beam feedback</a:t>
            </a:r>
          </a:p>
          <a:p>
            <a:pPr lvl="1"/>
            <a:r>
              <a:rPr lang="en-GB" dirty="0"/>
              <a:t>Energy recovery linac modelling and design</a:t>
            </a:r>
          </a:p>
          <a:p>
            <a:pPr lvl="1"/>
            <a:r>
              <a:rPr lang="en-GB" dirty="0"/>
              <a:t>Beam dynamics</a:t>
            </a:r>
          </a:p>
          <a:p>
            <a:pPr lvl="1"/>
            <a:endParaRPr lang="en-GB" dirty="0"/>
          </a:p>
        </p:txBody>
      </p:sp>
      <p:pic>
        <p:nvPicPr>
          <p:cNvPr id="4" name="Content Placeholder 12" descr="A blue logo with white text&#10;&#10;Description automatically generated">
            <a:extLst>
              <a:ext uri="{FF2B5EF4-FFF2-40B4-BE49-F238E27FC236}">
                <a16:creationId xmlns:a16="http://schemas.microsoft.com/office/drawing/2014/main" id="{3081B1DF-85D4-56A0-4AA8-8E34CD397D23}"/>
              </a:ext>
            </a:extLst>
          </p:cNvPr>
          <p:cNvPicPr>
            <a:picLocks noChangeAspect="1"/>
          </p:cNvPicPr>
          <p:nvPr/>
        </p:nvPicPr>
        <p:blipFill>
          <a:blip r:embed="rId2"/>
          <a:stretch>
            <a:fillRect/>
          </a:stretch>
        </p:blipFill>
        <p:spPr>
          <a:xfrm>
            <a:off x="3308775" y="4163836"/>
            <a:ext cx="1783985" cy="988155"/>
          </a:xfrm>
          <a:prstGeom prst="rect">
            <a:avLst/>
          </a:prstGeom>
        </p:spPr>
      </p:pic>
      <p:pic>
        <p:nvPicPr>
          <p:cNvPr id="5" name="Picture 4" descr="image001.jpg">
            <a:extLst>
              <a:ext uri="{FF2B5EF4-FFF2-40B4-BE49-F238E27FC236}">
                <a16:creationId xmlns:a16="http://schemas.microsoft.com/office/drawing/2014/main" id="{125B7D9C-83D2-02CF-576C-C1D1AA3FC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3373" y="4670866"/>
            <a:ext cx="2691504" cy="730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93F7A4-415B-B748-B2E2-4454696100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80" y="4423508"/>
            <a:ext cx="2129688" cy="666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Logo&#10;&#10;Description automatically generated">
            <a:extLst>
              <a:ext uri="{FF2B5EF4-FFF2-40B4-BE49-F238E27FC236}">
                <a16:creationId xmlns:a16="http://schemas.microsoft.com/office/drawing/2014/main" id="{E922AD5D-2409-8D9E-E3C3-E7CE7A8E0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767" y="5018632"/>
            <a:ext cx="2759051" cy="1839368"/>
          </a:xfrm>
          <a:prstGeom prst="rect">
            <a:avLst/>
          </a:prstGeom>
        </p:spPr>
      </p:pic>
      <p:pic>
        <p:nvPicPr>
          <p:cNvPr id="8" name="Picture 7" descr="RGB_print_logo_large.jpeg">
            <a:extLst>
              <a:ext uri="{FF2B5EF4-FFF2-40B4-BE49-F238E27FC236}">
                <a16:creationId xmlns:a16="http://schemas.microsoft.com/office/drawing/2014/main" id="{5049B787-9D85-5EA8-59E3-72D7A0DF90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91896" y="5632206"/>
            <a:ext cx="1490661" cy="74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2FBC10C-DD87-EC09-B9B6-73B25486D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335" y="5586091"/>
            <a:ext cx="2412900" cy="620927"/>
          </a:xfrm>
          <a:prstGeom prst="rect">
            <a:avLst/>
          </a:prstGeom>
        </p:spPr>
      </p:pic>
      <p:pic>
        <p:nvPicPr>
          <p:cNvPr id="10" name="Picture 9" descr="CI_logo_small">
            <a:extLst>
              <a:ext uri="{FF2B5EF4-FFF2-40B4-BE49-F238E27FC236}">
                <a16:creationId xmlns:a16="http://schemas.microsoft.com/office/drawing/2014/main" id="{D49B19D1-946B-C42A-2322-1F6D52CCA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0508" y="261309"/>
            <a:ext cx="1814369" cy="102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065E501-5913-FF8C-827C-CC1DFA381A3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5761" y="51017"/>
            <a:ext cx="1260039" cy="1260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DEBF934-8849-26B8-F303-810F161A997E}"/>
              </a:ext>
            </a:extLst>
          </p:cNvPr>
          <p:cNvPicPr>
            <a:picLocks noChangeAspect="1"/>
          </p:cNvPicPr>
          <p:nvPr/>
        </p:nvPicPr>
        <p:blipFill>
          <a:blip r:embed="rId10"/>
          <a:stretch>
            <a:fillRect/>
          </a:stretch>
        </p:blipFill>
        <p:spPr>
          <a:xfrm>
            <a:off x="6218233" y="2847497"/>
            <a:ext cx="2297117" cy="630899"/>
          </a:xfrm>
          <a:prstGeom prst="rect">
            <a:avLst/>
          </a:prstGeom>
        </p:spPr>
      </p:pic>
      <p:pic>
        <p:nvPicPr>
          <p:cNvPr id="13" name="Picture 12" descr="http://www.cmu.edu/physics/graduate-program/resources/logos/JLab_logo_white.gif">
            <a:extLst>
              <a:ext uri="{FF2B5EF4-FFF2-40B4-BE49-F238E27FC236}">
                <a16:creationId xmlns:a16="http://schemas.microsoft.com/office/drawing/2014/main" id="{748D4DAD-E0C6-D60A-D6E6-7E39B9AD9DE1}"/>
              </a:ext>
            </a:extLst>
          </p:cNvPr>
          <p:cNvPicPr>
            <a:picLocks noChangeAspect="1"/>
          </p:cNvPicPr>
          <p:nvPr/>
        </p:nvPicPr>
        <p:blipFill>
          <a:blip r:embed="rId11" cstate="print"/>
          <a:stretch>
            <a:fillRect/>
          </a:stretch>
        </p:blipFill>
        <p:spPr bwMode="auto">
          <a:xfrm>
            <a:off x="6233275" y="3811021"/>
            <a:ext cx="2171700" cy="678656"/>
          </a:xfrm>
          <a:prstGeom prst="rect">
            <a:avLst/>
          </a:prstGeom>
          <a:noFill/>
        </p:spPr>
      </p:pic>
    </p:spTree>
    <p:extLst>
      <p:ext uri="{BB962C8B-B14F-4D97-AF65-F5344CB8AC3E}">
        <p14:creationId xmlns:p14="http://schemas.microsoft.com/office/powerpoint/2010/main" val="23705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BB1A-50B5-3504-9779-F57695BCBDF7}"/>
              </a:ext>
            </a:extLst>
          </p:cNvPr>
          <p:cNvSpPr>
            <a:spLocks noGrp="1"/>
          </p:cNvSpPr>
          <p:nvPr>
            <p:ph type="ctrTitle"/>
          </p:nvPr>
        </p:nvSpPr>
        <p:spPr/>
        <p:txBody>
          <a:bodyPr/>
          <a:lstStyle/>
          <a:p>
            <a:r>
              <a:rPr lang="en-US" dirty="0"/>
              <a:t>Strong Hadron Cooling</a:t>
            </a:r>
            <a:endParaRPr lang="en-GB" dirty="0"/>
          </a:p>
        </p:txBody>
      </p:sp>
      <p:sp>
        <p:nvSpPr>
          <p:cNvPr id="3" name="Subtitle 2">
            <a:extLst>
              <a:ext uri="{FF2B5EF4-FFF2-40B4-BE49-F238E27FC236}">
                <a16:creationId xmlns:a16="http://schemas.microsoft.com/office/drawing/2014/main" id="{1EDF309D-4C95-24A7-9D59-1CD1104E9BF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5789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D8A3-E9AC-5FEC-E62A-90BA0D49F2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E5BA939-349B-95AA-1422-79C906F0059E}"/>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2077E5A-FA4D-DC3E-983E-1671AA2C4D4A}"/>
              </a:ext>
            </a:extLst>
          </p:cNvPr>
          <p:cNvSpPr>
            <a:spLocks noGrp="1"/>
          </p:cNvSpPr>
          <p:nvPr>
            <p:ph type="sldNum" sz="quarter" idx="12"/>
          </p:nvPr>
        </p:nvSpPr>
        <p:spPr/>
        <p:txBody>
          <a:bodyPr/>
          <a:lstStyle/>
          <a:p>
            <a:fld id="{893C5830-40F3-F04E-B2E3-10E6672BA8FF}" type="slidenum">
              <a:rPr lang="en-US" smtClean="0"/>
              <a:pPr/>
              <a:t>5</a:t>
            </a:fld>
            <a:endParaRPr lang="en-US" dirty="0"/>
          </a:p>
        </p:txBody>
      </p:sp>
      <p:pic>
        <p:nvPicPr>
          <p:cNvPr id="6" name="Picture 5">
            <a:extLst>
              <a:ext uri="{FF2B5EF4-FFF2-40B4-BE49-F238E27FC236}">
                <a16:creationId xmlns:a16="http://schemas.microsoft.com/office/drawing/2014/main" id="{339A4194-DB17-517F-ECDA-7F7CF1DA3FD8}"/>
              </a:ext>
            </a:extLst>
          </p:cNvPr>
          <p:cNvPicPr>
            <a:picLocks noChangeAspect="1"/>
          </p:cNvPicPr>
          <p:nvPr/>
        </p:nvPicPr>
        <p:blipFill>
          <a:blip r:embed="rId2"/>
          <a:stretch>
            <a:fillRect/>
          </a:stretch>
        </p:blipFill>
        <p:spPr>
          <a:xfrm>
            <a:off x="245942" y="725214"/>
            <a:ext cx="8652116" cy="5407572"/>
          </a:xfrm>
          <a:prstGeom prst="rect">
            <a:avLst/>
          </a:prstGeom>
        </p:spPr>
      </p:pic>
    </p:spTree>
    <p:extLst>
      <p:ext uri="{BB962C8B-B14F-4D97-AF65-F5344CB8AC3E}">
        <p14:creationId xmlns:p14="http://schemas.microsoft.com/office/powerpoint/2010/main" val="64385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815A-3D8D-F184-E9F6-5C6468F20ED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720714A-B0AB-7C72-DF00-0B70D74FCB9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84DBF5CA-B44A-C794-BA6D-9EA3AA3A82F4}"/>
              </a:ext>
            </a:extLst>
          </p:cNvPr>
          <p:cNvSpPr>
            <a:spLocks noGrp="1"/>
          </p:cNvSpPr>
          <p:nvPr>
            <p:ph type="sldNum" sz="quarter" idx="12"/>
          </p:nvPr>
        </p:nvSpPr>
        <p:spPr/>
        <p:txBody>
          <a:bodyPr/>
          <a:lstStyle/>
          <a:p>
            <a:fld id="{893C5830-40F3-F04E-B2E3-10E6672BA8FF}" type="slidenum">
              <a:rPr lang="en-US" smtClean="0"/>
              <a:pPr/>
              <a:t>6</a:t>
            </a:fld>
            <a:endParaRPr lang="en-US" dirty="0"/>
          </a:p>
        </p:txBody>
      </p:sp>
      <p:pic>
        <p:nvPicPr>
          <p:cNvPr id="6" name="Picture 5">
            <a:extLst>
              <a:ext uri="{FF2B5EF4-FFF2-40B4-BE49-F238E27FC236}">
                <a16:creationId xmlns:a16="http://schemas.microsoft.com/office/drawing/2014/main" id="{09719EC7-393A-9758-5206-B47C8EF88ED4}"/>
              </a:ext>
            </a:extLst>
          </p:cNvPr>
          <p:cNvPicPr>
            <a:picLocks noChangeAspect="1"/>
          </p:cNvPicPr>
          <p:nvPr/>
        </p:nvPicPr>
        <p:blipFill>
          <a:blip r:embed="rId2"/>
          <a:stretch>
            <a:fillRect/>
          </a:stretch>
        </p:blipFill>
        <p:spPr>
          <a:xfrm>
            <a:off x="353147" y="602243"/>
            <a:ext cx="8437705" cy="5653514"/>
          </a:xfrm>
          <a:prstGeom prst="rect">
            <a:avLst/>
          </a:prstGeom>
        </p:spPr>
      </p:pic>
    </p:spTree>
    <p:extLst>
      <p:ext uri="{BB962C8B-B14F-4D97-AF65-F5344CB8AC3E}">
        <p14:creationId xmlns:p14="http://schemas.microsoft.com/office/powerpoint/2010/main" val="2391331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6349-5C26-EC30-FF11-2D0C070EBD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1282D7-7B86-4FEA-ABCC-941DB544447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EC15AD85-C0D7-1149-AD01-F83703D4B868}"/>
              </a:ext>
            </a:extLst>
          </p:cNvPr>
          <p:cNvSpPr>
            <a:spLocks noGrp="1"/>
          </p:cNvSpPr>
          <p:nvPr>
            <p:ph type="sldNum" sz="quarter" idx="12"/>
          </p:nvPr>
        </p:nvSpPr>
        <p:spPr/>
        <p:txBody>
          <a:bodyPr/>
          <a:lstStyle/>
          <a:p>
            <a:fld id="{893C5830-40F3-F04E-B2E3-10E6672BA8FF}" type="slidenum">
              <a:rPr lang="en-US" smtClean="0"/>
              <a:pPr/>
              <a:t>7</a:t>
            </a:fld>
            <a:endParaRPr lang="en-US" dirty="0"/>
          </a:p>
        </p:txBody>
      </p:sp>
      <p:pic>
        <p:nvPicPr>
          <p:cNvPr id="6" name="Picture 5">
            <a:extLst>
              <a:ext uri="{FF2B5EF4-FFF2-40B4-BE49-F238E27FC236}">
                <a16:creationId xmlns:a16="http://schemas.microsoft.com/office/drawing/2014/main" id="{7101F72D-A919-6A6A-B523-A964870BDA7C}"/>
              </a:ext>
            </a:extLst>
          </p:cNvPr>
          <p:cNvPicPr>
            <a:picLocks noChangeAspect="1"/>
          </p:cNvPicPr>
          <p:nvPr/>
        </p:nvPicPr>
        <p:blipFill>
          <a:blip r:embed="rId2"/>
          <a:stretch>
            <a:fillRect/>
          </a:stretch>
        </p:blipFill>
        <p:spPr>
          <a:xfrm>
            <a:off x="271167" y="536027"/>
            <a:ext cx="8601666" cy="5785945"/>
          </a:xfrm>
          <a:prstGeom prst="rect">
            <a:avLst/>
          </a:prstGeom>
        </p:spPr>
      </p:pic>
    </p:spTree>
    <p:extLst>
      <p:ext uri="{BB962C8B-B14F-4D97-AF65-F5344CB8AC3E}">
        <p14:creationId xmlns:p14="http://schemas.microsoft.com/office/powerpoint/2010/main" val="416582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F119-A170-0C2A-22D8-AC1CA8B846E4}"/>
              </a:ext>
            </a:extLst>
          </p:cNvPr>
          <p:cNvSpPr>
            <a:spLocks noGrp="1"/>
          </p:cNvSpPr>
          <p:nvPr>
            <p:ph type="title"/>
          </p:nvPr>
        </p:nvSpPr>
        <p:spPr/>
        <p:txBody>
          <a:bodyPr/>
          <a:lstStyle/>
          <a:p>
            <a:r>
              <a:rPr lang="en-US" dirty="0"/>
              <a:t>Energy recovery Linac</a:t>
            </a:r>
            <a:endParaRPr lang="en-GB" dirty="0"/>
          </a:p>
        </p:txBody>
      </p:sp>
      <p:sp>
        <p:nvSpPr>
          <p:cNvPr id="3" name="Content Placeholder 2">
            <a:extLst>
              <a:ext uri="{FF2B5EF4-FFF2-40B4-BE49-F238E27FC236}">
                <a16:creationId xmlns:a16="http://schemas.microsoft.com/office/drawing/2014/main" id="{212A0150-D8E5-8118-428A-5EF1F6AF0B61}"/>
              </a:ext>
            </a:extLst>
          </p:cNvPr>
          <p:cNvSpPr>
            <a:spLocks noGrp="1"/>
          </p:cNvSpPr>
          <p:nvPr>
            <p:ph idx="1"/>
          </p:nvPr>
        </p:nvSpPr>
        <p:spPr>
          <a:xfrm>
            <a:off x="628650" y="1445079"/>
            <a:ext cx="7886700" cy="3431721"/>
          </a:xfrm>
        </p:spPr>
        <p:txBody>
          <a:bodyPr>
            <a:normAutofit fontScale="92500" lnSpcReduction="10000"/>
          </a:bodyPr>
          <a:lstStyle/>
          <a:p>
            <a:r>
              <a:rPr lang="en-US" dirty="0"/>
              <a:t>An Energy recovery linac, is a superconducting accelerator that recovers the beam energy as RF after each pass of the electron beam, and uses this to accelerate the </a:t>
            </a:r>
            <a:r>
              <a:rPr lang="en-US" dirty="0" err="1"/>
              <a:t>bext</a:t>
            </a:r>
            <a:r>
              <a:rPr lang="en-US" dirty="0"/>
              <a:t> batch of electrons</a:t>
            </a:r>
          </a:p>
          <a:p>
            <a:r>
              <a:rPr lang="en-US" dirty="0"/>
              <a:t>Required for machines with high currents such as the EIC SHC</a:t>
            </a:r>
          </a:p>
          <a:p>
            <a:r>
              <a:rPr lang="en-US" dirty="0"/>
              <a:t>UK built the first European ERL (ALICE) around 15 years ago and have significant expertise in this area.</a:t>
            </a:r>
          </a:p>
          <a:p>
            <a:r>
              <a:rPr lang="en-GB" dirty="0"/>
              <a:t>We have worked on beam-induced RF transients and BBU for PERLE for a number of years.</a:t>
            </a:r>
          </a:p>
          <a:p>
            <a:pPr lvl="1"/>
            <a:r>
              <a:rPr lang="en-GB" dirty="0"/>
              <a:t>Have developed a beam loading code to model the interactions between the beam, RF system and LLRF system.</a:t>
            </a:r>
          </a:p>
          <a:p>
            <a:pPr lvl="1"/>
            <a:r>
              <a:rPr lang="en-GB" dirty="0"/>
              <a:t>Developed a BBU code that accounts for realistic timing structure of bunches in the electron beam</a:t>
            </a:r>
          </a:p>
          <a:p>
            <a:endParaRPr lang="en-GB" dirty="0"/>
          </a:p>
        </p:txBody>
      </p:sp>
      <p:sp>
        <p:nvSpPr>
          <p:cNvPr id="4" name="Slide Number Placeholder 3">
            <a:extLst>
              <a:ext uri="{FF2B5EF4-FFF2-40B4-BE49-F238E27FC236}">
                <a16:creationId xmlns:a16="http://schemas.microsoft.com/office/drawing/2014/main" id="{18D42D35-C9D2-5998-7569-5621F99C1D4D}"/>
              </a:ext>
            </a:extLst>
          </p:cNvPr>
          <p:cNvSpPr>
            <a:spLocks noGrp="1"/>
          </p:cNvSpPr>
          <p:nvPr>
            <p:ph type="sldNum" sz="quarter" idx="12"/>
          </p:nvPr>
        </p:nvSpPr>
        <p:spPr/>
        <p:txBody>
          <a:bodyPr/>
          <a:lstStyle/>
          <a:p>
            <a:fld id="{893C5830-40F3-F04E-B2E3-10E6672BA8FF}" type="slidenum">
              <a:rPr lang="en-US" smtClean="0"/>
              <a:pPr/>
              <a:t>8</a:t>
            </a:fld>
            <a:endParaRPr lang="en-US" dirty="0"/>
          </a:p>
        </p:txBody>
      </p:sp>
      <p:pic>
        <p:nvPicPr>
          <p:cNvPr id="5" name="Picture 4">
            <a:extLst>
              <a:ext uri="{FF2B5EF4-FFF2-40B4-BE49-F238E27FC236}">
                <a16:creationId xmlns:a16="http://schemas.microsoft.com/office/drawing/2014/main" id="{182FAF1E-9ABA-21B6-2CBB-28976A9172BC}"/>
              </a:ext>
            </a:extLst>
          </p:cNvPr>
          <p:cNvPicPr>
            <a:picLocks noChangeAspect="1"/>
          </p:cNvPicPr>
          <p:nvPr/>
        </p:nvPicPr>
        <p:blipFill rotWithShape="1">
          <a:blip r:embed="rId2"/>
          <a:srcRect t="75766" r="15019"/>
          <a:stretch/>
        </p:blipFill>
        <p:spPr>
          <a:xfrm>
            <a:off x="974551" y="4826000"/>
            <a:ext cx="7309756" cy="1402187"/>
          </a:xfrm>
          <a:prstGeom prst="rect">
            <a:avLst/>
          </a:prstGeom>
        </p:spPr>
      </p:pic>
      <p:pic>
        <p:nvPicPr>
          <p:cNvPr id="6" name="Picture 5">
            <a:extLst>
              <a:ext uri="{FF2B5EF4-FFF2-40B4-BE49-F238E27FC236}">
                <a16:creationId xmlns:a16="http://schemas.microsoft.com/office/drawing/2014/main" id="{C1922A8E-F8EB-92B0-1605-0A4F3D6D97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501" y="136524"/>
            <a:ext cx="2129688" cy="666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94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8C8B-E08D-A023-7050-5E3A55B04DD3}"/>
              </a:ext>
            </a:extLst>
          </p:cNvPr>
          <p:cNvSpPr>
            <a:spLocks noGrp="1"/>
          </p:cNvSpPr>
          <p:nvPr>
            <p:ph type="title"/>
          </p:nvPr>
        </p:nvSpPr>
        <p:spPr/>
        <p:txBody>
          <a:bodyPr/>
          <a:lstStyle/>
          <a:p>
            <a:r>
              <a:rPr lang="en-US" dirty="0"/>
              <a:t>ERL studies for EIC</a:t>
            </a:r>
            <a:endParaRPr lang="en-GB" dirty="0"/>
          </a:p>
        </p:txBody>
      </p:sp>
      <p:sp>
        <p:nvSpPr>
          <p:cNvPr id="3" name="Content Placeholder 2">
            <a:extLst>
              <a:ext uri="{FF2B5EF4-FFF2-40B4-BE49-F238E27FC236}">
                <a16:creationId xmlns:a16="http://schemas.microsoft.com/office/drawing/2014/main" id="{702AE1AD-5A9A-D41F-26B3-012AABAE058A}"/>
              </a:ext>
            </a:extLst>
          </p:cNvPr>
          <p:cNvSpPr>
            <a:spLocks noGrp="1"/>
          </p:cNvSpPr>
          <p:nvPr>
            <p:ph idx="1"/>
          </p:nvPr>
        </p:nvSpPr>
        <p:spPr/>
        <p:txBody>
          <a:bodyPr/>
          <a:lstStyle/>
          <a:p>
            <a:r>
              <a:rPr lang="en-GB" dirty="0"/>
              <a:t>Impedance studies for the electron cooler and pre-cooler</a:t>
            </a:r>
          </a:p>
          <a:p>
            <a:pPr lvl="1"/>
            <a:r>
              <a:rPr lang="en-GB" dirty="0"/>
              <a:t>Model impedance for critical components (BPMs, shielded/regular valves, flanges…) and determine an impedance budget</a:t>
            </a:r>
          </a:p>
          <a:p>
            <a:r>
              <a:rPr lang="en-GB" dirty="0"/>
              <a:t>Ion trapping</a:t>
            </a:r>
          </a:p>
          <a:p>
            <a:pPr lvl="1"/>
            <a:r>
              <a:rPr lang="en-GB" dirty="0"/>
              <a:t>Explore options</a:t>
            </a:r>
          </a:p>
          <a:p>
            <a:pPr lvl="2"/>
            <a:r>
              <a:rPr lang="en-GB" dirty="0"/>
              <a:t>Kick out part of the beam to create clearing gaps (affects beam loading)</a:t>
            </a:r>
          </a:p>
          <a:p>
            <a:pPr lvl="2"/>
            <a:r>
              <a:rPr lang="en-GB" dirty="0"/>
              <a:t>Insert clearing electrodes (ties back into impedance studies)</a:t>
            </a:r>
          </a:p>
          <a:p>
            <a:r>
              <a:rPr lang="en-GB" dirty="0"/>
              <a:t>Bunch decompression schemes to create the 12 mm bunches needed for cooling</a:t>
            </a:r>
          </a:p>
          <a:p>
            <a:pPr lvl="1"/>
            <a:r>
              <a:rPr lang="en-GB" dirty="0"/>
              <a:t>12 mm is too long for the 591 MHz cavities (even with 3</a:t>
            </a:r>
            <a:r>
              <a:rPr lang="en-GB" baseline="30000" dirty="0"/>
              <a:t>rd</a:t>
            </a:r>
            <a:r>
              <a:rPr lang="en-GB" dirty="0"/>
              <a:t> and 5</a:t>
            </a:r>
            <a:r>
              <a:rPr lang="en-GB" baseline="30000" dirty="0"/>
              <a:t>th</a:t>
            </a:r>
            <a:r>
              <a:rPr lang="en-GB" dirty="0"/>
              <a:t> harmonic flattening cavities)</a:t>
            </a:r>
          </a:p>
          <a:p>
            <a:r>
              <a:rPr lang="en-GB" dirty="0"/>
              <a:t>Beam-breakup instability studies for the pre-cooler and cooler (dominated by the 1773 MHz cavities)</a:t>
            </a:r>
          </a:p>
          <a:p>
            <a:endParaRPr lang="en-GB" dirty="0"/>
          </a:p>
        </p:txBody>
      </p:sp>
      <p:sp>
        <p:nvSpPr>
          <p:cNvPr id="4" name="Slide Number Placeholder 3">
            <a:extLst>
              <a:ext uri="{FF2B5EF4-FFF2-40B4-BE49-F238E27FC236}">
                <a16:creationId xmlns:a16="http://schemas.microsoft.com/office/drawing/2014/main" id="{0C7FE73E-CD18-E1FF-A5C5-09DF531ACFC8}"/>
              </a:ext>
            </a:extLst>
          </p:cNvPr>
          <p:cNvSpPr>
            <a:spLocks noGrp="1"/>
          </p:cNvSpPr>
          <p:nvPr>
            <p:ph type="sldNum" sz="quarter" idx="12"/>
          </p:nvPr>
        </p:nvSpPr>
        <p:spPr/>
        <p:txBody>
          <a:bodyPr/>
          <a:lstStyle/>
          <a:p>
            <a:fld id="{893C5830-40F3-F04E-B2E3-10E6672BA8FF}" type="slidenum">
              <a:rPr lang="en-US" smtClean="0"/>
              <a:pPr/>
              <a:t>9</a:t>
            </a:fld>
            <a:endParaRPr lang="en-US" dirty="0"/>
          </a:p>
        </p:txBody>
      </p:sp>
      <p:pic>
        <p:nvPicPr>
          <p:cNvPr id="5" name="Picture 4">
            <a:extLst>
              <a:ext uri="{FF2B5EF4-FFF2-40B4-BE49-F238E27FC236}">
                <a16:creationId xmlns:a16="http://schemas.microsoft.com/office/drawing/2014/main" id="{3298D3D1-7DD5-C51B-2C02-03363FFCA5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6696" y="785335"/>
            <a:ext cx="1887916" cy="590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http://www.cmu.edu/physics/graduate-program/resources/logos/JLab_logo_white.gif">
            <a:extLst>
              <a:ext uri="{FF2B5EF4-FFF2-40B4-BE49-F238E27FC236}">
                <a16:creationId xmlns:a16="http://schemas.microsoft.com/office/drawing/2014/main" id="{CE10F4D4-4332-4153-6ABC-1A1E304A7D72}"/>
              </a:ext>
            </a:extLst>
          </p:cNvPr>
          <p:cNvPicPr>
            <a:picLocks noChangeAspect="1"/>
          </p:cNvPicPr>
          <p:nvPr/>
        </p:nvPicPr>
        <p:blipFill>
          <a:blip r:embed="rId3" cstate="print"/>
          <a:stretch>
            <a:fillRect/>
          </a:stretch>
        </p:blipFill>
        <p:spPr bwMode="auto">
          <a:xfrm>
            <a:off x="6924391" y="37429"/>
            <a:ext cx="2171700" cy="678656"/>
          </a:xfrm>
          <a:prstGeom prst="rect">
            <a:avLst/>
          </a:prstGeom>
          <a:noFill/>
        </p:spPr>
      </p:pic>
    </p:spTree>
    <p:extLst>
      <p:ext uri="{BB962C8B-B14F-4D97-AF65-F5344CB8AC3E}">
        <p14:creationId xmlns:p14="http://schemas.microsoft.com/office/powerpoint/2010/main" val="3942150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B44ED9099EE14E9486582F3891EB0F" ma:contentTypeVersion="4" ma:contentTypeDescription="Create a new document." ma:contentTypeScope="" ma:versionID="20db460154efdc38e04d2d97738fdc2f">
  <xsd:schema xmlns:xsd="http://www.w3.org/2001/XMLSchema" xmlns:xs="http://www.w3.org/2001/XMLSchema" xmlns:p="http://schemas.microsoft.com/office/2006/metadata/properties" xmlns:ns2="5b48b45b-e728-410c-a75a-cb3c0f67549a" xmlns:ns3="dd7425a4-fa23-406d-b478-3c2992d2d4ba" targetNamespace="http://schemas.microsoft.com/office/2006/metadata/properties" ma:root="true" ma:fieldsID="0aa429ab327319aca05aa5b51731343f" ns2:_="" ns3:_="">
    <xsd:import namespace="5b48b45b-e728-410c-a75a-cb3c0f67549a"/>
    <xsd:import namespace="dd7425a4-fa23-406d-b478-3c2992d2d4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8b45b-e728-410c-a75a-cb3c0f6754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425a4-fa23-406d-b478-3c2992d2d4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2.xml><?xml version="1.0" encoding="utf-8"?>
<ds:datastoreItem xmlns:ds="http://schemas.openxmlformats.org/officeDocument/2006/customXml" ds:itemID="{DDE98C05-5760-4FD2-B85E-2A9CB1A90B2B}">
  <ds:schemaRefs>
    <ds:schemaRef ds:uri="http://purl.org/dc/terms/"/>
    <ds:schemaRef ds:uri="dd7425a4-fa23-406d-b478-3c2992d2d4b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b48b45b-e728-410c-a75a-cb3c0f67549a"/>
    <ds:schemaRef ds:uri="http://www.w3.org/XML/1998/namespace"/>
    <ds:schemaRef ds:uri="http://purl.org/dc/dcmitype/"/>
  </ds:schemaRefs>
</ds:datastoreItem>
</file>

<file path=customXml/itemProps3.xml><?xml version="1.0" encoding="utf-8"?>
<ds:datastoreItem xmlns:ds="http://schemas.openxmlformats.org/officeDocument/2006/customXml" ds:itemID="{5EAA18A1-7F9C-479C-8B1F-B22A8502A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8b45b-e728-410c-a75a-cb3c0f67549a"/>
    <ds:schemaRef ds:uri="dd7425a4-fa23-406d-b478-3c2992d2d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NP-BNL-TJNAF March 11 Meeting Templatev2</Template>
  <TotalTime>0</TotalTime>
  <Words>1608</Words>
  <Application>Microsoft Office PowerPoint</Application>
  <PresentationFormat>On-screen Show (4:3)</PresentationFormat>
  <Paragraphs>268</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 Math</vt:lpstr>
      <vt:lpstr>CMR10</vt:lpstr>
      <vt:lpstr>Lato</vt:lpstr>
      <vt:lpstr>Wingdings</vt:lpstr>
      <vt:lpstr>Office Theme</vt:lpstr>
      <vt:lpstr>UK EIC Accelerator R&amp;D</vt:lpstr>
      <vt:lpstr>UK Collider Expertise</vt:lpstr>
      <vt:lpstr>UK expertise</vt:lpstr>
      <vt:lpstr>Strong Hadron Cooling</vt:lpstr>
      <vt:lpstr>PowerPoint Presentation</vt:lpstr>
      <vt:lpstr>PowerPoint Presentation</vt:lpstr>
      <vt:lpstr>PowerPoint Presentation</vt:lpstr>
      <vt:lpstr>Energy recovery Linac</vt:lpstr>
      <vt:lpstr>ERL studies for EIC</vt:lpstr>
      <vt:lpstr>PowerPoint Presentation</vt:lpstr>
      <vt:lpstr>Daresbury  World Class SRF Lab</vt:lpstr>
      <vt:lpstr>UK-SRF for EIC</vt:lpstr>
      <vt:lpstr>Hadron Ring Studies</vt:lpstr>
      <vt:lpstr>Hadron ring transition</vt:lpstr>
      <vt:lpstr>Hadron ring transition</vt:lpstr>
      <vt:lpstr>Solution</vt:lpstr>
      <vt:lpstr>Secondaries and Eddy currents</vt:lpstr>
      <vt:lpstr>For the EIC one radical transition scheme we are going to consider…. </vt:lpstr>
      <vt:lpstr>Possible other contributions</vt:lpstr>
      <vt:lpstr>Beam Diagnostics R&amp;D</vt:lpstr>
      <vt:lpstr>EO-BPM</vt:lpstr>
      <vt:lpstr>LLRF and feedback</vt:lpstr>
      <vt:lpstr>Accelerator Design &amp; Optimization</vt:lpstr>
      <vt:lpstr>Conclusion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 Ion Collider Planning Update NP-BNL-TJNAF</dc:title>
  <dc:creator>Hatton, Diane</dc:creator>
  <cp:lastModifiedBy>Burt, Graeme</cp:lastModifiedBy>
  <cp:revision>76</cp:revision>
  <cp:lastPrinted>2020-03-09T20:35:13Z</cp:lastPrinted>
  <dcterms:created xsi:type="dcterms:W3CDTF">2023-05-11T18:20:18Z</dcterms:created>
  <dcterms:modified xsi:type="dcterms:W3CDTF">2024-03-01T10:16:07Z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0x01010059B44ED9099EE14E9486582F3891EB0F</vt:lpwstr>
  </property>
  <property fmtid="{D5CDD505-2E9C-101B-9397-08002B2CF9AE}" pid="3" name="Order">
    <vt:r8>42900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Presenter">
    <vt:lpwstr/>
  </property>
</Properties>
</file>