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48" r:id="rId2"/>
    <p:sldMasterId id="2147483669" r:id="rId3"/>
  </p:sldMasterIdLst>
  <p:notesMasterIdLst>
    <p:notesMasterId r:id="rId13"/>
  </p:notesMasterIdLst>
  <p:sldIdLst>
    <p:sldId id="258" r:id="rId4"/>
    <p:sldId id="257" r:id="rId5"/>
    <p:sldId id="259" r:id="rId6"/>
    <p:sldId id="260" r:id="rId7"/>
    <p:sldId id="261"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7FD6"/>
    <a:srgbClr val="5B7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AA5EEA-018C-E346-55E7-B322F2DA290F}" v="1184" dt="2024-01-18T02:17:32.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5"/>
    </inkml:context>
    <inkml:brush xml:id="br0">
      <inkml:brushProperty name="width" value="0.17143" units="cm"/>
      <inkml:brushProperty name="height" value="0.17143" units="cm"/>
      <inkml:brushProperty name="color" value="#E71224"/>
    </inkml:brush>
  </inkml:definitions>
  <inkml:trace contextRef="#ctx0" brushRef="#br0">1661 69 7761,'-2'-9'-103,"-4"3"0,2 2-414,-7-2 695,7 4-124,-12-5-92,7 7 1,-8 0 15,-1 0 6,1 0 1,0 0 33,-1 0 1,-5 0-5,0 0 1,-2 6 49,2-1 0,-4 9 110,-7-3 1,-1-1-89,1 1 0,-7 7-26,1 5-50,-8 8 0,4-7 1,-8 7 10,0-2 1,0 6-22,0 5 0,0 2 43,0-1 0,1 3-1027,-1 8 1021,0 0 0,0-1 1,-2 3 60,-4 4 1,7-4-99,-1 3 0,2 3 117,9-2 0,-5 5 20,6-5-105,0 7 1,11-11 0,2 5-3,2 1 0,2-4-15,5 7 0,1-7-20,0 1 1,7-3 19,5-2 1,3 2-16,2 3 0,2-5 470,3 0 0,5 0-456,7-6 0,2-2 138,4 3 1,-1-3-177,6 2 0,1 2 4,6-8 0,7 8-33,4-2 1,4-3-12,2-3 1,2-3 46,4-3 0,5 3-225,12 3 0,-4-4 233,4 5 1,-4-10-23,-2-3 1,2 1 48,4 6 0,2-6-15,4-1 0,3-6 8,-3 1 0,4-10-17,1-1 0,-1-9 3,-5 3 0,7-4 4,-1-2 1,3-8-4,9-3 0,-8-6 2,2-6 0,-9 1-5,-3-6 0,1-1 11,6-6 0,-1 1-33,0-1 1,-5 0-3,0 1 0,-4-8 7,9-5 0,-17 3-4,6-2 1,-7-2 11,1-10 1,2 3-8,4-9 0,-6 1-346,0-6 0,-2 0 330,-9-1 1,-2 1 76,-10 0 0,-4 2-165,-7 3 1,-8-3 130,-4 4 0,-4-4-22,-2-3 0,-1 7 1,-5 0 1,-3 1 16,-8-1 1,-2-5-4,-4 5 0,-4 3 27,-7 3 0,-2-3-32,-4 3 0,-4-5 15,-8 10 0,1-4-9,-1 10 1,-7 2 1,-4-2 0,-10 2 2,-1-2 1,-9 2-1,3 3 1,-6 5 54,-6-5 1,-2 7 5,-4 5 0,2-2 164,4 8 0,-1 0-58,-5 6 1,-8 1 39,9 5 0,-9 3-48,9 8 1,3 0-22,2 0 0,6 0-47,5 0 1,5 8-17,7 3 1,10-1-5,7 2 0,2-3 181,10 3-891,8-5 0,15-7 740,11 0-105,12 0 0,20 0 0,11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6"/>
    </inkml:context>
    <inkml:brush xml:id="br0">
      <inkml:brushProperty name="width" value="0.17143" units="cm"/>
      <inkml:brushProperty name="height" value="0.17143" units="cm"/>
      <inkml:brushProperty name="color" value="#004F8B"/>
    </inkml:brush>
  </inkml:definitions>
  <inkml:trace contextRef="#ctx0" brushRef="#br0">52 18 7945,'-10'0'-485,"-3"-2"0,5-2 498,-1-1 21,5-1 6,-4 6-5,23 0 0,5 2-24,14 4 1,10-3-23,8 9 0,10 0 21,13 5 0,5 0-196,13 0 1,-38-8 0,3 0 231,7-1 1,3 1 0,4 3 0,2 1-309,6 1 0,1 1 1,1 1-1,1 0 292,3 2 1,1-1-1,4 1 1,1 1-10,3 1 1,0 0-1,-8-2 1,-1 0-46,-2 2 1,-1 1 47,-3 1 0,0 0 0,-6-4 0,-1 0 0,5 3 0,0 1-9,0-1 1,0 0-1,-8-5 1,-2-1-157,-4 2 1,-1 0 0,-5-2 0,-1-1 177,-4 0 1,-2 1 0,43 16 23,-7-8-52,-16-8 1,-19 1 0,-14-7-1,-7 1 35,-6 5 740,-16-13-561,-1 6 0,-20-16 543,1-3 1,-8 1-893,7-2 0,3 9 974,-3-3-894,8-4 25,-3 8-209,7-5-776,0 7 839,7 0 90,3 0 0,7 0-49,0 0 0,-5 0 3,-1 0 34,-7 0-25,12 0 63,-14 0-1049,5 0 1100,-14 7 0,5-5 0,-14 6 0,14-8 0,-5 0 0</inkml:trace>
  <inkml:trace contextRef="#ctx0" brushRef="#br0" timeOffset="1">1920 139 7976,'-18'0'16,"1"0"65,0-7 1,-1 5 373,1-4 55,0 4-340,0-6 54,-1 6 1,9-3-240,3 10 1,6-1-41,6 8 0,5-1-26,12 7 0,4 1 97,8 4 1,5-2-183,0 8 1,7-6 99,-7 6 0,6-2-77,-6 1 0,1 5 57,-7-4 1,-9-2 60,-7 2 47,-9-8 0,-11 6 0,-5-8 51,-11-2 0,-9 4 153,-13-9 1,-2-4-133,-4-3 0,3 3 3,9-2-169,-1-1 0,8-5 1,4 2-976,4 4 1047,9-4 0,3 13 0,7-5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6"/>
    </inkml:context>
    <inkml:brush xml:id="br0">
      <inkml:brushProperty name="width" value="0.17143" units="cm"/>
      <inkml:brushProperty name="height" value="0.17143" units="cm"/>
      <inkml:brushProperty name="color" value="#E71224"/>
    </inkml:brush>
  </inkml:definitions>
  <inkml:trace contextRef="#ctx0" brushRef="#br0">327 243 7904,'0'-12'-41,"0"1"0,0 5 48,0-5 0,-2 7-466,-4-2 309,4-4 85,-13 8 102,5-5 1,-7 7-86,0 0 1,5 7 98,0 5 1,1 3-14,-6 3 0,5-1 46,1 0 1,5 1-14,-6-1 0,8 2 65,-1 4 0,3-4-76,2 4 0,0 2 64,0-2 1,2 8-40,3-2 0,5-4-130,7-2 0,6-4 86,0-1 0,8-3-108,-2-4 0,4-3 66,1-8 0,-5 0-110,0 0 0,0-9 85,5-9 1,-5-7 12,0-9 0,-6-3-106,6-3 1,-8-4 57,2-8 1,-11 6-34,-7 0 0,-3 7 72,-2-1 1,-4 5 5,-7 6 0,-8 4 24,-16 8 0,-1 7 3,-5 5 0,3 3 149,-8 2 0,0 9-54,-6 9 1,2 7 43,4 9 1,0 1-106,11-1 1,-2 7 209,14-1 1,2 8-4,10-2 1,3 10-20,8 2 1,2 1-157,4-1 1,11-6 17,12 0 0,5-4-266,7-14 0,3 1 92,8-18 0,2-3-260,3-14 0,-3-8 139,4-4 0,-4-17-51,-3-5 1,-1-18-44,-4 0 1,-3-11-185,-9-1 1,-7 3 291,-4-3 0,-5 7-10,-7-7 0,-3 14 130,-8-1 1,-10 10 149,-7 1 1,-10 9 185,-13 2 1,1 10-155,-7 2 1,-2 1 258,-10 11 0,3-1-146,-9 6 0,7 9 21,-7 9 0,9 7-60,-3 9 1,10 1 205,2 0 1,9 1-265,3 4 0,7 5 22,9 6 1,9 3-104,3 4 0,6-4 64,6 3 0,5 3 12,12-2-1,6-1-15,12-5 1,-3-15-13,8-9 1,6-14 11,6-8 0,7-6-45,-2-6 0,-3-11 23,-2-12 1,-5-12-41,-1-5 0,-6-13-1657,1-10 0,-11 5 878,-1-5 1,-10 9 620,-14-3 0,-3 13-35,-8-2 0,-16 14 341,-7 3 0,-9 2-54,-9 10 0,-3 6-73,-8 6 0,-2 7-59,-3-2 1,1 8 69,-7 9 0,1 3 373,-1 15 0,3 1-147,8 11 1,10-5-28,8 5 1,7 1-104,9-2 0,9 6-217,3-5 1,6 7 227,6-2 0,5 2-273,12-2 0,6-6-9,11-11 1,3-6 80,3-11 1,4-5-141,-4-7 0,4-1 18,2-5 0,-8-6-21,-4-11 1,-3-11-15,-3-12 0,-7-3-51,-4 3 0,-9-4 172,-3 4 0,-9-2 101,-2 2 1,-9 6 9,-14 11 1,-4 4-126,-8 8 1,-1 5 180,-5 1 0,5 7-88,-5-2 0,-1 12 147,2 5 1,-1 7-14,7 5 1,7-2 57,4 8 0,9-6-98,3 6 0,7-3-102,-2 3 1,6 4-75,6-4 0,4 1 126,7-1 0,8 2-113,4-8 1,3-8 77,3-9 0,5-4-156,1-2 1,5-2 64,-6-4 1,-1-9-112,-11-8 0,3-8 44,-8 2 1,0-9-55,-5-2 1,-9 1 172,-3 10 0,-4-1-9,-2 7 1,-10-4 108,-7 9 0,-8-1-87,-10 13 1,1 1 46,-1 5 1,-5 7-65,0 5 1,-1 5 202,7 6 0,5-2 9,0 8 1,8-2 17,-2 2 0,5 2-274,7-8 0,3 6 132,8-6 1,2 5-155,4-5 0,9 1 81,8-7 0,8-8-161,-2-3 1,4-4 43,1-2 0,1 0 35,-1 0 0,-5-9-26,0-9 1,-8-1-132,2-10 1,-4 6-14,-1-6 1,-9 0 134,-3-5 0,-4 5 222,-2 0 1,-10 8-136,-7-2 1,-6 6 183,-6 5 0,-9 5-56,3 7 1,-3 1 60,3 5 1,3 4 60,3 7 0,-2 2 121,8 4 0,6-3-141,5 3 1,8-2-54,-2 2 0,6-4-238,6 4 0,4-4 133,7-1 1,2-3-206,4-3 0,4-5 54,8-7 1,-2 0-86,-5 0 0,5-2-27,-4-3 1,-4-5 103,-2-7 1,-4-6-35,-2 0 1,-7-2 62,-4 2 0,-4 3 144,-2-3 1,-8 4-137,-4 2 1,-9 1 143,-2 5 0,-7 3-60,1 8 0,-4 0 157,-2 0 1,1 2-46,-1 4 0,8 3 47,4 9 0,6-1-150,6 0 0,1-3 38,4 3 1,6-9-143,0 9 1,2-5 134,10-1 0,5 3-188,6-9 1,8 1 90,-2-6 0,1 0-140,-1 0 1,4-2-69,-4-4 0,-4-1 127,-2-5 1,-6-3 93,-6 3 1,-3 3-60,-8-3 1,-2 6 297,-4-5 1,-5 7-78,-12-2 0,-4 4 8,-8 2 0,3 2-9,3 4 1,-2-2-193,8 7 0,0-7-589,6 2-830,7 4 1479,2-8 0,24 5 0,3-7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7"/>
    </inkml:context>
    <inkml:brush xml:id="br0">
      <inkml:brushProperty name="width" value="0.17143" units="cm"/>
      <inkml:brushProperty name="height" value="0.17143" units="cm"/>
      <inkml:brushProperty name="color" value="#004F8B"/>
    </inkml:brush>
  </inkml:definitions>
  <inkml:trace contextRef="#ctx0" brushRef="#br0">381 139 7799,'-8'-10'0,"-1"3"-54,-9-1 1,7 6 21,-1-4 559,1 4-131,-6 2-437,-1 0 1,7 2 135,-1 4 1,7-2 2,-7 7 1,8 1 42,-2 5 1,-1 1-64,1-1 0,-2 8 50,2 4 1,5-2-34,-5 1 1,4 1-123,2 6 0,2-1 101,4 1 0,-3 0-130,9-1 1,5-5 59,6 0 1,6-8-19,-6 2 1,8-12 15,-2-5 1,3-4-11,3-2 0,0-4-162,-1-7 1,-1-8 97,-4-16 0,1-9-146,-7-8 1,0-2 40,-5-9 0,-9 7 37,-3-2 0,-6 6 113,-6 6 1,-5 4-2,-12 7 1,-4 11 35,-8 6 1,-5 9-78,0 9 0,-8 2 173,1 3 1,5 13-67,2 10 0,3 11 151,3 1 0,1 10-7,4 2 0,6 0-92,12 6 0,3 3-90,8 2 0,2 3 50,4-3 1,9 3-62,8-9 1,14-7-8,-3-10 0,12-5-149,0-6 1,4-12 49,2-11 0,0-12-24,0-5 0,0-18 52,0-6 1,-8-11-114,-4 0 1,-5-6 82,-6-6 0,1-3 38,-6-8 0,-3 7 37,-10 5 0,-3 5 100,-8 6 0,-8-2 52,-3 7 1,-12 7-86,-6 5 0,-6 8-64,-5-2 1,-4 3 45,-8 3 0,0 8 161,0 3 0,-6 6 27,1 6 1,-5 3 47,10 8 0,-1 7-87,12-1 0,1 7-58,5-1 0,8 10-149,4 1 1,6 8 139,5-2 0,5-2-107,7 2 1,2 1 39,3 4 0,13-6-73,11-5 0,5-4 18,7-1 1,3-10-2,8-8 1,-1-7-32,1-10 0,6-2 5,0-4 0,-1-9-216,-5-8 1,-2-14 77,-4 3 1,-3-12-50,-9-1 0,-7-1 35,-4 2 0,-11-2 302,-7 8 0,-5 2-111,-5 9 0,-13-2 62,-11 8 1,-5-4 59,-6 10 0,-5-4-84,-7 9 1,-5 4 193,-1 3 1,-7 3-59,1 2 1,3 7 88,-2 5 0,3 9-62,2 2 0,8 6 3,16-6 0,7 6-86,4-6 1,11 8-39,7-3 1,3 11-136,2 1 0,13 2 111,4-1 1,12-5-164,0 5 0,11-5 92,6-1 1,1-6-52,4-1 1,-4-14 64,4-3 1,1-7-42,-6-4 0,4-2 1,0-5-315,-3-11 227,-5-7 0,-13-9 33,-1-1 0,-6-7 0,-1-4-133,-8-4 312,-5 6 0,-8-4-179,0 7 0,-10-5 227,-7 6 1,-8 1-53,-10 11 0,-1 3 29,-4 7 0,-7 3 20,-10 3 0,3 5 117,-4 7 1,4 9-13,3 9 0,-1 7-103,0 9 1,10 1 147,7-1 1,8 1-95,10-1 0,7 3-188,4 3 0,5 3 97,1 3 1,3-2-147,9-4 0,1-1 55,16 7 0,0-10-59,6-1 0,5-8 200,0-10 0,8 0-103,-2 1 0,4-9-65,2-3 0,-6-12 79,0-5 0,-5-12-146,5-6 0,-8-4 92,3-1 0,-7-7-282,-5 1 1,-10-8 135,-7 2 1,-8 5 155,1 7 1,-5-1 121,-5 6 1,-13 3-70,-10-3 1,-5 13 88,-2-1 0,-7 9-77,-4-3 1,-6 7 98,-6-2 1,5 12-69,-5 6 1,4 3 199,2 2 0,6 2-91,0 4 1,15-3-118,3 3 0,6 2-176,5-2 0,7 2 73,5-2 0,5 2-253,5 4 1,11 1 137,7-7 0,10 2-81,1-2 1,3-3 86,9 3 0,-6-12 54,6-5 0,-2-4-36,3-2 0,1-2 29,-8-4 0,6-5-100,-6-12 1,1-4 110,-7-8 0,-1-7 96,-4-4 1,-4-2-69,-8 2 0,-7-2 230,-5 7 1,-3 1-86,-2 5 0,-13 8 88,-4 4 0,-14 6 34,-4 6 1,-1 3-57,-10 8 1,-2 0 38,-10 0 0,4 8-44,-3 3 1,9 4 60,1 3 1,11 5-39,1 0 1,3 6-250,9-6 1,7 6 27,10-6 0,5 2 1,2-2-149,5 5 107,4-3 1,9 0 67,4-7 0,10-3-127,7-3 0,6 1 55,-5-7 0,1 0-101,-2-6 0,-3-8 66,3-4 0,0-3-64,-5-2 1,3-6 32,-9 0 1,-4-8 28,-2 2 1,-11-2 88,-6 2 1,-4-3 122,-2 3 0,-2 4-44,-4 2 1,-11 4-101,-12 1 0,-4 9 157,-2 3 1,-1 4-49,-4 2 0,1 8 162,-7 3 0,10 5 4,1 1 1,2 0 26,10 1 0,-4 5-240,10 0 0,-2 0 78,13-6 1,0 0-92,6 1 0,8-1 60,4 0 0,5-5-268,6-1 1,4-7 58,7 2 1,1-6-127,0-6 1,-3-3-50,-3-9 1,2 1-27,-8 0 0,0-1-691,-6 1 1049,0 0 0,-7-1 0,-2 1 0</inkml:trace>
  <inkml:trace contextRef="#ctx0" brushRef="#br0" timeOffset="1">485 277 7770,'-10'0'292,"1"0"-227,3 0 1,2 0 475,-8 0-134,9 0-490,-13 8 211,14 2 1,-5 7-237,7 0 145,0 0 1,0 1-90,0-1 0,2-7-1,3-5 0,-1 3 0,8-2-11,1-2 15,-5-2 89,7-2 0,-11 0-69,8 0 1,-9-8 60,3-4-77,-4 5 0,-4-7 59,-4 9 1,3-7-26,-9 6 1,6 0 77,-5 6-43,-1 0-169,-5 0 156,7 0-337,3 0 286,7 0 1,0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79"/>
    </inkml:context>
    <inkml:brush xml:id="br0">
      <inkml:brushProperty name="width" value="0.17143" units="cm"/>
      <inkml:brushProperty name="height" value="0.17143" units="cm"/>
      <inkml:brushProperty name="color" value="#66CC00"/>
    </inkml:brush>
  </inkml:definitions>
  <inkml:trace contextRef="#ctx0" brushRef="#br0">190 2750 7777,'-26'6'-871,"2"0"731,5 0 0,2-1 115,0 1 1,-1 2 36,1-2 427,0-4-208,0 5-122,7-7-115,2 0 0,10 0-6,4 0 1,4 0 197,7 0 0,8 0-131,4 0 1,5-7 55,7-5 1,5 2-47,11-1 1,5-1-70,7-5 0,10-2-309,7-4 0,10 2 298,-42 6 0,2 1 1,1 2-1,1 1 0,6-3 1,1-1 46,3 0 1,2-1-345,7 0 0,0 0 0,-1-2 0,0 1 309,2 0 0,-1-1 1,-3 1-1,-2 0 10,3-1 0,0 1 0,-3 3 0,0-1-258,3 1 1,0 0 0,-4 0 0,-2 1 261,1-1 1,-1-1-1,-3-1 1,-2 1-8,-3 3 1,0 1 0,2-1 0,0-1-137,1 1 0,-1 1 1,-3 2-1,-3-1 199,-4-2 0,-2 1 0,43-8 182,-13 1 0,2 1-145,-8 0 0,-10 1 30,-13 5 1,-8 1 485,-9 4 0,-9 5-525,-3-5 1165,-3 4-1373,-11 2 1037,-1 0-3375,-8 0 2530,0-8 0,0-1 1,0-9-1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0"/>
    </inkml:context>
    <inkml:brush xml:id="br0">
      <inkml:brushProperty name="width" value="0.17143" units="cm"/>
      <inkml:brushProperty name="height" value="0.17143" units="cm"/>
      <inkml:brushProperty name="color" value="#66CC00"/>
    </inkml:brush>
  </inkml:definitions>
  <inkml:trace contextRef="#ctx0" brushRef="#br0">0 2093 6939,'0'-9'-175,"2"-5"395,4 8 1,5-7-32,13 1 1,4-5-103,13-6 0,13-6 211,15-11 0,17-10-627,-35 22 0,2-2 0,3-5 0,1-1 470,6 2 1,1-1 0,2-5-1,1-1-266,4 1 0,2 0 0,3-5 0,1-1 136,4 0 0,0 0 0,0 0 0,-1 0-291,-2 3 1,0-1 0,3-2 0,1-2 254,1-1 0,1 0 1,-26 16-1,1 0 1,-1 1-7,29-14 1,-1 0-1,-2 0 1,-1 2-160,-7 6 0,-2 1 0,0-1 0,-2 1 173,-2 2 0,-1 1 0,-5 0 0,-2 0 94,-3 2 1,-2 1 0,-4 1 0,-3 2 31,37-18 0,-8-2 339,-4 8 0,-14-1-339,-9 7 0,-10 7 1473,-13 4-1544,-12 11 1574,-9 5-1217,-8 7 634,0 0-1800,-8 0 533,6 0-1107,-5 0 1,7 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1"/>
    </inkml:context>
    <inkml:brush xml:id="br0">
      <inkml:brushProperty name="width" value="0.17143" units="cm"/>
      <inkml:brushProperty name="height" value="0.17143" units="cm"/>
      <inkml:brushProperty name="color" value="#66CC00"/>
    </inkml:brush>
  </inkml:definitions>
  <inkml:trace contextRef="#ctx0" brushRef="#br0">173 18 8046,'-17'0'56,"5"0"274,1 0-243,-1-8 109,-5 7 1,0-7-1,-1 8 667,1 0-369,8 0 288,-7 0-453,7 0-511,-1 0 305,2 8 1,16-1-27,4 5 0,5 1-54,6-7 0,4 7 11,7-1 1,3-2-315,3 1 0,-1 1 127,7 5 1,-8 0-261,3 1 0,-11-5 154,-1 4 1,-8-3 4,2 9 1,-11 4 199,-6 1 0,-12 5 64,-6 2 1,-13-1 126,-9 1 1,-1 0-64,-5-1 0,3-5 13,3 0 1,1-8-70,4 2 1,4-4-302,8-2-500,7-7-668,3-2 1431,14-8 0,11 0 0,9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2"/>
    </inkml:context>
    <inkml:brush xml:id="br0">
      <inkml:brushProperty name="width" value="0.17143" units="cm"/>
      <inkml:brushProperty name="height" value="0.17143" units="cm"/>
      <inkml:brushProperty name="color" value="#66CC00"/>
    </inkml:brush>
  </inkml:definitions>
  <inkml:trace contextRef="#ctx0" brushRef="#br0">87 0 8046,'-17'0'-72,"7"0"1,-3 2 239,7 4 666,-7-4-263,3 5-106,1-7-353,1 0 171,8 0 1,13 0-36,5 0 0,12 0-288,5 0 1,1 0-45,11 0 1,-1 0-20,6 0 0,-1 0-103,1 0 1,0 0 114,0 0 1,-8 2 16,-3 4 0,-7 4 78,-5 7 0,-6 2-93,-11 4 0,-7 10 48,-10 7 1,-11 6 148,-7-5 0,-8-1-88,3-5 1,1-3 14,-2-3 0,8 0-969,-2-12 430,11 4-447,4-11 1,10 0 950,4-5 0,11-10 0,10-5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3"/>
    </inkml:context>
    <inkml:brush xml:id="br0">
      <inkml:brushProperty name="width" value="0.17143" units="cm"/>
      <inkml:brushProperty name="height" value="0.17143" units="cm"/>
      <inkml:brushProperty name="color" value="#FFC114"/>
    </inkml:brush>
  </inkml:definitions>
  <inkml:trace contextRef="#ctx0" brushRef="#br0">295 18 5973,'0'-10'141,"0"3"-60,0 7 23,-8 0 1,6 0 2131,-5 0-2054,-1 0-243,6 0 100,-6 0-210,1 7 37,5-5 143,-6 6-5,8-8-24,0 8 32,0-6 1,0 7-30,0-3 29,0-4 1,0 8-7,0-5-2,0-3 1,0 8 5,0-4-1,0-5 0,8 7 89,3-8 0,-1 0-89,1 0 0,7 0-13,5 0 0,2 0 19,-2 0 0,4-2-34,7-4 1,7 3-33,-1-9 1,2 6-10,-1-5 1,-3 5-72,8-5 1,-2 1 71,2-2 0,-3 5 40,-9 7 0,1 0-27,-1 0 1,-7 0-86,-4 0 1,-3 0 74,-3 0 1,-8 2 26,-3 3 0,-4-1 29,-2 8 1,0-6 128,0 5 1,-9-5-112,-9 5 1,-1 1 113,-10 5 1,6 0-67,-6 1 1,1 5-37,-7 0 1,0 0-15,1-6 0,-1 6 20,1 0 0,-3 6-67,-3-6 1,-3 8 20,-3-2 1,2 2-13,4-3 1,1 5 48,-7-4 1,10-2-24,1 2 1,1-6 43,5 5 1,2-5-38,-2 6 0,8-8 13,-2 3 1,4-5-5,1-2 0,1 0 6,0 1 0,5-1 6,1 0 1,7-5 2,-2-1 0,-2-5-42,3 6 47,-1-1-74,6 6 1,2-1 48,4-5 1,-1-1-39,13-4 1,-5-4 30,10 3 1,4-3-16,2-2 0,4 0 5,1 0 0,3-7-47,3-5 0,-2-9 14,8-2 0,1-6-3,4 6 0,7-10-27,0-1 1,9-1-10,2-5 1,-2 3-204,3 3 0,-1 5 220,-6 0 0,-1 8 0,-3 0-175,-5 7 191,-6-1 0,-19 13-6,0-4 1,-8 6 23,2 6 1,-12-2 15,-5 7 1,-4 1-4,-2 5 0,0 1 87,0-1 1,-2-6 33,-4 1 1,3-3 92,-9 3 1,6 3-172,-5-3 0,5-3-18,-6 3 0,1-2 1,-6 3 6,-1-1 0,1-1-45,0 6 1,-6 1 44,0-1-48,-8 0 0,10 1 27,-8-1 1,0 0 47,-5 0 0,-1 7-19,0-1 0,1 2 1,-1-4 150,1 2-149,-1 8 1,-5-10 0,-1 7 130,3 3-108,-6 2 0,7-4 1,-3 0 71,3 1 48,3 3 0,5 2-57,0-1 0,8-5-26,-2 0 0,6-8 0,3 4 92,3 0-251,7-14 1,-4 12 139,8-11-140,0-4 0,2 5-7,4-7 1,3 0 30,9-6 1,-1 0 18,0 0 1,6 0 0,2 0 28,2 0-35,-6 0 1,14-8 18,0-4 0,-1-3-77,6-2 0,5-2 0,1-3-57,4-1 0,-2-7 90,4 1 11,-4 4 1,13-8 0,-5 4-89,2-3 100,-1-3 0,-5 2 0,0 5-46,0 5 1,-8 5-30,-4 7 57,-3-5 1,-3 14 0,-1-3-100,-4 3 83,-12 2 0,-1 0-35,-5 0 0,-3 7 179,-2 5-96,-4-4 0,-10 7 1,-4-3 92,-3 3 0,-2 2-71,-1 0 1,-5 1 12,0-1 1,-7 2-18,1 4 137,4-3 0,-8 5-116,4-8 1,2 2 67,-2 4 1,1-2 0,-5 6 93,4-2 1,-2-2-12,8-6-38,-7 8 1,10-5-96,-3 3 1,6-4 0,4-2 3,1 0 0,8 1-4,-2-1 0,5-5-24,1-1 35,7-7 0,5 9-99,11-7 1,-2 0 0,8-4 50,2 4 1,1-4 12,3 3 0,-1-3 16,1-2-42,0 0 1,-9 0 0,-1 0-34,0 0 1,-5 0 57,3 0 0,-12 2-7,-5 4 1,-4-2 7,-2 7-27,0 1 0,-6 5-212,0 0 0,-5 1 0,3-3 224,-1-3 0,-3 11 0,-5-4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21:30:06.684"/>
    </inkml:context>
    <inkml:brush xml:id="br0">
      <inkml:brushProperty name="width" value="0.17143" units="cm"/>
      <inkml:brushProperty name="height" value="0.17143" units="cm"/>
      <inkml:brushProperty name="color" value="#E71224"/>
    </inkml:brush>
  </inkml:definitions>
  <inkml:trace contextRef="#ctx0" brushRef="#br0">122 85 7894,'0'-17'0,"0"5"0,0 1 48,0-1 325,0 2 349,0-5-449,0 13 0,0-4-188,0 12 0,0 6 144,0 11 1,0 19-223,0 16 1,6 11-39,-1 11 0,9 11-243,-8-38 0,-1 3 0,3 8 1,0 1 240,0 6 1,1 2 0,0 3-1,-1 2-291,1 2 0,0 1 1,-1 1-1,1 0 276,0 1 0,-1 1 0,0-2 0,0-1 6,-3-2 1,1-2 0,2-7 0,-1-2-178,-1-4 0,0-1 1,-1-3-1,0-1 188,1-7 1,-1 0 0,-2 2-1,0-1-159,8 45 0,-7-5 183,2-7 0,2-9 2,-3-14 0,3-1 363,-2-5 0,-4-10-355,4-1 1,1-10 655,-1-7 1,0-2-667,-6-4 1,2-10 733,3 5-733,-3-13 428,6 3-568,-8-8-667,0 0 757,0 8-66,0-6-250,0 5 0,6-5 249,0 4 22,-1-4-19,-5 6-103,0-8 1,0 7-1,0 3 1</inkml:trace>
  <inkml:trace contextRef="#ctx0" brushRef="#br0" timeOffset="1">53 1987 7540,'-12'-2'119,"1"-4"152,7 4 331,-4-5-170,0 7 61,6-8 58,-5 6 11,7-5-332,0 7 1,6 1 2,-1 5 0,9-2-159,-3 8 0,5-1 94,1 6 1,0 1-237,1-1 1,-1 0 79,0 1 1,2 5-36,4 0 1,-3-2-4,3-10 1,-6 5-140,-6-5 0,5 3 45,-5-3 1,-1-3-220,2-8 409,-1 0 1,4-2-88,-3-4 1,-2-11 70,-5-12 1,-1-4-55,8-1 1,-3-1 42,3 1 0,3-1-26,-3 1 0,1-1 6,-1 0 0,3 7-117,-3-1 1,3 8 67,2-2 1,-5-1-46,-1 7 0,-5-2-302,6 13-259,-9 0 193,5-1-928,-8 5 1367,0-6 0,0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C6AB0-4191-46D7-BB6C-569C82721B46}" type="datetimeFigureOut">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1B44F-B9E5-49CE-80B5-D4E24C4DDD22}" type="slidenum">
              <a:t>‹#›</a:t>
            </a:fld>
            <a:endParaRPr lang="en-US"/>
          </a:p>
        </p:txBody>
      </p:sp>
    </p:spTree>
    <p:extLst>
      <p:ext uri="{BB962C8B-B14F-4D97-AF65-F5344CB8AC3E}">
        <p14:creationId xmlns:p14="http://schemas.microsoft.com/office/powerpoint/2010/main" val="42710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everyone! My name is </a:t>
            </a:r>
            <a:r>
              <a:rPr lang="en-US" dirty="0" err="1">
                <a:cs typeface="Calibri"/>
              </a:rPr>
              <a:t>Gema</a:t>
            </a:r>
            <a:r>
              <a:rPr lang="en-US" dirty="0">
                <a:cs typeface="Calibri"/>
              </a:rPr>
              <a:t>, I am a first year Physics PhD student from Florida International University (FIU). I will be speaking for the Deuteron Electro-disintegration experiment scheduled to run from </a:t>
            </a:r>
            <a:r>
              <a:rPr lang="en-US" dirty="0" err="1">
                <a:cs typeface="Calibri"/>
              </a:rPr>
              <a:t>feb</a:t>
            </a:r>
            <a:r>
              <a:rPr lang="en-US" dirty="0">
                <a:cs typeface="Calibri"/>
              </a:rPr>
              <a:t> 20 until beam is shut off on march 20. The main contact person in the experiment is Dr </a:t>
            </a:r>
            <a:r>
              <a:rPr lang="en-US" dirty="0" err="1">
                <a:cs typeface="Calibri"/>
              </a:rPr>
              <a:t>werner</a:t>
            </a:r>
            <a:r>
              <a:rPr lang="en-US" dirty="0">
                <a:cs typeface="Calibri"/>
              </a:rPr>
              <a:t> Boeglin from FIU, Carlos and Mark are also involved.</a:t>
            </a:r>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95229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Goal. I will expand on what kinematics of the reaction we are focusing on and why we want this specific parameters. </a:t>
            </a:r>
            <a:endParaRPr lang="en-US"/>
          </a:p>
          <a:p>
            <a:endParaRPr lang="en-US">
              <a:cs typeface="Calibri"/>
            </a:endParaRPr>
          </a:p>
          <a:p>
            <a:r>
              <a:rPr lang="en-US">
                <a:cs typeface="Calibri"/>
              </a:rPr>
              <a:t>the deuteron the simplest bound neutron-proton system which makes it the perfect starting place for understanding the strong nuclear force, specially at extremely short distances. the reason Deep is an ideal reaction for probing the repulsive part of the force will become clear once we talk about the kinematics involved.</a:t>
            </a:r>
          </a:p>
          <a:p>
            <a:r>
              <a:rPr lang="en-US"/>
              <a:t>he deuteron is the only bound two-nucleon system</a:t>
            </a:r>
            <a:br>
              <a:rPr lang="en-US">
                <a:cs typeface="+mn-lt"/>
              </a:rPr>
            </a:br>
            <a:r>
              <a:rPr lang="en-US"/>
              <a:t>and serves as an ideal framework to study the strong nu-</a:t>
            </a:r>
            <a:br>
              <a:rPr lang="en-US">
                <a:cs typeface="+mn-lt"/>
              </a:rPr>
            </a:br>
            <a:r>
              <a:rPr lang="en-US"/>
              <a:t>clear force at the sub-Fermi distance scale, a region which</a:t>
            </a:r>
            <a:br>
              <a:rPr lang="en-US">
                <a:cs typeface="+mn-lt"/>
              </a:rPr>
            </a:br>
            <a:r>
              <a:rPr lang="en-US"/>
              <a:t>is currently practically unexplored and not well under-</a:t>
            </a:r>
            <a:br>
              <a:rPr lang="en-US">
                <a:cs typeface="+mn-lt"/>
              </a:rPr>
            </a:br>
            <a:r>
              <a:rPr lang="en-US"/>
              <a:t>stood. </a:t>
            </a: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3738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an schematic of the reaction and where is detected. Describe where each particle is detected.</a:t>
            </a:r>
          </a:p>
          <a:p>
            <a:endParaRPr lang="en-US">
              <a:cs typeface="Calibri"/>
            </a:endParaRPr>
          </a:p>
          <a:p>
            <a:r>
              <a:rPr lang="en-US">
                <a:cs typeface="Calibri"/>
              </a:rPr>
              <a:t>The goal is to isolate the kinematics in which the maximum recoil momentum of the neutron can be recovered.</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54196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H(e, e0 p)n cross section versus neutron recoil momentum from the</a:t>
            </a:r>
          </a:p>
          <a:p>
            <a:r>
              <a:rPr lang="en-US"/>
              <a:t>MAMI (1998) experiment [48]. Theoretical calculations were performed by H.</a:t>
            </a:r>
            <a:endParaRPr lang="en-US">
              <a:cs typeface="Calibri"/>
            </a:endParaRPr>
          </a:p>
          <a:p>
            <a:r>
              <a:rPr lang="en-US" err="1"/>
              <a:t>Arenhövel</a:t>
            </a:r>
            <a:r>
              <a:rPr lang="en-US"/>
              <a:t> [49].</a:t>
            </a:r>
            <a:endParaRPr lang="en-US">
              <a:cs typeface="Calibri"/>
            </a:endParaRPr>
          </a:p>
          <a:p>
            <a:endParaRPr lang="en-US"/>
          </a:p>
          <a:p>
            <a:r>
              <a:rPr lang="en-US"/>
              <a:t>B) 2 H(e, e0 p)n angular distributions of the cross section ratio, R =</a:t>
            </a:r>
          </a:p>
          <a:p>
            <a:r>
              <a:rPr lang="en-US" err="1"/>
              <a:t>σexp</a:t>
            </a:r>
            <a:r>
              <a:rPr lang="en-US"/>
              <a:t> /</a:t>
            </a:r>
            <a:r>
              <a:rPr lang="en-US" err="1"/>
              <a:t>σpwia</a:t>
            </a:r>
            <a:r>
              <a:rPr lang="en-US"/>
              <a:t> . (Left) Hall A data at Q2 = 3.5 ± 0.25 (GeV/c)2 and recoil </a:t>
            </a:r>
            <a:r>
              <a:rPr lang="en-US" err="1"/>
              <a:t>momen</a:t>
            </a:r>
            <a:r>
              <a:rPr lang="en-US"/>
              <a:t>-</a:t>
            </a:r>
            <a:endParaRPr lang="en-US">
              <a:cs typeface="Calibri"/>
            </a:endParaRPr>
          </a:p>
          <a:p>
            <a:r>
              <a:rPr lang="en-US"/>
              <a:t>tum settings (a) pr = 0.2 GeV/c, (b) pr = 0.4 GeV/c and (c) pr = 0.5 GeV/c.</a:t>
            </a:r>
            <a:endParaRPr lang="en-US">
              <a:cs typeface="Calibri"/>
            </a:endParaRPr>
          </a:p>
          <a:p>
            <a:r>
              <a:rPr lang="en-US"/>
              <a:t>Theoretical calculations for (</a:t>
            </a:r>
            <a:r>
              <a:rPr lang="en-US" err="1"/>
              <a:t>i</a:t>
            </a:r>
            <a:r>
              <a:rPr lang="en-US"/>
              <a:t>) solid (purple) curves using the CD-Bonn potential</a:t>
            </a:r>
            <a:endParaRPr lang="en-US">
              <a:cs typeface="Calibri"/>
            </a:endParaRPr>
          </a:p>
          <a:p>
            <a:r>
              <a:rPr lang="en-US"/>
              <a:t>by M. Sargsian [59], (ii) dashed (green) curves using FSI and dashed-double dotted</a:t>
            </a:r>
            <a:endParaRPr lang="en-US">
              <a:cs typeface="Calibri"/>
            </a:endParaRPr>
          </a:p>
          <a:p>
            <a:r>
              <a:rPr lang="en-US"/>
              <a:t>(black) curves using FSI+MEC+IC by J.M. Laget [60] using the Paris potential</a:t>
            </a:r>
            <a:endParaRPr lang="en-US">
              <a:cs typeface="Calibri"/>
            </a:endParaRPr>
          </a:p>
          <a:p>
            <a:r>
              <a:rPr lang="en-US"/>
              <a:t>and (iii) dashed (pink) curves denote calculations by J.W. Van Orden [61]. (Right)</a:t>
            </a:r>
            <a:endParaRPr lang="en-US">
              <a:cs typeface="Calibri"/>
            </a:endParaRPr>
          </a:p>
          <a:p>
            <a:r>
              <a:rPr lang="en-US"/>
              <a:t>Hall B data at various Q2 settings. The green data (with FSI re-scattering peak)</a:t>
            </a:r>
            <a:endParaRPr lang="en-US">
              <a:cs typeface="Calibri"/>
            </a:endParaRPr>
          </a:p>
          <a:p>
            <a:r>
              <a:rPr lang="en-US"/>
              <a:t>correspond to 400 ≤ pr ≤ 600 MeV/c, and the blue data (no FSI re-scattering)</a:t>
            </a:r>
            <a:endParaRPr lang="en-US">
              <a:cs typeface="Calibri"/>
            </a:endParaRPr>
          </a:p>
          <a:p>
            <a:r>
              <a:rPr lang="en-US"/>
              <a:t>correspond to 200 ≤ pr ≤ 300 MeV/c. The solid curves are calculations from J.M.</a:t>
            </a:r>
            <a:endParaRPr lang="en-US">
              <a:cs typeface="Calibri"/>
            </a:endParaRPr>
          </a:p>
          <a:p>
            <a:r>
              <a:rPr lang="en-US"/>
              <a:t>Laget [60] and the dashed curves are from M. Sargsian [59]. Note: Reprinted from</a:t>
            </a:r>
            <a:endParaRPr lang="en-US">
              <a:cs typeface="Calibri"/>
            </a:endParaRPr>
          </a:p>
          <a:p>
            <a:r>
              <a:rPr lang="en-US"/>
              <a:t>Ref. [47].</a:t>
            </a:r>
            <a:endParaRPr lang="en-US">
              <a:cs typeface="Calibri"/>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325437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6649-A015-B38C-5125-892C2A9E4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2B29B-CC10-6773-112C-ED10E4B08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A49BD-7C6D-82B9-CB02-CA1F02AB7A3A}"/>
              </a:ext>
            </a:extLst>
          </p:cNvPr>
          <p:cNvSpPr>
            <a:spLocks noGrp="1"/>
          </p:cNvSpPr>
          <p:nvPr>
            <p:ph type="body" idx="1"/>
          </p:nvPr>
        </p:nvSpPr>
        <p:spPr/>
        <p:txBody>
          <a:bodyPr/>
          <a:lstStyle/>
          <a:p>
            <a:r>
              <a:rPr lang="en-US">
                <a:cs typeface="Calibri"/>
              </a:rPr>
              <a:t>Here is an schematic of the reaction and where is detected. Describe where each particle is detected.</a:t>
            </a:r>
          </a:p>
          <a:p>
            <a:endParaRPr lang="en-US">
              <a:cs typeface="Calibri"/>
            </a:endParaRPr>
          </a:p>
          <a:p>
            <a:r>
              <a:rPr lang="en-US">
                <a:cs typeface="Calibri"/>
              </a:rPr>
              <a:t>The goal is to isolate the kinematics in which the maximum recoil momentum of the neutron can be recovered.</a:t>
            </a:r>
          </a:p>
        </p:txBody>
      </p:sp>
      <p:sp>
        <p:nvSpPr>
          <p:cNvPr id="4" name="Slide Number Placeholder 3">
            <a:extLst>
              <a:ext uri="{FF2B5EF4-FFF2-40B4-BE49-F238E27FC236}">
                <a16:creationId xmlns:a16="http://schemas.microsoft.com/office/drawing/2014/main" id="{2E484939-1949-CF82-B10E-BE435FCB36B5}"/>
              </a:ext>
            </a:extLst>
          </p:cNvPr>
          <p:cNvSpPr>
            <a:spLocks noGrp="1"/>
          </p:cNvSpPr>
          <p:nvPr>
            <p:ph type="sldNum" sz="quarter" idx="5"/>
          </p:nvPr>
        </p:nvSpPr>
        <p:spPr/>
        <p:txBody>
          <a:bodyPr/>
          <a:lstStyle/>
          <a:p>
            <a:fld id="{22289C57-55D7-40A4-A101-E74FAC7A092B}" type="slidenum">
              <a:rPr lang="en-US" smtClean="0"/>
              <a:t>8</a:t>
            </a:fld>
            <a:endParaRPr lang="en-US"/>
          </a:p>
        </p:txBody>
      </p:sp>
    </p:spTree>
    <p:extLst>
      <p:ext uri="{BB962C8B-B14F-4D97-AF65-F5344CB8AC3E}">
        <p14:creationId xmlns:p14="http://schemas.microsoft.com/office/powerpoint/2010/main" val="53272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26955236"/>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30076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72590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883143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049697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121502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943367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4758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921186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750398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20750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884446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endParaRPr lang="en-US"/>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8562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8" r:id="rId3"/>
    <p:sldLayoutId id="2147483692" r:id="rId4"/>
    <p:sldLayoutId id="2147483693" r:id="rId5"/>
    <p:sldLayoutId id="2147483686" r:id="rId6"/>
    <p:sldLayoutId id="2147483687" r:id="rId7"/>
    <p:sldLayoutId id="2147483690" r:id="rId8"/>
    <p:sldLayoutId id="2147483682" r:id="rId9"/>
    <p:sldLayoutId id="2147483683" r:id="rId10"/>
    <p:sldLayoutId id="2147483684"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524887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6.xml"/><Relationship Id="rId18" Type="http://schemas.openxmlformats.org/officeDocument/2006/relationships/image" Target="../media/image2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1.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customXml" Target="../ink/ink5.xml"/><Relationship Id="rId24" Type="http://schemas.openxmlformats.org/officeDocument/2006/relationships/image" Target="../media/image28.jpe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27.png"/><Relationship Id="rId10" Type="http://schemas.openxmlformats.org/officeDocument/2006/relationships/image" Target="../media/image20.png"/><Relationship Id="rId19" Type="http://schemas.openxmlformats.org/officeDocument/2006/relationships/customXml" Target="../ink/ink9.xml"/><Relationship Id="rId4" Type="http://schemas.openxmlformats.org/officeDocument/2006/relationships/image" Target="../media/image17.png"/><Relationship Id="rId9" Type="http://schemas.openxmlformats.org/officeDocument/2006/relationships/customXml" Target="../ink/ink4.xml"/><Relationship Id="rId14" Type="http://schemas.openxmlformats.org/officeDocument/2006/relationships/image" Target="../media/image22.png"/><Relationship Id="rId2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s://digitalcommons.fiu.edu/etd/4479&#820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doi.org/10.1142/S0218301315300039" TargetMode="External"/><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i.org/10.1103/PhysRevLett.125.262501"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814311" y="841084"/>
            <a:ext cx="10564095" cy="1317850"/>
          </a:xfrm>
        </p:spPr>
        <p:txBody>
          <a:bodyPr/>
          <a:lstStyle/>
          <a:p>
            <a:pPr algn="ctr"/>
            <a:r>
              <a:rPr lang="en-US" b="1" dirty="0">
                <a:latin typeface="Cambria"/>
                <a:ea typeface="Cambria"/>
              </a:rPr>
              <a:t>Deuteron electro-Disintegration at very high missing momenta</a:t>
            </a:r>
            <a:endParaRPr lang="en-US" b="1" dirty="0">
              <a:latin typeface="Cambria"/>
            </a:endParaRP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3625473" y="2961080"/>
            <a:ext cx="4941770" cy="4062496"/>
          </a:xfrm>
        </p:spPr>
        <p:txBody>
          <a:bodyPr vert="horz" lIns="91440" tIns="45720" rIns="91440" bIns="45720" rtlCol="0" anchor="t">
            <a:normAutofit/>
          </a:bodyPr>
          <a:lstStyle/>
          <a:p>
            <a:pPr algn="ctr"/>
            <a:r>
              <a:rPr lang="en-US" sz="2000" dirty="0">
                <a:latin typeface="Cambria"/>
                <a:ea typeface="Cambria"/>
              </a:rPr>
              <a:t>Gema P. Villegas </a:t>
            </a:r>
            <a:r>
              <a:rPr lang="en-US" sz="2000" dirty="0" err="1">
                <a:latin typeface="Cambria"/>
                <a:ea typeface="Cambria"/>
              </a:rPr>
              <a:t>Minyety</a:t>
            </a:r>
            <a:br>
              <a:rPr lang="en-US" sz="2000" dirty="0">
                <a:latin typeface="Cambria"/>
              </a:rPr>
            </a:br>
            <a:r>
              <a:rPr lang="en-US" i="1" dirty="0">
                <a:latin typeface="Cambria"/>
                <a:ea typeface="Cambria"/>
              </a:rPr>
              <a:t>Florida Interantional University</a:t>
            </a:r>
            <a:endParaRPr lang="en-US"/>
          </a:p>
          <a:p>
            <a:pPr algn="ctr"/>
            <a:r>
              <a:rPr lang="en-US" sz="2000" dirty="0">
                <a:latin typeface="Cambria"/>
                <a:ea typeface="Cambria"/>
              </a:rPr>
              <a:t>Carlos Yero</a:t>
            </a:r>
            <a:br>
              <a:rPr lang="en-US" sz="2000" dirty="0">
                <a:latin typeface="Cambria"/>
              </a:rPr>
            </a:br>
            <a:r>
              <a:rPr lang="en-US" i="1" dirty="0">
                <a:latin typeface="Cambria"/>
                <a:ea typeface="Cambria"/>
              </a:rPr>
              <a:t>Jefferson Lab</a:t>
            </a:r>
            <a:endParaRPr lang="en-US">
              <a:latin typeface="Cambria"/>
              <a:ea typeface="Cambria"/>
            </a:endParaRPr>
          </a:p>
          <a:p>
            <a:pPr algn="ctr"/>
            <a:r>
              <a:rPr lang="en-US" sz="2000" dirty="0">
                <a:latin typeface="Cambria"/>
                <a:ea typeface="+mn-lt"/>
                <a:cs typeface="+mn-lt"/>
              </a:rPr>
              <a:t>Mark K. Jones</a:t>
            </a:r>
            <a:br>
              <a:rPr lang="en-US" dirty="0">
                <a:latin typeface="Cambria"/>
                <a:ea typeface="+mn-lt"/>
                <a:cs typeface="+mn-lt"/>
              </a:rPr>
            </a:br>
            <a:r>
              <a:rPr lang="en-US" i="1" dirty="0">
                <a:latin typeface="Cambria"/>
                <a:ea typeface="+mn-lt"/>
                <a:cs typeface="+mn-lt"/>
              </a:rPr>
              <a:t>Jefferson Lab</a:t>
            </a:r>
            <a:endParaRPr lang="en-US" i="1">
              <a:latin typeface="Cambria"/>
              <a:ea typeface="Cambria"/>
            </a:endParaRPr>
          </a:p>
          <a:p>
            <a:pPr algn="ctr"/>
            <a:r>
              <a:rPr lang="en-US" sz="2000" dirty="0">
                <a:latin typeface="Cambria"/>
                <a:ea typeface="Cambria"/>
              </a:rPr>
              <a:t>Werner U. Boeglin</a:t>
            </a:r>
            <a:br>
              <a:rPr lang="en-US" sz="2000" dirty="0">
                <a:latin typeface="Cambria"/>
              </a:rPr>
            </a:br>
            <a:r>
              <a:rPr lang="en-US" i="1" dirty="0">
                <a:latin typeface="Cambria"/>
                <a:ea typeface="Cambria"/>
              </a:rPr>
              <a:t>Florida</a:t>
            </a:r>
            <a:r>
              <a:rPr lang="en-US" i="1" dirty="0">
                <a:latin typeface="Cambria"/>
                <a:ea typeface="+mn-lt"/>
                <a:cs typeface="+mn-lt"/>
              </a:rPr>
              <a:t> Interantional University</a:t>
            </a:r>
          </a:p>
          <a:p>
            <a:pPr algn="ctr"/>
            <a:endParaRPr lang="en-US" i="1" dirty="0">
              <a:latin typeface="Cambria"/>
              <a:ea typeface="+mn-lt"/>
              <a:cs typeface="+mn-lt"/>
            </a:endParaRPr>
          </a:p>
        </p:txBody>
      </p:sp>
      <p:grpSp>
        <p:nvGrpSpPr>
          <p:cNvPr id="4" name="Group 3">
            <a:extLst>
              <a:ext uri="{FF2B5EF4-FFF2-40B4-BE49-F238E27FC236}">
                <a16:creationId xmlns:a16="http://schemas.microsoft.com/office/drawing/2014/main" id="{8E7EDDB6-26AC-2FA5-B725-12D210D783DA}"/>
              </a:ext>
            </a:extLst>
          </p:cNvPr>
          <p:cNvGrpSpPr/>
          <p:nvPr/>
        </p:nvGrpSpPr>
        <p:grpSpPr>
          <a:xfrm>
            <a:off x="7647012" y="2873175"/>
            <a:ext cx="3592440" cy="2982600"/>
            <a:chOff x="150580" y="1586014"/>
            <a:chExt cx="3592440" cy="298260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03306BE-2BA6-4A2E-E0F0-D6F10754A3C1}"/>
                    </a:ext>
                  </a:extLst>
                </p14:cNvPr>
                <p14:cNvContentPartPr/>
                <p14:nvPr/>
              </p14:nvContentPartPr>
              <p14:xfrm>
                <a:off x="1221220" y="2638294"/>
                <a:ext cx="1469520" cy="1040040"/>
              </p14:xfrm>
            </p:contentPart>
          </mc:Choice>
          <mc:Fallback xmlns="">
            <p:pic>
              <p:nvPicPr>
                <p:cNvPr id="5" name="Ink 4">
                  <a:extLst>
                    <a:ext uri="{FF2B5EF4-FFF2-40B4-BE49-F238E27FC236}">
                      <a16:creationId xmlns:a16="http://schemas.microsoft.com/office/drawing/2014/main" id="{803306BE-2BA6-4A2E-E0F0-D6F10754A3C1}"/>
                    </a:ext>
                  </a:extLst>
                </p:cNvPr>
                <p:cNvPicPr/>
                <p:nvPr/>
              </p:nvPicPr>
              <p:blipFill>
                <a:blip r:embed="rId4"/>
                <a:stretch>
                  <a:fillRect/>
                </a:stretch>
              </p:blipFill>
              <p:spPr>
                <a:xfrm>
                  <a:off x="1190260" y="2607334"/>
                  <a:ext cx="153072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7B57443-EED8-459A-695B-01BCABB186C4}"/>
                    </a:ext>
                  </a:extLst>
                </p14:cNvPr>
                <p14:cNvContentPartPr/>
                <p14:nvPr/>
              </p14:nvContentPartPr>
              <p14:xfrm>
                <a:off x="1552060" y="3098734"/>
                <a:ext cx="311040" cy="311760"/>
              </p14:xfrm>
            </p:contentPart>
          </mc:Choice>
          <mc:Fallback xmlns="">
            <p:pic>
              <p:nvPicPr>
                <p:cNvPr id="6" name="Ink 5">
                  <a:extLst>
                    <a:ext uri="{FF2B5EF4-FFF2-40B4-BE49-F238E27FC236}">
                      <a16:creationId xmlns:a16="http://schemas.microsoft.com/office/drawing/2014/main" id="{B7B57443-EED8-459A-695B-01BCABB186C4}"/>
                    </a:ext>
                  </a:extLst>
                </p:cNvPr>
                <p:cNvPicPr/>
                <p:nvPr/>
              </p:nvPicPr>
              <p:blipFill>
                <a:blip r:embed="rId6"/>
                <a:stretch>
                  <a:fillRect/>
                </a:stretch>
              </p:blipFill>
              <p:spPr>
                <a:xfrm>
                  <a:off x="1521100" y="3067774"/>
                  <a:ext cx="3722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D7AC6D6-E1E7-C9BC-FCC9-8B8AF4578D4C}"/>
                    </a:ext>
                  </a:extLst>
                </p14:cNvPr>
                <p14:cNvContentPartPr/>
                <p14:nvPr/>
              </p14:nvContentPartPr>
              <p14:xfrm>
                <a:off x="2092780" y="2880934"/>
                <a:ext cx="324000" cy="323280"/>
              </p14:xfrm>
            </p:contentPart>
          </mc:Choice>
          <mc:Fallback xmlns="">
            <p:pic>
              <p:nvPicPr>
                <p:cNvPr id="7" name="Ink 6">
                  <a:extLst>
                    <a:ext uri="{FF2B5EF4-FFF2-40B4-BE49-F238E27FC236}">
                      <a16:creationId xmlns:a16="http://schemas.microsoft.com/office/drawing/2014/main" id="{2D7AC6D6-E1E7-C9BC-FCC9-8B8AF4578D4C}"/>
                    </a:ext>
                  </a:extLst>
                </p:cNvPr>
                <p:cNvPicPr/>
                <p:nvPr/>
              </p:nvPicPr>
              <p:blipFill>
                <a:blip r:embed="rId8"/>
                <a:stretch>
                  <a:fillRect/>
                </a:stretch>
              </p:blipFill>
              <p:spPr>
                <a:xfrm>
                  <a:off x="2061820" y="2849974"/>
                  <a:ext cx="3852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3371BC8-E78B-C0AE-A2DD-D8354B350A7F}"/>
                    </a:ext>
                  </a:extLst>
                </p14:cNvPr>
                <p14:cNvContentPartPr/>
                <p14:nvPr/>
              </p14:nvContentPartPr>
              <p14:xfrm>
                <a:off x="150580" y="2320774"/>
                <a:ext cx="1376280" cy="299160"/>
              </p14:xfrm>
            </p:contentPart>
          </mc:Choice>
          <mc:Fallback xmlns="">
            <p:pic>
              <p:nvPicPr>
                <p:cNvPr id="8" name="Ink 7">
                  <a:extLst>
                    <a:ext uri="{FF2B5EF4-FFF2-40B4-BE49-F238E27FC236}">
                      <a16:creationId xmlns:a16="http://schemas.microsoft.com/office/drawing/2014/main" id="{43371BC8-E78B-C0AE-A2DD-D8354B350A7F}"/>
                    </a:ext>
                  </a:extLst>
                </p:cNvPr>
                <p:cNvPicPr/>
                <p:nvPr/>
              </p:nvPicPr>
              <p:blipFill>
                <a:blip r:embed="rId10"/>
                <a:stretch>
                  <a:fillRect/>
                </a:stretch>
              </p:blipFill>
              <p:spPr>
                <a:xfrm>
                  <a:off x="119620" y="2289814"/>
                  <a:ext cx="14374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9ECB03F-1DD8-20FB-12D7-4A2DD14DEAE0}"/>
                    </a:ext>
                  </a:extLst>
                </p14:cNvPr>
                <p14:cNvContentPartPr/>
                <p14:nvPr/>
              </p14:nvContentPartPr>
              <p14:xfrm>
                <a:off x="1532620" y="1586014"/>
                <a:ext cx="1314000" cy="753480"/>
              </p14:xfrm>
            </p:contentPart>
          </mc:Choice>
          <mc:Fallback xmlns="">
            <p:pic>
              <p:nvPicPr>
                <p:cNvPr id="9" name="Ink 8">
                  <a:extLst>
                    <a:ext uri="{FF2B5EF4-FFF2-40B4-BE49-F238E27FC236}">
                      <a16:creationId xmlns:a16="http://schemas.microsoft.com/office/drawing/2014/main" id="{C9ECB03F-1DD8-20FB-12D7-4A2DD14DEAE0}"/>
                    </a:ext>
                  </a:extLst>
                </p:cNvPr>
                <p:cNvPicPr/>
                <p:nvPr/>
              </p:nvPicPr>
              <p:blipFill>
                <a:blip r:embed="rId12"/>
                <a:stretch>
                  <a:fillRect/>
                </a:stretch>
              </p:blipFill>
              <p:spPr>
                <a:xfrm>
                  <a:off x="1501660" y="1555054"/>
                  <a:ext cx="137520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2BD6D07A-FA62-F814-8724-1E934DC3343F}"/>
                    </a:ext>
                  </a:extLst>
                </p14:cNvPr>
                <p14:cNvContentPartPr/>
                <p14:nvPr/>
              </p14:nvContentPartPr>
              <p14:xfrm>
                <a:off x="704620" y="2376574"/>
                <a:ext cx="173880" cy="230760"/>
              </p14:xfrm>
            </p:contentPart>
          </mc:Choice>
          <mc:Fallback xmlns="">
            <p:pic>
              <p:nvPicPr>
                <p:cNvPr id="10" name="Ink 9">
                  <a:extLst>
                    <a:ext uri="{FF2B5EF4-FFF2-40B4-BE49-F238E27FC236}">
                      <a16:creationId xmlns:a16="http://schemas.microsoft.com/office/drawing/2014/main" id="{2BD6D07A-FA62-F814-8724-1E934DC3343F}"/>
                    </a:ext>
                  </a:extLst>
                </p:cNvPr>
                <p:cNvPicPr/>
                <p:nvPr/>
              </p:nvPicPr>
              <p:blipFill>
                <a:blip r:embed="rId14"/>
                <a:stretch>
                  <a:fillRect/>
                </a:stretch>
              </p:blipFill>
              <p:spPr>
                <a:xfrm>
                  <a:off x="673724" y="2345614"/>
                  <a:ext cx="234954"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4F1B6F1E-8BCC-D9EA-9633-1B7E81C99F4E}"/>
                    </a:ext>
                  </a:extLst>
                </p14:cNvPr>
                <p14:cNvContentPartPr/>
                <p14:nvPr/>
              </p14:nvContentPartPr>
              <p14:xfrm>
                <a:off x="2055340" y="1872574"/>
                <a:ext cx="242640" cy="173880"/>
              </p14:xfrm>
            </p:contentPart>
          </mc:Choice>
          <mc:Fallback xmlns="">
            <p:pic>
              <p:nvPicPr>
                <p:cNvPr id="11" name="Ink 10">
                  <a:extLst>
                    <a:ext uri="{FF2B5EF4-FFF2-40B4-BE49-F238E27FC236}">
                      <a16:creationId xmlns:a16="http://schemas.microsoft.com/office/drawing/2014/main" id="{4F1B6F1E-8BCC-D9EA-9633-1B7E81C99F4E}"/>
                    </a:ext>
                  </a:extLst>
                </p:cNvPr>
                <p:cNvPicPr/>
                <p:nvPr/>
              </p:nvPicPr>
              <p:blipFill>
                <a:blip r:embed="rId16"/>
                <a:stretch>
                  <a:fillRect/>
                </a:stretch>
              </p:blipFill>
              <p:spPr>
                <a:xfrm>
                  <a:off x="2024334" y="1841614"/>
                  <a:ext cx="303931"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A584BE63-5141-990E-7CEF-955161D110DD}"/>
                    </a:ext>
                  </a:extLst>
                </p14:cNvPr>
                <p14:cNvContentPartPr/>
                <p14:nvPr/>
              </p14:nvContentPartPr>
              <p14:xfrm>
                <a:off x="1439020" y="2351734"/>
                <a:ext cx="567000" cy="641520"/>
              </p14:xfrm>
            </p:contentPart>
          </mc:Choice>
          <mc:Fallback xmlns="">
            <p:pic>
              <p:nvPicPr>
                <p:cNvPr id="12" name="Ink 11">
                  <a:extLst>
                    <a:ext uri="{FF2B5EF4-FFF2-40B4-BE49-F238E27FC236}">
                      <a16:creationId xmlns:a16="http://schemas.microsoft.com/office/drawing/2014/main" id="{A584BE63-5141-990E-7CEF-955161D110DD}"/>
                    </a:ext>
                  </a:extLst>
                </p:cNvPr>
                <p:cNvPicPr/>
                <p:nvPr/>
              </p:nvPicPr>
              <p:blipFill>
                <a:blip r:embed="rId18"/>
                <a:stretch>
                  <a:fillRect/>
                </a:stretch>
              </p:blipFill>
              <p:spPr>
                <a:xfrm>
                  <a:off x="1408060" y="2320774"/>
                  <a:ext cx="62820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AED3EC6A-762C-A735-8EBB-025DAB2753B7}"/>
                    </a:ext>
                  </a:extLst>
                </p14:cNvPr>
                <p14:cNvContentPartPr/>
                <p14:nvPr/>
              </p14:nvContentPartPr>
              <p14:xfrm>
                <a:off x="1712980" y="3429574"/>
                <a:ext cx="199440" cy="1139040"/>
              </p14:xfrm>
            </p:contentPart>
          </mc:Choice>
          <mc:Fallback xmlns="">
            <p:pic>
              <p:nvPicPr>
                <p:cNvPr id="13" name="Ink 12">
                  <a:extLst>
                    <a:ext uri="{FF2B5EF4-FFF2-40B4-BE49-F238E27FC236}">
                      <a16:creationId xmlns:a16="http://schemas.microsoft.com/office/drawing/2014/main" id="{AED3EC6A-762C-A735-8EBB-025DAB2753B7}"/>
                    </a:ext>
                  </a:extLst>
                </p:cNvPr>
                <p:cNvPicPr/>
                <p:nvPr/>
              </p:nvPicPr>
              <p:blipFill>
                <a:blip r:embed="rId20"/>
                <a:stretch>
                  <a:fillRect/>
                </a:stretch>
              </p:blipFill>
              <p:spPr>
                <a:xfrm>
                  <a:off x="1682020" y="3398614"/>
                  <a:ext cx="260640" cy="120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0D189627-AC23-3828-9D72-3C2F3DC6D1A0}"/>
                    </a:ext>
                  </a:extLst>
                </p14:cNvPr>
                <p14:cNvContentPartPr/>
                <p14:nvPr/>
              </p14:nvContentPartPr>
              <p14:xfrm>
                <a:off x="2441620" y="3036454"/>
                <a:ext cx="1301400" cy="293040"/>
              </p14:xfrm>
            </p:contentPart>
          </mc:Choice>
          <mc:Fallback xmlns="">
            <p:pic>
              <p:nvPicPr>
                <p:cNvPr id="14" name="Ink 13">
                  <a:extLst>
                    <a:ext uri="{FF2B5EF4-FFF2-40B4-BE49-F238E27FC236}">
                      <a16:creationId xmlns:a16="http://schemas.microsoft.com/office/drawing/2014/main" id="{0D189627-AC23-3828-9D72-3C2F3DC6D1A0}"/>
                    </a:ext>
                  </a:extLst>
                </p:cNvPr>
                <p:cNvPicPr/>
                <p:nvPr/>
              </p:nvPicPr>
              <p:blipFill>
                <a:blip r:embed="rId22"/>
                <a:stretch>
                  <a:fillRect/>
                </a:stretch>
              </p:blipFill>
              <p:spPr>
                <a:xfrm>
                  <a:off x="2410660" y="3005494"/>
                  <a:ext cx="1362600" cy="354240"/>
                </a:xfrm>
                <a:prstGeom prst="rect">
                  <a:avLst/>
                </a:prstGeom>
              </p:spPr>
            </p:pic>
          </mc:Fallback>
        </mc:AlternateContent>
      </p:grpSp>
      <p:pic>
        <p:nvPicPr>
          <p:cNvPr id="15" name="Picture 14" descr="A picture containing text, sign&#10;&#10;Description automatically generated">
            <a:extLst>
              <a:ext uri="{FF2B5EF4-FFF2-40B4-BE49-F238E27FC236}">
                <a16:creationId xmlns:a16="http://schemas.microsoft.com/office/drawing/2014/main" id="{33003431-96C2-0792-51CC-89EEAD247494}"/>
              </a:ext>
            </a:extLst>
          </p:cNvPr>
          <p:cNvPicPr>
            <a:picLocks noChangeAspect="1"/>
          </p:cNvPicPr>
          <p:nvPr/>
        </p:nvPicPr>
        <p:blipFill>
          <a:blip r:embed="rId23"/>
          <a:stretch>
            <a:fillRect/>
          </a:stretch>
        </p:blipFill>
        <p:spPr>
          <a:xfrm>
            <a:off x="4797253" y="5621037"/>
            <a:ext cx="3086100" cy="561975"/>
          </a:xfrm>
          <a:prstGeom prst="rect">
            <a:avLst/>
          </a:prstGeom>
        </p:spPr>
      </p:pic>
      <p:pic>
        <p:nvPicPr>
          <p:cNvPr id="16" name="Picture 15" descr="Logo, company name&#10;&#10;Description automatically generated">
            <a:extLst>
              <a:ext uri="{FF2B5EF4-FFF2-40B4-BE49-F238E27FC236}">
                <a16:creationId xmlns:a16="http://schemas.microsoft.com/office/drawing/2014/main" id="{096A25A9-B95B-9048-3EA8-BC3BDCA0D61D}"/>
              </a:ext>
            </a:extLst>
          </p:cNvPr>
          <p:cNvPicPr>
            <a:picLocks noChangeAspect="1"/>
          </p:cNvPicPr>
          <p:nvPr/>
        </p:nvPicPr>
        <p:blipFill>
          <a:blip r:embed="rId24"/>
          <a:stretch>
            <a:fillRect/>
          </a:stretch>
        </p:blipFill>
        <p:spPr>
          <a:xfrm>
            <a:off x="893290" y="5403507"/>
            <a:ext cx="3162300" cy="1000125"/>
          </a:xfrm>
          <a:prstGeom prst="rect">
            <a:avLst/>
          </a:prstGeom>
        </p:spPr>
      </p:pic>
      <p:sp>
        <p:nvSpPr>
          <p:cNvPr id="18" name="TextBox 17">
            <a:extLst>
              <a:ext uri="{FF2B5EF4-FFF2-40B4-BE49-F238E27FC236}">
                <a16:creationId xmlns:a16="http://schemas.microsoft.com/office/drawing/2014/main" id="{002B946B-BC94-DB91-FCDF-2CB626761AAD}"/>
              </a:ext>
            </a:extLst>
          </p:cNvPr>
          <p:cNvSpPr txBox="1"/>
          <p:nvPr/>
        </p:nvSpPr>
        <p:spPr>
          <a:xfrm>
            <a:off x="3789406" y="2162431"/>
            <a:ext cx="46131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C00000"/>
                </a:solidFill>
                <a:latin typeface="Cambria"/>
                <a:ea typeface="Cambria"/>
              </a:rPr>
              <a:t>Hall C Collaboration Meeting</a:t>
            </a:r>
            <a:endParaRPr lang="en-US" dirty="0"/>
          </a:p>
          <a:p>
            <a:pPr algn="ctr"/>
            <a:r>
              <a:rPr lang="en-US" sz="2000" dirty="0">
                <a:solidFill>
                  <a:srgbClr val="C00000"/>
                </a:solidFill>
                <a:latin typeface="Cambria"/>
                <a:ea typeface="Cambria"/>
              </a:rPr>
              <a:t>Jan 2024</a:t>
            </a:r>
            <a:endParaRPr lang="en-US" dirty="0"/>
          </a:p>
        </p:txBody>
      </p:sp>
    </p:spTree>
    <p:extLst>
      <p:ext uri="{BB962C8B-B14F-4D97-AF65-F5344CB8AC3E}">
        <p14:creationId xmlns:p14="http://schemas.microsoft.com/office/powerpoint/2010/main" val="190323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075767" y="1188637"/>
            <a:ext cx="2988234" cy="4480726"/>
          </a:xfrm>
        </p:spPr>
        <p:txBody>
          <a:bodyPr>
            <a:normAutofit/>
          </a:bodyPr>
          <a:lstStyle/>
          <a:p>
            <a:pPr algn="r"/>
            <a:r>
              <a:rPr lang="en-US" sz="6100" b="1">
                <a:latin typeface="Cambria"/>
                <a:ea typeface="Cambria"/>
              </a:rPr>
              <a:t>Outline</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5304740" y="1648870"/>
            <a:ext cx="5682562" cy="3560260"/>
          </a:xfrm>
        </p:spPr>
        <p:txBody>
          <a:bodyPr vert="horz" lIns="91440" tIns="45720" rIns="91440" bIns="45720" rtlCol="0" anchor="ctr">
            <a:normAutofit/>
          </a:bodyPr>
          <a:lstStyle/>
          <a:p>
            <a:pPr marL="342900" indent="-342900">
              <a:buAutoNum type="arabicPeriod"/>
            </a:pPr>
            <a:r>
              <a:rPr lang="en-US" sz="2400" dirty="0">
                <a:latin typeface="Cambria"/>
                <a:ea typeface="Cambria"/>
                <a:cs typeface="Calibri"/>
              </a:rPr>
              <a:t>Motivation</a:t>
            </a:r>
            <a:endParaRPr lang="en-US" sz="2400" dirty="0">
              <a:latin typeface="Calibri"/>
              <a:ea typeface="Cambria"/>
              <a:cs typeface="Calibri"/>
            </a:endParaRPr>
          </a:p>
          <a:p>
            <a:pPr marL="342900" indent="-342900">
              <a:buAutoNum type="arabicPeriod"/>
            </a:pPr>
            <a:r>
              <a:rPr lang="en-US" sz="2400" dirty="0">
                <a:latin typeface="Cambria"/>
                <a:ea typeface="Cambria"/>
              </a:rPr>
              <a:t>Kinematics </a:t>
            </a:r>
          </a:p>
          <a:p>
            <a:pPr marL="342900" indent="-342900">
              <a:buAutoNum type="arabicPeriod"/>
            </a:pPr>
            <a:r>
              <a:rPr lang="en-US" sz="2400" dirty="0">
                <a:latin typeface="Cambria"/>
                <a:ea typeface="Cambria"/>
              </a:rPr>
              <a:t>Previous (and New) Work</a:t>
            </a:r>
          </a:p>
          <a:p>
            <a:pPr marL="342900" indent="-342900">
              <a:buAutoNum type="arabicPeriod"/>
            </a:pPr>
            <a:r>
              <a:rPr lang="en-US" sz="2400" dirty="0">
                <a:latin typeface="Cambria"/>
                <a:ea typeface="Cambria"/>
              </a:rPr>
              <a:t>Experiment Run (Feb – Mar 2023)</a:t>
            </a:r>
          </a:p>
          <a:p>
            <a:pPr marL="342900" indent="-342900">
              <a:buAutoNum type="arabicPeriod"/>
            </a:pPr>
            <a:r>
              <a:rPr lang="en-US" sz="2400" dirty="0">
                <a:latin typeface="Cambria"/>
                <a:ea typeface="Cambria"/>
              </a:rPr>
              <a:t>Calibration</a:t>
            </a:r>
          </a:p>
          <a:p>
            <a:pPr marL="342900" indent="-342900">
              <a:buAutoNum type="arabicPeriod"/>
            </a:pPr>
            <a:r>
              <a:rPr lang="en-US" sz="2400" dirty="0">
                <a:latin typeface="Cambria"/>
                <a:ea typeface="Cambria"/>
              </a:rPr>
              <a:t>Summary</a:t>
            </a:r>
          </a:p>
        </p:txBody>
      </p:sp>
      <p:sp>
        <p:nvSpPr>
          <p:cNvPr id="4" name="Slide Number Placeholder 3">
            <a:extLst>
              <a:ext uri="{FF2B5EF4-FFF2-40B4-BE49-F238E27FC236}">
                <a16:creationId xmlns:a16="http://schemas.microsoft.com/office/drawing/2014/main" id="{77AECBFE-7985-6B29-5D23-E34D6E78258D}"/>
              </a:ext>
            </a:extLst>
          </p:cNvPr>
          <p:cNvSpPr>
            <a:spLocks noGrp="1"/>
          </p:cNvSpPr>
          <p:nvPr>
            <p:ph type="sldNum" sz="quarter" idx="12"/>
          </p:nvPr>
        </p:nvSpPr>
        <p:spPr/>
        <p:txBody>
          <a:bodyPr/>
          <a:lstStyle/>
          <a:p>
            <a:fld id="{48F63A3B-78C7-47BE-AE5E-E10140E04643}" type="slidenum">
              <a:rPr lang="en-US" sz="1400" dirty="0">
                <a:latin typeface="Cambria"/>
                <a:ea typeface="Cambria"/>
              </a:rPr>
              <a:t>2</a:t>
            </a:fld>
            <a:endParaRPr lang="en-US" sz="1400">
              <a:latin typeface="Cambria"/>
              <a:ea typeface="Cambria"/>
            </a:endParaRPr>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E2E940-5617-8C07-76BD-B1E6B34DD6E7}"/>
              </a:ext>
            </a:extLst>
          </p:cNvPr>
          <p:cNvSpPr>
            <a:spLocks noGrp="1"/>
          </p:cNvSpPr>
          <p:nvPr>
            <p:ph type="body" idx="1"/>
          </p:nvPr>
        </p:nvSpPr>
        <p:spPr>
          <a:xfrm>
            <a:off x="1370563" y="563344"/>
            <a:ext cx="3943627" cy="823912"/>
          </a:xfrm>
        </p:spPr>
        <p:txBody>
          <a:bodyPr/>
          <a:lstStyle/>
          <a:p>
            <a:pPr algn="ctr"/>
            <a:r>
              <a:rPr lang="en-US" sz="2800">
                <a:latin typeface="Cambria"/>
                <a:ea typeface="Cambria"/>
              </a:rPr>
              <a:t>Goal</a:t>
            </a:r>
            <a:endParaRPr lang="en-US"/>
          </a:p>
        </p:txBody>
      </p:sp>
      <p:sp>
        <p:nvSpPr>
          <p:cNvPr id="8" name="Content Placeholder 7">
            <a:extLst>
              <a:ext uri="{FF2B5EF4-FFF2-40B4-BE49-F238E27FC236}">
                <a16:creationId xmlns:a16="http://schemas.microsoft.com/office/drawing/2014/main" id="{0B1EFCEF-BE3D-0F51-0B1D-5FFD0C7998DF}"/>
              </a:ext>
            </a:extLst>
          </p:cNvPr>
          <p:cNvSpPr>
            <a:spLocks noGrp="1"/>
          </p:cNvSpPr>
          <p:nvPr>
            <p:ph sz="half" idx="2"/>
          </p:nvPr>
        </p:nvSpPr>
        <p:spPr>
          <a:xfrm>
            <a:off x="1373414" y="1563644"/>
            <a:ext cx="3944894" cy="4417731"/>
          </a:xfrm>
        </p:spPr>
        <p:txBody>
          <a:bodyPr vert="horz" lIns="91440" tIns="45720" rIns="91440" bIns="45720" rtlCol="0" anchor="ctr">
            <a:normAutofit/>
          </a:bodyPr>
          <a:lstStyle/>
          <a:p>
            <a:pPr>
              <a:lnSpc>
                <a:spcPct val="150000"/>
              </a:lnSpc>
            </a:pPr>
            <a:r>
              <a:rPr lang="en-US" sz="2400">
                <a:latin typeface="Cambria"/>
                <a:ea typeface="+mn-lt"/>
                <a:cs typeface="+mn-lt"/>
              </a:rPr>
              <a:t>Measure </a:t>
            </a:r>
            <a:r>
              <a:rPr lang="en-US" sz="2400" i="1">
                <a:solidFill>
                  <a:srgbClr val="C00000"/>
                </a:solidFill>
                <a:latin typeface="Cambria"/>
                <a:ea typeface="+mn-lt"/>
                <a:cs typeface="+mn-lt"/>
              </a:rPr>
              <a:t>D(</a:t>
            </a:r>
            <a:r>
              <a:rPr lang="en-US" sz="2400" i="1" err="1">
                <a:solidFill>
                  <a:srgbClr val="C00000"/>
                </a:solidFill>
                <a:latin typeface="Cambria"/>
                <a:ea typeface="+mn-lt"/>
                <a:cs typeface="+mn-lt"/>
              </a:rPr>
              <a:t>e,e'p</a:t>
            </a:r>
            <a:r>
              <a:rPr lang="en-US" sz="2400" i="1">
                <a:solidFill>
                  <a:srgbClr val="C00000"/>
                </a:solidFill>
                <a:latin typeface="Cambria"/>
                <a:ea typeface="+mn-lt"/>
                <a:cs typeface="+mn-lt"/>
              </a:rPr>
              <a:t>)n</a:t>
            </a:r>
            <a:r>
              <a:rPr lang="en-US" sz="2400">
                <a:solidFill>
                  <a:srgbClr val="C00000"/>
                </a:solidFill>
                <a:latin typeface="Cambria"/>
                <a:ea typeface="+mn-lt"/>
                <a:cs typeface="+mn-lt"/>
              </a:rPr>
              <a:t> </a:t>
            </a:r>
            <a:r>
              <a:rPr lang="en-US" sz="2400">
                <a:latin typeface="Cambria"/>
                <a:ea typeface="+mn-lt"/>
                <a:cs typeface="+mn-lt"/>
              </a:rPr>
              <a:t>cross sections at large</a:t>
            </a:r>
            <a:br>
              <a:rPr lang="en-US" sz="2400">
                <a:latin typeface="Cambria"/>
                <a:ea typeface="+mn-lt"/>
                <a:cs typeface="+mn-lt"/>
              </a:rPr>
            </a:br>
            <a:r>
              <a:rPr lang="en-US" sz="2400">
                <a:latin typeface="Cambria"/>
                <a:ea typeface="+mn-lt"/>
                <a:cs typeface="+mn-lt"/>
              </a:rPr>
              <a:t> and              for missing momenta </a:t>
            </a:r>
            <a:br>
              <a:rPr lang="en-US" sz="2400">
                <a:latin typeface="Cambria"/>
                <a:ea typeface="+mn-lt"/>
                <a:cs typeface="+mn-lt"/>
              </a:rPr>
            </a:br>
            <a:r>
              <a:rPr lang="en-US" sz="2400">
                <a:latin typeface="Cambria"/>
                <a:ea typeface="+mn-lt"/>
                <a:cs typeface="+mn-lt"/>
              </a:rPr>
              <a:t>with a relative statistical error of &lt; 20%.</a:t>
            </a:r>
            <a:endParaRPr lang="en-US" sz="2400"/>
          </a:p>
          <a:p>
            <a:endParaRPr lang="en-US"/>
          </a:p>
        </p:txBody>
      </p:sp>
      <p:pic>
        <p:nvPicPr>
          <p:cNvPr id="4" name="Picture 4" descr="Logo, icon&#10;&#10;Description automatically generated">
            <a:extLst>
              <a:ext uri="{FF2B5EF4-FFF2-40B4-BE49-F238E27FC236}">
                <a16:creationId xmlns:a16="http://schemas.microsoft.com/office/drawing/2014/main" id="{3D3A7471-AAB6-D437-328E-F8DB7A4497BB}"/>
              </a:ext>
            </a:extLst>
          </p:cNvPr>
          <p:cNvPicPr>
            <a:picLocks noGrp="1" noChangeAspect="1"/>
          </p:cNvPicPr>
          <p:nvPr>
            <p:ph sz="quarter" idx="4"/>
          </p:nvPr>
        </p:nvPicPr>
        <p:blipFill>
          <a:blip r:embed="rId3"/>
          <a:stretch>
            <a:fillRect/>
          </a:stretch>
        </p:blipFill>
        <p:spPr>
          <a:xfrm>
            <a:off x="3922948" y="2568431"/>
            <a:ext cx="375920" cy="308610"/>
          </a:xfrm>
        </p:spPr>
      </p:pic>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p:txBody>
          <a:bodyPr/>
          <a:lstStyle/>
          <a:p>
            <a:fld id="{A49DFD55-3C28-40EF-9E31-A92D2E4017FF}" type="slidenum">
              <a:rPr lang="en-US" sz="1400" dirty="0" smtClean="0">
                <a:latin typeface="Cambria"/>
                <a:ea typeface="Cambria"/>
              </a:rPr>
              <a:pPr/>
              <a:t>3</a:t>
            </a:fld>
            <a:endParaRPr lang="en-US" sz="1400">
              <a:latin typeface="Cambria"/>
              <a:ea typeface="Cambria"/>
            </a:endParaRPr>
          </a:p>
        </p:txBody>
      </p:sp>
      <p:sp>
        <p:nvSpPr>
          <p:cNvPr id="17" name="Text Placeholder 8">
            <a:extLst>
              <a:ext uri="{FF2B5EF4-FFF2-40B4-BE49-F238E27FC236}">
                <a16:creationId xmlns:a16="http://schemas.microsoft.com/office/drawing/2014/main" id="{AD934D9E-72B7-4189-7007-88E6B36D292C}"/>
              </a:ext>
            </a:extLst>
          </p:cNvPr>
          <p:cNvSpPr txBox="1">
            <a:spLocks/>
          </p:cNvSpPr>
          <p:nvPr/>
        </p:nvSpPr>
        <p:spPr>
          <a:xfrm>
            <a:off x="5738971" y="561285"/>
            <a:ext cx="3943627"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b="1">
                <a:latin typeface="Cambria"/>
                <a:ea typeface="Cambria"/>
              </a:rPr>
              <a:t>Motivation</a:t>
            </a:r>
          </a:p>
        </p:txBody>
      </p:sp>
      <p:pic>
        <p:nvPicPr>
          <p:cNvPr id="5" name="Picture 6" descr="A picture containing text, gauge&#10;&#10;Description automatically generated">
            <a:extLst>
              <a:ext uri="{FF2B5EF4-FFF2-40B4-BE49-F238E27FC236}">
                <a16:creationId xmlns:a16="http://schemas.microsoft.com/office/drawing/2014/main" id="{9E8E9C35-345A-0D03-CF69-3812CD263DE6}"/>
              </a:ext>
            </a:extLst>
          </p:cNvPr>
          <p:cNvPicPr>
            <a:picLocks noChangeAspect="1"/>
          </p:cNvPicPr>
          <p:nvPr/>
        </p:nvPicPr>
        <p:blipFill>
          <a:blip r:embed="rId4"/>
          <a:stretch>
            <a:fillRect/>
          </a:stretch>
        </p:blipFill>
        <p:spPr>
          <a:xfrm>
            <a:off x="2259814" y="3169820"/>
            <a:ext cx="837565" cy="389890"/>
          </a:xfrm>
          <a:prstGeom prst="rect">
            <a:avLst/>
          </a:prstGeom>
        </p:spPr>
      </p:pic>
      <p:pic>
        <p:nvPicPr>
          <p:cNvPr id="7" name="Picture 9" descr="Logo, company name&#10;&#10;Description automatically generated">
            <a:extLst>
              <a:ext uri="{FF2B5EF4-FFF2-40B4-BE49-F238E27FC236}">
                <a16:creationId xmlns:a16="http://schemas.microsoft.com/office/drawing/2014/main" id="{68769A04-BB85-0E7E-A26B-8FCE8478A329}"/>
              </a:ext>
            </a:extLst>
          </p:cNvPr>
          <p:cNvPicPr>
            <a:picLocks noChangeAspect="1"/>
          </p:cNvPicPr>
          <p:nvPr/>
        </p:nvPicPr>
        <p:blipFill>
          <a:blip r:embed="rId5"/>
          <a:stretch>
            <a:fillRect/>
          </a:stretch>
        </p:blipFill>
        <p:spPr>
          <a:xfrm>
            <a:off x="3047015" y="3716743"/>
            <a:ext cx="1930708" cy="320726"/>
          </a:xfrm>
          <a:prstGeom prst="rect">
            <a:avLst/>
          </a:prstGeom>
        </p:spPr>
      </p:pic>
      <p:sp>
        <p:nvSpPr>
          <p:cNvPr id="11" name="Content Placeholder 7">
            <a:extLst>
              <a:ext uri="{FF2B5EF4-FFF2-40B4-BE49-F238E27FC236}">
                <a16:creationId xmlns:a16="http://schemas.microsoft.com/office/drawing/2014/main" id="{A2FC4C58-C73E-4E2D-4D97-EA8DC45242F2}"/>
              </a:ext>
            </a:extLst>
          </p:cNvPr>
          <p:cNvSpPr txBox="1">
            <a:spLocks/>
          </p:cNvSpPr>
          <p:nvPr/>
        </p:nvSpPr>
        <p:spPr>
          <a:xfrm>
            <a:off x="5741822" y="1670442"/>
            <a:ext cx="3944894" cy="441773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Char char="•"/>
            </a:pPr>
            <a:r>
              <a:rPr lang="en-US" sz="2400">
                <a:latin typeface="Cambria"/>
                <a:ea typeface="Cambria"/>
              </a:rPr>
              <a:t>NN interaction at </a:t>
            </a:r>
            <a:r>
              <a:rPr lang="en-US" sz="2400" i="1">
                <a:solidFill>
                  <a:srgbClr val="C00000"/>
                </a:solidFill>
                <a:latin typeface="Cambria"/>
                <a:ea typeface="Cambria"/>
              </a:rPr>
              <a:t>&lt; 1 </a:t>
            </a:r>
            <a:r>
              <a:rPr lang="en-US" sz="2400" i="1" err="1">
                <a:solidFill>
                  <a:srgbClr val="C00000"/>
                </a:solidFill>
                <a:latin typeface="Cambria"/>
                <a:ea typeface="Cambria"/>
              </a:rPr>
              <a:t>fm</a:t>
            </a:r>
            <a:r>
              <a:rPr lang="en-US" sz="2400">
                <a:latin typeface="Cambria"/>
                <a:ea typeface="Cambria"/>
              </a:rPr>
              <a:t> is not well understood</a:t>
            </a:r>
          </a:p>
          <a:p>
            <a:pPr marL="342900" indent="-342900">
              <a:lnSpc>
                <a:spcPct val="150000"/>
              </a:lnSpc>
              <a:buChar char="•"/>
            </a:pPr>
            <a:r>
              <a:rPr lang="en-US" sz="2400">
                <a:latin typeface="Cambria"/>
                <a:ea typeface="Cambria"/>
              </a:rPr>
              <a:t>There is little experimental data for missing momenta beyond </a:t>
            </a:r>
            <a:r>
              <a:rPr lang="en-US" sz="2400" i="1">
                <a:solidFill>
                  <a:srgbClr val="C00000"/>
                </a:solidFill>
                <a:latin typeface="Cambria"/>
                <a:ea typeface="Cambria"/>
              </a:rPr>
              <a:t>500 MeV/c</a:t>
            </a:r>
            <a:endParaRPr lang="en-US" sz="2400" i="1">
              <a:solidFill>
                <a:srgbClr val="000000"/>
              </a:solidFill>
              <a:latin typeface="Cambria"/>
              <a:ea typeface="Cambria"/>
            </a:endParaRPr>
          </a:p>
          <a:p>
            <a:pPr marL="342900" indent="-342900">
              <a:lnSpc>
                <a:spcPct val="150000"/>
              </a:lnSpc>
              <a:buChar char="•"/>
            </a:pPr>
            <a:r>
              <a:rPr lang="en-US" sz="2400">
                <a:latin typeface="Cambria"/>
                <a:ea typeface="Cambria"/>
              </a:rPr>
              <a:t>D(</a:t>
            </a:r>
            <a:r>
              <a:rPr lang="en-US" sz="2400" err="1">
                <a:latin typeface="Cambria"/>
                <a:ea typeface="Cambria"/>
              </a:rPr>
              <a:t>e,e'p</a:t>
            </a:r>
            <a:r>
              <a:rPr lang="en-US" sz="2400">
                <a:latin typeface="Cambria"/>
                <a:ea typeface="Cambria"/>
              </a:rPr>
              <a:t>)n is ideal for probing the repulsive part of the NN interaction</a:t>
            </a:r>
            <a:endParaRPr lang="en-US" sz="2400">
              <a:solidFill>
                <a:srgbClr val="000000"/>
              </a:solidFill>
              <a:latin typeface="Cambria"/>
              <a:ea typeface="Cambria"/>
            </a:endParaRPr>
          </a:p>
          <a:p>
            <a:pPr marL="342900" indent="-342900">
              <a:lnSpc>
                <a:spcPct val="150000"/>
              </a:lnSpc>
              <a:buChar char="•"/>
            </a:pPr>
            <a:endParaRPr lang="en-US" sz="2400">
              <a:solidFill>
                <a:srgbClr val="C00000"/>
              </a:solidFill>
              <a:latin typeface="Cambria"/>
              <a:ea typeface="Cambria"/>
            </a:endParaRPr>
          </a:p>
          <a:p>
            <a:endParaRPr lang="en-US"/>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A329-3B52-20CB-2602-A039702F8B63}"/>
              </a:ext>
            </a:extLst>
          </p:cNvPr>
          <p:cNvSpPr>
            <a:spLocks noGrp="1"/>
          </p:cNvSpPr>
          <p:nvPr>
            <p:ph type="title"/>
          </p:nvPr>
        </p:nvSpPr>
        <p:spPr>
          <a:xfrm>
            <a:off x="2419974" y="166268"/>
            <a:ext cx="7538209" cy="1075084"/>
          </a:xfrm>
        </p:spPr>
        <p:txBody>
          <a:bodyPr/>
          <a:lstStyle/>
          <a:p>
            <a:r>
              <a:rPr lang="en-US" b="1" dirty="0">
                <a:latin typeface="Cambria"/>
                <a:ea typeface="Cambria"/>
              </a:rPr>
              <a:t>D</a:t>
            </a:r>
            <a:r>
              <a:rPr lang="en-US" b="1" cap="none" dirty="0">
                <a:latin typeface="Cambria"/>
                <a:ea typeface="Cambria"/>
              </a:rPr>
              <a:t>(</a:t>
            </a:r>
            <a:r>
              <a:rPr lang="en-US" b="1" cap="none" dirty="0" err="1">
                <a:latin typeface="Cambria"/>
                <a:ea typeface="Cambria"/>
              </a:rPr>
              <a:t>e,e'p</a:t>
            </a:r>
            <a:r>
              <a:rPr lang="en-US" b="1" cap="none" dirty="0">
                <a:latin typeface="Cambria"/>
                <a:ea typeface="Cambria"/>
              </a:rPr>
              <a:t>)n </a:t>
            </a:r>
            <a:r>
              <a:rPr lang="en-US" b="1" dirty="0">
                <a:latin typeface="Cambria"/>
                <a:ea typeface="Cambria"/>
              </a:rPr>
              <a:t>Reaction</a:t>
            </a:r>
            <a:r>
              <a:rPr lang="en-US" b="1" cap="none" dirty="0">
                <a:latin typeface="Cambria"/>
                <a:ea typeface="Cambria"/>
              </a:rPr>
              <a:t> </a:t>
            </a:r>
            <a:r>
              <a:rPr lang="en-US" b="1" dirty="0">
                <a:latin typeface="Cambria"/>
                <a:ea typeface="Cambria"/>
              </a:rPr>
              <a:t>Kinematics</a:t>
            </a:r>
            <a:endParaRPr lang="en-US" b="1" cap="none" dirty="0">
              <a:latin typeface="Cambria"/>
              <a:ea typeface="Cambria"/>
            </a:endParaRPr>
          </a:p>
        </p:txBody>
      </p:sp>
      <p:pic>
        <p:nvPicPr>
          <p:cNvPr id="9" name="Picture 9" descr="Diagram&#10;&#10;Description automatically generated">
            <a:extLst>
              <a:ext uri="{FF2B5EF4-FFF2-40B4-BE49-F238E27FC236}">
                <a16:creationId xmlns:a16="http://schemas.microsoft.com/office/drawing/2014/main" id="{315CD787-60D4-BFEC-513C-A4117394105F}"/>
              </a:ext>
            </a:extLst>
          </p:cNvPr>
          <p:cNvPicPr>
            <a:picLocks noChangeAspect="1"/>
          </p:cNvPicPr>
          <p:nvPr/>
        </p:nvPicPr>
        <p:blipFill>
          <a:blip r:embed="rId3"/>
          <a:stretch>
            <a:fillRect/>
          </a:stretch>
        </p:blipFill>
        <p:spPr>
          <a:xfrm>
            <a:off x="634578" y="1642323"/>
            <a:ext cx="5549641" cy="4296946"/>
          </a:xfrm>
          <a:prstGeom prst="rect">
            <a:avLst/>
          </a:prstGeom>
        </p:spPr>
      </p:pic>
      <p:sp>
        <p:nvSpPr>
          <p:cNvPr id="10" name="TextBox 9">
            <a:extLst>
              <a:ext uri="{FF2B5EF4-FFF2-40B4-BE49-F238E27FC236}">
                <a16:creationId xmlns:a16="http://schemas.microsoft.com/office/drawing/2014/main" id="{2ABD72CB-0935-2A16-C2C8-3482F0740B55}"/>
              </a:ext>
            </a:extLst>
          </p:cNvPr>
          <p:cNvSpPr txBox="1"/>
          <p:nvPr/>
        </p:nvSpPr>
        <p:spPr>
          <a:xfrm>
            <a:off x="3411614" y="1113447"/>
            <a:ext cx="5558436" cy="2705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mbria"/>
                <a:ea typeface="+mn-lt"/>
                <a:cs typeface="+mn-lt"/>
              </a:rPr>
              <a:t>C. Yero. (2020). </a:t>
            </a:r>
            <a:r>
              <a:rPr lang="en-US">
                <a:latin typeface="Cambria"/>
                <a:ea typeface="+mn-lt"/>
                <a:cs typeface="+mn-lt"/>
                <a:hlinkClick r:id="rId4"/>
              </a:rPr>
              <a:t>Thesis</a:t>
            </a:r>
            <a:endParaRPr lang="en-US">
              <a:latin typeface="Calibri"/>
              <a:ea typeface="Cambria"/>
              <a:cs typeface="+mn-lt"/>
            </a:endParaRPr>
          </a:p>
        </p:txBody>
      </p:sp>
      <p:sp>
        <p:nvSpPr>
          <p:cNvPr id="4" name="Slide Number Placeholder 4">
            <a:extLst>
              <a:ext uri="{FF2B5EF4-FFF2-40B4-BE49-F238E27FC236}">
                <a16:creationId xmlns:a16="http://schemas.microsoft.com/office/drawing/2014/main" id="{EBA13660-65B5-AD63-8735-D4F480D2FD2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z="1400" dirty="0" smtClean="0">
                <a:latin typeface="Cambria"/>
                <a:ea typeface="Cambria"/>
              </a:rPr>
              <a:pPr/>
              <a:t>4</a:t>
            </a:fld>
            <a:endParaRPr lang="en-US" sz="1400">
              <a:latin typeface="Cambria"/>
              <a:ea typeface="Cambria"/>
            </a:endParaRPr>
          </a:p>
        </p:txBody>
      </p:sp>
      <p:grpSp>
        <p:nvGrpSpPr>
          <p:cNvPr id="27" name="Group 26">
            <a:extLst>
              <a:ext uri="{FF2B5EF4-FFF2-40B4-BE49-F238E27FC236}">
                <a16:creationId xmlns:a16="http://schemas.microsoft.com/office/drawing/2014/main" id="{0BC6BFD0-6F40-84A9-3C58-70BFA5344F28}"/>
              </a:ext>
            </a:extLst>
          </p:cNvPr>
          <p:cNvGrpSpPr/>
          <p:nvPr/>
        </p:nvGrpSpPr>
        <p:grpSpPr>
          <a:xfrm>
            <a:off x="6288974" y="1960231"/>
            <a:ext cx="5692450" cy="3718519"/>
            <a:chOff x="2097974" y="1177636"/>
            <a:chExt cx="8328558" cy="5129249"/>
          </a:xfrm>
        </p:grpSpPr>
        <p:pic>
          <p:nvPicPr>
            <p:cNvPr id="7" name="Picture 5" descr="Diagram&#10;&#10;Description automatically generated">
              <a:extLst>
                <a:ext uri="{FF2B5EF4-FFF2-40B4-BE49-F238E27FC236}">
                  <a16:creationId xmlns:a16="http://schemas.microsoft.com/office/drawing/2014/main" id="{281CB77C-F8CA-06CC-816B-F75F12807462}"/>
                </a:ext>
              </a:extLst>
            </p:cNvPr>
            <p:cNvPicPr>
              <a:picLocks noChangeAspect="1"/>
            </p:cNvPicPr>
            <p:nvPr/>
          </p:nvPicPr>
          <p:blipFill>
            <a:blip r:embed="rId5"/>
            <a:stretch>
              <a:fillRect/>
            </a:stretch>
          </p:blipFill>
          <p:spPr>
            <a:xfrm>
              <a:off x="2280062" y="1214154"/>
              <a:ext cx="8146470" cy="5092731"/>
            </a:xfrm>
            <a:prstGeom prst="rect">
              <a:avLst/>
            </a:prstGeom>
          </p:spPr>
        </p:pic>
        <p:sp>
          <p:nvSpPr>
            <p:cNvPr id="12" name="Rectangle: Rounded Corners 11">
              <a:extLst>
                <a:ext uri="{FF2B5EF4-FFF2-40B4-BE49-F238E27FC236}">
                  <a16:creationId xmlns:a16="http://schemas.microsoft.com/office/drawing/2014/main" id="{BD539DF6-C3F4-2253-334F-AA2CCF861B14}"/>
                </a:ext>
              </a:extLst>
            </p:cNvPr>
            <p:cNvSpPr/>
            <p:nvPr/>
          </p:nvSpPr>
          <p:spPr>
            <a:xfrm>
              <a:off x="2097974" y="1177636"/>
              <a:ext cx="3908961" cy="271153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E936792-E25A-59DA-BF1F-53E116EEC663}"/>
              </a:ext>
            </a:extLst>
          </p:cNvPr>
          <p:cNvGrpSpPr/>
          <p:nvPr/>
        </p:nvGrpSpPr>
        <p:grpSpPr>
          <a:xfrm>
            <a:off x="6756364" y="5749100"/>
            <a:ext cx="2007034" cy="707886"/>
            <a:chOff x="475012" y="4492830"/>
            <a:chExt cx="1973191" cy="707886"/>
          </a:xfrm>
        </p:grpSpPr>
        <p:sp>
          <p:nvSpPr>
            <p:cNvPr id="14" name="TextBox 13">
              <a:extLst>
                <a:ext uri="{FF2B5EF4-FFF2-40B4-BE49-F238E27FC236}">
                  <a16:creationId xmlns:a16="http://schemas.microsoft.com/office/drawing/2014/main" id="{CCD9AA05-5E92-3D84-6C3E-1712E1A4D558}"/>
                </a:ext>
              </a:extLst>
            </p:cNvPr>
            <p:cNvSpPr txBox="1"/>
            <p:nvPr/>
          </p:nvSpPr>
          <p:spPr>
            <a:xfrm>
              <a:off x="475012" y="4492830"/>
              <a:ext cx="1973191" cy="707886"/>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15" name="Picture 6">
              <a:extLst>
                <a:ext uri="{FF2B5EF4-FFF2-40B4-BE49-F238E27FC236}">
                  <a16:creationId xmlns:a16="http://schemas.microsoft.com/office/drawing/2014/main" id="{04B5755A-53DE-3BEB-D605-560DA92E9166}"/>
                </a:ext>
              </a:extLst>
            </p:cNvPr>
            <p:cNvPicPr>
              <a:picLocks noChangeAspect="1"/>
            </p:cNvPicPr>
            <p:nvPr/>
          </p:nvPicPr>
          <p:blipFill>
            <a:blip r:embed="rId6"/>
            <a:stretch>
              <a:fillRect/>
            </a:stretch>
          </p:blipFill>
          <p:spPr>
            <a:xfrm>
              <a:off x="1150308" y="4905702"/>
              <a:ext cx="617855" cy="238760"/>
            </a:xfrm>
            <a:prstGeom prst="rect">
              <a:avLst/>
            </a:prstGeom>
            <a:ln w="28575">
              <a:noFill/>
            </a:ln>
          </p:spPr>
        </p:pic>
      </p:grpSp>
      <p:grpSp>
        <p:nvGrpSpPr>
          <p:cNvPr id="20" name="Group 19">
            <a:extLst>
              <a:ext uri="{FF2B5EF4-FFF2-40B4-BE49-F238E27FC236}">
                <a16:creationId xmlns:a16="http://schemas.microsoft.com/office/drawing/2014/main" id="{98950481-23B4-B070-75A2-F436E167F83D}"/>
              </a:ext>
            </a:extLst>
          </p:cNvPr>
          <p:cNvGrpSpPr/>
          <p:nvPr/>
        </p:nvGrpSpPr>
        <p:grpSpPr>
          <a:xfrm>
            <a:off x="9649903" y="5749101"/>
            <a:ext cx="2007034" cy="707886"/>
            <a:chOff x="9989714" y="3895587"/>
            <a:chExt cx="2007034" cy="707886"/>
          </a:xfrm>
        </p:grpSpPr>
        <p:sp>
          <p:nvSpPr>
            <p:cNvPr id="18" name="TextBox 17">
              <a:extLst>
                <a:ext uri="{FF2B5EF4-FFF2-40B4-BE49-F238E27FC236}">
                  <a16:creationId xmlns:a16="http://schemas.microsoft.com/office/drawing/2014/main" id="{211E1B45-6897-E50D-AD8E-92CCEE710B22}"/>
                </a:ext>
              </a:extLst>
            </p:cNvPr>
            <p:cNvSpPr txBox="1"/>
            <p:nvPr/>
          </p:nvSpPr>
          <p:spPr>
            <a:xfrm>
              <a:off x="9989714" y="3895587"/>
              <a:ext cx="2007034" cy="707886"/>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19" name="Picture 14">
              <a:extLst>
                <a:ext uri="{FF2B5EF4-FFF2-40B4-BE49-F238E27FC236}">
                  <a16:creationId xmlns:a16="http://schemas.microsoft.com/office/drawing/2014/main" id="{BAB7F66C-1CE5-081A-AE5D-5786766EE9C8}"/>
                </a:ext>
              </a:extLst>
            </p:cNvPr>
            <p:cNvPicPr>
              <a:picLocks noChangeAspect="1"/>
            </p:cNvPicPr>
            <p:nvPr/>
          </p:nvPicPr>
          <p:blipFill>
            <a:blip r:embed="rId7"/>
            <a:stretch>
              <a:fillRect/>
            </a:stretch>
          </p:blipFill>
          <p:spPr>
            <a:xfrm>
              <a:off x="10660191" y="4255478"/>
              <a:ext cx="653415" cy="303530"/>
            </a:xfrm>
            <a:prstGeom prst="rect">
              <a:avLst/>
            </a:prstGeom>
          </p:spPr>
        </p:pic>
      </p:grpSp>
      <p:sp>
        <p:nvSpPr>
          <p:cNvPr id="22" name="TextBox 21">
            <a:extLst>
              <a:ext uri="{FF2B5EF4-FFF2-40B4-BE49-F238E27FC236}">
                <a16:creationId xmlns:a16="http://schemas.microsoft.com/office/drawing/2014/main" id="{B5AC7412-6C21-E845-715B-EDC890758C5F}"/>
              </a:ext>
            </a:extLst>
          </p:cNvPr>
          <p:cNvSpPr txBox="1"/>
          <p:nvPr/>
        </p:nvSpPr>
        <p:spPr>
          <a:xfrm>
            <a:off x="9577823" y="1269778"/>
            <a:ext cx="1976143" cy="707886"/>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mbria"/>
                <a:ea typeface="Cambria"/>
              </a:rPr>
              <a:t>Suppressed</a:t>
            </a:r>
            <a:r>
              <a:rPr lang="en-US" sz="2000">
                <a:latin typeface="Cambria"/>
                <a:ea typeface="+mn-lt"/>
                <a:cs typeface="+mn-lt"/>
              </a:rPr>
              <a:t> at </a:t>
            </a:r>
            <a:endParaRPr lang="en-US" sz="2000">
              <a:latin typeface="Cambria"/>
              <a:ea typeface="Cambria"/>
              <a:cs typeface="+mn-lt"/>
            </a:endParaRPr>
          </a:p>
          <a:p>
            <a:endParaRPr lang="en-US" sz="2000">
              <a:latin typeface="Cambria"/>
            </a:endParaRPr>
          </a:p>
        </p:txBody>
      </p:sp>
      <p:pic>
        <p:nvPicPr>
          <p:cNvPr id="24" name="Picture 27">
            <a:extLst>
              <a:ext uri="{FF2B5EF4-FFF2-40B4-BE49-F238E27FC236}">
                <a16:creationId xmlns:a16="http://schemas.microsoft.com/office/drawing/2014/main" id="{30973E12-1188-A78D-32A6-B2DF2DA8064A}"/>
              </a:ext>
            </a:extLst>
          </p:cNvPr>
          <p:cNvPicPr>
            <a:picLocks noChangeAspect="1"/>
          </p:cNvPicPr>
          <p:nvPr/>
        </p:nvPicPr>
        <p:blipFill>
          <a:blip r:embed="rId8"/>
          <a:stretch>
            <a:fillRect/>
          </a:stretch>
        </p:blipFill>
        <p:spPr>
          <a:xfrm>
            <a:off x="9807524" y="1648993"/>
            <a:ext cx="1689426" cy="316367"/>
          </a:xfrm>
          <a:prstGeom prst="rect">
            <a:avLst/>
          </a:prstGeom>
        </p:spPr>
      </p:pic>
    </p:spTree>
    <p:extLst>
      <p:ext uri="{BB962C8B-B14F-4D97-AF65-F5344CB8AC3E}">
        <p14:creationId xmlns:p14="http://schemas.microsoft.com/office/powerpoint/2010/main" val="273112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A329-3B52-20CB-2602-A039702F8B63}"/>
              </a:ext>
            </a:extLst>
          </p:cNvPr>
          <p:cNvSpPr>
            <a:spLocks noGrp="1"/>
          </p:cNvSpPr>
          <p:nvPr>
            <p:ph type="title"/>
          </p:nvPr>
        </p:nvSpPr>
        <p:spPr>
          <a:xfrm>
            <a:off x="838200" y="147411"/>
            <a:ext cx="10515600" cy="1325563"/>
          </a:xfrm>
        </p:spPr>
        <p:txBody>
          <a:bodyPr/>
          <a:lstStyle/>
          <a:p>
            <a:r>
              <a:rPr lang="en-US" b="1">
                <a:latin typeface="Cambria"/>
                <a:ea typeface="Cambria"/>
              </a:rPr>
              <a:t>Previous Work</a:t>
            </a:r>
            <a:endParaRPr lang="en-US" b="1" cap="none">
              <a:latin typeface="Cambria"/>
              <a:ea typeface="Cambria"/>
            </a:endParaRPr>
          </a:p>
        </p:txBody>
      </p:sp>
      <p:sp>
        <p:nvSpPr>
          <p:cNvPr id="5" name="Slide Number Placeholder 4">
            <a:extLst>
              <a:ext uri="{FF2B5EF4-FFF2-40B4-BE49-F238E27FC236}">
                <a16:creationId xmlns:a16="http://schemas.microsoft.com/office/drawing/2014/main" id="{ABDA1C1F-0067-2DA4-4B4B-6EA7D7763313}"/>
              </a:ext>
            </a:extLst>
          </p:cNvPr>
          <p:cNvSpPr>
            <a:spLocks noGrp="1"/>
          </p:cNvSpPr>
          <p:nvPr>
            <p:ph type="sldNum" sz="quarter" idx="12"/>
          </p:nvPr>
        </p:nvSpPr>
        <p:spPr/>
        <p:txBody>
          <a:bodyPr/>
          <a:lstStyle/>
          <a:p>
            <a:fld id="{A49DFD55-3C28-40EF-9E31-A92D2E4017FF}" type="slidenum">
              <a:rPr lang="en-US" sz="1400" dirty="0" smtClean="0">
                <a:latin typeface="Cambria"/>
                <a:ea typeface="Cambria"/>
              </a:rPr>
              <a:pPr/>
              <a:t>5</a:t>
            </a:fld>
            <a:endParaRPr lang="en-US" sz="1400">
              <a:latin typeface="Cambria"/>
              <a:ea typeface="Cambria"/>
            </a:endParaRPr>
          </a:p>
        </p:txBody>
      </p:sp>
      <p:pic>
        <p:nvPicPr>
          <p:cNvPr id="7" name="Picture 7" descr="Chart, histogram&#10;&#10;Description automatically generated">
            <a:extLst>
              <a:ext uri="{FF2B5EF4-FFF2-40B4-BE49-F238E27FC236}">
                <a16:creationId xmlns:a16="http://schemas.microsoft.com/office/drawing/2014/main" id="{98F797F5-FA07-CEAD-42B7-23FDE9D3A01C}"/>
              </a:ext>
            </a:extLst>
          </p:cNvPr>
          <p:cNvPicPr>
            <a:picLocks noChangeAspect="1"/>
          </p:cNvPicPr>
          <p:nvPr/>
        </p:nvPicPr>
        <p:blipFill>
          <a:blip r:embed="rId3"/>
          <a:stretch>
            <a:fillRect/>
          </a:stretch>
        </p:blipFill>
        <p:spPr>
          <a:xfrm>
            <a:off x="568213" y="1474512"/>
            <a:ext cx="3529519" cy="4423353"/>
          </a:xfrm>
          <a:prstGeom prst="rect">
            <a:avLst/>
          </a:prstGeom>
        </p:spPr>
      </p:pic>
      <p:pic>
        <p:nvPicPr>
          <p:cNvPr id="8" name="Picture 8" descr="Chart, histogram&#10;&#10;Description automatically generated">
            <a:extLst>
              <a:ext uri="{FF2B5EF4-FFF2-40B4-BE49-F238E27FC236}">
                <a16:creationId xmlns:a16="http://schemas.microsoft.com/office/drawing/2014/main" id="{D4837852-BE1D-88AA-B14A-DB3BF9317AFB}"/>
              </a:ext>
            </a:extLst>
          </p:cNvPr>
          <p:cNvPicPr>
            <a:picLocks noChangeAspect="1"/>
          </p:cNvPicPr>
          <p:nvPr/>
        </p:nvPicPr>
        <p:blipFill>
          <a:blip r:embed="rId4"/>
          <a:stretch>
            <a:fillRect/>
          </a:stretch>
        </p:blipFill>
        <p:spPr>
          <a:xfrm>
            <a:off x="5347818" y="1479968"/>
            <a:ext cx="6005596" cy="4378892"/>
          </a:xfrm>
          <a:prstGeom prst="rect">
            <a:avLst/>
          </a:prstGeom>
        </p:spPr>
      </p:pic>
      <p:sp>
        <p:nvSpPr>
          <p:cNvPr id="4" name="TextBox 3">
            <a:extLst>
              <a:ext uri="{FF2B5EF4-FFF2-40B4-BE49-F238E27FC236}">
                <a16:creationId xmlns:a16="http://schemas.microsoft.com/office/drawing/2014/main" id="{47D969CC-81DA-583B-C46D-A14625D183A4}"/>
              </a:ext>
            </a:extLst>
          </p:cNvPr>
          <p:cNvSpPr txBox="1"/>
          <p:nvPr/>
        </p:nvSpPr>
        <p:spPr>
          <a:xfrm>
            <a:off x="870856" y="955524"/>
            <a:ext cx="7499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latin typeface="Cambria"/>
                <a:ea typeface="Cambria"/>
              </a:rPr>
              <a:t>A)</a:t>
            </a:r>
          </a:p>
        </p:txBody>
      </p:sp>
      <p:sp>
        <p:nvSpPr>
          <p:cNvPr id="9" name="TextBox 8">
            <a:extLst>
              <a:ext uri="{FF2B5EF4-FFF2-40B4-BE49-F238E27FC236}">
                <a16:creationId xmlns:a16="http://schemas.microsoft.com/office/drawing/2014/main" id="{6C432193-4965-5203-1A37-6BD1BF1E5744}"/>
              </a:ext>
            </a:extLst>
          </p:cNvPr>
          <p:cNvSpPr txBox="1"/>
          <p:nvPr/>
        </p:nvSpPr>
        <p:spPr>
          <a:xfrm>
            <a:off x="4862284" y="955523"/>
            <a:ext cx="7499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latin typeface="Cambria"/>
                <a:ea typeface="Cambria"/>
              </a:rPr>
              <a:t>B)</a:t>
            </a:r>
          </a:p>
        </p:txBody>
      </p:sp>
      <p:sp>
        <p:nvSpPr>
          <p:cNvPr id="10" name="TextBox 9">
            <a:extLst>
              <a:ext uri="{FF2B5EF4-FFF2-40B4-BE49-F238E27FC236}">
                <a16:creationId xmlns:a16="http://schemas.microsoft.com/office/drawing/2014/main" id="{3B48D377-3124-20E8-2BA8-49AD2E3ECA63}"/>
              </a:ext>
            </a:extLst>
          </p:cNvPr>
          <p:cNvSpPr txBox="1"/>
          <p:nvPr/>
        </p:nvSpPr>
        <p:spPr>
          <a:xfrm>
            <a:off x="5871687" y="1217220"/>
            <a:ext cx="19594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mbria"/>
                <a:ea typeface="Cambria"/>
              </a:rPr>
              <a:t>Hall A Data</a:t>
            </a:r>
          </a:p>
        </p:txBody>
      </p:sp>
      <p:sp>
        <p:nvSpPr>
          <p:cNvPr id="11" name="TextBox 10">
            <a:extLst>
              <a:ext uri="{FF2B5EF4-FFF2-40B4-BE49-F238E27FC236}">
                <a16:creationId xmlns:a16="http://schemas.microsoft.com/office/drawing/2014/main" id="{588FD7C2-24CD-7FC1-403E-368B1B3C4F9F}"/>
              </a:ext>
            </a:extLst>
          </p:cNvPr>
          <p:cNvSpPr txBox="1"/>
          <p:nvPr/>
        </p:nvSpPr>
        <p:spPr>
          <a:xfrm>
            <a:off x="9175886" y="1217219"/>
            <a:ext cx="19594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mbria"/>
                <a:ea typeface="Cambria"/>
              </a:rPr>
              <a:t>Hall B Data</a:t>
            </a:r>
          </a:p>
        </p:txBody>
      </p:sp>
      <p:pic>
        <p:nvPicPr>
          <p:cNvPr id="15" name="Picture 15" descr="A picture containing text, device, gauge, sign&#10;&#10;Description automatically generated">
            <a:extLst>
              <a:ext uri="{FF2B5EF4-FFF2-40B4-BE49-F238E27FC236}">
                <a16:creationId xmlns:a16="http://schemas.microsoft.com/office/drawing/2014/main" id="{BB979B59-D632-094B-22AC-2EC89868C4AB}"/>
              </a:ext>
            </a:extLst>
          </p:cNvPr>
          <p:cNvPicPr>
            <a:picLocks noChangeAspect="1"/>
          </p:cNvPicPr>
          <p:nvPr/>
        </p:nvPicPr>
        <p:blipFill>
          <a:blip r:embed="rId5"/>
          <a:stretch>
            <a:fillRect/>
          </a:stretch>
        </p:blipFill>
        <p:spPr>
          <a:xfrm>
            <a:off x="6701995" y="3030589"/>
            <a:ext cx="934720" cy="191135"/>
          </a:xfrm>
          <a:prstGeom prst="rect">
            <a:avLst/>
          </a:prstGeom>
        </p:spPr>
      </p:pic>
      <p:pic>
        <p:nvPicPr>
          <p:cNvPr id="16" name="Picture 16">
            <a:extLst>
              <a:ext uri="{FF2B5EF4-FFF2-40B4-BE49-F238E27FC236}">
                <a16:creationId xmlns:a16="http://schemas.microsoft.com/office/drawing/2014/main" id="{0BB62249-1B0C-C3FE-A7C5-176E96BC49D6}"/>
              </a:ext>
            </a:extLst>
          </p:cNvPr>
          <p:cNvPicPr>
            <a:picLocks noChangeAspect="1"/>
          </p:cNvPicPr>
          <p:nvPr/>
        </p:nvPicPr>
        <p:blipFill>
          <a:blip r:embed="rId6"/>
          <a:stretch>
            <a:fillRect/>
          </a:stretch>
        </p:blipFill>
        <p:spPr>
          <a:xfrm>
            <a:off x="6701995" y="1711427"/>
            <a:ext cx="934720" cy="191135"/>
          </a:xfrm>
          <a:prstGeom prst="rect">
            <a:avLst/>
          </a:prstGeom>
        </p:spPr>
      </p:pic>
      <p:pic>
        <p:nvPicPr>
          <p:cNvPr id="17" name="Picture 17" descr="Logo&#10;&#10;Description automatically generated">
            <a:extLst>
              <a:ext uri="{FF2B5EF4-FFF2-40B4-BE49-F238E27FC236}">
                <a16:creationId xmlns:a16="http://schemas.microsoft.com/office/drawing/2014/main" id="{F5793077-BD2D-185E-2200-15962242E44A}"/>
              </a:ext>
            </a:extLst>
          </p:cNvPr>
          <p:cNvPicPr>
            <a:picLocks noChangeAspect="1"/>
          </p:cNvPicPr>
          <p:nvPr/>
        </p:nvPicPr>
        <p:blipFill>
          <a:blip r:embed="rId7"/>
          <a:stretch>
            <a:fillRect/>
          </a:stretch>
        </p:blipFill>
        <p:spPr>
          <a:xfrm>
            <a:off x="7414834" y="4521179"/>
            <a:ext cx="934720" cy="192405"/>
          </a:xfrm>
          <a:prstGeom prst="rect">
            <a:avLst/>
          </a:prstGeom>
        </p:spPr>
      </p:pic>
      <p:sp>
        <p:nvSpPr>
          <p:cNvPr id="19" name="TextBox 18">
            <a:extLst>
              <a:ext uri="{FF2B5EF4-FFF2-40B4-BE49-F238E27FC236}">
                <a16:creationId xmlns:a16="http://schemas.microsoft.com/office/drawing/2014/main" id="{2EB83900-6186-571C-465C-CC8502A60539}"/>
              </a:ext>
            </a:extLst>
          </p:cNvPr>
          <p:cNvSpPr txBox="1"/>
          <p:nvPr/>
        </p:nvSpPr>
        <p:spPr>
          <a:xfrm>
            <a:off x="5235574" y="5854296"/>
            <a:ext cx="51982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mbria"/>
                <a:ea typeface="+mn-lt"/>
                <a:cs typeface="+mn-lt"/>
              </a:rPr>
              <a:t>W. Boeglin and M. Sargsian. (2015). </a:t>
            </a:r>
            <a:r>
              <a:rPr lang="en-US">
                <a:latin typeface="Cambria"/>
                <a:ea typeface="+mn-lt"/>
                <a:cs typeface="+mn-lt"/>
                <a:hlinkClick r:id="rId8"/>
              </a:rPr>
              <a:t>DOI</a:t>
            </a:r>
            <a:endParaRPr lang="en-US">
              <a:latin typeface="Cambria"/>
              <a:ea typeface="+mn-lt"/>
              <a:cs typeface="+mn-lt"/>
            </a:endParaRPr>
          </a:p>
          <a:p>
            <a:pPr algn="ctr"/>
            <a:endParaRPr lang="en-US" sz="1000"/>
          </a:p>
        </p:txBody>
      </p:sp>
      <p:sp>
        <p:nvSpPr>
          <p:cNvPr id="6" name="TextBox 5">
            <a:extLst>
              <a:ext uri="{FF2B5EF4-FFF2-40B4-BE49-F238E27FC236}">
                <a16:creationId xmlns:a16="http://schemas.microsoft.com/office/drawing/2014/main" id="{2C2C867B-4443-C50E-A303-23E619F67B8F}"/>
              </a:ext>
            </a:extLst>
          </p:cNvPr>
          <p:cNvSpPr txBox="1"/>
          <p:nvPr/>
        </p:nvSpPr>
        <p:spPr>
          <a:xfrm>
            <a:off x="564612" y="5854295"/>
            <a:ext cx="17692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mbria"/>
                <a:ea typeface="+mn-lt"/>
                <a:cs typeface="+mn-lt"/>
              </a:rPr>
              <a:t>MAMI (1995)</a:t>
            </a:r>
          </a:p>
          <a:p>
            <a:pPr algn="ctr"/>
            <a:endParaRPr lang="en-US" sz="1000"/>
          </a:p>
        </p:txBody>
      </p:sp>
    </p:spTree>
    <p:extLst>
      <p:ext uri="{BB962C8B-B14F-4D97-AF65-F5344CB8AC3E}">
        <p14:creationId xmlns:p14="http://schemas.microsoft.com/office/powerpoint/2010/main" val="40695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79E5-8751-AB2B-2895-269209D70C19}"/>
              </a:ext>
            </a:extLst>
          </p:cNvPr>
          <p:cNvSpPr>
            <a:spLocks noGrp="1"/>
          </p:cNvSpPr>
          <p:nvPr>
            <p:ph type="title"/>
          </p:nvPr>
        </p:nvSpPr>
        <p:spPr>
          <a:xfrm>
            <a:off x="6151605" y="2898261"/>
            <a:ext cx="5150709" cy="687130"/>
          </a:xfrm>
        </p:spPr>
        <p:txBody>
          <a:bodyPr>
            <a:normAutofit/>
          </a:bodyPr>
          <a:lstStyle/>
          <a:p>
            <a:r>
              <a:rPr lang="en-US" sz="2400" dirty="0">
                <a:latin typeface="Cambria"/>
                <a:ea typeface="Cambria"/>
              </a:rPr>
              <a:t>Experiment Run </a:t>
            </a:r>
            <a:r>
              <a:rPr lang="en-US" sz="2400">
                <a:latin typeface="Cambria"/>
                <a:ea typeface="Cambria"/>
              </a:rPr>
              <a:t>Apr 3-9, 2018</a:t>
            </a:r>
            <a:endParaRPr lang="en-US"/>
          </a:p>
        </p:txBody>
      </p:sp>
      <p:sp>
        <p:nvSpPr>
          <p:cNvPr id="5" name="Slide Number Placeholder 4">
            <a:extLst>
              <a:ext uri="{FF2B5EF4-FFF2-40B4-BE49-F238E27FC236}">
                <a16:creationId xmlns:a16="http://schemas.microsoft.com/office/drawing/2014/main" id="{1DEB24DB-1D2E-DFF0-9299-088D72EE4E1E}"/>
              </a:ext>
            </a:extLst>
          </p:cNvPr>
          <p:cNvSpPr>
            <a:spLocks noGrp="1"/>
          </p:cNvSpPr>
          <p:nvPr>
            <p:ph type="sldNum" sz="quarter" idx="12"/>
          </p:nvPr>
        </p:nvSpPr>
        <p:spPr/>
        <p:txBody>
          <a:bodyPr/>
          <a:lstStyle/>
          <a:p>
            <a:fld id="{A49DFD55-3C28-40EF-9E31-A92D2E4017FF}" type="slidenum">
              <a:rPr lang="en-US" sz="1400" dirty="0" smtClean="0">
                <a:latin typeface="Cambria"/>
                <a:ea typeface="Cambria"/>
              </a:rPr>
              <a:pPr/>
              <a:t>6</a:t>
            </a:fld>
            <a:endParaRPr lang="en-US" sz="1400">
              <a:latin typeface="Cambria"/>
              <a:ea typeface="Cambria"/>
            </a:endParaRPr>
          </a:p>
        </p:txBody>
      </p:sp>
      <p:sp>
        <p:nvSpPr>
          <p:cNvPr id="8" name="TextBox 7">
            <a:extLst>
              <a:ext uri="{FF2B5EF4-FFF2-40B4-BE49-F238E27FC236}">
                <a16:creationId xmlns:a16="http://schemas.microsoft.com/office/drawing/2014/main" id="{52631E43-0A32-6805-B36E-DDDF2429966A}"/>
              </a:ext>
            </a:extLst>
          </p:cNvPr>
          <p:cNvSpPr txBox="1"/>
          <p:nvPr/>
        </p:nvSpPr>
        <p:spPr>
          <a:xfrm>
            <a:off x="6894106" y="3823436"/>
            <a:ext cx="36853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mbria"/>
                <a:ea typeface="Cambria"/>
                <a:cs typeface="Arial"/>
              </a:rPr>
              <a:t>C. Yero et al. [Hall C]. (2020). </a:t>
            </a:r>
            <a:r>
              <a:rPr lang="en-US">
                <a:latin typeface="Cambria"/>
                <a:ea typeface="Cambria"/>
                <a:cs typeface="Arial"/>
                <a:hlinkClick r:id="rId2"/>
              </a:rPr>
              <a:t>DOI</a:t>
            </a:r>
            <a:endParaRPr lang="en-US">
              <a:latin typeface="Cambria"/>
              <a:ea typeface="Cambria"/>
              <a:cs typeface="Arial"/>
            </a:endParaRPr>
          </a:p>
          <a:p>
            <a:endParaRPr lang="en-US" sz="1000">
              <a:latin typeface="Cambria"/>
              <a:ea typeface="Cambria"/>
              <a:cs typeface="Arial"/>
            </a:endParaRPr>
          </a:p>
        </p:txBody>
      </p:sp>
      <p:pic>
        <p:nvPicPr>
          <p:cNvPr id="4" name="Picture 11" descr="Chart, histogram&#10;&#10;Description automatically generated">
            <a:extLst>
              <a:ext uri="{FF2B5EF4-FFF2-40B4-BE49-F238E27FC236}">
                <a16:creationId xmlns:a16="http://schemas.microsoft.com/office/drawing/2014/main" id="{981B4824-8354-0CB2-086B-A087AA5122A6}"/>
              </a:ext>
            </a:extLst>
          </p:cNvPr>
          <p:cNvPicPr>
            <a:picLocks noChangeAspect="1"/>
          </p:cNvPicPr>
          <p:nvPr/>
        </p:nvPicPr>
        <p:blipFill>
          <a:blip r:embed="rId3"/>
          <a:stretch>
            <a:fillRect/>
          </a:stretch>
        </p:blipFill>
        <p:spPr>
          <a:xfrm>
            <a:off x="690934" y="1073173"/>
            <a:ext cx="5241029" cy="4699620"/>
          </a:xfrm>
          <a:prstGeom prst="rect">
            <a:avLst/>
          </a:prstGeom>
        </p:spPr>
      </p:pic>
      <p:sp>
        <p:nvSpPr>
          <p:cNvPr id="11" name="Title 1">
            <a:extLst>
              <a:ext uri="{FF2B5EF4-FFF2-40B4-BE49-F238E27FC236}">
                <a16:creationId xmlns:a16="http://schemas.microsoft.com/office/drawing/2014/main" id="{8C4CDA2E-4A5D-26F1-4C8F-3F7B9B66919A}"/>
              </a:ext>
            </a:extLst>
          </p:cNvPr>
          <p:cNvSpPr txBox="1">
            <a:spLocks/>
          </p:cNvSpPr>
          <p:nvPr/>
        </p:nvSpPr>
        <p:spPr>
          <a:xfrm>
            <a:off x="6600567" y="2206282"/>
            <a:ext cx="4079790" cy="6871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spc="150" baseline="0" dirty="0">
                <a:solidFill>
                  <a:schemeClr val="tx1"/>
                </a:solidFill>
                <a:latin typeface="+mj-lt"/>
                <a:ea typeface="+mj-ea"/>
                <a:cs typeface="+mj-cs"/>
              </a:defRPr>
            </a:lvl1pPr>
          </a:lstStyle>
          <a:p>
            <a:r>
              <a:rPr lang="en-US" b="1">
                <a:latin typeface="Cambria"/>
                <a:ea typeface="Cambria"/>
              </a:rPr>
              <a:t>New Experiments</a:t>
            </a:r>
          </a:p>
        </p:txBody>
      </p:sp>
    </p:spTree>
    <p:extLst>
      <p:ext uri="{BB962C8B-B14F-4D97-AF65-F5344CB8AC3E}">
        <p14:creationId xmlns:p14="http://schemas.microsoft.com/office/powerpoint/2010/main" val="12293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0FC96-F4F7-53B4-E6B9-7C647DC6B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9BC33-26E7-FE2A-C77E-C146619F8FA0}"/>
              </a:ext>
            </a:extLst>
          </p:cNvPr>
          <p:cNvSpPr>
            <a:spLocks noGrp="1"/>
          </p:cNvSpPr>
          <p:nvPr>
            <p:ph type="title"/>
          </p:nvPr>
        </p:nvSpPr>
        <p:spPr>
          <a:xfrm>
            <a:off x="7706497" y="2043585"/>
            <a:ext cx="4213655" cy="1068129"/>
          </a:xfrm>
        </p:spPr>
        <p:txBody>
          <a:bodyPr>
            <a:normAutofit fontScale="90000"/>
          </a:bodyPr>
          <a:lstStyle/>
          <a:p>
            <a:r>
              <a:rPr lang="en-US" sz="2400">
                <a:latin typeface="Cambria"/>
                <a:ea typeface="Cambria"/>
              </a:rPr>
              <a:t>Experiment Run </a:t>
            </a:r>
            <a:br>
              <a:rPr lang="en-US" sz="2400">
                <a:latin typeface="Cambria"/>
                <a:ea typeface="Cambria"/>
              </a:rPr>
            </a:br>
            <a:r>
              <a:rPr lang="en-US" sz="2400">
                <a:latin typeface="Cambria"/>
                <a:ea typeface="Cambria"/>
              </a:rPr>
              <a:t>Feb 25, 2023 – Mar 20,2023 </a:t>
            </a:r>
          </a:p>
        </p:txBody>
      </p:sp>
      <p:sp>
        <p:nvSpPr>
          <p:cNvPr id="5" name="Slide Number Placeholder 4">
            <a:extLst>
              <a:ext uri="{FF2B5EF4-FFF2-40B4-BE49-F238E27FC236}">
                <a16:creationId xmlns:a16="http://schemas.microsoft.com/office/drawing/2014/main" id="{E4F4802C-360F-0715-B238-C2BD1DA31681}"/>
              </a:ext>
            </a:extLst>
          </p:cNvPr>
          <p:cNvSpPr>
            <a:spLocks noGrp="1"/>
          </p:cNvSpPr>
          <p:nvPr>
            <p:ph type="sldNum" sz="quarter" idx="12"/>
          </p:nvPr>
        </p:nvSpPr>
        <p:spPr/>
        <p:txBody>
          <a:bodyPr/>
          <a:lstStyle/>
          <a:p>
            <a:fld id="{A49DFD55-3C28-40EF-9E31-A92D2E4017FF}" type="slidenum">
              <a:rPr lang="en-US" sz="1400" dirty="0" smtClean="0">
                <a:latin typeface="Cambria"/>
                <a:ea typeface="Cambria"/>
              </a:rPr>
              <a:pPr/>
              <a:t>7</a:t>
            </a:fld>
            <a:endParaRPr lang="en-US" sz="1400">
              <a:latin typeface="Cambria"/>
              <a:ea typeface="Cambria"/>
            </a:endParaRPr>
          </a:p>
        </p:txBody>
      </p:sp>
      <p:sp>
        <p:nvSpPr>
          <p:cNvPr id="11" name="Title 1">
            <a:extLst>
              <a:ext uri="{FF2B5EF4-FFF2-40B4-BE49-F238E27FC236}">
                <a16:creationId xmlns:a16="http://schemas.microsoft.com/office/drawing/2014/main" id="{2080ED34-0E92-3EA4-E762-8D2B4DC9100C}"/>
              </a:ext>
            </a:extLst>
          </p:cNvPr>
          <p:cNvSpPr txBox="1">
            <a:spLocks/>
          </p:cNvSpPr>
          <p:nvPr/>
        </p:nvSpPr>
        <p:spPr>
          <a:xfrm>
            <a:off x="8330512" y="1382498"/>
            <a:ext cx="2988277" cy="687130"/>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n-US" sz="2800" kern="1200" spc="150" baseline="0" dirty="0">
                <a:solidFill>
                  <a:schemeClr val="tx1"/>
                </a:solidFill>
                <a:latin typeface="+mj-lt"/>
                <a:ea typeface="+mj-ea"/>
                <a:cs typeface="+mj-cs"/>
              </a:defRPr>
            </a:lvl1pPr>
          </a:lstStyle>
          <a:p>
            <a:r>
              <a:rPr lang="en-US" b="1">
                <a:latin typeface="Cambria"/>
                <a:ea typeface="Cambria"/>
              </a:rPr>
              <a:t>New Experiments</a:t>
            </a:r>
          </a:p>
        </p:txBody>
      </p:sp>
      <p:pic>
        <p:nvPicPr>
          <p:cNvPr id="25" name="Picture 24">
            <a:extLst>
              <a:ext uri="{FF2B5EF4-FFF2-40B4-BE49-F238E27FC236}">
                <a16:creationId xmlns:a16="http://schemas.microsoft.com/office/drawing/2014/main" id="{D505ED64-6292-D09E-D423-5B2AC056580C}"/>
              </a:ext>
            </a:extLst>
          </p:cNvPr>
          <p:cNvPicPr>
            <a:picLocks noChangeAspect="1"/>
          </p:cNvPicPr>
          <p:nvPr/>
        </p:nvPicPr>
        <p:blipFill rotWithShape="1">
          <a:blip r:embed="rId2"/>
          <a:srcRect t="6130" r="13007" b="7280"/>
          <a:stretch/>
        </p:blipFill>
        <p:spPr>
          <a:xfrm>
            <a:off x="113270" y="114249"/>
            <a:ext cx="7712679" cy="3395039"/>
          </a:xfrm>
          <a:prstGeom prst="rect">
            <a:avLst/>
          </a:prstGeom>
        </p:spPr>
      </p:pic>
      <p:pic>
        <p:nvPicPr>
          <p:cNvPr id="26" name="Picture 25">
            <a:extLst>
              <a:ext uri="{FF2B5EF4-FFF2-40B4-BE49-F238E27FC236}">
                <a16:creationId xmlns:a16="http://schemas.microsoft.com/office/drawing/2014/main" id="{7590B7BC-DF92-6913-EDA7-64EC096E01C6}"/>
              </a:ext>
            </a:extLst>
          </p:cNvPr>
          <p:cNvPicPr>
            <a:picLocks noChangeAspect="1"/>
          </p:cNvPicPr>
          <p:nvPr/>
        </p:nvPicPr>
        <p:blipFill rotWithShape="1">
          <a:blip r:embed="rId3"/>
          <a:srcRect l="119" t="10368" r="13230" b="7027"/>
          <a:stretch/>
        </p:blipFill>
        <p:spPr>
          <a:xfrm>
            <a:off x="113271" y="3516098"/>
            <a:ext cx="7681349" cy="3232745"/>
          </a:xfrm>
          <a:prstGeom prst="rect">
            <a:avLst/>
          </a:prstGeom>
        </p:spPr>
      </p:pic>
      <p:sp>
        <p:nvSpPr>
          <p:cNvPr id="27" name="TextBox 26">
            <a:extLst>
              <a:ext uri="{FF2B5EF4-FFF2-40B4-BE49-F238E27FC236}">
                <a16:creationId xmlns:a16="http://schemas.microsoft.com/office/drawing/2014/main" id="{BE64C986-3EBC-5EAF-00AB-6419A54CD6D7}"/>
              </a:ext>
            </a:extLst>
          </p:cNvPr>
          <p:cNvSpPr txBox="1"/>
          <p:nvPr/>
        </p:nvSpPr>
        <p:spPr>
          <a:xfrm>
            <a:off x="4850026" y="483972"/>
            <a:ext cx="196678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chemeClr val="accent2"/>
                </a:solidFill>
                <a:latin typeface="Consolas"/>
                <a:ea typeface="Cambria"/>
              </a:rPr>
              <a:t>Pm_setting</a:t>
            </a:r>
            <a:r>
              <a:rPr lang="en-US" sz="1200" dirty="0">
                <a:solidFill>
                  <a:schemeClr val="accent2"/>
                </a:solidFill>
                <a:latin typeface="Consolas"/>
                <a:ea typeface="Cambria"/>
              </a:rPr>
              <a:t>: 580 MeV/c</a:t>
            </a:r>
          </a:p>
          <a:p>
            <a:r>
              <a:rPr lang="en-US" sz="1200" dirty="0">
                <a:solidFill>
                  <a:schemeClr val="accent2"/>
                </a:solidFill>
                <a:latin typeface="Consolas"/>
                <a:ea typeface="Cambria"/>
              </a:rPr>
              <a:t>Counts: 2158</a:t>
            </a:r>
          </a:p>
          <a:p>
            <a:r>
              <a:rPr lang="en-US" sz="1200" dirty="0">
                <a:solidFill>
                  <a:schemeClr val="accent2"/>
                </a:solidFill>
                <a:latin typeface="Consolas"/>
                <a:ea typeface="Cambria"/>
              </a:rPr>
              <a:t>Charge: 10K </a:t>
            </a:r>
            <a:r>
              <a:rPr lang="en-US" sz="1200" err="1">
                <a:solidFill>
                  <a:schemeClr val="accent2"/>
                </a:solidFill>
                <a:latin typeface="Consolas"/>
                <a:ea typeface="Cambria"/>
              </a:rPr>
              <a:t>mC</a:t>
            </a:r>
            <a:endParaRPr lang="en-US" sz="1200">
              <a:solidFill>
                <a:schemeClr val="accent2"/>
              </a:solidFill>
              <a:latin typeface="Consolas"/>
              <a:ea typeface="Cambria"/>
            </a:endParaRPr>
          </a:p>
        </p:txBody>
      </p:sp>
      <p:sp>
        <p:nvSpPr>
          <p:cNvPr id="28" name="TextBox 27">
            <a:extLst>
              <a:ext uri="{FF2B5EF4-FFF2-40B4-BE49-F238E27FC236}">
                <a16:creationId xmlns:a16="http://schemas.microsoft.com/office/drawing/2014/main" id="{CB1D5902-C1CB-E155-B025-B4371ABF8479}"/>
              </a:ext>
            </a:extLst>
          </p:cNvPr>
          <p:cNvSpPr txBox="1"/>
          <p:nvPr/>
        </p:nvSpPr>
        <p:spPr>
          <a:xfrm>
            <a:off x="1771134" y="3552566"/>
            <a:ext cx="196678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rgbClr val="7030A0"/>
                </a:solidFill>
                <a:latin typeface="Consolas"/>
                <a:ea typeface="Cambria"/>
              </a:rPr>
              <a:t>Pm_setting</a:t>
            </a:r>
            <a:r>
              <a:rPr lang="en-US" sz="1200" dirty="0">
                <a:solidFill>
                  <a:srgbClr val="7030A0"/>
                </a:solidFill>
                <a:latin typeface="Consolas"/>
                <a:ea typeface="Cambria"/>
              </a:rPr>
              <a:t>: 900 MeV/c</a:t>
            </a:r>
          </a:p>
          <a:p>
            <a:r>
              <a:rPr lang="en-US" sz="1200" dirty="0">
                <a:solidFill>
                  <a:srgbClr val="7030A0"/>
                </a:solidFill>
                <a:latin typeface="Consolas"/>
                <a:ea typeface="Cambria"/>
              </a:rPr>
              <a:t>Counts: 841</a:t>
            </a:r>
          </a:p>
          <a:p>
            <a:r>
              <a:rPr lang="en-US" sz="1200" dirty="0">
                <a:solidFill>
                  <a:srgbClr val="7030A0"/>
                </a:solidFill>
                <a:latin typeface="Consolas"/>
                <a:ea typeface="Cambria"/>
              </a:rPr>
              <a:t>Charge: 21K </a:t>
            </a:r>
            <a:r>
              <a:rPr lang="en-US" sz="1200" dirty="0" err="1">
                <a:solidFill>
                  <a:srgbClr val="7030A0"/>
                </a:solidFill>
                <a:latin typeface="Consolas"/>
                <a:ea typeface="Cambria"/>
              </a:rPr>
              <a:t>mC</a:t>
            </a:r>
            <a:endParaRPr lang="en-US" sz="1200" dirty="0">
              <a:solidFill>
                <a:srgbClr val="7030A0"/>
              </a:solidFill>
              <a:latin typeface="Consolas"/>
              <a:ea typeface="Cambria"/>
            </a:endParaRPr>
          </a:p>
        </p:txBody>
      </p:sp>
      <p:sp>
        <p:nvSpPr>
          <p:cNvPr id="29" name="TextBox 28">
            <a:extLst>
              <a:ext uri="{FF2B5EF4-FFF2-40B4-BE49-F238E27FC236}">
                <a16:creationId xmlns:a16="http://schemas.microsoft.com/office/drawing/2014/main" id="{6E183C92-C07C-0F9A-F366-E2DAE5383231}"/>
              </a:ext>
            </a:extLst>
          </p:cNvPr>
          <p:cNvSpPr txBox="1"/>
          <p:nvPr/>
        </p:nvSpPr>
        <p:spPr>
          <a:xfrm>
            <a:off x="1307755" y="998836"/>
            <a:ext cx="196678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rgbClr val="196B24"/>
                </a:solidFill>
                <a:latin typeface="Consolas"/>
                <a:ea typeface="Cambria"/>
              </a:rPr>
              <a:t>Pm_setting</a:t>
            </a:r>
            <a:r>
              <a:rPr lang="en-US" sz="1200" dirty="0">
                <a:solidFill>
                  <a:srgbClr val="196B24"/>
                </a:solidFill>
                <a:latin typeface="Consolas"/>
                <a:ea typeface="Cambria"/>
              </a:rPr>
              <a:t>: 800 MeV/c</a:t>
            </a:r>
          </a:p>
          <a:p>
            <a:r>
              <a:rPr lang="en-US" sz="1200" dirty="0">
                <a:solidFill>
                  <a:srgbClr val="196B24"/>
                </a:solidFill>
                <a:latin typeface="Consolas"/>
                <a:ea typeface="Cambria"/>
              </a:rPr>
              <a:t>Counts: 1212</a:t>
            </a:r>
          </a:p>
          <a:p>
            <a:r>
              <a:rPr lang="en-US" sz="1200" dirty="0">
                <a:solidFill>
                  <a:srgbClr val="196B24"/>
                </a:solidFill>
                <a:latin typeface="Consolas"/>
                <a:ea typeface="Cambria"/>
              </a:rPr>
              <a:t>Charge: 16K </a:t>
            </a:r>
            <a:r>
              <a:rPr lang="en-US" sz="1200" dirty="0" err="1">
                <a:solidFill>
                  <a:srgbClr val="196B24"/>
                </a:solidFill>
                <a:latin typeface="Consolas"/>
                <a:ea typeface="Cambria"/>
              </a:rPr>
              <a:t>mC</a:t>
            </a:r>
            <a:endParaRPr lang="en-US" sz="1200" dirty="0">
              <a:solidFill>
                <a:srgbClr val="196B24"/>
              </a:solidFill>
              <a:latin typeface="Consolas"/>
              <a:ea typeface="Cambria"/>
            </a:endParaRPr>
          </a:p>
        </p:txBody>
      </p:sp>
      <p:sp>
        <p:nvSpPr>
          <p:cNvPr id="30" name="TextBox 29">
            <a:extLst>
              <a:ext uri="{FF2B5EF4-FFF2-40B4-BE49-F238E27FC236}">
                <a16:creationId xmlns:a16="http://schemas.microsoft.com/office/drawing/2014/main" id="{8FB44886-47BD-8903-BE82-8BEF57BE1EAE}"/>
              </a:ext>
            </a:extLst>
          </p:cNvPr>
          <p:cNvSpPr txBox="1"/>
          <p:nvPr/>
        </p:nvSpPr>
        <p:spPr>
          <a:xfrm>
            <a:off x="4819133" y="5014782"/>
            <a:ext cx="196678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solidFill>
                  <a:srgbClr val="5B73C2"/>
                </a:solidFill>
                <a:latin typeface="Consolas"/>
                <a:ea typeface="Cambria"/>
              </a:rPr>
              <a:t>Pm_setting</a:t>
            </a:r>
            <a:r>
              <a:rPr lang="en-US" sz="1200" dirty="0">
                <a:solidFill>
                  <a:srgbClr val="5B73C2"/>
                </a:solidFill>
                <a:latin typeface="Consolas"/>
                <a:ea typeface="Cambria"/>
              </a:rPr>
              <a:t>: 120 MeV/c</a:t>
            </a:r>
          </a:p>
          <a:p>
            <a:r>
              <a:rPr lang="en-US" sz="1200" dirty="0">
                <a:solidFill>
                  <a:srgbClr val="5B73C2"/>
                </a:solidFill>
                <a:latin typeface="Consolas"/>
                <a:ea typeface="Cambria"/>
              </a:rPr>
              <a:t>Counts: 384984</a:t>
            </a:r>
          </a:p>
          <a:p>
            <a:r>
              <a:rPr lang="en-US" sz="1200" dirty="0">
                <a:solidFill>
                  <a:srgbClr val="5B73C2"/>
                </a:solidFill>
                <a:latin typeface="Consolas"/>
                <a:ea typeface="Cambria"/>
              </a:rPr>
              <a:t>Charge: 977 </a:t>
            </a:r>
            <a:r>
              <a:rPr lang="en-US" sz="1200" dirty="0" err="1">
                <a:solidFill>
                  <a:srgbClr val="5B73C2"/>
                </a:solidFill>
                <a:latin typeface="Consolas"/>
                <a:ea typeface="Cambria"/>
              </a:rPr>
              <a:t>mC</a:t>
            </a:r>
          </a:p>
        </p:txBody>
      </p:sp>
      <p:sp>
        <p:nvSpPr>
          <p:cNvPr id="31" name="TextBox 30">
            <a:extLst>
              <a:ext uri="{FF2B5EF4-FFF2-40B4-BE49-F238E27FC236}">
                <a16:creationId xmlns:a16="http://schemas.microsoft.com/office/drawing/2014/main" id="{0F057E06-9706-E1D8-109F-B3F3A0AEE00C}"/>
              </a:ext>
            </a:extLst>
          </p:cNvPr>
          <p:cNvSpPr txBox="1"/>
          <p:nvPr/>
        </p:nvSpPr>
        <p:spPr>
          <a:xfrm>
            <a:off x="3068593" y="113269"/>
            <a:ext cx="1966781" cy="276999"/>
          </a:xfrm>
          <a:prstGeom prst="rect">
            <a:avLst/>
          </a:prstGeom>
          <a:solidFill>
            <a:schemeClr val="bg1"/>
          </a:solidFill>
          <a:ln>
            <a:solidFill>
              <a:schemeClr val="tx1"/>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0000"/>
                </a:solidFill>
                <a:latin typeface="Consolas"/>
                <a:ea typeface="Cambria"/>
              </a:rPr>
              <a:t>Total d(</a:t>
            </a:r>
            <a:r>
              <a:rPr lang="en-US" sz="1200" dirty="0" err="1">
                <a:solidFill>
                  <a:srgbClr val="000000"/>
                </a:solidFill>
                <a:latin typeface="Consolas"/>
                <a:ea typeface="Cambria"/>
              </a:rPr>
              <a:t>e,e'p</a:t>
            </a:r>
            <a:r>
              <a:rPr lang="en-US" sz="1200" dirty="0">
                <a:solidFill>
                  <a:srgbClr val="000000"/>
                </a:solidFill>
                <a:latin typeface="Consolas"/>
                <a:ea typeface="Cambria"/>
              </a:rPr>
              <a:t>) Counts</a:t>
            </a:r>
            <a:endParaRPr lang="en-US" dirty="0">
              <a:solidFill>
                <a:srgbClr val="000000"/>
              </a:solidFill>
            </a:endParaRPr>
          </a:p>
        </p:txBody>
      </p:sp>
      <p:sp>
        <p:nvSpPr>
          <p:cNvPr id="32" name="TextBox 31">
            <a:extLst>
              <a:ext uri="{FF2B5EF4-FFF2-40B4-BE49-F238E27FC236}">
                <a16:creationId xmlns:a16="http://schemas.microsoft.com/office/drawing/2014/main" id="{74F9DC1B-5BFB-94C2-3FE8-F1917EFEBC8F}"/>
              </a:ext>
            </a:extLst>
          </p:cNvPr>
          <p:cNvSpPr txBox="1"/>
          <p:nvPr/>
        </p:nvSpPr>
        <p:spPr>
          <a:xfrm>
            <a:off x="8773296" y="3192160"/>
            <a:ext cx="2275699" cy="2031325"/>
          </a:xfrm>
          <a:prstGeom prst="rect">
            <a:avLst/>
          </a:prstGeom>
          <a:solidFill>
            <a:schemeClr val="bg1"/>
          </a:solidFill>
          <a:ln w="28575">
            <a:solidFill>
              <a:schemeClr val="tx1"/>
            </a:solidFill>
            <a:prstDash val="dash"/>
            <a:extLst>
              <a:ext uri="{C807C97D-BFC1-408E-A445-0C87EB9F89A2}">
                <ask:lineSketchStyleProps xmlns:ask="http://schemas.microsoft.com/office/drawing/2018/sketchyshapes">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0000"/>
                </a:solidFill>
                <a:latin typeface="Consolas"/>
                <a:ea typeface="Cambria"/>
              </a:rPr>
              <a:t>Central Missing Momentum Setting</a:t>
            </a:r>
          </a:p>
          <a:p>
            <a:pPr algn="ctr"/>
            <a:r>
              <a:rPr lang="en-US" dirty="0">
                <a:latin typeface="Consolas"/>
                <a:ea typeface="Cambria"/>
              </a:rPr>
              <a:t>[MeV/c]</a:t>
            </a:r>
          </a:p>
          <a:p>
            <a:pPr algn="ctr"/>
            <a:r>
              <a:rPr lang="en-US" dirty="0">
                <a:solidFill>
                  <a:srgbClr val="5B73C2"/>
                </a:solidFill>
                <a:latin typeface="Consolas"/>
                <a:ea typeface="Cambria"/>
              </a:rPr>
              <a:t>120</a:t>
            </a:r>
          </a:p>
          <a:p>
            <a:pPr algn="ctr"/>
            <a:r>
              <a:rPr lang="en-US" dirty="0">
                <a:solidFill>
                  <a:schemeClr val="accent2"/>
                </a:solidFill>
                <a:latin typeface="Consolas"/>
                <a:ea typeface="Cambria"/>
              </a:rPr>
              <a:t>580</a:t>
            </a:r>
          </a:p>
          <a:p>
            <a:pPr algn="ctr"/>
            <a:r>
              <a:rPr lang="en-US" dirty="0">
                <a:solidFill>
                  <a:schemeClr val="accent3"/>
                </a:solidFill>
                <a:latin typeface="Consolas"/>
                <a:ea typeface="Cambria"/>
              </a:rPr>
              <a:t>800</a:t>
            </a:r>
          </a:p>
          <a:p>
            <a:pPr algn="ctr"/>
            <a:r>
              <a:rPr lang="en-US" dirty="0">
                <a:solidFill>
                  <a:srgbClr val="7030A0"/>
                </a:solidFill>
                <a:latin typeface="Consolas"/>
                <a:ea typeface="Cambria"/>
              </a:rPr>
              <a:t>900</a:t>
            </a:r>
          </a:p>
        </p:txBody>
      </p:sp>
    </p:spTree>
    <p:extLst>
      <p:ext uri="{BB962C8B-B14F-4D97-AF65-F5344CB8AC3E}">
        <p14:creationId xmlns:p14="http://schemas.microsoft.com/office/powerpoint/2010/main" val="38799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C6F60-809B-E18D-7EA6-1D0FABFF5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18109-B3C2-AEA5-B5A0-69DA669BA770}"/>
              </a:ext>
            </a:extLst>
          </p:cNvPr>
          <p:cNvSpPr>
            <a:spLocks noGrp="1"/>
          </p:cNvSpPr>
          <p:nvPr>
            <p:ph type="title"/>
          </p:nvPr>
        </p:nvSpPr>
        <p:spPr>
          <a:xfrm>
            <a:off x="2419974" y="166268"/>
            <a:ext cx="7538209" cy="1075084"/>
          </a:xfrm>
        </p:spPr>
        <p:txBody>
          <a:bodyPr/>
          <a:lstStyle/>
          <a:p>
            <a:r>
              <a:rPr lang="en-US" b="1">
                <a:latin typeface="Cambria"/>
                <a:ea typeface="Cambria"/>
              </a:rPr>
              <a:t>Ongoing Analysis</a:t>
            </a:r>
            <a:endParaRPr lang="en-US" b="1" cap="none">
              <a:latin typeface="Cambria"/>
              <a:ea typeface="Cambria"/>
            </a:endParaRPr>
          </a:p>
        </p:txBody>
      </p:sp>
      <p:sp>
        <p:nvSpPr>
          <p:cNvPr id="10" name="TextBox 9">
            <a:extLst>
              <a:ext uri="{FF2B5EF4-FFF2-40B4-BE49-F238E27FC236}">
                <a16:creationId xmlns:a16="http://schemas.microsoft.com/office/drawing/2014/main" id="{EA5CA2D5-3B76-740E-921E-64CE5FFB3D7F}"/>
              </a:ext>
            </a:extLst>
          </p:cNvPr>
          <p:cNvSpPr txBox="1"/>
          <p:nvPr/>
        </p:nvSpPr>
        <p:spPr>
          <a:xfrm>
            <a:off x="3030614" y="897204"/>
            <a:ext cx="61350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ambria"/>
                <a:ea typeface="+mn-lt"/>
                <a:cs typeface="+mn-lt"/>
              </a:rPr>
              <a:t>Calibration</a:t>
            </a:r>
            <a:r>
              <a:rPr lang="en-US" sz="2000" dirty="0">
                <a:latin typeface="Cambria"/>
                <a:ea typeface="+mn-lt"/>
                <a:cs typeface="+mn-lt"/>
              </a:rPr>
              <a:t>: Reference Time &amp; Time Window Cuts</a:t>
            </a:r>
            <a:endParaRPr lang="en-US" sz="2000" dirty="0">
              <a:latin typeface="Cambria"/>
              <a:ea typeface="Cambria"/>
              <a:cs typeface="+mn-lt"/>
            </a:endParaRPr>
          </a:p>
        </p:txBody>
      </p:sp>
      <p:sp>
        <p:nvSpPr>
          <p:cNvPr id="4" name="Slide Number Placeholder 4">
            <a:extLst>
              <a:ext uri="{FF2B5EF4-FFF2-40B4-BE49-F238E27FC236}">
                <a16:creationId xmlns:a16="http://schemas.microsoft.com/office/drawing/2014/main" id="{73030027-B4CE-E4B8-E92D-0B207C358788}"/>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z="1400" dirty="0" smtClean="0">
                <a:latin typeface="Cambria"/>
                <a:ea typeface="Cambria"/>
              </a:rPr>
              <a:pPr/>
              <a:t>8</a:t>
            </a:fld>
            <a:endParaRPr lang="en-US" sz="1400">
              <a:latin typeface="Cambria"/>
              <a:ea typeface="Cambria"/>
            </a:endParaRPr>
          </a:p>
        </p:txBody>
      </p:sp>
      <p:grpSp>
        <p:nvGrpSpPr>
          <p:cNvPr id="11" name="Group 10">
            <a:extLst>
              <a:ext uri="{FF2B5EF4-FFF2-40B4-BE49-F238E27FC236}">
                <a16:creationId xmlns:a16="http://schemas.microsoft.com/office/drawing/2014/main" id="{D40C02AF-65F5-1F41-2ED1-21C50F22F64E}"/>
              </a:ext>
            </a:extLst>
          </p:cNvPr>
          <p:cNvGrpSpPr/>
          <p:nvPr/>
        </p:nvGrpSpPr>
        <p:grpSpPr>
          <a:xfrm>
            <a:off x="137469" y="1387561"/>
            <a:ext cx="7530421" cy="2682520"/>
            <a:chOff x="487577" y="1933318"/>
            <a:chExt cx="8920556" cy="3228276"/>
          </a:xfrm>
        </p:grpSpPr>
        <p:pic>
          <p:nvPicPr>
            <p:cNvPr id="3" name="Picture 2" descr="A graph of a graph&#10;&#10;Description automatically generated">
              <a:extLst>
                <a:ext uri="{FF2B5EF4-FFF2-40B4-BE49-F238E27FC236}">
                  <a16:creationId xmlns:a16="http://schemas.microsoft.com/office/drawing/2014/main" id="{9D4C5126-D16E-879B-CE08-900BDC4CA3C7}"/>
                </a:ext>
              </a:extLst>
            </p:cNvPr>
            <p:cNvPicPr>
              <a:picLocks noChangeAspect="1"/>
            </p:cNvPicPr>
            <p:nvPr/>
          </p:nvPicPr>
          <p:blipFill rotWithShape="1">
            <a:blip r:embed="rId3"/>
            <a:srcRect t="1126" r="-163" b="225"/>
            <a:stretch/>
          </p:blipFill>
          <p:spPr>
            <a:xfrm>
              <a:off x="487577" y="1933318"/>
              <a:ext cx="4533909" cy="3228276"/>
            </a:xfrm>
            <a:prstGeom prst="rect">
              <a:avLst/>
            </a:prstGeom>
          </p:spPr>
        </p:pic>
        <p:pic>
          <p:nvPicPr>
            <p:cNvPr id="5" name="Picture 4" descr="A graph of a graph&#10;&#10;Description automatically generated">
              <a:extLst>
                <a:ext uri="{FF2B5EF4-FFF2-40B4-BE49-F238E27FC236}">
                  <a16:creationId xmlns:a16="http://schemas.microsoft.com/office/drawing/2014/main" id="{A35E6D66-7201-DABF-CDFA-82BAF8E6EEE4}"/>
                </a:ext>
              </a:extLst>
            </p:cNvPr>
            <p:cNvPicPr>
              <a:picLocks noChangeAspect="1"/>
            </p:cNvPicPr>
            <p:nvPr/>
          </p:nvPicPr>
          <p:blipFill rotWithShape="1">
            <a:blip r:embed="rId4"/>
            <a:srcRect r="-118" b="1309"/>
            <a:stretch/>
          </p:blipFill>
          <p:spPr>
            <a:xfrm>
              <a:off x="4997793" y="1984803"/>
              <a:ext cx="4410340" cy="3135598"/>
            </a:xfrm>
            <a:prstGeom prst="rect">
              <a:avLst/>
            </a:prstGeom>
          </p:spPr>
        </p:pic>
        <p:pic>
          <p:nvPicPr>
            <p:cNvPr id="8" name="Graphic 7" descr="Arrow: Slight curve outline">
              <a:extLst>
                <a:ext uri="{FF2B5EF4-FFF2-40B4-BE49-F238E27FC236}">
                  <a16:creationId xmlns:a16="http://schemas.microsoft.com/office/drawing/2014/main" id="{811DDF3A-6991-54AE-10E9-634DE58178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6286" y="2992395"/>
              <a:ext cx="1182129" cy="1182129"/>
            </a:xfrm>
            <a:prstGeom prst="rect">
              <a:avLst/>
            </a:prstGeom>
          </p:spPr>
        </p:pic>
      </p:grpSp>
      <p:grpSp>
        <p:nvGrpSpPr>
          <p:cNvPr id="25" name="Group 24">
            <a:extLst>
              <a:ext uri="{FF2B5EF4-FFF2-40B4-BE49-F238E27FC236}">
                <a16:creationId xmlns:a16="http://schemas.microsoft.com/office/drawing/2014/main" id="{2B4021C0-AD9C-9E00-4455-5E90FD93D869}"/>
              </a:ext>
            </a:extLst>
          </p:cNvPr>
          <p:cNvGrpSpPr/>
          <p:nvPr/>
        </p:nvGrpSpPr>
        <p:grpSpPr>
          <a:xfrm>
            <a:off x="4631211" y="4156888"/>
            <a:ext cx="7264744" cy="2488089"/>
            <a:chOff x="2159859" y="4023022"/>
            <a:chExt cx="7264744" cy="2488089"/>
          </a:xfrm>
        </p:grpSpPr>
        <p:pic>
          <p:nvPicPr>
            <p:cNvPr id="13" name="Picture 12" descr="A graph of a graph&#10;&#10;Description automatically generated">
              <a:extLst>
                <a:ext uri="{FF2B5EF4-FFF2-40B4-BE49-F238E27FC236}">
                  <a16:creationId xmlns:a16="http://schemas.microsoft.com/office/drawing/2014/main" id="{7E8032B4-FE38-9AD4-2AB3-6E7A9E10860F}"/>
                </a:ext>
              </a:extLst>
            </p:cNvPr>
            <p:cNvPicPr>
              <a:picLocks noChangeAspect="1"/>
            </p:cNvPicPr>
            <p:nvPr/>
          </p:nvPicPr>
          <p:blipFill>
            <a:blip r:embed="rId7"/>
            <a:stretch>
              <a:fillRect/>
            </a:stretch>
          </p:blipFill>
          <p:spPr>
            <a:xfrm>
              <a:off x="2159859" y="4023022"/>
              <a:ext cx="3475340" cy="2488086"/>
            </a:xfrm>
            <a:prstGeom prst="rect">
              <a:avLst/>
            </a:prstGeom>
          </p:spPr>
        </p:pic>
        <p:pic>
          <p:nvPicPr>
            <p:cNvPr id="17" name="Picture 16" descr="A graph of a line graph&#10;&#10;Description automatically generated">
              <a:extLst>
                <a:ext uri="{FF2B5EF4-FFF2-40B4-BE49-F238E27FC236}">
                  <a16:creationId xmlns:a16="http://schemas.microsoft.com/office/drawing/2014/main" id="{D9569CCC-E6C9-6F61-32F8-49FA12B33CCB}"/>
                </a:ext>
              </a:extLst>
            </p:cNvPr>
            <p:cNvPicPr>
              <a:picLocks noChangeAspect="1"/>
            </p:cNvPicPr>
            <p:nvPr/>
          </p:nvPicPr>
          <p:blipFill>
            <a:blip r:embed="rId8"/>
            <a:stretch>
              <a:fillRect/>
            </a:stretch>
          </p:blipFill>
          <p:spPr>
            <a:xfrm>
              <a:off x="5949264" y="4023025"/>
              <a:ext cx="3475339" cy="2488086"/>
            </a:xfrm>
            <a:prstGeom prst="rect">
              <a:avLst/>
            </a:prstGeom>
          </p:spPr>
        </p:pic>
        <p:pic>
          <p:nvPicPr>
            <p:cNvPr id="23" name="Graphic 22" descr="Arrow: Slight curve outline">
              <a:extLst>
                <a:ext uri="{FF2B5EF4-FFF2-40B4-BE49-F238E27FC236}">
                  <a16:creationId xmlns:a16="http://schemas.microsoft.com/office/drawing/2014/main" id="{A2481FAA-FD12-D94F-4E6E-1156A8F152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4657" y="4870752"/>
              <a:ext cx="997912" cy="982284"/>
            </a:xfrm>
            <a:prstGeom prst="rect">
              <a:avLst/>
            </a:prstGeom>
          </p:spPr>
        </p:pic>
      </p:grpSp>
      <p:sp>
        <p:nvSpPr>
          <p:cNvPr id="6" name="TextBox 5">
            <a:extLst>
              <a:ext uri="{FF2B5EF4-FFF2-40B4-BE49-F238E27FC236}">
                <a16:creationId xmlns:a16="http://schemas.microsoft.com/office/drawing/2014/main" id="{F9C3242E-1C21-670A-4CFD-3644214C55AB}"/>
              </a:ext>
            </a:extLst>
          </p:cNvPr>
          <p:cNvSpPr txBox="1"/>
          <p:nvPr/>
        </p:nvSpPr>
        <p:spPr>
          <a:xfrm>
            <a:off x="8351108" y="2327189"/>
            <a:ext cx="2331308" cy="4001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mbria"/>
                <a:ea typeface="Cambria"/>
              </a:rPr>
              <a:t>Run 20871 d(</a:t>
            </a:r>
            <a:r>
              <a:rPr lang="en-US" sz="2000" err="1">
                <a:latin typeface="Cambria"/>
                <a:ea typeface="Cambria"/>
              </a:rPr>
              <a:t>e,e'p</a:t>
            </a:r>
            <a:r>
              <a:rPr lang="en-US" sz="2000" dirty="0">
                <a:latin typeface="Cambria"/>
                <a:ea typeface="Cambria"/>
              </a:rPr>
              <a:t>)</a:t>
            </a:r>
          </a:p>
        </p:txBody>
      </p:sp>
      <p:sp>
        <p:nvSpPr>
          <p:cNvPr id="7" name="TextBox 6">
            <a:extLst>
              <a:ext uri="{FF2B5EF4-FFF2-40B4-BE49-F238E27FC236}">
                <a16:creationId xmlns:a16="http://schemas.microsoft.com/office/drawing/2014/main" id="{F755A288-9B34-F66C-A2CA-C1909B14CA94}"/>
              </a:ext>
            </a:extLst>
          </p:cNvPr>
          <p:cNvSpPr txBox="1"/>
          <p:nvPr/>
        </p:nvSpPr>
        <p:spPr>
          <a:xfrm>
            <a:off x="700216" y="5251621"/>
            <a:ext cx="3731740" cy="4001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mbria"/>
                <a:ea typeface="Cambria"/>
              </a:rPr>
              <a:t>Run 20840 h(</a:t>
            </a:r>
            <a:r>
              <a:rPr lang="en-US" sz="2000" dirty="0" err="1">
                <a:latin typeface="Cambria"/>
                <a:ea typeface="Cambria"/>
              </a:rPr>
              <a:t>e,e'p</a:t>
            </a:r>
            <a:r>
              <a:rPr lang="en-US" sz="2000" dirty="0">
                <a:latin typeface="Cambria"/>
                <a:ea typeface="Cambria"/>
              </a:rPr>
              <a:t>) coincidence</a:t>
            </a:r>
          </a:p>
        </p:txBody>
      </p:sp>
    </p:spTree>
    <p:extLst>
      <p:ext uri="{BB962C8B-B14F-4D97-AF65-F5344CB8AC3E}">
        <p14:creationId xmlns:p14="http://schemas.microsoft.com/office/powerpoint/2010/main" val="13599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1686-6956-802E-AACE-33050BDE01F1}"/>
              </a:ext>
            </a:extLst>
          </p:cNvPr>
          <p:cNvSpPr>
            <a:spLocks noGrp="1"/>
          </p:cNvSpPr>
          <p:nvPr>
            <p:ph type="title"/>
          </p:nvPr>
        </p:nvSpPr>
        <p:spPr/>
        <p:txBody>
          <a:bodyPr/>
          <a:lstStyle/>
          <a:p>
            <a:r>
              <a:rPr lang="en-US">
                <a:latin typeface="Cambria"/>
                <a:ea typeface="Cambria"/>
              </a:rPr>
              <a:t>Summary</a:t>
            </a:r>
            <a:endParaRPr lang="en-US"/>
          </a:p>
        </p:txBody>
      </p:sp>
      <p:sp>
        <p:nvSpPr>
          <p:cNvPr id="5" name="Slide Number Placeholder 4">
            <a:extLst>
              <a:ext uri="{FF2B5EF4-FFF2-40B4-BE49-F238E27FC236}">
                <a16:creationId xmlns:a16="http://schemas.microsoft.com/office/drawing/2014/main" id="{ED89ED71-9309-4924-C659-3CB0646F37B5}"/>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
        <p:nvSpPr>
          <p:cNvPr id="6" name="TextBox 5">
            <a:extLst>
              <a:ext uri="{FF2B5EF4-FFF2-40B4-BE49-F238E27FC236}">
                <a16:creationId xmlns:a16="http://schemas.microsoft.com/office/drawing/2014/main" id="{A74D235C-6D46-20EB-127F-FE3292388C82}"/>
              </a:ext>
            </a:extLst>
          </p:cNvPr>
          <p:cNvSpPr txBox="1"/>
          <p:nvPr/>
        </p:nvSpPr>
        <p:spPr>
          <a:xfrm>
            <a:off x="1316182" y="1504207"/>
            <a:ext cx="954973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sz="2400" dirty="0">
                <a:solidFill>
                  <a:srgbClr val="C00000"/>
                </a:solidFill>
                <a:latin typeface="Cambria"/>
                <a:ea typeface="Arial"/>
                <a:cs typeface="Arial"/>
              </a:rPr>
              <a:t>Deuteron electro-disintegration</a:t>
            </a:r>
            <a:r>
              <a:rPr lang="en-US" sz="2400" dirty="0">
                <a:latin typeface="Cambria"/>
                <a:ea typeface="Arial"/>
                <a:cs typeface="Arial"/>
              </a:rPr>
              <a:t> aims to measure </a:t>
            </a:r>
            <a:r>
              <a:rPr lang="en-US" sz="2400" dirty="0">
                <a:solidFill>
                  <a:srgbClr val="C00000"/>
                </a:solidFill>
                <a:latin typeface="Cambria"/>
                <a:ea typeface="Arial"/>
                <a:cs typeface="Arial"/>
              </a:rPr>
              <a:t>D(</a:t>
            </a:r>
            <a:r>
              <a:rPr lang="en-US" sz="2400" dirty="0" err="1">
                <a:solidFill>
                  <a:srgbClr val="C00000"/>
                </a:solidFill>
                <a:latin typeface="Cambria"/>
                <a:ea typeface="Arial"/>
                <a:cs typeface="Arial"/>
              </a:rPr>
              <a:t>e,e'p</a:t>
            </a:r>
            <a:r>
              <a:rPr lang="en-US" sz="2400" dirty="0">
                <a:solidFill>
                  <a:srgbClr val="C00000"/>
                </a:solidFill>
                <a:latin typeface="Cambria"/>
                <a:ea typeface="Arial"/>
                <a:cs typeface="Arial"/>
              </a:rPr>
              <a:t>)n</a:t>
            </a:r>
            <a:r>
              <a:rPr lang="en-US" sz="2400" dirty="0">
                <a:latin typeface="Cambria"/>
                <a:ea typeface="Arial"/>
                <a:cs typeface="Arial"/>
              </a:rPr>
              <a:t> cross sections at high       and missing momentum above </a:t>
            </a:r>
            <a:r>
              <a:rPr lang="en-US" sz="2400" dirty="0">
                <a:solidFill>
                  <a:srgbClr val="C00000"/>
                </a:solidFill>
                <a:latin typeface="Cambria"/>
                <a:ea typeface="Arial"/>
                <a:cs typeface="Arial"/>
              </a:rPr>
              <a:t>600 MeV</a:t>
            </a:r>
            <a:endParaRPr lang="en-US" dirty="0">
              <a:solidFill>
                <a:srgbClr val="C00000"/>
              </a:solidFill>
            </a:endParaRPr>
          </a:p>
          <a:p>
            <a:pPr marL="285750" indent="-285750">
              <a:lnSpc>
                <a:spcPct val="150000"/>
              </a:lnSpc>
              <a:buFont typeface="Arial"/>
              <a:buChar char="•"/>
            </a:pPr>
            <a:r>
              <a:rPr lang="en-US" sz="2400" dirty="0">
                <a:latin typeface="Cambria"/>
                <a:ea typeface="Arial"/>
                <a:cs typeface="Arial"/>
              </a:rPr>
              <a:t>We want to probe the repulsive part of the </a:t>
            </a:r>
            <a:r>
              <a:rPr lang="en-US" sz="2400" dirty="0">
                <a:solidFill>
                  <a:srgbClr val="C00000"/>
                </a:solidFill>
                <a:latin typeface="Cambria"/>
                <a:ea typeface="Arial"/>
                <a:cs typeface="Arial"/>
              </a:rPr>
              <a:t>NN interaction</a:t>
            </a:r>
            <a:r>
              <a:rPr lang="en-US" sz="2400" dirty="0">
                <a:latin typeface="Cambria"/>
                <a:ea typeface="Arial"/>
                <a:cs typeface="Arial"/>
              </a:rPr>
              <a:t> below </a:t>
            </a:r>
            <a:r>
              <a:rPr lang="en-US" sz="2400" dirty="0">
                <a:solidFill>
                  <a:srgbClr val="C00000"/>
                </a:solidFill>
                <a:latin typeface="Cambria"/>
                <a:ea typeface="Arial"/>
                <a:cs typeface="Arial"/>
              </a:rPr>
              <a:t>1 fm</a:t>
            </a:r>
            <a:r>
              <a:rPr lang="en-US" sz="2400" dirty="0">
                <a:latin typeface="Cambria"/>
                <a:ea typeface="Arial"/>
                <a:cs typeface="Arial"/>
              </a:rPr>
              <a:t>. Theoretical predictions poorly describe the data in this region</a:t>
            </a:r>
          </a:p>
          <a:p>
            <a:pPr marL="285750" indent="-285750">
              <a:lnSpc>
                <a:spcPct val="150000"/>
              </a:lnSpc>
              <a:buFont typeface="Arial"/>
              <a:buChar char="•"/>
            </a:pPr>
            <a:r>
              <a:rPr lang="en-US" sz="2400" dirty="0">
                <a:latin typeface="Cambria"/>
                <a:ea typeface="Arial"/>
                <a:cs typeface="Arial"/>
              </a:rPr>
              <a:t>2018 results of </a:t>
            </a:r>
            <a:r>
              <a:rPr lang="en-US" sz="2400" dirty="0">
                <a:solidFill>
                  <a:srgbClr val="000000"/>
                </a:solidFill>
                <a:latin typeface="Cambria"/>
                <a:ea typeface="Arial"/>
                <a:cs typeface="Arial"/>
              </a:rPr>
              <a:t>the experiment</a:t>
            </a:r>
            <a:r>
              <a:rPr lang="en-US" sz="2400" dirty="0">
                <a:latin typeface="Cambria"/>
                <a:ea typeface="Arial"/>
                <a:cs typeface="Arial"/>
              </a:rPr>
              <a:t> published in PRL</a:t>
            </a:r>
          </a:p>
          <a:p>
            <a:pPr marL="285750" indent="-285750">
              <a:lnSpc>
                <a:spcPct val="150000"/>
              </a:lnSpc>
              <a:buFont typeface="Arial"/>
              <a:buChar char="•"/>
            </a:pPr>
            <a:r>
              <a:rPr lang="en-US" sz="2400" dirty="0">
                <a:latin typeface="Cambria"/>
                <a:ea typeface="Arial"/>
                <a:cs typeface="Arial"/>
              </a:rPr>
              <a:t>New data was taken in Feb-Mar 2023, and analysis is in progress :)</a:t>
            </a:r>
          </a:p>
          <a:p>
            <a:pPr marL="285750" indent="-285750">
              <a:buFont typeface="Arial"/>
              <a:buChar char="•"/>
            </a:pPr>
            <a:endParaRPr lang="en-US" dirty="0"/>
          </a:p>
        </p:txBody>
      </p:sp>
      <p:pic>
        <p:nvPicPr>
          <p:cNvPr id="8" name="Picture 8" descr="Logo, icon&#10;&#10;Description automatically generated">
            <a:extLst>
              <a:ext uri="{FF2B5EF4-FFF2-40B4-BE49-F238E27FC236}">
                <a16:creationId xmlns:a16="http://schemas.microsoft.com/office/drawing/2014/main" id="{72C71DC5-A38B-B5B7-4236-AB2FA568C905}"/>
              </a:ext>
            </a:extLst>
          </p:cNvPr>
          <p:cNvPicPr>
            <a:picLocks noChangeAspect="1"/>
          </p:cNvPicPr>
          <p:nvPr/>
        </p:nvPicPr>
        <p:blipFill>
          <a:blip r:embed="rId2"/>
          <a:stretch>
            <a:fillRect/>
          </a:stretch>
        </p:blipFill>
        <p:spPr>
          <a:xfrm>
            <a:off x="3835962" y="2224823"/>
            <a:ext cx="376811" cy="313154"/>
          </a:xfrm>
          <a:prstGeom prst="rect">
            <a:avLst/>
          </a:prstGeom>
        </p:spPr>
      </p:pic>
    </p:spTree>
    <p:extLst>
      <p:ext uri="{BB962C8B-B14F-4D97-AF65-F5344CB8AC3E}">
        <p14:creationId xmlns:p14="http://schemas.microsoft.com/office/powerpoint/2010/main" val="2769144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5</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Office Theme</vt:lpstr>
      <vt:lpstr>Office Theme</vt:lpstr>
      <vt:lpstr>Deuteron electro-Disintegration at very high missing momenta</vt:lpstr>
      <vt:lpstr>Outline</vt:lpstr>
      <vt:lpstr>PowerPoint Presentation</vt:lpstr>
      <vt:lpstr>D(e,e'p)n Reaction Kinematics</vt:lpstr>
      <vt:lpstr>Previous Work</vt:lpstr>
      <vt:lpstr>Experiment Run Apr 3-9, 2018</vt:lpstr>
      <vt:lpstr>Experiment Run  Feb 25, 2023 – Mar 20,2023 </vt:lpstr>
      <vt:lpstr>Ongoing Analysis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450</cp:revision>
  <dcterms:created xsi:type="dcterms:W3CDTF">2024-01-17T23:25:01Z</dcterms:created>
  <dcterms:modified xsi:type="dcterms:W3CDTF">2024-01-18T02:20:34Z</dcterms:modified>
</cp:coreProperties>
</file>