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157135A-9DE6-452D-A6F8-6886BFC71AC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20515A-6ED2-4D88-8FB5-AB7804F9546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4A3619-A78B-418B-AFEB-2B51CE671A2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198C7A7-9743-4327-A8ED-AA938025A8B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D797A1-88A4-4874-A657-DABEB64F677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3430BC-A16D-4FF6-9879-C52E9877806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5222D27-F913-43BE-9A90-FE920AA9861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638FC69-2B0C-420D-A9B6-FDC1DEEF996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C24D4A0-23BB-4619-950F-3B7A57E96B9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3074B6-052B-4591-A202-1593FB45EE6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9D9A24-AD91-4D85-BCEF-DBB8394475A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959103-6F11-433E-A81C-25EC3AE0FF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D7B542D-06B6-44CE-A072-737230CC0F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5A374C-CEB9-474A-88C1-27BD2070ACD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11AC3D8-1CBD-45CC-BAE8-17BF743DB94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034EB91-F260-409F-B9A1-53AB9CFD41F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E5333CD-5B21-4028-99A6-BDF231B6186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14B04EF-EB4C-413D-86CD-6FD29DE2438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550030C-1CEB-4F36-B1AF-A201A9A0FC4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D2DDD3D-9758-4264-A1D5-37636D3F630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6D8B1A2-BACF-46E4-ADE1-4A93539AC25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A5572B8-DA5B-4440-AF0B-4C2FBF7847F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05CE684-93E5-48BB-8551-D4203F14C6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2CCE68B-6AFD-4004-97D8-F2410267D26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A172A30-9600-45CC-A149-5D4C48802F9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D8667AD-1089-4BCF-B30F-F81AD5D50C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DAF0F60-D469-479C-97E9-7168142350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9E734BD-554F-4F8C-8F47-A383C71E75B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584E7C4-2487-4960-B575-689919CD363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015B9FB-6138-418F-A04F-681D2E6E1E9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284EE59-08C8-4552-A0EF-5D58A595F80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CDFC4C5-E9E9-441D-959C-597B35EE1FC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5F87B28-BD95-422F-87C3-03DFCEC73BF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51081A6-D0AA-4E00-925E-FFB136121A1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CD8F94F-382C-4AE3-9ED1-5876DDDF5C6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A0F9CA8-549C-438C-8FCE-13B4BB3B336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hidden="1"/>
          <p:cNvSpPr/>
          <p:nvPr/>
        </p:nvSpPr>
        <p:spPr>
          <a:xfrm>
            <a:off x="11292840" y="0"/>
            <a:ext cx="913680" cy="6857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Rectangle 6"/>
          <p:cNvSpPr/>
          <p:nvPr/>
        </p:nvSpPr>
        <p:spPr>
          <a:xfrm>
            <a:off x="0" y="0"/>
            <a:ext cx="456480" cy="685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61800" y="365760"/>
            <a:ext cx="969192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>
          <a:xfrm rot="16200000">
            <a:off x="9959400" y="4047480"/>
            <a:ext cx="35805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>
          <a:xfrm>
            <a:off x="11292840" y="6172200"/>
            <a:ext cx="913680" cy="592920"/>
          </a:xfrm>
          <a:prstGeom prst="rect">
            <a:avLst/>
          </a:prstGeom>
          <a:noFill/>
          <a:ln w="0">
            <a:noFill/>
          </a:ln>
        </p:spPr>
        <p:txBody>
          <a:bodyPr lIns="45720" tIns="45000" rIns="4572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3600" b="0" strike="noStrike" spc="-1">
                <a:solidFill>
                  <a:srgbClr val="424242"/>
                </a:solidFill>
                <a:latin typeface="Century Schoolbook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67BD1F3B-0B62-42CC-A137-33B6BB2C04C3}" type="slidenum">
              <a:rPr lang="en-US" sz="3600" b="0" strike="noStrike" spc="-1">
                <a:solidFill>
                  <a:srgbClr val="424242"/>
                </a:solidFill>
                <a:latin typeface="Century Schoolbook"/>
              </a:rPr>
              <a:t>‹#›</a:t>
            </a:fld>
            <a:endParaRPr lang="en-US" sz="3600" b="0" strike="noStrike" spc="-1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>
          <a:xfrm rot="16200000">
            <a:off x="10797480" y="999360"/>
            <a:ext cx="19044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6"/>
          <p:cNvSpPr/>
          <p:nvPr/>
        </p:nvSpPr>
        <p:spPr>
          <a:xfrm>
            <a:off x="11292840" y="0"/>
            <a:ext cx="913680" cy="6857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ftr" idx="4"/>
          </p:nvPr>
        </p:nvSpPr>
        <p:spPr>
          <a:xfrm rot="16200000">
            <a:off x="9959400" y="4047480"/>
            <a:ext cx="35805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5"/>
          </p:nvPr>
        </p:nvSpPr>
        <p:spPr>
          <a:xfrm>
            <a:off x="11292840" y="6172200"/>
            <a:ext cx="913680" cy="592920"/>
          </a:xfrm>
          <a:prstGeom prst="rect">
            <a:avLst/>
          </a:prstGeom>
          <a:noFill/>
          <a:ln w="0">
            <a:noFill/>
          </a:ln>
        </p:spPr>
        <p:txBody>
          <a:bodyPr lIns="45720" tIns="45000" rIns="4572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3600" b="0" strike="noStrike" spc="-1">
                <a:solidFill>
                  <a:srgbClr val="8E8E94"/>
                </a:solidFill>
                <a:latin typeface="Century Schoolbook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24786168-31F9-4FAD-A91A-105082A1EA50}" type="slidenum">
              <a:rPr lang="en-US" sz="3600" b="0" strike="noStrike" spc="-1">
                <a:solidFill>
                  <a:srgbClr val="8E8E94"/>
                </a:solidFill>
                <a:latin typeface="Century Schoolbook"/>
              </a:rPr>
              <a:t>‹#›</a:t>
            </a:fld>
            <a:endParaRPr lang="en-US" sz="3600" b="0" strike="noStrike" spc="-1"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6"/>
          </p:nvPr>
        </p:nvSpPr>
        <p:spPr>
          <a:xfrm rot="16200000">
            <a:off x="10797480" y="999360"/>
            <a:ext cx="19044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6"/>
          <p:cNvSpPr/>
          <p:nvPr/>
        </p:nvSpPr>
        <p:spPr>
          <a:xfrm>
            <a:off x="11292840" y="0"/>
            <a:ext cx="913680" cy="6857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PlaceHolder 1"/>
          <p:cNvSpPr>
            <a:spLocks noGrp="1"/>
          </p:cNvSpPr>
          <p:nvPr>
            <p:ph type="ftr" idx="7"/>
          </p:nvPr>
        </p:nvSpPr>
        <p:spPr>
          <a:xfrm rot="16200000">
            <a:off x="9959400" y="4047480"/>
            <a:ext cx="35805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sldNum" idx="8"/>
          </p:nvPr>
        </p:nvSpPr>
        <p:spPr>
          <a:xfrm>
            <a:off x="11292840" y="6172200"/>
            <a:ext cx="913680" cy="592920"/>
          </a:xfrm>
          <a:prstGeom prst="rect">
            <a:avLst/>
          </a:prstGeom>
          <a:noFill/>
          <a:ln w="0">
            <a:noFill/>
          </a:ln>
        </p:spPr>
        <p:txBody>
          <a:bodyPr lIns="45720" tIns="45000" rIns="4572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3600" b="0" strike="noStrike" spc="-1">
                <a:solidFill>
                  <a:srgbClr val="8E8E94"/>
                </a:solidFill>
                <a:latin typeface="Century Schoolbook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30DB56D9-46D4-4C20-A4E3-DF02D440A8ED}" type="slidenum">
              <a:rPr lang="en-US" sz="3600" b="0" strike="noStrike" spc="-1">
                <a:solidFill>
                  <a:srgbClr val="8E8E94"/>
                </a:solidFill>
                <a:latin typeface="Century Schoolbook"/>
              </a:rPr>
              <a:t>‹#›</a:t>
            </a:fld>
            <a:endParaRPr lang="en-US" sz="3600" b="0" strike="noStrike" spc="-1"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 idx="9"/>
          </p:nvPr>
        </p:nvSpPr>
        <p:spPr>
          <a:xfrm rot="16200000">
            <a:off x="10797480" y="999360"/>
            <a:ext cx="19044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13960" y="350640"/>
            <a:ext cx="9483120" cy="2369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US" sz="7200" b="0" strike="noStrike" spc="-52">
                <a:solidFill>
                  <a:srgbClr val="000000"/>
                </a:solidFill>
                <a:latin typeface="Century Schoolbook"/>
              </a:rPr>
              <a:t>NPS Setup &amp; Performance</a:t>
            </a:r>
            <a:endParaRPr lang="en-US" sz="72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957240" y="2926080"/>
            <a:ext cx="9417600" cy="169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400" b="0" strike="noStrike" spc="7">
                <a:solidFill>
                  <a:srgbClr val="000000"/>
                </a:solidFill>
                <a:latin typeface="Century Schoolbook"/>
              </a:rPr>
              <a:t>Mitchell Kerver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b="0" strike="noStrike" spc="7">
                <a:solidFill>
                  <a:srgbClr val="000000"/>
                </a:solidFill>
                <a:latin typeface="Century Schoolbook"/>
              </a:rPr>
              <a:t>Old Dominion University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b="0" strike="noStrike" spc="7">
                <a:solidFill>
                  <a:srgbClr val="000000"/>
                </a:solidFill>
                <a:latin typeface="Century Schoolbook"/>
              </a:rPr>
              <a:t>Jan 19</a:t>
            </a:r>
            <a:r>
              <a:rPr lang="en-US" sz="2000" b="0" strike="noStrike" spc="7" baseline="30000">
                <a:solidFill>
                  <a:srgbClr val="000000"/>
                </a:solidFill>
                <a:latin typeface="Century Schoolbook"/>
              </a:rPr>
              <a:t>th</a:t>
            </a:r>
            <a:r>
              <a:rPr lang="en-US" sz="2000" b="0" strike="noStrike" spc="7">
                <a:solidFill>
                  <a:srgbClr val="000000"/>
                </a:solidFill>
                <a:latin typeface="Century Schoolbook"/>
              </a:rPr>
              <a:t> 2024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29" name="Picture 2"/>
          <p:cNvPicPr/>
          <p:nvPr/>
        </p:nvPicPr>
        <p:blipFill>
          <a:blip r:embed="rId2"/>
          <a:stretch/>
        </p:blipFill>
        <p:spPr>
          <a:xfrm>
            <a:off x="8864280" y="4699080"/>
            <a:ext cx="2842920" cy="180792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" descr="Logo Downloads - Old Dominion University"/>
          <p:cNvPicPr/>
          <p:nvPr/>
        </p:nvPicPr>
        <p:blipFill>
          <a:blip r:embed="rId3"/>
          <a:stretch/>
        </p:blipFill>
        <p:spPr>
          <a:xfrm>
            <a:off x="813960" y="5308920"/>
            <a:ext cx="2999520" cy="129312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3"/>
          <p:cNvPicPr/>
          <p:nvPr/>
        </p:nvPicPr>
        <p:blipFill>
          <a:blip r:embed="rId4"/>
          <a:stretch/>
        </p:blipFill>
        <p:spPr>
          <a:xfrm>
            <a:off x="4235400" y="5831280"/>
            <a:ext cx="4075920" cy="77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276840" y="19224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Energy Resolution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96" name="AutoShape 2"/>
          <p:cNvSpPr/>
          <p:nvPr/>
        </p:nvSpPr>
        <p:spPr>
          <a:xfrm>
            <a:off x="5943600" y="32767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7" name="AutoShape 4"/>
          <p:cNvSpPr/>
          <p:nvPr/>
        </p:nvSpPr>
        <p:spPr>
          <a:xfrm>
            <a:off x="3594240" y="3429000"/>
            <a:ext cx="2805840" cy="28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98" name="Picture 8" descr="A graph with red lines and black text&#10;&#10;Description automatically generated"/>
          <p:cNvPicPr/>
          <p:nvPr/>
        </p:nvPicPr>
        <p:blipFill>
          <a:blip r:embed="rId2"/>
          <a:srcRect t="1937"/>
          <a:stretch/>
        </p:blipFill>
        <p:spPr>
          <a:xfrm>
            <a:off x="5486400" y="2971800"/>
            <a:ext cx="4806360" cy="3738240"/>
          </a:xfrm>
          <a:prstGeom prst="rect">
            <a:avLst/>
          </a:prstGeom>
          <a:ln w="0">
            <a:noFill/>
          </a:ln>
        </p:spPr>
      </p:pic>
      <p:sp>
        <p:nvSpPr>
          <p:cNvPr id="199" name="TextBox 2"/>
          <p:cNvSpPr/>
          <p:nvPr/>
        </p:nvSpPr>
        <p:spPr>
          <a:xfrm>
            <a:off x="624960" y="1125360"/>
            <a:ext cx="7487640" cy="20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Exclusivity of the reaction is determined by the missing mass technique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Missing mass resolution is dominated by the energy resolution of the calorimeter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Energy resolution from elastic calibration ~2.3% at E</a:t>
            </a:r>
            <a:r>
              <a:rPr lang="en-US" sz="18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=7.494 GeV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Noto Sans CJK SC"/>
              </a:rPr>
              <a:t>Missing mass resolution from 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π</a:t>
            </a:r>
            <a:r>
              <a:rPr lang="en-US" sz="1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0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calibration 82MeV</a:t>
            </a:r>
            <a:endParaRPr lang="en-US" sz="1800" b="0" strike="noStrike" spc="-1">
              <a:latin typeface="Arial"/>
            </a:endParaRPr>
          </a:p>
          <a:p>
            <a:pPr marL="864000" lvl="3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Hear Hao’s talk for more details on calibrations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200" name="Picture 16"/>
          <p:cNvPicPr/>
          <p:nvPr/>
        </p:nvPicPr>
        <p:blipFill>
          <a:blip r:embed="rId3"/>
          <a:stretch/>
        </p:blipFill>
        <p:spPr>
          <a:xfrm>
            <a:off x="66600" y="3119040"/>
            <a:ext cx="3819240" cy="3738600"/>
          </a:xfrm>
          <a:prstGeom prst="rect">
            <a:avLst/>
          </a:prstGeom>
          <a:ln w="0">
            <a:noFill/>
          </a:ln>
        </p:spPr>
      </p:pic>
      <p:sp>
        <p:nvSpPr>
          <p:cNvPr id="201" name="TextBox 12"/>
          <p:cNvSpPr/>
          <p:nvPr/>
        </p:nvSpPr>
        <p:spPr>
          <a:xfrm>
            <a:off x="948960" y="3429000"/>
            <a:ext cx="1491480" cy="78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Mean = 0.103 GeV</a:t>
            </a:r>
            <a:endParaRPr lang="en-US" sz="11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lang="en-US" sz="1100" b="0" strike="noStrike" spc="-1">
                <a:solidFill>
                  <a:srgbClr val="000000"/>
                </a:solidFill>
                <a:latin typeface="Symbol"/>
                <a:ea typeface="DejaVu Sans"/>
              </a:rPr>
              <a:t>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0.148 GeV</a:t>
            </a:r>
            <a:endParaRPr lang="en-US" sz="11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lang="en-US" sz="11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=7.494 GeV</a:t>
            </a:r>
            <a:endParaRPr lang="en-US" sz="11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Resolution = 2.3%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202" name="TextBox 11"/>
          <p:cNvSpPr/>
          <p:nvPr/>
        </p:nvSpPr>
        <p:spPr>
          <a:xfrm>
            <a:off x="1137600" y="2971800"/>
            <a:ext cx="2519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Energy Resolution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3" name="TextBox 5"/>
          <p:cNvSpPr/>
          <p:nvPr/>
        </p:nvSpPr>
        <p:spPr>
          <a:xfrm>
            <a:off x="933480" y="3229560"/>
            <a:ext cx="1727280" cy="27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222222"/>
                </a:solidFill>
                <a:latin typeface="Calibri"/>
                <a:ea typeface="DejaVu Sans"/>
              </a:rPr>
              <a:t>Elastic H(e,e'</a:t>
            </a:r>
            <a:r>
              <a:rPr lang="pt-BR" sz="1050" b="0" strike="noStrike" spc="-1" baseline="-25000">
                <a:solidFill>
                  <a:srgbClr val="222222"/>
                </a:solidFill>
                <a:latin typeface="Calibri"/>
                <a:ea typeface="DejaVu Sans"/>
              </a:rPr>
              <a:t>NPS</a:t>
            </a:r>
            <a:r>
              <a:rPr lang="pt-BR" sz="1050" b="0" strike="noStrike" spc="-1">
                <a:solidFill>
                  <a:srgbClr val="222222"/>
                </a:solidFill>
                <a:latin typeface="Calibri"/>
                <a:ea typeface="DejaVu Sans"/>
              </a:rPr>
              <a:t> p</a:t>
            </a:r>
            <a:r>
              <a:rPr lang="pt-BR" sz="1050" b="0" strike="noStrike" spc="-1" baseline="-25000">
                <a:solidFill>
                  <a:srgbClr val="222222"/>
                </a:solidFill>
                <a:latin typeface="Calibri"/>
                <a:ea typeface="DejaVu Sans"/>
              </a:rPr>
              <a:t>HMS</a:t>
            </a:r>
            <a:r>
              <a:rPr lang="pt-BR" sz="1050" b="0" strike="noStrike" spc="-1">
                <a:solidFill>
                  <a:srgbClr val="222222"/>
                </a:solidFill>
                <a:latin typeface="Calibri"/>
                <a:ea typeface="DejaVu Sans"/>
              </a:rPr>
              <a:t>)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D0E8698-A1A7-439A-8B3E-A3BEAD56CCD8}" type="slidenum"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Radiation Damage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05" name="TextBox 2"/>
          <p:cNvSpPr/>
          <p:nvPr/>
        </p:nvSpPr>
        <p:spPr>
          <a:xfrm>
            <a:off x="418680" y="1333080"/>
            <a:ext cx="567648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Radiation damage to the LV regulators on the PMT base pre-amps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Damaged amplifiers cause instability in the LV power supply for all channels in the column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Regions at beam height die faster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Use accumulated anode charge as an approximation of when bases will die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06" name="Picture 4"/>
          <p:cNvPicPr/>
          <p:nvPr/>
        </p:nvPicPr>
        <p:blipFill>
          <a:blip r:embed="rId2"/>
          <a:stretch/>
        </p:blipFill>
        <p:spPr>
          <a:xfrm>
            <a:off x="6680160" y="559440"/>
            <a:ext cx="4478400" cy="55231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7"/>
          <p:cNvPicPr/>
          <p:nvPr/>
        </p:nvPicPr>
        <p:blipFill>
          <a:blip r:embed="rId3"/>
          <a:srcRect t="9971"/>
          <a:stretch/>
        </p:blipFill>
        <p:spPr>
          <a:xfrm>
            <a:off x="3536640" y="3606840"/>
            <a:ext cx="3229200" cy="3250440"/>
          </a:xfrm>
          <a:prstGeom prst="rect">
            <a:avLst/>
          </a:prstGeom>
          <a:ln w="0">
            <a:noFill/>
          </a:ln>
        </p:spPr>
      </p:pic>
      <p:sp>
        <p:nvSpPr>
          <p:cNvPr id="208" name="Left Brace 10"/>
          <p:cNvSpPr/>
          <p:nvPr/>
        </p:nvSpPr>
        <p:spPr>
          <a:xfrm rot="16200000">
            <a:off x="10200240" y="5207400"/>
            <a:ext cx="127800" cy="1085040"/>
          </a:xfrm>
          <a:prstGeom prst="leftBrace">
            <a:avLst>
              <a:gd name="adj1" fmla="val 8333"/>
              <a:gd name="adj2" fmla="val 49594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09" name="Straight Arrow Connector 11"/>
          <p:cNvSpPr/>
          <p:nvPr/>
        </p:nvSpPr>
        <p:spPr>
          <a:xfrm flipV="1">
            <a:off x="8832960" y="4866120"/>
            <a:ext cx="611280" cy="1018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10" name="Straight Arrow Connector 14"/>
          <p:cNvSpPr/>
          <p:nvPr/>
        </p:nvSpPr>
        <p:spPr>
          <a:xfrm flipV="1">
            <a:off x="8818200" y="5746680"/>
            <a:ext cx="813960" cy="67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11" name="TextBox 16"/>
          <p:cNvSpPr/>
          <p:nvPr/>
        </p:nvSpPr>
        <p:spPr>
          <a:xfrm>
            <a:off x="7276320" y="5838120"/>
            <a:ext cx="177156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FF0000"/>
                </a:solidFill>
                <a:latin typeface="Calibri"/>
                <a:ea typeface="DejaVu Sans"/>
              </a:rPr>
              <a:t>Channels Close to Death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12" name="TextBox 17"/>
          <p:cNvSpPr/>
          <p:nvPr/>
        </p:nvSpPr>
        <p:spPr>
          <a:xfrm>
            <a:off x="7620840" y="6330600"/>
            <a:ext cx="12985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FF0000"/>
                </a:solidFill>
                <a:latin typeface="Calibri"/>
                <a:ea typeface="DejaVu Sans"/>
              </a:rPr>
              <a:t>Columns Disabled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13" name="TextBox 20"/>
          <p:cNvSpPr/>
          <p:nvPr/>
        </p:nvSpPr>
        <p:spPr>
          <a:xfrm>
            <a:off x="4160160" y="3415680"/>
            <a:ext cx="3087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Accumulated Anode Charge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4" name="Straight Arrow Connector 21"/>
          <p:cNvSpPr/>
          <p:nvPr/>
        </p:nvSpPr>
        <p:spPr>
          <a:xfrm flipV="1">
            <a:off x="6318360" y="3927600"/>
            <a:ext cx="360" cy="72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15" name="TextBox 24"/>
          <p:cNvSpPr/>
          <p:nvPr/>
        </p:nvSpPr>
        <p:spPr>
          <a:xfrm>
            <a:off x="5748480" y="4661280"/>
            <a:ext cx="923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Amp Died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6" name="TextBox 25"/>
          <p:cNvSpPr/>
          <p:nvPr/>
        </p:nvSpPr>
        <p:spPr>
          <a:xfrm>
            <a:off x="4044600" y="3675960"/>
            <a:ext cx="116784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Calibri"/>
                <a:ea typeface="DejaVu Sans"/>
              </a:rPr>
              <a:t>PMT#194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217" name="TextBox 26"/>
          <p:cNvSpPr/>
          <p:nvPr/>
        </p:nvSpPr>
        <p:spPr>
          <a:xfrm rot="16200000">
            <a:off x="2577600" y="4607280"/>
            <a:ext cx="21520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Anode Charge (uC)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8" name="Picture 217"/>
          <p:cNvPicPr/>
          <p:nvPr/>
        </p:nvPicPr>
        <p:blipFill>
          <a:blip r:embed="rId4"/>
          <a:srcRect l="15510" t="16460" b="13563"/>
          <a:stretch/>
        </p:blipFill>
        <p:spPr>
          <a:xfrm>
            <a:off x="228600" y="4572000"/>
            <a:ext cx="3200040" cy="1987560"/>
          </a:xfrm>
          <a:prstGeom prst="rect">
            <a:avLst/>
          </a:prstGeom>
          <a:ln w="0">
            <a:noFill/>
          </a:ln>
        </p:spPr>
      </p:pic>
      <p:sp>
        <p:nvSpPr>
          <p:cNvPr id="219" name="Oval 218"/>
          <p:cNvSpPr/>
          <p:nvPr/>
        </p:nvSpPr>
        <p:spPr>
          <a:xfrm>
            <a:off x="986400" y="5943600"/>
            <a:ext cx="613440" cy="22824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0" y="6559920"/>
            <a:ext cx="38858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latin typeface="Arial"/>
              </a:rPr>
              <a:t> Top:Original    Bottom: Bypassed Amplifier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1E79BC6-4F4C-4DBB-BEE7-E7AE85B2C868}" type="slidenum">
              <a:rPr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Repair Work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222" name="Picture 4" descr="A close up of a machine&#10;&#10;Description automatically generated"/>
          <p:cNvPicPr/>
          <p:nvPr/>
        </p:nvPicPr>
        <p:blipFill>
          <a:blip r:embed="rId2"/>
          <a:srcRect l="16589" t="4134"/>
          <a:stretch/>
        </p:blipFill>
        <p:spPr>
          <a:xfrm>
            <a:off x="7120080" y="477720"/>
            <a:ext cx="2111400" cy="32360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23" name="Picture 8" descr="A person working on a machine&#10;&#10;Description automatically generated"/>
          <p:cNvPicPr/>
          <p:nvPr/>
        </p:nvPicPr>
        <p:blipFill>
          <a:blip r:embed="rId3"/>
          <a:srcRect t="2777" r="15407"/>
          <a:stretch/>
        </p:blipFill>
        <p:spPr>
          <a:xfrm>
            <a:off x="9372240" y="481680"/>
            <a:ext cx="2111400" cy="32360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A group of people standing on a machine&#10;&#10;Description automatically generated"/>
          <p:cNvPicPr/>
          <p:nvPr/>
        </p:nvPicPr>
        <p:blipFill>
          <a:blip r:embed="rId4"/>
          <a:srcRect t="33670" r="4111" b="31479"/>
          <a:stretch/>
        </p:blipFill>
        <p:spPr>
          <a:xfrm>
            <a:off x="5374440" y="3897000"/>
            <a:ext cx="6109200" cy="296028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5" descr="A group of men standing on a platform&#10;&#10;Description automatically generated"/>
          <p:cNvPicPr/>
          <p:nvPr/>
        </p:nvPicPr>
        <p:blipFill>
          <a:blip r:embed="rId5"/>
          <a:srcRect l="33565" t="2911" r="5151" b="52767"/>
          <a:stretch/>
        </p:blipFill>
        <p:spPr>
          <a:xfrm>
            <a:off x="4638600" y="477720"/>
            <a:ext cx="2341080" cy="3236040"/>
          </a:xfrm>
          <a:prstGeom prst="rect">
            <a:avLst/>
          </a:prstGeom>
          <a:ln w="0">
            <a:noFill/>
          </a:ln>
        </p:spPr>
      </p:pic>
      <p:sp>
        <p:nvSpPr>
          <p:cNvPr id="226" name="TextBox 6"/>
          <p:cNvSpPr/>
          <p:nvPr/>
        </p:nvSpPr>
        <p:spPr>
          <a:xfrm>
            <a:off x="112680" y="1410120"/>
            <a:ext cx="447228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Started removing damaged bases on Nov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From Dec 15 – Jan 13 full-time work began repairing all channels in columns 0-19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We removed and disassembled 720 PMT+base assemblies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LV regulators were bypassed by Chris Stanislav and Josh Crafts</a:t>
            </a:r>
            <a:endParaRPr lang="en-US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Amplifiers were tested without the regulators and seem stable + rad hard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Lead and polyethylene shielding added to side of calorimeter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7" name="Oval 7"/>
          <p:cNvSpPr/>
          <p:nvPr/>
        </p:nvSpPr>
        <p:spPr>
          <a:xfrm>
            <a:off x="4725720" y="819000"/>
            <a:ext cx="1002600" cy="22510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6F15750-9DEF-4954-926F-78D18F873C15}" type="slidenum">
              <a:r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Summary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29" name="AutoShape 2"/>
          <p:cNvSpPr/>
          <p:nvPr/>
        </p:nvSpPr>
        <p:spPr>
          <a:xfrm>
            <a:off x="5943600" y="32767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30" name="AutoShape 4"/>
          <p:cNvSpPr/>
          <p:nvPr/>
        </p:nvSpPr>
        <p:spPr>
          <a:xfrm>
            <a:off x="3594240" y="3429000"/>
            <a:ext cx="2805840" cy="28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31" name="TextBox 6"/>
          <p:cNvSpPr/>
          <p:nvPr/>
        </p:nvSpPr>
        <p:spPr>
          <a:xfrm>
            <a:off x="685800" y="1281960"/>
            <a:ext cx="7473240" cy="443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NPS calorimeter and sweep magnet installed</a:t>
            </a: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20 columns of PMT bases have been removed, repaired, and reinstalled!</a:t>
            </a: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Sweep magnet successfully reduces EM background with small effect on the PMT gains</a:t>
            </a: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Temperature control system able to maintain &lt;0.5</a:t>
            </a:r>
            <a:r>
              <a:rPr lang="en-US" sz="2100" b="0" strike="noStrike" spc="-1" dirty="0">
                <a:solidFill>
                  <a:srgbClr val="333333"/>
                </a:solidFill>
                <a:latin typeface="Calibri"/>
                <a:ea typeface="DejaVu Sans"/>
              </a:rPr>
              <a:t>°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 stability</a:t>
            </a: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Elastic calibration data shows 2.3% at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7.494 GeV 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energy resolution</a:t>
            </a: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Timing Resolution of ~0.67ns</a:t>
            </a:r>
            <a:endParaRPr lang="en-US" sz="21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1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More data &amp; analysis soon to come! </a:t>
            </a:r>
            <a:endParaRPr lang="en-US" sz="21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232" name="Picture 2"/>
          <p:cNvPicPr/>
          <p:nvPr/>
        </p:nvPicPr>
        <p:blipFill>
          <a:blip r:embed="rId2"/>
          <a:stretch/>
        </p:blipFill>
        <p:spPr>
          <a:xfrm>
            <a:off x="8223120" y="1828800"/>
            <a:ext cx="3206160" cy="2038680"/>
          </a:xfrm>
          <a:prstGeom prst="rect">
            <a:avLst/>
          </a:prstGeom>
          <a:ln w="0">
            <a:noFill/>
          </a:ln>
        </p:spPr>
      </p:pic>
      <p:sp>
        <p:nvSpPr>
          <p:cNvPr id="233" name="TextBox 8"/>
          <p:cNvSpPr/>
          <p:nvPr/>
        </p:nvSpPr>
        <p:spPr>
          <a:xfrm>
            <a:off x="914400" y="5312520"/>
            <a:ext cx="47491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Thank you to everyone in the NPS Collaboration, the fast electronics group and Radcon for timely help with the repairs, and all other JLab staff involved!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34" name="Picture 233"/>
          <p:cNvPicPr/>
          <p:nvPr/>
        </p:nvPicPr>
        <p:blipFill>
          <a:blip r:embed="rId3"/>
          <a:srcRect l="6052" t="49983" r="7954" b="6670"/>
          <a:stretch/>
        </p:blipFill>
        <p:spPr>
          <a:xfrm>
            <a:off x="5663880" y="3886200"/>
            <a:ext cx="5765400" cy="29710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50CCB10-90BF-4D4C-B1CB-553E009D3292}" type="slidenum">
              <a:rPr/>
              <a:t>13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Neutral Particle Spectrometer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33" name="Picture 5" descr="A diagram of a machine&#10;&#10;Description automatically generated"/>
          <p:cNvPicPr/>
          <p:nvPr/>
        </p:nvPicPr>
        <p:blipFill>
          <a:blip r:embed="rId2"/>
          <a:stretch/>
        </p:blipFill>
        <p:spPr>
          <a:xfrm>
            <a:off x="5962680" y="2162880"/>
            <a:ext cx="5156640" cy="4368600"/>
          </a:xfrm>
          <a:prstGeom prst="rect">
            <a:avLst/>
          </a:prstGeom>
          <a:ln w="0">
            <a:noFill/>
          </a:ln>
        </p:spPr>
      </p:pic>
      <p:sp>
        <p:nvSpPr>
          <p:cNvPr id="134" name="TextBox 8"/>
          <p:cNvSpPr/>
          <p:nvPr/>
        </p:nvSpPr>
        <p:spPr>
          <a:xfrm>
            <a:off x="399960" y="1771560"/>
            <a:ext cx="5504760" cy="371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Scattered electrons are detected in the HMS and high energy photons in the calorimeter of the Neutral Particle Spectrometer (NPS)</a:t>
            </a:r>
            <a:endParaRPr lang="en-US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 calorimeter is installed on a new platform attached to the SHMS carriage to allow remote rotation</a:t>
            </a:r>
            <a:endParaRPr lang="en-US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sweep magnet is installed to reduce charged background</a:t>
            </a:r>
            <a:endParaRPr lang="en-US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Enables neutral particle detection with good energy and spatial resolution for precise cross-section measurements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5DFDAF-B1D1-46DE-9CBA-9D721FEB746E}" type="slidenum"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48697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NPS Calorimeter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 rot="5400000">
            <a:off x="6664680" y="2146680"/>
            <a:ext cx="6277320" cy="282852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6"/>
          <p:cNvPicPr/>
          <p:nvPr/>
        </p:nvPicPr>
        <p:blipFill>
          <a:blip r:embed="rId3"/>
          <a:stretch/>
        </p:blipFill>
        <p:spPr>
          <a:xfrm>
            <a:off x="4467240" y="1345680"/>
            <a:ext cx="3407400" cy="110700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4"/>
          <p:cNvPicPr/>
          <p:nvPr/>
        </p:nvPicPr>
        <p:blipFill>
          <a:blip r:embed="rId4"/>
          <a:stretch/>
        </p:blipFill>
        <p:spPr>
          <a:xfrm>
            <a:off x="4104720" y="2789280"/>
            <a:ext cx="4132440" cy="3773880"/>
          </a:xfrm>
          <a:prstGeom prst="rect">
            <a:avLst/>
          </a:prstGeom>
          <a:ln w="0">
            <a:noFill/>
          </a:ln>
        </p:spPr>
      </p:pic>
      <p:sp>
        <p:nvSpPr>
          <p:cNvPr id="139" name="TextBox 2"/>
          <p:cNvSpPr/>
          <p:nvPr/>
        </p:nvSpPr>
        <p:spPr>
          <a:xfrm>
            <a:off x="331560" y="1304280"/>
            <a:ext cx="3566520" cy="53538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1080 PbWO</a:t>
            </a:r>
            <a:r>
              <a:rPr lang="en-US" sz="1800" b="0" strike="noStrike" spc="-1" baseline="-25000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blocks</a:t>
            </a:r>
            <a:endParaRPr lang="en-US" sz="1800" b="0" strike="noStrike" spc="-1" dirty="0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High energy resolution </a:t>
            </a:r>
            <a:endParaRPr lang="en-US" sz="1800" b="0" strike="noStrike" spc="-1" dirty="0"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High light yield</a:t>
            </a: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 err="1">
                <a:solidFill>
                  <a:srgbClr val="000000"/>
                </a:solidFill>
                <a:latin typeface="Calibri"/>
              </a:rPr>
              <a:t>RadHard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Temperature controlled frame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Hamamatsu 4125 PMTs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HV divider and amplifier to reduced HV requirements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LED system for curing and gain monitoring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HV, LV, and LED signals distributed to an entire column through distribution board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36BF6BF-2B6F-44C5-9F2E-00BBB9F3F6A7}" type="slidenum">
              <a:r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NPS Installation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41" name="Picture 10" descr="A ladders and wires in a room&#10;&#10;Description automatically generated"/>
          <p:cNvPicPr/>
          <p:nvPr/>
        </p:nvPicPr>
        <p:blipFill>
          <a:blip r:embed="rId2"/>
          <a:srcRect t="1176" r="21175"/>
          <a:stretch/>
        </p:blipFill>
        <p:spPr>
          <a:xfrm>
            <a:off x="3751560" y="3249000"/>
            <a:ext cx="2106720" cy="35222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12" descr="A machine with wires and cables&#10;&#10;Description automatically generated with medium confidence"/>
          <p:cNvPicPr/>
          <p:nvPr/>
        </p:nvPicPr>
        <p:blipFill>
          <a:blip r:embed="rId3"/>
          <a:srcRect l="8955" t="-1328" r="5772"/>
          <a:stretch/>
        </p:blipFill>
        <p:spPr>
          <a:xfrm>
            <a:off x="7539120" y="-93960"/>
            <a:ext cx="3952080" cy="35222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14"/>
          <p:cNvPicPr/>
          <p:nvPr/>
        </p:nvPicPr>
        <p:blipFill>
          <a:blip r:embed="rId4"/>
          <a:srcRect t="920" r="2985" b="4454"/>
          <a:stretch/>
        </p:blipFill>
        <p:spPr>
          <a:xfrm>
            <a:off x="6095880" y="3162960"/>
            <a:ext cx="5395320" cy="3694320"/>
          </a:xfrm>
          <a:prstGeom prst="rect">
            <a:avLst/>
          </a:prstGeom>
          <a:ln w="0">
            <a:noFill/>
          </a:ln>
        </p:spPr>
      </p:pic>
      <p:sp>
        <p:nvSpPr>
          <p:cNvPr id="144" name="TextBox 2"/>
          <p:cNvSpPr/>
          <p:nvPr/>
        </p:nvSpPr>
        <p:spPr>
          <a:xfrm>
            <a:off x="572400" y="1150200"/>
            <a:ext cx="593388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Installation and cabling began in April and finished Jun 26</a:t>
            </a:r>
            <a:r>
              <a:rPr lang="en-US" sz="1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th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Calorimeter installed on sliding rail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 VME crates, 2 HV , and 1 LV power supplies added to SHMS hut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Cables ran through the hut roof down to the NPS platform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Sweeper magnet installed in place of Horizonal Bender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145" name="Picture 3"/>
          <p:cNvPicPr/>
          <p:nvPr/>
        </p:nvPicPr>
        <p:blipFill>
          <a:blip r:embed="rId5"/>
          <a:stretch/>
        </p:blipFill>
        <p:spPr>
          <a:xfrm>
            <a:off x="572400" y="3863160"/>
            <a:ext cx="2642040" cy="2788200"/>
          </a:xfrm>
          <a:prstGeom prst="rect">
            <a:avLst/>
          </a:prstGeom>
          <a:ln w="0">
            <a:noFill/>
          </a:ln>
        </p:spPr>
      </p:pic>
      <p:sp>
        <p:nvSpPr>
          <p:cNvPr id="146" name="Straight Arrow Connector 5"/>
          <p:cNvSpPr/>
          <p:nvPr/>
        </p:nvSpPr>
        <p:spPr>
          <a:xfrm flipV="1">
            <a:off x="6467400" y="4701240"/>
            <a:ext cx="316080" cy="55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7" name="TextBox 6"/>
          <p:cNvSpPr/>
          <p:nvPr/>
        </p:nvSpPr>
        <p:spPr>
          <a:xfrm>
            <a:off x="5955840" y="5257440"/>
            <a:ext cx="1022040" cy="24948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0000"/>
                </a:solidFill>
                <a:latin typeface="Calibri"/>
                <a:ea typeface="DejaVu Sans"/>
              </a:rPr>
              <a:t>Sweep Magnet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A9E1073-23FA-4A37-8A9F-7D4EA93FE93C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55080"/>
            <a:ext cx="4774320" cy="1316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NPS Performance:</a:t>
            </a:r>
            <a:br>
              <a:rPr sz="4000"/>
            </a:br>
            <a:r>
              <a:rPr lang="en-US" sz="3200" b="0" strike="noStrike" spc="-52">
                <a:solidFill>
                  <a:srgbClr val="000000"/>
                </a:solidFill>
                <a:latin typeface="Century Schoolbook"/>
              </a:rPr>
              <a:t>It Works!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49" name="TextBox 4"/>
          <p:cNvSpPr/>
          <p:nvPr/>
        </p:nvSpPr>
        <p:spPr>
          <a:xfrm>
            <a:off x="572400" y="1828800"/>
            <a:ext cx="4913640" cy="401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Stable temperature control</a:t>
            </a:r>
            <a:endParaRPr lang="en-US" sz="22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Sweep magnet effective at reducing background</a:t>
            </a:r>
            <a:endParaRPr lang="en-US" sz="22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Noto Sans CJK SC"/>
              </a:rPr>
              <a:t>Manageable amount of crystal darkening</a:t>
            </a:r>
            <a:endParaRPr lang="en-US" sz="22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Acceptable timing resolution</a:t>
            </a:r>
            <a:endParaRPr lang="en-US" sz="22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Energy resolution in progress</a:t>
            </a:r>
            <a:endParaRPr lang="en-US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All while achieving a high luminosity(7.5x10</a:t>
            </a:r>
            <a:r>
              <a:rPr lang="en-US" sz="22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37</a:t>
            </a: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cm</a:t>
            </a:r>
            <a:r>
              <a:rPr lang="en-US" sz="22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en-US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/s) </a:t>
            </a:r>
            <a:endParaRPr lang="en-US" sz="22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21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2"/>
          <a:srcRect r="596"/>
          <a:stretch/>
        </p:blipFill>
        <p:spPr>
          <a:xfrm>
            <a:off x="5029200" y="3200400"/>
            <a:ext cx="6222600" cy="365724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150"/>
          <p:cNvPicPr/>
          <p:nvPr/>
        </p:nvPicPr>
        <p:blipFill>
          <a:blip r:embed="rId3"/>
          <a:stretch/>
        </p:blipFill>
        <p:spPr>
          <a:xfrm>
            <a:off x="6172200" y="356400"/>
            <a:ext cx="3885840" cy="2615040"/>
          </a:xfrm>
          <a:prstGeom prst="rect">
            <a:avLst/>
          </a:prstGeom>
          <a:ln w="0">
            <a:noFill/>
          </a:ln>
        </p:spPr>
      </p:pic>
      <p:sp>
        <p:nvSpPr>
          <p:cNvPr id="152" name="Rectangle 151"/>
          <p:cNvSpPr/>
          <p:nvPr/>
        </p:nvSpPr>
        <p:spPr>
          <a:xfrm rot="16200000">
            <a:off x="5773680" y="398520"/>
            <a:ext cx="6854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latin typeface="Arial"/>
              </a:rPr>
              <a:t>mV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9144000" y="2912040"/>
            <a:ext cx="1828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latin typeface="Arial"/>
              </a:rPr>
              <a:t>Time (ns)</a:t>
            </a: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629400" y="110880"/>
            <a:ext cx="27428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latin typeface="Arial"/>
              </a:rPr>
              <a:t>Photon Signal Waveform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8896811-B42D-4AF9-8B8E-5129F46F5E1C}" type="slidenum">
              <a:r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Temperature Control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56" name="Picture 4"/>
          <p:cNvPicPr/>
          <p:nvPr/>
        </p:nvPicPr>
        <p:blipFill>
          <a:blip r:embed="rId2"/>
          <a:stretch/>
        </p:blipFill>
        <p:spPr>
          <a:xfrm>
            <a:off x="5635440" y="442080"/>
            <a:ext cx="5483520" cy="286920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6"/>
          <p:cNvPicPr/>
          <p:nvPr/>
        </p:nvPicPr>
        <p:blipFill>
          <a:blip r:embed="rId3"/>
          <a:stretch/>
        </p:blipFill>
        <p:spPr>
          <a:xfrm>
            <a:off x="5635440" y="3312000"/>
            <a:ext cx="5376960" cy="3469680"/>
          </a:xfrm>
          <a:prstGeom prst="rect">
            <a:avLst/>
          </a:prstGeom>
          <a:ln w="0">
            <a:noFill/>
          </a:ln>
        </p:spPr>
      </p:pic>
      <p:sp>
        <p:nvSpPr>
          <p:cNvPr id="158" name="TextBox 2"/>
          <p:cNvSpPr/>
          <p:nvPr/>
        </p:nvSpPr>
        <p:spPr>
          <a:xfrm>
            <a:off x="446040" y="1105200"/>
            <a:ext cx="499680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Light yield from PbWO4 are temperature dependent (-2% / </a:t>
            </a:r>
            <a:r>
              <a:rPr lang="en-US" sz="1800" b="0" strike="noStrike" spc="-1">
                <a:solidFill>
                  <a:srgbClr val="333333"/>
                </a:solidFill>
                <a:latin typeface="Calibri"/>
                <a:ea typeface="DejaVu Sans"/>
              </a:rPr>
              <a:t>°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 at 20</a:t>
            </a:r>
            <a:r>
              <a:rPr lang="en-US" sz="1800" b="0" strike="noStrike" spc="-1">
                <a:solidFill>
                  <a:srgbClr val="333333"/>
                </a:solidFill>
                <a:latin typeface="Calibri"/>
                <a:ea typeface="DejaVu Sans"/>
              </a:rPr>
              <a:t>°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C)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 0.5% energy stability need 0.1</a:t>
            </a:r>
            <a:r>
              <a:rPr lang="en-US" sz="1800" b="0" strike="noStrike" spc="-1">
                <a:solidFill>
                  <a:srgbClr val="333333"/>
                </a:solidFill>
                <a:latin typeface="Calibri"/>
                <a:ea typeface="DejaVu Sans"/>
              </a:rPr>
              <a:t>°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 stability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 high-voltage dividers on the PMTs dissipate several hundred Watts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Water chillers cool copper frame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Takes up to 9hr to re-stabilize temperatures after changing HV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59" name="Picture 9"/>
          <p:cNvPicPr/>
          <p:nvPr/>
        </p:nvPicPr>
        <p:blipFill>
          <a:blip r:embed="rId4"/>
          <a:srcRect t="31318" r="18269"/>
          <a:stretch/>
        </p:blipFill>
        <p:spPr>
          <a:xfrm>
            <a:off x="581760" y="4049280"/>
            <a:ext cx="4349520" cy="2657880"/>
          </a:xfrm>
          <a:prstGeom prst="rect">
            <a:avLst/>
          </a:prstGeom>
          <a:ln w="0">
            <a:noFill/>
          </a:ln>
        </p:spPr>
      </p:pic>
      <p:sp>
        <p:nvSpPr>
          <p:cNvPr id="160" name="TextBox 10"/>
          <p:cNvSpPr/>
          <p:nvPr/>
        </p:nvSpPr>
        <p:spPr>
          <a:xfrm>
            <a:off x="996840" y="3763080"/>
            <a:ext cx="5161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Temperature change from turning HV on/off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D7769B3-09A3-4DF9-A18C-45CAC2B28D79}" type="slidenum">
              <a:r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529056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NPS Sweeper Magnet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62" name="Picture 9"/>
          <p:cNvPicPr/>
          <p:nvPr/>
        </p:nvPicPr>
        <p:blipFill>
          <a:blip r:embed="rId2"/>
          <a:stretch/>
        </p:blipFill>
        <p:spPr>
          <a:xfrm>
            <a:off x="673200" y="3853440"/>
            <a:ext cx="3957120" cy="291204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12" descr="A graph showing a graph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6155280" y="534600"/>
            <a:ext cx="4930560" cy="2099520"/>
          </a:xfrm>
          <a:prstGeom prst="rect">
            <a:avLst/>
          </a:prstGeom>
          <a:ln w="0">
            <a:noFill/>
          </a:ln>
        </p:spPr>
      </p:pic>
      <p:sp>
        <p:nvSpPr>
          <p:cNvPr id="164" name="TextBox 13"/>
          <p:cNvSpPr/>
          <p:nvPr/>
        </p:nvSpPr>
        <p:spPr>
          <a:xfrm>
            <a:off x="6914160" y="196560"/>
            <a:ext cx="3952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Anode Current with Sweeper on/off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5" name="Left Brace 14"/>
          <p:cNvSpPr/>
          <p:nvPr/>
        </p:nvSpPr>
        <p:spPr>
          <a:xfrm rot="16200000">
            <a:off x="7048440" y="1411200"/>
            <a:ext cx="256320" cy="1453680"/>
          </a:xfrm>
          <a:prstGeom prst="leftBrace">
            <a:avLst>
              <a:gd name="adj1" fmla="val 8333"/>
              <a:gd name="adj2" fmla="val 49594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6" name="Left Brace 15"/>
          <p:cNvSpPr/>
          <p:nvPr/>
        </p:nvSpPr>
        <p:spPr>
          <a:xfrm rot="16200000">
            <a:off x="9930600" y="1229760"/>
            <a:ext cx="256320" cy="1850760"/>
          </a:xfrm>
          <a:prstGeom prst="leftBrace">
            <a:avLst>
              <a:gd name="adj1" fmla="val 8333"/>
              <a:gd name="adj2" fmla="val 49594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7" name="TextBox 16"/>
          <p:cNvSpPr/>
          <p:nvPr/>
        </p:nvSpPr>
        <p:spPr>
          <a:xfrm>
            <a:off x="6663600" y="2161440"/>
            <a:ext cx="12020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FF0000"/>
                </a:solidFill>
                <a:latin typeface="Calibri"/>
                <a:ea typeface="DejaVu Sans"/>
              </a:rPr>
              <a:t>Sweeper 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68" name="TextBox 18"/>
          <p:cNvSpPr/>
          <p:nvPr/>
        </p:nvSpPr>
        <p:spPr>
          <a:xfrm>
            <a:off x="9408960" y="2161440"/>
            <a:ext cx="14576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FF0000"/>
                </a:solidFill>
                <a:latin typeface="Calibri"/>
                <a:ea typeface="DejaVu Sans"/>
              </a:rPr>
              <a:t>Sweeper Off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69" name="TextBox 20"/>
          <p:cNvSpPr/>
          <p:nvPr/>
        </p:nvSpPr>
        <p:spPr>
          <a:xfrm>
            <a:off x="187200" y="1183680"/>
            <a:ext cx="563544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0.3 Tm conventional copper coil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Reduces electromagnetic background for high-rate environment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With 15uA beam on LD2 the maximum anode current reduced from 9.88uA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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3.71 uA with the sweeper on/off 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0-6% change in PMT gain as a function of the column #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70" name="TextBox 23"/>
          <p:cNvSpPr/>
          <p:nvPr/>
        </p:nvSpPr>
        <p:spPr>
          <a:xfrm>
            <a:off x="943560" y="3541680"/>
            <a:ext cx="3695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Change in PMT gain from LED data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71" name="Picture 30" descr="A group of colored squares&#10;&#10;Description automatically generated with medium confidence"/>
          <p:cNvPicPr/>
          <p:nvPr/>
        </p:nvPicPr>
        <p:blipFill>
          <a:blip r:embed="rId4"/>
          <a:srcRect r="2969"/>
          <a:stretch/>
        </p:blipFill>
        <p:spPr>
          <a:xfrm>
            <a:off x="5939280" y="2866320"/>
            <a:ext cx="5308200" cy="3990960"/>
          </a:xfrm>
          <a:prstGeom prst="rect">
            <a:avLst/>
          </a:prstGeom>
          <a:ln w="0">
            <a:noFill/>
          </a:ln>
        </p:spPr>
      </p:pic>
      <p:sp>
        <p:nvSpPr>
          <p:cNvPr id="172" name="TextBox 32"/>
          <p:cNvSpPr/>
          <p:nvPr/>
        </p:nvSpPr>
        <p:spPr>
          <a:xfrm rot="16200000">
            <a:off x="5057640" y="3670200"/>
            <a:ext cx="17197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Invariant Mass (GeV)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3" name="TextBox 33"/>
          <p:cNvSpPr/>
          <p:nvPr/>
        </p:nvSpPr>
        <p:spPr>
          <a:xfrm>
            <a:off x="6535080" y="464004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X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4" name="TextBox 34"/>
          <p:cNvSpPr/>
          <p:nvPr/>
        </p:nvSpPr>
        <p:spPr>
          <a:xfrm>
            <a:off x="8377560" y="464004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X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5" name="TextBox 35"/>
          <p:cNvSpPr/>
          <p:nvPr/>
        </p:nvSpPr>
        <p:spPr>
          <a:xfrm>
            <a:off x="6559200" y="662760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Y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6" name="TextBox 36"/>
          <p:cNvSpPr/>
          <p:nvPr/>
        </p:nvSpPr>
        <p:spPr>
          <a:xfrm>
            <a:off x="8394840" y="662760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Y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7" name="TextBox 37"/>
          <p:cNvSpPr/>
          <p:nvPr/>
        </p:nvSpPr>
        <p:spPr>
          <a:xfrm rot="16200000">
            <a:off x="5058000" y="5712120"/>
            <a:ext cx="17197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Invariant Mass (GeV)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8" name="TextBox 38"/>
          <p:cNvSpPr/>
          <p:nvPr/>
        </p:nvSpPr>
        <p:spPr>
          <a:xfrm rot="16200000">
            <a:off x="8962920" y="3690720"/>
            <a:ext cx="13536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Change in Gain (%)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79" name="TextBox 39"/>
          <p:cNvSpPr/>
          <p:nvPr/>
        </p:nvSpPr>
        <p:spPr>
          <a:xfrm rot="16200000">
            <a:off x="8962920" y="5725800"/>
            <a:ext cx="13536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Change in Gain (%)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0" name="TextBox 40"/>
          <p:cNvSpPr/>
          <p:nvPr/>
        </p:nvSpPr>
        <p:spPr>
          <a:xfrm>
            <a:off x="10220040" y="466632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X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1" name="TextBox 41"/>
          <p:cNvSpPr/>
          <p:nvPr/>
        </p:nvSpPr>
        <p:spPr>
          <a:xfrm>
            <a:off x="10230840" y="6632640"/>
            <a:ext cx="705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Y (cm)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2" name="TextBox 24"/>
          <p:cNvSpPr/>
          <p:nvPr/>
        </p:nvSpPr>
        <p:spPr>
          <a:xfrm>
            <a:off x="7080120" y="2681640"/>
            <a:ext cx="2888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Change in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Invariant Mass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40D0A5-8BF5-4840-8272-FF8B335B030A}" type="slidenum">
              <a:r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Crystal Darkening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84" name="TextBox 2"/>
          <p:cNvSpPr/>
          <p:nvPr/>
        </p:nvSpPr>
        <p:spPr>
          <a:xfrm>
            <a:off x="247680" y="1153440"/>
            <a:ext cx="477252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Radiation causes darkening and discoloring of crystals which reduces the light transmission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 far, no visual discoloring of the crystals, but there has been a shift in the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π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0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mass over time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Columns on the edges of the calorimeter saw a larger shift in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π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0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mass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This effect is manageable and will be accounted for in calibration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185" name="Picture 4"/>
          <p:cNvPicPr/>
          <p:nvPr/>
        </p:nvPicPr>
        <p:blipFill>
          <a:blip r:embed="rId2"/>
          <a:stretch/>
        </p:blipFill>
        <p:spPr>
          <a:xfrm>
            <a:off x="4910400" y="1698120"/>
            <a:ext cx="6381720" cy="470772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6" descr="A close up of a window&#10;&#10;Description automatically generated"/>
          <p:cNvPicPr/>
          <p:nvPr/>
        </p:nvPicPr>
        <p:blipFill>
          <a:blip r:embed="rId3"/>
          <a:srcRect t="7756" r="4036" b="19017"/>
          <a:stretch/>
        </p:blipFill>
        <p:spPr>
          <a:xfrm>
            <a:off x="1143000" y="4508626"/>
            <a:ext cx="2232863" cy="2194574"/>
          </a:xfrm>
          <a:prstGeom prst="rect">
            <a:avLst/>
          </a:prstGeom>
          <a:ln w="0">
            <a:noFill/>
          </a:ln>
        </p:spPr>
      </p:pic>
      <p:sp>
        <p:nvSpPr>
          <p:cNvPr id="187" name="TextBox 7"/>
          <p:cNvSpPr/>
          <p:nvPr/>
        </p:nvSpPr>
        <p:spPr>
          <a:xfrm>
            <a:off x="5760000" y="1301400"/>
            <a:ext cx="5377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π</a:t>
            </a:r>
            <a:r>
              <a:rPr lang="en-US" sz="1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0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Mass as a Function of Run# for Different Values of x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8" name="TextBox 16"/>
          <p:cNvSpPr/>
          <p:nvPr/>
        </p:nvSpPr>
        <p:spPr>
          <a:xfrm>
            <a:off x="8534520" y="6434280"/>
            <a:ext cx="327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Re-calibrated with new HVs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9" name="Straight Arrow Connector 19"/>
          <p:cNvSpPr/>
          <p:nvPr/>
        </p:nvSpPr>
        <p:spPr>
          <a:xfrm>
            <a:off x="10712520" y="5549760"/>
            <a:ext cx="360" cy="91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/>
              <p:cNvSpPr txBox="1"/>
              <p:nvPr/>
            </p:nvSpPr>
            <p:spPr>
              <a:xfrm>
                <a:off x="5429160" y="3545280"/>
                <a:ext cx="719280" cy="35928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FDA5C17-2667-412F-BCA1-C6C3AA795AF5}" type="slidenum">
              <a:r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254160" y="149760"/>
            <a:ext cx="7288920" cy="85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52">
                <a:solidFill>
                  <a:srgbClr val="000000"/>
                </a:solidFill>
                <a:latin typeface="Century Schoolbook"/>
              </a:rPr>
              <a:t>Timing Resolution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92" name="AutoShape 2"/>
          <p:cNvSpPr/>
          <p:nvPr/>
        </p:nvSpPr>
        <p:spPr>
          <a:xfrm>
            <a:off x="5943600" y="32767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93" name="Picture 7" descr="A graph of a graph&#10;&#10;Description automatically generated"/>
          <p:cNvPicPr/>
          <p:nvPr/>
        </p:nvPicPr>
        <p:blipFill>
          <a:blip r:embed="rId2"/>
          <a:srcRect t="385"/>
          <a:stretch/>
        </p:blipFill>
        <p:spPr>
          <a:xfrm>
            <a:off x="5257800" y="1699200"/>
            <a:ext cx="5583240" cy="4317840"/>
          </a:xfrm>
          <a:prstGeom prst="rect">
            <a:avLst/>
          </a:prstGeom>
          <a:ln w="0">
            <a:noFill/>
          </a:ln>
        </p:spPr>
      </p:pic>
      <p:sp>
        <p:nvSpPr>
          <p:cNvPr id="194" name="TextBox 9"/>
          <p:cNvSpPr/>
          <p:nvPr/>
        </p:nvSpPr>
        <p:spPr>
          <a:xfrm>
            <a:off x="480240" y="2016720"/>
            <a:ext cx="4114080" cy="22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DejaVu Sans"/>
              </a:rPr>
              <a:t>Time spectrum for all channels show a timing resolution of 0.67ns</a:t>
            </a:r>
            <a:endParaRPr lang="en-US" sz="21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True to accidentals ratio of 10:1</a:t>
            </a:r>
            <a:endParaRPr lang="en-US" sz="21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3966E2F-BBAD-4E03-8C94-7391C8ABE79E}" type="slidenum">
              <a:r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2301</TotalTime>
  <Words>833</Words>
  <Application>Microsoft Office PowerPoint</Application>
  <PresentationFormat>Widescreen</PresentationFormat>
  <Paragraphs>142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Schoolbook</vt:lpstr>
      <vt:lpstr>OpenSymbol</vt:lpstr>
      <vt:lpstr>Symbol</vt:lpstr>
      <vt:lpstr>Times New Roman</vt:lpstr>
      <vt:lpstr>Wingdings</vt:lpstr>
      <vt:lpstr>Office Theme</vt:lpstr>
      <vt:lpstr>Office Theme</vt:lpstr>
      <vt:lpstr>Office Theme</vt:lpstr>
      <vt:lpstr>NPS Setup &amp; Performance</vt:lpstr>
      <vt:lpstr>Neutral Particle Spectrometer</vt:lpstr>
      <vt:lpstr>NPS Calorimeter</vt:lpstr>
      <vt:lpstr>NPS Installation</vt:lpstr>
      <vt:lpstr>NPS Performance: It Works!</vt:lpstr>
      <vt:lpstr>Temperature Control</vt:lpstr>
      <vt:lpstr>NPS Sweeper Magnet</vt:lpstr>
      <vt:lpstr>Crystal Darkening</vt:lpstr>
      <vt:lpstr>Timing Resolution</vt:lpstr>
      <vt:lpstr>Energy Resolution</vt:lpstr>
      <vt:lpstr>Radiation Damage</vt:lpstr>
      <vt:lpstr>Repair Work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KERVER, MITCHELL</dc:creator>
  <dc:description/>
  <cp:lastModifiedBy>KERVER, MITCHELL</cp:lastModifiedBy>
  <cp:revision>62</cp:revision>
  <dcterms:created xsi:type="dcterms:W3CDTF">2024-01-14T22:51:18Z</dcterms:created>
  <dcterms:modified xsi:type="dcterms:W3CDTF">2024-01-19T13:26:03Z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12</vt:i4>
  </property>
</Properties>
</file>