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1"/>
  </p:notes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70" r:id="rId13"/>
    <p:sldId id="271" r:id="rId14"/>
    <p:sldId id="272" r:id="rId15"/>
    <p:sldId id="274" r:id="rId16"/>
    <p:sldId id="275" r:id="rId17"/>
    <p:sldId id="276" r:id="rId18"/>
    <p:sldId id="260" r:id="rId19"/>
    <p:sldId id="25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4" autoAdjust="0"/>
    <p:restoredTop sz="93571" autoAdjust="0"/>
  </p:normalViewPr>
  <p:slideViewPr>
    <p:cSldViewPr snapToGrid="0" showGuides="1">
      <p:cViewPr>
        <p:scale>
          <a:sx n="115" d="100"/>
          <a:sy n="115" d="100"/>
        </p:scale>
        <p:origin x="1672" y="776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Pentaquarks found at s-channel resonant photoproduction</a:t>
            </a:r>
          </a:p>
          <a:p>
            <a:r>
              <a:rPr lang="en-US" dirty="0"/>
              <a:t>- at high t channel J/psi photoproduction (shown above), s channel resonance maximized. In s channel, intermediate particle is produced- charm pentaquark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6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266825"/>
            <a:ext cx="9144002" cy="2029968"/>
          </a:xfrm>
        </p:spPr>
        <p:txBody>
          <a:bodyPr>
            <a:normAutofit/>
          </a:bodyPr>
          <a:lstStyle/>
          <a:p>
            <a:r>
              <a:rPr lang="en-US" dirty="0"/>
              <a:t>Muon channel for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decay and the limits of pentaquark coupling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Jackson Swartz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9901" y="3720288"/>
            <a:ext cx="3979007" cy="685800"/>
          </a:xfrm>
        </p:spPr>
        <p:txBody>
          <a:bodyPr/>
          <a:lstStyle/>
          <a:p>
            <a:r>
              <a:rPr lang="en-US" dirty="0"/>
              <a:t>Undergraduate Student, University of Chicago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January 18, 2024</a:t>
            </a:r>
          </a:p>
          <a:p>
            <a:r>
              <a:rPr lang="en-US" dirty="0"/>
              <a:t>Jefferson Lab</a:t>
            </a:r>
          </a:p>
        </p:txBody>
      </p:sp>
      <p:pic>
        <p:nvPicPr>
          <p:cNvPr id="14" name="Picture 13" descr="A black number with a white background&#10;&#10;Description automatically generated">
            <a:extLst>
              <a:ext uri="{FF2B5EF4-FFF2-40B4-BE49-F238E27FC236}">
                <a16:creationId xmlns:a16="http://schemas.microsoft.com/office/drawing/2014/main" id="{2C876B39-3748-E8DE-5B24-1853A0776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97" y="3380569"/>
            <a:ext cx="2514466" cy="11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FCC7-BAC2-1B3D-6495-6667E70D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binning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6B7B-C878-AC5F-FEC1-1BE07ABE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971"/>
            <a:ext cx="8372901" cy="3317082"/>
          </a:xfrm>
        </p:spPr>
        <p:txBody>
          <a:bodyPr/>
          <a:lstStyle/>
          <a:p>
            <a:r>
              <a:rPr lang="en-US" dirty="0"/>
              <a:t>To derive differential J/</a:t>
            </a:r>
            <a:r>
              <a:rPr lang="el-GR" i="0" dirty="0">
                <a:effectLst/>
              </a:rPr>
              <a:t>Ψ </a:t>
            </a:r>
            <a:r>
              <a:rPr lang="en-US" dirty="0"/>
              <a:t>cross section as function of photon energy, need to first find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counts in each photon energy bin</a:t>
            </a:r>
          </a:p>
          <a:p>
            <a:endParaRPr lang="en-US" i="0" dirty="0">
              <a:effectLst/>
            </a:endParaRPr>
          </a:p>
          <a:p>
            <a:r>
              <a:rPr lang="en-US" dirty="0"/>
              <a:t>Separate muon and pion samples into photon energy bins, repeat background subtraction for each bin to obtain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count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5318-7726-E510-76F7-8235B0AEC7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FA562-3DBA-C32A-E493-9771F88B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2571750"/>
            <a:ext cx="2340706" cy="1966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0F1EA-0B59-99BC-677B-7B3780574F4E}"/>
              </a:ext>
            </a:extLst>
          </p:cNvPr>
          <p:cNvSpPr txBox="1"/>
          <p:nvPr/>
        </p:nvSpPr>
        <p:spPr>
          <a:xfrm>
            <a:off x="5040611" y="4486935"/>
            <a:ext cx="46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Binning used for the J</a:t>
            </a:r>
            <a:r>
              <a:rPr lang="en-US" sz="900" i="0" dirty="0">
                <a:effectLst/>
              </a:rPr>
              <a:t>/</a:t>
            </a:r>
            <a:r>
              <a:rPr lang="el-GR" sz="900" i="0" dirty="0">
                <a:effectLst/>
              </a:rPr>
              <a:t>Ψ</a:t>
            </a:r>
            <a:r>
              <a:rPr lang="en-US" sz="900" i="0" dirty="0">
                <a:effectLst/>
              </a:rPr>
              <a:t>-007 experiment.</a:t>
            </a:r>
          </a:p>
          <a:p>
            <a:pPr algn="ctr"/>
            <a:r>
              <a:rPr lang="en-US" sz="900" i="0" dirty="0">
                <a:effectLst/>
              </a:rPr>
              <a:t> 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Image Credit: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Burcu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Duran</a:t>
            </a:r>
            <a:endParaRPr lang="en-US" sz="900" b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505F6-AAC7-988A-833A-9BA1F44758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D4B7C2-9715-0B3F-0EE7-5BAD830C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2" y="1097342"/>
            <a:ext cx="3681762" cy="3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A1DB109-1CAD-F777-5511-55CE898B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3" y="1097342"/>
            <a:ext cx="3702651" cy="3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29EF1C33-6217-858C-6B03-B4114A542B31}"/>
              </a:ext>
            </a:extLst>
          </p:cNvPr>
          <p:cNvSpPr/>
          <p:nvPr/>
        </p:nvSpPr>
        <p:spPr>
          <a:xfrm>
            <a:off x="4236016" y="2494379"/>
            <a:ext cx="945584" cy="334545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77B958-B226-C116-17D6-98D3A109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</p:spPr>
        <p:txBody>
          <a:bodyPr/>
          <a:lstStyle/>
          <a:p>
            <a:r>
              <a:rPr lang="en-US" dirty="0"/>
              <a:t>One-dimensional binning</a:t>
            </a:r>
          </a:p>
        </p:txBody>
      </p:sp>
    </p:spTree>
    <p:extLst>
      <p:ext uri="{BB962C8B-B14F-4D97-AF65-F5344CB8AC3E}">
        <p14:creationId xmlns:p14="http://schemas.microsoft.com/office/powerpoint/2010/main" val="1380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556F-6FC0-2C08-954B-D8EC1C55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8686799" cy="621711"/>
          </a:xfrm>
        </p:spPr>
        <p:txBody>
          <a:bodyPr/>
          <a:lstStyle/>
          <a:p>
            <a:r>
              <a:rPr lang="en-US" dirty="0"/>
              <a:t>Final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18E8-B29D-11F1-F04C-2EFF9A78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03546"/>
            <a:ext cx="8372901" cy="3317082"/>
          </a:xfrm>
        </p:spPr>
        <p:txBody>
          <a:bodyPr/>
          <a:lstStyle/>
          <a:p>
            <a:r>
              <a:rPr lang="en-US" dirty="0"/>
              <a:t>Use beam luminosity, apply corrections to convert raw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counts into cross-sections: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E4B0-C04C-41BD-A0EA-C5A6B7B55C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170F1B1-2F8F-13E4-5BEE-FA31F613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23" y="1414743"/>
            <a:ext cx="4323953" cy="33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7C1E-7114-64D2-5CD7-0B1FBE2B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electron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8505-BCBA-6901-94EC-0FFCA198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171"/>
            <a:ext cx="8372901" cy="3317082"/>
          </a:xfrm>
        </p:spPr>
        <p:txBody>
          <a:bodyPr/>
          <a:lstStyle/>
          <a:p>
            <a:r>
              <a:rPr lang="en-US" dirty="0"/>
              <a:t>Differential cross sections obtained from muon and electron analyses agree: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4F0A7-8385-D4FD-9A47-27052AEDF5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46EE5C5-F6EC-556C-27A7-4B41B115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/>
          <a:stretch/>
        </p:blipFill>
        <p:spPr bwMode="auto">
          <a:xfrm>
            <a:off x="2079625" y="1571555"/>
            <a:ext cx="4527550" cy="32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2918-9F33-B213-092E-97396254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data to pentaquark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BCD3-D1D3-6EDC-438A-CEF5C398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08346"/>
            <a:ext cx="8686799" cy="3317082"/>
          </a:xfrm>
        </p:spPr>
        <p:txBody>
          <a:bodyPr/>
          <a:lstStyle/>
          <a:p>
            <a:r>
              <a:rPr lang="en-US" dirty="0"/>
              <a:t>Fit muon cross-section data to two different curves: </a:t>
            </a:r>
          </a:p>
          <a:p>
            <a:pPr lvl="1"/>
            <a:r>
              <a:rPr lang="en-US" dirty="0"/>
              <a:t>Gaussian curve: assumes no pentaquark</a:t>
            </a:r>
          </a:p>
          <a:p>
            <a:pPr lvl="1"/>
            <a:r>
              <a:rPr lang="en-US" dirty="0"/>
              <a:t>Gaussian plus histogram curve: assumes existence of pentaquark</a:t>
            </a:r>
          </a:p>
          <a:p>
            <a:pPr lvl="2"/>
            <a:r>
              <a:rPr lang="en-US" dirty="0"/>
              <a:t>Scale of histogram determined by pentaquark coupling</a:t>
            </a:r>
          </a:p>
          <a:p>
            <a:pPr marL="615950" lvl="2" indent="0">
              <a:buNone/>
            </a:pPr>
            <a:endParaRPr lang="en-US" dirty="0"/>
          </a:p>
          <a:p>
            <a:r>
              <a:rPr lang="en-US" dirty="0"/>
              <a:t>Gaussian curve constrains data well; pentaquark fit does worse as coupling increased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88481-C6D7-F229-7C5C-9FAB6F1E8C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DDCA-4668-3C95-ADC6-91387F04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9266662" cy="621711"/>
          </a:xfrm>
        </p:spPr>
        <p:txBody>
          <a:bodyPr/>
          <a:lstStyle/>
          <a:p>
            <a:r>
              <a:rPr lang="en-US" dirty="0"/>
              <a:t>Fitting data to pentaquark model: Pc 4312</a:t>
            </a:r>
            <a:br>
              <a:rPr lang="en-US" dirty="0"/>
            </a:br>
            <a:r>
              <a:rPr lang="en-US" dirty="0"/>
              <a:t>(5% Coupling)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748DF-6CD8-DF0E-775A-EC044683CE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06E652C-9F68-26AF-3DA1-3CFDA0145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25" y="1029456"/>
            <a:ext cx="5768550" cy="41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00AC4-91E2-0C84-C8CD-4E5E47B7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0EB8-6D4D-78D8-ADBE-488F9E16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9266662" cy="621711"/>
          </a:xfrm>
        </p:spPr>
        <p:txBody>
          <a:bodyPr/>
          <a:lstStyle/>
          <a:p>
            <a:r>
              <a:rPr lang="en-US" dirty="0"/>
              <a:t>Fitting data to pentaquark model: </a:t>
            </a:r>
            <a:br>
              <a:rPr lang="en-US" dirty="0"/>
            </a:br>
            <a:r>
              <a:rPr lang="en-US" dirty="0"/>
              <a:t>Pc 4440+4457 (5% coupling)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99D46-E22A-CF59-69DF-F1FA6E7A82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0E4D2C7-0169-862E-DEB5-D0BD405E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67" y="1068508"/>
            <a:ext cx="5309665" cy="37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FE96-F8D5-FF9D-7371-21CC98CB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on pentaquark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0F5E-72B2-FA75-7C83-D2E7AF9E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529"/>
            <a:ext cx="8372901" cy="3317082"/>
          </a:xfrm>
        </p:spPr>
        <p:txBody>
          <a:bodyPr/>
          <a:lstStyle/>
          <a:p>
            <a:r>
              <a:rPr lang="en-US" dirty="0"/>
              <a:t>Use Wilk’s theorem to determine to what extent the difference in fit performance is statistically significant: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7A6EC-4C6A-8502-BCD9-1DD567351C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631B7DF-3898-166F-EB3B-FC79DC7A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77" y="1650380"/>
            <a:ext cx="4434286" cy="29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To the below people for their invaluable support and mentorship:</a:t>
            </a:r>
          </a:p>
          <a:p>
            <a:endParaRPr lang="en-US" dirty="0"/>
          </a:p>
          <a:p>
            <a:r>
              <a:rPr lang="en-US" dirty="0" err="1"/>
              <a:t>Burcu</a:t>
            </a:r>
            <a:r>
              <a:rPr lang="en-US" dirty="0"/>
              <a:t> Duran</a:t>
            </a:r>
          </a:p>
          <a:p>
            <a:r>
              <a:rPr lang="en-US" dirty="0"/>
              <a:t>Zein-</a:t>
            </a:r>
            <a:r>
              <a:rPr lang="en-US" dirty="0" err="1"/>
              <a:t>Eddine</a:t>
            </a:r>
            <a:r>
              <a:rPr lang="en-US" dirty="0"/>
              <a:t> </a:t>
            </a:r>
            <a:r>
              <a:rPr lang="en-US" dirty="0" err="1"/>
              <a:t>Meziani</a:t>
            </a:r>
            <a:endParaRPr lang="en-US" dirty="0"/>
          </a:p>
          <a:p>
            <a:r>
              <a:rPr lang="en-US" dirty="0"/>
              <a:t>Sylvester Joosten</a:t>
            </a:r>
          </a:p>
          <a:p>
            <a:r>
              <a:rPr lang="en-US" dirty="0"/>
              <a:t>Shivangi prasad</a:t>
            </a:r>
          </a:p>
        </p:txBody>
      </p:sp>
    </p:spTree>
    <p:extLst>
      <p:ext uri="{BB962C8B-B14F-4D97-AF65-F5344CB8AC3E}">
        <p14:creationId xmlns:p14="http://schemas.microsoft.com/office/powerpoint/2010/main" val="4843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0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-007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8796"/>
            <a:ext cx="8372901" cy="3317082"/>
          </a:xfrm>
        </p:spPr>
        <p:txBody>
          <a:bodyPr/>
          <a:lstStyle/>
          <a:p>
            <a:r>
              <a:rPr lang="en-US" dirty="0"/>
              <a:t>Motivation: confirm </a:t>
            </a:r>
            <a:r>
              <a:rPr lang="en-US" dirty="0" err="1"/>
              <a:t>LHCb’s</a:t>
            </a:r>
            <a:r>
              <a:rPr lang="en-US" dirty="0"/>
              <a:t> discovery of three charm pentaquark states</a:t>
            </a:r>
            <a:endParaRPr lang="en-US" i="0" dirty="0">
              <a:effectLst/>
            </a:endParaRPr>
          </a:p>
          <a:p>
            <a:r>
              <a:rPr lang="en-US" dirty="0"/>
              <a:t>Experiment: measure differential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photoproduction cross section as function of photon energy, Mandelstam variable </a:t>
            </a:r>
            <a:r>
              <a:rPr lang="en-US" i="1" dirty="0">
                <a:effectLst/>
              </a:rPr>
              <a:t>t</a:t>
            </a:r>
          </a:p>
          <a:p>
            <a:pPr marL="284162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10" descr="Fig. 1">
            <a:extLst>
              <a:ext uri="{FF2B5EF4-FFF2-40B4-BE49-F238E27FC236}">
                <a16:creationId xmlns:a16="http://schemas.microsoft.com/office/drawing/2014/main" id="{246DD0B3-C54D-D293-18A6-F4D36884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83" y="2173168"/>
            <a:ext cx="4661034" cy="2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223C34-31E1-B81F-1DFC-559665753E40}"/>
              </a:ext>
            </a:extLst>
          </p:cNvPr>
          <p:cNvSpPr txBox="1"/>
          <p:nvPr/>
        </p:nvSpPr>
        <p:spPr>
          <a:xfrm>
            <a:off x="2241483" y="4381256"/>
            <a:ext cx="4661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(a) Feynman diagram of t-channel </a:t>
            </a:r>
            <a:r>
              <a:rPr lang="en-US" sz="900" b="0" i="1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J/</a:t>
            </a:r>
            <a:r>
              <a:rPr lang="el-GR" sz="900" b="0" i="1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ψ</a:t>
            </a:r>
            <a:r>
              <a:rPr lang="en-US" sz="900" b="0" i="1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photoproduction; (b) Phase space in photon energy and t covered by the experiment</a:t>
            </a:r>
            <a:r>
              <a:rPr lang="en-US" sz="9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’s </a:t>
            </a:r>
            <a:r>
              <a:rPr lang="en-US" sz="900" b="0" i="1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four kinematic settings; (c) Hall C illustration</a:t>
            </a:r>
          </a:p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Image Credit: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Burcu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Duran</a:t>
            </a:r>
            <a:endParaRPr lang="en-US" sz="900" b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8EA3-DA90-9F7C-2D30-6CA49A35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detect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’s?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FE49-966A-CCE2-95A1-AC436B784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0963"/>
            <a:ext cx="8372901" cy="3317082"/>
          </a:xfrm>
        </p:spPr>
        <p:txBody>
          <a:bodyPr/>
          <a:lstStyle/>
          <a:p>
            <a:r>
              <a:rPr lang="en-US" dirty="0"/>
              <a:t>10.6 GeV real photon beam hits liquid hydrogen target, producing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’s</a:t>
            </a:r>
          </a:p>
          <a:p>
            <a:r>
              <a:rPr lang="en-US" dirty="0"/>
              <a:t>Two arm spectrometers used (SHMS and HMS) to detect dilepton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decay pairs in coincidence</a:t>
            </a:r>
          </a:p>
          <a:p>
            <a:r>
              <a:rPr lang="en-US" i="0" dirty="0">
                <a:effectLst/>
              </a:rPr>
              <a:t>Analysis of electron channel </a:t>
            </a:r>
            <a:r>
              <a:rPr lang="en-US" dirty="0"/>
              <a:t>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decay already completed</a:t>
            </a:r>
          </a:p>
          <a:p>
            <a:pPr lvl="1"/>
            <a:r>
              <a:rPr lang="en-US" b="1" dirty="0"/>
              <a:t>My role: analyze muon channel J/</a:t>
            </a:r>
            <a:r>
              <a:rPr lang="el-GR" b="1" i="0" dirty="0">
                <a:effectLst/>
              </a:rPr>
              <a:t>Ψ</a:t>
            </a:r>
            <a:r>
              <a:rPr lang="en-US" b="1" i="0" dirty="0">
                <a:effectLst/>
              </a:rPr>
              <a:t> decay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9A37-31ED-5647-B9A7-F65785E54B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 diagram of a gas turbine&#10;&#10;Description automatically generated">
            <a:extLst>
              <a:ext uri="{FF2B5EF4-FFF2-40B4-BE49-F238E27FC236}">
                <a16:creationId xmlns:a16="http://schemas.microsoft.com/office/drawing/2014/main" id="{0D059FB5-C334-9E4C-8C97-8E418CFCC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83" b="12540"/>
          <a:stretch/>
        </p:blipFill>
        <p:spPr>
          <a:xfrm>
            <a:off x="2683873" y="2694025"/>
            <a:ext cx="3776254" cy="1744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1904E8-C9D4-AE66-D724-9B56CACB83FD}"/>
              </a:ext>
            </a:extLst>
          </p:cNvPr>
          <p:cNvSpPr txBox="1"/>
          <p:nvPr/>
        </p:nvSpPr>
        <p:spPr>
          <a:xfrm>
            <a:off x="2241483" y="4381256"/>
            <a:ext cx="46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SHMS detector stack</a:t>
            </a:r>
            <a:endParaRPr lang="en-US" sz="900" b="0" i="1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Image Credit: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Burcu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Duran</a:t>
            </a:r>
            <a:endParaRPr lang="en-US" sz="900" b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C5EB-D34B-FF94-949A-A6217004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dimuon </a:t>
            </a:r>
            <a:r>
              <a:rPr lang="en-US" b="1" dirty="0"/>
              <a:t>J/</a:t>
            </a:r>
            <a:r>
              <a:rPr lang="el-GR" b="1" i="0" dirty="0">
                <a:effectLst/>
              </a:rPr>
              <a:t>Ψ</a:t>
            </a:r>
            <a:r>
              <a:rPr lang="en-US" b="1" i="0" dirty="0">
                <a:effectLst/>
              </a:rPr>
              <a:t> decay pairs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C799A-429D-1861-CD31-31DB65986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using detector data, take cuts on experimental dataset until only dimuon (µ+µ-) events are left</a:t>
            </a:r>
          </a:p>
          <a:p>
            <a:pPr lvl="1"/>
            <a:r>
              <a:rPr lang="en-US" dirty="0"/>
              <a:t>Difficult problem: </a:t>
            </a:r>
            <a:r>
              <a:rPr lang="en-US" i="1" dirty="0"/>
              <a:t>experiment not designed to identify dimuon events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Dipion</a:t>
            </a:r>
            <a:r>
              <a:rPr lang="en-US" dirty="0"/>
              <a:t> (π+π-) events: main source of background, difficult to distinguish from µ+µ-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BC257-24EB-6796-2CBE-9DD3A3DC5D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5D73-169C-ACE6-56A3-DB6A5040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Cherenkov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3DE7-3363-0E8A-416E-53E30AD1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862"/>
            <a:ext cx="8372901" cy="3317082"/>
          </a:xfrm>
        </p:spPr>
        <p:txBody>
          <a:bodyPr/>
          <a:lstStyle/>
          <a:p>
            <a:r>
              <a:rPr lang="en-US" dirty="0"/>
              <a:t>How it works: when a charged particle travels faster than the speed of light in a medium, Cherenkov radiation emitted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Threshold momentum for pion: 5.69 GeV</a:t>
            </a:r>
          </a:p>
          <a:p>
            <a:pPr lvl="1"/>
            <a:r>
              <a:rPr lang="en-US" dirty="0"/>
              <a:t>Threshold momentum for muon: 4.34 GeV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Only in setting 1 can muons and </a:t>
            </a:r>
            <a:r>
              <a:rPr lang="en-US" b="1" dirty="0" err="1"/>
              <a:t>pions</a:t>
            </a:r>
            <a:r>
              <a:rPr lang="en-US" b="1" dirty="0"/>
              <a:t> be reliably distinguished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9B746-A64C-5815-5942-59ED1793EC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A table with text and numbers&#10;&#10;Description automatically generated">
            <a:extLst>
              <a:ext uri="{FF2B5EF4-FFF2-40B4-BE49-F238E27FC236}">
                <a16:creationId xmlns:a16="http://schemas.microsoft.com/office/drawing/2014/main" id="{51FD4BAC-A84B-18FD-3A80-6CED5215A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90"/>
          <a:stretch/>
        </p:blipFill>
        <p:spPr>
          <a:xfrm>
            <a:off x="5500014" y="2681404"/>
            <a:ext cx="3186784" cy="1240147"/>
          </a:xfrm>
          <a:prstGeom prst="rect">
            <a:avLst/>
          </a:prstGeom>
        </p:spPr>
      </p:pic>
      <p:pic>
        <p:nvPicPr>
          <p:cNvPr id="8" name="Picture 7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82B652DF-E4E6-8D99-484F-71F6844BD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859"/>
          <a:stretch/>
        </p:blipFill>
        <p:spPr>
          <a:xfrm>
            <a:off x="3040700" y="1714161"/>
            <a:ext cx="3205899" cy="779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9DB03F-C70E-AF73-ED5A-F87956B1FF3A}"/>
              </a:ext>
            </a:extLst>
          </p:cNvPr>
          <p:cNvSpPr txBox="1"/>
          <p:nvPr/>
        </p:nvSpPr>
        <p:spPr>
          <a:xfrm>
            <a:off x="5965854" y="3836552"/>
            <a:ext cx="2255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Image Credit: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Burcu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Duran</a:t>
            </a:r>
            <a:endParaRPr lang="en-US" sz="900" b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D356-8875-A840-CE28-3695860E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Shower Calorimeters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0656-11A9-3C99-DA07-E66B3C07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80089"/>
            <a:ext cx="8372901" cy="3317082"/>
          </a:xfrm>
        </p:spPr>
        <p:txBody>
          <a:bodyPr/>
          <a:lstStyle/>
          <a:p>
            <a:r>
              <a:rPr lang="en-US" dirty="0"/>
              <a:t>How it works: high energy photon incident on thick absorbing material, causing an electromagnetic shower (Bremsstrahlung radiation)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Muons and </a:t>
            </a:r>
            <a:r>
              <a:rPr lang="en-US" dirty="0" err="1"/>
              <a:t>pions</a:t>
            </a:r>
            <a:r>
              <a:rPr lang="en-US" dirty="0"/>
              <a:t> are minimum ionizing particles (MIPs): deposit small, equal amount of energy in calorimeter</a:t>
            </a:r>
          </a:p>
          <a:p>
            <a:pPr lvl="1"/>
            <a:r>
              <a:rPr lang="en-US" b="1" dirty="0"/>
              <a:t>However, </a:t>
            </a:r>
            <a:r>
              <a:rPr lang="en-US" b="1" dirty="0" err="1"/>
              <a:t>pions</a:t>
            </a:r>
            <a:r>
              <a:rPr lang="en-US" b="1" dirty="0"/>
              <a:t> sometimes deposit more energy than MIPs via hadronic interaction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ED339-78CE-C286-0A37-618AB29190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E88BC0-64BD-13E0-2649-B5823EE9D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9"/>
          <a:stretch/>
        </p:blipFill>
        <p:spPr bwMode="auto">
          <a:xfrm>
            <a:off x="3332296" y="1538200"/>
            <a:ext cx="2936608" cy="16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9B0EC-6DEE-4BA5-3D6F-2F4426EC6595}"/>
              </a:ext>
            </a:extLst>
          </p:cNvPr>
          <p:cNvSpPr txBox="1"/>
          <p:nvPr/>
        </p:nvSpPr>
        <p:spPr>
          <a:xfrm>
            <a:off x="2241483" y="2981704"/>
            <a:ext cx="46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Electromagnetic shower illustration</a:t>
            </a:r>
            <a:endParaRPr lang="en-US" sz="900" b="0" i="1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Image Credit: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Burcu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Duran</a:t>
            </a:r>
            <a:endParaRPr lang="en-US" sz="900" b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A98A-B7F3-335D-8EA3-8CEC5D04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Muon/pion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2D6C-7908-A905-AA68-64A77F2A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22361"/>
            <a:ext cx="8372901" cy="3317082"/>
          </a:xfrm>
        </p:spPr>
        <p:txBody>
          <a:bodyPr/>
          <a:lstStyle/>
          <a:p>
            <a:r>
              <a:rPr lang="en-US" dirty="0"/>
              <a:t>In setting 1 data, use Cherenkov detector to distinguish µ+µ- and π+π- events. Then, plot histogram of calorimeter data: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 cut around MIP peak. In later settings, use MIP peak cut to remove π+π- events from µ+µ- sample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92EB-E026-3F94-1AF7-4789AD7530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68C0557-4058-A2E8-038D-8B4D6195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9632"/>
            <a:ext cx="6096000" cy="23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A9079-5DFD-CDA9-6301-84386A4B2135}"/>
              </a:ext>
            </a:extLst>
          </p:cNvPr>
          <p:cNvSpPr txBox="1"/>
          <p:nvPr/>
        </p:nvSpPr>
        <p:spPr>
          <a:xfrm>
            <a:off x="2313134" y="3879195"/>
            <a:ext cx="4661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Calorimeter data histograms for setting 1 muon and pion samples.</a:t>
            </a:r>
            <a:endParaRPr lang="en-US" sz="900" b="0" i="1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A34B-02E0-678A-CBD2-45865C75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Calorimeter cuts</a:t>
            </a:r>
          </a:p>
        </p:txBody>
      </p:sp>
      <p:pic>
        <p:nvPicPr>
          <p:cNvPr id="13" name="Content Placeholder 1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D475502-459F-7643-3DC5-6C15875E6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722" y="1819327"/>
            <a:ext cx="5643755" cy="252011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0CFD3-C50D-537D-C1AF-8E77D5FA82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ACBBFC-E674-1BC2-F6D0-A4A3A125DCFA}"/>
              </a:ext>
            </a:extLst>
          </p:cNvPr>
          <p:cNvSpPr txBox="1">
            <a:spLocks/>
          </p:cNvSpPr>
          <p:nvPr/>
        </p:nvSpPr>
        <p:spPr>
          <a:xfrm>
            <a:off x="457201" y="1022361"/>
            <a:ext cx="8372901" cy="331708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Many sets of calorimeter data from both spectrometers</a:t>
            </a:r>
          </a:p>
          <a:p>
            <a:r>
              <a:rPr lang="en-US" dirty="0"/>
              <a:t>For each histogram, cut out events not within the MIP peak: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Only the π+π- events outside the MIP peak are removed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0916-705B-FD5B-F2AD-D18A9D84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BCEC-AAE3-53BD-9BD3-B644389D8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80089"/>
            <a:ext cx="8372901" cy="3317082"/>
          </a:xfrm>
        </p:spPr>
        <p:txBody>
          <a:bodyPr/>
          <a:lstStyle/>
          <a:p>
            <a:r>
              <a:rPr lang="en-US" dirty="0"/>
              <a:t>Calorimeter cuts remove some, but not all π+π- events</a:t>
            </a:r>
          </a:p>
          <a:p>
            <a:r>
              <a:rPr lang="en-US" dirty="0"/>
              <a:t>Plot reconstructed J/</a:t>
            </a:r>
            <a:r>
              <a:rPr lang="el-GR" i="0" dirty="0">
                <a:effectLst/>
              </a:rPr>
              <a:t>Ψ</a:t>
            </a:r>
            <a:r>
              <a:rPr lang="en-US" i="0" dirty="0">
                <a:effectLst/>
              </a:rPr>
              <a:t> invariant mass histograms for muon and pion samples: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A3CE5-0263-F36B-29BF-A1D9BB8AD1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E691D03-4EB5-598B-F419-6EA5F60C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91" y="1612547"/>
            <a:ext cx="4901873" cy="29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293C8D-2CFA-675C-F309-531ED897903B}"/>
              </a:ext>
            </a:extLst>
          </p:cNvPr>
          <p:cNvSpPr txBox="1"/>
          <p:nvPr/>
        </p:nvSpPr>
        <p:spPr>
          <a:xfrm>
            <a:off x="2243336" y="4540243"/>
            <a:ext cx="441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u="none" strike="noStrike" dirty="0">
                <a:solidFill>
                  <a:schemeClr val="tx1">
                    <a:lumMod val="50000"/>
                  </a:schemeClr>
                </a:solidFill>
                <a:effectLst/>
              </a:rPr>
              <a:t>Background subtraction method. Fit pion histogram to muon histogram and subtract out. Finally, take cut around </a:t>
            </a: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J/</a:t>
            </a:r>
            <a:r>
              <a:rPr lang="el-GR" sz="900" i="1" dirty="0">
                <a:solidFill>
                  <a:schemeClr val="tx1">
                    <a:lumMod val="50000"/>
                  </a:schemeClr>
                </a:solidFill>
                <a:effectLst/>
              </a:rPr>
              <a:t>Ψ</a:t>
            </a:r>
            <a:r>
              <a:rPr lang="en-US" sz="900" i="1" dirty="0">
                <a:solidFill>
                  <a:schemeClr val="tx1">
                    <a:lumMod val="50000"/>
                  </a:schemeClr>
                </a:solidFill>
                <a:effectLst/>
              </a:rPr>
              <a:t> mass peak to obtain the Subtracted Signal.</a:t>
            </a:r>
            <a:r>
              <a:rPr lang="en-US" sz="900" b="0" i="1" u="none" strike="noStrike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601</TotalTime>
  <Words>799</Words>
  <Application>Microsoft Macintosh PowerPoint</Application>
  <PresentationFormat>On-screen Show (16:9)</PresentationFormat>
  <Paragraphs>122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presentation_16x9</vt:lpstr>
      <vt:lpstr>Muon channel for J/Ψ decay and the limits of pentaquark coupling</vt:lpstr>
      <vt:lpstr>Overview of J/Ψ-007 Experiment</vt:lpstr>
      <vt:lpstr>How do we detect J/Ψ’s?</vt:lpstr>
      <vt:lpstr>Identifying dimuon J/Ψ decay pairs  </vt:lpstr>
      <vt:lpstr>Case study 1: Cherenkov detectors</vt:lpstr>
      <vt:lpstr>Case study 2: Shower Calorimeters</vt:lpstr>
      <vt:lpstr>Muon/pion classification</vt:lpstr>
      <vt:lpstr>Calorimeter cuts</vt:lpstr>
      <vt:lpstr>Background subtraction</vt:lpstr>
      <vt:lpstr>One-dimensional binning</vt:lpstr>
      <vt:lpstr>One-dimensional binning</vt:lpstr>
      <vt:lpstr>Final results</vt:lpstr>
      <vt:lpstr>Comparison to electron analysis</vt:lpstr>
      <vt:lpstr>Fitting data to pentaquark model</vt:lpstr>
      <vt:lpstr>Fitting data to pentaquark model: Pc 4312 (5% Coupling)</vt:lpstr>
      <vt:lpstr>Fitting data to pentaquark model:  Pc 4440+4457 (5% coupling)</vt:lpstr>
      <vt:lpstr>Limits on pentaquark coupling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Jackson Swartz</cp:lastModifiedBy>
  <cp:revision>3</cp:revision>
  <cp:lastPrinted>2015-09-08T15:35:42Z</cp:lastPrinted>
  <dcterms:created xsi:type="dcterms:W3CDTF">2018-07-03T17:34:09Z</dcterms:created>
  <dcterms:modified xsi:type="dcterms:W3CDTF">2024-01-18T08:20:58Z</dcterms:modified>
</cp:coreProperties>
</file>