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66" r:id="rId7"/>
    <p:sldId id="267" r:id="rId8"/>
    <p:sldId id="268" r:id="rId9"/>
    <p:sldId id="265" r:id="rId10"/>
    <p:sldId id="261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4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allcweb.jlab.org/doc-private/DisplayMeeting?conferenceid=3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allcweb.jlab.org/doc-private/DisplayMeeting?conferenceid=3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allcweb.jlab.org/doc-private/DisplayMeeting?conferenceid=3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allcweb.jlab.org/doc-private/DisplayMeeting?conferenceid=3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allcweb.jlab.org/doc-private/DisplayMeeting?conferenceid=3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724" y="2404534"/>
            <a:ext cx="9798341" cy="1646302"/>
          </a:xfrm>
        </p:spPr>
        <p:txBody>
          <a:bodyPr/>
          <a:lstStyle/>
          <a:p>
            <a:r>
              <a:rPr lang="en-GB" dirty="0"/>
              <a:t>Hall C Working Groups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18/01/24 (18</a:t>
            </a:r>
            <a:r>
              <a:rPr lang="en-GB" baseline="30000" dirty="0"/>
              <a:t>th</a:t>
            </a:r>
            <a:r>
              <a:rPr lang="en-GB" dirty="0"/>
              <a:t> January 2024)</a:t>
            </a:r>
          </a:p>
        </p:txBody>
      </p:sp>
    </p:spTree>
    <p:extLst>
      <p:ext uri="{BB962C8B-B14F-4D97-AF65-F5344CB8AC3E}">
        <p14:creationId xmlns:p14="http://schemas.microsoft.com/office/powerpoint/2010/main" val="2028013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724" y="2404534"/>
            <a:ext cx="9798341" cy="1646302"/>
          </a:xfrm>
        </p:spPr>
        <p:txBody>
          <a:bodyPr/>
          <a:lstStyle/>
          <a:p>
            <a:r>
              <a:rPr lang="en-GB" dirty="0"/>
              <a:t>AI/ML Working Group Slides</a:t>
            </a:r>
          </a:p>
        </p:txBody>
      </p:sp>
    </p:spTree>
    <p:extLst>
      <p:ext uri="{BB962C8B-B14F-4D97-AF65-F5344CB8AC3E}">
        <p14:creationId xmlns:p14="http://schemas.microsoft.com/office/powerpoint/2010/main" val="2252496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724" y="2404534"/>
            <a:ext cx="9798341" cy="1646302"/>
          </a:xfrm>
        </p:spPr>
        <p:txBody>
          <a:bodyPr/>
          <a:lstStyle/>
          <a:p>
            <a:r>
              <a:rPr lang="en-GB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14241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Hall C Working Groups – Overview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3" y="1488613"/>
            <a:ext cx="9134323" cy="5369387"/>
          </a:xfrm>
        </p:spPr>
        <p:txBody>
          <a:bodyPr>
            <a:normAutofit/>
          </a:bodyPr>
          <a:lstStyle/>
          <a:p>
            <a:pPr lvl="1" algn="just"/>
            <a:r>
              <a:rPr lang="en-GB" sz="2400" dirty="0"/>
              <a:t>From the Bylaws, Sec 4.3 – Working Groups (WG)</a:t>
            </a:r>
          </a:p>
          <a:p>
            <a:pPr lvl="2" algn="just"/>
            <a:r>
              <a:rPr lang="en-GB" sz="2000" dirty="0"/>
              <a:t>Working Groups will be formed as deemed appropriate by the UB to </a:t>
            </a:r>
            <a:r>
              <a:rPr lang="en-GB" sz="2000" dirty="0">
                <a:solidFill>
                  <a:srgbClr val="00B0F0"/>
                </a:solidFill>
              </a:rPr>
              <a:t>oversee a specific project or to give advice on a specific theme </a:t>
            </a:r>
            <a:r>
              <a:rPr lang="en-GB" sz="2000" dirty="0"/>
              <a:t>of relevance to the Organization. </a:t>
            </a:r>
            <a:r>
              <a:rPr lang="en-GB" sz="2000" dirty="0">
                <a:solidFill>
                  <a:srgbClr val="00B0F0"/>
                </a:solidFill>
              </a:rPr>
              <a:t>Members may also petition the UB for the creation of a WG. </a:t>
            </a:r>
            <a:r>
              <a:rPr lang="en-GB" sz="2000" dirty="0"/>
              <a:t>Any member is eligible for membership in one or more WGs. Non-members ( such as </a:t>
            </a:r>
            <a:r>
              <a:rPr lang="en-GB" sz="2000" dirty="0" err="1"/>
              <a:t>Jlab</a:t>
            </a:r>
            <a:r>
              <a:rPr lang="en-GB" sz="2000" dirty="0"/>
              <a:t> staff or theorists for example) can also take part in the working groups. Each WG shall elect a Chair, who is responsible for the WG under the general direction of the UB. </a:t>
            </a:r>
            <a:r>
              <a:rPr lang="en-GB" sz="2000" dirty="0">
                <a:solidFill>
                  <a:srgbClr val="00B0F0"/>
                </a:solidFill>
              </a:rPr>
              <a:t>Each WG is expected to report periodically to the UB and the general membership on its activities and progress. </a:t>
            </a:r>
            <a:r>
              <a:rPr lang="en-GB" sz="2000" dirty="0"/>
              <a:t>WGs which have been inactive for two or more years may be disbanded by the UB. </a:t>
            </a:r>
          </a:p>
        </p:txBody>
      </p:sp>
    </p:spTree>
    <p:extLst>
      <p:ext uri="{BB962C8B-B14F-4D97-AF65-F5344CB8AC3E}">
        <p14:creationId xmlns:p14="http://schemas.microsoft.com/office/powerpoint/2010/main" val="318827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Active Hall C Working Groups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759787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/>
              <a:t>Spectrometer Performance and Future Upgrades WG</a:t>
            </a:r>
          </a:p>
          <a:p>
            <a:pPr lvl="1"/>
            <a:r>
              <a:rPr lang="en-GB" sz="2200" dirty="0"/>
              <a:t>Convener – Stephen Kay (University of York)</a:t>
            </a:r>
          </a:p>
          <a:p>
            <a:pPr lvl="2"/>
            <a:r>
              <a:rPr lang="en-GB" sz="1900" dirty="0"/>
              <a:t>Quarterly analysis meetings</a:t>
            </a:r>
          </a:p>
          <a:p>
            <a:r>
              <a:rPr lang="en-US" sz="2600" dirty="0"/>
              <a:t>AI/ML in Hall C WG</a:t>
            </a:r>
          </a:p>
          <a:p>
            <a:pPr lvl="1"/>
            <a:r>
              <a:rPr lang="en-US" sz="2200" dirty="0"/>
              <a:t>Conveners - Cristiano Fanelli (W&amp;M), Tanja Horn (CUA), Casey </a:t>
            </a:r>
            <a:r>
              <a:rPr lang="en-US" sz="2200" dirty="0" err="1"/>
              <a:t>Morean</a:t>
            </a:r>
            <a:r>
              <a:rPr lang="en-US" sz="2200" dirty="0"/>
              <a:t> (CUA)</a:t>
            </a:r>
          </a:p>
          <a:p>
            <a:pPr lvl="2"/>
            <a:r>
              <a:rPr lang="en-US" sz="1900" dirty="0"/>
              <a:t>Foster excitement about AI/ML applications and build momentum</a:t>
            </a:r>
          </a:p>
          <a:p>
            <a:r>
              <a:rPr lang="en-US" sz="2600" dirty="0"/>
              <a:t>Room for more?</a:t>
            </a:r>
          </a:p>
          <a:p>
            <a:pPr lvl="1"/>
            <a:r>
              <a:rPr lang="en-US" sz="2200" dirty="0"/>
              <a:t>Are people happy with WG structure/mechanism? Do we want more WGs?</a:t>
            </a:r>
          </a:p>
          <a:p>
            <a:pPr lvl="2"/>
            <a:r>
              <a:rPr lang="en-US" sz="1900" dirty="0"/>
              <a:t>Futures WG?</a:t>
            </a:r>
          </a:p>
          <a:p>
            <a:pPr lvl="2"/>
            <a:r>
              <a:rPr lang="en-US" sz="1900" dirty="0"/>
              <a:t>Theory WG?</a:t>
            </a:r>
          </a:p>
          <a:p>
            <a:pPr lvl="2"/>
            <a:endParaRPr lang="en-US" sz="2000" dirty="0"/>
          </a:p>
          <a:p>
            <a:endParaRPr lang="en-US" sz="2400" dirty="0"/>
          </a:p>
          <a:p>
            <a:pPr marL="914400" lvl="2" indent="0">
              <a:buNone/>
            </a:pPr>
            <a:endParaRPr lang="en-GB" sz="1800" dirty="0"/>
          </a:p>
          <a:p>
            <a:pPr marL="9144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2848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724" y="2404534"/>
            <a:ext cx="9798341" cy="1646302"/>
          </a:xfrm>
        </p:spPr>
        <p:txBody>
          <a:bodyPr/>
          <a:lstStyle/>
          <a:p>
            <a:r>
              <a:rPr lang="en-GB" sz="5400" dirty="0"/>
              <a:t>Spectrometer Performance and Future Upgrades WG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2023 Updates</a:t>
            </a:r>
          </a:p>
        </p:txBody>
      </p:sp>
    </p:spTree>
    <p:extLst>
      <p:ext uri="{BB962C8B-B14F-4D97-AF65-F5344CB8AC3E}">
        <p14:creationId xmlns:p14="http://schemas.microsoft.com/office/powerpoint/2010/main" val="416494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Spectrometer Performance and Future Upgrades WG – 2023 Activities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869613"/>
            <a:ext cx="8596668" cy="5089987"/>
          </a:xfrm>
        </p:spPr>
        <p:txBody>
          <a:bodyPr>
            <a:normAutofit/>
          </a:bodyPr>
          <a:lstStyle/>
          <a:p>
            <a:r>
              <a:rPr lang="en-GB" sz="2400" dirty="0"/>
              <a:t>Main activity is the Quarterly Analysis Meetings</a:t>
            </a:r>
          </a:p>
          <a:p>
            <a:pPr lvl="1"/>
            <a:r>
              <a:rPr lang="en-GB" sz="2000" dirty="0"/>
              <a:t>No prizes for guessing how many quarterly meetings there were in 2023</a:t>
            </a:r>
          </a:p>
          <a:p>
            <a:pPr lvl="1"/>
            <a:r>
              <a:rPr lang="en-GB" sz="2000" dirty="0"/>
              <a:t>Notes/recordings of all meetings available on the </a:t>
            </a:r>
            <a:r>
              <a:rPr lang="en-GB" sz="2000" dirty="0" err="1"/>
              <a:t>DocDB</a:t>
            </a:r>
            <a:endParaRPr lang="en-GB" sz="2000" dirty="0"/>
          </a:p>
          <a:p>
            <a:r>
              <a:rPr lang="en-GB" sz="2400" dirty="0">
                <a:hlinkClick r:id="rId2"/>
              </a:rPr>
              <a:t>Quarterly Analysis Meeting II – January 2023</a:t>
            </a:r>
            <a:endParaRPr lang="en-GB" sz="2400" dirty="0"/>
          </a:p>
          <a:p>
            <a:pPr lvl="1"/>
            <a:r>
              <a:rPr lang="en-GB" sz="2200" dirty="0"/>
              <a:t>Shorter meeting, closely followed the 2023 Hall C User meeting</a:t>
            </a:r>
          </a:p>
          <a:p>
            <a:pPr lvl="1"/>
            <a:r>
              <a:rPr lang="en-GB" sz="2000" dirty="0"/>
              <a:t>S. Kay - RF timing variables in </a:t>
            </a:r>
            <a:r>
              <a:rPr lang="en-GB" sz="2000" dirty="0" err="1"/>
              <a:t>hcana</a:t>
            </a:r>
            <a:r>
              <a:rPr lang="en-GB" sz="2000" dirty="0"/>
              <a:t> </a:t>
            </a:r>
          </a:p>
          <a:p>
            <a:pPr lvl="2"/>
            <a:r>
              <a:rPr lang="en-GB" sz="1800" dirty="0"/>
              <a:t>New potential PID tool</a:t>
            </a:r>
          </a:p>
          <a:p>
            <a:pPr lvl="1"/>
            <a:r>
              <a:rPr lang="en-GB" sz="1800" dirty="0"/>
              <a:t>A. Usman – Detector efficiencies/performance</a:t>
            </a:r>
          </a:p>
          <a:p>
            <a:pPr lvl="2"/>
            <a:r>
              <a:rPr lang="en-GB" sz="1800" dirty="0"/>
              <a:t>An update on detector performance/efficiencies </a:t>
            </a:r>
            <a:r>
              <a:rPr lang="en-GB" sz="1800" dirty="0" err="1"/>
              <a:t>ffom</a:t>
            </a:r>
            <a:r>
              <a:rPr lang="en-GB" sz="1800" dirty="0"/>
              <a:t> the </a:t>
            </a:r>
            <a:r>
              <a:rPr lang="en-GB" sz="1800" dirty="0" err="1"/>
              <a:t>KaonLT</a:t>
            </a:r>
            <a:r>
              <a:rPr lang="en-GB" sz="1800" dirty="0"/>
              <a:t> run</a:t>
            </a:r>
          </a:p>
          <a:p>
            <a:pPr marL="457200" lvl="1" indent="0">
              <a:buNone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sz="2400" dirty="0"/>
          </a:p>
          <a:p>
            <a:pPr marL="914400" lvl="2" indent="0">
              <a:buNone/>
            </a:pPr>
            <a:endParaRPr lang="en-GB" sz="1800" dirty="0"/>
          </a:p>
          <a:p>
            <a:pPr marL="9144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0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Spectrometer Performance and Future Upgrades WG – 2023 Activities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869613"/>
            <a:ext cx="8596668" cy="5356687"/>
          </a:xfrm>
        </p:spPr>
        <p:txBody>
          <a:bodyPr>
            <a:normAutofit/>
          </a:bodyPr>
          <a:lstStyle/>
          <a:p>
            <a:r>
              <a:rPr lang="en-GB" sz="2400" dirty="0">
                <a:hlinkClick r:id="rId2"/>
              </a:rPr>
              <a:t>Quarterly Analysis Meeting III – April 2023</a:t>
            </a:r>
            <a:endParaRPr lang="en-GB" sz="2400" dirty="0"/>
          </a:p>
          <a:p>
            <a:pPr lvl="1"/>
            <a:r>
              <a:rPr lang="en-GB" sz="2000" dirty="0"/>
              <a:t>R. Trotta – SIMC to </a:t>
            </a:r>
            <a:r>
              <a:rPr lang="en-GB" sz="2000" dirty="0" err="1"/>
              <a:t>hcana</a:t>
            </a:r>
            <a:r>
              <a:rPr lang="en-GB" sz="2000" dirty="0"/>
              <a:t> Kinematic Variable Recalculation</a:t>
            </a:r>
          </a:p>
          <a:p>
            <a:pPr lvl="2"/>
            <a:r>
              <a:rPr lang="en-GB" sz="1800" dirty="0"/>
              <a:t>New script to reduce confusion/errors in comparing SIMC/</a:t>
            </a:r>
            <a:r>
              <a:rPr lang="en-GB" sz="1800" dirty="0" err="1"/>
              <a:t>hcana</a:t>
            </a:r>
            <a:r>
              <a:rPr lang="en-GB" sz="1800" dirty="0"/>
              <a:t> kinematic variables</a:t>
            </a:r>
          </a:p>
          <a:p>
            <a:pPr lvl="1"/>
            <a:r>
              <a:rPr lang="en-GB" sz="2000" dirty="0"/>
              <a:t>C. </a:t>
            </a:r>
            <a:r>
              <a:rPr lang="en-GB" sz="2000" dirty="0" err="1"/>
              <a:t>Yero</a:t>
            </a:r>
            <a:r>
              <a:rPr lang="en-GB" sz="2000" dirty="0"/>
              <a:t> – Luminosity Analysis Update</a:t>
            </a:r>
          </a:p>
          <a:p>
            <a:pPr lvl="2"/>
            <a:r>
              <a:rPr lang="en-GB" sz="1800" dirty="0"/>
              <a:t> </a:t>
            </a:r>
            <a:r>
              <a:rPr lang="en-GB" sz="1800" dirty="0" err="1"/>
              <a:t>KaonLT</a:t>
            </a:r>
            <a:r>
              <a:rPr lang="en-GB" sz="1800" dirty="0"/>
              <a:t> Boiling Study Investigation</a:t>
            </a:r>
          </a:p>
          <a:p>
            <a:pPr lvl="2"/>
            <a:r>
              <a:rPr lang="en-GB" sz="1800" dirty="0"/>
              <a:t>Rate dependence on charge normalized yield study</a:t>
            </a:r>
          </a:p>
          <a:p>
            <a:pPr lvl="1"/>
            <a:r>
              <a:rPr lang="en-GB" sz="2000" dirty="0"/>
              <a:t>D. Hamilton – NPS Software Update</a:t>
            </a:r>
          </a:p>
          <a:p>
            <a:pPr lvl="2"/>
            <a:r>
              <a:rPr lang="en-GB" sz="1800" dirty="0"/>
              <a:t>Overview of NPS experiment and software challenges</a:t>
            </a:r>
          </a:p>
          <a:p>
            <a:pPr lvl="2"/>
            <a:r>
              <a:rPr lang="en-GB" sz="1800" dirty="0"/>
              <a:t>New </a:t>
            </a:r>
            <a:r>
              <a:rPr lang="en-GB" sz="1800" dirty="0" err="1"/>
              <a:t>VTPModule</a:t>
            </a:r>
            <a:r>
              <a:rPr lang="en-GB" sz="1800" dirty="0"/>
              <a:t> class in </a:t>
            </a:r>
            <a:r>
              <a:rPr lang="en-GB" sz="1800" dirty="0" err="1"/>
              <a:t>hcana</a:t>
            </a:r>
            <a:endParaRPr lang="en-GB" sz="1800" dirty="0"/>
          </a:p>
          <a:p>
            <a:pPr lvl="2"/>
            <a:r>
              <a:rPr lang="en-GB" sz="1800" dirty="0"/>
              <a:t>Multi-block readout</a:t>
            </a:r>
          </a:p>
          <a:p>
            <a:pPr lvl="2"/>
            <a:endParaRPr lang="en-GB" sz="1800" dirty="0"/>
          </a:p>
          <a:p>
            <a:pPr marL="457200" lvl="1" indent="0">
              <a:buNone/>
            </a:pPr>
            <a:r>
              <a:rPr lang="en-US" sz="2000" dirty="0"/>
              <a:t>	</a:t>
            </a:r>
          </a:p>
          <a:p>
            <a:pPr lvl="2"/>
            <a:endParaRPr lang="en-US" sz="2000" dirty="0"/>
          </a:p>
          <a:p>
            <a:endParaRPr lang="en-US" sz="2400" dirty="0"/>
          </a:p>
          <a:p>
            <a:pPr marL="914400" lvl="2" indent="0">
              <a:buNone/>
            </a:pPr>
            <a:endParaRPr lang="en-GB" sz="1800" dirty="0"/>
          </a:p>
          <a:p>
            <a:pPr marL="9144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5320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Spectrometer Performance and Future Upgrades WG – 2023 Activities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869613"/>
            <a:ext cx="8596668" cy="5356687"/>
          </a:xfrm>
        </p:spPr>
        <p:txBody>
          <a:bodyPr>
            <a:normAutofit/>
          </a:bodyPr>
          <a:lstStyle/>
          <a:p>
            <a:r>
              <a:rPr lang="en-GB" sz="2400" dirty="0">
                <a:hlinkClick r:id="rId2"/>
              </a:rPr>
              <a:t>Quarterly Analysis Meeting IV – August 2023</a:t>
            </a:r>
            <a:endParaRPr lang="en-GB" sz="2400" dirty="0"/>
          </a:p>
          <a:p>
            <a:pPr lvl="1"/>
            <a:r>
              <a:rPr lang="en-GB" sz="2000" dirty="0"/>
              <a:t>G. Niculescu – And now for something completely different…</a:t>
            </a:r>
          </a:p>
          <a:p>
            <a:pPr lvl="2"/>
            <a:r>
              <a:rPr lang="en-GB" sz="1800" dirty="0"/>
              <a:t>New initiative to convert </a:t>
            </a:r>
            <a:r>
              <a:rPr lang="en-GB" sz="1800" dirty="0" err="1"/>
              <a:t>fortran</a:t>
            </a:r>
            <a:r>
              <a:rPr lang="en-GB" sz="1800" dirty="0"/>
              <a:t> scripts to modern languages</a:t>
            </a:r>
          </a:p>
          <a:p>
            <a:pPr lvl="2"/>
            <a:r>
              <a:rPr lang="en-GB" sz="1800" dirty="0"/>
              <a:t>pi0.f code converted as an example</a:t>
            </a:r>
          </a:p>
          <a:p>
            <a:pPr lvl="1"/>
            <a:r>
              <a:rPr lang="en-GB" sz="2000" dirty="0"/>
              <a:t>D. Gaskell – BPM Calibration Updates</a:t>
            </a:r>
          </a:p>
          <a:p>
            <a:pPr lvl="2"/>
            <a:r>
              <a:rPr lang="en-GB" sz="1800" dirty="0"/>
              <a:t>Updates on the BPM calibration procedure</a:t>
            </a:r>
          </a:p>
          <a:p>
            <a:pPr lvl="2"/>
            <a:r>
              <a:rPr lang="en-GB" sz="1800" dirty="0"/>
              <a:t>Info added to the wiki</a:t>
            </a:r>
            <a:endParaRPr lang="en-GB" sz="2000" dirty="0"/>
          </a:p>
          <a:p>
            <a:pPr marL="457200" lvl="1" indent="0">
              <a:buNone/>
            </a:pPr>
            <a:r>
              <a:rPr lang="en-US" sz="2000" dirty="0"/>
              <a:t>	</a:t>
            </a:r>
          </a:p>
          <a:p>
            <a:pPr lvl="2"/>
            <a:endParaRPr lang="en-US" sz="2000" dirty="0"/>
          </a:p>
          <a:p>
            <a:endParaRPr lang="en-US" sz="2400" dirty="0"/>
          </a:p>
          <a:p>
            <a:pPr marL="914400" lvl="2" indent="0">
              <a:buNone/>
            </a:pPr>
            <a:endParaRPr lang="en-GB" sz="1800" dirty="0"/>
          </a:p>
          <a:p>
            <a:pPr marL="9144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05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Spectrometer Performance and Future Upgrades WG – 2023 Activities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869613"/>
            <a:ext cx="8596668" cy="5356687"/>
          </a:xfrm>
        </p:spPr>
        <p:txBody>
          <a:bodyPr>
            <a:normAutofit/>
          </a:bodyPr>
          <a:lstStyle/>
          <a:p>
            <a:r>
              <a:rPr lang="en-GB" sz="2400" dirty="0">
                <a:hlinkClick r:id="rId2"/>
              </a:rPr>
              <a:t>Quarterly Analysis Meeting V – November 2023</a:t>
            </a:r>
            <a:endParaRPr lang="en-GB" sz="2400" dirty="0"/>
          </a:p>
          <a:p>
            <a:pPr lvl="1"/>
            <a:r>
              <a:rPr lang="en-GB" sz="2000" dirty="0"/>
              <a:t>Bumper meeting! Lots of exciting updates.</a:t>
            </a:r>
          </a:p>
          <a:p>
            <a:pPr lvl="1"/>
            <a:r>
              <a:rPr lang="en-GB" sz="2000" dirty="0"/>
              <a:t>G. Huber – Beam and Spectrometer Offsets from </a:t>
            </a:r>
            <a:r>
              <a:rPr lang="en-GB" sz="2000" dirty="0" err="1"/>
              <a:t>Heep</a:t>
            </a:r>
            <a:r>
              <a:rPr lang="en-GB" sz="2000" dirty="0"/>
              <a:t> Coin Data</a:t>
            </a:r>
          </a:p>
          <a:p>
            <a:pPr lvl="2"/>
            <a:r>
              <a:rPr lang="en-GB" sz="1800" dirty="0"/>
              <a:t>Overview of offset determination procedure from </a:t>
            </a:r>
            <a:r>
              <a:rPr lang="en-GB" sz="1800" dirty="0" err="1"/>
              <a:t>Heep</a:t>
            </a:r>
            <a:r>
              <a:rPr lang="en-GB" sz="1800" dirty="0"/>
              <a:t> data</a:t>
            </a:r>
          </a:p>
          <a:p>
            <a:pPr lvl="1"/>
            <a:r>
              <a:rPr lang="en-GB" sz="2000" dirty="0"/>
              <a:t>A. </a:t>
            </a:r>
            <a:r>
              <a:rPr lang="en-GB" sz="2000" dirty="0" err="1"/>
              <a:t>Postuma</a:t>
            </a:r>
            <a:r>
              <a:rPr lang="en-GB" sz="2000" dirty="0"/>
              <a:t> – Puzzling </a:t>
            </a:r>
            <a:r>
              <a:rPr lang="en-GB" sz="2000" dirty="0" err="1"/>
              <a:t>Cointime</a:t>
            </a:r>
            <a:r>
              <a:rPr lang="en-GB" sz="2000" dirty="0"/>
              <a:t> Behaviour</a:t>
            </a:r>
          </a:p>
          <a:p>
            <a:pPr lvl="2"/>
            <a:r>
              <a:rPr lang="en-GB" sz="1800" dirty="0"/>
              <a:t>Closer look at strange CT behaviour during </a:t>
            </a:r>
            <a:r>
              <a:rPr lang="en-GB" sz="1800" dirty="0" err="1"/>
              <a:t>KaonLT</a:t>
            </a:r>
            <a:r>
              <a:rPr lang="en-GB" sz="1800" dirty="0"/>
              <a:t> running</a:t>
            </a:r>
          </a:p>
          <a:p>
            <a:pPr lvl="1"/>
            <a:r>
              <a:rPr lang="en-GB" sz="2000" dirty="0"/>
              <a:t>A. Patna – </a:t>
            </a:r>
            <a:r>
              <a:rPr lang="en-GB" sz="2000" dirty="0" err="1"/>
              <a:t>hcana</a:t>
            </a:r>
            <a:r>
              <a:rPr lang="en-GB" sz="2000" dirty="0"/>
              <a:t> Container</a:t>
            </a:r>
          </a:p>
          <a:p>
            <a:pPr lvl="2"/>
            <a:r>
              <a:rPr lang="en-GB" sz="1800" dirty="0"/>
              <a:t>Update on Hall C software containerisation project</a:t>
            </a:r>
          </a:p>
          <a:p>
            <a:pPr lvl="1"/>
            <a:r>
              <a:rPr lang="en-GB" sz="2000" dirty="0"/>
              <a:t>C. </a:t>
            </a:r>
            <a:r>
              <a:rPr lang="en-GB" sz="2000" dirty="0" err="1"/>
              <a:t>Morean</a:t>
            </a:r>
            <a:r>
              <a:rPr lang="en-GB" sz="2000" dirty="0"/>
              <a:t> – NPS Analysis Workflow Updates</a:t>
            </a:r>
          </a:p>
          <a:p>
            <a:pPr lvl="2"/>
            <a:r>
              <a:rPr lang="en-GB" sz="1800" dirty="0"/>
              <a:t>Update on new workflow for dealing with segmented input data from NPS experiments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</a:p>
          <a:p>
            <a:pPr lvl="2"/>
            <a:endParaRPr lang="en-US" sz="2000" dirty="0"/>
          </a:p>
          <a:p>
            <a:endParaRPr lang="en-US" sz="2400" dirty="0"/>
          </a:p>
          <a:p>
            <a:pPr marL="914400" lvl="2" indent="0">
              <a:buNone/>
            </a:pPr>
            <a:endParaRPr lang="en-GB" sz="1800" dirty="0"/>
          </a:p>
          <a:p>
            <a:pPr marL="9144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305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Path Forward/Future Plans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77334" y="1869613"/>
            <a:ext cx="8596668" cy="6232987"/>
          </a:xfrm>
        </p:spPr>
        <p:txBody>
          <a:bodyPr>
            <a:normAutofit/>
          </a:bodyPr>
          <a:lstStyle/>
          <a:p>
            <a:r>
              <a:rPr lang="en-GB" sz="2400" dirty="0">
                <a:hlinkClick r:id="rId2"/>
              </a:rPr>
              <a:t>Quarterly Analysis Meeting VI – February 2024</a:t>
            </a:r>
            <a:endParaRPr lang="en-GB" sz="2400" dirty="0"/>
          </a:p>
          <a:p>
            <a:pPr lvl="1"/>
            <a:r>
              <a:rPr lang="en-GB" sz="2000" dirty="0"/>
              <a:t>Agenda wide open at the minute</a:t>
            </a:r>
          </a:p>
          <a:p>
            <a:pPr lvl="1"/>
            <a:r>
              <a:rPr lang="en-GB" sz="2000" dirty="0">
                <a:solidFill>
                  <a:schemeClr val="accent1"/>
                </a:solidFill>
              </a:rPr>
              <a:t>Let me know if you would like to give a talk!</a:t>
            </a:r>
          </a:p>
          <a:p>
            <a:pPr lvl="2"/>
            <a:r>
              <a:rPr lang="en-GB" sz="1800" dirty="0">
                <a:solidFill>
                  <a:schemeClr val="tx1"/>
                </a:solidFill>
              </a:rPr>
              <a:t>Email talks/ideas/suggestions to Stephen.kay@york.ac.uk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Q – Are people happy with the format? </a:t>
            </a:r>
          </a:p>
          <a:p>
            <a:pPr lvl="2"/>
            <a:r>
              <a:rPr lang="en-GB" sz="1800" dirty="0">
                <a:solidFill>
                  <a:schemeClr val="tx1"/>
                </a:solidFill>
              </a:rPr>
              <a:t>Frequency?</a:t>
            </a:r>
          </a:p>
          <a:p>
            <a:r>
              <a:rPr lang="en-GB" sz="2400" dirty="0">
                <a:solidFill>
                  <a:schemeClr val="tx1"/>
                </a:solidFill>
              </a:rPr>
              <a:t>Working group as a whole</a:t>
            </a:r>
          </a:p>
          <a:p>
            <a:pPr lvl="1"/>
            <a:r>
              <a:rPr lang="en-GB" sz="2000" dirty="0">
                <a:solidFill>
                  <a:schemeClr val="accent1"/>
                </a:solidFill>
              </a:rPr>
              <a:t>Q – Rename? Re-arrange? Remove the WG entirely?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Other activities?</a:t>
            </a:r>
          </a:p>
          <a:p>
            <a:pPr lvl="2"/>
            <a:r>
              <a:rPr lang="en-GB" sz="1800" dirty="0">
                <a:solidFill>
                  <a:schemeClr val="tx1"/>
                </a:solidFill>
              </a:rPr>
              <a:t>Should the WG be doing other things?</a:t>
            </a:r>
          </a:p>
          <a:p>
            <a:pPr lvl="3"/>
            <a:r>
              <a:rPr lang="en-GB" sz="1600" dirty="0">
                <a:solidFill>
                  <a:schemeClr val="tx1"/>
                </a:solidFill>
              </a:rPr>
              <a:t>“Hey, where’s that paper?”</a:t>
            </a:r>
            <a:endParaRPr lang="en-US" sz="1600" dirty="0">
              <a:solidFill>
                <a:schemeClr val="tx1"/>
              </a:solidFill>
            </a:endParaRPr>
          </a:p>
          <a:p>
            <a:pPr lvl="2"/>
            <a:endParaRPr lang="en-US" sz="2000" dirty="0"/>
          </a:p>
          <a:p>
            <a:endParaRPr lang="en-US" sz="2400" dirty="0"/>
          </a:p>
          <a:p>
            <a:pPr marL="914400" lvl="2" indent="0">
              <a:buNone/>
            </a:pPr>
            <a:endParaRPr lang="en-GB" sz="1800" dirty="0"/>
          </a:p>
          <a:p>
            <a:pPr marL="9144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41741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678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Hall C Working Groups</vt:lpstr>
      <vt:lpstr>Hall C Working Groups – Overview</vt:lpstr>
      <vt:lpstr>Active Hall C Working Groups</vt:lpstr>
      <vt:lpstr>Spectrometer Performance and Future Upgrades WG</vt:lpstr>
      <vt:lpstr>Spectrometer Performance and Future Upgrades WG – 2023 Activities</vt:lpstr>
      <vt:lpstr>Spectrometer Performance and Future Upgrades WG – 2023 Activities</vt:lpstr>
      <vt:lpstr>Spectrometer Performance and Future Upgrades WG – 2023 Activities</vt:lpstr>
      <vt:lpstr>Spectrometer Performance and Future Upgrades WG – 2023 Activities</vt:lpstr>
      <vt:lpstr>Path Forward/Future Plans</vt:lpstr>
      <vt:lpstr>AI/ML Working Group Slides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Polarimeter Update</dc:title>
  <dc:creator>Stephen Kay</dc:creator>
  <cp:lastModifiedBy>Stephen Kay</cp:lastModifiedBy>
  <cp:revision>79</cp:revision>
  <dcterms:created xsi:type="dcterms:W3CDTF">2016-07-12T11:29:25Z</dcterms:created>
  <dcterms:modified xsi:type="dcterms:W3CDTF">2024-01-18T16:41:21Z</dcterms:modified>
</cp:coreProperties>
</file>