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2" r:id="rId6"/>
    <p:sldId id="267" r:id="rId7"/>
    <p:sldId id="268" r:id="rId8"/>
    <p:sldId id="264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6"/>
    <a:srgbClr val="004C70"/>
    <a:srgbClr val="000000"/>
    <a:srgbClr val="990000"/>
    <a:srgbClr val="C00000"/>
    <a:srgbClr val="FF6600"/>
    <a:srgbClr val="CC0066"/>
    <a:srgbClr val="008000"/>
    <a:srgbClr val="ED7D31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220" autoAdjust="0"/>
  </p:normalViewPr>
  <p:slideViewPr>
    <p:cSldViewPr snapToGrid="0">
      <p:cViewPr varScale="1">
        <p:scale>
          <a:sx n="85" d="100"/>
          <a:sy n="85" d="100"/>
        </p:scale>
        <p:origin x="44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504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0575D9-E14A-E06E-D7D8-EF0641F308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B78B9-09E7-7B48-6F14-932E96CC2E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F13F3-9AEB-4A05-8975-F45B47CF1B11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D6CFC-5555-1D63-6049-95926DA7A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DD75B-AF27-BC48-751A-761780F218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F0B4E-4749-4FB9-BF4D-F9D99C09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3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B3804-B1D9-4773-A12E-25E31F63D798}" type="datetimeFigureOut">
              <a:rPr lang="en-US" smtClean="0"/>
              <a:t>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B590-BA5B-42B5-873D-84BAB7F23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473227"/>
            <a:ext cx="10583064" cy="6178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cap="none" baseline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1" y="1186718"/>
            <a:ext cx="5875975" cy="3246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0" y="4496672"/>
            <a:ext cx="5875975" cy="420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374995" y="1203916"/>
            <a:ext cx="5799292" cy="3513607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E725-FDB4-3A16-A2BE-AB6C9C1F2749}"/>
              </a:ext>
            </a:extLst>
          </p:cNvPr>
          <p:cNvCxnSpPr/>
          <p:nvPr userDrawn="1"/>
        </p:nvCxnSpPr>
        <p:spPr>
          <a:xfrm>
            <a:off x="-7620" y="1123433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990000"/>
                </a:gs>
                <a:gs pos="0">
                  <a:srgbClr val="9900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3FA63AF3-527B-566F-7332-61CD2E17DB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7296" y="4980818"/>
            <a:ext cx="5501859" cy="420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AD1D1147-A697-E2E2-2DB9-14FF147780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7296" y="5664975"/>
            <a:ext cx="5501859" cy="420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pPr lvl="0"/>
            <a:r>
              <a:rPr lang="en-US" dirty="0" err="1"/>
              <a:t>Acknoweldgement</a:t>
            </a:r>
            <a:endParaRPr lang="en-US" dirty="0"/>
          </a:p>
        </p:txBody>
      </p:sp>
      <p:pic>
        <p:nvPicPr>
          <p:cNvPr id="7" name="Picture 6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40A43E5D-5AA3-A38C-8285-2AD0B341A3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364" y="2966368"/>
            <a:ext cx="1826138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132341-1768-46EF-01B3-EBC3A3DA3F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362" y="3116427"/>
            <a:ext cx="1948205" cy="6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5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6601CA-A440-2045-7717-209690511A87}"/>
              </a:ext>
            </a:extLst>
          </p:cNvPr>
          <p:cNvCxnSpPr/>
          <p:nvPr userDrawn="1"/>
        </p:nvCxnSpPr>
        <p:spPr>
          <a:xfrm>
            <a:off x="-15240" y="736873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990000"/>
                </a:gs>
                <a:gs pos="0">
                  <a:srgbClr val="9900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41573"/>
            <a:ext cx="11285837" cy="515502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CBE6893E-A483-C706-D196-35E6535E6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195" y="6388767"/>
            <a:ext cx="1777333" cy="32004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742D89C-6378-8C4C-0914-B72881FB8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1051" y="6388767"/>
            <a:ext cx="3233143" cy="32004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500" kern="1200" smtClean="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Winter Hall C Collaboration Meeting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7A25F26-9FF2-3130-0925-BDF394A71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528" y="6388767"/>
            <a:ext cx="1069731" cy="32004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fld id="{6CD3764B-0C42-4C33-9EEF-15570E2F19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385A57F-6E4C-0E00-182A-22C44EC1CE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8896" y="240339"/>
            <a:ext cx="1505813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7BFE7F-01B5-DFBF-5714-3AC5F66A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cap="none" baseline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C3D7E-138A-016B-EE98-936F1EF84B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2" y="6221247"/>
            <a:ext cx="5406555" cy="4114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DD048C3-7C3D-E01E-F677-F30B32F65D79}"/>
              </a:ext>
            </a:extLst>
          </p:cNvPr>
          <p:cNvGrpSpPr/>
          <p:nvPr userDrawn="1"/>
        </p:nvGrpSpPr>
        <p:grpSpPr>
          <a:xfrm>
            <a:off x="0" y="5983793"/>
            <a:ext cx="12209886" cy="47700"/>
            <a:chOff x="134514" y="889273"/>
            <a:chExt cx="12209886" cy="477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00F8B8-F391-9652-55B6-FCF67680AB3B}"/>
                </a:ext>
              </a:extLst>
            </p:cNvPr>
            <p:cNvCxnSpPr/>
            <p:nvPr userDrawn="1"/>
          </p:nvCxnSpPr>
          <p:spPr>
            <a:xfrm>
              <a:off x="137160" y="889273"/>
              <a:ext cx="12207240" cy="0"/>
            </a:xfrm>
            <a:prstGeom prst="line">
              <a:avLst/>
            </a:prstGeom>
            <a:ln w="38100">
              <a:solidFill>
                <a:srgbClr val="00305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64602D4-222E-FAC1-7089-4238BC0510B3}"/>
                </a:ext>
              </a:extLst>
            </p:cNvPr>
            <p:cNvCxnSpPr/>
            <p:nvPr userDrawn="1"/>
          </p:nvCxnSpPr>
          <p:spPr>
            <a:xfrm>
              <a:off x="134514" y="936973"/>
              <a:ext cx="1220724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089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cap="none" baseline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47227"/>
            <a:ext cx="5564365" cy="5161917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845855"/>
            <a:ext cx="5492873" cy="5210987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A8F045-B8C8-CB2E-97AF-A59284E4574F}"/>
              </a:ext>
            </a:extLst>
          </p:cNvPr>
          <p:cNvCxnSpPr/>
          <p:nvPr userDrawn="1"/>
        </p:nvCxnSpPr>
        <p:spPr>
          <a:xfrm>
            <a:off x="-15240" y="736822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FF8200"/>
                </a:gs>
                <a:gs pos="0">
                  <a:srgbClr val="FF82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17871E-C9C8-A2CD-03FF-D98BDC4241C8}"/>
              </a:ext>
            </a:extLst>
          </p:cNvPr>
          <p:cNvCxnSpPr/>
          <p:nvPr userDrawn="1"/>
        </p:nvCxnSpPr>
        <p:spPr>
          <a:xfrm>
            <a:off x="-15240" y="736873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990000"/>
                </a:gs>
                <a:gs pos="0">
                  <a:srgbClr val="9900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ECBD3D4-A15D-0BC9-D8BF-AC82FF9B9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2" y="6221247"/>
            <a:ext cx="5406555" cy="41148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2792F44-8025-1934-F03B-560B3B478F0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8896" y="240339"/>
            <a:ext cx="1505813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86CF229-B836-5CC5-41BB-D572A1841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195" y="6388767"/>
            <a:ext cx="1777333" cy="32004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DA3081-2F7D-0276-D4FB-06DFB66B4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1051" y="6388767"/>
            <a:ext cx="3233143" cy="32004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500" kern="1200" smtClean="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2F7F717-9E77-9183-B61F-4B9C8F5F5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528" y="6388767"/>
            <a:ext cx="1069731" cy="32004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fld id="{6CD3764B-0C42-4C33-9EEF-15570E2F19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484872-D642-D984-FF07-50AFAC949A1A}"/>
              </a:ext>
            </a:extLst>
          </p:cNvPr>
          <p:cNvGrpSpPr/>
          <p:nvPr userDrawn="1"/>
        </p:nvGrpSpPr>
        <p:grpSpPr>
          <a:xfrm>
            <a:off x="0" y="5983793"/>
            <a:ext cx="12209886" cy="47700"/>
            <a:chOff x="134514" y="889273"/>
            <a:chExt cx="12209886" cy="477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D0D7D6-C85F-EDA8-2C91-4687A358D19E}"/>
                </a:ext>
              </a:extLst>
            </p:cNvPr>
            <p:cNvCxnSpPr/>
            <p:nvPr userDrawn="1"/>
          </p:nvCxnSpPr>
          <p:spPr>
            <a:xfrm>
              <a:off x="137160" y="889273"/>
              <a:ext cx="12207240" cy="0"/>
            </a:xfrm>
            <a:prstGeom prst="line">
              <a:avLst/>
            </a:prstGeom>
            <a:ln w="38100">
              <a:solidFill>
                <a:srgbClr val="00305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D795C6B-39DC-FABC-95E5-DF21A4177779}"/>
                </a:ext>
              </a:extLst>
            </p:cNvPr>
            <p:cNvCxnSpPr/>
            <p:nvPr userDrawn="1"/>
          </p:nvCxnSpPr>
          <p:spPr>
            <a:xfrm>
              <a:off x="134514" y="936973"/>
              <a:ext cx="1220724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466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cap="none" baseline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42643"/>
            <a:ext cx="6478765" cy="5213872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1968554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08074"/>
            <a:ext cx="4644345" cy="306914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FEDC40-B7CE-E834-00AD-BFCF8EFF32C6}"/>
              </a:ext>
            </a:extLst>
          </p:cNvPr>
          <p:cNvCxnSpPr/>
          <p:nvPr userDrawn="1"/>
        </p:nvCxnSpPr>
        <p:spPr>
          <a:xfrm>
            <a:off x="-15240" y="736822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FF8200"/>
                </a:gs>
                <a:gs pos="0">
                  <a:srgbClr val="FF82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24EDBF-6529-2808-31AF-B84B146155EE}"/>
              </a:ext>
            </a:extLst>
          </p:cNvPr>
          <p:cNvCxnSpPr/>
          <p:nvPr userDrawn="1"/>
        </p:nvCxnSpPr>
        <p:spPr>
          <a:xfrm>
            <a:off x="-15240" y="736873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990000"/>
                </a:gs>
                <a:gs pos="0">
                  <a:srgbClr val="9900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83EA03D-4D76-B40E-5D93-74906A760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2" y="6221247"/>
            <a:ext cx="5406555" cy="41148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A345BB0-C21F-5894-5222-4D768FEA86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8896" y="240339"/>
            <a:ext cx="1505813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E91350C-47E9-80FC-2D3E-88F52A7AE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195" y="6388767"/>
            <a:ext cx="1777333" cy="32004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727FA9F-A696-C514-47AA-406EB1B0B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1051" y="6388767"/>
            <a:ext cx="3233143" cy="32004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500" kern="1200" smtClean="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D8DDEB-18BA-F46E-7492-A0934A88E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528" y="6388767"/>
            <a:ext cx="1069731" cy="32004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fld id="{6CD3764B-0C42-4C33-9EEF-15570E2F19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EE3F54-6F6B-1DCE-1FD4-779AEA0440D4}"/>
              </a:ext>
            </a:extLst>
          </p:cNvPr>
          <p:cNvGrpSpPr/>
          <p:nvPr userDrawn="1"/>
        </p:nvGrpSpPr>
        <p:grpSpPr>
          <a:xfrm>
            <a:off x="0" y="5983793"/>
            <a:ext cx="12209886" cy="47700"/>
            <a:chOff x="134514" y="889273"/>
            <a:chExt cx="12209886" cy="477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DCCA2F-CC99-82B3-45CF-3E4C5BE3937F}"/>
                </a:ext>
              </a:extLst>
            </p:cNvPr>
            <p:cNvCxnSpPr/>
            <p:nvPr userDrawn="1"/>
          </p:nvCxnSpPr>
          <p:spPr>
            <a:xfrm>
              <a:off x="137160" y="889273"/>
              <a:ext cx="12207240" cy="0"/>
            </a:xfrm>
            <a:prstGeom prst="line">
              <a:avLst/>
            </a:prstGeom>
            <a:ln w="38100">
              <a:solidFill>
                <a:srgbClr val="00305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EDD580-0E7B-E39D-C2AA-D5FA42903E10}"/>
                </a:ext>
              </a:extLst>
            </p:cNvPr>
            <p:cNvCxnSpPr/>
            <p:nvPr userDrawn="1"/>
          </p:nvCxnSpPr>
          <p:spPr>
            <a:xfrm>
              <a:off x="134514" y="936973"/>
              <a:ext cx="1220724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71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cap="none" baseline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48804"/>
            <a:ext cx="6478765" cy="5109587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848805"/>
            <a:ext cx="4643786" cy="2376659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612606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CC243D-BE01-4CE3-FDFF-ED6B1314C5D0}"/>
              </a:ext>
            </a:extLst>
          </p:cNvPr>
          <p:cNvCxnSpPr/>
          <p:nvPr userDrawn="1"/>
        </p:nvCxnSpPr>
        <p:spPr>
          <a:xfrm>
            <a:off x="-15240" y="736873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990000"/>
                </a:gs>
                <a:gs pos="0">
                  <a:srgbClr val="9900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29C9D68-6997-1C4B-9334-0336068A2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2" y="6221247"/>
            <a:ext cx="5406555" cy="41148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5D6C24A-DC2B-822B-5943-AEC0599518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8896" y="240339"/>
            <a:ext cx="1505813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329CC56-3E0E-F0A9-F4FB-EC761A0D0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195" y="6388767"/>
            <a:ext cx="1777333" cy="32004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127D4FD-7F3A-33AB-15B0-744227727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1051" y="6388767"/>
            <a:ext cx="3233143" cy="32004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500" kern="1200" smtClean="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5C170C9-2DA8-CFCA-5776-66EC148AB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528" y="6388767"/>
            <a:ext cx="1069731" cy="32004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fld id="{6CD3764B-0C42-4C33-9EEF-15570E2F19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25AE32-E08E-E85D-5573-26022F7EABDC}"/>
              </a:ext>
            </a:extLst>
          </p:cNvPr>
          <p:cNvGrpSpPr/>
          <p:nvPr userDrawn="1"/>
        </p:nvGrpSpPr>
        <p:grpSpPr>
          <a:xfrm>
            <a:off x="0" y="5983793"/>
            <a:ext cx="12209886" cy="47700"/>
            <a:chOff x="134514" y="889273"/>
            <a:chExt cx="12209886" cy="477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04D60A-0A7E-0D4B-F573-DA073F0651EB}"/>
                </a:ext>
              </a:extLst>
            </p:cNvPr>
            <p:cNvCxnSpPr/>
            <p:nvPr userDrawn="1"/>
          </p:nvCxnSpPr>
          <p:spPr>
            <a:xfrm>
              <a:off x="137160" y="889273"/>
              <a:ext cx="12207240" cy="0"/>
            </a:xfrm>
            <a:prstGeom prst="line">
              <a:avLst/>
            </a:prstGeom>
            <a:ln w="38100">
              <a:solidFill>
                <a:srgbClr val="00305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31CC65-F4D6-B3F9-3790-0C4EDBF24680}"/>
                </a:ext>
              </a:extLst>
            </p:cNvPr>
            <p:cNvCxnSpPr/>
            <p:nvPr userDrawn="1"/>
          </p:nvCxnSpPr>
          <p:spPr>
            <a:xfrm>
              <a:off x="134514" y="936973"/>
              <a:ext cx="1220724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017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cap="none" baseline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2" y="843597"/>
            <a:ext cx="6976787" cy="5187846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843596"/>
            <a:ext cx="4032023" cy="243038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4014" y="3468350"/>
            <a:ext cx="4032023" cy="243230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111998-7A0A-F44D-33A7-432DF7AA3D3F}"/>
              </a:ext>
            </a:extLst>
          </p:cNvPr>
          <p:cNvCxnSpPr/>
          <p:nvPr userDrawn="1"/>
        </p:nvCxnSpPr>
        <p:spPr>
          <a:xfrm>
            <a:off x="-15240" y="736822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FF8200"/>
                </a:gs>
                <a:gs pos="0">
                  <a:srgbClr val="FF82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C76ED6-DAD9-B539-4DD1-AA9F19A6C64A}"/>
              </a:ext>
            </a:extLst>
          </p:cNvPr>
          <p:cNvCxnSpPr/>
          <p:nvPr userDrawn="1"/>
        </p:nvCxnSpPr>
        <p:spPr>
          <a:xfrm>
            <a:off x="-15240" y="736873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990000"/>
                </a:gs>
                <a:gs pos="0">
                  <a:srgbClr val="9900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9EF1E7C-CE49-1C70-3188-F9C745236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2" y="6221247"/>
            <a:ext cx="5406555" cy="41148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34FB200-8C47-B8C8-357A-2ED006EE26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8896" y="240339"/>
            <a:ext cx="1505813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154985-7442-36F3-7C12-499BA05C4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195" y="6388767"/>
            <a:ext cx="1777333" cy="32004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DCC0C24-7A68-0A94-6FDF-15FD7AA2B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1051" y="6388767"/>
            <a:ext cx="3233143" cy="32004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500" kern="1200" smtClean="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67C1032-7775-F39B-54F0-26AD5C536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528" y="6388767"/>
            <a:ext cx="1069731" cy="32004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fld id="{6CD3764B-0C42-4C33-9EEF-15570E2F19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C7F5A8-E863-E2DB-0341-F4270B5A16E3}"/>
              </a:ext>
            </a:extLst>
          </p:cNvPr>
          <p:cNvGrpSpPr/>
          <p:nvPr userDrawn="1"/>
        </p:nvGrpSpPr>
        <p:grpSpPr>
          <a:xfrm>
            <a:off x="0" y="5983793"/>
            <a:ext cx="12209886" cy="47700"/>
            <a:chOff x="134514" y="889273"/>
            <a:chExt cx="12209886" cy="477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9EF44D-6D4A-9FA4-FE2D-33AADC0372A1}"/>
                </a:ext>
              </a:extLst>
            </p:cNvPr>
            <p:cNvCxnSpPr/>
            <p:nvPr userDrawn="1"/>
          </p:nvCxnSpPr>
          <p:spPr>
            <a:xfrm>
              <a:off x="137160" y="889273"/>
              <a:ext cx="12207240" cy="0"/>
            </a:xfrm>
            <a:prstGeom prst="line">
              <a:avLst/>
            </a:prstGeom>
            <a:ln w="38100">
              <a:solidFill>
                <a:srgbClr val="00305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9E3732-4129-849D-0B3A-DF45DB215EB8}"/>
                </a:ext>
              </a:extLst>
            </p:cNvPr>
            <p:cNvCxnSpPr/>
            <p:nvPr userDrawn="1"/>
          </p:nvCxnSpPr>
          <p:spPr>
            <a:xfrm>
              <a:off x="134514" y="936973"/>
              <a:ext cx="1220724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69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cap="none" baseline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841573"/>
            <a:ext cx="6976787" cy="5181076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847522"/>
            <a:ext cx="4032023" cy="243230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1" y="3375818"/>
            <a:ext cx="4032023" cy="243230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818929-B7AA-2CBC-7B36-094BC4C67403}"/>
              </a:ext>
            </a:extLst>
          </p:cNvPr>
          <p:cNvCxnSpPr/>
          <p:nvPr userDrawn="1"/>
        </p:nvCxnSpPr>
        <p:spPr>
          <a:xfrm>
            <a:off x="-15240" y="736873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990000"/>
                </a:gs>
                <a:gs pos="0">
                  <a:srgbClr val="9900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13CFFB6-7526-0F88-5DFC-A740633D0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2" y="6221247"/>
            <a:ext cx="5406555" cy="41148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CB7E719-B4EC-40EE-B424-E76FCD6FD4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8896" y="240339"/>
            <a:ext cx="1505813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2DBEC53-EE45-1218-4B41-512335667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195" y="6388767"/>
            <a:ext cx="1777333" cy="32004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E727E25-6613-3D5B-5950-7D4CD2385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1051" y="6388767"/>
            <a:ext cx="3233143" cy="32004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500" kern="1200" smtClean="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6856B80-2612-BBDA-F0D6-9D7ED7E30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528" y="6388767"/>
            <a:ext cx="1069731" cy="32004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fld id="{6CD3764B-0C42-4C33-9EEF-15570E2F19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3BB79D-BA16-3603-244A-7E91B4B936BC}"/>
              </a:ext>
            </a:extLst>
          </p:cNvPr>
          <p:cNvGrpSpPr/>
          <p:nvPr userDrawn="1"/>
        </p:nvGrpSpPr>
        <p:grpSpPr>
          <a:xfrm>
            <a:off x="0" y="5983793"/>
            <a:ext cx="12209886" cy="47700"/>
            <a:chOff x="134514" y="889273"/>
            <a:chExt cx="12209886" cy="477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99F7C9-11C2-6996-386B-D9146197F5D2}"/>
                </a:ext>
              </a:extLst>
            </p:cNvPr>
            <p:cNvCxnSpPr/>
            <p:nvPr userDrawn="1"/>
          </p:nvCxnSpPr>
          <p:spPr>
            <a:xfrm>
              <a:off x="137160" y="889273"/>
              <a:ext cx="12207240" cy="0"/>
            </a:xfrm>
            <a:prstGeom prst="line">
              <a:avLst/>
            </a:prstGeom>
            <a:ln w="38100">
              <a:solidFill>
                <a:srgbClr val="00305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A85A06-F57F-DF44-C7EC-AC6EBD0086F6}"/>
                </a:ext>
              </a:extLst>
            </p:cNvPr>
            <p:cNvCxnSpPr/>
            <p:nvPr userDrawn="1"/>
          </p:nvCxnSpPr>
          <p:spPr>
            <a:xfrm>
              <a:off x="134514" y="936973"/>
              <a:ext cx="1220724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070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cap="none" baseline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322753"/>
            <a:ext cx="5572529" cy="257598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843592"/>
            <a:ext cx="3639123" cy="233231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843592"/>
            <a:ext cx="3639123" cy="233231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322753"/>
            <a:ext cx="5572529" cy="257598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843592"/>
            <a:ext cx="3639123" cy="233231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A99B84-B722-FEB1-A557-F3EC5699E431}"/>
              </a:ext>
            </a:extLst>
          </p:cNvPr>
          <p:cNvCxnSpPr/>
          <p:nvPr userDrawn="1"/>
        </p:nvCxnSpPr>
        <p:spPr>
          <a:xfrm>
            <a:off x="-15240" y="736873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990000"/>
                </a:gs>
                <a:gs pos="0">
                  <a:srgbClr val="9900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0352B0D-CC52-90ED-5A7D-C115C5CA1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2" y="6221247"/>
            <a:ext cx="5406555" cy="41148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41C13C9-F4BD-EEFC-FF2F-3E4E4FD189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8896" y="240339"/>
            <a:ext cx="1505813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18F7FFB-ECE1-DAB6-1D13-5E48B1F80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195" y="6388767"/>
            <a:ext cx="1777333" cy="32004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5269E8F-0EDE-89A4-2598-79DE25A6F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1051" y="6388767"/>
            <a:ext cx="3233143" cy="32004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500" kern="1200" smtClean="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A0F5113-3BF7-3F34-5163-F7B758136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528" y="6388767"/>
            <a:ext cx="1069731" cy="32004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fld id="{6CD3764B-0C42-4C33-9EEF-15570E2F19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E33C8C-24E8-7D4B-1FC8-AD48B15A495B}"/>
              </a:ext>
            </a:extLst>
          </p:cNvPr>
          <p:cNvGrpSpPr/>
          <p:nvPr userDrawn="1"/>
        </p:nvGrpSpPr>
        <p:grpSpPr>
          <a:xfrm>
            <a:off x="0" y="5983793"/>
            <a:ext cx="12209886" cy="47700"/>
            <a:chOff x="134514" y="889273"/>
            <a:chExt cx="12209886" cy="477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7CF70C-03F9-5AF5-9D2C-570DA7E181B5}"/>
                </a:ext>
              </a:extLst>
            </p:cNvPr>
            <p:cNvCxnSpPr/>
            <p:nvPr userDrawn="1"/>
          </p:nvCxnSpPr>
          <p:spPr>
            <a:xfrm>
              <a:off x="137160" y="889273"/>
              <a:ext cx="12207240" cy="0"/>
            </a:xfrm>
            <a:prstGeom prst="line">
              <a:avLst/>
            </a:prstGeom>
            <a:ln w="38100">
              <a:solidFill>
                <a:srgbClr val="00305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713E9A-7EF5-EF86-CC2A-CB362F58C085}"/>
                </a:ext>
              </a:extLst>
            </p:cNvPr>
            <p:cNvCxnSpPr/>
            <p:nvPr userDrawn="1"/>
          </p:nvCxnSpPr>
          <p:spPr>
            <a:xfrm>
              <a:off x="134514" y="936973"/>
              <a:ext cx="1220724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613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cap="none" baseline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847517"/>
            <a:ext cx="5572529" cy="2792298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847517"/>
            <a:ext cx="5572529" cy="2792298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744697"/>
            <a:ext cx="3639123" cy="217350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744697"/>
            <a:ext cx="3639123" cy="217350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744697"/>
            <a:ext cx="3639123" cy="217350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D72F2D-1D63-91B5-9558-7A3693AD9310}"/>
              </a:ext>
            </a:extLst>
          </p:cNvPr>
          <p:cNvCxnSpPr/>
          <p:nvPr userDrawn="1"/>
        </p:nvCxnSpPr>
        <p:spPr>
          <a:xfrm>
            <a:off x="-15240" y="736873"/>
            <a:ext cx="12207240" cy="0"/>
          </a:xfrm>
          <a:prstGeom prst="line">
            <a:avLst/>
          </a:prstGeom>
          <a:ln w="38100">
            <a:gradFill>
              <a:gsLst>
                <a:gs pos="60000">
                  <a:srgbClr val="C00000"/>
                </a:gs>
                <a:gs pos="40000">
                  <a:srgbClr val="990000"/>
                </a:gs>
                <a:gs pos="0">
                  <a:srgbClr val="990000"/>
                </a:gs>
                <a:gs pos="100000">
                  <a:srgbClr val="C00000"/>
                </a:gs>
              </a:gsLst>
              <a:lin ang="0" scaled="0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69E2C01-D129-EA40-10E7-DEE3155CB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2" y="6221247"/>
            <a:ext cx="5406555" cy="41148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8FFE349-EFDE-71C5-2538-AF4408D12B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8896" y="240339"/>
            <a:ext cx="1505813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78BBFE2-97E4-D8BA-5A6A-189AEC96B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195" y="6388767"/>
            <a:ext cx="1777333" cy="320040"/>
          </a:xfrm>
          <a:prstGeom prst="rect">
            <a:avLst/>
          </a:prstGeom>
        </p:spPr>
        <p:txBody>
          <a:bodyPr/>
          <a:lstStyle>
            <a:lvl1pPr algn="ctr">
              <a:defRPr sz="15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64E7315-BA16-CA0E-F253-4ED298B8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1051" y="6388767"/>
            <a:ext cx="3233143" cy="32004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500" kern="1200" smtClean="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7BE7001-6FB4-3746-A5D2-DDB3DCCBB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528" y="6388767"/>
            <a:ext cx="1069731" cy="32004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fld id="{6CD3764B-0C42-4C33-9EEF-15570E2F19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CDD024-8F07-FB71-748D-086BBFC00E4C}"/>
              </a:ext>
            </a:extLst>
          </p:cNvPr>
          <p:cNvGrpSpPr/>
          <p:nvPr userDrawn="1"/>
        </p:nvGrpSpPr>
        <p:grpSpPr>
          <a:xfrm>
            <a:off x="0" y="5983793"/>
            <a:ext cx="12209886" cy="47700"/>
            <a:chOff x="134514" y="889273"/>
            <a:chExt cx="12209886" cy="477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DB78A38-5D79-A552-91A4-9225ACF34F54}"/>
                </a:ext>
              </a:extLst>
            </p:cNvPr>
            <p:cNvCxnSpPr/>
            <p:nvPr userDrawn="1"/>
          </p:nvCxnSpPr>
          <p:spPr>
            <a:xfrm>
              <a:off x="137160" y="889273"/>
              <a:ext cx="12207240" cy="0"/>
            </a:xfrm>
            <a:prstGeom prst="line">
              <a:avLst/>
            </a:prstGeom>
            <a:ln w="38100">
              <a:solidFill>
                <a:srgbClr val="003056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9031A1-8F8E-85BE-1576-B110F3ECE229}"/>
                </a:ext>
              </a:extLst>
            </p:cNvPr>
            <p:cNvCxnSpPr/>
            <p:nvPr userDrawn="1"/>
          </p:nvCxnSpPr>
          <p:spPr>
            <a:xfrm>
              <a:off x="134514" y="936973"/>
              <a:ext cx="1220724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93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925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miri" panose="00000500000000000000" pitchFamily="2" charset="-78"/>
          <a:ea typeface="Amiri" panose="00000500000000000000" pitchFamily="2" charset="-78"/>
          <a:cs typeface="Amiri" panose="000005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iri" panose="00000500000000000000" pitchFamily="2" charset="-78"/>
          <a:ea typeface="Amiri" panose="00000500000000000000" pitchFamily="2" charset="-78"/>
          <a:cs typeface="Amiri" panose="00000500000000000000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iri" panose="00000500000000000000" pitchFamily="2" charset="-78"/>
          <a:ea typeface="Amiri" panose="00000500000000000000" pitchFamily="2" charset="-78"/>
          <a:cs typeface="Amiri" panose="00000500000000000000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iri" panose="00000500000000000000" pitchFamily="2" charset="-78"/>
          <a:ea typeface="Amiri" panose="00000500000000000000" pitchFamily="2" charset="-78"/>
          <a:cs typeface="Amiri" panose="00000500000000000000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iri" panose="00000500000000000000" pitchFamily="2" charset="-78"/>
          <a:ea typeface="Amiri" panose="00000500000000000000" pitchFamily="2" charset="-78"/>
          <a:cs typeface="Amiri" panose="00000500000000000000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iri" panose="00000500000000000000" pitchFamily="2" charset="-78"/>
          <a:ea typeface="Amiri" panose="00000500000000000000" pitchFamily="2" charset="-78"/>
          <a:cs typeface="Amiri" panose="000005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ndico.bnl.gov/event/19560/contributions/83300/attachments/51306/87732/Chatlas%20Overview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dico.bnl.gov/event/19560/contributions/83300/attachments/51306/87732/Chatlas%20Overview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mailto:hornt@cua.edu" TargetMode="External"/><Relationship Id="rId7" Type="http://schemas.openxmlformats.org/officeDocument/2006/relationships/hyperlink" Target="https://jupyterhub.jlab.org/" TargetMode="External"/><Relationship Id="rId2" Type="http://schemas.openxmlformats.org/officeDocument/2006/relationships/hyperlink" Target="mailto:cmorean@jlab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s.google.com/document/d/10qfsOeFPzURhqQMOp4lTuy9ZLG0Y7yMS-bzV0YE0VUc/edit" TargetMode="External"/><Relationship Id="rId5" Type="http://schemas.openxmlformats.org/officeDocument/2006/relationships/hyperlink" Target="https://urldefense.proofpoint.com/v2/url?u=https-3A__jlab-2Dorg.zoomgov.com_rec_share_dY1TcO1K60u59gq80OsyhODVI4mfAu2LJNvqArlys9tMPcn6MBBv7WVCMtZvvEt3.v8v3qCGtraN6eigN&amp;d=DwMFaQ&amp;c=CJqEzB1piLOyyvZjb8YUQw&amp;r=-Tb2XmIeNRFhaaEFnTB6zQ&amp;m=d1ZJokitgGQB2WMPXoC9egbdEwU-er29ieAIDVCDgiqRyK3iBR1DqwhjSWRyeYll&amp;s=_ItJnk0F-iuIVjVTnTmoAMa03OprtYJE78LCrZ-LApc&amp;e=" TargetMode="External"/><Relationship Id="rId4" Type="http://schemas.openxmlformats.org/officeDocument/2006/relationships/hyperlink" Target="mailto:cfanelli@wm.edu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cmorean@jlab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8FF7476-8AAA-3CCC-1DEE-5793D771A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Winter Hall C Collaboration Meeting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A87FFC03-D580-BF16-4747-20591CCFC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Hall C Working Group   	AI4HallC</a:t>
            </a:r>
          </a:p>
        </p:txBody>
      </p:sp>
      <p:pic>
        <p:nvPicPr>
          <p:cNvPr id="27" name="Picture Placeholder 26" descr="A hand touching a digital screen&#10;&#10;Description automatically generated">
            <a:extLst>
              <a:ext uri="{FF2B5EF4-FFF2-40B4-BE49-F238E27FC236}">
                <a16:creationId xmlns:a16="http://schemas.microsoft.com/office/drawing/2014/main" id="{88483EC4-A4DA-4A58-8890-62186AABE54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2524" y="1449451"/>
            <a:ext cx="5799292" cy="3513607"/>
          </a:xfrm>
          <a:prstGeom prst="rect">
            <a:avLst/>
          </a:prstGeom>
          <a:ln w="38100" cap="sq">
            <a:solidFill>
              <a:srgbClr val="004C7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DF9C756-1068-671C-E020-0018A6D6FFE2}"/>
              </a:ext>
            </a:extLst>
          </p:cNvPr>
          <p:cNvSpPr txBox="1"/>
          <p:nvPr/>
        </p:nvSpPr>
        <p:spPr>
          <a:xfrm>
            <a:off x="6336703" y="5105278"/>
            <a:ext cx="53509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DALL-E prompt:</a:t>
            </a:r>
          </a:p>
          <a:p>
            <a:pPr marL="228600" lvl="1"/>
            <a:r>
              <a:rPr lang="en-US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“Create an image of data streaming into a holographic display with figments of AI and machine learning.  Show a human finger touching the holographic interface”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5F42493-581D-B7AD-A1AA-84B27E2242C9}"/>
              </a:ext>
            </a:extLst>
          </p:cNvPr>
          <p:cNvSpPr txBox="1">
            <a:spLocks/>
          </p:cNvSpPr>
          <p:nvPr/>
        </p:nvSpPr>
        <p:spPr>
          <a:xfrm>
            <a:off x="236549" y="4638481"/>
            <a:ext cx="5875975" cy="807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Casey Morean</a:t>
            </a:r>
            <a:r>
              <a:rPr lang="en-US" dirty="0"/>
              <a:t>, Tanja Horn, Cristiano Fanelli</a:t>
            </a:r>
          </a:p>
          <a:p>
            <a:r>
              <a:rPr lang="en-US" dirty="0"/>
              <a:t>(Conveners of the AI4HallC WG)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520C999-EA71-AD12-278A-959ABB06C6CD}"/>
              </a:ext>
            </a:extLst>
          </p:cNvPr>
          <p:cNvSpPr txBox="1">
            <a:spLocks/>
          </p:cNvSpPr>
          <p:nvPr/>
        </p:nvSpPr>
        <p:spPr>
          <a:xfrm>
            <a:off x="654300" y="5633870"/>
            <a:ext cx="5501859" cy="42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5E30FE5A-3E95-76D4-886E-CF11E84C9AE7}"/>
              </a:ext>
            </a:extLst>
          </p:cNvPr>
          <p:cNvSpPr txBox="1">
            <a:spLocks/>
          </p:cNvSpPr>
          <p:nvPr/>
        </p:nvSpPr>
        <p:spPr>
          <a:xfrm>
            <a:off x="443181" y="6384773"/>
            <a:ext cx="3548516" cy="420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Supported in part by NSF grants PHY2012430 and PHY2309976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CC1A5E1-F8D8-5076-2358-11E9827C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/>
          <a:lstStyle/>
          <a:p>
            <a:r>
              <a:rPr lang="en-US" dirty="0"/>
              <a:t>Current Projects – Hydra Deployment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1B7CB53-3C2D-C9CA-CAC9-F716F72CA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842643"/>
            <a:ext cx="6642049" cy="5213872"/>
          </a:xfrm>
        </p:spPr>
        <p:txBody>
          <a:bodyPr/>
          <a:lstStyle/>
          <a:p>
            <a:r>
              <a:rPr lang="en-US" dirty="0"/>
              <a:t>Hydra implementation in Hall C for NPS</a:t>
            </a:r>
          </a:p>
          <a:p>
            <a:pPr lvl="1"/>
            <a:r>
              <a:rPr lang="en-US" dirty="0"/>
              <a:t>Huge effort and help from Thomas B, Torri J, Brad S, Anil P</a:t>
            </a:r>
          </a:p>
          <a:p>
            <a:pPr lvl="1"/>
            <a:r>
              <a:rPr lang="en-US" dirty="0"/>
              <a:t>Short-term: convert and label PDF output reports</a:t>
            </a:r>
          </a:p>
          <a:p>
            <a:pPr lvl="2"/>
            <a:r>
              <a:rPr lang="en-US" dirty="0"/>
              <a:t>Labelers needed soon!</a:t>
            </a:r>
          </a:p>
          <a:p>
            <a:pPr lvl="1"/>
            <a:r>
              <a:rPr lang="en-US" dirty="0"/>
              <a:t>Medium-term: Direct PNG output from </a:t>
            </a:r>
            <a:r>
              <a:rPr lang="en-US" dirty="0" err="1"/>
              <a:t>onlineGUI</a:t>
            </a:r>
            <a:endParaRPr lang="en-US" dirty="0"/>
          </a:p>
          <a:p>
            <a:pPr lvl="1"/>
            <a:r>
              <a:rPr lang="en-US" dirty="0"/>
              <a:t>Long-term: Pre-experiment training on simulated data</a:t>
            </a:r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60AA3C-15DE-475C-59F2-EDB858580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195" y="6388767"/>
            <a:ext cx="1777333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1/18/2024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82EF58-9B17-4FE8-801A-FF590ED0D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1051" y="6388767"/>
            <a:ext cx="3233143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Winter Hall C Collaboration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200EE8-5D40-CBDC-412B-688BFF9F2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528" y="6388767"/>
            <a:ext cx="1069731" cy="320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D3764B-0C42-4C33-9EEF-15570E2F19A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24" name="Content Placeholder 23" descr="A screenshot of a computer&#10;&#10;Description automatically generated">
            <a:extLst>
              <a:ext uri="{FF2B5EF4-FFF2-40B4-BE49-F238E27FC236}">
                <a16:creationId xmlns:a16="http://schemas.microsoft.com/office/drawing/2014/main" id="{D9DDBD7B-E17E-45C8-16E4-9214682DA0C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965" y="3429000"/>
            <a:ext cx="6307323" cy="2560504"/>
          </a:xfrm>
          <a:ln>
            <a:solidFill>
              <a:srgbClr val="003056"/>
            </a:solidFill>
          </a:ln>
        </p:spPr>
      </p:pic>
      <p:pic>
        <p:nvPicPr>
          <p:cNvPr id="20" name="Content Placeholder 11" descr="A screenshot of a phone&#10;&#10;Description automatically generated">
            <a:extLst>
              <a:ext uri="{FF2B5EF4-FFF2-40B4-BE49-F238E27FC236}">
                <a16:creationId xmlns:a16="http://schemas.microsoft.com/office/drawing/2014/main" id="{80A712D4-D949-57A1-AA86-060E99AA5E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97" y="3640369"/>
            <a:ext cx="3489209" cy="976313"/>
          </a:xfrm>
          <a:prstGeom prst="rect">
            <a:avLst/>
          </a:prstGeom>
          <a:ln>
            <a:solidFill>
              <a:srgbClr val="003056"/>
            </a:solidFill>
          </a:ln>
        </p:spPr>
      </p:pic>
      <p:pic>
        <p:nvPicPr>
          <p:cNvPr id="30" name="Picture Placeholder 29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41A2498-E875-6478-CC8E-7F75E0AB6E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solidFill>
              <a:srgbClr val="003056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70524FA-D908-4C3C-F36C-8B8EE1EA1BF1}"/>
              </a:ext>
            </a:extLst>
          </p:cNvPr>
          <p:cNvSpPr txBox="1"/>
          <p:nvPr/>
        </p:nvSpPr>
        <p:spPr>
          <a:xfrm>
            <a:off x="1159933" y="4731296"/>
            <a:ext cx="376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Torri and Thomas kindly offering to run models in the short-term</a:t>
            </a:r>
          </a:p>
        </p:txBody>
      </p:sp>
    </p:spTree>
    <p:extLst>
      <p:ext uri="{BB962C8B-B14F-4D97-AF65-F5344CB8AC3E}">
        <p14:creationId xmlns:p14="http://schemas.microsoft.com/office/powerpoint/2010/main" val="116479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66C5-6694-D399-7F28-10D1E46B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 – Retrieval-Augmented Generation (RAG)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95C64-DBAD-714F-D467-59E4488B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842643"/>
            <a:ext cx="3220308" cy="5213872"/>
          </a:xfrm>
        </p:spPr>
        <p:txBody>
          <a:bodyPr/>
          <a:lstStyle/>
          <a:p>
            <a:r>
              <a:rPr lang="en-US" dirty="0"/>
              <a:t>How do we leverage LLMs and AI agents to assist in research?</a:t>
            </a:r>
          </a:p>
          <a:p>
            <a:r>
              <a:rPr lang="en-US" dirty="0"/>
              <a:t>One may ask, “What happened on December 12</a:t>
            </a:r>
            <a:r>
              <a:rPr lang="en-US" baseline="30000" dirty="0"/>
              <a:t>th</a:t>
            </a:r>
            <a:r>
              <a:rPr lang="en-US" dirty="0"/>
              <a:t> during the NPS experiment?”</a:t>
            </a:r>
          </a:p>
          <a:p>
            <a:pPr lvl="1"/>
            <a:r>
              <a:rPr lang="en-US" dirty="0"/>
              <a:t>Links to the Logbook entry of the shift summary, follow-up entries, wiki links</a:t>
            </a:r>
          </a:p>
          <a:p>
            <a:r>
              <a:rPr lang="en-US" dirty="0"/>
              <a:t>When did the drift chambers loose flow?</a:t>
            </a:r>
          </a:p>
          <a:p>
            <a:pPr lvl="1"/>
            <a:r>
              <a:rPr lang="en-US" dirty="0"/>
              <a:t>Logbook entries, wiki RC meeting,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63572-2163-A2B9-6D4A-E32FE2B853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52334" y="1157319"/>
            <a:ext cx="8339666" cy="5594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Please See Daniel </a:t>
            </a:r>
            <a:r>
              <a:rPr lang="en-US" dirty="0" err="1"/>
              <a:t>Murnan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slides on </a:t>
            </a:r>
            <a:r>
              <a:rPr lang="en-US" dirty="0" err="1">
                <a:hlinkClick r:id="rId2"/>
              </a:rPr>
              <a:t>chATLAS</a:t>
            </a:r>
            <a:r>
              <a:rPr lang="en-US" dirty="0"/>
              <a:t> from </a:t>
            </a:r>
            <a:r>
              <a:rPr lang="en-US" dirty="0">
                <a:hlinkClick r:id="rId2"/>
              </a:rPr>
              <a:t>AI4EIC</a:t>
            </a:r>
            <a:r>
              <a:rPr lang="en-US" dirty="0"/>
              <a:t> annual workshop!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26C19C-DA3F-A9E2-10F2-D24CF16876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99DF78-9ADF-F076-D87D-4763F79F2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41F279-ABB9-74FB-C459-0DC9E5C04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764B-0C42-4C33-9EEF-15570E2F19A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Placeholder 15" descr="A diagram of a computer server&#10;&#10;Description automatically generated">
            <a:extLst>
              <a:ext uri="{FF2B5EF4-FFF2-40B4-BE49-F238E27FC236}">
                <a16:creationId xmlns:a16="http://schemas.microsoft.com/office/drawing/2014/main" id="{4902EA44-E355-9858-A08E-A2F321D0C8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"/>
          <a:stretch/>
        </p:blipFill>
        <p:spPr>
          <a:xfrm>
            <a:off x="3852334" y="1602317"/>
            <a:ext cx="8339666" cy="4306888"/>
          </a:xfrm>
          <a:solidFill>
            <a:srgbClr val="004C70"/>
          </a:solidFill>
          <a:ln>
            <a:solidFill>
              <a:srgbClr val="003056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881092F-2481-AAEE-5E15-847938D7D84B}"/>
              </a:ext>
            </a:extLst>
          </p:cNvPr>
          <p:cNvSpPr/>
          <p:nvPr/>
        </p:nvSpPr>
        <p:spPr>
          <a:xfrm>
            <a:off x="6096000" y="5589165"/>
            <a:ext cx="4825482" cy="32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38C65-37B7-CB01-788D-B05A1734F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17" t="16092" r="10421" b="47816"/>
          <a:stretch/>
        </p:blipFill>
        <p:spPr>
          <a:xfrm>
            <a:off x="9510358" y="3595"/>
            <a:ext cx="2682738" cy="10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4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66C5-6694-D399-7F28-10D1E46B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 – Retrieval-Augmented Generation (RAG)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95C64-DBAD-714F-D467-59E4488B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842643"/>
            <a:ext cx="3220308" cy="5213872"/>
          </a:xfrm>
        </p:spPr>
        <p:txBody>
          <a:bodyPr/>
          <a:lstStyle/>
          <a:p>
            <a:r>
              <a:rPr lang="en-US" dirty="0"/>
              <a:t>How do we leverage LLMs and AI agents to assist in research?</a:t>
            </a:r>
          </a:p>
          <a:p>
            <a:r>
              <a:rPr lang="en-US" dirty="0"/>
              <a:t>One may ask, “What happened on December 12</a:t>
            </a:r>
            <a:r>
              <a:rPr lang="en-US" baseline="30000" dirty="0"/>
              <a:t>th</a:t>
            </a:r>
            <a:r>
              <a:rPr lang="en-US" dirty="0"/>
              <a:t> during the NPS experiment?”</a:t>
            </a:r>
          </a:p>
          <a:p>
            <a:pPr lvl="1"/>
            <a:r>
              <a:rPr lang="en-US" dirty="0"/>
              <a:t>Links to the Logbook entry of the shift summary, follow-up entries, wiki links</a:t>
            </a:r>
          </a:p>
          <a:p>
            <a:r>
              <a:rPr lang="en-US" dirty="0"/>
              <a:t>When did the drift chambers loose flow?</a:t>
            </a:r>
          </a:p>
          <a:p>
            <a:pPr lvl="1"/>
            <a:r>
              <a:rPr lang="en-US" dirty="0"/>
              <a:t>Logbook entries, wiki RC meeting, etc.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26C19C-DA3F-A9E2-10F2-D24CF16876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99DF78-9ADF-F076-D87D-4763F79F2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41F279-ABB9-74FB-C459-0DC9E5C04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764B-0C42-4C33-9EEF-15570E2F19A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5" name="Picture Placeholder 24" descr="A screenshot of a computer&#10;&#10;Description automatically generated">
            <a:extLst>
              <a:ext uri="{FF2B5EF4-FFF2-40B4-BE49-F238E27FC236}">
                <a16:creationId xmlns:a16="http://schemas.microsoft.com/office/drawing/2014/main" id="{04E4F640-D613-6E43-7749-B3A4D4D3E6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0148" y="1409075"/>
            <a:ext cx="5801136" cy="4537296"/>
          </a:xfrm>
          <a:ln>
            <a:noFill/>
          </a:ln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0C3F17-1A81-4A0B-917D-015B0342BFE4}"/>
              </a:ext>
            </a:extLst>
          </p:cNvPr>
          <p:cNvSpPr/>
          <p:nvPr/>
        </p:nvSpPr>
        <p:spPr>
          <a:xfrm>
            <a:off x="3795183" y="1842673"/>
            <a:ext cx="1674283" cy="567162"/>
          </a:xfrm>
          <a:prstGeom prst="roundRect">
            <a:avLst/>
          </a:prstGeom>
          <a:solidFill>
            <a:srgbClr val="004C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Logbook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46C3AC-50F9-8CC1-C8E7-1CDF12DE87DC}"/>
              </a:ext>
            </a:extLst>
          </p:cNvPr>
          <p:cNvSpPr/>
          <p:nvPr/>
        </p:nvSpPr>
        <p:spPr>
          <a:xfrm>
            <a:off x="3788831" y="2614758"/>
            <a:ext cx="1674283" cy="559407"/>
          </a:xfrm>
          <a:prstGeom prst="roundRect">
            <a:avLst/>
          </a:prstGeom>
          <a:solidFill>
            <a:srgbClr val="004C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Hall C Wiki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9A332D-EF14-8BC2-6615-8E240EDAA7AD}"/>
              </a:ext>
            </a:extLst>
          </p:cNvPr>
          <p:cNvSpPr/>
          <p:nvPr/>
        </p:nvSpPr>
        <p:spPr>
          <a:xfrm>
            <a:off x="3795183" y="3337482"/>
            <a:ext cx="1674283" cy="566928"/>
          </a:xfrm>
          <a:prstGeom prst="roundRect">
            <a:avLst/>
          </a:prstGeom>
          <a:solidFill>
            <a:srgbClr val="004C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 Proposals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2C3C95C-D4C8-EF95-49C9-4DDE11CDAFF1}"/>
              </a:ext>
            </a:extLst>
          </p:cNvPr>
          <p:cNvSpPr/>
          <p:nvPr/>
        </p:nvSpPr>
        <p:spPr>
          <a:xfrm>
            <a:off x="4091517" y="4436533"/>
            <a:ext cx="1674283" cy="566928"/>
          </a:xfrm>
          <a:prstGeom prst="roundRect">
            <a:avLst/>
          </a:prstGeom>
          <a:solidFill>
            <a:srgbClr val="004C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20FF43A-4C22-52C8-1907-3A35434721BE}"/>
              </a:ext>
            </a:extLst>
          </p:cNvPr>
          <p:cNvSpPr/>
          <p:nvPr/>
        </p:nvSpPr>
        <p:spPr>
          <a:xfrm>
            <a:off x="3947584" y="4267199"/>
            <a:ext cx="1674283" cy="566928"/>
          </a:xfrm>
          <a:prstGeom prst="roundRect">
            <a:avLst/>
          </a:prstGeom>
          <a:solidFill>
            <a:srgbClr val="004C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5D6F96E-8E8D-C202-9C77-A6A602585D13}"/>
              </a:ext>
            </a:extLst>
          </p:cNvPr>
          <p:cNvSpPr/>
          <p:nvPr/>
        </p:nvSpPr>
        <p:spPr>
          <a:xfrm>
            <a:off x="3795183" y="4059622"/>
            <a:ext cx="1674283" cy="566928"/>
          </a:xfrm>
          <a:prstGeom prst="roundRect">
            <a:avLst/>
          </a:prstGeom>
          <a:solidFill>
            <a:srgbClr val="004C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Standard Equip. Man.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7704C-963D-A8A5-7DCD-74A949F9B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17" t="16092" r="10421" b="47816"/>
          <a:stretch/>
        </p:blipFill>
        <p:spPr>
          <a:xfrm>
            <a:off x="9510358" y="3595"/>
            <a:ext cx="2682738" cy="105628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34E35AA-C6F8-BB65-6C72-E6F9A3D225DA}"/>
              </a:ext>
            </a:extLst>
          </p:cNvPr>
          <p:cNvSpPr txBox="1">
            <a:spLocks/>
          </p:cNvSpPr>
          <p:nvPr/>
        </p:nvSpPr>
        <p:spPr>
          <a:xfrm>
            <a:off x="3852334" y="1157319"/>
            <a:ext cx="8339666" cy="5594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Please See Daniel </a:t>
            </a:r>
            <a:r>
              <a:rPr lang="en-US" dirty="0" err="1"/>
              <a:t>Murnan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slides on </a:t>
            </a:r>
            <a:r>
              <a:rPr lang="en-US" dirty="0" err="1">
                <a:hlinkClick r:id="rId4"/>
              </a:rPr>
              <a:t>chATLAS</a:t>
            </a:r>
            <a:r>
              <a:rPr lang="en-US" dirty="0"/>
              <a:t> from </a:t>
            </a:r>
            <a:r>
              <a:rPr lang="en-US" dirty="0">
                <a:hlinkClick r:id="rId4"/>
              </a:rPr>
              <a:t>AI4EIC</a:t>
            </a:r>
            <a:r>
              <a:rPr lang="en-US" dirty="0"/>
              <a:t> annual workshop!</a:t>
            </a:r>
          </a:p>
        </p:txBody>
      </p:sp>
    </p:spTree>
    <p:extLst>
      <p:ext uri="{BB962C8B-B14F-4D97-AF65-F5344CB8AC3E}">
        <p14:creationId xmlns:p14="http://schemas.microsoft.com/office/powerpoint/2010/main" val="102713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8A4997-F20C-F677-95B5-89E0CD26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841573"/>
            <a:ext cx="6764867" cy="5155020"/>
          </a:xfrm>
        </p:spPr>
        <p:txBody>
          <a:bodyPr/>
          <a:lstStyle/>
          <a:p>
            <a:r>
              <a:rPr lang="en-US" dirty="0"/>
              <a:t>Analyze full waveforms from </a:t>
            </a:r>
            <a:r>
              <a:rPr lang="en-US" dirty="0" err="1"/>
              <a:t>CHGlass</a:t>
            </a:r>
            <a:r>
              <a:rPr lang="en-US" dirty="0"/>
              <a:t> blocks</a:t>
            </a:r>
          </a:p>
          <a:p>
            <a:r>
              <a:rPr lang="en-US" dirty="0"/>
              <a:t>Two glass samples, one with scintillation centers, one without</a:t>
            </a:r>
          </a:p>
          <a:p>
            <a:pPr lvl="1"/>
            <a:r>
              <a:rPr lang="en-US" dirty="0"/>
              <a:t>One block only emits Cherenkov light</a:t>
            </a:r>
          </a:p>
          <a:p>
            <a:r>
              <a:rPr lang="en-US" dirty="0"/>
              <a:t>Benchmark standard algorithms against ML algorithms</a:t>
            </a:r>
          </a:p>
          <a:p>
            <a:r>
              <a:rPr lang="en-US" dirty="0"/>
              <a:t>Future: Perform trigger level or in-line subtraction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6F4E5-8CE0-1BFC-DBB7-CEB9500EB3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BCA64-078F-C87D-BF07-AEF10813D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B6CF4-D4C2-B0CE-3301-F6D8203F8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764B-0C42-4C33-9EEF-15570E2F19A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BE63B5-2BE5-AD2D-04F6-8766B00B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 – Dual Readout Calorimetry</a:t>
            </a:r>
          </a:p>
        </p:txBody>
      </p:sp>
      <p:pic>
        <p:nvPicPr>
          <p:cNvPr id="8" name="Picture 7" descr="A black box with wires and wires&#10;&#10;Description automatically generated">
            <a:extLst>
              <a:ext uri="{FF2B5EF4-FFF2-40B4-BE49-F238E27FC236}">
                <a16:creationId xmlns:a16="http://schemas.microsoft.com/office/drawing/2014/main" id="{7CBE495F-AF1C-06C7-E876-11342F17C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886378" y="833326"/>
            <a:ext cx="5215464" cy="2722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4714D7-0D18-5D6E-FFC5-D22840BE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6995" y="3688092"/>
            <a:ext cx="4244530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230AE-003D-4D71-793B-CDF757D649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1525" y="3635259"/>
            <a:ext cx="4410317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ADF4B-8516-A939-B41F-D23B70A60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8" y="3080511"/>
            <a:ext cx="3307458" cy="290001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28CC81C-C540-3F10-F056-3E2A5F7B6613}"/>
              </a:ext>
            </a:extLst>
          </p:cNvPr>
          <p:cNvSpPr/>
          <p:nvPr/>
        </p:nvSpPr>
        <p:spPr>
          <a:xfrm>
            <a:off x="9177864" y="1371600"/>
            <a:ext cx="481994" cy="533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54064CE2-BE82-A524-D4F4-C384BFC2CDD2}"/>
              </a:ext>
            </a:extLst>
          </p:cNvPr>
          <p:cNvCxnSpPr/>
          <p:nvPr/>
        </p:nvCxnSpPr>
        <p:spPr>
          <a:xfrm rot="16200000" flipV="1">
            <a:off x="9461494" y="1961873"/>
            <a:ext cx="457200" cy="414867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A6DAE57-70B7-7618-3CAE-0CC0937B9AFD}"/>
              </a:ext>
            </a:extLst>
          </p:cNvPr>
          <p:cNvSpPr txBox="1"/>
          <p:nvPr/>
        </p:nvSpPr>
        <p:spPr>
          <a:xfrm>
            <a:off x="9433888" y="236236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Cube 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3BFE0-6916-AE38-BF98-212053D2E838}"/>
              </a:ext>
            </a:extLst>
          </p:cNvPr>
          <p:cNvSpPr/>
          <p:nvPr/>
        </p:nvSpPr>
        <p:spPr>
          <a:xfrm>
            <a:off x="10020925" y="0"/>
            <a:ext cx="2020334" cy="700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27F70-9A31-8DD1-181D-575C6AEE343F}"/>
              </a:ext>
            </a:extLst>
          </p:cNvPr>
          <p:cNvSpPr txBox="1"/>
          <p:nvPr/>
        </p:nvSpPr>
        <p:spPr>
          <a:xfrm>
            <a:off x="10080885" y="84855"/>
            <a:ext cx="2020335" cy="66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 Presently working on this</a:t>
            </a:r>
          </a:p>
        </p:txBody>
      </p:sp>
    </p:spTree>
    <p:extLst>
      <p:ext uri="{BB962C8B-B14F-4D97-AF65-F5344CB8AC3E}">
        <p14:creationId xmlns:p14="http://schemas.microsoft.com/office/powerpoint/2010/main" val="155721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DB77-3159-48B0-CA30-FBDF1768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Get Involved!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B056E-7B6C-68E0-5853-45213CB8D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any of the conveners to get </a:t>
            </a:r>
            <a:r>
              <a:rPr lang="en-US" dirty="0" err="1"/>
              <a:t>invovled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cmorean@jlab.org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hornt@cua.edu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cfanelli@wm.edu</a:t>
            </a:r>
            <a:endParaRPr lang="en-US" dirty="0"/>
          </a:p>
          <a:p>
            <a:r>
              <a:rPr lang="en-US" dirty="0"/>
              <a:t>Jump into previous meetings with:</a:t>
            </a:r>
          </a:p>
          <a:p>
            <a:pPr lvl="1"/>
            <a:r>
              <a:rPr lang="en-US" dirty="0">
                <a:hlinkClick r:id="rId5"/>
              </a:rPr>
              <a:t>Zoom Recording</a:t>
            </a:r>
            <a:r>
              <a:rPr lang="en-US" dirty="0"/>
              <a:t> (ask for password)</a:t>
            </a:r>
          </a:p>
          <a:p>
            <a:pPr lvl="1"/>
            <a:r>
              <a:rPr lang="en-US" dirty="0">
                <a:hlinkClick r:id="rId6"/>
              </a:rPr>
              <a:t>Live Notes</a:t>
            </a:r>
            <a:endParaRPr lang="en-US" dirty="0"/>
          </a:p>
          <a:p>
            <a:r>
              <a:rPr lang="en-US" dirty="0"/>
              <a:t>Upcoming Meeting February 9</a:t>
            </a:r>
            <a:r>
              <a:rPr lang="en-US" baseline="30000" dirty="0"/>
              <a:t>th</a:t>
            </a:r>
            <a:r>
              <a:rPr lang="en-US" dirty="0"/>
              <a:t> at 3:00 EST</a:t>
            </a:r>
          </a:p>
          <a:p>
            <a:endParaRPr lang="en-US" dirty="0"/>
          </a:p>
          <a:p>
            <a:r>
              <a:rPr lang="en-US" dirty="0"/>
              <a:t>Try Hands-On experiments</a:t>
            </a:r>
          </a:p>
          <a:p>
            <a:pPr lvl="1"/>
            <a:r>
              <a:rPr lang="en-US" dirty="0"/>
              <a:t>Open </a:t>
            </a:r>
            <a:r>
              <a:rPr lang="en-US" dirty="0" err="1">
                <a:hlinkClick r:id="rId7"/>
              </a:rPr>
              <a:t>Jupyter</a:t>
            </a:r>
            <a:r>
              <a:rPr lang="en-US" dirty="0">
                <a:hlinkClick r:id="rId7"/>
              </a:rPr>
              <a:t> Notebook </a:t>
            </a:r>
            <a:r>
              <a:rPr lang="en-US" dirty="0"/>
              <a:t>and load an AI/ML setup</a:t>
            </a:r>
          </a:p>
          <a:p>
            <a:pPr lvl="1"/>
            <a:r>
              <a:rPr lang="en-US" dirty="0"/>
              <a:t>Start a HallC Slack channel</a:t>
            </a:r>
          </a:p>
          <a:p>
            <a:pPr lvl="1"/>
            <a:r>
              <a:rPr lang="en-US" dirty="0"/>
              <a:t>Start a bi-weekly meeting for show-and-tell</a:t>
            </a:r>
          </a:p>
          <a:p>
            <a:pPr lvl="1"/>
            <a:r>
              <a:rPr lang="en-US" dirty="0"/>
              <a:t>Mentor program for new people joining?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6259FC-3E9F-A4D1-38BE-0001E92E64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1/18/2024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B3D24E-444B-9001-E936-AC1BE61EF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Winter Hall C Collaboration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EF11D8-DC82-C82D-A658-4EFADD555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764B-0C42-4C33-9EEF-15570E2F19A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2" name="Picture Placeholder 21" descr="A screenshot of a computer&#10;&#10;Description automatically generated">
            <a:extLst>
              <a:ext uri="{FF2B5EF4-FFF2-40B4-BE49-F238E27FC236}">
                <a16:creationId xmlns:a16="http://schemas.microsoft.com/office/drawing/2014/main" id="{9669BAFD-23D0-B929-6C13-27FF647F34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6264" y="784329"/>
            <a:ext cx="4032023" cy="2430388"/>
          </a:xfrm>
          <a:ln>
            <a:solidFill>
              <a:srgbClr val="003056"/>
            </a:solidFill>
          </a:ln>
        </p:spPr>
      </p:pic>
      <p:pic>
        <p:nvPicPr>
          <p:cNvPr id="36" name="Picture Placeholder 35" descr="A screenshot of a computer&#10;&#10;Description automatically generated">
            <a:extLst>
              <a:ext uri="{FF2B5EF4-FFF2-40B4-BE49-F238E27FC236}">
                <a16:creationId xmlns:a16="http://schemas.microsoft.com/office/drawing/2014/main" id="{5690FAA2-F6E1-F1B5-5CD1-142261DC303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014" y="3240116"/>
            <a:ext cx="4032023" cy="2723486"/>
          </a:xfrm>
          <a:ln>
            <a:solidFill>
              <a:srgbClr val="003056"/>
            </a:solidFill>
          </a:ln>
        </p:spPr>
      </p:pic>
    </p:spTree>
    <p:extLst>
      <p:ext uri="{BB962C8B-B14F-4D97-AF65-F5344CB8AC3E}">
        <p14:creationId xmlns:p14="http://schemas.microsoft.com/office/powerpoint/2010/main" val="79958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CC1A5E1-F8D8-5076-2358-11E9827C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/>
          <a:lstStyle/>
          <a:p>
            <a:r>
              <a:rPr lang="en-US" dirty="0"/>
              <a:t>Current Projects – Overview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1B7CB53-3C2D-C9CA-CAC9-F716F72CA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842643"/>
            <a:ext cx="5167641" cy="5213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Get Involved!</a:t>
            </a:r>
          </a:p>
          <a:p>
            <a:pPr lvl="1"/>
            <a:r>
              <a:rPr lang="en-US" dirty="0"/>
              <a:t>Partner up with a ML practitioner</a:t>
            </a:r>
          </a:p>
          <a:p>
            <a:pPr lvl="1"/>
            <a:r>
              <a:rPr lang="en-US" dirty="0"/>
              <a:t>Get hands-on experience!</a:t>
            </a:r>
          </a:p>
          <a:p>
            <a:pPr lvl="1"/>
            <a:r>
              <a:rPr lang="en-US" dirty="0"/>
              <a:t>Attend the Feb. 9</a:t>
            </a:r>
            <a:r>
              <a:rPr lang="en-US" baseline="30000" dirty="0"/>
              <a:t>th</a:t>
            </a:r>
            <a:r>
              <a:rPr lang="en-US" dirty="0"/>
              <a:t> Meeting, 3:00 EST</a:t>
            </a:r>
          </a:p>
          <a:p>
            <a:pPr lvl="2"/>
            <a:r>
              <a:rPr lang="en-US" dirty="0"/>
              <a:t>Invitation to be circulated soon via </a:t>
            </a:r>
            <a:r>
              <a:rPr lang="en-US" dirty="0" err="1"/>
              <a:t>hallc</a:t>
            </a:r>
            <a:r>
              <a:rPr lang="en-US" dirty="0"/>
              <a:t> mailing list</a:t>
            </a:r>
          </a:p>
          <a:p>
            <a:pPr lvl="1"/>
            <a:r>
              <a:rPr lang="en-US" dirty="0"/>
              <a:t>Help Hydra C </a:t>
            </a:r>
          </a:p>
          <a:p>
            <a:endParaRPr lang="en-US" sz="1050" dirty="0"/>
          </a:p>
          <a:p>
            <a:r>
              <a:rPr lang="en-US" dirty="0"/>
              <a:t>Works in Progress (</a:t>
            </a:r>
            <a:r>
              <a:rPr lang="en-US" dirty="0">
                <a:hlinkClick r:id="rId2"/>
              </a:rPr>
              <a:t>cmorean@jlab.org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Hydra implementation in Hall C for NPS</a:t>
            </a:r>
          </a:p>
          <a:p>
            <a:pPr lvl="1"/>
            <a:r>
              <a:rPr lang="en-US" dirty="0"/>
              <a:t>Retrieval-Augmented Generation Agent</a:t>
            </a:r>
          </a:p>
          <a:p>
            <a:pPr lvl="1"/>
            <a:r>
              <a:rPr lang="en-US" dirty="0"/>
              <a:t>Waveform analysis for dual readout calorimetry</a:t>
            </a:r>
          </a:p>
          <a:p>
            <a:pPr lvl="1"/>
            <a:r>
              <a:rPr lang="en-US" dirty="0"/>
              <a:t>Unsupervised learning for PID (TBD)</a:t>
            </a:r>
          </a:p>
          <a:p>
            <a:pPr lvl="1"/>
            <a:endParaRPr lang="en-US" sz="1000" dirty="0"/>
          </a:p>
          <a:p>
            <a:r>
              <a:rPr lang="en-US" dirty="0"/>
              <a:t>Future</a:t>
            </a:r>
          </a:p>
          <a:p>
            <a:pPr lvl="1"/>
            <a:r>
              <a:rPr lang="en-US" dirty="0"/>
              <a:t>AI/ML pipeline for deploying models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73AD70C-3C1B-8600-D199-CBC0C10A7C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15730" y="4839179"/>
            <a:ext cx="5525529" cy="1143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0" i="0" dirty="0">
                <a:effectLst/>
                <a:latin typeface="Söhne"/>
              </a:rPr>
              <a:t>Here's your image showcasing quarks, mesons, and hadrons personified as animated characters. They are depicted with playful features, eagerly surrounding a scientist who is ready to analyze them with artificial intelligence. The scene captures the excitement of these subatomic particles in a modern, high-tech laboratory setting.</a:t>
            </a:r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60AA3C-15DE-475C-59F2-EDB858580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4195" y="6388767"/>
            <a:ext cx="1777333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1/18/2024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82EF58-9B17-4FE8-801A-FF590ED0D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1051" y="6388767"/>
            <a:ext cx="3233143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Winter Hall C Collaboration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200EE8-5D40-CBDC-412B-688BFF9F2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1528" y="6388767"/>
            <a:ext cx="1069731" cy="320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D3764B-0C42-4C33-9EEF-15570E2F19A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1" name="Picture Placeholder 10" descr="A cartoon character in a lab&#10;&#10;Description automatically generated">
            <a:extLst>
              <a:ext uri="{FF2B5EF4-FFF2-40B4-BE49-F238E27FC236}">
                <a16:creationId xmlns:a16="http://schemas.microsoft.com/office/drawing/2014/main" id="{1C6462ED-6F02-7D2F-B6C2-B94C5CDBB4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3865" y="842643"/>
            <a:ext cx="3948441" cy="3945902"/>
          </a:xfrm>
          <a:prstGeom prst="rect">
            <a:avLst/>
          </a:prstGeom>
          <a:ln w="38100" cap="sq">
            <a:solidFill>
              <a:srgbClr val="00305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5A2B6C9-CBDE-4A77-1099-DB3394E31487}"/>
              </a:ext>
            </a:extLst>
          </p:cNvPr>
          <p:cNvSpPr/>
          <p:nvPr/>
        </p:nvSpPr>
        <p:spPr>
          <a:xfrm>
            <a:off x="4210236" y="437143"/>
            <a:ext cx="2738593" cy="76026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/>
          </a:p>
          <a:p>
            <a:r>
              <a:rPr lang="en-US" sz="1400" dirty="0"/>
              <a:t>Contact:</a:t>
            </a:r>
          </a:p>
          <a:p>
            <a:r>
              <a:rPr lang="en-US" sz="1400" dirty="0">
                <a:hlinkClick r:id="rId2"/>
              </a:rPr>
              <a:t>cmorean@jlab.org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787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004C70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0088CC"/>
      </a:hlink>
      <a:folHlink>
        <a:srgbClr val="004C7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F8BBF9DD21743B22C1BD4B4ECA807" ma:contentTypeVersion="3" ma:contentTypeDescription="Create a new document." ma:contentTypeScope="" ma:versionID="a120ff396ac281b02222d3f0964e9e1f">
  <xsd:schema xmlns:xsd="http://www.w3.org/2001/XMLSchema" xmlns:xs="http://www.w3.org/2001/XMLSchema" xmlns:p="http://schemas.microsoft.com/office/2006/metadata/properties" xmlns:ns3="394605fe-2c46-4dfc-8302-76bf659c577c" targetNamespace="http://schemas.microsoft.com/office/2006/metadata/properties" ma:root="true" ma:fieldsID="d09d4872e1e0863e949d1699e922ab1b" ns3:_="">
    <xsd:import namespace="394605fe-2c46-4dfc-8302-76bf659c57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605fe-2c46-4dfc-8302-76bf659c5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41BC1C-DB84-416C-AB41-1DCA7F3FF5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0F76CB-964E-4877-BA2E-5963A3E3B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4605fe-2c46-4dfc-8302-76bf659c57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BD5564-721F-4C7D-BF80-BA94AB50537E}">
  <ds:schemaRefs>
    <ds:schemaRef ds:uri="http://purl.org/dc/elements/1.1/"/>
    <ds:schemaRef ds:uri="394605fe-2c46-4dfc-8302-76bf659c577c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9561</TotalTime>
  <Words>617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Amiri</vt:lpstr>
      <vt:lpstr>Arial</vt:lpstr>
      <vt:lpstr>Calibri</vt:lpstr>
      <vt:lpstr>PingFangSC-Regular</vt:lpstr>
      <vt:lpstr>Söhne</vt:lpstr>
      <vt:lpstr>Office Theme</vt:lpstr>
      <vt:lpstr>Winter Hall C Collaboration Meeting</vt:lpstr>
      <vt:lpstr>Current Projects – Hydra Deployment</vt:lpstr>
      <vt:lpstr>Current Projects – Retrieval-Augmented Generation (RAG)</vt:lpstr>
      <vt:lpstr>Current Projects – Retrieval-Augmented Generation (RAG)</vt:lpstr>
      <vt:lpstr>Current Projects – Dual Readout Calorimetry</vt:lpstr>
      <vt:lpstr>Please Get Involved!</vt:lpstr>
      <vt:lpstr>Current Projects –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&amp; C Postdoctoral Fellow Interview</dc:title>
  <dc:creator>Casey Morean</dc:creator>
  <cp:lastModifiedBy>Morean, Casey</cp:lastModifiedBy>
  <cp:revision>348</cp:revision>
  <cp:lastPrinted>2023-08-01T13:24:08Z</cp:lastPrinted>
  <dcterms:created xsi:type="dcterms:W3CDTF">2022-06-14T15:41:56Z</dcterms:created>
  <dcterms:modified xsi:type="dcterms:W3CDTF">2024-01-18T01:44:31Z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0x010100EF5F8BBF9DD21743B22C1BD4B4ECA807</vt:lpwstr>
  </property>
</Properties>
</file>