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93" r:id="rId5"/>
    <p:sldMasterId id="2147483715" r:id="rId6"/>
    <p:sldMasterId id="2147483755" r:id="rId7"/>
  </p:sldMasterIdLst>
  <p:notesMasterIdLst>
    <p:notesMasterId r:id="rId28"/>
  </p:notesMasterIdLst>
  <p:sldIdLst>
    <p:sldId id="750" r:id="rId8"/>
    <p:sldId id="5520" r:id="rId9"/>
    <p:sldId id="5410" r:id="rId10"/>
    <p:sldId id="5424" r:id="rId11"/>
    <p:sldId id="5411" r:id="rId12"/>
    <p:sldId id="5412" r:id="rId13"/>
    <p:sldId id="5413" r:id="rId14"/>
    <p:sldId id="5414" r:id="rId15"/>
    <p:sldId id="5419" r:id="rId16"/>
    <p:sldId id="5420" r:id="rId17"/>
    <p:sldId id="5421" r:id="rId18"/>
    <p:sldId id="5537" r:id="rId19"/>
    <p:sldId id="5538" r:id="rId20"/>
    <p:sldId id="5428" r:id="rId21"/>
    <p:sldId id="5422" r:id="rId22"/>
    <p:sldId id="5417" r:id="rId23"/>
    <p:sldId id="5418" r:id="rId24"/>
    <p:sldId id="5539" r:id="rId25"/>
    <p:sldId id="5426" r:id="rId26"/>
    <p:sldId id="5536"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FE7"/>
    <a:srgbClr val="3289B9"/>
    <a:srgbClr val="339933"/>
    <a:srgbClr val="000000"/>
    <a:srgbClr val="3283AA"/>
    <a:srgbClr val="F2F2F2"/>
    <a:srgbClr val="9ECBE1"/>
    <a:srgbClr val="9ED6E1"/>
    <a:srgbClr val="9ADAF6"/>
    <a:srgbClr val="9AC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autoAdjust="0"/>
    <p:restoredTop sz="95940" autoAdjust="0"/>
  </p:normalViewPr>
  <p:slideViewPr>
    <p:cSldViewPr snapToGrid="0" snapToObjects="1">
      <p:cViewPr varScale="1">
        <p:scale>
          <a:sx n="110" d="100"/>
          <a:sy n="110" d="100"/>
        </p:scale>
        <p:origin x="416" y="184"/>
      </p:cViewPr>
      <p:guideLst/>
    </p:cSldViewPr>
  </p:slideViewPr>
  <p:outlineViewPr>
    <p:cViewPr>
      <p:scale>
        <a:sx n="33" d="100"/>
        <a:sy n="33" d="100"/>
      </p:scale>
      <p:origin x="0" y="-11706"/>
    </p:cViewPr>
  </p:outlineViewPr>
  <p:notesTextViewPr>
    <p:cViewPr>
      <p:scale>
        <a:sx n="1" d="1"/>
        <a:sy n="1" d="1"/>
      </p:scale>
      <p:origin x="0" y="0"/>
    </p:cViewPr>
  </p:notesTextViewPr>
  <p:sorterViewPr>
    <p:cViewPr>
      <p:scale>
        <a:sx n="112" d="100"/>
        <a:sy n="112"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F8F3527-BB28-884B-A511-C22C3DCF5453}" type="datetimeFigureOut">
              <a:rPr lang="en-US" smtClean="0"/>
              <a:t>1/18/24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BBF1341-3AFE-B447-A831-9671D6A7009B}" type="slidenum">
              <a:rPr lang="en-US" smtClean="0"/>
              <a:t>2</a:t>
            </a:fld>
            <a:endParaRPr lang="en-US"/>
          </a:p>
        </p:txBody>
      </p:sp>
    </p:spTree>
    <p:extLst>
      <p:ext uri="{BB962C8B-B14F-4D97-AF65-F5344CB8AC3E}">
        <p14:creationId xmlns:p14="http://schemas.microsoft.com/office/powerpoint/2010/main" val="32343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12</a:t>
            </a:fld>
            <a:endParaRPr lang="en-US"/>
          </a:p>
        </p:txBody>
      </p:sp>
    </p:spTree>
    <p:extLst>
      <p:ext uri="{BB962C8B-B14F-4D97-AF65-F5344CB8AC3E}">
        <p14:creationId xmlns:p14="http://schemas.microsoft.com/office/powerpoint/2010/main" val="373061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15</a:t>
            </a:fld>
            <a:endParaRPr lang="en-US"/>
          </a:p>
        </p:txBody>
      </p:sp>
    </p:spTree>
    <p:extLst>
      <p:ext uri="{BB962C8B-B14F-4D97-AF65-F5344CB8AC3E}">
        <p14:creationId xmlns:p14="http://schemas.microsoft.com/office/powerpoint/2010/main" val="4262027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16</a:t>
            </a:fld>
            <a:endParaRPr lang="en-US"/>
          </a:p>
        </p:txBody>
      </p:sp>
    </p:spTree>
    <p:extLst>
      <p:ext uri="{BB962C8B-B14F-4D97-AF65-F5344CB8AC3E}">
        <p14:creationId xmlns:p14="http://schemas.microsoft.com/office/powerpoint/2010/main" val="1230024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17</a:t>
            </a:fld>
            <a:endParaRPr lang="en-US"/>
          </a:p>
        </p:txBody>
      </p:sp>
    </p:spTree>
    <p:extLst>
      <p:ext uri="{BB962C8B-B14F-4D97-AF65-F5344CB8AC3E}">
        <p14:creationId xmlns:p14="http://schemas.microsoft.com/office/powerpoint/2010/main" val="1001976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19</a:t>
            </a:fld>
            <a:endParaRPr lang="en-US"/>
          </a:p>
        </p:txBody>
      </p:sp>
    </p:spTree>
    <p:extLst>
      <p:ext uri="{BB962C8B-B14F-4D97-AF65-F5344CB8AC3E}">
        <p14:creationId xmlns:p14="http://schemas.microsoft.com/office/powerpoint/2010/main" val="4233221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BBF1341-3AFE-B447-A831-9671D6A7009B}" type="slidenum">
              <a:rPr lang="en-US" smtClean="0"/>
              <a:t>20</a:t>
            </a:fld>
            <a:endParaRPr lang="en-US"/>
          </a:p>
        </p:txBody>
      </p:sp>
    </p:spTree>
    <p:extLst>
      <p:ext uri="{BB962C8B-B14F-4D97-AF65-F5344CB8AC3E}">
        <p14:creationId xmlns:p14="http://schemas.microsoft.com/office/powerpoint/2010/main" val="110863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3</a:t>
            </a:fld>
            <a:endParaRPr lang="en-US"/>
          </a:p>
        </p:txBody>
      </p:sp>
    </p:spTree>
    <p:extLst>
      <p:ext uri="{BB962C8B-B14F-4D97-AF65-F5344CB8AC3E}">
        <p14:creationId xmlns:p14="http://schemas.microsoft.com/office/powerpoint/2010/main" val="293428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4</a:t>
            </a:fld>
            <a:endParaRPr lang="en-US"/>
          </a:p>
        </p:txBody>
      </p:sp>
    </p:spTree>
    <p:extLst>
      <p:ext uri="{BB962C8B-B14F-4D97-AF65-F5344CB8AC3E}">
        <p14:creationId xmlns:p14="http://schemas.microsoft.com/office/powerpoint/2010/main" val="196815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5</a:t>
            </a:fld>
            <a:endParaRPr lang="en-US"/>
          </a:p>
        </p:txBody>
      </p:sp>
    </p:spTree>
    <p:extLst>
      <p:ext uri="{BB962C8B-B14F-4D97-AF65-F5344CB8AC3E}">
        <p14:creationId xmlns:p14="http://schemas.microsoft.com/office/powerpoint/2010/main" val="187432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6</a:t>
            </a:fld>
            <a:endParaRPr lang="en-US"/>
          </a:p>
        </p:txBody>
      </p:sp>
    </p:spTree>
    <p:extLst>
      <p:ext uri="{BB962C8B-B14F-4D97-AF65-F5344CB8AC3E}">
        <p14:creationId xmlns:p14="http://schemas.microsoft.com/office/powerpoint/2010/main" val="265273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8</a:t>
            </a:fld>
            <a:endParaRPr lang="en-US"/>
          </a:p>
        </p:txBody>
      </p:sp>
    </p:spTree>
    <p:extLst>
      <p:ext uri="{BB962C8B-B14F-4D97-AF65-F5344CB8AC3E}">
        <p14:creationId xmlns:p14="http://schemas.microsoft.com/office/powerpoint/2010/main" val="100081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9</a:t>
            </a:fld>
            <a:endParaRPr lang="en-US"/>
          </a:p>
        </p:txBody>
      </p:sp>
    </p:spTree>
    <p:extLst>
      <p:ext uri="{BB962C8B-B14F-4D97-AF65-F5344CB8AC3E}">
        <p14:creationId xmlns:p14="http://schemas.microsoft.com/office/powerpoint/2010/main" val="316023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10</a:t>
            </a:fld>
            <a:endParaRPr lang="en-US"/>
          </a:p>
        </p:txBody>
      </p:sp>
    </p:spTree>
    <p:extLst>
      <p:ext uri="{BB962C8B-B14F-4D97-AF65-F5344CB8AC3E}">
        <p14:creationId xmlns:p14="http://schemas.microsoft.com/office/powerpoint/2010/main" val="420902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11</a:t>
            </a:fld>
            <a:endParaRPr lang="en-US"/>
          </a:p>
        </p:txBody>
      </p:sp>
    </p:spTree>
    <p:extLst>
      <p:ext uri="{BB962C8B-B14F-4D97-AF65-F5344CB8AC3E}">
        <p14:creationId xmlns:p14="http://schemas.microsoft.com/office/powerpoint/2010/main" val="527102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9658" y="2942091"/>
            <a:ext cx="4212336" cy="4166616"/>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all"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6776769" cy="280120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6776769"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7486650" y="1720850"/>
            <a:ext cx="4705350" cy="3840163"/>
          </a:xfrm>
          <a:blipFill>
            <a:blip r:embed="rId7" cstate="email">
              <a:extLst>
                <a:ext uri="{28A0092B-C50C-407E-A947-70E740481C1C}">
                  <a14:useLocalDpi xmlns:a14="http://schemas.microsoft.com/office/drawing/2010/main"/>
                </a:ext>
              </a:extLst>
            </a:blip>
            <a:stretch>
              <a:fillRect/>
            </a:stretch>
          </a:blip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Tree>
    <p:extLst>
      <p:ext uri="{BB962C8B-B14F-4D97-AF65-F5344CB8AC3E}">
        <p14:creationId xmlns:p14="http://schemas.microsoft.com/office/powerpoint/2010/main" val="2227298163"/>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5322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147647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889568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9130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99373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Sidebar and 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67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64501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438580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8822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Arial" panose="020B0604020202020204" pitchFamily="34" charset="0"/>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Arial" panose="020B0604020202020204" pitchFamily="34" charset="0"/>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Footer Placeholder 3"/>
          <p:cNvSpPr>
            <a:spLocks noGrp="1"/>
          </p:cNvSpPr>
          <p:nvPr>
            <p:ph type="ftr" sz="quarter" idx="11"/>
          </p:nvPr>
        </p:nvSpPr>
        <p:spPr>
          <a:xfrm>
            <a:off x="411893" y="6467336"/>
            <a:ext cx="5223851" cy="311322"/>
          </a:xfrm>
        </p:spPr>
        <p:txBody>
          <a:bodyPr/>
          <a:lstStyle>
            <a:lvl1pPr algn="l">
              <a:defRPr>
                <a:solidFill>
                  <a:schemeClr val="tx1"/>
                </a:solidFill>
              </a:defRPr>
            </a:lvl1pPr>
          </a:lstStyle>
          <a:p>
            <a:r>
              <a:rPr lang="en-US" dirty="0"/>
              <a:t>JSA S&amp;T Committee October 7, 2022</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5917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4033981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L) green frame">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p:nvSpPr>
        <p:spPr>
          <a:xfrm>
            <a:off x="274319" y="1061548"/>
            <a:ext cx="11487913" cy="579645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192903" y="1061548"/>
            <a:ext cx="4569329" cy="5476412"/>
          </a:xfrm>
        </p:spPr>
        <p:txBody>
          <a:bodyPr/>
          <a:lstStyle/>
          <a:p>
            <a:r>
              <a:rPr lang="en-US"/>
              <a:t>Click icon to add picture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28327" y="2701312"/>
            <a:ext cx="6590749" cy="3836648"/>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5878" y="1352479"/>
            <a:ext cx="6569449"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60" name="Freeform: Shape 59">
            <a:extLst>
              <a:ext uri="{FF2B5EF4-FFF2-40B4-BE49-F238E27FC236}">
                <a16:creationId xmlns:a16="http://schemas.microsoft.com/office/drawing/2014/main" id="{5A4A8ECE-C685-4987-A5C3-58EECB462B72}"/>
              </a:ext>
            </a:extLst>
          </p:cNvPr>
          <p:cNvSpPr/>
          <p:nvPr/>
        </p:nvSpPr>
        <p:spPr>
          <a:xfrm>
            <a:off x="7192903" y="0"/>
            <a:ext cx="4999097" cy="6537960"/>
          </a:xfrm>
          <a:custGeom>
            <a:avLst/>
            <a:gdLst>
              <a:gd name="connsiteX0" fmla="*/ 0 w 4999097"/>
              <a:gd name="connsiteY0" fmla="*/ 0 h 6537960"/>
              <a:gd name="connsiteX1" fmla="*/ 4999097 w 4999097"/>
              <a:gd name="connsiteY1" fmla="*/ 0 h 6537960"/>
              <a:gd name="connsiteX2" fmla="*/ 4999097 w 4999097"/>
              <a:gd name="connsiteY2" fmla="*/ 6537960 h 6537960"/>
              <a:gd name="connsiteX3" fmla="*/ 4569328 w 4999097"/>
              <a:gd name="connsiteY3" fmla="*/ 6537960 h 6537960"/>
              <a:gd name="connsiteX4" fmla="*/ 4569328 w 4999097"/>
              <a:gd name="connsiteY4" fmla="*/ 1099648 h 6537960"/>
              <a:gd name="connsiteX5" fmla="*/ 0 w 4999097"/>
              <a:gd name="connsiteY5" fmla="*/ 1099648 h 6537960"/>
              <a:gd name="connsiteX6" fmla="*/ 0 w 4999097"/>
              <a:gd name="connsiteY6" fmla="*/ 0 h 65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9097" h="6537960">
                <a:moveTo>
                  <a:pt x="0" y="0"/>
                </a:moveTo>
                <a:lnTo>
                  <a:pt x="4999097" y="0"/>
                </a:lnTo>
                <a:lnTo>
                  <a:pt x="4999097" y="6537960"/>
                </a:lnTo>
                <a:lnTo>
                  <a:pt x="4569328" y="6537960"/>
                </a:lnTo>
                <a:lnTo>
                  <a:pt x="4569328" y="1099648"/>
                </a:lnTo>
                <a:lnTo>
                  <a:pt x="0" y="1099648"/>
                </a:lnTo>
                <a:lnTo>
                  <a:pt x="0" y="0"/>
                </a:lnTo>
                <a:close/>
              </a:path>
            </a:pathLst>
          </a:custGeom>
          <a:solidFill>
            <a:schemeClr val="tx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1500168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L)">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429769" y="1061548"/>
            <a:ext cx="4569329" cy="5476412"/>
          </a:xfrm>
        </p:spPr>
        <p:txBody>
          <a:bodyPr/>
          <a:lstStyle/>
          <a:p>
            <a:r>
              <a:rPr lang="en-US"/>
              <a:t>Click icon to add picture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5232843" y="2701312"/>
            <a:ext cx="6590749" cy="3836648"/>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5254143" y="1352479"/>
            <a:ext cx="6569449"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3833975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R)">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254263" y="1061548"/>
            <a:ext cx="4569329" cy="5476412"/>
          </a:xfrm>
        </p:spPr>
        <p:txBody>
          <a:bodyPr/>
          <a:lstStyle/>
          <a:p>
            <a:r>
              <a:rPr lang="en-US"/>
              <a:t>Click icon to add picture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295105" y="2701312"/>
            <a:ext cx="6590749" cy="3836648"/>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16405" y="1352479"/>
            <a:ext cx="6569449"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3840056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759583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22091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0504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3870446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378" y="320040"/>
            <a:ext cx="11425236" cy="535531"/>
          </a:xfrm>
        </p:spPr>
        <p:txBody>
          <a:bodyPr/>
          <a:lstStyle/>
          <a:p>
            <a:r>
              <a:rPr lang="en-US"/>
              <a:t>Click to edit Master title style</a:t>
            </a:r>
            <a:endParaRPr lang="en-US" dirty="0"/>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505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9658" y="2942091"/>
            <a:ext cx="4212336" cy="4166616"/>
          </a:xfrm>
          <a:prstGeom prst="rect">
            <a:avLst/>
          </a:prstGeom>
        </p:spPr>
      </p:pic>
      <p:pic>
        <p:nvPicPr>
          <p:cNvPr id="11" name="Picture 10"/>
          <p:cNvPicPr>
            <a:picLocks noChangeAspect="1"/>
          </p:cNvPicPr>
          <p:nvPr userDrawn="1"/>
        </p:nvPicPr>
        <p:blipFill>
          <a:blip r:embed="rId3"/>
          <a:stretch>
            <a:fillRect/>
          </a:stretch>
        </p:blipFill>
        <p:spPr>
          <a:xfrm>
            <a:off x="0" y="0"/>
            <a:ext cx="12192000" cy="1282700"/>
          </a:xfrm>
          <a:prstGeom prst="rect">
            <a:avLst/>
          </a:prstGeom>
        </p:spPr>
      </p:pic>
      <p:sp>
        <p:nvSpPr>
          <p:cNvPr id="20" name="Picture Placeholder 19"/>
          <p:cNvSpPr>
            <a:spLocks noGrp="1"/>
          </p:cNvSpPr>
          <p:nvPr>
            <p:ph type="pic" sz="quarter" idx="18"/>
          </p:nvPr>
        </p:nvSpPr>
        <p:spPr>
          <a:xfrm>
            <a:off x="7486650" y="1720850"/>
            <a:ext cx="4705350" cy="3840163"/>
          </a:xfrm>
          <a:blipFill>
            <a:blip r:embed="rId4" cstate="email">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8" name="Text Placeholder 7"/>
          <p:cNvSpPr>
            <a:spLocks noGrp="1"/>
          </p:cNvSpPr>
          <p:nvPr>
            <p:ph type="body" sz="quarter" idx="12" hasCustomPrompt="1"/>
          </p:nvPr>
        </p:nvSpPr>
        <p:spPr>
          <a:xfrm>
            <a:off x="424849" y="5217805"/>
            <a:ext cx="4007384" cy="369887"/>
          </a:xfrm>
        </p:spPr>
        <p:txBody>
          <a:bodyPr>
            <a:noAutofit/>
          </a:bodyPr>
          <a:lstStyle>
            <a:lvl1pPr marL="0" indent="0">
              <a:buNone/>
              <a:defRPr sz="2200" baseline="0">
                <a:solidFill>
                  <a:schemeClr val="accent6"/>
                </a:solidFill>
              </a:defRPr>
            </a:lvl1pPr>
          </a:lstStyle>
          <a:p>
            <a:pPr lvl="0"/>
            <a:r>
              <a:rPr lang="en-US" dirty="0"/>
              <a:t>Name, Title</a:t>
            </a:r>
          </a:p>
        </p:txBody>
      </p:sp>
      <p:sp>
        <p:nvSpPr>
          <p:cNvPr id="5" name="Text Placeholder 4"/>
          <p:cNvSpPr>
            <a:spLocks noGrp="1"/>
          </p:cNvSpPr>
          <p:nvPr>
            <p:ph type="body" sz="quarter" idx="14"/>
          </p:nvPr>
        </p:nvSpPr>
        <p:spPr>
          <a:xfrm>
            <a:off x="424850" y="659732"/>
            <a:ext cx="11383433" cy="461379"/>
          </a:xfrm>
        </p:spPr>
        <p:txBody>
          <a:bodyPr>
            <a:noAutofit/>
          </a:bodyPr>
          <a:lstStyle>
            <a:lvl1pPr marL="0" indent="0">
              <a:buFontTx/>
              <a:buNone/>
              <a:defRPr sz="3000" b="1" i="0" cap="none" baseline="0"/>
            </a:lvl1pPr>
            <a:lvl2pPr marL="457200" indent="0">
              <a:buFontTx/>
              <a:buNone/>
              <a:defRPr sz="3000" cap="none" baseline="0"/>
            </a:lvl2pPr>
            <a:lvl3pPr marL="914400" indent="0">
              <a:buFontTx/>
              <a:buNone/>
              <a:defRPr sz="3000" cap="none" baseline="0"/>
            </a:lvl3pPr>
            <a:lvl4pPr marL="1371600" indent="0">
              <a:buFontTx/>
              <a:buNone/>
              <a:defRPr sz="3000" cap="none" baseline="0"/>
            </a:lvl4pPr>
            <a:lvl5pPr marL="1828800" indent="0">
              <a:buFontTx/>
              <a:buNone/>
              <a:defRPr sz="3000" cap="none" baseline="0"/>
            </a:lvl5pPr>
          </a:lstStyle>
          <a:p>
            <a:pPr lvl="0"/>
            <a:r>
              <a:rPr lang="en-US"/>
              <a:t>Edit Master text styles</a:t>
            </a:r>
          </a:p>
        </p:txBody>
      </p:sp>
      <p:sp>
        <p:nvSpPr>
          <p:cNvPr id="7" name="Text Placeholder 6"/>
          <p:cNvSpPr>
            <a:spLocks noGrp="1"/>
          </p:cNvSpPr>
          <p:nvPr>
            <p:ph type="body" sz="quarter" idx="15"/>
          </p:nvPr>
        </p:nvSpPr>
        <p:spPr>
          <a:xfrm>
            <a:off x="424849" y="1750850"/>
            <a:ext cx="6400800" cy="3363912"/>
          </a:xfrm>
        </p:spPr>
        <p:txBody>
          <a:bodyPr>
            <a:normAutofit/>
          </a:bodyPr>
          <a:lstStyle>
            <a:lvl1pPr marL="342900" indent="-342900">
              <a:buFont typeface="Arial" charset="0"/>
              <a:buChar char="•"/>
              <a:defRPr sz="2200" baseline="0">
                <a:solidFill>
                  <a:schemeClr val="accent1"/>
                </a:solidFill>
              </a:defRPr>
            </a:lvl1pPr>
            <a:lvl2pPr marL="685800" indent="-228600">
              <a:buFont typeface=".AppleSystemUIFont" charset="-120"/>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AppleSystemUIFont" charset="-120"/>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6"/>
          </p:nvPr>
        </p:nvSpPr>
        <p:spPr>
          <a:xfrm>
            <a:off x="424850" y="5588001"/>
            <a:ext cx="3865033" cy="257629"/>
          </a:xfrm>
        </p:spPr>
        <p:txBody>
          <a:bodyPr>
            <a:noAutofit/>
          </a:bodyPr>
          <a:lstStyle>
            <a:lvl1pPr marL="0" indent="0">
              <a:buFontTx/>
              <a:buNone/>
              <a:defRPr sz="1000" baseline="0"/>
            </a:lvl1pPr>
            <a:lvl2pPr marL="457200" indent="0">
              <a:buFontTx/>
              <a:buNone/>
              <a:defRPr sz="1000" baseline="0"/>
            </a:lvl2pPr>
            <a:lvl3pPr marL="914400" indent="0">
              <a:buFontTx/>
              <a:buNone/>
              <a:defRPr sz="1000" baseline="0"/>
            </a:lvl3pPr>
            <a:lvl4pPr marL="1371600" indent="0">
              <a:buFontTx/>
              <a:buNone/>
              <a:defRPr sz="1000" baseline="0"/>
            </a:lvl4pPr>
            <a:lvl5pPr marL="1828800" indent="0">
              <a:buFontTx/>
              <a:buNone/>
              <a:defRPr sz="1000" baseline="0"/>
            </a:lvl5pPr>
          </a:lstStyle>
          <a:p>
            <a:pPr lvl="0"/>
            <a:r>
              <a:rPr lang="en-US"/>
              <a:t>Edit Master text styles</a:t>
            </a:r>
          </a:p>
        </p:txBody>
      </p:sp>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5" name="Picture 1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3797898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Org chart layout">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E5A8BBA-9B72-487E-892D-2665BFB5B33F}"/>
              </a:ext>
            </a:extLst>
          </p:cNvPr>
          <p:cNvSpPr txBox="1">
            <a:spLocks/>
          </p:cNvSpPr>
          <p:nvPr userDrawn="1"/>
        </p:nvSpPr>
        <p:spPr>
          <a:xfrm>
            <a:off x="9234363" y="6539307"/>
            <a:ext cx="2743200" cy="267666"/>
          </a:xfrm>
          <a:prstGeom prst="rect">
            <a:avLst/>
          </a:prstGeom>
        </p:spPr>
        <p:txBody>
          <a:bodyPr/>
          <a:lstStyle>
            <a:defPPr>
              <a:defRPr lang="en-US"/>
            </a:defPPr>
            <a:lvl1pPr>
              <a:defRPr sz="1100">
                <a:solidFill>
                  <a:schemeClr val="bg1">
                    <a:lumMod val="75000"/>
                  </a:schemeClr>
                </a:solidFill>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lgn="r"/>
            <a:fld id="{967BB7C0-5F74-43CF-AA89-9844B0617CFB}" type="datetimeFigureOut">
              <a:rPr lang="en-US" sz="1000" smtClean="0"/>
              <a:pPr lvl="0" algn="r"/>
              <a:t>1/18/24</a:t>
            </a:fld>
            <a:endParaRPr lang="en-US" sz="1000" dirty="0"/>
          </a:p>
        </p:txBody>
      </p:sp>
      <p:sp>
        <p:nvSpPr>
          <p:cNvPr id="4" name="Rectangle 6">
            <a:extLst>
              <a:ext uri="{FF2B5EF4-FFF2-40B4-BE49-F238E27FC236}">
                <a16:creationId xmlns:a16="http://schemas.microsoft.com/office/drawing/2014/main" id="{56209214-7161-4C5D-93BC-1BEB7104619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5" name="Rectangle 4">
            <a:extLst>
              <a:ext uri="{FF2B5EF4-FFF2-40B4-BE49-F238E27FC236}">
                <a16:creationId xmlns:a16="http://schemas.microsoft.com/office/drawing/2014/main" id="{2C1BFE0C-7357-4DB3-B2D7-391A7D699AA4}"/>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6" name="Rectangle 6">
            <a:extLst>
              <a:ext uri="{FF2B5EF4-FFF2-40B4-BE49-F238E27FC236}">
                <a16:creationId xmlns:a16="http://schemas.microsoft.com/office/drawing/2014/main" id="{E0E54EF2-B02F-4006-9A42-C659C6457A2C}"/>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921A9BEC-199A-46CD-B5B9-24DA8B0CC1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2013549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Tree>
    <p:extLst>
      <p:ext uri="{BB962C8B-B14F-4D97-AF65-F5344CB8AC3E}">
        <p14:creationId xmlns:p14="http://schemas.microsoft.com/office/powerpoint/2010/main" val="681920555"/>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7460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4214515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691515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91351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4157562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8_Sidebar and 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879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276826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15640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894A-23D8-DD48-BEBC-5D1CBF3930F1}"/>
              </a:ext>
            </a:extLst>
          </p:cNvPr>
          <p:cNvSpPr>
            <a:spLocks noGrp="1"/>
          </p:cNvSpPr>
          <p:nvPr>
            <p:ph type="title"/>
          </p:nvPr>
        </p:nvSpPr>
        <p:spPr>
          <a:xfrm>
            <a:off x="838200" y="365126"/>
            <a:ext cx="10515600" cy="62341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EC42A2-A5E5-7D44-B052-7421E678CB49}"/>
              </a:ext>
            </a:extLst>
          </p:cNvPr>
          <p:cNvSpPr>
            <a:spLocks noGrp="1"/>
          </p:cNvSpPr>
          <p:nvPr>
            <p:ph sz="half" idx="1"/>
          </p:nvPr>
        </p:nvSpPr>
        <p:spPr>
          <a:xfrm>
            <a:off x="838199" y="1289786"/>
            <a:ext cx="4953000" cy="4665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27ABB75E-06AA-224A-A063-5E6695F3B001}"/>
              </a:ext>
            </a:extLst>
          </p:cNvPr>
          <p:cNvSpPr>
            <a:spLocks noGrp="1"/>
          </p:cNvSpPr>
          <p:nvPr>
            <p:ph sz="half" idx="13"/>
          </p:nvPr>
        </p:nvSpPr>
        <p:spPr>
          <a:xfrm>
            <a:off x="6400801" y="1289786"/>
            <a:ext cx="4953000" cy="4665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90931573-8B22-D446-9D77-6F56FCB358BA}"/>
              </a:ext>
            </a:extLst>
          </p:cNvPr>
          <p:cNvCxnSpPr>
            <a:cxnSpLocks/>
          </p:cNvCxnSpPr>
          <p:nvPr userDrawn="1"/>
        </p:nvCxnSpPr>
        <p:spPr>
          <a:xfrm>
            <a:off x="838199" y="1160585"/>
            <a:ext cx="1051560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DAC3EB-D54A-C44E-BF90-38EC2E5B976D}"/>
              </a:ext>
            </a:extLst>
          </p:cNvPr>
          <p:cNvCxnSpPr>
            <a:cxnSpLocks/>
          </p:cNvCxnSpPr>
          <p:nvPr userDrawn="1"/>
        </p:nvCxnSpPr>
        <p:spPr>
          <a:xfrm>
            <a:off x="838199" y="6154616"/>
            <a:ext cx="1051560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7197D05F-C429-4A4B-997A-87F95C296AAE}"/>
              </a:ext>
            </a:extLst>
          </p:cNvPr>
          <p:cNvSpPr>
            <a:spLocks noGrp="1"/>
          </p:cNvSpPr>
          <p:nvPr>
            <p:ph type="ftr" sz="quarter" idx="3"/>
          </p:nvPr>
        </p:nvSpPr>
        <p:spPr>
          <a:xfrm>
            <a:off x="838200" y="6311899"/>
            <a:ext cx="3505200" cy="365125"/>
          </a:xfrm>
          <a:prstGeom prst="rect">
            <a:avLst/>
          </a:prstGeom>
        </p:spPr>
        <p:txBody>
          <a:bodyPr vert="horz" lIns="91440" tIns="45720" rIns="91440" bIns="45720" rtlCol="0" anchor="ctr"/>
          <a:lstStyle>
            <a:lvl1pPr algn="l">
              <a:defRPr sz="1000" i="1">
                <a:solidFill>
                  <a:schemeClr val="tx1">
                    <a:lumMod val="75000"/>
                  </a:schemeClr>
                </a:solidFill>
                <a:latin typeface="Avenir" panose="020B0503020203020204" pitchFamily="34" charset="0"/>
              </a:defRPr>
            </a:lvl1pPr>
          </a:lstStyle>
          <a:p>
            <a:r>
              <a:rPr lang="en-US"/>
              <a:t>Long Range Plan background</a:t>
            </a:r>
            <a:endParaRPr lang="en-US" dirty="0"/>
          </a:p>
        </p:txBody>
      </p:sp>
      <p:sp>
        <p:nvSpPr>
          <p:cNvPr id="12" name="Slide Number Placeholder 5">
            <a:extLst>
              <a:ext uri="{FF2B5EF4-FFF2-40B4-BE49-F238E27FC236}">
                <a16:creationId xmlns:a16="http://schemas.microsoft.com/office/drawing/2014/main" id="{4520590F-87CD-4266-827C-BF81F3D8ABB1}"/>
              </a:ext>
            </a:extLst>
          </p:cNvPr>
          <p:cNvSpPr>
            <a:spLocks noGrp="1"/>
          </p:cNvSpPr>
          <p:nvPr>
            <p:ph type="sldNum" sz="quarter" idx="4"/>
          </p:nvPr>
        </p:nvSpPr>
        <p:spPr>
          <a:xfrm>
            <a:off x="5666014" y="6311900"/>
            <a:ext cx="636815" cy="365125"/>
          </a:xfrm>
          <a:prstGeom prst="rect">
            <a:avLst/>
          </a:prstGeom>
        </p:spPr>
        <p:txBody>
          <a:bodyPr vert="horz" lIns="91440" tIns="45720" rIns="91440" bIns="45720" rtlCol="0" anchor="ctr"/>
          <a:lstStyle>
            <a:lvl1pPr algn="l">
              <a:defRPr sz="1000">
                <a:solidFill>
                  <a:schemeClr val="tx1">
                    <a:lumMod val="75000"/>
                  </a:schemeClr>
                </a:solidFill>
                <a:latin typeface="Avenir" panose="020B0503020203020204" pitchFamily="34" charset="0"/>
              </a:defRPr>
            </a:lvl1pPr>
          </a:lstStyle>
          <a:p>
            <a:fld id="{B2E69C32-F40A-4944-821E-46A56DF0648B}" type="slidenum">
              <a:rPr lang="en-US" smtClean="0"/>
              <a:pPr/>
              <a:t>‹#›</a:t>
            </a:fld>
            <a:endParaRPr lang="en-US" dirty="0"/>
          </a:p>
        </p:txBody>
      </p:sp>
    </p:spTree>
    <p:extLst>
      <p:ext uri="{BB962C8B-B14F-4D97-AF65-F5344CB8AC3E}">
        <p14:creationId xmlns:p14="http://schemas.microsoft.com/office/powerpoint/2010/main" val="1785671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81168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927370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126811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ontent with picture (L) green frame">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p:nvSpPr>
        <p:spPr>
          <a:xfrm>
            <a:off x="274319" y="1061548"/>
            <a:ext cx="11487913" cy="579645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192903" y="1061548"/>
            <a:ext cx="4569329" cy="5476412"/>
          </a:xfrm>
        </p:spPr>
        <p:txBody>
          <a:bodyPr/>
          <a:lstStyle/>
          <a:p>
            <a:r>
              <a:rPr lang="en-US"/>
              <a:t>Click icon to add picture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28327" y="2701312"/>
            <a:ext cx="6590749" cy="3836648"/>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5878" y="1352479"/>
            <a:ext cx="6569449"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60" name="Freeform: Shape 59">
            <a:extLst>
              <a:ext uri="{FF2B5EF4-FFF2-40B4-BE49-F238E27FC236}">
                <a16:creationId xmlns:a16="http://schemas.microsoft.com/office/drawing/2014/main" id="{5A4A8ECE-C685-4987-A5C3-58EECB462B72}"/>
              </a:ext>
            </a:extLst>
          </p:cNvPr>
          <p:cNvSpPr/>
          <p:nvPr/>
        </p:nvSpPr>
        <p:spPr>
          <a:xfrm>
            <a:off x="7192903" y="0"/>
            <a:ext cx="4999097" cy="6537960"/>
          </a:xfrm>
          <a:custGeom>
            <a:avLst/>
            <a:gdLst>
              <a:gd name="connsiteX0" fmla="*/ 0 w 4999097"/>
              <a:gd name="connsiteY0" fmla="*/ 0 h 6537960"/>
              <a:gd name="connsiteX1" fmla="*/ 4999097 w 4999097"/>
              <a:gd name="connsiteY1" fmla="*/ 0 h 6537960"/>
              <a:gd name="connsiteX2" fmla="*/ 4999097 w 4999097"/>
              <a:gd name="connsiteY2" fmla="*/ 6537960 h 6537960"/>
              <a:gd name="connsiteX3" fmla="*/ 4569328 w 4999097"/>
              <a:gd name="connsiteY3" fmla="*/ 6537960 h 6537960"/>
              <a:gd name="connsiteX4" fmla="*/ 4569328 w 4999097"/>
              <a:gd name="connsiteY4" fmla="*/ 1099648 h 6537960"/>
              <a:gd name="connsiteX5" fmla="*/ 0 w 4999097"/>
              <a:gd name="connsiteY5" fmla="*/ 1099648 h 6537960"/>
              <a:gd name="connsiteX6" fmla="*/ 0 w 4999097"/>
              <a:gd name="connsiteY6" fmla="*/ 0 h 65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9097" h="6537960">
                <a:moveTo>
                  <a:pt x="0" y="0"/>
                </a:moveTo>
                <a:lnTo>
                  <a:pt x="4999097" y="0"/>
                </a:lnTo>
                <a:lnTo>
                  <a:pt x="4999097" y="6537960"/>
                </a:lnTo>
                <a:lnTo>
                  <a:pt x="4569328" y="6537960"/>
                </a:lnTo>
                <a:lnTo>
                  <a:pt x="4569328" y="1099648"/>
                </a:lnTo>
                <a:lnTo>
                  <a:pt x="0" y="1099648"/>
                </a:lnTo>
                <a:lnTo>
                  <a:pt x="0" y="0"/>
                </a:lnTo>
                <a:close/>
              </a:path>
            </a:pathLst>
          </a:custGeom>
          <a:solidFill>
            <a:schemeClr val="tx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852236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ontent with picture (L)">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429769" y="1061548"/>
            <a:ext cx="4569329" cy="5476412"/>
          </a:xfrm>
        </p:spPr>
        <p:txBody>
          <a:bodyPr/>
          <a:lstStyle/>
          <a:p>
            <a:r>
              <a:rPr lang="en-US"/>
              <a:t>Click icon to add picture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5232843" y="2701312"/>
            <a:ext cx="6590749" cy="3836648"/>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5254143" y="1352479"/>
            <a:ext cx="6569449"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1627943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ontent with picture (R)">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254263" y="1061548"/>
            <a:ext cx="4569329" cy="5476412"/>
          </a:xfrm>
        </p:spPr>
        <p:txBody>
          <a:bodyPr/>
          <a:lstStyle/>
          <a:p>
            <a:r>
              <a:rPr lang="en-US"/>
              <a:t>Click icon to add picture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295105" y="2701312"/>
            <a:ext cx="6590749" cy="3836648"/>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16405" y="1352479"/>
            <a:ext cx="6569449"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3245149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550890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580948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191807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387108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D752535A-91A3-4B68-98F3-3D3C76D0D60C}"/>
              </a:ext>
            </a:extLst>
          </p:cNvPr>
          <p:cNvSpPr>
            <a:spLocks noGrp="1"/>
          </p:cNvSpPr>
          <p:nvPr>
            <p:ph type="ftr" sz="quarter" idx="3"/>
          </p:nvPr>
        </p:nvSpPr>
        <p:spPr>
          <a:xfrm>
            <a:off x="838200" y="6311899"/>
            <a:ext cx="3505200" cy="365125"/>
          </a:xfrm>
          <a:prstGeom prst="rect">
            <a:avLst/>
          </a:prstGeom>
        </p:spPr>
        <p:txBody>
          <a:bodyPr vert="horz" lIns="91440" tIns="45720" rIns="91440" bIns="45720" rtlCol="0" anchor="ctr"/>
          <a:lstStyle>
            <a:lvl1pPr algn="l">
              <a:defRPr sz="1000" i="1">
                <a:solidFill>
                  <a:schemeClr val="tx1">
                    <a:lumMod val="75000"/>
                  </a:schemeClr>
                </a:solidFill>
                <a:latin typeface="Avenir" panose="020B0503020203020204" pitchFamily="34" charset="0"/>
              </a:defRPr>
            </a:lvl1pPr>
          </a:lstStyle>
          <a:p>
            <a:r>
              <a:rPr lang="en-US"/>
              <a:t>Long Range Plan background</a:t>
            </a:r>
            <a:endParaRPr lang="en-US" dirty="0"/>
          </a:p>
        </p:txBody>
      </p:sp>
      <p:sp>
        <p:nvSpPr>
          <p:cNvPr id="3" name="Slide Number Placeholder 5">
            <a:extLst>
              <a:ext uri="{FF2B5EF4-FFF2-40B4-BE49-F238E27FC236}">
                <a16:creationId xmlns:a16="http://schemas.microsoft.com/office/drawing/2014/main" id="{10B3AB03-B91B-4D4D-847B-10F598DE1468}"/>
              </a:ext>
            </a:extLst>
          </p:cNvPr>
          <p:cNvSpPr>
            <a:spLocks noGrp="1"/>
          </p:cNvSpPr>
          <p:nvPr>
            <p:ph type="sldNum" sz="quarter" idx="4"/>
          </p:nvPr>
        </p:nvSpPr>
        <p:spPr>
          <a:xfrm>
            <a:off x="5666014" y="6311900"/>
            <a:ext cx="636815" cy="365125"/>
          </a:xfrm>
          <a:prstGeom prst="rect">
            <a:avLst/>
          </a:prstGeom>
        </p:spPr>
        <p:txBody>
          <a:bodyPr vert="horz" lIns="91440" tIns="45720" rIns="91440" bIns="45720" rtlCol="0" anchor="ctr"/>
          <a:lstStyle>
            <a:lvl1pPr algn="l">
              <a:defRPr sz="1000" i="1">
                <a:solidFill>
                  <a:schemeClr val="tx1">
                    <a:lumMod val="75000"/>
                  </a:schemeClr>
                </a:solidFill>
                <a:latin typeface="Avenir" panose="020B0503020203020204" pitchFamily="34" charset="0"/>
              </a:defRPr>
            </a:lvl1pPr>
          </a:lstStyle>
          <a:p>
            <a:fld id="{B2E69C32-F40A-4944-821E-46A56DF0648B}" type="slidenum">
              <a:rPr lang="en-US" smtClean="0"/>
              <a:pPr/>
              <a:t>‹#›</a:t>
            </a:fld>
            <a:endParaRPr lang="en-US" dirty="0"/>
          </a:p>
        </p:txBody>
      </p:sp>
    </p:spTree>
    <p:extLst>
      <p:ext uri="{BB962C8B-B14F-4D97-AF65-F5344CB8AC3E}">
        <p14:creationId xmlns:p14="http://schemas.microsoft.com/office/powerpoint/2010/main" val="31841027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378" y="320040"/>
            <a:ext cx="11425236" cy="535531"/>
          </a:xfrm>
        </p:spPr>
        <p:txBody>
          <a:bodyPr/>
          <a:lstStyle/>
          <a:p>
            <a:r>
              <a:rPr lang="en-US"/>
              <a:t>Click to edit Master title style</a:t>
            </a:r>
            <a:endParaRPr lang="en-US" dirty="0"/>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6407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94" y="320040"/>
            <a:ext cx="11504904" cy="535531"/>
          </a:xfrm>
        </p:spPr>
        <p:txBody>
          <a:bodyPr/>
          <a:lstStyle/>
          <a:p>
            <a:r>
              <a:rPr lang="en-US"/>
              <a:t>Click to edit Master title style</a:t>
            </a:r>
            <a:endParaRPr lang="en-US" dirty="0"/>
          </a:p>
        </p:txBody>
      </p:sp>
    </p:spTree>
    <p:extLst>
      <p:ext uri="{BB962C8B-B14F-4D97-AF65-F5344CB8AC3E}">
        <p14:creationId xmlns:p14="http://schemas.microsoft.com/office/powerpoint/2010/main" val="1763126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771097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770867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9451282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w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281390" y="6480485"/>
            <a:ext cx="1691018" cy="246221"/>
          </a:xfrm>
          <a:prstGeom prst="rect">
            <a:avLst/>
          </a:prstGeom>
        </p:spPr>
        <p:txBody>
          <a:bodyPr/>
          <a:lstStyle/>
          <a:p>
            <a:r>
              <a:rPr lang="en-US">
                <a:solidFill>
                  <a:srgbClr val="84B641">
                    <a:lumMod val="60000"/>
                    <a:lumOff val="40000"/>
                  </a:srgbClr>
                </a:solidFill>
              </a:rPr>
              <a:t>Long Range Plan background</a:t>
            </a:r>
            <a:endParaRPr lang="en-US" dirty="0">
              <a:solidFill>
                <a:srgbClr val="84B641">
                  <a:lumMod val="60000"/>
                  <a:lumOff val="40000"/>
                </a:srgbClr>
              </a:solidFill>
            </a:endParaRPr>
          </a:p>
        </p:txBody>
      </p:sp>
      <p:sp>
        <p:nvSpPr>
          <p:cNvPr id="4" name="Content Placeholder 2"/>
          <p:cNvSpPr>
            <a:spLocks noGrp="1"/>
          </p:cNvSpPr>
          <p:nvPr>
            <p:ph idx="1"/>
          </p:nvPr>
        </p:nvSpPr>
        <p:spPr>
          <a:xfrm>
            <a:off x="347565"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280" indent="-222183">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1757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3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771097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770867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177237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w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281390" y="6480485"/>
            <a:ext cx="1691018" cy="246221"/>
          </a:xfrm>
          <a:prstGeom prst="rect">
            <a:avLst/>
          </a:prstGeom>
        </p:spPr>
        <p:txBody>
          <a:bodyPr/>
          <a:lstStyle/>
          <a:p>
            <a:r>
              <a:rPr lang="en-US">
                <a:solidFill>
                  <a:srgbClr val="84B641">
                    <a:lumMod val="60000"/>
                    <a:lumOff val="40000"/>
                  </a:srgbClr>
                </a:solidFill>
              </a:rPr>
              <a:t>Long Range Plan background</a:t>
            </a:r>
            <a:endParaRPr lang="en-US" dirty="0">
              <a:solidFill>
                <a:srgbClr val="84B641">
                  <a:lumMod val="60000"/>
                  <a:lumOff val="40000"/>
                </a:srgbClr>
              </a:solidFill>
            </a:endParaRPr>
          </a:p>
        </p:txBody>
      </p:sp>
      <p:sp>
        <p:nvSpPr>
          <p:cNvPr id="4" name="Content Placeholder 2"/>
          <p:cNvSpPr>
            <a:spLocks noGrp="1"/>
          </p:cNvSpPr>
          <p:nvPr>
            <p:ph idx="1"/>
          </p:nvPr>
        </p:nvSpPr>
        <p:spPr>
          <a:xfrm>
            <a:off x="347565"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280" indent="-222183">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417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print">
            <a:alphaModFix amt="43000"/>
            <a:extLst>
              <a:ext uri="{28A0092B-C50C-407E-A947-70E740481C1C}">
                <a14:useLocalDpi xmlns:a14="http://schemas.microsoft.com/office/drawing/2010/main" val="0"/>
              </a:ext>
            </a:extLst>
          </a:blip>
          <a:srcRect l="12397" t="29473" r="6129" b="9474"/>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C00000"/>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BE1D1D"/>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56065" y="6341580"/>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2457866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310209"/>
            <a:ext cx="11425236" cy="484748"/>
          </a:xfrm>
        </p:spPr>
        <p:txBody>
          <a:bodyPr/>
          <a:lstStyle>
            <a:lvl1pPr>
              <a:defRPr>
                <a:solidFill>
                  <a:srgbClr val="BE1D1D"/>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586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3" y="310208"/>
            <a:ext cx="11504904" cy="48474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BE1D1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BE1D1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8858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7" y="310208"/>
            <a:ext cx="11504904" cy="484748"/>
          </a:xfrm>
        </p:spPr>
        <p:txBody>
          <a:bodyPr/>
          <a:lstStyle>
            <a:lvl1pPr>
              <a:defRPr>
                <a:solidFill>
                  <a:srgbClr val="BE1D1D"/>
                </a:solidFill>
              </a:defRPr>
            </a:lvl1pPr>
          </a:lstStyle>
          <a:p>
            <a:r>
              <a:rPr lang="en-US" dirty="0"/>
              <a:t>Click to edit Master title style</a:t>
            </a:r>
          </a:p>
        </p:txBody>
      </p:sp>
    </p:spTree>
    <p:extLst>
      <p:ext uri="{BB962C8B-B14F-4D97-AF65-F5344CB8AC3E}">
        <p14:creationId xmlns:p14="http://schemas.microsoft.com/office/powerpoint/2010/main" val="370926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3431770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18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print">
            <a:alphaModFix amt="43000"/>
            <a:extLst>
              <a:ext uri="{28A0092B-C50C-407E-A947-70E740481C1C}">
                <a14:useLocalDpi xmlns:a14="http://schemas.microsoft.com/office/drawing/2010/main" val="0"/>
              </a:ext>
            </a:extLst>
          </a:blip>
          <a:srcRect l="12397" t="29473" r="6129" b="9474"/>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3559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7" y="310208"/>
            <a:ext cx="11504904" cy="510909"/>
          </a:xfrm>
        </p:spPr>
        <p:txBody>
          <a:bodyPr/>
          <a:lstStyle>
            <a:lvl1pPr>
              <a:defRPr>
                <a:solidFill>
                  <a:srgbClr val="BE1D1D"/>
                </a:solidFill>
              </a:defRPr>
            </a:lvl1pPr>
          </a:lstStyle>
          <a:p>
            <a:r>
              <a:rPr lang="en-US" dirty="0"/>
              <a:t>Click to edit Master title style</a:t>
            </a:r>
          </a:p>
        </p:txBody>
      </p:sp>
    </p:spTree>
    <p:extLst>
      <p:ext uri="{BB962C8B-B14F-4D97-AF65-F5344CB8AC3E}">
        <p14:creationId xmlns:p14="http://schemas.microsoft.com/office/powerpoint/2010/main" val="276967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8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79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image" Target="../media/image12.png"/><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3.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10.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4.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Long Range Plan background</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89" r:id="rId4"/>
    <p:sldLayoutId id="2147483691" r:id="rId5"/>
    <p:sldLayoutId id="2147483748" r:id="rId6"/>
    <p:sldLayoutId id="2147483749" r:id="rId7"/>
    <p:sldLayoutId id="2147483752" r:id="rId8"/>
    <p:sldLayoutId id="2147483777" r:id="rId9"/>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11752928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Lst>
  <p:hf hdr="0" dt="0"/>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New employee orientation</a:t>
            </a:r>
          </a:p>
        </p:txBody>
      </p:sp>
    </p:spTree>
    <p:extLst>
      <p:ext uri="{BB962C8B-B14F-4D97-AF65-F5344CB8AC3E}">
        <p14:creationId xmlns:p14="http://schemas.microsoft.com/office/powerpoint/2010/main" val="341414651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Lst>
  <p:hf hdr="0" dt="0"/>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76607" y="6513051"/>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Medium Energy Review 2023</a:t>
            </a:r>
          </a:p>
        </p:txBody>
      </p:sp>
      <p:pic>
        <p:nvPicPr>
          <p:cNvPr id="10242" name="Picture 2">
            <a:extLst>
              <a:ext uri="{FF2B5EF4-FFF2-40B4-BE49-F238E27FC236}">
                <a16:creationId xmlns:a16="http://schemas.microsoft.com/office/drawing/2014/main" id="{EEEE5F2E-7E8F-2854-69EA-9AF07A7E3613}"/>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356065" y="6341580"/>
            <a:ext cx="1759328" cy="3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05823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hf hdr="0" ftr="0" dt="0"/>
  <p:txStyles>
    <p:titleStyle>
      <a:lvl1pPr algn="l" rtl="0" eaLnBrk="1" fontAlgn="base" hangingPunct="1">
        <a:lnSpc>
          <a:spcPct val="85000"/>
        </a:lnSpc>
        <a:spcBef>
          <a:spcPct val="0"/>
        </a:spcBef>
        <a:spcAft>
          <a:spcPct val="0"/>
        </a:spcAft>
        <a:defRPr sz="3000" b="1" kern="1200">
          <a:solidFill>
            <a:srgbClr val="BE1D1D"/>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ata.giss.nasa.gov/gistemp/maps/index_v4.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imgres?imgurl=https%3A%2F%2Fy.yarn.co%2F27cd1e11-c288-4798-9a51-9c60de78e50b_text.gif&amp;tbnid=0Wl7gzzlaff--M&amp;vet=12ahUKEwj4gdeD-uaDAxXSC1kFHctKD9IQMygfegUIARCXAQ..i&amp;imgrefurl=https%3A%2F%2Fgetyarn.io%2Fyarn-clip%2F27cd1e11-c288-4798-9a51-9c60de78e50b&amp;docid=aTzLLq6r1CLZmM&amp;w=400&amp;h=215&amp;q=we%20have%20a%20problem%20meme&amp;client=firefox-b-1-d&amp;ved=2ahUKEwj4gdeD-uaDAxXSC1kFHctKD9IQMygfegUIARCXAQ"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Questions?"/>
          <p:cNvSpPr txBox="1"/>
          <p:nvPr/>
        </p:nvSpPr>
        <p:spPr>
          <a:xfrm>
            <a:off x="4490879" y="3249028"/>
            <a:ext cx="67277" cy="899029"/>
          </a:xfrm>
          <a:prstGeom prst="rect">
            <a:avLst/>
          </a:prstGeom>
          <a:ln w="12700">
            <a:miter lim="400000"/>
          </a:ln>
          <a:extLst>
            <a:ext uri="{C572A759-6A51-4108-AA02-DFA0A04FC94B}">
              <ma14:wrappingTextBoxFlag xmlns:ma14="http://schemas.microsoft.com/office/mac/drawingml/2011/main" xmlns="" val="1"/>
            </a:ext>
          </a:extLst>
        </p:spPr>
        <p:txBody>
          <a:bodyPr wrap="none" lIns="33281" rIns="33281">
            <a:spAutoFit/>
          </a:bodyPr>
          <a:lstStyle>
            <a:lvl1pPr defTabSz="457200">
              <a:defRPr sz="7200">
                <a:latin typeface="Arial"/>
                <a:ea typeface="Arial"/>
                <a:cs typeface="Arial"/>
                <a:sym typeface="Arial"/>
              </a:defRPr>
            </a:lvl1pPr>
          </a:lstStyle>
          <a:p>
            <a:pPr hangingPunct="0"/>
            <a:endParaRPr sz="5242" kern="0" dirty="0">
              <a:solidFill>
                <a:srgbClr val="000000"/>
              </a:solidFill>
            </a:endParaRPr>
          </a:p>
        </p:txBody>
      </p:sp>
      <p:sp>
        <p:nvSpPr>
          <p:cNvPr id="4" name="Title 3">
            <a:extLst>
              <a:ext uri="{FF2B5EF4-FFF2-40B4-BE49-F238E27FC236}">
                <a16:creationId xmlns:a16="http://schemas.microsoft.com/office/drawing/2014/main" id="{607450E8-73F2-D8FF-B405-60DCAEDEE4C3}"/>
              </a:ext>
            </a:extLst>
          </p:cNvPr>
          <p:cNvSpPr txBox="1">
            <a:spLocks noGrp="1"/>
          </p:cNvSpPr>
          <p:nvPr>
            <p:ph type="ctrTitle"/>
          </p:nvPr>
        </p:nvSpPr>
        <p:spPr>
          <a:xfrm>
            <a:off x="-25489" y="556710"/>
            <a:ext cx="12150211" cy="757130"/>
          </a:xfrm>
          <a:prstGeom prst="rect">
            <a:avLst/>
          </a:prstGeom>
          <a:noFill/>
        </p:spPr>
        <p:txBody>
          <a:bodyPr wrap="square">
            <a:spAutoFit/>
          </a:bodyPr>
          <a:lstStyle/>
          <a:p>
            <a:pPr algn="ctr"/>
            <a:r>
              <a:rPr lang="en-US" sz="4800" b="0" dirty="0">
                <a:solidFill>
                  <a:schemeClr val="accent1"/>
                </a:solidFill>
                <a:ea typeface="+mj-ea"/>
                <a:cs typeface="Arial" panose="020B0604020202020204" pitchFamily="34" charset="0"/>
              </a:rPr>
              <a:t>Long Range Plan Outcomes and Implications</a:t>
            </a:r>
          </a:p>
        </p:txBody>
      </p:sp>
      <p:sp>
        <p:nvSpPr>
          <p:cNvPr id="5" name="Text Placeholder 4">
            <a:extLst>
              <a:ext uri="{FF2B5EF4-FFF2-40B4-BE49-F238E27FC236}">
                <a16:creationId xmlns:a16="http://schemas.microsoft.com/office/drawing/2014/main" id="{B6779EF2-E5FA-0335-99CC-BC6BD4C09F4D}"/>
              </a:ext>
            </a:extLst>
          </p:cNvPr>
          <p:cNvSpPr txBox="1">
            <a:spLocks/>
          </p:cNvSpPr>
          <p:nvPr/>
        </p:nvSpPr>
        <p:spPr>
          <a:xfrm>
            <a:off x="863980" y="4198173"/>
            <a:ext cx="3694176" cy="421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20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latin typeface="+mn-lt"/>
                <a:ea typeface="+mj-ea"/>
                <a:cs typeface="+mn-cs"/>
              </a:rPr>
              <a:t>Cynthia Keppel</a:t>
            </a:r>
          </a:p>
        </p:txBody>
      </p:sp>
      <p:sp>
        <p:nvSpPr>
          <p:cNvPr id="9" name="Text Placeholder 4">
            <a:extLst>
              <a:ext uri="{FF2B5EF4-FFF2-40B4-BE49-F238E27FC236}">
                <a16:creationId xmlns:a16="http://schemas.microsoft.com/office/drawing/2014/main" id="{37D0CFFD-16FA-D1E1-6C2F-9A983CFF0252}"/>
              </a:ext>
            </a:extLst>
          </p:cNvPr>
          <p:cNvSpPr txBox="1">
            <a:spLocks/>
          </p:cNvSpPr>
          <p:nvPr/>
        </p:nvSpPr>
        <p:spPr>
          <a:xfrm>
            <a:off x="863980" y="4769455"/>
            <a:ext cx="7644386" cy="10138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Hall C Collaboration Meeting</a:t>
            </a:r>
          </a:p>
          <a:p>
            <a:pPr marL="0" indent="0">
              <a:buNone/>
            </a:pPr>
            <a:r>
              <a:rPr lang="en-US" sz="1800" dirty="0">
                <a:solidFill>
                  <a:srgbClr val="000000"/>
                </a:solidFill>
                <a:latin typeface="Century Gothic" panose="020B0502020202020204" pitchFamily="34" charset="0"/>
                <a:cs typeface="Times New Roman" panose="02020603050405020304" pitchFamily="18" charset="0"/>
              </a:rPr>
              <a:t>January 18, 2024</a:t>
            </a:r>
          </a:p>
          <a:p>
            <a:pPr marL="0" indent="0">
              <a:buNone/>
            </a:pPr>
            <a:r>
              <a:rPr lang="en-US" sz="1800" dirty="0">
                <a:solidFill>
                  <a:srgbClr val="000000"/>
                </a:solidFill>
                <a:latin typeface="Century Gothic" panose="020B0502020202020204" pitchFamily="34" charset="0"/>
                <a:cs typeface="Times New Roman" panose="02020603050405020304" pitchFamily="18" charset="0"/>
              </a:rPr>
              <a:t>Jefferson Lab</a:t>
            </a:r>
            <a:endParaRPr lang="en-US" sz="1600" dirty="0">
              <a:latin typeface="Century Gothic" panose="020B0502020202020204" pitchFamily="34" charset="0"/>
            </a:endParaRPr>
          </a:p>
        </p:txBody>
      </p:sp>
    </p:spTree>
    <p:extLst>
      <p:ext uri="{BB962C8B-B14F-4D97-AF65-F5344CB8AC3E}">
        <p14:creationId xmlns:p14="http://schemas.microsoft.com/office/powerpoint/2010/main" val="307395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EAC2-56B2-D377-5C7D-D0487B82F647}"/>
              </a:ext>
            </a:extLst>
          </p:cNvPr>
          <p:cNvSpPr>
            <a:spLocks noGrp="1"/>
          </p:cNvSpPr>
          <p:nvPr>
            <p:ph type="title"/>
          </p:nvPr>
        </p:nvSpPr>
        <p:spPr/>
        <p:txBody>
          <a:bodyPr/>
          <a:lstStyle/>
          <a:p>
            <a:r>
              <a:rPr lang="en-US" dirty="0" err="1"/>
              <a:t>JLab</a:t>
            </a:r>
            <a:r>
              <a:rPr lang="en-US" dirty="0"/>
              <a:t> SCIENCE in the LRP</a:t>
            </a:r>
          </a:p>
        </p:txBody>
      </p:sp>
      <p:sp>
        <p:nvSpPr>
          <p:cNvPr id="3" name="Content Placeholder 2">
            <a:extLst>
              <a:ext uri="{FF2B5EF4-FFF2-40B4-BE49-F238E27FC236}">
                <a16:creationId xmlns:a16="http://schemas.microsoft.com/office/drawing/2014/main" id="{17C6D068-04F6-B795-9A7A-97FA1CC34C82}"/>
              </a:ext>
            </a:extLst>
          </p:cNvPr>
          <p:cNvSpPr>
            <a:spLocks noGrp="1"/>
          </p:cNvSpPr>
          <p:nvPr>
            <p:ph idx="1"/>
          </p:nvPr>
        </p:nvSpPr>
        <p:spPr>
          <a:xfrm>
            <a:off x="347563" y="1004518"/>
            <a:ext cx="11372771" cy="5472481"/>
          </a:xfrm>
        </p:spPr>
        <p:txBody>
          <a:bodyPr>
            <a:normAutofit/>
          </a:bodyPr>
          <a:lstStyle/>
          <a:p>
            <a:pPr>
              <a:lnSpc>
                <a:spcPct val="100000"/>
              </a:lnSpc>
            </a:pPr>
            <a:r>
              <a:rPr lang="en-US" dirty="0">
                <a:effectLst/>
                <a:latin typeface="Helvetica" pitchFamily="2" charset="0"/>
              </a:rPr>
              <a:t>The possible addition of a polarized</a:t>
            </a:r>
            <a:r>
              <a:rPr lang="en-US" dirty="0">
                <a:latin typeface="Helvetica" pitchFamily="2" charset="0"/>
              </a:rPr>
              <a:t> </a:t>
            </a:r>
            <a:r>
              <a:rPr lang="en-US" dirty="0">
                <a:effectLst/>
                <a:latin typeface="Helvetica" pitchFamily="2" charset="0"/>
              </a:rPr>
              <a:t>positron beam to CEBAF would enable precise</a:t>
            </a:r>
            <a:r>
              <a:rPr lang="en-US" dirty="0">
                <a:latin typeface="Helvetica" pitchFamily="2" charset="0"/>
              </a:rPr>
              <a:t> </a:t>
            </a:r>
            <a:r>
              <a:rPr lang="en-US" dirty="0">
                <a:effectLst/>
                <a:latin typeface="Helvetica" pitchFamily="2" charset="0"/>
              </a:rPr>
              <a:t>separation of signal and background for one of the</a:t>
            </a:r>
            <a:r>
              <a:rPr lang="en-US" dirty="0">
                <a:latin typeface="Helvetica" pitchFamily="2" charset="0"/>
              </a:rPr>
              <a:t> </a:t>
            </a:r>
            <a:r>
              <a:rPr lang="en-US" dirty="0">
                <a:effectLst/>
                <a:latin typeface="Helvetica" pitchFamily="2" charset="0"/>
              </a:rPr>
              <a:t>relevant processes to access GPDs. The future EIC</a:t>
            </a:r>
            <a:r>
              <a:rPr lang="en-US" dirty="0">
                <a:latin typeface="Helvetica" pitchFamily="2" charset="0"/>
              </a:rPr>
              <a:t> </a:t>
            </a:r>
            <a:r>
              <a:rPr lang="en-US" dirty="0">
                <a:effectLst/>
                <a:latin typeface="Helvetica" pitchFamily="2" charset="0"/>
              </a:rPr>
              <a:t>will enable a complementary program to perform</a:t>
            </a:r>
            <a:r>
              <a:rPr lang="en-US" dirty="0">
                <a:latin typeface="Helvetica" pitchFamily="2" charset="0"/>
              </a:rPr>
              <a:t> </a:t>
            </a:r>
            <a:r>
              <a:rPr lang="en-US" dirty="0">
                <a:effectLst/>
                <a:latin typeface="Helvetica" pitchFamily="2" charset="0"/>
              </a:rPr>
              <a:t>spatial imaging for quarks and gluons carrying smaller</a:t>
            </a:r>
            <a:r>
              <a:rPr lang="en-US" dirty="0">
                <a:latin typeface="Helvetica" pitchFamily="2" charset="0"/>
              </a:rPr>
              <a:t> </a:t>
            </a:r>
            <a:r>
              <a:rPr lang="en-US" dirty="0">
                <a:effectLst/>
                <a:latin typeface="Helvetica" pitchFamily="2" charset="0"/>
              </a:rPr>
              <a:t>momentum fractions of the nucleon.</a:t>
            </a:r>
          </a:p>
          <a:p>
            <a:pPr>
              <a:lnSpc>
                <a:spcPct val="100000"/>
              </a:lnSpc>
            </a:pPr>
            <a:r>
              <a:rPr lang="en-US" dirty="0"/>
              <a:t>The origin of these large opposing spin-spin correlations is not yet understood. Proposed measurements at the Jefferson Lab </a:t>
            </a:r>
            <a:r>
              <a:rPr lang="en-US" dirty="0" err="1"/>
              <a:t>SoLID</a:t>
            </a:r>
            <a:r>
              <a:rPr lang="en-US" dirty="0"/>
              <a:t> detector and the future EIC will significantly improve our knowledge of these correlations. </a:t>
            </a:r>
          </a:p>
          <a:p>
            <a:pPr>
              <a:lnSpc>
                <a:spcPct val="100000"/>
              </a:lnSpc>
            </a:pPr>
            <a:endParaRPr lang="en-US" dirty="0"/>
          </a:p>
        </p:txBody>
      </p:sp>
    </p:spTree>
    <p:extLst>
      <p:ext uri="{BB962C8B-B14F-4D97-AF65-F5344CB8AC3E}">
        <p14:creationId xmlns:p14="http://schemas.microsoft.com/office/powerpoint/2010/main" val="213491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2FFD-4517-1481-F509-19E7ECAC65B5}"/>
              </a:ext>
            </a:extLst>
          </p:cNvPr>
          <p:cNvSpPr>
            <a:spLocks noGrp="1"/>
          </p:cNvSpPr>
          <p:nvPr>
            <p:ph type="title"/>
          </p:nvPr>
        </p:nvSpPr>
        <p:spPr/>
        <p:txBody>
          <a:bodyPr/>
          <a:lstStyle/>
          <a:p>
            <a:r>
              <a:rPr lang="en-US" dirty="0" err="1"/>
              <a:t>JLab</a:t>
            </a:r>
            <a:r>
              <a:rPr lang="en-US" dirty="0"/>
              <a:t> SCIENCE in the LRP</a:t>
            </a:r>
          </a:p>
        </p:txBody>
      </p:sp>
      <p:sp>
        <p:nvSpPr>
          <p:cNvPr id="3" name="Content Placeholder 2">
            <a:extLst>
              <a:ext uri="{FF2B5EF4-FFF2-40B4-BE49-F238E27FC236}">
                <a16:creationId xmlns:a16="http://schemas.microsoft.com/office/drawing/2014/main" id="{146E483C-5FE5-2752-FB07-4FF5C8783911}"/>
              </a:ext>
            </a:extLst>
          </p:cNvPr>
          <p:cNvSpPr>
            <a:spLocks noGrp="1"/>
          </p:cNvSpPr>
          <p:nvPr>
            <p:ph idx="1"/>
          </p:nvPr>
        </p:nvSpPr>
        <p:spPr>
          <a:xfrm>
            <a:off x="347563" y="990600"/>
            <a:ext cx="11372771" cy="5410200"/>
          </a:xfrm>
        </p:spPr>
        <p:txBody>
          <a:bodyPr/>
          <a:lstStyle/>
          <a:p>
            <a:pPr>
              <a:lnSpc>
                <a:spcPct val="100000"/>
              </a:lnSpc>
            </a:pPr>
            <a:r>
              <a:rPr lang="en-US" dirty="0"/>
              <a:t>To investigate the other XYZP states, higher beam energy is required; the tetraquark candidate </a:t>
            </a:r>
            <a:r>
              <a:rPr lang="en-US" dirty="0" err="1"/>
              <a:t>Z</a:t>
            </a:r>
            <a:r>
              <a:rPr lang="en-US" baseline="-25000" dirty="0" err="1"/>
              <a:t>c</a:t>
            </a:r>
            <a:r>
              <a:rPr lang="en-US" dirty="0"/>
              <a:t> states would </a:t>
            </a:r>
            <a:r>
              <a:rPr lang="en-US" dirty="0" err="1"/>
              <a:t>Z</a:t>
            </a:r>
            <a:r>
              <a:rPr lang="en-US" baseline="-25000" dirty="0" err="1"/>
              <a:t>c</a:t>
            </a:r>
            <a:r>
              <a:rPr lang="en-US" dirty="0"/>
              <a:t> be copiously produced at a high-luminosity, fixed-target electron machine operating above 20 GeV.</a:t>
            </a:r>
          </a:p>
          <a:p>
            <a:pPr>
              <a:lnSpc>
                <a:spcPct val="100000"/>
              </a:lnSpc>
            </a:pPr>
            <a:r>
              <a:rPr lang="en-US" dirty="0">
                <a:effectLst/>
                <a:latin typeface="Helvetica" pitchFamily="2" charset="0"/>
              </a:rPr>
              <a:t>Future high-resolution hyper-nuclear experiments at</a:t>
            </a:r>
            <a:r>
              <a:rPr lang="en-US" dirty="0">
                <a:latin typeface="Helvetica" pitchFamily="2" charset="0"/>
              </a:rPr>
              <a:t> </a:t>
            </a:r>
            <a:r>
              <a:rPr lang="en-US" dirty="0">
                <a:effectLst/>
                <a:latin typeface="Helvetica" pitchFamily="2" charset="0"/>
              </a:rPr>
              <a:t>Jefferson Lab in Halls A and C and efforts to isolate</a:t>
            </a:r>
            <a:r>
              <a:rPr lang="en-US" dirty="0">
                <a:latin typeface="Helvetica" pitchFamily="2" charset="0"/>
              </a:rPr>
              <a:t> </a:t>
            </a:r>
            <a:r>
              <a:rPr lang="en-US" dirty="0">
                <a:effectLst/>
                <a:latin typeface="Helvetica" pitchFamily="2" charset="0"/>
              </a:rPr>
              <a:t>hyperon–nucleon scattering in Hall B provide critical</a:t>
            </a:r>
            <a:r>
              <a:rPr lang="en-US" dirty="0">
                <a:latin typeface="Helvetica" pitchFamily="2" charset="0"/>
              </a:rPr>
              <a:t> </a:t>
            </a:r>
            <a:r>
              <a:rPr lang="en-US" dirty="0">
                <a:effectLst/>
                <a:latin typeface="Helvetica" pitchFamily="2" charset="0"/>
              </a:rPr>
              <a:t>measurements to help solve this interdisciplinary</a:t>
            </a:r>
            <a:r>
              <a:rPr lang="en-US" dirty="0">
                <a:latin typeface="Helvetica" pitchFamily="2" charset="0"/>
              </a:rPr>
              <a:t> </a:t>
            </a:r>
            <a:r>
              <a:rPr lang="en-US" dirty="0">
                <a:effectLst/>
                <a:latin typeface="Helvetica" pitchFamily="2" charset="0"/>
              </a:rPr>
              <a:t>problem.</a:t>
            </a:r>
          </a:p>
          <a:p>
            <a:pPr>
              <a:lnSpc>
                <a:spcPct val="100000"/>
              </a:lnSpc>
            </a:pPr>
            <a:r>
              <a:rPr lang="en-US" dirty="0">
                <a:latin typeface="Helvetica" pitchFamily="2" charset="0"/>
              </a:rPr>
              <a:t>Moller and </a:t>
            </a:r>
            <a:r>
              <a:rPr lang="en-US" dirty="0" err="1">
                <a:latin typeface="Helvetica" pitchFamily="2" charset="0"/>
              </a:rPr>
              <a:t>SoLID</a:t>
            </a:r>
            <a:r>
              <a:rPr lang="en-US" dirty="0">
                <a:latin typeface="Helvetica" pitchFamily="2" charset="0"/>
              </a:rPr>
              <a:t> also have good visibility in the fundamental symmetries section of the document</a:t>
            </a:r>
          </a:p>
          <a:p>
            <a:pPr>
              <a:lnSpc>
                <a:spcPct val="100000"/>
              </a:lnSpc>
            </a:pPr>
            <a:r>
              <a:rPr lang="en-US" dirty="0">
                <a:effectLst/>
                <a:latin typeface="Helvetica" pitchFamily="2" charset="0"/>
              </a:rPr>
              <a:t>SOLID – mentioned 22 times</a:t>
            </a:r>
          </a:p>
        </p:txBody>
      </p:sp>
    </p:spTree>
    <p:extLst>
      <p:ext uri="{BB962C8B-B14F-4D97-AF65-F5344CB8AC3E}">
        <p14:creationId xmlns:p14="http://schemas.microsoft.com/office/powerpoint/2010/main" val="182901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2FFD-4517-1481-F509-19E7ECAC65B5}"/>
              </a:ext>
            </a:extLst>
          </p:cNvPr>
          <p:cNvSpPr>
            <a:spLocks noGrp="1"/>
          </p:cNvSpPr>
          <p:nvPr>
            <p:ph type="title"/>
          </p:nvPr>
        </p:nvSpPr>
        <p:spPr/>
        <p:txBody>
          <a:bodyPr/>
          <a:lstStyle/>
          <a:p>
            <a:r>
              <a:rPr lang="en-US" dirty="0" err="1">
                <a:solidFill>
                  <a:srgbClr val="0070C0"/>
                </a:solidFill>
              </a:rPr>
              <a:t>JLab</a:t>
            </a:r>
            <a:r>
              <a:rPr lang="en-US" dirty="0">
                <a:solidFill>
                  <a:srgbClr val="0070C0"/>
                </a:solidFill>
              </a:rPr>
              <a:t> Initiatives in the LRP</a:t>
            </a:r>
          </a:p>
        </p:txBody>
      </p:sp>
      <p:sp>
        <p:nvSpPr>
          <p:cNvPr id="3" name="Content Placeholder 2">
            <a:extLst>
              <a:ext uri="{FF2B5EF4-FFF2-40B4-BE49-F238E27FC236}">
                <a16:creationId xmlns:a16="http://schemas.microsoft.com/office/drawing/2014/main" id="{146E483C-5FE5-2752-FB07-4FF5C8783911}"/>
              </a:ext>
            </a:extLst>
          </p:cNvPr>
          <p:cNvSpPr>
            <a:spLocks noGrp="1"/>
          </p:cNvSpPr>
          <p:nvPr>
            <p:ph idx="1"/>
          </p:nvPr>
        </p:nvSpPr>
        <p:spPr>
          <a:xfrm>
            <a:off x="347563" y="990600"/>
            <a:ext cx="11372771" cy="5410200"/>
          </a:xfrm>
        </p:spPr>
        <p:txBody>
          <a:bodyPr>
            <a:normAutofit fontScale="92500"/>
          </a:bodyPr>
          <a:lstStyle/>
          <a:p>
            <a:pPr>
              <a:lnSpc>
                <a:spcPct val="100000"/>
              </a:lnSpc>
            </a:pPr>
            <a:r>
              <a:rPr lang="en-US" dirty="0">
                <a:latin typeface="Helvetica" pitchFamily="2" charset="0"/>
              </a:rPr>
              <a:t>More than 50 US research institutions are involved in </a:t>
            </a:r>
            <a:r>
              <a:rPr lang="en-US" dirty="0" err="1">
                <a:latin typeface="Helvetica" pitchFamily="2" charset="0"/>
              </a:rPr>
              <a:t>MPGDdevelopment</a:t>
            </a:r>
            <a:r>
              <a:rPr lang="en-US" dirty="0">
                <a:latin typeface="Helvetica" pitchFamily="2" charset="0"/>
              </a:rPr>
              <a:t> or activities for experiments in different fields of physics that would benefit directly from a novel US-based MPGD facility.….Although the US institutions have benefitted from the facilities at CERN, the community is growing swiftly and no such facility in the United States can accommodate this need. A facility with similar capabilities has been proposed to be located at Jefferson Lab to support the US-based innovation in this novel detector technology and US researchers. It will strongly benefit future high-profile experiments at Jefferson Lab, the tracking system for the detectors of the EIC, and more and will be an asset to the nation’s scientific community.</a:t>
            </a:r>
          </a:p>
          <a:p>
            <a:pPr>
              <a:lnSpc>
                <a:spcPct val="100000"/>
              </a:lnSpc>
            </a:pPr>
            <a:r>
              <a:rPr lang="en-US" dirty="0">
                <a:latin typeface="Helvetica" pitchFamily="2" charset="0"/>
              </a:rPr>
              <a:t>Looking to the future, many opportunities for detector R&amp;D in the near and intermediate term exist, and examples include superconducting nanowire particle detectors that are being developed for nuclear physics applications for the EIC and experiments at Jefferson Lab. Furthermore, excitingly, cross-cutting development efforts with advanced computing are conceived to facilitate self-driving detector systems: </a:t>
            </a:r>
            <a:r>
              <a:rPr lang="en-US" dirty="0" err="1">
                <a:latin typeface="Helvetica" pitchFamily="2" charset="0"/>
              </a:rPr>
              <a:t>ePIC</a:t>
            </a:r>
            <a:r>
              <a:rPr lang="en-US" dirty="0">
                <a:latin typeface="Helvetica" pitchFamily="2" charset="0"/>
              </a:rPr>
              <a:t> at EIC or </a:t>
            </a:r>
            <a:r>
              <a:rPr lang="en-US" dirty="0" err="1">
                <a:latin typeface="Helvetica" pitchFamily="2" charset="0"/>
              </a:rPr>
              <a:t>SoLID</a:t>
            </a:r>
            <a:r>
              <a:rPr lang="en-US" dirty="0">
                <a:latin typeface="Helvetica" pitchFamily="2" charset="0"/>
              </a:rPr>
              <a:t> at Jefferson Lab are candidates for initial large-scale deployment of such a concept. Here, a combination of heterogeneous computing, AI, ML, advanced computing, and streaming readout is anticipated to reduce the time from data collection to publication and improve efficiency of experimental operations.</a:t>
            </a:r>
            <a:endParaRPr lang="en-US" dirty="0">
              <a:effectLst/>
              <a:latin typeface="Helvetica" pitchFamily="2" charset="0"/>
            </a:endParaRPr>
          </a:p>
        </p:txBody>
      </p:sp>
    </p:spTree>
    <p:extLst>
      <p:ext uri="{BB962C8B-B14F-4D97-AF65-F5344CB8AC3E}">
        <p14:creationId xmlns:p14="http://schemas.microsoft.com/office/powerpoint/2010/main" val="210027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2BB4-4A3F-5043-A487-9F80C6FEE736}"/>
              </a:ext>
            </a:extLst>
          </p:cNvPr>
          <p:cNvSpPr>
            <a:spLocks noGrp="1"/>
          </p:cNvSpPr>
          <p:nvPr>
            <p:ph type="title"/>
          </p:nvPr>
        </p:nvSpPr>
        <p:spPr/>
        <p:txBody>
          <a:bodyPr/>
          <a:lstStyle/>
          <a:p>
            <a:r>
              <a:rPr lang="en-US" dirty="0"/>
              <a:t>But…</a:t>
            </a:r>
          </a:p>
        </p:txBody>
      </p:sp>
      <p:sp>
        <p:nvSpPr>
          <p:cNvPr id="3" name="Content Placeholder 2">
            <a:extLst>
              <a:ext uri="{FF2B5EF4-FFF2-40B4-BE49-F238E27FC236}">
                <a16:creationId xmlns:a16="http://schemas.microsoft.com/office/drawing/2014/main" id="{A010BAFE-3D2C-AA4C-92F4-8F16BD92CA4C}"/>
              </a:ext>
            </a:extLst>
          </p:cNvPr>
          <p:cNvSpPr>
            <a:spLocks noGrp="1"/>
          </p:cNvSpPr>
          <p:nvPr>
            <p:ph idx="1"/>
          </p:nvPr>
        </p:nvSpPr>
        <p:spPr/>
        <p:txBody>
          <a:bodyPr/>
          <a:lstStyle/>
          <a:p>
            <a:r>
              <a:rPr lang="en-US" dirty="0"/>
              <a:t>How do we fund all this?</a:t>
            </a:r>
          </a:p>
        </p:txBody>
      </p:sp>
      <p:sp>
        <p:nvSpPr>
          <p:cNvPr id="4" name="Slide Number Placeholder 3">
            <a:extLst>
              <a:ext uri="{FF2B5EF4-FFF2-40B4-BE49-F238E27FC236}">
                <a16:creationId xmlns:a16="http://schemas.microsoft.com/office/drawing/2014/main" id="{A5FB52BD-B69F-8F4A-8C70-EC72B96203D3}"/>
              </a:ext>
            </a:extLst>
          </p:cNvPr>
          <p:cNvSpPr>
            <a:spLocks noGrp="1"/>
          </p:cNvSpPr>
          <p:nvPr>
            <p:ph type="sldNum" sz="quarter" idx="12"/>
          </p:nvPr>
        </p:nvSpPr>
        <p:spPr/>
        <p:txBody>
          <a:bodyPr/>
          <a:lstStyle/>
          <a:p>
            <a:fld id="{07E1C93C-5050-FC42-8F10-D22D4F119D13}" type="slidenum">
              <a:rPr lang="en-US" smtClean="0"/>
              <a:pPr/>
              <a:t>13</a:t>
            </a:fld>
            <a:endParaRPr lang="en-US" dirty="0"/>
          </a:p>
        </p:txBody>
      </p:sp>
    </p:spTree>
    <p:extLst>
      <p:ext uri="{BB962C8B-B14F-4D97-AF65-F5344CB8AC3E}">
        <p14:creationId xmlns:p14="http://schemas.microsoft.com/office/powerpoint/2010/main" val="4208246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9FDA-FD7B-322C-58B1-C9CAA59DFE43}"/>
              </a:ext>
            </a:extLst>
          </p:cNvPr>
          <p:cNvSpPr>
            <a:spLocks noGrp="1"/>
          </p:cNvSpPr>
          <p:nvPr>
            <p:ph type="title"/>
          </p:nvPr>
        </p:nvSpPr>
        <p:spPr/>
        <p:txBody>
          <a:bodyPr>
            <a:normAutofit fontScale="90000"/>
          </a:bodyPr>
          <a:lstStyle/>
          <a:p>
            <a:r>
              <a:rPr lang="en-US" dirty="0"/>
              <a:t>Office of Science and NP budgets</a:t>
            </a:r>
          </a:p>
        </p:txBody>
      </p:sp>
      <p:pic>
        <p:nvPicPr>
          <p:cNvPr id="4" name="Picture 3">
            <a:extLst>
              <a:ext uri="{FF2B5EF4-FFF2-40B4-BE49-F238E27FC236}">
                <a16:creationId xmlns:a16="http://schemas.microsoft.com/office/drawing/2014/main" id="{B040B95C-DD47-E892-9E1B-552BA849F8A8}"/>
              </a:ext>
            </a:extLst>
          </p:cNvPr>
          <p:cNvPicPr>
            <a:picLocks noChangeAspect="1"/>
          </p:cNvPicPr>
          <p:nvPr/>
        </p:nvPicPr>
        <p:blipFill>
          <a:blip r:embed="rId2"/>
          <a:stretch>
            <a:fillRect/>
          </a:stretch>
        </p:blipFill>
        <p:spPr>
          <a:xfrm>
            <a:off x="2473576" y="914400"/>
            <a:ext cx="7244848" cy="4281046"/>
          </a:xfrm>
          <a:prstGeom prst="rect">
            <a:avLst/>
          </a:prstGeom>
        </p:spPr>
      </p:pic>
      <p:sp>
        <p:nvSpPr>
          <p:cNvPr id="5" name="TextBox 4">
            <a:extLst>
              <a:ext uri="{FF2B5EF4-FFF2-40B4-BE49-F238E27FC236}">
                <a16:creationId xmlns:a16="http://schemas.microsoft.com/office/drawing/2014/main" id="{6A74679C-1365-5799-0BEA-C874EE4347D3}"/>
              </a:ext>
            </a:extLst>
          </p:cNvPr>
          <p:cNvSpPr txBox="1"/>
          <p:nvPr/>
        </p:nvSpPr>
        <p:spPr>
          <a:xfrm>
            <a:off x="250950" y="5410200"/>
            <a:ext cx="11504904" cy="840230"/>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dirty="0"/>
              <a:t>NP funding generally tracks SC funding</a:t>
            </a:r>
          </a:p>
          <a:p>
            <a:pPr marL="285750" indent="-285750" algn="l">
              <a:lnSpc>
                <a:spcPct val="90000"/>
              </a:lnSpc>
              <a:buFont typeface="Arial" panose="020B0604020202020204" pitchFamily="34" charset="0"/>
              <a:buChar char="•"/>
            </a:pPr>
            <a:r>
              <a:rPr lang="en-US" dirty="0"/>
              <a:t>Other fields are equally important</a:t>
            </a:r>
          </a:p>
          <a:p>
            <a:pPr marL="285750" indent="-285750" algn="l">
              <a:lnSpc>
                <a:spcPct val="90000"/>
              </a:lnSpc>
              <a:buFont typeface="Arial" panose="020B0604020202020204" pitchFamily="34" charset="0"/>
              <a:buChar char="•"/>
            </a:pPr>
            <a:r>
              <a:rPr lang="en-US" dirty="0"/>
              <a:t>All fields produce highly trained technical workforce </a:t>
            </a:r>
          </a:p>
        </p:txBody>
      </p:sp>
    </p:spTree>
    <p:extLst>
      <p:ext uri="{BB962C8B-B14F-4D97-AF65-F5344CB8AC3E}">
        <p14:creationId xmlns:p14="http://schemas.microsoft.com/office/powerpoint/2010/main" val="345054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4FB0-21F4-A3AA-A969-AD8787D1E562}"/>
              </a:ext>
            </a:extLst>
          </p:cNvPr>
          <p:cNvSpPr>
            <a:spLocks noGrp="1"/>
          </p:cNvSpPr>
          <p:nvPr>
            <p:ph type="title"/>
          </p:nvPr>
        </p:nvSpPr>
        <p:spPr>
          <a:xfrm>
            <a:off x="173781" y="113437"/>
            <a:ext cx="12018219" cy="877163"/>
          </a:xfrm>
        </p:spPr>
        <p:txBody>
          <a:bodyPr/>
          <a:lstStyle/>
          <a:p>
            <a:r>
              <a:rPr lang="en-US" dirty="0"/>
              <a:t>Concluding Thoughts: We Must BE Aggressive SCIENCE PROPONENTS</a:t>
            </a:r>
          </a:p>
        </p:txBody>
      </p:sp>
      <p:sp>
        <p:nvSpPr>
          <p:cNvPr id="3" name="Content Placeholder 2">
            <a:extLst>
              <a:ext uri="{FF2B5EF4-FFF2-40B4-BE49-F238E27FC236}">
                <a16:creationId xmlns:a16="http://schemas.microsoft.com/office/drawing/2014/main" id="{13F8CBBE-7863-F59C-897C-CD4002B0E399}"/>
              </a:ext>
            </a:extLst>
          </p:cNvPr>
          <p:cNvSpPr>
            <a:spLocks noGrp="1"/>
          </p:cNvSpPr>
          <p:nvPr>
            <p:ph idx="1"/>
          </p:nvPr>
        </p:nvSpPr>
        <p:spPr>
          <a:xfrm>
            <a:off x="291807" y="745273"/>
            <a:ext cx="6586637" cy="5410200"/>
          </a:xfrm>
        </p:spPr>
        <p:txBody>
          <a:bodyPr>
            <a:normAutofit/>
          </a:bodyPr>
          <a:lstStyle/>
          <a:p>
            <a:pPr marL="0" indent="0">
              <a:lnSpc>
                <a:spcPct val="110000"/>
              </a:lnSpc>
              <a:buNone/>
            </a:pPr>
            <a:r>
              <a:rPr lang="en-US" dirty="0"/>
              <a:t> </a:t>
            </a:r>
          </a:p>
          <a:p>
            <a:pPr>
              <a:lnSpc>
                <a:spcPct val="110000"/>
              </a:lnSpc>
            </a:pPr>
            <a:r>
              <a:rPr lang="en-US" dirty="0"/>
              <a:t>The laboratory did relatively well, and all priorities were met, but….</a:t>
            </a:r>
          </a:p>
          <a:p>
            <a:pPr>
              <a:lnSpc>
                <a:spcPct val="110000"/>
              </a:lnSpc>
            </a:pPr>
            <a:r>
              <a:rPr lang="en-US" dirty="0"/>
              <a:t>Budgets may be flat for at least 5 years (a prediction)</a:t>
            </a:r>
          </a:p>
          <a:p>
            <a:pPr lvl="1">
              <a:lnSpc>
                <a:spcPct val="110000"/>
              </a:lnSpc>
            </a:pPr>
            <a:r>
              <a:rPr lang="en-US" dirty="0"/>
              <a:t>FY2023 Budget Agreement implies a flat </a:t>
            </a:r>
            <a:r>
              <a:rPr lang="en-US" i="1" dirty="0"/>
              <a:t>at best </a:t>
            </a:r>
            <a:r>
              <a:rPr lang="en-US" dirty="0"/>
              <a:t>FY24 and FY25 (that’s 3 years at the same level)</a:t>
            </a:r>
          </a:p>
          <a:p>
            <a:pPr lvl="1">
              <a:lnSpc>
                <a:spcPct val="110000"/>
              </a:lnSpc>
            </a:pPr>
            <a:r>
              <a:rPr lang="en-US" dirty="0"/>
              <a:t>The federal budget deficit combined with high interest rates are starting to take a toll on federal spending</a:t>
            </a:r>
          </a:p>
          <a:p>
            <a:pPr lvl="1">
              <a:lnSpc>
                <a:spcPct val="110000"/>
              </a:lnSpc>
            </a:pPr>
            <a:r>
              <a:rPr lang="en-US" dirty="0"/>
              <a:t>Two wars may realign priorities</a:t>
            </a:r>
          </a:p>
          <a:p>
            <a:pPr lvl="1">
              <a:lnSpc>
                <a:spcPct val="110000"/>
              </a:lnSpc>
            </a:pPr>
            <a:r>
              <a:rPr lang="en-US" dirty="0"/>
              <a:t>Increased competition for budget, for instance climate change mitigation</a:t>
            </a:r>
          </a:p>
          <a:p>
            <a:pPr lvl="1">
              <a:lnSpc>
                <a:spcPct val="110000"/>
              </a:lnSpc>
            </a:pPr>
            <a:endParaRPr lang="en-US" dirty="0"/>
          </a:p>
        </p:txBody>
      </p:sp>
      <p:pic>
        <p:nvPicPr>
          <p:cNvPr id="4" name="Picture 2" descr="Climate change - Wikipedia">
            <a:extLst>
              <a:ext uri="{FF2B5EF4-FFF2-40B4-BE49-F238E27FC236}">
                <a16:creationId xmlns:a16="http://schemas.microsoft.com/office/drawing/2014/main" id="{36F0B5F7-BC28-669F-8887-87F53896A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059" y="1681975"/>
            <a:ext cx="3630081" cy="32670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5044EB-6C03-7B71-66F8-99351813500A}"/>
              </a:ext>
            </a:extLst>
          </p:cNvPr>
          <p:cNvSpPr txBox="1"/>
          <p:nvPr/>
        </p:nvSpPr>
        <p:spPr>
          <a:xfrm>
            <a:off x="7318760" y="5293683"/>
            <a:ext cx="4488680" cy="307777"/>
          </a:xfrm>
          <a:prstGeom prst="rect">
            <a:avLst/>
          </a:prstGeom>
          <a:noFill/>
        </p:spPr>
        <p:txBody>
          <a:bodyPr wrap="square">
            <a:spAutoFit/>
          </a:bodyPr>
          <a:lstStyle/>
          <a:p>
            <a:r>
              <a:rPr lang="en-US" sz="1400" b="0" i="0" u="sng" dirty="0">
                <a:solidFill>
                  <a:srgbClr val="795CB2"/>
                </a:solidFill>
                <a:effectLst/>
                <a:latin typeface="Arial" panose="020B0604020202020204" pitchFamily="34" charset="0"/>
                <a:hlinkClick r:id="rId4"/>
              </a:rPr>
              <a:t>https://data.giss.nasa.gov/gistemp/maps/index_v4.html</a:t>
            </a:r>
            <a:endParaRPr lang="en-US" sz="1400" dirty="0"/>
          </a:p>
        </p:txBody>
      </p:sp>
    </p:spTree>
    <p:extLst>
      <p:ext uri="{BB962C8B-B14F-4D97-AF65-F5344CB8AC3E}">
        <p14:creationId xmlns:p14="http://schemas.microsoft.com/office/powerpoint/2010/main" val="236571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36A8-DAC6-35C2-6F17-DFE6A40C4B31}"/>
              </a:ext>
            </a:extLst>
          </p:cNvPr>
          <p:cNvSpPr>
            <a:spLocks noGrp="1"/>
          </p:cNvSpPr>
          <p:nvPr>
            <p:ph type="title"/>
          </p:nvPr>
        </p:nvSpPr>
        <p:spPr>
          <a:xfrm>
            <a:off x="391834" y="463306"/>
            <a:ext cx="11504904" cy="510909"/>
          </a:xfrm>
        </p:spPr>
        <p:txBody>
          <a:bodyPr>
            <a:noAutofit/>
          </a:bodyPr>
          <a:lstStyle/>
          <a:p>
            <a:r>
              <a:rPr lang="en-US" sz="3200" dirty="0"/>
              <a:t>Two Budget Scenario Graphs presented</a:t>
            </a:r>
            <a:br>
              <a:rPr lang="en-US" sz="3200" dirty="0"/>
            </a:br>
            <a:r>
              <a:rPr lang="en-US" sz="3200" i="1" dirty="0">
                <a:solidFill>
                  <a:schemeClr val="tx1"/>
                </a:solidFill>
              </a:rPr>
              <a:t>Note: LRP is not prescriptive, just provides examples</a:t>
            </a:r>
          </a:p>
        </p:txBody>
      </p:sp>
      <p:sp>
        <p:nvSpPr>
          <p:cNvPr id="5" name="TextBox 4">
            <a:extLst>
              <a:ext uri="{FF2B5EF4-FFF2-40B4-BE49-F238E27FC236}">
                <a16:creationId xmlns:a16="http://schemas.microsoft.com/office/drawing/2014/main" id="{F2139FFF-B9CA-4A46-3AE0-1268B7E65D0E}"/>
              </a:ext>
            </a:extLst>
          </p:cNvPr>
          <p:cNvSpPr txBox="1"/>
          <p:nvPr/>
        </p:nvSpPr>
        <p:spPr>
          <a:xfrm>
            <a:off x="489486" y="5504809"/>
            <a:ext cx="6970680" cy="1615827"/>
          </a:xfrm>
          <a:prstGeom prst="rect">
            <a:avLst/>
          </a:prstGeom>
          <a:noFill/>
        </p:spPr>
        <p:txBody>
          <a:bodyPr wrap="square" rtlCol="0">
            <a:spAutoFit/>
          </a:bodyPr>
          <a:lstStyle/>
          <a:p>
            <a:pPr algn="l">
              <a:lnSpc>
                <a:spcPct val="90000"/>
              </a:lnSpc>
            </a:pPr>
            <a:r>
              <a:rPr lang="en-US" dirty="0"/>
              <a:t>Left: Chips and Science Authorization</a:t>
            </a:r>
          </a:p>
          <a:p>
            <a:pPr algn="l">
              <a:lnSpc>
                <a:spcPct val="90000"/>
              </a:lnSpc>
            </a:pPr>
            <a:r>
              <a:rPr lang="en-US" dirty="0"/>
              <a:t>Right: Modest Growth (2% above inflation/year)</a:t>
            </a:r>
          </a:p>
          <a:p>
            <a:pPr algn="l">
              <a:lnSpc>
                <a:spcPct val="90000"/>
              </a:lnSpc>
            </a:pPr>
            <a:endParaRPr lang="en-US" dirty="0"/>
          </a:p>
          <a:p>
            <a:pPr>
              <a:lnSpc>
                <a:spcPct val="90000"/>
              </a:lnSpc>
            </a:pPr>
            <a:r>
              <a:rPr lang="en-US" dirty="0"/>
              <a:t>Fiscal Responsibility Act: FY24 and FY25 nearly flat</a:t>
            </a:r>
            <a:endParaRPr lang="en-US" dirty="0">
              <a:hlinkClick r:id="rId3"/>
            </a:endParaRPr>
          </a:p>
          <a:p>
            <a:pPr>
              <a:lnSpc>
                <a:spcPct val="90000"/>
              </a:lnSpc>
            </a:pPr>
            <a:endParaRPr lang="en-US" dirty="0">
              <a:hlinkClick r:id="rId3"/>
            </a:endParaRPr>
          </a:p>
          <a:p>
            <a:pPr algn="l">
              <a:lnSpc>
                <a:spcPct val="90000"/>
              </a:lnSpc>
            </a:pPr>
            <a:endParaRPr lang="en-US" dirty="0"/>
          </a:p>
        </p:txBody>
      </p:sp>
      <p:pic>
        <p:nvPicPr>
          <p:cNvPr id="6" name="Picture 5" descr="A graph of different colored lines&#10;&#10;Description automatically generated with medium confidence">
            <a:extLst>
              <a:ext uri="{FF2B5EF4-FFF2-40B4-BE49-F238E27FC236}">
                <a16:creationId xmlns:a16="http://schemas.microsoft.com/office/drawing/2014/main" id="{ABAFCACD-278C-6FEA-DC8B-ED55BEFABC1B}"/>
              </a:ext>
            </a:extLst>
          </p:cNvPr>
          <p:cNvPicPr>
            <a:picLocks noChangeAspect="1"/>
          </p:cNvPicPr>
          <p:nvPr/>
        </p:nvPicPr>
        <p:blipFill>
          <a:blip r:embed="rId4"/>
          <a:stretch>
            <a:fillRect/>
          </a:stretch>
        </p:blipFill>
        <p:spPr>
          <a:xfrm>
            <a:off x="391834" y="1336902"/>
            <a:ext cx="5152332" cy="3900028"/>
          </a:xfrm>
          <a:prstGeom prst="rect">
            <a:avLst/>
          </a:prstGeom>
        </p:spPr>
      </p:pic>
      <p:pic>
        <p:nvPicPr>
          <p:cNvPr id="8" name="Picture 7" descr="A graph of a graph&#10;&#10;Description automatically generated with medium confidence">
            <a:extLst>
              <a:ext uri="{FF2B5EF4-FFF2-40B4-BE49-F238E27FC236}">
                <a16:creationId xmlns:a16="http://schemas.microsoft.com/office/drawing/2014/main" id="{7C6AC2C6-190E-C099-ED54-B45E8FAD9FC9}"/>
              </a:ext>
            </a:extLst>
          </p:cNvPr>
          <p:cNvPicPr>
            <a:picLocks noChangeAspect="1"/>
          </p:cNvPicPr>
          <p:nvPr/>
        </p:nvPicPr>
        <p:blipFill>
          <a:blip r:embed="rId5"/>
          <a:stretch>
            <a:fillRect/>
          </a:stretch>
        </p:blipFill>
        <p:spPr>
          <a:xfrm>
            <a:off x="5943600" y="1353190"/>
            <a:ext cx="5066383" cy="4151619"/>
          </a:xfrm>
          <a:prstGeom prst="rect">
            <a:avLst/>
          </a:prstGeom>
        </p:spPr>
      </p:pic>
      <p:cxnSp>
        <p:nvCxnSpPr>
          <p:cNvPr id="7" name="Straight Connector 6">
            <a:extLst>
              <a:ext uri="{FF2B5EF4-FFF2-40B4-BE49-F238E27FC236}">
                <a16:creationId xmlns:a16="http://schemas.microsoft.com/office/drawing/2014/main" id="{5A2AEEA3-2CB8-F669-1404-50A83646BC78}"/>
              </a:ext>
            </a:extLst>
          </p:cNvPr>
          <p:cNvCxnSpPr>
            <a:cxnSpLocks/>
          </p:cNvCxnSpPr>
          <p:nvPr/>
        </p:nvCxnSpPr>
        <p:spPr>
          <a:xfrm>
            <a:off x="1752600" y="3048000"/>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YARN | Ahh... we have sort of a problem here. | Office Space | Video clips  by quotes | 27cd1e11 | 紗">
            <a:hlinkClick r:id="rId3"/>
            <a:extLst>
              <a:ext uri="{FF2B5EF4-FFF2-40B4-BE49-F238E27FC236}">
                <a16:creationId xmlns:a16="http://schemas.microsoft.com/office/drawing/2014/main" id="{76E4991D-0A6F-AB40-88D7-701459D632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8232" y="5455894"/>
            <a:ext cx="2278559" cy="122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2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6C6A-E40C-C621-0F7F-48FE7478D995}"/>
              </a:ext>
            </a:extLst>
          </p:cNvPr>
          <p:cNvSpPr>
            <a:spLocks noGrp="1"/>
          </p:cNvSpPr>
          <p:nvPr>
            <p:ph type="title"/>
          </p:nvPr>
        </p:nvSpPr>
        <p:spPr/>
        <p:txBody>
          <a:bodyPr/>
          <a:lstStyle/>
          <a:p>
            <a:r>
              <a:rPr lang="en-US" dirty="0"/>
              <a:t>Budget Section Wording</a:t>
            </a:r>
          </a:p>
        </p:txBody>
      </p:sp>
      <p:sp>
        <p:nvSpPr>
          <p:cNvPr id="3" name="Content Placeholder 2">
            <a:extLst>
              <a:ext uri="{FF2B5EF4-FFF2-40B4-BE49-F238E27FC236}">
                <a16:creationId xmlns:a16="http://schemas.microsoft.com/office/drawing/2014/main" id="{36BDF915-0631-9DF2-05D1-BC04800756E7}"/>
              </a:ext>
            </a:extLst>
          </p:cNvPr>
          <p:cNvSpPr>
            <a:spLocks noGrp="1"/>
          </p:cNvSpPr>
          <p:nvPr>
            <p:ph idx="1"/>
          </p:nvPr>
        </p:nvSpPr>
        <p:spPr>
          <a:xfrm>
            <a:off x="347563" y="1024012"/>
            <a:ext cx="11372771" cy="5376788"/>
          </a:xfrm>
        </p:spPr>
        <p:txBody>
          <a:bodyPr>
            <a:normAutofit/>
          </a:bodyPr>
          <a:lstStyle/>
          <a:p>
            <a:pPr>
              <a:lnSpc>
                <a:spcPct val="110000"/>
              </a:lnSpc>
            </a:pPr>
            <a:r>
              <a:rPr lang="en-US" dirty="0">
                <a:latin typeface="+mn-lt"/>
              </a:rPr>
              <a:t>In particular, funding for DOE NP at the levels authorized by the CHIPS and Science Act will enable the nuclear physics community to continue its world leadership in nuclear science and deliver innovations and innovators for the nation.</a:t>
            </a:r>
          </a:p>
          <a:p>
            <a:pPr>
              <a:lnSpc>
                <a:spcPct val="110000"/>
              </a:lnSpc>
            </a:pPr>
            <a:r>
              <a:rPr lang="en-US" dirty="0">
                <a:effectLst/>
                <a:latin typeface="+mn-lt"/>
              </a:rPr>
              <a:t>Under a modest-growth funding scenario, t</a:t>
            </a:r>
            <a:r>
              <a:rPr lang="en-US" dirty="0">
                <a:latin typeface="+mn-lt"/>
              </a:rPr>
              <a:t>he EIC can still be realized but will be delayed. Facility </a:t>
            </a:r>
            <a:r>
              <a:rPr lang="en-US" dirty="0">
                <a:effectLst/>
                <a:latin typeface="+mn-lt"/>
              </a:rPr>
              <a:t>operations will suffer. The decrease over current operating</a:t>
            </a:r>
            <a:r>
              <a:rPr lang="en-US" dirty="0">
                <a:latin typeface="+mn-lt"/>
              </a:rPr>
              <a:t> </a:t>
            </a:r>
            <a:r>
              <a:rPr lang="en-US" dirty="0">
                <a:effectLst/>
                <a:latin typeface="+mn-lt"/>
              </a:rPr>
              <a:t>hours that Figure 12.5 represents would—if</a:t>
            </a:r>
            <a:r>
              <a:rPr lang="en-US" dirty="0">
                <a:latin typeface="+mn-lt"/>
              </a:rPr>
              <a:t> </a:t>
            </a:r>
            <a:r>
              <a:rPr lang="en-US" dirty="0">
                <a:effectLst/>
                <a:latin typeface="+mn-lt"/>
              </a:rPr>
              <a:t>sustained for the entire decade—prevent fully realizing</a:t>
            </a:r>
            <a:r>
              <a:rPr lang="en-US" dirty="0">
                <a:latin typeface="+mn-lt"/>
              </a:rPr>
              <a:t> </a:t>
            </a:r>
            <a:r>
              <a:rPr lang="en-US" dirty="0">
                <a:effectLst/>
                <a:latin typeface="+mn-lt"/>
              </a:rPr>
              <a:t>the scientific opportunities of recent investments:</a:t>
            </a:r>
            <a:r>
              <a:rPr lang="en-US" dirty="0">
                <a:latin typeface="+mn-lt"/>
              </a:rPr>
              <a:t> </a:t>
            </a:r>
            <a:r>
              <a:rPr lang="en-US" dirty="0">
                <a:effectLst/>
                <a:latin typeface="+mn-lt"/>
              </a:rPr>
              <a:t>the newly commissioned FRIB facility, the</a:t>
            </a:r>
            <a:r>
              <a:rPr lang="en-US" dirty="0">
                <a:latin typeface="+mn-lt"/>
              </a:rPr>
              <a:t> </a:t>
            </a:r>
            <a:r>
              <a:rPr lang="en-US" dirty="0">
                <a:effectLst/>
                <a:latin typeface="+mn-lt"/>
              </a:rPr>
              <a:t>largely-IRA funded MOLLER experiment, the world unique N = 126 Factory at ATLAS, and the 12 GeV upgrade</a:t>
            </a:r>
            <a:r>
              <a:rPr lang="en-US" dirty="0">
                <a:latin typeface="+mn-lt"/>
              </a:rPr>
              <a:t> </a:t>
            </a:r>
            <a:r>
              <a:rPr lang="en-US" dirty="0">
                <a:effectLst/>
                <a:latin typeface="+mn-lt"/>
              </a:rPr>
              <a:t>at Jefferson Lab, not to mention the potential</a:t>
            </a:r>
            <a:r>
              <a:rPr lang="en-US" dirty="0">
                <a:latin typeface="+mn-lt"/>
              </a:rPr>
              <a:t> </a:t>
            </a:r>
            <a:r>
              <a:rPr lang="en-US" dirty="0">
                <a:effectLst/>
                <a:latin typeface="+mn-lt"/>
              </a:rPr>
              <a:t>loss of trained staff. </a:t>
            </a:r>
          </a:p>
          <a:p>
            <a:pPr>
              <a:lnSpc>
                <a:spcPct val="110000"/>
              </a:lnSpc>
            </a:pPr>
            <a:r>
              <a:rPr lang="en-US" dirty="0">
                <a:latin typeface="+mn-lt"/>
              </a:rPr>
              <a:t>Funding at constant effort for the next decade would sacrifice much of the new opportunities presented in this Long Range Plan and result in relinquishing US leadership in key areas of nuclear physics. </a:t>
            </a:r>
          </a:p>
        </p:txBody>
      </p:sp>
    </p:spTree>
    <p:extLst>
      <p:ext uri="{BB962C8B-B14F-4D97-AF65-F5344CB8AC3E}">
        <p14:creationId xmlns:p14="http://schemas.microsoft.com/office/powerpoint/2010/main" val="1700584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BFCD-5F2D-DA2B-5864-D34275985E09}"/>
              </a:ext>
            </a:extLst>
          </p:cNvPr>
          <p:cNvSpPr>
            <a:spLocks noGrp="1"/>
          </p:cNvSpPr>
          <p:nvPr>
            <p:ph type="title"/>
          </p:nvPr>
        </p:nvSpPr>
        <p:spPr/>
        <p:txBody>
          <a:bodyPr/>
          <a:lstStyle/>
          <a:p>
            <a:r>
              <a:rPr lang="en-US" dirty="0">
                <a:solidFill>
                  <a:srgbClr val="FF0000"/>
                </a:solidFill>
              </a:rPr>
              <a:t>Facility Operations (the LRP vs the Congress)</a:t>
            </a:r>
          </a:p>
        </p:txBody>
      </p:sp>
      <p:sp>
        <p:nvSpPr>
          <p:cNvPr id="3" name="Content Placeholder 2">
            <a:extLst>
              <a:ext uri="{FF2B5EF4-FFF2-40B4-BE49-F238E27FC236}">
                <a16:creationId xmlns:a16="http://schemas.microsoft.com/office/drawing/2014/main" id="{D4B01FED-72DF-7832-CB91-383123DE779A}"/>
              </a:ext>
            </a:extLst>
          </p:cNvPr>
          <p:cNvSpPr>
            <a:spLocks noGrp="1"/>
          </p:cNvSpPr>
          <p:nvPr>
            <p:ph idx="1"/>
          </p:nvPr>
        </p:nvSpPr>
        <p:spPr>
          <a:xfrm>
            <a:off x="347563" y="990600"/>
            <a:ext cx="11372771" cy="5486400"/>
          </a:xfrm>
        </p:spPr>
        <p:txBody>
          <a:bodyPr>
            <a:normAutofit lnSpcReduction="10000"/>
          </a:bodyPr>
          <a:lstStyle/>
          <a:p>
            <a:r>
              <a:rPr lang="en-US" sz="1800" i="1" dirty="0">
                <a:effectLst/>
                <a:latin typeface="+mn-lt"/>
              </a:rPr>
              <a:t>Facility Operations</a:t>
            </a:r>
            <a:r>
              <a:rPr lang="en-US" sz="1800" dirty="0">
                <a:effectLst/>
                <a:latin typeface="+mn-lt"/>
              </a:rPr>
              <a:t>.—The Committee </a:t>
            </a:r>
            <a:r>
              <a:rPr lang="en-US" sz="1800" b="1" dirty="0">
                <a:effectLst/>
                <a:latin typeface="+mn-lt"/>
              </a:rPr>
              <a:t>continues to support robust user facility operations funding. </a:t>
            </a:r>
            <a:r>
              <a:rPr lang="en-US" sz="1800" dirty="0">
                <a:effectLst/>
                <a:latin typeface="+mn-lt"/>
              </a:rPr>
              <a:t>The operation of large-scale scientific user facilities is integral to the mission of the Office of Science. The Department maintains and operates 28 user facilities across the country as shared resources for the scientific community. Nearly 34,000 researchers make use of these facilities each year. The Committee believes that </a:t>
            </a:r>
            <a:r>
              <a:rPr lang="en-US" sz="1800" b="1" dirty="0">
                <a:effectLst/>
                <a:latin typeface="+mn-lt"/>
              </a:rPr>
              <a:t>supporting these vital user facilities should be a top priority </a:t>
            </a:r>
            <a:r>
              <a:rPr lang="en-US" sz="1800" dirty="0">
                <a:effectLst/>
                <a:latin typeface="+mn-lt"/>
              </a:rPr>
              <a:t>for the Department to advance scientific discovery. </a:t>
            </a:r>
            <a:r>
              <a:rPr lang="en-US" sz="1800" b="1" dirty="0">
                <a:effectLst/>
                <a:latin typeface="+mn-lt"/>
              </a:rPr>
              <a:t>The Department is directed to continue prioritizing the stewardship of the user facilities in future budget requests.</a:t>
            </a:r>
            <a:r>
              <a:rPr lang="en-US" sz="1800" dirty="0">
                <a:effectLst/>
                <a:latin typeface="+mn-lt"/>
              </a:rPr>
              <a:t> </a:t>
            </a:r>
            <a:r>
              <a:rPr lang="en-US" sz="1800" dirty="0">
                <a:solidFill>
                  <a:srgbClr val="FF0000"/>
                </a:solidFill>
                <a:effectLst/>
                <a:latin typeface="+mn-lt"/>
              </a:rPr>
              <a:t>(Senate Report 118-72, Energy and Water Development Appropriations, FY2024)</a:t>
            </a:r>
            <a:endParaRPr lang="en-US" sz="1800" dirty="0">
              <a:solidFill>
                <a:srgbClr val="FF0000"/>
              </a:solidFill>
              <a:latin typeface="+mn-lt"/>
            </a:endParaRPr>
          </a:p>
          <a:p>
            <a:r>
              <a:rPr lang="en-US" sz="1800" i="1" dirty="0">
                <a:effectLst/>
                <a:latin typeface="+mn-lt"/>
              </a:rPr>
              <a:t>Hence the </a:t>
            </a:r>
            <a:r>
              <a:rPr lang="en-US" sz="1800" b="1" i="1" dirty="0">
                <a:effectLst/>
                <a:latin typeface="+mn-lt"/>
              </a:rPr>
              <a:t>community’s primary recommendation</a:t>
            </a:r>
            <a:r>
              <a:rPr lang="en-US" sz="1800" b="1" dirty="0">
                <a:latin typeface="+mn-lt"/>
              </a:rPr>
              <a:t> </a:t>
            </a:r>
            <a:r>
              <a:rPr lang="en-US" sz="1800" b="1" i="1" dirty="0">
                <a:effectLst/>
                <a:latin typeface="+mn-lt"/>
              </a:rPr>
              <a:t>is to increase funding to the research</a:t>
            </a:r>
            <a:r>
              <a:rPr lang="en-US" sz="1800" b="1" dirty="0">
                <a:latin typeface="+mn-lt"/>
              </a:rPr>
              <a:t> </a:t>
            </a:r>
            <a:r>
              <a:rPr lang="en-US" sz="1800" b="1" i="1" dirty="0">
                <a:effectLst/>
                <a:latin typeface="+mn-lt"/>
              </a:rPr>
              <a:t>program </a:t>
            </a:r>
            <a:r>
              <a:rPr lang="en-US" sz="1800" i="1" dirty="0">
                <a:effectLst/>
                <a:latin typeface="+mn-lt"/>
              </a:rPr>
              <a:t>to a level that will enable capitalizing on the optimal operation of DOE NP facilities…Funding at the level of the Creating Helpful Incentives to Produce Semiconductors (CHIPS) and Science Act, which was passed after the charge was issued to NSAC, would allow such an increase, enhancing the intellectual capital that drives innovation. </a:t>
            </a:r>
            <a:r>
              <a:rPr lang="en-US" sz="1800" i="1" dirty="0">
                <a:solidFill>
                  <a:srgbClr val="FF0000"/>
                </a:solidFill>
                <a:effectLst/>
                <a:latin typeface="+mn-lt"/>
              </a:rPr>
              <a:t>(LRP, pg. 6)</a:t>
            </a:r>
            <a:endParaRPr lang="en-US" sz="1800" dirty="0">
              <a:solidFill>
                <a:srgbClr val="FF0000"/>
              </a:solidFill>
              <a:effectLst/>
              <a:latin typeface="+mn-lt"/>
            </a:endParaRPr>
          </a:p>
          <a:p>
            <a:r>
              <a:rPr lang="en-US" sz="1800" dirty="0">
                <a:effectLst/>
                <a:latin typeface="+mn-lt"/>
              </a:rPr>
              <a:t>A nuclear science budget consistent with modest growth over inflation would require deliberate choices while still permitting the nuclear physics community to deliver a compelling program of discovery science and benefits for the nation. In this scenario, the EIC can be realized with a two-year delay (relative to the CHIPS timeline), modest investments in the research community will address the most pressing issues, and </a:t>
            </a:r>
            <a:r>
              <a:rPr lang="en-US" sz="1800" dirty="0" err="1">
                <a:effectLst/>
                <a:latin typeface="+mn-lt"/>
              </a:rPr>
              <a:t>neutrinoless</a:t>
            </a:r>
            <a:r>
              <a:rPr lang="en-US" sz="1800" dirty="0">
                <a:effectLst/>
                <a:latin typeface="+mn-lt"/>
              </a:rPr>
              <a:t> double beta decay experiments can take place over a drawn-out period. Additionally, the national user facilities could run a program of exciting science, </a:t>
            </a:r>
            <a:r>
              <a:rPr lang="en-US" sz="1800" b="1" dirty="0">
                <a:effectLst/>
                <a:latin typeface="+mn-lt"/>
              </a:rPr>
              <a:t>albeit with reduced impact owing to reduced operating funds, which may delay discoveries. </a:t>
            </a:r>
            <a:r>
              <a:rPr lang="en-US" sz="1800" dirty="0">
                <a:solidFill>
                  <a:srgbClr val="FF0000"/>
                </a:solidFill>
                <a:effectLst/>
                <a:latin typeface="+mn-lt"/>
              </a:rPr>
              <a:t>(LRP, pg. 7)</a:t>
            </a:r>
          </a:p>
          <a:p>
            <a:endParaRPr lang="en-US" sz="1800" dirty="0">
              <a:solidFill>
                <a:srgbClr val="FF0000"/>
              </a:solidFill>
              <a:latin typeface="+mn-lt"/>
            </a:endParaRPr>
          </a:p>
          <a:p>
            <a:pPr marL="0" indent="0">
              <a:buNone/>
            </a:pPr>
            <a:r>
              <a:rPr lang="en-US" sz="1800" i="1" dirty="0">
                <a:solidFill>
                  <a:srgbClr val="FF0000"/>
                </a:solidFill>
                <a:effectLst/>
                <a:latin typeface="+mn-lt"/>
              </a:rPr>
              <a:t>Note: A 30% cut in operations = essentially </a:t>
            </a:r>
            <a:r>
              <a:rPr lang="en-US" sz="1800" b="1" i="1" u="sng" dirty="0">
                <a:solidFill>
                  <a:srgbClr val="FF0000"/>
                </a:solidFill>
                <a:effectLst/>
                <a:latin typeface="+mn-lt"/>
              </a:rPr>
              <a:t>no bea</a:t>
            </a:r>
            <a:r>
              <a:rPr lang="en-US" sz="1800" b="1" i="1" u="sng" dirty="0">
                <a:solidFill>
                  <a:srgbClr val="FF0000"/>
                </a:solidFill>
                <a:latin typeface="+mn-lt"/>
              </a:rPr>
              <a:t>m </a:t>
            </a:r>
            <a:r>
              <a:rPr lang="en-US" sz="1800" i="1" dirty="0">
                <a:solidFill>
                  <a:srgbClr val="FF0000"/>
                </a:solidFill>
                <a:latin typeface="+mn-lt"/>
              </a:rPr>
              <a:t>for experiments. It doesn’t mean 30% beam time cut. Keeping the lights on, the facility staffed, cryomodules cold, etc. is ~70% of operations. </a:t>
            </a:r>
            <a:endParaRPr lang="en-US" sz="1800" i="1" dirty="0">
              <a:solidFill>
                <a:srgbClr val="FF0000"/>
              </a:solidFill>
              <a:effectLst/>
              <a:latin typeface="+mn-lt"/>
            </a:endParaRPr>
          </a:p>
          <a:p>
            <a:endParaRPr lang="en-US" sz="1800" dirty="0">
              <a:latin typeface="+mn-lt"/>
            </a:endParaRPr>
          </a:p>
          <a:p>
            <a:endParaRPr lang="en-US" dirty="0">
              <a:latin typeface="+mn-lt"/>
            </a:endParaRPr>
          </a:p>
          <a:p>
            <a:endParaRPr lang="en-US" dirty="0"/>
          </a:p>
        </p:txBody>
      </p:sp>
    </p:spTree>
    <p:extLst>
      <p:ext uri="{BB962C8B-B14F-4D97-AF65-F5344CB8AC3E}">
        <p14:creationId xmlns:p14="http://schemas.microsoft.com/office/powerpoint/2010/main" val="31574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D10F-5D93-FDB4-74B6-767D79775360}"/>
              </a:ext>
            </a:extLst>
          </p:cNvPr>
          <p:cNvSpPr>
            <a:spLocks noGrp="1"/>
          </p:cNvSpPr>
          <p:nvPr>
            <p:ph type="title"/>
          </p:nvPr>
        </p:nvSpPr>
        <p:spPr/>
        <p:txBody>
          <a:bodyPr/>
          <a:lstStyle/>
          <a:p>
            <a:r>
              <a:rPr lang="en-US" dirty="0">
                <a:solidFill>
                  <a:srgbClr val="FF0000"/>
                </a:solidFill>
              </a:rPr>
              <a:t>Moving Forward</a:t>
            </a:r>
          </a:p>
        </p:txBody>
      </p:sp>
      <p:sp>
        <p:nvSpPr>
          <p:cNvPr id="3" name="Content Placeholder 2">
            <a:extLst>
              <a:ext uri="{FF2B5EF4-FFF2-40B4-BE49-F238E27FC236}">
                <a16:creationId xmlns:a16="http://schemas.microsoft.com/office/drawing/2014/main" id="{4A6F15C9-78F7-7072-B4F0-02D4A17031AA}"/>
              </a:ext>
            </a:extLst>
          </p:cNvPr>
          <p:cNvSpPr>
            <a:spLocks noGrp="1"/>
          </p:cNvSpPr>
          <p:nvPr>
            <p:ph idx="1"/>
          </p:nvPr>
        </p:nvSpPr>
        <p:spPr>
          <a:xfrm>
            <a:off x="347563" y="1024012"/>
            <a:ext cx="11372771" cy="5376788"/>
          </a:xfrm>
        </p:spPr>
        <p:txBody>
          <a:bodyPr>
            <a:normAutofit/>
          </a:bodyPr>
          <a:lstStyle/>
          <a:p>
            <a:pPr marL="0" indent="0">
              <a:lnSpc>
                <a:spcPct val="110000"/>
              </a:lnSpc>
              <a:buNone/>
            </a:pPr>
            <a:r>
              <a:rPr lang="en-US" dirty="0"/>
              <a:t>Avoiding downward pressure on </a:t>
            </a:r>
            <a:r>
              <a:rPr lang="en-US" dirty="0" err="1"/>
              <a:t>JLab</a:t>
            </a:r>
            <a:r>
              <a:rPr lang="en-US" dirty="0"/>
              <a:t> operations and research requires us to be active:</a:t>
            </a:r>
          </a:p>
          <a:p>
            <a:pPr>
              <a:lnSpc>
                <a:spcPct val="110000"/>
              </a:lnSpc>
            </a:pPr>
            <a:r>
              <a:rPr lang="en-US" dirty="0"/>
              <a:t>Pursue discoveries</a:t>
            </a:r>
          </a:p>
          <a:p>
            <a:pPr lvl="1">
              <a:lnSpc>
                <a:spcPct val="110000"/>
              </a:lnSpc>
            </a:pPr>
            <a:r>
              <a:rPr lang="en-US" dirty="0"/>
              <a:t>Ask interesting and important scientific questions; and suggest experiments to answer them…</a:t>
            </a:r>
          </a:p>
          <a:p>
            <a:pPr>
              <a:lnSpc>
                <a:spcPct val="110000"/>
              </a:lnSpc>
            </a:pPr>
            <a:r>
              <a:rPr lang="en-US" dirty="0"/>
              <a:t>Stay engaged</a:t>
            </a:r>
          </a:p>
          <a:p>
            <a:pPr lvl="1">
              <a:lnSpc>
                <a:spcPct val="110000"/>
              </a:lnSpc>
            </a:pPr>
            <a:r>
              <a:rPr lang="en-US" dirty="0"/>
              <a:t>Go to meetings; tell others about your great science, develop and propagate the “elevator speech”</a:t>
            </a:r>
          </a:p>
          <a:p>
            <a:pPr lvl="1">
              <a:lnSpc>
                <a:spcPct val="110000"/>
              </a:lnSpc>
            </a:pPr>
            <a:r>
              <a:rPr lang="en-US" dirty="0"/>
              <a:t>Advocate when possible, Day on the Hill, at your university, hadronic science podcasts </a:t>
            </a:r>
            <a:r>
              <a:rPr lang="en-US" dirty="0">
                <a:sym typeface="Wingdings" pitchFamily="2" charset="2"/>
              </a:rPr>
              <a:t></a:t>
            </a:r>
            <a:r>
              <a:rPr lang="en-US" dirty="0"/>
              <a:t>…</a:t>
            </a:r>
          </a:p>
          <a:p>
            <a:pPr>
              <a:lnSpc>
                <a:spcPct val="110000"/>
              </a:lnSpc>
            </a:pPr>
            <a:r>
              <a:rPr lang="en-US" dirty="0"/>
              <a:t>Pursue the Future</a:t>
            </a:r>
          </a:p>
          <a:p>
            <a:pPr lvl="1">
              <a:lnSpc>
                <a:spcPct val="110000"/>
              </a:lnSpc>
            </a:pPr>
            <a:r>
              <a:rPr lang="en-US" dirty="0"/>
              <a:t>Help us to hone the upgrade science case…what is the best science that can come from the upgrade(s)? What is your favorite, and what really pushes the community forward? </a:t>
            </a:r>
          </a:p>
          <a:p>
            <a:pPr lvl="1">
              <a:lnSpc>
                <a:spcPct val="110000"/>
              </a:lnSpc>
            </a:pPr>
            <a:r>
              <a:rPr lang="en-US" dirty="0"/>
              <a:t>We need to get to a pre-CDR (small group beginning to work on this – stay tuned!)</a:t>
            </a:r>
          </a:p>
          <a:p>
            <a:pPr>
              <a:lnSpc>
                <a:spcPct val="110000"/>
              </a:lnSpc>
            </a:pPr>
            <a:endParaRPr lang="en-US" dirty="0"/>
          </a:p>
        </p:txBody>
      </p:sp>
    </p:spTree>
    <p:extLst>
      <p:ext uri="{BB962C8B-B14F-4D97-AF65-F5344CB8AC3E}">
        <p14:creationId xmlns:p14="http://schemas.microsoft.com/office/powerpoint/2010/main" val="8468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
        <p:nvSpPr>
          <p:cNvPr id="18" name="Title 1"/>
          <p:cNvSpPr>
            <a:spLocks noGrp="1"/>
          </p:cNvSpPr>
          <p:nvPr>
            <p:ph type="title"/>
          </p:nvPr>
        </p:nvSpPr>
        <p:spPr>
          <a:xfrm>
            <a:off x="0" y="28890"/>
            <a:ext cx="12100956" cy="740705"/>
          </a:xfrm>
        </p:spPr>
        <p:txBody>
          <a:bodyPr>
            <a:noAutofit/>
          </a:bodyPr>
          <a:lstStyle/>
          <a:p>
            <a:pPr algn="ctr"/>
            <a:r>
              <a:rPr lang="en-US" sz="3800" b="0" dirty="0">
                <a:solidFill>
                  <a:schemeClr val="accent1"/>
                </a:solidFill>
                <a:latin typeface="+mn-lt"/>
                <a:cs typeface="Avenir Black"/>
              </a:rPr>
              <a:t>Highlights from the Lab</a:t>
            </a:r>
            <a:endParaRPr lang="en-US" sz="3800" b="0" dirty="0">
              <a:solidFill>
                <a:srgbClr val="FFFFFF"/>
              </a:solidFill>
              <a:latin typeface="+mn-lt"/>
              <a:cs typeface="Avenir Black"/>
            </a:endParaRPr>
          </a:p>
        </p:txBody>
      </p:sp>
      <p:sp>
        <p:nvSpPr>
          <p:cNvPr id="9" name="Slide Number Placeholder 4">
            <a:extLst>
              <a:ext uri="{FF2B5EF4-FFF2-40B4-BE49-F238E27FC236}">
                <a16:creationId xmlns:a16="http://schemas.microsoft.com/office/drawing/2014/main" id="{EA6F1217-9C69-AD4E-81C7-864747CB5A11}"/>
              </a:ext>
            </a:extLst>
          </p:cNvPr>
          <p:cNvSpPr txBox="1">
            <a:spLocks/>
          </p:cNvSpPr>
          <p:nvPr/>
        </p:nvSpPr>
        <p:spPr>
          <a:xfrm>
            <a:off x="5750807" y="6467336"/>
            <a:ext cx="536158" cy="303364"/>
          </a:xfrm>
          <a:prstGeom prst="rect">
            <a:avLst/>
          </a:prstGeom>
        </p:spPr>
        <p:txBody>
          <a:bodyPr vert="horz" lIns="91440" tIns="45720" rIns="91440" bIns="45720" rtlCol="0" anchor="ctr"/>
          <a:lstStyle>
            <a:defPPr>
              <a:defRPr lang="en-US"/>
            </a:defPPr>
            <a:lvl1pPr marL="0" algn="ctr" defTabSz="914400" rtl="0" eaLnBrk="1" latinLnBrk="0" hangingPunct="1">
              <a:defRPr sz="1800" kern="1200"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1C93C-5050-FC42-8F10-D22D4F119D13}" type="slidenum">
              <a:rPr lang="en-US">
                <a:solidFill>
                  <a:srgbClr val="000000"/>
                </a:solidFill>
              </a:rPr>
              <a:pPr/>
              <a:t>2</a:t>
            </a:fld>
            <a:endParaRPr lang="en-US" dirty="0">
              <a:solidFill>
                <a:srgbClr val="000000"/>
              </a:solidFill>
            </a:endParaRPr>
          </a:p>
        </p:txBody>
      </p:sp>
      <p:sp>
        <p:nvSpPr>
          <p:cNvPr id="4" name="TextBox 3">
            <a:extLst>
              <a:ext uri="{FF2B5EF4-FFF2-40B4-BE49-F238E27FC236}">
                <a16:creationId xmlns:a16="http://schemas.microsoft.com/office/drawing/2014/main" id="{E7CB6968-136E-ACC3-1DE4-C51044ACC7C2}"/>
              </a:ext>
            </a:extLst>
          </p:cNvPr>
          <p:cNvSpPr txBox="1"/>
          <p:nvPr/>
        </p:nvSpPr>
        <p:spPr>
          <a:xfrm>
            <a:off x="139585" y="769595"/>
            <a:ext cx="11821786" cy="5293757"/>
          </a:xfrm>
          <a:prstGeom prst="rect">
            <a:avLst/>
          </a:prstGeom>
          <a:noFill/>
        </p:spPr>
        <p:txBody>
          <a:bodyPr wrap="square">
            <a:spAutoFit/>
          </a:bodyPr>
          <a:lstStyle/>
          <a:p>
            <a:pPr marL="342900" indent="-342900">
              <a:buFont typeface="Arial" panose="020B0604020202020204" pitchFamily="34" charset="0"/>
              <a:buChar char="•"/>
            </a:pPr>
            <a:r>
              <a:rPr lang="en-US" sz="2600" dirty="0">
                <a:effectLst/>
              </a:rPr>
              <a:t>12 GeV scientific era is going strong</a:t>
            </a:r>
          </a:p>
          <a:p>
            <a:pPr marL="687388" lvl="1" indent="-230188"/>
            <a:r>
              <a:rPr lang="en-US" sz="2600" dirty="0">
                <a:effectLst/>
              </a:rPr>
              <a:t>– </a:t>
            </a:r>
            <a:r>
              <a:rPr lang="en-US" sz="2600" dirty="0"/>
              <a:t>~</a:t>
            </a:r>
            <a:r>
              <a:rPr lang="en-US" sz="2600" dirty="0">
                <a:effectLst/>
              </a:rPr>
              <a:t>30 weeks operation in FY23 and FY24 (planned), enabled by supportive Operations budget</a:t>
            </a:r>
          </a:p>
          <a:p>
            <a:pPr marL="687388" lvl="1" indent="-230188"/>
            <a:r>
              <a:rPr lang="en-US" sz="2600" dirty="0">
                <a:effectLst/>
              </a:rPr>
              <a:t>– High-profile results emerging from 12 GeV program – </a:t>
            </a:r>
            <a:r>
              <a:rPr lang="en-US" sz="2600" i="1" dirty="0">
                <a:effectLst/>
              </a:rPr>
              <a:t>thank you all!</a:t>
            </a:r>
          </a:p>
          <a:p>
            <a:pPr lvl="1"/>
            <a:r>
              <a:rPr lang="en-US" sz="2600" dirty="0">
                <a:effectLst/>
              </a:rPr>
              <a:t>– Progressing on accelerator refurbishments, accelerator uptime improved!</a:t>
            </a:r>
          </a:p>
          <a:p>
            <a:pPr marL="342900" indent="-342900">
              <a:buFont typeface="Arial" panose="020B0604020202020204" pitchFamily="34" charset="0"/>
              <a:buChar char="•"/>
            </a:pPr>
            <a:r>
              <a:rPr lang="en-US" sz="2600" dirty="0">
                <a:effectLst/>
              </a:rPr>
              <a:t>Successful partnership with BNL in management, design, construction of EIC Project</a:t>
            </a:r>
          </a:p>
          <a:p>
            <a:pPr marL="342900" indent="-342900">
              <a:buFont typeface="Arial" panose="020B0604020202020204" pitchFamily="34" charset="0"/>
              <a:buChar char="•"/>
            </a:pPr>
            <a:r>
              <a:rPr lang="en-US" sz="2600" dirty="0">
                <a:effectLst/>
              </a:rPr>
              <a:t>MOLLER Project well underway</a:t>
            </a:r>
          </a:p>
          <a:p>
            <a:pPr marL="342900" indent="-342900">
              <a:buFont typeface="Arial" panose="020B0604020202020204" pitchFamily="34" charset="0"/>
              <a:buChar char="•"/>
            </a:pPr>
            <a:r>
              <a:rPr lang="en-US" sz="2600" dirty="0">
                <a:effectLst/>
              </a:rPr>
              <a:t>Exploring technical innovation and  scientific opportunities enabled by CEBAF upgrade concept</a:t>
            </a:r>
          </a:p>
          <a:p>
            <a:pPr marL="914400" lvl="1" indent="-457200">
              <a:buFont typeface="System Font Regular"/>
              <a:buChar char="-"/>
            </a:pPr>
            <a:r>
              <a:rPr lang="en-US" sz="2600" dirty="0"/>
              <a:t>Joint </a:t>
            </a:r>
            <a:r>
              <a:rPr lang="en-US" sz="2600" dirty="0" err="1"/>
              <a:t>JLab</a:t>
            </a:r>
            <a:r>
              <a:rPr lang="en-US" sz="2600" dirty="0"/>
              <a:t>/User committee formed, accelerator/theory/physics</a:t>
            </a:r>
          </a:p>
          <a:p>
            <a:pPr marL="914400" lvl="1" indent="-457200">
              <a:buFont typeface="System Font Regular"/>
              <a:buChar char="-"/>
            </a:pPr>
            <a:r>
              <a:rPr lang="en-US" sz="2600" dirty="0"/>
              <a:t>Expect invites to talk, workshops,….</a:t>
            </a:r>
            <a:endParaRPr lang="en-US" sz="2600" dirty="0">
              <a:effectLst/>
            </a:endParaRPr>
          </a:p>
          <a:p>
            <a:pPr marL="342900" indent="-342900">
              <a:buFont typeface="Arial" panose="020B0604020202020204" pitchFamily="34" charset="0"/>
              <a:buChar char="•"/>
            </a:pPr>
            <a:r>
              <a:rPr lang="en-US" sz="2600" dirty="0"/>
              <a:t>HPDF approved for Jefferson Lab site!</a:t>
            </a:r>
            <a:endParaRPr lang="en-US" sz="2600" dirty="0">
              <a:effectLst/>
            </a:endParaRPr>
          </a:p>
          <a:p>
            <a:pPr marL="342900" indent="-342900">
              <a:buFont typeface="Arial" panose="020B0604020202020204" pitchFamily="34" charset="0"/>
              <a:buChar char="•"/>
            </a:pPr>
            <a:r>
              <a:rPr lang="en-US" sz="2600" dirty="0"/>
              <a:t>Other i</a:t>
            </a:r>
            <a:r>
              <a:rPr lang="en-US" sz="2600" dirty="0">
                <a:effectLst/>
              </a:rPr>
              <a:t>nitial steps toward diversifying Jefferson Lab’s scientific mission – BES, HEP,…</a:t>
            </a:r>
          </a:p>
        </p:txBody>
      </p:sp>
    </p:spTree>
    <p:extLst>
      <p:ext uri="{BB962C8B-B14F-4D97-AF65-F5344CB8AC3E}">
        <p14:creationId xmlns:p14="http://schemas.microsoft.com/office/powerpoint/2010/main" val="4020252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E1C93C-5050-FC42-8F10-D22D4F119D13}" type="slidenum">
              <a:rPr lang="en-US" smtClean="0"/>
              <a:pPr/>
              <a:t>20</a:t>
            </a:fld>
            <a:endParaRPr lang="en-US" dirty="0"/>
          </a:p>
        </p:txBody>
      </p:sp>
      <p:sp>
        <p:nvSpPr>
          <p:cNvPr id="18" name="Title 1"/>
          <p:cNvSpPr>
            <a:spLocks noGrp="1"/>
          </p:cNvSpPr>
          <p:nvPr>
            <p:ph type="title"/>
          </p:nvPr>
        </p:nvSpPr>
        <p:spPr>
          <a:xfrm>
            <a:off x="0" y="28890"/>
            <a:ext cx="12100956" cy="740705"/>
          </a:xfrm>
        </p:spPr>
        <p:txBody>
          <a:bodyPr>
            <a:noAutofit/>
          </a:bodyPr>
          <a:lstStyle/>
          <a:p>
            <a:pPr algn="ctr"/>
            <a:r>
              <a:rPr lang="en-US" sz="3800" b="0" dirty="0">
                <a:solidFill>
                  <a:schemeClr val="accent1"/>
                </a:solidFill>
                <a:latin typeface="Avenir" panose="02000503020000020003" pitchFamily="2" charset="0"/>
                <a:cs typeface="Avenir Black"/>
              </a:rPr>
              <a:t>Summary</a:t>
            </a:r>
            <a:endParaRPr lang="en-US" sz="3800" b="0" dirty="0">
              <a:solidFill>
                <a:srgbClr val="FFFFFF"/>
              </a:solidFill>
              <a:latin typeface="Avenir" panose="02000503020000020003" pitchFamily="2" charset="0"/>
              <a:cs typeface="Avenir Black"/>
            </a:endParaRPr>
          </a:p>
        </p:txBody>
      </p:sp>
      <p:sp>
        <p:nvSpPr>
          <p:cNvPr id="9" name="Slide Number Placeholder 4">
            <a:extLst>
              <a:ext uri="{FF2B5EF4-FFF2-40B4-BE49-F238E27FC236}">
                <a16:creationId xmlns:a16="http://schemas.microsoft.com/office/drawing/2014/main" id="{EA6F1217-9C69-AD4E-81C7-864747CB5A11}"/>
              </a:ext>
            </a:extLst>
          </p:cNvPr>
          <p:cNvSpPr txBox="1">
            <a:spLocks/>
          </p:cNvSpPr>
          <p:nvPr/>
        </p:nvSpPr>
        <p:spPr>
          <a:xfrm>
            <a:off x="5750807" y="6467336"/>
            <a:ext cx="536158" cy="303364"/>
          </a:xfrm>
          <a:prstGeom prst="rect">
            <a:avLst/>
          </a:prstGeom>
        </p:spPr>
        <p:txBody>
          <a:bodyPr vert="horz" lIns="91440" tIns="45720" rIns="91440" bIns="45720" rtlCol="0" anchor="ctr"/>
          <a:lstStyle>
            <a:defPPr>
              <a:defRPr lang="en-US"/>
            </a:defPPr>
            <a:lvl1pPr marL="0" algn="ctr" defTabSz="914400" rtl="0" eaLnBrk="1" latinLnBrk="0" hangingPunct="1">
              <a:defRPr sz="1800" kern="1200"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1C93C-5050-FC42-8F10-D22D4F119D13}" type="slidenum">
              <a:rPr lang="en-US">
                <a:solidFill>
                  <a:srgbClr val="000000"/>
                </a:solidFill>
              </a:rPr>
              <a:pPr/>
              <a:t>20</a:t>
            </a:fld>
            <a:endParaRPr lang="en-US" dirty="0">
              <a:solidFill>
                <a:srgbClr val="000000"/>
              </a:solidFill>
            </a:endParaRPr>
          </a:p>
        </p:txBody>
      </p:sp>
      <p:sp>
        <p:nvSpPr>
          <p:cNvPr id="3" name="TextBox 2">
            <a:extLst>
              <a:ext uri="{FF2B5EF4-FFF2-40B4-BE49-F238E27FC236}">
                <a16:creationId xmlns:a16="http://schemas.microsoft.com/office/drawing/2014/main" id="{AE32BF16-947A-BCAB-FD2A-0C2EA7E95062}"/>
              </a:ext>
            </a:extLst>
          </p:cNvPr>
          <p:cNvSpPr txBox="1"/>
          <p:nvPr/>
        </p:nvSpPr>
        <p:spPr>
          <a:xfrm>
            <a:off x="229037" y="869832"/>
            <a:ext cx="6843093" cy="6001643"/>
          </a:xfrm>
          <a:prstGeom prst="rect">
            <a:avLst/>
          </a:prstGeom>
          <a:noFill/>
        </p:spPr>
        <p:txBody>
          <a:bodyPr wrap="square">
            <a:spAutoFit/>
          </a:bodyPr>
          <a:lstStyle/>
          <a:p>
            <a:pPr marL="342900" indent="-342900">
              <a:buFont typeface="Arial" panose="020B0604020202020204" pitchFamily="34" charset="0"/>
              <a:buChar char="•"/>
            </a:pPr>
            <a:r>
              <a:rPr lang="en-US" sz="2400" dirty="0">
                <a:effectLst/>
              </a:rPr>
              <a:t>The Lab is in a strong position</a:t>
            </a:r>
          </a:p>
          <a:p>
            <a:pPr marL="342900" indent="-342900">
              <a:buFont typeface="Arial" panose="020B0604020202020204" pitchFamily="34" charset="0"/>
              <a:buChar char="•"/>
            </a:pPr>
            <a:endParaRPr lang="en-US" sz="2400" dirty="0">
              <a:effectLst/>
            </a:endParaRPr>
          </a:p>
          <a:p>
            <a:pPr marL="342900" indent="-342900">
              <a:buFont typeface="Arial" panose="020B0604020202020204" pitchFamily="34" charset="0"/>
              <a:buChar char="•"/>
            </a:pPr>
            <a:r>
              <a:rPr lang="en-US" sz="2400" dirty="0">
                <a:effectLst/>
              </a:rPr>
              <a:t>Supportive funding for CEBAF Operations currently, and over a decade of approved science to run (at optimal operations)</a:t>
            </a:r>
          </a:p>
          <a:p>
            <a:pPr marL="342900" indent="-342900">
              <a:buFont typeface="Arial" panose="020B0604020202020204" pitchFamily="34" charset="0"/>
              <a:buChar char="•"/>
            </a:pPr>
            <a:endParaRPr lang="en-US" sz="2400" dirty="0">
              <a:effectLst/>
            </a:endParaRPr>
          </a:p>
          <a:p>
            <a:pPr marL="342900" indent="-342900">
              <a:buFont typeface="Arial" panose="020B0604020202020204" pitchFamily="34" charset="0"/>
              <a:buChar char="•"/>
            </a:pPr>
            <a:r>
              <a:rPr lang="en-US" sz="2400" dirty="0">
                <a:effectLst/>
              </a:rPr>
              <a:t>Our future priorities are clear:</a:t>
            </a:r>
          </a:p>
          <a:p>
            <a:pPr marL="800100" lvl="1" indent="-342900">
              <a:buFont typeface="System Font Regular"/>
              <a:buChar char="-"/>
            </a:pPr>
            <a:r>
              <a:rPr lang="en-US" sz="2400" dirty="0">
                <a:effectLst/>
              </a:rPr>
              <a:t>Ensuring that the 12 GeV program is successful in all facets (</a:t>
            </a:r>
            <a:r>
              <a:rPr lang="en-US" sz="2400" dirty="0" err="1">
                <a:effectLst/>
              </a:rPr>
              <a:t>SoLID</a:t>
            </a:r>
            <a:r>
              <a:rPr lang="en-US" sz="2400" dirty="0">
                <a:effectLst/>
              </a:rPr>
              <a:t>,…)</a:t>
            </a:r>
            <a:endParaRPr lang="en-US" sz="2400" b="1" i="1" u="sng" dirty="0">
              <a:solidFill>
                <a:srgbClr val="00B050"/>
              </a:solidFill>
            </a:endParaRPr>
          </a:p>
          <a:p>
            <a:pPr marL="800100" lvl="1" indent="-342900">
              <a:buFont typeface="System Font Regular"/>
              <a:buChar char="-"/>
            </a:pPr>
            <a:r>
              <a:rPr lang="en-US" sz="2400" dirty="0">
                <a:effectLst/>
              </a:rPr>
              <a:t>Moving EIC forward</a:t>
            </a:r>
          </a:p>
          <a:p>
            <a:pPr marL="800100" lvl="1" indent="-342900">
              <a:buFont typeface="System Font Regular"/>
              <a:buChar char="-"/>
            </a:pPr>
            <a:r>
              <a:rPr lang="en-US" sz="2400" dirty="0"/>
              <a:t>HPDF approved</a:t>
            </a:r>
            <a:endParaRPr lang="en-US" sz="2400" dirty="0">
              <a:effectLst/>
            </a:endParaRPr>
          </a:p>
          <a:p>
            <a:pPr marL="800100" lvl="1" indent="-342900">
              <a:buFont typeface="System Font Regular"/>
              <a:buChar char="-"/>
            </a:pPr>
            <a:r>
              <a:rPr lang="en-US" sz="2400" dirty="0">
                <a:effectLst/>
              </a:rPr>
              <a:t>Laying the groundwork for an exciting role for </a:t>
            </a:r>
            <a:r>
              <a:rPr lang="en-US" sz="2400" dirty="0" err="1">
                <a:effectLst/>
              </a:rPr>
              <a:t>JLab</a:t>
            </a:r>
            <a:r>
              <a:rPr lang="en-US" sz="2400" dirty="0">
                <a:effectLst/>
              </a:rPr>
              <a:t> in the EIC era – positrons and 22 GeV</a:t>
            </a:r>
          </a:p>
          <a:p>
            <a:pPr marL="1257300" lvl="2" indent="-342900">
              <a:buFont typeface="System Font Regular"/>
              <a:buChar char="-"/>
            </a:pPr>
            <a:endParaRPr lang="en-US" sz="2400" i="1" dirty="0"/>
          </a:p>
          <a:p>
            <a:pPr marL="342900" indent="-342900">
              <a:buFont typeface="Arial" panose="020B0604020202020204" pitchFamily="34" charset="0"/>
              <a:buChar char="•"/>
            </a:pPr>
            <a:r>
              <a:rPr lang="en-US" sz="2400" dirty="0"/>
              <a:t>It will take unified effort to maintain this positive picture, and it might even be fun!</a:t>
            </a:r>
            <a:endParaRPr lang="en-US" sz="2400" dirty="0">
              <a:effectLst/>
            </a:endParaRPr>
          </a:p>
        </p:txBody>
      </p:sp>
      <p:pic>
        <p:nvPicPr>
          <p:cNvPr id="4" name="Picture 3">
            <a:extLst>
              <a:ext uri="{FF2B5EF4-FFF2-40B4-BE49-F238E27FC236}">
                <a16:creationId xmlns:a16="http://schemas.microsoft.com/office/drawing/2014/main" id="{3B28F41B-8F2F-91D7-97FA-E77AE7457925}"/>
              </a:ext>
            </a:extLst>
          </p:cNvPr>
          <p:cNvPicPr>
            <a:picLocks noChangeAspect="1"/>
          </p:cNvPicPr>
          <p:nvPr/>
        </p:nvPicPr>
        <p:blipFill>
          <a:blip r:embed="rId3"/>
          <a:stretch>
            <a:fillRect/>
          </a:stretch>
        </p:blipFill>
        <p:spPr>
          <a:xfrm>
            <a:off x="7170718" y="926840"/>
            <a:ext cx="4138345" cy="5323114"/>
          </a:xfrm>
          <a:prstGeom prst="rect">
            <a:avLst/>
          </a:prstGeom>
        </p:spPr>
      </p:pic>
    </p:spTree>
    <p:extLst>
      <p:ext uri="{BB962C8B-B14F-4D97-AF65-F5344CB8AC3E}">
        <p14:creationId xmlns:p14="http://schemas.microsoft.com/office/powerpoint/2010/main" val="386130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89C2-720D-F615-3C6F-200C8D1A8AAC}"/>
              </a:ext>
            </a:extLst>
          </p:cNvPr>
          <p:cNvSpPr>
            <a:spLocks noGrp="1"/>
          </p:cNvSpPr>
          <p:nvPr>
            <p:ph type="title"/>
          </p:nvPr>
        </p:nvSpPr>
        <p:spPr/>
        <p:txBody>
          <a:bodyPr>
            <a:normAutofit fontScale="90000"/>
          </a:bodyPr>
          <a:lstStyle/>
          <a:p>
            <a:r>
              <a:rPr lang="en-US" dirty="0" err="1">
                <a:solidFill>
                  <a:srgbClr val="002060"/>
                </a:solidFill>
              </a:rPr>
              <a:t>JLab</a:t>
            </a:r>
            <a:r>
              <a:rPr lang="en-US" dirty="0">
                <a:solidFill>
                  <a:srgbClr val="002060"/>
                </a:solidFill>
              </a:rPr>
              <a:t> in the Long Range Plan</a:t>
            </a:r>
          </a:p>
        </p:txBody>
      </p:sp>
      <p:sp>
        <p:nvSpPr>
          <p:cNvPr id="19" name="TextBox 18">
            <a:extLst>
              <a:ext uri="{FF2B5EF4-FFF2-40B4-BE49-F238E27FC236}">
                <a16:creationId xmlns:a16="http://schemas.microsoft.com/office/drawing/2014/main" id="{DC7DB53C-7438-97B4-3134-95D7B61FF716}"/>
              </a:ext>
            </a:extLst>
          </p:cNvPr>
          <p:cNvSpPr txBox="1"/>
          <p:nvPr/>
        </p:nvSpPr>
        <p:spPr>
          <a:xfrm>
            <a:off x="258050" y="4916073"/>
            <a:ext cx="11289006" cy="1754326"/>
          </a:xfrm>
          <a:prstGeom prst="rect">
            <a:avLst/>
          </a:prstGeom>
          <a:solidFill>
            <a:srgbClr val="9ACFE7"/>
          </a:solidFill>
        </p:spPr>
        <p:style>
          <a:lnRef idx="1">
            <a:schemeClr val="accent5"/>
          </a:lnRef>
          <a:fillRef idx="2">
            <a:schemeClr val="accent5"/>
          </a:fillRef>
          <a:effectRef idx="1">
            <a:schemeClr val="accent5"/>
          </a:effectRef>
          <a:fontRef idx="minor">
            <a:schemeClr val="dk1"/>
          </a:fontRef>
        </p:style>
        <p:txBody>
          <a:bodyPr wrap="square">
            <a:spAutoFit/>
          </a:bodyPr>
          <a:lstStyle/>
          <a:p>
            <a:pPr lvl="0">
              <a:spcAft>
                <a:spcPts val="0"/>
              </a:spcAft>
              <a:buSzPts val="1000"/>
            </a:pPr>
            <a:r>
              <a:rPr lang="en-US" dirty="0">
                <a:latin typeface="Roboto" panose="02000000000000000000" pitchFamily="2" charset="0"/>
              </a:rPr>
              <a:t>2023 LRP Science Questions</a:t>
            </a:r>
            <a:endParaRPr lang="en-US" sz="1800" dirty="0">
              <a:effectLst/>
              <a:latin typeface="Roboto" panose="02000000000000000000" pitchFamily="2" charset="0"/>
            </a:endParaRPr>
          </a:p>
          <a:p>
            <a:pPr marL="342900" lvl="0" indent="-342900">
              <a:spcAft>
                <a:spcPts val="0"/>
              </a:spcAft>
              <a:buSzPts val="1000"/>
              <a:buFont typeface="Roboto" panose="02000000000000000000" pitchFamily="2" charset="0"/>
              <a:buAutoNum type="arabicPeriod"/>
            </a:pPr>
            <a:r>
              <a:rPr lang="en-US" sz="1800" dirty="0">
                <a:effectLst/>
                <a:latin typeface="Roboto" panose="02000000000000000000" pitchFamily="2" charset="0"/>
              </a:rPr>
              <a:t>How do quarks and gluons make up protons, neutrons, and, ultimately, atomic nuclei? </a:t>
            </a:r>
            <a:endParaRPr lang="en-US" dirty="0">
              <a:effectLst/>
            </a:endParaRPr>
          </a:p>
          <a:p>
            <a:pPr marL="342900" lvl="0" indent="-342900">
              <a:spcAft>
                <a:spcPts val="0"/>
              </a:spcAft>
              <a:buSzPts val="1000"/>
              <a:buFont typeface="Roboto" panose="02000000000000000000" pitchFamily="2" charset="0"/>
              <a:buAutoNum type="arabicPeriod"/>
            </a:pPr>
            <a:r>
              <a:rPr lang="en-US" sz="1800" dirty="0">
                <a:effectLst/>
                <a:latin typeface="Roboto" panose="02000000000000000000" pitchFamily="2" charset="0"/>
              </a:rPr>
              <a:t>How do the rich patterns observed in the structure and reactions of nuclei emerge from the interactions between neutrons and protons? </a:t>
            </a:r>
            <a:endParaRPr lang="en-US" dirty="0">
              <a:effectLst/>
            </a:endParaRPr>
          </a:p>
          <a:p>
            <a:pPr marL="342900" lvl="0" indent="-342900">
              <a:spcAft>
                <a:spcPts val="0"/>
              </a:spcAft>
              <a:buSzPts val="1000"/>
              <a:buFont typeface="Roboto" panose="02000000000000000000" pitchFamily="2" charset="0"/>
              <a:buAutoNum type="arabicPeriod"/>
            </a:pPr>
            <a:r>
              <a:rPr lang="en-US" sz="1800" dirty="0">
                <a:effectLst/>
                <a:latin typeface="Roboto" panose="02000000000000000000" pitchFamily="2" charset="0"/>
              </a:rPr>
              <a:t>What are the nuclear processes that drive the birth, life, and death of stars? </a:t>
            </a:r>
            <a:endParaRPr lang="en-US" dirty="0">
              <a:effectLst/>
            </a:endParaRPr>
          </a:p>
          <a:p>
            <a:pPr marL="342900" lvl="0" indent="-342900">
              <a:spcAft>
                <a:spcPts val="0"/>
              </a:spcAft>
              <a:buSzPts val="1000"/>
              <a:buFont typeface="Roboto" panose="02000000000000000000" pitchFamily="2" charset="0"/>
              <a:buAutoNum type="arabicPeriod"/>
            </a:pPr>
            <a:r>
              <a:rPr lang="en-US" sz="1800" dirty="0">
                <a:solidFill>
                  <a:srgbClr val="000000"/>
                </a:solidFill>
                <a:effectLst/>
                <a:latin typeface="Roboto" panose="02000000000000000000" pitchFamily="2" charset="0"/>
              </a:rPr>
              <a:t>How do we use atomic nuclei to uncover physics beyond the Standard Model? </a:t>
            </a:r>
            <a:endParaRPr lang="en-US" dirty="0">
              <a:effectLst/>
            </a:endParaRPr>
          </a:p>
        </p:txBody>
      </p:sp>
      <p:sp>
        <p:nvSpPr>
          <p:cNvPr id="35" name="TextBox 34">
            <a:extLst>
              <a:ext uri="{FF2B5EF4-FFF2-40B4-BE49-F238E27FC236}">
                <a16:creationId xmlns:a16="http://schemas.microsoft.com/office/drawing/2014/main" id="{263BE6C6-1222-CF09-789F-0C026FBA0E4F}"/>
              </a:ext>
            </a:extLst>
          </p:cNvPr>
          <p:cNvSpPr txBox="1"/>
          <p:nvPr/>
        </p:nvSpPr>
        <p:spPr>
          <a:xfrm>
            <a:off x="7596869" y="174786"/>
            <a:ext cx="4251582" cy="646331"/>
          </a:xfrm>
          <a:prstGeom prst="rect">
            <a:avLst/>
          </a:prstGeom>
          <a:noFill/>
        </p:spPr>
        <p:txBody>
          <a:bodyPr wrap="square" rtlCol="0">
            <a:spAutoFit/>
          </a:bodyPr>
          <a:lstStyle/>
          <a:p>
            <a:pPr algn="ctr">
              <a:lnSpc>
                <a:spcPct val="90000"/>
              </a:lnSpc>
            </a:pPr>
            <a:r>
              <a:rPr lang="en-US" sz="2000" i="1" u="sng" dirty="0">
                <a:solidFill>
                  <a:srgbClr val="0070C0"/>
                </a:solidFill>
              </a:rPr>
              <a:t>It takes facilities, people, and funding to tackle these challenging questions </a:t>
            </a:r>
          </a:p>
        </p:txBody>
      </p:sp>
      <p:pic>
        <p:nvPicPr>
          <p:cNvPr id="23" name="Picture 2" descr="https://nuclearsciencefuture.org/wp-content/uploads/2023/10/nsac-webpage-top-banner-center-1.jpg">
            <a:extLst>
              <a:ext uri="{FF2B5EF4-FFF2-40B4-BE49-F238E27FC236}">
                <a16:creationId xmlns:a16="http://schemas.microsoft.com/office/drawing/2014/main" id="{E7C932F6-F5FF-B24D-864B-2E06F9142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24" y="1006809"/>
            <a:ext cx="10391364" cy="372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23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BC38-9E19-6D11-3DDF-5B6F2ECBF2EA}"/>
              </a:ext>
            </a:extLst>
          </p:cNvPr>
          <p:cNvSpPr>
            <a:spLocks noGrp="1"/>
          </p:cNvSpPr>
          <p:nvPr>
            <p:ph type="title"/>
          </p:nvPr>
        </p:nvSpPr>
        <p:spPr/>
        <p:txBody>
          <a:bodyPr/>
          <a:lstStyle/>
          <a:p>
            <a:r>
              <a:rPr lang="en-US" dirty="0"/>
              <a:t>Long Range Plan Title: “A new Era of Discovery”</a:t>
            </a:r>
          </a:p>
        </p:txBody>
      </p:sp>
      <p:sp>
        <p:nvSpPr>
          <p:cNvPr id="3" name="Content Placeholder 2">
            <a:extLst>
              <a:ext uri="{FF2B5EF4-FFF2-40B4-BE49-F238E27FC236}">
                <a16:creationId xmlns:a16="http://schemas.microsoft.com/office/drawing/2014/main" id="{2738D846-44D8-C6DF-6438-D7A79C3E3244}"/>
              </a:ext>
            </a:extLst>
          </p:cNvPr>
          <p:cNvSpPr>
            <a:spLocks noGrp="1"/>
          </p:cNvSpPr>
          <p:nvPr>
            <p:ph idx="1"/>
          </p:nvPr>
        </p:nvSpPr>
        <p:spPr>
          <a:xfrm>
            <a:off x="324958" y="807947"/>
            <a:ext cx="11372771" cy="5562600"/>
          </a:xfrm>
        </p:spPr>
        <p:txBody>
          <a:bodyPr>
            <a:normAutofit fontScale="85000" lnSpcReduction="20000"/>
          </a:bodyPr>
          <a:lstStyle/>
          <a:p>
            <a:pPr>
              <a:lnSpc>
                <a:spcPct val="120000"/>
              </a:lnSpc>
            </a:pPr>
            <a:endParaRPr lang="en-US" i="1" dirty="0">
              <a:effectLst/>
              <a:latin typeface="Helvetica" pitchFamily="2" charset="0"/>
            </a:endParaRPr>
          </a:p>
          <a:p>
            <a:pPr>
              <a:lnSpc>
                <a:spcPct val="120000"/>
              </a:lnSpc>
            </a:pPr>
            <a:r>
              <a:rPr lang="en-US" i="1" dirty="0">
                <a:latin typeface="Helvetica" pitchFamily="2" charset="0"/>
              </a:rPr>
              <a:t>We stand on the verge of a new era of discovery in nuclear science. The new discoveries, new tools, and new impact that we describe in these pages will ensure that the United States reaps the benefits of its ongoing investment in scientific discovery. (pg. 7, last paragraph)</a:t>
            </a:r>
          </a:p>
          <a:p>
            <a:pPr>
              <a:lnSpc>
                <a:spcPct val="120000"/>
              </a:lnSpc>
            </a:pPr>
            <a:r>
              <a:rPr lang="en-US" i="1" dirty="0">
                <a:effectLst/>
                <a:latin typeface="Helvetica" pitchFamily="2" charset="0"/>
              </a:rPr>
              <a:t>THE ELECTRON–ION COLLIDER: A POWERFUL</a:t>
            </a:r>
            <a:r>
              <a:rPr lang="en-US" dirty="0">
                <a:latin typeface="Helvetica" pitchFamily="2" charset="0"/>
              </a:rPr>
              <a:t> </a:t>
            </a:r>
            <a:r>
              <a:rPr lang="en-US" i="1" dirty="0">
                <a:effectLst/>
                <a:latin typeface="Helvetica" pitchFamily="2" charset="0"/>
              </a:rPr>
              <a:t>NEW MICROSCOPE TO LAUNCH A NEW ERA OF</a:t>
            </a:r>
            <a:r>
              <a:rPr lang="en-US" dirty="0">
                <a:latin typeface="Helvetica" pitchFamily="2" charset="0"/>
              </a:rPr>
              <a:t> </a:t>
            </a:r>
            <a:r>
              <a:rPr lang="en-US" i="1" dirty="0">
                <a:effectLst/>
                <a:latin typeface="Helvetica" pitchFamily="2" charset="0"/>
              </a:rPr>
              <a:t>DISCOVERY (section 3.4 heading, pg. 34)</a:t>
            </a:r>
            <a:endParaRPr lang="en-US" dirty="0">
              <a:effectLst/>
              <a:latin typeface="Helvetica" pitchFamily="2" charset="0"/>
            </a:endParaRPr>
          </a:p>
          <a:p>
            <a:pPr>
              <a:lnSpc>
                <a:spcPct val="120000"/>
              </a:lnSpc>
            </a:pPr>
            <a:r>
              <a:rPr lang="en-US" i="1" dirty="0">
                <a:latin typeface="Helvetica" pitchFamily="2" charset="0"/>
              </a:rPr>
              <a:t>Enormous progress has been made since the last Long Range Plan toward understanding the valence structure of the proton and neutron. With the EIC, we will finally be able to study the contributions of gluons and sea quarks to the building blocks of the nucleus. A new era of discovery is within our reach. (pg. 45, end of section 3.4)</a:t>
            </a:r>
          </a:p>
          <a:p>
            <a:pPr>
              <a:lnSpc>
                <a:spcPct val="120000"/>
              </a:lnSpc>
            </a:pPr>
            <a:r>
              <a:rPr lang="en-US" i="1" dirty="0">
                <a:effectLst/>
                <a:latin typeface="Helvetica" pitchFamily="2" charset="0"/>
              </a:rPr>
              <a:t>The CEBAF 12 GeV energy upgrade project was completed</a:t>
            </a:r>
            <a:r>
              <a:rPr lang="en-US" dirty="0">
                <a:latin typeface="Helvetica" pitchFamily="2" charset="0"/>
              </a:rPr>
              <a:t> </a:t>
            </a:r>
            <a:r>
              <a:rPr lang="en-US" i="1" dirty="0">
                <a:effectLst/>
                <a:latin typeface="Helvetica" pitchFamily="2" charset="0"/>
              </a:rPr>
              <a:t>in fall 2017, beginning a new era at the laboratory. (pg. 122)</a:t>
            </a:r>
            <a:endParaRPr lang="en-US" i="1" dirty="0">
              <a:latin typeface="Helvetica" pitchFamily="2" charset="0"/>
            </a:endParaRPr>
          </a:p>
          <a:p>
            <a:pPr>
              <a:lnSpc>
                <a:spcPct val="120000"/>
              </a:lnSpc>
            </a:pPr>
            <a:r>
              <a:rPr lang="en-US" i="1" dirty="0">
                <a:effectLst/>
                <a:latin typeface="Helvetica" pitchFamily="2" charset="0"/>
              </a:rPr>
              <a:t>The optimal operation of US</a:t>
            </a:r>
            <a:r>
              <a:rPr lang="en-US" dirty="0">
                <a:latin typeface="Helvetica" pitchFamily="2" charset="0"/>
              </a:rPr>
              <a:t> </a:t>
            </a:r>
            <a:r>
              <a:rPr lang="en-US" i="1" dirty="0">
                <a:effectLst/>
                <a:latin typeface="Helvetica" pitchFamily="2" charset="0"/>
              </a:rPr>
              <a:t>national user facilities and university laboratories, a</a:t>
            </a:r>
            <a:r>
              <a:rPr lang="en-US" dirty="0">
                <a:latin typeface="Helvetica" pitchFamily="2" charset="0"/>
              </a:rPr>
              <a:t> </a:t>
            </a:r>
            <a:r>
              <a:rPr lang="en-US" i="1" dirty="0">
                <a:effectLst/>
                <a:latin typeface="Helvetica" pitchFamily="2" charset="0"/>
              </a:rPr>
              <a:t>healthy and robust experimental and theoretical core</a:t>
            </a:r>
            <a:r>
              <a:rPr lang="en-US" dirty="0">
                <a:latin typeface="Helvetica" pitchFamily="2" charset="0"/>
              </a:rPr>
              <a:t> </a:t>
            </a:r>
            <a:r>
              <a:rPr lang="en-US" i="1" dirty="0">
                <a:effectLst/>
                <a:latin typeface="Helvetica" pitchFamily="2" charset="0"/>
              </a:rPr>
              <a:t>research program, and the pursuit of upgrades and</a:t>
            </a:r>
            <a:r>
              <a:rPr lang="en-US" dirty="0">
                <a:latin typeface="Helvetica" pitchFamily="2" charset="0"/>
              </a:rPr>
              <a:t> </a:t>
            </a:r>
            <a:r>
              <a:rPr lang="en-US" i="1" dirty="0">
                <a:effectLst/>
                <a:latin typeface="Helvetica" pitchFamily="2" charset="0"/>
              </a:rPr>
              <a:t>new instruments are now needed to capitalize on</a:t>
            </a:r>
            <a:r>
              <a:rPr lang="en-US" dirty="0">
                <a:latin typeface="Helvetica" pitchFamily="2" charset="0"/>
              </a:rPr>
              <a:t> </a:t>
            </a:r>
            <a:r>
              <a:rPr lang="en-US" i="1" dirty="0">
                <a:effectLst/>
                <a:latin typeface="Helvetica" pitchFamily="2" charset="0"/>
              </a:rPr>
              <a:t>previous strategic investments as we embark on a</a:t>
            </a:r>
            <a:r>
              <a:rPr lang="en-US" dirty="0">
                <a:latin typeface="Helvetica" pitchFamily="2" charset="0"/>
              </a:rPr>
              <a:t> </a:t>
            </a:r>
            <a:r>
              <a:rPr lang="en-US" i="1" dirty="0">
                <a:effectLst/>
                <a:latin typeface="Helvetica" pitchFamily="2" charset="0"/>
              </a:rPr>
              <a:t>new era of discovery.  (pg. 167, last sentence of plan)</a:t>
            </a:r>
            <a:endParaRPr lang="en-US" dirty="0">
              <a:effectLst/>
              <a:latin typeface="Helvetica" pitchFamily="2" charset="0"/>
            </a:endParaRPr>
          </a:p>
          <a:p>
            <a:pPr>
              <a:lnSpc>
                <a:spcPct val="120000"/>
              </a:lnSpc>
            </a:pPr>
            <a:endParaRPr lang="en-US" dirty="0"/>
          </a:p>
        </p:txBody>
      </p:sp>
    </p:spTree>
    <p:extLst>
      <p:ext uri="{BB962C8B-B14F-4D97-AF65-F5344CB8AC3E}">
        <p14:creationId xmlns:p14="http://schemas.microsoft.com/office/powerpoint/2010/main" val="80523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2A20-4C34-AA4A-8C2A-C862558B3222}"/>
              </a:ext>
            </a:extLst>
          </p:cNvPr>
          <p:cNvSpPr>
            <a:spLocks noGrp="1"/>
          </p:cNvSpPr>
          <p:nvPr>
            <p:ph type="title"/>
          </p:nvPr>
        </p:nvSpPr>
        <p:spPr/>
        <p:txBody>
          <a:bodyPr>
            <a:normAutofit fontScale="90000"/>
          </a:bodyPr>
          <a:lstStyle/>
          <a:p>
            <a:r>
              <a:rPr lang="en-US" dirty="0"/>
              <a:t>The Recommendations: I</a:t>
            </a:r>
          </a:p>
        </p:txBody>
      </p:sp>
      <p:sp>
        <p:nvSpPr>
          <p:cNvPr id="4" name="TextBox 3">
            <a:extLst>
              <a:ext uri="{FF2B5EF4-FFF2-40B4-BE49-F238E27FC236}">
                <a16:creationId xmlns:a16="http://schemas.microsoft.com/office/drawing/2014/main" id="{7BD75046-0078-3ED5-A9B9-F43E1ECD017B}"/>
              </a:ext>
            </a:extLst>
          </p:cNvPr>
          <p:cNvSpPr txBox="1"/>
          <p:nvPr/>
        </p:nvSpPr>
        <p:spPr>
          <a:xfrm>
            <a:off x="247974" y="914400"/>
            <a:ext cx="11696052" cy="923330"/>
          </a:xfrm>
          <a:prstGeom prst="rect">
            <a:avLst/>
          </a:prstGeom>
          <a:noFill/>
        </p:spPr>
        <p:txBody>
          <a:bodyPr wrap="square">
            <a:spAutoFit/>
          </a:bodyPr>
          <a:lstStyle/>
          <a:p>
            <a:r>
              <a:rPr lang="en-US" sz="1800" b="1" i="1" dirty="0">
                <a:solidFill>
                  <a:srgbClr val="4270C1"/>
                </a:solidFill>
                <a:effectLst/>
                <a:latin typeface="Helvetica" pitchFamily="2" charset="0"/>
              </a:rPr>
              <a:t>The highest priority of the nuclear science community is to capitalize on the extraordinary opportunities</a:t>
            </a:r>
            <a:br>
              <a:rPr lang="en-US" sz="1800" b="1" i="1" dirty="0">
                <a:solidFill>
                  <a:srgbClr val="4270C1"/>
                </a:solidFill>
                <a:effectLst/>
                <a:latin typeface="Helvetica" pitchFamily="2" charset="0"/>
              </a:rPr>
            </a:br>
            <a:r>
              <a:rPr lang="en-US" sz="1800" b="1" i="1" dirty="0">
                <a:solidFill>
                  <a:srgbClr val="4270C1"/>
                </a:solidFill>
                <a:effectLst/>
                <a:latin typeface="Helvetica" pitchFamily="2" charset="0"/>
              </a:rPr>
              <a:t>for scientific discovery made possible by the substantial and sustained investments of the United States. We must draw on the talents of all in the nation to achieve this goal. </a:t>
            </a:r>
            <a:endParaRPr lang="en-US" dirty="0">
              <a:effectLst/>
            </a:endParaRPr>
          </a:p>
        </p:txBody>
      </p:sp>
      <p:sp>
        <p:nvSpPr>
          <p:cNvPr id="6" name="TextBox 5">
            <a:extLst>
              <a:ext uri="{FF2B5EF4-FFF2-40B4-BE49-F238E27FC236}">
                <a16:creationId xmlns:a16="http://schemas.microsoft.com/office/drawing/2014/main" id="{662914AF-AB28-0FC1-1BD0-4A06D303699C}"/>
              </a:ext>
            </a:extLst>
          </p:cNvPr>
          <p:cNvSpPr txBox="1"/>
          <p:nvPr/>
        </p:nvSpPr>
        <p:spPr>
          <a:xfrm>
            <a:off x="247974" y="1837730"/>
            <a:ext cx="3365024" cy="341632"/>
          </a:xfrm>
          <a:prstGeom prst="rect">
            <a:avLst/>
          </a:prstGeom>
          <a:noFill/>
        </p:spPr>
        <p:txBody>
          <a:bodyPr wrap="none" rtlCol="0">
            <a:spAutoFit/>
          </a:bodyPr>
          <a:lstStyle/>
          <a:p>
            <a:pPr algn="l">
              <a:lnSpc>
                <a:spcPct val="90000"/>
              </a:lnSpc>
            </a:pPr>
            <a:r>
              <a:rPr lang="en-US" dirty="0"/>
              <a:t>This recommendation requires:</a:t>
            </a:r>
          </a:p>
        </p:txBody>
      </p:sp>
      <p:sp>
        <p:nvSpPr>
          <p:cNvPr id="11" name="TextBox 10">
            <a:extLst>
              <a:ext uri="{FF2B5EF4-FFF2-40B4-BE49-F238E27FC236}">
                <a16:creationId xmlns:a16="http://schemas.microsoft.com/office/drawing/2014/main" id="{A14F2768-31F6-7AC6-11C9-81F0FE264293}"/>
              </a:ext>
            </a:extLst>
          </p:cNvPr>
          <p:cNvSpPr txBox="1"/>
          <p:nvPr/>
        </p:nvSpPr>
        <p:spPr>
          <a:xfrm>
            <a:off x="247974" y="2179362"/>
            <a:ext cx="11486826" cy="3046988"/>
          </a:xfrm>
          <a:prstGeom prst="rect">
            <a:avLst/>
          </a:prstGeom>
          <a:noFill/>
        </p:spPr>
        <p:txBody>
          <a:bodyPr wrap="square">
            <a:spAutoFit/>
          </a:bodyPr>
          <a:lstStyle/>
          <a:p>
            <a:pPr marL="285750" indent="-285750">
              <a:buFont typeface="Arial" panose="020B0604020202020204" pitchFamily="34" charset="0"/>
              <a:buChar char="•"/>
            </a:pPr>
            <a:r>
              <a:rPr lang="en-US" sz="1600" dirty="0"/>
              <a:t>Increasing the research budget that advances the science program through support of theoretical and experimental research across the country, thereby expanding discovery potential, technological innovation, and workforce development to the benefit of society.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Continuing effective operation of the national user facilities ATLAS, CEBAF, and FRIB, and completing the RHIC science program, pushing the frontiers of human knowledge.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Raising the compensation of graduate researchers to levels commensurate with their cost of living—without contraction of the workforce—lowering barriers and expanding opportunities in STEM for all, and so boosting national competitiveness.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Expanding policy and resources to ensure a safe and respectful environment for everyone, realizing the full potential of the US nuclear workforce. </a:t>
            </a:r>
          </a:p>
        </p:txBody>
      </p:sp>
      <p:sp>
        <p:nvSpPr>
          <p:cNvPr id="12" name="TextBox 11">
            <a:extLst>
              <a:ext uri="{FF2B5EF4-FFF2-40B4-BE49-F238E27FC236}">
                <a16:creationId xmlns:a16="http://schemas.microsoft.com/office/drawing/2014/main" id="{A5ACD13B-606A-C333-B4E8-8647D76DC417}"/>
              </a:ext>
            </a:extLst>
          </p:cNvPr>
          <p:cNvSpPr txBox="1"/>
          <p:nvPr/>
        </p:nvSpPr>
        <p:spPr>
          <a:xfrm>
            <a:off x="276327" y="5260020"/>
            <a:ext cx="11504904" cy="1077218"/>
          </a:xfrm>
          <a:prstGeom prst="rect">
            <a:avLst/>
          </a:prstGeom>
          <a:noFill/>
        </p:spPr>
        <p:txBody>
          <a:bodyPr wrap="square">
            <a:spAutoFit/>
          </a:bodyPr>
          <a:lstStyle/>
          <a:p>
            <a:r>
              <a:rPr lang="en-US" sz="1600" dirty="0"/>
              <a:t>Nuclear science is an ecosystem in which facility operations and research at laboratories and universities by senior investigators, technical staff, postdocs, and students work together to drive progress on the forefront science questions discussed above and throughout this Long Range Plan. A healthy workforce is central not only to these scientific goals but also to the nation’s security, technological innovation, and prosperity.</a:t>
            </a:r>
          </a:p>
        </p:txBody>
      </p:sp>
    </p:spTree>
    <p:extLst>
      <p:ext uri="{BB962C8B-B14F-4D97-AF65-F5344CB8AC3E}">
        <p14:creationId xmlns:p14="http://schemas.microsoft.com/office/powerpoint/2010/main" val="419881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BAEE-D4C4-5A5F-3F33-8E8F25C4A479}"/>
              </a:ext>
            </a:extLst>
          </p:cNvPr>
          <p:cNvSpPr>
            <a:spLocks noGrp="1"/>
          </p:cNvSpPr>
          <p:nvPr>
            <p:ph type="title"/>
          </p:nvPr>
        </p:nvSpPr>
        <p:spPr/>
        <p:txBody>
          <a:bodyPr>
            <a:normAutofit fontScale="90000"/>
          </a:bodyPr>
          <a:lstStyle/>
          <a:p>
            <a:r>
              <a:rPr lang="en-US" dirty="0"/>
              <a:t>The Recommendations: II &amp; III </a:t>
            </a:r>
          </a:p>
        </p:txBody>
      </p:sp>
      <p:sp>
        <p:nvSpPr>
          <p:cNvPr id="6" name="TextBox 5">
            <a:extLst>
              <a:ext uri="{FF2B5EF4-FFF2-40B4-BE49-F238E27FC236}">
                <a16:creationId xmlns:a16="http://schemas.microsoft.com/office/drawing/2014/main" id="{BC8975D6-BBD5-CD3B-3FA9-F1381856FEB9}"/>
              </a:ext>
            </a:extLst>
          </p:cNvPr>
          <p:cNvSpPr txBox="1"/>
          <p:nvPr/>
        </p:nvSpPr>
        <p:spPr>
          <a:xfrm>
            <a:off x="343548" y="990600"/>
            <a:ext cx="11504904" cy="1477328"/>
          </a:xfrm>
          <a:prstGeom prst="rect">
            <a:avLst/>
          </a:prstGeom>
          <a:noFill/>
        </p:spPr>
        <p:txBody>
          <a:bodyPr wrap="square">
            <a:spAutoFit/>
          </a:bodyPr>
          <a:lstStyle/>
          <a:p>
            <a:r>
              <a:rPr lang="en-US" sz="1800" dirty="0">
                <a:effectLst/>
                <a:latin typeface="Helvetica" pitchFamily="2" charset="0"/>
              </a:rPr>
              <a:t>Next, we reaffirm the exceptionally high priority of the following two investments in new capabilities for nuclear physics. The </a:t>
            </a:r>
            <a:r>
              <a:rPr lang="en-US" sz="1800" dirty="0">
                <a:solidFill>
                  <a:srgbClr val="4270C1"/>
                </a:solidFill>
                <a:effectLst/>
                <a:latin typeface="Helvetica" pitchFamily="2" charset="0"/>
              </a:rPr>
              <a:t>Electron–Ion Collider </a:t>
            </a:r>
            <a:r>
              <a:rPr lang="en-US" sz="1800" dirty="0">
                <a:effectLst/>
                <a:latin typeface="Helvetica" pitchFamily="2" charset="0"/>
              </a:rPr>
              <a:t>(EIC), to be built in the United States, will elucidate the origin of visible matter in the universe and significantly advance accelerator technology as the first new particle collider to be constructed since the LHC. </a:t>
            </a:r>
            <a:r>
              <a:rPr lang="en-US" sz="1800" dirty="0" err="1">
                <a:solidFill>
                  <a:srgbClr val="4270C1"/>
                </a:solidFill>
                <a:effectLst/>
                <a:latin typeface="Helvetica" pitchFamily="2" charset="0"/>
              </a:rPr>
              <a:t>Neutrinoless</a:t>
            </a:r>
            <a:r>
              <a:rPr lang="en-US" sz="1800" dirty="0">
                <a:solidFill>
                  <a:srgbClr val="4270C1"/>
                </a:solidFill>
                <a:effectLst/>
                <a:latin typeface="Helvetica" pitchFamily="2" charset="0"/>
              </a:rPr>
              <a:t> double beta decay experiments </a:t>
            </a:r>
            <a:r>
              <a:rPr lang="en-US" sz="1800" dirty="0">
                <a:effectLst/>
                <a:latin typeface="Helvetica" pitchFamily="2" charset="0"/>
              </a:rPr>
              <a:t>have the potential to dramatically change our understanding of the physical laws governing the universe. </a:t>
            </a:r>
            <a:endParaRPr lang="en-US" dirty="0">
              <a:effectLst/>
            </a:endParaRPr>
          </a:p>
        </p:txBody>
      </p:sp>
      <p:sp>
        <p:nvSpPr>
          <p:cNvPr id="8" name="TextBox 7">
            <a:extLst>
              <a:ext uri="{FF2B5EF4-FFF2-40B4-BE49-F238E27FC236}">
                <a16:creationId xmlns:a16="http://schemas.microsoft.com/office/drawing/2014/main" id="{A2B1B2B3-231A-277E-CFDA-E8C83BD62838}"/>
              </a:ext>
            </a:extLst>
          </p:cNvPr>
          <p:cNvSpPr txBox="1"/>
          <p:nvPr/>
        </p:nvSpPr>
        <p:spPr>
          <a:xfrm>
            <a:off x="343548" y="2742034"/>
            <a:ext cx="11391252" cy="1200329"/>
          </a:xfrm>
          <a:prstGeom prst="rect">
            <a:avLst/>
          </a:prstGeom>
          <a:noFill/>
        </p:spPr>
        <p:txBody>
          <a:bodyPr wrap="square">
            <a:spAutoFit/>
          </a:bodyPr>
          <a:lstStyle/>
          <a:p>
            <a:r>
              <a:rPr lang="en-US" sz="1800" b="1" i="1" dirty="0">
                <a:solidFill>
                  <a:srgbClr val="4270C1"/>
                </a:solidFill>
                <a:effectLst/>
                <a:latin typeface="Helvetica" pitchFamily="2" charset="0"/>
              </a:rPr>
              <a:t>As the highest priority for new experiment construction, we recommend that the United States lead an international consortium that will undertake a </a:t>
            </a:r>
            <a:r>
              <a:rPr lang="en-US" sz="1800" b="1" i="1" dirty="0" err="1">
                <a:solidFill>
                  <a:srgbClr val="4270C1"/>
                </a:solidFill>
                <a:effectLst/>
                <a:latin typeface="Helvetica" pitchFamily="2" charset="0"/>
              </a:rPr>
              <a:t>neutrinoless</a:t>
            </a:r>
            <a:r>
              <a:rPr lang="en-US" sz="1800" b="1" i="1" dirty="0">
                <a:solidFill>
                  <a:srgbClr val="4270C1"/>
                </a:solidFill>
                <a:effectLst/>
                <a:latin typeface="Helvetica" pitchFamily="2" charset="0"/>
              </a:rPr>
              <a:t> double beta decay campaign, featuring the expeditious construction of ton-scale experiments, using different isotopes and complementary techniques. </a:t>
            </a:r>
            <a:endParaRPr lang="en-US" dirty="0">
              <a:effectLst/>
            </a:endParaRPr>
          </a:p>
        </p:txBody>
      </p:sp>
      <p:sp>
        <p:nvSpPr>
          <p:cNvPr id="10" name="TextBox 9">
            <a:extLst>
              <a:ext uri="{FF2B5EF4-FFF2-40B4-BE49-F238E27FC236}">
                <a16:creationId xmlns:a16="http://schemas.microsoft.com/office/drawing/2014/main" id="{A320BDFB-5AC8-52C5-BECB-0D1268DB3A3F}"/>
              </a:ext>
            </a:extLst>
          </p:cNvPr>
          <p:cNvSpPr txBox="1"/>
          <p:nvPr/>
        </p:nvSpPr>
        <p:spPr>
          <a:xfrm>
            <a:off x="343548" y="4419600"/>
            <a:ext cx="11238852" cy="369332"/>
          </a:xfrm>
          <a:prstGeom prst="rect">
            <a:avLst/>
          </a:prstGeom>
          <a:noFill/>
        </p:spPr>
        <p:txBody>
          <a:bodyPr wrap="square">
            <a:spAutoFit/>
          </a:bodyPr>
          <a:lstStyle/>
          <a:p>
            <a:r>
              <a:rPr lang="en-US" sz="1800" b="1" i="1" dirty="0">
                <a:solidFill>
                  <a:srgbClr val="4270C1"/>
                </a:solidFill>
                <a:effectLst/>
                <a:latin typeface="Helvetica" pitchFamily="2" charset="0"/>
              </a:rPr>
              <a:t>We recommend the expeditious completion of the EIC as the highest priority for facility construction. </a:t>
            </a:r>
            <a:endParaRPr lang="en-US" dirty="0">
              <a:effectLst/>
            </a:endParaRPr>
          </a:p>
        </p:txBody>
      </p:sp>
    </p:spTree>
    <p:extLst>
      <p:ext uri="{BB962C8B-B14F-4D97-AF65-F5344CB8AC3E}">
        <p14:creationId xmlns:p14="http://schemas.microsoft.com/office/powerpoint/2010/main" val="267790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1058-9916-88F7-D70E-F75D8E524D4E}"/>
              </a:ext>
            </a:extLst>
          </p:cNvPr>
          <p:cNvSpPr>
            <a:spLocks noGrp="1"/>
          </p:cNvSpPr>
          <p:nvPr>
            <p:ph type="title"/>
          </p:nvPr>
        </p:nvSpPr>
        <p:spPr/>
        <p:txBody>
          <a:bodyPr>
            <a:normAutofit fontScale="90000"/>
          </a:bodyPr>
          <a:lstStyle/>
          <a:p>
            <a:r>
              <a:rPr lang="en-US" dirty="0"/>
              <a:t>The Recommendations: IV</a:t>
            </a:r>
          </a:p>
        </p:txBody>
      </p:sp>
      <p:sp>
        <p:nvSpPr>
          <p:cNvPr id="4" name="TextBox 3">
            <a:extLst>
              <a:ext uri="{FF2B5EF4-FFF2-40B4-BE49-F238E27FC236}">
                <a16:creationId xmlns:a16="http://schemas.microsoft.com/office/drawing/2014/main" id="{9E36C3D4-AD56-141A-DA96-7D8457B66B48}"/>
              </a:ext>
            </a:extLst>
          </p:cNvPr>
          <p:cNvSpPr txBox="1"/>
          <p:nvPr/>
        </p:nvSpPr>
        <p:spPr>
          <a:xfrm>
            <a:off x="286074" y="990600"/>
            <a:ext cx="11619852" cy="646331"/>
          </a:xfrm>
          <a:prstGeom prst="rect">
            <a:avLst/>
          </a:prstGeom>
          <a:noFill/>
        </p:spPr>
        <p:txBody>
          <a:bodyPr wrap="square">
            <a:spAutoFit/>
          </a:bodyPr>
          <a:lstStyle/>
          <a:p>
            <a:r>
              <a:rPr lang="en-US" sz="1800" b="1" i="1" dirty="0">
                <a:solidFill>
                  <a:srgbClr val="4270C1"/>
                </a:solidFill>
                <a:effectLst/>
                <a:latin typeface="Helvetica" pitchFamily="2" charset="0"/>
              </a:rPr>
              <a:t>We recommend capitalizing on the unique ways in which nuclear physics can advance discovery science and applications for society by investing in additional projects and new strategic opportunities. </a:t>
            </a:r>
            <a:endParaRPr lang="en-US" dirty="0">
              <a:effectLst/>
            </a:endParaRPr>
          </a:p>
        </p:txBody>
      </p:sp>
      <p:sp>
        <p:nvSpPr>
          <p:cNvPr id="6" name="TextBox 5">
            <a:extLst>
              <a:ext uri="{FF2B5EF4-FFF2-40B4-BE49-F238E27FC236}">
                <a16:creationId xmlns:a16="http://schemas.microsoft.com/office/drawing/2014/main" id="{9E7D96DB-EB99-7674-1974-7E78F9373A85}"/>
              </a:ext>
            </a:extLst>
          </p:cNvPr>
          <p:cNvSpPr txBox="1"/>
          <p:nvPr/>
        </p:nvSpPr>
        <p:spPr>
          <a:xfrm>
            <a:off x="343548" y="1891544"/>
            <a:ext cx="10972800" cy="923330"/>
          </a:xfrm>
          <a:prstGeom prst="rect">
            <a:avLst/>
          </a:prstGeom>
          <a:noFill/>
        </p:spPr>
        <p:txBody>
          <a:bodyPr wrap="square">
            <a:spAutoFit/>
          </a:bodyPr>
          <a:lstStyle/>
          <a:p>
            <a:r>
              <a:rPr lang="en-US" dirty="0"/>
              <a:t>Today’s investments enable tomorrow’s discoveries, with corresponding benefits to society. We underscore the importance of innovative projects and emerging technologies to extend discovery science, which plays a unique role in supporting national needs.</a:t>
            </a:r>
          </a:p>
        </p:txBody>
      </p:sp>
    </p:spTree>
    <p:extLst>
      <p:ext uri="{BB962C8B-B14F-4D97-AF65-F5344CB8AC3E}">
        <p14:creationId xmlns:p14="http://schemas.microsoft.com/office/powerpoint/2010/main" val="264877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E1C1-97F2-78E8-F121-F87C32141877}"/>
              </a:ext>
            </a:extLst>
          </p:cNvPr>
          <p:cNvSpPr>
            <a:spLocks noGrp="1"/>
          </p:cNvSpPr>
          <p:nvPr>
            <p:ph type="title"/>
          </p:nvPr>
        </p:nvSpPr>
        <p:spPr>
          <a:xfrm>
            <a:off x="343548" y="251239"/>
            <a:ext cx="11504904" cy="484748"/>
          </a:xfrm>
        </p:spPr>
        <p:txBody>
          <a:bodyPr>
            <a:normAutofit fontScale="90000"/>
          </a:bodyPr>
          <a:lstStyle/>
          <a:p>
            <a:r>
              <a:rPr lang="en-US" dirty="0"/>
              <a:t>Section 1.3: Strategic Opportunities</a:t>
            </a:r>
          </a:p>
        </p:txBody>
      </p:sp>
      <p:sp>
        <p:nvSpPr>
          <p:cNvPr id="5" name="TextBox 4">
            <a:extLst>
              <a:ext uri="{FF2B5EF4-FFF2-40B4-BE49-F238E27FC236}">
                <a16:creationId xmlns:a16="http://schemas.microsoft.com/office/drawing/2014/main" id="{EDEF2DB1-9EBC-DCF3-96CD-D48CFAE7B08A}"/>
              </a:ext>
            </a:extLst>
          </p:cNvPr>
          <p:cNvSpPr txBox="1"/>
          <p:nvPr/>
        </p:nvSpPr>
        <p:spPr>
          <a:xfrm>
            <a:off x="533400" y="1219200"/>
            <a:ext cx="6124352" cy="369332"/>
          </a:xfrm>
          <a:prstGeom prst="rect">
            <a:avLst/>
          </a:prstGeom>
          <a:noFill/>
        </p:spPr>
        <p:txBody>
          <a:bodyPr wrap="square">
            <a:spAutoFit/>
          </a:bodyPr>
          <a:lstStyle/>
          <a:p>
            <a:r>
              <a:rPr lang="en-US" i="1" dirty="0">
                <a:solidFill>
                  <a:srgbClr val="006196"/>
                </a:solidFill>
                <a:latin typeface="Helvetica" pitchFamily="2" charset="0"/>
              </a:rPr>
              <a:t>1.3.1 Opportunities to Advance Discovery</a:t>
            </a:r>
            <a:endParaRPr lang="en-US" dirty="0">
              <a:solidFill>
                <a:srgbClr val="006196"/>
              </a:solidFill>
              <a:effectLst/>
              <a:latin typeface="Helvetica" pitchFamily="2" charset="0"/>
            </a:endParaRPr>
          </a:p>
        </p:txBody>
      </p:sp>
      <p:sp>
        <p:nvSpPr>
          <p:cNvPr id="7" name="TextBox 6">
            <a:extLst>
              <a:ext uri="{FF2B5EF4-FFF2-40B4-BE49-F238E27FC236}">
                <a16:creationId xmlns:a16="http://schemas.microsoft.com/office/drawing/2014/main" id="{2FC7B3E4-326F-AAD6-F25B-7C7439C369FB}"/>
              </a:ext>
            </a:extLst>
          </p:cNvPr>
          <p:cNvSpPr txBox="1"/>
          <p:nvPr/>
        </p:nvSpPr>
        <p:spPr>
          <a:xfrm>
            <a:off x="533400" y="1752600"/>
            <a:ext cx="11619852" cy="2308324"/>
          </a:xfrm>
          <a:prstGeom prst="rect">
            <a:avLst/>
          </a:prstGeom>
          <a:noFill/>
        </p:spPr>
        <p:txBody>
          <a:bodyPr wrap="square">
            <a:spAutoFit/>
          </a:bodyPr>
          <a:lstStyle/>
          <a:p>
            <a:r>
              <a:rPr lang="en-US" dirty="0"/>
              <a:t>Strategic opportunities exist to realize a range of projects that lay the foundation for the discovery science of tomorrow. These projects include the 400 MeV/u energy upgrade to FRIB (FRIB400), the Solenoidal Large Intensity Device (</a:t>
            </a:r>
            <a:r>
              <a:rPr lang="en-US" dirty="0" err="1"/>
              <a:t>SoLID</a:t>
            </a:r>
            <a:r>
              <a:rPr lang="en-US" dirty="0"/>
              <a:t>) at Jefferson Lab, targeted upgrades for the LHC heavy ion program, emerging technologies for measurements of neutrino mass and electric dipole moments, and other initiatives that are presented in the body of this report.</a:t>
            </a:r>
          </a:p>
          <a:p>
            <a:endParaRPr lang="en-US" dirty="0"/>
          </a:p>
          <a:p>
            <a:r>
              <a:rPr lang="en-US" dirty="0"/>
              <a:t>Future advances in nuclear physics rely upon a vibrant program of detector and accelerator R&amp;D, pushing for instance the current limits on detector sensitivity and on accelerator beam transport technology. R&amp;D for novel nuclear physics detector and accelerator ideas influence fields such as medicine and national security. Such developments must continue.</a:t>
            </a:r>
          </a:p>
        </p:txBody>
      </p:sp>
      <p:sp>
        <p:nvSpPr>
          <p:cNvPr id="8" name="TextBox 7">
            <a:extLst>
              <a:ext uri="{FF2B5EF4-FFF2-40B4-BE49-F238E27FC236}">
                <a16:creationId xmlns:a16="http://schemas.microsoft.com/office/drawing/2014/main" id="{3802D959-D6CC-A4C9-E3B0-E3D0A45ABCDC}"/>
              </a:ext>
            </a:extLst>
          </p:cNvPr>
          <p:cNvSpPr txBox="1"/>
          <p:nvPr/>
        </p:nvSpPr>
        <p:spPr>
          <a:xfrm>
            <a:off x="533400" y="4778990"/>
            <a:ext cx="6124352" cy="369332"/>
          </a:xfrm>
          <a:prstGeom prst="rect">
            <a:avLst/>
          </a:prstGeom>
          <a:noFill/>
        </p:spPr>
        <p:txBody>
          <a:bodyPr wrap="square">
            <a:spAutoFit/>
          </a:bodyPr>
          <a:lstStyle/>
          <a:p>
            <a:r>
              <a:rPr lang="en-US" i="1" dirty="0">
                <a:solidFill>
                  <a:srgbClr val="006196"/>
                </a:solidFill>
                <a:latin typeface="Helvetica" pitchFamily="2" charset="0"/>
              </a:rPr>
              <a:t>1.3.2 Cross-cutting Opportunities</a:t>
            </a:r>
            <a:endParaRPr lang="en-US" dirty="0">
              <a:solidFill>
                <a:srgbClr val="006196"/>
              </a:solidFill>
              <a:effectLst/>
              <a:latin typeface="Helvetica" pitchFamily="2" charset="0"/>
            </a:endParaRPr>
          </a:p>
        </p:txBody>
      </p:sp>
      <p:sp>
        <p:nvSpPr>
          <p:cNvPr id="9" name="TextBox 8">
            <a:extLst>
              <a:ext uri="{FF2B5EF4-FFF2-40B4-BE49-F238E27FC236}">
                <a16:creationId xmlns:a16="http://schemas.microsoft.com/office/drawing/2014/main" id="{D92AAC21-178E-6842-BBDA-BCD844F552B1}"/>
              </a:ext>
            </a:extLst>
          </p:cNvPr>
          <p:cNvSpPr txBox="1"/>
          <p:nvPr/>
        </p:nvSpPr>
        <p:spPr>
          <a:xfrm>
            <a:off x="1279235" y="5257800"/>
            <a:ext cx="9026830" cy="840230"/>
          </a:xfrm>
          <a:prstGeom prst="rect">
            <a:avLst/>
          </a:prstGeom>
          <a:noFill/>
        </p:spPr>
        <p:txBody>
          <a:bodyPr wrap="none" rtlCol="0">
            <a:spAutoFit/>
          </a:bodyPr>
          <a:lstStyle/>
          <a:p>
            <a:pPr marL="285750" indent="-285750" algn="l">
              <a:lnSpc>
                <a:spcPct val="90000"/>
              </a:lnSpc>
              <a:buFont typeface="Arial" panose="020B0604020202020204" pitchFamily="34" charset="0"/>
              <a:buChar char="•"/>
            </a:pPr>
            <a:r>
              <a:rPr lang="en-US" dirty="0"/>
              <a:t>Computing and sensing – Quantum, AI/ML, HPC</a:t>
            </a:r>
          </a:p>
          <a:p>
            <a:pPr marL="285750" indent="-285750" algn="l">
              <a:lnSpc>
                <a:spcPct val="90000"/>
              </a:lnSpc>
              <a:buFont typeface="Arial" panose="020B0604020202020204" pitchFamily="34" charset="0"/>
              <a:buChar char="•"/>
            </a:pPr>
            <a:r>
              <a:rPr lang="en-US" dirty="0"/>
              <a:t>Multidisciplinary Centers – Collaborative centers built around experiment and theory</a:t>
            </a:r>
          </a:p>
          <a:p>
            <a:pPr marL="285750" indent="-285750" algn="l">
              <a:lnSpc>
                <a:spcPct val="90000"/>
              </a:lnSpc>
              <a:buFont typeface="Arial" panose="020B0604020202020204" pitchFamily="34" charset="0"/>
              <a:buChar char="•"/>
            </a:pPr>
            <a:r>
              <a:rPr lang="en-US" dirty="0"/>
              <a:t>Nuclear Data – collaboratively funded projects</a:t>
            </a:r>
          </a:p>
        </p:txBody>
      </p:sp>
    </p:spTree>
    <p:extLst>
      <p:ext uri="{BB962C8B-B14F-4D97-AF65-F5344CB8AC3E}">
        <p14:creationId xmlns:p14="http://schemas.microsoft.com/office/powerpoint/2010/main" val="93678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7A7F-FEB9-A3AA-E5E3-583F5A6AECED}"/>
              </a:ext>
            </a:extLst>
          </p:cNvPr>
          <p:cNvSpPr>
            <a:spLocks noGrp="1"/>
          </p:cNvSpPr>
          <p:nvPr>
            <p:ph type="title"/>
          </p:nvPr>
        </p:nvSpPr>
        <p:spPr/>
        <p:txBody>
          <a:bodyPr/>
          <a:lstStyle/>
          <a:p>
            <a:r>
              <a:rPr lang="en-US" dirty="0" err="1"/>
              <a:t>JLab</a:t>
            </a:r>
            <a:r>
              <a:rPr lang="en-US" dirty="0"/>
              <a:t> SCIENCE in the LRP</a:t>
            </a:r>
          </a:p>
        </p:txBody>
      </p:sp>
      <p:sp>
        <p:nvSpPr>
          <p:cNvPr id="3" name="Content Placeholder 2">
            <a:extLst>
              <a:ext uri="{FF2B5EF4-FFF2-40B4-BE49-F238E27FC236}">
                <a16:creationId xmlns:a16="http://schemas.microsoft.com/office/drawing/2014/main" id="{1B4C70CC-A929-E73D-0A3D-AD4FD59149B0}"/>
              </a:ext>
            </a:extLst>
          </p:cNvPr>
          <p:cNvSpPr>
            <a:spLocks noGrp="1"/>
          </p:cNvSpPr>
          <p:nvPr>
            <p:ph idx="1"/>
          </p:nvPr>
        </p:nvSpPr>
        <p:spPr>
          <a:xfrm>
            <a:off x="347563" y="990600"/>
            <a:ext cx="11372771" cy="5257800"/>
          </a:xfrm>
        </p:spPr>
        <p:txBody>
          <a:bodyPr>
            <a:normAutofit/>
          </a:bodyPr>
          <a:lstStyle/>
          <a:p>
            <a:pPr>
              <a:lnSpc>
                <a:spcPct val="110000"/>
              </a:lnSpc>
            </a:pPr>
            <a:r>
              <a:rPr lang="en-US" dirty="0">
                <a:effectLst/>
                <a:latin typeface="Helvetica" pitchFamily="2" charset="0"/>
              </a:rPr>
              <a:t>Recent first measurements of production of</a:t>
            </a:r>
            <a:r>
              <a:rPr lang="en-US" dirty="0">
                <a:latin typeface="Helvetica" pitchFamily="2" charset="0"/>
              </a:rPr>
              <a:t> </a:t>
            </a:r>
            <a:r>
              <a:rPr lang="en-US" dirty="0">
                <a:effectLst/>
                <a:latin typeface="Helvetica" pitchFamily="2" charset="0"/>
              </a:rPr>
              <a:t>a charm–anticharm bound state at Jefferson Lab</a:t>
            </a:r>
            <a:r>
              <a:rPr lang="en-US" dirty="0">
                <a:latin typeface="Helvetica" pitchFamily="2" charset="0"/>
              </a:rPr>
              <a:t> </a:t>
            </a:r>
            <a:r>
              <a:rPr lang="en-US" dirty="0">
                <a:effectLst/>
                <a:latin typeface="Helvetica" pitchFamily="2" charset="0"/>
              </a:rPr>
              <a:t>suggest that the matter radius appears to be smaller</a:t>
            </a:r>
            <a:r>
              <a:rPr lang="en-US" dirty="0">
                <a:latin typeface="Helvetica" pitchFamily="2" charset="0"/>
              </a:rPr>
              <a:t> </a:t>
            </a:r>
            <a:r>
              <a:rPr lang="en-US" dirty="0">
                <a:effectLst/>
                <a:latin typeface="Helvetica" pitchFamily="2" charset="0"/>
              </a:rPr>
              <a:t>than the charge radius. More detailed measurements</a:t>
            </a:r>
            <a:r>
              <a:rPr lang="en-US" dirty="0">
                <a:latin typeface="Helvetica" pitchFamily="2" charset="0"/>
              </a:rPr>
              <a:t> </a:t>
            </a:r>
            <a:r>
              <a:rPr lang="en-US" dirty="0">
                <a:effectLst/>
                <a:latin typeface="Helvetica" pitchFamily="2" charset="0"/>
              </a:rPr>
              <a:t>are planned, and eventually we will be able to access</a:t>
            </a:r>
            <a:r>
              <a:rPr lang="en-US" dirty="0">
                <a:latin typeface="Helvetica" pitchFamily="2" charset="0"/>
              </a:rPr>
              <a:t> </a:t>
            </a:r>
            <a:r>
              <a:rPr lang="en-US" dirty="0">
                <a:effectLst/>
                <a:latin typeface="Helvetica" pitchFamily="2" charset="0"/>
              </a:rPr>
              <a:t>gluons by detecting the production of heavier bottom–antibottom bound states at the EIC.</a:t>
            </a:r>
          </a:p>
          <a:p>
            <a:pPr>
              <a:lnSpc>
                <a:spcPct val="110000"/>
              </a:lnSpc>
            </a:pPr>
            <a:r>
              <a:rPr lang="en-US" dirty="0">
                <a:effectLst/>
                <a:latin typeface="Helvetica" pitchFamily="2" charset="0"/>
              </a:rPr>
              <a:t>A model-independent extraction of the ratio in</a:t>
            </a:r>
            <a:r>
              <a:rPr lang="en-US" dirty="0">
                <a:latin typeface="Helvetica" pitchFamily="2" charset="0"/>
              </a:rPr>
              <a:t> </a:t>
            </a:r>
            <a:r>
              <a:rPr lang="en-US" dirty="0">
                <a:effectLst/>
                <a:latin typeface="Helvetica" pitchFamily="2" charset="0"/>
              </a:rPr>
              <a:t>Figure 3.2 (</a:t>
            </a:r>
            <a:r>
              <a:rPr lang="en-US" dirty="0" err="1">
                <a:effectLst/>
                <a:latin typeface="Helvetica" pitchFamily="2" charset="0"/>
              </a:rPr>
              <a:t>ubar</a:t>
            </a:r>
            <a:r>
              <a:rPr lang="en-US" dirty="0">
                <a:effectLst/>
                <a:latin typeface="Helvetica" pitchFamily="2" charset="0"/>
              </a:rPr>
              <a:t>/</a:t>
            </a:r>
            <a:r>
              <a:rPr lang="en-US" dirty="0" err="1">
                <a:effectLst/>
                <a:latin typeface="Helvetica" pitchFamily="2" charset="0"/>
              </a:rPr>
              <a:t>dbar</a:t>
            </a:r>
            <a:r>
              <a:rPr lang="en-US" dirty="0">
                <a:effectLst/>
                <a:latin typeface="Helvetica" pitchFamily="2" charset="0"/>
              </a:rPr>
              <a:t>) can also be obtained in parity-violating DIS</a:t>
            </a:r>
            <a:r>
              <a:rPr lang="en-US" dirty="0">
                <a:latin typeface="Helvetica" pitchFamily="2" charset="0"/>
              </a:rPr>
              <a:t> </a:t>
            </a:r>
            <a:r>
              <a:rPr lang="en-US" dirty="0">
                <a:effectLst/>
                <a:latin typeface="Helvetica" pitchFamily="2" charset="0"/>
              </a:rPr>
              <a:t>(PVDIS) with the proposed </a:t>
            </a:r>
            <a:r>
              <a:rPr lang="en-US" dirty="0" err="1">
                <a:effectLst/>
                <a:latin typeface="Helvetica" pitchFamily="2" charset="0"/>
              </a:rPr>
              <a:t>SoLID</a:t>
            </a:r>
            <a:r>
              <a:rPr lang="en-US" dirty="0">
                <a:effectLst/>
                <a:latin typeface="Helvetica" pitchFamily="2" charset="0"/>
              </a:rPr>
              <a:t> experiment at Jefferson</a:t>
            </a:r>
            <a:r>
              <a:rPr lang="en-US" dirty="0">
                <a:latin typeface="Helvetica" pitchFamily="2" charset="0"/>
              </a:rPr>
              <a:t> </a:t>
            </a:r>
            <a:r>
              <a:rPr lang="en-US" dirty="0">
                <a:effectLst/>
                <a:latin typeface="Helvetica" pitchFamily="2" charset="0"/>
              </a:rPr>
              <a:t>Lab, where the strange-quark PDF in the valence</a:t>
            </a:r>
            <a:r>
              <a:rPr lang="en-US" dirty="0">
                <a:latin typeface="Helvetica" pitchFamily="2" charset="0"/>
              </a:rPr>
              <a:t> </a:t>
            </a:r>
            <a:r>
              <a:rPr lang="en-US" dirty="0">
                <a:effectLst/>
                <a:latin typeface="Helvetica" pitchFamily="2" charset="0"/>
              </a:rPr>
              <a:t>regime can also be accessed.</a:t>
            </a:r>
          </a:p>
          <a:p>
            <a:pPr>
              <a:lnSpc>
                <a:spcPct val="110000"/>
              </a:lnSpc>
            </a:pPr>
            <a:r>
              <a:rPr lang="en-US" dirty="0">
                <a:effectLst/>
                <a:latin typeface="Helvetica" pitchFamily="2" charset="0"/>
              </a:rPr>
              <a:t>Significant progress has been</a:t>
            </a:r>
            <a:r>
              <a:rPr lang="en-US" dirty="0">
                <a:latin typeface="Helvetica" pitchFamily="2" charset="0"/>
              </a:rPr>
              <a:t> </a:t>
            </a:r>
            <a:r>
              <a:rPr lang="en-US" dirty="0">
                <a:effectLst/>
                <a:latin typeface="Helvetica" pitchFamily="2" charset="0"/>
              </a:rPr>
              <a:t>made since the last Long Range Plan: the valence</a:t>
            </a:r>
            <a:r>
              <a:rPr lang="en-US" dirty="0">
                <a:latin typeface="Helvetica" pitchFamily="2" charset="0"/>
              </a:rPr>
              <a:t> </a:t>
            </a:r>
            <a:r>
              <a:rPr lang="en-US" dirty="0">
                <a:effectLst/>
                <a:latin typeface="Helvetica" pitchFamily="2" charset="0"/>
              </a:rPr>
              <a:t>quark spin contribution was measured using polarized</a:t>
            </a:r>
            <a:r>
              <a:rPr lang="en-US" dirty="0">
                <a:latin typeface="Helvetica" pitchFamily="2" charset="0"/>
              </a:rPr>
              <a:t> </a:t>
            </a:r>
            <a:r>
              <a:rPr lang="en-US" dirty="0">
                <a:effectLst/>
                <a:latin typeface="Helvetica" pitchFamily="2" charset="0"/>
              </a:rPr>
              <a:t>electron beams scattering off polarized proton</a:t>
            </a:r>
            <a:r>
              <a:rPr lang="en-US" dirty="0">
                <a:latin typeface="Helvetica" pitchFamily="2" charset="0"/>
              </a:rPr>
              <a:t> </a:t>
            </a:r>
            <a:r>
              <a:rPr lang="en-US" dirty="0">
                <a:effectLst/>
                <a:latin typeface="Helvetica" pitchFamily="2" charset="0"/>
              </a:rPr>
              <a:t>and nuclear targets at Jefferson Lab…</a:t>
            </a:r>
            <a:r>
              <a:rPr lang="en-US" dirty="0"/>
              <a:t>Further investigation of the proton spin puzzle will be a major part of the EIC program and is discussed in greater detail in section 3.4.1.1.</a:t>
            </a:r>
          </a:p>
        </p:txBody>
      </p:sp>
    </p:spTree>
    <p:extLst>
      <p:ext uri="{BB962C8B-B14F-4D97-AF65-F5344CB8AC3E}">
        <p14:creationId xmlns:p14="http://schemas.microsoft.com/office/powerpoint/2010/main" val="2298165554"/>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FCED649-338B-F640-8766-F27B306B0306}" vid="{B1AB57BD-335B-EB47-8587-511D1A131ABC}"/>
    </a:ext>
  </a:extLst>
</a:theme>
</file>

<file path=ppt/theme/theme2.xml><?xml version="1.0" encoding="utf-8"?>
<a:theme xmlns:a="http://schemas.openxmlformats.org/drawingml/2006/main" name="ORNL NEO Template">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NEO Template" id="{CED1375E-A309-4423-9D25-C64B08BF2225}" vid="{62FE1A7F-AF75-40CF-83BC-60A8867367AF}"/>
    </a:ext>
  </a:extLst>
</a:theme>
</file>

<file path=ppt/theme/theme3.xml><?xml version="1.0" encoding="utf-8"?>
<a:theme xmlns:a="http://schemas.openxmlformats.org/drawingml/2006/main" name="1_ORNL NEO Template">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NEO Template" id="{CED1375E-A309-4423-9D25-C64B08BF2225}" vid="{62FE1A7F-AF75-40CF-83BC-60A8867367AF}"/>
    </a:ext>
  </a:extLst>
</a:theme>
</file>

<file path=ppt/theme/theme4.xml><?xml version="1.0" encoding="utf-8"?>
<a:theme xmlns:a="http://schemas.openxmlformats.org/drawingml/2006/main" name="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B2F93EDB7EF43B5AA317BEEBE52C0" ma:contentTypeVersion="12" ma:contentTypeDescription="Create a new document." ma:contentTypeScope="" ma:versionID="0cf2a0221b789efaff1ba92f5c675945">
  <xsd:schema xmlns:xsd="http://www.w3.org/2001/XMLSchema" xmlns:xs="http://www.w3.org/2001/XMLSchema" xmlns:p="http://schemas.microsoft.com/office/2006/metadata/properties" xmlns:ns3="7a88a02c-e9d6-4b6c-b48a-bde4fb266a17" xmlns:ns4="cfcb42d0-0ca3-42df-9bbd-c42f9305e417" targetNamespace="http://schemas.microsoft.com/office/2006/metadata/properties" ma:root="true" ma:fieldsID="3491f0742cbfd218dbf8f1fd12d9538a" ns3:_="" ns4:_="">
    <xsd:import namespace="7a88a02c-e9d6-4b6c-b48a-bde4fb266a17"/>
    <xsd:import namespace="cfcb42d0-0ca3-42df-9bbd-c42f9305e4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8a02c-e9d6-4b6c-b48a-bde4fb266a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cb42d0-0ca3-42df-9bbd-c42f9305e4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CEBAC2-705F-4321-AA3A-F07B586D5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88a02c-e9d6-4b6c-b48a-bde4fb266a17"/>
    <ds:schemaRef ds:uri="cfcb42d0-0ca3-42df-9bbd-c42f9305e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A56B93-57AA-4329-B0D8-8AFB76851D6D}">
  <ds:schemaRefs>
    <ds:schemaRef ds:uri="http://purl.org/dc/terms/"/>
    <ds:schemaRef ds:uri="http://schemas.microsoft.com/office/2006/documentManagement/types"/>
    <ds:schemaRef ds:uri="cfcb42d0-0ca3-42df-9bbd-c42f9305e417"/>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 ds:uri="7a88a02c-e9d6-4b6c-b48a-bde4fb266a17"/>
    <ds:schemaRef ds:uri="http://www.w3.org/XML/1998/namespace"/>
  </ds:schemaRefs>
</ds:datastoreItem>
</file>

<file path=customXml/itemProps3.xml><?xml version="1.0" encoding="utf-8"?>
<ds:datastoreItem xmlns:ds="http://schemas.openxmlformats.org/officeDocument/2006/customXml" ds:itemID="{35A580A2-DBC6-481D-B475-39F4280C4A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JLabPowerPoint_widescreen</Template>
  <TotalTime>38094</TotalTime>
  <Words>2690</Words>
  <Application>Microsoft Macintosh PowerPoint</Application>
  <PresentationFormat>Widescreen</PresentationFormat>
  <Paragraphs>146</Paragraphs>
  <Slides>20</Slides>
  <Notes>15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20</vt:i4>
      </vt:variant>
    </vt:vector>
  </HeadingPairs>
  <TitlesOfParts>
    <vt:vector size="37" baseType="lpstr">
      <vt:lpstr>PingFangSC-Regular</vt:lpstr>
      <vt:lpstr>.AppleSystemUIFont</vt:lpstr>
      <vt:lpstr>Arial</vt:lpstr>
      <vt:lpstr>Arial Black</vt:lpstr>
      <vt:lpstr>Avenir</vt:lpstr>
      <vt:lpstr>Avenir Black</vt:lpstr>
      <vt:lpstr>Calibri</vt:lpstr>
      <vt:lpstr>Century Gothic</vt:lpstr>
      <vt:lpstr>Helvetica</vt:lpstr>
      <vt:lpstr>Roboto</vt:lpstr>
      <vt:lpstr>System Font Regular</vt:lpstr>
      <vt:lpstr>Times New Roman</vt:lpstr>
      <vt:lpstr>Wingdings</vt:lpstr>
      <vt:lpstr>Office Theme</vt:lpstr>
      <vt:lpstr>ORNL NEO Template</vt:lpstr>
      <vt:lpstr>1_ORNL NEO Template</vt:lpstr>
      <vt:lpstr>Presentations (Wide Screen)</vt:lpstr>
      <vt:lpstr>Long Range Plan Outcomes and Implications</vt:lpstr>
      <vt:lpstr>Highlights from the Lab</vt:lpstr>
      <vt:lpstr>JLab in the Long Range Plan</vt:lpstr>
      <vt:lpstr>Long Range Plan Title: “A new Era of Discovery”</vt:lpstr>
      <vt:lpstr>The Recommendations: I</vt:lpstr>
      <vt:lpstr>The Recommendations: II &amp; III </vt:lpstr>
      <vt:lpstr>The Recommendations: IV</vt:lpstr>
      <vt:lpstr>Section 1.3: Strategic Opportunities</vt:lpstr>
      <vt:lpstr>JLab SCIENCE in the LRP</vt:lpstr>
      <vt:lpstr>JLab SCIENCE in the LRP</vt:lpstr>
      <vt:lpstr>JLab SCIENCE in the LRP</vt:lpstr>
      <vt:lpstr>JLab Initiatives in the LRP</vt:lpstr>
      <vt:lpstr>But…</vt:lpstr>
      <vt:lpstr>Office of Science and NP budgets</vt:lpstr>
      <vt:lpstr>Concluding Thoughts: We Must BE Aggressive SCIENCE PROPONENTS</vt:lpstr>
      <vt:lpstr>Two Budget Scenario Graphs presented Note: LRP is not prescriptive, just provides examples</vt:lpstr>
      <vt:lpstr>Budget Section Wording</vt:lpstr>
      <vt:lpstr>Facility Operations (the LRP vs the Congress)</vt:lpstr>
      <vt:lpstr>Moving Forward</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Henderson</dc:creator>
  <cp:lastModifiedBy>Cynthia (Thia) Keppel</cp:lastModifiedBy>
  <cp:revision>723</cp:revision>
  <cp:lastPrinted>2021-10-16T23:15:56Z</cp:lastPrinted>
  <dcterms:created xsi:type="dcterms:W3CDTF">2017-10-05T18:52:54Z</dcterms:created>
  <dcterms:modified xsi:type="dcterms:W3CDTF">2024-01-18T13:04:17Z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0x010100216B2F93EDB7EF43B5AA317BEEBE52C0</vt:lpwstr>
  </property>
</Properties>
</file>