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5.xml" ContentType="application/vnd.openxmlformats-officedocument.presentationml.notesSlide+xml"/>
  <Override PartName="/ppt/tags/tag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417" r:id="rId3"/>
    <p:sldId id="418" r:id="rId4"/>
    <p:sldId id="354" r:id="rId5"/>
    <p:sldId id="282" r:id="rId6"/>
    <p:sldId id="355" r:id="rId7"/>
    <p:sldId id="422" r:id="rId8"/>
    <p:sldId id="423" r:id="rId9"/>
    <p:sldId id="379" r:id="rId10"/>
    <p:sldId id="287" r:id="rId11"/>
    <p:sldId id="424" r:id="rId12"/>
    <p:sldId id="425" r:id="rId13"/>
    <p:sldId id="432" r:id="rId14"/>
    <p:sldId id="441" r:id="rId15"/>
    <p:sldId id="411" r:id="rId16"/>
    <p:sldId id="412" r:id="rId17"/>
    <p:sldId id="435" r:id="rId18"/>
    <p:sldId id="414" r:id="rId19"/>
    <p:sldId id="433" r:id="rId20"/>
    <p:sldId id="436" r:id="rId21"/>
    <p:sldId id="437" r:id="rId22"/>
    <p:sldId id="358" r:id="rId23"/>
    <p:sldId id="406" r:id="rId24"/>
    <p:sldId id="442" r:id="rId25"/>
    <p:sldId id="277" r:id="rId26"/>
    <p:sldId id="278" r:id="rId27"/>
    <p:sldId id="440" r:id="rId28"/>
    <p:sldId id="434" r:id="rId29"/>
    <p:sldId id="415" r:id="rId30"/>
    <p:sldId id="43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003044"/>
    <a:srgbClr val="273564"/>
    <a:srgbClr val="191109"/>
    <a:srgbClr val="E0FFFF"/>
    <a:srgbClr val="FFFFFF"/>
    <a:srgbClr val="F9F9F9"/>
    <a:srgbClr val="F5FFFA"/>
    <a:srgbClr val="F5F5DC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4" autoAdjust="0"/>
    <p:restoredTop sz="92922" autoAdjust="0"/>
  </p:normalViewPr>
  <p:slideViewPr>
    <p:cSldViewPr snapToGrid="0">
      <p:cViewPr varScale="1">
        <p:scale>
          <a:sx n="124" d="100"/>
          <a:sy n="124" d="100"/>
        </p:scale>
        <p:origin x="717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914"/>
    </p:cViewPr>
  </p:sorterViewPr>
  <p:notesViewPr>
    <p:cSldViewPr snapToGrid="0">
      <p:cViewPr varScale="1">
        <p:scale>
          <a:sx n="85" d="100"/>
          <a:sy n="85" d="100"/>
        </p:scale>
        <p:origin x="387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DD08F5-18BD-4C4A-83DE-A0EF0DADE267}" type="doc">
      <dgm:prSet loTypeId="urn:microsoft.com/office/officeart/2005/8/layout/cycle7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8091F1-D85E-4EAC-BB8C-846824D08582}">
      <dgm:prSet phldrT="[文本]" custT="1"/>
      <dgm:spPr>
        <a:solidFill>
          <a:schemeClr val="bg2">
            <a:lumMod val="25000"/>
          </a:schemeClr>
        </a:solidFill>
        <a:scene3d>
          <a:camera prst="orthographicFront"/>
          <a:lightRig rig="threePt" dir="t"/>
        </a:scene3d>
        <a:sp3d>
          <a:bevelB/>
        </a:sp3d>
      </dgm:spPr>
      <dgm:t>
        <a:bodyPr/>
        <a:lstStyle/>
        <a:p>
          <a:pPr>
            <a:lnSpc>
              <a:spcPct val="150000"/>
            </a:lnSpc>
          </a:pPr>
          <a:r>
            <a:rPr lang="en-US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Asymptotic Expansion</a:t>
          </a:r>
        </a:p>
      </dgm:t>
    </dgm:pt>
    <dgm:pt modelId="{C9189EBA-2AEA-49AC-B269-FCCC2FC99701}" type="parTrans" cxnId="{7F62A636-E165-465B-BDE6-E8B8D4368BA2}">
      <dgm:prSet/>
      <dgm:spPr/>
      <dgm:t>
        <a:bodyPr/>
        <a:lstStyle/>
        <a:p>
          <a:endParaRPr lang="en-US"/>
        </a:p>
      </dgm:t>
    </dgm:pt>
    <dgm:pt modelId="{67852C17-2BB3-4623-BBC0-6E787A82AA01}" type="sibTrans" cxnId="{7F62A636-E165-465B-BDE6-E8B8D4368BA2}">
      <dgm:prSet/>
      <dgm:spPr/>
      <dgm:t>
        <a:bodyPr/>
        <a:lstStyle/>
        <a:p>
          <a:endParaRPr lang="en-US" dirty="0"/>
        </a:p>
      </dgm:t>
    </dgm:pt>
    <dgm:pt modelId="{507E6A39-3BD1-4D9A-84D5-4688ED0ACC9D}">
      <dgm:prSet phldrT="[文本]" custT="1"/>
      <dgm:spPr>
        <a:solidFill>
          <a:schemeClr val="bg2">
            <a:lumMod val="25000"/>
          </a:schemeClr>
        </a:solidFill>
        <a:scene3d>
          <a:camera prst="orthographicFront"/>
          <a:lightRig rig="threePt" dir="t"/>
        </a:scene3d>
        <a:sp3d>
          <a:bevelB/>
        </a:sp3d>
      </dgm:spPr>
      <dgm:t>
        <a:bodyPr/>
        <a:lstStyle/>
        <a:p>
          <a:pPr>
            <a:lnSpc>
              <a:spcPct val="150000"/>
            </a:lnSpc>
          </a:pPr>
          <a:r>
            <a:rPr lang="en-US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Higher Moment Suppression</a:t>
          </a:r>
        </a:p>
      </dgm:t>
    </dgm:pt>
    <dgm:pt modelId="{4B51DF2E-F1A7-47BD-B1BE-A94BC5138911}" type="parTrans" cxnId="{A7833BAE-15D8-424F-8947-73610304A558}">
      <dgm:prSet/>
      <dgm:spPr/>
      <dgm:t>
        <a:bodyPr/>
        <a:lstStyle/>
        <a:p>
          <a:endParaRPr lang="en-US"/>
        </a:p>
      </dgm:t>
    </dgm:pt>
    <dgm:pt modelId="{4833DC2B-B769-4B66-A923-DE7F3BAD95FB}" type="sibTrans" cxnId="{A7833BAE-15D8-424F-8947-73610304A558}">
      <dgm:prSet/>
      <dgm:spPr/>
      <dgm:t>
        <a:bodyPr/>
        <a:lstStyle/>
        <a:p>
          <a:endParaRPr lang="en-US" dirty="0"/>
        </a:p>
      </dgm:t>
    </dgm:pt>
    <dgm:pt modelId="{DEFD4D01-04CE-4D87-947F-D961B768CB13}">
      <dgm:prSet phldrT="[文本]" custT="1"/>
      <dgm:spPr>
        <a:solidFill>
          <a:schemeClr val="bg2">
            <a:lumMod val="25000"/>
          </a:schemeClr>
        </a:solidFill>
        <a:scene3d>
          <a:camera prst="orthographicFront"/>
          <a:lightRig rig="threePt" dir="t"/>
        </a:scene3d>
        <a:sp3d>
          <a:bevelB/>
        </a:sp3d>
      </dgm:spPr>
      <dgm:t>
        <a:bodyPr/>
        <a:lstStyle/>
        <a:p>
          <a:pPr>
            <a:lnSpc>
              <a:spcPct val="150000"/>
            </a:lnSpc>
          </a:pPr>
          <a:r>
            <a:rPr lang="en-US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Endpoint Constraints</a:t>
          </a:r>
        </a:p>
      </dgm:t>
    </dgm:pt>
    <dgm:pt modelId="{B6F8D7D6-80F2-4A40-808B-0A9CC72E3B7D}" type="parTrans" cxnId="{E131C5D3-1886-422D-AAA8-5C36CF7E35A9}">
      <dgm:prSet/>
      <dgm:spPr/>
      <dgm:t>
        <a:bodyPr/>
        <a:lstStyle/>
        <a:p>
          <a:endParaRPr lang="en-US"/>
        </a:p>
      </dgm:t>
    </dgm:pt>
    <dgm:pt modelId="{9821CA13-3564-413E-8CA5-A1EC294F9C51}" type="sibTrans" cxnId="{E131C5D3-1886-422D-AAA8-5C36CF7E35A9}">
      <dgm:prSet/>
      <dgm:spPr/>
      <dgm:t>
        <a:bodyPr/>
        <a:lstStyle/>
        <a:p>
          <a:endParaRPr lang="en-US" dirty="0"/>
        </a:p>
      </dgm:t>
    </dgm:pt>
    <dgm:pt modelId="{412DAE50-FED7-4638-914D-52DEF427057F}" type="pres">
      <dgm:prSet presAssocID="{EDDD08F5-18BD-4C4A-83DE-A0EF0DADE267}" presName="Name0" presStyleCnt="0">
        <dgm:presLayoutVars>
          <dgm:dir/>
          <dgm:resizeHandles val="exact"/>
        </dgm:presLayoutVars>
      </dgm:prSet>
      <dgm:spPr/>
    </dgm:pt>
    <dgm:pt modelId="{E94131D6-5920-456C-8677-7CBF4DD58EE0}" type="pres">
      <dgm:prSet presAssocID="{2C8091F1-D85E-4EAC-BB8C-846824D08582}" presName="node" presStyleLbl="node1" presStyleIdx="0" presStyleCnt="3" custScaleX="131513" custScaleY="126544" custRadScaleRad="67467" custRadScaleInc="-2506">
        <dgm:presLayoutVars>
          <dgm:bulletEnabled val="1"/>
        </dgm:presLayoutVars>
      </dgm:prSet>
      <dgm:spPr/>
    </dgm:pt>
    <dgm:pt modelId="{16D3D721-71FF-46E8-8099-9BD53BF34436}" type="pres">
      <dgm:prSet presAssocID="{67852C17-2BB3-4623-BBC0-6E787A82AA01}" presName="sibTrans" presStyleLbl="sibTrans2D1" presStyleIdx="0" presStyleCnt="3"/>
      <dgm:spPr/>
    </dgm:pt>
    <dgm:pt modelId="{217BFE42-75D5-4D95-8CC2-64F2C6273D41}" type="pres">
      <dgm:prSet presAssocID="{67852C17-2BB3-4623-BBC0-6E787A82AA01}" presName="connectorText" presStyleLbl="sibTrans2D1" presStyleIdx="0" presStyleCnt="3"/>
      <dgm:spPr/>
    </dgm:pt>
    <dgm:pt modelId="{C8E84E6F-AAB1-49AA-9853-37797DD9C050}" type="pres">
      <dgm:prSet presAssocID="{507E6A39-3BD1-4D9A-84D5-4688ED0ACC9D}" presName="node" presStyleLbl="node1" presStyleIdx="1" presStyleCnt="3" custScaleX="131513" custScaleY="126544" custRadScaleRad="104853" custRadScaleInc="-3846">
        <dgm:presLayoutVars>
          <dgm:bulletEnabled val="1"/>
        </dgm:presLayoutVars>
      </dgm:prSet>
      <dgm:spPr/>
    </dgm:pt>
    <dgm:pt modelId="{76809E1B-5DE4-415F-87F3-7649E7B3E0CA}" type="pres">
      <dgm:prSet presAssocID="{4833DC2B-B769-4B66-A923-DE7F3BAD95FB}" presName="sibTrans" presStyleLbl="sibTrans2D1" presStyleIdx="1" presStyleCnt="3"/>
      <dgm:spPr/>
    </dgm:pt>
    <dgm:pt modelId="{B987FCF7-7EC6-473E-937F-A069B0035FE5}" type="pres">
      <dgm:prSet presAssocID="{4833DC2B-B769-4B66-A923-DE7F3BAD95FB}" presName="connectorText" presStyleLbl="sibTrans2D1" presStyleIdx="1" presStyleCnt="3"/>
      <dgm:spPr/>
    </dgm:pt>
    <dgm:pt modelId="{A5A63397-8575-4C10-8652-9C7629B26BA0}" type="pres">
      <dgm:prSet presAssocID="{DEFD4D01-04CE-4D87-947F-D961B768CB13}" presName="node" presStyleLbl="node1" presStyleIdx="2" presStyleCnt="3" custScaleX="131513" custScaleY="126544" custRadScaleRad="112832" custRadScaleInc="6152">
        <dgm:presLayoutVars>
          <dgm:bulletEnabled val="1"/>
        </dgm:presLayoutVars>
      </dgm:prSet>
      <dgm:spPr/>
    </dgm:pt>
    <dgm:pt modelId="{0F466292-DC92-43D7-A858-30E5D0FAA0C9}" type="pres">
      <dgm:prSet presAssocID="{9821CA13-3564-413E-8CA5-A1EC294F9C51}" presName="sibTrans" presStyleLbl="sibTrans2D1" presStyleIdx="2" presStyleCnt="3"/>
      <dgm:spPr/>
    </dgm:pt>
    <dgm:pt modelId="{81D9D543-FEC0-46B8-9246-6636C0D75282}" type="pres">
      <dgm:prSet presAssocID="{9821CA13-3564-413E-8CA5-A1EC294F9C51}" presName="connectorText" presStyleLbl="sibTrans2D1" presStyleIdx="2" presStyleCnt="3"/>
      <dgm:spPr/>
    </dgm:pt>
  </dgm:ptLst>
  <dgm:cxnLst>
    <dgm:cxn modelId="{DE381A08-896F-4759-AF0C-6E7D36E4A8F1}" type="presOf" srcId="{67852C17-2BB3-4623-BBC0-6E787A82AA01}" destId="{217BFE42-75D5-4D95-8CC2-64F2C6273D41}" srcOrd="1" destOrd="0" presId="urn:microsoft.com/office/officeart/2005/8/layout/cycle7"/>
    <dgm:cxn modelId="{D2C7841C-59BA-4643-9D5F-174C34A7ABA8}" type="presOf" srcId="{4833DC2B-B769-4B66-A923-DE7F3BAD95FB}" destId="{76809E1B-5DE4-415F-87F3-7649E7B3E0CA}" srcOrd="0" destOrd="0" presId="urn:microsoft.com/office/officeart/2005/8/layout/cycle7"/>
    <dgm:cxn modelId="{D6D27B35-0217-4818-850A-2CD619818E3D}" type="presOf" srcId="{4833DC2B-B769-4B66-A923-DE7F3BAD95FB}" destId="{B987FCF7-7EC6-473E-937F-A069B0035FE5}" srcOrd="1" destOrd="0" presId="urn:microsoft.com/office/officeart/2005/8/layout/cycle7"/>
    <dgm:cxn modelId="{7F62A636-E165-465B-BDE6-E8B8D4368BA2}" srcId="{EDDD08F5-18BD-4C4A-83DE-A0EF0DADE267}" destId="{2C8091F1-D85E-4EAC-BB8C-846824D08582}" srcOrd="0" destOrd="0" parTransId="{C9189EBA-2AEA-49AC-B269-FCCC2FC99701}" sibTransId="{67852C17-2BB3-4623-BBC0-6E787A82AA01}"/>
    <dgm:cxn modelId="{B27A035F-0611-49C2-804E-639D90DD389F}" type="presOf" srcId="{DEFD4D01-04CE-4D87-947F-D961B768CB13}" destId="{A5A63397-8575-4C10-8652-9C7629B26BA0}" srcOrd="0" destOrd="0" presId="urn:microsoft.com/office/officeart/2005/8/layout/cycle7"/>
    <dgm:cxn modelId="{2E4B8173-DED8-47F0-B8BB-4D8246F098AC}" type="presOf" srcId="{9821CA13-3564-413E-8CA5-A1EC294F9C51}" destId="{81D9D543-FEC0-46B8-9246-6636C0D75282}" srcOrd="1" destOrd="0" presId="urn:microsoft.com/office/officeart/2005/8/layout/cycle7"/>
    <dgm:cxn modelId="{3EC9ED7C-FF47-497A-AFA4-60E2A24ED814}" type="presOf" srcId="{67852C17-2BB3-4623-BBC0-6E787A82AA01}" destId="{16D3D721-71FF-46E8-8099-9BD53BF34436}" srcOrd="0" destOrd="0" presId="urn:microsoft.com/office/officeart/2005/8/layout/cycle7"/>
    <dgm:cxn modelId="{7C0A0588-2446-485B-AA01-DA1D618D0586}" type="presOf" srcId="{9821CA13-3564-413E-8CA5-A1EC294F9C51}" destId="{0F466292-DC92-43D7-A858-30E5D0FAA0C9}" srcOrd="0" destOrd="0" presId="urn:microsoft.com/office/officeart/2005/8/layout/cycle7"/>
    <dgm:cxn modelId="{49F12C9E-2FF7-4354-9F8A-04A80C778711}" type="presOf" srcId="{EDDD08F5-18BD-4C4A-83DE-A0EF0DADE267}" destId="{412DAE50-FED7-4638-914D-52DEF427057F}" srcOrd="0" destOrd="0" presId="urn:microsoft.com/office/officeart/2005/8/layout/cycle7"/>
    <dgm:cxn modelId="{A7833BAE-15D8-424F-8947-73610304A558}" srcId="{EDDD08F5-18BD-4C4A-83DE-A0EF0DADE267}" destId="{507E6A39-3BD1-4D9A-84D5-4688ED0ACC9D}" srcOrd="1" destOrd="0" parTransId="{4B51DF2E-F1A7-47BD-B1BE-A94BC5138911}" sibTransId="{4833DC2B-B769-4B66-A923-DE7F3BAD95FB}"/>
    <dgm:cxn modelId="{E131C5D3-1886-422D-AAA8-5C36CF7E35A9}" srcId="{EDDD08F5-18BD-4C4A-83DE-A0EF0DADE267}" destId="{DEFD4D01-04CE-4D87-947F-D961B768CB13}" srcOrd="2" destOrd="0" parTransId="{B6F8D7D6-80F2-4A40-808B-0A9CC72E3B7D}" sibTransId="{9821CA13-3564-413E-8CA5-A1EC294F9C51}"/>
    <dgm:cxn modelId="{B6E9C1EC-F07E-42FE-A383-7505B8F6F470}" type="presOf" srcId="{2C8091F1-D85E-4EAC-BB8C-846824D08582}" destId="{E94131D6-5920-456C-8677-7CBF4DD58EE0}" srcOrd="0" destOrd="0" presId="urn:microsoft.com/office/officeart/2005/8/layout/cycle7"/>
    <dgm:cxn modelId="{04EAFEEF-D9AE-41EA-86E1-C9BD6431FD40}" type="presOf" srcId="{507E6A39-3BD1-4D9A-84D5-4688ED0ACC9D}" destId="{C8E84E6F-AAB1-49AA-9853-37797DD9C050}" srcOrd="0" destOrd="0" presId="urn:microsoft.com/office/officeart/2005/8/layout/cycle7"/>
    <dgm:cxn modelId="{5513A024-894D-4CA7-8DF7-3C0C03027430}" type="presParOf" srcId="{412DAE50-FED7-4638-914D-52DEF427057F}" destId="{E94131D6-5920-456C-8677-7CBF4DD58EE0}" srcOrd="0" destOrd="0" presId="urn:microsoft.com/office/officeart/2005/8/layout/cycle7"/>
    <dgm:cxn modelId="{805CC223-64A3-4283-AB5A-433D2A396E8F}" type="presParOf" srcId="{412DAE50-FED7-4638-914D-52DEF427057F}" destId="{16D3D721-71FF-46E8-8099-9BD53BF34436}" srcOrd="1" destOrd="0" presId="urn:microsoft.com/office/officeart/2005/8/layout/cycle7"/>
    <dgm:cxn modelId="{D6405D7A-9F5E-4BA4-BC26-9C6DAD356278}" type="presParOf" srcId="{16D3D721-71FF-46E8-8099-9BD53BF34436}" destId="{217BFE42-75D5-4D95-8CC2-64F2C6273D41}" srcOrd="0" destOrd="0" presId="urn:microsoft.com/office/officeart/2005/8/layout/cycle7"/>
    <dgm:cxn modelId="{B2BE537B-D74E-4D26-94FC-5BB941F58EFE}" type="presParOf" srcId="{412DAE50-FED7-4638-914D-52DEF427057F}" destId="{C8E84E6F-AAB1-49AA-9853-37797DD9C050}" srcOrd="2" destOrd="0" presId="urn:microsoft.com/office/officeart/2005/8/layout/cycle7"/>
    <dgm:cxn modelId="{397ACAD6-AC58-49A1-A6CB-C19C974406F2}" type="presParOf" srcId="{412DAE50-FED7-4638-914D-52DEF427057F}" destId="{76809E1B-5DE4-415F-87F3-7649E7B3E0CA}" srcOrd="3" destOrd="0" presId="urn:microsoft.com/office/officeart/2005/8/layout/cycle7"/>
    <dgm:cxn modelId="{4852F379-4C6B-4D96-8800-D30D9442D491}" type="presParOf" srcId="{76809E1B-5DE4-415F-87F3-7649E7B3E0CA}" destId="{B987FCF7-7EC6-473E-937F-A069B0035FE5}" srcOrd="0" destOrd="0" presId="urn:microsoft.com/office/officeart/2005/8/layout/cycle7"/>
    <dgm:cxn modelId="{B2E03E7E-9A2C-4B20-9DD3-EA4345C47782}" type="presParOf" srcId="{412DAE50-FED7-4638-914D-52DEF427057F}" destId="{A5A63397-8575-4C10-8652-9C7629B26BA0}" srcOrd="4" destOrd="0" presId="urn:microsoft.com/office/officeart/2005/8/layout/cycle7"/>
    <dgm:cxn modelId="{0063909A-2A17-48AA-8BE5-AC47D591201D}" type="presParOf" srcId="{412DAE50-FED7-4638-914D-52DEF427057F}" destId="{0F466292-DC92-43D7-A858-30E5D0FAA0C9}" srcOrd="5" destOrd="0" presId="urn:microsoft.com/office/officeart/2005/8/layout/cycle7"/>
    <dgm:cxn modelId="{CE795220-E5D5-4AEE-A366-17A8AED18D05}" type="presParOf" srcId="{0F466292-DC92-43D7-A858-30E5D0FAA0C9}" destId="{81D9D543-FEC0-46B8-9246-6636C0D75282}" srcOrd="0" destOrd="0" presId="urn:microsoft.com/office/officeart/2005/8/layout/cycle7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4131D6-5920-456C-8677-7CBF4DD58EE0}">
      <dsp:nvSpPr>
        <dsp:cNvPr id="0" name=""/>
        <dsp:cNvSpPr/>
      </dsp:nvSpPr>
      <dsp:spPr>
        <a:xfrm>
          <a:off x="1299044" y="367287"/>
          <a:ext cx="1974122" cy="94976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B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Asymptotic Expansion</a:t>
          </a:r>
        </a:p>
      </dsp:txBody>
      <dsp:txXfrm>
        <a:off x="1326862" y="395105"/>
        <a:ext cx="1918486" cy="894130"/>
      </dsp:txXfrm>
    </dsp:sp>
    <dsp:sp modelId="{16D3D721-71FF-46E8-8099-9BD53BF34436}">
      <dsp:nvSpPr>
        <dsp:cNvPr id="0" name=""/>
        <dsp:cNvSpPr/>
      </dsp:nvSpPr>
      <dsp:spPr>
        <a:xfrm rot="3056040">
          <a:off x="2691102" y="1542251"/>
          <a:ext cx="539730" cy="262689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2769909" y="1594789"/>
        <a:ext cx="382116" cy="157613"/>
      </dsp:txXfrm>
    </dsp:sp>
    <dsp:sp modelId="{C8E84E6F-AAB1-49AA-9853-37797DD9C050}">
      <dsp:nvSpPr>
        <dsp:cNvPr id="0" name=""/>
        <dsp:cNvSpPr/>
      </dsp:nvSpPr>
      <dsp:spPr>
        <a:xfrm>
          <a:off x="2648768" y="2030137"/>
          <a:ext cx="1974122" cy="94976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B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Higher Moment Suppression</a:t>
          </a:r>
        </a:p>
      </dsp:txBody>
      <dsp:txXfrm>
        <a:off x="2676586" y="2057955"/>
        <a:ext cx="1918486" cy="894130"/>
      </dsp:txXfrm>
    </dsp:sp>
    <dsp:sp modelId="{76809E1B-5DE4-415F-87F3-7649E7B3E0CA}">
      <dsp:nvSpPr>
        <dsp:cNvPr id="0" name=""/>
        <dsp:cNvSpPr/>
      </dsp:nvSpPr>
      <dsp:spPr>
        <a:xfrm rot="10776366">
          <a:off x="2041580" y="2382781"/>
          <a:ext cx="539730" cy="262689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 rot="10800000">
        <a:off x="2120387" y="2435319"/>
        <a:ext cx="382116" cy="157613"/>
      </dsp:txXfrm>
    </dsp:sp>
    <dsp:sp modelId="{A5A63397-8575-4C10-8652-9C7629B26BA0}">
      <dsp:nvSpPr>
        <dsp:cNvPr id="0" name=""/>
        <dsp:cNvSpPr/>
      </dsp:nvSpPr>
      <dsp:spPr>
        <a:xfrm>
          <a:off x="0" y="2048348"/>
          <a:ext cx="1974122" cy="94976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B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Endpoint Constraints</a:t>
          </a:r>
        </a:p>
      </dsp:txBody>
      <dsp:txXfrm>
        <a:off x="27818" y="2076166"/>
        <a:ext cx="1918486" cy="894130"/>
      </dsp:txXfrm>
    </dsp:sp>
    <dsp:sp modelId="{0F466292-DC92-43D7-A858-30E5D0FAA0C9}">
      <dsp:nvSpPr>
        <dsp:cNvPr id="0" name=""/>
        <dsp:cNvSpPr/>
      </dsp:nvSpPr>
      <dsp:spPr>
        <a:xfrm rot="18461710">
          <a:off x="1366718" y="1551356"/>
          <a:ext cx="539730" cy="262689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1445525" y="1603894"/>
        <a:ext cx="382116" cy="157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280FA333-93EE-1890-306C-7EFB59A1D7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213213213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618621E-0D90-73A7-5BC5-A1B762424E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2312321321321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0E3EA7D-3487-348E-7B66-9FAE4DE96C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A8BD0-86D7-4E88-9550-F955C0504B3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CC3EAA-5CB4-EF1F-1F4D-4F105D665A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627C5-D97A-430E-AE00-EDE8B37332F1}" type="datetimeFigureOut">
              <a:rPr lang="en-US" smtClean="0"/>
              <a:t>12/8/2023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4617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213213213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32CAC-5BBF-4F0D-A7B9-716FF0830B2C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2312321321321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D9F5A-CA6C-4214-A220-81F7711554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7799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3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542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D9F5A-CA6C-4214-A220-81F77115547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715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824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97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>
            <a:extLst>
              <a:ext uri="{FF2B5EF4-FFF2-40B4-BE49-F238E27FC236}">
                <a16:creationId xmlns:a16="http://schemas.microsoft.com/office/drawing/2014/main" id="{3FC1BCD9-5AB8-5F2F-0E2F-A6385C169B78}"/>
              </a:ext>
            </a:extLst>
          </p:cNvPr>
          <p:cNvSpPr/>
          <p:nvPr userDrawn="1"/>
        </p:nvSpPr>
        <p:spPr>
          <a:xfrm>
            <a:off x="0" y="4013199"/>
            <a:ext cx="12199257" cy="2844801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 l="62" t="-71939" r="-3" b="-691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83FFDE57-1E51-CCFA-C391-13977DCDEBD0}"/>
              </a:ext>
            </a:extLst>
          </p:cNvPr>
          <p:cNvSpPr/>
          <p:nvPr userDrawn="1"/>
        </p:nvSpPr>
        <p:spPr>
          <a:xfrm flipV="1">
            <a:off x="-6351" y="-7258"/>
            <a:ext cx="12205607" cy="44268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054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.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">
            <a:extLst>
              <a:ext uri="{FF2B5EF4-FFF2-40B4-BE49-F238E27FC236}">
                <a16:creationId xmlns:a16="http://schemas.microsoft.com/office/drawing/2014/main" id="{D149DDC5-45CE-869B-F06A-E6B24E6817DD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D55797E-5614-1241-162E-8036BB48DF49}"/>
              </a:ext>
            </a:extLst>
          </p:cNvPr>
          <p:cNvSpPr/>
          <p:nvPr userDrawn="1"/>
        </p:nvSpPr>
        <p:spPr>
          <a:xfrm>
            <a:off x="0" y="2517568"/>
            <a:ext cx="12192000" cy="16447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6CAE0C-D9E1-F9B4-BAD4-CF9652149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87582"/>
            <a:ext cx="10515600" cy="1500187"/>
          </a:xfr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268336F-5484-8FCE-C47D-4045CAB5E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9766"/>
            <a:ext cx="10515600" cy="999878"/>
          </a:xfrm>
        </p:spPr>
        <p:txBody>
          <a:bodyPr anchor="b"/>
          <a:lstStyle>
            <a:lvl1pPr algn="ctr">
              <a:defRPr sz="60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029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age (No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2">
            <a:extLst>
              <a:ext uri="{FF2B5EF4-FFF2-40B4-BE49-F238E27FC236}">
                <a16:creationId xmlns:a16="http://schemas.microsoft.com/office/drawing/2014/main" id="{19BBBA80-ACF7-8C34-0DFA-8BBFA4AA1AAD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blipFill dpi="0" rotWithShape="1">
            <a:blip r:embed="rId2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ED0B9519-8C5B-295E-7644-6DE3E3856EB4}"/>
              </a:ext>
            </a:extLst>
          </p:cNvPr>
          <p:cNvSpPr txBox="1">
            <a:spLocks/>
          </p:cNvSpPr>
          <p:nvPr userDrawn="1"/>
        </p:nvSpPr>
        <p:spPr>
          <a:xfrm>
            <a:off x="0" y="141288"/>
            <a:ext cx="12192000" cy="938742"/>
          </a:xfrm>
          <a:prstGeom prst="rect">
            <a:avLst/>
          </a:prstGeom>
          <a:gradFill flip="none" rotWithShape="1">
            <a:gsLst>
              <a:gs pos="25000">
                <a:srgbClr val="6699FF">
                  <a:alpha val="80000"/>
                </a:srgbClr>
              </a:gs>
              <a:gs pos="0">
                <a:srgbClr val="0066FF">
                  <a:lumMod val="100000"/>
                  <a:alpha val="49000"/>
                </a:srgbClr>
              </a:gs>
              <a:gs pos="100000">
                <a:srgbClr val="CCCCFF">
                  <a:lumMod val="70000"/>
                  <a:lumOff val="30000"/>
                </a:srgbClr>
              </a:gs>
              <a:gs pos="50000">
                <a:srgbClr val="6699FF">
                  <a:lumMod val="70000"/>
                  <a:lumOff val="30000"/>
                </a:srgbClr>
              </a:gs>
            </a:gsLst>
            <a:lin ang="0" scaled="1"/>
            <a:tileRect/>
          </a:gradFill>
          <a:effectLst>
            <a:outerShdw blurRad="203200" dist="38100" sx="101000" sy="101000" algn="bl" rotWithShape="0">
              <a:prstClr val="black">
                <a:alpha val="76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rgbClr val="00206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C606CEC6-FCDD-14A9-0652-2DAA25A40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54" y="141288"/>
            <a:ext cx="10515600" cy="938742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277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19D3A32C-254F-F86A-EDEA-3CC6261E6766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blipFill dpi="0" rotWithShape="1">
            <a:blip r:embed="rId2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32BFD99E-2968-2A0E-9249-B2F96EB454AC}"/>
              </a:ext>
            </a:extLst>
          </p:cNvPr>
          <p:cNvSpPr txBox="1">
            <a:spLocks/>
          </p:cNvSpPr>
          <p:nvPr userDrawn="1"/>
        </p:nvSpPr>
        <p:spPr>
          <a:xfrm>
            <a:off x="0" y="141288"/>
            <a:ext cx="12192000" cy="938742"/>
          </a:xfrm>
          <a:prstGeom prst="rect">
            <a:avLst/>
          </a:prstGeom>
          <a:gradFill flip="none" rotWithShape="1">
            <a:gsLst>
              <a:gs pos="25000">
                <a:srgbClr val="6699FF">
                  <a:alpha val="80000"/>
                </a:srgbClr>
              </a:gs>
              <a:gs pos="0">
                <a:srgbClr val="0066FF">
                  <a:lumMod val="100000"/>
                  <a:alpha val="49000"/>
                </a:srgbClr>
              </a:gs>
              <a:gs pos="100000">
                <a:srgbClr val="CCCCFF">
                  <a:lumMod val="70000"/>
                  <a:lumOff val="30000"/>
                </a:srgbClr>
              </a:gs>
              <a:gs pos="50000">
                <a:srgbClr val="6699FF">
                  <a:lumMod val="70000"/>
                  <a:lumOff val="30000"/>
                </a:srgbClr>
              </a:gs>
            </a:gsLst>
            <a:lin ang="0" scaled="1"/>
            <a:tileRect/>
          </a:gradFill>
          <a:effectLst>
            <a:outerShdw blurRad="203200" dist="38100" sx="101000" sy="101000" algn="bl" rotWithShape="0">
              <a:prstClr val="black">
                <a:alpha val="76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rgbClr val="002060"/>
              </a:solidFill>
              <a:latin typeface="Corbel" panose="020B050302020402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C606CEC6-FCDD-14A9-0652-2DAA25A40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54" y="141288"/>
            <a:ext cx="10515600" cy="938742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B126056A-392F-86D3-B445-9F4369FE0569}"/>
              </a:ext>
            </a:extLst>
          </p:cNvPr>
          <p:cNvSpPr txBox="1">
            <a:spLocks/>
          </p:cNvSpPr>
          <p:nvPr userDrawn="1"/>
        </p:nvSpPr>
        <p:spPr>
          <a:xfrm>
            <a:off x="8610599" y="636245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86315E0-6BFA-46E7-AAAC-1E5D107E1146}" type="slidenum">
              <a:rPr lang="en-US" smtClean="0"/>
              <a:pPr algn="r"/>
              <a:t>‹#›</a:t>
            </a:fld>
            <a:r>
              <a:rPr lang="en-US" dirty="0"/>
              <a:t> of 25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62D23F-41C0-44FF-8ECB-25F597B4FA73}"/>
              </a:ext>
            </a:extLst>
          </p:cNvPr>
          <p:cNvSpPr txBox="1">
            <a:spLocks/>
          </p:cNvSpPr>
          <p:nvPr userDrawn="1"/>
        </p:nvSpPr>
        <p:spPr>
          <a:xfrm>
            <a:off x="4214110" y="6362453"/>
            <a:ext cx="376377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Yuxun Guo @ SoLID Collab.</a:t>
            </a:r>
          </a:p>
        </p:txBody>
      </p:sp>
    </p:spTree>
    <p:extLst>
      <p:ext uri="{BB962C8B-B14F-4D97-AF65-F5344CB8AC3E}">
        <p14:creationId xmlns:p14="http://schemas.microsoft.com/office/powerpoint/2010/main" val="1095786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FE4FB-12F4-4467-9F40-7705A7A1D84D}" type="datetime1">
              <a:rPr lang="en-US" smtClean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D9D4-6CBB-40B0-8703-7155A1CEC8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077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1114DC7-5ECF-E347-8D5D-4472DA481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2574F5-1064-9219-EFEF-3506C1031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03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50" r:id="rId4"/>
    <p:sldLayoutId id="2147483661" r:id="rId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5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24.xml"/><Relationship Id="rId7" Type="http://schemas.openxmlformats.org/officeDocument/2006/relationships/image" Target="../media/image50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61.png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image" Target="../media/image60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image" Target="../media/image59.png"/><Relationship Id="rId5" Type="http://schemas.openxmlformats.org/officeDocument/2006/relationships/tags" Target="../tags/tag29.xml"/><Relationship Id="rId15" Type="http://schemas.openxmlformats.org/officeDocument/2006/relationships/image" Target="../media/image63.png"/><Relationship Id="rId10" Type="http://schemas.openxmlformats.org/officeDocument/2006/relationships/image" Target="../media/image54.svg"/><Relationship Id="rId4" Type="http://schemas.openxmlformats.org/officeDocument/2006/relationships/tags" Target="../tags/tag28.xml"/><Relationship Id="rId9" Type="http://schemas.openxmlformats.org/officeDocument/2006/relationships/image" Target="../media/image53.png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4.xml"/><Relationship Id="rId7" Type="http://schemas.openxmlformats.org/officeDocument/2006/relationships/diagramLayout" Target="../diagrams/layout1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diagramData" Target="../diagrams/data1.xml"/><Relationship Id="rId5" Type="http://schemas.openxmlformats.org/officeDocument/2006/relationships/image" Target="../media/image87.png"/><Relationship Id="rId10" Type="http://schemas.microsoft.com/office/2007/relationships/diagramDrawing" Target="../diagrams/drawing1.xml"/><Relationship Id="rId4" Type="http://schemas.openxmlformats.org/officeDocument/2006/relationships/image" Target="../media/image86.png"/><Relationship Id="rId9" Type="http://schemas.openxmlformats.org/officeDocument/2006/relationships/diagramColors" Target="../diagrams/colors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41.xml"/><Relationship Id="rId7" Type="http://schemas.openxmlformats.org/officeDocument/2006/relationships/image" Target="../media/image88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91.png"/><Relationship Id="rId4" Type="http://schemas.openxmlformats.org/officeDocument/2006/relationships/tags" Target="../tags/tag42.xml"/><Relationship Id="rId9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20.pn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tags" Target="../tags/tag6.xml"/><Relationship Id="rId16" Type="http://schemas.openxmlformats.org/officeDocument/2006/relationships/image" Target="../media/image23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18.png"/><Relationship Id="rId5" Type="http://schemas.openxmlformats.org/officeDocument/2006/relationships/tags" Target="../tags/tag9.xml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tags" Target="../tags/tag8.xm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4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29.png"/><Relationship Id="rId5" Type="http://schemas.openxmlformats.org/officeDocument/2006/relationships/tags" Target="../tags/tag16.xml"/><Relationship Id="rId10" Type="http://schemas.openxmlformats.org/officeDocument/2006/relationships/image" Target="../media/image28.png"/><Relationship Id="rId4" Type="http://schemas.openxmlformats.org/officeDocument/2006/relationships/tags" Target="../tags/tag15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>
            <a:extLst>
              <a:ext uri="{FF2B5EF4-FFF2-40B4-BE49-F238E27FC236}">
                <a16:creationId xmlns:a16="http://schemas.microsoft.com/office/drawing/2014/main" id="{78809063-70F3-F4BF-A92A-5C388564281F}"/>
              </a:ext>
            </a:extLst>
          </p:cNvPr>
          <p:cNvSpPr txBox="1">
            <a:spLocks/>
          </p:cNvSpPr>
          <p:nvPr/>
        </p:nvSpPr>
        <p:spPr>
          <a:xfrm>
            <a:off x="3122649" y="3880729"/>
            <a:ext cx="5986025" cy="12123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Yuxun Guo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Lawrence Berkeley National Laboratory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018648E-8145-67E7-3B93-8B1ED9912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5" y="5356553"/>
            <a:ext cx="1806121" cy="137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Proton Spin Crisis - Where Does The Spin Of Proton Come From? |  Thehavok.com">
            <a:extLst>
              <a:ext uri="{FF2B5EF4-FFF2-40B4-BE49-F238E27FC236}">
                <a16:creationId xmlns:a16="http://schemas.microsoft.com/office/drawing/2014/main" id="{6F1D52C2-B472-9487-718E-B574CD1A5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14944" r="234" b="63424"/>
          <a:stretch/>
        </p:blipFill>
        <p:spPr bwMode="auto">
          <a:xfrm>
            <a:off x="0" y="-9262"/>
            <a:ext cx="12231324" cy="269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A2B808A-6C90-5202-280F-5E876C94118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3894" y="2926472"/>
            <a:ext cx="12121104" cy="874038"/>
          </a:xfrm>
        </p:spPr>
        <p:txBody>
          <a:bodyPr anchor="ctr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Probing the gravitational form factors of the nucleon</a:t>
            </a:r>
            <a:b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</a:b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from near-threshold heavy quarkonium photo-production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8" name="副标题 2">
            <a:extLst>
              <a:ext uri="{FF2B5EF4-FFF2-40B4-BE49-F238E27FC236}">
                <a16:creationId xmlns:a16="http://schemas.microsoft.com/office/drawing/2014/main" id="{CE263F17-BB90-4F4D-A0D0-59A7DECF8B6A}"/>
              </a:ext>
            </a:extLst>
          </p:cNvPr>
          <p:cNvSpPr txBox="1">
            <a:spLocks/>
          </p:cNvSpPr>
          <p:nvPr/>
        </p:nvSpPr>
        <p:spPr>
          <a:xfrm>
            <a:off x="2774303" y="5474791"/>
            <a:ext cx="6640286" cy="1256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latin typeface="Century" panose="02040604050505020304" pitchFamily="18" charset="0"/>
                <a:ea typeface="Verdana" panose="020B0604030504040204" pitchFamily="34" charset="0"/>
                <a:cs typeface="Microsoft Sans Serif" panose="020B0604020202020204" pitchFamily="34" charset="0"/>
              </a:rPr>
              <a:t>SoLID Collaboration Meeting</a:t>
            </a:r>
          </a:p>
          <a:p>
            <a:r>
              <a:rPr lang="en-US" altLang="zh-CN" sz="2000" dirty="0">
                <a:latin typeface="Century" panose="02040604050505020304" pitchFamily="18" charset="0"/>
                <a:ea typeface="Verdana" panose="020B0604030504040204" pitchFamily="34" charset="0"/>
                <a:cs typeface="Microsoft Sans Serif" panose="020B0604020202020204" pitchFamily="34" charset="0"/>
              </a:rPr>
              <a:t>Jefferson Lab, VA</a:t>
            </a:r>
          </a:p>
          <a:p>
            <a:r>
              <a:rPr lang="en-US" altLang="zh-CN" sz="2000" dirty="0">
                <a:latin typeface="Century" panose="02040604050505020304" pitchFamily="18" charset="0"/>
                <a:ea typeface="Verdana" panose="020B0604030504040204" pitchFamily="34" charset="0"/>
                <a:cs typeface="Microsoft Sans Serif" panose="020B0604020202020204" pitchFamily="34" charset="0"/>
              </a:rPr>
              <a:t>Dec. 8 - 9th, 2023</a:t>
            </a:r>
          </a:p>
        </p:txBody>
      </p:sp>
      <p:sp>
        <p:nvSpPr>
          <p:cNvPr id="3" name="文本框 16">
            <a:extLst>
              <a:ext uri="{FF2B5EF4-FFF2-40B4-BE49-F238E27FC236}">
                <a16:creationId xmlns:a16="http://schemas.microsoft.com/office/drawing/2014/main" id="{FF970A15-74CD-69A1-4C5D-81D9A4025BFB}"/>
              </a:ext>
            </a:extLst>
          </p:cNvPr>
          <p:cNvSpPr txBox="1"/>
          <p:nvPr/>
        </p:nvSpPr>
        <p:spPr>
          <a:xfrm>
            <a:off x="1860879" y="4947415"/>
            <a:ext cx="8467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In collaboration with Xiangdong Ji, Yizhuang Liu, Jinghong Yang, and Feng Yuan</a:t>
            </a:r>
          </a:p>
        </p:txBody>
      </p:sp>
      <p:pic>
        <p:nvPicPr>
          <p:cNvPr id="5" name="Picture 2" descr="SoLID Collaboration">
            <a:extLst>
              <a:ext uri="{FF2B5EF4-FFF2-40B4-BE49-F238E27FC236}">
                <a16:creationId xmlns:a16="http://schemas.microsoft.com/office/drawing/2014/main" id="{DA9320E9-1AC8-8F90-8A62-8F407DEF3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726" y="5356553"/>
            <a:ext cx="1806121" cy="77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efferson Lab to lead $300M data hub - Virginia Business">
            <a:extLst>
              <a:ext uri="{FF2B5EF4-FFF2-40B4-BE49-F238E27FC236}">
                <a16:creationId xmlns:a16="http://schemas.microsoft.com/office/drawing/2014/main" id="{D9ECDC6A-3FF2-28AF-2F4E-AA8121689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726" y="6162643"/>
            <a:ext cx="1806121" cy="56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22">
            <a:extLst>
              <a:ext uri="{FF2B5EF4-FFF2-40B4-BE49-F238E27FC236}">
                <a16:creationId xmlns:a16="http://schemas.microsoft.com/office/drawing/2014/main" id="{4C6F22A7-40F6-75D7-7043-85A4469149ED}"/>
              </a:ext>
            </a:extLst>
          </p:cNvPr>
          <p:cNvSpPr txBox="1"/>
          <p:nvPr/>
        </p:nvSpPr>
        <p:spPr>
          <a:xfrm>
            <a:off x="10254726" y="4448287"/>
            <a:ext cx="1292844" cy="892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[2103.11506]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[2305.06992]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[2308.13006]</a:t>
            </a:r>
          </a:p>
        </p:txBody>
      </p:sp>
    </p:spTree>
    <p:extLst>
      <p:ext uri="{BB962C8B-B14F-4D97-AF65-F5344CB8AC3E}">
        <p14:creationId xmlns:p14="http://schemas.microsoft.com/office/powerpoint/2010/main" val="2050391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4933736-C962-C8A7-E9BA-EA9737911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53" y="141288"/>
            <a:ext cx="10714959" cy="938742"/>
          </a:xfrm>
        </p:spPr>
        <p:txBody>
          <a:bodyPr>
            <a:normAutofit/>
          </a:bodyPr>
          <a:lstStyle/>
          <a:p>
            <a:r>
              <a:rPr lang="en-US" dirty="0"/>
              <a:t>GPD framework for threshold production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0C1BA8B-A256-ED4C-6F48-253EB6434ABA}"/>
              </a:ext>
            </a:extLst>
          </p:cNvPr>
          <p:cNvGrpSpPr/>
          <p:nvPr/>
        </p:nvGrpSpPr>
        <p:grpSpPr>
          <a:xfrm>
            <a:off x="1080624" y="1959668"/>
            <a:ext cx="3721091" cy="2201753"/>
            <a:chOff x="692621" y="3779081"/>
            <a:chExt cx="3721091" cy="2201753"/>
          </a:xfrm>
        </p:grpSpPr>
        <p:pic>
          <p:nvPicPr>
            <p:cNvPr id="4" name="Content Placeholder 4">
              <a:extLst>
                <a:ext uri="{FF2B5EF4-FFF2-40B4-BE49-F238E27FC236}">
                  <a16:creationId xmlns:a16="http://schemas.microsoft.com/office/drawing/2014/main" id="{88BCA905-7CCA-CDCF-CA35-CB57EB0A9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21" y="3779081"/>
              <a:ext cx="3721091" cy="2201753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984337BC-E8FE-AD4A-16DD-D11E3F3099CA}"/>
                </a:ext>
              </a:extLst>
            </p:cNvPr>
            <p:cNvSpPr txBox="1"/>
            <p:nvPr/>
          </p:nvSpPr>
          <p:spPr>
            <a:xfrm>
              <a:off x="2063778" y="5048572"/>
              <a:ext cx="120709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dirty="0"/>
                <a:t>GPD</a:t>
              </a:r>
              <a:endParaRPr lang="en-US" sz="2400" dirty="0"/>
            </a:p>
          </p:txBody>
        </p:sp>
      </p:grpSp>
      <p:pic>
        <p:nvPicPr>
          <p:cNvPr id="9" name="Picture 8" descr="\documentclass{article}&#10;\usepackage{amsmath,mathrsfs,xcolor,amssymb,slashed}&#10;\pagestyle{empty}&#10;\begin{document}&#10;\begin{align*}&#10;\begin{split}&#10;\frac{d \sigma}{d t}\propto \left[\left(1-\xi^2\right)\left|\mathcal{H}_{gC}\right|^2-2\xi^2\text{Re}\left[\mathcal{H}_{gC}^* \mathcal{E}_{gC}\right]  -\left(\xi^2+\frac{t}{4M_p^2}\right)\left|\mathcal{E}_{gC}\right|^2\right]\ ,&#10;\end{split}&#10;\end{align*}&#10;\end{document}" title="IguanaTex Bitmap Display">
            <a:extLst>
              <a:ext uri="{FF2B5EF4-FFF2-40B4-BE49-F238E27FC236}">
                <a16:creationId xmlns:a16="http://schemas.microsoft.com/office/drawing/2014/main" id="{E0B4D6D1-3D34-37B5-2298-50F70AB992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81" y="4798128"/>
            <a:ext cx="9155346" cy="790551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0B8EB50-5B41-1DFE-ACE9-BC660F53057E}"/>
              </a:ext>
            </a:extLst>
          </p:cNvPr>
          <p:cNvSpPr txBox="1"/>
          <p:nvPr/>
        </p:nvSpPr>
        <p:spPr>
          <a:xfrm>
            <a:off x="857063" y="4242831"/>
            <a:ext cx="41682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Y. Guo et. al. Phys. Rev. D 103 9, 096010 (2021) </a:t>
            </a:r>
          </a:p>
        </p:txBody>
      </p:sp>
      <p:sp>
        <p:nvSpPr>
          <p:cNvPr id="10" name="内容占位符 1 2">
            <a:extLst>
              <a:ext uri="{FF2B5EF4-FFF2-40B4-BE49-F238E27FC236}">
                <a16:creationId xmlns:a16="http://schemas.microsoft.com/office/drawing/2014/main" id="{6000DB2D-BA7F-A166-2B03-BAD919E903A9}"/>
              </a:ext>
            </a:extLst>
          </p:cNvPr>
          <p:cNvSpPr txBox="1">
            <a:spLocks/>
          </p:cNvSpPr>
          <p:nvPr/>
        </p:nvSpPr>
        <p:spPr>
          <a:xfrm>
            <a:off x="5715576" y="1959668"/>
            <a:ext cx="5296986" cy="2559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latin typeface="+mn-lt"/>
              </a:rPr>
              <a:t> Leading order factorization with GPDs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latin typeface="+mn-lt"/>
              </a:rPr>
              <a:t> The same amplitude as the collinear case but with different kinematics;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latin typeface="+mn-lt"/>
              </a:rPr>
              <a:t> Large momentum transfer/skewness in the heavy quark limit;</a:t>
            </a:r>
          </a:p>
        </p:txBody>
      </p:sp>
      <p:sp>
        <p:nvSpPr>
          <p:cNvPr id="5" name="内容占位符 1 1">
            <a:extLst>
              <a:ext uri="{FF2B5EF4-FFF2-40B4-BE49-F238E27FC236}">
                <a16:creationId xmlns:a16="http://schemas.microsoft.com/office/drawing/2014/main" id="{35CC7727-6D70-7EAE-A0C2-D59B97B47C8C}"/>
              </a:ext>
            </a:extLst>
          </p:cNvPr>
          <p:cNvSpPr txBox="1">
            <a:spLocks/>
          </p:cNvSpPr>
          <p:nvPr/>
        </p:nvSpPr>
        <p:spPr>
          <a:xfrm>
            <a:off x="618766" y="5657626"/>
            <a:ext cx="11366500" cy="733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200" dirty="0"/>
              <a:t>Will be sensitive to the so-called gluonic Compton form factors (gCFFs)</a:t>
            </a:r>
            <a:endParaRPr lang="en-US" sz="2200" dirty="0"/>
          </a:p>
        </p:txBody>
      </p:sp>
      <p:sp>
        <p:nvSpPr>
          <p:cNvPr id="8" name="内容占位符 1 1 1 1">
            <a:extLst>
              <a:ext uri="{FF2B5EF4-FFF2-40B4-BE49-F238E27FC236}">
                <a16:creationId xmlns:a16="http://schemas.microsoft.com/office/drawing/2014/main" id="{8D800B7C-979B-B72C-92CA-7BCDC788EDF2}"/>
              </a:ext>
            </a:extLst>
          </p:cNvPr>
          <p:cNvSpPr txBox="1">
            <a:spLocks/>
          </p:cNvSpPr>
          <p:nvPr/>
        </p:nvSpPr>
        <p:spPr>
          <a:xfrm>
            <a:off x="619655" y="1187870"/>
            <a:ext cx="11365611" cy="602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+mn-lt"/>
              </a:rPr>
              <a:t>Near-threshold e</a:t>
            </a:r>
            <a:r>
              <a:rPr lang="en-US" altLang="zh-CN" sz="2400" dirty="0">
                <a:latin typeface="+mn-lt"/>
              </a:rPr>
              <a:t>xclusive heavy vector meson production</a:t>
            </a:r>
            <a:r>
              <a:rPr lang="en-US" sz="2400" dirty="0">
                <a:latin typeface="+mn-lt"/>
              </a:rPr>
              <a:t> </a:t>
            </a:r>
            <a:r>
              <a:rPr lang="en-US" altLang="zh-CN" sz="2400" dirty="0">
                <a:latin typeface="+mn-lt"/>
              </a:rPr>
              <a:t>in the GPD framework.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5342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B688D2-8CB5-9754-7FF8-EEFF11D43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problem in exclusive productions</a:t>
            </a:r>
          </a:p>
        </p:txBody>
      </p:sp>
      <p:sp>
        <p:nvSpPr>
          <p:cNvPr id="12" name="内容占位符 1 1 1">
            <a:extLst>
              <a:ext uri="{FF2B5EF4-FFF2-40B4-BE49-F238E27FC236}">
                <a16:creationId xmlns:a16="http://schemas.microsoft.com/office/drawing/2014/main" id="{C2294960-178E-60D4-F58F-1E6C8A1A0445}"/>
              </a:ext>
            </a:extLst>
          </p:cNvPr>
          <p:cNvSpPr txBox="1">
            <a:spLocks/>
          </p:cNvSpPr>
          <p:nvPr/>
        </p:nvSpPr>
        <p:spPr>
          <a:xfrm>
            <a:off x="619655" y="1171656"/>
            <a:ext cx="9901688" cy="1213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To keep the proton intact in the final state for an exclusive production, the parton will not be explicitly probed / knocked out.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latin typeface="+mn-lt"/>
            </a:endParaRPr>
          </a:p>
        </p:txBody>
      </p:sp>
      <p:pic>
        <p:nvPicPr>
          <p:cNvPr id="14" name="Picture 7" descr="\documentclass{article}&#10;\usepackage{amsmath,mathrsfs,xcolor,amssymb,slashed}&#10;\usepackage{tikz-feynman}&#10;\tikzfeynmanset{compat=1.0.0}&#10;\newcommand{\bra}[1]{\left&lt;#1\left|}&#10;\newcommand{\ket}[1]{\right|#1\right&gt;}&#10;\pagestyle{empty}&#10;\begin{document}&#10;\begin{align*}&#10;\begin{split}&#10;\mathcal{H}_{gC}(\xi,t)=\frac{1}{2\xi} \int_{-1}^1\text{d}x\left(\frac{1}{x+\xi-i\epsilon}- \frac{1}{x-\xi+i\epsilon}\right)H_g(x,\xi,t)&#10;\end{split}&#10;\end{align*}&#10;\end{document}" title="IguanaTex Bitmap Display">
            <a:extLst>
              <a:ext uri="{FF2B5EF4-FFF2-40B4-BE49-F238E27FC236}">
                <a16:creationId xmlns:a16="http://schemas.microsoft.com/office/drawing/2014/main" id="{1DE7AAF4-8B99-1586-A6D6-23BB0E410A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9" y="2409531"/>
            <a:ext cx="7213473" cy="704243"/>
          </a:xfrm>
          <a:prstGeom prst="rect">
            <a:avLst/>
          </a:prstGeom>
        </p:spPr>
      </p:pic>
      <p:sp>
        <p:nvSpPr>
          <p:cNvPr id="15" name="内容占位符 1 1">
            <a:extLst>
              <a:ext uri="{FF2B5EF4-FFF2-40B4-BE49-F238E27FC236}">
                <a16:creationId xmlns:a16="http://schemas.microsoft.com/office/drawing/2014/main" id="{ED6162A4-2CA3-0D43-1E25-8F20313E7352}"/>
              </a:ext>
            </a:extLst>
          </p:cNvPr>
          <p:cNvSpPr txBox="1">
            <a:spLocks/>
          </p:cNvSpPr>
          <p:nvPr/>
        </p:nvSpPr>
        <p:spPr>
          <a:xfrm>
            <a:off x="619654" y="3163922"/>
            <a:ext cx="7423700" cy="733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200" dirty="0"/>
              <a:t>The amplitude is not sensitive to the parton momentum </a:t>
            </a:r>
            <a:r>
              <a:rPr lang="en-US" altLang="zh-CN" sz="2200" i="1" dirty="0"/>
              <a:t>x</a:t>
            </a:r>
            <a:endParaRPr lang="en-US" sz="2200" i="1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E756D87-B7FB-6B24-8A28-F972C67F3533}"/>
              </a:ext>
            </a:extLst>
          </p:cNvPr>
          <p:cNvGrpSpPr/>
          <p:nvPr/>
        </p:nvGrpSpPr>
        <p:grpSpPr>
          <a:xfrm>
            <a:off x="1593575" y="3834708"/>
            <a:ext cx="4627611" cy="2535099"/>
            <a:chOff x="-1600744" y="2815903"/>
            <a:chExt cx="6153300" cy="346279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F560F43-075E-D0C2-EFC3-6CA7472D1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00744" y="2815903"/>
              <a:ext cx="6095400" cy="3084427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61E7E8E6-DC1D-D08C-4A25-3C57D99380AD}"/>
                </a:ext>
              </a:extLst>
            </p:cNvPr>
            <p:cNvSpPr txBox="1"/>
            <p:nvPr/>
          </p:nvSpPr>
          <p:spPr>
            <a:xfrm>
              <a:off x="-1542843" y="5900329"/>
              <a:ext cx="6095399" cy="378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cs typeface="Calibri Light" panose="020F0302020204030204" pitchFamily="34" charset="0"/>
                </a:rPr>
                <a:t>V. Bertone et. al. </a:t>
              </a:r>
              <a:r>
                <a:rPr lang="fr-FR" sz="12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cs typeface="Calibri Light" panose="020F0302020204030204" pitchFamily="34" charset="0"/>
                </a:rPr>
                <a:t>SciPost Phys.Proc. 8 (2022) 107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A11242E-200B-B5B4-6C24-1BF04FFF0B54}"/>
              </a:ext>
            </a:extLst>
          </p:cNvPr>
          <p:cNvGrpSpPr/>
          <p:nvPr/>
        </p:nvGrpSpPr>
        <p:grpSpPr>
          <a:xfrm>
            <a:off x="8776486" y="1891329"/>
            <a:ext cx="2505725" cy="4339126"/>
            <a:chOff x="9190593" y="1996213"/>
            <a:chExt cx="2505725" cy="4339126"/>
          </a:xfrm>
        </p:grpSpPr>
        <p:pic>
          <p:nvPicPr>
            <p:cNvPr id="22" name="图片 21" descr="图标&#10;&#10;描述已自动生成">
              <a:extLst>
                <a:ext uri="{FF2B5EF4-FFF2-40B4-BE49-F238E27FC236}">
                  <a16:creationId xmlns:a16="http://schemas.microsoft.com/office/drawing/2014/main" id="{90D758B8-0720-777C-1494-79DFAFEF8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593" y="1996213"/>
              <a:ext cx="2505725" cy="199507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1D5F31EE-A650-6843-F328-DBC3C59D2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594" y="4340260"/>
              <a:ext cx="2505724" cy="1995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0523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A1AC8F-263A-B5C6-379D-1848E3F56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GFFs and CFFs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69D5D5DB-56A7-2C8D-B354-A81A18362840}"/>
              </a:ext>
            </a:extLst>
          </p:cNvPr>
          <p:cNvGrpSpPr/>
          <p:nvPr/>
        </p:nvGrpSpPr>
        <p:grpSpPr>
          <a:xfrm>
            <a:off x="2515010" y="1444742"/>
            <a:ext cx="6101876" cy="4697983"/>
            <a:chOff x="2090536" y="1442753"/>
            <a:chExt cx="6101876" cy="4697983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DB691AA-D035-240D-1ECC-ABD9EAF56D51}"/>
                </a:ext>
              </a:extLst>
            </p:cNvPr>
            <p:cNvSpPr/>
            <p:nvPr/>
          </p:nvSpPr>
          <p:spPr>
            <a:xfrm>
              <a:off x="6879232" y="1442753"/>
              <a:ext cx="128112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4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CFF</a:t>
              </a:r>
              <a:endParaRPr lang="zh-CN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07C322F-94EE-FFE6-3C99-EF4D3FEA392F}"/>
                </a:ext>
              </a:extLst>
            </p:cNvPr>
            <p:cNvSpPr/>
            <p:nvPr/>
          </p:nvSpPr>
          <p:spPr>
            <a:xfrm>
              <a:off x="6879232" y="5371295"/>
              <a:ext cx="131318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4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GFF</a:t>
              </a:r>
              <a:endParaRPr lang="zh-CN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02A1FF8-5F52-5D88-3914-8D7010761C0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62149" y="1477549"/>
              <a:ext cx="4572000" cy="4572000"/>
              <a:chOff x="2916527" y="1411006"/>
              <a:chExt cx="4830821" cy="4837683"/>
            </a:xfrm>
          </p:grpSpPr>
          <p:pic>
            <p:nvPicPr>
              <p:cNvPr id="1028" name="Picture 4" descr="Nobelist Roger Penrose Talks About His Impossible Triangle | Mind Matters">
                <a:extLst>
                  <a:ext uri="{FF2B5EF4-FFF2-40B4-BE49-F238E27FC236}">
                    <a16:creationId xmlns:a16="http://schemas.microsoft.com/office/drawing/2014/main" id="{40A45E1C-7AE1-52EA-F71B-674A1F215B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79" t="2835" r="1" b="1934"/>
              <a:stretch/>
            </p:blipFill>
            <p:spPr bwMode="auto">
              <a:xfrm>
                <a:off x="3022042" y="1411006"/>
                <a:ext cx="4725306" cy="4837683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671621E1-FC77-2BAB-B682-B76CCBD15EE0}"/>
                  </a:ext>
                </a:extLst>
              </p:cNvPr>
              <p:cNvGrpSpPr/>
              <p:nvPr/>
            </p:nvGrpSpPr>
            <p:grpSpPr>
              <a:xfrm>
                <a:off x="2916527" y="1966728"/>
                <a:ext cx="3000044" cy="3667397"/>
                <a:chOff x="2916527" y="1966728"/>
                <a:chExt cx="3000044" cy="3667397"/>
              </a:xfrm>
            </p:grpSpPr>
            <p:pic>
              <p:nvPicPr>
                <p:cNvPr id="10" name="图片 9" descr="形状&#10;&#10;描述已自动生成">
                  <a:extLst>
                    <a:ext uri="{FF2B5EF4-FFF2-40B4-BE49-F238E27FC236}">
                      <a16:creationId xmlns:a16="http://schemas.microsoft.com/office/drawing/2014/main" id="{EF72CEF9-89BF-EE43-A220-CA800FDA09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81750">
                  <a:off x="2916528" y="4780803"/>
                  <a:ext cx="3000043" cy="853322"/>
                </a:xfrm>
                <a:prstGeom prst="rect">
                  <a:avLst/>
                </a:prstGeom>
              </p:spPr>
            </p:pic>
            <p:pic>
              <p:nvPicPr>
                <p:cNvPr id="13" name="图片 12" descr="形状&#10;&#10;描述已自动生成">
                  <a:extLst>
                    <a:ext uri="{FF2B5EF4-FFF2-40B4-BE49-F238E27FC236}">
                      <a16:creationId xmlns:a16="http://schemas.microsoft.com/office/drawing/2014/main" id="{32678617-9C11-79C7-B9AD-6C5DE6BB83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418250" flipV="1">
                  <a:off x="2916527" y="1966728"/>
                  <a:ext cx="3000043" cy="853322"/>
                </a:xfrm>
                <a:prstGeom prst="rect">
                  <a:avLst/>
                </a:prstGeom>
              </p:spPr>
            </p:pic>
          </p:grpSp>
        </p:grp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E941C92B-2ECB-6A5A-5631-AEE2AD0FE5A4}"/>
                </a:ext>
              </a:extLst>
            </p:cNvPr>
            <p:cNvSpPr/>
            <p:nvPr/>
          </p:nvSpPr>
          <p:spPr>
            <a:xfrm>
              <a:off x="2237368" y="3266348"/>
              <a:ext cx="140775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4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GPD</a:t>
              </a:r>
              <a:endParaRPr lang="zh-CN" alt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27" name="图片 26" descr="\documentclass{article}&#10;\usepackage{amsmath,mathrsfs,xcolor,amssymb,slashed}&#10;\usepackage{tikz-feynman}&#10;\tikzfeynmanset{compat=1.0.0}&#10;\newcommand{\bra}[1]{\left&lt;#1\left|}&#10;\newcommand{\ket}[1]{\right|#1\right&gt;}&#10;\pagestyle{empty}&#10;\begin{document}&#10;\begin{align*}&#10;\begin{split}&#10;\int_{-1}^1\text{d}x\frac{1}{x+\xi-i\epsilon}&#10;\end{split}&#10;\end{align*}&#10;\end{document}" title="IguanaTex Bitmap Display">
              <a:extLst>
                <a:ext uri="{FF2B5EF4-FFF2-40B4-BE49-F238E27FC236}">
                  <a16:creationId xmlns:a16="http://schemas.microsoft.com/office/drawing/2014/main" id="{7BC5C828-CEB2-4CB4-BD17-64CA356A1FE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36" y="1527515"/>
              <a:ext cx="2017156" cy="692506"/>
            </a:xfrm>
            <a:prstGeom prst="rect">
              <a:avLst/>
            </a:prstGeom>
          </p:spPr>
        </p:pic>
        <p:pic>
          <p:nvPicPr>
            <p:cNvPr id="23" name="图片 22" descr="\documentclass{article}&#10;\usepackage{amsmath,mathrsfs,xcolor,amssymb,slashed}&#10;\usepackage{tikz-feynman}&#10;\tikzfeynmanset{compat=1.0.0}&#10;\newcommand{\bra}[1]{\left&lt;#1\left|}&#10;\newcommand{\ket}[1]{\right|#1\right&gt;}&#10;\pagestyle{empty}&#10;\begin{document}&#10;\begin{align*}&#10;\begin{split}&#10;\int_{-1}^1\text{d}x&#10;\end{split}&#10;\end{align*}&#10;\end{document}" title="IguanaTex Bitmap Display">
              <a:extLst>
                <a:ext uri="{FF2B5EF4-FFF2-40B4-BE49-F238E27FC236}">
                  <a16:creationId xmlns:a16="http://schemas.microsoft.com/office/drawing/2014/main" id="{555029A6-C3D2-5C8F-852E-19DD8FA1FF2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6307" y="5025042"/>
              <a:ext cx="786406" cy="692506"/>
            </a:xfrm>
            <a:prstGeom prst="rect">
              <a:avLst/>
            </a:prstGeom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98B48DE7-4602-B778-4C74-C1E10A169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7253" y="3402688"/>
            <a:ext cx="2807319" cy="769125"/>
          </a:xfrm>
          <a:prstGeom prst="rect">
            <a:avLst/>
          </a:prstGeom>
        </p:spPr>
      </p:pic>
      <p:pic>
        <p:nvPicPr>
          <p:cNvPr id="1036" name="Picture 12" descr="Red Question Mark Images – Browse 54,448 Stock Photos, Vectors, and Video |  Adobe Stock">
            <a:extLst>
              <a:ext uri="{FF2B5EF4-FFF2-40B4-BE49-F238E27FC236}">
                <a16:creationId xmlns:a16="http://schemas.microsoft.com/office/drawing/2014/main" id="{148E08D2-3D8D-5A86-1DE0-DE6257CB6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581" y="3379317"/>
            <a:ext cx="752409" cy="81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00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2634EBF-9EF9-B811-EC4B-A2A68AA88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85" y="2820204"/>
            <a:ext cx="11611429" cy="999878"/>
          </a:xfrm>
        </p:spPr>
        <p:txBody>
          <a:bodyPr>
            <a:normAutofit/>
          </a:bodyPr>
          <a:lstStyle/>
          <a:p>
            <a:r>
              <a:rPr lang="en-US" altLang="zh-CN" dirty="0"/>
              <a:t>From CFFs to GFFs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853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69FE0D-4894-77A4-4A1A-F3771FB0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skewness near the threshold</a:t>
            </a:r>
          </a:p>
        </p:txBody>
      </p:sp>
      <p:sp>
        <p:nvSpPr>
          <p:cNvPr id="6" name="内容占位符 1 1 2 1">
            <a:extLst>
              <a:ext uri="{FF2B5EF4-FFF2-40B4-BE49-F238E27FC236}">
                <a16:creationId xmlns:a16="http://schemas.microsoft.com/office/drawing/2014/main" id="{72478424-1C2D-823D-FA66-19332B34E271}"/>
              </a:ext>
            </a:extLst>
          </p:cNvPr>
          <p:cNvSpPr txBox="1">
            <a:spLocks/>
          </p:cNvSpPr>
          <p:nvPr/>
        </p:nvSpPr>
        <p:spPr>
          <a:xfrm>
            <a:off x="619654" y="1178854"/>
            <a:ext cx="10879920" cy="1134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200" dirty="0"/>
              <a:t>When a heavy quarkonium is produced from a massless real photon near threshold, the momentum transfer must be large. Then consider a Taylor expansion: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220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BD79495-747D-6C5B-23DC-296F7DD78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24633" y="2265119"/>
            <a:ext cx="4182445" cy="3295543"/>
          </a:xfrm>
          <a:prstGeom prst="rect">
            <a:avLst/>
          </a:prstGeom>
        </p:spPr>
      </p:pic>
      <p:sp>
        <p:nvSpPr>
          <p:cNvPr id="2" name="内容占位符 1 1 2 1 2">
            <a:extLst>
              <a:ext uri="{FF2B5EF4-FFF2-40B4-BE49-F238E27FC236}">
                <a16:creationId xmlns:a16="http://schemas.microsoft.com/office/drawing/2014/main" id="{259FAD1B-C24F-0E91-B3BB-6B2321491755}"/>
              </a:ext>
            </a:extLst>
          </p:cNvPr>
          <p:cNvSpPr txBox="1">
            <a:spLocks/>
          </p:cNvSpPr>
          <p:nvPr/>
        </p:nvSpPr>
        <p:spPr>
          <a:xfrm>
            <a:off x="619654" y="4791141"/>
            <a:ext cx="6457007" cy="769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200" dirty="0"/>
              <a:t>These x-integrals lead to generalized form factors</a:t>
            </a: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C943007E-92EA-7DB0-8E78-7F0804D4A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02" y="5412411"/>
            <a:ext cx="8635304" cy="881392"/>
          </a:xfrm>
          <a:prstGeom prst="rect">
            <a:avLst/>
          </a:prstGeom>
        </p:spPr>
      </p:pic>
      <p:pic>
        <p:nvPicPr>
          <p:cNvPr id="7" name="图片 11" descr="IguanaTex Bitmap Display&#10;&#10;\documentclass{article}&#10;\usepackage{amsmath,mathrsfs,xcolor,amssymb,slashed,bm}&#10;\usepackage{amsfonts}&#10;\usepackage{mwe}&#10;\usepackage{tikz-feynman}&#10;\tikzfeynmanset{compat=1.0.0}&#10;\newcommand{\bra}[1]{\left&lt;#1\left|}&#10;\newcommand{\ket}[1]{\right|#1\right&gt;}&#10;\newcommand{\ui}[1]{^{(#1)}}&#10;\DeclareMathAlphabet{\mathdutchcal}{U}{dutchcal}{m}{n}&#10;\SetMathAlphabet{\mathdutchcal}{bold}{U}{dutchcal}{b}{n}&#10;\DeclareMathAlphabet{\mathdutchbcal}{U}{dutchcal}{b}{n}&#10;\pagestyle{empty}&#10;\begin{document}&#10;\begin{align*}&#10;\begin{split}&#10;\text{Re}\mathcal{H}_{g\rm{C}}(\xi,t)= \frac{2}{\xi^2}\sum_{n=0}^{\infty} \int_0^1  \text{d}x  \left(\frac{x}{\xi}\right)^{2n} H_g(x,\xi,t)&#10;\end{split}&#10;\end{align*}&#10;\end{document}">
            <a:extLst>
              <a:ext uri="{FF2B5EF4-FFF2-40B4-BE49-F238E27FC236}">
                <a16:creationId xmlns:a16="http://schemas.microsoft.com/office/drawing/2014/main" id="{9C646CC4-8E0E-9692-7797-4DB7E01F177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61" y="3948559"/>
            <a:ext cx="5849691" cy="832403"/>
          </a:xfrm>
          <a:prstGeom prst="rect">
            <a:avLst/>
          </a:prstGeom>
        </p:spPr>
      </p:pic>
      <p:sp>
        <p:nvSpPr>
          <p:cNvPr id="8" name="内容占位符 1 1 2 1">
            <a:extLst>
              <a:ext uri="{FF2B5EF4-FFF2-40B4-BE49-F238E27FC236}">
                <a16:creationId xmlns:a16="http://schemas.microsoft.com/office/drawing/2014/main" id="{2869A298-2C67-8E71-BFB3-42096B664076}"/>
              </a:ext>
            </a:extLst>
          </p:cNvPr>
          <p:cNvSpPr txBox="1">
            <a:spLocks/>
          </p:cNvSpPr>
          <p:nvPr/>
        </p:nvSpPr>
        <p:spPr>
          <a:xfrm>
            <a:off x="619654" y="3291487"/>
            <a:ext cx="7104979" cy="679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200" dirty="0"/>
              <a:t>The real part of the CFF can then be written a</a:t>
            </a:r>
            <a:r>
              <a:rPr lang="en-US" altLang="zh-CN" sz="2200" dirty="0"/>
              <a:t>s:</a:t>
            </a:r>
            <a:endParaRPr lang="en-US" sz="2200" dirty="0"/>
          </a:p>
        </p:txBody>
      </p:sp>
      <p:pic>
        <p:nvPicPr>
          <p:cNvPr id="11" name="Picture 30" descr="\documentclass{article}&#10;\usepackage{amsmath,mathrsfs,xcolor,amssymb,slashed}&#10;\usepackage{tikz-feynman}&#10;\tikzfeynmanset{compat=1.0.0}&#10;\newcommand{\bra}[1]{\left&lt;#1\left|}&#10;\newcommand{\ket}[1]{\right|#1\right&gt;}&#10;\pagestyle{empty}&#10;\begin{document}&#10;\begin{align*}&#10;\begin{split}&#10;\text{Re}\left[\frac{1}{2\xi}\left(\frac{1}{x+\xi-i\epsilon}- \frac{1}{x-\xi+i\epsilon}\right)\right]=\sum_{n=0}^\infty\frac{x^{2n}}{\xi^{2+2n}}&#10;\end{split}&#10;\end{align*}&#10;\end{document}" title="IguanaTex Bitmap Display">
            <a:extLst>
              <a:ext uri="{FF2B5EF4-FFF2-40B4-BE49-F238E27FC236}">
                <a16:creationId xmlns:a16="http://schemas.microsoft.com/office/drawing/2014/main" id="{9DC1C28A-00A2-7A7F-4814-939E72B4B34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80" y="2414613"/>
            <a:ext cx="5914035" cy="77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65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DF2DB-9842-FA98-F025-9FEDA72B9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Skewness-scaling in the CFFs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F26819-130D-460E-EF03-1049295668D0}"/>
              </a:ext>
            </a:extLst>
          </p:cNvPr>
          <p:cNvGrpSpPr/>
          <p:nvPr/>
        </p:nvGrpSpPr>
        <p:grpSpPr>
          <a:xfrm>
            <a:off x="1073881" y="1330226"/>
            <a:ext cx="10044235" cy="2364888"/>
            <a:chOff x="1678843" y="1386497"/>
            <a:chExt cx="10044235" cy="2364888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E5440A84-5FC0-E0F4-653F-D9349BD7C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78843" y="1386497"/>
              <a:ext cx="5974454" cy="2364888"/>
            </a:xfrm>
            <a:prstGeom prst="rect">
              <a:avLst/>
            </a:prstGeom>
          </p:spPr>
        </p:pic>
        <p:sp>
          <p:nvSpPr>
            <p:cNvPr id="7" name="内容占位符 1 1 2 1 2">
              <a:extLst>
                <a:ext uri="{FF2B5EF4-FFF2-40B4-BE49-F238E27FC236}">
                  <a16:creationId xmlns:a16="http://schemas.microsoft.com/office/drawing/2014/main" id="{024D24A7-FF5D-BFD0-48C7-31219055B8DB}"/>
                </a:ext>
              </a:extLst>
            </p:cNvPr>
            <p:cNvSpPr txBox="1">
              <a:spLocks/>
            </p:cNvSpPr>
            <p:nvPr/>
          </p:nvSpPr>
          <p:spPr>
            <a:xfrm>
              <a:off x="7950486" y="2076230"/>
              <a:ext cx="3772592" cy="7695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sz="2400" dirty="0"/>
                <a:t>Double distribution model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6929F8-2BBD-D920-0062-F3FA47E1C3BF}"/>
              </a:ext>
            </a:extLst>
          </p:cNvPr>
          <p:cNvGrpSpPr/>
          <p:nvPr/>
        </p:nvGrpSpPr>
        <p:grpSpPr>
          <a:xfrm>
            <a:off x="1073884" y="4068561"/>
            <a:ext cx="10044232" cy="2364887"/>
            <a:chOff x="1678846" y="4124832"/>
            <a:chExt cx="10044232" cy="2364887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7C16A4C-C79F-72CC-AE02-715E5847D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78846" y="4124832"/>
              <a:ext cx="5974451" cy="2364887"/>
            </a:xfrm>
            <a:prstGeom prst="rect">
              <a:avLst/>
            </a:prstGeom>
          </p:spPr>
        </p:pic>
        <p:sp>
          <p:nvSpPr>
            <p:cNvPr id="8" name="内容占位符 1 1 2 1 2">
              <a:extLst>
                <a:ext uri="{FF2B5EF4-FFF2-40B4-BE49-F238E27FC236}">
                  <a16:creationId xmlns:a16="http://schemas.microsoft.com/office/drawing/2014/main" id="{1D5B0994-114E-A567-8579-5DE2BC32E73B}"/>
                </a:ext>
              </a:extLst>
            </p:cNvPr>
            <p:cNvSpPr txBox="1">
              <a:spLocks/>
            </p:cNvSpPr>
            <p:nvPr/>
          </p:nvSpPr>
          <p:spPr>
            <a:xfrm>
              <a:off x="7950486" y="4800380"/>
              <a:ext cx="3772592" cy="7695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sz="2400" dirty="0"/>
                <a:t>Conformal moment model</a:t>
              </a:r>
            </a:p>
          </p:txBody>
        </p:sp>
      </p:grpSp>
      <p:sp>
        <p:nvSpPr>
          <p:cNvPr id="3" name="文本框 8 2">
            <a:extLst>
              <a:ext uri="{FF2B5EF4-FFF2-40B4-BE49-F238E27FC236}">
                <a16:creationId xmlns:a16="http://schemas.microsoft.com/office/drawing/2014/main" id="{126F9298-6922-7437-867B-654C07CB33D2}"/>
              </a:ext>
            </a:extLst>
          </p:cNvPr>
          <p:cNvSpPr txBox="1"/>
          <p:nvPr/>
        </p:nvSpPr>
        <p:spPr>
          <a:xfrm>
            <a:off x="1073881" y="6433448"/>
            <a:ext cx="25564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Y. Guo et. al. arxiv: 2308. 13006</a:t>
            </a:r>
          </a:p>
        </p:txBody>
      </p:sp>
    </p:spTree>
    <p:extLst>
      <p:ext uri="{BB962C8B-B14F-4D97-AF65-F5344CB8AC3E}">
        <p14:creationId xmlns:p14="http://schemas.microsoft.com/office/powerpoint/2010/main" val="2721639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3893F-C0DA-F863-09C3-CA933C645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54" y="141288"/>
            <a:ext cx="8594684" cy="938742"/>
          </a:xfrm>
        </p:spPr>
        <p:txBody>
          <a:bodyPr/>
          <a:lstStyle/>
          <a:p>
            <a:r>
              <a:rPr lang="en-US" dirty="0"/>
              <a:t>Fit is meaningless if not physical</a:t>
            </a:r>
          </a:p>
        </p:txBody>
      </p:sp>
      <p:pic>
        <p:nvPicPr>
          <p:cNvPr id="3" name="Picture 2" descr="John von Neumann quote: With four parameters I can fit an elephant, and  with...">
            <a:extLst>
              <a:ext uri="{FF2B5EF4-FFF2-40B4-BE49-F238E27FC236}">
                <a16:creationId xmlns:a16="http://schemas.microsoft.com/office/drawing/2014/main" id="{3343BDA4-2F6C-38AE-4EEB-466490C0B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07" y="1963240"/>
            <a:ext cx="7584729" cy="356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e Curious Wavefunction: Derek Lowe to world: &quot;Beware of von Neumann's  elephants&quot;">
            <a:extLst>
              <a:ext uri="{FF2B5EF4-FFF2-40B4-BE49-F238E27FC236}">
                <a16:creationId xmlns:a16="http://schemas.microsoft.com/office/drawing/2014/main" id="{0C76B5CD-10E4-EC9C-E064-FD90C73B3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EBEAE8"/>
              </a:clrFrom>
              <a:clrTo>
                <a:srgbClr val="EBE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2724" b="1774"/>
          <a:stretch/>
        </p:blipFill>
        <p:spPr bwMode="auto">
          <a:xfrm>
            <a:off x="8362517" y="2318773"/>
            <a:ext cx="3501529" cy="285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764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40C9C1-CE02-A86D-1967-0C32C0549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GFFs from CFFs</a:t>
            </a: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id="{129E79C4-5C95-F310-CA81-86789C18CC5D}"/>
              </a:ext>
            </a:extLst>
          </p:cNvPr>
          <p:cNvGrpSpPr/>
          <p:nvPr/>
        </p:nvGrpSpPr>
        <p:grpSpPr>
          <a:xfrm>
            <a:off x="6755877" y="1376760"/>
            <a:ext cx="5250322" cy="2280839"/>
            <a:chOff x="6409577" y="1316158"/>
            <a:chExt cx="5506500" cy="2245976"/>
          </a:xfrm>
        </p:grpSpPr>
        <p:pic>
          <p:nvPicPr>
            <p:cNvPr id="4" name="Graphic 6">
              <a:extLst>
                <a:ext uri="{FF2B5EF4-FFF2-40B4-BE49-F238E27FC236}">
                  <a16:creationId xmlns:a16="http://schemas.microsoft.com/office/drawing/2014/main" id="{747E210B-E39B-0051-E1F2-8806491E2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11789" b="9104"/>
            <a:stretch/>
          </p:blipFill>
          <p:spPr>
            <a:xfrm>
              <a:off x="6409577" y="1316158"/>
              <a:ext cx="5506500" cy="2245976"/>
            </a:xfrm>
            <a:prstGeom prst="rect">
              <a:avLst/>
            </a:prstGeom>
          </p:spPr>
        </p:pic>
        <p:pic>
          <p:nvPicPr>
            <p:cNvPr id="5" name="Picture 5" descr="\documentclass{article}&#10;\usepackage{amsmath,mathrsfs,xcolor,amssymb,slashed}&#10;\usepackage{tikz-feynman}&#10;\tikzfeynmanset{compat=1.0.0}&#10;\newcommand{\bra}[1]{\left&lt;#1\left|}&#10;\newcommand{\ket}[1]{\right|#1\right&gt;}&#10;\pagestyle{empty}&#10;\begin{document}&#10;\begin{align*}&#10;\begin{split}&#10;\text{Re}\mathcal{H}_{g\rm{C}}(\xi,0) =-4.81 +1.04 ~\xi^{-2}&#10;\end{split}&#10;\end{align*}&#10;\end{document}" title="IguanaTex Bitmap Display">
              <a:extLst>
                <a:ext uri="{FF2B5EF4-FFF2-40B4-BE49-F238E27FC236}">
                  <a16:creationId xmlns:a16="http://schemas.microsoft.com/office/drawing/2014/main" id="{27544F2D-FF16-4966-6D50-FAAED4974A7C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3497" y="3062365"/>
              <a:ext cx="3730822" cy="313190"/>
            </a:xfrm>
            <a:prstGeom prst="rect">
              <a:avLst/>
            </a:prstGeom>
          </p:spPr>
        </p:pic>
      </p:grpSp>
      <p:grpSp>
        <p:nvGrpSpPr>
          <p:cNvPr id="6" name="Group 34">
            <a:extLst>
              <a:ext uri="{FF2B5EF4-FFF2-40B4-BE49-F238E27FC236}">
                <a16:creationId xmlns:a16="http://schemas.microsoft.com/office/drawing/2014/main" id="{A1F9D9F3-B1CF-5B7C-1657-392251B3F2A8}"/>
              </a:ext>
            </a:extLst>
          </p:cNvPr>
          <p:cNvGrpSpPr/>
          <p:nvPr/>
        </p:nvGrpSpPr>
        <p:grpSpPr>
          <a:xfrm>
            <a:off x="1164755" y="2433516"/>
            <a:ext cx="4865109" cy="1121965"/>
            <a:chOff x="1141251" y="1789534"/>
            <a:chExt cx="4865109" cy="1121965"/>
          </a:xfrm>
        </p:grpSpPr>
        <p:pic>
          <p:nvPicPr>
            <p:cNvPr id="7" name="Picture 11" descr="\documentclass{article}&#10;\usepackage{amsmath,mathrsfs,xcolor,amssymb,slashed,bm}&#10;\usepackage{amsfonts}&#10;\usepackage{mwe}&#10;\usepackage{tikz-feynman}&#10;\tikzfeynmanset{compat=1.0.0}&#10;\newcommand{\bra}[1]{\left&lt;#1\left|}&#10;\newcommand{\ket}[1]{\right|#1\right&gt;}&#10;\newcommand{\ui}[1]{^{(#1)}}&#10;\DeclareMathAlphabet{\mathdutchcal}{U}{dutchcal}{m}{n}&#10;\SetMathAlphabet{\mathdutchcal}{bold}{U}{dutchcal}{b}{n}&#10;\DeclareMathAlphabet{\mathdutchbcal}{U}{dutchcal}{b}{n}&#10;\pagestyle{empty}&#10;\begin{document}&#10;\begin{align*}&#10;\begin{split}&#10;\mathdutchcal{A}_g\ui{2}(t)\approx 2 A_g(t)\ ,&#10;    \mathdutchcal{C}_g(t)\approx 8 C_g(t)\ ,&#10;\end{split}&#10;\end{align*}&#10;\end{document}" title="IguanaTex Bitmap Display">
              <a:extLst>
                <a:ext uri="{FF2B5EF4-FFF2-40B4-BE49-F238E27FC236}">
                  <a16:creationId xmlns:a16="http://schemas.microsoft.com/office/drawing/2014/main" id="{F7DC5620-3BF4-FC91-E565-ECEDBAB30EFC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251" y="2482452"/>
              <a:ext cx="4865109" cy="429047"/>
            </a:xfrm>
            <a:prstGeom prst="rect">
              <a:avLst/>
            </a:prstGeom>
          </p:spPr>
        </p:pic>
        <p:pic>
          <p:nvPicPr>
            <p:cNvPr id="8" name="Picture 28" descr="\documentclass{article}&#10;\usepackage{amsmath,mathrsfs,xcolor,amssymb,slashed,bm}&#10;\usepackage{amsfonts}&#10;\usepackage{mwe}&#10;\usepackage{tikz-feynman}&#10;\tikzfeynmanset{compat=1.0.0}&#10;\newcommand{\bra}[1]{\left&lt;#1\left|}&#10;\newcommand{\ket}[1]{\right|#1\right&gt;}&#10;\newcommand{\ui}[1]{^{(#1)}}&#10;\DeclareMathAlphabet{\mathdutchcal}{U}{dutchcal}{m}{n}&#10;\SetMathAlphabet{\mathdutchcal}{bold}{U}{dutchcal}{b}{n}&#10;\DeclareMathAlphabet{\mathdutchbcal}{U}{dutchcal}{b}{n}&#10;\pagestyle{empty}&#10;\begin{document}&#10;\begin{align*}&#10;\begin{split}&#10;\text{Re}\mathcal{H}_{g\rm{C}}(\xi,t)&#10;\approx\mathdutchcal{C}_g(t)+ \xi^{-2}\mathdutchcal{A}_g\ui{2}(t)&#10;\end{split}&#10;\end{align*}&#10;\end{document}" title="IguanaTex Bitmap Display">
              <a:extLst>
                <a:ext uri="{FF2B5EF4-FFF2-40B4-BE49-F238E27FC236}">
                  <a16:creationId xmlns:a16="http://schemas.microsoft.com/office/drawing/2014/main" id="{40A1AB11-87FD-C10D-051A-44BCDC8CBCF1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6665" y="1789534"/>
              <a:ext cx="4694283" cy="429048"/>
            </a:xfrm>
            <a:prstGeom prst="rect">
              <a:avLst/>
            </a:prstGeom>
          </p:spPr>
        </p:pic>
      </p:grpSp>
      <p:sp>
        <p:nvSpPr>
          <p:cNvPr id="9" name="内容占位符 1 1 2 1 1">
            <a:extLst>
              <a:ext uri="{FF2B5EF4-FFF2-40B4-BE49-F238E27FC236}">
                <a16:creationId xmlns:a16="http://schemas.microsoft.com/office/drawing/2014/main" id="{3B0075CA-B434-C94B-BEF4-5912634A58D3}"/>
              </a:ext>
            </a:extLst>
          </p:cNvPr>
          <p:cNvSpPr txBox="1">
            <a:spLocks/>
          </p:cNvSpPr>
          <p:nvPr/>
        </p:nvSpPr>
        <p:spPr>
          <a:xfrm>
            <a:off x="619653" y="1178854"/>
            <a:ext cx="6551498" cy="1576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dirty="0"/>
              <a:t>Let’s see if the CFF is related to the GFFs. With the approximation, the CFF will be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9D939EA-BE7D-A794-B5DC-DF1CABA79126}"/>
              </a:ext>
            </a:extLst>
          </p:cNvPr>
          <p:cNvGrpSpPr/>
          <p:nvPr/>
        </p:nvGrpSpPr>
        <p:grpSpPr>
          <a:xfrm>
            <a:off x="814708" y="3817129"/>
            <a:ext cx="10562584" cy="2265079"/>
            <a:chOff x="814708" y="3817129"/>
            <a:chExt cx="10562584" cy="226507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98F6397-62C1-C9D7-2DAA-97A77B0C2472}"/>
                </a:ext>
              </a:extLst>
            </p:cNvPr>
            <p:cNvGrpSpPr/>
            <p:nvPr>
              <p:custDataLst>
                <p:tags r:id="rId1"/>
              </p:custDataLst>
            </p:nvPr>
          </p:nvGrpSpPr>
          <p:grpSpPr>
            <a:xfrm>
              <a:off x="1067466" y="3817129"/>
              <a:ext cx="10212721" cy="1425257"/>
              <a:chOff x="1067466" y="3817129"/>
              <a:chExt cx="10212721" cy="1425257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50C28D30-DF07-28DA-4E17-5F6727F7BCE1}"/>
                  </a:ext>
                </a:extLst>
              </p:cNvPr>
              <p:cNvGrpSpPr/>
              <p:nvPr/>
            </p:nvGrpSpPr>
            <p:grpSpPr>
              <a:xfrm>
                <a:off x="1067466" y="3817129"/>
                <a:ext cx="4426984" cy="1252669"/>
                <a:chOff x="1081239" y="3979088"/>
                <a:chExt cx="4426984" cy="1252669"/>
              </a:xfrm>
            </p:grpSpPr>
            <p:pic>
              <p:nvPicPr>
                <p:cNvPr id="12" name="Picture 31" descr="\documentclass{article}&#10;\usepackage{amsmath,mathrsfs,xcolor,amssymb,slashed,bm}&#10;\usepackage{amsfonts}&#10;\usepackage{mwe}&#10;\usepackage{tikz-feynman}&#10;\tikzfeynmanset{compat=1.0.0}&#10;\newcommand{\bra}[1]{\left&lt;#1\left|}&#10;\newcommand{\ket}[1]{\right|#1\right&gt;}&#10;\newcommand{\ui}[1]{^{(#1)}}&#10;\DeclareMathAlphabet{\mathdutchcal}{U}{dutchcal}{m}{n}&#10;\SetMathAlphabet{\mathdutchcal}{bold}{U}{dutchcal}{b}{n}&#10;\DeclareMathAlphabet{\mathdutchbcal}{U}{dutchcal}{b}{n}&#10;\pagestyle{empty}&#10;\begin{document}&#10;\begin{align*}&#10;\begin{split}&#10;A_g(0)\approx0.385\ , C_g(0)\approx -0.48&#10;\end{split}&#10;\end{align*}&#10;\end{document}" title="IguanaTex Bitmap Display">
                  <a:extLst>
                    <a:ext uri="{FF2B5EF4-FFF2-40B4-BE49-F238E27FC236}">
                      <a16:creationId xmlns:a16="http://schemas.microsoft.com/office/drawing/2014/main" id="{03B7D0E6-A601-DCEE-922F-CF488AA9B22E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8105" y="4897526"/>
                  <a:ext cx="4193252" cy="334231"/>
                </a:xfrm>
                <a:prstGeom prst="rect">
                  <a:avLst/>
                </a:prstGeom>
              </p:spPr>
            </p:pic>
            <p:sp>
              <p:nvSpPr>
                <p:cNvPr id="13" name="内容占位符 1 1 2 1 2">
                  <a:extLst>
                    <a:ext uri="{FF2B5EF4-FFF2-40B4-BE49-F238E27FC236}">
                      <a16:creationId xmlns:a16="http://schemas.microsoft.com/office/drawing/2014/main" id="{2D5CB92A-FB90-9ABA-9C03-D907CD51B4B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81239" y="3979088"/>
                  <a:ext cx="4426984" cy="67966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50000"/>
                    </a:lnSpc>
                    <a:buFont typeface="Arial" panose="020B0604020202020204" pitchFamily="34" charset="0"/>
                    <a:buNone/>
                  </a:pPr>
                  <a:r>
                    <a:rPr lang="en-US" sz="2400" dirty="0"/>
                    <a:t>The input gluon moments are:</a:t>
                  </a:r>
                  <a:endParaRPr lang="en-US" sz="2000" b="1" dirty="0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A2C7EF1B-20A7-6384-F4C0-50BB600337F9}"/>
                  </a:ext>
                </a:extLst>
              </p:cNvPr>
              <p:cNvGrpSpPr/>
              <p:nvPr>
                <p:custDataLst>
                  <p:tags r:id="rId2"/>
                </p:custDataLst>
              </p:nvPr>
            </p:nvGrpSpPr>
            <p:grpSpPr>
              <a:xfrm>
                <a:off x="6029864" y="3817129"/>
                <a:ext cx="5250323" cy="1425257"/>
                <a:chOff x="6029864" y="3817129"/>
                <a:chExt cx="5250323" cy="1425257"/>
              </a:xfrm>
            </p:grpSpPr>
            <p:sp>
              <p:nvSpPr>
                <p:cNvPr id="14" name="内容占位符 1 1 2 1 3">
                  <a:extLst>
                    <a:ext uri="{FF2B5EF4-FFF2-40B4-BE49-F238E27FC236}">
                      <a16:creationId xmlns:a16="http://schemas.microsoft.com/office/drawing/2014/main" id="{758E4329-33E3-831B-E838-5F91F1BEC4D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105237" y="3817129"/>
                  <a:ext cx="4751938" cy="67966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50000"/>
                    </a:lnSpc>
                    <a:buFont typeface="Arial" panose="020B0604020202020204" pitchFamily="34" charset="0"/>
                    <a:buNone/>
                  </a:pPr>
                  <a:r>
                    <a:rPr lang="en-US" sz="2400" b="1" dirty="0"/>
                    <a:t>The extracted values are:</a:t>
                  </a:r>
                  <a:endParaRPr lang="en-US" sz="2000" b="1" dirty="0"/>
                </a:p>
              </p:txBody>
            </p:sp>
            <p:pic>
              <p:nvPicPr>
                <p:cNvPr id="33" name="Picture 32" descr="\documentclass{article}&#10;\usepackage{amsmath,mathrsfs,xcolor,amssymb,slashed,bm}&#10;\usepackage{amsfonts}&#10;\usepackage{mwe}&#10;\usepackage{tikz-feynman}&#10;\tikzfeynmanset{compat=1.0.0}&#10;\newcommand{\bra}[1]{\left&lt;#1\left|}&#10;\newcommand{\ket}[1]{\right|#1\right&gt;}&#10;\newcommand{\ui}[1]{^{(#1)}}&#10;\DeclareMathAlphabet{\mathdutchcal}{U}{dutchcal}{m}{n}&#10;\SetMathAlphabet{\mathdutchcal}{bold}{U}{dutchcal}{b}{n}&#10;\DeclareMathAlphabet{\mathdutchbcal}{U}{dutchcal}{b}{n}&#10;\pagestyle{empty}&#10;\begin{document}&#10;\begin{align*}&#10;\begin{split}&#10;\mathbf{\frac{1}{2}\mathdutchbcal{A}_g\ui2(0)\approx 0.52}\ , \mathbf{\frac{1}{8}\mathdutchbcal{C}_g(0)\approx -0.60}&#10;\end{split}&#10;\end{align*}&#10;\end{document}" title="IguanaTex Bitmap Display">
                  <a:extLst>
                    <a:ext uri="{FF2B5EF4-FFF2-40B4-BE49-F238E27FC236}">
                      <a16:creationId xmlns:a16="http://schemas.microsoft.com/office/drawing/2014/main" id="{9642541D-711A-E9C8-F71F-9589632983D3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29864" y="4562978"/>
                  <a:ext cx="5250323" cy="679408"/>
                </a:xfrm>
                <a:prstGeom prst="rect">
                  <a:avLst/>
                </a:prstGeom>
              </p:spPr>
            </p:pic>
          </p:grpSp>
        </p:grpSp>
        <p:sp>
          <p:nvSpPr>
            <p:cNvPr id="10" name="矩形: 圆角 23">
              <a:extLst>
                <a:ext uri="{FF2B5EF4-FFF2-40B4-BE49-F238E27FC236}">
                  <a16:creationId xmlns:a16="http://schemas.microsoft.com/office/drawing/2014/main" id="{E0122740-006A-F20A-650D-0D55D2EA2933}"/>
                </a:ext>
              </a:extLst>
            </p:cNvPr>
            <p:cNvSpPr/>
            <p:nvPr/>
          </p:nvSpPr>
          <p:spPr>
            <a:xfrm>
              <a:off x="814708" y="5579194"/>
              <a:ext cx="10562584" cy="503014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The extractions have 25% excess due to the higher-moment contamination.</a:t>
              </a:r>
              <a:endPara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1" name="文本框 8 2">
            <a:extLst>
              <a:ext uri="{FF2B5EF4-FFF2-40B4-BE49-F238E27FC236}">
                <a16:creationId xmlns:a16="http://schemas.microsoft.com/office/drawing/2014/main" id="{72EE3480-1096-24C6-C65D-25DCEC4FAB75}"/>
              </a:ext>
            </a:extLst>
          </p:cNvPr>
          <p:cNvSpPr txBox="1"/>
          <p:nvPr/>
        </p:nvSpPr>
        <p:spPr>
          <a:xfrm>
            <a:off x="9449745" y="3643731"/>
            <a:ext cx="25564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Y. Guo et. al. arxiv: 2308. 13006</a:t>
            </a:r>
          </a:p>
        </p:txBody>
      </p:sp>
    </p:spTree>
    <p:extLst>
      <p:ext uri="{BB962C8B-B14F-4D97-AF65-F5344CB8AC3E}">
        <p14:creationId xmlns:p14="http://schemas.microsoft.com/office/powerpoint/2010/main" val="4196148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A049-FDE2-61C8-EF44-CBDD8E563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Asymptotic expansion</a:t>
            </a:r>
          </a:p>
        </p:txBody>
      </p:sp>
      <p:sp>
        <p:nvSpPr>
          <p:cNvPr id="3" name="内容占位符 1 1 2 1">
            <a:extLst>
              <a:ext uri="{FF2B5EF4-FFF2-40B4-BE49-F238E27FC236}">
                <a16:creationId xmlns:a16="http://schemas.microsoft.com/office/drawing/2014/main" id="{823A9ABB-8EAF-3BC6-4736-F24577876A82}"/>
              </a:ext>
            </a:extLst>
          </p:cNvPr>
          <p:cNvSpPr txBox="1">
            <a:spLocks/>
          </p:cNvSpPr>
          <p:nvPr/>
        </p:nvSpPr>
        <p:spPr>
          <a:xfrm>
            <a:off x="619654" y="1178853"/>
            <a:ext cx="5559928" cy="2814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dirty="0"/>
              <a:t>Convergent series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200" dirty="0"/>
              <a:t> </a:t>
            </a:r>
            <a:r>
              <a:rPr lang="en-US" sz="2000" dirty="0"/>
              <a:t>Individual term decreases and vanishes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 Partial sum eventually approach the     analytical result </a:t>
            </a:r>
          </a:p>
        </p:txBody>
      </p:sp>
      <p:sp>
        <p:nvSpPr>
          <p:cNvPr id="7" name="内容占位符 1 1 2 1">
            <a:extLst>
              <a:ext uri="{FF2B5EF4-FFF2-40B4-BE49-F238E27FC236}">
                <a16:creationId xmlns:a16="http://schemas.microsoft.com/office/drawing/2014/main" id="{B995000B-66EF-23CC-4266-D8C6AB8645E5}"/>
              </a:ext>
            </a:extLst>
          </p:cNvPr>
          <p:cNvSpPr txBox="1">
            <a:spLocks/>
          </p:cNvSpPr>
          <p:nvPr/>
        </p:nvSpPr>
        <p:spPr>
          <a:xfrm>
            <a:off x="6422572" y="1178853"/>
            <a:ext cx="5559928" cy="30924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dirty="0"/>
              <a:t>Asymptotic series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 Individual term decreases </a:t>
            </a:r>
            <a:r>
              <a:rPr lang="en-US" sz="2000" b="1" dirty="0"/>
              <a:t>then increases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b="1" dirty="0"/>
              <a:t> </a:t>
            </a:r>
            <a:r>
              <a:rPr lang="en-US" sz="2000" dirty="0"/>
              <a:t>Partial</a:t>
            </a:r>
            <a:r>
              <a:rPr lang="en-US" sz="2000" b="1" dirty="0"/>
              <a:t> </a:t>
            </a:r>
            <a:r>
              <a:rPr lang="en-US" sz="2000" dirty="0"/>
              <a:t>sum eventually diverges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 Truncation at minimal terms approximated the analytical results well </a:t>
            </a: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EC9213F0-1D44-FA9A-98CB-8916B3B23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4477" y="4091812"/>
            <a:ext cx="5472977" cy="2233868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0568550A-E1DA-28B7-08D7-327A841E9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79582" y="4091813"/>
            <a:ext cx="5472974" cy="223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18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2634EBF-9EF9-B811-EC4B-A2A68AA88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2" y="2849233"/>
            <a:ext cx="11088915" cy="999878"/>
          </a:xfrm>
        </p:spPr>
        <p:txBody>
          <a:bodyPr>
            <a:normAutofit fontScale="90000"/>
          </a:bodyPr>
          <a:lstStyle/>
          <a:p>
            <a:r>
              <a:rPr lang="en-US" dirty="0"/>
              <a:t>Proton GFFs from J/Psi production</a:t>
            </a:r>
          </a:p>
        </p:txBody>
      </p:sp>
    </p:spTree>
    <p:extLst>
      <p:ext uri="{BB962C8B-B14F-4D97-AF65-F5344CB8AC3E}">
        <p14:creationId xmlns:p14="http://schemas.microsoft.com/office/powerpoint/2010/main" val="90381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1">
            <a:extLst>
              <a:ext uri="{FF2B5EF4-FFF2-40B4-BE49-F238E27FC236}">
                <a16:creationId xmlns:a16="http://schemas.microsoft.com/office/drawing/2014/main" id="{5EA52389-1CF4-36B9-ED57-A0746C79FE8F}"/>
              </a:ext>
            </a:extLst>
          </p:cNvPr>
          <p:cNvSpPr txBox="1">
            <a:spLocks/>
          </p:cNvSpPr>
          <p:nvPr/>
        </p:nvSpPr>
        <p:spPr>
          <a:xfrm>
            <a:off x="619654" y="1080030"/>
            <a:ext cx="9426046" cy="5233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/>
              <a:t> Intro – Nucleon structure and gravitational form factors</a:t>
            </a:r>
          </a:p>
          <a:p>
            <a:pPr>
              <a:lnSpc>
                <a:spcPct val="2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/>
              <a:t> Quarkonium production and gluonic structure</a:t>
            </a:r>
          </a:p>
          <a:p>
            <a:pPr>
              <a:lnSpc>
                <a:spcPct val="2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/>
              <a:t> Approach the GFFs with Compton form factors	</a:t>
            </a:r>
          </a:p>
          <a:p>
            <a:pPr>
              <a:lnSpc>
                <a:spcPct val="2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/>
              <a:t> Threshold J/psi production and proton GFFs</a:t>
            </a:r>
          </a:p>
          <a:p>
            <a:pPr>
              <a:lnSpc>
                <a:spcPct val="2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/>
              <a:t> Summary and outlook</a:t>
            </a: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54DF4259-846B-BEF1-4BC9-301093F9A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pic>
        <p:nvPicPr>
          <p:cNvPr id="38" name="图片 37" descr="图片包含 日历&#10;&#10;描述已自动生成">
            <a:extLst>
              <a:ext uri="{FF2B5EF4-FFF2-40B4-BE49-F238E27FC236}">
                <a16:creationId xmlns:a16="http://schemas.microsoft.com/office/drawing/2014/main" id="{A47AD174-E534-EF8B-0458-4E6F8549E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370" y="-1602681"/>
            <a:ext cx="5136941" cy="846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99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B724EB-038F-6E9C-3D7D-12BA12FEF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framework </a:t>
            </a:r>
          </a:p>
        </p:txBody>
      </p:sp>
      <p:sp>
        <p:nvSpPr>
          <p:cNvPr id="16" name="文本框 8 3 2">
            <a:extLst>
              <a:ext uri="{FF2B5EF4-FFF2-40B4-BE49-F238E27FC236}">
                <a16:creationId xmlns:a16="http://schemas.microsoft.com/office/drawing/2014/main" id="{DCD2D9BB-61B7-9A82-C0BD-C4286B36F663}"/>
              </a:ext>
            </a:extLst>
          </p:cNvPr>
          <p:cNvSpPr txBox="1"/>
          <p:nvPr/>
        </p:nvSpPr>
        <p:spPr>
          <a:xfrm>
            <a:off x="619653" y="3716657"/>
            <a:ext cx="7664118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200" dirty="0"/>
              <a:t>We can then extract the GFFs from the gCFFs, utilizing the large skewness kinematics in the near-threshold region in the heavy quark limit.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439D9C5-2749-BF7C-A441-4ED36C04A338}"/>
              </a:ext>
            </a:extLst>
          </p:cNvPr>
          <p:cNvGrpSpPr/>
          <p:nvPr/>
        </p:nvGrpSpPr>
        <p:grpSpPr>
          <a:xfrm>
            <a:off x="2041639" y="2399397"/>
            <a:ext cx="4382096" cy="1125030"/>
            <a:chOff x="1748805" y="1871166"/>
            <a:chExt cx="4382096" cy="1125030"/>
          </a:xfrm>
        </p:grpSpPr>
        <p:pic>
          <p:nvPicPr>
            <p:cNvPr id="27" name="Picture 26" descr="\documentclass{article}&#10;\usepackage{amsmath,mathrsfs,xcolor,amssymb,slashed}&#10;\usepackage{tikz-feynman}&#10;\tikzfeynmanset{compat=1.0.0}&#10;\newcommand{\bra}[1]{\left&lt;#1\left|}&#10;\newcommand{\ket}[1]{\right|#1\right&gt;}&#10;\newcommand{\ui}[1]{^{(#1)}}&#10;\DeclareMathAlphabet{\mathdutchcal}{U}{dutchcal}{m}{n}&#10;\SetMathAlphabet{\mathdutchcal}{bold}{U}{dutchcal}{b}{n}&#10;\DeclareMathAlphabet{\mathdutchbcal}{U}{dutchcal}{b}{n}&#10;\pagestyle{empty}&#10;\begin{document}&#10;\begin{align*}&#10;\begin{split}&#10;\mathcal{H}_{g\rm{C}}(\xi,t)\approx  \mathdutchcal{C}_g(t) + \xi^{-2} \mathdutchcal{A}_g\ui2(t)&#10;\end{split}&#10;\end{align*}&#10;\end{document}" title="IguanaTex Bitmap Display">
              <a:extLst>
                <a:ext uri="{FF2B5EF4-FFF2-40B4-BE49-F238E27FC236}">
                  <a16:creationId xmlns:a16="http://schemas.microsoft.com/office/drawing/2014/main" id="{B16C0BDC-7536-920E-D390-9D4A50D53006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706" y="1871166"/>
              <a:ext cx="4312294" cy="428515"/>
            </a:xfrm>
            <a:prstGeom prst="rect">
              <a:avLst/>
            </a:prstGeom>
          </p:spPr>
        </p:pic>
        <p:pic>
          <p:nvPicPr>
            <p:cNvPr id="28" name="Picture 27" descr="\documentclass{article}&#10;\usepackage{amsmath,mathrsfs,xcolor,amssymb,slashed}&#10;\usepackage{tikz-feynman}&#10;\tikzfeynmanset{compat=1.0.0}&#10;\newcommand{\bra}[1]{\left&lt;#1\left|}&#10;\newcommand{\ket}[1]{\right|#1\right&gt;}&#10;\newcommand{\ui}[1]{^{(#1)}}&#10;\DeclareMathAlphabet{\mathdutchcal}{U}{dutchcal}{m}{n}&#10;\SetMathAlphabet{\mathdutchcal}{bold}{U}{dutchcal}{b}{n}&#10;\DeclareMathAlphabet{\mathdutchbcal}{U}{dutchcal}{b}{n}&#10;\pagestyle{empty}&#10;\begin{document}&#10;\begin{align*}&#10;\begin{split}&#10;\mathcal{E}_{g\rm{C}}(\xi,t)\approx  -\mathdutchcal{C}_g(t) + \xi^{-2} \mathdutchcal{B}_g\ui2(t)&#10;\end{split}&#10;\end{align*}&#10;\end{document}" title="IguanaTex Bitmap Display">
              <a:extLst>
                <a:ext uri="{FF2B5EF4-FFF2-40B4-BE49-F238E27FC236}">
                  <a16:creationId xmlns:a16="http://schemas.microsoft.com/office/drawing/2014/main" id="{1606EF6F-64F9-C9C4-BC22-B90A66230C3D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805" y="2567681"/>
              <a:ext cx="4382096" cy="428515"/>
            </a:xfrm>
            <a:prstGeom prst="rect">
              <a:avLst/>
            </a:prstGeom>
          </p:spPr>
        </p:pic>
      </p:grpSp>
      <p:sp>
        <p:nvSpPr>
          <p:cNvPr id="7" name="内容占位符 1 1 2 1">
            <a:extLst>
              <a:ext uri="{FF2B5EF4-FFF2-40B4-BE49-F238E27FC236}">
                <a16:creationId xmlns:a16="http://schemas.microsoft.com/office/drawing/2014/main" id="{5B2DC52E-53AC-5A5E-1545-ABA4E2D9F79E}"/>
              </a:ext>
            </a:extLst>
          </p:cNvPr>
          <p:cNvSpPr txBox="1">
            <a:spLocks/>
          </p:cNvSpPr>
          <p:nvPr/>
        </p:nvSpPr>
        <p:spPr>
          <a:xfrm>
            <a:off x="619653" y="1178854"/>
            <a:ext cx="7331651" cy="1127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200" dirty="0"/>
              <a:t>Under the approximation of </a:t>
            </a:r>
            <a:r>
              <a:rPr lang="en-US" sz="2200" b="1" dirty="0"/>
              <a:t>large skewness expansion </a:t>
            </a:r>
            <a:r>
              <a:rPr lang="en-US" sz="2200" dirty="0"/>
              <a:t>AND </a:t>
            </a:r>
            <a:r>
              <a:rPr lang="en-US" sz="2200" b="1" dirty="0"/>
              <a:t>higher-moment suppression</a:t>
            </a:r>
            <a:r>
              <a:rPr lang="en-US" sz="2200" dirty="0"/>
              <a:t>, one has:</a:t>
            </a:r>
            <a:endParaRPr lang="en-US" sz="22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A680B85-4E3C-B1BC-FF4B-F41B86C218C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3771" y="1660020"/>
            <a:ext cx="3832036" cy="4300083"/>
          </a:xfrm>
          <a:prstGeom prst="rect">
            <a:avLst/>
          </a:prstGeom>
        </p:spPr>
      </p:pic>
      <p:sp>
        <p:nvSpPr>
          <p:cNvPr id="9" name="内容占位符 1 1 2 1">
            <a:extLst>
              <a:ext uri="{FF2B5EF4-FFF2-40B4-BE49-F238E27FC236}">
                <a16:creationId xmlns:a16="http://schemas.microsoft.com/office/drawing/2014/main" id="{02F9A5F6-DCFB-7ED8-3D2C-9E5A4AB7C7C5}"/>
              </a:ext>
            </a:extLst>
          </p:cNvPr>
          <p:cNvSpPr txBox="1">
            <a:spLocks/>
          </p:cNvSpPr>
          <p:nvPr/>
        </p:nvSpPr>
        <p:spPr>
          <a:xfrm>
            <a:off x="619653" y="5513748"/>
            <a:ext cx="6603018" cy="679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200" dirty="0"/>
              <a:t>Unfortunately, much more data in the lower </a:t>
            </a:r>
            <a:r>
              <a:rPr lang="el-GR" sz="2200" i="1" dirty="0"/>
              <a:t>ξ</a:t>
            </a:r>
            <a:r>
              <a:rPr lang="en-US" sz="2200" dirty="0"/>
              <a:t> region</a:t>
            </a:r>
            <a:endParaRPr lang="en-US" sz="2200" b="1" dirty="0"/>
          </a:p>
        </p:txBody>
      </p:sp>
      <p:sp>
        <p:nvSpPr>
          <p:cNvPr id="2" name="文本框 8 2">
            <a:extLst>
              <a:ext uri="{FF2B5EF4-FFF2-40B4-BE49-F238E27FC236}">
                <a16:creationId xmlns:a16="http://schemas.microsoft.com/office/drawing/2014/main" id="{F5B54D8C-9B98-3E90-D2C3-25B21D6862EB}"/>
              </a:ext>
            </a:extLst>
          </p:cNvPr>
          <p:cNvSpPr txBox="1"/>
          <p:nvPr/>
        </p:nvSpPr>
        <p:spPr>
          <a:xfrm>
            <a:off x="7789282" y="5966666"/>
            <a:ext cx="40216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Y. Guo et. al. Phys. Rev. D 108, 034003 (2023) </a:t>
            </a:r>
          </a:p>
        </p:txBody>
      </p:sp>
    </p:spTree>
    <p:extLst>
      <p:ext uri="{BB962C8B-B14F-4D97-AF65-F5344CB8AC3E}">
        <p14:creationId xmlns:p14="http://schemas.microsoft.com/office/powerpoint/2010/main" val="940317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25B996-8FBD-C460-FA1F-A9BE656E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of the nucleon GFFs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4B591F3-F4A0-7D83-35C0-EFD32EC4A837}"/>
              </a:ext>
            </a:extLst>
          </p:cNvPr>
          <p:cNvGrpSpPr/>
          <p:nvPr/>
        </p:nvGrpSpPr>
        <p:grpSpPr>
          <a:xfrm>
            <a:off x="2712991" y="1746773"/>
            <a:ext cx="7651372" cy="2675121"/>
            <a:chOff x="3489337" y="3628364"/>
            <a:chExt cx="7651372" cy="2675121"/>
          </a:xfrm>
        </p:grpSpPr>
        <p:sp>
          <p:nvSpPr>
            <p:cNvPr id="4" name="文本框 8 2">
              <a:extLst>
                <a:ext uri="{FF2B5EF4-FFF2-40B4-BE49-F238E27FC236}">
                  <a16:creationId xmlns:a16="http://schemas.microsoft.com/office/drawing/2014/main" id="{39A90EB0-56C0-FDE3-8FB0-546A390810C2}"/>
                </a:ext>
              </a:extLst>
            </p:cNvPr>
            <p:cNvSpPr txBox="1"/>
            <p:nvPr/>
          </p:nvSpPr>
          <p:spPr>
            <a:xfrm>
              <a:off x="3489337" y="5913535"/>
              <a:ext cx="402160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</a:rPr>
                <a:t>Y. Guo et. al. Phys. Rev. D 108, 034003 (2023) </a:t>
              </a:r>
            </a:p>
          </p:txBody>
        </p:sp>
        <p:pic>
          <p:nvPicPr>
            <p:cNvPr id="5" name="Picture 24">
              <a:extLst>
                <a:ext uri="{FF2B5EF4-FFF2-40B4-BE49-F238E27FC236}">
                  <a16:creationId xmlns:a16="http://schemas.microsoft.com/office/drawing/2014/main" id="{DD9C16AA-61C0-636C-932B-F4E8DB809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-3316" b="54163"/>
            <a:stretch/>
          </p:blipFill>
          <p:spPr>
            <a:xfrm>
              <a:off x="3881177" y="3628364"/>
              <a:ext cx="3486854" cy="2248454"/>
            </a:xfrm>
            <a:prstGeom prst="rect">
              <a:avLst/>
            </a:prstGeom>
          </p:spPr>
        </p:pic>
        <p:pic>
          <p:nvPicPr>
            <p:cNvPr id="6" name="Picture 25">
              <a:extLst>
                <a:ext uri="{FF2B5EF4-FFF2-40B4-BE49-F238E27FC236}">
                  <a16:creationId xmlns:a16="http://schemas.microsoft.com/office/drawing/2014/main" id="{5674A7EA-4DDC-7028-1E5E-364FEABC8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3432" t="45836"/>
            <a:stretch/>
          </p:blipFill>
          <p:spPr>
            <a:xfrm>
              <a:off x="7653855" y="3649530"/>
              <a:ext cx="3486854" cy="2653955"/>
            </a:xfrm>
            <a:prstGeom prst="rect">
              <a:avLst/>
            </a:prstGeom>
          </p:spPr>
        </p:pic>
      </p:grpSp>
      <p:sp>
        <p:nvSpPr>
          <p:cNvPr id="8" name="内容占位符 1 1 2 1">
            <a:extLst>
              <a:ext uri="{FF2B5EF4-FFF2-40B4-BE49-F238E27FC236}">
                <a16:creationId xmlns:a16="http://schemas.microsoft.com/office/drawing/2014/main" id="{32E8620A-C29C-D882-7382-42DAEDE01464}"/>
              </a:ext>
            </a:extLst>
          </p:cNvPr>
          <p:cNvSpPr txBox="1">
            <a:spLocks/>
          </p:cNvSpPr>
          <p:nvPr/>
        </p:nvSpPr>
        <p:spPr>
          <a:xfrm>
            <a:off x="619653" y="1178854"/>
            <a:ext cx="11623147" cy="62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100" dirty="0"/>
              <a:t>GFFs can be constrained noting the higher-moment contaminations as well as other corrections.</a:t>
            </a:r>
            <a:endParaRPr lang="en-US" sz="2100" b="1" dirty="0"/>
          </a:p>
        </p:txBody>
      </p:sp>
      <p:sp>
        <p:nvSpPr>
          <p:cNvPr id="10" name="内容占位符 1 1 2 1">
            <a:extLst>
              <a:ext uri="{FF2B5EF4-FFF2-40B4-BE49-F238E27FC236}">
                <a16:creationId xmlns:a16="http://schemas.microsoft.com/office/drawing/2014/main" id="{FA481D83-4962-9621-78C9-0F067E58B80C}"/>
              </a:ext>
            </a:extLst>
          </p:cNvPr>
          <p:cNvSpPr txBox="1">
            <a:spLocks/>
          </p:cNvSpPr>
          <p:nvPr/>
        </p:nvSpPr>
        <p:spPr>
          <a:xfrm>
            <a:off x="618441" y="4327778"/>
            <a:ext cx="7812248" cy="2140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200" dirty="0"/>
              <a:t>Not a completely independent extraction: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 The lower-t region is not constrained well by the data.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 The gluonic momentum fraction from PDF is used as input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 The coverage in </a:t>
            </a:r>
            <a:r>
              <a:rPr lang="el-GR" sz="2000" i="1" dirty="0"/>
              <a:t>ξ</a:t>
            </a:r>
            <a:r>
              <a:rPr lang="en-US" sz="2000" i="1" dirty="0"/>
              <a:t> </a:t>
            </a:r>
            <a:r>
              <a:rPr lang="en-US" sz="2000" dirty="0"/>
              <a:t>is rather limited.</a:t>
            </a:r>
            <a:endParaRPr lang="en-US" sz="20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CF02BC-A04F-68FF-FEF4-7716BFA4959E}"/>
              </a:ext>
            </a:extLst>
          </p:cNvPr>
          <p:cNvSpPr txBox="1"/>
          <p:nvPr/>
        </p:nvSpPr>
        <p:spPr>
          <a:xfrm>
            <a:off x="842726" y="2686334"/>
            <a:ext cx="1903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With </a:t>
            </a:r>
            <a:r>
              <a:rPr lang="el-GR" sz="1800" i="1" dirty="0"/>
              <a:t>ξ</a:t>
            </a:r>
            <a:r>
              <a:rPr lang="en-US" sz="1800" i="1" dirty="0"/>
              <a:t> </a:t>
            </a:r>
            <a:r>
              <a:rPr lang="en-US" i="1" dirty="0"/>
              <a:t>&gt; 0.5 </a:t>
            </a:r>
            <a:r>
              <a:rPr lang="en-US" dirty="0"/>
              <a:t>data</a:t>
            </a:r>
          </a:p>
        </p:txBody>
      </p:sp>
      <p:sp>
        <p:nvSpPr>
          <p:cNvPr id="7" name="文本框 8 2">
            <a:extLst>
              <a:ext uri="{FF2B5EF4-FFF2-40B4-BE49-F238E27FC236}">
                <a16:creationId xmlns:a16="http://schemas.microsoft.com/office/drawing/2014/main" id="{28A30E2D-1380-FFD2-BCB1-CC44807B23B5}"/>
              </a:ext>
            </a:extLst>
          </p:cNvPr>
          <p:cNvSpPr txBox="1"/>
          <p:nvPr/>
        </p:nvSpPr>
        <p:spPr>
          <a:xfrm>
            <a:off x="2712991" y="4272940"/>
            <a:ext cx="40216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D. Pefkou et. al. Phys. Rev. D 105 5, 054509 (2022) </a:t>
            </a:r>
          </a:p>
        </p:txBody>
      </p:sp>
    </p:spTree>
    <p:extLst>
      <p:ext uri="{BB962C8B-B14F-4D97-AF65-F5344CB8AC3E}">
        <p14:creationId xmlns:p14="http://schemas.microsoft.com/office/powerpoint/2010/main" val="804867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D4DBF3A-9183-7365-C895-4632B80B2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Proton mass radius extraction</a:t>
            </a:r>
          </a:p>
        </p:txBody>
      </p:sp>
      <p:sp>
        <p:nvSpPr>
          <p:cNvPr id="5" name="内容占位符 1 1 2 1">
            <a:extLst>
              <a:ext uri="{FF2B5EF4-FFF2-40B4-BE49-F238E27FC236}">
                <a16:creationId xmlns:a16="http://schemas.microsoft.com/office/drawing/2014/main" id="{E799142A-79DA-453D-1970-282C7A57AC04}"/>
              </a:ext>
            </a:extLst>
          </p:cNvPr>
          <p:cNvSpPr txBox="1">
            <a:spLocks/>
          </p:cNvSpPr>
          <p:nvPr/>
        </p:nvSpPr>
        <p:spPr>
          <a:xfrm>
            <a:off x="619653" y="1178854"/>
            <a:ext cx="10196514" cy="607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200" dirty="0"/>
              <a:t>Proton mass and scalar radii are closely related to the form factors at </a:t>
            </a:r>
            <a:r>
              <a:rPr lang="en-US" sz="2200" i="1" dirty="0"/>
              <a:t>t </a:t>
            </a:r>
            <a:r>
              <a:rPr lang="en-US" sz="2200" dirty="0"/>
              <a:t>= 0</a:t>
            </a:r>
            <a:endParaRPr lang="en-US" sz="2200" b="1" dirty="0"/>
          </a:p>
        </p:txBody>
      </p:sp>
      <p:pic>
        <p:nvPicPr>
          <p:cNvPr id="11" name="Picture 10" descr="\documentclass{article}&#10;\usepackage{amsmath,mathrsfs,xcolor,amssymb,slashed}&#10;\usepackage{tikz-feynman}&#10;\tikzfeynmanset{compat=1.0.0}&#10;\newcommand{\bra}[1]{\left&lt;#1\left|}&#10;\newcommand{\ket}[1]{\right|#1\right&gt;}&#10;\newcommand{\ui}[1]{^{(#1)}}&#10;\DeclareMathAlphabet{\mathdutchcal}{U}{dutchcal}{m}{n}&#10;\SetMathAlphabet{\mathdutchcal}{bold}{U}{dutchcal}{b}{n}&#10;\DeclareMathAlphabet{\mathdutchbcal}{U}{dutchcal}{b}{n}&#10;\pagestyle{empty}&#10;\begin{document}&#10;\begin{align*}&#10;\begin{split}&#10;\left\langle r^{2}_m\right\rangle =\left[6 \left.\frac{d A\left(t\right)}{d t}\right|_{t=0}-6 ~\frac{C(0)}{M_N^{2}}\right]\ ,\qquad&#10;\left\langle r^{2}_s\right\rangle =\left[6 \left.\frac{d A\left(t\right)}{d t}\right|_{t=0}-18 ~\frac{C(0)}{M_N^2}\right]\ ,&#10;\end{split}&#10;\end{align*}&#10;\end{document}" title="IguanaTex Bitmap Display">
            <a:extLst>
              <a:ext uri="{FF2B5EF4-FFF2-40B4-BE49-F238E27FC236}">
                <a16:creationId xmlns:a16="http://schemas.microsoft.com/office/drawing/2014/main" id="{3AF35E96-E53E-63DF-31E4-4239E2585D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336" y="1858519"/>
            <a:ext cx="8790232" cy="679717"/>
          </a:xfrm>
          <a:prstGeom prst="rect">
            <a:avLst/>
          </a:prstGeom>
        </p:spPr>
      </p:pic>
      <p:sp>
        <p:nvSpPr>
          <p:cNvPr id="6" name="矩形: 圆角 23">
            <a:extLst>
              <a:ext uri="{FF2B5EF4-FFF2-40B4-BE49-F238E27FC236}">
                <a16:creationId xmlns:a16="http://schemas.microsoft.com/office/drawing/2014/main" id="{C7207261-035C-0A34-59DB-C12E09DE5F6E}"/>
              </a:ext>
            </a:extLst>
          </p:cNvPr>
          <p:cNvSpPr/>
          <p:nvPr/>
        </p:nvSpPr>
        <p:spPr>
          <a:xfrm>
            <a:off x="619653" y="5538898"/>
            <a:ext cx="11385829" cy="96014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t"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Due to the large-</a:t>
            </a:r>
            <a:r>
              <a:rPr lang="el-GR" altLang="zh-CN" sz="2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ξ</a:t>
            </a:r>
            <a:r>
              <a:rPr lang="en-US" altLang="zh-CN" sz="2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/t </a:t>
            </a:r>
            <a:r>
              <a:rPr lang="en-US" altLang="zh-C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nature of this framework, the extraction of proton radii with controlled precision will need more efforts.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9E51CD-CA67-8861-2EE0-ED90A79AE919}"/>
              </a:ext>
            </a:extLst>
          </p:cNvPr>
          <p:cNvGrpSpPr/>
          <p:nvPr/>
        </p:nvGrpSpPr>
        <p:grpSpPr>
          <a:xfrm>
            <a:off x="1806156" y="3146911"/>
            <a:ext cx="8142591" cy="2437888"/>
            <a:chOff x="1153075" y="3404353"/>
            <a:chExt cx="8135871" cy="20481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9592BB-8E7F-056F-EA31-D8BCA1E080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8597"/>
            <a:stretch/>
          </p:blipFill>
          <p:spPr>
            <a:xfrm>
              <a:off x="1153075" y="3404353"/>
              <a:ext cx="3458060" cy="204818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A8E21C-A21D-0905-1CB4-991FCAE12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1240"/>
            <a:stretch/>
          </p:blipFill>
          <p:spPr>
            <a:xfrm>
              <a:off x="5830886" y="3404353"/>
              <a:ext cx="3458060" cy="1942853"/>
            </a:xfrm>
            <a:prstGeom prst="rect">
              <a:avLst/>
            </a:prstGeom>
          </p:spPr>
        </p:pic>
      </p:grpSp>
      <p:sp>
        <p:nvSpPr>
          <p:cNvPr id="14" name="矩形: 圆角 23">
            <a:extLst>
              <a:ext uri="{FF2B5EF4-FFF2-40B4-BE49-F238E27FC236}">
                <a16:creationId xmlns:a16="http://schemas.microsoft.com/office/drawing/2014/main" id="{5C2966E9-6BAB-5468-38D5-D11623EE70FA}"/>
              </a:ext>
            </a:extLst>
          </p:cNvPr>
          <p:cNvSpPr/>
          <p:nvPr/>
        </p:nvSpPr>
        <p:spPr>
          <a:xfrm>
            <a:off x="619653" y="2539298"/>
            <a:ext cx="11385829" cy="60761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t"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1"/>
                </a:solidFill>
              </a:rPr>
              <a:t>Inclusion of lower-</a:t>
            </a:r>
            <a:r>
              <a:rPr lang="el-GR" altLang="zh-CN" sz="2000" i="1" dirty="0">
                <a:solidFill>
                  <a:schemeClr val="tx1"/>
                </a:solidFill>
              </a:rPr>
              <a:t>ξ</a:t>
            </a:r>
            <a:r>
              <a:rPr lang="en-US" altLang="zh-CN" sz="2000" i="1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data shows better statistics but introduces massive systematical uncertainties.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文本框 8 2">
            <a:extLst>
              <a:ext uri="{FF2B5EF4-FFF2-40B4-BE49-F238E27FC236}">
                <a16:creationId xmlns:a16="http://schemas.microsoft.com/office/drawing/2014/main" id="{D941F279-AE5E-E88C-144A-DF940A2C5CCC}"/>
              </a:ext>
            </a:extLst>
          </p:cNvPr>
          <p:cNvSpPr txBox="1"/>
          <p:nvPr/>
        </p:nvSpPr>
        <p:spPr>
          <a:xfrm>
            <a:off x="6292366" y="5402147"/>
            <a:ext cx="40216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Y. Guo et. al. Phys. Rev. D 108, 034003 (2023) </a:t>
            </a:r>
          </a:p>
        </p:txBody>
      </p:sp>
    </p:spTree>
    <p:extLst>
      <p:ext uri="{BB962C8B-B14F-4D97-AF65-F5344CB8AC3E}">
        <p14:creationId xmlns:p14="http://schemas.microsoft.com/office/powerpoint/2010/main" val="1881618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647E0F-FBC3-99ED-5488-2A552068B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Utilizing the skewness dependence</a:t>
            </a:r>
          </a:p>
        </p:txBody>
      </p:sp>
      <p:sp>
        <p:nvSpPr>
          <p:cNvPr id="5" name="文本框 8 3 1 1 1">
            <a:extLst>
              <a:ext uri="{FF2B5EF4-FFF2-40B4-BE49-F238E27FC236}">
                <a16:creationId xmlns:a16="http://schemas.microsoft.com/office/drawing/2014/main" id="{68D889BC-A020-8E60-4911-6EA09482EC76}"/>
              </a:ext>
            </a:extLst>
          </p:cNvPr>
          <p:cNvSpPr txBox="1"/>
          <p:nvPr/>
        </p:nvSpPr>
        <p:spPr>
          <a:xfrm>
            <a:off x="619654" y="1180821"/>
            <a:ext cx="1007027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How to test the large-skewness framework and quality of the extraction?</a:t>
            </a:r>
          </a:p>
        </p:txBody>
      </p:sp>
      <p:pic>
        <p:nvPicPr>
          <p:cNvPr id="34" name="Picture 33" descr="\documentclass{article}&#10;\usepackage{amsmath,mathrsfs,xcolor,amssymb,slashed}&#10;\pagestyle{empty}&#10;\begin{document}&#10;\begin{align*}&#10;\begin{split}&#10;\left|G(\xi,t)\right|^2=&amp;\left[\left(1-\xi^2\right)\left|\mathcal{H}_{gC}\right|^2-2\xi^2\text{Re}\left[\mathcal{H}_{gC}^* \mathcal{E}_{gC}\right]  -\left(\xi^2+\frac{t}{4M_p^2}\right)\left|\mathcal{E}_{gC}\right|^2\right]\\&#10;=&amp;~\xi^{-4} \Big[G_{0}(t)+\xi^{2} G_{2}(t)+\xi^{4} G_{4}(t)\Big]+\cdots&#10;\end{split}&#10;\end{align*}&#10;\end{document}" title="IguanaTex Bitmap Display">
            <a:extLst>
              <a:ext uri="{FF2B5EF4-FFF2-40B4-BE49-F238E27FC236}">
                <a16:creationId xmlns:a16="http://schemas.microsoft.com/office/drawing/2014/main" id="{31F14D6F-5742-2DB3-094E-14787C6A653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83" y="1821213"/>
            <a:ext cx="8667833" cy="1333904"/>
          </a:xfrm>
          <a:prstGeom prst="rect">
            <a:avLst/>
          </a:prstGeom>
        </p:spPr>
      </p:pic>
      <p:sp>
        <p:nvSpPr>
          <p:cNvPr id="15" name="文本框 8 3 1 1 2">
            <a:extLst>
              <a:ext uri="{FF2B5EF4-FFF2-40B4-BE49-F238E27FC236}">
                <a16:creationId xmlns:a16="http://schemas.microsoft.com/office/drawing/2014/main" id="{39C6A137-534D-5695-6729-3AB6591329AE}"/>
              </a:ext>
            </a:extLst>
          </p:cNvPr>
          <p:cNvSpPr txBox="1"/>
          <p:nvPr/>
        </p:nvSpPr>
        <p:spPr>
          <a:xfrm>
            <a:off x="665726" y="3114182"/>
            <a:ext cx="1007027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The </a:t>
            </a:r>
            <a:r>
              <a:rPr lang="el-GR" sz="2400" i="1" dirty="0"/>
              <a:t>ξ</a:t>
            </a:r>
            <a:r>
              <a:rPr lang="en-US" sz="2400" dirty="0"/>
              <a:t>-scaling of the cross-section has non-trivial behaviors at large </a:t>
            </a:r>
            <a:r>
              <a:rPr lang="el-GR" sz="2400" i="1" dirty="0"/>
              <a:t>ξ</a:t>
            </a:r>
            <a:r>
              <a:rPr lang="en-US" sz="2400" dirty="0"/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14E320F-9D1B-B656-BF1F-655FDE65E898}"/>
              </a:ext>
            </a:extLst>
          </p:cNvPr>
          <p:cNvGrpSpPr/>
          <p:nvPr/>
        </p:nvGrpSpPr>
        <p:grpSpPr>
          <a:xfrm>
            <a:off x="1095028" y="3953499"/>
            <a:ext cx="6074785" cy="2035878"/>
            <a:chOff x="619653" y="3896366"/>
            <a:chExt cx="6074785" cy="203587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6F9767-34D4-6C5F-DA88-7FA50BF0B758}"/>
                </a:ext>
              </a:extLst>
            </p:cNvPr>
            <p:cNvSpPr txBox="1"/>
            <p:nvPr/>
          </p:nvSpPr>
          <p:spPr>
            <a:xfrm>
              <a:off x="619653" y="3896366"/>
              <a:ext cx="6074785" cy="20358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The overall </a:t>
              </a:r>
              <a:r>
                <a:rPr lang="el-GR" sz="2000" i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ξ</a:t>
              </a:r>
              <a:r>
                <a:rPr 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-scaling are consistent with</a:t>
              </a:r>
            </a:p>
            <a:p>
              <a:pPr marL="285750" indent="-285750">
                <a:lnSpc>
                  <a:spcPct val="150000"/>
                </a:lnSpc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Extra </a:t>
              </a:r>
              <a:r>
                <a:rPr lang="el-GR" sz="2000" i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ξ</a:t>
              </a:r>
              <a:r>
                <a:rPr 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-scaling crucial for the separation of A and C form factors</a:t>
              </a:r>
            </a:p>
            <a:p>
              <a:pPr marL="285750" indent="-285750">
                <a:lnSpc>
                  <a:spcPct val="150000"/>
                </a:lnSpc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More complicated when consider t-dependence</a:t>
              </a:r>
            </a:p>
          </p:txBody>
        </p:sp>
        <p:pic>
          <p:nvPicPr>
            <p:cNvPr id="21" name="Picture 20" descr="\documentclass{article}&#10;\usepackage{amsmath,mathrsfs,xcolor,amssymb,slashed}&#10;\usepackage{tikz-feynman}&#10;\tikzfeynmanset{compat=1.0.0}&#10;\newcommand{\bra}[1]{\left&lt;#1\left|}&#10;\newcommand{\ket}[1]{\right|#1\right&gt;}&#10;\pagestyle{empty}&#10;\begin{document}&#10;\begin{align*}&#10;\begin{split}&#10;\xi^{-4}&#10;\end{split}&#10;\end{align*}&#10;\end{document}" title="IguanaTex Bitmap Display">
              <a:extLst>
                <a:ext uri="{FF2B5EF4-FFF2-40B4-BE49-F238E27FC236}">
                  <a16:creationId xmlns:a16="http://schemas.microsoft.com/office/drawing/2014/main" id="{FE7D32E3-8338-889D-D16A-48D0454440C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786" y="4019682"/>
              <a:ext cx="433550" cy="319832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38D0A27A-5FE3-AB23-47A7-B74ABB1DB63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9813" y="3638842"/>
            <a:ext cx="3638529" cy="2811977"/>
          </a:xfrm>
          <a:prstGeom prst="rect">
            <a:avLst/>
          </a:prstGeom>
        </p:spPr>
      </p:pic>
      <p:sp>
        <p:nvSpPr>
          <p:cNvPr id="2" name="文本框 8 2">
            <a:extLst>
              <a:ext uri="{FF2B5EF4-FFF2-40B4-BE49-F238E27FC236}">
                <a16:creationId xmlns:a16="http://schemas.microsoft.com/office/drawing/2014/main" id="{F6A1850F-5293-7A2F-AD6E-3CEFA705AA4F}"/>
              </a:ext>
            </a:extLst>
          </p:cNvPr>
          <p:cNvSpPr txBox="1"/>
          <p:nvPr/>
        </p:nvSpPr>
        <p:spPr>
          <a:xfrm>
            <a:off x="8203666" y="6250844"/>
            <a:ext cx="25564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Y. Guo et. al. arxiv: 2308. 13006</a:t>
            </a:r>
          </a:p>
        </p:txBody>
      </p:sp>
    </p:spTree>
    <p:extLst>
      <p:ext uri="{BB962C8B-B14F-4D97-AF65-F5344CB8AC3E}">
        <p14:creationId xmlns:p14="http://schemas.microsoft.com/office/powerpoint/2010/main" val="1859189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">
                <a:extLst>
                  <a:ext uri="{FF2B5EF4-FFF2-40B4-BE49-F238E27FC236}">
                    <a16:creationId xmlns:a16="http://schemas.microsoft.com/office/drawing/2014/main" id="{C85FC688-E5E6-F733-3E94-BA84F6C4F83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617656162"/>
                  </p:ext>
                </p:extLst>
              </p:nvPr>
            </p:nvGraphicFramePr>
            <p:xfrm>
              <a:off x="823405" y="1489335"/>
              <a:ext cx="10108097" cy="4703735"/>
            </p:xfrm>
            <a:graphic>
              <a:graphicData uri="http://schemas.openxmlformats.org/drawingml/2006/table">
                <a:tbl>
                  <a:tblPr firstRow="1" firstCol="1"/>
                  <a:tblGrid>
                    <a:gridCol w="24947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5899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94270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9269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784762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1114598">
                    <a:tc>
                      <a:txBody>
                        <a:bodyPr/>
                        <a:lstStyle/>
                        <a:p>
                          <a:pPr algn="ctr" defTabSz="914400">
                            <a:defRPr sz="4000">
                              <a:latin typeface="Roboto"/>
                              <a:ea typeface="Roboto"/>
                              <a:cs typeface="Roboto"/>
                              <a:sym typeface="Roboto"/>
                            </a:defRPr>
                          </a:pPr>
                          <a:endParaRPr sz="1600" dirty="0">
                            <a:latin typeface="Arial Nova Light" panose="020B0304020202020204" pitchFamily="34" charset="0"/>
                          </a:endParaRP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767C8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 b="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sz="1600" b="1" dirty="0">
                              <a:solidFill>
                                <a:srgbClr val="FFFFFF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GlueX
HALL D</a:t>
                          </a: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767C8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 b="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sz="1600" b="1" dirty="0">
                              <a:solidFill>
                                <a:srgbClr val="FFFFFF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HMS+SHMS
HALL C</a:t>
                          </a: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767C8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 b="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sz="1600" b="1" dirty="0">
                              <a:solidFill>
                                <a:srgbClr val="FFFFFF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CLAS 12</a:t>
                          </a:r>
                          <a:r>
                            <a:rPr lang="en-US" sz="1600" b="1" dirty="0">
                              <a:solidFill>
                                <a:srgbClr val="FFFFFF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 upgrade I</a:t>
                          </a:r>
                          <a:r>
                            <a:rPr sz="1600" b="1" dirty="0">
                              <a:solidFill>
                                <a:srgbClr val="FFFFFF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
HALL B</a:t>
                          </a: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767C8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 b="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sz="1600" b="1" dirty="0">
                              <a:solidFill>
                                <a:srgbClr val="FFFFFF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SoLID
HALL A</a:t>
                          </a: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767C8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68725">
                    <a:tc>
                      <a:txBody>
                        <a:bodyPr/>
                        <a:lstStyle/>
                        <a:p>
                          <a:pPr algn="ctr" defTabSz="914400">
                            <a:defRPr sz="4000">
                              <a:latin typeface="Roboto"/>
                              <a:ea typeface="Roboto"/>
                              <a:cs typeface="Roboto"/>
                              <a:sym typeface="Roboto"/>
                            </a:defRPr>
                          </a:pPr>
                          <a:r>
                            <a:rPr sz="1600" i="1" dirty="0">
                              <a:solidFill>
                                <a:schemeClr val="bg1"/>
                              </a:solidFill>
                              <a:latin typeface="Arial Nova Light" panose="020B0304020202020204" pitchFamily="34" charset="0"/>
                            </a:rPr>
                            <a:t>J/ψ </a:t>
                          </a:r>
                          <a:r>
                            <a:rPr sz="1600" dirty="0">
                              <a:solidFill>
                                <a:schemeClr val="bg1"/>
                              </a:solidFill>
                              <a:latin typeface="Arial Nova Light" panose="020B0304020202020204" pitchFamily="34" charset="0"/>
                            </a:rPr>
                            <a:t>counts (photo-prod.)</a:t>
                          </a: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53576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sz="1600" b="1" dirty="0">
                              <a:solidFill>
                                <a:srgbClr val="941100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~4</a:t>
                          </a:r>
                          <a:r>
                            <a:rPr lang="en-US" sz="1600" b="1" dirty="0">
                              <a:solidFill>
                                <a:srgbClr val="941100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69 </a:t>
                          </a:r>
                          <a:r>
                            <a:rPr sz="1600" b="1" dirty="0">
                              <a:solidFill>
                                <a:srgbClr val="941100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published</a:t>
                          </a:r>
                          <a:r>
                            <a:rPr lang="en-US" sz="1600" b="1" dirty="0">
                              <a:solidFill>
                                <a:srgbClr val="941100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,</a:t>
                          </a:r>
                          <a:r>
                            <a:rPr sz="1600" b="1" dirty="0">
                              <a:solidFill>
                                <a:srgbClr val="941100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 </a:t>
                          </a:r>
                          <a:endParaRPr lang="en-US" sz="1600" b="1" dirty="0">
                            <a:solidFill>
                              <a:srgbClr val="941100"/>
                            </a:solidFill>
                            <a:latin typeface="Arial Nova Light" panose="020B0304020202020204" pitchFamily="34" charset="0"/>
                            <a:ea typeface="Roboto"/>
                            <a:cs typeface="Roboto"/>
                            <a:sym typeface="Roboto"/>
                          </a:endParaRPr>
                        </a:p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lang="en-US" sz="1600" b="1" dirty="0">
                              <a:solidFill>
                                <a:srgbClr val="941100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10</a:t>
                          </a:r>
                          <a:r>
                            <a:rPr sz="1600" b="1" dirty="0">
                              <a:solidFill>
                                <a:srgbClr val="941100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k </a:t>
                          </a:r>
                          <a:r>
                            <a:rPr lang="en-US" sz="1600" b="1" dirty="0">
                              <a:solidFill>
                                <a:srgbClr val="941100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 phase I+II</a:t>
                          </a:r>
                          <a:endParaRPr sz="1600" b="1" dirty="0">
                            <a:solidFill>
                              <a:srgbClr val="941100"/>
                            </a:solidFill>
                            <a:latin typeface="Arial Nova Light" panose="020B0304020202020204" pitchFamily="34" charset="0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lang="en-US" sz="1600" b="1" dirty="0">
                              <a:solidFill>
                                <a:srgbClr val="892111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4k</a:t>
                          </a: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lang="en-US" sz="1600" b="1" dirty="0">
                              <a:solidFill>
                                <a:srgbClr val="941100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 14k</a:t>
                          </a:r>
                          <a:endParaRPr sz="1600" b="1" dirty="0">
                            <a:solidFill>
                              <a:srgbClr val="941100"/>
                            </a:solidFill>
                            <a:latin typeface="Arial Nova Light" panose="020B0304020202020204" pitchFamily="34" charset="0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lang="en-US" sz="1600" b="1" dirty="0">
                              <a:solidFill>
                                <a:srgbClr val="941100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  804k</a:t>
                          </a:r>
                          <a:endParaRPr sz="1600" b="1" dirty="0">
                            <a:solidFill>
                              <a:srgbClr val="941100"/>
                            </a:solidFill>
                            <a:latin typeface="Arial Nova Light" panose="020B0304020202020204" pitchFamily="34" charset="0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90325">
                    <a:tc>
                      <a:txBody>
                        <a:bodyPr/>
                        <a:lstStyle/>
                        <a:p>
                          <a:pPr algn="ctr" defTabSz="914400">
                            <a:defRPr sz="4000">
                              <a:latin typeface="Roboto"/>
                              <a:ea typeface="Roboto"/>
                              <a:cs typeface="Roboto"/>
                              <a:sym typeface="Roboto"/>
                            </a:defRPr>
                          </a:pPr>
                          <a:r>
                            <a:rPr sz="1600" i="1" dirty="0">
                              <a:solidFill>
                                <a:schemeClr val="bg1"/>
                              </a:solidFill>
                              <a:latin typeface="Arial Nova Light" panose="020B0304020202020204" pitchFamily="34" charset="0"/>
                            </a:rPr>
                            <a:t>J/ψ </a:t>
                          </a:r>
                          <a:r>
                            <a:rPr sz="1600" dirty="0">
                              <a:solidFill>
                                <a:schemeClr val="bg1"/>
                              </a:solidFill>
                              <a:latin typeface="Arial Nova Light" panose="020B0304020202020204" pitchFamily="34" charset="0"/>
                            </a:rPr>
                            <a:t>Rate (electro-prod.)</a:t>
                          </a: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B>
                        <a:solidFill>
                          <a:srgbClr val="53576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4000">
                              <a:solidFill>
                                <a:srgbClr val="000000"/>
                              </a:solidFill>
                              <a:latin typeface="Roboto"/>
                              <a:ea typeface="Roboto"/>
                              <a:cs typeface="Roboto"/>
                              <a:sym typeface="Roboto"/>
                            </a:defRPr>
                          </a:pPr>
                          <a:endParaRPr sz="1600" dirty="0">
                            <a:latin typeface="Arial Nova Light" panose="020B0304020202020204" pitchFamily="34" charset="0"/>
                          </a:endParaRP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4000">
                              <a:solidFill>
                                <a:srgbClr val="000000"/>
                              </a:solidFill>
                              <a:latin typeface="Roboto"/>
                              <a:ea typeface="Roboto"/>
                              <a:cs typeface="Roboto"/>
                              <a:sym typeface="Roboto"/>
                            </a:defRPr>
                          </a:pPr>
                          <a:endParaRPr sz="1600" dirty="0">
                            <a:latin typeface="Arial Nova Light" panose="020B0304020202020204" pitchFamily="34" charset="0"/>
                          </a:endParaRP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4000">
                              <a:solidFill>
                                <a:srgbClr val="000000"/>
                              </a:solidFill>
                              <a:latin typeface="Roboto"/>
                              <a:ea typeface="Roboto"/>
                              <a:cs typeface="Roboto"/>
                              <a:sym typeface="Roboto"/>
                            </a:defRPr>
                          </a:pPr>
                          <a:r>
                            <a:rPr lang="en-US" sz="1600" dirty="0">
                              <a:solidFill>
                                <a:srgbClr val="002060"/>
                              </a:solidFill>
                              <a:latin typeface="Arial Nova Light" panose="020B0304020202020204" pitchFamily="34" charset="0"/>
                            </a:rPr>
                            <a:t>1k</a:t>
                          </a:r>
                          <a:endParaRPr sz="1600" dirty="0">
                            <a:solidFill>
                              <a:srgbClr val="002060"/>
                            </a:solidFill>
                            <a:latin typeface="Arial Nova Light" panose="020B0304020202020204" pitchFamily="34" charset="0"/>
                          </a:endParaRP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lang="en-US" sz="1600" b="1" dirty="0">
                              <a:solidFill>
                                <a:srgbClr val="011993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21k</a:t>
                          </a:r>
                          <a:endParaRPr sz="1600" b="1" dirty="0">
                            <a:solidFill>
                              <a:srgbClr val="011993"/>
                            </a:solidFill>
                            <a:latin typeface="Arial Nova Light" panose="020B0304020202020204" pitchFamily="34" charset="0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B>
                        <a:solidFill>
                          <a:srgbClr val="D0D1D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69632">
                    <a:tc>
                      <a:txBody>
                        <a:bodyPr/>
                        <a:lstStyle/>
                        <a:p>
                          <a:pPr algn="ctr" defTabSz="914400">
                            <a:defRPr sz="1800" b="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lang="en-US" sz="1600" b="1" dirty="0">
                              <a:solidFill>
                                <a:srgbClr val="FFFFFF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Photon-proton luminosity</a:t>
                          </a:r>
                          <a:endParaRPr sz="1600" b="1" dirty="0">
                            <a:solidFill>
                              <a:srgbClr val="FFFFFF"/>
                            </a:solidFill>
                            <a:latin typeface="Arial Nova Light" panose="020B0304020202020204" pitchFamily="34" charset="0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53576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4000" b="1">
                              <a:solidFill>
                                <a:srgbClr val="000000"/>
                              </a:solidFill>
                              <a:latin typeface="Roboto"/>
                              <a:ea typeface="Roboto"/>
                              <a:cs typeface="Roboto"/>
                              <a:sym typeface="Roboto"/>
                            </a:defRPr>
                          </a:pPr>
                          <a:endParaRPr sz="1600" dirty="0">
                            <a:latin typeface="Arial Nova Light" panose="020B0304020202020204" pitchFamily="34" charset="0"/>
                          </a:endParaRPr>
                        </a:p>
                      </a:txBody>
                      <a:tcPr marL="25399" marR="25399" marT="25399" marB="25399" anchor="ctr" horzOverflow="overflow">
                        <a:lnL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L>
                        <a:lnR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endParaRPr lang="en-US" sz="1600" dirty="0">
                            <a:latin typeface="Arial Nova Light" panose="020B0304020202020204" pitchFamily="34" charset="0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25399" marR="25399" marT="25399" marB="25399" anchor="ctr" horzOverflow="overflow">
                        <a:lnL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L>
                        <a:lnR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4000" b="1">
                              <a:solidFill>
                                <a:srgbClr val="000000"/>
                              </a:solidFill>
                              <a:latin typeface="Roboto"/>
                              <a:ea typeface="Roboto"/>
                              <a:cs typeface="Roboto"/>
                              <a:sym typeface="Roboto"/>
                            </a:defRPr>
                          </a:pPr>
                          <a:endParaRPr sz="1600" b="0" dirty="0">
                            <a:latin typeface="Arial Nova Light" panose="020B0304020202020204" pitchFamily="34" charset="0"/>
                          </a:endParaRPr>
                        </a:p>
                      </a:txBody>
                      <a:tcPr marL="25399" marR="25399" marT="25399" marB="25399" anchor="ctr" horzOverflow="overflow">
                        <a:lnL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L>
                        <a:lnR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endParaRPr sz="1600" dirty="0">
                            <a:latin typeface="Arial Nova Light" panose="020B0304020202020204" pitchFamily="34" charset="0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25399" marR="25399" marT="25399" marB="25399" anchor="ctr" horzOverflow="overflow">
                        <a:lnL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2995929"/>
                      </a:ext>
                    </a:extLst>
                  </a:tr>
                  <a:tr h="626245">
                    <a:tc>
                      <a:txBody>
                        <a:bodyPr/>
                        <a:lstStyle/>
                        <a:p>
                          <a:pPr algn="ctr" defTabSz="914400">
                            <a:defRPr sz="1800" b="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lang="en-US" sz="1600" b="1" dirty="0">
                              <a:solidFill>
                                <a:srgbClr val="FFFFFF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Acceptance</a:t>
                          </a:r>
                          <a:endParaRPr sz="1600" b="1" dirty="0">
                            <a:solidFill>
                              <a:srgbClr val="FFFFFF"/>
                            </a:solidFill>
                            <a:latin typeface="Arial Nova Light" panose="020B0304020202020204" pitchFamily="34" charset="0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53576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4000" b="1">
                              <a:solidFill>
                                <a:srgbClr val="000000"/>
                              </a:solidFill>
                              <a:latin typeface="Roboto"/>
                              <a:ea typeface="Roboto"/>
                              <a:cs typeface="Roboto"/>
                              <a:sym typeface="Roboto"/>
                            </a:defRPr>
                          </a:pPr>
                          <a:r>
                            <a:rPr lang="en-US" sz="1600" dirty="0">
                              <a:latin typeface="Arial Nova Light" panose="020B0304020202020204" pitchFamily="34" charset="0"/>
                            </a:rPr>
                            <a:t>~ 2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oMath>
                          </a14:m>
                          <a:endParaRPr sz="1600" dirty="0">
                            <a:latin typeface="Arial Nova Light" panose="020B0304020202020204" pitchFamily="34" charset="0"/>
                          </a:endParaRPr>
                        </a:p>
                      </a:txBody>
                      <a:tcPr marL="25399" marR="25399" marT="25399" marB="25399" anchor="ctr" horzOverflow="overflow">
                        <a:lnL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L>
                        <a:lnR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lang="en-US" sz="1600" dirty="0"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&lt; 3x10</a:t>
                          </a:r>
                          <a:r>
                            <a:rPr lang="en-US" sz="1600" baseline="30000" dirty="0"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-4</a:t>
                          </a:r>
                          <a:r>
                            <a:rPr lang="en-US" sz="1600" baseline="0" dirty="0"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 </a:t>
                          </a:r>
                          <a:endParaRPr lang="en-US" sz="1600" baseline="30000" dirty="0">
                            <a:latin typeface="Arial Nova Light" panose="020B0304020202020204" pitchFamily="34" charset="0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25399" marR="25399" marT="25399" marB="25399" anchor="ctr" horzOverflow="overflow">
                        <a:lnL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L>
                        <a:lnR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4000" b="1">
                              <a:solidFill>
                                <a:srgbClr val="000000"/>
                              </a:solidFill>
                              <a:latin typeface="Roboto"/>
                              <a:ea typeface="Roboto"/>
                              <a:cs typeface="Roboto"/>
                              <a:sym typeface="Roboto"/>
                            </a:defRPr>
                          </a:pPr>
                          <a:r>
                            <a:rPr lang="en-US" sz="1600" b="0" dirty="0">
                              <a:latin typeface="Arial Nova Light" panose="020B0304020202020204" pitchFamily="34" charset="0"/>
                            </a:rPr>
                            <a:t>&lt; </a:t>
                          </a:r>
                          <a:r>
                            <a:rPr lang="en-US" sz="1600" dirty="0">
                              <a:latin typeface="Arial Nova Light" panose="020B0304020202020204" pitchFamily="34" charset="0"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oMath>
                          </a14:m>
                          <a:endParaRPr sz="1600" b="0" dirty="0">
                            <a:latin typeface="Arial Nova Light" panose="020B0304020202020204" pitchFamily="34" charset="0"/>
                          </a:endParaRPr>
                        </a:p>
                      </a:txBody>
                      <a:tcPr marL="25399" marR="25399" marT="25399" marB="25399" anchor="ctr" horzOverflow="overflow">
                        <a:lnL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L>
                        <a:lnR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lang="en-US" sz="1600" dirty="0"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~ </a:t>
                          </a:r>
                          <a:r>
                            <a:rPr lang="en-US" sz="1600" b="1" dirty="0">
                              <a:latin typeface="Arial Nova Light" panose="020B0304020202020204" pitchFamily="34" charset="0"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oMath>
                          </a14:m>
                          <a:endParaRPr lang="en-US" sz="1600" dirty="0">
                            <a:latin typeface="Arial Nova Light" panose="020B0304020202020204" pitchFamily="34" charset="0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25399" marR="25399" marT="25399" marB="25399" anchor="ctr" horzOverflow="overflow">
                        <a:lnL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885863"/>
                      </a:ext>
                    </a:extLst>
                  </a:tr>
                  <a:tr h="634210">
                    <a:tc>
                      <a:txBody>
                        <a:bodyPr/>
                        <a:lstStyle/>
                        <a:p>
                          <a:pPr algn="ctr" defTabSz="914400">
                            <a:defRPr sz="1800" b="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sz="1600" b="1" dirty="0">
                              <a:solidFill>
                                <a:srgbClr val="FFFFFF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When?</a:t>
                          </a: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53576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sz="1600" dirty="0"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Finished</a:t>
                          </a: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sz="1600" dirty="0"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Finished</a:t>
                          </a: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lang="en-US" sz="1600" dirty="0"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  Proposed</a:t>
                          </a:r>
                          <a:endParaRPr sz="1600" dirty="0">
                            <a:latin typeface="Arial Nova Light" panose="020B0304020202020204" pitchFamily="34" charset="0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sz="1600" dirty="0"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~</a:t>
                          </a:r>
                          <a:r>
                            <a:rPr lang="en-US" sz="1600" dirty="0"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8</a:t>
                          </a:r>
                          <a:r>
                            <a:rPr sz="1600" dirty="0"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 years?</a:t>
                          </a: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">
                <a:extLst>
                  <a:ext uri="{FF2B5EF4-FFF2-40B4-BE49-F238E27FC236}">
                    <a16:creationId xmlns:a16="http://schemas.microsoft.com/office/drawing/2014/main" id="{C85FC688-E5E6-F733-3E94-BA84F6C4F83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617656162"/>
                  </p:ext>
                </p:extLst>
              </p:nvPr>
            </p:nvGraphicFramePr>
            <p:xfrm>
              <a:off x="823405" y="1489335"/>
              <a:ext cx="10108097" cy="4703735"/>
            </p:xfrm>
            <a:graphic>
              <a:graphicData uri="http://schemas.openxmlformats.org/drawingml/2006/table">
                <a:tbl>
                  <a:tblPr firstRow="1" firstCol="1"/>
                  <a:tblGrid>
                    <a:gridCol w="24947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5899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94270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9269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784762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1114598">
                    <a:tc>
                      <a:txBody>
                        <a:bodyPr/>
                        <a:lstStyle/>
                        <a:p>
                          <a:pPr algn="ctr" defTabSz="914400">
                            <a:defRPr sz="4000">
                              <a:latin typeface="Roboto"/>
                              <a:ea typeface="Roboto"/>
                              <a:cs typeface="Roboto"/>
                              <a:sym typeface="Roboto"/>
                            </a:defRPr>
                          </a:pPr>
                          <a:endParaRPr sz="1600" dirty="0">
                            <a:latin typeface="Arial Nova Light" panose="020B0304020202020204" pitchFamily="34" charset="0"/>
                          </a:endParaRP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767C8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 b="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sz="1600" b="1" dirty="0" err="1">
                              <a:solidFill>
                                <a:srgbClr val="FFFFFF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GlueX</a:t>
                          </a:r>
                          <a:r>
                            <a:rPr sz="1600" b="1" dirty="0">
                              <a:solidFill>
                                <a:srgbClr val="FFFFFF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
HALL D</a:t>
                          </a: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767C8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 b="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sz="1600" b="1" dirty="0">
                              <a:solidFill>
                                <a:srgbClr val="FFFFFF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HMS+SHMS
HALL C</a:t>
                          </a: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767C8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 b="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sz="1600" b="1" dirty="0">
                              <a:solidFill>
                                <a:srgbClr val="FFFFFF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CLAS 12</a:t>
                          </a:r>
                          <a:r>
                            <a:rPr lang="en-US" sz="1600" b="1" dirty="0">
                              <a:solidFill>
                                <a:srgbClr val="FFFFFF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 upgrade I</a:t>
                          </a:r>
                          <a:r>
                            <a:rPr sz="1600" b="1" dirty="0">
                              <a:solidFill>
                                <a:srgbClr val="FFFFFF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
HALL B</a:t>
                          </a: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767C8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 b="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sz="1600" b="1" dirty="0" err="1">
                              <a:solidFill>
                                <a:srgbClr val="FFFFFF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SoLID</a:t>
                          </a:r>
                          <a:r>
                            <a:rPr sz="1600" b="1" dirty="0">
                              <a:solidFill>
                                <a:srgbClr val="FFFFFF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
HALL A</a:t>
                          </a: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767C8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68725">
                    <a:tc>
                      <a:txBody>
                        <a:bodyPr/>
                        <a:lstStyle/>
                        <a:p>
                          <a:pPr algn="ctr" defTabSz="914400">
                            <a:defRPr sz="4000">
                              <a:latin typeface="Roboto"/>
                              <a:ea typeface="Roboto"/>
                              <a:cs typeface="Roboto"/>
                              <a:sym typeface="Roboto"/>
                            </a:defRPr>
                          </a:pPr>
                          <a:r>
                            <a:rPr sz="1600" i="1" dirty="0">
                              <a:solidFill>
                                <a:schemeClr val="bg1"/>
                              </a:solidFill>
                              <a:latin typeface="Arial Nova Light" panose="020B0304020202020204" pitchFamily="34" charset="0"/>
                            </a:rPr>
                            <a:t>J/ψ </a:t>
                          </a:r>
                          <a:r>
                            <a:rPr sz="1600" dirty="0">
                              <a:solidFill>
                                <a:schemeClr val="bg1"/>
                              </a:solidFill>
                              <a:latin typeface="Arial Nova Light" panose="020B0304020202020204" pitchFamily="34" charset="0"/>
                            </a:rPr>
                            <a:t>counts (photo-prod.)</a:t>
                          </a: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53576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sz="1600" b="1" dirty="0">
                              <a:solidFill>
                                <a:srgbClr val="941100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~4</a:t>
                          </a:r>
                          <a:r>
                            <a:rPr lang="en-US" sz="1600" b="1" dirty="0">
                              <a:solidFill>
                                <a:srgbClr val="941100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69 </a:t>
                          </a:r>
                          <a:r>
                            <a:rPr sz="1600" b="1" dirty="0">
                              <a:solidFill>
                                <a:srgbClr val="941100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published</a:t>
                          </a:r>
                          <a:r>
                            <a:rPr lang="en-US" sz="1600" b="1" dirty="0">
                              <a:solidFill>
                                <a:srgbClr val="941100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,</a:t>
                          </a:r>
                          <a:r>
                            <a:rPr sz="1600" b="1" dirty="0">
                              <a:solidFill>
                                <a:srgbClr val="941100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 </a:t>
                          </a:r>
                          <a:endParaRPr lang="en-US" sz="1600" b="1" dirty="0">
                            <a:solidFill>
                              <a:srgbClr val="941100"/>
                            </a:solidFill>
                            <a:latin typeface="Arial Nova Light" panose="020B0304020202020204" pitchFamily="34" charset="0"/>
                            <a:ea typeface="Roboto"/>
                            <a:cs typeface="Roboto"/>
                            <a:sym typeface="Roboto"/>
                          </a:endParaRPr>
                        </a:p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lang="en-US" sz="1600" b="1" dirty="0">
                              <a:solidFill>
                                <a:srgbClr val="941100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10</a:t>
                          </a:r>
                          <a:r>
                            <a:rPr sz="1600" b="1" dirty="0">
                              <a:solidFill>
                                <a:srgbClr val="941100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k </a:t>
                          </a:r>
                          <a:r>
                            <a:rPr lang="en-US" sz="1600" b="1" dirty="0">
                              <a:solidFill>
                                <a:srgbClr val="941100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 phase I+II</a:t>
                          </a:r>
                          <a:endParaRPr sz="1600" b="1" dirty="0">
                            <a:solidFill>
                              <a:srgbClr val="941100"/>
                            </a:solidFill>
                            <a:latin typeface="Arial Nova Light" panose="020B0304020202020204" pitchFamily="34" charset="0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lang="en-US" sz="1600" b="1" dirty="0">
                              <a:solidFill>
                                <a:srgbClr val="892111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4k</a:t>
                          </a: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lang="en-US" sz="1600" b="1" dirty="0">
                              <a:solidFill>
                                <a:srgbClr val="941100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 14k</a:t>
                          </a:r>
                          <a:endParaRPr sz="1600" b="1" dirty="0">
                            <a:solidFill>
                              <a:srgbClr val="941100"/>
                            </a:solidFill>
                            <a:latin typeface="Arial Nova Light" panose="020B0304020202020204" pitchFamily="34" charset="0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lang="en-US" sz="1600" b="1" dirty="0">
                              <a:solidFill>
                                <a:srgbClr val="941100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  804k</a:t>
                          </a:r>
                          <a:endParaRPr sz="1600" b="1" dirty="0">
                            <a:solidFill>
                              <a:srgbClr val="941100"/>
                            </a:solidFill>
                            <a:latin typeface="Arial Nova Light" panose="020B0304020202020204" pitchFamily="34" charset="0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90325">
                    <a:tc>
                      <a:txBody>
                        <a:bodyPr/>
                        <a:lstStyle/>
                        <a:p>
                          <a:pPr algn="ctr" defTabSz="914400">
                            <a:defRPr sz="4000">
                              <a:latin typeface="Roboto"/>
                              <a:ea typeface="Roboto"/>
                              <a:cs typeface="Roboto"/>
                              <a:sym typeface="Roboto"/>
                            </a:defRPr>
                          </a:pPr>
                          <a:r>
                            <a:rPr sz="1600" i="1" dirty="0">
                              <a:solidFill>
                                <a:schemeClr val="bg1"/>
                              </a:solidFill>
                              <a:latin typeface="Arial Nova Light" panose="020B0304020202020204" pitchFamily="34" charset="0"/>
                            </a:rPr>
                            <a:t>J/</a:t>
                          </a:r>
                          <a:r>
                            <a:rPr sz="1600" i="1" dirty="0" err="1">
                              <a:solidFill>
                                <a:schemeClr val="bg1"/>
                              </a:solidFill>
                              <a:latin typeface="Arial Nova Light" panose="020B0304020202020204" pitchFamily="34" charset="0"/>
                            </a:rPr>
                            <a:t>ψ</a:t>
                          </a:r>
                          <a:r>
                            <a:rPr sz="1600" i="1" dirty="0">
                              <a:solidFill>
                                <a:schemeClr val="bg1"/>
                              </a:solidFill>
                              <a:latin typeface="Arial Nova Light" panose="020B0304020202020204" pitchFamily="34" charset="0"/>
                            </a:rPr>
                            <a:t> </a:t>
                          </a:r>
                          <a:r>
                            <a:rPr sz="1600" dirty="0">
                              <a:solidFill>
                                <a:schemeClr val="bg1"/>
                              </a:solidFill>
                              <a:latin typeface="Arial Nova Light" panose="020B0304020202020204" pitchFamily="34" charset="0"/>
                            </a:rPr>
                            <a:t>Rate (electro-prod.)</a:t>
                          </a: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B>
                        <a:solidFill>
                          <a:srgbClr val="53576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4000">
                              <a:solidFill>
                                <a:srgbClr val="000000"/>
                              </a:solidFill>
                              <a:latin typeface="Roboto"/>
                              <a:ea typeface="Roboto"/>
                              <a:cs typeface="Roboto"/>
                              <a:sym typeface="Roboto"/>
                            </a:defRPr>
                          </a:pPr>
                          <a:endParaRPr sz="1600" dirty="0">
                            <a:latin typeface="Arial Nova Light" panose="020B0304020202020204" pitchFamily="34" charset="0"/>
                          </a:endParaRP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4000">
                              <a:solidFill>
                                <a:srgbClr val="000000"/>
                              </a:solidFill>
                              <a:latin typeface="Roboto"/>
                              <a:ea typeface="Roboto"/>
                              <a:cs typeface="Roboto"/>
                              <a:sym typeface="Roboto"/>
                            </a:defRPr>
                          </a:pPr>
                          <a:endParaRPr sz="1600" dirty="0">
                            <a:latin typeface="Arial Nova Light" panose="020B0304020202020204" pitchFamily="34" charset="0"/>
                          </a:endParaRP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4000">
                              <a:solidFill>
                                <a:srgbClr val="000000"/>
                              </a:solidFill>
                              <a:latin typeface="Roboto"/>
                              <a:ea typeface="Roboto"/>
                              <a:cs typeface="Roboto"/>
                              <a:sym typeface="Roboto"/>
                            </a:defRPr>
                          </a:pPr>
                          <a:r>
                            <a:rPr lang="en-US" sz="1600" dirty="0">
                              <a:solidFill>
                                <a:srgbClr val="002060"/>
                              </a:solidFill>
                              <a:latin typeface="Arial Nova Light" panose="020B0304020202020204" pitchFamily="34" charset="0"/>
                            </a:rPr>
                            <a:t>1k</a:t>
                          </a:r>
                          <a:endParaRPr sz="1600" dirty="0">
                            <a:solidFill>
                              <a:srgbClr val="002060"/>
                            </a:solidFill>
                            <a:latin typeface="Arial Nova Light" panose="020B0304020202020204" pitchFamily="34" charset="0"/>
                          </a:endParaRP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lang="en-US" sz="1600" b="1" dirty="0">
                              <a:solidFill>
                                <a:srgbClr val="011993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21k</a:t>
                          </a:r>
                          <a:endParaRPr sz="1600" b="1" dirty="0">
                            <a:solidFill>
                              <a:srgbClr val="011993"/>
                            </a:solidFill>
                            <a:latin typeface="Arial Nova Light" panose="020B0304020202020204" pitchFamily="34" charset="0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>
                          <a:solidFill>
                            <a:srgbClr val="FFFFFF"/>
                          </a:solidFill>
                          <a:miter lim="400000"/>
                        </a:lnT>
                        <a:lnB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B>
                        <a:solidFill>
                          <a:srgbClr val="D0D1D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69632">
                    <a:tc>
                      <a:txBody>
                        <a:bodyPr/>
                        <a:lstStyle/>
                        <a:p>
                          <a:pPr algn="ctr" defTabSz="914400">
                            <a:defRPr sz="1800" b="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lang="en-US" sz="1600" b="1" dirty="0">
                              <a:solidFill>
                                <a:srgbClr val="FFFFFF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Photon-proton luminosity</a:t>
                          </a:r>
                          <a:endParaRPr sz="1600" b="1" dirty="0">
                            <a:solidFill>
                              <a:srgbClr val="FFFFFF"/>
                            </a:solidFill>
                            <a:latin typeface="Arial Nova Light" panose="020B0304020202020204" pitchFamily="34" charset="0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53576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4000" b="1">
                              <a:solidFill>
                                <a:srgbClr val="000000"/>
                              </a:solidFill>
                              <a:latin typeface="Roboto"/>
                              <a:ea typeface="Roboto"/>
                              <a:cs typeface="Roboto"/>
                              <a:sym typeface="Roboto"/>
                            </a:defRPr>
                          </a:pPr>
                          <a:endParaRPr sz="1600">
                            <a:latin typeface="Arial Nova Light" panose="020B0304020202020204" pitchFamily="34" charset="0"/>
                          </a:endParaRPr>
                        </a:p>
                      </a:txBody>
                      <a:tcPr marL="25399" marR="25399" marT="25399" marB="25399" anchor="ctr" horzOverflow="overflow">
                        <a:lnL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L>
                        <a:lnR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endParaRPr lang="en-US" sz="1600" dirty="0">
                            <a:latin typeface="Arial Nova Light" panose="020B0304020202020204" pitchFamily="34" charset="0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25399" marR="25399" marT="25399" marB="25399" anchor="ctr" horzOverflow="overflow">
                        <a:lnL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L>
                        <a:lnR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4000" b="1">
                              <a:solidFill>
                                <a:srgbClr val="000000"/>
                              </a:solidFill>
                              <a:latin typeface="Roboto"/>
                              <a:ea typeface="Roboto"/>
                              <a:cs typeface="Roboto"/>
                              <a:sym typeface="Roboto"/>
                            </a:defRPr>
                          </a:pPr>
                          <a:endParaRPr sz="1600" b="0" dirty="0">
                            <a:latin typeface="Arial Nova Light" panose="020B0304020202020204" pitchFamily="34" charset="0"/>
                          </a:endParaRPr>
                        </a:p>
                      </a:txBody>
                      <a:tcPr marL="25399" marR="25399" marT="25399" marB="25399" anchor="ctr" horzOverflow="overflow">
                        <a:lnL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L>
                        <a:lnR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endParaRPr sz="1600" dirty="0">
                            <a:latin typeface="Arial Nova Light" panose="020B0304020202020204" pitchFamily="34" charset="0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25399" marR="25399" marT="25399" marB="25399" anchor="ctr" horzOverflow="overflow">
                        <a:lnL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2995929"/>
                      </a:ext>
                    </a:extLst>
                  </a:tr>
                  <a:tr h="626245">
                    <a:tc>
                      <a:txBody>
                        <a:bodyPr/>
                        <a:lstStyle/>
                        <a:p>
                          <a:pPr algn="ctr" defTabSz="914400">
                            <a:defRPr sz="1800" b="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lang="en-US" sz="1600" b="1" dirty="0">
                              <a:solidFill>
                                <a:srgbClr val="FFFFFF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Acceptance</a:t>
                          </a:r>
                          <a:endParaRPr sz="1600" b="1" dirty="0">
                            <a:solidFill>
                              <a:srgbClr val="FFFFFF"/>
                            </a:solidFill>
                            <a:latin typeface="Arial Nova Light" panose="020B0304020202020204" pitchFamily="34" charset="0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53576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5399" marR="25399" marT="25399" marB="25399" anchor="ctr" horzOverflow="overflow">
                        <a:lnL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L>
                        <a:lnR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blipFill>
                          <a:blip r:embed="rId2"/>
                          <a:stretch>
                            <a:fillRect l="-127950" t="-550485" r="-289441" b="-1058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lang="en-US" sz="1600" dirty="0"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&lt; 3x10</a:t>
                          </a:r>
                          <a:r>
                            <a:rPr lang="en-US" sz="1600" baseline="30000" dirty="0"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-4</a:t>
                          </a:r>
                          <a:r>
                            <a:rPr lang="en-US" sz="1600" baseline="0" dirty="0"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 </a:t>
                          </a:r>
                          <a:endParaRPr lang="en-US" sz="1600" baseline="30000" dirty="0">
                            <a:latin typeface="Arial Nova Light" panose="020B0304020202020204" pitchFamily="34" charset="0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25399" marR="25399" marT="25399" marB="25399" anchor="ctr" horzOverflow="overflow">
                        <a:lnL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L>
                        <a:lnR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5399" marR="25399" marT="25399" marB="25399" anchor="ctr" horzOverflow="overflow">
                        <a:lnL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L>
                        <a:lnR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blipFill>
                          <a:blip r:embed="rId2"/>
                          <a:stretch>
                            <a:fillRect l="-333228" t="-550485" r="-93987" b="-1058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5399" marR="25399" marT="25399" marB="25399" anchor="ctr" horzOverflow="overflow">
                        <a:lnL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blipFill>
                          <a:blip r:embed="rId2"/>
                          <a:stretch>
                            <a:fillRect l="-467235" t="-550485" r="-1365" b="-1058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885863"/>
                      </a:ext>
                    </a:extLst>
                  </a:tr>
                  <a:tr h="634210">
                    <a:tc>
                      <a:txBody>
                        <a:bodyPr/>
                        <a:lstStyle/>
                        <a:p>
                          <a:pPr algn="ctr" defTabSz="914400">
                            <a:defRPr sz="1800" b="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sz="1600" b="1" dirty="0">
                              <a:solidFill>
                                <a:srgbClr val="FFFFFF"/>
                              </a:solidFill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When?</a:t>
                          </a: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53576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sz="1600" dirty="0"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Finished</a:t>
                          </a: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sz="1600" dirty="0"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Finished</a:t>
                          </a: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lang="en-US" sz="1600" dirty="0"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  Proposed</a:t>
                          </a:r>
                          <a:endParaRPr sz="1600" dirty="0">
                            <a:latin typeface="Arial Nova Light" panose="020B0304020202020204" pitchFamily="34" charset="0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defTabSz="914400">
                            <a:defRPr sz="1800">
                              <a:solidFill>
                                <a:srgbClr val="000000"/>
                              </a:solidFill>
                            </a:defRPr>
                          </a:pPr>
                          <a:r>
                            <a:rPr sz="1600" dirty="0"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~</a:t>
                          </a:r>
                          <a:r>
                            <a:rPr lang="en-US" sz="1600" dirty="0"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8</a:t>
                          </a:r>
                          <a:r>
                            <a:rPr sz="1600" dirty="0">
                              <a:latin typeface="Arial Nova Light" panose="020B0304020202020204" pitchFamily="34" charset="0"/>
                              <a:ea typeface="Roboto"/>
                              <a:cs typeface="Roboto"/>
                              <a:sym typeface="Roboto"/>
                            </a:rPr>
                            <a:t> years?</a:t>
                          </a:r>
                        </a:p>
                      </a:txBody>
                      <a:tcPr marL="25399" marR="25399" marT="25399" marB="25399" anchor="ctr" horzOverflow="overflow">
                        <a:lnL w="25400">
                          <a:solidFill>
                            <a:srgbClr val="FFFFFF"/>
                          </a:solidFill>
                          <a:miter lim="400000"/>
                        </a:lnL>
                        <a:lnR w="25400">
                          <a:solidFill>
                            <a:srgbClr val="FFFFFF"/>
                          </a:solidFill>
                          <a:miter lim="400000"/>
                        </a:lnR>
                        <a:lnT w="25400" cap="flat" cmpd="sng" algn="ctr">
                          <a:solidFill>
                            <a:srgbClr val="FFFFFF"/>
                          </a:solidFill>
                          <a:prstDash val="solid"/>
                          <a:miter lim="400000"/>
                          <a:headEnd type="none" w="med" len="med"/>
                          <a:tailEnd type="none" w="med" len="med"/>
                        </a:lnT>
                        <a:lnB w="25400">
                          <a:solidFill>
                            <a:srgbClr val="FFFFFF"/>
                          </a:solidFill>
                          <a:miter lim="400000"/>
                        </a:lnB>
                        <a:solidFill>
                          <a:srgbClr val="D0D1D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标题 1">
            <a:extLst>
              <a:ext uri="{FF2B5EF4-FFF2-40B4-BE49-F238E27FC236}">
                <a16:creationId xmlns:a16="http://schemas.microsoft.com/office/drawing/2014/main" id="{6BE45FDD-A75A-D49F-AE4E-39F556AEA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</a:t>
            </a:r>
            <a:r>
              <a:rPr lang="en-US" dirty="0">
                <a:latin typeface="Arial Nova Light" panose="020B0304020202020204" pitchFamily="34" charset="0"/>
              </a:rPr>
              <a:t>J/</a:t>
            </a:r>
            <a:r>
              <a:rPr lang="el-GR" dirty="0">
                <a:latin typeface="Arial Nova Light" panose="020B0304020202020204" pitchFamily="34" charset="0"/>
              </a:rPr>
              <a:t>ψ</a:t>
            </a:r>
            <a:r>
              <a:rPr lang="en-US" dirty="0">
                <a:latin typeface="Arial Nova Light" panose="020B0304020202020204" pitchFamily="34" charset="0"/>
              </a:rPr>
              <a:t> data at JLab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91D6DF-1958-2D37-1F0F-C8E421204BAB}"/>
              </a:ext>
            </a:extLst>
          </p:cNvPr>
          <p:cNvSpPr txBox="1"/>
          <p:nvPr/>
        </p:nvSpPr>
        <p:spPr>
          <a:xfrm>
            <a:off x="8605603" y="1150781"/>
            <a:ext cx="25296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70C0"/>
                </a:solidFill>
              </a:rPr>
              <a:t>Slide from Z.-E. Meziani</a:t>
            </a:r>
            <a:endParaRPr 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4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EAE5B83-115F-8BF9-B019-ACC5BB891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61C38FA0-6387-2AE7-39D2-972BBE70E583}"/>
              </a:ext>
            </a:extLst>
          </p:cNvPr>
          <p:cNvSpPr/>
          <p:nvPr/>
        </p:nvSpPr>
        <p:spPr>
          <a:xfrm>
            <a:off x="619654" y="1424375"/>
            <a:ext cx="9221921" cy="2326896"/>
          </a:xfrm>
          <a:prstGeom prst="roundRect">
            <a:avLst>
              <a:gd name="adj" fmla="val 576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A516C04-A669-717C-7FD8-402CBD634628}"/>
              </a:ext>
            </a:extLst>
          </p:cNvPr>
          <p:cNvSpPr txBox="1">
            <a:spLocks/>
          </p:cNvSpPr>
          <p:nvPr/>
        </p:nvSpPr>
        <p:spPr>
          <a:xfrm>
            <a:off x="852772" y="1424375"/>
            <a:ext cx="8988803" cy="23216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latin typeface="+mn-lt"/>
              </a:rPr>
              <a:t>Summary</a:t>
            </a:r>
            <a:endParaRPr lang="en-US" sz="2400" b="1" dirty="0">
              <a:latin typeface="+mn-lt"/>
            </a:endParaRPr>
          </a:p>
          <a:p>
            <a:pPr>
              <a:lnSpc>
                <a:spcPct val="150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800" dirty="0"/>
              <a:t>Exclusive heavy quarkonium production as probe of gluonic structures</a:t>
            </a:r>
          </a:p>
          <a:p>
            <a:pPr>
              <a:lnSpc>
                <a:spcPct val="150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800" dirty="0"/>
              <a:t>Large skewness behavior of gCFFs in</a:t>
            </a:r>
            <a:r>
              <a:rPr lang="en-US" altLang="zh-CN" sz="1800" dirty="0"/>
              <a:t> near-threshold heavy </a:t>
            </a:r>
            <a:r>
              <a:rPr lang="en-US" sz="1800" dirty="0"/>
              <a:t>quarkonium </a:t>
            </a:r>
            <a:r>
              <a:rPr lang="en-US" altLang="zh-CN" sz="1800" dirty="0"/>
              <a:t>production</a:t>
            </a:r>
          </a:p>
          <a:p>
            <a:pPr>
              <a:lnSpc>
                <a:spcPct val="150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altLang="zh-CN" sz="1800" dirty="0"/>
              <a:t>(Potential) extraction of gluonic </a:t>
            </a:r>
            <a:r>
              <a:rPr lang="en-US" sz="1800" dirty="0"/>
              <a:t>GFFs in the nucleon with such framework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D7F4E119-6F76-2811-B349-344CFE6320F0}"/>
              </a:ext>
            </a:extLst>
          </p:cNvPr>
          <p:cNvSpPr/>
          <p:nvPr/>
        </p:nvSpPr>
        <p:spPr>
          <a:xfrm>
            <a:off x="619654" y="3976517"/>
            <a:ext cx="9221921" cy="2321693"/>
          </a:xfrm>
          <a:prstGeom prst="roundRect">
            <a:avLst>
              <a:gd name="adj" fmla="val 5765"/>
            </a:avLst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2D452A2F-B532-2BC2-183C-CBBC50C08B0A}"/>
              </a:ext>
            </a:extLst>
          </p:cNvPr>
          <p:cNvSpPr txBox="1">
            <a:spLocks/>
          </p:cNvSpPr>
          <p:nvPr/>
        </p:nvSpPr>
        <p:spPr>
          <a:xfrm>
            <a:off x="854199" y="3976517"/>
            <a:ext cx="8616372" cy="2321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latin typeface="+mn-lt"/>
              </a:rPr>
              <a:t>Outlook</a:t>
            </a:r>
          </a:p>
          <a:p>
            <a:pPr>
              <a:lnSpc>
                <a:spcPct val="15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1800" dirty="0"/>
              <a:t>Next-to-leading order effects in strong coupling and non-relativistic corrections</a:t>
            </a:r>
          </a:p>
          <a:p>
            <a:pPr>
              <a:lnSpc>
                <a:spcPct val="15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1800" dirty="0"/>
              <a:t>Extension to quark GPDs, e.g., time-like Compton scattering for the quark case</a:t>
            </a:r>
          </a:p>
          <a:p>
            <a:pPr>
              <a:lnSpc>
                <a:spcPct val="15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1800" dirty="0"/>
              <a:t>Relations to the other frameworks – collinear NRQCD factorization</a:t>
            </a:r>
          </a:p>
        </p:txBody>
      </p:sp>
    </p:spTree>
    <p:extLst>
      <p:ext uri="{BB962C8B-B14F-4D97-AF65-F5344CB8AC3E}">
        <p14:creationId xmlns:p14="http://schemas.microsoft.com/office/powerpoint/2010/main" val="3222070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4C7DC464-B43E-DE56-A24E-001468A82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9558"/>
            <a:ext cx="10515600" cy="999878"/>
          </a:xfrm>
        </p:spPr>
        <p:txBody>
          <a:bodyPr>
            <a:normAutofit/>
          </a:bodyPr>
          <a:lstStyle/>
          <a:p>
            <a:r>
              <a:rPr lang="en-US" sz="5400" dirty="0"/>
              <a:t>Thank you!</a:t>
            </a:r>
            <a:endParaRPr lang="en-US" sz="5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940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FC388E-38F6-BDBA-6D58-001397C38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Conformal moment expansion</a:t>
            </a:r>
          </a:p>
        </p:txBody>
      </p:sp>
      <p:pic>
        <p:nvPicPr>
          <p:cNvPr id="5" name="图形 4">
            <a:extLst>
              <a:ext uri="{FF2B5EF4-FFF2-40B4-BE49-F238E27FC236}">
                <a16:creationId xmlns:a16="http://schemas.microsoft.com/office/drawing/2014/main" id="{6E024231-FD5B-9467-7DD8-3B300E3DD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8282" y="1267096"/>
            <a:ext cx="4026814" cy="514651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312A67B2-1E6E-6AC8-0FAA-B887865F2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31499" y="1267095"/>
            <a:ext cx="4026813" cy="520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07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B1B550-1B15-40CE-C417-F850D601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more comments</a:t>
            </a:r>
          </a:p>
        </p:txBody>
      </p:sp>
      <p:sp>
        <p:nvSpPr>
          <p:cNvPr id="6" name="内容占位符 1 1 2 1">
            <a:extLst>
              <a:ext uri="{FF2B5EF4-FFF2-40B4-BE49-F238E27FC236}">
                <a16:creationId xmlns:a16="http://schemas.microsoft.com/office/drawing/2014/main" id="{C747D08F-2988-090D-8BC9-852EAB3A5921}"/>
              </a:ext>
            </a:extLst>
          </p:cNvPr>
          <p:cNvSpPr txBox="1">
            <a:spLocks/>
          </p:cNvSpPr>
          <p:nvPr/>
        </p:nvSpPr>
        <p:spPr>
          <a:xfrm>
            <a:off x="619653" y="1178854"/>
            <a:ext cx="11655853" cy="679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dirty="0"/>
              <a:t>The asymptotic expansion is closely related to the endpoint constraints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81127FD-345C-43BF-33A0-E3ED6514FF41}"/>
              </a:ext>
            </a:extLst>
          </p:cNvPr>
          <p:cNvGrpSpPr/>
          <p:nvPr/>
        </p:nvGrpSpPr>
        <p:grpSpPr>
          <a:xfrm>
            <a:off x="619653" y="4637692"/>
            <a:ext cx="11463491" cy="1461299"/>
            <a:chOff x="619653" y="4637692"/>
            <a:chExt cx="11463491" cy="1461299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51D1581B-8280-8068-7D3E-180107DE5F14}"/>
                </a:ext>
              </a:extLst>
            </p:cNvPr>
            <p:cNvGrpSpPr/>
            <p:nvPr/>
          </p:nvGrpSpPr>
          <p:grpSpPr>
            <a:xfrm>
              <a:off x="3425280" y="5375414"/>
              <a:ext cx="5341437" cy="723577"/>
              <a:chOff x="3101123" y="2112089"/>
              <a:chExt cx="5191783" cy="679665"/>
            </a:xfrm>
          </p:grpSpPr>
          <p:pic>
            <p:nvPicPr>
              <p:cNvPr id="4" name="Picture 5" descr="\documentclass{article}&#10;\usepackage{amsmath,mathrsfs,xcolor,amssymb,slashed,bm}&#10;\usepackage{amsfonts}&#10;\usepackage{mwe}&#10;\usepackage{tikz-feynman}&#10;\tikzfeynmanset{compat=1.0.0}&#10;\newcommand{\bra}[1]{\left&lt;#1\left|}&#10;\newcommand{\ket}[1]{\right|#1\right&gt;}&#10;\newcommand{\ui}[1]{^{(#1)}}&#10;\DeclareMathAlphabet{\mathdutchcal}{U}{dutchcal}{m}{n}&#10;\SetMathAlphabet{\mathdutchcal}{bold}{U}{dutchcal}{b}{n}&#10;\DeclareMathAlphabet{\mathdutchbcal}{U}{dutchcal}{b}{n}&#10;\pagestyle{empty}&#10;\begin{document}&#10;\begin{align*}&#10;\begin{split}&#10;\mathcal{A}_j^{\rm{conf}} =\frac{2^{j+2}\Gamma\left(5/2+j\right)}{\Gamma\left(3/2\right)\Gamma\left(4+j\right)}&#10;\end{split}&#10;\end{align*}&#10;\end{document}" title="IguanaTex Bitmap Display">
                <a:extLst>
                  <a:ext uri="{FF2B5EF4-FFF2-40B4-BE49-F238E27FC236}">
                    <a16:creationId xmlns:a16="http://schemas.microsoft.com/office/drawing/2014/main" id="{98958860-10AB-C1BF-4E03-681C6C9A54F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1123" y="2112089"/>
                <a:ext cx="2994877" cy="679665"/>
              </a:xfrm>
              <a:prstGeom prst="rect">
                <a:avLst/>
              </a:prstGeom>
            </p:spPr>
          </p:pic>
          <p:pic>
            <p:nvPicPr>
              <p:cNvPr id="5" name="Picture 7" descr="\documentclass{article}&#10;\usepackage{amsmath,mathrsfs,xcolor,amssymb,slashed,bm}&#10;\usepackage{amsfonts}&#10;\usepackage{mwe}&#10;\usepackage{tikz-feynman}&#10;\tikzfeynmanset{compat=1.0.0}&#10;\newcommand{\bra}[1]{\left&lt;#1\left|}&#10;\newcommand{\ket}[1]{\right|#1\right&gt;}&#10;\newcommand{\ui}[1]{^{(#1)}}&#10;\DeclareMathAlphabet{\mathdutchcal}{U}{dutchcal}{m}{n}&#10;\SetMathAlphabet{\mathdutchcal}{bold}{U}{dutchcal}{b}{n}&#10;\DeclareMathAlphabet{\mathdutchbcal}{U}{dutchcal}{b}{n}&#10;\pagestyle{empty}&#10;\begin{document}&#10;\begin{align*}&#10;\begin{split}&#10;\mathcal{A}_1^{\rm{conf}}  = \frac{5}{4}&#10;\end{split}&#10;\end{align*}&#10;\end{document}" title="IguanaTex Bitmap Display">
                <a:extLst>
                  <a:ext uri="{FF2B5EF4-FFF2-40B4-BE49-F238E27FC236}">
                    <a16:creationId xmlns:a16="http://schemas.microsoft.com/office/drawing/2014/main" id="{3226C0B7-8626-770A-E69D-1DDBFBBF20F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9460" y="2112089"/>
                <a:ext cx="1293446" cy="615753"/>
              </a:xfrm>
              <a:prstGeom prst="rect">
                <a:avLst/>
              </a:prstGeom>
            </p:spPr>
          </p:pic>
        </p:grpSp>
        <p:sp>
          <p:nvSpPr>
            <p:cNvPr id="7" name="内容占位符 1 1 2 1">
              <a:extLst>
                <a:ext uri="{FF2B5EF4-FFF2-40B4-BE49-F238E27FC236}">
                  <a16:creationId xmlns:a16="http://schemas.microsoft.com/office/drawing/2014/main" id="{13CD84FC-F95B-5DB3-B285-424DE877CA42}"/>
                </a:ext>
              </a:extLst>
            </p:cNvPr>
            <p:cNvSpPr txBox="1">
              <a:spLocks/>
            </p:cNvSpPr>
            <p:nvPr/>
          </p:nvSpPr>
          <p:spPr>
            <a:xfrm>
              <a:off x="619653" y="4637692"/>
              <a:ext cx="11463491" cy="6796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sz="2400" dirty="0"/>
                <a:t>The 25% excess from higher moments contamination relate to the conformal ratio?</a:t>
              </a:r>
            </a:p>
          </p:txBody>
        </p:sp>
      </p:grpSp>
      <p:graphicFrame>
        <p:nvGraphicFramePr>
          <p:cNvPr id="8" name="图示 7">
            <a:extLst>
              <a:ext uri="{FF2B5EF4-FFF2-40B4-BE49-F238E27FC236}">
                <a16:creationId xmlns:a16="http://schemas.microsoft.com/office/drawing/2014/main" id="{7C7A8989-F2C9-9C51-7244-0AAEA5A9B4A5}"/>
              </a:ext>
            </a:extLst>
          </p:cNvPr>
          <p:cNvGraphicFramePr/>
          <p:nvPr/>
        </p:nvGraphicFramePr>
        <p:xfrm>
          <a:off x="3784554" y="1540643"/>
          <a:ext cx="4622891" cy="2899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文本框 8 2">
            <a:extLst>
              <a:ext uri="{FF2B5EF4-FFF2-40B4-BE49-F238E27FC236}">
                <a16:creationId xmlns:a16="http://schemas.microsoft.com/office/drawing/2014/main" id="{DFE56326-A58A-7218-E397-22F09E43F01C}"/>
              </a:ext>
            </a:extLst>
          </p:cNvPr>
          <p:cNvSpPr txBox="1"/>
          <p:nvPr/>
        </p:nvSpPr>
        <p:spPr>
          <a:xfrm>
            <a:off x="9103361" y="6030950"/>
            <a:ext cx="26428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Y. Guo et. al. arxiv: 2308. 13006</a:t>
            </a:r>
          </a:p>
        </p:txBody>
      </p:sp>
    </p:spTree>
    <p:extLst>
      <p:ext uri="{BB962C8B-B14F-4D97-AF65-F5344CB8AC3E}">
        <p14:creationId xmlns:p14="http://schemas.microsoft.com/office/powerpoint/2010/main" val="156123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A19D3D-423A-7074-5906-73CD0D7DF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can we do with CFF</a:t>
            </a:r>
          </a:p>
        </p:txBody>
      </p:sp>
      <p:sp>
        <p:nvSpPr>
          <p:cNvPr id="4" name="文本框 1 1">
            <a:extLst>
              <a:ext uri="{FF2B5EF4-FFF2-40B4-BE49-F238E27FC236}">
                <a16:creationId xmlns:a16="http://schemas.microsoft.com/office/drawing/2014/main" id="{F4D3AA34-E021-06ED-21A3-BBCA4B1937AF}"/>
              </a:ext>
            </a:extLst>
          </p:cNvPr>
          <p:cNvSpPr txBox="1"/>
          <p:nvPr/>
        </p:nvSpPr>
        <p:spPr>
          <a:xfrm>
            <a:off x="1000192" y="1249537"/>
            <a:ext cx="9754517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Compton-like amplitudes basically measure GPDs at x=</a:t>
            </a:r>
            <a:r>
              <a:rPr lang="el-GR" sz="2400" i="1" dirty="0"/>
              <a:t>ξ</a:t>
            </a:r>
            <a:endParaRPr lang="en-US" sz="2400" i="1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B5EFD52-54B5-1661-9105-9F684750B26F}"/>
              </a:ext>
            </a:extLst>
          </p:cNvPr>
          <p:cNvGrpSpPr/>
          <p:nvPr/>
        </p:nvGrpSpPr>
        <p:grpSpPr>
          <a:xfrm>
            <a:off x="455929" y="1931346"/>
            <a:ext cx="5421523" cy="2586250"/>
            <a:chOff x="455929" y="1931346"/>
            <a:chExt cx="5421523" cy="2586250"/>
          </a:xfrm>
        </p:grpSpPr>
        <p:sp>
          <p:nvSpPr>
            <p:cNvPr id="46" name="矩形: 圆角 2">
              <a:extLst>
                <a:ext uri="{FF2B5EF4-FFF2-40B4-BE49-F238E27FC236}">
                  <a16:creationId xmlns:a16="http://schemas.microsoft.com/office/drawing/2014/main" id="{5B17DAFC-1D89-E2E1-0A4E-AD51445F843D}"/>
                </a:ext>
              </a:extLst>
            </p:cNvPr>
            <p:cNvSpPr/>
            <p:nvPr/>
          </p:nvSpPr>
          <p:spPr>
            <a:xfrm>
              <a:off x="455929" y="1931346"/>
              <a:ext cx="5421523" cy="2586250"/>
            </a:xfrm>
            <a:prstGeom prst="roundRect">
              <a:avLst>
                <a:gd name="adj" fmla="val 5765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7DA2BB-C95E-8774-9967-EC35E4B7F935}"/>
                </a:ext>
              </a:extLst>
            </p:cNvPr>
            <p:cNvSpPr txBox="1"/>
            <p:nvPr/>
          </p:nvSpPr>
          <p:spPr>
            <a:xfrm>
              <a:off x="463187" y="2088855"/>
              <a:ext cx="5302156" cy="155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US" sz="2000" dirty="0"/>
                <a:t>Imaginary parts given by GPDs at x=</a:t>
              </a:r>
              <a:r>
                <a:rPr lang="el-GR" sz="2000" i="1" dirty="0"/>
                <a:t>ξ</a:t>
              </a:r>
              <a:endParaRPr lang="en-US" sz="2000" i="1" dirty="0"/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endParaRPr lang="en-US" sz="2000" dirty="0"/>
            </a:p>
            <a:p>
              <a:pPr>
                <a:spcAft>
                  <a:spcPts val="600"/>
                </a:spcAft>
              </a:pPr>
              <a:endParaRPr lang="en-US" sz="2000" dirty="0"/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US" sz="2000" dirty="0"/>
                <a:t>Real parts given by dispersion relation</a:t>
              </a:r>
            </a:p>
          </p:txBody>
        </p:sp>
        <p:pic>
          <p:nvPicPr>
            <p:cNvPr id="12" name="Picture 11" descr="\documentclass{article}&#10;\usepackage{amsmath,mathrsfs,xcolor,amssymb,slashed}&#10;\usepackage{tikz-feynman}&#10;\tikzfeynmanset{compat=1.0.0}&#10;\newcommand{\bra}[1]{\left&lt;#1\left|}&#10;\newcommand{\ket}[1]{\right|#1\right&gt;}&#10;\pagestyle{empty}&#10;\begin{document}&#10;\begin{align*}&#10;\begin{split}&#10;\text{Re}\mathcal{H}_{g\rm{C}}(\xi,t) =\frac{1}{\pi } \int^{\xi_{\rm{th}}}_0 \text{d}\xi' \frac{2\xi' \text{Im}\mathcal{H}_{g\rm{C}}(\xi,t)}{\left(\xi-\xi'\right)\left(\xi+\xi'\right)}   + \mathcal {C}_g(t)&#10;\end{split}&#10;\end{align*}&#10;\end{document}" title="IguanaTex Bitmap Display">
              <a:extLst>
                <a:ext uri="{FF2B5EF4-FFF2-40B4-BE49-F238E27FC236}">
                  <a16:creationId xmlns:a16="http://schemas.microsoft.com/office/drawing/2014/main" id="{D1F548E9-DBBB-E36C-A2F2-908BFBE0677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279" y="3742429"/>
              <a:ext cx="4929434" cy="591140"/>
            </a:xfrm>
            <a:prstGeom prst="rect">
              <a:avLst/>
            </a:prstGeom>
          </p:spPr>
        </p:pic>
        <p:pic>
          <p:nvPicPr>
            <p:cNvPr id="15" name="Picture 14" descr="\documentclass{article}&#10;\usepackage{amsmath,mathrsfs,xcolor,amssymb,slashed}&#10;\usepackage{tikz-feynman}&#10;\tikzfeynmanset{compat=1.0.0}&#10;\newcommand{\bra}[1]{\left&lt;#1\left|}&#10;\newcommand{\ket}[1]{\right|#1\right&gt;}&#10;\pagestyle{empty}&#10;\begin{document}&#10;\begin{align*}&#10;\begin{split}&#10;\text{Im}\mathcal{H}_{g\rm{C}}(\xi,t)=\frac{\pi}{\xi}H_g(\xi,\xi,t)&#10;\end{split}&#10;\end{align*}&#10;\end{document}" title="IguanaTex Bitmap Display">
              <a:extLst>
                <a:ext uri="{FF2B5EF4-FFF2-40B4-BE49-F238E27FC236}">
                  <a16:creationId xmlns:a16="http://schemas.microsoft.com/office/drawing/2014/main" id="{10550E37-6DD0-9518-2A22-086050AB738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016" y="2581148"/>
              <a:ext cx="3273759" cy="569946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148D614-3419-5D88-7AE9-7DE3182779B8}"/>
              </a:ext>
            </a:extLst>
          </p:cNvPr>
          <p:cNvGrpSpPr/>
          <p:nvPr/>
        </p:nvGrpSpPr>
        <p:grpSpPr>
          <a:xfrm>
            <a:off x="6333637" y="1933302"/>
            <a:ext cx="5421523" cy="2586250"/>
            <a:chOff x="6190880" y="1926701"/>
            <a:chExt cx="5421523" cy="2586250"/>
          </a:xfrm>
        </p:grpSpPr>
        <p:sp>
          <p:nvSpPr>
            <p:cNvPr id="47" name="矩形: 圆角 4">
              <a:extLst>
                <a:ext uri="{FF2B5EF4-FFF2-40B4-BE49-F238E27FC236}">
                  <a16:creationId xmlns:a16="http://schemas.microsoft.com/office/drawing/2014/main" id="{094597B3-BB50-DAA0-531E-CF50BB5F8E9C}"/>
                </a:ext>
              </a:extLst>
            </p:cNvPr>
            <p:cNvSpPr/>
            <p:nvPr/>
          </p:nvSpPr>
          <p:spPr>
            <a:xfrm>
              <a:off x="6190880" y="1926701"/>
              <a:ext cx="5421523" cy="2586250"/>
            </a:xfrm>
            <a:prstGeom prst="roundRect">
              <a:avLst>
                <a:gd name="adj" fmla="val 5765"/>
              </a:avLst>
            </a:prstGeom>
            <a:solidFill>
              <a:schemeClr val="accent3">
                <a:lumMod val="60000"/>
                <a:lumOff val="40000"/>
              </a:schemeClr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F9FB8E1-B793-C94C-2B82-84A91C613DBD}"/>
                </a:ext>
              </a:extLst>
            </p:cNvPr>
            <p:cNvGrpSpPr/>
            <p:nvPr/>
          </p:nvGrpSpPr>
          <p:grpSpPr>
            <a:xfrm>
              <a:off x="6197193" y="2045198"/>
              <a:ext cx="5340422" cy="2313278"/>
              <a:chOff x="6197193" y="2045198"/>
              <a:chExt cx="5340422" cy="2313278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DD2964D-A501-F3BD-383C-6D0D402D7740}"/>
                  </a:ext>
                </a:extLst>
              </p:cNvPr>
              <p:cNvSpPr txBox="1"/>
              <p:nvPr/>
            </p:nvSpPr>
            <p:spPr>
              <a:xfrm>
                <a:off x="6197193" y="2045198"/>
                <a:ext cx="5340422" cy="1554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dirty="0"/>
                  <a:t>Real parts can be formally written as</a:t>
                </a: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endParaRPr lang="en-US" sz="2000" dirty="0"/>
              </a:p>
              <a:p>
                <a:pPr>
                  <a:spcAft>
                    <a:spcPts val="600"/>
                  </a:spcAft>
                </a:pPr>
                <a:endParaRPr lang="en-US" sz="2000" dirty="0"/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dirty="0"/>
                  <a:t>Imaginary parts – inverse Mellin transform:</a:t>
                </a:r>
              </a:p>
            </p:txBody>
          </p:sp>
          <p:pic>
            <p:nvPicPr>
              <p:cNvPr id="28" name="Picture 27" descr="\documentclass{article}&#10;\usepackage{amsmath,mathrsfs,xcolor,amssymb,slashed,bm}&#10;\usepackage{amsfonts}&#10;\usepackage{mwe}&#10;\usepackage{tikz-feynman}&#10;\tikzfeynmanset{compat=1.0.0}&#10;\newcommand{\bra}[1]{\left&lt;#1\left|}&#10;\newcommand{\ket}[1]{\right|#1\right&gt;}&#10;\newcommand{\ui}[1]{^{(#1)}}&#10;\DeclareMathAlphabet{\mathdutchcal}{U}{dutchcal}{m}{n}&#10;\SetMathAlphabet{\mathdutchcal}{bold}{U}{dutchcal}{b}{n}&#10;\DeclareMathAlphabet{\mathdutchbcal}{U}{dutchcal}{b}{n}&#10;\pagestyle{empty}&#10;\begin{document}&#10;\begin{align*}&#10;\begin{split}&#10;\text{Re}\mathcal{H}_{g\rm{C}}(\xi,t)&amp;= \mathdutchcal{C}_g(t) + \sum_{n=1}^{\infty} \xi^{-2n}\mathdutchcal{A}_g\ui{2n}(t)&#10;\end{split}&#10;\end{align*}&#10;\end{document}" title="IguanaTex Bitmap Display">
                <a:extLst>
                  <a:ext uri="{FF2B5EF4-FFF2-40B4-BE49-F238E27FC236}">
                    <a16:creationId xmlns:a16="http://schemas.microsoft.com/office/drawing/2014/main" id="{EB2ADEE7-9B3A-2EC8-FCBD-865C7FB84D2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91524" y="2502816"/>
                <a:ext cx="4432796" cy="703668"/>
              </a:xfrm>
              <a:prstGeom prst="rect">
                <a:avLst/>
              </a:prstGeom>
            </p:spPr>
          </p:pic>
          <p:pic>
            <p:nvPicPr>
              <p:cNvPr id="45" name="Picture 44" descr="\documentclass{article}&#10;\usepackage{amsmath,mathrsfs,xcolor,amssymb,slashed}&#10;\usepackage{tikz-feynman}&#10;\tikzfeynmanset{compat=1.0.0}&#10;\newcommand{\bra}[1]{\left&lt;#1\left|}&#10;\newcommand{\ket}[1]{\right|#1\right&gt;}&#10;\newcommand{\ui}[1]{^{(#1)}}&#10;&#10;\DeclareMathAlphabet{\mathdutchcal}{U}{dutchcal}{m}{n}&#10;\SetMathAlphabet{\mathdutchcal}{bold}{U}{dutchcal}{b}{n}&#10;\DeclareMathAlphabet{\mathdutchbcal}{U}{dutchcal}{b}{n}&#10;&#10;\pagestyle{empty}&#10;\begin{document}&#10;\begin{align*}&#10;\begin{split}&#10;\text{Im}\mathcal{H}_{g\rm{C}}(\xi,t)\propto\frac{1}{2\pi i}\int_{c-i\infty}^{c+i\infty}   \xi^{-s}\mathdutchcal {A}_g\ui{s+2}(t)\text{d} s&#10;\end{split}&#10;\end{align*}&#10;\end{document}" title="IguanaTex Bitmap Display">
                <a:extLst>
                  <a:ext uri="{FF2B5EF4-FFF2-40B4-BE49-F238E27FC236}">
                    <a16:creationId xmlns:a16="http://schemas.microsoft.com/office/drawing/2014/main" id="{8731D5F0-CE03-C8DC-A67E-3CBF6D38B38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881" y="3704319"/>
                <a:ext cx="4797153" cy="654157"/>
              </a:xfrm>
              <a:prstGeom prst="rect">
                <a:avLst/>
              </a:prstGeom>
            </p:spPr>
          </p:pic>
        </p:grpSp>
      </p:grpSp>
      <p:sp>
        <p:nvSpPr>
          <p:cNvPr id="49" name="文本框 8 3 1">
            <a:extLst>
              <a:ext uri="{FF2B5EF4-FFF2-40B4-BE49-F238E27FC236}">
                <a16:creationId xmlns:a16="http://schemas.microsoft.com/office/drawing/2014/main" id="{88752A2D-7381-E974-2E13-6A1152DA3421}"/>
              </a:ext>
            </a:extLst>
          </p:cNvPr>
          <p:cNvSpPr txBox="1"/>
          <p:nvPr/>
        </p:nvSpPr>
        <p:spPr>
          <a:xfrm>
            <a:off x="2286848" y="4665855"/>
            <a:ext cx="7181207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The two statements are mathematically equivalent!</a:t>
            </a:r>
          </a:p>
        </p:txBody>
      </p:sp>
      <p:sp>
        <p:nvSpPr>
          <p:cNvPr id="50" name="文本框 8 3 1">
            <a:extLst>
              <a:ext uri="{FF2B5EF4-FFF2-40B4-BE49-F238E27FC236}">
                <a16:creationId xmlns:a16="http://schemas.microsoft.com/office/drawing/2014/main" id="{CD5A8E93-E24B-8100-E9BD-52B7A9342489}"/>
              </a:ext>
            </a:extLst>
          </p:cNvPr>
          <p:cNvSpPr txBox="1"/>
          <p:nvPr/>
        </p:nvSpPr>
        <p:spPr>
          <a:xfrm>
            <a:off x="79828" y="5337416"/>
            <a:ext cx="1203234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The different applicable regions (near forward/ large skewness) distinguish them</a:t>
            </a:r>
          </a:p>
        </p:txBody>
      </p:sp>
    </p:spTree>
    <p:extLst>
      <p:ext uri="{BB962C8B-B14F-4D97-AF65-F5344CB8AC3E}">
        <p14:creationId xmlns:p14="http://schemas.microsoft.com/office/powerpoint/2010/main" val="1554351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1D1F60-B7F3-2CBC-074A-791ADFA38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structure of the nucleon</a:t>
            </a:r>
          </a:p>
        </p:txBody>
      </p:sp>
      <p:sp>
        <p:nvSpPr>
          <p:cNvPr id="3" name="内容占位符 1 1">
            <a:extLst>
              <a:ext uri="{FF2B5EF4-FFF2-40B4-BE49-F238E27FC236}">
                <a16:creationId xmlns:a16="http://schemas.microsoft.com/office/drawing/2014/main" id="{5F5BC9E6-D4A9-2DEA-A1D2-65DBED8D01B3}"/>
              </a:ext>
            </a:extLst>
          </p:cNvPr>
          <p:cNvSpPr txBox="1">
            <a:spLocks/>
          </p:cNvSpPr>
          <p:nvPr/>
        </p:nvSpPr>
        <p:spPr>
          <a:xfrm>
            <a:off x="619654" y="1711544"/>
            <a:ext cx="11572347" cy="447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CBE8F00-CE64-ADB2-CDCD-85ABC1DEA12D}"/>
              </a:ext>
            </a:extLst>
          </p:cNvPr>
          <p:cNvGrpSpPr/>
          <p:nvPr/>
        </p:nvGrpSpPr>
        <p:grpSpPr>
          <a:xfrm>
            <a:off x="936058" y="2269662"/>
            <a:ext cx="5476347" cy="3816128"/>
            <a:chOff x="1033241" y="1806851"/>
            <a:chExt cx="5476347" cy="381612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1A13BAA-C987-E2BF-F3BB-AA1083D0A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55607" y="2864827"/>
              <a:ext cx="4665296" cy="2758152"/>
            </a:xfrm>
            <a:prstGeom prst="rect">
              <a:avLst/>
            </a:prstGeom>
          </p:spPr>
        </p:pic>
        <p:sp>
          <p:nvSpPr>
            <p:cNvPr id="9" name="内容占位符 1">
              <a:extLst>
                <a:ext uri="{FF2B5EF4-FFF2-40B4-BE49-F238E27FC236}">
                  <a16:creationId xmlns:a16="http://schemas.microsoft.com/office/drawing/2014/main" id="{0B647E7C-CA33-5D82-9EF8-D9D62EED76F8}"/>
                </a:ext>
              </a:extLst>
            </p:cNvPr>
            <p:cNvSpPr txBox="1">
              <a:spLocks/>
            </p:cNvSpPr>
            <p:nvPr/>
          </p:nvSpPr>
          <p:spPr>
            <a:xfrm>
              <a:off x="1033241" y="1806851"/>
              <a:ext cx="5476347" cy="105797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sz="1800" dirty="0">
                  <a:latin typeface="+mn-lt"/>
                </a:rPr>
                <a:t>More than 100 years after we know the proton </a:t>
              </a:r>
              <a:r>
                <a:rPr lang="en-US" sz="1800" b="1" dirty="0">
                  <a:latin typeface="+mn-lt"/>
                </a:rPr>
                <a:t>charge</a:t>
              </a:r>
              <a:r>
                <a:rPr lang="en-US" sz="1800" dirty="0">
                  <a:latin typeface="+mn-lt"/>
                </a:rPr>
                <a:t>, we are still puzzled by its charge radius.</a:t>
              </a:r>
            </a:p>
          </p:txBody>
        </p:sp>
      </p:grpSp>
      <p:sp>
        <p:nvSpPr>
          <p:cNvPr id="11" name="内容占位符 1">
            <a:extLst>
              <a:ext uri="{FF2B5EF4-FFF2-40B4-BE49-F238E27FC236}">
                <a16:creationId xmlns:a16="http://schemas.microsoft.com/office/drawing/2014/main" id="{BA42EDDD-F5F4-EE7A-5D4E-410C5F1CF24A}"/>
              </a:ext>
            </a:extLst>
          </p:cNvPr>
          <p:cNvSpPr txBox="1">
            <a:spLocks/>
          </p:cNvSpPr>
          <p:nvPr/>
        </p:nvSpPr>
        <p:spPr>
          <a:xfrm>
            <a:off x="6245252" y="2269662"/>
            <a:ext cx="5820470" cy="10579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800" dirty="0">
                <a:latin typeface="+mn-lt"/>
              </a:rPr>
              <a:t>We are doing worse on the proton </a:t>
            </a:r>
            <a:r>
              <a:rPr lang="en-US" sz="1800" b="1" dirty="0">
                <a:latin typeface="+mn-lt"/>
              </a:rPr>
              <a:t>mass</a:t>
            </a:r>
            <a:r>
              <a:rPr lang="en-US" sz="1800" dirty="0">
                <a:latin typeface="+mn-lt"/>
              </a:rPr>
              <a:t> structure, as gravitational scattering are much harder, if possible at all.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6AD9E51-8219-EA84-1768-58782BD4504B}"/>
              </a:ext>
            </a:extLst>
          </p:cNvPr>
          <p:cNvSpPr txBox="1"/>
          <p:nvPr/>
        </p:nvSpPr>
        <p:spPr>
          <a:xfrm>
            <a:off x="2207350" y="6096001"/>
            <a:ext cx="36163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Plot by </a:t>
            </a:r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E. J. Downie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at</a:t>
            </a:r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SPIN 2023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at Duke</a:t>
            </a:r>
          </a:p>
        </p:txBody>
      </p:sp>
      <p:pic>
        <p:nvPicPr>
          <p:cNvPr id="2052" name="Picture 4" descr="MUSE">
            <a:extLst>
              <a:ext uri="{FF2B5EF4-FFF2-40B4-BE49-F238E27FC236}">
                <a16:creationId xmlns:a16="http://schemas.microsoft.com/office/drawing/2014/main" id="{2F573F01-B205-A67D-10B2-8BF1DD59D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9159"/>
          <a:stretch/>
        </p:blipFill>
        <p:spPr bwMode="auto">
          <a:xfrm>
            <a:off x="6568313" y="3287882"/>
            <a:ext cx="3771699" cy="295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DB6C7047-FFFF-97F1-674D-633A8AB641AD}"/>
              </a:ext>
            </a:extLst>
          </p:cNvPr>
          <p:cNvSpPr/>
          <p:nvPr/>
        </p:nvSpPr>
        <p:spPr>
          <a:xfrm>
            <a:off x="9259127" y="4187864"/>
            <a:ext cx="1019628" cy="693638"/>
          </a:xfrm>
          <a:custGeom>
            <a:avLst/>
            <a:gdLst>
              <a:gd name="connsiteX0" fmla="*/ 766802 w 834692"/>
              <a:gd name="connsiteY0" fmla="*/ 0 h 693638"/>
              <a:gd name="connsiteX1" fmla="*/ 766803 w 834692"/>
              <a:gd name="connsiteY1" fmla="*/ 0 h 693638"/>
              <a:gd name="connsiteX2" fmla="*/ 834692 w 834692"/>
              <a:gd name="connsiteY2" fmla="*/ 0 h 693638"/>
              <a:gd name="connsiteX3" fmla="*/ 834692 w 834692"/>
              <a:gd name="connsiteY3" fmla="*/ 6523 h 693638"/>
              <a:gd name="connsiteX4" fmla="*/ 817127 w 834692"/>
              <a:gd name="connsiteY4" fmla="*/ 4836 h 693638"/>
              <a:gd name="connsiteX5" fmla="*/ 716028 w 834692"/>
              <a:gd name="connsiteY5" fmla="*/ 21114 h 693638"/>
              <a:gd name="connsiteX6" fmla="*/ 715997 w 834692"/>
              <a:gd name="connsiteY6" fmla="*/ 21123 h 693638"/>
              <a:gd name="connsiteX7" fmla="*/ 614192 w 834692"/>
              <a:gd name="connsiteY7" fmla="*/ 53914 h 693638"/>
              <a:gd name="connsiteX8" fmla="*/ 582839 w 834692"/>
              <a:gd name="connsiteY8" fmla="*/ 68463 h 693638"/>
              <a:gd name="connsiteX9" fmla="*/ 519437 w 834692"/>
              <a:gd name="connsiteY9" fmla="*/ 100092 h 693638"/>
              <a:gd name="connsiteX10" fmla="*/ 485493 w 834692"/>
              <a:gd name="connsiteY10" fmla="*/ 121688 h 693638"/>
              <a:gd name="connsiteX11" fmla="*/ 432996 w 834692"/>
              <a:gd name="connsiteY11" fmla="*/ 158691 h 693638"/>
              <a:gd name="connsiteX12" fmla="*/ 401050 w 834692"/>
              <a:gd name="connsiteY12" fmla="*/ 185578 h 693638"/>
              <a:gd name="connsiteX13" fmla="*/ 356060 w 834692"/>
              <a:gd name="connsiteY13" fmla="*/ 228915 h 693638"/>
              <a:gd name="connsiteX14" fmla="*/ 328116 w 834692"/>
              <a:gd name="connsiteY14" fmla="*/ 259736 h 693638"/>
              <a:gd name="connsiteX15" fmla="*/ 289708 w 834692"/>
              <a:gd name="connsiteY15" fmla="*/ 310419 h 693638"/>
              <a:gd name="connsiteX16" fmla="*/ 267252 w 834692"/>
              <a:gd name="connsiteY16" fmla="*/ 343305 h 693638"/>
              <a:gd name="connsiteX17" fmla="*/ 252662 w 834692"/>
              <a:gd name="connsiteY17" fmla="*/ 370732 h 693638"/>
              <a:gd name="connsiteX18" fmla="*/ 185982 w 834692"/>
              <a:gd name="connsiteY18" fmla="*/ 534746 h 693638"/>
              <a:gd name="connsiteX19" fmla="*/ 244404 w 834692"/>
              <a:gd name="connsiteY19" fmla="*/ 534746 h 693638"/>
              <a:gd name="connsiteX20" fmla="*/ 102852 w 834692"/>
              <a:gd name="connsiteY20" fmla="*/ 693638 h 693638"/>
              <a:gd name="connsiteX21" fmla="*/ 0 w 834692"/>
              <a:gd name="connsiteY21" fmla="*/ 534746 h 693638"/>
              <a:gd name="connsiteX22" fmla="*/ 58422 w 834692"/>
              <a:gd name="connsiteY22" fmla="*/ 534746 h 693638"/>
              <a:gd name="connsiteX23" fmla="*/ 94163 w 834692"/>
              <a:gd name="connsiteY23" fmla="*/ 428721 h 693638"/>
              <a:gd name="connsiteX24" fmla="*/ 96085 w 834692"/>
              <a:gd name="connsiteY24" fmla="*/ 425114 h 693638"/>
              <a:gd name="connsiteX25" fmla="*/ 97219 w 834692"/>
              <a:gd name="connsiteY25" fmla="*/ 421813 h 693638"/>
              <a:gd name="connsiteX26" fmla="*/ 113091 w 834692"/>
              <a:gd name="connsiteY26" fmla="*/ 393204 h 693638"/>
              <a:gd name="connsiteX27" fmla="*/ 145881 w 834692"/>
              <a:gd name="connsiteY27" fmla="*/ 331678 h 693638"/>
              <a:gd name="connsiteX28" fmla="*/ 150868 w 834692"/>
              <a:gd name="connsiteY28" fmla="*/ 325113 h 693638"/>
              <a:gd name="connsiteX29" fmla="*/ 154253 w 834692"/>
              <a:gd name="connsiteY29" fmla="*/ 319011 h 693638"/>
              <a:gd name="connsiteX30" fmla="*/ 177032 w 834692"/>
              <a:gd name="connsiteY30" fmla="*/ 290669 h 693638"/>
              <a:gd name="connsiteX31" fmla="*/ 211890 w 834692"/>
              <a:gd name="connsiteY31" fmla="*/ 244779 h 693638"/>
              <a:gd name="connsiteX32" fmla="*/ 220797 w 834692"/>
              <a:gd name="connsiteY32" fmla="*/ 236216 h 693638"/>
              <a:gd name="connsiteX33" fmla="*/ 227512 w 834692"/>
              <a:gd name="connsiteY33" fmla="*/ 227861 h 693638"/>
              <a:gd name="connsiteX34" fmla="*/ 254609 w 834692"/>
              <a:gd name="connsiteY34" fmla="*/ 203704 h 693638"/>
              <a:gd name="connsiteX35" fmla="*/ 290507 w 834692"/>
              <a:gd name="connsiteY35" fmla="*/ 169186 h 693638"/>
              <a:gd name="connsiteX36" fmla="*/ 303993 w 834692"/>
              <a:gd name="connsiteY36" fmla="*/ 159679 h 693638"/>
              <a:gd name="connsiteX37" fmla="*/ 314985 w 834692"/>
              <a:gd name="connsiteY37" fmla="*/ 149879 h 693638"/>
              <a:gd name="connsiteX38" fmla="*/ 344257 w 834692"/>
              <a:gd name="connsiteY38" fmla="*/ 131292 h 693638"/>
              <a:gd name="connsiteX39" fmla="*/ 380046 w 834692"/>
              <a:gd name="connsiteY39" fmla="*/ 106059 h 693638"/>
              <a:gd name="connsiteX40" fmla="*/ 398765 w 834692"/>
              <a:gd name="connsiteY40" fmla="*/ 96679 h 693638"/>
              <a:gd name="connsiteX41" fmla="*/ 414662 w 834692"/>
              <a:gd name="connsiteY41" fmla="*/ 86584 h 693638"/>
              <a:gd name="connsiteX42" fmla="*/ 444004 w 834692"/>
              <a:gd name="connsiteY42" fmla="*/ 74008 h 693638"/>
              <a:gd name="connsiteX43" fmla="*/ 478821 w 834692"/>
              <a:gd name="connsiteY43" fmla="*/ 56560 h 693638"/>
              <a:gd name="connsiteX44" fmla="*/ 503541 w 834692"/>
              <a:gd name="connsiteY44" fmla="*/ 48490 h 693638"/>
              <a:gd name="connsiteX45" fmla="*/ 524531 w 834692"/>
              <a:gd name="connsiteY45" fmla="*/ 39494 h 693638"/>
              <a:gd name="connsiteX46" fmla="*/ 552133 w 834692"/>
              <a:gd name="connsiteY46" fmla="*/ 32627 h 693638"/>
              <a:gd name="connsiteX47" fmla="*/ 585148 w 834692"/>
              <a:gd name="connsiteY47" fmla="*/ 21850 h 693638"/>
              <a:gd name="connsiteX48" fmla="*/ 616594 w 834692"/>
              <a:gd name="connsiteY48" fmla="*/ 16591 h 693638"/>
              <a:gd name="connsiteX49" fmla="*/ 642582 w 834692"/>
              <a:gd name="connsiteY49" fmla="*/ 10127 h 693638"/>
              <a:gd name="connsiteX50" fmla="*/ 667313 w 834692"/>
              <a:gd name="connsiteY50" fmla="*/ 8111 h 693638"/>
              <a:gd name="connsiteX51" fmla="*/ 697341 w 834692"/>
              <a:gd name="connsiteY51" fmla="*/ 3089 h 693638"/>
              <a:gd name="connsiteX52" fmla="*/ 730177 w 834692"/>
              <a:gd name="connsiteY52" fmla="*/ 2986 h 693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34692" h="693638">
                <a:moveTo>
                  <a:pt x="766802" y="0"/>
                </a:moveTo>
                <a:lnTo>
                  <a:pt x="766803" y="0"/>
                </a:lnTo>
                <a:lnTo>
                  <a:pt x="834692" y="0"/>
                </a:lnTo>
                <a:lnTo>
                  <a:pt x="834692" y="6523"/>
                </a:lnTo>
                <a:lnTo>
                  <a:pt x="817127" y="4836"/>
                </a:lnTo>
                <a:lnTo>
                  <a:pt x="716028" y="21114"/>
                </a:lnTo>
                <a:lnTo>
                  <a:pt x="715997" y="21123"/>
                </a:lnTo>
                <a:lnTo>
                  <a:pt x="614192" y="53914"/>
                </a:lnTo>
                <a:lnTo>
                  <a:pt x="582839" y="68463"/>
                </a:lnTo>
                <a:lnTo>
                  <a:pt x="519437" y="100092"/>
                </a:lnTo>
                <a:lnTo>
                  <a:pt x="485493" y="121688"/>
                </a:lnTo>
                <a:lnTo>
                  <a:pt x="432996" y="158691"/>
                </a:lnTo>
                <a:lnTo>
                  <a:pt x="401050" y="185578"/>
                </a:lnTo>
                <a:lnTo>
                  <a:pt x="356060" y="228915"/>
                </a:lnTo>
                <a:lnTo>
                  <a:pt x="328116" y="259736"/>
                </a:lnTo>
                <a:lnTo>
                  <a:pt x="289708" y="310419"/>
                </a:lnTo>
                <a:lnTo>
                  <a:pt x="267252" y="343305"/>
                </a:lnTo>
                <a:lnTo>
                  <a:pt x="252662" y="370732"/>
                </a:lnTo>
                <a:lnTo>
                  <a:pt x="185982" y="534746"/>
                </a:lnTo>
                <a:lnTo>
                  <a:pt x="244404" y="534746"/>
                </a:lnTo>
                <a:lnTo>
                  <a:pt x="102852" y="693638"/>
                </a:lnTo>
                <a:lnTo>
                  <a:pt x="0" y="534746"/>
                </a:lnTo>
                <a:lnTo>
                  <a:pt x="58422" y="534746"/>
                </a:lnTo>
                <a:cubicBezTo>
                  <a:pt x="67486" y="498036"/>
                  <a:pt x="79493" y="462630"/>
                  <a:pt x="94163" y="428721"/>
                </a:cubicBezTo>
                <a:lnTo>
                  <a:pt x="96085" y="425114"/>
                </a:lnTo>
                <a:lnTo>
                  <a:pt x="97219" y="421813"/>
                </a:lnTo>
                <a:lnTo>
                  <a:pt x="113091" y="393204"/>
                </a:lnTo>
                <a:lnTo>
                  <a:pt x="145881" y="331678"/>
                </a:lnTo>
                <a:lnTo>
                  <a:pt x="150868" y="325113"/>
                </a:lnTo>
                <a:lnTo>
                  <a:pt x="154253" y="319011"/>
                </a:lnTo>
                <a:lnTo>
                  <a:pt x="177032" y="290669"/>
                </a:lnTo>
                <a:lnTo>
                  <a:pt x="211890" y="244779"/>
                </a:lnTo>
                <a:lnTo>
                  <a:pt x="220797" y="236216"/>
                </a:lnTo>
                <a:lnTo>
                  <a:pt x="227512" y="227861"/>
                </a:lnTo>
                <a:lnTo>
                  <a:pt x="254609" y="203704"/>
                </a:lnTo>
                <a:lnTo>
                  <a:pt x="290507" y="169186"/>
                </a:lnTo>
                <a:lnTo>
                  <a:pt x="303993" y="159679"/>
                </a:lnTo>
                <a:lnTo>
                  <a:pt x="314985" y="149879"/>
                </a:lnTo>
                <a:lnTo>
                  <a:pt x="344257" y="131292"/>
                </a:lnTo>
                <a:lnTo>
                  <a:pt x="380046" y="106059"/>
                </a:lnTo>
                <a:lnTo>
                  <a:pt x="398765" y="96679"/>
                </a:lnTo>
                <a:lnTo>
                  <a:pt x="414662" y="86584"/>
                </a:lnTo>
                <a:lnTo>
                  <a:pt x="444004" y="74008"/>
                </a:lnTo>
                <a:lnTo>
                  <a:pt x="478821" y="56560"/>
                </a:lnTo>
                <a:lnTo>
                  <a:pt x="503541" y="48490"/>
                </a:lnTo>
                <a:lnTo>
                  <a:pt x="524531" y="39494"/>
                </a:lnTo>
                <a:lnTo>
                  <a:pt x="552133" y="32627"/>
                </a:lnTo>
                <a:lnTo>
                  <a:pt x="585148" y="21850"/>
                </a:lnTo>
                <a:lnTo>
                  <a:pt x="616594" y="16591"/>
                </a:lnTo>
                <a:lnTo>
                  <a:pt x="642582" y="10127"/>
                </a:lnTo>
                <a:lnTo>
                  <a:pt x="667313" y="8111"/>
                </a:lnTo>
                <a:lnTo>
                  <a:pt x="697341" y="3089"/>
                </a:lnTo>
                <a:lnTo>
                  <a:pt x="730177" y="2986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0F8914B-66BB-3141-3D49-30234E501184}"/>
              </a:ext>
            </a:extLst>
          </p:cNvPr>
          <p:cNvSpPr/>
          <p:nvPr/>
        </p:nvSpPr>
        <p:spPr>
          <a:xfrm>
            <a:off x="10495920" y="3978587"/>
            <a:ext cx="1506076" cy="15696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</a:t>
            </a:r>
            <a:b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NEED</a:t>
            </a:r>
            <a:b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THIS!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内容占位符 1 1">
            <a:extLst>
              <a:ext uri="{FF2B5EF4-FFF2-40B4-BE49-F238E27FC236}">
                <a16:creationId xmlns:a16="http://schemas.microsoft.com/office/drawing/2014/main" id="{A0EAB175-F906-A98D-0537-EC67D754A459}"/>
              </a:ext>
            </a:extLst>
          </p:cNvPr>
          <p:cNvSpPr txBox="1">
            <a:spLocks/>
          </p:cNvSpPr>
          <p:nvPr/>
        </p:nvSpPr>
        <p:spPr>
          <a:xfrm>
            <a:off x="619654" y="1201991"/>
            <a:ext cx="11241232" cy="1057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buNone/>
            </a:pPr>
            <a:r>
              <a:rPr lang="en-US" sz="2400" dirty="0"/>
              <a:t>Even though we can get the nucleon mass itself easily and precisely, counter-intuitively, the </a:t>
            </a:r>
            <a:r>
              <a:rPr lang="en-US" sz="2400" b="1" dirty="0"/>
              <a:t>mass structures </a:t>
            </a:r>
            <a:r>
              <a:rPr lang="en-US" sz="2400" dirty="0"/>
              <a:t>of microscopic particles are hard to access.</a:t>
            </a:r>
          </a:p>
        </p:txBody>
      </p:sp>
    </p:spTree>
    <p:extLst>
      <p:ext uri="{BB962C8B-B14F-4D97-AF65-F5344CB8AC3E}">
        <p14:creationId xmlns:p14="http://schemas.microsoft.com/office/powerpoint/2010/main" val="3956349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6C252D-C804-C2EF-835E-CBC4A549C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interesting quark analogy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B22C3B8E-16FE-1236-8DD4-80177359B0D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8303" y="2217844"/>
            <a:ext cx="3709908" cy="3574593"/>
          </a:xfrm>
          <a:prstGeom prst="rect">
            <a:avLst/>
          </a:prstGeom>
        </p:spPr>
      </p:pic>
      <p:sp>
        <p:nvSpPr>
          <p:cNvPr id="4" name="文本框 8 1">
            <a:extLst>
              <a:ext uri="{FF2B5EF4-FFF2-40B4-BE49-F238E27FC236}">
                <a16:creationId xmlns:a16="http://schemas.microsoft.com/office/drawing/2014/main" id="{D2328741-C03B-D50F-58BE-0901014AE768}"/>
              </a:ext>
            </a:extLst>
          </p:cNvPr>
          <p:cNvSpPr txBox="1"/>
          <p:nvPr/>
        </p:nvSpPr>
        <p:spPr>
          <a:xfrm>
            <a:off x="7643691" y="5752797"/>
            <a:ext cx="434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V. D. Burkert et. al., 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Nature 557 7705, 396-399 (2018) 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7" name="图片 6" descr="\documentclass{article}&#10;\usepackage{amsmath,mathrsfs,xcolor,amssymb,slashed}&#10;\usepackage{tikz-feynman}&#10;\tikzfeynmanset{compat=1.0.0}&#10;\newcommand{\bra}[1]{\left&lt;#1\left|}&#10;\newcommand{\ket}[1]{\right|#1\right&gt;}&#10;\pagestyle{empty}&#10;\begin{document}&#10;\begin{align*}&#10;\begin{split}&#10;\mathcal {C}_g(t)=\text{Re}\mathcal{H}_{g\rm{C}}(\xi,t) -\frac{1}{\pi } \int^{\xi_{\rm{th}}}_0 \text{d}\xi' \frac{2\xi' \text{Im}\mathcal{H}_{g\rm{C}}(\xi,t)}{\left(\xi-\xi'\right)\left(\xi+\xi'\right)}   &#10;\end{split}&#10;\end{align*}&#10;\end{document}" title="IguanaTex Bitmap Display">
            <a:extLst>
              <a:ext uri="{FF2B5EF4-FFF2-40B4-BE49-F238E27FC236}">
                <a16:creationId xmlns:a16="http://schemas.microsoft.com/office/drawing/2014/main" id="{2E385364-207E-B812-E491-F5D188B7DD6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56" y="1881292"/>
            <a:ext cx="5992454" cy="718618"/>
          </a:xfrm>
          <a:prstGeom prst="rect">
            <a:avLst/>
          </a:prstGeom>
        </p:spPr>
      </p:pic>
      <p:sp>
        <p:nvSpPr>
          <p:cNvPr id="8" name="内容占位符 1 1 2 1">
            <a:extLst>
              <a:ext uri="{FF2B5EF4-FFF2-40B4-BE49-F238E27FC236}">
                <a16:creationId xmlns:a16="http://schemas.microsoft.com/office/drawing/2014/main" id="{605C624F-15A2-4DE9-4C1B-CC007718487C}"/>
              </a:ext>
            </a:extLst>
          </p:cNvPr>
          <p:cNvSpPr txBox="1">
            <a:spLocks/>
          </p:cNvSpPr>
          <p:nvPr/>
        </p:nvSpPr>
        <p:spPr>
          <a:xfrm>
            <a:off x="619654" y="1178854"/>
            <a:ext cx="10069925" cy="11849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200" dirty="0"/>
              <a:t>The C form factor can be extracted through the dispersion relation as well:</a:t>
            </a:r>
            <a:endParaRPr lang="en-US" sz="2200" b="1" dirty="0"/>
          </a:p>
        </p:txBody>
      </p:sp>
      <p:sp>
        <p:nvSpPr>
          <p:cNvPr id="9" name="内容占位符 1 1 2 1">
            <a:extLst>
              <a:ext uri="{FF2B5EF4-FFF2-40B4-BE49-F238E27FC236}">
                <a16:creationId xmlns:a16="http://schemas.microsoft.com/office/drawing/2014/main" id="{48DECD5F-62B6-FA01-694B-41212A1A1E11}"/>
              </a:ext>
            </a:extLst>
          </p:cNvPr>
          <p:cNvSpPr txBox="1">
            <a:spLocks/>
          </p:cNvSpPr>
          <p:nvPr/>
        </p:nvSpPr>
        <p:spPr>
          <a:xfrm>
            <a:off x="618666" y="2599910"/>
            <a:ext cx="7922359" cy="718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200" dirty="0"/>
              <a:t>The extraction seems to be more consistent with increasing </a:t>
            </a:r>
            <a:r>
              <a:rPr lang="el-GR" sz="2200" i="1" dirty="0"/>
              <a:t>ξ</a:t>
            </a:r>
            <a:r>
              <a:rPr lang="en-US" sz="2200" i="1" dirty="0"/>
              <a:t>:</a:t>
            </a:r>
            <a:endParaRPr lang="en-US" sz="2200" b="1" i="1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32BD326-AA1E-DFA5-76C4-542ECC6502F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4359" y="3233466"/>
            <a:ext cx="5660322" cy="2872401"/>
          </a:xfrm>
          <a:prstGeom prst="rect">
            <a:avLst/>
          </a:prstGeom>
        </p:spPr>
      </p:pic>
      <p:sp>
        <p:nvSpPr>
          <p:cNvPr id="12" name="文本框 8 1">
            <a:extLst>
              <a:ext uri="{FF2B5EF4-FFF2-40B4-BE49-F238E27FC236}">
                <a16:creationId xmlns:a16="http://schemas.microsoft.com/office/drawing/2014/main" id="{984C7B99-8B0A-AF11-5B79-EC73910C8850}"/>
              </a:ext>
            </a:extLst>
          </p:cNvPr>
          <p:cNvSpPr txBox="1"/>
          <p:nvPr/>
        </p:nvSpPr>
        <p:spPr>
          <a:xfrm>
            <a:off x="2756289" y="6105867"/>
            <a:ext cx="434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K. Kumericki., 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Nature 570 (2019) 7759, E1-E2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275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CB0F55F-8026-7035-EA16-4CA2E2B8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Energy-momentum tensor form factors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7450C2C6-6C8D-C2D1-4C4C-991FFD9B1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23" y="2358398"/>
            <a:ext cx="9736950" cy="1684149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B5A86436-870E-10EC-9A14-EED3B1378834}"/>
              </a:ext>
            </a:extLst>
          </p:cNvPr>
          <p:cNvSpPr txBox="1"/>
          <p:nvPr/>
        </p:nvSpPr>
        <p:spPr>
          <a:xfrm>
            <a:off x="7839495" y="3979176"/>
            <a:ext cx="3357774" cy="338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X. Ji Phys. Rev. Lett. 78, 610 (1997)</a:t>
            </a:r>
          </a:p>
        </p:txBody>
      </p:sp>
      <p:sp>
        <p:nvSpPr>
          <p:cNvPr id="4" name="内容占位符 1 1 1">
            <a:extLst>
              <a:ext uri="{FF2B5EF4-FFF2-40B4-BE49-F238E27FC236}">
                <a16:creationId xmlns:a16="http://schemas.microsoft.com/office/drawing/2014/main" id="{F8252F4A-6B86-F837-92AD-7AFE363F94B9}"/>
              </a:ext>
            </a:extLst>
          </p:cNvPr>
          <p:cNvSpPr txBox="1">
            <a:spLocks/>
          </p:cNvSpPr>
          <p:nvPr/>
        </p:nvSpPr>
        <p:spPr>
          <a:xfrm>
            <a:off x="619655" y="1171656"/>
            <a:ext cx="10790468" cy="141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+mn-lt"/>
              </a:rPr>
              <a:t>The energy-momentum tensor (EMT) is the tool to study the mechanical properties of the nucleon. Its nucleon matrix element can be written as: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06F23C2-AFF6-173C-563E-9E6FC2D0D036}"/>
              </a:ext>
            </a:extLst>
          </p:cNvPr>
          <p:cNvGrpSpPr/>
          <p:nvPr/>
        </p:nvGrpSpPr>
        <p:grpSpPr>
          <a:xfrm>
            <a:off x="1251527" y="4022669"/>
            <a:ext cx="8947680" cy="2546056"/>
            <a:chOff x="1099127" y="4022669"/>
            <a:chExt cx="8947680" cy="2546056"/>
          </a:xfrm>
        </p:grpSpPr>
        <p:sp>
          <p:nvSpPr>
            <p:cNvPr id="2" name="内容占位符 1 1 2">
              <a:extLst>
                <a:ext uri="{FF2B5EF4-FFF2-40B4-BE49-F238E27FC236}">
                  <a16:creationId xmlns:a16="http://schemas.microsoft.com/office/drawing/2014/main" id="{9042ECFE-1977-E6C8-00BF-2D9C25BD041B}"/>
                </a:ext>
              </a:extLst>
            </p:cNvPr>
            <p:cNvSpPr txBox="1">
              <a:spLocks/>
            </p:cNvSpPr>
            <p:nvPr/>
          </p:nvSpPr>
          <p:spPr>
            <a:xfrm>
              <a:off x="1099127" y="4022669"/>
              <a:ext cx="8947680" cy="25460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200000"/>
                </a:lnSpc>
                <a:buFont typeface="Arial" panose="020B0604020202020204" pitchFamily="34" charset="0"/>
                <a:buNone/>
              </a:pPr>
              <a:r>
                <a:rPr lang="en-US" altLang="zh-CN" sz="2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Momentum form factors: </a:t>
              </a:r>
            </a:p>
            <a:p>
              <a:pPr marL="0" indent="0">
                <a:lnSpc>
                  <a:spcPct val="200000"/>
                </a:lnSpc>
                <a:buFont typeface="Arial" panose="020B0604020202020204" pitchFamily="34" charset="0"/>
                <a:buNone/>
              </a:pPr>
              <a:r>
                <a:rPr lang="en-US" sz="2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Angular momentum form factors: </a:t>
              </a:r>
            </a:p>
            <a:p>
              <a:pPr marL="0" indent="0">
                <a:lnSpc>
                  <a:spcPct val="200000"/>
                </a:lnSpc>
                <a:buFont typeface="Arial" panose="020B0604020202020204" pitchFamily="34" charset="0"/>
                <a:buNone/>
              </a:pPr>
              <a:r>
                <a:rPr lang="en-US" sz="2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Stress tensor form factors:</a:t>
              </a:r>
            </a:p>
          </p:txBody>
        </p:sp>
        <p:pic>
          <p:nvPicPr>
            <p:cNvPr id="7" name="图片 6" descr="\documentclass{article}&#10;\usepackage{amsmath,mathrsfs,xcolor,amssymb,slashed}&#10;\pagestyle{empty}&#10;\begin{document}&#10;\begin{align*}&#10;\begin{split}&#10;A_{q,g}(t)&#10;\end{split}&#10;\end{align*}&#10;\end{document}" title="IguanaTex Bitmap Display">
              <a:extLst>
                <a:ext uri="{FF2B5EF4-FFF2-40B4-BE49-F238E27FC236}">
                  <a16:creationId xmlns:a16="http://schemas.microsoft.com/office/drawing/2014/main" id="{231D5C1F-70E7-81FD-2D73-3A75C19933EF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769" y="4312709"/>
              <a:ext cx="929041" cy="341040"/>
            </a:xfrm>
            <a:prstGeom prst="rect">
              <a:avLst/>
            </a:prstGeom>
          </p:spPr>
        </p:pic>
        <p:pic>
          <p:nvPicPr>
            <p:cNvPr id="10" name="图片 9" descr="\documentclass{article}&#10;\usepackage{amsmath,mathrsfs,xcolor,amssymb,slashed}&#10;\pagestyle{empty}&#10;\begin{document}&#10;\begin{align*}&#10;\begin{split}&#10;J_{q,g}(t)=\frac{1}{2}\left(A_{q,g}(t)+B_{q,g}(t)\right)&#10;\end{split}&#10;\end{align*}&#10;\end{document}" title="IguanaTex Bitmap Display">
              <a:extLst>
                <a:ext uri="{FF2B5EF4-FFF2-40B4-BE49-F238E27FC236}">
                  <a16:creationId xmlns:a16="http://schemas.microsoft.com/office/drawing/2014/main" id="{DF1BA57F-21C9-BC20-4E1E-7B5CB632F3CD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769" y="4935211"/>
              <a:ext cx="4106002" cy="649025"/>
            </a:xfrm>
            <a:prstGeom prst="rect">
              <a:avLst/>
            </a:prstGeom>
          </p:spPr>
        </p:pic>
        <p:pic>
          <p:nvPicPr>
            <p:cNvPr id="13" name="图片 12" descr="\documentclass{article}&#10;\usepackage{amsmath,mathrsfs,xcolor,amssymb,slashed}&#10;\pagestyle{empty}&#10;\begin{document}&#10;\begin{align*}&#10;\begin{split}&#10;C_{q,g}(t)&#10;\end{split}&#10;\end{align*}&#10;\end{document}" title="IguanaTex Bitmap Display">
              <a:extLst>
                <a:ext uri="{FF2B5EF4-FFF2-40B4-BE49-F238E27FC236}">
                  <a16:creationId xmlns:a16="http://schemas.microsoft.com/office/drawing/2014/main" id="{44BC3103-A6C7-62D4-BA84-12B5720F9BCC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769" y="5925332"/>
              <a:ext cx="895540" cy="3351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0246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D845DE4-8060-F6F6-CF62-646A47296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parton distributions (GPDs)</a:t>
            </a:r>
          </a:p>
        </p:txBody>
      </p:sp>
      <p:sp>
        <p:nvSpPr>
          <p:cNvPr id="9" name="内容占位符 1 1 1">
            <a:extLst>
              <a:ext uri="{FF2B5EF4-FFF2-40B4-BE49-F238E27FC236}">
                <a16:creationId xmlns:a16="http://schemas.microsoft.com/office/drawing/2014/main" id="{54640CD2-9827-BEE6-D6C1-5652D04F52B1}"/>
              </a:ext>
            </a:extLst>
          </p:cNvPr>
          <p:cNvSpPr txBox="1">
            <a:spLocks/>
          </p:cNvSpPr>
          <p:nvPr/>
        </p:nvSpPr>
        <p:spPr>
          <a:xfrm>
            <a:off x="619654" y="1171656"/>
            <a:ext cx="11436159" cy="141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+mn-lt"/>
              </a:rPr>
              <a:t>Instead of measuring the whole nucleon, we just knock out one parton at a time.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6EA190A-7239-8D6A-ACB1-D63E6B6B6AAC}"/>
              </a:ext>
            </a:extLst>
          </p:cNvPr>
          <p:cNvGrpSpPr/>
          <p:nvPr/>
        </p:nvGrpSpPr>
        <p:grpSpPr>
          <a:xfrm>
            <a:off x="417744" y="1983886"/>
            <a:ext cx="11839978" cy="3275743"/>
            <a:chOff x="474723" y="1965689"/>
            <a:chExt cx="11839978" cy="3275743"/>
          </a:xfrm>
        </p:grpSpPr>
        <p:sp>
          <p:nvSpPr>
            <p:cNvPr id="25" name="内容占位符 1 1 1 2">
              <a:extLst>
                <a:ext uri="{FF2B5EF4-FFF2-40B4-BE49-F238E27FC236}">
                  <a16:creationId xmlns:a16="http://schemas.microsoft.com/office/drawing/2014/main" id="{1E30693D-B5C6-835A-DDCE-082121AE1430}"/>
                </a:ext>
              </a:extLst>
            </p:cNvPr>
            <p:cNvSpPr txBox="1">
              <a:spLocks/>
            </p:cNvSpPr>
            <p:nvPr/>
          </p:nvSpPr>
          <p:spPr>
            <a:xfrm>
              <a:off x="3736397" y="1965689"/>
              <a:ext cx="8578304" cy="48798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</a:rPr>
                <a:t>GPDs are distributions unifying parton distributions and form factors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E0D94580-03CD-CD57-77B6-29A00578DC6D}"/>
                </a:ext>
              </a:extLst>
            </p:cNvPr>
            <p:cNvSpPr txBox="1"/>
            <p:nvPr/>
          </p:nvSpPr>
          <p:spPr>
            <a:xfrm>
              <a:off x="474723" y="4410077"/>
              <a:ext cx="3886543" cy="615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</a:rPr>
                <a:t>D. Muller et. al. </a:t>
              </a:r>
              <a:r>
                <a:rPr lang="de-DE" sz="12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</a:rPr>
                <a:t>Fortsch.Phys. 42 101 (1994) 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</a:rPr>
                <a:t>X. Ji Phys. Rev. Lett. 78, 610 (1997)</a:t>
              </a:r>
            </a:p>
          </p:txBody>
        </p: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CB4DC5C9-26FA-FC94-A300-E0F524C42B60}"/>
                </a:ext>
              </a:extLst>
            </p:cNvPr>
            <p:cNvGrpSpPr/>
            <p:nvPr/>
          </p:nvGrpSpPr>
          <p:grpSpPr>
            <a:xfrm>
              <a:off x="755088" y="1965689"/>
              <a:ext cx="3511477" cy="2350627"/>
              <a:chOff x="7804934" y="4647644"/>
              <a:chExt cx="2855412" cy="1937885"/>
            </a:xfrm>
          </p:grpSpPr>
          <p:grpSp>
            <p:nvGrpSpPr>
              <p:cNvPr id="56" name="组合 55">
                <a:extLst>
                  <a:ext uri="{FF2B5EF4-FFF2-40B4-BE49-F238E27FC236}">
                    <a16:creationId xmlns:a16="http://schemas.microsoft.com/office/drawing/2014/main" id="{21DF128E-8756-50CB-4269-15250E73D906}"/>
                  </a:ext>
                </a:extLst>
              </p:cNvPr>
              <p:cNvGrpSpPr/>
              <p:nvPr/>
            </p:nvGrpSpPr>
            <p:grpSpPr>
              <a:xfrm>
                <a:off x="7804934" y="4647644"/>
                <a:ext cx="2855412" cy="1937885"/>
                <a:chOff x="7807329" y="4800697"/>
                <a:chExt cx="2855412" cy="1937885"/>
              </a:xfrm>
            </p:grpSpPr>
            <p:pic>
              <p:nvPicPr>
                <p:cNvPr id="46" name="图片 45">
                  <a:extLst>
                    <a:ext uri="{FF2B5EF4-FFF2-40B4-BE49-F238E27FC236}">
                      <a16:creationId xmlns:a16="http://schemas.microsoft.com/office/drawing/2014/main" id="{9D6ACEEA-FABD-9F6B-F22B-E22D53F562D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20560" y="4800697"/>
                  <a:ext cx="2477979" cy="1786158"/>
                </a:xfrm>
                <a:prstGeom prst="rect">
                  <a:avLst/>
                </a:prstGeom>
              </p:spPr>
            </p:pic>
            <p:grpSp>
              <p:nvGrpSpPr>
                <p:cNvPr id="50" name="组合 49">
                  <a:extLst>
                    <a:ext uri="{FF2B5EF4-FFF2-40B4-BE49-F238E27FC236}">
                      <a16:creationId xmlns:a16="http://schemas.microsoft.com/office/drawing/2014/main" id="{BE8FA046-5A3A-79BF-D37B-A600CB4EF413}"/>
                    </a:ext>
                  </a:extLst>
                </p:cNvPr>
                <p:cNvGrpSpPr/>
                <p:nvPr/>
              </p:nvGrpSpPr>
              <p:grpSpPr>
                <a:xfrm>
                  <a:off x="7807329" y="5687696"/>
                  <a:ext cx="2855412" cy="1050886"/>
                  <a:chOff x="7807329" y="5687696"/>
                  <a:chExt cx="2855412" cy="1050886"/>
                </a:xfrm>
              </p:grpSpPr>
              <p:pic>
                <p:nvPicPr>
                  <p:cNvPr id="47" name="图片 46" descr="\documentclass{article}&#10;\usepackage{amsmath,mathrsfs,xcolor,amssymb,slashed}&#10;\pagestyle{empty}&#10;\begin{document}&#10;\begin{align*}&#10;\begin{split}&#10;P&#10;\end{split}&#10;\end{align*}&#10;\end{document}" title="IguanaTex Bitmap Display">
                    <a:extLst>
                      <a:ext uri="{FF2B5EF4-FFF2-40B4-BE49-F238E27FC236}">
                        <a16:creationId xmlns:a16="http://schemas.microsoft.com/office/drawing/2014/main" id="{F3764EEB-B5AF-F9D9-EAE0-932EB6F9E3CC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6"/>
                    </p:custDataLst>
                  </p:nvPr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807329" y="6538381"/>
                    <a:ext cx="196648" cy="184550"/>
                  </a:xfrm>
                  <a:prstGeom prst="rect">
                    <a:avLst/>
                  </a:prstGeom>
                </p:spPr>
              </p:pic>
              <p:pic>
                <p:nvPicPr>
                  <p:cNvPr id="48" name="图片 47" descr="IguanaTex Bitmap Display&#10;&#10;\documentclass{article}&#10;\usepackage{amsmath,mathrsfs,xcolor,amssymb,slashed}&#10;\pagestyle{empty}&#10;\begin{document}&#10;\begin{align*}&#10;\begin{split}&#10;P'&#10;\end{split}&#10;\end{align*}&#10;\end{document}">
                    <a:extLst>
                      <a:ext uri="{FF2B5EF4-FFF2-40B4-BE49-F238E27FC236}">
                        <a16:creationId xmlns:a16="http://schemas.microsoft.com/office/drawing/2014/main" id="{8F23DD4F-B193-582F-752E-4D5F0AD8C57D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7"/>
                    </p:custDataLst>
                  </p:nvPr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398539" y="6516936"/>
                    <a:ext cx="264202" cy="221646"/>
                  </a:xfrm>
                  <a:prstGeom prst="rect">
                    <a:avLst/>
                  </a:prstGeom>
                </p:spPr>
              </p:pic>
              <p:sp>
                <p:nvSpPr>
                  <p:cNvPr id="49" name="Text Box 10 3 2">
                    <a:extLst>
                      <a:ext uri="{FF2B5EF4-FFF2-40B4-BE49-F238E27FC236}">
                        <a16:creationId xmlns:a16="http://schemas.microsoft.com/office/drawing/2014/main" id="{591C86EB-7F48-7E6A-C0ED-23FC0DCC087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71282" y="5687696"/>
                    <a:ext cx="2266633" cy="40011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altLang="en-US" sz="2000" dirty="0"/>
                      <a:t>GPDs</a:t>
                    </a:r>
                  </a:p>
                </p:txBody>
              </p:sp>
            </p:grpSp>
          </p:grpSp>
          <p:pic>
            <p:nvPicPr>
              <p:cNvPr id="70" name="图片 69" descr="IguanaTex Bitmap Display&#10;&#10;\documentclass{article}&#10;\usepackage{amsmath,mathrsfs,xcolor,amssymb,slashed}&#10;\pagestyle{empty}&#10;\begin{document}&#10;\begin{align*}&#10;\begin{split}&#10;\Delta=P'-P&#10;\end{split}&#10;\end{align*}&#10;\end{document}">
                <a:extLst>
                  <a:ext uri="{FF2B5EF4-FFF2-40B4-BE49-F238E27FC236}">
                    <a16:creationId xmlns:a16="http://schemas.microsoft.com/office/drawing/2014/main" id="{F6495251-E4B8-C4D9-851D-63AE0B87B7A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61205" y="6397673"/>
                <a:ext cx="991897" cy="154066"/>
              </a:xfrm>
              <a:prstGeom prst="rect">
                <a:avLst/>
              </a:prstGeom>
            </p:spPr>
          </p:pic>
        </p:grpSp>
        <p:pic>
          <p:nvPicPr>
            <p:cNvPr id="13" name="图片 12" descr="\documentclass{article}&#10;\usepackage{amsmath,mathrsfs,xcolor,amssymb,slashed}&#10;\pagestyle{empty}&#10;\begin{document}&#10;\begin{align*}&#10;\begin{split}&#10;F(x,\Delta^\mu) = F\left(x,\xi ,t \right)&#10;\end{split}&#10;\end{align*}&#10;\end{document}" title="IguanaTex Bitmap Display">
              <a:extLst>
                <a:ext uri="{FF2B5EF4-FFF2-40B4-BE49-F238E27FC236}">
                  <a16:creationId xmlns:a16="http://schemas.microsoft.com/office/drawing/2014/main" id="{02ACAE25-B6DB-7753-3258-C1E469A91200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6805" y="2638220"/>
              <a:ext cx="3319635" cy="364005"/>
            </a:xfrm>
            <a:prstGeom prst="rect">
              <a:avLst/>
            </a:pr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D74175B3-7AFF-593C-4A44-19765E1FFBE0}"/>
                </a:ext>
              </a:extLst>
            </p:cNvPr>
            <p:cNvGrpSpPr/>
            <p:nvPr/>
          </p:nvGrpSpPr>
          <p:grpSpPr>
            <a:xfrm>
              <a:off x="4752838" y="3186772"/>
              <a:ext cx="7031266" cy="2054660"/>
              <a:chOff x="2506352" y="2336724"/>
              <a:chExt cx="7031266" cy="2054660"/>
            </a:xfrm>
          </p:grpSpPr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F71BCEDB-801E-0D20-5338-336BA403E336}"/>
                  </a:ext>
                </a:extLst>
              </p:cNvPr>
              <p:cNvGrpSpPr/>
              <p:nvPr/>
            </p:nvGrpSpPr>
            <p:grpSpPr>
              <a:xfrm>
                <a:off x="2506352" y="2336724"/>
                <a:ext cx="7031266" cy="2054660"/>
                <a:chOff x="2506352" y="2336724"/>
                <a:chExt cx="7031266" cy="2054660"/>
              </a:xfrm>
            </p:grpSpPr>
            <p:grpSp>
              <p:nvGrpSpPr>
                <p:cNvPr id="23" name="组合 22">
                  <a:extLst>
                    <a:ext uri="{FF2B5EF4-FFF2-40B4-BE49-F238E27FC236}">
                      <a16:creationId xmlns:a16="http://schemas.microsoft.com/office/drawing/2014/main" id="{B067CA66-0ADC-35E0-0A44-9EB5779CCB97}"/>
                    </a:ext>
                  </a:extLst>
                </p:cNvPr>
                <p:cNvGrpSpPr/>
                <p:nvPr/>
              </p:nvGrpSpPr>
              <p:grpSpPr>
                <a:xfrm>
                  <a:off x="2506352" y="2336724"/>
                  <a:ext cx="5872210" cy="2054660"/>
                  <a:chOff x="4081152" y="2270684"/>
                  <a:chExt cx="5872210" cy="2054660"/>
                </a:xfrm>
              </p:grpSpPr>
              <p:sp>
                <p:nvSpPr>
                  <p:cNvPr id="28" name="内容占位符 1 1 1 2">
                    <a:extLst>
                      <a:ext uri="{FF2B5EF4-FFF2-40B4-BE49-F238E27FC236}">
                        <a16:creationId xmlns:a16="http://schemas.microsoft.com/office/drawing/2014/main" id="{D170BB53-8A63-96D7-E017-C40867414BD1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273597" y="2270684"/>
                    <a:ext cx="5679765" cy="205466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rm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3200" kern="120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Corbel" panose="020B05030202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Corbel" panose="020B0503020204020204" pitchFamily="34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Corbel" panose="020B0503020204020204" pitchFamily="34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Corbel" panose="020B0503020204020204" pitchFamily="34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>
                      <a:lnSpc>
                        <a:spcPct val="150000"/>
                      </a:lnSpc>
                      <a:buFont typeface="Arial" panose="020B0604020202020204" pitchFamily="34" charset="0"/>
                      <a:buNone/>
                    </a:pPr>
                    <a:r>
                      <a:rPr lang="en-US" sz="2000" dirty="0"/>
                      <a:t>: average parton momentum fraction</a:t>
                    </a:r>
                  </a:p>
                  <a:p>
                    <a:pPr marL="0" indent="0">
                      <a:lnSpc>
                        <a:spcPct val="150000"/>
                      </a:lnSpc>
                      <a:buFont typeface="Arial" panose="020B0604020202020204" pitchFamily="34" charset="0"/>
                      <a:buNone/>
                    </a:pPr>
                    <a:r>
                      <a:rPr lang="en-US" sz="2000" dirty="0"/>
                      <a:t>: skewness – longitudinal momentum transfer </a:t>
                    </a:r>
                  </a:p>
                  <a:p>
                    <a:pPr marL="0" indent="0">
                      <a:lnSpc>
                        <a:spcPct val="150000"/>
                      </a:lnSpc>
                      <a:buFont typeface="Arial" panose="020B0604020202020204" pitchFamily="34" charset="0"/>
                      <a:buNone/>
                    </a:pPr>
                    <a:r>
                      <a:rPr lang="en-US" sz="2000" dirty="0"/>
                      <a:t>: total momentum transfer squared </a:t>
                    </a:r>
                  </a:p>
                </p:txBody>
              </p:sp>
              <p:pic>
                <p:nvPicPr>
                  <p:cNvPr id="29" name="图片 28" descr="\documentclass{article}&#10;\usepackage{amsmath,mathrsfs,xcolor,amssymb,slashed}&#10;\pagestyle{empty}&#10;\begin{document}&#10;\begin{align*}&#10;\begin{split}&#10;&amp;x\\&#10;&amp;\xi\\&#10;&amp;t&#10;\end{split}&#10;\end{align*}&#10;\end{document}" title="IguanaTex Bitmap Display">
                    <a:extLst>
                      <a:ext uri="{FF2B5EF4-FFF2-40B4-BE49-F238E27FC236}">
                        <a16:creationId xmlns:a16="http://schemas.microsoft.com/office/drawing/2014/main" id="{8BA4B420-6EB2-EFA5-16A1-3FD737CF973F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81152" y="2501615"/>
                    <a:ext cx="195488" cy="131782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7" name="图片 26" descr="\documentclass{article}&#10;\usepackage{amsmath,mathrsfs,xcolor,amssymb,slashed}&#10;\pagestyle{empty}&#10;\begin{document}&#10;\begin{align*}&#10;\begin{split}&#10;\xi\equiv -n\cdot \Delta/2&#10;\end{split}&#10;\end{align*}&#10;\end{document}" title="IguanaTex Bitmap Display">
                  <a:extLst>
                    <a:ext uri="{FF2B5EF4-FFF2-40B4-BE49-F238E27FC236}">
                      <a16:creationId xmlns:a16="http://schemas.microsoft.com/office/drawing/2014/main" id="{6B6BCB5E-9A69-27FE-2127-F89868B376F8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33923" y="3098040"/>
                  <a:ext cx="1503695" cy="266014"/>
                </a:xfrm>
                <a:prstGeom prst="rect">
                  <a:avLst/>
                </a:prstGeom>
              </p:spPr>
            </p:pic>
          </p:grpSp>
          <p:pic>
            <p:nvPicPr>
              <p:cNvPr id="21" name="图片 20" descr="\documentclass{article}&#10;\usepackage{amsmath,mathrsfs,xcolor,amssymb,slashed}&#10;\pagestyle{empty}&#10;\begin{document}&#10;\begin{align*}&#10;\begin{split}&#10;t\equiv \Delta^2&#10;\end{split}&#10;\end{align*}&#10;\end{document}" title="IguanaTex Bitmap Display">
                <a:extLst>
                  <a:ext uri="{FF2B5EF4-FFF2-40B4-BE49-F238E27FC236}">
                    <a16:creationId xmlns:a16="http://schemas.microsoft.com/office/drawing/2014/main" id="{F9B3C810-84EE-91C0-7390-5317AF32663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2620" y="3619461"/>
                <a:ext cx="859572" cy="266015"/>
              </a:xfrm>
              <a:prstGeom prst="rect">
                <a:avLst/>
              </a:prstGeom>
            </p:spPr>
          </p:pic>
        </p:grpSp>
      </p:grpSp>
      <p:sp>
        <p:nvSpPr>
          <p:cNvPr id="30" name="内容占位符 1 1 1 2">
            <a:extLst>
              <a:ext uri="{FF2B5EF4-FFF2-40B4-BE49-F238E27FC236}">
                <a16:creationId xmlns:a16="http://schemas.microsoft.com/office/drawing/2014/main" id="{D549A5CF-D4D3-E74E-9D27-F93F23C3EAD4}"/>
              </a:ext>
            </a:extLst>
          </p:cNvPr>
          <p:cNvSpPr txBox="1">
            <a:spLocks/>
          </p:cNvSpPr>
          <p:nvPr/>
        </p:nvSpPr>
        <p:spPr>
          <a:xfrm>
            <a:off x="1871615" y="5475632"/>
            <a:ext cx="8011678" cy="487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GPDs are partonic form factors?  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ssistant ExtraLight" panose="020F0502020204030204" pitchFamily="2" charset="-79"/>
                <a:cs typeface="Assistant ExtraLight" panose="020F0502020204030204" pitchFamily="2" charset="-79"/>
              </a:rPr>
              <a:t>─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at zero skewness</a:t>
            </a:r>
          </a:p>
        </p:txBody>
      </p:sp>
    </p:spTree>
    <p:extLst>
      <p:ext uri="{BB962C8B-B14F-4D97-AF65-F5344CB8AC3E}">
        <p14:creationId xmlns:p14="http://schemas.microsoft.com/office/powerpoint/2010/main" val="1943245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4741CA4-2DBF-BA10-E2E1-F0CB1896A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Nucleon 3D structures with GPDs</a:t>
            </a: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A56C69B2-3EBE-149B-3BE3-F654E79FEEC0}"/>
              </a:ext>
            </a:extLst>
          </p:cNvPr>
          <p:cNvGrpSpPr/>
          <p:nvPr/>
        </p:nvGrpSpPr>
        <p:grpSpPr>
          <a:xfrm>
            <a:off x="1108791" y="1902219"/>
            <a:ext cx="2445151" cy="1612728"/>
            <a:chOff x="2332589" y="3996649"/>
            <a:chExt cx="2445151" cy="1612728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09DCA121-1FDD-074E-ADFE-71B7E7383430}"/>
                </a:ext>
              </a:extLst>
            </p:cNvPr>
            <p:cNvGrpSpPr/>
            <p:nvPr/>
          </p:nvGrpSpPr>
          <p:grpSpPr>
            <a:xfrm>
              <a:off x="2332589" y="4375095"/>
              <a:ext cx="2445151" cy="1234282"/>
              <a:chOff x="2322961" y="4474806"/>
              <a:chExt cx="2445151" cy="1234282"/>
            </a:xfrm>
          </p:grpSpPr>
          <p:pic>
            <p:nvPicPr>
              <p:cNvPr id="35" name="图片 34" descr="\documentclass{article}&#10;\usepackage{amsmath,mathrsfs,xcolor,amssymb,slashed}&#10;\pagestyle{empty}&#10;\begin{document}&#10;\begin{align*}&#10;\begin{split}&#10;\int \text{d}x H(x,\xi,t) = F_1(t)&#10;\end{split}&#10;\end{align*}&#10;\end{document}" title="IguanaTex Bitmap Display">
                <a:extLst>
                  <a:ext uri="{FF2B5EF4-FFF2-40B4-BE49-F238E27FC236}">
                    <a16:creationId xmlns:a16="http://schemas.microsoft.com/office/drawing/2014/main" id="{DA8568FC-9418-E18B-2B47-B6033B1BE07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2961" y="4474806"/>
                <a:ext cx="2445151" cy="560410"/>
              </a:xfrm>
              <a:prstGeom prst="rect">
                <a:avLst/>
              </a:prstGeom>
            </p:spPr>
          </p:pic>
          <p:pic>
            <p:nvPicPr>
              <p:cNvPr id="38" name="图片 37" descr="\documentclass{article}&#10;\usepackage{amsmath,mathrsfs,xcolor,amssymb,slashed}&#10;\pagestyle{empty}&#10;\begin{document}&#10;\begin{align*}&#10;\begin{split}&#10;\int \text{d}x E(x,\xi,t) = F_2(t)&#10;\end{split}&#10;\end{align*}&#10;\end{document}" title="IguanaTex Bitmap Display">
                <a:extLst>
                  <a:ext uri="{FF2B5EF4-FFF2-40B4-BE49-F238E27FC236}">
                    <a16:creationId xmlns:a16="http://schemas.microsoft.com/office/drawing/2014/main" id="{78D11D69-BDCB-302B-39C9-C5E518A620A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2961" y="5148678"/>
                <a:ext cx="2416296" cy="560410"/>
              </a:xfrm>
              <a:prstGeom prst="rect">
                <a:avLst/>
              </a:prstGeom>
            </p:spPr>
          </p:pic>
        </p:grpSp>
        <p:sp>
          <p:nvSpPr>
            <p:cNvPr id="62" name="内容占位符 1 1 1 1 2 2">
              <a:extLst>
                <a:ext uri="{FF2B5EF4-FFF2-40B4-BE49-F238E27FC236}">
                  <a16:creationId xmlns:a16="http://schemas.microsoft.com/office/drawing/2014/main" id="{FF7BA6A6-28D7-EF62-256C-A539B9704D82}"/>
                </a:ext>
              </a:extLst>
            </p:cNvPr>
            <p:cNvSpPr txBox="1">
              <a:spLocks/>
            </p:cNvSpPr>
            <p:nvPr/>
          </p:nvSpPr>
          <p:spPr>
            <a:xfrm>
              <a:off x="2924292" y="3996649"/>
              <a:ext cx="1651106" cy="48798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dirty="0">
                  <a:latin typeface="+mn-lt"/>
                </a:rPr>
                <a:t>Charge FFs</a:t>
              </a:r>
              <a:endParaRPr lang="en-US" sz="2000" i="1" dirty="0">
                <a:latin typeface="+mn-lt"/>
              </a:endParaRP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72B157D2-798E-C570-CAE2-DB68E4316FD6}"/>
              </a:ext>
            </a:extLst>
          </p:cNvPr>
          <p:cNvGrpSpPr/>
          <p:nvPr/>
        </p:nvGrpSpPr>
        <p:grpSpPr>
          <a:xfrm>
            <a:off x="4307873" y="1902219"/>
            <a:ext cx="3939579" cy="1612728"/>
            <a:chOff x="7188080" y="4096206"/>
            <a:chExt cx="3939579" cy="1612728"/>
          </a:xfrm>
        </p:grpSpPr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74B7CC0E-7D0D-F0A1-F439-7FDC709F718F}"/>
                </a:ext>
              </a:extLst>
            </p:cNvPr>
            <p:cNvGrpSpPr/>
            <p:nvPr/>
          </p:nvGrpSpPr>
          <p:grpSpPr>
            <a:xfrm>
              <a:off x="7188080" y="4474652"/>
              <a:ext cx="3939579" cy="1234282"/>
              <a:chOff x="5569011" y="4417923"/>
              <a:chExt cx="3939579" cy="1234282"/>
            </a:xfrm>
          </p:grpSpPr>
          <p:pic>
            <p:nvPicPr>
              <p:cNvPr id="60" name="图片 59" descr="\documentclass{article}&#10;\usepackage{amsmath,mathrsfs,xcolor,amssymb,slashed}&#10;\pagestyle{empty}&#10;\begin{document}&#10;\begin{align*}&#10;\begin{split}&#10;\int \text{d}x~xH(x,\xi,t) = A(t) + (2\xi)^2 C(t)&#10;\end{split}&#10;\end{align*}&#10;\end{document}" title="IguanaTex Bitmap Display">
                <a:extLst>
                  <a:ext uri="{FF2B5EF4-FFF2-40B4-BE49-F238E27FC236}">
                    <a16:creationId xmlns:a16="http://schemas.microsoft.com/office/drawing/2014/main" id="{9E842B65-2811-AC67-E804-B5BDD3FD023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9011" y="4417923"/>
                <a:ext cx="3939579" cy="560410"/>
              </a:xfrm>
              <a:prstGeom prst="rect">
                <a:avLst/>
              </a:prstGeom>
            </p:spPr>
          </p:pic>
          <p:pic>
            <p:nvPicPr>
              <p:cNvPr id="56" name="图片 55" descr="\documentclass{article}&#10;\usepackage{amsmath,mathrsfs,xcolor,amssymb,slashed}&#10;\pagestyle{empty}&#10;\begin{document}&#10;\begin{align*}&#10;\begin{split}&#10;\int \text{d}x~xE(x,\xi,t) = B(t) - (2\xi)^2 C(t)&#10;\end{split}&#10;\end{align*}&#10;\end{document}" title="IguanaTex Bitmap Display">
                <a:extLst>
                  <a:ext uri="{FF2B5EF4-FFF2-40B4-BE49-F238E27FC236}">
                    <a16:creationId xmlns:a16="http://schemas.microsoft.com/office/drawing/2014/main" id="{1A7B5497-C7CD-D749-46AD-08DE702CCFC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6604" y="5091795"/>
                <a:ext cx="3924392" cy="560410"/>
              </a:xfrm>
              <a:prstGeom prst="rect">
                <a:avLst/>
              </a:prstGeom>
            </p:spPr>
          </p:pic>
        </p:grpSp>
        <p:sp>
          <p:nvSpPr>
            <p:cNvPr id="63" name="内容占位符 1 1 1 1 2 3">
              <a:extLst>
                <a:ext uri="{FF2B5EF4-FFF2-40B4-BE49-F238E27FC236}">
                  <a16:creationId xmlns:a16="http://schemas.microsoft.com/office/drawing/2014/main" id="{1F170BD8-4F4A-6B3D-A6FB-30D99F70D124}"/>
                </a:ext>
              </a:extLst>
            </p:cNvPr>
            <p:cNvSpPr txBox="1">
              <a:spLocks/>
            </p:cNvSpPr>
            <p:nvPr/>
          </p:nvSpPr>
          <p:spPr>
            <a:xfrm>
              <a:off x="8098637" y="4096206"/>
              <a:ext cx="2118466" cy="48798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dirty="0">
                  <a:latin typeface="+mn-lt"/>
                </a:rPr>
                <a:t>Gravitational FFs</a:t>
              </a:r>
              <a:endParaRPr lang="en-US" sz="2000" i="1" dirty="0">
                <a:latin typeface="+mn-lt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A75A13AE-6D15-070B-2550-66308426D5E6}"/>
              </a:ext>
            </a:extLst>
          </p:cNvPr>
          <p:cNvSpPr txBox="1"/>
          <p:nvPr/>
        </p:nvSpPr>
        <p:spPr>
          <a:xfrm>
            <a:off x="7359115" y="1667875"/>
            <a:ext cx="32845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X. Ji, J. Phys. G 24 1181-1205 (1998) </a:t>
            </a:r>
          </a:p>
        </p:txBody>
      </p:sp>
      <p:sp>
        <p:nvSpPr>
          <p:cNvPr id="6" name="内容占位符 1 1 1">
            <a:extLst>
              <a:ext uri="{FF2B5EF4-FFF2-40B4-BE49-F238E27FC236}">
                <a16:creationId xmlns:a16="http://schemas.microsoft.com/office/drawing/2014/main" id="{85567E15-5425-BE2A-BCE1-13FF2ED9A24F}"/>
              </a:ext>
            </a:extLst>
          </p:cNvPr>
          <p:cNvSpPr txBox="1">
            <a:spLocks/>
          </p:cNvSpPr>
          <p:nvPr/>
        </p:nvSpPr>
        <p:spPr>
          <a:xfrm>
            <a:off x="619654" y="1171656"/>
            <a:ext cx="11436159" cy="73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+mn-lt"/>
              </a:rPr>
              <a:t>Adding the contributions from all parton, GPDs generate form factors: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024AA8AE-110C-89D5-5E7E-6E27179AD8B9}"/>
              </a:ext>
            </a:extLst>
          </p:cNvPr>
          <p:cNvGrpSpPr/>
          <p:nvPr/>
        </p:nvGrpSpPr>
        <p:grpSpPr>
          <a:xfrm>
            <a:off x="619654" y="3645539"/>
            <a:ext cx="10358152" cy="2620485"/>
            <a:chOff x="619654" y="3645539"/>
            <a:chExt cx="10358152" cy="2620485"/>
          </a:xfrm>
        </p:grpSpPr>
        <p:pic>
          <p:nvPicPr>
            <p:cNvPr id="7" name="图片 6" descr="\documentclass{article}&#10;\usepackage{amsmath,mathrsfs,xcolor,amssymb,slashed}&#10;\pagestyle{empty}&#10;\begin{document}&#10;\begin{align*}&#10;\begin{split}&#10;\rho^{\text{Unp}}_{q}(x,\boldsymbol b) = \int \frac{\text{d}^2\boldsymbol \Delta}{(2\pi)^2} e^{-i \boldsymbol{\Delta}\cdot \boldsymbol b}H_q(x,-\boldsymbol \Delta^2)    =\mathscr H_{q}(x,\boldsymbol b)&#10;\end{split}&#10;\end{align*}&#10;\end{document}" title="IguanaTex Bitmap Display">
              <a:extLst>
                <a:ext uri="{FF2B5EF4-FFF2-40B4-BE49-F238E27FC236}">
                  <a16:creationId xmlns:a16="http://schemas.microsoft.com/office/drawing/2014/main" id="{FAF2B856-1779-AC56-7A73-6022409352CD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5396" y="5348081"/>
              <a:ext cx="6000140" cy="676525"/>
            </a:xfrm>
            <a:prstGeom prst="rect">
              <a:avLst/>
            </a:prstGeom>
          </p:spPr>
        </p:pic>
        <p:sp>
          <p:nvSpPr>
            <p:cNvPr id="8" name="内容占位符 1 1 1 1 1 2 1">
              <a:extLst>
                <a:ext uri="{FF2B5EF4-FFF2-40B4-BE49-F238E27FC236}">
                  <a16:creationId xmlns:a16="http://schemas.microsoft.com/office/drawing/2014/main" id="{1F006907-74ED-2A55-CBAF-18808C786FE4}"/>
                </a:ext>
              </a:extLst>
            </p:cNvPr>
            <p:cNvSpPr txBox="1">
              <a:spLocks/>
            </p:cNvSpPr>
            <p:nvPr/>
          </p:nvSpPr>
          <p:spPr>
            <a:xfrm>
              <a:off x="619654" y="4488663"/>
              <a:ext cx="7838546" cy="48798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dirty="0">
                  <a:latin typeface="+mn-lt"/>
                </a:rPr>
                <a:t>GPDs also provide an intuitive 3D image of nucleon: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6B47155-E145-3867-B2BE-2407FCDC0E13}"/>
                </a:ext>
              </a:extLst>
            </p:cNvPr>
            <p:cNvSpPr txBox="1"/>
            <p:nvPr/>
          </p:nvSpPr>
          <p:spPr>
            <a:xfrm>
              <a:off x="2954284" y="4869338"/>
              <a:ext cx="4749800" cy="3387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</a:rPr>
                <a:t>M. Burkardt, Int. J. Mod. Phys. A 18 173-208 (2003) </a:t>
              </a:r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7569E2EB-C92D-CAAE-7C2C-E01E1833A0CB}"/>
                </a:ext>
              </a:extLst>
            </p:cNvPr>
            <p:cNvGrpSpPr/>
            <p:nvPr/>
          </p:nvGrpSpPr>
          <p:grpSpPr>
            <a:xfrm>
              <a:off x="7848790" y="3645539"/>
              <a:ext cx="3129016" cy="2620485"/>
              <a:chOff x="8347079" y="1539854"/>
              <a:chExt cx="3129016" cy="2620485"/>
            </a:xfrm>
          </p:grpSpPr>
          <p:pic>
            <p:nvPicPr>
              <p:cNvPr id="16" name="内容占位符 6 2">
                <a:extLst>
                  <a:ext uri="{FF2B5EF4-FFF2-40B4-BE49-F238E27FC236}">
                    <a16:creationId xmlns:a16="http://schemas.microsoft.com/office/drawing/2014/main" id="{CC6759BA-D98D-5ABD-B6AF-97E40F88CB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347079" y="1539854"/>
                <a:ext cx="3129016" cy="2304933"/>
              </a:xfrm>
              <a:prstGeom prst="rect">
                <a:avLst/>
              </a:prstGeom>
            </p:spPr>
          </p:pic>
          <p:sp>
            <p:nvSpPr>
              <p:cNvPr id="19" name="Text Box 10 3 1">
                <a:extLst>
                  <a:ext uri="{FF2B5EF4-FFF2-40B4-BE49-F238E27FC236}">
                    <a16:creationId xmlns:a16="http://schemas.microsoft.com/office/drawing/2014/main" id="{B6C01028-2CF6-3FAD-A339-DCAFB0277F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13276" y="3760229"/>
                <a:ext cx="2562819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en-US" sz="2000" dirty="0"/>
                  <a:t>3D quark/gluon dist.</a:t>
                </a:r>
              </a:p>
            </p:txBody>
          </p:sp>
        </p:grpSp>
        <p:sp>
          <p:nvSpPr>
            <p:cNvPr id="4" name="内容占位符 1 1 1 1 1 2 1">
              <a:extLst>
                <a:ext uri="{FF2B5EF4-FFF2-40B4-BE49-F238E27FC236}">
                  <a16:creationId xmlns:a16="http://schemas.microsoft.com/office/drawing/2014/main" id="{4E901310-5190-566A-6096-3A51D30C7AEC}"/>
                </a:ext>
              </a:extLst>
            </p:cNvPr>
            <p:cNvSpPr txBox="1">
              <a:spLocks/>
            </p:cNvSpPr>
            <p:nvPr/>
          </p:nvSpPr>
          <p:spPr>
            <a:xfrm>
              <a:off x="2407199" y="3757813"/>
              <a:ext cx="4263456" cy="48798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400" b="1" dirty="0">
                  <a:latin typeface="+mn-lt"/>
                </a:rPr>
                <a:t>In the zero-skewness limit: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500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2634EBF-9EF9-B811-EC4B-A2A68AA88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85" y="2820204"/>
            <a:ext cx="11611429" cy="999878"/>
          </a:xfrm>
        </p:spPr>
        <p:txBody>
          <a:bodyPr>
            <a:normAutofit/>
          </a:bodyPr>
          <a:lstStyle/>
          <a:p>
            <a:r>
              <a:rPr lang="en-US" dirty="0"/>
              <a:t>Quarkonium Production</a:t>
            </a:r>
          </a:p>
        </p:txBody>
      </p:sp>
    </p:spTree>
    <p:extLst>
      <p:ext uri="{BB962C8B-B14F-4D97-AF65-F5344CB8AC3E}">
        <p14:creationId xmlns:p14="http://schemas.microsoft.com/office/powerpoint/2010/main" val="2096768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FD5D42-1F60-2086-71FC-050D7354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53" y="141288"/>
            <a:ext cx="11040567" cy="938742"/>
          </a:xfrm>
        </p:spPr>
        <p:txBody>
          <a:bodyPr/>
          <a:lstStyle/>
          <a:p>
            <a:r>
              <a:rPr lang="en-US" dirty="0"/>
              <a:t>Color dipole probing the gluonic structure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60F560F-0F09-FCD6-9318-4A422796A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246" y="2517943"/>
            <a:ext cx="3126639" cy="3136378"/>
          </a:xfrm>
          <a:prstGeom prst="rect">
            <a:avLst/>
          </a:prstGeom>
        </p:spPr>
      </p:pic>
      <p:sp>
        <p:nvSpPr>
          <p:cNvPr id="5" name="内容占位符 1 1 1 1">
            <a:extLst>
              <a:ext uri="{FF2B5EF4-FFF2-40B4-BE49-F238E27FC236}">
                <a16:creationId xmlns:a16="http://schemas.microsoft.com/office/drawing/2014/main" id="{07C4B1F7-57BA-079B-1CC7-4F9732A95B85}"/>
              </a:ext>
            </a:extLst>
          </p:cNvPr>
          <p:cNvSpPr txBox="1">
            <a:spLocks/>
          </p:cNvSpPr>
          <p:nvPr/>
        </p:nvSpPr>
        <p:spPr>
          <a:xfrm>
            <a:off x="619655" y="1333342"/>
            <a:ext cx="8958848" cy="487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+mn-lt"/>
              </a:rPr>
              <a:t>Quadratic Stark effect in QCD – measures the color electric field:</a:t>
            </a:r>
          </a:p>
        </p:txBody>
      </p:sp>
      <p:pic>
        <p:nvPicPr>
          <p:cNvPr id="14" name="图片 13" descr="\documentclass{article}&#10;\usepackage{amsmath,mathrsfs,xcolor,amssymb,slashed}&#10;\pagestyle{empty}&#10;\begin{document}&#10;\begin{align*}&#10;\begin{split}&#10;\mathcal{H}_{\rm{Int}} = \mathbf{E}^a \cdot (\mathbf{r}_c t_c^a- \mathbf{r}_{\bar c} t^a_{\bar c})&#10;\end{split}&#10;\end{align*}&#10;\end{document}" title="IguanaTex Bitmap Display">
            <a:extLst>
              <a:ext uri="{FF2B5EF4-FFF2-40B4-BE49-F238E27FC236}">
                <a16:creationId xmlns:a16="http://schemas.microsoft.com/office/drawing/2014/main" id="{97486D7E-0A7C-5BD7-41EF-56944A840D3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09" y="1949232"/>
            <a:ext cx="4608618" cy="439794"/>
          </a:xfrm>
          <a:prstGeom prst="rect">
            <a:avLst/>
          </a:prstGeom>
        </p:spPr>
      </p:pic>
      <p:sp>
        <p:nvSpPr>
          <p:cNvPr id="15" name="内容占位符 1 1 1 1">
            <a:extLst>
              <a:ext uri="{FF2B5EF4-FFF2-40B4-BE49-F238E27FC236}">
                <a16:creationId xmlns:a16="http://schemas.microsoft.com/office/drawing/2014/main" id="{21587EBD-D742-E619-2A5D-3241CA60558B}"/>
              </a:ext>
            </a:extLst>
          </p:cNvPr>
          <p:cNvSpPr txBox="1">
            <a:spLocks/>
          </p:cNvSpPr>
          <p:nvPr/>
        </p:nvSpPr>
        <p:spPr>
          <a:xfrm>
            <a:off x="619653" y="2556400"/>
            <a:ext cx="7927717" cy="487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+mn-lt"/>
              </a:rPr>
              <a:t>Elastic scattering of J/psi off the nucleon would be ideal.</a:t>
            </a:r>
          </a:p>
        </p:txBody>
      </p:sp>
      <p:sp>
        <p:nvSpPr>
          <p:cNvPr id="16" name="内容占位符 1 1 1 1">
            <a:extLst>
              <a:ext uri="{FF2B5EF4-FFF2-40B4-BE49-F238E27FC236}">
                <a16:creationId xmlns:a16="http://schemas.microsoft.com/office/drawing/2014/main" id="{5768111A-87CF-D157-EA5B-AD17167036FF}"/>
              </a:ext>
            </a:extLst>
          </p:cNvPr>
          <p:cNvSpPr txBox="1">
            <a:spLocks/>
          </p:cNvSpPr>
          <p:nvPr/>
        </p:nvSpPr>
        <p:spPr>
          <a:xfrm>
            <a:off x="619652" y="3083313"/>
            <a:ext cx="7927717" cy="487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+mn-lt"/>
              </a:rPr>
              <a:t>In real life we have photo-/electro- production instead</a:t>
            </a:r>
          </a:p>
        </p:txBody>
      </p:sp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CF764E27-BA7B-49D0-244C-DED829CDA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94" y="3537925"/>
            <a:ext cx="4645177" cy="259071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9BD25CC-A394-AA88-C7F7-DB7FE383268F}"/>
              </a:ext>
            </a:extLst>
          </p:cNvPr>
          <p:cNvSpPr txBox="1"/>
          <p:nvPr/>
        </p:nvSpPr>
        <p:spPr>
          <a:xfrm>
            <a:off x="7041844" y="1719631"/>
            <a:ext cx="4664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M. B. Voloshin Nucl. Phys. B 154 365-380 (1979) </a:t>
            </a:r>
          </a:p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M. Luke et al. Phys. Lett. B 288 355-359 (1992) </a:t>
            </a:r>
          </a:p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D. Kharzeev et al., Eur. Phys. J. C 9 459-462 (1999)</a:t>
            </a:r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0E553BFD-9096-2190-E2F8-385ECC086B9E}"/>
              </a:ext>
            </a:extLst>
          </p:cNvPr>
          <p:cNvSpPr txBox="1">
            <a:spLocks/>
          </p:cNvSpPr>
          <p:nvPr/>
        </p:nvSpPr>
        <p:spPr>
          <a:xfrm>
            <a:off x="996482" y="5849559"/>
            <a:ext cx="10286907" cy="7336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dirty="0">
                <a:latin typeface="+mn-lt"/>
              </a:rPr>
              <a:t>Heavy meson corresponds to small color dipole --- local gluonic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178670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4933736-C962-C8A7-E9BA-EA9737911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Near-threshold J/psi photoproduction</a:t>
            </a:r>
          </a:p>
        </p:txBody>
      </p:sp>
      <p:pic>
        <p:nvPicPr>
          <p:cNvPr id="3076" name="Picture 4" descr="GlueX Experiment | GlueX is a particle physics experiment located at  Jefferson Lab in Newport News, VA. Its primary goal is to search for and  study exotic hybrid mesons.">
            <a:extLst>
              <a:ext uri="{FF2B5EF4-FFF2-40B4-BE49-F238E27FC236}">
                <a16:creationId xmlns:a16="http://schemas.microsoft.com/office/drawing/2014/main" id="{141709F9-F6F5-6207-7647-612513EA8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5" y="2446323"/>
            <a:ext cx="4755038" cy="31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0F089F7-B240-17DE-D4A9-27E52110F433}"/>
              </a:ext>
            </a:extLst>
          </p:cNvPr>
          <p:cNvSpPr txBox="1"/>
          <p:nvPr/>
        </p:nvSpPr>
        <p:spPr>
          <a:xfrm>
            <a:off x="619654" y="1271490"/>
            <a:ext cx="5693215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First measurement of near-threshold exclusive J/ψ photoproduction off the proton by GlueX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DC298FF-48EA-ADC0-FEA2-85B86CCD5EE0}"/>
              </a:ext>
            </a:extLst>
          </p:cNvPr>
          <p:cNvSpPr txBox="1"/>
          <p:nvPr/>
        </p:nvSpPr>
        <p:spPr>
          <a:xfrm>
            <a:off x="729672" y="5832521"/>
            <a:ext cx="4917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GlueX Collaboration Phys. Rev. Lett. 123, 072001 (2019)</a:t>
            </a:r>
          </a:p>
          <a:p>
            <a:pPr algn="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GlueX Collaboration Phys. Rev. C 108 2, 025201 (2023) </a:t>
            </a: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47AF9CDE-832E-26C8-7069-11033F98DF58}"/>
              </a:ext>
            </a:extLst>
          </p:cNvPr>
          <p:cNvSpPr txBox="1"/>
          <p:nvPr/>
        </p:nvSpPr>
        <p:spPr>
          <a:xfrm>
            <a:off x="6330405" y="1271490"/>
            <a:ext cx="5693215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Another recent measurement by the J/psi 007 experiment at J</a:t>
            </a:r>
            <a:r>
              <a:rPr lang="en-US" altLang="zh-CN" sz="2000" dirty="0"/>
              <a:t>Lab Hall C</a:t>
            </a:r>
            <a:endParaRPr lang="en-US" sz="2000" dirty="0"/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id="{453111E6-0592-68EA-07A2-18D77F09D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t="4604" r="535" b="602"/>
          <a:stretch/>
        </p:blipFill>
        <p:spPr>
          <a:xfrm>
            <a:off x="6478302" y="2446322"/>
            <a:ext cx="5397419" cy="3170025"/>
          </a:xfrm>
          <a:prstGeom prst="rect">
            <a:avLst/>
          </a:prstGeom>
        </p:spPr>
      </p:pic>
      <p:sp>
        <p:nvSpPr>
          <p:cNvPr id="8" name="文本框 29">
            <a:extLst>
              <a:ext uri="{FF2B5EF4-FFF2-40B4-BE49-F238E27FC236}">
                <a16:creationId xmlns:a16="http://schemas.microsoft.com/office/drawing/2014/main" id="{D053F2D5-AB8F-AC6E-1A05-D6A47CC2EA73}"/>
              </a:ext>
            </a:extLst>
          </p:cNvPr>
          <p:cNvSpPr txBox="1"/>
          <p:nvPr/>
        </p:nvSpPr>
        <p:spPr>
          <a:xfrm>
            <a:off x="7557204" y="5832521"/>
            <a:ext cx="43185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B. Duran et. al. Nature 615 7954, 813-816 (2023) </a:t>
            </a:r>
          </a:p>
        </p:txBody>
      </p:sp>
    </p:spTree>
    <p:extLst>
      <p:ext uri="{BB962C8B-B14F-4D97-AF65-F5344CB8AC3E}">
        <p14:creationId xmlns:p14="http://schemas.microsoft.com/office/powerpoint/2010/main" val="12874312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65.9167"/>
  <p:tag name="ORIGINALWIDTH" val="3850.019"/>
  <p:tag name="OUTPUTTYPE" val="PNG"/>
  <p:tag name="IGUANATEXVERSION" val="159"/>
  <p:tag name="LATEXADDIN" val="\documentclass{article}&#10;\usepackage{amsmath,mathrsfs,xcolor,amssymb,slashed}&#10;\pagestyle{empty}&#10;\begin{document}&#10;\begin{align*}&#10;\begin{split}&#10;\left&lt;P'\right|T^{\mu\nu}_{q,g}\left|P\right&gt; = \bar u(P')&amp;\left[A_{q,g}(t) \gamma^{(\mu}\bar P^{\nu)}+B_{q,g}(t)\frac{\bar P^{(\mu}i\sigma^{\nu)\alpha}\Delta_\alpha}{2M_N}\right.\\&amp;\quad\left.+ C_{q,g}(t)\frac{\Delta^\mu\Delta^\nu-g^{\mu\nu}\Delta^2}{M_N}+\bar C_{q,g}(t)M_N g^{\mu\nu}\right]u(P)&#10;\end{split}&#10;\end{align*}&#10;\end{document}"/>
  <p:tag name="IGUANATEXSIZE" val="24"/>
  <p:tag name="IGUANATEXCURSOR" val="21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3937"/>
  <p:tag name="ORIGINALWIDTH" val="89.98874"/>
  <p:tag name="OUTPUTTYPE" val="PNG"/>
  <p:tag name="IGUANATEXVERSION" val="159"/>
  <p:tag name="LATEXADDIN" val="\documentclass{article}&#10;\usepackage{amsmath,mathrsfs,xcolor,amssymb,slashed}&#10;\pagestyle{empty}&#10;\begin{document}&#10;\begin{align*}&#10;\begin{split}&#10;P&#10;\end{split}&#10;\end{align*}&#10;\end{document}"/>
  <p:tag name="IGUANATEXSIZE" val="32"/>
  <p:tag name="IGUANATEXCURSOR" val="14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118.4852"/>
  <p:tag name="OUTPUTTYPE" val="PNG"/>
  <p:tag name="IGUANATEXVERSION" val="159"/>
  <p:tag name="LATEXADDIN" val="\documentclass{article}&#10;\usepackage{amsmath,mathrsfs,xcolor,amssymb,slashed}&#10;\pagestyle{empty}&#10;\begin{document}&#10;\begin{align*}&#10;\begin{split}&#10;P'&#10;\end{split}&#10;\end{align*}&#10;\end{document}"/>
  <p:tag name="IGUANATEXSIZE" val="32"/>
  <p:tag name="IGUANATEXCURSOR" val="14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4.9606"/>
  <p:tag name="ORIGINALWIDTH" val="2793.401"/>
  <p:tag name="OUTPUTTYPE" val="PNG"/>
  <p:tag name="IGUANATEXVERSION" val="159"/>
  <p:tag name="LATEXADDIN" val="\documentclass{article}&#10;\usepackage{amsmath,mathrsfs,xcolor,amssymb,slashed}&#10;\pagestyle{empty}&#10;\begin{document}&#10;\begin{align*}&#10;\begin{split}&#10;\rho^{\text{Unp}}_{q}(x,\boldsymbol b) = \int \frac{\text{d}^2\boldsymbol \Delta}{(2\pi)^2} e^{-i \boldsymbol{\Delta}\cdot \boldsymbol b}H_q(x,-\boldsymbol \Delta^2)    =\mathscr H_{q}(x,\boldsymbol b)&#10;\end{split}&#10;\end{align*}&#10;\end{document}"/>
  <p:tag name="IGUANATEXSIZE" val="28"/>
  <p:tag name="IGUANATEXCURSOR" val="15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1945.257"/>
  <p:tag name="OUTPUTTYPE" val="PNG"/>
  <p:tag name="IGUANATEXVERSION" val="159"/>
  <p:tag name="LATEXADDIN" val="\documentclass{article}&#10;\usepackage{amsmath,mathrsfs,xcolor,amssymb,slashed}&#10;\pagestyle{empty}&#10;\begin{document}&#10;\begin{align*}&#10;\begin{split}&#10;\int \text{d}x~xH(x,\xi,t) = A(t) + (2\xi)^2 C(t)&#10;\end{split}&#10;\end{align*}&#10;\end{document}"/>
  <p:tag name="IGUANATEXSIZE" val="32"/>
  <p:tag name="IGUANATEXCURSOR" val="15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1937.758"/>
  <p:tag name="OUTPUTTYPE" val="PNG"/>
  <p:tag name="IGUANATEXVERSION" val="159"/>
  <p:tag name="LATEXADDIN" val="\documentclass{article}&#10;\usepackage{amsmath,mathrsfs,xcolor,amssymb,slashed}&#10;\pagestyle{empty}&#10;\begin{document}&#10;\begin{align*}&#10;\begin{split}&#10;\int \text{d}x~xE(x,\xi,t) = B(t) - (2\xi)^2 C(t)&#10;\end{split}&#10;\end{align*}&#10;\end{document}"/>
  <p:tag name="IGUANATEXSIZE" val="32"/>
  <p:tag name="IGUANATEXCURSOR" val="17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1207.349"/>
  <p:tag name="OUTPUTTYPE" val="PNG"/>
  <p:tag name="IGUANATEXVERSION" val="159"/>
  <p:tag name="LATEXADDIN" val="\documentclass{article}&#10;\usepackage{amsmath,mathrsfs,xcolor,amssymb,slashed}&#10;\pagestyle{empty}&#10;\begin{document}&#10;\begin{align*}&#10;\begin{split}&#10;\int \text{d}x H(x,\xi,t) = F_1(t)&#10;\end{split}&#10;\end{align*}&#10;\end{document}"/>
  <p:tag name="IGUANATEXSIZE" val="32"/>
  <p:tag name="IGUANATEXCURSOR" val="17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1193.101"/>
  <p:tag name="OUTPUTTYPE" val="PNG"/>
  <p:tag name="IGUANATEXVERSION" val="159"/>
  <p:tag name="LATEXADDIN" val="\documentclass{article}&#10;\usepackage{amsmath,mathrsfs,xcolor,amssymb,slashed}&#10;\pagestyle{empty}&#10;\begin{document}&#10;\begin{align*}&#10;\begin{split}&#10;\int \text{d}x E(x,\xi,t) = F_2(t)&#10;\end{split}&#10;\end{align*}&#10;\end{document}"/>
  <p:tag name="IGUANATEXSIZE" val="32"/>
  <p:tag name="IGUANATEXCURSOR" val="15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312.336"/>
  <p:tag name="LATEXADDIN" val="\documentclass{article}&#10;\usepackage{amsmath,mathrsfs,xcolor,amssymb,slashed}&#10;\pagestyle{empty}&#10;\begin{document}&#10;\begin{align*}&#10;\begin{split}&#10;\mathcal{H}_{\rm{Int}} = \mathbf{E}^a \cdot (\mathbf{r}_c t_c^a- \mathbf{r}_{\bar c} t^a_{\bar c})&#10;\end{split}&#10;\end{align*}&#10;\end{document}"/>
  <p:tag name="IGUANATEXSIZE" val="28"/>
  <p:tag name="IGUANATEXCURSOR" val="152"/>
  <p:tag name="TRANSPARENCY" val="True"/>
  <p:tag name="LATEXENGINEID" val="0"/>
  <p:tag name="TEMPFOLDER" val="C:\Users\Yuxun\Documents\Workspace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4.9606"/>
  <p:tag name="ORIGINALWIDTH" val="3647.544"/>
  <p:tag name="OUTPUTTYPE" val="PNG"/>
  <p:tag name="IGUANATEXVERSION" val="160"/>
  <p:tag name="LATEXADDIN" val="\documentclass{article}&#10;\usepackage{amsmath,mathrsfs,xcolor,amssymb,slashed}&#10;\pagestyle{empty}&#10;\begin{document}&#10;\begin{align*}&#10;\begin{split}&#10;\frac{d \sigma}{d t}\propto \left[\left(1-\xi^2\right)\left|\mathcal{H}_{gC}\right|^2-2\xi^2\text{Re}\left[\mathcal{H}_{gC}^* \mathcal{E}_{gC}\right]  -\left(\xi^2+\frac{t}{4M_p^2}\right)\left|\mathcal{E}_{gC}\right|^2\right]\ ,&#10;\end{split}&#10;\end{align*}&#10;\end{document}"/>
  <p:tag name="IGUANATEXSIZE" val="32"/>
  <p:tag name="IGUANATEXCURSOR" val="174"/>
  <p:tag name="TRANSPARENCY" val="True"/>
  <p:tag name="LATEXENGINEID" val="0"/>
  <p:tag name="TEMPFOLDER" val="C:\Users\sFerm\Documents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4.9606"/>
  <p:tag name="ORIGINALWIDTH" val="3226.097"/>
  <p:tag name="OUTPUTTYPE" val="PNG"/>
  <p:tag name="IGUANATEXVERSION" val="160"/>
  <p:tag name="LATEXADDIN" val="\documentclass{article}&#10;\usepackage{amsmath,mathrsfs,xcolor,amssymb,slashed}&#10;\usepackage{tikz-feynman}&#10;\tikzfeynmanset{compat=1.0.0}&#10;\newcommand{\bra}[1]{\left&lt;#1\left|}&#10;\newcommand{\ket}[1]{\right|#1\right&gt;}&#10;\pagestyle{empty}&#10;\begin{document}&#10;\begin{align*}&#10;\begin{split}&#10;\mathcal{H}_{gC}(\xi,t)=\frac{1}{2\xi} \int_{-1}^1\text{d}x\left(\frac{1}{x+\xi-i\epsilon}- \frac{1}{x-\xi+i\epsilon}\right)H_g(x,\xi,t)&#10;\end{split}&#10;\end{align*}&#10;\end{document}"/>
  <p:tag name="IGUANATEXSIZE" val="32"/>
  <p:tag name="IGUANATEXCURSOR" val="295"/>
  <p:tag name="TRANSPARENCY" val="True"/>
  <p:tag name="LATEXENGINEID" val="0"/>
  <p:tag name="TEMPFOLDER" val="C:\Users\sFerm\Documents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355.4556"/>
  <p:tag name="LATEXADDIN" val="\documentclass{article}&#10;\usepackage{amsmath,mathrsfs,xcolor,amssymb,slashed}&#10;\pagestyle{empty}&#10;\begin{document}&#10;\begin{align*}&#10;\begin{split}&#10;A_{q,g}(t)&#10;\end{split}&#10;\end{align*}&#10;\end{document}"/>
  <p:tag name="IGUANATEXSIZE" val="28"/>
  <p:tag name="IGUANATEXCURSOR" val="150"/>
  <p:tag name="TRANSPARENCY" val="True"/>
  <p:tag name="LATEXENGINEID" val="0"/>
  <p:tag name="TEMPFOLDER" val="C:\Users\Yuxun\Documents\Workspace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9.7113"/>
  <p:tag name="ORIGINALWIDTH" val="902.1373"/>
  <p:tag name="LATEXADDIN" val="\documentclass{article}&#10;\usepackage{amsmath,mathrsfs,xcolor,amssymb,slashed}&#10;\usepackage{tikz-feynman}&#10;\tikzfeynmanset{compat=1.0.0}&#10;\newcommand{\bra}[1]{\left&lt;#1\left|}&#10;\newcommand{\ket}[1]{\right|#1\right&gt;}&#10;\pagestyle{empty}&#10;\begin{document}&#10;\begin{align*}&#10;\begin{split}&#10;\int_{-1}^1\text{d}x\frac{1}{x+\xi-i\epsilon}&#10;\end{split}&#10;\end{align*}&#10;\end{document}"/>
  <p:tag name="IGUANATEXSIZE" val="32"/>
  <p:tag name="IGUANATEXCURSOR" val="273"/>
  <p:tag name="TRANSPARENCY" val="True"/>
  <p:tag name="LATEXENGINEID" val="0"/>
  <p:tag name="TEMPFOLDER" val="C:\Users\Yuxun\Documents\Workspace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9.7113"/>
  <p:tag name="ORIGINALWIDTH" val="351.7061"/>
  <p:tag name="LATEXADDIN" val="\documentclass{article}&#10;\usepackage{amsmath,mathrsfs,xcolor,amssymb,slashed}&#10;\usepackage{tikz-feynman}&#10;\tikzfeynmanset{compat=1.0.0}&#10;\newcommand{\bra}[1]{\left&lt;#1\left|}&#10;\newcommand{\ket}[1]{\right|#1\right&gt;}&#10;\pagestyle{empty}&#10;\begin{document}&#10;\begin{align*}&#10;\begin{split}&#10;\int_{-1}^1\text{d}x&#10;\end{split}&#10;\end{align*}&#10;\end{document}"/>
  <p:tag name="IGUANATEXSIZE" val="32"/>
  <p:tag name="IGUANATEXCURSOR" val="293"/>
  <p:tag name="TRANSPARENCY" val="True"/>
  <p:tag name="LATEXENGINEID" val="0"/>
  <p:tag name="TEMPFOLDER" val="C:\Users\Yuxun\Documents\Workspace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0.4574"/>
  <p:tag name="ORIGINALWIDTH" val="3335.583"/>
  <p:tag name="LATEXADDIN" val="\documentclass{article}&#10;\usepackage{amsmath,mathrsfs,xcolor,amssymb,slashed,bm}&#10;\usepackage{amsfonts}&#10;\usepackage{mwe}&#10;\usepackage{tikz-feynman}&#10;\tikzfeynmanset{compat=1.0.0}&#10;\newcommand{\bra}[1]{\left&lt;#1\left|}&#10;\newcommand{\ket}[1]{\right|#1\right&gt;}&#10;\newcommand{\ui}[1]{^{(#1)}}&#10;\DeclareMathAlphabet{\mathdutchcal}{U}{dutchcal}{m}{n}&#10;\SetMathAlphabet{\mathdutchcal}{bold}{U}{dutchcal}{b}{n}&#10;\DeclareMathAlphabet{\mathdutchbcal}{U}{dutchcal}{b}{n}&#10;\pagestyle{empty}&#10;\begin{document}&#10;\begin{align*}&#10;\begin{split}&#10;\text{Re}\mathcal{H}_{g\rm{C}}(\xi,t)= \mathdutchcal{C}_g(t) + \sum_{n=1}^{\infty} \xi^{-2n}\mathdutchcal{A}_g\ui{2n}(t) \stackrel{?}{\approx}\mathdutchcal{C}_g(t)+ \xi^{-2}\mathdutchcal{A}_g\ui{2}(t)&#10;\end{split}&#10;\end{align*}&#10;\end{document}"/>
  <p:tag name="IGUANATEXSIZE" val="20"/>
  <p:tag name="IGUANATEXCURSOR" val="549"/>
  <p:tag name="TRANSPARENCY" val="True"/>
  <p:tag name="LATEXENGINEID" val="0"/>
  <p:tag name="TEMPFOLDER" val="C:\Users\Yuxun\Documents\Workspace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4.7057"/>
  <p:tag name="ORIGINALWIDTH" val="2492.688"/>
  <p:tag name="LATEXADDIN" val="\documentclass{article}&#10;\usepackage{amsmath,mathrsfs,xcolor,amssymb,slashed,bm}&#10;\usepackage{amsfonts}&#10;\usepackage{mwe}&#10;\usepackage{tikz-feynman}&#10;\tikzfeynmanset{compat=1.0.0}&#10;\newcommand{\bra}[1]{\left&lt;#1\left|}&#10;\newcommand{\ket}[1]{\right|#1\right&gt;}&#10;\newcommand{\ui}[1]{^{(#1)}}&#10;\DeclareMathAlphabet{\mathdutchcal}{U}{dutchcal}{m}{n}&#10;\SetMathAlphabet{\mathdutchcal}{bold}{U}{dutchcal}{b}{n}&#10;\DeclareMathAlphabet{\mathdutchbcal}{U}{dutchcal}{b}{n}&#10;\pagestyle{empty}&#10;\begin{document}&#10;\begin{align*}&#10;\begin{split}&#10;\text{Re}\mathcal{H}_{g\rm{C}}(\xi,t)= \frac{2}{\xi^2}\sum_{n=0}^{\infty} \int_0^1  \text{d}x  \left(\frac{x}{\xi}\right)^{2n} H_g(x,\xi,t)&#10;\end{split}&#10;\end{align*}&#10;\end{document}"/>
  <p:tag name="IGUANATEXSIZE" val="20"/>
  <p:tag name="IGUANATEXCURSOR" val="585"/>
  <p:tag name="TRANSPARENCY" val="True"/>
  <p:tag name="LATEXENGINEID" val="0"/>
  <p:tag name="TEMPFOLDER" val="C:\Users\Yuxun\Documents\Workspace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1.2073"/>
  <p:tag name="ORIGINALWIDTH" val="2614.923"/>
  <p:tag name="OUTPUTTYPE" val="PNG"/>
  <p:tag name="IGUANATEXVERSION" val="160"/>
  <p:tag name="LATEXADDIN" val="\documentclass{article}&#10;\usepackage{amsmath,mathrsfs,xcolor,amssymb,slashed}&#10;\usepackage{tikz-feynman}&#10;\tikzfeynmanset{compat=1.0.0}&#10;\newcommand{\bra}[1]{\left&lt;#1\left|}&#10;\newcommand{\ket}[1]{\right|#1\right&gt;}&#10;\pagestyle{empty}&#10;\begin{document}&#10;\begin{align*}&#10;\begin{split}&#10;\text{Re}\left[\frac{1}{2\xi}\left(\frac{1}{x+\xi-i\epsilon}- \frac{1}{x-\xi+i\epsilon}\right)\right]=\sum_{n=0}^\infty\frac{x^{2n}}{\xi^{2+2n}}&#10;\end{split}&#10;\end{align*}&#10;\end{document}"/>
  <p:tag name="IGUANATEXSIZE" val="32"/>
  <p:tag name="IGUANATEXCURSOR" val="392"/>
  <p:tag name="TRANSPARENCY" val="True"/>
  <p:tag name="LATEXENGINEID" val="0"/>
  <p:tag name="TEMPFOLDER" val="C:\Users\sFerm\Documents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34"/>
  <p:tag name="LAYER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33"/>
  <p:tag name="LAYER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3.4684"/>
  <p:tag name="ORIGINALWIDTH" val="1958.755"/>
  <p:tag name="OUTPUTTYPE" val="PNG"/>
  <p:tag name="IGUANATEXVERSION" val="160"/>
  <p:tag name="LATEXADDIN" val="\documentclass{article}&#10;\usepackage{amsmath,mathrsfs,xcolor,amssymb,slashed,bm}&#10;\usepackage{amsfonts}&#10;\usepackage{mwe}&#10;\usepackage{tikz-feynman}&#10;\tikzfeynmanset{compat=1.0.0}&#10;\newcommand{\bra}[1]{\left&lt;#1\left|}&#10;\newcommand{\ket}[1]{\right|#1\right&gt;}&#10;\newcommand{\ui}[1]{^{(#1)}}&#10;\DeclareMathAlphabet{\mathdutchcal}{U}{dutchcal}{m}{n}&#10;\SetMathAlphabet{\mathdutchcal}{bold}{U}{dutchcal}{b}{n}&#10;\DeclareMathAlphabet{\mathdutchbcal}{U}{dutchcal}{b}{n}&#10;\pagestyle{empty}&#10;\begin{document}&#10;\begin{align*}&#10;\begin{split}&#10;\mathbf{\frac{1}{2}\mathdutchbcal{A}_g\ui2(0)\approx 0.52}\ , \mathbf{\frac{1}{8}\mathdutchbcal{C}_g(0)\approx -0.60}&#10;\end{split}&#10;\end{align*}&#10;\end{document}"/>
  <p:tag name="IGUANATEXSIZE" val="20"/>
  <p:tag name="IGUANATEXCURSOR" val="629"/>
  <p:tag name="TRANSPARENCY" val="True"/>
  <p:tag name="LATEXENGINEID" val="0"/>
  <p:tag name="TEMPFOLDER" val="C:\Users\sFerm\Documents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1637.045"/>
  <p:tag name="OUTPUTTYPE" val="PNG"/>
  <p:tag name="IGUANATEXVERSION" val="160"/>
  <p:tag name="LATEXADDIN" val="\documentclass{article}&#10;\usepackage{amsmath,mathrsfs,xcolor,amssymb,slashed,bm}&#10;\usepackage{amsfonts}&#10;\usepackage{mwe}&#10;\usepackage{tikz-feynman}&#10;\tikzfeynmanset{compat=1.0.0}&#10;\newcommand{\bra}[1]{\left&lt;#1\left|}&#10;\newcommand{\ket}[1]{\right|#1\right&gt;}&#10;\newcommand{\ui}[1]{^{(#1)}}&#10;\DeclareMathAlphabet{\mathdutchcal}{U}{dutchcal}{m}{n}&#10;\SetMathAlphabet{\mathdutchcal}{bold}{U}{dutchcal}{b}{n}&#10;\DeclareMathAlphabet{\mathdutchbcal}{U}{dutchcal}{b}{n}&#10;\pagestyle{empty}&#10;\begin{document}&#10;\begin{align*}&#10;\begin{split}&#10;A_g(0)\approx0.385\ , C_g(0)\approx -0.48&#10;\end{split}&#10;\end{align*}&#10;\end{document}"/>
  <p:tag name="IGUANATEXSIZE" val="20"/>
  <p:tag name="IGUANATEXCURSOR" val="553"/>
  <p:tag name="TRANSPARENCY" val="True"/>
  <p:tag name="LATEXENGINEID" val="0"/>
  <p:tag name="TEMPFOLDER" val="C:\Users\sFerm\Documents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5.7293"/>
  <p:tag name="ORIGINALWIDTH" val="1879.265"/>
  <p:tag name="OUTPUTTYPE" val="PNG"/>
  <p:tag name="IGUANATEXVERSION" val="160"/>
  <p:tag name="LATEXADDIN" val="\documentclass{article}&#10;\usepackage{amsmath,mathrsfs,xcolor,amssymb,slashed,bm}&#10;\usepackage{amsfonts}&#10;\usepackage{mwe}&#10;\usepackage{tikz-feynman}&#10;\tikzfeynmanset{compat=1.0.0}&#10;\newcommand{\bra}[1]{\left&lt;#1\left|}&#10;\newcommand{\ket}[1]{\right|#1\right&gt;}&#10;\newcommand{\ui}[1]{^{(#1)}}&#10;\DeclareMathAlphabet{\mathdutchcal}{U}{dutchcal}{m}{n}&#10;\SetMathAlphabet{\mathdutchcal}{bold}{U}{dutchcal}{b}{n}&#10;\DeclareMathAlphabet{\mathdutchbcal}{U}{dutchcal}{b}{n}&#10;\pagestyle{empty}&#10;\begin{document}&#10;\begin{align*}&#10;\begin{split}&#10;\mathdutchcal{A}_g\ui{2}(t)\approx 2 A_g(t)\ ,&#10;    \mathdutchcal{C}_g(t)\approx 8 C_g(t)\ ,&#10;\end{split}&#10;\end{align*}&#10;\end{document}"/>
  <p:tag name="IGUANATEXSIZE" val="20"/>
  <p:tag name="IGUANATEXCURSOR" val="558"/>
  <p:tag name="TRANSPARENCY" val="True"/>
  <p:tag name="LATEXENGINEID" val="0"/>
  <p:tag name="TEMPFOLDER" val="C:\Users\sFerm\Documents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7184"/>
  <p:tag name="ORIGINALWIDTH" val="1598.8"/>
  <p:tag name="LATEXADDIN" val="\documentclass{article}&#10;\usepackage{amsmath,mathrsfs,xcolor,amssymb,slashed}&#10;\pagestyle{empty}&#10;\begin{document}&#10;\begin{align*}&#10;\begin{split}&#10;J_{q,g}(t)=\frac{1}{2}\left(A_{q,g}(t)+B_{q,g}(t)\right)&#10;\end{split}&#10;\end{align*}&#10;\end{document}"/>
  <p:tag name="IGUANATEXSIZE" val="28"/>
  <p:tag name="IGUANATEXCURSOR" val="181"/>
  <p:tag name="TRANSPARENCY" val="True"/>
  <p:tag name="LATEXENGINEID" val="0"/>
  <p:tag name="TEMPFOLDER" val="C:\Users\Yuxun\Documents\Workspace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5.7293"/>
  <p:tag name="ORIGINALWIDTH" val="1813.273"/>
  <p:tag name="OUTPUTTYPE" val="PNG"/>
  <p:tag name="IGUANATEXVERSION" val="160"/>
  <p:tag name="LATEXADDIN" val="\documentclass{article}&#10;\usepackage{amsmath,mathrsfs,xcolor,amssymb,slashed,bm}&#10;\usepackage{amsfonts}&#10;\usepackage{mwe}&#10;\usepackage{tikz-feynman}&#10;\tikzfeynmanset{compat=1.0.0}&#10;\newcommand{\bra}[1]{\left&lt;#1\left|}&#10;\newcommand{\ket}[1]{\right|#1\right&gt;}&#10;\newcommand{\ui}[1]{^{(#1)}}&#10;\DeclareMathAlphabet{\mathdutchcal}{U}{dutchcal}{m}{n}&#10;\SetMathAlphabet{\mathdutchcal}{bold}{U}{dutchcal}{b}{n}&#10;\DeclareMathAlphabet{\mathdutchbcal}{U}{dutchcal}{b}{n}&#10;\pagestyle{empty}&#10;\begin{document}&#10;\begin{align*}&#10;\begin{split}&#10;\text{Re}\mathcal{H}_{g\rm{C}}(\xi,t)&#10;\approx\mathdutchcal{C}_g(t)+ \xi^{-2}\mathdutchcal{A}_g\ui{2}(t)&#10;\end{split}&#10;\end{align*}&#10;\end{document}"/>
  <p:tag name="IGUANATEXSIZE" val="20"/>
  <p:tag name="IGUANATEXCURSOR" val="549"/>
  <p:tag name="TRANSPARENCY" val="True"/>
  <p:tag name="LATEXENGINEID" val="0"/>
  <p:tag name="TEMPFOLDER" val="C:\Users\sFerm\Documents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.4818"/>
  <p:tag name="ORIGINALWIDTH" val="1733.033"/>
  <p:tag name="OUTPUTTYPE" val="PNG"/>
  <p:tag name="IGUANATEXVERSION" val="160"/>
  <p:tag name="LATEXADDIN" val="\documentclass{article}&#10;\usepackage{amsmath,mathrsfs,xcolor,amssymb,slashed}&#10;\usepackage{tikz-feynman}&#10;\tikzfeynmanset{compat=1.0.0}&#10;\newcommand{\bra}[1]{\left&lt;#1\left|}&#10;\newcommand{\ket}[1]{\right|#1\right&gt;}&#10;\pagestyle{empty}&#10;\begin{document}&#10;\begin{align*}&#10;\begin{split}&#10;\text{Re}\mathcal{H}_{g\rm{C}}(\xi,0) =-4.81 +1.04 ~\xi^{-2}&#10;\end{split}&#10;\end{align*}&#10;\end{document}"/>
  <p:tag name="IGUANATEXSIZE" val="32"/>
  <p:tag name="IGUANATEXCURSOR" val="333"/>
  <p:tag name="TRANSPARENCY" val="True"/>
  <p:tag name="LATEXENGINEID" val="0"/>
  <p:tag name="TEMPFOLDER" val="C:\Users\sFerm\Documents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5.7293"/>
  <p:tag name="ORIGINALWIDTH" val="1667.792"/>
  <p:tag name="OUTPUTTYPE" val="PNG"/>
  <p:tag name="IGUANATEXVERSION" val="160"/>
  <p:tag name="LATEXADDIN" val="\documentclass{article}&#10;\usepackage{amsmath,mathrsfs,xcolor,amssymb,slashed}&#10;\usepackage{tikz-feynman}&#10;\tikzfeynmanset{compat=1.0.0}&#10;\newcommand{\bra}[1]{\left&lt;#1\left|}&#10;\newcommand{\ket}[1]{\right|#1\right&gt;}&#10;\newcommand{\ui}[1]{^{(#1)}}&#10;\DeclareMathAlphabet{\mathdutchcal}{U}{dutchcal}{m}{n}&#10;\SetMathAlphabet{\mathdutchcal}{bold}{U}{dutchcal}{b}{n}&#10;\DeclareMathAlphabet{\mathdutchbcal}{U}{dutchcal}{b}{n}&#10;\pagestyle{empty}&#10;\begin{document}&#10;\begin{align*}&#10;\begin{split}&#10;\mathcal{H}_{g\rm{C}}(\xi,t)\approx  \mathdutchcal{C}_g(t) + \xi^{-2} \mathdutchcal{A}_g\ui2(t)&#10;\end{split}&#10;\end{align*}&#10;\end{document}"/>
  <p:tag name="IGUANATEXSIZE" val="32"/>
  <p:tag name="IGUANATEXCURSOR" val="565"/>
  <p:tag name="TRANSPARENCY" val="True"/>
  <p:tag name="LATEXENGINEID" val="0"/>
  <p:tag name="TEMPFOLDER" val="C:\Users\sFerm\Documents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5.7293"/>
  <p:tag name="ORIGINALWIDTH" val="1694.788"/>
  <p:tag name="OUTPUTTYPE" val="PNG"/>
  <p:tag name="IGUANATEXVERSION" val="160"/>
  <p:tag name="LATEXADDIN" val="\documentclass{article}&#10;\usepackage{amsmath,mathrsfs,xcolor,amssymb,slashed}&#10;\usepackage{tikz-feynman}&#10;\tikzfeynmanset{compat=1.0.0}&#10;\newcommand{\bra}[1]{\left&lt;#1\left|}&#10;\newcommand{\ket}[1]{\right|#1\right&gt;}&#10;\newcommand{\ui}[1]{^{(#1)}}&#10;\DeclareMathAlphabet{\mathdutchcal}{U}{dutchcal}{m}{n}&#10;\SetMathAlphabet{\mathdutchcal}{bold}{U}{dutchcal}{b}{n}&#10;\DeclareMathAlphabet{\mathdutchbcal}{U}{dutchcal}{b}{n}&#10;\pagestyle{empty}&#10;\begin{document}&#10;\begin{align*}&#10;\begin{split}&#10;\mathcal{E}_{g\rm{C}}(\xi,t)\approx  -\mathdutchcal{C}_g(t) + \xi^{-2} \mathdutchcal{B}_g\ui2(t)&#10;\end{split}&#10;\end{align*}&#10;\end{document}"/>
  <p:tag name="IGUANATEXSIZE" val="32"/>
  <p:tag name="IGUANATEXCURSOR" val="480"/>
  <p:tag name="TRANSPARENCY" val="True"/>
  <p:tag name="LATEXENGINEID" val="0"/>
  <p:tag name="TEMPFOLDER" val="C:\Users\sFerm\Documents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9.7113"/>
  <p:tag name="ORIGINALWIDTH" val="4005.249"/>
  <p:tag name="OUTPUTTYPE" val="PNG"/>
  <p:tag name="IGUANATEXVERSION" val="160"/>
  <p:tag name="LATEXADDIN" val="\documentclass{article}&#10;\usepackage{amsmath,mathrsfs,xcolor,amssymb,slashed}&#10;\usepackage{tikz-feynman}&#10;\tikzfeynmanset{compat=1.0.0}&#10;\newcommand{\bra}[1]{\left&lt;#1\left|}&#10;\newcommand{\ket}[1]{\right|#1\right&gt;}&#10;\newcommand{\ui}[1]{^{(#1)}}&#10;\DeclareMathAlphabet{\mathdutchcal}{U}{dutchcal}{m}{n}&#10;\SetMathAlphabet{\mathdutchcal}{bold}{U}{dutchcal}{b}{n}&#10;\DeclareMathAlphabet{\mathdutchbcal}{U}{dutchcal}{b}{n}&#10;\pagestyle{empty}&#10;\begin{document}&#10;\begin{align*}&#10;\begin{split}&#10;\left\langle r^{2}_m\right\rangle =\left[6 \left.\frac{d A\left(t\right)}{d t}\right|_{t=0}-6 ~\frac{C(0)}{M_N^{2}}\right]\ ,\qquad&#10;\left\langle r^{2}_s\right\rangle =\left[6 \left.\frac{d A\left(t\right)}{d t}\right|_{t=0}-18 ~\frac{C(0)}{M_N^2}\right]\ ,&#10;\end{split}&#10;\end{align*}&#10;\end{document}"/>
  <p:tag name="IGUANATEXSIZE" val="32"/>
  <p:tag name="IGUANATEXCURSOR" val="504"/>
  <p:tag name="TRANSPARENCY" val="True"/>
  <p:tag name="LATEXENGINEID" val="0"/>
  <p:tag name="TEMPFOLDER" val="C:\Users\sFerm\Documents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88.6764"/>
  <p:tag name="ORIGINALWIDTH" val="3825.272"/>
  <p:tag name="OUTPUTTYPE" val="PNG"/>
  <p:tag name="IGUANATEXVERSION" val="160"/>
  <p:tag name="LATEXADDIN" val="\documentclass{article}&#10;\usepackage{amsmath,mathrsfs,xcolor,amssymb,slashed}&#10;\pagestyle{empty}&#10;\begin{document}&#10;\begin{align*}&#10;\begin{split}&#10;\left|G(\xi,t)\right|^2=&amp;\left[\left(1-\xi^2\right)\left|\mathcal{H}_{gC}\right|^2-2\xi^2\text{Re}\left[\mathcal{H}_{gC}^* \mathcal{E}_{gC}\right]  -\left(\xi^2+\frac{t}{4M_p^2}\right)\left|\mathcal{E}_{gC}\right|^2\right]\\&#10;=&amp;~\xi^{-4} \Big[G_{0}(t)+\xi^{2} G_{2}(t)+\xi^{4} G_{4}(t)\Big]+\cdots&#10;\end{split}&#10;\end{align*}&#10;\end{document}"/>
  <p:tag name="IGUANATEXSIZE" val="32"/>
  <p:tag name="IGUANATEXCURSOR" val="363"/>
  <p:tag name="TRANSPARENCY" val="True"/>
  <p:tag name="LATEXENGINEID" val="0"/>
  <p:tag name="TEMPFOLDER" val="C:\Users\sFerm\Documents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9832"/>
  <p:tag name="ORIGINALWIDTH" val="182.9771"/>
  <p:tag name="OUTPUTTYPE" val="PNG"/>
  <p:tag name="IGUANATEXVERSION" val="160"/>
  <p:tag name="LATEXADDIN" val="\documentclass{article}&#10;\usepackage{amsmath,mathrsfs,xcolor,amssymb,slashed}&#10;\usepackage{tikz-feynman}&#10;\tikzfeynmanset{compat=1.0.0}&#10;\newcommand{\bra}[1]{\left&lt;#1\left|}&#10;\newcommand{\ket}[1]{\right|#1\right&gt;}&#10;\pagestyle{empty}&#10;\begin{document}&#10;\begin{align*}&#10;\begin{split}&#10;\xi^{-4}&#10;\end{split}&#10;\end{align*}&#10;\end{document}"/>
  <p:tag name="IGUANATEXSIZE" val="18"/>
  <p:tag name="IGUANATEXCURSOR" val="280"/>
  <p:tag name="TRANSPARENCY" val="True"/>
  <p:tag name="LATEXENGINEID" val="0"/>
  <p:tag name="TEMPFOLDER" val="C:\Users\sFerm\Documents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4.462"/>
  <p:tag name="ORIGINALWIDTH" val="1341.582"/>
  <p:tag name="OUTPUTTYPE" val="PNG"/>
  <p:tag name="IGUANATEXVERSION" val="160"/>
  <p:tag name="LATEXADDIN" val="\documentclass{article}&#10;\usepackage{amsmath,mathrsfs,xcolor,amssymb,slashed,bm}&#10;\usepackage{amsfonts}&#10;\usepackage{mwe}&#10;\usepackage{tikz-feynman}&#10;\tikzfeynmanset{compat=1.0.0}&#10;\newcommand{\bra}[1]{\left&lt;#1\left|}&#10;\newcommand{\ket}[1]{\right|#1\right&gt;}&#10;\newcommand{\ui}[1]{^{(#1)}}&#10;\DeclareMathAlphabet{\mathdutchcal}{U}{dutchcal}{m}{n}&#10;\SetMathAlphabet{\mathdutchcal}{bold}{U}{dutchcal}{b}{n}&#10;\DeclareMathAlphabet{\mathdutchbcal}{U}{dutchcal}{b}{n}&#10;\pagestyle{empty}&#10;\begin{document}&#10;\begin{align*}&#10;\begin{split}&#10;\mathcal{A}_j^{\rm{conf}} =\frac{2^{j+2}\Gamma\left(5/2+j\right)}{\Gamma\left(3/2\right)\Gamma\left(4+j\right)}&#10;\end{split}&#10;\end{align*}&#10;\end{document}"/>
  <p:tag name="IGUANATEXSIZE" val="20"/>
  <p:tag name="IGUANATEXCURSOR" val="623"/>
  <p:tag name="TRANSPARENCY" val="True"/>
  <p:tag name="LATEXENGINEID" val="0"/>
  <p:tag name="TEMPFOLDER" val="C:\Users\sFerm\Documents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3.4684"/>
  <p:tag name="ORIGINALWIDTH" val="532.4335"/>
  <p:tag name="OUTPUTTYPE" val="PNG"/>
  <p:tag name="IGUANATEXVERSION" val="160"/>
  <p:tag name="LATEXADDIN" val="\documentclass{article}&#10;\usepackage{amsmath,mathrsfs,xcolor,amssymb,slashed,bm}&#10;\usepackage{amsfonts}&#10;\usepackage{mwe}&#10;\usepackage{tikz-feynman}&#10;\tikzfeynmanset{compat=1.0.0}&#10;\newcommand{\bra}[1]{\left&lt;#1\left|}&#10;\newcommand{\ket}[1]{\right|#1\right&gt;}&#10;\newcommand{\ui}[1]{^{(#1)}}&#10;\DeclareMathAlphabet{\mathdutchcal}{U}{dutchcal}{m}{n}&#10;\SetMathAlphabet{\mathdutchcal}{bold}{U}{dutchcal}{b}{n}&#10;\DeclareMathAlphabet{\mathdutchbcal}{U}{dutchcal}{b}{n}&#10;\pagestyle{empty}&#10;\begin{document}&#10;\begin{align*}&#10;\begin{split}&#10;\mathcal{A}_1^{\rm{conf}}  = \frac{5}{4}&#10;\end{split}&#10;\end{align*}&#10;\end{document}"/>
  <p:tag name="IGUANATEXSIZE" val="20"/>
  <p:tag name="IGUANATEXCURSOR" val="552"/>
  <p:tag name="TRANSPARENCY" val="True"/>
  <p:tag name="LATEXENGINEID" val="0"/>
  <p:tag name="TEMPFOLDER" val="C:\Users\sFerm\Documents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0.4574"/>
  <p:tag name="ORIGINALWIDTH" val="2144.732"/>
  <p:tag name="OUTPUTTYPE" val="PNG"/>
  <p:tag name="IGUANATEXVERSION" val="160"/>
  <p:tag name="LATEXADDIN" val="\documentclass{article}&#10;\usepackage{amsmath,mathrsfs,xcolor,amssymb,slashed,bm}&#10;\usepackage{amsfonts}&#10;\usepackage{mwe}&#10;\usepackage{tikz-feynman}&#10;\tikzfeynmanset{compat=1.0.0}&#10;\newcommand{\bra}[1]{\left&lt;#1\left|}&#10;\newcommand{\ket}[1]{\right|#1\right&gt;}&#10;\newcommand{\ui}[1]{^{(#1)}}&#10;\DeclareMathAlphabet{\mathdutchcal}{U}{dutchcal}{m}{n}&#10;\SetMathAlphabet{\mathdutchcal}{bold}{U}{dutchcal}{b}{n}&#10;\DeclareMathAlphabet{\mathdutchbcal}{U}{dutchcal}{b}{n}&#10;\pagestyle{empty}&#10;\begin{document}&#10;\begin{align*}&#10;\begin{split}&#10;\text{Re}\mathcal{H}_{g\rm{C}}(\xi,t)&amp;= \mathdutchcal{C}_g(t) + \sum_{n=1}^{\infty} \xi^{-2n}\mathdutchcal{A}_g\ui{2n}(t)&#10;\end{split}&#10;\end{align*}&#10;\end{document}"/>
  <p:tag name="IGUANATEXSIZE" val="20"/>
  <p:tag name="IGUANATEXCURSOR" val="633"/>
  <p:tag name="TRANSPARENCY" val="True"/>
  <p:tag name="LATEXENGINEID" val="0"/>
  <p:tag name="TEMPFOLDER" val="C:\Users\sFerm\Documents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348.7064"/>
  <p:tag name="LATEXADDIN" val="\documentclass{article}&#10;\usepackage{amsmath,mathrsfs,xcolor,amssymb,slashed}&#10;\pagestyle{empty}&#10;\begin{document}&#10;\begin{align*}&#10;\begin{split}&#10;C_{q,g}(t)&#10;\end{split}&#10;\end{align*}&#10;\end{document}"/>
  <p:tag name="IGUANATEXSIZE" val="28"/>
  <p:tag name="IGUANATEXCURSOR" val="150"/>
  <p:tag name="TRANSPARENCY" val="True"/>
  <p:tag name="LATEXENGINEID" val="0"/>
  <p:tag name="TEMPFOLDER" val="C:\Users\Yuxun\Documents\Workspace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0.4612"/>
  <p:tag name="ORIGINALWIDTH" val="2276.715"/>
  <p:tag name="OUTPUTTYPE" val="PNG"/>
  <p:tag name="IGUANATEXVERSION" val="160"/>
  <p:tag name="LATEXADDIN" val="\documentclass{article}&#10;\usepackage{amsmath,mathrsfs,xcolor,amssymb,slashed}&#10;\usepackage{tikz-feynman}&#10;\tikzfeynmanset{compat=1.0.0}&#10;\newcommand{\bra}[1]{\left&lt;#1\left|}&#10;\newcommand{\ket}[1]{\right|#1\right&gt;}&#10;\newcommand{\ui}[1]{^{(#1)}}&#10;&#10;\DeclareMathAlphabet{\mathdutchcal}{U}{dutchcal}{m}{n}&#10;\SetMathAlphabet{\mathdutchcal}{bold}{U}{dutchcal}{b}{n}&#10;\DeclareMathAlphabet{\mathdutchbcal}{U}{dutchcal}{b}{n}&#10;&#10;\pagestyle{empty}&#10;\begin{document}&#10;\begin{align*}&#10;\begin{split}&#10;\text{Im}\mathcal{H}_{g\rm{C}}(\xi,t)\propto\frac{1}{2\pi i}\int_{c-i\infty}^{c+i\infty}   \xi^{-s}\mathdutchcal {A}_g\ui{s+2}(t)\text{d} s&#10;\end{split}&#10;\end{align*}&#10;\end{document}"/>
  <p:tag name="IGUANATEXSIZE" val="20"/>
  <p:tag name="IGUANATEXCURSOR" val="529"/>
  <p:tag name="TRANSPARENCY" val="True"/>
  <p:tag name="LATEXENGINEID" val="0"/>
  <p:tag name="TEMPFOLDER" val="C:\Users\sFerm\Documents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6.4605"/>
  <p:tag name="ORIGINALWIDTH" val="2638.92"/>
  <p:tag name="OUTPUTTYPE" val="PNG"/>
  <p:tag name="IGUANATEXVERSION" val="160"/>
  <p:tag name="LATEXADDIN" val="\documentclass{article}&#10;\usepackage{amsmath,mathrsfs,xcolor,amssymb,slashed}&#10;\usepackage{tikz-feynman}&#10;\tikzfeynmanset{compat=1.0.0}&#10;\newcommand{\bra}[1]{\left&lt;#1\left|}&#10;\newcommand{\ket}[1]{\right|#1\right&gt;}&#10;\pagestyle{empty}&#10;\begin{document}&#10;\begin{align*}&#10;\begin{split}&#10;\text{Re}\mathcal{H}_{g\rm{C}}(\xi,t) =\frac{1}{\pi } \int^{\xi_{\rm{th}}}_0 \text{d}\xi' \frac{2\xi' \text{Im}\mathcal{H}_{g\rm{C}}(\xi,t)}{\left(\xi-\xi'\right)\left(\xi+\xi'\right)}   + \mathcal {C}_g(t)&#10;\end{split}&#10;\end{align*}&#10;\end{document}"/>
  <p:tag name="IGUANATEXSIZE" val="32"/>
  <p:tag name="IGUANATEXCURSOR" val="428"/>
  <p:tag name="TRANSPARENCY" val="True"/>
  <p:tag name="LATEXENGINEID" val="0"/>
  <p:tag name="TEMPFOLDER" val="C:\Users\sFerm\Documents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8.9689"/>
  <p:tag name="ORIGINALWIDTH" val="1430.071"/>
  <p:tag name="OUTPUTTYPE" val="PNG"/>
  <p:tag name="IGUANATEXVERSION" val="160"/>
  <p:tag name="LATEXADDIN" val="\documentclass{article}&#10;\usepackage{amsmath,mathrsfs,xcolor,amssymb,slashed}&#10;\usepackage{tikz-feynman}&#10;\tikzfeynmanset{compat=1.0.0}&#10;\newcommand{\bra}[1]{\left&lt;#1\left|}&#10;\newcommand{\ket}[1]{\right|#1\right&gt;}&#10;\pagestyle{empty}&#10;\begin{document}&#10;\begin{align*}&#10;\begin{split}&#10;\text{Im}\mathcal{H}_{g\rm{C}}(\xi,t)=\frac{\pi}{\xi}H_g(\xi,\xi,t)&#10;\end{split}&#10;\end{align*}&#10;\end{document}"/>
  <p:tag name="IGUANATEXSIZE" val="32"/>
  <p:tag name="IGUANATEXCURSOR" val="340"/>
  <p:tag name="TRANSPARENCY" val="True"/>
  <p:tag name="LATEXENGINEID" val="0"/>
  <p:tag name="TEMPFOLDER" val="C:\Users\sFerm\Documents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6.4605"/>
  <p:tag name="ORIGINALWIDTH" val="2638.92"/>
  <p:tag name="LATEXADDIN" val="\documentclass{article}&#10;\usepackage{amsmath,mathrsfs,xcolor,amssymb,slashed}&#10;\usepackage{tikz-feynman}&#10;\tikzfeynmanset{compat=1.0.0}&#10;\newcommand{\bra}[1]{\left&lt;#1\left|}&#10;\newcommand{\ket}[1]{\right|#1\right&gt;}&#10;\pagestyle{empty}&#10;\begin{document}&#10;\begin{align*}&#10;\begin{split}&#10;\mathcal {C}_g(t)=\text{Re}\mathcal{H}_{g\rm{C}}(\xi,t) -\frac{1}{\pi } \int^{\xi_{\rm{th}}}_0 \text{d}\xi' \frac{2\xi' \text{Im}\mathcal{H}_{g\rm{C}}(\xi,t)}{\left(\xi-\xi'\right)\left(\xi+\xi'\right)}   &#10;\end{split}&#10;\end{align*}&#10;\end{document}"/>
  <p:tag name="IGUANATEXSIZE" val="32"/>
  <p:tag name="IGUANATEXCURSOR" val="330"/>
  <p:tag name="TRANSPARENCY" val="True"/>
  <p:tag name="LATEXENGINEID" val="0"/>
  <p:tag name="TEMPFOLDER" val="C:\Users\Yuxun\Documents\Workspace\"/>
  <p:tag name="LATEXFORMHEIGHT" val="311.6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42.107"/>
  <p:tag name="OUTPUTTYPE" val="PNG"/>
  <p:tag name="IGUANATEXVERSION" val="159"/>
  <p:tag name="LATEXADDIN" val="\documentclass{article}&#10;\usepackage{amsmath,mathrsfs,xcolor,amssymb,slashed}&#10;\pagestyle{empty}&#10;\begin{document}&#10;\begin{align*}&#10;\begin{split}&#10;F(x,\Delta^\mu) = F\left(x,\xi ,t \right)&#10;\end{split}&#10;\end{align*}&#10;\end{document}"/>
  <p:tag name="IGUANATEXSIZE" val="24"/>
  <p:tag name="IGUANATEXCURSOR" val="17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356.2054"/>
  <p:tag name="OUTPUTTYPE" val="PNG"/>
  <p:tag name="IGUANATEXVERSION" val="159"/>
  <p:tag name="LATEXADDIN" val="\documentclass{article}&#10;\usepackage{amsmath,mathrsfs,xcolor,amssymb,slashed}&#10;\pagestyle{empty}&#10;\begin{document}&#10;\begin{align*}&#10;\begin{split}&#10;t\equiv \Delta^2&#10;\end{split}&#10;\end{align*}&#10;\end{document}"/>
  <p:tag name="IGUANATEXSIZE" val="32"/>
  <p:tag name="IGUANATEXCURSOR" val="15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07.9115"/>
  <p:tag name="OUTPUTTYPE" val="PNG"/>
  <p:tag name="IGUANATEXVERSION" val="159"/>
  <p:tag name="LATEXADDIN" val="\documentclass{article}&#10;\usepackage{amsmath,mathrsfs,xcolor,amssymb,slashed}&#10;\pagestyle{empty}&#10;\begin{document}&#10;\begin{align*}&#10;\begin{split}&#10;\xi\equiv -n\cdot \Delta/2&#10;\end{split}&#10;\end{align*}&#10;\end{document}"/>
  <p:tag name="IGUANATEXSIZE" val="32"/>
  <p:tag name="IGUANATEXCURSOR" val="15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9.6963"/>
  <p:tag name="ORIGINALWIDTH" val="63.74205"/>
  <p:tag name="OUTPUTTYPE" val="PNG"/>
  <p:tag name="IGUANATEXVERSION" val="159"/>
  <p:tag name="LATEXADDIN" val="\documentclass{article}&#10;\usepackage{amsmath,mathrsfs,xcolor,amssymb,slashed}&#10;\pagestyle{empty}&#10;\begin{document}&#10;\begin{align*}&#10;\begin{split}&#10;&amp;x\\&#10;&amp;\xi\\&#10;&amp;t&#10;\end{split}&#10;\end{align*}&#10;\end{document}"/>
  <p:tag name="IGUANATEXSIZE" val="32"/>
  <p:tag name="IGUANATEXCURSOR" val="14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43.4196"/>
  <p:tag name="OUTPUTTYPE" val="PNG"/>
  <p:tag name="IGUANATEXVERSION" val="159"/>
  <p:tag name="LATEXADDIN" val="\documentclass{article}&#10;\usepackage{amsmath,mathrsfs,xcolor,amssymb,slashed}&#10;\pagestyle{empty}&#10;\begin{document}&#10;\begin{align*}&#10;\begin{split}&#10;\Delta=P'-P&#10;\end{split}&#10;\end{align*}&#10;\end{document}"/>
  <p:tag name="IGUANATEXSIZE" val="32"/>
  <p:tag name="IGUANATEXCURSOR" val="14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主题​​">
  <a:themeElements>
    <a:clrScheme name="蓝色​​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25112</TotalTime>
  <Words>1574</Words>
  <Application>Microsoft Office PowerPoint</Application>
  <PresentationFormat>宽屏</PresentationFormat>
  <Paragraphs>191</Paragraphs>
  <Slides>30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4" baseType="lpstr">
      <vt:lpstr>Arial</vt:lpstr>
      <vt:lpstr>Arial Nova Light</vt:lpstr>
      <vt:lpstr>Assistant ExtraLight</vt:lpstr>
      <vt:lpstr>Calibri</vt:lpstr>
      <vt:lpstr>Cambria Math</vt:lpstr>
      <vt:lpstr>Century</vt:lpstr>
      <vt:lpstr>Comic Sans MS</vt:lpstr>
      <vt:lpstr>Corbel</vt:lpstr>
      <vt:lpstr>Georgia</vt:lpstr>
      <vt:lpstr>Microsoft Himalaya</vt:lpstr>
      <vt:lpstr>Microsoft Sans Serif</vt:lpstr>
      <vt:lpstr>Times New Roman</vt:lpstr>
      <vt:lpstr>Wingdings</vt:lpstr>
      <vt:lpstr>Office 主题​​</vt:lpstr>
      <vt:lpstr>Probing the gravitational form factors of the nucleon  from near-threshold heavy quarkonium photo-production</vt:lpstr>
      <vt:lpstr>Outline</vt:lpstr>
      <vt:lpstr>Mass structure of the nucleon</vt:lpstr>
      <vt:lpstr>Energy-momentum tensor form factors</vt:lpstr>
      <vt:lpstr>Generalized parton distributions (GPDs)</vt:lpstr>
      <vt:lpstr>Nucleon 3D structures with GPDs</vt:lpstr>
      <vt:lpstr>Quarkonium Production</vt:lpstr>
      <vt:lpstr>Color dipole probing the gluonic structure</vt:lpstr>
      <vt:lpstr>Near-threshold J/psi photoproduction</vt:lpstr>
      <vt:lpstr>GPD framework for threshold production</vt:lpstr>
      <vt:lpstr>Inverse problem in exclusive productions</vt:lpstr>
      <vt:lpstr>GFFs and CFFs</vt:lpstr>
      <vt:lpstr>From CFFs to GFFs</vt:lpstr>
      <vt:lpstr>Large skewness near the threshold</vt:lpstr>
      <vt:lpstr>Skewness-scaling in the CFFs</vt:lpstr>
      <vt:lpstr>Fit is meaningless if not physical</vt:lpstr>
      <vt:lpstr>GFFs from CFFs</vt:lpstr>
      <vt:lpstr>Asymptotic expansion</vt:lpstr>
      <vt:lpstr>Proton GFFs from J/Psi production</vt:lpstr>
      <vt:lpstr>General framework </vt:lpstr>
      <vt:lpstr>Extraction of the nucleon GFFs</vt:lpstr>
      <vt:lpstr>Proton mass radius extraction</vt:lpstr>
      <vt:lpstr>Utilizing the skewness dependence</vt:lpstr>
      <vt:lpstr>More J/ψ data at JLab</vt:lpstr>
      <vt:lpstr>Summary and outlook</vt:lpstr>
      <vt:lpstr>Thank you!</vt:lpstr>
      <vt:lpstr>Conformal moment expansion</vt:lpstr>
      <vt:lpstr>Two more comments</vt:lpstr>
      <vt:lpstr>What can we do with CFF</vt:lpstr>
      <vt:lpstr>One interesting quark analogy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JPSI_SPIN2023_Yuxun</dc:title>
  <dc:creator>Yuxun Guo</dc:creator>
  <cp:lastModifiedBy>Yuxun Guo</cp:lastModifiedBy>
  <cp:revision>1796</cp:revision>
  <dcterms:created xsi:type="dcterms:W3CDTF">2022-10-06T01:08:42Z</dcterms:created>
  <dcterms:modified xsi:type="dcterms:W3CDTF">2023-12-08T16:53:05Z</dcterms:modified>
</cp:coreProperties>
</file>