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</p:sldMasterIdLst>
  <p:notesMasterIdLst>
    <p:notesMasterId r:id="rId14"/>
  </p:notesMasterIdLst>
  <p:sldIdLst>
    <p:sldId id="750" r:id="rId3"/>
    <p:sldId id="5520" r:id="rId4"/>
    <p:sldId id="2307" r:id="rId5"/>
    <p:sldId id="5589" r:id="rId6"/>
    <p:sldId id="1289" r:id="rId7"/>
    <p:sldId id="1306" r:id="rId8"/>
    <p:sldId id="5533" r:id="rId9"/>
    <p:sldId id="293" r:id="rId10"/>
    <p:sldId id="5590" r:id="rId11"/>
    <p:sldId id="5591" r:id="rId12"/>
    <p:sldId id="553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6B6"/>
    <a:srgbClr val="E8CCCC"/>
    <a:srgbClr val="54F0EC"/>
    <a:srgbClr val="FBBD00"/>
    <a:srgbClr val="2D6FFF"/>
    <a:srgbClr val="4074D2"/>
    <a:srgbClr val="E97C30"/>
    <a:srgbClr val="A3A2A3"/>
    <a:srgbClr val="4170C1"/>
    <a:srgbClr val="FBD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 autoAdjust="0"/>
    <p:restoredTop sz="91805" autoAdjust="0"/>
  </p:normalViewPr>
  <p:slideViewPr>
    <p:cSldViewPr snapToGrid="0" snapToObjects="1">
      <p:cViewPr varScale="1">
        <p:scale>
          <a:sx n="98" d="100"/>
          <a:sy n="98" d="100"/>
        </p:scale>
        <p:origin x="200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8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2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561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26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2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December 7,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December 7,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331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9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08"/>
            <a:ext cx="11504904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72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3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296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05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7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89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843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30686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9749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192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6742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2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4800" y="2941863"/>
            <a:ext cx="5678109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181" y="6232332"/>
            <a:ext cx="2293603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443183" y="505599"/>
            <a:ext cx="7699333" cy="617839"/>
          </a:xfrm>
          <a:prstGeom prst="rect">
            <a:avLst/>
          </a:prstGeom>
        </p:spPr>
        <p:txBody>
          <a:bodyPr anchor="b"/>
          <a:lstStyle>
            <a:lvl1pPr>
              <a:defRPr sz="2184"/>
            </a:lvl1pPr>
          </a:lstStyle>
          <a:p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63208" y="6459472"/>
            <a:ext cx="543045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23880" y="6450041"/>
            <a:ext cx="2172749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6008918" y="1725952"/>
            <a:ext cx="6174620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42516" y="849097"/>
            <a:ext cx="3864429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874">
                <a:solidFill>
                  <a:srgbClr val="C00000"/>
                </a:solidFill>
              </a:defRPr>
            </a:lvl1pPr>
            <a:lvl2pPr marL="416041" indent="-83208">
              <a:buFontTx/>
              <a:buChar char="•"/>
              <a:defRPr sz="874">
                <a:solidFill>
                  <a:srgbClr val="C00000"/>
                </a:solidFill>
              </a:defRPr>
            </a:lvl2pPr>
            <a:lvl3pPr marL="765515" indent="-99850">
              <a:buFontTx/>
              <a:defRPr sz="874">
                <a:solidFill>
                  <a:srgbClr val="C00000"/>
                </a:solidFill>
              </a:defRPr>
            </a:lvl3pPr>
            <a:lvl4pPr marL="1109441" indent="-110945">
              <a:buFontTx/>
              <a:buChar char="•"/>
              <a:defRPr sz="874">
                <a:solidFill>
                  <a:srgbClr val="C00000"/>
                </a:solidFill>
              </a:defRPr>
            </a:lvl4pPr>
            <a:lvl5pPr marL="1442274" indent="-110945">
              <a:buFontTx/>
              <a:defRPr sz="874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8142516" y="156700"/>
            <a:ext cx="3864429" cy="63200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marL="0" indent="0">
              <a:buSzTx/>
              <a:buFontTx/>
              <a:buNone/>
              <a:defRPr sz="1400" b="1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120" name="Text Placeholder 6"/>
          <p:cNvSpPr>
            <a:spLocks noGrp="1"/>
          </p:cNvSpPr>
          <p:nvPr>
            <p:ph type="body" sz="half" idx="15"/>
          </p:nvPr>
        </p:nvSpPr>
        <p:spPr>
          <a:xfrm>
            <a:off x="424851" y="1726361"/>
            <a:ext cx="5464325" cy="3861333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accent1"/>
                </a:solidFill>
              </a:defRPr>
            </a:lvl1pPr>
          </a:lstStyle>
          <a:p>
            <a:pPr marL="342900" indent="-342900"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0836" y="6220547"/>
            <a:ext cx="366765" cy="271613"/>
          </a:xfrm>
          <a:prstGeom prst="rect">
            <a:avLst/>
          </a:prstGeom>
        </p:spPr>
        <p:txBody>
          <a:bodyPr/>
          <a:lstStyle>
            <a:lvl1pPr algn="r">
              <a:defRPr sz="874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67437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4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494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1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07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90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December 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1" r:id="rId11"/>
    <p:sldLayoutId id="2147483697" r:id="rId12"/>
    <p:sldLayoutId id="214748369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1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i1.wp.com%2Fai2future.com%2Fwp-content%2Fuploads%2F2019%2F07%2FKresimir-Kumericki.jpeg%3Ffit%3D320%252C303%26ssl%3D1&amp;tbnid=Fr9B3yff1YekOM&amp;vet=12ahUKEwjilP2sqpeBAxU7F1kFHa2bDh4QMygAegQIARBI..i&amp;imgrefurl=https%3A%2F%2Fai2future.com%2Fspeakers%2Fkresimir-kumericki%2F&amp;docid=5ZT93BiBHogfQM&amp;w=320&amp;h=303&amp;q=Kre%C5%A1imir%20Kumeri%C4%8Dki&amp;client=firefox-b-1-d&amp;ved=2ahUKEwjilP2sqpeBAxU7F1kFHa2bDh4QMygAegQIARBI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com/imgres?imgurl=https%3A%2F%2Fwww.ccgazette.ca%2Fwp-content%2Fuploads%2F2022%2F03%2FTHIN-ICE-IN-SPRING-scaled-1200x628.jpg&amp;tbnid=gnQWsZOCWX9fOM&amp;vet=12ahUKEwiO8pzqsv2CAxV9MlkFHQHQDioQMygQegQIARBs..i&amp;imgrefurl=https%3A%2F%2Fwww.ccgazette.ca%2Farticles%2Fthin-ice-poses-serious-dangers%2F&amp;docid=Zk00UGPDCBY4yM&amp;w=1200&amp;h=628&amp;q=dangerous%20ice%20flow&amp;client=firefox-b-1-d&amp;ved=2ahUKEwiO8pzqsv2CAxV9MlkFHQHQDioQMygQegQIARBs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nofreelunch.co.uk%2Fwp-content%2Fuploads%2F2023%2F09%2FBox_trap_lucia.jpeg&amp;tbnid=1x7xt7Xysb0j5M&amp;vet=12ahUKEwi5wJe6tv2CAxWxElkFHchvBrAQMygTegQIARB1..i&amp;imgrefurl=https%3A%2F%2Fwww.nofreelunch.co.uk%2Forigin-of-phrase-no-such-thing-as-free-lunch%2F&amp;docid=_0kXqPoJT8tcIM&amp;w=713&amp;h=590&amp;q=no%20free%20lunch&amp;client=firefox-b-1-d&amp;ved=2ahUKEwi5wJe6tv2CAxWxElkFHchvBrAQMygTegQIARB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4490879" y="3249028"/>
            <a:ext cx="67277" cy="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281" rIns="33281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5242" kern="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450E8-73F2-D8FF-B405-60DCAEDEE4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25489" y="224311"/>
            <a:ext cx="1215021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</a:rPr>
              <a:t>Input from </a:t>
            </a:r>
            <a:r>
              <a:rPr lang="en-US" sz="4800" b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</a:rPr>
              <a:t>JLab</a:t>
            </a:r>
            <a:r>
              <a:rPr lang="en-US" sz="4800" b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</a:rPr>
              <a:t> Management and Physics Division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79EF2-E5FA-0335-99CC-BC6BD4C09F4D}"/>
              </a:ext>
            </a:extLst>
          </p:cNvPr>
          <p:cNvSpPr txBox="1">
            <a:spLocks/>
          </p:cNvSpPr>
          <p:nvPr/>
        </p:nvSpPr>
        <p:spPr>
          <a:xfrm>
            <a:off x="863980" y="4198173"/>
            <a:ext cx="3694176" cy="42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+mn-lt"/>
                <a:ea typeface="+mj-ea"/>
                <a:cs typeface="+mn-cs"/>
              </a:rPr>
              <a:t>Cynthia Keppel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D0CFFD-16FA-D1E1-6C2F-9A983CFF0252}"/>
              </a:ext>
            </a:extLst>
          </p:cNvPr>
          <p:cNvSpPr txBox="1">
            <a:spLocks/>
          </p:cNvSpPr>
          <p:nvPr/>
        </p:nvSpPr>
        <p:spPr>
          <a:xfrm>
            <a:off x="863980" y="4769455"/>
            <a:ext cx="7644386" cy="10138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Collaboration Meeting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December 7,8, 2023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Jefferson Lab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3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>
            <a:extLst>
              <a:ext uri="{FF2B5EF4-FFF2-40B4-BE49-F238E27FC236}">
                <a16:creationId xmlns:a16="http://schemas.microsoft.com/office/drawing/2014/main" id="{6F75D660-9646-3248-91DA-4CD535910033}"/>
              </a:ext>
            </a:extLst>
          </p:cNvPr>
          <p:cNvSpPr/>
          <p:nvPr/>
        </p:nvSpPr>
        <p:spPr>
          <a:xfrm>
            <a:off x="6286965" y="5538651"/>
            <a:ext cx="1655153" cy="1232049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00956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How best to move </a:t>
            </a:r>
            <a:r>
              <a:rPr lang="en-US" sz="3800" b="0" dirty="0" err="1">
                <a:solidFill>
                  <a:schemeClr val="accent1"/>
                </a:solidFill>
                <a:latin typeface="+mn-lt"/>
                <a:cs typeface="Avenir Black"/>
              </a:rPr>
              <a:t>SoLID</a:t>
            </a:r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 forward? </a:t>
            </a:r>
            <a:endParaRPr lang="en-US" sz="38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B6968-136E-ACC3-1DE4-C51044ACC7C2}"/>
              </a:ext>
            </a:extLst>
          </p:cNvPr>
          <p:cNvSpPr txBox="1"/>
          <p:nvPr/>
        </p:nvSpPr>
        <p:spPr>
          <a:xfrm>
            <a:off x="65414" y="769595"/>
            <a:ext cx="1203554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Keep highest priority in Long Range Plan (LRP) – </a:t>
            </a:r>
            <a:r>
              <a:rPr lang="en-US" sz="2600" dirty="0">
                <a:solidFill>
                  <a:srgbClr val="00B050"/>
                </a:solidFill>
                <a:effectLst/>
              </a:rPr>
              <a:t>DONE!!!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The DOE is thinking how to fund </a:t>
            </a:r>
            <a:r>
              <a:rPr lang="en-US" sz="2600" dirty="0" err="1">
                <a:effectLst/>
              </a:rPr>
              <a:t>SoLID</a:t>
            </a:r>
            <a:r>
              <a:rPr lang="en-US" sz="2600" dirty="0">
                <a:effectLst/>
              </a:rPr>
              <a:t>, which </a:t>
            </a:r>
            <a:r>
              <a:rPr lang="en-US" sz="2600" dirty="0">
                <a:solidFill>
                  <a:srgbClr val="00B050"/>
                </a:solidFill>
              </a:rPr>
              <a:t>WILL</a:t>
            </a:r>
            <a:r>
              <a:rPr lang="en-US" sz="2600" dirty="0">
                <a:effectLst/>
              </a:rPr>
              <a:t> require</a:t>
            </a:r>
            <a:r>
              <a:rPr lang="en-US" sz="2600" dirty="0"/>
              <a:t> some laboratory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Looking at items to perhaps remove from project ask and fund on Operations, Capital – </a:t>
            </a:r>
            <a:r>
              <a:rPr lang="en-US" sz="2600" dirty="0">
                <a:solidFill>
                  <a:srgbClr val="00B050"/>
                </a:solidFill>
              </a:rPr>
              <a:t>aiming to submit a draft plan to DOE in December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B050"/>
                </a:solidFill>
              </a:rPr>
              <a:t>Not just funds, this planning takes Director support, budget office, Division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B050"/>
                </a:solidFill>
              </a:rPr>
              <a:t>NSF and foreign contributions will help!!!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D36B6"/>
                </a:solidFill>
                <a:effectLst/>
              </a:rPr>
              <a:t>Will work with Collaboration on the above AFTER the </a:t>
            </a:r>
            <a:r>
              <a:rPr lang="en-US" sz="2600" i="1" dirty="0">
                <a:solidFill>
                  <a:srgbClr val="0D36B6"/>
                </a:solidFill>
              </a:rPr>
              <a:t>LRP resolution meeting</a:t>
            </a:r>
            <a:endParaRPr lang="en-US" sz="2600" i="1" dirty="0">
              <a:solidFill>
                <a:srgbClr val="0D36B6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Will continue to support pre-R&amp;D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But, be careful – we are at “no showstopper stage”, nothing can be necessary</a:t>
            </a:r>
          </a:p>
          <a:p>
            <a:pPr marL="1371600" lvl="2" indent="-457200">
              <a:buFont typeface="System Font Regular"/>
              <a:buChar char="-"/>
            </a:pPr>
            <a:r>
              <a:rPr lang="en-US" sz="2600" dirty="0"/>
              <a:t>Can propose risk or cost reduction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B050"/>
                </a:solidFill>
                <a:effectLst/>
              </a:rPr>
              <a:t>Collaboration should strongly consider bonding with EIC for streaming, ML, heterogenous computing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A1C74-25CB-0342-AE02-8D84B30791DC}"/>
              </a:ext>
            </a:extLst>
          </p:cNvPr>
          <p:cNvSpPr txBox="1"/>
          <p:nvPr/>
        </p:nvSpPr>
        <p:spPr>
          <a:xfrm rot="20641320">
            <a:off x="6603175" y="5646019"/>
            <a:ext cx="267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NOW!!!</a:t>
            </a:r>
          </a:p>
        </p:txBody>
      </p:sp>
    </p:spTree>
    <p:extLst>
      <p:ext uri="{BB962C8B-B14F-4D97-AF65-F5344CB8AC3E}">
        <p14:creationId xmlns:p14="http://schemas.microsoft.com/office/powerpoint/2010/main" val="8721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00956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Summary</a:t>
            </a:r>
            <a:endParaRPr lang="en-US" sz="38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2BF16-947A-BCAB-FD2A-0C2EA7E95062}"/>
              </a:ext>
            </a:extLst>
          </p:cNvPr>
          <p:cNvSpPr txBox="1"/>
          <p:nvPr/>
        </p:nvSpPr>
        <p:spPr>
          <a:xfrm>
            <a:off x="307520" y="1166842"/>
            <a:ext cx="66593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The Lab is in a strong position moving forward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Supportive funding for CEBAF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Our priorities are clear: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effectLst/>
              </a:rPr>
              <a:t>Ensuring that the 12 GeV program is successful in all facets </a:t>
            </a:r>
            <a:r>
              <a:rPr lang="en-US" sz="2400" b="1" i="1" u="sng" dirty="0">
                <a:solidFill>
                  <a:srgbClr val="00B050"/>
                </a:solidFill>
                <a:effectLst/>
              </a:rPr>
              <a:t>– including </a:t>
            </a:r>
            <a:r>
              <a:rPr lang="en-US" sz="2400" b="1" i="1" u="sng" dirty="0" err="1">
                <a:solidFill>
                  <a:srgbClr val="00B050"/>
                </a:solidFill>
                <a:effectLst/>
              </a:rPr>
              <a:t>SoLID</a:t>
            </a:r>
            <a:r>
              <a:rPr lang="en-US" sz="2400" b="1" i="1" u="sng" dirty="0">
                <a:solidFill>
                  <a:srgbClr val="00B050"/>
                </a:solidFill>
                <a:effectLst/>
              </a:rPr>
              <a:t>!*</a:t>
            </a:r>
            <a:endParaRPr lang="en-US" sz="2400" b="1" i="1" u="sng" dirty="0">
              <a:solidFill>
                <a:srgbClr val="00B050"/>
              </a:solidFill>
            </a:endParaRP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effectLst/>
              </a:rPr>
              <a:t>Moving EIC forward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400" dirty="0"/>
              <a:t>HPDF approved</a:t>
            </a:r>
            <a:endParaRPr lang="en-US" sz="2400" dirty="0">
              <a:effectLst/>
            </a:endParaRP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effectLst/>
              </a:rPr>
              <a:t>Laying the groundwork for an exciting role for CEBAF in the EIC era – positrons and 22 GeV</a:t>
            </a:r>
          </a:p>
          <a:p>
            <a:pPr marL="800100" lvl="1" indent="-342900">
              <a:buFont typeface="System Font Regular"/>
              <a:buChar char="-"/>
            </a:pPr>
            <a:r>
              <a:rPr lang="en-US" sz="2400" dirty="0">
                <a:effectLst/>
              </a:rPr>
              <a:t>Diversifying Jefferson Lab’s scientific mission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8F41B-8F2F-91D7-97FA-E77AE7457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718" y="926840"/>
            <a:ext cx="4138345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0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00956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Highlights from the Lab</a:t>
            </a:r>
            <a:endParaRPr lang="en-US" sz="38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B6968-136E-ACC3-1DE4-C51044ACC7C2}"/>
              </a:ext>
            </a:extLst>
          </p:cNvPr>
          <p:cNvSpPr txBox="1"/>
          <p:nvPr/>
        </p:nvSpPr>
        <p:spPr>
          <a:xfrm>
            <a:off x="139585" y="769595"/>
            <a:ext cx="1182178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12 GeV scientific era is going strong</a:t>
            </a:r>
          </a:p>
          <a:p>
            <a:pPr marL="687388" lvl="1" indent="-230188"/>
            <a:r>
              <a:rPr lang="en-US" sz="2600" dirty="0">
                <a:effectLst/>
              </a:rPr>
              <a:t>– </a:t>
            </a:r>
            <a:r>
              <a:rPr lang="en-US" sz="2600" dirty="0"/>
              <a:t>~</a:t>
            </a:r>
            <a:r>
              <a:rPr lang="en-US" sz="2600" dirty="0">
                <a:effectLst/>
              </a:rPr>
              <a:t>30 weeks operation in FY23 and FY24 (planned), enabled by supportive Operations budget</a:t>
            </a:r>
          </a:p>
          <a:p>
            <a:pPr marL="687388" lvl="1" indent="-230188"/>
            <a:r>
              <a:rPr lang="en-US" sz="2600" dirty="0">
                <a:effectLst/>
              </a:rPr>
              <a:t>– High-profile results emerging from 12 GeV program</a:t>
            </a:r>
          </a:p>
          <a:p>
            <a:pPr lvl="1"/>
            <a:r>
              <a:rPr lang="en-US" sz="2600" dirty="0">
                <a:effectLst/>
              </a:rPr>
              <a:t>– Progressing on CPP with CM refurbishments, C75 CM construction and spares purchased, accelerator uptime improved!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Successful partnership with BNL in management, design, construction of EIC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MOLLER Project well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Exploring exciting scientific opportunities enabled by cost-effective and technically innovative CEBAF upgrade concept</a:t>
            </a:r>
          </a:p>
          <a:p>
            <a:pPr marL="914400" lvl="1" indent="-457200">
              <a:buFont typeface="System Font Regular"/>
              <a:buChar char="-"/>
            </a:pPr>
            <a:r>
              <a:rPr lang="en-US" sz="2600" dirty="0"/>
              <a:t>Joint </a:t>
            </a:r>
            <a:r>
              <a:rPr lang="en-US" sz="2600" dirty="0" err="1"/>
              <a:t>JLab</a:t>
            </a:r>
            <a:r>
              <a:rPr lang="en-US" sz="2600" dirty="0"/>
              <a:t>/User committee formed, accelerator/theory/physics</a:t>
            </a:r>
          </a:p>
          <a:p>
            <a:pPr marL="914400" lvl="1" indent="-457200">
              <a:buFont typeface="System Font Regular"/>
              <a:buChar char="-"/>
            </a:pPr>
            <a:r>
              <a:rPr lang="en-US" sz="2600" dirty="0"/>
              <a:t>Expect invites to talk, workshops,….</a:t>
            </a:r>
            <a:endParaRPr lang="en-US" sz="26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HPDF approved for Jefferson Lab site!</a:t>
            </a:r>
            <a:endParaRPr lang="en-US" sz="26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Other i</a:t>
            </a:r>
            <a:r>
              <a:rPr lang="en-US" sz="2600" dirty="0">
                <a:effectLst/>
              </a:rPr>
              <a:t>nitial steps toward diversifying Jefferson Lab’s scientific mission – BES, HEP,…</a:t>
            </a:r>
          </a:p>
        </p:txBody>
      </p:sp>
    </p:spTree>
    <p:extLst>
      <p:ext uri="{BB962C8B-B14F-4D97-AF65-F5344CB8AC3E}">
        <p14:creationId xmlns:p14="http://schemas.microsoft.com/office/powerpoint/2010/main" val="39365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nf.infn.it/~dinezza/images/head.jpg">
            <a:extLst>
              <a:ext uri="{FF2B5EF4-FFF2-40B4-BE49-F238E27FC236}">
                <a16:creationId xmlns:a16="http://schemas.microsoft.com/office/drawing/2014/main" id="{5B4B843D-8026-F040-9B3B-CEBA5E39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9" y="4360396"/>
            <a:ext cx="5161421" cy="21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ešimir Kumerički - AI2FUTURE">
            <a:hlinkClick r:id="rId3"/>
            <a:extLst>
              <a:ext uri="{FF2B5EF4-FFF2-40B4-BE49-F238E27FC236}">
                <a16:creationId xmlns:a16="http://schemas.microsoft.com/office/drawing/2014/main" id="{36AF9BEA-5E05-484E-B0A7-5C1B8F5D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96" y="3632732"/>
            <a:ext cx="3031499" cy="28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140001_2085">
            <a:extLst>
              <a:ext uri="{FF2B5EF4-FFF2-40B4-BE49-F238E27FC236}">
                <a16:creationId xmlns:a16="http://schemas.microsoft.com/office/drawing/2014/main" id="{768BCFA0-B630-E641-892B-41EBD464A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58" y="3278777"/>
            <a:ext cx="6612211" cy="35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03BEBAF-8E5B-B64D-9291-8087E444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107221"/>
            <a:ext cx="11501908" cy="1269578"/>
          </a:xfrm>
        </p:spPr>
        <p:txBody>
          <a:bodyPr>
            <a:no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2400" b="0" dirty="0"/>
            </a:br>
            <a:r>
              <a:rPr lang="en-US" sz="2800" b="0" dirty="0"/>
              <a:t>Program Advisory Committee</a:t>
            </a:r>
            <a:br>
              <a:rPr lang="en-US" sz="2400" b="0" dirty="0"/>
            </a:br>
            <a:br>
              <a:rPr lang="en-US" sz="2400" b="0" dirty="0"/>
            </a:br>
            <a:r>
              <a:rPr lang="en-US" sz="2400" b="0" dirty="0"/>
              <a:t>- </a:t>
            </a:r>
            <a:r>
              <a:rPr lang="en-US" sz="2400" b="0" dirty="0">
                <a:solidFill>
                  <a:schemeClr val="tx1"/>
                </a:solidFill>
              </a:rPr>
              <a:t>PAC52 will be held during the week of July 8, 2024</a:t>
            </a:r>
            <a:br>
              <a:rPr lang="en-US" sz="2800" b="0" dirty="0">
                <a:solidFill>
                  <a:schemeClr val="tx1"/>
                </a:solidFill>
              </a:rPr>
            </a:br>
            <a:r>
              <a:rPr lang="en-US" sz="2800" b="0" dirty="0">
                <a:solidFill>
                  <a:schemeClr val="tx1"/>
                </a:solidFill>
              </a:rPr>
              <a:t>- </a:t>
            </a:r>
            <a:r>
              <a:rPr lang="en-US" sz="2400" b="0" dirty="0">
                <a:solidFill>
                  <a:schemeClr val="tx1"/>
                </a:solidFill>
              </a:rPr>
              <a:t>The deadline for submission of proposals will be sent out in early 2024</a:t>
            </a:r>
            <a:br>
              <a:rPr lang="en-US" sz="2400" b="0" dirty="0">
                <a:solidFill>
                  <a:schemeClr val="tx1"/>
                </a:solidFill>
              </a:rPr>
            </a:br>
            <a:br>
              <a:rPr lang="en-US" sz="2400" b="0" dirty="0"/>
            </a:br>
            <a:r>
              <a:rPr lang="en-US" sz="2400" b="0" dirty="0"/>
              <a:t>Committee Member Changes</a:t>
            </a:r>
            <a:br>
              <a:rPr lang="en-US" sz="2400" b="0" dirty="0"/>
            </a:br>
            <a:r>
              <a:rPr lang="en-US" sz="2400" b="0" dirty="0"/>
              <a:t>- </a:t>
            </a:r>
            <a:r>
              <a:rPr lang="en-US" sz="2400" b="0" dirty="0">
                <a:solidFill>
                  <a:schemeClr val="tx1"/>
                </a:solidFill>
              </a:rPr>
              <a:t>Barbara Erasmus and Matthias Grosse </a:t>
            </a:r>
            <a:r>
              <a:rPr lang="en-US" sz="2400" b="0" dirty="0" err="1">
                <a:solidFill>
                  <a:schemeClr val="tx1"/>
                </a:solidFill>
              </a:rPr>
              <a:t>Perdekamp</a:t>
            </a:r>
            <a:r>
              <a:rPr lang="en-US" sz="2400" b="0" dirty="0">
                <a:solidFill>
                  <a:schemeClr val="tx1"/>
                </a:solidFill>
              </a:rPr>
              <a:t> to rotate off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/>
              <a:t>- </a:t>
            </a:r>
            <a:r>
              <a:rPr lang="en-US" sz="2400" b="0" dirty="0">
                <a:solidFill>
                  <a:schemeClr val="tx1"/>
                </a:solidFill>
              </a:rPr>
              <a:t>New Incoming Chair (one year overlap, Markus Diehl still Chair) Pasquale </a:t>
            </a:r>
            <a:r>
              <a:rPr lang="en-US" sz="2400" b="0" dirty="0" err="1">
                <a:solidFill>
                  <a:schemeClr val="tx1"/>
                </a:solidFill>
              </a:rPr>
              <a:t>DiNezza</a:t>
            </a:r>
            <a:r>
              <a:rPr lang="en-US" sz="2400" b="0" dirty="0">
                <a:solidFill>
                  <a:schemeClr val="tx1"/>
                </a:solidFill>
              </a:rPr>
              <a:t> (INFN)</a:t>
            </a:r>
            <a:br>
              <a:rPr lang="en-US" sz="2400" b="0" dirty="0">
                <a:solidFill>
                  <a:schemeClr val="tx1"/>
                </a:solidFill>
              </a:rPr>
            </a:br>
            <a:r>
              <a:rPr lang="en-US" sz="2400" b="0" dirty="0">
                <a:solidFill>
                  <a:schemeClr val="tx1"/>
                </a:solidFill>
              </a:rPr>
              <a:t>- Also </a:t>
            </a:r>
            <a:r>
              <a:rPr lang="en-US" sz="2400" b="0" dirty="0" err="1">
                <a:solidFill>
                  <a:schemeClr val="tx1"/>
                </a:solidFill>
              </a:rPr>
              <a:t>Krešimir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Kumerički</a:t>
            </a:r>
            <a:r>
              <a:rPr lang="en-US" sz="2400" b="0" dirty="0">
                <a:solidFill>
                  <a:schemeClr val="tx1"/>
                </a:solidFill>
              </a:rPr>
              <a:t> (University of Zagreb), Cynthia </a:t>
            </a:r>
            <a:r>
              <a:rPr lang="en-US" sz="2400" b="0" dirty="0" err="1">
                <a:solidFill>
                  <a:schemeClr val="tx1"/>
                </a:solidFill>
              </a:rPr>
              <a:t>Hadjidakis</a:t>
            </a:r>
            <a:r>
              <a:rPr lang="en-US" sz="2400" b="0" dirty="0">
                <a:solidFill>
                  <a:schemeClr val="tx1"/>
                </a:solidFill>
              </a:rPr>
              <a:t> (</a:t>
            </a:r>
            <a:r>
              <a:rPr lang="en-US" sz="2400" b="0" dirty="0" err="1">
                <a:solidFill>
                  <a:schemeClr val="tx1"/>
                </a:solidFill>
              </a:rPr>
              <a:t>Université</a:t>
            </a:r>
            <a:r>
              <a:rPr lang="en-US" sz="2400" b="0" dirty="0">
                <a:solidFill>
                  <a:schemeClr val="tx1"/>
                </a:solidFill>
              </a:rPr>
              <a:t> Paris-</a:t>
            </a:r>
            <a:r>
              <a:rPr lang="en-US" sz="2400" b="0" dirty="0" err="1">
                <a:solidFill>
                  <a:schemeClr val="tx1"/>
                </a:solidFill>
              </a:rPr>
              <a:t>Saclay</a:t>
            </a:r>
            <a:r>
              <a:rPr lang="en-US" sz="2400" b="0" dirty="0">
                <a:solidFill>
                  <a:schemeClr val="tx1"/>
                </a:solidFill>
              </a:rPr>
              <a:t>/CNRS)</a:t>
            </a:r>
            <a:endParaRPr lang="en-US" sz="3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0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92000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Extended Experimental Schedule – </a:t>
            </a:r>
            <a:r>
              <a:rPr lang="en-US" sz="3800" b="0" i="1" dirty="0">
                <a:solidFill>
                  <a:schemeClr val="accent1"/>
                </a:solidFill>
                <a:latin typeface="+mn-lt"/>
                <a:cs typeface="Avenir Black"/>
              </a:rPr>
              <a:t>less certain! planning!</a:t>
            </a:r>
            <a:endParaRPr lang="en-US" sz="3800" b="0" i="1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6EDCA-4D24-E562-B7B2-0DF11334EDAC}"/>
              </a:ext>
            </a:extLst>
          </p:cNvPr>
          <p:cNvSpPr txBox="1"/>
          <p:nvPr/>
        </p:nvSpPr>
        <p:spPr>
          <a:xfrm>
            <a:off x="9431383" y="1015051"/>
            <a:ext cx="2710171" cy="469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SoLID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 installation</a:t>
            </a:r>
          </a:p>
          <a:p>
            <a:pPr marL="228600" marR="0" lvl="0" indent="-476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could start ~mid-FY29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itchFamily="34" charset="0"/>
            </a:endParaRPr>
          </a:p>
          <a:p>
            <a:pPr marL="228600" indent="-16827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entury Gothic" panose="020B0502020202020204" pitchFamily="34" charset="0"/>
                <a:cs typeface="Arial" pitchFamily="34" charset="0"/>
              </a:rPr>
              <a:t>86% complete in</a:t>
            </a:r>
          </a:p>
          <a:p>
            <a:pPr marL="228600">
              <a:lnSpc>
                <a:spcPct val="90000"/>
              </a:lnSpc>
              <a:buFontTx/>
              <a:buNone/>
              <a:defRPr/>
            </a:pPr>
            <a:r>
              <a:rPr lang="en-US" sz="2000" kern="0" dirty="0">
                <a:latin typeface="Century Gothic" panose="020B0502020202020204" pitchFamily="34" charset="0"/>
                <a:cs typeface="Arial" pitchFamily="34" charset="0"/>
              </a:rPr>
              <a:t>FY29 without </a:t>
            </a:r>
            <a:r>
              <a:rPr lang="en-US" sz="2000" kern="0" dirty="0" err="1">
                <a:latin typeface="Century Gothic" panose="020B0502020202020204" pitchFamily="34" charset="0"/>
                <a:cs typeface="Arial" pitchFamily="34" charset="0"/>
              </a:rPr>
              <a:t>SoLID</a:t>
            </a:r>
            <a:r>
              <a:rPr lang="en-US" sz="2000" kern="0" dirty="0">
                <a:latin typeface="Century Gothic" panose="020B0502020202020204" pitchFamily="34" charset="0"/>
                <a:cs typeface="Arial" pitchFamily="34" charset="0"/>
              </a:rPr>
              <a:t>, 70% complete with</a:t>
            </a:r>
          </a:p>
          <a:p>
            <a:pPr marL="228600">
              <a:lnSpc>
                <a:spcPct val="90000"/>
              </a:lnSpc>
              <a:buFontTx/>
              <a:buNone/>
              <a:defRPr/>
            </a:pPr>
            <a:r>
              <a:rPr lang="en-US" sz="2000" kern="0" dirty="0" err="1">
                <a:latin typeface="Century Gothic" panose="020B0502020202020204" pitchFamily="34" charset="0"/>
                <a:cs typeface="Arial" pitchFamily="34" charset="0"/>
              </a:rPr>
              <a:t>SoLID</a:t>
            </a:r>
            <a:r>
              <a:rPr lang="en-US" sz="2000" kern="0" dirty="0">
                <a:latin typeface="Century Gothic" panose="020B0502020202020204" pitchFamily="34" charset="0"/>
                <a:cs typeface="Arial" pitchFamily="34" charset="0"/>
              </a:rPr>
              <a:t> (assuming optimal running operation)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…</a:t>
            </a:r>
            <a:r>
              <a:rPr lang="en-US" sz="2000" dirty="0">
                <a:latin typeface="Century Gothic" panose="020B0502020202020204" pitchFamily="34" charset="0"/>
              </a:rPr>
              <a:t>not including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new proposals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latin typeface="Century Gothic" panose="020B0502020202020204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itchFamily="34" charset="0"/>
              </a:rPr>
              <a:t>May move into upgrade era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252DC-770E-8847-9B48-7B173EE9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1" y="1015052"/>
            <a:ext cx="9014746" cy="560396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AF1AD4-999F-1645-8DE6-1195212FA58C}"/>
              </a:ext>
            </a:extLst>
          </p:cNvPr>
          <p:cNvCxnSpPr/>
          <p:nvPr/>
        </p:nvCxnSpPr>
        <p:spPr>
          <a:xfrm flipH="1">
            <a:off x="8778240" y="1580606"/>
            <a:ext cx="653143" cy="22206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46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4923-3C98-49A5-B192-86538933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627" y="125108"/>
            <a:ext cx="9753835" cy="487490"/>
          </a:xfrm>
        </p:spPr>
        <p:txBody>
          <a:bodyPr>
            <a:normAutofit/>
          </a:bodyPr>
          <a:lstStyle/>
          <a:p>
            <a:r>
              <a:rPr lang="en-US" dirty="0"/>
              <a:t>For </a:t>
            </a:r>
            <a:r>
              <a:rPr lang="en-US" dirty="0" err="1"/>
              <a:t>SoLID</a:t>
            </a:r>
            <a:r>
              <a:rPr lang="en-US" dirty="0"/>
              <a:t> specifically….  Capital and </a:t>
            </a:r>
            <a:r>
              <a:rPr lang="en-US" dirty="0" err="1"/>
              <a:t>preR&amp;D</a:t>
            </a:r>
            <a:r>
              <a:rPr lang="en-US" dirty="0"/>
              <a:t> support thus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D1896-B87F-4390-8301-549686729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C9CF3-19A1-42FB-9B5F-062C08A97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67" y="2684276"/>
            <a:ext cx="4010806" cy="3659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2D1D0-A150-4A60-88EE-2ED35C803BE0}"/>
              </a:ext>
            </a:extLst>
          </p:cNvPr>
          <p:cNvSpPr txBox="1"/>
          <p:nvPr/>
        </p:nvSpPr>
        <p:spPr>
          <a:xfrm>
            <a:off x="936639" y="1682234"/>
            <a:ext cx="3915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Warmup began early this year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Can test (low fields) as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CE021-850B-4AFB-8F71-924EC9363679}"/>
              </a:ext>
            </a:extLst>
          </p:cNvPr>
          <p:cNvSpPr txBox="1"/>
          <p:nvPr/>
        </p:nvSpPr>
        <p:spPr>
          <a:xfrm>
            <a:off x="451204" y="817439"/>
            <a:ext cx="456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/>
              <a:t>Instrumentation and testing  of CLEO magnet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081D7-85C2-D34C-B232-4CAA5F882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95" y="4167643"/>
            <a:ext cx="5936023" cy="2175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7E799-CDC5-C84F-A9DB-20C7DFF08D92}"/>
              </a:ext>
            </a:extLst>
          </p:cNvPr>
          <p:cNvSpPr txBox="1"/>
          <p:nvPr/>
        </p:nvSpPr>
        <p:spPr>
          <a:xfrm>
            <a:off x="5749990" y="1719794"/>
            <a:ext cx="5707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1st DOE funded </a:t>
            </a:r>
            <a:r>
              <a:rPr lang="en-US" dirty="0" err="1"/>
              <a:t>SoLID</a:t>
            </a:r>
            <a:r>
              <a:rPr lang="en-US" dirty="0"/>
              <a:t> pre-R&amp;D project completed</a:t>
            </a:r>
          </a:p>
          <a:p>
            <a:r>
              <a:rPr lang="en-US" dirty="0"/>
              <a:t>- $400K for </a:t>
            </a:r>
            <a:r>
              <a:rPr lang="en-US" dirty="0" err="1"/>
              <a:t>DAQ@JLab</a:t>
            </a:r>
            <a:r>
              <a:rPr lang="en-US" dirty="0"/>
              <a:t>, $600K for detector @ user groups (ANL, Duke, Temple, </a:t>
            </a:r>
            <a:r>
              <a:rPr lang="en-US" dirty="0" err="1"/>
              <a:t>UVa</a:t>
            </a:r>
            <a:r>
              <a:rPr lang="en-US" dirty="0"/>
              <a:t>)</a:t>
            </a:r>
          </a:p>
          <a:p>
            <a:r>
              <a:rPr lang="en-US" dirty="0"/>
              <a:t>2nd DOE funded pre-R&amp;D for 2022/2023 </a:t>
            </a:r>
          </a:p>
          <a:p>
            <a:r>
              <a:rPr lang="en-US" dirty="0"/>
              <a:t> - $140K for DAQ @ </a:t>
            </a:r>
            <a:r>
              <a:rPr lang="en-US" dirty="0" err="1"/>
              <a:t>JLab</a:t>
            </a:r>
            <a:r>
              <a:rPr lang="en-US" dirty="0"/>
              <a:t>,  &gt;$200K for detector test through user groups (</a:t>
            </a:r>
            <a:r>
              <a:rPr lang="en-US" dirty="0" err="1"/>
              <a:t>UVa</a:t>
            </a:r>
            <a:r>
              <a:rPr lang="en-US" dirty="0"/>
              <a:t> for </a:t>
            </a:r>
            <a:r>
              <a:rPr lang="en-US" dirty="0" err="1"/>
              <a:t>ECal</a:t>
            </a:r>
            <a:r>
              <a:rPr lang="en-US" dirty="0"/>
              <a:t> beam test, NMSU for Cherenkov Mirror test)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1E74D-91E3-6A41-84A1-C3EFD9DBB707}"/>
              </a:ext>
            </a:extLst>
          </p:cNvPr>
          <p:cNvSpPr txBox="1"/>
          <p:nvPr/>
        </p:nvSpPr>
        <p:spPr>
          <a:xfrm>
            <a:off x="6910251" y="6467336"/>
            <a:ext cx="206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VMME prototype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C4A64-ADA2-9440-822B-7427044D4947}"/>
              </a:ext>
            </a:extLst>
          </p:cNvPr>
          <p:cNvSpPr txBox="1"/>
          <p:nvPr/>
        </p:nvSpPr>
        <p:spPr>
          <a:xfrm>
            <a:off x="5993181" y="1011981"/>
            <a:ext cx="456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/>
              <a:t>Data Acquisition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160253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44C4-C04B-0088-4EF3-4AD8F53C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98" y="405259"/>
            <a:ext cx="10739927" cy="452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D36B6"/>
                </a:solidFill>
              </a:rPr>
              <a:t>Recently, DOE NP suggested that the laboratory look at ways to “redirect” additional funds to </a:t>
            </a:r>
            <a:r>
              <a:rPr lang="en-US" sz="3200" dirty="0" err="1">
                <a:solidFill>
                  <a:srgbClr val="0D36B6"/>
                </a:solidFill>
              </a:rPr>
              <a:t>SoLID</a:t>
            </a:r>
            <a:endParaRPr lang="en-US" sz="3200" dirty="0">
              <a:solidFill>
                <a:srgbClr val="0D36B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A1225-9345-A22B-E707-B23BDFFA661F}"/>
              </a:ext>
            </a:extLst>
          </p:cNvPr>
          <p:cNvSpPr txBox="1"/>
          <p:nvPr/>
        </p:nvSpPr>
        <p:spPr>
          <a:xfrm>
            <a:off x="3919523" y="3249780"/>
            <a:ext cx="2382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FPGA power mezzanine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5587A-50BC-69CD-DE8A-20EDA50A10D5}"/>
              </a:ext>
            </a:extLst>
          </p:cNvPr>
          <p:cNvSpPr txBox="1"/>
          <p:nvPr/>
        </p:nvSpPr>
        <p:spPr>
          <a:xfrm>
            <a:off x="7713329" y="3314832"/>
            <a:ext cx="2382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VMM power mezzanine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1289C6-32E3-2DDE-BD0F-4869BE1256C8}"/>
              </a:ext>
            </a:extLst>
          </p:cNvPr>
          <p:cNvCxnSpPr>
            <a:cxnSpLocks/>
          </p:cNvCxnSpPr>
          <p:nvPr/>
        </p:nvCxnSpPr>
        <p:spPr>
          <a:xfrm flipV="1">
            <a:off x="5295550" y="3106455"/>
            <a:ext cx="0" cy="20837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61A381-A932-3D54-615C-71F099D5B778}"/>
              </a:ext>
            </a:extLst>
          </p:cNvPr>
          <p:cNvCxnSpPr>
            <a:cxnSpLocks/>
          </p:cNvCxnSpPr>
          <p:nvPr/>
        </p:nvCxnSpPr>
        <p:spPr>
          <a:xfrm flipV="1">
            <a:off x="8539868" y="3147538"/>
            <a:ext cx="0" cy="20837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CA313D-45A1-3D45-5887-F8838B48DDAC}"/>
              </a:ext>
            </a:extLst>
          </p:cNvPr>
          <p:cNvSpPr txBox="1"/>
          <p:nvPr/>
        </p:nvSpPr>
        <p:spPr>
          <a:xfrm>
            <a:off x="7762637" y="1825026"/>
            <a:ext cx="15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Base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D7232-DC1C-524B-F584-D71C381B81A7}"/>
              </a:ext>
            </a:extLst>
          </p:cNvPr>
          <p:cNvSpPr txBox="1"/>
          <p:nvPr/>
        </p:nvSpPr>
        <p:spPr>
          <a:xfrm>
            <a:off x="9134016" y="2504288"/>
            <a:ext cx="7181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EB9F3-3AC5-45B8-5E1C-39E2C08BD1E8}"/>
              </a:ext>
            </a:extLst>
          </p:cNvPr>
          <p:cNvSpPr txBox="1"/>
          <p:nvPr/>
        </p:nvSpPr>
        <p:spPr>
          <a:xfrm>
            <a:off x="8904612" y="1907216"/>
            <a:ext cx="7181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DB176-162B-398F-EA59-6CEF6CEDA8E4}"/>
              </a:ext>
            </a:extLst>
          </p:cNvPr>
          <p:cNvSpPr txBox="1"/>
          <p:nvPr/>
        </p:nvSpPr>
        <p:spPr>
          <a:xfrm>
            <a:off x="10066308" y="2160994"/>
            <a:ext cx="601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To GEM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2E200D-EF96-70AE-8FB4-1CD3DB8F99FD}"/>
              </a:ext>
            </a:extLst>
          </p:cNvPr>
          <p:cNvSpPr txBox="1"/>
          <p:nvPr/>
        </p:nvSpPr>
        <p:spPr>
          <a:xfrm>
            <a:off x="7256401" y="2134649"/>
            <a:ext cx="7181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96A6A-9BC1-F447-206F-920D9C02313D}"/>
              </a:ext>
            </a:extLst>
          </p:cNvPr>
          <p:cNvSpPr txBox="1"/>
          <p:nvPr/>
        </p:nvSpPr>
        <p:spPr>
          <a:xfrm>
            <a:off x="4418161" y="1825026"/>
            <a:ext cx="1470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SFP+ (Ethernet)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48C9A6-98AA-22B8-8C4B-51E97A35DFE6}"/>
              </a:ext>
            </a:extLst>
          </p:cNvPr>
          <p:cNvSpPr txBox="1"/>
          <p:nvPr/>
        </p:nvSpPr>
        <p:spPr>
          <a:xfrm>
            <a:off x="5695960" y="3295324"/>
            <a:ext cx="2382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MGT power mezzanine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D47B7A-4DE9-6E1C-B076-29AAF72CCBC0}"/>
              </a:ext>
            </a:extLst>
          </p:cNvPr>
          <p:cNvCxnSpPr>
            <a:cxnSpLocks/>
          </p:cNvCxnSpPr>
          <p:nvPr/>
        </p:nvCxnSpPr>
        <p:spPr>
          <a:xfrm flipV="1">
            <a:off x="6570918" y="2781288"/>
            <a:ext cx="0" cy="41088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6BF58EA-7853-7148-823C-7EE8F1B98F4A}"/>
              </a:ext>
            </a:extLst>
          </p:cNvPr>
          <p:cNvSpPr txBox="1"/>
          <p:nvPr/>
        </p:nvSpPr>
        <p:spPr>
          <a:xfrm>
            <a:off x="613954" y="1345474"/>
            <a:ext cx="10054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Even with </a:t>
            </a:r>
            <a:r>
              <a:rPr lang="en-US" sz="2400" dirty="0" err="1"/>
              <a:t>SoLID</a:t>
            </a:r>
            <a:r>
              <a:rPr lang="en-US" sz="2400" dirty="0"/>
              <a:t> well supported by the Long Range Plan, the office is not encouraging about new projects at this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”Redirect” is a possible way to reduce project ask (can’t change total project cost), continue development, and keep </a:t>
            </a:r>
            <a:r>
              <a:rPr lang="en-US" sz="2400" dirty="0" err="1"/>
              <a:t>SoLID</a:t>
            </a:r>
            <a:r>
              <a:rPr lang="en-US" sz="2400" dirty="0"/>
              <a:t> moving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But, it’s a tricky path…</a:t>
            </a:r>
          </a:p>
        </p:txBody>
      </p:sp>
      <p:pic>
        <p:nvPicPr>
          <p:cNvPr id="1029" name="Picture 5" descr="Thin ice poses serious dangers - Clark's Crossing Gazette">
            <a:hlinkClick r:id="rId2"/>
            <a:extLst>
              <a:ext uri="{FF2B5EF4-FFF2-40B4-BE49-F238E27FC236}">
                <a16:creationId xmlns:a16="http://schemas.microsoft.com/office/drawing/2014/main" id="{68E30502-4B3C-1D4D-8A02-B26B3167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47" y="3826800"/>
            <a:ext cx="5429743" cy="284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360812-3A23-7040-AE4B-04846E5E24DA}"/>
              </a:ext>
            </a:extLst>
          </p:cNvPr>
          <p:cNvSpPr txBox="1"/>
          <p:nvPr/>
        </p:nvSpPr>
        <p:spPr>
          <a:xfrm>
            <a:off x="1162593" y="4219303"/>
            <a:ext cx="48855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Can’t look like we have extra funds sitting around – risk budget reduction</a:t>
            </a:r>
          </a:p>
          <a:p>
            <a:endParaRPr lang="en-US" dirty="0"/>
          </a:p>
          <a:p>
            <a:r>
              <a:rPr lang="en-US" dirty="0"/>
              <a:t>We DON’T have extra funds sitting around – so other efforts will suffer </a:t>
            </a:r>
          </a:p>
          <a:p>
            <a:endParaRPr lang="en-US" dirty="0"/>
          </a:p>
          <a:p>
            <a:r>
              <a:rPr lang="en-US" dirty="0"/>
              <a:t>There are “color of money” as well as project rules what we can and can’t spend 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01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92000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We’re working on a plan, have two sources to use….</a:t>
            </a:r>
            <a:endParaRPr lang="en-US" sz="38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699E7-8088-367E-3F9D-C159E877D7DE}"/>
              </a:ext>
            </a:extLst>
          </p:cNvPr>
          <p:cNvSpPr txBox="1"/>
          <p:nvPr/>
        </p:nvSpPr>
        <p:spPr>
          <a:xfrm>
            <a:off x="330546" y="2447830"/>
            <a:ext cx="110210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D36B6"/>
                </a:solidFill>
                <a:effectLst/>
              </a:rPr>
              <a:t>Data Acquisition “System”</a:t>
            </a:r>
          </a:p>
          <a:p>
            <a:pPr marL="357188" indent="-338138"/>
            <a:r>
              <a:rPr lang="en-US" sz="2000" dirty="0">
                <a:effectLst/>
              </a:rPr>
              <a:t>－ Just approved this DAQ capital project, synergistic with multiple efforts at the laboratory, ~$2.6M total over a couple years, can possibly expand</a:t>
            </a:r>
          </a:p>
          <a:p>
            <a:pPr marL="357188" indent="-338138"/>
            <a:endParaRPr lang="en-US" sz="2000" dirty="0"/>
          </a:p>
          <a:p>
            <a:r>
              <a:rPr lang="en-US" sz="2000" b="1" dirty="0">
                <a:solidFill>
                  <a:srgbClr val="0D36B6"/>
                </a:solidFill>
              </a:rPr>
              <a:t>Other ideas</a:t>
            </a:r>
          </a:p>
          <a:p>
            <a:pPr marL="357188" indent="-338138"/>
            <a:r>
              <a:rPr lang="en-US" sz="2000" dirty="0"/>
              <a:t>－ Continue magnet testing and preparations under operations – can redirect some salaries that are already planned for Physics (reduce project ask and impact Hall A resources)</a:t>
            </a:r>
          </a:p>
          <a:p>
            <a:pPr marL="361950" indent="-342900">
              <a:buFontTx/>
              <a:buChar char="-"/>
            </a:pPr>
            <a:r>
              <a:rPr lang="en-US" sz="2000" dirty="0"/>
              <a:t>GEM development, part of laboratory strategic planning (MPGD expertise, Center development), likely largely capital (must negatively impact some future developments in other Halls such as Hall B high </a:t>
            </a:r>
            <a:r>
              <a:rPr lang="en-US" sz="2000" dirty="0" err="1"/>
              <a:t>lumi</a:t>
            </a:r>
            <a:r>
              <a:rPr lang="en-US" sz="2000" dirty="0"/>
              <a:t>, Hall D Klong, Hall C TDIS, positron program development,…)</a:t>
            </a:r>
          </a:p>
          <a:p>
            <a:pPr marL="361950" indent="-342900">
              <a:buFontTx/>
              <a:buChar char="-"/>
            </a:pPr>
            <a:r>
              <a:rPr lang="en-US" sz="2000" dirty="0"/>
              <a:t>Calorimeter development – same concerns but even less general</a:t>
            </a:r>
          </a:p>
          <a:p>
            <a:pPr marL="361950" indent="-342900">
              <a:buFontTx/>
              <a:buChar char="-"/>
            </a:pPr>
            <a:r>
              <a:rPr lang="en-US" sz="2000" dirty="0"/>
              <a:t>Hall Infrastructure – can redirect some salaries that are already planned for Physics (reduce project ask and impact Hall A resources)</a:t>
            </a:r>
          </a:p>
          <a:p>
            <a:pPr marL="19050"/>
            <a:r>
              <a:rPr lang="en-US" sz="2000" dirty="0"/>
              <a:t> </a:t>
            </a:r>
          </a:p>
          <a:p>
            <a:pPr marL="361950" indent="-342900">
              <a:buFontTx/>
              <a:buChar char="-"/>
            </a:pPr>
            <a:endParaRPr lang="en-US" sz="2000" dirty="0"/>
          </a:p>
          <a:p>
            <a:pPr marL="361950" indent="-342900">
              <a:buFontTx/>
              <a:buChar char="-"/>
            </a:pPr>
            <a:endParaRPr lang="en-US" sz="2000" dirty="0"/>
          </a:p>
          <a:p>
            <a:pPr marL="357188" indent="-338138"/>
            <a:endParaRPr lang="en-US" sz="2000" dirty="0">
              <a:effectLst/>
            </a:endParaRPr>
          </a:p>
          <a:p>
            <a:pPr marL="357188" indent="-338138"/>
            <a:endParaRPr lang="en-US" sz="200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D544E-6A9C-2CFF-2E04-FABAE0DA89E9}"/>
              </a:ext>
            </a:extLst>
          </p:cNvPr>
          <p:cNvSpPr txBox="1"/>
          <p:nvPr/>
        </p:nvSpPr>
        <p:spPr>
          <a:xfrm>
            <a:off x="330547" y="1180844"/>
            <a:ext cx="97409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D36B6"/>
                </a:solidFill>
              </a:rPr>
              <a:t>1. Capital Equipment: MUST be “piece” of equipment for general experimental use</a:t>
            </a:r>
          </a:p>
          <a:p>
            <a:endParaRPr lang="en-US" sz="2000" b="1" dirty="0">
              <a:solidFill>
                <a:srgbClr val="0D36B6"/>
              </a:solidFill>
            </a:endParaRPr>
          </a:p>
          <a:p>
            <a:r>
              <a:rPr lang="en-US" sz="2000" b="1" dirty="0">
                <a:solidFill>
                  <a:srgbClr val="0D36B6"/>
                </a:solidFill>
              </a:rPr>
              <a:t>2. Operations Support: Comes from Hall A budget, need to support MOLLER and </a:t>
            </a:r>
            <a:r>
              <a:rPr lang="en-US" sz="2000" b="1" dirty="0" err="1">
                <a:solidFill>
                  <a:srgbClr val="0D36B6"/>
                </a:solidFill>
              </a:rPr>
              <a:t>SoLID</a:t>
            </a:r>
            <a:endParaRPr lang="en-US" sz="2000" b="1" dirty="0">
              <a:solidFill>
                <a:srgbClr val="0D36B6"/>
              </a:solidFill>
            </a:endParaRPr>
          </a:p>
          <a:p>
            <a:endParaRPr lang="en-US" sz="2000" b="1" dirty="0">
              <a:solidFill>
                <a:srgbClr val="0D36B6"/>
              </a:solidFill>
            </a:endParaRPr>
          </a:p>
          <a:p>
            <a:endParaRPr lang="en-US" sz="2000" b="1" dirty="0">
              <a:solidFill>
                <a:srgbClr val="0D36B6"/>
              </a:solidFill>
            </a:endParaRPr>
          </a:p>
        </p:txBody>
      </p:sp>
      <p:pic>
        <p:nvPicPr>
          <p:cNvPr id="2054" name="Picture 6" descr="Origin Phrase There's No Such Thing As A Free Lunch TINSTAAFL">
            <a:hlinkClick r:id="rId3"/>
            <a:extLst>
              <a:ext uri="{FF2B5EF4-FFF2-40B4-BE49-F238E27FC236}">
                <a16:creationId xmlns:a16="http://schemas.microsoft.com/office/drawing/2014/main" id="{E014B9FD-787E-6B45-8582-4708E1FB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95" y="1073111"/>
            <a:ext cx="1785496" cy="14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07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/>
        </p:nvSpPr>
        <p:spPr>
          <a:xfrm>
            <a:off x="1094923" y="80894"/>
            <a:ext cx="8882550" cy="5366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56" rIns="68513" bIns="34256" anchor="ctr" anchorCtr="0">
            <a:noAutofit/>
          </a:bodyPr>
          <a:lstStyle/>
          <a:p>
            <a:pPr algn="ctr" defTabSz="342900">
              <a:buSzPct val="25000"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US-based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MicroPattern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Gaseous Detector Center </a:t>
            </a:r>
          </a:p>
          <a:p>
            <a:pPr algn="ctr" defTabSz="342900">
              <a:buSzPct val="25000"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a Proposed National User Facility</a:t>
            </a:r>
          </a:p>
        </p:txBody>
      </p:sp>
      <p:sp>
        <p:nvSpPr>
          <p:cNvPr id="5" name="Google Shape;99;p1">
            <a:extLst>
              <a:ext uri="{FF2B5EF4-FFF2-40B4-BE49-F238E27FC236}">
                <a16:creationId xmlns:a16="http://schemas.microsoft.com/office/drawing/2014/main" id="{0577C8A5-3C3B-4AD0-9C2B-34F2A4F76ED8}"/>
              </a:ext>
            </a:extLst>
          </p:cNvPr>
          <p:cNvSpPr/>
          <p:nvPr/>
        </p:nvSpPr>
        <p:spPr>
          <a:xfrm>
            <a:off x="261257" y="812028"/>
            <a:ext cx="6094219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lnSpc>
                <a:spcPct val="150000"/>
              </a:lnSpc>
              <a:buClr>
                <a:prstClr val="black"/>
              </a:buClr>
              <a:buSzPts val="1400"/>
            </a:pP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Need for US-MPGD center for NP, HEP, Applications,…</a:t>
            </a:r>
          </a:p>
          <a:p>
            <a:pPr marL="285750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Large number of US institutions engaged in MPGD activities</a:t>
            </a:r>
          </a:p>
          <a:p>
            <a:pPr marL="628650" lvl="1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limited inter-disciplinary interaction between the institutions</a:t>
            </a:r>
          </a:p>
          <a:p>
            <a:pPr marL="285750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 community needs a dedicated US-based MPGD User Facility with a:</a:t>
            </a:r>
          </a:p>
          <a:p>
            <a:pPr marL="62865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Production workshop like to the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SiDet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Facility for at FNAL</a:t>
            </a:r>
          </a:p>
          <a:p>
            <a:pPr marL="62865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Detector R&amp;D Lab like the RD51 / GDD Lab at CERN </a:t>
            </a:r>
          </a:p>
          <a:p>
            <a:pPr marL="285750" lvl="1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US-MPGD center will be greatly beneficial for EIC detector development </a:t>
            </a:r>
          </a:p>
          <a:p>
            <a:pPr marL="285750" lvl="1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Jefferson Lab is an excellent place for an MPGD center in the US</a:t>
            </a:r>
          </a:p>
          <a:p>
            <a:pPr marL="62865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At the forefront in the deployment of large MPGDs in NP experiments</a:t>
            </a:r>
          </a:p>
          <a:p>
            <a:pPr marL="62865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In-house MPGD expertise and beam test capabilities for MPGD tests</a:t>
            </a:r>
          </a:p>
        </p:txBody>
      </p:sp>
      <p:sp>
        <p:nvSpPr>
          <p:cNvPr id="10" name="Google Shape;99;p1">
            <a:extLst>
              <a:ext uri="{FF2B5EF4-FFF2-40B4-BE49-F238E27FC236}">
                <a16:creationId xmlns:a16="http://schemas.microsoft.com/office/drawing/2014/main" id="{0C70833D-41E1-43F1-B009-085E4C0BEF08}"/>
              </a:ext>
            </a:extLst>
          </p:cNvPr>
          <p:cNvSpPr/>
          <p:nvPr/>
        </p:nvSpPr>
        <p:spPr>
          <a:xfrm>
            <a:off x="6355476" y="3167432"/>
            <a:ext cx="5869144" cy="3580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indent="-205740" defTabSz="685800">
              <a:buClr>
                <a:prstClr val="black"/>
              </a:buClr>
              <a:buSzPts val="1400"/>
              <a:buFont typeface="+mj-lt"/>
              <a:buAutoNum type="arabicPeriod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MPGD Production Workshop</a:t>
            </a:r>
          </a:p>
          <a:p>
            <a:pPr marL="49149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Similar to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SiDet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Facility at FNAL, or MPT workshop at CERN</a:t>
            </a:r>
          </a:p>
          <a:p>
            <a:pPr marL="49149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Fabrication of large MPGDs (µRWELLs, GEMs, flexible PCBs…) </a:t>
            </a:r>
          </a:p>
          <a:p>
            <a:pPr marL="49149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MPGDs production for detector R&amp;D and prototyping for the community</a:t>
            </a:r>
          </a:p>
          <a:p>
            <a:pPr marL="120015" lvl="1" indent="-257175" defTabSz="685800">
              <a:spcBef>
                <a:spcPts val="450"/>
              </a:spcBef>
              <a:buClr>
                <a:prstClr val="black"/>
              </a:buClr>
              <a:buSzPts val="1400"/>
              <a:buFont typeface="+mj-lt"/>
              <a:buAutoNum type="arabicPeriod" startAt="2"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MPGD Detector R&amp;D Lab</a:t>
            </a:r>
          </a:p>
          <a:p>
            <a:pPr marL="49149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Similar to the RD51 / GDD Lab at CERN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Wingdings" panose="05000000000000000000" pitchFamily="2" charset="2"/>
              </a:rPr>
              <a:t> in-house and external users' space with local technical and scientific support team 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49149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Equipment and Instrumentation for detector assembly, testing, irradiation, high-rate and aging studies..</a:t>
            </a:r>
          </a:p>
          <a:p>
            <a:pPr marL="491490" lvl="2" indent="-285750" defTabSz="685800">
              <a:buClr>
                <a:prstClr val="black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Exchange of ideas between MPGD detector development groups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74DD52-B6CA-4B59-BE9E-E638D83DA12A}"/>
              </a:ext>
            </a:extLst>
          </p:cNvPr>
          <p:cNvGrpSpPr/>
          <p:nvPr/>
        </p:nvGrpSpPr>
        <p:grpSpPr>
          <a:xfrm>
            <a:off x="6257380" y="854989"/>
            <a:ext cx="5512253" cy="2201719"/>
            <a:chOff x="-30480" y="4115447"/>
            <a:chExt cx="5852160" cy="24715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D101781-BFBB-4C49-B9AA-D2451A8C8BD9}"/>
                </a:ext>
              </a:extLst>
            </p:cNvPr>
            <p:cNvGrpSpPr/>
            <p:nvPr/>
          </p:nvGrpSpPr>
          <p:grpSpPr>
            <a:xfrm>
              <a:off x="-30480" y="4115447"/>
              <a:ext cx="5852160" cy="2471517"/>
              <a:chOff x="241765" y="3981771"/>
              <a:chExt cx="5852160" cy="247151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54AE708-04EB-4AC0-8CFF-259A133D7A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765" y="4466559"/>
                <a:ext cx="5852160" cy="19867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4EE4CB-8D93-4ADF-95B4-9B66173DB2C8}"/>
                  </a:ext>
                </a:extLst>
              </p:cNvPr>
              <p:cNvSpPr txBox="1"/>
              <p:nvPr/>
            </p:nvSpPr>
            <p:spPr>
              <a:xfrm>
                <a:off x="339160" y="3981771"/>
                <a:ext cx="5583068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MPGD Center @ JLab: </a:t>
                </a:r>
                <a:r>
                  <a:rPr lang="en-US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RD51 / GDD-like R&amp;D Lab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A4F7F6-B8AA-4FC9-B5FC-6F539F13C033}"/>
                </a:ext>
              </a:extLst>
            </p:cNvPr>
            <p:cNvSpPr txBox="1"/>
            <p:nvPr/>
          </p:nvSpPr>
          <p:spPr>
            <a:xfrm>
              <a:off x="89504" y="6232276"/>
              <a:ext cx="1917620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900" i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GDD-RD51 Lab @ CERN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91FEAB-389D-4DF5-9D43-28C402FC8F26}"/>
              </a:ext>
            </a:extLst>
          </p:cNvPr>
          <p:cNvGrpSpPr/>
          <p:nvPr/>
        </p:nvGrpSpPr>
        <p:grpSpPr>
          <a:xfrm>
            <a:off x="261258" y="4428309"/>
            <a:ext cx="5834744" cy="2490169"/>
            <a:chOff x="-22135" y="4157771"/>
            <a:chExt cx="6067335" cy="26381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7BF707-D5D3-4102-911F-55A327A41BCB}"/>
                </a:ext>
              </a:extLst>
            </p:cNvPr>
            <p:cNvGrpSpPr/>
            <p:nvPr/>
          </p:nvGrpSpPr>
          <p:grpSpPr>
            <a:xfrm>
              <a:off x="-22135" y="4157771"/>
              <a:ext cx="6067335" cy="2638159"/>
              <a:chOff x="5475880" y="812182"/>
              <a:chExt cx="6067335" cy="263815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3B3BFA-1D49-42CE-8D99-2699742B553E}"/>
                  </a:ext>
                </a:extLst>
              </p:cNvPr>
              <p:cNvGrpSpPr/>
              <p:nvPr/>
            </p:nvGrpSpPr>
            <p:grpSpPr>
              <a:xfrm>
                <a:off x="5508175" y="812182"/>
                <a:ext cx="6035040" cy="2457411"/>
                <a:chOff x="5609775" y="861607"/>
                <a:chExt cx="6035040" cy="2457411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3F66ECF-6921-4BC7-9253-BC57F0F7E4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570" t="20158" r="2006" b="17715"/>
                <a:stretch/>
              </p:blipFill>
              <p:spPr>
                <a:xfrm>
                  <a:off x="5609775" y="1200161"/>
                  <a:ext cx="6035040" cy="2118857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4F44C38-4712-4320-A739-E200A776A4EE}"/>
                    </a:ext>
                  </a:extLst>
                </p:cNvPr>
                <p:cNvSpPr txBox="1"/>
                <p:nvPr/>
              </p:nvSpPr>
              <p:spPr>
                <a:xfrm>
                  <a:off x="6253514" y="861607"/>
                  <a:ext cx="47678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685800"/>
                  <a:r>
                    <a:rPr lang="en-US" sz="12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MPGD Center @ JLab: </a:t>
                  </a:r>
                  <a:r>
                    <a:rPr lang="en-US" sz="12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MPGD Production Facility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8B01F5-0A84-4429-A9A4-562DA3533E9D}"/>
                  </a:ext>
                </a:extLst>
              </p:cNvPr>
              <p:cNvSpPr txBox="1"/>
              <p:nvPr/>
            </p:nvSpPr>
            <p:spPr>
              <a:xfrm>
                <a:off x="5475880" y="3142565"/>
                <a:ext cx="2152727" cy="307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 defTabSz="685800"/>
                <a:r>
                  <a:rPr lang="en-US" sz="900" i="1" dirty="0">
                    <a:solidFill>
                      <a:srgbClr val="FF5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Magnetron sputtering machine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651729-34EC-4683-9C84-0117D4D63E23}"/>
                </a:ext>
              </a:extLst>
            </p:cNvPr>
            <p:cNvSpPr txBox="1"/>
            <p:nvPr/>
          </p:nvSpPr>
          <p:spPr>
            <a:xfrm>
              <a:off x="3494165" y="4630043"/>
              <a:ext cx="1968915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900" i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area resistive MPGD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158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>
            <a:extLst>
              <a:ext uri="{FF2B5EF4-FFF2-40B4-BE49-F238E27FC236}">
                <a16:creationId xmlns:a16="http://schemas.microsoft.com/office/drawing/2014/main" id="{6F75D660-9646-3248-91DA-4CD535910033}"/>
              </a:ext>
            </a:extLst>
          </p:cNvPr>
          <p:cNvSpPr/>
          <p:nvPr/>
        </p:nvSpPr>
        <p:spPr>
          <a:xfrm>
            <a:off x="2223707" y="4732894"/>
            <a:ext cx="2338252" cy="2037806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00956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How best to move </a:t>
            </a:r>
            <a:r>
              <a:rPr lang="en-US" sz="3800" b="0" dirty="0" err="1">
                <a:solidFill>
                  <a:schemeClr val="accent1"/>
                </a:solidFill>
                <a:latin typeface="+mn-lt"/>
                <a:cs typeface="Avenir Black"/>
              </a:rPr>
              <a:t>SoLID</a:t>
            </a:r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 forward? </a:t>
            </a:r>
            <a:endParaRPr lang="en-US" sz="38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B6968-136E-ACC3-1DE4-C51044ACC7C2}"/>
              </a:ext>
            </a:extLst>
          </p:cNvPr>
          <p:cNvSpPr txBox="1"/>
          <p:nvPr/>
        </p:nvSpPr>
        <p:spPr>
          <a:xfrm>
            <a:off x="65414" y="769595"/>
            <a:ext cx="1203554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Keep highest priority in Long Range Plan (LRP) – very important!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The DOE is thinking how to fund </a:t>
            </a:r>
            <a:r>
              <a:rPr lang="en-US" sz="2600" dirty="0" err="1">
                <a:effectLst/>
              </a:rPr>
              <a:t>SoLID</a:t>
            </a:r>
            <a:r>
              <a:rPr lang="en-US" sz="2600" dirty="0">
                <a:effectLst/>
              </a:rPr>
              <a:t>, which may require</a:t>
            </a:r>
            <a:r>
              <a:rPr lang="en-US" sz="2600" dirty="0"/>
              <a:t> some laboratory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Looking at how to stage project, request some initial step?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Looking at items to perhaps remove from project and fund on Operations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Look at NSF and foreign contributions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0D36B6"/>
                </a:solidFill>
                <a:effectLst/>
              </a:rPr>
              <a:t>Will work with Collaboration on the above AFTER the </a:t>
            </a:r>
            <a:r>
              <a:rPr lang="en-US" sz="2600" i="1" dirty="0">
                <a:solidFill>
                  <a:srgbClr val="0D36B6"/>
                </a:solidFill>
              </a:rPr>
              <a:t>LRP resolution meeting</a:t>
            </a:r>
            <a:endParaRPr lang="en-US" sz="2600" i="1" dirty="0">
              <a:solidFill>
                <a:srgbClr val="0D36B6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Will continue to support pre-R&amp;D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But, be careful – we are at “no showstopper stage”, nothing can be necessary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dirty="0"/>
              <a:t>Can propose risk or cost reduction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</a:rPr>
              <a:t>Consider bonding with EIC for streaming, ML, heterogenous computing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A1C74-25CB-0342-AE02-8D84B30791DC}"/>
              </a:ext>
            </a:extLst>
          </p:cNvPr>
          <p:cNvSpPr txBox="1"/>
          <p:nvPr/>
        </p:nvSpPr>
        <p:spPr>
          <a:xfrm rot="20641320">
            <a:off x="2299063" y="4862790"/>
            <a:ext cx="2677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Slide from last Collaboration meeting – we’re making progress!!</a:t>
            </a:r>
          </a:p>
        </p:txBody>
      </p:sp>
    </p:spTree>
    <p:extLst>
      <p:ext uri="{BB962C8B-B14F-4D97-AF65-F5344CB8AC3E}">
        <p14:creationId xmlns:p14="http://schemas.microsoft.com/office/powerpoint/2010/main" val="1191611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109321</TotalTime>
  <Words>1308</Words>
  <Application>Microsoft Macintosh PowerPoint</Application>
  <PresentationFormat>Widescreen</PresentationFormat>
  <Paragraphs>155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PingFangSC-Regular</vt:lpstr>
      <vt:lpstr>.PingFangSC-Regular</vt:lpstr>
      <vt:lpstr>Arial</vt:lpstr>
      <vt:lpstr>Avenir</vt:lpstr>
      <vt:lpstr>Avenir Black</vt:lpstr>
      <vt:lpstr>Calibri</vt:lpstr>
      <vt:lpstr>Century Gothic</vt:lpstr>
      <vt:lpstr>System Font Regular</vt:lpstr>
      <vt:lpstr>Times New Roman</vt:lpstr>
      <vt:lpstr>Wingdings</vt:lpstr>
      <vt:lpstr>Office Theme</vt:lpstr>
      <vt:lpstr>1_Office Theme</vt:lpstr>
      <vt:lpstr>Input from JLab Management and Physics Division</vt:lpstr>
      <vt:lpstr>Highlights from the Lab</vt:lpstr>
      <vt:lpstr>      Program Advisory Committee  - PAC52 will be held during the week of July 8, 2024 - The deadline for submission of proposals will be sent out in early 2024  Committee Member Changes - Barbara Erasmus and Matthias Grosse Perdekamp to rotate off - New Incoming Chair (one year overlap, Markus Diehl still Chair) Pasquale DiNezza (INFN) - Also Krešimir Kumerički (University of Zagreb), Cynthia Hadjidakis (Université Paris-Saclay/CNRS)</vt:lpstr>
      <vt:lpstr>Extended Experimental Schedule – less certain! planning!</vt:lpstr>
      <vt:lpstr>For SoLID specifically….  Capital and preR&amp;D support thus far</vt:lpstr>
      <vt:lpstr>Recently, DOE NP suggested that the laboratory look at ways to “redirect” additional funds to SoLID</vt:lpstr>
      <vt:lpstr>We’re working on a plan, have two sources to use….</vt:lpstr>
      <vt:lpstr>PowerPoint Presentation</vt:lpstr>
      <vt:lpstr>How best to move SoLID forward? </vt:lpstr>
      <vt:lpstr>How best to move SoLID forward? 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Cynthia (Thia) Keppel</cp:lastModifiedBy>
  <cp:revision>2632</cp:revision>
  <cp:lastPrinted>2023-04-10T21:05:20Z</cp:lastPrinted>
  <dcterms:created xsi:type="dcterms:W3CDTF">2019-07-21T14:59:33Z</dcterms:created>
  <dcterms:modified xsi:type="dcterms:W3CDTF">2023-12-07T13:39:25Z</dcterms:modified>
</cp:coreProperties>
</file>