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95" r:id="rId4"/>
  </p:sldMasterIdLst>
  <p:notesMasterIdLst>
    <p:notesMasterId r:id="rId26"/>
  </p:notesMasterIdLst>
  <p:handoutMasterIdLst>
    <p:handoutMasterId r:id="rId27"/>
  </p:handoutMasterIdLst>
  <p:sldIdLst>
    <p:sldId id="5408" r:id="rId5"/>
    <p:sldId id="5410" r:id="rId6"/>
    <p:sldId id="5838" r:id="rId7"/>
    <p:sldId id="5502" r:id="rId8"/>
    <p:sldId id="5839" r:id="rId9"/>
    <p:sldId id="5840" r:id="rId10"/>
    <p:sldId id="5841" r:id="rId11"/>
    <p:sldId id="5842" r:id="rId12"/>
    <p:sldId id="5843" r:id="rId13"/>
    <p:sldId id="5844" r:id="rId14"/>
    <p:sldId id="5845" r:id="rId15"/>
    <p:sldId id="260" r:id="rId16"/>
    <p:sldId id="5828" r:id="rId17"/>
    <p:sldId id="5830" r:id="rId18"/>
    <p:sldId id="5832" r:id="rId19"/>
    <p:sldId id="5833" r:id="rId20"/>
    <p:sldId id="5834" r:id="rId21"/>
    <p:sldId id="5831" r:id="rId22"/>
    <p:sldId id="5432" r:id="rId23"/>
    <p:sldId id="5836" r:id="rId24"/>
    <p:sldId id="5837" r:id="rId25"/>
  </p:sldIdLst>
  <p:sldSz cx="12192000" cy="6858000"/>
  <p:notesSz cx="12192000" cy="6858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CA9BA12-75F3-999B-6336-4F962A2E6D06}" name="Matthew Cahill" initials="MC" userId="S::cahill@jlab.org::45bf416e-bc26-4c6a-b4ed-5d6267bd8eb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90"/>
    <p:restoredTop sz="94701"/>
  </p:normalViewPr>
  <p:slideViewPr>
    <p:cSldViewPr>
      <p:cViewPr varScale="1">
        <p:scale>
          <a:sx n="110" d="100"/>
          <a:sy n="110" d="100"/>
        </p:scale>
        <p:origin x="632" y="16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131" d="100"/>
          <a:sy n="131" d="100"/>
        </p:scale>
        <p:origin x="708" y="12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image" Target="../media/image60.jpeg"/><Relationship Id="rId4" Type="http://schemas.openxmlformats.org/officeDocument/2006/relationships/image" Target="../media/image63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image" Target="../media/image60.jpeg"/><Relationship Id="rId4" Type="http://schemas.openxmlformats.org/officeDocument/2006/relationships/image" Target="../media/image63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9207E5B-D69D-0A4E-ACDB-26F0D62A57CF}" type="doc">
      <dgm:prSet loTypeId="urn:microsoft.com/office/officeart/2005/8/layout/hList7" loCatId="" qsTypeId="urn:microsoft.com/office/officeart/2005/8/quickstyle/simple1" qsCatId="simple" csTypeId="urn:microsoft.com/office/officeart/2005/8/colors/accent1_5" csCatId="accent1" phldr="1"/>
      <dgm:spPr/>
      <dgm:t>
        <a:bodyPr/>
        <a:lstStyle/>
        <a:p>
          <a:endParaRPr lang="en-US"/>
        </a:p>
      </dgm:t>
    </dgm:pt>
    <dgm:pt modelId="{64B5CAB8-1024-3749-84CE-C4611E5163A0}">
      <dgm:prSet phldrT="[Text]"/>
      <dgm:spPr>
        <a:xfrm>
          <a:off x="2250494" y="1758274"/>
          <a:ext cx="1928995" cy="1172183"/>
        </a:xfrm>
      </dgm:spPr>
      <dgm:t>
        <a:bodyPr/>
        <a:lstStyle/>
        <a:p>
          <a:r>
            <a:rPr lang="en-US">
              <a:latin typeface="Arial"/>
              <a:ea typeface="+mn-ea"/>
              <a:cs typeface="+mn-cs"/>
            </a:rPr>
            <a:t>HPDF Hub</a:t>
          </a:r>
          <a:endParaRPr lang="en-US" dirty="0">
            <a:latin typeface="Arial"/>
            <a:ea typeface="+mn-ea"/>
            <a:cs typeface="+mn-cs"/>
          </a:endParaRPr>
        </a:p>
      </dgm:t>
    </dgm:pt>
    <dgm:pt modelId="{7C5465A5-1036-6740-ACB0-12BCF1DF4379}" type="parTrans" cxnId="{DB186FFA-2B09-9E4D-9E7C-0DC1ED60E56D}">
      <dgm:prSet/>
      <dgm:spPr/>
      <dgm:t>
        <a:bodyPr/>
        <a:lstStyle/>
        <a:p>
          <a:endParaRPr lang="en-US"/>
        </a:p>
      </dgm:t>
    </dgm:pt>
    <dgm:pt modelId="{5B76C9A5-94A4-2B4A-A326-ED85B676142B}" type="sibTrans" cxnId="{DB186FFA-2B09-9E4D-9E7C-0DC1ED60E56D}">
      <dgm:prSet/>
      <dgm:spPr/>
      <dgm:t>
        <a:bodyPr/>
        <a:lstStyle/>
        <a:p>
          <a:endParaRPr lang="en-US"/>
        </a:p>
      </dgm:t>
    </dgm:pt>
    <dgm:pt modelId="{8F2A1527-0E6B-9342-90BD-F77393CDFE94}">
      <dgm:prSet phldrT="[Text]"/>
      <dgm:spPr>
        <a:xfrm rot="16200000">
          <a:off x="435312" y="-435312"/>
          <a:ext cx="2344366" cy="3214992"/>
        </a:xfrm>
      </dgm:spPr>
      <dgm:t>
        <a:bodyPr/>
        <a:lstStyle/>
        <a:p>
          <a:r>
            <a:rPr lang="en-US" dirty="0">
              <a:latin typeface="Arial"/>
              <a:ea typeface="+mn-ea"/>
              <a:cs typeface="+mn-cs"/>
            </a:rPr>
            <a:t>In partnership with the DOE Office of Science ASCR Program and LBNL</a:t>
          </a:r>
        </a:p>
      </dgm:t>
    </dgm:pt>
    <dgm:pt modelId="{02F2A29A-84D8-CA49-8628-4E4C3BB18527}" type="parTrans" cxnId="{5BF7888D-EB7A-FB4E-AB63-935161A2A0D9}">
      <dgm:prSet/>
      <dgm:spPr/>
      <dgm:t>
        <a:bodyPr/>
        <a:lstStyle/>
        <a:p>
          <a:endParaRPr lang="en-US"/>
        </a:p>
      </dgm:t>
    </dgm:pt>
    <dgm:pt modelId="{237B40EE-2E36-B14E-9252-B83AC9A81319}" type="sibTrans" cxnId="{5BF7888D-EB7A-FB4E-AB63-935161A2A0D9}">
      <dgm:prSet/>
      <dgm:spPr/>
      <dgm:t>
        <a:bodyPr/>
        <a:lstStyle/>
        <a:p>
          <a:endParaRPr lang="en-US"/>
        </a:p>
      </dgm:t>
    </dgm:pt>
    <dgm:pt modelId="{569AA244-8FD4-F342-BF8E-30ED193E3B60}">
      <dgm:prSet phldrT="[Text]"/>
      <dgm:spPr>
        <a:xfrm rot="5400000">
          <a:off x="3650304" y="1909053"/>
          <a:ext cx="2344366" cy="3214992"/>
        </a:xfrm>
      </dgm:spPr>
      <dgm:t>
        <a:bodyPr/>
        <a:lstStyle/>
        <a:p>
          <a:r>
            <a:rPr lang="en-US">
              <a:latin typeface="Arial"/>
              <a:ea typeface="+mn-ea"/>
              <a:cs typeface="+mn-cs"/>
            </a:rPr>
            <a:t>National Laboratory Partners</a:t>
          </a:r>
          <a:endParaRPr lang="en-US" dirty="0">
            <a:latin typeface="Arial"/>
            <a:ea typeface="+mn-ea"/>
            <a:cs typeface="+mn-cs"/>
          </a:endParaRPr>
        </a:p>
      </dgm:t>
    </dgm:pt>
    <dgm:pt modelId="{3C4BBDD8-4063-0F4F-A1EA-0A96E26E1754}" type="parTrans" cxnId="{E5FDE531-6FD4-5045-B08A-56D67E7D08FB}">
      <dgm:prSet/>
      <dgm:spPr/>
      <dgm:t>
        <a:bodyPr/>
        <a:lstStyle/>
        <a:p>
          <a:endParaRPr lang="en-US"/>
        </a:p>
      </dgm:t>
    </dgm:pt>
    <dgm:pt modelId="{B299F0A2-A737-394E-A1BF-7E2A9B385C3C}" type="sibTrans" cxnId="{E5FDE531-6FD4-5045-B08A-56D67E7D08FB}">
      <dgm:prSet/>
      <dgm:spPr/>
      <dgm:t>
        <a:bodyPr/>
        <a:lstStyle/>
        <a:p>
          <a:endParaRPr lang="en-US"/>
        </a:p>
      </dgm:t>
    </dgm:pt>
    <dgm:pt modelId="{8417ABF9-6042-B443-BBBD-E1BD1D8EEB96}">
      <dgm:prSet phldrT="[Text]"/>
      <dgm:spPr>
        <a:xfrm rot="5400000">
          <a:off x="3650304" y="1909053"/>
          <a:ext cx="2344366" cy="3214992"/>
        </a:xfrm>
      </dgm:spPr>
      <dgm:t>
        <a:bodyPr/>
        <a:lstStyle/>
        <a:p>
          <a:r>
            <a:rPr lang="en-US" dirty="0">
              <a:latin typeface="Arial"/>
              <a:ea typeface="+mn-ea"/>
              <a:cs typeface="+mn-cs"/>
            </a:rPr>
            <a:t>Virginia Partnership</a:t>
          </a:r>
        </a:p>
      </dgm:t>
    </dgm:pt>
    <dgm:pt modelId="{F6956476-C639-F045-8BFE-3A7C718EEAE0}" type="parTrans" cxnId="{57B77E91-9358-2440-A59C-6A88D01459D1}">
      <dgm:prSet/>
      <dgm:spPr/>
      <dgm:t>
        <a:bodyPr/>
        <a:lstStyle/>
        <a:p>
          <a:endParaRPr lang="en-US"/>
        </a:p>
      </dgm:t>
    </dgm:pt>
    <dgm:pt modelId="{893E085E-98F6-7D41-B5AE-FC29BFACC445}" type="sibTrans" cxnId="{57B77E91-9358-2440-A59C-6A88D01459D1}">
      <dgm:prSet/>
      <dgm:spPr/>
      <dgm:t>
        <a:bodyPr/>
        <a:lstStyle/>
        <a:p>
          <a:endParaRPr lang="en-US"/>
        </a:p>
      </dgm:t>
    </dgm:pt>
    <dgm:pt modelId="{06A59DF6-ADFA-6649-9FF8-BB2C26FB0C7A}">
      <dgm:prSet phldrT="[Text]"/>
      <dgm:spPr>
        <a:xfrm rot="5400000">
          <a:off x="3650304" y="1909053"/>
          <a:ext cx="2344366" cy="3214992"/>
        </a:xfrm>
      </dgm:spPr>
      <dgm:t>
        <a:bodyPr/>
        <a:lstStyle/>
        <a:p>
          <a:r>
            <a:rPr lang="en-US" dirty="0">
              <a:latin typeface="Arial"/>
              <a:ea typeface="+mn-ea"/>
              <a:cs typeface="+mn-cs"/>
            </a:rPr>
            <a:t>University/Industry Partners</a:t>
          </a:r>
        </a:p>
      </dgm:t>
    </dgm:pt>
    <dgm:pt modelId="{BC9277BF-E8AA-1C4E-A67F-E3D592EE6D23}" type="parTrans" cxnId="{E99A67B0-EC58-E54D-B3D3-1E3EB1037981}">
      <dgm:prSet/>
      <dgm:spPr/>
      <dgm:t>
        <a:bodyPr/>
        <a:lstStyle/>
        <a:p>
          <a:endParaRPr lang="en-US"/>
        </a:p>
      </dgm:t>
    </dgm:pt>
    <dgm:pt modelId="{AAB4EBA9-E674-A043-84DC-1CED334C67C7}" type="sibTrans" cxnId="{E99A67B0-EC58-E54D-B3D3-1E3EB1037981}">
      <dgm:prSet/>
      <dgm:spPr/>
      <dgm:t>
        <a:bodyPr/>
        <a:lstStyle/>
        <a:p>
          <a:endParaRPr lang="en-US"/>
        </a:p>
      </dgm:t>
    </dgm:pt>
    <dgm:pt modelId="{5B899788-E805-CA45-B21E-B341C011921F}">
      <dgm:prSet phldrT="[Text]"/>
      <dgm:spPr>
        <a:xfrm rot="5400000">
          <a:off x="3650304" y="1909053"/>
          <a:ext cx="2344366" cy="3214992"/>
        </a:xfrm>
      </dgm:spPr>
      <dgm:t>
        <a:bodyPr/>
        <a:lstStyle/>
        <a:p>
          <a:r>
            <a:rPr kumimoji="0" lang="en-US" b="0" i="0" u="none" strike="noStrike" cap="none" spc="0" normalizeH="0" baseline="0" noProof="0">
              <a:ln/>
              <a:effectLst/>
              <a:uLnTx/>
              <a:uFillTx/>
              <a:latin typeface="+mn-lt"/>
            </a:rPr>
            <a:t>Create the Student pipeline</a:t>
          </a:r>
          <a:endParaRPr lang="en-US" dirty="0">
            <a:latin typeface="Arial"/>
            <a:ea typeface="+mn-ea"/>
            <a:cs typeface="+mn-cs"/>
          </a:endParaRPr>
        </a:p>
      </dgm:t>
    </dgm:pt>
    <dgm:pt modelId="{4C735F25-50D2-534A-8CBD-BE7B2FF14CDE}" type="parTrans" cxnId="{11D25F5F-17E5-D743-89EA-F6FBF5486BEF}">
      <dgm:prSet/>
      <dgm:spPr/>
      <dgm:t>
        <a:bodyPr/>
        <a:lstStyle/>
        <a:p>
          <a:endParaRPr lang="en-US"/>
        </a:p>
      </dgm:t>
    </dgm:pt>
    <dgm:pt modelId="{AC28E741-B2E1-2442-B4C6-3B72A508FBDD}" type="sibTrans" cxnId="{11D25F5F-17E5-D743-89EA-F6FBF5486BEF}">
      <dgm:prSet/>
      <dgm:spPr/>
      <dgm:t>
        <a:bodyPr/>
        <a:lstStyle/>
        <a:p>
          <a:endParaRPr lang="en-US"/>
        </a:p>
      </dgm:t>
    </dgm:pt>
    <dgm:pt modelId="{E1DBFF06-702B-7C49-940F-345F39EDEE5C}">
      <dgm:prSet phldrT="[Text]"/>
      <dgm:spPr>
        <a:xfrm rot="5400000">
          <a:off x="3650304" y="1909053"/>
          <a:ext cx="2344366" cy="3214992"/>
        </a:xfrm>
      </dgm:spPr>
      <dgm:t>
        <a:bodyPr/>
        <a:lstStyle/>
        <a:p>
          <a:r>
            <a:rPr lang="en-US" dirty="0">
              <a:latin typeface="+mn-lt"/>
            </a:rPr>
            <a:t>Create joint research faculty in Data Science with </a:t>
          </a:r>
          <a:r>
            <a:rPr lang="en-US" dirty="0" err="1">
              <a:latin typeface="+mn-lt"/>
            </a:rPr>
            <a:t>JLab</a:t>
          </a:r>
          <a:endParaRPr lang="en-US" dirty="0">
            <a:latin typeface="+mn-lt"/>
          </a:endParaRPr>
        </a:p>
      </dgm:t>
    </dgm:pt>
    <dgm:pt modelId="{7643FE02-5E32-4C49-8B3F-5C054D12356F}" type="parTrans" cxnId="{9E1D147F-92B7-3E4C-843A-8B252B78D75F}">
      <dgm:prSet/>
      <dgm:spPr/>
      <dgm:t>
        <a:bodyPr/>
        <a:lstStyle/>
        <a:p>
          <a:endParaRPr lang="en-US"/>
        </a:p>
      </dgm:t>
    </dgm:pt>
    <dgm:pt modelId="{FCD06EE7-59AC-EC4F-9B12-437DAE6F770C}" type="sibTrans" cxnId="{9E1D147F-92B7-3E4C-843A-8B252B78D75F}">
      <dgm:prSet/>
      <dgm:spPr/>
      <dgm:t>
        <a:bodyPr/>
        <a:lstStyle/>
        <a:p>
          <a:endParaRPr lang="en-US"/>
        </a:p>
      </dgm:t>
    </dgm:pt>
    <dgm:pt modelId="{E9BFF700-22D9-1746-8325-3035286C2E13}">
      <dgm:prSet phldrT="[Text]"/>
      <dgm:spPr>
        <a:xfrm rot="5400000">
          <a:off x="3650304" y="1909053"/>
          <a:ext cx="2344366" cy="3214992"/>
        </a:xfrm>
      </dgm:spPr>
      <dgm:t>
        <a:bodyPr/>
        <a:lstStyle/>
        <a:p>
          <a:r>
            <a:rPr kumimoji="0" lang="en-US" b="0" i="0" u="none" strike="noStrike" cap="none" spc="0" normalizeH="0" baseline="0" noProof="0" dirty="0">
              <a:ln/>
              <a:effectLst/>
              <a:uLnTx/>
              <a:uFillTx/>
              <a:latin typeface="+mn-lt"/>
            </a:rPr>
            <a:t>Develop the workforce</a:t>
          </a:r>
          <a:endParaRPr lang="en-US" dirty="0">
            <a:latin typeface="Arial"/>
            <a:ea typeface="+mn-ea"/>
            <a:cs typeface="+mn-cs"/>
          </a:endParaRPr>
        </a:p>
      </dgm:t>
    </dgm:pt>
    <dgm:pt modelId="{BE423376-848B-454B-94C4-C80673707951}" type="parTrans" cxnId="{7BE0B06D-060D-E74C-B471-3546535246AE}">
      <dgm:prSet/>
      <dgm:spPr/>
      <dgm:t>
        <a:bodyPr/>
        <a:lstStyle/>
        <a:p>
          <a:endParaRPr lang="en-US"/>
        </a:p>
      </dgm:t>
    </dgm:pt>
    <dgm:pt modelId="{D96C1518-2BDF-B84D-A684-07C591FE5E8B}" type="sibTrans" cxnId="{7BE0B06D-060D-E74C-B471-3546535246AE}">
      <dgm:prSet/>
      <dgm:spPr/>
      <dgm:t>
        <a:bodyPr/>
        <a:lstStyle/>
        <a:p>
          <a:endParaRPr lang="en-US"/>
        </a:p>
      </dgm:t>
    </dgm:pt>
    <dgm:pt modelId="{E1433372-99C0-2B45-B6AD-F00B30E075E5}">
      <dgm:prSet phldrT="[Text]"/>
      <dgm:spPr>
        <a:xfrm rot="16200000">
          <a:off x="435312" y="-435312"/>
          <a:ext cx="2344366" cy="3214992"/>
        </a:xfrm>
      </dgm:spPr>
      <dgm:t>
        <a:bodyPr/>
        <a:lstStyle/>
        <a:p>
          <a:endParaRPr lang="en-US" dirty="0">
            <a:solidFill>
              <a:sysClr val="window" lastClr="FFFFFF"/>
            </a:solidFill>
            <a:latin typeface="Arial"/>
            <a:ea typeface="+mn-ea"/>
            <a:cs typeface="+mn-cs"/>
          </a:endParaRPr>
        </a:p>
      </dgm:t>
    </dgm:pt>
    <dgm:pt modelId="{D16F0628-B8F3-C04A-8B28-12DCBE91DE22}" type="parTrans" cxnId="{B6D93790-C39B-914C-82F6-851498081D3C}">
      <dgm:prSet/>
      <dgm:spPr/>
      <dgm:t>
        <a:bodyPr/>
        <a:lstStyle/>
        <a:p>
          <a:endParaRPr lang="en-US"/>
        </a:p>
      </dgm:t>
    </dgm:pt>
    <dgm:pt modelId="{1EF38B19-797E-1940-B7D0-72759317EC14}" type="sibTrans" cxnId="{B6D93790-C39B-914C-82F6-851498081D3C}">
      <dgm:prSet/>
      <dgm:spPr/>
      <dgm:t>
        <a:bodyPr/>
        <a:lstStyle/>
        <a:p>
          <a:endParaRPr lang="en-US"/>
        </a:p>
      </dgm:t>
    </dgm:pt>
    <dgm:pt modelId="{2A9C22E5-0879-B540-A36D-8FC7A48833EE}">
      <dgm:prSet phldrT="[Text]"/>
      <dgm:spPr>
        <a:xfrm rot="5400000">
          <a:off x="3650304" y="1909053"/>
          <a:ext cx="2344366" cy="3214992"/>
        </a:xfrm>
      </dgm:spPr>
      <dgm:t>
        <a:bodyPr/>
        <a:lstStyle/>
        <a:p>
          <a:r>
            <a:rPr lang="en-US" dirty="0">
              <a:latin typeface="Arial"/>
              <a:ea typeface="+mn-ea"/>
              <a:cs typeface="+mn-cs"/>
            </a:rPr>
            <a:t>Computational facility partners provide valuable technical and management resources in initial growth phase of project</a:t>
          </a:r>
        </a:p>
      </dgm:t>
    </dgm:pt>
    <dgm:pt modelId="{7941A2FA-1BB4-5942-9FC7-A6D3279E8719}" type="parTrans" cxnId="{72128179-5852-D34C-853D-0A7C95A33C8A}">
      <dgm:prSet/>
      <dgm:spPr/>
      <dgm:t>
        <a:bodyPr/>
        <a:lstStyle/>
        <a:p>
          <a:endParaRPr lang="en-US"/>
        </a:p>
      </dgm:t>
    </dgm:pt>
    <dgm:pt modelId="{9B86249A-AD03-974D-8F60-DF7059091DE3}" type="sibTrans" cxnId="{72128179-5852-D34C-853D-0A7C95A33C8A}">
      <dgm:prSet/>
      <dgm:spPr/>
      <dgm:t>
        <a:bodyPr/>
        <a:lstStyle/>
        <a:p>
          <a:endParaRPr lang="en-US"/>
        </a:p>
      </dgm:t>
    </dgm:pt>
    <dgm:pt modelId="{4FA89C7A-89CE-8940-BA60-27B597449FC5}">
      <dgm:prSet phldrT="[Text]"/>
      <dgm:spPr>
        <a:xfrm rot="16200000">
          <a:off x="435312" y="-435312"/>
          <a:ext cx="2344366" cy="3214992"/>
        </a:xfrm>
      </dgm:spPr>
      <dgm:t>
        <a:bodyPr/>
        <a:lstStyle/>
        <a:p>
          <a:r>
            <a:rPr lang="en-US" dirty="0">
              <a:latin typeface="Arial"/>
              <a:ea typeface="+mn-ea"/>
              <a:cs typeface="+mn-cs"/>
            </a:rPr>
            <a:t>Early access testbed system</a:t>
          </a:r>
        </a:p>
      </dgm:t>
    </dgm:pt>
    <dgm:pt modelId="{46A9A018-9C23-D34B-896C-889AAB687179}" type="parTrans" cxnId="{A9B5E1FB-0612-2C40-9E5B-D684F637C628}">
      <dgm:prSet/>
      <dgm:spPr/>
      <dgm:t>
        <a:bodyPr/>
        <a:lstStyle/>
        <a:p>
          <a:endParaRPr lang="en-US"/>
        </a:p>
      </dgm:t>
    </dgm:pt>
    <dgm:pt modelId="{BFDB4405-4DC4-7F4E-B717-9B1E6EE63B22}" type="sibTrans" cxnId="{A9B5E1FB-0612-2C40-9E5B-D684F637C628}">
      <dgm:prSet/>
      <dgm:spPr/>
      <dgm:t>
        <a:bodyPr/>
        <a:lstStyle/>
        <a:p>
          <a:endParaRPr lang="en-US"/>
        </a:p>
      </dgm:t>
    </dgm:pt>
    <dgm:pt modelId="{4B5FBC9D-85CE-C145-9993-32D05231B036}">
      <dgm:prSet phldrT="[Text]"/>
      <dgm:spPr>
        <a:xfrm rot="5400000">
          <a:off x="3650304" y="1909053"/>
          <a:ext cx="2344366" cy="3214992"/>
        </a:xfrm>
      </dgm:spPr>
      <dgm:t>
        <a:bodyPr/>
        <a:lstStyle/>
        <a:p>
          <a:r>
            <a:rPr lang="en-US" dirty="0">
              <a:latin typeface="Arial"/>
              <a:ea typeface="+mn-ea"/>
              <a:cs typeface="+mn-cs"/>
            </a:rPr>
            <a:t>Building the </a:t>
          </a:r>
          <a:r>
            <a:rPr lang="en-US" dirty="0" err="1">
              <a:latin typeface="Arial"/>
              <a:ea typeface="+mn-ea"/>
              <a:cs typeface="+mn-cs"/>
            </a:rPr>
            <a:t>JLab</a:t>
          </a:r>
          <a:r>
            <a:rPr lang="en-US" dirty="0">
              <a:latin typeface="Arial"/>
              <a:ea typeface="+mn-ea"/>
              <a:cs typeface="+mn-cs"/>
            </a:rPr>
            <a:t> Data Center (JLDC)</a:t>
          </a:r>
        </a:p>
      </dgm:t>
    </dgm:pt>
    <dgm:pt modelId="{BCDCB19B-B232-EF46-B90F-4D26CD59C89B}" type="parTrans" cxnId="{2CAB78E4-72BB-A74A-851E-A4B84E2FE9DF}">
      <dgm:prSet/>
      <dgm:spPr/>
      <dgm:t>
        <a:bodyPr/>
        <a:lstStyle/>
        <a:p>
          <a:endParaRPr lang="en-US"/>
        </a:p>
      </dgm:t>
    </dgm:pt>
    <dgm:pt modelId="{E2E75E2B-4832-D04E-AB35-EAF6FBF90E9A}" type="sibTrans" cxnId="{2CAB78E4-72BB-A74A-851E-A4B84E2FE9DF}">
      <dgm:prSet/>
      <dgm:spPr/>
      <dgm:t>
        <a:bodyPr/>
        <a:lstStyle/>
        <a:p>
          <a:endParaRPr lang="en-US"/>
        </a:p>
      </dgm:t>
    </dgm:pt>
    <dgm:pt modelId="{AE61E82E-F14F-0B43-8BBF-E2E81894FA49}">
      <dgm:prSet phldrT="[Text]"/>
      <dgm:spPr>
        <a:xfrm rot="5400000">
          <a:off x="3650304" y="1909053"/>
          <a:ext cx="2344366" cy="3214992"/>
        </a:xfrm>
      </dgm:spPr>
      <dgm:t>
        <a:bodyPr/>
        <a:lstStyle/>
        <a:p>
          <a:endParaRPr lang="en-US" dirty="0">
            <a:latin typeface="Arial"/>
            <a:ea typeface="+mn-ea"/>
            <a:cs typeface="+mn-cs"/>
          </a:endParaRPr>
        </a:p>
      </dgm:t>
    </dgm:pt>
    <dgm:pt modelId="{02C73EF2-9649-3345-B681-577B2E170842}" type="parTrans" cxnId="{14010936-83E7-664B-B029-4E7AEB87B0F9}">
      <dgm:prSet/>
      <dgm:spPr/>
      <dgm:t>
        <a:bodyPr/>
        <a:lstStyle/>
        <a:p>
          <a:endParaRPr lang="en-US"/>
        </a:p>
      </dgm:t>
    </dgm:pt>
    <dgm:pt modelId="{A7331F76-7A02-E34A-A4AA-24244F0617A9}" type="sibTrans" cxnId="{14010936-83E7-664B-B029-4E7AEB87B0F9}">
      <dgm:prSet/>
      <dgm:spPr/>
      <dgm:t>
        <a:bodyPr/>
        <a:lstStyle/>
        <a:p>
          <a:endParaRPr lang="en-US"/>
        </a:p>
      </dgm:t>
    </dgm:pt>
    <dgm:pt modelId="{11C20A84-9F7C-5641-97D1-3B856055DFD4}">
      <dgm:prSet phldrT="[Text]"/>
      <dgm:spPr>
        <a:xfrm rot="16200000">
          <a:off x="435312" y="-435312"/>
          <a:ext cx="2344366" cy="3214992"/>
        </a:xfrm>
      </dgm:spPr>
      <dgm:t>
        <a:bodyPr/>
        <a:lstStyle/>
        <a:p>
          <a:r>
            <a:rPr lang="en-US" dirty="0">
              <a:latin typeface="Arial"/>
              <a:ea typeface="+mn-ea"/>
              <a:cs typeface="+mn-cs"/>
            </a:rPr>
            <a:t>Laboratory Directed R&amp;D to establish new R&amp;D positions</a:t>
          </a:r>
        </a:p>
      </dgm:t>
    </dgm:pt>
    <dgm:pt modelId="{C9FEF3A7-67DC-D942-AF1A-AC2E0A389F5E}" type="parTrans" cxnId="{6EEE542B-43F4-2A49-9566-16DF138700A8}">
      <dgm:prSet/>
      <dgm:spPr/>
      <dgm:t>
        <a:bodyPr/>
        <a:lstStyle/>
        <a:p>
          <a:endParaRPr lang="en-US"/>
        </a:p>
      </dgm:t>
    </dgm:pt>
    <dgm:pt modelId="{5D60CC80-35A9-5D4F-8FAD-CDA7A25EF241}" type="sibTrans" cxnId="{6EEE542B-43F4-2A49-9566-16DF138700A8}">
      <dgm:prSet/>
      <dgm:spPr/>
      <dgm:t>
        <a:bodyPr/>
        <a:lstStyle/>
        <a:p>
          <a:endParaRPr lang="en-US"/>
        </a:p>
      </dgm:t>
    </dgm:pt>
    <dgm:pt modelId="{A4070E3E-ED2E-A74A-8D2E-A24134CEE133}">
      <dgm:prSet phldrT="[Text]"/>
      <dgm:spPr>
        <a:xfrm rot="5400000">
          <a:off x="3650304" y="1909053"/>
          <a:ext cx="2344366" cy="3214992"/>
        </a:xfrm>
      </dgm:spPr>
      <dgm:t>
        <a:bodyPr/>
        <a:lstStyle/>
        <a:p>
          <a:endParaRPr lang="en-US" dirty="0">
            <a:latin typeface="Arial"/>
            <a:ea typeface="+mn-ea"/>
            <a:cs typeface="+mn-cs"/>
          </a:endParaRPr>
        </a:p>
      </dgm:t>
    </dgm:pt>
    <dgm:pt modelId="{38EBB51F-1A59-024B-BA69-5837242C96BE}" type="parTrans" cxnId="{B47C202A-0E37-574D-BD7E-FC3FEF8D711B}">
      <dgm:prSet/>
      <dgm:spPr/>
      <dgm:t>
        <a:bodyPr/>
        <a:lstStyle/>
        <a:p>
          <a:endParaRPr lang="en-US"/>
        </a:p>
      </dgm:t>
    </dgm:pt>
    <dgm:pt modelId="{FFC23C0E-06F3-8D4C-BD64-E1447C0EF530}" type="sibTrans" cxnId="{B47C202A-0E37-574D-BD7E-FC3FEF8D711B}">
      <dgm:prSet/>
      <dgm:spPr/>
      <dgm:t>
        <a:bodyPr/>
        <a:lstStyle/>
        <a:p>
          <a:endParaRPr lang="en-US"/>
        </a:p>
      </dgm:t>
    </dgm:pt>
    <dgm:pt modelId="{62DA10B3-426E-F340-905E-60CB838F47D2}">
      <dgm:prSet phldrT="[Text]"/>
      <dgm:spPr>
        <a:xfrm rot="16200000">
          <a:off x="435312" y="-435312"/>
          <a:ext cx="2344366" cy="3214992"/>
        </a:xfrm>
      </dgm:spPr>
      <dgm:t>
        <a:bodyPr/>
        <a:lstStyle/>
        <a:p>
          <a:r>
            <a:rPr lang="en-US" dirty="0">
              <a:latin typeface="Arial"/>
              <a:ea typeface="+mn-ea"/>
              <a:cs typeface="+mn-cs"/>
            </a:rPr>
            <a:t>Industrial partners for the hardware</a:t>
          </a:r>
        </a:p>
      </dgm:t>
    </dgm:pt>
    <dgm:pt modelId="{C06474FD-BD1A-2044-B7A2-278B87430D0B}" type="parTrans" cxnId="{82F02A8E-DE1F-7A48-B072-BE65EBDCFC58}">
      <dgm:prSet/>
      <dgm:spPr/>
      <dgm:t>
        <a:bodyPr/>
        <a:lstStyle/>
        <a:p>
          <a:endParaRPr lang="en-US"/>
        </a:p>
      </dgm:t>
    </dgm:pt>
    <dgm:pt modelId="{14E23E9B-1B94-4E46-8BB4-D79C00BDAFC2}" type="sibTrans" cxnId="{82F02A8E-DE1F-7A48-B072-BE65EBDCFC58}">
      <dgm:prSet/>
      <dgm:spPr/>
      <dgm:t>
        <a:bodyPr/>
        <a:lstStyle/>
        <a:p>
          <a:endParaRPr lang="en-US"/>
        </a:p>
      </dgm:t>
    </dgm:pt>
    <dgm:pt modelId="{145E8346-F1E3-CC49-95B9-067076B21AF6}">
      <dgm:prSet phldrT="[Text]"/>
      <dgm:spPr>
        <a:xfrm rot="5400000">
          <a:off x="3650304" y="1909053"/>
          <a:ext cx="2344366" cy="3214992"/>
        </a:xfrm>
      </dgm:spPr>
      <dgm:t>
        <a:bodyPr/>
        <a:lstStyle/>
        <a:p>
          <a:r>
            <a:rPr lang="en-US" dirty="0">
              <a:latin typeface="Arial"/>
              <a:ea typeface="+mn-ea"/>
              <a:cs typeface="+mn-cs"/>
            </a:rPr>
            <a:t>Continued support from the Commonwealth to generate positions for HPDF as appropriate</a:t>
          </a:r>
        </a:p>
      </dgm:t>
    </dgm:pt>
    <dgm:pt modelId="{9B79C15D-89AB-C64D-8945-52073234270D}" type="parTrans" cxnId="{74C8F326-A735-6144-9707-2909DA6D6D93}">
      <dgm:prSet/>
      <dgm:spPr/>
      <dgm:t>
        <a:bodyPr/>
        <a:lstStyle/>
        <a:p>
          <a:endParaRPr lang="en-US"/>
        </a:p>
      </dgm:t>
    </dgm:pt>
    <dgm:pt modelId="{77C75044-50D0-074B-850C-4E46F7A2850D}" type="sibTrans" cxnId="{74C8F326-A735-6144-9707-2909DA6D6D93}">
      <dgm:prSet/>
      <dgm:spPr/>
      <dgm:t>
        <a:bodyPr/>
        <a:lstStyle/>
        <a:p>
          <a:endParaRPr lang="en-US"/>
        </a:p>
      </dgm:t>
    </dgm:pt>
    <dgm:pt modelId="{A3DD6014-4198-F14A-9C7F-48D3A89B433B}">
      <dgm:prSet phldrT="[Text]"/>
      <dgm:spPr>
        <a:xfrm rot="5400000">
          <a:off x="3650304" y="1909053"/>
          <a:ext cx="2344366" cy="3214992"/>
        </a:xfrm>
      </dgm:spPr>
      <dgm:t>
        <a:bodyPr/>
        <a:lstStyle/>
        <a:p>
          <a:r>
            <a:rPr lang="en-US" dirty="0">
              <a:latin typeface="Arial"/>
              <a:ea typeface="+mn-ea"/>
              <a:cs typeface="+mn-cs"/>
            </a:rPr>
            <a:t>Continued support of the Commonwealth toward the Virginia Data Science Ecosystem</a:t>
          </a:r>
        </a:p>
      </dgm:t>
    </dgm:pt>
    <dgm:pt modelId="{C7281FF0-54A2-E844-93DE-FCE180850FE6}" type="parTrans" cxnId="{2E7690DD-3586-174D-8BB5-9F6941A59A37}">
      <dgm:prSet/>
      <dgm:spPr/>
      <dgm:t>
        <a:bodyPr/>
        <a:lstStyle/>
        <a:p>
          <a:endParaRPr lang="en-US"/>
        </a:p>
      </dgm:t>
    </dgm:pt>
    <dgm:pt modelId="{624E6178-C7D8-264E-B425-975DBFAF1617}" type="sibTrans" cxnId="{2E7690DD-3586-174D-8BB5-9F6941A59A37}">
      <dgm:prSet/>
      <dgm:spPr/>
      <dgm:t>
        <a:bodyPr/>
        <a:lstStyle/>
        <a:p>
          <a:endParaRPr lang="en-US"/>
        </a:p>
      </dgm:t>
    </dgm:pt>
    <dgm:pt modelId="{B8589370-C898-554B-9129-46C835A246D3}">
      <dgm:prSet phldrT="[Text]"/>
      <dgm:spPr>
        <a:xfrm rot="5400000">
          <a:off x="3650304" y="1909053"/>
          <a:ext cx="2344366" cy="3214992"/>
        </a:xfrm>
      </dgm:spPr>
      <dgm:t>
        <a:bodyPr/>
        <a:lstStyle/>
        <a:p>
          <a:r>
            <a:rPr lang="en-US" dirty="0">
              <a:latin typeface="+mn-lt"/>
            </a:rPr>
            <a:t>Partnerships with HBCUs to drive diversity in Data Science </a:t>
          </a:r>
        </a:p>
      </dgm:t>
    </dgm:pt>
    <dgm:pt modelId="{1F8A33C8-1035-4746-A3C7-92F3BC02D033}" type="parTrans" cxnId="{F15AECD0-8922-7C4D-9984-BC2C65F09427}">
      <dgm:prSet/>
      <dgm:spPr/>
      <dgm:t>
        <a:bodyPr/>
        <a:lstStyle/>
        <a:p>
          <a:endParaRPr lang="en-US"/>
        </a:p>
      </dgm:t>
    </dgm:pt>
    <dgm:pt modelId="{FD187CD3-E504-B24C-BEE9-1A77717B8B29}" type="sibTrans" cxnId="{F15AECD0-8922-7C4D-9984-BC2C65F09427}">
      <dgm:prSet/>
      <dgm:spPr/>
      <dgm:t>
        <a:bodyPr/>
        <a:lstStyle/>
        <a:p>
          <a:endParaRPr lang="en-US"/>
        </a:p>
      </dgm:t>
    </dgm:pt>
    <dgm:pt modelId="{E15B26BE-A332-7040-A2A0-4E90C5BC2201}">
      <dgm:prSet phldrT="[Text]"/>
      <dgm:spPr>
        <a:xfrm rot="5400000">
          <a:off x="3650304" y="1909053"/>
          <a:ext cx="2344366" cy="3214992"/>
        </a:xfrm>
      </dgm:spPr>
      <dgm:t>
        <a:bodyPr/>
        <a:lstStyle/>
        <a:p>
          <a:r>
            <a:rPr lang="en-US" dirty="0">
              <a:latin typeface="+mn-lt"/>
            </a:rPr>
            <a:t>Identify industrial partnering mechanisms for HPDF</a:t>
          </a:r>
        </a:p>
      </dgm:t>
    </dgm:pt>
    <dgm:pt modelId="{9C68E2F2-321D-FA45-BDB7-5FD96AC4F62C}" type="parTrans" cxnId="{780BABA4-174F-F944-8A0A-F458BDA8D59F}">
      <dgm:prSet/>
      <dgm:spPr/>
      <dgm:t>
        <a:bodyPr/>
        <a:lstStyle/>
        <a:p>
          <a:endParaRPr lang="en-US"/>
        </a:p>
      </dgm:t>
    </dgm:pt>
    <dgm:pt modelId="{E023A44D-7759-2246-9AA5-C3905A099DAF}" type="sibTrans" cxnId="{780BABA4-174F-F944-8A0A-F458BDA8D59F}">
      <dgm:prSet/>
      <dgm:spPr/>
      <dgm:t>
        <a:bodyPr/>
        <a:lstStyle/>
        <a:p>
          <a:endParaRPr lang="en-US"/>
        </a:p>
      </dgm:t>
    </dgm:pt>
    <dgm:pt modelId="{59E10E0F-1571-4740-8A8F-6931FCD1A082}">
      <dgm:prSet phldrT="[Text]"/>
      <dgm:spPr>
        <a:xfrm rot="5400000">
          <a:off x="3650304" y="1909053"/>
          <a:ext cx="2344366" cy="3214992"/>
        </a:xfrm>
      </dgm:spPr>
      <dgm:t>
        <a:bodyPr/>
        <a:lstStyle/>
        <a:p>
          <a:r>
            <a:rPr lang="en-US" dirty="0">
              <a:latin typeface="Arial"/>
              <a:ea typeface="+mn-ea"/>
              <a:cs typeface="+mn-cs"/>
            </a:rPr>
            <a:t>Early ‘spoke’ partnerships to build the facility</a:t>
          </a:r>
        </a:p>
      </dgm:t>
    </dgm:pt>
    <dgm:pt modelId="{B3E0B0D3-482F-F04D-9A13-907E0C56E9B5}" type="parTrans" cxnId="{6559696B-7816-C644-9E99-029B3054A3D8}">
      <dgm:prSet/>
      <dgm:spPr/>
      <dgm:t>
        <a:bodyPr/>
        <a:lstStyle/>
        <a:p>
          <a:endParaRPr lang="en-US"/>
        </a:p>
      </dgm:t>
    </dgm:pt>
    <dgm:pt modelId="{9C5370E3-08B9-DB4C-A5C0-B969420FDB7F}" type="sibTrans" cxnId="{6559696B-7816-C644-9E99-029B3054A3D8}">
      <dgm:prSet/>
      <dgm:spPr/>
      <dgm:t>
        <a:bodyPr/>
        <a:lstStyle/>
        <a:p>
          <a:endParaRPr lang="en-US"/>
        </a:p>
      </dgm:t>
    </dgm:pt>
    <dgm:pt modelId="{1F850CD8-5291-D842-9A03-C4E7B3E43EC8}" type="pres">
      <dgm:prSet presAssocID="{D9207E5B-D69D-0A4E-ACDB-26F0D62A57CF}" presName="Name0" presStyleCnt="0">
        <dgm:presLayoutVars>
          <dgm:dir/>
          <dgm:resizeHandles val="exact"/>
        </dgm:presLayoutVars>
      </dgm:prSet>
      <dgm:spPr/>
    </dgm:pt>
    <dgm:pt modelId="{5DDCADAC-5BA7-D14C-8849-21761E956CF2}" type="pres">
      <dgm:prSet presAssocID="{D9207E5B-D69D-0A4E-ACDB-26F0D62A57CF}" presName="fgShape" presStyleLbl="fgShp" presStyleIdx="0" presStyleCnt="1"/>
      <dgm:spPr/>
    </dgm:pt>
    <dgm:pt modelId="{A4FE1A7B-EFAC-6D4A-82F9-7B1E621B4711}" type="pres">
      <dgm:prSet presAssocID="{D9207E5B-D69D-0A4E-ACDB-26F0D62A57CF}" presName="linComp" presStyleCnt="0"/>
      <dgm:spPr/>
    </dgm:pt>
    <dgm:pt modelId="{D0D6415E-FA48-5740-962C-14EE8DCDBF02}" type="pres">
      <dgm:prSet presAssocID="{64B5CAB8-1024-3749-84CE-C4611E5163A0}" presName="compNode" presStyleCnt="0"/>
      <dgm:spPr/>
    </dgm:pt>
    <dgm:pt modelId="{86EFED2B-C083-6149-9E36-95B71FBC97D6}" type="pres">
      <dgm:prSet presAssocID="{64B5CAB8-1024-3749-84CE-C4611E5163A0}" presName="bkgdShape" presStyleLbl="node1" presStyleIdx="0" presStyleCnt="4"/>
      <dgm:spPr/>
    </dgm:pt>
    <dgm:pt modelId="{96F23CD8-1897-9047-9167-828E0EDC9972}" type="pres">
      <dgm:prSet presAssocID="{64B5CAB8-1024-3749-84CE-C4611E5163A0}" presName="nodeTx" presStyleLbl="node1" presStyleIdx="0" presStyleCnt="4">
        <dgm:presLayoutVars>
          <dgm:bulletEnabled val="1"/>
        </dgm:presLayoutVars>
      </dgm:prSet>
      <dgm:spPr/>
    </dgm:pt>
    <dgm:pt modelId="{B9B8D442-8253-DA42-A4C6-A8DD3E377BD6}" type="pres">
      <dgm:prSet presAssocID="{64B5CAB8-1024-3749-84CE-C4611E5163A0}" presName="invisiNode" presStyleLbl="node1" presStyleIdx="0" presStyleCnt="4"/>
      <dgm:spPr/>
    </dgm:pt>
    <dgm:pt modelId="{8C0EEE0A-49ED-824E-90DD-D9038754D739}" type="pres">
      <dgm:prSet presAssocID="{64B5CAB8-1024-3749-84CE-C4611E5163A0}" presName="imagNode" presStyleLbl="fgImgPlace1" presStyleIdx="0" presStyleCnt="4"/>
      <dgm:spPr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5513CF53-3C80-414E-81A3-4C86A40A7D3C}" type="pres">
      <dgm:prSet presAssocID="{5B76C9A5-94A4-2B4A-A326-ED85B676142B}" presName="sibTrans" presStyleLbl="sibTrans2D1" presStyleIdx="0" presStyleCnt="0"/>
      <dgm:spPr/>
    </dgm:pt>
    <dgm:pt modelId="{7B83AF1A-DA0C-844C-BD40-9C5351F9C91B}" type="pres">
      <dgm:prSet presAssocID="{569AA244-8FD4-F342-BF8E-30ED193E3B60}" presName="compNode" presStyleCnt="0"/>
      <dgm:spPr/>
    </dgm:pt>
    <dgm:pt modelId="{526DCD37-9D38-BC4D-9687-EB11D3E25E91}" type="pres">
      <dgm:prSet presAssocID="{569AA244-8FD4-F342-BF8E-30ED193E3B60}" presName="bkgdShape" presStyleLbl="node1" presStyleIdx="1" presStyleCnt="4"/>
      <dgm:spPr/>
    </dgm:pt>
    <dgm:pt modelId="{EB80423E-2E21-4A46-8A91-612C874ED4CD}" type="pres">
      <dgm:prSet presAssocID="{569AA244-8FD4-F342-BF8E-30ED193E3B60}" presName="nodeTx" presStyleLbl="node1" presStyleIdx="1" presStyleCnt="4">
        <dgm:presLayoutVars>
          <dgm:bulletEnabled val="1"/>
        </dgm:presLayoutVars>
      </dgm:prSet>
      <dgm:spPr/>
    </dgm:pt>
    <dgm:pt modelId="{B4531CC8-1A08-F34B-B78F-37E31A482250}" type="pres">
      <dgm:prSet presAssocID="{569AA244-8FD4-F342-BF8E-30ED193E3B60}" presName="invisiNode" presStyleLbl="node1" presStyleIdx="1" presStyleCnt="4"/>
      <dgm:spPr/>
    </dgm:pt>
    <dgm:pt modelId="{13167871-525D-3343-99C6-BFE25B58E80D}" type="pres">
      <dgm:prSet presAssocID="{569AA244-8FD4-F342-BF8E-30ED193E3B60}" presName="imagNode" presStyleLbl="fgImgPlace1" presStyleIdx="1" presStyleCnt="4"/>
      <dgm:spPr>
        <a:blipFill>
          <a:blip xmlns:r="http://schemas.openxmlformats.org/officeDocument/2006/relationships"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5BA0F3F2-9DED-3240-B904-70AB80D54429}" type="pres">
      <dgm:prSet presAssocID="{B299F0A2-A737-394E-A1BF-7E2A9B385C3C}" presName="sibTrans" presStyleLbl="sibTrans2D1" presStyleIdx="0" presStyleCnt="0"/>
      <dgm:spPr/>
    </dgm:pt>
    <dgm:pt modelId="{D2D55C28-5BB5-DD4C-B736-61AAC462F813}" type="pres">
      <dgm:prSet presAssocID="{8417ABF9-6042-B443-BBBD-E1BD1D8EEB96}" presName="compNode" presStyleCnt="0"/>
      <dgm:spPr/>
    </dgm:pt>
    <dgm:pt modelId="{E39DACDA-794C-1A45-B817-B9DD696AFEC7}" type="pres">
      <dgm:prSet presAssocID="{8417ABF9-6042-B443-BBBD-E1BD1D8EEB96}" presName="bkgdShape" presStyleLbl="node1" presStyleIdx="2" presStyleCnt="4"/>
      <dgm:spPr/>
    </dgm:pt>
    <dgm:pt modelId="{FF36C276-9E74-A145-93DE-4ACB0A9F4996}" type="pres">
      <dgm:prSet presAssocID="{8417ABF9-6042-B443-BBBD-E1BD1D8EEB96}" presName="nodeTx" presStyleLbl="node1" presStyleIdx="2" presStyleCnt="4">
        <dgm:presLayoutVars>
          <dgm:bulletEnabled val="1"/>
        </dgm:presLayoutVars>
      </dgm:prSet>
      <dgm:spPr/>
    </dgm:pt>
    <dgm:pt modelId="{58EEA055-8215-7449-BB85-D0704A8EE300}" type="pres">
      <dgm:prSet presAssocID="{8417ABF9-6042-B443-BBBD-E1BD1D8EEB96}" presName="invisiNode" presStyleLbl="node1" presStyleIdx="2" presStyleCnt="4"/>
      <dgm:spPr/>
    </dgm:pt>
    <dgm:pt modelId="{6544E85D-47C6-5847-AD46-EECC6B7D6A87}" type="pres">
      <dgm:prSet presAssocID="{8417ABF9-6042-B443-BBBD-E1BD1D8EEB96}" presName="imagNode" presStyleLbl="fgImgPlace1" presStyleIdx="2" presStyleCnt="4"/>
      <dgm:spPr>
        <a:blipFill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AF4A1A3B-752C-E541-8CDA-30AAE1865B5B}" type="pres">
      <dgm:prSet presAssocID="{893E085E-98F6-7D41-B5AE-FC29BFACC445}" presName="sibTrans" presStyleLbl="sibTrans2D1" presStyleIdx="0" presStyleCnt="0"/>
      <dgm:spPr/>
    </dgm:pt>
    <dgm:pt modelId="{294BD0C5-350F-4C4A-B4E8-261A1C5E23E2}" type="pres">
      <dgm:prSet presAssocID="{06A59DF6-ADFA-6649-9FF8-BB2C26FB0C7A}" presName="compNode" presStyleCnt="0"/>
      <dgm:spPr/>
    </dgm:pt>
    <dgm:pt modelId="{728477CD-CEE7-FB42-8635-B15B1BCAAE84}" type="pres">
      <dgm:prSet presAssocID="{06A59DF6-ADFA-6649-9FF8-BB2C26FB0C7A}" presName="bkgdShape" presStyleLbl="node1" presStyleIdx="3" presStyleCnt="4"/>
      <dgm:spPr/>
    </dgm:pt>
    <dgm:pt modelId="{1C97F759-53F3-514D-9D39-EECDC0A8E8B5}" type="pres">
      <dgm:prSet presAssocID="{06A59DF6-ADFA-6649-9FF8-BB2C26FB0C7A}" presName="nodeTx" presStyleLbl="node1" presStyleIdx="3" presStyleCnt="4">
        <dgm:presLayoutVars>
          <dgm:bulletEnabled val="1"/>
        </dgm:presLayoutVars>
      </dgm:prSet>
      <dgm:spPr/>
    </dgm:pt>
    <dgm:pt modelId="{4E50B679-FA0E-9740-B359-3DD547BE8A93}" type="pres">
      <dgm:prSet presAssocID="{06A59DF6-ADFA-6649-9FF8-BB2C26FB0C7A}" presName="invisiNode" presStyleLbl="node1" presStyleIdx="3" presStyleCnt="4"/>
      <dgm:spPr/>
    </dgm:pt>
    <dgm:pt modelId="{07E2D8D6-19C9-2B4A-8E20-F03B6F85D018}" type="pres">
      <dgm:prSet presAssocID="{06A59DF6-ADFA-6649-9FF8-BB2C26FB0C7A}" presName="imagNode" presStyleLbl="fgImgPlace1" presStyleIdx="3" presStyleCnt="4"/>
      <dgm:spPr>
        <a:blipFill>
          <a:blip xmlns:r="http://schemas.openxmlformats.org/officeDocument/2006/relationships"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</dgm:ptLst>
  <dgm:cxnLst>
    <dgm:cxn modelId="{E1038802-49D1-234C-A13A-32BBEF0DFD89}" type="presOf" srcId="{64B5CAB8-1024-3749-84CE-C4611E5163A0}" destId="{86EFED2B-C083-6149-9E36-95B71FBC97D6}" srcOrd="0" destOrd="0" presId="urn:microsoft.com/office/officeart/2005/8/layout/hList7"/>
    <dgm:cxn modelId="{2E650008-7ACF-D748-81FC-242450B137C9}" type="presOf" srcId="{E15B26BE-A332-7040-A2A0-4E90C5BC2201}" destId="{1C97F759-53F3-514D-9D39-EECDC0A8E8B5}" srcOrd="1" destOrd="5" presId="urn:microsoft.com/office/officeart/2005/8/layout/hList7"/>
    <dgm:cxn modelId="{532E8E0B-E57E-4647-8654-74B419485C2D}" type="presOf" srcId="{145E8346-F1E3-CC49-95B9-067076B21AF6}" destId="{E39DACDA-794C-1A45-B817-B9DD696AFEC7}" srcOrd="0" destOrd="2" presId="urn:microsoft.com/office/officeart/2005/8/layout/hList7"/>
    <dgm:cxn modelId="{98BD790C-0641-B94B-9226-6D6B64223262}" type="presOf" srcId="{11C20A84-9F7C-5641-97D1-3B856055DFD4}" destId="{96F23CD8-1897-9047-9167-828E0EDC9972}" srcOrd="1" destOrd="3" presId="urn:microsoft.com/office/officeart/2005/8/layout/hList7"/>
    <dgm:cxn modelId="{5AF02F1D-C612-DA40-9250-D0A668AD4119}" type="presOf" srcId="{B299F0A2-A737-394E-A1BF-7E2A9B385C3C}" destId="{5BA0F3F2-9DED-3240-B904-70AB80D54429}" srcOrd="0" destOrd="0" presId="urn:microsoft.com/office/officeart/2005/8/layout/hList7"/>
    <dgm:cxn modelId="{0A115B1D-D45A-E046-88AA-E17E66982FEF}" type="presOf" srcId="{06A59DF6-ADFA-6649-9FF8-BB2C26FB0C7A}" destId="{728477CD-CEE7-FB42-8635-B15B1BCAAE84}" srcOrd="0" destOrd="0" presId="urn:microsoft.com/office/officeart/2005/8/layout/hList7"/>
    <dgm:cxn modelId="{1E7C1323-9311-AF45-9D02-88F80EBE55F6}" type="presOf" srcId="{8F2A1527-0E6B-9342-90BD-F77393CDFE94}" destId="{86EFED2B-C083-6149-9E36-95B71FBC97D6}" srcOrd="0" destOrd="1" presId="urn:microsoft.com/office/officeart/2005/8/layout/hList7"/>
    <dgm:cxn modelId="{74C8F326-A735-6144-9707-2909DA6D6D93}" srcId="{8417ABF9-6042-B443-BBBD-E1BD1D8EEB96}" destId="{145E8346-F1E3-CC49-95B9-067076B21AF6}" srcOrd="1" destOrd="0" parTransId="{9B79C15D-89AB-C64D-8945-52073234270D}" sibTransId="{77C75044-50D0-074B-850C-4E46F7A2850D}"/>
    <dgm:cxn modelId="{B47C202A-0E37-574D-BD7E-FC3FEF8D711B}" srcId="{8417ABF9-6042-B443-BBBD-E1BD1D8EEB96}" destId="{A4070E3E-ED2E-A74A-8D2E-A24134CEE133}" srcOrd="3" destOrd="0" parTransId="{38EBB51F-1A59-024B-BA69-5837242C96BE}" sibTransId="{FFC23C0E-06F3-8D4C-BD64-E1447C0EF530}"/>
    <dgm:cxn modelId="{6EEE542B-43F4-2A49-9566-16DF138700A8}" srcId="{64B5CAB8-1024-3749-84CE-C4611E5163A0}" destId="{11C20A84-9F7C-5641-97D1-3B856055DFD4}" srcOrd="2" destOrd="0" parTransId="{C9FEF3A7-67DC-D942-AF1A-AC2E0A389F5E}" sibTransId="{5D60CC80-35A9-5D4F-8FAD-CDA7A25EF241}"/>
    <dgm:cxn modelId="{167D1631-FD6B-9E43-847C-46D5956168FC}" type="presOf" srcId="{569AA244-8FD4-F342-BF8E-30ED193E3B60}" destId="{526DCD37-9D38-BC4D-9687-EB11D3E25E91}" srcOrd="0" destOrd="0" presId="urn:microsoft.com/office/officeart/2005/8/layout/hList7"/>
    <dgm:cxn modelId="{E5FDE531-6FD4-5045-B08A-56D67E7D08FB}" srcId="{D9207E5B-D69D-0A4E-ACDB-26F0D62A57CF}" destId="{569AA244-8FD4-F342-BF8E-30ED193E3B60}" srcOrd="1" destOrd="0" parTransId="{3C4BBDD8-4063-0F4F-A1EA-0A96E26E1754}" sibTransId="{B299F0A2-A737-394E-A1BF-7E2A9B385C3C}"/>
    <dgm:cxn modelId="{14010936-83E7-664B-B029-4E7AEB87B0F9}" srcId="{8417ABF9-6042-B443-BBBD-E1BD1D8EEB96}" destId="{AE61E82E-F14F-0B43-8BBF-E2E81894FA49}" srcOrd="4" destOrd="0" parTransId="{02C73EF2-9649-3345-B681-577B2E170842}" sibTransId="{A7331F76-7A02-E34A-A4AA-24244F0617A9}"/>
    <dgm:cxn modelId="{4787A538-9840-C74D-905E-74FCC1A1B1AD}" type="presOf" srcId="{145E8346-F1E3-CC49-95B9-067076B21AF6}" destId="{FF36C276-9E74-A145-93DE-4ACB0A9F4996}" srcOrd="1" destOrd="2" presId="urn:microsoft.com/office/officeart/2005/8/layout/hList7"/>
    <dgm:cxn modelId="{1CDF2C39-DFBA-8844-8B19-1A26CA1594F1}" type="presOf" srcId="{64B5CAB8-1024-3749-84CE-C4611E5163A0}" destId="{96F23CD8-1897-9047-9167-828E0EDC9972}" srcOrd="1" destOrd="0" presId="urn:microsoft.com/office/officeart/2005/8/layout/hList7"/>
    <dgm:cxn modelId="{C87EAC3A-8E03-5941-A086-AB59BEF26D83}" type="presOf" srcId="{B8589370-C898-554B-9129-46C835A246D3}" destId="{1C97F759-53F3-514D-9D39-EECDC0A8E8B5}" srcOrd="1" destOrd="4" presId="urn:microsoft.com/office/officeart/2005/8/layout/hList7"/>
    <dgm:cxn modelId="{CBA80F3C-183F-8E43-84FD-7247B262C1CB}" type="presOf" srcId="{AE61E82E-F14F-0B43-8BBF-E2E81894FA49}" destId="{E39DACDA-794C-1A45-B817-B9DD696AFEC7}" srcOrd="0" destOrd="5" presId="urn:microsoft.com/office/officeart/2005/8/layout/hList7"/>
    <dgm:cxn modelId="{A018503C-2292-034D-835A-03536629F952}" type="presOf" srcId="{E9BFF700-22D9-1746-8325-3035286C2E13}" destId="{1C97F759-53F3-514D-9D39-EECDC0A8E8B5}" srcOrd="1" destOrd="2" presId="urn:microsoft.com/office/officeart/2005/8/layout/hList7"/>
    <dgm:cxn modelId="{81B3803C-C23F-6949-96CD-72A57EFB2B96}" type="presOf" srcId="{59E10E0F-1571-4740-8A8F-6931FCD1A082}" destId="{EB80423E-2E21-4A46-8A91-612C874ED4CD}" srcOrd="1" destOrd="2" presId="urn:microsoft.com/office/officeart/2005/8/layout/hList7"/>
    <dgm:cxn modelId="{9288F03C-48CB-4B46-8305-5311420A36DD}" type="presOf" srcId="{AE61E82E-F14F-0B43-8BBF-E2E81894FA49}" destId="{FF36C276-9E74-A145-93DE-4ACB0A9F4996}" srcOrd="1" destOrd="5" presId="urn:microsoft.com/office/officeart/2005/8/layout/hList7"/>
    <dgm:cxn modelId="{99D03242-E2FC-5045-A200-EE7CC00AAAE9}" type="presOf" srcId="{62DA10B3-426E-F340-905E-60CB838F47D2}" destId="{96F23CD8-1897-9047-9167-828E0EDC9972}" srcOrd="1" destOrd="4" presId="urn:microsoft.com/office/officeart/2005/8/layout/hList7"/>
    <dgm:cxn modelId="{304CE647-21A9-4C4A-9995-E5D3813A95D4}" type="presOf" srcId="{A3DD6014-4198-F14A-9C7F-48D3A89B433B}" destId="{E39DACDA-794C-1A45-B817-B9DD696AFEC7}" srcOrd="0" destOrd="3" presId="urn:microsoft.com/office/officeart/2005/8/layout/hList7"/>
    <dgm:cxn modelId="{146E045E-A1E9-D841-8213-B811A347B6EA}" type="presOf" srcId="{8417ABF9-6042-B443-BBBD-E1BD1D8EEB96}" destId="{E39DACDA-794C-1A45-B817-B9DD696AFEC7}" srcOrd="0" destOrd="0" presId="urn:microsoft.com/office/officeart/2005/8/layout/hList7"/>
    <dgm:cxn modelId="{11D25F5F-17E5-D743-89EA-F6FBF5486BEF}" srcId="{06A59DF6-ADFA-6649-9FF8-BB2C26FB0C7A}" destId="{5B899788-E805-CA45-B21E-B341C011921F}" srcOrd="0" destOrd="0" parTransId="{4C735F25-50D2-534A-8CBD-BE7B2FF14CDE}" sibTransId="{AC28E741-B2E1-2442-B4C6-3B72A508FBDD}"/>
    <dgm:cxn modelId="{CB72D563-9B2B-3745-860A-DDA032C54DF7}" type="presOf" srcId="{2A9C22E5-0879-B540-A36D-8FC7A48833EE}" destId="{EB80423E-2E21-4A46-8A91-612C874ED4CD}" srcOrd="1" destOrd="1" presId="urn:microsoft.com/office/officeart/2005/8/layout/hList7"/>
    <dgm:cxn modelId="{6559696B-7816-C644-9E99-029B3054A3D8}" srcId="{569AA244-8FD4-F342-BF8E-30ED193E3B60}" destId="{59E10E0F-1571-4740-8A8F-6931FCD1A082}" srcOrd="1" destOrd="0" parTransId="{B3E0B0D3-482F-F04D-9A13-907E0C56E9B5}" sibTransId="{9C5370E3-08B9-DB4C-A5C0-B969420FDB7F}"/>
    <dgm:cxn modelId="{7BE0B06D-060D-E74C-B471-3546535246AE}" srcId="{06A59DF6-ADFA-6649-9FF8-BB2C26FB0C7A}" destId="{E9BFF700-22D9-1746-8325-3035286C2E13}" srcOrd="1" destOrd="0" parTransId="{BE423376-848B-454B-94C4-C80673707951}" sibTransId="{D96C1518-2BDF-B84D-A684-07C591FE5E8B}"/>
    <dgm:cxn modelId="{A5E5E46D-CB00-F048-A3E3-60C235E40099}" type="presOf" srcId="{A4070E3E-ED2E-A74A-8D2E-A24134CEE133}" destId="{E39DACDA-794C-1A45-B817-B9DD696AFEC7}" srcOrd="0" destOrd="4" presId="urn:microsoft.com/office/officeart/2005/8/layout/hList7"/>
    <dgm:cxn modelId="{3150E474-61F8-664A-AAF5-7B570D2735FB}" type="presOf" srcId="{06A59DF6-ADFA-6649-9FF8-BB2C26FB0C7A}" destId="{1C97F759-53F3-514D-9D39-EECDC0A8E8B5}" srcOrd="1" destOrd="0" presId="urn:microsoft.com/office/officeart/2005/8/layout/hList7"/>
    <dgm:cxn modelId="{25778A77-63D1-074F-8441-C234BC900EE3}" type="presOf" srcId="{4FA89C7A-89CE-8940-BA60-27B597449FC5}" destId="{96F23CD8-1897-9047-9167-828E0EDC9972}" srcOrd="1" destOrd="2" presId="urn:microsoft.com/office/officeart/2005/8/layout/hList7"/>
    <dgm:cxn modelId="{72128179-5852-D34C-853D-0A7C95A33C8A}" srcId="{569AA244-8FD4-F342-BF8E-30ED193E3B60}" destId="{2A9C22E5-0879-B540-A36D-8FC7A48833EE}" srcOrd="0" destOrd="0" parTransId="{7941A2FA-1BB4-5942-9FC7-A6D3279E8719}" sibTransId="{9B86249A-AD03-974D-8F60-DF7059091DE3}"/>
    <dgm:cxn modelId="{9977747A-0035-4142-8D33-5E76CFF81084}" type="presOf" srcId="{59E10E0F-1571-4740-8A8F-6931FCD1A082}" destId="{526DCD37-9D38-BC4D-9687-EB11D3E25E91}" srcOrd="0" destOrd="2" presId="urn:microsoft.com/office/officeart/2005/8/layout/hList7"/>
    <dgm:cxn modelId="{9E1D147F-92B7-3E4C-843A-8B252B78D75F}" srcId="{06A59DF6-ADFA-6649-9FF8-BB2C26FB0C7A}" destId="{E1DBFF06-702B-7C49-940F-345F39EDEE5C}" srcOrd="2" destOrd="0" parTransId="{7643FE02-5E32-4C49-8B3F-5C054D12356F}" sibTransId="{FCD06EE7-59AC-EC4F-9B12-437DAE6F770C}"/>
    <dgm:cxn modelId="{F8D56681-D9FB-B54F-8FC6-CF9BAC1BD441}" type="presOf" srcId="{893E085E-98F6-7D41-B5AE-FC29BFACC445}" destId="{AF4A1A3B-752C-E541-8CDA-30AAE1865B5B}" srcOrd="0" destOrd="0" presId="urn:microsoft.com/office/officeart/2005/8/layout/hList7"/>
    <dgm:cxn modelId="{48463A82-7C07-9E43-AC70-316C6B7BA2CA}" type="presOf" srcId="{E9BFF700-22D9-1746-8325-3035286C2E13}" destId="{728477CD-CEE7-FB42-8635-B15B1BCAAE84}" srcOrd="0" destOrd="2" presId="urn:microsoft.com/office/officeart/2005/8/layout/hList7"/>
    <dgm:cxn modelId="{49A75F8C-5081-1749-9CF1-E34786F95493}" type="presOf" srcId="{4B5FBC9D-85CE-C145-9993-32D05231B036}" destId="{FF36C276-9E74-A145-93DE-4ACB0A9F4996}" srcOrd="1" destOrd="1" presId="urn:microsoft.com/office/officeart/2005/8/layout/hList7"/>
    <dgm:cxn modelId="{5BF7888D-EB7A-FB4E-AB63-935161A2A0D9}" srcId="{64B5CAB8-1024-3749-84CE-C4611E5163A0}" destId="{8F2A1527-0E6B-9342-90BD-F77393CDFE94}" srcOrd="0" destOrd="0" parTransId="{02F2A29A-84D8-CA49-8628-4E4C3BB18527}" sibTransId="{237B40EE-2E36-B14E-9252-B83AC9A81319}"/>
    <dgm:cxn modelId="{82F02A8E-DE1F-7A48-B072-BE65EBDCFC58}" srcId="{64B5CAB8-1024-3749-84CE-C4611E5163A0}" destId="{62DA10B3-426E-F340-905E-60CB838F47D2}" srcOrd="3" destOrd="0" parTransId="{C06474FD-BD1A-2044-B7A2-278B87430D0B}" sibTransId="{14E23E9B-1B94-4E46-8BB4-D79C00BDAFC2}"/>
    <dgm:cxn modelId="{CB11938E-705D-734E-9722-3EC0CC83447B}" type="presOf" srcId="{E1DBFF06-702B-7C49-940F-345F39EDEE5C}" destId="{1C97F759-53F3-514D-9D39-EECDC0A8E8B5}" srcOrd="1" destOrd="3" presId="urn:microsoft.com/office/officeart/2005/8/layout/hList7"/>
    <dgm:cxn modelId="{C5C12490-BDB9-B445-A637-B985EB9BC73E}" type="presOf" srcId="{5B899788-E805-CA45-B21E-B341C011921F}" destId="{728477CD-CEE7-FB42-8635-B15B1BCAAE84}" srcOrd="0" destOrd="1" presId="urn:microsoft.com/office/officeart/2005/8/layout/hList7"/>
    <dgm:cxn modelId="{B6D93790-C39B-914C-82F6-851498081D3C}" srcId="{64B5CAB8-1024-3749-84CE-C4611E5163A0}" destId="{E1433372-99C0-2B45-B6AD-F00B30E075E5}" srcOrd="4" destOrd="0" parTransId="{D16F0628-B8F3-C04A-8B28-12DCBE91DE22}" sibTransId="{1EF38B19-797E-1940-B7D0-72759317EC14}"/>
    <dgm:cxn modelId="{88F9E990-A2C8-784D-AD1E-43307164CDEE}" type="presOf" srcId="{5B76C9A5-94A4-2B4A-A326-ED85B676142B}" destId="{5513CF53-3C80-414E-81A3-4C86A40A7D3C}" srcOrd="0" destOrd="0" presId="urn:microsoft.com/office/officeart/2005/8/layout/hList7"/>
    <dgm:cxn modelId="{57B77E91-9358-2440-A59C-6A88D01459D1}" srcId="{D9207E5B-D69D-0A4E-ACDB-26F0D62A57CF}" destId="{8417ABF9-6042-B443-BBBD-E1BD1D8EEB96}" srcOrd="2" destOrd="0" parTransId="{F6956476-C639-F045-8BFE-3A7C718EEAE0}" sibTransId="{893E085E-98F6-7D41-B5AE-FC29BFACC445}"/>
    <dgm:cxn modelId="{5190D396-AD6C-8446-8FB0-6E3CB419C0A1}" type="presOf" srcId="{11C20A84-9F7C-5641-97D1-3B856055DFD4}" destId="{86EFED2B-C083-6149-9E36-95B71FBC97D6}" srcOrd="0" destOrd="3" presId="urn:microsoft.com/office/officeart/2005/8/layout/hList7"/>
    <dgm:cxn modelId="{780BABA4-174F-F944-8A0A-F458BDA8D59F}" srcId="{06A59DF6-ADFA-6649-9FF8-BB2C26FB0C7A}" destId="{E15B26BE-A332-7040-A2A0-4E90C5BC2201}" srcOrd="4" destOrd="0" parTransId="{9C68E2F2-321D-FA45-BDB7-5FD96AC4F62C}" sibTransId="{E023A44D-7759-2246-9AA5-C3905A099DAF}"/>
    <dgm:cxn modelId="{0A9970AD-9706-0249-991C-AD370B32F1B7}" type="presOf" srcId="{D9207E5B-D69D-0A4E-ACDB-26F0D62A57CF}" destId="{1F850CD8-5291-D842-9A03-C4E7B3E43EC8}" srcOrd="0" destOrd="0" presId="urn:microsoft.com/office/officeart/2005/8/layout/hList7"/>
    <dgm:cxn modelId="{E99A67B0-EC58-E54D-B3D3-1E3EB1037981}" srcId="{D9207E5B-D69D-0A4E-ACDB-26F0D62A57CF}" destId="{06A59DF6-ADFA-6649-9FF8-BB2C26FB0C7A}" srcOrd="3" destOrd="0" parTransId="{BC9277BF-E8AA-1C4E-A67F-E3D592EE6D23}" sibTransId="{AAB4EBA9-E674-A043-84DC-1CED334C67C7}"/>
    <dgm:cxn modelId="{3AB2B4B4-C923-A74E-91E2-94A82573494F}" type="presOf" srcId="{8F2A1527-0E6B-9342-90BD-F77393CDFE94}" destId="{96F23CD8-1897-9047-9167-828E0EDC9972}" srcOrd="1" destOrd="1" presId="urn:microsoft.com/office/officeart/2005/8/layout/hList7"/>
    <dgm:cxn modelId="{B6C796BF-E088-604D-BD8B-BDF83F25A73F}" type="presOf" srcId="{4FA89C7A-89CE-8940-BA60-27B597449FC5}" destId="{86EFED2B-C083-6149-9E36-95B71FBC97D6}" srcOrd="0" destOrd="2" presId="urn:microsoft.com/office/officeart/2005/8/layout/hList7"/>
    <dgm:cxn modelId="{2869C8C1-987E-AD4F-A3A2-859467BFFE10}" type="presOf" srcId="{5B899788-E805-CA45-B21E-B341C011921F}" destId="{1C97F759-53F3-514D-9D39-EECDC0A8E8B5}" srcOrd="1" destOrd="1" presId="urn:microsoft.com/office/officeart/2005/8/layout/hList7"/>
    <dgm:cxn modelId="{189ADCC5-655F-E64D-B3E9-8895A01A345E}" type="presOf" srcId="{E1433372-99C0-2B45-B6AD-F00B30E075E5}" destId="{86EFED2B-C083-6149-9E36-95B71FBC97D6}" srcOrd="0" destOrd="5" presId="urn:microsoft.com/office/officeart/2005/8/layout/hList7"/>
    <dgm:cxn modelId="{B6FDEFCA-771E-754A-BD5A-E285908D46F8}" type="presOf" srcId="{E1433372-99C0-2B45-B6AD-F00B30E075E5}" destId="{96F23CD8-1897-9047-9167-828E0EDC9972}" srcOrd="1" destOrd="5" presId="urn:microsoft.com/office/officeart/2005/8/layout/hList7"/>
    <dgm:cxn modelId="{6808F6CE-995A-2F40-BBE9-7C087AC6E727}" type="presOf" srcId="{569AA244-8FD4-F342-BF8E-30ED193E3B60}" destId="{EB80423E-2E21-4A46-8A91-612C874ED4CD}" srcOrd="1" destOrd="0" presId="urn:microsoft.com/office/officeart/2005/8/layout/hList7"/>
    <dgm:cxn modelId="{F15AECD0-8922-7C4D-9984-BC2C65F09427}" srcId="{06A59DF6-ADFA-6649-9FF8-BB2C26FB0C7A}" destId="{B8589370-C898-554B-9129-46C835A246D3}" srcOrd="3" destOrd="0" parTransId="{1F8A33C8-1035-4746-A3C7-92F3BC02D033}" sibTransId="{FD187CD3-E504-B24C-BEE9-1A77717B8B29}"/>
    <dgm:cxn modelId="{ED171BD4-4CC2-7942-8CD3-4263D183610E}" type="presOf" srcId="{E1DBFF06-702B-7C49-940F-345F39EDEE5C}" destId="{728477CD-CEE7-FB42-8635-B15B1BCAAE84}" srcOrd="0" destOrd="3" presId="urn:microsoft.com/office/officeart/2005/8/layout/hList7"/>
    <dgm:cxn modelId="{2E7690DD-3586-174D-8BB5-9F6941A59A37}" srcId="{8417ABF9-6042-B443-BBBD-E1BD1D8EEB96}" destId="{A3DD6014-4198-F14A-9C7F-48D3A89B433B}" srcOrd="2" destOrd="0" parTransId="{C7281FF0-54A2-E844-93DE-FCE180850FE6}" sibTransId="{624E6178-C7D8-264E-B425-975DBFAF1617}"/>
    <dgm:cxn modelId="{F82C81DE-B871-6349-A49C-C34C34342BE3}" type="presOf" srcId="{2A9C22E5-0879-B540-A36D-8FC7A48833EE}" destId="{526DCD37-9D38-BC4D-9687-EB11D3E25E91}" srcOrd="0" destOrd="1" presId="urn:microsoft.com/office/officeart/2005/8/layout/hList7"/>
    <dgm:cxn modelId="{A40F56E1-ECDE-4346-B1AA-993C01A9AD78}" type="presOf" srcId="{A4070E3E-ED2E-A74A-8D2E-A24134CEE133}" destId="{FF36C276-9E74-A145-93DE-4ACB0A9F4996}" srcOrd="1" destOrd="4" presId="urn:microsoft.com/office/officeart/2005/8/layout/hList7"/>
    <dgm:cxn modelId="{2CAB78E4-72BB-A74A-851E-A4B84E2FE9DF}" srcId="{8417ABF9-6042-B443-BBBD-E1BD1D8EEB96}" destId="{4B5FBC9D-85CE-C145-9993-32D05231B036}" srcOrd="0" destOrd="0" parTransId="{BCDCB19B-B232-EF46-B90F-4D26CD59C89B}" sibTransId="{E2E75E2B-4832-D04E-AB35-EAF6FBF90E9A}"/>
    <dgm:cxn modelId="{5B6A9BE5-9D12-1D4A-B1CC-BD40259AC018}" type="presOf" srcId="{62DA10B3-426E-F340-905E-60CB838F47D2}" destId="{86EFED2B-C083-6149-9E36-95B71FBC97D6}" srcOrd="0" destOrd="4" presId="urn:microsoft.com/office/officeart/2005/8/layout/hList7"/>
    <dgm:cxn modelId="{1BBA5DED-4548-844B-A65C-F1468F3FB1E7}" type="presOf" srcId="{A3DD6014-4198-F14A-9C7F-48D3A89B433B}" destId="{FF36C276-9E74-A145-93DE-4ACB0A9F4996}" srcOrd="1" destOrd="3" presId="urn:microsoft.com/office/officeart/2005/8/layout/hList7"/>
    <dgm:cxn modelId="{67B3BBEE-2F4F-7443-8906-F21093383C2A}" type="presOf" srcId="{8417ABF9-6042-B443-BBBD-E1BD1D8EEB96}" destId="{FF36C276-9E74-A145-93DE-4ACB0A9F4996}" srcOrd="1" destOrd="0" presId="urn:microsoft.com/office/officeart/2005/8/layout/hList7"/>
    <dgm:cxn modelId="{7B04E9F5-834A-7442-B2DD-5CFD507BF19C}" type="presOf" srcId="{E15B26BE-A332-7040-A2A0-4E90C5BC2201}" destId="{728477CD-CEE7-FB42-8635-B15B1BCAAE84}" srcOrd="0" destOrd="5" presId="urn:microsoft.com/office/officeart/2005/8/layout/hList7"/>
    <dgm:cxn modelId="{A94B43F8-158D-4541-AE05-52810A316A7C}" type="presOf" srcId="{4B5FBC9D-85CE-C145-9993-32D05231B036}" destId="{E39DACDA-794C-1A45-B817-B9DD696AFEC7}" srcOrd="0" destOrd="1" presId="urn:microsoft.com/office/officeart/2005/8/layout/hList7"/>
    <dgm:cxn modelId="{DB186FFA-2B09-9E4D-9E7C-0DC1ED60E56D}" srcId="{D9207E5B-D69D-0A4E-ACDB-26F0D62A57CF}" destId="{64B5CAB8-1024-3749-84CE-C4611E5163A0}" srcOrd="0" destOrd="0" parTransId="{7C5465A5-1036-6740-ACB0-12BCF1DF4379}" sibTransId="{5B76C9A5-94A4-2B4A-A326-ED85B676142B}"/>
    <dgm:cxn modelId="{B7E074FB-62D4-2D4A-9EC6-886FD3D45528}" type="presOf" srcId="{B8589370-C898-554B-9129-46C835A246D3}" destId="{728477CD-CEE7-FB42-8635-B15B1BCAAE84}" srcOrd="0" destOrd="4" presId="urn:microsoft.com/office/officeart/2005/8/layout/hList7"/>
    <dgm:cxn modelId="{A9B5E1FB-0612-2C40-9E5B-D684F637C628}" srcId="{64B5CAB8-1024-3749-84CE-C4611E5163A0}" destId="{4FA89C7A-89CE-8940-BA60-27B597449FC5}" srcOrd="1" destOrd="0" parTransId="{46A9A018-9C23-D34B-896C-889AAB687179}" sibTransId="{BFDB4405-4DC4-7F4E-B717-9B1E6EE63B22}"/>
    <dgm:cxn modelId="{696F5C9D-EF80-9C48-AE6A-2347B3B197C9}" type="presParOf" srcId="{1F850CD8-5291-D842-9A03-C4E7B3E43EC8}" destId="{5DDCADAC-5BA7-D14C-8849-21761E956CF2}" srcOrd="0" destOrd="0" presId="urn:microsoft.com/office/officeart/2005/8/layout/hList7"/>
    <dgm:cxn modelId="{7AB90F67-3D52-B443-8C89-AC6366FAD4DC}" type="presParOf" srcId="{1F850CD8-5291-D842-9A03-C4E7B3E43EC8}" destId="{A4FE1A7B-EFAC-6D4A-82F9-7B1E621B4711}" srcOrd="1" destOrd="0" presId="urn:microsoft.com/office/officeart/2005/8/layout/hList7"/>
    <dgm:cxn modelId="{1AF954E8-815F-0848-A26A-93225C0F8607}" type="presParOf" srcId="{A4FE1A7B-EFAC-6D4A-82F9-7B1E621B4711}" destId="{D0D6415E-FA48-5740-962C-14EE8DCDBF02}" srcOrd="0" destOrd="0" presId="urn:microsoft.com/office/officeart/2005/8/layout/hList7"/>
    <dgm:cxn modelId="{368B99D4-C3AC-F84A-B0C9-267C0F86FC39}" type="presParOf" srcId="{D0D6415E-FA48-5740-962C-14EE8DCDBF02}" destId="{86EFED2B-C083-6149-9E36-95B71FBC97D6}" srcOrd="0" destOrd="0" presId="urn:microsoft.com/office/officeart/2005/8/layout/hList7"/>
    <dgm:cxn modelId="{7A620BE9-FB83-1E4B-BD16-BD9DF47045A4}" type="presParOf" srcId="{D0D6415E-FA48-5740-962C-14EE8DCDBF02}" destId="{96F23CD8-1897-9047-9167-828E0EDC9972}" srcOrd="1" destOrd="0" presId="urn:microsoft.com/office/officeart/2005/8/layout/hList7"/>
    <dgm:cxn modelId="{DC7DE49A-6A15-9D40-90F7-82FC5E48AAE0}" type="presParOf" srcId="{D0D6415E-FA48-5740-962C-14EE8DCDBF02}" destId="{B9B8D442-8253-DA42-A4C6-A8DD3E377BD6}" srcOrd="2" destOrd="0" presId="urn:microsoft.com/office/officeart/2005/8/layout/hList7"/>
    <dgm:cxn modelId="{D2D255CA-7A7A-A24A-9FDD-394B0141A4D4}" type="presParOf" srcId="{D0D6415E-FA48-5740-962C-14EE8DCDBF02}" destId="{8C0EEE0A-49ED-824E-90DD-D9038754D739}" srcOrd="3" destOrd="0" presId="urn:microsoft.com/office/officeart/2005/8/layout/hList7"/>
    <dgm:cxn modelId="{1B790CC2-F774-A84D-94FB-4909B45D3D3D}" type="presParOf" srcId="{A4FE1A7B-EFAC-6D4A-82F9-7B1E621B4711}" destId="{5513CF53-3C80-414E-81A3-4C86A40A7D3C}" srcOrd="1" destOrd="0" presId="urn:microsoft.com/office/officeart/2005/8/layout/hList7"/>
    <dgm:cxn modelId="{B6CC5CC1-E47C-9A4D-89B0-C349703341F8}" type="presParOf" srcId="{A4FE1A7B-EFAC-6D4A-82F9-7B1E621B4711}" destId="{7B83AF1A-DA0C-844C-BD40-9C5351F9C91B}" srcOrd="2" destOrd="0" presId="urn:microsoft.com/office/officeart/2005/8/layout/hList7"/>
    <dgm:cxn modelId="{B3F278E3-B367-D249-BFA3-A93FBB8A8C51}" type="presParOf" srcId="{7B83AF1A-DA0C-844C-BD40-9C5351F9C91B}" destId="{526DCD37-9D38-BC4D-9687-EB11D3E25E91}" srcOrd="0" destOrd="0" presId="urn:microsoft.com/office/officeart/2005/8/layout/hList7"/>
    <dgm:cxn modelId="{B17A5E47-DE15-994C-930D-9DF303FED325}" type="presParOf" srcId="{7B83AF1A-DA0C-844C-BD40-9C5351F9C91B}" destId="{EB80423E-2E21-4A46-8A91-612C874ED4CD}" srcOrd="1" destOrd="0" presId="urn:microsoft.com/office/officeart/2005/8/layout/hList7"/>
    <dgm:cxn modelId="{7236E01B-1652-394C-B42F-1317A39EFF9B}" type="presParOf" srcId="{7B83AF1A-DA0C-844C-BD40-9C5351F9C91B}" destId="{B4531CC8-1A08-F34B-B78F-37E31A482250}" srcOrd="2" destOrd="0" presId="urn:microsoft.com/office/officeart/2005/8/layout/hList7"/>
    <dgm:cxn modelId="{8B0457B6-003C-8642-9EB9-109AF7CF2C92}" type="presParOf" srcId="{7B83AF1A-DA0C-844C-BD40-9C5351F9C91B}" destId="{13167871-525D-3343-99C6-BFE25B58E80D}" srcOrd="3" destOrd="0" presId="urn:microsoft.com/office/officeart/2005/8/layout/hList7"/>
    <dgm:cxn modelId="{F35B3C1C-BE09-0F4A-9157-7D948038F4A4}" type="presParOf" srcId="{A4FE1A7B-EFAC-6D4A-82F9-7B1E621B4711}" destId="{5BA0F3F2-9DED-3240-B904-70AB80D54429}" srcOrd="3" destOrd="0" presId="urn:microsoft.com/office/officeart/2005/8/layout/hList7"/>
    <dgm:cxn modelId="{E83FB3CE-9AAA-B843-B2EB-F16809D8494F}" type="presParOf" srcId="{A4FE1A7B-EFAC-6D4A-82F9-7B1E621B4711}" destId="{D2D55C28-5BB5-DD4C-B736-61AAC462F813}" srcOrd="4" destOrd="0" presId="urn:microsoft.com/office/officeart/2005/8/layout/hList7"/>
    <dgm:cxn modelId="{16E657CB-28F9-BC49-968E-35072FCB0499}" type="presParOf" srcId="{D2D55C28-5BB5-DD4C-B736-61AAC462F813}" destId="{E39DACDA-794C-1A45-B817-B9DD696AFEC7}" srcOrd="0" destOrd="0" presId="urn:microsoft.com/office/officeart/2005/8/layout/hList7"/>
    <dgm:cxn modelId="{FCB3134C-EC65-0548-B360-89B1CF69DEDE}" type="presParOf" srcId="{D2D55C28-5BB5-DD4C-B736-61AAC462F813}" destId="{FF36C276-9E74-A145-93DE-4ACB0A9F4996}" srcOrd="1" destOrd="0" presId="urn:microsoft.com/office/officeart/2005/8/layout/hList7"/>
    <dgm:cxn modelId="{D94DE8B2-849D-1C46-BE5D-88BA3F98E219}" type="presParOf" srcId="{D2D55C28-5BB5-DD4C-B736-61AAC462F813}" destId="{58EEA055-8215-7449-BB85-D0704A8EE300}" srcOrd="2" destOrd="0" presId="urn:microsoft.com/office/officeart/2005/8/layout/hList7"/>
    <dgm:cxn modelId="{BEDDB2F1-C4F0-2545-BD7F-E0A721B4CE3A}" type="presParOf" srcId="{D2D55C28-5BB5-DD4C-B736-61AAC462F813}" destId="{6544E85D-47C6-5847-AD46-EECC6B7D6A87}" srcOrd="3" destOrd="0" presId="urn:microsoft.com/office/officeart/2005/8/layout/hList7"/>
    <dgm:cxn modelId="{92950612-6180-DF49-925B-61F196C6D51D}" type="presParOf" srcId="{A4FE1A7B-EFAC-6D4A-82F9-7B1E621B4711}" destId="{AF4A1A3B-752C-E541-8CDA-30AAE1865B5B}" srcOrd="5" destOrd="0" presId="urn:microsoft.com/office/officeart/2005/8/layout/hList7"/>
    <dgm:cxn modelId="{14E61D31-575A-7844-AC7F-634321CF8F48}" type="presParOf" srcId="{A4FE1A7B-EFAC-6D4A-82F9-7B1E621B4711}" destId="{294BD0C5-350F-4C4A-B4E8-261A1C5E23E2}" srcOrd="6" destOrd="0" presId="urn:microsoft.com/office/officeart/2005/8/layout/hList7"/>
    <dgm:cxn modelId="{6E2E0143-0EF8-C442-8BCF-316E0F780DE0}" type="presParOf" srcId="{294BD0C5-350F-4C4A-B4E8-261A1C5E23E2}" destId="{728477CD-CEE7-FB42-8635-B15B1BCAAE84}" srcOrd="0" destOrd="0" presId="urn:microsoft.com/office/officeart/2005/8/layout/hList7"/>
    <dgm:cxn modelId="{00E8C869-2188-1F46-8A82-79D363A028D9}" type="presParOf" srcId="{294BD0C5-350F-4C4A-B4E8-261A1C5E23E2}" destId="{1C97F759-53F3-514D-9D39-EECDC0A8E8B5}" srcOrd="1" destOrd="0" presId="urn:microsoft.com/office/officeart/2005/8/layout/hList7"/>
    <dgm:cxn modelId="{8785E028-86DD-E145-99DF-A51D5A3CDFE9}" type="presParOf" srcId="{294BD0C5-350F-4C4A-B4E8-261A1C5E23E2}" destId="{4E50B679-FA0E-9740-B359-3DD547BE8A93}" srcOrd="2" destOrd="0" presId="urn:microsoft.com/office/officeart/2005/8/layout/hList7"/>
    <dgm:cxn modelId="{9D7B24F9-C2E5-AC4C-BD94-A2FB7CE75866}" type="presParOf" srcId="{294BD0C5-350F-4C4A-B4E8-261A1C5E23E2}" destId="{07E2D8D6-19C9-2B4A-8E20-F03B6F85D018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EFED2B-C083-6149-9E36-95B71FBC97D6}">
      <dsp:nvSpPr>
        <dsp:cNvPr id="0" name=""/>
        <dsp:cNvSpPr/>
      </dsp:nvSpPr>
      <dsp:spPr>
        <a:xfrm>
          <a:off x="2551" y="0"/>
          <a:ext cx="2674769" cy="5480670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t" anchorCtr="1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>
              <a:latin typeface="Arial"/>
              <a:ea typeface="+mn-ea"/>
              <a:cs typeface="+mn-cs"/>
            </a:rPr>
            <a:t>HPDF Hub</a:t>
          </a:r>
          <a:endParaRPr lang="en-US" sz="1500" kern="1200" dirty="0">
            <a:latin typeface="Arial"/>
            <a:ea typeface="+mn-ea"/>
            <a:cs typeface="+mn-cs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>
              <a:latin typeface="Arial"/>
              <a:ea typeface="+mn-ea"/>
              <a:cs typeface="+mn-cs"/>
            </a:rPr>
            <a:t>In partnership with the DOE Office of Science ASCR Program and LBNL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>
              <a:latin typeface="Arial"/>
              <a:ea typeface="+mn-ea"/>
              <a:cs typeface="+mn-cs"/>
            </a:rPr>
            <a:t>Early access testbed system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>
              <a:latin typeface="Arial"/>
              <a:ea typeface="+mn-ea"/>
              <a:cs typeface="+mn-cs"/>
            </a:rPr>
            <a:t>Laboratory Directed R&amp;D to establish new R&amp;D positions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>
              <a:latin typeface="Arial"/>
              <a:ea typeface="+mn-ea"/>
              <a:cs typeface="+mn-cs"/>
            </a:rPr>
            <a:t>Industrial partners for the hardware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200" kern="1200" dirty="0">
            <a:solidFill>
              <a:sysClr val="window" lastClr="FFFFFF"/>
            </a:solidFill>
            <a:latin typeface="Arial"/>
            <a:ea typeface="+mn-ea"/>
            <a:cs typeface="+mn-cs"/>
          </a:endParaRPr>
        </a:p>
      </dsp:txBody>
      <dsp:txXfrm>
        <a:off x="2551" y="2192268"/>
        <a:ext cx="2674769" cy="2192268"/>
      </dsp:txXfrm>
    </dsp:sp>
    <dsp:sp modelId="{8C0EEE0A-49ED-824E-90DD-D9038754D739}">
      <dsp:nvSpPr>
        <dsp:cNvPr id="0" name=""/>
        <dsp:cNvSpPr/>
      </dsp:nvSpPr>
      <dsp:spPr>
        <a:xfrm>
          <a:off x="427405" y="328840"/>
          <a:ext cx="1825063" cy="1825063"/>
        </a:xfrm>
        <a:prstGeom prst="ellipse">
          <a:avLst/>
        </a:prstGeom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26DCD37-9D38-BC4D-9687-EB11D3E25E91}">
      <dsp:nvSpPr>
        <dsp:cNvPr id="0" name=""/>
        <dsp:cNvSpPr/>
      </dsp:nvSpPr>
      <dsp:spPr>
        <a:xfrm>
          <a:off x="2757564" y="0"/>
          <a:ext cx="2674769" cy="5480670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hueOff val="0"/>
            <a:satOff val="0"/>
            <a:lumOff val="0"/>
            <a:alphaOff val="-13333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t" anchorCtr="1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>
              <a:latin typeface="Arial"/>
              <a:ea typeface="+mn-ea"/>
              <a:cs typeface="+mn-cs"/>
            </a:rPr>
            <a:t>National Laboratory Partners</a:t>
          </a:r>
          <a:endParaRPr lang="en-US" sz="1500" kern="1200" dirty="0">
            <a:latin typeface="Arial"/>
            <a:ea typeface="+mn-ea"/>
            <a:cs typeface="+mn-cs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>
              <a:latin typeface="Arial"/>
              <a:ea typeface="+mn-ea"/>
              <a:cs typeface="+mn-cs"/>
            </a:rPr>
            <a:t>Computational facility partners provide valuable technical and management resources in initial growth phase of project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>
              <a:latin typeface="Arial"/>
              <a:ea typeface="+mn-ea"/>
              <a:cs typeface="+mn-cs"/>
            </a:rPr>
            <a:t>Early ‘spoke’ partnerships to build the facility</a:t>
          </a:r>
        </a:p>
      </dsp:txBody>
      <dsp:txXfrm>
        <a:off x="2757564" y="2192268"/>
        <a:ext cx="2674769" cy="2192268"/>
      </dsp:txXfrm>
    </dsp:sp>
    <dsp:sp modelId="{13167871-525D-3343-99C6-BFE25B58E80D}">
      <dsp:nvSpPr>
        <dsp:cNvPr id="0" name=""/>
        <dsp:cNvSpPr/>
      </dsp:nvSpPr>
      <dsp:spPr>
        <a:xfrm>
          <a:off x="3182417" y="328840"/>
          <a:ext cx="1825063" cy="1825063"/>
        </a:xfrm>
        <a:prstGeom prst="ellipse">
          <a:avLst/>
        </a:prstGeom>
        <a:blipFill>
          <a:blip xmlns:r="http://schemas.openxmlformats.org/officeDocument/2006/relationships"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39DACDA-794C-1A45-B817-B9DD696AFEC7}">
      <dsp:nvSpPr>
        <dsp:cNvPr id="0" name=""/>
        <dsp:cNvSpPr/>
      </dsp:nvSpPr>
      <dsp:spPr>
        <a:xfrm>
          <a:off x="5512577" y="0"/>
          <a:ext cx="2674769" cy="5480670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hueOff val="0"/>
            <a:satOff val="0"/>
            <a:lumOff val="0"/>
            <a:alphaOff val="-26667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t" anchorCtr="1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latin typeface="Arial"/>
              <a:ea typeface="+mn-ea"/>
              <a:cs typeface="+mn-cs"/>
            </a:rPr>
            <a:t>Virginia Partnership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>
              <a:latin typeface="Arial"/>
              <a:ea typeface="+mn-ea"/>
              <a:cs typeface="+mn-cs"/>
            </a:rPr>
            <a:t>Building the </a:t>
          </a:r>
          <a:r>
            <a:rPr lang="en-US" sz="1200" kern="1200" dirty="0" err="1">
              <a:latin typeface="Arial"/>
              <a:ea typeface="+mn-ea"/>
              <a:cs typeface="+mn-cs"/>
            </a:rPr>
            <a:t>JLab</a:t>
          </a:r>
          <a:r>
            <a:rPr lang="en-US" sz="1200" kern="1200" dirty="0">
              <a:latin typeface="Arial"/>
              <a:ea typeface="+mn-ea"/>
              <a:cs typeface="+mn-cs"/>
            </a:rPr>
            <a:t> Data Center (JLDC)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>
              <a:latin typeface="Arial"/>
              <a:ea typeface="+mn-ea"/>
              <a:cs typeface="+mn-cs"/>
            </a:rPr>
            <a:t>Continued support from the Commonwealth to generate positions for HPDF as appropriate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>
              <a:latin typeface="Arial"/>
              <a:ea typeface="+mn-ea"/>
              <a:cs typeface="+mn-cs"/>
            </a:rPr>
            <a:t>Continued support of the Commonwealth toward the Virginia Data Science Ecosystem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200" kern="1200" dirty="0">
            <a:latin typeface="Arial"/>
            <a:ea typeface="+mn-ea"/>
            <a:cs typeface="+mn-cs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200" kern="1200" dirty="0">
            <a:latin typeface="Arial"/>
            <a:ea typeface="+mn-ea"/>
            <a:cs typeface="+mn-cs"/>
          </a:endParaRPr>
        </a:p>
      </dsp:txBody>
      <dsp:txXfrm>
        <a:off x="5512577" y="2192268"/>
        <a:ext cx="2674769" cy="2192268"/>
      </dsp:txXfrm>
    </dsp:sp>
    <dsp:sp modelId="{6544E85D-47C6-5847-AD46-EECC6B7D6A87}">
      <dsp:nvSpPr>
        <dsp:cNvPr id="0" name=""/>
        <dsp:cNvSpPr/>
      </dsp:nvSpPr>
      <dsp:spPr>
        <a:xfrm>
          <a:off x="5937430" y="328840"/>
          <a:ext cx="1825063" cy="1825063"/>
        </a:xfrm>
        <a:prstGeom prst="ellipse">
          <a:avLst/>
        </a:prstGeom>
        <a:blipFill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8477CD-CEE7-FB42-8635-B15B1BCAAE84}">
      <dsp:nvSpPr>
        <dsp:cNvPr id="0" name=""/>
        <dsp:cNvSpPr/>
      </dsp:nvSpPr>
      <dsp:spPr>
        <a:xfrm>
          <a:off x="8267589" y="0"/>
          <a:ext cx="2674769" cy="5480670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hueOff val="0"/>
            <a:satOff val="0"/>
            <a:lumOff val="0"/>
            <a:alphaOff val="-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t" anchorCtr="1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latin typeface="Arial"/>
              <a:ea typeface="+mn-ea"/>
              <a:cs typeface="+mn-cs"/>
            </a:rPr>
            <a:t>University/Industry Partners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kumimoji="0" lang="en-US" sz="1200" b="0" i="0" u="none" strike="noStrike" kern="1200" cap="none" spc="0" normalizeH="0" baseline="0" noProof="0">
              <a:ln/>
              <a:effectLst/>
              <a:uLnTx/>
              <a:uFillTx/>
              <a:latin typeface="+mn-lt"/>
            </a:rPr>
            <a:t>Create the Student pipeline</a:t>
          </a:r>
          <a:endParaRPr lang="en-US" sz="1200" kern="1200" dirty="0">
            <a:latin typeface="Arial"/>
            <a:ea typeface="+mn-ea"/>
            <a:cs typeface="+mn-cs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kumimoji="0" lang="en-US" sz="1200" b="0" i="0" u="none" strike="noStrike" kern="1200" cap="none" spc="0" normalizeH="0" baseline="0" noProof="0" dirty="0">
              <a:ln/>
              <a:effectLst/>
              <a:uLnTx/>
              <a:uFillTx/>
              <a:latin typeface="+mn-lt"/>
            </a:rPr>
            <a:t>Develop the workforce</a:t>
          </a:r>
          <a:endParaRPr lang="en-US" sz="1200" kern="1200" dirty="0">
            <a:latin typeface="Arial"/>
            <a:ea typeface="+mn-ea"/>
            <a:cs typeface="+mn-cs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>
              <a:latin typeface="+mn-lt"/>
            </a:rPr>
            <a:t>Create joint research faculty in Data Science with </a:t>
          </a:r>
          <a:r>
            <a:rPr lang="en-US" sz="1200" kern="1200" dirty="0" err="1">
              <a:latin typeface="+mn-lt"/>
            </a:rPr>
            <a:t>JLab</a:t>
          </a:r>
          <a:endParaRPr lang="en-US" sz="1200" kern="1200" dirty="0">
            <a:latin typeface="+mn-lt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>
              <a:latin typeface="+mn-lt"/>
            </a:rPr>
            <a:t>Partnerships with HBCUs to drive diversity in Data Science 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>
              <a:latin typeface="+mn-lt"/>
            </a:rPr>
            <a:t>Identify industrial partnering mechanisms for HPDF</a:t>
          </a:r>
        </a:p>
      </dsp:txBody>
      <dsp:txXfrm>
        <a:off x="8267589" y="2192268"/>
        <a:ext cx="2674769" cy="2192268"/>
      </dsp:txXfrm>
    </dsp:sp>
    <dsp:sp modelId="{07E2D8D6-19C9-2B4A-8E20-F03B6F85D018}">
      <dsp:nvSpPr>
        <dsp:cNvPr id="0" name=""/>
        <dsp:cNvSpPr/>
      </dsp:nvSpPr>
      <dsp:spPr>
        <a:xfrm>
          <a:off x="8692442" y="328840"/>
          <a:ext cx="1825063" cy="1825063"/>
        </a:xfrm>
        <a:prstGeom prst="ellipse">
          <a:avLst/>
        </a:prstGeom>
        <a:blipFill>
          <a:blip xmlns:r="http://schemas.openxmlformats.org/officeDocument/2006/relationships"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DDCADAC-5BA7-D14C-8849-21761E956CF2}">
      <dsp:nvSpPr>
        <dsp:cNvPr id="0" name=""/>
        <dsp:cNvSpPr/>
      </dsp:nvSpPr>
      <dsp:spPr>
        <a:xfrm>
          <a:off x="437796" y="4384536"/>
          <a:ext cx="10069318" cy="822100"/>
        </a:xfrm>
        <a:prstGeom prst="left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26739EF-DE78-4BD6-8C9F-F201D8ACEAC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0FC33AD-92BB-44BB-BA05-02A7C3F2124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45D0D0-0137-4454-BC41-5693ABE6EB37}" type="datetimeFigureOut">
              <a:rPr lang="en-US" smtClean="0"/>
              <a:t>11/6/23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E8B6196-9405-4755-9223-248295672DC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D36A6E-BEC1-44F1-A3BD-E9C2CC433E4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66D98E-0F18-4F0C-8B8D-ADBD80845C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1679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931459-2223-604B-9133-6BCC57EA3391}" type="datetimeFigureOut">
              <a:rPr lang="en-US" smtClean="0"/>
              <a:t>11/6/23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C6B486-E18D-8C49-8AB8-D9329548D0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5373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C6B486-E18D-8C49-8AB8-D9329548D07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152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3D6BFE-B0A6-45C5-82EB-152A8FF2CD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07311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C6B486-E18D-8C49-8AB8-D9329548D07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0296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C6B486-E18D-8C49-8AB8-D9329548D07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4845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4E3B59-01CF-4943-BD82-DBFDC4E6B8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24750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3ECE706-4B35-C75F-F853-8250E8C71D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4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97" t="29473" r="6129" b="9474"/>
          <a:stretch/>
        </p:blipFill>
        <p:spPr>
          <a:xfrm>
            <a:off x="-1" y="1"/>
            <a:ext cx="12192000" cy="6076045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339094" y="6343229"/>
            <a:ext cx="26936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dirty="0">
                <a:solidFill>
                  <a:srgbClr val="A91B1B"/>
                </a:solidFill>
              </a:rPr>
              <a:t>TJNAF is managed by Jefferson Science Associates for the US Department of Energy</a:t>
            </a:r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339094" y="610558"/>
            <a:ext cx="11561038" cy="484748"/>
          </a:xfrm>
        </p:spPr>
        <p:txBody>
          <a:bodyPr/>
          <a:lstStyle>
            <a:lvl1pPr algn="l">
              <a:defRPr sz="3000" b="1" baseline="0">
                <a:solidFill>
                  <a:srgbClr val="A91B1B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339094" y="4070981"/>
            <a:ext cx="11154058" cy="1246977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Presenter Name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DOE Science and Technology Review of Jefferson Lab July 19-21, 2022</a:t>
            </a: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BE4473CD-026D-1725-068D-08E702E0F62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6358" y="6476356"/>
            <a:ext cx="1759328" cy="381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187600A-EF28-8598-7119-16CFCE73073A}"/>
              </a:ext>
            </a:extLst>
          </p:cNvPr>
          <p:cNvCxnSpPr/>
          <p:nvPr userDrawn="1"/>
        </p:nvCxnSpPr>
        <p:spPr>
          <a:xfrm>
            <a:off x="0" y="6076045"/>
            <a:ext cx="12165686" cy="0"/>
          </a:xfrm>
          <a:prstGeom prst="line">
            <a:avLst/>
          </a:prstGeom>
          <a:ln w="635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3EDE0BA-7F27-4138-812D-2F936ACA9383}"/>
              </a:ext>
            </a:extLst>
          </p:cNvPr>
          <p:cNvCxnSpPr/>
          <p:nvPr userDrawn="1"/>
        </p:nvCxnSpPr>
        <p:spPr>
          <a:xfrm>
            <a:off x="1" y="6063449"/>
            <a:ext cx="12192000" cy="0"/>
          </a:xfrm>
          <a:prstGeom prst="line">
            <a:avLst/>
          </a:prstGeom>
          <a:ln w="76200">
            <a:solidFill>
              <a:srgbClr val="BE1D1D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88136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7563" y="161927"/>
            <a:ext cx="11425236" cy="484748"/>
          </a:xfrm>
        </p:spPr>
        <p:txBody>
          <a:bodyPr/>
          <a:lstStyle>
            <a:lvl1pPr>
              <a:defRPr>
                <a:solidFill>
                  <a:srgbClr val="A91B1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563" y="1508760"/>
            <a:ext cx="11372771" cy="404777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482725" indent="-222250">
              <a:buFont typeface="Arial" panose="020B0604020202020204" pitchFamily="34" charset="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47715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7562" y="223423"/>
            <a:ext cx="11504904" cy="484748"/>
          </a:xfrm>
        </p:spPr>
        <p:txBody>
          <a:bodyPr/>
          <a:lstStyle>
            <a:lvl1pPr>
              <a:defRPr>
                <a:solidFill>
                  <a:srgbClr val="A91B1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7562" y="1444752"/>
            <a:ext cx="5590038" cy="821190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A91B1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562" y="2270334"/>
            <a:ext cx="5590038" cy="337322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482725" indent="-222250">
              <a:buFont typeface="Arial" panose="020B0604020202020204" pitchFamily="34" charset="0"/>
              <a:buChar char="•"/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444752"/>
            <a:ext cx="5533375" cy="821190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A91B1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270334"/>
            <a:ext cx="5533375" cy="337322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482725" indent="-222250"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04537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3548" y="251239"/>
            <a:ext cx="11504904" cy="484748"/>
          </a:xfrm>
        </p:spPr>
        <p:txBody>
          <a:bodyPr/>
          <a:lstStyle>
            <a:lvl1pPr>
              <a:defRPr>
                <a:solidFill>
                  <a:srgbClr val="A91B1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766740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all" baseline="0">
                <a:latin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24884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366659" y="289937"/>
            <a:ext cx="11378099" cy="484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47563" y="1508761"/>
            <a:ext cx="11523520" cy="4040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 flipH="1">
            <a:off x="5915507" y="658336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pPr algn="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256"/>
          <p:cNvSpPr txBox="1">
            <a:spLocks noChangeArrowheads="1"/>
          </p:cNvSpPr>
          <p:nvPr/>
        </p:nvSpPr>
        <p:spPr>
          <a:xfrm>
            <a:off x="366659" y="647700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l"/>
            <a:endParaRPr lang="en-US" sz="1000" dirty="0">
              <a:solidFill>
                <a:srgbClr val="BFBFB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256"/>
          <p:cNvSpPr txBox="1">
            <a:spLocks noChangeArrowheads="1"/>
          </p:cNvSpPr>
          <p:nvPr userDrawn="1"/>
        </p:nvSpPr>
        <p:spPr>
          <a:xfrm>
            <a:off x="376310" y="6510173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l"/>
            <a:r>
              <a:rPr lang="en-US" sz="1000" dirty="0">
                <a:solidFill>
                  <a:srgbClr val="BFBFBF"/>
                </a:solidFill>
                <a:latin typeface="Arial" pitchFamily="34" charset="0"/>
                <a:cs typeface="Arial" pitchFamily="34" charset="0"/>
              </a:rPr>
              <a:t>CLAS Collaboration, 7 November 2023</a:t>
            </a:r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EEEE5F2E-7E8F-2854-69EA-9AF07A7E361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4612" y="6468740"/>
            <a:ext cx="1759328" cy="381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3312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1" r:id="rId5"/>
  </p:sldLayoutIdLst>
  <p:hf hdr="0" dt="0"/>
  <p:txStyles>
    <p:titleStyle>
      <a:lvl1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 b="1" kern="1200">
          <a:solidFill>
            <a:srgbClr val="A91B1B"/>
          </a:solidFill>
          <a:latin typeface="+mn-lt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30188" indent="-230188" algn="l" rtl="0" eaLnBrk="1" fontAlgn="base" hangingPunct="1">
        <a:lnSpc>
          <a:spcPct val="90000"/>
        </a:lnSpc>
        <a:spcBef>
          <a:spcPts val="1400"/>
        </a:spcBef>
        <a:spcAft>
          <a:spcPct val="0"/>
        </a:spcAft>
        <a:buClr>
          <a:schemeClr val="tx2"/>
        </a:buClr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25475" indent="-27940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3018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144588" indent="-1730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82725" indent="-2222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3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9.png"/><Relationship Id="rId5" Type="http://schemas.openxmlformats.org/officeDocument/2006/relationships/image" Target="../media/image58.jpeg"/><Relationship Id="rId4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microsoft.com/office/2007/relationships/hdphoto" Target="../media/hdphoto1.wdp"/><Relationship Id="rId10" Type="http://schemas.openxmlformats.org/officeDocument/2006/relationships/image" Target="../media/image13.jpeg"/><Relationship Id="rId4" Type="http://schemas.openxmlformats.org/officeDocument/2006/relationships/image" Target="../media/image8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emf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4A3F64-61F1-2087-8E80-D1D1F9D9FA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9094" y="610558"/>
            <a:ext cx="11561038" cy="511358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Times New Roman" panose="02020603050405020304" pitchFamily="18" charset="0"/>
              </a:rPr>
              <a:t>Jefferson Laboratory Overview</a:t>
            </a:r>
            <a:endParaRPr lang="en-US" sz="32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ECA0EDF-94CE-2AF9-7B53-6BB60DC622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9094" y="2692942"/>
            <a:ext cx="11154058" cy="258532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David Dean</a:t>
            </a:r>
          </a:p>
          <a:p>
            <a:r>
              <a:rPr lang="en-US" dirty="0"/>
              <a:t>Deputy Director</a:t>
            </a:r>
          </a:p>
          <a:p>
            <a:endParaRPr lang="en-US" dirty="0"/>
          </a:p>
          <a:p>
            <a:r>
              <a:rPr lang="en-US" b="1" dirty="0"/>
              <a:t>Presented To: </a:t>
            </a:r>
          </a:p>
          <a:p>
            <a:r>
              <a:rPr lang="en-US" dirty="0"/>
              <a:t>CLAS Collaboration </a:t>
            </a:r>
          </a:p>
          <a:p>
            <a:endParaRPr lang="en-US" dirty="0"/>
          </a:p>
          <a:p>
            <a:r>
              <a:rPr lang="en-US" dirty="0"/>
              <a:t>November 7, 2023</a:t>
            </a:r>
          </a:p>
        </p:txBody>
      </p:sp>
      <p:pic>
        <p:nvPicPr>
          <p:cNvPr id="5" name="Picture 4" descr="An orange cylindrical object in a factory&#10;&#10;Description automatically generated">
            <a:extLst>
              <a:ext uri="{FF2B5EF4-FFF2-40B4-BE49-F238E27FC236}">
                <a16:creationId xmlns:a16="http://schemas.microsoft.com/office/drawing/2014/main" id="{809A81A2-B272-0D93-1FC4-079583A617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4131" y="1858189"/>
            <a:ext cx="2958898" cy="1905000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>
            <a:contourClr>
              <a:srgbClr val="333333"/>
            </a:contourClr>
          </a:sp3d>
        </p:spPr>
      </p:pic>
      <p:pic>
        <p:nvPicPr>
          <p:cNvPr id="7" name="Picture 6" descr="A large black box in a factory&#10;&#10;Description automatically generated">
            <a:extLst>
              <a:ext uri="{FF2B5EF4-FFF2-40B4-BE49-F238E27FC236}">
                <a16:creationId xmlns:a16="http://schemas.microsoft.com/office/drawing/2014/main" id="{D33B6647-9C10-CA66-95D7-2356D7A9D4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6109" y="305717"/>
            <a:ext cx="3393930" cy="2263799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2" name="Picture 11" descr="A row of black computer servers&#10;&#10;Description automatically generated">
            <a:extLst>
              <a:ext uri="{FF2B5EF4-FFF2-40B4-BE49-F238E27FC236}">
                <a16:creationId xmlns:a16="http://schemas.microsoft.com/office/drawing/2014/main" id="{8AF89279-0528-6747-E92A-23CAC140AAA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2396" y="3305789"/>
            <a:ext cx="2916635" cy="1936682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B1306B3-5068-966A-03B0-4E19456547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1612" y="2152191"/>
            <a:ext cx="3083421" cy="1734424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5633697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D1702A-D2E8-B60C-E6A3-3CA76C2EC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small" dirty="0"/>
              <a:t>TJNAF Capabilities Enable Other Opportunities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F467CAF-4306-325B-6457-7303EE96C8C0}"/>
              </a:ext>
            </a:extLst>
          </p:cNvPr>
          <p:cNvSpPr txBox="1"/>
          <p:nvPr/>
        </p:nvSpPr>
        <p:spPr>
          <a:xfrm>
            <a:off x="313037" y="1022637"/>
            <a:ext cx="7026705" cy="535531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28600" indent="-228600" defTabSz="457200">
              <a:buFont typeface="Wingdings 2" panose="05020102010507070707" pitchFamily="18" charset="2"/>
              <a:buChar char=""/>
              <a:defRPr/>
            </a:pPr>
            <a:r>
              <a:rPr kumimoji="0" lang="en-US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</a:rPr>
              <a:t>Compact, Efficient Continuous-Wave Normal Conducting Accelerator for Industrial Sterilization</a:t>
            </a:r>
            <a:r>
              <a:rPr lang="en-US" b="1" i="1">
                <a:solidFill>
                  <a:srgbClr val="000000"/>
                </a:solidFill>
                <a:latin typeface="Calibri" panose="020F0502020204030204"/>
              </a:rPr>
              <a:t>. </a:t>
            </a: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Calibri"/>
              </a:rPr>
              <a:t>Develop and demonstrate a novel high-efficiency, CW electron LINAC using low-cost, commercial (domestic) RF sources for direct radiological source replacement. (NNSA/NA-22: $1.5M, FY24-FY26)</a:t>
            </a:r>
          </a:p>
          <a:p>
            <a:pPr marL="228600" marR="0" lvl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"/>
              <a:tabLst/>
              <a:defRPr/>
            </a:pPr>
            <a:endParaRPr kumimoji="0" lang="en-US" b="1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"/>
              <a:tabLst/>
              <a:defRPr/>
            </a:pPr>
            <a:r>
              <a:rPr kumimoji="0" lang="en-US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</a:rPr>
              <a:t>Spin Polarized Nuclei for Injection into DIII-D. </a:t>
            </a: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Calibri"/>
              </a:rPr>
              <a:t>Polarized fuels can lead up to 75% power gain in the large fusion power reactor. (SC/FES: $1.2M, FY23-FY25)</a:t>
            </a:r>
            <a:endParaRPr lang="en-US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Calibri"/>
            </a:endParaRPr>
          </a:p>
          <a:p>
            <a:pPr marL="228600" marR="0" lvl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"/>
              <a:tabLst/>
              <a:defRPr/>
            </a:pPr>
            <a:endParaRPr kumimoji="0" lang="en-US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</a:endParaRPr>
          </a:p>
          <a:p>
            <a:pPr marL="228600" marR="0" lvl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"/>
              <a:tabLst/>
              <a:defRPr/>
            </a:pPr>
            <a:r>
              <a:rPr kumimoji="0" lang="en-US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Lepton-nucleus scattering in the pion production region. </a:t>
            </a: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Calibri"/>
              </a:rPr>
              <a:t>Accurate modeling of GeV neutrino interactions on </a:t>
            </a:r>
            <a:r>
              <a:rPr kumimoji="0" lang="en-US" b="0" i="0" u="none" strike="noStrike" kern="120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Calibri"/>
              </a:rPr>
              <a:t>40</a:t>
            </a: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Calibri"/>
              </a:rPr>
              <a:t>Ar (DUNE experiment). (SC/HEP: $0.5M FY23-FY25)</a:t>
            </a:r>
            <a:endParaRPr lang="en-US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Calibri"/>
            </a:endParaRPr>
          </a:p>
          <a:p>
            <a:pPr marL="228600" marR="0" lvl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"/>
              <a:tabLst/>
              <a:defRPr/>
            </a:pPr>
            <a:endParaRPr kumimoji="0" lang="en-US" b="1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  <a:p>
            <a:pPr marL="228600" marR="0" lvl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"/>
              <a:tabLst/>
              <a:defRPr/>
            </a:pPr>
            <a:r>
              <a:rPr kumimoji="0" lang="en-US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Integrated Research Infrastructure Architecture Demonstrator Project (IRIAD). </a:t>
            </a:r>
            <a:r>
              <a:rPr lang="en-US">
                <a:solidFill>
                  <a:srgbClr val="000000"/>
                </a:solidFill>
                <a:latin typeface="Arial"/>
                <a:cs typeface="Arial"/>
              </a:rPr>
              <a:t>Demonstrate</a:t>
            </a: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/>
              </a:rPr>
              <a:t> that edge and core computing can be seamlessly integrated to support processing of data directly from an experiment in a way that can support future use of AI/ML for data steering. (SC/ASCR: $1M FY22-FY25)</a:t>
            </a:r>
            <a:endParaRPr kumimoji="0" lang="en-US" b="1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pic>
        <p:nvPicPr>
          <p:cNvPr id="5" name="Picture 17">
            <a:extLst>
              <a:ext uri="{FF2B5EF4-FFF2-40B4-BE49-F238E27FC236}">
                <a16:creationId xmlns:a16="http://schemas.microsoft.com/office/drawing/2014/main" id="{A3A5D1BC-41B3-EFB5-0CCB-A122C1262B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/>
          </a:blip>
          <a:srcRect r="49439"/>
          <a:stretch/>
        </p:blipFill>
        <p:spPr bwMode="auto">
          <a:xfrm>
            <a:off x="8238455" y="819608"/>
            <a:ext cx="3054832" cy="2819268"/>
          </a:xfrm>
          <a:prstGeom prst="rect">
            <a:avLst/>
          </a:prstGeom>
          <a:noFill/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1AFEE52-9C79-6F85-5BAA-B5621EDCCB37}"/>
              </a:ext>
            </a:extLst>
          </p:cNvPr>
          <p:cNvGrpSpPr/>
          <p:nvPr/>
        </p:nvGrpSpPr>
        <p:grpSpPr>
          <a:xfrm>
            <a:off x="6796045" y="3756582"/>
            <a:ext cx="5395955" cy="3059792"/>
            <a:chOff x="6796045" y="3782709"/>
            <a:chExt cx="5395955" cy="3059792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D8AE7D04-16D0-4F24-89E7-1A0AEC1479F4}"/>
                </a:ext>
              </a:extLst>
            </p:cNvPr>
            <p:cNvGrpSpPr/>
            <p:nvPr/>
          </p:nvGrpSpPr>
          <p:grpSpPr>
            <a:xfrm>
              <a:off x="7339742" y="3782709"/>
              <a:ext cx="4852258" cy="3059792"/>
              <a:chOff x="7339742" y="3782709"/>
              <a:chExt cx="4852258" cy="3059792"/>
            </a:xfrm>
          </p:grpSpPr>
          <p:pic>
            <p:nvPicPr>
              <p:cNvPr id="9" name="Picture 2" descr="figure 1">
                <a:extLst>
                  <a:ext uri="{FF2B5EF4-FFF2-40B4-BE49-F238E27FC236}">
                    <a16:creationId xmlns:a16="http://schemas.microsoft.com/office/drawing/2014/main" id="{D45A730A-525B-DE18-72B4-3EDE68C7DA1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339742" y="3782709"/>
                <a:ext cx="4852258" cy="281926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9F23A0D6-D738-A2A4-535C-BBFC6375CD82}"/>
                  </a:ext>
                </a:extLst>
              </p:cNvPr>
              <p:cNvSpPr/>
              <p:nvPr/>
            </p:nvSpPr>
            <p:spPr>
              <a:xfrm>
                <a:off x="10344646" y="6473169"/>
                <a:ext cx="1847353" cy="3693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1E44081-53C3-436B-4200-87501EF6D1D7}"/>
                </a:ext>
              </a:extLst>
            </p:cNvPr>
            <p:cNvSpPr txBox="1"/>
            <p:nvPr/>
          </p:nvSpPr>
          <p:spPr>
            <a:xfrm>
              <a:off x="6796045" y="6467336"/>
              <a:ext cx="23612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Nature 599, 565 (2021)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521809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ABA402-3743-C67B-F1B6-A99BA0E6C1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Moving science projects forward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4CD1FF2-0006-9474-8762-91B31D24B25A}"/>
              </a:ext>
            </a:extLst>
          </p:cNvPr>
          <p:cNvSpPr txBox="1"/>
          <p:nvPr/>
        </p:nvSpPr>
        <p:spPr>
          <a:xfrm>
            <a:off x="8363206" y="1114184"/>
            <a:ext cx="371526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MOLLER: State of the art, sub-part per billion statistical reach and systematic control to measure parity violation. Ready for CD-2/3.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9F8974E-F743-5273-A111-C5648437BB6D}"/>
              </a:ext>
            </a:extLst>
          </p:cNvPr>
          <p:cNvGrpSpPr/>
          <p:nvPr/>
        </p:nvGrpSpPr>
        <p:grpSpPr>
          <a:xfrm>
            <a:off x="218302" y="1057843"/>
            <a:ext cx="7810699" cy="1801405"/>
            <a:chOff x="3925329" y="1182956"/>
            <a:chExt cx="7810699" cy="180140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B8766AC-35DE-B74E-B918-B893BD24500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925329" y="1182956"/>
              <a:ext cx="7772400" cy="1551179"/>
            </a:xfrm>
            <a:prstGeom prst="rect">
              <a:avLst/>
            </a:prstGeom>
          </p:spPr>
        </p:pic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77F3C8DD-FD70-9A9B-115B-672E77AAAA1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07504" y="2505775"/>
              <a:ext cx="7728524" cy="478586"/>
            </a:xfrm>
            <a:prstGeom prst="straightConnector1">
              <a:avLst/>
            </a:prstGeom>
            <a:ln w="1270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6C14A9BB-12F1-0F0D-44FB-4B92DF1B3D08}"/>
              </a:ext>
            </a:extLst>
          </p:cNvPr>
          <p:cNvSpPr txBox="1"/>
          <p:nvPr/>
        </p:nvSpPr>
        <p:spPr>
          <a:xfrm rot="21245706">
            <a:off x="3836764" y="2602544"/>
            <a:ext cx="655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30 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891C7F8-4FD8-3CF1-38EC-8D0D615AAD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0609" y="3502025"/>
            <a:ext cx="6208969" cy="257817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0E5A694-07C8-4793-F886-86B262C70A22}"/>
              </a:ext>
            </a:extLst>
          </p:cNvPr>
          <p:cNvSpPr txBox="1"/>
          <p:nvPr/>
        </p:nvSpPr>
        <p:spPr>
          <a:xfrm>
            <a:off x="7426427" y="6083890"/>
            <a:ext cx="3320878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Prototype 591MHz Crab Cavity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BE28F48-BB85-D8CB-5CA7-09EF33441D76}"/>
              </a:ext>
            </a:extLst>
          </p:cNvPr>
          <p:cNvSpPr txBox="1"/>
          <p:nvPr/>
        </p:nvSpPr>
        <p:spPr>
          <a:xfrm>
            <a:off x="142877" y="3458708"/>
            <a:ext cx="6160118" cy="272382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EIC is moving:</a:t>
            </a:r>
            <a:endParaRPr kumimoji="0" lang="en-US" sz="16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61963" marR="0" lvl="0" indent="-234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"/>
              <a:tabLst/>
              <a:defRPr/>
            </a:pPr>
            <a:r>
              <a:rPr kumimoji="0" lang="en-US" sz="16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$2.8B project with </a:t>
            </a:r>
            <a:r>
              <a:rPr kumimoji="0" lang="en-US" sz="16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JLab</a:t>
            </a:r>
            <a:r>
              <a:rPr kumimoji="0" lang="en-US" sz="16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 full partner and ~25% of funding</a:t>
            </a:r>
          </a:p>
          <a:p>
            <a:pPr marL="461963" marR="0" lvl="0" indent="-234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"/>
              <a:tabLst/>
              <a:defRPr/>
            </a:pPr>
            <a:r>
              <a:rPr kumimoji="0" lang="en-US" sz="16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On track for CD-3A review in November (next week)</a:t>
            </a:r>
          </a:p>
          <a:p>
            <a:pPr marL="461963" marR="0" lvl="0" indent="-234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"/>
              <a:tabLst/>
              <a:defRPr/>
            </a:pPr>
            <a:r>
              <a:rPr kumimoji="0" lang="en-US" sz="16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Detector and accelerator design ongoing at </a:t>
            </a:r>
            <a:r>
              <a:rPr kumimoji="0" lang="en-US" sz="16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JLab</a:t>
            </a:r>
            <a:endParaRPr kumimoji="0" lang="en-US" sz="16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61963" marR="0" lvl="0" indent="-234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"/>
              <a:tabLst/>
              <a:defRPr/>
            </a:pPr>
            <a:r>
              <a:rPr kumimoji="0" lang="en-US" sz="16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Notable changes this FY:</a:t>
            </a:r>
          </a:p>
          <a:p>
            <a:pPr marL="914400" marR="0" lvl="1" indent="-2270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‒"/>
              <a:tabLst/>
              <a:defRPr/>
            </a:pPr>
            <a:r>
              <a:rPr kumimoji="0" lang="en-US" sz="16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Jim Fast appointed </a:t>
            </a:r>
            <a:r>
              <a:rPr kumimoji="0" lang="en-US" sz="16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JLab</a:t>
            </a:r>
            <a:r>
              <a:rPr kumimoji="0" lang="en-US" sz="16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Project Manager for EIC</a:t>
            </a:r>
          </a:p>
          <a:p>
            <a:pPr marL="914400" marR="0" lvl="1" indent="-2270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‒"/>
              <a:tabLst/>
              <a:defRPr/>
            </a:pPr>
            <a:r>
              <a:rPr kumimoji="0" lang="en-US" sz="16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Sergei </a:t>
            </a:r>
            <a:r>
              <a:rPr kumimoji="0" lang="en-US" sz="16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Nagaitsev</a:t>
            </a:r>
            <a:r>
              <a:rPr kumimoji="0" lang="en-US" sz="16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EIC Chief Scientist for Accelerators</a:t>
            </a:r>
          </a:p>
          <a:p>
            <a:pPr marL="914400" marR="0" lvl="1" indent="-2270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‒"/>
              <a:tabLst/>
              <a:defRPr/>
            </a:pPr>
            <a:r>
              <a:rPr kumimoji="0" lang="en-US" sz="16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David Dean, rotational chair of the RRB (with Haiyan Gao at BNL)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61718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7480">
              <a:lnSpc>
                <a:spcPct val="100000"/>
              </a:lnSpc>
              <a:spcBef>
                <a:spcPts val="100"/>
              </a:spcBef>
            </a:pPr>
            <a:r>
              <a:rPr lang="en-US" sz="2600" dirty="0" err="1"/>
              <a:t>JLab</a:t>
            </a:r>
            <a:r>
              <a:rPr lang="en-US" sz="2600" dirty="0"/>
              <a:t> Metrics of Interest</a:t>
            </a:r>
            <a:endParaRPr sz="2600" dirty="0"/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4294967295"/>
          </p:nvPr>
        </p:nvSpPr>
        <p:spPr>
          <a:xfrm>
            <a:off x="0" y="6538913"/>
            <a:ext cx="228600" cy="1666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ct val="100000"/>
              </a:lnSpc>
            </a:pPr>
            <a:r>
              <a:rPr spc="-25" dirty="0"/>
              <a:t>6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B9F979-BC5C-2E9E-9E7A-6C2AC1B560E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525"/>
          <a:stretch/>
        </p:blipFill>
        <p:spPr>
          <a:xfrm>
            <a:off x="512324" y="1066801"/>
            <a:ext cx="10817905" cy="5021994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946298-9253-22B7-63EC-3025E8B4B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Expanding </a:t>
            </a:r>
            <a:r>
              <a:rPr lang="en-US" dirty="0" err="1"/>
              <a:t>Jlab’s</a:t>
            </a:r>
            <a:r>
              <a:rPr lang="en-US" dirty="0"/>
              <a:t> science and technology mission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89D0E4-FF19-26D7-8E4F-A642CE11399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2016" y="3363951"/>
            <a:ext cx="2371344" cy="17678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4C55D54-AEC2-6366-FD32-4A05EBFEE57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9979"/>
          <a:stretch/>
        </p:blipFill>
        <p:spPr>
          <a:xfrm>
            <a:off x="1981200" y="5736511"/>
            <a:ext cx="7706824" cy="78716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09A34F3-D195-03B0-8C05-02C4C2FDA5BD}"/>
              </a:ext>
            </a:extLst>
          </p:cNvPr>
          <p:cNvSpPr txBox="1"/>
          <p:nvPr/>
        </p:nvSpPr>
        <p:spPr>
          <a:xfrm>
            <a:off x="3348375" y="5760007"/>
            <a:ext cx="53123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" panose="020B0503020203020204" pitchFamily="34" charset="0"/>
                <a:ea typeface="+mn-ea"/>
                <a:cs typeface="Arial" panose="020B0604020202020204" pitchFamily="34" charset="0"/>
              </a:rPr>
              <a:t>S&amp;T thrusts are synergistic and mutually supportive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47342B1-3259-D56E-40D6-66728BCA1B63}"/>
              </a:ext>
            </a:extLst>
          </p:cNvPr>
          <p:cNvSpPr txBox="1"/>
          <p:nvPr/>
        </p:nvSpPr>
        <p:spPr>
          <a:xfrm>
            <a:off x="267245" y="3147868"/>
            <a:ext cx="26542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"/>
                <a:ea typeface="+mn-ea"/>
                <a:cs typeface="Times New Roman" panose="02020603050405020304" pitchFamily="18" charset="0"/>
              </a:rPr>
              <a:t>Physics at  CEBAF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FD61628-ABDE-996C-E063-80665DE5D140}"/>
              </a:ext>
            </a:extLst>
          </p:cNvPr>
          <p:cNvSpPr txBox="1"/>
          <p:nvPr/>
        </p:nvSpPr>
        <p:spPr>
          <a:xfrm>
            <a:off x="3127683" y="3143586"/>
            <a:ext cx="22957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"/>
                <a:ea typeface="+mn-ea"/>
                <a:cs typeface="Times New Roman" panose="02020603050405020304" pitchFamily="18" charset="0"/>
              </a:rPr>
              <a:t>Collider R&amp;D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C626B0B-D2A1-1381-3DC8-E767C866363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944" y="3376143"/>
            <a:ext cx="2371344" cy="17678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2282ED0-46A3-0E81-B394-E4A1A5F52B9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8208" y="3370047"/>
            <a:ext cx="2371344" cy="17678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32BE11E-45B0-099E-DECC-C097DDC556B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3160" y="3370047"/>
            <a:ext cx="2371344" cy="17678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7429B32-415E-31CB-7275-EFD8A3EB8B64}"/>
              </a:ext>
            </a:extLst>
          </p:cNvPr>
          <p:cNvSpPr txBox="1"/>
          <p:nvPr/>
        </p:nvSpPr>
        <p:spPr>
          <a:xfrm>
            <a:off x="6170487" y="3129464"/>
            <a:ext cx="28723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"/>
                <a:ea typeface="+mn-ea"/>
                <a:cs typeface="Times New Roman" panose="02020603050405020304" pitchFamily="18" charset="0"/>
              </a:rPr>
              <a:t>Computational &amp; Data Science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ECA1499-CC22-F0DB-ED63-8D47347765FC}"/>
              </a:ext>
            </a:extLst>
          </p:cNvPr>
          <p:cNvSpPr txBox="1"/>
          <p:nvPr/>
        </p:nvSpPr>
        <p:spPr>
          <a:xfrm>
            <a:off x="267246" y="3495957"/>
            <a:ext cx="2654247" cy="2409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5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"/>
                <a:ea typeface="+mn-ea"/>
                <a:cs typeface="Times New Roman" panose="02020603050405020304" pitchFamily="18" charset="0"/>
              </a:rPr>
              <a:t>Vibrant physics research program at CEBAF with optimal 34 weeks/</a:t>
            </a:r>
            <a:r>
              <a:rPr kumimoji="0" lang="en-US" sz="125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"/>
                <a:ea typeface="+mn-ea"/>
                <a:cs typeface="Times New Roman" panose="02020603050405020304" pitchFamily="18" charset="0"/>
              </a:rPr>
              <a:t>yr</a:t>
            </a:r>
            <a:r>
              <a:rPr kumimoji="0" lang="en-US" sz="125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"/>
                <a:ea typeface="+mn-ea"/>
                <a:cs typeface="Times New Roman" panose="02020603050405020304" pitchFamily="18" charset="0"/>
              </a:rPr>
              <a:t> supporting ~1,900 annual users</a:t>
            </a:r>
          </a:p>
          <a:p>
            <a:pPr marL="0" marR="0" lvl="0" indent="0" algn="l" defTabSz="9144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5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5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"/>
                <a:ea typeface="+mn-ea"/>
                <a:cs typeface="Times New Roman" panose="02020603050405020304" pitchFamily="18" charset="0"/>
              </a:rPr>
              <a:t>MOLLER Project</a:t>
            </a:r>
          </a:p>
          <a:p>
            <a:pPr marL="0" marR="0" lvl="0" indent="0" algn="l" defTabSz="9144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5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50" dirty="0">
                <a:solidFill>
                  <a:srgbClr val="000000"/>
                </a:solidFill>
                <a:latin typeface="Avenir"/>
                <a:cs typeface="Times New Roman" panose="02020603050405020304" pitchFamily="18" charset="0"/>
              </a:rPr>
              <a:t>BSM Physics – BDX</a:t>
            </a:r>
          </a:p>
          <a:p>
            <a:pPr marL="0" marR="0" lvl="0" indent="0" algn="l" defTabSz="9144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50" dirty="0">
              <a:solidFill>
                <a:srgbClr val="000000"/>
              </a:solidFill>
              <a:latin typeface="Avenir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5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"/>
                <a:ea typeface="+mn-ea"/>
                <a:cs typeface="Times New Roman" panose="02020603050405020304" pitchFamily="18" charset="0"/>
              </a:rPr>
              <a:t>High precision </a:t>
            </a:r>
            <a:r>
              <a:rPr lang="en-US" sz="1250" dirty="0">
                <a:solidFill>
                  <a:srgbClr val="000000"/>
                </a:solidFill>
                <a:latin typeface="Avenir"/>
                <a:cs typeface="Times New Roman" panose="02020603050405020304" pitchFamily="18" charset="0"/>
              </a:rPr>
              <a:t>pictures of the quarks and gluons inside hadrons</a:t>
            </a:r>
          </a:p>
          <a:p>
            <a:pPr marL="0" marR="0" lvl="0" indent="0" algn="l" defTabSz="9144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5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50" dirty="0">
                <a:solidFill>
                  <a:srgbClr val="000000"/>
                </a:solidFill>
                <a:latin typeface="Avenir"/>
                <a:cs typeface="Times New Roman" panose="02020603050405020304" pitchFamily="18" charset="0"/>
              </a:rPr>
              <a:t>Developing CEBAF upgrade paths including positrons and energy doubling</a:t>
            </a:r>
            <a:endParaRPr kumimoji="0" lang="en-US" sz="125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4EACCA8-0580-2C77-FE17-F0556C737F5C}"/>
              </a:ext>
            </a:extLst>
          </p:cNvPr>
          <p:cNvSpPr txBox="1"/>
          <p:nvPr/>
        </p:nvSpPr>
        <p:spPr>
          <a:xfrm>
            <a:off x="6175915" y="3495957"/>
            <a:ext cx="2872356" cy="1947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5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"/>
                <a:ea typeface="+mn-ea"/>
                <a:cs typeface="Times New Roman" panose="02020603050405020304" pitchFamily="18" charset="0"/>
              </a:rPr>
              <a:t>Among the leaders in Lattice QCD</a:t>
            </a:r>
          </a:p>
          <a:p>
            <a:pPr marL="0" marR="0" lvl="0" indent="0" algn="l" defTabSz="9144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5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"/>
              <a:ea typeface="+mn-ea"/>
              <a:cs typeface="Times New Roman" panose="02020603050405020304" pitchFamily="18" charset="0"/>
            </a:endParaRPr>
          </a:p>
          <a:p>
            <a:pPr>
              <a:lnSpc>
                <a:spcPts val="1200"/>
              </a:lnSpc>
              <a:defRPr/>
            </a:pPr>
            <a:r>
              <a:rPr lang="en-US" sz="1250" dirty="0">
                <a:solidFill>
                  <a:srgbClr val="000000"/>
                </a:solidFill>
                <a:latin typeface="Avenir"/>
                <a:cs typeface="Times New Roman" panose="02020603050405020304" pitchFamily="18" charset="0"/>
              </a:rPr>
              <a:t>Pioneers in multi-facility streaming data and fast data transfer and analysis</a:t>
            </a:r>
          </a:p>
          <a:p>
            <a:pPr>
              <a:lnSpc>
                <a:spcPts val="1200"/>
              </a:lnSpc>
              <a:defRPr/>
            </a:pPr>
            <a:endParaRPr lang="en-US" sz="1250" dirty="0">
              <a:solidFill>
                <a:srgbClr val="000000"/>
              </a:solidFill>
              <a:latin typeface="Avenir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5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"/>
                <a:ea typeface="+mn-ea"/>
                <a:cs typeface="Times New Roman" panose="02020603050405020304" pitchFamily="18" charset="0"/>
              </a:rPr>
              <a:t>Vision for world-leading first-of-its-kind Data specific scientific computing facility: </a:t>
            </a:r>
            <a:r>
              <a:rPr kumimoji="0" lang="en-US" sz="125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"/>
                <a:ea typeface="+mn-ea"/>
                <a:cs typeface="Times New Roman" panose="02020603050405020304" pitchFamily="18" charset="0"/>
              </a:rPr>
              <a:t>High Performance Data Facility</a:t>
            </a:r>
          </a:p>
          <a:p>
            <a:pPr marL="0" marR="0" lvl="0" indent="0" algn="l" defTabSz="9144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5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5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BAA1E59-FCEC-033E-9DE8-7B1501398E33}"/>
              </a:ext>
            </a:extLst>
          </p:cNvPr>
          <p:cNvSpPr txBox="1"/>
          <p:nvPr/>
        </p:nvSpPr>
        <p:spPr>
          <a:xfrm>
            <a:off x="9195211" y="3495957"/>
            <a:ext cx="2568711" cy="1942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"/>
                <a:ea typeface="+mn-ea"/>
                <a:cs typeface="Times New Roman" panose="02020603050405020304" pitchFamily="18" charset="0"/>
              </a:rPr>
              <a:t>R&amp;D in accelerator, detectors and applications in nuclear imaging and medicine</a:t>
            </a:r>
          </a:p>
          <a:p>
            <a:pPr marL="0" marR="0" lvl="0" indent="0" algn="l" defTabSz="9144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50" dirty="0">
              <a:solidFill>
                <a:srgbClr val="000000"/>
              </a:solidFill>
              <a:latin typeface="Avenir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50" dirty="0">
                <a:solidFill>
                  <a:srgbClr val="000000"/>
                </a:solidFill>
                <a:latin typeface="Avenir"/>
                <a:cs typeface="Times New Roman" panose="02020603050405020304" pitchFamily="18" charset="0"/>
              </a:rPr>
              <a:t>C</a:t>
            </a:r>
            <a:r>
              <a:rPr kumimoji="0" lang="en-US" sz="12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"/>
                <a:ea typeface="+mn-ea"/>
                <a:cs typeface="Times New Roman" panose="02020603050405020304" pitchFamily="18" charset="0"/>
              </a:rPr>
              <a:t>ompact</a:t>
            </a:r>
            <a:r>
              <a:rPr kumimoji="0" lang="en-US" sz="12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"/>
                <a:ea typeface="+mn-ea"/>
                <a:cs typeface="Times New Roman" panose="02020603050405020304" pitchFamily="18" charset="0"/>
              </a:rPr>
              <a:t> accelerator technology for industrial applications</a:t>
            </a:r>
          </a:p>
          <a:p>
            <a:pPr marL="0" marR="0" lvl="0" indent="0" algn="l" defTabSz="9144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50" dirty="0">
              <a:solidFill>
                <a:srgbClr val="000000"/>
              </a:solidFill>
              <a:latin typeface="Avenir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"/>
                <a:ea typeface="+mn-ea"/>
                <a:cs typeface="Times New Roman" panose="02020603050405020304" pitchFamily="18" charset="0"/>
              </a:rPr>
              <a:t>Industrial partnerships on lithographic technology</a:t>
            </a:r>
          </a:p>
          <a:p>
            <a:pPr marL="0" marR="0" lvl="0" indent="0" algn="l" defTabSz="9144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50" dirty="0">
              <a:solidFill>
                <a:srgbClr val="000000"/>
              </a:solidFill>
              <a:latin typeface="Avenir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"/>
                <a:ea typeface="+mn-ea"/>
                <a:cs typeface="Times New Roman" panose="02020603050405020304" pitchFamily="18" charset="0"/>
              </a:rPr>
              <a:t>Advanced detector development (MPGD)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C1F59E7-24BF-6965-C273-B666D2BEA64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088" y="1261872"/>
            <a:ext cx="11362944" cy="177393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05FB4A4-6396-4EE3-E442-D55CFBA1970B}"/>
              </a:ext>
            </a:extLst>
          </p:cNvPr>
          <p:cNvSpPr txBox="1"/>
          <p:nvPr/>
        </p:nvSpPr>
        <p:spPr>
          <a:xfrm>
            <a:off x="2596705" y="6120593"/>
            <a:ext cx="68157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" panose="020B0503020203020204" pitchFamily="34" charset="0"/>
                <a:ea typeface="+mn-ea"/>
                <a:cs typeface="Arial" panose="020B0604020202020204" pitchFamily="34" charset="0"/>
              </a:rPr>
              <a:t>Build on </a:t>
            </a:r>
            <a:r>
              <a:rPr lang="en-US" sz="1600" b="1" i="1" dirty="0">
                <a:solidFill>
                  <a:srgbClr val="000000"/>
                </a:solidFill>
                <a:latin typeface="Avenir" panose="020B0503020203020204" pitchFamily="34" charset="0"/>
                <a:cs typeface="Arial" panose="020B0604020202020204" pitchFamily="34" charset="0"/>
              </a:rPr>
              <a:t>our core capabilities to pursue a diverse scientific portfolio </a:t>
            </a:r>
            <a:endParaRPr kumimoji="0" lang="en-US" sz="16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" panose="020B0503020203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52B30E5-9E89-5055-486A-E03DD000D377}"/>
              </a:ext>
            </a:extLst>
          </p:cNvPr>
          <p:cNvSpPr txBox="1"/>
          <p:nvPr/>
        </p:nvSpPr>
        <p:spPr>
          <a:xfrm>
            <a:off x="3127683" y="3489388"/>
            <a:ext cx="2927670" cy="1947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"/>
                <a:ea typeface="+mn-ea"/>
                <a:cs typeface="Times New Roman" panose="02020603050405020304" pitchFamily="18" charset="0"/>
              </a:rPr>
              <a:t>Partnering with BNL in the management, design, and construction of the Electron-Ion Collider Project</a:t>
            </a:r>
          </a:p>
          <a:p>
            <a:pPr marL="0" marR="0" lvl="0" indent="0" algn="l" defTabSz="9144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"/>
                <a:ea typeface="+mn-ea"/>
                <a:cs typeface="Times New Roman" panose="02020603050405020304" pitchFamily="18" charset="0"/>
              </a:rPr>
              <a:t>Leadership in the design and construction of SRF accelerator capability for the Office of Science</a:t>
            </a:r>
          </a:p>
          <a:p>
            <a:pPr marL="0" marR="0" lvl="0" indent="0" algn="l" defTabSz="9144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50" dirty="0">
              <a:solidFill>
                <a:srgbClr val="000000"/>
              </a:solidFill>
              <a:latin typeface="Avenir"/>
              <a:cs typeface="Times New Roman" panose="02020603050405020304" pitchFamily="18" charset="0"/>
            </a:endParaRPr>
          </a:p>
          <a:p>
            <a:pPr lvl="0">
              <a:lnSpc>
                <a:spcPts val="1200"/>
              </a:lnSpc>
              <a:defRPr/>
            </a:pPr>
            <a:r>
              <a:rPr lang="en-US" sz="1250" dirty="0">
                <a:solidFill>
                  <a:srgbClr val="000000"/>
                </a:solidFill>
                <a:latin typeface="Avenir"/>
                <a:cs typeface="Times New Roman" panose="02020603050405020304" pitchFamily="18" charset="0"/>
              </a:rPr>
              <a:t>Leadership in energy recovery, polarized e- beams, emerging expertise in polarized e+ and FFA</a:t>
            </a:r>
            <a:endParaRPr kumimoji="0" lang="en-US" sz="12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965E66B-79FB-9858-70DC-FD912C2B8348}"/>
              </a:ext>
            </a:extLst>
          </p:cNvPr>
          <p:cNvSpPr txBox="1"/>
          <p:nvPr/>
        </p:nvSpPr>
        <p:spPr>
          <a:xfrm>
            <a:off x="9200635" y="3129465"/>
            <a:ext cx="29377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"/>
                <a:ea typeface="+mn-ea"/>
                <a:cs typeface="Times New Roman" panose="02020603050405020304" pitchFamily="18" charset="0"/>
              </a:rPr>
              <a:t>Applied Research </a:t>
            </a:r>
            <a:r>
              <a:rPr lang="en-US" sz="1400" b="1" dirty="0">
                <a:solidFill>
                  <a:srgbClr val="000000"/>
                </a:solidFill>
                <a:latin typeface="Avenir"/>
                <a:cs typeface="Times New Roman" panose="02020603050405020304" pitchFamily="18" charset="0"/>
              </a:rPr>
              <a:t>&amp;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"/>
                <a:ea typeface="+mn-ea"/>
                <a:cs typeface="Times New Roman" panose="02020603050405020304" pitchFamily="18" charset="0"/>
              </a:rPr>
              <a:t> Technology</a:t>
            </a:r>
          </a:p>
        </p:txBody>
      </p:sp>
    </p:spTree>
    <p:extLst>
      <p:ext uri="{BB962C8B-B14F-4D97-AF65-F5344CB8AC3E}">
        <p14:creationId xmlns:p14="http://schemas.microsoft.com/office/powerpoint/2010/main" val="30562025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D0F9D3-F1CE-5CA7-907B-08E0CC0D51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are opening a new era in data rich scientific computing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9C46E74-28A2-3107-7D8D-8F879FDB07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061" b="15061"/>
          <a:stretch/>
        </p:blipFill>
        <p:spPr>
          <a:xfrm>
            <a:off x="3226408" y="1945348"/>
            <a:ext cx="5656804" cy="2967304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323123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F8D00E-940D-8F75-1139-1BCD18A34B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 drive science…and lead to discovery tools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4A1AD10-2A7F-9F8F-4ABD-030B2C2FDF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283" y="1011028"/>
            <a:ext cx="3985261" cy="5302969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3D68CAF-9DF0-936C-2F06-76BF014C6329}"/>
              </a:ext>
            </a:extLst>
          </p:cNvPr>
          <p:cNvGrpSpPr/>
          <p:nvPr/>
        </p:nvGrpSpPr>
        <p:grpSpPr>
          <a:xfrm>
            <a:off x="5655014" y="1011028"/>
            <a:ext cx="5638799" cy="5302969"/>
            <a:chOff x="5029200" y="3509433"/>
            <a:chExt cx="3746831" cy="336061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8AA5133-D72E-F567-2AE6-45A9DE45435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29200" y="3509433"/>
              <a:ext cx="3733800" cy="1748367"/>
            </a:xfrm>
            <a:prstGeom prst="rect">
              <a:avLst/>
            </a:prstGeom>
          </p:spPr>
        </p:pic>
        <p:pic>
          <p:nvPicPr>
            <p:cNvPr id="6" name="Picture 5" descr="2015-04-20 13.55.30.jpg">
              <a:extLst>
                <a:ext uri="{FF2B5EF4-FFF2-40B4-BE49-F238E27FC236}">
                  <a16:creationId xmlns:a16="http://schemas.microsoft.com/office/drawing/2014/main" id="{41927A22-AEB1-4114-52EF-DCB0A28A35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815" r="9007" b="30059"/>
            <a:stretch/>
          </p:blipFill>
          <p:spPr>
            <a:xfrm>
              <a:off x="5029200" y="4888844"/>
              <a:ext cx="3746831" cy="1981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067777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664F36-4DD0-44AA-EE62-7B09CC2641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Data movement growth and data storage growth are different</a:t>
            </a:r>
          </a:p>
        </p:txBody>
      </p:sp>
      <p:pic>
        <p:nvPicPr>
          <p:cNvPr id="3" name="Picture 2" descr="amount of data generated and consumed worldwide">
            <a:extLst>
              <a:ext uri="{FF2B5EF4-FFF2-40B4-BE49-F238E27FC236}">
                <a16:creationId xmlns:a16="http://schemas.microsoft.com/office/drawing/2014/main" id="{D7951EB1-A953-8822-C93A-3455169AE5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175" y="1015821"/>
            <a:ext cx="3916341" cy="5471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CF0F563-CCD5-991F-9E00-D5DE302AEB7B}"/>
              </a:ext>
            </a:extLst>
          </p:cNvPr>
          <p:cNvSpPr txBox="1"/>
          <p:nvPr/>
        </p:nvSpPr>
        <p:spPr>
          <a:xfrm>
            <a:off x="5075904" y="1132036"/>
            <a:ext cx="6120580" cy="1338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/>
              <a:t>2% of data produced and consumed in 2020 was retained into 2021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/>
              <a:t>2020 installed base of storage capacity: 6.7 zettabytes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/>
              <a:t>Growth anticipated at 19.2% per year (2020-2025)</a:t>
            </a:r>
          </a:p>
          <a:p>
            <a:pPr algn="r">
              <a:lnSpc>
                <a:spcPct val="90000"/>
              </a:lnSpc>
            </a:pPr>
            <a:r>
              <a:rPr lang="en-US" dirty="0" err="1"/>
              <a:t>statista.com</a:t>
            </a:r>
            <a:endParaRPr lang="en-US" dirty="0"/>
          </a:p>
        </p:txBody>
      </p:sp>
      <p:pic>
        <p:nvPicPr>
          <p:cNvPr id="5" name="Picture 2" descr="Inside Amazon's Massive Data Center">
            <a:extLst>
              <a:ext uri="{FF2B5EF4-FFF2-40B4-BE49-F238E27FC236}">
                <a16:creationId xmlns:a16="http://schemas.microsoft.com/office/drawing/2014/main" id="{BEAF92DA-D796-D96A-1FC1-CCE64AF078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9272" y="3220873"/>
            <a:ext cx="3797449" cy="2848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99471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CA9A17-ED9D-CBD4-D5C0-E741F1E913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HPDF will focus on scientific data </a:t>
            </a:r>
          </a:p>
        </p:txBody>
      </p:sp>
      <p:pic>
        <p:nvPicPr>
          <p:cNvPr id="3" name="Picture 2" descr="Types of Data - Infographic">
            <a:extLst>
              <a:ext uri="{FF2B5EF4-FFF2-40B4-BE49-F238E27FC236}">
                <a16:creationId xmlns:a16="http://schemas.microsoft.com/office/drawing/2014/main" id="{0B2074BA-9941-03BC-ADC7-CAAE7C56ED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606" y="1211715"/>
            <a:ext cx="6567949" cy="4879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3BAD5E6-C8C8-E68E-1868-40EE751F06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6220" y="3148330"/>
            <a:ext cx="2705100" cy="1651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D2B77A2-90B4-A3F9-B63D-D407980E5E98}"/>
              </a:ext>
            </a:extLst>
          </p:cNvPr>
          <p:cNvSpPr txBox="1"/>
          <p:nvPr/>
        </p:nvSpPr>
        <p:spPr>
          <a:xfrm>
            <a:off x="7333885" y="1546993"/>
            <a:ext cx="4748980" cy="108952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/>
              <a:t>Scattering data is discrete (digitized) 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/>
              <a:t>It is also similar (splat-on-splat, </a:t>
            </a:r>
            <a:r>
              <a:rPr lang="en-US" dirty="0" err="1"/>
              <a:t>Venton</a:t>
            </a:r>
            <a:r>
              <a:rPr lang="en-US" dirty="0"/>
              <a:t> Cerf)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/>
              <a:t>It is usually not complete</a:t>
            </a:r>
          </a:p>
        </p:txBody>
      </p:sp>
      <p:pic>
        <p:nvPicPr>
          <p:cNvPr id="6" name="Picture 2" descr="BONuS radial time projection chamber being inserted into the CLAS12... |  Download Scientific Diagram">
            <a:extLst>
              <a:ext uri="{FF2B5EF4-FFF2-40B4-BE49-F238E27FC236}">
                <a16:creationId xmlns:a16="http://schemas.microsoft.com/office/drawing/2014/main" id="{86047C9A-7FAF-4FAF-8E43-BF883BE7F0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8985" y="3335443"/>
            <a:ext cx="1950156" cy="1463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78410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23CDE8-F4E3-F318-2B32-EA61F532A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facts from the DOE announcement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D4E61AB-8047-B294-CE35-9FEEA023BC15}"/>
              </a:ext>
            </a:extLst>
          </p:cNvPr>
          <p:cNvSpPr/>
          <p:nvPr/>
        </p:nvSpPr>
        <p:spPr>
          <a:xfrm>
            <a:off x="644609" y="1397652"/>
            <a:ext cx="7696200" cy="27821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Bef>
                <a:spcPts val="900"/>
              </a:spcBef>
            </a:pPr>
            <a:r>
              <a:rPr lang="en-US" sz="2000" b="1" dirty="0">
                <a:ea typeface="+mn-lt"/>
                <a:cs typeface="+mn-lt"/>
              </a:rPr>
              <a:t>HPDF is set to become the newest capability in high-performance computing provided through  the U.S. Department of Energy’s Advanced Scientific Computing Research program</a:t>
            </a:r>
            <a:endParaRPr lang="en-US" sz="2000" b="1" dirty="0">
              <a:cs typeface="Calibri"/>
            </a:endParaRPr>
          </a:p>
          <a:p>
            <a:pPr marL="285750" indent="-285750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cs typeface="Calibri"/>
              </a:rPr>
              <a:t>A resource designed for data intensive computing.</a:t>
            </a:r>
          </a:p>
          <a:p>
            <a:pPr marL="285750" indent="-285750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cs typeface="Calibri"/>
              </a:rPr>
              <a:t>A distributed facility with a hub-and-spoke architecture.</a:t>
            </a:r>
          </a:p>
          <a:p>
            <a:pPr marL="285750" lvl="1" indent="-285750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cs typeface="Calibri"/>
              </a:rPr>
              <a:t>Time-critical and integrative data intensive experiments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6968E43-94EB-F974-1875-E7877BA0DC72}"/>
              </a:ext>
            </a:extLst>
          </p:cNvPr>
          <p:cNvGrpSpPr/>
          <p:nvPr/>
        </p:nvGrpSpPr>
        <p:grpSpPr>
          <a:xfrm>
            <a:off x="1371600" y="4455559"/>
            <a:ext cx="6324600" cy="1816861"/>
            <a:chOff x="2933700" y="4735574"/>
            <a:chExt cx="6324600" cy="1816861"/>
          </a:xfrm>
        </p:grpSpPr>
        <p:pic>
          <p:nvPicPr>
            <p:cNvPr id="4" name="Picture 5122">
              <a:extLst>
                <a:ext uri="{FF2B5EF4-FFF2-40B4-BE49-F238E27FC236}">
                  <a16:creationId xmlns:a16="http://schemas.microsoft.com/office/drawing/2014/main" id="{402C836E-36A3-3BE4-9D10-8E6D0597D64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705600" y="5152537"/>
              <a:ext cx="1592028" cy="858732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2C4C796-1A8B-F68E-C9D0-22D44AD18BD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29000" y="5152537"/>
              <a:ext cx="2811523" cy="878601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28E5E3C-AD53-F7E4-1D39-6ECE8BD12B20}"/>
                </a:ext>
              </a:extLst>
            </p:cNvPr>
            <p:cNvSpPr/>
            <p:nvPr/>
          </p:nvSpPr>
          <p:spPr>
            <a:xfrm>
              <a:off x="2933700" y="4735574"/>
              <a:ext cx="6324600" cy="1816861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D39BF3D-4BA1-2DAB-9AD6-768DA1BBDA10}"/>
                </a:ext>
              </a:extLst>
            </p:cNvPr>
            <p:cNvSpPr txBox="1"/>
            <p:nvPr/>
          </p:nvSpPr>
          <p:spPr>
            <a:xfrm>
              <a:off x="4686486" y="6120970"/>
              <a:ext cx="2736647" cy="3416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dirty="0"/>
                <a:t>In Partnership with LBNL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7F8F40AE-EEAD-7E3C-6C0E-B0640C25D1F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58200" y="1486670"/>
            <a:ext cx="3352800" cy="410523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55EAF50-38EE-CA9E-BA7F-FEB8CBA7367B}"/>
              </a:ext>
            </a:extLst>
          </p:cNvPr>
          <p:cNvSpPr txBox="1"/>
          <p:nvPr/>
        </p:nvSpPr>
        <p:spPr>
          <a:xfrm>
            <a:off x="8689332" y="5840955"/>
            <a:ext cx="2890536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Jefferson Lab Data Center</a:t>
            </a:r>
          </a:p>
        </p:txBody>
      </p:sp>
    </p:spTree>
    <p:extLst>
      <p:ext uri="{BB962C8B-B14F-4D97-AF65-F5344CB8AC3E}">
        <p14:creationId xmlns:p14="http://schemas.microsoft.com/office/powerpoint/2010/main" val="9555931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BA9D3-AF07-040F-C266-47B68F1F37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HPDF Will Provide Frictionless Access to Data Capabilities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1CB6F9-57D5-33AB-3E3E-EFD7E14F5D92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12738" y="1295400"/>
            <a:ext cx="3575050" cy="4656138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20000"/>
              </a:lnSpc>
            </a:pPr>
            <a:r>
              <a:rPr lang="en-US" sz="2600" dirty="0"/>
              <a:t>The Hub enables:  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Driving experiments in real time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Data combination and analysis from different sources. 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Sustained long-term data campaigns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Spokes as the data sites (to be defined later)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E8D13B3-C433-985F-B438-D4BBEC2B22D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0399" y="758033"/>
            <a:ext cx="7772400" cy="4161538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63AB8E97-2189-64F1-9150-C8101660C8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20843" y="4839841"/>
            <a:ext cx="3301170" cy="1856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70C509E-ECA8-6244-6FBB-4778686629B5}"/>
              </a:ext>
            </a:extLst>
          </p:cNvPr>
          <p:cNvSpPr txBox="1"/>
          <p:nvPr/>
        </p:nvSpPr>
        <p:spPr>
          <a:xfrm>
            <a:off x="4588721" y="6261652"/>
            <a:ext cx="1854996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qRIXS@LCLS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II</a:t>
            </a:r>
          </a:p>
        </p:txBody>
      </p:sp>
      <p:pic>
        <p:nvPicPr>
          <p:cNvPr id="1034" name="Picture 10" descr="Jefferson Lab Boasts Virginia's Fastest Computer | Jefferson Lab">
            <a:extLst>
              <a:ext uri="{FF2B5EF4-FFF2-40B4-BE49-F238E27FC236}">
                <a16:creationId xmlns:a16="http://schemas.microsoft.com/office/drawing/2014/main" id="{7D7CF5BB-65EC-2842-F44C-F6D79341CE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98344" y="5137894"/>
            <a:ext cx="1858662" cy="1239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F186556-7ABC-8615-6448-6CC9EE864A08}"/>
              </a:ext>
            </a:extLst>
          </p:cNvPr>
          <p:cNvCxnSpPr/>
          <p:nvPr/>
        </p:nvCxnSpPr>
        <p:spPr>
          <a:xfrm>
            <a:off x="6919784" y="5807822"/>
            <a:ext cx="2372497" cy="0"/>
          </a:xfrm>
          <a:prstGeom prst="straightConnector1">
            <a:avLst/>
          </a:prstGeom>
          <a:ln w="4762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2" name="Picture 8" descr="ESnet Joins Demo of World's First Intercontinental 100 Gbps Link for R&amp;E at  Conference in The Netherlands">
            <a:extLst>
              <a:ext uri="{FF2B5EF4-FFF2-40B4-BE49-F238E27FC236}">
                <a16:creationId xmlns:a16="http://schemas.microsoft.com/office/drawing/2014/main" id="{F2638970-A22E-9946-D2DC-9737BC74AF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31625" y="5177759"/>
            <a:ext cx="1057106" cy="1260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30469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F189C2-720D-F615-3C6F-200C8D1A8A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Nuclear Physics: From Small-x to Heavy Nuclei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C7DB53C-7438-97B4-3134-95D7B61FF716}"/>
              </a:ext>
            </a:extLst>
          </p:cNvPr>
          <p:cNvSpPr txBox="1"/>
          <p:nvPr/>
        </p:nvSpPr>
        <p:spPr>
          <a:xfrm>
            <a:off x="8192860" y="864501"/>
            <a:ext cx="3566070" cy="480131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>
              <a:spcAft>
                <a:spcPts val="0"/>
              </a:spcAft>
              <a:buSzPts val="1000"/>
            </a:pPr>
            <a:r>
              <a:rPr lang="en-US" dirty="0">
                <a:latin typeface="Roboto" panose="02000000000000000000" pitchFamily="2" charset="0"/>
              </a:rPr>
              <a:t>2023 LRP Science Questions</a:t>
            </a:r>
            <a:endParaRPr lang="en-US" sz="1800" dirty="0">
              <a:effectLst/>
              <a:latin typeface="Roboto" panose="02000000000000000000" pitchFamily="2" charset="0"/>
            </a:endParaRPr>
          </a:p>
          <a:p>
            <a:pPr marL="342900" lvl="0" indent="-342900">
              <a:spcAft>
                <a:spcPts val="0"/>
              </a:spcAft>
              <a:buSzPts val="1000"/>
              <a:buFont typeface="Roboto" panose="02000000000000000000" pitchFamily="2" charset="0"/>
              <a:buAutoNum type="arabicPeriod"/>
            </a:pPr>
            <a:r>
              <a:rPr lang="en-US" sz="1800" dirty="0">
                <a:effectLst/>
                <a:latin typeface="Roboto" panose="02000000000000000000" pitchFamily="2" charset="0"/>
              </a:rPr>
              <a:t>How do quarks and gluons make up protons, neutrons, and, ultimately, atomic nuclei? </a:t>
            </a:r>
            <a:endParaRPr lang="en-US" dirty="0">
              <a:effectLst/>
            </a:endParaRPr>
          </a:p>
          <a:p>
            <a:pPr marL="342900" lvl="0" indent="-342900">
              <a:spcAft>
                <a:spcPts val="0"/>
              </a:spcAft>
              <a:buSzPts val="1000"/>
              <a:buFont typeface="Roboto" panose="02000000000000000000" pitchFamily="2" charset="0"/>
              <a:buAutoNum type="arabicPeriod"/>
            </a:pPr>
            <a:r>
              <a:rPr lang="en-US" sz="1800" dirty="0">
                <a:effectLst/>
                <a:latin typeface="Roboto" panose="02000000000000000000" pitchFamily="2" charset="0"/>
              </a:rPr>
              <a:t>How do the rich patterns observed in the structure and reactions of nuclei emerge from the interactions between neutrons and protons? </a:t>
            </a:r>
            <a:endParaRPr lang="en-US" dirty="0">
              <a:effectLst/>
            </a:endParaRPr>
          </a:p>
          <a:p>
            <a:pPr marL="342900" lvl="0" indent="-342900">
              <a:spcAft>
                <a:spcPts val="0"/>
              </a:spcAft>
              <a:buSzPts val="1000"/>
              <a:buFont typeface="Roboto" panose="02000000000000000000" pitchFamily="2" charset="0"/>
              <a:buAutoNum type="arabicPeriod"/>
            </a:pPr>
            <a:r>
              <a:rPr lang="en-US" sz="1800" dirty="0">
                <a:effectLst/>
                <a:latin typeface="Roboto" panose="02000000000000000000" pitchFamily="2" charset="0"/>
              </a:rPr>
              <a:t>What are the nuclear processes that drive the birth, life, and death of stars? </a:t>
            </a:r>
            <a:endParaRPr lang="en-US" dirty="0">
              <a:effectLst/>
            </a:endParaRPr>
          </a:p>
          <a:p>
            <a:pPr marL="342900" lvl="0" indent="-342900">
              <a:spcAft>
                <a:spcPts val="0"/>
              </a:spcAft>
              <a:buSzPts val="1000"/>
              <a:buFont typeface="Roboto" panose="02000000000000000000" pitchFamily="2" charset="0"/>
              <a:buAutoNum type="arabicPeriod"/>
            </a:pPr>
            <a:r>
              <a:rPr lang="en-US" sz="180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How do we use atomic nuclei to uncover physics beyond the Standard Model? </a:t>
            </a:r>
            <a:endParaRPr lang="en-US" dirty="0">
              <a:effectLst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63BE6C6-1222-CF09-789F-0C026FBA0E4F}"/>
              </a:ext>
            </a:extLst>
          </p:cNvPr>
          <p:cNvSpPr txBox="1"/>
          <p:nvPr/>
        </p:nvSpPr>
        <p:spPr>
          <a:xfrm>
            <a:off x="7771462" y="5745983"/>
            <a:ext cx="4251582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rgbClr val="0070C0"/>
                </a:solidFill>
              </a:rPr>
              <a:t>It takes facilities, people, and funding to tackle these challenging questions 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BF5E743C-99DD-9444-FE0A-7524875BB656}"/>
              </a:ext>
            </a:extLst>
          </p:cNvPr>
          <p:cNvGrpSpPr/>
          <p:nvPr/>
        </p:nvGrpSpPr>
        <p:grpSpPr>
          <a:xfrm>
            <a:off x="628216" y="1042443"/>
            <a:ext cx="7270566" cy="5556241"/>
            <a:chOff x="628216" y="1042443"/>
            <a:chExt cx="7270566" cy="555624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468F5C7-7DC0-FD05-433E-5085BB74F4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877870" y="854236"/>
              <a:ext cx="5259049" cy="5706307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9F29855-62B0-C93A-441C-8544D3A3CE8D}"/>
                </a:ext>
              </a:extLst>
            </p:cNvPr>
            <p:cNvSpPr txBox="1"/>
            <p:nvPr/>
          </p:nvSpPr>
          <p:spPr>
            <a:xfrm>
              <a:off x="5843988" y="5665815"/>
              <a:ext cx="162608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+mn-lt"/>
                </a:rPr>
                <a:t>Nuclear Properties</a:t>
              </a: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4541EAB1-5882-15CB-D469-4883502BEC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4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80317" y="2939395"/>
              <a:ext cx="2133600" cy="1606359"/>
            </a:xfrm>
            <a:prstGeom prst="ellipse">
              <a:avLst/>
            </a:prstGeom>
            <a:ln w="63500" cap="rnd">
              <a:noFill/>
            </a:ln>
            <a:effectLst/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B52CB18-EEF5-484C-F595-80CBC2BC989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30598" y="4595716"/>
              <a:ext cx="1247270" cy="1264920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DE6EAB8-CA10-8B0A-6F97-05A3F82710D7}"/>
                </a:ext>
              </a:extLst>
            </p:cNvPr>
            <p:cNvSpPr txBox="1"/>
            <p:nvPr/>
          </p:nvSpPr>
          <p:spPr>
            <a:xfrm>
              <a:off x="2263465" y="5402122"/>
              <a:ext cx="928459" cy="3416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dirty="0">
                  <a:solidFill>
                    <a:schemeClr val="bg1"/>
                  </a:solidFill>
                </a:rPr>
                <a:t>Quarks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D82D816-182D-2CC1-323F-BBB757D893C7}"/>
                </a:ext>
              </a:extLst>
            </p:cNvPr>
            <p:cNvSpPr txBox="1"/>
            <p:nvPr/>
          </p:nvSpPr>
          <p:spPr>
            <a:xfrm>
              <a:off x="2124921" y="1995719"/>
              <a:ext cx="915635" cy="3416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dirty="0">
                  <a:solidFill>
                    <a:schemeClr val="bg1"/>
                  </a:solidFill>
                </a:rPr>
                <a:t>Gluons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EF1564F-ABD0-1629-0AAD-B1F431636ABD}"/>
                </a:ext>
              </a:extLst>
            </p:cNvPr>
            <p:cNvSpPr txBox="1"/>
            <p:nvPr/>
          </p:nvSpPr>
          <p:spPr>
            <a:xfrm>
              <a:off x="3836211" y="2618453"/>
              <a:ext cx="1506406" cy="5909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dirty="0">
                  <a:solidFill>
                    <a:schemeClr val="bg1"/>
                  </a:solidFill>
                </a:rPr>
                <a:t>Neutron Star Mergers</a:t>
              </a:r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EF8E0D6A-ADDD-D125-1F55-4AA85D73E60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75502" y="4482621"/>
              <a:ext cx="1015902" cy="896014"/>
            </a:xfrm>
            <a:prstGeom prst="ellipse">
              <a:avLst/>
            </a:prstGeom>
            <a:ln w="190500" cap="rnd">
              <a:noFill/>
              <a:prstDash val="solid"/>
            </a:ln>
            <a:effectLst/>
            <a:scene3d>
              <a:camera prst="perspectiveFront" fov="5400000"/>
              <a:lightRig rig="threePt" dir="t">
                <a:rot lat="0" lon="0" rev="19200000"/>
              </a:lightRig>
            </a:scene3d>
            <a:sp3d extrusionH="25400">
              <a:extrusionClr>
                <a:srgbClr val="000000"/>
              </a:extrusionClr>
            </a:sp3d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D3B968E6-4BB8-73D3-41E7-2A495E447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02836" y="2459826"/>
              <a:ext cx="937720" cy="898028"/>
            </a:xfrm>
            <a:prstGeom prst="ellipse">
              <a:avLst/>
            </a:prstGeom>
            <a:ln w="190500" cap="rnd">
              <a:noFill/>
              <a:prstDash val="solid"/>
            </a:ln>
            <a:effectLst/>
            <a:scene3d>
              <a:camera prst="perspectiveFront" fov="5400000"/>
              <a:lightRig rig="threePt" dir="t">
                <a:rot lat="0" lon="0" rev="19200000"/>
              </a:lightRig>
            </a:scene3d>
            <a:sp3d extrusionH="25400">
              <a:extrusionClr>
                <a:srgbClr val="000000"/>
              </a:extrusionClr>
            </a:sp3d>
          </p:spPr>
        </p:pic>
        <p:pic>
          <p:nvPicPr>
            <p:cNvPr id="28" name="Picture 6">
              <a:extLst>
                <a:ext uri="{FF2B5EF4-FFF2-40B4-BE49-F238E27FC236}">
                  <a16:creationId xmlns:a16="http://schemas.microsoft.com/office/drawing/2014/main" id="{ED06D159-B2B6-AEA0-5B0F-AD3BA74ADB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87695" y="3431928"/>
              <a:ext cx="977282" cy="9592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2">
              <a:extLst>
                <a:ext uri="{FF2B5EF4-FFF2-40B4-BE49-F238E27FC236}">
                  <a16:creationId xmlns:a16="http://schemas.microsoft.com/office/drawing/2014/main" id="{9ADFF66D-5BEF-1396-1F77-D08F40E56B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02734" y="1204169"/>
              <a:ext cx="2038318" cy="1378862"/>
            </a:xfrm>
            <a:prstGeom prst="ellipse">
              <a:avLst/>
            </a:prstGeom>
            <a:ln w="63500" cap="rnd">
              <a:noFill/>
            </a:ln>
            <a:effectLst/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0384C9E-EA16-FF0D-0A62-C47B00E21295}"/>
                </a:ext>
              </a:extLst>
            </p:cNvPr>
            <p:cNvSpPr txBox="1"/>
            <p:nvPr/>
          </p:nvSpPr>
          <p:spPr>
            <a:xfrm>
              <a:off x="6138272" y="2273935"/>
              <a:ext cx="176051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+mn-lt"/>
                </a:rPr>
                <a:t>Fundamental Symmetries</a:t>
              </a:r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A9245173-55A5-7BAE-0FC3-AFF797804FF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8216" y="1042443"/>
              <a:ext cx="1237103" cy="1598663"/>
            </a:xfrm>
            <a:prstGeom prst="ellipse">
              <a:avLst/>
            </a:prstGeom>
            <a:ln w="63500" cap="rnd">
              <a:noFill/>
            </a:ln>
            <a:effectLst/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D2F8E0F0-8051-D15E-27C3-BB4E254BE7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33816" y="4545754"/>
              <a:ext cx="1176048" cy="1598663"/>
            </a:xfrm>
            <a:prstGeom prst="ellipse">
              <a:avLst/>
            </a:prstGeom>
            <a:ln w="63500" cap="rnd">
              <a:noFill/>
            </a:ln>
            <a:effectLst/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F77DDE2-C866-2703-760B-EB86E1B456D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77619" y="5735607"/>
              <a:ext cx="1626088" cy="863077"/>
            </a:xfrm>
            <a:prstGeom prst="ellipse">
              <a:avLst/>
            </a:prstGeom>
            <a:ln w="63500" cap="rnd">
              <a:noFill/>
            </a:ln>
            <a:effectLst/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9426DF83-CB02-9214-4C3F-7589E0523A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12138" y="3027073"/>
              <a:ext cx="1481864" cy="1646515"/>
            </a:xfrm>
            <a:prstGeom prst="ellipse">
              <a:avLst/>
            </a:prstGeom>
            <a:ln w="63500" cap="rnd">
              <a:noFill/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</p:grpSp>
    </p:spTree>
    <p:extLst>
      <p:ext uri="{BB962C8B-B14F-4D97-AF65-F5344CB8AC3E}">
        <p14:creationId xmlns:p14="http://schemas.microsoft.com/office/powerpoint/2010/main" val="24932337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BF8D3F-4D5C-54B3-FA55-197ED5C852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partnerships will establish the HPDF ecosystem</a:t>
            </a: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7C6B777D-509B-82BA-D04A-CB5D0FD7353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76199371"/>
              </p:ext>
            </p:extLst>
          </p:nvPr>
        </p:nvGraphicFramePr>
        <p:xfrm>
          <a:off x="623544" y="990600"/>
          <a:ext cx="10944911" cy="54806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86497931-07E1-AEA0-72C1-D421774574CB}"/>
              </a:ext>
            </a:extLst>
          </p:cNvPr>
          <p:cNvSpPr txBox="1"/>
          <p:nvPr/>
        </p:nvSpPr>
        <p:spPr>
          <a:xfrm>
            <a:off x="3276600" y="5638800"/>
            <a:ext cx="6122504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HPDF Ecosystem</a:t>
            </a:r>
          </a:p>
        </p:txBody>
      </p:sp>
    </p:spTree>
    <p:extLst>
      <p:ext uri="{BB962C8B-B14F-4D97-AF65-F5344CB8AC3E}">
        <p14:creationId xmlns:p14="http://schemas.microsoft.com/office/powerpoint/2010/main" val="25786070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5321C7-B690-8B3A-D2FF-919FE29660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HPDF: a 21</a:t>
            </a:r>
            <a:r>
              <a:rPr lang="en-US" baseline="30000" dirty="0"/>
              <a:t>st</a:t>
            </a:r>
            <a:r>
              <a:rPr lang="en-US" dirty="0"/>
              <a:t> century facility for 21</a:t>
            </a:r>
            <a:r>
              <a:rPr lang="en-US" baseline="30000" dirty="0"/>
              <a:t>st</a:t>
            </a:r>
            <a:r>
              <a:rPr lang="en-US" dirty="0"/>
              <a:t> century challenges</a:t>
            </a:r>
          </a:p>
        </p:txBody>
      </p:sp>
      <p:sp>
        <p:nvSpPr>
          <p:cNvPr id="3" name="Content Placeholder 12">
            <a:extLst>
              <a:ext uri="{FF2B5EF4-FFF2-40B4-BE49-F238E27FC236}">
                <a16:creationId xmlns:a16="http://schemas.microsoft.com/office/drawing/2014/main" id="{56C1B58B-86A0-363D-0F68-EB15E6AFEDDC}"/>
              </a:ext>
            </a:extLst>
          </p:cNvPr>
          <p:cNvSpPr txBox="1">
            <a:spLocks/>
          </p:cNvSpPr>
          <p:nvPr/>
        </p:nvSpPr>
        <p:spPr>
          <a:xfrm>
            <a:off x="533400" y="3200400"/>
            <a:ext cx="11125200" cy="18364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rtlCol="0" anchor="t">
            <a:sp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cs typeface="Arial"/>
              </a:rPr>
              <a:t>HPDF is the platform for the Integrated Research Infrastructure (IRI) at DOE.</a:t>
            </a:r>
            <a:endParaRPr lang="en-US" sz="2000" dirty="0">
              <a:ea typeface="Calibri"/>
              <a:cs typeface="Arial"/>
            </a:endParaRPr>
          </a:p>
          <a:p>
            <a:r>
              <a:rPr lang="en-US" sz="2000" dirty="0">
                <a:cs typeface="Arial"/>
              </a:rPr>
              <a:t>HPDF will give researchers frictionless access to a seamlessly integrated system of computing, networking, instruments, and experimental facilities. </a:t>
            </a:r>
            <a:endParaRPr lang="en-US" sz="2000" dirty="0">
              <a:ea typeface="Calibri"/>
              <a:cs typeface="Arial" panose="020B0604020202020204" pitchFamily="34" charset="0"/>
            </a:endParaRPr>
          </a:p>
          <a:p>
            <a:r>
              <a:rPr lang="en-US" sz="2000" dirty="0">
                <a:cs typeface="Arial"/>
              </a:rPr>
              <a:t>The HPDF Hub (HPDF-H) at </a:t>
            </a:r>
            <a:r>
              <a:rPr lang="en-US" sz="2000" dirty="0" err="1">
                <a:cs typeface="Arial"/>
              </a:rPr>
              <a:t>JLab</a:t>
            </a:r>
            <a:r>
              <a:rPr lang="en-US" sz="2000" dirty="0">
                <a:cs typeface="Arial"/>
              </a:rPr>
              <a:t> will advance the state of the art, unleashing the revolutionary potential of data science to power scientific discovery. </a:t>
            </a:r>
            <a:endParaRPr lang="en-US" sz="2000" dirty="0"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C5CF911-F792-2BF3-2853-D348853B22CF}"/>
              </a:ext>
            </a:extLst>
          </p:cNvPr>
          <p:cNvSpPr/>
          <p:nvPr/>
        </p:nvSpPr>
        <p:spPr>
          <a:xfrm>
            <a:off x="1273306" y="5562600"/>
            <a:ext cx="9563008" cy="400110"/>
          </a:xfrm>
          <a:prstGeom prst="rect">
            <a:avLst/>
          </a:prstGeom>
          <a:ln>
            <a:noFill/>
          </a:ln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494BA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Now for the exciting work of establishing the HPDF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5E2ECE-E406-BB11-A0A7-5BADA19AD3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061" b="15061"/>
          <a:stretch/>
        </p:blipFill>
        <p:spPr>
          <a:xfrm>
            <a:off x="4267200" y="958277"/>
            <a:ext cx="3657600" cy="1918612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006297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F6CD525-7232-277B-CFC2-59E80BD9A6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News and highlights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2CF7A2B-FE27-F46F-E915-E5B92E5A6DC3}"/>
              </a:ext>
            </a:extLst>
          </p:cNvPr>
          <p:cNvGrpSpPr/>
          <p:nvPr/>
        </p:nvGrpSpPr>
        <p:grpSpPr>
          <a:xfrm>
            <a:off x="7660771" y="5033369"/>
            <a:ext cx="2313871" cy="1553341"/>
            <a:chOff x="7098796" y="5004794"/>
            <a:chExt cx="2313871" cy="1553341"/>
          </a:xfrm>
        </p:grpSpPr>
        <p:pic>
          <p:nvPicPr>
            <p:cNvPr id="6" name="Picture 5" descr="A group of people in a lecture hall&#10;&#10;Description automatically generated with low confidence">
              <a:extLst>
                <a:ext uri="{FF2B5EF4-FFF2-40B4-BE49-F238E27FC236}">
                  <a16:creationId xmlns:a16="http://schemas.microsoft.com/office/drawing/2014/main" id="{0EDBC1B5-F2AB-F01B-C9DB-8693308F150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98796" y="5004794"/>
              <a:ext cx="2313871" cy="1553341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16905A5-0FB6-B2DE-3A85-3D63F9B5A712}"/>
                </a:ext>
              </a:extLst>
            </p:cNvPr>
            <p:cNvSpPr txBox="1"/>
            <p:nvPr/>
          </p:nvSpPr>
          <p:spPr>
            <a:xfrm>
              <a:off x="7372479" y="6261869"/>
              <a:ext cx="1789539" cy="237757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Science of 22 GeV</a:t>
              </a:r>
            </a:p>
          </p:txBody>
        </p:sp>
      </p:grp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7409A55-7F14-8A3C-35A3-5FC5209268AB}"/>
              </a:ext>
            </a:extLst>
          </p:cNvPr>
          <p:cNvSpPr txBox="1">
            <a:spLocks/>
          </p:cNvSpPr>
          <p:nvPr/>
        </p:nvSpPr>
        <p:spPr>
          <a:xfrm>
            <a:off x="302877" y="775910"/>
            <a:ext cx="7232470" cy="57522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Font typeface="Wingdings 2" panose="05020102010507070707" pitchFamily="18" charset="2"/>
              <a:buChar char=""/>
            </a:pPr>
            <a:r>
              <a:rPr lang="en-US" sz="1700" dirty="0">
                <a:latin typeface="Arial"/>
                <a:cs typeface="Arial"/>
              </a:rPr>
              <a:t>High-impact scientific results are flowing from CEBAF 12 GeV Program</a:t>
            </a:r>
          </a:p>
          <a:p>
            <a:pPr>
              <a:lnSpc>
                <a:spcPct val="100000"/>
              </a:lnSpc>
              <a:buFont typeface="Wingdings 2" panose="05020102010507070707" pitchFamily="18" charset="2"/>
              <a:buChar char=""/>
            </a:pPr>
            <a:r>
              <a:rPr lang="en-US" sz="1700" dirty="0"/>
              <a:t>Very extensive upgrades and improvements carried out in complex Scheduled Accelerator Downs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̶"/>
            </a:pPr>
            <a:r>
              <a:rPr lang="en-US" sz="1700" dirty="0"/>
              <a:t>Installation of the C100-9R/2L26 C100-5R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̶"/>
            </a:pPr>
            <a:r>
              <a:rPr lang="en-US" sz="1700" dirty="0"/>
              <a:t>Implementation of plasma processing for cryomodules</a:t>
            </a:r>
          </a:p>
          <a:p>
            <a:pPr>
              <a:lnSpc>
                <a:spcPct val="100000"/>
              </a:lnSpc>
              <a:buFont typeface="Wingdings 2" panose="05020102010507070707" pitchFamily="18" charset="2"/>
              <a:buChar char=""/>
            </a:pPr>
            <a:r>
              <a:rPr lang="en-US" sz="1700" dirty="0"/>
              <a:t>January 9-11 EPIC Collaboration meeting (EIC detector)</a:t>
            </a:r>
          </a:p>
          <a:p>
            <a:pPr>
              <a:lnSpc>
                <a:spcPct val="100000"/>
              </a:lnSpc>
              <a:buFont typeface="Wingdings 2" panose="05020102010507070707" pitchFamily="18" charset="2"/>
              <a:buChar char=""/>
            </a:pPr>
            <a:r>
              <a:rPr lang="en-US" sz="1700" dirty="0">
                <a:latin typeface="Arial"/>
                <a:cs typeface="Arial"/>
              </a:rPr>
              <a:t>Electron-Ion Collider OPA Status Review held January 31-February 2 at </a:t>
            </a:r>
            <a:r>
              <a:rPr lang="en-US" sz="1700" dirty="0" err="1">
                <a:latin typeface="Arial"/>
                <a:cs typeface="Arial"/>
              </a:rPr>
              <a:t>JLab</a:t>
            </a:r>
            <a:endParaRPr lang="en-US" sz="17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buFont typeface="Wingdings 2" panose="05020102010507070707" pitchFamily="18" charset="2"/>
              <a:buChar char=""/>
            </a:pPr>
            <a:r>
              <a:rPr lang="en-US" sz="1700" dirty="0"/>
              <a:t>MOLLER CD-3A/Status review January 10-12, 2023. CD-3A approved on March 27, 2023; CD-2/3 review (October 3-5, 2023)</a:t>
            </a:r>
          </a:p>
          <a:p>
            <a:pPr>
              <a:lnSpc>
                <a:spcPct val="100000"/>
              </a:lnSpc>
              <a:buFont typeface="Wingdings 2" panose="05020102010507070707" pitchFamily="18" charset="2"/>
              <a:buChar char=""/>
            </a:pPr>
            <a:r>
              <a:rPr lang="en-US" sz="1700" dirty="0"/>
              <a:t>Dr. </a:t>
            </a:r>
            <a:r>
              <a:rPr lang="en-US" sz="1700" dirty="0" err="1"/>
              <a:t>Berhe</a:t>
            </a:r>
            <a:r>
              <a:rPr lang="en-US" sz="1700" dirty="0"/>
              <a:t> visits the Laboratory and kicks of the BRIC </a:t>
            </a:r>
          </a:p>
          <a:p>
            <a:pPr>
              <a:lnSpc>
                <a:spcPct val="100000"/>
              </a:lnSpc>
              <a:buFont typeface="Wingdings 2" panose="05020102010507070707" pitchFamily="18" charset="2"/>
              <a:buChar char=""/>
            </a:pPr>
            <a:r>
              <a:rPr lang="en-US" sz="1700" dirty="0"/>
              <a:t>Actively pursuing diversification of Jefferson Lab’s mission and planning for the CEBAF future</a:t>
            </a:r>
          </a:p>
          <a:p>
            <a:pPr lvl="1">
              <a:lnSpc>
                <a:spcPct val="100000"/>
              </a:lnSpc>
              <a:buFont typeface="Arial" panose="020B0604020202020204" pitchFamily="34" charset="0"/>
              <a:buChar char="̶"/>
            </a:pPr>
            <a:r>
              <a:rPr lang="en-US" sz="1700" dirty="0"/>
              <a:t>CEBAF Science at the Luminosity Frontier, January 23-25, 2023 </a:t>
            </a:r>
          </a:p>
          <a:p>
            <a:pPr lvl="1">
              <a:lnSpc>
                <a:spcPct val="100000"/>
              </a:lnSpc>
              <a:buFont typeface="Arial" panose="020B0604020202020204" pitchFamily="34" charset="0"/>
              <a:buChar char="̶"/>
            </a:pPr>
            <a:r>
              <a:rPr lang="en-US" sz="1700" dirty="0"/>
              <a:t>HPDF Proposal Submitted</a:t>
            </a:r>
          </a:p>
          <a:p>
            <a:pPr>
              <a:buFont typeface="Wingdings 2" panose="05020102010507070707" pitchFamily="18" charset="2"/>
              <a:buChar char=""/>
            </a:pPr>
            <a:r>
              <a:rPr lang="en-US" sz="1800" dirty="0"/>
              <a:t>Active participation in the NSAC Long Range Plan (LRP)</a:t>
            </a:r>
          </a:p>
        </p:txBody>
      </p:sp>
      <p:pic>
        <p:nvPicPr>
          <p:cNvPr id="9" name="Picture 8" descr="A picture containing vegetable&#10;&#10;Description automatically generated">
            <a:extLst>
              <a:ext uri="{FF2B5EF4-FFF2-40B4-BE49-F238E27FC236}">
                <a16:creationId xmlns:a16="http://schemas.microsoft.com/office/drawing/2014/main" id="{0C90A046-ED6D-432B-EDE4-99D2C31F407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284351" y="269114"/>
            <a:ext cx="2077704" cy="232275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A281F49C-4E14-1FD7-6102-8D40551C7FA7}"/>
              </a:ext>
            </a:extLst>
          </p:cNvPr>
          <p:cNvGrpSpPr/>
          <p:nvPr/>
        </p:nvGrpSpPr>
        <p:grpSpPr>
          <a:xfrm>
            <a:off x="9751378" y="4153453"/>
            <a:ext cx="2332037" cy="1560229"/>
            <a:chOff x="9189403" y="4124878"/>
            <a:chExt cx="2332037" cy="1560229"/>
          </a:xfrm>
        </p:grpSpPr>
        <p:pic>
          <p:nvPicPr>
            <p:cNvPr id="11" name="Picture 2" descr="DOE Office of Science Director Asmeret Asefaw Berhe delivers the keynote address for the ceremony to announce the Biomedical Research &amp; Innovation Center.">
              <a:extLst>
                <a:ext uri="{FF2B5EF4-FFF2-40B4-BE49-F238E27FC236}">
                  <a16:creationId xmlns:a16="http://schemas.microsoft.com/office/drawing/2014/main" id="{42C91992-F131-68CF-1DF3-E6D7D60925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89403" y="4124878"/>
              <a:ext cx="2332037" cy="15602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D56E5D1-6201-8D0D-CA37-CEFA87188E17}"/>
                </a:ext>
              </a:extLst>
            </p:cNvPr>
            <p:cNvSpPr txBox="1"/>
            <p:nvPr/>
          </p:nvSpPr>
          <p:spPr>
            <a:xfrm>
              <a:off x="9414559" y="5368516"/>
              <a:ext cx="1881723" cy="237757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SC Director Berhe Visit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6CD7EA6-9DE8-1AD6-FBB4-5A01A4EE31C5}"/>
              </a:ext>
            </a:extLst>
          </p:cNvPr>
          <p:cNvGrpSpPr/>
          <p:nvPr/>
        </p:nvGrpSpPr>
        <p:grpSpPr>
          <a:xfrm>
            <a:off x="8274180" y="2804505"/>
            <a:ext cx="2346195" cy="1517155"/>
            <a:chOff x="7712205" y="2775930"/>
            <a:chExt cx="2346195" cy="1517155"/>
          </a:xfrm>
        </p:grpSpPr>
        <p:pic>
          <p:nvPicPr>
            <p:cNvPr id="14" name="Picture 13" descr="A group of people posing for a photo&#10;&#10;Description automatically generated">
              <a:extLst>
                <a:ext uri="{FF2B5EF4-FFF2-40B4-BE49-F238E27FC236}">
                  <a16:creationId xmlns:a16="http://schemas.microsoft.com/office/drawing/2014/main" id="{73F4D1BA-C19C-316E-3BCB-4D882AB5DF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12205" y="2775930"/>
              <a:ext cx="2346195" cy="1517155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D992A82-778D-FEA7-5926-598BE3396486}"/>
                </a:ext>
              </a:extLst>
            </p:cNvPr>
            <p:cNvSpPr txBox="1"/>
            <p:nvPr/>
          </p:nvSpPr>
          <p:spPr>
            <a:xfrm>
              <a:off x="8055501" y="3972370"/>
              <a:ext cx="1789539" cy="237757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EPIC Collaboration meeting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606507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1BDB15-A40F-CAFB-A849-9B46B3D4ADA0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cap="small" dirty="0"/>
              <a:t>CEBAF Experiment Finds Gluon Mass in the Proton</a:t>
            </a: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7743BDD1-DF0D-ECE7-2E53-AA6520EA8E6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709403" y="1947187"/>
            <a:ext cx="2690813" cy="2960687"/>
          </a:xfrm>
          <a:solidFill>
            <a:srgbClr val="5CB8E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rmAutofit fontScale="70000" lnSpcReduction="20000"/>
          </a:bodyPr>
          <a:lstStyle/>
          <a:p>
            <a:pPr>
              <a:lnSpc>
                <a:spcPct val="100000"/>
              </a:lnSpc>
              <a:buFont typeface="Wingdings 2" panose="05020102010507070707" pitchFamily="18" charset="2"/>
              <a:buChar char=""/>
            </a:pPr>
            <a:r>
              <a:rPr lang="en-US">
                <a:latin typeface="Arial"/>
                <a:cs typeface="Arial"/>
              </a:rPr>
              <a:t>Near threshold J/psi photoproduction experiment </a:t>
            </a:r>
            <a:endParaRPr lang="en-US"/>
          </a:p>
          <a:p>
            <a:pPr>
              <a:lnSpc>
                <a:spcPct val="100000"/>
              </a:lnSpc>
              <a:buFont typeface="Wingdings 2" panose="05020102010507070707" pitchFamily="18" charset="2"/>
              <a:buChar char=""/>
            </a:pPr>
            <a:r>
              <a:rPr lang="en-US"/>
              <a:t>Inner Gluon radius: 0.52 +/- 0.03 </a:t>
            </a:r>
            <a:r>
              <a:rPr lang="en-US" err="1"/>
              <a:t>fm</a:t>
            </a:r>
            <a:endParaRPr lang="en-US"/>
          </a:p>
          <a:p>
            <a:pPr>
              <a:lnSpc>
                <a:spcPct val="100000"/>
              </a:lnSpc>
              <a:buFont typeface="Wingdings 2" panose="05020102010507070707" pitchFamily="18" charset="2"/>
              <a:buChar char=""/>
            </a:pPr>
            <a:r>
              <a:rPr lang="en-US"/>
              <a:t>Charge radius: ~0.84-0.88 </a:t>
            </a:r>
            <a:r>
              <a:rPr lang="en-US" err="1"/>
              <a:t>fm</a:t>
            </a:r>
            <a:endParaRPr lang="en-US"/>
          </a:p>
          <a:p>
            <a:pPr>
              <a:lnSpc>
                <a:spcPct val="100000"/>
              </a:lnSpc>
              <a:buFont typeface="Wingdings 2" panose="05020102010507070707" pitchFamily="18" charset="2"/>
              <a:buChar char=""/>
            </a:pPr>
            <a:r>
              <a:rPr lang="en-US"/>
              <a:t>Scalar gluon rad: 1.069+/-0.056 </a:t>
            </a:r>
            <a:r>
              <a:rPr lang="en-US" err="1"/>
              <a:t>fm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30BB43-0251-4474-AA65-9AD24829584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467475"/>
            <a:ext cx="714375" cy="3032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9" name="Picture 4" descr="figure 1">
            <a:extLst>
              <a:ext uri="{FF2B5EF4-FFF2-40B4-BE49-F238E27FC236}">
                <a16:creationId xmlns:a16="http://schemas.microsoft.com/office/drawing/2014/main" id="{367AFC98-3C06-336C-577A-7D1715A21B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506385" y="3030994"/>
            <a:ext cx="4143974" cy="2777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A picture containing vegetable&#10;&#10;Description automatically generated">
            <a:extLst>
              <a:ext uri="{FF2B5EF4-FFF2-40B4-BE49-F238E27FC236}">
                <a16:creationId xmlns:a16="http://schemas.microsoft.com/office/drawing/2014/main" id="{B91C9637-84A4-A890-0E5E-D350D35168A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84064" y="1364810"/>
            <a:ext cx="3991919" cy="446273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6" descr="Fig. 1">
            <a:extLst>
              <a:ext uri="{FF2B5EF4-FFF2-40B4-BE49-F238E27FC236}">
                <a16:creationId xmlns:a16="http://schemas.microsoft.com/office/drawing/2014/main" id="{A4D0AA0B-9DE6-D447-AA32-0B85DE754C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315"/>
          <a:stretch/>
        </p:blipFill>
        <p:spPr bwMode="auto">
          <a:xfrm>
            <a:off x="7902384" y="880373"/>
            <a:ext cx="3595816" cy="2393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1269D6D-5158-9755-C22D-156BA10D724B}"/>
              </a:ext>
            </a:extLst>
          </p:cNvPr>
          <p:cNvSpPr txBox="1"/>
          <p:nvPr/>
        </p:nvSpPr>
        <p:spPr>
          <a:xfrm>
            <a:off x="1276759" y="6127032"/>
            <a:ext cx="8301613" cy="30777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“Determining the gluonic gravitational form factors of the proton</a:t>
            </a:r>
            <a:r>
              <a:rPr lang="en-US" sz="1400">
                <a:solidFill>
                  <a:srgbClr val="000000"/>
                </a:solidFill>
                <a:latin typeface="Arial"/>
                <a:cs typeface="Arial"/>
              </a:rPr>
              <a:t>,"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 Duran et al, Nature 615, 813 (2023)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F58F207-27E2-B22E-A6C7-C453992F0081}"/>
              </a:ext>
            </a:extLst>
          </p:cNvPr>
          <p:cNvSpPr txBox="1"/>
          <p:nvPr/>
        </p:nvSpPr>
        <p:spPr>
          <a:xfrm>
            <a:off x="8867809" y="5735843"/>
            <a:ext cx="2319304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00000"/>
                </a:solidFill>
                <a:latin typeface="Calibri" panose="020F0502020204030204"/>
              </a:rPr>
              <a:t>Measured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 Hall C</a:t>
            </a:r>
          </a:p>
        </p:txBody>
      </p:sp>
    </p:spTree>
    <p:extLst>
      <p:ext uri="{BB962C8B-B14F-4D97-AF65-F5344CB8AC3E}">
        <p14:creationId xmlns:p14="http://schemas.microsoft.com/office/powerpoint/2010/main" val="4741254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6043FE-2F79-4C09-2F24-8869CDE03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small" dirty="0"/>
              <a:t>Measuring J/Psi Production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CE55347-BE45-D93D-920D-F4DC3746665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5263" y="5669927"/>
            <a:ext cx="1563624" cy="60296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C541F1E-576E-ACE0-6A5A-60B8B80E15EB}"/>
              </a:ext>
            </a:extLst>
          </p:cNvPr>
          <p:cNvSpPr txBox="1"/>
          <p:nvPr/>
        </p:nvSpPr>
        <p:spPr>
          <a:xfrm>
            <a:off x="7044454" y="4389214"/>
            <a:ext cx="498397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3363" marR="0" lvl="0" indent="-2333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"/>
              <a:tabLst/>
              <a:defRPr/>
            </a:pPr>
            <a:r>
              <a:rPr kumimoji="0" lang="en-US" sz="16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r>
              <a:rPr kumimoji="0" lang="en-US" sz="1650" b="0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</a:t>
            </a:r>
            <a:r>
              <a:rPr kumimoji="0" lang="en-US" sz="16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paper: </a:t>
            </a:r>
            <a:r>
              <a:rPr kumimoji="0" lang="en-US" sz="165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Ali et al, PRL 123 (2019)     </a:t>
            </a:r>
            <a:r>
              <a:rPr kumimoji="0" lang="en-US" sz="16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&gt;160 citations</a:t>
            </a:r>
          </a:p>
          <a:p>
            <a:pPr marL="233363" marR="0" lvl="0" indent="-2333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"/>
              <a:tabLst/>
              <a:defRPr/>
            </a:pPr>
            <a:r>
              <a:rPr kumimoji="0" lang="en-US" sz="165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en-US" sz="1650" b="1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nd</a:t>
            </a:r>
            <a:r>
              <a:rPr kumimoji="0" lang="en-US" sz="165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paper Phys. Rev. C108, 025201 (2023) (4x data)</a:t>
            </a:r>
            <a:endParaRPr kumimoji="0" lang="en-US" sz="16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33363" marR="0" lvl="0" indent="-2333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"/>
              <a:tabLst/>
              <a:defRPr/>
            </a:pPr>
            <a:r>
              <a:rPr kumimoji="0" lang="en-US" sz="16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 panose="05050102010706020507" pitchFamily="18" charset="2"/>
              </a:rPr>
              <a:t>Presented by </a:t>
            </a:r>
            <a:r>
              <a:rPr kumimoji="0" lang="en-US" sz="165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 panose="05050102010706020507" pitchFamily="18" charset="2"/>
              </a:rPr>
              <a:t>Lubomir</a:t>
            </a:r>
            <a:r>
              <a:rPr kumimoji="0" lang="en-US" sz="16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 panose="05050102010706020507" pitchFamily="18" charset="2"/>
              </a:rPr>
              <a:t> </a:t>
            </a:r>
            <a:r>
              <a:rPr kumimoji="0" lang="en-US" sz="165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 panose="05050102010706020507" pitchFamily="18" charset="2"/>
              </a:rPr>
              <a:t>Pentchevat</a:t>
            </a:r>
            <a:r>
              <a:rPr kumimoji="0" lang="en-US" sz="16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 panose="05050102010706020507" pitchFamily="18" charset="2"/>
              </a:rPr>
              <a:t> QNP18, QNP22, DIS23; by </a:t>
            </a:r>
            <a:r>
              <a:rPr kumimoji="0" lang="en-US" sz="165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 panose="05050102010706020507" pitchFamily="18" charset="2"/>
              </a:rPr>
              <a:t>E.Ch</a:t>
            </a:r>
            <a:r>
              <a:rPr kumimoji="0" lang="en-US" sz="16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 panose="05050102010706020507" pitchFamily="18" charset="2"/>
              </a:rPr>
              <a:t>. At SPIN18, HADRON23 </a:t>
            </a:r>
            <a:endParaRPr kumimoji="0" lang="en-US" sz="16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BF5AB63-A3E1-E513-856D-BE6D3BE9C2BC}"/>
              </a:ext>
            </a:extLst>
          </p:cNvPr>
          <p:cNvSpPr txBox="1"/>
          <p:nvPr/>
        </p:nvSpPr>
        <p:spPr>
          <a:xfrm>
            <a:off x="1516721" y="949780"/>
            <a:ext cx="51253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Photoproduction of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 panose="05050102010706020507" pitchFamily="18" charset="2"/>
              </a:rPr>
              <a:t></a:t>
            </a:r>
            <a:r>
              <a:rPr kumimoji="0" lang="en-US" sz="1800" b="1" i="0" u="none" strike="noStrike" kern="1200" cap="none" spc="0" normalizeH="0" baseline="0" noProof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 panose="05050102010706020507" pitchFamily="18" charset="2"/>
              </a:rPr>
              <a:t>pJ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 panose="05050102010706020507" pitchFamily="18" charset="2"/>
              </a:rPr>
              <a:t>/p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 panose="05050102010706020507" pitchFamily="18" charset="2"/>
              </a:rPr>
              <a:t> close to threshold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Large theoretical interest!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E4FA0B4-392C-10F4-6681-929D46944AD7}"/>
              </a:ext>
            </a:extLst>
          </p:cNvPr>
          <p:cNvSpPr txBox="1"/>
          <p:nvPr/>
        </p:nvSpPr>
        <p:spPr>
          <a:xfrm>
            <a:off x="7044454" y="1935434"/>
            <a:ext cx="5089236" cy="192360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33045" marR="0" lvl="0" indent="-23304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"/>
              <a:tabLst/>
              <a:defRPr/>
            </a:pPr>
            <a:r>
              <a:rPr kumimoji="0" lang="en-US" sz="16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2-gluon exchange probes the gluonic structure of the nucleon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33045" marR="0" lvl="0" indent="-23304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"/>
              <a:tabLst/>
              <a:defRPr/>
            </a:pPr>
            <a:r>
              <a:rPr kumimoji="0" lang="en-US" sz="16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Relation of d</a:t>
            </a:r>
            <a:r>
              <a:rPr kumimoji="0" lang="en-US" sz="16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 panose="05050102010706020507" pitchFamily="18" charset="2"/>
              </a:rPr>
              <a:t>/dt to </a:t>
            </a:r>
            <a:r>
              <a:rPr kumimoji="0" lang="en-US" sz="165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 panose="05050102010706020507" pitchFamily="18" charset="2"/>
              </a:rPr>
              <a:t>gravitational form factors </a:t>
            </a:r>
            <a:r>
              <a:rPr kumimoji="0" lang="en-US" sz="16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 panose="05050102010706020507" pitchFamily="18" charset="2"/>
              </a:rPr>
              <a:t>of the nucleon</a:t>
            </a:r>
            <a:endParaRPr kumimoji="0" lang="en-US" sz="16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/>
            </a:endParaRPr>
          </a:p>
          <a:p>
            <a:pPr marL="233045" marR="0" lvl="0" indent="-23304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"/>
              <a:tabLst/>
              <a:defRPr/>
            </a:pPr>
            <a:r>
              <a:rPr kumimoji="0" lang="en-US" sz="16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Relation to the </a:t>
            </a:r>
            <a:r>
              <a:rPr kumimoji="0" lang="en-US" sz="165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EMT trace anomaly </a:t>
            </a:r>
            <a:r>
              <a:rPr kumimoji="0" lang="en-US" sz="16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 </a:t>
            </a:r>
            <a:r>
              <a:rPr kumimoji="0" lang="en-US" sz="165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nucleon mass</a:t>
            </a:r>
            <a:endParaRPr kumimoji="0" lang="en-US" sz="165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/>
            </a:endParaRPr>
          </a:p>
          <a:p>
            <a:pPr marL="233045" marR="0" lvl="0" indent="-23304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"/>
              <a:tabLst/>
              <a:defRPr/>
            </a:pPr>
            <a:r>
              <a:rPr kumimoji="0" lang="en-US" sz="16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Probing the nature of </a:t>
            </a:r>
            <a:r>
              <a:rPr kumimoji="0" lang="en-US" sz="165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LHCb</a:t>
            </a:r>
            <a:r>
              <a:rPr kumimoji="0" lang="en-US" sz="16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Pentaquark (P</a:t>
            </a:r>
            <a:r>
              <a:rPr kumimoji="0" lang="en-US" sz="165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 panose="05050102010706020507" pitchFamily="18" charset="2"/>
              </a:rPr>
              <a:t> </a:t>
            </a:r>
            <a:r>
              <a:rPr kumimoji="0" lang="en-US" sz="16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 panose="05050102010706020507" pitchFamily="18" charset="2"/>
              </a:rPr>
              <a:t>J/p):  BR&lt;few %</a:t>
            </a:r>
            <a:endParaRPr kumimoji="0" lang="en-US" sz="16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89E059D-0605-5BFD-3CE0-6C1F7C4A97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118" y="1758276"/>
            <a:ext cx="6841515" cy="468879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7EB4CDD-87E8-83D9-F01E-D07914BE391F}"/>
              </a:ext>
            </a:extLst>
          </p:cNvPr>
          <p:cNvSpPr txBox="1"/>
          <p:nvPr/>
        </p:nvSpPr>
        <p:spPr>
          <a:xfrm>
            <a:off x="9973289" y="5734998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Hall D</a:t>
            </a:r>
          </a:p>
        </p:txBody>
      </p:sp>
    </p:spTree>
    <p:extLst>
      <p:ext uri="{BB962C8B-B14F-4D97-AF65-F5344CB8AC3E}">
        <p14:creationId xmlns:p14="http://schemas.microsoft.com/office/powerpoint/2010/main" val="24221964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8B9AE1-D2F1-505A-1AEB-9B6B24E442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Theory guides and supports the experimental program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4263372-0FED-8530-7D85-A6617903BD65}"/>
              </a:ext>
            </a:extLst>
          </p:cNvPr>
          <p:cNvGrpSpPr/>
          <p:nvPr/>
        </p:nvGrpSpPr>
        <p:grpSpPr>
          <a:xfrm>
            <a:off x="411891" y="904521"/>
            <a:ext cx="10468950" cy="709737"/>
            <a:chOff x="411891" y="1224835"/>
            <a:chExt cx="10468950" cy="709737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393D1DD-E15B-6F13-15B8-3150814E9C3C}"/>
                </a:ext>
              </a:extLst>
            </p:cNvPr>
            <p:cNvSpPr txBox="1"/>
            <p:nvPr/>
          </p:nvSpPr>
          <p:spPr>
            <a:xfrm>
              <a:off x="411891" y="1224835"/>
              <a:ext cx="983156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itchFamily="2" charset="2"/>
                <a:buChar char="q"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Research aligns with the </a:t>
              </a: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JLab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Agenda focusing on: 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0704B20-8015-D14E-41FD-8DCB6A39D9D8}"/>
                </a:ext>
              </a:extLst>
            </p:cNvPr>
            <p:cNvSpPr txBox="1"/>
            <p:nvPr/>
          </p:nvSpPr>
          <p:spPr>
            <a:xfrm>
              <a:off x="953213" y="1596018"/>
              <a:ext cx="226215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Nuclear Physics at CEBAF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F51C267-93E1-4B22-3234-A061D7216428}"/>
                </a:ext>
              </a:extLst>
            </p:cNvPr>
            <p:cNvSpPr txBox="1"/>
            <p:nvPr/>
          </p:nvSpPr>
          <p:spPr>
            <a:xfrm>
              <a:off x="3756693" y="1589006"/>
              <a:ext cx="189173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Electron-Ion Collider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BEE3A4B-63B7-7179-43CC-DA677241058F}"/>
                </a:ext>
              </a:extLst>
            </p:cNvPr>
            <p:cNvSpPr txBox="1"/>
            <p:nvPr/>
          </p:nvSpPr>
          <p:spPr>
            <a:xfrm>
              <a:off x="6189751" y="1595964"/>
              <a:ext cx="184627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Computation for NP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8FEC6C4-2E52-70B5-8162-F7646E44A2F4}"/>
                </a:ext>
              </a:extLst>
            </p:cNvPr>
            <p:cNvSpPr txBox="1"/>
            <p:nvPr/>
          </p:nvSpPr>
          <p:spPr>
            <a:xfrm>
              <a:off x="8654334" y="1595964"/>
              <a:ext cx="222650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DEI, Outreach &amp; Training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CCE62E53-5D1E-5687-CF88-3DCAE0E29EFB}"/>
              </a:ext>
            </a:extLst>
          </p:cNvPr>
          <p:cNvGrpSpPr/>
          <p:nvPr/>
        </p:nvGrpSpPr>
        <p:grpSpPr>
          <a:xfrm>
            <a:off x="407854" y="1676990"/>
            <a:ext cx="9684494" cy="1437218"/>
            <a:chOff x="407854" y="1997304"/>
            <a:chExt cx="9684494" cy="1437218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1F4F15E-9064-EC98-3DAE-806E824DD2BC}"/>
                </a:ext>
              </a:extLst>
            </p:cNvPr>
            <p:cNvSpPr txBox="1"/>
            <p:nvPr/>
          </p:nvSpPr>
          <p:spPr>
            <a:xfrm>
              <a:off x="6535491" y="3148290"/>
              <a:ext cx="3035446" cy="2862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BE1D1D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Thrust area 2: Hadron Spectrum - JPAC</a:t>
              </a: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DDB7AF0F-7A20-2D2A-2B5F-FD7AB19BB9E5}"/>
                </a:ext>
              </a:extLst>
            </p:cNvPr>
            <p:cNvGrpSpPr/>
            <p:nvPr/>
          </p:nvGrpSpPr>
          <p:grpSpPr>
            <a:xfrm>
              <a:off x="407854" y="1997304"/>
              <a:ext cx="9684494" cy="1362329"/>
              <a:chOff x="411891" y="2268097"/>
              <a:chExt cx="9684494" cy="1362329"/>
            </a:xfrm>
          </p:grpSpPr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1C15D09-49FA-B103-DBF2-19B550B0205E}"/>
                  </a:ext>
                </a:extLst>
              </p:cNvPr>
              <p:cNvSpPr txBox="1"/>
              <p:nvPr/>
            </p:nvSpPr>
            <p:spPr>
              <a:xfrm>
                <a:off x="930585" y="3122722"/>
                <a:ext cx="2017988" cy="4801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>
                    <a:ln>
                      <a:noFill/>
                    </a:ln>
                    <a:solidFill>
                      <a:srgbClr val="BE1D1D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rPr>
                  <a:t>Thrust area 1: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>
                    <a:ln>
                      <a:noFill/>
                    </a:ln>
                    <a:solidFill>
                      <a:srgbClr val="BE1D1D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rPr>
                  <a:t>Hadron Spectrum - LQCD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7947738-BD75-8588-47BF-385C7994AA61}"/>
                  </a:ext>
                </a:extLst>
              </p:cNvPr>
              <p:cNvSpPr txBox="1"/>
              <p:nvPr/>
            </p:nvSpPr>
            <p:spPr>
              <a:xfrm>
                <a:off x="411891" y="2268097"/>
                <a:ext cx="2780852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itchFamily="2" charset="2"/>
                  <a:buChar char="q"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Hadron Spectrum:</a:t>
                </a: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23AE0874-836B-4FB9-4420-FB78F4FFAA0F}"/>
                  </a:ext>
                </a:extLst>
              </p:cNvPr>
              <p:cNvGrpSpPr/>
              <p:nvPr/>
            </p:nvGrpSpPr>
            <p:grpSpPr>
              <a:xfrm>
                <a:off x="863382" y="2347124"/>
                <a:ext cx="9233003" cy="1283302"/>
                <a:chOff x="860771" y="2291196"/>
                <a:chExt cx="9322313" cy="1481408"/>
              </a:xfrm>
            </p:grpSpPr>
            <p:sp>
              <p:nvSpPr>
                <p:cNvPr id="15" name="Oval 14">
                  <a:extLst>
                    <a:ext uri="{FF2B5EF4-FFF2-40B4-BE49-F238E27FC236}">
                      <a16:creationId xmlns:a16="http://schemas.microsoft.com/office/drawing/2014/main" id="{E91244DC-762D-2B70-E9E3-B7070EA0BBD8}"/>
                    </a:ext>
                  </a:extLst>
                </p:cNvPr>
                <p:cNvSpPr/>
                <p:nvPr/>
              </p:nvSpPr>
              <p:spPr>
                <a:xfrm>
                  <a:off x="7941342" y="2653367"/>
                  <a:ext cx="1243646" cy="550798"/>
                </a:xfrm>
                <a:prstGeom prst="ellipse">
                  <a:avLst/>
                </a:prstGeom>
                <a:solidFill>
                  <a:srgbClr val="92D050">
                    <a:alpha val="82000"/>
                  </a:srgbClr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/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16" name="Group 15">
                  <a:extLst>
                    <a:ext uri="{FF2B5EF4-FFF2-40B4-BE49-F238E27FC236}">
                      <a16:creationId xmlns:a16="http://schemas.microsoft.com/office/drawing/2014/main" id="{B0D01C14-6B8E-7E7A-93FC-46CDA03E93A6}"/>
                    </a:ext>
                  </a:extLst>
                </p:cNvPr>
                <p:cNvGrpSpPr/>
                <p:nvPr/>
              </p:nvGrpSpPr>
              <p:grpSpPr>
                <a:xfrm>
                  <a:off x="860771" y="2291196"/>
                  <a:ext cx="9322313" cy="1481408"/>
                  <a:chOff x="860771" y="2291196"/>
                  <a:chExt cx="9322313" cy="1481408"/>
                </a:xfrm>
              </p:grpSpPr>
              <p:sp>
                <p:nvSpPr>
                  <p:cNvPr id="17" name="TextBox 16">
                    <a:extLst>
                      <a:ext uri="{FF2B5EF4-FFF2-40B4-BE49-F238E27FC236}">
                        <a16:creationId xmlns:a16="http://schemas.microsoft.com/office/drawing/2014/main" id="{F21D6C6A-865C-877B-D6BC-F6D7F994F933}"/>
                      </a:ext>
                    </a:extLst>
                  </p:cNvPr>
                  <p:cNvSpPr txBox="1"/>
                  <p:nvPr/>
                </p:nvSpPr>
                <p:spPr>
                  <a:xfrm>
                    <a:off x="9376614" y="2291196"/>
                    <a:ext cx="806470" cy="125772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9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rPr>
                      <a:t>JLAB</a:t>
                    </a:r>
                  </a:p>
                  <a:p>
                    <a:pPr marL="0" marR="0" lvl="0" indent="0" algn="ctr" defTabSz="914400" rtl="0" eaLnBrk="1" fontAlgn="auto" latinLnBrk="0" hangingPunct="1">
                      <a:lnSpc>
                        <a:spcPct val="9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rPr>
                      <a:t>COMPASS</a:t>
                    </a:r>
                  </a:p>
                  <a:p>
                    <a:pPr marL="0" marR="0" lvl="0" indent="0" algn="ctr" defTabSz="914400" rtl="0" eaLnBrk="1" fontAlgn="auto" latinLnBrk="0" hangingPunct="1">
                      <a:lnSpc>
                        <a:spcPct val="9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rPr>
                      <a:t>BESIII</a:t>
                    </a:r>
                  </a:p>
                  <a:p>
                    <a:pPr marL="0" marR="0" lvl="0" indent="0" algn="ctr" defTabSz="914400" rtl="0" eaLnBrk="1" fontAlgn="auto" latinLnBrk="0" hangingPunct="1">
                      <a:lnSpc>
                        <a:spcPct val="9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200" b="0" i="0" u="none" strike="noStrike" kern="1200" cap="none" spc="0" normalizeH="0" baseline="0" noProof="0" err="1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rPr>
                      <a:t>LHCb</a:t>
                    </a:r>
                    <a:endParaRPr kumimoji="0" lang="en-US" sz="12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  <a:p>
                    <a:pPr marL="0" marR="0" lvl="0" indent="0" algn="ctr" defTabSz="914400" rtl="0" eaLnBrk="1" fontAlgn="auto" latinLnBrk="0" hangingPunct="1">
                      <a:lnSpc>
                        <a:spcPct val="9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rPr>
                      <a:t>EIC</a:t>
                    </a:r>
                  </a:p>
                  <a:p>
                    <a:pPr marL="0" marR="0" lvl="0" indent="0" algn="ctr" defTabSz="914400" rtl="0" eaLnBrk="1" fontAlgn="auto" latinLnBrk="0" hangingPunct="1">
                      <a:lnSpc>
                        <a:spcPct val="9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rPr>
                      <a:t>…</a:t>
                    </a:r>
                  </a:p>
                </p:txBody>
              </p:sp>
              <p:sp>
                <p:nvSpPr>
                  <p:cNvPr id="18" name="Left Brace 17">
                    <a:extLst>
                      <a:ext uri="{FF2B5EF4-FFF2-40B4-BE49-F238E27FC236}">
                        <a16:creationId xmlns:a16="http://schemas.microsoft.com/office/drawing/2014/main" id="{5C835FEE-F01B-321F-1171-CF42CD135E85}"/>
                      </a:ext>
                    </a:extLst>
                  </p:cNvPr>
                  <p:cNvSpPr/>
                  <p:nvPr/>
                </p:nvSpPr>
                <p:spPr>
                  <a:xfrm>
                    <a:off x="9238645" y="2379203"/>
                    <a:ext cx="191772" cy="871583"/>
                  </a:xfrm>
                  <a:prstGeom prst="leftBrace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2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9" name="Group 18">
                    <a:extLst>
                      <a:ext uri="{FF2B5EF4-FFF2-40B4-BE49-F238E27FC236}">
                        <a16:creationId xmlns:a16="http://schemas.microsoft.com/office/drawing/2014/main" id="{DFE3B868-885C-36F6-D43D-76F3C5B3695B}"/>
                      </a:ext>
                    </a:extLst>
                  </p:cNvPr>
                  <p:cNvGrpSpPr/>
                  <p:nvPr/>
                </p:nvGrpSpPr>
                <p:grpSpPr>
                  <a:xfrm>
                    <a:off x="860771" y="2658516"/>
                    <a:ext cx="892503" cy="431957"/>
                    <a:chOff x="1024657" y="2555391"/>
                    <a:chExt cx="1053456" cy="684804"/>
                  </a:xfrm>
                </p:grpSpPr>
                <p:sp>
                  <p:nvSpPr>
                    <p:cNvPr id="41" name="Oval 40">
                      <a:extLst>
                        <a:ext uri="{FF2B5EF4-FFF2-40B4-BE49-F238E27FC236}">
                          <a16:creationId xmlns:a16="http://schemas.microsoft.com/office/drawing/2014/main" id="{736E3EF8-62A9-4E75-2481-5F6A624DDDC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24657" y="2555391"/>
                      <a:ext cx="1053456" cy="684804"/>
                    </a:xfrm>
                    <a:prstGeom prst="ellipse">
                      <a:avLst/>
                    </a:prstGeom>
                    <a:solidFill>
                      <a:schemeClr val="accent5">
                        <a:lumMod val="60000"/>
                        <a:lumOff val="40000"/>
                        <a:alpha val="55000"/>
                      </a:schemeClr>
                    </a:solidFill>
                    <a:ln>
                      <a:noFill/>
                    </a:ln>
                    <a:effectLst/>
                    <a:scene3d>
                      <a:camera prst="orthographicFront">
                        <a:rot lat="0" lon="0" rev="0"/>
                      </a:camera>
                      <a:lightRig rig="threePt" dir="t">
                        <a:rot lat="0" lon="0" rev="1200000"/>
                      </a:lightRig>
                    </a:scene3d>
                    <a:sp3d/>
                  </p:spPr>
                  <p:style>
                    <a:lnRef idx="0">
                      <a:schemeClr val="accent1"/>
                    </a:lnRef>
                    <a:fillRef idx="3">
                      <a:schemeClr val="accent1"/>
                    </a:fillRef>
                    <a:effectRef idx="3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pic>
                  <p:nvPicPr>
                    <p:cNvPr id="42" name="Picture 41">
                      <a:extLst>
                        <a:ext uri="{FF2B5EF4-FFF2-40B4-BE49-F238E27FC236}">
                          <a16:creationId xmlns:a16="http://schemas.microsoft.com/office/drawing/2014/main" id="{D2D3DC0E-0997-1A72-597D-BE226785FF8D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>
                      <a:off x="1240235" y="2764443"/>
                      <a:ext cx="622300" cy="2667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20" name="Group 19">
                    <a:extLst>
                      <a:ext uri="{FF2B5EF4-FFF2-40B4-BE49-F238E27FC236}">
                        <a16:creationId xmlns:a16="http://schemas.microsoft.com/office/drawing/2014/main" id="{00DCFF31-F48F-BB44-5980-E40CBF3CBCC0}"/>
                      </a:ext>
                    </a:extLst>
                  </p:cNvPr>
                  <p:cNvGrpSpPr/>
                  <p:nvPr/>
                </p:nvGrpSpPr>
                <p:grpSpPr>
                  <a:xfrm>
                    <a:off x="2248033" y="2599858"/>
                    <a:ext cx="1065200" cy="566058"/>
                    <a:chOff x="2403987" y="2555391"/>
                    <a:chExt cx="1489587" cy="684804"/>
                  </a:xfrm>
                </p:grpSpPr>
                <p:sp>
                  <p:nvSpPr>
                    <p:cNvPr id="39" name="Oval 38">
                      <a:extLst>
                        <a:ext uri="{FF2B5EF4-FFF2-40B4-BE49-F238E27FC236}">
                          <a16:creationId xmlns:a16="http://schemas.microsoft.com/office/drawing/2014/main" id="{42DA4A64-DA31-458E-F2E5-159714CBEF1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03987" y="2555391"/>
                      <a:ext cx="1489587" cy="684804"/>
                    </a:xfrm>
                    <a:prstGeom prst="ellipse">
                      <a:avLst/>
                    </a:prstGeom>
                    <a:solidFill>
                      <a:schemeClr val="accent1">
                        <a:lumMod val="60000"/>
                        <a:lumOff val="40000"/>
                        <a:alpha val="82000"/>
                      </a:schemeClr>
                    </a:solidFill>
                    <a:ln>
                      <a:noFill/>
                    </a:ln>
                    <a:effectLst/>
                    <a:scene3d>
                      <a:camera prst="orthographicFront">
                        <a:rot lat="0" lon="0" rev="0"/>
                      </a:camera>
                      <a:lightRig rig="threePt" dir="t">
                        <a:rot lat="0" lon="0" rev="1200000"/>
                      </a:lightRig>
                    </a:scene3d>
                    <a:sp3d/>
                  </p:spPr>
                  <p:style>
                    <a:lnRef idx="0">
                      <a:schemeClr val="accent1"/>
                    </a:lnRef>
                    <a:fillRef idx="3">
                      <a:schemeClr val="accent1"/>
                    </a:fillRef>
                    <a:effectRef idx="3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0" name="TextBox 39">
                      <a:extLst>
                        <a:ext uri="{FF2B5EF4-FFF2-40B4-BE49-F238E27FC236}">
                          <a16:creationId xmlns:a16="http://schemas.microsoft.com/office/drawing/2014/main" id="{800CC3F1-3E73-3440-37E9-F6E2580ADBFB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502640" y="2752907"/>
                      <a:ext cx="1292277" cy="361049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Lattice QCD</a:t>
                      </a:r>
                    </a:p>
                  </p:txBody>
                </p:sp>
              </p:grpSp>
              <p:grpSp>
                <p:nvGrpSpPr>
                  <p:cNvPr id="21" name="Group 20">
                    <a:extLst>
                      <a:ext uri="{FF2B5EF4-FFF2-40B4-BE49-F238E27FC236}">
                        <a16:creationId xmlns:a16="http://schemas.microsoft.com/office/drawing/2014/main" id="{55277054-4F92-3ABB-EF61-C6B9066FDEC6}"/>
                      </a:ext>
                    </a:extLst>
                  </p:cNvPr>
                  <p:cNvGrpSpPr/>
                  <p:nvPr/>
                </p:nvGrpSpPr>
                <p:grpSpPr>
                  <a:xfrm>
                    <a:off x="2986447" y="2883733"/>
                    <a:ext cx="1239345" cy="566598"/>
                    <a:chOff x="5917263" y="2536410"/>
                    <a:chExt cx="1489587" cy="702380"/>
                  </a:xfrm>
                </p:grpSpPr>
                <p:sp>
                  <p:nvSpPr>
                    <p:cNvPr id="37" name="Oval 36">
                      <a:extLst>
                        <a:ext uri="{FF2B5EF4-FFF2-40B4-BE49-F238E27FC236}">
                          <a16:creationId xmlns:a16="http://schemas.microsoft.com/office/drawing/2014/main" id="{02E44002-361B-DA25-275F-FDC8B9D94FB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7263" y="2536410"/>
                      <a:ext cx="1489587" cy="684804"/>
                    </a:xfrm>
                    <a:prstGeom prst="ellipse">
                      <a:avLst/>
                    </a:prstGeom>
                    <a:solidFill>
                      <a:schemeClr val="accent1">
                        <a:lumMod val="60000"/>
                        <a:lumOff val="40000"/>
                        <a:alpha val="82000"/>
                      </a:schemeClr>
                    </a:solidFill>
                    <a:ln>
                      <a:noFill/>
                    </a:ln>
                    <a:effectLst/>
                    <a:scene3d>
                      <a:camera prst="orthographicFront">
                        <a:rot lat="0" lon="0" rev="0"/>
                      </a:camera>
                      <a:lightRig rig="threePt" dir="t">
                        <a:rot lat="0" lon="0" rev="1200000"/>
                      </a:lightRig>
                    </a:scene3d>
                    <a:sp3d/>
                  </p:spPr>
                  <p:style>
                    <a:lnRef idx="0">
                      <a:schemeClr val="accent1"/>
                    </a:lnRef>
                    <a:fillRef idx="3">
                      <a:schemeClr val="accent1"/>
                    </a:fillRef>
                    <a:effectRef idx="3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8" name="TextBox 37">
                      <a:extLst>
                        <a:ext uri="{FF2B5EF4-FFF2-40B4-BE49-F238E27FC236}">
                          <a16:creationId xmlns:a16="http://schemas.microsoft.com/office/drawing/2014/main" id="{782B0FAB-B2C1-7725-E18F-2C29F30C6655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167190" y="2630994"/>
                      <a:ext cx="1015841" cy="607796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Amplitude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Analysis</a:t>
                      </a:r>
                    </a:p>
                  </p:txBody>
                </p:sp>
              </p:grpSp>
              <p:sp>
                <p:nvSpPr>
                  <p:cNvPr id="22" name="TextBox 21">
                    <a:extLst>
                      <a:ext uri="{FF2B5EF4-FFF2-40B4-BE49-F238E27FC236}">
                        <a16:creationId xmlns:a16="http://schemas.microsoft.com/office/drawing/2014/main" id="{2BC309B5-BCF8-934F-A325-23C63C0A4CDB}"/>
                      </a:ext>
                    </a:extLst>
                  </p:cNvPr>
                  <p:cNvSpPr txBox="1"/>
                  <p:nvPr/>
                </p:nvSpPr>
                <p:spPr>
                  <a:xfrm>
                    <a:off x="8057043" y="2748508"/>
                    <a:ext cx="1019919" cy="49029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9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rPr>
                      <a:t>Experimental</a:t>
                    </a:r>
                  </a:p>
                  <a:p>
                    <a:pPr marL="0" marR="0" lvl="0" indent="0" algn="ctr" defTabSz="914400" rtl="0" eaLnBrk="1" fontAlgn="auto" latinLnBrk="0" hangingPunct="1">
                      <a:lnSpc>
                        <a:spcPct val="9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rPr>
                      <a:t>data</a:t>
                    </a:r>
                  </a:p>
                </p:txBody>
              </p:sp>
              <p:grpSp>
                <p:nvGrpSpPr>
                  <p:cNvPr id="23" name="Group 22">
                    <a:extLst>
                      <a:ext uri="{FF2B5EF4-FFF2-40B4-BE49-F238E27FC236}">
                        <a16:creationId xmlns:a16="http://schemas.microsoft.com/office/drawing/2014/main" id="{8BF698CC-221E-22C6-68E7-513F2897D3A1}"/>
                      </a:ext>
                    </a:extLst>
                  </p:cNvPr>
                  <p:cNvGrpSpPr/>
                  <p:nvPr/>
                </p:nvGrpSpPr>
                <p:grpSpPr>
                  <a:xfrm>
                    <a:off x="4592279" y="3191007"/>
                    <a:ext cx="1602143" cy="581597"/>
                    <a:chOff x="5328527" y="1290467"/>
                    <a:chExt cx="1974096" cy="661186"/>
                  </a:xfrm>
                </p:grpSpPr>
                <p:sp>
                  <p:nvSpPr>
                    <p:cNvPr id="35" name="Rounded Rectangle 34">
                      <a:extLst>
                        <a:ext uri="{FF2B5EF4-FFF2-40B4-BE49-F238E27FC236}">
                          <a16:creationId xmlns:a16="http://schemas.microsoft.com/office/drawing/2014/main" id="{D429279D-9E48-EE3C-5C20-197138FB1F1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57829" y="1290467"/>
                      <a:ext cx="1895218" cy="661186"/>
                    </a:xfrm>
                    <a:prstGeom prst="roundRect">
                      <a:avLst/>
                    </a:prstGeom>
                    <a:solidFill>
                      <a:srgbClr val="FFFF00">
                        <a:alpha val="50191"/>
                      </a:srgbClr>
                    </a:solidFill>
                    <a:ln>
                      <a:noFill/>
                    </a:ln>
                    <a:effectLst/>
                    <a:scene3d>
                      <a:camera prst="orthographicFront">
                        <a:rot lat="0" lon="0" rev="0"/>
                      </a:camera>
                      <a:lightRig rig="threePt" dir="t">
                        <a:rot lat="0" lon="0" rev="1200000"/>
                      </a:lightRig>
                    </a:scene3d>
                    <a:sp3d/>
                  </p:spPr>
                  <p:style>
                    <a:lnRef idx="0">
                      <a:schemeClr val="accent1"/>
                    </a:lnRef>
                    <a:fillRef idx="3">
                      <a:schemeClr val="accent1"/>
                    </a:fillRef>
                    <a:effectRef idx="3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6" name="TextBox 35">
                      <a:extLst>
                        <a:ext uri="{FF2B5EF4-FFF2-40B4-BE49-F238E27FC236}">
                          <a16:creationId xmlns:a16="http://schemas.microsoft.com/office/drawing/2014/main" id="{C343B48A-9E8B-0E2E-53D0-F25C47000B76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328527" y="1352849"/>
                      <a:ext cx="1974096" cy="557394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Resonances &amp; exotic/hybrid hadrons</a:t>
                      </a:r>
                    </a:p>
                  </p:txBody>
                </p:sp>
              </p:grpSp>
              <p:cxnSp>
                <p:nvCxnSpPr>
                  <p:cNvPr id="24" name="Straight Arrow Connector 23">
                    <a:extLst>
                      <a:ext uri="{FF2B5EF4-FFF2-40B4-BE49-F238E27FC236}">
                        <a16:creationId xmlns:a16="http://schemas.microsoft.com/office/drawing/2014/main" id="{5AF49EEC-51E0-513C-0E20-4F13A4139DD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7761830" y="3083648"/>
                    <a:ext cx="266741" cy="68823"/>
                  </a:xfrm>
                  <a:prstGeom prst="straightConnector1">
                    <a:avLst/>
                  </a:prstGeom>
                  <a:ln w="101600">
                    <a:solidFill>
                      <a:srgbClr val="00B050">
                        <a:alpha val="75918"/>
                      </a:srgbClr>
                    </a:solidFill>
                    <a:headEnd type="none"/>
                    <a:tailEnd type="triangle" w="sm" len="sm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" name="Straight Arrow Connector 24">
                    <a:extLst>
                      <a:ext uri="{FF2B5EF4-FFF2-40B4-BE49-F238E27FC236}">
                        <a16:creationId xmlns:a16="http://schemas.microsoft.com/office/drawing/2014/main" id="{284A0A84-2707-0F0A-244C-4E869C6BD41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835950" y="2889464"/>
                    <a:ext cx="350659" cy="0"/>
                  </a:xfrm>
                  <a:prstGeom prst="straightConnector1">
                    <a:avLst/>
                  </a:prstGeom>
                  <a:ln w="101600">
                    <a:solidFill>
                      <a:srgbClr val="00B050">
                        <a:alpha val="76000"/>
                      </a:srgbClr>
                    </a:solidFill>
                    <a:headEnd type="none"/>
                    <a:tailEnd type="triangle" w="sm" len="sm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" name="Straight Arrow Connector 25">
                    <a:extLst>
                      <a:ext uri="{FF2B5EF4-FFF2-40B4-BE49-F238E27FC236}">
                        <a16:creationId xmlns:a16="http://schemas.microsoft.com/office/drawing/2014/main" id="{CDA2D006-5E08-3959-5A35-6A0D97C21B7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262445" y="3304437"/>
                    <a:ext cx="309229" cy="80918"/>
                  </a:xfrm>
                  <a:prstGeom prst="straightConnector1">
                    <a:avLst/>
                  </a:prstGeom>
                  <a:ln w="101600">
                    <a:solidFill>
                      <a:srgbClr val="00B050">
                        <a:alpha val="75590"/>
                      </a:srgbClr>
                    </a:solidFill>
                    <a:headEnd type="none"/>
                    <a:tailEnd type="triangle" w="sm" len="sm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7" name="Straight Arrow Connector 26">
                    <a:extLst>
                      <a:ext uri="{FF2B5EF4-FFF2-40B4-BE49-F238E27FC236}">
                        <a16:creationId xmlns:a16="http://schemas.microsoft.com/office/drawing/2014/main" id="{88DCD60B-05A9-CB01-C4DC-FC0E0F696D8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6183438" y="3312543"/>
                    <a:ext cx="290566" cy="79218"/>
                  </a:xfrm>
                  <a:prstGeom prst="straightConnector1">
                    <a:avLst/>
                  </a:prstGeom>
                  <a:ln w="101600">
                    <a:solidFill>
                      <a:srgbClr val="00B050">
                        <a:alpha val="75931"/>
                      </a:srgbClr>
                    </a:solidFill>
                    <a:headEnd type="none"/>
                    <a:tailEnd type="triangle" w="sm" len="sm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28" name="Group 27">
                    <a:extLst>
                      <a:ext uri="{FF2B5EF4-FFF2-40B4-BE49-F238E27FC236}">
                        <a16:creationId xmlns:a16="http://schemas.microsoft.com/office/drawing/2014/main" id="{F3882657-9AB2-FE2E-643B-1CB46A6BFCEA}"/>
                      </a:ext>
                    </a:extLst>
                  </p:cNvPr>
                  <p:cNvGrpSpPr/>
                  <p:nvPr/>
                </p:nvGrpSpPr>
                <p:grpSpPr>
                  <a:xfrm>
                    <a:off x="6515357" y="2885356"/>
                    <a:ext cx="1234358" cy="552409"/>
                    <a:chOff x="6517699" y="2896499"/>
                    <a:chExt cx="1234358" cy="552409"/>
                  </a:xfrm>
                </p:grpSpPr>
                <p:sp>
                  <p:nvSpPr>
                    <p:cNvPr id="33" name="Oval 32">
                      <a:extLst>
                        <a:ext uri="{FF2B5EF4-FFF2-40B4-BE49-F238E27FC236}">
                          <a16:creationId xmlns:a16="http://schemas.microsoft.com/office/drawing/2014/main" id="{ABDDE48F-EEE8-A41F-83B0-C83BEE96217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17699" y="2896499"/>
                      <a:ext cx="1234358" cy="550798"/>
                    </a:xfrm>
                    <a:prstGeom prst="ellipse">
                      <a:avLst/>
                    </a:prstGeom>
                    <a:solidFill>
                      <a:srgbClr val="0070C0">
                        <a:alpha val="49999"/>
                      </a:srgbClr>
                    </a:solidFill>
                    <a:ln>
                      <a:noFill/>
                    </a:ln>
                    <a:effectLst/>
                    <a:scene3d>
                      <a:camera prst="orthographicFront">
                        <a:rot lat="0" lon="0" rev="0"/>
                      </a:camera>
                      <a:lightRig rig="threePt" dir="t">
                        <a:rot lat="0" lon="0" rev="1200000"/>
                      </a:lightRig>
                    </a:scene3d>
                    <a:sp3d/>
                  </p:spPr>
                  <p:style>
                    <a:lnRef idx="0">
                      <a:schemeClr val="accent1"/>
                    </a:lnRef>
                    <a:fillRef idx="3">
                      <a:schemeClr val="accent1"/>
                    </a:fillRef>
                    <a:effectRef idx="3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4" name="TextBox 33">
                      <a:extLst>
                        <a:ext uri="{FF2B5EF4-FFF2-40B4-BE49-F238E27FC236}">
                          <a16:creationId xmlns:a16="http://schemas.microsoft.com/office/drawing/2014/main" id="{211EB74E-EC60-7113-E508-E2FA2948FF85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709233" y="2958609"/>
                      <a:ext cx="845185" cy="490299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Amplitude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Analysis</a:t>
                      </a:r>
                    </a:p>
                  </p:txBody>
                </p:sp>
              </p:grpSp>
              <p:grpSp>
                <p:nvGrpSpPr>
                  <p:cNvPr id="29" name="Group 28">
                    <a:extLst>
                      <a:ext uri="{FF2B5EF4-FFF2-40B4-BE49-F238E27FC236}">
                        <a16:creationId xmlns:a16="http://schemas.microsoft.com/office/drawing/2014/main" id="{6E07E626-3AAB-7006-00B5-B4DE39D3CFD9}"/>
                      </a:ext>
                    </a:extLst>
                  </p:cNvPr>
                  <p:cNvGrpSpPr/>
                  <p:nvPr/>
                </p:nvGrpSpPr>
                <p:grpSpPr>
                  <a:xfrm>
                    <a:off x="4495428" y="2294718"/>
                    <a:ext cx="1765212" cy="834239"/>
                    <a:chOff x="4844862" y="3367091"/>
                    <a:chExt cx="2433695" cy="1110316"/>
                  </a:xfrm>
                </p:grpSpPr>
                <p:pic>
                  <p:nvPicPr>
                    <p:cNvPr id="30" name="Picture 29" descr="A close-up of a clock&#10;&#10;Description automatically generated with low confidence">
                      <a:extLst>
                        <a:ext uri="{FF2B5EF4-FFF2-40B4-BE49-F238E27FC236}">
                          <a16:creationId xmlns:a16="http://schemas.microsoft.com/office/drawing/2014/main" id="{0D6CF6F7-B060-068F-5872-3E05A327CDDF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4"/>
                    <a:stretch>
                      <a:fillRect/>
                    </a:stretch>
                  </p:blipFill>
                  <p:spPr>
                    <a:xfrm>
                      <a:off x="5645804" y="3367091"/>
                      <a:ext cx="793314" cy="949912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31" name="Picture 30" descr="A picture containing text, pool ball, table&#10;&#10;Description automatically generated">
                      <a:extLst>
                        <a:ext uri="{FF2B5EF4-FFF2-40B4-BE49-F238E27FC236}">
                          <a16:creationId xmlns:a16="http://schemas.microsoft.com/office/drawing/2014/main" id="{324EA3B2-AB8F-64A5-28F3-9E8333F20DF4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/>
                    <a:stretch>
                      <a:fillRect/>
                    </a:stretch>
                  </p:blipFill>
                  <p:spPr>
                    <a:xfrm>
                      <a:off x="6439118" y="3640790"/>
                      <a:ext cx="839439" cy="83161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32" name="Picture 31" descr="A picture containing text, pool ball&#10;&#10;Description automatically generated">
                      <a:extLst>
                        <a:ext uri="{FF2B5EF4-FFF2-40B4-BE49-F238E27FC236}">
                          <a16:creationId xmlns:a16="http://schemas.microsoft.com/office/drawing/2014/main" id="{5B3B7FA0-9816-3A6E-B1F9-2919A119DA9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6"/>
                    <a:stretch>
                      <a:fillRect/>
                    </a:stretch>
                  </p:blipFill>
                  <p:spPr>
                    <a:xfrm>
                      <a:off x="4844862" y="3725077"/>
                      <a:ext cx="800942" cy="752330"/>
                    </a:xfrm>
                    <a:prstGeom prst="rect">
                      <a:avLst/>
                    </a:prstGeom>
                  </p:spPr>
                </p:pic>
              </p:grpSp>
            </p:grpSp>
          </p:grpSp>
        </p:grp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19B40942-CDD8-B79F-80D2-4165A78442B6}"/>
              </a:ext>
            </a:extLst>
          </p:cNvPr>
          <p:cNvGrpSpPr/>
          <p:nvPr/>
        </p:nvGrpSpPr>
        <p:grpSpPr>
          <a:xfrm>
            <a:off x="407854" y="3151509"/>
            <a:ext cx="10084041" cy="1576978"/>
            <a:chOff x="407854" y="3403941"/>
            <a:chExt cx="10084041" cy="1576978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42C6A6E5-E0FE-BC6B-144E-5E916244B98B}"/>
                </a:ext>
              </a:extLst>
            </p:cNvPr>
            <p:cNvGrpSpPr/>
            <p:nvPr/>
          </p:nvGrpSpPr>
          <p:grpSpPr>
            <a:xfrm>
              <a:off x="407854" y="3403941"/>
              <a:ext cx="10084041" cy="1576978"/>
              <a:chOff x="410489" y="3450975"/>
              <a:chExt cx="10084041" cy="1576978"/>
            </a:xfrm>
          </p:grpSpPr>
          <p:grpSp>
            <p:nvGrpSpPr>
              <p:cNvPr id="46" name="Group 45">
                <a:extLst>
                  <a:ext uri="{FF2B5EF4-FFF2-40B4-BE49-F238E27FC236}">
                    <a16:creationId xmlns:a16="http://schemas.microsoft.com/office/drawing/2014/main" id="{6ADF7038-7FDE-F782-1F66-676A06714963}"/>
                  </a:ext>
                </a:extLst>
              </p:cNvPr>
              <p:cNvGrpSpPr/>
              <p:nvPr/>
            </p:nvGrpSpPr>
            <p:grpSpPr>
              <a:xfrm>
                <a:off x="410489" y="3450975"/>
                <a:ext cx="10084041" cy="1576978"/>
                <a:chOff x="418514" y="3593311"/>
                <a:chExt cx="10084041" cy="1576978"/>
              </a:xfrm>
            </p:grpSpPr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382823E7-B0A2-9819-3531-41C1ED393134}"/>
                    </a:ext>
                  </a:extLst>
                </p:cNvPr>
                <p:cNvSpPr txBox="1"/>
                <p:nvPr/>
              </p:nvSpPr>
              <p:spPr>
                <a:xfrm>
                  <a:off x="418514" y="3646896"/>
                  <a:ext cx="3821083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285750" marR="0" lvl="0" indent="-28575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Wingdings" pitchFamily="2" charset="2"/>
                    <a:buChar char="q"/>
                    <a:tabLst/>
                    <a:defRPr/>
                  </a:pPr>
                  <a:r>
                    <a:rPr kumimoji="0" lang="en-US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Hadron Structure - Partonic:</a:t>
                  </a: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50" name="Group 49">
                  <a:extLst>
                    <a:ext uri="{FF2B5EF4-FFF2-40B4-BE49-F238E27FC236}">
                      <a16:creationId xmlns:a16="http://schemas.microsoft.com/office/drawing/2014/main" id="{3D496164-AC39-DF41-E468-0F3973FD44A2}"/>
                    </a:ext>
                  </a:extLst>
                </p:cNvPr>
                <p:cNvGrpSpPr/>
                <p:nvPr/>
              </p:nvGrpSpPr>
              <p:grpSpPr>
                <a:xfrm>
                  <a:off x="858774" y="3593311"/>
                  <a:ext cx="9643781" cy="1576978"/>
                  <a:chOff x="851643" y="3589157"/>
                  <a:chExt cx="9643781" cy="1576978"/>
                </a:xfrm>
              </p:grpSpPr>
              <p:sp>
                <p:nvSpPr>
                  <p:cNvPr id="51" name="TextBox 50">
                    <a:extLst>
                      <a:ext uri="{FF2B5EF4-FFF2-40B4-BE49-F238E27FC236}">
                        <a16:creationId xmlns:a16="http://schemas.microsoft.com/office/drawing/2014/main" id="{3FF7061F-AB48-5EAE-58ED-EB1050B9D8F4}"/>
                      </a:ext>
                    </a:extLst>
                  </p:cNvPr>
                  <p:cNvSpPr txBox="1"/>
                  <p:nvPr/>
                </p:nvSpPr>
                <p:spPr>
                  <a:xfrm>
                    <a:off x="930585" y="4542888"/>
                    <a:ext cx="2009589" cy="48013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9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4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BE1D1D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Calibri" panose="020F0502020204030204" pitchFamily="34" charset="0"/>
                      </a:rPr>
                      <a:t>Thrust area 3: </a:t>
                    </a:r>
                  </a:p>
                  <a:p>
                    <a:pPr marL="0" marR="0" lvl="0" indent="0" algn="l" defTabSz="914400" rtl="0" eaLnBrk="1" fontAlgn="auto" latinLnBrk="0" hangingPunct="1">
                      <a:lnSpc>
                        <a:spcPct val="9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4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BE1D1D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Calibri" panose="020F0502020204030204" pitchFamily="34" charset="0"/>
                      </a:rPr>
                      <a:t>Hadron Structure - LQCD</a:t>
                    </a:r>
                  </a:p>
                </p:txBody>
              </p:sp>
              <p:grpSp>
                <p:nvGrpSpPr>
                  <p:cNvPr id="52" name="Group 51">
                    <a:extLst>
                      <a:ext uri="{FF2B5EF4-FFF2-40B4-BE49-F238E27FC236}">
                        <a16:creationId xmlns:a16="http://schemas.microsoft.com/office/drawing/2014/main" id="{0D01DEE6-5B70-600C-BFE1-18305133D469}"/>
                      </a:ext>
                    </a:extLst>
                  </p:cNvPr>
                  <p:cNvGrpSpPr/>
                  <p:nvPr/>
                </p:nvGrpSpPr>
                <p:grpSpPr>
                  <a:xfrm>
                    <a:off x="851643" y="3893262"/>
                    <a:ext cx="9241395" cy="1244889"/>
                    <a:chOff x="860771" y="3764285"/>
                    <a:chExt cx="9332447" cy="1366292"/>
                  </a:xfrm>
                </p:grpSpPr>
                <p:sp>
                  <p:nvSpPr>
                    <p:cNvPr id="55" name="TextBox 54">
                      <a:extLst>
                        <a:ext uri="{FF2B5EF4-FFF2-40B4-BE49-F238E27FC236}">
                          <a16:creationId xmlns:a16="http://schemas.microsoft.com/office/drawing/2014/main" id="{CF5BA4BC-4467-8826-BA32-D55BF6B7663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394474" y="3764285"/>
                      <a:ext cx="798744" cy="1089529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JLAB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COMPASS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RHIC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LHC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EIC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…</a:t>
                      </a:r>
                    </a:p>
                  </p:txBody>
                </p:sp>
                <p:grpSp>
                  <p:nvGrpSpPr>
                    <p:cNvPr id="56" name="Group 55">
                      <a:extLst>
                        <a:ext uri="{FF2B5EF4-FFF2-40B4-BE49-F238E27FC236}">
                          <a16:creationId xmlns:a16="http://schemas.microsoft.com/office/drawing/2014/main" id="{7678E9A6-6B3F-FEA9-B84C-968713982DB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60771" y="3768579"/>
                      <a:ext cx="8614843" cy="1361998"/>
                      <a:chOff x="860771" y="3768579"/>
                      <a:chExt cx="8614843" cy="1361998"/>
                    </a:xfrm>
                  </p:grpSpPr>
                  <p:grpSp>
                    <p:nvGrpSpPr>
                      <p:cNvPr id="57" name="Group 56">
                        <a:extLst>
                          <a:ext uri="{FF2B5EF4-FFF2-40B4-BE49-F238E27FC236}">
                            <a16:creationId xmlns:a16="http://schemas.microsoft.com/office/drawing/2014/main" id="{D3157144-602C-892E-70F2-5A0E3221B0AB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860771" y="3841224"/>
                        <a:ext cx="8614843" cy="1289353"/>
                        <a:chOff x="860771" y="3841224"/>
                        <a:chExt cx="8614843" cy="1289353"/>
                      </a:xfrm>
                    </p:grpSpPr>
                    <p:sp>
                      <p:nvSpPr>
                        <p:cNvPr id="60" name="Oval 59">
                          <a:extLst>
                            <a:ext uri="{FF2B5EF4-FFF2-40B4-BE49-F238E27FC236}">
                              <a16:creationId xmlns:a16="http://schemas.microsoft.com/office/drawing/2014/main" id="{3E315E84-0530-9A5D-57B2-B6E77FF973A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984886" y="4026613"/>
                          <a:ext cx="1243646" cy="550798"/>
                        </a:xfrm>
                        <a:prstGeom prst="ellipse">
                          <a:avLst/>
                        </a:prstGeom>
                        <a:solidFill>
                          <a:srgbClr val="92D050">
                            <a:alpha val="82000"/>
                          </a:srgbClr>
                        </a:solidFill>
                        <a:ln>
                          <a:noFill/>
                        </a:ln>
                        <a:effectLst/>
                        <a:scene3d>
                          <a:camera prst="orthographicFront">
                            <a:rot lat="0" lon="0" rev="0"/>
                          </a:camera>
                          <a:lightRig rig="threePt" dir="t">
                            <a:rot lat="0" lon="0" rev="1200000"/>
                          </a:lightRig>
                        </a:scene3d>
                        <a:sp3d/>
                      </p:spPr>
                      <p:style>
                        <a:lnRef idx="0">
                          <a:schemeClr val="accent1"/>
                        </a:lnRef>
                        <a:fillRef idx="3">
                          <a:schemeClr val="accent1"/>
                        </a:fillRef>
                        <a:effectRef idx="3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9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2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grpSp>
                      <p:nvGrpSpPr>
                        <p:cNvPr id="61" name="Group 60">
                          <a:extLst>
                            <a:ext uri="{FF2B5EF4-FFF2-40B4-BE49-F238E27FC236}">
                              <a16:creationId xmlns:a16="http://schemas.microsoft.com/office/drawing/2014/main" id="{A6C40BFA-AD50-998A-67BC-C0553650D199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860771" y="3841224"/>
                          <a:ext cx="8614843" cy="1289353"/>
                          <a:chOff x="860771" y="2530902"/>
                          <a:chExt cx="8614843" cy="1289353"/>
                        </a:xfrm>
                      </p:grpSpPr>
                      <p:sp>
                        <p:nvSpPr>
                          <p:cNvPr id="62" name="Left Brace 61">
                            <a:extLst>
                              <a:ext uri="{FF2B5EF4-FFF2-40B4-BE49-F238E27FC236}">
                                <a16:creationId xmlns:a16="http://schemas.microsoft.com/office/drawing/2014/main" id="{09575E47-CF9E-1D34-3C1E-FF741691F55D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9267577" y="2530902"/>
                            <a:ext cx="208037" cy="847792"/>
                          </a:xfrm>
                          <a:prstGeom prst="leftBrace">
                            <a:avLst/>
                          </a:prstGeom>
                          <a:ln w="25400">
                            <a:solidFill>
                              <a:schemeClr val="tx1"/>
                            </a:solidFill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marL="0" marR="0" lvl="0" indent="0" algn="ctr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1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libri" panose="020F0502020204030204"/>
                              <a:ea typeface="+mn-ea"/>
                              <a:cs typeface="+mn-cs"/>
                            </a:endParaRPr>
                          </a:p>
                        </p:txBody>
                      </p:sp>
                      <p:grpSp>
                        <p:nvGrpSpPr>
                          <p:cNvPr id="63" name="Group 62">
                            <a:extLst>
                              <a:ext uri="{FF2B5EF4-FFF2-40B4-BE49-F238E27FC236}">
                                <a16:creationId xmlns:a16="http://schemas.microsoft.com/office/drawing/2014/main" id="{568C9C2D-2288-F418-C1AB-18AC4791209A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860771" y="2658516"/>
                            <a:ext cx="892503" cy="431957"/>
                            <a:chOff x="1024657" y="2555391"/>
                            <a:chExt cx="1053456" cy="684804"/>
                          </a:xfrm>
                        </p:grpSpPr>
                        <p:sp>
                          <p:nvSpPr>
                            <p:cNvPr id="81" name="Oval 80">
                              <a:extLst>
                                <a:ext uri="{FF2B5EF4-FFF2-40B4-BE49-F238E27FC236}">
                                  <a16:creationId xmlns:a16="http://schemas.microsoft.com/office/drawing/2014/main" id="{282E3A42-D082-7106-952A-17D230FEA7AE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024657" y="2555391"/>
                              <a:ext cx="1053456" cy="684804"/>
                            </a:xfrm>
                            <a:prstGeom prst="ellipse">
                              <a:avLst/>
                            </a:prstGeom>
                            <a:solidFill>
                              <a:schemeClr val="accent5">
                                <a:lumMod val="60000"/>
                                <a:lumOff val="40000"/>
                                <a:alpha val="55000"/>
                              </a:schemeClr>
                            </a:solidFill>
                            <a:ln>
                              <a:noFill/>
                            </a:ln>
                            <a:effectLst/>
                            <a:scene3d>
                              <a:camera prst="orthographicFront">
                                <a:rot lat="0" lon="0" rev="0"/>
                              </a:camera>
                              <a:lightRig rig="threePt" dir="t">
                                <a:rot lat="0" lon="0" rev="1200000"/>
                              </a:lightRig>
                            </a:scene3d>
                            <a:sp3d/>
                          </p:spPr>
                          <p:style>
                            <a:lnRef idx="0">
                              <a:schemeClr val="accent1"/>
                            </a:lnRef>
                            <a:fillRef idx="3">
                              <a:schemeClr val="accent1"/>
                            </a:fillRef>
                            <a:effectRef idx="3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              <a:prstTxWarp prst="textNoShape">
                                <a:avLst/>
                              </a:prstTxWarp>
                              <a:noAutofit/>
                            </a:bodyPr>
                            <a:lstStyle/>
                            <a:p>
                              <a:pPr marL="0" marR="0" lvl="0" indent="0" algn="ctr" defTabSz="914400" rtl="0" eaLnBrk="1" fontAlgn="auto" latinLnBrk="0" hangingPunct="1">
                                <a:lnSpc>
                                  <a:spcPct val="9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US" sz="12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libri" panose="020F0502020204030204"/>
                                <a:ea typeface="+mn-ea"/>
                                <a:cs typeface="+mn-cs"/>
                              </a:endParaRPr>
                            </a:p>
                          </p:txBody>
                        </p:sp>
                        <p:pic>
                          <p:nvPicPr>
                            <p:cNvPr id="82" name="Picture 81">
                              <a:extLst>
                                <a:ext uri="{FF2B5EF4-FFF2-40B4-BE49-F238E27FC236}">
                                  <a16:creationId xmlns:a16="http://schemas.microsoft.com/office/drawing/2014/main" id="{4D8394E5-B4C5-0F1E-7CB8-3C88500E86A0}"/>
                                </a:ext>
                              </a:extLst>
                            </p:cNvPr>
                            <p:cNvPicPr>
                              <a:picLocks noChangeAspect="1"/>
                            </p:cNvPicPr>
                            <p:nvPr/>
                          </p:nvPicPr>
                          <p:blipFill>
                            <a:blip r:embed="rId3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1240235" y="2764443"/>
                              <a:ext cx="622300" cy="266700"/>
                            </a:xfrm>
                            <a:prstGeom prst="rect">
                              <a:avLst/>
                            </a:prstGeom>
                          </p:spPr>
                        </p:pic>
                      </p:grpSp>
                      <p:grpSp>
                        <p:nvGrpSpPr>
                          <p:cNvPr id="64" name="Group 63">
                            <a:extLst>
                              <a:ext uri="{FF2B5EF4-FFF2-40B4-BE49-F238E27FC236}">
                                <a16:creationId xmlns:a16="http://schemas.microsoft.com/office/drawing/2014/main" id="{31747D8A-021F-0A2E-F7F4-A66271C83CF8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2248033" y="2599858"/>
                            <a:ext cx="1065200" cy="566058"/>
                            <a:chOff x="2403987" y="2555391"/>
                            <a:chExt cx="1489587" cy="684804"/>
                          </a:xfrm>
                        </p:grpSpPr>
                        <p:sp>
                          <p:nvSpPr>
                            <p:cNvPr id="79" name="Oval 78">
                              <a:extLst>
                                <a:ext uri="{FF2B5EF4-FFF2-40B4-BE49-F238E27FC236}">
                                  <a16:creationId xmlns:a16="http://schemas.microsoft.com/office/drawing/2014/main" id="{CF667B4A-4E8E-87D0-D6FE-9E0AC7FFE117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2403987" y="2555391"/>
                              <a:ext cx="1489587" cy="684804"/>
                            </a:xfrm>
                            <a:prstGeom prst="ellipse">
                              <a:avLst/>
                            </a:prstGeom>
                            <a:solidFill>
                              <a:srgbClr val="1E3EF0">
                                <a:alpha val="50000"/>
                              </a:srgbClr>
                            </a:solidFill>
                            <a:ln>
                              <a:noFill/>
                            </a:ln>
                            <a:effectLst/>
                            <a:scene3d>
                              <a:camera prst="orthographicFront">
                                <a:rot lat="0" lon="0" rev="0"/>
                              </a:camera>
                              <a:lightRig rig="threePt" dir="t">
                                <a:rot lat="0" lon="0" rev="1200000"/>
                              </a:lightRig>
                            </a:scene3d>
                            <a:sp3d/>
                          </p:spPr>
                          <p:style>
                            <a:lnRef idx="0">
                              <a:schemeClr val="accent1"/>
                            </a:lnRef>
                            <a:fillRef idx="3">
                              <a:schemeClr val="accent1"/>
                            </a:fillRef>
                            <a:effectRef idx="3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              <a:prstTxWarp prst="textNoShape">
                                <a:avLst/>
                              </a:prstTxWarp>
                              <a:noAutofit/>
                            </a:bodyPr>
                            <a:lstStyle/>
                            <a:p>
                              <a:pPr marL="0" marR="0" lvl="0" indent="0" algn="ctr" defTabSz="914400" rtl="0" eaLnBrk="1" fontAlgn="auto" latinLnBrk="0" hangingPunct="1">
                                <a:lnSpc>
                                  <a:spcPct val="9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US" sz="12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libri" panose="020F0502020204030204"/>
                                <a:ea typeface="+mn-ea"/>
                                <a:cs typeface="+mn-cs"/>
                              </a:endParaRPr>
                            </a:p>
                          </p:txBody>
                        </p:sp>
                        <p:sp>
                          <p:nvSpPr>
                            <p:cNvPr id="80" name="TextBox 79">
                              <a:extLst>
                                <a:ext uri="{FF2B5EF4-FFF2-40B4-BE49-F238E27FC236}">
                                  <a16:creationId xmlns:a16="http://schemas.microsoft.com/office/drawing/2014/main" id="{38315BA0-D591-3BFA-A7BD-9227659CDD3D}"/>
                                </a:ext>
                              </a:extLst>
                            </p:cNvPr>
                            <p:cNvSpPr txBox="1"/>
                            <p:nvPr/>
                          </p:nvSpPr>
                          <p:spPr>
                            <a:xfrm>
                              <a:off x="2484574" y="2752907"/>
                              <a:ext cx="1328411" cy="315498"/>
                            </a:xfrm>
                            <a:prstGeom prst="rect">
                              <a:avLst/>
                            </a:prstGeom>
                            <a:noFill/>
                          </p:spPr>
                          <p:txBody>
                            <a:bodyPr wrap="none" rtlCol="0">
                              <a:spAutoFit/>
                            </a:bodyPr>
                            <a:lstStyle/>
                            <a:p>
                              <a:pPr marL="0" marR="0" lvl="0" indent="0" algn="ctr" defTabSz="914400" rtl="0" eaLnBrk="1" fontAlgn="auto" latinLnBrk="0" hangingPunct="1">
                                <a:lnSpc>
                                  <a:spcPct val="9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r>
                                <a:rPr kumimoji="0" lang="en-US" sz="12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libri" panose="020F0502020204030204" pitchFamily="34" charset="0"/>
                                  <a:ea typeface="+mn-ea"/>
                                  <a:cs typeface="Calibri" panose="020F0502020204030204" pitchFamily="34" charset="0"/>
                                </a:rPr>
                                <a:t>Lattice QCD</a:t>
                              </a:r>
                            </a:p>
                          </p:txBody>
                        </p:sp>
                      </p:grpSp>
                      <p:grpSp>
                        <p:nvGrpSpPr>
                          <p:cNvPr id="65" name="Group 64">
                            <a:extLst>
                              <a:ext uri="{FF2B5EF4-FFF2-40B4-BE49-F238E27FC236}">
                                <a16:creationId xmlns:a16="http://schemas.microsoft.com/office/drawing/2014/main" id="{598EB938-F3B4-42DA-3859-B35976A4F737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2952440" y="2954016"/>
                            <a:ext cx="1307358" cy="520691"/>
                            <a:chOff x="5876386" y="2623532"/>
                            <a:chExt cx="1571332" cy="645471"/>
                          </a:xfrm>
                        </p:grpSpPr>
                        <p:sp>
                          <p:nvSpPr>
                            <p:cNvPr id="77" name="Oval 76">
                              <a:extLst>
                                <a:ext uri="{FF2B5EF4-FFF2-40B4-BE49-F238E27FC236}">
                                  <a16:creationId xmlns:a16="http://schemas.microsoft.com/office/drawing/2014/main" id="{C90C3BC6-809D-6BE3-F020-7D28B2409A81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5917263" y="2623532"/>
                              <a:ext cx="1489587" cy="645471"/>
                            </a:xfrm>
                            <a:prstGeom prst="ellipse">
                              <a:avLst/>
                            </a:prstGeom>
                            <a:solidFill>
                              <a:srgbClr val="1E3EF0">
                                <a:alpha val="49601"/>
                              </a:srgbClr>
                            </a:solidFill>
                            <a:ln>
                              <a:noFill/>
                            </a:ln>
                            <a:effectLst/>
                            <a:scene3d>
                              <a:camera prst="orthographicFront">
                                <a:rot lat="0" lon="0" rev="0"/>
                              </a:camera>
                              <a:lightRig rig="threePt" dir="t">
                                <a:rot lat="0" lon="0" rev="1200000"/>
                              </a:lightRig>
                            </a:scene3d>
                            <a:sp3d/>
                          </p:spPr>
                          <p:style>
                            <a:lnRef idx="0">
                              <a:schemeClr val="accent1"/>
                            </a:lnRef>
                            <a:fillRef idx="3">
                              <a:schemeClr val="accent1"/>
                            </a:fillRef>
                            <a:effectRef idx="3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              <a:prstTxWarp prst="textNoShape">
                                <a:avLst/>
                              </a:prstTxWarp>
                              <a:noAutofit/>
                            </a:bodyPr>
                            <a:lstStyle/>
                            <a:p>
                              <a:pPr marL="0" marR="0" lvl="0" indent="0" algn="ctr" defTabSz="914400" rtl="0" eaLnBrk="1" fontAlgn="auto" latinLnBrk="0" hangingPunct="1">
                                <a:lnSpc>
                                  <a:spcPct val="9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US" sz="12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libri" panose="020F0502020204030204"/>
                                <a:ea typeface="+mn-ea"/>
                                <a:cs typeface="+mn-cs"/>
                              </a:endParaRPr>
                            </a:p>
                          </p:txBody>
                        </p:sp>
                        <p:sp>
                          <p:nvSpPr>
                            <p:cNvPr id="78" name="TextBox 77">
                              <a:extLst>
                                <a:ext uri="{FF2B5EF4-FFF2-40B4-BE49-F238E27FC236}">
                                  <a16:creationId xmlns:a16="http://schemas.microsoft.com/office/drawing/2014/main" id="{2F38FFC8-C141-DA72-E792-F040DE9A53D4}"/>
                                </a:ext>
                              </a:extLst>
                            </p:cNvPr>
                            <p:cNvSpPr txBox="1"/>
                            <p:nvPr/>
                          </p:nvSpPr>
                          <p:spPr>
                            <a:xfrm>
                              <a:off x="5876386" y="2789649"/>
                              <a:ext cx="1571332" cy="320487"/>
                            </a:xfrm>
                            <a:prstGeom prst="rect">
                              <a:avLst/>
                            </a:prstGeom>
                            <a:noFill/>
                          </p:spPr>
                          <p:txBody>
                            <a:bodyPr wrap="square" rtlCol="0">
                              <a:spAutoFit/>
                            </a:bodyPr>
                            <a:lstStyle/>
                            <a:p>
                              <a:pPr marL="0" marR="0" lvl="0" indent="0" algn="ctr" defTabSz="914400" rtl="0" eaLnBrk="1" fontAlgn="auto" latinLnBrk="0" hangingPunct="1">
                                <a:lnSpc>
                                  <a:spcPct val="9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r>
                                <a:rPr kumimoji="0" lang="en-US" sz="12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libri" panose="020F0502020204030204" pitchFamily="34" charset="0"/>
                                  <a:ea typeface="+mn-ea"/>
                                  <a:cs typeface="Calibri" panose="020F0502020204030204" pitchFamily="34" charset="0"/>
                                </a:rPr>
                                <a:t>Factorization</a:t>
                              </a:r>
                            </a:p>
                          </p:txBody>
                        </p:sp>
                      </p:grpSp>
                      <p:sp>
                        <p:nvSpPr>
                          <p:cNvPr id="66" name="TextBox 65">
                            <a:extLst>
                              <a:ext uri="{FF2B5EF4-FFF2-40B4-BE49-F238E27FC236}">
                                <a16:creationId xmlns:a16="http://schemas.microsoft.com/office/drawing/2014/main" id="{A10BFFAC-95AE-9DA9-6242-793572C75D78}"/>
                              </a:ext>
                            </a:extLst>
                          </p:cNvPr>
                          <p:cNvSpPr txBox="1"/>
                          <p:nvPr/>
                        </p:nvSpPr>
                        <p:spPr>
                          <a:xfrm>
                            <a:off x="8096802" y="2792496"/>
                            <a:ext cx="1010148" cy="424732"/>
                          </a:xfrm>
                          <a:prstGeom prst="rect">
                            <a:avLst/>
                          </a:prstGeom>
                          <a:noFill/>
                        </p:spPr>
                        <p:txBody>
                          <a:bodyPr wrap="none" rtlCol="0">
                            <a:spAutoFit/>
                          </a:bodyPr>
                          <a:lstStyle/>
                          <a:p>
                            <a:pPr marL="0" marR="0" lvl="0" indent="0" algn="ctr" defTabSz="914400" rtl="0" eaLnBrk="1" fontAlgn="auto" latinLnBrk="0" hangingPunct="1">
                              <a:lnSpc>
                                <a:spcPct val="9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r>
                              <a:rPr kumimoji="0" lang="en-US" sz="12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libri" panose="020F0502020204030204" pitchFamily="34" charset="0"/>
                                <a:ea typeface="+mn-ea"/>
                                <a:cs typeface="Calibri" panose="020F0502020204030204" pitchFamily="34" charset="0"/>
                              </a:rPr>
                              <a:t>Experimental</a:t>
                            </a:r>
                          </a:p>
                          <a:p>
                            <a:pPr marL="0" marR="0" lvl="0" indent="0" algn="ctr" defTabSz="914400" rtl="0" eaLnBrk="1" fontAlgn="auto" latinLnBrk="0" hangingPunct="1">
                              <a:lnSpc>
                                <a:spcPct val="9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r>
                              <a:rPr kumimoji="0" lang="en-US" sz="12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libri" panose="020F0502020204030204" pitchFamily="34" charset="0"/>
                                <a:ea typeface="+mn-ea"/>
                                <a:cs typeface="Calibri" panose="020F0502020204030204" pitchFamily="34" charset="0"/>
                              </a:rPr>
                              <a:t>data</a:t>
                            </a:r>
                          </a:p>
                        </p:txBody>
                      </p:sp>
                      <p:grpSp>
                        <p:nvGrpSpPr>
                          <p:cNvPr id="67" name="Group 66">
                            <a:extLst>
                              <a:ext uri="{FF2B5EF4-FFF2-40B4-BE49-F238E27FC236}">
                                <a16:creationId xmlns:a16="http://schemas.microsoft.com/office/drawing/2014/main" id="{D7C44CCC-2591-7E4F-A0CC-4597E5444209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4551766" y="3273568"/>
                            <a:ext cx="1649063" cy="546687"/>
                            <a:chOff x="5278609" y="1384325"/>
                            <a:chExt cx="2031909" cy="621498"/>
                          </a:xfrm>
                        </p:grpSpPr>
                        <p:sp>
                          <p:nvSpPr>
                            <p:cNvPr id="75" name="Rounded Rectangle 74">
                              <a:extLst>
                                <a:ext uri="{FF2B5EF4-FFF2-40B4-BE49-F238E27FC236}">
                                  <a16:creationId xmlns:a16="http://schemas.microsoft.com/office/drawing/2014/main" id="{79B4AC85-79EE-494A-883D-AAA70B05B980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5278609" y="1384325"/>
                              <a:ext cx="2004081" cy="621498"/>
                            </a:xfrm>
                            <a:prstGeom prst="roundRect">
                              <a:avLst/>
                            </a:prstGeom>
                            <a:solidFill>
                              <a:srgbClr val="FFFF00">
                                <a:alpha val="49088"/>
                              </a:srgbClr>
                            </a:solidFill>
                            <a:ln>
                              <a:noFill/>
                            </a:ln>
                            <a:effectLst/>
                            <a:scene3d>
                              <a:camera prst="orthographicFront">
                                <a:rot lat="0" lon="0" rev="0"/>
                              </a:camera>
                              <a:lightRig rig="threePt" dir="t">
                                <a:rot lat="0" lon="0" rev="1200000"/>
                              </a:lightRig>
                            </a:scene3d>
                            <a:sp3d/>
                          </p:spPr>
                          <p:style>
                            <a:lnRef idx="0">
                              <a:schemeClr val="accent1"/>
                            </a:lnRef>
                            <a:fillRef idx="3">
                              <a:schemeClr val="accent1"/>
                            </a:fillRef>
                            <a:effectRef idx="3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              <a:prstTxWarp prst="textNoShape">
                                <a:avLst/>
                              </a:prstTxWarp>
                              <a:noAutofit/>
                            </a:bodyPr>
                            <a:lstStyle/>
                            <a:p>
                              <a:pPr marL="0" marR="0" lvl="0" indent="0" algn="ctr" defTabSz="914400" rtl="0" eaLnBrk="1" fontAlgn="auto" latinLnBrk="0" hangingPunct="1">
                                <a:lnSpc>
                                  <a:spcPct val="9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US" sz="12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libri" panose="020F0502020204030204"/>
                                <a:ea typeface="+mn-ea"/>
                                <a:cs typeface="+mn-cs"/>
                              </a:endParaRPr>
                            </a:p>
                          </p:txBody>
                        </p:sp>
                        <p:sp>
                          <p:nvSpPr>
                            <p:cNvPr id="76" name="TextBox 75">
                              <a:extLst>
                                <a:ext uri="{FF2B5EF4-FFF2-40B4-BE49-F238E27FC236}">
                                  <a16:creationId xmlns:a16="http://schemas.microsoft.com/office/drawing/2014/main" id="{5E598676-B517-8ECA-C60C-FA7B33C916F3}"/>
                                </a:ext>
                              </a:extLst>
                            </p:cNvPr>
                            <p:cNvSpPr txBox="1"/>
                            <p:nvPr/>
                          </p:nvSpPr>
                          <p:spPr>
                            <a:xfrm>
                              <a:off x="5336422" y="1429718"/>
                              <a:ext cx="1974096" cy="529944"/>
                            </a:xfrm>
                            <a:prstGeom prst="rect">
                              <a:avLst/>
                            </a:prstGeom>
                            <a:noFill/>
                          </p:spPr>
                          <p:txBody>
                            <a:bodyPr wrap="square" rtlCol="0">
                              <a:spAutoFit/>
                            </a:bodyPr>
                            <a:lstStyle/>
                            <a:p>
                              <a:pPr marL="0" marR="0" lvl="0" indent="0" algn="ctr" defTabSz="914400" rtl="0" eaLnBrk="1" fontAlgn="auto" latinLnBrk="0" hangingPunct="1">
                                <a:lnSpc>
                                  <a:spcPct val="9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r>
                                <a:rPr kumimoji="0" lang="en-US" sz="12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libri" panose="020F0502020204030204" pitchFamily="34" charset="0"/>
                                  <a:ea typeface="+mn-ea"/>
                                  <a:cs typeface="Calibri" panose="020F0502020204030204" pitchFamily="34" charset="0"/>
                                </a:rPr>
                                <a:t>3D partonic structure PDFs, TMDs, GPDs, …</a:t>
                              </a:r>
                            </a:p>
                          </p:txBody>
                        </p:sp>
                      </p:grpSp>
                      <p:cxnSp>
                        <p:nvCxnSpPr>
                          <p:cNvPr id="68" name="Straight Arrow Connector 67">
                            <a:extLst>
                              <a:ext uri="{FF2B5EF4-FFF2-40B4-BE49-F238E27FC236}">
                                <a16:creationId xmlns:a16="http://schemas.microsoft.com/office/drawing/2014/main" id="{63FD9D2B-DA60-AED1-350B-B729B9E00E5D}"/>
                              </a:ext>
                            </a:extLst>
                          </p:cNvPr>
                          <p:cNvCxnSpPr>
                            <a:cxnSpLocks/>
                          </p:cNvCxnSpPr>
                          <p:nvPr/>
                        </p:nvCxnSpPr>
                        <p:spPr>
                          <a:xfrm flipH="1">
                            <a:off x="7761830" y="3083648"/>
                            <a:ext cx="266741" cy="68823"/>
                          </a:xfrm>
                          <a:prstGeom prst="straightConnector1">
                            <a:avLst/>
                          </a:prstGeom>
                          <a:ln w="101600">
                            <a:solidFill>
                              <a:srgbClr val="00B050">
                                <a:alpha val="75852"/>
                              </a:srgbClr>
                            </a:solidFill>
                            <a:headEnd type="none"/>
                            <a:tailEnd type="triangle" w="sm" len="sm"/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69" name="Straight Arrow Connector 68">
                            <a:extLst>
                              <a:ext uri="{FF2B5EF4-FFF2-40B4-BE49-F238E27FC236}">
                                <a16:creationId xmlns:a16="http://schemas.microsoft.com/office/drawing/2014/main" id="{D48383E2-C8A5-A4E7-7882-924D406D41B8}"/>
                              </a:ext>
                            </a:extLst>
                          </p:cNvPr>
                          <p:cNvCxnSpPr>
                            <a:cxnSpLocks/>
                          </p:cNvCxnSpPr>
                          <p:nvPr/>
                        </p:nvCxnSpPr>
                        <p:spPr>
                          <a:xfrm>
                            <a:off x="1835950" y="2889464"/>
                            <a:ext cx="350659" cy="0"/>
                          </a:xfrm>
                          <a:prstGeom prst="straightConnector1">
                            <a:avLst/>
                          </a:prstGeom>
                          <a:ln w="101600">
                            <a:solidFill>
                              <a:srgbClr val="00B050">
                                <a:alpha val="75660"/>
                              </a:srgbClr>
                            </a:solidFill>
                            <a:headEnd type="none"/>
                            <a:tailEnd type="triangle" w="sm" len="sm"/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70" name="Straight Arrow Connector 69">
                            <a:extLst>
                              <a:ext uri="{FF2B5EF4-FFF2-40B4-BE49-F238E27FC236}">
                                <a16:creationId xmlns:a16="http://schemas.microsoft.com/office/drawing/2014/main" id="{420B2487-0252-EE02-29DC-4C5A055B4B34}"/>
                              </a:ext>
                            </a:extLst>
                          </p:cNvPr>
                          <p:cNvCxnSpPr>
                            <a:cxnSpLocks/>
                          </p:cNvCxnSpPr>
                          <p:nvPr/>
                        </p:nvCxnSpPr>
                        <p:spPr>
                          <a:xfrm flipV="1">
                            <a:off x="4265665" y="2851441"/>
                            <a:ext cx="422577" cy="212139"/>
                          </a:xfrm>
                          <a:prstGeom prst="straightConnector1">
                            <a:avLst/>
                          </a:prstGeom>
                          <a:ln w="101600">
                            <a:solidFill>
                              <a:srgbClr val="00B050">
                                <a:alpha val="76000"/>
                              </a:srgbClr>
                            </a:solidFill>
                            <a:headEnd type="none"/>
                            <a:tailEnd type="triangle" w="sm" len="sm"/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71" name="Straight Arrow Connector 70">
                            <a:extLst>
                              <a:ext uri="{FF2B5EF4-FFF2-40B4-BE49-F238E27FC236}">
                                <a16:creationId xmlns:a16="http://schemas.microsoft.com/office/drawing/2014/main" id="{801D92A4-1A39-CDB4-06BF-256336791BDD}"/>
                              </a:ext>
                            </a:extLst>
                          </p:cNvPr>
                          <p:cNvCxnSpPr>
                            <a:cxnSpLocks/>
                          </p:cNvCxnSpPr>
                          <p:nvPr/>
                        </p:nvCxnSpPr>
                        <p:spPr>
                          <a:xfrm flipH="1" flipV="1">
                            <a:off x="6062599" y="2869398"/>
                            <a:ext cx="362737" cy="161559"/>
                          </a:xfrm>
                          <a:prstGeom prst="straightConnector1">
                            <a:avLst/>
                          </a:prstGeom>
                          <a:ln w="101600">
                            <a:solidFill>
                              <a:srgbClr val="00B050">
                                <a:alpha val="75912"/>
                              </a:srgbClr>
                            </a:solidFill>
                            <a:headEnd type="none"/>
                            <a:tailEnd type="triangle" w="sm" len="sm"/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grpSp>
                        <p:nvGrpSpPr>
                          <p:cNvPr id="72" name="Group 71">
                            <a:extLst>
                              <a:ext uri="{FF2B5EF4-FFF2-40B4-BE49-F238E27FC236}">
                                <a16:creationId xmlns:a16="http://schemas.microsoft.com/office/drawing/2014/main" id="{B18AC5EC-6670-CBCA-19A8-9771B98AE649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6442357" y="2912599"/>
                            <a:ext cx="1324379" cy="520691"/>
                            <a:chOff x="6444699" y="2923742"/>
                            <a:chExt cx="1324379" cy="520691"/>
                          </a:xfrm>
                        </p:grpSpPr>
                        <p:sp>
                          <p:nvSpPr>
                            <p:cNvPr id="73" name="Oval 72">
                              <a:extLst>
                                <a:ext uri="{FF2B5EF4-FFF2-40B4-BE49-F238E27FC236}">
                                  <a16:creationId xmlns:a16="http://schemas.microsoft.com/office/drawing/2014/main" id="{E4D88DA1-0FE6-4B18-1ADD-E13BFCFEDCCD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6461720" y="2923742"/>
                              <a:ext cx="1307358" cy="520691"/>
                            </a:xfrm>
                            <a:prstGeom prst="ellipse">
                              <a:avLst/>
                            </a:prstGeom>
                            <a:solidFill>
                              <a:srgbClr val="1E3EF0">
                                <a:alpha val="49999"/>
                              </a:srgbClr>
                            </a:solidFill>
                            <a:ln>
                              <a:noFill/>
                            </a:ln>
                            <a:effectLst/>
                            <a:scene3d>
                              <a:camera prst="orthographicFront">
                                <a:rot lat="0" lon="0" rev="0"/>
                              </a:camera>
                              <a:lightRig rig="threePt" dir="t">
                                <a:rot lat="0" lon="0" rev="1200000"/>
                              </a:lightRig>
                            </a:scene3d>
                            <a:sp3d/>
                          </p:spPr>
                          <p:style>
                            <a:lnRef idx="0">
                              <a:schemeClr val="accent1"/>
                            </a:lnRef>
                            <a:fillRef idx="3">
                              <a:schemeClr val="accent1"/>
                            </a:fillRef>
                            <a:effectRef idx="3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              <a:prstTxWarp prst="textNoShape">
                                <a:avLst/>
                              </a:prstTxWarp>
                              <a:noAutofit/>
                            </a:bodyPr>
                            <a:lstStyle/>
                            <a:p>
                              <a:pPr marL="0" marR="0" lvl="0" indent="0" algn="ctr" defTabSz="914400" rtl="0" eaLnBrk="1" fontAlgn="auto" latinLnBrk="0" hangingPunct="1">
                                <a:lnSpc>
                                  <a:spcPct val="9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US" sz="12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70C0"/>
                                </a:solidFill>
                                <a:effectLst/>
                                <a:uLnTx/>
                                <a:uFillTx/>
                                <a:latin typeface="Calibri" panose="020F0502020204030204"/>
                                <a:ea typeface="+mn-ea"/>
                                <a:cs typeface="+mn-cs"/>
                              </a:endParaRPr>
                            </a:p>
                          </p:txBody>
                        </p:sp>
                        <p:sp>
                          <p:nvSpPr>
                            <p:cNvPr id="74" name="TextBox 73">
                              <a:extLst>
                                <a:ext uri="{FF2B5EF4-FFF2-40B4-BE49-F238E27FC236}">
                                  <a16:creationId xmlns:a16="http://schemas.microsoft.com/office/drawing/2014/main" id="{242718B9-731A-4270-AC96-390AA2FA3288}"/>
                                </a:ext>
                              </a:extLst>
                            </p:cNvPr>
                            <p:cNvSpPr txBox="1"/>
                            <p:nvPr/>
                          </p:nvSpPr>
                          <p:spPr>
                            <a:xfrm>
                              <a:off x="6444699" y="3056723"/>
                              <a:ext cx="1307358" cy="258532"/>
                            </a:xfrm>
                            <a:prstGeom prst="rect">
                              <a:avLst/>
                            </a:prstGeom>
                            <a:noFill/>
                          </p:spPr>
                          <p:txBody>
                            <a:bodyPr wrap="square" rtlCol="0">
                              <a:spAutoFit/>
                            </a:bodyPr>
                            <a:lstStyle/>
                            <a:p>
                              <a:pPr marL="0" marR="0" lvl="0" indent="0" algn="ctr" defTabSz="914400" rtl="0" eaLnBrk="1" fontAlgn="auto" latinLnBrk="0" hangingPunct="1">
                                <a:lnSpc>
                                  <a:spcPct val="9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r>
                                <a:rPr kumimoji="0" lang="en-US" sz="12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libri" panose="020F0502020204030204" pitchFamily="34" charset="0"/>
                                  <a:ea typeface="+mn-ea"/>
                                  <a:cs typeface="Calibri" panose="020F0502020204030204" pitchFamily="34" charset="0"/>
                                </a:rPr>
                                <a:t>Factorization</a:t>
                              </a:r>
                            </a:p>
                          </p:txBody>
                        </p:sp>
                      </p:grpSp>
                    </p:grpSp>
                  </p:grpSp>
                  <p:sp>
                    <p:nvSpPr>
                      <p:cNvPr id="58" name="Oval 57">
                        <a:extLst>
                          <a:ext uri="{FF2B5EF4-FFF2-40B4-BE49-F238E27FC236}">
                            <a16:creationId xmlns:a16="http://schemas.microsoft.com/office/drawing/2014/main" id="{ECE6F504-11D7-7537-C29E-86F4E0DCD3E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705847" y="3768579"/>
                        <a:ext cx="1307358" cy="520691"/>
                      </a:xfrm>
                      <a:prstGeom prst="ellipse">
                        <a:avLst/>
                      </a:prstGeom>
                      <a:solidFill>
                        <a:srgbClr val="7030A0">
                          <a:alpha val="49999"/>
                        </a:srgbClr>
                      </a:solidFill>
                      <a:ln>
                        <a:noFill/>
                      </a:ln>
                      <a:effectLst/>
                      <a:scene3d>
                        <a:camera prst="orthographicFront">
                          <a:rot lat="0" lon="0" rev="0"/>
                        </a:camera>
                        <a:lightRig rig="threePt" dir="t">
                          <a:rot lat="0" lon="0" rev="1200000"/>
                        </a:lightRig>
                      </a:scene3d>
                      <a:sp3d/>
                    </p:spPr>
                    <p:style>
                      <a:lnRef idx="0">
                        <a:schemeClr val="accent1"/>
                      </a:lnRef>
                      <a:fillRef idx="3">
                        <a:schemeClr val="accent1"/>
                      </a:fillRef>
                      <a:effectRef idx="3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9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59" name="TextBox 58">
                        <a:extLst>
                          <a:ext uri="{FF2B5EF4-FFF2-40B4-BE49-F238E27FC236}">
                            <a16:creationId xmlns:a16="http://schemas.microsoft.com/office/drawing/2014/main" id="{BF67E720-1F31-512E-35AD-79C78D5EB1E7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4723453" y="3903340"/>
                        <a:ext cx="1307358" cy="25853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9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en-US" sz="12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+mn-ea"/>
                            <a:cs typeface="Calibri" panose="020F0502020204030204" pitchFamily="34" charset="0"/>
                          </a:rPr>
                          <a:t>Global analysis</a:t>
                        </a:r>
                      </a:p>
                    </p:txBody>
                  </p:sp>
                </p:grpSp>
              </p:grpSp>
              <p:sp>
                <p:nvSpPr>
                  <p:cNvPr id="53" name="TextBox 52">
                    <a:extLst>
                      <a:ext uri="{FF2B5EF4-FFF2-40B4-BE49-F238E27FC236}">
                        <a16:creationId xmlns:a16="http://schemas.microsoft.com/office/drawing/2014/main" id="{78360915-62B1-AA97-CF14-197F27345999}"/>
                      </a:ext>
                    </a:extLst>
                  </p:cNvPr>
                  <p:cNvSpPr txBox="1"/>
                  <p:nvPr/>
                </p:nvSpPr>
                <p:spPr>
                  <a:xfrm>
                    <a:off x="6539020" y="4879903"/>
                    <a:ext cx="3956404" cy="2862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9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4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BE1D1D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Calibri" panose="020F0502020204030204" pitchFamily="34" charset="0"/>
                      </a:rPr>
                      <a:t>Thrust area 4: Hadron Structure – Partonic analysis</a:t>
                    </a:r>
                  </a:p>
                </p:txBody>
              </p:sp>
              <p:pic>
                <p:nvPicPr>
                  <p:cNvPr id="54" name="Picture 53" descr="A picture containing circle&#10;&#10;Description automatically generated">
                    <a:extLst>
                      <a:ext uri="{FF2B5EF4-FFF2-40B4-BE49-F238E27FC236}">
                        <a16:creationId xmlns:a16="http://schemas.microsoft.com/office/drawing/2014/main" id="{189CF1EC-2671-7896-7A43-53880EDD681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7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510226" y="3589157"/>
                    <a:ext cx="519765" cy="565342"/>
                  </a:xfrm>
                  <a:prstGeom prst="rect">
                    <a:avLst/>
                  </a:prstGeom>
                </p:spPr>
              </p:pic>
            </p:grpSp>
          </p:grpSp>
          <p:cxnSp>
            <p:nvCxnSpPr>
              <p:cNvPr id="47" name="Straight Arrow Connector 46">
                <a:extLst>
                  <a:ext uri="{FF2B5EF4-FFF2-40B4-BE49-F238E27FC236}">
                    <a16:creationId xmlns:a16="http://schemas.microsoft.com/office/drawing/2014/main" id="{9BE1F417-1244-3E25-179D-C49180E1189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82611" y="4620168"/>
                <a:ext cx="306267" cy="70097"/>
              </a:xfrm>
              <a:prstGeom prst="straightConnector1">
                <a:avLst/>
              </a:prstGeom>
              <a:ln w="101600">
                <a:solidFill>
                  <a:srgbClr val="00B050">
                    <a:alpha val="75590"/>
                  </a:srgbClr>
                </a:solidFill>
                <a:headEnd type="none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Arrow Connector 47">
                <a:extLst>
                  <a:ext uri="{FF2B5EF4-FFF2-40B4-BE49-F238E27FC236}">
                    <a16:creationId xmlns:a16="http://schemas.microsoft.com/office/drawing/2014/main" id="{4FEF1A87-7565-4FE1-51CB-FDDBE144682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149125" y="4638947"/>
                <a:ext cx="287782" cy="68624"/>
              </a:xfrm>
              <a:prstGeom prst="straightConnector1">
                <a:avLst/>
              </a:prstGeom>
              <a:ln w="101600">
                <a:solidFill>
                  <a:srgbClr val="00B050">
                    <a:alpha val="75931"/>
                  </a:srgbClr>
                </a:solidFill>
                <a:headEnd type="none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99C493D4-6FFF-039C-4770-75B35D77721F}"/>
                </a:ext>
              </a:extLst>
            </p:cNvPr>
            <p:cNvCxnSpPr>
              <a:cxnSpLocks/>
            </p:cNvCxnSpPr>
            <p:nvPr/>
          </p:nvCxnSpPr>
          <p:spPr>
            <a:xfrm>
              <a:off x="5312600" y="4164379"/>
              <a:ext cx="0" cy="306767"/>
            </a:xfrm>
            <a:prstGeom prst="straightConnector1">
              <a:avLst/>
            </a:prstGeom>
            <a:ln w="101600">
              <a:solidFill>
                <a:srgbClr val="00B050">
                  <a:alpha val="75931"/>
                </a:srgbClr>
              </a:solidFill>
              <a:headEnd type="none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16772B42-5F83-6181-4235-8FBF11D3B4E6}"/>
              </a:ext>
            </a:extLst>
          </p:cNvPr>
          <p:cNvGrpSpPr/>
          <p:nvPr/>
        </p:nvGrpSpPr>
        <p:grpSpPr>
          <a:xfrm>
            <a:off x="407854" y="4765616"/>
            <a:ext cx="9714966" cy="1509438"/>
            <a:chOff x="407854" y="5085930"/>
            <a:chExt cx="9714966" cy="1509438"/>
          </a:xfrm>
        </p:grpSpPr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14FB8D3A-8E02-64CE-E364-6141C82718D7}"/>
                </a:ext>
              </a:extLst>
            </p:cNvPr>
            <p:cNvSpPr txBox="1"/>
            <p:nvPr/>
          </p:nvSpPr>
          <p:spPr>
            <a:xfrm>
              <a:off x="407854" y="5142457"/>
              <a:ext cx="425567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itchFamily="2" charset="2"/>
                <a:buChar char="q"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Hadron &amp; Nuclear Structure - Effective: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882DB7A9-744D-B0FE-0FFB-1DB21008DE9A}"/>
                </a:ext>
              </a:extLst>
            </p:cNvPr>
            <p:cNvGrpSpPr/>
            <p:nvPr/>
          </p:nvGrpSpPr>
          <p:grpSpPr>
            <a:xfrm>
              <a:off x="848791" y="5682461"/>
              <a:ext cx="2428534" cy="912907"/>
              <a:chOff x="848791" y="5682461"/>
              <a:chExt cx="2428534" cy="912907"/>
            </a:xfrm>
          </p:grpSpPr>
          <p:grpSp>
            <p:nvGrpSpPr>
              <p:cNvPr id="95" name="Group 94">
                <a:extLst>
                  <a:ext uri="{FF2B5EF4-FFF2-40B4-BE49-F238E27FC236}">
                    <a16:creationId xmlns:a16="http://schemas.microsoft.com/office/drawing/2014/main" id="{12A1165F-29B5-FA51-5003-CBCA98F88647}"/>
                  </a:ext>
                </a:extLst>
              </p:cNvPr>
              <p:cNvGrpSpPr/>
              <p:nvPr/>
            </p:nvGrpSpPr>
            <p:grpSpPr>
              <a:xfrm>
                <a:off x="848791" y="5682461"/>
                <a:ext cx="2428534" cy="515760"/>
                <a:chOff x="839597" y="5624402"/>
                <a:chExt cx="2428534" cy="515760"/>
              </a:xfrm>
            </p:grpSpPr>
            <p:sp>
              <p:nvSpPr>
                <p:cNvPr id="100" name="Oval 99">
                  <a:extLst>
                    <a:ext uri="{FF2B5EF4-FFF2-40B4-BE49-F238E27FC236}">
                      <a16:creationId xmlns:a16="http://schemas.microsoft.com/office/drawing/2014/main" id="{C9A6090C-0A7F-1588-F1BE-A87E25672E2C}"/>
                    </a:ext>
                  </a:extLst>
                </p:cNvPr>
                <p:cNvSpPr/>
                <p:nvPr/>
              </p:nvSpPr>
              <p:spPr>
                <a:xfrm>
                  <a:off x="839597" y="5677847"/>
                  <a:ext cx="883795" cy="393575"/>
                </a:xfrm>
                <a:prstGeom prst="ellipse">
                  <a:avLst/>
                </a:prstGeom>
                <a:solidFill>
                  <a:schemeClr val="accent5">
                    <a:lumMod val="60000"/>
                    <a:lumOff val="40000"/>
                    <a:alpha val="55000"/>
                  </a:schemeClr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/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pic>
              <p:nvPicPr>
                <p:cNvPr id="101" name="Picture 100">
                  <a:extLst>
                    <a:ext uri="{FF2B5EF4-FFF2-40B4-BE49-F238E27FC236}">
                      <a16:creationId xmlns:a16="http://schemas.microsoft.com/office/drawing/2014/main" id="{DB5AC991-6C04-6E81-B897-BB82AC8365B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020456" y="5797995"/>
                  <a:ext cx="522077" cy="153280"/>
                </a:xfrm>
                <a:prstGeom prst="rect">
                  <a:avLst/>
                </a:prstGeom>
              </p:spPr>
            </p:pic>
            <p:sp>
              <p:nvSpPr>
                <p:cNvPr id="102" name="Oval 101">
                  <a:extLst>
                    <a:ext uri="{FF2B5EF4-FFF2-40B4-BE49-F238E27FC236}">
                      <a16:creationId xmlns:a16="http://schemas.microsoft.com/office/drawing/2014/main" id="{99869B52-4D8E-BA34-AB26-E5A8DD33F918}"/>
                    </a:ext>
                  </a:extLst>
                </p:cNvPr>
                <p:cNvSpPr/>
                <p:nvPr/>
              </p:nvSpPr>
              <p:spPr>
                <a:xfrm>
                  <a:off x="2213324" y="5624402"/>
                  <a:ext cx="1054807" cy="515760"/>
                </a:xfrm>
                <a:prstGeom prst="ellipse">
                  <a:avLst/>
                </a:prstGeom>
                <a:solidFill>
                  <a:srgbClr val="73FEFF">
                    <a:alpha val="50000"/>
                  </a:srgbClr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/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3" name="TextBox 102">
                  <a:extLst>
                    <a:ext uri="{FF2B5EF4-FFF2-40B4-BE49-F238E27FC236}">
                      <a16:creationId xmlns:a16="http://schemas.microsoft.com/office/drawing/2014/main" id="{7BD732A5-B60A-702D-2470-A1FDBF97E981}"/>
                    </a:ext>
                  </a:extLst>
                </p:cNvPr>
                <p:cNvSpPr txBox="1"/>
                <p:nvPr/>
              </p:nvSpPr>
              <p:spPr>
                <a:xfrm>
                  <a:off x="2282435" y="5696911"/>
                  <a:ext cx="936988" cy="4247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Low energy </a:t>
                  </a:r>
                </a:p>
                <a:p>
                  <a:pPr marL="0" marR="0" lvl="0" indent="0" algn="ctr" defTabSz="914400" rtl="0" eaLnBrk="1" fontAlgn="auto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EFTs</a:t>
                  </a:r>
                </a:p>
              </p:txBody>
            </p:sp>
          </p:grpSp>
          <p:sp>
            <p:nvSpPr>
              <p:cNvPr id="96" name="Right Arrow 95">
                <a:extLst>
                  <a:ext uri="{FF2B5EF4-FFF2-40B4-BE49-F238E27FC236}">
                    <a16:creationId xmlns:a16="http://schemas.microsoft.com/office/drawing/2014/main" id="{63F89EA0-11B4-55D1-A9F1-A31FA3F6FF29}"/>
                  </a:ext>
                </a:extLst>
              </p:cNvPr>
              <p:cNvSpPr/>
              <p:nvPr/>
            </p:nvSpPr>
            <p:spPr>
              <a:xfrm>
                <a:off x="1820468" y="5850982"/>
                <a:ext cx="343967" cy="200285"/>
              </a:xfrm>
              <a:prstGeom prst="rightArrow">
                <a:avLst/>
              </a:prstGeom>
              <a:solidFill>
                <a:srgbClr val="00B050">
                  <a:alpha val="25062"/>
                </a:srgbClr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97" name="Group 96">
                <a:extLst>
                  <a:ext uri="{FF2B5EF4-FFF2-40B4-BE49-F238E27FC236}">
                    <a16:creationId xmlns:a16="http://schemas.microsoft.com/office/drawing/2014/main" id="{844167D7-BB1F-79AD-88FE-852B6A0A9B59}"/>
                  </a:ext>
                </a:extLst>
              </p:cNvPr>
              <p:cNvGrpSpPr/>
              <p:nvPr/>
            </p:nvGrpSpPr>
            <p:grpSpPr>
              <a:xfrm>
                <a:off x="1542532" y="6151938"/>
                <a:ext cx="889731" cy="443430"/>
                <a:chOff x="1542532" y="6151938"/>
                <a:chExt cx="889731" cy="443430"/>
              </a:xfrm>
            </p:grpSpPr>
            <p:sp>
              <p:nvSpPr>
                <p:cNvPr id="98" name="Left Brace 97">
                  <a:extLst>
                    <a:ext uri="{FF2B5EF4-FFF2-40B4-BE49-F238E27FC236}">
                      <a16:creationId xmlns:a16="http://schemas.microsoft.com/office/drawing/2014/main" id="{1D1A33AB-AF01-1EA6-A4EB-29A70F5856FF}"/>
                    </a:ext>
                  </a:extLst>
                </p:cNvPr>
                <p:cNvSpPr/>
                <p:nvPr/>
              </p:nvSpPr>
              <p:spPr>
                <a:xfrm rot="5400000">
                  <a:off x="1874549" y="5868711"/>
                  <a:ext cx="206007" cy="772461"/>
                </a:xfrm>
                <a:prstGeom prst="leftBrac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9" name="TextBox 98">
                  <a:extLst>
                    <a:ext uri="{FF2B5EF4-FFF2-40B4-BE49-F238E27FC236}">
                      <a16:creationId xmlns:a16="http://schemas.microsoft.com/office/drawing/2014/main" id="{9DD940FD-5C2E-6D8D-A577-846DB3B1CD14}"/>
                    </a:ext>
                  </a:extLst>
                </p:cNvPr>
                <p:cNvSpPr txBox="1"/>
                <p:nvPr/>
              </p:nvSpPr>
              <p:spPr>
                <a:xfrm>
                  <a:off x="1542532" y="6318369"/>
                  <a:ext cx="889731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Data, LQCD</a:t>
                  </a:r>
                </a:p>
              </p:txBody>
            </p:sp>
          </p:grpSp>
        </p:grpSp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id="{790A479F-62FF-4087-DBF2-37DC1E685AC2}"/>
                </a:ext>
              </a:extLst>
            </p:cNvPr>
            <p:cNvGrpSpPr/>
            <p:nvPr/>
          </p:nvGrpSpPr>
          <p:grpSpPr>
            <a:xfrm>
              <a:off x="3382235" y="5085930"/>
              <a:ext cx="6740585" cy="949366"/>
              <a:chOff x="3382235" y="5085930"/>
              <a:chExt cx="6740585" cy="949366"/>
            </a:xfrm>
          </p:grpSpPr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D66A0529-0584-47B2-B693-7D33FD6292A7}"/>
                  </a:ext>
                </a:extLst>
              </p:cNvPr>
              <p:cNvSpPr txBox="1"/>
              <p:nvPr/>
            </p:nvSpPr>
            <p:spPr>
              <a:xfrm>
                <a:off x="6535491" y="5350324"/>
                <a:ext cx="3587329" cy="4801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>
                    <a:ln>
                      <a:noFill/>
                    </a:ln>
                    <a:solidFill>
                      <a:srgbClr val="BE1D1D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rPr>
                  <a:t>Thrust area 5: Hadron Structure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>
                    <a:ln>
                      <a:noFill/>
                    </a:ln>
                    <a:solidFill>
                      <a:srgbClr val="BE1D1D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rPr>
                  <a:t>                           – Low energy properties &amp; EFTs</a:t>
                </a:r>
              </a:p>
            </p:txBody>
          </p:sp>
          <p:grpSp>
            <p:nvGrpSpPr>
              <p:cNvPr id="88" name="Group 87">
                <a:extLst>
                  <a:ext uri="{FF2B5EF4-FFF2-40B4-BE49-F238E27FC236}">
                    <a16:creationId xmlns:a16="http://schemas.microsoft.com/office/drawing/2014/main" id="{EC504821-DEEE-A9DE-C7CD-9FC266385CD7}"/>
                  </a:ext>
                </a:extLst>
              </p:cNvPr>
              <p:cNvGrpSpPr/>
              <p:nvPr/>
            </p:nvGrpSpPr>
            <p:grpSpPr>
              <a:xfrm>
                <a:off x="3382235" y="5085930"/>
                <a:ext cx="2862957" cy="949366"/>
                <a:chOff x="3382235" y="5085930"/>
                <a:chExt cx="2862957" cy="949366"/>
              </a:xfrm>
            </p:grpSpPr>
            <p:grpSp>
              <p:nvGrpSpPr>
                <p:cNvPr id="89" name="Group 88">
                  <a:extLst>
                    <a:ext uri="{FF2B5EF4-FFF2-40B4-BE49-F238E27FC236}">
                      <a16:creationId xmlns:a16="http://schemas.microsoft.com/office/drawing/2014/main" id="{52DE259D-CA35-A290-F044-A0FD4EAAD07A}"/>
                    </a:ext>
                  </a:extLst>
                </p:cNvPr>
                <p:cNvGrpSpPr/>
                <p:nvPr/>
              </p:nvGrpSpPr>
              <p:grpSpPr>
                <a:xfrm>
                  <a:off x="4486343" y="5470033"/>
                  <a:ext cx="1758849" cy="565263"/>
                  <a:chOff x="4523250" y="5416997"/>
                  <a:chExt cx="1758849" cy="565263"/>
                </a:xfrm>
              </p:grpSpPr>
              <p:sp>
                <p:nvSpPr>
                  <p:cNvPr id="93" name="Oval 92">
                    <a:extLst>
                      <a:ext uri="{FF2B5EF4-FFF2-40B4-BE49-F238E27FC236}">
                        <a16:creationId xmlns:a16="http://schemas.microsoft.com/office/drawing/2014/main" id="{78227F7F-0174-668F-262F-C6894CBBF08D}"/>
                      </a:ext>
                    </a:extLst>
                  </p:cNvPr>
                  <p:cNvSpPr/>
                  <p:nvPr/>
                </p:nvSpPr>
                <p:spPr>
                  <a:xfrm>
                    <a:off x="4523250" y="5416997"/>
                    <a:ext cx="1727685" cy="565263"/>
                  </a:xfrm>
                  <a:prstGeom prst="ellipse">
                    <a:avLst/>
                  </a:prstGeom>
                  <a:solidFill>
                    <a:srgbClr val="73FEFF">
                      <a:alpha val="49999"/>
                    </a:srgbClr>
                  </a:solidFill>
                  <a:ln>
                    <a:noFill/>
                  </a:ln>
                  <a:effectLst/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/>
                </p:spPr>
                <p:style>
                  <a:lnRef idx="0">
                    <a:schemeClr val="accent1"/>
                  </a:lnRef>
                  <a:fillRef idx="3">
                    <a:schemeClr val="accent1"/>
                  </a:fillRef>
                  <a:effectRef idx="3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9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2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70C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4" name="TextBox 93">
                    <a:extLst>
                      <a:ext uri="{FF2B5EF4-FFF2-40B4-BE49-F238E27FC236}">
                        <a16:creationId xmlns:a16="http://schemas.microsoft.com/office/drawing/2014/main" id="{614C0257-EBE8-09CB-0BFC-81A1C2F9E32F}"/>
                      </a:ext>
                    </a:extLst>
                  </p:cNvPr>
                  <p:cNvSpPr txBox="1"/>
                  <p:nvPr/>
                </p:nvSpPr>
                <p:spPr>
                  <a:xfrm>
                    <a:off x="4568790" y="5498152"/>
                    <a:ext cx="1713309" cy="4247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9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rPr>
                      <a:t>Low energy properties</a:t>
                    </a:r>
                  </a:p>
                  <a:p>
                    <a:pPr marL="0" marR="0" lvl="0" indent="0" algn="ctr" defTabSz="914400" rtl="0" eaLnBrk="1" fontAlgn="auto" latinLnBrk="0" hangingPunct="1">
                      <a:lnSpc>
                        <a:spcPct val="9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rPr>
                      <a:t>Mass, spin, …</a:t>
                    </a:r>
                  </a:p>
                </p:txBody>
              </p:sp>
            </p:grpSp>
            <p:cxnSp>
              <p:nvCxnSpPr>
                <p:cNvPr id="90" name="Straight Arrow Connector 89">
                  <a:extLst>
                    <a:ext uri="{FF2B5EF4-FFF2-40B4-BE49-F238E27FC236}">
                      <a16:creationId xmlns:a16="http://schemas.microsoft.com/office/drawing/2014/main" id="{F1F30280-991B-FCBA-D8A3-AE92C5896C4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382235" y="5760622"/>
                  <a:ext cx="999328" cy="93336"/>
                </a:xfrm>
                <a:prstGeom prst="straightConnector1">
                  <a:avLst/>
                </a:prstGeom>
                <a:ln w="101600">
                  <a:solidFill>
                    <a:srgbClr val="00B050">
                      <a:alpha val="76000"/>
                    </a:srgbClr>
                  </a:solidFill>
                  <a:headEnd type="none"/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1" name="Straight Arrow Connector 90">
                  <a:extLst>
                    <a:ext uri="{FF2B5EF4-FFF2-40B4-BE49-F238E27FC236}">
                      <a16:creationId xmlns:a16="http://schemas.microsoft.com/office/drawing/2014/main" id="{269D7E8C-E9E1-2271-B5A9-C416897FAAF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175750" y="5085930"/>
                  <a:ext cx="0" cy="333274"/>
                </a:xfrm>
                <a:prstGeom prst="straightConnector1">
                  <a:avLst/>
                </a:prstGeom>
                <a:ln w="101600">
                  <a:solidFill>
                    <a:srgbClr val="00B050">
                      <a:alpha val="40000"/>
                    </a:srgbClr>
                  </a:solidFill>
                  <a:prstDash val="sysDot"/>
                  <a:headEnd type="none"/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2" name="Straight Arrow Connector 91">
                  <a:extLst>
                    <a:ext uri="{FF2B5EF4-FFF2-40B4-BE49-F238E27FC236}">
                      <a16:creationId xmlns:a16="http://schemas.microsoft.com/office/drawing/2014/main" id="{CF91915B-5D18-22E5-DE14-12F8E7F8E4E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497755" y="5136759"/>
                  <a:ext cx="0" cy="333274"/>
                </a:xfrm>
                <a:prstGeom prst="straightConnector1">
                  <a:avLst/>
                </a:prstGeom>
                <a:ln w="101600">
                  <a:solidFill>
                    <a:srgbClr val="00B050">
                      <a:alpha val="40000"/>
                    </a:srgbClr>
                  </a:solidFill>
                  <a:prstDash val="sysDot"/>
                  <a:headEnd type="none"/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7C949AEB-F8D8-A0C7-4103-DF70FF74A1EA}"/>
              </a:ext>
            </a:extLst>
          </p:cNvPr>
          <p:cNvGrpSpPr/>
          <p:nvPr/>
        </p:nvGrpSpPr>
        <p:grpSpPr>
          <a:xfrm>
            <a:off x="3215371" y="5730953"/>
            <a:ext cx="6731134" cy="676421"/>
            <a:chOff x="3215371" y="6051267"/>
            <a:chExt cx="6731134" cy="676421"/>
          </a:xfrm>
        </p:grpSpPr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9EA01969-B4AF-5B6E-FFD3-1425DB6D1607}"/>
                </a:ext>
              </a:extLst>
            </p:cNvPr>
            <p:cNvSpPr txBox="1"/>
            <p:nvPr/>
          </p:nvSpPr>
          <p:spPr>
            <a:xfrm>
              <a:off x="7780719" y="6146249"/>
              <a:ext cx="2165786" cy="4801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BE1D1D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Thrust area 6: </a:t>
              </a:r>
            </a:p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BE1D1D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Nuclear Few Body Systems</a:t>
              </a:r>
            </a:p>
          </p:txBody>
        </p:sp>
        <p:grpSp>
          <p:nvGrpSpPr>
            <p:cNvPr id="106" name="Group 105">
              <a:extLst>
                <a:ext uri="{FF2B5EF4-FFF2-40B4-BE49-F238E27FC236}">
                  <a16:creationId xmlns:a16="http://schemas.microsoft.com/office/drawing/2014/main" id="{FBCFF471-EDE8-828B-1A0D-BED7A8F94E92}"/>
                </a:ext>
              </a:extLst>
            </p:cNvPr>
            <p:cNvGrpSpPr/>
            <p:nvPr/>
          </p:nvGrpSpPr>
          <p:grpSpPr>
            <a:xfrm>
              <a:off x="3215371" y="6051267"/>
              <a:ext cx="4492887" cy="676421"/>
              <a:chOff x="3215371" y="6051267"/>
              <a:chExt cx="4492887" cy="676421"/>
            </a:xfrm>
          </p:grpSpPr>
          <p:pic>
            <p:nvPicPr>
              <p:cNvPr id="107" name="Picture 106">
                <a:extLst>
                  <a:ext uri="{FF2B5EF4-FFF2-40B4-BE49-F238E27FC236}">
                    <a16:creationId xmlns:a16="http://schemas.microsoft.com/office/drawing/2014/main" id="{CBE6E537-94BE-E025-AB22-9E528CBFF7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rot="10800000">
                <a:off x="6856422" y="6051267"/>
                <a:ext cx="851836" cy="676421"/>
              </a:xfrm>
              <a:prstGeom prst="rect">
                <a:avLst/>
              </a:prstGeom>
            </p:spPr>
          </p:pic>
          <p:grpSp>
            <p:nvGrpSpPr>
              <p:cNvPr id="108" name="Group 107">
                <a:extLst>
                  <a:ext uri="{FF2B5EF4-FFF2-40B4-BE49-F238E27FC236}">
                    <a16:creationId xmlns:a16="http://schemas.microsoft.com/office/drawing/2014/main" id="{BE206BB2-0B3D-1F4E-6045-873F89287BD5}"/>
                  </a:ext>
                </a:extLst>
              </p:cNvPr>
              <p:cNvGrpSpPr/>
              <p:nvPr/>
            </p:nvGrpSpPr>
            <p:grpSpPr>
              <a:xfrm>
                <a:off x="3498899" y="6164409"/>
                <a:ext cx="1294604" cy="515760"/>
                <a:chOff x="3543493" y="6115757"/>
                <a:chExt cx="1294604" cy="515760"/>
              </a:xfrm>
            </p:grpSpPr>
            <p:sp>
              <p:nvSpPr>
                <p:cNvPr id="116" name="Oval 115">
                  <a:extLst>
                    <a:ext uri="{FF2B5EF4-FFF2-40B4-BE49-F238E27FC236}">
                      <a16:creationId xmlns:a16="http://schemas.microsoft.com/office/drawing/2014/main" id="{E9389708-63FB-CD66-B4FA-3E2FE7D929BC}"/>
                    </a:ext>
                  </a:extLst>
                </p:cNvPr>
                <p:cNvSpPr/>
                <p:nvPr/>
              </p:nvSpPr>
              <p:spPr>
                <a:xfrm>
                  <a:off x="3543494" y="6115757"/>
                  <a:ext cx="1294603" cy="515760"/>
                </a:xfrm>
                <a:prstGeom prst="ellipse">
                  <a:avLst/>
                </a:prstGeom>
                <a:solidFill>
                  <a:srgbClr val="73FEFF">
                    <a:alpha val="49601"/>
                  </a:srgbClr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/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7" name="TextBox 116">
                  <a:extLst>
                    <a:ext uri="{FF2B5EF4-FFF2-40B4-BE49-F238E27FC236}">
                      <a16:creationId xmlns:a16="http://schemas.microsoft.com/office/drawing/2014/main" id="{D79FB61F-67E7-9561-01B6-6F0BE9F4E9FC}"/>
                    </a:ext>
                  </a:extLst>
                </p:cNvPr>
                <p:cNvSpPr txBox="1"/>
                <p:nvPr/>
              </p:nvSpPr>
              <p:spPr>
                <a:xfrm>
                  <a:off x="3543493" y="6198871"/>
                  <a:ext cx="1294603" cy="4247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Nuclear few body</a:t>
                  </a:r>
                </a:p>
                <a:p>
                  <a:pPr marL="0" marR="0" lvl="0" indent="0" algn="ctr" defTabSz="914400" rtl="0" eaLnBrk="1" fontAlgn="auto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systems</a:t>
                  </a:r>
                </a:p>
              </p:txBody>
            </p:sp>
          </p:grpSp>
          <p:cxnSp>
            <p:nvCxnSpPr>
              <p:cNvPr id="109" name="Straight Arrow Connector 108">
                <a:extLst>
                  <a:ext uri="{FF2B5EF4-FFF2-40B4-BE49-F238E27FC236}">
                    <a16:creationId xmlns:a16="http://schemas.microsoft.com/office/drawing/2014/main" id="{D17058DC-1BFA-187E-B370-5FE6D827EDB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15371" y="6152195"/>
                <a:ext cx="255204" cy="166174"/>
              </a:xfrm>
              <a:prstGeom prst="straightConnector1">
                <a:avLst/>
              </a:prstGeom>
              <a:ln w="101600">
                <a:solidFill>
                  <a:srgbClr val="00B050">
                    <a:alpha val="75590"/>
                  </a:srgbClr>
                </a:solidFill>
                <a:headEnd type="none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10" name="Group 109">
                <a:extLst>
                  <a:ext uri="{FF2B5EF4-FFF2-40B4-BE49-F238E27FC236}">
                    <a16:creationId xmlns:a16="http://schemas.microsoft.com/office/drawing/2014/main" id="{A1FA1B89-4283-592E-8D46-2AD1D2F6B66C}"/>
                  </a:ext>
                </a:extLst>
              </p:cNvPr>
              <p:cNvGrpSpPr/>
              <p:nvPr/>
            </p:nvGrpSpPr>
            <p:grpSpPr>
              <a:xfrm>
                <a:off x="4829993" y="6210511"/>
                <a:ext cx="1730666" cy="489400"/>
                <a:chOff x="4829993" y="6210511"/>
                <a:chExt cx="1730666" cy="489400"/>
              </a:xfrm>
            </p:grpSpPr>
            <p:grpSp>
              <p:nvGrpSpPr>
                <p:cNvPr id="112" name="Group 111">
                  <a:extLst>
                    <a:ext uri="{FF2B5EF4-FFF2-40B4-BE49-F238E27FC236}">
                      <a16:creationId xmlns:a16="http://schemas.microsoft.com/office/drawing/2014/main" id="{0DF45CEF-03B8-FD51-0D75-19CD060499C9}"/>
                    </a:ext>
                  </a:extLst>
                </p:cNvPr>
                <p:cNvGrpSpPr/>
                <p:nvPr/>
              </p:nvGrpSpPr>
              <p:grpSpPr>
                <a:xfrm>
                  <a:off x="4829993" y="6210511"/>
                  <a:ext cx="1705498" cy="483441"/>
                  <a:chOff x="4860310" y="6216137"/>
                  <a:chExt cx="1705498" cy="483441"/>
                </a:xfrm>
              </p:grpSpPr>
              <p:sp>
                <p:nvSpPr>
                  <p:cNvPr id="114" name="Rounded Rectangle 113">
                    <a:extLst>
                      <a:ext uri="{FF2B5EF4-FFF2-40B4-BE49-F238E27FC236}">
                        <a16:creationId xmlns:a16="http://schemas.microsoft.com/office/drawing/2014/main" id="{02313DF1-ACB3-28AD-77B0-76290A3CA630}"/>
                      </a:ext>
                    </a:extLst>
                  </p:cNvPr>
                  <p:cNvSpPr/>
                  <p:nvPr/>
                </p:nvSpPr>
                <p:spPr>
                  <a:xfrm>
                    <a:off x="5211091" y="6216137"/>
                    <a:ext cx="1354717" cy="483441"/>
                  </a:xfrm>
                  <a:prstGeom prst="roundRect">
                    <a:avLst/>
                  </a:prstGeom>
                  <a:solidFill>
                    <a:srgbClr val="FFFF00">
                      <a:alpha val="50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cxnSp>
                <p:nvCxnSpPr>
                  <p:cNvPr id="115" name="Straight Arrow Connector 114">
                    <a:extLst>
                      <a:ext uri="{FF2B5EF4-FFF2-40B4-BE49-F238E27FC236}">
                        <a16:creationId xmlns:a16="http://schemas.microsoft.com/office/drawing/2014/main" id="{B4A00314-D1F8-4132-25BC-37EDF21E0FD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860310" y="6443028"/>
                    <a:ext cx="345757" cy="0"/>
                  </a:xfrm>
                  <a:prstGeom prst="straightConnector1">
                    <a:avLst/>
                  </a:prstGeom>
                  <a:ln w="101600">
                    <a:solidFill>
                      <a:srgbClr val="00B050">
                        <a:alpha val="75660"/>
                      </a:srgbClr>
                    </a:solidFill>
                    <a:headEnd type="none"/>
                    <a:tailEnd type="triangle" w="sm" len="sm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13" name="TextBox 112">
                  <a:extLst>
                    <a:ext uri="{FF2B5EF4-FFF2-40B4-BE49-F238E27FC236}">
                      <a16:creationId xmlns:a16="http://schemas.microsoft.com/office/drawing/2014/main" id="{CB5C5B67-777C-EAEC-176D-97ADE383987F}"/>
                    </a:ext>
                  </a:extLst>
                </p:cNvPr>
                <p:cNvSpPr txBox="1"/>
                <p:nvPr/>
              </p:nvSpPr>
              <p:spPr>
                <a:xfrm>
                  <a:off x="5155605" y="6238246"/>
                  <a:ext cx="1405054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Nuclear Properties &amp; Structure</a:t>
                  </a:r>
                </a:p>
              </p:txBody>
            </p:sp>
          </p:grpSp>
          <p:cxnSp>
            <p:nvCxnSpPr>
              <p:cNvPr id="111" name="Straight Arrow Connector 110">
                <a:extLst>
                  <a:ext uri="{FF2B5EF4-FFF2-40B4-BE49-F238E27FC236}">
                    <a16:creationId xmlns:a16="http://schemas.microsoft.com/office/drawing/2014/main" id="{FCFBDDC0-833D-1EAF-50EA-073D1DFEAD3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535491" y="6454158"/>
                <a:ext cx="345757" cy="0"/>
              </a:xfrm>
              <a:prstGeom prst="straightConnector1">
                <a:avLst/>
              </a:prstGeom>
              <a:ln w="101600">
                <a:solidFill>
                  <a:srgbClr val="00B050">
                    <a:alpha val="75660"/>
                  </a:srgbClr>
                </a:solidFill>
                <a:headEnd type="none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18" name="TextBox 117">
            <a:extLst>
              <a:ext uri="{FF2B5EF4-FFF2-40B4-BE49-F238E27FC236}">
                <a16:creationId xmlns:a16="http://schemas.microsoft.com/office/drawing/2014/main" id="{9DD245C9-8FA6-AAAD-B5AB-E82C92F88304}"/>
              </a:ext>
            </a:extLst>
          </p:cNvPr>
          <p:cNvSpPr txBox="1"/>
          <p:nvPr/>
        </p:nvSpPr>
        <p:spPr>
          <a:xfrm>
            <a:off x="10750645" y="4848890"/>
            <a:ext cx="335894" cy="5354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HUGS-2023</a:t>
            </a: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D64D2966-0D1C-71A0-8B6D-C0A5491149CC}"/>
              </a:ext>
            </a:extLst>
          </p:cNvPr>
          <p:cNvSpPr txBox="1"/>
          <p:nvPr/>
        </p:nvSpPr>
        <p:spPr>
          <a:xfrm>
            <a:off x="439578" y="5080459"/>
            <a:ext cx="1033553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HUGS-2023</a:t>
            </a:r>
          </a:p>
        </p:txBody>
      </p:sp>
    </p:spTree>
    <p:extLst>
      <p:ext uri="{BB962C8B-B14F-4D97-AF65-F5344CB8AC3E}">
        <p14:creationId xmlns:p14="http://schemas.microsoft.com/office/powerpoint/2010/main" val="34815368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C02CB8-CE52-5DE3-1133-960A07454F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FY23 Scheduled accelerator Down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93D8ABB-6373-726E-95CF-016453455791}"/>
              </a:ext>
            </a:extLst>
          </p:cNvPr>
          <p:cNvGrpSpPr/>
          <p:nvPr/>
        </p:nvGrpSpPr>
        <p:grpSpPr>
          <a:xfrm>
            <a:off x="168133" y="1009624"/>
            <a:ext cx="11882718" cy="5432350"/>
            <a:chOff x="168133" y="1009624"/>
            <a:chExt cx="11882718" cy="5432350"/>
          </a:xfrm>
        </p:grpSpPr>
        <p:sp>
          <p:nvSpPr>
            <p:cNvPr id="4" name="Content Placeholder 2">
              <a:extLst>
                <a:ext uri="{FF2B5EF4-FFF2-40B4-BE49-F238E27FC236}">
                  <a16:creationId xmlns:a16="http://schemas.microsoft.com/office/drawing/2014/main" id="{EE0527F5-FCB1-DB55-A8AC-DF77AB91BDF4}"/>
                </a:ext>
              </a:extLst>
            </p:cNvPr>
            <p:cNvSpPr txBox="1">
              <a:spLocks/>
            </p:cNvSpPr>
            <p:nvPr/>
          </p:nvSpPr>
          <p:spPr>
            <a:xfrm>
              <a:off x="279586" y="1009624"/>
              <a:ext cx="11369809" cy="1763488"/>
            </a:xfrm>
            <a:prstGeom prst="rect">
              <a:avLst/>
            </a:prstGeom>
          </p:spPr>
          <p:txBody>
            <a:bodyPr lIns="91440" tIns="45720" rIns="91440" bIns="45720" anchor="t"/>
            <a:lstStyle>
              <a:lvl1pPr marL="230188" indent="-230188" algn="l" rtl="0" eaLnBrk="1" fontAlgn="base" hangingPunct="1">
                <a:lnSpc>
                  <a:spcPct val="90000"/>
                </a:lnSpc>
                <a:spcBef>
                  <a:spcPts val="1400"/>
                </a:spcBef>
                <a:spcAft>
                  <a:spcPct val="0"/>
                </a:spcAft>
                <a:buClr>
                  <a:schemeClr val="tx2"/>
                </a:buClr>
                <a:buFont typeface="Arial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25475" indent="-279400" algn="l" rtl="0" eaLnBrk="1" fontAlgn="base" hangingPunct="1">
                <a:lnSpc>
                  <a:spcPct val="90000"/>
                </a:lnSpc>
                <a:spcBef>
                  <a:spcPts val="800"/>
                </a:spcBef>
                <a:spcAft>
                  <a:spcPct val="0"/>
                </a:spcAft>
                <a:buClr>
                  <a:schemeClr val="tx2"/>
                </a:buClr>
                <a:buFont typeface="Arial" charset="0"/>
                <a:buChar char="–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-230188" algn="l" rtl="0" eaLnBrk="1" fontAlgn="base" hangingPunct="1">
                <a:lnSpc>
                  <a:spcPct val="90000"/>
                </a:lnSpc>
                <a:spcBef>
                  <a:spcPts val="800"/>
                </a:spcBef>
                <a:spcAft>
                  <a:spcPct val="0"/>
                </a:spcAft>
                <a:buClr>
                  <a:schemeClr val="tx2"/>
                </a:buClr>
                <a:buFont typeface="Arial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44588" indent="-173038" algn="l" rtl="0" eaLnBrk="1" fontAlgn="base" hangingPunct="1">
                <a:lnSpc>
                  <a:spcPct val="90000"/>
                </a:lnSpc>
                <a:spcBef>
                  <a:spcPts val="800"/>
                </a:spcBef>
                <a:spcAft>
                  <a:spcPct val="0"/>
                </a:spcAft>
                <a:buClr>
                  <a:schemeClr val="tx2"/>
                </a:buClr>
                <a:buFont typeface="Arial" charset="0"/>
                <a:buChar char="–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482725" indent="-222250" algn="l" rtl="0" eaLnBrk="1" fontAlgn="base" hangingPunct="1">
                <a:lnSpc>
                  <a:spcPct val="90000"/>
                </a:lnSpc>
                <a:spcBef>
                  <a:spcPts val="600"/>
                </a:spcBef>
                <a:spcAft>
                  <a:spcPct val="0"/>
                </a:spcAft>
                <a:buClr>
                  <a:schemeClr val="tx2"/>
                </a:buClr>
                <a:buFont typeface="Arial" charset="0"/>
                <a:buChar char="»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29870" marR="0" lvl="0" indent="-229870" algn="l" defTabSz="914400" rtl="0" eaLnBrk="1" fontAlgn="base" latinLnBrk="0" hangingPunct="1">
                <a:lnSpc>
                  <a:spcPct val="90000"/>
                </a:lnSpc>
                <a:spcBef>
                  <a:spcPts val="1400"/>
                </a:spcBef>
                <a:spcAft>
                  <a:spcPct val="0"/>
                </a:spcAft>
                <a:buClr>
                  <a:srgbClr val="5E5E5E"/>
                </a:buClr>
                <a:buSzTx/>
                <a:buFont typeface="Wingdings 2" panose="05020102010507070707" pitchFamily="18" charset="2"/>
                <a:buChar char=""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New Injector will reduce helicity correlated asymmetries for MOLLER.</a:t>
              </a:r>
            </a:p>
            <a:p>
              <a:pPr marL="229870" marR="0" lvl="0" indent="-229870" algn="l" defTabSz="914400" rtl="0" eaLnBrk="1" fontAlgn="base" latinLnBrk="0" hangingPunct="1">
                <a:lnSpc>
                  <a:spcPct val="90000"/>
                </a:lnSpc>
                <a:spcBef>
                  <a:spcPts val="1400"/>
                </a:spcBef>
                <a:spcAft>
                  <a:spcPct val="0"/>
                </a:spcAft>
                <a:buClr>
                  <a:srgbClr val="5E5E5E"/>
                </a:buClr>
                <a:buSzTx/>
                <a:buFont typeface="Wingdings 2" panose="05020102010507070707" pitchFamily="18" charset="2"/>
                <a:buChar char=""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Installed cryomodules and plasma processing will increase energy reach.</a:t>
              </a:r>
            </a:p>
            <a:p>
              <a:pPr marL="229870" marR="0" lvl="0" indent="-229870" algn="l" defTabSz="914400" rtl="0" eaLnBrk="1" fontAlgn="base" latinLnBrk="0" hangingPunct="1">
                <a:lnSpc>
                  <a:spcPct val="90000"/>
                </a:lnSpc>
                <a:spcBef>
                  <a:spcPts val="1400"/>
                </a:spcBef>
                <a:spcAft>
                  <a:spcPct val="0"/>
                </a:spcAft>
                <a:buClr>
                  <a:srgbClr val="5E5E5E"/>
                </a:buClr>
                <a:buSzTx/>
                <a:buFont typeface="Wingdings 2" panose="05020102010507070707" pitchFamily="18" charset="2"/>
                <a:buChar char=""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Upgrade of Personnel Safety System in South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Linac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. Certification once per year is considered.</a:t>
              </a:r>
            </a:p>
            <a:p>
              <a:pPr marL="229870" marR="0" lvl="0" indent="-229870" algn="l" defTabSz="914400" rtl="0" eaLnBrk="1" fontAlgn="base" latinLnBrk="0" hangingPunct="1">
                <a:lnSpc>
                  <a:spcPct val="90000"/>
                </a:lnSpc>
                <a:spcBef>
                  <a:spcPts val="1400"/>
                </a:spcBef>
                <a:spcAft>
                  <a:spcPct val="0"/>
                </a:spcAft>
                <a:buClr>
                  <a:srgbClr val="5E5E5E"/>
                </a:buClr>
                <a:buSzTx/>
                <a:buFont typeface="Wingdings 2" panose="05020102010507070707" pitchFamily="18" charset="2"/>
                <a:buChar char=""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All SAD-scheduled major activities are completed; hot checkout is in progress.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61BCDF4B-217E-4426-EBA1-1E3596A60C60}"/>
                </a:ext>
              </a:extLst>
            </p:cNvPr>
            <p:cNvSpPr/>
            <p:nvPr/>
          </p:nvSpPr>
          <p:spPr>
            <a:xfrm>
              <a:off x="2278422" y="3925643"/>
              <a:ext cx="7631979" cy="1558636"/>
            </a:xfrm>
            <a:prstGeom prst="roundRect">
              <a:avLst>
                <a:gd name="adj" fmla="val 50000"/>
              </a:avLst>
            </a:prstGeom>
            <a:solidFill>
              <a:schemeClr val="bg2"/>
            </a:solidFill>
            <a:ln w="76200"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B79FCBD7-7320-A744-3DD1-148736078B79}"/>
                </a:ext>
              </a:extLst>
            </p:cNvPr>
            <p:cNvCxnSpPr/>
            <p:nvPr/>
          </p:nvCxnSpPr>
          <p:spPr>
            <a:xfrm flipH="1">
              <a:off x="1608065" y="3915252"/>
              <a:ext cx="1984663" cy="0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28D0E37-D11F-53A5-BE16-6905216FCD18}"/>
                </a:ext>
              </a:extLst>
            </p:cNvPr>
            <p:cNvSpPr/>
            <p:nvPr/>
          </p:nvSpPr>
          <p:spPr>
            <a:xfrm>
              <a:off x="7044369" y="5378292"/>
              <a:ext cx="426027" cy="218209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10E594F-38A1-FF33-28A0-776842A44D68}"/>
                </a:ext>
              </a:extLst>
            </p:cNvPr>
            <p:cNvSpPr/>
            <p:nvPr/>
          </p:nvSpPr>
          <p:spPr>
            <a:xfrm>
              <a:off x="6206622" y="5380005"/>
              <a:ext cx="426027" cy="218209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77690B1-2F07-7FEC-C941-ED2F97447DA4}"/>
                </a:ext>
              </a:extLst>
            </p:cNvPr>
            <p:cNvSpPr/>
            <p:nvPr/>
          </p:nvSpPr>
          <p:spPr>
            <a:xfrm>
              <a:off x="4513467" y="5391108"/>
              <a:ext cx="426027" cy="218209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D5D3431-2170-7711-7CD3-2BCB76763ADE}"/>
                </a:ext>
              </a:extLst>
            </p:cNvPr>
            <p:cNvSpPr/>
            <p:nvPr/>
          </p:nvSpPr>
          <p:spPr>
            <a:xfrm>
              <a:off x="3276581" y="5393621"/>
              <a:ext cx="426027" cy="218209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A492716-F3C6-94EA-C82A-B6677F7D645D}"/>
                </a:ext>
              </a:extLst>
            </p:cNvPr>
            <p:cNvSpPr/>
            <p:nvPr/>
          </p:nvSpPr>
          <p:spPr>
            <a:xfrm>
              <a:off x="8261709" y="3868492"/>
              <a:ext cx="426028" cy="114301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9B4BFBB-D132-6CC9-3959-422F74824017}"/>
                </a:ext>
              </a:extLst>
            </p:cNvPr>
            <p:cNvSpPr/>
            <p:nvPr/>
          </p:nvSpPr>
          <p:spPr>
            <a:xfrm>
              <a:off x="1852395" y="3806147"/>
              <a:ext cx="426027" cy="218209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C75A562-A224-7A57-2BBD-78BA4E95B6D8}"/>
                </a:ext>
              </a:extLst>
            </p:cNvPr>
            <p:cNvSpPr/>
            <p:nvPr/>
          </p:nvSpPr>
          <p:spPr>
            <a:xfrm>
              <a:off x="3912422" y="6158576"/>
              <a:ext cx="426027" cy="218209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5CBFAF2-FCEC-59EE-EDBD-CECFC818EB64}"/>
                </a:ext>
              </a:extLst>
            </p:cNvPr>
            <p:cNvSpPr/>
            <p:nvPr/>
          </p:nvSpPr>
          <p:spPr>
            <a:xfrm>
              <a:off x="9047955" y="2984226"/>
              <a:ext cx="426027" cy="218209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C04D47B-026E-4DF1-92A8-7ABFD33E009A}"/>
                </a:ext>
              </a:extLst>
            </p:cNvPr>
            <p:cNvSpPr txBox="1"/>
            <p:nvPr/>
          </p:nvSpPr>
          <p:spPr>
            <a:xfrm>
              <a:off x="9533293" y="2812705"/>
              <a:ext cx="881973" cy="4247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C100-10R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98 MV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ECCB19F-10C0-6C19-3A59-51120E1C273D}"/>
                </a:ext>
              </a:extLst>
            </p:cNvPr>
            <p:cNvSpPr txBox="1"/>
            <p:nvPr/>
          </p:nvSpPr>
          <p:spPr>
            <a:xfrm>
              <a:off x="3000314" y="6017242"/>
              <a:ext cx="881973" cy="4247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C100-05R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98 MV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A045F20-92C0-9A0A-B4DD-CC8C7D5A3C03}"/>
                </a:ext>
              </a:extLst>
            </p:cNvPr>
            <p:cNvSpPr txBox="1"/>
            <p:nvPr/>
          </p:nvSpPr>
          <p:spPr>
            <a:xfrm>
              <a:off x="7988963" y="3978830"/>
              <a:ext cx="957912" cy="4383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1L26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Drift tube</a:t>
              </a:r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B8ADC67F-6E50-D855-057E-F0323795EA0F}"/>
                </a:ext>
              </a:extLst>
            </p:cNvPr>
            <p:cNvSpPr/>
            <p:nvPr/>
          </p:nvSpPr>
          <p:spPr>
            <a:xfrm>
              <a:off x="8725837" y="3335439"/>
              <a:ext cx="446809" cy="467591"/>
            </a:xfrm>
            <a:custGeom>
              <a:avLst/>
              <a:gdLst>
                <a:gd name="connsiteX0" fmla="*/ 446809 w 446809"/>
                <a:gd name="connsiteY0" fmla="*/ 0 h 467591"/>
                <a:gd name="connsiteX1" fmla="*/ 426028 w 446809"/>
                <a:gd name="connsiteY1" fmla="*/ 72736 h 467591"/>
                <a:gd name="connsiteX2" fmla="*/ 384464 w 446809"/>
                <a:gd name="connsiteY2" fmla="*/ 135082 h 467591"/>
                <a:gd name="connsiteX3" fmla="*/ 363682 w 446809"/>
                <a:gd name="connsiteY3" fmla="*/ 166255 h 467591"/>
                <a:gd name="connsiteX4" fmla="*/ 342900 w 446809"/>
                <a:gd name="connsiteY4" fmla="*/ 197427 h 467591"/>
                <a:gd name="connsiteX5" fmla="*/ 311728 w 446809"/>
                <a:gd name="connsiteY5" fmla="*/ 228600 h 467591"/>
                <a:gd name="connsiteX6" fmla="*/ 290946 w 446809"/>
                <a:gd name="connsiteY6" fmla="*/ 259773 h 467591"/>
                <a:gd name="connsiteX7" fmla="*/ 259773 w 446809"/>
                <a:gd name="connsiteY7" fmla="*/ 290945 h 467591"/>
                <a:gd name="connsiteX8" fmla="*/ 238991 w 446809"/>
                <a:gd name="connsiteY8" fmla="*/ 322118 h 467591"/>
                <a:gd name="connsiteX9" fmla="*/ 176646 w 446809"/>
                <a:gd name="connsiteY9" fmla="*/ 363682 h 467591"/>
                <a:gd name="connsiteX10" fmla="*/ 145473 w 446809"/>
                <a:gd name="connsiteY10" fmla="*/ 384464 h 467591"/>
                <a:gd name="connsiteX11" fmla="*/ 83128 w 446809"/>
                <a:gd name="connsiteY11" fmla="*/ 405245 h 467591"/>
                <a:gd name="connsiteX12" fmla="*/ 0 w 446809"/>
                <a:gd name="connsiteY12" fmla="*/ 467591 h 467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46809" h="467591">
                  <a:moveTo>
                    <a:pt x="446809" y="0"/>
                  </a:moveTo>
                  <a:cubicBezTo>
                    <a:pt x="439882" y="24245"/>
                    <a:pt x="436595" y="49841"/>
                    <a:pt x="426028" y="72736"/>
                  </a:cubicBezTo>
                  <a:cubicBezTo>
                    <a:pt x="415561" y="95414"/>
                    <a:pt x="398319" y="114300"/>
                    <a:pt x="384464" y="135082"/>
                  </a:cubicBezTo>
                  <a:lnTo>
                    <a:pt x="363682" y="166255"/>
                  </a:lnTo>
                  <a:cubicBezTo>
                    <a:pt x="356755" y="176646"/>
                    <a:pt x="351730" y="188596"/>
                    <a:pt x="342900" y="197427"/>
                  </a:cubicBezTo>
                  <a:cubicBezTo>
                    <a:pt x="332509" y="207818"/>
                    <a:pt x="321135" y="217311"/>
                    <a:pt x="311728" y="228600"/>
                  </a:cubicBezTo>
                  <a:cubicBezTo>
                    <a:pt x="303733" y="238194"/>
                    <a:pt x="298941" y="250179"/>
                    <a:pt x="290946" y="259773"/>
                  </a:cubicBezTo>
                  <a:cubicBezTo>
                    <a:pt x="281538" y="271062"/>
                    <a:pt x="269181" y="279656"/>
                    <a:pt x="259773" y="290945"/>
                  </a:cubicBezTo>
                  <a:cubicBezTo>
                    <a:pt x="251778" y="300539"/>
                    <a:pt x="248389" y="313894"/>
                    <a:pt x="238991" y="322118"/>
                  </a:cubicBezTo>
                  <a:cubicBezTo>
                    <a:pt x="220194" y="338565"/>
                    <a:pt x="197428" y="349827"/>
                    <a:pt x="176646" y="363682"/>
                  </a:cubicBezTo>
                  <a:cubicBezTo>
                    <a:pt x="166255" y="370609"/>
                    <a:pt x="157321" y="380515"/>
                    <a:pt x="145473" y="384464"/>
                  </a:cubicBezTo>
                  <a:lnTo>
                    <a:pt x="83128" y="405245"/>
                  </a:lnTo>
                  <a:cubicBezTo>
                    <a:pt x="12631" y="452243"/>
                    <a:pt x="38443" y="429148"/>
                    <a:pt x="0" y="467591"/>
                  </a:cubicBezTo>
                </a:path>
              </a:pathLst>
            </a:custGeom>
            <a:noFill/>
            <a:ln w="38100">
              <a:solidFill>
                <a:schemeClr val="accent1"/>
              </a:solidFill>
              <a:headEnd type="none" w="med" len="med"/>
              <a:tailEnd type="triangle" w="med" len="med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C9D2C4DE-62A5-0159-9F9F-240D7ED8A8C9}"/>
                </a:ext>
              </a:extLst>
            </p:cNvPr>
            <p:cNvSpPr/>
            <p:nvPr/>
          </p:nvSpPr>
          <p:spPr>
            <a:xfrm>
              <a:off x="7832219" y="3266166"/>
              <a:ext cx="484909" cy="512618"/>
            </a:xfrm>
            <a:custGeom>
              <a:avLst/>
              <a:gdLst>
                <a:gd name="connsiteX0" fmla="*/ 484909 w 484909"/>
                <a:gd name="connsiteY0" fmla="*/ 512618 h 512618"/>
                <a:gd name="connsiteX1" fmla="*/ 304800 w 484909"/>
                <a:gd name="connsiteY1" fmla="*/ 374073 h 512618"/>
                <a:gd name="connsiteX2" fmla="*/ 207818 w 484909"/>
                <a:gd name="connsiteY2" fmla="*/ 263237 h 512618"/>
                <a:gd name="connsiteX3" fmla="*/ 110836 w 484909"/>
                <a:gd name="connsiteY3" fmla="*/ 152400 h 512618"/>
                <a:gd name="connsiteX4" fmla="*/ 69273 w 484909"/>
                <a:gd name="connsiteY4" fmla="*/ 110837 h 512618"/>
                <a:gd name="connsiteX5" fmla="*/ 41564 w 484909"/>
                <a:gd name="connsiteY5" fmla="*/ 69273 h 512618"/>
                <a:gd name="connsiteX6" fmla="*/ 27709 w 484909"/>
                <a:gd name="connsiteY6" fmla="*/ 27709 h 512618"/>
                <a:gd name="connsiteX7" fmla="*/ 0 w 484909"/>
                <a:gd name="connsiteY7" fmla="*/ 0 h 512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84909" h="512618">
                  <a:moveTo>
                    <a:pt x="484909" y="512618"/>
                  </a:moveTo>
                  <a:cubicBezTo>
                    <a:pt x="444587" y="484393"/>
                    <a:pt x="346506" y="427695"/>
                    <a:pt x="304800" y="374073"/>
                  </a:cubicBezTo>
                  <a:cubicBezTo>
                    <a:pt x="217765" y="262171"/>
                    <a:pt x="288281" y="316879"/>
                    <a:pt x="207818" y="263237"/>
                  </a:cubicBezTo>
                  <a:cubicBezTo>
                    <a:pt x="161995" y="194502"/>
                    <a:pt x="191883" y="233447"/>
                    <a:pt x="110836" y="152400"/>
                  </a:cubicBezTo>
                  <a:cubicBezTo>
                    <a:pt x="96982" y="138546"/>
                    <a:pt x="80141" y="127139"/>
                    <a:pt x="69273" y="110837"/>
                  </a:cubicBezTo>
                  <a:cubicBezTo>
                    <a:pt x="60037" y="96982"/>
                    <a:pt x="49011" y="84166"/>
                    <a:pt x="41564" y="69273"/>
                  </a:cubicBezTo>
                  <a:cubicBezTo>
                    <a:pt x="35033" y="56211"/>
                    <a:pt x="35223" y="40232"/>
                    <a:pt x="27709" y="27709"/>
                  </a:cubicBezTo>
                  <a:cubicBezTo>
                    <a:pt x="20989" y="16508"/>
                    <a:pt x="9236" y="9236"/>
                    <a:pt x="0" y="0"/>
                  </a:cubicBezTo>
                </a:path>
              </a:pathLst>
            </a:custGeom>
            <a:noFill/>
            <a:ln w="38100">
              <a:solidFill>
                <a:schemeClr val="accent5"/>
              </a:solidFill>
              <a:headEnd type="none" w="med" len="med"/>
              <a:tailEnd type="triangle" w="med" len="med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6D13A859-CD2C-F3A0-6ABC-8F019F2AF33D}"/>
                </a:ext>
              </a:extLst>
            </p:cNvPr>
            <p:cNvSpPr/>
            <p:nvPr/>
          </p:nvSpPr>
          <p:spPr>
            <a:xfrm>
              <a:off x="3522553" y="5644361"/>
              <a:ext cx="457200" cy="401782"/>
            </a:xfrm>
            <a:custGeom>
              <a:avLst/>
              <a:gdLst>
                <a:gd name="connsiteX0" fmla="*/ 457200 w 457200"/>
                <a:gd name="connsiteY0" fmla="*/ 401782 h 401782"/>
                <a:gd name="connsiteX1" fmla="*/ 332509 w 457200"/>
                <a:gd name="connsiteY1" fmla="*/ 277091 h 401782"/>
                <a:gd name="connsiteX2" fmla="*/ 290946 w 457200"/>
                <a:gd name="connsiteY2" fmla="*/ 263236 h 401782"/>
                <a:gd name="connsiteX3" fmla="*/ 207818 w 457200"/>
                <a:gd name="connsiteY3" fmla="*/ 207818 h 401782"/>
                <a:gd name="connsiteX4" fmla="*/ 166255 w 457200"/>
                <a:gd name="connsiteY4" fmla="*/ 180109 h 401782"/>
                <a:gd name="connsiteX5" fmla="*/ 96982 w 457200"/>
                <a:gd name="connsiteY5" fmla="*/ 96982 h 401782"/>
                <a:gd name="connsiteX6" fmla="*/ 55418 w 457200"/>
                <a:gd name="connsiteY6" fmla="*/ 69273 h 401782"/>
                <a:gd name="connsiteX7" fmla="*/ 27709 w 457200"/>
                <a:gd name="connsiteY7" fmla="*/ 41563 h 401782"/>
                <a:gd name="connsiteX8" fmla="*/ 0 w 457200"/>
                <a:gd name="connsiteY8" fmla="*/ 0 h 401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7200" h="401782">
                  <a:moveTo>
                    <a:pt x="457200" y="401782"/>
                  </a:moveTo>
                  <a:cubicBezTo>
                    <a:pt x="412449" y="349573"/>
                    <a:pt x="390254" y="305964"/>
                    <a:pt x="332509" y="277091"/>
                  </a:cubicBezTo>
                  <a:cubicBezTo>
                    <a:pt x="319447" y="270560"/>
                    <a:pt x="303712" y="270328"/>
                    <a:pt x="290946" y="263236"/>
                  </a:cubicBezTo>
                  <a:cubicBezTo>
                    <a:pt x="261835" y="247063"/>
                    <a:pt x="235527" y="226291"/>
                    <a:pt x="207818" y="207818"/>
                  </a:cubicBezTo>
                  <a:lnTo>
                    <a:pt x="166255" y="180109"/>
                  </a:lnTo>
                  <a:cubicBezTo>
                    <a:pt x="139009" y="139239"/>
                    <a:pt x="136987" y="130319"/>
                    <a:pt x="96982" y="96982"/>
                  </a:cubicBezTo>
                  <a:cubicBezTo>
                    <a:pt x="84190" y="86322"/>
                    <a:pt x="68420" y="79675"/>
                    <a:pt x="55418" y="69273"/>
                  </a:cubicBezTo>
                  <a:cubicBezTo>
                    <a:pt x="45218" y="61113"/>
                    <a:pt x="35869" y="51763"/>
                    <a:pt x="27709" y="41563"/>
                  </a:cubicBezTo>
                  <a:cubicBezTo>
                    <a:pt x="17307" y="28561"/>
                    <a:pt x="0" y="0"/>
                    <a:pt x="0" y="0"/>
                  </a:cubicBezTo>
                </a:path>
              </a:pathLst>
            </a:custGeom>
            <a:noFill/>
            <a:ln w="38100">
              <a:solidFill>
                <a:schemeClr val="accent1"/>
              </a:solidFill>
              <a:headEnd type="none" w="med" len="med"/>
              <a:tailEnd type="triangle" w="med" len="med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BC082E4-436A-00A0-66D8-6776605F4CF0}"/>
                </a:ext>
              </a:extLst>
            </p:cNvPr>
            <p:cNvSpPr txBox="1"/>
            <p:nvPr/>
          </p:nvSpPr>
          <p:spPr>
            <a:xfrm>
              <a:off x="3044660" y="4764483"/>
              <a:ext cx="876941" cy="5909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2L26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C100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76 MeV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A5A3E59-95BD-1D7B-7A2E-412D8C212786}"/>
                </a:ext>
              </a:extLst>
            </p:cNvPr>
            <p:cNvSpPr txBox="1"/>
            <p:nvPr/>
          </p:nvSpPr>
          <p:spPr>
            <a:xfrm>
              <a:off x="6870308" y="4797850"/>
              <a:ext cx="781693" cy="5909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2L22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C100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90 MeV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9AEFEC1-376F-3FDE-B4F7-275D6832D43B}"/>
                </a:ext>
              </a:extLst>
            </p:cNvPr>
            <p:cNvSpPr txBox="1"/>
            <p:nvPr/>
          </p:nvSpPr>
          <p:spPr>
            <a:xfrm>
              <a:off x="6033574" y="4768136"/>
              <a:ext cx="781693" cy="5909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2L23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C100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82 MeV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A02E022-4935-5781-B54B-96395EE49CA2}"/>
                </a:ext>
              </a:extLst>
            </p:cNvPr>
            <p:cNvSpPr txBox="1"/>
            <p:nvPr/>
          </p:nvSpPr>
          <p:spPr>
            <a:xfrm>
              <a:off x="4369650" y="4792210"/>
              <a:ext cx="713658" cy="5909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2L25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C100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84 MeV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5D1D20DA-F01C-5996-2EFF-39D8107B77BE}"/>
                </a:ext>
              </a:extLst>
            </p:cNvPr>
            <p:cNvSpPr/>
            <p:nvPr/>
          </p:nvSpPr>
          <p:spPr>
            <a:xfrm>
              <a:off x="5331237" y="5383141"/>
              <a:ext cx="426027" cy="218209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E8EF61DD-A087-B64D-145A-7336A0BFFD83}"/>
                </a:ext>
              </a:extLst>
            </p:cNvPr>
            <p:cNvSpPr txBox="1"/>
            <p:nvPr/>
          </p:nvSpPr>
          <p:spPr>
            <a:xfrm>
              <a:off x="5092170" y="4797850"/>
              <a:ext cx="890550" cy="5909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2L24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C100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80 MeV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D9B9BAF7-4E66-A173-C9F1-3E2D7123B19D}"/>
                </a:ext>
              </a:extLst>
            </p:cNvPr>
            <p:cNvSpPr/>
            <p:nvPr/>
          </p:nvSpPr>
          <p:spPr>
            <a:xfrm>
              <a:off x="2628678" y="2982840"/>
              <a:ext cx="426027" cy="218209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7F3D445-7574-58AA-3F1C-2F1F5AE8CC91}"/>
                </a:ext>
              </a:extLst>
            </p:cNvPr>
            <p:cNvSpPr txBox="1"/>
            <p:nvPr/>
          </p:nvSpPr>
          <p:spPr>
            <a:xfrm>
              <a:off x="3040466" y="2784105"/>
              <a:ext cx="865794" cy="2585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Booster</a:t>
              </a:r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D17A5B7E-3E22-5828-FA45-32DFE25FB41A}"/>
                </a:ext>
              </a:extLst>
            </p:cNvPr>
            <p:cNvSpPr/>
            <p:nvPr/>
          </p:nvSpPr>
          <p:spPr>
            <a:xfrm>
              <a:off x="2306560" y="3334053"/>
              <a:ext cx="446809" cy="467591"/>
            </a:xfrm>
            <a:custGeom>
              <a:avLst/>
              <a:gdLst>
                <a:gd name="connsiteX0" fmla="*/ 446809 w 446809"/>
                <a:gd name="connsiteY0" fmla="*/ 0 h 467591"/>
                <a:gd name="connsiteX1" fmla="*/ 426028 w 446809"/>
                <a:gd name="connsiteY1" fmla="*/ 72736 h 467591"/>
                <a:gd name="connsiteX2" fmla="*/ 384464 w 446809"/>
                <a:gd name="connsiteY2" fmla="*/ 135082 h 467591"/>
                <a:gd name="connsiteX3" fmla="*/ 363682 w 446809"/>
                <a:gd name="connsiteY3" fmla="*/ 166255 h 467591"/>
                <a:gd name="connsiteX4" fmla="*/ 342900 w 446809"/>
                <a:gd name="connsiteY4" fmla="*/ 197427 h 467591"/>
                <a:gd name="connsiteX5" fmla="*/ 311728 w 446809"/>
                <a:gd name="connsiteY5" fmla="*/ 228600 h 467591"/>
                <a:gd name="connsiteX6" fmla="*/ 290946 w 446809"/>
                <a:gd name="connsiteY6" fmla="*/ 259773 h 467591"/>
                <a:gd name="connsiteX7" fmla="*/ 259773 w 446809"/>
                <a:gd name="connsiteY7" fmla="*/ 290945 h 467591"/>
                <a:gd name="connsiteX8" fmla="*/ 238991 w 446809"/>
                <a:gd name="connsiteY8" fmla="*/ 322118 h 467591"/>
                <a:gd name="connsiteX9" fmla="*/ 176646 w 446809"/>
                <a:gd name="connsiteY9" fmla="*/ 363682 h 467591"/>
                <a:gd name="connsiteX10" fmla="*/ 145473 w 446809"/>
                <a:gd name="connsiteY10" fmla="*/ 384464 h 467591"/>
                <a:gd name="connsiteX11" fmla="*/ 83128 w 446809"/>
                <a:gd name="connsiteY11" fmla="*/ 405245 h 467591"/>
                <a:gd name="connsiteX12" fmla="*/ 0 w 446809"/>
                <a:gd name="connsiteY12" fmla="*/ 467591 h 467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46809" h="467591">
                  <a:moveTo>
                    <a:pt x="446809" y="0"/>
                  </a:moveTo>
                  <a:cubicBezTo>
                    <a:pt x="439882" y="24245"/>
                    <a:pt x="436595" y="49841"/>
                    <a:pt x="426028" y="72736"/>
                  </a:cubicBezTo>
                  <a:cubicBezTo>
                    <a:pt x="415561" y="95414"/>
                    <a:pt x="398319" y="114300"/>
                    <a:pt x="384464" y="135082"/>
                  </a:cubicBezTo>
                  <a:lnTo>
                    <a:pt x="363682" y="166255"/>
                  </a:lnTo>
                  <a:cubicBezTo>
                    <a:pt x="356755" y="176646"/>
                    <a:pt x="351730" y="188596"/>
                    <a:pt x="342900" y="197427"/>
                  </a:cubicBezTo>
                  <a:cubicBezTo>
                    <a:pt x="332509" y="207818"/>
                    <a:pt x="321135" y="217311"/>
                    <a:pt x="311728" y="228600"/>
                  </a:cubicBezTo>
                  <a:cubicBezTo>
                    <a:pt x="303733" y="238194"/>
                    <a:pt x="298941" y="250179"/>
                    <a:pt x="290946" y="259773"/>
                  </a:cubicBezTo>
                  <a:cubicBezTo>
                    <a:pt x="281538" y="271062"/>
                    <a:pt x="269181" y="279656"/>
                    <a:pt x="259773" y="290945"/>
                  </a:cubicBezTo>
                  <a:cubicBezTo>
                    <a:pt x="251778" y="300539"/>
                    <a:pt x="248389" y="313894"/>
                    <a:pt x="238991" y="322118"/>
                  </a:cubicBezTo>
                  <a:cubicBezTo>
                    <a:pt x="220194" y="338565"/>
                    <a:pt x="197428" y="349827"/>
                    <a:pt x="176646" y="363682"/>
                  </a:cubicBezTo>
                  <a:cubicBezTo>
                    <a:pt x="166255" y="370609"/>
                    <a:pt x="157321" y="380515"/>
                    <a:pt x="145473" y="384464"/>
                  </a:cubicBezTo>
                  <a:lnTo>
                    <a:pt x="83128" y="405245"/>
                  </a:lnTo>
                  <a:cubicBezTo>
                    <a:pt x="12631" y="452243"/>
                    <a:pt x="38443" y="429148"/>
                    <a:pt x="0" y="467591"/>
                  </a:cubicBezTo>
                </a:path>
              </a:pathLst>
            </a:custGeom>
            <a:noFill/>
            <a:ln w="38100">
              <a:solidFill>
                <a:schemeClr val="accent1"/>
              </a:solidFill>
              <a:headEnd type="none" w="med" len="med"/>
              <a:tailEnd type="triangle" w="med" len="med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E575F49-E7B7-4543-FE46-D45CFC12AC1B}"/>
                </a:ext>
              </a:extLst>
            </p:cNvPr>
            <p:cNvSpPr txBox="1"/>
            <p:nvPr/>
          </p:nvSpPr>
          <p:spPr>
            <a:xfrm>
              <a:off x="5034650" y="6100342"/>
              <a:ext cx="2133918" cy="3416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Plasma processing</a:t>
              </a:r>
            </a:p>
          </p:txBody>
        </p: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D4523965-C3E1-53EF-2B52-2A86A5F4CFF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84100" y="5683206"/>
              <a:ext cx="905368" cy="412287"/>
            </a:xfrm>
            <a:prstGeom prst="straightConnector1">
              <a:avLst/>
            </a:prstGeom>
            <a:ln w="381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784880B2-B323-E701-D9AD-E2AFC72FBD9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101609" y="5678357"/>
              <a:ext cx="182491" cy="385845"/>
            </a:xfrm>
            <a:prstGeom prst="straightConnector1">
              <a:avLst/>
            </a:prstGeom>
            <a:ln w="381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34C7FC0D-E894-B95C-7865-12FA672057A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620730" y="5678757"/>
              <a:ext cx="258827" cy="441446"/>
            </a:xfrm>
            <a:prstGeom prst="straightConnector1">
              <a:avLst/>
            </a:prstGeom>
            <a:ln w="381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F546DED3-2484-7D9C-FB10-0336CC187B6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775823" y="5718421"/>
              <a:ext cx="955033" cy="401782"/>
            </a:xfrm>
            <a:prstGeom prst="straightConnector1">
              <a:avLst/>
            </a:prstGeom>
            <a:ln w="381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01C39171-A8DC-954C-5C6C-32BEFDC499E0}"/>
                </a:ext>
              </a:extLst>
            </p:cNvPr>
            <p:cNvSpPr/>
            <p:nvPr/>
          </p:nvSpPr>
          <p:spPr>
            <a:xfrm>
              <a:off x="2763580" y="5648993"/>
              <a:ext cx="581891" cy="706582"/>
            </a:xfrm>
            <a:custGeom>
              <a:avLst/>
              <a:gdLst>
                <a:gd name="connsiteX0" fmla="*/ 581891 w 581891"/>
                <a:gd name="connsiteY0" fmla="*/ 0 h 706582"/>
                <a:gd name="connsiteX1" fmla="*/ 498764 w 581891"/>
                <a:gd name="connsiteY1" fmla="*/ 96982 h 706582"/>
                <a:gd name="connsiteX2" fmla="*/ 471054 w 581891"/>
                <a:gd name="connsiteY2" fmla="*/ 152400 h 706582"/>
                <a:gd name="connsiteX3" fmla="*/ 387927 w 581891"/>
                <a:gd name="connsiteY3" fmla="*/ 277091 h 706582"/>
                <a:gd name="connsiteX4" fmla="*/ 360218 w 581891"/>
                <a:gd name="connsiteY4" fmla="*/ 318655 h 706582"/>
                <a:gd name="connsiteX5" fmla="*/ 332509 w 581891"/>
                <a:gd name="connsiteY5" fmla="*/ 360219 h 706582"/>
                <a:gd name="connsiteX6" fmla="*/ 249382 w 581891"/>
                <a:gd name="connsiteY6" fmla="*/ 443346 h 706582"/>
                <a:gd name="connsiteX7" fmla="*/ 207818 w 581891"/>
                <a:gd name="connsiteY7" fmla="*/ 484910 h 706582"/>
                <a:gd name="connsiteX8" fmla="*/ 166254 w 581891"/>
                <a:gd name="connsiteY8" fmla="*/ 512619 h 706582"/>
                <a:gd name="connsiteX9" fmla="*/ 96982 w 581891"/>
                <a:gd name="connsiteY9" fmla="*/ 595746 h 706582"/>
                <a:gd name="connsiteX10" fmla="*/ 55418 w 581891"/>
                <a:gd name="connsiteY10" fmla="*/ 623455 h 706582"/>
                <a:gd name="connsiteX11" fmla="*/ 41564 w 581891"/>
                <a:gd name="connsiteY11" fmla="*/ 665019 h 706582"/>
                <a:gd name="connsiteX12" fmla="*/ 13854 w 581891"/>
                <a:gd name="connsiteY12" fmla="*/ 692728 h 706582"/>
                <a:gd name="connsiteX13" fmla="*/ 0 w 581891"/>
                <a:gd name="connsiteY13" fmla="*/ 706582 h 706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81891" h="706582">
                  <a:moveTo>
                    <a:pt x="581891" y="0"/>
                  </a:moveTo>
                  <a:cubicBezTo>
                    <a:pt x="554182" y="32327"/>
                    <a:pt x="523807" y="62548"/>
                    <a:pt x="498764" y="96982"/>
                  </a:cubicBezTo>
                  <a:cubicBezTo>
                    <a:pt x="486616" y="113685"/>
                    <a:pt x="481680" y="134690"/>
                    <a:pt x="471054" y="152400"/>
                  </a:cubicBezTo>
                  <a:cubicBezTo>
                    <a:pt x="471037" y="152428"/>
                    <a:pt x="401791" y="256295"/>
                    <a:pt x="387927" y="277091"/>
                  </a:cubicBezTo>
                  <a:lnTo>
                    <a:pt x="360218" y="318655"/>
                  </a:lnTo>
                  <a:cubicBezTo>
                    <a:pt x="350982" y="332510"/>
                    <a:pt x="344283" y="348445"/>
                    <a:pt x="332509" y="360219"/>
                  </a:cubicBezTo>
                  <a:lnTo>
                    <a:pt x="249382" y="443346"/>
                  </a:lnTo>
                  <a:cubicBezTo>
                    <a:pt x="235527" y="457201"/>
                    <a:pt x="224121" y="474042"/>
                    <a:pt x="207818" y="484910"/>
                  </a:cubicBezTo>
                  <a:cubicBezTo>
                    <a:pt x="193963" y="494146"/>
                    <a:pt x="179046" y="501959"/>
                    <a:pt x="166254" y="512619"/>
                  </a:cubicBezTo>
                  <a:cubicBezTo>
                    <a:pt x="30076" y="626100"/>
                    <a:pt x="205962" y="486766"/>
                    <a:pt x="96982" y="595746"/>
                  </a:cubicBezTo>
                  <a:cubicBezTo>
                    <a:pt x="85208" y="607520"/>
                    <a:pt x="69273" y="614219"/>
                    <a:pt x="55418" y="623455"/>
                  </a:cubicBezTo>
                  <a:cubicBezTo>
                    <a:pt x="50800" y="637310"/>
                    <a:pt x="49078" y="652496"/>
                    <a:pt x="41564" y="665019"/>
                  </a:cubicBezTo>
                  <a:cubicBezTo>
                    <a:pt x="34843" y="676220"/>
                    <a:pt x="23091" y="683492"/>
                    <a:pt x="13854" y="692728"/>
                  </a:cubicBezTo>
                  <a:lnTo>
                    <a:pt x="0" y="706582"/>
                  </a:lnTo>
                </a:path>
              </a:pathLst>
            </a:custGeom>
            <a:noFill/>
            <a:ln w="38100">
              <a:solidFill>
                <a:schemeClr val="accent5"/>
              </a:solidFill>
              <a:headEnd type="none" w="med" len="med"/>
              <a:tailEnd type="triangle" w="med" len="med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8EEAD995-B3F6-203C-F289-DB3B509BF5A2}"/>
                </a:ext>
              </a:extLst>
            </p:cNvPr>
            <p:cNvSpPr txBox="1"/>
            <p:nvPr/>
          </p:nvSpPr>
          <p:spPr>
            <a:xfrm>
              <a:off x="9856859" y="3600726"/>
              <a:ext cx="2026517" cy="5355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North Linac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energy gain +98 MV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2871C92D-7720-1323-9AC5-2750DC8CB87C}"/>
                </a:ext>
              </a:extLst>
            </p:cNvPr>
            <p:cNvSpPr txBox="1"/>
            <p:nvPr/>
          </p:nvSpPr>
          <p:spPr>
            <a:xfrm>
              <a:off x="9727778" y="5232446"/>
              <a:ext cx="2323073" cy="5355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South Linac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energy gain +50-60 MV</a:t>
              </a:r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94507CA7-6DFB-2A8C-11E1-A1D9A2E1F3A0}"/>
                </a:ext>
              </a:extLst>
            </p:cNvPr>
            <p:cNvSpPr/>
            <p:nvPr/>
          </p:nvSpPr>
          <p:spPr>
            <a:xfrm>
              <a:off x="1608065" y="3112847"/>
              <a:ext cx="221710" cy="581891"/>
            </a:xfrm>
            <a:custGeom>
              <a:avLst/>
              <a:gdLst>
                <a:gd name="connsiteX0" fmla="*/ 221710 w 221710"/>
                <a:gd name="connsiteY0" fmla="*/ 581891 h 581891"/>
                <a:gd name="connsiteX1" fmla="*/ 166291 w 221710"/>
                <a:gd name="connsiteY1" fmla="*/ 484909 h 581891"/>
                <a:gd name="connsiteX2" fmla="*/ 110873 w 221710"/>
                <a:gd name="connsiteY2" fmla="*/ 387927 h 581891"/>
                <a:gd name="connsiteX3" fmla="*/ 69310 w 221710"/>
                <a:gd name="connsiteY3" fmla="*/ 249382 h 581891"/>
                <a:gd name="connsiteX4" fmla="*/ 55455 w 221710"/>
                <a:gd name="connsiteY4" fmla="*/ 180109 h 581891"/>
                <a:gd name="connsiteX5" fmla="*/ 13891 w 221710"/>
                <a:gd name="connsiteY5" fmla="*/ 55418 h 581891"/>
                <a:gd name="connsiteX6" fmla="*/ 37 w 221710"/>
                <a:gd name="connsiteY6" fmla="*/ 0 h 581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1710" h="581891">
                  <a:moveTo>
                    <a:pt x="221710" y="581891"/>
                  </a:moveTo>
                  <a:cubicBezTo>
                    <a:pt x="203237" y="549564"/>
                    <a:pt x="184120" y="517596"/>
                    <a:pt x="166291" y="484909"/>
                  </a:cubicBezTo>
                  <a:cubicBezTo>
                    <a:pt x="113554" y="388225"/>
                    <a:pt x="164213" y="467938"/>
                    <a:pt x="110873" y="387927"/>
                  </a:cubicBezTo>
                  <a:cubicBezTo>
                    <a:pt x="87846" y="318845"/>
                    <a:pt x="83270" y="312204"/>
                    <a:pt x="69310" y="249382"/>
                  </a:cubicBezTo>
                  <a:cubicBezTo>
                    <a:pt x="64202" y="226394"/>
                    <a:pt x="61651" y="202828"/>
                    <a:pt x="55455" y="180109"/>
                  </a:cubicBezTo>
                  <a:cubicBezTo>
                    <a:pt x="55450" y="180091"/>
                    <a:pt x="20821" y="76209"/>
                    <a:pt x="13891" y="55418"/>
                  </a:cubicBezTo>
                  <a:cubicBezTo>
                    <a:pt x="-1423" y="9475"/>
                    <a:pt x="37" y="28458"/>
                    <a:pt x="37" y="0"/>
                  </a:cubicBezTo>
                </a:path>
              </a:pathLst>
            </a:custGeom>
            <a:noFill/>
            <a:ln w="38100">
              <a:solidFill>
                <a:schemeClr val="accent5"/>
              </a:solidFill>
              <a:headEnd type="none" w="med" len="med"/>
              <a:tailEnd type="triangle" w="med" len="med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0EAFF8FD-6240-F70E-1969-921F59D91082}"/>
                </a:ext>
              </a:extLst>
            </p:cNvPr>
            <p:cNvSpPr txBox="1"/>
            <p:nvPr/>
          </p:nvSpPr>
          <p:spPr>
            <a:xfrm>
              <a:off x="1723120" y="4028514"/>
              <a:ext cx="660574" cy="2585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0L02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CA13CA9E-A6B5-3F0B-EAF4-6753DDE5338C}"/>
                </a:ext>
              </a:extLst>
            </p:cNvPr>
            <p:cNvSpPr txBox="1"/>
            <p:nvPr/>
          </p:nvSpPr>
          <p:spPr>
            <a:xfrm>
              <a:off x="168133" y="4293643"/>
              <a:ext cx="2133919" cy="5355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New Injector Phase 2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Installed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C609E799-00CE-558F-8836-48FC20AEEDC1}"/>
                </a:ext>
              </a:extLst>
            </p:cNvPr>
            <p:cNvSpPr txBox="1"/>
            <p:nvPr/>
          </p:nvSpPr>
          <p:spPr>
            <a:xfrm>
              <a:off x="4049876" y="3401405"/>
              <a:ext cx="3300904" cy="3416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PSS Upgrade in South Linac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460451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23D6D9-B0DD-65EB-9C41-76EF18E5FE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In-situ plasma processing increased gradient by 2.7 MV/m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18A8346-DAFE-D58A-A948-25E8EEB3A9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08" t="13069" r="991" b="3445"/>
          <a:stretch/>
        </p:blipFill>
        <p:spPr>
          <a:xfrm>
            <a:off x="149087" y="1320255"/>
            <a:ext cx="6390861" cy="399428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CB56BB5-FEA8-08E1-0758-3B7978D6F7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498" t="47334" r="49750" b="17164"/>
          <a:stretch/>
        </p:blipFill>
        <p:spPr>
          <a:xfrm>
            <a:off x="7076072" y="1142386"/>
            <a:ext cx="4512023" cy="20431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C50915F-F613-14EF-757B-469F2E149522}"/>
              </a:ext>
            </a:extLst>
          </p:cNvPr>
          <p:cNvSpPr txBox="1"/>
          <p:nvPr/>
        </p:nvSpPr>
        <p:spPr>
          <a:xfrm>
            <a:off x="6996320" y="3443540"/>
            <a:ext cx="4868096" cy="213699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spcAft>
                <a:spcPts val="1000"/>
              </a:spcAft>
              <a:buFont typeface="Wingdings 2" panose="05020102010507070707" pitchFamily="18" charset="2"/>
              <a:buChar char=""/>
              <a:defRPr/>
            </a:pPr>
            <a:r>
              <a:rPr lang="en-US" sz="2000">
                <a:solidFill>
                  <a:srgbClr val="000000"/>
                </a:solidFill>
                <a:latin typeface="Arial"/>
                <a:cs typeface="Arial"/>
              </a:rPr>
              <a:t>Field emission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 free operation was improved by 59.1 MeV (24%)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Wingdings 2" panose="05020102010507070707" pitchFamily="18" charset="2"/>
              <a:buChar char="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 average improvement of 2.7 MV/m </a:t>
            </a:r>
          </a:p>
          <a:p>
            <a:pPr marL="285750" indent="-285750">
              <a:buFont typeface="Wingdings 2" panose="05020102010507070707" pitchFamily="18" charset="2"/>
              <a:buChar char=""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5 cavities were </a:t>
            </a:r>
            <a:r>
              <a:rPr lang="en-US" sz="2000">
                <a:solidFill>
                  <a:srgbClr val="000000"/>
                </a:solidFill>
                <a:latin typeface="Arial"/>
                <a:cs typeface="Arial"/>
              </a:rPr>
              <a:t>field emission free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 after processing</a:t>
            </a:r>
            <a:endParaRPr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7BB4C34-299F-FF06-55ED-ED2148CABFB8}"/>
              </a:ext>
            </a:extLst>
          </p:cNvPr>
          <p:cNvCxnSpPr/>
          <p:nvPr/>
        </p:nvCxnSpPr>
        <p:spPr>
          <a:xfrm>
            <a:off x="3863904" y="1868562"/>
            <a:ext cx="0" cy="2922104"/>
          </a:xfrm>
          <a:prstGeom prst="line">
            <a:avLst/>
          </a:prstGeom>
          <a:ln>
            <a:solidFill>
              <a:srgbClr val="00B050"/>
            </a:solidFill>
            <a:prstDash val="lgDash"/>
          </a:ln>
          <a:effectLst/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D7552456-511E-761D-4F14-0FE193D06633}"/>
              </a:ext>
            </a:extLst>
          </p:cNvPr>
          <p:cNvSpPr txBox="1"/>
          <p:nvPr/>
        </p:nvSpPr>
        <p:spPr>
          <a:xfrm>
            <a:off x="3876261" y="2350475"/>
            <a:ext cx="1470724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Average Increase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 2.7 MV/m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6351CEB-45DC-C285-CBF4-860675428443}"/>
              </a:ext>
            </a:extLst>
          </p:cNvPr>
          <p:cNvSpPr txBox="1"/>
          <p:nvPr/>
        </p:nvSpPr>
        <p:spPr>
          <a:xfrm>
            <a:off x="390767" y="5719424"/>
            <a:ext cx="11407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Successful demonstration of plasma processing will speed up growth of the CEBAF energy </a:t>
            </a:r>
          </a:p>
        </p:txBody>
      </p:sp>
    </p:spTree>
    <p:extLst>
      <p:ext uri="{BB962C8B-B14F-4D97-AF65-F5344CB8AC3E}">
        <p14:creationId xmlns:p14="http://schemas.microsoft.com/office/powerpoint/2010/main" val="34638488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D31913-17E5-5A58-FF97-2149126C23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Extended experimental schedule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65A875F1-CF7B-1C60-9E95-4EA51AC91BCF}"/>
              </a:ext>
            </a:extLst>
          </p:cNvPr>
          <p:cNvSpPr txBox="1">
            <a:spLocks/>
          </p:cNvSpPr>
          <p:nvPr/>
        </p:nvSpPr>
        <p:spPr>
          <a:xfrm>
            <a:off x="5635743" y="6467336"/>
            <a:ext cx="714877" cy="303364"/>
          </a:xfrm>
          <a:prstGeom prst="rect">
            <a:avLst/>
          </a:prstGeom>
        </p:spPr>
        <p:txBody>
          <a:bodyPr/>
          <a:lstStyle>
            <a:defPPr>
              <a:defRPr kern="0"/>
            </a:defPPr>
          </a:lstStyle>
          <a:p>
            <a:pPr algn="ctr" rtl="0">
              <a:defRPr/>
            </a:pPr>
            <a:fld id="{07E1C93C-5050-FC42-8F10-D22D4F119D13}" type="slidenum">
              <a:rPr lang="en-US" sz="1000" kern="1200" smtClean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algn="ctr" rtl="0">
                <a:defRPr/>
              </a:pPr>
              <a:t>9</a:t>
            </a:fld>
            <a:endParaRPr lang="en-US" sz="1000" kern="1200">
              <a:solidFill>
                <a:srgbClr val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6C48B63-B6FF-AA15-DF51-F07CB1F3599B}"/>
              </a:ext>
            </a:extLst>
          </p:cNvPr>
          <p:cNvSpPr txBox="1"/>
          <p:nvPr/>
        </p:nvSpPr>
        <p:spPr>
          <a:xfrm>
            <a:off x="9822183" y="1208250"/>
            <a:ext cx="2008027" cy="4805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A9A9A9">
                    <a:lumMod val="10000"/>
                  </a:srgbClr>
                </a:solidFill>
                <a:effectLst/>
                <a:uLnTx/>
                <a:uFillTx/>
                <a:latin typeface="Avenir" panose="020B0503020203020204" pitchFamily="34" charset="0"/>
                <a:ea typeface="+mn-ea"/>
                <a:cs typeface="Arial" pitchFamily="34" charset="0"/>
              </a:rPr>
              <a:t>205 completed experiments to-date (28 full; 28 partial in 12 GeV era)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0" cap="none" spc="0" normalizeH="0" baseline="0" noProof="0">
              <a:ln>
                <a:noFill/>
              </a:ln>
              <a:solidFill>
                <a:srgbClr val="A9A9A9">
                  <a:lumMod val="10000"/>
                </a:srgbClr>
              </a:solidFill>
              <a:effectLst/>
              <a:uLnTx/>
              <a:uFillTx/>
              <a:latin typeface="Avenir" panose="020B0503020203020204" pitchFamily="34" charset="0"/>
              <a:ea typeface="+mn-ea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A9A9A9">
                    <a:lumMod val="10000"/>
                  </a:srgbClr>
                </a:solidFill>
                <a:effectLst/>
                <a:uLnTx/>
                <a:uFillTx/>
                <a:latin typeface="Avenir" panose="020B0503020203020204" pitchFamily="34" charset="0"/>
                <a:ea typeface="+mn-ea"/>
                <a:cs typeface="Arial" pitchFamily="34" charset="0"/>
              </a:rPr>
              <a:t>51 experiments remaining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0" cap="none" spc="0" normalizeH="0" baseline="0" noProof="0">
              <a:ln>
                <a:noFill/>
              </a:ln>
              <a:solidFill>
                <a:srgbClr val="A9A9A9">
                  <a:lumMod val="10000"/>
                </a:srgbClr>
              </a:solidFill>
              <a:effectLst/>
              <a:uLnTx/>
              <a:uFillTx/>
              <a:latin typeface="Avenir" panose="020B0503020203020204" pitchFamily="34" charset="0"/>
              <a:ea typeface="+mn-ea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A9A9A9">
                    <a:lumMod val="10000"/>
                  </a:srgbClr>
                </a:solidFill>
                <a:effectLst/>
                <a:uLnTx/>
                <a:uFillTx/>
                <a:latin typeface="Avenir" panose="020B0503020203020204" pitchFamily="34" charset="0"/>
                <a:ea typeface="+mn-ea"/>
                <a:cs typeface="Arial" pitchFamily="34" charset="0"/>
              </a:rPr>
              <a:t>~7 years at ~30 weeks/year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0" cap="none" spc="0" normalizeH="0" baseline="0" noProof="0">
              <a:ln>
                <a:noFill/>
              </a:ln>
              <a:solidFill>
                <a:srgbClr val="A9A9A9">
                  <a:lumMod val="10000"/>
                </a:srgbClr>
              </a:solidFill>
              <a:effectLst/>
              <a:uLnTx/>
              <a:uFillTx/>
              <a:latin typeface="Avenir" panose="020B0503020203020204" pitchFamily="34" charset="0"/>
              <a:ea typeface="+mn-ea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A9A9A9">
                    <a:lumMod val="10000"/>
                  </a:srgbClr>
                </a:solidFill>
                <a:effectLst/>
                <a:uLnTx/>
                <a:uFillTx/>
                <a:latin typeface="Avenir" panose="020B0503020203020204" pitchFamily="34" charset="0"/>
                <a:ea typeface="+mn-ea"/>
                <a:cs typeface="Arial" pitchFamily="34" charset="0"/>
              </a:rPr>
              <a:t>…not including </a:t>
            </a:r>
            <a:r>
              <a:rPr kumimoji="0" lang="en-US" sz="2000" b="1" i="0" u="none" strike="noStrike" kern="0" cap="none" spc="0" normalizeH="0" baseline="0" noProof="0" err="1">
                <a:ln>
                  <a:noFill/>
                </a:ln>
                <a:solidFill>
                  <a:srgbClr val="A9A9A9">
                    <a:lumMod val="10000"/>
                  </a:srgbClr>
                </a:solidFill>
                <a:effectLst/>
                <a:uLnTx/>
                <a:uFillTx/>
                <a:latin typeface="Avenir" panose="020B0503020203020204" pitchFamily="34" charset="0"/>
                <a:ea typeface="+mn-ea"/>
                <a:cs typeface="Arial" pitchFamily="34" charset="0"/>
              </a:rPr>
              <a:t>SoLID</a:t>
            </a:r>
            <a:endParaRPr kumimoji="0" lang="en-US" sz="2000" b="1" i="0" u="none" strike="noStrike" kern="0" cap="none" spc="0" normalizeH="0" baseline="0" noProof="0">
              <a:ln>
                <a:noFill/>
              </a:ln>
              <a:solidFill>
                <a:srgbClr val="A9A9A9">
                  <a:lumMod val="10000"/>
                </a:srgbClr>
              </a:solidFill>
              <a:effectLst/>
              <a:uLnTx/>
              <a:uFillTx/>
              <a:latin typeface="Avenir" panose="020B0503020203020204" pitchFamily="34" charset="0"/>
              <a:ea typeface="+mn-ea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0" cap="none" spc="0" normalizeH="0" baseline="0" noProof="0">
              <a:ln>
                <a:noFill/>
              </a:ln>
              <a:solidFill>
                <a:srgbClr val="A9A9A9">
                  <a:lumMod val="10000"/>
                </a:srgbClr>
              </a:solidFill>
              <a:effectLst/>
              <a:uLnTx/>
              <a:uFillTx/>
              <a:latin typeface="Avenir" panose="020B0503020203020204" pitchFamily="34" charset="0"/>
              <a:ea typeface="+mn-ea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A9A9A9">
                    <a:lumMod val="10000"/>
                  </a:srgbClr>
                </a:solidFill>
                <a:effectLst/>
                <a:uLnTx/>
                <a:uFillTx/>
                <a:latin typeface="Avenir" panose="020B0503020203020204" pitchFamily="34" charset="0"/>
                <a:ea typeface="+mn-ea"/>
                <a:cs typeface="Arial" pitchFamily="34" charset="0"/>
              </a:rPr>
              <a:t>…not including new proposals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screenshot of a graph&#10;&#10;Description automatically generated">
            <a:extLst>
              <a:ext uri="{FF2B5EF4-FFF2-40B4-BE49-F238E27FC236}">
                <a16:creationId xmlns:a16="http://schemas.microsoft.com/office/drawing/2014/main" id="{2987CAAD-7951-5637-3268-25E239EC48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50" y="961766"/>
            <a:ext cx="9246807" cy="5505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057202"/>
      </p:ext>
    </p:extLst>
  </p:cSld>
  <p:clrMapOvr>
    <a:masterClrMapping/>
  </p:clrMapOvr>
</p:sld>
</file>

<file path=ppt/theme/theme1.xml><?xml version="1.0" encoding="utf-8"?>
<a:theme xmlns:a="http://schemas.openxmlformats.org/drawingml/2006/main" name="2_Presentations (Wide Screen)">
  <a:themeElements>
    <a:clrScheme name="ORNL corporate palette May 28 saturation adjust">
      <a:dk1>
        <a:sysClr val="windowText" lastClr="000000"/>
      </a:dk1>
      <a:lt1>
        <a:sysClr val="window" lastClr="FFFFFF"/>
      </a:lt1>
      <a:dk2>
        <a:srgbClr val="1E7640"/>
      </a:dk2>
      <a:lt2>
        <a:srgbClr val="FFFFFF"/>
      </a:lt2>
      <a:accent1>
        <a:srgbClr val="306DBE"/>
      </a:accent1>
      <a:accent2>
        <a:srgbClr val="84B641"/>
      </a:accent2>
      <a:accent3>
        <a:srgbClr val="DE762D"/>
      </a:accent3>
      <a:accent4>
        <a:srgbClr val="2ABDDA"/>
      </a:accent4>
      <a:accent5>
        <a:srgbClr val="A03123"/>
      </a:accent5>
      <a:accent6>
        <a:srgbClr val="FFCD00"/>
      </a:accent6>
      <a:hlink>
        <a:srgbClr val="0070B9"/>
      </a:hlink>
      <a:folHlink>
        <a:srgbClr val="1E764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solidFill>
            <a:schemeClr val="accent1"/>
          </a:solidFill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a:spPr>
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lnSpc>
            <a:spcPct val="90000"/>
          </a:lnSpc>
          <a:defRPr dirty="0" smtClean="0">
            <a:solidFill>
              <a:schemeClr val="tx1"/>
            </a:solidFill>
          </a:defRPr>
        </a:defPPr>
      </a:lstStyle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ctr">
          <a:lnSpc>
            <a:spcPct val="90000"/>
          </a:lnSpc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RNL template 16x9" id="{C0EB04B0-D86C-9243-8720-2D2052F85E0F}" vid="{A3F60B28-C595-C340-94C0-76EB0CED3D7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16B2F93EDB7EF43B5AA317BEEBE52C0" ma:contentTypeVersion="12" ma:contentTypeDescription="Create a new document." ma:contentTypeScope="" ma:versionID="0cf2a0221b789efaff1ba92f5c675945">
  <xsd:schema xmlns:xsd="http://www.w3.org/2001/XMLSchema" xmlns:xs="http://www.w3.org/2001/XMLSchema" xmlns:p="http://schemas.microsoft.com/office/2006/metadata/properties" xmlns:ns3="7a88a02c-e9d6-4b6c-b48a-bde4fb266a17" xmlns:ns4="cfcb42d0-0ca3-42df-9bbd-c42f9305e417" targetNamespace="http://schemas.microsoft.com/office/2006/metadata/properties" ma:root="true" ma:fieldsID="3491f0742cbfd218dbf8f1fd12d9538a" ns3:_="" ns4:_="">
    <xsd:import namespace="7a88a02c-e9d6-4b6c-b48a-bde4fb266a17"/>
    <xsd:import namespace="cfcb42d0-0ca3-42df-9bbd-c42f9305e417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Location" minOccurs="0"/>
                <xsd:element ref="ns4:MediaServiceGenerationTime" minOccurs="0"/>
                <xsd:element ref="ns4:MediaServiceEventHashCode" minOccurs="0"/>
                <xsd:element ref="ns4:MediaLengthInSeconds" minOccurs="0"/>
                <xsd:element ref="ns4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a88a02c-e9d6-4b6c-b48a-bde4fb266a17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fcb42d0-0ca3-42df-9bbd-c42f9305e41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05C97C0-C2A0-44FB-B0EB-269FD7CE8A6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a88a02c-e9d6-4b6c-b48a-bde4fb266a17"/>
    <ds:schemaRef ds:uri="cfcb42d0-0ca3-42df-9bbd-c42f9305e41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94D2349-8184-49BB-A0BD-7E401EF228B3}">
  <ds:schemaRefs>
    <ds:schemaRef ds:uri="http://purl.org/dc/elements/1.1/"/>
    <ds:schemaRef ds:uri="http://www.w3.org/XML/1998/namespace"/>
    <ds:schemaRef ds:uri="http://schemas.microsoft.com/office/infopath/2007/PartnerControls"/>
    <ds:schemaRef ds:uri="http://purl.org/dc/terms/"/>
    <ds:schemaRef ds:uri="7a88a02c-e9d6-4b6c-b48a-bde4fb266a17"/>
    <ds:schemaRef ds:uri="http://schemas.openxmlformats.org/package/2006/metadata/core-properties"/>
    <ds:schemaRef ds:uri="http://schemas.microsoft.com/office/2006/documentManagement/types"/>
    <ds:schemaRef ds:uri="cfcb42d0-0ca3-42df-9bbd-c42f9305e417"/>
    <ds:schemaRef ds:uri="http://schemas.microsoft.com/office/2006/metadata/propertie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237509B9-0484-4569-B3D1-479BFC4DBC4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446</TotalTime>
  <Words>1731</Words>
  <Application>Microsoft Macintosh PowerPoint</Application>
  <PresentationFormat>Widescreen</PresentationFormat>
  <Paragraphs>276</Paragraphs>
  <Slides>21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Arial</vt:lpstr>
      <vt:lpstr>Arial Black</vt:lpstr>
      <vt:lpstr>Avenir</vt:lpstr>
      <vt:lpstr>Calibri</vt:lpstr>
      <vt:lpstr>Roboto</vt:lpstr>
      <vt:lpstr>Wingdings</vt:lpstr>
      <vt:lpstr>Wingdings 2</vt:lpstr>
      <vt:lpstr>2_Presentations (Wide Screen)</vt:lpstr>
      <vt:lpstr>Jefferson Laboratory Overview</vt:lpstr>
      <vt:lpstr>Nuclear Physics: From Small-x to Heavy Nuclei</vt:lpstr>
      <vt:lpstr>News and highlights</vt:lpstr>
      <vt:lpstr>CEBAF Experiment Finds Gluon Mass in the Proton</vt:lpstr>
      <vt:lpstr>Measuring J/Psi Production</vt:lpstr>
      <vt:lpstr>Theory guides and supports the experimental program</vt:lpstr>
      <vt:lpstr>FY23 Scheduled accelerator Down</vt:lpstr>
      <vt:lpstr>In-situ plasma processing increased gradient by 2.7 MV/m</vt:lpstr>
      <vt:lpstr>Extended experimental schedule</vt:lpstr>
      <vt:lpstr>TJNAF Capabilities Enable Other Opportunities</vt:lpstr>
      <vt:lpstr>Moving science projects forward</vt:lpstr>
      <vt:lpstr>JLab Metrics of Interest</vt:lpstr>
      <vt:lpstr>Expanding Jlab’s science and technology mission</vt:lpstr>
      <vt:lpstr>We are opening a new era in data rich scientific computing</vt:lpstr>
      <vt:lpstr>Questions drive science…and lead to discovery tools</vt:lpstr>
      <vt:lpstr>Data movement growth and data storage growth are different</vt:lpstr>
      <vt:lpstr>HPDF will focus on scientific data </vt:lpstr>
      <vt:lpstr>Some facts from the DOE announcement</vt:lpstr>
      <vt:lpstr>HPDF Will Provide Frictionless Access to Data Capabilities</vt:lpstr>
      <vt:lpstr>partnerships will establish the HPDF ecosystem</vt:lpstr>
      <vt:lpstr>HPDF: a 21st century facility for 21st century challenges</vt:lpstr>
    </vt:vector>
  </TitlesOfParts>
  <Company>JLAB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HPDF Capabilities and Impacts on VA and Virginia Universities</dc:title>
  <dc:creator>Deborah Dowd</dc:creator>
  <cp:lastModifiedBy>David Dean</cp:lastModifiedBy>
  <cp:revision>14</cp:revision>
  <dcterms:created xsi:type="dcterms:W3CDTF">2022-09-08T14:58:30Z</dcterms:created>
  <dcterms:modified xsi:type="dcterms:W3CDTF">2023-11-07T02:02:29Z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2022-08-25T00:00:00Z</vt:filetime>
  </property>
  <property fmtid="{D5CDD505-2E9C-101B-9397-08002B2CF9AE}" pid="3" name="Creator">
    <vt:lpwstr>Acrobat PDFMaker 22 for PowerPoint</vt:lpwstr>
  </property>
  <property fmtid="{D5CDD505-2E9C-101B-9397-08002B2CF9AE}" pid="4" name="LastSaved">
    <vt:filetime>2022-09-08T00:00:00Z</vt:filetime>
  </property>
  <property fmtid="{D5CDD505-2E9C-101B-9397-08002B2CF9AE}" pid="5" name="Producer">
    <vt:lpwstr>Adobe PDF Library 22.2.223</vt:lpwstr>
  </property>
  <property fmtid="{D5CDD505-2E9C-101B-9397-08002B2CF9AE}" pid="6" name="ContentTypeId">
    <vt:lpwstr>0x010100216B2F93EDB7EF43B5AA317BEEBE52C0</vt:lpwstr>
  </property>
</Properties>
</file>