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5" r:id="rId12"/>
    <p:sldId id="268" r:id="rId13"/>
    <p:sldId id="266" r:id="rId14"/>
    <p:sldId id="262" r:id="rId15"/>
    <p:sldId id="274" r:id="rId16"/>
    <p:sldId id="264" r:id="rId17"/>
    <p:sldId id="267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12192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itchFamily="2" charset="77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76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299558" y="3361388"/>
            <a:ext cx="3592884" cy="5758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68"/>
              </a:lnSpc>
              <a:buNone/>
            </a:pPr>
            <a: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CLAS Collaboration Meeting</a:t>
            </a:r>
            <a:b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11/7/23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380905" y="285679"/>
            <a:ext cx="1772502" cy="56183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267" y="380905"/>
            <a:ext cx="1467779" cy="371382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2375893" y="6137625"/>
            <a:ext cx="1141762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TORRI JESKE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2375893" y="6431934"/>
            <a:ext cx="1141762" cy="1812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28"/>
              </a:lnSpc>
              <a:spcBef>
                <a:spcPts val="791"/>
              </a:spcBef>
              <a:buNone/>
            </a:pPr>
            <a:r>
              <a:rPr lang="en-US" sz="102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roark@jlab.org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3985216" y="6137625"/>
            <a:ext cx="1581707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THOMAS BRITTON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3985216" y="6431934"/>
            <a:ext cx="1581707" cy="1812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28"/>
              </a:lnSpc>
              <a:spcBef>
                <a:spcPts val="791"/>
              </a:spcBef>
              <a:buNone/>
            </a:pPr>
            <a:r>
              <a:rPr lang="en-US" sz="102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tbritton@jlab.org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5994489" y="6137625"/>
            <a:ext cx="1613132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DAVID LAWRENCE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5994489" y="6431934"/>
            <a:ext cx="1613132" cy="1812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28"/>
              </a:lnSpc>
              <a:spcBef>
                <a:spcPts val="791"/>
              </a:spcBef>
              <a:buNone/>
            </a:pPr>
            <a:r>
              <a:rPr lang="en-US" sz="102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davidl@jlab.org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032329" y="6137625"/>
            <a:ext cx="1958803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KISHANSINGH RAJPUT</a:t>
            </a:r>
            <a:endParaRPr lang="en-US" dirty="0"/>
          </a:p>
        </p:txBody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21411" y="1883291"/>
            <a:ext cx="3809047" cy="1200070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5"/>
          <a:srcRect l="-5556" t="-5556" r="-5556" b="-5556"/>
          <a:stretch/>
        </p:blipFill>
        <p:spPr>
          <a:xfrm>
            <a:off x="9324910" y="250017"/>
            <a:ext cx="2633665" cy="7383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7" cy="6856285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476131" y="1291282"/>
            <a:ext cx="2583040" cy="15297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Grafana Dashboard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2926643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Look at any prediction over time. 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612272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 axis: ”Confidence” – output from model inference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69657" y="4967644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Lines correspond to threshold values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69657" y="4297901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Points per inference correspond to number of labels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85178" y="476131"/>
            <a:ext cx="7437165" cy="5913546"/>
          </a:xfrm>
          <a:prstGeom prst="rect">
            <a:avLst/>
          </a:prstGeom>
          <a:solidFill>
            <a:srgbClr val="121318"/>
          </a:solidFill>
        </p:spPr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3"/>
          <a:srcRect l="-1617" t="-5087" r="-1617" b="-5087"/>
          <a:stretch/>
        </p:blipFill>
        <p:spPr>
          <a:xfrm>
            <a:off x="4285178" y="476131"/>
            <a:ext cx="7437165" cy="5913546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11865183" y="6517861"/>
            <a:ext cx="133317" cy="191940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Online Tools</a:t>
            </a:r>
            <a:endParaRPr lang="en-US" dirty="0"/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t="-9622" r="40449" b="-9622"/>
          <a:stretch/>
        </p:blipFill>
        <p:spPr>
          <a:xfrm>
            <a:off x="476131" y="1523619"/>
            <a:ext cx="3618595" cy="363764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76131" y="1523619"/>
            <a:ext cx="3618595" cy="3637640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5" name="Object 4"/>
          <p:cNvSpPr/>
          <p:nvPr/>
        </p:nvSpPr>
        <p:spPr>
          <a:xfrm>
            <a:off x="476131" y="5300528"/>
            <a:ext cx="3980455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Run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76131" y="5616708"/>
            <a:ext cx="3618595" cy="42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Real time classifications. </a:t>
            </a:r>
            <a:r>
              <a:rPr lang="en-US" sz="120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Should be up in counting house!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4"/>
          <a:srcRect l="826" t="3947" r="54313" b="20660"/>
          <a:stretch/>
        </p:blipFill>
        <p:spPr>
          <a:xfrm>
            <a:off x="4285178" y="1523619"/>
            <a:ext cx="3618595" cy="3637640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4285178" y="1523619"/>
            <a:ext cx="3618595" cy="3637640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9" name="Object 8"/>
          <p:cNvSpPr/>
          <p:nvPr/>
        </p:nvSpPr>
        <p:spPr>
          <a:xfrm>
            <a:off x="4285178" y="5300528"/>
            <a:ext cx="3980455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Log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285178" y="5616708"/>
            <a:ext cx="3618595" cy="42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Bad or potentially concerning plots for the previous 24 hours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094226" y="1523619"/>
            <a:ext cx="3618595" cy="3637640"/>
          </a:xfrm>
          <a:prstGeom prst="rect">
            <a:avLst/>
          </a:prstGeom>
          <a:solidFill>
            <a:srgbClr val="FEFEFE"/>
          </a:solidFill>
          <a:ln w="25400">
            <a:solidFill>
              <a:srgbClr val="62A8BB"/>
            </a:solidFill>
            <a:prstDash val="solid"/>
            <a:miter lim="800000"/>
          </a:ln>
        </p:spPr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5"/>
          <a:srcRect t="992" r="55047" b="35843"/>
          <a:stretch/>
        </p:blipFill>
        <p:spPr>
          <a:xfrm>
            <a:off x="8094226" y="1523619"/>
            <a:ext cx="3618595" cy="3637640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8094226" y="1523619"/>
            <a:ext cx="3618595" cy="3637640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14" name="Object 13"/>
          <p:cNvSpPr/>
          <p:nvPr/>
        </p:nvSpPr>
        <p:spPr>
          <a:xfrm>
            <a:off x="8094226" y="5300528"/>
            <a:ext cx="3980455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Status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8094226" y="5616708"/>
            <a:ext cx="3618595" cy="42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See if back end processes are running, time it takes for an image to go through Hydra, etc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11884228" y="6517935"/>
            <a:ext cx="114271" cy="191940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7" cy="6856285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476131" y="2481684"/>
            <a:ext cx="3142464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Run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097232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Watch predictions in real time from anywhere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782860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GradCAM visualizations are available for Bad images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1836615" y="6517935"/>
            <a:ext cx="161885" cy="191940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A5197E2-58DA-84F1-5A9E-5C6A0D28B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562" y="915945"/>
            <a:ext cx="8410396" cy="46832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514715"/>
            <a:ext cx="1958803" cy="3823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012"/>
              </a:lnSpc>
              <a:buNone/>
            </a:pPr>
            <a:r>
              <a:rPr lang="en-US" sz="239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Dashboard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2976265"/>
            <a:ext cx="1958803" cy="399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75"/>
              </a:lnSpc>
              <a:spcBef>
                <a:spcPts val="612"/>
              </a:spcBef>
              <a:buNone/>
            </a:pPr>
            <a:r>
              <a:rPr lang="en-US" sz="1125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Shows status indicators for Hydra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490486"/>
            <a:ext cx="1958803" cy="799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75"/>
              </a:lnSpc>
              <a:spcBef>
                <a:spcPts val="882"/>
              </a:spcBef>
              <a:buNone/>
            </a:pPr>
            <a:r>
              <a:rPr lang="en-US" sz="1125" b="1" i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Preliminary</a:t>
            </a:r>
            <a:r>
              <a:rPr lang="en-US" sz="1125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benchmark: Average time (by run number) for each image to flow through Hydra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3209123" y="476131"/>
            <a:ext cx="8513221" cy="5913546"/>
          </a:xfrm>
          <a:prstGeom prst="rect">
            <a:avLst/>
          </a:prstGeom>
          <a:solidFill>
            <a:srgbClr val="FEFEFE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/>
          <a:srcRect l="287" t="-7147" r="287" b="-7147"/>
          <a:stretch/>
        </p:blipFill>
        <p:spPr>
          <a:xfrm>
            <a:off x="3209123" y="476131"/>
            <a:ext cx="8513221" cy="5913546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1884228" y="6517935"/>
            <a:ext cx="114271" cy="191940"/>
          </a:xfrm>
          <a:prstGeom prst="rect">
            <a:avLst/>
          </a:prstGeom>
          <a:noFill/>
        </p:spPr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1137" y="4251434"/>
            <a:ext cx="990352" cy="657061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909880" y="4425363"/>
            <a:ext cx="623583" cy="2993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179"/>
              </a:lnSpc>
              <a:buNone/>
            </a:pPr>
            <a:r>
              <a:rPr lang="en-US" sz="936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Database Issues</a:t>
            </a:r>
            <a:endParaRPr lang="en-US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21732" y="4507503"/>
            <a:ext cx="990352" cy="809423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8700533" y="4681498"/>
            <a:ext cx="623583" cy="4490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179"/>
              </a:lnSpc>
              <a:buNone/>
            </a:pPr>
            <a:r>
              <a:rPr lang="en-US" sz="936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Mystery problem here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  <p:pic>
        <p:nvPicPr>
          <p:cNvPr id="12" name="Object 9" descr="preencoded.png">
            <a:extLst>
              <a:ext uri="{FF2B5EF4-FFF2-40B4-BE49-F238E27FC236}">
                <a16:creationId xmlns:a16="http://schemas.microsoft.com/office/drawing/2014/main" id="{90356868-1C0F-3B3A-2C11-111F7BBE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6182" y="4681498"/>
            <a:ext cx="990352" cy="809423"/>
          </a:xfrm>
          <a:prstGeom prst="rect">
            <a:avLst/>
          </a:prstGeom>
        </p:spPr>
      </p:pic>
      <p:sp>
        <p:nvSpPr>
          <p:cNvPr id="13" name="Object 10">
            <a:extLst>
              <a:ext uri="{FF2B5EF4-FFF2-40B4-BE49-F238E27FC236}">
                <a16:creationId xmlns:a16="http://schemas.microsoft.com/office/drawing/2014/main" id="{148912B9-5BB8-D398-AB2F-B5D421454303}"/>
              </a:ext>
            </a:extLst>
          </p:cNvPr>
          <p:cNvSpPr/>
          <p:nvPr/>
        </p:nvSpPr>
        <p:spPr>
          <a:xfrm>
            <a:off x="10439566" y="4917693"/>
            <a:ext cx="623583" cy="4490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179"/>
              </a:lnSpc>
              <a:buNone/>
            </a:pPr>
            <a:r>
              <a:rPr lang="en-US" sz="936" dirty="0">
                <a:solidFill>
                  <a:srgbClr val="2A2921"/>
                </a:solidFill>
                <a:latin typeface="Montserrat" pitchFamily="34" charset="0"/>
              </a:rPr>
              <a:t>More tests here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BD3A37-7E31-B0D9-3797-3A446064D2F3}"/>
              </a:ext>
            </a:extLst>
          </p:cNvPr>
          <p:cNvCxnSpPr/>
          <p:nvPr/>
        </p:nvCxnSpPr>
        <p:spPr>
          <a:xfrm flipH="1">
            <a:off x="10602097" y="5490921"/>
            <a:ext cx="149260" cy="205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FDCB91F-D2F0-A4A6-CC10-66E2EE5CB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994" y="2679186"/>
            <a:ext cx="514938" cy="297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12D18-4869-76FA-8711-6723A6B35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8517" y="2679186"/>
            <a:ext cx="514938" cy="2970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29903A-5115-6EE7-34A6-E7DC81C1A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6540" y="2705911"/>
            <a:ext cx="514938" cy="2970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7" cy="6856285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476131" y="2353054"/>
            <a:ext cx="3142464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Log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2968602"/>
            <a:ext cx="3142464" cy="799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See 'Bad' or 'Unconfirmed' images from previous runs, separated by detector.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920864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Easily identify when a particular problem started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285178" y="476131"/>
            <a:ext cx="7437165" cy="5913546"/>
          </a:xfrm>
          <a:prstGeom prst="rect">
            <a:avLst/>
          </a:prstGeom>
          <a:noFill/>
          <a:ln w="25400">
            <a:solidFill>
              <a:srgbClr val="000000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4304224" y="495176"/>
            <a:ext cx="7399075" cy="58754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3"/>
          <a:srcRect l="-59" t="-16455" r="-59" b="-16455"/>
          <a:stretch/>
        </p:blipFill>
        <p:spPr>
          <a:xfrm>
            <a:off x="4304224" y="495176"/>
            <a:ext cx="7399075" cy="5875456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11836615" y="6517861"/>
            <a:ext cx="161885" cy="191940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Performance so far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978375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Issues Hydra has caught AND missed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95226" y="1656936"/>
            <a:ext cx="3936016" cy="231399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-677" t="-1293" r="-677" b="-1294"/>
          <a:stretch/>
        </p:blipFill>
        <p:spPr>
          <a:xfrm>
            <a:off x="95226" y="1656936"/>
            <a:ext cx="3936016" cy="231399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126468" y="1656936"/>
            <a:ext cx="3936016" cy="231399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4"/>
          <a:srcRect l="-1504" r="-1504" b="47297"/>
          <a:stretch/>
        </p:blipFill>
        <p:spPr>
          <a:xfrm>
            <a:off x="4117709" y="1630660"/>
            <a:ext cx="3936016" cy="231399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8157710" y="1656936"/>
            <a:ext cx="3936016" cy="2313996"/>
          </a:xfrm>
          <a:prstGeom prst="rect">
            <a:avLst/>
          </a:prstGeom>
          <a:solidFill>
            <a:srgbClr val="FDFDFD"/>
          </a:solidFill>
        </p:spPr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5"/>
          <a:srcRect l="458" r="935" b="49548"/>
          <a:stretch/>
        </p:blipFill>
        <p:spPr>
          <a:xfrm>
            <a:off x="8148951" y="1630660"/>
            <a:ext cx="3936016" cy="2313996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95226" y="4066158"/>
            <a:ext cx="11998500" cy="231399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6"/>
          <a:srcRect l="-12989" r="-12989" b="37974"/>
          <a:stretch/>
        </p:blipFill>
        <p:spPr>
          <a:xfrm>
            <a:off x="95226" y="4066158"/>
            <a:ext cx="11998500" cy="2313996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11827092" y="6517861"/>
            <a:ext cx="171407" cy="191940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63703AC2-2C93-6C90-5698-5D5D6363737E}"/>
              </a:ext>
            </a:extLst>
          </p:cNvPr>
          <p:cNvSpPr/>
          <p:nvPr/>
        </p:nvSpPr>
        <p:spPr>
          <a:xfrm>
            <a:off x="602255" y="3560566"/>
            <a:ext cx="3142464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dirty="0"/>
              <a:t>I am *actively* working on this.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 l="14960" t="-676" r="14960" b="-676"/>
          <a:stretch/>
        </p:blipFill>
        <p:spPr>
          <a:xfrm>
            <a:off x="6620580" y="476131"/>
            <a:ext cx="5101763" cy="5532641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7899" y="476131"/>
            <a:ext cx="9523" cy="5532641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39175" y="576342"/>
            <a:ext cx="2908007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 Do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71357" y="923694"/>
            <a:ext cx="2643707" cy="1628368"/>
          </a:xfrm>
          <a:prstGeom prst="roundRect">
            <a:avLst>
              <a:gd name="adj" fmla="val 3369"/>
            </a:avLst>
          </a:prstGeom>
          <a:solidFill>
            <a:srgbClr val="62A8BB"/>
          </a:solidFill>
        </p:spPr>
      </p:sp>
      <p:sp>
        <p:nvSpPr>
          <p:cNvPr id="6" name="Object 5"/>
          <p:cNvSpPr/>
          <p:nvPr/>
        </p:nvSpPr>
        <p:spPr>
          <a:xfrm>
            <a:off x="695151" y="1004859"/>
            <a:ext cx="2445209" cy="3838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Visual Indications of Hydra health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695151" y="1488504"/>
            <a:ext cx="2635660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spcBef>
                <a:spcPts val="770"/>
              </a:spcBef>
              <a:buNone/>
            </a:pPr>
            <a:r>
              <a:rPr lang="en-US" sz="1080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Give feedback for common errors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571357" y="2599675"/>
            <a:ext cx="2643707" cy="1628368"/>
          </a:xfrm>
          <a:prstGeom prst="roundRect">
            <a:avLst>
              <a:gd name="adj" fmla="val 3369"/>
            </a:avLst>
          </a:prstGeom>
          <a:solidFill>
            <a:srgbClr val="62A8BB"/>
          </a:solidFill>
        </p:spPr>
      </p:sp>
      <p:sp>
        <p:nvSpPr>
          <p:cNvPr id="9" name="Object 8"/>
          <p:cNvSpPr/>
          <p:nvPr/>
        </p:nvSpPr>
        <p:spPr>
          <a:xfrm>
            <a:off x="695151" y="2680840"/>
            <a:ext cx="2635660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Tutorials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695151" y="2972545"/>
            <a:ext cx="2495523" cy="3838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spcBef>
                <a:spcPts val="770"/>
              </a:spcBef>
              <a:buNone/>
            </a:pPr>
            <a:r>
              <a:rPr lang="en-US" sz="1080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I'm a new graduate student/shift taker, how do I use Hydra?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571357" y="4275656"/>
            <a:ext cx="2643707" cy="1628368"/>
          </a:xfrm>
          <a:prstGeom prst="roundRect">
            <a:avLst>
              <a:gd name="adj" fmla="val 3369"/>
            </a:avLst>
          </a:prstGeom>
          <a:solidFill>
            <a:srgbClr val="62A8BB"/>
          </a:solidFill>
        </p:spPr>
      </p:sp>
      <p:sp>
        <p:nvSpPr>
          <p:cNvPr id="13" name="Object 12"/>
          <p:cNvSpPr/>
          <p:nvPr/>
        </p:nvSpPr>
        <p:spPr>
          <a:xfrm>
            <a:off x="695151" y="4356821"/>
            <a:ext cx="2635660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Playground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95151" y="4648526"/>
            <a:ext cx="2635660" cy="3838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spcBef>
                <a:spcPts val="770"/>
              </a:spcBef>
              <a:buNone/>
            </a:pPr>
            <a:r>
              <a:rPr lang="en-US" sz="1080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Have a place to train a model on labeled data set 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695151" y="5126814"/>
            <a:ext cx="2635660" cy="3838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spcBef>
                <a:spcPts val="729"/>
              </a:spcBef>
              <a:buNone/>
            </a:pPr>
            <a:r>
              <a:rPr lang="en-US" sz="1080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Test different models, training methods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3368560" y="576342"/>
            <a:ext cx="2908007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Progress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3500743" y="923694"/>
            <a:ext cx="2643707" cy="1628368"/>
          </a:xfrm>
          <a:prstGeom prst="roundRect">
            <a:avLst>
              <a:gd name="adj" fmla="val 3369"/>
            </a:avLst>
          </a:prstGeom>
          <a:solidFill>
            <a:srgbClr val="62A8BB"/>
          </a:solidFill>
        </p:spPr>
      </p:sp>
      <p:sp>
        <p:nvSpPr>
          <p:cNvPr id="19" name="Object 18"/>
          <p:cNvSpPr/>
          <p:nvPr/>
        </p:nvSpPr>
        <p:spPr>
          <a:xfrm>
            <a:off x="3624537" y="1004859"/>
            <a:ext cx="2635660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Retraining!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3624537" y="1296564"/>
            <a:ext cx="2635660" cy="3838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spcBef>
                <a:spcPts val="770"/>
              </a:spcBef>
              <a:buNone/>
            </a:pPr>
            <a:r>
              <a:rPr lang="en-US" sz="1080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 we get more labels, I retrain models. 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3500743" y="2599675"/>
            <a:ext cx="2643707" cy="1628368"/>
          </a:xfrm>
          <a:prstGeom prst="roundRect">
            <a:avLst>
              <a:gd name="adj" fmla="val 3369"/>
            </a:avLst>
          </a:prstGeom>
          <a:solidFill>
            <a:srgbClr val="62A8BB"/>
          </a:solidFill>
        </p:spPr>
      </p:sp>
      <p:sp>
        <p:nvSpPr>
          <p:cNvPr id="23" name="Object 22"/>
          <p:cNvSpPr/>
          <p:nvPr/>
        </p:nvSpPr>
        <p:spPr>
          <a:xfrm>
            <a:off x="3624537" y="2680840"/>
            <a:ext cx="2635660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Parallel Hydra</a:t>
            </a:r>
            <a:endParaRPr lang="en-US" dirty="0"/>
          </a:p>
        </p:txBody>
      </p:sp>
      <p:sp>
        <p:nvSpPr>
          <p:cNvPr id="24" name="Object 23"/>
          <p:cNvSpPr/>
          <p:nvPr/>
        </p:nvSpPr>
        <p:spPr>
          <a:xfrm>
            <a:off x="3624537" y="2972545"/>
            <a:ext cx="2495523" cy="5758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12"/>
              </a:lnSpc>
              <a:spcBef>
                <a:spcPts val="770"/>
              </a:spcBef>
              <a:buNone/>
            </a:pPr>
            <a:r>
              <a:rPr lang="en-US" sz="1080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Multiple "copies" of back end processes running at the same time</a:t>
            </a:r>
            <a:endParaRPr lang="en-US" dirty="0"/>
          </a:p>
        </p:txBody>
      </p:sp>
      <p:sp>
        <p:nvSpPr>
          <p:cNvPr id="25" name="Object 24"/>
          <p:cNvSpPr/>
          <p:nvPr/>
        </p:nvSpPr>
        <p:spPr>
          <a:xfrm>
            <a:off x="11836615" y="6517861"/>
            <a:ext cx="161885" cy="191940"/>
          </a:xfrm>
          <a:prstGeom prst="rect">
            <a:avLst/>
          </a:prstGeom>
          <a:noFill/>
        </p:spPr>
      </p:sp>
      <p:sp>
        <p:nvSpPr>
          <p:cNvPr id="26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Conclusions + Acknowledgements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2237815" y="1970587"/>
            <a:ext cx="8484653" cy="29506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722"/>
              </a:lnSpc>
              <a:buSzPct val="100000"/>
              <a:buChar char="•"/>
            </a:pPr>
            <a:r>
              <a:rPr lang="en-US" sz="216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 is under active development!</a:t>
            </a:r>
          </a:p>
          <a:p>
            <a:pPr marL="242900" indent="-242900" algn="l">
              <a:lnSpc>
                <a:spcPts val="2722"/>
              </a:lnSpc>
              <a:buSzPct val="100000"/>
              <a:buChar char="•"/>
            </a:pPr>
            <a:endParaRPr lang="en-US" sz="2160" dirty="0">
              <a:solidFill>
                <a:srgbClr val="2A2921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242900" indent="-242900" algn="l">
              <a:lnSpc>
                <a:spcPts val="2722"/>
              </a:lnSpc>
              <a:buSzPct val="100000"/>
              <a:buChar char="•"/>
            </a:pPr>
            <a:r>
              <a:rPr lang="en-US" sz="216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 is healthy overall! </a:t>
            </a:r>
          </a:p>
          <a:p>
            <a:pPr lvl="1" algn="l">
              <a:lnSpc>
                <a:spcPts val="1932"/>
              </a:lnSpc>
              <a:spcBef>
                <a:spcPts val="404"/>
              </a:spcBef>
              <a:buNone/>
            </a:pPr>
            <a:r>
              <a:rPr lang="en-US" sz="13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Parallel Hydra will be deployed next maintenance day!</a:t>
            </a:r>
          </a:p>
          <a:p>
            <a:pPr lvl="1" algn="l">
              <a:lnSpc>
                <a:spcPts val="1932"/>
              </a:lnSpc>
              <a:spcBef>
                <a:spcPts val="523"/>
              </a:spcBef>
              <a:buNone/>
            </a:pPr>
            <a:r>
              <a:rPr lang="en-US" sz="1380" i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Models still need considerable training. Please label. </a:t>
            </a:r>
          </a:p>
          <a:p>
            <a:pPr marL="242900" indent="-242900">
              <a:lnSpc>
                <a:spcPts val="2722"/>
              </a:lnSpc>
              <a:spcBef>
                <a:spcPts val="2609"/>
              </a:spcBef>
              <a:buSzPct val="100000"/>
              <a:buFontTx/>
              <a:buChar char="•"/>
            </a:pPr>
            <a:r>
              <a:rPr lang="en-US" sz="216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Thanks to Nathan Baltzell, Dan Carman, and labelers for being a part of getting Hydra implemented.</a:t>
            </a:r>
          </a:p>
          <a:p>
            <a:pPr marL="242900" indent="-242900" algn="l">
              <a:lnSpc>
                <a:spcPts val="2722"/>
              </a:lnSpc>
              <a:spcBef>
                <a:spcPts val="2609"/>
              </a:spcBef>
              <a:buSzPct val="100000"/>
              <a:buChar char="•"/>
            </a:pPr>
            <a:r>
              <a:rPr lang="en-US" sz="216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would love your feedback!</a:t>
            </a:r>
          </a:p>
        </p:txBody>
      </p:sp>
      <p:sp>
        <p:nvSpPr>
          <p:cNvPr id="4" name="Object 3"/>
          <p:cNvSpPr/>
          <p:nvPr/>
        </p:nvSpPr>
        <p:spPr>
          <a:xfrm>
            <a:off x="11836615" y="6517861"/>
            <a:ext cx="161885" cy="191940"/>
          </a:xfrm>
          <a:prstGeom prst="rect">
            <a:avLst/>
          </a:prstGeom>
          <a:noFill/>
        </p:spPr>
      </p:sp>
      <p:sp>
        <p:nvSpPr>
          <p:cNvPr id="5" name="Object 4"/>
          <p:cNvSpPr/>
          <p:nvPr/>
        </p:nvSpPr>
        <p:spPr>
          <a:xfrm>
            <a:off x="0" y="5801953"/>
            <a:ext cx="12188952" cy="2559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buNone/>
            </a:pPr>
            <a:r>
              <a:rPr lang="en-US" sz="1440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 web pages can be found at clasweb.jlab.org/hydra/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8924356" y="476131"/>
            <a:ext cx="2797988" cy="5913546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9443460" y="3731379"/>
            <a:ext cx="1759780" cy="637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021"/>
              </a:lnSpc>
              <a:spcBef>
                <a:spcPts val="1385"/>
              </a:spcBef>
              <a:buNone/>
            </a:pPr>
            <a:r>
              <a:rPr lang="en-US" sz="478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FAQs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7275" y="2770781"/>
            <a:ext cx="371382" cy="60944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952262" y="1887859"/>
            <a:ext cx="3703689" cy="27318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449"/>
              </a:lnSpc>
              <a:buSzPct val="100000"/>
              <a:buChar char="•"/>
            </a:pPr>
            <a:r>
              <a:rPr lang="en-US" sz="1944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How can I delegate labeling responsibilities?</a:t>
            </a:r>
          </a:p>
          <a:p>
            <a:pPr lvl="1" algn="l">
              <a:lnSpc>
                <a:spcPts val="1642"/>
              </a:lnSpc>
              <a:spcBef>
                <a:spcPts val="534"/>
              </a:spcBef>
              <a:buNone/>
            </a:pPr>
            <a:r>
              <a:rPr lang="en-US" sz="1173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Just send Thomas (tbritton@jlab.org) or myself (roark@jlab.org) an email with the appropriate JLab username. </a:t>
            </a:r>
          </a:p>
          <a:p>
            <a:pPr marL="242900" indent="-242900" algn="l">
              <a:lnSpc>
                <a:spcPts val="2449"/>
              </a:lnSpc>
              <a:spcBef>
                <a:spcPts val="2372"/>
              </a:spcBef>
              <a:buSzPct val="100000"/>
              <a:buChar char="•"/>
            </a:pPr>
            <a:r>
              <a:rPr lang="en-US" sz="1944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Can we train our own model?</a:t>
            </a:r>
          </a:p>
          <a:p>
            <a:pPr lvl="1" algn="l">
              <a:lnSpc>
                <a:spcPts val="1642"/>
              </a:lnSpc>
              <a:spcBef>
                <a:spcPts val="534"/>
              </a:spcBef>
              <a:buNone/>
            </a:pPr>
            <a:r>
              <a:rPr lang="en-US" sz="1173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Sure! InceptionV3 is the default. We can experiment with different models. 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700243" y="1887859"/>
            <a:ext cx="3703689" cy="305542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449"/>
              </a:lnSpc>
              <a:buSzPct val="100000"/>
              <a:buChar char="•"/>
            </a:pPr>
            <a:r>
              <a:rPr lang="en-US" sz="1944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 didn't Hydra catch this problem?</a:t>
            </a:r>
          </a:p>
          <a:p>
            <a:pPr marL="485800" lvl="1" indent="-242900" algn="l">
              <a:lnSpc>
                <a:spcPts val="1642"/>
              </a:lnSpc>
              <a:spcBef>
                <a:spcPts val="534"/>
              </a:spcBef>
              <a:buSzPct val="100000"/>
              <a:buFont typeface="+mj-lt"/>
              <a:buAutoNum type="arabicPeriod"/>
            </a:pPr>
            <a:r>
              <a:rPr lang="en-US" sz="1173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Has it seen similar problems before?</a:t>
            </a:r>
          </a:p>
          <a:p>
            <a:pPr marL="485800" lvl="1" indent="-242900" algn="l">
              <a:lnSpc>
                <a:spcPts val="1642"/>
              </a:lnSpc>
              <a:spcBef>
                <a:spcPts val="445"/>
              </a:spcBef>
              <a:buSzPct val="100000"/>
              <a:buFont typeface="+mj-lt"/>
              <a:buAutoNum type="arabicPeriod"/>
            </a:pPr>
            <a:r>
              <a:rPr lang="en-US" sz="1173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Did the model have a "bad" label available?</a:t>
            </a:r>
          </a:p>
          <a:p>
            <a:pPr marL="485800" lvl="1" indent="-242900" algn="l">
              <a:lnSpc>
                <a:spcPts val="1642"/>
              </a:lnSpc>
              <a:spcBef>
                <a:spcPts val="445"/>
              </a:spcBef>
              <a:buSzPct val="100000"/>
              <a:buFont typeface="+mj-lt"/>
              <a:buAutoNum type="arabicPeriod"/>
            </a:pPr>
            <a:r>
              <a:rPr lang="en-US" sz="1173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Did the confidence for the classification drop?</a:t>
            </a:r>
          </a:p>
          <a:p>
            <a:pPr marL="242900" indent="-242900" algn="l">
              <a:lnSpc>
                <a:spcPts val="2449"/>
              </a:lnSpc>
              <a:spcBef>
                <a:spcPts val="2372"/>
              </a:spcBef>
              <a:buSzPct val="100000"/>
              <a:buChar char="•"/>
            </a:pPr>
            <a:r>
              <a:rPr lang="en-US" sz="1944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Can we contribute to Hydra?</a:t>
            </a:r>
          </a:p>
          <a:p>
            <a:pPr lvl="1" algn="l">
              <a:lnSpc>
                <a:spcPts val="1642"/>
              </a:lnSpc>
              <a:spcBef>
                <a:spcPts val="534"/>
              </a:spcBef>
              <a:buNone/>
            </a:pPr>
            <a:r>
              <a:rPr lang="en-US" sz="1173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Absolutely. 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Current Labeling Stats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523619"/>
            <a:ext cx="12198475" cy="5342189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 l="-9447" t="-2331" r="-9447" b="-2331"/>
          <a:stretch/>
        </p:blipFill>
        <p:spPr>
          <a:xfrm>
            <a:off x="0" y="1523619"/>
            <a:ext cx="12198475" cy="53421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485153" cy="6856285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476131" y="1362776"/>
            <a:ext cx="2644089" cy="15297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Online monitoring is </a:t>
            </a:r>
            <a:r>
              <a:rPr lang="en-US" sz="31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tedious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2998137"/>
            <a:ext cx="2916600" cy="799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</a:t>
            </a:r>
            <a:r>
              <a:rPr lang="en-US" sz="15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varying levels of expertise, inconsistent monitoring, too many plots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950399"/>
            <a:ext cx="3886181" cy="799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50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</a:t>
            </a: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Images are good most of the time. Rare "bad" instances are easily missed. 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76131" y="4902661"/>
            <a:ext cx="3886181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computer vision to aid shift crew in all 4 experimental halls.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623708" y="5481457"/>
            <a:ext cx="7426690" cy="4606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Approximate </a:t>
            </a:r>
            <a:r>
              <a:rPr lang="en-US" sz="1440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number of individual histograms per experiment per run</a:t>
            </a: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monitored by the shift crew for each experimental hall. 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832" y="285679"/>
            <a:ext cx="7132441" cy="510412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6090" y="1289618"/>
            <a:ext cx="504699" cy="504699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721904" y="1438721"/>
            <a:ext cx="285679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714</a:t>
            </a:r>
            <a:endParaRPr lang="en-US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3909" y="2732889"/>
            <a:ext cx="561835" cy="561835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7308372" y="2910516"/>
            <a:ext cx="345671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400</a:t>
            </a:r>
            <a:endParaRPr lang="en-US" dirty="0"/>
          </a:p>
        </p:txBody>
      </p:sp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94040" y="4242969"/>
            <a:ext cx="447563" cy="447563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10599865" y="4363561"/>
            <a:ext cx="228543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90</a:t>
            </a:r>
            <a:endParaRPr lang="en-US" dirty="0"/>
          </a:p>
        </p:txBody>
      </p:sp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53701" y="3994190"/>
            <a:ext cx="495176" cy="495176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8959594" y="4138574"/>
            <a:ext cx="276156" cy="19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12"/>
              </a:lnSpc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138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11884228" y="6517935"/>
            <a:ext cx="114271" cy="191940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0" cy="274320"/>
          </a:xfrm>
          <a:prstGeom prst="rect">
            <a:avLst/>
          </a:prstGeom>
          <a:noFill/>
        </p:spPr>
      </p:sp>
      <p:sp>
        <p:nvSpPr>
          <p:cNvPr id="3" name="Object 2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Online Data Quality Monitoring with </a:t>
            </a: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9784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b="1" i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 extensible framework for training, managing, and evaluating AI for real time data quality monitoring.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0750" y="1666458"/>
            <a:ext cx="3393880" cy="285678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199975" y="4662512"/>
            <a:ext cx="6075431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b="1" dirty="0">
                <a:solidFill>
                  <a:srgbClr val="62A8B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1/ </a:t>
            </a: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MySQL back end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199975" y="4978693"/>
            <a:ext cx="6075431" cy="42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Unique plot identifiers, model training parameters, classifications, user permissions, labels, and more are all stored in MySQL database.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89702" y="1708462"/>
            <a:ext cx="5523119" cy="2772779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5913546" y="4662512"/>
            <a:ext cx="6075431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b="1" dirty="0">
                <a:solidFill>
                  <a:srgbClr val="62A8B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2/ </a:t>
            </a: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 based front end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5913546" y="4978693"/>
            <a:ext cx="6075431" cy="2132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 based front end for labeling, monitoring, and model validation. 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11884228" y="6517935"/>
            <a:ext cx="114271" cy="191940"/>
          </a:xfrm>
          <a:prstGeom prst="rect">
            <a:avLst/>
          </a:prstGeom>
          <a:noFill/>
        </p:spPr>
      </p:sp>
      <p:sp>
        <p:nvSpPr>
          <p:cNvPr id="12" name="Object 11"/>
          <p:cNvSpPr/>
          <p:nvPr/>
        </p:nvSpPr>
        <p:spPr>
          <a:xfrm>
            <a:off x="0" y="5773385"/>
            <a:ext cx="12188952" cy="287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68"/>
              </a:lnSpc>
              <a:buNone/>
            </a:pPr>
            <a:r>
              <a:rPr lang="en-US" sz="1800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EPSCI develops and maintains Hydra in all Halls in collaboration with Users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Online Data Quality Monitoring with </a:t>
            </a: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2237815" y="2008677"/>
            <a:ext cx="8484653" cy="3476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722"/>
              </a:lnSpc>
              <a:buSzPct val="100000"/>
              <a:buChar char="•"/>
            </a:pPr>
            <a:r>
              <a:rPr lang="en-US" sz="216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Correct, frequent classifications</a:t>
            </a:r>
          </a:p>
          <a:p>
            <a:pPr lvl="1" algn="l">
              <a:lnSpc>
                <a:spcPts val="1932"/>
              </a:lnSpc>
              <a:spcBef>
                <a:spcPts val="404"/>
              </a:spcBef>
              <a:buNone/>
            </a:pPr>
            <a:r>
              <a:rPr lang="en-US" sz="13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Train InceptionV3 (default) for each image using a labeled data set</a:t>
            </a:r>
          </a:p>
          <a:p>
            <a:pPr marL="242900" indent="-242900" algn="l">
              <a:lnSpc>
                <a:spcPts val="2722"/>
              </a:lnSpc>
              <a:spcBef>
                <a:spcPts val="2609"/>
              </a:spcBef>
              <a:buSzPct val="100000"/>
              <a:buChar char="•"/>
            </a:pPr>
            <a:r>
              <a:rPr lang="en-US" sz="216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Explainable predictions</a:t>
            </a:r>
          </a:p>
          <a:p>
            <a:pPr lvl="1" algn="l">
              <a:lnSpc>
                <a:spcPts val="1932"/>
              </a:lnSpc>
              <a:spcBef>
                <a:spcPts val="404"/>
              </a:spcBef>
              <a:buNone/>
            </a:pPr>
            <a:r>
              <a:rPr lang="en-US" sz="13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Can the model tell us about its predictions?</a:t>
            </a:r>
          </a:p>
          <a:p>
            <a:pPr lvl="1" algn="l">
              <a:lnSpc>
                <a:spcPts val="1932"/>
              </a:lnSpc>
              <a:spcBef>
                <a:spcPts val="523"/>
              </a:spcBef>
              <a:buNone/>
            </a:pPr>
            <a:r>
              <a:rPr lang="en-US" sz="13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Generate Gradient Weighted Class Activation Maps (GradCAM) to highlight regions of image important for classification</a:t>
            </a:r>
          </a:p>
          <a:p>
            <a:pPr marL="242900" indent="-242900" algn="l">
              <a:lnSpc>
                <a:spcPts val="2722"/>
              </a:lnSpc>
              <a:spcBef>
                <a:spcPts val="2609"/>
              </a:spcBef>
              <a:buSzPct val="100000"/>
              <a:buChar char="•"/>
            </a:pPr>
            <a:r>
              <a:rPr lang="en-US" sz="2160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NOT Replacing shift crew duties</a:t>
            </a:r>
          </a:p>
          <a:p>
            <a:pPr lvl="1" algn="l">
              <a:lnSpc>
                <a:spcPts val="1932"/>
              </a:lnSpc>
              <a:spcBef>
                <a:spcPts val="404"/>
              </a:spcBef>
              <a:buNone/>
            </a:pPr>
            <a:r>
              <a:rPr lang="en-US" sz="13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shift crew should still be following standard monitoring procedures.</a:t>
            </a:r>
          </a:p>
          <a:p>
            <a:pPr lvl="1" algn="l">
              <a:lnSpc>
                <a:spcPts val="1932"/>
              </a:lnSpc>
              <a:spcBef>
                <a:spcPts val="523"/>
              </a:spcBef>
              <a:buNone/>
            </a:pPr>
            <a:r>
              <a:rPr lang="en-US" sz="138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shift crew          AI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11874706" y="6517935"/>
            <a:ext cx="123794" cy="191940"/>
          </a:xfrm>
          <a:prstGeom prst="rect">
            <a:avLst/>
          </a:prstGeom>
          <a:noFill/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52034" y="5150050"/>
            <a:ext cx="251872" cy="251872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Updates from </a:t>
            </a:r>
            <a:r>
              <a:rPr lang="en-US" sz="3188" i="1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last year</a:t>
            </a:r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0" y="9784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b="1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 has undergone a lot of changes!</a:t>
            </a:r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476131" y="1980705"/>
            <a:ext cx="5523119" cy="3066283"/>
          </a:xfrm>
          <a:prstGeom prst="rect">
            <a:avLst/>
          </a:prstGeom>
          <a:noFill/>
          <a:ln w="25400">
            <a:solidFill>
              <a:srgbClr val="2A2921"/>
            </a:solidFill>
            <a:prstDash val="solid"/>
            <a:miter lim="800000"/>
          </a:ln>
        </p:spPr>
      </p:sp>
      <p:sp>
        <p:nvSpPr>
          <p:cNvPr id="5" name="Object 4"/>
          <p:cNvSpPr/>
          <p:nvPr/>
        </p:nvSpPr>
        <p:spPr>
          <a:xfrm>
            <a:off x="761810" y="2193922"/>
            <a:ext cx="5551687" cy="3262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70"/>
              </a:lnSpc>
              <a:buNone/>
            </a:pPr>
            <a:r>
              <a:rPr lang="en-US" sz="204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2022:</a:t>
            </a:r>
            <a:endParaRPr lang="en-US"/>
          </a:p>
        </p:txBody>
      </p:sp>
      <p:sp>
        <p:nvSpPr>
          <p:cNvPr id="6" name="Object 5"/>
          <p:cNvSpPr/>
          <p:nvPr/>
        </p:nvSpPr>
        <p:spPr>
          <a:xfrm>
            <a:off x="761810" y="2666631"/>
            <a:ext cx="5551687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31"/>
              </a:spcBef>
              <a:buNone/>
            </a:pPr>
            <a:r>
              <a:rPr lang="en-US" sz="150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Images sent to labeler when shift crew submits to logbook via mon12</a:t>
            </a:r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761810" y="3257033"/>
            <a:ext cx="5551687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441"/>
              </a:spcBef>
              <a:buNone/>
            </a:pPr>
            <a:r>
              <a:rPr lang="en-US" sz="150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Models trained with ~100s of images</a:t>
            </a:r>
            <a:endParaRPr lang="en-US"/>
          </a:p>
        </p:txBody>
      </p:sp>
      <p:sp>
        <p:nvSpPr>
          <p:cNvPr id="8" name="Object 7"/>
          <p:cNvSpPr/>
          <p:nvPr/>
        </p:nvSpPr>
        <p:spPr>
          <a:xfrm>
            <a:off x="761810" y="3580802"/>
            <a:ext cx="5551687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441"/>
              </a:spcBef>
              <a:buNone/>
            </a:pPr>
            <a:r>
              <a:rPr lang="en-US" sz="150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 "walked" over input directory</a:t>
            </a:r>
            <a:endParaRPr lang="en-US"/>
          </a:p>
        </p:txBody>
      </p:sp>
      <p:sp>
        <p:nvSpPr>
          <p:cNvPr id="9" name="Object 8"/>
          <p:cNvSpPr/>
          <p:nvPr/>
        </p:nvSpPr>
        <p:spPr>
          <a:xfrm>
            <a:off x="6189702" y="1980705"/>
            <a:ext cx="5523119" cy="3066283"/>
          </a:xfrm>
          <a:prstGeom prst="rect">
            <a:avLst/>
          </a:prstGeom>
          <a:noFill/>
          <a:ln w="25400">
            <a:solidFill>
              <a:srgbClr val="2A2921"/>
            </a:solidFill>
            <a:prstDash val="solid"/>
            <a:miter lim="800000"/>
          </a:ln>
        </p:spPr>
      </p:sp>
      <p:sp>
        <p:nvSpPr>
          <p:cNvPr id="10" name="Object 9"/>
          <p:cNvSpPr/>
          <p:nvPr/>
        </p:nvSpPr>
        <p:spPr>
          <a:xfrm>
            <a:off x="6475381" y="2193922"/>
            <a:ext cx="5551687" cy="3262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70"/>
              </a:lnSpc>
              <a:buNone/>
            </a:pPr>
            <a:r>
              <a:rPr lang="en-US" sz="204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2023:</a:t>
            </a:r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6475381" y="2666631"/>
            <a:ext cx="5350239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31"/>
              </a:spcBef>
              <a:buNone/>
            </a:pPr>
            <a:r>
              <a:rPr lang="en-US" sz="150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Images are automatically sent every N electron triggers. </a:t>
            </a:r>
            <a:endParaRPr lang="en-US"/>
          </a:p>
        </p:txBody>
      </p:sp>
      <p:sp>
        <p:nvSpPr>
          <p:cNvPr id="12" name="Object 11"/>
          <p:cNvSpPr/>
          <p:nvPr/>
        </p:nvSpPr>
        <p:spPr>
          <a:xfrm>
            <a:off x="6475381" y="3257033"/>
            <a:ext cx="5551687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441"/>
              </a:spcBef>
              <a:buNone/>
            </a:pPr>
            <a:r>
              <a:rPr lang="en-US" sz="150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Some models trained with ~1000s of images</a:t>
            </a:r>
            <a:endParaRPr lang="en-US"/>
          </a:p>
        </p:txBody>
      </p:sp>
      <p:sp>
        <p:nvSpPr>
          <p:cNvPr id="13" name="Object 12"/>
          <p:cNvSpPr/>
          <p:nvPr/>
        </p:nvSpPr>
        <p:spPr>
          <a:xfrm>
            <a:off x="6475381" y="3580802"/>
            <a:ext cx="5551687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441"/>
              </a:spcBef>
              <a:buNone/>
            </a:pPr>
            <a:r>
              <a:rPr lang="en-US" sz="150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GradCAM heat maps available for Bad images online</a:t>
            </a:r>
            <a:endParaRPr lang="en-US"/>
          </a:p>
        </p:txBody>
      </p:sp>
      <p:sp>
        <p:nvSpPr>
          <p:cNvPr id="14" name="Object 13"/>
          <p:cNvSpPr/>
          <p:nvPr/>
        </p:nvSpPr>
        <p:spPr>
          <a:xfrm>
            <a:off x="6475381" y="3904571"/>
            <a:ext cx="5551687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441"/>
              </a:spcBef>
              <a:buNone/>
            </a:pPr>
            <a:r>
              <a:rPr lang="en-US" sz="150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 now listens for images </a:t>
            </a:r>
            <a:endParaRPr lang="en-US"/>
          </a:p>
        </p:txBody>
      </p:sp>
      <p:sp>
        <p:nvSpPr>
          <p:cNvPr id="15" name="Object 14"/>
          <p:cNvSpPr/>
          <p:nvPr/>
        </p:nvSpPr>
        <p:spPr>
          <a:xfrm>
            <a:off x="6475381" y="4228340"/>
            <a:ext cx="5551687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441"/>
              </a:spcBef>
              <a:buNone/>
            </a:pPr>
            <a:r>
              <a:rPr lang="en-US" sz="150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Unified front end</a:t>
            </a:r>
            <a:endParaRPr lang="en-US"/>
          </a:p>
        </p:txBody>
      </p:sp>
      <p:sp>
        <p:nvSpPr>
          <p:cNvPr id="16" name="Object 15"/>
          <p:cNvSpPr/>
          <p:nvPr/>
        </p:nvSpPr>
        <p:spPr>
          <a:xfrm>
            <a:off x="6475381" y="4552109"/>
            <a:ext cx="5551687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441"/>
              </a:spcBef>
              <a:buNone/>
            </a:pPr>
            <a:r>
              <a:rPr lang="en-US" sz="150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Parallel predicts coming </a:t>
            </a:r>
            <a:r>
              <a:rPr lang="en-US" sz="1500" i="1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very</a:t>
            </a:r>
            <a:r>
              <a:rPr lang="en-US" sz="150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soon</a:t>
            </a:r>
            <a:endParaRPr lang="en-US"/>
          </a:p>
        </p:txBody>
      </p:sp>
      <p:sp>
        <p:nvSpPr>
          <p:cNvPr id="17" name="Object 16"/>
          <p:cNvSpPr/>
          <p:nvPr/>
        </p:nvSpPr>
        <p:spPr>
          <a:xfrm>
            <a:off x="11884228" y="6517935"/>
            <a:ext cx="114271" cy="191940"/>
          </a:xfrm>
          <a:prstGeom prst="rect">
            <a:avLst/>
          </a:prstGeom>
          <a:noFill/>
        </p:spPr>
      </p:sp>
      <p:sp>
        <p:nvSpPr>
          <p:cNvPr id="18" name="Object 17"/>
          <p:cNvSpPr/>
          <p:nvPr/>
        </p:nvSpPr>
        <p:spPr>
          <a:xfrm>
            <a:off x="0" y="5773385"/>
            <a:ext cx="12188952" cy="287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68"/>
              </a:lnSpc>
            </a:pPr>
            <a:r>
              <a:rPr lang="en-US" sz="1800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80 images every 5 </a:t>
            </a:r>
            <a:r>
              <a:rPr lang="en-US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minutes &gt;&gt; GlueX </a:t>
            </a:r>
            <a:endParaRPr lang="en-US" dirty="0"/>
          </a:p>
        </p:txBody>
      </p:sp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80675" y="4631438"/>
            <a:ext cx="1154985" cy="2034078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2797988" cy="5532641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680988" y="2283941"/>
            <a:ext cx="2388273" cy="19122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021"/>
              </a:lnSpc>
              <a:buNone/>
            </a:pPr>
            <a:r>
              <a:rPr lang="en-US" sz="478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 for CLAS12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5011014" y="959404"/>
            <a:ext cx="5869861" cy="45317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570" indent="-242570" algn="l">
              <a:lnSpc>
                <a:spcPts val="2449"/>
              </a:lnSpc>
              <a:buSzPct val="100000"/>
              <a:buChar char="•"/>
            </a:pPr>
            <a:r>
              <a:rPr lang="en-US" sz="1944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80 total plot types</a:t>
            </a:r>
            <a:endParaRPr lang="en-US" dirty="0"/>
          </a:p>
          <a:p>
            <a:pPr lvl="1" algn="l">
              <a:lnSpc>
                <a:spcPts val="1642"/>
              </a:lnSpc>
              <a:spcBef>
                <a:spcPts val="534"/>
              </a:spcBef>
              <a:buNone/>
            </a:pPr>
            <a:r>
              <a:rPr lang="en-US" sz="1173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35 images with active model in production</a:t>
            </a:r>
          </a:p>
          <a:p>
            <a:pPr lvl="1" algn="l">
              <a:lnSpc>
                <a:spcPts val="1642"/>
              </a:lnSpc>
              <a:spcBef>
                <a:spcPts val="445"/>
              </a:spcBef>
              <a:buNone/>
            </a:pPr>
            <a:r>
              <a:rPr lang="en-US" sz="1150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Remaining either have </a:t>
            </a:r>
            <a:r>
              <a:rPr lang="en-US" sz="1150" u="sng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no bad examples</a:t>
            </a:r>
            <a:r>
              <a:rPr lang="en-US" sz="1150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 and/or </a:t>
            </a:r>
            <a:r>
              <a:rPr lang="en-US" sz="1150" u="sng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no active model</a:t>
            </a:r>
            <a:r>
              <a:rPr lang="en-US" sz="1150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.</a:t>
            </a:r>
          </a:p>
          <a:p>
            <a:pPr lvl="1" algn="l">
              <a:lnSpc>
                <a:spcPts val="1642"/>
              </a:lnSpc>
              <a:spcBef>
                <a:spcPts val="445"/>
              </a:spcBef>
              <a:buNone/>
            </a:pPr>
            <a:r>
              <a:rPr lang="en-US" sz="1150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Models with no bad examples for training were pulled from production to avoid the scenario where Hydra cannot classify an image as bad. </a:t>
            </a:r>
          </a:p>
          <a:p>
            <a:pPr marL="242570" indent="-242570" algn="l">
              <a:lnSpc>
                <a:spcPts val="2449"/>
              </a:lnSpc>
              <a:spcBef>
                <a:spcPts val="2372"/>
              </a:spcBef>
              <a:buSzPct val="100000"/>
              <a:buChar char="•"/>
            </a:pPr>
            <a:r>
              <a:rPr lang="en-US" sz="1944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Images are "chunked"</a:t>
            </a:r>
          </a:p>
          <a:p>
            <a:pPr lvl="1" algn="l">
              <a:lnSpc>
                <a:spcPts val="1642"/>
              </a:lnSpc>
              <a:spcBef>
                <a:spcPts val="534"/>
              </a:spcBef>
              <a:buNone/>
            </a:pPr>
            <a:r>
              <a:rPr lang="en-US" sz="1173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 looks every 10k electron triggers, which is about every 5 minutes </a:t>
            </a:r>
          </a:p>
          <a:p>
            <a:pPr lvl="1" algn="l">
              <a:lnSpc>
                <a:spcPts val="1642"/>
              </a:lnSpc>
              <a:spcBef>
                <a:spcPts val="445"/>
              </a:spcBef>
              <a:buNone/>
            </a:pPr>
            <a:r>
              <a:rPr lang="en-US" sz="1150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Events in one chunk are </a:t>
            </a:r>
            <a:r>
              <a:rPr lang="en-US" sz="1150" b="1" u="sng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NOT</a:t>
            </a:r>
            <a:r>
              <a:rPr lang="en-US" sz="1150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 in another</a:t>
            </a:r>
          </a:p>
          <a:p>
            <a:pPr marL="242570" indent="-242570" algn="l">
              <a:lnSpc>
                <a:spcPts val="2449"/>
              </a:lnSpc>
              <a:spcBef>
                <a:spcPts val="2372"/>
              </a:spcBef>
              <a:buSzPct val="100000"/>
              <a:buChar char="•"/>
            </a:pPr>
            <a:r>
              <a:rPr lang="en-US" sz="1944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 keeps most images for labeling</a:t>
            </a:r>
          </a:p>
          <a:p>
            <a:pPr lvl="1" algn="l">
              <a:lnSpc>
                <a:spcPts val="1642"/>
              </a:lnSpc>
              <a:spcBef>
                <a:spcPts val="534"/>
              </a:spcBef>
              <a:buNone/>
            </a:pPr>
            <a:r>
              <a:rPr lang="en-US" sz="1150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This is on purpose - most models are over fit and need a lot more training data.  </a:t>
            </a:r>
            <a:br>
              <a:rPr lang="en-US" sz="1150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150" dirty="0">
                <a:solidFill>
                  <a:srgbClr val="2A2921"/>
                </a:solidFill>
                <a:latin typeface="Montserrat"/>
                <a:ea typeface="Montserrat" pitchFamily="34" charset="-122"/>
                <a:cs typeface="Montserrat" pitchFamily="34" charset="-120"/>
              </a:rPr>
              <a:t>Eventually the percentage of images kept will be reduced.</a:t>
            </a:r>
            <a:br>
              <a:rPr lang="en-US" sz="1150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1884228" y="6517935"/>
            <a:ext cx="114271" cy="191940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901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Offline Tools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1523619"/>
            <a:ext cx="3618595" cy="3637640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 t="-5964" r="17045" b="-5964"/>
          <a:stretch/>
        </p:blipFill>
        <p:spPr>
          <a:xfrm>
            <a:off x="4285176" y="1460266"/>
            <a:ext cx="3618595" cy="3637640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285177" y="5300528"/>
            <a:ext cx="3618595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Grafana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285178" y="5620448"/>
            <a:ext cx="3799525" cy="42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See output from model over time. Dots correspond to softmax probability per class. 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285178" y="1523619"/>
            <a:ext cx="3618595" cy="3637640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CC2FFE-C55D-4B88-B976-8E10E9D42961}"/>
              </a:ext>
            </a:extLst>
          </p:cNvPr>
          <p:cNvGrpSpPr/>
          <p:nvPr/>
        </p:nvGrpSpPr>
        <p:grpSpPr>
          <a:xfrm>
            <a:off x="476131" y="1501120"/>
            <a:ext cx="3980455" cy="4306306"/>
            <a:chOff x="4285178" y="1523619"/>
            <a:chExt cx="3980455" cy="4306306"/>
          </a:xfrm>
        </p:grpSpPr>
        <p:pic>
          <p:nvPicPr>
            <p:cNvPr id="8" name="Object 7" descr="preencoded.png"/>
            <p:cNvPicPr>
              <a:picLocks noChangeAspect="1"/>
            </p:cNvPicPr>
            <p:nvPr/>
          </p:nvPicPr>
          <p:blipFill>
            <a:blip r:embed="rId4"/>
            <a:srcRect t="2712" r="25353" b="2712"/>
            <a:stretch/>
          </p:blipFill>
          <p:spPr>
            <a:xfrm>
              <a:off x="4285178" y="1523619"/>
              <a:ext cx="3618595" cy="3637640"/>
            </a:xfrm>
            <a:prstGeom prst="rect">
              <a:avLst/>
            </a:prstGeom>
          </p:spPr>
        </p:pic>
        <p:sp>
          <p:nvSpPr>
            <p:cNvPr id="10" name="Object 9"/>
            <p:cNvSpPr/>
            <p:nvPr/>
          </p:nvSpPr>
          <p:spPr>
            <a:xfrm>
              <a:off x="4285178" y="5300528"/>
              <a:ext cx="3980455" cy="230328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l">
                <a:lnSpc>
                  <a:spcPts val="1814"/>
                </a:lnSpc>
                <a:buNone/>
              </a:pPr>
              <a:r>
                <a:rPr lang="en-US" sz="1440" dirty="0">
                  <a:solidFill>
                    <a:srgbClr val="2A2921"/>
                  </a:solidFill>
                  <a:latin typeface="Montserrat" pitchFamily="34" charset="0"/>
                  <a:ea typeface="Montserrat" pitchFamily="34" charset="-122"/>
                  <a:cs typeface="Montserrat" pitchFamily="34" charset="-120"/>
                </a:rPr>
                <a:t>Labeler</a:t>
              </a:r>
              <a:endParaRPr lang="en-US" dirty="0"/>
            </a:p>
          </p:txBody>
        </p:sp>
        <p:sp>
          <p:nvSpPr>
            <p:cNvPr id="11" name="Object 10"/>
            <p:cNvSpPr/>
            <p:nvPr/>
          </p:nvSpPr>
          <p:spPr>
            <a:xfrm>
              <a:off x="4285178" y="5616708"/>
              <a:ext cx="3980455" cy="213217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>
                <a:lnSpc>
                  <a:spcPts val="1680"/>
                </a:lnSpc>
                <a:spcBef>
                  <a:spcPts val="663"/>
                </a:spcBef>
              </a:pPr>
              <a:r>
                <a:rPr lang="en-US" sz="1200">
                  <a:solidFill>
                    <a:srgbClr val="5A5A4C"/>
                  </a:solidFill>
                  <a:latin typeface="Montserrat"/>
                  <a:ea typeface="Montserrat" pitchFamily="34" charset="-122"/>
                  <a:cs typeface="Montserrat" pitchFamily="34" charset="-120"/>
                </a:rPr>
                <a:t>Keep labeling images please :)</a:t>
              </a:r>
              <a:endParaRPr lang="en-US">
                <a:solidFill>
                  <a:srgbClr val="000000"/>
                </a:solidFill>
                <a:latin typeface="Montserrat"/>
                <a:ea typeface="Montserrat" pitchFamily="34" charset="-122"/>
                <a:cs typeface="Arial"/>
              </a:endParaRPr>
            </a:p>
          </p:txBody>
        </p:sp>
      </p:grp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5"/>
          <a:srcRect t="-733" r="34653" b="-733"/>
          <a:stretch/>
        </p:blipFill>
        <p:spPr>
          <a:xfrm>
            <a:off x="8094226" y="1523619"/>
            <a:ext cx="3618595" cy="3637640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8094226" y="1523619"/>
            <a:ext cx="3618595" cy="3637640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14" name="Object 13"/>
          <p:cNvSpPr/>
          <p:nvPr/>
        </p:nvSpPr>
        <p:spPr>
          <a:xfrm>
            <a:off x="8094226" y="5300528"/>
            <a:ext cx="3980455" cy="2303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Library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8094226" y="5616708"/>
            <a:ext cx="3618595" cy="42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Confusion matrix about each trained model, adjust thresholds, etc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11874706" y="6517935"/>
            <a:ext cx="123794" cy="191940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7" cy="6856285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476131" y="1962701"/>
            <a:ext cx="2961936" cy="101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Data Labeler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088156"/>
            <a:ext cx="3142464" cy="10665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Efficiently label multiple monitoring plots. Labels and images are automatically uploaded to database.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4307051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500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Most plot types have ~1000s of images to label. 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/>
          <a:srcRect t="-21947" r="164" b="-21947"/>
          <a:stretch/>
        </p:blipFill>
        <p:spPr>
          <a:xfrm>
            <a:off x="4285178" y="476131"/>
            <a:ext cx="7437165" cy="5913546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1827092" y="6517935"/>
            <a:ext cx="171407" cy="191940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863D2C7-71F7-3FCE-8183-E44976A3A7F5}"/>
              </a:ext>
            </a:extLst>
          </p:cNvPr>
          <p:cNvSpPr/>
          <p:nvPr/>
        </p:nvSpPr>
        <p:spPr>
          <a:xfrm>
            <a:off x="469657" y="5048401"/>
            <a:ext cx="3142464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76"/>
              </a:spcBef>
              <a:buNone/>
            </a:pPr>
            <a:r>
              <a:rPr lang="en-US" sz="1500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Please label </a:t>
            </a:r>
            <a:r>
              <a:rPr lang="en-US" sz="1500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sym typeface="Wingdings" pitchFamily="2" charset="2"/>
              </a:rPr>
              <a:t>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88949" cy="1561709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Object 2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b="1" dirty="0">
                <a:solidFill>
                  <a:srgbClr val="1455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HYDRA</a:t>
            </a: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Library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978375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Visualize model performance, thresholds, active models, etc. 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-12167" t="-1242" r="-12167" b="-1242"/>
          <a:stretch/>
        </p:blipFill>
        <p:spPr>
          <a:xfrm>
            <a:off x="5199156" y="1767260"/>
            <a:ext cx="7529217" cy="4542289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1847388"/>
            <a:ext cx="4268864" cy="477583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4"/>
          <a:srcRect l="-4246" t="-57362" r="-4246" b="-57362"/>
          <a:stretch/>
        </p:blipFill>
        <p:spPr>
          <a:xfrm>
            <a:off x="852616" y="749442"/>
            <a:ext cx="4522573" cy="5456831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1836615" y="6517861"/>
            <a:ext cx="161885" cy="191940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20E859DC-77C6-0D1C-89C6-3B82E35B89E1}"/>
              </a:ext>
            </a:extLst>
          </p:cNvPr>
          <p:cNvSpPr/>
          <p:nvPr/>
        </p:nvSpPr>
        <p:spPr>
          <a:xfrm>
            <a:off x="4219173" y="4964015"/>
            <a:ext cx="1804613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816"/>
              </a:spcBef>
              <a:buNone/>
            </a:pPr>
            <a:r>
              <a:rPr lang="en-US" sz="1500" b="1" dirty="0">
                <a:solidFill>
                  <a:schemeClr val="accent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Threshold: </a:t>
            </a:r>
            <a:r>
              <a:rPr lang="en-US" sz="150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based on max f1 score per class by default. </a:t>
            </a:r>
            <a:endParaRPr lang="en-US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8F11D9-0BE9-DCB8-30B8-5E8D779388B5}"/>
              </a:ext>
            </a:extLst>
          </p:cNvPr>
          <p:cNvCxnSpPr>
            <a:cxnSpLocks/>
          </p:cNvCxnSpPr>
          <p:nvPr/>
        </p:nvCxnSpPr>
        <p:spPr>
          <a:xfrm>
            <a:off x="9881571" y="3121572"/>
            <a:ext cx="0" cy="2649033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C947CB7A4E23429F0B17814C76A946" ma:contentTypeVersion="9" ma:contentTypeDescription="Create a new document." ma:contentTypeScope="" ma:versionID="9821e59fcd569ff19c09c9d0a043f6f7">
  <xsd:schema xmlns:xsd="http://www.w3.org/2001/XMLSchema" xmlns:xs="http://www.w3.org/2001/XMLSchema" xmlns:p="http://schemas.microsoft.com/office/2006/metadata/properties" xmlns:ns2="2153c60f-f09f-460f-b153-54ebd4c384e1" xmlns:ns3="cd79998a-2a84-483a-ac16-5409d99ff7a0" targetNamespace="http://schemas.microsoft.com/office/2006/metadata/properties" ma:root="true" ma:fieldsID="0ecb5ba1a0c46b65e9de266dd7a86066" ns2:_="" ns3:_="">
    <xsd:import namespace="2153c60f-f09f-460f-b153-54ebd4c384e1"/>
    <xsd:import namespace="cd79998a-2a84-483a-ac16-5409d99ff7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53c60f-f09f-460f-b153-54ebd4c384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9998a-2a84-483a-ac16-5409d99ff7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E6E9FF-9705-441A-A520-7C5EC8B57DF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4C5A3DB-336D-4AC5-8205-8F9C1AECB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8B4430-8752-4017-9172-AE5385690D8B}">
  <ds:schemaRefs>
    <ds:schemaRef ds:uri="2153c60f-f09f-460f-b153-54ebd4c384e1"/>
    <ds:schemaRef ds:uri="cd79998a-2a84-483a-ac16-5409d99ff7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1005</Words>
  <Application>Microsoft Macintosh PowerPoint</Application>
  <PresentationFormat>Widescreen</PresentationFormat>
  <Paragraphs>167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Montserrat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CLAS_collab_112023</dc:title>
  <dc:subject>CLAS_collab_112023</dc:subject>
  <dc:creator>roark@jlab.org</dc:creator>
  <cp:lastModifiedBy>Torri Jeske</cp:lastModifiedBy>
  <cp:revision>4</cp:revision>
  <dcterms:created xsi:type="dcterms:W3CDTF">2023-11-07T13:47:09Z</dcterms:created>
  <dcterms:modified xsi:type="dcterms:W3CDTF">2023-11-07T16:41:04Z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0x010100B4C947CB7A4E23429F0B17814C76A946</vt:lpwstr>
  </property>
</Properties>
</file>