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96" r:id="rId4"/>
    <p:sldId id="259" r:id="rId5"/>
    <p:sldId id="270" r:id="rId6"/>
    <p:sldId id="339" r:id="rId7"/>
    <p:sldId id="261" r:id="rId8"/>
    <p:sldId id="278" r:id="rId9"/>
    <p:sldId id="306" r:id="rId10"/>
    <p:sldId id="341" r:id="rId11"/>
    <p:sldId id="288" r:id="rId12"/>
    <p:sldId id="292" r:id="rId13"/>
    <p:sldId id="294" r:id="rId14"/>
    <p:sldId id="340" r:id="rId15"/>
    <p:sldId id="293" r:id="rId16"/>
    <p:sldId id="271" r:id="rId17"/>
    <p:sldId id="272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94673" autoAdjust="0"/>
  </p:normalViewPr>
  <p:slideViewPr>
    <p:cSldViewPr snapToGrid="0">
      <p:cViewPr varScale="1">
        <p:scale>
          <a:sx n="85" d="100"/>
          <a:sy n="85" d="100"/>
        </p:scale>
        <p:origin x="9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353901-A0DE-4D2D-8191-B297D30E6F8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25674D-7E86-4E2C-97BB-DBEAFDE006DC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294015B-43EB-42BD-905B-995418DA491A}" type="datetime1">
              <a:rPr lang="en-GB"/>
              <a:pPr lvl="0"/>
              <a:t>08/11/2023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39298DC-88E2-4403-9465-CC0C6179F7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53DAA05-4B40-4B57-9624-A568997D441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63EDB-2CEB-4A9E-AEF3-2C12422CF00D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2774B-E301-4589-95E3-AB320A31318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5CF91B8-CB3B-4072-B40E-EDBE9AFB526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015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028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195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687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821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87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179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82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881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159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4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090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32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02C03-F634-42A0-957D-5340EFF9F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5EB8A5-3AD8-4B28-A700-81401B405F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88848-7FC1-4DE0-AFEE-5D51FC2CF65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1360E89-3B8A-4A16-93B1-92765EF7DA85}" type="slidenum">
              <a:t>4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3DFE5-E77A-4D2A-BD7A-2F21A1ED9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C0B90C-0F4A-43F7-ABE1-D3ABAD6EC1A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34359-2485-4AB9-8476-4CB349CB43A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840525-9910-43C3-972E-B6BD71F1B494}" type="slidenum">
              <a:t>5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3DFE5-E77A-4D2A-BD7A-2F21A1ED9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C0B90C-0F4A-43F7-ABE1-D3ABAD6EC1A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34359-2485-4AB9-8476-4CB349CB43A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840525-9910-43C3-972E-B6BD71F1B494}" type="slidenum">
              <a:t>6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31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8BF61-5608-464B-BB11-AB93217E06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4B0E53-C9C0-4E4C-B9DB-CBB369D279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61EB2-E15B-4A23-9B67-10193CA6E13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04AE42-5C9D-40EC-BBE6-67AF79C59A13}" type="slidenum">
              <a:t>7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45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7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6AC11-CCB0-49A3-8DD2-D3028D65E4B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44E86-5ECC-4107-9C1B-0874E695BE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BEC58-D437-4940-9E3D-F769BB238B8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BDE0AF-AD28-46E2-B91E-53C4946A390D}" type="datetime1">
              <a:rPr lang="en-GB"/>
              <a:pPr lvl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0F3F4-F886-4808-933D-F6D846DAF9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7224C-FD6A-4D12-A38A-D8DACEDA11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96D740-7481-4CF0-8D75-A0A0873D048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48193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0B9FE-2F77-4A67-A61A-30825CC7326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EBCC1-2AC5-4B18-98C6-2A29F690ED1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7E828-B523-46BC-95C1-37ED5C7D64F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E2F5BA-49A0-4EAD-9534-103AB5A02DDB}" type="datetime1">
              <a:rPr lang="en-GB"/>
              <a:pPr lvl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74E84-242D-4A97-A056-E8F03DD022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F3B28-E822-431D-A5F2-0DF5B5FD13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1311BC-6192-4228-A813-D039C948A88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50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561E89-9897-42F7-9ED2-57090FE0BA8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E2CA9-3E67-49BF-ABF7-024AA493B32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41527-F794-466F-A832-AE561193962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9EE691-4C0C-4BAE-809E-AAA16D7FE615}" type="datetime1">
              <a:rPr lang="en-GB"/>
              <a:pPr lvl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B7719-5EA7-4BDC-816E-9F6878BAC5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63347-E88D-4BAC-8C37-B2BA85F86A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19D1F4-5201-4C25-B960-3422E8F45EE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10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7543-935B-41A3-8BEA-8D1BBA51B43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52CEA-FC95-48CA-BDE4-56638C8B2BE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E0BB4-B91B-4BB9-AD20-C456E3FD7CD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A0CD58-4415-495A-A4B2-DBADA755126F}" type="datetime1">
              <a:rPr lang="en-GB"/>
              <a:pPr lvl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525F9-B9B6-4062-B056-EC304458BA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2EFC6-29C7-41CE-BA3F-7C083B2678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EEC018-9B39-48B2-A6A4-6B8F615612C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76550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BBF92-A1BD-4F2D-83B8-1125DF3044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FA34B-63F1-4FA5-8713-A85508C7F2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9C14E-A89E-474F-8076-C3259ADF0FF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6F2C8A-9426-4645-BBC8-49D67FF462BF}" type="datetime1">
              <a:rPr lang="en-GB"/>
              <a:pPr lvl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23B77-DA55-4643-A307-5911B24E778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42137-6918-478C-AD67-96CA377A6D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5A2A6D-DF8D-4982-9F9F-43DC04541EA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2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C55B2-6774-4923-8128-D351EEC0D2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42E66-5DB8-4244-B07D-18A14BFEA8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22C10-0A54-4F95-8778-01DFE463E74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2C382-C158-4FA3-A083-95014D6B6D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7C2D9F-D43F-4D2E-BCAF-ACE7DF3B2033}" type="datetime1">
              <a:rPr lang="en-GB"/>
              <a:pPr lvl="0"/>
              <a:t>08/11/2023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4CBC1-5CB4-4742-AC21-88694E50F9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501DF-B70F-4474-95C0-BCB6E5ECE7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E0B092-3A89-43EF-9B56-6449CFBE3E1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90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974E-059B-4187-8CC9-6C99E1F724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B7F09-0495-48EA-A63B-08821E0B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9D4FD-D3CD-45D7-974B-1C0B6C351E9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1DE45-FD7A-41A7-B7F5-010B878D665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1FB92D-1589-4958-BEFD-0C27B37B136F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7F0390-75B0-4EAA-BF19-5DF89163E41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258D0B-8BB4-463C-901C-75D2D0E30691}" type="datetime1">
              <a:rPr lang="en-GB"/>
              <a:pPr lvl="0"/>
              <a:t>08/11/2023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3D59DD-8D62-4DE0-8E0D-9A71B2E045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ABD06E-87D4-487B-8124-5A116EF4DE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F197CD-99B2-4DBC-8D13-B51825A400B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25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A5BE4-FD4E-4C78-A100-D6F185CC78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E19C4D-2524-4F9E-8993-3AA46F33E9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B243FE-10FF-4275-8E29-3F3DF3892A34}" type="datetime1">
              <a:rPr lang="en-GB"/>
              <a:pPr lvl="0"/>
              <a:t>08/11/2023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D6EC4-32E1-42A8-9801-B7F68407C4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A9EF-0FB9-4697-BCCB-64028A24C37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9D445A-F95D-4EBC-97DD-C04865873AD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68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265AF-0244-49EE-9467-694673FE62E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6D1BEE-EE2F-41A4-8F7E-108D26D5025E}" type="datetime1">
              <a:rPr lang="en-GB"/>
              <a:pPr lvl="0"/>
              <a:t>08/11/2023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8FA73A-C6FA-440C-AC7A-349DE8E2A9E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E19D6-48AF-4EA0-94F2-2FA04DCA9E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2F4142-7F99-4E66-B5E5-D1BF89B6F13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78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1299-40CE-4D1E-A37E-5241F89117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B3C35-70D1-405F-9D19-9D0B560A7C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7E264-AEFB-42F9-973E-B00EE389D30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EBBF4-165F-4B84-B8FC-86C6D2CBC23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84B36F-3458-4F11-9549-9CB89BB323C7}" type="datetime1">
              <a:rPr lang="en-GB"/>
              <a:pPr lvl="0"/>
              <a:t>08/11/2023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43A22-852D-42E9-9C53-AD4BD5BD17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3999-96A3-415A-8989-AD8540CD0B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02C3D4-17BC-4585-A34D-FB2F6BB2734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727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1671-3821-4AB3-8055-24CFA57C6B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73F895-00D1-401B-923C-9BD07FE6412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4DF41-F877-4940-A115-8DED7913D8F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98D5F-DE63-4F1C-B93E-4AC770D63FA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85BB7D-75A3-48D8-B8A8-C4EBFA00F9DA}" type="datetime1">
              <a:rPr lang="en-GB"/>
              <a:pPr lvl="0"/>
              <a:t>08/11/2023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F4BBE-3C57-4F2C-B1F4-F549D5A4E9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3A3D9-4914-4BE1-A822-3EDB86FD4B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804B92-67D9-446B-9E0F-254CE9158F1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83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D18E"/>
            </a:gs>
            <a:gs pos="100000">
              <a:srgbClr val="B4C7E7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C687C3-5A74-41B9-A42C-E55F05CC0D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F265D-A6C3-4BE1-95A7-600DCDD50E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D2828-E112-4494-B2E0-5DE48307C1B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A9DF6FF-B933-4B23-903B-175FFCB8A67F}" type="datetime1">
              <a:rPr lang="en-GB"/>
              <a:pPr lvl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6CCE4-C86C-4049-BCAC-CCCBF618430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694F3-A4DD-4FA6-8F05-912E5030378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3F578E0-86A7-4B47-BAF6-023811C6C618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001A-EA99-455F-A603-F5938D08CDD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8635" y="473529"/>
            <a:ext cx="11628187" cy="3392259"/>
          </a:xfrm>
          <a:prstGeom prst="roundRect">
            <a:avLst/>
          </a:prstGeom>
          <a:solidFill>
            <a:srgbClr val="FFFFFF"/>
          </a:solidFill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anchor="ctr">
            <a:normAutofit/>
          </a:bodyPr>
          <a:lstStyle/>
          <a:p>
            <a:pPr lvl="0"/>
            <a:r>
              <a:rPr lang="en-GB" sz="5400" dirty="0"/>
              <a:t>Many Proton Knock-Out From Nuclear Targets Using Real Photon Beams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2B3E88-33AF-46FC-B32A-BC839B2BD8F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4183480"/>
            <a:ext cx="9144000" cy="1636501"/>
          </a:xfrm>
        </p:spPr>
        <p:txBody>
          <a:bodyPr/>
          <a:lstStyle/>
          <a:p>
            <a:pPr lvl="0"/>
            <a:r>
              <a:rPr lang="en-GB" dirty="0">
                <a:latin typeface="Calibri Light"/>
              </a:rPr>
              <a:t>Rhidian Williams</a:t>
            </a:r>
          </a:p>
          <a:p>
            <a:pPr lvl="0"/>
            <a:endParaRPr lang="en-GB" dirty="0">
              <a:latin typeface="Calibri Light"/>
            </a:endParaRPr>
          </a:p>
          <a:p>
            <a:pPr lvl="0"/>
            <a:r>
              <a:rPr lang="en-GB" dirty="0">
                <a:latin typeface="Calibri Light"/>
              </a:rPr>
              <a:t>November 8</a:t>
            </a:r>
            <a:r>
              <a:rPr lang="en-GB" baseline="30000" dirty="0">
                <a:latin typeface="Calibri Light"/>
              </a:rPr>
              <a:t>th</a:t>
            </a:r>
            <a:r>
              <a:rPr lang="en-GB" dirty="0">
                <a:latin typeface="Calibri Light"/>
              </a:rPr>
              <a:t> ,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0" y="247244"/>
            <a:ext cx="132523" cy="6464981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1/18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EC5FDB6-7E22-4261-A98A-F0520C73C73E}"/>
              </a:ext>
            </a:extLst>
          </p:cNvPr>
          <p:cNvSpPr/>
          <p:nvPr/>
        </p:nvSpPr>
        <p:spPr>
          <a:xfrm>
            <a:off x="0" y="0"/>
            <a:ext cx="6096003" cy="247244"/>
          </a:xfrm>
          <a:prstGeom prst="rect">
            <a:avLst/>
          </a:prstGeom>
          <a:solidFill>
            <a:srgbClr val="1956E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03C8AE9C-AC83-4BBC-A3BD-C9BCD6C34610}"/>
              </a:ext>
            </a:extLst>
          </p:cNvPr>
          <p:cNvSpPr/>
          <p:nvPr/>
        </p:nvSpPr>
        <p:spPr>
          <a:xfrm>
            <a:off x="6096003" y="0"/>
            <a:ext cx="6096003" cy="247244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482" y="247244"/>
            <a:ext cx="132523" cy="6464981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3BD790B4-E02A-DBD2-32EA-EA98A526B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0" y="4183480"/>
            <a:ext cx="4422371" cy="240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E80F4979-C5E2-B7EF-BFCD-4B69D9F5A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26" y="4226100"/>
            <a:ext cx="4091699" cy="21583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E3540BC-04BE-9BE5-5E4B-E4046CE24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" t="6299" r="2811" b="6503"/>
          <a:stretch/>
        </p:blipFill>
        <p:spPr>
          <a:xfrm>
            <a:off x="1395973" y="912496"/>
            <a:ext cx="9399961" cy="5722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9122E-8DAC-4F6E-8644-D3C56287F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 dirty="0"/>
              <a:t>  Scaled Missing Mass Assuming Proton Target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A4EA716-4689-4477-B97C-A1B407DAAFA6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CA846A-AF4A-4CF8-8F5D-7CD1991C7D98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9267CC-EFFA-4410-9219-2392B322AE46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37D57C-F12B-4AB5-8C1F-38BF059339BF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1</a:t>
            </a:r>
            <a:r>
              <a:rPr lang="en-GB" sz="1200" dirty="0">
                <a:solidFill>
                  <a:srgbClr val="000000"/>
                </a:solidFill>
                <a:latin typeface="Calibri Light"/>
              </a:rPr>
              <a:t>0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0C49371-F544-47EE-BFE8-C1146F43FBB6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83DCF7-BD31-BFBC-0E15-3DAE97D5486F}"/>
                  </a:ext>
                </a:extLst>
              </p:cNvPr>
              <p:cNvSpPr txBox="1"/>
              <p:nvPr/>
            </p:nvSpPr>
            <p:spPr>
              <a:xfrm>
                <a:off x="6217788" y="6198998"/>
                <a:ext cx="45782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Miss</m:t>
                          </m:r>
                        </m:sub>
                      </m:sSub>
                      <m:r>
                        <a:rPr lang="en-GB" sz="2400" b="0" i="0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GB" sz="24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Beam</m:t>
                          </m:r>
                        </m:sub>
                      </m:sSub>
                      <m:r>
                        <a:rPr lang="en-GB" sz="2400" b="0" i="0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 +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GB" sz="2400" b="0" i="0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4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GB" sz="2400" b="0" i="0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400" dirty="0">
                  <a:ln>
                    <a:noFill/>
                  </a:ln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83DCF7-BD31-BFBC-0E15-3DAE97D54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788" y="6198998"/>
                <a:ext cx="4578234" cy="369332"/>
              </a:xfrm>
              <a:prstGeom prst="rect">
                <a:avLst/>
              </a:prstGeom>
              <a:blipFill>
                <a:blip r:embed="rId4"/>
                <a:stretch>
                  <a:fillRect b="-2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0C42404-FAA4-16CE-05DE-4F7E1DC26B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99" t="37055" r="37657" b="32925"/>
          <a:stretch/>
        </p:blipFill>
        <p:spPr>
          <a:xfrm>
            <a:off x="1464656" y="1669011"/>
            <a:ext cx="429952" cy="351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2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FAE904-1BB5-4AF6-67EC-231BFABA4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9" t="19223" r="10064" b="9612"/>
          <a:stretch/>
        </p:blipFill>
        <p:spPr>
          <a:xfrm>
            <a:off x="1242737" y="839830"/>
            <a:ext cx="9706520" cy="56904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CE96985-BE03-C5D4-A953-93928BDB8F9A}"/>
                  </a:ext>
                </a:extLst>
              </p:cNvPr>
              <p:cNvSpPr txBox="1"/>
              <p:nvPr/>
            </p:nvSpPr>
            <p:spPr>
              <a:xfrm>
                <a:off x="3116127" y="1224903"/>
                <a:ext cx="4999605" cy="11739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Miss</m:t>
                          </m:r>
                        </m:sub>
                      </m:sSub>
                      <m:r>
                        <a:rPr lang="en-GB" sz="2800" b="0" i="0" smtClean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Beam</m:t>
                          </m:r>
                        </m:sub>
                      </m:sSub>
                      <m:r>
                        <a:rPr lang="en-GB" sz="2800" b="0" i="0" smtClean="0">
                          <a:latin typeface="Cambria Math" panose="02040503050406030204" pitchFamily="18" charset="0"/>
                        </a:rPr>
                        <m:t> + 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sSub>
                            <m:sSub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8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en-GB" sz="2800" b="0" i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sub>
                      </m:sSub>
                      <m:r>
                        <a:rPr lang="en-GB" sz="28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nary>
                        <m:naryPr>
                          <m:chr m:val="∑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p>
                        <m:e>
                          <m:sSub>
                            <m:sSub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8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CE96985-BE03-C5D4-A953-93928BDB8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127" y="1224903"/>
                <a:ext cx="4999605" cy="11739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06F9122E-8DAC-4F6E-8644-D3C56287F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 dirty="0"/>
              <a:t>  Scaled Missing Mass 2 Proton Knock-Out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A4EA716-4689-4477-B97C-A1B407DAAFA6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CA846A-AF4A-4CF8-8F5D-7CD1991C7D98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9267CC-EFFA-4410-9219-2392B322AE46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37D57C-F12B-4AB5-8C1F-38BF059339BF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1</a:t>
            </a:r>
            <a:r>
              <a:rPr lang="en-GB" sz="1200" dirty="0">
                <a:solidFill>
                  <a:srgbClr val="000000"/>
                </a:solidFill>
                <a:latin typeface="Calibri Light"/>
              </a:rPr>
              <a:t>1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0C49371-F544-47EE-BFE8-C1146F43FBB6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13E98F-47C4-740C-0A8A-B8072ABC3A6A}"/>
                  </a:ext>
                </a:extLst>
              </p:cNvPr>
              <p:cNvSpPr txBox="1"/>
              <p:nvPr/>
            </p:nvSpPr>
            <p:spPr>
              <a:xfrm>
                <a:off x="3116127" y="2321635"/>
                <a:ext cx="5850608" cy="823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=(1.0, 1.2)</m:t>
                    </m:r>
                  </m:oMath>
                </a14:m>
                <a:r>
                  <a:rPr lang="en-GB" sz="4400" dirty="0">
                    <a:solidFill>
                      <a:srgbClr val="FF0000"/>
                    </a:solidFill>
                  </a:rPr>
                  <a:t>GeV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13E98F-47C4-740C-0A8A-B8072ABC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127" y="2321635"/>
                <a:ext cx="5850608" cy="823495"/>
              </a:xfrm>
              <a:prstGeom prst="rect">
                <a:avLst/>
              </a:prstGeom>
              <a:blipFill>
                <a:blip r:embed="rId5"/>
                <a:stretch>
                  <a:fillRect t="-14815" b="-2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11996202-1C5A-7023-5B19-6F769AF2C8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639" t="69857" r="30366" b="22699"/>
          <a:stretch/>
        </p:blipFill>
        <p:spPr>
          <a:xfrm>
            <a:off x="3255823" y="4076840"/>
            <a:ext cx="3285222" cy="85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11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122E-8DAC-4F6E-8644-D3C56287F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 dirty="0"/>
              <a:t>  Multiplicity Ratios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A4EA716-4689-4477-B97C-A1B407DAAFA6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CA846A-AF4A-4CF8-8F5D-7CD1991C7D98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9267CC-EFFA-4410-9219-2392B322AE46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37D57C-F12B-4AB5-8C1F-38BF059339BF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1</a:t>
            </a:r>
            <a:r>
              <a:rPr lang="en-GB" sz="1200" dirty="0">
                <a:solidFill>
                  <a:srgbClr val="000000"/>
                </a:solidFill>
                <a:latin typeface="Calibri Light"/>
              </a:rPr>
              <a:t>2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0C49371-F544-47EE-BFE8-C1146F43FBB6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EF4E74-AAB1-3ADB-BCE4-F8161A54E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8" t="17587" r="17371" b="25889"/>
          <a:stretch/>
        </p:blipFill>
        <p:spPr>
          <a:xfrm>
            <a:off x="920942" y="892181"/>
            <a:ext cx="10350111" cy="576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83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122E-8DAC-4F6E-8644-D3C56287F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 dirty="0"/>
              <a:t>  Can We Isolate/Enhance Direct Knock-Outs?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A4EA716-4689-4477-B97C-A1B407DAAFA6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CA846A-AF4A-4CF8-8F5D-7CD1991C7D98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9267CC-EFFA-4410-9219-2392B322AE46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37D57C-F12B-4AB5-8C1F-38BF059339BF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13/18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0C49371-F544-47EE-BFE8-C1146F43FBB6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EFC3A8-D783-46B0-584B-1E60736BE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37" t="19796" r="10172" b="21309"/>
          <a:stretch/>
        </p:blipFill>
        <p:spPr>
          <a:xfrm>
            <a:off x="207562" y="908789"/>
            <a:ext cx="8156673" cy="40390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FEE044-0A59-8FC3-F6FE-BE73F3A2C6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5" t="20450" r="10005" b="21390"/>
          <a:stretch/>
        </p:blipFill>
        <p:spPr>
          <a:xfrm>
            <a:off x="3586388" y="2543855"/>
            <a:ext cx="8398050" cy="407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3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0D1DF39-4433-3AA5-7C00-57794469B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61" t="18405" r="23916" b="34315"/>
          <a:stretch/>
        </p:blipFill>
        <p:spPr>
          <a:xfrm>
            <a:off x="231117" y="2868765"/>
            <a:ext cx="6387717" cy="3740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B2D284-C737-6637-CC3C-FCB4C7A30B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97" t="18405" r="23861" b="34315"/>
          <a:stretch/>
        </p:blipFill>
        <p:spPr>
          <a:xfrm>
            <a:off x="5344240" y="946928"/>
            <a:ext cx="6616643" cy="3902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9122E-8DAC-4F6E-8644-D3C56287F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 dirty="0"/>
              <a:t>  Answer: Yes!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A4EA716-4689-4477-B97C-A1B407DAAFA6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CA846A-AF4A-4CF8-8F5D-7CD1991C7D98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9267CC-EFFA-4410-9219-2392B322AE46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37D57C-F12B-4AB5-8C1F-38BF059339BF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14/18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0C49371-F544-47EE-BFE8-C1146F43FBB6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1C9580-773D-2A22-2187-77708353C3DC}"/>
                  </a:ext>
                </a:extLst>
              </p:cNvPr>
              <p:cNvSpPr txBox="1"/>
              <p:nvPr/>
            </p:nvSpPr>
            <p:spPr>
              <a:xfrm>
                <a:off x="294389" y="967436"/>
                <a:ext cx="4584307" cy="10062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Miss</m:t>
                          </m:r>
                        </m:sub>
                      </m:sSub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Beam</m:t>
                          </m:r>
                        </m:sub>
                      </m:sSub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 +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sub>
                      </m:sSub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nary>
                        <m:naryPr>
                          <m:chr m:val="∑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p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1C9580-773D-2A22-2187-77708353C3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89" y="967436"/>
                <a:ext cx="4584307" cy="10062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F0C349-F19C-AEB9-B4D8-7B2B1618FA21}"/>
                  </a:ext>
                </a:extLst>
              </p:cNvPr>
              <p:cNvSpPr txBox="1"/>
              <p:nvPr/>
            </p:nvSpPr>
            <p:spPr>
              <a:xfrm>
                <a:off x="1616462" y="4352228"/>
                <a:ext cx="3262234" cy="557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=(1.0, 1.2)</m:t>
                    </m:r>
                  </m:oMath>
                </a14:m>
                <a:r>
                  <a:rPr lang="en-GB" sz="2800" dirty="0">
                    <a:solidFill>
                      <a:srgbClr val="FF0000"/>
                    </a:solidFill>
                  </a:rPr>
                  <a:t>GeV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F0C349-F19C-AEB9-B4D8-7B2B1618F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462" y="4352228"/>
                <a:ext cx="3262234" cy="557589"/>
              </a:xfrm>
              <a:prstGeom prst="rect">
                <a:avLst/>
              </a:prstGeom>
              <a:blipFill>
                <a:blip r:embed="rId6"/>
                <a:stretch>
                  <a:fillRect t="-10989" b="-252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EB2D5BB-276D-9E7F-013F-130B3C27C4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39" t="69857" r="30366" b="22699"/>
          <a:stretch/>
        </p:blipFill>
        <p:spPr>
          <a:xfrm>
            <a:off x="1593474" y="3391275"/>
            <a:ext cx="3285222" cy="85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F9122E-8DAC-4F6E-8644-D3C56287F78F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12191996" cy="839830"/>
              </a:xfrm>
              <a:gradFill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0800000"/>
              </a:gradFill>
            </p:spPr>
            <p:txBody>
              <a:bodyPr/>
              <a:lstStyle/>
              <a:p>
                <a:pPr lvl="0"/>
                <a:r>
                  <a:rPr lang="en-GB" sz="4000" dirty="0"/>
                  <a:t>  Multiplicity Ratios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GB" sz="4000" dirty="0">
                    <a:solidFill>
                      <a:schemeClr val="tx1"/>
                    </a:solidFill>
                  </a:rPr>
                  <a:t> </a:t>
                </a:r>
                <a:r>
                  <a:rPr lang="en-GB" sz="4000" dirty="0"/>
                  <a:t>cut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F9122E-8DAC-4F6E-8644-D3C56287F78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12191996" cy="839830"/>
              </a:xfrm>
              <a:blipFill>
                <a:blip r:embed="rId3"/>
                <a:stretch>
                  <a:fillRect t="-8696" b="-188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3">
            <a:extLst>
              <a:ext uri="{FF2B5EF4-FFF2-40B4-BE49-F238E27FC236}">
                <a16:creationId xmlns:a16="http://schemas.microsoft.com/office/drawing/2014/main" id="{CA4EA716-4689-4477-B97C-A1B407DAAFA6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CA846A-AF4A-4CF8-8F5D-7CD1991C7D98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9267CC-EFFA-4410-9219-2392B322AE46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37D57C-F12B-4AB5-8C1F-38BF059339BF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15/18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0C49371-F544-47EE-BFE8-C1146F43FBB6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5FC323-770F-E8AC-6DF0-3629CD37B7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63" t="17342" r="17371" b="26217"/>
          <a:stretch/>
        </p:blipFill>
        <p:spPr>
          <a:xfrm>
            <a:off x="940577" y="904964"/>
            <a:ext cx="10310842" cy="57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69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68DA5947-D98A-4328-EA20-111618A20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4826" r="4807" b="3353"/>
          <a:stretch/>
        </p:blipFill>
        <p:spPr>
          <a:xfrm>
            <a:off x="257043" y="957750"/>
            <a:ext cx="11677909" cy="5632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9122E-8DAC-4F6E-8644-D3C56287F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 dirty="0"/>
              <a:t>  C</a:t>
            </a:r>
            <a:r>
              <a:rPr lang="en-GB" sz="4000" baseline="-25000" dirty="0"/>
              <a:t>12</a:t>
            </a:r>
            <a:r>
              <a:rPr lang="en-GB" sz="4000" dirty="0"/>
              <a:t> Nuclear Chart</a:t>
            </a:r>
            <a:endParaRPr lang="en-GB" sz="4000" baseline="-2500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A4EA716-4689-4477-B97C-A1B407DAAFA6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CA846A-AF4A-4CF8-8F5D-7CD1991C7D98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9267CC-EFFA-4410-9219-2392B322AE46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37D57C-F12B-4AB5-8C1F-38BF059339BF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16/18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0C49371-F544-47EE-BFE8-C1146F43FBB6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3" name="Rectangle: Rounded Corners 12">
            <a:extLst>
              <a:ext uri="{FF2B5EF4-FFF2-40B4-BE49-F238E27FC236}">
                <a16:creationId xmlns:a16="http://schemas.microsoft.com/office/drawing/2014/main" id="{A77D650A-25DC-44D1-80B3-5C373111BBBD}"/>
              </a:ext>
            </a:extLst>
          </p:cNvPr>
          <p:cNvSpPr/>
          <p:nvPr/>
        </p:nvSpPr>
        <p:spPr>
          <a:xfrm>
            <a:off x="9191724" y="4243350"/>
            <a:ext cx="1046923" cy="53875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000000"/>
            </a:solidFill>
            <a:prstDash val="solid"/>
            <a:miter/>
          </a:ln>
          <a:effectLst/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0" i="0" u="none" strike="noStrike" kern="1200" cap="none" spc="0" baseline="30000" dirty="0">
                <a:solidFill>
                  <a:srgbClr val="000000"/>
                </a:solidFill>
                <a:uFillTx/>
                <a:latin typeface="Calibri Light"/>
              </a:rPr>
              <a:t>7</a:t>
            </a:r>
            <a:r>
              <a:rPr lang="en-GB" sz="3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H</a:t>
            </a:r>
            <a:endParaRPr lang="en-GB" sz="3600" b="0" i="0" u="none" strike="noStrike" kern="1200" cap="none" spc="0" baseline="30000" dirty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4" name="Rectangle: Rounded Corners 12">
            <a:extLst>
              <a:ext uri="{FF2B5EF4-FFF2-40B4-BE49-F238E27FC236}">
                <a16:creationId xmlns:a16="http://schemas.microsoft.com/office/drawing/2014/main" id="{F0912F80-91D8-4613-B4BC-174D94E1A5FC}"/>
              </a:ext>
            </a:extLst>
          </p:cNvPr>
          <p:cNvSpPr/>
          <p:nvPr/>
        </p:nvSpPr>
        <p:spPr>
          <a:xfrm>
            <a:off x="9191724" y="3670996"/>
            <a:ext cx="1046923" cy="53875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000000"/>
            </a:solidFill>
            <a:prstDash val="solid"/>
            <a:miter/>
          </a:ln>
          <a:effectLst/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aseline="30000" dirty="0">
                <a:solidFill>
                  <a:srgbClr val="000000"/>
                </a:solidFill>
                <a:latin typeface="Calibri Light"/>
              </a:rPr>
              <a:t>8</a:t>
            </a:r>
            <a:r>
              <a:rPr lang="en-GB" sz="3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He</a:t>
            </a:r>
            <a:endParaRPr lang="en-GB" sz="3600" b="0" i="0" u="none" strike="noStrike" kern="1200" cap="none" spc="0" baseline="30000" dirty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5" name="Rectangle: Rounded Corners 12">
            <a:extLst>
              <a:ext uri="{FF2B5EF4-FFF2-40B4-BE49-F238E27FC236}">
                <a16:creationId xmlns:a16="http://schemas.microsoft.com/office/drawing/2014/main" id="{144CD0F9-ED8A-4443-9435-CDF61B093211}"/>
              </a:ext>
            </a:extLst>
          </p:cNvPr>
          <p:cNvSpPr/>
          <p:nvPr/>
        </p:nvSpPr>
        <p:spPr>
          <a:xfrm>
            <a:off x="9191724" y="3085145"/>
            <a:ext cx="1046923" cy="53875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000000"/>
            </a:solidFill>
            <a:prstDash val="solid"/>
            <a:miter/>
          </a:ln>
          <a:effectLst/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aseline="30000" dirty="0">
                <a:solidFill>
                  <a:srgbClr val="000000"/>
                </a:solidFill>
                <a:latin typeface="Calibri Light"/>
              </a:rPr>
              <a:t>9</a:t>
            </a:r>
            <a:r>
              <a:rPr lang="en-GB" sz="3600" dirty="0">
                <a:solidFill>
                  <a:srgbClr val="000000"/>
                </a:solidFill>
                <a:latin typeface="Calibri Light"/>
              </a:rPr>
              <a:t>Li</a:t>
            </a:r>
            <a:endParaRPr lang="en-GB" sz="3600" b="0" i="0" u="none" strike="noStrike" kern="1200" cap="none" spc="0" baseline="30000" dirty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6" name="Rectangle: Rounded Corners 12">
            <a:extLst>
              <a:ext uri="{FF2B5EF4-FFF2-40B4-BE49-F238E27FC236}">
                <a16:creationId xmlns:a16="http://schemas.microsoft.com/office/drawing/2014/main" id="{0900F45F-241F-47D2-BB4E-1ABDB678E143}"/>
              </a:ext>
            </a:extLst>
          </p:cNvPr>
          <p:cNvSpPr/>
          <p:nvPr/>
        </p:nvSpPr>
        <p:spPr>
          <a:xfrm>
            <a:off x="9191723" y="2513362"/>
            <a:ext cx="1046923" cy="53875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000000"/>
            </a:solidFill>
            <a:prstDash val="solid"/>
            <a:miter/>
          </a:ln>
          <a:effectLst/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aseline="30000" dirty="0">
                <a:solidFill>
                  <a:srgbClr val="000000"/>
                </a:solidFill>
                <a:latin typeface="Calibri Light"/>
              </a:rPr>
              <a:t>10</a:t>
            </a:r>
            <a:r>
              <a:rPr lang="en-GB" sz="3600" dirty="0">
                <a:solidFill>
                  <a:srgbClr val="000000"/>
                </a:solidFill>
                <a:latin typeface="Calibri Light"/>
              </a:rPr>
              <a:t>Be</a:t>
            </a:r>
            <a:endParaRPr lang="en-GB" sz="3600" b="0" i="0" u="none" strike="noStrike" kern="1200" cap="none" spc="0" baseline="30000" dirty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8" name="Rectangle: Rounded Corners 12">
            <a:extLst>
              <a:ext uri="{FF2B5EF4-FFF2-40B4-BE49-F238E27FC236}">
                <a16:creationId xmlns:a16="http://schemas.microsoft.com/office/drawing/2014/main" id="{A50AE27E-E99D-456C-B747-1CD78D89948F}"/>
              </a:ext>
            </a:extLst>
          </p:cNvPr>
          <p:cNvSpPr/>
          <p:nvPr/>
        </p:nvSpPr>
        <p:spPr>
          <a:xfrm>
            <a:off x="6955977" y="3085145"/>
            <a:ext cx="893796" cy="53875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000000"/>
            </a:solidFill>
            <a:prstDash val="solid"/>
            <a:miter/>
          </a:ln>
          <a:effectLst/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aseline="30000" dirty="0">
                <a:solidFill>
                  <a:srgbClr val="000000"/>
                </a:solidFill>
                <a:latin typeface="Calibri Light"/>
              </a:rPr>
              <a:t>7</a:t>
            </a:r>
            <a:r>
              <a:rPr lang="en-GB" sz="3600" dirty="0">
                <a:solidFill>
                  <a:srgbClr val="000000"/>
                </a:solidFill>
                <a:latin typeface="Calibri Light"/>
              </a:rPr>
              <a:t>Li</a:t>
            </a:r>
            <a:endParaRPr lang="en-GB" sz="3600" b="0" i="0" u="none" strike="noStrike" kern="1200" cap="none" spc="0" baseline="30000" dirty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9" name="Rectangle: Rounded Corners 12">
            <a:extLst>
              <a:ext uri="{FF2B5EF4-FFF2-40B4-BE49-F238E27FC236}">
                <a16:creationId xmlns:a16="http://schemas.microsoft.com/office/drawing/2014/main" id="{5F60DD2D-B6D6-4EF2-9E64-4275F13B4B6A}"/>
              </a:ext>
            </a:extLst>
          </p:cNvPr>
          <p:cNvSpPr/>
          <p:nvPr/>
        </p:nvSpPr>
        <p:spPr>
          <a:xfrm>
            <a:off x="2322004" y="4271486"/>
            <a:ext cx="927634" cy="48081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000000"/>
            </a:solidFill>
            <a:prstDash val="solid"/>
            <a:miter/>
          </a:ln>
          <a:effectLst/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aseline="30000" dirty="0">
                <a:solidFill>
                  <a:srgbClr val="000000"/>
                </a:solidFill>
                <a:latin typeface="Calibri Light"/>
              </a:rPr>
              <a:t>1</a:t>
            </a:r>
            <a:r>
              <a:rPr lang="en-GB" sz="3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H</a:t>
            </a:r>
            <a:endParaRPr lang="en-GB" sz="3600" b="0" i="0" u="none" strike="noStrike" kern="1200" cap="none" spc="0" baseline="30000" dirty="0">
              <a:solidFill>
                <a:srgbClr val="000000"/>
              </a:solidFill>
              <a:uFillTx/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4340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06AB1E1-8141-79BC-3386-A516FB26FF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16912" r="4740" b="3584"/>
          <a:stretch/>
        </p:blipFill>
        <p:spPr>
          <a:xfrm>
            <a:off x="185745" y="965658"/>
            <a:ext cx="11820505" cy="5620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9122E-8DAC-4F6E-8644-D3C56287F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 dirty="0"/>
              <a:t>  Pb</a:t>
            </a:r>
            <a:r>
              <a:rPr lang="en-GB" sz="4000" baseline="-25000" dirty="0"/>
              <a:t>208</a:t>
            </a:r>
            <a:r>
              <a:rPr lang="en-GB" sz="4000" dirty="0"/>
              <a:t> Nuclear Chart</a:t>
            </a:r>
            <a:endParaRPr lang="en-GB" sz="4000" baseline="-2500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A4EA716-4689-4477-B97C-A1B407DAAFA6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CA846A-AF4A-4CF8-8F5D-7CD1991C7D98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9267CC-EFFA-4410-9219-2392B322AE46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37D57C-F12B-4AB5-8C1F-38BF059339BF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</a:t>
            </a:r>
            <a:r>
              <a:rPr lang="en-GB" sz="1200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17/18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0C49371-F544-47EE-BFE8-C1146F43FBB6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C2288519-1A59-4001-A21F-1073D6CE6691}"/>
              </a:ext>
            </a:extLst>
          </p:cNvPr>
          <p:cNvSpPr/>
          <p:nvPr/>
        </p:nvSpPr>
        <p:spPr>
          <a:xfrm rot="19676396">
            <a:off x="5329062" y="2794977"/>
            <a:ext cx="5761557" cy="153901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11" name="Straight Arrow Connector 15">
            <a:extLst>
              <a:ext uri="{FF2B5EF4-FFF2-40B4-BE49-F238E27FC236}">
                <a16:creationId xmlns:a16="http://schemas.microsoft.com/office/drawing/2014/main" id="{6B34588F-D8CE-40EA-900E-E3682BCABA9B}"/>
              </a:ext>
            </a:extLst>
          </p:cNvPr>
          <p:cNvCxnSpPr>
            <a:cxnSpLocks/>
          </p:cNvCxnSpPr>
          <p:nvPr/>
        </p:nvCxnSpPr>
        <p:spPr>
          <a:xfrm flipH="1" flipV="1">
            <a:off x="8673474" y="3633622"/>
            <a:ext cx="557468" cy="836585"/>
          </a:xfrm>
          <a:prstGeom prst="straightConnector1">
            <a:avLst/>
          </a:prstGeom>
          <a:noFill/>
          <a:ln w="38103" cap="flat">
            <a:solidFill>
              <a:schemeClr val="tx1"/>
            </a:solidFill>
            <a:prstDash val="solid"/>
            <a:miter/>
            <a:tailEnd type="arrow"/>
          </a:ln>
        </p:spPr>
      </p:cxn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DDC455EE-CADC-4CF7-A612-DD1891E77979}"/>
              </a:ext>
            </a:extLst>
          </p:cNvPr>
          <p:cNvSpPr/>
          <p:nvPr/>
        </p:nvSpPr>
        <p:spPr>
          <a:xfrm>
            <a:off x="8211816" y="4470212"/>
            <a:ext cx="2038252" cy="65503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chemeClr val="accent1"/>
          </a:solidFill>
          <a:ln w="12701" cap="flat">
            <a:solidFill>
              <a:srgbClr val="000000"/>
            </a:solidFill>
            <a:prstDash val="solid"/>
            <a:miter/>
          </a:ln>
          <a:effectLst/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>
                <a:solidFill>
                  <a:srgbClr val="000000"/>
                </a:solidFill>
                <a:latin typeface="Calibri Light"/>
              </a:rPr>
              <a:t>Exotic Nuclei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19" name="Straight Arrow Connector 15">
            <a:extLst>
              <a:ext uri="{FF2B5EF4-FFF2-40B4-BE49-F238E27FC236}">
                <a16:creationId xmlns:a16="http://schemas.microsoft.com/office/drawing/2014/main" id="{C27BD289-F8CE-46E9-A4C5-3760CC967B5D}"/>
              </a:ext>
            </a:extLst>
          </p:cNvPr>
          <p:cNvCxnSpPr>
            <a:cxnSpLocks/>
          </p:cNvCxnSpPr>
          <p:nvPr/>
        </p:nvCxnSpPr>
        <p:spPr>
          <a:xfrm>
            <a:off x="4948266" y="1995438"/>
            <a:ext cx="5301802" cy="0"/>
          </a:xfrm>
          <a:prstGeom prst="straightConnector1">
            <a:avLst/>
          </a:prstGeom>
          <a:noFill/>
          <a:ln w="38103" cap="flat">
            <a:solidFill>
              <a:schemeClr val="tx1"/>
            </a:solidFill>
            <a:prstDash val="solid"/>
            <a:miter/>
            <a:tailEnd type="arrow"/>
          </a:ln>
        </p:spPr>
      </p:cxnSp>
      <p:cxnSp>
        <p:nvCxnSpPr>
          <p:cNvPr id="20" name="Straight Arrow Connector 15">
            <a:extLst>
              <a:ext uri="{FF2B5EF4-FFF2-40B4-BE49-F238E27FC236}">
                <a16:creationId xmlns:a16="http://schemas.microsoft.com/office/drawing/2014/main" id="{394EFF8F-436C-4828-A1D5-EE61B33C3BDC}"/>
              </a:ext>
            </a:extLst>
          </p:cNvPr>
          <p:cNvCxnSpPr>
            <a:cxnSpLocks/>
          </p:cNvCxnSpPr>
          <p:nvPr/>
        </p:nvCxnSpPr>
        <p:spPr>
          <a:xfrm>
            <a:off x="6690767" y="2262124"/>
            <a:ext cx="3488962" cy="0"/>
          </a:xfrm>
          <a:prstGeom prst="straightConnector1">
            <a:avLst/>
          </a:prstGeom>
          <a:noFill/>
          <a:ln w="38103" cap="flat">
            <a:solidFill>
              <a:schemeClr val="tx1"/>
            </a:solidFill>
            <a:prstDash val="solid"/>
            <a:miter/>
            <a:tailEnd type="arrow"/>
          </a:ln>
        </p:spPr>
      </p:cxnSp>
      <p:sp>
        <p:nvSpPr>
          <p:cNvPr id="26" name="Rectangle: Rounded Corners 16">
            <a:extLst>
              <a:ext uri="{FF2B5EF4-FFF2-40B4-BE49-F238E27FC236}">
                <a16:creationId xmlns:a16="http://schemas.microsoft.com/office/drawing/2014/main" id="{9985A367-30BF-4383-8F7D-9A6181DF49A1}"/>
              </a:ext>
            </a:extLst>
          </p:cNvPr>
          <p:cNvSpPr/>
          <p:nvPr/>
        </p:nvSpPr>
        <p:spPr>
          <a:xfrm>
            <a:off x="5052061" y="2125694"/>
            <a:ext cx="1638696" cy="3048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chemeClr val="accent1"/>
          </a:solidFill>
          <a:ln w="12701" cap="flat">
            <a:solidFill>
              <a:srgbClr val="000000"/>
            </a:solidFill>
            <a:prstDash val="solid"/>
            <a:miter/>
          </a:ln>
          <a:effectLst/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>
                <a:solidFill>
                  <a:srgbClr val="000000"/>
                </a:solidFill>
                <a:latin typeface="Calibri Light"/>
              </a:rPr>
              <a:t>New Isotope</a:t>
            </a:r>
          </a:p>
        </p:txBody>
      </p:sp>
      <p:sp>
        <p:nvSpPr>
          <p:cNvPr id="27" name="Rectangle: Rounded Corners 16">
            <a:extLst>
              <a:ext uri="{FF2B5EF4-FFF2-40B4-BE49-F238E27FC236}">
                <a16:creationId xmlns:a16="http://schemas.microsoft.com/office/drawing/2014/main" id="{F7609129-4907-48BA-AB8B-9105712B8F7B}"/>
              </a:ext>
            </a:extLst>
          </p:cNvPr>
          <p:cNvSpPr/>
          <p:nvPr/>
        </p:nvSpPr>
        <p:spPr>
          <a:xfrm>
            <a:off x="2378834" y="1628035"/>
            <a:ext cx="2569422" cy="734806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chemeClr val="accent1"/>
          </a:solidFill>
          <a:ln w="12701" cap="flat">
            <a:solidFill>
              <a:srgbClr val="000000"/>
            </a:solidFill>
            <a:prstDash val="solid"/>
            <a:miter/>
          </a:ln>
          <a:effectLst/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>
                <a:latin typeface="Calibri Light"/>
              </a:rPr>
              <a:t>Estimated Lifetime – Not measured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436265-432A-4757-9011-7EBF65CD6101}"/>
              </a:ext>
            </a:extLst>
          </p:cNvPr>
          <p:cNvSpPr txBox="1"/>
          <p:nvPr/>
        </p:nvSpPr>
        <p:spPr>
          <a:xfrm>
            <a:off x="1694567" y="844246"/>
            <a:ext cx="7392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Simulations show many neutron knock-out also possible!</a:t>
            </a:r>
          </a:p>
        </p:txBody>
      </p:sp>
    </p:spTree>
    <p:extLst>
      <p:ext uri="{BB962C8B-B14F-4D97-AF65-F5344CB8AC3E}">
        <p14:creationId xmlns:p14="http://schemas.microsoft.com/office/powerpoint/2010/main" val="169136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26" grpId="0" animBg="1"/>
      <p:bldP spid="26" grpId="1" animBg="1"/>
      <p:bldP spid="27" grpId="0" animBg="1"/>
      <p:bldP spid="27" grpId="1" animBg="1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3FED3-F347-46FD-8220-D5F901DF8F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 dirty="0"/>
              <a:t>  Conclusion + Future Work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0406D31-6355-4D30-BD0A-5CA838106687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D466777-1FCC-46A7-95DD-E0813CA5B409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9DBADC-778B-4A53-B383-1724F0F4B9E6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6A83586-B8C9-481A-AC65-5F82F62571AF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200" dirty="0">
                <a:solidFill>
                  <a:srgbClr val="000000"/>
                </a:solidFill>
                <a:latin typeface="Calibri Light"/>
              </a:rPr>
              <a:t>18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ED07439-0671-4A4E-A06B-68B73345DF31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8EDD5C-D8C2-4EC8-82AF-3A807AEDD781}"/>
              </a:ext>
            </a:extLst>
          </p:cNvPr>
          <p:cNvSpPr txBox="1"/>
          <p:nvPr/>
        </p:nvSpPr>
        <p:spPr>
          <a:xfrm>
            <a:off x="219889" y="860215"/>
            <a:ext cx="11611040" cy="57769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228600" marR="0" lvl="0" indent="-228600" algn="l" defTabSz="914400" rtl="0" fontAlgn="auto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213AA5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First test of feasibility</a:t>
            </a:r>
            <a:r>
              <a:rPr lang="en-GB" sz="2800" b="0" i="0" u="none" strike="noStrike" kern="1200" cap="none" spc="0" dirty="0">
                <a:solidFill>
                  <a:srgbClr val="000000"/>
                </a:solidFill>
                <a:uFillTx/>
                <a:latin typeface="Calibri Light"/>
              </a:rPr>
              <a:t> shows promising results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  <a:p>
            <a:pPr marL="228600" marR="0" lvl="0" indent="-228600" algn="l" defTabSz="914400" rtl="0" fontAlgn="auto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213AA5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Future experiments</a:t>
            </a:r>
            <a:r>
              <a:rPr lang="en-GB" sz="2800" b="0" i="0" u="none" strike="noStrike" kern="1200" cap="none" spc="0" dirty="0">
                <a:solidFill>
                  <a:srgbClr val="000000"/>
                </a:solidFill>
                <a:uFillTx/>
                <a:latin typeface="Calibri Light"/>
              </a:rPr>
              <a:t> exploiting mass spectrometers could be used</a:t>
            </a:r>
          </a:p>
          <a:p>
            <a:pPr marL="228600" marR="0" lvl="0" indent="-228600" algn="l" defTabSz="914400" rtl="0" fontAlgn="auto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213AA5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Compact photon source </a:t>
            </a:r>
          </a:p>
          <a:p>
            <a:pPr marL="228600" marR="0" lvl="0" indent="-228600" algn="l" defTabSz="914400" rtl="0" fontAlgn="auto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213AA5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Theorists</a:t>
            </a:r>
            <a:r>
              <a:rPr lang="en-GB" sz="2800" b="0" i="0" u="none" strike="noStrike" kern="1200" cap="none" spc="0" dirty="0">
                <a:solidFill>
                  <a:srgbClr val="000000"/>
                </a:solidFill>
                <a:uFillTx/>
                <a:latin typeface="Calibri Light"/>
              </a:rPr>
              <a:t> adapting model based on ou</a:t>
            </a:r>
            <a:r>
              <a:rPr lang="en-GB" sz="2800" dirty="0">
                <a:solidFill>
                  <a:srgbClr val="000000"/>
                </a:solidFill>
                <a:latin typeface="Calibri Light"/>
              </a:rPr>
              <a:t>r results</a:t>
            </a:r>
          </a:p>
          <a:p>
            <a:pPr marL="228600" marR="0" lvl="0" indent="-228600" algn="l" defTabSz="914400" rtl="0" fontAlgn="auto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213AA5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Simulations</a:t>
            </a:r>
            <a:r>
              <a:rPr lang="en-GB" sz="2800" b="0" i="0" u="none" strike="noStrike" kern="1200" cap="none" spc="0" dirty="0">
                <a:solidFill>
                  <a:srgbClr val="000000"/>
                </a:solidFill>
                <a:uFillTx/>
                <a:latin typeface="Calibri Light"/>
              </a:rPr>
              <a:t> show method applicable to neutrons</a:t>
            </a:r>
          </a:p>
          <a:p>
            <a:pPr marL="228600" marR="0" lvl="0" indent="-228600" algn="l" defTabSz="914400" rtl="0" fontAlgn="auto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213AA5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Nuclear physics community</a:t>
            </a:r>
            <a:r>
              <a:rPr lang="en-GB" sz="2800" b="0" i="0" u="none" strike="noStrike" kern="1200" cap="none" spc="0" dirty="0">
                <a:solidFill>
                  <a:srgbClr val="000000"/>
                </a:solidFill>
                <a:uFillTx/>
                <a:latin typeface="Calibri Light"/>
              </a:rPr>
              <a:t> take great interest</a:t>
            </a:r>
          </a:p>
          <a:p>
            <a:pPr marL="228600" marR="0" lvl="0" indent="-228600" algn="l" defTabSz="914400" rtl="0" fontAlgn="auto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213AA5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Expand physics learnt to enhance models for photon beam experiments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DEB63481-66DE-CCAA-F292-12A35A581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91" y="904579"/>
            <a:ext cx="2138321" cy="116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FFEC-647F-4D94-9A53-27AEA86855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 dirty="0"/>
              <a:t>  Preview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AEADEC5-3CBF-4127-A60C-187FF8714BC6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8465000-8657-40B3-BBB7-23FC3190FC65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367979-D5CB-4A21-9496-3EA2DD70B83B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73D5BC9-1FC0-4AB6-8F63-48F8FB93493E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2/18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0332E40-16F0-410C-A510-1B27221232D6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E57A590B-958E-4BA6-8899-ED471048BA8C}"/>
              </a:ext>
            </a:extLst>
          </p:cNvPr>
          <p:cNvSpPr/>
          <p:nvPr/>
        </p:nvSpPr>
        <p:spPr>
          <a:xfrm>
            <a:off x="2529212" y="3469910"/>
            <a:ext cx="643609" cy="61221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ᵞ</a:t>
            </a:r>
            <a:endParaRPr lang="en-GB" sz="4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Oval 15">
            <a:extLst>
              <a:ext uri="{FF2B5EF4-FFF2-40B4-BE49-F238E27FC236}">
                <a16:creationId xmlns:a16="http://schemas.microsoft.com/office/drawing/2014/main" id="{0840EA64-5363-4A49-A904-A26F92DCBDDA}"/>
              </a:ext>
            </a:extLst>
          </p:cNvPr>
          <p:cNvSpPr/>
          <p:nvPr/>
        </p:nvSpPr>
        <p:spPr>
          <a:xfrm>
            <a:off x="5491566" y="3151013"/>
            <a:ext cx="1381411" cy="129507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b="0" i="0" u="none" strike="noStrike" kern="1200" cap="none" spc="0" baseline="30000">
                <a:solidFill>
                  <a:srgbClr val="000000"/>
                </a:solidFill>
                <a:uFillTx/>
                <a:latin typeface="Calibri"/>
              </a:rPr>
              <a:t>12</a:t>
            </a:r>
            <a:r>
              <a:rPr lang="en-GB" sz="4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</a:t>
            </a:r>
            <a:endParaRPr lang="en-GB" sz="4800" b="0" i="0" u="none" strike="noStrike" kern="1200" cap="none" spc="0" baseline="3000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Oval 16">
            <a:extLst>
              <a:ext uri="{FF2B5EF4-FFF2-40B4-BE49-F238E27FC236}">
                <a16:creationId xmlns:a16="http://schemas.microsoft.com/office/drawing/2014/main" id="{D7CC883C-9C5F-4A9C-A901-CCB65C66D9D6}"/>
              </a:ext>
            </a:extLst>
          </p:cNvPr>
          <p:cNvSpPr/>
          <p:nvPr/>
        </p:nvSpPr>
        <p:spPr>
          <a:xfrm>
            <a:off x="6908301" y="3306680"/>
            <a:ext cx="601099" cy="54876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</a:t>
            </a:r>
            <a:r>
              <a:rPr lang="en-GB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2</a:t>
            </a:r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F19105B1-BC8C-49EC-B9A3-C236CB9653A4}"/>
              </a:ext>
            </a:extLst>
          </p:cNvPr>
          <p:cNvSpPr/>
          <p:nvPr/>
        </p:nvSpPr>
        <p:spPr>
          <a:xfrm>
            <a:off x="6534823" y="2758571"/>
            <a:ext cx="601099" cy="54876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</a:t>
            </a:r>
            <a:r>
              <a:rPr lang="en-GB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1</a:t>
            </a:r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id="{1441EBE0-1546-4BCD-ADC3-6A6E0A4DD127}"/>
              </a:ext>
            </a:extLst>
          </p:cNvPr>
          <p:cNvSpPr/>
          <p:nvPr/>
        </p:nvSpPr>
        <p:spPr>
          <a:xfrm>
            <a:off x="6677405" y="4026167"/>
            <a:ext cx="1161644" cy="107922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30000">
                <a:solidFill>
                  <a:srgbClr val="000000"/>
                </a:solidFill>
                <a:uFillTx/>
                <a:latin typeface="Calibri"/>
              </a:rPr>
              <a:t>10</a:t>
            </a:r>
            <a:r>
              <a:rPr lang="en-GB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Be</a:t>
            </a:r>
            <a:endParaRPr lang="en-GB" sz="2800" b="0" i="0" u="none" strike="noStrike" kern="1200" cap="none" spc="0" baseline="3000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04558 -0.05857 L 0.07357 0.06551 L 0.10573 -0.05301 L 0.13334 0.08472 L 0.1694 -0.05556 L 0.18933 0.06296 L 0.20547 -0.0419 L 0.21862 -0.00811 L 0.21914 -0.00996 L 0.21914 -0.00973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2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125E-6 3.7037E-7 L 0.37096 -0.2398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-119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95833E-6 -2.22222E-6 L 0.35937 0.0729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363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5E-6 -7.40741E-7 L 0.15638 0.15741 " pathEditMode="relative" rAng="0" ptsTypes="AA">
                                      <p:cBhvr>
                                        <p:cTn id="27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787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FFEC-647F-4D94-9A53-27AEA86855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 dirty="0"/>
              <a:t>  Introduction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AEADEC5-3CBF-4127-A60C-187FF8714BC6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8465000-8657-40B3-BBB7-23FC3190FC65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367979-D5CB-4A21-9496-3EA2DD70B83B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73D5BC9-1FC0-4AB6-8F63-48F8FB93493E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200" dirty="0">
                <a:solidFill>
                  <a:srgbClr val="000000"/>
                </a:solidFill>
                <a:latin typeface="Calibri Light"/>
              </a:rPr>
              <a:t>3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0332E40-16F0-410C-A510-1B27221232D6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1F12716-5672-A945-60D3-7CCB734B40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48151" y="1032823"/>
            <a:ext cx="11098372" cy="5486400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40000"/>
              </a:lnSpc>
              <a:buClr>
                <a:srgbClr val="213AA5"/>
              </a:buClr>
            </a:pPr>
            <a:r>
              <a:rPr lang="en-GB" dirty="0">
                <a:latin typeface="Calibri Light"/>
              </a:rPr>
              <a:t>Explore suitability of next generation compact photon sources</a:t>
            </a:r>
          </a:p>
          <a:p>
            <a:pPr lvl="1">
              <a:lnSpc>
                <a:spcPct val="140000"/>
              </a:lnSpc>
              <a:buClr>
                <a:srgbClr val="213AA5"/>
              </a:buClr>
              <a:buFontTx/>
              <a:buChar char="-"/>
            </a:pPr>
            <a:r>
              <a:rPr lang="en-GB" dirty="0">
                <a:latin typeface="Calibri Light"/>
              </a:rPr>
              <a:t>Produce isotopes currently out of reach</a:t>
            </a:r>
          </a:p>
          <a:p>
            <a:pPr lvl="1">
              <a:lnSpc>
                <a:spcPct val="140000"/>
              </a:lnSpc>
              <a:buClr>
                <a:srgbClr val="213AA5"/>
              </a:buClr>
              <a:buFontTx/>
              <a:buChar char="-"/>
            </a:pPr>
            <a:r>
              <a:rPr lang="en-GB" dirty="0">
                <a:latin typeface="Calibri Light"/>
              </a:rPr>
              <a:t>Neutron rich, produced by photoinduced many proton knockout</a:t>
            </a:r>
          </a:p>
          <a:p>
            <a:pPr lvl="1">
              <a:lnSpc>
                <a:spcPct val="140000"/>
              </a:lnSpc>
              <a:buClr>
                <a:srgbClr val="213AA5"/>
              </a:buClr>
              <a:buFontTx/>
              <a:buChar char="-"/>
            </a:pPr>
            <a:endParaRPr lang="en-GB" dirty="0">
              <a:latin typeface="Calibri Light"/>
            </a:endParaRPr>
          </a:p>
          <a:p>
            <a:pPr lvl="0">
              <a:lnSpc>
                <a:spcPct val="140000"/>
              </a:lnSpc>
              <a:buClr>
                <a:srgbClr val="213AA5"/>
              </a:buClr>
            </a:pPr>
            <a:r>
              <a:rPr lang="en-GB" dirty="0" err="1">
                <a:latin typeface="Calibri Light"/>
              </a:rPr>
              <a:t>GiBUU</a:t>
            </a:r>
            <a:r>
              <a:rPr lang="en-GB" dirty="0">
                <a:latin typeface="Calibri Light"/>
              </a:rPr>
              <a:t> predicts photoinduced nucleon knockout processes…but</a:t>
            </a:r>
          </a:p>
          <a:p>
            <a:pPr lvl="1">
              <a:lnSpc>
                <a:spcPct val="140000"/>
              </a:lnSpc>
              <a:buClr>
                <a:srgbClr val="213AA5"/>
              </a:buClr>
              <a:buFontTx/>
              <a:buChar char="-"/>
            </a:pPr>
            <a:r>
              <a:rPr lang="en-GB" dirty="0">
                <a:latin typeface="Calibri Light"/>
              </a:rPr>
              <a:t>Needs benchmarking</a:t>
            </a:r>
          </a:p>
          <a:p>
            <a:pPr lvl="1">
              <a:lnSpc>
                <a:spcPct val="140000"/>
              </a:lnSpc>
              <a:buClr>
                <a:srgbClr val="213AA5"/>
              </a:buClr>
              <a:buFontTx/>
              <a:buChar char="-"/>
            </a:pPr>
            <a:r>
              <a:rPr lang="en-GB" dirty="0">
                <a:latin typeface="Calibri Light"/>
              </a:rPr>
              <a:t>CLAS well suited for this</a:t>
            </a:r>
          </a:p>
          <a:p>
            <a:pPr lvl="1">
              <a:lnSpc>
                <a:spcPct val="140000"/>
              </a:lnSpc>
              <a:buClr>
                <a:srgbClr val="213AA5"/>
              </a:buClr>
              <a:buFontTx/>
              <a:buChar char="-"/>
            </a:pPr>
            <a:endParaRPr lang="en-GB" dirty="0">
              <a:latin typeface="Calibri Light"/>
            </a:endParaRPr>
          </a:p>
          <a:p>
            <a:pPr lvl="0">
              <a:lnSpc>
                <a:spcPct val="140000"/>
              </a:lnSpc>
              <a:buClr>
                <a:srgbClr val="213AA5"/>
              </a:buClr>
            </a:pPr>
            <a:r>
              <a:rPr lang="en-GB" dirty="0">
                <a:latin typeface="Calibri Light"/>
              </a:rPr>
              <a:t>Benchmarked model can be used to assess isotope production rate</a:t>
            </a:r>
          </a:p>
        </p:txBody>
      </p:sp>
    </p:spTree>
    <p:extLst>
      <p:ext uri="{BB962C8B-B14F-4D97-AF65-F5344CB8AC3E}">
        <p14:creationId xmlns:p14="http://schemas.microsoft.com/office/powerpoint/2010/main" val="182211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D20D3AD5-D628-4412-AD74-7D68B37127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074" t="10803" r="11087" b="8303"/>
          <a:stretch>
            <a:fillRect/>
          </a:stretch>
        </p:blipFill>
        <p:spPr>
          <a:xfrm>
            <a:off x="6017923" y="1834579"/>
            <a:ext cx="5728742" cy="350655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3" name="Straight Arrow Connector 14">
            <a:extLst>
              <a:ext uri="{FF2B5EF4-FFF2-40B4-BE49-F238E27FC236}">
                <a16:creationId xmlns:a16="http://schemas.microsoft.com/office/drawing/2014/main" id="{8F9FA328-55D5-4EF3-B9EB-0D865424A5B4}"/>
              </a:ext>
            </a:extLst>
          </p:cNvPr>
          <p:cNvCxnSpPr/>
          <p:nvPr/>
        </p:nvCxnSpPr>
        <p:spPr>
          <a:xfrm>
            <a:off x="10393292" y="3661829"/>
            <a:ext cx="0" cy="1505980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4" name="Oval 12">
            <a:extLst>
              <a:ext uri="{FF2B5EF4-FFF2-40B4-BE49-F238E27FC236}">
                <a16:creationId xmlns:a16="http://schemas.microsoft.com/office/drawing/2014/main" id="{388116F2-05BB-44EA-A23D-00C110375C16}"/>
              </a:ext>
            </a:extLst>
          </p:cNvPr>
          <p:cNvSpPr/>
          <p:nvPr/>
        </p:nvSpPr>
        <p:spPr>
          <a:xfrm>
            <a:off x="10079333" y="3337125"/>
            <a:ext cx="635361" cy="64942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2" name="Picture 11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9F344383-D70D-407B-A782-B96A667E3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3" y="898352"/>
            <a:ext cx="5885389" cy="57339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BA9660-87E9-4728-9615-9C3C49DCF5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/>
              <a:t>  Motivation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16FE2F-2FAA-4CFA-8D27-679C9A6A65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0603" y="1825627"/>
            <a:ext cx="5885400" cy="4351336"/>
          </a:xfrm>
        </p:spPr>
        <p:txBody>
          <a:bodyPr/>
          <a:lstStyle/>
          <a:p>
            <a:pPr lvl="0">
              <a:lnSpc>
                <a:spcPct val="140000"/>
              </a:lnSpc>
              <a:buClr>
                <a:srgbClr val="213AA5"/>
              </a:buClr>
            </a:pPr>
            <a:r>
              <a:rPr lang="en-GB" dirty="0">
                <a:latin typeface="Calibri Light"/>
              </a:rPr>
              <a:t>Photon beams as a spallation source</a:t>
            </a:r>
          </a:p>
          <a:p>
            <a:pPr lvl="0">
              <a:lnSpc>
                <a:spcPct val="140000"/>
              </a:lnSpc>
              <a:buClr>
                <a:srgbClr val="213AA5"/>
              </a:buClr>
            </a:pPr>
            <a:r>
              <a:rPr lang="en-GB" dirty="0">
                <a:latin typeface="Calibri Light"/>
              </a:rPr>
              <a:t>Reach exotic nuclei</a:t>
            </a:r>
          </a:p>
          <a:p>
            <a:pPr lvl="0">
              <a:lnSpc>
                <a:spcPct val="140000"/>
              </a:lnSpc>
              <a:buClr>
                <a:srgbClr val="213AA5"/>
              </a:buClr>
            </a:pPr>
            <a:r>
              <a:rPr lang="en-GB" dirty="0">
                <a:latin typeface="Calibri Light"/>
              </a:rPr>
              <a:t>Comparison with simulation</a:t>
            </a:r>
          </a:p>
          <a:p>
            <a:pPr lvl="0">
              <a:lnSpc>
                <a:spcPct val="140000"/>
              </a:lnSpc>
              <a:buClr>
                <a:srgbClr val="213AA5"/>
              </a:buClr>
            </a:pPr>
            <a:r>
              <a:rPr lang="en-GB" dirty="0">
                <a:latin typeface="Calibri Light"/>
              </a:rPr>
              <a:t>Many body physics</a:t>
            </a:r>
          </a:p>
          <a:p>
            <a:pPr lvl="0">
              <a:lnSpc>
                <a:spcPct val="140000"/>
              </a:lnSpc>
              <a:buClr>
                <a:srgbClr val="213AA5"/>
              </a:buClr>
            </a:pPr>
            <a:r>
              <a:rPr lang="en-GB" dirty="0">
                <a:latin typeface="Calibri Light"/>
              </a:rPr>
              <a:t>Interpret dominant interactions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0F48957-506E-41BF-9C62-A92B0EF2C979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D4B6287-6D43-4650-B1BF-0E3784CD551C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17714FB-A664-42C2-B2B5-EBE913DECC5E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E02FF9BB-23B3-405F-A6A5-B8F9A641FD19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200" dirty="0">
                <a:solidFill>
                  <a:srgbClr val="000000"/>
                </a:solidFill>
                <a:latin typeface="Calibri Light"/>
              </a:rPr>
              <a:t>4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FFD603F6-6DA1-430C-8725-F0FB7BB70C01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677624-EE9B-499F-86EA-72A222791975}"/>
              </a:ext>
            </a:extLst>
          </p:cNvPr>
          <p:cNvSpPr/>
          <p:nvPr/>
        </p:nvSpPr>
        <p:spPr>
          <a:xfrm>
            <a:off x="7704121" y="4440609"/>
            <a:ext cx="635361" cy="64942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14" name="Straight Arrow Connector 14">
            <a:extLst>
              <a:ext uri="{FF2B5EF4-FFF2-40B4-BE49-F238E27FC236}">
                <a16:creationId xmlns:a16="http://schemas.microsoft.com/office/drawing/2014/main" id="{F4643D35-7AB8-46BC-909E-AEF6460AB511}"/>
              </a:ext>
            </a:extLst>
          </p:cNvPr>
          <p:cNvCxnSpPr/>
          <p:nvPr/>
        </p:nvCxnSpPr>
        <p:spPr>
          <a:xfrm>
            <a:off x="8018080" y="4765313"/>
            <a:ext cx="0" cy="1505980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/>
            <a:tailEnd type="arrow"/>
          </a:ln>
        </p:spPr>
      </p:cxnSp>
      <p:pic>
        <p:nvPicPr>
          <p:cNvPr id="15" name="Picture 17" descr="A group of balloons&#10;&#10;Description automatically generated with medium confidence">
            <a:extLst>
              <a:ext uri="{FF2B5EF4-FFF2-40B4-BE49-F238E27FC236}">
                <a16:creationId xmlns:a16="http://schemas.microsoft.com/office/drawing/2014/main" id="{ADC22F29-1D12-4F20-94A0-BE1404650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19" y="4536841"/>
            <a:ext cx="2095503" cy="20955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8" descr="A group of balloons&#10;&#10;Description automatically generated with medium confidence">
            <a:extLst>
              <a:ext uri="{FF2B5EF4-FFF2-40B4-BE49-F238E27FC236}">
                <a16:creationId xmlns:a16="http://schemas.microsoft.com/office/drawing/2014/main" id="{997CEBD9-9ABD-4FD0-BE74-7D4A112D0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956" y="4560954"/>
            <a:ext cx="2095503" cy="20955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402DCFD3-54E1-4CA1-9A16-91C87BE35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526" y="4440609"/>
            <a:ext cx="2283329" cy="25877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Oval 21">
            <a:extLst>
              <a:ext uri="{FF2B5EF4-FFF2-40B4-BE49-F238E27FC236}">
                <a16:creationId xmlns:a16="http://schemas.microsoft.com/office/drawing/2014/main" id="{EC6FDDD8-8F10-417D-9224-08E0CF50BE95}"/>
              </a:ext>
            </a:extLst>
          </p:cNvPr>
          <p:cNvSpPr/>
          <p:nvPr/>
        </p:nvSpPr>
        <p:spPr>
          <a:xfrm>
            <a:off x="2319211" y="4542410"/>
            <a:ext cx="1963134" cy="200385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7619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30000">
                <a:solidFill>
                  <a:srgbClr val="000000"/>
                </a:solidFill>
                <a:uFillTx/>
                <a:latin typeface="Calibri Light"/>
              </a:rPr>
              <a:t>208</a:t>
            </a: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Pb</a:t>
            </a:r>
            <a:endParaRPr lang="en-GB" sz="4400" b="0" i="0" u="none" strike="noStrike" kern="1200" cap="none" spc="0" baseline="3000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E9611D-5A7A-44D3-972A-CD7272CEDF90}"/>
              </a:ext>
            </a:extLst>
          </p:cNvPr>
          <p:cNvSpPr txBox="1"/>
          <p:nvPr/>
        </p:nvSpPr>
        <p:spPr>
          <a:xfrm>
            <a:off x="8693239" y="6207617"/>
            <a:ext cx="2095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Number of neutrons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8E305D-B3BF-47E2-8E2D-DD3435DCB00B}"/>
              </a:ext>
            </a:extLst>
          </p:cNvPr>
          <p:cNvSpPr txBox="1"/>
          <p:nvPr/>
        </p:nvSpPr>
        <p:spPr>
          <a:xfrm rot="16200000">
            <a:off x="5480488" y="2798136"/>
            <a:ext cx="200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Number of protons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E2A722-9F1D-4152-B93B-2E801E88D3F0}"/>
              </a:ext>
            </a:extLst>
          </p:cNvPr>
          <p:cNvCxnSpPr/>
          <p:nvPr/>
        </p:nvCxnSpPr>
        <p:spPr>
          <a:xfrm>
            <a:off x="10788741" y="6387921"/>
            <a:ext cx="8895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949EBF-15BC-49C8-AD00-EDFA35263B8C}"/>
              </a:ext>
            </a:extLst>
          </p:cNvPr>
          <p:cNvCxnSpPr>
            <a:cxnSpLocks/>
          </p:cNvCxnSpPr>
          <p:nvPr/>
        </p:nvCxnSpPr>
        <p:spPr>
          <a:xfrm flipV="1">
            <a:off x="6493439" y="1264276"/>
            <a:ext cx="0" cy="714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99009B7-E069-495B-94EC-433A98A8CCAF}"/>
              </a:ext>
            </a:extLst>
          </p:cNvPr>
          <p:cNvSpPr txBox="1"/>
          <p:nvPr/>
        </p:nvSpPr>
        <p:spPr>
          <a:xfrm rot="16200000">
            <a:off x="4808217" y="3525793"/>
            <a:ext cx="200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Number of protons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D708CD-6A00-4D2E-81B9-7A10B4EB77D6}"/>
              </a:ext>
            </a:extLst>
          </p:cNvPr>
          <p:cNvCxnSpPr>
            <a:cxnSpLocks/>
          </p:cNvCxnSpPr>
          <p:nvPr/>
        </p:nvCxnSpPr>
        <p:spPr>
          <a:xfrm flipV="1">
            <a:off x="5821168" y="1991933"/>
            <a:ext cx="0" cy="714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5E7CF15-B097-4DB0-B01B-0BE3590F9740}"/>
              </a:ext>
            </a:extLst>
          </p:cNvPr>
          <p:cNvSpPr txBox="1"/>
          <p:nvPr/>
        </p:nvSpPr>
        <p:spPr>
          <a:xfrm>
            <a:off x="7960235" y="5310531"/>
            <a:ext cx="2095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Number of neutrons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7ECFC8B-8307-46DE-A327-F3F2BDB1797B}"/>
              </a:ext>
            </a:extLst>
          </p:cNvPr>
          <p:cNvCxnSpPr/>
          <p:nvPr/>
        </p:nvCxnSpPr>
        <p:spPr>
          <a:xfrm>
            <a:off x="10055737" y="5490835"/>
            <a:ext cx="8895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-1.85185E-6 L 0.16601 0.00301 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4.07407E-6 L -0.17188 -0.00023 "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3" grpId="1" animBg="1"/>
      <p:bldP spid="18" grpId="0" animBg="1"/>
      <p:bldP spid="18" grpId="1" animBg="1"/>
      <p:bldP spid="19" grpId="0"/>
      <p:bldP spid="19" grpId="1"/>
      <p:bldP spid="21" grpId="0"/>
      <p:bldP spid="21" grpId="1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n aerial view of a flooded area&#10;&#10;Description automatically generated with medium confidence">
            <a:extLst>
              <a:ext uri="{FF2B5EF4-FFF2-40B4-BE49-F238E27FC236}">
                <a16:creationId xmlns:a16="http://schemas.microsoft.com/office/drawing/2014/main" id="{764607E7-A1D9-C938-75E4-EB5308C46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278" y="822217"/>
            <a:ext cx="7771439" cy="56629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A330D-D24E-44F8-85D1-4C7720C5E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 dirty="0">
                <a:latin typeface="+mj-lt"/>
              </a:rPr>
              <a:t> </a:t>
            </a:r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Thomas Jefferson National Laboratory</a:t>
            </a:r>
            <a:endParaRPr lang="en-GB" sz="400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A3BDBA9-E929-43A5-9BEC-6CC9E9F19BAE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BB18F79-F27D-4339-A5C5-986E972F1AA3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C9F36C-C38E-449D-AC83-E6A33A32ACA0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5D851EB-788E-44DB-A426-449DD016E4B0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5/18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DFACBE5-56A1-4139-AC7C-234C1A967003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0419977A-6045-2A67-05C7-7B7BF1A8E43D}"/>
              </a:ext>
            </a:extLst>
          </p:cNvPr>
          <p:cNvSpPr/>
          <p:nvPr/>
        </p:nvSpPr>
        <p:spPr>
          <a:xfrm>
            <a:off x="7148321" y="4411658"/>
            <a:ext cx="536606" cy="514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B</a:t>
            </a:r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F3FA0608-E5A1-8D16-1D00-537E3DFF7105}"/>
              </a:ext>
            </a:extLst>
          </p:cNvPr>
          <p:cNvSpPr/>
          <p:nvPr/>
        </p:nvSpPr>
        <p:spPr>
          <a:xfrm>
            <a:off x="7770434" y="4344815"/>
            <a:ext cx="730120" cy="64085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C</a:t>
            </a:r>
          </a:p>
        </p:txBody>
      </p:sp>
      <p:sp>
        <p:nvSpPr>
          <p:cNvPr id="25" name="Arc 10">
            <a:extLst>
              <a:ext uri="{FF2B5EF4-FFF2-40B4-BE49-F238E27FC236}">
                <a16:creationId xmlns:a16="http://schemas.microsoft.com/office/drawing/2014/main" id="{3A766AAD-0A62-ECFC-ADC1-CE93C92B27AC}"/>
              </a:ext>
            </a:extLst>
          </p:cNvPr>
          <p:cNvSpPr/>
          <p:nvPr/>
        </p:nvSpPr>
        <p:spPr>
          <a:xfrm rot="5400013">
            <a:off x="5720719" y="2614391"/>
            <a:ext cx="1059853" cy="179535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1"/>
              <a:gd name="f10" fmla="val 359"/>
              <a:gd name="f11" fmla="+- 0 0 -270"/>
              <a:gd name="f12" fmla="+- 0 0 -269"/>
              <a:gd name="f13" fmla="abs f4"/>
              <a:gd name="f14" fmla="abs f5"/>
              <a:gd name="f15" fmla="abs f6"/>
              <a:gd name="f16" fmla="+- 0 0 f3"/>
              <a:gd name="f17" fmla="+- 0 0 f10"/>
              <a:gd name="f18" fmla="*/ f11 f0 1"/>
              <a:gd name="f19" fmla="*/ f12 f0 1"/>
              <a:gd name="f20" fmla="?: f13 f4 1"/>
              <a:gd name="f21" fmla="?: f14 f5 1"/>
              <a:gd name="f22" fmla="?: f15 f6 1"/>
              <a:gd name="f23" fmla="*/ f16 f0 1"/>
              <a:gd name="f24" fmla="*/ f17 f0 1"/>
              <a:gd name="f25" fmla="*/ f18 1 f3"/>
              <a:gd name="f26" fmla="*/ f19 1 f3"/>
              <a:gd name="f27" fmla="*/ f20 1 21600"/>
              <a:gd name="f28" fmla="*/ f21 1 21600"/>
              <a:gd name="f29" fmla="*/ 21600 f20 1"/>
              <a:gd name="f30" fmla="*/ 21600 f21 1"/>
              <a:gd name="f31" fmla="*/ f23 1 f3"/>
              <a:gd name="f32" fmla="*/ f24 1 f3"/>
              <a:gd name="f33" fmla="+- f25 0 f1"/>
              <a:gd name="f34" fmla="+- f26 0 f1"/>
              <a:gd name="f35" fmla="min f28 f27"/>
              <a:gd name="f36" fmla="*/ f29 1 f22"/>
              <a:gd name="f37" fmla="*/ f30 1 f22"/>
              <a:gd name="f38" fmla="+- f31 0 f1"/>
              <a:gd name="f39" fmla="+- f32 0 f1"/>
              <a:gd name="f40" fmla="val f36"/>
              <a:gd name="f41" fmla="val f37"/>
              <a:gd name="f42" fmla="+- 0 0 f38"/>
              <a:gd name="f43" fmla="+- 0 0 f39"/>
              <a:gd name="f44" fmla="+- f41 0 f7"/>
              <a:gd name="f45" fmla="+- f40 0 f7"/>
              <a:gd name="f46" fmla="+- f43 0 f42"/>
              <a:gd name="f47" fmla="+- f42 f1 0"/>
              <a:gd name="f48" fmla="+- f43 f1 0"/>
              <a:gd name="f49" fmla="+- 21600000 0 f42"/>
              <a:gd name="f50" fmla="+- f1 0 f42"/>
              <a:gd name="f51" fmla="+- 27000000 0 f42"/>
              <a:gd name="f52" fmla="+- f0 0 f42"/>
              <a:gd name="f53" fmla="+- 32400000 0 f42"/>
              <a:gd name="f54" fmla="+- f2 0 f42"/>
              <a:gd name="f55" fmla="+- 37800000 0 f42"/>
              <a:gd name="f56" fmla="*/ f44 1 2"/>
              <a:gd name="f57" fmla="*/ f45 1 2"/>
              <a:gd name="f58" fmla="+- f46 21600000 0"/>
              <a:gd name="f59" fmla="?: f50 f50 f51"/>
              <a:gd name="f60" fmla="?: f52 f52 f53"/>
              <a:gd name="f61" fmla="?: f54 f54 f55"/>
              <a:gd name="f62" fmla="*/ f47 f8 1"/>
              <a:gd name="f63" fmla="*/ f48 f8 1"/>
              <a:gd name="f64" fmla="+- f7 f56 0"/>
              <a:gd name="f65" fmla="+- f7 f57 0"/>
              <a:gd name="f66" fmla="?: f46 f46 f58"/>
              <a:gd name="f67" fmla="*/ f62 1 f0"/>
              <a:gd name="f68" fmla="*/ f63 1 f0"/>
              <a:gd name="f69" fmla="*/ f57 f35 1"/>
              <a:gd name="f70" fmla="*/ f56 f35 1"/>
              <a:gd name="f71" fmla="+- f66 0 f49"/>
              <a:gd name="f72" fmla="+- f66 0 f59"/>
              <a:gd name="f73" fmla="+- f66 0 f60"/>
              <a:gd name="f74" fmla="+- f66 0 f61"/>
              <a:gd name="f75" fmla="+- 0 0 f67"/>
              <a:gd name="f76" fmla="+- 0 0 f68"/>
              <a:gd name="f77" fmla="*/ f65 f35 1"/>
              <a:gd name="f78" fmla="*/ f64 f35 1"/>
              <a:gd name="f79" fmla="+- 0 0 f75"/>
              <a:gd name="f80" fmla="+- 0 0 f76"/>
              <a:gd name="f81" fmla="*/ f79 f0 1"/>
              <a:gd name="f82" fmla="*/ f80 f0 1"/>
              <a:gd name="f83" fmla="*/ f81 1 f8"/>
              <a:gd name="f84" fmla="*/ f82 1 f8"/>
              <a:gd name="f85" fmla="+- f83 0 f1"/>
              <a:gd name="f86" fmla="+- f84 0 f1"/>
              <a:gd name="f87" fmla="sin 1 f85"/>
              <a:gd name="f88" fmla="cos 1 f85"/>
              <a:gd name="f89" fmla="sin 1 f86"/>
              <a:gd name="f90" fmla="cos 1 f86"/>
              <a:gd name="f91" fmla="+- 0 0 f87"/>
              <a:gd name="f92" fmla="+- 0 0 f88"/>
              <a:gd name="f93" fmla="+- 0 0 f89"/>
              <a:gd name="f94" fmla="+- 0 0 f90"/>
              <a:gd name="f95" fmla="+- 0 0 f91"/>
              <a:gd name="f96" fmla="+- 0 0 f92"/>
              <a:gd name="f97" fmla="+- 0 0 f93"/>
              <a:gd name="f98" fmla="+- 0 0 f94"/>
              <a:gd name="f99" fmla="val f95"/>
              <a:gd name="f100" fmla="val f96"/>
              <a:gd name="f101" fmla="val f97"/>
              <a:gd name="f102" fmla="val f98"/>
              <a:gd name="f103" fmla="*/ f99 f57 1"/>
              <a:gd name="f104" fmla="*/ f100 f56 1"/>
              <a:gd name="f105" fmla="*/ f101 f57 1"/>
              <a:gd name="f106" fmla="*/ f102 f56 1"/>
              <a:gd name="f107" fmla="+- 0 0 f104"/>
              <a:gd name="f108" fmla="+- 0 0 f103"/>
              <a:gd name="f109" fmla="+- 0 0 f106"/>
              <a:gd name="f110" fmla="+- 0 0 f105"/>
              <a:gd name="f111" fmla="+- 0 0 f107"/>
              <a:gd name="f112" fmla="+- 0 0 f108"/>
              <a:gd name="f113" fmla="+- 0 0 f109"/>
              <a:gd name="f114" fmla="+- 0 0 f110"/>
              <a:gd name="f115" fmla="at2 f111 f112"/>
              <a:gd name="f116" fmla="at2 f113 f114"/>
              <a:gd name="f117" fmla="+- f115 f1 0"/>
              <a:gd name="f118" fmla="+- f116 f1 0"/>
              <a:gd name="f119" fmla="*/ f117 f8 1"/>
              <a:gd name="f120" fmla="*/ f118 f8 1"/>
              <a:gd name="f121" fmla="*/ f119 1 f0"/>
              <a:gd name="f122" fmla="*/ f120 1 f0"/>
              <a:gd name="f123" fmla="+- 0 0 f121"/>
              <a:gd name="f124" fmla="+- 0 0 f122"/>
              <a:gd name="f125" fmla="val f123"/>
              <a:gd name="f126" fmla="val f124"/>
              <a:gd name="f127" fmla="+- 0 0 f125"/>
              <a:gd name="f128" fmla="+- 0 0 f126"/>
              <a:gd name="f129" fmla="*/ f127 f0 1"/>
              <a:gd name="f130" fmla="*/ f128 f0 1"/>
              <a:gd name="f131" fmla="*/ f129 1 f8"/>
              <a:gd name="f132" fmla="*/ f130 1 f8"/>
              <a:gd name="f133" fmla="+- f131 0 f1"/>
              <a:gd name="f134" fmla="+- f132 0 f1"/>
              <a:gd name="f135" fmla="+- f133 f1 0"/>
              <a:gd name="f136" fmla="+- f134 f1 0"/>
              <a:gd name="f137" fmla="*/ f135 f8 1"/>
              <a:gd name="f138" fmla="*/ f136 f8 1"/>
              <a:gd name="f139" fmla="*/ f137 1 f0"/>
              <a:gd name="f140" fmla="*/ f138 1 f0"/>
              <a:gd name="f141" fmla="+- 0 0 f139"/>
              <a:gd name="f142" fmla="+- 0 0 f140"/>
              <a:gd name="f143" fmla="+- 0 0 f141"/>
              <a:gd name="f144" fmla="+- 0 0 f142"/>
              <a:gd name="f145" fmla="*/ f143 f0 1"/>
              <a:gd name="f146" fmla="*/ f144 f0 1"/>
              <a:gd name="f147" fmla="*/ f145 1 f8"/>
              <a:gd name="f148" fmla="*/ f146 1 f8"/>
              <a:gd name="f149" fmla="+- f147 0 f1"/>
              <a:gd name="f150" fmla="+- f148 0 f1"/>
              <a:gd name="f151" fmla="cos 1 f149"/>
              <a:gd name="f152" fmla="sin 1 f149"/>
              <a:gd name="f153" fmla="cos 1 f150"/>
              <a:gd name="f154" fmla="sin 1 f150"/>
              <a:gd name="f155" fmla="+- 0 0 f151"/>
              <a:gd name="f156" fmla="+- 0 0 f152"/>
              <a:gd name="f157" fmla="+- 0 0 f153"/>
              <a:gd name="f158" fmla="+- 0 0 f154"/>
              <a:gd name="f159" fmla="+- 0 0 f155"/>
              <a:gd name="f160" fmla="+- 0 0 f156"/>
              <a:gd name="f161" fmla="+- 0 0 f157"/>
              <a:gd name="f162" fmla="+- 0 0 f158"/>
              <a:gd name="f163" fmla="val f159"/>
              <a:gd name="f164" fmla="val f160"/>
              <a:gd name="f165" fmla="val f161"/>
              <a:gd name="f166" fmla="val f162"/>
              <a:gd name="f167" fmla="+- 0 0 f163"/>
              <a:gd name="f168" fmla="+- 0 0 f164"/>
              <a:gd name="f169" fmla="+- 0 0 f165"/>
              <a:gd name="f170" fmla="+- 0 0 f166"/>
              <a:gd name="f171" fmla="*/ f9 f167 1"/>
              <a:gd name="f172" fmla="*/ f9 f168 1"/>
              <a:gd name="f173" fmla="*/ f9 f169 1"/>
              <a:gd name="f174" fmla="*/ f9 f170 1"/>
              <a:gd name="f175" fmla="*/ f171 f57 1"/>
              <a:gd name="f176" fmla="*/ f172 f56 1"/>
              <a:gd name="f177" fmla="*/ f173 f57 1"/>
              <a:gd name="f178" fmla="*/ f174 f56 1"/>
              <a:gd name="f179" fmla="+- f65 f175 0"/>
              <a:gd name="f180" fmla="+- f64 f176 0"/>
              <a:gd name="f181" fmla="+- f65 f177 0"/>
              <a:gd name="f182" fmla="+- f64 f178 0"/>
              <a:gd name="f183" fmla="max f179 f181"/>
              <a:gd name="f184" fmla="max f180 f182"/>
              <a:gd name="f185" fmla="min f179 f181"/>
              <a:gd name="f186" fmla="min f180 f182"/>
              <a:gd name="f187" fmla="*/ f179 f35 1"/>
              <a:gd name="f188" fmla="*/ f180 f35 1"/>
              <a:gd name="f189" fmla="*/ f181 f35 1"/>
              <a:gd name="f190" fmla="*/ f182 f35 1"/>
              <a:gd name="f191" fmla="?: f71 f40 f183"/>
              <a:gd name="f192" fmla="?: f72 f41 f184"/>
              <a:gd name="f193" fmla="?: f73 f7 f185"/>
              <a:gd name="f194" fmla="?: f74 f7 f186"/>
              <a:gd name="f195" fmla="*/ f193 f35 1"/>
              <a:gd name="f196" fmla="*/ f194 f35 1"/>
              <a:gd name="f197" fmla="*/ f191 f35 1"/>
              <a:gd name="f198" fmla="*/ f192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187" y="f188"/>
              </a:cxn>
              <a:cxn ang="f34">
                <a:pos x="f77" y="f78"/>
              </a:cxn>
              <a:cxn ang="f34">
                <a:pos x="f189" y="f190"/>
              </a:cxn>
            </a:cxnLst>
            <a:rect l="f195" t="f196" r="f197" b="f198"/>
            <a:pathLst>
              <a:path stroke="0">
                <a:moveTo>
                  <a:pt x="f187" y="f188"/>
                </a:moveTo>
                <a:arcTo wR="f69" hR="f70" stAng="f42" swAng="f66"/>
                <a:lnTo>
                  <a:pt x="f77" y="f78"/>
                </a:lnTo>
                <a:close/>
              </a:path>
              <a:path fill="none">
                <a:moveTo>
                  <a:pt x="f187" y="f188"/>
                </a:moveTo>
                <a:arcTo wR="f69" hR="f70" stAng="f42" swAng="f66"/>
              </a:path>
            </a:pathLst>
          </a:custGeom>
          <a:noFill/>
          <a:ln w="76196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7" name="Arc 14">
            <a:extLst>
              <a:ext uri="{FF2B5EF4-FFF2-40B4-BE49-F238E27FC236}">
                <a16:creationId xmlns:a16="http://schemas.microsoft.com/office/drawing/2014/main" id="{8EECA758-EEC3-D174-54C0-78349E6FB164}"/>
              </a:ext>
            </a:extLst>
          </p:cNvPr>
          <p:cNvSpPr/>
          <p:nvPr/>
        </p:nvSpPr>
        <p:spPr>
          <a:xfrm rot="16200004">
            <a:off x="6059857" y="1818585"/>
            <a:ext cx="513115" cy="129114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1"/>
              <a:gd name="f10" fmla="val 359"/>
              <a:gd name="f11" fmla="+- 0 0 -270"/>
              <a:gd name="f12" fmla="+- 0 0 -269"/>
              <a:gd name="f13" fmla="abs f4"/>
              <a:gd name="f14" fmla="abs f5"/>
              <a:gd name="f15" fmla="abs f6"/>
              <a:gd name="f16" fmla="+- 0 0 f3"/>
              <a:gd name="f17" fmla="+- 0 0 f10"/>
              <a:gd name="f18" fmla="*/ f11 f0 1"/>
              <a:gd name="f19" fmla="*/ f12 f0 1"/>
              <a:gd name="f20" fmla="?: f13 f4 1"/>
              <a:gd name="f21" fmla="?: f14 f5 1"/>
              <a:gd name="f22" fmla="?: f15 f6 1"/>
              <a:gd name="f23" fmla="*/ f16 f0 1"/>
              <a:gd name="f24" fmla="*/ f17 f0 1"/>
              <a:gd name="f25" fmla="*/ f18 1 f3"/>
              <a:gd name="f26" fmla="*/ f19 1 f3"/>
              <a:gd name="f27" fmla="*/ f20 1 21600"/>
              <a:gd name="f28" fmla="*/ f21 1 21600"/>
              <a:gd name="f29" fmla="*/ 21600 f20 1"/>
              <a:gd name="f30" fmla="*/ 21600 f21 1"/>
              <a:gd name="f31" fmla="*/ f23 1 f3"/>
              <a:gd name="f32" fmla="*/ f24 1 f3"/>
              <a:gd name="f33" fmla="+- f25 0 f1"/>
              <a:gd name="f34" fmla="+- f26 0 f1"/>
              <a:gd name="f35" fmla="min f28 f27"/>
              <a:gd name="f36" fmla="*/ f29 1 f22"/>
              <a:gd name="f37" fmla="*/ f30 1 f22"/>
              <a:gd name="f38" fmla="+- f31 0 f1"/>
              <a:gd name="f39" fmla="+- f32 0 f1"/>
              <a:gd name="f40" fmla="val f36"/>
              <a:gd name="f41" fmla="val f37"/>
              <a:gd name="f42" fmla="+- 0 0 f38"/>
              <a:gd name="f43" fmla="+- 0 0 f39"/>
              <a:gd name="f44" fmla="+- f41 0 f7"/>
              <a:gd name="f45" fmla="+- f40 0 f7"/>
              <a:gd name="f46" fmla="+- f43 0 f42"/>
              <a:gd name="f47" fmla="+- f42 f1 0"/>
              <a:gd name="f48" fmla="+- f43 f1 0"/>
              <a:gd name="f49" fmla="+- 21600000 0 f42"/>
              <a:gd name="f50" fmla="+- f1 0 f42"/>
              <a:gd name="f51" fmla="+- 27000000 0 f42"/>
              <a:gd name="f52" fmla="+- f0 0 f42"/>
              <a:gd name="f53" fmla="+- 32400000 0 f42"/>
              <a:gd name="f54" fmla="+- f2 0 f42"/>
              <a:gd name="f55" fmla="+- 37800000 0 f42"/>
              <a:gd name="f56" fmla="*/ f44 1 2"/>
              <a:gd name="f57" fmla="*/ f45 1 2"/>
              <a:gd name="f58" fmla="+- f46 21600000 0"/>
              <a:gd name="f59" fmla="?: f50 f50 f51"/>
              <a:gd name="f60" fmla="?: f52 f52 f53"/>
              <a:gd name="f61" fmla="?: f54 f54 f55"/>
              <a:gd name="f62" fmla="*/ f47 f8 1"/>
              <a:gd name="f63" fmla="*/ f48 f8 1"/>
              <a:gd name="f64" fmla="+- f7 f56 0"/>
              <a:gd name="f65" fmla="+- f7 f57 0"/>
              <a:gd name="f66" fmla="?: f46 f46 f58"/>
              <a:gd name="f67" fmla="*/ f62 1 f0"/>
              <a:gd name="f68" fmla="*/ f63 1 f0"/>
              <a:gd name="f69" fmla="*/ f57 f35 1"/>
              <a:gd name="f70" fmla="*/ f56 f35 1"/>
              <a:gd name="f71" fmla="+- f66 0 f49"/>
              <a:gd name="f72" fmla="+- f66 0 f59"/>
              <a:gd name="f73" fmla="+- f66 0 f60"/>
              <a:gd name="f74" fmla="+- f66 0 f61"/>
              <a:gd name="f75" fmla="+- 0 0 f67"/>
              <a:gd name="f76" fmla="+- 0 0 f68"/>
              <a:gd name="f77" fmla="*/ f65 f35 1"/>
              <a:gd name="f78" fmla="*/ f64 f35 1"/>
              <a:gd name="f79" fmla="+- 0 0 f75"/>
              <a:gd name="f80" fmla="+- 0 0 f76"/>
              <a:gd name="f81" fmla="*/ f79 f0 1"/>
              <a:gd name="f82" fmla="*/ f80 f0 1"/>
              <a:gd name="f83" fmla="*/ f81 1 f8"/>
              <a:gd name="f84" fmla="*/ f82 1 f8"/>
              <a:gd name="f85" fmla="+- f83 0 f1"/>
              <a:gd name="f86" fmla="+- f84 0 f1"/>
              <a:gd name="f87" fmla="sin 1 f85"/>
              <a:gd name="f88" fmla="cos 1 f85"/>
              <a:gd name="f89" fmla="sin 1 f86"/>
              <a:gd name="f90" fmla="cos 1 f86"/>
              <a:gd name="f91" fmla="+- 0 0 f87"/>
              <a:gd name="f92" fmla="+- 0 0 f88"/>
              <a:gd name="f93" fmla="+- 0 0 f89"/>
              <a:gd name="f94" fmla="+- 0 0 f90"/>
              <a:gd name="f95" fmla="+- 0 0 f91"/>
              <a:gd name="f96" fmla="+- 0 0 f92"/>
              <a:gd name="f97" fmla="+- 0 0 f93"/>
              <a:gd name="f98" fmla="+- 0 0 f94"/>
              <a:gd name="f99" fmla="val f95"/>
              <a:gd name="f100" fmla="val f96"/>
              <a:gd name="f101" fmla="val f97"/>
              <a:gd name="f102" fmla="val f98"/>
              <a:gd name="f103" fmla="*/ f99 f57 1"/>
              <a:gd name="f104" fmla="*/ f100 f56 1"/>
              <a:gd name="f105" fmla="*/ f101 f57 1"/>
              <a:gd name="f106" fmla="*/ f102 f56 1"/>
              <a:gd name="f107" fmla="+- 0 0 f104"/>
              <a:gd name="f108" fmla="+- 0 0 f103"/>
              <a:gd name="f109" fmla="+- 0 0 f106"/>
              <a:gd name="f110" fmla="+- 0 0 f105"/>
              <a:gd name="f111" fmla="+- 0 0 f107"/>
              <a:gd name="f112" fmla="+- 0 0 f108"/>
              <a:gd name="f113" fmla="+- 0 0 f109"/>
              <a:gd name="f114" fmla="+- 0 0 f110"/>
              <a:gd name="f115" fmla="at2 f111 f112"/>
              <a:gd name="f116" fmla="at2 f113 f114"/>
              <a:gd name="f117" fmla="+- f115 f1 0"/>
              <a:gd name="f118" fmla="+- f116 f1 0"/>
              <a:gd name="f119" fmla="*/ f117 f8 1"/>
              <a:gd name="f120" fmla="*/ f118 f8 1"/>
              <a:gd name="f121" fmla="*/ f119 1 f0"/>
              <a:gd name="f122" fmla="*/ f120 1 f0"/>
              <a:gd name="f123" fmla="+- 0 0 f121"/>
              <a:gd name="f124" fmla="+- 0 0 f122"/>
              <a:gd name="f125" fmla="val f123"/>
              <a:gd name="f126" fmla="val f124"/>
              <a:gd name="f127" fmla="+- 0 0 f125"/>
              <a:gd name="f128" fmla="+- 0 0 f126"/>
              <a:gd name="f129" fmla="*/ f127 f0 1"/>
              <a:gd name="f130" fmla="*/ f128 f0 1"/>
              <a:gd name="f131" fmla="*/ f129 1 f8"/>
              <a:gd name="f132" fmla="*/ f130 1 f8"/>
              <a:gd name="f133" fmla="+- f131 0 f1"/>
              <a:gd name="f134" fmla="+- f132 0 f1"/>
              <a:gd name="f135" fmla="+- f133 f1 0"/>
              <a:gd name="f136" fmla="+- f134 f1 0"/>
              <a:gd name="f137" fmla="*/ f135 f8 1"/>
              <a:gd name="f138" fmla="*/ f136 f8 1"/>
              <a:gd name="f139" fmla="*/ f137 1 f0"/>
              <a:gd name="f140" fmla="*/ f138 1 f0"/>
              <a:gd name="f141" fmla="+- 0 0 f139"/>
              <a:gd name="f142" fmla="+- 0 0 f140"/>
              <a:gd name="f143" fmla="+- 0 0 f141"/>
              <a:gd name="f144" fmla="+- 0 0 f142"/>
              <a:gd name="f145" fmla="*/ f143 f0 1"/>
              <a:gd name="f146" fmla="*/ f144 f0 1"/>
              <a:gd name="f147" fmla="*/ f145 1 f8"/>
              <a:gd name="f148" fmla="*/ f146 1 f8"/>
              <a:gd name="f149" fmla="+- f147 0 f1"/>
              <a:gd name="f150" fmla="+- f148 0 f1"/>
              <a:gd name="f151" fmla="cos 1 f149"/>
              <a:gd name="f152" fmla="sin 1 f149"/>
              <a:gd name="f153" fmla="cos 1 f150"/>
              <a:gd name="f154" fmla="sin 1 f150"/>
              <a:gd name="f155" fmla="+- 0 0 f151"/>
              <a:gd name="f156" fmla="+- 0 0 f152"/>
              <a:gd name="f157" fmla="+- 0 0 f153"/>
              <a:gd name="f158" fmla="+- 0 0 f154"/>
              <a:gd name="f159" fmla="+- 0 0 f155"/>
              <a:gd name="f160" fmla="+- 0 0 f156"/>
              <a:gd name="f161" fmla="+- 0 0 f157"/>
              <a:gd name="f162" fmla="+- 0 0 f158"/>
              <a:gd name="f163" fmla="val f159"/>
              <a:gd name="f164" fmla="val f160"/>
              <a:gd name="f165" fmla="val f161"/>
              <a:gd name="f166" fmla="val f162"/>
              <a:gd name="f167" fmla="+- 0 0 f163"/>
              <a:gd name="f168" fmla="+- 0 0 f164"/>
              <a:gd name="f169" fmla="+- 0 0 f165"/>
              <a:gd name="f170" fmla="+- 0 0 f166"/>
              <a:gd name="f171" fmla="*/ f9 f167 1"/>
              <a:gd name="f172" fmla="*/ f9 f168 1"/>
              <a:gd name="f173" fmla="*/ f9 f169 1"/>
              <a:gd name="f174" fmla="*/ f9 f170 1"/>
              <a:gd name="f175" fmla="*/ f171 f57 1"/>
              <a:gd name="f176" fmla="*/ f172 f56 1"/>
              <a:gd name="f177" fmla="*/ f173 f57 1"/>
              <a:gd name="f178" fmla="*/ f174 f56 1"/>
              <a:gd name="f179" fmla="+- f65 f175 0"/>
              <a:gd name="f180" fmla="+- f64 f176 0"/>
              <a:gd name="f181" fmla="+- f65 f177 0"/>
              <a:gd name="f182" fmla="+- f64 f178 0"/>
              <a:gd name="f183" fmla="max f179 f181"/>
              <a:gd name="f184" fmla="max f180 f182"/>
              <a:gd name="f185" fmla="min f179 f181"/>
              <a:gd name="f186" fmla="min f180 f182"/>
              <a:gd name="f187" fmla="*/ f179 f35 1"/>
              <a:gd name="f188" fmla="*/ f180 f35 1"/>
              <a:gd name="f189" fmla="*/ f181 f35 1"/>
              <a:gd name="f190" fmla="*/ f182 f35 1"/>
              <a:gd name="f191" fmla="?: f71 f40 f183"/>
              <a:gd name="f192" fmla="?: f72 f41 f184"/>
              <a:gd name="f193" fmla="?: f73 f7 f185"/>
              <a:gd name="f194" fmla="?: f74 f7 f186"/>
              <a:gd name="f195" fmla="*/ f193 f35 1"/>
              <a:gd name="f196" fmla="*/ f194 f35 1"/>
              <a:gd name="f197" fmla="*/ f191 f35 1"/>
              <a:gd name="f198" fmla="*/ f192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187" y="f188"/>
              </a:cxn>
              <a:cxn ang="f34">
                <a:pos x="f77" y="f78"/>
              </a:cxn>
              <a:cxn ang="f34">
                <a:pos x="f189" y="f190"/>
              </a:cxn>
            </a:cxnLst>
            <a:rect l="f195" t="f196" r="f197" b="f198"/>
            <a:pathLst>
              <a:path stroke="0">
                <a:moveTo>
                  <a:pt x="f187" y="f188"/>
                </a:moveTo>
                <a:arcTo wR="f69" hR="f70" stAng="f42" swAng="f66"/>
                <a:lnTo>
                  <a:pt x="f77" y="f78"/>
                </a:lnTo>
                <a:close/>
              </a:path>
              <a:path fill="none">
                <a:moveTo>
                  <a:pt x="f187" y="f188"/>
                </a:moveTo>
                <a:arcTo wR="f69" hR="f70" stAng="f42" swAng="f66"/>
              </a:path>
            </a:pathLst>
          </a:custGeom>
          <a:noFill/>
          <a:ln w="76196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40" name="Straight Arrow Connector 17">
            <a:extLst>
              <a:ext uri="{FF2B5EF4-FFF2-40B4-BE49-F238E27FC236}">
                <a16:creationId xmlns:a16="http://schemas.microsoft.com/office/drawing/2014/main" id="{1CEB0280-01AA-B094-1D34-4F58A76BA660}"/>
              </a:ext>
            </a:extLst>
          </p:cNvPr>
          <p:cNvCxnSpPr/>
          <p:nvPr/>
        </p:nvCxnSpPr>
        <p:spPr>
          <a:xfrm flipV="1">
            <a:off x="5352961" y="2396330"/>
            <a:ext cx="290414" cy="1144490"/>
          </a:xfrm>
          <a:prstGeom prst="straightConnector1">
            <a:avLst/>
          </a:prstGeom>
          <a:noFill/>
          <a:ln w="76200" cap="flat">
            <a:solidFill>
              <a:srgbClr val="00B05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41" name="Straight Arrow Connector 21">
            <a:extLst>
              <a:ext uri="{FF2B5EF4-FFF2-40B4-BE49-F238E27FC236}">
                <a16:creationId xmlns:a16="http://schemas.microsoft.com/office/drawing/2014/main" id="{1F0A2C9D-DD9A-C78C-6AEE-0DCAEDDA9FCD}"/>
              </a:ext>
            </a:extLst>
          </p:cNvPr>
          <p:cNvCxnSpPr/>
          <p:nvPr/>
        </p:nvCxnSpPr>
        <p:spPr>
          <a:xfrm>
            <a:off x="6961994" y="2427465"/>
            <a:ext cx="186327" cy="1092626"/>
          </a:xfrm>
          <a:prstGeom prst="straightConnector1">
            <a:avLst/>
          </a:prstGeom>
          <a:noFill/>
          <a:ln w="76196" cap="flat">
            <a:solidFill>
              <a:srgbClr val="00B05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42" name="Straight Arrow Connector 25">
            <a:extLst>
              <a:ext uri="{FF2B5EF4-FFF2-40B4-BE49-F238E27FC236}">
                <a16:creationId xmlns:a16="http://schemas.microsoft.com/office/drawing/2014/main" id="{8CCCCF5C-63B9-C289-855E-F7FB3A9D010F}"/>
              </a:ext>
            </a:extLst>
          </p:cNvPr>
          <p:cNvCxnSpPr/>
          <p:nvPr/>
        </p:nvCxnSpPr>
        <p:spPr>
          <a:xfrm>
            <a:off x="7148321" y="3496270"/>
            <a:ext cx="229670" cy="880138"/>
          </a:xfrm>
          <a:prstGeom prst="straightConnector1">
            <a:avLst/>
          </a:prstGeom>
          <a:noFill/>
          <a:ln w="76196" cap="flat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cxnSp>
      <p:sp>
        <p:nvSpPr>
          <p:cNvPr id="43" name="Oval 8">
            <a:extLst>
              <a:ext uri="{FF2B5EF4-FFF2-40B4-BE49-F238E27FC236}">
                <a16:creationId xmlns:a16="http://schemas.microsoft.com/office/drawing/2014/main" id="{F2048E24-0A65-A277-B5E7-81E1C4B2B12D}"/>
              </a:ext>
            </a:extLst>
          </p:cNvPr>
          <p:cNvSpPr/>
          <p:nvPr/>
        </p:nvSpPr>
        <p:spPr>
          <a:xfrm>
            <a:off x="6332686" y="4344815"/>
            <a:ext cx="730120" cy="64085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0" cap="none" spc="0" baseline="0">
                <a:solidFill>
                  <a:srgbClr val="FFFF00"/>
                </a:solidFill>
                <a:uFillTx/>
                <a:latin typeface="Calibri"/>
              </a:rPr>
              <a:t>A</a:t>
            </a:r>
            <a:endParaRPr lang="en-GB" sz="1800" b="0" i="0" u="none" strike="noStrike" kern="1200" cap="none" spc="0" baseline="0">
              <a:solidFill>
                <a:srgbClr val="FFFF00"/>
              </a:solidFill>
              <a:uFillTx/>
              <a:latin typeface="Calibri"/>
            </a:endParaRPr>
          </a:p>
        </p:txBody>
      </p:sp>
      <p:sp>
        <p:nvSpPr>
          <p:cNvPr id="18" name="Oval 23">
            <a:extLst>
              <a:ext uri="{FF2B5EF4-FFF2-40B4-BE49-F238E27FC236}">
                <a16:creationId xmlns:a16="http://schemas.microsoft.com/office/drawing/2014/main" id="{72C62327-A8E2-30CC-9840-D2CF8FC4F474}"/>
              </a:ext>
            </a:extLst>
          </p:cNvPr>
          <p:cNvSpPr/>
          <p:nvPr/>
        </p:nvSpPr>
        <p:spPr>
          <a:xfrm>
            <a:off x="6798555" y="2492729"/>
            <a:ext cx="419919" cy="41563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e</a:t>
            </a:r>
            <a:r>
              <a:rPr lang="en-GB" sz="1200" b="0" i="0" u="none" strike="noStrike" kern="1200" cap="none" spc="0" baseline="30000" dirty="0">
                <a:solidFill>
                  <a:srgbClr val="FFFF00"/>
                </a:solidFill>
                <a:uFillTx/>
                <a:latin typeface="Calibri"/>
              </a:rPr>
              <a:t>-</a:t>
            </a:r>
            <a:endParaRPr lang="en-GB" sz="1200" b="0" i="0" u="none" strike="noStrike" kern="1200" cap="none" spc="0" baseline="0" dirty="0">
              <a:solidFill>
                <a:srgbClr val="FFFF00"/>
              </a:solidFill>
              <a:uFillTx/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D4149F-AAA2-3FC9-E2D6-3B2905022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686" y="2864485"/>
            <a:ext cx="2283329" cy="258777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623E-16 7.40741E-7 L 0.0112 0.11968 L 0.00911 0.13819 L 0.00703 0.1456 L 0.00456 0.1493 L -0.00026 0.15486 L -0.00312 0.15926 L -0.00482 0.16157 C -0.00586 0.1625 -0.0069 0.16343 -0.00794 0.16412 C -0.00951 0.16528 -0.00937 0.16389 -0.00937 0.16528 L -0.01315 0.16852 C -0.01393 0.16968 -0.01484 0.17083 -0.01562 0.17222 L -0.01732 0.17523 L -0.0194 0.17778 C -0.02292 0.18009 -0.02122 0.17893 -0.02422 0.18079 L -0.02604 0.18079 L -0.03047 0.18333 L -0.03464 0.18518 C -0.0375 0.18611 -0.03815 0.18657 -0.04089 0.18704 C -0.04128 0.18704 -0.04167 0.18704 -0.04193 0.18704 L -0.04401 0.1875 C -0.04505 0.18773 -0.04609 0.18796 -0.04714 0.18819 C -0.04805 0.18843 -0.04896 0.18912 -0.05 0.18935 C -0.05065 0.18981 -0.0513 0.18981 -0.05208 0.19005 L -0.05586 0.19074 C -0.06289 0.19143 -0.05977 0.1912 -0.06523 0.1912 L -0.06901 0.19005 C -0.07096 0.18935 -0.07292 0.18819 -0.07487 0.1875 C -0.07734 0.18704 -0.07904 0.18704 -0.08112 0.18704 L -0.08841 0.1838 C -0.09245 0.1831 -0.09076 0.18333 -0.09362 0.18333 L -0.09714 0.18194 C -0.10273 0.17801 -0.10052 0.17917 -0.10378 0.17778 L -0.11003 0.17153 C -0.11471 0.16805 -0.11289 0.16991 -0.11589 0.16667 L -0.12148 0.16111 L -0.12565 0.15602 L -0.13086 0.14745 C -0.13307 0.14005 -0.13242 0.14305 -0.1332 0.13889 L -0.13503 0.13194 L -0.13594 0.12708 L -0.13594 0.12037 L -0.13529 0.11157 L -0.11276 -0.03958 L -0.10547 -0.05324 L -0.10195 -0.05625 C -0.09661 -0.06042 -0.09883 -0.05926 -0.09544 -0.06065 L -0.09154 -0.06296 C -0.08776 -0.06505 -0.08932 -0.06482 -0.08711 -0.06482 L -0.08216 -0.06667 C -0.0776 -0.06898 -0.07969 -0.06852 -0.07591 -0.06852 L -0.07253 -0.06852 C -0.06758 -0.06921 -0.06953 -0.06921 -0.06654 -0.06921 L -0.05586 -0.06921 L -0.05065 -0.06921 L -0.04753 -0.06968 L -0.04479 -0.06921 L -0.03854 -0.06806 L -0.03464 -0.06736 L -0.03125 -0.06736 L -0.03021 -0.06667 L -0.02604 -0.06366 L -0.02214 -0.06065 L -0.02005 -0.0588 C -0.01888 -0.05857 -0.01784 -0.05833 -0.01667 -0.0581 C -0.01628 -0.05787 -0.01562 -0.05741 -0.01562 -0.05718 L -0.0138 -0.0544 L -0.01068 -0.04954 L -0.00729 -0.04445 L -0.00586 -0.03889 L -0.00443 -0.03287 L -0.00378 -0.02662 L -0.00208 -0.01991 L 1.03623E-16 7.40741E-7 Z " pathEditMode="relative" rAng="0" ptsTypes="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6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08333E-7 3.7037E-7 L 0.0112 0.11667 L 0.00938 0.13264 L 0.00833 0.13889 L 0.00729 0.14074 C 0.00443 0.14792 0.00664 0.14236 0.00456 0.14815 C 0.00378 0.15023 0.0043 0.15 0.00352 0.15 L 0.00286 0.15255 L 0.00104 0.15625 L -0.00208 0.16042 L -0.00378 0.16296 L -0.0069 0.16667 C -0.01094 0.17106 -0.00964 0.16921 -0.01107 0.1713 L -0.01276 0.17338 L -0.01667 0.17477 L -0.0194 0.17523 C -0.02422 0.17662 -0.02253 0.17523 -0.02461 0.17708 L -0.02526 0.17708 L -0.02943 0.17963 C -0.03138 0.18079 -0.03125 0.17986 -0.03125 0.18125 L -0.03542 0.18518 L -0.0388 0.1875 L -0.03958 0.18819 L -0.04232 0.19005 L -0.04714 0.19074 L -0.05 0.19143 C -0.05547 0.19213 -0.05273 0.19167 -0.05833 0.19167 L -0.05964 0.19167 C -0.06706 0.19143 -0.06458 0.19143 -0.06732 0.19143 L -0.07044 0.19005 L -0.07812 0.19005 L -0.08151 0.18958 C -0.08672 0.18889 -0.08464 0.18935 -0.08776 0.18819 L -0.09232 0.18518 L -0.09479 0.18449 C -0.09596 0.18403 -0.097 0.1831 -0.09818 0.18264 C -0.10013 0.18194 -0.10091 0.18218 -0.10234 0.18218 L -0.10482 0.18032 C -0.10924 0.17662 -0.10742 0.17801 -0.11042 0.17593 L -0.11315 0.17338 C -0.11654 0.1706 -0.11497 0.17176 -0.11771 0.16968 L -0.12292 0.16481 L -0.1263 0.16296 L -0.12878 0.15995 L -0.13229 0.15116 L -0.13503 0.1419 L -0.13568 0.13148 L -0.13542 0.12523 L -0.13542 0.12037 C -0.13503 0.11458 -0.13503 0.11667 -0.13503 0.11412 L -0.11315 -0.0456 L -0.1069 -0.05255 L -0.10104 -0.05486 L -0.09023 -0.05486 L -0.09023 -0.05463 C -0.08659 -0.05694 -0.08802 -0.05671 -0.08607 -0.05671 L -0.08229 -0.05926 L -0.07422 -0.06667 L -0.07109 -0.07037 L -0.06836 -0.07153 L -0.06172 -0.07153 L -0.05833 -0.07153 L -0.05378 -0.07153 L -0.05 -0.07153 L -0.04505 -0.07037 L -0.04193 -0.06921 L -0.03359 -0.06667 L -0.03021 -0.06551 L -0.02734 -0.06551 L -0.02214 -0.06412 L -0.01667 -0.06042 L -0.01146 -0.0537 L -0.00755 -0.04815 L -0.00547 -0.04329 L -0.00443 -0.04005 C -0.0026 -0.03403 -0.00312 -0.03657 -0.00234 -0.03264 L -0.00208 -0.02963 C -0.0013 -0.02338 -0.0013 -0.02569 -0.0013 -0.02292 L -0.0013 -0.02269 L -2.08333E-7 3.7037E-7 Z " pathEditMode="relative" rAng="0" ptsTypes="AAAAAAAAAAAAAAAAAAAAAAAAAAAAAAAAAAAAAAAAAAAAAAAAAAAAAAAAAAAAAAAAAAAAAAAAAAAAAAAA">
                                      <p:cBhvr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59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2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8.33333E-7 1.85185E-6 L 0.01003 0.11481 L 0.01042 0.12708 L 0.01003 0.13264 L 0.00859 0.1375 L 0.00755 0.14305 L 0.00417 0.15185 L 0.00104 0.15787 L -0.00729 0.16528 C -0.01068 0.16991 -0.00911 0.16967 -0.0112 0.16967 L -0.0125 0.17222 C -0.01588 0.17662 -0.01432 0.17639 -0.01641 0.17639 L -0.01745 0.17778 C -0.02135 0.18079 -0.01979 0.18079 -0.02161 0.18079 L -0.02539 0.18079 L -0.02891 0.18194 L -0.0431 0.19004 C -0.04805 0.19143 -0.04609 0.1912 -0.04896 0.1912 L -0.05039 0.1912 C -0.05378 0.1919 -0.05247 0.1919 -0.05417 0.1919 L -0.07435 0.19305 L -0.07643 0.19305 L -0.07917 0.19305 C -0.08333 0.19236 -0.08125 0.19259 -0.08516 0.19259 L -0.08893 0.19074 C -0.09375 0.18796 -0.09193 0.18819 -0.09453 0.18819 L -0.0987 0.18449 L -0.10456 0.18009 L -0.10872 0.17592 L -0.11185 0.17268 L -0.11601 0.16713 L -0.11914 0.16412 L -0.12292 0.15972 L -0.12643 0.15671 L -0.13372 0.14305 C -0.13529 0.13704 -0.13476 0.13958 -0.13542 0.13565 L -0.13646 0.12454 L -0.13542 0.11342 L -0.1125 -0.04259 L -0.10976 -0.05 L -0.1056 -0.05509 L -0.10039 -0.0581 L -0.09622 -0.06111 C -0.09258 -0.06412 -0.09427 -0.0632 -0.09141 -0.06435 L -0.0875 -0.06621 L -0.08125 -0.06736 L -0.07786 -0.06736 L -0.07435 -0.06736 L -0.06745 -0.07292 L -0.05182 -0.07338 L -0.04726 -0.07037 L -0.04206 -0.07037 L -0.03854 -0.07037 L -0.03021 -0.06852 L -0.02708 -0.06667 L -0.02292 -0.06482 L -0.01185 -0.05695 L -0.00664 -0.05 L 0.01068 0.11041 L 0.03125 0.25 L 0.03125 0.25023 " pathEditMode="relative" rAng="0" ptsTypes="AAAAAAAAAAAAAAAAAAAAAAAAAAAAAAAAAAAAAAAAAAAAAAAAAAAAAAAAAAAAA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88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3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3A0F4C5-A7DB-4D17-BE09-0730D830A23D}"/>
              </a:ext>
            </a:extLst>
          </p:cNvPr>
          <p:cNvSpPr/>
          <p:nvPr/>
        </p:nvSpPr>
        <p:spPr>
          <a:xfrm>
            <a:off x="2138237" y="1767108"/>
            <a:ext cx="4326956" cy="3450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C9D928-773F-4ED9-BBEA-830C19619766}"/>
              </a:ext>
            </a:extLst>
          </p:cNvPr>
          <p:cNvCxnSpPr>
            <a:cxnSpLocks/>
          </p:cNvCxnSpPr>
          <p:nvPr/>
        </p:nvCxnSpPr>
        <p:spPr>
          <a:xfrm>
            <a:off x="2421228" y="1764405"/>
            <a:ext cx="0" cy="3477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8511E5-C199-44CE-B53D-463B54877DFD}"/>
              </a:ext>
            </a:extLst>
          </p:cNvPr>
          <p:cNvCxnSpPr>
            <a:cxnSpLocks/>
          </p:cNvCxnSpPr>
          <p:nvPr/>
        </p:nvCxnSpPr>
        <p:spPr>
          <a:xfrm>
            <a:off x="2701000" y="1762692"/>
            <a:ext cx="0" cy="3494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9164CE-B184-4AC4-93DD-DEA0E4012274}"/>
              </a:ext>
            </a:extLst>
          </p:cNvPr>
          <p:cNvCxnSpPr>
            <a:cxnSpLocks/>
          </p:cNvCxnSpPr>
          <p:nvPr/>
        </p:nvCxnSpPr>
        <p:spPr>
          <a:xfrm>
            <a:off x="2956431" y="1762692"/>
            <a:ext cx="0" cy="3494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65F19F-3C91-4E4D-9F22-354D065E6C6F}"/>
              </a:ext>
            </a:extLst>
          </p:cNvPr>
          <p:cNvCxnSpPr>
            <a:cxnSpLocks/>
          </p:cNvCxnSpPr>
          <p:nvPr/>
        </p:nvCxnSpPr>
        <p:spPr>
          <a:xfrm>
            <a:off x="3218302" y="1762692"/>
            <a:ext cx="0" cy="3494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15E1B94-B07B-4D02-9399-286F04B09BEE}"/>
              </a:ext>
            </a:extLst>
          </p:cNvPr>
          <p:cNvCxnSpPr>
            <a:cxnSpLocks/>
          </p:cNvCxnSpPr>
          <p:nvPr/>
        </p:nvCxnSpPr>
        <p:spPr>
          <a:xfrm>
            <a:off x="3488758" y="1762692"/>
            <a:ext cx="0" cy="3494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1DFFD7-B7F8-4D0A-A11B-22DF6CCC7D1E}"/>
              </a:ext>
            </a:extLst>
          </p:cNvPr>
          <p:cNvCxnSpPr>
            <a:cxnSpLocks/>
          </p:cNvCxnSpPr>
          <p:nvPr/>
        </p:nvCxnSpPr>
        <p:spPr>
          <a:xfrm>
            <a:off x="3788535" y="1764405"/>
            <a:ext cx="0" cy="3477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66344D-2084-488D-AB26-7CE663123E49}"/>
              </a:ext>
            </a:extLst>
          </p:cNvPr>
          <p:cNvCxnSpPr>
            <a:cxnSpLocks/>
          </p:cNvCxnSpPr>
          <p:nvPr/>
        </p:nvCxnSpPr>
        <p:spPr>
          <a:xfrm>
            <a:off x="4068307" y="1762692"/>
            <a:ext cx="0" cy="3494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A4EDF0-E1B6-4182-BF4F-6DFEF7CC338E}"/>
              </a:ext>
            </a:extLst>
          </p:cNvPr>
          <p:cNvCxnSpPr>
            <a:cxnSpLocks/>
          </p:cNvCxnSpPr>
          <p:nvPr/>
        </p:nvCxnSpPr>
        <p:spPr>
          <a:xfrm>
            <a:off x="4323738" y="1762692"/>
            <a:ext cx="0" cy="3494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A4EBA26-C7C4-4F9D-B70E-512CDB0CCDA6}"/>
              </a:ext>
            </a:extLst>
          </p:cNvPr>
          <p:cNvCxnSpPr>
            <a:cxnSpLocks/>
          </p:cNvCxnSpPr>
          <p:nvPr/>
        </p:nvCxnSpPr>
        <p:spPr>
          <a:xfrm>
            <a:off x="4585609" y="1762692"/>
            <a:ext cx="0" cy="3494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CAD7B5-B66D-4493-A525-EC34A8C1C1C8}"/>
              </a:ext>
            </a:extLst>
          </p:cNvPr>
          <p:cNvCxnSpPr>
            <a:cxnSpLocks/>
          </p:cNvCxnSpPr>
          <p:nvPr/>
        </p:nvCxnSpPr>
        <p:spPr>
          <a:xfrm>
            <a:off x="4856065" y="1762692"/>
            <a:ext cx="0" cy="3494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2584A51-78F9-4A4C-984A-A67A33D13BCA}"/>
              </a:ext>
            </a:extLst>
          </p:cNvPr>
          <p:cNvCxnSpPr>
            <a:cxnSpLocks/>
          </p:cNvCxnSpPr>
          <p:nvPr/>
        </p:nvCxnSpPr>
        <p:spPr>
          <a:xfrm>
            <a:off x="5130084" y="1764405"/>
            <a:ext cx="0" cy="3477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C6A4441-27CD-438D-BCDF-4D0FA116AA2D}"/>
              </a:ext>
            </a:extLst>
          </p:cNvPr>
          <p:cNvCxnSpPr>
            <a:cxnSpLocks/>
          </p:cNvCxnSpPr>
          <p:nvPr/>
        </p:nvCxnSpPr>
        <p:spPr>
          <a:xfrm>
            <a:off x="5409856" y="1762692"/>
            <a:ext cx="0" cy="3494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D10B3D-DB39-4ACE-A334-8F09CE2657C8}"/>
              </a:ext>
            </a:extLst>
          </p:cNvPr>
          <p:cNvCxnSpPr>
            <a:cxnSpLocks/>
          </p:cNvCxnSpPr>
          <p:nvPr/>
        </p:nvCxnSpPr>
        <p:spPr>
          <a:xfrm>
            <a:off x="5665287" y="1762692"/>
            <a:ext cx="0" cy="3494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882CEA1-F8CD-4FC0-8682-86472CDA37CA}"/>
              </a:ext>
            </a:extLst>
          </p:cNvPr>
          <p:cNvCxnSpPr>
            <a:cxnSpLocks/>
          </p:cNvCxnSpPr>
          <p:nvPr/>
        </p:nvCxnSpPr>
        <p:spPr>
          <a:xfrm>
            <a:off x="5927158" y="1762692"/>
            <a:ext cx="0" cy="3494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1CF4F81-C451-443E-925A-CF423D13B167}"/>
              </a:ext>
            </a:extLst>
          </p:cNvPr>
          <p:cNvCxnSpPr>
            <a:cxnSpLocks/>
          </p:cNvCxnSpPr>
          <p:nvPr/>
        </p:nvCxnSpPr>
        <p:spPr>
          <a:xfrm>
            <a:off x="6197614" y="1762692"/>
            <a:ext cx="0" cy="3494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9E9C291-7F83-4A64-A222-33A6420F6ED6}"/>
              </a:ext>
            </a:extLst>
          </p:cNvPr>
          <p:cNvSpPr/>
          <p:nvPr/>
        </p:nvSpPr>
        <p:spPr>
          <a:xfrm>
            <a:off x="2730422" y="3511639"/>
            <a:ext cx="291820" cy="91869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A330D-D24E-44F8-85D1-4C7720C5E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 dirty="0"/>
              <a:t>  Experimental Details – FROST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A3BDBA9-E929-43A5-9BEC-6CC9E9F19BAE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BB18F79-F27D-4339-A5C5-986E972F1AA3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C9F36C-C38E-449D-AC83-E6A33A32ACA0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5D851EB-788E-44DB-A426-449DD016E4B0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200" dirty="0">
                <a:solidFill>
                  <a:srgbClr val="000000"/>
                </a:solidFill>
                <a:latin typeface="Calibri Light"/>
              </a:rPr>
              <a:t>6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DFACBE5-56A1-4139-AC7C-234C1A967003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0" name="Picture 16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D3F5661B-11DA-4E87-A4F8-A0F846A11C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249035">
            <a:off x="5879705" y="1004578"/>
            <a:ext cx="5623874" cy="55428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0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06F77651-27A3-4EF0-A510-103FEDC62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657" y="3385858"/>
            <a:ext cx="305996" cy="49705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7946EA-E229-4424-9CC9-7388E8B748DC}"/>
              </a:ext>
            </a:extLst>
          </p:cNvPr>
          <p:cNvSpPr txBox="1"/>
          <p:nvPr/>
        </p:nvSpPr>
        <p:spPr>
          <a:xfrm>
            <a:off x="3308939" y="4133653"/>
            <a:ext cx="6149036" cy="242151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228600" marR="0" lvl="0" indent="-228600" algn="l" defTabSz="914400" rtl="0" fontAlgn="auto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213AA5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Tagged real</a:t>
            </a:r>
            <a:r>
              <a:rPr lang="en-GB" sz="2400" b="0" i="0" u="none" strike="noStrike" kern="1200" cap="none" spc="0" dirty="0">
                <a:solidFill>
                  <a:srgbClr val="000000"/>
                </a:solidFill>
                <a:uFillTx/>
                <a:latin typeface="Calibri Light"/>
              </a:rPr>
              <a:t> photons</a:t>
            </a: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  <a:p>
            <a:pPr marL="228600" marR="0" lvl="0" indent="-228600" algn="l" defTabSz="914400" rtl="0" fontAlgn="auto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213AA5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0.6 – 4.3 GeV beams</a:t>
            </a:r>
          </a:p>
          <a:p>
            <a:pPr marL="228600" marR="0" lvl="0" indent="-228600" algn="l" defTabSz="914400" rtl="0" fontAlgn="auto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213AA5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Nuclear targets</a:t>
            </a:r>
          </a:p>
          <a:p>
            <a:pPr marL="228600" marR="0" lvl="0" indent="-228600" algn="l" defTabSz="914400" rtl="0" fontAlgn="auto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213AA5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solidFill>
                  <a:srgbClr val="000000"/>
                </a:solidFill>
                <a:latin typeface="Calibri Light"/>
              </a:rPr>
              <a:t>Lin pol data</a:t>
            </a: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3" name="Oval 23">
            <a:extLst>
              <a:ext uri="{FF2B5EF4-FFF2-40B4-BE49-F238E27FC236}">
                <a16:creationId xmlns:a16="http://schemas.microsoft.com/office/drawing/2014/main" id="{E5D63FA8-D03F-4702-8E91-2E30D3E30E0A}"/>
              </a:ext>
            </a:extLst>
          </p:cNvPr>
          <p:cNvSpPr/>
          <p:nvPr/>
        </p:nvSpPr>
        <p:spPr>
          <a:xfrm>
            <a:off x="419220" y="3718022"/>
            <a:ext cx="419919" cy="41563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e</a:t>
            </a:r>
            <a:r>
              <a:rPr lang="en-GB" sz="1200" b="0" i="0" u="none" strike="noStrike" kern="1200" cap="none" spc="0" baseline="30000" dirty="0">
                <a:solidFill>
                  <a:srgbClr val="FFFF00"/>
                </a:solidFill>
                <a:uFillTx/>
                <a:latin typeface="Calibri"/>
              </a:rPr>
              <a:t>-</a:t>
            </a:r>
            <a:endParaRPr lang="en-GB" sz="1200" b="0" i="0" u="none" strike="noStrike" kern="1200" cap="none" spc="0" baseline="0" dirty="0">
              <a:solidFill>
                <a:srgbClr val="FFFF00"/>
              </a:solidFill>
              <a:uFillTx/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F19F6A-6095-496D-9080-19244CE7D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2237628"/>
            <a:ext cx="2283329" cy="25877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6" name="Oval 14">
            <a:extLst>
              <a:ext uri="{FF2B5EF4-FFF2-40B4-BE49-F238E27FC236}">
                <a16:creationId xmlns:a16="http://schemas.microsoft.com/office/drawing/2014/main" id="{D60F3E81-CD89-46D9-B99F-0AEB2E682D7E}"/>
              </a:ext>
            </a:extLst>
          </p:cNvPr>
          <p:cNvSpPr/>
          <p:nvPr/>
        </p:nvSpPr>
        <p:spPr>
          <a:xfrm>
            <a:off x="2755311" y="3619728"/>
            <a:ext cx="666176" cy="62171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ᵞ</a:t>
            </a:r>
            <a:endParaRPr lang="en-GB" sz="4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E9C700-F0CF-48B0-B0BF-A346F6D08344}"/>
              </a:ext>
            </a:extLst>
          </p:cNvPr>
          <p:cNvSpPr txBox="1"/>
          <p:nvPr/>
        </p:nvSpPr>
        <p:spPr>
          <a:xfrm>
            <a:off x="364902" y="4275540"/>
            <a:ext cx="2657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Diamond Radiator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1903F5-08D3-4161-8C8F-B0B7C37B0FED}"/>
              </a:ext>
            </a:extLst>
          </p:cNvPr>
          <p:cNvSpPr txBox="1"/>
          <p:nvPr/>
        </p:nvSpPr>
        <p:spPr>
          <a:xfrm>
            <a:off x="141760" y="1358166"/>
            <a:ext cx="2657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Tagging Spectrometer</a:t>
            </a:r>
          </a:p>
        </p:txBody>
      </p:sp>
    </p:spTree>
    <p:extLst>
      <p:ext uri="{BB962C8B-B14F-4D97-AF65-F5344CB8AC3E}">
        <p14:creationId xmlns:p14="http://schemas.microsoft.com/office/powerpoint/2010/main" val="104095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17136 -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36 -0.00023 L 0.27878 -0.2645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50442 -0.0004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21" y="-2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36" grpId="0" animBg="1"/>
      <p:bldP spid="36" grpId="1" animBg="1"/>
      <p:bldP spid="3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AC8E3-3DF8-4540-A3D1-130DEFCB11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/>
              <a:t>  Simulation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0257B32-160E-4510-B8D5-A40A30F2EA66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A051213-A7FD-43E1-BBB4-4EE94661042A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DEF250-82A7-44FE-8409-40B831214BDA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8659232-8226-4542-9F48-FDA86C0295DB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200" dirty="0">
                <a:solidFill>
                  <a:srgbClr val="000000"/>
                </a:solidFill>
                <a:latin typeface="Calibri Light"/>
              </a:rPr>
              <a:t>7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07C488C-93B6-4E51-A2A9-925614365769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Picture 14" descr="Diagram, engineering drawing&#10;&#10;Description automatically generated">
            <a:extLst>
              <a:ext uri="{FF2B5EF4-FFF2-40B4-BE49-F238E27FC236}">
                <a16:creationId xmlns:a16="http://schemas.microsoft.com/office/drawing/2014/main" id="{B56F39D8-2D6B-41E7-8FFC-2FE1FDD14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867" y="2791361"/>
            <a:ext cx="3701107" cy="36958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6" descr="A picture containing blur&#10;&#10;Description automatically generated">
            <a:extLst>
              <a:ext uri="{FF2B5EF4-FFF2-40B4-BE49-F238E27FC236}">
                <a16:creationId xmlns:a16="http://schemas.microsoft.com/office/drawing/2014/main" id="{61B7516B-862F-41A2-8E1B-1BA07F826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248" y="956883"/>
            <a:ext cx="4746403" cy="28968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DE00C4F4-657B-440E-B7F7-218D3F1EC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42" y="971357"/>
            <a:ext cx="2139970" cy="19994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2" descr="Cartoon Computer PNG Images, Transparent Cartoon Computer Image Download -  PNGitem">
            <a:extLst>
              <a:ext uri="{FF2B5EF4-FFF2-40B4-BE49-F238E27FC236}">
                <a16:creationId xmlns:a16="http://schemas.microsoft.com/office/drawing/2014/main" id="{F909908A-F51A-4C48-8E43-ED12BFF676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074371" y="4309347"/>
            <a:ext cx="2740310" cy="195736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2" name="Straight Arrow Connector 20">
            <a:extLst>
              <a:ext uri="{FF2B5EF4-FFF2-40B4-BE49-F238E27FC236}">
                <a16:creationId xmlns:a16="http://schemas.microsoft.com/office/drawing/2014/main" id="{A280BB01-06E8-45CF-B852-E40A426D813F}"/>
              </a:ext>
            </a:extLst>
          </p:cNvPr>
          <p:cNvCxnSpPr>
            <a:stCxn id="10" idx="3"/>
            <a:endCxn id="9" idx="1"/>
          </p:cNvCxnSpPr>
          <p:nvPr/>
        </p:nvCxnSpPr>
        <p:spPr>
          <a:xfrm>
            <a:off x="2427512" y="1971089"/>
            <a:ext cx="4637736" cy="434240"/>
          </a:xfrm>
          <a:prstGeom prst="straightConnector1">
            <a:avLst/>
          </a:prstGeom>
          <a:noFill/>
          <a:ln w="76196" cap="flat">
            <a:solidFill>
              <a:srgbClr val="FF0000"/>
            </a:solidFill>
            <a:prstDash val="solid"/>
            <a:miter/>
            <a:tailEnd type="arrow"/>
          </a:ln>
        </p:spPr>
      </p:cxnSp>
      <p:cxnSp>
        <p:nvCxnSpPr>
          <p:cNvPr id="13" name="Straight Arrow Connector 24">
            <a:extLst>
              <a:ext uri="{FF2B5EF4-FFF2-40B4-BE49-F238E27FC236}">
                <a16:creationId xmlns:a16="http://schemas.microsoft.com/office/drawing/2014/main" id="{BA292E2B-F004-42BE-841B-3BDCD39C647E}"/>
              </a:ext>
            </a:extLst>
          </p:cNvPr>
          <p:cNvCxnSpPr/>
          <p:nvPr/>
        </p:nvCxnSpPr>
        <p:spPr>
          <a:xfrm flipH="1">
            <a:off x="6599965" y="3853775"/>
            <a:ext cx="465283" cy="464405"/>
          </a:xfrm>
          <a:prstGeom prst="straightConnector1">
            <a:avLst/>
          </a:prstGeom>
          <a:noFill/>
          <a:ln w="76196" cap="flat">
            <a:solidFill>
              <a:srgbClr val="FF0000"/>
            </a:solidFill>
            <a:prstDash val="solid"/>
            <a:miter/>
            <a:tailEnd type="arrow"/>
          </a:ln>
        </p:spPr>
      </p:cxnSp>
      <p:cxnSp>
        <p:nvCxnSpPr>
          <p:cNvPr id="14" name="Straight Arrow Connector 29">
            <a:extLst>
              <a:ext uri="{FF2B5EF4-FFF2-40B4-BE49-F238E27FC236}">
                <a16:creationId xmlns:a16="http://schemas.microsoft.com/office/drawing/2014/main" id="{010B71B8-842D-4AA0-8407-25E6849547EE}"/>
              </a:ext>
            </a:extLst>
          </p:cNvPr>
          <p:cNvCxnSpPr>
            <a:endCxn id="11" idx="1"/>
          </p:cNvCxnSpPr>
          <p:nvPr/>
        </p:nvCxnSpPr>
        <p:spPr>
          <a:xfrm>
            <a:off x="6608542" y="4638824"/>
            <a:ext cx="1465829" cy="649206"/>
          </a:xfrm>
          <a:prstGeom prst="straightConnector1">
            <a:avLst/>
          </a:prstGeom>
          <a:noFill/>
          <a:ln w="76196" cap="flat">
            <a:solidFill>
              <a:srgbClr val="FF0000"/>
            </a:solidFill>
            <a:prstDash val="solid"/>
            <a:miter/>
            <a:tailEnd type="arrow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122E-8DAC-4F6E-8644-D3C56287F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 dirty="0"/>
              <a:t>  Scaled Photon Energy Spectrum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A4EA716-4689-4477-B97C-A1B407DAAFA6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CA846A-AF4A-4CF8-8F5D-7CD1991C7D98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9267CC-EFFA-4410-9219-2392B322AE46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37D57C-F12B-4AB5-8C1F-38BF059339BF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8</a:t>
            </a:r>
            <a:r>
              <a:rPr lang="en-GB" sz="1200" baseline="30000" dirty="0">
                <a:latin typeface="Calibri Light"/>
              </a:rPr>
              <a:t>th</a:t>
            </a:r>
            <a:r>
              <a:rPr lang="en-GB" sz="1200" dirty="0">
                <a:latin typeface="Calibri Light"/>
              </a:rPr>
              <a:t>, 2023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8/18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0C49371-F544-47EE-BFE8-C1146F43FBB6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1BF510-1200-FF44-DA4A-32DE0E96AD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3" t="17014" r="10064" b="21309"/>
          <a:stretch/>
        </p:blipFill>
        <p:spPr>
          <a:xfrm>
            <a:off x="177614" y="925621"/>
            <a:ext cx="6206357" cy="32073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6075D8-D394-076F-A626-3D555F3A1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46" t="17177" r="10064" b="22046"/>
          <a:stretch/>
        </p:blipFill>
        <p:spPr>
          <a:xfrm>
            <a:off x="5671523" y="924340"/>
            <a:ext cx="6281663" cy="32099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28624E-5B51-E470-E338-59AC72FF3E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28" t="17014" r="10067" b="22291"/>
          <a:stretch/>
        </p:blipFill>
        <p:spPr>
          <a:xfrm>
            <a:off x="3037475" y="3370712"/>
            <a:ext cx="6471891" cy="329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122E-8DAC-4F6E-8644-D3C56287F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839830"/>
          </a:xfr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10800000"/>
          </a:gradFill>
        </p:spPr>
        <p:txBody>
          <a:bodyPr/>
          <a:lstStyle/>
          <a:p>
            <a:pPr lvl="0"/>
            <a:r>
              <a:rPr lang="en-GB" sz="4000" dirty="0"/>
              <a:t>  Photon Flux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A4EA716-4689-4477-B97C-A1B407DAAFA6}"/>
              </a:ext>
            </a:extLst>
          </p:cNvPr>
          <p:cNvSpPr/>
          <p:nvPr/>
        </p:nvSpPr>
        <p:spPr>
          <a:xfrm>
            <a:off x="0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CA846A-AF4A-4CF8-8F5D-7CD1991C7D98}"/>
              </a:ext>
            </a:extLst>
          </p:cNvPr>
          <p:cNvSpPr/>
          <p:nvPr/>
        </p:nvSpPr>
        <p:spPr>
          <a:xfrm>
            <a:off x="0" y="6712226"/>
            <a:ext cx="3557107" cy="141357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9267CC-EFFA-4410-9219-2392B322AE46}"/>
              </a:ext>
            </a:extLst>
          </p:cNvPr>
          <p:cNvSpPr/>
          <p:nvPr/>
        </p:nvSpPr>
        <p:spPr>
          <a:xfrm>
            <a:off x="3557107" y="6716642"/>
            <a:ext cx="5077791" cy="14135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37D57C-F12B-4AB5-8C1F-38BF059339BF}"/>
              </a:ext>
            </a:extLst>
          </p:cNvPr>
          <p:cNvSpPr/>
          <p:nvPr/>
        </p:nvSpPr>
        <p:spPr>
          <a:xfrm>
            <a:off x="8634898" y="6712226"/>
            <a:ext cx="3557107" cy="141357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alibri Light"/>
              </a:rPr>
              <a:t>November 2</a:t>
            </a:r>
            <a:r>
              <a:rPr lang="en-GB" sz="1200" baseline="30000" dirty="0">
                <a:latin typeface="Calibri Light"/>
              </a:rPr>
              <a:t>nd</a:t>
            </a:r>
            <a:r>
              <a:rPr lang="en-GB" sz="1200" dirty="0">
                <a:latin typeface="Calibri Light"/>
              </a:rPr>
              <a:t>, 2022 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200" dirty="0">
                <a:solidFill>
                  <a:srgbClr val="000000"/>
                </a:solidFill>
                <a:latin typeface="Calibri Light"/>
              </a:rPr>
              <a:t>9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0C49371-F544-47EE-BFE8-C1146F43FBB6}"/>
              </a:ext>
            </a:extLst>
          </p:cNvPr>
          <p:cNvSpPr/>
          <p:nvPr/>
        </p:nvSpPr>
        <p:spPr>
          <a:xfrm>
            <a:off x="12059472" y="839830"/>
            <a:ext cx="132523" cy="5872386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95AC8114-662D-2A57-0ED4-D4CB455ECACB}"/>
                  </a:ext>
                </a:extLst>
              </p:cNvPr>
              <p:cNvSpPr txBox="1"/>
              <p:nvPr/>
            </p:nvSpPr>
            <p:spPr>
              <a:xfrm>
                <a:off x="2061793" y="882034"/>
                <a:ext cx="7562224" cy="839830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normAutofit fontScale="77500" lnSpcReduction="20000"/>
              </a:bodyPr>
              <a:lstStyle/>
              <a:p>
                <a:pPr lvl="0">
                  <a:lnSpc>
                    <a:spcPct val="150000"/>
                  </a:lnSpc>
                  <a:spcBef>
                    <a:spcPts val="1000"/>
                  </a:spcBef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8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 Light"/>
                  </a:rPr>
                  <a:t>Assume</a:t>
                </a:r>
                <a:r>
                  <a:rPr lang="en-GB" sz="2800" b="0" i="0" u="none" strike="noStrike" kern="1200" cap="none" spc="0" dirty="0">
                    <a:solidFill>
                      <a:srgbClr val="FF0000"/>
                    </a:solidFill>
                    <a:uFillTx/>
                    <a:latin typeface="Calibri Light"/>
                  </a:rPr>
                  <a:t> </a:t>
                </a:r>
                <a:r>
                  <a:rPr lang="en-GB" sz="2800" b="0" i="0" u="none" strike="noStrike" kern="1200" cap="none" spc="0" dirty="0" err="1">
                    <a:solidFill>
                      <a:srgbClr val="FF0000"/>
                    </a:solidFill>
                    <a:uFillTx/>
                    <a:latin typeface="Calibri Light"/>
                  </a:rPr>
                  <a:t>GiBUU</a:t>
                </a:r>
                <a:r>
                  <a:rPr lang="en-GB" sz="2800" b="0" i="0" u="none" strike="noStrike" kern="1200" cap="none" spc="0" dirty="0">
                    <a:solidFill>
                      <a:srgbClr val="FF0000"/>
                    </a:solidFill>
                    <a:uFillTx/>
                    <a:latin typeface="Calibri Light"/>
                  </a:rPr>
                  <a:t> models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800" b="0" i="0" u="none" strike="noStrike" kern="1200" cap="none" spc="0" smtClean="0">
                        <a:solidFill>
                          <a:srgbClr val="FF0000"/>
                        </a:solidFill>
                        <a:uFillTx/>
                        <a:latin typeface="Cambria Math" panose="02040503050406030204" pitchFamily="18" charset="0"/>
                      </a:rPr>
                      <m:t>γp</m:t>
                    </m:r>
                    <m:r>
                      <a:rPr lang="en-GB" sz="2800" b="0" i="0" u="none" strike="noStrike" kern="1200" cap="none" spc="0" smtClean="0">
                        <a:solidFill>
                          <a:srgbClr val="FF0000"/>
                        </a:solidFill>
                        <a:uFillTx/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sz="2800" b="0" i="0" u="none" strike="noStrike" kern="1200" cap="none" spc="0" smtClean="0">
                        <a:solidFill>
                          <a:srgbClr val="FF0000"/>
                        </a:solidFill>
                        <a:uFillTx/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lang="en-GB" sz="2800" b="0" i="1" u="none" strike="noStrike" kern="1200" cap="none" spc="0" smtClean="0">
                            <a:solidFill>
                              <a:srgbClr val="FF0000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b="0" i="0" u="none" strike="noStrike" kern="1200" cap="none" spc="0" smtClean="0">
                            <a:solidFill>
                              <a:srgbClr val="FF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GB" sz="2800" b="0" i="0" u="none" strike="noStrike" kern="1200" cap="none" spc="0" smtClean="0">
                            <a:solidFill>
                              <a:srgbClr val="FF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800" b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 Light"/>
                  </a:rPr>
                  <a:t> </a:t>
                </a:r>
                <a:r>
                  <a:rPr lang="en-GB" sz="28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 Light"/>
                  </a:rPr>
                  <a:t>well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=(0.6, 0.8)</m:t>
                    </m:r>
                  </m:oMath>
                </a14:m>
                <a:r>
                  <a:rPr lang="en-GB" sz="28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 Light"/>
                  </a:rPr>
                  <a:t> GeV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95AC8114-662D-2A57-0ED4-D4CB455EC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793" y="882034"/>
                <a:ext cx="7562224" cy="839830"/>
              </a:xfrm>
              <a:prstGeom prst="rect">
                <a:avLst/>
              </a:prstGeom>
              <a:blipFill>
                <a:blip r:embed="rId3"/>
                <a:stretch>
                  <a:fillRect l="-1048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9433D3F-B511-603C-0FA5-7FB48050C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94" t="19959" r="23800" b="22832"/>
          <a:stretch/>
        </p:blipFill>
        <p:spPr>
          <a:xfrm>
            <a:off x="606403" y="1632654"/>
            <a:ext cx="5452742" cy="3923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FE4FCC-A454-E7EE-D734-E683D202E4B7}"/>
                  </a:ext>
                </a:extLst>
              </p:cNvPr>
              <p:cNvSpPr txBox="1"/>
              <p:nvPr/>
            </p:nvSpPr>
            <p:spPr>
              <a:xfrm>
                <a:off x="-967210" y="5726595"/>
                <a:ext cx="7469940" cy="8106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𝑆𝑖𝑚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𝐸𝑥𝑝</m:t>
                              </m:r>
                            </m:sub>
                          </m:sSub>
                        </m:den>
                      </m:f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Sim</m:t>
                              </m:r>
                            </m:sub>
                          </m:sSub>
                          <m:r>
                            <a:rPr lang="en-GB" sz="2400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GB" sz="2400" i="0">
                              <a:latin typeface="Cambria Math" panose="02040503050406030204" pitchFamily="18" charset="0"/>
                            </a:rPr>
                            <m:t>ϵ</m:t>
                          </m:r>
                          <m:r>
                            <a:rPr lang="en-GB" sz="2400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GB" sz="24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GB" sz="2400" i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𝑆𝑖𝑚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sub>
                          </m:sSub>
                          <m:r>
                            <a:rPr lang="en-GB" sz="2400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GB" sz="2400" i="0">
                              <a:latin typeface="Cambria Math" panose="02040503050406030204" pitchFamily="18" charset="0"/>
                            </a:rPr>
                            <m:t>ϵ</m:t>
                          </m:r>
                          <m:r>
                            <a:rPr lang="en-GB" sz="2400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GB" sz="24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GB" sz="2400" i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𝐸𝑥𝑝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FE4FCC-A454-E7EE-D734-E683D202E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67210" y="5726595"/>
                <a:ext cx="7469940" cy="8106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5">
            <a:extLst>
              <a:ext uri="{FF2B5EF4-FFF2-40B4-BE49-F238E27FC236}">
                <a16:creationId xmlns:a16="http://schemas.microsoft.com/office/drawing/2014/main" id="{CA800A06-DAD2-9F13-1E07-D9D2EF3286A3}"/>
              </a:ext>
            </a:extLst>
          </p:cNvPr>
          <p:cNvCxnSpPr>
            <a:cxnSpLocks/>
          </p:cNvCxnSpPr>
          <p:nvPr/>
        </p:nvCxnSpPr>
        <p:spPr>
          <a:xfrm>
            <a:off x="5337174" y="6097773"/>
            <a:ext cx="1667475" cy="0"/>
          </a:xfrm>
          <a:prstGeom prst="straightConnector1">
            <a:avLst/>
          </a:prstGeom>
          <a:noFill/>
          <a:ln w="38103" cap="flat">
            <a:solidFill>
              <a:srgbClr val="4472C4"/>
            </a:solidFill>
            <a:prstDash val="solid"/>
            <a:miter/>
            <a:tailEnd type="arrow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8CFEDF-75A1-289D-9E5E-064BB633A7E9}"/>
                  </a:ext>
                </a:extLst>
              </p:cNvPr>
              <p:cNvSpPr txBox="1"/>
              <p:nvPr/>
            </p:nvSpPr>
            <p:spPr>
              <a:xfrm>
                <a:off x="5654333" y="5722179"/>
                <a:ext cx="5433955" cy="8048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𝑆𝑖𝑚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𝐸𝑥𝑝</m:t>
                              </m:r>
                            </m:sub>
                          </m:sSub>
                        </m:den>
                      </m:f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𝑆𝑖𝑚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𝐸𝑥𝑝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8CFEDF-75A1-289D-9E5E-064BB633A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33" y="5722179"/>
                <a:ext cx="5433955" cy="804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09C49EF3-5BCF-02CE-C123-8566CD8C6B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1" t="19706" r="24340" b="22821"/>
          <a:stretch/>
        </p:blipFill>
        <p:spPr>
          <a:xfrm>
            <a:off x="6034325" y="1632654"/>
            <a:ext cx="5496320" cy="392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8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4341</TotalTime>
  <Words>488</Words>
  <Application>Microsoft Office PowerPoint</Application>
  <PresentationFormat>Widescreen</PresentationFormat>
  <Paragraphs>136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Office Theme</vt:lpstr>
      <vt:lpstr>Many Proton Knock-Out From Nuclear Targets Using Real Photon Beams</vt:lpstr>
      <vt:lpstr>  Preview</vt:lpstr>
      <vt:lpstr>  Introduction</vt:lpstr>
      <vt:lpstr>  Motivation</vt:lpstr>
      <vt:lpstr> Thomas Jefferson National Laboratory</vt:lpstr>
      <vt:lpstr>  Experimental Details – FROST</vt:lpstr>
      <vt:lpstr>  Simulation</vt:lpstr>
      <vt:lpstr>  Scaled Photon Energy Spectrum</vt:lpstr>
      <vt:lpstr>  Photon Flux</vt:lpstr>
      <vt:lpstr>  Scaled Missing Mass Assuming Proton Target</vt:lpstr>
      <vt:lpstr>  Scaled Missing Mass 2 Proton Knock-Out</vt:lpstr>
      <vt:lpstr>  Multiplicity Ratios</vt:lpstr>
      <vt:lpstr>  Can We Isolate/Enhance Direct Knock-Outs?</vt:lpstr>
      <vt:lpstr>  Answer: Yes!</vt:lpstr>
      <vt:lpstr>  Multiplicity Ratios With P_⊥ cut </vt:lpstr>
      <vt:lpstr>  C12 Nuclear Chart</vt:lpstr>
      <vt:lpstr>  Pb208 Nuclear Chart</vt:lpstr>
      <vt:lpstr>  Conclusion + 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Many Proton Knock-Out From Nuclear Targets Using Real Photon Beams</dc:title>
  <dc:creator>WILLIAMS R. (901619)</dc:creator>
  <cp:lastModifiedBy>Rhidian Williams</cp:lastModifiedBy>
  <cp:revision>77</cp:revision>
  <dcterms:created xsi:type="dcterms:W3CDTF">2021-09-20T00:22:57Z</dcterms:created>
  <dcterms:modified xsi:type="dcterms:W3CDTF">2023-11-08T09:04:52Z</dcterms:modified>
</cp:coreProperties>
</file>