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0"/>
  </p:notesMasterIdLst>
  <p:handoutMasterIdLst>
    <p:handoutMasterId r:id="rId31"/>
  </p:handoutMasterIdLst>
  <p:sldIdLst>
    <p:sldId id="282" r:id="rId5"/>
    <p:sldId id="284" r:id="rId6"/>
    <p:sldId id="5513" r:id="rId7"/>
    <p:sldId id="285" r:id="rId8"/>
    <p:sldId id="5517" r:id="rId9"/>
    <p:sldId id="289" r:id="rId10"/>
    <p:sldId id="5518" r:id="rId11"/>
    <p:sldId id="290" r:id="rId12"/>
    <p:sldId id="287" r:id="rId13"/>
    <p:sldId id="5519" r:id="rId14"/>
    <p:sldId id="308" r:id="rId15"/>
    <p:sldId id="5514" r:id="rId16"/>
    <p:sldId id="291" r:id="rId17"/>
    <p:sldId id="292" r:id="rId18"/>
    <p:sldId id="306" r:id="rId19"/>
    <p:sldId id="293" r:id="rId20"/>
    <p:sldId id="295" r:id="rId21"/>
    <p:sldId id="297" r:id="rId22"/>
    <p:sldId id="310" r:id="rId23"/>
    <p:sldId id="301" r:id="rId24"/>
    <p:sldId id="5526" r:id="rId25"/>
    <p:sldId id="5520" r:id="rId26"/>
    <p:sldId id="313" r:id="rId27"/>
    <p:sldId id="321" r:id="rId28"/>
    <p:sldId id="5512" r:id="rId29"/>
  </p:sldIdLst>
  <p:sldSz cx="12188825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8E8"/>
    <a:srgbClr val="E7E7E7"/>
    <a:srgbClr val="DADDE6"/>
    <a:srgbClr val="BFBDA9"/>
    <a:srgbClr val="A91B1B"/>
    <a:srgbClr val="B91D1D"/>
    <a:srgbClr val="8E1616"/>
    <a:srgbClr val="BE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1" autoAdjust="0"/>
    <p:restoredTop sz="50000" autoAdjust="0"/>
  </p:normalViewPr>
  <p:slideViewPr>
    <p:cSldViewPr snapToGrid="0" showGuides="1">
      <p:cViewPr varScale="1">
        <p:scale>
          <a:sx n="124" d="100"/>
          <a:sy n="124" d="100"/>
        </p:scale>
        <p:origin x="216" y="168"/>
      </p:cViewPr>
      <p:guideLst>
        <p:guide orient="horz" pos="4176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98" d="100"/>
          <a:sy n="98" d="100"/>
        </p:scale>
        <p:origin x="3546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39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9" tIns="45789" rIns="91579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459"/>
            <a:ext cx="5617208" cy="4188778"/>
          </a:xfrm>
          <a:prstGeom prst="rect">
            <a:avLst/>
          </a:prstGeom>
        </p:spPr>
        <p:txBody>
          <a:bodyPr vert="horz" lIns="91579" tIns="45789" rIns="91579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05" y="6343229"/>
            <a:ext cx="269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48" y="6476355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4507" y="66165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211" y="6510173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CLAS Collaboration Meeting | November 7, 2023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13" y="646873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46" r:id="rId3"/>
    <p:sldLayoutId id="2147483939" r:id="rId4"/>
    <p:sldLayoutId id="2147483941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630B91-0AF7-4D11-80C7-59198F93B912}"/>
              </a:ext>
            </a:extLst>
          </p:cNvPr>
          <p:cNvSpPr txBox="1"/>
          <p:nvPr/>
        </p:nvSpPr>
        <p:spPr>
          <a:xfrm>
            <a:off x="339005" y="2671870"/>
            <a:ext cx="96074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Eduard Pozdeyev</a:t>
            </a:r>
          </a:p>
          <a:p>
            <a:pPr algn="l">
              <a:lnSpc>
                <a:spcPct val="90000"/>
              </a:lnSpc>
            </a:pPr>
            <a:r>
              <a:rPr lang="en-US" sz="2400" i="1" dirty="0"/>
              <a:t>Director of Accelerator Operations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5F359E-A30D-4427-AC58-BA0CCD47184B}"/>
              </a:ext>
            </a:extLst>
          </p:cNvPr>
          <p:cNvSpPr txBox="1">
            <a:spLocks/>
          </p:cNvSpPr>
          <p:nvPr/>
        </p:nvSpPr>
        <p:spPr bwMode="auto">
          <a:xfrm>
            <a:off x="339005" y="3948262"/>
            <a:ext cx="11151153" cy="25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Presented to: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CLAS Collaboration Meeting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November 7, 2023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A7EC89B4-047A-420F-9212-802F828B67B1}"/>
              </a:ext>
            </a:extLst>
          </p:cNvPr>
          <p:cNvSpPr txBox="1">
            <a:spLocks/>
          </p:cNvSpPr>
          <p:nvPr/>
        </p:nvSpPr>
        <p:spPr bwMode="auto">
          <a:xfrm>
            <a:off x="339094" y="610558"/>
            <a:ext cx="1134490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Accelerator Operations Update </a:t>
            </a:r>
          </a:p>
        </p:txBody>
      </p:sp>
    </p:spTree>
    <p:extLst>
      <p:ext uri="{BB962C8B-B14F-4D97-AF65-F5344CB8AC3E}">
        <p14:creationId xmlns:p14="http://schemas.microsoft.com/office/powerpoint/2010/main" val="100198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F4381C-8E58-22E8-1E57-3F24432E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Sources of Downtime and Their Mitigation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D5622-DD5D-4C73-9DF8-64205DBBA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9174215" cy="4772770"/>
          </a:xfrm>
        </p:spPr>
        <p:txBody>
          <a:bodyPr/>
          <a:lstStyle/>
          <a:p>
            <a:r>
              <a:rPr lang="en-US" sz="2400" dirty="0"/>
              <a:t>RF/SRF failures are the largest contribution to downtime</a:t>
            </a:r>
          </a:p>
          <a:p>
            <a:pPr lvl="1"/>
            <a:r>
              <a:rPr lang="en-US" sz="2000" dirty="0"/>
              <a:t>CEBAF Performance Plan (see following slides)</a:t>
            </a:r>
          </a:p>
          <a:p>
            <a:pPr lvl="1"/>
            <a:r>
              <a:rPr lang="en-US" sz="2000" dirty="0"/>
              <a:t>CEBAF Gradient Team formed to address immediate SRF/RF performance issues and identify opportunities for improvement</a:t>
            </a:r>
          </a:p>
          <a:p>
            <a:pPr lvl="1"/>
            <a:r>
              <a:rPr lang="en-US" sz="2000" dirty="0"/>
              <a:t>SRF/RF/Operations meeting to address to issues common for SRF/RF/Ops </a:t>
            </a:r>
          </a:p>
          <a:p>
            <a:pPr lvl="1"/>
            <a:r>
              <a:rPr lang="en-US" sz="2000" dirty="0" err="1"/>
              <a:t>Q</a:t>
            </a:r>
            <a:r>
              <a:rPr lang="en-US" sz="2000" baseline="-25000" dirty="0" err="1"/>
              <a:t>ext</a:t>
            </a:r>
            <a:r>
              <a:rPr lang="en-US" sz="2000" dirty="0"/>
              <a:t> reduced 3e7 to 1.6e7 due to lower field and higher microphonics</a:t>
            </a:r>
            <a:endParaRPr lang="en-US" sz="2000" baseline="-25000" dirty="0"/>
          </a:p>
          <a:p>
            <a:r>
              <a:rPr lang="en-US" sz="2400" dirty="0"/>
              <a:t>Beam losses and unscheduled tuning is a consistently high contribution </a:t>
            </a:r>
          </a:p>
          <a:p>
            <a:pPr lvl="1"/>
            <a:r>
              <a:rPr lang="en-US" sz="2000" dirty="0"/>
              <a:t>Improve and automate beam measurement and tuning procedures</a:t>
            </a:r>
          </a:p>
          <a:p>
            <a:pPr lvl="1"/>
            <a:r>
              <a:rPr lang="en-US" sz="2000" dirty="0"/>
              <a:t>Ongoing effort to Re-calibrate most offending beam loss monitors </a:t>
            </a:r>
          </a:p>
          <a:p>
            <a:pPr lvl="1"/>
            <a:r>
              <a:rPr lang="en-US" sz="2000" dirty="0"/>
              <a:t>Conduct a mini-workshop to develop path forward with BLM system upgrade</a:t>
            </a:r>
          </a:p>
        </p:txBody>
      </p:sp>
      <p:pic>
        <p:nvPicPr>
          <p:cNvPr id="2" name="Picture 1" descr="A graph of numbers and columns&#10;&#10;Description automatically generated">
            <a:extLst>
              <a:ext uri="{FF2B5EF4-FFF2-40B4-BE49-F238E27FC236}">
                <a16:creationId xmlns:a16="http://schemas.microsoft.com/office/drawing/2014/main" id="{9AA4CA1A-D30E-A775-47DC-996E6A5CA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27" y="3737112"/>
            <a:ext cx="2682397" cy="2805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28D25-0817-9451-CE1F-10652351605C}"/>
              </a:ext>
            </a:extLst>
          </p:cNvPr>
          <p:cNvSpPr txBox="1"/>
          <p:nvPr/>
        </p:nvSpPr>
        <p:spPr>
          <a:xfrm>
            <a:off x="9211883" y="2686923"/>
            <a:ext cx="297694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Number of MPS fast trips caused by BLMs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60% of all trips are caused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by four BLMs</a:t>
            </a:r>
          </a:p>
        </p:txBody>
      </p:sp>
    </p:spTree>
    <p:extLst>
      <p:ext uri="{BB962C8B-B14F-4D97-AF65-F5344CB8AC3E}">
        <p14:creationId xmlns:p14="http://schemas.microsoft.com/office/powerpoint/2010/main" val="239188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C90-90E8-BDAC-CDC3-BD2A7A8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Reliability Is High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D755-39AE-37EC-D46E-BBCDF89FB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Last run beam availability was 72%. DOE wants to see 80% at least.</a:t>
            </a:r>
          </a:p>
          <a:p>
            <a:r>
              <a:rPr lang="en-US" sz="2400" dirty="0"/>
              <a:t>Accelerator Ops are hiring Operability Deputy with a focus on reliability.</a:t>
            </a:r>
          </a:p>
          <a:p>
            <a:r>
              <a:rPr lang="en-US" sz="2400" dirty="0"/>
              <a:t>Need a cultural change to shift from reactive approach to proactive/preventive maintenance.</a:t>
            </a:r>
          </a:p>
          <a:p>
            <a:pPr lvl="1"/>
            <a:r>
              <a:rPr lang="en-US" sz="2000" dirty="0"/>
              <a:t>Identify immediate opportunities to improve reliability</a:t>
            </a:r>
          </a:p>
          <a:p>
            <a:pPr lvl="1"/>
            <a:r>
              <a:rPr lang="en-US" sz="2000" dirty="0"/>
              <a:t>Long term planning to address aging CEBAF systems</a:t>
            </a:r>
            <a:endParaRPr lang="en-US" sz="2400" dirty="0"/>
          </a:p>
          <a:p>
            <a:r>
              <a:rPr lang="en-US" sz="2400" dirty="0"/>
              <a:t>SMEs must be fully engaged in the process, understand failure modes of their systems, proactively think how to improve reliability, and plan for upgrades</a:t>
            </a:r>
          </a:p>
          <a:p>
            <a:r>
              <a:rPr lang="en-US" sz="2400" dirty="0"/>
              <a:t>CEBAF Performance Plan addresses critical spares and obsolescence</a:t>
            </a:r>
          </a:p>
          <a:p>
            <a:pPr lvl="1"/>
            <a:r>
              <a:rPr lang="en-US" sz="1800" dirty="0"/>
              <a:t>Procurement of critical spares and maintaining spares inventory </a:t>
            </a:r>
            <a:r>
              <a:rPr lang="en-US" sz="1050" dirty="0"/>
              <a:t> </a:t>
            </a:r>
          </a:p>
          <a:p>
            <a:pPr lvl="1"/>
            <a:r>
              <a:rPr lang="en-US" sz="1800" dirty="0"/>
              <a:t>Replacement of obsolete systems</a:t>
            </a:r>
          </a:p>
        </p:txBody>
      </p:sp>
    </p:spTree>
    <p:extLst>
      <p:ext uri="{BB962C8B-B14F-4D97-AF65-F5344CB8AC3E}">
        <p14:creationId xmlns:p14="http://schemas.microsoft.com/office/powerpoint/2010/main" val="276910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FE39-3D56-26DF-7881-263D7D14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877163"/>
          </a:xfrm>
        </p:spPr>
        <p:txBody>
          <a:bodyPr/>
          <a:lstStyle/>
          <a:p>
            <a:r>
              <a:rPr lang="en-US" dirty="0"/>
              <a:t>Probing CEBAF Performance Limits </a:t>
            </a:r>
            <a:br>
              <a:rPr lang="en-US" dirty="0"/>
            </a:br>
            <a:r>
              <a:rPr lang="en-US" dirty="0"/>
              <a:t>Increased Intensity Run in 10/2023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5D89-2553-6004-8414-44C895199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59"/>
            <a:ext cx="11369809" cy="1045598"/>
          </a:xfrm>
        </p:spPr>
        <p:txBody>
          <a:bodyPr/>
          <a:lstStyle/>
          <a:p>
            <a:r>
              <a:rPr lang="en-US" sz="2000" dirty="0"/>
              <a:t>High intensity run to identify CEBAF limitations in anticipation of the high-power run in FY 2025 (1.1 MW).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0C004-BF85-5B02-AF76-7F24B9DA3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23"/>
            <a:ext cx="7417287" cy="3379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753A9C-624A-9E8E-4DAA-17ABF669BB0F}"/>
              </a:ext>
            </a:extLst>
          </p:cNvPr>
          <p:cNvCxnSpPr/>
          <p:nvPr/>
        </p:nvCxnSpPr>
        <p:spPr>
          <a:xfrm>
            <a:off x="5794512" y="3233553"/>
            <a:ext cx="153332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61D125-BB26-0BAC-8305-62D0CA7AB3AF}"/>
              </a:ext>
            </a:extLst>
          </p:cNvPr>
          <p:cNvSpPr txBox="1"/>
          <p:nvPr/>
        </p:nvSpPr>
        <p:spPr>
          <a:xfrm>
            <a:off x="5331520" y="2837256"/>
            <a:ext cx="19159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850 kW (395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0" name="Picture 9" descr="A graph with a red line&#10;&#10;Description automatically generated">
            <a:extLst>
              <a:ext uri="{FF2B5EF4-FFF2-40B4-BE49-F238E27FC236}">
                <a16:creationId xmlns:a16="http://schemas.microsoft.com/office/drawing/2014/main" id="{0F62F0B7-A375-6DBB-D5B2-A8462D47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12" y="3249820"/>
            <a:ext cx="4230813" cy="3200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9936C9-66E6-196B-36CA-BB7648E122A8}"/>
              </a:ext>
            </a:extLst>
          </p:cNvPr>
          <p:cNvSpPr txBox="1"/>
          <p:nvPr/>
        </p:nvSpPr>
        <p:spPr>
          <a:xfrm>
            <a:off x="8139648" y="2500241"/>
            <a:ext cx="386304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RF Klystron Power Distribution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Absolutely needed 10 kW RF power output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Klystrons are specified at 11 kW linear regime.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6B4474-0D1A-9886-412E-540FD1C2576C}"/>
              </a:ext>
            </a:extLst>
          </p:cNvPr>
          <p:cNvSpPr txBox="1"/>
          <p:nvPr/>
        </p:nvSpPr>
        <p:spPr>
          <a:xfrm>
            <a:off x="1241247" y="2851106"/>
            <a:ext cx="30604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Beam power as function of time</a:t>
            </a:r>
            <a:endParaRPr lang="en-US" sz="1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D776C1-7A53-3D8D-224E-FE926EA2590C}"/>
              </a:ext>
            </a:extLst>
          </p:cNvPr>
          <p:cNvCxnSpPr>
            <a:cxnSpLocks/>
          </p:cNvCxnSpPr>
          <p:nvPr/>
        </p:nvCxnSpPr>
        <p:spPr>
          <a:xfrm>
            <a:off x="9442174" y="3259759"/>
            <a:ext cx="0" cy="266396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2F1B-7D75-AD46-80B7-8F2A138A65E0}"/>
              </a:ext>
            </a:extLst>
          </p:cNvPr>
          <p:cNvCxnSpPr>
            <a:cxnSpLocks/>
          </p:cNvCxnSpPr>
          <p:nvPr/>
        </p:nvCxnSpPr>
        <p:spPr>
          <a:xfrm>
            <a:off x="9902687" y="3259759"/>
            <a:ext cx="0" cy="26639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59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1671-BC43-565A-ED3B-2B93A947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Performance Plan (CPP)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6A01-09CA-6FC9-A693-6B7EFDC7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182084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Goal: ensure CEBAF reaches 12 GeV in 5.5 passes and sustains reliable operations to meet physics program requirements</a:t>
            </a:r>
          </a:p>
          <a:p>
            <a:r>
              <a:rPr lang="en-US" sz="2400" dirty="0"/>
              <a:t>Energy Reach Project, manager – Tony Reilly</a:t>
            </a:r>
          </a:p>
          <a:p>
            <a:r>
              <a:rPr lang="en-US" sz="2400" dirty="0"/>
              <a:t>Reliability Project, manager – Randy Michaud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30C4675-BBA0-2514-BF86-6711E3797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2216"/>
              </p:ext>
            </p:extLst>
          </p:nvPr>
        </p:nvGraphicFramePr>
        <p:xfrm>
          <a:off x="2132405" y="3947805"/>
          <a:ext cx="7799941" cy="2468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2581">
                  <a:extLst>
                    <a:ext uri="{9D8B030D-6E8A-4147-A177-3AD203B41FA5}">
                      <a16:colId xmlns:a16="http://schemas.microsoft.com/office/drawing/2014/main" val="3013854049"/>
                    </a:ext>
                  </a:extLst>
                </a:gridCol>
                <a:gridCol w="2159120">
                  <a:extLst>
                    <a:ext uri="{9D8B030D-6E8A-4147-A177-3AD203B41FA5}">
                      <a16:colId xmlns:a16="http://schemas.microsoft.com/office/drawing/2014/main" val="21246229"/>
                    </a:ext>
                  </a:extLst>
                </a:gridCol>
                <a:gridCol w="2159120">
                  <a:extLst>
                    <a:ext uri="{9D8B030D-6E8A-4147-A177-3AD203B41FA5}">
                      <a16:colId xmlns:a16="http://schemas.microsoft.com/office/drawing/2014/main" val="292510654"/>
                    </a:ext>
                  </a:extLst>
                </a:gridCol>
                <a:gridCol w="2159120">
                  <a:extLst>
                    <a:ext uri="{9D8B030D-6E8A-4147-A177-3AD203B41FA5}">
                      <a16:colId xmlns:a16="http://schemas.microsoft.com/office/drawing/2014/main" val="2908480038"/>
                    </a:ext>
                  </a:extLst>
                </a:gridCol>
              </a:tblGrid>
              <a:tr h="2663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Cryomodules Installed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Cryomodules 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Energy Gain (NL/SL),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4057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98 /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9226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F100, C20,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/ 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35139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 /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801557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 / 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301428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 /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722378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 / 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099339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 /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59572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 / 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41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2B7675-EFF3-B745-8101-C71F20D32735}"/>
              </a:ext>
            </a:extLst>
          </p:cNvPr>
          <p:cNvSpPr txBox="1"/>
          <p:nvPr/>
        </p:nvSpPr>
        <p:spPr>
          <a:xfrm>
            <a:off x="3941133" y="3616503"/>
            <a:ext cx="31213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Cryomodule Installation Plan</a:t>
            </a:r>
          </a:p>
        </p:txBody>
      </p:sp>
    </p:spTree>
    <p:extLst>
      <p:ext uri="{BB962C8B-B14F-4D97-AF65-F5344CB8AC3E}">
        <p14:creationId xmlns:p14="http://schemas.microsoft.com/office/powerpoint/2010/main" val="3828036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2036-313D-B85F-7A17-4A6F06BEE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CPP: Energy Reach Projection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F9FC7-3DD5-4AD8-90B3-688A36B7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366" y="1179070"/>
            <a:ext cx="8834482" cy="4156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3AA9E-F020-EAD3-DC2C-8AA653EF2882}"/>
              </a:ext>
            </a:extLst>
          </p:cNvPr>
          <p:cNvSpPr txBox="1"/>
          <p:nvPr/>
        </p:nvSpPr>
        <p:spPr>
          <a:xfrm>
            <a:off x="1403014" y="5719687"/>
            <a:ext cx="10215297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Energy reach is the energy gain per </a:t>
            </a:r>
            <a:r>
              <a:rPr lang="en-US" dirty="0" err="1"/>
              <a:t>linac</a:t>
            </a:r>
            <a:r>
              <a:rPr lang="en-US" dirty="0"/>
              <a:t> corresponding to 10 RF trips/hour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Available RF power and beam current can dictate </a:t>
            </a:r>
            <a:r>
              <a:rPr lang="en-US" dirty="0" err="1"/>
              <a:t>linac</a:t>
            </a:r>
            <a:r>
              <a:rPr lang="en-US" dirty="0"/>
              <a:t> voltage profile and frequency of RF trips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6A993B-F5E4-B063-AFAE-E6BEE65A06D9}"/>
              </a:ext>
            </a:extLst>
          </p:cNvPr>
          <p:cNvCxnSpPr/>
          <p:nvPr/>
        </p:nvCxnSpPr>
        <p:spPr>
          <a:xfrm>
            <a:off x="2826664" y="4108932"/>
            <a:ext cx="7975166" cy="0"/>
          </a:xfrm>
          <a:prstGeom prst="line">
            <a:avLst/>
          </a:prstGeom>
          <a:ln w="12700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21EBA2-B440-D1AA-60A4-2148DA2F9634}"/>
              </a:ext>
            </a:extLst>
          </p:cNvPr>
          <p:cNvCxnSpPr/>
          <p:nvPr/>
        </p:nvCxnSpPr>
        <p:spPr>
          <a:xfrm>
            <a:off x="2837681" y="3446441"/>
            <a:ext cx="7975166" cy="0"/>
          </a:xfrm>
          <a:prstGeom prst="line">
            <a:avLst/>
          </a:prstGeom>
          <a:ln w="127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7F4050-3C02-261B-885E-BFD72F41857F}"/>
              </a:ext>
            </a:extLst>
          </p:cNvPr>
          <p:cNvSpPr txBox="1"/>
          <p:nvPr/>
        </p:nvSpPr>
        <p:spPr>
          <a:xfrm>
            <a:off x="2583837" y="477324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D3C8E-B702-C95F-1806-47598ECC114B}"/>
              </a:ext>
            </a:extLst>
          </p:cNvPr>
          <p:cNvSpPr txBox="1"/>
          <p:nvPr/>
        </p:nvSpPr>
        <p:spPr>
          <a:xfrm>
            <a:off x="3601693" y="477324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FDB0D-14AB-31E1-D9EF-848502FC7734}"/>
              </a:ext>
            </a:extLst>
          </p:cNvPr>
          <p:cNvSpPr txBox="1"/>
          <p:nvPr/>
        </p:nvSpPr>
        <p:spPr>
          <a:xfrm>
            <a:off x="4619549" y="475747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8B612-E7FC-2E88-89F3-7ECB93410D60}"/>
              </a:ext>
            </a:extLst>
          </p:cNvPr>
          <p:cNvSpPr txBox="1"/>
          <p:nvPr/>
        </p:nvSpPr>
        <p:spPr>
          <a:xfrm>
            <a:off x="5733011" y="4751207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20E84-364C-A250-E474-CFFB4A9CA299}"/>
              </a:ext>
            </a:extLst>
          </p:cNvPr>
          <p:cNvSpPr txBox="1"/>
          <p:nvPr/>
        </p:nvSpPr>
        <p:spPr>
          <a:xfrm>
            <a:off x="6698342" y="4763693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2934B-B435-9BFA-D2FC-FFC4D05343FE}"/>
              </a:ext>
            </a:extLst>
          </p:cNvPr>
          <p:cNvSpPr txBox="1"/>
          <p:nvPr/>
        </p:nvSpPr>
        <p:spPr>
          <a:xfrm>
            <a:off x="7811804" y="477324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B6FE-E950-E08E-8D5D-DFC5F18A4B71}"/>
              </a:ext>
            </a:extLst>
          </p:cNvPr>
          <p:cNvSpPr txBox="1"/>
          <p:nvPr/>
        </p:nvSpPr>
        <p:spPr>
          <a:xfrm>
            <a:off x="8872381" y="477324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66B32-FA93-B71F-34AC-26697B624ACA}"/>
              </a:ext>
            </a:extLst>
          </p:cNvPr>
          <p:cNvSpPr txBox="1"/>
          <p:nvPr/>
        </p:nvSpPr>
        <p:spPr>
          <a:xfrm>
            <a:off x="9890597" y="4773241"/>
            <a:ext cx="55175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FY30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4FF16-0FC8-749B-1A55-60711F77E490}"/>
              </a:ext>
            </a:extLst>
          </p:cNvPr>
          <p:cNvSpPr txBox="1"/>
          <p:nvPr/>
        </p:nvSpPr>
        <p:spPr>
          <a:xfrm>
            <a:off x="9413261" y="4153360"/>
            <a:ext cx="135806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1090 (12 GeV)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2A702F-DAA9-2B16-6F96-2C400B4AA640}"/>
              </a:ext>
            </a:extLst>
          </p:cNvPr>
          <p:cNvSpPr txBox="1"/>
          <p:nvPr/>
        </p:nvSpPr>
        <p:spPr>
          <a:xfrm>
            <a:off x="9699160" y="3446548"/>
            <a:ext cx="98456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1090+100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33AFA-47C1-52F1-0881-C892FED7D409}"/>
              </a:ext>
            </a:extLst>
          </p:cNvPr>
          <p:cNvSpPr txBox="1"/>
          <p:nvPr/>
        </p:nvSpPr>
        <p:spPr>
          <a:xfrm>
            <a:off x="3102236" y="4097915"/>
            <a:ext cx="3898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257B5-8E2E-213A-D3B9-88BD944E8857}"/>
              </a:ext>
            </a:extLst>
          </p:cNvPr>
          <p:cNvSpPr txBox="1"/>
          <p:nvPr/>
        </p:nvSpPr>
        <p:spPr>
          <a:xfrm>
            <a:off x="658929" y="3771916"/>
            <a:ext cx="127791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CEBAF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energy reach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in 03/2023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917399-87EB-6CFE-80C2-A013E60E444F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>
            <a:off x="1936843" y="4108932"/>
            <a:ext cx="1165393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F84E96-F5FC-C4C5-C8EF-771D74DD8233}"/>
              </a:ext>
            </a:extLst>
          </p:cNvPr>
          <p:cNvCxnSpPr>
            <a:cxnSpLocks/>
          </p:cNvCxnSpPr>
          <p:nvPr/>
        </p:nvCxnSpPr>
        <p:spPr>
          <a:xfrm>
            <a:off x="2837681" y="4379587"/>
            <a:ext cx="440675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7F1BC-0845-FD9F-F9BE-8D8D7604A3CB}"/>
              </a:ext>
            </a:extLst>
          </p:cNvPr>
          <p:cNvCxnSpPr>
            <a:cxnSpLocks/>
          </p:cNvCxnSpPr>
          <p:nvPr/>
        </p:nvCxnSpPr>
        <p:spPr>
          <a:xfrm flipV="1">
            <a:off x="4710549" y="4097915"/>
            <a:ext cx="705079" cy="11017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A268C7-EB53-F834-8948-52DD50284723}"/>
              </a:ext>
            </a:extLst>
          </p:cNvPr>
          <p:cNvCxnSpPr>
            <a:cxnSpLocks/>
          </p:cNvCxnSpPr>
          <p:nvPr/>
        </p:nvCxnSpPr>
        <p:spPr>
          <a:xfrm>
            <a:off x="3601693" y="4379587"/>
            <a:ext cx="76354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17C51D-D8F2-DA93-C676-EA423FC6D635}"/>
              </a:ext>
            </a:extLst>
          </p:cNvPr>
          <p:cNvCxnSpPr>
            <a:cxnSpLocks/>
          </p:cNvCxnSpPr>
          <p:nvPr/>
        </p:nvCxnSpPr>
        <p:spPr>
          <a:xfrm flipH="1" flipV="1">
            <a:off x="4112747" y="4482159"/>
            <a:ext cx="294101" cy="5400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D713F0C-B87C-8599-4E8D-6331CEE12934}"/>
              </a:ext>
            </a:extLst>
          </p:cNvPr>
          <p:cNvSpPr txBox="1"/>
          <p:nvPr/>
        </p:nvSpPr>
        <p:spPr>
          <a:xfrm>
            <a:off x="3677959" y="5031773"/>
            <a:ext cx="171873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Requested Physics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Energy (per </a:t>
            </a:r>
            <a:r>
              <a:rPr lang="en-US" sz="1400" dirty="0" err="1">
                <a:solidFill>
                  <a:srgbClr val="C00000"/>
                </a:solidFill>
              </a:rPr>
              <a:t>linac</a:t>
            </a:r>
            <a:r>
              <a:rPr lang="en-US" sz="14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6895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8832-CFEC-E2A0-5C11-C7020FA9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In-Situ Plasma Processing Of CEBAF CMs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68D0A82-E4A6-C7E3-750B-1E451A95C4DB}"/>
              </a:ext>
            </a:extLst>
          </p:cNvPr>
          <p:cNvSpPr txBox="1">
            <a:spLocks/>
          </p:cNvSpPr>
          <p:nvPr/>
        </p:nvSpPr>
        <p:spPr>
          <a:xfrm>
            <a:off x="6913418" y="1353006"/>
            <a:ext cx="4931948" cy="29605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E101FF28-B440-428B-D8F5-A8820F73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98" y="1346676"/>
            <a:ext cx="2891109" cy="273923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B3199A-878F-227E-1F73-475DF9D2750A}"/>
              </a:ext>
            </a:extLst>
          </p:cNvPr>
          <p:cNvSpPr txBox="1">
            <a:spLocks/>
          </p:cNvSpPr>
          <p:nvPr/>
        </p:nvSpPr>
        <p:spPr bwMode="auto">
          <a:xfrm>
            <a:off x="343458" y="4516969"/>
            <a:ext cx="11501908" cy="17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Four cryomodules, 2L22 - 2L25 (all cavities), were plasma-processed in the tunnel during last SAD</a:t>
            </a:r>
          </a:p>
          <a:p>
            <a:r>
              <a:rPr lang="en-US" sz="2000" dirty="0"/>
              <a:t>Path Forward</a:t>
            </a:r>
          </a:p>
          <a:p>
            <a:pPr lvl="1"/>
            <a:r>
              <a:rPr lang="en-US" sz="1800" dirty="0">
                <a:latin typeface="+mn-lt"/>
              </a:rPr>
              <a:t>Process 3 to 4 C100 and C75 cryomodules during accelerator shutdowns.</a:t>
            </a:r>
          </a:p>
          <a:p>
            <a:pPr lvl="1"/>
            <a:r>
              <a:rPr lang="en-US" sz="1800" dirty="0">
                <a:solidFill>
                  <a:srgbClr val="212121"/>
                </a:solidFill>
                <a:latin typeface="+mn-lt"/>
              </a:rPr>
              <a:t>Extend plasma processing to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+mn-lt"/>
              </a:rPr>
              <a:t> C75 cavities. </a:t>
            </a:r>
            <a:endParaRPr lang="en-US" sz="1800" dirty="0">
              <a:solidFill>
                <a:srgbClr val="212121"/>
              </a:solidFill>
              <a:latin typeface="+mn-lt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2AB7C30-6941-E4A7-021B-CD06B4BE7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6" t="17353" r="7116" b="755"/>
          <a:stretch/>
        </p:blipFill>
        <p:spPr>
          <a:xfrm>
            <a:off x="984795" y="1346676"/>
            <a:ext cx="2065001" cy="2739230"/>
          </a:xfrm>
          <a:prstGeom prst="rect">
            <a:avLst/>
          </a:prstGeom>
        </p:spPr>
      </p:pic>
      <p:pic>
        <p:nvPicPr>
          <p:cNvPr id="9" name="Picture 8" descr="Diagram of a diagram of a reaction&#10;&#10;Description automatically generated with medium confidence">
            <a:extLst>
              <a:ext uri="{FF2B5EF4-FFF2-40B4-BE49-F238E27FC236}">
                <a16:creationId xmlns:a16="http://schemas.microsoft.com/office/drawing/2014/main" id="{857DA408-E0E5-4850-9065-EB7BDD5C7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80" y="1353006"/>
            <a:ext cx="3766034" cy="27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CF99-C9B6-9EF0-2CE0-6617A440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Plasma Processing Increased Gradient by 2.7 MV/m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F757A-A452-5909-2A15-0C12F29E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" t="13069" r="991" b="3445"/>
          <a:stretch/>
        </p:blipFill>
        <p:spPr>
          <a:xfrm>
            <a:off x="254007" y="1431855"/>
            <a:ext cx="6390861" cy="3994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4D45B-446B-893C-9D00-715EDD4E5D7E}"/>
              </a:ext>
            </a:extLst>
          </p:cNvPr>
          <p:cNvSpPr txBox="1"/>
          <p:nvPr/>
        </p:nvSpPr>
        <p:spPr>
          <a:xfrm>
            <a:off x="7066722" y="2360502"/>
            <a:ext cx="4868096" cy="213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 free operation was improved by 59.1 MeV (24%).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average improvement of 2.7 MV/m.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 cavities were field emission free after processing.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2C0361-FC1B-3A38-E1BF-E9EE0DA5B0CB}"/>
              </a:ext>
            </a:extLst>
          </p:cNvPr>
          <p:cNvCxnSpPr/>
          <p:nvPr/>
        </p:nvCxnSpPr>
        <p:spPr>
          <a:xfrm>
            <a:off x="3968824" y="1980162"/>
            <a:ext cx="0" cy="2922104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D7DB19-1087-2E38-A5DD-81D54B8656E0}"/>
              </a:ext>
            </a:extLst>
          </p:cNvPr>
          <p:cNvSpPr txBox="1"/>
          <p:nvPr/>
        </p:nvSpPr>
        <p:spPr>
          <a:xfrm>
            <a:off x="3981181" y="2462075"/>
            <a:ext cx="14707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Average Increase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is 2.7 MV/m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9ED57-6B26-E880-4895-A585E71CDFDB}"/>
              </a:ext>
            </a:extLst>
          </p:cNvPr>
          <p:cNvSpPr txBox="1"/>
          <p:nvPr/>
        </p:nvSpPr>
        <p:spPr>
          <a:xfrm>
            <a:off x="569981" y="5878378"/>
            <a:ext cx="1104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Success of plasma processing supports more aggressive curve for CEBAF energy reach</a:t>
            </a:r>
          </a:p>
        </p:txBody>
      </p:sp>
    </p:spTree>
    <p:extLst>
      <p:ext uri="{BB962C8B-B14F-4D97-AF65-F5344CB8AC3E}">
        <p14:creationId xmlns:p14="http://schemas.microsoft.com/office/powerpoint/2010/main" val="155813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2A20-A924-0359-8C10-079EF7A2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Improvement Projects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9405BE-CB52-2890-4260-2C0DFBD2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828040"/>
          </a:xfrm>
        </p:spPr>
        <p:txBody>
          <a:bodyPr/>
          <a:lstStyle/>
          <a:p>
            <a:r>
              <a:rPr lang="en-US" dirty="0"/>
              <a:t>AIPs are used to upgrade existing system and bring new functionality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6F9C7E-2042-BE75-C5E9-6CC129E44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23354"/>
              </p:ext>
            </p:extLst>
          </p:nvPr>
        </p:nvGraphicFramePr>
        <p:xfrm>
          <a:off x="2496857" y="2336800"/>
          <a:ext cx="7195109" cy="35792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25740">
                  <a:extLst>
                    <a:ext uri="{9D8B030D-6E8A-4147-A177-3AD203B41FA5}">
                      <a16:colId xmlns:a16="http://schemas.microsoft.com/office/drawing/2014/main" val="2897059587"/>
                    </a:ext>
                  </a:extLst>
                </a:gridCol>
                <a:gridCol w="2769369">
                  <a:extLst>
                    <a:ext uri="{9D8B030D-6E8A-4147-A177-3AD203B41FA5}">
                      <a16:colId xmlns:a16="http://schemas.microsoft.com/office/drawing/2014/main" val="2054882310"/>
                    </a:ext>
                  </a:extLst>
                </a:gridCol>
              </a:tblGrid>
              <a:tr h="75119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AIP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Status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06942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Full Energy Injector - Integration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0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0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313871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LLRF Digital Upgrades - C75 LLRF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On-going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154295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Next Gen BPM Upgrade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531490"/>
                  </a:ext>
                </a:extLst>
              </a:tr>
              <a:tr h="353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Global Timing System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0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0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54640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Spare CEBAF Booster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049859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Waveguide Stub Tuners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11735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BLM system upgrade (New)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43537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RF one zone upgrade (New)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started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97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462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CD97-335B-9929-7D7D-14820380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AIPs: Injector Upgrade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E013D-3A2D-3E46-96AC-1627CC7A7A23}"/>
              </a:ext>
            </a:extLst>
          </p:cNvPr>
          <p:cNvSpPr txBox="1">
            <a:spLocks/>
          </p:cNvSpPr>
          <p:nvPr/>
        </p:nvSpPr>
        <p:spPr>
          <a:xfrm>
            <a:off x="347472" y="1210586"/>
            <a:ext cx="6403183" cy="4991431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injector upgrade reduces helicity correlated asymmetries for the Parity Quality program (MOLLER).</a:t>
            </a:r>
          </a:p>
          <a:p>
            <a:r>
              <a:rPr lang="en-US" sz="2000" dirty="0"/>
              <a:t>Scope</a:t>
            </a:r>
          </a:p>
          <a:p>
            <a:pPr lvl="1"/>
            <a:r>
              <a:rPr lang="en-US" sz="1800" dirty="0"/>
              <a:t>Increased gun voltage from 130 to 180 keV.</a:t>
            </a:r>
          </a:p>
          <a:p>
            <a:pPr lvl="1"/>
            <a:r>
              <a:rPr lang="en-US" sz="1800" dirty="0"/>
              <a:t>Upgraded Wien filters.</a:t>
            </a:r>
          </a:p>
          <a:p>
            <a:pPr lvl="1"/>
            <a:r>
              <a:rPr lang="en-US" sz="1800" dirty="0"/>
              <a:t>Solenoids with a larger aperture.</a:t>
            </a:r>
          </a:p>
          <a:p>
            <a:pPr lvl="1"/>
            <a:r>
              <a:rPr lang="en-US" sz="1800" dirty="0"/>
              <a:t>New SRF Booster cryomodule with reduced deflection and coupling.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Injector is successfully used for this beam run</a:t>
            </a:r>
          </a:p>
          <a:p>
            <a:r>
              <a:rPr lang="en-US" sz="2000" dirty="0"/>
              <a:t>Beam tests to quantify beam Parity Quality and fully evaluate the injector are on-going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6084-3EBE-D657-EF24-D4CC8903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0" b="13862"/>
          <a:stretch/>
        </p:blipFill>
        <p:spPr>
          <a:xfrm>
            <a:off x="7029559" y="1210586"/>
            <a:ext cx="5159266" cy="2908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D61C7-C83B-E051-76B9-0B5AA4616B93}"/>
              </a:ext>
            </a:extLst>
          </p:cNvPr>
          <p:cNvSpPr txBox="1"/>
          <p:nvPr/>
        </p:nvSpPr>
        <p:spPr>
          <a:xfrm>
            <a:off x="7259171" y="2903341"/>
            <a:ext cx="88259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180 kV </a:t>
            </a:r>
            <a:r>
              <a:rPr lang="en-US" sz="1200" dirty="0" err="1">
                <a:solidFill>
                  <a:schemeClr val="bg1"/>
                </a:solidFill>
              </a:rPr>
              <a:t>photogun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AAFC04-1E67-29BC-55EB-462D0B1DF0B9}"/>
              </a:ext>
            </a:extLst>
          </p:cNvPr>
          <p:cNvCxnSpPr>
            <a:cxnSpLocks/>
          </p:cNvCxnSpPr>
          <p:nvPr/>
        </p:nvCxnSpPr>
        <p:spPr>
          <a:xfrm flipH="1" flipV="1">
            <a:off x="7513025" y="2372023"/>
            <a:ext cx="120226" cy="5313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8D3544-1E0B-C066-A901-EDEF0B6118F8}"/>
              </a:ext>
            </a:extLst>
          </p:cNvPr>
          <p:cNvCxnSpPr>
            <a:cxnSpLocks/>
          </p:cNvCxnSpPr>
          <p:nvPr/>
        </p:nvCxnSpPr>
        <p:spPr>
          <a:xfrm flipV="1">
            <a:off x="8021541" y="2617072"/>
            <a:ext cx="1095857" cy="10256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DFB7F5-A581-D530-D6DE-E4D834CF0D67}"/>
              </a:ext>
            </a:extLst>
          </p:cNvPr>
          <p:cNvSpPr txBox="1"/>
          <p:nvPr/>
        </p:nvSpPr>
        <p:spPr>
          <a:xfrm>
            <a:off x="7412923" y="3664971"/>
            <a:ext cx="76203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booster</a:t>
            </a:r>
            <a:endParaRPr lang="en-US" sz="1200" dirty="0"/>
          </a:p>
        </p:txBody>
      </p:sp>
      <p:pic>
        <p:nvPicPr>
          <p:cNvPr id="11" name="Picture 10" descr="A close-up of a camera&#10;&#10;Description automatically generated">
            <a:extLst>
              <a:ext uri="{FF2B5EF4-FFF2-40B4-BE49-F238E27FC236}">
                <a16:creationId xmlns:a16="http://schemas.microsoft.com/office/drawing/2014/main" id="{002E07D9-DCB1-E058-6057-440D08829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59" y="4309827"/>
            <a:ext cx="2519531" cy="1934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3D9E48-8949-C385-3566-F4162455A366}"/>
              </a:ext>
            </a:extLst>
          </p:cNvPr>
          <p:cNvSpPr txBox="1"/>
          <p:nvPr/>
        </p:nvSpPr>
        <p:spPr>
          <a:xfrm>
            <a:off x="9674996" y="4118776"/>
            <a:ext cx="251382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New injector and Booster CM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In the CEBAF tunnel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32E42-C656-55C3-CC5A-7739066512F9}"/>
              </a:ext>
            </a:extLst>
          </p:cNvPr>
          <p:cNvSpPr txBox="1"/>
          <p:nvPr/>
        </p:nvSpPr>
        <p:spPr>
          <a:xfrm>
            <a:off x="9549090" y="5721886"/>
            <a:ext cx="176683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Beam in the injector</a:t>
            </a:r>
          </a:p>
        </p:txBody>
      </p:sp>
    </p:spTree>
    <p:extLst>
      <p:ext uri="{BB962C8B-B14F-4D97-AF65-F5344CB8AC3E}">
        <p14:creationId xmlns:p14="http://schemas.microsoft.com/office/powerpoint/2010/main" val="2828829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7C16-7ED1-5CDA-FBFB-275CB5AF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of R&amp;D and SBIR-Funded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1082-5991-19EF-7B03-669113DBE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7448576" cy="4663440"/>
          </a:xfrm>
        </p:spPr>
        <p:txBody>
          <a:bodyPr/>
          <a:lstStyle/>
          <a:p>
            <a:r>
              <a:rPr lang="en-US" sz="2400" dirty="0"/>
              <a:t>Three AI/ML DOE funded projects </a:t>
            </a:r>
            <a:r>
              <a:rPr lang="en-US" sz="2000" dirty="0"/>
              <a:t>(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FOA-LAB-20-2261</a:t>
            </a:r>
            <a:r>
              <a:rPr lang="en-US" sz="2000" dirty="0"/>
              <a:t>)</a:t>
            </a:r>
            <a:endParaRPr lang="en-US" sz="2400" dirty="0"/>
          </a:p>
          <a:p>
            <a:pPr lvl="1"/>
            <a:r>
              <a:rPr lang="en-US" sz="2000" dirty="0">
                <a:solidFill>
                  <a:schemeClr val="tx1"/>
                </a:solidFill>
                <a:latin typeface="+mj-lt"/>
              </a:rPr>
              <a:t>Automate identification of unstable SRF cavities.</a:t>
            </a:r>
          </a:p>
          <a:p>
            <a:pPr lvl="1"/>
            <a:r>
              <a:rPr lang="en-US" sz="2000" dirty="0">
                <a:latin typeface="+mn-lt"/>
              </a:rPr>
              <a:t>C100 Cavity Fault Prediction.</a:t>
            </a:r>
            <a:endParaRPr lang="en-US" sz="2000" dirty="0"/>
          </a:p>
          <a:p>
            <a:pPr lvl="1"/>
            <a:r>
              <a:rPr lang="en-US" sz="2000" dirty="0">
                <a:latin typeface="+mn-lt"/>
              </a:rPr>
              <a:t>CEBAF cavity field emission management using neutron detectors and surrogate models (ML)</a:t>
            </a:r>
            <a:endParaRPr lang="en-US" sz="2000" dirty="0"/>
          </a:p>
          <a:p>
            <a:pPr lvl="2"/>
            <a:r>
              <a:rPr lang="en-US" sz="1600" dirty="0"/>
              <a:t>Reduce field emission, increase lifetime of components</a:t>
            </a:r>
          </a:p>
          <a:p>
            <a:r>
              <a:rPr lang="en-US" sz="2400" dirty="0"/>
              <a:t>He flowmeter (SBIR, Hyperboloid LLC)</a:t>
            </a:r>
          </a:p>
          <a:p>
            <a:pPr lvl="1"/>
            <a:r>
              <a:rPr lang="en-US" sz="2000" dirty="0"/>
              <a:t>Allows for fast and accurate measurement of cavity heat and Q</a:t>
            </a:r>
            <a:r>
              <a:rPr lang="en-US" sz="2000" baseline="-25000" dirty="0"/>
              <a:t>0</a:t>
            </a:r>
          </a:p>
          <a:p>
            <a:r>
              <a:rPr lang="en-US" sz="2400" dirty="0"/>
              <a:t>1497 MHz Magnetron RF source (SBIR, Muon Inc)</a:t>
            </a:r>
          </a:p>
          <a:p>
            <a:pPr lvl="1"/>
            <a:r>
              <a:rPr lang="en-US" sz="2000" dirty="0"/>
              <a:t>Demonstrate feasibility of magnetron as alternative, efficient RF source for CEBAF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4FFA9-EC44-36EB-B258-F86C15D9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904" y="592476"/>
            <a:ext cx="2524561" cy="242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10409-ABEC-83A1-D2CA-E32B9E3BB036}"/>
              </a:ext>
            </a:extLst>
          </p:cNvPr>
          <p:cNvSpPr txBox="1"/>
          <p:nvPr/>
        </p:nvSpPr>
        <p:spPr>
          <a:xfrm>
            <a:off x="8557072" y="256838"/>
            <a:ext cx="350128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Detection of anomalies in cavity field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D6DA3D3-5FE5-CE28-1F04-E733F7D70D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208472"/>
              </p:ext>
            </p:extLst>
          </p:nvPr>
        </p:nvGraphicFramePr>
        <p:xfrm>
          <a:off x="8104816" y="4821945"/>
          <a:ext cx="1404999" cy="196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277731" imgH="10188823" progId="Paint.Picture">
                  <p:embed/>
                </p:oleObj>
              </mc:Choice>
              <mc:Fallback>
                <p:oleObj name="Bitmap Image" r:id="rId3" imgW="7277731" imgH="10188823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816" y="4821945"/>
                        <a:ext cx="1404999" cy="19663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3A9549-BFA6-8B9B-4E4E-06A3B78C3F9B}"/>
              </a:ext>
            </a:extLst>
          </p:cNvPr>
          <p:cNvSpPr txBox="1"/>
          <p:nvPr/>
        </p:nvSpPr>
        <p:spPr>
          <a:xfrm>
            <a:off x="9485918" y="6086127"/>
            <a:ext cx="2418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First L-Band tube at </a:t>
            </a:r>
          </a:p>
          <a:p>
            <a:r>
              <a:rPr lang="en-US" sz="1200" dirty="0"/>
              <a:t>Richardson Electronics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1CB5B-545D-4793-000A-F83F896C561A}"/>
              </a:ext>
            </a:extLst>
          </p:cNvPr>
          <p:cNvSpPr txBox="1"/>
          <p:nvPr/>
        </p:nvSpPr>
        <p:spPr>
          <a:xfrm>
            <a:off x="8525893" y="3326157"/>
            <a:ext cx="1196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Helium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Mass </a:t>
            </a:r>
          </a:p>
          <a:p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Flow Monitor​</a:t>
            </a:r>
            <a:endParaRPr lang="en-US" sz="1400" dirty="0"/>
          </a:p>
        </p:txBody>
      </p:sp>
      <p:pic>
        <p:nvPicPr>
          <p:cNvPr id="12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F7EFF3AB-9B11-EF05-4E79-3C9C50B47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17" y="3237472"/>
            <a:ext cx="2418035" cy="25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01339C-E417-3F95-4508-FCA7A8981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Priorities of CEBAF Operations</a:t>
            </a:r>
          </a:p>
          <a:p>
            <a:r>
              <a:rPr lang="en-US" sz="2400" dirty="0"/>
              <a:t>Status of Accelerator Operations</a:t>
            </a:r>
          </a:p>
          <a:p>
            <a:r>
              <a:rPr lang="en-US" sz="2400" dirty="0"/>
              <a:t>Beam availability and downtime mitigation</a:t>
            </a:r>
          </a:p>
          <a:p>
            <a:r>
              <a:rPr lang="en-US" sz="2400" dirty="0"/>
              <a:t>CEBAF Performance Plan (CPP)</a:t>
            </a:r>
          </a:p>
          <a:p>
            <a:r>
              <a:rPr lang="en-US" sz="2400" dirty="0"/>
              <a:t>Accelerator Improvement Projects (AIPs) and R&amp;D portfolio</a:t>
            </a:r>
          </a:p>
          <a:p>
            <a:r>
              <a:rPr lang="en-US" sz="2400" dirty="0"/>
              <a:t>Accelerator Division reorganization</a:t>
            </a:r>
          </a:p>
          <a:p>
            <a:r>
              <a:rPr lang="en-US" sz="2400" dirty="0"/>
              <a:t>Conclusions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A633-AC96-5195-C1D2-79C84D17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Division Reorganization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53E5D-71E0-58D6-E396-8903AD55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1422261" cy="204944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Effective October 1, 2023, DC Power, RF, I&amp;C, Safety Systems, Support Services, Vacuum Technicians, Specific Mechanical Engineering personnel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moved from Engineering Division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to Accelerator Division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Goal: align resources, responsibility and accountability for CEBAF operations, maintenance and improvements within a single organization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B56CD-BD3F-C7FC-98E3-8772F211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20" y="3665726"/>
            <a:ext cx="6539086" cy="30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09C9-AEC5-67CC-ABD7-A06AF7A5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SAD Planning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F2FD-E6C7-34C3-8BCE-F232CC7D5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Dates (preliminary) 5/19/2024 – 9/5/2024</a:t>
            </a:r>
          </a:p>
          <a:p>
            <a:r>
              <a:rPr lang="en-US" sz="2400" dirty="0"/>
              <a:t>SRF</a:t>
            </a:r>
          </a:p>
          <a:p>
            <a:pPr lvl="1"/>
            <a:r>
              <a:rPr lang="en-US" sz="2000" dirty="0"/>
              <a:t>Install 2xC75 CM and swap one C100 CM</a:t>
            </a:r>
          </a:p>
          <a:p>
            <a:pPr lvl="1"/>
            <a:r>
              <a:rPr lang="en-US" sz="2000" dirty="0"/>
              <a:t>Plasma-process 3-4 C100 and C75 CMs</a:t>
            </a:r>
          </a:p>
          <a:p>
            <a:pPr lvl="1"/>
            <a:r>
              <a:rPr lang="en-US" sz="2000" dirty="0"/>
              <a:t>Change gate valves around these CMs, girders?</a:t>
            </a:r>
          </a:p>
          <a:p>
            <a:r>
              <a:rPr lang="en-US" sz="2400" dirty="0"/>
              <a:t>RF</a:t>
            </a:r>
          </a:p>
          <a:p>
            <a:pPr lvl="1"/>
            <a:r>
              <a:rPr lang="en-US" sz="2000" dirty="0"/>
              <a:t>Keep installing LLRF 3.0</a:t>
            </a:r>
          </a:p>
          <a:p>
            <a:pPr lvl="1"/>
            <a:r>
              <a:rPr lang="en-US" sz="2000" dirty="0"/>
              <a:t>Install fiber links for Master Oscillator to North and South </a:t>
            </a:r>
            <a:r>
              <a:rPr lang="en-US" sz="2000" dirty="0" err="1"/>
              <a:t>Linacs</a:t>
            </a:r>
            <a:r>
              <a:rPr lang="en-US" sz="2000" dirty="0"/>
              <a:t> to reduce EMI induced trips</a:t>
            </a:r>
          </a:p>
          <a:p>
            <a:r>
              <a:rPr lang="en-US" sz="2400" dirty="0"/>
              <a:t>…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2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B975-6E51-A249-FBAA-B229631C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How Do CEBAF Operations Compare To Other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C8AC-2AF1-8F3C-6D0E-B13E1F32C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Good</a:t>
            </a:r>
          </a:p>
          <a:p>
            <a:pPr lvl="1"/>
            <a:r>
              <a:rPr lang="en-US" sz="2000" dirty="0"/>
              <a:t>Close interaction with experimental halls</a:t>
            </a:r>
          </a:p>
          <a:p>
            <a:pPr lvl="1"/>
            <a:r>
              <a:rPr lang="en-US" sz="2000" dirty="0"/>
              <a:t>Strong CEBAF operator group and training</a:t>
            </a:r>
          </a:p>
          <a:p>
            <a:pPr lvl="1"/>
            <a:r>
              <a:rPr lang="en-US" sz="2000" dirty="0"/>
              <a:t>Work release system (</a:t>
            </a:r>
            <a:r>
              <a:rPr lang="en-US" sz="2000" dirty="0" err="1"/>
              <a:t>ATLis</a:t>
            </a:r>
            <a:r>
              <a:rPr lang="en-US" sz="2000" dirty="0"/>
              <a:t>)</a:t>
            </a:r>
          </a:p>
          <a:p>
            <a:r>
              <a:rPr lang="en-US" sz="2400" dirty="0"/>
              <a:t>The Bad</a:t>
            </a:r>
          </a:p>
          <a:p>
            <a:pPr lvl="1"/>
            <a:r>
              <a:rPr lang="en-US" sz="2000" dirty="0"/>
              <a:t>Culture of reactive approach to hardware maintenance results in low reliability</a:t>
            </a:r>
          </a:p>
          <a:p>
            <a:pPr lvl="1"/>
            <a:r>
              <a:rPr lang="en-US" sz="2000" dirty="0"/>
              <a:t>In-consistent use of best engineering practices and processes and lack of ownership</a:t>
            </a:r>
          </a:p>
          <a:p>
            <a:r>
              <a:rPr lang="en-US" sz="2400" dirty="0"/>
              <a:t>And we really need to think about it…</a:t>
            </a:r>
          </a:p>
          <a:p>
            <a:pPr lvl="1"/>
            <a:r>
              <a:rPr lang="en-US" sz="2000" dirty="0"/>
              <a:t>How are we going to upgrade aging infrastructure under present funding and schedule boundary conditions</a:t>
            </a:r>
          </a:p>
          <a:p>
            <a:pPr lvl="1"/>
            <a:r>
              <a:rPr lang="en-US" sz="2000" dirty="0"/>
              <a:t>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247773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6D4F-E6A0-7D28-C68C-72006FCD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76877-83E5-7286-C443-9EBE8117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Beam run in CEBAF is in full progress. Average reliability for the run is 81%.</a:t>
            </a:r>
          </a:p>
          <a:p>
            <a:r>
              <a:rPr lang="en-US" sz="2400" dirty="0"/>
              <a:t>Focus on improvement of communication between Ops and SMEs and performance and reliability issues</a:t>
            </a:r>
          </a:p>
          <a:p>
            <a:r>
              <a:rPr lang="en-US" sz="2400" dirty="0"/>
              <a:t>Energy reach will meet 12 GeV requirements with the required margin in FY 25-27. Successful demonstration of in-situ plasma processing will speed up growth of the CEBAF energy. </a:t>
            </a:r>
          </a:p>
          <a:p>
            <a:r>
              <a:rPr lang="en-US" sz="2400" dirty="0"/>
              <a:t>Accelerator Division reorganization will </a:t>
            </a:r>
            <a:r>
              <a:rPr lang="en-US" sz="2400" dirty="0">
                <a:solidFill>
                  <a:schemeClr val="tx1"/>
                </a:solidFill>
              </a:rPr>
              <a:t>align resources with CEBAF operations</a:t>
            </a:r>
            <a:endParaRPr lang="en-US" sz="2400" dirty="0"/>
          </a:p>
          <a:p>
            <a:r>
              <a:rPr lang="en-US" sz="2400" dirty="0"/>
              <a:t>Looking forward to another successful year of delivering beam to NP users.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2253-D4D6-2C2F-145C-A8022D3C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81" y="2676486"/>
            <a:ext cx="11422261" cy="484748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69717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4B6013C8-CF95-9620-2FE4-BAB3E9D6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" y="17661"/>
            <a:ext cx="11003622" cy="68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A443-7392-9FF4-B6C7-FEDFDA0A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of Accelerator Operations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31233-464B-33B1-7D0C-74F5A0E2A0DA}"/>
              </a:ext>
            </a:extLst>
          </p:cNvPr>
          <p:cNvSpPr txBox="1">
            <a:spLocks/>
          </p:cNvSpPr>
          <p:nvPr/>
        </p:nvSpPr>
        <p:spPr bwMode="auto">
          <a:xfrm>
            <a:off x="333140" y="4334114"/>
            <a:ext cx="11450924" cy="223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Operate CEBAF for Nuclear Physics for &gt;30 week/yr. for &gt;1800 users</a:t>
            </a:r>
          </a:p>
          <a:p>
            <a:r>
              <a:rPr lang="en-US" sz="2400" dirty="0"/>
              <a:t>Ensure CEBAF ready for upcoming 12 GeV experimental program (MOLLER, </a:t>
            </a:r>
            <a:r>
              <a:rPr lang="en-US" sz="2400" dirty="0" err="1"/>
              <a:t>SoLID</a:t>
            </a:r>
            <a:r>
              <a:rPr lang="en-US" sz="2400" dirty="0"/>
              <a:t>, K-Long) </a:t>
            </a:r>
          </a:p>
          <a:p>
            <a:r>
              <a:rPr lang="en-US" sz="2400" dirty="0"/>
              <a:t>Support future upgrades providing new experimental capabilities (22 GeV and e+)</a:t>
            </a:r>
          </a:p>
        </p:txBody>
      </p:sp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C0FEBD43-E1B3-4E65-165E-63081CB9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29207"/>
            <a:ext cx="7772400" cy="3093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36402-5A70-9206-8608-7B4B915488A1}"/>
              </a:ext>
            </a:extLst>
          </p:cNvPr>
          <p:cNvSpPr/>
          <p:nvPr/>
        </p:nvSpPr>
        <p:spPr>
          <a:xfrm>
            <a:off x="2097157" y="921249"/>
            <a:ext cx="2047460" cy="3101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FFF0A-48B8-2A85-D8D5-05B3D6D438CA}"/>
              </a:ext>
            </a:extLst>
          </p:cNvPr>
          <p:cNvSpPr txBox="1"/>
          <p:nvPr/>
        </p:nvSpPr>
        <p:spPr>
          <a:xfrm>
            <a:off x="9394154" y="3542820"/>
            <a:ext cx="26404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Adapted from S. Henderson’s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all-hands presentation 07/2023</a:t>
            </a:r>
          </a:p>
        </p:txBody>
      </p:sp>
    </p:spTree>
    <p:extLst>
      <p:ext uri="{BB962C8B-B14F-4D97-AF65-F5344CB8AC3E}">
        <p14:creationId xmlns:p14="http://schemas.microsoft.com/office/powerpoint/2010/main" val="92462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6450-79A9-E0D0-CEAC-04456CFB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Priorities of CEBAF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E1B9F-11CC-DE7B-BA39-1F0033432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Deliver beam (up) to four halls for nuclear physics program safely and reliably</a:t>
            </a:r>
          </a:p>
          <a:p>
            <a:r>
              <a:rPr lang="en-US" sz="2400" dirty="0"/>
              <a:t>Increase beam availability, reduce unscheduled downtime and frequency of trips</a:t>
            </a:r>
          </a:p>
          <a:p>
            <a:r>
              <a:rPr lang="en-US" sz="2400" dirty="0"/>
              <a:t>Improve CEBAF multi-hall performance with a high intensity beam. </a:t>
            </a:r>
          </a:p>
          <a:p>
            <a:r>
              <a:rPr lang="en-US" sz="2400" dirty="0"/>
              <a:t>Prepare for upcoming experiments to meet users’ requirements</a:t>
            </a:r>
          </a:p>
          <a:p>
            <a:r>
              <a:rPr lang="en-US" sz="2400" dirty="0"/>
              <a:t>Execute CEBAF Performance Plan</a:t>
            </a:r>
          </a:p>
          <a:p>
            <a:pPr lvl="1"/>
            <a:r>
              <a:rPr lang="en-US" sz="2000" dirty="0"/>
              <a:t>Extend CEBAF energy reach up to 12 GeV after 5.5 passes with margin</a:t>
            </a:r>
          </a:p>
          <a:p>
            <a:pPr lvl="1"/>
            <a:r>
              <a:rPr lang="en-US" sz="2000" dirty="0"/>
              <a:t>Improve hardware reliability through acquisition of critical components and spares </a:t>
            </a:r>
          </a:p>
          <a:p>
            <a:pPr lvl="1"/>
            <a:r>
              <a:rPr lang="en-US" sz="2000" dirty="0"/>
              <a:t>Address hardware obsolescence</a:t>
            </a:r>
          </a:p>
          <a:p>
            <a:r>
              <a:rPr lang="en-US" sz="2400" dirty="0"/>
              <a:t>Enhance CEBAF capabilities through AIPs, upgrades, and R&amp;D</a:t>
            </a:r>
          </a:p>
          <a:p>
            <a:r>
              <a:rPr lang="en-US" sz="2400" dirty="0"/>
              <a:t>Maintain strong operations team capable of meeting operational challenges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25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8C8F5EC-000E-972D-C99B-1DBB93C31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72741"/>
              </p:ext>
            </p:extLst>
          </p:nvPr>
        </p:nvGraphicFramePr>
        <p:xfrm>
          <a:off x="347472" y="3368521"/>
          <a:ext cx="11706949" cy="3012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7860">
                  <a:extLst>
                    <a:ext uri="{9D8B030D-6E8A-4147-A177-3AD203B41FA5}">
                      <a16:colId xmlns:a16="http://schemas.microsoft.com/office/drawing/2014/main" val="1057901021"/>
                    </a:ext>
                  </a:extLst>
                </a:gridCol>
                <a:gridCol w="1207860">
                  <a:extLst>
                    <a:ext uri="{9D8B030D-6E8A-4147-A177-3AD203B41FA5}">
                      <a16:colId xmlns:a16="http://schemas.microsoft.com/office/drawing/2014/main" val="2750834984"/>
                    </a:ext>
                  </a:extLst>
                </a:gridCol>
                <a:gridCol w="1207860">
                  <a:extLst>
                    <a:ext uri="{9D8B030D-6E8A-4147-A177-3AD203B41FA5}">
                      <a16:colId xmlns:a16="http://schemas.microsoft.com/office/drawing/2014/main" val="373159999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62622713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2503501869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322667482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3950940880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92850772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2501537842"/>
                    </a:ext>
                  </a:extLst>
                </a:gridCol>
                <a:gridCol w="1154767">
                  <a:extLst>
                    <a:ext uri="{9D8B030D-6E8A-4147-A177-3AD203B41FA5}">
                      <a16:colId xmlns:a16="http://schemas.microsoft.com/office/drawing/2014/main" val="2102419135"/>
                    </a:ext>
                  </a:extLst>
                </a:gridCol>
              </a:tblGrid>
              <a:tr h="318896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FY23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FY24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FY25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367768"/>
                  </a:ext>
                </a:extLst>
              </a:tr>
              <a:tr h="297081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831066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Hall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163746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Hall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14138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Hall 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313917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Hall 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91873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SAD</a:t>
                      </a: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880806"/>
                  </a:ext>
                </a:extLst>
              </a:tr>
              <a:tr h="399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Energy/linac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77325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D84178E-C413-4739-BAD9-A0325A19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and FY25 Operations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82837-F549-4CE7-9812-ABBA585DC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472" y="837656"/>
            <a:ext cx="5588582" cy="1983365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accent5"/>
                </a:solidFill>
              </a:rPr>
              <a:t>FY24 Run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34 weeks of beam operations, ~31 weeks physics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Expected challenges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Increasing reliability and beam availability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Scheduled Accelerator Down starts on May 20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5954B-2522-D3A5-AACD-37E389A40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2772" y="837656"/>
            <a:ext cx="5531934" cy="19833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5"/>
                </a:solidFill>
              </a:rPr>
              <a:t>FY25 Run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33 weeks of beam operations, ~31 weeks physics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Expected challenges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Physics requests CEBAF to operate at full design energy (12 GeV) and high beam power (1.1 MW)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Increasing CEBAF energy reach will be critical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810DF6-6341-1D14-65CE-EC8928776DBD}"/>
              </a:ext>
            </a:extLst>
          </p:cNvPr>
          <p:cNvSpPr/>
          <p:nvPr/>
        </p:nvSpPr>
        <p:spPr>
          <a:xfrm>
            <a:off x="1547732" y="4065000"/>
            <a:ext cx="1150985" cy="2431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11ABB8-AAC8-2CDB-12B9-51B8758F6AE7}"/>
              </a:ext>
            </a:extLst>
          </p:cNvPr>
          <p:cNvSpPr/>
          <p:nvPr/>
        </p:nvSpPr>
        <p:spPr>
          <a:xfrm>
            <a:off x="4750904" y="4064049"/>
            <a:ext cx="974029" cy="2431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C31D0F-4679-3665-4EF4-A0697FF42949}"/>
              </a:ext>
            </a:extLst>
          </p:cNvPr>
          <p:cNvSpPr/>
          <p:nvPr/>
        </p:nvSpPr>
        <p:spPr>
          <a:xfrm>
            <a:off x="9621711" y="4064049"/>
            <a:ext cx="2432709" cy="2431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37F7D-3931-F50C-5848-3E235EDA44FC}"/>
              </a:ext>
            </a:extLst>
          </p:cNvPr>
          <p:cNvSpPr/>
          <p:nvPr/>
        </p:nvSpPr>
        <p:spPr>
          <a:xfrm>
            <a:off x="1547733" y="4468302"/>
            <a:ext cx="1150984" cy="2431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0B0FA-B40C-9F74-6C57-1777D58F0E54}"/>
              </a:ext>
            </a:extLst>
          </p:cNvPr>
          <p:cNvSpPr/>
          <p:nvPr/>
        </p:nvSpPr>
        <p:spPr>
          <a:xfrm>
            <a:off x="4750905" y="4468302"/>
            <a:ext cx="3488634" cy="2431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2CA57-4BA9-45A2-0442-F56135EB5494}"/>
              </a:ext>
            </a:extLst>
          </p:cNvPr>
          <p:cNvSpPr/>
          <p:nvPr/>
        </p:nvSpPr>
        <p:spPr>
          <a:xfrm>
            <a:off x="9621711" y="4468302"/>
            <a:ext cx="2432708" cy="2431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5CEF1-0F80-49B7-2141-21EE4B90BF21}"/>
              </a:ext>
            </a:extLst>
          </p:cNvPr>
          <p:cNvSpPr/>
          <p:nvPr/>
        </p:nvSpPr>
        <p:spPr>
          <a:xfrm>
            <a:off x="1554638" y="4859523"/>
            <a:ext cx="1150984" cy="24319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A434D1-1C0F-24E9-6B91-B6A4818D81F2}"/>
              </a:ext>
            </a:extLst>
          </p:cNvPr>
          <p:cNvSpPr/>
          <p:nvPr/>
        </p:nvSpPr>
        <p:spPr>
          <a:xfrm>
            <a:off x="4750904" y="4859111"/>
            <a:ext cx="3488635" cy="24319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6A327-C0BA-E885-196E-2A40D0289626}"/>
              </a:ext>
            </a:extLst>
          </p:cNvPr>
          <p:cNvSpPr/>
          <p:nvPr/>
        </p:nvSpPr>
        <p:spPr>
          <a:xfrm>
            <a:off x="9621711" y="4859111"/>
            <a:ext cx="2432708" cy="24319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AD597C-63F5-0AB5-B901-7999286E6C46}"/>
              </a:ext>
            </a:extLst>
          </p:cNvPr>
          <p:cNvSpPr/>
          <p:nvPr/>
        </p:nvSpPr>
        <p:spPr>
          <a:xfrm>
            <a:off x="1554637" y="5250744"/>
            <a:ext cx="1150985" cy="24319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683C3-E8D2-2D91-9238-E6F85F59076B}"/>
              </a:ext>
            </a:extLst>
          </p:cNvPr>
          <p:cNvSpPr/>
          <p:nvPr/>
        </p:nvSpPr>
        <p:spPr>
          <a:xfrm>
            <a:off x="9621711" y="5250744"/>
            <a:ext cx="2432626" cy="24319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F26FE9-C8C8-D2ED-6ACC-7AD037A773C0}"/>
              </a:ext>
            </a:extLst>
          </p:cNvPr>
          <p:cNvSpPr/>
          <p:nvPr/>
        </p:nvSpPr>
        <p:spPr>
          <a:xfrm>
            <a:off x="1554638" y="6078214"/>
            <a:ext cx="1150984" cy="243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1047 MeV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91629C-ABEB-E939-A8D9-5710615F6455}"/>
              </a:ext>
            </a:extLst>
          </p:cNvPr>
          <p:cNvSpPr/>
          <p:nvPr/>
        </p:nvSpPr>
        <p:spPr>
          <a:xfrm>
            <a:off x="4750900" y="6046974"/>
            <a:ext cx="3488635" cy="243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1047 MeV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8A582E-9577-E2E7-8DEF-1E18BE556E80}"/>
              </a:ext>
            </a:extLst>
          </p:cNvPr>
          <p:cNvSpPr/>
          <p:nvPr/>
        </p:nvSpPr>
        <p:spPr>
          <a:xfrm>
            <a:off x="9621711" y="6036131"/>
            <a:ext cx="2432623" cy="243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1100 MeV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8EFC7B-3BC0-11FD-05F7-38A3632D9D4D}"/>
              </a:ext>
            </a:extLst>
          </p:cNvPr>
          <p:cNvSpPr/>
          <p:nvPr/>
        </p:nvSpPr>
        <p:spPr>
          <a:xfrm>
            <a:off x="2764930" y="5652367"/>
            <a:ext cx="1985970" cy="2431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1BA420-F79E-6F53-E707-DEB2CAD2A211}"/>
              </a:ext>
            </a:extLst>
          </p:cNvPr>
          <p:cNvSpPr/>
          <p:nvPr/>
        </p:nvSpPr>
        <p:spPr>
          <a:xfrm>
            <a:off x="8239539" y="5649803"/>
            <a:ext cx="1382162" cy="2431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7B901-C7A6-80FB-D0EB-157EB1728F77}"/>
              </a:ext>
            </a:extLst>
          </p:cNvPr>
          <p:cNvCxnSpPr/>
          <p:nvPr/>
        </p:nvCxnSpPr>
        <p:spPr>
          <a:xfrm>
            <a:off x="5605690" y="3437155"/>
            <a:ext cx="0" cy="2884251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A155D7-1D9E-884D-0C69-E6CFDE79A905}"/>
              </a:ext>
            </a:extLst>
          </p:cNvPr>
          <p:cNvSpPr txBox="1"/>
          <p:nvPr/>
        </p:nvSpPr>
        <p:spPr>
          <a:xfrm>
            <a:off x="5308900" y="3167537"/>
            <a:ext cx="4908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0F787E-A4F7-48ED-615E-6E20B8010D9C}"/>
              </a:ext>
            </a:extLst>
          </p:cNvPr>
          <p:cNvSpPr/>
          <p:nvPr/>
        </p:nvSpPr>
        <p:spPr>
          <a:xfrm>
            <a:off x="7552341" y="4064049"/>
            <a:ext cx="353224" cy="2431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3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F42F-1B7E-836E-D2AB-D615B6D5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FY23 Scheduled Accelerator Downtime (SAD) Completed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CDCB9B-730D-743A-908D-C292AFD05C53}"/>
              </a:ext>
            </a:extLst>
          </p:cNvPr>
          <p:cNvSpPr txBox="1">
            <a:spLocks/>
          </p:cNvSpPr>
          <p:nvPr/>
        </p:nvSpPr>
        <p:spPr>
          <a:xfrm>
            <a:off x="279586" y="1256105"/>
            <a:ext cx="11369809" cy="1446081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New injector will reduce helicity correlated asymmetries for MOLLER.</a:t>
            </a:r>
          </a:p>
          <a:p>
            <a:r>
              <a:rPr lang="en-US" sz="2000" dirty="0"/>
              <a:t>Installed cryomodules and plasma processing increased the energy reach.</a:t>
            </a:r>
          </a:p>
          <a:p>
            <a:r>
              <a:rPr lang="en-US" sz="2000" dirty="0"/>
              <a:t>Upgrade of Personnel Safety System in South </a:t>
            </a:r>
            <a:r>
              <a:rPr lang="en-US" sz="2000" dirty="0" err="1"/>
              <a:t>Linac</a:t>
            </a:r>
            <a:r>
              <a:rPr lang="en-US" sz="2000" dirty="0"/>
              <a:t>. Certification once per year is considered.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8756F7-E336-E447-D684-64388A50E9F5}"/>
              </a:ext>
            </a:extLst>
          </p:cNvPr>
          <p:cNvSpPr/>
          <p:nvPr/>
        </p:nvSpPr>
        <p:spPr>
          <a:xfrm>
            <a:off x="2278422" y="4013100"/>
            <a:ext cx="7631979" cy="155863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762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CCC63B-AF32-D672-F20C-8D7256FFE90D}"/>
              </a:ext>
            </a:extLst>
          </p:cNvPr>
          <p:cNvCxnSpPr/>
          <p:nvPr/>
        </p:nvCxnSpPr>
        <p:spPr>
          <a:xfrm flipH="1">
            <a:off x="1608065" y="4002709"/>
            <a:ext cx="198466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76122FA-C2B3-6A8E-1783-05DCC4702035}"/>
              </a:ext>
            </a:extLst>
          </p:cNvPr>
          <p:cNvSpPr/>
          <p:nvPr/>
        </p:nvSpPr>
        <p:spPr>
          <a:xfrm>
            <a:off x="7044369" y="5465749"/>
            <a:ext cx="426027" cy="218209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37FA7-A246-2573-C903-F4481A7F22B8}"/>
              </a:ext>
            </a:extLst>
          </p:cNvPr>
          <p:cNvSpPr/>
          <p:nvPr/>
        </p:nvSpPr>
        <p:spPr>
          <a:xfrm>
            <a:off x="6206622" y="5467462"/>
            <a:ext cx="426027" cy="218209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62D167-F8A8-D9DF-F65E-CCE97AE2F501}"/>
              </a:ext>
            </a:extLst>
          </p:cNvPr>
          <p:cNvSpPr/>
          <p:nvPr/>
        </p:nvSpPr>
        <p:spPr>
          <a:xfrm>
            <a:off x="4513467" y="5478565"/>
            <a:ext cx="426027" cy="218209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BD5D2-C2C7-EE0A-E786-6D11AAFA30FB}"/>
              </a:ext>
            </a:extLst>
          </p:cNvPr>
          <p:cNvSpPr/>
          <p:nvPr/>
        </p:nvSpPr>
        <p:spPr>
          <a:xfrm>
            <a:off x="3276581" y="5481078"/>
            <a:ext cx="426027" cy="21820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2775C-6562-8204-F62C-EAAE34F8D066}"/>
              </a:ext>
            </a:extLst>
          </p:cNvPr>
          <p:cNvSpPr/>
          <p:nvPr/>
        </p:nvSpPr>
        <p:spPr>
          <a:xfrm>
            <a:off x="8261709" y="3955949"/>
            <a:ext cx="426028" cy="114301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812D6-6F20-02D2-9B5F-F26E3616F971}"/>
              </a:ext>
            </a:extLst>
          </p:cNvPr>
          <p:cNvSpPr/>
          <p:nvPr/>
        </p:nvSpPr>
        <p:spPr>
          <a:xfrm>
            <a:off x="1852395" y="3893604"/>
            <a:ext cx="426027" cy="21820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532F0-1475-B1C6-ED4C-C0B13D2DC1FE}"/>
              </a:ext>
            </a:extLst>
          </p:cNvPr>
          <p:cNvSpPr/>
          <p:nvPr/>
        </p:nvSpPr>
        <p:spPr>
          <a:xfrm>
            <a:off x="3912422" y="6246033"/>
            <a:ext cx="426027" cy="2182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95934-2982-2195-AFF5-789156AB5E72}"/>
              </a:ext>
            </a:extLst>
          </p:cNvPr>
          <p:cNvSpPr/>
          <p:nvPr/>
        </p:nvSpPr>
        <p:spPr>
          <a:xfrm>
            <a:off x="9047955" y="3071683"/>
            <a:ext cx="426027" cy="2182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001AB-7EF4-7B3B-9F25-934F996312C5}"/>
              </a:ext>
            </a:extLst>
          </p:cNvPr>
          <p:cNvSpPr txBox="1"/>
          <p:nvPr/>
        </p:nvSpPr>
        <p:spPr>
          <a:xfrm>
            <a:off x="9533293" y="2900162"/>
            <a:ext cx="88197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C100-10R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98 MV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51AFD-7DDE-D5E8-34B9-46A6C7C93365}"/>
              </a:ext>
            </a:extLst>
          </p:cNvPr>
          <p:cNvSpPr txBox="1"/>
          <p:nvPr/>
        </p:nvSpPr>
        <p:spPr>
          <a:xfrm>
            <a:off x="3000314" y="6104699"/>
            <a:ext cx="88197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C100-05R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98 MV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076F9-79E3-2C06-3975-CD1978CBE16D}"/>
              </a:ext>
            </a:extLst>
          </p:cNvPr>
          <p:cNvSpPr txBox="1"/>
          <p:nvPr/>
        </p:nvSpPr>
        <p:spPr>
          <a:xfrm>
            <a:off x="8059946" y="4127401"/>
            <a:ext cx="80823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1L26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Drift tube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BE21927-4D2C-91D5-FC7A-180B2EC33CA2}"/>
              </a:ext>
            </a:extLst>
          </p:cNvPr>
          <p:cNvSpPr/>
          <p:nvPr/>
        </p:nvSpPr>
        <p:spPr>
          <a:xfrm>
            <a:off x="8725837" y="3422896"/>
            <a:ext cx="446809" cy="467591"/>
          </a:xfrm>
          <a:custGeom>
            <a:avLst/>
            <a:gdLst>
              <a:gd name="connsiteX0" fmla="*/ 446809 w 446809"/>
              <a:gd name="connsiteY0" fmla="*/ 0 h 467591"/>
              <a:gd name="connsiteX1" fmla="*/ 426028 w 446809"/>
              <a:gd name="connsiteY1" fmla="*/ 72736 h 467591"/>
              <a:gd name="connsiteX2" fmla="*/ 384464 w 446809"/>
              <a:gd name="connsiteY2" fmla="*/ 135082 h 467591"/>
              <a:gd name="connsiteX3" fmla="*/ 363682 w 446809"/>
              <a:gd name="connsiteY3" fmla="*/ 166255 h 467591"/>
              <a:gd name="connsiteX4" fmla="*/ 342900 w 446809"/>
              <a:gd name="connsiteY4" fmla="*/ 197427 h 467591"/>
              <a:gd name="connsiteX5" fmla="*/ 311728 w 446809"/>
              <a:gd name="connsiteY5" fmla="*/ 228600 h 467591"/>
              <a:gd name="connsiteX6" fmla="*/ 290946 w 446809"/>
              <a:gd name="connsiteY6" fmla="*/ 259773 h 467591"/>
              <a:gd name="connsiteX7" fmla="*/ 259773 w 446809"/>
              <a:gd name="connsiteY7" fmla="*/ 290945 h 467591"/>
              <a:gd name="connsiteX8" fmla="*/ 238991 w 446809"/>
              <a:gd name="connsiteY8" fmla="*/ 322118 h 467591"/>
              <a:gd name="connsiteX9" fmla="*/ 176646 w 446809"/>
              <a:gd name="connsiteY9" fmla="*/ 363682 h 467591"/>
              <a:gd name="connsiteX10" fmla="*/ 145473 w 446809"/>
              <a:gd name="connsiteY10" fmla="*/ 384464 h 467591"/>
              <a:gd name="connsiteX11" fmla="*/ 83128 w 446809"/>
              <a:gd name="connsiteY11" fmla="*/ 405245 h 467591"/>
              <a:gd name="connsiteX12" fmla="*/ 0 w 446809"/>
              <a:gd name="connsiteY12" fmla="*/ 467591 h 46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6809" h="467591">
                <a:moveTo>
                  <a:pt x="446809" y="0"/>
                </a:moveTo>
                <a:cubicBezTo>
                  <a:pt x="439882" y="24245"/>
                  <a:pt x="436595" y="49841"/>
                  <a:pt x="426028" y="72736"/>
                </a:cubicBezTo>
                <a:cubicBezTo>
                  <a:pt x="415561" y="95414"/>
                  <a:pt x="398319" y="114300"/>
                  <a:pt x="384464" y="135082"/>
                </a:cubicBezTo>
                <a:lnTo>
                  <a:pt x="363682" y="166255"/>
                </a:lnTo>
                <a:cubicBezTo>
                  <a:pt x="356755" y="176646"/>
                  <a:pt x="351730" y="188596"/>
                  <a:pt x="342900" y="197427"/>
                </a:cubicBezTo>
                <a:cubicBezTo>
                  <a:pt x="332509" y="207818"/>
                  <a:pt x="321135" y="217311"/>
                  <a:pt x="311728" y="228600"/>
                </a:cubicBezTo>
                <a:cubicBezTo>
                  <a:pt x="303733" y="238194"/>
                  <a:pt x="298941" y="250179"/>
                  <a:pt x="290946" y="259773"/>
                </a:cubicBezTo>
                <a:cubicBezTo>
                  <a:pt x="281538" y="271062"/>
                  <a:pt x="269181" y="279656"/>
                  <a:pt x="259773" y="290945"/>
                </a:cubicBezTo>
                <a:cubicBezTo>
                  <a:pt x="251778" y="300539"/>
                  <a:pt x="248389" y="313894"/>
                  <a:pt x="238991" y="322118"/>
                </a:cubicBezTo>
                <a:cubicBezTo>
                  <a:pt x="220194" y="338565"/>
                  <a:pt x="197428" y="349827"/>
                  <a:pt x="176646" y="363682"/>
                </a:cubicBezTo>
                <a:cubicBezTo>
                  <a:pt x="166255" y="370609"/>
                  <a:pt x="157321" y="380515"/>
                  <a:pt x="145473" y="384464"/>
                </a:cubicBezTo>
                <a:lnTo>
                  <a:pt x="83128" y="405245"/>
                </a:lnTo>
                <a:cubicBezTo>
                  <a:pt x="12631" y="452243"/>
                  <a:pt x="38443" y="429148"/>
                  <a:pt x="0" y="467591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98CE182-42F6-5DD6-D5F4-8026EA77B2EB}"/>
              </a:ext>
            </a:extLst>
          </p:cNvPr>
          <p:cNvSpPr/>
          <p:nvPr/>
        </p:nvSpPr>
        <p:spPr>
          <a:xfrm>
            <a:off x="7832219" y="3353623"/>
            <a:ext cx="484909" cy="512618"/>
          </a:xfrm>
          <a:custGeom>
            <a:avLst/>
            <a:gdLst>
              <a:gd name="connsiteX0" fmla="*/ 484909 w 484909"/>
              <a:gd name="connsiteY0" fmla="*/ 512618 h 512618"/>
              <a:gd name="connsiteX1" fmla="*/ 304800 w 484909"/>
              <a:gd name="connsiteY1" fmla="*/ 374073 h 512618"/>
              <a:gd name="connsiteX2" fmla="*/ 207818 w 484909"/>
              <a:gd name="connsiteY2" fmla="*/ 263237 h 512618"/>
              <a:gd name="connsiteX3" fmla="*/ 110836 w 484909"/>
              <a:gd name="connsiteY3" fmla="*/ 152400 h 512618"/>
              <a:gd name="connsiteX4" fmla="*/ 69273 w 484909"/>
              <a:gd name="connsiteY4" fmla="*/ 110837 h 512618"/>
              <a:gd name="connsiteX5" fmla="*/ 41564 w 484909"/>
              <a:gd name="connsiteY5" fmla="*/ 69273 h 512618"/>
              <a:gd name="connsiteX6" fmla="*/ 27709 w 484909"/>
              <a:gd name="connsiteY6" fmla="*/ 27709 h 512618"/>
              <a:gd name="connsiteX7" fmla="*/ 0 w 484909"/>
              <a:gd name="connsiteY7" fmla="*/ 0 h 5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909" h="512618">
                <a:moveTo>
                  <a:pt x="484909" y="512618"/>
                </a:moveTo>
                <a:cubicBezTo>
                  <a:pt x="444587" y="484393"/>
                  <a:pt x="346506" y="427695"/>
                  <a:pt x="304800" y="374073"/>
                </a:cubicBezTo>
                <a:cubicBezTo>
                  <a:pt x="217765" y="262171"/>
                  <a:pt x="288281" y="316879"/>
                  <a:pt x="207818" y="263237"/>
                </a:cubicBezTo>
                <a:cubicBezTo>
                  <a:pt x="161995" y="194502"/>
                  <a:pt x="191883" y="233447"/>
                  <a:pt x="110836" y="152400"/>
                </a:cubicBezTo>
                <a:cubicBezTo>
                  <a:pt x="96982" y="138546"/>
                  <a:pt x="80141" y="127139"/>
                  <a:pt x="69273" y="110837"/>
                </a:cubicBezTo>
                <a:cubicBezTo>
                  <a:pt x="60037" y="96982"/>
                  <a:pt x="49011" y="84166"/>
                  <a:pt x="41564" y="69273"/>
                </a:cubicBezTo>
                <a:cubicBezTo>
                  <a:pt x="35033" y="56211"/>
                  <a:pt x="35223" y="40232"/>
                  <a:pt x="27709" y="27709"/>
                </a:cubicBezTo>
                <a:cubicBezTo>
                  <a:pt x="20989" y="16508"/>
                  <a:pt x="9236" y="9236"/>
                  <a:pt x="0" y="0"/>
                </a:cubicBezTo>
              </a:path>
            </a:pathLst>
          </a:custGeom>
          <a:noFill/>
          <a:ln w="38100">
            <a:solidFill>
              <a:schemeClr val="accent5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13031FF-4DCA-64A6-D688-7D4538DDF193}"/>
              </a:ext>
            </a:extLst>
          </p:cNvPr>
          <p:cNvSpPr/>
          <p:nvPr/>
        </p:nvSpPr>
        <p:spPr>
          <a:xfrm>
            <a:off x="3522553" y="5731818"/>
            <a:ext cx="457200" cy="401782"/>
          </a:xfrm>
          <a:custGeom>
            <a:avLst/>
            <a:gdLst>
              <a:gd name="connsiteX0" fmla="*/ 457200 w 457200"/>
              <a:gd name="connsiteY0" fmla="*/ 401782 h 401782"/>
              <a:gd name="connsiteX1" fmla="*/ 332509 w 457200"/>
              <a:gd name="connsiteY1" fmla="*/ 277091 h 401782"/>
              <a:gd name="connsiteX2" fmla="*/ 290946 w 457200"/>
              <a:gd name="connsiteY2" fmla="*/ 263236 h 401782"/>
              <a:gd name="connsiteX3" fmla="*/ 207818 w 457200"/>
              <a:gd name="connsiteY3" fmla="*/ 207818 h 401782"/>
              <a:gd name="connsiteX4" fmla="*/ 166255 w 457200"/>
              <a:gd name="connsiteY4" fmla="*/ 180109 h 401782"/>
              <a:gd name="connsiteX5" fmla="*/ 96982 w 457200"/>
              <a:gd name="connsiteY5" fmla="*/ 96982 h 401782"/>
              <a:gd name="connsiteX6" fmla="*/ 55418 w 457200"/>
              <a:gd name="connsiteY6" fmla="*/ 69273 h 401782"/>
              <a:gd name="connsiteX7" fmla="*/ 27709 w 457200"/>
              <a:gd name="connsiteY7" fmla="*/ 41563 h 401782"/>
              <a:gd name="connsiteX8" fmla="*/ 0 w 457200"/>
              <a:gd name="connsiteY8" fmla="*/ 0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" h="401782">
                <a:moveTo>
                  <a:pt x="457200" y="401782"/>
                </a:moveTo>
                <a:cubicBezTo>
                  <a:pt x="412449" y="349573"/>
                  <a:pt x="390254" y="305964"/>
                  <a:pt x="332509" y="277091"/>
                </a:cubicBezTo>
                <a:cubicBezTo>
                  <a:pt x="319447" y="270560"/>
                  <a:pt x="303712" y="270328"/>
                  <a:pt x="290946" y="263236"/>
                </a:cubicBezTo>
                <a:cubicBezTo>
                  <a:pt x="261835" y="247063"/>
                  <a:pt x="235527" y="226291"/>
                  <a:pt x="207818" y="207818"/>
                </a:cubicBezTo>
                <a:lnTo>
                  <a:pt x="166255" y="180109"/>
                </a:lnTo>
                <a:cubicBezTo>
                  <a:pt x="139009" y="139239"/>
                  <a:pt x="136987" y="130319"/>
                  <a:pt x="96982" y="96982"/>
                </a:cubicBezTo>
                <a:cubicBezTo>
                  <a:pt x="84190" y="86322"/>
                  <a:pt x="68420" y="79675"/>
                  <a:pt x="55418" y="69273"/>
                </a:cubicBezTo>
                <a:cubicBezTo>
                  <a:pt x="45218" y="61113"/>
                  <a:pt x="35869" y="51763"/>
                  <a:pt x="27709" y="41563"/>
                </a:cubicBezTo>
                <a:cubicBezTo>
                  <a:pt x="17307" y="28561"/>
                  <a:pt x="0" y="0"/>
                  <a:pt x="0" y="0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D313B-017F-AAE0-712E-028DCB8E1664}"/>
              </a:ext>
            </a:extLst>
          </p:cNvPr>
          <p:cNvSpPr txBox="1"/>
          <p:nvPr/>
        </p:nvSpPr>
        <p:spPr>
          <a:xfrm>
            <a:off x="3126302" y="4851940"/>
            <a:ext cx="71365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2L26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C100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76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746BA-EE45-B96F-40E0-9EFA1FC57A23}"/>
              </a:ext>
            </a:extLst>
          </p:cNvPr>
          <p:cNvSpPr txBox="1"/>
          <p:nvPr/>
        </p:nvSpPr>
        <p:spPr>
          <a:xfrm>
            <a:off x="6938343" y="4871700"/>
            <a:ext cx="7136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2L22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C100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90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C0196-EB18-6F9D-1547-5F47248579E5}"/>
              </a:ext>
            </a:extLst>
          </p:cNvPr>
          <p:cNvSpPr txBox="1"/>
          <p:nvPr/>
        </p:nvSpPr>
        <p:spPr>
          <a:xfrm>
            <a:off x="6101609" y="4855593"/>
            <a:ext cx="7136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2L23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C100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82 MeV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6A3B71-AD3B-945A-B9D5-50D354726DC5}"/>
              </a:ext>
            </a:extLst>
          </p:cNvPr>
          <p:cNvSpPr txBox="1"/>
          <p:nvPr/>
        </p:nvSpPr>
        <p:spPr>
          <a:xfrm>
            <a:off x="4369650" y="4879667"/>
            <a:ext cx="7136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2L25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C100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84 MeV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161D8-31E4-8332-6150-A93FE8423579}"/>
              </a:ext>
            </a:extLst>
          </p:cNvPr>
          <p:cNvSpPr/>
          <p:nvPr/>
        </p:nvSpPr>
        <p:spPr>
          <a:xfrm>
            <a:off x="5331237" y="5470598"/>
            <a:ext cx="426027" cy="218209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414A2-510F-D230-22E5-58A3BB3DD70B}"/>
              </a:ext>
            </a:extLst>
          </p:cNvPr>
          <p:cNvSpPr txBox="1"/>
          <p:nvPr/>
        </p:nvSpPr>
        <p:spPr>
          <a:xfrm>
            <a:off x="5187420" y="4871700"/>
            <a:ext cx="7136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2L24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C100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80 MeV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D1F1A9-98F8-C630-5B91-C9FEFC862F39}"/>
              </a:ext>
            </a:extLst>
          </p:cNvPr>
          <p:cNvSpPr/>
          <p:nvPr/>
        </p:nvSpPr>
        <p:spPr>
          <a:xfrm>
            <a:off x="2628678" y="3070297"/>
            <a:ext cx="426027" cy="2182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071124-94C6-5C72-BFBF-01763A350A6F}"/>
              </a:ext>
            </a:extLst>
          </p:cNvPr>
          <p:cNvSpPr txBox="1"/>
          <p:nvPr/>
        </p:nvSpPr>
        <p:spPr>
          <a:xfrm>
            <a:off x="3176537" y="2898776"/>
            <a:ext cx="75693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 Booster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54D77B5-33AB-6F23-CC64-7DC9E35A3BCD}"/>
              </a:ext>
            </a:extLst>
          </p:cNvPr>
          <p:cNvSpPr/>
          <p:nvPr/>
        </p:nvSpPr>
        <p:spPr>
          <a:xfrm>
            <a:off x="2306560" y="3421510"/>
            <a:ext cx="446809" cy="467591"/>
          </a:xfrm>
          <a:custGeom>
            <a:avLst/>
            <a:gdLst>
              <a:gd name="connsiteX0" fmla="*/ 446809 w 446809"/>
              <a:gd name="connsiteY0" fmla="*/ 0 h 467591"/>
              <a:gd name="connsiteX1" fmla="*/ 426028 w 446809"/>
              <a:gd name="connsiteY1" fmla="*/ 72736 h 467591"/>
              <a:gd name="connsiteX2" fmla="*/ 384464 w 446809"/>
              <a:gd name="connsiteY2" fmla="*/ 135082 h 467591"/>
              <a:gd name="connsiteX3" fmla="*/ 363682 w 446809"/>
              <a:gd name="connsiteY3" fmla="*/ 166255 h 467591"/>
              <a:gd name="connsiteX4" fmla="*/ 342900 w 446809"/>
              <a:gd name="connsiteY4" fmla="*/ 197427 h 467591"/>
              <a:gd name="connsiteX5" fmla="*/ 311728 w 446809"/>
              <a:gd name="connsiteY5" fmla="*/ 228600 h 467591"/>
              <a:gd name="connsiteX6" fmla="*/ 290946 w 446809"/>
              <a:gd name="connsiteY6" fmla="*/ 259773 h 467591"/>
              <a:gd name="connsiteX7" fmla="*/ 259773 w 446809"/>
              <a:gd name="connsiteY7" fmla="*/ 290945 h 467591"/>
              <a:gd name="connsiteX8" fmla="*/ 238991 w 446809"/>
              <a:gd name="connsiteY8" fmla="*/ 322118 h 467591"/>
              <a:gd name="connsiteX9" fmla="*/ 176646 w 446809"/>
              <a:gd name="connsiteY9" fmla="*/ 363682 h 467591"/>
              <a:gd name="connsiteX10" fmla="*/ 145473 w 446809"/>
              <a:gd name="connsiteY10" fmla="*/ 384464 h 467591"/>
              <a:gd name="connsiteX11" fmla="*/ 83128 w 446809"/>
              <a:gd name="connsiteY11" fmla="*/ 405245 h 467591"/>
              <a:gd name="connsiteX12" fmla="*/ 0 w 446809"/>
              <a:gd name="connsiteY12" fmla="*/ 467591 h 46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6809" h="467591">
                <a:moveTo>
                  <a:pt x="446809" y="0"/>
                </a:moveTo>
                <a:cubicBezTo>
                  <a:pt x="439882" y="24245"/>
                  <a:pt x="436595" y="49841"/>
                  <a:pt x="426028" y="72736"/>
                </a:cubicBezTo>
                <a:cubicBezTo>
                  <a:pt x="415561" y="95414"/>
                  <a:pt x="398319" y="114300"/>
                  <a:pt x="384464" y="135082"/>
                </a:cubicBezTo>
                <a:lnTo>
                  <a:pt x="363682" y="166255"/>
                </a:lnTo>
                <a:cubicBezTo>
                  <a:pt x="356755" y="176646"/>
                  <a:pt x="351730" y="188596"/>
                  <a:pt x="342900" y="197427"/>
                </a:cubicBezTo>
                <a:cubicBezTo>
                  <a:pt x="332509" y="207818"/>
                  <a:pt x="321135" y="217311"/>
                  <a:pt x="311728" y="228600"/>
                </a:cubicBezTo>
                <a:cubicBezTo>
                  <a:pt x="303733" y="238194"/>
                  <a:pt x="298941" y="250179"/>
                  <a:pt x="290946" y="259773"/>
                </a:cubicBezTo>
                <a:cubicBezTo>
                  <a:pt x="281538" y="271062"/>
                  <a:pt x="269181" y="279656"/>
                  <a:pt x="259773" y="290945"/>
                </a:cubicBezTo>
                <a:cubicBezTo>
                  <a:pt x="251778" y="300539"/>
                  <a:pt x="248389" y="313894"/>
                  <a:pt x="238991" y="322118"/>
                </a:cubicBezTo>
                <a:cubicBezTo>
                  <a:pt x="220194" y="338565"/>
                  <a:pt x="197428" y="349827"/>
                  <a:pt x="176646" y="363682"/>
                </a:cubicBezTo>
                <a:cubicBezTo>
                  <a:pt x="166255" y="370609"/>
                  <a:pt x="157321" y="380515"/>
                  <a:pt x="145473" y="384464"/>
                </a:cubicBezTo>
                <a:lnTo>
                  <a:pt x="83128" y="405245"/>
                </a:lnTo>
                <a:cubicBezTo>
                  <a:pt x="12631" y="452243"/>
                  <a:pt x="38443" y="429148"/>
                  <a:pt x="0" y="467591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6C5DD-6722-1ED1-9C91-BFFB7C84EC76}"/>
              </a:ext>
            </a:extLst>
          </p:cNvPr>
          <p:cNvSpPr txBox="1"/>
          <p:nvPr/>
        </p:nvSpPr>
        <p:spPr>
          <a:xfrm>
            <a:off x="5034650" y="6187799"/>
            <a:ext cx="21339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Plasma processing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D44DF2-0184-C31C-EC54-4D5EC23B7DAD}"/>
              </a:ext>
            </a:extLst>
          </p:cNvPr>
          <p:cNvCxnSpPr>
            <a:cxnSpLocks/>
          </p:cNvCxnSpPr>
          <p:nvPr/>
        </p:nvCxnSpPr>
        <p:spPr>
          <a:xfrm flipV="1">
            <a:off x="6284100" y="5770663"/>
            <a:ext cx="905368" cy="41228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8523BB5-274F-C98B-823D-15D02F95BA3B}"/>
              </a:ext>
            </a:extLst>
          </p:cNvPr>
          <p:cNvCxnSpPr>
            <a:cxnSpLocks/>
          </p:cNvCxnSpPr>
          <p:nvPr/>
        </p:nvCxnSpPr>
        <p:spPr>
          <a:xfrm flipV="1">
            <a:off x="6101609" y="5765814"/>
            <a:ext cx="182491" cy="38584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B252496-AC99-7BFB-19AC-31F96D082D93}"/>
              </a:ext>
            </a:extLst>
          </p:cNvPr>
          <p:cNvCxnSpPr>
            <a:cxnSpLocks/>
          </p:cNvCxnSpPr>
          <p:nvPr/>
        </p:nvCxnSpPr>
        <p:spPr>
          <a:xfrm flipH="1" flipV="1">
            <a:off x="5620730" y="5766214"/>
            <a:ext cx="258827" cy="44144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B6CA97-5B0E-9E0E-1FBD-44DB1D5AFC9F}"/>
              </a:ext>
            </a:extLst>
          </p:cNvPr>
          <p:cNvCxnSpPr>
            <a:cxnSpLocks/>
          </p:cNvCxnSpPr>
          <p:nvPr/>
        </p:nvCxnSpPr>
        <p:spPr>
          <a:xfrm flipH="1" flipV="1">
            <a:off x="4775823" y="5805878"/>
            <a:ext cx="955033" cy="4017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>
            <a:extLst>
              <a:ext uri="{FF2B5EF4-FFF2-40B4-BE49-F238E27FC236}">
                <a16:creationId xmlns:a16="http://schemas.microsoft.com/office/drawing/2014/main" id="{EDD88B91-4109-3890-2D2E-006B63687F6D}"/>
              </a:ext>
            </a:extLst>
          </p:cNvPr>
          <p:cNvSpPr/>
          <p:nvPr/>
        </p:nvSpPr>
        <p:spPr>
          <a:xfrm>
            <a:off x="2763580" y="5736450"/>
            <a:ext cx="581891" cy="706582"/>
          </a:xfrm>
          <a:custGeom>
            <a:avLst/>
            <a:gdLst>
              <a:gd name="connsiteX0" fmla="*/ 581891 w 581891"/>
              <a:gd name="connsiteY0" fmla="*/ 0 h 706582"/>
              <a:gd name="connsiteX1" fmla="*/ 498764 w 581891"/>
              <a:gd name="connsiteY1" fmla="*/ 96982 h 706582"/>
              <a:gd name="connsiteX2" fmla="*/ 471054 w 581891"/>
              <a:gd name="connsiteY2" fmla="*/ 152400 h 706582"/>
              <a:gd name="connsiteX3" fmla="*/ 387927 w 581891"/>
              <a:gd name="connsiteY3" fmla="*/ 277091 h 706582"/>
              <a:gd name="connsiteX4" fmla="*/ 360218 w 581891"/>
              <a:gd name="connsiteY4" fmla="*/ 318655 h 706582"/>
              <a:gd name="connsiteX5" fmla="*/ 332509 w 581891"/>
              <a:gd name="connsiteY5" fmla="*/ 360219 h 706582"/>
              <a:gd name="connsiteX6" fmla="*/ 249382 w 581891"/>
              <a:gd name="connsiteY6" fmla="*/ 443346 h 706582"/>
              <a:gd name="connsiteX7" fmla="*/ 207818 w 581891"/>
              <a:gd name="connsiteY7" fmla="*/ 484910 h 706582"/>
              <a:gd name="connsiteX8" fmla="*/ 166254 w 581891"/>
              <a:gd name="connsiteY8" fmla="*/ 512619 h 706582"/>
              <a:gd name="connsiteX9" fmla="*/ 96982 w 581891"/>
              <a:gd name="connsiteY9" fmla="*/ 595746 h 706582"/>
              <a:gd name="connsiteX10" fmla="*/ 55418 w 581891"/>
              <a:gd name="connsiteY10" fmla="*/ 623455 h 706582"/>
              <a:gd name="connsiteX11" fmla="*/ 41564 w 581891"/>
              <a:gd name="connsiteY11" fmla="*/ 665019 h 706582"/>
              <a:gd name="connsiteX12" fmla="*/ 13854 w 581891"/>
              <a:gd name="connsiteY12" fmla="*/ 692728 h 706582"/>
              <a:gd name="connsiteX13" fmla="*/ 0 w 581891"/>
              <a:gd name="connsiteY13" fmla="*/ 706582 h 7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1891" h="706582">
                <a:moveTo>
                  <a:pt x="581891" y="0"/>
                </a:moveTo>
                <a:cubicBezTo>
                  <a:pt x="554182" y="32327"/>
                  <a:pt x="523807" y="62548"/>
                  <a:pt x="498764" y="96982"/>
                </a:cubicBezTo>
                <a:cubicBezTo>
                  <a:pt x="486616" y="113685"/>
                  <a:pt x="481680" y="134690"/>
                  <a:pt x="471054" y="152400"/>
                </a:cubicBezTo>
                <a:cubicBezTo>
                  <a:pt x="471037" y="152428"/>
                  <a:pt x="401791" y="256295"/>
                  <a:pt x="387927" y="277091"/>
                </a:cubicBezTo>
                <a:lnTo>
                  <a:pt x="360218" y="318655"/>
                </a:lnTo>
                <a:cubicBezTo>
                  <a:pt x="350982" y="332510"/>
                  <a:pt x="344283" y="348445"/>
                  <a:pt x="332509" y="360219"/>
                </a:cubicBezTo>
                <a:lnTo>
                  <a:pt x="249382" y="443346"/>
                </a:lnTo>
                <a:cubicBezTo>
                  <a:pt x="235527" y="457201"/>
                  <a:pt x="224121" y="474042"/>
                  <a:pt x="207818" y="484910"/>
                </a:cubicBezTo>
                <a:cubicBezTo>
                  <a:pt x="193963" y="494146"/>
                  <a:pt x="179046" y="501959"/>
                  <a:pt x="166254" y="512619"/>
                </a:cubicBezTo>
                <a:cubicBezTo>
                  <a:pt x="30076" y="626100"/>
                  <a:pt x="205962" y="486766"/>
                  <a:pt x="96982" y="595746"/>
                </a:cubicBezTo>
                <a:cubicBezTo>
                  <a:pt x="85208" y="607520"/>
                  <a:pt x="69273" y="614219"/>
                  <a:pt x="55418" y="623455"/>
                </a:cubicBezTo>
                <a:cubicBezTo>
                  <a:pt x="50800" y="637310"/>
                  <a:pt x="49078" y="652496"/>
                  <a:pt x="41564" y="665019"/>
                </a:cubicBezTo>
                <a:cubicBezTo>
                  <a:pt x="34843" y="676220"/>
                  <a:pt x="23091" y="683492"/>
                  <a:pt x="13854" y="692728"/>
                </a:cubicBezTo>
                <a:lnTo>
                  <a:pt x="0" y="706582"/>
                </a:lnTo>
              </a:path>
            </a:pathLst>
          </a:custGeom>
          <a:noFill/>
          <a:ln w="38100">
            <a:solidFill>
              <a:schemeClr val="accent5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381FD6-4C2D-C7E4-B45F-60BC175A23E6}"/>
              </a:ext>
            </a:extLst>
          </p:cNvPr>
          <p:cNvSpPr txBox="1"/>
          <p:nvPr/>
        </p:nvSpPr>
        <p:spPr>
          <a:xfrm>
            <a:off x="9856859" y="3688183"/>
            <a:ext cx="202651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North </a:t>
            </a:r>
            <a:r>
              <a:rPr lang="en-US" sz="1600" dirty="0" err="1">
                <a:solidFill>
                  <a:srgbClr val="00B050"/>
                </a:solidFill>
              </a:rPr>
              <a:t>linac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energy gain +72 MV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49B446-5E12-645A-D47F-7929E741EDE9}"/>
              </a:ext>
            </a:extLst>
          </p:cNvPr>
          <p:cNvSpPr txBox="1"/>
          <p:nvPr/>
        </p:nvSpPr>
        <p:spPr>
          <a:xfrm>
            <a:off x="9727779" y="5319903"/>
            <a:ext cx="232307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South </a:t>
            </a:r>
            <a:r>
              <a:rPr lang="en-US" sz="1600" dirty="0" err="1">
                <a:solidFill>
                  <a:srgbClr val="00B050"/>
                </a:solidFill>
              </a:rPr>
              <a:t>linac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energy gain +65-70 MV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A3E4E79-BC6B-F498-E24F-C3E9BF6A0E91}"/>
              </a:ext>
            </a:extLst>
          </p:cNvPr>
          <p:cNvSpPr/>
          <p:nvPr/>
        </p:nvSpPr>
        <p:spPr>
          <a:xfrm>
            <a:off x="1608065" y="3200304"/>
            <a:ext cx="221710" cy="581891"/>
          </a:xfrm>
          <a:custGeom>
            <a:avLst/>
            <a:gdLst>
              <a:gd name="connsiteX0" fmla="*/ 221710 w 221710"/>
              <a:gd name="connsiteY0" fmla="*/ 581891 h 581891"/>
              <a:gd name="connsiteX1" fmla="*/ 166291 w 221710"/>
              <a:gd name="connsiteY1" fmla="*/ 484909 h 581891"/>
              <a:gd name="connsiteX2" fmla="*/ 110873 w 221710"/>
              <a:gd name="connsiteY2" fmla="*/ 387927 h 581891"/>
              <a:gd name="connsiteX3" fmla="*/ 69310 w 221710"/>
              <a:gd name="connsiteY3" fmla="*/ 249382 h 581891"/>
              <a:gd name="connsiteX4" fmla="*/ 55455 w 221710"/>
              <a:gd name="connsiteY4" fmla="*/ 180109 h 581891"/>
              <a:gd name="connsiteX5" fmla="*/ 13891 w 221710"/>
              <a:gd name="connsiteY5" fmla="*/ 55418 h 581891"/>
              <a:gd name="connsiteX6" fmla="*/ 37 w 221710"/>
              <a:gd name="connsiteY6" fmla="*/ 0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10" h="581891">
                <a:moveTo>
                  <a:pt x="221710" y="581891"/>
                </a:moveTo>
                <a:cubicBezTo>
                  <a:pt x="203237" y="549564"/>
                  <a:pt x="184120" y="517596"/>
                  <a:pt x="166291" y="484909"/>
                </a:cubicBezTo>
                <a:cubicBezTo>
                  <a:pt x="113554" y="388225"/>
                  <a:pt x="164213" y="467938"/>
                  <a:pt x="110873" y="387927"/>
                </a:cubicBezTo>
                <a:cubicBezTo>
                  <a:pt x="87846" y="318845"/>
                  <a:pt x="83270" y="312204"/>
                  <a:pt x="69310" y="249382"/>
                </a:cubicBezTo>
                <a:cubicBezTo>
                  <a:pt x="64202" y="226394"/>
                  <a:pt x="61651" y="202828"/>
                  <a:pt x="55455" y="180109"/>
                </a:cubicBezTo>
                <a:cubicBezTo>
                  <a:pt x="55450" y="180091"/>
                  <a:pt x="20821" y="76209"/>
                  <a:pt x="13891" y="55418"/>
                </a:cubicBezTo>
                <a:cubicBezTo>
                  <a:pt x="-1423" y="9475"/>
                  <a:pt x="37" y="28458"/>
                  <a:pt x="37" y="0"/>
                </a:cubicBezTo>
              </a:path>
            </a:pathLst>
          </a:custGeom>
          <a:noFill/>
          <a:ln w="38100">
            <a:solidFill>
              <a:schemeClr val="accent5"/>
            </a:solidFill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117FAE-C0A9-3F48-A642-E473E852E7D3}"/>
              </a:ext>
            </a:extLst>
          </p:cNvPr>
          <p:cNvSpPr txBox="1"/>
          <p:nvPr/>
        </p:nvSpPr>
        <p:spPr>
          <a:xfrm>
            <a:off x="1777548" y="4129578"/>
            <a:ext cx="52450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0L02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B5A8F5-13C2-D4C7-3B22-E1E69B6EC817}"/>
              </a:ext>
            </a:extLst>
          </p:cNvPr>
          <p:cNvSpPr txBox="1"/>
          <p:nvPr/>
        </p:nvSpPr>
        <p:spPr>
          <a:xfrm>
            <a:off x="168133" y="4381100"/>
            <a:ext cx="21339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New Injector Phase 2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</a:rPr>
              <a:t>Installed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E2046B-00EA-A085-E3C5-956AA69A2CAF}"/>
              </a:ext>
            </a:extLst>
          </p:cNvPr>
          <p:cNvSpPr txBox="1"/>
          <p:nvPr/>
        </p:nvSpPr>
        <p:spPr>
          <a:xfrm>
            <a:off x="4168475" y="3389685"/>
            <a:ext cx="33009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PSS Upgrade in South </a:t>
            </a:r>
            <a:r>
              <a:rPr lang="en-US" b="1" dirty="0" err="1">
                <a:solidFill>
                  <a:srgbClr val="C00000"/>
                </a:solidFill>
              </a:rPr>
              <a:t>Linac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C9E697-4606-A372-44A3-6D38C2C3A366}"/>
              </a:ext>
            </a:extLst>
          </p:cNvPr>
          <p:cNvSpPr/>
          <p:nvPr/>
        </p:nvSpPr>
        <p:spPr>
          <a:xfrm>
            <a:off x="4814262" y="3945873"/>
            <a:ext cx="426028" cy="114301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F97BA9-4493-4F28-3046-5A32DB10F1CC}"/>
              </a:ext>
            </a:extLst>
          </p:cNvPr>
          <p:cNvSpPr txBox="1"/>
          <p:nvPr/>
        </p:nvSpPr>
        <p:spPr>
          <a:xfrm>
            <a:off x="4533391" y="4248041"/>
            <a:ext cx="98777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Lost 1L09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helium leak</a:t>
            </a:r>
          </a:p>
        </p:txBody>
      </p:sp>
      <p:sp>
        <p:nvSpPr>
          <p:cNvPr id="43" name="&quot;No&quot; Symbol 42">
            <a:extLst>
              <a:ext uri="{FF2B5EF4-FFF2-40B4-BE49-F238E27FC236}">
                <a16:creationId xmlns:a16="http://schemas.microsoft.com/office/drawing/2014/main" id="{C693F06F-BAED-A201-83A6-1477BA50C23F}"/>
              </a:ext>
            </a:extLst>
          </p:cNvPr>
          <p:cNvSpPr/>
          <p:nvPr/>
        </p:nvSpPr>
        <p:spPr>
          <a:xfrm>
            <a:off x="4791138" y="3786039"/>
            <a:ext cx="493728" cy="449273"/>
          </a:xfrm>
          <a:prstGeom prst="noSmoking">
            <a:avLst>
              <a:gd name="adj" fmla="val 296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3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73EFDCC8-6CD0-D14F-C286-90D2D6867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44" y="874468"/>
            <a:ext cx="5178685" cy="3646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AB5B9-46A9-4AFB-6968-0794BDDE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Status of CEBAF Beam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974A-98BB-48C6-21EF-91CF44826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5178685" cy="4047214"/>
          </a:xfrm>
        </p:spPr>
        <p:txBody>
          <a:bodyPr/>
          <a:lstStyle/>
          <a:p>
            <a:r>
              <a:rPr lang="en-US" sz="2400" dirty="0"/>
              <a:t>Beam parameters on target</a:t>
            </a:r>
          </a:p>
          <a:p>
            <a:pPr lvl="1"/>
            <a:r>
              <a:rPr lang="en-US" sz="2000" dirty="0"/>
              <a:t>Hall A: ~40 </a:t>
            </a:r>
            <a:r>
              <a:rPr lang="en-US" sz="2000" dirty="0" err="1"/>
              <a:t>uA</a:t>
            </a:r>
            <a:r>
              <a:rPr lang="en-US" sz="2000" dirty="0"/>
              <a:t>, 4 pass</a:t>
            </a:r>
          </a:p>
          <a:p>
            <a:pPr lvl="1"/>
            <a:r>
              <a:rPr lang="en-US" sz="2000" dirty="0"/>
              <a:t>Hall B: 5 – 100 </a:t>
            </a:r>
            <a:r>
              <a:rPr lang="en-US" sz="2000" dirty="0" err="1"/>
              <a:t>nA</a:t>
            </a:r>
            <a:r>
              <a:rPr lang="en-US" sz="2000" dirty="0"/>
              <a:t>, 5 pass</a:t>
            </a:r>
          </a:p>
          <a:p>
            <a:pPr lvl="1"/>
            <a:r>
              <a:rPr lang="en-US" sz="2000" dirty="0"/>
              <a:t>Hall C: 10 – 30 </a:t>
            </a:r>
            <a:r>
              <a:rPr lang="en-US" sz="2000" dirty="0" err="1"/>
              <a:t>uA</a:t>
            </a:r>
            <a:r>
              <a:rPr lang="en-US" sz="2000" dirty="0"/>
              <a:t>, 5 pass</a:t>
            </a:r>
          </a:p>
          <a:p>
            <a:r>
              <a:rPr lang="en-US" sz="2400" dirty="0"/>
              <a:t>More stable beam than last year</a:t>
            </a:r>
          </a:p>
          <a:p>
            <a:pPr lvl="1"/>
            <a:r>
              <a:rPr lang="en-US" sz="2000" dirty="0"/>
              <a:t>Reduced number of RF trips</a:t>
            </a:r>
          </a:p>
          <a:p>
            <a:pPr lvl="1"/>
            <a:r>
              <a:rPr lang="en-US" sz="2000" dirty="0"/>
              <a:t>Longer uninterrupted runs </a:t>
            </a:r>
          </a:p>
          <a:p>
            <a:pPr lvl="1"/>
            <a:r>
              <a:rPr lang="en-US" sz="2000" dirty="0"/>
              <a:t>Likely, due to increased energy reach, smaller number of Halls</a:t>
            </a:r>
          </a:p>
          <a:p>
            <a:pPr marL="346075" lvl="1" indent="0">
              <a:buNone/>
            </a:pPr>
            <a:endParaRPr lang="en-US" sz="2000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567145F-73DE-0318-42BD-584BDDC7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24" y="3687417"/>
            <a:ext cx="4595401" cy="31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lines and dots&#10;&#10;Description automatically generated">
            <a:extLst>
              <a:ext uri="{FF2B5EF4-FFF2-40B4-BE49-F238E27FC236}">
                <a16:creationId xmlns:a16="http://schemas.microsoft.com/office/drawing/2014/main" id="{3C37F22D-9ED9-DFDB-E272-D978DF774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54" y="1650321"/>
            <a:ext cx="7772400" cy="4712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796EF0-BBED-C5FB-6EC3-05441B17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CEBAF Beam Operations: Beam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FAC9-D40E-4C0E-7EB2-5696DDB0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25875"/>
            <a:ext cx="11369809" cy="484748"/>
          </a:xfrm>
        </p:spPr>
        <p:txBody>
          <a:bodyPr/>
          <a:lstStyle/>
          <a:p>
            <a:r>
              <a:rPr lang="en-US" sz="2400" dirty="0"/>
              <a:t>Average beam availability for this run is 81%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F185A-1C9F-041E-3E5B-8577DD8E2CBF}"/>
              </a:ext>
            </a:extLst>
          </p:cNvPr>
          <p:cNvSpPr txBox="1"/>
          <p:nvPr/>
        </p:nvSpPr>
        <p:spPr>
          <a:xfrm>
            <a:off x="8429317" y="3362325"/>
            <a:ext cx="211910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81% - This Run Average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4972C-0C01-AAA6-CF0E-3A417AC8DFE8}"/>
              </a:ext>
            </a:extLst>
          </p:cNvPr>
          <p:cNvSpPr txBox="1"/>
          <p:nvPr/>
        </p:nvSpPr>
        <p:spPr>
          <a:xfrm>
            <a:off x="8429317" y="4006329"/>
            <a:ext cx="24814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72% - Previous Run Average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76AE0-BDEE-F253-9CB3-6F79CB491E5E}"/>
              </a:ext>
            </a:extLst>
          </p:cNvPr>
          <p:cNvSpPr txBox="1"/>
          <p:nvPr/>
        </p:nvSpPr>
        <p:spPr>
          <a:xfrm>
            <a:off x="9402134" y="5207679"/>
            <a:ext cx="223009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As of 11/05/2023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Data shows average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beam availability over a week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ending on the shown date</a:t>
            </a:r>
          </a:p>
        </p:txBody>
      </p:sp>
    </p:spTree>
    <p:extLst>
      <p:ext uri="{BB962C8B-B14F-4D97-AF65-F5344CB8AC3E}">
        <p14:creationId xmlns:p14="http://schemas.microsoft.com/office/powerpoint/2010/main" val="186631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report&#10;&#10;Description automatically generated">
            <a:extLst>
              <a:ext uri="{FF2B5EF4-FFF2-40B4-BE49-F238E27FC236}">
                <a16:creationId xmlns:a16="http://schemas.microsoft.com/office/drawing/2014/main" id="{C99CA77E-3CEE-9958-12EE-71DE280DC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75" y="1351722"/>
            <a:ext cx="4177820" cy="3755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0ECC6-A041-6D51-7487-4865EDBF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484748"/>
          </a:xfrm>
        </p:spPr>
        <p:txBody>
          <a:bodyPr/>
          <a:lstStyle/>
          <a:p>
            <a:r>
              <a:rPr lang="en-US" dirty="0"/>
              <a:t>Beam Availability and Reliability, This Run (08/26/2023 – now)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C239B59-F8B4-391D-0E91-12AE2DB17F40}"/>
              </a:ext>
            </a:extLst>
          </p:cNvPr>
          <p:cNvSpPr/>
          <p:nvPr/>
        </p:nvSpPr>
        <p:spPr>
          <a:xfrm>
            <a:off x="9485523" y="4632353"/>
            <a:ext cx="2459739" cy="411756"/>
          </a:xfrm>
          <a:prstGeom prst="frame">
            <a:avLst/>
          </a:prstGeom>
          <a:solidFill>
            <a:schemeClr val="bg2"/>
          </a:solidFill>
          <a:ln>
            <a:solidFill>
              <a:schemeClr val="accent5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61CAB5D-EE4D-01EC-BC30-60ED48DE8F93}"/>
              </a:ext>
            </a:extLst>
          </p:cNvPr>
          <p:cNvSpPr/>
          <p:nvPr/>
        </p:nvSpPr>
        <p:spPr>
          <a:xfrm>
            <a:off x="8549090" y="1671492"/>
            <a:ext cx="3396172" cy="411756"/>
          </a:xfrm>
          <a:prstGeom prst="frame">
            <a:avLst/>
          </a:prstGeom>
          <a:solidFill>
            <a:schemeClr val="bg2"/>
          </a:solidFill>
          <a:ln>
            <a:solidFill>
              <a:schemeClr val="accent5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4DF73-149C-1D63-828D-57DD00A01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" y="813536"/>
            <a:ext cx="7772400" cy="57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882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13917</TotalTime>
  <Words>1743</Words>
  <Application>Microsoft Macintosh PowerPoint</Application>
  <PresentationFormat>Custom</PresentationFormat>
  <Paragraphs>347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Presentations (Wide Screen)</vt:lpstr>
      <vt:lpstr>Bitmap Image</vt:lpstr>
      <vt:lpstr>PowerPoint Presentation</vt:lpstr>
      <vt:lpstr>Outline</vt:lpstr>
      <vt:lpstr>Mission of Accelerator Operations</vt:lpstr>
      <vt:lpstr>Priorities of CEBAF Operations</vt:lpstr>
      <vt:lpstr>FY24 and FY25 Operations</vt:lpstr>
      <vt:lpstr>FY23 Scheduled Accelerator Downtime (SAD) Completed</vt:lpstr>
      <vt:lpstr>Status of CEBAF Beam Operations</vt:lpstr>
      <vt:lpstr>Status of CEBAF Beam Operations: Beam Availability</vt:lpstr>
      <vt:lpstr>Beam Availability and Reliability, This Run (08/26/2023 – now)</vt:lpstr>
      <vt:lpstr>Main Sources of Downtime and Their Mitigation</vt:lpstr>
      <vt:lpstr>Improving Reliability Is High Priority</vt:lpstr>
      <vt:lpstr>Probing CEBAF Performance Limits  Increased Intensity Run in 10/2023 </vt:lpstr>
      <vt:lpstr>CEBAF Performance Plan (CPP)</vt:lpstr>
      <vt:lpstr>CPP: Energy Reach Projection</vt:lpstr>
      <vt:lpstr>Successful In-Situ Plasma Processing Of CEBAF CMs</vt:lpstr>
      <vt:lpstr>In-Situ Plasma Processing Increased Gradient by 2.7 MV/m</vt:lpstr>
      <vt:lpstr>Accelerator Improvement Projects</vt:lpstr>
      <vt:lpstr>AIPs: Injector Upgrade Completed</vt:lpstr>
      <vt:lpstr>Portfolio of R&amp;D and SBIR-Funded Projects</vt:lpstr>
      <vt:lpstr>Accelerator Division Reorganization</vt:lpstr>
      <vt:lpstr>FY24 SAD Planning Started</vt:lpstr>
      <vt:lpstr>How Do CEBAF Operations Compare To Other Facilities</vt:lpstr>
      <vt:lpstr>Conclusions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Lab Managers Budget Briefing  FY2019</dc:title>
  <dc:creator>Dean, David Jarvis</dc:creator>
  <cp:lastModifiedBy>Eduard Pozdeyev</cp:lastModifiedBy>
  <cp:revision>706</cp:revision>
  <cp:lastPrinted>2023-06-07T15:50:08Z</cp:lastPrinted>
  <dcterms:created xsi:type="dcterms:W3CDTF">2017-01-04T16:29:24Z</dcterms:created>
  <dcterms:modified xsi:type="dcterms:W3CDTF">2023-11-07T12:31:19Z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