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tif" ContentType="image/ti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8" r:id="rId1"/>
    <p:sldMasterId id="2147483705" r:id="rId2"/>
  </p:sldMasterIdLst>
  <p:notesMasterIdLst>
    <p:notesMasterId r:id="rId38"/>
  </p:notesMasterIdLst>
  <p:sldIdLst>
    <p:sldId id="256" r:id="rId3"/>
    <p:sldId id="1771" r:id="rId4"/>
    <p:sldId id="1775" r:id="rId5"/>
    <p:sldId id="1783" r:id="rId6"/>
    <p:sldId id="1784" r:id="rId7"/>
    <p:sldId id="1776" r:id="rId8"/>
    <p:sldId id="1772" r:id="rId9"/>
    <p:sldId id="1777" r:id="rId10"/>
    <p:sldId id="1778" r:id="rId11"/>
    <p:sldId id="1773" r:id="rId12"/>
    <p:sldId id="1788" r:id="rId13"/>
    <p:sldId id="1774" r:id="rId14"/>
    <p:sldId id="1779" r:id="rId15"/>
    <p:sldId id="1780" r:id="rId16"/>
    <p:sldId id="1781" r:id="rId17"/>
    <p:sldId id="1782" r:id="rId18"/>
    <p:sldId id="258" r:id="rId19"/>
    <p:sldId id="266" r:id="rId20"/>
    <p:sldId id="259" r:id="rId21"/>
    <p:sldId id="1769" r:id="rId22"/>
    <p:sldId id="1756" r:id="rId23"/>
    <p:sldId id="1768" r:id="rId24"/>
    <p:sldId id="1767" r:id="rId25"/>
    <p:sldId id="1751" r:id="rId26"/>
    <p:sldId id="1761" r:id="rId27"/>
    <p:sldId id="1762" r:id="rId28"/>
    <p:sldId id="1760" r:id="rId29"/>
    <p:sldId id="1786" r:id="rId30"/>
    <p:sldId id="257" r:id="rId31"/>
    <p:sldId id="1787" r:id="rId32"/>
    <p:sldId id="1785" r:id="rId33"/>
    <p:sldId id="1770" r:id="rId34"/>
    <p:sldId id="1766" r:id="rId35"/>
    <p:sldId id="1789" r:id="rId36"/>
    <p:sldId id="1790"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B1686"/>
    <a:srgbClr val="AE0A24"/>
    <a:srgbClr val="0432FF"/>
    <a:srgbClr val="D720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147" autoAdjust="0"/>
    <p:restoredTop sz="93156" autoAdjust="0"/>
  </p:normalViewPr>
  <p:slideViewPr>
    <p:cSldViewPr snapToGrid="0" snapToObjects="1">
      <p:cViewPr varScale="1">
        <p:scale>
          <a:sx n="112" d="100"/>
          <a:sy n="112" d="100"/>
        </p:scale>
        <p:origin x="832" y="1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48" d="100"/>
          <a:sy n="48" d="100"/>
        </p:scale>
        <p:origin x="2664" y="5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8F3527-BB28-884B-A511-C22C3DCF5453}" type="datetimeFigureOut">
              <a:rPr lang="en-US" smtClean="0"/>
              <a:t>10/18/23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BF1341-3AFE-B447-A831-9671D6A7009B}" type="slidenum">
              <a:rPr lang="en-US" smtClean="0"/>
              <a:t>‹#›</a:t>
            </a:fld>
            <a:endParaRPr lang="en-US"/>
          </a:p>
        </p:txBody>
      </p:sp>
    </p:spTree>
    <p:extLst>
      <p:ext uri="{BB962C8B-B14F-4D97-AF65-F5344CB8AC3E}">
        <p14:creationId xmlns:p14="http://schemas.microsoft.com/office/powerpoint/2010/main" val="10985407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BF1341-3AFE-B447-A831-9671D6A7009B}" type="slidenum">
              <a:rPr lang="en-US" smtClean="0"/>
              <a:t>17</a:t>
            </a:fld>
            <a:endParaRPr lang="en-US"/>
          </a:p>
        </p:txBody>
      </p:sp>
    </p:spTree>
    <p:extLst>
      <p:ext uri="{BB962C8B-B14F-4D97-AF65-F5344CB8AC3E}">
        <p14:creationId xmlns:p14="http://schemas.microsoft.com/office/powerpoint/2010/main" val="2238585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901A9-DC5F-4E96-2135-0671ED850009}"/>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F38FFA6A-6779-3842-0B9A-86C97B698170}"/>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68CA4F97-E786-8CE3-9505-0F8B11B30A6D}"/>
              </a:ext>
            </a:extLst>
          </p:cNvPr>
          <p:cNvSpPr>
            <a:spLocks noGrp="1"/>
          </p:cNvSpPr>
          <p:nvPr>
            <p:ph type="dt" sz="half" idx="10"/>
          </p:nvPr>
        </p:nvSpPr>
        <p:spPr/>
        <p:txBody>
          <a:bodyPr/>
          <a:lstStyle/>
          <a:p>
            <a:fld id="{AA94A7A6-70FF-5743-A43F-9003F5920BEF}" type="datetime2">
              <a:rPr lang="en-US" smtClean="0"/>
              <a:t>Wednesday, October 18, 2023</a:t>
            </a:fld>
            <a:endParaRPr lang="en-US" dirty="0"/>
          </a:p>
        </p:txBody>
      </p:sp>
      <p:sp>
        <p:nvSpPr>
          <p:cNvPr id="5" name="Footer Placeholder 4">
            <a:extLst>
              <a:ext uri="{FF2B5EF4-FFF2-40B4-BE49-F238E27FC236}">
                <a16:creationId xmlns:a16="http://schemas.microsoft.com/office/drawing/2014/main" id="{0EE580AD-641E-3ABE-1602-DB16470103A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8BF0A4F-06F4-973C-7789-E3DD18CA7A1F}"/>
              </a:ext>
            </a:extLst>
          </p:cNvPr>
          <p:cNvSpPr>
            <a:spLocks noGrp="1"/>
          </p:cNvSpPr>
          <p:nvPr>
            <p:ph type="sldNum" sz="quarter" idx="12"/>
          </p:nvPr>
        </p:nvSpPr>
        <p:spPr/>
        <p:txBody>
          <a:bodyPr/>
          <a:lstStyle/>
          <a:p>
            <a:fld id="{07E1C93C-5050-FC42-8F10-D22D4F119D13}" type="slidenum">
              <a:rPr lang="en-US" smtClean="0"/>
              <a:pPr/>
              <a:t>‹#›</a:t>
            </a:fld>
            <a:endParaRPr lang="en-US" dirty="0"/>
          </a:p>
        </p:txBody>
      </p:sp>
    </p:spTree>
    <p:extLst>
      <p:ext uri="{BB962C8B-B14F-4D97-AF65-F5344CB8AC3E}">
        <p14:creationId xmlns:p14="http://schemas.microsoft.com/office/powerpoint/2010/main" val="1738112388"/>
      </p:ext>
    </p:extLst>
  </p:cSld>
  <p:clrMapOvr>
    <a:masterClrMapping/>
  </p:clrMapOvr>
  <p:hf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3DC3A-D762-9DB5-388A-2079D26DCBB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F972125-4895-4D32-A4A9-B818CBC30F2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BAA43F-7167-9EB3-163B-08327FCA2AFA}"/>
              </a:ext>
            </a:extLst>
          </p:cNvPr>
          <p:cNvSpPr>
            <a:spLocks noGrp="1"/>
          </p:cNvSpPr>
          <p:nvPr>
            <p:ph type="dt" sz="half" idx="10"/>
          </p:nvPr>
        </p:nvSpPr>
        <p:spPr/>
        <p:txBody>
          <a:bodyPr/>
          <a:lstStyle/>
          <a:p>
            <a:fld id="{AA94A7A6-70FF-5743-A43F-9003F5920BEF}" type="datetime2">
              <a:rPr lang="en-US" smtClean="0"/>
              <a:t>Wednesday, October 18, 2023</a:t>
            </a:fld>
            <a:endParaRPr lang="en-US" dirty="0"/>
          </a:p>
        </p:txBody>
      </p:sp>
      <p:sp>
        <p:nvSpPr>
          <p:cNvPr id="5" name="Footer Placeholder 4">
            <a:extLst>
              <a:ext uri="{FF2B5EF4-FFF2-40B4-BE49-F238E27FC236}">
                <a16:creationId xmlns:a16="http://schemas.microsoft.com/office/drawing/2014/main" id="{46CDFC22-7022-0D96-A5F2-B437679C3F2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8CCE44C-5CA5-AB9E-B788-7AEDE1D7440D}"/>
              </a:ext>
            </a:extLst>
          </p:cNvPr>
          <p:cNvSpPr>
            <a:spLocks noGrp="1"/>
          </p:cNvSpPr>
          <p:nvPr>
            <p:ph type="sldNum" sz="quarter" idx="12"/>
          </p:nvPr>
        </p:nvSpPr>
        <p:spPr/>
        <p:txBody>
          <a:bodyPr/>
          <a:lstStyle/>
          <a:p>
            <a:fld id="{07E1C93C-5050-FC42-8F10-D22D4F119D13}" type="slidenum">
              <a:rPr lang="en-US" smtClean="0"/>
              <a:pPr/>
              <a:t>‹#›</a:t>
            </a:fld>
            <a:endParaRPr lang="en-US" dirty="0"/>
          </a:p>
        </p:txBody>
      </p:sp>
    </p:spTree>
    <p:extLst>
      <p:ext uri="{BB962C8B-B14F-4D97-AF65-F5344CB8AC3E}">
        <p14:creationId xmlns:p14="http://schemas.microsoft.com/office/powerpoint/2010/main" val="2627899787"/>
      </p:ext>
    </p:extLst>
  </p:cSld>
  <p:clrMapOvr>
    <a:masterClrMapping/>
  </p:clrMapOvr>
  <p:hf hdr="0" ftr="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810F5F3-154C-7AE9-0F7E-4FB5A66FB3F1}"/>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A532E71-1FC2-4669-21CB-0B98A643108C}"/>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D27946-565B-EB29-D44D-687276E2BB73}"/>
              </a:ext>
            </a:extLst>
          </p:cNvPr>
          <p:cNvSpPr>
            <a:spLocks noGrp="1"/>
          </p:cNvSpPr>
          <p:nvPr>
            <p:ph type="dt" sz="half" idx="10"/>
          </p:nvPr>
        </p:nvSpPr>
        <p:spPr/>
        <p:txBody>
          <a:bodyPr/>
          <a:lstStyle/>
          <a:p>
            <a:fld id="{AA94A7A6-70FF-5743-A43F-9003F5920BEF}" type="datetime2">
              <a:rPr lang="en-US" smtClean="0"/>
              <a:t>Wednesday, October 18, 2023</a:t>
            </a:fld>
            <a:endParaRPr lang="en-US" dirty="0"/>
          </a:p>
        </p:txBody>
      </p:sp>
      <p:sp>
        <p:nvSpPr>
          <p:cNvPr id="5" name="Footer Placeholder 4">
            <a:extLst>
              <a:ext uri="{FF2B5EF4-FFF2-40B4-BE49-F238E27FC236}">
                <a16:creationId xmlns:a16="http://schemas.microsoft.com/office/drawing/2014/main" id="{46722E2A-95E1-D8A8-5CAC-464E48E9DCB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10254D1-0A3B-1D6A-3987-EE18FF49C95A}"/>
              </a:ext>
            </a:extLst>
          </p:cNvPr>
          <p:cNvSpPr>
            <a:spLocks noGrp="1"/>
          </p:cNvSpPr>
          <p:nvPr>
            <p:ph type="sldNum" sz="quarter" idx="12"/>
          </p:nvPr>
        </p:nvSpPr>
        <p:spPr/>
        <p:txBody>
          <a:bodyPr/>
          <a:lstStyle/>
          <a:p>
            <a:fld id="{07E1C93C-5050-FC42-8F10-D22D4F119D13}" type="slidenum">
              <a:rPr lang="en-US" smtClean="0"/>
              <a:pPr/>
              <a:t>‹#›</a:t>
            </a:fld>
            <a:endParaRPr lang="en-US" dirty="0"/>
          </a:p>
        </p:txBody>
      </p:sp>
    </p:spTree>
    <p:extLst>
      <p:ext uri="{BB962C8B-B14F-4D97-AF65-F5344CB8AC3E}">
        <p14:creationId xmlns:p14="http://schemas.microsoft.com/office/powerpoint/2010/main" val="2202238911"/>
      </p:ext>
    </p:extLst>
  </p:cSld>
  <p:clrMapOvr>
    <a:masterClrMapping/>
  </p:clrMapOvr>
  <p:hf hdr="0" ftr="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0" y="0"/>
            <a:ext cx="9144000" cy="1282700"/>
          </a:xfrm>
          <a:prstGeom prst="rect">
            <a:avLst/>
          </a:prstGeom>
        </p:spPr>
      </p:pic>
      <p:pic>
        <p:nvPicPr>
          <p:cNvPr id="12" name="Picture 1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28600" y="2941863"/>
            <a:ext cx="4258581" cy="4258581"/>
          </a:xfrm>
          <a:prstGeom prst="rect">
            <a:avLst/>
          </a:prstGeom>
        </p:spPr>
      </p:pic>
      <p:sp>
        <p:nvSpPr>
          <p:cNvPr id="2" name="Title 1"/>
          <p:cNvSpPr>
            <a:spLocks noGrp="1"/>
          </p:cNvSpPr>
          <p:nvPr>
            <p:ph type="ctrTitle" hasCustomPrompt="1"/>
          </p:nvPr>
        </p:nvSpPr>
        <p:spPr>
          <a:xfrm>
            <a:off x="323226" y="1745944"/>
            <a:ext cx="4060995" cy="3184812"/>
          </a:xfrm>
        </p:spPr>
        <p:txBody>
          <a:bodyPr anchor="b">
            <a:noAutofit/>
          </a:bodyPr>
          <a:lstStyle>
            <a:lvl1pPr algn="l">
              <a:defRPr sz="3000" b="1" cap="none" baseline="0">
                <a:solidFill>
                  <a:srgbClr val="AE0A24"/>
                </a:solidFill>
                <a:latin typeface="Arial" charset="0"/>
              </a:defRPr>
            </a:lvl1pPr>
          </a:lstStyle>
          <a:p>
            <a:r>
              <a:rPr lang="en-US" dirty="0"/>
              <a:t>Title Here</a:t>
            </a:r>
          </a:p>
        </p:txBody>
      </p:sp>
      <p:sp>
        <p:nvSpPr>
          <p:cNvPr id="3" name="Subtitle 2"/>
          <p:cNvSpPr>
            <a:spLocks noGrp="1"/>
          </p:cNvSpPr>
          <p:nvPr>
            <p:ph type="subTitle" idx="1" hasCustomPrompt="1"/>
          </p:nvPr>
        </p:nvSpPr>
        <p:spPr>
          <a:xfrm>
            <a:off x="323226" y="700391"/>
            <a:ext cx="8482279" cy="457590"/>
          </a:xfrm>
        </p:spPr>
        <p:txBody>
          <a:bodyPr>
            <a:normAutofit/>
          </a:bodyPr>
          <a:lstStyle>
            <a:lvl1pPr marL="0" indent="0" algn="l">
              <a:lnSpc>
                <a:spcPct val="100000"/>
              </a:lnSpc>
              <a:buNone/>
              <a:defRPr sz="2200" baseline="0">
                <a:solidFill>
                  <a:schemeClr val="tx1"/>
                </a:solidFill>
                <a:latin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Here</a:t>
            </a:r>
          </a:p>
        </p:txBody>
      </p:sp>
      <p:sp>
        <p:nvSpPr>
          <p:cNvPr id="9" name="Picture Placeholder 8"/>
          <p:cNvSpPr>
            <a:spLocks noGrp="1"/>
          </p:cNvSpPr>
          <p:nvPr>
            <p:ph type="pic" sz="quarter" idx="13"/>
          </p:nvPr>
        </p:nvSpPr>
        <p:spPr>
          <a:xfrm>
            <a:off x="4506687" y="1725953"/>
            <a:ext cx="4630964" cy="3821639"/>
          </a:xfrm>
          <a:solidFill>
            <a:schemeClr val="accent2"/>
          </a:solidFill>
        </p:spPr>
        <p:txBody>
          <a:bodyPr/>
          <a:lstStyle/>
          <a:p>
            <a:r>
              <a:rPr lang="en-US"/>
              <a:t>Drag picture to placeholder or click icon to add</a:t>
            </a:r>
            <a:endParaRPr lang="en-US" dirty="0"/>
          </a:p>
        </p:txBody>
      </p:sp>
      <p:sp>
        <p:nvSpPr>
          <p:cNvPr id="15" name="Text Placeholder 14"/>
          <p:cNvSpPr>
            <a:spLocks noGrp="1"/>
          </p:cNvSpPr>
          <p:nvPr>
            <p:ph type="body" sz="quarter" idx="14" hasCustomPrompt="1"/>
          </p:nvPr>
        </p:nvSpPr>
        <p:spPr>
          <a:xfrm>
            <a:off x="332387" y="5126730"/>
            <a:ext cx="4051834" cy="420862"/>
          </a:xfrm>
        </p:spPr>
        <p:txBody>
          <a:bodyPr>
            <a:normAutofit/>
          </a:bodyPr>
          <a:lstStyle>
            <a:lvl1pPr marL="0" indent="0">
              <a:buFontTx/>
              <a:buNone/>
              <a:defRPr sz="2200" baseline="0">
                <a:solidFill>
                  <a:schemeClr val="accent6"/>
                </a:solidFill>
              </a:defRPr>
            </a:lvl1pPr>
          </a:lstStyle>
          <a:p>
            <a:pPr lvl="0"/>
            <a:r>
              <a:rPr lang="en-US" dirty="0"/>
              <a:t>Author</a:t>
            </a:r>
          </a:p>
        </p:txBody>
      </p:sp>
      <p:sp>
        <p:nvSpPr>
          <p:cNvPr id="8" name="Date Placeholder 7"/>
          <p:cNvSpPr>
            <a:spLocks noGrp="1"/>
          </p:cNvSpPr>
          <p:nvPr>
            <p:ph type="dt" sz="half" idx="15"/>
          </p:nvPr>
        </p:nvSpPr>
        <p:spPr>
          <a:xfrm>
            <a:off x="333244" y="5611326"/>
            <a:ext cx="2057400" cy="365125"/>
          </a:xfrm>
        </p:spPr>
        <p:txBody>
          <a:bodyPr/>
          <a:lstStyle>
            <a:lvl1pPr>
              <a:defRPr>
                <a:solidFill>
                  <a:schemeClr val="tx1"/>
                </a:solidFill>
              </a:defRPr>
            </a:lvl1pPr>
          </a:lstStyle>
          <a:p>
            <a:fld id="{0D0D1843-69F8-DC4F-9FCA-A8F3A1B0D57A}" type="datetime2">
              <a:rPr lang="en-US" smtClean="0"/>
              <a:t>Wednesday, October 18, 2023</a:t>
            </a:fld>
            <a:endParaRPr lang="en-US" dirty="0"/>
          </a:p>
        </p:txBody>
      </p:sp>
    </p:spTree>
    <p:extLst>
      <p:ext uri="{BB962C8B-B14F-4D97-AF65-F5344CB8AC3E}">
        <p14:creationId xmlns:p14="http://schemas.microsoft.com/office/powerpoint/2010/main" val="26103648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Layout 2">
    <p:spTree>
      <p:nvGrpSpPr>
        <p:cNvPr id="1" name=""/>
        <p:cNvGrpSpPr/>
        <p:nvPr/>
      </p:nvGrpSpPr>
      <p:grpSpPr>
        <a:xfrm>
          <a:off x="0" y="0"/>
          <a:ext cx="0" cy="0"/>
          <a:chOff x="0" y="0"/>
          <a:chExt cx="0" cy="0"/>
        </a:xfrm>
      </p:grpSpPr>
      <p:sp>
        <p:nvSpPr>
          <p:cNvPr id="3" name="Content Placeholder 2"/>
          <p:cNvSpPr>
            <a:spLocks noGrp="1"/>
          </p:cNvSpPr>
          <p:nvPr>
            <p:ph idx="1"/>
          </p:nvPr>
        </p:nvSpPr>
        <p:spPr>
          <a:xfrm>
            <a:off x="308918" y="1391443"/>
            <a:ext cx="4148781" cy="4956305"/>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308920" y="6467336"/>
            <a:ext cx="3917888" cy="311322"/>
          </a:xfrm>
        </p:spPr>
        <p:txBody>
          <a:bodyPr/>
          <a:lstStyle>
            <a:lvl1pPr algn="l">
              <a:defRPr baseline="0">
                <a:solidFill>
                  <a:schemeClr val="tx1"/>
                </a:solidFill>
                <a:latin typeface="Arial" charset="0"/>
              </a:defRPr>
            </a:lvl1pPr>
          </a:lstStyle>
          <a:p>
            <a:endParaRPr lang="en-US" dirty="0"/>
          </a:p>
        </p:txBody>
      </p:sp>
      <p:sp>
        <p:nvSpPr>
          <p:cNvPr id="6" name="Slide Number Placeholder 5"/>
          <p:cNvSpPr>
            <a:spLocks noGrp="1"/>
          </p:cNvSpPr>
          <p:nvPr>
            <p:ph type="sldNum" sz="quarter" idx="12"/>
          </p:nvPr>
        </p:nvSpPr>
        <p:spPr>
          <a:xfrm>
            <a:off x="4226807" y="6467336"/>
            <a:ext cx="536158"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sp>
        <p:nvSpPr>
          <p:cNvPr id="8" name="Content Placeholder 2"/>
          <p:cNvSpPr>
            <a:spLocks noGrp="1"/>
          </p:cNvSpPr>
          <p:nvPr>
            <p:ph idx="13"/>
          </p:nvPr>
        </p:nvSpPr>
        <p:spPr>
          <a:xfrm>
            <a:off x="4686300" y="1391443"/>
            <a:ext cx="4086997" cy="4956306"/>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p:cNvPicPr>
            <a:picLocks noChangeAspect="1"/>
          </p:cNvPicPr>
          <p:nvPr userDrawn="1"/>
        </p:nvPicPr>
        <p:blipFill>
          <a:blip r:embed="rId2"/>
          <a:stretch>
            <a:fillRect/>
          </a:stretch>
        </p:blipFill>
        <p:spPr>
          <a:xfrm>
            <a:off x="0" y="0"/>
            <a:ext cx="9144000" cy="1167319"/>
          </a:xfrm>
          <a:prstGeom prst="rect">
            <a:avLst/>
          </a:prstGeom>
        </p:spPr>
      </p:pic>
      <p:sp>
        <p:nvSpPr>
          <p:cNvPr id="12" name="Title 1"/>
          <p:cNvSpPr>
            <a:spLocks noGrp="1"/>
          </p:cNvSpPr>
          <p:nvPr>
            <p:ph type="title"/>
          </p:nvPr>
        </p:nvSpPr>
        <p:spPr>
          <a:xfrm>
            <a:off x="308920" y="539373"/>
            <a:ext cx="8464378" cy="487490"/>
          </a:xfrm>
        </p:spPr>
        <p:txBody>
          <a:bodyPr>
            <a:noAutofit/>
          </a:bodyPr>
          <a:lstStyle>
            <a:lvl1pPr>
              <a:defRPr sz="3600" b="1" cap="none" baseline="0">
                <a:latin typeface="Arial" charset="0"/>
              </a:defRPr>
            </a:lvl1pPr>
          </a:lstStyle>
          <a:p>
            <a:r>
              <a:rPr lang="en-US" dirty="0"/>
              <a:t>Click to edit Master title style</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Layout 3">
    <p:spTree>
      <p:nvGrpSpPr>
        <p:cNvPr id="1" name=""/>
        <p:cNvGrpSpPr/>
        <p:nvPr/>
      </p:nvGrpSpPr>
      <p:grpSpPr>
        <a:xfrm>
          <a:off x="0" y="0"/>
          <a:ext cx="0" cy="0"/>
          <a:chOff x="0" y="0"/>
          <a:chExt cx="0" cy="0"/>
        </a:xfrm>
      </p:grpSpPr>
      <p:sp>
        <p:nvSpPr>
          <p:cNvPr id="3" name="Content Placeholder 2"/>
          <p:cNvSpPr>
            <a:spLocks noGrp="1"/>
          </p:cNvSpPr>
          <p:nvPr>
            <p:ph idx="1"/>
          </p:nvPr>
        </p:nvSpPr>
        <p:spPr>
          <a:xfrm>
            <a:off x="308918" y="1372767"/>
            <a:ext cx="4148781" cy="4974982"/>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308920" y="6467336"/>
            <a:ext cx="3917888" cy="311322"/>
          </a:xfrm>
        </p:spPr>
        <p:txBody>
          <a:bodyPr/>
          <a:lstStyle>
            <a:lvl1pPr algn="l">
              <a:defRPr baseline="0">
                <a:solidFill>
                  <a:schemeClr val="tx1"/>
                </a:solidFill>
                <a:latin typeface="Arial" charset="0"/>
              </a:defRPr>
            </a:lvl1pPr>
          </a:lstStyle>
          <a:p>
            <a:endParaRPr lang="en-US" dirty="0"/>
          </a:p>
        </p:txBody>
      </p:sp>
      <p:sp>
        <p:nvSpPr>
          <p:cNvPr id="6" name="Slide Number Placeholder 5"/>
          <p:cNvSpPr>
            <a:spLocks noGrp="1"/>
          </p:cNvSpPr>
          <p:nvPr>
            <p:ph type="sldNum" sz="quarter" idx="12"/>
          </p:nvPr>
        </p:nvSpPr>
        <p:spPr>
          <a:xfrm>
            <a:off x="4226807" y="6467336"/>
            <a:ext cx="536158"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sp>
        <p:nvSpPr>
          <p:cNvPr id="10" name="Picture Placeholder 9"/>
          <p:cNvSpPr>
            <a:spLocks noGrp="1"/>
          </p:cNvSpPr>
          <p:nvPr>
            <p:ph type="pic" sz="quarter" idx="13"/>
          </p:nvPr>
        </p:nvSpPr>
        <p:spPr>
          <a:xfrm>
            <a:off x="4623744" y="1372767"/>
            <a:ext cx="4148781" cy="2175802"/>
          </a:xfrm>
          <a:solidFill>
            <a:schemeClr val="accent2"/>
          </a:solidFill>
        </p:spPr>
        <p:txBody>
          <a:bodyPr/>
          <a:lstStyle/>
          <a:p>
            <a:r>
              <a:rPr lang="en-US"/>
              <a:t>Drag picture to placeholder or click icon to add</a:t>
            </a:r>
          </a:p>
        </p:txBody>
      </p:sp>
      <p:sp>
        <p:nvSpPr>
          <p:cNvPr id="12" name="Content Placeholder 2"/>
          <p:cNvSpPr>
            <a:spLocks noGrp="1"/>
          </p:cNvSpPr>
          <p:nvPr>
            <p:ph idx="14"/>
          </p:nvPr>
        </p:nvSpPr>
        <p:spPr>
          <a:xfrm>
            <a:off x="4623744" y="3632697"/>
            <a:ext cx="4148781" cy="2715052"/>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3" name="Picture 12"/>
          <p:cNvPicPr>
            <a:picLocks noChangeAspect="1"/>
          </p:cNvPicPr>
          <p:nvPr userDrawn="1"/>
        </p:nvPicPr>
        <p:blipFill>
          <a:blip r:embed="rId2"/>
          <a:stretch>
            <a:fillRect/>
          </a:stretch>
        </p:blipFill>
        <p:spPr>
          <a:xfrm>
            <a:off x="0" y="0"/>
            <a:ext cx="9144000" cy="1167319"/>
          </a:xfrm>
          <a:prstGeom prst="rect">
            <a:avLst/>
          </a:prstGeom>
        </p:spPr>
      </p:pic>
      <p:sp>
        <p:nvSpPr>
          <p:cNvPr id="14" name="Title 1"/>
          <p:cNvSpPr>
            <a:spLocks noGrp="1"/>
          </p:cNvSpPr>
          <p:nvPr>
            <p:ph type="title"/>
          </p:nvPr>
        </p:nvSpPr>
        <p:spPr>
          <a:xfrm>
            <a:off x="308920" y="539373"/>
            <a:ext cx="8464378" cy="487490"/>
          </a:xfrm>
        </p:spPr>
        <p:txBody>
          <a:bodyPr>
            <a:noAutofit/>
          </a:bodyPr>
          <a:lstStyle>
            <a:lvl1pPr>
              <a:defRPr sz="3600" b="1" cap="none" baseline="0">
                <a:latin typeface="Arial" charset="0"/>
              </a:defRPr>
            </a:lvl1pPr>
          </a:lstStyle>
          <a:p>
            <a:r>
              <a:rPr lang="en-US" dirty="0"/>
              <a:t>Click to edit Master title style</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Layout 4">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308920" y="6467336"/>
            <a:ext cx="3917888" cy="311322"/>
          </a:xfrm>
        </p:spPr>
        <p:txBody>
          <a:bodyPr/>
          <a:lstStyle>
            <a:lvl1pPr algn="l">
              <a:defRPr baseline="0">
                <a:solidFill>
                  <a:schemeClr val="tx1"/>
                </a:solidFill>
                <a:latin typeface="Arial" charset="0"/>
              </a:defRPr>
            </a:lvl1pPr>
          </a:lstStyle>
          <a:p>
            <a:endParaRPr lang="en-US" dirty="0"/>
          </a:p>
        </p:txBody>
      </p:sp>
      <p:sp>
        <p:nvSpPr>
          <p:cNvPr id="6" name="Slide Number Placeholder 5"/>
          <p:cNvSpPr>
            <a:spLocks noGrp="1"/>
          </p:cNvSpPr>
          <p:nvPr>
            <p:ph type="sldNum" sz="quarter" idx="12"/>
          </p:nvPr>
        </p:nvSpPr>
        <p:spPr>
          <a:xfrm>
            <a:off x="4226807" y="6467336"/>
            <a:ext cx="536158"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pic>
        <p:nvPicPr>
          <p:cNvPr id="13" name="Picture 12"/>
          <p:cNvPicPr>
            <a:picLocks noChangeAspect="1"/>
          </p:cNvPicPr>
          <p:nvPr userDrawn="1"/>
        </p:nvPicPr>
        <p:blipFill>
          <a:blip r:embed="rId2"/>
          <a:stretch>
            <a:fillRect/>
          </a:stretch>
        </p:blipFill>
        <p:spPr>
          <a:xfrm>
            <a:off x="0" y="0"/>
            <a:ext cx="9144000" cy="1167319"/>
          </a:xfrm>
          <a:prstGeom prst="rect">
            <a:avLst/>
          </a:prstGeom>
        </p:spPr>
      </p:pic>
      <p:sp>
        <p:nvSpPr>
          <p:cNvPr id="14" name="Title 1"/>
          <p:cNvSpPr>
            <a:spLocks noGrp="1"/>
          </p:cNvSpPr>
          <p:nvPr>
            <p:ph type="title"/>
          </p:nvPr>
        </p:nvSpPr>
        <p:spPr>
          <a:xfrm>
            <a:off x="308920" y="539373"/>
            <a:ext cx="8464378" cy="487490"/>
          </a:xfrm>
        </p:spPr>
        <p:txBody>
          <a:bodyPr>
            <a:noAutofit/>
          </a:bodyPr>
          <a:lstStyle>
            <a:lvl1pPr>
              <a:defRPr sz="3600" b="1" cap="none" baseline="0">
                <a:latin typeface="Arial" charset="0"/>
              </a:defRPr>
            </a:lvl1pPr>
          </a:lstStyle>
          <a:p>
            <a:r>
              <a:rPr lang="en-US" dirty="0"/>
              <a:t>Click to edit Master title style</a:t>
            </a:r>
          </a:p>
        </p:txBody>
      </p:sp>
      <p:sp>
        <p:nvSpPr>
          <p:cNvPr id="15" name="Content Placeholder 2"/>
          <p:cNvSpPr>
            <a:spLocks noGrp="1"/>
          </p:cNvSpPr>
          <p:nvPr>
            <p:ph idx="1"/>
          </p:nvPr>
        </p:nvSpPr>
        <p:spPr>
          <a:xfrm>
            <a:off x="4623744" y="1372768"/>
            <a:ext cx="4148781" cy="4974982"/>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Picture Placeholder 9"/>
          <p:cNvSpPr>
            <a:spLocks noGrp="1"/>
          </p:cNvSpPr>
          <p:nvPr>
            <p:ph type="pic" sz="quarter" idx="13"/>
          </p:nvPr>
        </p:nvSpPr>
        <p:spPr>
          <a:xfrm>
            <a:off x="308920" y="1372768"/>
            <a:ext cx="4148781" cy="2175802"/>
          </a:xfrm>
          <a:solidFill>
            <a:schemeClr val="accent2"/>
          </a:solidFill>
        </p:spPr>
        <p:txBody>
          <a:bodyPr/>
          <a:lstStyle/>
          <a:p>
            <a:r>
              <a:rPr lang="en-US" dirty="0"/>
              <a:t>Drag picture to placeholder or click icon to add</a:t>
            </a:r>
          </a:p>
        </p:txBody>
      </p:sp>
      <p:sp>
        <p:nvSpPr>
          <p:cNvPr id="17" name="Content Placeholder 2"/>
          <p:cNvSpPr>
            <a:spLocks noGrp="1"/>
          </p:cNvSpPr>
          <p:nvPr>
            <p:ph idx="14"/>
          </p:nvPr>
        </p:nvSpPr>
        <p:spPr>
          <a:xfrm>
            <a:off x="308920" y="3632698"/>
            <a:ext cx="4148781" cy="2715052"/>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Layout 5">
    <p:spTree>
      <p:nvGrpSpPr>
        <p:cNvPr id="1" name=""/>
        <p:cNvGrpSpPr/>
        <p:nvPr/>
      </p:nvGrpSpPr>
      <p:grpSpPr>
        <a:xfrm>
          <a:off x="0" y="0"/>
          <a:ext cx="0" cy="0"/>
          <a:chOff x="0" y="0"/>
          <a:chExt cx="0" cy="0"/>
        </a:xfrm>
      </p:grpSpPr>
      <p:sp>
        <p:nvSpPr>
          <p:cNvPr id="3" name="Content Placeholder 2"/>
          <p:cNvSpPr>
            <a:spLocks noGrp="1"/>
          </p:cNvSpPr>
          <p:nvPr>
            <p:ph idx="1"/>
          </p:nvPr>
        </p:nvSpPr>
        <p:spPr>
          <a:xfrm>
            <a:off x="308918" y="1354447"/>
            <a:ext cx="4148781" cy="4993301"/>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308920" y="6467336"/>
            <a:ext cx="3917888" cy="311322"/>
          </a:xfrm>
        </p:spPr>
        <p:txBody>
          <a:bodyPr/>
          <a:lstStyle>
            <a:lvl1pPr algn="l">
              <a:defRPr baseline="0">
                <a:solidFill>
                  <a:schemeClr val="tx1"/>
                </a:solidFill>
                <a:latin typeface="Arial" charset="0"/>
              </a:defRPr>
            </a:lvl1pPr>
          </a:lstStyle>
          <a:p>
            <a:endParaRPr lang="en-US" dirty="0"/>
          </a:p>
        </p:txBody>
      </p:sp>
      <p:sp>
        <p:nvSpPr>
          <p:cNvPr id="6" name="Slide Number Placeholder 5"/>
          <p:cNvSpPr>
            <a:spLocks noGrp="1"/>
          </p:cNvSpPr>
          <p:nvPr>
            <p:ph type="sldNum" sz="quarter" idx="12"/>
          </p:nvPr>
        </p:nvSpPr>
        <p:spPr>
          <a:xfrm>
            <a:off x="4226807" y="6467336"/>
            <a:ext cx="536158"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sp>
        <p:nvSpPr>
          <p:cNvPr id="10" name="Picture Placeholder 9"/>
          <p:cNvSpPr>
            <a:spLocks noGrp="1"/>
          </p:cNvSpPr>
          <p:nvPr>
            <p:ph type="pic" sz="quarter" idx="13"/>
          </p:nvPr>
        </p:nvSpPr>
        <p:spPr>
          <a:xfrm>
            <a:off x="4686300" y="1354447"/>
            <a:ext cx="4086225" cy="2381250"/>
          </a:xfrm>
          <a:solidFill>
            <a:schemeClr val="accent2"/>
          </a:solidFill>
        </p:spPr>
        <p:txBody>
          <a:bodyPr/>
          <a:lstStyle/>
          <a:p>
            <a:r>
              <a:rPr lang="en-US"/>
              <a:t>Drag picture to placeholder or click icon to add</a:t>
            </a:r>
          </a:p>
        </p:txBody>
      </p:sp>
      <p:sp>
        <p:nvSpPr>
          <p:cNvPr id="11" name="Picture Placeholder 9"/>
          <p:cNvSpPr>
            <a:spLocks noGrp="1"/>
          </p:cNvSpPr>
          <p:nvPr>
            <p:ph type="pic" sz="quarter" idx="14"/>
          </p:nvPr>
        </p:nvSpPr>
        <p:spPr>
          <a:xfrm>
            <a:off x="4686300" y="3966497"/>
            <a:ext cx="4086225" cy="2381250"/>
          </a:xfrm>
          <a:solidFill>
            <a:schemeClr val="accent2"/>
          </a:solidFill>
        </p:spPr>
        <p:txBody>
          <a:bodyPr/>
          <a:lstStyle/>
          <a:p>
            <a:r>
              <a:rPr lang="en-US"/>
              <a:t>Drag picture to placeholder or click icon to add</a:t>
            </a:r>
          </a:p>
        </p:txBody>
      </p:sp>
      <p:pic>
        <p:nvPicPr>
          <p:cNvPr id="13" name="Picture 12"/>
          <p:cNvPicPr>
            <a:picLocks noChangeAspect="1"/>
          </p:cNvPicPr>
          <p:nvPr userDrawn="1"/>
        </p:nvPicPr>
        <p:blipFill>
          <a:blip r:embed="rId2"/>
          <a:stretch>
            <a:fillRect/>
          </a:stretch>
        </p:blipFill>
        <p:spPr>
          <a:xfrm>
            <a:off x="0" y="0"/>
            <a:ext cx="9144000" cy="1167319"/>
          </a:xfrm>
          <a:prstGeom prst="rect">
            <a:avLst/>
          </a:prstGeom>
        </p:spPr>
      </p:pic>
      <p:sp>
        <p:nvSpPr>
          <p:cNvPr id="14" name="Title 1"/>
          <p:cNvSpPr>
            <a:spLocks noGrp="1"/>
          </p:cNvSpPr>
          <p:nvPr>
            <p:ph type="title"/>
          </p:nvPr>
        </p:nvSpPr>
        <p:spPr>
          <a:xfrm>
            <a:off x="308920" y="539373"/>
            <a:ext cx="8464378" cy="487490"/>
          </a:xfrm>
        </p:spPr>
        <p:txBody>
          <a:bodyPr>
            <a:noAutofit/>
          </a:bodyPr>
          <a:lstStyle>
            <a:lvl1pPr>
              <a:defRPr sz="3600" b="1" cap="none" baseline="0">
                <a:latin typeface="Arial" charset="0"/>
              </a:defRPr>
            </a:lvl1pPr>
          </a:lstStyle>
          <a:p>
            <a:r>
              <a:rPr lang="en-US" dirty="0"/>
              <a:t>Click to edit Master title style</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ontent Layout 6">
    <p:spTree>
      <p:nvGrpSpPr>
        <p:cNvPr id="1" name=""/>
        <p:cNvGrpSpPr/>
        <p:nvPr/>
      </p:nvGrpSpPr>
      <p:grpSpPr>
        <a:xfrm>
          <a:off x="0" y="0"/>
          <a:ext cx="0" cy="0"/>
          <a:chOff x="0" y="0"/>
          <a:chExt cx="0" cy="0"/>
        </a:xfrm>
      </p:grpSpPr>
      <p:sp>
        <p:nvSpPr>
          <p:cNvPr id="3" name="Content Placeholder 2"/>
          <p:cNvSpPr>
            <a:spLocks noGrp="1"/>
          </p:cNvSpPr>
          <p:nvPr>
            <p:ph idx="1"/>
          </p:nvPr>
        </p:nvSpPr>
        <p:spPr>
          <a:xfrm>
            <a:off x="4624516" y="1354449"/>
            <a:ext cx="4148781" cy="4993300"/>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308920" y="6467336"/>
            <a:ext cx="3917888" cy="311322"/>
          </a:xfrm>
        </p:spPr>
        <p:txBody>
          <a:bodyPr/>
          <a:lstStyle>
            <a:lvl1pPr algn="l">
              <a:defRPr baseline="0">
                <a:solidFill>
                  <a:schemeClr val="tx1"/>
                </a:solidFill>
                <a:latin typeface="Arial" charset="0"/>
              </a:defRPr>
            </a:lvl1pPr>
          </a:lstStyle>
          <a:p>
            <a:endParaRPr lang="en-US" dirty="0"/>
          </a:p>
        </p:txBody>
      </p:sp>
      <p:sp>
        <p:nvSpPr>
          <p:cNvPr id="6" name="Slide Number Placeholder 5"/>
          <p:cNvSpPr>
            <a:spLocks noGrp="1"/>
          </p:cNvSpPr>
          <p:nvPr>
            <p:ph type="sldNum" sz="quarter" idx="12"/>
          </p:nvPr>
        </p:nvSpPr>
        <p:spPr>
          <a:xfrm>
            <a:off x="4226807" y="6467336"/>
            <a:ext cx="536158"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sp>
        <p:nvSpPr>
          <p:cNvPr id="10" name="Picture Placeholder 9"/>
          <p:cNvSpPr>
            <a:spLocks noGrp="1"/>
          </p:cNvSpPr>
          <p:nvPr>
            <p:ph type="pic" sz="quarter" idx="13"/>
          </p:nvPr>
        </p:nvSpPr>
        <p:spPr>
          <a:xfrm>
            <a:off x="308918" y="1354449"/>
            <a:ext cx="4086225" cy="2381250"/>
          </a:xfrm>
          <a:solidFill>
            <a:schemeClr val="accent2"/>
          </a:solidFill>
        </p:spPr>
        <p:txBody>
          <a:bodyPr/>
          <a:lstStyle/>
          <a:p>
            <a:r>
              <a:rPr lang="en-US"/>
              <a:t>Drag picture to placeholder or click icon to add</a:t>
            </a:r>
            <a:endParaRPr lang="en-US" dirty="0"/>
          </a:p>
        </p:txBody>
      </p:sp>
      <p:sp>
        <p:nvSpPr>
          <p:cNvPr id="11" name="Picture Placeholder 9"/>
          <p:cNvSpPr>
            <a:spLocks noGrp="1"/>
          </p:cNvSpPr>
          <p:nvPr>
            <p:ph type="pic" sz="quarter" idx="14"/>
          </p:nvPr>
        </p:nvSpPr>
        <p:spPr>
          <a:xfrm>
            <a:off x="308918" y="3966499"/>
            <a:ext cx="4086225" cy="2381250"/>
          </a:xfrm>
          <a:solidFill>
            <a:schemeClr val="accent2"/>
          </a:solidFill>
        </p:spPr>
        <p:txBody>
          <a:bodyPr/>
          <a:lstStyle/>
          <a:p>
            <a:r>
              <a:rPr lang="en-US"/>
              <a:t>Drag picture to placeholder or click icon to add</a:t>
            </a:r>
          </a:p>
        </p:txBody>
      </p:sp>
      <p:pic>
        <p:nvPicPr>
          <p:cNvPr id="13" name="Picture 12"/>
          <p:cNvPicPr>
            <a:picLocks noChangeAspect="1"/>
          </p:cNvPicPr>
          <p:nvPr userDrawn="1"/>
        </p:nvPicPr>
        <p:blipFill>
          <a:blip r:embed="rId2"/>
          <a:stretch>
            <a:fillRect/>
          </a:stretch>
        </p:blipFill>
        <p:spPr>
          <a:xfrm>
            <a:off x="0" y="0"/>
            <a:ext cx="9144000" cy="1167319"/>
          </a:xfrm>
          <a:prstGeom prst="rect">
            <a:avLst/>
          </a:prstGeom>
        </p:spPr>
      </p:pic>
      <p:sp>
        <p:nvSpPr>
          <p:cNvPr id="14" name="Title 1"/>
          <p:cNvSpPr>
            <a:spLocks noGrp="1"/>
          </p:cNvSpPr>
          <p:nvPr>
            <p:ph type="title"/>
          </p:nvPr>
        </p:nvSpPr>
        <p:spPr>
          <a:xfrm>
            <a:off x="308920" y="539373"/>
            <a:ext cx="8464378" cy="487490"/>
          </a:xfrm>
        </p:spPr>
        <p:txBody>
          <a:bodyPr>
            <a:noAutofit/>
          </a:bodyPr>
          <a:lstStyle>
            <a:lvl1pPr>
              <a:defRPr sz="3600" b="1" cap="none" baseline="0">
                <a:latin typeface="Arial" charset="0"/>
              </a:defRPr>
            </a:lvl1pPr>
          </a:lstStyle>
          <a:p>
            <a:r>
              <a:rPr lang="en-US" dirty="0"/>
              <a:t>Click to edit Master title style</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Layout 7">
    <p:spTree>
      <p:nvGrpSpPr>
        <p:cNvPr id="1" name=""/>
        <p:cNvGrpSpPr/>
        <p:nvPr/>
      </p:nvGrpSpPr>
      <p:grpSpPr>
        <a:xfrm>
          <a:off x="0" y="0"/>
          <a:ext cx="0" cy="0"/>
          <a:chOff x="0" y="0"/>
          <a:chExt cx="0" cy="0"/>
        </a:xfrm>
      </p:grpSpPr>
      <p:sp>
        <p:nvSpPr>
          <p:cNvPr id="3" name="Content Placeholder 2"/>
          <p:cNvSpPr>
            <a:spLocks noGrp="1"/>
          </p:cNvSpPr>
          <p:nvPr>
            <p:ph idx="1"/>
          </p:nvPr>
        </p:nvSpPr>
        <p:spPr>
          <a:xfrm>
            <a:off x="308918" y="3735421"/>
            <a:ext cx="4148781" cy="2612327"/>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308920" y="6467336"/>
            <a:ext cx="3917888" cy="311322"/>
          </a:xfrm>
        </p:spPr>
        <p:txBody>
          <a:bodyPr/>
          <a:lstStyle>
            <a:lvl1pPr algn="l">
              <a:defRPr baseline="0">
                <a:solidFill>
                  <a:schemeClr val="tx1"/>
                </a:solidFill>
                <a:latin typeface="Arial" charset="0"/>
              </a:defRPr>
            </a:lvl1pPr>
          </a:lstStyle>
          <a:p>
            <a:endParaRPr lang="en-US" dirty="0"/>
          </a:p>
        </p:txBody>
      </p:sp>
      <p:sp>
        <p:nvSpPr>
          <p:cNvPr id="6" name="Slide Number Placeholder 5"/>
          <p:cNvSpPr>
            <a:spLocks noGrp="1"/>
          </p:cNvSpPr>
          <p:nvPr>
            <p:ph type="sldNum" sz="quarter" idx="12"/>
          </p:nvPr>
        </p:nvSpPr>
        <p:spPr>
          <a:xfrm>
            <a:off x="4226807" y="6467336"/>
            <a:ext cx="536158"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sp>
        <p:nvSpPr>
          <p:cNvPr id="10" name="Picture Placeholder 9"/>
          <p:cNvSpPr>
            <a:spLocks noGrp="1"/>
          </p:cNvSpPr>
          <p:nvPr>
            <p:ph type="pic" sz="quarter" idx="13"/>
          </p:nvPr>
        </p:nvSpPr>
        <p:spPr>
          <a:xfrm>
            <a:off x="308918" y="1263272"/>
            <a:ext cx="4148781" cy="2381250"/>
          </a:xfrm>
          <a:solidFill>
            <a:schemeClr val="accent2"/>
          </a:solidFill>
        </p:spPr>
        <p:txBody>
          <a:bodyPr/>
          <a:lstStyle/>
          <a:p>
            <a:r>
              <a:rPr lang="en-US"/>
              <a:t>Drag picture to placeholder or click icon to add</a:t>
            </a:r>
          </a:p>
        </p:txBody>
      </p:sp>
      <p:sp>
        <p:nvSpPr>
          <p:cNvPr id="12" name="Content Placeholder 2"/>
          <p:cNvSpPr>
            <a:spLocks noGrp="1"/>
          </p:cNvSpPr>
          <p:nvPr>
            <p:ph idx="14"/>
          </p:nvPr>
        </p:nvSpPr>
        <p:spPr>
          <a:xfrm>
            <a:off x="4623744" y="3735421"/>
            <a:ext cx="4148781" cy="2612328"/>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9"/>
          <p:cNvSpPr>
            <a:spLocks noGrp="1"/>
          </p:cNvSpPr>
          <p:nvPr>
            <p:ph type="pic" sz="quarter" idx="15"/>
          </p:nvPr>
        </p:nvSpPr>
        <p:spPr>
          <a:xfrm>
            <a:off x="4623744" y="1263272"/>
            <a:ext cx="4148781" cy="2381250"/>
          </a:xfrm>
          <a:solidFill>
            <a:schemeClr val="accent2"/>
          </a:solidFill>
        </p:spPr>
        <p:txBody>
          <a:bodyPr/>
          <a:lstStyle/>
          <a:p>
            <a:r>
              <a:rPr lang="en-US"/>
              <a:t>Drag picture to placeholder or click icon to add</a:t>
            </a:r>
          </a:p>
        </p:txBody>
      </p:sp>
      <p:pic>
        <p:nvPicPr>
          <p:cNvPr id="14" name="Picture 13"/>
          <p:cNvPicPr>
            <a:picLocks noChangeAspect="1"/>
          </p:cNvPicPr>
          <p:nvPr userDrawn="1"/>
        </p:nvPicPr>
        <p:blipFill>
          <a:blip r:embed="rId2"/>
          <a:stretch>
            <a:fillRect/>
          </a:stretch>
        </p:blipFill>
        <p:spPr>
          <a:xfrm>
            <a:off x="0" y="0"/>
            <a:ext cx="9144000" cy="1167319"/>
          </a:xfrm>
          <a:prstGeom prst="rect">
            <a:avLst/>
          </a:prstGeom>
        </p:spPr>
      </p:pic>
      <p:sp>
        <p:nvSpPr>
          <p:cNvPr id="15" name="Title 1"/>
          <p:cNvSpPr>
            <a:spLocks noGrp="1"/>
          </p:cNvSpPr>
          <p:nvPr>
            <p:ph type="title"/>
          </p:nvPr>
        </p:nvSpPr>
        <p:spPr>
          <a:xfrm>
            <a:off x="308920" y="539373"/>
            <a:ext cx="8464378" cy="487490"/>
          </a:xfrm>
        </p:spPr>
        <p:txBody>
          <a:bodyPr>
            <a:noAutofit/>
          </a:bodyPr>
          <a:lstStyle>
            <a:lvl1pPr>
              <a:defRPr sz="3600" b="1" cap="none" baseline="0">
                <a:latin typeface="Arial" charset="0"/>
              </a:defRPr>
            </a:lvl1pPr>
          </a:lstStyle>
          <a:p>
            <a:r>
              <a:rPr lang="en-US" dirty="0"/>
              <a:t>Click to edit Master title style</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Content Layout 8">
    <p:spTree>
      <p:nvGrpSpPr>
        <p:cNvPr id="1" name=""/>
        <p:cNvGrpSpPr/>
        <p:nvPr/>
      </p:nvGrpSpPr>
      <p:grpSpPr>
        <a:xfrm>
          <a:off x="0" y="0"/>
          <a:ext cx="0" cy="0"/>
          <a:chOff x="0" y="0"/>
          <a:chExt cx="0" cy="0"/>
        </a:xfrm>
      </p:grpSpPr>
      <p:sp>
        <p:nvSpPr>
          <p:cNvPr id="3" name="Content Placeholder 2"/>
          <p:cNvSpPr>
            <a:spLocks noGrp="1"/>
          </p:cNvSpPr>
          <p:nvPr>
            <p:ph idx="1"/>
          </p:nvPr>
        </p:nvSpPr>
        <p:spPr>
          <a:xfrm>
            <a:off x="308918" y="1382106"/>
            <a:ext cx="4148781" cy="2465321"/>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308920" y="6467336"/>
            <a:ext cx="3917888" cy="311322"/>
          </a:xfrm>
        </p:spPr>
        <p:txBody>
          <a:bodyPr/>
          <a:lstStyle>
            <a:lvl1pPr algn="l">
              <a:defRPr baseline="0">
                <a:solidFill>
                  <a:schemeClr val="tx1"/>
                </a:solidFill>
                <a:latin typeface="Arial" charset="0"/>
              </a:defRPr>
            </a:lvl1pPr>
          </a:lstStyle>
          <a:p>
            <a:endParaRPr lang="en-US" dirty="0"/>
          </a:p>
        </p:txBody>
      </p:sp>
      <p:sp>
        <p:nvSpPr>
          <p:cNvPr id="6" name="Slide Number Placeholder 5"/>
          <p:cNvSpPr>
            <a:spLocks noGrp="1"/>
          </p:cNvSpPr>
          <p:nvPr>
            <p:ph type="sldNum" sz="quarter" idx="12"/>
          </p:nvPr>
        </p:nvSpPr>
        <p:spPr>
          <a:xfrm>
            <a:off x="4226807" y="6467336"/>
            <a:ext cx="536158"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sp>
        <p:nvSpPr>
          <p:cNvPr id="10" name="Picture Placeholder 9"/>
          <p:cNvSpPr>
            <a:spLocks noGrp="1"/>
          </p:cNvSpPr>
          <p:nvPr>
            <p:ph type="pic" sz="quarter" idx="13"/>
          </p:nvPr>
        </p:nvSpPr>
        <p:spPr>
          <a:xfrm>
            <a:off x="308918" y="3966757"/>
            <a:ext cx="4148781" cy="2381250"/>
          </a:xfrm>
          <a:solidFill>
            <a:schemeClr val="accent2"/>
          </a:solidFill>
        </p:spPr>
        <p:txBody>
          <a:bodyPr/>
          <a:lstStyle/>
          <a:p>
            <a:r>
              <a:rPr lang="en-US"/>
              <a:t>Drag picture to placeholder or click icon to add</a:t>
            </a:r>
          </a:p>
        </p:txBody>
      </p:sp>
      <p:sp>
        <p:nvSpPr>
          <p:cNvPr id="12" name="Content Placeholder 2"/>
          <p:cNvSpPr>
            <a:spLocks noGrp="1"/>
          </p:cNvSpPr>
          <p:nvPr>
            <p:ph idx="14"/>
          </p:nvPr>
        </p:nvSpPr>
        <p:spPr>
          <a:xfrm>
            <a:off x="4623744" y="1382106"/>
            <a:ext cx="4148781" cy="2465322"/>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9"/>
          <p:cNvSpPr>
            <a:spLocks noGrp="1"/>
          </p:cNvSpPr>
          <p:nvPr>
            <p:ph type="pic" sz="quarter" idx="15"/>
          </p:nvPr>
        </p:nvSpPr>
        <p:spPr>
          <a:xfrm>
            <a:off x="4623744" y="3966757"/>
            <a:ext cx="4148781" cy="2381250"/>
          </a:xfrm>
          <a:solidFill>
            <a:schemeClr val="accent2"/>
          </a:solidFill>
        </p:spPr>
        <p:txBody>
          <a:bodyPr/>
          <a:lstStyle/>
          <a:p>
            <a:r>
              <a:rPr lang="en-US"/>
              <a:t>Drag picture to placeholder or click icon to add</a:t>
            </a:r>
          </a:p>
        </p:txBody>
      </p:sp>
      <p:pic>
        <p:nvPicPr>
          <p:cNvPr id="14" name="Picture 13"/>
          <p:cNvPicPr>
            <a:picLocks noChangeAspect="1"/>
          </p:cNvPicPr>
          <p:nvPr userDrawn="1"/>
        </p:nvPicPr>
        <p:blipFill>
          <a:blip r:embed="rId2"/>
          <a:stretch>
            <a:fillRect/>
          </a:stretch>
        </p:blipFill>
        <p:spPr>
          <a:xfrm>
            <a:off x="0" y="0"/>
            <a:ext cx="9144000" cy="1167319"/>
          </a:xfrm>
          <a:prstGeom prst="rect">
            <a:avLst/>
          </a:prstGeom>
        </p:spPr>
      </p:pic>
      <p:sp>
        <p:nvSpPr>
          <p:cNvPr id="15" name="Title 1"/>
          <p:cNvSpPr>
            <a:spLocks noGrp="1"/>
          </p:cNvSpPr>
          <p:nvPr>
            <p:ph type="title"/>
          </p:nvPr>
        </p:nvSpPr>
        <p:spPr>
          <a:xfrm>
            <a:off x="308920" y="539373"/>
            <a:ext cx="8464378" cy="487490"/>
          </a:xfrm>
        </p:spPr>
        <p:txBody>
          <a:bodyPr>
            <a:noAutofit/>
          </a:bodyPr>
          <a:lstStyle>
            <a:lvl1pPr>
              <a:defRPr sz="3600" b="1" cap="none" baseline="0">
                <a:latin typeface="Arial" charset="0"/>
              </a:defRPr>
            </a:lvl1pPr>
          </a:lstStyle>
          <a:p>
            <a:r>
              <a:rPr lang="en-US" dirty="0"/>
              <a:t>Click to edit Master title style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DBDB6-851D-6F95-15B5-CE96574EBC1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BF3AF26-9E63-5FDC-7787-F34CC0097BC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DAA3C1-E557-A8C7-9469-D477D82DF88B}"/>
              </a:ext>
            </a:extLst>
          </p:cNvPr>
          <p:cNvSpPr>
            <a:spLocks noGrp="1"/>
          </p:cNvSpPr>
          <p:nvPr>
            <p:ph type="dt" sz="half" idx="10"/>
          </p:nvPr>
        </p:nvSpPr>
        <p:spPr/>
        <p:txBody>
          <a:bodyPr/>
          <a:lstStyle/>
          <a:p>
            <a:fld id="{3F272239-3535-BB43-90F9-D2AAAB1109D7}" type="datetimeFigureOut">
              <a:rPr lang="en-US" smtClean="0"/>
              <a:t>10/18/23</a:t>
            </a:fld>
            <a:endParaRPr lang="en-US"/>
          </a:p>
        </p:txBody>
      </p:sp>
      <p:sp>
        <p:nvSpPr>
          <p:cNvPr id="5" name="Footer Placeholder 4">
            <a:extLst>
              <a:ext uri="{FF2B5EF4-FFF2-40B4-BE49-F238E27FC236}">
                <a16:creationId xmlns:a16="http://schemas.microsoft.com/office/drawing/2014/main" id="{602CF392-1E3E-1524-103D-0033DAB2E9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E0CDCC-AE30-6872-F50A-ECD6BACA772D}"/>
              </a:ext>
            </a:extLst>
          </p:cNvPr>
          <p:cNvSpPr>
            <a:spLocks noGrp="1"/>
          </p:cNvSpPr>
          <p:nvPr>
            <p:ph type="sldNum" sz="quarter" idx="12"/>
          </p:nvPr>
        </p:nvSpPr>
        <p:spPr/>
        <p:txBody>
          <a:bodyPr/>
          <a:lstStyle/>
          <a:p>
            <a:fld id="{2A205E5C-5932-0441-A66A-70A5B6B81F33}" type="slidenum">
              <a:rPr lang="en-US" smtClean="0"/>
              <a:t>‹#›</a:t>
            </a:fld>
            <a:endParaRPr lang="en-US"/>
          </a:p>
        </p:txBody>
      </p:sp>
    </p:spTree>
    <p:extLst>
      <p:ext uri="{BB962C8B-B14F-4D97-AF65-F5344CB8AC3E}">
        <p14:creationId xmlns:p14="http://schemas.microsoft.com/office/powerpoint/2010/main" val="6735553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uestions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0" y="0"/>
            <a:ext cx="9144000" cy="1282700"/>
          </a:xfrm>
          <a:prstGeom prst="rect">
            <a:avLst/>
          </a:prstGeom>
        </p:spPr>
      </p:pic>
      <p:pic>
        <p:nvPicPr>
          <p:cNvPr id="12" name="Picture 1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28600" y="2941863"/>
            <a:ext cx="4258581" cy="4258581"/>
          </a:xfrm>
          <a:prstGeom prst="rect">
            <a:avLst/>
          </a:prstGeom>
        </p:spPr>
      </p:pic>
      <p:sp>
        <p:nvSpPr>
          <p:cNvPr id="2" name="Title 1"/>
          <p:cNvSpPr>
            <a:spLocks noGrp="1"/>
          </p:cNvSpPr>
          <p:nvPr>
            <p:ph type="ctrTitle" hasCustomPrompt="1"/>
          </p:nvPr>
        </p:nvSpPr>
        <p:spPr>
          <a:xfrm>
            <a:off x="332386" y="505595"/>
            <a:ext cx="5774500" cy="617838"/>
          </a:xfrm>
        </p:spPr>
        <p:txBody>
          <a:bodyPr anchor="b">
            <a:noAutofit/>
          </a:bodyPr>
          <a:lstStyle>
            <a:lvl1pPr algn="l">
              <a:defRPr sz="3000" b="1" cap="none" baseline="0">
                <a:latin typeface="Arial" charset="0"/>
              </a:defRPr>
            </a:lvl1pPr>
          </a:lstStyle>
          <a:p>
            <a:r>
              <a:rPr lang="en-US"/>
              <a:t>Questions?</a:t>
            </a:r>
            <a:endParaRPr lang="en-US" dirty="0"/>
          </a:p>
        </p:txBody>
      </p:sp>
      <p:sp>
        <p:nvSpPr>
          <p:cNvPr id="9" name="Picture Placeholder 8"/>
          <p:cNvSpPr>
            <a:spLocks noGrp="1"/>
          </p:cNvSpPr>
          <p:nvPr>
            <p:ph type="pic" sz="quarter" idx="13"/>
          </p:nvPr>
        </p:nvSpPr>
        <p:spPr>
          <a:xfrm>
            <a:off x="4506687" y="1725953"/>
            <a:ext cx="4630964" cy="3821639"/>
          </a:xfrm>
          <a:solidFill>
            <a:schemeClr val="accent2"/>
          </a:solidFill>
        </p:spPr>
        <p:txBody>
          <a:bodyPr/>
          <a:lstStyle/>
          <a:p>
            <a:r>
              <a:rPr lang="en-US"/>
              <a:t>Drag picture to placeholder or click icon to add</a:t>
            </a:r>
            <a:endParaRPr lang="en-US" dirty="0"/>
          </a:p>
        </p:txBody>
      </p:sp>
      <p:sp>
        <p:nvSpPr>
          <p:cNvPr id="15" name="Text Placeholder 14"/>
          <p:cNvSpPr>
            <a:spLocks noGrp="1"/>
          </p:cNvSpPr>
          <p:nvPr>
            <p:ph type="body" sz="quarter" idx="14" hasCustomPrompt="1"/>
          </p:nvPr>
        </p:nvSpPr>
        <p:spPr>
          <a:xfrm>
            <a:off x="6106886" y="849093"/>
            <a:ext cx="2898321" cy="277582"/>
          </a:xfrm>
        </p:spPr>
        <p:txBody>
          <a:bodyPr>
            <a:normAutofit/>
          </a:bodyPr>
          <a:lstStyle>
            <a:lvl1pPr marL="0" indent="0">
              <a:buFontTx/>
              <a:buNone/>
              <a:defRPr sz="1200" b="0" baseline="0">
                <a:solidFill>
                  <a:srgbClr val="C00000"/>
                </a:solidFill>
              </a:defRPr>
            </a:lvl1pPr>
          </a:lstStyle>
          <a:p>
            <a:pPr lvl="0"/>
            <a:r>
              <a:rPr lang="en-US" dirty="0"/>
              <a:t>Contact</a:t>
            </a:r>
          </a:p>
        </p:txBody>
      </p:sp>
      <p:sp>
        <p:nvSpPr>
          <p:cNvPr id="14" name="Text Placeholder 14"/>
          <p:cNvSpPr>
            <a:spLocks noGrp="1"/>
          </p:cNvSpPr>
          <p:nvPr>
            <p:ph type="body" sz="quarter" idx="16" hasCustomPrompt="1"/>
          </p:nvPr>
        </p:nvSpPr>
        <p:spPr>
          <a:xfrm>
            <a:off x="6106886" y="156701"/>
            <a:ext cx="2898321" cy="632002"/>
          </a:xfrm>
        </p:spPr>
        <p:txBody>
          <a:bodyPr>
            <a:normAutofit/>
          </a:bodyPr>
          <a:lstStyle>
            <a:lvl1pPr marL="0" indent="0">
              <a:buFontTx/>
              <a:buNone/>
              <a:defRPr sz="1400" b="1" baseline="0">
                <a:solidFill>
                  <a:schemeClr val="accent6"/>
                </a:solidFill>
              </a:defRPr>
            </a:lvl1pPr>
          </a:lstStyle>
          <a:p>
            <a:pPr lvl="0"/>
            <a:r>
              <a:rPr lang="en-US" dirty="0"/>
              <a:t>Author</a:t>
            </a:r>
          </a:p>
          <a:p>
            <a:pPr lvl="0"/>
            <a:r>
              <a:rPr lang="en-US" dirty="0"/>
              <a:t>Title</a:t>
            </a:r>
          </a:p>
        </p:txBody>
      </p:sp>
      <p:sp>
        <p:nvSpPr>
          <p:cNvPr id="16" name="Text Placeholder 6"/>
          <p:cNvSpPr>
            <a:spLocks noGrp="1"/>
          </p:cNvSpPr>
          <p:nvPr>
            <p:ph type="body" sz="quarter" idx="17" hasCustomPrompt="1"/>
          </p:nvPr>
        </p:nvSpPr>
        <p:spPr>
          <a:xfrm>
            <a:off x="318638" y="1726357"/>
            <a:ext cx="4098242" cy="3861333"/>
          </a:xfrm>
        </p:spPr>
        <p:txBody>
          <a:bodyPr>
            <a:normAutofit/>
          </a:bodyPr>
          <a:lstStyle>
            <a:lvl1pPr marL="342900" indent="-342900">
              <a:buFont typeface="Arial" charset="0"/>
              <a:buChar char="•"/>
              <a:defRPr sz="2200" baseline="0">
                <a:solidFill>
                  <a:schemeClr val="accent1"/>
                </a:solidFill>
              </a:defRPr>
            </a:lvl1pPr>
            <a:lvl2pPr marL="685800" indent="-228600">
              <a:buFont typeface=".PingFangSC-Regular" charset="-122"/>
              <a:buChar char="－"/>
              <a:defRPr sz="2200" baseline="0">
                <a:solidFill>
                  <a:schemeClr val="accent1"/>
                </a:solidFill>
              </a:defRPr>
            </a:lvl2pPr>
            <a:lvl3pPr marL="1143000" indent="-228600">
              <a:buFont typeface="Arial" charset="0"/>
              <a:buChar char="•"/>
              <a:defRPr sz="2200" baseline="0">
                <a:solidFill>
                  <a:schemeClr val="accent1"/>
                </a:solidFill>
              </a:defRPr>
            </a:lvl3pPr>
            <a:lvl4pPr marL="1600200" indent="-228600">
              <a:buFont typeface=".PingFangSC-Regular" charset="-122"/>
              <a:buChar char="－"/>
              <a:defRPr sz="2200" baseline="0">
                <a:solidFill>
                  <a:schemeClr val="accent1"/>
                </a:solidFill>
              </a:defRPr>
            </a:lvl4pPr>
            <a:lvl5pPr marL="2057400" indent="-228600">
              <a:buFont typeface="Arial" charset="0"/>
              <a:buChar char="•"/>
              <a:defRPr sz="2200" baseline="0">
                <a:solidFill>
                  <a:schemeClr val="accent1"/>
                </a:solidFill>
              </a:defRPr>
            </a:lvl5pPr>
          </a:lstStyle>
          <a:p>
            <a:pPr lvl="0"/>
            <a:r>
              <a:rPr lang="en-US" dirty="0"/>
              <a:t>Agenda Topics Covered:</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xfrm>
            <a:off x="438299" y="178594"/>
            <a:ext cx="8215007" cy="842702"/>
          </a:xfrm>
          <a:prstGeom prst="rect">
            <a:avLst/>
          </a:prstGeom>
        </p:spPr>
        <p:txBody>
          <a:bodyPr/>
          <a:lstStyle>
            <a:lvl1pPr>
              <a:defRPr sz="2109"/>
            </a:lvl1pPr>
          </a:lstStyle>
          <a:p>
            <a:r>
              <a:t>Title Text</a:t>
            </a:r>
          </a:p>
        </p:txBody>
      </p:sp>
      <p:sp>
        <p:nvSpPr>
          <p:cNvPr id="57" name="Body Level One…"/>
          <p:cNvSpPr txBox="1">
            <a:spLocks noGrp="1"/>
          </p:cNvSpPr>
          <p:nvPr>
            <p:ph type="body" idx="1"/>
          </p:nvPr>
        </p:nvSpPr>
        <p:spPr>
          <a:xfrm>
            <a:off x="438762" y="1083803"/>
            <a:ext cx="8214080" cy="5301873"/>
          </a:xfrm>
          <a:prstGeom prst="rect">
            <a:avLst/>
          </a:prstGeom>
        </p:spPr>
        <p:txBody>
          <a:bodyPr anchor="t"/>
          <a:lstStyle>
            <a:lvl2pPr>
              <a:buSzPct val="100000"/>
            </a:lvl2pPr>
            <a:lvl3pPr>
              <a:buSzPct val="100000"/>
            </a:lvl3pPr>
            <a:lvl4pPr>
              <a:buSzPct val="100000"/>
            </a:lvl4p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xfrm>
            <a:off x="8848377" y="6575114"/>
            <a:ext cx="239245" cy="228028"/>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395758594"/>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Content Layout 1">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stretch>
            <a:fillRect/>
          </a:stretch>
        </p:blipFill>
        <p:spPr>
          <a:xfrm>
            <a:off x="0" y="0"/>
            <a:ext cx="9144000" cy="1026863"/>
          </a:xfrm>
          <a:prstGeom prst="rect">
            <a:avLst/>
          </a:prstGeom>
        </p:spPr>
      </p:pic>
      <p:sp>
        <p:nvSpPr>
          <p:cNvPr id="2" name="Title 1"/>
          <p:cNvSpPr>
            <a:spLocks noGrp="1"/>
          </p:cNvSpPr>
          <p:nvPr>
            <p:ph type="title"/>
          </p:nvPr>
        </p:nvSpPr>
        <p:spPr>
          <a:xfrm>
            <a:off x="308919" y="408633"/>
            <a:ext cx="8464378" cy="487490"/>
          </a:xfrm>
        </p:spPr>
        <p:txBody>
          <a:bodyPr>
            <a:noAutofit/>
          </a:bodyPr>
          <a:lstStyle>
            <a:lvl1pPr>
              <a:defRPr sz="3600" b="1" cap="none" baseline="0">
                <a:latin typeface="Arial" charset="0"/>
              </a:defRPr>
            </a:lvl1pPr>
          </a:lstStyle>
          <a:p>
            <a:r>
              <a:rPr lang="en-US" dirty="0"/>
              <a:t>Click to edit Master title style</a:t>
            </a:r>
          </a:p>
        </p:txBody>
      </p:sp>
      <p:sp>
        <p:nvSpPr>
          <p:cNvPr id="3" name="Content Placeholder 2"/>
          <p:cNvSpPr>
            <a:spLocks noGrp="1"/>
          </p:cNvSpPr>
          <p:nvPr>
            <p:ph idx="1"/>
          </p:nvPr>
        </p:nvSpPr>
        <p:spPr>
          <a:xfrm>
            <a:off x="308919" y="1354089"/>
            <a:ext cx="8464378" cy="4993659"/>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308920" y="6467336"/>
            <a:ext cx="3917888" cy="311322"/>
          </a:xfrm>
        </p:spPr>
        <p:txBody>
          <a:bodyPr/>
          <a:lstStyle>
            <a:lvl1pPr algn="l">
              <a:defRPr baseline="0">
                <a:solidFill>
                  <a:schemeClr val="tx1"/>
                </a:solidFill>
                <a:latin typeface="Arial" charset="0"/>
              </a:defRPr>
            </a:lvl1pPr>
          </a:lstStyle>
          <a:p>
            <a:endParaRPr lang="en-US" dirty="0"/>
          </a:p>
        </p:txBody>
      </p:sp>
      <p:sp>
        <p:nvSpPr>
          <p:cNvPr id="6" name="Slide Number Placeholder 5"/>
          <p:cNvSpPr>
            <a:spLocks noGrp="1"/>
          </p:cNvSpPr>
          <p:nvPr>
            <p:ph type="sldNum" sz="quarter" idx="12"/>
          </p:nvPr>
        </p:nvSpPr>
        <p:spPr>
          <a:xfrm>
            <a:off x="4226807" y="6467336"/>
            <a:ext cx="536158"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spTree>
    <p:extLst>
      <p:ext uri="{BB962C8B-B14F-4D97-AF65-F5344CB8AC3E}">
        <p14:creationId xmlns:p14="http://schemas.microsoft.com/office/powerpoint/2010/main" val="38614748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Title">
    <p:spTree>
      <p:nvGrpSpPr>
        <p:cNvPr id="1" name=""/>
        <p:cNvGrpSpPr/>
        <p:nvPr/>
      </p:nvGrpSpPr>
      <p:grpSpPr>
        <a:xfrm>
          <a:off x="0" y="0"/>
          <a:ext cx="0" cy="0"/>
          <a:chOff x="0" y="0"/>
          <a:chExt cx="0" cy="0"/>
        </a:xfrm>
      </p:grpSpPr>
      <p:sp>
        <p:nvSpPr>
          <p:cNvPr id="11" name="Author and Date"/>
          <p:cNvSpPr txBox="1">
            <a:spLocks noGrp="1"/>
          </p:cNvSpPr>
          <p:nvPr>
            <p:ph type="body" sz="quarter" idx="21" hasCustomPrompt="1"/>
          </p:nvPr>
        </p:nvSpPr>
        <p:spPr>
          <a:xfrm>
            <a:off x="450503" y="5929931"/>
            <a:ext cx="8239126" cy="318490"/>
          </a:xfrm>
          <a:prstGeom prst="rect">
            <a:avLst/>
          </a:prstGeom>
        </p:spPr>
        <p:txBody>
          <a:bodyPr lIns="45719" tIns="45719" rIns="45719" bIns="45719"/>
          <a:lstStyle>
            <a:lvl1pPr marL="0" indent="0" defTabSz="309563">
              <a:lnSpc>
                <a:spcPct val="100000"/>
              </a:lnSpc>
              <a:spcBef>
                <a:spcPts val="0"/>
              </a:spcBef>
              <a:buSzTx/>
              <a:buNone/>
              <a:defRPr sz="1350" b="1"/>
            </a:lvl1pPr>
          </a:lstStyle>
          <a:p>
            <a:r>
              <a:t>Author and Date</a:t>
            </a:r>
          </a:p>
        </p:txBody>
      </p:sp>
      <p:sp>
        <p:nvSpPr>
          <p:cNvPr id="12" name="Presentation Title"/>
          <p:cNvSpPr txBox="1">
            <a:spLocks noGrp="1"/>
          </p:cNvSpPr>
          <p:nvPr>
            <p:ph type="title" hasCustomPrompt="1"/>
          </p:nvPr>
        </p:nvSpPr>
        <p:spPr>
          <a:xfrm>
            <a:off x="452436" y="1287495"/>
            <a:ext cx="8239127" cy="2324101"/>
          </a:xfrm>
          <a:prstGeom prst="rect">
            <a:avLst/>
          </a:prstGeom>
        </p:spPr>
        <p:txBody>
          <a:bodyPr anchor="b"/>
          <a:lstStyle>
            <a:lvl1pPr>
              <a:defRPr sz="4350" spc="-87"/>
            </a:lvl1pPr>
          </a:lstStyle>
          <a:p>
            <a:r>
              <a:t>Presentation Title</a:t>
            </a:r>
          </a:p>
        </p:txBody>
      </p:sp>
      <p:sp>
        <p:nvSpPr>
          <p:cNvPr id="13" name="Body Level One…"/>
          <p:cNvSpPr txBox="1">
            <a:spLocks noGrp="1"/>
          </p:cNvSpPr>
          <p:nvPr>
            <p:ph type="body" sz="quarter" idx="1" hasCustomPrompt="1"/>
          </p:nvPr>
        </p:nvSpPr>
        <p:spPr>
          <a:xfrm>
            <a:off x="450504" y="3611595"/>
            <a:ext cx="8239125" cy="952501"/>
          </a:xfrm>
          <a:prstGeom prst="rect">
            <a:avLst/>
          </a:prstGeom>
        </p:spPr>
        <p:txBody>
          <a:bodyPr/>
          <a:lstStyle>
            <a:lvl1pPr marL="0" indent="0" defTabSz="309563">
              <a:lnSpc>
                <a:spcPct val="100000"/>
              </a:lnSpc>
              <a:spcBef>
                <a:spcPts val="0"/>
              </a:spcBef>
              <a:buSzTx/>
              <a:buNone/>
              <a:defRPr sz="2063" b="1"/>
            </a:lvl1pPr>
            <a:lvl2pPr marL="0" indent="171450" defTabSz="309563">
              <a:lnSpc>
                <a:spcPct val="100000"/>
              </a:lnSpc>
              <a:spcBef>
                <a:spcPts val="0"/>
              </a:spcBef>
              <a:buSzTx/>
              <a:buNone/>
              <a:defRPr sz="2063" b="1"/>
            </a:lvl2pPr>
            <a:lvl3pPr marL="0" indent="342900" defTabSz="309563">
              <a:lnSpc>
                <a:spcPct val="100000"/>
              </a:lnSpc>
              <a:spcBef>
                <a:spcPts val="0"/>
              </a:spcBef>
              <a:buSzTx/>
              <a:buNone/>
              <a:defRPr sz="2063" b="1"/>
            </a:lvl3pPr>
            <a:lvl4pPr marL="0" indent="514350" defTabSz="309563">
              <a:lnSpc>
                <a:spcPct val="100000"/>
              </a:lnSpc>
              <a:spcBef>
                <a:spcPts val="0"/>
              </a:spcBef>
              <a:buSzTx/>
              <a:buNone/>
              <a:defRPr sz="2063" b="1"/>
            </a:lvl4pPr>
            <a:lvl5pPr marL="0" indent="685800" defTabSz="309563">
              <a:lnSpc>
                <a:spcPct val="100000"/>
              </a:lnSpc>
              <a:spcBef>
                <a:spcPts val="0"/>
              </a:spcBef>
              <a:buSzTx/>
              <a:buNone/>
              <a:defRPr sz="2063" b="1"/>
            </a:lvl5pPr>
          </a:lstStyle>
          <a:p>
            <a:r>
              <a:t>Presentation Subtitle</a:t>
            </a:r>
          </a:p>
          <a:p>
            <a:pPr lvl="1"/>
            <a:endParaRPr/>
          </a:p>
          <a:p>
            <a:pPr lvl="2"/>
            <a:endParaRPr/>
          </a:p>
          <a:p>
            <a:pPr lvl="3"/>
            <a:endParaRPr/>
          </a:p>
          <a:p>
            <a:pPr lvl="4"/>
            <a:endParaRPr/>
          </a:p>
        </p:txBody>
      </p:sp>
      <p:sp>
        <p:nvSpPr>
          <p:cNvPr id="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825658296"/>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Title">
    <p:spTree>
      <p:nvGrpSpPr>
        <p:cNvPr id="1" name=""/>
        <p:cNvGrpSpPr/>
        <p:nvPr/>
      </p:nvGrpSpPr>
      <p:grpSpPr>
        <a:xfrm>
          <a:off x="0" y="0"/>
          <a:ext cx="0" cy="0"/>
          <a:chOff x="0" y="0"/>
          <a:chExt cx="0" cy="0"/>
        </a:xfrm>
      </p:grpSpPr>
      <p:sp>
        <p:nvSpPr>
          <p:cNvPr id="11" name="Author and Date"/>
          <p:cNvSpPr txBox="1">
            <a:spLocks noGrp="1"/>
          </p:cNvSpPr>
          <p:nvPr>
            <p:ph type="body" sz="quarter" idx="21" hasCustomPrompt="1"/>
          </p:nvPr>
        </p:nvSpPr>
        <p:spPr>
          <a:xfrm>
            <a:off x="450503" y="5929931"/>
            <a:ext cx="8239126" cy="318490"/>
          </a:xfrm>
          <a:prstGeom prst="rect">
            <a:avLst/>
          </a:prstGeom>
        </p:spPr>
        <p:txBody>
          <a:bodyPr lIns="45719" tIns="45719" rIns="45719" bIns="45719"/>
          <a:lstStyle>
            <a:lvl1pPr marL="0" indent="0" defTabSz="309563">
              <a:lnSpc>
                <a:spcPct val="100000"/>
              </a:lnSpc>
              <a:spcBef>
                <a:spcPts val="0"/>
              </a:spcBef>
              <a:buSzTx/>
              <a:buNone/>
              <a:defRPr sz="1350" b="1"/>
            </a:lvl1pPr>
          </a:lstStyle>
          <a:p>
            <a:r>
              <a:t>Author and Date</a:t>
            </a:r>
          </a:p>
        </p:txBody>
      </p:sp>
      <p:sp>
        <p:nvSpPr>
          <p:cNvPr id="12" name="Presentation Title"/>
          <p:cNvSpPr txBox="1">
            <a:spLocks noGrp="1"/>
          </p:cNvSpPr>
          <p:nvPr>
            <p:ph type="title" hasCustomPrompt="1"/>
          </p:nvPr>
        </p:nvSpPr>
        <p:spPr>
          <a:xfrm>
            <a:off x="452436" y="1287495"/>
            <a:ext cx="8239127" cy="2324101"/>
          </a:xfrm>
          <a:prstGeom prst="rect">
            <a:avLst/>
          </a:prstGeom>
        </p:spPr>
        <p:txBody>
          <a:bodyPr anchor="b"/>
          <a:lstStyle>
            <a:lvl1pPr>
              <a:defRPr sz="4350" spc="-87"/>
            </a:lvl1pPr>
          </a:lstStyle>
          <a:p>
            <a:r>
              <a:t>Presentation Title</a:t>
            </a:r>
          </a:p>
        </p:txBody>
      </p:sp>
      <p:sp>
        <p:nvSpPr>
          <p:cNvPr id="13" name="Body Level One…"/>
          <p:cNvSpPr txBox="1">
            <a:spLocks noGrp="1"/>
          </p:cNvSpPr>
          <p:nvPr>
            <p:ph type="body" sz="quarter" idx="1" hasCustomPrompt="1"/>
          </p:nvPr>
        </p:nvSpPr>
        <p:spPr>
          <a:xfrm>
            <a:off x="450504" y="3611595"/>
            <a:ext cx="8239125" cy="952501"/>
          </a:xfrm>
          <a:prstGeom prst="rect">
            <a:avLst/>
          </a:prstGeom>
        </p:spPr>
        <p:txBody>
          <a:bodyPr/>
          <a:lstStyle>
            <a:lvl1pPr marL="0" indent="0" defTabSz="309563">
              <a:lnSpc>
                <a:spcPct val="100000"/>
              </a:lnSpc>
              <a:spcBef>
                <a:spcPts val="0"/>
              </a:spcBef>
              <a:buSzTx/>
              <a:buNone/>
              <a:defRPr sz="2063" b="1"/>
            </a:lvl1pPr>
            <a:lvl2pPr marL="0" indent="171450" defTabSz="309563">
              <a:lnSpc>
                <a:spcPct val="100000"/>
              </a:lnSpc>
              <a:spcBef>
                <a:spcPts val="0"/>
              </a:spcBef>
              <a:buSzTx/>
              <a:buNone/>
              <a:defRPr sz="2063" b="1"/>
            </a:lvl2pPr>
            <a:lvl3pPr marL="0" indent="342900" defTabSz="309563">
              <a:lnSpc>
                <a:spcPct val="100000"/>
              </a:lnSpc>
              <a:spcBef>
                <a:spcPts val="0"/>
              </a:spcBef>
              <a:buSzTx/>
              <a:buNone/>
              <a:defRPr sz="2063" b="1"/>
            </a:lvl3pPr>
            <a:lvl4pPr marL="0" indent="514350" defTabSz="309563">
              <a:lnSpc>
                <a:spcPct val="100000"/>
              </a:lnSpc>
              <a:spcBef>
                <a:spcPts val="0"/>
              </a:spcBef>
              <a:buSzTx/>
              <a:buNone/>
              <a:defRPr sz="2063" b="1"/>
            </a:lvl4pPr>
            <a:lvl5pPr marL="0" indent="685800" defTabSz="309563">
              <a:lnSpc>
                <a:spcPct val="100000"/>
              </a:lnSpc>
              <a:spcBef>
                <a:spcPts val="0"/>
              </a:spcBef>
              <a:buSzTx/>
              <a:buNone/>
              <a:defRPr sz="2063" b="1"/>
            </a:lvl5pPr>
          </a:lstStyle>
          <a:p>
            <a:r>
              <a:t>Presentation Subtitle</a:t>
            </a:r>
          </a:p>
          <a:p>
            <a:pPr lvl="1"/>
            <a:endParaRPr/>
          </a:p>
          <a:p>
            <a:pPr lvl="2"/>
            <a:endParaRPr/>
          </a:p>
          <a:p>
            <a:pPr lvl="3"/>
            <a:endParaRPr/>
          </a:p>
          <a:p>
            <a:pPr lvl="4"/>
            <a:endParaRPr/>
          </a:p>
        </p:txBody>
      </p:sp>
      <p:sp>
        <p:nvSpPr>
          <p:cNvPr id="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693830601"/>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Title &amp; Photo">
    <p:spTree>
      <p:nvGrpSpPr>
        <p:cNvPr id="1" name=""/>
        <p:cNvGrpSpPr/>
        <p:nvPr/>
      </p:nvGrpSpPr>
      <p:grpSpPr>
        <a:xfrm>
          <a:off x="0" y="0"/>
          <a:ext cx="0" cy="0"/>
          <a:chOff x="0" y="0"/>
          <a:chExt cx="0" cy="0"/>
        </a:xfrm>
      </p:grpSpPr>
      <p:sp>
        <p:nvSpPr>
          <p:cNvPr id="21" name="Avocados and limes"/>
          <p:cNvSpPr>
            <a:spLocks noGrp="1"/>
          </p:cNvSpPr>
          <p:nvPr>
            <p:ph type="pic" idx="21"/>
          </p:nvPr>
        </p:nvSpPr>
        <p:spPr>
          <a:xfrm>
            <a:off x="-433387" y="-647700"/>
            <a:ext cx="10029825" cy="8009467"/>
          </a:xfrm>
          <a:prstGeom prst="rect">
            <a:avLst/>
          </a:prstGeom>
        </p:spPr>
        <p:txBody>
          <a:bodyPr lIns="91439" tIns="45719" rIns="91439" bIns="45719">
            <a:noAutofit/>
          </a:bodyPr>
          <a:lstStyle/>
          <a:p>
            <a:endParaRPr/>
          </a:p>
        </p:txBody>
      </p:sp>
      <p:sp>
        <p:nvSpPr>
          <p:cNvPr id="22" name="Presentation Title"/>
          <p:cNvSpPr txBox="1">
            <a:spLocks noGrp="1"/>
          </p:cNvSpPr>
          <p:nvPr>
            <p:ph type="title" hasCustomPrompt="1"/>
          </p:nvPr>
        </p:nvSpPr>
        <p:spPr>
          <a:xfrm>
            <a:off x="452438" y="3562350"/>
            <a:ext cx="8239125" cy="2324100"/>
          </a:xfrm>
          <a:prstGeom prst="rect">
            <a:avLst/>
          </a:prstGeom>
        </p:spPr>
        <p:txBody>
          <a:bodyPr anchor="b"/>
          <a:lstStyle>
            <a:lvl1pPr>
              <a:defRPr sz="4350" spc="-87"/>
            </a:lvl1pPr>
          </a:lstStyle>
          <a:p>
            <a:r>
              <a:t>Presentation Title</a:t>
            </a:r>
          </a:p>
        </p:txBody>
      </p:sp>
      <p:sp>
        <p:nvSpPr>
          <p:cNvPr id="23" name="Author and Date"/>
          <p:cNvSpPr txBox="1">
            <a:spLocks noGrp="1"/>
          </p:cNvSpPr>
          <p:nvPr>
            <p:ph type="body" sz="quarter" idx="22" hasCustomPrompt="1"/>
          </p:nvPr>
        </p:nvSpPr>
        <p:spPr>
          <a:xfrm>
            <a:off x="452884" y="553069"/>
            <a:ext cx="8238233" cy="318490"/>
          </a:xfrm>
          <a:prstGeom prst="rect">
            <a:avLst/>
          </a:prstGeom>
        </p:spPr>
        <p:txBody>
          <a:bodyPr lIns="45719" tIns="45719" rIns="45719" bIns="45719"/>
          <a:lstStyle>
            <a:lvl1pPr marL="0" indent="0" defTabSz="309563">
              <a:lnSpc>
                <a:spcPct val="100000"/>
              </a:lnSpc>
              <a:spcBef>
                <a:spcPts val="0"/>
              </a:spcBef>
              <a:buSzTx/>
              <a:buNone/>
              <a:defRPr sz="1350" b="1"/>
            </a:lvl1pPr>
          </a:lstStyle>
          <a:p>
            <a:r>
              <a:t>Author and Date</a:t>
            </a:r>
          </a:p>
        </p:txBody>
      </p:sp>
      <p:sp>
        <p:nvSpPr>
          <p:cNvPr id="24" name="Body Level One…"/>
          <p:cNvSpPr txBox="1">
            <a:spLocks noGrp="1"/>
          </p:cNvSpPr>
          <p:nvPr>
            <p:ph type="body" sz="quarter" idx="1" hasCustomPrompt="1"/>
          </p:nvPr>
        </p:nvSpPr>
        <p:spPr>
          <a:xfrm>
            <a:off x="452438" y="5804955"/>
            <a:ext cx="8239125" cy="558476"/>
          </a:xfrm>
          <a:prstGeom prst="rect">
            <a:avLst/>
          </a:prstGeom>
        </p:spPr>
        <p:txBody>
          <a:bodyPr/>
          <a:lstStyle>
            <a:lvl1pPr marL="0" indent="0" defTabSz="309563">
              <a:lnSpc>
                <a:spcPct val="100000"/>
              </a:lnSpc>
              <a:spcBef>
                <a:spcPts val="0"/>
              </a:spcBef>
              <a:buSzTx/>
              <a:buNone/>
              <a:defRPr sz="2063" b="1"/>
            </a:lvl1pPr>
            <a:lvl2pPr marL="0" indent="171450" defTabSz="309563">
              <a:lnSpc>
                <a:spcPct val="100000"/>
              </a:lnSpc>
              <a:spcBef>
                <a:spcPts val="0"/>
              </a:spcBef>
              <a:buSzTx/>
              <a:buNone/>
              <a:defRPr sz="2063" b="1"/>
            </a:lvl2pPr>
            <a:lvl3pPr marL="0" indent="342900" defTabSz="309563">
              <a:lnSpc>
                <a:spcPct val="100000"/>
              </a:lnSpc>
              <a:spcBef>
                <a:spcPts val="0"/>
              </a:spcBef>
              <a:buSzTx/>
              <a:buNone/>
              <a:defRPr sz="2063" b="1"/>
            </a:lvl3pPr>
            <a:lvl4pPr marL="0" indent="514350" defTabSz="309563">
              <a:lnSpc>
                <a:spcPct val="100000"/>
              </a:lnSpc>
              <a:spcBef>
                <a:spcPts val="0"/>
              </a:spcBef>
              <a:buSzTx/>
              <a:buNone/>
              <a:defRPr sz="2063" b="1"/>
            </a:lvl4pPr>
            <a:lvl5pPr marL="0" indent="685800" defTabSz="309563">
              <a:lnSpc>
                <a:spcPct val="100000"/>
              </a:lnSpc>
              <a:spcBef>
                <a:spcPts val="0"/>
              </a:spcBef>
              <a:buSzTx/>
              <a:buNone/>
              <a:defRPr sz="2063" b="1"/>
            </a:lvl5pPr>
          </a:lstStyle>
          <a:p>
            <a:r>
              <a:t>Presentation Subtitle</a:t>
            </a:r>
          </a:p>
          <a:p>
            <a:pPr lvl="1"/>
            <a:endParaRPr/>
          </a:p>
          <a:p>
            <a:pPr lvl="2"/>
            <a:endParaRPr/>
          </a:p>
          <a:p>
            <a:pPr lvl="3"/>
            <a:endParaRPr/>
          </a:p>
          <a:p>
            <a:pPr lvl="4"/>
            <a:endParaRPr/>
          </a:p>
        </p:txBody>
      </p:sp>
      <p:sp>
        <p:nvSpPr>
          <p:cNvPr id="2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537939514"/>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Title &amp; Photo Alt">
    <p:spTree>
      <p:nvGrpSpPr>
        <p:cNvPr id="1" name=""/>
        <p:cNvGrpSpPr/>
        <p:nvPr/>
      </p:nvGrpSpPr>
      <p:grpSpPr>
        <a:xfrm>
          <a:off x="0" y="0"/>
          <a:ext cx="0" cy="0"/>
          <a:chOff x="0" y="0"/>
          <a:chExt cx="0" cy="0"/>
        </a:xfrm>
      </p:grpSpPr>
      <p:sp>
        <p:nvSpPr>
          <p:cNvPr id="32" name="Bowl with salmon cakes, salad, and hummus"/>
          <p:cNvSpPr>
            <a:spLocks noGrp="1"/>
          </p:cNvSpPr>
          <p:nvPr>
            <p:ph type="pic" idx="21"/>
          </p:nvPr>
        </p:nvSpPr>
        <p:spPr>
          <a:xfrm>
            <a:off x="4114800" y="-101600"/>
            <a:ext cx="4554314" cy="7067550"/>
          </a:xfrm>
          <a:prstGeom prst="rect">
            <a:avLst/>
          </a:prstGeom>
        </p:spPr>
        <p:txBody>
          <a:bodyPr lIns="91439" tIns="45719" rIns="91439" bIns="45719">
            <a:noAutofit/>
          </a:bodyPr>
          <a:lstStyle/>
          <a:p>
            <a:endParaRPr/>
          </a:p>
        </p:txBody>
      </p:sp>
      <p:sp>
        <p:nvSpPr>
          <p:cNvPr id="33" name="Slide Title"/>
          <p:cNvSpPr txBox="1">
            <a:spLocks noGrp="1"/>
          </p:cNvSpPr>
          <p:nvPr>
            <p:ph type="title" hasCustomPrompt="1"/>
          </p:nvPr>
        </p:nvSpPr>
        <p:spPr>
          <a:xfrm>
            <a:off x="452438" y="635000"/>
            <a:ext cx="3667125" cy="2941137"/>
          </a:xfrm>
          <a:prstGeom prst="rect">
            <a:avLst/>
          </a:prstGeom>
        </p:spPr>
        <p:txBody>
          <a:bodyPr anchor="b"/>
          <a:lstStyle/>
          <a:p>
            <a:r>
              <a:t>Slide Title</a:t>
            </a:r>
          </a:p>
        </p:txBody>
      </p:sp>
      <p:sp>
        <p:nvSpPr>
          <p:cNvPr id="34" name="Body Level One…"/>
          <p:cNvSpPr txBox="1">
            <a:spLocks noGrp="1"/>
          </p:cNvSpPr>
          <p:nvPr>
            <p:ph type="body" sz="quarter" idx="1" hasCustomPrompt="1"/>
          </p:nvPr>
        </p:nvSpPr>
        <p:spPr>
          <a:xfrm>
            <a:off x="452438" y="3530288"/>
            <a:ext cx="3667125" cy="2692712"/>
          </a:xfrm>
          <a:prstGeom prst="rect">
            <a:avLst/>
          </a:prstGeom>
        </p:spPr>
        <p:txBody>
          <a:bodyPr/>
          <a:lstStyle>
            <a:lvl1pPr marL="0" indent="0" defTabSz="309563">
              <a:lnSpc>
                <a:spcPct val="100000"/>
              </a:lnSpc>
              <a:spcBef>
                <a:spcPts val="0"/>
              </a:spcBef>
              <a:buSzTx/>
              <a:buNone/>
              <a:defRPr sz="2063" b="1"/>
            </a:lvl1pPr>
            <a:lvl2pPr marL="0" indent="171450" defTabSz="309563">
              <a:lnSpc>
                <a:spcPct val="100000"/>
              </a:lnSpc>
              <a:spcBef>
                <a:spcPts val="0"/>
              </a:spcBef>
              <a:buSzTx/>
              <a:buNone/>
              <a:defRPr sz="2063" b="1"/>
            </a:lvl2pPr>
            <a:lvl3pPr marL="0" indent="342900" defTabSz="309563">
              <a:lnSpc>
                <a:spcPct val="100000"/>
              </a:lnSpc>
              <a:spcBef>
                <a:spcPts val="0"/>
              </a:spcBef>
              <a:buSzTx/>
              <a:buNone/>
              <a:defRPr sz="2063" b="1"/>
            </a:lvl3pPr>
            <a:lvl4pPr marL="0" indent="514350" defTabSz="309563">
              <a:lnSpc>
                <a:spcPct val="100000"/>
              </a:lnSpc>
              <a:spcBef>
                <a:spcPts val="0"/>
              </a:spcBef>
              <a:buSzTx/>
              <a:buNone/>
              <a:defRPr sz="2063" b="1"/>
            </a:lvl4pPr>
            <a:lvl5pPr marL="0" indent="685800" defTabSz="309563">
              <a:lnSpc>
                <a:spcPct val="100000"/>
              </a:lnSpc>
              <a:spcBef>
                <a:spcPts val="0"/>
              </a:spcBef>
              <a:buSzTx/>
              <a:buNone/>
              <a:defRPr sz="2063" b="1"/>
            </a:lvl5pPr>
          </a:lstStyle>
          <a:p>
            <a:r>
              <a:t>Slide Subtitle</a:t>
            </a:r>
          </a:p>
          <a:p>
            <a:pPr lvl="1"/>
            <a:endParaRPr/>
          </a:p>
          <a:p>
            <a:pPr lvl="2"/>
            <a:endParaRPr/>
          </a:p>
          <a:p>
            <a:pPr lvl="3"/>
            <a:endParaRPr/>
          </a:p>
          <a:p>
            <a:pPr lvl="4"/>
            <a:endParaRPr/>
          </a:p>
        </p:txBody>
      </p:sp>
      <p:sp>
        <p:nvSpPr>
          <p:cNvPr id="35" name="Slide Number"/>
          <p:cNvSpPr txBox="1">
            <a:spLocks noGrp="1"/>
          </p:cNvSpPr>
          <p:nvPr>
            <p:ph type="sldNum" sz="quarter" idx="2"/>
          </p:nvPr>
        </p:nvSpPr>
        <p:spPr>
          <a:xfrm>
            <a:off x="4500563" y="6523450"/>
            <a:ext cx="195566" cy="206467"/>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719904237"/>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42" name="Slide Title"/>
          <p:cNvSpPr txBox="1">
            <a:spLocks noGrp="1"/>
          </p:cNvSpPr>
          <p:nvPr>
            <p:ph type="title" hasCustomPrompt="1"/>
          </p:nvPr>
        </p:nvSpPr>
        <p:spPr>
          <a:prstGeom prst="rect">
            <a:avLst/>
          </a:prstGeom>
        </p:spPr>
        <p:txBody>
          <a:bodyPr/>
          <a:lstStyle/>
          <a:p>
            <a:r>
              <a:t>Slide Title</a:t>
            </a:r>
          </a:p>
        </p:txBody>
      </p:sp>
      <p:sp>
        <p:nvSpPr>
          <p:cNvPr id="43" name="Slide Subtitle"/>
          <p:cNvSpPr txBox="1">
            <a:spLocks noGrp="1"/>
          </p:cNvSpPr>
          <p:nvPr>
            <p:ph type="body" sz="quarter" idx="21" hasCustomPrompt="1"/>
          </p:nvPr>
        </p:nvSpPr>
        <p:spPr>
          <a:xfrm>
            <a:off x="452438" y="1186481"/>
            <a:ext cx="8239125" cy="467390"/>
          </a:xfrm>
          <a:prstGeom prst="rect">
            <a:avLst/>
          </a:prstGeom>
        </p:spPr>
        <p:txBody>
          <a:bodyPr lIns="45719" tIns="45719" rIns="45719" bIns="45719"/>
          <a:lstStyle>
            <a:lvl1pPr marL="0" indent="0" defTabSz="309563">
              <a:lnSpc>
                <a:spcPct val="100000"/>
              </a:lnSpc>
              <a:spcBef>
                <a:spcPts val="0"/>
              </a:spcBef>
              <a:buSzTx/>
              <a:buNone/>
              <a:defRPr sz="2063" b="1"/>
            </a:lvl1pPr>
          </a:lstStyle>
          <a:p>
            <a:r>
              <a:t>Slide Subtitle</a:t>
            </a:r>
          </a:p>
        </p:txBody>
      </p:sp>
      <p:sp>
        <p:nvSpPr>
          <p:cNvPr id="44" name="Body Level One…"/>
          <p:cNvSpPr txBox="1">
            <a:spLocks noGrp="1"/>
          </p:cNvSpPr>
          <p:nvPr>
            <p:ph type="body" idx="1" hasCustomPrompt="1"/>
          </p:nvPr>
        </p:nvSpPr>
        <p:spPr>
          <a:prstGeom prst="rect">
            <a:avLst/>
          </a:prstGeom>
        </p:spPr>
        <p:txBody>
          <a:bodyPr/>
          <a:lstStyle/>
          <a:p>
            <a:r>
              <a:t>Slide bullet text</a:t>
            </a:r>
          </a:p>
          <a:p>
            <a:pPr lvl="1"/>
            <a:endParaRPr/>
          </a:p>
          <a:p>
            <a:pPr lvl="2"/>
            <a:endParaRPr/>
          </a:p>
          <a:p>
            <a:pPr lvl="3"/>
            <a:endParaRPr/>
          </a:p>
          <a:p>
            <a:pPr lvl="4"/>
            <a:endParaRPr/>
          </a:p>
        </p:txBody>
      </p:sp>
      <p:sp>
        <p:nvSpPr>
          <p:cNvPr id="4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15808248"/>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52" name="Body Level One…"/>
          <p:cNvSpPr txBox="1">
            <a:spLocks noGrp="1"/>
          </p:cNvSpPr>
          <p:nvPr>
            <p:ph type="body" idx="1" hasCustomPrompt="1"/>
          </p:nvPr>
        </p:nvSpPr>
        <p:spPr>
          <a:prstGeom prst="rect">
            <a:avLst/>
          </a:prstGeom>
        </p:spPr>
        <p:txBody>
          <a:bodyPr numCol="2" spcCol="1098550"/>
          <a:lstStyle/>
          <a:p>
            <a:r>
              <a:t>Slide bullet text</a:t>
            </a:r>
          </a:p>
          <a:p>
            <a:pPr lvl="1"/>
            <a:endParaRPr/>
          </a:p>
          <a:p>
            <a:pPr lvl="2"/>
            <a:endParaRPr/>
          </a:p>
          <a:p>
            <a:pPr lvl="3"/>
            <a:endParaRPr/>
          </a:p>
          <a:p>
            <a:pPr lvl="4"/>
            <a:endParaRPr/>
          </a:p>
        </p:txBody>
      </p:sp>
      <p:sp>
        <p:nvSpPr>
          <p:cNvPr id="5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14309618"/>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0" name="Slide Subtitle"/>
          <p:cNvSpPr txBox="1">
            <a:spLocks noGrp="1"/>
          </p:cNvSpPr>
          <p:nvPr>
            <p:ph type="body" sz="quarter" idx="21" hasCustomPrompt="1"/>
          </p:nvPr>
        </p:nvSpPr>
        <p:spPr>
          <a:xfrm>
            <a:off x="452438" y="1186481"/>
            <a:ext cx="3667125" cy="467390"/>
          </a:xfrm>
          <a:prstGeom prst="rect">
            <a:avLst/>
          </a:prstGeom>
        </p:spPr>
        <p:txBody>
          <a:bodyPr lIns="45719" tIns="45719" rIns="45719" bIns="45719"/>
          <a:lstStyle>
            <a:lvl1pPr marL="0" indent="0" defTabSz="309563">
              <a:lnSpc>
                <a:spcPct val="100000"/>
              </a:lnSpc>
              <a:spcBef>
                <a:spcPts val="0"/>
              </a:spcBef>
              <a:buSzTx/>
              <a:buNone/>
              <a:defRPr sz="2063" b="1"/>
            </a:lvl1pPr>
          </a:lstStyle>
          <a:p>
            <a:r>
              <a:t>Slide Subtitle</a:t>
            </a:r>
          </a:p>
        </p:txBody>
      </p:sp>
      <p:sp>
        <p:nvSpPr>
          <p:cNvPr id="61" name="Body Level One…"/>
          <p:cNvSpPr txBox="1">
            <a:spLocks noGrp="1"/>
          </p:cNvSpPr>
          <p:nvPr>
            <p:ph type="body" sz="half" idx="1" hasCustomPrompt="1"/>
          </p:nvPr>
        </p:nvSpPr>
        <p:spPr>
          <a:xfrm>
            <a:off x="452438" y="2124252"/>
            <a:ext cx="3667125" cy="4128315"/>
          </a:xfrm>
          <a:prstGeom prst="rect">
            <a:avLst/>
          </a:prstGeom>
        </p:spPr>
        <p:txBody>
          <a:bodyPr/>
          <a:lstStyle/>
          <a:p>
            <a:r>
              <a:t>Slide bullet text</a:t>
            </a:r>
          </a:p>
          <a:p>
            <a:pPr lvl="1"/>
            <a:endParaRPr/>
          </a:p>
          <a:p>
            <a:pPr lvl="2"/>
            <a:endParaRPr/>
          </a:p>
          <a:p>
            <a:pPr lvl="3"/>
            <a:endParaRPr/>
          </a:p>
          <a:p>
            <a:pPr lvl="4"/>
            <a:endParaRPr/>
          </a:p>
        </p:txBody>
      </p:sp>
      <p:sp>
        <p:nvSpPr>
          <p:cNvPr id="62" name="Bowl of pappardelle pasta with parsley butter, roasted hazelnuts, and shaved parmesan cheese"/>
          <p:cNvSpPr>
            <a:spLocks noGrp="1"/>
          </p:cNvSpPr>
          <p:nvPr>
            <p:ph type="pic" idx="22"/>
          </p:nvPr>
        </p:nvSpPr>
        <p:spPr>
          <a:xfrm>
            <a:off x="4572000" y="-203633"/>
            <a:ext cx="4093828" cy="7277916"/>
          </a:xfrm>
          <a:prstGeom prst="rect">
            <a:avLst/>
          </a:prstGeom>
        </p:spPr>
        <p:txBody>
          <a:bodyPr lIns="91439" tIns="45719" rIns="91439" bIns="45719">
            <a:noAutofit/>
          </a:bodyPr>
          <a:lstStyle/>
          <a:p>
            <a:endParaRPr/>
          </a:p>
        </p:txBody>
      </p:sp>
      <p:sp>
        <p:nvSpPr>
          <p:cNvPr id="63" name="Slide Title"/>
          <p:cNvSpPr txBox="1">
            <a:spLocks noGrp="1"/>
          </p:cNvSpPr>
          <p:nvPr>
            <p:ph type="title" hasCustomPrompt="1"/>
          </p:nvPr>
        </p:nvSpPr>
        <p:spPr>
          <a:xfrm>
            <a:off x="452438" y="539750"/>
            <a:ext cx="3667125" cy="717550"/>
          </a:xfrm>
          <a:prstGeom prst="rect">
            <a:avLst/>
          </a:prstGeom>
        </p:spPr>
        <p:txBody>
          <a:bodyPr/>
          <a:lstStyle/>
          <a:p>
            <a:r>
              <a:t>Slide Title</a:t>
            </a:r>
          </a:p>
        </p:txBody>
      </p:sp>
      <p:sp>
        <p:nvSpPr>
          <p:cNvPr id="6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073095739"/>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4A340D-2783-87A5-DFF0-1CB2E70253BD}"/>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DBFC4234-E624-FA63-AC91-23D678AB1A54}"/>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1A6E412-16D0-29A2-33B2-841D1E3C84B0}"/>
              </a:ext>
            </a:extLst>
          </p:cNvPr>
          <p:cNvSpPr>
            <a:spLocks noGrp="1"/>
          </p:cNvSpPr>
          <p:nvPr>
            <p:ph type="dt" sz="half" idx="10"/>
          </p:nvPr>
        </p:nvSpPr>
        <p:spPr/>
        <p:txBody>
          <a:bodyPr/>
          <a:lstStyle/>
          <a:p>
            <a:fld id="{AA94A7A6-70FF-5743-A43F-9003F5920BEF}" type="datetime2">
              <a:rPr lang="en-US" smtClean="0"/>
              <a:t>Wednesday, October 18, 2023</a:t>
            </a:fld>
            <a:endParaRPr lang="en-US" dirty="0"/>
          </a:p>
        </p:txBody>
      </p:sp>
      <p:sp>
        <p:nvSpPr>
          <p:cNvPr id="5" name="Footer Placeholder 4">
            <a:extLst>
              <a:ext uri="{FF2B5EF4-FFF2-40B4-BE49-F238E27FC236}">
                <a16:creationId xmlns:a16="http://schemas.microsoft.com/office/drawing/2014/main" id="{8020DCF4-64CD-BD36-FD05-AD1BE066FFD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42505F1-55DD-F934-49BF-CE4718E4A4D5}"/>
              </a:ext>
            </a:extLst>
          </p:cNvPr>
          <p:cNvSpPr>
            <a:spLocks noGrp="1"/>
          </p:cNvSpPr>
          <p:nvPr>
            <p:ph type="sldNum" sz="quarter" idx="12"/>
          </p:nvPr>
        </p:nvSpPr>
        <p:spPr/>
        <p:txBody>
          <a:bodyPr/>
          <a:lstStyle/>
          <a:p>
            <a:fld id="{07E1C93C-5050-FC42-8F10-D22D4F119D13}" type="slidenum">
              <a:rPr lang="en-US" smtClean="0"/>
              <a:pPr/>
              <a:t>‹#›</a:t>
            </a:fld>
            <a:endParaRPr lang="en-US" dirty="0"/>
          </a:p>
        </p:txBody>
      </p:sp>
    </p:spTree>
    <p:extLst>
      <p:ext uri="{BB962C8B-B14F-4D97-AF65-F5344CB8AC3E}">
        <p14:creationId xmlns:p14="http://schemas.microsoft.com/office/powerpoint/2010/main" val="1069968449"/>
      </p:ext>
    </p:extLst>
  </p:cSld>
  <p:clrMapOvr>
    <a:masterClrMapping/>
  </p:clrMapOvr>
  <p:hf hdr="0" ftr="0"/>
</p:sldLayout>
</file>

<file path=ppt/slideLayouts/slideLayout30.xml><?xml version="1.0" encoding="utf-8"?>
<p:sldLayout xmlns:a="http://schemas.openxmlformats.org/drawingml/2006/main" xmlns:r="http://schemas.openxmlformats.org/officeDocument/2006/relationships" xmlns:p="http://schemas.openxmlformats.org/presentationml/2006/main" type="tx">
  <p:cSld name="Section">
    <p:spTree>
      <p:nvGrpSpPr>
        <p:cNvPr id="1" name=""/>
        <p:cNvGrpSpPr/>
        <p:nvPr/>
      </p:nvGrpSpPr>
      <p:grpSpPr>
        <a:xfrm>
          <a:off x="0" y="0"/>
          <a:ext cx="0" cy="0"/>
          <a:chOff x="0" y="0"/>
          <a:chExt cx="0" cy="0"/>
        </a:xfrm>
      </p:grpSpPr>
      <p:sp>
        <p:nvSpPr>
          <p:cNvPr id="71" name="Section Title"/>
          <p:cNvSpPr txBox="1">
            <a:spLocks noGrp="1"/>
          </p:cNvSpPr>
          <p:nvPr>
            <p:ph type="title" hasCustomPrompt="1"/>
          </p:nvPr>
        </p:nvSpPr>
        <p:spPr>
          <a:xfrm>
            <a:off x="452436" y="2266950"/>
            <a:ext cx="8239127" cy="2324100"/>
          </a:xfrm>
          <a:prstGeom prst="rect">
            <a:avLst/>
          </a:prstGeom>
        </p:spPr>
        <p:txBody>
          <a:bodyPr anchor="ctr"/>
          <a:lstStyle>
            <a:lvl1pPr>
              <a:defRPr sz="4350" b="0" spc="-87">
                <a:latin typeface="Helvetica Neue Medium"/>
                <a:ea typeface="Helvetica Neue Medium"/>
                <a:cs typeface="Helvetica Neue Medium"/>
                <a:sym typeface="Helvetica Neue Medium"/>
              </a:defRPr>
            </a:lvl1pPr>
          </a:lstStyle>
          <a:p>
            <a:r>
              <a:t>Section Title</a:t>
            </a:r>
          </a:p>
        </p:txBody>
      </p:sp>
      <p:sp>
        <p:nvSpPr>
          <p:cNvPr id="72" name="Slide Number"/>
          <p:cNvSpPr txBox="1">
            <a:spLocks noGrp="1"/>
          </p:cNvSpPr>
          <p:nvPr>
            <p:ph type="sldNum" sz="quarter" idx="2"/>
          </p:nvPr>
        </p:nvSpPr>
        <p:spPr>
          <a:xfrm>
            <a:off x="4500563" y="6523450"/>
            <a:ext cx="195566" cy="206467"/>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890484386"/>
      </p:ext>
    </p:extLst>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79" name="Slide Title"/>
          <p:cNvSpPr txBox="1">
            <a:spLocks noGrp="1"/>
          </p:cNvSpPr>
          <p:nvPr>
            <p:ph type="title" hasCustomPrompt="1"/>
          </p:nvPr>
        </p:nvSpPr>
        <p:spPr>
          <a:xfrm>
            <a:off x="452438" y="539750"/>
            <a:ext cx="8239125" cy="717475"/>
          </a:xfrm>
          <a:prstGeom prst="rect">
            <a:avLst/>
          </a:prstGeom>
        </p:spPr>
        <p:txBody>
          <a:bodyPr/>
          <a:lstStyle/>
          <a:p>
            <a:r>
              <a:t>Slide Title</a:t>
            </a:r>
          </a:p>
        </p:txBody>
      </p:sp>
      <p:sp>
        <p:nvSpPr>
          <p:cNvPr id="80" name="Slide Subtitle"/>
          <p:cNvSpPr txBox="1">
            <a:spLocks noGrp="1"/>
          </p:cNvSpPr>
          <p:nvPr>
            <p:ph type="body" sz="quarter" idx="21" hasCustomPrompt="1"/>
          </p:nvPr>
        </p:nvSpPr>
        <p:spPr>
          <a:xfrm>
            <a:off x="452438" y="1186481"/>
            <a:ext cx="8239125" cy="467390"/>
          </a:xfrm>
          <a:prstGeom prst="rect">
            <a:avLst/>
          </a:prstGeom>
        </p:spPr>
        <p:txBody>
          <a:bodyPr lIns="45719" tIns="45719" rIns="45719" bIns="45719"/>
          <a:lstStyle>
            <a:lvl1pPr marL="0" indent="0" defTabSz="309563">
              <a:lnSpc>
                <a:spcPct val="100000"/>
              </a:lnSpc>
              <a:spcBef>
                <a:spcPts val="0"/>
              </a:spcBef>
              <a:buSzTx/>
              <a:buNone/>
              <a:defRPr sz="2063" b="1"/>
            </a:lvl1pPr>
          </a:lstStyle>
          <a:p>
            <a:r>
              <a:t>Slide Subtitle</a:t>
            </a:r>
          </a:p>
        </p:txBody>
      </p:sp>
      <p:sp>
        <p:nvSpPr>
          <p:cNvPr id="8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605571339"/>
      </p:ext>
    </p:extLst>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type="tx">
  <p:cSld name="Agenda">
    <p:spTree>
      <p:nvGrpSpPr>
        <p:cNvPr id="1" name=""/>
        <p:cNvGrpSpPr/>
        <p:nvPr/>
      </p:nvGrpSpPr>
      <p:grpSpPr>
        <a:xfrm>
          <a:off x="0" y="0"/>
          <a:ext cx="0" cy="0"/>
          <a:chOff x="0" y="0"/>
          <a:chExt cx="0" cy="0"/>
        </a:xfrm>
      </p:grpSpPr>
      <p:sp>
        <p:nvSpPr>
          <p:cNvPr id="88" name="Agenda Title"/>
          <p:cNvSpPr txBox="1">
            <a:spLocks noGrp="1"/>
          </p:cNvSpPr>
          <p:nvPr>
            <p:ph type="title" hasCustomPrompt="1"/>
          </p:nvPr>
        </p:nvSpPr>
        <p:spPr>
          <a:xfrm>
            <a:off x="452438" y="539750"/>
            <a:ext cx="8239125" cy="717550"/>
          </a:xfrm>
          <a:prstGeom prst="rect">
            <a:avLst/>
          </a:prstGeom>
        </p:spPr>
        <p:txBody>
          <a:bodyPr/>
          <a:lstStyle/>
          <a:p>
            <a:r>
              <a:t>Agenda Title</a:t>
            </a:r>
          </a:p>
        </p:txBody>
      </p:sp>
      <p:sp>
        <p:nvSpPr>
          <p:cNvPr id="89" name="Agenda Subtitle"/>
          <p:cNvSpPr txBox="1">
            <a:spLocks noGrp="1"/>
          </p:cNvSpPr>
          <p:nvPr>
            <p:ph type="body" sz="quarter" idx="21" hasCustomPrompt="1"/>
          </p:nvPr>
        </p:nvSpPr>
        <p:spPr>
          <a:xfrm>
            <a:off x="452438" y="1186481"/>
            <a:ext cx="8239125" cy="467390"/>
          </a:xfrm>
          <a:prstGeom prst="rect">
            <a:avLst/>
          </a:prstGeom>
        </p:spPr>
        <p:txBody>
          <a:bodyPr lIns="45719" tIns="45719" rIns="45719" bIns="45719"/>
          <a:lstStyle>
            <a:lvl1pPr marL="0" indent="0" defTabSz="309563">
              <a:lnSpc>
                <a:spcPct val="100000"/>
              </a:lnSpc>
              <a:spcBef>
                <a:spcPts val="0"/>
              </a:spcBef>
              <a:buSzTx/>
              <a:buNone/>
              <a:defRPr sz="2063" b="1"/>
            </a:lvl1pPr>
          </a:lstStyle>
          <a:p>
            <a:r>
              <a:t>Agenda Subtitle</a:t>
            </a:r>
          </a:p>
        </p:txBody>
      </p:sp>
      <p:sp>
        <p:nvSpPr>
          <p:cNvPr id="90" name="Body Level One…"/>
          <p:cNvSpPr txBox="1">
            <a:spLocks noGrp="1"/>
          </p:cNvSpPr>
          <p:nvPr>
            <p:ph type="body" idx="1" hasCustomPrompt="1"/>
          </p:nvPr>
        </p:nvSpPr>
        <p:spPr>
          <a:prstGeom prst="rect">
            <a:avLst/>
          </a:prstGeom>
        </p:spPr>
        <p:txBody>
          <a:bodyPr/>
          <a:lstStyle>
            <a:lvl1pPr marL="0" indent="0" defTabSz="309563">
              <a:lnSpc>
                <a:spcPct val="100000"/>
              </a:lnSpc>
              <a:spcBef>
                <a:spcPts val="675"/>
              </a:spcBef>
              <a:buSzTx/>
              <a:buNone/>
              <a:defRPr sz="2063" spc="-21"/>
            </a:lvl1pPr>
            <a:lvl2pPr marL="0" indent="171450" defTabSz="309563">
              <a:lnSpc>
                <a:spcPct val="100000"/>
              </a:lnSpc>
              <a:spcBef>
                <a:spcPts val="675"/>
              </a:spcBef>
              <a:buSzTx/>
              <a:buNone/>
              <a:defRPr sz="2063" spc="-21"/>
            </a:lvl2pPr>
            <a:lvl3pPr marL="0" indent="342900" defTabSz="309563">
              <a:lnSpc>
                <a:spcPct val="100000"/>
              </a:lnSpc>
              <a:spcBef>
                <a:spcPts val="675"/>
              </a:spcBef>
              <a:buSzTx/>
              <a:buNone/>
              <a:defRPr sz="2063" spc="-21"/>
            </a:lvl3pPr>
            <a:lvl4pPr marL="0" indent="514350" defTabSz="309563">
              <a:lnSpc>
                <a:spcPct val="100000"/>
              </a:lnSpc>
              <a:spcBef>
                <a:spcPts val="675"/>
              </a:spcBef>
              <a:buSzTx/>
              <a:buNone/>
              <a:defRPr sz="2063" spc="-21"/>
            </a:lvl4pPr>
            <a:lvl5pPr marL="0" indent="685800" defTabSz="309563">
              <a:lnSpc>
                <a:spcPct val="100000"/>
              </a:lnSpc>
              <a:spcBef>
                <a:spcPts val="675"/>
              </a:spcBef>
              <a:buSzTx/>
              <a:buNone/>
              <a:defRPr sz="2063" spc="-21"/>
            </a:lvl5pPr>
          </a:lstStyle>
          <a:p>
            <a:r>
              <a:t>Agenda Topics</a:t>
            </a:r>
          </a:p>
          <a:p>
            <a:pPr lvl="1"/>
            <a:endParaRPr/>
          </a:p>
          <a:p>
            <a:pPr lvl="2"/>
            <a:endParaRPr/>
          </a:p>
          <a:p>
            <a:pPr lvl="3"/>
            <a:endParaRPr/>
          </a:p>
          <a:p>
            <a:pPr lvl="4"/>
            <a:endParaRPr/>
          </a:p>
        </p:txBody>
      </p:sp>
      <p:sp>
        <p:nvSpPr>
          <p:cNvPr id="9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201311004"/>
      </p:ext>
    </p:extLst>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type="tx">
  <p:cSld name="Statement">
    <p:spTree>
      <p:nvGrpSpPr>
        <p:cNvPr id="1" name=""/>
        <p:cNvGrpSpPr/>
        <p:nvPr/>
      </p:nvGrpSpPr>
      <p:grpSpPr>
        <a:xfrm>
          <a:off x="0" y="0"/>
          <a:ext cx="0" cy="0"/>
          <a:chOff x="0" y="0"/>
          <a:chExt cx="0" cy="0"/>
        </a:xfrm>
      </p:grpSpPr>
      <p:sp>
        <p:nvSpPr>
          <p:cNvPr id="98" name="Body Level One…"/>
          <p:cNvSpPr txBox="1">
            <a:spLocks noGrp="1"/>
          </p:cNvSpPr>
          <p:nvPr>
            <p:ph type="body" sz="half" idx="1" hasCustomPrompt="1"/>
          </p:nvPr>
        </p:nvSpPr>
        <p:spPr>
          <a:xfrm>
            <a:off x="452438" y="2460422"/>
            <a:ext cx="8239125" cy="1937157"/>
          </a:xfrm>
          <a:prstGeom prst="rect">
            <a:avLst/>
          </a:prstGeom>
        </p:spPr>
        <p:txBody>
          <a:bodyPr anchor="ctr"/>
          <a:lstStyle>
            <a:lvl1pPr marL="0" indent="0" algn="ctr">
              <a:lnSpc>
                <a:spcPct val="80000"/>
              </a:lnSpc>
              <a:spcBef>
                <a:spcPts val="0"/>
              </a:spcBef>
              <a:buSzTx/>
              <a:buNone/>
              <a:defRPr sz="4350" spc="-87">
                <a:latin typeface="Helvetica Neue Medium"/>
                <a:ea typeface="Helvetica Neue Medium"/>
                <a:cs typeface="Helvetica Neue Medium"/>
                <a:sym typeface="Helvetica Neue Medium"/>
              </a:defRPr>
            </a:lvl1pPr>
            <a:lvl2pPr marL="0" indent="171450" algn="ctr">
              <a:lnSpc>
                <a:spcPct val="80000"/>
              </a:lnSpc>
              <a:spcBef>
                <a:spcPts val="0"/>
              </a:spcBef>
              <a:buSzTx/>
              <a:buNone/>
              <a:defRPr sz="4350" spc="-87">
                <a:latin typeface="Helvetica Neue Medium"/>
                <a:ea typeface="Helvetica Neue Medium"/>
                <a:cs typeface="Helvetica Neue Medium"/>
                <a:sym typeface="Helvetica Neue Medium"/>
              </a:defRPr>
            </a:lvl2pPr>
            <a:lvl3pPr marL="0" indent="342900" algn="ctr">
              <a:lnSpc>
                <a:spcPct val="80000"/>
              </a:lnSpc>
              <a:spcBef>
                <a:spcPts val="0"/>
              </a:spcBef>
              <a:buSzTx/>
              <a:buNone/>
              <a:defRPr sz="4350" spc="-87">
                <a:latin typeface="Helvetica Neue Medium"/>
                <a:ea typeface="Helvetica Neue Medium"/>
                <a:cs typeface="Helvetica Neue Medium"/>
                <a:sym typeface="Helvetica Neue Medium"/>
              </a:defRPr>
            </a:lvl3pPr>
            <a:lvl4pPr marL="0" indent="514350" algn="ctr">
              <a:lnSpc>
                <a:spcPct val="80000"/>
              </a:lnSpc>
              <a:spcBef>
                <a:spcPts val="0"/>
              </a:spcBef>
              <a:buSzTx/>
              <a:buNone/>
              <a:defRPr sz="4350" spc="-87">
                <a:latin typeface="Helvetica Neue Medium"/>
                <a:ea typeface="Helvetica Neue Medium"/>
                <a:cs typeface="Helvetica Neue Medium"/>
                <a:sym typeface="Helvetica Neue Medium"/>
              </a:defRPr>
            </a:lvl4pPr>
            <a:lvl5pPr marL="0" indent="685800" algn="ctr">
              <a:lnSpc>
                <a:spcPct val="80000"/>
              </a:lnSpc>
              <a:spcBef>
                <a:spcPts val="0"/>
              </a:spcBef>
              <a:buSzTx/>
              <a:buNone/>
              <a:defRPr sz="4350" spc="-87">
                <a:latin typeface="Helvetica Neue Medium"/>
                <a:ea typeface="Helvetica Neue Medium"/>
                <a:cs typeface="Helvetica Neue Medium"/>
                <a:sym typeface="Helvetica Neue Medium"/>
              </a:defRPr>
            </a:lvl5pPr>
          </a:lstStyle>
          <a:p>
            <a:r>
              <a:t>Statement</a:t>
            </a:r>
          </a:p>
          <a:p>
            <a:pPr lvl="1"/>
            <a:endParaRPr/>
          </a:p>
          <a:p>
            <a:pPr lvl="2"/>
            <a:endParaRPr/>
          </a:p>
          <a:p>
            <a:pPr lvl="3"/>
            <a:endParaRPr/>
          </a:p>
          <a:p>
            <a:pPr lvl="4"/>
            <a:endParaRPr/>
          </a:p>
        </p:txBody>
      </p:sp>
      <p:sp>
        <p:nvSpPr>
          <p:cNvPr id="9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853566869"/>
      </p:ext>
    </p:extLst>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type="tx">
  <p:cSld name="Big Fact">
    <p:spTree>
      <p:nvGrpSpPr>
        <p:cNvPr id="1" name=""/>
        <p:cNvGrpSpPr/>
        <p:nvPr/>
      </p:nvGrpSpPr>
      <p:grpSpPr>
        <a:xfrm>
          <a:off x="0" y="0"/>
          <a:ext cx="0" cy="0"/>
          <a:chOff x="0" y="0"/>
          <a:chExt cx="0" cy="0"/>
        </a:xfrm>
      </p:grpSpPr>
      <p:sp>
        <p:nvSpPr>
          <p:cNvPr id="106" name="Body Level One…"/>
          <p:cNvSpPr txBox="1">
            <a:spLocks noGrp="1"/>
          </p:cNvSpPr>
          <p:nvPr>
            <p:ph type="body" idx="1" hasCustomPrompt="1"/>
          </p:nvPr>
        </p:nvSpPr>
        <p:spPr>
          <a:xfrm>
            <a:off x="452438" y="537964"/>
            <a:ext cx="8239125" cy="3620792"/>
          </a:xfrm>
          <a:prstGeom prst="rect">
            <a:avLst/>
          </a:prstGeom>
        </p:spPr>
        <p:txBody>
          <a:bodyPr anchor="b"/>
          <a:lstStyle>
            <a:lvl1pPr marL="0" indent="0" algn="ctr">
              <a:lnSpc>
                <a:spcPct val="80000"/>
              </a:lnSpc>
              <a:spcBef>
                <a:spcPts val="0"/>
              </a:spcBef>
              <a:buSzTx/>
              <a:buNone/>
              <a:defRPr sz="9375" b="1" spc="-94"/>
            </a:lvl1pPr>
            <a:lvl2pPr marL="0" indent="171450" algn="ctr">
              <a:lnSpc>
                <a:spcPct val="80000"/>
              </a:lnSpc>
              <a:spcBef>
                <a:spcPts val="0"/>
              </a:spcBef>
              <a:buSzTx/>
              <a:buNone/>
              <a:defRPr sz="9375" b="1" spc="-94"/>
            </a:lvl2pPr>
            <a:lvl3pPr marL="0" indent="342900" algn="ctr">
              <a:lnSpc>
                <a:spcPct val="80000"/>
              </a:lnSpc>
              <a:spcBef>
                <a:spcPts val="0"/>
              </a:spcBef>
              <a:buSzTx/>
              <a:buNone/>
              <a:defRPr sz="9375" b="1" spc="-94"/>
            </a:lvl3pPr>
            <a:lvl4pPr marL="0" indent="514350" algn="ctr">
              <a:lnSpc>
                <a:spcPct val="80000"/>
              </a:lnSpc>
              <a:spcBef>
                <a:spcPts val="0"/>
              </a:spcBef>
              <a:buSzTx/>
              <a:buNone/>
              <a:defRPr sz="9375" b="1" spc="-94"/>
            </a:lvl4pPr>
            <a:lvl5pPr marL="0" indent="685800" algn="ctr">
              <a:lnSpc>
                <a:spcPct val="80000"/>
              </a:lnSpc>
              <a:spcBef>
                <a:spcPts val="0"/>
              </a:spcBef>
              <a:buSzTx/>
              <a:buNone/>
              <a:defRPr sz="9375" b="1" spc="-94"/>
            </a:lvl5pPr>
          </a:lstStyle>
          <a:p>
            <a:r>
              <a:t>100%</a:t>
            </a:r>
          </a:p>
          <a:p>
            <a:pPr lvl="1"/>
            <a:endParaRPr/>
          </a:p>
          <a:p>
            <a:pPr lvl="2"/>
            <a:endParaRPr/>
          </a:p>
          <a:p>
            <a:pPr lvl="3"/>
            <a:endParaRPr/>
          </a:p>
          <a:p>
            <a:pPr lvl="4"/>
            <a:endParaRPr/>
          </a:p>
        </p:txBody>
      </p:sp>
      <p:sp>
        <p:nvSpPr>
          <p:cNvPr id="107" name="Fact information"/>
          <p:cNvSpPr txBox="1">
            <a:spLocks noGrp="1"/>
          </p:cNvSpPr>
          <p:nvPr>
            <p:ph type="body" sz="quarter" idx="21" hasCustomPrompt="1"/>
          </p:nvPr>
        </p:nvSpPr>
        <p:spPr>
          <a:xfrm>
            <a:off x="452438" y="4131090"/>
            <a:ext cx="8239125" cy="467390"/>
          </a:xfrm>
          <a:prstGeom prst="rect">
            <a:avLst/>
          </a:prstGeom>
        </p:spPr>
        <p:txBody>
          <a:bodyPr lIns="45719" tIns="45719" rIns="45719" bIns="45719"/>
          <a:lstStyle>
            <a:lvl1pPr marL="0" indent="0" algn="ctr" defTabSz="309563">
              <a:lnSpc>
                <a:spcPct val="100000"/>
              </a:lnSpc>
              <a:spcBef>
                <a:spcPts val="0"/>
              </a:spcBef>
              <a:buSzTx/>
              <a:buNone/>
              <a:defRPr sz="2063" b="1"/>
            </a:lvl1pPr>
          </a:lstStyle>
          <a:p>
            <a:r>
              <a:t>Fact information</a:t>
            </a:r>
          </a:p>
        </p:txBody>
      </p:sp>
      <p:sp>
        <p:nvSpPr>
          <p:cNvPr id="10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339198969"/>
      </p:ext>
    </p:extLst>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115" name="Attribution"/>
          <p:cNvSpPr txBox="1">
            <a:spLocks noGrp="1"/>
          </p:cNvSpPr>
          <p:nvPr>
            <p:ph type="body" sz="quarter" idx="21" hasCustomPrompt="1"/>
          </p:nvPr>
        </p:nvSpPr>
        <p:spPr>
          <a:xfrm>
            <a:off x="911259" y="5337727"/>
            <a:ext cx="7575020" cy="318490"/>
          </a:xfrm>
          <a:prstGeom prst="rect">
            <a:avLst/>
          </a:prstGeom>
        </p:spPr>
        <p:txBody>
          <a:bodyPr lIns="45719" tIns="45719" rIns="45719" bIns="45719"/>
          <a:lstStyle>
            <a:lvl1pPr marL="0" indent="0" defTabSz="309563">
              <a:lnSpc>
                <a:spcPct val="100000"/>
              </a:lnSpc>
              <a:spcBef>
                <a:spcPts val="0"/>
              </a:spcBef>
              <a:buSzTx/>
              <a:buNone/>
              <a:defRPr sz="1350" b="1"/>
            </a:lvl1pPr>
          </a:lstStyle>
          <a:p>
            <a:r>
              <a:t>Attribution</a:t>
            </a:r>
          </a:p>
        </p:txBody>
      </p:sp>
      <p:sp>
        <p:nvSpPr>
          <p:cNvPr id="116" name="Body Level One…"/>
          <p:cNvSpPr txBox="1">
            <a:spLocks noGrp="1"/>
          </p:cNvSpPr>
          <p:nvPr>
            <p:ph type="body" sz="half" idx="1" hasCustomPrompt="1"/>
          </p:nvPr>
        </p:nvSpPr>
        <p:spPr>
          <a:xfrm>
            <a:off x="657721" y="2469930"/>
            <a:ext cx="7828558" cy="1918140"/>
          </a:xfrm>
          <a:prstGeom prst="rect">
            <a:avLst/>
          </a:prstGeom>
        </p:spPr>
        <p:txBody>
          <a:bodyPr/>
          <a:lstStyle>
            <a:lvl1pPr marL="239596" indent="-176213">
              <a:spcBef>
                <a:spcPts val="0"/>
              </a:spcBef>
              <a:buSzTx/>
              <a:buNone/>
              <a:defRPr sz="3188" spc="-64">
                <a:latin typeface="Helvetica Neue Medium"/>
                <a:ea typeface="Helvetica Neue Medium"/>
                <a:cs typeface="Helvetica Neue Medium"/>
                <a:sym typeface="Helvetica Neue Medium"/>
              </a:defRPr>
            </a:lvl1pPr>
            <a:lvl2pPr marL="239596" indent="-4763">
              <a:spcBef>
                <a:spcPts val="0"/>
              </a:spcBef>
              <a:buSzTx/>
              <a:buNone/>
              <a:defRPr sz="3188" spc="-64">
                <a:latin typeface="Helvetica Neue Medium"/>
                <a:ea typeface="Helvetica Neue Medium"/>
                <a:cs typeface="Helvetica Neue Medium"/>
                <a:sym typeface="Helvetica Neue Medium"/>
              </a:defRPr>
            </a:lvl2pPr>
            <a:lvl3pPr marL="239596" indent="166688">
              <a:spcBef>
                <a:spcPts val="0"/>
              </a:spcBef>
              <a:buSzTx/>
              <a:buNone/>
              <a:defRPr sz="3188" spc="-64">
                <a:latin typeface="Helvetica Neue Medium"/>
                <a:ea typeface="Helvetica Neue Medium"/>
                <a:cs typeface="Helvetica Neue Medium"/>
                <a:sym typeface="Helvetica Neue Medium"/>
              </a:defRPr>
            </a:lvl3pPr>
            <a:lvl4pPr marL="239596" indent="338138">
              <a:spcBef>
                <a:spcPts val="0"/>
              </a:spcBef>
              <a:buSzTx/>
              <a:buNone/>
              <a:defRPr sz="3188" spc="-64">
                <a:latin typeface="Helvetica Neue Medium"/>
                <a:ea typeface="Helvetica Neue Medium"/>
                <a:cs typeface="Helvetica Neue Medium"/>
                <a:sym typeface="Helvetica Neue Medium"/>
              </a:defRPr>
            </a:lvl4pPr>
            <a:lvl5pPr marL="239596" indent="509588">
              <a:spcBef>
                <a:spcPts val="0"/>
              </a:spcBef>
              <a:buSzTx/>
              <a:buNone/>
              <a:defRPr sz="3188" spc="-64">
                <a:latin typeface="Helvetica Neue Medium"/>
                <a:ea typeface="Helvetica Neue Medium"/>
                <a:cs typeface="Helvetica Neue Medium"/>
                <a:sym typeface="Helvetica Neue Medium"/>
              </a:defRPr>
            </a:lvl5pPr>
          </a:lstStyle>
          <a:p>
            <a:r>
              <a:t>“Notable Quote”</a:t>
            </a:r>
          </a:p>
          <a:p>
            <a:pPr lvl="1"/>
            <a:endParaRPr/>
          </a:p>
          <a:p>
            <a:pPr lvl="2"/>
            <a:endParaRPr/>
          </a:p>
          <a:p>
            <a:pPr lvl="3"/>
            <a:endParaRPr/>
          </a:p>
          <a:p>
            <a:pPr lvl="4"/>
            <a:endParaRPr/>
          </a:p>
        </p:txBody>
      </p:sp>
      <p:sp>
        <p:nvSpPr>
          <p:cNvPr id="11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056744931"/>
      </p:ext>
    </p:extLst>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124" name="Bowl of salad with fried rice, boiled eggs, and chopsticks"/>
          <p:cNvSpPr>
            <a:spLocks noGrp="1"/>
          </p:cNvSpPr>
          <p:nvPr>
            <p:ph type="pic" sz="quarter" idx="21"/>
          </p:nvPr>
        </p:nvSpPr>
        <p:spPr>
          <a:xfrm>
            <a:off x="5910263" y="508000"/>
            <a:ext cx="2789662" cy="2974839"/>
          </a:xfrm>
          <a:prstGeom prst="rect">
            <a:avLst/>
          </a:prstGeom>
        </p:spPr>
        <p:txBody>
          <a:bodyPr lIns="91439" tIns="45719" rIns="91439" bIns="45719">
            <a:noAutofit/>
          </a:bodyPr>
          <a:lstStyle/>
          <a:p>
            <a:endParaRPr/>
          </a:p>
        </p:txBody>
      </p:sp>
      <p:sp>
        <p:nvSpPr>
          <p:cNvPr id="125" name="Bowl with salmon cakes, salad, and hummus "/>
          <p:cNvSpPr>
            <a:spLocks noGrp="1"/>
          </p:cNvSpPr>
          <p:nvPr>
            <p:ph type="pic" sz="half" idx="22"/>
          </p:nvPr>
        </p:nvSpPr>
        <p:spPr>
          <a:xfrm>
            <a:off x="5062538" y="1989138"/>
            <a:ext cx="3914775" cy="6075091"/>
          </a:xfrm>
          <a:prstGeom prst="rect">
            <a:avLst/>
          </a:prstGeom>
        </p:spPr>
        <p:txBody>
          <a:bodyPr lIns="91439" tIns="45719" rIns="91439" bIns="45719">
            <a:noAutofit/>
          </a:bodyPr>
          <a:lstStyle/>
          <a:p>
            <a:endParaRPr/>
          </a:p>
        </p:txBody>
      </p:sp>
      <p:sp>
        <p:nvSpPr>
          <p:cNvPr id="126" name="Bowl of pappardelle pasta with parsley butter, roasted hazelnuts, and shaved parmesan cheese"/>
          <p:cNvSpPr>
            <a:spLocks noGrp="1"/>
          </p:cNvSpPr>
          <p:nvPr>
            <p:ph type="pic" idx="23"/>
          </p:nvPr>
        </p:nvSpPr>
        <p:spPr>
          <a:xfrm>
            <a:off x="-52387" y="247650"/>
            <a:ext cx="6229350" cy="6229350"/>
          </a:xfrm>
          <a:prstGeom prst="rect">
            <a:avLst/>
          </a:prstGeom>
        </p:spPr>
        <p:txBody>
          <a:bodyPr lIns="91439" tIns="45719" rIns="91439" bIns="45719">
            <a:noAutofit/>
          </a:bodyPr>
          <a:lstStyle/>
          <a:p>
            <a:endParaRPr/>
          </a:p>
        </p:txBody>
      </p:sp>
      <p:sp>
        <p:nvSpPr>
          <p:cNvPr id="12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332048988"/>
      </p:ext>
    </p:extLst>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34" name="bowl of salad with fried rice, boiled eggs, and chopsticks"/>
          <p:cNvSpPr>
            <a:spLocks noGrp="1"/>
          </p:cNvSpPr>
          <p:nvPr>
            <p:ph type="pic" idx="21"/>
          </p:nvPr>
        </p:nvSpPr>
        <p:spPr>
          <a:xfrm>
            <a:off x="-500063" y="-2762250"/>
            <a:ext cx="10144125" cy="10820400"/>
          </a:xfrm>
          <a:prstGeom prst="rect">
            <a:avLst/>
          </a:prstGeom>
        </p:spPr>
        <p:txBody>
          <a:bodyPr lIns="91439" tIns="45719" rIns="91439" bIns="45719">
            <a:noAutofit/>
          </a:bodyPr>
          <a:lstStyle/>
          <a:p>
            <a:endParaRPr/>
          </a:p>
        </p:txBody>
      </p:sp>
      <p:sp>
        <p:nvSpPr>
          <p:cNvPr id="135"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extLst>
      <p:ext uri="{BB962C8B-B14F-4D97-AF65-F5344CB8AC3E}">
        <p14:creationId xmlns:p14="http://schemas.microsoft.com/office/powerpoint/2010/main" val="827513839"/>
      </p:ext>
    </p:extLst>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4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631504786"/>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E3D18-9DE9-179E-1093-53CA103F872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CD940EA-1A12-507C-1CDB-AF1D6EBA1B7A}"/>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2A52850-E5ED-9710-08E0-83D8D033E801}"/>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83F552B-5C4B-477A-1B27-9F11AFAEDB92}"/>
              </a:ext>
            </a:extLst>
          </p:cNvPr>
          <p:cNvSpPr>
            <a:spLocks noGrp="1"/>
          </p:cNvSpPr>
          <p:nvPr>
            <p:ph type="dt" sz="half" idx="10"/>
          </p:nvPr>
        </p:nvSpPr>
        <p:spPr/>
        <p:txBody>
          <a:bodyPr/>
          <a:lstStyle/>
          <a:p>
            <a:fld id="{C6B07AA1-E005-DD43-A36C-F172B6543130}" type="datetime1">
              <a:rPr lang="en-US" smtClean="0"/>
              <a:t>10/18/23</a:t>
            </a:fld>
            <a:endParaRPr lang="en-US"/>
          </a:p>
        </p:txBody>
      </p:sp>
      <p:sp>
        <p:nvSpPr>
          <p:cNvPr id="6" name="Footer Placeholder 5">
            <a:extLst>
              <a:ext uri="{FF2B5EF4-FFF2-40B4-BE49-F238E27FC236}">
                <a16:creationId xmlns:a16="http://schemas.microsoft.com/office/drawing/2014/main" id="{DB84941C-6D74-C848-5625-A0AFB0423B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129A3A6-66A0-A723-8794-E985566B2C60}"/>
              </a:ext>
            </a:extLst>
          </p:cNvPr>
          <p:cNvSpPr>
            <a:spLocks noGrp="1"/>
          </p:cNvSpPr>
          <p:nvPr>
            <p:ph type="sldNum" sz="quarter" idx="12"/>
          </p:nvPr>
        </p:nvSpPr>
        <p:spPr/>
        <p:txBody>
          <a:bodyPr/>
          <a:lstStyle/>
          <a:p>
            <a:fld id="{9E46DD8B-EB1C-354D-918A-7CE02C579EF2}" type="slidenum">
              <a:rPr lang="en-US" smtClean="0"/>
              <a:t>‹#›</a:t>
            </a:fld>
            <a:endParaRPr lang="en-US"/>
          </a:p>
        </p:txBody>
      </p:sp>
    </p:spTree>
    <p:extLst>
      <p:ext uri="{BB962C8B-B14F-4D97-AF65-F5344CB8AC3E}">
        <p14:creationId xmlns:p14="http://schemas.microsoft.com/office/powerpoint/2010/main" val="36093334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98088-2D44-DEC4-5313-3448F558EBFA}"/>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0DE8890-DCE8-703F-2EEC-B0CE8AE55785}"/>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79F6DD23-4A0F-E393-7FB8-AA1CB9CBF944}"/>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037FEF9-A9C8-18C7-F569-7DE02B4BB730}"/>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98C3D6C7-2CB5-A76F-957A-86179E702D84}"/>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A241EB4-1D19-3BB2-BFE8-CEF607E9E430}"/>
              </a:ext>
            </a:extLst>
          </p:cNvPr>
          <p:cNvSpPr>
            <a:spLocks noGrp="1"/>
          </p:cNvSpPr>
          <p:nvPr>
            <p:ph type="dt" sz="half" idx="10"/>
          </p:nvPr>
        </p:nvSpPr>
        <p:spPr/>
        <p:txBody>
          <a:bodyPr/>
          <a:lstStyle/>
          <a:p>
            <a:fld id="{AA94A7A6-70FF-5743-A43F-9003F5920BEF}" type="datetime2">
              <a:rPr lang="en-US" smtClean="0"/>
              <a:t>Wednesday, October 18, 2023</a:t>
            </a:fld>
            <a:endParaRPr lang="en-US" dirty="0"/>
          </a:p>
        </p:txBody>
      </p:sp>
      <p:sp>
        <p:nvSpPr>
          <p:cNvPr id="8" name="Footer Placeholder 7">
            <a:extLst>
              <a:ext uri="{FF2B5EF4-FFF2-40B4-BE49-F238E27FC236}">
                <a16:creationId xmlns:a16="http://schemas.microsoft.com/office/drawing/2014/main" id="{BBC838B4-9DD6-13E2-852B-D28C1A43CD97}"/>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226C9155-128E-8AC2-C832-671258DA898F}"/>
              </a:ext>
            </a:extLst>
          </p:cNvPr>
          <p:cNvSpPr>
            <a:spLocks noGrp="1"/>
          </p:cNvSpPr>
          <p:nvPr>
            <p:ph type="sldNum" sz="quarter" idx="12"/>
          </p:nvPr>
        </p:nvSpPr>
        <p:spPr/>
        <p:txBody>
          <a:bodyPr/>
          <a:lstStyle/>
          <a:p>
            <a:fld id="{07E1C93C-5050-FC42-8F10-D22D4F119D13}" type="slidenum">
              <a:rPr lang="en-US" smtClean="0"/>
              <a:pPr/>
              <a:t>‹#›</a:t>
            </a:fld>
            <a:endParaRPr lang="en-US" dirty="0"/>
          </a:p>
        </p:txBody>
      </p:sp>
    </p:spTree>
    <p:extLst>
      <p:ext uri="{BB962C8B-B14F-4D97-AF65-F5344CB8AC3E}">
        <p14:creationId xmlns:p14="http://schemas.microsoft.com/office/powerpoint/2010/main" val="2360409553"/>
      </p:ext>
    </p:extLst>
  </p:cSld>
  <p:clrMapOvr>
    <a:masterClrMapping/>
  </p:clrMapOvr>
  <p:hf hdr="0" ft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9BC1D6-AA4F-AD92-E5E0-B44BCCDB1EE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E6B8963-5E46-E970-1701-00E6A698DBB9}"/>
              </a:ext>
            </a:extLst>
          </p:cNvPr>
          <p:cNvSpPr>
            <a:spLocks noGrp="1"/>
          </p:cNvSpPr>
          <p:nvPr>
            <p:ph type="dt" sz="half" idx="10"/>
          </p:nvPr>
        </p:nvSpPr>
        <p:spPr/>
        <p:txBody>
          <a:bodyPr/>
          <a:lstStyle/>
          <a:p>
            <a:fld id="{AA94A7A6-70FF-5743-A43F-9003F5920BEF}" type="datetime2">
              <a:rPr lang="en-US" smtClean="0"/>
              <a:t>Wednesday, October 18, 2023</a:t>
            </a:fld>
            <a:endParaRPr lang="en-US" dirty="0"/>
          </a:p>
        </p:txBody>
      </p:sp>
      <p:sp>
        <p:nvSpPr>
          <p:cNvPr id="4" name="Footer Placeholder 3">
            <a:extLst>
              <a:ext uri="{FF2B5EF4-FFF2-40B4-BE49-F238E27FC236}">
                <a16:creationId xmlns:a16="http://schemas.microsoft.com/office/drawing/2014/main" id="{A0B8607A-EA7B-8D89-C1F6-8200F4120B2C}"/>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F0D0427F-ED97-9DF5-6484-A70285FBD615}"/>
              </a:ext>
            </a:extLst>
          </p:cNvPr>
          <p:cNvSpPr>
            <a:spLocks noGrp="1"/>
          </p:cNvSpPr>
          <p:nvPr>
            <p:ph type="sldNum" sz="quarter" idx="12"/>
          </p:nvPr>
        </p:nvSpPr>
        <p:spPr/>
        <p:txBody>
          <a:bodyPr/>
          <a:lstStyle/>
          <a:p>
            <a:fld id="{07E1C93C-5050-FC42-8F10-D22D4F119D13}" type="slidenum">
              <a:rPr lang="en-US" smtClean="0"/>
              <a:pPr/>
              <a:t>‹#›</a:t>
            </a:fld>
            <a:endParaRPr lang="en-US" dirty="0"/>
          </a:p>
        </p:txBody>
      </p:sp>
    </p:spTree>
    <p:extLst>
      <p:ext uri="{BB962C8B-B14F-4D97-AF65-F5344CB8AC3E}">
        <p14:creationId xmlns:p14="http://schemas.microsoft.com/office/powerpoint/2010/main" val="3089397431"/>
      </p:ext>
    </p:extLst>
  </p:cSld>
  <p:clrMapOvr>
    <a:masterClrMapping/>
  </p:clrMapOvr>
  <p:hf hdr="0" ftr="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AEE3CD4-F9BC-AB79-7A60-543B022C6239}"/>
              </a:ext>
            </a:extLst>
          </p:cNvPr>
          <p:cNvSpPr>
            <a:spLocks noGrp="1"/>
          </p:cNvSpPr>
          <p:nvPr>
            <p:ph type="dt" sz="half" idx="10"/>
          </p:nvPr>
        </p:nvSpPr>
        <p:spPr/>
        <p:txBody>
          <a:bodyPr/>
          <a:lstStyle/>
          <a:p>
            <a:fld id="{3F272239-3535-BB43-90F9-D2AAAB1109D7}" type="datetimeFigureOut">
              <a:rPr lang="en-US" smtClean="0"/>
              <a:t>10/18/23</a:t>
            </a:fld>
            <a:endParaRPr lang="en-US"/>
          </a:p>
        </p:txBody>
      </p:sp>
      <p:sp>
        <p:nvSpPr>
          <p:cNvPr id="3" name="Footer Placeholder 2">
            <a:extLst>
              <a:ext uri="{FF2B5EF4-FFF2-40B4-BE49-F238E27FC236}">
                <a16:creationId xmlns:a16="http://schemas.microsoft.com/office/drawing/2014/main" id="{55BE4AB0-47B9-D489-17AC-2FC5B6EDC69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FA94C10-C353-40F3-B2FA-5551D8053E5A}"/>
              </a:ext>
            </a:extLst>
          </p:cNvPr>
          <p:cNvSpPr>
            <a:spLocks noGrp="1"/>
          </p:cNvSpPr>
          <p:nvPr>
            <p:ph type="sldNum" sz="quarter" idx="12"/>
          </p:nvPr>
        </p:nvSpPr>
        <p:spPr/>
        <p:txBody>
          <a:bodyPr/>
          <a:lstStyle/>
          <a:p>
            <a:fld id="{2A205E5C-5932-0441-A66A-70A5B6B81F33}" type="slidenum">
              <a:rPr lang="en-US" smtClean="0"/>
              <a:t>‹#›</a:t>
            </a:fld>
            <a:endParaRPr lang="en-US"/>
          </a:p>
        </p:txBody>
      </p:sp>
    </p:spTree>
    <p:extLst>
      <p:ext uri="{BB962C8B-B14F-4D97-AF65-F5344CB8AC3E}">
        <p14:creationId xmlns:p14="http://schemas.microsoft.com/office/powerpoint/2010/main" val="1221596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38778-7818-0F56-0802-5BBF7ADEEAAB}"/>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996C72E0-3509-1077-FB7D-AC575502DCC4}"/>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CE6E26F-23ED-855B-CD8F-B3E9CA872BF0}"/>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1D0D145F-17BB-5033-A8DF-62F7E002CD55}"/>
              </a:ext>
            </a:extLst>
          </p:cNvPr>
          <p:cNvSpPr>
            <a:spLocks noGrp="1"/>
          </p:cNvSpPr>
          <p:nvPr>
            <p:ph type="dt" sz="half" idx="10"/>
          </p:nvPr>
        </p:nvSpPr>
        <p:spPr/>
        <p:txBody>
          <a:bodyPr/>
          <a:lstStyle/>
          <a:p>
            <a:fld id="{AA94A7A6-70FF-5743-A43F-9003F5920BEF}" type="datetime2">
              <a:rPr lang="en-US" smtClean="0"/>
              <a:t>Wednesday, October 18, 2023</a:t>
            </a:fld>
            <a:endParaRPr lang="en-US" dirty="0"/>
          </a:p>
        </p:txBody>
      </p:sp>
      <p:sp>
        <p:nvSpPr>
          <p:cNvPr id="6" name="Footer Placeholder 5">
            <a:extLst>
              <a:ext uri="{FF2B5EF4-FFF2-40B4-BE49-F238E27FC236}">
                <a16:creationId xmlns:a16="http://schemas.microsoft.com/office/drawing/2014/main" id="{E25A1FFF-F765-10E3-9C30-51378C7AE08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38F9F36-62F0-E132-1776-1BF8E45BD2D9}"/>
              </a:ext>
            </a:extLst>
          </p:cNvPr>
          <p:cNvSpPr>
            <a:spLocks noGrp="1"/>
          </p:cNvSpPr>
          <p:nvPr>
            <p:ph type="sldNum" sz="quarter" idx="12"/>
          </p:nvPr>
        </p:nvSpPr>
        <p:spPr/>
        <p:txBody>
          <a:bodyPr/>
          <a:lstStyle/>
          <a:p>
            <a:fld id="{07E1C93C-5050-FC42-8F10-D22D4F119D13}" type="slidenum">
              <a:rPr lang="en-US" smtClean="0"/>
              <a:pPr/>
              <a:t>‹#›</a:t>
            </a:fld>
            <a:endParaRPr lang="en-US" dirty="0"/>
          </a:p>
        </p:txBody>
      </p:sp>
    </p:spTree>
    <p:extLst>
      <p:ext uri="{BB962C8B-B14F-4D97-AF65-F5344CB8AC3E}">
        <p14:creationId xmlns:p14="http://schemas.microsoft.com/office/powerpoint/2010/main" val="529116810"/>
      </p:ext>
    </p:extLst>
  </p:cSld>
  <p:clrMapOvr>
    <a:masterClrMapping/>
  </p:clrMapOvr>
  <p:hf hdr="0" ftr="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82B83-C294-725B-814A-038DD8A72974}"/>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236C5C85-C9FF-0FCD-60E9-23663E2973B4}"/>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E8EF827F-5544-14DE-6CDE-2F70F77E5B7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E567C0D8-485C-C1BB-BDD8-73F28192EB84}"/>
              </a:ext>
            </a:extLst>
          </p:cNvPr>
          <p:cNvSpPr>
            <a:spLocks noGrp="1"/>
          </p:cNvSpPr>
          <p:nvPr>
            <p:ph type="dt" sz="half" idx="10"/>
          </p:nvPr>
        </p:nvSpPr>
        <p:spPr/>
        <p:txBody>
          <a:bodyPr/>
          <a:lstStyle/>
          <a:p>
            <a:fld id="{AA94A7A6-70FF-5743-A43F-9003F5920BEF}" type="datetime2">
              <a:rPr lang="en-US" smtClean="0"/>
              <a:t>Wednesday, October 18, 2023</a:t>
            </a:fld>
            <a:endParaRPr lang="en-US" dirty="0"/>
          </a:p>
        </p:txBody>
      </p:sp>
      <p:sp>
        <p:nvSpPr>
          <p:cNvPr id="6" name="Footer Placeholder 5">
            <a:extLst>
              <a:ext uri="{FF2B5EF4-FFF2-40B4-BE49-F238E27FC236}">
                <a16:creationId xmlns:a16="http://schemas.microsoft.com/office/drawing/2014/main" id="{D80F096E-E53E-443C-5C38-4B84D9AC494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C45388B-1565-48B6-EC53-CA18E6DCF1DB}"/>
              </a:ext>
            </a:extLst>
          </p:cNvPr>
          <p:cNvSpPr>
            <a:spLocks noGrp="1"/>
          </p:cNvSpPr>
          <p:nvPr>
            <p:ph type="sldNum" sz="quarter" idx="12"/>
          </p:nvPr>
        </p:nvSpPr>
        <p:spPr/>
        <p:txBody>
          <a:bodyPr/>
          <a:lstStyle/>
          <a:p>
            <a:fld id="{07E1C93C-5050-FC42-8F10-D22D4F119D13}" type="slidenum">
              <a:rPr lang="en-US" smtClean="0"/>
              <a:pPr/>
              <a:t>‹#›</a:t>
            </a:fld>
            <a:endParaRPr lang="en-US" dirty="0"/>
          </a:p>
        </p:txBody>
      </p:sp>
    </p:spTree>
    <p:extLst>
      <p:ext uri="{BB962C8B-B14F-4D97-AF65-F5344CB8AC3E}">
        <p14:creationId xmlns:p14="http://schemas.microsoft.com/office/powerpoint/2010/main" val="301318035"/>
      </p:ext>
    </p:extLst>
  </p:cSld>
  <p:clrMapOvr>
    <a:masterClrMapping/>
  </p:clrMapOvr>
  <p:hf hdr="0" ft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6" Type="http://schemas.openxmlformats.org/officeDocument/2006/relationships/theme" Target="../theme/theme2.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9C17FE3-2E44-2769-C923-60F41AD65D41}"/>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8134FED-FEB6-F18E-C959-652ED07560E2}"/>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15EDE0-69A4-5140-57DC-056767626652}"/>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A94A7A6-70FF-5743-A43F-9003F5920BEF}" type="datetime2">
              <a:rPr lang="en-US" smtClean="0"/>
              <a:t>Wednesday, October 18, 2023</a:t>
            </a:fld>
            <a:endParaRPr lang="en-US" dirty="0"/>
          </a:p>
        </p:txBody>
      </p:sp>
      <p:sp>
        <p:nvSpPr>
          <p:cNvPr id="5" name="Footer Placeholder 4">
            <a:extLst>
              <a:ext uri="{FF2B5EF4-FFF2-40B4-BE49-F238E27FC236}">
                <a16:creationId xmlns:a16="http://schemas.microsoft.com/office/drawing/2014/main" id="{84F92D12-8639-2279-C9CB-7B93B01A0D54}"/>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056968D-73D5-064F-316B-2B83A2F18D1B}"/>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7E1C93C-5050-FC42-8F10-D22D4F119D13}" type="slidenum">
              <a:rPr lang="en-US" smtClean="0"/>
              <a:pPr/>
              <a:t>‹#›</a:t>
            </a:fld>
            <a:endParaRPr lang="en-US" dirty="0"/>
          </a:p>
        </p:txBody>
      </p:sp>
    </p:spTree>
    <p:extLst>
      <p:ext uri="{BB962C8B-B14F-4D97-AF65-F5344CB8AC3E}">
        <p14:creationId xmlns:p14="http://schemas.microsoft.com/office/powerpoint/2010/main" val="2284279993"/>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669" r:id="rId13"/>
    <p:sldLayoutId id="2147483672" r:id="rId14"/>
    <p:sldLayoutId id="2147483673" r:id="rId15"/>
    <p:sldLayoutId id="2147483671" r:id="rId16"/>
    <p:sldLayoutId id="2147483675" r:id="rId17"/>
    <p:sldLayoutId id="2147483674" r:id="rId18"/>
    <p:sldLayoutId id="2147483676" r:id="rId19"/>
    <p:sldLayoutId id="2147483678" r:id="rId20"/>
    <p:sldLayoutId id="2147483702" r:id="rId21"/>
    <p:sldLayoutId id="2147483703" r:id="rId22"/>
    <p:sldLayoutId id="2147483704" r:id="rId23"/>
  </p:sldLayoutIdLst>
  <p:hf hdr="0" ft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lide Title"/>
          <p:cNvSpPr txBox="1">
            <a:spLocks noGrp="1"/>
          </p:cNvSpPr>
          <p:nvPr>
            <p:ph type="title" hasCustomPrompt="1"/>
          </p:nvPr>
        </p:nvSpPr>
        <p:spPr>
          <a:xfrm>
            <a:off x="452438" y="539750"/>
            <a:ext cx="8239125" cy="7165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Slide Title</a:t>
            </a:r>
          </a:p>
        </p:txBody>
      </p:sp>
      <p:sp>
        <p:nvSpPr>
          <p:cNvPr id="3" name="Body Level One…"/>
          <p:cNvSpPr txBox="1">
            <a:spLocks noGrp="1"/>
          </p:cNvSpPr>
          <p:nvPr>
            <p:ph type="body" idx="1" hasCustomPrompt="1"/>
          </p:nvPr>
        </p:nvSpPr>
        <p:spPr>
          <a:xfrm>
            <a:off x="452438" y="2124252"/>
            <a:ext cx="8239125" cy="412800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Slide bullet text</a:t>
            </a:r>
          </a:p>
          <a:p>
            <a:pPr lvl="1"/>
            <a:endParaRPr/>
          </a:p>
          <a:p>
            <a:pPr lvl="2"/>
            <a:endParaRPr/>
          </a:p>
          <a:p>
            <a:pPr lvl="3"/>
            <a:endParaRPr/>
          </a:p>
          <a:p>
            <a:pPr lvl="4"/>
            <a:endParaRPr/>
          </a:p>
        </p:txBody>
      </p:sp>
      <p:sp>
        <p:nvSpPr>
          <p:cNvPr id="4" name="Slide Number"/>
          <p:cNvSpPr txBox="1">
            <a:spLocks noGrp="1"/>
          </p:cNvSpPr>
          <p:nvPr>
            <p:ph type="sldNum" sz="quarter" idx="2"/>
          </p:nvPr>
        </p:nvSpPr>
        <p:spPr>
          <a:xfrm>
            <a:off x="4500563" y="6521333"/>
            <a:ext cx="195566" cy="206467"/>
          </a:xfrm>
          <a:prstGeom prst="rect">
            <a:avLst/>
          </a:prstGeom>
          <a:ln w="12700">
            <a:miter lim="400000"/>
          </a:ln>
        </p:spPr>
        <p:txBody>
          <a:bodyPr wrap="none" lIns="50800" tIns="50800" rIns="50800" bIns="50800" anchor="b">
            <a:spAutoFit/>
          </a:bodyPr>
          <a:lstStyle>
            <a:lvl1pPr defTabSz="219075">
              <a:defRPr sz="675">
                <a:solidFill>
                  <a:srgbClr val="000000"/>
                </a:solidFill>
              </a:defRPr>
            </a:lvl1pPr>
          </a:lstStyle>
          <a:p>
            <a:fld id="{86CB4B4D-7CA3-9044-876B-883B54F8677D}" type="slidenum">
              <a:t>‹#›</a:t>
            </a:fld>
            <a:endParaRPr/>
          </a:p>
        </p:txBody>
      </p:sp>
    </p:spTree>
    <p:extLst>
      <p:ext uri="{BB962C8B-B14F-4D97-AF65-F5344CB8AC3E}">
        <p14:creationId xmlns:p14="http://schemas.microsoft.com/office/powerpoint/2010/main" val="2479147354"/>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 id="2147483720" r:id="rId15"/>
  </p:sldLayoutIdLst>
  <p:transition spd="med"/>
  <p:txStyles>
    <p:titleStyle>
      <a:lvl1pPr marL="0" marR="0" indent="0" algn="l" defTabSz="914377" rtl="0" latinLnBrk="0">
        <a:lnSpc>
          <a:spcPct val="80000"/>
        </a:lnSpc>
        <a:spcBef>
          <a:spcPts val="0"/>
        </a:spcBef>
        <a:spcAft>
          <a:spcPts val="0"/>
        </a:spcAft>
        <a:buClrTx/>
        <a:buSzTx/>
        <a:buFontTx/>
        <a:buNone/>
        <a:tabLst/>
        <a:defRPr sz="3188" b="1" i="0" u="none" strike="noStrike" cap="none" spc="-64" baseline="0">
          <a:solidFill>
            <a:srgbClr val="000000"/>
          </a:solidFill>
          <a:uFillTx/>
          <a:latin typeface="+mn-lt"/>
          <a:ea typeface="+mn-ea"/>
          <a:cs typeface="+mn-cs"/>
          <a:sym typeface="Helvetica Neue"/>
        </a:defRPr>
      </a:lvl1pPr>
      <a:lvl2pPr marL="0" marR="0" indent="171450" algn="l" defTabSz="914377" rtl="0" latinLnBrk="0">
        <a:lnSpc>
          <a:spcPct val="80000"/>
        </a:lnSpc>
        <a:spcBef>
          <a:spcPts val="0"/>
        </a:spcBef>
        <a:spcAft>
          <a:spcPts val="0"/>
        </a:spcAft>
        <a:buClrTx/>
        <a:buSzTx/>
        <a:buFontTx/>
        <a:buNone/>
        <a:tabLst/>
        <a:defRPr sz="3188" b="1" i="0" u="none" strike="noStrike" cap="none" spc="-64" baseline="0">
          <a:solidFill>
            <a:srgbClr val="000000"/>
          </a:solidFill>
          <a:uFillTx/>
          <a:latin typeface="+mn-lt"/>
          <a:ea typeface="+mn-ea"/>
          <a:cs typeface="+mn-cs"/>
          <a:sym typeface="Helvetica Neue"/>
        </a:defRPr>
      </a:lvl2pPr>
      <a:lvl3pPr marL="0" marR="0" indent="342900" algn="l" defTabSz="914377" rtl="0" latinLnBrk="0">
        <a:lnSpc>
          <a:spcPct val="80000"/>
        </a:lnSpc>
        <a:spcBef>
          <a:spcPts val="0"/>
        </a:spcBef>
        <a:spcAft>
          <a:spcPts val="0"/>
        </a:spcAft>
        <a:buClrTx/>
        <a:buSzTx/>
        <a:buFontTx/>
        <a:buNone/>
        <a:tabLst/>
        <a:defRPr sz="3188" b="1" i="0" u="none" strike="noStrike" cap="none" spc="-64" baseline="0">
          <a:solidFill>
            <a:srgbClr val="000000"/>
          </a:solidFill>
          <a:uFillTx/>
          <a:latin typeface="+mn-lt"/>
          <a:ea typeface="+mn-ea"/>
          <a:cs typeface="+mn-cs"/>
          <a:sym typeface="Helvetica Neue"/>
        </a:defRPr>
      </a:lvl3pPr>
      <a:lvl4pPr marL="0" marR="0" indent="514350" algn="l" defTabSz="914377" rtl="0" latinLnBrk="0">
        <a:lnSpc>
          <a:spcPct val="80000"/>
        </a:lnSpc>
        <a:spcBef>
          <a:spcPts val="0"/>
        </a:spcBef>
        <a:spcAft>
          <a:spcPts val="0"/>
        </a:spcAft>
        <a:buClrTx/>
        <a:buSzTx/>
        <a:buFontTx/>
        <a:buNone/>
        <a:tabLst/>
        <a:defRPr sz="3188" b="1" i="0" u="none" strike="noStrike" cap="none" spc="-64" baseline="0">
          <a:solidFill>
            <a:srgbClr val="000000"/>
          </a:solidFill>
          <a:uFillTx/>
          <a:latin typeface="+mn-lt"/>
          <a:ea typeface="+mn-ea"/>
          <a:cs typeface="+mn-cs"/>
          <a:sym typeface="Helvetica Neue"/>
        </a:defRPr>
      </a:lvl4pPr>
      <a:lvl5pPr marL="0" marR="0" indent="685800" algn="l" defTabSz="914377" rtl="0" latinLnBrk="0">
        <a:lnSpc>
          <a:spcPct val="80000"/>
        </a:lnSpc>
        <a:spcBef>
          <a:spcPts val="0"/>
        </a:spcBef>
        <a:spcAft>
          <a:spcPts val="0"/>
        </a:spcAft>
        <a:buClrTx/>
        <a:buSzTx/>
        <a:buFontTx/>
        <a:buNone/>
        <a:tabLst/>
        <a:defRPr sz="3188" b="1" i="0" u="none" strike="noStrike" cap="none" spc="-64" baseline="0">
          <a:solidFill>
            <a:srgbClr val="000000"/>
          </a:solidFill>
          <a:uFillTx/>
          <a:latin typeface="+mn-lt"/>
          <a:ea typeface="+mn-ea"/>
          <a:cs typeface="+mn-cs"/>
          <a:sym typeface="Helvetica Neue"/>
        </a:defRPr>
      </a:lvl5pPr>
      <a:lvl6pPr marL="0" marR="0" indent="857250" algn="l" defTabSz="914377" rtl="0" latinLnBrk="0">
        <a:lnSpc>
          <a:spcPct val="80000"/>
        </a:lnSpc>
        <a:spcBef>
          <a:spcPts val="0"/>
        </a:spcBef>
        <a:spcAft>
          <a:spcPts val="0"/>
        </a:spcAft>
        <a:buClrTx/>
        <a:buSzTx/>
        <a:buFontTx/>
        <a:buNone/>
        <a:tabLst/>
        <a:defRPr sz="3188" b="1" i="0" u="none" strike="noStrike" cap="none" spc="-64" baseline="0">
          <a:solidFill>
            <a:srgbClr val="000000"/>
          </a:solidFill>
          <a:uFillTx/>
          <a:latin typeface="+mn-lt"/>
          <a:ea typeface="+mn-ea"/>
          <a:cs typeface="+mn-cs"/>
          <a:sym typeface="Helvetica Neue"/>
        </a:defRPr>
      </a:lvl6pPr>
      <a:lvl7pPr marL="0" marR="0" indent="1028700" algn="l" defTabSz="914377" rtl="0" latinLnBrk="0">
        <a:lnSpc>
          <a:spcPct val="80000"/>
        </a:lnSpc>
        <a:spcBef>
          <a:spcPts val="0"/>
        </a:spcBef>
        <a:spcAft>
          <a:spcPts val="0"/>
        </a:spcAft>
        <a:buClrTx/>
        <a:buSzTx/>
        <a:buFontTx/>
        <a:buNone/>
        <a:tabLst/>
        <a:defRPr sz="3188" b="1" i="0" u="none" strike="noStrike" cap="none" spc="-64" baseline="0">
          <a:solidFill>
            <a:srgbClr val="000000"/>
          </a:solidFill>
          <a:uFillTx/>
          <a:latin typeface="+mn-lt"/>
          <a:ea typeface="+mn-ea"/>
          <a:cs typeface="+mn-cs"/>
          <a:sym typeface="Helvetica Neue"/>
        </a:defRPr>
      </a:lvl7pPr>
      <a:lvl8pPr marL="0" marR="0" indent="1200150" algn="l" defTabSz="914377" rtl="0" latinLnBrk="0">
        <a:lnSpc>
          <a:spcPct val="80000"/>
        </a:lnSpc>
        <a:spcBef>
          <a:spcPts val="0"/>
        </a:spcBef>
        <a:spcAft>
          <a:spcPts val="0"/>
        </a:spcAft>
        <a:buClrTx/>
        <a:buSzTx/>
        <a:buFontTx/>
        <a:buNone/>
        <a:tabLst/>
        <a:defRPr sz="3188" b="1" i="0" u="none" strike="noStrike" cap="none" spc="-64" baseline="0">
          <a:solidFill>
            <a:srgbClr val="000000"/>
          </a:solidFill>
          <a:uFillTx/>
          <a:latin typeface="+mn-lt"/>
          <a:ea typeface="+mn-ea"/>
          <a:cs typeface="+mn-cs"/>
          <a:sym typeface="Helvetica Neue"/>
        </a:defRPr>
      </a:lvl8pPr>
      <a:lvl9pPr marL="0" marR="0" indent="1371600" algn="l" defTabSz="914377" rtl="0" latinLnBrk="0">
        <a:lnSpc>
          <a:spcPct val="80000"/>
        </a:lnSpc>
        <a:spcBef>
          <a:spcPts val="0"/>
        </a:spcBef>
        <a:spcAft>
          <a:spcPts val="0"/>
        </a:spcAft>
        <a:buClrTx/>
        <a:buSzTx/>
        <a:buFontTx/>
        <a:buNone/>
        <a:tabLst/>
        <a:defRPr sz="3188" b="1" i="0" u="none" strike="noStrike" cap="none" spc="-64" baseline="0">
          <a:solidFill>
            <a:srgbClr val="000000"/>
          </a:solidFill>
          <a:uFillTx/>
          <a:latin typeface="+mn-lt"/>
          <a:ea typeface="+mn-ea"/>
          <a:cs typeface="+mn-cs"/>
          <a:sym typeface="Helvetica Neue"/>
        </a:defRPr>
      </a:lvl9pPr>
    </p:titleStyle>
    <p:bodyStyle>
      <a:lvl1pPr marL="228600" marR="0" indent="-228600" algn="l" defTabSz="914377" rtl="0" latinLnBrk="0">
        <a:lnSpc>
          <a:spcPct val="90000"/>
        </a:lnSpc>
        <a:spcBef>
          <a:spcPts val="1688"/>
        </a:spcBef>
        <a:spcAft>
          <a:spcPts val="0"/>
        </a:spcAft>
        <a:buClrTx/>
        <a:buSzPct val="123000"/>
        <a:buFontTx/>
        <a:buChar char="•"/>
        <a:tabLst/>
        <a:defRPr sz="1800" b="0" i="0" u="none" strike="noStrike" cap="none" spc="0" baseline="0">
          <a:solidFill>
            <a:srgbClr val="000000"/>
          </a:solidFill>
          <a:uFillTx/>
          <a:latin typeface="+mn-lt"/>
          <a:ea typeface="+mn-ea"/>
          <a:cs typeface="+mn-cs"/>
          <a:sym typeface="Helvetica Neue"/>
        </a:defRPr>
      </a:lvl1pPr>
      <a:lvl2pPr marL="457200" marR="0" indent="-228600" algn="l" defTabSz="914377" rtl="0" latinLnBrk="0">
        <a:lnSpc>
          <a:spcPct val="90000"/>
        </a:lnSpc>
        <a:spcBef>
          <a:spcPts val="1688"/>
        </a:spcBef>
        <a:spcAft>
          <a:spcPts val="0"/>
        </a:spcAft>
        <a:buClrTx/>
        <a:buSzPct val="123000"/>
        <a:buFontTx/>
        <a:buChar char="•"/>
        <a:tabLst/>
        <a:defRPr sz="1800" b="0" i="0" u="none" strike="noStrike" cap="none" spc="0" baseline="0">
          <a:solidFill>
            <a:srgbClr val="000000"/>
          </a:solidFill>
          <a:uFillTx/>
          <a:latin typeface="+mn-lt"/>
          <a:ea typeface="+mn-ea"/>
          <a:cs typeface="+mn-cs"/>
          <a:sym typeface="Helvetica Neue"/>
        </a:defRPr>
      </a:lvl2pPr>
      <a:lvl3pPr marL="685800" marR="0" indent="-228600" algn="l" defTabSz="914377" rtl="0" latinLnBrk="0">
        <a:lnSpc>
          <a:spcPct val="90000"/>
        </a:lnSpc>
        <a:spcBef>
          <a:spcPts val="1688"/>
        </a:spcBef>
        <a:spcAft>
          <a:spcPts val="0"/>
        </a:spcAft>
        <a:buClrTx/>
        <a:buSzPct val="123000"/>
        <a:buFontTx/>
        <a:buChar char="•"/>
        <a:tabLst/>
        <a:defRPr sz="1800" b="0" i="0" u="none" strike="noStrike" cap="none" spc="0" baseline="0">
          <a:solidFill>
            <a:srgbClr val="000000"/>
          </a:solidFill>
          <a:uFillTx/>
          <a:latin typeface="+mn-lt"/>
          <a:ea typeface="+mn-ea"/>
          <a:cs typeface="+mn-cs"/>
          <a:sym typeface="Helvetica Neue"/>
        </a:defRPr>
      </a:lvl3pPr>
      <a:lvl4pPr marL="914400" marR="0" indent="-228600" algn="l" defTabSz="914377" rtl="0" latinLnBrk="0">
        <a:lnSpc>
          <a:spcPct val="90000"/>
        </a:lnSpc>
        <a:spcBef>
          <a:spcPts val="1688"/>
        </a:spcBef>
        <a:spcAft>
          <a:spcPts val="0"/>
        </a:spcAft>
        <a:buClrTx/>
        <a:buSzPct val="123000"/>
        <a:buFontTx/>
        <a:buChar char="•"/>
        <a:tabLst/>
        <a:defRPr sz="1800" b="0" i="0" u="none" strike="noStrike" cap="none" spc="0" baseline="0">
          <a:solidFill>
            <a:srgbClr val="000000"/>
          </a:solidFill>
          <a:uFillTx/>
          <a:latin typeface="+mn-lt"/>
          <a:ea typeface="+mn-ea"/>
          <a:cs typeface="+mn-cs"/>
          <a:sym typeface="Helvetica Neue"/>
        </a:defRPr>
      </a:lvl4pPr>
      <a:lvl5pPr marL="1143000" marR="0" indent="-228600" algn="l" defTabSz="914377" rtl="0" latinLnBrk="0">
        <a:lnSpc>
          <a:spcPct val="90000"/>
        </a:lnSpc>
        <a:spcBef>
          <a:spcPts val="1688"/>
        </a:spcBef>
        <a:spcAft>
          <a:spcPts val="0"/>
        </a:spcAft>
        <a:buClrTx/>
        <a:buSzPct val="123000"/>
        <a:buFontTx/>
        <a:buChar char="•"/>
        <a:tabLst/>
        <a:defRPr sz="1800" b="0" i="0" u="none" strike="noStrike" cap="none" spc="0" baseline="0">
          <a:solidFill>
            <a:srgbClr val="000000"/>
          </a:solidFill>
          <a:uFillTx/>
          <a:latin typeface="+mn-lt"/>
          <a:ea typeface="+mn-ea"/>
          <a:cs typeface="+mn-cs"/>
          <a:sym typeface="Helvetica Neue"/>
        </a:defRPr>
      </a:lvl5pPr>
      <a:lvl6pPr marL="1371600" marR="0" indent="-228600" algn="l" defTabSz="914377" rtl="0" latinLnBrk="0">
        <a:lnSpc>
          <a:spcPct val="90000"/>
        </a:lnSpc>
        <a:spcBef>
          <a:spcPts val="1688"/>
        </a:spcBef>
        <a:spcAft>
          <a:spcPts val="0"/>
        </a:spcAft>
        <a:buClrTx/>
        <a:buSzPct val="123000"/>
        <a:buFontTx/>
        <a:buChar char="•"/>
        <a:tabLst/>
        <a:defRPr sz="1800" b="0" i="0" u="none" strike="noStrike" cap="none" spc="0" baseline="0">
          <a:solidFill>
            <a:srgbClr val="000000"/>
          </a:solidFill>
          <a:uFillTx/>
          <a:latin typeface="+mn-lt"/>
          <a:ea typeface="+mn-ea"/>
          <a:cs typeface="+mn-cs"/>
          <a:sym typeface="Helvetica Neue"/>
        </a:defRPr>
      </a:lvl6pPr>
      <a:lvl7pPr marL="1600200" marR="0" indent="-228600" algn="l" defTabSz="914377" rtl="0" latinLnBrk="0">
        <a:lnSpc>
          <a:spcPct val="90000"/>
        </a:lnSpc>
        <a:spcBef>
          <a:spcPts val="1688"/>
        </a:spcBef>
        <a:spcAft>
          <a:spcPts val="0"/>
        </a:spcAft>
        <a:buClrTx/>
        <a:buSzPct val="123000"/>
        <a:buFontTx/>
        <a:buChar char="•"/>
        <a:tabLst/>
        <a:defRPr sz="1800" b="0" i="0" u="none" strike="noStrike" cap="none" spc="0" baseline="0">
          <a:solidFill>
            <a:srgbClr val="000000"/>
          </a:solidFill>
          <a:uFillTx/>
          <a:latin typeface="+mn-lt"/>
          <a:ea typeface="+mn-ea"/>
          <a:cs typeface="+mn-cs"/>
          <a:sym typeface="Helvetica Neue"/>
        </a:defRPr>
      </a:lvl7pPr>
      <a:lvl8pPr marL="1828800" marR="0" indent="-228600" algn="l" defTabSz="914377" rtl="0" latinLnBrk="0">
        <a:lnSpc>
          <a:spcPct val="90000"/>
        </a:lnSpc>
        <a:spcBef>
          <a:spcPts val="1688"/>
        </a:spcBef>
        <a:spcAft>
          <a:spcPts val="0"/>
        </a:spcAft>
        <a:buClrTx/>
        <a:buSzPct val="123000"/>
        <a:buFontTx/>
        <a:buChar char="•"/>
        <a:tabLst/>
        <a:defRPr sz="1800" b="0" i="0" u="none" strike="noStrike" cap="none" spc="0" baseline="0">
          <a:solidFill>
            <a:srgbClr val="000000"/>
          </a:solidFill>
          <a:uFillTx/>
          <a:latin typeface="+mn-lt"/>
          <a:ea typeface="+mn-ea"/>
          <a:cs typeface="+mn-cs"/>
          <a:sym typeface="Helvetica Neue"/>
        </a:defRPr>
      </a:lvl8pPr>
      <a:lvl9pPr marL="2057400" marR="0" indent="-228600" algn="l" defTabSz="914377" rtl="0" latinLnBrk="0">
        <a:lnSpc>
          <a:spcPct val="90000"/>
        </a:lnSpc>
        <a:spcBef>
          <a:spcPts val="1688"/>
        </a:spcBef>
        <a:spcAft>
          <a:spcPts val="0"/>
        </a:spcAft>
        <a:buClrTx/>
        <a:buSzPct val="123000"/>
        <a:buFontTx/>
        <a:buChar char="•"/>
        <a:tabLst/>
        <a:defRPr sz="1800" b="0" i="0" u="none" strike="noStrike" cap="none" spc="0" baseline="0">
          <a:solidFill>
            <a:srgbClr val="000000"/>
          </a:solidFill>
          <a:uFillTx/>
          <a:latin typeface="+mn-lt"/>
          <a:ea typeface="+mn-ea"/>
          <a:cs typeface="+mn-cs"/>
          <a:sym typeface="Helvetica Neue"/>
        </a:defRPr>
      </a:lvl9pPr>
    </p:bodyStyle>
    <p:otherStyle>
      <a:lvl1pPr marL="0" marR="0" indent="0" algn="ctr" defTabSz="219075" rtl="0" latinLnBrk="0">
        <a:lnSpc>
          <a:spcPct val="100000"/>
        </a:lnSpc>
        <a:spcBef>
          <a:spcPts val="0"/>
        </a:spcBef>
        <a:spcAft>
          <a:spcPts val="0"/>
        </a:spcAft>
        <a:buClrTx/>
        <a:buSzTx/>
        <a:buFontTx/>
        <a:buNone/>
        <a:tabLst/>
        <a:defRPr sz="675" b="0" i="0" u="none" strike="noStrike" cap="none" spc="0" baseline="0">
          <a:solidFill>
            <a:schemeClr val="tx1"/>
          </a:solidFill>
          <a:uFillTx/>
          <a:latin typeface="+mn-lt"/>
          <a:ea typeface="+mn-ea"/>
          <a:cs typeface="+mn-cs"/>
          <a:sym typeface="Helvetica Neue"/>
        </a:defRPr>
      </a:lvl1pPr>
      <a:lvl2pPr marL="0" marR="0" indent="171450" algn="ctr" defTabSz="219075" rtl="0" latinLnBrk="0">
        <a:lnSpc>
          <a:spcPct val="100000"/>
        </a:lnSpc>
        <a:spcBef>
          <a:spcPts val="0"/>
        </a:spcBef>
        <a:spcAft>
          <a:spcPts val="0"/>
        </a:spcAft>
        <a:buClrTx/>
        <a:buSzTx/>
        <a:buFontTx/>
        <a:buNone/>
        <a:tabLst/>
        <a:defRPr sz="675" b="0" i="0" u="none" strike="noStrike" cap="none" spc="0" baseline="0">
          <a:solidFill>
            <a:schemeClr val="tx1"/>
          </a:solidFill>
          <a:uFillTx/>
          <a:latin typeface="+mn-lt"/>
          <a:ea typeface="+mn-ea"/>
          <a:cs typeface="+mn-cs"/>
          <a:sym typeface="Helvetica Neue"/>
        </a:defRPr>
      </a:lvl2pPr>
      <a:lvl3pPr marL="0" marR="0" indent="342900" algn="ctr" defTabSz="219075" rtl="0" latinLnBrk="0">
        <a:lnSpc>
          <a:spcPct val="100000"/>
        </a:lnSpc>
        <a:spcBef>
          <a:spcPts val="0"/>
        </a:spcBef>
        <a:spcAft>
          <a:spcPts val="0"/>
        </a:spcAft>
        <a:buClrTx/>
        <a:buSzTx/>
        <a:buFontTx/>
        <a:buNone/>
        <a:tabLst/>
        <a:defRPr sz="675" b="0" i="0" u="none" strike="noStrike" cap="none" spc="0" baseline="0">
          <a:solidFill>
            <a:schemeClr val="tx1"/>
          </a:solidFill>
          <a:uFillTx/>
          <a:latin typeface="+mn-lt"/>
          <a:ea typeface="+mn-ea"/>
          <a:cs typeface="+mn-cs"/>
          <a:sym typeface="Helvetica Neue"/>
        </a:defRPr>
      </a:lvl3pPr>
      <a:lvl4pPr marL="0" marR="0" indent="514350" algn="ctr" defTabSz="219075" rtl="0" latinLnBrk="0">
        <a:lnSpc>
          <a:spcPct val="100000"/>
        </a:lnSpc>
        <a:spcBef>
          <a:spcPts val="0"/>
        </a:spcBef>
        <a:spcAft>
          <a:spcPts val="0"/>
        </a:spcAft>
        <a:buClrTx/>
        <a:buSzTx/>
        <a:buFontTx/>
        <a:buNone/>
        <a:tabLst/>
        <a:defRPr sz="675" b="0" i="0" u="none" strike="noStrike" cap="none" spc="0" baseline="0">
          <a:solidFill>
            <a:schemeClr val="tx1"/>
          </a:solidFill>
          <a:uFillTx/>
          <a:latin typeface="+mn-lt"/>
          <a:ea typeface="+mn-ea"/>
          <a:cs typeface="+mn-cs"/>
          <a:sym typeface="Helvetica Neue"/>
        </a:defRPr>
      </a:lvl4pPr>
      <a:lvl5pPr marL="0" marR="0" indent="685800" algn="ctr" defTabSz="219075" rtl="0" latinLnBrk="0">
        <a:lnSpc>
          <a:spcPct val="100000"/>
        </a:lnSpc>
        <a:spcBef>
          <a:spcPts val="0"/>
        </a:spcBef>
        <a:spcAft>
          <a:spcPts val="0"/>
        </a:spcAft>
        <a:buClrTx/>
        <a:buSzTx/>
        <a:buFontTx/>
        <a:buNone/>
        <a:tabLst/>
        <a:defRPr sz="675" b="0" i="0" u="none" strike="noStrike" cap="none" spc="0" baseline="0">
          <a:solidFill>
            <a:schemeClr val="tx1"/>
          </a:solidFill>
          <a:uFillTx/>
          <a:latin typeface="+mn-lt"/>
          <a:ea typeface="+mn-ea"/>
          <a:cs typeface="+mn-cs"/>
          <a:sym typeface="Helvetica Neue"/>
        </a:defRPr>
      </a:lvl5pPr>
      <a:lvl6pPr marL="0" marR="0" indent="857250" algn="ctr" defTabSz="219075" rtl="0" latinLnBrk="0">
        <a:lnSpc>
          <a:spcPct val="100000"/>
        </a:lnSpc>
        <a:spcBef>
          <a:spcPts val="0"/>
        </a:spcBef>
        <a:spcAft>
          <a:spcPts val="0"/>
        </a:spcAft>
        <a:buClrTx/>
        <a:buSzTx/>
        <a:buFontTx/>
        <a:buNone/>
        <a:tabLst/>
        <a:defRPr sz="675" b="0" i="0" u="none" strike="noStrike" cap="none" spc="0" baseline="0">
          <a:solidFill>
            <a:schemeClr val="tx1"/>
          </a:solidFill>
          <a:uFillTx/>
          <a:latin typeface="+mn-lt"/>
          <a:ea typeface="+mn-ea"/>
          <a:cs typeface="+mn-cs"/>
          <a:sym typeface="Helvetica Neue"/>
        </a:defRPr>
      </a:lvl6pPr>
      <a:lvl7pPr marL="0" marR="0" indent="1028700" algn="ctr" defTabSz="219075" rtl="0" latinLnBrk="0">
        <a:lnSpc>
          <a:spcPct val="100000"/>
        </a:lnSpc>
        <a:spcBef>
          <a:spcPts val="0"/>
        </a:spcBef>
        <a:spcAft>
          <a:spcPts val="0"/>
        </a:spcAft>
        <a:buClrTx/>
        <a:buSzTx/>
        <a:buFontTx/>
        <a:buNone/>
        <a:tabLst/>
        <a:defRPr sz="675" b="0" i="0" u="none" strike="noStrike" cap="none" spc="0" baseline="0">
          <a:solidFill>
            <a:schemeClr val="tx1"/>
          </a:solidFill>
          <a:uFillTx/>
          <a:latin typeface="+mn-lt"/>
          <a:ea typeface="+mn-ea"/>
          <a:cs typeface="+mn-cs"/>
          <a:sym typeface="Helvetica Neue"/>
        </a:defRPr>
      </a:lvl7pPr>
      <a:lvl8pPr marL="0" marR="0" indent="1200150" algn="ctr" defTabSz="219075" rtl="0" latinLnBrk="0">
        <a:lnSpc>
          <a:spcPct val="100000"/>
        </a:lnSpc>
        <a:spcBef>
          <a:spcPts val="0"/>
        </a:spcBef>
        <a:spcAft>
          <a:spcPts val="0"/>
        </a:spcAft>
        <a:buClrTx/>
        <a:buSzTx/>
        <a:buFontTx/>
        <a:buNone/>
        <a:tabLst/>
        <a:defRPr sz="675" b="0" i="0" u="none" strike="noStrike" cap="none" spc="0" baseline="0">
          <a:solidFill>
            <a:schemeClr val="tx1"/>
          </a:solidFill>
          <a:uFillTx/>
          <a:latin typeface="+mn-lt"/>
          <a:ea typeface="+mn-ea"/>
          <a:cs typeface="+mn-cs"/>
          <a:sym typeface="Helvetica Neue"/>
        </a:defRPr>
      </a:lvl8pPr>
      <a:lvl9pPr marL="0" marR="0" indent="1371600" algn="ctr" defTabSz="219075" rtl="0" latinLnBrk="0">
        <a:lnSpc>
          <a:spcPct val="100000"/>
        </a:lnSpc>
        <a:spcBef>
          <a:spcPts val="0"/>
        </a:spcBef>
        <a:spcAft>
          <a:spcPts val="0"/>
        </a:spcAft>
        <a:buClrTx/>
        <a:buSzTx/>
        <a:buFontTx/>
        <a:buNone/>
        <a:tabLst/>
        <a:defRPr sz="675" b="0" i="0" u="none" strike="noStrike" cap="none" spc="0" baseline="0">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1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svg"/><Relationship Id="rId9" Type="http://schemas.openxmlformats.org/officeDocument/2006/relationships/image" Target="../media/image10.jpeg"/></Relationships>
</file>

<file path=ppt/slides/_rels/slide10.xml.rels><?xml version="1.0" encoding="UTF-8" standalone="yes"?>
<Relationships xmlns="http://schemas.openxmlformats.org/package/2006/relationships"><Relationship Id="rId3" Type="http://schemas.openxmlformats.org/officeDocument/2006/relationships/hyperlink" Target="https://arxiv.org/abs/2103.11391" TargetMode="External"/><Relationship Id="rId2" Type="http://schemas.openxmlformats.org/officeDocument/2006/relationships/image" Target="../media/image31.png"/><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3" Type="http://schemas.openxmlformats.org/officeDocument/2006/relationships/hyperlink" Target="https://arxiv.org/abs/2103.11391" TargetMode="External"/><Relationship Id="rId2" Type="http://schemas.openxmlformats.org/officeDocument/2006/relationships/image" Target="../media/image32.png"/><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3.png"/><Relationship Id="rId7" Type="http://schemas.openxmlformats.org/officeDocument/2006/relationships/hyperlink" Target="https://arxiv.org/abs/2209.00496" TargetMode="External"/><Relationship Id="rId2" Type="http://schemas.openxmlformats.org/officeDocument/2006/relationships/notesSlide" Target="../notesSlides/notesSlide1.xml"/><Relationship Id="rId1" Type="http://schemas.openxmlformats.org/officeDocument/2006/relationships/slideLayout" Target="../slideLayouts/slideLayout22.xml"/><Relationship Id="rId6" Type="http://schemas.openxmlformats.org/officeDocument/2006/relationships/image" Target="../media/image36.png"/><Relationship Id="rId5" Type="http://schemas.openxmlformats.org/officeDocument/2006/relationships/image" Target="../media/image35.png"/><Relationship Id="rId10" Type="http://schemas.openxmlformats.org/officeDocument/2006/relationships/image" Target="../media/image39.png"/><Relationship Id="rId4" Type="http://schemas.openxmlformats.org/officeDocument/2006/relationships/image" Target="../media/image34.png"/><Relationship Id="rId9" Type="http://schemas.openxmlformats.org/officeDocument/2006/relationships/image" Target="../media/image38.pn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0.png"/><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42.png"/><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44.png"/><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46.png"/><Relationship Id="rId1" Type="http://schemas.openxmlformats.org/officeDocument/2006/relationships/slideLayout" Target="../slideLayouts/slideLayout22.xml"/><Relationship Id="rId4" Type="http://schemas.openxmlformats.org/officeDocument/2006/relationships/image" Target="../media/image47.tif"/></Relationships>
</file>

<file path=ppt/slides/_rels/slide2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2" Type="http://schemas.openxmlformats.org/officeDocument/2006/relationships/image" Target="../media/image47.tif"/><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50.emf"/><Relationship Id="rId1" Type="http://schemas.openxmlformats.org/officeDocument/2006/relationships/slideLayout" Target="../slideLayouts/slideLayout22.xml"/><Relationship Id="rId4" Type="http://schemas.openxmlformats.org/officeDocument/2006/relationships/image" Target="../media/image51.emf"/></Relationships>
</file>

<file path=ppt/slides/_rels/slide33.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image" Target="../media/image52.png"/><Relationship Id="rId1" Type="http://schemas.openxmlformats.org/officeDocument/2006/relationships/slideLayout" Target="../slideLayouts/slideLayout22.xml"/></Relationships>
</file>

<file path=ppt/slides/_rels/slide34.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2.xml"/></Relationships>
</file>

<file path=ppt/slides/_rels/slide3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2.xml"/><Relationship Id="rId4" Type="http://schemas.openxmlformats.org/officeDocument/2006/relationships/image" Target="../media/image57.png"/></Relationships>
</file>

<file path=ppt/slides/_rels/slide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png"/><Relationship Id="rId2" Type="http://schemas.openxmlformats.org/officeDocument/2006/relationships/image" Target="../media/image18.png"/><Relationship Id="rId1" Type="http://schemas.openxmlformats.org/officeDocument/2006/relationships/slideLayout" Target="../slideLayouts/slideLayout22.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 Id="rId1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127546" y="1417455"/>
            <a:ext cx="8037827" cy="2882184"/>
          </a:xfrm>
        </p:spPr>
        <p:txBody>
          <a:bodyPr/>
          <a:lstStyle/>
          <a:p>
            <a:r>
              <a:rPr lang="en-US" sz="6000" dirty="0"/>
              <a:t>Continuation of KLM R&amp;D for the EIC</a:t>
            </a:r>
          </a:p>
        </p:txBody>
      </p:sp>
      <p:sp>
        <p:nvSpPr>
          <p:cNvPr id="10" name="Text Placeholder 9"/>
          <p:cNvSpPr>
            <a:spLocks noGrp="1"/>
          </p:cNvSpPr>
          <p:nvPr>
            <p:ph type="body" sz="quarter" idx="14"/>
          </p:nvPr>
        </p:nvSpPr>
        <p:spPr>
          <a:xfrm>
            <a:off x="370045" y="4426103"/>
            <a:ext cx="4668700" cy="645637"/>
          </a:xfrm>
        </p:spPr>
        <p:txBody>
          <a:bodyPr>
            <a:normAutofit lnSpcReduction="10000"/>
          </a:bodyPr>
          <a:lstStyle/>
          <a:p>
            <a:r>
              <a:rPr lang="en-US" u="sng" dirty="0"/>
              <a:t>Anselm Vossen for the collaboration </a:t>
            </a:r>
            <a:br>
              <a:rPr lang="en-US" u="sng" dirty="0"/>
            </a:br>
            <a:endParaRPr lang="en-US" sz="2000" dirty="0"/>
          </a:p>
        </p:txBody>
      </p:sp>
      <p:pic>
        <p:nvPicPr>
          <p:cNvPr id="9" name="Picture 8" descr="Image result for jefferson lab logo">
            <a:extLst>
              <a:ext uri="{FF2B5EF4-FFF2-40B4-BE49-F238E27FC236}">
                <a16:creationId xmlns:a16="http://schemas.microsoft.com/office/drawing/2014/main" id="{8CFB2D4D-28F4-8240-8618-503B64E19C10}"/>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580416" y="6040219"/>
            <a:ext cx="2164043" cy="817781"/>
          </a:xfrm>
          <a:prstGeom prst="rect">
            <a:avLst/>
          </a:prstGeom>
          <a:noFill/>
          <a:extLst>
            <a:ext uri="{909E8E84-426E-40DD-AFC4-6F175D3DCCD1}">
              <a14:hiddenFill xmlns:a14="http://schemas.microsoft.com/office/drawing/2010/main">
                <a:solidFill>
                  <a:srgbClr val="FFFFFF"/>
                </a:solidFill>
              </a14:hiddenFill>
            </a:ext>
          </a:extLst>
        </p:spPr>
      </p:pic>
      <p:pic>
        <p:nvPicPr>
          <p:cNvPr id="13" name="Graphic 12">
            <a:extLst>
              <a:ext uri="{FF2B5EF4-FFF2-40B4-BE49-F238E27FC236}">
                <a16:creationId xmlns:a16="http://schemas.microsoft.com/office/drawing/2014/main" id="{3473E8AD-EC5C-8349-98EE-2E0C7C26CD9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089590" y="5971873"/>
            <a:ext cx="1905000" cy="838200"/>
          </a:xfrm>
          <a:prstGeom prst="rect">
            <a:avLst/>
          </a:prstGeom>
        </p:spPr>
      </p:pic>
      <p:pic>
        <p:nvPicPr>
          <p:cNvPr id="3" name="Picture 2">
            <a:extLst>
              <a:ext uri="{FF2B5EF4-FFF2-40B4-BE49-F238E27FC236}">
                <a16:creationId xmlns:a16="http://schemas.microsoft.com/office/drawing/2014/main" id="{8DD9D38D-4A3F-0D62-E8B2-FB48A9F847CF}"/>
              </a:ext>
            </a:extLst>
          </p:cNvPr>
          <p:cNvPicPr>
            <a:picLocks noChangeAspect="1"/>
          </p:cNvPicPr>
          <p:nvPr/>
        </p:nvPicPr>
        <p:blipFill>
          <a:blip r:embed="rId5"/>
          <a:stretch>
            <a:fillRect/>
          </a:stretch>
        </p:blipFill>
        <p:spPr>
          <a:xfrm>
            <a:off x="86178" y="836270"/>
            <a:ext cx="1571861" cy="2022277"/>
          </a:xfrm>
          <a:prstGeom prst="rect">
            <a:avLst/>
          </a:prstGeom>
        </p:spPr>
      </p:pic>
      <p:pic>
        <p:nvPicPr>
          <p:cNvPr id="6" name="Picture 4" descr="Indiana University Bloomington – Logos Download">
            <a:extLst>
              <a:ext uri="{FF2B5EF4-FFF2-40B4-BE49-F238E27FC236}">
                <a16:creationId xmlns:a16="http://schemas.microsoft.com/office/drawing/2014/main" id="{5D047FA9-8428-F8A7-4DB7-B0142DB0B1B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53504" y="4914431"/>
            <a:ext cx="2540053" cy="84668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University of South Carolina announces new logo, spirit mark">
            <a:extLst>
              <a:ext uri="{FF2B5EF4-FFF2-40B4-BE49-F238E27FC236}">
                <a16:creationId xmlns:a16="http://schemas.microsoft.com/office/drawing/2014/main" id="{F4ECC8BB-EA01-60EC-8E39-BFDAD5C962B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73766" y="4731827"/>
            <a:ext cx="1982331" cy="113466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Stony-Brook-University-logo – SBU News">
            <a:extLst>
              <a:ext uri="{FF2B5EF4-FFF2-40B4-BE49-F238E27FC236}">
                <a16:creationId xmlns:a16="http://schemas.microsoft.com/office/drawing/2014/main" id="{D85A9817-496A-1854-2A3A-E2EB4A6142C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604" y="6009139"/>
            <a:ext cx="2068037" cy="76366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6" descr="jazan university Logo PNG Vector (SVG) Free Download">
            <a:extLst>
              <a:ext uri="{FF2B5EF4-FFF2-40B4-BE49-F238E27FC236}">
                <a16:creationId xmlns:a16="http://schemas.microsoft.com/office/drawing/2014/main" id="{3554AEEA-7309-F947-9D10-B819B50408D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951726" y="5125006"/>
            <a:ext cx="1139670" cy="142458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8" descr="University of Hawaiʻi at Manoa Logo png image | University of hawaii,  Manoa, University of arizona campus">
            <a:extLst>
              <a:ext uri="{FF2B5EF4-FFF2-40B4-BE49-F238E27FC236}">
                <a16:creationId xmlns:a16="http://schemas.microsoft.com/office/drawing/2014/main" id="{2BFEA9B3-2D5A-2C67-08B8-90A82AEF52C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7546" y="5125006"/>
            <a:ext cx="1635940" cy="57688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8" descr="M. S. Ramaiah University of Applied Sciences - Bangalore, India">
            <a:extLst>
              <a:ext uri="{FF2B5EF4-FFF2-40B4-BE49-F238E27FC236}">
                <a16:creationId xmlns:a16="http://schemas.microsoft.com/office/drawing/2014/main" id="{1CCAFF9D-085C-9D82-E34E-BA1F7BB6D006}"/>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825830" y="4596394"/>
            <a:ext cx="2044525" cy="6360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27474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46355-A95A-7FCD-3BBC-E8E00D006FC5}"/>
              </a:ext>
            </a:extLst>
          </p:cNvPr>
          <p:cNvSpPr>
            <a:spLocks noGrp="1"/>
          </p:cNvSpPr>
          <p:nvPr>
            <p:ph type="title"/>
          </p:nvPr>
        </p:nvSpPr>
        <p:spPr/>
        <p:txBody>
          <a:bodyPr/>
          <a:lstStyle/>
          <a:p>
            <a:endParaRPr lang="en-US"/>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470DCA02-4C4F-279D-3DF5-FB2E16031285}"/>
                  </a:ext>
                </a:extLst>
              </p:cNvPr>
              <p:cNvSpPr>
                <a:spLocks noGrp="1"/>
              </p:cNvSpPr>
              <p:nvPr>
                <p:ph idx="1"/>
              </p:nvPr>
            </p:nvSpPr>
            <p:spPr>
              <a:xfrm>
                <a:off x="157201" y="968459"/>
                <a:ext cx="8675370" cy="5650559"/>
              </a:xfrm>
            </p:spPr>
            <p:txBody>
              <a:bodyPr>
                <a:normAutofit fontScale="77500" lnSpcReduction="20000"/>
              </a:bodyPr>
              <a:lstStyle/>
              <a:p>
                <a:r>
                  <a:rPr lang="en-US" sz="2300" dirty="0">
                    <a:solidFill>
                      <a:srgbClr val="FF0000"/>
                    </a:solidFill>
                    <a:effectLst/>
                    <a:latin typeface="Calibri" panose="020F0502020204030204" pitchFamily="34" charset="0"/>
                  </a:rPr>
                  <a:t>The scintillator discussed is 7.5mm thick, a factor of 8 less than the 6 cm thick scintillator used in CLAS12, for which 55 </a:t>
                </a:r>
                <a:r>
                  <a:rPr lang="en-US" sz="2300" dirty="0" err="1">
                    <a:solidFill>
                      <a:srgbClr val="FF0000"/>
                    </a:solidFill>
                    <a:effectLst/>
                    <a:latin typeface="Calibri" panose="020F0502020204030204" pitchFamily="34" charset="0"/>
                  </a:rPr>
                  <a:t>ps</a:t>
                </a:r>
                <a:r>
                  <a:rPr lang="en-US" sz="2300" dirty="0">
                    <a:solidFill>
                      <a:srgbClr val="FF0000"/>
                    </a:solidFill>
                    <a:effectLst/>
                    <a:latin typeface="Calibri" panose="020F0502020204030204" pitchFamily="34" charset="0"/>
                  </a:rPr>
                  <a:t> timing resolution is noted. This suggests a factor of 8 fewer photons, modulo light collection issues. Some discussion of possible timing resolution and the means to achieve 50 </a:t>
                </a:r>
                <a:r>
                  <a:rPr lang="en-US" sz="2300" dirty="0" err="1">
                    <a:solidFill>
                      <a:srgbClr val="FF0000"/>
                    </a:solidFill>
                    <a:effectLst/>
                    <a:latin typeface="Calibri" panose="020F0502020204030204" pitchFamily="34" charset="0"/>
                  </a:rPr>
                  <a:t>ps</a:t>
                </a:r>
                <a:r>
                  <a:rPr lang="en-US" sz="2300" dirty="0">
                    <a:solidFill>
                      <a:srgbClr val="FF0000"/>
                    </a:solidFill>
                    <a:effectLst/>
                    <a:latin typeface="Calibri" panose="020F0502020204030204" pitchFamily="34" charset="0"/>
                  </a:rPr>
                  <a:t> or better would be useful. </a:t>
                </a:r>
              </a:p>
              <a:p>
                <a:endParaRPr lang="en-US" sz="2300" dirty="0">
                  <a:solidFill>
                    <a:srgbClr val="FF0000"/>
                  </a:solidFill>
                  <a:latin typeface="Calibri" panose="020F0502020204030204" pitchFamily="34" charset="0"/>
                </a:endParaRPr>
              </a:p>
              <a:p>
                <a:r>
                  <a:rPr lang="en-US" sz="2300" dirty="0">
                    <a:latin typeface="Calibri" panose="020F0502020204030204" pitchFamily="34" charset="0"/>
                  </a:rPr>
                  <a:t>Timing </a:t>
                </a:r>
                <a:r>
                  <a:rPr lang="en-US" sz="2300">
                    <a:latin typeface="Calibri" panose="020F0502020204030204" pitchFamily="34" charset="0"/>
                  </a:rPr>
                  <a:t>will be used </a:t>
                </a:r>
                <a:r>
                  <a:rPr lang="en-US" sz="2300" dirty="0">
                    <a:latin typeface="Calibri" panose="020F0502020204030204" pitchFamily="34" charset="0"/>
                  </a:rPr>
                  <a:t>to get positional information for muons (MIPs) and </a:t>
                </a:r>
                <a:r>
                  <a:rPr lang="en-US" sz="2300" dirty="0" err="1">
                    <a:latin typeface="Calibri" panose="020F0502020204030204" pitchFamily="34" charset="0"/>
                  </a:rPr>
                  <a:t>ToF</a:t>
                </a:r>
                <a:r>
                  <a:rPr lang="en-US" sz="2300" dirty="0">
                    <a:latin typeface="Calibri" panose="020F0502020204030204" pitchFamily="34" charset="0"/>
                  </a:rPr>
                  <a:t>/position for neutrons/</a:t>
                </a:r>
                <a14:m>
                  <m:oMath xmlns:m="http://schemas.openxmlformats.org/officeDocument/2006/math">
                    <m:sSub>
                      <m:sSubPr>
                        <m:ctrlPr>
                          <a:rPr lang="en-US" sz="2300" b="0" i="1" smtClean="0">
                            <a:latin typeface="Cambria Math" panose="02040503050406030204" pitchFamily="18" charset="0"/>
                          </a:rPr>
                        </m:ctrlPr>
                      </m:sSubPr>
                      <m:e>
                        <m:r>
                          <a:rPr lang="en-US" sz="2300" b="0" i="1" smtClean="0">
                            <a:latin typeface="Cambria Math" panose="02040503050406030204" pitchFamily="18" charset="0"/>
                          </a:rPr>
                          <m:t>𝐾</m:t>
                        </m:r>
                      </m:e>
                      <m:sub>
                        <m:r>
                          <a:rPr lang="en-US" sz="2300" b="0" i="1" smtClean="0">
                            <a:latin typeface="Cambria Math" panose="02040503050406030204" pitchFamily="18" charset="0"/>
                          </a:rPr>
                          <m:t>𝐿</m:t>
                        </m:r>
                      </m:sub>
                    </m:sSub>
                  </m:oMath>
                </a14:m>
                <a:endParaRPr lang="en-US" sz="2300" dirty="0">
                  <a:latin typeface="Calibri" panose="020F0502020204030204" pitchFamily="34" charset="0"/>
                </a:endParaRPr>
              </a:p>
              <a:p>
                <a:pPr lvl="1"/>
                <a:r>
                  <a:rPr lang="en-US" sz="2100" dirty="0">
                    <a:latin typeface="Calibri" panose="020F0502020204030204" pitchFamily="34" charset="0"/>
                  </a:rPr>
                  <a:t>Expect bigger energy deposit for hadrons</a:t>
                </a:r>
              </a:p>
              <a:p>
                <a:pPr lvl="1"/>
                <a:endParaRPr lang="en-US" sz="2100" dirty="0">
                  <a:latin typeface="Calibri" panose="020F0502020204030204" pitchFamily="34" charset="0"/>
                </a:endParaRPr>
              </a:p>
              <a:p>
                <a:r>
                  <a:rPr lang="en-US" sz="2300" dirty="0">
                    <a:latin typeface="Calibri" panose="020F0502020204030204" pitchFamily="34" charset="0"/>
                  </a:rPr>
                  <a:t>Some numbers: </a:t>
                </a:r>
              </a:p>
              <a:p>
                <a:pPr lvl="1"/>
                <a:r>
                  <a:rPr lang="en-US" sz="2100" dirty="0">
                    <a:latin typeface="Calibri" panose="020F0502020204030204" pitchFamily="34" charset="0"/>
                  </a:rPr>
                  <a:t>100ps timing resolution </a:t>
                </a:r>
                <a:r>
                  <a:rPr lang="en-US" sz="2100" dirty="0">
                    <a:latin typeface="Calibri" panose="020F0502020204030204" pitchFamily="34" charset="0"/>
                    <a:sym typeface="Wingdings" pitchFamily="2" charset="2"/>
                  </a:rPr>
                  <a:t> 1.9cm position resolution</a:t>
                </a:r>
              </a:p>
              <a:p>
                <a:pPr lvl="1"/>
                <a:r>
                  <a:rPr lang="en-US" sz="2100" dirty="0">
                    <a:latin typeface="Calibri" panose="020F0502020204030204" pitchFamily="34" charset="0"/>
                    <a:sym typeface="Wingdings" pitchFamily="2" charset="2"/>
                  </a:rPr>
                  <a:t>60ps timing resolution 10% </a:t>
                </a:r>
                <a:r>
                  <a:rPr lang="en-US" sz="2100" dirty="0" err="1">
                    <a:latin typeface="Calibri" panose="020F0502020204030204" pitchFamily="34" charset="0"/>
                    <a:sym typeface="Wingdings" pitchFamily="2" charset="2"/>
                  </a:rPr>
                  <a:t>ToF</a:t>
                </a:r>
                <a:r>
                  <a:rPr lang="en-US" sz="2100" dirty="0">
                    <a:latin typeface="Calibri" panose="020F0502020204030204" pitchFamily="34" charset="0"/>
                    <a:sym typeface="Wingdings" pitchFamily="2" charset="2"/>
                  </a:rPr>
                  <a:t> resolution for </a:t>
                </a:r>
                <a14:m>
                  <m:oMath xmlns:m="http://schemas.openxmlformats.org/officeDocument/2006/math">
                    <m:sSub>
                      <m:sSubPr>
                        <m:ctrlPr>
                          <a:rPr lang="en-US" sz="2100" b="0" i="1" smtClean="0">
                            <a:latin typeface="Cambria Math" panose="02040503050406030204" pitchFamily="18" charset="0"/>
                            <a:sym typeface="Wingdings" pitchFamily="2" charset="2"/>
                          </a:rPr>
                        </m:ctrlPr>
                      </m:sSubPr>
                      <m:e>
                        <m:r>
                          <a:rPr lang="en-US" sz="2100" b="0" i="1" smtClean="0">
                            <a:latin typeface="Cambria Math" panose="02040503050406030204" pitchFamily="18" charset="0"/>
                            <a:sym typeface="Wingdings" pitchFamily="2" charset="2"/>
                          </a:rPr>
                          <m:t>𝐾</m:t>
                        </m:r>
                      </m:e>
                      <m:sub>
                        <m:r>
                          <a:rPr lang="en-US" sz="2100" b="0" i="1" smtClean="0">
                            <a:latin typeface="Cambria Math" panose="02040503050406030204" pitchFamily="18" charset="0"/>
                            <a:sym typeface="Wingdings" pitchFamily="2" charset="2"/>
                          </a:rPr>
                          <m:t>𝐿</m:t>
                        </m:r>
                      </m:sub>
                    </m:sSub>
                  </m:oMath>
                </a14:m>
                <a:r>
                  <a:rPr lang="en-US" sz="2100" dirty="0">
                    <a:latin typeface="Calibri" panose="020F0502020204030204" pitchFamily="34" charset="0"/>
                  </a:rPr>
                  <a:t> @ 1.2 GeV,  neutrons @ 1.8 GeV</a:t>
                </a:r>
              </a:p>
              <a:p>
                <a:endParaRPr lang="en-US" sz="2300" dirty="0">
                  <a:solidFill>
                    <a:srgbClr val="FF0000"/>
                  </a:solidFill>
                  <a:latin typeface="Calibri" panose="020F0502020204030204" pitchFamily="34" charset="0"/>
                </a:endParaRPr>
              </a:p>
              <a:p>
                <a:endParaRPr lang="en-US" sz="1800" dirty="0">
                  <a:latin typeface="Calibri" panose="020F0502020204030204" pitchFamily="34" charset="0"/>
                </a:endParaRPr>
              </a:p>
              <a:p>
                <a:r>
                  <a:rPr lang="en-US" dirty="0"/>
                  <a:t>Experience from MUSE, EJ-204 with </a:t>
                </a:r>
                <a14:m>
                  <m:oMath xmlns:m="http://schemas.openxmlformats.org/officeDocument/2006/math">
                    <m:r>
                      <a:rPr lang="en-US" b="0" i="1" smtClean="0">
                        <a:latin typeface="Cambria Math" panose="02040503050406030204" pitchFamily="18" charset="0"/>
                      </a:rPr>
                      <m:t>3</m:t>
                    </m:r>
                    <m:r>
                      <a:rPr lang="en-US" b="0" i="1" smtClean="0">
                        <a:latin typeface="Cambria Math" panose="02040503050406030204" pitchFamily="18" charset="0"/>
                      </a:rPr>
                      <m:t>𝑐𝑚</m:t>
                    </m:r>
                    <m:r>
                      <a:rPr lang="en-US" b="0" i="1" smtClean="0">
                        <a:latin typeface="Cambria Math" panose="02040503050406030204" pitchFamily="18" charset="0"/>
                      </a:rPr>
                      <m:t> </m:t>
                    </m:r>
                  </m:oMath>
                </a14:m>
                <a:r>
                  <a:rPr lang="en-US" dirty="0"/>
                  <a:t>thickness/</a:t>
                </a:r>
                <a14:m>
                  <m:oMath xmlns:m="http://schemas.openxmlformats.org/officeDocument/2006/math">
                    <m:r>
                      <a:rPr lang="en-US" b="0" i="1" smtClean="0">
                        <a:latin typeface="Cambria Math" panose="02040503050406030204" pitchFamily="18" charset="0"/>
                      </a:rPr>
                      <m:t>120</m:t>
                    </m:r>
                    <m:r>
                      <a:rPr lang="en-US" b="0" i="1" smtClean="0">
                        <a:latin typeface="Cambria Math" panose="02040503050406030204" pitchFamily="18" charset="0"/>
                      </a:rPr>
                      <m:t>𝑐𝑚</m:t>
                    </m:r>
                    <m:r>
                      <a:rPr lang="en-US" b="0" i="1" smtClean="0">
                        <a:latin typeface="Cambria Math" panose="02040503050406030204" pitchFamily="18" charset="0"/>
                      </a:rPr>
                      <m:t> </m:t>
                    </m:r>
                  </m:oMath>
                </a14:m>
                <a:r>
                  <a:rPr lang="en-US" dirty="0"/>
                  <a:t>length: </a:t>
                </a:r>
                <a14:m>
                  <m:oMath xmlns:m="http://schemas.openxmlformats.org/officeDocument/2006/math">
                    <m:r>
                      <a:rPr lang="en-US" b="0" i="1" smtClean="0">
                        <a:latin typeface="Cambria Math" panose="02040503050406030204" pitchFamily="18" charset="0"/>
                      </a:rPr>
                      <m:t>𝜎</m:t>
                    </m:r>
                    <m:r>
                      <a:rPr lang="en-US" b="0" i="1" smtClean="0">
                        <a:latin typeface="Cambria Math" panose="02040503050406030204" pitchFamily="18" charset="0"/>
                      </a:rPr>
                      <m:t>=47±3 </m:t>
                    </m:r>
                  </m:oMath>
                </a14:m>
                <a:r>
                  <a:rPr lang="en-US" dirty="0"/>
                  <a:t>ps</a:t>
                </a:r>
              </a:p>
              <a:p>
                <a:r>
                  <a:rPr lang="en-US" dirty="0"/>
                  <a:t>Adjusting for thickness, </a:t>
                </a:r>
                <a:r>
                  <a:rPr lang="en-US" dirty="0" err="1"/>
                  <a:t>SiPM</a:t>
                </a:r>
                <a:r>
                  <a:rPr lang="en-US" dirty="0"/>
                  <a:t> coverage and QE in initial tests, we expect </a:t>
                </a:r>
                <a14:m>
                  <m:oMath xmlns:m="http://schemas.openxmlformats.org/officeDocument/2006/math">
                    <m:r>
                      <a:rPr lang="en-US" b="0" i="1" smtClean="0">
                        <a:latin typeface="Cambria Math" panose="02040503050406030204" pitchFamily="18" charset="0"/>
                      </a:rPr>
                      <m:t>≈100</m:t>
                    </m:r>
                    <m:r>
                      <a:rPr lang="en-US" b="0" i="1" smtClean="0">
                        <a:latin typeface="Cambria Math" panose="02040503050406030204" pitchFamily="18" charset="0"/>
                      </a:rPr>
                      <m:t>𝑝𝑠</m:t>
                    </m:r>
                  </m:oMath>
                </a14:m>
                <a:r>
                  <a:rPr lang="en-US" dirty="0"/>
                  <a:t> resolution</a:t>
                </a:r>
              </a:p>
              <a:p>
                <a:r>
                  <a:rPr lang="en-US" dirty="0"/>
                  <a:t>MUSE like </a:t>
                </a:r>
                <a:r>
                  <a:rPr lang="en-US" dirty="0" err="1"/>
                  <a:t>SiPM</a:t>
                </a:r>
                <a:r>
                  <a:rPr lang="en-US" dirty="0"/>
                  <a:t> coverage (77%) </a:t>
                </a:r>
                <a:r>
                  <a:rPr lang="en-US" dirty="0">
                    <a:sym typeface="Wingdings" pitchFamily="2" charset="2"/>
                  </a:rPr>
                  <a:t> </a:t>
                </a:r>
                <a14:m>
                  <m:oMath xmlns:m="http://schemas.openxmlformats.org/officeDocument/2006/math">
                    <m:r>
                      <a:rPr lang="en-US" b="0" i="1" smtClean="0">
                        <a:latin typeface="Cambria Math" panose="02040503050406030204" pitchFamily="18" charset="0"/>
                        <a:sym typeface="Wingdings" pitchFamily="2" charset="2"/>
                      </a:rPr>
                      <m:t>≈70 </m:t>
                    </m:r>
                    <m:r>
                      <a:rPr lang="en-US" b="0" i="1" smtClean="0">
                        <a:latin typeface="Cambria Math" panose="02040503050406030204" pitchFamily="18" charset="0"/>
                        <a:sym typeface="Wingdings" pitchFamily="2" charset="2"/>
                      </a:rPr>
                      <m:t>𝑝𝑠</m:t>
                    </m:r>
                    <m:r>
                      <a:rPr lang="en-US" b="0" i="1" smtClean="0">
                        <a:latin typeface="Cambria Math" panose="02040503050406030204" pitchFamily="18" charset="0"/>
                        <a:sym typeface="Wingdings" pitchFamily="2" charset="2"/>
                      </a:rPr>
                      <m:t> </m:t>
                    </m:r>
                  </m:oMath>
                </a14:m>
                <a:r>
                  <a:rPr lang="en-US" dirty="0"/>
                  <a:t> resolution. Further improvements will be explored with the testbench (e.g.  applying overvoltage to </a:t>
                </a:r>
                <a:r>
                  <a:rPr lang="en-US" dirty="0" err="1"/>
                  <a:t>SiPM</a:t>
                </a:r>
                <a:r>
                  <a:rPr lang="en-US" dirty="0"/>
                  <a:t>)</a:t>
                </a:r>
              </a:p>
              <a:p>
                <a:r>
                  <a:rPr lang="en-US" dirty="0"/>
                  <a:t>This is also consistent with extrapolations from state-of-the art measurements [6] (20 </a:t>
                </a:r>
                <a:r>
                  <a:rPr lang="en-US" dirty="0" err="1"/>
                  <a:t>ps</a:t>
                </a:r>
                <a:r>
                  <a:rPr lang="en-US" dirty="0"/>
                  <a:t> resolution for BC-422 at 10cm) and adjusting for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𝜏</m:t>
                        </m:r>
                      </m:e>
                      <m:sub>
                        <m:r>
                          <a:rPr lang="en-US" b="0" i="1" smtClean="0">
                            <a:latin typeface="Cambria Math" panose="02040503050406030204" pitchFamily="18" charset="0"/>
                          </a:rPr>
                          <m:t>𝑅</m:t>
                        </m:r>
                      </m:sub>
                    </m:sSub>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𝜏</m:t>
                        </m:r>
                      </m:e>
                      <m:sub>
                        <m:r>
                          <a:rPr lang="en-US" b="0" i="1" smtClean="0">
                            <a:latin typeface="Cambria Math" panose="02040503050406030204" pitchFamily="18" charset="0"/>
                          </a:rPr>
                          <m:t>𝐷</m:t>
                        </m:r>
                      </m:sub>
                    </m:sSub>
                  </m:oMath>
                </a14:m>
                <a:r>
                  <a:rPr lang="en-US" dirty="0"/>
                  <a:t> and attenuation length  (Given that he timing resolution is </a:t>
                </a:r>
                <a14:m>
                  <m:oMath xmlns:m="http://schemas.openxmlformats.org/officeDocument/2006/math">
                    <m:r>
                      <a:rPr lang="en-US" b="0" i="1" smtClean="0">
                        <a:latin typeface="Cambria Math" panose="02040503050406030204" pitchFamily="18" charset="0"/>
                      </a:rPr>
                      <m:t>∝</m:t>
                    </m:r>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𝜏</m:t>
                            </m:r>
                          </m:e>
                          <m:sub>
                            <m:r>
                              <a:rPr lang="en-US" b="0" i="1" smtClean="0">
                                <a:latin typeface="Cambria Math" panose="02040503050406030204" pitchFamily="18" charset="0"/>
                              </a:rPr>
                              <m:t>𝑅</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𝜏</m:t>
                            </m:r>
                          </m:e>
                          <m:sub>
                            <m:r>
                              <a:rPr lang="en-US" b="0" i="1" smtClean="0">
                                <a:latin typeface="Cambria Math" panose="02040503050406030204" pitchFamily="18" charset="0"/>
                              </a:rPr>
                              <m:t>𝐷</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𝛾</m:t>
                            </m:r>
                          </m:sub>
                        </m:sSub>
                      </m:e>
                    </m:rad>
                  </m:oMath>
                </a14:m>
                <a:r>
                  <a:rPr lang="en-US" dirty="0"/>
                  <a:t>, where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𝜏</m:t>
                        </m:r>
                      </m:e>
                      <m:sub>
                        <m:r>
                          <a:rPr lang="en-US" b="0" i="1" smtClean="0">
                            <a:latin typeface="Cambria Math" panose="02040503050406030204" pitchFamily="18" charset="0"/>
                          </a:rPr>
                          <m:t>𝑅</m:t>
                        </m:r>
                      </m:sub>
                    </m:sSub>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𝜏</m:t>
                        </m:r>
                      </m:e>
                      <m:sub>
                        <m:r>
                          <a:rPr lang="en-US" b="0" i="1" smtClean="0">
                            <a:latin typeface="Cambria Math" panose="02040503050406030204" pitchFamily="18" charset="0"/>
                          </a:rPr>
                          <m:t>𝐷</m:t>
                        </m:r>
                      </m:sub>
                    </m:sSub>
                  </m:oMath>
                </a14:m>
                <a:r>
                  <a:rPr lang="en-US" dirty="0"/>
                  <a:t> are the rise and decay times of the scintillator)</a:t>
                </a:r>
              </a:p>
            </p:txBody>
          </p:sp>
        </mc:Choice>
        <mc:Fallback>
          <p:sp>
            <p:nvSpPr>
              <p:cNvPr id="3" name="Content Placeholder 2">
                <a:extLst>
                  <a:ext uri="{FF2B5EF4-FFF2-40B4-BE49-F238E27FC236}">
                    <a16:creationId xmlns:a16="http://schemas.microsoft.com/office/drawing/2014/main" id="{470DCA02-4C4F-279D-3DF5-FB2E16031285}"/>
                  </a:ext>
                </a:extLst>
              </p:cNvPr>
              <p:cNvSpPr>
                <a:spLocks noGrp="1" noRot="1" noChangeAspect="1" noMove="1" noResize="1" noEditPoints="1" noAdjustHandles="1" noChangeArrowheads="1" noChangeShapeType="1" noTextEdit="1"/>
              </p:cNvSpPr>
              <p:nvPr>
                <p:ph idx="1"/>
              </p:nvPr>
            </p:nvSpPr>
            <p:spPr>
              <a:xfrm>
                <a:off x="157201" y="968459"/>
                <a:ext cx="8675370" cy="5650559"/>
              </a:xfrm>
              <a:blipFill>
                <a:blip r:embed="rId2"/>
                <a:stretch>
                  <a:fillRect l="-439" t="-1794" r="-439"/>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29CD422D-0F35-A60C-F3C2-6CEE738120E8}"/>
              </a:ext>
            </a:extLst>
          </p:cNvPr>
          <p:cNvSpPr>
            <a:spLocks noGrp="1"/>
          </p:cNvSpPr>
          <p:nvPr>
            <p:ph type="sldNum" sz="quarter" idx="12"/>
          </p:nvPr>
        </p:nvSpPr>
        <p:spPr/>
        <p:txBody>
          <a:bodyPr/>
          <a:lstStyle/>
          <a:p>
            <a:fld id="{07E1C93C-5050-FC42-8F10-D22D4F119D13}" type="slidenum">
              <a:rPr lang="en-US" smtClean="0"/>
              <a:pPr/>
              <a:t>10</a:t>
            </a:fld>
            <a:endParaRPr lang="en-US" dirty="0"/>
          </a:p>
        </p:txBody>
      </p:sp>
      <p:sp>
        <p:nvSpPr>
          <p:cNvPr id="5" name="TextBox 4">
            <a:extLst>
              <a:ext uri="{FF2B5EF4-FFF2-40B4-BE49-F238E27FC236}">
                <a16:creationId xmlns:a16="http://schemas.microsoft.com/office/drawing/2014/main" id="{52FF5064-A718-BF49-6D82-BD8E03FE0A56}"/>
              </a:ext>
            </a:extLst>
          </p:cNvPr>
          <p:cNvSpPr txBox="1"/>
          <p:nvPr/>
        </p:nvSpPr>
        <p:spPr>
          <a:xfrm>
            <a:off x="0" y="6405604"/>
            <a:ext cx="4613764" cy="400110"/>
          </a:xfrm>
          <a:prstGeom prst="rect">
            <a:avLst/>
          </a:prstGeom>
          <a:noFill/>
        </p:spPr>
        <p:txBody>
          <a:bodyPr wrap="none" rtlCol="0">
            <a:spAutoFit/>
          </a:bodyPr>
          <a:lstStyle/>
          <a:p>
            <a:r>
              <a:rPr lang="en-US" sz="1000" i="1" dirty="0"/>
              <a:t>[6] IEEE </a:t>
            </a:r>
            <a:r>
              <a:rPr lang="en-US" sz="1000" i="1" dirty="0" err="1"/>
              <a:t>Trans.Nucl.Sci</a:t>
            </a:r>
            <a:r>
              <a:rPr lang="en-US" sz="1000" i="1" dirty="0"/>
              <a:t>.</a:t>
            </a:r>
            <a:r>
              <a:rPr lang="en-US" sz="1000" dirty="0"/>
              <a:t> 68 (2021) 7, 1487-1494,  e-Print: </a:t>
            </a:r>
            <a:r>
              <a:rPr lang="en-US" sz="1000" dirty="0">
                <a:hlinkClick r:id="rId3"/>
              </a:rPr>
              <a:t>2103.11391</a:t>
            </a:r>
            <a:r>
              <a:rPr lang="en-US" sz="1000" dirty="0"/>
              <a:t> [</a:t>
            </a:r>
            <a:r>
              <a:rPr lang="en-US" sz="1000" dirty="0" err="1"/>
              <a:t>physics.ins</a:t>
            </a:r>
            <a:r>
              <a:rPr lang="en-US" sz="1000" dirty="0"/>
              <a:t>-det]</a:t>
            </a:r>
          </a:p>
          <a:p>
            <a:endParaRPr lang="en-US" sz="1000" dirty="0"/>
          </a:p>
        </p:txBody>
      </p:sp>
    </p:spTree>
    <p:extLst>
      <p:ext uri="{BB962C8B-B14F-4D97-AF65-F5344CB8AC3E}">
        <p14:creationId xmlns:p14="http://schemas.microsoft.com/office/powerpoint/2010/main" val="27136790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46355-A95A-7FCD-3BBC-E8E00D006FC5}"/>
              </a:ext>
            </a:extLst>
          </p:cNvPr>
          <p:cNvSpPr>
            <a:spLocks noGrp="1"/>
          </p:cNvSpPr>
          <p:nvPr>
            <p:ph type="title"/>
          </p:nvPr>
        </p:nvSpPr>
        <p:spPr/>
        <p:txBody>
          <a:bodyPr/>
          <a:lstStyle/>
          <a:p>
            <a:r>
              <a:rPr lang="en-US" dirty="0" err="1"/>
              <a:t>Cont</a:t>
            </a:r>
            <a:endParaRPr lang="en-US" dirty="0"/>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470DCA02-4C4F-279D-3DF5-FB2E16031285}"/>
                  </a:ext>
                </a:extLst>
              </p:cNvPr>
              <p:cNvSpPr>
                <a:spLocks noGrp="1"/>
              </p:cNvSpPr>
              <p:nvPr>
                <p:ph idx="1"/>
              </p:nvPr>
            </p:nvSpPr>
            <p:spPr>
              <a:xfrm>
                <a:off x="194310" y="1120141"/>
                <a:ext cx="8578987" cy="5227608"/>
              </a:xfrm>
            </p:spPr>
            <p:txBody>
              <a:bodyPr>
                <a:normAutofit fontScale="92500" lnSpcReduction="20000"/>
              </a:bodyPr>
              <a:lstStyle/>
              <a:p>
                <a:r>
                  <a:rPr lang="en-US" sz="2300" dirty="0">
                    <a:solidFill>
                      <a:srgbClr val="FF0000"/>
                    </a:solidFill>
                    <a:effectLst/>
                    <a:latin typeface="Calibri" panose="020F0502020204030204" pitchFamily="34" charset="0"/>
                  </a:rPr>
                  <a:t>The scintillator discussed is 7.5mm thick, a factor of 8 less than the 6 cm thick scintillator used in CLAS12, for which 55 </a:t>
                </a:r>
                <a:r>
                  <a:rPr lang="en-US" sz="2300" dirty="0" err="1">
                    <a:solidFill>
                      <a:srgbClr val="FF0000"/>
                    </a:solidFill>
                    <a:effectLst/>
                    <a:latin typeface="Calibri" panose="020F0502020204030204" pitchFamily="34" charset="0"/>
                  </a:rPr>
                  <a:t>ps</a:t>
                </a:r>
                <a:r>
                  <a:rPr lang="en-US" sz="2300" dirty="0">
                    <a:solidFill>
                      <a:srgbClr val="FF0000"/>
                    </a:solidFill>
                    <a:effectLst/>
                    <a:latin typeface="Calibri" panose="020F0502020204030204" pitchFamily="34" charset="0"/>
                  </a:rPr>
                  <a:t> timing resolution is noted. This suggests a factor of 8 fewer photons, modulo light collection issues. Some discussion of possible timing resolution and the means to achieve 50 </a:t>
                </a:r>
                <a:r>
                  <a:rPr lang="en-US" sz="2300" dirty="0" err="1">
                    <a:solidFill>
                      <a:srgbClr val="FF0000"/>
                    </a:solidFill>
                    <a:effectLst/>
                    <a:latin typeface="Calibri" panose="020F0502020204030204" pitchFamily="34" charset="0"/>
                  </a:rPr>
                  <a:t>ps</a:t>
                </a:r>
                <a:r>
                  <a:rPr lang="en-US" sz="2300" dirty="0">
                    <a:solidFill>
                      <a:srgbClr val="FF0000"/>
                    </a:solidFill>
                    <a:effectLst/>
                    <a:latin typeface="Calibri" panose="020F0502020204030204" pitchFamily="34" charset="0"/>
                  </a:rPr>
                  <a:t> or better would be useful. </a:t>
                </a:r>
                <a:endParaRPr lang="en-US" sz="2300" dirty="0">
                  <a:solidFill>
                    <a:srgbClr val="FF0000"/>
                  </a:solidFill>
                  <a:latin typeface="Calibri" panose="020F0502020204030204" pitchFamily="34" charset="0"/>
                </a:endParaRPr>
              </a:p>
              <a:p>
                <a:endParaRPr lang="en-US" sz="1800" dirty="0">
                  <a:latin typeface="Calibri" panose="020F0502020204030204" pitchFamily="34" charset="0"/>
                </a:endParaRPr>
              </a:p>
              <a:p>
                <a:r>
                  <a:rPr lang="en-US" dirty="0"/>
                  <a:t>Best timing will be achieved for neutrons and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𝐾</m:t>
                        </m:r>
                      </m:e>
                      <m:sub>
                        <m:r>
                          <a:rPr lang="en-US" b="0" i="1" smtClean="0">
                            <a:latin typeface="Cambria Math" panose="02040503050406030204" pitchFamily="18" charset="0"/>
                          </a:rPr>
                          <m:t>𝐿</m:t>
                        </m:r>
                      </m:sub>
                    </m:sSub>
                  </m:oMath>
                </a14:m>
                <a:r>
                  <a:rPr lang="en-US" dirty="0"/>
                  <a:t> </a:t>
                </a:r>
              </a:p>
              <a:p>
                <a:pPr lvl="1"/>
                <a:r>
                  <a:rPr lang="en-US" dirty="0"/>
                  <a:t>Higher light output</a:t>
                </a:r>
              </a:p>
              <a:p>
                <a:pPr lvl="1"/>
                <a:r>
                  <a:rPr lang="en-US" dirty="0"/>
                  <a:t>Neutral track, so position resolution via timing important</a:t>
                </a:r>
              </a:p>
              <a:p>
                <a:pPr lvl="1"/>
                <a:r>
                  <a:rPr lang="en-US" dirty="0"/>
                  <a:t>PID from shower shape and energy from </a:t>
                </a:r>
                <a:r>
                  <a:rPr lang="en-US" dirty="0" err="1"/>
                  <a:t>ToF</a:t>
                </a:r>
                <a:endParaRPr lang="en-US" dirty="0"/>
              </a:p>
              <a:p>
                <a:pPr marL="457200" lvl="1" indent="0">
                  <a:buNone/>
                </a:pPr>
                <a:endParaRPr lang="en-US" dirty="0"/>
              </a:p>
              <a:p>
                <a:r>
                  <a:rPr lang="en-US" dirty="0"/>
                  <a:t>Muons will have less good timing resolution</a:t>
                </a:r>
              </a:p>
              <a:p>
                <a:pPr lvl="1"/>
                <a:r>
                  <a:rPr lang="en-US" dirty="0"/>
                  <a:t>Tracking helps with position resolution and momentum measurements</a:t>
                </a:r>
              </a:p>
              <a:p>
                <a:pPr lvl="1"/>
                <a:r>
                  <a:rPr lang="en-US" dirty="0"/>
                  <a:t>KLM mainly for muon PID</a:t>
                </a:r>
              </a:p>
              <a:p>
                <a:endParaRPr lang="en-US" dirty="0">
                  <a:solidFill>
                    <a:schemeClr val="tx1"/>
                  </a:solidFill>
                </a:endParaRPr>
              </a:p>
              <a:p>
                <a:r>
                  <a:rPr lang="en-US" dirty="0">
                    <a:solidFill>
                      <a:srgbClr val="00B050"/>
                    </a:solidFill>
                  </a:rPr>
                  <a:t>A tentative goal of </a:t>
                </a:r>
                <a14:m>
                  <m:oMath xmlns:m="http://schemas.openxmlformats.org/officeDocument/2006/math">
                    <m:r>
                      <a:rPr lang="en-US" i="1" dirty="0" smtClean="0">
                        <a:solidFill>
                          <a:srgbClr val="00B050"/>
                        </a:solidFill>
                        <a:latin typeface="Cambria Math" panose="02040503050406030204" pitchFamily="18" charset="0"/>
                      </a:rPr>
                      <m:t>70</m:t>
                    </m:r>
                    <m:r>
                      <a:rPr lang="en-US" i="1" dirty="0" smtClean="0">
                        <a:solidFill>
                          <a:srgbClr val="00B050"/>
                        </a:solidFill>
                        <a:latin typeface="Cambria Math" panose="02040503050406030204" pitchFamily="18" charset="0"/>
                      </a:rPr>
                      <m:t>𝑝𝑠</m:t>
                    </m:r>
                  </m:oMath>
                </a14:m>
                <a:r>
                  <a:rPr lang="en-US" dirty="0">
                    <a:solidFill>
                      <a:srgbClr val="00B050"/>
                    </a:solidFill>
                  </a:rPr>
                  <a:t> resolution is sufficient for </a:t>
                </a:r>
              </a:p>
              <a:p>
                <a:pPr lvl="1"/>
                <a:r>
                  <a:rPr lang="en-US" dirty="0">
                    <a:solidFill>
                      <a:srgbClr val="00B050"/>
                    </a:solidFill>
                  </a:rPr>
                  <a:t>position resolution better than</a:t>
                </a:r>
                <a14:m>
                  <m:oMath xmlns:m="http://schemas.openxmlformats.org/officeDocument/2006/math">
                    <m:r>
                      <a:rPr lang="en-US" i="1" dirty="0" smtClean="0">
                        <a:solidFill>
                          <a:srgbClr val="00B050"/>
                        </a:solidFill>
                        <a:latin typeface="Cambria Math" panose="02040503050406030204" pitchFamily="18" charset="0"/>
                      </a:rPr>
                      <m:t> 2</m:t>
                    </m:r>
                    <m:r>
                      <a:rPr lang="en-US" i="1" dirty="0" smtClean="0">
                        <a:solidFill>
                          <a:srgbClr val="00B050"/>
                        </a:solidFill>
                        <a:latin typeface="Cambria Math" panose="02040503050406030204" pitchFamily="18" charset="0"/>
                      </a:rPr>
                      <m:t>𝑐𝑚</m:t>
                    </m:r>
                    <m:r>
                      <a:rPr lang="en-US" i="1" dirty="0" smtClean="0">
                        <a:solidFill>
                          <a:srgbClr val="00B050"/>
                        </a:solidFill>
                        <a:latin typeface="Cambria Math" panose="02040503050406030204" pitchFamily="18" charset="0"/>
                      </a:rPr>
                      <m:t> </m:t>
                    </m:r>
                  </m:oMath>
                </a14:m>
                <a:r>
                  <a:rPr lang="en-US" dirty="0">
                    <a:solidFill>
                      <a:srgbClr val="00B050"/>
                    </a:solidFill>
                  </a:rPr>
                  <a:t>(</a:t>
                </a:r>
                <a14:m>
                  <m:oMath xmlns:m="http://schemas.openxmlformats.org/officeDocument/2006/math">
                    <m:r>
                      <a:rPr lang="en-US" b="0" i="1" smtClean="0">
                        <a:solidFill>
                          <a:srgbClr val="00B050"/>
                        </a:solidFill>
                        <a:latin typeface="Cambria Math" panose="02040503050406030204" pitchFamily="18" charset="0"/>
                      </a:rPr>
                      <m:t>≈</m:t>
                    </m:r>
                  </m:oMath>
                </a14:m>
                <a:r>
                  <a:rPr lang="en-US" dirty="0">
                    <a:solidFill>
                      <a:srgbClr val="00B050"/>
                    </a:solidFill>
                  </a:rPr>
                  <a:t> strip width and multiple scattering</a:t>
                </a:r>
              </a:p>
              <a:p>
                <a:pPr lvl="1"/>
                <a:r>
                  <a:rPr lang="en-US" dirty="0">
                    <a:solidFill>
                      <a:srgbClr val="00B050"/>
                    </a:solidFill>
                  </a:rPr>
                  <a:t>Energy resolution from </a:t>
                </a:r>
                <a:r>
                  <a:rPr lang="en-US" dirty="0" err="1">
                    <a:solidFill>
                      <a:srgbClr val="00B050"/>
                    </a:solidFill>
                  </a:rPr>
                  <a:t>ToF</a:t>
                </a:r>
                <a:r>
                  <a:rPr lang="en-US" dirty="0">
                    <a:solidFill>
                      <a:srgbClr val="00B050"/>
                    </a:solidFill>
                  </a:rPr>
                  <a:t> of few 10% up to </a:t>
                </a:r>
                <a14:m>
                  <m:oMath xmlns:m="http://schemas.openxmlformats.org/officeDocument/2006/math">
                    <m:r>
                      <a:rPr lang="en-US" b="0" i="1" smtClean="0">
                        <a:solidFill>
                          <a:srgbClr val="00B050"/>
                        </a:solidFill>
                        <a:latin typeface="Cambria Math" panose="02040503050406030204" pitchFamily="18" charset="0"/>
                      </a:rPr>
                      <m:t>≈2 </m:t>
                    </m:r>
                    <m:r>
                      <a:rPr lang="en-US" b="0" i="1" smtClean="0">
                        <a:solidFill>
                          <a:srgbClr val="00B050"/>
                        </a:solidFill>
                        <a:latin typeface="Cambria Math" panose="02040503050406030204" pitchFamily="18" charset="0"/>
                      </a:rPr>
                      <m:t>𝐺𝑒𝑉</m:t>
                    </m:r>
                  </m:oMath>
                </a14:m>
                <a:endParaRPr lang="en-US" dirty="0">
                  <a:solidFill>
                    <a:srgbClr val="00B050"/>
                  </a:solidFill>
                </a:endParaRPr>
              </a:p>
            </p:txBody>
          </p:sp>
        </mc:Choice>
        <mc:Fallback>
          <p:sp>
            <p:nvSpPr>
              <p:cNvPr id="3" name="Content Placeholder 2">
                <a:extLst>
                  <a:ext uri="{FF2B5EF4-FFF2-40B4-BE49-F238E27FC236}">
                    <a16:creationId xmlns:a16="http://schemas.microsoft.com/office/drawing/2014/main" id="{470DCA02-4C4F-279D-3DF5-FB2E16031285}"/>
                  </a:ext>
                </a:extLst>
              </p:cNvPr>
              <p:cNvSpPr>
                <a:spLocks noGrp="1" noRot="1" noChangeAspect="1" noMove="1" noResize="1" noEditPoints="1" noAdjustHandles="1" noChangeArrowheads="1" noChangeShapeType="1" noTextEdit="1"/>
              </p:cNvSpPr>
              <p:nvPr>
                <p:ph idx="1"/>
              </p:nvPr>
            </p:nvSpPr>
            <p:spPr>
              <a:xfrm>
                <a:off x="194310" y="1120141"/>
                <a:ext cx="8578987" cy="5227608"/>
              </a:xfrm>
              <a:blipFill>
                <a:blip r:embed="rId2"/>
                <a:stretch>
                  <a:fillRect l="-740" t="-2427" r="-148"/>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29CD422D-0F35-A60C-F3C2-6CEE738120E8}"/>
              </a:ext>
            </a:extLst>
          </p:cNvPr>
          <p:cNvSpPr>
            <a:spLocks noGrp="1"/>
          </p:cNvSpPr>
          <p:nvPr>
            <p:ph type="sldNum" sz="quarter" idx="12"/>
          </p:nvPr>
        </p:nvSpPr>
        <p:spPr/>
        <p:txBody>
          <a:bodyPr/>
          <a:lstStyle/>
          <a:p>
            <a:fld id="{07E1C93C-5050-FC42-8F10-D22D4F119D13}" type="slidenum">
              <a:rPr lang="en-US" smtClean="0"/>
              <a:pPr/>
              <a:t>11</a:t>
            </a:fld>
            <a:endParaRPr lang="en-US" dirty="0"/>
          </a:p>
        </p:txBody>
      </p:sp>
      <p:sp>
        <p:nvSpPr>
          <p:cNvPr id="5" name="TextBox 4">
            <a:extLst>
              <a:ext uri="{FF2B5EF4-FFF2-40B4-BE49-F238E27FC236}">
                <a16:creationId xmlns:a16="http://schemas.microsoft.com/office/drawing/2014/main" id="{52FF5064-A718-BF49-6D82-BD8E03FE0A56}"/>
              </a:ext>
            </a:extLst>
          </p:cNvPr>
          <p:cNvSpPr txBox="1"/>
          <p:nvPr/>
        </p:nvSpPr>
        <p:spPr>
          <a:xfrm>
            <a:off x="0" y="6405604"/>
            <a:ext cx="4613764" cy="400110"/>
          </a:xfrm>
          <a:prstGeom prst="rect">
            <a:avLst/>
          </a:prstGeom>
          <a:noFill/>
        </p:spPr>
        <p:txBody>
          <a:bodyPr wrap="none" rtlCol="0">
            <a:spAutoFit/>
          </a:bodyPr>
          <a:lstStyle/>
          <a:p>
            <a:r>
              <a:rPr lang="en-US" sz="1000" i="1" dirty="0"/>
              <a:t>[6] IEEE </a:t>
            </a:r>
            <a:r>
              <a:rPr lang="en-US" sz="1000" i="1" dirty="0" err="1"/>
              <a:t>Trans.Nucl.Sci</a:t>
            </a:r>
            <a:r>
              <a:rPr lang="en-US" sz="1000" i="1" dirty="0"/>
              <a:t>.</a:t>
            </a:r>
            <a:r>
              <a:rPr lang="en-US" sz="1000" dirty="0"/>
              <a:t> 68 (2021) 7, 1487-1494,  e-Print: </a:t>
            </a:r>
            <a:r>
              <a:rPr lang="en-US" sz="1000" dirty="0">
                <a:hlinkClick r:id="rId3"/>
              </a:rPr>
              <a:t>2103.11391</a:t>
            </a:r>
            <a:r>
              <a:rPr lang="en-US" sz="1000" dirty="0"/>
              <a:t> [</a:t>
            </a:r>
            <a:r>
              <a:rPr lang="en-US" sz="1000" dirty="0" err="1"/>
              <a:t>physics.ins</a:t>
            </a:r>
            <a:r>
              <a:rPr lang="en-US" sz="1000" dirty="0"/>
              <a:t>-det]</a:t>
            </a:r>
          </a:p>
          <a:p>
            <a:endParaRPr lang="en-US" sz="1000" dirty="0"/>
          </a:p>
        </p:txBody>
      </p:sp>
    </p:spTree>
    <p:extLst>
      <p:ext uri="{BB962C8B-B14F-4D97-AF65-F5344CB8AC3E}">
        <p14:creationId xmlns:p14="http://schemas.microsoft.com/office/powerpoint/2010/main" val="32225837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589D5-E121-162A-41CB-C38F491EF01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D146153-03A0-E1A6-1D54-B5F2B5C4152F}"/>
              </a:ext>
            </a:extLst>
          </p:cNvPr>
          <p:cNvSpPr>
            <a:spLocks noGrp="1"/>
          </p:cNvSpPr>
          <p:nvPr>
            <p:ph idx="1"/>
          </p:nvPr>
        </p:nvSpPr>
        <p:spPr/>
        <p:txBody>
          <a:bodyPr>
            <a:normAutofit/>
          </a:bodyPr>
          <a:lstStyle/>
          <a:p>
            <a:r>
              <a:rPr lang="en-US" sz="1800" dirty="0">
                <a:solidFill>
                  <a:srgbClr val="FF0000"/>
                </a:solidFill>
                <a:effectLst/>
                <a:latin typeface="Calibri" panose="020F0502020204030204" pitchFamily="34" charset="0"/>
              </a:rPr>
              <a:t>Will larger-area </a:t>
            </a:r>
            <a:r>
              <a:rPr lang="en-US" sz="1800" dirty="0" err="1">
                <a:solidFill>
                  <a:srgbClr val="FF0000"/>
                </a:solidFill>
                <a:effectLst/>
                <a:latin typeface="Calibri" panose="020F0502020204030204" pitchFamily="34" charset="0"/>
              </a:rPr>
              <a:t>SiPMs</a:t>
            </a:r>
            <a:r>
              <a:rPr lang="en-US" sz="1800" dirty="0">
                <a:solidFill>
                  <a:srgbClr val="FF0000"/>
                </a:solidFill>
                <a:effectLst/>
                <a:latin typeface="Calibri" panose="020F0502020204030204" pitchFamily="34" charset="0"/>
              </a:rPr>
              <a:t> than exhibited for HELIX in Figure 6 be tested? Some larger </a:t>
            </a:r>
            <a:r>
              <a:rPr lang="en-US" sz="1800" dirty="0" err="1">
                <a:solidFill>
                  <a:srgbClr val="FF0000"/>
                </a:solidFill>
                <a:effectLst/>
                <a:latin typeface="Calibri" panose="020F0502020204030204" pitchFamily="34" charset="0"/>
              </a:rPr>
              <a:t>SiPMs</a:t>
            </a:r>
            <a:r>
              <a:rPr lang="en-US" sz="1800" dirty="0">
                <a:solidFill>
                  <a:srgbClr val="FF0000"/>
                </a:solidFill>
                <a:effectLst/>
                <a:latin typeface="Calibri" panose="020F0502020204030204" pitchFamily="34" charset="0"/>
              </a:rPr>
              <a:t> were tested by C. Woody of BNL as part of prior R&amp;D, in that case for reading out </a:t>
            </a:r>
            <a:r>
              <a:rPr lang="en-US" sz="1800" dirty="0" err="1">
                <a:solidFill>
                  <a:srgbClr val="FF0000"/>
                </a:solidFill>
                <a:effectLst/>
                <a:latin typeface="Calibri" panose="020F0502020204030204" pitchFamily="34" charset="0"/>
              </a:rPr>
              <a:t>EMCal</a:t>
            </a:r>
            <a:r>
              <a:rPr lang="en-US" sz="1800" dirty="0">
                <a:solidFill>
                  <a:srgbClr val="FF0000"/>
                </a:solidFill>
                <a:effectLst/>
                <a:latin typeface="Calibri" panose="020F0502020204030204" pitchFamily="34" charset="0"/>
              </a:rPr>
              <a:t> modules. Has contact with him been made? </a:t>
            </a:r>
            <a:endParaRPr lang="en-US" dirty="0">
              <a:solidFill>
                <a:srgbClr val="FF0000"/>
              </a:solidFill>
            </a:endParaRPr>
          </a:p>
          <a:p>
            <a:endParaRPr lang="en-US" dirty="0"/>
          </a:p>
          <a:p>
            <a:pPr algn="l" rtl="0" fontAlgn="base"/>
            <a:r>
              <a:rPr lang="en-US" sz="1800" b="0" i="0" dirty="0">
                <a:effectLst/>
                <a:latin typeface="Calibri" panose="020F0502020204030204" pitchFamily="34" charset="0"/>
              </a:rPr>
              <a:t>For the tests, we are considering to use 6x6 mm^2 </a:t>
            </a:r>
            <a:r>
              <a:rPr lang="en-US" sz="1800" b="0" i="0" dirty="0" err="1">
                <a:effectLst/>
                <a:latin typeface="Calibri" panose="020F0502020204030204" pitchFamily="34" charset="0"/>
              </a:rPr>
              <a:t>SiPMs</a:t>
            </a:r>
            <a:r>
              <a:rPr lang="en-US" sz="1800" b="0" i="0" dirty="0">
                <a:effectLst/>
                <a:latin typeface="Calibri" panose="020F0502020204030204" pitchFamily="34" charset="0"/>
              </a:rPr>
              <a:t> (max size from Hamamatsu). Depending on the results of the tests, we may need to consider potentially, further options that lead to a larger coverage of the area of the bar, where the light is collected,  Contact with C. Woody is to be established.  </a:t>
            </a:r>
            <a:endParaRPr lang="en-US" sz="1400" b="0" i="0" dirty="0">
              <a:effectLst/>
            </a:endParaRPr>
          </a:p>
          <a:p>
            <a:endParaRPr lang="en-US" dirty="0"/>
          </a:p>
          <a:p>
            <a:endParaRPr lang="en-US" dirty="0"/>
          </a:p>
        </p:txBody>
      </p:sp>
      <p:sp>
        <p:nvSpPr>
          <p:cNvPr id="4" name="Slide Number Placeholder 3">
            <a:extLst>
              <a:ext uri="{FF2B5EF4-FFF2-40B4-BE49-F238E27FC236}">
                <a16:creationId xmlns:a16="http://schemas.microsoft.com/office/drawing/2014/main" id="{CF41BFC2-A332-4015-8808-524EA28CBD7C}"/>
              </a:ext>
            </a:extLst>
          </p:cNvPr>
          <p:cNvSpPr>
            <a:spLocks noGrp="1"/>
          </p:cNvSpPr>
          <p:nvPr>
            <p:ph type="sldNum" sz="quarter" idx="12"/>
          </p:nvPr>
        </p:nvSpPr>
        <p:spPr/>
        <p:txBody>
          <a:bodyPr/>
          <a:lstStyle/>
          <a:p>
            <a:fld id="{07E1C93C-5050-FC42-8F10-D22D4F119D13}" type="slidenum">
              <a:rPr lang="en-US" smtClean="0"/>
              <a:pPr/>
              <a:t>12</a:t>
            </a:fld>
            <a:endParaRPr lang="en-US" dirty="0"/>
          </a:p>
        </p:txBody>
      </p:sp>
    </p:spTree>
    <p:extLst>
      <p:ext uri="{BB962C8B-B14F-4D97-AF65-F5344CB8AC3E}">
        <p14:creationId xmlns:p14="http://schemas.microsoft.com/office/powerpoint/2010/main" val="32138356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589D5-E121-162A-41CB-C38F491EF01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D146153-03A0-E1A6-1D54-B5F2B5C4152F}"/>
              </a:ext>
            </a:extLst>
          </p:cNvPr>
          <p:cNvSpPr>
            <a:spLocks noGrp="1"/>
          </p:cNvSpPr>
          <p:nvPr>
            <p:ph idx="1"/>
          </p:nvPr>
        </p:nvSpPr>
        <p:spPr/>
        <p:txBody>
          <a:bodyPr>
            <a:normAutofit/>
          </a:bodyPr>
          <a:lstStyle/>
          <a:p>
            <a:endParaRPr lang="en-US" dirty="0"/>
          </a:p>
          <a:p>
            <a:endParaRPr lang="en-US" dirty="0"/>
          </a:p>
          <a:p>
            <a:r>
              <a:rPr lang="en-US" sz="1800" dirty="0">
                <a:solidFill>
                  <a:srgbClr val="FF0000"/>
                </a:solidFill>
                <a:effectLst/>
                <a:latin typeface="Calibri" panose="020F0502020204030204" pitchFamily="34" charset="0"/>
              </a:rPr>
              <a:t>Are there any representative waveforms already recorded for the signals from </a:t>
            </a:r>
            <a:r>
              <a:rPr lang="en-US" sz="1800" dirty="0" err="1">
                <a:solidFill>
                  <a:srgbClr val="FF0000"/>
                </a:solidFill>
                <a:effectLst/>
                <a:latin typeface="Calibri" panose="020F0502020204030204" pitchFamily="34" charset="0"/>
              </a:rPr>
              <a:t>SiPMs</a:t>
            </a:r>
            <a:r>
              <a:rPr lang="en-US" sz="1800" dirty="0">
                <a:solidFill>
                  <a:srgbClr val="FF0000"/>
                </a:solidFill>
                <a:effectLst/>
                <a:latin typeface="Calibri" panose="020F0502020204030204" pitchFamily="34" charset="0"/>
              </a:rPr>
              <a:t> coupled to the proposed scintillator(s), or is that part of this R&amp;D? </a:t>
            </a:r>
          </a:p>
          <a:p>
            <a:endParaRPr lang="en-US" sz="1800" dirty="0">
              <a:latin typeface="Calibri" panose="020F0502020204030204" pitchFamily="34" charset="0"/>
            </a:endParaRPr>
          </a:p>
          <a:p>
            <a:endParaRPr lang="en-US" sz="1800" dirty="0">
              <a:latin typeface="Calibri" panose="020F0502020204030204" pitchFamily="34" charset="0"/>
            </a:endParaRPr>
          </a:p>
          <a:p>
            <a:r>
              <a:rPr lang="en-US" sz="1800" dirty="0">
                <a:effectLst/>
                <a:latin typeface="Calibri" panose="020F0502020204030204" pitchFamily="34" charset="0"/>
              </a:rPr>
              <a:t>This is part of the proposed activities for FY24</a:t>
            </a:r>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CF41BFC2-A332-4015-8808-524EA28CBD7C}"/>
              </a:ext>
            </a:extLst>
          </p:cNvPr>
          <p:cNvSpPr>
            <a:spLocks noGrp="1"/>
          </p:cNvSpPr>
          <p:nvPr>
            <p:ph type="sldNum" sz="quarter" idx="12"/>
          </p:nvPr>
        </p:nvSpPr>
        <p:spPr/>
        <p:txBody>
          <a:bodyPr/>
          <a:lstStyle/>
          <a:p>
            <a:fld id="{07E1C93C-5050-FC42-8F10-D22D4F119D13}" type="slidenum">
              <a:rPr lang="en-US" smtClean="0"/>
              <a:pPr/>
              <a:t>13</a:t>
            </a:fld>
            <a:endParaRPr lang="en-US" dirty="0"/>
          </a:p>
        </p:txBody>
      </p:sp>
    </p:spTree>
    <p:extLst>
      <p:ext uri="{BB962C8B-B14F-4D97-AF65-F5344CB8AC3E}">
        <p14:creationId xmlns:p14="http://schemas.microsoft.com/office/powerpoint/2010/main" val="6042270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589D5-E121-162A-41CB-C38F491EF01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D146153-03A0-E1A6-1D54-B5F2B5C4152F}"/>
              </a:ext>
            </a:extLst>
          </p:cNvPr>
          <p:cNvSpPr>
            <a:spLocks noGrp="1"/>
          </p:cNvSpPr>
          <p:nvPr>
            <p:ph idx="1"/>
          </p:nvPr>
        </p:nvSpPr>
        <p:spPr/>
        <p:txBody>
          <a:bodyPr>
            <a:normAutofit/>
          </a:bodyPr>
          <a:lstStyle/>
          <a:p>
            <a:endParaRPr lang="en-US" dirty="0"/>
          </a:p>
          <a:p>
            <a:endParaRPr lang="en-US" dirty="0"/>
          </a:p>
          <a:p>
            <a:r>
              <a:rPr lang="en-US" sz="1800" dirty="0">
                <a:solidFill>
                  <a:srgbClr val="FF0000"/>
                </a:solidFill>
                <a:effectLst/>
                <a:latin typeface="TimesNewRomanPSMT"/>
              </a:rPr>
              <a:t>Have you calculated the threshold for a constant field by hand? Is this broadly consistent (within the deliberate choice of 0.5 for the efficiency)? </a:t>
            </a:r>
          </a:p>
          <a:p>
            <a:endParaRPr lang="en-US" sz="1800" dirty="0">
              <a:solidFill>
                <a:srgbClr val="FF0000"/>
              </a:solidFill>
              <a:latin typeface="TimesNewRomanPSMT"/>
            </a:endParaRPr>
          </a:p>
          <a:p>
            <a:endParaRPr lang="en-US" sz="1800" dirty="0">
              <a:solidFill>
                <a:srgbClr val="FF0000"/>
              </a:solidFill>
              <a:latin typeface="TimesNewRomanPSMT"/>
            </a:endParaRPr>
          </a:p>
          <a:p>
            <a:r>
              <a:rPr lang="en-US" sz="1800" b="0" i="0" dirty="0">
                <a:effectLst/>
                <a:latin typeface="Calibri" panose="020F0502020204030204" pitchFamily="34" charset="0"/>
              </a:rPr>
              <a:t>Yes, we have and not accounting for energy loss in the material prior to the KLM. For example, the minimum momentum a muon would need to just reach the KLM in a 3-T field is 0.642 MeV/c. In a 1.5-T field, this momentum is 300 MeV/c. Due to energy loss, such muons do not make it to the detector. The 50% cutoff was chosen arbitrarily. </a:t>
            </a:r>
            <a:endParaRPr lang="en-US" b="0" i="0" dirty="0">
              <a:effectLst/>
            </a:endParaRPr>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CF41BFC2-A332-4015-8808-524EA28CBD7C}"/>
              </a:ext>
            </a:extLst>
          </p:cNvPr>
          <p:cNvSpPr>
            <a:spLocks noGrp="1"/>
          </p:cNvSpPr>
          <p:nvPr>
            <p:ph type="sldNum" sz="quarter" idx="12"/>
          </p:nvPr>
        </p:nvSpPr>
        <p:spPr/>
        <p:txBody>
          <a:bodyPr/>
          <a:lstStyle/>
          <a:p>
            <a:fld id="{07E1C93C-5050-FC42-8F10-D22D4F119D13}" type="slidenum">
              <a:rPr lang="en-US" smtClean="0"/>
              <a:pPr/>
              <a:t>14</a:t>
            </a:fld>
            <a:endParaRPr lang="en-US" dirty="0"/>
          </a:p>
        </p:txBody>
      </p:sp>
    </p:spTree>
    <p:extLst>
      <p:ext uri="{BB962C8B-B14F-4D97-AF65-F5344CB8AC3E}">
        <p14:creationId xmlns:p14="http://schemas.microsoft.com/office/powerpoint/2010/main" val="38137853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589D5-E121-162A-41CB-C38F491EF01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D146153-03A0-E1A6-1D54-B5F2B5C4152F}"/>
              </a:ext>
            </a:extLst>
          </p:cNvPr>
          <p:cNvSpPr>
            <a:spLocks noGrp="1"/>
          </p:cNvSpPr>
          <p:nvPr>
            <p:ph idx="1"/>
          </p:nvPr>
        </p:nvSpPr>
        <p:spPr/>
        <p:txBody>
          <a:bodyPr>
            <a:normAutofit lnSpcReduction="10000"/>
          </a:bodyPr>
          <a:lstStyle/>
          <a:p>
            <a:endParaRPr lang="en-US" dirty="0"/>
          </a:p>
          <a:p>
            <a:endParaRPr lang="en-US" dirty="0"/>
          </a:p>
          <a:p>
            <a:r>
              <a:rPr lang="en-US" sz="1800" dirty="0">
                <a:solidFill>
                  <a:srgbClr val="FF0000"/>
                </a:solidFill>
                <a:effectLst/>
                <a:latin typeface="TimesNewRomanPSMT"/>
              </a:rPr>
              <a:t>The proposal reports on some test bench measurements from Belle-II. It seems that the numbers are not completely consistent between sections II-A-3 and IV-B-2. Can you summarize this and explain the purpose of the new scintillator sizes? Can you explain in more detail the plans to directly couple the </a:t>
            </a:r>
            <a:r>
              <a:rPr lang="en-US" sz="1800" dirty="0" err="1">
                <a:solidFill>
                  <a:srgbClr val="FF0000"/>
                </a:solidFill>
                <a:effectLst/>
                <a:latin typeface="TimesNewRomanPSMT"/>
              </a:rPr>
              <a:t>SiPM</a:t>
            </a:r>
            <a:r>
              <a:rPr lang="en-US" sz="1800" dirty="0">
                <a:solidFill>
                  <a:srgbClr val="FF0000"/>
                </a:solidFill>
                <a:effectLst/>
                <a:latin typeface="TimesNewRomanPSMT"/>
              </a:rPr>
              <a:t> to the scintillator? (Other experiments may still have some leftover spares with other dimensions, although details about the light collection may be helpful.) </a:t>
            </a:r>
          </a:p>
          <a:p>
            <a:endParaRPr lang="en-US" sz="1800" dirty="0">
              <a:solidFill>
                <a:srgbClr val="FF0000"/>
              </a:solidFill>
              <a:latin typeface="TimesNewRomanPSMT"/>
            </a:endParaRPr>
          </a:p>
          <a:p>
            <a:endParaRPr lang="en-US" sz="1800" dirty="0">
              <a:solidFill>
                <a:srgbClr val="FF0000"/>
              </a:solidFill>
              <a:latin typeface="TimesNewRomanPSMT"/>
            </a:endParaRPr>
          </a:p>
          <a:p>
            <a:r>
              <a:rPr lang="en-US" sz="1800" dirty="0">
                <a:latin typeface="TimesNewRomanPSMT"/>
              </a:rPr>
              <a:t>We could not quite follow this comment. The dimensions of the scintillators given in the two referenced sections are the same.</a:t>
            </a:r>
          </a:p>
          <a:p>
            <a:r>
              <a:rPr lang="en-US" sz="1800" dirty="0">
                <a:latin typeface="TimesNewRomanPSMT"/>
              </a:rPr>
              <a:t>There are no testbench measurements with </a:t>
            </a:r>
            <a:r>
              <a:rPr lang="en-US" sz="1800" dirty="0" err="1">
                <a:latin typeface="TimesNewRomanPSMT"/>
              </a:rPr>
              <a:t>Scintillators+SiPMs</a:t>
            </a:r>
            <a:r>
              <a:rPr lang="en-US" sz="1800" dirty="0">
                <a:latin typeface="TimesNewRomanPSMT"/>
              </a:rPr>
              <a:t> from Belle reported in the proposal. </a:t>
            </a:r>
          </a:p>
          <a:p>
            <a:r>
              <a:rPr lang="en-US" sz="1800" dirty="0">
                <a:latin typeface="TimesNewRomanPSMT"/>
              </a:rPr>
              <a:t>The dimensions of the scintillators are driven by the tradeoff between a compact design and sufficient photon yield for the target timing resolution.</a:t>
            </a:r>
          </a:p>
          <a:p>
            <a:r>
              <a:rPr lang="en-US" sz="1800" dirty="0">
                <a:latin typeface="TimesNewRomanPSMT"/>
              </a:rPr>
              <a:t>Coupling of the </a:t>
            </a:r>
            <a:r>
              <a:rPr lang="en-US" sz="1800" dirty="0" err="1">
                <a:latin typeface="TimesNewRomanPSMT"/>
              </a:rPr>
              <a:t>SiPMs</a:t>
            </a:r>
            <a:r>
              <a:rPr lang="en-US" sz="1800" dirty="0">
                <a:latin typeface="TimesNewRomanPSMT"/>
              </a:rPr>
              <a:t>: optical grease (likely for </a:t>
            </a:r>
            <a:r>
              <a:rPr lang="en-US" sz="1800" dirty="0" err="1">
                <a:latin typeface="TimesNewRomanPSMT"/>
              </a:rPr>
              <a:t>teststand</a:t>
            </a:r>
            <a:r>
              <a:rPr lang="en-US" sz="1800" dirty="0">
                <a:latin typeface="TimesNewRomanPSMT"/>
              </a:rPr>
              <a:t>) or cement (final detector)</a:t>
            </a:r>
            <a:endParaRPr lang="en-US" dirty="0"/>
          </a:p>
        </p:txBody>
      </p:sp>
      <p:sp>
        <p:nvSpPr>
          <p:cNvPr id="4" name="Slide Number Placeholder 3">
            <a:extLst>
              <a:ext uri="{FF2B5EF4-FFF2-40B4-BE49-F238E27FC236}">
                <a16:creationId xmlns:a16="http://schemas.microsoft.com/office/drawing/2014/main" id="{CF41BFC2-A332-4015-8808-524EA28CBD7C}"/>
              </a:ext>
            </a:extLst>
          </p:cNvPr>
          <p:cNvSpPr>
            <a:spLocks noGrp="1"/>
          </p:cNvSpPr>
          <p:nvPr>
            <p:ph type="sldNum" sz="quarter" idx="12"/>
          </p:nvPr>
        </p:nvSpPr>
        <p:spPr/>
        <p:txBody>
          <a:bodyPr/>
          <a:lstStyle/>
          <a:p>
            <a:fld id="{07E1C93C-5050-FC42-8F10-D22D4F119D13}" type="slidenum">
              <a:rPr lang="en-US" smtClean="0"/>
              <a:pPr/>
              <a:t>15</a:t>
            </a:fld>
            <a:endParaRPr lang="en-US" dirty="0"/>
          </a:p>
        </p:txBody>
      </p:sp>
    </p:spTree>
    <p:extLst>
      <p:ext uri="{BB962C8B-B14F-4D97-AF65-F5344CB8AC3E}">
        <p14:creationId xmlns:p14="http://schemas.microsoft.com/office/powerpoint/2010/main" val="6256050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A206A-F4D5-7A7F-D896-920F6F08F52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3582BB2-DCB1-789A-2065-BDAC13A77046}"/>
              </a:ext>
            </a:extLst>
          </p:cNvPr>
          <p:cNvSpPr>
            <a:spLocks noGrp="1"/>
          </p:cNvSpPr>
          <p:nvPr>
            <p:ph idx="1"/>
          </p:nvPr>
        </p:nvSpPr>
        <p:spPr/>
        <p:txBody>
          <a:bodyPr/>
          <a:lstStyle/>
          <a:p>
            <a:r>
              <a:rPr lang="en-US" sz="1800" b="0" i="0" dirty="0">
                <a:solidFill>
                  <a:srgbClr val="FF0000"/>
                </a:solidFill>
                <a:effectLst/>
                <a:latin typeface="Calibri" panose="020F0502020204030204" pitchFamily="34" charset="0"/>
              </a:rPr>
              <a:t>Is the delayed funding an independent problem to the workforce recruitment? </a:t>
            </a:r>
          </a:p>
          <a:p>
            <a:endParaRPr lang="en-US" dirty="0"/>
          </a:p>
          <a:p>
            <a:r>
              <a:rPr lang="en-US" dirty="0"/>
              <a:t>Since only partial funding is provided recruitment has to be somewhat independent of the arrival of funds. However, work scheduling depends on the availability of funds.</a:t>
            </a:r>
          </a:p>
        </p:txBody>
      </p:sp>
      <p:sp>
        <p:nvSpPr>
          <p:cNvPr id="4" name="Slide Number Placeholder 3">
            <a:extLst>
              <a:ext uri="{FF2B5EF4-FFF2-40B4-BE49-F238E27FC236}">
                <a16:creationId xmlns:a16="http://schemas.microsoft.com/office/drawing/2014/main" id="{CC213A48-74A0-17A1-D273-F08DF57D7CD5}"/>
              </a:ext>
            </a:extLst>
          </p:cNvPr>
          <p:cNvSpPr>
            <a:spLocks noGrp="1"/>
          </p:cNvSpPr>
          <p:nvPr>
            <p:ph type="sldNum" sz="quarter" idx="12"/>
          </p:nvPr>
        </p:nvSpPr>
        <p:spPr/>
        <p:txBody>
          <a:bodyPr/>
          <a:lstStyle/>
          <a:p>
            <a:fld id="{07E1C93C-5050-FC42-8F10-D22D4F119D13}" type="slidenum">
              <a:rPr lang="en-US" smtClean="0"/>
              <a:pPr/>
              <a:t>16</a:t>
            </a:fld>
            <a:endParaRPr lang="en-US" dirty="0"/>
          </a:p>
        </p:txBody>
      </p:sp>
    </p:spTree>
    <p:extLst>
      <p:ext uri="{BB962C8B-B14F-4D97-AF65-F5344CB8AC3E}">
        <p14:creationId xmlns:p14="http://schemas.microsoft.com/office/powerpoint/2010/main" val="34352797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869FA08-8168-9E0E-9BD1-1EEFB0F15E32}"/>
              </a:ext>
            </a:extLst>
          </p:cNvPr>
          <p:cNvPicPr>
            <a:picLocks noChangeAspect="1"/>
          </p:cNvPicPr>
          <p:nvPr/>
        </p:nvPicPr>
        <p:blipFill rotWithShape="1">
          <a:blip r:embed="rId3"/>
          <a:srcRect b="50600"/>
          <a:stretch/>
        </p:blipFill>
        <p:spPr>
          <a:xfrm>
            <a:off x="6254867" y="939684"/>
            <a:ext cx="2928250" cy="1200329"/>
          </a:xfrm>
          <a:prstGeom prst="rect">
            <a:avLst/>
          </a:prstGeom>
        </p:spPr>
      </p:pic>
      <p:pic>
        <p:nvPicPr>
          <p:cNvPr id="10" name="Picture 9">
            <a:extLst>
              <a:ext uri="{FF2B5EF4-FFF2-40B4-BE49-F238E27FC236}">
                <a16:creationId xmlns:a16="http://schemas.microsoft.com/office/drawing/2014/main" id="{7D50EB01-8E9D-F6B6-284B-8A477095F667}"/>
              </a:ext>
            </a:extLst>
          </p:cNvPr>
          <p:cNvPicPr>
            <a:picLocks noChangeAspect="1"/>
          </p:cNvPicPr>
          <p:nvPr/>
        </p:nvPicPr>
        <p:blipFill>
          <a:blip r:embed="rId4"/>
          <a:stretch>
            <a:fillRect/>
          </a:stretch>
        </p:blipFill>
        <p:spPr>
          <a:xfrm>
            <a:off x="7245615" y="2279146"/>
            <a:ext cx="1855368" cy="1785089"/>
          </a:xfrm>
          <a:prstGeom prst="rect">
            <a:avLst/>
          </a:prstGeom>
        </p:spPr>
      </p:pic>
      <p:sp>
        <p:nvSpPr>
          <p:cNvPr id="2" name="Title 1">
            <a:extLst>
              <a:ext uri="{FF2B5EF4-FFF2-40B4-BE49-F238E27FC236}">
                <a16:creationId xmlns:a16="http://schemas.microsoft.com/office/drawing/2014/main" id="{8664B3BC-2E64-6678-307D-017F42FFB48F}"/>
              </a:ext>
            </a:extLst>
          </p:cNvPr>
          <p:cNvSpPr>
            <a:spLocks noGrp="1"/>
          </p:cNvSpPr>
          <p:nvPr>
            <p:ph type="title"/>
          </p:nvPr>
        </p:nvSpPr>
        <p:spPr/>
        <p:txBody>
          <a:bodyPr/>
          <a:lstStyle/>
          <a:p>
            <a:r>
              <a:rPr lang="en-US" dirty="0"/>
              <a:t>Project Motivation and Objectives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FD72DA6A-09A7-2C25-A338-8587BC88F5EF}"/>
                  </a:ext>
                </a:extLst>
              </p:cNvPr>
              <p:cNvSpPr>
                <a:spLocks noGrp="1"/>
              </p:cNvSpPr>
              <p:nvPr>
                <p:ph idx="1"/>
              </p:nvPr>
            </p:nvSpPr>
            <p:spPr>
              <a:xfrm>
                <a:off x="-160020" y="1175860"/>
                <a:ext cx="7614594" cy="5922170"/>
              </a:xfrm>
            </p:spPr>
            <p:txBody>
              <a:bodyPr>
                <a:normAutofit fontScale="70000" lnSpcReduction="20000"/>
              </a:bodyPr>
              <a:lstStyle/>
              <a:p>
                <a:r>
                  <a:rPr lang="en-US" b="1" dirty="0"/>
                  <a:t>Muon Detection is an essential capability of collider detectors</a:t>
                </a:r>
              </a:p>
              <a:p>
                <a:pPr lvl="1"/>
                <a:r>
                  <a:rPr lang="en-US" dirty="0"/>
                  <a:t>EIC: Diffractive </a:t>
                </a:r>
                <a14:m>
                  <m:oMath xmlns:m="http://schemas.openxmlformats.org/officeDocument/2006/math">
                    <m:r>
                      <a:rPr lang="en-US" b="0" i="1" smtClean="0">
                        <a:latin typeface="Cambria Math" panose="02040503050406030204" pitchFamily="18" charset="0"/>
                      </a:rPr>
                      <m:t>𝐽</m:t>
                    </m:r>
                    <m:r>
                      <a:rPr lang="en-US" b="0" i="1" smtClean="0">
                        <a:latin typeface="Cambria Math" panose="02040503050406030204" pitchFamily="18" charset="0"/>
                      </a:rPr>
                      <m:t>/</m:t>
                    </m:r>
                    <m:r>
                      <m:rPr>
                        <m:sty m:val="p"/>
                      </m:rPr>
                      <a:rPr lang="en-US" b="0" i="0" smtClean="0">
                        <a:latin typeface="Cambria Math" panose="02040503050406030204" pitchFamily="18" charset="0"/>
                      </a:rPr>
                      <m:t>Ψ</m:t>
                    </m:r>
                  </m:oMath>
                </a14:m>
                <a:r>
                  <a:rPr lang="en-US" dirty="0"/>
                  <a:t>, access of gluon TMDs, TCS, DDVCS and more.</a:t>
                </a:r>
              </a:p>
              <a:p>
                <a:pPr lvl="1"/>
                <a:r>
                  <a:rPr lang="en-US" dirty="0"/>
                  <a:t>Excellent </a:t>
                </a:r>
                <a:r>
                  <a:rPr lang="en-US" dirty="0" err="1"/>
                  <a:t>MuID</a:t>
                </a:r>
                <a:r>
                  <a:rPr lang="en-US" dirty="0"/>
                  <a:t> will be </a:t>
                </a:r>
                <a:r>
                  <a:rPr lang="en-US" dirty="0">
                    <a:solidFill>
                      <a:srgbClr val="FF0000"/>
                    </a:solidFill>
                  </a:rPr>
                  <a:t>complementary</a:t>
                </a:r>
                <a:r>
                  <a:rPr lang="en-US" dirty="0"/>
                  <a:t> to </a:t>
                </a:r>
                <a:r>
                  <a:rPr lang="en-US" dirty="0" err="1"/>
                  <a:t>ePIC</a:t>
                </a:r>
                <a:endParaRPr lang="en-US" dirty="0"/>
              </a:p>
              <a:p>
                <a:pPr marL="457200" lvl="1" indent="0">
                  <a:buNone/>
                </a:pPr>
                <a:r>
                  <a:rPr lang="en-US" dirty="0">
                    <a:sym typeface="Wingdings" pitchFamily="2" charset="2"/>
                  </a:rPr>
                  <a:t></a:t>
                </a:r>
                <a:r>
                  <a:rPr lang="en-US" dirty="0"/>
                  <a:t>Strong interest! See presentations at 2</a:t>
                </a:r>
                <a:r>
                  <a:rPr lang="en-US" baseline="30000" dirty="0"/>
                  <a:t>nd</a:t>
                </a:r>
                <a:r>
                  <a:rPr lang="en-US" dirty="0"/>
                  <a:t> detector </a:t>
                </a:r>
                <a:br>
                  <a:rPr lang="en-US" dirty="0"/>
                </a:br>
                <a:r>
                  <a:rPr lang="en-US" dirty="0"/>
                  <a:t>workshops and meetings</a:t>
                </a:r>
              </a:p>
              <a:p>
                <a:pPr marL="457200" lvl="1" indent="0">
                  <a:buNone/>
                </a:pPr>
                <a:r>
                  <a:rPr lang="en-US" dirty="0">
                    <a:sym typeface="Wingdings" pitchFamily="2" charset="2"/>
                  </a:rPr>
                  <a:t>Active effort to work out the physics case</a:t>
                </a:r>
                <a:endParaRPr lang="en-US" dirty="0"/>
              </a:p>
              <a:p>
                <a:endParaRPr lang="en-US" dirty="0"/>
              </a:p>
              <a:p>
                <a:r>
                  <a:rPr lang="en-US" dirty="0"/>
                  <a:t>Design based on </a:t>
                </a:r>
                <a:r>
                  <a:rPr lang="en-US" b="1" dirty="0">
                    <a:solidFill>
                      <a:srgbClr val="FF0000"/>
                    </a:solidFill>
                  </a:rPr>
                  <a:t>Belle/Belle II </a:t>
                </a:r>
                <a14:m>
                  <m:oMath xmlns:m="http://schemas.openxmlformats.org/officeDocument/2006/math">
                    <m:sSub>
                      <m:sSubPr>
                        <m:ctrlPr>
                          <a:rPr lang="en-US" b="1" i="1" dirty="0">
                            <a:solidFill>
                              <a:srgbClr val="FF0000"/>
                            </a:solidFill>
                            <a:latin typeface="Cambria Math" panose="02040503050406030204" pitchFamily="18" charset="0"/>
                          </a:rPr>
                        </m:ctrlPr>
                      </m:sSubPr>
                      <m:e>
                        <m:r>
                          <a:rPr lang="en-US" b="1" i="1" dirty="0">
                            <a:solidFill>
                              <a:srgbClr val="FF0000"/>
                            </a:solidFill>
                            <a:latin typeface="Cambria Math" panose="02040503050406030204" pitchFamily="18" charset="0"/>
                          </a:rPr>
                          <m:t>𝑲</m:t>
                        </m:r>
                      </m:e>
                      <m:sub>
                        <m:r>
                          <a:rPr lang="en-US" b="1" i="1" dirty="0">
                            <a:solidFill>
                              <a:srgbClr val="FF0000"/>
                            </a:solidFill>
                            <a:latin typeface="Cambria Math" panose="02040503050406030204" pitchFamily="18" charset="0"/>
                          </a:rPr>
                          <m:t>𝑳</m:t>
                        </m:r>
                      </m:sub>
                    </m:sSub>
                  </m:oMath>
                </a14:m>
                <a:r>
                  <a:rPr lang="en-US" b="1" dirty="0">
                    <a:solidFill>
                      <a:srgbClr val="FF0000"/>
                    </a:solidFill>
                  </a:rPr>
                  <a:t>Muon Id (KLM) </a:t>
                </a:r>
              </a:p>
              <a:p>
                <a:pPr marL="342900" lvl="1" indent="0">
                  <a:buNone/>
                </a:pPr>
                <a14:m>
                  <m:oMath xmlns:m="http://schemas.openxmlformats.org/officeDocument/2006/math">
                    <m:r>
                      <a:rPr lang="en-US" i="1">
                        <a:latin typeface="Cambria Math" panose="02040503050406030204" pitchFamily="18" charset="0"/>
                      </a:rPr>
                      <m:t>⇒</m:t>
                    </m:r>
                  </m:oMath>
                </a14:m>
                <a:r>
                  <a:rPr lang="en-US" dirty="0"/>
                  <a:t>MuID fulfills requirements for EIC: </a:t>
                </a:r>
              </a:p>
              <a:p>
                <a:pPr lvl="2"/>
                <a:r>
                  <a:rPr lang="en-US" dirty="0"/>
                  <a:t>Good angular resolution (</a:t>
                </a:r>
                <a14:m>
                  <m:oMath xmlns:m="http://schemas.openxmlformats.org/officeDocument/2006/math">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2</m:t>
                        </m:r>
                      </m:e>
                      <m:sup>
                        <m:r>
                          <a:rPr lang="en-US" i="1">
                            <a:latin typeface="Cambria Math" panose="02040503050406030204" pitchFamily="18" charset="0"/>
                          </a:rPr>
                          <m:t>°</m:t>
                        </m:r>
                      </m:sup>
                    </m:sSup>
                    <m:r>
                      <a:rPr lang="en-US" i="1">
                        <a:latin typeface="Cambria Math" panose="02040503050406030204" pitchFamily="18" charset="0"/>
                      </a:rPr>
                      <m:t>)</m:t>
                    </m:r>
                  </m:oMath>
                </a14:m>
                <a:endParaRPr lang="en-US" dirty="0"/>
              </a:p>
              <a:p>
                <a:pPr lvl="2"/>
                <a:r>
                  <a:rPr lang="en-US" b="1" dirty="0"/>
                  <a:t>Low</a:t>
                </a:r>
                <a:r>
                  <a:rPr lang="en-US" dirty="0"/>
                  <a:t> momentum threshold </a:t>
                </a:r>
                <a:r>
                  <a:rPr lang="en-US" dirty="0">
                    <a:solidFill>
                      <a:srgbClr val="FF0000"/>
                    </a:solidFill>
                  </a:rPr>
                  <a:t>due to integration in magnet flux return: </a:t>
                </a:r>
                <a:r>
                  <a:rPr lang="en-US" dirty="0"/>
                  <a:t>(</a:t>
                </a:r>
                <a14:m>
                  <m:oMath xmlns:m="http://schemas.openxmlformats.org/officeDocument/2006/math">
                    <m:r>
                      <a:rPr lang="en-US" i="1">
                        <a:latin typeface="Cambria Math" panose="02040503050406030204" pitchFamily="18" charset="0"/>
                      </a:rPr>
                      <m:t>≈0.6 </m:t>
                    </m:r>
                    <m:r>
                      <a:rPr lang="en-US" i="1">
                        <a:latin typeface="Cambria Math" panose="02040503050406030204" pitchFamily="18" charset="0"/>
                      </a:rPr>
                      <m:t>𝐺𝑒𝑉</m:t>
                    </m:r>
                    <m:r>
                      <a:rPr lang="en-US" i="1">
                        <a:latin typeface="Cambria Math" panose="02040503050406030204" pitchFamily="18" charset="0"/>
                      </a:rPr>
                      <m:t>)</m:t>
                    </m:r>
                  </m:oMath>
                </a14:m>
                <a:r>
                  <a:rPr lang="en-US" dirty="0">
                    <a:solidFill>
                      <a:srgbClr val="FF0000"/>
                    </a:solidFill>
                  </a:rPr>
                  <a:t> </a:t>
                </a:r>
                <a:r>
                  <a:rPr lang="en-US" dirty="0"/>
                  <a:t>[match </a:t>
                </a:r>
                <a14:m>
                  <m:oMath xmlns:m="http://schemas.openxmlformats.org/officeDocument/2006/math">
                    <m:r>
                      <a:rPr lang="en-US" i="1">
                        <a:latin typeface="Cambria Math" panose="02040503050406030204" pitchFamily="18" charset="0"/>
                      </a:rPr>
                      <m:t>𝜇</m:t>
                    </m:r>
                  </m:oMath>
                </a14:m>
                <a:r>
                  <a:rPr lang="en-US" dirty="0"/>
                  <a:t> </a:t>
                </a:r>
                <a:r>
                  <a:rPr lang="en-US" dirty="0" err="1"/>
                  <a:t>reqs</a:t>
                </a:r>
                <a:r>
                  <a:rPr lang="en-US" dirty="0"/>
                  <a:t>.]</a:t>
                </a:r>
              </a:p>
              <a:p>
                <a:pPr lvl="1"/>
                <a:r>
                  <a:rPr lang="en-US" dirty="0">
                    <a:solidFill>
                      <a:srgbClr val="00B050"/>
                    </a:solidFill>
                  </a:rPr>
                  <a:t>Muon ID capabilities designed with good K</a:t>
                </a:r>
                <a:r>
                  <a:rPr lang="en-US" baseline="-25000" dirty="0">
                    <a:solidFill>
                      <a:srgbClr val="00B050"/>
                    </a:solidFill>
                  </a:rPr>
                  <a:t>L</a:t>
                </a:r>
                <a:r>
                  <a:rPr lang="en-US" dirty="0">
                    <a:solidFill>
                      <a:srgbClr val="00B050"/>
                    </a:solidFill>
                  </a:rPr>
                  <a:t> / neutrals detection/ID (</a:t>
                </a:r>
                <a:r>
                  <a:rPr lang="en-US" dirty="0" err="1">
                    <a:solidFill>
                      <a:srgbClr val="00B050"/>
                    </a:solidFill>
                  </a:rPr>
                  <a:t>ToF</a:t>
                </a:r>
                <a:r>
                  <a:rPr lang="en-US" dirty="0">
                    <a:solidFill>
                      <a:srgbClr val="00B050"/>
                    </a:solidFill>
                  </a:rPr>
                  <a:t>) in mind</a:t>
                </a:r>
              </a:p>
              <a:p>
                <a:pPr marL="342900" lvl="1" indent="0">
                  <a:buNone/>
                </a:pPr>
                <a:r>
                  <a:rPr lang="en-US" dirty="0">
                    <a:sym typeface="Wingdings" pitchFamily="2" charset="2"/>
                  </a:rPr>
                  <a:t>	longitudinal </a:t>
                </a:r>
                <a:r>
                  <a:rPr lang="en-US" dirty="0" err="1">
                    <a:sym typeface="Wingdings" pitchFamily="2" charset="2"/>
                  </a:rPr>
                  <a:t>segmentation+timing</a:t>
                </a:r>
                <a:r>
                  <a:rPr lang="en-US" dirty="0">
                    <a:sym typeface="Wingdings" pitchFamily="2" charset="2"/>
                  </a:rPr>
                  <a:t> </a:t>
                </a:r>
                <a:r>
                  <a:rPr lang="en-US" dirty="0">
                    <a:solidFill>
                      <a:srgbClr val="00B050"/>
                    </a:solidFill>
                    <a:sym typeface="Wingdings" pitchFamily="2" charset="2"/>
                  </a:rPr>
                  <a:t>competitive HCAL performance</a:t>
                </a:r>
                <a:r>
                  <a:rPr lang="en-US" dirty="0">
                    <a:solidFill>
                      <a:srgbClr val="00B050"/>
                    </a:solidFill>
                  </a:rPr>
                  <a:t> </a:t>
                </a:r>
              </a:p>
              <a:p>
                <a:pPr marL="342900" lvl="1" indent="0">
                  <a:buNone/>
                </a:pPr>
                <a:r>
                  <a:rPr lang="en-US" dirty="0">
                    <a:sym typeface="Wingdings" pitchFamily="2" charset="2"/>
                  </a:rPr>
                  <a:t>	HCAL: Jet reconstruction, kinematic reconstruction at low </a:t>
                </a:r>
                <a14:m>
                  <m:oMath xmlns:m="http://schemas.openxmlformats.org/officeDocument/2006/math">
                    <m:r>
                      <a:rPr lang="en-US" b="0" i="1" smtClean="0">
                        <a:latin typeface="Cambria Math" panose="02040503050406030204" pitchFamily="18" charset="0"/>
                        <a:sym typeface="Wingdings" pitchFamily="2" charset="2"/>
                      </a:rPr>
                      <m:t>𝑦</m:t>
                    </m:r>
                  </m:oMath>
                </a14:m>
                <a:br>
                  <a:rPr lang="en-US" dirty="0">
                    <a:sym typeface="Wingdings" pitchFamily="2" charset="2"/>
                  </a:rPr>
                </a:br>
                <a:endParaRPr lang="en-US" dirty="0"/>
              </a:p>
              <a:p>
                <a:pPr marL="0" indent="0">
                  <a:buNone/>
                </a:pPr>
                <a:r>
                  <a:rPr lang="en-US" dirty="0">
                    <a:sym typeface="Wingdings" pitchFamily="2" charset="2"/>
                  </a:rPr>
                  <a:t>Objective: </a:t>
                </a:r>
                <a:r>
                  <a:rPr lang="en-US" b="1" dirty="0">
                    <a:sym typeface="Wingdings" pitchFamily="2" charset="2"/>
                  </a:rPr>
                  <a:t>Demonstrate capability and cost-effectiveness of the KLM</a:t>
                </a:r>
                <a:br>
                  <a:rPr lang="en-US" b="1" dirty="0">
                    <a:sym typeface="Wingdings" pitchFamily="2" charset="2"/>
                  </a:rPr>
                </a:br>
                <a:r>
                  <a:rPr lang="en-US" b="1" dirty="0">
                    <a:sym typeface="Wingdings" pitchFamily="2" charset="2"/>
                  </a:rPr>
                  <a:t> detector concept for the EIC</a:t>
                </a:r>
              </a:p>
              <a:p>
                <a:pPr lvl="1"/>
                <a:r>
                  <a:rPr lang="en-US" dirty="0">
                    <a:latin typeface="Helvetica" pitchFamily="2" charset="0"/>
                  </a:rPr>
                  <a:t>Provide excellent muon identification in a compact design</a:t>
                </a:r>
                <a:endParaRPr lang="en-US" dirty="0"/>
              </a:p>
              <a:p>
                <a:pPr lvl="1"/>
                <a:r>
                  <a:rPr lang="en-US" dirty="0">
                    <a:latin typeface="Helvetica" pitchFamily="2" charset="0"/>
                  </a:rPr>
                  <a:t>Extend concept for hadron identification and calorimetry </a:t>
                </a:r>
              </a:p>
              <a:p>
                <a:pPr lvl="1"/>
                <a:r>
                  <a:rPr lang="en-US" dirty="0">
                    <a:sym typeface="Wingdings" pitchFamily="2" charset="2"/>
                  </a:rPr>
                  <a:t>Evaluate HCAL performance in relevant momentum region</a:t>
                </a:r>
              </a:p>
              <a:p>
                <a:pPr lvl="1"/>
                <a:r>
                  <a:rPr lang="en-US" dirty="0">
                    <a:sym typeface="Wingdings" pitchFamily="2" charset="2"/>
                  </a:rPr>
                  <a:t>Evaluate </a:t>
                </a:r>
                <a14:m>
                  <m:oMath xmlns:m="http://schemas.openxmlformats.org/officeDocument/2006/math">
                    <m:r>
                      <a:rPr lang="en-US" b="0" i="1" smtClean="0">
                        <a:latin typeface="Cambria Math" panose="02040503050406030204" pitchFamily="18" charset="0"/>
                        <a:sym typeface="Wingdings" pitchFamily="2" charset="2"/>
                      </a:rPr>
                      <m:t>𝑛𝑒𝑢𝑡𝑟𝑜𝑛</m:t>
                    </m:r>
                    <m:r>
                      <a:rPr lang="en-US" b="0" i="1" smtClean="0">
                        <a:latin typeface="Cambria Math" panose="02040503050406030204" pitchFamily="18" charset="0"/>
                        <a:sym typeface="Wingdings" pitchFamily="2" charset="2"/>
                      </a:rPr>
                      <m:t>/</m:t>
                    </m:r>
                    <m:sSub>
                      <m:sSubPr>
                        <m:ctrlPr>
                          <a:rPr lang="en-US" b="0" i="1" smtClean="0">
                            <a:latin typeface="Cambria Math" panose="02040503050406030204" pitchFamily="18" charset="0"/>
                            <a:sym typeface="Wingdings" pitchFamily="2" charset="2"/>
                          </a:rPr>
                        </m:ctrlPr>
                      </m:sSubPr>
                      <m:e>
                        <m:r>
                          <a:rPr lang="en-US" b="0" i="1" smtClean="0">
                            <a:latin typeface="Cambria Math" panose="02040503050406030204" pitchFamily="18" charset="0"/>
                            <a:sym typeface="Wingdings" pitchFamily="2" charset="2"/>
                          </a:rPr>
                          <m:t>𝐾</m:t>
                        </m:r>
                      </m:e>
                      <m:sub>
                        <m:r>
                          <a:rPr lang="en-US" b="0" i="1" smtClean="0">
                            <a:latin typeface="Cambria Math" panose="02040503050406030204" pitchFamily="18" charset="0"/>
                            <a:sym typeface="Wingdings" pitchFamily="2" charset="2"/>
                          </a:rPr>
                          <m:t>𝐿</m:t>
                        </m:r>
                      </m:sub>
                    </m:sSub>
                  </m:oMath>
                </a14:m>
                <a:r>
                  <a:rPr lang="en-US" dirty="0">
                    <a:sym typeface="Wingdings" pitchFamily="2" charset="2"/>
                  </a:rPr>
                  <a:t> PID performance (shower shape and </a:t>
                </a:r>
                <a:r>
                  <a:rPr lang="en-US" dirty="0" err="1">
                    <a:sym typeface="Wingdings" pitchFamily="2" charset="2"/>
                  </a:rPr>
                  <a:t>ToF</a:t>
                </a:r>
                <a:r>
                  <a:rPr lang="en-US" dirty="0">
                    <a:sym typeface="Wingdings" pitchFamily="2" charset="2"/>
                  </a:rPr>
                  <a:t>)</a:t>
                </a:r>
              </a:p>
              <a:p>
                <a:pPr lvl="1"/>
                <a:r>
                  <a:rPr lang="en-US" dirty="0">
                    <a:sym typeface="Wingdings" pitchFamily="2" charset="2"/>
                  </a:rPr>
                  <a:t>Use timing, double sided readout for position determination </a:t>
                </a:r>
              </a:p>
              <a:p>
                <a:pPr marL="457200" lvl="1" indent="0">
                  <a:buNone/>
                </a:pPr>
                <a:r>
                  <a:rPr lang="en-US" dirty="0">
                    <a:sym typeface="Wingdings" pitchFamily="2" charset="2"/>
                  </a:rPr>
                  <a:t>		compact design</a:t>
                </a:r>
              </a:p>
              <a:p>
                <a:pPr lvl="1"/>
                <a:r>
                  <a:rPr lang="en-US" b="1" dirty="0">
                    <a:sym typeface="Wingdings" pitchFamily="2" charset="2"/>
                  </a:rPr>
                  <a:t>Novel aspect: Use longitudinal segmentation, excellent timing</a:t>
                </a:r>
                <a:br>
                  <a:rPr lang="en-US" b="1" dirty="0">
                    <a:sym typeface="Wingdings" pitchFamily="2" charset="2"/>
                  </a:rPr>
                </a:br>
                <a:r>
                  <a:rPr lang="en-US" b="1" dirty="0">
                    <a:sym typeface="Wingdings" pitchFamily="2" charset="2"/>
                  </a:rPr>
                  <a:t>+ state of the art Machine Learning Methods for PID, calorimetry and </a:t>
                </a:r>
                <a:br>
                  <a:rPr lang="en-US" b="1" dirty="0">
                    <a:sym typeface="Wingdings" pitchFamily="2" charset="2"/>
                  </a:rPr>
                </a:br>
                <a:r>
                  <a:rPr lang="en-US" b="1" dirty="0">
                    <a:sym typeface="Wingdings" pitchFamily="2" charset="2"/>
                  </a:rPr>
                  <a:t>compact, cost effective design</a:t>
                </a:r>
              </a:p>
              <a:p>
                <a:pPr marL="0" indent="0">
                  <a:buNone/>
                </a:pPr>
                <a:endParaRPr lang="en-US" dirty="0">
                  <a:sym typeface="Wingdings" pitchFamily="2" charset="2"/>
                </a:endParaRPr>
              </a:p>
            </p:txBody>
          </p:sp>
        </mc:Choice>
        <mc:Fallback>
          <p:sp>
            <p:nvSpPr>
              <p:cNvPr id="3" name="Content Placeholder 2">
                <a:extLst>
                  <a:ext uri="{FF2B5EF4-FFF2-40B4-BE49-F238E27FC236}">
                    <a16:creationId xmlns:a16="http://schemas.microsoft.com/office/drawing/2014/main" id="{FD72DA6A-09A7-2C25-A338-8587BC88F5EF}"/>
                  </a:ext>
                </a:extLst>
              </p:cNvPr>
              <p:cNvSpPr>
                <a:spLocks noGrp="1" noRot="1" noChangeAspect="1" noMove="1" noResize="1" noEditPoints="1" noAdjustHandles="1" noChangeArrowheads="1" noChangeShapeType="1" noTextEdit="1"/>
              </p:cNvSpPr>
              <p:nvPr>
                <p:ph idx="1"/>
              </p:nvPr>
            </p:nvSpPr>
            <p:spPr>
              <a:xfrm>
                <a:off x="-160020" y="1175860"/>
                <a:ext cx="7614594" cy="5922170"/>
              </a:xfrm>
              <a:blipFill>
                <a:blip r:embed="rId5"/>
                <a:stretch>
                  <a:fillRect l="-333" t="-1499"/>
                </a:stretch>
              </a:blipFill>
            </p:spPr>
            <p:txBody>
              <a:bodyPr/>
              <a:lstStyle/>
              <a:p>
                <a:r>
                  <a:rPr lang="en-US">
                    <a:noFill/>
                  </a:rPr>
                  <a:t> </a:t>
                </a:r>
              </a:p>
            </p:txBody>
          </p:sp>
        </mc:Fallback>
      </mc:AlternateContent>
      <p:sp>
        <p:nvSpPr>
          <p:cNvPr id="15" name="Slide Number Placeholder 14">
            <a:extLst>
              <a:ext uri="{FF2B5EF4-FFF2-40B4-BE49-F238E27FC236}">
                <a16:creationId xmlns:a16="http://schemas.microsoft.com/office/drawing/2014/main" id="{35145A7F-0F47-B921-2308-7F353E1693E2}"/>
              </a:ext>
            </a:extLst>
          </p:cNvPr>
          <p:cNvSpPr>
            <a:spLocks noGrp="1"/>
          </p:cNvSpPr>
          <p:nvPr>
            <p:ph type="sldNum" sz="quarter" idx="12"/>
          </p:nvPr>
        </p:nvSpPr>
        <p:spPr/>
        <p:txBody>
          <a:bodyPr/>
          <a:lstStyle/>
          <a:p>
            <a:fld id="{7E73D34A-0D7C-2C40-9981-F7C6421A89B5}" type="slidenum">
              <a:rPr lang="en-US" smtClean="0"/>
              <a:t>17</a:t>
            </a:fld>
            <a:endParaRPr lang="en-US"/>
          </a:p>
        </p:txBody>
      </p:sp>
      <p:pic>
        <p:nvPicPr>
          <p:cNvPr id="6" name="Picture 5">
            <a:extLst>
              <a:ext uri="{FF2B5EF4-FFF2-40B4-BE49-F238E27FC236}">
                <a16:creationId xmlns:a16="http://schemas.microsoft.com/office/drawing/2014/main" id="{737C3373-D5CA-82E8-DD87-E41ED0D32210}"/>
              </a:ext>
            </a:extLst>
          </p:cNvPr>
          <p:cNvPicPr>
            <a:picLocks noChangeAspect="1"/>
          </p:cNvPicPr>
          <p:nvPr/>
        </p:nvPicPr>
        <p:blipFill>
          <a:blip r:embed="rId6"/>
          <a:stretch>
            <a:fillRect/>
          </a:stretch>
        </p:blipFill>
        <p:spPr>
          <a:xfrm>
            <a:off x="6662583" y="4056428"/>
            <a:ext cx="2438400" cy="1647825"/>
          </a:xfrm>
          <a:prstGeom prst="rect">
            <a:avLst/>
          </a:prstGeom>
        </p:spPr>
      </p:pic>
      <p:sp>
        <p:nvSpPr>
          <p:cNvPr id="8" name="TextBox 7">
            <a:extLst>
              <a:ext uri="{FF2B5EF4-FFF2-40B4-BE49-F238E27FC236}">
                <a16:creationId xmlns:a16="http://schemas.microsoft.com/office/drawing/2014/main" id="{A965B326-BAF1-18EB-ED0A-F9B07B3105DC}"/>
              </a:ext>
            </a:extLst>
          </p:cNvPr>
          <p:cNvSpPr txBox="1"/>
          <p:nvPr/>
        </p:nvSpPr>
        <p:spPr>
          <a:xfrm>
            <a:off x="7486650" y="2148710"/>
            <a:ext cx="1420582" cy="507831"/>
          </a:xfrm>
          <a:prstGeom prst="rect">
            <a:avLst/>
          </a:prstGeom>
          <a:noFill/>
        </p:spPr>
        <p:txBody>
          <a:bodyPr wrap="none" rtlCol="0">
            <a:spAutoFit/>
          </a:bodyPr>
          <a:lstStyle/>
          <a:p>
            <a:r>
              <a:rPr lang="en-US" sz="1350" dirty="0">
                <a:hlinkClick r:id="rId7">
                  <a:extLst>
                    <a:ext uri="{A12FA001-AC4F-418D-AE19-62706E023703}">
                      <ahyp:hlinkClr xmlns:ahyp="http://schemas.microsoft.com/office/drawing/2018/hyperlinkcolor" val="tx"/>
                    </a:ext>
                  </a:extLst>
                </a:hlinkClick>
              </a:rPr>
              <a:t>arXiv:2209.00496</a:t>
            </a:r>
            <a:endParaRPr lang="en-US" sz="1350" dirty="0"/>
          </a:p>
          <a:p>
            <a:endParaRPr lang="en-US" sz="1350" dirty="0"/>
          </a:p>
        </p:txBody>
      </p:sp>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FDA669E8-A316-0A79-359D-255135B0788F}"/>
                  </a:ext>
                </a:extLst>
              </p:cNvPr>
              <p:cNvSpPr txBox="1"/>
              <p:nvPr/>
            </p:nvSpPr>
            <p:spPr>
              <a:xfrm rot="16200000">
                <a:off x="6383672" y="2538192"/>
                <a:ext cx="992195" cy="5078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350" i="1">
                          <a:latin typeface="Cambria Math" panose="02040503050406030204" pitchFamily="18" charset="0"/>
                        </a:rPr>
                        <m:t>𝑝</m:t>
                      </m:r>
                      <m:r>
                        <a:rPr lang="en-US" sz="1350" i="1">
                          <a:latin typeface="Cambria Math" panose="02040503050406030204" pitchFamily="18" charset="0"/>
                        </a:rPr>
                        <m:t>&lt;1 </m:t>
                      </m:r>
                      <m:r>
                        <a:rPr lang="en-US" sz="1350" i="1">
                          <a:latin typeface="Cambria Math" panose="02040503050406030204" pitchFamily="18" charset="0"/>
                        </a:rPr>
                        <m:t>𝐺𝑒𝑉</m:t>
                      </m:r>
                    </m:oMath>
                  </m:oMathPara>
                </a14:m>
                <a:endParaRPr lang="en-US" sz="1350" dirty="0"/>
              </a:p>
              <a:p>
                <a:r>
                  <a:rPr lang="en-US" sz="1350" dirty="0"/>
                  <a:t>In barrel</a:t>
                </a:r>
              </a:p>
            </p:txBody>
          </p:sp>
        </mc:Choice>
        <mc:Fallback>
          <p:sp>
            <p:nvSpPr>
              <p:cNvPr id="7" name="TextBox 6">
                <a:extLst>
                  <a:ext uri="{FF2B5EF4-FFF2-40B4-BE49-F238E27FC236}">
                    <a16:creationId xmlns:a16="http://schemas.microsoft.com/office/drawing/2014/main" id="{FDA669E8-A316-0A79-359D-255135B0788F}"/>
                  </a:ext>
                </a:extLst>
              </p:cNvPr>
              <p:cNvSpPr txBox="1">
                <a:spLocks noRot="1" noChangeAspect="1" noMove="1" noResize="1" noEditPoints="1" noAdjustHandles="1" noChangeArrowheads="1" noChangeShapeType="1" noTextEdit="1"/>
              </p:cNvSpPr>
              <p:nvPr/>
            </p:nvSpPr>
            <p:spPr>
              <a:xfrm rot="16200000">
                <a:off x="6383672" y="2538192"/>
                <a:ext cx="992195" cy="507831"/>
              </a:xfrm>
              <a:prstGeom prst="rect">
                <a:avLst/>
              </a:prstGeom>
              <a:blipFill>
                <a:blip r:embed="rId8"/>
                <a:stretch>
                  <a:fillRect r="-12195" b="-2532"/>
                </a:stretch>
              </a:blipFill>
            </p:spPr>
            <p:txBody>
              <a:bodyPr/>
              <a:lstStyle/>
              <a:p>
                <a:r>
                  <a:rPr lang="en-US">
                    <a:noFill/>
                  </a:rPr>
                  <a:t> </a:t>
                </a:r>
              </a:p>
            </p:txBody>
          </p:sp>
        </mc:Fallback>
      </mc:AlternateContent>
      <p:sp>
        <p:nvSpPr>
          <p:cNvPr id="9" name="AutoShape 2">
            <a:extLst>
              <a:ext uri="{FF2B5EF4-FFF2-40B4-BE49-F238E27FC236}">
                <a16:creationId xmlns:a16="http://schemas.microsoft.com/office/drawing/2014/main" id="{32C7A4C9-7EAA-F932-B951-DE59EE2BCFFC}"/>
              </a:ext>
            </a:extLst>
          </p:cNvPr>
          <p:cNvSpPr>
            <a:spLocks noChangeAspect="1" noChangeArrowheads="1"/>
          </p:cNvSpPr>
          <p:nvPr/>
        </p:nvSpPr>
        <p:spPr bwMode="auto">
          <a:xfrm>
            <a:off x="4457700" y="33147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12" name="AutoShape 4">
            <a:extLst>
              <a:ext uri="{FF2B5EF4-FFF2-40B4-BE49-F238E27FC236}">
                <a16:creationId xmlns:a16="http://schemas.microsoft.com/office/drawing/2014/main" id="{7D2D4035-6249-0D80-DA98-888C5BB806B7}"/>
              </a:ext>
            </a:extLst>
          </p:cNvPr>
          <p:cNvSpPr>
            <a:spLocks noChangeAspect="1" noChangeArrowheads="1"/>
          </p:cNvSpPr>
          <p:nvPr/>
        </p:nvSpPr>
        <p:spPr bwMode="auto">
          <a:xfrm>
            <a:off x="4572000" y="34290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13" name="AutoShape 6">
            <a:extLst>
              <a:ext uri="{FF2B5EF4-FFF2-40B4-BE49-F238E27FC236}">
                <a16:creationId xmlns:a16="http://schemas.microsoft.com/office/drawing/2014/main" id="{DB51C036-6FEB-DAAB-52B4-C631208BE9C7}"/>
              </a:ext>
            </a:extLst>
          </p:cNvPr>
          <p:cNvSpPr>
            <a:spLocks noChangeAspect="1" noChangeArrowheads="1"/>
          </p:cNvSpPr>
          <p:nvPr/>
        </p:nvSpPr>
        <p:spPr bwMode="auto">
          <a:xfrm>
            <a:off x="4686300" y="35433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16" name="Left Brace 15">
            <a:extLst>
              <a:ext uri="{FF2B5EF4-FFF2-40B4-BE49-F238E27FC236}">
                <a16:creationId xmlns:a16="http://schemas.microsoft.com/office/drawing/2014/main" id="{39DBA946-378C-9184-862B-ED95D926B572}"/>
              </a:ext>
            </a:extLst>
          </p:cNvPr>
          <p:cNvSpPr/>
          <p:nvPr/>
        </p:nvSpPr>
        <p:spPr>
          <a:xfrm>
            <a:off x="7133685" y="2829907"/>
            <a:ext cx="352965" cy="480185"/>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pic>
        <p:nvPicPr>
          <p:cNvPr id="5" name="Picture 4">
            <a:extLst>
              <a:ext uri="{FF2B5EF4-FFF2-40B4-BE49-F238E27FC236}">
                <a16:creationId xmlns:a16="http://schemas.microsoft.com/office/drawing/2014/main" id="{6F619E36-239D-E6D9-3F2A-E199CCF988FD}"/>
              </a:ext>
            </a:extLst>
          </p:cNvPr>
          <p:cNvPicPr>
            <a:picLocks noChangeAspect="1"/>
          </p:cNvPicPr>
          <p:nvPr/>
        </p:nvPicPr>
        <p:blipFill>
          <a:blip r:embed="rId9"/>
          <a:stretch>
            <a:fillRect/>
          </a:stretch>
        </p:blipFill>
        <p:spPr>
          <a:xfrm>
            <a:off x="6928042" y="5585475"/>
            <a:ext cx="1245257" cy="1272525"/>
          </a:xfrm>
          <a:prstGeom prst="rect">
            <a:avLst/>
          </a:prstGeom>
        </p:spPr>
      </p:pic>
      <p:pic>
        <p:nvPicPr>
          <p:cNvPr id="14" name="Picture 13">
            <a:extLst>
              <a:ext uri="{FF2B5EF4-FFF2-40B4-BE49-F238E27FC236}">
                <a16:creationId xmlns:a16="http://schemas.microsoft.com/office/drawing/2014/main" id="{D938FB66-0C47-59F3-46FB-73DBD24EDD91}"/>
              </a:ext>
            </a:extLst>
          </p:cNvPr>
          <p:cNvPicPr>
            <a:picLocks noChangeAspect="1"/>
          </p:cNvPicPr>
          <p:nvPr/>
        </p:nvPicPr>
        <p:blipFill>
          <a:blip r:embed="rId10"/>
          <a:stretch>
            <a:fillRect/>
          </a:stretch>
        </p:blipFill>
        <p:spPr>
          <a:xfrm>
            <a:off x="8083615" y="5644279"/>
            <a:ext cx="1060385" cy="1154915"/>
          </a:xfrm>
          <a:prstGeom prst="rect">
            <a:avLst/>
          </a:prstGeom>
        </p:spPr>
      </p:pic>
    </p:spTree>
    <p:extLst>
      <p:ext uri="{BB962C8B-B14F-4D97-AF65-F5344CB8AC3E}">
        <p14:creationId xmlns:p14="http://schemas.microsoft.com/office/powerpoint/2010/main" val="9350732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A8068C-7BB6-988F-5F4C-24E9C8C6292B}"/>
              </a:ext>
            </a:extLst>
          </p:cNvPr>
          <p:cNvSpPr>
            <a:spLocks noGrp="1"/>
          </p:cNvSpPr>
          <p:nvPr>
            <p:ph type="title"/>
          </p:nvPr>
        </p:nvSpPr>
        <p:spPr/>
        <p:txBody>
          <a:bodyPr/>
          <a:lstStyle/>
          <a:p>
            <a:r>
              <a:rPr lang="en-US" dirty="0"/>
              <a:t>Project Scope</a:t>
            </a:r>
          </a:p>
        </p:txBody>
      </p:sp>
      <p:sp>
        <p:nvSpPr>
          <p:cNvPr id="3" name="Content Placeholder 2">
            <a:extLst>
              <a:ext uri="{FF2B5EF4-FFF2-40B4-BE49-F238E27FC236}">
                <a16:creationId xmlns:a16="http://schemas.microsoft.com/office/drawing/2014/main" id="{31F4F071-F97B-397C-4074-E97CA9BEB535}"/>
              </a:ext>
            </a:extLst>
          </p:cNvPr>
          <p:cNvSpPr>
            <a:spLocks noGrp="1"/>
          </p:cNvSpPr>
          <p:nvPr>
            <p:ph idx="1"/>
          </p:nvPr>
        </p:nvSpPr>
        <p:spPr>
          <a:xfrm>
            <a:off x="110135" y="1184900"/>
            <a:ext cx="8923471" cy="4993659"/>
          </a:xfrm>
        </p:spPr>
        <p:txBody>
          <a:bodyPr>
            <a:normAutofit fontScale="92500" lnSpcReduction="10000"/>
          </a:bodyPr>
          <a:lstStyle/>
          <a:p>
            <a:r>
              <a:rPr lang="en-US" dirty="0">
                <a:solidFill>
                  <a:srgbClr val="FF0000"/>
                </a:solidFill>
                <a:sym typeface="Wingdings" pitchFamily="2" charset="2"/>
              </a:rPr>
              <a:t>Implementation of Barrel KLM in Simulation to</a:t>
            </a:r>
          </a:p>
          <a:p>
            <a:pPr lvl="1"/>
            <a:r>
              <a:rPr lang="en-US" b="0" i="0" u="none" strike="noStrike" dirty="0">
                <a:solidFill>
                  <a:srgbClr val="FF0000"/>
                </a:solidFill>
                <a:effectLst/>
                <a:latin typeface="Helvetica" pitchFamily="2" charset="0"/>
              </a:rPr>
              <a:t>Study optimization of  field, det radius and layer topology for best muon efficiency vs. threshold and desired range.</a:t>
            </a:r>
          </a:p>
          <a:p>
            <a:pPr lvl="1"/>
            <a:r>
              <a:rPr lang="en-US" b="0" i="0" u="none" strike="noStrike" dirty="0">
                <a:solidFill>
                  <a:srgbClr val="FF0000"/>
                </a:solidFill>
                <a:effectLst/>
                <a:latin typeface="Helvetica" pitchFamily="2" charset="0"/>
              </a:rPr>
              <a:t> Achieve a KLM  baseline integrated design (with magnet and tracker)</a:t>
            </a:r>
          </a:p>
          <a:p>
            <a:pPr lvl="1"/>
            <a:r>
              <a:rPr lang="en-US" dirty="0">
                <a:sym typeface="Wingdings" pitchFamily="2" charset="2"/>
              </a:rPr>
              <a:t>Study hadronic response (energy, PID)</a:t>
            </a:r>
          </a:p>
          <a:p>
            <a:pPr lvl="1"/>
            <a:r>
              <a:rPr lang="en-US" dirty="0">
                <a:sym typeface="Wingdings" pitchFamily="2" charset="2"/>
              </a:rPr>
              <a:t>Adapt ML algorithms to KLM geometry</a:t>
            </a:r>
          </a:p>
          <a:p>
            <a:pPr lvl="1"/>
            <a:r>
              <a:rPr lang="en-US" dirty="0">
                <a:sym typeface="Wingdings" pitchFamily="2" charset="2"/>
              </a:rPr>
              <a:t>Interplay of geometry/ML performance</a:t>
            </a:r>
          </a:p>
          <a:p>
            <a:r>
              <a:rPr lang="en-US" dirty="0">
                <a:solidFill>
                  <a:srgbClr val="FF0000"/>
                </a:solidFill>
                <a:sym typeface="Wingdings" pitchFamily="2" charset="2"/>
              </a:rPr>
              <a:t>R&amp;D on  thin scintillators</a:t>
            </a:r>
          </a:p>
          <a:p>
            <a:pPr lvl="1"/>
            <a:r>
              <a:rPr lang="en-US" dirty="0">
                <a:solidFill>
                  <a:srgbClr val="FF0000"/>
                </a:solidFill>
                <a:sym typeface="Wingdings" pitchFamily="2" charset="2"/>
              </a:rPr>
              <a:t>Demonstrate feasibility of compact design with direct readout</a:t>
            </a:r>
          </a:p>
          <a:p>
            <a:pPr lvl="1"/>
            <a:r>
              <a:rPr lang="en-US" b="0" i="0" u="none" strike="noStrike" dirty="0">
                <a:solidFill>
                  <a:srgbClr val="000000"/>
                </a:solidFill>
                <a:effectLst/>
                <a:latin typeface="Helvetica" pitchFamily="2" charset="0"/>
              </a:rPr>
              <a:t> Timing (strive for 10s of picoseconds) for TOF info for hadron ID and momentum measurement </a:t>
            </a:r>
          </a:p>
          <a:p>
            <a:pPr lvl="1"/>
            <a:r>
              <a:rPr lang="en-US" b="0" i="0" u="none" strike="noStrike" dirty="0">
                <a:solidFill>
                  <a:srgbClr val="000000"/>
                </a:solidFill>
                <a:effectLst/>
                <a:latin typeface="Helvetica" pitchFamily="2" charset="0"/>
              </a:rPr>
              <a:t>w/ double-sided readout of strip, evaluate timing for position determination</a:t>
            </a:r>
          </a:p>
          <a:p>
            <a:pPr marL="457200" lvl="1" indent="0">
              <a:buNone/>
            </a:pPr>
            <a:r>
              <a:rPr lang="en-US" b="0" i="0" u="none" strike="noStrike" dirty="0">
                <a:solidFill>
                  <a:srgbClr val="000000"/>
                </a:solidFill>
                <a:effectLst/>
                <a:latin typeface="Helvetica" pitchFamily="2" charset="0"/>
              </a:rPr>
              <a:t> </a:t>
            </a:r>
            <a:r>
              <a:rPr lang="en-US" b="0" i="0" u="none" strike="noStrike" dirty="0">
                <a:solidFill>
                  <a:srgbClr val="000000"/>
                </a:solidFill>
                <a:effectLst/>
                <a:latin typeface="Helvetica" pitchFamily="2" charset="0"/>
                <a:sym typeface="Wingdings" pitchFamily="2" charset="2"/>
              </a:rPr>
              <a:t></a:t>
            </a:r>
            <a:r>
              <a:rPr lang="en-US" b="0" i="0" u="none" strike="noStrike" dirty="0">
                <a:solidFill>
                  <a:srgbClr val="000000"/>
                </a:solidFill>
                <a:effectLst/>
                <a:latin typeface="Helvetica" pitchFamily="2" charset="0"/>
              </a:rPr>
              <a:t>more compact design.</a:t>
            </a:r>
          </a:p>
          <a:p>
            <a:r>
              <a:rPr lang="en-US" dirty="0">
                <a:solidFill>
                  <a:srgbClr val="000000"/>
                </a:solidFill>
                <a:latin typeface="Helvetica" pitchFamily="2" charset="0"/>
              </a:rPr>
              <a:t>Implementation of fast readout chain using </a:t>
            </a:r>
            <a:r>
              <a:rPr lang="en-US" dirty="0" err="1">
                <a:solidFill>
                  <a:srgbClr val="000000"/>
                </a:solidFill>
                <a:latin typeface="Helvetica" pitchFamily="2" charset="0"/>
              </a:rPr>
              <a:t>SiPMs</a:t>
            </a:r>
            <a:endParaRPr lang="en-US" b="0" i="0" u="none" strike="noStrike" dirty="0">
              <a:solidFill>
                <a:srgbClr val="000000"/>
              </a:solidFill>
              <a:effectLst/>
              <a:latin typeface="Helvetica" pitchFamily="2" charset="0"/>
            </a:endParaRPr>
          </a:p>
          <a:p>
            <a:r>
              <a:rPr lang="en-US" b="0" i="0" u="none" strike="noStrike" dirty="0">
                <a:solidFill>
                  <a:srgbClr val="000000"/>
                </a:solidFill>
                <a:effectLst/>
                <a:latin typeface="Helvetica" pitchFamily="2" charset="0"/>
              </a:rPr>
              <a:t>Integration of R&amp;D results into simulations</a:t>
            </a:r>
          </a:p>
          <a:p>
            <a:r>
              <a:rPr lang="en-US" dirty="0">
                <a:solidFill>
                  <a:srgbClr val="000000"/>
                </a:solidFill>
                <a:latin typeface="Helvetica" pitchFamily="2" charset="0"/>
              </a:rPr>
              <a:t>Beam test to verify hadronic response</a:t>
            </a:r>
            <a:endParaRPr lang="en-US" b="0" i="0" u="none" strike="noStrike" dirty="0">
              <a:solidFill>
                <a:srgbClr val="000000"/>
              </a:solidFill>
              <a:effectLst/>
              <a:latin typeface="Helvetica" pitchFamily="2" charset="0"/>
            </a:endParaRPr>
          </a:p>
          <a:p>
            <a:endParaRPr lang="en-US" dirty="0"/>
          </a:p>
        </p:txBody>
      </p:sp>
      <p:sp>
        <p:nvSpPr>
          <p:cNvPr id="23" name="Slide Number Placeholder 22">
            <a:extLst>
              <a:ext uri="{FF2B5EF4-FFF2-40B4-BE49-F238E27FC236}">
                <a16:creationId xmlns:a16="http://schemas.microsoft.com/office/drawing/2014/main" id="{82804DBF-C462-1505-0484-617CBAC9E15C}"/>
              </a:ext>
            </a:extLst>
          </p:cNvPr>
          <p:cNvSpPr>
            <a:spLocks noGrp="1"/>
          </p:cNvSpPr>
          <p:nvPr>
            <p:ph type="sldNum" sz="quarter" idx="12"/>
          </p:nvPr>
        </p:nvSpPr>
        <p:spPr/>
        <p:txBody>
          <a:bodyPr/>
          <a:lstStyle/>
          <a:p>
            <a:fld id="{7E73D34A-0D7C-2C40-9981-F7C6421A89B5}" type="slidenum">
              <a:rPr lang="en-US" smtClean="0"/>
              <a:t>18</a:t>
            </a:fld>
            <a:endParaRPr lang="en-US"/>
          </a:p>
        </p:txBody>
      </p:sp>
      <p:pic>
        <p:nvPicPr>
          <p:cNvPr id="21" name="Picture 20">
            <a:extLst>
              <a:ext uri="{FF2B5EF4-FFF2-40B4-BE49-F238E27FC236}">
                <a16:creationId xmlns:a16="http://schemas.microsoft.com/office/drawing/2014/main" id="{AB3D073B-4CD4-8453-0848-815523B49443}"/>
              </a:ext>
            </a:extLst>
          </p:cNvPr>
          <p:cNvPicPr>
            <a:picLocks noChangeAspect="1"/>
          </p:cNvPicPr>
          <p:nvPr/>
        </p:nvPicPr>
        <p:blipFill>
          <a:blip r:embed="rId2"/>
          <a:stretch>
            <a:fillRect/>
          </a:stretch>
        </p:blipFill>
        <p:spPr>
          <a:xfrm>
            <a:off x="7088400" y="2316958"/>
            <a:ext cx="1907822" cy="1427333"/>
          </a:xfrm>
          <a:prstGeom prst="rect">
            <a:avLst/>
          </a:prstGeom>
        </p:spPr>
      </p:pic>
      <p:sp>
        <p:nvSpPr>
          <p:cNvPr id="24" name="TextBox 23">
            <a:extLst>
              <a:ext uri="{FF2B5EF4-FFF2-40B4-BE49-F238E27FC236}">
                <a16:creationId xmlns:a16="http://schemas.microsoft.com/office/drawing/2014/main" id="{5478B0AA-B609-8B0F-5C69-A64FFBBCEC48}"/>
              </a:ext>
            </a:extLst>
          </p:cNvPr>
          <p:cNvSpPr txBox="1"/>
          <p:nvPr/>
        </p:nvSpPr>
        <p:spPr>
          <a:xfrm>
            <a:off x="7124109" y="6488668"/>
            <a:ext cx="1909497" cy="369332"/>
          </a:xfrm>
          <a:prstGeom prst="rect">
            <a:avLst/>
          </a:prstGeom>
          <a:noFill/>
        </p:spPr>
        <p:txBody>
          <a:bodyPr wrap="none" rtlCol="0">
            <a:spAutoFit/>
          </a:bodyPr>
          <a:lstStyle/>
          <a:p>
            <a:r>
              <a:rPr lang="en-US" sz="900" dirty="0"/>
              <a:t>Performance of GNN based HCAL rec</a:t>
            </a:r>
          </a:p>
          <a:p>
            <a:r>
              <a:rPr lang="en-US" sz="900" dirty="0"/>
              <a:t>ATL-PHYS-PUB-2022-040</a:t>
            </a:r>
          </a:p>
        </p:txBody>
      </p:sp>
      <p:sp>
        <p:nvSpPr>
          <p:cNvPr id="25" name="TextBox 24">
            <a:extLst>
              <a:ext uri="{FF2B5EF4-FFF2-40B4-BE49-F238E27FC236}">
                <a16:creationId xmlns:a16="http://schemas.microsoft.com/office/drawing/2014/main" id="{E5D864B1-24CF-F72F-2930-5763BA1A6E4E}"/>
              </a:ext>
            </a:extLst>
          </p:cNvPr>
          <p:cNvSpPr txBox="1"/>
          <p:nvPr/>
        </p:nvSpPr>
        <p:spPr>
          <a:xfrm>
            <a:off x="7204260" y="3897536"/>
            <a:ext cx="1749197" cy="230832"/>
          </a:xfrm>
          <a:prstGeom prst="rect">
            <a:avLst/>
          </a:prstGeom>
          <a:noFill/>
        </p:spPr>
        <p:txBody>
          <a:bodyPr wrap="none" rtlCol="0">
            <a:spAutoFit/>
          </a:bodyPr>
          <a:lstStyle/>
          <a:p>
            <a:r>
              <a:rPr lang="en-US" sz="900" dirty="0"/>
              <a:t>CORE magnet system simulations</a:t>
            </a:r>
          </a:p>
        </p:txBody>
      </p:sp>
      <p:pic>
        <p:nvPicPr>
          <p:cNvPr id="5" name="Picture 4">
            <a:extLst>
              <a:ext uri="{FF2B5EF4-FFF2-40B4-BE49-F238E27FC236}">
                <a16:creationId xmlns:a16="http://schemas.microsoft.com/office/drawing/2014/main" id="{AF425927-C30E-FD13-4313-9ABC5E3BE84C}"/>
              </a:ext>
            </a:extLst>
          </p:cNvPr>
          <p:cNvPicPr>
            <a:picLocks noChangeAspect="1"/>
          </p:cNvPicPr>
          <p:nvPr/>
        </p:nvPicPr>
        <p:blipFill>
          <a:blip r:embed="rId3"/>
          <a:stretch>
            <a:fillRect/>
          </a:stretch>
        </p:blipFill>
        <p:spPr>
          <a:xfrm>
            <a:off x="6978006" y="4781506"/>
            <a:ext cx="2055600" cy="1742791"/>
          </a:xfrm>
          <a:prstGeom prst="rect">
            <a:avLst/>
          </a:prstGeom>
        </p:spPr>
      </p:pic>
    </p:spTree>
    <p:extLst>
      <p:ext uri="{BB962C8B-B14F-4D97-AF65-F5344CB8AC3E}">
        <p14:creationId xmlns:p14="http://schemas.microsoft.com/office/powerpoint/2010/main" val="30975746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D9C2D-28EF-8A60-925F-94AC9EDF286E}"/>
              </a:ext>
            </a:extLst>
          </p:cNvPr>
          <p:cNvSpPr>
            <a:spLocks noGrp="1"/>
          </p:cNvSpPr>
          <p:nvPr>
            <p:ph type="title"/>
          </p:nvPr>
        </p:nvSpPr>
        <p:spPr>
          <a:xfrm>
            <a:off x="0" y="339437"/>
            <a:ext cx="8828956" cy="487490"/>
          </a:xfrm>
        </p:spPr>
        <p:txBody>
          <a:bodyPr>
            <a:normAutofit fontScale="90000"/>
          </a:bodyPr>
          <a:lstStyle/>
          <a:p>
            <a:r>
              <a:rPr lang="en-US" b="0" i="0" u="none" strike="noStrike" dirty="0">
                <a:solidFill>
                  <a:srgbClr val="000000"/>
                </a:solidFill>
                <a:effectLst/>
                <a:latin typeface="Helvetica" pitchFamily="2" charset="0"/>
              </a:rPr>
              <a:t>Previous Year 1 Activities and Budget Request</a:t>
            </a:r>
            <a:br>
              <a:rPr lang="en-US" dirty="0"/>
            </a:br>
            <a:endParaRPr lang="en-US" dirty="0">
              <a:solidFill>
                <a:srgbClr val="00B050"/>
              </a:solidFill>
            </a:endParaRPr>
          </a:p>
        </p:txBody>
      </p:sp>
      <p:sp>
        <p:nvSpPr>
          <p:cNvPr id="3" name="Content Placeholder 2">
            <a:extLst>
              <a:ext uri="{FF2B5EF4-FFF2-40B4-BE49-F238E27FC236}">
                <a16:creationId xmlns:a16="http://schemas.microsoft.com/office/drawing/2014/main" id="{10183B09-C61D-9595-DF73-5877F5FE504A}"/>
              </a:ext>
            </a:extLst>
          </p:cNvPr>
          <p:cNvSpPr>
            <a:spLocks noGrp="1"/>
          </p:cNvSpPr>
          <p:nvPr>
            <p:ph idx="1"/>
          </p:nvPr>
        </p:nvSpPr>
        <p:spPr>
          <a:xfrm>
            <a:off x="308919" y="1354089"/>
            <a:ext cx="5942375" cy="4993659"/>
          </a:xfrm>
        </p:spPr>
        <p:txBody>
          <a:bodyPr>
            <a:normAutofit fontScale="92500" lnSpcReduction="20000"/>
          </a:bodyPr>
          <a:lstStyle/>
          <a:p>
            <a:r>
              <a:rPr lang="en-US" dirty="0">
                <a:solidFill>
                  <a:srgbClr val="7030A0"/>
                </a:solidFill>
              </a:rPr>
              <a:t>Simulation + Reconstruction work at Duke</a:t>
            </a:r>
          </a:p>
          <a:p>
            <a:pPr lvl="1"/>
            <a:r>
              <a:rPr lang="en-US" dirty="0">
                <a:solidFill>
                  <a:srgbClr val="7030A0"/>
                </a:solidFill>
              </a:rPr>
              <a:t>Deliverables</a:t>
            </a:r>
          </a:p>
          <a:p>
            <a:pPr lvl="2"/>
            <a:r>
              <a:rPr lang="en-US" dirty="0" err="1">
                <a:solidFill>
                  <a:srgbClr val="7030A0"/>
                </a:solidFill>
              </a:rPr>
              <a:t>MuID</a:t>
            </a:r>
            <a:r>
              <a:rPr lang="en-US" dirty="0">
                <a:solidFill>
                  <a:srgbClr val="7030A0"/>
                </a:solidFill>
              </a:rPr>
              <a:t> reconstruction/</a:t>
            </a:r>
            <a:r>
              <a:rPr lang="en-US" dirty="0" err="1">
                <a:solidFill>
                  <a:srgbClr val="7030A0"/>
                </a:solidFill>
              </a:rPr>
              <a:t>MuID</a:t>
            </a:r>
            <a:endParaRPr lang="en-US" dirty="0">
              <a:solidFill>
                <a:srgbClr val="7030A0"/>
              </a:solidFill>
            </a:endParaRPr>
          </a:p>
          <a:p>
            <a:pPr lvl="2"/>
            <a:r>
              <a:rPr lang="en-US" dirty="0">
                <a:solidFill>
                  <a:srgbClr val="7030A0"/>
                </a:solidFill>
              </a:rPr>
              <a:t>Study of hadronic shower shape</a:t>
            </a:r>
          </a:p>
          <a:p>
            <a:pPr lvl="2"/>
            <a:r>
              <a:rPr lang="en-US" dirty="0">
                <a:solidFill>
                  <a:srgbClr val="7030A0"/>
                </a:solidFill>
              </a:rPr>
              <a:t>Clustering, hadronic reconstruction algorithms</a:t>
            </a:r>
          </a:p>
          <a:p>
            <a:pPr lvl="1"/>
            <a:r>
              <a:rPr lang="en-US" dirty="0">
                <a:solidFill>
                  <a:srgbClr val="7030A0"/>
                </a:solidFill>
              </a:rPr>
              <a:t>Milestone: Initial characterization of </a:t>
            </a:r>
            <a:r>
              <a:rPr lang="en-US" dirty="0" err="1">
                <a:solidFill>
                  <a:srgbClr val="7030A0"/>
                </a:solidFill>
              </a:rPr>
              <a:t>MuonID</a:t>
            </a:r>
            <a:r>
              <a:rPr lang="en-US" dirty="0">
                <a:solidFill>
                  <a:srgbClr val="7030A0"/>
                </a:solidFill>
              </a:rPr>
              <a:t>, hadron reconstruction/ID</a:t>
            </a:r>
          </a:p>
          <a:p>
            <a:r>
              <a:rPr lang="en-US" dirty="0">
                <a:solidFill>
                  <a:srgbClr val="7030A0"/>
                </a:solidFill>
              </a:rPr>
              <a:t>Readout </a:t>
            </a:r>
            <a:r>
              <a:rPr lang="en-US" dirty="0" err="1">
                <a:solidFill>
                  <a:srgbClr val="7030A0"/>
                </a:solidFill>
              </a:rPr>
              <a:t>teststand</a:t>
            </a:r>
            <a:r>
              <a:rPr lang="en-US" dirty="0">
                <a:solidFill>
                  <a:srgbClr val="7030A0"/>
                </a:solidFill>
              </a:rPr>
              <a:t> at Duke (+ in kind contributions/REU)</a:t>
            </a:r>
          </a:p>
          <a:p>
            <a:pPr lvl="1"/>
            <a:endParaRPr lang="en-US" dirty="0"/>
          </a:p>
          <a:p>
            <a:r>
              <a:rPr lang="en-US" dirty="0" err="1">
                <a:solidFill>
                  <a:srgbClr val="0070C0"/>
                </a:solidFill>
              </a:rPr>
              <a:t>Teststand</a:t>
            </a:r>
            <a:r>
              <a:rPr lang="en-US" dirty="0">
                <a:solidFill>
                  <a:srgbClr val="0070C0"/>
                </a:solidFill>
              </a:rPr>
              <a:t> for Scintillator R&amp;D, </a:t>
            </a:r>
            <a:r>
              <a:rPr lang="en-US" dirty="0" err="1">
                <a:solidFill>
                  <a:srgbClr val="0070C0"/>
                </a:solidFill>
              </a:rPr>
              <a:t>UofSC</a:t>
            </a:r>
            <a:endParaRPr lang="en-US" dirty="0">
              <a:solidFill>
                <a:srgbClr val="0070C0"/>
              </a:solidFill>
            </a:endParaRPr>
          </a:p>
          <a:p>
            <a:pPr lvl="1"/>
            <a:r>
              <a:rPr lang="en-US" dirty="0">
                <a:solidFill>
                  <a:srgbClr val="0070C0"/>
                </a:solidFill>
              </a:rPr>
              <a:t>Deliverable: </a:t>
            </a:r>
          </a:p>
          <a:p>
            <a:pPr lvl="2"/>
            <a:r>
              <a:rPr lang="en-US" dirty="0">
                <a:solidFill>
                  <a:srgbClr val="0070C0"/>
                </a:solidFill>
              </a:rPr>
              <a:t>Procurement of material</a:t>
            </a:r>
          </a:p>
          <a:p>
            <a:pPr lvl="2"/>
            <a:r>
              <a:rPr lang="en-US" dirty="0">
                <a:solidFill>
                  <a:srgbClr val="0070C0"/>
                </a:solidFill>
              </a:rPr>
              <a:t>Preparation of </a:t>
            </a:r>
            <a:r>
              <a:rPr lang="en-US" dirty="0" err="1">
                <a:solidFill>
                  <a:srgbClr val="0070C0"/>
                </a:solidFill>
              </a:rPr>
              <a:t>teststand</a:t>
            </a:r>
            <a:r>
              <a:rPr lang="en-US" dirty="0">
                <a:solidFill>
                  <a:srgbClr val="0070C0"/>
                </a:solidFill>
              </a:rPr>
              <a:t> (including DAQ)</a:t>
            </a:r>
          </a:p>
          <a:p>
            <a:pPr lvl="1"/>
            <a:r>
              <a:rPr lang="en-US" dirty="0">
                <a:solidFill>
                  <a:srgbClr val="0070C0"/>
                </a:solidFill>
              </a:rPr>
              <a:t>Milestone: </a:t>
            </a:r>
            <a:r>
              <a:rPr lang="en-US" dirty="0" err="1">
                <a:solidFill>
                  <a:srgbClr val="0070C0"/>
                </a:solidFill>
              </a:rPr>
              <a:t>Teststand</a:t>
            </a:r>
            <a:r>
              <a:rPr lang="en-US" dirty="0">
                <a:solidFill>
                  <a:srgbClr val="0070C0"/>
                </a:solidFill>
              </a:rPr>
              <a:t> ready</a:t>
            </a:r>
          </a:p>
          <a:p>
            <a:pPr lvl="1"/>
            <a:r>
              <a:rPr lang="en-US" dirty="0"/>
              <a:t>EE support by IU</a:t>
            </a:r>
          </a:p>
          <a:p>
            <a:r>
              <a:rPr lang="en-US" dirty="0">
                <a:solidFill>
                  <a:srgbClr val="0070C0"/>
                </a:solidFill>
              </a:rPr>
              <a:t>Simulation work at </a:t>
            </a:r>
            <a:r>
              <a:rPr lang="en-US" dirty="0" err="1">
                <a:solidFill>
                  <a:srgbClr val="0070C0"/>
                </a:solidFill>
              </a:rPr>
              <a:t>UofSC</a:t>
            </a:r>
            <a:r>
              <a:rPr lang="en-US" dirty="0">
                <a:solidFill>
                  <a:srgbClr val="0070C0"/>
                </a:solidFill>
              </a:rPr>
              <a:t>/SBU</a:t>
            </a:r>
          </a:p>
          <a:p>
            <a:pPr lvl="1"/>
            <a:r>
              <a:rPr lang="en-US" dirty="0">
                <a:solidFill>
                  <a:srgbClr val="0070C0"/>
                </a:solidFill>
              </a:rPr>
              <a:t>Deliverables/Milestone: Implemented KLM layer structure</a:t>
            </a:r>
          </a:p>
          <a:p>
            <a:endParaRPr lang="en-US" dirty="0"/>
          </a:p>
          <a:p>
            <a:pPr lvl="1"/>
            <a:endParaRPr lang="en-US" dirty="0"/>
          </a:p>
        </p:txBody>
      </p:sp>
      <p:sp>
        <p:nvSpPr>
          <p:cNvPr id="5" name="Slide Number Placeholder 4">
            <a:extLst>
              <a:ext uri="{FF2B5EF4-FFF2-40B4-BE49-F238E27FC236}">
                <a16:creationId xmlns:a16="http://schemas.microsoft.com/office/drawing/2014/main" id="{4B084B91-F492-2262-CEF4-BD97F9041DDB}"/>
              </a:ext>
            </a:extLst>
          </p:cNvPr>
          <p:cNvSpPr>
            <a:spLocks noGrp="1"/>
          </p:cNvSpPr>
          <p:nvPr>
            <p:ph type="sldNum" sz="quarter" idx="12"/>
          </p:nvPr>
        </p:nvSpPr>
        <p:spPr/>
        <p:txBody>
          <a:bodyPr/>
          <a:lstStyle/>
          <a:p>
            <a:fld id="{7E73D34A-0D7C-2C40-9981-F7C6421A89B5}" type="slidenum">
              <a:rPr lang="en-US" smtClean="0"/>
              <a:t>19</a:t>
            </a:fld>
            <a:endParaRPr lang="en-US"/>
          </a:p>
        </p:txBody>
      </p:sp>
    </p:spTree>
    <p:extLst>
      <p:ext uri="{BB962C8B-B14F-4D97-AF65-F5344CB8AC3E}">
        <p14:creationId xmlns:p14="http://schemas.microsoft.com/office/powerpoint/2010/main" val="1432344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46355-A95A-7FCD-3BBC-E8E00D006FC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70DCA02-4C4F-279D-3DF5-FB2E16031285}"/>
              </a:ext>
            </a:extLst>
          </p:cNvPr>
          <p:cNvSpPr>
            <a:spLocks noGrp="1"/>
          </p:cNvSpPr>
          <p:nvPr>
            <p:ph idx="1"/>
          </p:nvPr>
        </p:nvSpPr>
        <p:spPr/>
        <p:txBody>
          <a:bodyPr>
            <a:normAutofit/>
          </a:bodyPr>
          <a:lstStyle/>
          <a:p>
            <a:r>
              <a:rPr lang="en-US" sz="1800" dirty="0">
                <a:solidFill>
                  <a:srgbClr val="FF0000"/>
                </a:solidFill>
                <a:effectLst/>
                <a:latin typeface="Calibri" panose="020F0502020204030204" pitchFamily="34" charset="0"/>
              </a:rPr>
              <a:t>AI/ML is mentioned a number of times in the proposal, but did not surface in the deliverables explicitly. What is the connection? </a:t>
            </a:r>
            <a:endParaRPr lang="en-US" sz="1800" dirty="0">
              <a:solidFill>
                <a:srgbClr val="FF0000"/>
              </a:solidFill>
            </a:endParaRPr>
          </a:p>
          <a:p>
            <a:endParaRPr lang="en-US" sz="1800" dirty="0">
              <a:effectLst/>
              <a:latin typeface="Calibri" panose="020F0502020204030204" pitchFamily="34" charset="0"/>
            </a:endParaRPr>
          </a:p>
          <a:p>
            <a:r>
              <a:rPr lang="en-US" sz="1800" dirty="0">
                <a:latin typeface="Calibri" panose="020F0502020204030204" pitchFamily="34" charset="0"/>
              </a:rPr>
              <a:t>AI/ML is not a deliverable per se, but a tool to optimize the deliverables.</a:t>
            </a:r>
          </a:p>
          <a:p>
            <a:r>
              <a:rPr lang="en-US" sz="1800" dirty="0">
                <a:latin typeface="Calibri" panose="020F0502020204030204" pitchFamily="34" charset="0"/>
              </a:rPr>
              <a:t>We see two potential uses of ML/AI</a:t>
            </a:r>
          </a:p>
          <a:p>
            <a:pPr lvl="1"/>
            <a:r>
              <a:rPr lang="en-US" sz="1600" dirty="0">
                <a:latin typeface="Calibri" panose="020F0502020204030204" pitchFamily="34" charset="0"/>
              </a:rPr>
              <a:t>Energy reconstruction and PID</a:t>
            </a:r>
          </a:p>
          <a:p>
            <a:pPr lvl="2"/>
            <a:r>
              <a:rPr lang="en-US" sz="1400" dirty="0">
                <a:latin typeface="Calibri" panose="020F0502020204030204" pitchFamily="34" charset="0"/>
              </a:rPr>
              <a:t>Established</a:t>
            </a:r>
          </a:p>
          <a:p>
            <a:pPr lvl="2"/>
            <a:r>
              <a:rPr lang="en-US" sz="1400" dirty="0">
                <a:latin typeface="Calibri" panose="020F0502020204030204" pitchFamily="34" charset="0"/>
              </a:rPr>
              <a:t>Make use of longitudinal and lateral segmentation</a:t>
            </a:r>
          </a:p>
          <a:p>
            <a:pPr lvl="2"/>
            <a:r>
              <a:rPr lang="en-US" sz="1400" dirty="0">
                <a:latin typeface="Calibri" panose="020F0502020204030204" pitchFamily="34" charset="0"/>
              </a:rPr>
              <a:t>Well established (e.g. ATLAS, </a:t>
            </a:r>
            <a:r>
              <a:rPr lang="en-US" sz="1400" dirty="0" err="1">
                <a:latin typeface="Calibri" panose="020F0502020204030204" pitchFamily="34" charset="0"/>
              </a:rPr>
              <a:t>ePIC</a:t>
            </a:r>
            <a:r>
              <a:rPr lang="en-US" sz="1400" dirty="0">
                <a:latin typeface="Calibri" panose="020F0502020204030204" pitchFamily="34" charset="0"/>
              </a:rPr>
              <a:t>), in particular for non-compensating calorimeters</a:t>
            </a:r>
          </a:p>
          <a:p>
            <a:pPr lvl="1"/>
            <a:r>
              <a:rPr lang="en-US" sz="1600" dirty="0">
                <a:latin typeface="Calibri" panose="020F0502020204030204" pitchFamily="34" charset="0"/>
              </a:rPr>
              <a:t>Detector design</a:t>
            </a:r>
          </a:p>
          <a:p>
            <a:pPr lvl="2"/>
            <a:r>
              <a:rPr lang="en-US" sz="1400" dirty="0">
                <a:latin typeface="Calibri" panose="020F0502020204030204" pitchFamily="34" charset="0"/>
              </a:rPr>
              <a:t>2</a:t>
            </a:r>
            <a:r>
              <a:rPr lang="en-US" sz="1400" baseline="30000" dirty="0">
                <a:latin typeface="Calibri" panose="020F0502020204030204" pitchFamily="34" charset="0"/>
              </a:rPr>
              <a:t>nd</a:t>
            </a:r>
            <a:r>
              <a:rPr lang="en-US" sz="1400" dirty="0">
                <a:latin typeface="Calibri" panose="020F0502020204030204" pitchFamily="34" charset="0"/>
              </a:rPr>
              <a:t> detector design optimization is one potential goal of the AIDE collaboration (Vossen co-PI)</a:t>
            </a:r>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29CD422D-0F35-A60C-F3C2-6CEE738120E8}"/>
              </a:ext>
            </a:extLst>
          </p:cNvPr>
          <p:cNvSpPr>
            <a:spLocks noGrp="1"/>
          </p:cNvSpPr>
          <p:nvPr>
            <p:ph type="sldNum" sz="quarter" idx="12"/>
          </p:nvPr>
        </p:nvSpPr>
        <p:spPr/>
        <p:txBody>
          <a:bodyPr/>
          <a:lstStyle/>
          <a:p>
            <a:fld id="{07E1C93C-5050-FC42-8F10-D22D4F119D13}" type="slidenum">
              <a:rPr lang="en-US" smtClean="0"/>
              <a:pPr/>
              <a:t>2</a:t>
            </a:fld>
            <a:endParaRPr lang="en-US" dirty="0"/>
          </a:p>
        </p:txBody>
      </p:sp>
      <p:pic>
        <p:nvPicPr>
          <p:cNvPr id="8" name="Picture 7" descr="A table with numbers and symbols&#10;&#10;Description automatically generated">
            <a:extLst>
              <a:ext uri="{FF2B5EF4-FFF2-40B4-BE49-F238E27FC236}">
                <a16:creationId xmlns:a16="http://schemas.microsoft.com/office/drawing/2014/main" id="{14D1FF23-7E17-07CB-487F-BDDC95FCAA30}"/>
              </a:ext>
            </a:extLst>
          </p:cNvPr>
          <p:cNvPicPr>
            <a:picLocks noChangeAspect="1"/>
          </p:cNvPicPr>
          <p:nvPr/>
        </p:nvPicPr>
        <p:blipFill>
          <a:blip r:embed="rId2"/>
          <a:stretch>
            <a:fillRect/>
          </a:stretch>
        </p:blipFill>
        <p:spPr>
          <a:xfrm>
            <a:off x="208087" y="4655332"/>
            <a:ext cx="5732891" cy="1855175"/>
          </a:xfrm>
          <a:prstGeom prst="rect">
            <a:avLst/>
          </a:prstGeom>
        </p:spPr>
      </p:pic>
      <p:sp>
        <p:nvSpPr>
          <p:cNvPr id="9" name="TextBox 8">
            <a:extLst>
              <a:ext uri="{FF2B5EF4-FFF2-40B4-BE49-F238E27FC236}">
                <a16:creationId xmlns:a16="http://schemas.microsoft.com/office/drawing/2014/main" id="{0BDD975F-3781-CD7D-77EF-52E6C9D8EC1C}"/>
              </a:ext>
            </a:extLst>
          </p:cNvPr>
          <p:cNvSpPr txBox="1"/>
          <p:nvPr/>
        </p:nvSpPr>
        <p:spPr>
          <a:xfrm>
            <a:off x="308919" y="6480518"/>
            <a:ext cx="5031442" cy="276999"/>
          </a:xfrm>
          <a:prstGeom prst="rect">
            <a:avLst/>
          </a:prstGeom>
          <a:noFill/>
        </p:spPr>
        <p:txBody>
          <a:bodyPr wrap="none" rtlCol="0">
            <a:spAutoFit/>
          </a:bodyPr>
          <a:lstStyle/>
          <a:p>
            <a:r>
              <a:rPr lang="en-US" sz="1200" dirty="0"/>
              <a:t>Impact of ML/AI on </a:t>
            </a:r>
            <a:r>
              <a:rPr lang="en-US" sz="1200" dirty="0" err="1"/>
              <a:t>ePIC</a:t>
            </a:r>
            <a:r>
              <a:rPr lang="en-US" sz="1200" dirty="0"/>
              <a:t> barrel calorimeter performance (courtesy of C. Peng)</a:t>
            </a:r>
          </a:p>
        </p:txBody>
      </p:sp>
      <p:sp>
        <p:nvSpPr>
          <p:cNvPr id="10" name="TextBox 9">
            <a:extLst>
              <a:ext uri="{FF2B5EF4-FFF2-40B4-BE49-F238E27FC236}">
                <a16:creationId xmlns:a16="http://schemas.microsoft.com/office/drawing/2014/main" id="{BAE98D9B-6053-7D00-B26F-E93F35B6A020}"/>
              </a:ext>
            </a:extLst>
          </p:cNvPr>
          <p:cNvSpPr txBox="1"/>
          <p:nvPr/>
        </p:nvSpPr>
        <p:spPr>
          <a:xfrm>
            <a:off x="6487807" y="6365101"/>
            <a:ext cx="2448106" cy="507831"/>
          </a:xfrm>
          <a:prstGeom prst="rect">
            <a:avLst/>
          </a:prstGeom>
          <a:noFill/>
        </p:spPr>
        <p:txBody>
          <a:bodyPr wrap="none" rtlCol="0">
            <a:spAutoFit/>
          </a:bodyPr>
          <a:lstStyle/>
          <a:p>
            <a:r>
              <a:rPr lang="en-US" sz="900" dirty="0"/>
              <a:t>Performance of GNN based Steel/Scintillator tile</a:t>
            </a:r>
            <a:br>
              <a:rPr lang="en-US" sz="900" dirty="0"/>
            </a:br>
            <a:r>
              <a:rPr lang="en-US" sz="900" dirty="0"/>
              <a:t> HCAL recATL-PHYS-PUB-2022-040</a:t>
            </a:r>
          </a:p>
          <a:p>
            <a:endParaRPr lang="en-US" sz="900" dirty="0"/>
          </a:p>
        </p:txBody>
      </p:sp>
      <p:pic>
        <p:nvPicPr>
          <p:cNvPr id="11" name="Picture 10">
            <a:extLst>
              <a:ext uri="{FF2B5EF4-FFF2-40B4-BE49-F238E27FC236}">
                <a16:creationId xmlns:a16="http://schemas.microsoft.com/office/drawing/2014/main" id="{733C80DE-2ABE-E05A-5C3C-F84A50A3FEF4}"/>
              </a:ext>
            </a:extLst>
          </p:cNvPr>
          <p:cNvPicPr>
            <a:picLocks noChangeAspect="1"/>
          </p:cNvPicPr>
          <p:nvPr/>
        </p:nvPicPr>
        <p:blipFill>
          <a:blip r:embed="rId3"/>
          <a:stretch>
            <a:fillRect/>
          </a:stretch>
        </p:blipFill>
        <p:spPr>
          <a:xfrm>
            <a:off x="6564796" y="4655332"/>
            <a:ext cx="2055600" cy="1742791"/>
          </a:xfrm>
          <a:prstGeom prst="rect">
            <a:avLst/>
          </a:prstGeom>
        </p:spPr>
      </p:pic>
    </p:spTree>
    <p:extLst>
      <p:ext uri="{BB962C8B-B14F-4D97-AF65-F5344CB8AC3E}">
        <p14:creationId xmlns:p14="http://schemas.microsoft.com/office/powerpoint/2010/main" val="302287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D9C2D-28EF-8A60-925F-94AC9EDF286E}"/>
              </a:ext>
            </a:extLst>
          </p:cNvPr>
          <p:cNvSpPr>
            <a:spLocks noGrp="1"/>
          </p:cNvSpPr>
          <p:nvPr>
            <p:ph type="title"/>
          </p:nvPr>
        </p:nvSpPr>
        <p:spPr>
          <a:xfrm>
            <a:off x="80408" y="410999"/>
            <a:ext cx="8828956" cy="487490"/>
          </a:xfrm>
        </p:spPr>
        <p:txBody>
          <a:bodyPr>
            <a:normAutofit fontScale="90000"/>
          </a:bodyPr>
          <a:lstStyle/>
          <a:p>
            <a:r>
              <a:rPr lang="en-US" b="0" i="0" u="none" strike="noStrike" dirty="0">
                <a:solidFill>
                  <a:srgbClr val="000000"/>
                </a:solidFill>
                <a:effectLst/>
                <a:latin typeface="Helvetica" pitchFamily="2" charset="0"/>
              </a:rPr>
              <a:t>Current Status</a:t>
            </a:r>
            <a:br>
              <a:rPr lang="en-US" dirty="0"/>
            </a:br>
            <a:endParaRPr lang="en-US" dirty="0">
              <a:solidFill>
                <a:srgbClr val="00B050"/>
              </a:solidFill>
            </a:endParaRP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10183B09-C61D-9595-DF73-5877F5FE504A}"/>
                  </a:ext>
                </a:extLst>
              </p:cNvPr>
              <p:cNvSpPr>
                <a:spLocks noGrp="1"/>
              </p:cNvSpPr>
              <p:nvPr>
                <p:ph idx="1"/>
              </p:nvPr>
            </p:nvSpPr>
            <p:spPr>
              <a:xfrm>
                <a:off x="308919" y="1354089"/>
                <a:ext cx="5942375" cy="4993659"/>
              </a:xfrm>
            </p:spPr>
            <p:txBody>
              <a:bodyPr>
                <a:normAutofit fontScale="92500" lnSpcReduction="10000"/>
              </a:bodyPr>
              <a:lstStyle/>
              <a:p>
                <a:r>
                  <a:rPr lang="en-US" dirty="0">
                    <a:solidFill>
                      <a:schemeClr val="tx1"/>
                    </a:solidFill>
                  </a:rPr>
                  <a:t>Funding at </a:t>
                </a:r>
                <a14:m>
                  <m:oMath xmlns:m="http://schemas.openxmlformats.org/officeDocument/2006/math">
                    <m:r>
                      <a:rPr lang="en-US" b="0" i="1" smtClean="0">
                        <a:solidFill>
                          <a:schemeClr val="tx1"/>
                        </a:solidFill>
                        <a:latin typeface="Cambria Math" panose="02040503050406030204" pitchFamily="18" charset="0"/>
                      </a:rPr>
                      <m:t>≈54% </m:t>
                    </m:r>
                  </m:oMath>
                </a14:m>
                <a:r>
                  <a:rPr lang="en-US" dirty="0">
                    <a:solidFill>
                      <a:schemeClr val="tx1"/>
                    </a:solidFill>
                  </a:rPr>
                  <a:t>level</a:t>
                </a:r>
              </a:p>
              <a:p>
                <a:r>
                  <a:rPr lang="en-US" dirty="0">
                    <a:solidFill>
                      <a:schemeClr val="tx1"/>
                    </a:solidFill>
                  </a:rPr>
                  <a:t>Delays in contracting an hiring</a:t>
                </a:r>
              </a:p>
              <a:p>
                <a:r>
                  <a:rPr lang="en-US" dirty="0">
                    <a:solidFill>
                      <a:srgbClr val="7030A0"/>
                    </a:solidFill>
                  </a:rPr>
                  <a:t>Simulation + Reconstruction work at Duke</a:t>
                </a:r>
              </a:p>
              <a:p>
                <a:pPr lvl="1"/>
                <a:r>
                  <a:rPr lang="en-US" dirty="0">
                    <a:solidFill>
                      <a:srgbClr val="7030A0"/>
                    </a:solidFill>
                  </a:rPr>
                  <a:t>DD4HEP implementation</a:t>
                </a:r>
              </a:p>
              <a:p>
                <a:pPr lvl="1"/>
                <a:r>
                  <a:rPr lang="en-US" dirty="0">
                    <a:solidFill>
                      <a:srgbClr val="7030A0"/>
                    </a:solidFill>
                  </a:rPr>
                  <a:t>Study of hadronic and </a:t>
                </a:r>
                <a14:m>
                  <m:oMath xmlns:m="http://schemas.openxmlformats.org/officeDocument/2006/math">
                    <m:r>
                      <a:rPr lang="en-US" b="0" i="1" smtClean="0">
                        <a:solidFill>
                          <a:srgbClr val="7030A0"/>
                        </a:solidFill>
                        <a:latin typeface="Cambria Math" panose="02040503050406030204" pitchFamily="18" charset="0"/>
                      </a:rPr>
                      <m:t>𝜇</m:t>
                    </m:r>
                  </m:oMath>
                </a14:m>
                <a:r>
                  <a:rPr lang="en-US" dirty="0">
                    <a:solidFill>
                      <a:srgbClr val="7030A0"/>
                    </a:solidFill>
                  </a:rPr>
                  <a:t> response</a:t>
                </a:r>
              </a:p>
              <a:p>
                <a:pPr lvl="1"/>
                <a:r>
                  <a:rPr lang="en-US" dirty="0">
                    <a:solidFill>
                      <a:srgbClr val="FF0000"/>
                    </a:solidFill>
                  </a:rPr>
                  <a:t>Milestone: Initial characterization of </a:t>
                </a:r>
                <a:r>
                  <a:rPr lang="en-US" dirty="0" err="1">
                    <a:solidFill>
                      <a:srgbClr val="FF0000"/>
                    </a:solidFill>
                  </a:rPr>
                  <a:t>MuonID</a:t>
                </a:r>
                <a:r>
                  <a:rPr lang="en-US" dirty="0">
                    <a:solidFill>
                      <a:srgbClr val="FF0000"/>
                    </a:solidFill>
                  </a:rPr>
                  <a:t>, hadron reconstruction/ID</a:t>
                </a:r>
              </a:p>
              <a:p>
                <a:pPr lvl="1"/>
                <a:endParaRPr lang="en-US" dirty="0"/>
              </a:p>
              <a:p>
                <a:r>
                  <a:rPr lang="en-US" dirty="0" err="1">
                    <a:solidFill>
                      <a:srgbClr val="0070C0"/>
                    </a:solidFill>
                  </a:rPr>
                  <a:t>Teststand</a:t>
                </a:r>
                <a:r>
                  <a:rPr lang="en-US" dirty="0">
                    <a:solidFill>
                      <a:srgbClr val="0070C0"/>
                    </a:solidFill>
                  </a:rPr>
                  <a:t> for Scintillator R&amp;D, </a:t>
                </a:r>
                <a:r>
                  <a:rPr lang="en-US" dirty="0" err="1">
                    <a:solidFill>
                      <a:srgbClr val="0070C0"/>
                    </a:solidFill>
                  </a:rPr>
                  <a:t>UofSC</a:t>
                </a:r>
                <a:endParaRPr lang="en-US" dirty="0">
                  <a:solidFill>
                    <a:srgbClr val="0070C0"/>
                  </a:solidFill>
                </a:endParaRPr>
              </a:p>
              <a:p>
                <a:pPr lvl="1"/>
                <a:r>
                  <a:rPr lang="en-US" dirty="0">
                    <a:solidFill>
                      <a:srgbClr val="0070C0"/>
                    </a:solidFill>
                  </a:rPr>
                  <a:t>Deliverable: </a:t>
                </a:r>
              </a:p>
              <a:p>
                <a:pPr lvl="2"/>
                <a:r>
                  <a:rPr lang="en-US" dirty="0">
                    <a:solidFill>
                      <a:srgbClr val="0070C0"/>
                    </a:solidFill>
                  </a:rPr>
                  <a:t>Procurement of material</a:t>
                </a:r>
              </a:p>
              <a:p>
                <a:pPr lvl="2"/>
                <a:r>
                  <a:rPr lang="en-US" dirty="0">
                    <a:solidFill>
                      <a:srgbClr val="0070C0"/>
                    </a:solidFill>
                  </a:rPr>
                  <a:t>Preparation of </a:t>
                </a:r>
                <a:r>
                  <a:rPr lang="en-US" dirty="0" err="1">
                    <a:solidFill>
                      <a:srgbClr val="0070C0"/>
                    </a:solidFill>
                  </a:rPr>
                  <a:t>teststand</a:t>
                </a:r>
                <a:r>
                  <a:rPr lang="en-US" dirty="0">
                    <a:solidFill>
                      <a:srgbClr val="0070C0"/>
                    </a:solidFill>
                  </a:rPr>
                  <a:t> (including DAQ)</a:t>
                </a:r>
              </a:p>
              <a:p>
                <a:pPr lvl="1"/>
                <a:r>
                  <a:rPr lang="en-US" dirty="0">
                    <a:solidFill>
                      <a:srgbClr val="FF0000"/>
                    </a:solidFill>
                  </a:rPr>
                  <a:t>Milestone: </a:t>
                </a:r>
                <a:r>
                  <a:rPr lang="en-US" dirty="0" err="1">
                    <a:solidFill>
                      <a:srgbClr val="FF0000"/>
                    </a:solidFill>
                  </a:rPr>
                  <a:t>Teststand</a:t>
                </a:r>
                <a:r>
                  <a:rPr lang="en-US" dirty="0">
                    <a:solidFill>
                      <a:srgbClr val="FF0000"/>
                    </a:solidFill>
                  </a:rPr>
                  <a:t> ready</a:t>
                </a:r>
              </a:p>
              <a:p>
                <a:pPr lvl="1"/>
                <a:r>
                  <a:rPr lang="en-US" dirty="0"/>
                  <a:t>EE support by IU</a:t>
                </a:r>
              </a:p>
              <a:p>
                <a:r>
                  <a:rPr lang="en-US" dirty="0">
                    <a:solidFill>
                      <a:srgbClr val="0070C0"/>
                    </a:solidFill>
                  </a:rPr>
                  <a:t>Simulation work at </a:t>
                </a:r>
                <a:r>
                  <a:rPr lang="en-US" dirty="0" err="1">
                    <a:solidFill>
                      <a:srgbClr val="0070C0"/>
                    </a:solidFill>
                  </a:rPr>
                  <a:t>UofSC</a:t>
                </a:r>
                <a:r>
                  <a:rPr lang="en-US" dirty="0">
                    <a:solidFill>
                      <a:srgbClr val="0070C0"/>
                    </a:solidFill>
                  </a:rPr>
                  <a:t>/SBU</a:t>
                </a:r>
              </a:p>
              <a:p>
                <a:pPr lvl="1"/>
                <a:r>
                  <a:rPr lang="en-US" dirty="0">
                    <a:solidFill>
                      <a:srgbClr val="FF0000"/>
                    </a:solidFill>
                  </a:rPr>
                  <a:t>Deliverables/Milestone: Implemented KLM layer structure</a:t>
                </a:r>
              </a:p>
              <a:p>
                <a:endParaRPr lang="en-US" dirty="0"/>
              </a:p>
              <a:p>
                <a:pPr lvl="1"/>
                <a:endParaRPr lang="en-US" dirty="0"/>
              </a:p>
            </p:txBody>
          </p:sp>
        </mc:Choice>
        <mc:Fallback>
          <p:sp>
            <p:nvSpPr>
              <p:cNvPr id="3" name="Content Placeholder 2">
                <a:extLst>
                  <a:ext uri="{FF2B5EF4-FFF2-40B4-BE49-F238E27FC236}">
                    <a16:creationId xmlns:a16="http://schemas.microsoft.com/office/drawing/2014/main" id="{10183B09-C61D-9595-DF73-5877F5FE504A}"/>
                  </a:ext>
                </a:extLst>
              </p:cNvPr>
              <p:cNvSpPr>
                <a:spLocks noGrp="1" noRot="1" noChangeAspect="1" noMove="1" noResize="1" noEditPoints="1" noAdjustHandles="1" noChangeArrowheads="1" noChangeShapeType="1" noTextEdit="1"/>
              </p:cNvSpPr>
              <p:nvPr>
                <p:ph idx="1"/>
              </p:nvPr>
            </p:nvSpPr>
            <p:spPr>
              <a:xfrm>
                <a:off x="308919" y="1354089"/>
                <a:ext cx="5942375" cy="4993659"/>
              </a:xfrm>
              <a:blipFill>
                <a:blip r:embed="rId2"/>
                <a:stretch>
                  <a:fillRect l="-853" t="-1777" b="-1269"/>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4B084B91-F492-2262-CEF4-BD97F9041DDB}"/>
              </a:ext>
            </a:extLst>
          </p:cNvPr>
          <p:cNvSpPr>
            <a:spLocks noGrp="1"/>
          </p:cNvSpPr>
          <p:nvPr>
            <p:ph type="sldNum" sz="quarter" idx="12"/>
          </p:nvPr>
        </p:nvSpPr>
        <p:spPr/>
        <p:txBody>
          <a:bodyPr/>
          <a:lstStyle/>
          <a:p>
            <a:fld id="{7E73D34A-0D7C-2C40-9981-F7C6421A89B5}" type="slidenum">
              <a:rPr lang="en-US" smtClean="0"/>
              <a:t>20</a:t>
            </a:fld>
            <a:endParaRPr lang="en-US"/>
          </a:p>
        </p:txBody>
      </p:sp>
    </p:spTree>
    <p:extLst>
      <p:ext uri="{BB962C8B-B14F-4D97-AF65-F5344CB8AC3E}">
        <p14:creationId xmlns:p14="http://schemas.microsoft.com/office/powerpoint/2010/main" val="2089284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6BF8DC-405E-1712-9784-32419C8B8C34}"/>
              </a:ext>
            </a:extLst>
          </p:cNvPr>
          <p:cNvSpPr>
            <a:spLocks noGrp="1"/>
          </p:cNvSpPr>
          <p:nvPr>
            <p:ph type="title"/>
          </p:nvPr>
        </p:nvSpPr>
        <p:spPr/>
        <p:txBody>
          <a:bodyPr/>
          <a:lstStyle/>
          <a:p>
            <a:r>
              <a:rPr lang="en-US" dirty="0"/>
              <a:t>Simulations</a:t>
            </a:r>
          </a:p>
        </p:txBody>
      </p:sp>
      <p:sp>
        <p:nvSpPr>
          <p:cNvPr id="4" name="Slide Number Placeholder 3">
            <a:extLst>
              <a:ext uri="{FF2B5EF4-FFF2-40B4-BE49-F238E27FC236}">
                <a16:creationId xmlns:a16="http://schemas.microsoft.com/office/drawing/2014/main" id="{55A03F28-ADFF-0BA3-4F5E-5C7E02CF42D6}"/>
              </a:ext>
            </a:extLst>
          </p:cNvPr>
          <p:cNvSpPr>
            <a:spLocks noGrp="1"/>
          </p:cNvSpPr>
          <p:nvPr>
            <p:ph type="sldNum" sz="quarter" idx="12"/>
          </p:nvPr>
        </p:nvSpPr>
        <p:spPr/>
        <p:txBody>
          <a:bodyPr/>
          <a:lstStyle/>
          <a:p>
            <a:fld id="{07E1C93C-5050-FC42-8F10-D22D4F119D13}" type="slidenum">
              <a:rPr lang="en-US" smtClean="0"/>
              <a:pPr/>
              <a:t>21</a:t>
            </a:fld>
            <a:endParaRPr lang="en-US" dirty="0"/>
          </a:p>
        </p:txBody>
      </p:sp>
      <p:sp>
        <p:nvSpPr>
          <p:cNvPr id="10" name="Content Placeholder 9">
            <a:extLst>
              <a:ext uri="{FF2B5EF4-FFF2-40B4-BE49-F238E27FC236}">
                <a16:creationId xmlns:a16="http://schemas.microsoft.com/office/drawing/2014/main" id="{A8535042-B16B-4042-F1BB-52F1397DB4F5}"/>
              </a:ext>
            </a:extLst>
          </p:cNvPr>
          <p:cNvSpPr>
            <a:spLocks noGrp="1"/>
          </p:cNvSpPr>
          <p:nvPr>
            <p:ph idx="1"/>
          </p:nvPr>
        </p:nvSpPr>
        <p:spPr>
          <a:xfrm>
            <a:off x="308919" y="1354089"/>
            <a:ext cx="4748111" cy="4993659"/>
          </a:xfrm>
        </p:spPr>
        <p:txBody>
          <a:bodyPr/>
          <a:lstStyle/>
          <a:p>
            <a:r>
              <a:rPr lang="en-US" dirty="0">
                <a:solidFill>
                  <a:srgbClr val="8B1686"/>
                </a:solidFill>
              </a:rPr>
              <a:t>Implementation in DD4HEP</a:t>
            </a:r>
          </a:p>
          <a:p>
            <a:pPr lvl="1"/>
            <a:r>
              <a:rPr lang="en-US" dirty="0">
                <a:solidFill>
                  <a:srgbClr val="8B1686"/>
                </a:solidFill>
              </a:rPr>
              <a:t>Synergy with 2</a:t>
            </a:r>
            <a:r>
              <a:rPr lang="en-US" baseline="30000" dirty="0">
                <a:solidFill>
                  <a:srgbClr val="8B1686"/>
                </a:solidFill>
              </a:rPr>
              <a:t>nd</a:t>
            </a:r>
            <a:r>
              <a:rPr lang="en-US" dirty="0">
                <a:solidFill>
                  <a:srgbClr val="8B1686"/>
                </a:solidFill>
              </a:rPr>
              <a:t> detector and </a:t>
            </a:r>
            <a:r>
              <a:rPr lang="en-US" dirty="0" err="1">
                <a:solidFill>
                  <a:srgbClr val="8B1686"/>
                </a:solidFill>
              </a:rPr>
              <a:t>ePIC</a:t>
            </a:r>
            <a:r>
              <a:rPr lang="en-US" dirty="0">
                <a:solidFill>
                  <a:srgbClr val="8B1686"/>
                </a:solidFill>
              </a:rPr>
              <a:t> </a:t>
            </a:r>
          </a:p>
          <a:p>
            <a:pPr lvl="2"/>
            <a:r>
              <a:rPr lang="en-US" dirty="0">
                <a:solidFill>
                  <a:srgbClr val="8B1686"/>
                </a:solidFill>
              </a:rPr>
              <a:t>E.g. 2</a:t>
            </a:r>
            <a:r>
              <a:rPr lang="en-US" baseline="30000" dirty="0">
                <a:solidFill>
                  <a:srgbClr val="8B1686"/>
                </a:solidFill>
              </a:rPr>
              <a:t>nd</a:t>
            </a:r>
            <a:r>
              <a:rPr lang="en-US" dirty="0">
                <a:solidFill>
                  <a:srgbClr val="8B1686"/>
                </a:solidFill>
              </a:rPr>
              <a:t> IP implementation, study of muon physics</a:t>
            </a:r>
          </a:p>
        </p:txBody>
      </p:sp>
      <p:pic>
        <p:nvPicPr>
          <p:cNvPr id="11" name="Content Placeholder 5" descr="A drawing of a boat in a piece of wood&#10;&#10;Description automatically generated">
            <a:extLst>
              <a:ext uri="{FF2B5EF4-FFF2-40B4-BE49-F238E27FC236}">
                <a16:creationId xmlns:a16="http://schemas.microsoft.com/office/drawing/2014/main" id="{30F38B1B-ABA8-79D2-C062-3413453CC9C0}"/>
              </a:ext>
            </a:extLst>
          </p:cNvPr>
          <p:cNvPicPr>
            <a:picLocks noChangeAspect="1"/>
          </p:cNvPicPr>
          <p:nvPr/>
        </p:nvPicPr>
        <p:blipFill>
          <a:blip r:embed="rId2"/>
          <a:stretch>
            <a:fillRect/>
          </a:stretch>
        </p:blipFill>
        <p:spPr>
          <a:xfrm>
            <a:off x="4885489" y="1027736"/>
            <a:ext cx="3680360" cy="2823182"/>
          </a:xfrm>
          <a:prstGeom prst="rect">
            <a:avLst/>
          </a:prstGeom>
        </p:spPr>
      </p:pic>
      <p:pic>
        <p:nvPicPr>
          <p:cNvPr id="12" name="Picture 11">
            <a:extLst>
              <a:ext uri="{FF2B5EF4-FFF2-40B4-BE49-F238E27FC236}">
                <a16:creationId xmlns:a16="http://schemas.microsoft.com/office/drawing/2014/main" id="{E26F8EA4-4052-C3C5-3E79-2C80CFB01984}"/>
              </a:ext>
            </a:extLst>
          </p:cNvPr>
          <p:cNvPicPr>
            <a:picLocks noChangeAspect="1"/>
          </p:cNvPicPr>
          <p:nvPr/>
        </p:nvPicPr>
        <p:blipFill>
          <a:blip r:embed="rId3"/>
          <a:stretch>
            <a:fillRect/>
          </a:stretch>
        </p:blipFill>
        <p:spPr>
          <a:xfrm>
            <a:off x="5235232" y="4034818"/>
            <a:ext cx="3330617" cy="2823182"/>
          </a:xfrm>
          <a:prstGeom prst="rect">
            <a:avLst/>
          </a:prstGeom>
        </p:spPr>
      </p:pic>
      <p:sp>
        <p:nvSpPr>
          <p:cNvPr id="13" name="TextBox 12">
            <a:extLst>
              <a:ext uri="{FF2B5EF4-FFF2-40B4-BE49-F238E27FC236}">
                <a16:creationId xmlns:a16="http://schemas.microsoft.com/office/drawing/2014/main" id="{8D4631D0-55C7-F52E-3FBE-22418176A878}"/>
              </a:ext>
            </a:extLst>
          </p:cNvPr>
          <p:cNvSpPr txBox="1"/>
          <p:nvPr/>
        </p:nvSpPr>
        <p:spPr>
          <a:xfrm>
            <a:off x="7207314" y="3253941"/>
            <a:ext cx="1624034" cy="738664"/>
          </a:xfrm>
          <a:prstGeom prst="rect">
            <a:avLst/>
          </a:prstGeom>
          <a:noFill/>
        </p:spPr>
        <p:txBody>
          <a:bodyPr wrap="none" rtlCol="0">
            <a:spAutoFit/>
          </a:bodyPr>
          <a:lstStyle/>
          <a:p>
            <a:r>
              <a:rPr lang="en-US" sz="1400" b="0" i="0" dirty="0">
                <a:solidFill>
                  <a:srgbClr val="1D1C1D"/>
                </a:solidFill>
                <a:effectLst/>
                <a:latin typeface="Slack-Lato"/>
              </a:rPr>
              <a:t>55.5 mm steel </a:t>
            </a:r>
          </a:p>
          <a:p>
            <a:r>
              <a:rPr lang="en-US" sz="1400" b="0" i="0" dirty="0">
                <a:solidFill>
                  <a:srgbClr val="1D1C1D"/>
                </a:solidFill>
                <a:effectLst/>
                <a:latin typeface="Slack-Lato"/>
              </a:rPr>
              <a:t>with a 21.5 mm gap</a:t>
            </a:r>
          </a:p>
          <a:p>
            <a:r>
              <a:rPr lang="en-US" sz="1400" dirty="0">
                <a:solidFill>
                  <a:srgbClr val="1D1C1D"/>
                </a:solidFill>
                <a:latin typeface="Slack-Lato"/>
              </a:rPr>
              <a:t>14 layers</a:t>
            </a:r>
            <a:endParaRPr lang="en-US" sz="1400" dirty="0"/>
          </a:p>
        </p:txBody>
      </p:sp>
      <p:sp>
        <p:nvSpPr>
          <p:cNvPr id="14" name="Content Placeholder 9">
            <a:extLst>
              <a:ext uri="{FF2B5EF4-FFF2-40B4-BE49-F238E27FC236}">
                <a16:creationId xmlns:a16="http://schemas.microsoft.com/office/drawing/2014/main" id="{C824E3C2-D917-6F4E-A7E2-69A47BF40167}"/>
              </a:ext>
            </a:extLst>
          </p:cNvPr>
          <p:cNvSpPr txBox="1">
            <a:spLocks/>
          </p:cNvSpPr>
          <p:nvPr/>
        </p:nvSpPr>
        <p:spPr>
          <a:xfrm>
            <a:off x="0" y="4639303"/>
            <a:ext cx="4748111" cy="4993659"/>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200" kern="1200" baseline="0">
                <a:solidFill>
                  <a:schemeClr val="tx1"/>
                </a:solidFill>
                <a:latin typeface="Arial" charset="0"/>
                <a:ea typeface="+mn-ea"/>
                <a:cs typeface="+mn-cs"/>
              </a:defRPr>
            </a:lvl1pPr>
            <a:lvl2pPr marL="685800" indent="-228600" algn="l" defTabSz="685800" rtl="0" eaLnBrk="1" latinLnBrk="0" hangingPunct="1">
              <a:lnSpc>
                <a:spcPct val="90000"/>
              </a:lnSpc>
              <a:spcBef>
                <a:spcPts val="375"/>
              </a:spcBef>
              <a:buFont typeface="PingFangSC-Regular" charset="-122"/>
              <a:buChar char="－"/>
              <a:defRPr sz="2000" kern="1200" baseline="0">
                <a:solidFill>
                  <a:schemeClr val="tx1"/>
                </a:solidFill>
                <a:latin typeface="Arial" charset="0"/>
                <a:ea typeface="+mn-ea"/>
                <a:cs typeface="+mn-cs"/>
              </a:defRPr>
            </a:lvl2pPr>
            <a:lvl3pPr marL="1143000" indent="-228600" algn="l" defTabSz="685800" rtl="0" eaLnBrk="1" latinLnBrk="0" hangingPunct="1">
              <a:lnSpc>
                <a:spcPct val="90000"/>
              </a:lnSpc>
              <a:spcBef>
                <a:spcPts val="375"/>
              </a:spcBef>
              <a:buFont typeface="Arial" charset="0"/>
              <a:buChar char="•"/>
              <a:defRPr sz="1800" kern="1200" baseline="0">
                <a:solidFill>
                  <a:schemeClr val="tx1"/>
                </a:solidFill>
                <a:latin typeface="Arial" charset="0"/>
                <a:ea typeface="+mn-ea"/>
                <a:cs typeface="+mn-cs"/>
              </a:defRPr>
            </a:lvl3pPr>
            <a:lvl4pPr marL="1657350" indent="-285750" algn="l" defTabSz="685800" rtl="0" eaLnBrk="1" latinLnBrk="0" hangingPunct="1">
              <a:lnSpc>
                <a:spcPct val="90000"/>
              </a:lnSpc>
              <a:spcBef>
                <a:spcPts val="375"/>
              </a:spcBef>
              <a:buFont typeface="PingFangSC-Regular" charset="-122"/>
              <a:buChar char="－"/>
              <a:defRPr sz="1600" kern="1200" baseline="0">
                <a:solidFill>
                  <a:schemeClr val="tx1"/>
                </a:solidFill>
                <a:latin typeface="Arial" charset="0"/>
                <a:ea typeface="+mn-ea"/>
                <a:cs typeface="+mn-cs"/>
              </a:defRPr>
            </a:lvl4pPr>
            <a:lvl5pPr marL="2057400" indent="-228600" algn="l" defTabSz="685800" rtl="0" eaLnBrk="1" latinLnBrk="0" hangingPunct="1">
              <a:lnSpc>
                <a:spcPct val="90000"/>
              </a:lnSpc>
              <a:spcBef>
                <a:spcPts val="375"/>
              </a:spcBef>
              <a:buFont typeface="Arial" charset="0"/>
              <a:buChar char="•"/>
              <a:defRPr sz="1400" kern="1200" baseline="0">
                <a:solidFill>
                  <a:schemeClr val="tx1"/>
                </a:solidFill>
                <a:latin typeface="Arial"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dirty="0">
                <a:solidFill>
                  <a:srgbClr val="0070C0"/>
                </a:solidFill>
              </a:rPr>
              <a:t>Implementation in Fun4All</a:t>
            </a:r>
          </a:p>
          <a:p>
            <a:pPr lvl="1"/>
            <a:r>
              <a:rPr lang="en-US" dirty="0">
                <a:solidFill>
                  <a:srgbClr val="0070C0"/>
                </a:solidFill>
              </a:rPr>
              <a:t>Existing CORE implementation</a:t>
            </a:r>
          </a:p>
          <a:p>
            <a:pPr lvl="1"/>
            <a:r>
              <a:rPr lang="en-US" dirty="0">
                <a:solidFill>
                  <a:srgbClr val="0070C0"/>
                </a:solidFill>
              </a:rPr>
              <a:t>Minimal initial effort</a:t>
            </a:r>
          </a:p>
          <a:p>
            <a:pPr lvl="1"/>
            <a:r>
              <a:rPr lang="en-US" dirty="0">
                <a:solidFill>
                  <a:srgbClr val="0070C0"/>
                </a:solidFill>
              </a:rPr>
              <a:t>Ways to export to DD4HEP</a:t>
            </a:r>
          </a:p>
        </p:txBody>
      </p:sp>
    </p:spTree>
    <p:extLst>
      <p:ext uri="{BB962C8B-B14F-4D97-AF65-F5344CB8AC3E}">
        <p14:creationId xmlns:p14="http://schemas.microsoft.com/office/powerpoint/2010/main" val="14633606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6BF8DC-405E-1712-9784-32419C8B8C34}"/>
              </a:ext>
            </a:extLst>
          </p:cNvPr>
          <p:cNvSpPr>
            <a:spLocks noGrp="1"/>
          </p:cNvSpPr>
          <p:nvPr>
            <p:ph type="title"/>
          </p:nvPr>
        </p:nvSpPr>
        <p:spPr/>
        <p:txBody>
          <a:bodyPr/>
          <a:lstStyle/>
          <a:p>
            <a:r>
              <a:rPr lang="en-US" dirty="0"/>
              <a:t>Simulations, </a:t>
            </a:r>
            <a:r>
              <a:rPr lang="en-US" dirty="0" err="1"/>
              <a:t>Cont</a:t>
            </a:r>
            <a:endParaRPr lang="en-US" dirty="0"/>
          </a:p>
        </p:txBody>
      </p:sp>
      <p:sp>
        <p:nvSpPr>
          <p:cNvPr id="4" name="Slide Number Placeholder 3">
            <a:extLst>
              <a:ext uri="{FF2B5EF4-FFF2-40B4-BE49-F238E27FC236}">
                <a16:creationId xmlns:a16="http://schemas.microsoft.com/office/drawing/2014/main" id="{55A03F28-ADFF-0BA3-4F5E-5C7E02CF42D6}"/>
              </a:ext>
            </a:extLst>
          </p:cNvPr>
          <p:cNvSpPr>
            <a:spLocks noGrp="1"/>
          </p:cNvSpPr>
          <p:nvPr>
            <p:ph type="sldNum" sz="quarter" idx="12"/>
          </p:nvPr>
        </p:nvSpPr>
        <p:spPr/>
        <p:txBody>
          <a:bodyPr/>
          <a:lstStyle/>
          <a:p>
            <a:fld id="{07E1C93C-5050-FC42-8F10-D22D4F119D13}" type="slidenum">
              <a:rPr lang="en-US" smtClean="0"/>
              <a:pPr/>
              <a:t>22</a:t>
            </a:fld>
            <a:endParaRPr lang="en-US" dirty="0"/>
          </a:p>
        </p:txBody>
      </p:sp>
      <p:sp>
        <p:nvSpPr>
          <p:cNvPr id="10" name="Content Placeholder 9">
            <a:extLst>
              <a:ext uri="{FF2B5EF4-FFF2-40B4-BE49-F238E27FC236}">
                <a16:creationId xmlns:a16="http://schemas.microsoft.com/office/drawing/2014/main" id="{A8535042-B16B-4042-F1BB-52F1397DB4F5}"/>
              </a:ext>
            </a:extLst>
          </p:cNvPr>
          <p:cNvSpPr>
            <a:spLocks noGrp="1"/>
          </p:cNvSpPr>
          <p:nvPr>
            <p:ph idx="1"/>
          </p:nvPr>
        </p:nvSpPr>
        <p:spPr>
          <a:xfrm>
            <a:off x="380480" y="3162172"/>
            <a:ext cx="8205746" cy="4942654"/>
          </a:xfrm>
        </p:spPr>
        <p:txBody>
          <a:bodyPr/>
          <a:lstStyle/>
          <a:p>
            <a:r>
              <a:rPr lang="en-US" dirty="0">
                <a:solidFill>
                  <a:srgbClr val="0070C0"/>
                </a:solidFill>
              </a:rPr>
              <a:t>Minimum Muon momentum for CORE configuration</a:t>
            </a:r>
          </a:p>
          <a:p>
            <a:pPr lvl="1"/>
            <a:r>
              <a:rPr lang="en-US" dirty="0">
                <a:solidFill>
                  <a:srgbClr val="0070C0"/>
                </a:solidFill>
              </a:rPr>
              <a:t>600 MeV is reached for lower central B field</a:t>
            </a:r>
          </a:p>
          <a:p>
            <a:pPr lvl="1"/>
            <a:endParaRPr lang="en-US" dirty="0"/>
          </a:p>
          <a:p>
            <a:pPr lvl="1"/>
            <a:endParaRPr lang="en-US" dirty="0"/>
          </a:p>
        </p:txBody>
      </p:sp>
      <p:pic>
        <p:nvPicPr>
          <p:cNvPr id="3" name="Picture 2" descr="A graph of a number of people&#10;&#10;Description automatically generated">
            <a:extLst>
              <a:ext uri="{FF2B5EF4-FFF2-40B4-BE49-F238E27FC236}">
                <a16:creationId xmlns:a16="http://schemas.microsoft.com/office/drawing/2014/main" id="{9C99FEFE-3C12-85EF-929D-6FD9D4B90913}"/>
              </a:ext>
            </a:extLst>
          </p:cNvPr>
          <p:cNvPicPr>
            <a:picLocks noChangeAspect="1"/>
          </p:cNvPicPr>
          <p:nvPr/>
        </p:nvPicPr>
        <p:blipFill>
          <a:blip r:embed="rId2"/>
          <a:stretch>
            <a:fillRect/>
          </a:stretch>
        </p:blipFill>
        <p:spPr>
          <a:xfrm>
            <a:off x="5470496" y="4182761"/>
            <a:ext cx="3260179" cy="2353211"/>
          </a:xfrm>
          <a:prstGeom prst="rect">
            <a:avLst/>
          </a:prstGeom>
        </p:spPr>
      </p:pic>
      <p:pic>
        <p:nvPicPr>
          <p:cNvPr id="6" name="Picture 5">
            <a:extLst>
              <a:ext uri="{FF2B5EF4-FFF2-40B4-BE49-F238E27FC236}">
                <a16:creationId xmlns:a16="http://schemas.microsoft.com/office/drawing/2014/main" id="{F023BA6A-78FF-7401-0122-7D978987B2E4}"/>
              </a:ext>
            </a:extLst>
          </p:cNvPr>
          <p:cNvPicPr>
            <a:picLocks noChangeAspect="1"/>
          </p:cNvPicPr>
          <p:nvPr/>
        </p:nvPicPr>
        <p:blipFill>
          <a:blip r:embed="rId3"/>
          <a:stretch>
            <a:fillRect/>
          </a:stretch>
        </p:blipFill>
        <p:spPr>
          <a:xfrm>
            <a:off x="759592" y="1390654"/>
            <a:ext cx="6934429" cy="1384634"/>
          </a:xfrm>
          <a:prstGeom prst="rect">
            <a:avLst/>
          </a:prstGeom>
        </p:spPr>
      </p:pic>
      <p:sp>
        <p:nvSpPr>
          <p:cNvPr id="7" name="Content Placeholder 9">
            <a:extLst>
              <a:ext uri="{FF2B5EF4-FFF2-40B4-BE49-F238E27FC236}">
                <a16:creationId xmlns:a16="http://schemas.microsoft.com/office/drawing/2014/main" id="{E7E4C643-9B87-A089-F3EA-85E35E751F06}"/>
              </a:ext>
            </a:extLst>
          </p:cNvPr>
          <p:cNvSpPr txBox="1">
            <a:spLocks/>
          </p:cNvSpPr>
          <p:nvPr/>
        </p:nvSpPr>
        <p:spPr>
          <a:xfrm>
            <a:off x="557774" y="4467223"/>
            <a:ext cx="4174434" cy="4942654"/>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200" kern="1200" baseline="0">
                <a:solidFill>
                  <a:schemeClr val="tx1"/>
                </a:solidFill>
                <a:latin typeface="Arial" charset="0"/>
                <a:ea typeface="+mn-ea"/>
                <a:cs typeface="+mn-cs"/>
              </a:defRPr>
            </a:lvl1pPr>
            <a:lvl2pPr marL="685800" indent="-228600" algn="l" defTabSz="685800" rtl="0" eaLnBrk="1" latinLnBrk="0" hangingPunct="1">
              <a:lnSpc>
                <a:spcPct val="90000"/>
              </a:lnSpc>
              <a:spcBef>
                <a:spcPts val="375"/>
              </a:spcBef>
              <a:buFont typeface="PingFangSC-Regular" charset="-122"/>
              <a:buChar char="－"/>
              <a:defRPr sz="2000" kern="1200" baseline="0">
                <a:solidFill>
                  <a:schemeClr val="tx1"/>
                </a:solidFill>
                <a:latin typeface="Arial" charset="0"/>
                <a:ea typeface="+mn-ea"/>
                <a:cs typeface="+mn-cs"/>
              </a:defRPr>
            </a:lvl2pPr>
            <a:lvl3pPr marL="1143000" indent="-228600" algn="l" defTabSz="685800" rtl="0" eaLnBrk="1" latinLnBrk="0" hangingPunct="1">
              <a:lnSpc>
                <a:spcPct val="90000"/>
              </a:lnSpc>
              <a:spcBef>
                <a:spcPts val="375"/>
              </a:spcBef>
              <a:buFont typeface="Arial" charset="0"/>
              <a:buChar char="•"/>
              <a:defRPr sz="1800" kern="1200" baseline="0">
                <a:solidFill>
                  <a:schemeClr val="tx1"/>
                </a:solidFill>
                <a:latin typeface="Arial" charset="0"/>
                <a:ea typeface="+mn-ea"/>
                <a:cs typeface="+mn-cs"/>
              </a:defRPr>
            </a:lvl3pPr>
            <a:lvl4pPr marL="1657350" indent="-285750" algn="l" defTabSz="685800" rtl="0" eaLnBrk="1" latinLnBrk="0" hangingPunct="1">
              <a:lnSpc>
                <a:spcPct val="90000"/>
              </a:lnSpc>
              <a:spcBef>
                <a:spcPts val="375"/>
              </a:spcBef>
              <a:buFont typeface="PingFangSC-Regular" charset="-122"/>
              <a:buChar char="－"/>
              <a:defRPr sz="1600" kern="1200" baseline="0">
                <a:solidFill>
                  <a:schemeClr val="tx1"/>
                </a:solidFill>
                <a:latin typeface="Arial" charset="0"/>
                <a:ea typeface="+mn-ea"/>
                <a:cs typeface="+mn-cs"/>
              </a:defRPr>
            </a:lvl4pPr>
            <a:lvl5pPr marL="2057400" indent="-228600" algn="l" defTabSz="685800" rtl="0" eaLnBrk="1" latinLnBrk="0" hangingPunct="1">
              <a:lnSpc>
                <a:spcPct val="90000"/>
              </a:lnSpc>
              <a:spcBef>
                <a:spcPts val="375"/>
              </a:spcBef>
              <a:buFont typeface="Arial" charset="0"/>
              <a:buChar char="•"/>
              <a:defRPr sz="1400" kern="1200" baseline="0">
                <a:solidFill>
                  <a:schemeClr val="tx1"/>
                </a:solidFill>
                <a:latin typeface="Arial"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457200" lvl="1" indent="0">
              <a:buNone/>
            </a:pPr>
            <a:endParaRPr lang="en-US" dirty="0"/>
          </a:p>
          <a:p>
            <a:r>
              <a:rPr lang="en-US" dirty="0">
                <a:solidFill>
                  <a:srgbClr val="7030A0"/>
                </a:solidFill>
              </a:rPr>
              <a:t>Muon vs pion response from DD4HEP simulation</a:t>
            </a:r>
          </a:p>
        </p:txBody>
      </p:sp>
      <p:sp>
        <p:nvSpPr>
          <p:cNvPr id="8" name="TextBox 7">
            <a:extLst>
              <a:ext uri="{FF2B5EF4-FFF2-40B4-BE49-F238E27FC236}">
                <a16:creationId xmlns:a16="http://schemas.microsoft.com/office/drawing/2014/main" id="{C93EFBE1-A4BD-49E9-F7EA-7E82EB60A084}"/>
              </a:ext>
            </a:extLst>
          </p:cNvPr>
          <p:cNvSpPr txBox="1"/>
          <p:nvPr/>
        </p:nvSpPr>
        <p:spPr>
          <a:xfrm>
            <a:off x="5726430" y="1475149"/>
            <a:ext cx="455574" cy="276999"/>
          </a:xfrm>
          <a:prstGeom prst="rect">
            <a:avLst/>
          </a:prstGeom>
          <a:solidFill>
            <a:schemeClr val="bg1"/>
          </a:solidFill>
        </p:spPr>
        <p:txBody>
          <a:bodyPr wrap="none" rtlCol="0">
            <a:spAutoFit/>
          </a:bodyPr>
          <a:lstStyle/>
          <a:p>
            <a:r>
              <a:rPr lang="en-US" sz="1200" dirty="0"/>
              <a:t>1.5T</a:t>
            </a:r>
          </a:p>
        </p:txBody>
      </p:sp>
    </p:spTree>
    <p:extLst>
      <p:ext uri="{BB962C8B-B14F-4D97-AF65-F5344CB8AC3E}">
        <p14:creationId xmlns:p14="http://schemas.microsoft.com/office/powerpoint/2010/main" val="1589078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47A16-82FD-5777-290C-ABFA85C920AE}"/>
              </a:ext>
            </a:extLst>
          </p:cNvPr>
          <p:cNvSpPr>
            <a:spLocks noGrp="1"/>
          </p:cNvSpPr>
          <p:nvPr>
            <p:ph type="title"/>
          </p:nvPr>
        </p:nvSpPr>
        <p:spPr/>
        <p:txBody>
          <a:bodyPr/>
          <a:lstStyle/>
          <a:p>
            <a:r>
              <a:rPr lang="en-US" dirty="0"/>
              <a:t>Scintillator test and electronics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3E4AB347-63D6-633F-1E1F-C4D15AFE7574}"/>
                  </a:ext>
                </a:extLst>
              </p:cNvPr>
              <p:cNvSpPr>
                <a:spLocks noGrp="1"/>
              </p:cNvSpPr>
              <p:nvPr>
                <p:ph idx="1"/>
              </p:nvPr>
            </p:nvSpPr>
            <p:spPr>
              <a:xfrm>
                <a:off x="155247" y="1354089"/>
                <a:ext cx="6554163" cy="5503911"/>
              </a:xfrm>
            </p:spPr>
            <p:txBody>
              <a:bodyPr>
                <a:normAutofit fontScale="77500" lnSpcReduction="20000"/>
              </a:bodyPr>
              <a:lstStyle/>
              <a:p>
                <a:r>
                  <a:rPr lang="en-US" dirty="0">
                    <a:solidFill>
                      <a:srgbClr val="7030A0"/>
                    </a:solidFill>
                  </a:rPr>
                  <a:t>Goal: thin scintillators with balanced attenuation/timing properties</a:t>
                </a:r>
              </a:p>
              <a:p>
                <a:pPr lvl="1"/>
                <a:r>
                  <a:rPr lang="en-US" b="0" i="0" u="none" strike="noStrike" dirty="0">
                    <a:solidFill>
                      <a:srgbClr val="7030A0"/>
                    </a:solidFill>
                    <a:effectLst/>
                    <a:latin typeface="Helvetica" pitchFamily="2" charset="0"/>
                  </a:rPr>
                  <a:t>use scintillator readily available commercially</a:t>
                </a:r>
                <a:endParaRPr lang="en-US" dirty="0">
                  <a:solidFill>
                    <a:srgbClr val="7030A0"/>
                  </a:solidFill>
                </a:endParaRPr>
              </a:p>
              <a:p>
                <a:pPr lvl="1"/>
                <a14:m>
                  <m:oMath xmlns:m="http://schemas.openxmlformats.org/officeDocument/2006/math">
                    <m:r>
                      <a:rPr lang="en-US" i="1">
                        <a:solidFill>
                          <a:srgbClr val="7030A0"/>
                        </a:solidFill>
                        <a:latin typeface="Cambria Math" panose="02040503050406030204" pitchFamily="18" charset="0"/>
                      </a:rPr>
                      <m:t>[</m:t>
                    </m:r>
                    <m:r>
                      <a:rPr lang="en-US" b="0" i="0" smtClean="0">
                        <a:solidFill>
                          <a:srgbClr val="7030A0"/>
                        </a:solidFill>
                        <a:latin typeface="Cambria Math" panose="02040503050406030204" pitchFamily="18" charset="0"/>
                      </a:rPr>
                      <m:t>1.5</m:t>
                    </m:r>
                    <m:r>
                      <m:rPr>
                        <m:sty m:val="p"/>
                      </m:rPr>
                      <a:rPr lang="en-US" b="0" i="0" smtClean="0">
                        <a:solidFill>
                          <a:srgbClr val="7030A0"/>
                        </a:solidFill>
                        <a:latin typeface="Cambria Math" panose="02040503050406030204" pitchFamily="18" charset="0"/>
                      </a:rPr>
                      <m:t>m</m:t>
                    </m:r>
                    <m:r>
                      <a:rPr lang="en-US" b="0" i="0" smtClean="0">
                        <a:solidFill>
                          <a:srgbClr val="7030A0"/>
                        </a:solidFill>
                        <a:latin typeface="Cambria Math" panose="02040503050406030204" pitchFamily="18" charset="0"/>
                      </a:rPr>
                      <m:t> | 2.5</m:t>
                    </m:r>
                    <m:r>
                      <m:rPr>
                        <m:sty m:val="p"/>
                      </m:rPr>
                      <a:rPr lang="en-US" b="0" i="0" smtClean="0">
                        <a:solidFill>
                          <a:srgbClr val="7030A0"/>
                        </a:solidFill>
                        <a:latin typeface="Cambria Math" panose="02040503050406030204" pitchFamily="18" charset="0"/>
                      </a:rPr>
                      <m:t>m</m:t>
                    </m:r>
                    <m:r>
                      <a:rPr lang="en-US" b="0" i="0" smtClean="0">
                        <a:solidFill>
                          <a:srgbClr val="7030A0"/>
                        </a:solidFill>
                        <a:latin typeface="Cambria Math" panose="02040503050406030204" pitchFamily="18" charset="0"/>
                      </a:rPr>
                      <m:t>] </m:t>
                    </m:r>
                    <m:r>
                      <a:rPr lang="en-US" b="0" i="1" smtClean="0">
                        <a:solidFill>
                          <a:srgbClr val="7030A0"/>
                        </a:solidFill>
                        <a:latin typeface="Cambria Math" panose="02040503050406030204" pitchFamily="18" charset="0"/>
                      </a:rPr>
                      <m:t>×</m:t>
                    </m:r>
                    <m:r>
                      <a:rPr lang="en-US" i="1">
                        <a:solidFill>
                          <a:srgbClr val="7030A0"/>
                        </a:solidFill>
                        <a:latin typeface="Cambria Math" panose="02040503050406030204" pitchFamily="18" charset="0"/>
                      </a:rPr>
                      <m:t>1×3</m:t>
                    </m:r>
                    <m:r>
                      <a:rPr lang="en-US">
                        <a:solidFill>
                          <a:srgbClr val="7030A0"/>
                        </a:solidFill>
                        <a:latin typeface="Cambria Math" panose="02040503050406030204" pitchFamily="18" charset="0"/>
                      </a:rPr>
                      <m:t> </m:t>
                    </m:r>
                    <m:sSup>
                      <m:sSupPr>
                        <m:ctrlPr>
                          <a:rPr lang="en-US" i="1">
                            <a:solidFill>
                              <a:srgbClr val="7030A0"/>
                            </a:solidFill>
                            <a:latin typeface="Cambria Math" panose="02040503050406030204" pitchFamily="18" charset="0"/>
                          </a:rPr>
                        </m:ctrlPr>
                      </m:sSupPr>
                      <m:e>
                        <m:r>
                          <m:rPr>
                            <m:sty m:val="p"/>
                          </m:rPr>
                          <a:rPr lang="en-US">
                            <a:solidFill>
                              <a:srgbClr val="7030A0"/>
                            </a:solidFill>
                            <a:latin typeface="Cambria Math" panose="02040503050406030204" pitchFamily="18" charset="0"/>
                          </a:rPr>
                          <m:t>cm</m:t>
                        </m:r>
                      </m:e>
                      <m:sup>
                        <m:r>
                          <a:rPr lang="en-US">
                            <a:solidFill>
                              <a:srgbClr val="7030A0"/>
                            </a:solidFill>
                            <a:latin typeface="Cambria Math" panose="02040503050406030204" pitchFamily="18" charset="0"/>
                          </a:rPr>
                          <m:t>2</m:t>
                        </m:r>
                      </m:sup>
                    </m:sSup>
                  </m:oMath>
                </a14:m>
                <a:r>
                  <a:rPr lang="en-US" dirty="0">
                    <a:solidFill>
                      <a:srgbClr val="7030A0"/>
                    </a:solidFill>
                  </a:rPr>
                  <a:t> to be tested</a:t>
                </a:r>
              </a:p>
              <a:p>
                <a:pPr lvl="1"/>
                <a:r>
                  <a:rPr lang="en-US" dirty="0">
                    <a:solidFill>
                      <a:srgbClr val="7030A0"/>
                    </a:solidFill>
                  </a:rPr>
                  <a:t>EJ-204 (fastest)</a:t>
                </a:r>
              </a:p>
              <a:p>
                <a:pPr lvl="1"/>
                <a:r>
                  <a:rPr lang="en-US" dirty="0">
                    <a:solidFill>
                      <a:srgbClr val="7030A0"/>
                    </a:solidFill>
                  </a:rPr>
                  <a:t>EJ-200, EJ-208</a:t>
                </a:r>
              </a:p>
              <a:p>
                <a:pPr lvl="1"/>
                <a:r>
                  <a:rPr lang="en-US" dirty="0">
                    <a:solidFill>
                      <a:srgbClr val="7030A0"/>
                    </a:solidFill>
                  </a:rPr>
                  <a:t>BC420 (planned for Year 3)</a:t>
                </a:r>
              </a:p>
              <a:p>
                <a:pPr marL="457200" lvl="1" indent="0">
                  <a:buNone/>
                </a:pPr>
                <a:endParaRPr lang="en-US" dirty="0"/>
              </a:p>
              <a:p>
                <a:endParaRPr lang="en-US" dirty="0"/>
              </a:p>
              <a:p>
                <a:r>
                  <a:rPr lang="en-US" dirty="0">
                    <a:solidFill>
                      <a:srgbClr val="7030A0"/>
                    </a:solidFill>
                  </a:rPr>
                  <a:t>Ordered…</a:t>
                </a:r>
              </a:p>
              <a:p>
                <a:r>
                  <a:rPr lang="en-US" dirty="0"/>
                  <a:t>Pair with </a:t>
                </a:r>
                <a:r>
                  <a:rPr lang="en-US" dirty="0">
                    <a:solidFill>
                      <a:srgbClr val="000000"/>
                    </a:solidFill>
                    <a:latin typeface="Helvetica" pitchFamily="2" charset="0"/>
                  </a:rPr>
                  <a:t>appropriate </a:t>
                </a:r>
                <a:r>
                  <a:rPr lang="en-US" dirty="0" err="1">
                    <a:solidFill>
                      <a:srgbClr val="000000"/>
                    </a:solidFill>
                    <a:latin typeface="Helvetica" pitchFamily="2" charset="0"/>
                  </a:rPr>
                  <a:t>SiPM</a:t>
                </a:r>
                <a:r>
                  <a:rPr lang="en-US" dirty="0">
                    <a:solidFill>
                      <a:srgbClr val="000000"/>
                    </a:solidFill>
                    <a:latin typeface="Helvetica" pitchFamily="2" charset="0"/>
                  </a:rPr>
                  <a:t> (QE max matched)</a:t>
                </a:r>
              </a:p>
              <a:p>
                <a:pPr lvl="1"/>
                <a:r>
                  <a:rPr lang="en-US" dirty="0">
                    <a:solidFill>
                      <a:srgbClr val="000000"/>
                    </a:solidFill>
                    <a:latin typeface="Helvetica" pitchFamily="2" charset="0"/>
                  </a:rPr>
                  <a:t>default  S13360-6050VE used by HELIX but consider others</a:t>
                </a:r>
                <a:br>
                  <a:rPr lang="en-US" dirty="0">
                    <a:solidFill>
                      <a:srgbClr val="000000"/>
                    </a:solidFill>
                    <a:latin typeface="Helvetica" pitchFamily="2" charset="0"/>
                  </a:rPr>
                </a:br>
                <a:r>
                  <a:rPr lang="en-US" dirty="0">
                    <a:solidFill>
                      <a:srgbClr val="000000"/>
                    </a:solidFill>
                    <a:latin typeface="Helvetica" pitchFamily="2" charset="0"/>
                  </a:rPr>
                  <a:t>(e.g. </a:t>
                </a:r>
                <a:r>
                  <a:rPr lang="en-US" b="0" i="0" u="none" strike="noStrike" dirty="0">
                    <a:solidFill>
                      <a:srgbClr val="000000"/>
                    </a:solidFill>
                    <a:effectLst/>
                    <a:latin typeface="Helvetica" pitchFamily="2" charset="0"/>
                  </a:rPr>
                  <a:t>S14160-6050HS)</a:t>
                </a:r>
                <a:endParaRPr lang="en-US" dirty="0">
                  <a:solidFill>
                    <a:srgbClr val="000000"/>
                  </a:solidFill>
                  <a:latin typeface="Helvetica" pitchFamily="2" charset="0"/>
                </a:endParaRPr>
              </a:p>
              <a:p>
                <a:pPr lvl="1"/>
                <a:r>
                  <a:rPr lang="en-US" dirty="0">
                    <a:solidFill>
                      <a:srgbClr val="000000"/>
                    </a:solidFill>
                    <a:latin typeface="Helvetica" pitchFamily="2" charset="0"/>
                  </a:rPr>
                  <a:t>Final detector might use custom solution to cover </a:t>
                </a:r>
                <a:br>
                  <a:rPr lang="en-US" dirty="0">
                    <a:solidFill>
                      <a:srgbClr val="000000"/>
                    </a:solidFill>
                    <a:latin typeface="Helvetica" pitchFamily="2" charset="0"/>
                  </a:rPr>
                </a:br>
                <a:r>
                  <a:rPr lang="en-US" dirty="0">
                    <a:solidFill>
                      <a:srgbClr val="000000"/>
                    </a:solidFill>
                    <a:latin typeface="Helvetica" pitchFamily="2" charset="0"/>
                  </a:rPr>
                  <a:t>more area</a:t>
                </a:r>
              </a:p>
              <a:p>
                <a:pPr lvl="1"/>
                <a:endParaRPr lang="en-US" dirty="0">
                  <a:solidFill>
                    <a:srgbClr val="000000"/>
                  </a:solidFill>
                  <a:latin typeface="Helvetica" pitchFamily="2" charset="0"/>
                </a:endParaRPr>
              </a:p>
              <a:p>
                <a:endParaRPr lang="en-US" dirty="0">
                  <a:solidFill>
                    <a:srgbClr val="000000"/>
                  </a:solidFill>
                  <a:latin typeface="Helvetica" pitchFamily="2" charset="0"/>
                </a:endParaRPr>
              </a:p>
              <a:p>
                <a:r>
                  <a:rPr lang="en-US" dirty="0"/>
                  <a:t>Hawaii </a:t>
                </a:r>
                <a:r>
                  <a:rPr lang="en-US" dirty="0" err="1"/>
                  <a:t>HDSoC</a:t>
                </a:r>
                <a:r>
                  <a:rPr lang="en-US" dirty="0"/>
                  <a:t> plans on hold</a:t>
                </a:r>
              </a:p>
              <a:p>
                <a:r>
                  <a:rPr lang="en-US" dirty="0"/>
                  <a:t>Use (slightly modified) HELIX carrier/preamps </a:t>
                </a:r>
                <a:r>
                  <a:rPr lang="en-US" dirty="0">
                    <a:sym typeface="Wingdings" pitchFamily="2" charset="2"/>
                  </a:rPr>
                  <a:t></a:t>
                </a:r>
                <a14:m>
                  <m:oMath xmlns:m="http://schemas.openxmlformats.org/officeDocument/2006/math">
                    <m:r>
                      <a:rPr lang="en-US" b="0" i="1" smtClean="0">
                        <a:latin typeface="Cambria Math" panose="02040503050406030204" pitchFamily="18" charset="0"/>
                        <a:sym typeface="Wingdings" pitchFamily="2" charset="2"/>
                      </a:rPr>
                      <m:t>6×6 </m:t>
                    </m:r>
                    <m:r>
                      <a:rPr lang="en-US" b="0" i="1" smtClean="0">
                        <a:latin typeface="Cambria Math" panose="02040503050406030204" pitchFamily="18" charset="0"/>
                        <a:sym typeface="Wingdings" pitchFamily="2" charset="2"/>
                      </a:rPr>
                      <m:t>𝑚</m:t>
                    </m:r>
                    <m:sSup>
                      <m:sSupPr>
                        <m:ctrlPr>
                          <a:rPr lang="en-US" b="0" i="1" smtClean="0">
                            <a:latin typeface="Cambria Math" panose="02040503050406030204" pitchFamily="18" charset="0"/>
                            <a:sym typeface="Wingdings" pitchFamily="2" charset="2"/>
                          </a:rPr>
                        </m:ctrlPr>
                      </m:sSupPr>
                      <m:e>
                        <m:r>
                          <a:rPr lang="en-US" b="0" i="1" smtClean="0">
                            <a:latin typeface="Cambria Math" panose="02040503050406030204" pitchFamily="18" charset="0"/>
                            <a:sym typeface="Wingdings" pitchFamily="2" charset="2"/>
                          </a:rPr>
                          <m:t>𝑚</m:t>
                        </m:r>
                      </m:e>
                      <m:sup>
                        <m:r>
                          <a:rPr lang="en-US" b="0" i="1" smtClean="0">
                            <a:latin typeface="Cambria Math" panose="02040503050406030204" pitchFamily="18" charset="0"/>
                            <a:sym typeface="Wingdings" pitchFamily="2" charset="2"/>
                          </a:rPr>
                          <m:t>2</m:t>
                        </m:r>
                      </m:sup>
                    </m:sSup>
                  </m:oMath>
                </a14:m>
                <a:r>
                  <a:rPr lang="en-US" dirty="0"/>
                  <a:t> </a:t>
                </a:r>
                <a:r>
                  <a:rPr lang="en-US" dirty="0" err="1"/>
                  <a:t>SiPMs</a:t>
                </a:r>
                <a:r>
                  <a:rPr lang="en-US" dirty="0"/>
                  <a:t> (IU)</a:t>
                </a:r>
              </a:p>
              <a:p>
                <a:r>
                  <a:rPr lang="en-US" dirty="0"/>
                  <a:t>Tentative readout chain: Couple to PSI – DRS4 or similar  (</a:t>
                </a:r>
                <a14:m>
                  <m:oMath xmlns:m="http://schemas.openxmlformats.org/officeDocument/2006/math">
                    <m:r>
                      <a:rPr lang="en-US" i="1" dirty="0" smtClean="0">
                        <a:latin typeface="Cambria Math" panose="02040503050406030204" pitchFamily="18" charset="0"/>
                      </a:rPr>
                      <m:t>𝑝𝑠</m:t>
                    </m:r>
                  </m:oMath>
                </a14:m>
                <a:r>
                  <a:rPr lang="en-US" dirty="0"/>
                  <a:t> resolution)</a:t>
                </a:r>
              </a:p>
              <a:p>
                <a:r>
                  <a:rPr lang="en-US" dirty="0"/>
                  <a:t>For </a:t>
                </a:r>
                <a:r>
                  <a:rPr lang="en-US" dirty="0" err="1"/>
                  <a:t>teststand</a:t>
                </a:r>
                <a:r>
                  <a:rPr lang="en-US" dirty="0"/>
                  <a:t> use evaluation electronics on hand</a:t>
                </a:r>
              </a:p>
              <a:p>
                <a:endParaRPr lang="en-US" dirty="0">
                  <a:solidFill>
                    <a:srgbClr val="000000"/>
                  </a:solidFill>
                  <a:latin typeface="Helvetica" pitchFamily="2" charset="0"/>
                </a:endParaRPr>
              </a:p>
              <a:p>
                <a:endParaRPr lang="en-US" dirty="0"/>
              </a:p>
              <a:p>
                <a:endParaRPr lang="en-US" dirty="0"/>
              </a:p>
              <a:p>
                <a:endParaRPr lang="en-US" dirty="0"/>
              </a:p>
              <a:p>
                <a:endParaRPr lang="en-US" dirty="0"/>
              </a:p>
              <a:p>
                <a:endParaRPr lang="en-US" dirty="0"/>
              </a:p>
              <a:p>
                <a:endParaRPr lang="en-US" dirty="0"/>
              </a:p>
              <a:p>
                <a:endParaRPr lang="en-US" dirty="0"/>
              </a:p>
            </p:txBody>
          </p:sp>
        </mc:Choice>
        <mc:Fallback>
          <p:sp>
            <p:nvSpPr>
              <p:cNvPr id="3" name="Content Placeholder 2">
                <a:extLst>
                  <a:ext uri="{FF2B5EF4-FFF2-40B4-BE49-F238E27FC236}">
                    <a16:creationId xmlns:a16="http://schemas.microsoft.com/office/drawing/2014/main" id="{3E4AB347-63D6-633F-1E1F-C4D15AFE7574}"/>
                  </a:ext>
                </a:extLst>
              </p:cNvPr>
              <p:cNvSpPr>
                <a:spLocks noGrp="1" noRot="1" noChangeAspect="1" noMove="1" noResize="1" noEditPoints="1" noAdjustHandles="1" noChangeArrowheads="1" noChangeShapeType="1" noTextEdit="1"/>
              </p:cNvSpPr>
              <p:nvPr>
                <p:ph idx="1"/>
              </p:nvPr>
            </p:nvSpPr>
            <p:spPr>
              <a:xfrm>
                <a:off x="155247" y="1354089"/>
                <a:ext cx="6554163" cy="5503911"/>
              </a:xfrm>
              <a:blipFill>
                <a:blip r:embed="rId2"/>
                <a:stretch>
                  <a:fillRect l="-580" t="-1843" b="-230"/>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F7CA8F43-A1BA-7335-A573-8F8DC260D2B7}"/>
              </a:ext>
            </a:extLst>
          </p:cNvPr>
          <p:cNvSpPr>
            <a:spLocks noGrp="1"/>
          </p:cNvSpPr>
          <p:nvPr>
            <p:ph type="sldNum" sz="quarter" idx="12"/>
          </p:nvPr>
        </p:nvSpPr>
        <p:spPr/>
        <p:txBody>
          <a:bodyPr/>
          <a:lstStyle/>
          <a:p>
            <a:fld id="{07E1C93C-5050-FC42-8F10-D22D4F119D13}" type="slidenum">
              <a:rPr lang="en-US" smtClean="0"/>
              <a:pPr/>
              <a:t>23</a:t>
            </a:fld>
            <a:endParaRPr lang="en-US" dirty="0"/>
          </a:p>
        </p:txBody>
      </p:sp>
      <p:pic>
        <p:nvPicPr>
          <p:cNvPr id="5" name="Content Placeholder 5" descr="A close-up of a circuit board&#10;&#10;Description automatically generated">
            <a:extLst>
              <a:ext uri="{FF2B5EF4-FFF2-40B4-BE49-F238E27FC236}">
                <a16:creationId xmlns:a16="http://schemas.microsoft.com/office/drawing/2014/main" id="{78C872D8-1D94-DE48-F7CD-4B26AC7956C5}"/>
              </a:ext>
            </a:extLst>
          </p:cNvPr>
          <p:cNvPicPr>
            <a:picLocks noChangeAspect="1"/>
          </p:cNvPicPr>
          <p:nvPr/>
        </p:nvPicPr>
        <p:blipFill>
          <a:blip r:embed="rId3"/>
          <a:stretch>
            <a:fillRect/>
          </a:stretch>
        </p:blipFill>
        <p:spPr>
          <a:xfrm>
            <a:off x="6709410" y="1074482"/>
            <a:ext cx="2434590" cy="2450724"/>
          </a:xfrm>
          <a:prstGeom prst="rect">
            <a:avLst/>
          </a:prstGeom>
        </p:spPr>
      </p:pic>
      <p:sp>
        <p:nvSpPr>
          <p:cNvPr id="6" name="TextBox 5">
            <a:extLst>
              <a:ext uri="{FF2B5EF4-FFF2-40B4-BE49-F238E27FC236}">
                <a16:creationId xmlns:a16="http://schemas.microsoft.com/office/drawing/2014/main" id="{94F1B2FC-FFC7-7020-9CA4-43064BBB7C05}"/>
              </a:ext>
            </a:extLst>
          </p:cNvPr>
          <p:cNvSpPr txBox="1"/>
          <p:nvPr/>
        </p:nvSpPr>
        <p:spPr>
          <a:xfrm>
            <a:off x="6418573" y="3666252"/>
            <a:ext cx="2811924" cy="369332"/>
          </a:xfrm>
          <a:prstGeom prst="rect">
            <a:avLst/>
          </a:prstGeom>
          <a:noFill/>
        </p:spPr>
        <p:txBody>
          <a:bodyPr wrap="none" rtlCol="0">
            <a:spAutoFit/>
          </a:bodyPr>
          <a:lstStyle/>
          <a:p>
            <a:r>
              <a:rPr lang="en-US" dirty="0"/>
              <a:t>HELIX carrier/preamp board</a:t>
            </a:r>
          </a:p>
        </p:txBody>
      </p:sp>
      <p:pic>
        <p:nvPicPr>
          <p:cNvPr id="7" name="Image" descr="Image">
            <a:extLst>
              <a:ext uri="{FF2B5EF4-FFF2-40B4-BE49-F238E27FC236}">
                <a16:creationId xmlns:a16="http://schemas.microsoft.com/office/drawing/2014/main" id="{821D94A8-266F-452C-B113-F75B57BBD3F4}"/>
              </a:ext>
            </a:extLst>
          </p:cNvPr>
          <p:cNvPicPr>
            <a:picLocks noChangeAspect="1"/>
          </p:cNvPicPr>
          <p:nvPr/>
        </p:nvPicPr>
        <p:blipFill>
          <a:blip r:embed="rId4"/>
          <a:stretch>
            <a:fillRect/>
          </a:stretch>
        </p:blipFill>
        <p:spPr>
          <a:xfrm>
            <a:off x="6709410" y="4442481"/>
            <a:ext cx="2180717" cy="1635538"/>
          </a:xfrm>
          <a:prstGeom prst="rect">
            <a:avLst/>
          </a:prstGeom>
          <a:ln w="12700">
            <a:miter lim="400000"/>
          </a:ln>
        </p:spPr>
      </p:pic>
      <p:sp>
        <p:nvSpPr>
          <p:cNvPr id="8" name="TextBox 7">
            <a:extLst>
              <a:ext uri="{FF2B5EF4-FFF2-40B4-BE49-F238E27FC236}">
                <a16:creationId xmlns:a16="http://schemas.microsoft.com/office/drawing/2014/main" id="{73D63EE6-74A3-4485-C16F-9727874C16FE}"/>
              </a:ext>
            </a:extLst>
          </p:cNvPr>
          <p:cNvSpPr txBox="1"/>
          <p:nvPr/>
        </p:nvSpPr>
        <p:spPr>
          <a:xfrm>
            <a:off x="7595551" y="6320480"/>
            <a:ext cx="1393202" cy="369332"/>
          </a:xfrm>
          <a:prstGeom prst="rect">
            <a:avLst/>
          </a:prstGeom>
          <a:noFill/>
        </p:spPr>
        <p:txBody>
          <a:bodyPr wrap="none" rtlCol="0">
            <a:spAutoFit/>
          </a:bodyPr>
          <a:lstStyle/>
          <a:p>
            <a:r>
              <a:rPr lang="en-US" dirty="0"/>
              <a:t>Setup at USC</a:t>
            </a:r>
          </a:p>
        </p:txBody>
      </p:sp>
    </p:spTree>
    <p:extLst>
      <p:ext uri="{BB962C8B-B14F-4D97-AF65-F5344CB8AC3E}">
        <p14:creationId xmlns:p14="http://schemas.microsoft.com/office/powerpoint/2010/main" val="31550405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E8638-9229-AC2D-B825-81587EFAAD3D}"/>
              </a:ext>
            </a:extLst>
          </p:cNvPr>
          <p:cNvSpPr>
            <a:spLocks noGrp="1"/>
          </p:cNvSpPr>
          <p:nvPr>
            <p:ph type="title"/>
          </p:nvPr>
        </p:nvSpPr>
        <p:spPr/>
        <p:txBody>
          <a:bodyPr/>
          <a:lstStyle/>
          <a:p>
            <a:r>
              <a:rPr lang="en-US" dirty="0"/>
              <a:t>Year 2 Activities and money matrix</a:t>
            </a:r>
          </a:p>
        </p:txBody>
      </p:sp>
      <p:sp>
        <p:nvSpPr>
          <p:cNvPr id="3" name="Content Placeholder 2">
            <a:extLst>
              <a:ext uri="{FF2B5EF4-FFF2-40B4-BE49-F238E27FC236}">
                <a16:creationId xmlns:a16="http://schemas.microsoft.com/office/drawing/2014/main" id="{54B7FCD4-37F8-1847-1AAE-4D6DFBA29613}"/>
              </a:ext>
            </a:extLst>
          </p:cNvPr>
          <p:cNvSpPr>
            <a:spLocks noGrp="1"/>
          </p:cNvSpPr>
          <p:nvPr>
            <p:ph idx="1"/>
          </p:nvPr>
        </p:nvSpPr>
        <p:spPr/>
        <p:txBody>
          <a:bodyPr>
            <a:normAutofit fontScale="85000" lnSpcReduction="20000"/>
          </a:bodyPr>
          <a:lstStyle/>
          <a:p>
            <a:r>
              <a:rPr lang="en-US" dirty="0">
                <a:solidFill>
                  <a:srgbClr val="7030A0"/>
                </a:solidFill>
              </a:rPr>
              <a:t>Refinement of </a:t>
            </a:r>
            <a:r>
              <a:rPr lang="en-US" dirty="0" err="1">
                <a:solidFill>
                  <a:srgbClr val="7030A0"/>
                </a:solidFill>
              </a:rPr>
              <a:t>MuID</a:t>
            </a:r>
            <a:r>
              <a:rPr lang="en-US" dirty="0">
                <a:solidFill>
                  <a:srgbClr val="7030A0"/>
                </a:solidFill>
              </a:rPr>
              <a:t> Algorithm</a:t>
            </a:r>
          </a:p>
          <a:p>
            <a:pPr lvl="1"/>
            <a:r>
              <a:rPr lang="en-US" dirty="0">
                <a:solidFill>
                  <a:srgbClr val="7030A0"/>
                </a:solidFill>
              </a:rPr>
              <a:t>Include in fast simulations, physics impact</a:t>
            </a:r>
          </a:p>
          <a:p>
            <a:r>
              <a:rPr lang="en-US" dirty="0">
                <a:solidFill>
                  <a:srgbClr val="7030A0"/>
                </a:solidFill>
              </a:rPr>
              <a:t> Further study of KLM response to hadrons</a:t>
            </a:r>
          </a:p>
          <a:p>
            <a:pPr lvl="1"/>
            <a:r>
              <a:rPr lang="en-US" dirty="0">
                <a:solidFill>
                  <a:srgbClr val="7030A0"/>
                </a:solidFill>
              </a:rPr>
              <a:t>Energy resolution, PID</a:t>
            </a:r>
          </a:p>
          <a:p>
            <a:pPr marL="0" indent="0">
              <a:buNone/>
            </a:pPr>
            <a:endParaRPr lang="en-US" dirty="0">
              <a:solidFill>
                <a:srgbClr val="7030A0"/>
              </a:solidFill>
            </a:endParaRPr>
          </a:p>
          <a:p>
            <a:r>
              <a:rPr lang="en-US" dirty="0">
                <a:solidFill>
                  <a:srgbClr val="7030A0"/>
                </a:solidFill>
                <a:sym typeface="Wingdings" pitchFamily="2" charset="2"/>
              </a:rPr>
              <a:t>Clustering &amp; </a:t>
            </a:r>
            <a:r>
              <a:rPr lang="en-US" dirty="0" err="1">
                <a:solidFill>
                  <a:srgbClr val="7030A0"/>
                </a:solidFill>
                <a:sym typeface="Wingdings" pitchFamily="2" charset="2"/>
              </a:rPr>
              <a:t>MuID</a:t>
            </a:r>
            <a:r>
              <a:rPr lang="en-US" dirty="0">
                <a:solidFill>
                  <a:srgbClr val="7030A0"/>
                </a:solidFill>
                <a:sym typeface="Wingdings" pitchFamily="2" charset="2"/>
              </a:rPr>
              <a:t>, track matching</a:t>
            </a:r>
          </a:p>
          <a:p>
            <a:r>
              <a:rPr lang="en-US" dirty="0" err="1"/>
              <a:t>SiPM</a:t>
            </a:r>
            <a:r>
              <a:rPr lang="en-US" dirty="0"/>
              <a:t> carrier/preamp assembled at IU</a:t>
            </a:r>
          </a:p>
          <a:p>
            <a:endParaRPr lang="en-US" dirty="0"/>
          </a:p>
          <a:p>
            <a:r>
              <a:rPr lang="en-US" dirty="0"/>
              <a:t>Bench test HELIX and simple readout</a:t>
            </a:r>
          </a:p>
          <a:p>
            <a:pPr marL="0" indent="0">
              <a:buNone/>
            </a:pPr>
            <a:r>
              <a:rPr lang="en-US" dirty="0"/>
              <a:t>	</a:t>
            </a:r>
            <a:r>
              <a:rPr lang="en-US" dirty="0">
                <a:sym typeface="Wingdings" pitchFamily="2" charset="2"/>
              </a:rPr>
              <a:t>feed back into simulations</a:t>
            </a:r>
          </a:p>
          <a:p>
            <a:pPr marL="0" indent="0">
              <a:buNone/>
            </a:pPr>
            <a:endParaRPr lang="en-US" dirty="0">
              <a:sym typeface="Wingdings" pitchFamily="2" charset="2"/>
            </a:endParaRPr>
          </a:p>
          <a:p>
            <a:r>
              <a:rPr lang="en-US" dirty="0">
                <a:solidFill>
                  <a:srgbClr val="7030A0"/>
                </a:solidFill>
                <a:sym typeface="Wingdings" pitchFamily="2" charset="2"/>
              </a:rPr>
              <a:t>Readout chain test at Duke</a:t>
            </a:r>
          </a:p>
          <a:p>
            <a:pPr marL="0" indent="0">
              <a:buNone/>
            </a:pPr>
            <a:endParaRPr lang="en-US" dirty="0">
              <a:sym typeface="Wingdings" pitchFamily="2" charset="2"/>
            </a:endParaRPr>
          </a:p>
          <a:p>
            <a:r>
              <a:rPr lang="en-US" dirty="0">
                <a:solidFill>
                  <a:srgbClr val="FF0000"/>
                </a:solidFill>
                <a:sym typeface="Wingdings" pitchFamily="2" charset="2"/>
              </a:rPr>
              <a:t>Optimization of buildable configurations</a:t>
            </a:r>
          </a:p>
          <a:p>
            <a:endParaRPr lang="en-US" dirty="0">
              <a:sym typeface="Wingdings" pitchFamily="2" charset="2"/>
            </a:endParaRPr>
          </a:p>
          <a:p>
            <a:r>
              <a:rPr lang="en-US" dirty="0">
                <a:solidFill>
                  <a:srgbClr val="FF0000"/>
                </a:solidFill>
                <a:sym typeface="Wingdings" pitchFamily="2" charset="2"/>
              </a:rPr>
              <a:t>Prioritize engineering/hardware in the budget</a:t>
            </a:r>
            <a:endParaRPr lang="en-US" dirty="0">
              <a:solidFill>
                <a:srgbClr val="FF0000"/>
              </a:solidFill>
            </a:endParaRPr>
          </a:p>
        </p:txBody>
      </p:sp>
      <p:sp>
        <p:nvSpPr>
          <p:cNvPr id="4" name="Slide Number Placeholder 3">
            <a:extLst>
              <a:ext uri="{FF2B5EF4-FFF2-40B4-BE49-F238E27FC236}">
                <a16:creationId xmlns:a16="http://schemas.microsoft.com/office/drawing/2014/main" id="{5BE6AA36-729B-FC47-86BC-FEF8DF4CBEE0}"/>
              </a:ext>
            </a:extLst>
          </p:cNvPr>
          <p:cNvSpPr>
            <a:spLocks noGrp="1"/>
          </p:cNvSpPr>
          <p:nvPr>
            <p:ph type="sldNum" sz="quarter" idx="12"/>
          </p:nvPr>
        </p:nvSpPr>
        <p:spPr/>
        <p:txBody>
          <a:bodyPr/>
          <a:lstStyle/>
          <a:p>
            <a:fld id="{07E1C93C-5050-FC42-8F10-D22D4F119D13}" type="slidenum">
              <a:rPr lang="en-US" smtClean="0"/>
              <a:pPr/>
              <a:t>24</a:t>
            </a:fld>
            <a:endParaRPr lang="en-US" dirty="0"/>
          </a:p>
        </p:txBody>
      </p:sp>
      <mc:AlternateContent xmlns:mc="http://schemas.openxmlformats.org/markup-compatibility/2006">
        <mc:Choice xmlns:a14="http://schemas.microsoft.com/office/drawing/2010/main" Requires="a14">
          <p:graphicFrame>
            <p:nvGraphicFramePr>
              <p:cNvPr id="5" name="Table 4">
                <a:extLst>
                  <a:ext uri="{FF2B5EF4-FFF2-40B4-BE49-F238E27FC236}">
                    <a16:creationId xmlns:a16="http://schemas.microsoft.com/office/drawing/2014/main" id="{8B86DC60-028E-68FC-0ACB-0870F9C1B7A4}"/>
                  </a:ext>
                </a:extLst>
              </p:cNvPr>
              <p:cNvGraphicFramePr>
                <a:graphicFrameLocks noGrp="1"/>
              </p:cNvGraphicFramePr>
              <p:nvPr>
                <p:extLst>
                  <p:ext uri="{D42A27DB-BD31-4B8C-83A1-F6EECF244321}">
                    <p14:modId xmlns:p14="http://schemas.microsoft.com/office/powerpoint/2010/main" val="1887767708"/>
                  </p:ext>
                </p:extLst>
              </p:nvPr>
            </p:nvGraphicFramePr>
            <p:xfrm>
              <a:off x="5842697" y="1027676"/>
              <a:ext cx="3110472" cy="4977800"/>
            </p:xfrm>
            <a:graphic>
              <a:graphicData uri="http://schemas.openxmlformats.org/drawingml/2006/table">
                <a:tbl>
                  <a:tblPr firstRow="1" bandRow="1">
                    <a:tableStyleId>{5C22544A-7EE6-4342-B048-85BDC9FD1C3A}</a:tableStyleId>
                  </a:tblPr>
                  <a:tblGrid>
                    <a:gridCol w="2132461">
                      <a:extLst>
                        <a:ext uri="{9D8B030D-6E8A-4147-A177-3AD203B41FA5}">
                          <a16:colId xmlns:a16="http://schemas.microsoft.com/office/drawing/2014/main" val="219714759"/>
                        </a:ext>
                      </a:extLst>
                    </a:gridCol>
                    <a:gridCol w="978011">
                      <a:extLst>
                        <a:ext uri="{9D8B030D-6E8A-4147-A177-3AD203B41FA5}">
                          <a16:colId xmlns:a16="http://schemas.microsoft.com/office/drawing/2014/main" val="3048053400"/>
                        </a:ext>
                      </a:extLst>
                    </a:gridCol>
                  </a:tblGrid>
                  <a:tr h="348575">
                    <a:tc>
                      <a:txBody>
                        <a:bodyPr/>
                        <a:lstStyle/>
                        <a:p>
                          <a:endParaRPr lang="en-US" dirty="0"/>
                        </a:p>
                      </a:txBody>
                      <a:tcPr/>
                    </a:tc>
                    <a:tc>
                      <a:txBody>
                        <a:bodyPr/>
                        <a:lstStyle/>
                        <a:p>
                          <a:endParaRPr lang="en-US" dirty="0"/>
                        </a:p>
                      </a:txBody>
                      <a:tcPr/>
                    </a:tc>
                    <a:extLst>
                      <a:ext uri="{0D108BD9-81ED-4DB2-BD59-A6C34878D82A}">
                        <a16:rowId xmlns:a16="http://schemas.microsoft.com/office/drawing/2014/main" val="484686228"/>
                      </a:ext>
                    </a:extLst>
                  </a:tr>
                  <a:tr h="332140">
                    <a:tc>
                      <a:txBody>
                        <a:bodyPr/>
                        <a:lstStyle/>
                        <a:p>
                          <a:r>
                            <a:rPr lang="en-US" sz="1800" kern="1200" dirty="0">
                              <a:solidFill>
                                <a:srgbClr val="FF0000"/>
                              </a:solidFill>
                              <a:effectLst/>
                              <a:latin typeface="+mn-lt"/>
                              <a:ea typeface="+mn-ea"/>
                              <a:cs typeface="+mn-cs"/>
                            </a:rPr>
                            <a:t>UG students, USC</a:t>
                          </a:r>
                          <a:endParaRPr lang="en-US" dirty="0">
                            <a:solidFill>
                              <a:srgbClr val="FF0000"/>
                            </a:solidFill>
                          </a:endParaRPr>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$12.5</m:t>
                                </m:r>
                                <m:r>
                                  <a:rPr lang="en-US" b="0" i="1" smtClean="0">
                                    <a:latin typeface="Cambria Math" panose="02040503050406030204" pitchFamily="18" charset="0"/>
                                  </a:rPr>
                                  <m:t>𝑘</m:t>
                                </m:r>
                              </m:oMath>
                            </m:oMathPara>
                          </a14:m>
                          <a:endParaRPr lang="en-US" dirty="0"/>
                        </a:p>
                      </a:txBody>
                      <a:tcPr/>
                    </a:tc>
                    <a:extLst>
                      <a:ext uri="{0D108BD9-81ED-4DB2-BD59-A6C34878D82A}">
                        <a16:rowId xmlns:a16="http://schemas.microsoft.com/office/drawing/2014/main" val="1335450303"/>
                      </a:ext>
                    </a:extLst>
                  </a:tr>
                  <a:tr h="375141">
                    <a:tc>
                      <a:txBody>
                        <a:bodyPr/>
                        <a:lstStyle/>
                        <a:p>
                          <a:r>
                            <a:rPr lang="en-US" sz="1800" kern="1200" dirty="0">
                              <a:solidFill>
                                <a:srgbClr val="7030A0"/>
                              </a:solidFill>
                              <a:effectLst/>
                              <a:latin typeface="+mn-lt"/>
                              <a:ea typeface="+mn-ea"/>
                              <a:cs typeface="+mn-cs"/>
                            </a:rPr>
                            <a:t>Postdoc (50%), Duke </a:t>
                          </a:r>
                          <a:endParaRPr lang="en-US" dirty="0">
                            <a:solidFill>
                              <a:srgbClr val="7030A0"/>
                            </a:solidFill>
                          </a:endParaRPr>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$59</m:t>
                                </m:r>
                                <m:r>
                                  <a:rPr lang="en-US" b="0" i="1" smtClean="0">
                                    <a:latin typeface="Cambria Math" panose="02040503050406030204" pitchFamily="18" charset="0"/>
                                  </a:rPr>
                                  <m:t>.7</m:t>
                                </m:r>
                                <m:r>
                                  <a:rPr lang="en-US" b="0" i="1" smtClean="0">
                                    <a:latin typeface="Cambria Math" panose="02040503050406030204" pitchFamily="18" charset="0"/>
                                  </a:rPr>
                                  <m:t>𝑘</m:t>
                                </m:r>
                              </m:oMath>
                            </m:oMathPara>
                          </a14:m>
                          <a:endParaRPr lang="en-US" dirty="0"/>
                        </a:p>
                      </a:txBody>
                      <a:tcPr/>
                    </a:tc>
                    <a:extLst>
                      <a:ext uri="{0D108BD9-81ED-4DB2-BD59-A6C34878D82A}">
                        <a16:rowId xmlns:a16="http://schemas.microsoft.com/office/drawing/2014/main" val="504226272"/>
                      </a:ext>
                    </a:extLst>
                  </a:tr>
                  <a:tr h="546466">
                    <a:tc>
                      <a:txBody>
                        <a:bodyPr/>
                        <a:lstStyle/>
                        <a:p>
                          <a:r>
                            <a:rPr lang="en-US" sz="1800" kern="1200" dirty="0">
                              <a:solidFill>
                                <a:srgbClr val="7030A0"/>
                              </a:solidFill>
                              <a:effectLst/>
                              <a:latin typeface="+mn-lt"/>
                              <a:ea typeface="+mn-ea"/>
                              <a:cs typeface="+mn-cs"/>
                            </a:rPr>
                            <a:t>UG  students, Duke </a:t>
                          </a:r>
                          <a:endParaRPr lang="en-US" dirty="0">
                            <a:solidFill>
                              <a:srgbClr val="7030A0"/>
                            </a:solidFill>
                          </a:endParaRPr>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$12.5</m:t>
                                </m:r>
                                <m:r>
                                  <a:rPr lang="en-US" b="0" i="1" smtClean="0">
                                    <a:latin typeface="Cambria Math" panose="02040503050406030204" pitchFamily="18" charset="0"/>
                                  </a:rPr>
                                  <m:t>𝑘</m:t>
                                </m:r>
                              </m:oMath>
                            </m:oMathPara>
                          </a14:m>
                          <a:endParaRPr lang="en-US" dirty="0"/>
                        </a:p>
                      </a:txBody>
                      <a:tcPr/>
                    </a:tc>
                    <a:extLst>
                      <a:ext uri="{0D108BD9-81ED-4DB2-BD59-A6C34878D82A}">
                        <a16:rowId xmlns:a16="http://schemas.microsoft.com/office/drawing/2014/main" val="812430532"/>
                      </a:ext>
                    </a:extLst>
                  </a:tr>
                  <a:tr h="609623">
                    <a:tc>
                      <a:txBody>
                        <a:bodyPr/>
                        <a:lstStyle/>
                        <a:p>
                          <a:r>
                            <a:rPr lang="en-US" sz="1800" kern="1200" dirty="0">
                              <a:solidFill>
                                <a:srgbClr val="00B0F0"/>
                              </a:solidFill>
                              <a:effectLst/>
                              <a:latin typeface="+mn-lt"/>
                              <a:ea typeface="+mn-ea"/>
                              <a:cs typeface="+mn-cs"/>
                            </a:rPr>
                            <a:t>Test Bench: EE support, IU</a:t>
                          </a:r>
                          <a:endParaRPr lang="en-US" dirty="0">
                            <a:solidFill>
                              <a:srgbClr val="00B0F0"/>
                            </a:solidFill>
                          </a:endParaRPr>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$16</m:t>
                                </m:r>
                                <m:r>
                                  <a:rPr lang="en-US" b="0" i="1" smtClean="0">
                                    <a:latin typeface="Cambria Math" panose="02040503050406030204" pitchFamily="18" charset="0"/>
                                  </a:rPr>
                                  <m:t>𝑘</m:t>
                                </m:r>
                              </m:oMath>
                            </m:oMathPara>
                          </a14:m>
                          <a:endParaRPr lang="en-US" dirty="0"/>
                        </a:p>
                      </a:txBody>
                      <a:tcPr/>
                    </a:tc>
                    <a:extLst>
                      <a:ext uri="{0D108BD9-81ED-4DB2-BD59-A6C34878D82A}">
                        <a16:rowId xmlns:a16="http://schemas.microsoft.com/office/drawing/2014/main" val="790366400"/>
                      </a:ext>
                    </a:extLst>
                  </a:tr>
                  <a:tr h="430940">
                    <a:tc>
                      <a:txBody>
                        <a:bodyPr/>
                        <a:lstStyle/>
                        <a:p>
                          <a:r>
                            <a:rPr lang="en-US" sz="1800" kern="1200" dirty="0" err="1">
                              <a:solidFill>
                                <a:srgbClr val="FF0000"/>
                              </a:solidFill>
                              <a:effectLst/>
                              <a:latin typeface="+mn-lt"/>
                              <a:ea typeface="+mn-ea"/>
                              <a:cs typeface="+mn-cs"/>
                            </a:rPr>
                            <a:t>SiPMs</a:t>
                          </a:r>
                          <a:r>
                            <a:rPr lang="en-US" sz="1800" kern="1200" dirty="0">
                              <a:solidFill>
                                <a:srgbClr val="FF0000"/>
                              </a:solidFill>
                              <a:effectLst/>
                              <a:latin typeface="+mn-lt"/>
                              <a:ea typeface="+mn-ea"/>
                              <a:cs typeface="+mn-cs"/>
                            </a:rPr>
                            <a:t>, </a:t>
                          </a:r>
                          <a:r>
                            <a:rPr lang="en-US" sz="1800" kern="1200" dirty="0" err="1">
                              <a:solidFill>
                                <a:srgbClr val="FF0000"/>
                              </a:solidFill>
                              <a:effectLst/>
                              <a:latin typeface="+mn-lt"/>
                              <a:ea typeface="+mn-ea"/>
                              <a:cs typeface="+mn-cs"/>
                            </a:rPr>
                            <a:t>LVUnivt</a:t>
                          </a:r>
                          <a:r>
                            <a:rPr lang="en-US" sz="1800" kern="1200" dirty="0">
                              <a:solidFill>
                                <a:srgbClr val="FF0000"/>
                              </a:solidFill>
                              <a:effectLst/>
                              <a:latin typeface="+mn-lt"/>
                              <a:ea typeface="+mn-ea"/>
                              <a:cs typeface="+mn-cs"/>
                            </a:rPr>
                            <a:t>, Cables and Parts, USC</a:t>
                          </a:r>
                          <a:endParaRPr lang="en-US" dirty="0">
                            <a:solidFill>
                              <a:srgbClr val="FF0000"/>
                            </a:solidFill>
                          </a:endParaRPr>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$15.6</m:t>
                                </m:r>
                                <m:r>
                                  <a:rPr lang="en-US" b="0" i="1" smtClean="0">
                                    <a:latin typeface="Cambria Math" panose="02040503050406030204" pitchFamily="18" charset="0"/>
                                  </a:rPr>
                                  <m:t>𝑘</m:t>
                                </m:r>
                              </m:oMath>
                            </m:oMathPara>
                          </a14:m>
                          <a:endParaRPr lang="en-US" dirty="0"/>
                        </a:p>
                      </a:txBody>
                      <a:tcPr/>
                    </a:tc>
                    <a:extLst>
                      <a:ext uri="{0D108BD9-81ED-4DB2-BD59-A6C34878D82A}">
                        <a16:rowId xmlns:a16="http://schemas.microsoft.com/office/drawing/2014/main" val="62626932"/>
                      </a:ext>
                    </a:extLst>
                  </a:tr>
                  <a:tr h="430940">
                    <a:tc>
                      <a:txBody>
                        <a:bodyPr/>
                        <a:lstStyle/>
                        <a:p>
                          <a:r>
                            <a:rPr lang="en-US" sz="1800" kern="1200" dirty="0">
                              <a:solidFill>
                                <a:schemeClr val="dk1"/>
                              </a:solidFill>
                              <a:effectLst/>
                              <a:latin typeface="+mn-lt"/>
                              <a:ea typeface="+mn-ea"/>
                              <a:cs typeface="+mn-cs"/>
                            </a:rPr>
                            <a:t>Travel for Meetings USC, Duke</a:t>
                          </a:r>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$5</m:t>
                                </m:r>
                                <m:r>
                                  <a:rPr lang="en-US" b="0" i="1" smtClean="0">
                                    <a:latin typeface="Cambria Math" panose="02040503050406030204" pitchFamily="18" charset="0"/>
                                  </a:rPr>
                                  <m:t>𝑘</m:t>
                                </m:r>
                              </m:oMath>
                            </m:oMathPara>
                          </a14:m>
                          <a:endParaRPr lang="en-US" dirty="0"/>
                        </a:p>
                      </a:txBody>
                      <a:tcPr/>
                    </a:tc>
                    <a:extLst>
                      <a:ext uri="{0D108BD9-81ED-4DB2-BD59-A6C34878D82A}">
                        <a16:rowId xmlns:a16="http://schemas.microsoft.com/office/drawing/2014/main" val="900267730"/>
                      </a:ext>
                    </a:extLst>
                  </a:tr>
                  <a:tr h="420429">
                    <a:tc>
                      <a:txBody>
                        <a:bodyPr/>
                        <a:lstStyle/>
                        <a:p>
                          <a:r>
                            <a:rPr lang="en-US" sz="1800" kern="1200" dirty="0">
                              <a:solidFill>
                                <a:schemeClr val="dk1"/>
                              </a:solidFill>
                              <a:effectLst/>
                              <a:latin typeface="+mn-lt"/>
                              <a:ea typeface="+mn-ea"/>
                              <a:cs typeface="+mn-cs"/>
                            </a:rPr>
                            <a:t>Travel to U.S., RUAS</a:t>
                          </a:r>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$9.7</m:t>
                                </m:r>
                                <m:r>
                                  <a:rPr lang="en-US" b="0" i="1" smtClean="0">
                                    <a:latin typeface="Cambria Math" panose="02040503050406030204" pitchFamily="18" charset="0"/>
                                  </a:rPr>
                                  <m:t>𝑘</m:t>
                                </m:r>
                              </m:oMath>
                            </m:oMathPara>
                          </a14:m>
                          <a:endParaRPr lang="en-US" dirty="0"/>
                        </a:p>
                      </a:txBody>
                      <a:tcPr/>
                    </a:tc>
                    <a:extLst>
                      <a:ext uri="{0D108BD9-81ED-4DB2-BD59-A6C34878D82A}">
                        <a16:rowId xmlns:a16="http://schemas.microsoft.com/office/drawing/2014/main" val="3854634523"/>
                      </a:ext>
                    </a:extLst>
                  </a:tr>
                  <a:tr h="378294">
                    <a:tc>
                      <a:txBody>
                        <a:bodyPr/>
                        <a:lstStyle/>
                        <a:p>
                          <a:r>
                            <a:rPr lang="en-US" sz="1800" kern="1200" dirty="0">
                              <a:solidFill>
                                <a:schemeClr val="dk1"/>
                              </a:solidFill>
                              <a:effectLst/>
                              <a:latin typeface="+mn-lt"/>
                              <a:ea typeface="+mn-ea"/>
                              <a:cs typeface="+mn-cs"/>
                            </a:rPr>
                            <a:t>Laptop RUAS</a:t>
                          </a:r>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$2</m:t>
                                </m:r>
                                <m:r>
                                  <a:rPr lang="en-US" b="0" i="1" smtClean="0">
                                    <a:latin typeface="Cambria Math" panose="02040503050406030204" pitchFamily="18" charset="0"/>
                                  </a:rPr>
                                  <m:t>𝑘</m:t>
                                </m:r>
                              </m:oMath>
                            </m:oMathPara>
                          </a14:m>
                          <a:endParaRPr lang="en-US" dirty="0"/>
                        </a:p>
                      </a:txBody>
                      <a:tcPr/>
                    </a:tc>
                    <a:extLst>
                      <a:ext uri="{0D108BD9-81ED-4DB2-BD59-A6C34878D82A}">
                        <a16:rowId xmlns:a16="http://schemas.microsoft.com/office/drawing/2014/main" val="858080048"/>
                      </a:ext>
                    </a:extLst>
                  </a:tr>
                  <a:tr h="348575">
                    <a:tc>
                      <a:txBody>
                        <a:bodyPr/>
                        <a:lstStyle/>
                        <a:p>
                          <a:r>
                            <a:rPr lang="en-US" b="1" dirty="0"/>
                            <a:t>Total</a:t>
                          </a:r>
                        </a:p>
                      </a:txBody>
                      <a:tcPr/>
                    </a:tc>
                    <a:tc>
                      <a:txBody>
                        <a:bodyPr/>
                        <a:lstStyle/>
                        <a:p>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m:t>
                                </m:r>
                                <m:r>
                                  <a:rPr lang="en-US" b="1" i="1" smtClean="0">
                                    <a:latin typeface="Cambria Math" panose="02040503050406030204" pitchFamily="18" charset="0"/>
                                  </a:rPr>
                                  <m:t>𝟏𝟑𝟑</m:t>
                                </m:r>
                                <m:r>
                                  <a:rPr lang="en-US" b="1" i="1" smtClean="0">
                                    <a:latin typeface="Cambria Math" panose="02040503050406030204" pitchFamily="18" charset="0"/>
                                  </a:rPr>
                                  <m:t>.</m:t>
                                </m:r>
                                <m:r>
                                  <a:rPr lang="en-US" b="1" i="1" smtClean="0">
                                    <a:latin typeface="Cambria Math" panose="02040503050406030204" pitchFamily="18" charset="0"/>
                                  </a:rPr>
                                  <m:t>𝟎</m:t>
                                </m:r>
                                <m:r>
                                  <a:rPr lang="en-US" b="1" i="1" smtClean="0">
                                    <a:latin typeface="Cambria Math" panose="02040503050406030204" pitchFamily="18" charset="0"/>
                                  </a:rPr>
                                  <m:t>𝒌</m:t>
                                </m:r>
                              </m:oMath>
                            </m:oMathPara>
                          </a14:m>
                          <a:endParaRPr lang="en-US" b="1" dirty="0"/>
                        </a:p>
                      </a:txBody>
                      <a:tcPr/>
                    </a:tc>
                    <a:extLst>
                      <a:ext uri="{0D108BD9-81ED-4DB2-BD59-A6C34878D82A}">
                        <a16:rowId xmlns:a16="http://schemas.microsoft.com/office/drawing/2014/main" val="3947261000"/>
                      </a:ext>
                    </a:extLst>
                  </a:tr>
                </a:tbl>
              </a:graphicData>
            </a:graphic>
          </p:graphicFrame>
        </mc:Choice>
        <mc:Fallback>
          <p:graphicFrame>
            <p:nvGraphicFramePr>
              <p:cNvPr id="5" name="Table 4">
                <a:extLst>
                  <a:ext uri="{FF2B5EF4-FFF2-40B4-BE49-F238E27FC236}">
                    <a16:creationId xmlns:a16="http://schemas.microsoft.com/office/drawing/2014/main" id="{8B86DC60-028E-68FC-0ACB-0870F9C1B7A4}"/>
                  </a:ext>
                </a:extLst>
              </p:cNvPr>
              <p:cNvGraphicFramePr>
                <a:graphicFrameLocks noGrp="1"/>
              </p:cNvGraphicFramePr>
              <p:nvPr>
                <p:extLst>
                  <p:ext uri="{D42A27DB-BD31-4B8C-83A1-F6EECF244321}">
                    <p14:modId xmlns:p14="http://schemas.microsoft.com/office/powerpoint/2010/main" val="1887767708"/>
                  </p:ext>
                </p:extLst>
              </p:nvPr>
            </p:nvGraphicFramePr>
            <p:xfrm>
              <a:off x="5842697" y="1027676"/>
              <a:ext cx="3110472" cy="4977800"/>
            </p:xfrm>
            <a:graphic>
              <a:graphicData uri="http://schemas.openxmlformats.org/drawingml/2006/table">
                <a:tbl>
                  <a:tblPr firstRow="1" bandRow="1">
                    <a:tableStyleId>{5C22544A-7EE6-4342-B048-85BDC9FD1C3A}</a:tableStyleId>
                  </a:tblPr>
                  <a:tblGrid>
                    <a:gridCol w="2132461">
                      <a:extLst>
                        <a:ext uri="{9D8B030D-6E8A-4147-A177-3AD203B41FA5}">
                          <a16:colId xmlns:a16="http://schemas.microsoft.com/office/drawing/2014/main" val="219714759"/>
                        </a:ext>
                      </a:extLst>
                    </a:gridCol>
                    <a:gridCol w="978011">
                      <a:extLst>
                        <a:ext uri="{9D8B030D-6E8A-4147-A177-3AD203B41FA5}">
                          <a16:colId xmlns:a16="http://schemas.microsoft.com/office/drawing/2014/main" val="3048053400"/>
                        </a:ext>
                      </a:extLst>
                    </a:gridCol>
                  </a:tblGrid>
                  <a:tr h="348575">
                    <a:tc>
                      <a:txBody>
                        <a:bodyPr/>
                        <a:lstStyle/>
                        <a:p>
                          <a:endParaRPr lang="en-US" dirty="0"/>
                        </a:p>
                      </a:txBody>
                      <a:tcPr/>
                    </a:tc>
                    <a:tc>
                      <a:txBody>
                        <a:bodyPr/>
                        <a:lstStyle/>
                        <a:p>
                          <a:endParaRPr lang="en-US" dirty="0"/>
                        </a:p>
                      </a:txBody>
                      <a:tcPr/>
                    </a:tc>
                    <a:extLst>
                      <a:ext uri="{0D108BD9-81ED-4DB2-BD59-A6C34878D82A}">
                        <a16:rowId xmlns:a16="http://schemas.microsoft.com/office/drawing/2014/main" val="484686228"/>
                      </a:ext>
                    </a:extLst>
                  </a:tr>
                  <a:tr h="365760">
                    <a:tc>
                      <a:txBody>
                        <a:bodyPr/>
                        <a:lstStyle/>
                        <a:p>
                          <a:r>
                            <a:rPr lang="en-US" sz="1800" kern="1200" dirty="0">
                              <a:solidFill>
                                <a:srgbClr val="FF0000"/>
                              </a:solidFill>
                              <a:effectLst/>
                              <a:latin typeface="+mn-lt"/>
                              <a:ea typeface="+mn-ea"/>
                              <a:cs typeface="+mn-cs"/>
                            </a:rPr>
                            <a:t>UG students, USC</a:t>
                          </a:r>
                          <a:endParaRPr lang="en-US" dirty="0">
                            <a:solidFill>
                              <a:srgbClr val="FF0000"/>
                            </a:solidFill>
                          </a:endParaRPr>
                        </a:p>
                      </a:txBody>
                      <a:tcPr/>
                    </a:tc>
                    <a:tc>
                      <a:txBody>
                        <a:bodyPr/>
                        <a:lstStyle/>
                        <a:p>
                          <a:endParaRPr lang="en-US"/>
                        </a:p>
                      </a:txBody>
                      <a:tcPr>
                        <a:blipFill>
                          <a:blip r:embed="rId2"/>
                          <a:stretch>
                            <a:fillRect l="-219481" t="-100000" r="-3896" b="-1210714"/>
                          </a:stretch>
                        </a:blipFill>
                      </a:tcPr>
                    </a:tc>
                    <a:extLst>
                      <a:ext uri="{0D108BD9-81ED-4DB2-BD59-A6C34878D82A}">
                        <a16:rowId xmlns:a16="http://schemas.microsoft.com/office/drawing/2014/main" val="1335450303"/>
                      </a:ext>
                    </a:extLst>
                  </a:tr>
                  <a:tr h="375141">
                    <a:tc>
                      <a:txBody>
                        <a:bodyPr/>
                        <a:lstStyle/>
                        <a:p>
                          <a:r>
                            <a:rPr lang="en-US" sz="1800" kern="1200" dirty="0">
                              <a:solidFill>
                                <a:srgbClr val="7030A0"/>
                              </a:solidFill>
                              <a:effectLst/>
                              <a:latin typeface="+mn-lt"/>
                              <a:ea typeface="+mn-ea"/>
                              <a:cs typeface="+mn-cs"/>
                            </a:rPr>
                            <a:t>Postdoc (50%), Duke </a:t>
                          </a:r>
                          <a:endParaRPr lang="en-US" dirty="0">
                            <a:solidFill>
                              <a:srgbClr val="7030A0"/>
                            </a:solidFill>
                          </a:endParaRPr>
                        </a:p>
                      </a:txBody>
                      <a:tcPr/>
                    </a:tc>
                    <a:tc>
                      <a:txBody>
                        <a:bodyPr/>
                        <a:lstStyle/>
                        <a:p>
                          <a:endParaRPr lang="en-US"/>
                        </a:p>
                      </a:txBody>
                      <a:tcPr>
                        <a:blipFill>
                          <a:blip r:embed="rId2"/>
                          <a:stretch>
                            <a:fillRect l="-219481" t="-186667" r="-3896" b="-1030000"/>
                          </a:stretch>
                        </a:blipFill>
                      </a:tcPr>
                    </a:tc>
                    <a:extLst>
                      <a:ext uri="{0D108BD9-81ED-4DB2-BD59-A6C34878D82A}">
                        <a16:rowId xmlns:a16="http://schemas.microsoft.com/office/drawing/2014/main" val="504226272"/>
                      </a:ext>
                    </a:extLst>
                  </a:tr>
                  <a:tr h="546466">
                    <a:tc>
                      <a:txBody>
                        <a:bodyPr/>
                        <a:lstStyle/>
                        <a:p>
                          <a:r>
                            <a:rPr lang="en-US" sz="1800" kern="1200" dirty="0">
                              <a:solidFill>
                                <a:srgbClr val="7030A0"/>
                              </a:solidFill>
                              <a:effectLst/>
                              <a:latin typeface="+mn-lt"/>
                              <a:ea typeface="+mn-ea"/>
                              <a:cs typeface="+mn-cs"/>
                            </a:rPr>
                            <a:t>UG  students, Duke </a:t>
                          </a:r>
                          <a:endParaRPr lang="en-US" dirty="0">
                            <a:solidFill>
                              <a:srgbClr val="7030A0"/>
                            </a:solidFill>
                          </a:endParaRPr>
                        </a:p>
                      </a:txBody>
                      <a:tcPr/>
                    </a:tc>
                    <a:tc>
                      <a:txBody>
                        <a:bodyPr/>
                        <a:lstStyle/>
                        <a:p>
                          <a:endParaRPr lang="en-US"/>
                        </a:p>
                      </a:txBody>
                      <a:tcPr>
                        <a:blipFill>
                          <a:blip r:embed="rId2"/>
                          <a:stretch>
                            <a:fillRect l="-219481" t="-200000" r="-3896" b="-618605"/>
                          </a:stretch>
                        </a:blipFill>
                      </a:tcPr>
                    </a:tc>
                    <a:extLst>
                      <a:ext uri="{0D108BD9-81ED-4DB2-BD59-A6C34878D82A}">
                        <a16:rowId xmlns:a16="http://schemas.microsoft.com/office/drawing/2014/main" val="812430532"/>
                      </a:ext>
                    </a:extLst>
                  </a:tr>
                  <a:tr h="640080">
                    <a:tc>
                      <a:txBody>
                        <a:bodyPr/>
                        <a:lstStyle/>
                        <a:p>
                          <a:r>
                            <a:rPr lang="en-US" sz="1800" kern="1200" dirty="0">
                              <a:solidFill>
                                <a:srgbClr val="00B0F0"/>
                              </a:solidFill>
                              <a:effectLst/>
                              <a:latin typeface="+mn-lt"/>
                              <a:ea typeface="+mn-ea"/>
                              <a:cs typeface="+mn-cs"/>
                            </a:rPr>
                            <a:t>Test Bench: EE support, IU</a:t>
                          </a:r>
                          <a:endParaRPr lang="en-US" dirty="0">
                            <a:solidFill>
                              <a:srgbClr val="00B0F0"/>
                            </a:solidFill>
                          </a:endParaRPr>
                        </a:p>
                      </a:txBody>
                      <a:tcPr/>
                    </a:tc>
                    <a:tc>
                      <a:txBody>
                        <a:bodyPr/>
                        <a:lstStyle/>
                        <a:p>
                          <a:endParaRPr lang="en-US"/>
                        </a:p>
                      </a:txBody>
                      <a:tcPr>
                        <a:blipFill>
                          <a:blip r:embed="rId2"/>
                          <a:stretch>
                            <a:fillRect l="-219481" t="-252941" r="-3896" b="-421569"/>
                          </a:stretch>
                        </a:blipFill>
                      </a:tcPr>
                    </a:tc>
                    <a:extLst>
                      <a:ext uri="{0D108BD9-81ED-4DB2-BD59-A6C34878D82A}">
                        <a16:rowId xmlns:a16="http://schemas.microsoft.com/office/drawing/2014/main" val="790366400"/>
                      </a:ext>
                    </a:extLst>
                  </a:tr>
                  <a:tr h="914400">
                    <a:tc>
                      <a:txBody>
                        <a:bodyPr/>
                        <a:lstStyle/>
                        <a:p>
                          <a:r>
                            <a:rPr lang="en-US" sz="1800" kern="1200" dirty="0" err="1">
                              <a:solidFill>
                                <a:srgbClr val="FF0000"/>
                              </a:solidFill>
                              <a:effectLst/>
                              <a:latin typeface="+mn-lt"/>
                              <a:ea typeface="+mn-ea"/>
                              <a:cs typeface="+mn-cs"/>
                            </a:rPr>
                            <a:t>SiPMs</a:t>
                          </a:r>
                          <a:r>
                            <a:rPr lang="en-US" sz="1800" kern="1200" dirty="0">
                              <a:solidFill>
                                <a:srgbClr val="FF0000"/>
                              </a:solidFill>
                              <a:effectLst/>
                              <a:latin typeface="+mn-lt"/>
                              <a:ea typeface="+mn-ea"/>
                              <a:cs typeface="+mn-cs"/>
                            </a:rPr>
                            <a:t>, </a:t>
                          </a:r>
                          <a:r>
                            <a:rPr lang="en-US" sz="1800" kern="1200" dirty="0" err="1">
                              <a:solidFill>
                                <a:srgbClr val="FF0000"/>
                              </a:solidFill>
                              <a:effectLst/>
                              <a:latin typeface="+mn-lt"/>
                              <a:ea typeface="+mn-ea"/>
                              <a:cs typeface="+mn-cs"/>
                            </a:rPr>
                            <a:t>LVUnivt</a:t>
                          </a:r>
                          <a:r>
                            <a:rPr lang="en-US" sz="1800" kern="1200" dirty="0">
                              <a:solidFill>
                                <a:srgbClr val="FF0000"/>
                              </a:solidFill>
                              <a:effectLst/>
                              <a:latin typeface="+mn-lt"/>
                              <a:ea typeface="+mn-ea"/>
                              <a:cs typeface="+mn-cs"/>
                            </a:rPr>
                            <a:t>, Cables and Parts, USC</a:t>
                          </a:r>
                          <a:endParaRPr lang="en-US" dirty="0">
                            <a:solidFill>
                              <a:srgbClr val="FF0000"/>
                            </a:solidFill>
                          </a:endParaRPr>
                        </a:p>
                      </a:txBody>
                      <a:tcPr/>
                    </a:tc>
                    <a:tc>
                      <a:txBody>
                        <a:bodyPr/>
                        <a:lstStyle/>
                        <a:p>
                          <a:endParaRPr lang="en-US"/>
                        </a:p>
                      </a:txBody>
                      <a:tcPr>
                        <a:blipFill>
                          <a:blip r:embed="rId2"/>
                          <a:stretch>
                            <a:fillRect l="-219481" t="-250000" r="-3896" b="-198611"/>
                          </a:stretch>
                        </a:blipFill>
                      </a:tcPr>
                    </a:tc>
                    <a:extLst>
                      <a:ext uri="{0D108BD9-81ED-4DB2-BD59-A6C34878D82A}">
                        <a16:rowId xmlns:a16="http://schemas.microsoft.com/office/drawing/2014/main" val="62626932"/>
                      </a:ext>
                    </a:extLst>
                  </a:tr>
                  <a:tr h="640080">
                    <a:tc>
                      <a:txBody>
                        <a:bodyPr/>
                        <a:lstStyle/>
                        <a:p>
                          <a:r>
                            <a:rPr lang="en-US" sz="1800" kern="1200" dirty="0">
                              <a:solidFill>
                                <a:schemeClr val="dk1"/>
                              </a:solidFill>
                              <a:effectLst/>
                              <a:latin typeface="+mn-lt"/>
                              <a:ea typeface="+mn-ea"/>
                              <a:cs typeface="+mn-cs"/>
                            </a:rPr>
                            <a:t>Travel for Meetings USC, Duke</a:t>
                          </a:r>
                          <a:endParaRPr lang="en-US" dirty="0"/>
                        </a:p>
                      </a:txBody>
                      <a:tcPr/>
                    </a:tc>
                    <a:tc>
                      <a:txBody>
                        <a:bodyPr/>
                        <a:lstStyle/>
                        <a:p>
                          <a:endParaRPr lang="en-US"/>
                        </a:p>
                      </a:txBody>
                      <a:tcPr>
                        <a:blipFill>
                          <a:blip r:embed="rId2"/>
                          <a:stretch>
                            <a:fillRect l="-219481" t="-504000" r="-3896" b="-186000"/>
                          </a:stretch>
                        </a:blipFill>
                      </a:tcPr>
                    </a:tc>
                    <a:extLst>
                      <a:ext uri="{0D108BD9-81ED-4DB2-BD59-A6C34878D82A}">
                        <a16:rowId xmlns:a16="http://schemas.microsoft.com/office/drawing/2014/main" val="900267730"/>
                      </a:ext>
                    </a:extLst>
                  </a:tr>
                  <a:tr h="420429">
                    <a:tc>
                      <a:txBody>
                        <a:bodyPr/>
                        <a:lstStyle/>
                        <a:p>
                          <a:r>
                            <a:rPr lang="en-US" sz="1800" kern="1200" dirty="0">
                              <a:solidFill>
                                <a:schemeClr val="dk1"/>
                              </a:solidFill>
                              <a:effectLst/>
                              <a:latin typeface="+mn-lt"/>
                              <a:ea typeface="+mn-ea"/>
                              <a:cs typeface="+mn-cs"/>
                            </a:rPr>
                            <a:t>Travel to U.S., RUAS</a:t>
                          </a:r>
                          <a:endParaRPr lang="en-US" dirty="0"/>
                        </a:p>
                      </a:txBody>
                      <a:tcPr/>
                    </a:tc>
                    <a:tc>
                      <a:txBody>
                        <a:bodyPr/>
                        <a:lstStyle/>
                        <a:p>
                          <a:endParaRPr lang="en-US"/>
                        </a:p>
                      </a:txBody>
                      <a:tcPr>
                        <a:blipFill>
                          <a:blip r:embed="rId2"/>
                          <a:stretch>
                            <a:fillRect l="-219481" t="-888235" r="-3896" b="-173529"/>
                          </a:stretch>
                        </a:blipFill>
                      </a:tcPr>
                    </a:tc>
                    <a:extLst>
                      <a:ext uri="{0D108BD9-81ED-4DB2-BD59-A6C34878D82A}">
                        <a16:rowId xmlns:a16="http://schemas.microsoft.com/office/drawing/2014/main" val="3854634523"/>
                      </a:ext>
                    </a:extLst>
                  </a:tr>
                  <a:tr h="378294">
                    <a:tc>
                      <a:txBody>
                        <a:bodyPr/>
                        <a:lstStyle/>
                        <a:p>
                          <a:r>
                            <a:rPr lang="en-US" sz="1800" kern="1200" dirty="0">
                              <a:solidFill>
                                <a:schemeClr val="dk1"/>
                              </a:solidFill>
                              <a:effectLst/>
                              <a:latin typeface="+mn-lt"/>
                              <a:ea typeface="+mn-ea"/>
                              <a:cs typeface="+mn-cs"/>
                            </a:rPr>
                            <a:t>Laptop RUAS</a:t>
                          </a:r>
                          <a:endParaRPr lang="en-US" dirty="0"/>
                        </a:p>
                      </a:txBody>
                      <a:tcPr/>
                    </a:tc>
                    <a:tc>
                      <a:txBody>
                        <a:bodyPr/>
                        <a:lstStyle/>
                        <a:p>
                          <a:endParaRPr lang="en-US"/>
                        </a:p>
                      </a:txBody>
                      <a:tcPr>
                        <a:blipFill>
                          <a:blip r:embed="rId2"/>
                          <a:stretch>
                            <a:fillRect l="-219481" t="-1158621" r="-3896" b="-103448"/>
                          </a:stretch>
                        </a:blipFill>
                      </a:tcPr>
                    </a:tc>
                    <a:extLst>
                      <a:ext uri="{0D108BD9-81ED-4DB2-BD59-A6C34878D82A}">
                        <a16:rowId xmlns:a16="http://schemas.microsoft.com/office/drawing/2014/main" val="858080048"/>
                      </a:ext>
                    </a:extLst>
                  </a:tr>
                  <a:tr h="348575">
                    <a:tc>
                      <a:txBody>
                        <a:bodyPr/>
                        <a:lstStyle/>
                        <a:p>
                          <a:r>
                            <a:rPr lang="en-US" b="1" dirty="0"/>
                            <a:t>Total</a:t>
                          </a:r>
                        </a:p>
                      </a:txBody>
                      <a:tcPr/>
                    </a:tc>
                    <a:tc>
                      <a:txBody>
                        <a:bodyPr/>
                        <a:lstStyle/>
                        <a:p>
                          <a:endParaRPr lang="en-US"/>
                        </a:p>
                      </a:txBody>
                      <a:tcPr>
                        <a:blipFill>
                          <a:blip r:embed="rId2"/>
                          <a:stretch>
                            <a:fillRect l="-219481" t="-1303571" r="-3896" b="-7143"/>
                          </a:stretch>
                        </a:blipFill>
                      </a:tcPr>
                    </a:tc>
                    <a:extLst>
                      <a:ext uri="{0D108BD9-81ED-4DB2-BD59-A6C34878D82A}">
                        <a16:rowId xmlns:a16="http://schemas.microsoft.com/office/drawing/2014/main" val="3947261000"/>
                      </a:ext>
                    </a:extLst>
                  </a:tr>
                </a:tbl>
              </a:graphicData>
            </a:graphic>
          </p:graphicFrame>
        </mc:Fallback>
      </mc:AlternateContent>
    </p:spTree>
    <p:extLst>
      <p:ext uri="{BB962C8B-B14F-4D97-AF65-F5344CB8AC3E}">
        <p14:creationId xmlns:p14="http://schemas.microsoft.com/office/powerpoint/2010/main" val="29040480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D4FF6-5C34-5A18-A683-1FEFEEED0DFA}"/>
              </a:ext>
            </a:extLst>
          </p:cNvPr>
          <p:cNvSpPr>
            <a:spLocks noGrp="1"/>
          </p:cNvSpPr>
          <p:nvPr>
            <p:ph type="title"/>
          </p:nvPr>
        </p:nvSpPr>
        <p:spPr/>
        <p:txBody>
          <a:bodyPr/>
          <a:lstStyle/>
          <a:p>
            <a:r>
              <a:rPr lang="en-US" dirty="0"/>
              <a:t>Milestones Year 2</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A1556E2F-7214-31A8-7588-17DCDB3466A7}"/>
                  </a:ext>
                </a:extLst>
              </p:cNvPr>
              <p:cNvSpPr>
                <a:spLocks noGrp="1"/>
              </p:cNvSpPr>
              <p:nvPr>
                <p:ph idx="1"/>
              </p:nvPr>
            </p:nvSpPr>
            <p:spPr/>
            <p:txBody>
              <a:bodyPr/>
              <a:lstStyle/>
              <a:p>
                <a:r>
                  <a:rPr lang="en-US" dirty="0">
                    <a:solidFill>
                      <a:srgbClr val="7030A0"/>
                    </a:solidFill>
                  </a:rPr>
                  <a:t>Detailed KLM simulation, integration in </a:t>
                </a:r>
              </a:p>
              <a:p>
                <a:pPr lvl="1"/>
                <a:r>
                  <a:rPr lang="en-US" dirty="0" err="1">
                    <a:solidFill>
                      <a:srgbClr val="7030A0"/>
                    </a:solidFill>
                  </a:rPr>
                  <a:t>MuID</a:t>
                </a:r>
                <a:r>
                  <a:rPr lang="en-US" dirty="0">
                    <a:solidFill>
                      <a:srgbClr val="7030A0"/>
                    </a:solidFill>
                  </a:rPr>
                  <a:t> algorithm</a:t>
                </a:r>
              </a:p>
              <a:p>
                <a:pPr lvl="1"/>
                <a:r>
                  <a:rPr lang="en-US" dirty="0">
                    <a:solidFill>
                      <a:srgbClr val="7030A0"/>
                    </a:solidFill>
                  </a:rPr>
                  <a:t>Hadronic energy resolution, </a:t>
                </a:r>
                <a14:m>
                  <m:oMath xmlns:m="http://schemas.openxmlformats.org/officeDocument/2006/math">
                    <m:sSub>
                      <m:sSubPr>
                        <m:ctrlPr>
                          <a:rPr lang="en-US" b="0" i="1" smtClean="0">
                            <a:solidFill>
                              <a:srgbClr val="7030A0"/>
                            </a:solidFill>
                            <a:latin typeface="Cambria Math" panose="02040503050406030204" pitchFamily="18" charset="0"/>
                          </a:rPr>
                        </m:ctrlPr>
                      </m:sSubPr>
                      <m:e>
                        <m:r>
                          <a:rPr lang="en-US" b="0" i="1" smtClean="0">
                            <a:solidFill>
                              <a:srgbClr val="7030A0"/>
                            </a:solidFill>
                            <a:latin typeface="Cambria Math" panose="02040503050406030204" pitchFamily="18" charset="0"/>
                          </a:rPr>
                          <m:t>𝐾</m:t>
                        </m:r>
                      </m:e>
                      <m:sub>
                        <m:r>
                          <a:rPr lang="en-US" b="0" i="1" smtClean="0">
                            <a:solidFill>
                              <a:srgbClr val="7030A0"/>
                            </a:solidFill>
                            <a:latin typeface="Cambria Math" panose="02040503050406030204" pitchFamily="18" charset="0"/>
                          </a:rPr>
                          <m:t>𝐿</m:t>
                        </m:r>
                      </m:sub>
                    </m:sSub>
                  </m:oMath>
                </a14:m>
                <a:r>
                  <a:rPr lang="en-US" dirty="0">
                    <a:solidFill>
                      <a:srgbClr val="7030A0"/>
                    </a:solidFill>
                  </a:rPr>
                  <a:t> PID </a:t>
                </a:r>
              </a:p>
              <a:p>
                <a:pPr lvl="1"/>
                <a:endParaRPr lang="en-US" dirty="0"/>
              </a:p>
              <a:p>
                <a:r>
                  <a:rPr lang="en-US" dirty="0">
                    <a:solidFill>
                      <a:srgbClr val="0070C0"/>
                    </a:solidFill>
                  </a:rPr>
                  <a:t>Timing resolutions for select scintillator materials with off the shell electronics</a:t>
                </a:r>
              </a:p>
              <a:p>
                <a:r>
                  <a:rPr lang="en-US" dirty="0" err="1"/>
                  <a:t>SiPM</a:t>
                </a:r>
                <a:r>
                  <a:rPr lang="en-US" dirty="0"/>
                  <a:t> readout board assembly and commissioning</a:t>
                </a:r>
              </a:p>
              <a:p>
                <a:endParaRPr lang="en-US" dirty="0">
                  <a:solidFill>
                    <a:srgbClr val="00B050"/>
                  </a:solidFill>
                </a:endParaRPr>
              </a:p>
              <a:p>
                <a:r>
                  <a:rPr lang="en-US" dirty="0">
                    <a:solidFill>
                      <a:srgbClr val="FF0000"/>
                    </a:solidFill>
                  </a:rPr>
                  <a:t>First readout chain implementation</a:t>
                </a:r>
              </a:p>
            </p:txBody>
          </p:sp>
        </mc:Choice>
        <mc:Fallback>
          <p:sp>
            <p:nvSpPr>
              <p:cNvPr id="3" name="Content Placeholder 2">
                <a:extLst>
                  <a:ext uri="{FF2B5EF4-FFF2-40B4-BE49-F238E27FC236}">
                    <a16:creationId xmlns:a16="http://schemas.microsoft.com/office/drawing/2014/main" id="{A1556E2F-7214-31A8-7588-17DCDB3466A7}"/>
                  </a:ext>
                </a:extLst>
              </p:cNvPr>
              <p:cNvSpPr>
                <a:spLocks noGrp="1" noRot="1" noChangeAspect="1" noMove="1" noResize="1" noEditPoints="1" noAdjustHandles="1" noChangeArrowheads="1" noChangeShapeType="1" noTextEdit="1"/>
              </p:cNvSpPr>
              <p:nvPr>
                <p:ph idx="1"/>
              </p:nvPr>
            </p:nvSpPr>
            <p:spPr>
              <a:blipFill>
                <a:blip r:embed="rId2"/>
                <a:stretch>
                  <a:fillRect l="-900" t="-1269" r="-1499"/>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CB4A870E-929D-8C70-7B35-9F939FBE8BB0}"/>
              </a:ext>
            </a:extLst>
          </p:cNvPr>
          <p:cNvSpPr>
            <a:spLocks noGrp="1"/>
          </p:cNvSpPr>
          <p:nvPr>
            <p:ph type="sldNum" sz="quarter" idx="12"/>
          </p:nvPr>
        </p:nvSpPr>
        <p:spPr/>
        <p:txBody>
          <a:bodyPr/>
          <a:lstStyle/>
          <a:p>
            <a:fld id="{07E1C93C-5050-FC42-8F10-D22D4F119D13}" type="slidenum">
              <a:rPr lang="en-US" smtClean="0"/>
              <a:pPr/>
              <a:t>25</a:t>
            </a:fld>
            <a:endParaRPr lang="en-US" dirty="0"/>
          </a:p>
        </p:txBody>
      </p:sp>
    </p:spTree>
    <p:extLst>
      <p:ext uri="{BB962C8B-B14F-4D97-AF65-F5344CB8AC3E}">
        <p14:creationId xmlns:p14="http://schemas.microsoft.com/office/powerpoint/2010/main" val="10916871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A66A64-5D9A-1D86-3D5A-A67886CC88F2}"/>
              </a:ext>
            </a:extLst>
          </p:cNvPr>
          <p:cNvSpPr>
            <a:spLocks noGrp="1"/>
          </p:cNvSpPr>
          <p:nvPr>
            <p:ph type="title"/>
          </p:nvPr>
        </p:nvSpPr>
        <p:spPr/>
        <p:txBody>
          <a:bodyPr/>
          <a:lstStyle/>
          <a:p>
            <a:r>
              <a:rPr lang="en-US" dirty="0"/>
              <a:t>Year 3 Activities</a:t>
            </a:r>
          </a:p>
        </p:txBody>
      </p:sp>
      <p:sp>
        <p:nvSpPr>
          <p:cNvPr id="3" name="Content Placeholder 2">
            <a:extLst>
              <a:ext uri="{FF2B5EF4-FFF2-40B4-BE49-F238E27FC236}">
                <a16:creationId xmlns:a16="http://schemas.microsoft.com/office/drawing/2014/main" id="{DAA29D61-84B1-9194-AAFE-4A5557087227}"/>
              </a:ext>
            </a:extLst>
          </p:cNvPr>
          <p:cNvSpPr>
            <a:spLocks noGrp="1"/>
          </p:cNvSpPr>
          <p:nvPr>
            <p:ph idx="1"/>
          </p:nvPr>
        </p:nvSpPr>
        <p:spPr/>
        <p:txBody>
          <a:bodyPr>
            <a:normAutofit fontScale="92500" lnSpcReduction="20000"/>
          </a:bodyPr>
          <a:lstStyle/>
          <a:p>
            <a:r>
              <a:rPr lang="en-US" dirty="0">
                <a:solidFill>
                  <a:srgbClr val="7030A0"/>
                </a:solidFill>
              </a:rPr>
              <a:t>Full simulation of final configuration</a:t>
            </a:r>
          </a:p>
          <a:p>
            <a:r>
              <a:rPr lang="en-US" dirty="0">
                <a:solidFill>
                  <a:srgbClr val="7030A0"/>
                </a:solidFill>
              </a:rPr>
              <a:t>Compare single/two strip in simulation</a:t>
            </a:r>
          </a:p>
          <a:p>
            <a:r>
              <a:rPr lang="en-US" dirty="0">
                <a:solidFill>
                  <a:srgbClr val="0070C0"/>
                </a:solidFill>
              </a:rPr>
              <a:t>Integrating in (final?) magnet return yoke</a:t>
            </a:r>
          </a:p>
          <a:p>
            <a:r>
              <a:rPr lang="en-US" dirty="0">
                <a:solidFill>
                  <a:srgbClr val="FF0000"/>
                </a:solidFill>
              </a:rPr>
              <a:t>Position resolution determined in test bench</a:t>
            </a:r>
          </a:p>
          <a:p>
            <a:pPr lvl="1"/>
            <a:r>
              <a:rPr lang="en-US" dirty="0">
                <a:solidFill>
                  <a:srgbClr val="FF0000"/>
                </a:solidFill>
              </a:rPr>
              <a:t>Implement in simulations if better than 30mm</a:t>
            </a:r>
          </a:p>
          <a:p>
            <a:r>
              <a:rPr lang="en-US" dirty="0">
                <a:solidFill>
                  <a:srgbClr val="FF0000"/>
                </a:solidFill>
              </a:rPr>
              <a:t>PID performance from full simulations</a:t>
            </a:r>
          </a:p>
          <a:p>
            <a:r>
              <a:rPr lang="en-US" dirty="0">
                <a:solidFill>
                  <a:srgbClr val="FF0000"/>
                </a:solidFill>
              </a:rPr>
              <a:t>Optimization of readout chain</a:t>
            </a:r>
          </a:p>
          <a:p>
            <a:r>
              <a:rPr lang="en-US" dirty="0"/>
              <a:t>Beam test to evaluate hadronic response</a:t>
            </a:r>
          </a:p>
          <a:p>
            <a:endParaRPr lang="en-US" dirty="0"/>
          </a:p>
          <a:p>
            <a:r>
              <a:rPr lang="en-US" dirty="0">
                <a:solidFill>
                  <a:srgbClr val="FF0000"/>
                </a:solidFill>
              </a:rPr>
              <a:t>Milestones</a:t>
            </a:r>
          </a:p>
          <a:p>
            <a:pPr lvl="1"/>
            <a:r>
              <a:rPr lang="en-US" dirty="0"/>
              <a:t>Quantified detector performance for muons &amp; hadrons in simulation</a:t>
            </a:r>
          </a:p>
          <a:p>
            <a:pPr lvl="1"/>
            <a:r>
              <a:rPr lang="en-US" dirty="0"/>
              <a:t>Position resolution from test stand with HELIX electronics and simple digitizer</a:t>
            </a:r>
          </a:p>
          <a:p>
            <a:pPr lvl="1"/>
            <a:r>
              <a:rPr lang="en-US" dirty="0" err="1"/>
              <a:t>SiPM</a:t>
            </a:r>
            <a:r>
              <a:rPr lang="en-US" dirty="0"/>
              <a:t> carrier/preamp assemblies</a:t>
            </a:r>
          </a:p>
          <a:p>
            <a:pPr lvl="1"/>
            <a:r>
              <a:rPr lang="en-US" dirty="0"/>
              <a:t>Optimized readout chain (</a:t>
            </a:r>
            <a:r>
              <a:rPr lang="en-US" dirty="0" err="1"/>
              <a:t>HDSoC</a:t>
            </a:r>
            <a:r>
              <a:rPr lang="en-US" dirty="0"/>
              <a:t> still on the table maybe for year 4)</a:t>
            </a:r>
          </a:p>
          <a:p>
            <a:pPr lvl="1"/>
            <a:r>
              <a:rPr lang="en-US" dirty="0"/>
              <a:t>Timing and position of optimized readout</a:t>
            </a:r>
          </a:p>
          <a:p>
            <a:pPr lvl="1"/>
            <a:endParaRPr lang="en-US" dirty="0"/>
          </a:p>
        </p:txBody>
      </p:sp>
      <p:sp>
        <p:nvSpPr>
          <p:cNvPr id="4" name="Slide Number Placeholder 3">
            <a:extLst>
              <a:ext uri="{FF2B5EF4-FFF2-40B4-BE49-F238E27FC236}">
                <a16:creationId xmlns:a16="http://schemas.microsoft.com/office/drawing/2014/main" id="{B2E23F4B-0E43-6AB7-90E0-AC8900E69945}"/>
              </a:ext>
            </a:extLst>
          </p:cNvPr>
          <p:cNvSpPr>
            <a:spLocks noGrp="1"/>
          </p:cNvSpPr>
          <p:nvPr>
            <p:ph type="sldNum" sz="quarter" idx="12"/>
          </p:nvPr>
        </p:nvSpPr>
        <p:spPr/>
        <p:txBody>
          <a:bodyPr/>
          <a:lstStyle/>
          <a:p>
            <a:fld id="{07E1C93C-5050-FC42-8F10-D22D4F119D13}" type="slidenum">
              <a:rPr lang="en-US" smtClean="0"/>
              <a:pPr/>
              <a:t>26</a:t>
            </a:fld>
            <a:endParaRPr lang="en-US" dirty="0"/>
          </a:p>
        </p:txBody>
      </p:sp>
    </p:spTree>
    <p:extLst>
      <p:ext uri="{BB962C8B-B14F-4D97-AF65-F5344CB8AC3E}">
        <p14:creationId xmlns:p14="http://schemas.microsoft.com/office/powerpoint/2010/main" val="33903027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286AE-B760-434C-BE73-9190C8A3C413}"/>
              </a:ext>
            </a:extLst>
          </p:cNvPr>
          <p:cNvSpPr>
            <a:spLocks noGrp="1"/>
          </p:cNvSpPr>
          <p:nvPr>
            <p:ph type="title"/>
          </p:nvPr>
        </p:nvSpPr>
        <p:spPr/>
        <p:txBody>
          <a:bodyPr/>
          <a:lstStyle/>
          <a:p>
            <a:r>
              <a:rPr lang="en-US" dirty="0"/>
              <a:t>Backup</a:t>
            </a:r>
          </a:p>
        </p:txBody>
      </p:sp>
      <p:sp>
        <p:nvSpPr>
          <p:cNvPr id="3" name="Content Placeholder 2">
            <a:extLst>
              <a:ext uri="{FF2B5EF4-FFF2-40B4-BE49-F238E27FC236}">
                <a16:creationId xmlns:a16="http://schemas.microsoft.com/office/drawing/2014/main" id="{EA79AF50-17D7-5111-A705-71A00B4878B3}"/>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437429C0-362A-FCBC-F790-81CBDE6C562D}"/>
              </a:ext>
            </a:extLst>
          </p:cNvPr>
          <p:cNvSpPr>
            <a:spLocks noGrp="1"/>
          </p:cNvSpPr>
          <p:nvPr>
            <p:ph type="sldNum" sz="quarter" idx="12"/>
          </p:nvPr>
        </p:nvSpPr>
        <p:spPr/>
        <p:txBody>
          <a:bodyPr/>
          <a:lstStyle/>
          <a:p>
            <a:fld id="{07E1C93C-5050-FC42-8F10-D22D4F119D13}" type="slidenum">
              <a:rPr lang="en-US" smtClean="0"/>
              <a:pPr/>
              <a:t>27</a:t>
            </a:fld>
            <a:endParaRPr lang="en-US" dirty="0"/>
          </a:p>
        </p:txBody>
      </p:sp>
    </p:spTree>
    <p:extLst>
      <p:ext uri="{BB962C8B-B14F-4D97-AF65-F5344CB8AC3E}">
        <p14:creationId xmlns:p14="http://schemas.microsoft.com/office/powerpoint/2010/main" val="30052619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Objective: To measure timing and position resolution of scintillator bars with design length, width, and thickness; and with SiPM readout on both ends.…"/>
          <p:cNvSpPr txBox="1">
            <a:spLocks noGrp="1"/>
          </p:cNvSpPr>
          <p:nvPr>
            <p:ph type="body" idx="21"/>
          </p:nvPr>
        </p:nvSpPr>
        <p:spPr>
          <a:xfrm>
            <a:off x="644134" y="1781310"/>
            <a:ext cx="7723621" cy="3536897"/>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oAutofit/>
          </a:bodyPr>
          <a:lstStyle/>
          <a:p>
            <a:pPr algn="just"/>
            <a:r>
              <a:rPr dirty="0">
                <a:solidFill>
                  <a:schemeClr val="accent5">
                    <a:hueOff val="-82419"/>
                    <a:satOff val="-9513"/>
                    <a:lumOff val="-16343"/>
                  </a:schemeClr>
                </a:solidFill>
              </a:rPr>
              <a:t>Objective:</a:t>
            </a:r>
            <a:r>
              <a:rPr dirty="0"/>
              <a:t> To measure timing and position resolution of scintillator bars with design length, width, and thickness; and with </a:t>
            </a:r>
            <a:r>
              <a:rPr dirty="0" err="1"/>
              <a:t>SiPM</a:t>
            </a:r>
            <a:r>
              <a:rPr dirty="0"/>
              <a:t> readout on both ends.</a:t>
            </a:r>
          </a:p>
          <a:p>
            <a:pPr algn="just"/>
            <a:endParaRPr dirty="0"/>
          </a:p>
          <a:p>
            <a:pPr algn="just"/>
            <a:r>
              <a:rPr dirty="0"/>
              <a:t>Measurements will provide information about:</a:t>
            </a:r>
          </a:p>
          <a:p>
            <a:pPr marL="285750" indent="-95250" algn="just">
              <a:spcBef>
                <a:spcPts val="863"/>
              </a:spcBef>
              <a:buSzPct val="100000"/>
              <a:buChar char="•"/>
            </a:pPr>
            <a:r>
              <a:rPr dirty="0"/>
              <a:t>The best scintillation material (fast response vs attenuation length) for various-length KLM bars</a:t>
            </a:r>
          </a:p>
          <a:p>
            <a:pPr marL="285750" indent="-95250" algn="just">
              <a:spcBef>
                <a:spcPts val="863"/>
              </a:spcBef>
              <a:buSzPct val="100000"/>
              <a:buChar char="•"/>
            </a:pPr>
            <a:r>
              <a:rPr dirty="0"/>
              <a:t>Timing resolution with an initial </a:t>
            </a:r>
            <a:r>
              <a:rPr dirty="0" err="1"/>
              <a:t>SiPM</a:t>
            </a:r>
            <a:r>
              <a:rPr dirty="0"/>
              <a:t> readout</a:t>
            </a:r>
          </a:p>
          <a:p>
            <a:pPr marL="438150" lvl="2" indent="-95250" algn="just" defTabSz="309563">
              <a:lnSpc>
                <a:spcPct val="100000"/>
              </a:lnSpc>
              <a:spcBef>
                <a:spcPts val="863"/>
              </a:spcBef>
              <a:buSzPct val="100000"/>
              <a:defRPr sz="3600" b="1"/>
            </a:pPr>
            <a:r>
              <a:rPr sz="1400" dirty="0"/>
              <a:t>Can we reach the desired timing resolution to measure hadron momentum via time of flight and what minimum </a:t>
            </a:r>
            <a:r>
              <a:rPr sz="1400" dirty="0" err="1"/>
              <a:t>SiPM</a:t>
            </a:r>
            <a:r>
              <a:rPr sz="1400" dirty="0"/>
              <a:t> coverage is needed? </a:t>
            </a:r>
          </a:p>
          <a:p>
            <a:pPr marL="438150" lvl="2" indent="-95250" algn="just" defTabSz="309563">
              <a:lnSpc>
                <a:spcPct val="100000"/>
              </a:lnSpc>
              <a:spcBef>
                <a:spcPts val="863"/>
              </a:spcBef>
              <a:buSzPct val="100000"/>
              <a:defRPr sz="3600" b="1"/>
            </a:pPr>
            <a:r>
              <a:rPr sz="1400" dirty="0"/>
              <a:t>Do we need wave-form analysis electronics?</a:t>
            </a:r>
          </a:p>
          <a:p>
            <a:pPr marL="285750" indent="-95250" algn="just">
              <a:spcBef>
                <a:spcPts val="863"/>
              </a:spcBef>
              <a:buSzPct val="100000"/>
              <a:buChar char="•"/>
            </a:pPr>
            <a:r>
              <a:rPr dirty="0"/>
              <a:t>Position resolution - can we use only one plane of scintillators per layer - cost and space budget</a:t>
            </a:r>
          </a:p>
        </p:txBody>
      </p:sp>
      <p:sp>
        <p:nvSpPr>
          <p:cNvPr id="152" name="Scintillator Tests at the University of South Carolina"/>
          <p:cNvSpPr txBox="1">
            <a:spLocks noGrp="1"/>
          </p:cNvSpPr>
          <p:nvPr>
            <p:ph type="subTitle" sz="quarter" idx="1"/>
          </p:nvPr>
        </p:nvSpPr>
        <p:spPr>
          <a:xfrm>
            <a:off x="452438" y="1066089"/>
            <a:ext cx="8239125" cy="714375"/>
          </a:xfrm>
          <a:prstGeom prst="rect">
            <a:avLst/>
          </a:prstGeom>
        </p:spPr>
        <p:txBody>
          <a:bodyPr/>
          <a:lstStyle/>
          <a:p>
            <a:r>
              <a:t>Scintillator Tests at the University of South Carolina</a:t>
            </a:r>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Scintillators Acquired in FY23: 1cm x 3cm"/>
          <p:cNvSpPr txBox="1">
            <a:spLocks noGrp="1"/>
          </p:cNvSpPr>
          <p:nvPr>
            <p:ph type="subTitle" sz="quarter" idx="1"/>
          </p:nvPr>
        </p:nvSpPr>
        <p:spPr>
          <a:xfrm>
            <a:off x="452438" y="1066089"/>
            <a:ext cx="8239125" cy="714375"/>
          </a:xfrm>
          <a:prstGeom prst="rect">
            <a:avLst/>
          </a:prstGeom>
        </p:spPr>
        <p:txBody>
          <a:bodyPr/>
          <a:lstStyle/>
          <a:p>
            <a:r>
              <a:rPr dirty="0"/>
              <a:t>Scintillators Acquired in FY23: </a:t>
            </a:r>
            <a:r>
              <a:rPr lang="en-US" dirty="0"/>
              <a:t>side area of </a:t>
            </a:r>
            <a:r>
              <a:rPr dirty="0"/>
              <a:t>1cm x 3cm</a:t>
            </a:r>
          </a:p>
        </p:txBody>
      </p:sp>
      <p:graphicFrame>
        <p:nvGraphicFramePr>
          <p:cNvPr id="155" name="Table"/>
          <p:cNvGraphicFramePr/>
          <p:nvPr/>
        </p:nvGraphicFramePr>
        <p:xfrm>
          <a:off x="452437" y="1881187"/>
          <a:ext cx="8234366" cy="3090864"/>
        </p:xfrm>
        <a:graphic>
          <a:graphicData uri="http://schemas.openxmlformats.org/drawingml/2006/table">
            <a:tbl>
              <a:tblPr/>
              <a:tblGrid>
                <a:gridCol w="1176338">
                  <a:extLst>
                    <a:ext uri="{9D8B030D-6E8A-4147-A177-3AD203B41FA5}">
                      <a16:colId xmlns:a16="http://schemas.microsoft.com/office/drawing/2014/main" val="20000"/>
                    </a:ext>
                  </a:extLst>
                </a:gridCol>
                <a:gridCol w="1176338">
                  <a:extLst>
                    <a:ext uri="{9D8B030D-6E8A-4147-A177-3AD203B41FA5}">
                      <a16:colId xmlns:a16="http://schemas.microsoft.com/office/drawing/2014/main" val="20001"/>
                    </a:ext>
                  </a:extLst>
                </a:gridCol>
                <a:gridCol w="1176338">
                  <a:extLst>
                    <a:ext uri="{9D8B030D-6E8A-4147-A177-3AD203B41FA5}">
                      <a16:colId xmlns:a16="http://schemas.microsoft.com/office/drawing/2014/main" val="20002"/>
                    </a:ext>
                  </a:extLst>
                </a:gridCol>
                <a:gridCol w="1176338">
                  <a:extLst>
                    <a:ext uri="{9D8B030D-6E8A-4147-A177-3AD203B41FA5}">
                      <a16:colId xmlns:a16="http://schemas.microsoft.com/office/drawing/2014/main" val="20003"/>
                    </a:ext>
                  </a:extLst>
                </a:gridCol>
                <a:gridCol w="1176338">
                  <a:extLst>
                    <a:ext uri="{9D8B030D-6E8A-4147-A177-3AD203B41FA5}">
                      <a16:colId xmlns:a16="http://schemas.microsoft.com/office/drawing/2014/main" val="20004"/>
                    </a:ext>
                  </a:extLst>
                </a:gridCol>
                <a:gridCol w="1176338">
                  <a:extLst>
                    <a:ext uri="{9D8B030D-6E8A-4147-A177-3AD203B41FA5}">
                      <a16:colId xmlns:a16="http://schemas.microsoft.com/office/drawing/2014/main" val="20005"/>
                    </a:ext>
                  </a:extLst>
                </a:gridCol>
                <a:gridCol w="1176338">
                  <a:extLst>
                    <a:ext uri="{9D8B030D-6E8A-4147-A177-3AD203B41FA5}">
                      <a16:colId xmlns:a16="http://schemas.microsoft.com/office/drawing/2014/main" val="20006"/>
                    </a:ext>
                  </a:extLst>
                </a:gridCol>
              </a:tblGrid>
              <a:tr h="772716">
                <a:tc>
                  <a:txBody>
                    <a:bodyPr/>
                    <a:lstStyle/>
                    <a:p>
                      <a:pPr defTabSz="914400"/>
                      <a:r>
                        <a:rPr sz="1200"/>
                        <a:t>Material</a:t>
                      </a:r>
                    </a:p>
                  </a:txBody>
                  <a:tcPr marL="19050" marR="19050" marT="19050" marB="19050" anchor="ctr" horzOverflow="overflow"/>
                </a:tc>
                <a:tc>
                  <a:txBody>
                    <a:bodyPr/>
                    <a:lstStyle/>
                    <a:p>
                      <a:pPr defTabSz="914400"/>
                      <a:r>
                        <a:rPr sz="1200"/>
                        <a:t>Rise Time (ns)</a:t>
                      </a:r>
                    </a:p>
                  </a:txBody>
                  <a:tcPr marL="19050" marR="19050" marT="19050" marB="19050" anchor="ctr" horzOverflow="overflow"/>
                </a:tc>
                <a:tc>
                  <a:txBody>
                    <a:bodyPr/>
                    <a:lstStyle/>
                    <a:p>
                      <a:pPr defTabSz="914400"/>
                      <a:r>
                        <a:rPr sz="1200"/>
                        <a:t>Decay Time (ns)</a:t>
                      </a:r>
                    </a:p>
                  </a:txBody>
                  <a:tcPr marL="19050" marR="19050" marT="19050" marB="19050" anchor="ctr" horzOverflow="overflow"/>
                </a:tc>
                <a:tc>
                  <a:txBody>
                    <a:bodyPr/>
                    <a:lstStyle/>
                    <a:p>
                      <a:pPr defTabSz="914400">
                        <a:defRPr sz="3200"/>
                      </a:pPr>
                      <a:r>
                        <a:rPr sz="1200"/>
                        <a:t>Photons/1MeV e</a:t>
                      </a:r>
                      <a:r>
                        <a:rPr sz="1200" baseline="31999"/>
                        <a:t>-</a:t>
                      </a:r>
                    </a:p>
                  </a:txBody>
                  <a:tcPr marL="19050" marR="19050" marT="19050" marB="19050" anchor="ctr" horzOverflow="overflow"/>
                </a:tc>
                <a:tc>
                  <a:txBody>
                    <a:bodyPr/>
                    <a:lstStyle/>
                    <a:p>
                      <a:pPr defTabSz="914400"/>
                      <a:r>
                        <a:rPr sz="1200"/>
                        <a:t>Attenuation Length (cm)</a:t>
                      </a:r>
                    </a:p>
                  </a:txBody>
                  <a:tcPr marL="19050" marR="19050" marT="19050" marB="19050" anchor="ctr" horzOverflow="overflow"/>
                </a:tc>
                <a:tc>
                  <a:txBody>
                    <a:bodyPr/>
                    <a:lstStyle/>
                    <a:p>
                      <a:pPr defTabSz="914400"/>
                      <a:r>
                        <a:rPr sz="1200"/>
                        <a:t>Wavelength of Max. Emission (nm)</a:t>
                      </a:r>
                    </a:p>
                  </a:txBody>
                  <a:tcPr marL="19050" marR="19050" marT="19050" marB="19050" anchor="ctr" horzOverflow="overflow"/>
                </a:tc>
                <a:tc>
                  <a:txBody>
                    <a:bodyPr/>
                    <a:lstStyle/>
                    <a:p>
                      <a:pPr defTabSz="914400"/>
                      <a:r>
                        <a:rPr sz="1200"/>
                        <a:t>Scintillator Length (cm)</a:t>
                      </a:r>
                    </a:p>
                  </a:txBody>
                  <a:tcPr marL="19050" marR="19050" marT="19050" marB="19050" anchor="ctr" horzOverflow="overflow"/>
                </a:tc>
                <a:extLst>
                  <a:ext uri="{0D108BD9-81ED-4DB2-BD59-A6C34878D82A}">
                    <a16:rowId xmlns:a16="http://schemas.microsoft.com/office/drawing/2014/main" val="10000"/>
                  </a:ext>
                </a:extLst>
              </a:tr>
              <a:tr h="772716">
                <a:tc>
                  <a:txBody>
                    <a:bodyPr/>
                    <a:lstStyle/>
                    <a:p>
                      <a:pPr defTabSz="914400"/>
                      <a:r>
                        <a:rPr sz="1200"/>
                        <a:t>EJ-200</a:t>
                      </a:r>
                    </a:p>
                  </a:txBody>
                  <a:tcPr marL="19050" marR="19050" marT="19050" marB="19050" anchor="ctr" horzOverflow="overflow"/>
                </a:tc>
                <a:tc>
                  <a:txBody>
                    <a:bodyPr/>
                    <a:lstStyle/>
                    <a:p>
                      <a:pPr defTabSz="914400"/>
                      <a:r>
                        <a:rPr sz="1200"/>
                        <a:t>0.9</a:t>
                      </a:r>
                    </a:p>
                  </a:txBody>
                  <a:tcPr marL="19050" marR="19050" marT="19050" marB="19050" anchor="ctr" horzOverflow="overflow"/>
                </a:tc>
                <a:tc>
                  <a:txBody>
                    <a:bodyPr/>
                    <a:lstStyle/>
                    <a:p>
                      <a:pPr defTabSz="914400"/>
                      <a:r>
                        <a:rPr sz="1200"/>
                        <a:t>2.1</a:t>
                      </a:r>
                    </a:p>
                  </a:txBody>
                  <a:tcPr marL="19050" marR="19050" marT="19050" marB="19050" anchor="ctr" horzOverflow="overflow"/>
                </a:tc>
                <a:tc>
                  <a:txBody>
                    <a:bodyPr/>
                    <a:lstStyle/>
                    <a:p>
                      <a:pPr defTabSz="914400"/>
                      <a:r>
                        <a:rPr sz="1200"/>
                        <a:t>10,000</a:t>
                      </a:r>
                    </a:p>
                  </a:txBody>
                  <a:tcPr marL="19050" marR="19050" marT="19050" marB="19050" anchor="ctr" horzOverflow="overflow"/>
                </a:tc>
                <a:tc>
                  <a:txBody>
                    <a:bodyPr/>
                    <a:lstStyle/>
                    <a:p>
                      <a:pPr defTabSz="914400"/>
                      <a:r>
                        <a:rPr sz="1200"/>
                        <a:t>380</a:t>
                      </a:r>
                    </a:p>
                  </a:txBody>
                  <a:tcPr marL="19050" marR="19050" marT="19050" marB="19050" anchor="ctr" horzOverflow="overflow"/>
                </a:tc>
                <a:tc>
                  <a:txBody>
                    <a:bodyPr/>
                    <a:lstStyle/>
                    <a:p>
                      <a:pPr defTabSz="914400"/>
                      <a:r>
                        <a:rPr sz="1200"/>
                        <a:t>425</a:t>
                      </a:r>
                    </a:p>
                  </a:txBody>
                  <a:tcPr marL="19050" marR="19050" marT="19050" marB="19050" anchor="ctr" horzOverflow="overflow"/>
                </a:tc>
                <a:tc>
                  <a:txBody>
                    <a:bodyPr/>
                    <a:lstStyle/>
                    <a:p>
                      <a:pPr defTabSz="914400"/>
                      <a:r>
                        <a:rPr sz="1200"/>
                        <a:t>150, 250</a:t>
                      </a:r>
                    </a:p>
                  </a:txBody>
                  <a:tcPr marL="19050" marR="19050" marT="19050" marB="19050" anchor="ctr" horzOverflow="overflow"/>
                </a:tc>
                <a:extLst>
                  <a:ext uri="{0D108BD9-81ED-4DB2-BD59-A6C34878D82A}">
                    <a16:rowId xmlns:a16="http://schemas.microsoft.com/office/drawing/2014/main" val="10001"/>
                  </a:ext>
                </a:extLst>
              </a:tr>
              <a:tr h="772716">
                <a:tc>
                  <a:txBody>
                    <a:bodyPr/>
                    <a:lstStyle/>
                    <a:p>
                      <a:pPr defTabSz="914400"/>
                      <a:r>
                        <a:rPr sz="1200"/>
                        <a:t>EJ-204</a:t>
                      </a:r>
                    </a:p>
                  </a:txBody>
                  <a:tcPr marL="19050" marR="19050" marT="19050" marB="19050" anchor="ctr" horzOverflow="overflow"/>
                </a:tc>
                <a:tc>
                  <a:txBody>
                    <a:bodyPr/>
                    <a:lstStyle/>
                    <a:p>
                      <a:pPr defTabSz="914400"/>
                      <a:r>
                        <a:rPr sz="1200"/>
                        <a:t>0.7</a:t>
                      </a:r>
                    </a:p>
                  </a:txBody>
                  <a:tcPr marL="19050" marR="19050" marT="19050" marB="19050" anchor="ctr" horzOverflow="overflow"/>
                </a:tc>
                <a:tc>
                  <a:txBody>
                    <a:bodyPr/>
                    <a:lstStyle/>
                    <a:p>
                      <a:pPr defTabSz="914400"/>
                      <a:r>
                        <a:rPr sz="1200"/>
                        <a:t>1.8</a:t>
                      </a:r>
                    </a:p>
                  </a:txBody>
                  <a:tcPr marL="19050" marR="19050" marT="19050" marB="19050" anchor="ctr" horzOverflow="overflow"/>
                </a:tc>
                <a:tc>
                  <a:txBody>
                    <a:bodyPr/>
                    <a:lstStyle/>
                    <a:p>
                      <a:pPr defTabSz="914400"/>
                      <a:r>
                        <a:rPr sz="1200"/>
                        <a:t>10,400</a:t>
                      </a:r>
                    </a:p>
                  </a:txBody>
                  <a:tcPr marL="19050" marR="19050" marT="19050" marB="19050" anchor="ctr" horzOverflow="overflow"/>
                </a:tc>
                <a:tc>
                  <a:txBody>
                    <a:bodyPr/>
                    <a:lstStyle/>
                    <a:p>
                      <a:pPr defTabSz="914400"/>
                      <a:r>
                        <a:rPr sz="1200"/>
                        <a:t>160</a:t>
                      </a:r>
                    </a:p>
                  </a:txBody>
                  <a:tcPr marL="19050" marR="19050" marT="19050" marB="19050" anchor="ctr" horzOverflow="overflow"/>
                </a:tc>
                <a:tc>
                  <a:txBody>
                    <a:bodyPr/>
                    <a:lstStyle/>
                    <a:p>
                      <a:pPr defTabSz="914400"/>
                      <a:r>
                        <a:rPr sz="1200"/>
                        <a:t>408</a:t>
                      </a:r>
                    </a:p>
                  </a:txBody>
                  <a:tcPr marL="19050" marR="19050" marT="19050" marB="19050" anchor="ctr" horzOverflow="overflow"/>
                </a:tc>
                <a:tc>
                  <a:txBody>
                    <a:bodyPr/>
                    <a:lstStyle/>
                    <a:p>
                      <a:pPr defTabSz="914400"/>
                      <a:r>
                        <a:rPr sz="1200"/>
                        <a:t>150</a:t>
                      </a:r>
                    </a:p>
                  </a:txBody>
                  <a:tcPr marL="19050" marR="19050" marT="19050" marB="19050" anchor="ctr" horzOverflow="overflow"/>
                </a:tc>
                <a:extLst>
                  <a:ext uri="{0D108BD9-81ED-4DB2-BD59-A6C34878D82A}">
                    <a16:rowId xmlns:a16="http://schemas.microsoft.com/office/drawing/2014/main" val="10002"/>
                  </a:ext>
                </a:extLst>
              </a:tr>
              <a:tr h="772716">
                <a:tc>
                  <a:txBody>
                    <a:bodyPr/>
                    <a:lstStyle/>
                    <a:p>
                      <a:pPr defTabSz="914400"/>
                      <a:r>
                        <a:rPr sz="1200"/>
                        <a:t>EJ-208</a:t>
                      </a:r>
                    </a:p>
                  </a:txBody>
                  <a:tcPr marL="19050" marR="19050" marT="19050" marB="19050" anchor="ctr" horzOverflow="overflow"/>
                </a:tc>
                <a:tc>
                  <a:txBody>
                    <a:bodyPr/>
                    <a:lstStyle/>
                    <a:p>
                      <a:pPr defTabSz="914400"/>
                      <a:r>
                        <a:rPr sz="1200"/>
                        <a:t>1.0</a:t>
                      </a:r>
                    </a:p>
                  </a:txBody>
                  <a:tcPr marL="19050" marR="19050" marT="19050" marB="19050" anchor="ctr" horzOverflow="overflow"/>
                </a:tc>
                <a:tc>
                  <a:txBody>
                    <a:bodyPr/>
                    <a:lstStyle/>
                    <a:p>
                      <a:pPr defTabSz="914400"/>
                      <a:r>
                        <a:rPr sz="1200"/>
                        <a:t>3.3</a:t>
                      </a:r>
                    </a:p>
                  </a:txBody>
                  <a:tcPr marL="19050" marR="19050" marT="19050" marB="19050" anchor="ctr" horzOverflow="overflow"/>
                </a:tc>
                <a:tc>
                  <a:txBody>
                    <a:bodyPr/>
                    <a:lstStyle/>
                    <a:p>
                      <a:pPr defTabSz="914400"/>
                      <a:r>
                        <a:rPr sz="1200"/>
                        <a:t>9,200</a:t>
                      </a:r>
                    </a:p>
                  </a:txBody>
                  <a:tcPr marL="19050" marR="19050" marT="19050" marB="19050" anchor="ctr" horzOverflow="overflow"/>
                </a:tc>
                <a:tc>
                  <a:txBody>
                    <a:bodyPr/>
                    <a:lstStyle/>
                    <a:p>
                      <a:pPr defTabSz="914400"/>
                      <a:r>
                        <a:rPr sz="1200"/>
                        <a:t>400</a:t>
                      </a:r>
                    </a:p>
                  </a:txBody>
                  <a:tcPr marL="19050" marR="19050" marT="19050" marB="19050" anchor="ctr" horzOverflow="overflow"/>
                </a:tc>
                <a:tc>
                  <a:txBody>
                    <a:bodyPr/>
                    <a:lstStyle/>
                    <a:p>
                      <a:pPr defTabSz="914400"/>
                      <a:r>
                        <a:rPr sz="1200"/>
                        <a:t>435</a:t>
                      </a:r>
                    </a:p>
                  </a:txBody>
                  <a:tcPr marL="19050" marR="19050" marT="19050" marB="19050" anchor="ctr" horzOverflow="overflow"/>
                </a:tc>
                <a:tc>
                  <a:txBody>
                    <a:bodyPr/>
                    <a:lstStyle/>
                    <a:p>
                      <a:pPr defTabSz="914400"/>
                      <a:r>
                        <a:rPr sz="1200"/>
                        <a:t>150, 250</a:t>
                      </a:r>
                    </a:p>
                  </a:txBody>
                  <a:tcPr marL="19050" marR="19050" marT="19050" marB="19050" anchor="ctr" horzOverflow="overflow"/>
                </a:tc>
                <a:extLst>
                  <a:ext uri="{0D108BD9-81ED-4DB2-BD59-A6C34878D82A}">
                    <a16:rowId xmlns:a16="http://schemas.microsoft.com/office/drawing/2014/main" val="10003"/>
                  </a:ext>
                </a:extLst>
              </a:tr>
            </a:tbl>
          </a:graphicData>
        </a:graphic>
      </p:graphicFrame>
      <p:sp>
        <p:nvSpPr>
          <p:cNvPr id="156" name="KLM Scintillator Bars Design (2023): 0.75cm x 3 cm; Variable Length: 120 cm — &lt;300 cm"/>
          <p:cNvSpPr txBox="1"/>
          <p:nvPr/>
        </p:nvSpPr>
        <p:spPr>
          <a:xfrm>
            <a:off x="442920" y="5308923"/>
            <a:ext cx="7032374" cy="2231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9050" tIns="19050" rIns="19050" bIns="19050">
            <a:spAutoFit/>
          </a:bodyPr>
          <a:lstStyle>
            <a:lvl1pPr algn="just">
              <a:defRPr sz="3200">
                <a:solidFill>
                  <a:srgbClr val="000000"/>
                </a:solidFill>
              </a:defRPr>
            </a:lvl1pPr>
          </a:lstStyle>
          <a:p>
            <a:pPr defTabSz="914377" hangingPunct="0"/>
            <a:r>
              <a:rPr sz="1200" kern="0" dirty="0">
                <a:latin typeface="Helvetica Neue"/>
                <a:ea typeface="Helvetica Neue"/>
                <a:cs typeface="Helvetica Neue"/>
                <a:sym typeface="Helvetica Neue"/>
              </a:rPr>
              <a:t>KLM Scintillator Bars Design (2023): </a:t>
            </a:r>
            <a:r>
              <a:rPr lang="en-US" sz="1200" kern="0" dirty="0">
                <a:latin typeface="Helvetica Neue"/>
                <a:ea typeface="Helvetica Neue"/>
                <a:cs typeface="Helvetica Neue"/>
                <a:sym typeface="Helvetica Neue"/>
              </a:rPr>
              <a:t>side area of </a:t>
            </a:r>
            <a:r>
              <a:rPr sz="1200" kern="0" dirty="0">
                <a:latin typeface="Helvetica Neue"/>
                <a:ea typeface="Helvetica Neue"/>
                <a:cs typeface="Helvetica Neue"/>
                <a:sym typeface="Helvetica Neue"/>
              </a:rPr>
              <a:t>0.75cm x 3 cm; Variable Length: 120 cm — &lt;300 cm</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DA26F-2BF1-9619-7643-E91DEDD1855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439410A-6E42-CEEE-E969-6ABFF21FDA82}"/>
              </a:ext>
            </a:extLst>
          </p:cNvPr>
          <p:cNvSpPr>
            <a:spLocks noGrp="1"/>
          </p:cNvSpPr>
          <p:nvPr>
            <p:ph idx="1"/>
          </p:nvPr>
        </p:nvSpPr>
        <p:spPr/>
        <p:txBody>
          <a:bodyPr>
            <a:normAutofit/>
          </a:bodyPr>
          <a:lstStyle/>
          <a:p>
            <a:r>
              <a:rPr lang="en-US" sz="2400" dirty="0">
                <a:solidFill>
                  <a:srgbClr val="FF0000"/>
                </a:solidFill>
                <a:effectLst/>
                <a:latin typeface="Calibri" panose="020F0502020204030204" pitchFamily="34" charset="0"/>
              </a:rPr>
              <a:t>Some context, or comparison, of this proposal’s device relative to the </a:t>
            </a:r>
            <a:r>
              <a:rPr lang="en-US" sz="2400" dirty="0" err="1">
                <a:solidFill>
                  <a:srgbClr val="FF0000"/>
                </a:solidFill>
                <a:effectLst/>
                <a:latin typeface="Calibri" panose="020F0502020204030204" pitchFamily="34" charset="0"/>
              </a:rPr>
              <a:t>HCals</a:t>
            </a:r>
            <a:r>
              <a:rPr lang="en-US" sz="2400" dirty="0">
                <a:solidFill>
                  <a:srgbClr val="FF0000"/>
                </a:solidFill>
                <a:effectLst/>
                <a:latin typeface="Calibri" panose="020F0502020204030204" pitchFamily="34" charset="0"/>
              </a:rPr>
              <a:t> of the LEP detectors, DELPHI, OPAL and ALEPH, would be useful. These were multi-plate steel-sensor stacks that served as magnet-barrel flux returns, hadronic calorimeters, and first stages of muon taggers. </a:t>
            </a:r>
          </a:p>
          <a:p>
            <a:endParaRPr lang="en-US" sz="2400" dirty="0">
              <a:latin typeface="Calibri" panose="020F0502020204030204" pitchFamily="34" charset="0"/>
            </a:endParaRPr>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8040C5C2-D29D-A012-262A-D1C09E900117}"/>
              </a:ext>
            </a:extLst>
          </p:cNvPr>
          <p:cNvSpPr>
            <a:spLocks noGrp="1"/>
          </p:cNvSpPr>
          <p:nvPr>
            <p:ph type="sldNum" sz="quarter" idx="12"/>
          </p:nvPr>
        </p:nvSpPr>
        <p:spPr/>
        <p:txBody>
          <a:bodyPr/>
          <a:lstStyle/>
          <a:p>
            <a:fld id="{07E1C93C-5050-FC42-8F10-D22D4F119D13}" type="slidenum">
              <a:rPr lang="en-US" smtClean="0"/>
              <a:pPr/>
              <a:t>3</a:t>
            </a:fld>
            <a:endParaRPr lang="en-US" dirty="0"/>
          </a:p>
        </p:txBody>
      </p:sp>
    </p:spTree>
    <p:extLst>
      <p:ext uri="{BB962C8B-B14F-4D97-AF65-F5344CB8AC3E}">
        <p14:creationId xmlns:p14="http://schemas.microsoft.com/office/powerpoint/2010/main" val="22065288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SiPM Options (FY24)"/>
          <p:cNvSpPr txBox="1">
            <a:spLocks noGrp="1"/>
          </p:cNvSpPr>
          <p:nvPr>
            <p:ph type="subTitle" sz="quarter" idx="1"/>
          </p:nvPr>
        </p:nvSpPr>
        <p:spPr>
          <a:xfrm>
            <a:off x="452438" y="1066089"/>
            <a:ext cx="8239125" cy="714375"/>
          </a:xfrm>
          <a:prstGeom prst="rect">
            <a:avLst/>
          </a:prstGeom>
        </p:spPr>
        <p:txBody>
          <a:bodyPr/>
          <a:lstStyle/>
          <a:p>
            <a:r>
              <a:t>SiPM Options (FY24)</a:t>
            </a:r>
          </a:p>
        </p:txBody>
      </p:sp>
      <p:sp>
        <p:nvSpPr>
          <p:cNvPr id="159" name="The timing resolution depends on the amount of light collected by the photocathode area of the photomultiplier. Ideally, we want to collect all the light at each of a bar, i.e., in a 1x3 cm2 area.…"/>
          <p:cNvSpPr txBox="1"/>
          <p:nvPr/>
        </p:nvSpPr>
        <p:spPr>
          <a:xfrm>
            <a:off x="-1810887" y="1836279"/>
            <a:ext cx="13067680" cy="9618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9050" tIns="19050" rIns="19050" bIns="19050">
            <a:spAutoFit/>
          </a:bodyPr>
          <a:lstStyle/>
          <a:p>
            <a:pPr algn="just" defTabSz="914377" hangingPunct="0">
              <a:defRPr sz="3200">
                <a:solidFill>
                  <a:srgbClr val="000000"/>
                </a:solidFill>
              </a:defRPr>
            </a:pPr>
            <a:r>
              <a:rPr sz="1200" kern="0">
                <a:solidFill>
                  <a:srgbClr val="000000"/>
                </a:solidFill>
                <a:latin typeface="Helvetica Neue"/>
                <a:ea typeface="Helvetica Neue"/>
                <a:cs typeface="Helvetica Neue"/>
                <a:sym typeface="Helvetica Neue"/>
              </a:rPr>
              <a:t>The timing resolution depends on the amount of light collected by the photocathode area of the photomultiplier. Ideally, we want to collect all the light at each of a bar, </a:t>
            </a:r>
            <a:r>
              <a:rPr sz="1200" i="1" kern="0">
                <a:solidFill>
                  <a:srgbClr val="000000"/>
                </a:solidFill>
                <a:latin typeface="Helvetica Neue"/>
                <a:ea typeface="Helvetica Neue"/>
                <a:cs typeface="Helvetica Neue"/>
                <a:sym typeface="Helvetica Neue"/>
              </a:rPr>
              <a:t>i.e.</a:t>
            </a:r>
            <a:r>
              <a:rPr sz="1200" kern="0">
                <a:solidFill>
                  <a:srgbClr val="000000"/>
                </a:solidFill>
                <a:latin typeface="Helvetica Neue"/>
                <a:ea typeface="Helvetica Neue"/>
                <a:cs typeface="Helvetica Neue"/>
                <a:sym typeface="Helvetica Neue"/>
              </a:rPr>
              <a:t>, in a 1x3 cm</a:t>
            </a:r>
            <a:r>
              <a:rPr sz="1200" kern="0" baseline="31999">
                <a:solidFill>
                  <a:srgbClr val="000000"/>
                </a:solidFill>
                <a:latin typeface="Helvetica Neue"/>
                <a:ea typeface="Helvetica Neue"/>
                <a:cs typeface="Helvetica Neue"/>
                <a:sym typeface="Helvetica Neue"/>
              </a:rPr>
              <a:t>2</a:t>
            </a:r>
            <a:r>
              <a:rPr sz="1200" kern="0">
                <a:solidFill>
                  <a:srgbClr val="000000"/>
                </a:solidFill>
                <a:latin typeface="Helvetica Neue"/>
                <a:ea typeface="Helvetica Neue"/>
                <a:cs typeface="Helvetica Neue"/>
                <a:sym typeface="Helvetica Neue"/>
              </a:rPr>
              <a:t> area.</a:t>
            </a:r>
          </a:p>
          <a:p>
            <a:pPr algn="just" defTabSz="914377" hangingPunct="0">
              <a:defRPr sz="3200">
                <a:solidFill>
                  <a:srgbClr val="000000"/>
                </a:solidFill>
              </a:defRPr>
            </a:pPr>
            <a:endParaRPr sz="1200" kern="0">
              <a:solidFill>
                <a:srgbClr val="000000"/>
              </a:solidFill>
              <a:latin typeface="Helvetica Neue"/>
              <a:ea typeface="Helvetica Neue"/>
              <a:cs typeface="Helvetica Neue"/>
              <a:sym typeface="Helvetica Neue"/>
            </a:endParaRPr>
          </a:p>
          <a:p>
            <a:pPr algn="just" defTabSz="914377" hangingPunct="0">
              <a:defRPr sz="3200">
                <a:solidFill>
                  <a:srgbClr val="000000"/>
                </a:solidFill>
              </a:defRPr>
            </a:pPr>
            <a:r>
              <a:rPr sz="1200" kern="0">
                <a:solidFill>
                  <a:srgbClr val="000000"/>
                </a:solidFill>
                <a:latin typeface="Helvetica Neue"/>
                <a:ea typeface="Helvetica Neue"/>
                <a:cs typeface="Helvetica Neue"/>
                <a:sym typeface="Helvetica Neue"/>
              </a:rPr>
              <a:t>The largest-photosensitive area SiPMs Hamamatsu offers are 0.6x0.6 cm</a:t>
            </a:r>
            <a:r>
              <a:rPr sz="1200" kern="0" baseline="31999">
                <a:solidFill>
                  <a:srgbClr val="000000"/>
                </a:solidFill>
                <a:latin typeface="Helvetica Neue"/>
                <a:ea typeface="Helvetica Neue"/>
                <a:cs typeface="Helvetica Neue"/>
                <a:sym typeface="Helvetica Neue"/>
              </a:rPr>
              <a:t>2</a:t>
            </a:r>
            <a:r>
              <a:rPr sz="1200" kern="0">
                <a:solidFill>
                  <a:srgbClr val="000000"/>
                </a:solidFill>
                <a:latin typeface="Helvetica Neue"/>
                <a:ea typeface="Helvetica Neue"/>
                <a:cs typeface="Helvetica Neue"/>
                <a:sym typeface="Helvetica Neue"/>
              </a:rPr>
              <a:t>. </a:t>
            </a:r>
          </a:p>
          <a:p>
            <a:pPr marL="276225" indent="-85725" algn="just" defTabSz="914377" hangingPunct="0">
              <a:buSzPct val="100000"/>
              <a:buFontTx/>
              <a:buChar char="•"/>
              <a:defRPr sz="3200">
                <a:solidFill>
                  <a:srgbClr val="000000"/>
                </a:solidFill>
              </a:defRPr>
            </a:pPr>
            <a:r>
              <a:rPr sz="1200" kern="0">
                <a:solidFill>
                  <a:srgbClr val="000000"/>
                </a:solidFill>
                <a:latin typeface="Helvetica Neue"/>
                <a:ea typeface="Helvetica Neue"/>
                <a:cs typeface="Helvetica Neue"/>
                <a:sym typeface="Helvetica Neue"/>
              </a:rPr>
              <a:t>S14160-6050HS</a:t>
            </a:r>
          </a:p>
          <a:p>
            <a:pPr marL="276225" indent="-85725" algn="just" defTabSz="914377" hangingPunct="0">
              <a:buSzPct val="100000"/>
              <a:buFontTx/>
              <a:buChar char="•"/>
              <a:defRPr sz="3200">
                <a:solidFill>
                  <a:srgbClr val="000000"/>
                </a:solidFill>
              </a:defRPr>
            </a:pPr>
            <a:r>
              <a:rPr sz="1200" kern="0">
                <a:solidFill>
                  <a:srgbClr val="000000"/>
                </a:solidFill>
                <a:latin typeface="Helvetica Neue"/>
                <a:ea typeface="Helvetica Neue"/>
                <a:cs typeface="Helvetica Neue"/>
                <a:sym typeface="Helvetica Neue"/>
              </a:rPr>
              <a:t>S13360-6050VE</a:t>
            </a:r>
          </a:p>
        </p:txBody>
      </p:sp>
      <p:graphicFrame>
        <p:nvGraphicFramePr>
          <p:cNvPr id="160" name="Table"/>
          <p:cNvGraphicFramePr/>
          <p:nvPr/>
        </p:nvGraphicFramePr>
        <p:xfrm>
          <a:off x="454818" y="3016539"/>
          <a:ext cx="8234365" cy="2277204"/>
        </p:xfrm>
        <a:graphic>
          <a:graphicData uri="http://schemas.openxmlformats.org/drawingml/2006/table">
            <a:tbl>
              <a:tblPr/>
              <a:tblGrid>
                <a:gridCol w="1646873">
                  <a:extLst>
                    <a:ext uri="{9D8B030D-6E8A-4147-A177-3AD203B41FA5}">
                      <a16:colId xmlns:a16="http://schemas.microsoft.com/office/drawing/2014/main" val="20000"/>
                    </a:ext>
                  </a:extLst>
                </a:gridCol>
                <a:gridCol w="1646873">
                  <a:extLst>
                    <a:ext uri="{9D8B030D-6E8A-4147-A177-3AD203B41FA5}">
                      <a16:colId xmlns:a16="http://schemas.microsoft.com/office/drawing/2014/main" val="20001"/>
                    </a:ext>
                  </a:extLst>
                </a:gridCol>
                <a:gridCol w="1646873">
                  <a:extLst>
                    <a:ext uri="{9D8B030D-6E8A-4147-A177-3AD203B41FA5}">
                      <a16:colId xmlns:a16="http://schemas.microsoft.com/office/drawing/2014/main" val="20002"/>
                    </a:ext>
                  </a:extLst>
                </a:gridCol>
                <a:gridCol w="1646873">
                  <a:extLst>
                    <a:ext uri="{9D8B030D-6E8A-4147-A177-3AD203B41FA5}">
                      <a16:colId xmlns:a16="http://schemas.microsoft.com/office/drawing/2014/main" val="20003"/>
                    </a:ext>
                  </a:extLst>
                </a:gridCol>
                <a:gridCol w="1646873">
                  <a:extLst>
                    <a:ext uri="{9D8B030D-6E8A-4147-A177-3AD203B41FA5}">
                      <a16:colId xmlns:a16="http://schemas.microsoft.com/office/drawing/2014/main" val="20004"/>
                    </a:ext>
                  </a:extLst>
                </a:gridCol>
              </a:tblGrid>
              <a:tr h="759068">
                <a:tc>
                  <a:txBody>
                    <a:bodyPr/>
                    <a:lstStyle/>
                    <a:p>
                      <a:pPr defTabSz="914400"/>
                      <a:r>
                        <a:rPr sz="1200"/>
                        <a:t>SiPM</a:t>
                      </a:r>
                    </a:p>
                  </a:txBody>
                  <a:tcPr marL="19050" marR="19050" marT="19050" marB="19050" anchor="ctr" horzOverflow="overflow"/>
                </a:tc>
                <a:tc>
                  <a:txBody>
                    <a:bodyPr/>
                    <a:lstStyle/>
                    <a:p>
                      <a:pPr defTabSz="914400"/>
                      <a:r>
                        <a:rPr sz="1200"/>
                        <a:t>Peak Sensitivity Wavelength (nm)</a:t>
                      </a:r>
                    </a:p>
                  </a:txBody>
                  <a:tcPr marL="19050" marR="19050" marT="19050" marB="19050" anchor="ctr" horzOverflow="overflow"/>
                </a:tc>
                <a:tc>
                  <a:txBody>
                    <a:bodyPr/>
                    <a:lstStyle/>
                    <a:p>
                      <a:pPr defTabSz="914400"/>
                      <a:r>
                        <a:rPr sz="1200"/>
                        <a:t>PDE at PSW</a:t>
                      </a:r>
                    </a:p>
                  </a:txBody>
                  <a:tcPr marL="19050" marR="19050" marT="19050" marB="19050" anchor="ctr" horzOverflow="overflow"/>
                </a:tc>
                <a:tc>
                  <a:txBody>
                    <a:bodyPr/>
                    <a:lstStyle/>
                    <a:p>
                      <a:pPr defTabSz="914400"/>
                      <a:r>
                        <a:rPr sz="1200"/>
                        <a:t>Gain</a:t>
                      </a:r>
                    </a:p>
                  </a:txBody>
                  <a:tcPr marL="19050" marR="19050" marT="19050" marB="19050" anchor="ctr" horzOverflow="overflow"/>
                </a:tc>
                <a:tc>
                  <a:txBody>
                    <a:bodyPr/>
                    <a:lstStyle/>
                    <a:p>
                      <a:pPr defTabSz="914400"/>
                      <a:r>
                        <a:rPr sz="1200"/>
                        <a:t>Recommended Operating Voltage (V)</a:t>
                      </a:r>
                    </a:p>
                  </a:txBody>
                  <a:tcPr marL="19050" marR="19050" marT="19050" marB="19050" anchor="ctr" horzOverflow="overflow"/>
                </a:tc>
                <a:extLst>
                  <a:ext uri="{0D108BD9-81ED-4DB2-BD59-A6C34878D82A}">
                    <a16:rowId xmlns:a16="http://schemas.microsoft.com/office/drawing/2014/main" val="10000"/>
                  </a:ext>
                </a:extLst>
              </a:tr>
              <a:tr h="759068">
                <a:tc>
                  <a:txBody>
                    <a:bodyPr/>
                    <a:lstStyle/>
                    <a:p>
                      <a:pPr defTabSz="2438338"/>
                      <a:r>
                        <a:rPr sz="1200"/>
                        <a:t>S14160-6050HS</a:t>
                      </a:r>
                    </a:p>
                  </a:txBody>
                  <a:tcPr marL="19050" marR="19050" marT="19050" marB="19050" anchor="ctr" horzOverflow="overflow"/>
                </a:tc>
                <a:tc>
                  <a:txBody>
                    <a:bodyPr/>
                    <a:lstStyle/>
                    <a:p>
                      <a:pPr defTabSz="914400"/>
                      <a:r>
                        <a:rPr sz="1200"/>
                        <a:t>450</a:t>
                      </a:r>
                    </a:p>
                  </a:txBody>
                  <a:tcPr marL="19050" marR="19050" marT="19050" marB="19050" anchor="ctr" horzOverflow="overflow"/>
                </a:tc>
                <a:tc>
                  <a:txBody>
                    <a:bodyPr/>
                    <a:lstStyle/>
                    <a:p>
                      <a:pPr defTabSz="914400"/>
                      <a:r>
                        <a:rPr sz="1200"/>
                        <a:t>50%</a:t>
                      </a:r>
                    </a:p>
                  </a:txBody>
                  <a:tcPr marL="19050" marR="19050" marT="19050" marB="19050" anchor="ctr" horzOverflow="overflow"/>
                </a:tc>
                <a:tc>
                  <a:txBody>
                    <a:bodyPr/>
                    <a:lstStyle/>
                    <a:p>
                      <a:pPr defTabSz="914400">
                        <a:defRPr sz="3200"/>
                      </a:pPr>
                      <a:r>
                        <a:rPr sz="1200"/>
                        <a:t>2.5x10</a:t>
                      </a:r>
                      <a:r>
                        <a:rPr sz="1200" baseline="31999"/>
                        <a:t>6</a:t>
                      </a:r>
                    </a:p>
                  </a:txBody>
                  <a:tcPr marL="19050" marR="19050" marT="19050" marB="19050" anchor="ctr" horzOverflow="overflow"/>
                </a:tc>
                <a:tc>
                  <a:txBody>
                    <a:bodyPr/>
                    <a:lstStyle/>
                    <a:p>
                      <a:pPr defTabSz="914400"/>
                      <a:r>
                        <a:rPr sz="1200"/>
                        <a:t>38+2.7</a:t>
                      </a:r>
                    </a:p>
                  </a:txBody>
                  <a:tcPr marL="19050" marR="19050" marT="19050" marB="19050" anchor="ctr" horzOverflow="overflow"/>
                </a:tc>
                <a:extLst>
                  <a:ext uri="{0D108BD9-81ED-4DB2-BD59-A6C34878D82A}">
                    <a16:rowId xmlns:a16="http://schemas.microsoft.com/office/drawing/2014/main" val="10001"/>
                  </a:ext>
                </a:extLst>
              </a:tr>
              <a:tr h="759068">
                <a:tc>
                  <a:txBody>
                    <a:bodyPr/>
                    <a:lstStyle/>
                    <a:p>
                      <a:pPr defTabSz="2438338"/>
                      <a:r>
                        <a:rPr sz="1200"/>
                        <a:t>S13360-6050VE</a:t>
                      </a:r>
                    </a:p>
                  </a:txBody>
                  <a:tcPr marL="19050" marR="19050" marT="19050" marB="19050" anchor="ctr" horzOverflow="overflow"/>
                </a:tc>
                <a:tc>
                  <a:txBody>
                    <a:bodyPr/>
                    <a:lstStyle/>
                    <a:p>
                      <a:pPr defTabSz="914400"/>
                      <a:r>
                        <a:rPr sz="1200"/>
                        <a:t>450</a:t>
                      </a:r>
                    </a:p>
                  </a:txBody>
                  <a:tcPr marL="19050" marR="19050" marT="19050" marB="19050" anchor="ctr" horzOverflow="overflow"/>
                </a:tc>
                <a:tc>
                  <a:txBody>
                    <a:bodyPr/>
                    <a:lstStyle/>
                    <a:p>
                      <a:pPr defTabSz="914400"/>
                      <a:r>
                        <a:rPr sz="1200"/>
                        <a:t>40%</a:t>
                      </a:r>
                    </a:p>
                  </a:txBody>
                  <a:tcPr marL="19050" marR="19050" marT="19050" marB="19050" anchor="ctr" horzOverflow="overflow"/>
                </a:tc>
                <a:tc>
                  <a:txBody>
                    <a:bodyPr/>
                    <a:lstStyle/>
                    <a:p>
                      <a:pPr defTabSz="914400">
                        <a:defRPr sz="3200"/>
                      </a:pPr>
                      <a:r>
                        <a:rPr sz="1200"/>
                        <a:t>1.7x10</a:t>
                      </a:r>
                      <a:r>
                        <a:rPr sz="1200" baseline="31999"/>
                        <a:t>6</a:t>
                      </a:r>
                    </a:p>
                  </a:txBody>
                  <a:tcPr marL="19050" marR="19050" marT="19050" marB="19050" anchor="ctr" horzOverflow="overflow"/>
                </a:tc>
                <a:tc>
                  <a:txBody>
                    <a:bodyPr/>
                    <a:lstStyle/>
                    <a:p>
                      <a:pPr defTabSz="914400"/>
                      <a:r>
                        <a:rPr sz="1200"/>
                        <a:t>53+3</a:t>
                      </a:r>
                    </a:p>
                  </a:txBody>
                  <a:tcPr marL="19050" marR="19050" marT="19050" marB="19050" anchor="ctr" horzOverflow="overflow"/>
                </a:tc>
                <a:extLst>
                  <a:ext uri="{0D108BD9-81ED-4DB2-BD59-A6C34878D82A}">
                    <a16:rowId xmlns:a16="http://schemas.microsoft.com/office/drawing/2014/main" val="10002"/>
                  </a:ext>
                </a:extLst>
              </a:tr>
            </a:tbl>
          </a:graphicData>
        </a:graphic>
      </p:graphicFrame>
      <p:sp>
        <p:nvSpPr>
          <p:cNvPr id="161" name="S14160-6050HS is a preferred choice due to its higher PDE and lower operating voltage"/>
          <p:cNvSpPr txBox="1"/>
          <p:nvPr/>
        </p:nvSpPr>
        <p:spPr>
          <a:xfrm>
            <a:off x="411033" y="5443925"/>
            <a:ext cx="6088205" cy="2231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9050" tIns="19050" rIns="19050" bIns="19050">
            <a:spAutoFit/>
          </a:bodyPr>
          <a:lstStyle>
            <a:lvl1pPr algn="just">
              <a:defRPr sz="3200">
                <a:solidFill>
                  <a:schemeClr val="accent5">
                    <a:hueOff val="-82419"/>
                    <a:satOff val="-9513"/>
                    <a:lumOff val="-16343"/>
                  </a:schemeClr>
                </a:solidFill>
              </a:defRPr>
            </a:lvl1pPr>
          </a:lstStyle>
          <a:p>
            <a:pPr defTabSz="914377" hangingPunct="0"/>
            <a:r>
              <a:rPr sz="1200" kern="0">
                <a:solidFill>
                  <a:srgbClr val="FF644E">
                    <a:hueOff val="-82419"/>
                    <a:satOff val="-9513"/>
                    <a:lumOff val="-16343"/>
                  </a:srgbClr>
                </a:solidFill>
                <a:latin typeface="Helvetica Neue"/>
                <a:ea typeface="Helvetica Neue"/>
                <a:cs typeface="Helvetica Neue"/>
                <a:sym typeface="Helvetica Neue"/>
              </a:rPr>
              <a:t>S14160-6050HS is a preferred choice due to its higher PDE and lower operating voltage</a:t>
            </a:r>
          </a:p>
        </p:txBody>
      </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Scintillator Tests at USC: Infrastructure"/>
          <p:cNvSpPr txBox="1">
            <a:spLocks noGrp="1"/>
          </p:cNvSpPr>
          <p:nvPr>
            <p:ph type="subTitle" sz="quarter" idx="1"/>
          </p:nvPr>
        </p:nvSpPr>
        <p:spPr>
          <a:xfrm>
            <a:off x="452438" y="1066089"/>
            <a:ext cx="8239125" cy="714375"/>
          </a:xfrm>
          <a:prstGeom prst="rect">
            <a:avLst/>
          </a:prstGeom>
        </p:spPr>
        <p:txBody>
          <a:bodyPr/>
          <a:lstStyle/>
          <a:p>
            <a:r>
              <a:t>Scintillator Tests at USC: Infrastructure</a:t>
            </a:r>
          </a:p>
        </p:txBody>
      </p:sp>
      <p:pic>
        <p:nvPicPr>
          <p:cNvPr id="164" name="Image" descr="Image"/>
          <p:cNvPicPr>
            <a:picLocks noChangeAspect="1"/>
          </p:cNvPicPr>
          <p:nvPr/>
        </p:nvPicPr>
        <p:blipFill>
          <a:blip r:embed="rId2"/>
          <a:stretch>
            <a:fillRect/>
          </a:stretch>
        </p:blipFill>
        <p:spPr>
          <a:xfrm>
            <a:off x="491643" y="1534144"/>
            <a:ext cx="4098186" cy="3073640"/>
          </a:xfrm>
          <a:prstGeom prst="rect">
            <a:avLst/>
          </a:prstGeom>
          <a:ln w="12700">
            <a:miter lim="400000"/>
          </a:ln>
        </p:spPr>
      </p:pic>
      <p:sp>
        <p:nvSpPr>
          <p:cNvPr id="165" name="Scintillation bars for the CLAS12 FTOF detector under cosmic ray tests at USC…"/>
          <p:cNvSpPr txBox="1"/>
          <p:nvPr/>
        </p:nvSpPr>
        <p:spPr>
          <a:xfrm>
            <a:off x="491643" y="5053631"/>
            <a:ext cx="4098187" cy="7253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9050" tIns="19050" rIns="19050" bIns="19050" anchor="ctr">
            <a:spAutoFit/>
          </a:bodyPr>
          <a:lstStyle/>
          <a:p>
            <a:pPr defTabSz="171450">
              <a:defRPr sz="2800">
                <a:solidFill>
                  <a:srgbClr val="000000"/>
                </a:solidFill>
                <a:latin typeface="Helvetica"/>
                <a:ea typeface="Helvetica"/>
                <a:cs typeface="Helvetica"/>
                <a:sym typeface="Helvetica"/>
              </a:defRPr>
            </a:pPr>
            <a:r>
              <a:rPr sz="1050"/>
              <a:t>Scintillation bars for the CLAS12 FTOF detector under cosmic ray tests at USC</a:t>
            </a:r>
          </a:p>
          <a:p>
            <a:pPr defTabSz="171450">
              <a:defRPr sz="2100">
                <a:solidFill>
                  <a:srgbClr val="000000"/>
                </a:solidFill>
                <a:latin typeface="Helvetica"/>
                <a:ea typeface="Helvetica"/>
                <a:cs typeface="Helvetica"/>
                <a:sym typeface="Helvetica"/>
              </a:defRPr>
            </a:pPr>
            <a:endParaRPr sz="788"/>
          </a:p>
          <a:p>
            <a:pPr defTabSz="171450">
              <a:defRPr sz="2100">
                <a:solidFill>
                  <a:srgbClr val="000000"/>
                </a:solidFill>
                <a:latin typeface="Helvetica"/>
                <a:ea typeface="Helvetica"/>
                <a:cs typeface="Helvetica"/>
                <a:sym typeface="Helvetica"/>
              </a:defRPr>
            </a:pPr>
            <a:endParaRPr sz="788"/>
          </a:p>
          <a:p>
            <a:pPr defTabSz="171450">
              <a:defRPr sz="2100">
                <a:solidFill>
                  <a:srgbClr val="006D8F"/>
                </a:solidFill>
                <a:latin typeface="Helvetica"/>
                <a:ea typeface="Helvetica"/>
                <a:cs typeface="Helvetica"/>
                <a:sym typeface="Helvetica"/>
              </a:defRPr>
            </a:pPr>
            <a:r>
              <a:rPr sz="788"/>
              <a:t>R. Gothe and E. Phelps, private communication.</a:t>
            </a:r>
          </a:p>
        </p:txBody>
      </p:sp>
      <p:sp>
        <p:nvSpPr>
          <p:cNvPr id="166" name="A state-of-the-art laboratory has been fully equipped to mount and test more than 500 large scintillators for the CLAS12 and MUSE projects.…"/>
          <p:cNvSpPr txBox="1"/>
          <p:nvPr/>
        </p:nvSpPr>
        <p:spPr>
          <a:xfrm>
            <a:off x="4774770" y="1518376"/>
            <a:ext cx="4250608" cy="31051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7145" rIns="17145"/>
          <a:lstStyle/>
          <a:p>
            <a:pPr algn="just" defTabSz="309563">
              <a:lnSpc>
                <a:spcPct val="130000"/>
              </a:lnSpc>
              <a:defRPr sz="3600">
                <a:solidFill>
                  <a:srgbClr val="000000"/>
                </a:solidFill>
              </a:defRPr>
            </a:pPr>
            <a:r>
              <a:rPr sz="1350"/>
              <a:t>A state-of-the-art laboratory has been fully equipped to mount and test more than 500 large scintillators for the CLAS12 and MUSE projects.</a:t>
            </a:r>
          </a:p>
          <a:p>
            <a:pPr algn="just" defTabSz="309563">
              <a:lnSpc>
                <a:spcPct val="130000"/>
              </a:lnSpc>
              <a:defRPr sz="3600">
                <a:solidFill>
                  <a:srgbClr val="000000"/>
                </a:solidFill>
              </a:defRPr>
            </a:pPr>
            <a:endParaRPr sz="1350"/>
          </a:p>
          <a:p>
            <a:pPr algn="just" defTabSz="309563">
              <a:lnSpc>
                <a:spcPct val="130000"/>
              </a:lnSpc>
              <a:defRPr sz="3600">
                <a:solidFill>
                  <a:srgbClr val="000000"/>
                </a:solidFill>
              </a:defRPr>
            </a:pPr>
            <a:r>
              <a:rPr sz="1350"/>
              <a:t>Scintillators are wrapped in Aluminized Mylar; Light tight DuPont Tedlar encases the entire counter.</a:t>
            </a:r>
          </a:p>
          <a:p>
            <a:pPr algn="just" defTabSz="309563">
              <a:lnSpc>
                <a:spcPct val="130000"/>
              </a:lnSpc>
              <a:defRPr sz="3600">
                <a:solidFill>
                  <a:srgbClr val="000000"/>
                </a:solidFill>
              </a:defRPr>
            </a:pPr>
            <a:endParaRPr sz="1350"/>
          </a:p>
          <a:p>
            <a:pPr algn="just" defTabSz="309563">
              <a:lnSpc>
                <a:spcPct val="130000"/>
              </a:lnSpc>
              <a:defRPr sz="3600">
                <a:solidFill>
                  <a:srgbClr val="000000"/>
                </a:solidFill>
              </a:defRPr>
            </a:pPr>
            <a:r>
              <a:rPr sz="1350"/>
              <a:t>Electronics:</a:t>
            </a:r>
          </a:p>
          <a:p>
            <a:pPr marL="228600" indent="-85725" algn="just" defTabSz="309563">
              <a:lnSpc>
                <a:spcPct val="130000"/>
              </a:lnSpc>
              <a:buSzPct val="100000"/>
              <a:buChar char="•"/>
              <a:defRPr sz="3600">
                <a:solidFill>
                  <a:srgbClr val="000000"/>
                </a:solidFill>
              </a:defRPr>
            </a:pPr>
            <a:r>
              <a:rPr sz="1350"/>
              <a:t>Leading-edge discriminators: LeCroy 623B</a:t>
            </a:r>
          </a:p>
          <a:p>
            <a:pPr marL="228600" indent="-85725" algn="just" defTabSz="309563">
              <a:lnSpc>
                <a:spcPct val="130000"/>
              </a:lnSpc>
              <a:buSzPct val="100000"/>
              <a:buChar char="•"/>
              <a:defRPr sz="3600">
                <a:solidFill>
                  <a:srgbClr val="000000"/>
                </a:solidFill>
              </a:defRPr>
            </a:pPr>
            <a:r>
              <a:rPr sz="1350"/>
              <a:t>TDC (25 ps): CAEN V1290N</a:t>
            </a:r>
          </a:p>
          <a:p>
            <a:pPr marL="228600" indent="-85725" algn="just" defTabSz="309563">
              <a:lnSpc>
                <a:spcPct val="130000"/>
              </a:lnSpc>
              <a:buSzPct val="100000"/>
              <a:buChar char="•"/>
              <a:defRPr sz="3600">
                <a:solidFill>
                  <a:srgbClr val="000000"/>
                </a:solidFill>
              </a:defRPr>
            </a:pPr>
            <a:r>
              <a:rPr sz="1350"/>
              <a:t>QDC for time-walk correction: CAEN V792N</a:t>
            </a:r>
          </a:p>
        </p:txBody>
      </p:sp>
    </p:spTree>
    <p:extLst>
      <p:ext uri="{BB962C8B-B14F-4D97-AF65-F5344CB8AC3E}">
        <p14:creationId xmlns:p14="http://schemas.microsoft.com/office/powerpoint/2010/main" val="3403109892"/>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934EDBD-0425-03BA-3328-4DFC799017ED}"/>
              </a:ext>
            </a:extLst>
          </p:cNvPr>
          <p:cNvPicPr>
            <a:picLocks noChangeAspect="1"/>
          </p:cNvPicPr>
          <p:nvPr/>
        </p:nvPicPr>
        <p:blipFill>
          <a:blip r:embed="rId2"/>
          <a:stretch>
            <a:fillRect/>
          </a:stretch>
        </p:blipFill>
        <p:spPr>
          <a:xfrm>
            <a:off x="1336452" y="1130999"/>
            <a:ext cx="5579344" cy="1508834"/>
          </a:xfrm>
          <a:prstGeom prst="rect">
            <a:avLst/>
          </a:prstGeom>
        </p:spPr>
      </p:pic>
      <p:sp>
        <p:nvSpPr>
          <p:cNvPr id="2" name="Title 1">
            <a:extLst>
              <a:ext uri="{FF2B5EF4-FFF2-40B4-BE49-F238E27FC236}">
                <a16:creationId xmlns:a16="http://schemas.microsoft.com/office/drawing/2014/main" id="{0F6BF8DC-405E-1712-9784-32419C8B8C34}"/>
              </a:ext>
            </a:extLst>
          </p:cNvPr>
          <p:cNvSpPr>
            <a:spLocks noGrp="1"/>
          </p:cNvSpPr>
          <p:nvPr>
            <p:ph type="title"/>
          </p:nvPr>
        </p:nvSpPr>
        <p:spPr/>
        <p:txBody>
          <a:bodyPr/>
          <a:lstStyle/>
          <a:p>
            <a:r>
              <a:rPr lang="en-US" dirty="0"/>
              <a:t>Simulations, </a:t>
            </a:r>
            <a:r>
              <a:rPr lang="en-US" dirty="0" err="1"/>
              <a:t>Cont</a:t>
            </a:r>
            <a:endParaRPr lang="en-US" dirty="0"/>
          </a:p>
        </p:txBody>
      </p:sp>
      <p:sp>
        <p:nvSpPr>
          <p:cNvPr id="4" name="Slide Number Placeholder 3">
            <a:extLst>
              <a:ext uri="{FF2B5EF4-FFF2-40B4-BE49-F238E27FC236}">
                <a16:creationId xmlns:a16="http://schemas.microsoft.com/office/drawing/2014/main" id="{55A03F28-ADFF-0BA3-4F5E-5C7E02CF42D6}"/>
              </a:ext>
            </a:extLst>
          </p:cNvPr>
          <p:cNvSpPr>
            <a:spLocks noGrp="1"/>
          </p:cNvSpPr>
          <p:nvPr>
            <p:ph type="sldNum" sz="quarter" idx="12"/>
          </p:nvPr>
        </p:nvSpPr>
        <p:spPr/>
        <p:txBody>
          <a:bodyPr/>
          <a:lstStyle/>
          <a:p>
            <a:fld id="{07E1C93C-5050-FC42-8F10-D22D4F119D13}" type="slidenum">
              <a:rPr lang="en-US" smtClean="0"/>
              <a:pPr/>
              <a:t>32</a:t>
            </a:fld>
            <a:endParaRPr lang="en-US" dirty="0"/>
          </a:p>
        </p:txBody>
      </p:sp>
      <p:sp>
        <p:nvSpPr>
          <p:cNvPr id="10" name="Content Placeholder 9">
            <a:extLst>
              <a:ext uri="{FF2B5EF4-FFF2-40B4-BE49-F238E27FC236}">
                <a16:creationId xmlns:a16="http://schemas.microsoft.com/office/drawing/2014/main" id="{A8535042-B16B-4042-F1BB-52F1397DB4F5}"/>
              </a:ext>
            </a:extLst>
          </p:cNvPr>
          <p:cNvSpPr>
            <a:spLocks noGrp="1"/>
          </p:cNvSpPr>
          <p:nvPr>
            <p:ph idx="1"/>
          </p:nvPr>
        </p:nvSpPr>
        <p:spPr>
          <a:xfrm>
            <a:off x="182880" y="4386673"/>
            <a:ext cx="8205746" cy="4942654"/>
          </a:xfrm>
        </p:spPr>
        <p:txBody>
          <a:bodyPr/>
          <a:lstStyle/>
          <a:p>
            <a:r>
              <a:rPr lang="en-US" dirty="0"/>
              <a:t>Minimum Muon momentum for CORE configuration</a:t>
            </a:r>
          </a:p>
          <a:p>
            <a:pPr lvl="1"/>
            <a:r>
              <a:rPr lang="en-US" dirty="0"/>
              <a:t>600 MeV is reached for lower B field central</a:t>
            </a:r>
          </a:p>
          <a:p>
            <a:pPr lvl="1"/>
            <a:endParaRPr lang="en-US" dirty="0"/>
          </a:p>
          <a:p>
            <a:pPr lvl="1"/>
            <a:endParaRPr lang="en-US" dirty="0"/>
          </a:p>
        </p:txBody>
      </p:sp>
      <p:pic>
        <p:nvPicPr>
          <p:cNvPr id="3" name="Picture 2" descr="A graph of a number of people&#10;&#10;Description automatically generated">
            <a:extLst>
              <a:ext uri="{FF2B5EF4-FFF2-40B4-BE49-F238E27FC236}">
                <a16:creationId xmlns:a16="http://schemas.microsoft.com/office/drawing/2014/main" id="{9C99FEFE-3C12-85EF-929D-6FD9D4B90913}"/>
              </a:ext>
            </a:extLst>
          </p:cNvPr>
          <p:cNvPicPr>
            <a:picLocks noChangeAspect="1"/>
          </p:cNvPicPr>
          <p:nvPr/>
        </p:nvPicPr>
        <p:blipFill>
          <a:blip r:embed="rId3"/>
          <a:stretch>
            <a:fillRect/>
          </a:stretch>
        </p:blipFill>
        <p:spPr>
          <a:xfrm>
            <a:off x="6292010" y="4844125"/>
            <a:ext cx="2669110" cy="1926575"/>
          </a:xfrm>
          <a:prstGeom prst="rect">
            <a:avLst/>
          </a:prstGeom>
        </p:spPr>
      </p:pic>
      <p:pic>
        <p:nvPicPr>
          <p:cNvPr id="6" name="Picture 5">
            <a:extLst>
              <a:ext uri="{FF2B5EF4-FFF2-40B4-BE49-F238E27FC236}">
                <a16:creationId xmlns:a16="http://schemas.microsoft.com/office/drawing/2014/main" id="{F023BA6A-78FF-7401-0122-7D978987B2E4}"/>
              </a:ext>
            </a:extLst>
          </p:cNvPr>
          <p:cNvPicPr>
            <a:picLocks noChangeAspect="1"/>
          </p:cNvPicPr>
          <p:nvPr/>
        </p:nvPicPr>
        <p:blipFill>
          <a:blip r:embed="rId4"/>
          <a:stretch>
            <a:fillRect/>
          </a:stretch>
        </p:blipFill>
        <p:spPr>
          <a:xfrm>
            <a:off x="658909" y="2747114"/>
            <a:ext cx="6934429" cy="1384634"/>
          </a:xfrm>
          <a:prstGeom prst="rect">
            <a:avLst/>
          </a:prstGeom>
        </p:spPr>
      </p:pic>
      <p:sp>
        <p:nvSpPr>
          <p:cNvPr id="7" name="Content Placeholder 9">
            <a:extLst>
              <a:ext uri="{FF2B5EF4-FFF2-40B4-BE49-F238E27FC236}">
                <a16:creationId xmlns:a16="http://schemas.microsoft.com/office/drawing/2014/main" id="{E7E4C643-9B87-A089-F3EA-85E35E751F06}"/>
              </a:ext>
            </a:extLst>
          </p:cNvPr>
          <p:cNvSpPr txBox="1">
            <a:spLocks/>
          </p:cNvSpPr>
          <p:nvPr/>
        </p:nvSpPr>
        <p:spPr>
          <a:xfrm>
            <a:off x="308919" y="5333915"/>
            <a:ext cx="4174434" cy="4942654"/>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200" kern="1200" baseline="0">
                <a:solidFill>
                  <a:schemeClr val="tx1"/>
                </a:solidFill>
                <a:latin typeface="Arial" charset="0"/>
                <a:ea typeface="+mn-ea"/>
                <a:cs typeface="+mn-cs"/>
              </a:defRPr>
            </a:lvl1pPr>
            <a:lvl2pPr marL="685800" indent="-228600" algn="l" defTabSz="685800" rtl="0" eaLnBrk="1" latinLnBrk="0" hangingPunct="1">
              <a:lnSpc>
                <a:spcPct val="90000"/>
              </a:lnSpc>
              <a:spcBef>
                <a:spcPts val="375"/>
              </a:spcBef>
              <a:buFont typeface="PingFangSC-Regular" charset="-122"/>
              <a:buChar char="－"/>
              <a:defRPr sz="2000" kern="1200" baseline="0">
                <a:solidFill>
                  <a:schemeClr val="tx1"/>
                </a:solidFill>
                <a:latin typeface="Arial" charset="0"/>
                <a:ea typeface="+mn-ea"/>
                <a:cs typeface="+mn-cs"/>
              </a:defRPr>
            </a:lvl2pPr>
            <a:lvl3pPr marL="1143000" indent="-228600" algn="l" defTabSz="685800" rtl="0" eaLnBrk="1" latinLnBrk="0" hangingPunct="1">
              <a:lnSpc>
                <a:spcPct val="90000"/>
              </a:lnSpc>
              <a:spcBef>
                <a:spcPts val="375"/>
              </a:spcBef>
              <a:buFont typeface="Arial" charset="0"/>
              <a:buChar char="•"/>
              <a:defRPr sz="1800" kern="1200" baseline="0">
                <a:solidFill>
                  <a:schemeClr val="tx1"/>
                </a:solidFill>
                <a:latin typeface="Arial" charset="0"/>
                <a:ea typeface="+mn-ea"/>
                <a:cs typeface="+mn-cs"/>
              </a:defRPr>
            </a:lvl3pPr>
            <a:lvl4pPr marL="1657350" indent="-285750" algn="l" defTabSz="685800" rtl="0" eaLnBrk="1" latinLnBrk="0" hangingPunct="1">
              <a:lnSpc>
                <a:spcPct val="90000"/>
              </a:lnSpc>
              <a:spcBef>
                <a:spcPts val="375"/>
              </a:spcBef>
              <a:buFont typeface="PingFangSC-Regular" charset="-122"/>
              <a:buChar char="－"/>
              <a:defRPr sz="1600" kern="1200" baseline="0">
                <a:solidFill>
                  <a:schemeClr val="tx1"/>
                </a:solidFill>
                <a:latin typeface="Arial" charset="0"/>
                <a:ea typeface="+mn-ea"/>
                <a:cs typeface="+mn-cs"/>
              </a:defRPr>
            </a:lvl4pPr>
            <a:lvl5pPr marL="2057400" indent="-228600" algn="l" defTabSz="685800" rtl="0" eaLnBrk="1" latinLnBrk="0" hangingPunct="1">
              <a:lnSpc>
                <a:spcPct val="90000"/>
              </a:lnSpc>
              <a:spcBef>
                <a:spcPts val="375"/>
              </a:spcBef>
              <a:buFont typeface="Arial" charset="0"/>
              <a:buChar char="•"/>
              <a:defRPr sz="1400" kern="1200" baseline="0">
                <a:solidFill>
                  <a:schemeClr val="tx1"/>
                </a:solidFill>
                <a:latin typeface="Arial"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457200" lvl="1" indent="0">
              <a:buNone/>
            </a:pPr>
            <a:endParaRPr lang="en-US" dirty="0"/>
          </a:p>
          <a:p>
            <a:r>
              <a:rPr lang="en-US" dirty="0"/>
              <a:t>Muon vs pion response from DD4HEP simulation</a:t>
            </a:r>
          </a:p>
        </p:txBody>
      </p:sp>
    </p:spTree>
    <p:extLst>
      <p:ext uri="{BB962C8B-B14F-4D97-AF65-F5344CB8AC3E}">
        <p14:creationId xmlns:p14="http://schemas.microsoft.com/office/powerpoint/2010/main" val="25909405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ABBDF-AC22-46E1-C20A-1C903F647949}"/>
              </a:ext>
            </a:extLst>
          </p:cNvPr>
          <p:cNvSpPr>
            <a:spLocks noGrp="1"/>
          </p:cNvSpPr>
          <p:nvPr>
            <p:ph type="title"/>
          </p:nvPr>
        </p:nvSpPr>
        <p:spPr/>
        <p:txBody>
          <a:bodyPr/>
          <a:lstStyle/>
          <a:p>
            <a:endParaRPr lang="en-US"/>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BBAD4A5D-8518-027D-D77D-A7DB348CF216}"/>
                  </a:ext>
                </a:extLst>
              </p:cNvPr>
              <p:cNvSpPr>
                <a:spLocks noGrp="1"/>
              </p:cNvSpPr>
              <p:nvPr>
                <p:ph idx="1"/>
              </p:nvPr>
            </p:nvSpPr>
            <p:spPr/>
            <p:txBody>
              <a:bodyPr/>
              <a:lstStyle/>
              <a:p>
                <a:r>
                  <a:rPr lang="en-US" dirty="0"/>
                  <a:t>This is also consistent with extrapolations from state-of-the art measurements [6] (20 </a:t>
                </a:r>
                <a:r>
                  <a:rPr lang="en-US" dirty="0" err="1"/>
                  <a:t>ps</a:t>
                </a:r>
                <a:r>
                  <a:rPr lang="en-US" dirty="0"/>
                  <a:t> resolution for BC-422 at 10cm) and adjusting for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𝜏</m:t>
                        </m:r>
                      </m:e>
                      <m:sub>
                        <m:r>
                          <a:rPr lang="en-US" b="0" i="1" smtClean="0">
                            <a:latin typeface="Cambria Math" panose="02040503050406030204" pitchFamily="18" charset="0"/>
                          </a:rPr>
                          <m:t>𝑅</m:t>
                        </m:r>
                      </m:sub>
                    </m:sSub>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𝜏</m:t>
                        </m:r>
                      </m:e>
                      <m:sub>
                        <m:r>
                          <a:rPr lang="en-US" b="0" i="1" smtClean="0">
                            <a:latin typeface="Cambria Math" panose="02040503050406030204" pitchFamily="18" charset="0"/>
                          </a:rPr>
                          <m:t>𝐷</m:t>
                        </m:r>
                      </m:sub>
                    </m:sSub>
                  </m:oMath>
                </a14:m>
                <a:r>
                  <a:rPr lang="en-US" dirty="0"/>
                  <a:t> and attenuation length  (Given that he timing resolution is </a:t>
                </a:r>
                <a14:m>
                  <m:oMath xmlns:m="http://schemas.openxmlformats.org/officeDocument/2006/math">
                    <m:r>
                      <a:rPr lang="en-US" b="0" i="1" smtClean="0">
                        <a:latin typeface="Cambria Math" panose="02040503050406030204" pitchFamily="18" charset="0"/>
                      </a:rPr>
                      <m:t>∝</m:t>
                    </m:r>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𝜏</m:t>
                            </m:r>
                          </m:e>
                          <m:sub>
                            <m:r>
                              <a:rPr lang="en-US" b="0" i="1" smtClean="0">
                                <a:latin typeface="Cambria Math" panose="02040503050406030204" pitchFamily="18" charset="0"/>
                              </a:rPr>
                              <m:t>𝑅</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𝜏</m:t>
                            </m:r>
                          </m:e>
                          <m:sub>
                            <m:r>
                              <a:rPr lang="en-US" b="0" i="1" smtClean="0">
                                <a:latin typeface="Cambria Math" panose="02040503050406030204" pitchFamily="18" charset="0"/>
                              </a:rPr>
                              <m:t>𝐷</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𝛾</m:t>
                            </m:r>
                          </m:sub>
                        </m:sSub>
                      </m:e>
                    </m:rad>
                  </m:oMath>
                </a14:m>
                <a:r>
                  <a:rPr lang="en-US" dirty="0"/>
                  <a:t>, where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𝜏</m:t>
                        </m:r>
                      </m:e>
                      <m:sub>
                        <m:r>
                          <a:rPr lang="en-US" b="0" i="1" smtClean="0">
                            <a:latin typeface="Cambria Math" panose="02040503050406030204" pitchFamily="18" charset="0"/>
                          </a:rPr>
                          <m:t>𝑅</m:t>
                        </m:r>
                      </m:sub>
                    </m:sSub>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𝜏</m:t>
                        </m:r>
                      </m:e>
                      <m:sub>
                        <m:r>
                          <a:rPr lang="en-US" b="0" i="1" smtClean="0">
                            <a:latin typeface="Cambria Math" panose="02040503050406030204" pitchFamily="18" charset="0"/>
                          </a:rPr>
                          <m:t>𝐷</m:t>
                        </m:r>
                      </m:sub>
                    </m:sSub>
                  </m:oMath>
                </a14:m>
                <a:r>
                  <a:rPr lang="en-US" dirty="0"/>
                  <a:t> are the rise and decay times of the scintillator)</a:t>
                </a:r>
              </a:p>
              <a:p>
                <a:endParaRPr lang="en-US" dirty="0"/>
              </a:p>
            </p:txBody>
          </p:sp>
        </mc:Choice>
        <mc:Fallback>
          <p:sp>
            <p:nvSpPr>
              <p:cNvPr id="3" name="Content Placeholder 2">
                <a:extLst>
                  <a:ext uri="{FF2B5EF4-FFF2-40B4-BE49-F238E27FC236}">
                    <a16:creationId xmlns:a16="http://schemas.microsoft.com/office/drawing/2014/main" id="{BBAD4A5D-8518-027D-D77D-A7DB348CF216}"/>
                  </a:ext>
                </a:extLst>
              </p:cNvPr>
              <p:cNvSpPr>
                <a:spLocks noGrp="1" noRot="1" noChangeAspect="1" noMove="1" noResize="1" noEditPoints="1" noAdjustHandles="1" noChangeArrowheads="1" noChangeShapeType="1" noTextEdit="1"/>
              </p:cNvSpPr>
              <p:nvPr>
                <p:ph idx="1"/>
              </p:nvPr>
            </p:nvSpPr>
            <p:spPr>
              <a:blipFill>
                <a:blip r:embed="rId2"/>
                <a:stretch>
                  <a:fillRect l="-900" t="-1269" r="-900"/>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2A5142BD-AB24-9C3F-25FB-5EC6DE7BD10A}"/>
              </a:ext>
            </a:extLst>
          </p:cNvPr>
          <p:cNvSpPr>
            <a:spLocks noGrp="1"/>
          </p:cNvSpPr>
          <p:nvPr>
            <p:ph type="sldNum" sz="quarter" idx="12"/>
          </p:nvPr>
        </p:nvSpPr>
        <p:spPr/>
        <p:txBody>
          <a:bodyPr/>
          <a:lstStyle/>
          <a:p>
            <a:fld id="{07E1C93C-5050-FC42-8F10-D22D4F119D13}" type="slidenum">
              <a:rPr lang="en-US" smtClean="0"/>
              <a:pPr/>
              <a:t>33</a:t>
            </a:fld>
            <a:endParaRPr lang="en-US" dirty="0"/>
          </a:p>
        </p:txBody>
      </p:sp>
      <p:pic>
        <p:nvPicPr>
          <p:cNvPr id="5" name="Picture 4" descr="A green circuit board with a gold connector&#10;&#10;Description automatically generated">
            <a:extLst>
              <a:ext uri="{FF2B5EF4-FFF2-40B4-BE49-F238E27FC236}">
                <a16:creationId xmlns:a16="http://schemas.microsoft.com/office/drawing/2014/main" id="{FC3988B8-A45C-767C-03F2-4E491B737C97}"/>
              </a:ext>
            </a:extLst>
          </p:cNvPr>
          <p:cNvPicPr>
            <a:picLocks noChangeAspect="1"/>
          </p:cNvPicPr>
          <p:nvPr/>
        </p:nvPicPr>
        <p:blipFill>
          <a:blip r:embed="rId3"/>
          <a:stretch>
            <a:fillRect/>
          </a:stretch>
        </p:blipFill>
        <p:spPr>
          <a:xfrm>
            <a:off x="308919" y="3429000"/>
            <a:ext cx="7772400" cy="3045588"/>
          </a:xfrm>
          <a:prstGeom prst="rect">
            <a:avLst/>
          </a:prstGeom>
        </p:spPr>
      </p:pic>
    </p:spTree>
    <p:extLst>
      <p:ext uri="{BB962C8B-B14F-4D97-AF65-F5344CB8AC3E}">
        <p14:creationId xmlns:p14="http://schemas.microsoft.com/office/powerpoint/2010/main" val="28409784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A68C8-EEA4-5586-73C0-3EBCDAB9AAB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37C912A-74F8-1C43-AC1E-A7D2F711736C}"/>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B6B3507C-1A9E-575A-AD7C-8A83A9E92573}"/>
              </a:ext>
            </a:extLst>
          </p:cNvPr>
          <p:cNvSpPr>
            <a:spLocks noGrp="1"/>
          </p:cNvSpPr>
          <p:nvPr>
            <p:ph type="sldNum" sz="quarter" idx="12"/>
          </p:nvPr>
        </p:nvSpPr>
        <p:spPr/>
        <p:txBody>
          <a:bodyPr/>
          <a:lstStyle/>
          <a:p>
            <a:fld id="{07E1C93C-5050-FC42-8F10-D22D4F119D13}" type="slidenum">
              <a:rPr lang="en-US" smtClean="0"/>
              <a:pPr/>
              <a:t>34</a:t>
            </a:fld>
            <a:endParaRPr lang="en-US" dirty="0"/>
          </a:p>
        </p:txBody>
      </p:sp>
      <p:pic>
        <p:nvPicPr>
          <p:cNvPr id="5" name="Picture 4">
            <a:extLst>
              <a:ext uri="{FF2B5EF4-FFF2-40B4-BE49-F238E27FC236}">
                <a16:creationId xmlns:a16="http://schemas.microsoft.com/office/drawing/2014/main" id="{59CB33FC-D23B-2302-1260-9474450F8BD3}"/>
              </a:ext>
            </a:extLst>
          </p:cNvPr>
          <p:cNvPicPr>
            <a:picLocks noChangeAspect="1"/>
          </p:cNvPicPr>
          <p:nvPr/>
        </p:nvPicPr>
        <p:blipFill>
          <a:blip r:embed="rId2"/>
          <a:stretch>
            <a:fillRect/>
          </a:stretch>
        </p:blipFill>
        <p:spPr>
          <a:xfrm>
            <a:off x="186995" y="1168502"/>
            <a:ext cx="4487875" cy="5689497"/>
          </a:xfrm>
          <a:prstGeom prst="rect">
            <a:avLst/>
          </a:prstGeom>
        </p:spPr>
      </p:pic>
    </p:spTree>
    <p:extLst>
      <p:ext uri="{BB962C8B-B14F-4D97-AF65-F5344CB8AC3E}">
        <p14:creationId xmlns:p14="http://schemas.microsoft.com/office/powerpoint/2010/main" val="34494243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DB80A-214B-1C17-510B-A4D3D622032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73E4E0C-7A31-4A23-1202-EF95B4304DF9}"/>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F316F51D-DC5B-2224-5EA4-1E8F15C66624}"/>
              </a:ext>
            </a:extLst>
          </p:cNvPr>
          <p:cNvSpPr>
            <a:spLocks noGrp="1"/>
          </p:cNvSpPr>
          <p:nvPr>
            <p:ph type="sldNum" sz="quarter" idx="12"/>
          </p:nvPr>
        </p:nvSpPr>
        <p:spPr/>
        <p:txBody>
          <a:bodyPr/>
          <a:lstStyle/>
          <a:p>
            <a:fld id="{07E1C93C-5050-FC42-8F10-D22D4F119D13}" type="slidenum">
              <a:rPr lang="en-US" smtClean="0"/>
              <a:pPr/>
              <a:t>35</a:t>
            </a:fld>
            <a:endParaRPr lang="en-US" dirty="0"/>
          </a:p>
        </p:txBody>
      </p:sp>
      <p:pic>
        <p:nvPicPr>
          <p:cNvPr id="5" name="Picture 4">
            <a:extLst>
              <a:ext uri="{FF2B5EF4-FFF2-40B4-BE49-F238E27FC236}">
                <a16:creationId xmlns:a16="http://schemas.microsoft.com/office/drawing/2014/main" id="{5C37EE9D-A2BD-8356-1287-2BFD4D0218BF}"/>
              </a:ext>
            </a:extLst>
          </p:cNvPr>
          <p:cNvPicPr>
            <a:picLocks noChangeAspect="1"/>
          </p:cNvPicPr>
          <p:nvPr/>
        </p:nvPicPr>
        <p:blipFill>
          <a:blip r:embed="rId2"/>
          <a:stretch>
            <a:fillRect/>
          </a:stretch>
        </p:blipFill>
        <p:spPr>
          <a:xfrm>
            <a:off x="5652453" y="1954530"/>
            <a:ext cx="3491547" cy="4537402"/>
          </a:xfrm>
          <a:prstGeom prst="rect">
            <a:avLst/>
          </a:prstGeom>
        </p:spPr>
      </p:pic>
      <p:pic>
        <p:nvPicPr>
          <p:cNvPr id="6" name="Picture 5">
            <a:extLst>
              <a:ext uri="{FF2B5EF4-FFF2-40B4-BE49-F238E27FC236}">
                <a16:creationId xmlns:a16="http://schemas.microsoft.com/office/drawing/2014/main" id="{445BB6C9-C219-B0B1-760A-CA51307B6E89}"/>
              </a:ext>
            </a:extLst>
          </p:cNvPr>
          <p:cNvPicPr>
            <a:picLocks noChangeAspect="1"/>
          </p:cNvPicPr>
          <p:nvPr/>
        </p:nvPicPr>
        <p:blipFill>
          <a:blip r:embed="rId3"/>
          <a:stretch>
            <a:fillRect/>
          </a:stretch>
        </p:blipFill>
        <p:spPr>
          <a:xfrm>
            <a:off x="150561" y="1954530"/>
            <a:ext cx="5048926" cy="4537402"/>
          </a:xfrm>
          <a:prstGeom prst="rect">
            <a:avLst/>
          </a:prstGeom>
        </p:spPr>
      </p:pic>
      <p:pic>
        <p:nvPicPr>
          <p:cNvPr id="7" name="Picture 6">
            <a:extLst>
              <a:ext uri="{FF2B5EF4-FFF2-40B4-BE49-F238E27FC236}">
                <a16:creationId xmlns:a16="http://schemas.microsoft.com/office/drawing/2014/main" id="{A8DD8317-3A97-3CC6-EEFC-D4FA2575DBAE}"/>
              </a:ext>
            </a:extLst>
          </p:cNvPr>
          <p:cNvPicPr>
            <a:picLocks noChangeAspect="1"/>
          </p:cNvPicPr>
          <p:nvPr/>
        </p:nvPicPr>
        <p:blipFill>
          <a:blip r:embed="rId4"/>
          <a:stretch>
            <a:fillRect/>
          </a:stretch>
        </p:blipFill>
        <p:spPr>
          <a:xfrm>
            <a:off x="468630" y="1234501"/>
            <a:ext cx="3886200" cy="927100"/>
          </a:xfrm>
          <a:prstGeom prst="rect">
            <a:avLst/>
          </a:prstGeom>
        </p:spPr>
      </p:pic>
    </p:spTree>
    <p:extLst>
      <p:ext uri="{BB962C8B-B14F-4D97-AF65-F5344CB8AC3E}">
        <p14:creationId xmlns:p14="http://schemas.microsoft.com/office/powerpoint/2010/main" val="32586937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662AD-7376-FA33-8402-8A1A5642613B}"/>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E88918F7-8024-B238-4AD9-FB67A6D53DEF}"/>
              </a:ext>
            </a:extLst>
          </p:cNvPr>
          <p:cNvSpPr>
            <a:spLocks noGrp="1"/>
          </p:cNvSpPr>
          <p:nvPr>
            <p:ph type="sldNum" sz="quarter" idx="12"/>
          </p:nvPr>
        </p:nvSpPr>
        <p:spPr/>
        <p:txBody>
          <a:bodyPr/>
          <a:lstStyle/>
          <a:p>
            <a:fld id="{07E1C93C-5050-FC42-8F10-D22D4F119D13}" type="slidenum">
              <a:rPr lang="en-US" smtClean="0"/>
              <a:pPr/>
              <a:t>4</a:t>
            </a:fld>
            <a:endParaRPr lang="en-US" dirty="0"/>
          </a:p>
        </p:txBody>
      </p:sp>
      <mc:AlternateContent xmlns:mc="http://schemas.openxmlformats.org/markup-compatibility/2006">
        <mc:Choice xmlns:a14="http://schemas.microsoft.com/office/drawing/2010/main" Requires="a14">
          <p:graphicFrame>
            <p:nvGraphicFramePr>
              <p:cNvPr id="5" name="Table 4">
                <a:extLst>
                  <a:ext uri="{FF2B5EF4-FFF2-40B4-BE49-F238E27FC236}">
                    <a16:creationId xmlns:a16="http://schemas.microsoft.com/office/drawing/2014/main" id="{01B6AB84-692D-D0CF-8561-DEDF6F45EA3C}"/>
                  </a:ext>
                </a:extLst>
              </p:cNvPr>
              <p:cNvGraphicFramePr>
                <a:graphicFrameLocks noGrp="1"/>
              </p:cNvGraphicFramePr>
              <p:nvPr/>
            </p:nvGraphicFramePr>
            <p:xfrm>
              <a:off x="370703" y="87300"/>
              <a:ext cx="7493000" cy="6514848"/>
            </p:xfrm>
            <a:graphic>
              <a:graphicData uri="http://schemas.openxmlformats.org/drawingml/2006/table">
                <a:tbl>
                  <a:tblPr firstRow="1" bandRow="1">
                    <a:tableStyleId>{5C22544A-7EE6-4342-B048-85BDC9FD1C3A}</a:tableStyleId>
                  </a:tblPr>
                  <a:tblGrid>
                    <a:gridCol w="1498600">
                      <a:extLst>
                        <a:ext uri="{9D8B030D-6E8A-4147-A177-3AD203B41FA5}">
                          <a16:colId xmlns:a16="http://schemas.microsoft.com/office/drawing/2014/main" val="1706964684"/>
                        </a:ext>
                      </a:extLst>
                    </a:gridCol>
                    <a:gridCol w="1498600">
                      <a:extLst>
                        <a:ext uri="{9D8B030D-6E8A-4147-A177-3AD203B41FA5}">
                          <a16:colId xmlns:a16="http://schemas.microsoft.com/office/drawing/2014/main" val="756629562"/>
                        </a:ext>
                      </a:extLst>
                    </a:gridCol>
                    <a:gridCol w="1498600">
                      <a:extLst>
                        <a:ext uri="{9D8B030D-6E8A-4147-A177-3AD203B41FA5}">
                          <a16:colId xmlns:a16="http://schemas.microsoft.com/office/drawing/2014/main" val="2202120780"/>
                        </a:ext>
                      </a:extLst>
                    </a:gridCol>
                    <a:gridCol w="1498600">
                      <a:extLst>
                        <a:ext uri="{9D8B030D-6E8A-4147-A177-3AD203B41FA5}">
                          <a16:colId xmlns:a16="http://schemas.microsoft.com/office/drawing/2014/main" val="1830392765"/>
                        </a:ext>
                      </a:extLst>
                    </a:gridCol>
                    <a:gridCol w="1498600">
                      <a:extLst>
                        <a:ext uri="{9D8B030D-6E8A-4147-A177-3AD203B41FA5}">
                          <a16:colId xmlns:a16="http://schemas.microsoft.com/office/drawing/2014/main" val="2988921875"/>
                        </a:ext>
                      </a:extLst>
                    </a:gridCol>
                  </a:tblGrid>
                  <a:tr h="490852">
                    <a:tc>
                      <a:txBody>
                        <a:bodyPr/>
                        <a:lstStyle/>
                        <a:p>
                          <a:endParaRPr lang="en-US" dirty="0"/>
                        </a:p>
                      </a:txBody>
                      <a:tcPr/>
                    </a:tc>
                    <a:tc>
                      <a:txBody>
                        <a:bodyPr/>
                        <a:lstStyle/>
                        <a:p>
                          <a:r>
                            <a:rPr lang="en-US" b="1" i="0" u="none" strike="noStrike" dirty="0">
                              <a:solidFill>
                                <a:srgbClr val="000000"/>
                              </a:solidFill>
                              <a:effectLst/>
                              <a:latin typeface="Helvetica" pitchFamily="2" charset="0"/>
                            </a:rPr>
                            <a:t>ALEPH </a:t>
                          </a:r>
                          <a:endParaRPr lang="en-US" b="1" dirty="0"/>
                        </a:p>
                      </a:txBody>
                      <a:tcPr/>
                    </a:tc>
                    <a:tc>
                      <a:txBody>
                        <a:bodyPr/>
                        <a:lstStyle/>
                        <a:p>
                          <a:r>
                            <a:rPr lang="en-US" b="1" i="0" u="none" strike="noStrike" dirty="0">
                              <a:solidFill>
                                <a:srgbClr val="000000"/>
                              </a:solidFill>
                              <a:effectLst/>
                              <a:latin typeface="Helvetica" pitchFamily="2" charset="0"/>
                            </a:rPr>
                            <a:t>DELPHI</a:t>
                          </a:r>
                          <a:endParaRPr lang="en-US" b="1" dirty="0"/>
                        </a:p>
                      </a:txBody>
                      <a:tcPr/>
                    </a:tc>
                    <a:tc>
                      <a:txBody>
                        <a:bodyPr/>
                        <a:lstStyle/>
                        <a:p>
                          <a:r>
                            <a:rPr lang="en-US" b="1" i="0" u="none" strike="noStrike" dirty="0">
                              <a:solidFill>
                                <a:srgbClr val="000000"/>
                              </a:solidFill>
                              <a:effectLst/>
                              <a:latin typeface="Helvetica" pitchFamily="2" charset="0"/>
                            </a:rPr>
                            <a:t>OPAL</a:t>
                          </a:r>
                          <a:endParaRPr lang="en-US" b="1" dirty="0"/>
                        </a:p>
                      </a:txBody>
                      <a:tcPr/>
                    </a:tc>
                    <a:tc>
                      <a:txBody>
                        <a:bodyPr/>
                        <a:lstStyle/>
                        <a:p>
                          <a:r>
                            <a:rPr lang="en-US" b="1" i="0" u="none" strike="noStrike" dirty="0">
                              <a:solidFill>
                                <a:srgbClr val="FF0000"/>
                              </a:solidFill>
                              <a:effectLst/>
                              <a:latin typeface="Helvetica" pitchFamily="2" charset="0"/>
                            </a:rPr>
                            <a:t>KLM(CORE)</a:t>
                          </a:r>
                          <a:endParaRPr lang="en-US" b="1" dirty="0">
                            <a:solidFill>
                              <a:srgbClr val="FF0000"/>
                            </a:solidFill>
                          </a:endParaRPr>
                        </a:p>
                      </a:txBody>
                      <a:tcPr/>
                    </a:tc>
                    <a:extLst>
                      <a:ext uri="{0D108BD9-81ED-4DB2-BD59-A6C34878D82A}">
                        <a16:rowId xmlns:a16="http://schemas.microsoft.com/office/drawing/2014/main" val="2351695826"/>
                      </a:ext>
                    </a:extLst>
                  </a:tr>
                  <a:tr h="490852">
                    <a:tc>
                      <a:txBody>
                        <a:bodyPr/>
                        <a:lstStyle/>
                        <a:p>
                          <a:r>
                            <a:rPr lang="en-US" b="0" i="0" u="none" strike="noStrike" dirty="0">
                              <a:solidFill>
                                <a:srgbClr val="000000"/>
                              </a:solidFill>
                              <a:effectLst/>
                              <a:latin typeface="Helvetica" pitchFamily="2" charset="0"/>
                            </a:rPr>
                            <a:t>magnetic field         </a:t>
                          </a:r>
                          <a:endParaRPr lang="en-US" dirty="0"/>
                        </a:p>
                      </a:txBody>
                      <a:tcPr/>
                    </a:tc>
                    <a:tc>
                      <a:txBody>
                        <a:bodyPr/>
                        <a:lstStyle/>
                        <a:p>
                          <a:r>
                            <a:rPr lang="en-US" b="0" i="0" u="none" strike="noStrike" dirty="0">
                              <a:solidFill>
                                <a:srgbClr val="000000"/>
                              </a:solidFill>
                              <a:effectLst/>
                              <a:latin typeface="Helvetica" pitchFamily="2" charset="0"/>
                            </a:rPr>
                            <a:t>1.5T</a:t>
                          </a:r>
                          <a:endParaRPr lang="en-US" dirty="0"/>
                        </a:p>
                      </a:txBody>
                      <a:tcPr/>
                    </a:tc>
                    <a:tc>
                      <a:txBody>
                        <a:bodyPr/>
                        <a:lstStyle/>
                        <a:p>
                          <a:r>
                            <a:rPr lang="en-US" b="0" i="0" u="none" strike="noStrike" dirty="0">
                              <a:solidFill>
                                <a:srgbClr val="000000"/>
                              </a:solidFill>
                              <a:effectLst/>
                              <a:latin typeface="Helvetica" pitchFamily="2" charset="0"/>
                            </a:rPr>
                            <a:t>1.2T</a:t>
                          </a:r>
                          <a:endParaRPr lang="en-US" dirty="0"/>
                        </a:p>
                      </a:txBody>
                      <a:tcPr/>
                    </a:tc>
                    <a:tc>
                      <a:txBody>
                        <a:bodyPr/>
                        <a:lstStyle/>
                        <a:p>
                          <a:r>
                            <a:rPr lang="en-US" dirty="0"/>
                            <a:t>0.435 T</a:t>
                          </a:r>
                        </a:p>
                      </a:txBody>
                      <a:tcPr/>
                    </a:tc>
                    <a:tc>
                      <a:txBody>
                        <a:bodyPr/>
                        <a:lstStyle/>
                        <a:p>
                          <a:r>
                            <a:rPr lang="en-US" b="1" i="0" u="none" strike="noStrike" dirty="0">
                              <a:solidFill>
                                <a:srgbClr val="FF0000"/>
                              </a:solidFill>
                              <a:effectLst/>
                              <a:latin typeface="Helvetica" pitchFamily="2" charset="0"/>
                            </a:rPr>
                            <a:t>=&lt; 3T</a:t>
                          </a:r>
                          <a:endParaRPr lang="en-US" b="1" dirty="0">
                            <a:solidFill>
                              <a:srgbClr val="FF0000"/>
                            </a:solidFill>
                          </a:endParaRPr>
                        </a:p>
                      </a:txBody>
                      <a:tcPr/>
                    </a:tc>
                    <a:extLst>
                      <a:ext uri="{0D108BD9-81ED-4DB2-BD59-A6C34878D82A}">
                        <a16:rowId xmlns:a16="http://schemas.microsoft.com/office/drawing/2014/main" val="1095705264"/>
                      </a:ext>
                    </a:extLst>
                  </a:tr>
                  <a:tr h="529905">
                    <a:tc>
                      <a:txBody>
                        <a:bodyPr/>
                        <a:lstStyle/>
                        <a:p>
                          <a:r>
                            <a:rPr lang="en-US" b="0" i="0" u="none" strike="noStrike" dirty="0">
                              <a:solidFill>
                                <a:srgbClr val="000000"/>
                              </a:solidFill>
                              <a:effectLst/>
                              <a:latin typeface="Helvetica" pitchFamily="2" charset="0"/>
                            </a:rPr>
                            <a:t>barrel </a:t>
                          </a:r>
                          <a:r>
                            <a:rPr lang="en-US" b="0" i="0" u="none" strike="noStrike" dirty="0" err="1">
                              <a:solidFill>
                                <a:srgbClr val="000000"/>
                              </a:solidFill>
                              <a:effectLst/>
                              <a:latin typeface="Helvetica" pitchFamily="2" charset="0"/>
                            </a:rPr>
                            <a:t>R_inner</a:t>
                          </a:r>
                          <a:r>
                            <a:rPr lang="en-US" b="0" i="0" u="none" strike="noStrike" dirty="0">
                              <a:solidFill>
                                <a:srgbClr val="000000"/>
                              </a:solidFill>
                              <a:effectLst/>
                              <a:latin typeface="Helvetica" pitchFamily="2" charset="0"/>
                            </a:rPr>
                            <a:t>        </a:t>
                          </a:r>
                          <a:endParaRPr lang="en-US" dirty="0"/>
                        </a:p>
                      </a:txBody>
                      <a:tcPr/>
                    </a:tc>
                    <a:tc>
                      <a:txBody>
                        <a:bodyPr/>
                        <a:lstStyle/>
                        <a:p>
                          <a:r>
                            <a:rPr lang="en-US" b="0" i="0" u="none" strike="noStrike" dirty="0">
                              <a:solidFill>
                                <a:srgbClr val="000000"/>
                              </a:solidFill>
                              <a:effectLst/>
                              <a:latin typeface="Helvetica" pitchFamily="2" charset="0"/>
                            </a:rPr>
                            <a:t>300 cm           </a:t>
                          </a:r>
                          <a:endParaRPr lang="en-US" dirty="0"/>
                        </a:p>
                      </a:txBody>
                      <a:tcPr/>
                    </a:tc>
                    <a:tc>
                      <a:txBody>
                        <a:bodyPr/>
                        <a:lstStyle/>
                        <a:p>
                          <a:endParaRPr lang="en-US"/>
                        </a:p>
                      </a:txBody>
                      <a:tcPr/>
                    </a:tc>
                    <a:tc>
                      <a:txBody>
                        <a:bodyPr/>
                        <a:lstStyle/>
                        <a:p>
                          <a:r>
                            <a:rPr lang="en-US" b="0" i="0" u="none" strike="noStrike" dirty="0">
                              <a:solidFill>
                                <a:srgbClr val="000000"/>
                              </a:solidFill>
                              <a:effectLst/>
                              <a:latin typeface="Helvetica" pitchFamily="2" charset="0"/>
                            </a:rPr>
                            <a:t>340 cm      </a:t>
                          </a:r>
                          <a:endParaRPr lang="en-US" dirty="0"/>
                        </a:p>
                      </a:txBody>
                      <a:tcPr/>
                    </a:tc>
                    <a:tc>
                      <a:txBody>
                        <a:bodyPr/>
                        <a:lstStyle/>
                        <a:p>
                          <a:r>
                            <a:rPr lang="en-US" b="0" i="0" u="none" strike="noStrike" dirty="0">
                              <a:solidFill>
                                <a:srgbClr val="000000"/>
                              </a:solidFill>
                              <a:effectLst/>
                              <a:latin typeface="Helvetica" pitchFamily="2" charset="0"/>
                            </a:rPr>
                            <a:t>140 cm</a:t>
                          </a:r>
                          <a:endParaRPr lang="en-US" dirty="0"/>
                        </a:p>
                      </a:txBody>
                      <a:tcPr/>
                    </a:tc>
                    <a:extLst>
                      <a:ext uri="{0D108BD9-81ED-4DB2-BD59-A6C34878D82A}">
                        <a16:rowId xmlns:a16="http://schemas.microsoft.com/office/drawing/2014/main" val="2463836049"/>
                      </a:ext>
                    </a:extLst>
                  </a:tr>
                  <a:tr h="499309">
                    <a:tc>
                      <a:txBody>
                        <a:bodyPr/>
                        <a:lstStyle/>
                        <a:p>
                          <a:r>
                            <a:rPr lang="en-US" b="0" i="0" u="none" strike="noStrike" dirty="0">
                              <a:solidFill>
                                <a:srgbClr val="000000"/>
                              </a:solidFill>
                              <a:effectLst/>
                              <a:latin typeface="Helvetica" pitchFamily="2" charset="0"/>
                            </a:rPr>
                            <a:t>barrel </a:t>
                          </a:r>
                          <a:r>
                            <a:rPr lang="en-US" b="0" i="0" u="none" strike="noStrike" dirty="0" err="1">
                              <a:solidFill>
                                <a:srgbClr val="000000"/>
                              </a:solidFill>
                              <a:effectLst/>
                              <a:latin typeface="Helvetica" pitchFamily="2" charset="0"/>
                            </a:rPr>
                            <a:t>R_outer</a:t>
                          </a:r>
                          <a:r>
                            <a:rPr lang="en-US" b="0" i="0" u="none" strike="noStrike" dirty="0">
                              <a:solidFill>
                                <a:srgbClr val="000000"/>
                              </a:solidFill>
                              <a:effectLst/>
                              <a:latin typeface="Helvetica" pitchFamily="2" charset="0"/>
                            </a:rPr>
                            <a:t>        </a:t>
                          </a:r>
                          <a:endParaRPr lang="en-US" dirty="0"/>
                        </a:p>
                      </a:txBody>
                      <a:tcPr/>
                    </a:tc>
                    <a:tc>
                      <a:txBody>
                        <a:bodyPr/>
                        <a:lstStyle/>
                        <a:p>
                          <a:r>
                            <a:rPr lang="en-US" b="0" i="0" u="none" strike="noStrike" dirty="0">
                              <a:solidFill>
                                <a:srgbClr val="000000"/>
                              </a:solidFill>
                              <a:effectLst/>
                              <a:latin typeface="Helvetica" pitchFamily="2" charset="0"/>
                            </a:rPr>
                            <a:t>468 cm           </a:t>
                          </a:r>
                          <a:endParaRPr lang="en-US" dirty="0"/>
                        </a:p>
                      </a:txBody>
                      <a:tcPr/>
                    </a:tc>
                    <a:tc>
                      <a:txBody>
                        <a:bodyPr/>
                        <a:lstStyle/>
                        <a:p>
                          <a:endParaRPr lang="en-US"/>
                        </a:p>
                      </a:txBody>
                      <a:tcPr/>
                    </a:tc>
                    <a:tc>
                      <a:txBody>
                        <a:bodyPr/>
                        <a:lstStyle/>
                        <a:p>
                          <a:r>
                            <a:rPr lang="en-US" b="0" i="0" u="none" strike="noStrike" dirty="0">
                              <a:solidFill>
                                <a:srgbClr val="000000"/>
                              </a:solidFill>
                              <a:effectLst/>
                              <a:latin typeface="Helvetica" pitchFamily="2" charset="0"/>
                            </a:rPr>
                            <a:t>440 cm      </a:t>
                          </a:r>
                          <a:endParaRPr lang="en-US" dirty="0"/>
                        </a:p>
                      </a:txBody>
                      <a:tcPr/>
                    </a:tc>
                    <a:tc>
                      <a:txBody>
                        <a:bodyPr/>
                        <a:lstStyle/>
                        <a:p>
                          <a:r>
                            <a:rPr lang="en-US" b="0" i="0" u="none" strike="noStrike" dirty="0">
                              <a:solidFill>
                                <a:srgbClr val="000000"/>
                              </a:solidFill>
                              <a:effectLst/>
                              <a:latin typeface="Helvetica" pitchFamily="2" charset="0"/>
                            </a:rPr>
                            <a:t> 265 cm</a:t>
                          </a:r>
                          <a:endParaRPr lang="en-US" dirty="0"/>
                        </a:p>
                      </a:txBody>
                      <a:tcPr/>
                    </a:tc>
                    <a:extLst>
                      <a:ext uri="{0D108BD9-81ED-4DB2-BD59-A6C34878D82A}">
                        <a16:rowId xmlns:a16="http://schemas.microsoft.com/office/drawing/2014/main" val="1300159951"/>
                      </a:ext>
                    </a:extLst>
                  </a:tr>
                  <a:tr h="490852">
                    <a:tc>
                      <a:txBody>
                        <a:bodyPr/>
                        <a:lstStyle/>
                        <a:p>
                          <a:r>
                            <a:rPr lang="en-US" b="0" i="0" u="none" strike="noStrike" dirty="0">
                              <a:solidFill>
                                <a:srgbClr val="000000"/>
                              </a:solidFill>
                              <a:effectLst/>
                              <a:latin typeface="Helvetica" pitchFamily="2" charset="0"/>
                            </a:rPr>
                            <a:t>number of layers       </a:t>
                          </a:r>
                          <a:endParaRPr lang="en-US" dirty="0"/>
                        </a:p>
                      </a:txBody>
                      <a:tcPr/>
                    </a:tc>
                    <a:tc>
                      <a:txBody>
                        <a:bodyPr/>
                        <a:lstStyle/>
                        <a:p>
                          <a:r>
                            <a:rPr lang="en-US" b="0" i="0" u="none" strike="noStrike" dirty="0">
                              <a:solidFill>
                                <a:srgbClr val="000000"/>
                              </a:solidFill>
                              <a:effectLst/>
                              <a:latin typeface="Helvetica" pitchFamily="2" charset="0"/>
                            </a:rPr>
                            <a:t>23    </a:t>
                          </a:r>
                          <a:endParaRPr lang="en-US" dirty="0"/>
                        </a:p>
                      </a:txBody>
                      <a:tcPr/>
                    </a:tc>
                    <a:tc>
                      <a:txBody>
                        <a:bodyPr/>
                        <a:lstStyle/>
                        <a:p>
                          <a:r>
                            <a:rPr lang="en-US" b="0" i="0" u="none" strike="noStrike" dirty="0">
                              <a:solidFill>
                                <a:srgbClr val="000000"/>
                              </a:solidFill>
                              <a:effectLst/>
                              <a:latin typeface="Helvetica" pitchFamily="2" charset="0"/>
                            </a:rPr>
                            <a:t>20</a:t>
                          </a:r>
                          <a:endParaRPr lang="en-US" dirty="0"/>
                        </a:p>
                      </a:txBody>
                      <a:tcPr/>
                    </a:tc>
                    <a:tc>
                      <a:txBody>
                        <a:bodyPr/>
                        <a:lstStyle/>
                        <a:p>
                          <a:r>
                            <a:rPr lang="en-US" b="0" i="0" u="none" strike="noStrike" dirty="0">
                              <a:solidFill>
                                <a:srgbClr val="000000"/>
                              </a:solidFill>
                              <a:effectLst/>
                              <a:latin typeface="Helvetica" pitchFamily="2" charset="0"/>
                            </a:rPr>
                            <a:t>9</a:t>
                          </a:r>
                          <a:endParaRPr lang="en-US" dirty="0"/>
                        </a:p>
                      </a:txBody>
                      <a:tcPr/>
                    </a:tc>
                    <a:tc>
                      <a:txBody>
                        <a:bodyPr/>
                        <a:lstStyle/>
                        <a:p>
                          <a:r>
                            <a:rPr lang="en-US" b="0" i="0" u="none" strike="noStrike" dirty="0">
                              <a:solidFill>
                                <a:srgbClr val="000000"/>
                              </a:solidFill>
                              <a:effectLst/>
                              <a:latin typeface="Helvetica" pitchFamily="2" charset="0"/>
                            </a:rPr>
                            <a:t>14</a:t>
                          </a:r>
                          <a:endParaRPr lang="en-US" dirty="0"/>
                        </a:p>
                      </a:txBody>
                      <a:tcPr/>
                    </a:tc>
                    <a:extLst>
                      <a:ext uri="{0D108BD9-81ED-4DB2-BD59-A6C34878D82A}">
                        <a16:rowId xmlns:a16="http://schemas.microsoft.com/office/drawing/2014/main" val="3655178098"/>
                      </a:ext>
                    </a:extLst>
                  </a:tr>
                  <a:tr h="691655">
                    <a:tc>
                      <a:txBody>
                        <a:bodyPr/>
                        <a:lstStyle/>
                        <a:p>
                          <a:r>
                            <a:rPr lang="en-US" b="0" i="0" u="none" strike="noStrike" dirty="0">
                              <a:solidFill>
                                <a:srgbClr val="000000"/>
                              </a:solidFill>
                              <a:effectLst/>
                              <a:latin typeface="Helvetica" pitchFamily="2" charset="0"/>
                            </a:rPr>
                            <a:t>slab thickness          </a:t>
                          </a:r>
                          <a:endParaRPr lang="en-US" dirty="0"/>
                        </a:p>
                      </a:txBody>
                      <a:tcPr/>
                    </a:tc>
                    <a:tc>
                      <a:txBody>
                        <a:bodyPr/>
                        <a:lstStyle/>
                        <a:p>
                          <a:r>
                            <a:rPr lang="en-US" b="0" i="0" u="none" strike="noStrike" dirty="0">
                              <a:solidFill>
                                <a:srgbClr val="000000"/>
                              </a:solidFill>
                              <a:effectLst/>
                              <a:latin typeface="Helvetica" pitchFamily="2" charset="0"/>
                            </a:rPr>
                            <a:t>5 cm            </a:t>
                          </a:r>
                          <a:endParaRPr lang="en-US" dirty="0"/>
                        </a:p>
                      </a:txBody>
                      <a:tcPr/>
                    </a:tc>
                    <a:tc>
                      <a:txBody>
                        <a:bodyPr/>
                        <a:lstStyle/>
                        <a:p>
                          <a:r>
                            <a:rPr lang="en-US" b="0" i="0" u="none" strike="noStrike" dirty="0">
                              <a:solidFill>
                                <a:srgbClr val="000000"/>
                              </a:solidFill>
                              <a:effectLst/>
                              <a:latin typeface="Helvetica" pitchFamily="2" charset="0"/>
                            </a:rPr>
                            <a:t>5 cm       </a:t>
                          </a:r>
                          <a:endParaRPr lang="en-US" dirty="0"/>
                        </a:p>
                      </a:txBody>
                      <a:tcPr/>
                    </a:tc>
                    <a:tc>
                      <a:txBody>
                        <a:bodyPr/>
                        <a:lstStyle/>
                        <a:p>
                          <a:r>
                            <a:rPr lang="en-US" b="0" i="0" u="none" strike="noStrike" dirty="0">
                              <a:solidFill>
                                <a:srgbClr val="000000"/>
                              </a:solidFill>
                              <a:effectLst/>
                              <a:latin typeface="Helvetica" pitchFamily="2" charset="0"/>
                            </a:rPr>
                            <a:t>10 cm     </a:t>
                          </a:r>
                          <a:endParaRPr lang="en-US" dirty="0"/>
                        </a:p>
                      </a:txBody>
                      <a:tcPr/>
                    </a:tc>
                    <a:tc>
                      <a:txBody>
                        <a:bodyPr/>
                        <a:lstStyle/>
                        <a:p>
                          <a:r>
                            <a:rPr lang="en-US" b="0" i="0" u="none" strike="noStrike" dirty="0">
                              <a:solidFill>
                                <a:srgbClr val="000000"/>
                              </a:solidFill>
                              <a:effectLst/>
                              <a:latin typeface="Helvetica" pitchFamily="2" charset="0"/>
                            </a:rPr>
                            <a:t>5.55 cm</a:t>
                          </a:r>
                          <a:endParaRPr lang="en-US" dirty="0"/>
                        </a:p>
                      </a:txBody>
                      <a:tcPr/>
                    </a:tc>
                    <a:extLst>
                      <a:ext uri="{0D108BD9-81ED-4DB2-BD59-A6C34878D82A}">
                        <a16:rowId xmlns:a16="http://schemas.microsoft.com/office/drawing/2014/main" val="4060815409"/>
                      </a:ext>
                    </a:extLst>
                  </a:tr>
                  <a:tr h="486419">
                    <a:tc>
                      <a:txBody>
                        <a:bodyPr/>
                        <a:lstStyle/>
                        <a:p>
                          <a:r>
                            <a:rPr lang="en-US" b="0" i="0" u="none" strike="noStrike" dirty="0">
                              <a:solidFill>
                                <a:srgbClr val="000000"/>
                              </a:solidFill>
                              <a:effectLst/>
                              <a:latin typeface="Helvetica" pitchFamily="2" charset="0"/>
                            </a:rPr>
                            <a:t>gap width             </a:t>
                          </a:r>
                          <a:endParaRPr lang="en-US" dirty="0"/>
                        </a:p>
                      </a:txBody>
                      <a:tcPr/>
                    </a:tc>
                    <a:tc>
                      <a:txBody>
                        <a:bodyPr/>
                        <a:lstStyle/>
                        <a:p>
                          <a:r>
                            <a:rPr lang="en-US" b="0" i="0" u="none" strike="noStrike" dirty="0">
                              <a:solidFill>
                                <a:srgbClr val="000000"/>
                              </a:solidFill>
                              <a:effectLst/>
                              <a:latin typeface="Helvetica" pitchFamily="2" charset="0"/>
                            </a:rPr>
                            <a:t>2.2 cm          </a:t>
                          </a:r>
                          <a:endParaRPr lang="en-US" dirty="0"/>
                        </a:p>
                      </a:txBody>
                      <a:tcPr/>
                    </a:tc>
                    <a:tc>
                      <a:txBody>
                        <a:bodyPr/>
                        <a:lstStyle/>
                        <a:p>
                          <a:r>
                            <a:rPr lang="en-US" b="0" i="0" u="none" strike="noStrike" dirty="0">
                              <a:solidFill>
                                <a:srgbClr val="000000"/>
                              </a:solidFill>
                              <a:effectLst/>
                              <a:latin typeface="Helvetica" pitchFamily="2" charset="0"/>
                            </a:rPr>
                            <a:t>1.8 cm      </a:t>
                          </a:r>
                          <a:endParaRPr lang="en-US" dirty="0"/>
                        </a:p>
                      </a:txBody>
                      <a:tcPr/>
                    </a:tc>
                    <a:tc>
                      <a:txBody>
                        <a:bodyPr/>
                        <a:lstStyle/>
                        <a:p>
                          <a:r>
                            <a:rPr lang="en-US" b="0" i="0" u="none" strike="noStrike" dirty="0">
                              <a:solidFill>
                                <a:srgbClr val="000000"/>
                              </a:solidFill>
                              <a:effectLst/>
                              <a:latin typeface="Helvetica" pitchFamily="2" charset="0"/>
                            </a:rPr>
                            <a:t>2.5 cm     </a:t>
                          </a:r>
                          <a:endParaRPr lang="en-US" dirty="0"/>
                        </a:p>
                      </a:txBody>
                      <a:tcPr/>
                    </a:tc>
                    <a:tc>
                      <a:txBody>
                        <a:bodyPr/>
                        <a:lstStyle/>
                        <a:p>
                          <a:r>
                            <a:rPr lang="en-US" b="0" i="0" u="none" strike="noStrike" dirty="0">
                              <a:solidFill>
                                <a:srgbClr val="000000"/>
                              </a:solidFill>
                              <a:effectLst/>
                              <a:latin typeface="Helvetica" pitchFamily="2" charset="0"/>
                            </a:rPr>
                            <a:t>2.15 cm</a:t>
                          </a:r>
                          <a:endParaRPr lang="en-US" dirty="0"/>
                        </a:p>
                      </a:txBody>
                      <a:tcPr/>
                    </a:tc>
                    <a:extLst>
                      <a:ext uri="{0D108BD9-81ED-4DB2-BD59-A6C34878D82A}">
                        <a16:rowId xmlns:a16="http://schemas.microsoft.com/office/drawing/2014/main" val="3813726860"/>
                      </a:ext>
                    </a:extLst>
                  </a:tr>
                  <a:tr h="490852">
                    <a:tc>
                      <a:txBody>
                        <a:bodyPr/>
                        <a:lstStyle/>
                        <a:p>
                          <a:r>
                            <a:rPr lang="en-US" b="0" i="0" u="none" strike="noStrike" dirty="0">
                              <a:solidFill>
                                <a:srgbClr val="000000"/>
                              </a:solidFill>
                              <a:effectLst/>
                              <a:latin typeface="Helvetica" pitchFamily="2" charset="0"/>
                            </a:rPr>
                            <a:t>interaction length   </a:t>
                          </a:r>
                          <a:endParaRPr lang="en-US" dirty="0"/>
                        </a:p>
                      </a:txBody>
                      <a:tcPr/>
                    </a:tc>
                    <a:tc>
                      <a:txBody>
                        <a:bodyPr/>
                        <a:lstStyle/>
                        <a:p>
                          <a:r>
                            <a:rPr lang="en-US" b="0" i="0" u="none" strike="noStrike" dirty="0">
                              <a:solidFill>
                                <a:srgbClr val="000000"/>
                              </a:solidFill>
                              <a:effectLst/>
                              <a:latin typeface="Helvetica" pitchFamily="2" charset="0"/>
                            </a:rPr>
                            <a:t>7.16  </a:t>
                          </a:r>
                          <a:endParaRPr lang="en-US" dirty="0"/>
                        </a:p>
                      </a:txBody>
                      <a:tcPr/>
                    </a:tc>
                    <a:tc>
                      <a:txBody>
                        <a:bodyPr/>
                        <a:lstStyle/>
                        <a:p>
                          <a:endParaRPr lang="en-US" dirty="0"/>
                        </a:p>
                      </a:txBody>
                      <a:tcPr/>
                    </a:tc>
                    <a:tc>
                      <a:txBody>
                        <a:bodyPr/>
                        <a:lstStyle/>
                        <a:p>
                          <a:r>
                            <a:rPr lang="en-US" dirty="0"/>
                            <a:t>&gt;4</a:t>
                          </a:r>
                        </a:p>
                      </a:txBody>
                      <a:tcPr/>
                    </a:tc>
                    <a:tc>
                      <a:txBody>
                        <a:bodyPr/>
                        <a:lstStyle/>
                        <a:p>
                          <a:r>
                            <a:rPr lang="en-US" dirty="0"/>
                            <a:t> </a:t>
                          </a:r>
                          <a14:m>
                            <m:oMath xmlns:m="http://schemas.openxmlformats.org/officeDocument/2006/math">
                              <m:r>
                                <a:rPr lang="en-US" b="0" i="1" smtClean="0">
                                  <a:latin typeface="Cambria Math" panose="02040503050406030204" pitchFamily="18" charset="0"/>
                                </a:rPr>
                                <m:t>≈5</m:t>
                              </m:r>
                            </m:oMath>
                          </a14:m>
                          <a:endParaRPr lang="en-US" dirty="0"/>
                        </a:p>
                      </a:txBody>
                      <a:tcPr/>
                    </a:tc>
                    <a:extLst>
                      <a:ext uri="{0D108BD9-81ED-4DB2-BD59-A6C34878D82A}">
                        <a16:rowId xmlns:a16="http://schemas.microsoft.com/office/drawing/2014/main" val="4215476405"/>
                      </a:ext>
                    </a:extLst>
                  </a:tr>
                  <a:tr h="490852">
                    <a:tc>
                      <a:txBody>
                        <a:bodyPr/>
                        <a:lstStyle/>
                        <a:p>
                          <a:r>
                            <a:rPr lang="en-US" b="0" i="0" u="none" strike="noStrike" dirty="0">
                              <a:solidFill>
                                <a:srgbClr val="000000"/>
                              </a:solidFill>
                              <a:effectLst/>
                              <a:latin typeface="Helvetica" pitchFamily="2" charset="0"/>
                            </a:rPr>
                            <a:t>resolution</a:t>
                          </a:r>
                          <a:endParaRPr lang="en-US" dirty="0"/>
                        </a:p>
                      </a:txBody>
                      <a:tcPr/>
                    </a:tc>
                    <a:tc>
                      <a:txBody>
                        <a:bodyPr/>
                        <a:lstStyle/>
                        <a:p>
                          <a:r>
                            <a:rPr lang="en-US" b="0" i="0" u="none" strike="noStrike" dirty="0">
                              <a:solidFill>
                                <a:srgbClr val="000000"/>
                              </a:solidFill>
                              <a:effectLst/>
                              <a:latin typeface="Helvetica" pitchFamily="2" charset="0"/>
                            </a:rPr>
                            <a:t>0.84 /</a:t>
                          </a:r>
                          <a:r>
                            <a:rPr lang="en-US" b="0" i="0" u="none" strike="noStrike" dirty="0" err="1">
                              <a:solidFill>
                                <a:srgbClr val="000000"/>
                              </a:solidFill>
                              <a:effectLst/>
                              <a:latin typeface="Helvetica" pitchFamily="2" charset="0"/>
                            </a:rPr>
                            <a:t>sqrtE</a:t>
                          </a:r>
                          <a:r>
                            <a:rPr lang="en-US" b="0" i="0" u="none" strike="noStrike" dirty="0">
                              <a:solidFill>
                                <a:srgbClr val="000000"/>
                              </a:solidFill>
                              <a:effectLst/>
                              <a:latin typeface="Helvetica" pitchFamily="2" charset="0"/>
                            </a:rPr>
                            <a:t>    </a:t>
                          </a:r>
                          <a:endParaRPr lang="en-US" dirty="0"/>
                        </a:p>
                      </a:txBody>
                      <a:tcPr/>
                    </a:tc>
                    <a:tc>
                      <a:txBody>
                        <a:bodyPr/>
                        <a:lstStyle/>
                        <a:p>
                          <a:r>
                            <a:rPr lang="en-US" b="0" i="0" u="none" strike="noStrike" dirty="0">
                              <a:solidFill>
                                <a:srgbClr val="000000"/>
                              </a:solidFill>
                              <a:effectLst/>
                              <a:latin typeface="Helvetica" pitchFamily="2" charset="0"/>
                            </a:rPr>
                            <a:t>1.12 /</a:t>
                          </a:r>
                          <a:r>
                            <a:rPr lang="en-US" b="0" i="0" u="none" strike="noStrike" dirty="0" err="1">
                              <a:solidFill>
                                <a:srgbClr val="000000"/>
                              </a:solidFill>
                              <a:effectLst/>
                              <a:latin typeface="Helvetica" pitchFamily="2" charset="0"/>
                            </a:rPr>
                            <a:t>sqrtE</a:t>
                          </a:r>
                          <a:r>
                            <a:rPr lang="en-US" b="0" i="0" u="none" strike="noStrike" dirty="0">
                              <a:solidFill>
                                <a:srgbClr val="000000"/>
                              </a:solidFill>
                              <a:effectLst/>
                              <a:latin typeface="Helvetica" pitchFamily="2" charset="0"/>
                            </a:rPr>
                            <a:t>  </a:t>
                          </a:r>
                          <a:endParaRPr lang="en-US" dirty="0"/>
                        </a:p>
                      </a:txBody>
                      <a:tcPr/>
                    </a:tc>
                    <a:tc>
                      <a:txBody>
                        <a:bodyPr/>
                        <a:lstStyle/>
                        <a:p>
                          <a:r>
                            <a:rPr lang="en-US" b="0" i="0" u="none" strike="noStrike" dirty="0">
                              <a:solidFill>
                                <a:srgbClr val="000000"/>
                              </a:solidFill>
                              <a:effectLst/>
                              <a:latin typeface="Helvetica" pitchFamily="2" charset="0"/>
                            </a:rPr>
                            <a:t>1.2 /</a:t>
                          </a:r>
                          <a:r>
                            <a:rPr lang="en-US" b="0" i="0" u="none" strike="noStrike" dirty="0" err="1">
                              <a:solidFill>
                                <a:srgbClr val="000000"/>
                              </a:solidFill>
                              <a:effectLst/>
                              <a:latin typeface="Helvetica" pitchFamily="2" charset="0"/>
                            </a:rPr>
                            <a:t>sqrtE</a:t>
                          </a:r>
                          <a:r>
                            <a:rPr lang="en-US" b="0" i="0" u="none" strike="noStrike" dirty="0">
                              <a:solidFill>
                                <a:srgbClr val="000000"/>
                              </a:solidFill>
                              <a:effectLst/>
                              <a:latin typeface="Helvetica" pitchFamily="2" charset="0"/>
                            </a:rPr>
                            <a:t>   </a:t>
                          </a:r>
                          <a:endParaRPr lang="en-US" dirty="0"/>
                        </a:p>
                      </a:txBody>
                      <a:tcPr/>
                    </a:tc>
                    <a:tc>
                      <a:txBody>
                        <a:bodyPr/>
                        <a:lstStyle/>
                        <a:p>
                          <a:r>
                            <a:rPr lang="en-US" b="1" dirty="0">
                              <a:solidFill>
                                <a:srgbClr val="FF0000"/>
                              </a:solidFill>
                            </a:rPr>
                            <a:t>TBD</a:t>
                          </a:r>
                        </a:p>
                      </a:txBody>
                      <a:tcPr/>
                    </a:tc>
                    <a:extLst>
                      <a:ext uri="{0D108BD9-81ED-4DB2-BD59-A6C34878D82A}">
                        <a16:rowId xmlns:a16="http://schemas.microsoft.com/office/drawing/2014/main" val="3094992550"/>
                      </a:ext>
                    </a:extLst>
                  </a:tr>
                  <a:tr h="474002">
                    <a:tc>
                      <a:txBody>
                        <a:bodyPr/>
                        <a:lstStyle/>
                        <a:p>
                          <a:r>
                            <a:rPr lang="en-US" b="0" i="0" u="none" strike="noStrike" dirty="0">
                              <a:solidFill>
                                <a:srgbClr val="000000"/>
                              </a:solidFill>
                              <a:effectLst/>
                              <a:latin typeface="Helvetica" pitchFamily="2" charset="0"/>
                            </a:rPr>
                            <a:t>active layer         </a:t>
                          </a:r>
                          <a:endParaRPr lang="en-US" dirty="0"/>
                        </a:p>
                      </a:txBody>
                      <a:tcPr/>
                    </a:tc>
                    <a:tc>
                      <a:txBody>
                        <a:bodyPr/>
                        <a:lstStyle/>
                        <a:p>
                          <a:r>
                            <a:rPr lang="en-US" b="0" i="0" u="none" strike="noStrike" dirty="0">
                              <a:solidFill>
                                <a:srgbClr val="000000"/>
                              </a:solidFill>
                              <a:effectLst/>
                              <a:latin typeface="Helvetica" pitchFamily="2" charset="0"/>
                            </a:rPr>
                            <a:t>Streamer tubes</a:t>
                          </a:r>
                          <a:endParaRPr lang="en-US"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b="0" i="0" u="none" strike="noStrike" dirty="0">
                              <a:solidFill>
                                <a:srgbClr val="000000"/>
                              </a:solidFill>
                              <a:effectLst/>
                              <a:latin typeface="Helvetica" pitchFamily="2" charset="0"/>
                            </a:rPr>
                            <a:t>Streamer tubes</a:t>
                          </a:r>
                          <a:endParaRPr lang="en-US" dirty="0"/>
                        </a:p>
                        <a:p>
                          <a:endParaRPr lang="en-US"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b="0" i="0" u="none" strike="noStrike" dirty="0">
                              <a:solidFill>
                                <a:srgbClr val="000000"/>
                              </a:solidFill>
                              <a:effectLst/>
                              <a:latin typeface="Helvetica" pitchFamily="2" charset="0"/>
                            </a:rPr>
                            <a:t>Streamer tubes</a:t>
                          </a:r>
                          <a:endParaRPr lang="en-US" dirty="0"/>
                        </a:p>
                        <a:p>
                          <a:endParaRPr lang="en-US" dirty="0"/>
                        </a:p>
                      </a:txBody>
                      <a:tcPr/>
                    </a:tc>
                    <a:tc>
                      <a:txBody>
                        <a:bodyPr/>
                        <a:lstStyle/>
                        <a:p>
                          <a:r>
                            <a:rPr lang="en-US" dirty="0" err="1"/>
                            <a:t>scint</a:t>
                          </a:r>
                          <a:endParaRPr lang="en-US" dirty="0"/>
                        </a:p>
                      </a:txBody>
                      <a:tcPr/>
                    </a:tc>
                    <a:extLst>
                      <a:ext uri="{0D108BD9-81ED-4DB2-BD59-A6C34878D82A}">
                        <a16:rowId xmlns:a16="http://schemas.microsoft.com/office/drawing/2014/main" val="1794681869"/>
                      </a:ext>
                    </a:extLst>
                  </a:tr>
                  <a:tr h="1294064">
                    <a:tc>
                      <a:txBody>
                        <a:bodyPr/>
                        <a:lstStyle/>
                        <a:p>
                          <a:r>
                            <a:rPr lang="en-US" b="0" i="0" u="none" strike="noStrike" dirty="0">
                              <a:solidFill>
                                <a:srgbClr val="000000"/>
                              </a:solidFill>
                              <a:effectLst/>
                              <a:latin typeface="Helvetica" pitchFamily="2" charset="0"/>
                            </a:rPr>
                            <a:t>readout </a:t>
                          </a:r>
                          <a:endParaRPr lang="en-US" dirty="0"/>
                        </a:p>
                      </a:txBody>
                      <a:tcPr/>
                    </a:tc>
                    <a:tc>
                      <a:txBody>
                        <a:bodyPr/>
                        <a:lstStyle/>
                        <a:p>
                          <a:r>
                            <a:rPr lang="en-US" b="0" i="0" u="none" strike="noStrike" dirty="0">
                              <a:solidFill>
                                <a:srgbClr val="000000"/>
                              </a:solidFill>
                              <a:effectLst/>
                              <a:latin typeface="Helvetica" pitchFamily="2" charset="0"/>
                            </a:rPr>
                            <a:t> into towers     1-dim tract                             </a:t>
                          </a:r>
                          <a:endParaRPr lang="en-US" dirty="0"/>
                        </a:p>
                      </a:txBody>
                      <a:tcPr/>
                    </a:tc>
                    <a:tc>
                      <a:txBody>
                        <a:bodyPr/>
                        <a:lstStyle/>
                        <a:p>
                          <a:r>
                            <a:rPr lang="en-US" b="0" i="0" u="none" strike="noStrike" dirty="0">
                              <a:solidFill>
                                <a:srgbClr val="000000"/>
                              </a:solidFill>
                              <a:effectLst/>
                              <a:latin typeface="Helvetica" pitchFamily="2" charset="0"/>
                            </a:rPr>
                            <a:t>into towers     1-dim tract                     </a:t>
                          </a:r>
                          <a:endParaRPr lang="en-US" dirty="0"/>
                        </a:p>
                      </a:txBody>
                      <a:tcPr/>
                    </a:tc>
                    <a:tc>
                      <a:txBody>
                        <a:bodyPr/>
                        <a:lstStyle/>
                        <a:p>
                          <a:r>
                            <a:rPr lang="en-US" b="0" i="0" u="none" strike="noStrike" dirty="0">
                              <a:solidFill>
                                <a:srgbClr val="000000"/>
                              </a:solidFill>
                              <a:effectLst/>
                              <a:latin typeface="Helvetica" pitchFamily="2" charset="0"/>
                            </a:rPr>
                            <a:t>into towers     1-dim tract                     </a:t>
                          </a:r>
                          <a:endParaRPr lang="en-US" dirty="0"/>
                        </a:p>
                      </a:txBody>
                      <a:tcPr/>
                    </a:tc>
                    <a:tc>
                      <a:txBody>
                        <a:bodyPr/>
                        <a:lstStyle/>
                        <a:p>
                          <a:r>
                            <a:rPr lang="en-US" b="1" dirty="0">
                              <a:solidFill>
                                <a:srgbClr val="FF0000"/>
                              </a:solidFill>
                            </a:rPr>
                            <a:t>Flux in 3D</a:t>
                          </a:r>
                        </a:p>
                      </a:txBody>
                      <a:tcPr/>
                    </a:tc>
                    <a:extLst>
                      <a:ext uri="{0D108BD9-81ED-4DB2-BD59-A6C34878D82A}">
                        <a16:rowId xmlns:a16="http://schemas.microsoft.com/office/drawing/2014/main" val="775365996"/>
                      </a:ext>
                    </a:extLst>
                  </a:tr>
                </a:tbl>
              </a:graphicData>
            </a:graphic>
          </p:graphicFrame>
        </mc:Choice>
        <mc:Fallback>
          <p:graphicFrame>
            <p:nvGraphicFramePr>
              <p:cNvPr id="5" name="Table 4">
                <a:extLst>
                  <a:ext uri="{FF2B5EF4-FFF2-40B4-BE49-F238E27FC236}">
                    <a16:creationId xmlns:a16="http://schemas.microsoft.com/office/drawing/2014/main" id="{01B6AB84-692D-D0CF-8561-DEDF6F45EA3C}"/>
                  </a:ext>
                </a:extLst>
              </p:cNvPr>
              <p:cNvGraphicFramePr>
                <a:graphicFrameLocks noGrp="1"/>
              </p:cNvGraphicFramePr>
              <p:nvPr/>
            </p:nvGraphicFramePr>
            <p:xfrm>
              <a:off x="370703" y="87300"/>
              <a:ext cx="7493000" cy="6514848"/>
            </p:xfrm>
            <a:graphic>
              <a:graphicData uri="http://schemas.openxmlformats.org/drawingml/2006/table">
                <a:tbl>
                  <a:tblPr firstRow="1" bandRow="1">
                    <a:tableStyleId>{5C22544A-7EE6-4342-B048-85BDC9FD1C3A}</a:tableStyleId>
                  </a:tblPr>
                  <a:tblGrid>
                    <a:gridCol w="1498600">
                      <a:extLst>
                        <a:ext uri="{9D8B030D-6E8A-4147-A177-3AD203B41FA5}">
                          <a16:colId xmlns:a16="http://schemas.microsoft.com/office/drawing/2014/main" val="1706964684"/>
                        </a:ext>
                      </a:extLst>
                    </a:gridCol>
                    <a:gridCol w="1498600">
                      <a:extLst>
                        <a:ext uri="{9D8B030D-6E8A-4147-A177-3AD203B41FA5}">
                          <a16:colId xmlns:a16="http://schemas.microsoft.com/office/drawing/2014/main" val="756629562"/>
                        </a:ext>
                      </a:extLst>
                    </a:gridCol>
                    <a:gridCol w="1498600">
                      <a:extLst>
                        <a:ext uri="{9D8B030D-6E8A-4147-A177-3AD203B41FA5}">
                          <a16:colId xmlns:a16="http://schemas.microsoft.com/office/drawing/2014/main" val="2202120780"/>
                        </a:ext>
                      </a:extLst>
                    </a:gridCol>
                    <a:gridCol w="1498600">
                      <a:extLst>
                        <a:ext uri="{9D8B030D-6E8A-4147-A177-3AD203B41FA5}">
                          <a16:colId xmlns:a16="http://schemas.microsoft.com/office/drawing/2014/main" val="1830392765"/>
                        </a:ext>
                      </a:extLst>
                    </a:gridCol>
                    <a:gridCol w="1498600">
                      <a:extLst>
                        <a:ext uri="{9D8B030D-6E8A-4147-A177-3AD203B41FA5}">
                          <a16:colId xmlns:a16="http://schemas.microsoft.com/office/drawing/2014/main" val="2988921875"/>
                        </a:ext>
                      </a:extLst>
                    </a:gridCol>
                  </a:tblGrid>
                  <a:tr h="490852">
                    <a:tc>
                      <a:txBody>
                        <a:bodyPr/>
                        <a:lstStyle/>
                        <a:p>
                          <a:endParaRPr lang="en-US" dirty="0"/>
                        </a:p>
                      </a:txBody>
                      <a:tcPr/>
                    </a:tc>
                    <a:tc>
                      <a:txBody>
                        <a:bodyPr/>
                        <a:lstStyle/>
                        <a:p>
                          <a:r>
                            <a:rPr lang="en-US" b="1" i="0" u="none" strike="noStrike" dirty="0">
                              <a:solidFill>
                                <a:srgbClr val="000000"/>
                              </a:solidFill>
                              <a:effectLst/>
                              <a:latin typeface="Helvetica" pitchFamily="2" charset="0"/>
                            </a:rPr>
                            <a:t>ALEPH </a:t>
                          </a:r>
                          <a:endParaRPr lang="en-US" b="1" dirty="0"/>
                        </a:p>
                      </a:txBody>
                      <a:tcPr/>
                    </a:tc>
                    <a:tc>
                      <a:txBody>
                        <a:bodyPr/>
                        <a:lstStyle/>
                        <a:p>
                          <a:r>
                            <a:rPr lang="en-US" b="1" i="0" u="none" strike="noStrike" dirty="0">
                              <a:solidFill>
                                <a:srgbClr val="000000"/>
                              </a:solidFill>
                              <a:effectLst/>
                              <a:latin typeface="Helvetica" pitchFamily="2" charset="0"/>
                            </a:rPr>
                            <a:t>DELPHI</a:t>
                          </a:r>
                          <a:endParaRPr lang="en-US" b="1" dirty="0"/>
                        </a:p>
                      </a:txBody>
                      <a:tcPr/>
                    </a:tc>
                    <a:tc>
                      <a:txBody>
                        <a:bodyPr/>
                        <a:lstStyle/>
                        <a:p>
                          <a:r>
                            <a:rPr lang="en-US" b="1" i="0" u="none" strike="noStrike" dirty="0">
                              <a:solidFill>
                                <a:srgbClr val="000000"/>
                              </a:solidFill>
                              <a:effectLst/>
                              <a:latin typeface="Helvetica" pitchFamily="2" charset="0"/>
                            </a:rPr>
                            <a:t>OPAL</a:t>
                          </a:r>
                          <a:endParaRPr lang="en-US" b="1" dirty="0"/>
                        </a:p>
                      </a:txBody>
                      <a:tcPr/>
                    </a:tc>
                    <a:tc>
                      <a:txBody>
                        <a:bodyPr/>
                        <a:lstStyle/>
                        <a:p>
                          <a:r>
                            <a:rPr lang="en-US" b="1" i="0" u="none" strike="noStrike" dirty="0">
                              <a:solidFill>
                                <a:srgbClr val="FF0000"/>
                              </a:solidFill>
                              <a:effectLst/>
                              <a:latin typeface="Helvetica" pitchFamily="2" charset="0"/>
                            </a:rPr>
                            <a:t>KLM(CORE)</a:t>
                          </a:r>
                          <a:endParaRPr lang="en-US" b="1" dirty="0">
                            <a:solidFill>
                              <a:srgbClr val="FF0000"/>
                            </a:solidFill>
                          </a:endParaRPr>
                        </a:p>
                      </a:txBody>
                      <a:tcPr/>
                    </a:tc>
                    <a:extLst>
                      <a:ext uri="{0D108BD9-81ED-4DB2-BD59-A6C34878D82A}">
                        <a16:rowId xmlns:a16="http://schemas.microsoft.com/office/drawing/2014/main" val="2351695826"/>
                      </a:ext>
                    </a:extLst>
                  </a:tr>
                  <a:tr h="502920">
                    <a:tc>
                      <a:txBody>
                        <a:bodyPr/>
                        <a:lstStyle/>
                        <a:p>
                          <a:r>
                            <a:rPr lang="en-US" b="0" i="0" u="none" strike="noStrike" dirty="0">
                              <a:solidFill>
                                <a:srgbClr val="000000"/>
                              </a:solidFill>
                              <a:effectLst/>
                              <a:latin typeface="Helvetica" pitchFamily="2" charset="0"/>
                            </a:rPr>
                            <a:t>magnetic field         </a:t>
                          </a:r>
                          <a:endParaRPr lang="en-US" dirty="0"/>
                        </a:p>
                      </a:txBody>
                      <a:tcPr/>
                    </a:tc>
                    <a:tc>
                      <a:txBody>
                        <a:bodyPr/>
                        <a:lstStyle/>
                        <a:p>
                          <a:r>
                            <a:rPr lang="en-US" b="0" i="0" u="none" strike="noStrike" dirty="0">
                              <a:solidFill>
                                <a:srgbClr val="000000"/>
                              </a:solidFill>
                              <a:effectLst/>
                              <a:latin typeface="Helvetica" pitchFamily="2" charset="0"/>
                            </a:rPr>
                            <a:t>1.5T</a:t>
                          </a:r>
                          <a:endParaRPr lang="en-US" dirty="0"/>
                        </a:p>
                      </a:txBody>
                      <a:tcPr/>
                    </a:tc>
                    <a:tc>
                      <a:txBody>
                        <a:bodyPr/>
                        <a:lstStyle/>
                        <a:p>
                          <a:r>
                            <a:rPr lang="en-US" b="0" i="0" u="none" strike="noStrike" dirty="0">
                              <a:solidFill>
                                <a:srgbClr val="000000"/>
                              </a:solidFill>
                              <a:effectLst/>
                              <a:latin typeface="Helvetica" pitchFamily="2" charset="0"/>
                            </a:rPr>
                            <a:t>1.2T</a:t>
                          </a:r>
                          <a:endParaRPr lang="en-US" dirty="0"/>
                        </a:p>
                      </a:txBody>
                      <a:tcPr/>
                    </a:tc>
                    <a:tc>
                      <a:txBody>
                        <a:bodyPr/>
                        <a:lstStyle/>
                        <a:p>
                          <a:r>
                            <a:rPr lang="en-US" dirty="0"/>
                            <a:t>0.435 T</a:t>
                          </a:r>
                        </a:p>
                      </a:txBody>
                      <a:tcPr/>
                    </a:tc>
                    <a:tc>
                      <a:txBody>
                        <a:bodyPr/>
                        <a:lstStyle/>
                        <a:p>
                          <a:r>
                            <a:rPr lang="en-US" b="1" i="0" u="none" strike="noStrike" dirty="0">
                              <a:solidFill>
                                <a:srgbClr val="FF0000"/>
                              </a:solidFill>
                              <a:effectLst/>
                              <a:latin typeface="Helvetica" pitchFamily="2" charset="0"/>
                            </a:rPr>
                            <a:t>=&lt; 3T</a:t>
                          </a:r>
                          <a:endParaRPr lang="en-US" b="1" dirty="0">
                            <a:solidFill>
                              <a:srgbClr val="FF0000"/>
                            </a:solidFill>
                          </a:endParaRPr>
                        </a:p>
                      </a:txBody>
                      <a:tcPr/>
                    </a:tc>
                    <a:extLst>
                      <a:ext uri="{0D108BD9-81ED-4DB2-BD59-A6C34878D82A}">
                        <a16:rowId xmlns:a16="http://schemas.microsoft.com/office/drawing/2014/main" val="1095705264"/>
                      </a:ext>
                    </a:extLst>
                  </a:tr>
                  <a:tr h="529905">
                    <a:tc>
                      <a:txBody>
                        <a:bodyPr/>
                        <a:lstStyle/>
                        <a:p>
                          <a:r>
                            <a:rPr lang="en-US" b="0" i="0" u="none" strike="noStrike" dirty="0">
                              <a:solidFill>
                                <a:srgbClr val="000000"/>
                              </a:solidFill>
                              <a:effectLst/>
                              <a:latin typeface="Helvetica" pitchFamily="2" charset="0"/>
                            </a:rPr>
                            <a:t>barrel </a:t>
                          </a:r>
                          <a:r>
                            <a:rPr lang="en-US" b="0" i="0" u="none" strike="noStrike" dirty="0" err="1">
                              <a:solidFill>
                                <a:srgbClr val="000000"/>
                              </a:solidFill>
                              <a:effectLst/>
                              <a:latin typeface="Helvetica" pitchFamily="2" charset="0"/>
                            </a:rPr>
                            <a:t>R_inner</a:t>
                          </a:r>
                          <a:r>
                            <a:rPr lang="en-US" b="0" i="0" u="none" strike="noStrike" dirty="0">
                              <a:solidFill>
                                <a:srgbClr val="000000"/>
                              </a:solidFill>
                              <a:effectLst/>
                              <a:latin typeface="Helvetica" pitchFamily="2" charset="0"/>
                            </a:rPr>
                            <a:t>        </a:t>
                          </a:r>
                          <a:endParaRPr lang="en-US" dirty="0"/>
                        </a:p>
                      </a:txBody>
                      <a:tcPr/>
                    </a:tc>
                    <a:tc>
                      <a:txBody>
                        <a:bodyPr/>
                        <a:lstStyle/>
                        <a:p>
                          <a:r>
                            <a:rPr lang="en-US" b="0" i="0" u="none" strike="noStrike" dirty="0">
                              <a:solidFill>
                                <a:srgbClr val="000000"/>
                              </a:solidFill>
                              <a:effectLst/>
                              <a:latin typeface="Helvetica" pitchFamily="2" charset="0"/>
                            </a:rPr>
                            <a:t>300 cm           </a:t>
                          </a:r>
                          <a:endParaRPr lang="en-US" dirty="0"/>
                        </a:p>
                      </a:txBody>
                      <a:tcPr/>
                    </a:tc>
                    <a:tc>
                      <a:txBody>
                        <a:bodyPr/>
                        <a:lstStyle/>
                        <a:p>
                          <a:endParaRPr lang="en-US"/>
                        </a:p>
                      </a:txBody>
                      <a:tcPr/>
                    </a:tc>
                    <a:tc>
                      <a:txBody>
                        <a:bodyPr/>
                        <a:lstStyle/>
                        <a:p>
                          <a:r>
                            <a:rPr lang="en-US" b="0" i="0" u="none" strike="noStrike" dirty="0">
                              <a:solidFill>
                                <a:srgbClr val="000000"/>
                              </a:solidFill>
                              <a:effectLst/>
                              <a:latin typeface="Helvetica" pitchFamily="2" charset="0"/>
                            </a:rPr>
                            <a:t>340 cm      </a:t>
                          </a:r>
                          <a:endParaRPr lang="en-US" dirty="0"/>
                        </a:p>
                      </a:txBody>
                      <a:tcPr/>
                    </a:tc>
                    <a:tc>
                      <a:txBody>
                        <a:bodyPr/>
                        <a:lstStyle/>
                        <a:p>
                          <a:r>
                            <a:rPr lang="en-US" b="0" i="0" u="none" strike="noStrike" dirty="0">
                              <a:solidFill>
                                <a:srgbClr val="000000"/>
                              </a:solidFill>
                              <a:effectLst/>
                              <a:latin typeface="Helvetica" pitchFamily="2" charset="0"/>
                            </a:rPr>
                            <a:t>140 cm</a:t>
                          </a:r>
                          <a:endParaRPr lang="en-US" dirty="0"/>
                        </a:p>
                      </a:txBody>
                      <a:tcPr/>
                    </a:tc>
                    <a:extLst>
                      <a:ext uri="{0D108BD9-81ED-4DB2-BD59-A6C34878D82A}">
                        <a16:rowId xmlns:a16="http://schemas.microsoft.com/office/drawing/2014/main" val="2463836049"/>
                      </a:ext>
                    </a:extLst>
                  </a:tr>
                  <a:tr h="502920">
                    <a:tc>
                      <a:txBody>
                        <a:bodyPr/>
                        <a:lstStyle/>
                        <a:p>
                          <a:r>
                            <a:rPr lang="en-US" b="0" i="0" u="none" strike="noStrike" dirty="0">
                              <a:solidFill>
                                <a:srgbClr val="000000"/>
                              </a:solidFill>
                              <a:effectLst/>
                              <a:latin typeface="Helvetica" pitchFamily="2" charset="0"/>
                            </a:rPr>
                            <a:t>barrel </a:t>
                          </a:r>
                          <a:r>
                            <a:rPr lang="en-US" b="0" i="0" u="none" strike="noStrike" dirty="0" err="1">
                              <a:solidFill>
                                <a:srgbClr val="000000"/>
                              </a:solidFill>
                              <a:effectLst/>
                              <a:latin typeface="Helvetica" pitchFamily="2" charset="0"/>
                            </a:rPr>
                            <a:t>R_outer</a:t>
                          </a:r>
                          <a:r>
                            <a:rPr lang="en-US" b="0" i="0" u="none" strike="noStrike" dirty="0">
                              <a:solidFill>
                                <a:srgbClr val="000000"/>
                              </a:solidFill>
                              <a:effectLst/>
                              <a:latin typeface="Helvetica" pitchFamily="2" charset="0"/>
                            </a:rPr>
                            <a:t>        </a:t>
                          </a:r>
                          <a:endParaRPr lang="en-US" dirty="0"/>
                        </a:p>
                      </a:txBody>
                      <a:tcPr/>
                    </a:tc>
                    <a:tc>
                      <a:txBody>
                        <a:bodyPr/>
                        <a:lstStyle/>
                        <a:p>
                          <a:r>
                            <a:rPr lang="en-US" b="0" i="0" u="none" strike="noStrike" dirty="0">
                              <a:solidFill>
                                <a:srgbClr val="000000"/>
                              </a:solidFill>
                              <a:effectLst/>
                              <a:latin typeface="Helvetica" pitchFamily="2" charset="0"/>
                            </a:rPr>
                            <a:t>468 cm           </a:t>
                          </a:r>
                          <a:endParaRPr lang="en-US" dirty="0"/>
                        </a:p>
                      </a:txBody>
                      <a:tcPr/>
                    </a:tc>
                    <a:tc>
                      <a:txBody>
                        <a:bodyPr/>
                        <a:lstStyle/>
                        <a:p>
                          <a:endParaRPr lang="en-US"/>
                        </a:p>
                      </a:txBody>
                      <a:tcPr/>
                    </a:tc>
                    <a:tc>
                      <a:txBody>
                        <a:bodyPr/>
                        <a:lstStyle/>
                        <a:p>
                          <a:r>
                            <a:rPr lang="en-US" b="0" i="0" u="none" strike="noStrike" dirty="0">
                              <a:solidFill>
                                <a:srgbClr val="000000"/>
                              </a:solidFill>
                              <a:effectLst/>
                              <a:latin typeface="Helvetica" pitchFamily="2" charset="0"/>
                            </a:rPr>
                            <a:t>440 cm      </a:t>
                          </a:r>
                          <a:endParaRPr lang="en-US" dirty="0"/>
                        </a:p>
                      </a:txBody>
                      <a:tcPr/>
                    </a:tc>
                    <a:tc>
                      <a:txBody>
                        <a:bodyPr/>
                        <a:lstStyle/>
                        <a:p>
                          <a:r>
                            <a:rPr lang="en-US" b="0" i="0" u="none" strike="noStrike" dirty="0">
                              <a:solidFill>
                                <a:srgbClr val="000000"/>
                              </a:solidFill>
                              <a:effectLst/>
                              <a:latin typeface="Helvetica" pitchFamily="2" charset="0"/>
                            </a:rPr>
                            <a:t> 265 cm</a:t>
                          </a:r>
                          <a:endParaRPr lang="en-US" dirty="0"/>
                        </a:p>
                      </a:txBody>
                      <a:tcPr/>
                    </a:tc>
                    <a:extLst>
                      <a:ext uri="{0D108BD9-81ED-4DB2-BD59-A6C34878D82A}">
                        <a16:rowId xmlns:a16="http://schemas.microsoft.com/office/drawing/2014/main" val="1300159951"/>
                      </a:ext>
                    </a:extLst>
                  </a:tr>
                  <a:tr h="502920">
                    <a:tc>
                      <a:txBody>
                        <a:bodyPr/>
                        <a:lstStyle/>
                        <a:p>
                          <a:r>
                            <a:rPr lang="en-US" b="0" i="0" u="none" strike="noStrike" dirty="0">
                              <a:solidFill>
                                <a:srgbClr val="000000"/>
                              </a:solidFill>
                              <a:effectLst/>
                              <a:latin typeface="Helvetica" pitchFamily="2" charset="0"/>
                            </a:rPr>
                            <a:t>number of layers       </a:t>
                          </a:r>
                          <a:endParaRPr lang="en-US" dirty="0"/>
                        </a:p>
                      </a:txBody>
                      <a:tcPr/>
                    </a:tc>
                    <a:tc>
                      <a:txBody>
                        <a:bodyPr/>
                        <a:lstStyle/>
                        <a:p>
                          <a:r>
                            <a:rPr lang="en-US" b="0" i="0" u="none" strike="noStrike" dirty="0">
                              <a:solidFill>
                                <a:srgbClr val="000000"/>
                              </a:solidFill>
                              <a:effectLst/>
                              <a:latin typeface="Helvetica" pitchFamily="2" charset="0"/>
                            </a:rPr>
                            <a:t>23    </a:t>
                          </a:r>
                          <a:endParaRPr lang="en-US" dirty="0"/>
                        </a:p>
                      </a:txBody>
                      <a:tcPr/>
                    </a:tc>
                    <a:tc>
                      <a:txBody>
                        <a:bodyPr/>
                        <a:lstStyle/>
                        <a:p>
                          <a:r>
                            <a:rPr lang="en-US" b="0" i="0" u="none" strike="noStrike" dirty="0">
                              <a:solidFill>
                                <a:srgbClr val="000000"/>
                              </a:solidFill>
                              <a:effectLst/>
                              <a:latin typeface="Helvetica" pitchFamily="2" charset="0"/>
                            </a:rPr>
                            <a:t>20</a:t>
                          </a:r>
                          <a:endParaRPr lang="en-US" dirty="0"/>
                        </a:p>
                      </a:txBody>
                      <a:tcPr/>
                    </a:tc>
                    <a:tc>
                      <a:txBody>
                        <a:bodyPr/>
                        <a:lstStyle/>
                        <a:p>
                          <a:r>
                            <a:rPr lang="en-US" b="0" i="0" u="none" strike="noStrike" dirty="0">
                              <a:solidFill>
                                <a:srgbClr val="000000"/>
                              </a:solidFill>
                              <a:effectLst/>
                              <a:latin typeface="Helvetica" pitchFamily="2" charset="0"/>
                            </a:rPr>
                            <a:t>9</a:t>
                          </a:r>
                          <a:endParaRPr lang="en-US" dirty="0"/>
                        </a:p>
                      </a:txBody>
                      <a:tcPr/>
                    </a:tc>
                    <a:tc>
                      <a:txBody>
                        <a:bodyPr/>
                        <a:lstStyle/>
                        <a:p>
                          <a:r>
                            <a:rPr lang="en-US" b="0" i="0" u="none" strike="noStrike" dirty="0">
                              <a:solidFill>
                                <a:srgbClr val="000000"/>
                              </a:solidFill>
                              <a:effectLst/>
                              <a:latin typeface="Helvetica" pitchFamily="2" charset="0"/>
                            </a:rPr>
                            <a:t>14</a:t>
                          </a:r>
                          <a:endParaRPr lang="en-US" dirty="0"/>
                        </a:p>
                      </a:txBody>
                      <a:tcPr/>
                    </a:tc>
                    <a:extLst>
                      <a:ext uri="{0D108BD9-81ED-4DB2-BD59-A6C34878D82A}">
                        <a16:rowId xmlns:a16="http://schemas.microsoft.com/office/drawing/2014/main" val="3655178098"/>
                      </a:ext>
                    </a:extLst>
                  </a:tr>
                  <a:tr h="691655">
                    <a:tc>
                      <a:txBody>
                        <a:bodyPr/>
                        <a:lstStyle/>
                        <a:p>
                          <a:r>
                            <a:rPr lang="en-US" b="0" i="0" u="none" strike="noStrike" dirty="0">
                              <a:solidFill>
                                <a:srgbClr val="000000"/>
                              </a:solidFill>
                              <a:effectLst/>
                              <a:latin typeface="Helvetica" pitchFamily="2" charset="0"/>
                            </a:rPr>
                            <a:t>slab thickness          </a:t>
                          </a:r>
                          <a:endParaRPr lang="en-US" dirty="0"/>
                        </a:p>
                      </a:txBody>
                      <a:tcPr/>
                    </a:tc>
                    <a:tc>
                      <a:txBody>
                        <a:bodyPr/>
                        <a:lstStyle/>
                        <a:p>
                          <a:r>
                            <a:rPr lang="en-US" b="0" i="0" u="none" strike="noStrike" dirty="0">
                              <a:solidFill>
                                <a:srgbClr val="000000"/>
                              </a:solidFill>
                              <a:effectLst/>
                              <a:latin typeface="Helvetica" pitchFamily="2" charset="0"/>
                            </a:rPr>
                            <a:t>5 cm            </a:t>
                          </a:r>
                          <a:endParaRPr lang="en-US" dirty="0"/>
                        </a:p>
                      </a:txBody>
                      <a:tcPr/>
                    </a:tc>
                    <a:tc>
                      <a:txBody>
                        <a:bodyPr/>
                        <a:lstStyle/>
                        <a:p>
                          <a:r>
                            <a:rPr lang="en-US" b="0" i="0" u="none" strike="noStrike" dirty="0">
                              <a:solidFill>
                                <a:srgbClr val="000000"/>
                              </a:solidFill>
                              <a:effectLst/>
                              <a:latin typeface="Helvetica" pitchFamily="2" charset="0"/>
                            </a:rPr>
                            <a:t>5 cm       </a:t>
                          </a:r>
                          <a:endParaRPr lang="en-US" dirty="0"/>
                        </a:p>
                      </a:txBody>
                      <a:tcPr/>
                    </a:tc>
                    <a:tc>
                      <a:txBody>
                        <a:bodyPr/>
                        <a:lstStyle/>
                        <a:p>
                          <a:r>
                            <a:rPr lang="en-US" b="0" i="0" u="none" strike="noStrike" dirty="0">
                              <a:solidFill>
                                <a:srgbClr val="000000"/>
                              </a:solidFill>
                              <a:effectLst/>
                              <a:latin typeface="Helvetica" pitchFamily="2" charset="0"/>
                            </a:rPr>
                            <a:t>10 cm     </a:t>
                          </a:r>
                          <a:endParaRPr lang="en-US" dirty="0"/>
                        </a:p>
                      </a:txBody>
                      <a:tcPr/>
                    </a:tc>
                    <a:tc>
                      <a:txBody>
                        <a:bodyPr/>
                        <a:lstStyle/>
                        <a:p>
                          <a:r>
                            <a:rPr lang="en-US" b="0" i="0" u="none" strike="noStrike" dirty="0">
                              <a:solidFill>
                                <a:srgbClr val="000000"/>
                              </a:solidFill>
                              <a:effectLst/>
                              <a:latin typeface="Helvetica" pitchFamily="2" charset="0"/>
                            </a:rPr>
                            <a:t>5.55 cm</a:t>
                          </a:r>
                          <a:endParaRPr lang="en-US" dirty="0"/>
                        </a:p>
                      </a:txBody>
                      <a:tcPr/>
                    </a:tc>
                    <a:extLst>
                      <a:ext uri="{0D108BD9-81ED-4DB2-BD59-A6C34878D82A}">
                        <a16:rowId xmlns:a16="http://schemas.microsoft.com/office/drawing/2014/main" val="4060815409"/>
                      </a:ext>
                    </a:extLst>
                  </a:tr>
                  <a:tr h="502920">
                    <a:tc>
                      <a:txBody>
                        <a:bodyPr/>
                        <a:lstStyle/>
                        <a:p>
                          <a:r>
                            <a:rPr lang="en-US" b="0" i="0" u="none" strike="noStrike" dirty="0">
                              <a:solidFill>
                                <a:srgbClr val="000000"/>
                              </a:solidFill>
                              <a:effectLst/>
                              <a:latin typeface="Helvetica" pitchFamily="2" charset="0"/>
                            </a:rPr>
                            <a:t>gap width             </a:t>
                          </a:r>
                          <a:endParaRPr lang="en-US" dirty="0"/>
                        </a:p>
                      </a:txBody>
                      <a:tcPr/>
                    </a:tc>
                    <a:tc>
                      <a:txBody>
                        <a:bodyPr/>
                        <a:lstStyle/>
                        <a:p>
                          <a:r>
                            <a:rPr lang="en-US" b="0" i="0" u="none" strike="noStrike" dirty="0">
                              <a:solidFill>
                                <a:srgbClr val="000000"/>
                              </a:solidFill>
                              <a:effectLst/>
                              <a:latin typeface="Helvetica" pitchFamily="2" charset="0"/>
                            </a:rPr>
                            <a:t>2.2 cm          </a:t>
                          </a:r>
                          <a:endParaRPr lang="en-US" dirty="0"/>
                        </a:p>
                      </a:txBody>
                      <a:tcPr/>
                    </a:tc>
                    <a:tc>
                      <a:txBody>
                        <a:bodyPr/>
                        <a:lstStyle/>
                        <a:p>
                          <a:r>
                            <a:rPr lang="en-US" b="0" i="0" u="none" strike="noStrike" dirty="0">
                              <a:solidFill>
                                <a:srgbClr val="000000"/>
                              </a:solidFill>
                              <a:effectLst/>
                              <a:latin typeface="Helvetica" pitchFamily="2" charset="0"/>
                            </a:rPr>
                            <a:t>1.8 cm      </a:t>
                          </a:r>
                          <a:endParaRPr lang="en-US" dirty="0"/>
                        </a:p>
                      </a:txBody>
                      <a:tcPr/>
                    </a:tc>
                    <a:tc>
                      <a:txBody>
                        <a:bodyPr/>
                        <a:lstStyle/>
                        <a:p>
                          <a:r>
                            <a:rPr lang="en-US" b="0" i="0" u="none" strike="noStrike" dirty="0">
                              <a:solidFill>
                                <a:srgbClr val="000000"/>
                              </a:solidFill>
                              <a:effectLst/>
                              <a:latin typeface="Helvetica" pitchFamily="2" charset="0"/>
                            </a:rPr>
                            <a:t>2.5 cm     </a:t>
                          </a:r>
                          <a:endParaRPr lang="en-US" dirty="0"/>
                        </a:p>
                      </a:txBody>
                      <a:tcPr/>
                    </a:tc>
                    <a:tc>
                      <a:txBody>
                        <a:bodyPr/>
                        <a:lstStyle/>
                        <a:p>
                          <a:r>
                            <a:rPr lang="en-US" b="0" i="0" u="none" strike="noStrike" dirty="0">
                              <a:solidFill>
                                <a:srgbClr val="000000"/>
                              </a:solidFill>
                              <a:effectLst/>
                              <a:latin typeface="Helvetica" pitchFamily="2" charset="0"/>
                            </a:rPr>
                            <a:t>2.15 cm</a:t>
                          </a:r>
                          <a:endParaRPr lang="en-US" dirty="0"/>
                        </a:p>
                      </a:txBody>
                      <a:tcPr/>
                    </a:tc>
                    <a:extLst>
                      <a:ext uri="{0D108BD9-81ED-4DB2-BD59-A6C34878D82A}">
                        <a16:rowId xmlns:a16="http://schemas.microsoft.com/office/drawing/2014/main" val="3813726860"/>
                      </a:ext>
                    </a:extLst>
                  </a:tr>
                  <a:tr h="502920">
                    <a:tc>
                      <a:txBody>
                        <a:bodyPr/>
                        <a:lstStyle/>
                        <a:p>
                          <a:r>
                            <a:rPr lang="en-US" b="0" i="0" u="none" strike="noStrike" dirty="0">
                              <a:solidFill>
                                <a:srgbClr val="000000"/>
                              </a:solidFill>
                              <a:effectLst/>
                              <a:latin typeface="Helvetica" pitchFamily="2" charset="0"/>
                            </a:rPr>
                            <a:t>interaction length   </a:t>
                          </a:r>
                          <a:endParaRPr lang="en-US" dirty="0"/>
                        </a:p>
                      </a:txBody>
                      <a:tcPr/>
                    </a:tc>
                    <a:tc>
                      <a:txBody>
                        <a:bodyPr/>
                        <a:lstStyle/>
                        <a:p>
                          <a:r>
                            <a:rPr lang="en-US" b="0" i="0" u="none" strike="noStrike" dirty="0">
                              <a:solidFill>
                                <a:srgbClr val="000000"/>
                              </a:solidFill>
                              <a:effectLst/>
                              <a:latin typeface="Helvetica" pitchFamily="2" charset="0"/>
                            </a:rPr>
                            <a:t>7.16  </a:t>
                          </a:r>
                          <a:endParaRPr lang="en-US" dirty="0"/>
                        </a:p>
                      </a:txBody>
                      <a:tcPr/>
                    </a:tc>
                    <a:tc>
                      <a:txBody>
                        <a:bodyPr/>
                        <a:lstStyle/>
                        <a:p>
                          <a:endParaRPr lang="en-US" dirty="0"/>
                        </a:p>
                      </a:txBody>
                      <a:tcPr/>
                    </a:tc>
                    <a:tc>
                      <a:txBody>
                        <a:bodyPr/>
                        <a:lstStyle/>
                        <a:p>
                          <a:r>
                            <a:rPr lang="en-US" dirty="0"/>
                            <a:t>&gt;4</a:t>
                          </a:r>
                        </a:p>
                      </a:txBody>
                      <a:tcPr/>
                    </a:tc>
                    <a:tc>
                      <a:txBody>
                        <a:bodyPr/>
                        <a:lstStyle/>
                        <a:p>
                          <a:endParaRPr lang="en-US"/>
                        </a:p>
                      </a:txBody>
                      <a:tcPr>
                        <a:blipFill>
                          <a:blip r:embed="rId2"/>
                          <a:stretch>
                            <a:fillRect l="-401695" t="-753846" r="-1695" b="-469231"/>
                          </a:stretch>
                        </a:blipFill>
                      </a:tcPr>
                    </a:tc>
                    <a:extLst>
                      <a:ext uri="{0D108BD9-81ED-4DB2-BD59-A6C34878D82A}">
                        <a16:rowId xmlns:a16="http://schemas.microsoft.com/office/drawing/2014/main" val="4215476405"/>
                      </a:ext>
                    </a:extLst>
                  </a:tr>
                  <a:tr h="490852">
                    <a:tc>
                      <a:txBody>
                        <a:bodyPr/>
                        <a:lstStyle/>
                        <a:p>
                          <a:r>
                            <a:rPr lang="en-US" b="0" i="0" u="none" strike="noStrike" dirty="0">
                              <a:solidFill>
                                <a:srgbClr val="000000"/>
                              </a:solidFill>
                              <a:effectLst/>
                              <a:latin typeface="Helvetica" pitchFamily="2" charset="0"/>
                            </a:rPr>
                            <a:t>resolution</a:t>
                          </a:r>
                          <a:endParaRPr lang="en-US" dirty="0"/>
                        </a:p>
                      </a:txBody>
                      <a:tcPr/>
                    </a:tc>
                    <a:tc>
                      <a:txBody>
                        <a:bodyPr/>
                        <a:lstStyle/>
                        <a:p>
                          <a:r>
                            <a:rPr lang="en-US" b="0" i="0" u="none" strike="noStrike" dirty="0">
                              <a:solidFill>
                                <a:srgbClr val="000000"/>
                              </a:solidFill>
                              <a:effectLst/>
                              <a:latin typeface="Helvetica" pitchFamily="2" charset="0"/>
                            </a:rPr>
                            <a:t>0.84 /</a:t>
                          </a:r>
                          <a:r>
                            <a:rPr lang="en-US" b="0" i="0" u="none" strike="noStrike" dirty="0" err="1">
                              <a:solidFill>
                                <a:srgbClr val="000000"/>
                              </a:solidFill>
                              <a:effectLst/>
                              <a:latin typeface="Helvetica" pitchFamily="2" charset="0"/>
                            </a:rPr>
                            <a:t>sqrtE</a:t>
                          </a:r>
                          <a:r>
                            <a:rPr lang="en-US" b="0" i="0" u="none" strike="noStrike" dirty="0">
                              <a:solidFill>
                                <a:srgbClr val="000000"/>
                              </a:solidFill>
                              <a:effectLst/>
                              <a:latin typeface="Helvetica" pitchFamily="2" charset="0"/>
                            </a:rPr>
                            <a:t>    </a:t>
                          </a:r>
                          <a:endParaRPr lang="en-US" dirty="0"/>
                        </a:p>
                      </a:txBody>
                      <a:tcPr/>
                    </a:tc>
                    <a:tc>
                      <a:txBody>
                        <a:bodyPr/>
                        <a:lstStyle/>
                        <a:p>
                          <a:r>
                            <a:rPr lang="en-US" b="0" i="0" u="none" strike="noStrike" dirty="0">
                              <a:solidFill>
                                <a:srgbClr val="000000"/>
                              </a:solidFill>
                              <a:effectLst/>
                              <a:latin typeface="Helvetica" pitchFamily="2" charset="0"/>
                            </a:rPr>
                            <a:t>1.12 /</a:t>
                          </a:r>
                          <a:r>
                            <a:rPr lang="en-US" b="0" i="0" u="none" strike="noStrike" dirty="0" err="1">
                              <a:solidFill>
                                <a:srgbClr val="000000"/>
                              </a:solidFill>
                              <a:effectLst/>
                              <a:latin typeface="Helvetica" pitchFamily="2" charset="0"/>
                            </a:rPr>
                            <a:t>sqrtE</a:t>
                          </a:r>
                          <a:r>
                            <a:rPr lang="en-US" b="0" i="0" u="none" strike="noStrike" dirty="0">
                              <a:solidFill>
                                <a:srgbClr val="000000"/>
                              </a:solidFill>
                              <a:effectLst/>
                              <a:latin typeface="Helvetica" pitchFamily="2" charset="0"/>
                            </a:rPr>
                            <a:t>  </a:t>
                          </a:r>
                          <a:endParaRPr lang="en-US" dirty="0"/>
                        </a:p>
                      </a:txBody>
                      <a:tcPr/>
                    </a:tc>
                    <a:tc>
                      <a:txBody>
                        <a:bodyPr/>
                        <a:lstStyle/>
                        <a:p>
                          <a:r>
                            <a:rPr lang="en-US" b="0" i="0" u="none" strike="noStrike" dirty="0">
                              <a:solidFill>
                                <a:srgbClr val="000000"/>
                              </a:solidFill>
                              <a:effectLst/>
                              <a:latin typeface="Helvetica" pitchFamily="2" charset="0"/>
                            </a:rPr>
                            <a:t>1.2 /</a:t>
                          </a:r>
                          <a:r>
                            <a:rPr lang="en-US" b="0" i="0" u="none" strike="noStrike" dirty="0" err="1">
                              <a:solidFill>
                                <a:srgbClr val="000000"/>
                              </a:solidFill>
                              <a:effectLst/>
                              <a:latin typeface="Helvetica" pitchFamily="2" charset="0"/>
                            </a:rPr>
                            <a:t>sqrtE</a:t>
                          </a:r>
                          <a:r>
                            <a:rPr lang="en-US" b="0" i="0" u="none" strike="noStrike" dirty="0">
                              <a:solidFill>
                                <a:srgbClr val="000000"/>
                              </a:solidFill>
                              <a:effectLst/>
                              <a:latin typeface="Helvetica" pitchFamily="2" charset="0"/>
                            </a:rPr>
                            <a:t>   </a:t>
                          </a:r>
                          <a:endParaRPr lang="en-US" dirty="0"/>
                        </a:p>
                      </a:txBody>
                      <a:tcPr/>
                    </a:tc>
                    <a:tc>
                      <a:txBody>
                        <a:bodyPr/>
                        <a:lstStyle/>
                        <a:p>
                          <a:r>
                            <a:rPr lang="en-US" b="1" dirty="0">
                              <a:solidFill>
                                <a:srgbClr val="FF0000"/>
                              </a:solidFill>
                            </a:rPr>
                            <a:t>TBD</a:t>
                          </a:r>
                        </a:p>
                      </a:txBody>
                      <a:tcPr/>
                    </a:tc>
                    <a:extLst>
                      <a:ext uri="{0D108BD9-81ED-4DB2-BD59-A6C34878D82A}">
                        <a16:rowId xmlns:a16="http://schemas.microsoft.com/office/drawing/2014/main" val="3094992550"/>
                      </a:ext>
                    </a:extLst>
                  </a:tr>
                  <a:tr h="502920">
                    <a:tc>
                      <a:txBody>
                        <a:bodyPr/>
                        <a:lstStyle/>
                        <a:p>
                          <a:r>
                            <a:rPr lang="en-US" b="0" i="0" u="none" strike="noStrike" dirty="0">
                              <a:solidFill>
                                <a:srgbClr val="000000"/>
                              </a:solidFill>
                              <a:effectLst/>
                              <a:latin typeface="Helvetica" pitchFamily="2" charset="0"/>
                            </a:rPr>
                            <a:t>active layer         </a:t>
                          </a:r>
                          <a:endParaRPr lang="en-US" dirty="0"/>
                        </a:p>
                      </a:txBody>
                      <a:tcPr/>
                    </a:tc>
                    <a:tc>
                      <a:txBody>
                        <a:bodyPr/>
                        <a:lstStyle/>
                        <a:p>
                          <a:r>
                            <a:rPr lang="en-US" b="0" i="0" u="none" strike="noStrike" dirty="0">
                              <a:solidFill>
                                <a:srgbClr val="000000"/>
                              </a:solidFill>
                              <a:effectLst/>
                              <a:latin typeface="Helvetica" pitchFamily="2" charset="0"/>
                            </a:rPr>
                            <a:t>Streamer tubes</a:t>
                          </a:r>
                          <a:endParaRPr lang="en-US"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b="0" i="0" u="none" strike="noStrike" dirty="0">
                              <a:solidFill>
                                <a:srgbClr val="000000"/>
                              </a:solidFill>
                              <a:effectLst/>
                              <a:latin typeface="Helvetica" pitchFamily="2" charset="0"/>
                            </a:rPr>
                            <a:t>Streamer tubes</a:t>
                          </a:r>
                          <a:endParaRPr lang="en-US" dirty="0"/>
                        </a:p>
                        <a:p>
                          <a:endParaRPr lang="en-US"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b="0" i="0" u="none" strike="noStrike" dirty="0">
                              <a:solidFill>
                                <a:srgbClr val="000000"/>
                              </a:solidFill>
                              <a:effectLst/>
                              <a:latin typeface="Helvetica" pitchFamily="2" charset="0"/>
                            </a:rPr>
                            <a:t>Streamer tubes</a:t>
                          </a:r>
                          <a:endParaRPr lang="en-US" dirty="0"/>
                        </a:p>
                        <a:p>
                          <a:endParaRPr lang="en-US" dirty="0"/>
                        </a:p>
                      </a:txBody>
                      <a:tcPr/>
                    </a:tc>
                    <a:tc>
                      <a:txBody>
                        <a:bodyPr/>
                        <a:lstStyle/>
                        <a:p>
                          <a:r>
                            <a:rPr lang="en-US" dirty="0" err="1"/>
                            <a:t>scint</a:t>
                          </a:r>
                          <a:endParaRPr lang="en-US" dirty="0"/>
                        </a:p>
                      </a:txBody>
                      <a:tcPr/>
                    </a:tc>
                    <a:extLst>
                      <a:ext uri="{0D108BD9-81ED-4DB2-BD59-A6C34878D82A}">
                        <a16:rowId xmlns:a16="http://schemas.microsoft.com/office/drawing/2014/main" val="1794681869"/>
                      </a:ext>
                    </a:extLst>
                  </a:tr>
                  <a:tr h="1294064">
                    <a:tc>
                      <a:txBody>
                        <a:bodyPr/>
                        <a:lstStyle/>
                        <a:p>
                          <a:r>
                            <a:rPr lang="en-US" b="0" i="0" u="none" strike="noStrike" dirty="0">
                              <a:solidFill>
                                <a:srgbClr val="000000"/>
                              </a:solidFill>
                              <a:effectLst/>
                              <a:latin typeface="Helvetica" pitchFamily="2" charset="0"/>
                            </a:rPr>
                            <a:t>readout </a:t>
                          </a:r>
                          <a:endParaRPr lang="en-US" dirty="0"/>
                        </a:p>
                      </a:txBody>
                      <a:tcPr/>
                    </a:tc>
                    <a:tc>
                      <a:txBody>
                        <a:bodyPr/>
                        <a:lstStyle/>
                        <a:p>
                          <a:r>
                            <a:rPr lang="en-US" b="0" i="0" u="none" strike="noStrike" dirty="0">
                              <a:solidFill>
                                <a:srgbClr val="000000"/>
                              </a:solidFill>
                              <a:effectLst/>
                              <a:latin typeface="Helvetica" pitchFamily="2" charset="0"/>
                            </a:rPr>
                            <a:t> into towers     1-dim tract                             </a:t>
                          </a:r>
                          <a:endParaRPr lang="en-US" dirty="0"/>
                        </a:p>
                      </a:txBody>
                      <a:tcPr/>
                    </a:tc>
                    <a:tc>
                      <a:txBody>
                        <a:bodyPr/>
                        <a:lstStyle/>
                        <a:p>
                          <a:r>
                            <a:rPr lang="en-US" b="0" i="0" u="none" strike="noStrike" dirty="0">
                              <a:solidFill>
                                <a:srgbClr val="000000"/>
                              </a:solidFill>
                              <a:effectLst/>
                              <a:latin typeface="Helvetica" pitchFamily="2" charset="0"/>
                            </a:rPr>
                            <a:t>into towers     1-dim tract                     </a:t>
                          </a:r>
                          <a:endParaRPr lang="en-US" dirty="0"/>
                        </a:p>
                      </a:txBody>
                      <a:tcPr/>
                    </a:tc>
                    <a:tc>
                      <a:txBody>
                        <a:bodyPr/>
                        <a:lstStyle/>
                        <a:p>
                          <a:r>
                            <a:rPr lang="en-US" b="0" i="0" u="none" strike="noStrike" dirty="0">
                              <a:solidFill>
                                <a:srgbClr val="000000"/>
                              </a:solidFill>
                              <a:effectLst/>
                              <a:latin typeface="Helvetica" pitchFamily="2" charset="0"/>
                            </a:rPr>
                            <a:t>into towers     1-dim tract                     </a:t>
                          </a:r>
                          <a:endParaRPr lang="en-US" dirty="0"/>
                        </a:p>
                      </a:txBody>
                      <a:tcPr/>
                    </a:tc>
                    <a:tc>
                      <a:txBody>
                        <a:bodyPr/>
                        <a:lstStyle/>
                        <a:p>
                          <a:r>
                            <a:rPr lang="en-US" b="1" dirty="0">
                              <a:solidFill>
                                <a:srgbClr val="FF0000"/>
                              </a:solidFill>
                            </a:rPr>
                            <a:t>Flux in 3D</a:t>
                          </a:r>
                        </a:p>
                      </a:txBody>
                      <a:tcPr/>
                    </a:tc>
                    <a:extLst>
                      <a:ext uri="{0D108BD9-81ED-4DB2-BD59-A6C34878D82A}">
                        <a16:rowId xmlns:a16="http://schemas.microsoft.com/office/drawing/2014/main" val="775365996"/>
                      </a:ext>
                    </a:extLst>
                  </a:tr>
                </a:tbl>
              </a:graphicData>
            </a:graphic>
          </p:graphicFrame>
        </mc:Fallback>
      </mc:AlternateContent>
      <p:sp>
        <p:nvSpPr>
          <p:cNvPr id="7" name="Content Placeholder 6">
            <a:extLst>
              <a:ext uri="{FF2B5EF4-FFF2-40B4-BE49-F238E27FC236}">
                <a16:creationId xmlns:a16="http://schemas.microsoft.com/office/drawing/2014/main" id="{C5B5F9C8-EAC4-81BD-2F15-524CD66ED197}"/>
              </a:ext>
            </a:extLst>
          </p:cNvPr>
          <p:cNvSpPr>
            <a:spLocks noGrp="1"/>
          </p:cNvSpPr>
          <p:nvPr>
            <p:ph idx="1"/>
          </p:nvPr>
        </p:nvSpPr>
        <p:spPr>
          <a:xfrm>
            <a:off x="-879389" y="6449367"/>
            <a:ext cx="8464378" cy="4993659"/>
          </a:xfrm>
        </p:spPr>
        <p:txBody>
          <a:bodyPr/>
          <a:lstStyle/>
          <a:p>
            <a:endParaRPr lang="en-US" dirty="0"/>
          </a:p>
        </p:txBody>
      </p:sp>
    </p:spTree>
    <p:extLst>
      <p:ext uri="{BB962C8B-B14F-4D97-AF65-F5344CB8AC3E}">
        <p14:creationId xmlns:p14="http://schemas.microsoft.com/office/powerpoint/2010/main" val="40229028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DA26F-2BF1-9619-7643-E91DEDD18557}"/>
              </a:ext>
            </a:extLst>
          </p:cNvPr>
          <p:cNvSpPr>
            <a:spLocks noGrp="1"/>
          </p:cNvSpPr>
          <p:nvPr>
            <p:ph type="title"/>
          </p:nvPr>
        </p:nvSpPr>
        <p:spPr/>
        <p:txBody>
          <a:bodyPr/>
          <a:lstStyle/>
          <a:p>
            <a:endParaRPr lang="en-US"/>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B439410A-6E42-CEEE-E969-6ABFF21FDA82}"/>
                  </a:ext>
                </a:extLst>
              </p:cNvPr>
              <p:cNvSpPr>
                <a:spLocks noGrp="1"/>
              </p:cNvSpPr>
              <p:nvPr>
                <p:ph idx="1"/>
              </p:nvPr>
            </p:nvSpPr>
            <p:spPr/>
            <p:txBody>
              <a:bodyPr>
                <a:normAutofit fontScale="92500" lnSpcReduction="20000"/>
              </a:bodyPr>
              <a:lstStyle/>
              <a:p>
                <a:r>
                  <a:rPr lang="en-US" sz="2400" dirty="0">
                    <a:solidFill>
                      <a:srgbClr val="FF0000"/>
                    </a:solidFill>
                    <a:effectLst/>
                    <a:latin typeface="Calibri" panose="020F0502020204030204" pitchFamily="34" charset="0"/>
                  </a:rPr>
                  <a:t>Some context, or comparison, of this proposal’s device relative to the </a:t>
                </a:r>
                <a:r>
                  <a:rPr lang="en-US" sz="2400" dirty="0" err="1">
                    <a:solidFill>
                      <a:srgbClr val="FF0000"/>
                    </a:solidFill>
                    <a:effectLst/>
                    <a:latin typeface="Calibri" panose="020F0502020204030204" pitchFamily="34" charset="0"/>
                  </a:rPr>
                  <a:t>HCals</a:t>
                </a:r>
                <a:r>
                  <a:rPr lang="en-US" sz="2400" dirty="0">
                    <a:solidFill>
                      <a:srgbClr val="FF0000"/>
                    </a:solidFill>
                    <a:effectLst/>
                    <a:latin typeface="Calibri" panose="020F0502020204030204" pitchFamily="34" charset="0"/>
                  </a:rPr>
                  <a:t> of the LEP detectors, DELPHI, OPAL and ALEPH, would be useful. These were multi-plate steel-sensor stacks that served as magnet-barrel flux returns, hadronic calorimeters, and first stages of muon taggers. </a:t>
                </a:r>
              </a:p>
              <a:p>
                <a:endParaRPr lang="en-US" sz="2400" dirty="0">
                  <a:latin typeface="Calibri" panose="020F0502020204030204" pitchFamily="34" charset="0"/>
                </a:endParaRPr>
              </a:p>
              <a:p>
                <a:r>
                  <a:rPr lang="en-US" sz="2400" dirty="0">
                    <a:latin typeface="Calibri" panose="020F0502020204030204" pitchFamily="34" charset="0"/>
                  </a:rPr>
                  <a:t>Thank you for this suggestion. There are some similarities as the reviewer pointed out. In general the readout is using gas based detectors and sampling fractions are comparable. However, the KLM proposed here would be </a:t>
                </a:r>
                <a:r>
                  <a:rPr lang="en-US" sz="2400" dirty="0">
                    <a:solidFill>
                      <a:srgbClr val="FF0000"/>
                    </a:solidFill>
                    <a:latin typeface="Calibri" panose="020F0502020204030204" pitchFamily="34" charset="0"/>
                  </a:rPr>
                  <a:t>more compact </a:t>
                </a:r>
                <a:r>
                  <a:rPr lang="en-US" sz="2400" dirty="0">
                    <a:latin typeface="Calibri" panose="020F0502020204030204" pitchFamily="34" charset="0"/>
                  </a:rPr>
                  <a:t>and </a:t>
                </a:r>
                <a:r>
                  <a:rPr lang="en-US" sz="2400" dirty="0">
                    <a:solidFill>
                      <a:srgbClr val="FF0000"/>
                    </a:solidFill>
                    <a:latin typeface="Calibri" panose="020F0502020204030204" pitchFamily="34" charset="0"/>
                  </a:rPr>
                  <a:t>simpler to construct, </a:t>
                </a:r>
                <a:r>
                  <a:rPr lang="en-US" sz="2400" dirty="0">
                    <a:latin typeface="Calibri" panose="020F0502020204030204" pitchFamily="34" charset="0"/>
                  </a:rPr>
                  <a:t>would have finer longitudinal segmentation and operate in a higher B field. </a:t>
                </a:r>
                <a:r>
                  <a:rPr lang="en-US" sz="2400" dirty="0">
                    <a:solidFill>
                      <a:srgbClr val="FF0000"/>
                    </a:solidFill>
                    <a:latin typeface="Calibri" panose="020F0502020204030204" pitchFamily="34" charset="0"/>
                  </a:rPr>
                  <a:t>3D shower shape information will improve on energy resolution </a:t>
                </a:r>
                <a:r>
                  <a:rPr lang="en-US" sz="2400" dirty="0">
                    <a:latin typeface="Calibri" panose="020F0502020204030204" pitchFamily="34" charset="0"/>
                  </a:rPr>
                  <a:t>(</a:t>
                </a:r>
                <a14:m>
                  <m:oMath xmlns:m="http://schemas.openxmlformats.org/officeDocument/2006/math">
                    <m:r>
                      <a:rPr lang="en-US" sz="2400" b="0" i="1" smtClean="0">
                        <a:latin typeface="Cambria Math" panose="02040503050406030204" pitchFamily="18" charset="0"/>
                      </a:rPr>
                      <m:t>≈100%/</m:t>
                    </m:r>
                    <m:rad>
                      <m:radPr>
                        <m:degHide m:val="on"/>
                        <m:ctrlPr>
                          <a:rPr lang="en-US" sz="2400" b="0" i="1" smtClean="0">
                            <a:latin typeface="Cambria Math" panose="02040503050406030204" pitchFamily="18" charset="0"/>
                          </a:rPr>
                        </m:ctrlPr>
                      </m:radPr>
                      <m:deg/>
                      <m:e>
                        <m:r>
                          <a:rPr lang="en-US" sz="2400" b="0" i="1" smtClean="0">
                            <a:latin typeface="Cambria Math" panose="02040503050406030204" pitchFamily="18" charset="0"/>
                          </a:rPr>
                          <m:t>𝐸</m:t>
                        </m:r>
                      </m:e>
                    </m:rad>
                  </m:oMath>
                </a14:m>
                <a:r>
                  <a:rPr lang="en-US" sz="2400" dirty="0">
                    <a:latin typeface="Calibri" panose="020F0502020204030204" pitchFamily="34" charset="0"/>
                  </a:rPr>
                  <a:t> ) cited for the LEP calorimeters (This resolution is the same as the requirement for the project detector HCAL from the Yellow report). Additionally, the proposed KLM would have </a:t>
                </a:r>
                <a:r>
                  <a:rPr lang="en-US" sz="2400" dirty="0">
                    <a:solidFill>
                      <a:srgbClr val="FF0000"/>
                    </a:solidFill>
                    <a:latin typeface="Calibri" panose="020F0502020204030204" pitchFamily="34" charset="0"/>
                  </a:rPr>
                  <a:t>a </a:t>
                </a:r>
                <a14:m>
                  <m:oMath xmlns:m="http://schemas.openxmlformats.org/officeDocument/2006/math">
                    <m:r>
                      <a:rPr lang="en-US" sz="2400" b="0" i="1" smtClean="0">
                        <a:solidFill>
                          <a:srgbClr val="FF0000"/>
                        </a:solidFill>
                        <a:latin typeface="Cambria Math" panose="02040503050406030204" pitchFamily="18" charset="0"/>
                      </a:rPr>
                      <m:t>𝑇𝑜𝐹</m:t>
                    </m:r>
                    <m:r>
                      <a:rPr lang="en-US" sz="2400" b="0" i="1" smtClean="0">
                        <a:solidFill>
                          <a:srgbClr val="FF0000"/>
                        </a:solidFill>
                        <a:latin typeface="Cambria Math" panose="02040503050406030204" pitchFamily="18" charset="0"/>
                      </a:rPr>
                      <m:t> </m:t>
                    </m:r>
                  </m:oMath>
                </a14:m>
                <a:r>
                  <a:rPr lang="en-US" dirty="0" err="1">
                    <a:solidFill>
                      <a:srgbClr val="FF0000"/>
                    </a:solidFill>
                  </a:rPr>
                  <a:t>capabilities</a:t>
                </a:r>
                <a:r>
                  <a:rPr lang="en-US" dirty="0" err="1">
                    <a:sym typeface="Wingdings" pitchFamily="2" charset="2"/>
                  </a:rPr>
                  <a:t>PID</a:t>
                </a:r>
                <a:r>
                  <a:rPr lang="en-US" dirty="0">
                    <a:sym typeface="Wingdings" pitchFamily="2" charset="2"/>
                  </a:rPr>
                  <a:t> and energy measurement with 10-20% resolution between 1-2 GeV (complementary to calorimetry at higher energies)</a:t>
                </a:r>
                <a:endParaRPr lang="en-US" dirty="0"/>
              </a:p>
              <a:p>
                <a:endParaRPr lang="en-US" dirty="0"/>
              </a:p>
              <a:p>
                <a:endParaRPr lang="en-US" dirty="0"/>
              </a:p>
              <a:p>
                <a:endParaRPr lang="en-US" dirty="0"/>
              </a:p>
            </p:txBody>
          </p:sp>
        </mc:Choice>
        <mc:Fallback>
          <p:sp>
            <p:nvSpPr>
              <p:cNvPr id="3" name="Content Placeholder 2">
                <a:extLst>
                  <a:ext uri="{FF2B5EF4-FFF2-40B4-BE49-F238E27FC236}">
                    <a16:creationId xmlns:a16="http://schemas.microsoft.com/office/drawing/2014/main" id="{B439410A-6E42-CEEE-E969-6ABFF21FDA82}"/>
                  </a:ext>
                </a:extLst>
              </p:cNvPr>
              <p:cNvSpPr>
                <a:spLocks noGrp="1" noRot="1" noChangeAspect="1" noMove="1" noResize="1" noEditPoints="1" noAdjustHandles="1" noChangeArrowheads="1" noChangeShapeType="1" noTextEdit="1"/>
              </p:cNvSpPr>
              <p:nvPr>
                <p:ph idx="1"/>
              </p:nvPr>
            </p:nvSpPr>
            <p:spPr>
              <a:blipFill>
                <a:blip r:embed="rId2"/>
                <a:stretch>
                  <a:fillRect l="-900" t="-2538" r="-1349"/>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8040C5C2-D29D-A012-262A-D1C09E900117}"/>
              </a:ext>
            </a:extLst>
          </p:cNvPr>
          <p:cNvSpPr>
            <a:spLocks noGrp="1"/>
          </p:cNvSpPr>
          <p:nvPr>
            <p:ph type="sldNum" sz="quarter" idx="12"/>
          </p:nvPr>
        </p:nvSpPr>
        <p:spPr/>
        <p:txBody>
          <a:bodyPr/>
          <a:lstStyle/>
          <a:p>
            <a:fld id="{07E1C93C-5050-FC42-8F10-D22D4F119D13}" type="slidenum">
              <a:rPr lang="en-US" smtClean="0"/>
              <a:pPr/>
              <a:t>5</a:t>
            </a:fld>
            <a:endParaRPr lang="en-US" dirty="0"/>
          </a:p>
        </p:txBody>
      </p:sp>
    </p:spTree>
    <p:extLst>
      <p:ext uri="{BB962C8B-B14F-4D97-AF65-F5344CB8AC3E}">
        <p14:creationId xmlns:p14="http://schemas.microsoft.com/office/powerpoint/2010/main" val="35908992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AFEEB4-8B46-93EB-F9F7-DEA7FBD866C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EB6ED16-D49B-B945-196C-0CA1F40F9A74}"/>
              </a:ext>
            </a:extLst>
          </p:cNvPr>
          <p:cNvSpPr>
            <a:spLocks noGrp="1"/>
          </p:cNvSpPr>
          <p:nvPr>
            <p:ph idx="1"/>
          </p:nvPr>
        </p:nvSpPr>
        <p:spPr>
          <a:xfrm>
            <a:off x="308918" y="1354089"/>
            <a:ext cx="8972241" cy="4993659"/>
          </a:xfrm>
        </p:spPr>
        <p:txBody>
          <a:bodyPr>
            <a:normAutofit/>
          </a:bodyPr>
          <a:lstStyle/>
          <a:p>
            <a:r>
              <a:rPr lang="en-US" sz="2000" dirty="0">
                <a:solidFill>
                  <a:srgbClr val="FF0000"/>
                </a:solidFill>
                <a:effectLst/>
                <a:latin typeface="Calibri" panose="020F0502020204030204" pitchFamily="34" charset="0"/>
              </a:rPr>
              <a:t>Some detail about the HELIX experiment electronics would be helpful. </a:t>
            </a:r>
          </a:p>
          <a:p>
            <a:pPr marL="0" indent="0">
              <a:buNone/>
            </a:pPr>
            <a:endParaRPr lang="en-US" dirty="0"/>
          </a:p>
          <a:p>
            <a:r>
              <a:rPr lang="en-US" dirty="0"/>
              <a:t>A description of the full HELIX readout can be found in the reference: </a:t>
            </a:r>
            <a:r>
              <a:rPr lang="en-US" dirty="0" err="1"/>
              <a:t>Nahee</a:t>
            </a:r>
            <a:r>
              <a:rPr lang="en-US" dirty="0"/>
              <a:t> Park et al., “Cosmic-ray isotope measurements  </a:t>
            </a:r>
            <a:br>
              <a:rPr lang="en-US" dirty="0"/>
            </a:br>
            <a:r>
              <a:rPr lang="en-US" dirty="0"/>
              <a:t>     with HELIX,” </a:t>
            </a:r>
            <a:r>
              <a:rPr lang="en-US" dirty="0" err="1"/>
              <a:t>PoS</a:t>
            </a:r>
            <a:r>
              <a:rPr lang="en-US" dirty="0"/>
              <a:t> ICRC2021, 091  </a:t>
            </a:r>
          </a:p>
          <a:p>
            <a:endParaRPr lang="en-US" dirty="0"/>
          </a:p>
          <a:p>
            <a:r>
              <a:rPr lang="en-US" dirty="0"/>
              <a:t>Depending on particles, </a:t>
            </a:r>
            <a:r>
              <a:rPr lang="en-US" dirty="0" err="1"/>
              <a:t>ToF</a:t>
            </a:r>
            <a:r>
              <a:rPr lang="en-US" dirty="0"/>
              <a:t> has up to 50ps</a:t>
            </a:r>
            <a:br>
              <a:rPr lang="en-US" dirty="0"/>
            </a:br>
            <a:r>
              <a:rPr lang="en-US" dirty="0"/>
              <a:t>resolution.</a:t>
            </a:r>
            <a:br>
              <a:rPr lang="en-US" dirty="0"/>
            </a:br>
            <a:endParaRPr lang="en-US" dirty="0"/>
          </a:p>
          <a:p>
            <a:r>
              <a:rPr lang="en-US" dirty="0"/>
              <a:t>For KLM, plan to adapt </a:t>
            </a:r>
            <a:r>
              <a:rPr lang="en-US" dirty="0" err="1"/>
              <a:t>carrier+preamp</a:t>
            </a:r>
            <a:br>
              <a:rPr lang="en-US" dirty="0"/>
            </a:br>
            <a:endParaRPr lang="en-US" dirty="0"/>
          </a:p>
          <a:p>
            <a:r>
              <a:rPr lang="en-US" dirty="0"/>
              <a:t>Slow and fast outputs (timing and charge)</a:t>
            </a:r>
          </a:p>
        </p:txBody>
      </p:sp>
      <p:sp>
        <p:nvSpPr>
          <p:cNvPr id="4" name="Slide Number Placeholder 3">
            <a:extLst>
              <a:ext uri="{FF2B5EF4-FFF2-40B4-BE49-F238E27FC236}">
                <a16:creationId xmlns:a16="http://schemas.microsoft.com/office/drawing/2014/main" id="{67772B1D-FE2A-717D-7079-ABC78A6A9970}"/>
              </a:ext>
            </a:extLst>
          </p:cNvPr>
          <p:cNvSpPr>
            <a:spLocks noGrp="1"/>
          </p:cNvSpPr>
          <p:nvPr>
            <p:ph type="sldNum" sz="quarter" idx="12"/>
          </p:nvPr>
        </p:nvSpPr>
        <p:spPr/>
        <p:txBody>
          <a:bodyPr/>
          <a:lstStyle/>
          <a:p>
            <a:fld id="{07E1C93C-5050-FC42-8F10-D22D4F119D13}" type="slidenum">
              <a:rPr lang="en-US" smtClean="0"/>
              <a:pPr/>
              <a:t>6</a:t>
            </a:fld>
            <a:endParaRPr lang="en-US" dirty="0"/>
          </a:p>
        </p:txBody>
      </p:sp>
      <p:pic>
        <p:nvPicPr>
          <p:cNvPr id="5" name="Content Placeholder 5" descr="A close-up of a circuit board&#10;&#10;Description automatically generated">
            <a:extLst>
              <a:ext uri="{FF2B5EF4-FFF2-40B4-BE49-F238E27FC236}">
                <a16:creationId xmlns:a16="http://schemas.microsoft.com/office/drawing/2014/main" id="{94511F1E-FB0D-44C8-81D4-723EF24441BC}"/>
              </a:ext>
            </a:extLst>
          </p:cNvPr>
          <p:cNvPicPr>
            <a:picLocks noChangeAspect="1"/>
          </p:cNvPicPr>
          <p:nvPr/>
        </p:nvPicPr>
        <p:blipFill>
          <a:blip r:embed="rId2"/>
          <a:stretch>
            <a:fillRect/>
          </a:stretch>
        </p:blipFill>
        <p:spPr>
          <a:xfrm>
            <a:off x="6194179" y="3378379"/>
            <a:ext cx="2949821" cy="2969369"/>
          </a:xfrm>
          <a:prstGeom prst="rect">
            <a:avLst/>
          </a:prstGeom>
        </p:spPr>
      </p:pic>
    </p:spTree>
    <p:extLst>
      <p:ext uri="{BB962C8B-B14F-4D97-AF65-F5344CB8AC3E}">
        <p14:creationId xmlns:p14="http://schemas.microsoft.com/office/powerpoint/2010/main" val="9975710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46355-A95A-7FCD-3BBC-E8E00D006FC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70DCA02-4C4F-279D-3DF5-FB2E16031285}"/>
              </a:ext>
            </a:extLst>
          </p:cNvPr>
          <p:cNvSpPr>
            <a:spLocks noGrp="1"/>
          </p:cNvSpPr>
          <p:nvPr>
            <p:ph idx="1"/>
          </p:nvPr>
        </p:nvSpPr>
        <p:spPr/>
        <p:txBody>
          <a:bodyPr/>
          <a:lstStyle/>
          <a:p>
            <a:r>
              <a:rPr lang="en-US" sz="1800" dirty="0">
                <a:solidFill>
                  <a:srgbClr val="FF0000"/>
                </a:solidFill>
                <a:effectLst/>
                <a:latin typeface="Calibri" panose="020F0502020204030204" pitchFamily="34" charset="0"/>
              </a:rPr>
              <a:t>Does ELJEN have access to needed chemicals to manufacture the required scintillators or are there any known supply chain issues? What type of scintillator is planned? </a:t>
            </a:r>
          </a:p>
          <a:p>
            <a:endParaRPr lang="en-US" sz="1800" dirty="0">
              <a:latin typeface="Calibri" panose="020F0502020204030204" pitchFamily="34" charset="0"/>
            </a:endParaRPr>
          </a:p>
          <a:p>
            <a:endParaRPr lang="en-US" sz="1800" dirty="0">
              <a:latin typeface="Calibri" panose="020F0502020204030204" pitchFamily="34" charset="0"/>
            </a:endParaRPr>
          </a:p>
          <a:p>
            <a:r>
              <a:rPr lang="en-US" sz="1800" b="0" i="0" dirty="0">
                <a:effectLst/>
                <a:latin typeface="Calibri" panose="020F0502020204030204" pitchFamily="34" charset="0"/>
              </a:rPr>
              <a:t>According to their representative, there are no supply chain problems and they could deliver 30k scintillator bars if we were to order them. </a:t>
            </a:r>
            <a:endParaRPr lang="en-US" b="0" i="0" dirty="0">
              <a:effectLst/>
            </a:endParaRPr>
          </a:p>
          <a:p>
            <a:endParaRPr lang="en-US" dirty="0"/>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29CD422D-0F35-A60C-F3C2-6CEE738120E8}"/>
              </a:ext>
            </a:extLst>
          </p:cNvPr>
          <p:cNvSpPr>
            <a:spLocks noGrp="1"/>
          </p:cNvSpPr>
          <p:nvPr>
            <p:ph type="sldNum" sz="quarter" idx="12"/>
          </p:nvPr>
        </p:nvSpPr>
        <p:spPr/>
        <p:txBody>
          <a:bodyPr/>
          <a:lstStyle/>
          <a:p>
            <a:fld id="{07E1C93C-5050-FC42-8F10-D22D4F119D13}" type="slidenum">
              <a:rPr lang="en-US" smtClean="0"/>
              <a:pPr/>
              <a:t>7</a:t>
            </a:fld>
            <a:endParaRPr lang="en-US" dirty="0"/>
          </a:p>
        </p:txBody>
      </p:sp>
    </p:spTree>
    <p:extLst>
      <p:ext uri="{BB962C8B-B14F-4D97-AF65-F5344CB8AC3E}">
        <p14:creationId xmlns:p14="http://schemas.microsoft.com/office/powerpoint/2010/main" val="6195115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46355-A95A-7FCD-3BBC-E8E00D006FC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70DCA02-4C4F-279D-3DF5-FB2E16031285}"/>
              </a:ext>
            </a:extLst>
          </p:cNvPr>
          <p:cNvSpPr>
            <a:spLocks noGrp="1"/>
          </p:cNvSpPr>
          <p:nvPr>
            <p:ph idx="1"/>
          </p:nvPr>
        </p:nvSpPr>
        <p:spPr/>
        <p:txBody>
          <a:bodyPr/>
          <a:lstStyle/>
          <a:p>
            <a:endParaRPr lang="en-US" dirty="0"/>
          </a:p>
          <a:p>
            <a:endParaRPr lang="en-US" dirty="0"/>
          </a:p>
          <a:p>
            <a:endParaRPr lang="en-US" dirty="0"/>
          </a:p>
          <a:p>
            <a:r>
              <a:rPr lang="en-US" sz="1800" dirty="0">
                <a:solidFill>
                  <a:srgbClr val="FF0000"/>
                </a:solidFill>
                <a:effectLst/>
                <a:latin typeface="Calibri" panose="020F0502020204030204" pitchFamily="34" charset="0"/>
              </a:rPr>
              <a:t>Is Fig.2 right hand panel 1.5 T (text) or 2.0 T (legend on figure)?</a:t>
            </a:r>
          </a:p>
          <a:p>
            <a:endParaRPr lang="en-US" sz="1800" dirty="0">
              <a:latin typeface="Calibri" panose="020F0502020204030204" pitchFamily="34" charset="0"/>
            </a:endParaRPr>
          </a:p>
          <a:p>
            <a:r>
              <a:rPr lang="en-US" sz="1800" dirty="0">
                <a:effectLst/>
                <a:latin typeface="Calibri" panose="020F0502020204030204" pitchFamily="34" charset="0"/>
              </a:rPr>
              <a:t>The correct value is 1.5 T, the labelling of the figure of 2. T is not correct. </a:t>
            </a:r>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29CD422D-0F35-A60C-F3C2-6CEE738120E8}"/>
              </a:ext>
            </a:extLst>
          </p:cNvPr>
          <p:cNvSpPr>
            <a:spLocks noGrp="1"/>
          </p:cNvSpPr>
          <p:nvPr>
            <p:ph type="sldNum" sz="quarter" idx="12"/>
          </p:nvPr>
        </p:nvSpPr>
        <p:spPr/>
        <p:txBody>
          <a:bodyPr/>
          <a:lstStyle/>
          <a:p>
            <a:fld id="{07E1C93C-5050-FC42-8F10-D22D4F119D13}" type="slidenum">
              <a:rPr lang="en-US" smtClean="0"/>
              <a:pPr/>
              <a:t>8</a:t>
            </a:fld>
            <a:endParaRPr lang="en-US" dirty="0"/>
          </a:p>
        </p:txBody>
      </p:sp>
    </p:spTree>
    <p:extLst>
      <p:ext uri="{BB962C8B-B14F-4D97-AF65-F5344CB8AC3E}">
        <p14:creationId xmlns:p14="http://schemas.microsoft.com/office/powerpoint/2010/main" val="19028203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46355-A95A-7FCD-3BBC-E8E00D006FC5}"/>
              </a:ext>
            </a:extLst>
          </p:cNvPr>
          <p:cNvSpPr>
            <a:spLocks noGrp="1"/>
          </p:cNvSpPr>
          <p:nvPr>
            <p:ph type="title"/>
          </p:nvPr>
        </p:nvSpPr>
        <p:spPr/>
        <p:txBody>
          <a:bodyPr/>
          <a:lstStyle/>
          <a:p>
            <a:endParaRPr lang="en-US"/>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470DCA02-4C4F-279D-3DF5-FB2E16031285}"/>
                  </a:ext>
                </a:extLst>
              </p:cNvPr>
              <p:cNvSpPr>
                <a:spLocks noGrp="1"/>
              </p:cNvSpPr>
              <p:nvPr>
                <p:ph idx="1"/>
              </p:nvPr>
            </p:nvSpPr>
            <p:spPr>
              <a:xfrm>
                <a:off x="255494" y="1004466"/>
                <a:ext cx="8888506" cy="3848151"/>
              </a:xfrm>
            </p:spPr>
            <p:txBody>
              <a:bodyPr>
                <a:normAutofit fontScale="85000" lnSpcReduction="20000"/>
              </a:bodyPr>
              <a:lstStyle/>
              <a:p>
                <a:pPr marL="0" indent="0">
                  <a:buNone/>
                </a:pPr>
                <a:endParaRPr lang="en-US" dirty="0"/>
              </a:p>
              <a:p>
                <a:r>
                  <a:rPr lang="en-US" sz="1800" dirty="0">
                    <a:solidFill>
                      <a:srgbClr val="FF0000"/>
                    </a:solidFill>
                    <a:effectLst/>
                    <a:latin typeface="Calibri" panose="020F0502020204030204" pitchFamily="34" charset="0"/>
                  </a:rPr>
                  <a:t>What energy resolution sigma/E is </a:t>
                </a:r>
                <a:r>
                  <a:rPr lang="en-US" sz="1800" dirty="0" err="1">
                    <a:solidFill>
                      <a:srgbClr val="FF0000"/>
                    </a:solidFill>
                    <a:effectLst/>
                    <a:latin typeface="Calibri" panose="020F0502020204030204" pitchFamily="34" charset="0"/>
                  </a:rPr>
                  <a:t>forseen</a:t>
                </a:r>
                <a:r>
                  <a:rPr lang="en-US" sz="1800" dirty="0">
                    <a:solidFill>
                      <a:srgbClr val="FF0000"/>
                    </a:solidFill>
                    <a:effectLst/>
                    <a:latin typeface="Calibri" panose="020F0502020204030204" pitchFamily="34" charset="0"/>
                  </a:rPr>
                  <a:t> for the </a:t>
                </a:r>
                <a:r>
                  <a:rPr lang="en-US" sz="1800" dirty="0" err="1">
                    <a:solidFill>
                      <a:srgbClr val="FF0000"/>
                    </a:solidFill>
                    <a:effectLst/>
                    <a:latin typeface="Calibri" panose="020F0502020204030204" pitchFamily="34" charset="0"/>
                  </a:rPr>
                  <a:t>HCal</a:t>
                </a:r>
                <a:r>
                  <a:rPr lang="en-US" sz="1800" dirty="0">
                    <a:solidFill>
                      <a:srgbClr val="FF0000"/>
                    </a:solidFill>
                    <a:effectLst/>
                    <a:latin typeface="Calibri" panose="020F0502020204030204" pitchFamily="34" charset="0"/>
                  </a:rPr>
                  <a:t>? How many interaction lengths are planned? What is the relevant energy range for the hadrons, and is shower leakage a concern? </a:t>
                </a:r>
                <a:endParaRPr lang="en-US" dirty="0">
                  <a:solidFill>
                    <a:srgbClr val="FF0000"/>
                  </a:solidFill>
                </a:endParaRPr>
              </a:p>
              <a:p>
                <a:endParaRPr lang="en-US" dirty="0"/>
              </a:p>
              <a:p>
                <a:r>
                  <a:rPr lang="en-US" dirty="0"/>
                  <a:t>Using </a:t>
                </a:r>
                <a:r>
                  <a:rPr lang="en-US" dirty="0" err="1"/>
                  <a:t>ToF</a:t>
                </a:r>
                <a:r>
                  <a:rPr lang="en-US" dirty="0"/>
                  <a:t>, the resolution is between </a:t>
                </a:r>
                <a14:m>
                  <m:oMath xmlns:m="http://schemas.openxmlformats.org/officeDocument/2006/math">
                    <m:r>
                      <a:rPr lang="en-US" b="0" i="1" smtClean="0">
                        <a:solidFill>
                          <a:srgbClr val="FF0000"/>
                        </a:solidFill>
                        <a:latin typeface="Cambria Math" panose="02040503050406030204" pitchFamily="18" charset="0"/>
                      </a:rPr>
                      <m:t>10% </m:t>
                    </m:r>
                  </m:oMath>
                </a14:m>
                <a:r>
                  <a:rPr lang="en-US" dirty="0">
                    <a:solidFill>
                      <a:srgbClr val="FF0000"/>
                    </a:solidFill>
                  </a:rPr>
                  <a:t>for </a:t>
                </a:r>
                <a14:m>
                  <m:oMath xmlns:m="http://schemas.openxmlformats.org/officeDocument/2006/math">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𝐾</m:t>
                        </m:r>
                      </m:e>
                      <m:sub>
                        <m:r>
                          <a:rPr lang="en-US" b="0" i="1" smtClean="0">
                            <a:solidFill>
                              <a:srgbClr val="FF0000"/>
                            </a:solidFill>
                            <a:latin typeface="Cambria Math" panose="02040503050406030204" pitchFamily="18" charset="0"/>
                          </a:rPr>
                          <m:t>𝐿</m:t>
                        </m:r>
                      </m:sub>
                    </m:sSub>
                  </m:oMath>
                </a14:m>
                <a:r>
                  <a:rPr lang="en-US" dirty="0">
                    <a:solidFill>
                      <a:srgbClr val="FF0000"/>
                    </a:solidFill>
                  </a:rPr>
                  <a:t> and neutrons at </a:t>
                </a:r>
                <a14:m>
                  <m:oMath xmlns:m="http://schemas.openxmlformats.org/officeDocument/2006/math">
                    <m:r>
                      <a:rPr lang="en-US" b="0" i="1" smtClean="0">
                        <a:solidFill>
                          <a:srgbClr val="FF0000"/>
                        </a:solidFill>
                        <a:latin typeface="Cambria Math" panose="02040503050406030204" pitchFamily="18" charset="0"/>
                      </a:rPr>
                      <m:t>1.2</m:t>
                    </m:r>
                  </m:oMath>
                </a14:m>
                <a:r>
                  <a:rPr lang="en-US" dirty="0">
                    <a:solidFill>
                      <a:srgbClr val="FF0000"/>
                    </a:solidFill>
                  </a:rPr>
                  <a:t>/</a:t>
                </a:r>
                <a14:m>
                  <m:oMath xmlns:m="http://schemas.openxmlformats.org/officeDocument/2006/math">
                    <m:r>
                      <a:rPr lang="en-US" b="0" i="1" dirty="0" smtClean="0">
                        <a:solidFill>
                          <a:srgbClr val="FF0000"/>
                        </a:solidFill>
                        <a:latin typeface="Cambria Math" panose="02040503050406030204" pitchFamily="18" charset="0"/>
                      </a:rPr>
                      <m:t>1.8</m:t>
                    </m:r>
                  </m:oMath>
                </a14:m>
                <a:r>
                  <a:rPr lang="en-US" dirty="0">
                    <a:solidFill>
                      <a:srgbClr val="FF0000"/>
                    </a:solidFill>
                  </a:rPr>
                  <a:t> </a:t>
                </a:r>
                <a14:m>
                  <m:oMath xmlns:m="http://schemas.openxmlformats.org/officeDocument/2006/math">
                    <m:r>
                      <a:rPr lang="en-US" b="0" i="1" dirty="0" smtClean="0">
                        <a:solidFill>
                          <a:srgbClr val="FF0000"/>
                        </a:solidFill>
                        <a:latin typeface="Cambria Math" panose="02040503050406030204" pitchFamily="18" charset="0"/>
                      </a:rPr>
                      <m:t>𝐺𝑒𝑉</m:t>
                    </m:r>
                  </m:oMath>
                </a14:m>
                <a:r>
                  <a:rPr lang="en-US" dirty="0">
                    <a:solidFill>
                      <a:srgbClr val="FF0000"/>
                    </a:solidFill>
                  </a:rPr>
                  <a:t> and </a:t>
                </a:r>
                <a14:m>
                  <m:oMath xmlns:m="http://schemas.openxmlformats.org/officeDocument/2006/math">
                    <m:r>
                      <a:rPr lang="en-US" b="0" i="1" smtClean="0">
                        <a:solidFill>
                          <a:srgbClr val="FF0000"/>
                        </a:solidFill>
                        <a:latin typeface="Cambria Math" panose="02040503050406030204" pitchFamily="18" charset="0"/>
                      </a:rPr>
                      <m:t>50%</m:t>
                    </m:r>
                  </m:oMath>
                </a14:m>
                <a:r>
                  <a:rPr lang="en-US" dirty="0">
                    <a:solidFill>
                      <a:srgbClr val="FF0000"/>
                    </a:solidFill>
                  </a:rPr>
                  <a:t> at </a:t>
                </a:r>
                <a14:m>
                  <m:oMath xmlns:m="http://schemas.openxmlformats.org/officeDocument/2006/math">
                    <m:r>
                      <a:rPr lang="en-US" b="0" i="1" smtClean="0">
                        <a:solidFill>
                          <a:srgbClr val="FF0000"/>
                        </a:solidFill>
                        <a:latin typeface="Cambria Math" panose="02040503050406030204" pitchFamily="18" charset="0"/>
                      </a:rPr>
                      <m:t>2/</m:t>
                    </m:r>
                    <m:r>
                      <a:rPr lang="en-US" b="0" i="0" smtClean="0">
                        <a:solidFill>
                          <a:srgbClr val="FF0000"/>
                        </a:solidFill>
                        <a:latin typeface="Cambria Math" panose="02040503050406030204" pitchFamily="18" charset="0"/>
                      </a:rPr>
                      <m:t>3</m:t>
                    </m:r>
                  </m:oMath>
                </a14:m>
                <a:r>
                  <a:rPr lang="en-US" dirty="0">
                    <a:solidFill>
                      <a:srgbClr val="FF0000"/>
                    </a:solidFill>
                  </a:rPr>
                  <a:t> GeV </a:t>
                </a:r>
                <a14:m>
                  <m:oMath xmlns:m="http://schemas.openxmlformats.org/officeDocument/2006/math">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𝑝</m:t>
                        </m:r>
                      </m:e>
                      <m:sub>
                        <m:r>
                          <a:rPr lang="en-US" b="0" i="1" smtClean="0">
                            <a:solidFill>
                              <a:srgbClr val="FF0000"/>
                            </a:solidFill>
                            <a:latin typeface="Cambria Math" panose="02040503050406030204" pitchFamily="18" charset="0"/>
                          </a:rPr>
                          <m:t>𝑇</m:t>
                        </m:r>
                      </m:sub>
                    </m:sSub>
                  </m:oMath>
                </a14:m>
                <a:r>
                  <a:rPr lang="en-US" dirty="0"/>
                  <a:t> respectively. The energy resolution has not been determined yet. Comparing to the LEP example we expect </a:t>
                </a:r>
                <a:r>
                  <a:rPr lang="en-US" dirty="0">
                    <a:solidFill>
                      <a:srgbClr val="FF0000"/>
                    </a:solidFill>
                  </a:rPr>
                  <a:t>better than </a:t>
                </a:r>
                <a14:m>
                  <m:oMath xmlns:m="http://schemas.openxmlformats.org/officeDocument/2006/math">
                    <m:r>
                      <a:rPr lang="en-US" b="0" i="1" smtClean="0">
                        <a:solidFill>
                          <a:srgbClr val="FF0000"/>
                        </a:solidFill>
                        <a:latin typeface="Cambria Math" panose="02040503050406030204" pitchFamily="18" charset="0"/>
                      </a:rPr>
                      <m:t>100%/</m:t>
                    </m:r>
                    <m:rad>
                      <m:radPr>
                        <m:degHide m:val="on"/>
                        <m:ctrlPr>
                          <a:rPr lang="en-US" b="0" i="1" smtClean="0">
                            <a:solidFill>
                              <a:srgbClr val="FF0000"/>
                            </a:solidFill>
                            <a:latin typeface="Cambria Math" panose="02040503050406030204" pitchFamily="18" charset="0"/>
                          </a:rPr>
                        </m:ctrlPr>
                      </m:radPr>
                      <m:deg/>
                      <m:e>
                        <m:r>
                          <a:rPr lang="en-US" b="0" i="1" smtClean="0">
                            <a:solidFill>
                              <a:srgbClr val="FF0000"/>
                            </a:solidFill>
                            <a:latin typeface="Cambria Math" panose="02040503050406030204" pitchFamily="18" charset="0"/>
                          </a:rPr>
                          <m:t>𝐸</m:t>
                        </m:r>
                      </m:e>
                    </m:rad>
                  </m:oMath>
                </a14:m>
                <a:r>
                  <a:rPr lang="en-US" dirty="0"/>
                  <a:t>, which is the YR requirement and the </a:t>
                </a:r>
                <a:r>
                  <a:rPr lang="en-US" dirty="0" err="1"/>
                  <a:t>ePIC</a:t>
                </a:r>
                <a:r>
                  <a:rPr lang="en-US" dirty="0"/>
                  <a:t> HCAL performance. Improvements will come from the measurement of the 3D shower shape </a:t>
                </a:r>
              </a:p>
              <a:p>
                <a:r>
                  <a:rPr lang="en-US" dirty="0"/>
                  <a:t>The reference design (CORE) uses 14 layers with </a:t>
                </a:r>
                <a14:m>
                  <m:oMath xmlns:m="http://schemas.openxmlformats.org/officeDocument/2006/math">
                    <m:r>
                      <a:rPr lang="en-US" b="0" i="1" smtClean="0">
                        <a:latin typeface="Cambria Math" panose="02040503050406030204" pitchFamily="18" charset="0"/>
                      </a:rPr>
                      <m:t>55</m:t>
                    </m:r>
                    <m:r>
                      <a:rPr lang="en-US" b="0" i="1" smtClean="0">
                        <a:latin typeface="Cambria Math" panose="02040503050406030204" pitchFamily="18" charset="0"/>
                      </a:rPr>
                      <m:t>𝑚𝑚</m:t>
                    </m:r>
                  </m:oMath>
                </a14:m>
                <a:r>
                  <a:rPr lang="en-US" dirty="0"/>
                  <a:t> thick steel plates, giving about 5 interaction length.</a:t>
                </a:r>
                <a:br>
                  <a:rPr lang="en-US" dirty="0"/>
                </a:br>
                <a:r>
                  <a:rPr lang="en-US" dirty="0"/>
                  <a:t>Transverse shower leakage is not a concern due to the fine segmentation. Shower leakage in the longitudinal direction can lead to lower energy resolutions for an HCAL. We hope that the fine transverse and longitudinal segmentation allows to o</a:t>
                </a:r>
              </a:p>
            </p:txBody>
          </p:sp>
        </mc:Choice>
        <mc:Fallback>
          <p:sp>
            <p:nvSpPr>
              <p:cNvPr id="3" name="Content Placeholder 2">
                <a:extLst>
                  <a:ext uri="{FF2B5EF4-FFF2-40B4-BE49-F238E27FC236}">
                    <a16:creationId xmlns:a16="http://schemas.microsoft.com/office/drawing/2014/main" id="{470DCA02-4C4F-279D-3DF5-FB2E16031285}"/>
                  </a:ext>
                </a:extLst>
              </p:cNvPr>
              <p:cNvSpPr>
                <a:spLocks noGrp="1" noRot="1" noChangeAspect="1" noMove="1" noResize="1" noEditPoints="1" noAdjustHandles="1" noChangeArrowheads="1" noChangeShapeType="1" noTextEdit="1"/>
              </p:cNvSpPr>
              <p:nvPr>
                <p:ph idx="1"/>
              </p:nvPr>
            </p:nvSpPr>
            <p:spPr>
              <a:xfrm>
                <a:off x="255494" y="1004466"/>
                <a:ext cx="8888506" cy="3848151"/>
              </a:xfrm>
              <a:blipFill>
                <a:blip r:embed="rId2"/>
                <a:stretch>
                  <a:fillRect l="-571"/>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29CD422D-0F35-A60C-F3C2-6CEE738120E8}"/>
              </a:ext>
            </a:extLst>
          </p:cNvPr>
          <p:cNvSpPr>
            <a:spLocks noGrp="1"/>
          </p:cNvSpPr>
          <p:nvPr>
            <p:ph type="sldNum" sz="quarter" idx="12"/>
          </p:nvPr>
        </p:nvSpPr>
        <p:spPr/>
        <p:txBody>
          <a:bodyPr/>
          <a:lstStyle/>
          <a:p>
            <a:fld id="{07E1C93C-5050-FC42-8F10-D22D4F119D13}" type="slidenum">
              <a:rPr lang="en-US" smtClean="0"/>
              <a:pPr/>
              <a:t>9</a:t>
            </a:fld>
            <a:endParaRPr lang="en-US" dirty="0"/>
          </a:p>
        </p:txBody>
      </p:sp>
      <p:pic>
        <p:nvPicPr>
          <p:cNvPr id="6" name="Picture 5" descr="A graph of a number of pions and muons&#10;&#10;Description automatically generated">
            <a:extLst>
              <a:ext uri="{FF2B5EF4-FFF2-40B4-BE49-F238E27FC236}">
                <a16:creationId xmlns:a16="http://schemas.microsoft.com/office/drawing/2014/main" id="{8E290948-4C85-94F6-E1A7-D7AEC1C7EEB5}"/>
              </a:ext>
            </a:extLst>
          </p:cNvPr>
          <p:cNvPicPr>
            <a:picLocks noChangeAspect="1"/>
          </p:cNvPicPr>
          <p:nvPr/>
        </p:nvPicPr>
        <p:blipFill>
          <a:blip r:embed="rId3"/>
          <a:stretch>
            <a:fillRect/>
          </a:stretch>
        </p:blipFill>
        <p:spPr>
          <a:xfrm>
            <a:off x="4249717" y="5009755"/>
            <a:ext cx="1928534" cy="1385831"/>
          </a:xfrm>
          <a:prstGeom prst="rect">
            <a:avLst/>
          </a:prstGeom>
        </p:spPr>
      </p:pic>
      <p:pic>
        <p:nvPicPr>
          <p:cNvPr id="8" name="Picture 7" descr="A graph of a number of people&#10;&#10;Description automatically generated with medium confidence">
            <a:extLst>
              <a:ext uri="{FF2B5EF4-FFF2-40B4-BE49-F238E27FC236}">
                <a16:creationId xmlns:a16="http://schemas.microsoft.com/office/drawing/2014/main" id="{82863480-21A2-FE14-A498-A577A1F47411}"/>
              </a:ext>
            </a:extLst>
          </p:cNvPr>
          <p:cNvPicPr>
            <a:picLocks noChangeAspect="1"/>
          </p:cNvPicPr>
          <p:nvPr/>
        </p:nvPicPr>
        <p:blipFill>
          <a:blip r:embed="rId4"/>
          <a:stretch>
            <a:fillRect/>
          </a:stretch>
        </p:blipFill>
        <p:spPr>
          <a:xfrm>
            <a:off x="2335797" y="5009756"/>
            <a:ext cx="1928534" cy="1385831"/>
          </a:xfrm>
          <a:prstGeom prst="rect">
            <a:avLst/>
          </a:prstGeom>
        </p:spPr>
      </p:pic>
      <p:pic>
        <p:nvPicPr>
          <p:cNvPr id="10" name="Picture 9">
            <a:extLst>
              <a:ext uri="{FF2B5EF4-FFF2-40B4-BE49-F238E27FC236}">
                <a16:creationId xmlns:a16="http://schemas.microsoft.com/office/drawing/2014/main" id="{B993D087-53EA-B2F9-1EBB-5BE8B985F6EE}"/>
              </a:ext>
            </a:extLst>
          </p:cNvPr>
          <p:cNvPicPr>
            <a:picLocks noChangeAspect="1"/>
          </p:cNvPicPr>
          <p:nvPr/>
        </p:nvPicPr>
        <p:blipFill>
          <a:blip r:embed="rId5"/>
          <a:stretch>
            <a:fillRect/>
          </a:stretch>
        </p:blipFill>
        <p:spPr>
          <a:xfrm>
            <a:off x="298637" y="5046664"/>
            <a:ext cx="1928533" cy="1385830"/>
          </a:xfrm>
          <a:prstGeom prst="rect">
            <a:avLst/>
          </a:prstGeom>
        </p:spPr>
      </p:pic>
      <mc:AlternateContent xmlns:mc="http://schemas.openxmlformats.org/markup-compatibility/2006">
        <mc:Choice xmlns:a14="http://schemas.microsoft.com/office/drawing/2010/main" Requires="a14">
          <p:sp>
            <p:nvSpPr>
              <p:cNvPr id="11" name="TextBox 10">
                <a:extLst>
                  <a:ext uri="{FF2B5EF4-FFF2-40B4-BE49-F238E27FC236}">
                    <a16:creationId xmlns:a16="http://schemas.microsoft.com/office/drawing/2014/main" id="{D24F2408-F639-DE0A-2CE8-A2176F358C94}"/>
                  </a:ext>
                </a:extLst>
              </p:cNvPr>
              <p:cNvSpPr txBox="1"/>
              <p:nvPr/>
            </p:nvSpPr>
            <p:spPr>
              <a:xfrm>
                <a:off x="542848" y="5191111"/>
                <a:ext cx="1111778" cy="307777"/>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𝑝</m:t>
                          </m:r>
                        </m:e>
                        <m:sub>
                          <m:r>
                            <a:rPr lang="en-US" sz="1400" b="0" i="1" smtClean="0">
                              <a:latin typeface="Cambria Math" panose="02040503050406030204" pitchFamily="18" charset="0"/>
                            </a:rPr>
                            <m:t>𝑇</m:t>
                          </m:r>
                        </m:sub>
                      </m:sSub>
                      <m:r>
                        <a:rPr lang="en-US" sz="1400" b="0" i="1" smtClean="0">
                          <a:latin typeface="Cambria Math" panose="02040503050406030204" pitchFamily="18" charset="0"/>
                        </a:rPr>
                        <m:t>=1 </m:t>
                      </m:r>
                      <m:r>
                        <a:rPr lang="en-US" sz="1400" b="0" i="1" smtClean="0">
                          <a:latin typeface="Cambria Math" panose="02040503050406030204" pitchFamily="18" charset="0"/>
                        </a:rPr>
                        <m:t>𝐺𝑒𝑉</m:t>
                      </m:r>
                    </m:oMath>
                  </m:oMathPara>
                </a14:m>
                <a:endParaRPr lang="en-US" sz="1400" dirty="0"/>
              </a:p>
            </p:txBody>
          </p:sp>
        </mc:Choice>
        <mc:Fallback>
          <p:sp>
            <p:nvSpPr>
              <p:cNvPr id="11" name="TextBox 10">
                <a:extLst>
                  <a:ext uri="{FF2B5EF4-FFF2-40B4-BE49-F238E27FC236}">
                    <a16:creationId xmlns:a16="http://schemas.microsoft.com/office/drawing/2014/main" id="{D24F2408-F639-DE0A-2CE8-A2176F358C94}"/>
                  </a:ext>
                </a:extLst>
              </p:cNvPr>
              <p:cNvSpPr txBox="1">
                <a:spLocks noRot="1" noChangeAspect="1" noMove="1" noResize="1" noEditPoints="1" noAdjustHandles="1" noChangeArrowheads="1" noChangeShapeType="1" noTextEdit="1"/>
              </p:cNvSpPr>
              <p:nvPr/>
            </p:nvSpPr>
            <p:spPr>
              <a:xfrm>
                <a:off x="542848" y="5191111"/>
                <a:ext cx="1111778" cy="307777"/>
              </a:xfrm>
              <a:prstGeom prst="rect">
                <a:avLst/>
              </a:prstGeom>
              <a:blipFill>
                <a:blip r:embed="rId6"/>
                <a:stretch>
                  <a:fillRect b="-1200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2" name="TextBox 11">
                <a:extLst>
                  <a:ext uri="{FF2B5EF4-FFF2-40B4-BE49-F238E27FC236}">
                    <a16:creationId xmlns:a16="http://schemas.microsoft.com/office/drawing/2014/main" id="{B059927C-1D01-B021-80E3-F94C0F50144A}"/>
                  </a:ext>
                </a:extLst>
              </p:cNvPr>
              <p:cNvSpPr txBox="1"/>
              <p:nvPr/>
            </p:nvSpPr>
            <p:spPr>
              <a:xfrm>
                <a:off x="3063610" y="5585690"/>
                <a:ext cx="1111779" cy="307777"/>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𝑝</m:t>
                          </m:r>
                        </m:e>
                        <m:sub>
                          <m:r>
                            <a:rPr lang="en-US" sz="1400" b="0" i="1" smtClean="0">
                              <a:latin typeface="Cambria Math" panose="02040503050406030204" pitchFamily="18" charset="0"/>
                            </a:rPr>
                            <m:t>𝑇</m:t>
                          </m:r>
                        </m:sub>
                      </m:sSub>
                      <m:r>
                        <a:rPr lang="en-US" sz="1400" b="0" i="1" smtClean="0">
                          <a:latin typeface="Cambria Math" panose="02040503050406030204" pitchFamily="18" charset="0"/>
                        </a:rPr>
                        <m:t>=5 </m:t>
                      </m:r>
                      <m:r>
                        <a:rPr lang="en-US" sz="1400" b="0" i="1" smtClean="0">
                          <a:latin typeface="Cambria Math" panose="02040503050406030204" pitchFamily="18" charset="0"/>
                        </a:rPr>
                        <m:t>𝐺𝑒𝑉</m:t>
                      </m:r>
                    </m:oMath>
                  </m:oMathPara>
                </a14:m>
                <a:endParaRPr lang="en-US" sz="1400" dirty="0"/>
              </a:p>
            </p:txBody>
          </p:sp>
        </mc:Choice>
        <mc:Fallback>
          <p:sp>
            <p:nvSpPr>
              <p:cNvPr id="12" name="TextBox 11">
                <a:extLst>
                  <a:ext uri="{FF2B5EF4-FFF2-40B4-BE49-F238E27FC236}">
                    <a16:creationId xmlns:a16="http://schemas.microsoft.com/office/drawing/2014/main" id="{B059927C-1D01-B021-80E3-F94C0F50144A}"/>
                  </a:ext>
                </a:extLst>
              </p:cNvPr>
              <p:cNvSpPr txBox="1">
                <a:spLocks noRot="1" noChangeAspect="1" noMove="1" noResize="1" noEditPoints="1" noAdjustHandles="1" noChangeArrowheads="1" noChangeShapeType="1" noTextEdit="1"/>
              </p:cNvSpPr>
              <p:nvPr/>
            </p:nvSpPr>
            <p:spPr>
              <a:xfrm>
                <a:off x="3063610" y="5585690"/>
                <a:ext cx="1111779" cy="307777"/>
              </a:xfrm>
              <a:prstGeom prst="rect">
                <a:avLst/>
              </a:prstGeom>
              <a:blipFill>
                <a:blip r:embed="rId7"/>
                <a:stretch>
                  <a:fillRect b="-769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3" name="TextBox 12">
                <a:extLst>
                  <a:ext uri="{FF2B5EF4-FFF2-40B4-BE49-F238E27FC236}">
                    <a16:creationId xmlns:a16="http://schemas.microsoft.com/office/drawing/2014/main" id="{B004E24F-9A9E-9ECE-E86E-86AA112BD5E7}"/>
                  </a:ext>
                </a:extLst>
              </p:cNvPr>
              <p:cNvSpPr txBox="1"/>
              <p:nvPr/>
            </p:nvSpPr>
            <p:spPr>
              <a:xfrm>
                <a:off x="4762965" y="5502175"/>
                <a:ext cx="1211165" cy="307777"/>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𝑝</m:t>
                          </m:r>
                        </m:e>
                        <m:sub>
                          <m:r>
                            <a:rPr lang="en-US" sz="1400" b="0" i="1" smtClean="0">
                              <a:latin typeface="Cambria Math" panose="02040503050406030204" pitchFamily="18" charset="0"/>
                            </a:rPr>
                            <m:t>𝑇</m:t>
                          </m:r>
                        </m:sub>
                      </m:sSub>
                      <m:r>
                        <a:rPr lang="en-US" sz="1400" b="0" i="1" smtClean="0">
                          <a:latin typeface="Cambria Math" panose="02040503050406030204" pitchFamily="18" charset="0"/>
                        </a:rPr>
                        <m:t>=10 </m:t>
                      </m:r>
                      <m:r>
                        <a:rPr lang="en-US" sz="1400" b="0" i="1" smtClean="0">
                          <a:latin typeface="Cambria Math" panose="02040503050406030204" pitchFamily="18" charset="0"/>
                        </a:rPr>
                        <m:t>𝐺𝑒𝑉</m:t>
                      </m:r>
                    </m:oMath>
                  </m:oMathPara>
                </a14:m>
                <a:endParaRPr lang="en-US" sz="1400" dirty="0"/>
              </a:p>
            </p:txBody>
          </p:sp>
        </mc:Choice>
        <mc:Fallback>
          <p:sp>
            <p:nvSpPr>
              <p:cNvPr id="13" name="TextBox 12">
                <a:extLst>
                  <a:ext uri="{FF2B5EF4-FFF2-40B4-BE49-F238E27FC236}">
                    <a16:creationId xmlns:a16="http://schemas.microsoft.com/office/drawing/2014/main" id="{B004E24F-9A9E-9ECE-E86E-86AA112BD5E7}"/>
                  </a:ext>
                </a:extLst>
              </p:cNvPr>
              <p:cNvSpPr txBox="1">
                <a:spLocks noRot="1" noChangeAspect="1" noMove="1" noResize="1" noEditPoints="1" noAdjustHandles="1" noChangeArrowheads="1" noChangeShapeType="1" noTextEdit="1"/>
              </p:cNvSpPr>
              <p:nvPr/>
            </p:nvSpPr>
            <p:spPr>
              <a:xfrm>
                <a:off x="4762965" y="5502175"/>
                <a:ext cx="1211165" cy="307777"/>
              </a:xfrm>
              <a:prstGeom prst="rect">
                <a:avLst/>
              </a:prstGeom>
              <a:blipFill>
                <a:blip r:embed="rId8"/>
                <a:stretch>
                  <a:fillRect b="-1200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4" name="TextBox 13">
                <a:extLst>
                  <a:ext uri="{FF2B5EF4-FFF2-40B4-BE49-F238E27FC236}">
                    <a16:creationId xmlns:a16="http://schemas.microsoft.com/office/drawing/2014/main" id="{3D1E28F5-81CF-DF4D-2CD7-CB68FD0085B9}"/>
                  </a:ext>
                </a:extLst>
              </p:cNvPr>
              <p:cNvSpPr txBox="1"/>
              <p:nvPr/>
            </p:nvSpPr>
            <p:spPr>
              <a:xfrm>
                <a:off x="190010" y="6356577"/>
                <a:ext cx="7000506" cy="523220"/>
              </a:xfrm>
              <a:prstGeom prst="rect">
                <a:avLst/>
              </a:prstGeom>
              <a:noFill/>
            </p:spPr>
            <p:txBody>
              <a:bodyPr wrap="none" rtlCol="0">
                <a:spAutoFit/>
              </a:bodyPr>
              <a:lstStyle/>
              <a:p>
                <a:r>
                  <a:rPr lang="en-US" sz="1400" dirty="0"/>
                  <a:t>Last energy deposit in KLM for different </a:t>
                </a:r>
                <a14:m>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𝑝</m:t>
                        </m:r>
                      </m:e>
                      <m:sub>
                        <m:r>
                          <a:rPr lang="en-US" sz="1400" b="0" i="1" smtClean="0">
                            <a:latin typeface="Cambria Math" panose="02040503050406030204" pitchFamily="18" charset="0"/>
                          </a:rPr>
                          <m:t>𝑇</m:t>
                        </m:r>
                      </m:sub>
                    </m:sSub>
                  </m:oMath>
                </a14:m>
                <a:r>
                  <a:rPr lang="en-US" sz="1400" dirty="0"/>
                  <a:t> </a:t>
                </a:r>
                <a:r>
                  <a:rPr lang="en-US" sz="1400" dirty="0">
                    <a:sym typeface="Wingdings" pitchFamily="2" charset="2"/>
                  </a:rPr>
                  <a:t>Shower is largely contained even at the highest </a:t>
                </a:r>
                <a:br>
                  <a:rPr lang="en-US" sz="1400" dirty="0">
                    <a:sym typeface="Wingdings" pitchFamily="2" charset="2"/>
                  </a:rPr>
                </a:br>
                <a:r>
                  <a:rPr lang="en-US" sz="1400" dirty="0">
                    <a:sym typeface="Wingdings" pitchFamily="2" charset="2"/>
                  </a:rPr>
                  <a:t>momenta expected in the barrel</a:t>
                </a:r>
                <a:r>
                  <a:rPr lang="en-US" sz="1400" dirty="0"/>
                  <a:t> </a:t>
                </a:r>
              </a:p>
            </p:txBody>
          </p:sp>
        </mc:Choice>
        <mc:Fallback>
          <p:sp>
            <p:nvSpPr>
              <p:cNvPr id="14" name="TextBox 13">
                <a:extLst>
                  <a:ext uri="{FF2B5EF4-FFF2-40B4-BE49-F238E27FC236}">
                    <a16:creationId xmlns:a16="http://schemas.microsoft.com/office/drawing/2014/main" id="{3D1E28F5-81CF-DF4D-2CD7-CB68FD0085B9}"/>
                  </a:ext>
                </a:extLst>
              </p:cNvPr>
              <p:cNvSpPr txBox="1">
                <a:spLocks noRot="1" noChangeAspect="1" noMove="1" noResize="1" noEditPoints="1" noAdjustHandles="1" noChangeArrowheads="1" noChangeShapeType="1" noTextEdit="1"/>
              </p:cNvSpPr>
              <p:nvPr/>
            </p:nvSpPr>
            <p:spPr>
              <a:xfrm>
                <a:off x="190010" y="6356577"/>
                <a:ext cx="7000506" cy="523220"/>
              </a:xfrm>
              <a:prstGeom prst="rect">
                <a:avLst/>
              </a:prstGeom>
              <a:blipFill>
                <a:blip r:embed="rId9"/>
                <a:stretch>
                  <a:fillRect l="-181" t="-4762" b="-11905"/>
                </a:stretch>
              </a:blipFill>
            </p:spPr>
            <p:txBody>
              <a:bodyPr/>
              <a:lstStyle/>
              <a:p>
                <a:r>
                  <a:rPr lang="en-US">
                    <a:noFill/>
                  </a:rPr>
                  <a:t> </a:t>
                </a:r>
              </a:p>
            </p:txBody>
          </p:sp>
        </mc:Fallback>
      </mc:AlternateContent>
      <p:pic>
        <p:nvPicPr>
          <p:cNvPr id="15" name="Picture 14">
            <a:extLst>
              <a:ext uri="{FF2B5EF4-FFF2-40B4-BE49-F238E27FC236}">
                <a16:creationId xmlns:a16="http://schemas.microsoft.com/office/drawing/2014/main" id="{754F1AB1-E701-6E70-43DF-E9A69BEA9409}"/>
              </a:ext>
            </a:extLst>
          </p:cNvPr>
          <p:cNvPicPr>
            <a:picLocks noChangeAspect="1"/>
          </p:cNvPicPr>
          <p:nvPr/>
        </p:nvPicPr>
        <p:blipFill>
          <a:blip r:embed="rId10"/>
          <a:stretch>
            <a:fillRect/>
          </a:stretch>
        </p:blipFill>
        <p:spPr>
          <a:xfrm>
            <a:off x="7185212" y="5575300"/>
            <a:ext cx="1905000" cy="1282700"/>
          </a:xfrm>
          <a:prstGeom prst="rect">
            <a:avLst/>
          </a:prstGeom>
        </p:spPr>
      </p:pic>
      <p:pic>
        <p:nvPicPr>
          <p:cNvPr id="17" name="Picture 16">
            <a:extLst>
              <a:ext uri="{FF2B5EF4-FFF2-40B4-BE49-F238E27FC236}">
                <a16:creationId xmlns:a16="http://schemas.microsoft.com/office/drawing/2014/main" id="{BD7F7A7B-B776-2109-0E9A-01923F3E7108}"/>
              </a:ext>
            </a:extLst>
          </p:cNvPr>
          <p:cNvPicPr>
            <a:picLocks noChangeAspect="1"/>
          </p:cNvPicPr>
          <p:nvPr/>
        </p:nvPicPr>
        <p:blipFill>
          <a:blip r:embed="rId11"/>
          <a:stretch>
            <a:fillRect/>
          </a:stretch>
        </p:blipFill>
        <p:spPr>
          <a:xfrm>
            <a:off x="6997138" y="4323030"/>
            <a:ext cx="2039285" cy="1363937"/>
          </a:xfrm>
          <a:prstGeom prst="rect">
            <a:avLst/>
          </a:prstGeom>
        </p:spPr>
      </p:pic>
      <mc:AlternateContent xmlns:mc="http://schemas.openxmlformats.org/markup-compatibility/2006">
        <mc:Choice xmlns:a14="http://schemas.microsoft.com/office/drawing/2010/main" Requires="a14">
          <p:sp>
            <p:nvSpPr>
              <p:cNvPr id="18" name="TextBox 17">
                <a:extLst>
                  <a:ext uri="{FF2B5EF4-FFF2-40B4-BE49-F238E27FC236}">
                    <a16:creationId xmlns:a16="http://schemas.microsoft.com/office/drawing/2014/main" id="{261F412B-66D5-D664-DBAC-8DF6A07B8BFA}"/>
                  </a:ext>
                </a:extLst>
              </p:cNvPr>
              <p:cNvSpPr txBox="1"/>
              <p:nvPr/>
            </p:nvSpPr>
            <p:spPr>
              <a:xfrm>
                <a:off x="8464924" y="4706471"/>
                <a:ext cx="486415" cy="369332"/>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𝐾</m:t>
                          </m:r>
                        </m:e>
                        <m:sub>
                          <m:r>
                            <a:rPr lang="en-US" b="0" i="1" smtClean="0">
                              <a:latin typeface="Cambria Math" panose="02040503050406030204" pitchFamily="18" charset="0"/>
                            </a:rPr>
                            <m:t>𝐿</m:t>
                          </m:r>
                        </m:sub>
                      </m:sSub>
                    </m:oMath>
                  </m:oMathPara>
                </a14:m>
                <a:endParaRPr lang="en-US" dirty="0"/>
              </a:p>
            </p:txBody>
          </p:sp>
        </mc:Choice>
        <mc:Fallback>
          <p:sp>
            <p:nvSpPr>
              <p:cNvPr id="18" name="TextBox 17">
                <a:extLst>
                  <a:ext uri="{FF2B5EF4-FFF2-40B4-BE49-F238E27FC236}">
                    <a16:creationId xmlns:a16="http://schemas.microsoft.com/office/drawing/2014/main" id="{261F412B-66D5-D664-DBAC-8DF6A07B8BFA}"/>
                  </a:ext>
                </a:extLst>
              </p:cNvPr>
              <p:cNvSpPr txBox="1">
                <a:spLocks noRot="1" noChangeAspect="1" noMove="1" noResize="1" noEditPoints="1" noAdjustHandles="1" noChangeArrowheads="1" noChangeShapeType="1" noTextEdit="1"/>
              </p:cNvSpPr>
              <p:nvPr/>
            </p:nvSpPr>
            <p:spPr>
              <a:xfrm>
                <a:off x="8464924" y="4706471"/>
                <a:ext cx="486415" cy="369332"/>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9" name="TextBox 18">
                <a:extLst>
                  <a:ext uri="{FF2B5EF4-FFF2-40B4-BE49-F238E27FC236}">
                    <a16:creationId xmlns:a16="http://schemas.microsoft.com/office/drawing/2014/main" id="{67D86EC2-E8C4-AB20-B270-ED73D30133A8}"/>
                  </a:ext>
                </a:extLst>
              </p:cNvPr>
              <p:cNvSpPr txBox="1"/>
              <p:nvPr/>
            </p:nvSpPr>
            <p:spPr>
              <a:xfrm>
                <a:off x="8317006" y="6024282"/>
                <a:ext cx="374590" cy="369332"/>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𝑛</m:t>
                      </m:r>
                    </m:oMath>
                  </m:oMathPara>
                </a14:m>
                <a:endParaRPr lang="en-US" dirty="0"/>
              </a:p>
            </p:txBody>
          </p:sp>
        </mc:Choice>
        <mc:Fallback>
          <p:sp>
            <p:nvSpPr>
              <p:cNvPr id="19" name="TextBox 18">
                <a:extLst>
                  <a:ext uri="{FF2B5EF4-FFF2-40B4-BE49-F238E27FC236}">
                    <a16:creationId xmlns:a16="http://schemas.microsoft.com/office/drawing/2014/main" id="{67D86EC2-E8C4-AB20-B270-ED73D30133A8}"/>
                  </a:ext>
                </a:extLst>
              </p:cNvPr>
              <p:cNvSpPr txBox="1">
                <a:spLocks noRot="1" noChangeAspect="1" noMove="1" noResize="1" noEditPoints="1" noAdjustHandles="1" noChangeArrowheads="1" noChangeShapeType="1" noTextEdit="1"/>
              </p:cNvSpPr>
              <p:nvPr/>
            </p:nvSpPr>
            <p:spPr>
              <a:xfrm>
                <a:off x="8317006" y="6024282"/>
                <a:ext cx="374590" cy="369332"/>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1" name="TextBox 20">
                <a:extLst>
                  <a:ext uri="{FF2B5EF4-FFF2-40B4-BE49-F238E27FC236}">
                    <a16:creationId xmlns:a16="http://schemas.microsoft.com/office/drawing/2014/main" id="{E28D8000-EB69-5B9C-DC6E-DFC6CE74D089}"/>
                  </a:ext>
                </a:extLst>
              </p:cNvPr>
              <p:cNvSpPr txBox="1"/>
              <p:nvPr/>
            </p:nvSpPr>
            <p:spPr>
              <a:xfrm>
                <a:off x="7661695" y="4663461"/>
                <a:ext cx="1122068" cy="400110"/>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n-US" sz="1000" b="0" i="1" smtClean="0">
                          <a:latin typeface="Cambria Math" panose="02040503050406030204" pitchFamily="18" charset="0"/>
                        </a:rPr>
                        <m:t>18×275</m:t>
                      </m:r>
                    </m:oMath>
                  </m:oMathPara>
                </a14:m>
                <a:endParaRPr lang="en-US" sz="1000" b="0" dirty="0"/>
              </a:p>
              <a:p>
                <a:endParaRPr lang="en-US" sz="1000" dirty="0"/>
              </a:p>
            </p:txBody>
          </p:sp>
        </mc:Choice>
        <mc:Fallback>
          <p:sp>
            <p:nvSpPr>
              <p:cNvPr id="21" name="TextBox 20">
                <a:extLst>
                  <a:ext uri="{FF2B5EF4-FFF2-40B4-BE49-F238E27FC236}">
                    <a16:creationId xmlns:a16="http://schemas.microsoft.com/office/drawing/2014/main" id="{E28D8000-EB69-5B9C-DC6E-DFC6CE74D089}"/>
                  </a:ext>
                </a:extLst>
              </p:cNvPr>
              <p:cNvSpPr txBox="1">
                <a:spLocks noRot="1" noChangeAspect="1" noMove="1" noResize="1" noEditPoints="1" noAdjustHandles="1" noChangeArrowheads="1" noChangeShapeType="1" noTextEdit="1"/>
              </p:cNvSpPr>
              <p:nvPr/>
            </p:nvSpPr>
            <p:spPr>
              <a:xfrm>
                <a:off x="7661695" y="4663461"/>
                <a:ext cx="1122068" cy="400110"/>
              </a:xfrm>
              <a:prstGeom prst="rect">
                <a:avLst/>
              </a:prstGeom>
              <a:blipFill>
                <a:blip r:embed="rId1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3213985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1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107209</TotalTime>
  <Words>3324</Words>
  <Application>Microsoft Macintosh PowerPoint</Application>
  <PresentationFormat>On-screen Show (4:3)</PresentationFormat>
  <Paragraphs>463</Paragraphs>
  <Slides>35</Slides>
  <Notes>1</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35</vt:i4>
      </vt:variant>
    </vt:vector>
  </HeadingPairs>
  <TitlesOfParts>
    <vt:vector size="48" baseType="lpstr">
      <vt:lpstr>PingFangSC-Regular</vt:lpstr>
      <vt:lpstr>.PingFangSC-Regular</vt:lpstr>
      <vt:lpstr>Arial</vt:lpstr>
      <vt:lpstr>Calibri</vt:lpstr>
      <vt:lpstr>Calibri Light</vt:lpstr>
      <vt:lpstr>Cambria Math</vt:lpstr>
      <vt:lpstr>Helvetica</vt:lpstr>
      <vt:lpstr>Helvetica Neue</vt:lpstr>
      <vt:lpstr>Helvetica Neue Medium</vt:lpstr>
      <vt:lpstr>Slack-Lato</vt:lpstr>
      <vt:lpstr>TimesNewRomanPSMT</vt:lpstr>
      <vt:lpstr>Office Theme</vt:lpstr>
      <vt:lpstr>21_BasicWhite</vt:lpstr>
      <vt:lpstr>Continuation of KLM R&amp;D for the EIC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Cont</vt:lpstr>
      <vt:lpstr>PowerPoint Presentation</vt:lpstr>
      <vt:lpstr>PowerPoint Presentation</vt:lpstr>
      <vt:lpstr>PowerPoint Presentation</vt:lpstr>
      <vt:lpstr>PowerPoint Presentation</vt:lpstr>
      <vt:lpstr>PowerPoint Presentation</vt:lpstr>
      <vt:lpstr>Project Motivation and Objectives</vt:lpstr>
      <vt:lpstr>Project Scope</vt:lpstr>
      <vt:lpstr>Previous Year 1 Activities and Budget Request </vt:lpstr>
      <vt:lpstr>Current Status </vt:lpstr>
      <vt:lpstr>Simulations</vt:lpstr>
      <vt:lpstr>Simulations, Cont</vt:lpstr>
      <vt:lpstr>Scintillator test and electronics</vt:lpstr>
      <vt:lpstr>Year 2 Activities and money matrix</vt:lpstr>
      <vt:lpstr>Milestones Year 2</vt:lpstr>
      <vt:lpstr>Year 3 Activities</vt:lpstr>
      <vt:lpstr>Backup</vt:lpstr>
      <vt:lpstr>PowerPoint Presentation</vt:lpstr>
      <vt:lpstr>PowerPoint Presentation</vt:lpstr>
      <vt:lpstr>PowerPoint Presentation</vt:lpstr>
      <vt:lpstr>PowerPoint Presentation</vt:lpstr>
      <vt:lpstr>Simulations, Cont</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Anselm Vossen, Ph.D.</cp:lastModifiedBy>
  <cp:revision>1036</cp:revision>
  <cp:lastPrinted>2018-10-15T14:48:16Z</cp:lastPrinted>
  <dcterms:created xsi:type="dcterms:W3CDTF">2017-10-25T13:41:42Z</dcterms:created>
  <dcterms:modified xsi:type="dcterms:W3CDTF">2023-10-31T13:11:43Z</dcterms:modified>
</cp:coreProperties>
</file>