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sldIdLst>
    <p:sldId id="256" r:id="rId2"/>
    <p:sldId id="282" r:id="rId3"/>
    <p:sldId id="283" r:id="rId4"/>
    <p:sldId id="278" r:id="rId5"/>
    <p:sldId id="280" r:id="rId6"/>
    <p:sldId id="279" r:id="rId7"/>
    <p:sldId id="257" r:id="rId8"/>
    <p:sldId id="259" r:id="rId9"/>
    <p:sldId id="266" r:id="rId10"/>
    <p:sldId id="264" r:id="rId11"/>
    <p:sldId id="267" r:id="rId12"/>
    <p:sldId id="265" r:id="rId13"/>
    <p:sldId id="269" r:id="rId14"/>
    <p:sldId id="271" r:id="rId15"/>
    <p:sldId id="270" r:id="rId16"/>
    <p:sldId id="281" r:id="rId17"/>
    <p:sldId id="284"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16" autoAdjust="0"/>
    <p:restoredTop sz="94694"/>
  </p:normalViewPr>
  <p:slideViewPr>
    <p:cSldViewPr snapToGrid="0" snapToObjects="1">
      <p:cViewPr varScale="1">
        <p:scale>
          <a:sx n="185" d="100"/>
          <a:sy n="185" d="100"/>
        </p:scale>
        <p:origin x="11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10/29/23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813175" y="2326733"/>
            <a:ext cx="10748022" cy="1012427"/>
          </a:xfrm>
        </p:spPr>
        <p:txBody>
          <a:bodyPr>
            <a:normAutofit/>
          </a:bodyPr>
          <a:lstStyle/>
          <a:p>
            <a:r>
              <a:rPr lang="en-US" sz="3200" dirty="0">
                <a:effectLst/>
                <a:ea typeface="Times New Roman" panose="02020603050405020304" pitchFamily="18" charset="0"/>
                <a:cs typeface="Times New Roman" panose="02020603050405020304" pitchFamily="18" charset="0"/>
              </a:rPr>
              <a:t>Feasibility of</a:t>
            </a:r>
            <a:r>
              <a:rPr lang="en-US" sz="3200" b="1" dirty="0">
                <a:effectLst/>
                <a:ea typeface="Times New Roman" panose="02020603050405020304" pitchFamily="18" charset="0"/>
                <a:cs typeface="Times New Roman" panose="02020603050405020304" pitchFamily="18" charset="0"/>
              </a:rPr>
              <a:t> </a:t>
            </a:r>
            <a:r>
              <a:rPr lang="en-US" sz="3200" dirty="0">
                <a:effectLst/>
                <a:ea typeface="Times New Roman" panose="02020603050405020304" pitchFamily="18" charset="0"/>
                <a:cs typeface="Times New Roman" panose="02020603050405020304" pitchFamily="18" charset="0"/>
              </a:rPr>
              <a:t>Organic Glass Scintillators (OGS) </a:t>
            </a:r>
            <a:br>
              <a:rPr lang="en-US" sz="3200" dirty="0">
                <a:effectLst/>
                <a:ea typeface="Times New Roman" panose="02020603050405020304" pitchFamily="18" charset="0"/>
                <a:cs typeface="Times New Roman" panose="02020603050405020304" pitchFamily="18" charset="0"/>
              </a:rPr>
            </a:br>
            <a:r>
              <a:rPr lang="en-US" sz="3200" dirty="0">
                <a:effectLst/>
                <a:ea typeface="Times New Roman" panose="02020603050405020304" pitchFamily="18" charset="0"/>
                <a:cs typeface="Times New Roman" panose="02020603050405020304" pitchFamily="18" charset="0"/>
              </a:rPr>
              <a:t>for EIC </a:t>
            </a:r>
            <a:endParaRPr lang="en-US" sz="3200"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813175" y="5941020"/>
            <a:ext cx="10334625" cy="746185"/>
          </a:xfrm>
        </p:spPr>
        <p:txBody>
          <a:bodyPr>
            <a:noAutofit/>
          </a:bodyPr>
          <a:lstStyle/>
          <a:p>
            <a:r>
              <a:rPr lang="en-US" sz="1800" b="0" dirty="0">
                <a:solidFill>
                  <a:srgbClr val="F9F9F9"/>
                </a:solidFill>
                <a:effectLst/>
                <a:latin typeface="Roboto" panose="02000000000000000000" pitchFamily="2" charset="0"/>
              </a:rPr>
              <a:t>EIC-Related Generic Detector R&amp;D Proposal Review Meeting</a:t>
            </a:r>
            <a:endParaRPr lang="en-US" dirty="0"/>
          </a:p>
          <a:p>
            <a:r>
              <a:rPr lang="en-US" dirty="0"/>
              <a:t>October 30-31,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813175" y="4183393"/>
            <a:ext cx="10334625" cy="913394"/>
          </a:xfrm>
        </p:spPr>
        <p:txBody>
          <a:bodyPr/>
          <a:lstStyle/>
          <a:p>
            <a:r>
              <a:rPr lang="en-US" sz="2000" dirty="0"/>
              <a:t>Aleksey Bolotnikov, Erik Muller, James Kierstead, Ivan Kotov, Milind Diwan, Sean Stoll, and Craig Woody</a:t>
            </a:r>
          </a:p>
          <a:p>
            <a:endParaRPr lang="en-US" sz="900" dirty="0"/>
          </a:p>
          <a:p>
            <a:r>
              <a:rPr lang="en-US" sz="2000" dirty="0"/>
              <a:t>Brookhaven National Laboratory</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7135-BAFC-06D8-0494-7FCC455C689B}"/>
              </a:ext>
            </a:extLst>
          </p:cNvPr>
          <p:cNvSpPr>
            <a:spLocks noGrp="1"/>
          </p:cNvSpPr>
          <p:nvPr>
            <p:ph type="title"/>
          </p:nvPr>
        </p:nvSpPr>
        <p:spPr>
          <a:xfrm>
            <a:off x="603029" y="126228"/>
            <a:ext cx="10359355" cy="1325563"/>
          </a:xfrm>
        </p:spPr>
        <p:txBody>
          <a:bodyPr>
            <a:normAutofit/>
          </a:bodyPr>
          <a:lstStyle/>
          <a:p>
            <a:r>
              <a:rPr lang="en-US" sz="3200" dirty="0"/>
              <a:t>OGS is available from two vendors: RMD, Inc. and Blueshift Optics, LLC</a:t>
            </a:r>
          </a:p>
        </p:txBody>
      </p:sp>
      <p:sp>
        <p:nvSpPr>
          <p:cNvPr id="3" name="Content Placeholder 2">
            <a:extLst>
              <a:ext uri="{FF2B5EF4-FFF2-40B4-BE49-F238E27FC236}">
                <a16:creationId xmlns:a16="http://schemas.microsoft.com/office/drawing/2014/main" id="{FA85F5BA-6CF4-9C76-C254-ECB8F7DEFAA8}"/>
              </a:ext>
            </a:extLst>
          </p:cNvPr>
          <p:cNvSpPr>
            <a:spLocks noGrp="1"/>
          </p:cNvSpPr>
          <p:nvPr>
            <p:ph idx="1"/>
          </p:nvPr>
        </p:nvSpPr>
        <p:spPr>
          <a:xfrm>
            <a:off x="1385587" y="4519516"/>
            <a:ext cx="10031829" cy="964468"/>
          </a:xfrm>
        </p:spPr>
        <p:txBody>
          <a:bodyPr>
            <a:noAutofit/>
          </a:bodyPr>
          <a:lstStyle/>
          <a:p>
            <a:pPr marL="342900" indent="-342900">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Samples</a:t>
            </a:r>
            <a:r>
              <a:rPr lang="en-US" sz="2000" dirty="0">
                <a:effectLst/>
                <a:latin typeface="Calibri" panose="020F0502020204030204" pitchFamily="34" charset="0"/>
                <a:ea typeface="Times New Roman" panose="02020603050405020304" pitchFamily="18" charset="0"/>
                <a:cs typeface="Calibri" panose="020F0502020204030204" pitchFamily="34" charset="0"/>
              </a:rPr>
              <a:t> of 20-cm long OGS bars (left) and 38 ID mm x 38 mm OGS cylinder</a:t>
            </a:r>
          </a:p>
          <a:p>
            <a:pPr marL="342900" indent="-342900">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RMD is interested in supporting this project by providing samples of different shapes and optimizing the plastic formulations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2B88F4FF-FD2E-EF56-9BE3-6B94299EC074}"/>
              </a:ext>
            </a:extLst>
          </p:cNvPr>
          <p:cNvSpPr>
            <a:spLocks noGrp="1"/>
          </p:cNvSpPr>
          <p:nvPr>
            <p:ph type="sldNum" sz="quarter" idx="4"/>
          </p:nvPr>
        </p:nvSpPr>
        <p:spPr/>
        <p:txBody>
          <a:bodyPr/>
          <a:lstStyle/>
          <a:p>
            <a:fld id="{933A556B-7C63-244D-9B7C-B0EA8042B330}" type="slidenum">
              <a:rPr lang="en-US" smtClean="0"/>
              <a:pPr/>
              <a:t>10</a:t>
            </a:fld>
            <a:endParaRPr lang="en-US" sz="1000" dirty="0"/>
          </a:p>
        </p:txBody>
      </p:sp>
      <p:pic>
        <p:nvPicPr>
          <p:cNvPr id="8" name="Picture 7" descr="A picture containing computer, dark&#10;&#10;Description automatically generated">
            <a:extLst>
              <a:ext uri="{FF2B5EF4-FFF2-40B4-BE49-F238E27FC236}">
                <a16:creationId xmlns:a16="http://schemas.microsoft.com/office/drawing/2014/main" id="{13FCC666-ED93-7785-0C81-C756F31FC59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bwMode="auto">
          <a:xfrm>
            <a:off x="2349488" y="1904301"/>
            <a:ext cx="2381844" cy="2246617"/>
          </a:xfrm>
          <a:prstGeom prst="rect">
            <a:avLst/>
          </a:prstGeom>
          <a:ln>
            <a:noFill/>
          </a:ln>
          <a:extLst>
            <a:ext uri="{53640926-AAD7-44D8-BBD7-CCE9431645EC}">
              <a14:shadowObscured xmlns:a14="http://schemas.microsoft.com/office/drawing/2010/main"/>
            </a:ext>
          </a:extLst>
        </p:spPr>
      </p:pic>
      <p:pic>
        <p:nvPicPr>
          <p:cNvPr id="9" name="Picture 8" descr="A picture containing cup, container, glass, plastic&#10;&#10;Description automatically generated">
            <a:extLst>
              <a:ext uri="{FF2B5EF4-FFF2-40B4-BE49-F238E27FC236}">
                <a16:creationId xmlns:a16="http://schemas.microsoft.com/office/drawing/2014/main" id="{1968DF0E-BF9D-175C-C51D-6E6B158F4A08}"/>
              </a:ext>
            </a:extLst>
          </p:cNvPr>
          <p:cNvPicPr>
            <a:picLocks noChangeAspect="1"/>
          </p:cNvPicPr>
          <p:nvPr/>
        </p:nvPicPr>
        <p:blipFill>
          <a:blip r:embed="rId3"/>
          <a:stretch>
            <a:fillRect/>
          </a:stretch>
        </p:blipFill>
        <p:spPr>
          <a:xfrm>
            <a:off x="6378020" y="1904301"/>
            <a:ext cx="2933703" cy="2272959"/>
          </a:xfrm>
          <a:prstGeom prst="rect">
            <a:avLst/>
          </a:prstGeom>
        </p:spPr>
      </p:pic>
      <p:sp>
        <p:nvSpPr>
          <p:cNvPr id="5" name="TextBox 4">
            <a:extLst>
              <a:ext uri="{FF2B5EF4-FFF2-40B4-BE49-F238E27FC236}">
                <a16:creationId xmlns:a16="http://schemas.microsoft.com/office/drawing/2014/main" id="{B4EC5DD5-B408-0AC9-03A1-2818427C47B3}"/>
              </a:ext>
            </a:extLst>
          </p:cNvPr>
          <p:cNvSpPr txBox="1"/>
          <p:nvPr/>
        </p:nvSpPr>
        <p:spPr>
          <a:xfrm>
            <a:off x="5782707" y="5936494"/>
            <a:ext cx="5405307" cy="584775"/>
          </a:xfrm>
          <a:prstGeom prst="rect">
            <a:avLst/>
          </a:prstGeom>
          <a:noFill/>
        </p:spPr>
        <p:txBody>
          <a:bodyPr wrap="square" rtlCol="0">
            <a:spAutoFit/>
          </a:bodyPr>
          <a:lstStyle/>
          <a:p>
            <a:r>
              <a:rPr lang="en-US" sz="1600" dirty="0"/>
              <a:t>blueshiftoptics.com/org-glass-scintillator &amp; rmdinc.com/product-category/organic-glass-scintillator</a:t>
            </a:r>
          </a:p>
        </p:txBody>
      </p:sp>
    </p:spTree>
    <p:extLst>
      <p:ext uri="{BB962C8B-B14F-4D97-AF65-F5344CB8AC3E}">
        <p14:creationId xmlns:p14="http://schemas.microsoft.com/office/powerpoint/2010/main" val="95501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91A9-D44F-6B36-FE25-E5F3F95E5493}"/>
              </a:ext>
            </a:extLst>
          </p:cNvPr>
          <p:cNvSpPr>
            <a:spLocks noGrp="1"/>
          </p:cNvSpPr>
          <p:nvPr>
            <p:ph type="title"/>
          </p:nvPr>
        </p:nvSpPr>
        <p:spPr>
          <a:xfrm>
            <a:off x="571500" y="12788"/>
            <a:ext cx="11049000" cy="792555"/>
          </a:xfrm>
        </p:spPr>
        <p:txBody>
          <a:bodyPr>
            <a:normAutofit/>
          </a:bodyPr>
          <a:lstStyle/>
          <a:p>
            <a:r>
              <a:rPr lang="en-US" sz="3600" dirty="0"/>
              <a:t>Pulse shape discrimination</a:t>
            </a:r>
          </a:p>
        </p:txBody>
      </p:sp>
      <p:sp>
        <p:nvSpPr>
          <p:cNvPr id="3" name="Content Placeholder 2">
            <a:extLst>
              <a:ext uri="{FF2B5EF4-FFF2-40B4-BE49-F238E27FC236}">
                <a16:creationId xmlns:a16="http://schemas.microsoft.com/office/drawing/2014/main" id="{4667E675-6AB5-8D3E-9B55-7AE9AF813B5C}"/>
              </a:ext>
            </a:extLst>
          </p:cNvPr>
          <p:cNvSpPr>
            <a:spLocks noGrp="1"/>
          </p:cNvSpPr>
          <p:nvPr>
            <p:ph idx="1"/>
          </p:nvPr>
        </p:nvSpPr>
        <p:spPr>
          <a:xfrm>
            <a:off x="1024226" y="1389193"/>
            <a:ext cx="6282306" cy="2654301"/>
          </a:xfrm>
        </p:spPr>
        <p:txBody>
          <a:bodyPr>
            <a:noAutofit/>
          </a:bodyPr>
          <a:lstStyle/>
          <a:p>
            <a:pPr marL="342900" indent="-342900">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many organic and some inorganic scintillators, the fraction of the light in the slow component depends on ionization density,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/dx. </a:t>
            </a:r>
          </a:p>
          <a:p>
            <a:pPr marL="342900" indent="-342900">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dependence can be used to differentiate between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weakly and strongly</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ionizing particles</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e.g., proton and electron recoils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indent="-342900">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PSD is defined as a</a:t>
            </a:r>
            <a:r>
              <a:rPr lang="en-US" sz="2000" dirty="0">
                <a:latin typeface="Calibri" panose="020F0502020204030204" pitchFamily="34" charset="0"/>
                <a:cs typeface="Calibri" panose="020F0502020204030204" pitchFamily="34" charset="0"/>
              </a:rPr>
              <a:t> difference in the ratio of the charge in the tail to the total integrated charge in the pulse</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Time windows should be optimized, e.g., (0-30) ns and (30-190) ns</a:t>
            </a:r>
          </a:p>
        </p:txBody>
      </p:sp>
      <p:sp>
        <p:nvSpPr>
          <p:cNvPr id="4" name="Slide Number Placeholder 3">
            <a:extLst>
              <a:ext uri="{FF2B5EF4-FFF2-40B4-BE49-F238E27FC236}">
                <a16:creationId xmlns:a16="http://schemas.microsoft.com/office/drawing/2014/main" id="{5F495E3C-21CB-142A-EF7E-5CF64C3797F3}"/>
              </a:ext>
            </a:extLst>
          </p:cNvPr>
          <p:cNvSpPr>
            <a:spLocks noGrp="1"/>
          </p:cNvSpPr>
          <p:nvPr>
            <p:ph type="sldNum" sz="quarter" idx="4"/>
          </p:nvPr>
        </p:nvSpPr>
        <p:spPr/>
        <p:txBody>
          <a:bodyPr/>
          <a:lstStyle/>
          <a:p>
            <a:fld id="{933A556B-7C63-244D-9B7C-B0EA8042B330}" type="slidenum">
              <a:rPr lang="en-US" smtClean="0"/>
              <a:pPr/>
              <a:t>11</a:t>
            </a:fld>
            <a:endParaRPr lang="en-US" sz="1000" dirty="0"/>
          </a:p>
        </p:txBody>
      </p:sp>
      <p:pic>
        <p:nvPicPr>
          <p:cNvPr id="6" name="Picture 5">
            <a:extLst>
              <a:ext uri="{FF2B5EF4-FFF2-40B4-BE49-F238E27FC236}">
                <a16:creationId xmlns:a16="http://schemas.microsoft.com/office/drawing/2014/main" id="{4B729BC3-90D4-E475-6CBC-1D997E722D6C}"/>
              </a:ext>
            </a:extLst>
          </p:cNvPr>
          <p:cNvPicPr>
            <a:picLocks noChangeAspect="1"/>
          </p:cNvPicPr>
          <p:nvPr/>
        </p:nvPicPr>
        <p:blipFill>
          <a:blip r:embed="rId2"/>
          <a:stretch>
            <a:fillRect/>
          </a:stretch>
        </p:blipFill>
        <p:spPr>
          <a:xfrm>
            <a:off x="7793664" y="830166"/>
            <a:ext cx="3371313" cy="2530732"/>
          </a:xfrm>
          <a:prstGeom prst="rect">
            <a:avLst/>
          </a:prstGeom>
        </p:spPr>
      </p:pic>
      <p:pic>
        <p:nvPicPr>
          <p:cNvPr id="7" name="Picture 6">
            <a:extLst>
              <a:ext uri="{FF2B5EF4-FFF2-40B4-BE49-F238E27FC236}">
                <a16:creationId xmlns:a16="http://schemas.microsoft.com/office/drawing/2014/main" id="{D6BA960D-5D2A-91A2-2046-78E3883A0622}"/>
              </a:ext>
            </a:extLst>
          </p:cNvPr>
          <p:cNvPicPr>
            <a:picLocks noChangeAspect="1"/>
          </p:cNvPicPr>
          <p:nvPr/>
        </p:nvPicPr>
        <p:blipFill>
          <a:blip r:embed="rId3"/>
          <a:stretch>
            <a:fillRect/>
          </a:stretch>
        </p:blipFill>
        <p:spPr>
          <a:xfrm>
            <a:off x="7793663" y="3462963"/>
            <a:ext cx="3371313" cy="2730226"/>
          </a:xfrm>
          <a:prstGeom prst="rect">
            <a:avLst/>
          </a:prstGeom>
        </p:spPr>
      </p:pic>
      <p:sp>
        <p:nvSpPr>
          <p:cNvPr id="8" name="TextBox 7">
            <a:extLst>
              <a:ext uri="{FF2B5EF4-FFF2-40B4-BE49-F238E27FC236}">
                <a16:creationId xmlns:a16="http://schemas.microsoft.com/office/drawing/2014/main" id="{15E9D36D-6C03-8F54-4EC0-2C8CBAD24587}"/>
              </a:ext>
            </a:extLst>
          </p:cNvPr>
          <p:cNvSpPr txBox="1"/>
          <p:nvPr/>
        </p:nvSpPr>
        <p:spPr>
          <a:xfrm>
            <a:off x="4800562" y="6141330"/>
            <a:ext cx="6901311" cy="584775"/>
          </a:xfrm>
          <a:prstGeom prst="rect">
            <a:avLst/>
          </a:prstGeom>
          <a:noFill/>
        </p:spPr>
        <p:txBody>
          <a:bodyPr wrap="square" rtlCol="0">
            <a:spAutoFit/>
          </a:bodyPr>
          <a:lstStyle/>
          <a:p>
            <a:pPr marR="0" lvl="0"/>
            <a:r>
              <a:rPr lang="en-US" sz="1600" dirty="0">
                <a:solidFill>
                  <a:srgbClr val="000000"/>
                </a:solidFill>
                <a:effectLst/>
                <a:latin typeface="Times New Roman" panose="02020603050405020304" pitchFamily="18" charset="0"/>
                <a:ea typeface="Times New Roman" panose="02020603050405020304" pitchFamily="18" charset="0"/>
              </a:rPr>
              <a:t>M. </a:t>
            </a:r>
            <a:r>
              <a:rPr lang="en-US" sz="1600" dirty="0" err="1">
                <a:solidFill>
                  <a:srgbClr val="000000"/>
                </a:solidFill>
                <a:effectLst/>
                <a:latin typeface="Times New Roman" panose="02020603050405020304" pitchFamily="18" charset="0"/>
                <a:ea typeface="Times New Roman" panose="02020603050405020304" pitchFamily="18" charset="0"/>
              </a:rPr>
              <a:t>Grodzicka-Kobylka</a:t>
            </a:r>
            <a:r>
              <a:rPr lang="en-US" sz="1600" dirty="0">
                <a:solidFill>
                  <a:srgbClr val="000000"/>
                </a:solidFill>
                <a:effectLst/>
                <a:latin typeface="Times New Roman" panose="02020603050405020304" pitchFamily="18" charset="0"/>
                <a:ea typeface="Times New Roman" panose="02020603050405020304" pitchFamily="18" charset="0"/>
              </a:rPr>
              <a:t>, et al., “2-inch molecular organic glass scintillator for neutron–gamma discrimination”, </a:t>
            </a:r>
            <a:r>
              <a:rPr lang="en-US" sz="1600" dirty="0" err="1">
                <a:solidFill>
                  <a:srgbClr val="000000"/>
                </a:solidFill>
                <a:effectLst/>
                <a:latin typeface="Times New Roman" panose="02020603050405020304" pitchFamily="18" charset="0"/>
                <a:ea typeface="Times New Roman" panose="02020603050405020304" pitchFamily="18" charset="0"/>
              </a:rPr>
              <a:t>Nucl</a:t>
            </a:r>
            <a:r>
              <a:rPr lang="en-US" sz="1600" dirty="0">
                <a:solidFill>
                  <a:srgbClr val="000000"/>
                </a:solidFill>
                <a:effectLst/>
                <a:latin typeface="Times New Roman" panose="02020603050405020304" pitchFamily="18" charset="0"/>
                <a:ea typeface="Times New Roman" panose="02020603050405020304" pitchFamily="18" charset="0"/>
              </a:rPr>
              <a:t>. Instr. and Meth., A1047 (2023) 167702.</a:t>
            </a:r>
            <a:endParaRPr lang="en-US" sz="16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D009141-BF25-54E7-2CB9-F1CCF13BD605}"/>
              </a:ext>
            </a:extLst>
          </p:cNvPr>
          <p:cNvSpPr txBox="1"/>
          <p:nvPr/>
        </p:nvSpPr>
        <p:spPr>
          <a:xfrm>
            <a:off x="7943028" y="307506"/>
            <a:ext cx="3072584" cy="923330"/>
          </a:xfrm>
          <a:prstGeom prst="rect">
            <a:avLst/>
          </a:prstGeom>
          <a:solidFill>
            <a:schemeClr val="accent6">
              <a:lumMod val="20000"/>
              <a:lumOff val="80000"/>
            </a:schemeClr>
          </a:solidFill>
        </p:spPr>
        <p:txBody>
          <a:bodyPr wrap="square" rtlCol="0">
            <a:spAutoFit/>
          </a:bodyPr>
          <a:lstStyle/>
          <a:p>
            <a:pPr algn="ctr"/>
            <a:r>
              <a:rPr lang="en-US" dirty="0"/>
              <a:t>Current signals in OGS from recoil protons and gamma rays</a:t>
            </a:r>
          </a:p>
        </p:txBody>
      </p:sp>
      <p:sp>
        <p:nvSpPr>
          <p:cNvPr id="9" name="TextBox 8">
            <a:extLst>
              <a:ext uri="{FF2B5EF4-FFF2-40B4-BE49-F238E27FC236}">
                <a16:creationId xmlns:a16="http://schemas.microsoft.com/office/drawing/2014/main" id="{5D3E4C34-DC38-4EF9-549C-69B23561768C}"/>
              </a:ext>
            </a:extLst>
          </p:cNvPr>
          <p:cNvSpPr txBox="1"/>
          <p:nvPr/>
        </p:nvSpPr>
        <p:spPr>
          <a:xfrm>
            <a:off x="9018165" y="3401109"/>
            <a:ext cx="1479892" cy="369332"/>
          </a:xfrm>
          <a:prstGeom prst="rect">
            <a:avLst/>
          </a:prstGeom>
          <a:solidFill>
            <a:schemeClr val="accent6">
              <a:lumMod val="20000"/>
              <a:lumOff val="80000"/>
            </a:schemeClr>
          </a:solidFill>
        </p:spPr>
        <p:txBody>
          <a:bodyPr wrap="none" rtlCol="0">
            <a:spAutoFit/>
          </a:bodyPr>
          <a:lstStyle/>
          <a:p>
            <a:r>
              <a:rPr lang="en-US" dirty="0"/>
              <a:t>PSD in OGS</a:t>
            </a:r>
          </a:p>
        </p:txBody>
      </p:sp>
      <p:sp>
        <p:nvSpPr>
          <p:cNvPr id="10" name="TextBox 9">
            <a:extLst>
              <a:ext uri="{FF2B5EF4-FFF2-40B4-BE49-F238E27FC236}">
                <a16:creationId xmlns:a16="http://schemas.microsoft.com/office/drawing/2014/main" id="{DEB1A2FC-2FD1-3E21-E0B1-E74171B5F712}"/>
              </a:ext>
            </a:extLst>
          </p:cNvPr>
          <p:cNvSpPr txBox="1"/>
          <p:nvPr/>
        </p:nvSpPr>
        <p:spPr>
          <a:xfrm>
            <a:off x="1203159" y="4828076"/>
            <a:ext cx="6282306" cy="923330"/>
          </a:xfrm>
          <a:prstGeom prst="rect">
            <a:avLst/>
          </a:prstGeom>
          <a:solidFill>
            <a:schemeClr val="accent6">
              <a:lumMod val="20000"/>
              <a:lumOff val="80000"/>
            </a:schemeClr>
          </a:solidFill>
        </p:spPr>
        <p:txBody>
          <a:bodyPr wrap="square" rtlCol="0">
            <a:spAutoFit/>
          </a:bodyPr>
          <a:lstStyle/>
          <a:p>
            <a:r>
              <a:rPr lang="en-US" dirty="0"/>
              <a:t>The main question is whether we can use the pulse shape discrimination capability to distinguish between hadronic and electromagnetic showers </a:t>
            </a:r>
          </a:p>
        </p:txBody>
      </p:sp>
    </p:spTree>
    <p:extLst>
      <p:ext uri="{BB962C8B-B14F-4D97-AF65-F5344CB8AC3E}">
        <p14:creationId xmlns:p14="http://schemas.microsoft.com/office/powerpoint/2010/main" val="264516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F413-290E-592C-C317-EDA697D107B4}"/>
              </a:ext>
            </a:extLst>
          </p:cNvPr>
          <p:cNvSpPr>
            <a:spLocks noGrp="1"/>
          </p:cNvSpPr>
          <p:nvPr>
            <p:ph type="title"/>
          </p:nvPr>
        </p:nvSpPr>
        <p:spPr>
          <a:xfrm>
            <a:off x="571500" y="365125"/>
            <a:ext cx="11049000" cy="717055"/>
          </a:xfrm>
        </p:spPr>
        <p:txBody>
          <a:bodyPr>
            <a:normAutofit fontScale="90000"/>
          </a:bodyPr>
          <a:lstStyle/>
          <a:p>
            <a:r>
              <a:rPr lang="en-US" dirty="0"/>
              <a:t>Is detection of Cherenkov light possible?</a:t>
            </a:r>
          </a:p>
        </p:txBody>
      </p:sp>
      <p:sp>
        <p:nvSpPr>
          <p:cNvPr id="3" name="Content Placeholder 2">
            <a:extLst>
              <a:ext uri="{FF2B5EF4-FFF2-40B4-BE49-F238E27FC236}">
                <a16:creationId xmlns:a16="http://schemas.microsoft.com/office/drawing/2014/main" id="{B02E5522-994F-5911-23CC-AB57F9FB5EDF}"/>
              </a:ext>
            </a:extLst>
          </p:cNvPr>
          <p:cNvSpPr>
            <a:spLocks noGrp="1"/>
          </p:cNvSpPr>
          <p:nvPr>
            <p:ph idx="1"/>
          </p:nvPr>
        </p:nvSpPr>
        <p:spPr>
          <a:xfrm>
            <a:off x="1560856" y="1532888"/>
            <a:ext cx="8662549" cy="2897886"/>
          </a:xfrm>
          <a:noFill/>
        </p:spPr>
        <p:txBody>
          <a:bodyPr>
            <a:noAutofit/>
          </a:bodyPr>
          <a:lstStyle/>
          <a:p>
            <a:pPr marL="457200" indent="-457200">
              <a:lnSpc>
                <a:spcPct val="10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Currently, there is no data in the literature on the Cherenkov light detection in OGS</a:t>
            </a:r>
          </a:p>
          <a:p>
            <a:pPr marL="457200" indent="-457200">
              <a:lnSpc>
                <a:spcPct val="10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Cherenkov light generated in OGS is expected to be similar to the Cherenkov light in quartz (the refractive indices are nearly the same for both materials)</a:t>
            </a:r>
          </a:p>
          <a:p>
            <a:pPr marL="457200" indent="-457200">
              <a:lnSpc>
                <a:spcPct val="10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In the past, Cherenkov light has been studied in PMMA and some plastic scintillation fibers [1,2] </a:t>
            </a:r>
          </a:p>
          <a:p>
            <a:pPr marL="457200" indent="-457200">
              <a:lnSpc>
                <a:spcPct val="10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One of the proposed tasks is to investigate the possibility of the Cherenkov light detection in OGS</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D17255D-47F6-0700-B11A-B32FD73EA572}"/>
              </a:ext>
            </a:extLst>
          </p:cNvPr>
          <p:cNvSpPr>
            <a:spLocks noGrp="1"/>
          </p:cNvSpPr>
          <p:nvPr>
            <p:ph type="sldNum" sz="quarter" idx="4"/>
          </p:nvPr>
        </p:nvSpPr>
        <p:spPr/>
        <p:txBody>
          <a:bodyPr/>
          <a:lstStyle/>
          <a:p>
            <a:fld id="{933A556B-7C63-244D-9B7C-B0EA8042B330}" type="slidenum">
              <a:rPr lang="en-US" smtClean="0"/>
              <a:pPr/>
              <a:t>12</a:t>
            </a:fld>
            <a:endParaRPr lang="en-US" sz="1000" dirty="0"/>
          </a:p>
        </p:txBody>
      </p:sp>
      <p:sp>
        <p:nvSpPr>
          <p:cNvPr id="5" name="TextBox 4">
            <a:extLst>
              <a:ext uri="{FF2B5EF4-FFF2-40B4-BE49-F238E27FC236}">
                <a16:creationId xmlns:a16="http://schemas.microsoft.com/office/drawing/2014/main" id="{ADEB543F-48CB-672C-B7B4-99D9BD36576E}"/>
              </a:ext>
            </a:extLst>
          </p:cNvPr>
          <p:cNvSpPr txBox="1"/>
          <p:nvPr/>
        </p:nvSpPr>
        <p:spPr>
          <a:xfrm>
            <a:off x="4060272" y="5003600"/>
            <a:ext cx="7063782" cy="954107"/>
          </a:xfrm>
          <a:prstGeom prst="rect">
            <a:avLst/>
          </a:prstGeom>
          <a:noFill/>
        </p:spPr>
        <p:txBody>
          <a:bodyPr wrap="square" rtlCol="0">
            <a:spAutoFit/>
          </a:bodyPr>
          <a:lstStyle/>
          <a:p>
            <a:r>
              <a:rPr lang="en-US" sz="1400" dirty="0"/>
              <a:t>[1] Alekseev </a:t>
            </a:r>
            <a:r>
              <a:rPr lang="en-US" sz="1400" i="1" dirty="0"/>
              <a:t>et al</a:t>
            </a:r>
            <a:r>
              <a:rPr lang="en-US" sz="1400" dirty="0"/>
              <a:t>., “The Yield of Cherenkov and Scintillation Radiation Generated</a:t>
            </a:r>
            <a:br>
              <a:rPr lang="en-US" sz="1400" dirty="0"/>
            </a:br>
            <a:r>
              <a:rPr lang="en-US" sz="1400" dirty="0"/>
              <a:t>     by the 2.7 MeV Electron Beam in Plate PMMA Samples”, Micro 2022, 2(4), 663-669</a:t>
            </a:r>
          </a:p>
          <a:p>
            <a:r>
              <a:rPr lang="en-US" sz="1400" dirty="0"/>
              <a:t>[2] C. Adler </a:t>
            </a:r>
            <a:r>
              <a:rPr lang="en-US" sz="1400" i="1" dirty="0"/>
              <a:t>et al</a:t>
            </a:r>
            <a:r>
              <a:rPr lang="en-US" sz="1400" dirty="0"/>
              <a:t>., “The RHIC zero-degree calorimeters” NIMA 470 (2001) 488–499</a:t>
            </a:r>
          </a:p>
          <a:p>
            <a:r>
              <a:rPr lang="en-US" sz="1400" dirty="0"/>
              <a:t> </a:t>
            </a:r>
          </a:p>
        </p:txBody>
      </p:sp>
    </p:spTree>
    <p:extLst>
      <p:ext uri="{BB962C8B-B14F-4D97-AF65-F5344CB8AC3E}">
        <p14:creationId xmlns:p14="http://schemas.microsoft.com/office/powerpoint/2010/main" val="315086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8166-F6CF-1ADE-4127-B2AA55020521}"/>
              </a:ext>
            </a:extLst>
          </p:cNvPr>
          <p:cNvSpPr>
            <a:spLocks noGrp="1"/>
          </p:cNvSpPr>
          <p:nvPr>
            <p:ph type="title"/>
          </p:nvPr>
        </p:nvSpPr>
        <p:spPr>
          <a:xfrm>
            <a:off x="571500" y="365125"/>
            <a:ext cx="11049000" cy="582831"/>
          </a:xfrm>
        </p:spPr>
        <p:txBody>
          <a:bodyPr>
            <a:noAutofit/>
          </a:bodyPr>
          <a:lstStyle/>
          <a:p>
            <a:r>
              <a:rPr lang="en-US" sz="3600" dirty="0"/>
              <a:t>Radiation hardness of OGS</a:t>
            </a:r>
          </a:p>
        </p:txBody>
      </p:sp>
      <p:sp>
        <p:nvSpPr>
          <p:cNvPr id="3" name="Content Placeholder 2">
            <a:extLst>
              <a:ext uri="{FF2B5EF4-FFF2-40B4-BE49-F238E27FC236}">
                <a16:creationId xmlns:a16="http://schemas.microsoft.com/office/drawing/2014/main" id="{D1316EA2-7382-27FF-5A35-983BED67A406}"/>
              </a:ext>
            </a:extLst>
          </p:cNvPr>
          <p:cNvSpPr>
            <a:spLocks noGrp="1"/>
          </p:cNvSpPr>
          <p:nvPr>
            <p:ph idx="1"/>
          </p:nvPr>
        </p:nvSpPr>
        <p:spPr>
          <a:xfrm>
            <a:off x="1628513" y="1474318"/>
            <a:ext cx="9293953" cy="3834842"/>
          </a:xfrm>
          <a:noFill/>
        </p:spPr>
        <p:txBody>
          <a:bodyPr>
            <a:noAutofit/>
          </a:bodyPr>
          <a:lstStyle/>
          <a:p>
            <a:pPr marL="457200" marR="0" indent="-457200" algn="just">
              <a:spcBef>
                <a:spcPts val="120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T</a:t>
            </a:r>
            <a:r>
              <a:rPr lang="en-US" sz="2000" dirty="0">
                <a:effectLst/>
                <a:latin typeface="Calibri" panose="020F0502020204030204" pitchFamily="34" charset="0"/>
                <a:ea typeface="Times New Roman" panose="02020603050405020304" pitchFamily="18" charset="0"/>
                <a:cs typeface="Calibri" panose="020F0502020204030204" pitchFamily="34" charset="0"/>
              </a:rPr>
              <a:t>he long-term irradiation effects on the light output and particle-discriminating capabilities of </a:t>
            </a:r>
            <a:r>
              <a:rPr lang="en-US" sz="2000" dirty="0">
                <a:effectLst/>
                <a:latin typeface="Calibri" panose="020F0502020204030204" pitchFamily="34" charset="0"/>
                <a:ea typeface="Calibri" panose="020F0502020204030204" pitchFamily="34" charset="0"/>
                <a:cs typeface="Calibri" panose="020F0502020204030204" pitchFamily="34" charset="0"/>
              </a:rPr>
              <a:t>OGS have been tested</a:t>
            </a:r>
            <a:r>
              <a:rPr lang="en-US" sz="2000" dirty="0">
                <a:latin typeface="Calibri" panose="020F0502020204030204" pitchFamily="34" charset="0"/>
                <a:ea typeface="Calibri" panose="020F0502020204030204" pitchFamily="34" charset="0"/>
                <a:cs typeface="Calibri" panose="020F0502020204030204" pitchFamily="34" charset="0"/>
              </a:rPr>
              <a:t> for space applications[1]</a:t>
            </a:r>
          </a:p>
          <a:p>
            <a:pPr marL="457200" marR="0" indent="-457200" algn="just">
              <a:spcBef>
                <a:spcPts val="120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No </a:t>
            </a:r>
            <a:r>
              <a:rPr lang="en-US" sz="2000" dirty="0">
                <a:effectLst/>
                <a:latin typeface="Calibri" panose="020F0502020204030204" pitchFamily="34" charset="0"/>
                <a:ea typeface="Calibri" panose="020F0502020204030204" pitchFamily="34" charset="0"/>
                <a:cs typeface="Calibri" panose="020F0502020204030204" pitchFamily="34" charset="0"/>
              </a:rPr>
              <a:t>light output reduction </a:t>
            </a:r>
            <a:r>
              <a:rPr lang="en-US" sz="2000" dirty="0">
                <a:latin typeface="Calibri" panose="020F0502020204030204" pitchFamily="34" charset="0"/>
                <a:ea typeface="Calibri" panose="020F0502020204030204" pitchFamily="34" charset="0"/>
                <a:cs typeface="Calibri" panose="020F0502020204030204" pitchFamily="34" charset="0"/>
              </a:rPr>
              <a:t>or PSD changes </a:t>
            </a:r>
            <a:r>
              <a:rPr lang="en-US" sz="2000" dirty="0">
                <a:effectLst/>
                <a:latin typeface="Calibri" panose="020F0502020204030204" pitchFamily="34" charset="0"/>
                <a:ea typeface="Calibri" panose="020F0502020204030204" pitchFamily="34" charset="0"/>
                <a:cs typeface="Calibri" panose="020F0502020204030204" pitchFamily="34" charset="0"/>
              </a:rPr>
              <a:t>were observed after gamma-ray irradiation up to 50 </a:t>
            </a:r>
            <a:r>
              <a:rPr lang="en-US" sz="2000" dirty="0" err="1">
                <a:effectLst/>
                <a:latin typeface="Calibri" panose="020F0502020204030204" pitchFamily="34" charset="0"/>
                <a:ea typeface="Calibri" panose="020F0502020204030204" pitchFamily="34" charset="0"/>
                <a:cs typeface="Calibri" panose="020F0502020204030204" pitchFamily="34" charset="0"/>
              </a:rPr>
              <a:t>kRad</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457200" marR="0" indent="-457200" algn="just">
              <a:spcBef>
                <a:spcPts val="120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Damage due to </a:t>
            </a:r>
            <a:r>
              <a:rPr lang="en-US" sz="2000" dirty="0">
                <a:effectLst/>
                <a:latin typeface="Calibri" panose="020F0502020204030204" pitchFamily="34" charset="0"/>
                <a:ea typeface="Calibri" panose="020F0502020204030204" pitchFamily="34" charset="0"/>
                <a:cs typeface="Calibri" panose="020F0502020204030204" pitchFamily="34" charset="0"/>
              </a:rPr>
              <a:t>neutrons</a:t>
            </a:r>
            <a:r>
              <a:rPr lang="en-US" sz="2000" dirty="0">
                <a:effectLst/>
                <a:latin typeface="Calibri" panose="020F0502020204030204" pitchFamily="34" charset="0"/>
                <a:ea typeface="Times New Roman" panose="02020603050405020304" pitchFamily="18" charset="0"/>
                <a:cs typeface="Calibri" panose="020F0502020204030204" pitchFamily="34" charset="0"/>
              </a:rPr>
              <a:t> was not observed up to 2.</a:t>
            </a:r>
            <a:r>
              <a:rPr lang="en-US" sz="2000" dirty="0">
                <a:effectLst/>
                <a:latin typeface="Calibri" panose="020F0502020204030204" pitchFamily="34" charset="0"/>
                <a:ea typeface="Calibri" panose="020F0502020204030204" pitchFamily="34" charset="0"/>
                <a:cs typeface="Calibri" panose="020F0502020204030204" pitchFamily="34" charset="0"/>
              </a:rPr>
              <a:t>5x</a:t>
            </a:r>
            <a:r>
              <a:rPr lang="en-US" sz="2000" dirty="0">
                <a:effectLst/>
                <a:latin typeface="Calibri" panose="020F0502020204030204" pitchFamily="34" charset="0"/>
                <a:ea typeface="Times New Roman" panose="02020603050405020304" pitchFamily="18" charset="0"/>
                <a:cs typeface="Calibri" panose="020F0502020204030204" pitchFamily="34" charset="0"/>
              </a:rPr>
              <a:t> 10</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11</a:t>
            </a:r>
            <a:r>
              <a:rPr lang="en-US" sz="2000" dirty="0">
                <a:effectLst/>
                <a:latin typeface="Calibri" panose="020F0502020204030204" pitchFamily="34" charset="0"/>
                <a:ea typeface="Times New Roman" panose="02020603050405020304" pitchFamily="18" charset="0"/>
                <a:cs typeface="Calibri" panose="020F0502020204030204" pitchFamily="34" charset="0"/>
              </a:rPr>
              <a:t> n/cm</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457200" marR="0" indent="-457200" algn="just">
              <a:spcBef>
                <a:spcPts val="120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For experiments at the EIC, moderate radiation hardness up to ~3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kRad</a:t>
            </a:r>
            <a:r>
              <a:rPr lang="en-US" sz="2000" dirty="0">
                <a:effectLst/>
                <a:latin typeface="Calibri" panose="020F0502020204030204" pitchFamily="34" charset="0"/>
                <a:ea typeface="Times New Roman" panose="02020603050405020304" pitchFamily="18" charset="0"/>
                <a:cs typeface="Calibri" panose="020F0502020204030204" pitchFamily="34" charset="0"/>
              </a:rPr>
              <a:t>/year electromagnetic and 10</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10</a:t>
            </a:r>
            <a:r>
              <a:rPr lang="en-US" sz="2000" dirty="0">
                <a:effectLst/>
                <a:latin typeface="Calibri" panose="020F0502020204030204" pitchFamily="34" charset="0"/>
                <a:ea typeface="Times New Roman" panose="02020603050405020304" pitchFamily="18" charset="0"/>
                <a:cs typeface="Calibri" panose="020F0502020204030204" pitchFamily="34" charset="0"/>
              </a:rPr>
              <a:t> n/cm</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US" sz="2000" dirty="0">
                <a:effectLst/>
                <a:latin typeface="Calibri" panose="020F0502020204030204" pitchFamily="34" charset="0"/>
                <a:ea typeface="Times New Roman" panose="02020603050405020304" pitchFamily="18" charset="0"/>
                <a:cs typeface="Calibri" panose="020F0502020204030204" pitchFamily="34" charset="0"/>
              </a:rPr>
              <a:t> hadronic are expected  </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457200" marR="0" indent="-457200" algn="just">
              <a:spcBef>
                <a:spcPts val="1200"/>
              </a:spcBef>
              <a:spcAft>
                <a:spcPts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The</a:t>
            </a:r>
            <a:r>
              <a:rPr lang="en-US" sz="2000" dirty="0">
                <a:effectLst/>
                <a:latin typeface="Calibri" panose="020F0502020204030204" pitchFamily="34" charset="0"/>
                <a:ea typeface="Times New Roman" panose="02020603050405020304" pitchFamily="18" charset="0"/>
                <a:cs typeface="Calibri" panose="020F0502020204030204" pitchFamily="34" charset="0"/>
              </a:rPr>
              <a:t> results reported in the literature suggest that OGS should be able to meet these </a:t>
            </a:r>
            <a:r>
              <a:rPr lang="en-US" sz="2000" dirty="0">
                <a:latin typeface="Calibri" panose="020F0502020204030204" pitchFamily="34" charset="0"/>
                <a:ea typeface="Times New Roman" panose="02020603050405020304" pitchFamily="18" charset="0"/>
                <a:cs typeface="Calibri" panose="020F0502020204030204" pitchFamily="34" charset="0"/>
              </a:rPr>
              <a:t>requirements</a:t>
            </a:r>
          </a:p>
          <a:p>
            <a:pPr marL="457200" marR="0" indent="-457200" algn="just">
              <a:spcBef>
                <a:spcPts val="1200"/>
              </a:spcBef>
              <a:spcAft>
                <a:spcPts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We p</a:t>
            </a:r>
            <a:r>
              <a:rPr lang="en-US" sz="2000" dirty="0">
                <a:effectLst/>
                <a:latin typeface="Calibri" panose="020F0502020204030204" pitchFamily="34" charset="0"/>
                <a:ea typeface="Times New Roman" panose="02020603050405020304" pitchFamily="18" charset="0"/>
                <a:cs typeface="Calibri" panose="020F0502020204030204" pitchFamily="34" charset="0"/>
              </a:rPr>
              <a:t>ropose to use </a:t>
            </a:r>
            <a:r>
              <a:rPr lang="en-US" sz="2000" dirty="0">
                <a:latin typeface="Calibri" panose="020F0502020204030204" pitchFamily="34" charset="0"/>
                <a:ea typeface="Times New Roman" panose="02020603050405020304" pitchFamily="18" charset="0"/>
                <a:cs typeface="Calibri" panose="020F0502020204030204" pitchFamily="34" charset="0"/>
              </a:rPr>
              <a:t>the</a:t>
            </a:r>
            <a:r>
              <a:rPr lang="en-US" sz="2000" dirty="0">
                <a:effectLst/>
                <a:latin typeface="Calibri" panose="020F0502020204030204" pitchFamily="34" charset="0"/>
                <a:ea typeface="Times New Roman" panose="02020603050405020304" pitchFamily="18" charset="0"/>
                <a:cs typeface="Calibri" panose="020F0502020204030204" pitchFamily="34" charset="0"/>
              </a:rPr>
              <a:t> high-intensity </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60</a:t>
            </a:r>
            <a:r>
              <a:rPr lang="en-US" sz="2000" dirty="0">
                <a:effectLst/>
                <a:latin typeface="Calibri" panose="020F0502020204030204" pitchFamily="34" charset="0"/>
                <a:ea typeface="Times New Roman" panose="02020603050405020304" pitchFamily="18" charset="0"/>
                <a:cs typeface="Calibri" panose="020F0502020204030204" pitchFamily="34" charset="0"/>
              </a:rPr>
              <a:t>Co source, Tandem, or NSRL facilities for testing OGS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6309A98-8EA5-2317-E610-23B685C491F2}"/>
              </a:ext>
            </a:extLst>
          </p:cNvPr>
          <p:cNvSpPr>
            <a:spLocks noGrp="1"/>
          </p:cNvSpPr>
          <p:nvPr>
            <p:ph type="sldNum" sz="quarter" idx="4"/>
          </p:nvPr>
        </p:nvSpPr>
        <p:spPr/>
        <p:txBody>
          <a:bodyPr/>
          <a:lstStyle/>
          <a:p>
            <a:fld id="{933A556B-7C63-244D-9B7C-B0EA8042B330}" type="slidenum">
              <a:rPr lang="en-US" smtClean="0"/>
              <a:pPr/>
              <a:t>13</a:t>
            </a:fld>
            <a:endParaRPr lang="en-US" sz="1000" dirty="0"/>
          </a:p>
        </p:txBody>
      </p:sp>
      <p:sp>
        <p:nvSpPr>
          <p:cNvPr id="5" name="TextBox 4">
            <a:extLst>
              <a:ext uri="{FF2B5EF4-FFF2-40B4-BE49-F238E27FC236}">
                <a16:creationId xmlns:a16="http://schemas.microsoft.com/office/drawing/2014/main" id="{60BF8A98-1B0A-FBC8-30B8-6C47C3BFCA1B}"/>
              </a:ext>
            </a:extLst>
          </p:cNvPr>
          <p:cNvSpPr txBox="1"/>
          <p:nvPr/>
        </p:nvSpPr>
        <p:spPr>
          <a:xfrm>
            <a:off x="3577452" y="6024847"/>
            <a:ext cx="7610562" cy="523220"/>
          </a:xfrm>
          <a:prstGeom prst="rect">
            <a:avLst/>
          </a:prstGeom>
          <a:noFill/>
        </p:spPr>
        <p:txBody>
          <a:bodyPr wrap="square" rtlCol="0">
            <a:spAutoFit/>
          </a:bodyPr>
          <a:lstStyle/>
          <a:p>
            <a:r>
              <a:rPr lang="en-US" sz="1400" dirty="0"/>
              <a:t>[1] M.I. Pinilla-</a:t>
            </a:r>
            <a:r>
              <a:rPr lang="en-US" sz="1400" dirty="0" err="1"/>
              <a:t>Orjuela</a:t>
            </a:r>
            <a:r>
              <a:rPr lang="en-US" sz="1400" dirty="0"/>
              <a:t>, </a:t>
            </a:r>
            <a:r>
              <a:rPr lang="en-US" sz="1400" i="1" dirty="0"/>
              <a:t>et al</a:t>
            </a:r>
            <a:r>
              <a:rPr lang="en-US" sz="1400" dirty="0"/>
              <a:t>. “Performance evaluation of pulse shape discrimination capable organic scintillators for space applications”, </a:t>
            </a:r>
            <a:r>
              <a:rPr lang="en-US" sz="1400" dirty="0" err="1"/>
              <a:t>Nucl</a:t>
            </a:r>
            <a:r>
              <a:rPr lang="en-US" sz="1400" dirty="0"/>
              <a:t>. Instr. Meth., A1053 (2023) 168309.</a:t>
            </a:r>
          </a:p>
        </p:txBody>
      </p:sp>
    </p:spTree>
    <p:extLst>
      <p:ext uri="{BB962C8B-B14F-4D97-AF65-F5344CB8AC3E}">
        <p14:creationId xmlns:p14="http://schemas.microsoft.com/office/powerpoint/2010/main" val="1882673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AB42-6304-DC8C-C0FF-FED695D66725}"/>
              </a:ext>
            </a:extLst>
          </p:cNvPr>
          <p:cNvSpPr>
            <a:spLocks noGrp="1"/>
          </p:cNvSpPr>
          <p:nvPr>
            <p:ph type="title"/>
          </p:nvPr>
        </p:nvSpPr>
        <p:spPr>
          <a:xfrm>
            <a:off x="571500" y="205846"/>
            <a:ext cx="11049000" cy="540886"/>
          </a:xfrm>
        </p:spPr>
        <p:txBody>
          <a:bodyPr>
            <a:noAutofit/>
          </a:bodyPr>
          <a:lstStyle/>
          <a:p>
            <a:r>
              <a:rPr lang="en-US" sz="3600" dirty="0"/>
              <a:t>Proposed tasks for Year 1</a:t>
            </a:r>
          </a:p>
        </p:txBody>
      </p:sp>
      <p:sp>
        <p:nvSpPr>
          <p:cNvPr id="3" name="Content Placeholder 2">
            <a:extLst>
              <a:ext uri="{FF2B5EF4-FFF2-40B4-BE49-F238E27FC236}">
                <a16:creationId xmlns:a16="http://schemas.microsoft.com/office/drawing/2014/main" id="{089F4145-6F0F-544F-F16D-CDA2ED78782C}"/>
              </a:ext>
            </a:extLst>
          </p:cNvPr>
          <p:cNvSpPr>
            <a:spLocks noGrp="1"/>
          </p:cNvSpPr>
          <p:nvPr>
            <p:ph idx="1"/>
          </p:nvPr>
        </p:nvSpPr>
        <p:spPr>
          <a:xfrm>
            <a:off x="1457833" y="1504536"/>
            <a:ext cx="9730181" cy="4207185"/>
          </a:xfrm>
          <a:solidFill>
            <a:schemeClr val="bg1"/>
          </a:solidFill>
        </p:spPr>
        <p:txBody>
          <a:bodyPr>
            <a:noAutofit/>
          </a:bodyPr>
          <a:lstStyle/>
          <a:p>
            <a:pPr marL="0" marR="0" algn="just">
              <a:spcBef>
                <a:spcPts val="0"/>
              </a:spcBef>
              <a:spcAft>
                <a:spcPts val="0"/>
              </a:spcAft>
            </a:pPr>
            <a:endParaRPr lang="en-US" sz="2000" dirty="0">
              <a:ea typeface="Times New Roman" panose="02020603050405020304" pitchFamily="18" charset="0"/>
              <a:cs typeface="Times New Roman" panose="02020603050405020304" pitchFamily="18" charset="0"/>
            </a:endParaRPr>
          </a:p>
          <a:p>
            <a:pPr marL="457200" marR="0" indent="-457200">
              <a:spcBef>
                <a:spcPts val="60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Calibri" panose="020F0502020204030204" pitchFamily="34" charset="0"/>
              </a:rPr>
              <a:t>Optical transmittance, checking the absorption length</a:t>
            </a:r>
            <a:r>
              <a:rPr lang="en-US" sz="2000" dirty="0">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600"/>
              </a:spcBef>
              <a:spcAft>
                <a:spcPts val="0"/>
              </a:spcAft>
              <a:buFont typeface="+mj-lt"/>
              <a:buAutoNum type="arabicPeriod"/>
            </a:pPr>
            <a:r>
              <a:rPr lang="en-US" sz="2000" dirty="0">
                <a:latin typeface="Calibri" panose="020F0502020204030204" pitchFamily="34" charset="0"/>
                <a:ea typeface="Times New Roman" panose="02020603050405020304" pitchFamily="18" charset="0"/>
                <a:cs typeface="Calibri" panose="020F0502020204030204" pitchFamily="34" charset="0"/>
              </a:rPr>
              <a:t>Scintillation properties</a:t>
            </a:r>
            <a:r>
              <a:rPr lang="en-US" sz="2000" dirty="0">
                <a:effectLst/>
                <a:latin typeface="Calibri" panose="020F0502020204030204" pitchFamily="34" charset="0"/>
                <a:ea typeface="Times New Roman" panose="02020603050405020304" pitchFamily="18" charset="0"/>
                <a:cs typeface="Calibri" panose="020F0502020204030204" pitchFamily="34" charset="0"/>
              </a:rPr>
              <a:t> – </a:t>
            </a:r>
            <a:r>
              <a:rPr lang="en-US" sz="2000" dirty="0">
                <a:latin typeface="Calibri" panose="020F0502020204030204" pitchFamily="34" charset="0"/>
                <a:ea typeface="Times New Roman" panose="02020603050405020304" pitchFamily="18" charset="0"/>
                <a:cs typeface="Calibri" panose="020F0502020204030204" pitchFamily="34" charset="0"/>
              </a:rPr>
              <a:t>with</a:t>
            </a:r>
            <a:r>
              <a:rPr lang="en-US" sz="2000" dirty="0">
                <a:effectLst/>
                <a:latin typeface="Calibri" panose="020F0502020204030204" pitchFamily="34" charset="0"/>
                <a:ea typeface="Times New Roman" panose="02020603050405020304" pitchFamily="18" charset="0"/>
                <a:cs typeface="Calibri" panose="020F0502020204030204" pitchFamily="34" charset="0"/>
              </a:rPr>
              <a:t> radioactive sources and cosmic rays using PMTs and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SiPMs</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p>
          <a:p>
            <a:pPr marL="457200" marR="0" indent="-457200">
              <a:spcBef>
                <a:spcPts val="60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Calibri" panose="020F0502020204030204" pitchFamily="34" charset="0"/>
              </a:rPr>
              <a:t>Decay times </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a:effectLst/>
                <a:latin typeface="Calibri" panose="020F0502020204030204" pitchFamily="34" charset="0"/>
                <a:ea typeface="Times New Roman" panose="02020603050405020304" pitchFamily="18" charset="0"/>
                <a:cs typeface="Calibri" panose="020F0502020204030204" pitchFamily="34" charset="0"/>
              </a:rPr>
              <a:t>using a pulsed laser fluorescence spectrometer and single photon counting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60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Calibri" panose="020F0502020204030204" pitchFamily="34" charset="0"/>
              </a:rPr>
              <a:t>PSD -- measure with C</a:t>
            </a:r>
            <a:r>
              <a:rPr lang="en-US" sz="2000" dirty="0">
                <a:latin typeface="Calibri" panose="020F0502020204030204" pitchFamily="34" charset="0"/>
                <a:ea typeface="Times New Roman" panose="02020603050405020304" pitchFamily="18" charset="0"/>
                <a:cs typeface="Calibri" panose="020F0502020204030204" pitchFamily="34" charset="0"/>
              </a:rPr>
              <a:t>f-252, Sr-90 </a:t>
            </a:r>
            <a:r>
              <a:rPr lang="en-US" sz="2000" dirty="0">
                <a:effectLst/>
                <a:latin typeface="Calibri" panose="020F0502020204030204" pitchFamily="34" charset="0"/>
                <a:ea typeface="Times New Roman" panose="02020603050405020304" pitchFamily="18" charset="0"/>
                <a:cs typeface="Calibri" panose="020F0502020204030204" pitchFamily="34" charset="0"/>
              </a:rPr>
              <a:t>sources, Am-24</a:t>
            </a:r>
            <a:r>
              <a:rPr lang="en-US" sz="2000" dirty="0">
                <a:latin typeface="Calibri" panose="020F0502020204030204" pitchFamily="34" charset="0"/>
                <a:ea typeface="Times New Roman" panose="02020603050405020304" pitchFamily="18" charset="0"/>
                <a:cs typeface="Calibri" panose="020F0502020204030204" pitchFamily="34" charset="0"/>
              </a:rPr>
              <a:t>1, and proton beam</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600"/>
              </a:spcBef>
              <a:spcAft>
                <a:spcPts val="0"/>
              </a:spcAft>
              <a:buFont typeface="+mj-lt"/>
              <a:buAutoNum type="arabicPeriod"/>
            </a:pPr>
            <a:r>
              <a:rPr lang="en-US" sz="2000" dirty="0">
                <a:latin typeface="Calibri" panose="020F0502020204030204" pitchFamily="34" charset="0"/>
                <a:ea typeface="Times New Roman" panose="02020603050405020304" pitchFamily="18" charset="0"/>
                <a:cs typeface="Calibri" panose="020F0502020204030204" pitchFamily="34" charset="0"/>
              </a:rPr>
              <a:t>Investigate </a:t>
            </a:r>
            <a:r>
              <a:rPr lang="en-US" sz="2000" dirty="0">
                <a:effectLst/>
                <a:latin typeface="Calibri" panose="020F0502020204030204" pitchFamily="34" charset="0"/>
                <a:ea typeface="Times New Roman" panose="02020603050405020304" pitchFamily="18" charset="0"/>
                <a:cs typeface="Calibri" panose="020F0502020204030204" pitchFamily="34" charset="0"/>
              </a:rPr>
              <a:t>the Cherenkov light </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a:effectLst/>
                <a:latin typeface="Calibri" panose="020F0502020204030204" pitchFamily="34" charset="0"/>
                <a:ea typeface="Times New Roman" panose="02020603050405020304" pitchFamily="18" charset="0"/>
                <a:cs typeface="Calibri" panose="020F0502020204030204" pitchFamily="34" charset="0"/>
              </a:rPr>
              <a:t>with radioactive sources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60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Calibri" panose="020F0502020204030204" pitchFamily="34" charset="0"/>
              </a:rPr>
              <a:t>Radiation hardness to gammas -- measured at BNL using the</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a:effectLst/>
                <a:latin typeface="Calibri" panose="020F0502020204030204" pitchFamily="34" charset="0"/>
                <a:ea typeface="Times New Roman" panose="02020603050405020304" pitchFamily="18" charset="0"/>
                <a:cs typeface="Calibri" panose="020F0502020204030204" pitchFamily="34" charset="0"/>
              </a:rPr>
              <a:t>300 Ci </a:t>
            </a:r>
            <a:r>
              <a:rPr lang="en-US" sz="2000" baseline="30000" dirty="0">
                <a:effectLst/>
                <a:latin typeface="Calibri" panose="020F0502020204030204" pitchFamily="34" charset="0"/>
                <a:ea typeface="Times New Roman" panose="02020603050405020304" pitchFamily="18" charset="0"/>
                <a:cs typeface="Calibri" panose="020F0502020204030204" pitchFamily="34" charset="0"/>
              </a:rPr>
              <a:t>60</a:t>
            </a:r>
            <a:r>
              <a:rPr lang="en-US" sz="2000" dirty="0">
                <a:effectLst/>
                <a:latin typeface="Calibri" panose="020F0502020204030204" pitchFamily="34" charset="0"/>
                <a:ea typeface="Times New Roman" panose="02020603050405020304" pitchFamily="18" charset="0"/>
                <a:cs typeface="Calibri" panose="020F0502020204030204" pitchFamily="34" charset="0"/>
              </a:rPr>
              <a:t>Co source</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457200" marR="0" indent="-457200">
              <a:spcBef>
                <a:spcPts val="60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Calibri" panose="020F0502020204030204" pitchFamily="34" charset="0"/>
              </a:rPr>
              <a:t>Radiation hardness to </a:t>
            </a:r>
            <a:r>
              <a:rPr lang="en-US" sz="2000" dirty="0">
                <a:latin typeface="Calibri" panose="020F0502020204030204" pitchFamily="34" charset="0"/>
                <a:ea typeface="Times New Roman" panose="02020603050405020304" pitchFamily="18" charset="0"/>
                <a:cs typeface="Calibri" panose="020F0502020204030204" pitchFamily="34" charset="0"/>
              </a:rPr>
              <a:t>protons – at NSRL or Tandem</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DC049B9-FD74-B716-2926-71529C17336A}"/>
              </a:ext>
            </a:extLst>
          </p:cNvPr>
          <p:cNvSpPr>
            <a:spLocks noGrp="1"/>
          </p:cNvSpPr>
          <p:nvPr>
            <p:ph type="sldNum" sz="quarter" idx="4"/>
          </p:nvPr>
        </p:nvSpPr>
        <p:spPr/>
        <p:txBody>
          <a:bodyPr/>
          <a:lstStyle/>
          <a:p>
            <a:fld id="{933A556B-7C63-244D-9B7C-B0EA8042B330}" type="slidenum">
              <a:rPr lang="en-US" smtClean="0"/>
              <a:pPr/>
              <a:t>14</a:t>
            </a:fld>
            <a:endParaRPr lang="en-US" sz="1000" dirty="0"/>
          </a:p>
        </p:txBody>
      </p:sp>
      <p:sp>
        <p:nvSpPr>
          <p:cNvPr id="5" name="TextBox 4">
            <a:extLst>
              <a:ext uri="{FF2B5EF4-FFF2-40B4-BE49-F238E27FC236}">
                <a16:creationId xmlns:a16="http://schemas.microsoft.com/office/drawing/2014/main" id="{50F711AF-2000-CAE6-A3E5-9DE965226625}"/>
              </a:ext>
            </a:extLst>
          </p:cNvPr>
          <p:cNvSpPr txBox="1"/>
          <p:nvPr/>
        </p:nvSpPr>
        <p:spPr>
          <a:xfrm>
            <a:off x="1457833" y="1073506"/>
            <a:ext cx="4339265"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OGS characterization and testing:</a:t>
            </a:r>
          </a:p>
        </p:txBody>
      </p:sp>
      <p:sp>
        <p:nvSpPr>
          <p:cNvPr id="6" name="TextBox 5">
            <a:extLst>
              <a:ext uri="{FF2B5EF4-FFF2-40B4-BE49-F238E27FC236}">
                <a16:creationId xmlns:a16="http://schemas.microsoft.com/office/drawing/2014/main" id="{230B71E6-1219-234E-0F04-A163915BC6F7}"/>
              </a:ext>
            </a:extLst>
          </p:cNvPr>
          <p:cNvSpPr txBox="1"/>
          <p:nvPr/>
        </p:nvSpPr>
        <p:spPr>
          <a:xfrm>
            <a:off x="2689158" y="5574044"/>
            <a:ext cx="7888313" cy="400110"/>
          </a:xfrm>
          <a:prstGeom prst="rect">
            <a:avLst/>
          </a:prstGeom>
          <a:noFill/>
        </p:spPr>
        <p:txBody>
          <a:bodyPr wrap="none" rtlCol="0">
            <a:spAutoFit/>
          </a:bodyPr>
          <a:lstStyle/>
          <a:p>
            <a:pPr marL="0" marR="0" indent="0" algn="just">
              <a:spcBef>
                <a:spcPts val="60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We will provide the feedback to </a:t>
            </a:r>
            <a:r>
              <a:rPr lang="en-US" sz="2000" dirty="0">
                <a:latin typeface="Calibri" panose="020F0502020204030204" pitchFamily="34" charset="0"/>
                <a:ea typeface="Calibri" panose="020F0502020204030204" pitchFamily="34" charset="0"/>
                <a:cs typeface="Calibri" panose="020F0502020204030204" pitchFamily="34" charset="0"/>
              </a:rPr>
              <a:t>RMD</a:t>
            </a:r>
            <a:r>
              <a:rPr lang="en-US" sz="2000" dirty="0">
                <a:effectLst/>
                <a:latin typeface="Calibri" panose="020F0502020204030204" pitchFamily="34" charset="0"/>
                <a:ea typeface="Calibri" panose="020F0502020204030204" pitchFamily="34" charset="0"/>
                <a:cs typeface="Calibri" panose="020F0502020204030204" pitchFamily="34" charset="0"/>
              </a:rPr>
              <a:t> with potential formulations refining </a:t>
            </a:r>
          </a:p>
        </p:txBody>
      </p:sp>
    </p:spTree>
    <p:extLst>
      <p:ext uri="{BB962C8B-B14F-4D97-AF65-F5344CB8AC3E}">
        <p14:creationId xmlns:p14="http://schemas.microsoft.com/office/powerpoint/2010/main" val="274708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AB42-6304-DC8C-C0FF-FED695D66725}"/>
              </a:ext>
            </a:extLst>
          </p:cNvPr>
          <p:cNvSpPr>
            <a:spLocks noGrp="1"/>
          </p:cNvSpPr>
          <p:nvPr>
            <p:ph type="title"/>
          </p:nvPr>
        </p:nvSpPr>
        <p:spPr>
          <a:xfrm>
            <a:off x="571500" y="365126"/>
            <a:ext cx="11049000" cy="540886"/>
          </a:xfrm>
        </p:spPr>
        <p:txBody>
          <a:bodyPr>
            <a:noAutofit/>
          </a:bodyPr>
          <a:lstStyle/>
          <a:p>
            <a:r>
              <a:rPr lang="en-US" sz="3600" dirty="0"/>
              <a:t>Proposed tasks for Year 2</a:t>
            </a:r>
          </a:p>
        </p:txBody>
      </p:sp>
      <p:sp>
        <p:nvSpPr>
          <p:cNvPr id="3" name="Content Placeholder 2">
            <a:extLst>
              <a:ext uri="{FF2B5EF4-FFF2-40B4-BE49-F238E27FC236}">
                <a16:creationId xmlns:a16="http://schemas.microsoft.com/office/drawing/2014/main" id="{089F4145-6F0F-544F-F16D-CDA2ED78782C}"/>
              </a:ext>
            </a:extLst>
          </p:cNvPr>
          <p:cNvSpPr>
            <a:spLocks noGrp="1"/>
          </p:cNvSpPr>
          <p:nvPr>
            <p:ph idx="1"/>
          </p:nvPr>
        </p:nvSpPr>
        <p:spPr>
          <a:xfrm>
            <a:off x="1561676" y="2320066"/>
            <a:ext cx="9068647" cy="3201978"/>
          </a:xfrm>
        </p:spPr>
        <p:txBody>
          <a:bodyPr>
            <a:noAutofit/>
          </a:bodyPr>
          <a:lstStyle/>
          <a:p>
            <a:pPr marL="0" marR="0" algn="just">
              <a:spcBef>
                <a:spcPts val="0"/>
              </a:spcBef>
              <a:spcAft>
                <a:spcPts val="0"/>
              </a:spcAft>
            </a:pPr>
            <a:endParaRPr lang="en-US" sz="2000" dirty="0">
              <a:effectLst/>
              <a:ea typeface="Times New Roman" panose="02020603050405020304" pitchFamily="18" charset="0"/>
            </a:endParaRPr>
          </a:p>
          <a:p>
            <a:pPr marL="457200" marR="0" indent="-457200" algn="just">
              <a:lnSpc>
                <a:spcPct val="100000"/>
              </a:lnSpc>
              <a:spcBef>
                <a:spcPts val="1200"/>
              </a:spcBef>
              <a:buFont typeface="+mj-lt"/>
              <a:buAutoNum type="arabicPeriod"/>
            </a:pPr>
            <a:r>
              <a:rPr lang="en-US" sz="2000" dirty="0">
                <a:effectLst/>
                <a:latin typeface="Calibri" panose="020F0502020204030204" pitchFamily="34" charset="0"/>
                <a:ea typeface="Times New Roman" panose="02020603050405020304" pitchFamily="18" charset="0"/>
                <a:cs typeface="Calibri" panose="020F0502020204030204" pitchFamily="34" charset="0"/>
              </a:rPr>
              <a:t>We design and integrate a prototype</a:t>
            </a:r>
          </a:p>
          <a:p>
            <a:pPr marL="457200" marR="0" indent="-457200" algn="just">
              <a:lnSpc>
                <a:spcPct val="100000"/>
              </a:lnSpc>
              <a:spcBef>
                <a:spcPts val="1200"/>
              </a:spcBef>
              <a:buFont typeface="+mj-lt"/>
              <a:buAutoNum type="arabicPeriod"/>
            </a:pPr>
            <a:r>
              <a:rPr lang="en-US" sz="2000" dirty="0">
                <a:latin typeface="Calibri" panose="020F0502020204030204" pitchFamily="34" charset="0"/>
                <a:ea typeface="Times New Roman" panose="02020603050405020304" pitchFamily="18" charset="0"/>
                <a:cs typeface="Calibri" panose="020F0502020204030204" pitchFamily="34" charset="0"/>
              </a:rPr>
              <a:t>We consider</a:t>
            </a:r>
            <a:r>
              <a:rPr lang="en-US" sz="2000" dirty="0">
                <a:effectLst/>
                <a:latin typeface="Calibri" panose="020F0502020204030204" pitchFamily="34" charset="0"/>
                <a:ea typeface="Times New Roman" panose="02020603050405020304" pitchFamily="18" charset="0"/>
                <a:cs typeface="Calibri" panose="020F0502020204030204" pitchFamily="34" charset="0"/>
              </a:rPr>
              <a:t> a thin</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a:effectLst/>
                <a:latin typeface="Calibri" panose="020F0502020204030204" pitchFamily="34" charset="0"/>
                <a:ea typeface="Times New Roman" panose="02020603050405020304" pitchFamily="18" charset="0"/>
                <a:cs typeface="Calibri" panose="020F0502020204030204" pitchFamily="34" charset="0"/>
              </a:rPr>
              <a:t>detecting plane made up of small-area tiles, bars, or fibers; </a:t>
            </a:r>
            <a:r>
              <a:rPr lang="en-US" sz="2000" dirty="0">
                <a:latin typeface="Calibri" panose="020F0502020204030204" pitchFamily="34" charset="0"/>
                <a:ea typeface="Times New Roman" panose="02020603050405020304" pitchFamily="18" charset="0"/>
                <a:cs typeface="Calibri" panose="020F0502020204030204" pitchFamily="34" charset="0"/>
              </a:rPr>
              <a:t>s</a:t>
            </a:r>
            <a:r>
              <a:rPr lang="en-US" sz="2000" dirty="0">
                <a:effectLst/>
                <a:latin typeface="Calibri" panose="020F0502020204030204" pitchFamily="34" charset="0"/>
                <a:ea typeface="Times New Roman" panose="02020603050405020304" pitchFamily="18" charset="0"/>
                <a:cs typeface="Calibri" panose="020F0502020204030204" pitchFamily="34" charset="0"/>
              </a:rPr>
              <a:t>pecific dimensions of the tiles and the type of photodetectors will be optimized based on the previous studies</a:t>
            </a:r>
          </a:p>
          <a:p>
            <a:pPr marL="457200" marR="0" indent="-457200" algn="just">
              <a:lnSpc>
                <a:spcPct val="100000"/>
              </a:lnSpc>
              <a:spcBef>
                <a:spcPts val="120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Calibri" panose="020F0502020204030204" pitchFamily="34" charset="0"/>
              </a:rPr>
              <a:t>Testing the prototype at the Fermilab test beam. </a:t>
            </a:r>
            <a:r>
              <a:rPr lang="en-US" sz="2000" dirty="0">
                <a:effectLst/>
                <a:latin typeface="Calibri" panose="020F0502020204030204" pitchFamily="34" charset="0"/>
                <a:ea typeface="Calibri" panose="020F0502020204030204" pitchFamily="34" charset="0"/>
                <a:cs typeface="Calibri" panose="020F0502020204030204" pitchFamily="34" charset="0"/>
              </a:rPr>
              <a:t>This task is subject to</a:t>
            </a:r>
            <a:r>
              <a:rPr lang="en-US" sz="2000" dirty="0">
                <a:latin typeface="Calibri" panose="020F0502020204030204" pitchFamily="34" charset="0"/>
                <a:ea typeface="Calibri" panose="020F0502020204030204" pitchFamily="34" charset="0"/>
                <a:cs typeface="Calibri" panose="020F0502020204030204" pitchFamily="34" charset="0"/>
              </a:rPr>
              <a:t> the </a:t>
            </a:r>
            <a:r>
              <a:rPr lang="en-US" sz="2000" dirty="0">
                <a:effectLst/>
                <a:latin typeface="Calibri" panose="020F0502020204030204" pitchFamily="34" charset="0"/>
                <a:ea typeface="Calibri" panose="020F0502020204030204" pitchFamily="34" charset="0"/>
                <a:cs typeface="Calibri" panose="020F0502020204030204" pitchFamily="34" charset="0"/>
              </a:rPr>
              <a:t>fund availability</a:t>
            </a:r>
          </a:p>
        </p:txBody>
      </p:sp>
      <p:sp>
        <p:nvSpPr>
          <p:cNvPr id="4" name="Slide Number Placeholder 3">
            <a:extLst>
              <a:ext uri="{FF2B5EF4-FFF2-40B4-BE49-F238E27FC236}">
                <a16:creationId xmlns:a16="http://schemas.microsoft.com/office/drawing/2014/main" id="{7DC049B9-FD74-B716-2926-71529C17336A}"/>
              </a:ext>
            </a:extLst>
          </p:cNvPr>
          <p:cNvSpPr>
            <a:spLocks noGrp="1"/>
          </p:cNvSpPr>
          <p:nvPr>
            <p:ph type="sldNum" sz="quarter" idx="4"/>
          </p:nvPr>
        </p:nvSpPr>
        <p:spPr/>
        <p:txBody>
          <a:bodyPr/>
          <a:lstStyle/>
          <a:p>
            <a:fld id="{933A556B-7C63-244D-9B7C-B0EA8042B330}" type="slidenum">
              <a:rPr lang="en-US" smtClean="0"/>
              <a:pPr/>
              <a:t>15</a:t>
            </a:fld>
            <a:endParaRPr lang="en-US" sz="1000" dirty="0"/>
          </a:p>
        </p:txBody>
      </p:sp>
      <p:sp>
        <p:nvSpPr>
          <p:cNvPr id="5" name="TextBox 4">
            <a:extLst>
              <a:ext uri="{FF2B5EF4-FFF2-40B4-BE49-F238E27FC236}">
                <a16:creationId xmlns:a16="http://schemas.microsoft.com/office/drawing/2014/main" id="{110D079B-9B2F-6794-76FD-87F0F19B0CC0}"/>
              </a:ext>
            </a:extLst>
          </p:cNvPr>
          <p:cNvSpPr txBox="1"/>
          <p:nvPr/>
        </p:nvSpPr>
        <p:spPr>
          <a:xfrm>
            <a:off x="1340388" y="1510023"/>
            <a:ext cx="7488547" cy="707886"/>
          </a:xfrm>
          <a:prstGeom prst="rect">
            <a:avLst/>
          </a:prstGeom>
          <a:noFill/>
        </p:spPr>
        <p:txBody>
          <a:bodyPr wrap="square" rtlCol="0">
            <a:spAutoFit/>
          </a:bodyPr>
          <a:lstStyle/>
          <a:p>
            <a:pPr marL="0" marR="0" algn="just">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Prototype designing and testing </a:t>
            </a:r>
            <a:r>
              <a:rPr lang="en-US" sz="2000" dirty="0">
                <a:latin typeface="Calibri" panose="020F0502020204030204" pitchFamily="34" charset="0"/>
                <a:ea typeface="Times New Roman" panose="02020603050405020304" pitchFamily="18" charset="0"/>
                <a:cs typeface="Calibri" panose="020F0502020204030204" pitchFamily="34" charset="0"/>
              </a:rPr>
              <a:t>-- t</a:t>
            </a:r>
            <a:r>
              <a:rPr lang="en-US" sz="2000" dirty="0">
                <a:effectLst/>
                <a:latin typeface="Calibri" panose="020F0502020204030204" pitchFamily="34" charset="0"/>
                <a:ea typeface="Times New Roman" panose="02020603050405020304" pitchFamily="18" charset="0"/>
                <a:cs typeface="Calibri" panose="020F0502020204030204" pitchFamily="34" charset="0"/>
              </a:rPr>
              <a:t>his task will depend on the results obtained during Year 1</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975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A1F0-302B-62FF-1A98-5C4256E41F82}"/>
              </a:ext>
            </a:extLst>
          </p:cNvPr>
          <p:cNvSpPr>
            <a:spLocks noGrp="1"/>
          </p:cNvSpPr>
          <p:nvPr>
            <p:ph type="title"/>
          </p:nvPr>
        </p:nvSpPr>
        <p:spPr>
          <a:xfrm>
            <a:off x="516499" y="158243"/>
            <a:ext cx="11049000" cy="365125"/>
          </a:xfrm>
        </p:spPr>
        <p:txBody>
          <a:bodyPr>
            <a:noAutofit/>
          </a:bodyPr>
          <a:lstStyle/>
          <a:p>
            <a:r>
              <a:rPr lang="en-US" sz="2000" b="0" dirty="0"/>
              <a:t>Nominal budget (PIMS # 7120)</a:t>
            </a:r>
            <a:endParaRPr lang="en-US" sz="2000" dirty="0"/>
          </a:p>
        </p:txBody>
      </p:sp>
      <p:sp>
        <p:nvSpPr>
          <p:cNvPr id="4" name="Slide Number Placeholder 3">
            <a:extLst>
              <a:ext uri="{FF2B5EF4-FFF2-40B4-BE49-F238E27FC236}">
                <a16:creationId xmlns:a16="http://schemas.microsoft.com/office/drawing/2014/main" id="{2C9792B3-A170-8253-E3D3-0F4E5A716DE6}"/>
              </a:ext>
            </a:extLst>
          </p:cNvPr>
          <p:cNvSpPr>
            <a:spLocks noGrp="1"/>
          </p:cNvSpPr>
          <p:nvPr>
            <p:ph type="sldNum" sz="quarter" idx="4"/>
          </p:nvPr>
        </p:nvSpPr>
        <p:spPr/>
        <p:txBody>
          <a:bodyPr/>
          <a:lstStyle/>
          <a:p>
            <a:fld id="{933A556B-7C63-244D-9B7C-B0EA8042B330}" type="slidenum">
              <a:rPr lang="en-US" smtClean="0"/>
              <a:pPr/>
              <a:t>16</a:t>
            </a:fld>
            <a:endParaRPr lang="en-US" sz="1000" dirty="0"/>
          </a:p>
        </p:txBody>
      </p:sp>
      <p:pic>
        <p:nvPicPr>
          <p:cNvPr id="5" name="Picture 4">
            <a:extLst>
              <a:ext uri="{FF2B5EF4-FFF2-40B4-BE49-F238E27FC236}">
                <a16:creationId xmlns:a16="http://schemas.microsoft.com/office/drawing/2014/main" id="{88CDAA85-CD27-E11A-64BF-459E79D3311D}"/>
              </a:ext>
            </a:extLst>
          </p:cNvPr>
          <p:cNvPicPr>
            <a:picLocks noChangeAspect="1"/>
          </p:cNvPicPr>
          <p:nvPr/>
        </p:nvPicPr>
        <p:blipFill rotWithShape="1">
          <a:blip r:embed="rId2">
            <a:extLst>
              <a:ext uri="{28A0092B-C50C-407E-A947-70E740481C1C}">
                <a14:useLocalDpi xmlns:a14="http://schemas.microsoft.com/office/drawing/2010/main"/>
              </a:ext>
            </a:extLst>
          </a:blip>
          <a:srcRect t="24607" b="7894"/>
          <a:stretch/>
        </p:blipFill>
        <p:spPr>
          <a:xfrm>
            <a:off x="1835675" y="523368"/>
            <a:ext cx="7319646" cy="6393781"/>
          </a:xfrm>
          <a:prstGeom prst="rect">
            <a:avLst/>
          </a:prstGeom>
        </p:spPr>
      </p:pic>
    </p:spTree>
    <p:extLst>
      <p:ext uri="{BB962C8B-B14F-4D97-AF65-F5344CB8AC3E}">
        <p14:creationId xmlns:p14="http://schemas.microsoft.com/office/powerpoint/2010/main" val="45187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9792B3-A170-8253-E3D3-0F4E5A716DE6}"/>
              </a:ext>
            </a:extLst>
          </p:cNvPr>
          <p:cNvSpPr>
            <a:spLocks noGrp="1"/>
          </p:cNvSpPr>
          <p:nvPr>
            <p:ph type="sldNum" sz="quarter" idx="4"/>
          </p:nvPr>
        </p:nvSpPr>
        <p:spPr/>
        <p:txBody>
          <a:bodyPr/>
          <a:lstStyle/>
          <a:p>
            <a:fld id="{933A556B-7C63-244D-9B7C-B0EA8042B330}" type="slidenum">
              <a:rPr lang="en-US" smtClean="0"/>
              <a:pPr/>
              <a:t>17</a:t>
            </a:fld>
            <a:endParaRPr lang="en-US" sz="1000" dirty="0"/>
          </a:p>
        </p:txBody>
      </p:sp>
      <p:pic>
        <p:nvPicPr>
          <p:cNvPr id="6" name="Picture 5">
            <a:extLst>
              <a:ext uri="{FF2B5EF4-FFF2-40B4-BE49-F238E27FC236}">
                <a16:creationId xmlns:a16="http://schemas.microsoft.com/office/drawing/2014/main" id="{6CB72001-2222-D755-AF13-738F42080065}"/>
              </a:ext>
            </a:extLst>
          </p:cNvPr>
          <p:cNvPicPr>
            <a:picLocks noChangeAspect="1"/>
          </p:cNvPicPr>
          <p:nvPr/>
        </p:nvPicPr>
        <p:blipFill rotWithShape="1">
          <a:blip r:embed="rId2">
            <a:extLst>
              <a:ext uri="{28A0092B-C50C-407E-A947-70E740481C1C}">
                <a14:useLocalDpi xmlns:a14="http://schemas.microsoft.com/office/drawing/2010/main"/>
              </a:ext>
            </a:extLst>
          </a:blip>
          <a:srcRect t="25263" b="8772"/>
          <a:stretch/>
        </p:blipFill>
        <p:spPr>
          <a:xfrm>
            <a:off x="2494497" y="158243"/>
            <a:ext cx="7848239" cy="6699757"/>
          </a:xfrm>
          <a:prstGeom prst="rect">
            <a:avLst/>
          </a:prstGeom>
        </p:spPr>
      </p:pic>
      <p:sp>
        <p:nvSpPr>
          <p:cNvPr id="7" name="Title 1">
            <a:extLst>
              <a:ext uri="{FF2B5EF4-FFF2-40B4-BE49-F238E27FC236}">
                <a16:creationId xmlns:a16="http://schemas.microsoft.com/office/drawing/2014/main" id="{2CA492B0-88A5-56F3-5D93-8167DE8D9BBA}"/>
              </a:ext>
            </a:extLst>
          </p:cNvPr>
          <p:cNvSpPr txBox="1">
            <a:spLocks/>
          </p:cNvSpPr>
          <p:nvPr/>
        </p:nvSpPr>
        <p:spPr>
          <a:xfrm>
            <a:off x="516499" y="158243"/>
            <a:ext cx="11049000"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2000" b="0" dirty="0"/>
              <a:t>20% cut budget </a:t>
            </a:r>
            <a:endParaRPr lang="en-US" sz="2000" dirty="0"/>
          </a:p>
        </p:txBody>
      </p:sp>
    </p:spTree>
    <p:extLst>
      <p:ext uri="{BB962C8B-B14F-4D97-AF65-F5344CB8AC3E}">
        <p14:creationId xmlns:p14="http://schemas.microsoft.com/office/powerpoint/2010/main" val="1599590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9792B3-A170-8253-E3D3-0F4E5A716DE6}"/>
              </a:ext>
            </a:extLst>
          </p:cNvPr>
          <p:cNvSpPr>
            <a:spLocks noGrp="1"/>
          </p:cNvSpPr>
          <p:nvPr>
            <p:ph type="sldNum" sz="quarter" idx="4"/>
          </p:nvPr>
        </p:nvSpPr>
        <p:spPr/>
        <p:txBody>
          <a:bodyPr/>
          <a:lstStyle/>
          <a:p>
            <a:fld id="{933A556B-7C63-244D-9B7C-B0EA8042B330}" type="slidenum">
              <a:rPr lang="en-US" smtClean="0"/>
              <a:pPr/>
              <a:t>18</a:t>
            </a:fld>
            <a:endParaRPr lang="en-US" sz="1000" dirty="0"/>
          </a:p>
        </p:txBody>
      </p:sp>
      <p:pic>
        <p:nvPicPr>
          <p:cNvPr id="6" name="Picture 5">
            <a:extLst>
              <a:ext uri="{FF2B5EF4-FFF2-40B4-BE49-F238E27FC236}">
                <a16:creationId xmlns:a16="http://schemas.microsoft.com/office/drawing/2014/main" id="{AB13ED99-3E0D-7886-4A74-4DB5FE112C74}"/>
              </a:ext>
            </a:extLst>
          </p:cNvPr>
          <p:cNvPicPr>
            <a:picLocks noChangeAspect="1"/>
          </p:cNvPicPr>
          <p:nvPr/>
        </p:nvPicPr>
        <p:blipFill rotWithShape="1">
          <a:blip r:embed="rId2">
            <a:extLst>
              <a:ext uri="{28A0092B-C50C-407E-A947-70E740481C1C}">
                <a14:useLocalDpi xmlns:a14="http://schemas.microsoft.com/office/drawing/2010/main"/>
              </a:ext>
            </a:extLst>
          </a:blip>
          <a:srcRect t="25062" b="8672"/>
          <a:stretch/>
        </p:blipFill>
        <p:spPr>
          <a:xfrm>
            <a:off x="2477825" y="0"/>
            <a:ext cx="7997148" cy="6858000"/>
          </a:xfrm>
          <a:prstGeom prst="rect">
            <a:avLst/>
          </a:prstGeom>
        </p:spPr>
      </p:pic>
      <p:sp>
        <p:nvSpPr>
          <p:cNvPr id="7" name="Title 1">
            <a:extLst>
              <a:ext uri="{FF2B5EF4-FFF2-40B4-BE49-F238E27FC236}">
                <a16:creationId xmlns:a16="http://schemas.microsoft.com/office/drawing/2014/main" id="{F012BF70-D325-676C-6D9C-E5BC0107D68B}"/>
              </a:ext>
            </a:extLst>
          </p:cNvPr>
          <p:cNvSpPr txBox="1">
            <a:spLocks/>
          </p:cNvSpPr>
          <p:nvPr/>
        </p:nvSpPr>
        <p:spPr>
          <a:xfrm>
            <a:off x="516499" y="158243"/>
            <a:ext cx="11049000"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2000" b="0" dirty="0"/>
              <a:t>40% cut budget </a:t>
            </a:r>
            <a:endParaRPr lang="en-US" sz="2000" dirty="0"/>
          </a:p>
        </p:txBody>
      </p:sp>
    </p:spTree>
    <p:extLst>
      <p:ext uri="{BB962C8B-B14F-4D97-AF65-F5344CB8AC3E}">
        <p14:creationId xmlns:p14="http://schemas.microsoft.com/office/powerpoint/2010/main" val="406211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92B2-71DE-3631-06EA-BE1F65EC5D98}"/>
              </a:ext>
            </a:extLst>
          </p:cNvPr>
          <p:cNvSpPr>
            <a:spLocks noGrp="1"/>
          </p:cNvSpPr>
          <p:nvPr>
            <p:ph type="title"/>
          </p:nvPr>
        </p:nvSpPr>
        <p:spPr>
          <a:xfrm>
            <a:off x="571500" y="1066394"/>
            <a:ext cx="10482900" cy="1254953"/>
          </a:xfrm>
        </p:spPr>
        <p:txBody>
          <a:bodyPr>
            <a:noAutofit/>
          </a:bodyPr>
          <a:lstStyle/>
          <a:p>
            <a:r>
              <a:rPr lang="en-US" sz="2400" b="0" i="0" u="none" strike="noStrike" dirty="0">
                <a:solidFill>
                  <a:srgbClr val="000000"/>
                </a:solidFill>
                <a:effectLst/>
                <a:latin typeface="Calibri" panose="020F0502020204030204" pitchFamily="34" charset="0"/>
              </a:rPr>
              <a:t>Q1: This is an expensive yet interesting proposal. Since labor will dominate the</a:t>
            </a:r>
            <a:br>
              <a:rPr lang="en-US" sz="2400" b="0" i="0" u="none" strike="noStrike"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        budget, the committee requests more detail about the proposed time</a:t>
            </a:r>
            <a:br>
              <a:rPr lang="en-US" sz="2400" b="0" i="0" u="none" strike="noStrike"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        commitments for scientists, technicians, and students. BNL proposals often</a:t>
            </a:r>
            <a:br>
              <a:rPr lang="en-US" sz="2400" b="0" i="0" u="none" strike="noStrike"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        include a very useful “blue table” which summarizes labor, overhead, etc.?</a:t>
            </a:r>
            <a:endParaRPr lang="en-US" dirty="0"/>
          </a:p>
        </p:txBody>
      </p:sp>
      <p:sp>
        <p:nvSpPr>
          <p:cNvPr id="3" name="Content Placeholder 2">
            <a:extLst>
              <a:ext uri="{FF2B5EF4-FFF2-40B4-BE49-F238E27FC236}">
                <a16:creationId xmlns:a16="http://schemas.microsoft.com/office/drawing/2014/main" id="{6938B06A-842E-ED2A-893B-F7C435A71052}"/>
              </a:ext>
            </a:extLst>
          </p:cNvPr>
          <p:cNvSpPr>
            <a:spLocks noGrp="1"/>
          </p:cNvSpPr>
          <p:nvPr>
            <p:ph idx="1"/>
          </p:nvPr>
        </p:nvSpPr>
        <p:spPr>
          <a:xfrm>
            <a:off x="743774" y="3287286"/>
            <a:ext cx="9499354" cy="411565"/>
          </a:xfrm>
        </p:spPr>
        <p:txBody>
          <a:bodyPr>
            <a:noAutofit/>
          </a:bodyPr>
          <a:lstStyle/>
          <a:p>
            <a:pPr marL="342900" indent="-342900">
              <a:spcBef>
                <a:spcPts val="1200"/>
              </a:spcBef>
              <a:buFont typeface="Arial" panose="020B0604020202020204" pitchFamily="34" charset="0"/>
              <a:buChar char="•"/>
            </a:pPr>
            <a:r>
              <a:rPr lang="en-US" sz="2000" dirty="0">
                <a:solidFill>
                  <a:srgbClr val="000000"/>
                </a:solidFill>
                <a:latin typeface="Calibri" panose="020F0502020204030204" pitchFamily="34" charset="0"/>
              </a:rPr>
              <a:t>T</a:t>
            </a:r>
            <a:r>
              <a:rPr lang="en-US" sz="2000" b="0" i="0" u="none" strike="noStrike" dirty="0">
                <a:solidFill>
                  <a:srgbClr val="000000"/>
                </a:solidFill>
                <a:effectLst/>
                <a:latin typeface="Calibri" panose="020F0502020204030204" pitchFamily="34" charset="0"/>
              </a:rPr>
              <a:t>he budget tables (at three funding levels) are attached at the end of the presentation</a:t>
            </a:r>
          </a:p>
        </p:txBody>
      </p:sp>
      <p:sp>
        <p:nvSpPr>
          <p:cNvPr id="4" name="Slide Number Placeholder 3">
            <a:extLst>
              <a:ext uri="{FF2B5EF4-FFF2-40B4-BE49-F238E27FC236}">
                <a16:creationId xmlns:a16="http://schemas.microsoft.com/office/drawing/2014/main" id="{B0CB3094-F5BB-18E5-F49C-DC495CD66308}"/>
              </a:ext>
            </a:extLst>
          </p:cNvPr>
          <p:cNvSpPr>
            <a:spLocks noGrp="1"/>
          </p:cNvSpPr>
          <p:nvPr>
            <p:ph type="sldNum" sz="quarter" idx="4"/>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2</a:t>
            </a:fld>
            <a:endParaRPr lang="en-US" sz="1000" dirty="0"/>
          </a:p>
        </p:txBody>
      </p:sp>
    </p:spTree>
    <p:extLst>
      <p:ext uri="{BB962C8B-B14F-4D97-AF65-F5344CB8AC3E}">
        <p14:creationId xmlns:p14="http://schemas.microsoft.com/office/powerpoint/2010/main" val="376677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92B2-71DE-3631-06EA-BE1F65EC5D98}"/>
              </a:ext>
            </a:extLst>
          </p:cNvPr>
          <p:cNvSpPr>
            <a:spLocks noGrp="1"/>
          </p:cNvSpPr>
          <p:nvPr>
            <p:ph type="title"/>
          </p:nvPr>
        </p:nvSpPr>
        <p:spPr>
          <a:xfrm>
            <a:off x="571500" y="365125"/>
            <a:ext cx="11049000" cy="897145"/>
          </a:xfrm>
        </p:spPr>
        <p:txBody>
          <a:bodyPr>
            <a:noAutofit/>
          </a:bodyPr>
          <a:lstStyle/>
          <a:p>
            <a:r>
              <a:rPr lang="en-US" sz="2400" b="0" i="0" u="none" strike="noStrike" dirty="0">
                <a:solidFill>
                  <a:srgbClr val="000000"/>
                </a:solidFill>
                <a:effectLst/>
                <a:latin typeface="Calibri" panose="020F0502020204030204" pitchFamily="34" charset="0"/>
              </a:rPr>
              <a:t>Q2: What energy range do we expect the neutrons to be and how does that change</a:t>
            </a:r>
            <a:br>
              <a:rPr lang="en-US" sz="2400" b="0" i="0" u="none" strike="noStrike" dirty="0">
                <a:solidFill>
                  <a:srgbClr val="000000"/>
                </a:solidFill>
                <a:effectLst/>
                <a:latin typeface="Calibri" panose="020F0502020204030204" pitchFamily="34" charset="0"/>
              </a:rPr>
            </a:br>
            <a:r>
              <a:rPr lang="en-US" sz="2400" b="0" dirty="0">
                <a:solidFill>
                  <a:srgbClr val="000000"/>
                </a:solidFill>
                <a:latin typeface="Calibri" panose="020F0502020204030204" pitchFamily="34" charset="0"/>
              </a:rPr>
              <a:t>	</a:t>
            </a:r>
            <a:r>
              <a:rPr lang="en-US" sz="2400" b="0" i="0" u="none" strike="noStrike" dirty="0">
                <a:solidFill>
                  <a:srgbClr val="000000"/>
                </a:solidFill>
                <a:effectLst/>
                <a:latin typeface="Calibri" panose="020F0502020204030204" pitchFamily="34" charset="0"/>
              </a:rPr>
              <a:t>as they travel through the calorimeter? How 'straight' do the neutrons travel?</a:t>
            </a:r>
            <a:endParaRPr lang="en-US" dirty="0"/>
          </a:p>
        </p:txBody>
      </p:sp>
      <p:sp>
        <p:nvSpPr>
          <p:cNvPr id="3" name="Content Placeholder 2">
            <a:extLst>
              <a:ext uri="{FF2B5EF4-FFF2-40B4-BE49-F238E27FC236}">
                <a16:creationId xmlns:a16="http://schemas.microsoft.com/office/drawing/2014/main" id="{6938B06A-842E-ED2A-893B-F7C435A71052}"/>
              </a:ext>
            </a:extLst>
          </p:cNvPr>
          <p:cNvSpPr>
            <a:spLocks noGrp="1"/>
          </p:cNvSpPr>
          <p:nvPr>
            <p:ph idx="1"/>
          </p:nvPr>
        </p:nvSpPr>
        <p:spPr>
          <a:xfrm>
            <a:off x="1346323" y="1539970"/>
            <a:ext cx="9499354" cy="3912054"/>
          </a:xfrm>
        </p:spPr>
        <p:txBody>
          <a:bodyPr>
            <a:noAutofit/>
          </a:bodyPr>
          <a:lstStyle/>
          <a:p>
            <a:pPr marL="342900" indent="-342900">
              <a:spcBef>
                <a:spcPts val="1200"/>
              </a:spcBef>
              <a:buFont typeface="Arial" panose="020B0604020202020204" pitchFamily="34" charset="0"/>
              <a:buChar char="•"/>
            </a:pPr>
            <a:r>
              <a:rPr lang="en-US" sz="2000" b="0" i="0" u="none" strike="noStrike" dirty="0">
                <a:effectLst/>
                <a:latin typeface="Calibri" panose="020F0502020204030204" pitchFamily="34" charset="0"/>
              </a:rPr>
              <a:t>Neutrons with energies up to several 100 GeV are expected</a:t>
            </a:r>
          </a:p>
          <a:p>
            <a:pPr marL="342900" indent="-342900">
              <a:spcBef>
                <a:spcPts val="1200"/>
              </a:spcBef>
              <a:buFont typeface="Arial" panose="020B0604020202020204" pitchFamily="34" charset="0"/>
              <a:buChar char="•"/>
            </a:pPr>
            <a:r>
              <a:rPr lang="en-US" sz="2000" b="0" i="0" u="none" strike="noStrike" dirty="0">
                <a:effectLst/>
                <a:latin typeface="Calibri" panose="020F0502020204030204" pitchFamily="34" charset="0"/>
              </a:rPr>
              <a:t>OGS cannot </a:t>
            </a:r>
            <a:r>
              <a:rPr lang="en-US" sz="2000" dirty="0">
                <a:latin typeface="Calibri" panose="020F0502020204030204" pitchFamily="34" charset="0"/>
              </a:rPr>
              <a:t>stop high-energy neutrons. Therefore, a high-density absorber, e.g.,  tungsten, needs to be placed between layers of OGS to achieve sufficient stopping power</a:t>
            </a:r>
          </a:p>
          <a:p>
            <a:pPr marL="342900" indent="-342900">
              <a:spcBef>
                <a:spcPts val="1200"/>
              </a:spcBef>
              <a:buFont typeface="Arial" panose="020B0604020202020204" pitchFamily="34" charset="0"/>
              <a:buChar char="•"/>
            </a:pPr>
            <a:r>
              <a:rPr lang="en-US" sz="2000" dirty="0">
                <a:latin typeface="Calibri" panose="020F0502020204030204" pitchFamily="34" charset="0"/>
              </a:rPr>
              <a:t>Neutrons produce hadronic showers in the calorimeter that include mixtures of hadrons. In turn, the hadrons</a:t>
            </a:r>
            <a:r>
              <a:rPr lang="en-US" sz="2000" b="0" i="0" u="none" strike="noStrike" dirty="0">
                <a:effectLst/>
                <a:latin typeface="Calibri" panose="020F0502020204030204" pitchFamily="34" charset="0"/>
              </a:rPr>
              <a:t> cascade eventually leads to low-energy neutrons in the MeV range that can undergo multiple elastic scattering in OGS (primarily from </a:t>
            </a:r>
            <a:r>
              <a:rPr lang="en-US" sz="2000" b="0" i="0" u="none" strike="noStrike" baseline="30000" dirty="0">
                <a:effectLst/>
                <a:latin typeface="Calibri" panose="020F0502020204030204" pitchFamily="34" charset="0"/>
              </a:rPr>
              <a:t>1</a:t>
            </a:r>
            <a:r>
              <a:rPr lang="en-US" sz="2000" b="0" i="0" u="none" strike="noStrike" dirty="0">
                <a:effectLst/>
                <a:latin typeface="Calibri" panose="020F0502020204030204" pitchFamily="34" charset="0"/>
              </a:rPr>
              <a:t>H and </a:t>
            </a:r>
            <a:r>
              <a:rPr lang="en-US" sz="2000" b="0" i="0" u="none" strike="noStrike" baseline="30000" dirty="0">
                <a:effectLst/>
                <a:latin typeface="Calibri" panose="020F0502020204030204" pitchFamily="34" charset="0"/>
              </a:rPr>
              <a:t>12</a:t>
            </a:r>
            <a:r>
              <a:rPr lang="en-US" sz="2000" b="0" i="0" u="none" strike="noStrike" dirty="0">
                <a:effectLst/>
                <a:latin typeface="Calibri" panose="020F0502020204030204" pitchFamily="34" charset="0"/>
              </a:rPr>
              <a:t>C)</a:t>
            </a:r>
          </a:p>
          <a:p>
            <a:pPr marL="342900" indent="-342900">
              <a:spcBef>
                <a:spcPts val="1200"/>
              </a:spcBef>
              <a:buFont typeface="Arial" panose="020B0604020202020204" pitchFamily="34" charset="0"/>
              <a:buChar char="•"/>
            </a:pPr>
            <a:r>
              <a:rPr lang="en-US" sz="2000" dirty="0">
                <a:solidFill>
                  <a:srgbClr val="000000"/>
                </a:solidFill>
                <a:latin typeface="Calibri" panose="020F0502020204030204" pitchFamily="34" charset="0"/>
              </a:rPr>
              <a:t>In contrast to </a:t>
            </a:r>
            <a:r>
              <a:rPr lang="en-US" sz="2000" b="0" i="0" u="none" strike="noStrike" baseline="30000" dirty="0">
                <a:effectLst/>
                <a:latin typeface="Calibri" panose="020F0502020204030204" pitchFamily="34" charset="0"/>
              </a:rPr>
              <a:t>12</a:t>
            </a:r>
            <a:r>
              <a:rPr lang="en-US" sz="2000" b="0" i="0" u="none" strike="noStrike" dirty="0">
                <a:effectLst/>
                <a:latin typeface="Calibri" panose="020F0502020204030204" pitchFamily="34" charset="0"/>
              </a:rPr>
              <a:t>C, proton</a:t>
            </a:r>
            <a:r>
              <a:rPr lang="en-US" sz="2000" dirty="0">
                <a:solidFill>
                  <a:srgbClr val="000000"/>
                </a:solidFill>
                <a:latin typeface="Calibri" panose="020F0502020204030204" pitchFamily="34" charset="0"/>
              </a:rPr>
              <a:t> recoils generate strong light signals that can be detected with PMTs or </a:t>
            </a:r>
            <a:r>
              <a:rPr lang="en-US" sz="2000" dirty="0" err="1">
                <a:solidFill>
                  <a:srgbClr val="000000"/>
                </a:solidFill>
                <a:latin typeface="Calibri" panose="020F0502020204030204" pitchFamily="34" charset="0"/>
              </a:rPr>
              <a:t>SiPMs</a:t>
            </a:r>
            <a:endParaRPr lang="en-US" sz="2000" dirty="0">
              <a:solidFill>
                <a:srgbClr val="000000"/>
              </a:solidFill>
              <a:latin typeface="Calibri" panose="020F0502020204030204" pitchFamily="34" charset="0"/>
            </a:endParaRPr>
          </a:p>
          <a:p>
            <a:pPr marL="342900" marR="0" indent="-342900" algn="l">
              <a:spcBef>
                <a:spcPts val="1200"/>
              </a:spcBef>
              <a:spcAft>
                <a:spcPts val="0"/>
              </a:spcAft>
              <a:buFont typeface="Arial" panose="020B0604020202020204" pitchFamily="34" charset="0"/>
              <a:buChar char="•"/>
            </a:pPr>
            <a:r>
              <a:rPr lang="en-US" sz="2000" dirty="0">
                <a:solidFill>
                  <a:srgbClr val="000000"/>
                </a:solidFill>
                <a:latin typeface="Calibri" panose="020F0502020204030204" pitchFamily="34" charset="0"/>
              </a:rPr>
              <a:t>We expect that OGS will be able to distinguish between hadrons and high-energy electron</a:t>
            </a:r>
            <a:endParaRPr lang="en-US" sz="2000" b="0" i="0" u="none" strike="noStrike"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B0CB3094-F5BB-18E5-F49C-DC495CD66308}"/>
              </a:ext>
            </a:extLst>
          </p:cNvPr>
          <p:cNvSpPr>
            <a:spLocks noGrp="1"/>
          </p:cNvSpPr>
          <p:nvPr>
            <p:ph type="sldNum" sz="quarter" idx="4"/>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3</a:t>
            </a:fld>
            <a:endParaRPr lang="en-US" sz="1000" dirty="0"/>
          </a:p>
        </p:txBody>
      </p:sp>
    </p:spTree>
    <p:extLst>
      <p:ext uri="{BB962C8B-B14F-4D97-AF65-F5344CB8AC3E}">
        <p14:creationId xmlns:p14="http://schemas.microsoft.com/office/powerpoint/2010/main" val="41661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92B2-71DE-3631-06EA-BE1F65EC5D98}"/>
              </a:ext>
            </a:extLst>
          </p:cNvPr>
          <p:cNvSpPr>
            <a:spLocks noGrp="1"/>
          </p:cNvSpPr>
          <p:nvPr>
            <p:ph type="title"/>
          </p:nvPr>
        </p:nvSpPr>
        <p:spPr>
          <a:xfrm>
            <a:off x="571500" y="365125"/>
            <a:ext cx="11049000" cy="744147"/>
          </a:xfrm>
        </p:spPr>
        <p:txBody>
          <a:bodyPr>
            <a:noAutofit/>
          </a:bodyPr>
          <a:lstStyle/>
          <a:p>
            <a:r>
              <a:rPr lang="en-US" sz="2400" b="0" dirty="0">
                <a:latin typeface="Calibri" panose="020F0502020204030204" pitchFamily="34" charset="0"/>
                <a:cs typeface="Calibri" panose="020F0502020204030204" pitchFamily="34" charset="0"/>
              </a:rPr>
              <a:t>Q3: </a:t>
            </a:r>
            <a:r>
              <a:rPr lang="en-US" sz="2400" b="0" i="0" u="none" strike="noStrike" dirty="0">
                <a:solidFill>
                  <a:srgbClr val="000000"/>
                </a:solidFill>
                <a:effectLst/>
                <a:latin typeface="Calibri" panose="020F0502020204030204" pitchFamily="34" charset="0"/>
                <a:cs typeface="Calibri" panose="020F0502020204030204" pitchFamily="34" charset="0"/>
              </a:rPr>
              <a:t>What PSD algorithm has been used to give the </a:t>
            </a:r>
            <a:r>
              <a:rPr lang="en-US" sz="2400" b="0" i="0" u="none" strike="noStrike" dirty="0" err="1">
                <a:solidFill>
                  <a:srgbClr val="000000"/>
                </a:solidFill>
                <a:effectLst/>
                <a:latin typeface="Calibri" panose="020F0502020204030204" pitchFamily="34" charset="0"/>
                <a:cs typeface="Calibri" panose="020F0502020204030204" pitchFamily="34" charset="0"/>
              </a:rPr>
              <a:t>FoM</a:t>
            </a:r>
            <a:r>
              <a:rPr lang="en-US" sz="2400" b="0" i="0" u="none" strike="noStrike" dirty="0">
                <a:solidFill>
                  <a:srgbClr val="000000"/>
                </a:solidFill>
                <a:effectLst/>
                <a:latin typeface="Calibri" panose="020F0502020204030204" pitchFamily="34" charset="0"/>
                <a:cs typeface="Calibri" panose="020F0502020204030204" pitchFamily="34" charset="0"/>
              </a:rPr>
              <a:t>? How will that be integrated into a potential application?</a:t>
            </a:r>
            <a:endParaRPr lang="en-US" sz="2400" b="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938B06A-842E-ED2A-893B-F7C435A71052}"/>
              </a:ext>
            </a:extLst>
          </p:cNvPr>
          <p:cNvSpPr>
            <a:spLocks noGrp="1"/>
          </p:cNvSpPr>
          <p:nvPr>
            <p:ph idx="1"/>
          </p:nvPr>
        </p:nvSpPr>
        <p:spPr>
          <a:xfrm>
            <a:off x="1494481" y="1368758"/>
            <a:ext cx="9380883" cy="1670794"/>
          </a:xfrm>
        </p:spPr>
        <p:txBody>
          <a:bodyPr>
            <a:noAutofit/>
          </a:bodyPr>
          <a:lstStyle/>
          <a:p>
            <a:pPr marL="342900" marR="0" indent="-342900" algn="l">
              <a:spcBef>
                <a:spcPts val="1200"/>
              </a:spcBef>
              <a:spcAft>
                <a:spcPts val="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There are fast and slow components in the light signals generated in OGS</a:t>
            </a:r>
          </a:p>
          <a:p>
            <a:pPr marL="342900" marR="0" indent="-342900" algn="l">
              <a:spcBef>
                <a:spcPts val="1200"/>
              </a:spcBef>
              <a:spcAft>
                <a:spcPts val="0"/>
              </a:spcAft>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intensity of the slow component depends on the ionization density which allows to distinguish between proton and electron recoils  </a:t>
            </a:r>
          </a:p>
          <a:p>
            <a:pPr marL="342900" marR="0" indent="-342900" algn="l">
              <a:spcBef>
                <a:spcPts val="1200"/>
              </a:spcBef>
              <a:spcAft>
                <a:spcPts val="0"/>
              </a:spcAft>
              <a:buFont typeface="Arial" panose="020B0604020202020204" pitchFamily="34" charset="0"/>
              <a:buChar char="•"/>
            </a:pP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FoM</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(or PSD) is defined as a</a:t>
            </a:r>
            <a:r>
              <a:rPr lang="en-US" sz="2000" dirty="0">
                <a:latin typeface="Calibri" panose="020F0502020204030204" pitchFamily="34" charset="0"/>
                <a:cs typeface="Calibri" panose="020F0502020204030204" pitchFamily="34" charset="0"/>
              </a:rPr>
              <a:t> ratio of the charge in the tail (slow component)  to the total charge in the pulse</a:t>
            </a:r>
          </a:p>
          <a:p>
            <a:pPr marL="342900" marR="0" indent="-342900" algn="l">
              <a:spcBef>
                <a:spcPts val="1200"/>
              </a:spcBef>
              <a:spcAft>
                <a:spcPts val="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Signal waveforms will be captured and digitally processed: integrated over two time windows (head and tail)</a:t>
            </a:r>
          </a:p>
        </p:txBody>
      </p:sp>
      <p:sp>
        <p:nvSpPr>
          <p:cNvPr id="4" name="Slide Number Placeholder 3">
            <a:extLst>
              <a:ext uri="{FF2B5EF4-FFF2-40B4-BE49-F238E27FC236}">
                <a16:creationId xmlns:a16="http://schemas.microsoft.com/office/drawing/2014/main" id="{B0CB3094-F5BB-18E5-F49C-DC495CD66308}"/>
              </a:ext>
            </a:extLst>
          </p:cNvPr>
          <p:cNvSpPr>
            <a:spLocks noGrp="1"/>
          </p:cNvSpPr>
          <p:nvPr>
            <p:ph type="sldNum" sz="quarter" idx="4"/>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4</a:t>
            </a:fld>
            <a:endParaRPr lang="en-US" sz="1000" dirty="0"/>
          </a:p>
        </p:txBody>
      </p:sp>
      <p:grpSp>
        <p:nvGrpSpPr>
          <p:cNvPr id="11" name="Group 10">
            <a:extLst>
              <a:ext uri="{FF2B5EF4-FFF2-40B4-BE49-F238E27FC236}">
                <a16:creationId xmlns:a16="http://schemas.microsoft.com/office/drawing/2014/main" id="{C7D5172D-9490-A341-B71D-A9B2D076B296}"/>
              </a:ext>
            </a:extLst>
          </p:cNvPr>
          <p:cNvGrpSpPr/>
          <p:nvPr/>
        </p:nvGrpSpPr>
        <p:grpSpPr>
          <a:xfrm>
            <a:off x="1603864" y="3969328"/>
            <a:ext cx="5568723" cy="2604981"/>
            <a:chOff x="697717" y="2525844"/>
            <a:chExt cx="7974905" cy="3730564"/>
          </a:xfrm>
        </p:grpSpPr>
        <p:pic>
          <p:nvPicPr>
            <p:cNvPr id="5" name="Picture 4">
              <a:extLst>
                <a:ext uri="{FF2B5EF4-FFF2-40B4-BE49-F238E27FC236}">
                  <a16:creationId xmlns:a16="http://schemas.microsoft.com/office/drawing/2014/main" id="{DA3C66FB-F14A-65DF-7ED0-E4D408ADD5F9}"/>
                </a:ext>
              </a:extLst>
            </p:cNvPr>
            <p:cNvPicPr>
              <a:picLocks noChangeAspect="1"/>
            </p:cNvPicPr>
            <p:nvPr/>
          </p:nvPicPr>
          <p:blipFill>
            <a:blip r:embed="rId2"/>
            <a:stretch>
              <a:fillRect/>
            </a:stretch>
          </p:blipFill>
          <p:spPr>
            <a:xfrm>
              <a:off x="3252438" y="2525844"/>
              <a:ext cx="4969668" cy="3730564"/>
            </a:xfrm>
            <a:prstGeom prst="rect">
              <a:avLst/>
            </a:prstGeom>
          </p:spPr>
        </p:pic>
        <p:sp>
          <p:nvSpPr>
            <p:cNvPr id="6" name="TextBox 5">
              <a:extLst>
                <a:ext uri="{FF2B5EF4-FFF2-40B4-BE49-F238E27FC236}">
                  <a16:creationId xmlns:a16="http://schemas.microsoft.com/office/drawing/2014/main" id="{F7158755-0E2D-5AD8-E414-C83E029D9484}"/>
                </a:ext>
              </a:extLst>
            </p:cNvPr>
            <p:cNvSpPr txBox="1"/>
            <p:nvPr/>
          </p:nvSpPr>
          <p:spPr>
            <a:xfrm>
              <a:off x="4384623" y="3206314"/>
              <a:ext cx="140823" cy="1738716"/>
            </a:xfrm>
            <a:prstGeom prst="rect">
              <a:avLst/>
            </a:prstGeom>
            <a:noFill/>
            <a:ln w="19050">
              <a:solidFill>
                <a:srgbClr val="002060"/>
              </a:solidFill>
            </a:ln>
          </p:spPr>
          <p:txBody>
            <a:bodyPr wrap="square" rtlCol="0">
              <a:spAutoFit/>
            </a:bodyPr>
            <a:lstStyle/>
            <a:p>
              <a:endParaRPr lang="en-US" dirty="0"/>
            </a:p>
          </p:txBody>
        </p:sp>
        <p:sp>
          <p:nvSpPr>
            <p:cNvPr id="7" name="Rectangle 6">
              <a:extLst>
                <a:ext uri="{FF2B5EF4-FFF2-40B4-BE49-F238E27FC236}">
                  <a16:creationId xmlns:a16="http://schemas.microsoft.com/office/drawing/2014/main" id="{A0042326-7CA4-1832-B218-50700B9DD880}"/>
                </a:ext>
              </a:extLst>
            </p:cNvPr>
            <p:cNvSpPr/>
            <p:nvPr/>
          </p:nvSpPr>
          <p:spPr>
            <a:xfrm>
              <a:off x="4384623" y="2906476"/>
              <a:ext cx="1476177" cy="20385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4192C78-45B6-C4B0-75DB-1DFC337E6896}"/>
                </a:ext>
              </a:extLst>
            </p:cNvPr>
            <p:cNvSpPr txBox="1"/>
            <p:nvPr/>
          </p:nvSpPr>
          <p:spPr>
            <a:xfrm>
              <a:off x="697717" y="2743513"/>
              <a:ext cx="1807130" cy="528916"/>
            </a:xfrm>
            <a:prstGeom prst="rect">
              <a:avLst/>
            </a:prstGeom>
            <a:noFill/>
          </p:spPr>
          <p:txBody>
            <a:bodyPr wrap="none" rtlCol="0">
              <a:spAutoFit/>
            </a:bodyPr>
            <a:lstStyle/>
            <a:p>
              <a:r>
                <a:rPr lang="en-US" dirty="0"/>
                <a:t>Head area</a:t>
              </a:r>
            </a:p>
          </p:txBody>
        </p:sp>
        <p:sp>
          <p:nvSpPr>
            <p:cNvPr id="9" name="TextBox 8">
              <a:extLst>
                <a:ext uri="{FF2B5EF4-FFF2-40B4-BE49-F238E27FC236}">
                  <a16:creationId xmlns:a16="http://schemas.microsoft.com/office/drawing/2014/main" id="{A0F03C66-88B8-D6DE-4694-8C1AC631D38E}"/>
                </a:ext>
              </a:extLst>
            </p:cNvPr>
            <p:cNvSpPr txBox="1"/>
            <p:nvPr/>
          </p:nvSpPr>
          <p:spPr>
            <a:xfrm>
              <a:off x="6924689" y="3206314"/>
              <a:ext cx="1747933" cy="528916"/>
            </a:xfrm>
            <a:prstGeom prst="rect">
              <a:avLst/>
            </a:prstGeom>
            <a:noFill/>
          </p:spPr>
          <p:txBody>
            <a:bodyPr wrap="square" rtlCol="0">
              <a:spAutoFit/>
            </a:bodyPr>
            <a:lstStyle/>
            <a:p>
              <a:r>
                <a:rPr lang="en-US" dirty="0"/>
                <a:t>Total area </a:t>
              </a:r>
            </a:p>
          </p:txBody>
        </p:sp>
      </p:grpSp>
      <p:sp>
        <p:nvSpPr>
          <p:cNvPr id="10" name="TextBox 9">
            <a:extLst>
              <a:ext uri="{FF2B5EF4-FFF2-40B4-BE49-F238E27FC236}">
                <a16:creationId xmlns:a16="http://schemas.microsoft.com/office/drawing/2014/main" id="{EFC209C1-1F6E-40E4-EB6C-0F4001AFF8F6}"/>
              </a:ext>
            </a:extLst>
          </p:cNvPr>
          <p:cNvSpPr txBox="1"/>
          <p:nvPr/>
        </p:nvSpPr>
        <p:spPr>
          <a:xfrm>
            <a:off x="7600894" y="4999536"/>
            <a:ext cx="2089098" cy="369332"/>
          </a:xfrm>
          <a:prstGeom prst="rect">
            <a:avLst/>
          </a:prstGeom>
          <a:noFill/>
        </p:spPr>
        <p:txBody>
          <a:bodyPr wrap="none" rtlCol="0">
            <a:spAutoFit/>
          </a:bodyPr>
          <a:lstStyle/>
          <a:p>
            <a:r>
              <a:rPr lang="en-US" dirty="0" err="1"/>
              <a:t>FoM</a:t>
            </a:r>
            <a:r>
              <a:rPr lang="en-US" dirty="0"/>
              <a:t>=1-Head/Total</a:t>
            </a:r>
          </a:p>
        </p:txBody>
      </p:sp>
      <p:cxnSp>
        <p:nvCxnSpPr>
          <p:cNvPr id="13" name="Straight Arrow Connector 12">
            <a:extLst>
              <a:ext uri="{FF2B5EF4-FFF2-40B4-BE49-F238E27FC236}">
                <a16:creationId xmlns:a16="http://schemas.microsoft.com/office/drawing/2014/main" id="{B7303044-EBE4-027B-160A-3ACA5174FF6E}"/>
              </a:ext>
            </a:extLst>
          </p:cNvPr>
          <p:cNvCxnSpPr>
            <a:cxnSpLocks/>
            <a:stCxn id="8" idx="3"/>
          </p:cNvCxnSpPr>
          <p:nvPr/>
        </p:nvCxnSpPr>
        <p:spPr>
          <a:xfrm>
            <a:off x="2865748" y="4305988"/>
            <a:ext cx="1312612" cy="928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7C29ACE-D2F4-9298-6F6A-CEFF9BE8C624}"/>
              </a:ext>
            </a:extLst>
          </p:cNvPr>
          <p:cNvCxnSpPr>
            <a:cxnSpLocks/>
          </p:cNvCxnSpPr>
          <p:nvPr/>
        </p:nvCxnSpPr>
        <p:spPr>
          <a:xfrm flipH="1">
            <a:off x="5182656" y="4744511"/>
            <a:ext cx="769383" cy="272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55A19E-0199-1F82-EB21-A19AF06A7C80}"/>
              </a:ext>
            </a:extLst>
          </p:cNvPr>
          <p:cNvSpPr txBox="1"/>
          <p:nvPr/>
        </p:nvSpPr>
        <p:spPr>
          <a:xfrm rot="16200000">
            <a:off x="2711576" y="4999535"/>
            <a:ext cx="1620957" cy="369332"/>
          </a:xfrm>
          <a:prstGeom prst="rect">
            <a:avLst/>
          </a:prstGeom>
          <a:solidFill>
            <a:schemeClr val="bg1"/>
          </a:solidFill>
        </p:spPr>
        <p:txBody>
          <a:bodyPr wrap="none" rtlCol="0">
            <a:spAutoFit/>
          </a:bodyPr>
          <a:lstStyle/>
          <a:p>
            <a:r>
              <a:rPr lang="en-US" dirty="0"/>
              <a:t>Current signal</a:t>
            </a:r>
          </a:p>
        </p:txBody>
      </p:sp>
    </p:spTree>
    <p:extLst>
      <p:ext uri="{BB962C8B-B14F-4D97-AF65-F5344CB8AC3E}">
        <p14:creationId xmlns:p14="http://schemas.microsoft.com/office/powerpoint/2010/main" val="403124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92B2-71DE-3631-06EA-BE1F65EC5D98}"/>
              </a:ext>
            </a:extLst>
          </p:cNvPr>
          <p:cNvSpPr>
            <a:spLocks noGrp="1"/>
          </p:cNvSpPr>
          <p:nvPr>
            <p:ph type="title"/>
          </p:nvPr>
        </p:nvSpPr>
        <p:spPr>
          <a:xfrm>
            <a:off x="571500" y="365125"/>
            <a:ext cx="11049000" cy="1388724"/>
          </a:xfrm>
        </p:spPr>
        <p:txBody>
          <a:bodyPr>
            <a:noAutofit/>
          </a:bodyPr>
          <a:lstStyle/>
          <a:p>
            <a:r>
              <a:rPr lang="en-US" sz="2400" b="0" i="0" u="none" strike="noStrike" dirty="0">
                <a:solidFill>
                  <a:srgbClr val="000000"/>
                </a:solidFill>
                <a:effectLst/>
                <a:latin typeface="Calibri" panose="020F0502020204030204" pitchFamily="34" charset="0"/>
              </a:rPr>
              <a:t>Q3: Do you expect the Cherenkov light will affect the PSD?</a:t>
            </a:r>
            <a:endParaRPr lang="en-US" dirty="0"/>
          </a:p>
        </p:txBody>
      </p:sp>
      <p:sp>
        <p:nvSpPr>
          <p:cNvPr id="3" name="Content Placeholder 2">
            <a:extLst>
              <a:ext uri="{FF2B5EF4-FFF2-40B4-BE49-F238E27FC236}">
                <a16:creationId xmlns:a16="http://schemas.microsoft.com/office/drawing/2014/main" id="{6938B06A-842E-ED2A-893B-F7C435A71052}"/>
              </a:ext>
            </a:extLst>
          </p:cNvPr>
          <p:cNvSpPr>
            <a:spLocks noGrp="1"/>
          </p:cNvSpPr>
          <p:nvPr>
            <p:ph idx="1"/>
          </p:nvPr>
        </p:nvSpPr>
        <p:spPr>
          <a:xfrm>
            <a:off x="1554680" y="2023355"/>
            <a:ext cx="8104959" cy="2624271"/>
          </a:xfrm>
        </p:spPr>
        <p:txBody>
          <a:bodyPr>
            <a:noAutofit/>
          </a:bodyPr>
          <a:lstStyle/>
          <a:p>
            <a:pPr marL="342900" indent="-342900">
              <a:spcBef>
                <a:spcPts val="600"/>
              </a:spcBef>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Yes, </a:t>
            </a:r>
            <a:r>
              <a:rPr lang="en-US" sz="2000" dirty="0">
                <a:solidFill>
                  <a:srgbClr val="000000"/>
                </a:solidFill>
                <a:latin typeface="Calibri" panose="020F0502020204030204" pitchFamily="34" charset="0"/>
              </a:rPr>
              <a:t>Cherenkov</a:t>
            </a:r>
            <a:r>
              <a:rPr lang="en-US" sz="2000" b="0" i="0" u="none" strike="noStrike" dirty="0">
                <a:solidFill>
                  <a:srgbClr val="000000"/>
                </a:solidFill>
                <a:effectLst/>
                <a:latin typeface="Calibri" panose="020F0502020204030204" pitchFamily="34" charset="0"/>
              </a:rPr>
              <a:t> light </a:t>
            </a:r>
            <a:r>
              <a:rPr lang="en-US" sz="2000" dirty="0">
                <a:solidFill>
                  <a:srgbClr val="000000"/>
                </a:solidFill>
                <a:latin typeface="Calibri" panose="020F0502020204030204" pitchFamily="34" charset="0"/>
              </a:rPr>
              <a:t>can potentially interfere with PSD</a:t>
            </a:r>
          </a:p>
          <a:p>
            <a:pPr marL="342900" indent="-342900">
              <a:spcBef>
                <a:spcPts val="600"/>
              </a:spcBef>
              <a:buFont typeface="Arial" panose="020B0604020202020204" pitchFamily="34" charset="0"/>
              <a:buChar char="•"/>
            </a:pPr>
            <a:r>
              <a:rPr lang="en-US" sz="2000" dirty="0">
                <a:solidFill>
                  <a:srgbClr val="000000"/>
                </a:solidFill>
                <a:latin typeface="Calibri" panose="020F0502020204030204" pitchFamily="34" charset="0"/>
              </a:rPr>
              <a:t>The contribution of the Cherenkov light will depend on the UV light transmission in OGS</a:t>
            </a:r>
          </a:p>
          <a:p>
            <a:pPr marL="342900" indent="-342900">
              <a:spcBef>
                <a:spcPts val="600"/>
              </a:spcBef>
              <a:buFont typeface="Arial" panose="020B0604020202020204" pitchFamily="34" charset="0"/>
              <a:buChar char="•"/>
            </a:pPr>
            <a:r>
              <a:rPr lang="en-US" sz="2000" dirty="0">
                <a:solidFill>
                  <a:srgbClr val="000000"/>
                </a:solidFill>
                <a:latin typeface="Calibri" panose="020F0502020204030204" pitchFamily="34" charset="0"/>
              </a:rPr>
              <a:t>Scintillation light generated in OGS peaks around 430 nm which overlaps with the Cherenkov spectrum tail</a:t>
            </a:r>
          </a:p>
          <a:p>
            <a:pPr marL="342900" indent="-342900">
              <a:spcBef>
                <a:spcPts val="600"/>
              </a:spcBef>
              <a:buFont typeface="Arial" panose="020B0604020202020204" pitchFamily="34" charset="0"/>
              <a:buChar char="•"/>
            </a:pPr>
            <a:r>
              <a:rPr lang="en-US" sz="2000" dirty="0">
                <a:solidFill>
                  <a:srgbClr val="000000"/>
                </a:solidFill>
                <a:latin typeface="Calibri" panose="020F0502020204030204" pitchFamily="34" charset="0"/>
              </a:rPr>
              <a:t>Fast Cherenkov signals will contribute to the fast component</a:t>
            </a:r>
          </a:p>
          <a:p>
            <a:pPr marL="342900" indent="-342900">
              <a:spcBef>
                <a:spcPts val="600"/>
              </a:spcBef>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We propose to investigate </a:t>
            </a:r>
            <a:r>
              <a:rPr lang="en-US" sz="2000" dirty="0">
                <a:solidFill>
                  <a:srgbClr val="000000"/>
                </a:solidFill>
                <a:latin typeface="Calibri" panose="020F0502020204030204" pitchFamily="34" charset="0"/>
              </a:rPr>
              <a:t>these effects and develop correction techniques if necessary </a:t>
            </a:r>
            <a:endParaRPr lang="en-US" sz="2000" b="0" i="0" u="none" strike="noStrike"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B0CB3094-F5BB-18E5-F49C-DC495CD66308}"/>
              </a:ext>
            </a:extLst>
          </p:cNvPr>
          <p:cNvSpPr>
            <a:spLocks noGrp="1"/>
          </p:cNvSpPr>
          <p:nvPr>
            <p:ph type="sldNum" sz="quarter" idx="4"/>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5</a:t>
            </a:fld>
            <a:endParaRPr lang="en-US" sz="1000" dirty="0"/>
          </a:p>
        </p:txBody>
      </p:sp>
    </p:spTree>
    <p:extLst>
      <p:ext uri="{BB962C8B-B14F-4D97-AF65-F5344CB8AC3E}">
        <p14:creationId xmlns:p14="http://schemas.microsoft.com/office/powerpoint/2010/main" val="425807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92B2-71DE-3631-06EA-BE1F65EC5D98}"/>
              </a:ext>
            </a:extLst>
          </p:cNvPr>
          <p:cNvSpPr>
            <a:spLocks noGrp="1"/>
          </p:cNvSpPr>
          <p:nvPr>
            <p:ph type="title"/>
          </p:nvPr>
        </p:nvSpPr>
        <p:spPr>
          <a:xfrm>
            <a:off x="571500" y="365125"/>
            <a:ext cx="11049000" cy="744147"/>
          </a:xfrm>
        </p:spPr>
        <p:txBody>
          <a:bodyPr>
            <a:noAutofit/>
          </a:bodyPr>
          <a:lstStyle/>
          <a:p>
            <a:r>
              <a:rPr lang="en-US" sz="2400" b="0" i="0" u="none" strike="noStrike" dirty="0">
                <a:solidFill>
                  <a:srgbClr val="000000"/>
                </a:solidFill>
                <a:effectLst/>
                <a:latin typeface="Calibri" panose="020F0502020204030204" pitchFamily="34" charset="0"/>
              </a:rPr>
              <a:t>Q4: What photon sensor do you envisage and do you expect it to have effect on the PSD?</a:t>
            </a:r>
            <a:endParaRPr lang="en-US" dirty="0"/>
          </a:p>
        </p:txBody>
      </p:sp>
      <p:sp>
        <p:nvSpPr>
          <p:cNvPr id="3" name="Content Placeholder 2">
            <a:extLst>
              <a:ext uri="{FF2B5EF4-FFF2-40B4-BE49-F238E27FC236}">
                <a16:creationId xmlns:a16="http://schemas.microsoft.com/office/drawing/2014/main" id="{6938B06A-842E-ED2A-893B-F7C435A71052}"/>
              </a:ext>
            </a:extLst>
          </p:cNvPr>
          <p:cNvSpPr>
            <a:spLocks noGrp="1"/>
          </p:cNvSpPr>
          <p:nvPr>
            <p:ph idx="1"/>
          </p:nvPr>
        </p:nvSpPr>
        <p:spPr>
          <a:xfrm>
            <a:off x="1547185" y="1483710"/>
            <a:ext cx="9499354" cy="929706"/>
          </a:xfrm>
        </p:spPr>
        <p:txBody>
          <a:bodyPr>
            <a:noAutofit/>
          </a:bodyPr>
          <a:lstStyle/>
          <a:p>
            <a:pPr marL="342900" indent="-342900">
              <a:spcBef>
                <a:spcPts val="600"/>
              </a:spcBef>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We </a:t>
            </a:r>
            <a:r>
              <a:rPr lang="en-US" sz="2000" dirty="0">
                <a:solidFill>
                  <a:srgbClr val="000000"/>
                </a:solidFill>
                <a:latin typeface="Calibri" panose="020F0502020204030204" pitchFamily="34" charset="0"/>
              </a:rPr>
              <a:t>propose </a:t>
            </a:r>
            <a:r>
              <a:rPr lang="en-US" sz="2000" b="0" i="0" u="none" strike="noStrike" dirty="0">
                <a:solidFill>
                  <a:srgbClr val="000000"/>
                </a:solidFill>
                <a:effectLst/>
                <a:latin typeface="Calibri" panose="020F0502020204030204" pitchFamily="34" charset="0"/>
              </a:rPr>
              <a:t>PMTs or </a:t>
            </a:r>
            <a:r>
              <a:rPr lang="en-US" sz="2000" b="0" i="0" u="none" strike="noStrike" dirty="0" err="1">
                <a:solidFill>
                  <a:srgbClr val="000000"/>
                </a:solidFill>
                <a:effectLst/>
                <a:latin typeface="Calibri" panose="020F0502020204030204" pitchFamily="34" charset="0"/>
              </a:rPr>
              <a:t>SiPMs</a:t>
            </a:r>
            <a:r>
              <a:rPr lang="en-US" sz="2000" b="0" i="0" u="none" strike="noStrike" dirty="0">
                <a:solidFill>
                  <a:srgbClr val="000000"/>
                </a:solidFill>
                <a:effectLst/>
                <a:latin typeface="Calibri" panose="020F0502020204030204" pitchFamily="34" charset="0"/>
              </a:rPr>
              <a:t> </a:t>
            </a:r>
            <a:r>
              <a:rPr lang="en-US" sz="2000" dirty="0">
                <a:solidFill>
                  <a:srgbClr val="000000"/>
                </a:solidFill>
                <a:latin typeface="Calibri" panose="020F0502020204030204" pitchFamily="34" charset="0"/>
              </a:rPr>
              <a:t> with fast responses </a:t>
            </a:r>
            <a:endParaRPr lang="en-US" sz="2000" b="0" i="0" u="none" strike="noStrike"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B0CB3094-F5BB-18E5-F49C-DC495CD66308}"/>
              </a:ext>
            </a:extLst>
          </p:cNvPr>
          <p:cNvSpPr>
            <a:spLocks noGrp="1"/>
          </p:cNvSpPr>
          <p:nvPr>
            <p:ph type="sldNum" sz="quarter" idx="4"/>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6</a:t>
            </a:fld>
            <a:endParaRPr lang="en-US" sz="1000" dirty="0"/>
          </a:p>
        </p:txBody>
      </p:sp>
      <p:sp>
        <p:nvSpPr>
          <p:cNvPr id="5" name="Title 1">
            <a:extLst>
              <a:ext uri="{FF2B5EF4-FFF2-40B4-BE49-F238E27FC236}">
                <a16:creationId xmlns:a16="http://schemas.microsoft.com/office/drawing/2014/main" id="{8A8D129A-55A8-EA17-9BB9-017AF8CE4325}"/>
              </a:ext>
            </a:extLst>
          </p:cNvPr>
          <p:cNvSpPr txBox="1">
            <a:spLocks/>
          </p:cNvSpPr>
          <p:nvPr/>
        </p:nvSpPr>
        <p:spPr>
          <a:xfrm>
            <a:off x="638956" y="2525382"/>
            <a:ext cx="11049000" cy="706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2400" b="0">
                <a:solidFill>
                  <a:srgbClr val="000000"/>
                </a:solidFill>
                <a:latin typeface="Calibri" panose="020F0502020204030204" pitchFamily="34" charset="0"/>
              </a:rPr>
              <a:t>Q5: Can the shape studies be performed in ray-tracing Monte Carlo?</a:t>
            </a:r>
            <a:endParaRPr lang="en-US" dirty="0"/>
          </a:p>
        </p:txBody>
      </p:sp>
      <p:sp>
        <p:nvSpPr>
          <p:cNvPr id="6" name="Content Placeholder 2">
            <a:extLst>
              <a:ext uri="{FF2B5EF4-FFF2-40B4-BE49-F238E27FC236}">
                <a16:creationId xmlns:a16="http://schemas.microsoft.com/office/drawing/2014/main" id="{3F28296C-532B-6D97-378C-E6E8D8D4D028}"/>
              </a:ext>
            </a:extLst>
          </p:cNvPr>
          <p:cNvSpPr txBox="1">
            <a:spLocks/>
          </p:cNvSpPr>
          <p:nvPr/>
        </p:nvSpPr>
        <p:spPr>
          <a:xfrm>
            <a:off x="1413779" y="3232054"/>
            <a:ext cx="9499354" cy="4272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buFont typeface="Arial" panose="020B0604020202020204" pitchFamily="34" charset="0"/>
              <a:buChar char="•"/>
            </a:pPr>
            <a:r>
              <a:rPr lang="en-US" sz="2000">
                <a:solidFill>
                  <a:srgbClr val="000000"/>
                </a:solidFill>
                <a:latin typeface="Calibri" panose="020F0502020204030204" pitchFamily="34" charset="0"/>
              </a:rPr>
              <a:t>It is possible </a:t>
            </a:r>
            <a:endParaRPr lang="en-US" sz="2000" dirty="0">
              <a:solidFill>
                <a:srgbClr val="000000"/>
              </a:solidFill>
              <a:latin typeface="Calibri" panose="020F0502020204030204" pitchFamily="34" charset="0"/>
            </a:endParaRPr>
          </a:p>
        </p:txBody>
      </p:sp>
      <p:sp>
        <p:nvSpPr>
          <p:cNvPr id="7" name="TextBox 6">
            <a:extLst>
              <a:ext uri="{FF2B5EF4-FFF2-40B4-BE49-F238E27FC236}">
                <a16:creationId xmlns:a16="http://schemas.microsoft.com/office/drawing/2014/main" id="{3F644F73-97E6-7F94-97A3-1CF7D7B0317D}"/>
              </a:ext>
            </a:extLst>
          </p:cNvPr>
          <p:cNvSpPr txBox="1"/>
          <p:nvPr/>
        </p:nvSpPr>
        <p:spPr>
          <a:xfrm>
            <a:off x="1466245" y="5043111"/>
            <a:ext cx="1166473" cy="369332"/>
          </a:xfrm>
          <a:prstGeom prst="rect">
            <a:avLst/>
          </a:prstGeom>
          <a:noFill/>
        </p:spPr>
        <p:txBody>
          <a:bodyPr wrap="none" rtlCol="0">
            <a:spAutoFit/>
          </a:bodyPr>
          <a:lstStyle/>
          <a:p>
            <a:pPr marL="285750" marR="0" indent="-28575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Not yet</a:t>
            </a:r>
          </a:p>
        </p:txBody>
      </p:sp>
      <p:sp>
        <p:nvSpPr>
          <p:cNvPr id="8" name="Title 1">
            <a:extLst>
              <a:ext uri="{FF2B5EF4-FFF2-40B4-BE49-F238E27FC236}">
                <a16:creationId xmlns:a16="http://schemas.microsoft.com/office/drawing/2014/main" id="{E4C04508-8728-D37F-952E-6316063BE984}"/>
              </a:ext>
            </a:extLst>
          </p:cNvPr>
          <p:cNvSpPr txBox="1">
            <a:spLocks/>
          </p:cNvSpPr>
          <p:nvPr/>
        </p:nvSpPr>
        <p:spPr>
          <a:xfrm>
            <a:off x="691422" y="4136205"/>
            <a:ext cx="11049000" cy="706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2400" b="0" dirty="0">
                <a:solidFill>
                  <a:srgbClr val="000000"/>
                </a:solidFill>
                <a:latin typeface="Calibri" panose="020F0502020204030204" pitchFamily="34" charset="0"/>
              </a:rPr>
              <a:t>Q6: </a:t>
            </a:r>
            <a:r>
              <a:rPr lang="en-US" sz="2400" b="0" i="0" u="none" strike="noStrike" dirty="0">
                <a:solidFill>
                  <a:srgbClr val="000000"/>
                </a:solidFill>
                <a:effectLst/>
                <a:latin typeface="Calibri" panose="020F0502020204030204" pitchFamily="34" charset="0"/>
              </a:rPr>
              <a:t>Is the planned beam time secured?</a:t>
            </a:r>
          </a:p>
        </p:txBody>
      </p:sp>
    </p:spTree>
    <p:extLst>
      <p:ext uri="{BB962C8B-B14F-4D97-AF65-F5344CB8AC3E}">
        <p14:creationId xmlns:p14="http://schemas.microsoft.com/office/powerpoint/2010/main" val="309629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1220381" y="984337"/>
            <a:ext cx="10020552" cy="5332258"/>
          </a:xfrm>
          <a:noFill/>
        </p:spPr>
        <p:txBody>
          <a:bodyPr>
            <a:noAutofit/>
          </a:bodyPr>
          <a:lstStyle/>
          <a:p>
            <a:pPr marL="342900" indent="-34290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The goal of this proposal is to evaluate the feasibility of novel organic glass scintillators (OGS) for high-energy calorimetry</a:t>
            </a:r>
          </a:p>
          <a:p>
            <a:pPr marL="800100" lvl="1" indent="-342900"/>
            <a:r>
              <a:rPr lang="en-US" sz="2000" dirty="0">
                <a:latin typeface="Calibri" panose="020F0502020204030204" pitchFamily="34" charset="0"/>
                <a:ea typeface="Times New Roman" panose="02020603050405020304" pitchFamily="18" charset="0"/>
                <a:cs typeface="Calibri" panose="020F0502020204030204" pitchFamily="34" charset="0"/>
              </a:rPr>
              <a:t>OGS was originally developed for nuclear physics experiments: detection of neutrons in the presence of high gamma-ray flux, e.g., in the Facility for Rare Isotope Beams (FRIB) at Michigan State University</a:t>
            </a:r>
          </a:p>
          <a:p>
            <a:pPr marL="800100" lvl="1" indent="-342900"/>
            <a:r>
              <a:rPr lang="en-US" sz="2000" dirty="0">
                <a:latin typeface="Calibri" panose="020F0502020204030204" pitchFamily="34" charset="0"/>
                <a:ea typeface="Times New Roman" panose="02020603050405020304" pitchFamily="18" charset="0"/>
                <a:cs typeface="Calibri" panose="020F0502020204030204" pitchFamily="34" charset="0"/>
              </a:rPr>
              <a:t>The most important feature of OGS is the possibility to discriminate proton and electron signals using the Pulse Shape Discrimination technique (PSD)</a:t>
            </a:r>
          </a:p>
          <a:p>
            <a:pPr marL="800100" lvl="1" indent="-342900"/>
            <a:r>
              <a:rPr lang="en-US" sz="2000" dirty="0">
                <a:latin typeface="Calibri" panose="020F0502020204030204" pitchFamily="34" charset="0"/>
                <a:ea typeface="Times New Roman" panose="02020603050405020304" pitchFamily="18" charset="0"/>
                <a:cs typeface="Calibri" panose="020F0502020204030204" pitchFamily="34" charset="0"/>
              </a:rPr>
              <a:t>Detection of Cherenkov light is another potentially useful feature of OGS (has yet to be demonstrated) – this will depend on the UV light transparency in OGS</a:t>
            </a:r>
          </a:p>
          <a:p>
            <a:pPr marL="342900" indent="-342900">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The objectives of this project </a:t>
            </a:r>
          </a:p>
          <a:p>
            <a:pPr marL="800100" lvl="1" indent="-342900"/>
            <a:r>
              <a:rPr lang="en-US" sz="2000" dirty="0">
                <a:latin typeface="Calibri" panose="020F0502020204030204" pitchFamily="34" charset="0"/>
                <a:ea typeface="Times New Roman" panose="02020603050405020304" pitchFamily="18" charset="0"/>
                <a:cs typeface="Calibri" panose="020F0502020204030204" pitchFamily="34" charset="0"/>
              </a:rPr>
              <a:t>Prototype in the lab and carry out beam tests to investigate if OGS can be used to discriminate hadron and electromagnetic signals</a:t>
            </a:r>
          </a:p>
          <a:p>
            <a:pPr marL="800100" lvl="1" indent="-342900"/>
            <a:r>
              <a:rPr lang="en-US" sz="2000" dirty="0">
                <a:latin typeface="Calibri" panose="020F0502020204030204" pitchFamily="34" charset="0"/>
                <a:ea typeface="Times New Roman" panose="02020603050405020304" pitchFamily="18" charset="0"/>
                <a:cs typeface="Calibri" panose="020F0502020204030204" pitchFamily="34" charset="0"/>
              </a:rPr>
              <a:t>Investigate the Cherenkov light in OGS -- can it be detected?</a:t>
            </a:r>
          </a:p>
          <a:p>
            <a:pPr marL="342900" indent="-3429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Samples of different shapes and compositions will be acquired from Radiation Monitoring Devices Inc. (RMD)</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and characterized first </a:t>
            </a:r>
            <a:r>
              <a:rPr lang="en-US" sz="2000" dirty="0">
                <a:latin typeface="Calibri" panose="020F0502020204030204" pitchFamily="34" charset="0"/>
                <a:ea typeface="Calibri" panose="020F0502020204030204" pitchFamily="34" charset="0"/>
                <a:cs typeface="Calibri" panose="020F0502020204030204" pitchFamily="34" charset="0"/>
              </a:rPr>
              <a:t>in the lab </a:t>
            </a:r>
            <a:r>
              <a:rPr lang="en-US" sz="2000" dirty="0">
                <a:latin typeface="Calibri" panose="020F0502020204030204" pitchFamily="34" charset="0"/>
                <a:cs typeface="Calibri" panose="020F0502020204030204" pitchFamily="34" charset="0"/>
              </a:rPr>
              <a:t>and then in the beam </a:t>
            </a:r>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7</a:t>
            </a:fld>
            <a:endParaRPr lang="en-US" dirty="0"/>
          </a:p>
        </p:txBody>
      </p:sp>
      <p:sp>
        <p:nvSpPr>
          <p:cNvPr id="6" name="Title 1">
            <a:extLst>
              <a:ext uri="{FF2B5EF4-FFF2-40B4-BE49-F238E27FC236}">
                <a16:creationId xmlns:a16="http://schemas.microsoft.com/office/drawing/2014/main" id="{03C2F582-C349-5C51-86B6-8AB17948639C}"/>
              </a:ext>
            </a:extLst>
          </p:cNvPr>
          <p:cNvSpPr>
            <a:spLocks noGrp="1"/>
          </p:cNvSpPr>
          <p:nvPr>
            <p:ph type="title"/>
          </p:nvPr>
        </p:nvSpPr>
        <p:spPr>
          <a:xfrm>
            <a:off x="571500" y="55160"/>
            <a:ext cx="11049000" cy="729211"/>
          </a:xfrm>
        </p:spPr>
        <p:txBody>
          <a:bodyPr>
            <a:normAutofit/>
          </a:bodyPr>
          <a:lstStyle/>
          <a:p>
            <a:r>
              <a:rPr lang="en-US" sz="3600" dirty="0"/>
              <a:t>Project goals</a:t>
            </a:r>
          </a:p>
        </p:txBody>
      </p:sp>
    </p:spTree>
    <p:extLst>
      <p:ext uri="{BB962C8B-B14F-4D97-AF65-F5344CB8AC3E}">
        <p14:creationId xmlns:p14="http://schemas.microsoft.com/office/powerpoint/2010/main" val="368136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F413-290E-592C-C317-EDA697D107B4}"/>
              </a:ext>
            </a:extLst>
          </p:cNvPr>
          <p:cNvSpPr>
            <a:spLocks noGrp="1"/>
          </p:cNvSpPr>
          <p:nvPr>
            <p:ph type="title"/>
          </p:nvPr>
        </p:nvSpPr>
        <p:spPr>
          <a:xfrm>
            <a:off x="571500" y="365125"/>
            <a:ext cx="11049000" cy="532497"/>
          </a:xfrm>
        </p:spPr>
        <p:txBody>
          <a:bodyPr>
            <a:noAutofit/>
          </a:bodyPr>
          <a:lstStyle/>
          <a:p>
            <a:r>
              <a:rPr lang="en-US" sz="3600" dirty="0"/>
              <a:t>OGS properties</a:t>
            </a:r>
          </a:p>
        </p:txBody>
      </p:sp>
      <p:sp>
        <p:nvSpPr>
          <p:cNvPr id="3" name="Content Placeholder 2">
            <a:extLst>
              <a:ext uri="{FF2B5EF4-FFF2-40B4-BE49-F238E27FC236}">
                <a16:creationId xmlns:a16="http://schemas.microsoft.com/office/drawing/2014/main" id="{B02E5522-994F-5911-23CC-AB57F9FB5EDF}"/>
              </a:ext>
            </a:extLst>
          </p:cNvPr>
          <p:cNvSpPr>
            <a:spLocks noGrp="1"/>
          </p:cNvSpPr>
          <p:nvPr>
            <p:ph idx="1"/>
          </p:nvPr>
        </p:nvSpPr>
        <p:spPr>
          <a:xfrm>
            <a:off x="1273337" y="1018185"/>
            <a:ext cx="10043222" cy="5154015"/>
          </a:xfrm>
          <a:noFill/>
        </p:spPr>
        <p:txBody>
          <a:bodyPr>
            <a:noAutofit/>
          </a:bodyPr>
          <a:lstStyle/>
          <a:p>
            <a:pPr marL="457200" indent="-457200">
              <a:lnSpc>
                <a:spcPct val="100000"/>
              </a:lnSpc>
              <a:spcBef>
                <a:spcPts val="60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OGS is a novel scintillator recently developed by Sandia National Laboratory (SNL) to replace conventional plastic scintillators used for fast neutrons at high gamma-ray backgrounds</a:t>
            </a:r>
          </a:p>
          <a:p>
            <a:pPr marL="342900" indent="-342900">
              <a:lnSpc>
                <a:spcPct val="100000"/>
              </a:lnSpc>
              <a:spcBef>
                <a:spcPts val="60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Its mechanical properties are similar to the conventional plastics, but it has several advantages as a scintillator:</a:t>
            </a:r>
          </a:p>
          <a:p>
            <a:pPr marL="914400" lvl="1" indent="-457200">
              <a:lnSpc>
                <a:spcPct val="100000"/>
              </a:lnSpc>
              <a:spcBef>
                <a:spcPts val="600"/>
              </a:spcBef>
            </a:pPr>
            <a:r>
              <a:rPr lang="en-US" sz="2000" dirty="0">
                <a:latin typeface="Calibri" panose="020F0502020204030204" pitchFamily="34" charset="0"/>
                <a:cs typeface="Calibri" panose="020F0502020204030204" pitchFamily="34" charset="0"/>
              </a:rPr>
              <a:t>High light output in comparison to plastics scintillators, ~20,000 </a:t>
            </a:r>
            <a:r>
              <a:rPr lang="en-US" sz="2000" dirty="0" err="1">
                <a:latin typeface="Calibri" panose="020F0502020204030204" pitchFamily="34" charset="0"/>
                <a:cs typeface="Calibri" panose="020F0502020204030204" pitchFamily="34" charset="0"/>
              </a:rPr>
              <a:t>ph</a:t>
            </a:r>
            <a:r>
              <a:rPr lang="en-US" sz="2000" dirty="0">
                <a:latin typeface="Calibri" panose="020F0502020204030204" pitchFamily="34" charset="0"/>
                <a:cs typeface="Calibri" panose="020F0502020204030204" pitchFamily="34" charset="0"/>
              </a:rPr>
              <a:t>/MeV</a:t>
            </a:r>
          </a:p>
          <a:p>
            <a:pPr marL="914400" lvl="1" indent="-457200">
              <a:lnSpc>
                <a:spcPct val="100000"/>
              </a:lnSpc>
              <a:spcBef>
                <a:spcPts val="600"/>
              </a:spcBef>
            </a:pPr>
            <a:r>
              <a:rPr lang="en-US" sz="2000" dirty="0">
                <a:latin typeface="Calibri" panose="020F0502020204030204" pitchFamily="34" charset="0"/>
                <a:cs typeface="Calibri" panose="020F0502020204030204" pitchFamily="34" charset="0"/>
              </a:rPr>
              <a:t>Emission spectrum peaks around 450 nm matching available photodetectors </a:t>
            </a:r>
          </a:p>
          <a:p>
            <a:pPr marL="914400" lvl="1" indent="-457200">
              <a:lnSpc>
                <a:spcPct val="100000"/>
              </a:lnSpc>
              <a:spcBef>
                <a:spcPts val="600"/>
              </a:spcBef>
            </a:pPr>
            <a:r>
              <a:rPr lang="en-US" sz="2000" dirty="0">
                <a:latin typeface="Calibri" panose="020F0502020204030204" pitchFamily="34" charset="0"/>
                <a:cs typeface="Calibri" panose="020F0502020204030204" pitchFamily="34" charset="0"/>
              </a:rPr>
              <a:t>Fast decays: 2 and 150 ns (fast and slow components)</a:t>
            </a:r>
          </a:p>
          <a:p>
            <a:pPr marL="914400" lvl="1" indent="-457200">
              <a:lnSpc>
                <a:spcPct val="100000"/>
              </a:lnSpc>
              <a:spcBef>
                <a:spcPts val="600"/>
              </a:spcBef>
            </a:pPr>
            <a:r>
              <a:rPr lang="en-US" sz="2000" dirty="0">
                <a:latin typeface="Calibri" panose="020F0502020204030204" pitchFamily="34" charset="0"/>
                <a:cs typeface="Calibri" panose="020F0502020204030204" pitchFamily="34" charset="0"/>
              </a:rPr>
              <a:t>Pulse shape discrimination (PSD) capability for particle identification</a:t>
            </a:r>
          </a:p>
          <a:p>
            <a:pPr marL="914400" lvl="1" indent="-457200">
              <a:lnSpc>
                <a:spcPct val="100000"/>
              </a:lnSpc>
              <a:spcBef>
                <a:spcPts val="600"/>
              </a:spcBef>
            </a:pPr>
            <a:r>
              <a:rPr lang="en-US" sz="2000" dirty="0">
                <a:latin typeface="Calibri" panose="020F0502020204030204" pitchFamily="34" charset="0"/>
                <a:cs typeface="Calibri" panose="020F0502020204030204" pitchFamily="34" charset="0"/>
              </a:rPr>
              <a:t>Better radiation hardness (no degradation was observed up to 50 </a:t>
            </a:r>
            <a:r>
              <a:rPr lang="en-US" sz="2000" dirty="0" err="1">
                <a:latin typeface="Calibri" panose="020F0502020204030204" pitchFamily="34" charset="0"/>
                <a:cs typeface="Calibri" panose="020F0502020204030204" pitchFamily="34" charset="0"/>
              </a:rPr>
              <a:t>kRad</a:t>
            </a:r>
            <a:r>
              <a:rPr lang="en-US" sz="2000" dirty="0">
                <a:latin typeface="Calibri" panose="020F0502020204030204" pitchFamily="34" charset="0"/>
                <a:cs typeface="Calibri" panose="020F0502020204030204" pitchFamily="34" charset="0"/>
              </a:rPr>
              <a:t> gamma-ray exposure)</a:t>
            </a:r>
          </a:p>
          <a:p>
            <a:pPr marL="914400" lvl="1" indent="-457200">
              <a:lnSpc>
                <a:spcPct val="100000"/>
              </a:lnSpc>
              <a:spcBef>
                <a:spcPts val="600"/>
              </a:spcBef>
            </a:pPr>
            <a:r>
              <a:rPr lang="en-US" sz="2000" dirty="0">
                <a:latin typeface="Calibri" panose="020F0502020204030204" pitchFamily="34" charset="0"/>
                <a:cs typeface="Calibri" panose="020F0502020204030204" pitchFamily="34" charset="0"/>
              </a:rPr>
              <a:t>Use commercial manufacturing technologies, including injection molding of thin tiles, sheets, and possibly rods</a:t>
            </a:r>
          </a:p>
          <a:p>
            <a:pPr marL="914400" lvl="1" indent="-457200">
              <a:lnSpc>
                <a:spcPct val="100000"/>
              </a:lnSpc>
              <a:spcBef>
                <a:spcPts val="600"/>
              </a:spcBef>
            </a:pPr>
            <a:r>
              <a:rPr lang="en-US" sz="2000" dirty="0">
                <a:latin typeface="Calibri" panose="020F0502020204030204" pitchFamily="34" charset="0"/>
                <a:cs typeface="Calibri" panose="020F0502020204030204" pitchFamily="34" charset="0"/>
              </a:rPr>
              <a:t>Timing resolution of &lt; 300 </a:t>
            </a:r>
            <a:r>
              <a:rPr lang="en-US" sz="2000" dirty="0" err="1">
                <a:latin typeface="Calibri" panose="020F0502020204030204" pitchFamily="34" charset="0"/>
                <a:cs typeface="Calibri" panose="020F0502020204030204" pitchFamily="34" charset="0"/>
              </a:rPr>
              <a:t>ps</a:t>
            </a:r>
            <a:r>
              <a:rPr lang="en-US" sz="2000" dirty="0">
                <a:latin typeface="Calibri" panose="020F0502020204030204" pitchFamily="34" charset="0"/>
                <a:cs typeface="Calibri" panose="020F0502020204030204" pitchFamily="34" charset="0"/>
              </a:rPr>
              <a:t> was reported by OGS producers</a:t>
            </a:r>
          </a:p>
        </p:txBody>
      </p:sp>
      <p:sp>
        <p:nvSpPr>
          <p:cNvPr id="4" name="Slide Number Placeholder 3">
            <a:extLst>
              <a:ext uri="{FF2B5EF4-FFF2-40B4-BE49-F238E27FC236}">
                <a16:creationId xmlns:a16="http://schemas.microsoft.com/office/drawing/2014/main" id="{4D17255D-47F6-0700-B11A-B32FD73EA572}"/>
              </a:ext>
            </a:extLst>
          </p:cNvPr>
          <p:cNvSpPr>
            <a:spLocks noGrp="1"/>
          </p:cNvSpPr>
          <p:nvPr>
            <p:ph type="sldNum" sz="quarter" idx="4"/>
          </p:nvPr>
        </p:nvSpPr>
        <p:spPr/>
        <p:txBody>
          <a:bodyPr/>
          <a:lstStyle/>
          <a:p>
            <a:fld id="{933A556B-7C63-244D-9B7C-B0EA8042B330}" type="slidenum">
              <a:rPr lang="en-US" smtClean="0"/>
              <a:pPr/>
              <a:t>8</a:t>
            </a:fld>
            <a:endParaRPr lang="en-US" sz="1000" dirty="0"/>
          </a:p>
        </p:txBody>
      </p:sp>
    </p:spTree>
    <p:extLst>
      <p:ext uri="{BB962C8B-B14F-4D97-AF65-F5344CB8AC3E}">
        <p14:creationId xmlns:p14="http://schemas.microsoft.com/office/powerpoint/2010/main" val="168110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2975-D706-2440-6EF3-DABDDFD6EA7A}"/>
              </a:ext>
            </a:extLst>
          </p:cNvPr>
          <p:cNvSpPr>
            <a:spLocks noGrp="1"/>
          </p:cNvSpPr>
          <p:nvPr>
            <p:ph type="title"/>
          </p:nvPr>
        </p:nvSpPr>
        <p:spPr>
          <a:xfrm>
            <a:off x="571500" y="365125"/>
            <a:ext cx="11049000" cy="365125"/>
          </a:xfrm>
        </p:spPr>
        <p:txBody>
          <a:bodyPr>
            <a:normAutofit fontScale="90000"/>
          </a:bodyPr>
          <a:lstStyle/>
          <a:p>
            <a:r>
              <a:rPr lang="en-US" sz="3600" dirty="0"/>
              <a:t>OGS comparison with plastic scintillators</a:t>
            </a:r>
          </a:p>
        </p:txBody>
      </p:sp>
      <p:sp>
        <p:nvSpPr>
          <p:cNvPr id="4" name="Slide Number Placeholder 3">
            <a:extLst>
              <a:ext uri="{FF2B5EF4-FFF2-40B4-BE49-F238E27FC236}">
                <a16:creationId xmlns:a16="http://schemas.microsoft.com/office/drawing/2014/main" id="{C815C331-3710-253F-DDF0-8276F8453973}"/>
              </a:ext>
            </a:extLst>
          </p:cNvPr>
          <p:cNvSpPr>
            <a:spLocks noGrp="1"/>
          </p:cNvSpPr>
          <p:nvPr>
            <p:ph type="sldNum" sz="quarter" idx="4"/>
          </p:nvPr>
        </p:nvSpPr>
        <p:spPr/>
        <p:txBody>
          <a:bodyPr/>
          <a:lstStyle/>
          <a:p>
            <a:fld id="{933A556B-7C63-244D-9B7C-B0EA8042B330}" type="slidenum">
              <a:rPr lang="en-US" smtClean="0"/>
              <a:pPr/>
              <a:t>9</a:t>
            </a:fld>
            <a:endParaRPr lang="en-US" sz="1000" dirty="0"/>
          </a:p>
        </p:txBody>
      </p:sp>
      <p:pic>
        <p:nvPicPr>
          <p:cNvPr id="5" name="Picture 4">
            <a:extLst>
              <a:ext uri="{FF2B5EF4-FFF2-40B4-BE49-F238E27FC236}">
                <a16:creationId xmlns:a16="http://schemas.microsoft.com/office/drawing/2014/main" id="{101099FF-6C4C-CD82-C3F2-FDA8CA843614}"/>
              </a:ext>
            </a:extLst>
          </p:cNvPr>
          <p:cNvPicPr>
            <a:picLocks noChangeAspect="1"/>
          </p:cNvPicPr>
          <p:nvPr/>
        </p:nvPicPr>
        <p:blipFill>
          <a:blip r:embed="rId2"/>
          <a:stretch>
            <a:fillRect/>
          </a:stretch>
        </p:blipFill>
        <p:spPr>
          <a:xfrm>
            <a:off x="1405811" y="1545359"/>
            <a:ext cx="9782203" cy="2309687"/>
          </a:xfrm>
          <a:prstGeom prst="rect">
            <a:avLst/>
          </a:prstGeom>
        </p:spPr>
      </p:pic>
      <p:sp>
        <p:nvSpPr>
          <p:cNvPr id="6" name="TextBox 5">
            <a:extLst>
              <a:ext uri="{FF2B5EF4-FFF2-40B4-BE49-F238E27FC236}">
                <a16:creationId xmlns:a16="http://schemas.microsoft.com/office/drawing/2014/main" id="{FAB052ED-1F5D-27C4-FEC5-FC4BE141AA9E}"/>
              </a:ext>
            </a:extLst>
          </p:cNvPr>
          <p:cNvSpPr txBox="1"/>
          <p:nvPr/>
        </p:nvSpPr>
        <p:spPr>
          <a:xfrm>
            <a:off x="2130804" y="4670156"/>
            <a:ext cx="8783273" cy="707886"/>
          </a:xfrm>
          <a:prstGeom prst="rect">
            <a:avLst/>
          </a:prstGeom>
          <a:noFill/>
        </p:spPr>
        <p:txBody>
          <a:bodyPr wrap="square" rtlCol="0">
            <a:spAutoFit/>
          </a:bodyPr>
          <a:lstStyle/>
          <a:p>
            <a:pPr marL="0" marR="0"/>
            <a:r>
              <a:rPr lang="en-US" sz="2000" dirty="0">
                <a:ea typeface="Times New Roman" panose="02020603050405020304" pitchFamily="18" charset="0"/>
              </a:rPr>
              <a:t>We n</a:t>
            </a:r>
            <a:r>
              <a:rPr lang="en-US" sz="2000" dirty="0">
                <a:effectLst/>
                <a:ea typeface="Times New Roman" panose="02020603050405020304" pitchFamily="18" charset="0"/>
              </a:rPr>
              <a:t>ote that most conventional plastic scintillators cannot efficiently discriminate between </a:t>
            </a:r>
            <a:r>
              <a:rPr lang="en-US" sz="2000" dirty="0">
                <a:ea typeface="Times New Roman" panose="02020603050405020304" pitchFamily="18" charset="0"/>
                <a:cs typeface="Times New Roman" panose="02020603050405020304" pitchFamily="18" charset="0"/>
              </a:rPr>
              <a:t>proton and electron recoil signals</a:t>
            </a:r>
            <a:endParaRPr lang="en-US" sz="2000" dirty="0">
              <a:ea typeface="Times New Roman" panose="02020603050405020304" pitchFamily="18" charset="0"/>
            </a:endParaRPr>
          </a:p>
        </p:txBody>
      </p:sp>
    </p:spTree>
    <p:extLst>
      <p:ext uri="{BB962C8B-B14F-4D97-AF65-F5344CB8AC3E}">
        <p14:creationId xmlns:p14="http://schemas.microsoft.com/office/powerpoint/2010/main" val="3499302052"/>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_060121" id="{12E83E08-87E0-F644-89EB-87DEB220AE0B}" vid="{EBE5DD67-AF26-1345-A97E-9F8C3AF25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bnl_ppt_template_2021_widescreen_compressed</Template>
  <TotalTime>1157</TotalTime>
  <Words>1588</Words>
  <Application>Microsoft Macintosh PowerPoint</Application>
  <PresentationFormat>Widescreen</PresentationFormat>
  <Paragraphs>122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Roboto</vt:lpstr>
      <vt:lpstr>Times New Roman</vt:lpstr>
      <vt:lpstr>BNL</vt:lpstr>
      <vt:lpstr>Feasibility of Organic Glass Scintillators (OGS)  for EIC </vt:lpstr>
      <vt:lpstr>Q1: This is an expensive yet interesting proposal. Since labor will dominate the         budget, the committee requests more detail about the proposed time         commitments for scientists, technicians, and students. BNL proposals often         include a very useful “blue table” which summarizes labor, overhead, etc.?</vt:lpstr>
      <vt:lpstr>Q2: What energy range do we expect the neutrons to be and how does that change  as they travel through the calorimeter? How 'straight' do the neutrons travel?</vt:lpstr>
      <vt:lpstr>Q3: What PSD algorithm has been used to give the FoM? How will that be integrated into a potential application?</vt:lpstr>
      <vt:lpstr>Q3: Do you expect the Cherenkov light will affect the PSD?</vt:lpstr>
      <vt:lpstr>Q4: What photon sensor do you envisage and do you expect it to have effect on the PSD?</vt:lpstr>
      <vt:lpstr>Project goals</vt:lpstr>
      <vt:lpstr>OGS properties</vt:lpstr>
      <vt:lpstr>OGS comparison with plastic scintillators</vt:lpstr>
      <vt:lpstr>OGS is available from two vendors: RMD, Inc. and Blueshift Optics, LLC</vt:lpstr>
      <vt:lpstr>Pulse shape discrimination</vt:lpstr>
      <vt:lpstr>Is detection of Cherenkov light possible?</vt:lpstr>
      <vt:lpstr>Radiation hardness of OGS</vt:lpstr>
      <vt:lpstr>Proposed tasks for Year 1</vt:lpstr>
      <vt:lpstr>Proposed tasks for Year 2</vt:lpstr>
      <vt:lpstr>Nominal budget (PIMS # 7120)</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Bolotnikov, Aleksey E</dc:creator>
  <cp:keywords/>
  <dc:description/>
  <cp:lastModifiedBy>Bolotnikov, Aleksey E</cp:lastModifiedBy>
  <cp:revision>123</cp:revision>
  <dcterms:created xsi:type="dcterms:W3CDTF">2023-10-02T12:54:43Z</dcterms:created>
  <dcterms:modified xsi:type="dcterms:W3CDTF">2023-10-29T12:56:38Z</dcterms:modified>
  <cp:category/>
</cp:coreProperties>
</file>