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1"/>
  </p:notesMasterIdLst>
  <p:sldIdLst>
    <p:sldId id="256" r:id="rId5"/>
    <p:sldId id="258" r:id="rId6"/>
    <p:sldId id="257" r:id="rId7"/>
    <p:sldId id="259" r:id="rId8"/>
    <p:sldId id="279" r:id="rId9"/>
    <p:sldId id="280" r:id="rId10"/>
    <p:sldId id="281" r:id="rId11"/>
    <p:sldId id="282" r:id="rId12"/>
    <p:sldId id="288" r:id="rId13"/>
    <p:sldId id="283" r:id="rId14"/>
    <p:sldId id="284" r:id="rId15"/>
    <p:sldId id="289" r:id="rId16"/>
    <p:sldId id="290" r:id="rId17"/>
    <p:sldId id="260" r:id="rId18"/>
    <p:sldId id="261" r:id="rId19"/>
    <p:sldId id="262" r:id="rId20"/>
    <p:sldId id="263" r:id="rId21"/>
    <p:sldId id="276" r:id="rId22"/>
    <p:sldId id="264" r:id="rId23"/>
    <p:sldId id="265" r:id="rId24"/>
    <p:sldId id="277" r:id="rId25"/>
    <p:sldId id="285" r:id="rId26"/>
    <p:sldId id="278" r:id="rId27"/>
    <p:sldId id="266" r:id="rId28"/>
    <p:sldId id="267" r:id="rId29"/>
    <p:sldId id="268" r:id="rId30"/>
    <p:sldId id="269" r:id="rId31"/>
    <p:sldId id="273" r:id="rId32"/>
    <p:sldId id="270" r:id="rId33"/>
    <p:sldId id="286" r:id="rId34"/>
    <p:sldId id="275" r:id="rId35"/>
    <p:sldId id="287" r:id="rId36"/>
    <p:sldId id="271" r:id="rId37"/>
    <p:sldId id="291" r:id="rId38"/>
    <p:sldId id="292"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6A5D7-C03E-4FB4-8FAE-703A02E2F5A3}" v="23" dt="2023-10-20T19:36:34.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694"/>
  </p:normalViewPr>
  <p:slideViewPr>
    <p:cSldViewPr snapToGrid="0" snapToObjects="1">
      <p:cViewPr>
        <p:scale>
          <a:sx n="111" d="100"/>
          <a:sy n="111" d="100"/>
        </p:scale>
        <p:origin x="48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Pochwal ALPIDE – szybszy czas odczytu się nie nadaje jednak</a:t>
            </a:r>
          </a:p>
          <a:p>
            <a:r>
              <a:rPr lang="pl-PL" dirty="0"/>
              <a:t>Zamiast z małego </a:t>
            </a:r>
            <a:r>
              <a:rPr lang="pl-PL" dirty="0" err="1"/>
              <a:t>ladungu</a:t>
            </a:r>
            <a:r>
              <a:rPr lang="pl-PL" dirty="0"/>
              <a:t> (wolnego) generacje skoku napięcia mamy wzmacniacz </a:t>
            </a:r>
            <a:r>
              <a:rPr lang="pl-PL" dirty="0" err="1"/>
              <a:t>ladunkowy</a:t>
            </a:r>
            <a:r>
              <a:rPr lang="pl-PL" dirty="0"/>
              <a:t> (poprawa czasowa)</a:t>
            </a:r>
          </a:p>
          <a:p>
            <a:r>
              <a:rPr lang="pl-PL" dirty="0"/>
              <a:t>Tylko 3 stopnie (tak samo)</a:t>
            </a:r>
          </a:p>
          <a:p>
            <a:r>
              <a:rPr lang="pl-PL" dirty="0"/>
              <a:t>Moc – optymalizacja, kilkadziesiąt </a:t>
            </a:r>
            <a:r>
              <a:rPr lang="pl-PL" dirty="0" err="1"/>
              <a:t>nw</a:t>
            </a:r>
            <a:r>
              <a:rPr lang="pl-PL" dirty="0"/>
              <a:t> ~50nW, mniej </a:t>
            </a:r>
            <a:r>
              <a:rPr lang="pl-PL" dirty="0" err="1"/>
              <a:t>biasow</a:t>
            </a:r>
            <a:endParaRPr lang="pl-PL" dirty="0"/>
          </a:p>
          <a:p>
            <a:r>
              <a:rPr lang="pl-PL" dirty="0"/>
              <a:t>Rozsmarowanie </a:t>
            </a:r>
            <a:r>
              <a:rPr lang="pl-PL" dirty="0" err="1"/>
              <a:t>resourcow</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27</a:t>
            </a:fld>
            <a:endParaRPr lang="en-US"/>
          </a:p>
        </p:txBody>
      </p:sp>
    </p:spTree>
    <p:extLst>
      <p:ext uri="{BB962C8B-B14F-4D97-AF65-F5344CB8AC3E}">
        <p14:creationId xmlns:p14="http://schemas.microsoft.com/office/powerpoint/2010/main" val="266931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hyperlink" Target="https://doi.org/10.1016/j.nima.2017.07.04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hyperlink" Target="https://indico.cern.ch/event/1255624/contributions/544401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hyperlink" Target="https://doi.org/10.1016/j.nima.2017.07.04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cern.ch/event/1255624/contributions/5443841/"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2212.08621.pdf" TargetMode="External"/><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ndico.cern.ch/event/865330/contributions/3645822/attachments/1981831/3300741/HighRR_MuPix10_AlenaWeber.pdf" TargetMode="External"/><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Autofit/>
          </a:bodyPr>
          <a:lstStyle/>
          <a:p>
            <a:r>
              <a:rPr lang="en-US" sz="3200" dirty="0"/>
              <a:t>Large-Area Monolithic Active Pixel Sensors Combining High Spatial and Temporal Resolution – </a:t>
            </a:r>
            <a:r>
              <a:rPr lang="en-US" sz="3200" b="0" dirty="0"/>
              <a:t>committee presentation meeting</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10/30/2023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Dominik Gorni</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9C0A-08DC-2DEA-5A3B-65A507C81542}"/>
              </a:ext>
            </a:extLst>
          </p:cNvPr>
          <p:cNvSpPr>
            <a:spLocks noGrp="1"/>
          </p:cNvSpPr>
          <p:nvPr>
            <p:ph type="title"/>
          </p:nvPr>
        </p:nvSpPr>
        <p:spPr/>
        <p:txBody>
          <a:bodyPr/>
          <a:lstStyle/>
          <a:p>
            <a:r>
              <a:rPr lang="pl-PL" dirty="0" err="1"/>
              <a:t>Question</a:t>
            </a:r>
            <a:r>
              <a:rPr lang="pl-PL" dirty="0"/>
              <a:t> #</a:t>
            </a:r>
            <a:r>
              <a:rPr lang="en-US" dirty="0"/>
              <a:t>4</a:t>
            </a:r>
          </a:p>
        </p:txBody>
      </p:sp>
      <p:sp>
        <p:nvSpPr>
          <p:cNvPr id="3" name="Content Placeholder 2">
            <a:extLst>
              <a:ext uri="{FF2B5EF4-FFF2-40B4-BE49-F238E27FC236}">
                <a16:creationId xmlns:a16="http://schemas.microsoft.com/office/drawing/2014/main" id="{C6044360-3D6E-EDAB-6A6D-966BAAAC914E}"/>
              </a:ext>
            </a:extLst>
          </p:cNvPr>
          <p:cNvSpPr>
            <a:spLocks noGrp="1"/>
          </p:cNvSpPr>
          <p:nvPr>
            <p:ph idx="1"/>
          </p:nvPr>
        </p:nvSpPr>
        <p:spPr/>
        <p:txBody>
          <a:bodyPr/>
          <a:lstStyle/>
          <a:p>
            <a:r>
              <a:rPr lang="en-US" dirty="0"/>
              <a:t>Funding this proposal will not produce a working prototype. What is the path forward in subsequent years?</a:t>
            </a:r>
          </a:p>
        </p:txBody>
      </p:sp>
      <p:sp>
        <p:nvSpPr>
          <p:cNvPr id="4" name="Slide Number Placeholder 3">
            <a:extLst>
              <a:ext uri="{FF2B5EF4-FFF2-40B4-BE49-F238E27FC236}">
                <a16:creationId xmlns:a16="http://schemas.microsoft.com/office/drawing/2014/main" id="{94194744-1179-1432-2478-98CBFE09C171}"/>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extLst>
      <p:ext uri="{BB962C8B-B14F-4D97-AF65-F5344CB8AC3E}">
        <p14:creationId xmlns:p14="http://schemas.microsoft.com/office/powerpoint/2010/main" val="264076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D23C-5DA3-E91D-03AA-17923BCB96E8}"/>
              </a:ext>
            </a:extLst>
          </p:cNvPr>
          <p:cNvSpPr>
            <a:spLocks noGrp="1"/>
          </p:cNvSpPr>
          <p:nvPr>
            <p:ph type="title"/>
          </p:nvPr>
        </p:nvSpPr>
        <p:spPr>
          <a:xfrm>
            <a:off x="232833" y="0"/>
            <a:ext cx="11049000" cy="1325563"/>
          </a:xfrm>
        </p:spPr>
        <p:txBody>
          <a:bodyPr/>
          <a:lstStyle/>
          <a:p>
            <a:r>
              <a:rPr lang="en-US" dirty="0"/>
              <a:t>Answer </a:t>
            </a:r>
          </a:p>
        </p:txBody>
      </p:sp>
      <p:sp>
        <p:nvSpPr>
          <p:cNvPr id="3" name="Content Placeholder 2">
            <a:extLst>
              <a:ext uri="{FF2B5EF4-FFF2-40B4-BE49-F238E27FC236}">
                <a16:creationId xmlns:a16="http://schemas.microsoft.com/office/drawing/2014/main" id="{7FCC8789-586B-C719-985E-0BC5787A61BF}"/>
              </a:ext>
            </a:extLst>
          </p:cNvPr>
          <p:cNvSpPr>
            <a:spLocks noGrp="1"/>
          </p:cNvSpPr>
          <p:nvPr>
            <p:ph idx="1"/>
          </p:nvPr>
        </p:nvSpPr>
        <p:spPr>
          <a:xfrm>
            <a:off x="632460" y="1442721"/>
            <a:ext cx="11049000" cy="4590090"/>
          </a:xfrm>
        </p:spPr>
        <p:txBody>
          <a:bodyPr>
            <a:normAutofit fontScale="70000" lnSpcReduction="20000"/>
          </a:bodyPr>
          <a:lstStyle/>
          <a:p>
            <a:pPr marL="457200" indent="-457200">
              <a:buFont typeface="Arial" panose="020B0604020202020204" pitchFamily="34" charset="0"/>
              <a:buChar char="•"/>
            </a:pPr>
            <a:r>
              <a:rPr lang="en-US" b="1" dirty="0"/>
              <a:t>Yes, the requested funding is insufficient to complete the design and prototyping;</a:t>
            </a:r>
            <a:br>
              <a:rPr lang="en-US" b="1" dirty="0"/>
            </a:br>
            <a:endParaRPr lang="en-US" b="1" dirty="0"/>
          </a:p>
          <a:p>
            <a:pPr marL="457200" indent="-457200">
              <a:buFont typeface="Arial" panose="020B0604020202020204" pitchFamily="34" charset="0"/>
              <a:buChar char="•"/>
            </a:pPr>
            <a:r>
              <a:rPr lang="en-US" dirty="0"/>
              <a:t>We know that:</a:t>
            </a:r>
          </a:p>
          <a:p>
            <a:pPr marL="914400" lvl="1" indent="-457200"/>
            <a:r>
              <a:rPr lang="en-US" dirty="0"/>
              <a:t>the concept's general viability has been demonstrated in X-ray hybrid pixel detector prototypes at BNL;</a:t>
            </a:r>
          </a:p>
          <a:p>
            <a:pPr marL="914400" lvl="1" indent="-457200"/>
            <a:r>
              <a:rPr lang="en-US" dirty="0"/>
              <a:t>how to successfully transition to O(20um) monolithic pixels needs to be undertaken;</a:t>
            </a:r>
          </a:p>
          <a:p>
            <a:pPr marL="457200" indent="-457200">
              <a:buFont typeface="Arial" panose="020B0604020202020204" pitchFamily="34" charset="0"/>
              <a:buChar char="•"/>
            </a:pPr>
            <a:r>
              <a:rPr lang="en-US" dirty="0"/>
              <a:t>Within the scope of this proposal, our intention is to work on:</a:t>
            </a:r>
          </a:p>
          <a:p>
            <a:pPr marL="914400" lvl="1" indent="-457200"/>
            <a:r>
              <a:rPr lang="en-US" dirty="0"/>
              <a:t>tailoring of the concept for implementation together with AFE in O(20um) monolithic pixels</a:t>
            </a:r>
          </a:p>
          <a:p>
            <a:pPr marL="914400" lvl="1" indent="-457200"/>
            <a:r>
              <a:rPr lang="en-US" dirty="0"/>
              <a:t>setting up methodology and CAD/EDA flow to match the needs, e.g., evenly distribute resources of the event-driven protocol in the matrix of O(20um) pixels,</a:t>
            </a:r>
          </a:p>
          <a:p>
            <a:pPr marL="914400" lvl="1" indent="-457200"/>
            <a:r>
              <a:rPr lang="en-US" dirty="0"/>
              <a:t>developing scalable readout skeleton and building blocks (FE, configuration, etc.) in TPSCo65nm process,</a:t>
            </a:r>
          </a:p>
          <a:p>
            <a:pPr marL="914400" lvl="1" indent="-457200"/>
            <a:r>
              <a:rPr lang="en-US" dirty="0"/>
              <a:t>forging understanding of the proposed technology among potential users, </a:t>
            </a:r>
          </a:p>
          <a:p>
            <a:pPr marL="914400" lvl="1" indent="-457200"/>
            <a:r>
              <a:rPr lang="en-US" dirty="0"/>
              <a:t>sharing the findings and form collaborations, even with other groups who may be preferring working on other then TSPCo65nm process;  </a:t>
            </a:r>
          </a:p>
          <a:p>
            <a:pPr marL="457200" indent="-457200">
              <a:buFont typeface="Arial" panose="020B0604020202020204" pitchFamily="34" charset="0"/>
              <a:buChar char="•"/>
            </a:pPr>
            <a:r>
              <a:rPr lang="en-US" dirty="0"/>
              <a:t>Universality of the planned development will allow flexible and independent of specific form factor and manufacturing process use in the future.</a:t>
            </a:r>
          </a:p>
        </p:txBody>
      </p:sp>
      <p:sp>
        <p:nvSpPr>
          <p:cNvPr id="4" name="Slide Number Placeholder 3">
            <a:extLst>
              <a:ext uri="{FF2B5EF4-FFF2-40B4-BE49-F238E27FC236}">
                <a16:creationId xmlns:a16="http://schemas.microsoft.com/office/drawing/2014/main" id="{EE202AFF-26F0-5E98-9A3A-B6A25D462B95}"/>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Tree>
    <p:extLst>
      <p:ext uri="{BB962C8B-B14F-4D97-AF65-F5344CB8AC3E}">
        <p14:creationId xmlns:p14="http://schemas.microsoft.com/office/powerpoint/2010/main" val="592038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D23C-5DA3-E91D-03AA-17923BCB96E8}"/>
              </a:ext>
            </a:extLst>
          </p:cNvPr>
          <p:cNvSpPr>
            <a:spLocks noGrp="1"/>
          </p:cNvSpPr>
          <p:nvPr>
            <p:ph type="title"/>
          </p:nvPr>
        </p:nvSpPr>
        <p:spPr>
          <a:xfrm>
            <a:off x="205740" y="0"/>
            <a:ext cx="11049000" cy="1325563"/>
          </a:xfrm>
        </p:spPr>
        <p:txBody>
          <a:bodyPr/>
          <a:lstStyle/>
          <a:p>
            <a:r>
              <a:rPr lang="en-US" dirty="0"/>
              <a:t>Answer cont.</a:t>
            </a:r>
          </a:p>
        </p:txBody>
      </p:sp>
      <p:sp>
        <p:nvSpPr>
          <p:cNvPr id="4" name="Slide Number Placeholder 3">
            <a:extLst>
              <a:ext uri="{FF2B5EF4-FFF2-40B4-BE49-F238E27FC236}">
                <a16:creationId xmlns:a16="http://schemas.microsoft.com/office/drawing/2014/main" id="{EE202AFF-26F0-5E98-9A3A-B6A25D462B95}"/>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9" name="Picture 8">
            <a:extLst>
              <a:ext uri="{FF2B5EF4-FFF2-40B4-BE49-F238E27FC236}">
                <a16:creationId xmlns:a16="http://schemas.microsoft.com/office/drawing/2014/main" id="{599D8DF9-8CEB-B01D-EE49-696AF517CA8C}"/>
              </a:ext>
            </a:extLst>
          </p:cNvPr>
          <p:cNvPicPr>
            <a:picLocks noChangeAspect="1"/>
          </p:cNvPicPr>
          <p:nvPr/>
        </p:nvPicPr>
        <p:blipFill>
          <a:blip r:embed="rId2"/>
          <a:stretch>
            <a:fillRect/>
          </a:stretch>
        </p:blipFill>
        <p:spPr>
          <a:xfrm>
            <a:off x="1803409" y="1325563"/>
            <a:ext cx="9689364" cy="4930707"/>
          </a:xfrm>
          <a:prstGeom prst="rect">
            <a:avLst/>
          </a:prstGeom>
        </p:spPr>
      </p:pic>
      <p:cxnSp>
        <p:nvCxnSpPr>
          <p:cNvPr id="10" name="Straight Arrow Connector 9">
            <a:extLst>
              <a:ext uri="{FF2B5EF4-FFF2-40B4-BE49-F238E27FC236}">
                <a16:creationId xmlns:a16="http://schemas.microsoft.com/office/drawing/2014/main" id="{4B1A3821-B2E8-1F08-51D2-8D05474EA078}"/>
              </a:ext>
            </a:extLst>
          </p:cNvPr>
          <p:cNvCxnSpPr>
            <a:cxnSpLocks/>
          </p:cNvCxnSpPr>
          <p:nvPr/>
        </p:nvCxnSpPr>
        <p:spPr>
          <a:xfrm>
            <a:off x="2526453" y="2263987"/>
            <a:ext cx="7665720" cy="0"/>
          </a:xfrm>
          <a:prstGeom prst="straightConnector1">
            <a:avLst/>
          </a:prstGeom>
          <a:ln w="317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689B9B-4C36-0C30-004D-4C913FB4AE16}"/>
              </a:ext>
            </a:extLst>
          </p:cNvPr>
          <p:cNvSpPr txBox="1"/>
          <p:nvPr/>
        </p:nvSpPr>
        <p:spPr>
          <a:xfrm>
            <a:off x="6096000" y="2246041"/>
            <a:ext cx="882375" cy="369332"/>
          </a:xfrm>
          <a:prstGeom prst="rect">
            <a:avLst/>
          </a:prstGeom>
          <a:noFill/>
        </p:spPr>
        <p:txBody>
          <a:bodyPr wrap="square" rtlCol="0">
            <a:spAutoFit/>
          </a:bodyPr>
          <a:lstStyle/>
          <a:p>
            <a:pPr algn="ctr"/>
            <a:r>
              <a:rPr lang="en-US" b="1">
                <a:solidFill>
                  <a:srgbClr val="FFFF00"/>
                </a:solidFill>
              </a:rPr>
              <a:t>90 </a:t>
            </a:r>
            <a:r>
              <a:rPr lang="en-US" b="1">
                <a:solidFill>
                  <a:srgbClr val="FFFF00"/>
                </a:solidFill>
                <a:latin typeface="Symbol" panose="05050102010706020507" pitchFamily="18" charset="2"/>
              </a:rPr>
              <a:t>m</a:t>
            </a:r>
            <a:r>
              <a:rPr lang="en-US" b="1">
                <a:solidFill>
                  <a:srgbClr val="FFFF00"/>
                </a:solidFill>
              </a:rPr>
              <a:t>m</a:t>
            </a:r>
          </a:p>
        </p:txBody>
      </p:sp>
      <p:sp>
        <p:nvSpPr>
          <p:cNvPr id="12" name="TextBox 11">
            <a:extLst>
              <a:ext uri="{FF2B5EF4-FFF2-40B4-BE49-F238E27FC236}">
                <a16:creationId xmlns:a16="http://schemas.microsoft.com/office/drawing/2014/main" id="{0C1FDA48-FCC4-D61E-AA88-13D047609D7D}"/>
              </a:ext>
            </a:extLst>
          </p:cNvPr>
          <p:cNvSpPr txBox="1"/>
          <p:nvPr/>
        </p:nvSpPr>
        <p:spPr>
          <a:xfrm>
            <a:off x="2241973" y="1813473"/>
            <a:ext cx="7362613" cy="400110"/>
          </a:xfrm>
          <a:prstGeom prst="rect">
            <a:avLst/>
          </a:prstGeom>
          <a:noFill/>
        </p:spPr>
        <p:txBody>
          <a:bodyPr wrap="square" rtlCol="0">
            <a:spAutoFit/>
          </a:bodyPr>
          <a:lstStyle/>
          <a:p>
            <a:pPr algn="ctr"/>
            <a:r>
              <a:rPr lang="en-US" sz="2000" b="1" dirty="0">
                <a:solidFill>
                  <a:srgbClr val="FFFF00"/>
                </a:solidFill>
              </a:rPr>
              <a:t>Readout and configuration implemented in digital gates</a:t>
            </a:r>
          </a:p>
        </p:txBody>
      </p:sp>
      <p:sp>
        <p:nvSpPr>
          <p:cNvPr id="13" name="TextBox 12">
            <a:extLst>
              <a:ext uri="{FF2B5EF4-FFF2-40B4-BE49-F238E27FC236}">
                <a16:creationId xmlns:a16="http://schemas.microsoft.com/office/drawing/2014/main" id="{5D5C28A3-5EBF-B3E5-771E-F5237AC07727}"/>
              </a:ext>
            </a:extLst>
          </p:cNvPr>
          <p:cNvSpPr txBox="1"/>
          <p:nvPr/>
        </p:nvSpPr>
        <p:spPr>
          <a:xfrm>
            <a:off x="2888827" y="3438522"/>
            <a:ext cx="1600200" cy="707886"/>
          </a:xfrm>
          <a:prstGeom prst="rect">
            <a:avLst/>
          </a:prstGeom>
          <a:noFill/>
        </p:spPr>
        <p:txBody>
          <a:bodyPr wrap="square" rtlCol="0">
            <a:spAutoFit/>
          </a:bodyPr>
          <a:lstStyle/>
          <a:p>
            <a:pPr algn="ctr"/>
            <a:r>
              <a:rPr lang="en-US" sz="2000" b="1" dirty="0">
                <a:solidFill>
                  <a:srgbClr val="FFFF00"/>
                </a:solidFill>
              </a:rPr>
              <a:t>Analog Front-end</a:t>
            </a:r>
          </a:p>
        </p:txBody>
      </p:sp>
      <p:sp>
        <p:nvSpPr>
          <p:cNvPr id="14" name="TextBox 13">
            <a:extLst>
              <a:ext uri="{FF2B5EF4-FFF2-40B4-BE49-F238E27FC236}">
                <a16:creationId xmlns:a16="http://schemas.microsoft.com/office/drawing/2014/main" id="{49CFDE0F-85EE-1AE3-7414-376CD464D69E}"/>
              </a:ext>
            </a:extLst>
          </p:cNvPr>
          <p:cNvSpPr txBox="1"/>
          <p:nvPr/>
        </p:nvSpPr>
        <p:spPr>
          <a:xfrm>
            <a:off x="3080896" y="6312388"/>
            <a:ext cx="7307704" cy="369332"/>
          </a:xfrm>
          <a:prstGeom prst="rect">
            <a:avLst/>
          </a:prstGeom>
          <a:noFill/>
        </p:spPr>
        <p:txBody>
          <a:bodyPr wrap="square" rtlCol="0">
            <a:spAutoFit/>
          </a:bodyPr>
          <a:lstStyle/>
          <a:p>
            <a:r>
              <a:rPr lang="en-US" dirty="0"/>
              <a:t>about 4,000 transistors / pixel </a:t>
            </a:r>
            <a:r>
              <a:rPr lang="en-US" dirty="0">
                <a:latin typeface="MS Shell Dlg 2" panose="020B0604030504040204" pitchFamily="34" charset="0"/>
              </a:rPr>
              <a:t>(100</a:t>
            </a:r>
            <a:r>
              <a:rPr lang="en-US" sz="1800" dirty="0"/>
              <a:t> ×100</a:t>
            </a:r>
            <a:r>
              <a:rPr lang="en-US" dirty="0">
                <a:latin typeface="MS Shell Dlg 2" panose="020B0604030504040204" pitchFamily="34" charset="0"/>
              </a:rPr>
              <a:t> </a:t>
            </a:r>
            <a:r>
              <a:rPr lang="en-US" dirty="0">
                <a:latin typeface="Symbol" panose="05050102010706020507" pitchFamily="18" charset="2"/>
              </a:rPr>
              <a:t>m</a:t>
            </a:r>
            <a:r>
              <a:rPr lang="en-US" dirty="0">
                <a:latin typeface="MS Shell Dlg 2" panose="020B0604030504040204" pitchFamily="34" charset="0"/>
              </a:rPr>
              <a:t>m</a:t>
            </a:r>
            <a:r>
              <a:rPr lang="en-US" baseline="30000" dirty="0">
                <a:latin typeface="MS Shell Dlg 2" panose="020B0604030504040204" pitchFamily="34" charset="0"/>
              </a:rPr>
              <a:t>2</a:t>
            </a:r>
            <a:r>
              <a:rPr lang="en-US" dirty="0">
                <a:latin typeface="MS Shell Dlg 2" panose="020B0604030504040204" pitchFamily="34" charset="0"/>
              </a:rPr>
              <a:t>), 20 : 80 analog : digital</a:t>
            </a:r>
            <a:r>
              <a:rPr lang="en-US" dirty="0"/>
              <a:t> </a:t>
            </a:r>
          </a:p>
        </p:txBody>
      </p:sp>
      <p:sp>
        <p:nvSpPr>
          <p:cNvPr id="15" name="TextBox 14">
            <a:extLst>
              <a:ext uri="{FF2B5EF4-FFF2-40B4-BE49-F238E27FC236}">
                <a16:creationId xmlns:a16="http://schemas.microsoft.com/office/drawing/2014/main" id="{F120E042-5120-7090-793E-B608308E6329}"/>
              </a:ext>
            </a:extLst>
          </p:cNvPr>
          <p:cNvSpPr txBox="1"/>
          <p:nvPr/>
        </p:nvSpPr>
        <p:spPr>
          <a:xfrm>
            <a:off x="9951596" y="5914197"/>
            <a:ext cx="1643504" cy="369332"/>
          </a:xfrm>
          <a:prstGeom prst="rect">
            <a:avLst/>
          </a:prstGeom>
          <a:noFill/>
        </p:spPr>
        <p:txBody>
          <a:bodyPr wrap="square" rtlCol="0">
            <a:spAutoFit/>
          </a:bodyPr>
          <a:lstStyle/>
          <a:p>
            <a:r>
              <a:rPr lang="en-US" b="1">
                <a:solidFill>
                  <a:srgbClr val="FFFF00"/>
                </a:solidFill>
              </a:rPr>
              <a:t>CMOS 65 nm</a:t>
            </a:r>
          </a:p>
        </p:txBody>
      </p:sp>
      <p:sp>
        <p:nvSpPr>
          <p:cNvPr id="18" name="TextBox 17">
            <a:extLst>
              <a:ext uri="{FF2B5EF4-FFF2-40B4-BE49-F238E27FC236}">
                <a16:creationId xmlns:a16="http://schemas.microsoft.com/office/drawing/2014/main" id="{BE33913E-A8CC-BB0E-39AA-598010757717}"/>
              </a:ext>
            </a:extLst>
          </p:cNvPr>
          <p:cNvSpPr txBox="1"/>
          <p:nvPr/>
        </p:nvSpPr>
        <p:spPr>
          <a:xfrm>
            <a:off x="265862" y="940002"/>
            <a:ext cx="11560378" cy="369332"/>
          </a:xfrm>
          <a:prstGeom prst="rect">
            <a:avLst/>
          </a:prstGeom>
          <a:noFill/>
        </p:spPr>
        <p:txBody>
          <a:bodyPr wrap="square" rtlCol="0">
            <a:spAutoFit/>
          </a:bodyPr>
          <a:lstStyle/>
          <a:p>
            <a:r>
              <a:rPr lang="en-US" dirty="0"/>
              <a:t>Flash view of implementation in X-ray pixel Readout ASIC, challenge of translation to monolithic O(20um) pixels </a:t>
            </a:r>
          </a:p>
        </p:txBody>
      </p:sp>
    </p:spTree>
    <p:extLst>
      <p:ext uri="{BB962C8B-B14F-4D97-AF65-F5344CB8AC3E}">
        <p14:creationId xmlns:p14="http://schemas.microsoft.com/office/powerpoint/2010/main" val="700355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E4AC-EC2A-525B-F13B-91BD1F32D42F}"/>
              </a:ext>
            </a:extLst>
          </p:cNvPr>
          <p:cNvSpPr>
            <a:spLocks noGrp="1"/>
          </p:cNvSpPr>
          <p:nvPr>
            <p:ph type="title"/>
          </p:nvPr>
        </p:nvSpPr>
        <p:spPr/>
        <p:txBody>
          <a:bodyPr/>
          <a:lstStyle/>
          <a:p>
            <a:r>
              <a:rPr lang="en-US" dirty="0"/>
              <a:t>Answer cont.</a:t>
            </a:r>
          </a:p>
        </p:txBody>
      </p:sp>
      <p:pic>
        <p:nvPicPr>
          <p:cNvPr id="8" name="Content Placeholder 7">
            <a:extLst>
              <a:ext uri="{FF2B5EF4-FFF2-40B4-BE49-F238E27FC236}">
                <a16:creationId xmlns:a16="http://schemas.microsoft.com/office/drawing/2014/main" id="{B17F41E8-9B9D-5CB6-4129-FDD7D5B00257}"/>
              </a:ext>
            </a:extLst>
          </p:cNvPr>
          <p:cNvPicPr>
            <a:picLocks noGrp="1" noChangeAspect="1"/>
          </p:cNvPicPr>
          <p:nvPr>
            <p:ph idx="1"/>
          </p:nvPr>
        </p:nvPicPr>
        <p:blipFill>
          <a:blip r:embed="rId2"/>
          <a:stretch>
            <a:fillRect/>
          </a:stretch>
        </p:blipFill>
        <p:spPr>
          <a:xfrm>
            <a:off x="337405" y="3065215"/>
            <a:ext cx="7150323" cy="3013570"/>
          </a:xfrm>
        </p:spPr>
      </p:pic>
      <p:sp>
        <p:nvSpPr>
          <p:cNvPr id="4" name="Slide Number Placeholder 3">
            <a:extLst>
              <a:ext uri="{FF2B5EF4-FFF2-40B4-BE49-F238E27FC236}">
                <a16:creationId xmlns:a16="http://schemas.microsoft.com/office/drawing/2014/main" id="{E9ED2629-7E25-318E-E965-BDD7135AD7EC}"/>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10" name="Picture 9">
            <a:extLst>
              <a:ext uri="{FF2B5EF4-FFF2-40B4-BE49-F238E27FC236}">
                <a16:creationId xmlns:a16="http://schemas.microsoft.com/office/drawing/2014/main" id="{E69C5380-94A7-ED40-D485-DB5A7CC258A1}"/>
              </a:ext>
            </a:extLst>
          </p:cNvPr>
          <p:cNvPicPr>
            <a:picLocks noChangeAspect="1"/>
          </p:cNvPicPr>
          <p:nvPr/>
        </p:nvPicPr>
        <p:blipFill>
          <a:blip r:embed="rId3"/>
          <a:stretch>
            <a:fillRect/>
          </a:stretch>
        </p:blipFill>
        <p:spPr>
          <a:xfrm>
            <a:off x="5062546" y="1563659"/>
            <a:ext cx="7066193" cy="2318228"/>
          </a:xfrm>
          <a:prstGeom prst="rect">
            <a:avLst/>
          </a:prstGeom>
        </p:spPr>
      </p:pic>
    </p:spTree>
    <p:extLst>
      <p:ext uri="{BB962C8B-B14F-4D97-AF65-F5344CB8AC3E}">
        <p14:creationId xmlns:p14="http://schemas.microsoft.com/office/powerpoint/2010/main" val="66667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B06B84-650A-B29B-D03D-A413F9F83E5B}"/>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5" name="Title 4">
            <a:extLst>
              <a:ext uri="{FF2B5EF4-FFF2-40B4-BE49-F238E27FC236}">
                <a16:creationId xmlns:a16="http://schemas.microsoft.com/office/drawing/2014/main" id="{BC27CDD7-6727-9FDC-4607-F96B8DCBCF1B}"/>
              </a:ext>
            </a:extLst>
          </p:cNvPr>
          <p:cNvSpPr>
            <a:spLocks noGrp="1"/>
          </p:cNvSpPr>
          <p:nvPr>
            <p:ph type="ctrTitle"/>
          </p:nvPr>
        </p:nvSpPr>
        <p:spPr/>
        <p:txBody>
          <a:bodyPr/>
          <a:lstStyle/>
          <a:p>
            <a:r>
              <a:rPr lang="en-US" dirty="0"/>
              <a:t>PART 2</a:t>
            </a:r>
            <a:br>
              <a:rPr lang="en-US" dirty="0"/>
            </a:br>
            <a:r>
              <a:rPr lang="en-US" dirty="0"/>
              <a:t>Proposal overview </a:t>
            </a:r>
          </a:p>
        </p:txBody>
      </p:sp>
    </p:spTree>
    <p:extLst>
      <p:ext uri="{BB962C8B-B14F-4D97-AF65-F5344CB8AC3E}">
        <p14:creationId xmlns:p14="http://schemas.microsoft.com/office/powerpoint/2010/main" val="185025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DAC79A-B49B-A49A-4AE9-C1EB8A69430B}"/>
              </a:ext>
            </a:extLst>
          </p:cNvPr>
          <p:cNvSpPr>
            <a:spLocks noGrp="1"/>
          </p:cNvSpPr>
          <p:nvPr>
            <p:ph type="title"/>
          </p:nvPr>
        </p:nvSpPr>
        <p:spPr/>
        <p:txBody>
          <a:bodyPr/>
          <a:lstStyle/>
          <a:p>
            <a:r>
              <a:rPr lang="en-US" dirty="0"/>
              <a:t>Motivation</a:t>
            </a:r>
            <a:endParaRPr lang="en-US" i="1" dirty="0">
              <a:solidFill>
                <a:srgbClr val="FF0000"/>
              </a:solidFill>
            </a:endParaRPr>
          </a:p>
        </p:txBody>
      </p:sp>
      <p:sp>
        <p:nvSpPr>
          <p:cNvPr id="6" name="Content Placeholder 5">
            <a:extLst>
              <a:ext uri="{FF2B5EF4-FFF2-40B4-BE49-F238E27FC236}">
                <a16:creationId xmlns:a16="http://schemas.microsoft.com/office/drawing/2014/main" id="{15FC913E-264C-469A-84CB-C331736B5EAD}"/>
              </a:ext>
            </a:extLst>
          </p:cNvPr>
          <p:cNvSpPr>
            <a:spLocks noGrp="1"/>
          </p:cNvSpPr>
          <p:nvPr>
            <p:ph idx="1"/>
          </p:nvPr>
        </p:nvSpPr>
        <p:spPr/>
        <p:txBody>
          <a:bodyPr>
            <a:normAutofit/>
          </a:bodyPr>
          <a:lstStyle/>
          <a:p>
            <a:pPr algn="just"/>
            <a:r>
              <a:rPr lang="en-US" dirty="0"/>
              <a:t>Improve design to the EIC requirements based on the existing ALICE ITS3 design – baseline for </a:t>
            </a:r>
            <a:r>
              <a:rPr lang="en-US" dirty="0" err="1"/>
              <a:t>ePIC</a:t>
            </a:r>
            <a:r>
              <a:rPr lang="en-US" dirty="0"/>
              <a:t> SVT inner layers:</a:t>
            </a:r>
          </a:p>
          <a:p>
            <a:pPr algn="just"/>
            <a:r>
              <a:rPr lang="en-US" dirty="0"/>
              <a:t> </a:t>
            </a:r>
          </a:p>
          <a:p>
            <a:pPr marL="457200" indent="-457200" algn="just">
              <a:buFont typeface="Arial" panose="020B0604020202020204" pitchFamily="34" charset="0"/>
              <a:buChar char="•"/>
            </a:pPr>
            <a:r>
              <a:rPr lang="en-US" b="1" dirty="0"/>
              <a:t>improved timing resolution (sub-microsecond, on the order of ∼100 ns),</a:t>
            </a:r>
          </a:p>
          <a:p>
            <a:pPr marL="457200" indent="-457200" algn="just">
              <a:buFont typeface="Arial" panose="020B0604020202020204" pitchFamily="34" charset="0"/>
              <a:buChar char="•"/>
            </a:pPr>
            <a:r>
              <a:rPr lang="en-US" dirty="0"/>
              <a:t>low mass,</a:t>
            </a:r>
          </a:p>
          <a:p>
            <a:pPr marL="457200" indent="-457200" algn="just">
              <a:buFont typeface="Arial" panose="020B0604020202020204" pitchFamily="34" charset="0"/>
              <a:buChar char="•"/>
            </a:pPr>
            <a:r>
              <a:rPr lang="en-US" dirty="0"/>
              <a:t>low power</a:t>
            </a:r>
          </a:p>
        </p:txBody>
      </p:sp>
      <p:sp>
        <p:nvSpPr>
          <p:cNvPr id="2" name="Slide Number Placeholder 1">
            <a:extLst>
              <a:ext uri="{FF2B5EF4-FFF2-40B4-BE49-F238E27FC236}">
                <a16:creationId xmlns:a16="http://schemas.microsoft.com/office/drawing/2014/main" id="{56E248DC-BA0C-AD53-B770-697AD354753D}"/>
              </a:ext>
            </a:extLst>
          </p:cNvPr>
          <p:cNvSpPr>
            <a:spLocks noGrp="1"/>
          </p:cNvSpPr>
          <p:nvPr>
            <p:ph type="sldNum" sz="quarter" idx="4"/>
          </p:nvPr>
        </p:nvSpPr>
        <p:spPr/>
        <p:txBody>
          <a:bodyPr/>
          <a:lstStyle/>
          <a:p>
            <a:fld id="{933A556B-7C63-244D-9B7C-B0EA8042B330}" type="slidenum">
              <a:rPr lang="en-US" smtClean="0"/>
              <a:pPr/>
              <a:t>15</a:t>
            </a:fld>
            <a:endParaRPr lang="en-US" dirty="0"/>
          </a:p>
        </p:txBody>
      </p:sp>
      <p:pic>
        <p:nvPicPr>
          <p:cNvPr id="1026" name="Picture 2">
            <a:extLst>
              <a:ext uri="{FF2B5EF4-FFF2-40B4-BE49-F238E27FC236}">
                <a16:creationId xmlns:a16="http://schemas.microsoft.com/office/drawing/2014/main" id="{4ABDF1CD-7A9F-9580-9AB1-F57479525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104" y="23502"/>
            <a:ext cx="2226910" cy="160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88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D5D6-7C6E-CC0E-F39D-8C48F1A85561}"/>
              </a:ext>
            </a:extLst>
          </p:cNvPr>
          <p:cNvSpPr>
            <a:spLocks noGrp="1"/>
          </p:cNvSpPr>
          <p:nvPr>
            <p:ph type="title"/>
          </p:nvPr>
        </p:nvSpPr>
        <p:spPr>
          <a:xfrm>
            <a:off x="571500" y="365125"/>
            <a:ext cx="11049000" cy="1325563"/>
          </a:xfrm>
        </p:spPr>
        <p:txBody>
          <a:bodyPr anchor="ctr">
            <a:normAutofit/>
          </a:bodyPr>
          <a:lstStyle/>
          <a:p>
            <a:r>
              <a:rPr lang="en-US" dirty="0"/>
              <a:t>MAPS</a:t>
            </a:r>
          </a:p>
        </p:txBody>
      </p:sp>
      <p:sp>
        <p:nvSpPr>
          <p:cNvPr id="3" name="Content Placeholder 2">
            <a:extLst>
              <a:ext uri="{FF2B5EF4-FFF2-40B4-BE49-F238E27FC236}">
                <a16:creationId xmlns:a16="http://schemas.microsoft.com/office/drawing/2014/main" id="{54AF36E4-F9BF-CEF9-A255-9C3DCF61DB92}"/>
              </a:ext>
            </a:extLst>
          </p:cNvPr>
          <p:cNvSpPr>
            <a:spLocks noGrp="1"/>
          </p:cNvSpPr>
          <p:nvPr>
            <p:ph sz="half" idx="1"/>
          </p:nvPr>
        </p:nvSpPr>
        <p:spPr>
          <a:xfrm>
            <a:off x="571500" y="1825625"/>
            <a:ext cx="5181600" cy="4351338"/>
          </a:xfrm>
        </p:spPr>
        <p:txBody>
          <a:bodyPr>
            <a:normAutofit/>
          </a:bodyPr>
          <a:lstStyle/>
          <a:p>
            <a:pPr marL="457200" indent="-457200">
              <a:buFont typeface="Arial" panose="020B0604020202020204" pitchFamily="34" charset="0"/>
              <a:buChar char="•"/>
            </a:pPr>
            <a:r>
              <a:rPr lang="en-US" sz="2200" dirty="0"/>
              <a:t>The </a:t>
            </a:r>
            <a:r>
              <a:rPr lang="en-US" sz="2200" b="1" dirty="0"/>
              <a:t>material budget </a:t>
            </a:r>
            <a:r>
              <a:rPr lang="en-US" sz="2200" dirty="0"/>
              <a:t>and </a:t>
            </a:r>
            <a:r>
              <a:rPr lang="en-US" sz="2200" b="1" dirty="0"/>
              <a:t>spatial resolution </a:t>
            </a:r>
            <a:r>
              <a:rPr lang="en-US" sz="2200" dirty="0"/>
              <a:t>requirements of the EIC Vertex and Tracking Detector are only fulfillable by the </a:t>
            </a:r>
            <a:r>
              <a:rPr lang="en-US" sz="2200" b="1" dirty="0"/>
              <a:t>Monolithic Active Pixel Sensors (MAPS), </a:t>
            </a:r>
            <a:r>
              <a:rPr lang="en-US" sz="2200" dirty="0"/>
              <a:t>built as Si large-scale chips; </a:t>
            </a:r>
          </a:p>
          <a:p>
            <a:pPr marL="457200" indent="-457200">
              <a:buFont typeface="Arial" panose="020B0604020202020204" pitchFamily="34" charset="0"/>
              <a:buChar char="•"/>
            </a:pPr>
            <a:r>
              <a:rPr lang="en-US" sz="2200" dirty="0"/>
              <a:t>MAPS </a:t>
            </a:r>
            <a:r>
              <a:rPr lang="en-US" sz="2200" b="1" dirty="0"/>
              <a:t>combine the sensor matrix and readout circuitry in one silicon substrate</a:t>
            </a:r>
            <a:r>
              <a:rPr lang="en-US" sz="2200" dirty="0"/>
              <a:t>, unlike the hybrid sensors, where the sensor matrix and readout circuitry are split in two separate silicon pieces;</a:t>
            </a:r>
          </a:p>
        </p:txBody>
      </p:sp>
      <p:pic>
        <p:nvPicPr>
          <p:cNvPr id="6" name="Picture 5">
            <a:extLst>
              <a:ext uri="{FF2B5EF4-FFF2-40B4-BE49-F238E27FC236}">
                <a16:creationId xmlns:a16="http://schemas.microsoft.com/office/drawing/2014/main" id="{D89EBDE7-07FB-F513-B2BB-103A1EBAB1C8}"/>
              </a:ext>
            </a:extLst>
          </p:cNvPr>
          <p:cNvPicPr>
            <a:picLocks noChangeAspect="1"/>
          </p:cNvPicPr>
          <p:nvPr/>
        </p:nvPicPr>
        <p:blipFill>
          <a:blip r:embed="rId2"/>
          <a:stretch>
            <a:fillRect/>
          </a:stretch>
        </p:blipFill>
        <p:spPr>
          <a:xfrm>
            <a:off x="6222657" y="412730"/>
            <a:ext cx="5181600" cy="3121913"/>
          </a:xfrm>
          <a:prstGeom prst="rect">
            <a:avLst/>
          </a:prstGeom>
          <a:noFill/>
        </p:spPr>
      </p:pic>
      <p:sp>
        <p:nvSpPr>
          <p:cNvPr id="4" name="Slide Number Placeholder 3">
            <a:extLst>
              <a:ext uri="{FF2B5EF4-FFF2-40B4-BE49-F238E27FC236}">
                <a16:creationId xmlns:a16="http://schemas.microsoft.com/office/drawing/2014/main" id="{8A59AA26-868A-7541-3F0F-A401FA3B37C2}"/>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16</a:t>
            </a:fld>
            <a:endParaRPr lang="en-US"/>
          </a:p>
        </p:txBody>
      </p:sp>
      <p:pic>
        <p:nvPicPr>
          <p:cNvPr id="7" name="Picture 6">
            <a:extLst>
              <a:ext uri="{FF2B5EF4-FFF2-40B4-BE49-F238E27FC236}">
                <a16:creationId xmlns:a16="http://schemas.microsoft.com/office/drawing/2014/main" id="{6B5E59BA-06A7-0B51-0999-BDD0678AF84B}"/>
              </a:ext>
            </a:extLst>
          </p:cNvPr>
          <p:cNvPicPr>
            <a:picLocks noChangeAspect="1"/>
          </p:cNvPicPr>
          <p:nvPr/>
        </p:nvPicPr>
        <p:blipFill>
          <a:blip r:embed="rId3"/>
          <a:stretch>
            <a:fillRect/>
          </a:stretch>
        </p:blipFill>
        <p:spPr>
          <a:xfrm>
            <a:off x="5976814" y="4042922"/>
            <a:ext cx="5752732" cy="1834472"/>
          </a:xfrm>
          <a:prstGeom prst="rect">
            <a:avLst/>
          </a:prstGeom>
        </p:spPr>
      </p:pic>
      <p:sp>
        <p:nvSpPr>
          <p:cNvPr id="5" name="TextBox 4">
            <a:extLst>
              <a:ext uri="{FF2B5EF4-FFF2-40B4-BE49-F238E27FC236}">
                <a16:creationId xmlns:a16="http://schemas.microsoft.com/office/drawing/2014/main" id="{293FFC7A-7158-60D7-3C36-665864029F33}"/>
              </a:ext>
            </a:extLst>
          </p:cNvPr>
          <p:cNvSpPr txBox="1"/>
          <p:nvPr/>
        </p:nvSpPr>
        <p:spPr>
          <a:xfrm>
            <a:off x="6863675" y="3448348"/>
            <a:ext cx="5089585" cy="646331"/>
          </a:xfrm>
          <a:prstGeom prst="rect">
            <a:avLst/>
          </a:prstGeom>
          <a:noFill/>
        </p:spPr>
        <p:txBody>
          <a:bodyPr wrap="square" rtlCol="0">
            <a:spAutoFit/>
          </a:bodyPr>
          <a:lstStyle/>
          <a:p>
            <a:r>
              <a:rPr lang="en-US" dirty="0"/>
              <a:t>MAPS example </a:t>
            </a:r>
            <a:r>
              <a:rPr lang="en-US" b="0" i="0" u="none" strike="noStrike" dirty="0">
                <a:solidFill>
                  <a:srgbClr val="0272B1"/>
                </a:solidFill>
                <a:effectLst/>
                <a:latin typeface="ElsevierSans"/>
                <a:hlinkClick r:id="rId4" tooltip="Persistent link using digital object identifier"/>
              </a:rPr>
              <a:t>https://doi.org/10.1016/j.nima.2017.07.046</a:t>
            </a:r>
            <a:r>
              <a:rPr lang="en-US" dirty="0"/>
              <a:t> </a:t>
            </a:r>
          </a:p>
        </p:txBody>
      </p:sp>
      <p:sp>
        <p:nvSpPr>
          <p:cNvPr id="11" name="TextBox 10">
            <a:extLst>
              <a:ext uri="{FF2B5EF4-FFF2-40B4-BE49-F238E27FC236}">
                <a16:creationId xmlns:a16="http://schemas.microsoft.com/office/drawing/2014/main" id="{4B6BC2B2-9FE3-60FA-9E2E-D9914F7DE175}"/>
              </a:ext>
            </a:extLst>
          </p:cNvPr>
          <p:cNvSpPr txBox="1"/>
          <p:nvPr/>
        </p:nvSpPr>
        <p:spPr>
          <a:xfrm>
            <a:off x="6999034" y="5852339"/>
            <a:ext cx="3991018" cy="369332"/>
          </a:xfrm>
          <a:prstGeom prst="rect">
            <a:avLst/>
          </a:prstGeom>
          <a:noFill/>
        </p:spPr>
        <p:txBody>
          <a:bodyPr wrap="square" rtlCol="0">
            <a:spAutoFit/>
          </a:bodyPr>
          <a:lstStyle/>
          <a:p>
            <a:r>
              <a:rPr lang="en-US" dirty="0"/>
              <a:t>Hybrid pixel sensor example</a:t>
            </a:r>
          </a:p>
        </p:txBody>
      </p:sp>
    </p:spTree>
    <p:extLst>
      <p:ext uri="{BB962C8B-B14F-4D97-AF65-F5344CB8AC3E}">
        <p14:creationId xmlns:p14="http://schemas.microsoft.com/office/powerpoint/2010/main" val="72617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FBB247-156A-DF4A-1812-070E96529716}"/>
              </a:ext>
            </a:extLst>
          </p:cNvPr>
          <p:cNvSpPr>
            <a:spLocks noGrp="1"/>
          </p:cNvSpPr>
          <p:nvPr>
            <p:ph type="title"/>
          </p:nvPr>
        </p:nvSpPr>
        <p:spPr/>
        <p:txBody>
          <a:bodyPr/>
          <a:lstStyle/>
          <a:p>
            <a:r>
              <a:rPr lang="en-US" dirty="0"/>
              <a:t>ALICE-ITS3</a:t>
            </a:r>
          </a:p>
        </p:txBody>
      </p:sp>
      <p:pic>
        <p:nvPicPr>
          <p:cNvPr id="12" name="Content Placeholder 11">
            <a:extLst>
              <a:ext uri="{FF2B5EF4-FFF2-40B4-BE49-F238E27FC236}">
                <a16:creationId xmlns:a16="http://schemas.microsoft.com/office/drawing/2014/main" id="{504E8B33-0E46-E78C-D862-4FC60D7A4B7B}"/>
              </a:ext>
            </a:extLst>
          </p:cNvPr>
          <p:cNvPicPr>
            <a:picLocks noGrp="1" noChangeAspect="1"/>
          </p:cNvPicPr>
          <p:nvPr>
            <p:ph idx="1"/>
          </p:nvPr>
        </p:nvPicPr>
        <p:blipFill>
          <a:blip r:embed="rId2"/>
          <a:stretch>
            <a:fillRect/>
          </a:stretch>
        </p:blipFill>
        <p:spPr>
          <a:xfrm>
            <a:off x="1030387" y="1729400"/>
            <a:ext cx="3884094" cy="3912038"/>
          </a:xfrm>
        </p:spPr>
      </p:pic>
      <p:sp>
        <p:nvSpPr>
          <p:cNvPr id="5" name="Slide Number Placeholder 4">
            <a:extLst>
              <a:ext uri="{FF2B5EF4-FFF2-40B4-BE49-F238E27FC236}">
                <a16:creationId xmlns:a16="http://schemas.microsoft.com/office/drawing/2014/main" id="{1B295B5E-1E67-C43E-9163-12FF2F42DF1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pic>
        <p:nvPicPr>
          <p:cNvPr id="14" name="Picture 13">
            <a:extLst>
              <a:ext uri="{FF2B5EF4-FFF2-40B4-BE49-F238E27FC236}">
                <a16:creationId xmlns:a16="http://schemas.microsoft.com/office/drawing/2014/main" id="{1DA8399B-F695-54D3-848A-231C4A3E8814}"/>
              </a:ext>
            </a:extLst>
          </p:cNvPr>
          <p:cNvPicPr>
            <a:picLocks noChangeAspect="1"/>
          </p:cNvPicPr>
          <p:nvPr/>
        </p:nvPicPr>
        <p:blipFill>
          <a:blip r:embed="rId3"/>
          <a:stretch>
            <a:fillRect/>
          </a:stretch>
        </p:blipFill>
        <p:spPr>
          <a:xfrm>
            <a:off x="5188872" y="1416379"/>
            <a:ext cx="4177298" cy="4343153"/>
          </a:xfrm>
          <a:prstGeom prst="rect">
            <a:avLst/>
          </a:prstGeom>
        </p:spPr>
      </p:pic>
      <p:sp>
        <p:nvSpPr>
          <p:cNvPr id="15" name="TextBox 14">
            <a:extLst>
              <a:ext uri="{FF2B5EF4-FFF2-40B4-BE49-F238E27FC236}">
                <a16:creationId xmlns:a16="http://schemas.microsoft.com/office/drawing/2014/main" id="{792A9EC4-3F7B-AFA8-59BF-62C44A85EFAB}"/>
              </a:ext>
            </a:extLst>
          </p:cNvPr>
          <p:cNvSpPr txBox="1"/>
          <p:nvPr/>
        </p:nvSpPr>
        <p:spPr>
          <a:xfrm>
            <a:off x="9531854" y="2247782"/>
            <a:ext cx="2438474" cy="2862322"/>
          </a:xfrm>
          <a:prstGeom prst="rect">
            <a:avLst/>
          </a:prstGeom>
          <a:noFill/>
        </p:spPr>
        <p:txBody>
          <a:bodyPr wrap="square" rtlCol="0">
            <a:spAutoFit/>
          </a:bodyPr>
          <a:lstStyle/>
          <a:p>
            <a:r>
              <a:rPr lang="en-US" dirty="0"/>
              <a:t>Main goals:</a:t>
            </a:r>
          </a:p>
          <a:p>
            <a:pPr marL="285750" indent="-285750">
              <a:buFont typeface="Arial" panose="020B0604020202020204" pitchFamily="34" charset="0"/>
              <a:buChar char="•"/>
            </a:pPr>
            <a:r>
              <a:rPr lang="en-US" dirty="0"/>
              <a:t>reduction of power consumption,</a:t>
            </a:r>
          </a:p>
          <a:p>
            <a:pPr marL="285750" indent="-285750">
              <a:buFont typeface="Arial" panose="020B0604020202020204" pitchFamily="34" charset="0"/>
              <a:buChar char="•"/>
            </a:pPr>
            <a:r>
              <a:rPr lang="en-US" dirty="0"/>
              <a:t>coverage by multiple layers</a:t>
            </a:r>
          </a:p>
          <a:p>
            <a:pPr marL="285750" indent="-285750">
              <a:buFont typeface="Arial" panose="020B0604020202020204" pitchFamily="34" charset="0"/>
              <a:buChar char="•"/>
            </a:pPr>
            <a:r>
              <a:rPr lang="en-US" dirty="0"/>
              <a:t>reduction of material budget</a:t>
            </a:r>
          </a:p>
          <a:p>
            <a:pPr marL="285750" indent="-285750">
              <a:buFont typeface="Arial" panose="020B0604020202020204" pitchFamily="34" charset="0"/>
              <a:buChar char="•"/>
            </a:pPr>
            <a:r>
              <a:rPr lang="en-US" dirty="0"/>
              <a:t>elimination of water cooling (in favor of air cooling)</a:t>
            </a:r>
          </a:p>
        </p:txBody>
      </p:sp>
      <p:sp>
        <p:nvSpPr>
          <p:cNvPr id="16" name="TextBox 15">
            <a:extLst>
              <a:ext uri="{FF2B5EF4-FFF2-40B4-BE49-F238E27FC236}">
                <a16:creationId xmlns:a16="http://schemas.microsoft.com/office/drawing/2014/main" id="{97A1205E-62AB-08FA-2228-9E10E38CED71}"/>
              </a:ext>
            </a:extLst>
          </p:cNvPr>
          <p:cNvSpPr txBox="1"/>
          <p:nvPr/>
        </p:nvSpPr>
        <p:spPr>
          <a:xfrm>
            <a:off x="2677241" y="5770150"/>
            <a:ext cx="2511631" cy="369332"/>
          </a:xfrm>
          <a:prstGeom prst="rect">
            <a:avLst/>
          </a:prstGeom>
          <a:noFill/>
        </p:spPr>
        <p:txBody>
          <a:bodyPr wrap="square" rtlCol="0">
            <a:spAutoFit/>
          </a:bodyPr>
          <a:lstStyle/>
          <a:p>
            <a:r>
              <a:rPr lang="en-US" dirty="0"/>
              <a:t>ITS2</a:t>
            </a:r>
          </a:p>
        </p:txBody>
      </p:sp>
      <p:sp>
        <p:nvSpPr>
          <p:cNvPr id="17" name="TextBox 16">
            <a:extLst>
              <a:ext uri="{FF2B5EF4-FFF2-40B4-BE49-F238E27FC236}">
                <a16:creationId xmlns:a16="http://schemas.microsoft.com/office/drawing/2014/main" id="{08DB00FD-39A1-70DB-1EBE-4124F67E965B}"/>
              </a:ext>
            </a:extLst>
          </p:cNvPr>
          <p:cNvSpPr txBox="1"/>
          <p:nvPr/>
        </p:nvSpPr>
        <p:spPr>
          <a:xfrm>
            <a:off x="5977040" y="5769114"/>
            <a:ext cx="2511631" cy="369332"/>
          </a:xfrm>
          <a:prstGeom prst="rect">
            <a:avLst/>
          </a:prstGeom>
          <a:noFill/>
        </p:spPr>
        <p:txBody>
          <a:bodyPr wrap="square" rtlCol="0">
            <a:spAutoFit/>
          </a:bodyPr>
          <a:lstStyle/>
          <a:p>
            <a:r>
              <a:rPr lang="en-US" dirty="0"/>
              <a:t>ITS3 </a:t>
            </a:r>
            <a:r>
              <a:rPr lang="en-US" dirty="0">
                <a:sym typeface="Wingdings" panose="05000000000000000000" pitchFamily="2" charset="2"/>
              </a:rPr>
              <a:t> </a:t>
            </a:r>
            <a:r>
              <a:rPr lang="en-US" dirty="0" err="1">
                <a:sym typeface="Wingdings" panose="05000000000000000000" pitchFamily="2" charset="2"/>
              </a:rPr>
              <a:t>ePIC</a:t>
            </a:r>
            <a:r>
              <a:rPr lang="en-US" dirty="0">
                <a:sym typeface="Wingdings" panose="05000000000000000000" pitchFamily="2" charset="2"/>
              </a:rPr>
              <a:t> SVT fork</a:t>
            </a:r>
            <a:endParaRPr lang="en-US" dirty="0"/>
          </a:p>
        </p:txBody>
      </p:sp>
    </p:spTree>
    <p:extLst>
      <p:ext uri="{BB962C8B-B14F-4D97-AF65-F5344CB8AC3E}">
        <p14:creationId xmlns:p14="http://schemas.microsoft.com/office/powerpoint/2010/main" val="2662718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FBB247-156A-DF4A-1812-070E96529716}"/>
              </a:ext>
            </a:extLst>
          </p:cNvPr>
          <p:cNvSpPr>
            <a:spLocks noGrp="1"/>
          </p:cNvSpPr>
          <p:nvPr>
            <p:ph type="title"/>
          </p:nvPr>
        </p:nvSpPr>
        <p:spPr/>
        <p:txBody>
          <a:bodyPr/>
          <a:lstStyle/>
          <a:p>
            <a:r>
              <a:rPr lang="en-US" dirty="0"/>
              <a:t>ALICE-ITS3</a:t>
            </a:r>
          </a:p>
        </p:txBody>
      </p:sp>
      <p:sp>
        <p:nvSpPr>
          <p:cNvPr id="5" name="Slide Number Placeholder 4">
            <a:extLst>
              <a:ext uri="{FF2B5EF4-FFF2-40B4-BE49-F238E27FC236}">
                <a16:creationId xmlns:a16="http://schemas.microsoft.com/office/drawing/2014/main" id="{1B295B5E-1E67-C43E-9163-12FF2F42DF1C}"/>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15" name="TextBox 14">
            <a:extLst>
              <a:ext uri="{FF2B5EF4-FFF2-40B4-BE49-F238E27FC236}">
                <a16:creationId xmlns:a16="http://schemas.microsoft.com/office/drawing/2014/main" id="{792A9EC4-3F7B-AFA8-59BF-62C44A85EFAB}"/>
              </a:ext>
            </a:extLst>
          </p:cNvPr>
          <p:cNvSpPr txBox="1"/>
          <p:nvPr/>
        </p:nvSpPr>
        <p:spPr>
          <a:xfrm>
            <a:off x="9921834" y="2247782"/>
            <a:ext cx="204849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Remove water cooling</a:t>
            </a:r>
          </a:p>
          <a:p>
            <a:pPr marL="285750" indent="-285750">
              <a:buFont typeface="Arial" panose="020B0604020202020204" pitchFamily="34" charset="0"/>
              <a:buChar char="•"/>
            </a:pPr>
            <a:r>
              <a:rPr lang="en-US" dirty="0"/>
              <a:t>Remove the circuit boards</a:t>
            </a:r>
          </a:p>
          <a:p>
            <a:pPr marL="285750" indent="-285750">
              <a:buFont typeface="Arial" panose="020B0604020202020204" pitchFamily="34" charset="0"/>
              <a:buChar char="•"/>
            </a:pPr>
            <a:r>
              <a:rPr lang="en-US" dirty="0"/>
              <a:t>Reduction of cabling</a:t>
            </a:r>
          </a:p>
          <a:p>
            <a:pPr marL="285750" indent="-285750">
              <a:buFont typeface="Arial" panose="020B0604020202020204" pitchFamily="34" charset="0"/>
              <a:buChar char="•"/>
            </a:pPr>
            <a:r>
              <a:rPr lang="en-US" dirty="0"/>
              <a:t>Reduction of mechanical support</a:t>
            </a:r>
          </a:p>
        </p:txBody>
      </p:sp>
      <p:sp>
        <p:nvSpPr>
          <p:cNvPr id="16" name="TextBox 15">
            <a:extLst>
              <a:ext uri="{FF2B5EF4-FFF2-40B4-BE49-F238E27FC236}">
                <a16:creationId xmlns:a16="http://schemas.microsoft.com/office/drawing/2014/main" id="{97A1205E-62AB-08FA-2228-9E10E38CED71}"/>
              </a:ext>
            </a:extLst>
          </p:cNvPr>
          <p:cNvSpPr txBox="1"/>
          <p:nvPr/>
        </p:nvSpPr>
        <p:spPr>
          <a:xfrm>
            <a:off x="1780094" y="5281974"/>
            <a:ext cx="2511631" cy="369332"/>
          </a:xfrm>
          <a:prstGeom prst="rect">
            <a:avLst/>
          </a:prstGeom>
          <a:noFill/>
        </p:spPr>
        <p:txBody>
          <a:bodyPr wrap="square" rtlCol="0">
            <a:spAutoFit/>
          </a:bodyPr>
          <a:lstStyle/>
          <a:p>
            <a:r>
              <a:rPr lang="en-US" dirty="0"/>
              <a:t>ITS2</a:t>
            </a:r>
          </a:p>
        </p:txBody>
      </p:sp>
      <p:sp>
        <p:nvSpPr>
          <p:cNvPr id="17" name="TextBox 16">
            <a:extLst>
              <a:ext uri="{FF2B5EF4-FFF2-40B4-BE49-F238E27FC236}">
                <a16:creationId xmlns:a16="http://schemas.microsoft.com/office/drawing/2014/main" id="{08DB00FD-39A1-70DB-1EBE-4124F67E965B}"/>
              </a:ext>
            </a:extLst>
          </p:cNvPr>
          <p:cNvSpPr txBox="1"/>
          <p:nvPr/>
        </p:nvSpPr>
        <p:spPr>
          <a:xfrm>
            <a:off x="6276857" y="5231827"/>
            <a:ext cx="2511631" cy="369332"/>
          </a:xfrm>
          <a:prstGeom prst="rect">
            <a:avLst/>
          </a:prstGeom>
          <a:noFill/>
        </p:spPr>
        <p:txBody>
          <a:bodyPr wrap="square" rtlCol="0">
            <a:spAutoFit/>
          </a:bodyPr>
          <a:lstStyle/>
          <a:p>
            <a:r>
              <a:rPr lang="en-US" dirty="0"/>
              <a:t>ITS3 </a:t>
            </a:r>
            <a:r>
              <a:rPr lang="en-US" dirty="0">
                <a:sym typeface="Wingdings" panose="05000000000000000000" pitchFamily="2" charset="2"/>
              </a:rPr>
              <a:t> </a:t>
            </a:r>
            <a:r>
              <a:rPr lang="en-US" dirty="0" err="1">
                <a:sym typeface="Wingdings" panose="05000000000000000000" pitchFamily="2" charset="2"/>
              </a:rPr>
              <a:t>ePIC</a:t>
            </a:r>
            <a:r>
              <a:rPr lang="en-US" dirty="0">
                <a:sym typeface="Wingdings" panose="05000000000000000000" pitchFamily="2" charset="2"/>
              </a:rPr>
              <a:t> SVT fork</a:t>
            </a:r>
            <a:endParaRPr lang="en-US" dirty="0"/>
          </a:p>
        </p:txBody>
      </p:sp>
      <p:pic>
        <p:nvPicPr>
          <p:cNvPr id="6" name="Picture 5">
            <a:extLst>
              <a:ext uri="{FF2B5EF4-FFF2-40B4-BE49-F238E27FC236}">
                <a16:creationId xmlns:a16="http://schemas.microsoft.com/office/drawing/2014/main" id="{D903FCE0-747C-D6AA-9379-E6C9C16666D5}"/>
              </a:ext>
            </a:extLst>
          </p:cNvPr>
          <p:cNvPicPr>
            <a:picLocks noChangeAspect="1"/>
          </p:cNvPicPr>
          <p:nvPr/>
        </p:nvPicPr>
        <p:blipFill>
          <a:blip r:embed="rId2"/>
          <a:stretch>
            <a:fillRect/>
          </a:stretch>
        </p:blipFill>
        <p:spPr>
          <a:xfrm>
            <a:off x="337052" y="1690688"/>
            <a:ext cx="4558833" cy="3520910"/>
          </a:xfrm>
          <a:prstGeom prst="rect">
            <a:avLst/>
          </a:prstGeom>
        </p:spPr>
      </p:pic>
      <p:pic>
        <p:nvPicPr>
          <p:cNvPr id="2" name="XX0_Silicon.png" descr="XX0_Silicon.png">
            <a:extLst>
              <a:ext uri="{FF2B5EF4-FFF2-40B4-BE49-F238E27FC236}">
                <a16:creationId xmlns:a16="http://schemas.microsoft.com/office/drawing/2014/main" id="{80DE6460-6BB6-5112-4F38-0E5F5D11BCA9}"/>
              </a:ext>
            </a:extLst>
          </p:cNvPr>
          <p:cNvPicPr>
            <a:picLocks/>
          </p:cNvPicPr>
          <p:nvPr/>
        </p:nvPicPr>
        <p:blipFill>
          <a:blip r:embed="rId3"/>
          <a:stretch>
            <a:fillRect/>
          </a:stretch>
        </p:blipFill>
        <p:spPr>
          <a:xfrm>
            <a:off x="4905154" y="1690687"/>
            <a:ext cx="5016680" cy="3520911"/>
          </a:xfrm>
          <a:prstGeom prst="rect">
            <a:avLst/>
          </a:prstGeom>
          <a:effectLst>
            <a:outerShdw blurRad="190500" dist="8455" dir="5400000" rotWithShape="0">
              <a:srgbClr val="000000">
                <a:alpha val="48162"/>
              </a:srgbClr>
            </a:outerShdw>
          </a:effectLst>
        </p:spPr>
      </p:pic>
      <p:sp>
        <p:nvSpPr>
          <p:cNvPr id="4" name="TextBox 3">
            <a:extLst>
              <a:ext uri="{FF2B5EF4-FFF2-40B4-BE49-F238E27FC236}">
                <a16:creationId xmlns:a16="http://schemas.microsoft.com/office/drawing/2014/main" id="{B6EC0CFB-D1C2-6DD2-5F9B-95E66E87DC9F}"/>
              </a:ext>
            </a:extLst>
          </p:cNvPr>
          <p:cNvSpPr txBox="1"/>
          <p:nvPr/>
        </p:nvSpPr>
        <p:spPr>
          <a:xfrm>
            <a:off x="2512443" y="5749612"/>
            <a:ext cx="6094562" cy="923330"/>
          </a:xfrm>
          <a:prstGeom prst="rect">
            <a:avLst/>
          </a:prstGeom>
          <a:noFill/>
        </p:spPr>
        <p:txBody>
          <a:bodyPr wrap="square">
            <a:spAutoFit/>
          </a:bodyPr>
          <a:lstStyle/>
          <a:p>
            <a:r>
              <a:rPr lang="en-US" dirty="0">
                <a:hlinkClick r:id="rId4"/>
              </a:rPr>
              <a:t>TWEPP 2023 Topical Workshop on Electronics for Particle Physics (1-October 6, 2023): ALICE ITS3: a bent stitched MAPS-based vertex detector · Indico (cern.ch)</a:t>
            </a:r>
            <a:endParaRPr lang="en-US" dirty="0"/>
          </a:p>
        </p:txBody>
      </p:sp>
    </p:spTree>
    <p:extLst>
      <p:ext uri="{BB962C8B-B14F-4D97-AF65-F5344CB8AC3E}">
        <p14:creationId xmlns:p14="http://schemas.microsoft.com/office/powerpoint/2010/main" val="40684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9283-9C90-80C2-C090-E1A70D4A338D}"/>
              </a:ext>
            </a:extLst>
          </p:cNvPr>
          <p:cNvSpPr>
            <a:spLocks noGrp="1"/>
          </p:cNvSpPr>
          <p:nvPr>
            <p:ph type="title"/>
          </p:nvPr>
        </p:nvSpPr>
        <p:spPr>
          <a:xfrm>
            <a:off x="571500" y="365125"/>
            <a:ext cx="11049000" cy="1325563"/>
          </a:xfrm>
        </p:spPr>
        <p:txBody>
          <a:bodyPr anchor="ctr">
            <a:normAutofit/>
          </a:bodyPr>
          <a:lstStyle/>
          <a:p>
            <a:r>
              <a:rPr lang="en-US" dirty="0" err="1"/>
              <a:t>TPSCo</a:t>
            </a:r>
            <a:r>
              <a:rPr lang="en-US" dirty="0"/>
              <a:t> 65nm</a:t>
            </a:r>
          </a:p>
        </p:txBody>
      </p:sp>
      <p:sp>
        <p:nvSpPr>
          <p:cNvPr id="3" name="Content Placeholder 2">
            <a:extLst>
              <a:ext uri="{FF2B5EF4-FFF2-40B4-BE49-F238E27FC236}">
                <a16:creationId xmlns:a16="http://schemas.microsoft.com/office/drawing/2014/main" id="{AA07264B-1C17-8C86-8004-0538C3DAA6A9}"/>
              </a:ext>
            </a:extLst>
          </p:cNvPr>
          <p:cNvSpPr>
            <a:spLocks noGrp="1"/>
          </p:cNvSpPr>
          <p:nvPr>
            <p:ph sz="half" idx="1"/>
          </p:nvPr>
        </p:nvSpPr>
        <p:spPr>
          <a:xfrm>
            <a:off x="571500" y="1825625"/>
            <a:ext cx="5181600" cy="4351338"/>
          </a:xfrm>
        </p:spPr>
        <p:txBody>
          <a:bodyPr>
            <a:normAutofit/>
          </a:bodyPr>
          <a:lstStyle/>
          <a:p>
            <a:r>
              <a:rPr lang="en-US" dirty="0"/>
              <a:t>The </a:t>
            </a:r>
            <a:r>
              <a:rPr lang="en-US" dirty="0" err="1"/>
              <a:t>TPSCo</a:t>
            </a:r>
            <a:r>
              <a:rPr lang="en-US" dirty="0"/>
              <a:t> (Tower Partners Semiconductor Co.) 65 nm process is the state-of-the-art CMOS process for image sensors. </a:t>
            </a:r>
          </a:p>
          <a:p>
            <a:r>
              <a:rPr lang="en-US" dirty="0"/>
              <a:t>TPSCo65nm is continuation of Tower-Jazz 180nm, which was successfully used for all layers of the ALICE-ITS2.</a:t>
            </a:r>
          </a:p>
          <a:p>
            <a:r>
              <a:rPr lang="en-US" dirty="0"/>
              <a:t>Stitched sensors (wafer size)</a:t>
            </a:r>
          </a:p>
        </p:txBody>
      </p:sp>
      <p:pic>
        <p:nvPicPr>
          <p:cNvPr id="6" name="Picture 5">
            <a:extLst>
              <a:ext uri="{FF2B5EF4-FFF2-40B4-BE49-F238E27FC236}">
                <a16:creationId xmlns:a16="http://schemas.microsoft.com/office/drawing/2014/main" id="{F1277760-180D-BCAE-D4E5-326618DC738D}"/>
              </a:ext>
            </a:extLst>
          </p:cNvPr>
          <p:cNvPicPr>
            <a:picLocks noChangeAspect="1"/>
          </p:cNvPicPr>
          <p:nvPr/>
        </p:nvPicPr>
        <p:blipFill>
          <a:blip r:embed="rId2"/>
          <a:stretch>
            <a:fillRect/>
          </a:stretch>
        </p:blipFill>
        <p:spPr>
          <a:xfrm>
            <a:off x="6502400" y="462957"/>
            <a:ext cx="5181600" cy="3212592"/>
          </a:xfrm>
          <a:prstGeom prst="rect">
            <a:avLst/>
          </a:prstGeom>
          <a:noFill/>
        </p:spPr>
      </p:pic>
      <p:sp>
        <p:nvSpPr>
          <p:cNvPr id="4" name="Slide Number Placeholder 3">
            <a:extLst>
              <a:ext uri="{FF2B5EF4-FFF2-40B4-BE49-F238E27FC236}">
                <a16:creationId xmlns:a16="http://schemas.microsoft.com/office/drawing/2014/main" id="{F40FA145-ED16-9997-47DC-BD34D03A020E}"/>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19</a:t>
            </a:fld>
            <a:endParaRPr lang="en-US"/>
          </a:p>
        </p:txBody>
      </p:sp>
      <p:pic>
        <p:nvPicPr>
          <p:cNvPr id="8" name="Picture 7">
            <a:extLst>
              <a:ext uri="{FF2B5EF4-FFF2-40B4-BE49-F238E27FC236}">
                <a16:creationId xmlns:a16="http://schemas.microsoft.com/office/drawing/2014/main" id="{3591734A-53C7-CA01-CA63-FA33F4435CC1}"/>
              </a:ext>
            </a:extLst>
          </p:cNvPr>
          <p:cNvPicPr>
            <a:picLocks noChangeAspect="1"/>
          </p:cNvPicPr>
          <p:nvPr/>
        </p:nvPicPr>
        <p:blipFill>
          <a:blip r:embed="rId3"/>
          <a:stretch>
            <a:fillRect/>
          </a:stretch>
        </p:blipFill>
        <p:spPr>
          <a:xfrm>
            <a:off x="6196502" y="3721716"/>
            <a:ext cx="4929272" cy="2409081"/>
          </a:xfrm>
          <a:prstGeom prst="rect">
            <a:avLst/>
          </a:prstGeom>
        </p:spPr>
      </p:pic>
      <p:sp>
        <p:nvSpPr>
          <p:cNvPr id="7" name="TextBox 6">
            <a:extLst>
              <a:ext uri="{FF2B5EF4-FFF2-40B4-BE49-F238E27FC236}">
                <a16:creationId xmlns:a16="http://schemas.microsoft.com/office/drawing/2014/main" id="{133C42A1-C6E2-0B56-9EBB-D572A9076B07}"/>
              </a:ext>
            </a:extLst>
          </p:cNvPr>
          <p:cNvSpPr txBox="1"/>
          <p:nvPr/>
        </p:nvSpPr>
        <p:spPr>
          <a:xfrm>
            <a:off x="6644496" y="3583216"/>
            <a:ext cx="6094562" cy="369332"/>
          </a:xfrm>
          <a:prstGeom prst="rect">
            <a:avLst/>
          </a:prstGeom>
          <a:noFill/>
        </p:spPr>
        <p:txBody>
          <a:bodyPr wrap="square">
            <a:spAutoFit/>
          </a:bodyPr>
          <a:lstStyle/>
          <a:p>
            <a:r>
              <a:rPr lang="en-US" b="0" i="0" u="none" strike="noStrike" dirty="0">
                <a:solidFill>
                  <a:srgbClr val="0272B1"/>
                </a:solidFill>
                <a:effectLst/>
                <a:latin typeface="ElsevierSans"/>
                <a:hlinkClick r:id="rId4" tooltip="Persistent link using digital object identifier"/>
              </a:rPr>
              <a:t>https://doi.org/10.1016/j.nima.2017.07.046</a:t>
            </a:r>
            <a:r>
              <a:rPr lang="en-US" dirty="0"/>
              <a:t> </a:t>
            </a:r>
          </a:p>
        </p:txBody>
      </p:sp>
      <p:sp>
        <p:nvSpPr>
          <p:cNvPr id="9" name="TextBox 8">
            <a:extLst>
              <a:ext uri="{FF2B5EF4-FFF2-40B4-BE49-F238E27FC236}">
                <a16:creationId xmlns:a16="http://schemas.microsoft.com/office/drawing/2014/main" id="{F13A0C6B-121F-BA0D-6B29-1459A38A142F}"/>
              </a:ext>
            </a:extLst>
          </p:cNvPr>
          <p:cNvSpPr txBox="1"/>
          <p:nvPr/>
        </p:nvSpPr>
        <p:spPr>
          <a:xfrm>
            <a:off x="5262113" y="3352384"/>
            <a:ext cx="7297228" cy="369332"/>
          </a:xfrm>
          <a:prstGeom prst="rect">
            <a:avLst/>
          </a:prstGeom>
          <a:noFill/>
        </p:spPr>
        <p:txBody>
          <a:bodyPr wrap="square" rtlCol="0">
            <a:spAutoFit/>
          </a:bodyPr>
          <a:lstStyle/>
          <a:p>
            <a:r>
              <a:rPr lang="pl-PL" dirty="0" err="1"/>
              <a:t>Example</a:t>
            </a:r>
            <a:r>
              <a:rPr lang="pl-PL" dirty="0"/>
              <a:t> of </a:t>
            </a:r>
            <a:r>
              <a:rPr lang="pl-PL" dirty="0" err="1"/>
              <a:t>modification</a:t>
            </a:r>
            <a:r>
              <a:rPr lang="pl-PL" dirty="0"/>
              <a:t> of standard proces </a:t>
            </a:r>
            <a:r>
              <a:rPr lang="pl-PL" dirty="0" err="1"/>
              <a:t>allowed</a:t>
            </a:r>
            <a:r>
              <a:rPr lang="pl-PL" dirty="0"/>
              <a:t> in </a:t>
            </a:r>
            <a:r>
              <a:rPr lang="pl-PL" dirty="0" err="1"/>
              <a:t>TPSCo</a:t>
            </a:r>
            <a:r>
              <a:rPr lang="pl-PL" dirty="0"/>
              <a:t> 65nm</a:t>
            </a:r>
            <a:endParaRPr lang="en-US" dirty="0"/>
          </a:p>
        </p:txBody>
      </p:sp>
      <p:sp>
        <p:nvSpPr>
          <p:cNvPr id="10" name="TextBox 9">
            <a:extLst>
              <a:ext uri="{FF2B5EF4-FFF2-40B4-BE49-F238E27FC236}">
                <a16:creationId xmlns:a16="http://schemas.microsoft.com/office/drawing/2014/main" id="{CB6D100D-0E91-E8A5-6EF0-B52E9CD8BE0D}"/>
              </a:ext>
            </a:extLst>
          </p:cNvPr>
          <p:cNvSpPr txBox="1"/>
          <p:nvPr/>
        </p:nvSpPr>
        <p:spPr>
          <a:xfrm>
            <a:off x="6305909" y="6107502"/>
            <a:ext cx="4554748" cy="369332"/>
          </a:xfrm>
          <a:prstGeom prst="rect">
            <a:avLst/>
          </a:prstGeom>
          <a:noFill/>
        </p:spPr>
        <p:txBody>
          <a:bodyPr wrap="square" rtlCol="0">
            <a:spAutoFit/>
          </a:bodyPr>
          <a:lstStyle/>
          <a:p>
            <a:r>
              <a:rPr lang="pl-PL" dirty="0" err="1"/>
              <a:t>Stiching</a:t>
            </a:r>
            <a:r>
              <a:rPr lang="pl-PL" dirty="0"/>
              <a:t> </a:t>
            </a:r>
            <a:r>
              <a:rPr lang="pl-PL" dirty="0" err="1"/>
              <a:t>example</a:t>
            </a:r>
            <a:endParaRPr lang="en-US" dirty="0"/>
          </a:p>
        </p:txBody>
      </p:sp>
    </p:spTree>
    <p:extLst>
      <p:ext uri="{BB962C8B-B14F-4D97-AF65-F5344CB8AC3E}">
        <p14:creationId xmlns:p14="http://schemas.microsoft.com/office/powerpoint/2010/main" val="77426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8FD9-B504-EC06-DCB1-6A2C0679F233}"/>
              </a:ext>
            </a:extLst>
          </p:cNvPr>
          <p:cNvSpPr>
            <a:spLocks noGrp="1"/>
          </p:cNvSpPr>
          <p:nvPr>
            <p:ph type="ctrTitle"/>
          </p:nvPr>
        </p:nvSpPr>
        <p:spPr/>
        <p:txBody>
          <a:bodyPr/>
          <a:lstStyle/>
          <a:p>
            <a:r>
              <a:rPr lang="en-US" dirty="0"/>
              <a:t>PART 1</a:t>
            </a:r>
            <a:br>
              <a:rPr lang="en-US" dirty="0"/>
            </a:br>
            <a:r>
              <a:rPr lang="en-US" dirty="0"/>
              <a:t>Committee comments</a:t>
            </a:r>
          </a:p>
        </p:txBody>
      </p:sp>
    </p:spTree>
    <p:extLst>
      <p:ext uri="{BB962C8B-B14F-4D97-AF65-F5344CB8AC3E}">
        <p14:creationId xmlns:p14="http://schemas.microsoft.com/office/powerpoint/2010/main" val="3951895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AD93E2-380A-14F6-CD27-3B11117AE707}"/>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pic>
        <p:nvPicPr>
          <p:cNvPr id="7" name="Picture 6">
            <a:extLst>
              <a:ext uri="{FF2B5EF4-FFF2-40B4-BE49-F238E27FC236}">
                <a16:creationId xmlns:a16="http://schemas.microsoft.com/office/drawing/2014/main" id="{BE30FA5F-F266-D6D2-F1BC-90A80C50D6C4}"/>
              </a:ext>
            </a:extLst>
          </p:cNvPr>
          <p:cNvPicPr>
            <a:picLocks noChangeAspect="1"/>
          </p:cNvPicPr>
          <p:nvPr/>
        </p:nvPicPr>
        <p:blipFill>
          <a:blip r:embed="rId2"/>
          <a:stretch>
            <a:fillRect/>
          </a:stretch>
        </p:blipFill>
        <p:spPr>
          <a:xfrm>
            <a:off x="821663" y="507188"/>
            <a:ext cx="9981803" cy="5564543"/>
          </a:xfrm>
          <a:prstGeom prst="rect">
            <a:avLst/>
          </a:prstGeom>
        </p:spPr>
      </p:pic>
    </p:spTree>
    <p:extLst>
      <p:ext uri="{BB962C8B-B14F-4D97-AF65-F5344CB8AC3E}">
        <p14:creationId xmlns:p14="http://schemas.microsoft.com/office/powerpoint/2010/main" val="429353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30B25-AE95-CE2B-3AD7-F58E41126E4C}"/>
              </a:ext>
            </a:extLst>
          </p:cNvPr>
          <p:cNvSpPr>
            <a:spLocks noGrp="1"/>
          </p:cNvSpPr>
          <p:nvPr>
            <p:ph type="title"/>
          </p:nvPr>
        </p:nvSpPr>
        <p:spPr/>
        <p:txBody>
          <a:bodyPr/>
          <a:lstStyle/>
          <a:p>
            <a:r>
              <a:rPr lang="en-US" dirty="0"/>
              <a:t>ALICE readout - AERD</a:t>
            </a:r>
          </a:p>
        </p:txBody>
      </p:sp>
      <p:pic>
        <p:nvPicPr>
          <p:cNvPr id="6" name="Content Placeholder 5">
            <a:extLst>
              <a:ext uri="{FF2B5EF4-FFF2-40B4-BE49-F238E27FC236}">
                <a16:creationId xmlns:a16="http://schemas.microsoft.com/office/drawing/2014/main" id="{AB4EA464-E584-15B8-9237-06D17BBFE754}"/>
              </a:ext>
            </a:extLst>
          </p:cNvPr>
          <p:cNvPicPr>
            <a:picLocks noGrp="1" noChangeAspect="1"/>
          </p:cNvPicPr>
          <p:nvPr>
            <p:ph idx="1"/>
          </p:nvPr>
        </p:nvPicPr>
        <p:blipFill>
          <a:blip r:embed="rId2"/>
          <a:stretch>
            <a:fillRect/>
          </a:stretch>
        </p:blipFill>
        <p:spPr>
          <a:xfrm>
            <a:off x="372725" y="1589790"/>
            <a:ext cx="7787863" cy="4595842"/>
          </a:xfrm>
        </p:spPr>
      </p:pic>
      <p:sp>
        <p:nvSpPr>
          <p:cNvPr id="2" name="Slide Number Placeholder 1">
            <a:extLst>
              <a:ext uri="{FF2B5EF4-FFF2-40B4-BE49-F238E27FC236}">
                <a16:creationId xmlns:a16="http://schemas.microsoft.com/office/drawing/2014/main" id="{748A0EF3-C164-8F08-1314-E063EDE554B1}"/>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7" name="TextBox 6">
            <a:extLst>
              <a:ext uri="{FF2B5EF4-FFF2-40B4-BE49-F238E27FC236}">
                <a16:creationId xmlns:a16="http://schemas.microsoft.com/office/drawing/2014/main" id="{134C2866-664D-0CE9-74F6-0EB3E4079CCB}"/>
              </a:ext>
            </a:extLst>
          </p:cNvPr>
          <p:cNvSpPr txBox="1"/>
          <p:nvPr/>
        </p:nvSpPr>
        <p:spPr>
          <a:xfrm>
            <a:off x="7470475" y="1817306"/>
            <a:ext cx="4150025"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Priority encoder</a:t>
            </a:r>
          </a:p>
          <a:p>
            <a:pPr marL="285750" indent="-285750">
              <a:buFont typeface="Arial" panose="020B0604020202020204" pitchFamily="34" charset="0"/>
              <a:buChar char="•"/>
            </a:pPr>
            <a:r>
              <a:rPr lang="en-US" dirty="0"/>
              <a:t>Frame snapshots (2 us – 10 us)</a:t>
            </a:r>
          </a:p>
          <a:p>
            <a:pPr marL="285750" indent="-285750">
              <a:buFont typeface="Arial" panose="020B0604020202020204" pitchFamily="34" charset="0"/>
              <a:buChar char="•"/>
            </a:pPr>
            <a:r>
              <a:rPr lang="en-US" b="0" i="0" dirty="0">
                <a:effectLst/>
                <a:latin typeface="Söhne"/>
              </a:rPr>
              <a:t>Improvement is not anticipated due to operational mode limitations.</a:t>
            </a:r>
            <a:endParaRPr lang="en-US" dirty="0"/>
          </a:p>
        </p:txBody>
      </p:sp>
    </p:spTree>
    <p:extLst>
      <p:ext uri="{BB962C8B-B14F-4D97-AF65-F5344CB8AC3E}">
        <p14:creationId xmlns:p14="http://schemas.microsoft.com/office/powerpoint/2010/main" val="49301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20A4-E87B-C63E-3445-E8024EB55D6E}"/>
              </a:ext>
            </a:extLst>
          </p:cNvPr>
          <p:cNvSpPr>
            <a:spLocks noGrp="1"/>
          </p:cNvSpPr>
          <p:nvPr>
            <p:ph type="title"/>
          </p:nvPr>
        </p:nvSpPr>
        <p:spPr>
          <a:xfrm>
            <a:off x="246380" y="0"/>
            <a:ext cx="11049000" cy="1325563"/>
          </a:xfrm>
        </p:spPr>
        <p:txBody>
          <a:bodyPr/>
          <a:lstStyle/>
          <a:p>
            <a:r>
              <a:rPr lang="en-US" dirty="0"/>
              <a:t>AERD in ALICE-ITS3</a:t>
            </a:r>
          </a:p>
        </p:txBody>
      </p:sp>
      <p:pic>
        <p:nvPicPr>
          <p:cNvPr id="6" name="Content Placeholder 5">
            <a:extLst>
              <a:ext uri="{FF2B5EF4-FFF2-40B4-BE49-F238E27FC236}">
                <a16:creationId xmlns:a16="http://schemas.microsoft.com/office/drawing/2014/main" id="{0479CBCD-6B62-6375-C8FC-3E930DED4B6E}"/>
              </a:ext>
            </a:extLst>
          </p:cNvPr>
          <p:cNvPicPr>
            <a:picLocks noGrp="1" noChangeAspect="1"/>
          </p:cNvPicPr>
          <p:nvPr>
            <p:ph idx="1"/>
          </p:nvPr>
        </p:nvPicPr>
        <p:blipFill>
          <a:blip r:embed="rId2"/>
          <a:stretch>
            <a:fillRect/>
          </a:stretch>
        </p:blipFill>
        <p:spPr>
          <a:xfrm>
            <a:off x="1264225" y="1012710"/>
            <a:ext cx="8620459" cy="4832580"/>
          </a:xfrm>
        </p:spPr>
      </p:pic>
      <p:sp>
        <p:nvSpPr>
          <p:cNvPr id="4" name="Slide Number Placeholder 3">
            <a:extLst>
              <a:ext uri="{FF2B5EF4-FFF2-40B4-BE49-F238E27FC236}">
                <a16:creationId xmlns:a16="http://schemas.microsoft.com/office/drawing/2014/main" id="{2F922C5F-DC7C-BB41-15E8-EDC6EEB17A24}"/>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8" name="TextBox 7">
            <a:extLst>
              <a:ext uri="{FF2B5EF4-FFF2-40B4-BE49-F238E27FC236}">
                <a16:creationId xmlns:a16="http://schemas.microsoft.com/office/drawing/2014/main" id="{48842688-8C6F-D6F3-F45D-9AC8B0CB4BB9}"/>
              </a:ext>
            </a:extLst>
          </p:cNvPr>
          <p:cNvSpPr txBox="1"/>
          <p:nvPr/>
        </p:nvSpPr>
        <p:spPr>
          <a:xfrm>
            <a:off x="4244915" y="5780910"/>
            <a:ext cx="7375585" cy="923330"/>
          </a:xfrm>
          <a:prstGeom prst="rect">
            <a:avLst/>
          </a:prstGeom>
          <a:noFill/>
        </p:spPr>
        <p:txBody>
          <a:bodyPr wrap="square">
            <a:spAutoFit/>
          </a:bodyPr>
          <a:lstStyle/>
          <a:p>
            <a:r>
              <a:rPr lang="en-US" dirty="0">
                <a:hlinkClick r:id="rId3"/>
              </a:rPr>
              <a:t>TWEPP 2023 Topical Workshop on Electronics for Particle Physics (1-October 6, 2023): Model and analysis of the data readout architecture for the ITS3 ALICE Inner Tracker System · Indico (cern.ch)</a:t>
            </a:r>
            <a:endParaRPr lang="en-US" dirty="0"/>
          </a:p>
        </p:txBody>
      </p:sp>
      <p:sp>
        <p:nvSpPr>
          <p:cNvPr id="3" name="TextBox 2">
            <a:extLst>
              <a:ext uri="{FF2B5EF4-FFF2-40B4-BE49-F238E27FC236}">
                <a16:creationId xmlns:a16="http://schemas.microsoft.com/office/drawing/2014/main" id="{9A9ABAB3-4B28-C9F4-F787-192F2C8CD74A}"/>
              </a:ext>
            </a:extLst>
          </p:cNvPr>
          <p:cNvSpPr txBox="1"/>
          <p:nvPr/>
        </p:nvSpPr>
        <p:spPr>
          <a:xfrm>
            <a:off x="8927254" y="4045377"/>
            <a:ext cx="306832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Utilizable platform </a:t>
            </a:r>
            <a:r>
              <a:rPr lang="en-US" dirty="0"/>
              <a:t>with readout periphery largely agnostic of how data from pixels is flowing in;</a:t>
            </a:r>
          </a:p>
        </p:txBody>
      </p:sp>
    </p:spTree>
    <p:extLst>
      <p:ext uri="{BB962C8B-B14F-4D97-AF65-F5344CB8AC3E}">
        <p14:creationId xmlns:p14="http://schemas.microsoft.com/office/powerpoint/2010/main" val="4247490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87EC-7ABE-6688-93C4-4FD9E2D8B7F0}"/>
              </a:ext>
            </a:extLst>
          </p:cNvPr>
          <p:cNvSpPr>
            <a:spLocks noGrp="1"/>
          </p:cNvSpPr>
          <p:nvPr>
            <p:ph type="title"/>
          </p:nvPr>
        </p:nvSpPr>
        <p:spPr>
          <a:xfrm>
            <a:off x="226060" y="0"/>
            <a:ext cx="11049000" cy="1325563"/>
          </a:xfrm>
        </p:spPr>
        <p:txBody>
          <a:bodyPr/>
          <a:lstStyle/>
          <a:p>
            <a:r>
              <a:rPr lang="en-US" dirty="0"/>
              <a:t>DPTS idea</a:t>
            </a:r>
          </a:p>
        </p:txBody>
      </p:sp>
      <p:sp>
        <p:nvSpPr>
          <p:cNvPr id="3" name="Content Placeholder 2">
            <a:extLst>
              <a:ext uri="{FF2B5EF4-FFF2-40B4-BE49-F238E27FC236}">
                <a16:creationId xmlns:a16="http://schemas.microsoft.com/office/drawing/2014/main" id="{1B7BF23A-01C2-B1B3-CE96-906CB415B023}"/>
              </a:ext>
            </a:extLst>
          </p:cNvPr>
          <p:cNvSpPr>
            <a:spLocks noGrp="1"/>
          </p:cNvSpPr>
          <p:nvPr>
            <p:ph idx="1"/>
          </p:nvPr>
        </p:nvSpPr>
        <p:spPr>
          <a:xfrm>
            <a:off x="340671" y="2603160"/>
            <a:ext cx="6367046" cy="3672752"/>
          </a:xfrm>
        </p:spPr>
        <p:txBody>
          <a:bodyPr>
            <a:normAutofit fontScale="70000" lnSpcReduction="20000"/>
          </a:bodyPr>
          <a:lstStyle/>
          <a:p>
            <a:pPr marL="0" indent="0"/>
            <a:r>
              <a:rPr lang="en-US" dirty="0"/>
              <a:t>The Digital Pixel Test Structure (DPTS) is CERN’s MAPS prototype MAPS in TPSCo65 nm process by CERN. DPTS encodes position in the time-domain position:</a:t>
            </a:r>
          </a:p>
          <a:p>
            <a:pPr marL="457200" indent="-457200">
              <a:buFont typeface="Arial" panose="020B0604020202020204" pitchFamily="34" charset="0"/>
              <a:buChar char="•"/>
            </a:pPr>
            <a:r>
              <a:rPr lang="en-US" dirty="0"/>
              <a:t>in-pixel discriminators trigger address generators to send two consecutive pulses on the CML outputs with a duration based on the pixel position; </a:t>
            </a:r>
          </a:p>
          <a:p>
            <a:pPr marL="457200" indent="-457200">
              <a:buFont typeface="Arial" panose="020B0604020202020204" pitchFamily="34" charset="0"/>
              <a:buChar char="•"/>
            </a:pPr>
            <a:r>
              <a:rPr lang="en-US" dirty="0"/>
              <a:t>duration of the first pulse is fixed, </a:t>
            </a:r>
          </a:p>
          <a:p>
            <a:pPr marL="457200" indent="-457200">
              <a:buFont typeface="Arial" panose="020B0604020202020204" pitchFamily="34" charset="0"/>
              <a:buChar char="•"/>
            </a:pPr>
            <a:r>
              <a:rPr lang="en-US" dirty="0"/>
              <a:t>time distance between the two pulses encodes the pixel position in a group of columns (PID);</a:t>
            </a:r>
          </a:p>
          <a:p>
            <a:pPr marL="457200" indent="-457200">
              <a:buFont typeface="Arial" panose="020B0604020202020204" pitchFamily="34" charset="0"/>
              <a:buChar char="•"/>
            </a:pPr>
            <a:r>
              <a:rPr lang="en-US" dirty="0"/>
              <a:t>duration of the second pulse encodes the column group position in the matrix (GID). </a:t>
            </a:r>
          </a:p>
        </p:txBody>
      </p:sp>
      <p:sp>
        <p:nvSpPr>
          <p:cNvPr id="4" name="Slide Number Placeholder 3">
            <a:extLst>
              <a:ext uri="{FF2B5EF4-FFF2-40B4-BE49-F238E27FC236}">
                <a16:creationId xmlns:a16="http://schemas.microsoft.com/office/drawing/2014/main" id="{543E70E4-B85E-904A-876D-C4FA2BA374D1}"/>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6" name="Picture 5">
            <a:extLst>
              <a:ext uri="{FF2B5EF4-FFF2-40B4-BE49-F238E27FC236}">
                <a16:creationId xmlns:a16="http://schemas.microsoft.com/office/drawing/2014/main" id="{4F572F64-FB93-8460-BB39-D6A63F053C79}"/>
              </a:ext>
            </a:extLst>
          </p:cNvPr>
          <p:cNvPicPr>
            <a:picLocks noChangeAspect="1"/>
          </p:cNvPicPr>
          <p:nvPr/>
        </p:nvPicPr>
        <p:blipFill>
          <a:blip r:embed="rId2"/>
          <a:stretch>
            <a:fillRect/>
          </a:stretch>
        </p:blipFill>
        <p:spPr>
          <a:xfrm>
            <a:off x="6458309" y="1690688"/>
            <a:ext cx="5258534" cy="4315427"/>
          </a:xfrm>
          <a:prstGeom prst="rect">
            <a:avLst/>
          </a:prstGeom>
        </p:spPr>
      </p:pic>
      <p:sp>
        <p:nvSpPr>
          <p:cNvPr id="8" name="TextBox 7">
            <a:extLst>
              <a:ext uri="{FF2B5EF4-FFF2-40B4-BE49-F238E27FC236}">
                <a16:creationId xmlns:a16="http://schemas.microsoft.com/office/drawing/2014/main" id="{39E030E0-AEB7-0503-AA03-9D5C616FA45B}"/>
              </a:ext>
            </a:extLst>
          </p:cNvPr>
          <p:cNvSpPr txBox="1"/>
          <p:nvPr/>
        </p:nvSpPr>
        <p:spPr>
          <a:xfrm>
            <a:off x="3272542" y="6316595"/>
            <a:ext cx="8273451" cy="369332"/>
          </a:xfrm>
          <a:prstGeom prst="rect">
            <a:avLst/>
          </a:prstGeom>
          <a:noFill/>
        </p:spPr>
        <p:txBody>
          <a:bodyPr wrap="square">
            <a:spAutoFit/>
          </a:bodyPr>
          <a:lstStyle/>
          <a:p>
            <a:r>
              <a:rPr lang="en-US" dirty="0">
                <a:hlinkClick r:id="rId3"/>
              </a:rPr>
              <a:t>Digital Pixel Test Structures implemented in a 65 nm CMOS process (arxiv.org)</a:t>
            </a:r>
            <a:endParaRPr lang="en-US" dirty="0"/>
          </a:p>
        </p:txBody>
      </p:sp>
      <p:pic>
        <p:nvPicPr>
          <p:cNvPr id="10" name="Picture 9">
            <a:extLst>
              <a:ext uri="{FF2B5EF4-FFF2-40B4-BE49-F238E27FC236}">
                <a16:creationId xmlns:a16="http://schemas.microsoft.com/office/drawing/2014/main" id="{AEB866CB-F6AA-F90B-AAC8-1BE9FB84ED76}"/>
              </a:ext>
            </a:extLst>
          </p:cNvPr>
          <p:cNvPicPr>
            <a:picLocks noChangeAspect="1"/>
          </p:cNvPicPr>
          <p:nvPr/>
        </p:nvPicPr>
        <p:blipFill>
          <a:blip r:embed="rId4"/>
          <a:stretch>
            <a:fillRect/>
          </a:stretch>
        </p:blipFill>
        <p:spPr>
          <a:xfrm>
            <a:off x="5987626" y="811105"/>
            <a:ext cx="5925453" cy="660804"/>
          </a:xfrm>
          <a:prstGeom prst="rect">
            <a:avLst/>
          </a:prstGeom>
        </p:spPr>
      </p:pic>
      <p:sp>
        <p:nvSpPr>
          <p:cNvPr id="5" name="Content Placeholder 2">
            <a:extLst>
              <a:ext uri="{FF2B5EF4-FFF2-40B4-BE49-F238E27FC236}">
                <a16:creationId xmlns:a16="http://schemas.microsoft.com/office/drawing/2014/main" id="{A796FEC1-AA08-EC8B-B465-7200D3FF3904}"/>
              </a:ext>
            </a:extLst>
          </p:cNvPr>
          <p:cNvSpPr txBox="1">
            <a:spLocks/>
          </p:cNvSpPr>
          <p:nvPr/>
        </p:nvSpPr>
        <p:spPr>
          <a:xfrm>
            <a:off x="278921" y="946659"/>
            <a:ext cx="5751662" cy="156163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Awareness of the </a:t>
            </a:r>
            <a:r>
              <a:rPr lang="en-US" b="1" dirty="0"/>
              <a:t>limits of the priority-encoder-based readout </a:t>
            </a:r>
            <a:r>
              <a:rPr lang="en-US" dirty="0"/>
              <a:t>is apparent and research on event-driven readouts is commonly carried out, but no success so far, e.g.: </a:t>
            </a:r>
          </a:p>
        </p:txBody>
      </p:sp>
      <p:sp>
        <p:nvSpPr>
          <p:cNvPr id="7" name="TextBox 6">
            <a:extLst>
              <a:ext uri="{FF2B5EF4-FFF2-40B4-BE49-F238E27FC236}">
                <a16:creationId xmlns:a16="http://schemas.microsoft.com/office/drawing/2014/main" id="{50EC90D9-027A-0DF3-49F3-4B2A0F5D92F2}"/>
              </a:ext>
            </a:extLst>
          </p:cNvPr>
          <p:cNvSpPr txBox="1"/>
          <p:nvPr/>
        </p:nvSpPr>
        <p:spPr>
          <a:xfrm>
            <a:off x="1869441" y="5852392"/>
            <a:ext cx="9676552" cy="369332"/>
          </a:xfrm>
          <a:prstGeom prst="rect">
            <a:avLst/>
          </a:prstGeom>
          <a:noFill/>
        </p:spPr>
        <p:txBody>
          <a:bodyPr wrap="square">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VERY SENSITIVE to</a:t>
            </a:r>
            <a:r>
              <a:rPr lang="en-US" dirty="0">
                <a:solidFill>
                  <a:srgbClr val="FF0000"/>
                </a:solidFill>
              </a:rPr>
              <a:t> any differences (including ageing) of operation points, biases, etc.</a:t>
            </a:r>
          </a:p>
        </p:txBody>
      </p:sp>
    </p:spTree>
    <p:extLst>
      <p:ext uri="{BB962C8B-B14F-4D97-AF65-F5344CB8AC3E}">
        <p14:creationId xmlns:p14="http://schemas.microsoft.com/office/powerpoint/2010/main" val="309802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61DEF-1745-DEE1-758B-08DB184B72B1}"/>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pic>
        <p:nvPicPr>
          <p:cNvPr id="4" name="Picture 3">
            <a:extLst>
              <a:ext uri="{FF2B5EF4-FFF2-40B4-BE49-F238E27FC236}">
                <a16:creationId xmlns:a16="http://schemas.microsoft.com/office/drawing/2014/main" id="{4F30FD3D-C81A-CEF9-B69E-D5486D0795CA}"/>
              </a:ext>
            </a:extLst>
          </p:cNvPr>
          <p:cNvPicPr>
            <a:picLocks noChangeAspect="1"/>
          </p:cNvPicPr>
          <p:nvPr/>
        </p:nvPicPr>
        <p:blipFill>
          <a:blip r:embed="rId2"/>
          <a:stretch>
            <a:fillRect/>
          </a:stretch>
        </p:blipFill>
        <p:spPr>
          <a:xfrm>
            <a:off x="319313" y="80429"/>
            <a:ext cx="11718729" cy="6697142"/>
          </a:xfrm>
          <a:prstGeom prst="rect">
            <a:avLst/>
          </a:prstGeom>
        </p:spPr>
      </p:pic>
      <p:sp>
        <p:nvSpPr>
          <p:cNvPr id="3" name="Content Placeholder 2">
            <a:extLst>
              <a:ext uri="{FF2B5EF4-FFF2-40B4-BE49-F238E27FC236}">
                <a16:creationId xmlns:a16="http://schemas.microsoft.com/office/drawing/2014/main" id="{573203AD-F055-7936-44FA-BC8E318676C2}"/>
              </a:ext>
            </a:extLst>
          </p:cNvPr>
          <p:cNvSpPr txBox="1">
            <a:spLocks/>
          </p:cNvSpPr>
          <p:nvPr/>
        </p:nvSpPr>
        <p:spPr>
          <a:xfrm>
            <a:off x="387293" y="1120183"/>
            <a:ext cx="6636653" cy="67216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FF0000"/>
                </a:solidFill>
              </a:rPr>
              <a:t>no success so far, </a:t>
            </a:r>
            <a:r>
              <a:rPr lang="en-US" b="1" dirty="0">
                <a:solidFill>
                  <a:srgbClr val="FF0000"/>
                </a:solidFill>
              </a:rPr>
              <a:t>except BNL’s EDWARD</a:t>
            </a:r>
          </a:p>
        </p:txBody>
      </p:sp>
    </p:spTree>
    <p:extLst>
      <p:ext uri="{BB962C8B-B14F-4D97-AF65-F5344CB8AC3E}">
        <p14:creationId xmlns:p14="http://schemas.microsoft.com/office/powerpoint/2010/main" val="260990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65FB7A-FA88-5FBF-D6EE-1F5E03E75D89}"/>
              </a:ext>
            </a:extLst>
          </p:cNvPr>
          <p:cNvSpPr>
            <a:spLocks noGrp="1"/>
          </p:cNvSpPr>
          <p:nvPr>
            <p:ph type="title"/>
          </p:nvPr>
        </p:nvSpPr>
        <p:spPr>
          <a:xfrm>
            <a:off x="571500" y="365125"/>
            <a:ext cx="11049000" cy="1325563"/>
          </a:xfrm>
        </p:spPr>
        <p:txBody>
          <a:bodyPr/>
          <a:lstStyle/>
          <a:p>
            <a:r>
              <a:rPr lang="en-US" dirty="0"/>
              <a:t>Readout latency in EDWARD (delay) -1</a:t>
            </a:r>
          </a:p>
        </p:txBody>
      </p:sp>
      <p:pic>
        <p:nvPicPr>
          <p:cNvPr id="3" name="time_in_system">
            <a:hlinkClick r:id="" action="ppaction://media"/>
            <a:extLst>
              <a:ext uri="{FF2B5EF4-FFF2-40B4-BE49-F238E27FC236}">
                <a16:creationId xmlns:a16="http://schemas.microsoft.com/office/drawing/2014/main" id="{54E8A704-CDC0-808F-7A59-81BB46E2CD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146" y="1749950"/>
            <a:ext cx="6982881" cy="4207185"/>
          </a:xfrm>
          <a:prstGeom prst="rect">
            <a:avLst/>
          </a:prstGeom>
          <a:noFill/>
        </p:spPr>
      </p:pic>
      <p:sp>
        <p:nvSpPr>
          <p:cNvPr id="2" name="Slide Number Placeholder 1">
            <a:extLst>
              <a:ext uri="{FF2B5EF4-FFF2-40B4-BE49-F238E27FC236}">
                <a16:creationId xmlns:a16="http://schemas.microsoft.com/office/drawing/2014/main" id="{69456096-1E3B-E857-3451-40BC326FC881}"/>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25</a:t>
            </a:fld>
            <a:endParaRPr lang="en-US"/>
          </a:p>
        </p:txBody>
      </p:sp>
      <p:sp>
        <p:nvSpPr>
          <p:cNvPr id="5" name="TextBox 4">
            <a:extLst>
              <a:ext uri="{FF2B5EF4-FFF2-40B4-BE49-F238E27FC236}">
                <a16:creationId xmlns:a16="http://schemas.microsoft.com/office/drawing/2014/main" id="{371CBD62-BD53-174A-5E2A-7AECB59E9E05}"/>
              </a:ext>
            </a:extLst>
          </p:cNvPr>
          <p:cNvSpPr txBox="1"/>
          <p:nvPr/>
        </p:nvSpPr>
        <p:spPr>
          <a:xfrm>
            <a:off x="7599872" y="2690336"/>
            <a:ext cx="4070581" cy="2862322"/>
          </a:xfrm>
          <a:prstGeom prst="rect">
            <a:avLst/>
          </a:prstGeom>
          <a:noFill/>
        </p:spPr>
        <p:txBody>
          <a:bodyPr wrap="square" rtlCol="0">
            <a:spAutoFit/>
          </a:bodyPr>
          <a:lstStyle/>
          <a:p>
            <a:r>
              <a:rPr lang="en-US" dirty="0"/>
              <a:t>Assumptions in the example:</a:t>
            </a:r>
          </a:p>
          <a:p>
            <a:pPr marL="285750" indent="-285750">
              <a:buFont typeface="Arial" panose="020B0604020202020204" pitchFamily="34" charset="0"/>
              <a:buChar char="•"/>
            </a:pPr>
            <a:r>
              <a:rPr lang="en-US" dirty="0"/>
              <a:t>1024 independent pixels with Poisson process generator (rate </a:t>
            </a:r>
            <a:r>
              <a:rPr lang="el-GR" dirty="0"/>
              <a:t>λ</a:t>
            </a:r>
            <a:r>
              <a:rPr lang="en-US" dirty="0"/>
              <a:t>);</a:t>
            </a:r>
            <a:br>
              <a:rPr lang="en-US" dirty="0"/>
            </a:br>
            <a:endParaRPr lang="en-US" dirty="0"/>
          </a:p>
          <a:p>
            <a:pPr marL="285750" indent="-285750">
              <a:buFont typeface="Arial" panose="020B0604020202020204" pitchFamily="34" charset="0"/>
              <a:buChar char="•"/>
            </a:pPr>
            <a:r>
              <a:rPr lang="en-US" dirty="0"/>
              <a:t>readout clock equal to 250 MHz/14 = 17.86 MHz</a:t>
            </a:r>
          </a:p>
          <a:p>
            <a:endParaRPr lang="en-US" dirty="0"/>
          </a:p>
          <a:p>
            <a:r>
              <a:rPr lang="en-US" dirty="0"/>
              <a:t>Readout latency – time passed from generating the event to latching data in the periphery</a:t>
            </a:r>
          </a:p>
        </p:txBody>
      </p:sp>
    </p:spTree>
    <p:extLst>
      <p:ext uri="{BB962C8B-B14F-4D97-AF65-F5344CB8AC3E}">
        <p14:creationId xmlns:p14="http://schemas.microsoft.com/office/powerpoint/2010/main" val="138256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2A02-606A-A50A-8E65-741C9BE3466B}"/>
              </a:ext>
            </a:extLst>
          </p:cNvPr>
          <p:cNvSpPr>
            <a:spLocks noGrp="1"/>
          </p:cNvSpPr>
          <p:nvPr>
            <p:ph type="title"/>
          </p:nvPr>
        </p:nvSpPr>
        <p:spPr/>
        <p:txBody>
          <a:bodyPr/>
          <a:lstStyle/>
          <a:p>
            <a:r>
              <a:rPr lang="en-US" dirty="0"/>
              <a:t>Readout latency  (delay) – 2 </a:t>
            </a:r>
          </a:p>
        </p:txBody>
      </p:sp>
      <p:pic>
        <p:nvPicPr>
          <p:cNvPr id="6" name="Content Placeholder 5">
            <a:extLst>
              <a:ext uri="{FF2B5EF4-FFF2-40B4-BE49-F238E27FC236}">
                <a16:creationId xmlns:a16="http://schemas.microsoft.com/office/drawing/2014/main" id="{D3BD9FF1-813F-6B26-E2B7-C430D5C813AA}"/>
              </a:ext>
            </a:extLst>
          </p:cNvPr>
          <p:cNvPicPr>
            <a:picLocks noGrp="1" noChangeAspect="1"/>
          </p:cNvPicPr>
          <p:nvPr>
            <p:ph idx="1"/>
          </p:nvPr>
        </p:nvPicPr>
        <p:blipFill>
          <a:blip r:embed="rId2"/>
          <a:stretch>
            <a:fillRect/>
          </a:stretch>
        </p:blipFill>
        <p:spPr>
          <a:xfrm>
            <a:off x="1156807" y="1502459"/>
            <a:ext cx="9578365" cy="4206875"/>
          </a:xfrm>
        </p:spPr>
      </p:pic>
      <p:sp>
        <p:nvSpPr>
          <p:cNvPr id="4" name="Slide Number Placeholder 3">
            <a:extLst>
              <a:ext uri="{FF2B5EF4-FFF2-40B4-BE49-F238E27FC236}">
                <a16:creationId xmlns:a16="http://schemas.microsoft.com/office/drawing/2014/main" id="{97E236A2-A92A-753B-DA62-D48F846A0242}"/>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sp>
        <p:nvSpPr>
          <p:cNvPr id="7" name="TextBox 6">
            <a:extLst>
              <a:ext uri="{FF2B5EF4-FFF2-40B4-BE49-F238E27FC236}">
                <a16:creationId xmlns:a16="http://schemas.microsoft.com/office/drawing/2014/main" id="{B7D16919-D330-2CC4-4DCC-696ECCE6675A}"/>
              </a:ext>
            </a:extLst>
          </p:cNvPr>
          <p:cNvSpPr txBox="1"/>
          <p:nvPr/>
        </p:nvSpPr>
        <p:spPr>
          <a:xfrm>
            <a:off x="724036" y="5639628"/>
            <a:ext cx="10680221" cy="646331"/>
          </a:xfrm>
          <a:prstGeom prst="rect">
            <a:avLst/>
          </a:prstGeom>
          <a:noFill/>
        </p:spPr>
        <p:txBody>
          <a:bodyPr wrap="square" rtlCol="0">
            <a:spAutoFit/>
          </a:bodyPr>
          <a:lstStyle/>
          <a:p>
            <a:pPr algn="ctr"/>
            <a:r>
              <a:rPr lang="en-US" dirty="0"/>
              <a:t>The mean and RMS of readout latency as a function of particle flux (</a:t>
            </a:r>
            <a:r>
              <a:rPr lang="pl-PL" dirty="0"/>
              <a:t>~</a:t>
            </a:r>
            <a:r>
              <a:rPr lang="en-US" dirty="0"/>
              <a:t>event generation) for different read</a:t>
            </a:r>
            <a:r>
              <a:rPr lang="pl-PL" dirty="0"/>
              <a:t>out</a:t>
            </a:r>
            <a:r>
              <a:rPr lang="en-US" dirty="0"/>
              <a:t> clock speeds.</a:t>
            </a:r>
          </a:p>
        </p:txBody>
      </p:sp>
    </p:spTree>
    <p:extLst>
      <p:ext uri="{BB962C8B-B14F-4D97-AF65-F5344CB8AC3E}">
        <p14:creationId xmlns:p14="http://schemas.microsoft.com/office/powerpoint/2010/main" val="2401883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BA92-E8F1-A740-9A83-F527C6063DEE}"/>
              </a:ext>
            </a:extLst>
          </p:cNvPr>
          <p:cNvSpPr>
            <a:spLocks noGrp="1"/>
          </p:cNvSpPr>
          <p:nvPr>
            <p:ph type="title"/>
          </p:nvPr>
        </p:nvSpPr>
        <p:spPr/>
        <p:txBody>
          <a:bodyPr/>
          <a:lstStyle/>
          <a:p>
            <a:r>
              <a:rPr lang="en-US" dirty="0"/>
              <a:t>Low-Power Front-End Design</a:t>
            </a:r>
          </a:p>
        </p:txBody>
      </p:sp>
      <p:pic>
        <p:nvPicPr>
          <p:cNvPr id="6" name="Content Placeholder 5">
            <a:extLst>
              <a:ext uri="{FF2B5EF4-FFF2-40B4-BE49-F238E27FC236}">
                <a16:creationId xmlns:a16="http://schemas.microsoft.com/office/drawing/2014/main" id="{FC4574E9-9E1C-926E-4B0F-33BEA015AFDC}"/>
              </a:ext>
            </a:extLst>
          </p:cNvPr>
          <p:cNvPicPr>
            <a:picLocks noGrp="1" noChangeAspect="1"/>
          </p:cNvPicPr>
          <p:nvPr>
            <p:ph idx="1"/>
          </p:nvPr>
        </p:nvPicPr>
        <p:blipFill rotWithShape="1">
          <a:blip r:embed="rId3"/>
          <a:srcRect b="10232"/>
          <a:stretch/>
        </p:blipFill>
        <p:spPr>
          <a:xfrm>
            <a:off x="670166" y="1499054"/>
            <a:ext cx="10222276" cy="3776472"/>
          </a:xfrm>
        </p:spPr>
      </p:pic>
      <p:sp>
        <p:nvSpPr>
          <p:cNvPr id="4" name="Slide Number Placeholder 3">
            <a:extLst>
              <a:ext uri="{FF2B5EF4-FFF2-40B4-BE49-F238E27FC236}">
                <a16:creationId xmlns:a16="http://schemas.microsoft.com/office/drawing/2014/main" id="{133953D8-80CD-8C0F-AF68-0E489F3BE2CC}"/>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sp>
        <p:nvSpPr>
          <p:cNvPr id="7" name="TextBox 6">
            <a:extLst>
              <a:ext uri="{FF2B5EF4-FFF2-40B4-BE49-F238E27FC236}">
                <a16:creationId xmlns:a16="http://schemas.microsoft.com/office/drawing/2014/main" id="{32F34825-7CEA-10B0-0E48-D2A45858E413}"/>
              </a:ext>
            </a:extLst>
          </p:cNvPr>
          <p:cNvSpPr txBox="1"/>
          <p:nvPr/>
        </p:nvSpPr>
        <p:spPr>
          <a:xfrm>
            <a:off x="2235200" y="5278895"/>
            <a:ext cx="9489440" cy="1477328"/>
          </a:xfrm>
          <a:prstGeom prst="rect">
            <a:avLst/>
          </a:prstGeom>
          <a:noFill/>
        </p:spPr>
        <p:txBody>
          <a:bodyPr wrap="square" rtlCol="0">
            <a:spAutoFit/>
          </a:bodyPr>
          <a:lstStyle/>
          <a:p>
            <a:r>
              <a:rPr lang="en-US" b="1" dirty="0"/>
              <a:t>ALPIDE’s Front-End is suitable for framed readout but it is not enough beyond: </a:t>
            </a:r>
          </a:p>
          <a:p>
            <a:pPr marL="285750" indent="-285750">
              <a:buFont typeface="Arial" panose="020B0604020202020204" pitchFamily="34" charset="0"/>
              <a:buChar char="•"/>
            </a:pPr>
            <a:r>
              <a:rPr lang="en-US" dirty="0"/>
              <a:t>Time-Walk is shaded by frame durations; </a:t>
            </a:r>
          </a:p>
          <a:p>
            <a:pPr marL="285750" indent="-285750">
              <a:buFont typeface="Arial" panose="020B0604020202020204" pitchFamily="34" charset="0"/>
              <a:buChar char="•"/>
            </a:pPr>
            <a:r>
              <a:rPr lang="en-US" dirty="0"/>
              <a:t> hand-shake with priority-encoder-based readout uses global STROBE;</a:t>
            </a:r>
          </a:p>
          <a:p>
            <a:pPr marL="285750" indent="-285750">
              <a:buFont typeface="Arial" panose="020B0604020202020204" pitchFamily="34" charset="0"/>
              <a:buChar char="•"/>
            </a:pPr>
            <a:r>
              <a:rPr lang="en-US" dirty="0"/>
              <a:t>does not amplify input charge;</a:t>
            </a:r>
          </a:p>
          <a:p>
            <a:pPr marL="285750" indent="-285750">
              <a:buFont typeface="Arial" panose="020B0604020202020204" pitchFamily="34" charset="0"/>
              <a:buChar char="•"/>
            </a:pPr>
            <a:r>
              <a:rPr lang="en-US" dirty="0"/>
              <a:t>needs directly maximizing charge-to-voltage conversion what is slow. </a:t>
            </a:r>
          </a:p>
        </p:txBody>
      </p:sp>
      <p:sp>
        <p:nvSpPr>
          <p:cNvPr id="3" name="Content Placeholder 2">
            <a:extLst>
              <a:ext uri="{FF2B5EF4-FFF2-40B4-BE49-F238E27FC236}">
                <a16:creationId xmlns:a16="http://schemas.microsoft.com/office/drawing/2014/main" id="{132C16D7-0B73-DCBC-9B97-C4CC3D1D5A0F}"/>
              </a:ext>
            </a:extLst>
          </p:cNvPr>
          <p:cNvSpPr txBox="1">
            <a:spLocks/>
          </p:cNvSpPr>
          <p:nvPr/>
        </p:nvSpPr>
        <p:spPr>
          <a:xfrm>
            <a:off x="571500" y="1291216"/>
            <a:ext cx="6465993" cy="672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ALICE-ITS3 – modified ALPIDE FE </a:t>
            </a:r>
          </a:p>
        </p:txBody>
      </p:sp>
    </p:spTree>
    <p:extLst>
      <p:ext uri="{BB962C8B-B14F-4D97-AF65-F5344CB8AC3E}">
        <p14:creationId xmlns:p14="http://schemas.microsoft.com/office/powerpoint/2010/main" val="2677751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AFE1-83A8-6A21-3259-CA233A681826}"/>
              </a:ext>
            </a:extLst>
          </p:cNvPr>
          <p:cNvSpPr>
            <a:spLocks noGrp="1"/>
          </p:cNvSpPr>
          <p:nvPr>
            <p:ph type="title"/>
          </p:nvPr>
        </p:nvSpPr>
        <p:spPr>
          <a:xfrm>
            <a:off x="212513" y="0"/>
            <a:ext cx="11049000" cy="1325563"/>
          </a:xfrm>
        </p:spPr>
        <p:txBody>
          <a:bodyPr/>
          <a:lstStyle/>
          <a:p>
            <a:r>
              <a:rPr lang="en-US" dirty="0"/>
              <a:t>Low-Power Front-End Design</a:t>
            </a:r>
          </a:p>
        </p:txBody>
      </p:sp>
      <p:sp>
        <p:nvSpPr>
          <p:cNvPr id="4" name="Slide Number Placeholder 3">
            <a:extLst>
              <a:ext uri="{FF2B5EF4-FFF2-40B4-BE49-F238E27FC236}">
                <a16:creationId xmlns:a16="http://schemas.microsoft.com/office/drawing/2014/main" id="{8318EB64-172C-644C-50CE-0100C6E359D6}"/>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sp>
        <p:nvSpPr>
          <p:cNvPr id="5" name="TextBox 4">
            <a:extLst>
              <a:ext uri="{FF2B5EF4-FFF2-40B4-BE49-F238E27FC236}">
                <a16:creationId xmlns:a16="http://schemas.microsoft.com/office/drawing/2014/main" id="{967281D3-E711-109E-4479-15BF9CACA4AA}"/>
              </a:ext>
            </a:extLst>
          </p:cNvPr>
          <p:cNvSpPr txBox="1"/>
          <p:nvPr/>
        </p:nvSpPr>
        <p:spPr>
          <a:xfrm>
            <a:off x="309425" y="1009229"/>
            <a:ext cx="9809935" cy="1477328"/>
          </a:xfrm>
          <a:prstGeom prst="rect">
            <a:avLst/>
          </a:prstGeom>
          <a:noFill/>
        </p:spPr>
        <p:txBody>
          <a:bodyPr wrap="square" rtlCol="0">
            <a:spAutoFit/>
          </a:bodyPr>
          <a:lstStyle/>
          <a:p>
            <a:r>
              <a:rPr lang="en-US" b="1" dirty="0"/>
              <a:t>ALPIDE </a:t>
            </a:r>
            <a:r>
              <a:rPr lang="en-US" sz="1800" dirty="0">
                <a:latin typeface="Wingdings 3" panose="05040102010807070707" pitchFamily="18" charset="2"/>
              </a:rPr>
              <a:t>Æ</a:t>
            </a:r>
            <a:r>
              <a:rPr lang="en-US" b="1" dirty="0"/>
              <a:t> ALICE-ITS3 Front End: </a:t>
            </a:r>
          </a:p>
          <a:p>
            <a:pPr marL="285750" indent="-285750">
              <a:buFont typeface="Arial" panose="020B0604020202020204" pitchFamily="34" charset="0"/>
              <a:buChar char="•"/>
            </a:pPr>
            <a:r>
              <a:rPr lang="en-US" dirty="0"/>
              <a:t>does not amplify charge but needs to create voltage amplitude large enough to discriminate;</a:t>
            </a:r>
          </a:p>
          <a:p>
            <a:pPr marL="285750" indent="-285750">
              <a:buFont typeface="Arial" panose="020B0604020202020204" pitchFamily="34" charset="0"/>
              <a:buChar char="•"/>
            </a:pPr>
            <a:r>
              <a:rPr lang="en-US" dirty="0"/>
              <a:t>high-gain stage operates at low current but does not allow increase of transconductance with signal;</a:t>
            </a:r>
          </a:p>
          <a:p>
            <a:pPr marL="285750" indent="-285750">
              <a:buFont typeface="Arial" panose="020B0604020202020204" pitchFamily="34" charset="0"/>
              <a:buChar char="•"/>
            </a:pPr>
            <a:r>
              <a:rPr lang="en-US" dirty="0"/>
              <a:t>It is still composed of three stages.</a:t>
            </a:r>
          </a:p>
        </p:txBody>
      </p:sp>
      <p:sp>
        <p:nvSpPr>
          <p:cNvPr id="6" name="TextBox 5">
            <a:extLst>
              <a:ext uri="{FF2B5EF4-FFF2-40B4-BE49-F238E27FC236}">
                <a16:creationId xmlns:a16="http://schemas.microsoft.com/office/drawing/2014/main" id="{BC374250-BD8D-322B-BA04-BFB8102B2565}"/>
              </a:ext>
            </a:extLst>
          </p:cNvPr>
          <p:cNvSpPr txBox="1"/>
          <p:nvPr/>
        </p:nvSpPr>
        <p:spPr>
          <a:xfrm>
            <a:off x="7583555" y="2166797"/>
            <a:ext cx="4287520" cy="3693319"/>
          </a:xfrm>
          <a:prstGeom prst="rect">
            <a:avLst/>
          </a:prstGeom>
          <a:noFill/>
        </p:spPr>
        <p:txBody>
          <a:bodyPr wrap="square" rtlCol="0">
            <a:spAutoFit/>
          </a:bodyPr>
          <a:lstStyle/>
          <a:p>
            <a:r>
              <a:rPr lang="en-US" b="1" dirty="0"/>
              <a:t>Direction for proposed FE </a:t>
            </a:r>
            <a:r>
              <a:rPr lang="en-US" dirty="0"/>
              <a:t>paved by Electron Microscopy MAPS LDRD at BNL using SCFET amplifier for charge multiplication:</a:t>
            </a:r>
          </a:p>
          <a:p>
            <a:pPr marL="285750" indent="-285750">
              <a:buFont typeface="Arial" panose="020B0604020202020204" pitchFamily="34" charset="0"/>
              <a:buChar char="•"/>
            </a:pPr>
            <a:r>
              <a:rPr lang="en-US" dirty="0"/>
              <a:t>Low DC bias with signal-dependent increase (low power X0 </a:t>
            </a:r>
            <a:r>
              <a:rPr lang="en-US" dirty="0" err="1"/>
              <a:t>nW</a:t>
            </a:r>
            <a:r>
              <a:rPr lang="en-US" dirty="0"/>
              <a:t>),</a:t>
            </a:r>
          </a:p>
          <a:p>
            <a:pPr marL="285750" indent="-285750">
              <a:buFont typeface="Arial" panose="020B0604020202020204" pitchFamily="34" charset="0"/>
              <a:buChar char="•"/>
            </a:pPr>
            <a:r>
              <a:rPr lang="en-US" dirty="0"/>
              <a:t>Capacitive arithmetic charge multiplication;</a:t>
            </a:r>
          </a:p>
          <a:p>
            <a:pPr marL="285750" indent="-285750">
              <a:buFont typeface="Arial" panose="020B0604020202020204" pitchFamily="34" charset="0"/>
              <a:buChar char="•"/>
            </a:pPr>
            <a:r>
              <a:rPr lang="en-US" dirty="0"/>
              <a:t>Fast rise time and constant current discharge,</a:t>
            </a:r>
          </a:p>
          <a:p>
            <a:pPr marL="285750" indent="-285750">
              <a:buFont typeface="Arial" panose="020B0604020202020204" pitchFamily="34" charset="0"/>
              <a:buChar char="•"/>
            </a:pPr>
            <a:r>
              <a:rPr lang="en-US" dirty="0"/>
              <a:t>Discriminator with hysteresis and threshold applied as power supply</a:t>
            </a:r>
          </a:p>
          <a:p>
            <a:pPr marL="285750" indent="-285750">
              <a:buFont typeface="Arial" panose="020B0604020202020204" pitchFamily="34" charset="0"/>
              <a:buChar char="•"/>
            </a:pPr>
            <a:r>
              <a:rPr lang="en-US" dirty="0"/>
              <a:t>Minimal (2) number of biases,</a:t>
            </a:r>
          </a:p>
        </p:txBody>
      </p:sp>
      <p:pic>
        <p:nvPicPr>
          <p:cNvPr id="7" name="Picture 6">
            <a:extLst>
              <a:ext uri="{FF2B5EF4-FFF2-40B4-BE49-F238E27FC236}">
                <a16:creationId xmlns:a16="http://schemas.microsoft.com/office/drawing/2014/main" id="{059397EE-BD11-5335-4D04-0A49AF78E736}"/>
              </a:ext>
            </a:extLst>
          </p:cNvPr>
          <p:cNvPicPr>
            <a:picLocks noChangeAspect="1"/>
          </p:cNvPicPr>
          <p:nvPr/>
        </p:nvPicPr>
        <p:blipFill>
          <a:blip r:embed="rId2"/>
          <a:stretch>
            <a:fillRect/>
          </a:stretch>
        </p:blipFill>
        <p:spPr>
          <a:xfrm>
            <a:off x="457750" y="3000587"/>
            <a:ext cx="6960055" cy="3158278"/>
          </a:xfrm>
          <a:prstGeom prst="rect">
            <a:avLst/>
          </a:prstGeom>
        </p:spPr>
      </p:pic>
      <p:sp>
        <p:nvSpPr>
          <p:cNvPr id="8" name="Rectangle 7">
            <a:extLst>
              <a:ext uri="{FF2B5EF4-FFF2-40B4-BE49-F238E27FC236}">
                <a16:creationId xmlns:a16="http://schemas.microsoft.com/office/drawing/2014/main" id="{16C58B4A-CE67-6AAF-2EA9-3C44DD9594DC}"/>
              </a:ext>
            </a:extLst>
          </p:cNvPr>
          <p:cNvSpPr/>
          <p:nvPr/>
        </p:nvSpPr>
        <p:spPr>
          <a:xfrm>
            <a:off x="745067" y="3000587"/>
            <a:ext cx="2817706" cy="3264746"/>
          </a:xfrm>
          <a:prstGeom prst="rect">
            <a:avLst/>
          </a:prstGeom>
          <a:solidFill>
            <a:srgbClr val="00206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6B8F95-9C89-5E5E-1819-CF435679D724}"/>
              </a:ext>
            </a:extLst>
          </p:cNvPr>
          <p:cNvSpPr/>
          <p:nvPr/>
        </p:nvSpPr>
        <p:spPr>
          <a:xfrm>
            <a:off x="3637280" y="3000587"/>
            <a:ext cx="1896533" cy="3264746"/>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DC52BD-1923-CBBF-4B5B-632F21B4347A}"/>
              </a:ext>
            </a:extLst>
          </p:cNvPr>
          <p:cNvSpPr/>
          <p:nvPr/>
        </p:nvSpPr>
        <p:spPr>
          <a:xfrm>
            <a:off x="5558526" y="3000587"/>
            <a:ext cx="1783768" cy="3264746"/>
          </a:xfrm>
          <a:prstGeom prst="rect">
            <a:avLst/>
          </a:prstGeom>
          <a:solidFill>
            <a:srgbClr val="00B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5EA1BE2-B2B9-6650-EF90-8C94D6ADB74D}"/>
              </a:ext>
            </a:extLst>
          </p:cNvPr>
          <p:cNvSpPr txBox="1">
            <a:spLocks/>
          </p:cNvSpPr>
          <p:nvPr/>
        </p:nvSpPr>
        <p:spPr>
          <a:xfrm>
            <a:off x="623500" y="2522264"/>
            <a:ext cx="7375807" cy="672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rgbClr val="FF0000"/>
                </a:solidFill>
              </a:rPr>
              <a:t>Q-amplifying FE developed in Electron Microscopy LDRD at BNL</a:t>
            </a:r>
          </a:p>
        </p:txBody>
      </p:sp>
      <p:sp>
        <p:nvSpPr>
          <p:cNvPr id="12" name="Content Placeholder 2">
            <a:extLst>
              <a:ext uri="{FF2B5EF4-FFF2-40B4-BE49-F238E27FC236}">
                <a16:creationId xmlns:a16="http://schemas.microsoft.com/office/drawing/2014/main" id="{CACDB477-EA7A-A277-152E-6152C0A8E51E}"/>
              </a:ext>
            </a:extLst>
          </p:cNvPr>
          <p:cNvSpPr txBox="1">
            <a:spLocks/>
          </p:cNvSpPr>
          <p:nvPr/>
        </p:nvSpPr>
        <p:spPr>
          <a:xfrm>
            <a:off x="1923627" y="6276128"/>
            <a:ext cx="1713653" cy="363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700" dirty="0">
                <a:solidFill>
                  <a:srgbClr val="FF0000"/>
                </a:solidFill>
              </a:rPr>
              <a:t>Q-amplification</a:t>
            </a:r>
          </a:p>
        </p:txBody>
      </p:sp>
      <p:sp>
        <p:nvSpPr>
          <p:cNvPr id="13" name="Content Placeholder 2">
            <a:extLst>
              <a:ext uri="{FF2B5EF4-FFF2-40B4-BE49-F238E27FC236}">
                <a16:creationId xmlns:a16="http://schemas.microsoft.com/office/drawing/2014/main" id="{0CCA8BDF-F6B1-C915-C601-59960154CEA2}"/>
              </a:ext>
            </a:extLst>
          </p:cNvPr>
          <p:cNvSpPr txBox="1">
            <a:spLocks/>
          </p:cNvSpPr>
          <p:nvPr/>
        </p:nvSpPr>
        <p:spPr>
          <a:xfrm>
            <a:off x="3637280" y="6276128"/>
            <a:ext cx="1896533" cy="3630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rgbClr val="FF0000"/>
                </a:solidFill>
              </a:rPr>
              <a:t>I-const. discharge</a:t>
            </a:r>
          </a:p>
        </p:txBody>
      </p:sp>
      <p:sp>
        <p:nvSpPr>
          <p:cNvPr id="14" name="Content Placeholder 2">
            <a:extLst>
              <a:ext uri="{FF2B5EF4-FFF2-40B4-BE49-F238E27FC236}">
                <a16:creationId xmlns:a16="http://schemas.microsoft.com/office/drawing/2014/main" id="{2121C32F-5C71-C5CD-D9E0-A4D4670217F4}"/>
              </a:ext>
            </a:extLst>
          </p:cNvPr>
          <p:cNvSpPr txBox="1">
            <a:spLocks/>
          </p:cNvSpPr>
          <p:nvPr/>
        </p:nvSpPr>
        <p:spPr>
          <a:xfrm>
            <a:off x="5558526" y="6263259"/>
            <a:ext cx="1713653" cy="363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700" dirty="0">
                <a:solidFill>
                  <a:srgbClr val="FF0000"/>
                </a:solidFill>
              </a:rPr>
              <a:t>discriminator</a:t>
            </a:r>
          </a:p>
        </p:txBody>
      </p:sp>
    </p:spTree>
    <p:extLst>
      <p:ext uri="{BB962C8B-B14F-4D97-AF65-F5344CB8AC3E}">
        <p14:creationId xmlns:p14="http://schemas.microsoft.com/office/powerpoint/2010/main" val="424667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5188E-97E3-C978-5C97-031D16CE2C0A}"/>
              </a:ext>
            </a:extLst>
          </p:cNvPr>
          <p:cNvSpPr>
            <a:spLocks noGrp="1"/>
          </p:cNvSpPr>
          <p:nvPr>
            <p:ph type="title"/>
          </p:nvPr>
        </p:nvSpPr>
        <p:spPr>
          <a:xfrm>
            <a:off x="219287" y="0"/>
            <a:ext cx="11049000" cy="1325563"/>
          </a:xfrm>
        </p:spPr>
        <p:txBody>
          <a:bodyPr>
            <a:normAutofit/>
          </a:bodyPr>
          <a:lstStyle/>
          <a:p>
            <a:r>
              <a:rPr lang="en-US" dirty="0"/>
              <a:t>Plan for substituting ALICE ITS3 RSU</a:t>
            </a:r>
          </a:p>
        </p:txBody>
      </p:sp>
      <p:pic>
        <p:nvPicPr>
          <p:cNvPr id="6" name="Content Placeholder 5">
            <a:extLst>
              <a:ext uri="{FF2B5EF4-FFF2-40B4-BE49-F238E27FC236}">
                <a16:creationId xmlns:a16="http://schemas.microsoft.com/office/drawing/2014/main" id="{28BB65C3-5559-8F74-A27A-6663FC4C55FD}"/>
              </a:ext>
            </a:extLst>
          </p:cNvPr>
          <p:cNvPicPr>
            <a:picLocks noGrp="1" noChangeAspect="1"/>
          </p:cNvPicPr>
          <p:nvPr>
            <p:ph idx="1"/>
          </p:nvPr>
        </p:nvPicPr>
        <p:blipFill>
          <a:blip r:embed="rId2"/>
          <a:stretch>
            <a:fillRect/>
          </a:stretch>
        </p:blipFill>
        <p:spPr>
          <a:xfrm>
            <a:off x="239214" y="894081"/>
            <a:ext cx="7675319" cy="5370384"/>
          </a:xfrm>
        </p:spPr>
      </p:pic>
      <p:sp>
        <p:nvSpPr>
          <p:cNvPr id="4" name="Slide Number Placeholder 3">
            <a:extLst>
              <a:ext uri="{FF2B5EF4-FFF2-40B4-BE49-F238E27FC236}">
                <a16:creationId xmlns:a16="http://schemas.microsoft.com/office/drawing/2014/main" id="{90E7E0E8-8148-7549-CFC9-65347E543ED7}"/>
              </a:ext>
            </a:extLst>
          </p:cNvPr>
          <p:cNvSpPr>
            <a:spLocks noGrp="1"/>
          </p:cNvSpPr>
          <p:nvPr>
            <p:ph type="sldNum" sz="quarter" idx="4"/>
          </p:nvPr>
        </p:nvSpPr>
        <p:spPr/>
        <p:txBody>
          <a:bodyPr/>
          <a:lstStyle/>
          <a:p>
            <a:fld id="{933A556B-7C63-244D-9B7C-B0EA8042B330}" type="slidenum">
              <a:rPr lang="en-US" smtClean="0"/>
              <a:pPr/>
              <a:t>29</a:t>
            </a:fld>
            <a:endParaRPr lang="en-US" sz="1000" dirty="0"/>
          </a:p>
        </p:txBody>
      </p:sp>
      <p:sp>
        <p:nvSpPr>
          <p:cNvPr id="7" name="TextBox 6">
            <a:extLst>
              <a:ext uri="{FF2B5EF4-FFF2-40B4-BE49-F238E27FC236}">
                <a16:creationId xmlns:a16="http://schemas.microsoft.com/office/drawing/2014/main" id="{C64BEA16-0A45-520D-7019-4C003E4FDDCD}"/>
              </a:ext>
            </a:extLst>
          </p:cNvPr>
          <p:cNvSpPr txBox="1"/>
          <p:nvPr/>
        </p:nvSpPr>
        <p:spPr>
          <a:xfrm>
            <a:off x="5734866" y="1036322"/>
            <a:ext cx="6217920" cy="1477328"/>
          </a:xfrm>
          <a:prstGeom prst="rect">
            <a:avLst/>
          </a:prstGeom>
          <a:noFill/>
        </p:spPr>
        <p:txBody>
          <a:bodyPr wrap="square" rtlCol="0">
            <a:spAutoFit/>
          </a:bodyPr>
          <a:lstStyle/>
          <a:p>
            <a:r>
              <a:rPr lang="en-US" b="1" dirty="0"/>
              <a:t>ALICE ITS3 sensors – baseline for </a:t>
            </a:r>
            <a:r>
              <a:rPr lang="en-US" b="1" dirty="0" err="1"/>
              <a:t>ePIC</a:t>
            </a:r>
            <a:r>
              <a:rPr lang="en-US" b="1" dirty="0"/>
              <a:t> SVT: </a:t>
            </a:r>
          </a:p>
          <a:p>
            <a:pPr marL="285750" indent="-285750">
              <a:buFont typeface="Arial" panose="020B0604020202020204" pitchFamily="34" charset="0"/>
              <a:buChar char="•"/>
            </a:pPr>
            <a:r>
              <a:rPr lang="en-US" dirty="0"/>
              <a:t>Evolutionary development of ALICE-ITS2 / ITS3 sensors spans more than a decade and carries degree of legacy;</a:t>
            </a:r>
          </a:p>
          <a:p>
            <a:pPr marL="285750" indent="-285750">
              <a:buFont typeface="Arial" panose="020B0604020202020204" pitchFamily="34" charset="0"/>
              <a:buChar char="•"/>
            </a:pPr>
            <a:r>
              <a:rPr lang="en-US" dirty="0"/>
              <a:t>ITS3 sensors are not finalized and efforts of getting large-area sensors operational are significant.</a:t>
            </a:r>
          </a:p>
        </p:txBody>
      </p:sp>
      <p:sp>
        <p:nvSpPr>
          <p:cNvPr id="3" name="TextBox 2">
            <a:extLst>
              <a:ext uri="{FF2B5EF4-FFF2-40B4-BE49-F238E27FC236}">
                <a16:creationId xmlns:a16="http://schemas.microsoft.com/office/drawing/2014/main" id="{0743B933-AC6E-23DF-528D-36548A5DDCA2}"/>
              </a:ext>
            </a:extLst>
          </p:cNvPr>
          <p:cNvSpPr txBox="1"/>
          <p:nvPr/>
        </p:nvSpPr>
        <p:spPr>
          <a:xfrm>
            <a:off x="7674188" y="2566434"/>
            <a:ext cx="4287520" cy="3416320"/>
          </a:xfrm>
          <a:prstGeom prst="rect">
            <a:avLst/>
          </a:prstGeom>
          <a:noFill/>
        </p:spPr>
        <p:txBody>
          <a:bodyPr wrap="square" rtlCol="0">
            <a:spAutoFit/>
          </a:bodyPr>
          <a:lstStyle/>
          <a:p>
            <a:r>
              <a:rPr lang="en-US" b="1" dirty="0"/>
              <a:t>We favor risk and effort minimization: </a:t>
            </a:r>
          </a:p>
          <a:p>
            <a:pPr marL="285750" indent="-285750">
              <a:buFont typeface="Arial" panose="020B0604020202020204" pitchFamily="34" charset="0"/>
              <a:buChar char="•"/>
            </a:pPr>
            <a:r>
              <a:rPr lang="en-US" dirty="0"/>
              <a:t>Repeated Sensor Unit (RSU) plug to peripheral transmission blocks (@160Mbps/domain);</a:t>
            </a:r>
          </a:p>
          <a:p>
            <a:pPr marL="285750" indent="-285750">
              <a:buFont typeface="Arial" panose="020B0604020202020204" pitchFamily="34" charset="0"/>
              <a:buChar char="•"/>
            </a:pPr>
            <a:r>
              <a:rPr lang="en-US" dirty="0"/>
              <a:t>Priority-Encoder and EDWARD both produce addresses of hit pixels and minimal effort should be required to substitute RSU with priority-encoder-based readout by RSU with EDWARD – this will be studied!</a:t>
            </a:r>
          </a:p>
          <a:p>
            <a:pPr marL="285750" indent="-285750">
              <a:buFont typeface="Arial" panose="020B0604020202020204" pitchFamily="34" charset="0"/>
              <a:buChar char="•"/>
            </a:pPr>
            <a:r>
              <a:rPr lang="en-US" dirty="0"/>
              <a:t>Adaptation of the interface is good ground to work with</a:t>
            </a:r>
            <a:r>
              <a:rPr lang="en-US" b="1" dirty="0"/>
              <a:t> the universities</a:t>
            </a:r>
          </a:p>
        </p:txBody>
      </p:sp>
      <p:sp>
        <p:nvSpPr>
          <p:cNvPr id="5" name="TextBox 4">
            <a:extLst>
              <a:ext uri="{FF2B5EF4-FFF2-40B4-BE49-F238E27FC236}">
                <a16:creationId xmlns:a16="http://schemas.microsoft.com/office/drawing/2014/main" id="{362FD6AF-25DE-4634-FBD0-34670379EC57}"/>
              </a:ext>
            </a:extLst>
          </p:cNvPr>
          <p:cNvSpPr txBox="1"/>
          <p:nvPr/>
        </p:nvSpPr>
        <p:spPr>
          <a:xfrm>
            <a:off x="5936826" y="5963919"/>
            <a:ext cx="5625253" cy="646331"/>
          </a:xfrm>
          <a:prstGeom prst="rect">
            <a:avLst/>
          </a:prstGeom>
          <a:noFill/>
        </p:spPr>
        <p:txBody>
          <a:bodyPr wrap="square" rtlCol="0">
            <a:spAutoFit/>
          </a:bodyPr>
          <a:lstStyle/>
          <a:p>
            <a:r>
              <a:rPr lang="en-US" b="1" dirty="0"/>
              <a:t>Completion with Front-End and interface: </a:t>
            </a:r>
          </a:p>
          <a:p>
            <a:pPr marL="285750" indent="-285750">
              <a:buFont typeface="Arial" panose="020B0604020202020204" pitchFamily="34" charset="0"/>
              <a:buChar char="•"/>
            </a:pPr>
            <a:r>
              <a:rPr lang="en-US" dirty="0"/>
              <a:t>LP charge amplification and simple discrimination</a:t>
            </a:r>
            <a:endParaRPr lang="en-US" b="1" dirty="0"/>
          </a:p>
        </p:txBody>
      </p:sp>
    </p:spTree>
    <p:extLst>
      <p:ext uri="{BB962C8B-B14F-4D97-AF65-F5344CB8AC3E}">
        <p14:creationId xmlns:p14="http://schemas.microsoft.com/office/powerpoint/2010/main" val="4144938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8B9DE-5A66-091E-B3C7-BC463DAC98ED}"/>
              </a:ext>
            </a:extLst>
          </p:cNvPr>
          <p:cNvSpPr>
            <a:spLocks noGrp="1"/>
          </p:cNvSpPr>
          <p:nvPr>
            <p:ph type="title"/>
          </p:nvPr>
        </p:nvSpPr>
        <p:spPr/>
        <p:txBody>
          <a:bodyPr/>
          <a:lstStyle/>
          <a:p>
            <a:r>
              <a:rPr lang="en-US" dirty="0"/>
              <a:t>Question</a:t>
            </a:r>
            <a:r>
              <a:rPr lang="pl-PL" dirty="0"/>
              <a:t> #1</a:t>
            </a:r>
            <a:endParaRPr lang="en-US" dirty="0"/>
          </a:p>
        </p:txBody>
      </p:sp>
      <p:sp>
        <p:nvSpPr>
          <p:cNvPr id="6" name="Content Placeholder 5">
            <a:extLst>
              <a:ext uri="{FF2B5EF4-FFF2-40B4-BE49-F238E27FC236}">
                <a16:creationId xmlns:a16="http://schemas.microsoft.com/office/drawing/2014/main" id="{68C0F556-D8EA-C0CA-C2DC-7166531A0906}"/>
              </a:ext>
            </a:extLst>
          </p:cNvPr>
          <p:cNvSpPr>
            <a:spLocks noGrp="1"/>
          </p:cNvSpPr>
          <p:nvPr>
            <p:ph idx="1"/>
          </p:nvPr>
        </p:nvSpPr>
        <p:spPr/>
        <p:txBody>
          <a:bodyPr/>
          <a:lstStyle/>
          <a:p>
            <a:r>
              <a:rPr lang="en-US" dirty="0"/>
              <a:t>Are there engineering, physics, or computer science faculty at universities who would be interested in collaborating on some aspects of this R&amp;D? In general, this would seem like a way to increase the number of senior person-months per year devoted to arguably important generic R&amp;D without increasing the cost so much that it is out of reach of the current program.</a:t>
            </a:r>
          </a:p>
        </p:txBody>
      </p:sp>
    </p:spTree>
    <p:extLst>
      <p:ext uri="{BB962C8B-B14F-4D97-AF65-F5344CB8AC3E}">
        <p14:creationId xmlns:p14="http://schemas.microsoft.com/office/powerpoint/2010/main" val="462221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631A-436A-D935-211C-1A119CD11813}"/>
              </a:ext>
            </a:extLst>
          </p:cNvPr>
          <p:cNvSpPr>
            <a:spLocks noGrp="1"/>
          </p:cNvSpPr>
          <p:nvPr>
            <p:ph type="title"/>
          </p:nvPr>
        </p:nvSpPr>
        <p:spPr/>
        <p:txBody>
          <a:bodyPr/>
          <a:lstStyle/>
          <a:p>
            <a:r>
              <a:rPr lang="en-US" dirty="0"/>
              <a:t>Tasks overview</a:t>
            </a:r>
          </a:p>
        </p:txBody>
      </p:sp>
      <p:sp>
        <p:nvSpPr>
          <p:cNvPr id="4" name="Slide Number Placeholder 3">
            <a:extLst>
              <a:ext uri="{FF2B5EF4-FFF2-40B4-BE49-F238E27FC236}">
                <a16:creationId xmlns:a16="http://schemas.microsoft.com/office/drawing/2014/main" id="{A01F4616-1B47-B231-CC3B-62DFD34B13B0}"/>
              </a:ext>
            </a:extLst>
          </p:cNvPr>
          <p:cNvSpPr>
            <a:spLocks noGrp="1"/>
          </p:cNvSpPr>
          <p:nvPr>
            <p:ph type="sldNum" sz="quarter" idx="4"/>
          </p:nvPr>
        </p:nvSpPr>
        <p:spPr/>
        <p:txBody>
          <a:bodyPr/>
          <a:lstStyle/>
          <a:p>
            <a:fld id="{933A556B-7C63-244D-9B7C-B0EA8042B330}" type="slidenum">
              <a:rPr lang="en-US" smtClean="0"/>
              <a:pPr/>
              <a:t>30</a:t>
            </a:fld>
            <a:endParaRPr lang="en-US" sz="1000" dirty="0"/>
          </a:p>
        </p:txBody>
      </p:sp>
      <p:sp>
        <p:nvSpPr>
          <p:cNvPr id="5" name="Oval 4">
            <a:extLst>
              <a:ext uri="{FF2B5EF4-FFF2-40B4-BE49-F238E27FC236}">
                <a16:creationId xmlns:a16="http://schemas.microsoft.com/office/drawing/2014/main" id="{71C19F3C-40BE-7D70-61C7-181D7735C3D7}"/>
              </a:ext>
            </a:extLst>
          </p:cNvPr>
          <p:cNvSpPr/>
          <p:nvPr/>
        </p:nvSpPr>
        <p:spPr>
          <a:xfrm>
            <a:off x="571499" y="1621676"/>
            <a:ext cx="2240711" cy="15829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Define requirements and confirm with Physics needs</a:t>
            </a:r>
          </a:p>
        </p:txBody>
      </p:sp>
      <p:sp>
        <p:nvSpPr>
          <p:cNvPr id="6" name="Oval 5">
            <a:extLst>
              <a:ext uri="{FF2B5EF4-FFF2-40B4-BE49-F238E27FC236}">
                <a16:creationId xmlns:a16="http://schemas.microsoft.com/office/drawing/2014/main" id="{2CFE6163-3E55-8102-41C4-3DCD7D604F2D}"/>
              </a:ext>
            </a:extLst>
          </p:cNvPr>
          <p:cNvSpPr/>
          <p:nvPr/>
        </p:nvSpPr>
        <p:spPr>
          <a:xfrm>
            <a:off x="571498" y="3458175"/>
            <a:ext cx="2240711" cy="17448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 Explore ALICE-ITS3 database for compatibility</a:t>
            </a:r>
          </a:p>
        </p:txBody>
      </p:sp>
      <p:sp>
        <p:nvSpPr>
          <p:cNvPr id="7" name="Oval 6">
            <a:extLst>
              <a:ext uri="{FF2B5EF4-FFF2-40B4-BE49-F238E27FC236}">
                <a16:creationId xmlns:a16="http://schemas.microsoft.com/office/drawing/2014/main" id="{790884F8-1F86-BFCC-2961-23538E5BFD20}"/>
              </a:ext>
            </a:extLst>
          </p:cNvPr>
          <p:cNvSpPr/>
          <p:nvPr/>
        </p:nvSpPr>
        <p:spPr>
          <a:xfrm>
            <a:off x="2812210" y="2567210"/>
            <a:ext cx="2240711" cy="95762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3. Define interface </a:t>
            </a:r>
          </a:p>
        </p:txBody>
      </p:sp>
      <p:sp>
        <p:nvSpPr>
          <p:cNvPr id="8" name="Oval 7">
            <a:extLst>
              <a:ext uri="{FF2B5EF4-FFF2-40B4-BE49-F238E27FC236}">
                <a16:creationId xmlns:a16="http://schemas.microsoft.com/office/drawing/2014/main" id="{EEAFA560-58E1-CBA0-BDF8-CA31AA5304BF}"/>
              </a:ext>
            </a:extLst>
          </p:cNvPr>
          <p:cNvSpPr/>
          <p:nvPr/>
        </p:nvSpPr>
        <p:spPr>
          <a:xfrm>
            <a:off x="4854525" y="787575"/>
            <a:ext cx="2482952" cy="180969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 Development of asynchronous, event-driven readout implementation methodology</a:t>
            </a:r>
          </a:p>
        </p:txBody>
      </p:sp>
      <p:sp>
        <p:nvSpPr>
          <p:cNvPr id="9" name="Oval 8">
            <a:extLst>
              <a:ext uri="{FF2B5EF4-FFF2-40B4-BE49-F238E27FC236}">
                <a16:creationId xmlns:a16="http://schemas.microsoft.com/office/drawing/2014/main" id="{02EF9892-E95C-A96E-C2F7-8E34DF0EDD0A}"/>
              </a:ext>
            </a:extLst>
          </p:cNvPr>
          <p:cNvSpPr/>
          <p:nvPr/>
        </p:nvSpPr>
        <p:spPr>
          <a:xfrm>
            <a:off x="5096766" y="3793068"/>
            <a:ext cx="2240711" cy="14947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5. Development of Low-Power, small footprint AFE </a:t>
            </a:r>
          </a:p>
        </p:txBody>
      </p:sp>
      <p:sp>
        <p:nvSpPr>
          <p:cNvPr id="10" name="Oval 9">
            <a:extLst>
              <a:ext uri="{FF2B5EF4-FFF2-40B4-BE49-F238E27FC236}">
                <a16:creationId xmlns:a16="http://schemas.microsoft.com/office/drawing/2014/main" id="{95A99358-56B1-4360-1115-53209C7A2D08}"/>
              </a:ext>
            </a:extLst>
          </p:cNvPr>
          <p:cNvSpPr/>
          <p:nvPr/>
        </p:nvSpPr>
        <p:spPr>
          <a:xfrm>
            <a:off x="7337477" y="2037552"/>
            <a:ext cx="1660594" cy="241775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6. Integration and functional simulation verification</a:t>
            </a:r>
          </a:p>
        </p:txBody>
      </p:sp>
      <p:sp>
        <p:nvSpPr>
          <p:cNvPr id="11" name="Oval 10">
            <a:extLst>
              <a:ext uri="{FF2B5EF4-FFF2-40B4-BE49-F238E27FC236}">
                <a16:creationId xmlns:a16="http://schemas.microsoft.com/office/drawing/2014/main" id="{8EF1C92F-10E9-537E-2E16-DCC84FB3C497}"/>
              </a:ext>
            </a:extLst>
          </p:cNvPr>
          <p:cNvSpPr/>
          <p:nvPr/>
        </p:nvSpPr>
        <p:spPr>
          <a:xfrm>
            <a:off x="9188930" y="1361440"/>
            <a:ext cx="2240711" cy="180969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7. Extraction of performance matrix</a:t>
            </a:r>
          </a:p>
        </p:txBody>
      </p:sp>
      <p:sp>
        <p:nvSpPr>
          <p:cNvPr id="12" name="Oval 11">
            <a:extLst>
              <a:ext uri="{FF2B5EF4-FFF2-40B4-BE49-F238E27FC236}">
                <a16:creationId xmlns:a16="http://schemas.microsoft.com/office/drawing/2014/main" id="{424C05DD-9F5F-1012-0CB3-F26716BFD051}"/>
              </a:ext>
            </a:extLst>
          </p:cNvPr>
          <p:cNvSpPr/>
          <p:nvPr/>
        </p:nvSpPr>
        <p:spPr>
          <a:xfrm>
            <a:off x="9188930" y="4167452"/>
            <a:ext cx="2240711" cy="178419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 Results and conclusions</a:t>
            </a:r>
          </a:p>
        </p:txBody>
      </p:sp>
      <p:cxnSp>
        <p:nvCxnSpPr>
          <p:cNvPr id="14" name="Straight Arrow Connector 13">
            <a:extLst>
              <a:ext uri="{FF2B5EF4-FFF2-40B4-BE49-F238E27FC236}">
                <a16:creationId xmlns:a16="http://schemas.microsoft.com/office/drawing/2014/main" id="{57191AC4-0C82-CC5D-1BAE-AF4EF73D13EE}"/>
              </a:ext>
            </a:extLst>
          </p:cNvPr>
          <p:cNvCxnSpPr>
            <a:cxnSpLocks/>
            <a:stCxn id="5" idx="6"/>
            <a:endCxn id="7" idx="1"/>
          </p:cNvCxnSpPr>
          <p:nvPr/>
        </p:nvCxnSpPr>
        <p:spPr>
          <a:xfrm>
            <a:off x="2812210" y="2413171"/>
            <a:ext cx="328145" cy="294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E5E1BE-2A0C-9856-44A8-011E73E266A8}"/>
              </a:ext>
            </a:extLst>
          </p:cNvPr>
          <p:cNvCxnSpPr>
            <a:cxnSpLocks/>
            <a:stCxn id="6" idx="6"/>
            <a:endCxn id="7" idx="3"/>
          </p:cNvCxnSpPr>
          <p:nvPr/>
        </p:nvCxnSpPr>
        <p:spPr>
          <a:xfrm flipV="1">
            <a:off x="2812209" y="3384591"/>
            <a:ext cx="328146" cy="946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1402C62-37DC-0391-12AE-F8C4F03D5F32}"/>
              </a:ext>
            </a:extLst>
          </p:cNvPr>
          <p:cNvCxnSpPr>
            <a:cxnSpLocks/>
            <a:stCxn id="7" idx="7"/>
            <a:endCxn id="8" idx="2"/>
          </p:cNvCxnSpPr>
          <p:nvPr/>
        </p:nvCxnSpPr>
        <p:spPr>
          <a:xfrm flipV="1">
            <a:off x="4724776" y="1692424"/>
            <a:ext cx="129749" cy="1015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852C9AF-F969-2AF7-FB61-6791BE0DC409}"/>
              </a:ext>
            </a:extLst>
          </p:cNvPr>
          <p:cNvCxnSpPr>
            <a:cxnSpLocks/>
            <a:stCxn id="7" idx="5"/>
            <a:endCxn id="9" idx="2"/>
          </p:cNvCxnSpPr>
          <p:nvPr/>
        </p:nvCxnSpPr>
        <p:spPr>
          <a:xfrm>
            <a:off x="4724776" y="3384591"/>
            <a:ext cx="371990" cy="1155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1340FF7-D74A-26CC-222B-638DCC74A431}"/>
              </a:ext>
            </a:extLst>
          </p:cNvPr>
          <p:cNvCxnSpPr>
            <a:cxnSpLocks/>
            <a:stCxn id="8" idx="6"/>
            <a:endCxn id="10" idx="1"/>
          </p:cNvCxnSpPr>
          <p:nvPr/>
        </p:nvCxnSpPr>
        <p:spPr>
          <a:xfrm>
            <a:off x="7337477" y="1692424"/>
            <a:ext cx="243188" cy="69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90FEC34-4F2A-6970-C06E-C6813185897F}"/>
              </a:ext>
            </a:extLst>
          </p:cNvPr>
          <p:cNvCxnSpPr>
            <a:cxnSpLocks/>
            <a:stCxn id="9" idx="6"/>
            <a:endCxn id="10" idx="3"/>
          </p:cNvCxnSpPr>
          <p:nvPr/>
        </p:nvCxnSpPr>
        <p:spPr>
          <a:xfrm flipV="1">
            <a:off x="7337477" y="4101233"/>
            <a:ext cx="243188" cy="439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EA83E0-2B2D-786F-5C6E-3AFC96779953}"/>
              </a:ext>
            </a:extLst>
          </p:cNvPr>
          <p:cNvCxnSpPr>
            <a:cxnSpLocks/>
            <a:stCxn id="10" idx="6"/>
            <a:endCxn id="11" idx="2"/>
          </p:cNvCxnSpPr>
          <p:nvPr/>
        </p:nvCxnSpPr>
        <p:spPr>
          <a:xfrm flipV="1">
            <a:off x="8998071" y="2266289"/>
            <a:ext cx="190859" cy="980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10C7DA4-9801-BA4F-5BF2-B1D9EE17628D}"/>
              </a:ext>
            </a:extLst>
          </p:cNvPr>
          <p:cNvCxnSpPr>
            <a:cxnSpLocks/>
            <a:stCxn id="11" idx="4"/>
            <a:endCxn id="12" idx="0"/>
          </p:cNvCxnSpPr>
          <p:nvPr/>
        </p:nvCxnSpPr>
        <p:spPr>
          <a:xfrm>
            <a:off x="10309286" y="3171137"/>
            <a:ext cx="0" cy="996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C6F2A76E-DB97-749E-CE0B-DA73EE1BA803}"/>
              </a:ext>
            </a:extLst>
          </p:cNvPr>
          <p:cNvSpPr txBox="1">
            <a:spLocks/>
          </p:cNvSpPr>
          <p:nvPr/>
        </p:nvSpPr>
        <p:spPr>
          <a:xfrm>
            <a:off x="2119455" y="6258561"/>
            <a:ext cx="2811532" cy="41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200" dirty="0"/>
              <a:t>EDWARD and CSA with SCFET are BNL’s patent pending technologies</a:t>
            </a:r>
          </a:p>
        </p:txBody>
      </p:sp>
    </p:spTree>
    <p:extLst>
      <p:ext uri="{BB962C8B-B14F-4D97-AF65-F5344CB8AC3E}">
        <p14:creationId xmlns:p14="http://schemas.microsoft.com/office/powerpoint/2010/main" val="350602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7AD933-1B20-A438-9374-4C0A77FD50F8}"/>
              </a:ext>
            </a:extLst>
          </p:cNvPr>
          <p:cNvSpPr>
            <a:spLocks noGrp="1"/>
          </p:cNvSpPr>
          <p:nvPr>
            <p:ph type="sldNum" sz="quarter" idx="4"/>
          </p:nvPr>
        </p:nvSpPr>
        <p:spPr/>
        <p:txBody>
          <a:bodyPr/>
          <a:lstStyle/>
          <a:p>
            <a:fld id="{933A556B-7C63-244D-9B7C-B0EA8042B330}" type="slidenum">
              <a:rPr lang="en-US" smtClean="0"/>
              <a:pPr/>
              <a:t>31</a:t>
            </a:fld>
            <a:endParaRPr lang="en-US" sz="1000" dirty="0"/>
          </a:p>
        </p:txBody>
      </p:sp>
      <p:sp>
        <p:nvSpPr>
          <p:cNvPr id="5" name="Title 4">
            <a:extLst>
              <a:ext uri="{FF2B5EF4-FFF2-40B4-BE49-F238E27FC236}">
                <a16:creationId xmlns:a16="http://schemas.microsoft.com/office/drawing/2014/main" id="{E227358F-A696-59E5-2582-2655360F4B0B}"/>
              </a:ext>
            </a:extLst>
          </p:cNvPr>
          <p:cNvSpPr>
            <a:spLocks noGrp="1"/>
          </p:cNvSpPr>
          <p:nvPr>
            <p:ph type="ctrTitle"/>
          </p:nvPr>
        </p:nvSpPr>
        <p:spPr/>
        <p:txBody>
          <a:bodyPr/>
          <a:lstStyle/>
          <a:p>
            <a:r>
              <a:rPr lang="en-US" dirty="0"/>
              <a:t>PART 3</a:t>
            </a:r>
            <a:br>
              <a:rPr lang="en-US" dirty="0"/>
            </a:br>
            <a:r>
              <a:rPr lang="en-US" dirty="0"/>
              <a:t>Q&amp;A</a:t>
            </a:r>
          </a:p>
        </p:txBody>
      </p:sp>
    </p:spTree>
    <p:extLst>
      <p:ext uri="{BB962C8B-B14F-4D97-AF65-F5344CB8AC3E}">
        <p14:creationId xmlns:p14="http://schemas.microsoft.com/office/powerpoint/2010/main" val="99926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2C1A66-6715-6B7A-23C9-B093D860018F}"/>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
        <p:nvSpPr>
          <p:cNvPr id="3" name="Title 2">
            <a:extLst>
              <a:ext uri="{FF2B5EF4-FFF2-40B4-BE49-F238E27FC236}">
                <a16:creationId xmlns:a16="http://schemas.microsoft.com/office/drawing/2014/main" id="{78723BCB-AC16-9E6E-FE9C-E1982C2F69B2}"/>
              </a:ext>
            </a:extLst>
          </p:cNvPr>
          <p:cNvSpPr>
            <a:spLocks noGrp="1"/>
          </p:cNvSpPr>
          <p:nvPr>
            <p:ph type="ctrTitle"/>
          </p:nvPr>
        </p:nvSpPr>
        <p:spPr/>
        <p:txBody>
          <a:bodyPr/>
          <a:lstStyle/>
          <a:p>
            <a:r>
              <a:rPr lang="en-US" dirty="0"/>
              <a:t>Backup</a:t>
            </a:r>
          </a:p>
        </p:txBody>
      </p:sp>
      <p:sp>
        <p:nvSpPr>
          <p:cNvPr id="4" name="Text Placeholder 3">
            <a:extLst>
              <a:ext uri="{FF2B5EF4-FFF2-40B4-BE49-F238E27FC236}">
                <a16:creationId xmlns:a16="http://schemas.microsoft.com/office/drawing/2014/main" id="{A359DB03-DBF5-7929-597A-880B4FE090E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8267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41A2-E3F7-FA8B-B9C7-CC8D479A57DF}"/>
              </a:ext>
            </a:extLst>
          </p:cNvPr>
          <p:cNvSpPr>
            <a:spLocks noGrp="1"/>
          </p:cNvSpPr>
          <p:nvPr>
            <p:ph type="title"/>
          </p:nvPr>
        </p:nvSpPr>
        <p:spPr/>
        <p:txBody>
          <a:bodyPr/>
          <a:lstStyle/>
          <a:p>
            <a:r>
              <a:rPr lang="en-US" dirty="0"/>
              <a:t>Tasks overview </a:t>
            </a:r>
            <a:endParaRPr lang="en-US" i="1" dirty="0">
              <a:solidFill>
                <a:srgbClr val="FF0000"/>
              </a:solidFill>
            </a:endParaRPr>
          </a:p>
        </p:txBody>
      </p:sp>
      <p:sp>
        <p:nvSpPr>
          <p:cNvPr id="3" name="Content Placeholder 2">
            <a:extLst>
              <a:ext uri="{FF2B5EF4-FFF2-40B4-BE49-F238E27FC236}">
                <a16:creationId xmlns:a16="http://schemas.microsoft.com/office/drawing/2014/main" id="{C481F616-8350-0A72-8786-41C2B594B433}"/>
              </a:ext>
            </a:extLst>
          </p:cNvPr>
          <p:cNvSpPr>
            <a:spLocks noGrp="1"/>
          </p:cNvSpPr>
          <p:nvPr>
            <p:ph idx="1"/>
          </p:nvPr>
        </p:nvSpPr>
        <p:spPr/>
        <p:txBody>
          <a:bodyPr>
            <a:noAutofit/>
          </a:bodyPr>
          <a:lstStyle/>
          <a:p>
            <a:pPr marL="457200" indent="-457200">
              <a:buFont typeface="Arial" panose="020B0604020202020204" pitchFamily="34" charset="0"/>
              <a:buChar char="•"/>
            </a:pPr>
            <a:r>
              <a:rPr lang="en-US" sz="1800" dirty="0">
                <a:latin typeface="Arial Body"/>
              </a:rPr>
              <a:t>Task 1: Determine detector operating conditions, requirements and needs to compare the capabilities of the ITS3 detector with the proposed new solution. </a:t>
            </a:r>
          </a:p>
          <a:p>
            <a:pPr marL="457200" indent="-457200">
              <a:buFont typeface="Arial" panose="020B0604020202020204" pitchFamily="34" charset="0"/>
              <a:buChar char="•"/>
            </a:pPr>
            <a:r>
              <a:rPr lang="en-US" sz="1800" dirty="0">
                <a:latin typeface="Arial Body"/>
              </a:rPr>
              <a:t>Task 2: ITS3 database exploration and environment configuration. </a:t>
            </a:r>
          </a:p>
          <a:p>
            <a:pPr marL="457200" indent="-457200">
              <a:buFont typeface="Arial" panose="020B0604020202020204" pitchFamily="34" charset="0"/>
              <a:buChar char="•"/>
            </a:pPr>
            <a:r>
              <a:rPr lang="en-US" sz="1800" dirty="0">
                <a:latin typeface="Arial Body"/>
              </a:rPr>
              <a:t>Task 3: Development of architectural adaptations in the detector database. </a:t>
            </a:r>
          </a:p>
          <a:p>
            <a:pPr marL="457200" indent="-457200">
              <a:buFont typeface="Arial" panose="020B0604020202020204" pitchFamily="34" charset="0"/>
              <a:buChar char="•"/>
            </a:pPr>
            <a:r>
              <a:rPr lang="en-US" sz="1800" dirty="0">
                <a:latin typeface="Arial Body"/>
              </a:rPr>
              <a:t>Task 4: Integration of EDWARD readout architecture into the database.</a:t>
            </a:r>
          </a:p>
          <a:p>
            <a:pPr marL="457200" indent="-457200">
              <a:buFont typeface="Arial" panose="020B0604020202020204" pitchFamily="34" charset="0"/>
              <a:buChar char="•"/>
            </a:pPr>
            <a:r>
              <a:rPr lang="en-US" sz="1800" dirty="0"/>
              <a:t>Task 5: Incorporating Low Power AFE into the database.</a:t>
            </a:r>
          </a:p>
          <a:p>
            <a:pPr marL="457200" indent="-457200">
              <a:buFont typeface="Arial" panose="020B0604020202020204" pitchFamily="34" charset="0"/>
              <a:buChar char="•"/>
            </a:pPr>
            <a:r>
              <a:rPr lang="en-US" sz="1800" dirty="0"/>
              <a:t>Task 6: Functional verification of the detector with the new circuits. </a:t>
            </a:r>
          </a:p>
          <a:p>
            <a:pPr marL="457200" indent="-457200">
              <a:buFont typeface="Arial" panose="020B0604020202020204" pitchFamily="34" charset="0"/>
              <a:buChar char="•"/>
            </a:pPr>
            <a:r>
              <a:rPr lang="en-US" sz="1800" dirty="0"/>
              <a:t>Task 7: Comparison of the performance obtained with the assumptions made. </a:t>
            </a:r>
          </a:p>
          <a:p>
            <a:pPr marL="457200" indent="-457200">
              <a:buFont typeface="Arial" panose="020B0604020202020204" pitchFamily="34" charset="0"/>
              <a:buChar char="•"/>
            </a:pPr>
            <a:r>
              <a:rPr lang="en-US" sz="1800" dirty="0"/>
              <a:t>Task 8: Creating the proposal of the new SVT detector which exploits the advantages of the increased timing resolution and low power design.</a:t>
            </a:r>
          </a:p>
        </p:txBody>
      </p:sp>
      <p:sp>
        <p:nvSpPr>
          <p:cNvPr id="4" name="Slide Number Placeholder 3">
            <a:extLst>
              <a:ext uri="{FF2B5EF4-FFF2-40B4-BE49-F238E27FC236}">
                <a16:creationId xmlns:a16="http://schemas.microsoft.com/office/drawing/2014/main" id="{19CCD67F-148B-BE0B-2A2F-6C02FA46DB50}"/>
              </a:ext>
            </a:extLst>
          </p:cNvPr>
          <p:cNvSpPr>
            <a:spLocks noGrp="1"/>
          </p:cNvSpPr>
          <p:nvPr>
            <p:ph type="sldNum" sz="quarter" idx="4"/>
          </p:nvPr>
        </p:nvSpPr>
        <p:spPr/>
        <p:txBody>
          <a:bodyPr/>
          <a:lstStyle/>
          <a:p>
            <a:fld id="{933A556B-7C63-244D-9B7C-B0EA8042B330}" type="slidenum">
              <a:rPr lang="en-US" smtClean="0"/>
              <a:pPr/>
              <a:t>33</a:t>
            </a:fld>
            <a:endParaRPr lang="en-US" sz="1000" dirty="0"/>
          </a:p>
        </p:txBody>
      </p:sp>
      <p:sp>
        <p:nvSpPr>
          <p:cNvPr id="5" name="TextBox 4">
            <a:extLst>
              <a:ext uri="{FF2B5EF4-FFF2-40B4-BE49-F238E27FC236}">
                <a16:creationId xmlns:a16="http://schemas.microsoft.com/office/drawing/2014/main" id="{201D3E12-51F6-1C43-083F-09A1AC5EF51D}"/>
              </a:ext>
            </a:extLst>
          </p:cNvPr>
          <p:cNvSpPr txBox="1"/>
          <p:nvPr/>
        </p:nvSpPr>
        <p:spPr>
          <a:xfrm>
            <a:off x="532946" y="1357174"/>
            <a:ext cx="6217920" cy="369332"/>
          </a:xfrm>
          <a:prstGeom prst="rect">
            <a:avLst/>
          </a:prstGeom>
          <a:noFill/>
        </p:spPr>
        <p:txBody>
          <a:bodyPr wrap="square" rtlCol="0">
            <a:spAutoFit/>
          </a:bodyPr>
          <a:lstStyle/>
          <a:p>
            <a:r>
              <a:rPr lang="en-US" b="1" dirty="0"/>
              <a:t>Quoted as in proposal: </a:t>
            </a:r>
          </a:p>
        </p:txBody>
      </p:sp>
    </p:spTree>
    <p:extLst>
      <p:ext uri="{BB962C8B-B14F-4D97-AF65-F5344CB8AC3E}">
        <p14:creationId xmlns:p14="http://schemas.microsoft.com/office/powerpoint/2010/main" val="34980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9FF1-EEDE-09D9-8B56-E1FC9B56E67A}"/>
              </a:ext>
            </a:extLst>
          </p:cNvPr>
          <p:cNvSpPr>
            <a:spLocks noGrp="1"/>
          </p:cNvSpPr>
          <p:nvPr>
            <p:ph type="title"/>
          </p:nvPr>
        </p:nvSpPr>
        <p:spPr/>
        <p:txBody>
          <a:bodyPr/>
          <a:lstStyle/>
          <a:p>
            <a:r>
              <a:rPr lang="en-US" dirty="0"/>
              <a:t>Tasks overview cont.</a:t>
            </a:r>
          </a:p>
        </p:txBody>
      </p:sp>
      <p:pic>
        <p:nvPicPr>
          <p:cNvPr id="6" name="Content Placeholder 5">
            <a:extLst>
              <a:ext uri="{FF2B5EF4-FFF2-40B4-BE49-F238E27FC236}">
                <a16:creationId xmlns:a16="http://schemas.microsoft.com/office/drawing/2014/main" id="{595FFC9E-8129-4406-C3E4-7E64C87395B4}"/>
              </a:ext>
            </a:extLst>
          </p:cNvPr>
          <p:cNvPicPr>
            <a:picLocks noGrp="1" noChangeAspect="1"/>
          </p:cNvPicPr>
          <p:nvPr>
            <p:ph idx="1"/>
          </p:nvPr>
        </p:nvPicPr>
        <p:blipFill>
          <a:blip r:embed="rId2"/>
          <a:stretch>
            <a:fillRect/>
          </a:stretch>
        </p:blipFill>
        <p:spPr>
          <a:xfrm>
            <a:off x="1400168" y="1825625"/>
            <a:ext cx="9391664" cy="4206875"/>
          </a:xfrm>
        </p:spPr>
      </p:pic>
      <p:sp>
        <p:nvSpPr>
          <p:cNvPr id="4" name="Slide Number Placeholder 3">
            <a:extLst>
              <a:ext uri="{FF2B5EF4-FFF2-40B4-BE49-F238E27FC236}">
                <a16:creationId xmlns:a16="http://schemas.microsoft.com/office/drawing/2014/main" id="{38C6D0D3-7061-7EF3-FAB7-40AC5AEA12DB}"/>
              </a:ext>
            </a:extLst>
          </p:cNvPr>
          <p:cNvSpPr>
            <a:spLocks noGrp="1"/>
          </p:cNvSpPr>
          <p:nvPr>
            <p:ph type="sldNum" sz="quarter" idx="4"/>
          </p:nvPr>
        </p:nvSpPr>
        <p:spPr/>
        <p:txBody>
          <a:bodyPr/>
          <a:lstStyle/>
          <a:p>
            <a:fld id="{933A556B-7C63-244D-9B7C-B0EA8042B330}" type="slidenum">
              <a:rPr lang="en-US" smtClean="0"/>
              <a:pPr/>
              <a:t>34</a:t>
            </a:fld>
            <a:endParaRPr lang="en-US" sz="1000" dirty="0"/>
          </a:p>
        </p:txBody>
      </p:sp>
    </p:spTree>
    <p:extLst>
      <p:ext uri="{BB962C8B-B14F-4D97-AF65-F5344CB8AC3E}">
        <p14:creationId xmlns:p14="http://schemas.microsoft.com/office/powerpoint/2010/main" val="2533962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AE89-13FB-34BA-F09A-902862813BBF}"/>
              </a:ext>
            </a:extLst>
          </p:cNvPr>
          <p:cNvSpPr>
            <a:spLocks noGrp="1"/>
          </p:cNvSpPr>
          <p:nvPr>
            <p:ph type="title"/>
          </p:nvPr>
        </p:nvSpPr>
        <p:spPr/>
        <p:txBody>
          <a:bodyPr/>
          <a:lstStyle/>
          <a:p>
            <a:r>
              <a:rPr lang="en-US" dirty="0"/>
              <a:t>Deliverables</a:t>
            </a:r>
          </a:p>
        </p:txBody>
      </p:sp>
      <p:pic>
        <p:nvPicPr>
          <p:cNvPr id="6" name="Content Placeholder 5">
            <a:extLst>
              <a:ext uri="{FF2B5EF4-FFF2-40B4-BE49-F238E27FC236}">
                <a16:creationId xmlns:a16="http://schemas.microsoft.com/office/drawing/2014/main" id="{6E6A38B6-2AFE-2C13-4C38-E6C03F80A88A}"/>
              </a:ext>
            </a:extLst>
          </p:cNvPr>
          <p:cNvPicPr>
            <a:picLocks noGrp="1" noChangeAspect="1"/>
          </p:cNvPicPr>
          <p:nvPr>
            <p:ph idx="1"/>
          </p:nvPr>
        </p:nvPicPr>
        <p:blipFill>
          <a:blip r:embed="rId2"/>
          <a:stretch>
            <a:fillRect/>
          </a:stretch>
        </p:blipFill>
        <p:spPr>
          <a:xfrm>
            <a:off x="1994915" y="2376271"/>
            <a:ext cx="8202170" cy="3105583"/>
          </a:xfrm>
        </p:spPr>
      </p:pic>
      <p:sp>
        <p:nvSpPr>
          <p:cNvPr id="4" name="Slide Number Placeholder 3">
            <a:extLst>
              <a:ext uri="{FF2B5EF4-FFF2-40B4-BE49-F238E27FC236}">
                <a16:creationId xmlns:a16="http://schemas.microsoft.com/office/drawing/2014/main" id="{DA2A9EA8-16D5-FF40-FEB4-7F5C3FB82824}"/>
              </a:ext>
            </a:extLst>
          </p:cNvPr>
          <p:cNvSpPr>
            <a:spLocks noGrp="1"/>
          </p:cNvSpPr>
          <p:nvPr>
            <p:ph type="sldNum" sz="quarter" idx="4"/>
          </p:nvPr>
        </p:nvSpPr>
        <p:spPr/>
        <p:txBody>
          <a:bodyPr/>
          <a:lstStyle/>
          <a:p>
            <a:fld id="{933A556B-7C63-244D-9B7C-B0EA8042B330}" type="slidenum">
              <a:rPr lang="en-US" smtClean="0"/>
              <a:pPr/>
              <a:t>35</a:t>
            </a:fld>
            <a:endParaRPr lang="en-US" sz="1000" dirty="0"/>
          </a:p>
        </p:txBody>
      </p:sp>
    </p:spTree>
    <p:extLst>
      <p:ext uri="{BB962C8B-B14F-4D97-AF65-F5344CB8AC3E}">
        <p14:creationId xmlns:p14="http://schemas.microsoft.com/office/powerpoint/2010/main" val="307442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85B5-1B00-92FD-456C-E5A17B5D6993}"/>
              </a:ext>
            </a:extLst>
          </p:cNvPr>
          <p:cNvSpPr>
            <a:spLocks noGrp="1"/>
          </p:cNvSpPr>
          <p:nvPr>
            <p:ph type="title"/>
          </p:nvPr>
        </p:nvSpPr>
        <p:spPr/>
        <p:txBody>
          <a:bodyPr/>
          <a:lstStyle/>
          <a:p>
            <a:r>
              <a:rPr lang="en-US" dirty="0"/>
              <a:t>Budget</a:t>
            </a:r>
          </a:p>
        </p:txBody>
      </p:sp>
      <p:pic>
        <p:nvPicPr>
          <p:cNvPr id="6" name="Content Placeholder 5">
            <a:extLst>
              <a:ext uri="{FF2B5EF4-FFF2-40B4-BE49-F238E27FC236}">
                <a16:creationId xmlns:a16="http://schemas.microsoft.com/office/drawing/2014/main" id="{F01759C5-8C49-A524-F011-86895EBFD401}"/>
              </a:ext>
            </a:extLst>
          </p:cNvPr>
          <p:cNvPicPr>
            <a:picLocks noGrp="1" noChangeAspect="1"/>
          </p:cNvPicPr>
          <p:nvPr>
            <p:ph idx="1"/>
          </p:nvPr>
        </p:nvPicPr>
        <p:blipFill>
          <a:blip r:embed="rId2"/>
          <a:stretch>
            <a:fillRect/>
          </a:stretch>
        </p:blipFill>
        <p:spPr>
          <a:xfrm>
            <a:off x="3274562" y="402641"/>
            <a:ext cx="7551589" cy="5629859"/>
          </a:xfrm>
        </p:spPr>
      </p:pic>
      <p:sp>
        <p:nvSpPr>
          <p:cNvPr id="4" name="Slide Number Placeholder 3">
            <a:extLst>
              <a:ext uri="{FF2B5EF4-FFF2-40B4-BE49-F238E27FC236}">
                <a16:creationId xmlns:a16="http://schemas.microsoft.com/office/drawing/2014/main" id="{CA0E5AC8-4469-11DB-1A5B-0665DF6A0904}"/>
              </a:ext>
            </a:extLst>
          </p:cNvPr>
          <p:cNvSpPr>
            <a:spLocks noGrp="1"/>
          </p:cNvSpPr>
          <p:nvPr>
            <p:ph type="sldNum" sz="quarter" idx="4"/>
          </p:nvPr>
        </p:nvSpPr>
        <p:spPr/>
        <p:txBody>
          <a:bodyPr/>
          <a:lstStyle/>
          <a:p>
            <a:fld id="{933A556B-7C63-244D-9B7C-B0EA8042B330}" type="slidenum">
              <a:rPr lang="en-US" smtClean="0"/>
              <a:pPr/>
              <a:t>36</a:t>
            </a:fld>
            <a:endParaRPr lang="en-US" sz="1000" dirty="0"/>
          </a:p>
        </p:txBody>
      </p:sp>
    </p:spTree>
    <p:extLst>
      <p:ext uri="{BB962C8B-B14F-4D97-AF65-F5344CB8AC3E}">
        <p14:creationId xmlns:p14="http://schemas.microsoft.com/office/powerpoint/2010/main" val="65941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4D36-DEA2-18E5-F2B7-BBC4404881CC}"/>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08029519-21BD-F992-3FEF-FF70A308CB84}"/>
              </a:ext>
            </a:extLst>
          </p:cNvPr>
          <p:cNvSpPr>
            <a:spLocks noGrp="1"/>
          </p:cNvSpPr>
          <p:nvPr>
            <p:ph idx="1"/>
          </p:nvPr>
        </p:nvSpPr>
        <p:spPr>
          <a:xfrm>
            <a:off x="571500" y="1325407"/>
            <a:ext cx="11049000" cy="4736726"/>
          </a:xfrm>
        </p:spPr>
        <p:txBody>
          <a:bodyPr>
            <a:normAutofit fontScale="70000" lnSpcReduction="20000"/>
          </a:bodyPr>
          <a:lstStyle/>
          <a:p>
            <a:pPr marL="0" indent="0"/>
            <a:r>
              <a:rPr lang="en-US" dirty="0"/>
              <a:t>We are open for collaboration. Instrumentation Division has a long tradition of collaboration with the universities around the US, e.g.:</a:t>
            </a:r>
          </a:p>
          <a:p>
            <a:r>
              <a:rPr lang="en-US" dirty="0"/>
              <a:t>- Yale University (</a:t>
            </a:r>
            <a:r>
              <a:rPr lang="en-US" i="1" dirty="0"/>
              <a:t>Photon Detector Readout Electronics for </a:t>
            </a:r>
            <a:r>
              <a:rPr lang="en-US" i="1" dirty="0" err="1"/>
              <a:t>nEXO</a:t>
            </a:r>
            <a:r>
              <a:rPr lang="en-US" dirty="0"/>
              <a:t>)</a:t>
            </a:r>
          </a:p>
          <a:p>
            <a:r>
              <a:rPr lang="en-US" dirty="0"/>
              <a:t>- Yale and Princeton Universities (</a:t>
            </a:r>
            <a:r>
              <a:rPr lang="en-US" i="1" dirty="0"/>
              <a:t>Co-design Center for Quantum Advantage C2QA</a:t>
            </a:r>
            <a:r>
              <a:rPr lang="en-US" dirty="0"/>
              <a:t>)</a:t>
            </a:r>
          </a:p>
          <a:p>
            <a:r>
              <a:rPr lang="en-US" dirty="0"/>
              <a:t>- Columbia University / Nevis Lab (</a:t>
            </a:r>
            <a:r>
              <a:rPr lang="en-US" i="1" dirty="0"/>
              <a:t>ATLAS </a:t>
            </a:r>
            <a:r>
              <a:rPr lang="en-US" i="1" dirty="0" err="1"/>
              <a:t>lAr</a:t>
            </a:r>
            <a:r>
              <a:rPr lang="en-US" i="1" dirty="0"/>
              <a:t> Calorimeter ALFE ASIC-COLUTA ADC</a:t>
            </a:r>
            <a:r>
              <a:rPr lang="en-US" dirty="0"/>
              <a:t>)</a:t>
            </a:r>
          </a:p>
          <a:p>
            <a:r>
              <a:rPr lang="en-US" dirty="0"/>
              <a:t>- University of Pennsylvania (</a:t>
            </a:r>
            <a:r>
              <a:rPr lang="en-US" i="1" dirty="0"/>
              <a:t>Rubin Observatory - LSST</a:t>
            </a:r>
            <a:r>
              <a:rPr lang="en-US" dirty="0"/>
              <a:t>)</a:t>
            </a:r>
          </a:p>
          <a:p>
            <a:pPr marL="0" indent="0"/>
            <a:endParaRPr lang="en-US" dirty="0"/>
          </a:p>
          <a:p>
            <a:pPr marL="0" indent="0"/>
            <a:r>
              <a:rPr lang="en-US" dirty="0"/>
              <a:t>Some ad-hoc ideas for shared, supplemental efforts, while more can emerge:</a:t>
            </a:r>
          </a:p>
          <a:p>
            <a:pPr marL="0" indent="0"/>
            <a:r>
              <a:rPr lang="en-US" dirty="0"/>
              <a:t>- Simulation of whole sensors latency with event-driven readout using physics data generators;</a:t>
            </a:r>
          </a:p>
          <a:p>
            <a:pPr marL="0" indent="0"/>
            <a:r>
              <a:rPr lang="en-US" dirty="0"/>
              <a:t>- Investigation of the original data grabber and RSU-to-</a:t>
            </a:r>
            <a:r>
              <a:rPr lang="en-US" dirty="0" err="1"/>
              <a:t>StaveEnd</a:t>
            </a:r>
            <a:r>
              <a:rPr lang="en-US" dirty="0"/>
              <a:t> transmission, existing for framed-readout, and its adequacy for the event-driven readout, and potential redesign;</a:t>
            </a:r>
          </a:p>
          <a:p>
            <a:pPr marL="0" indent="0"/>
            <a:r>
              <a:rPr lang="en-US" dirty="0"/>
              <a:t>- Happy to host grad, PhD students and postdocs on-site in ASIC design (process specific) and testing work.</a:t>
            </a:r>
          </a:p>
          <a:p>
            <a:pPr marL="0" indent="0"/>
            <a:r>
              <a:rPr lang="pl-PL" b="1" dirty="0" err="1"/>
              <a:t>Note</a:t>
            </a:r>
            <a:r>
              <a:rPr lang="pl-PL" b="1" dirty="0"/>
              <a:t>: </a:t>
            </a:r>
            <a:r>
              <a:rPr lang="en-US" dirty="0"/>
              <a:t>Good communication between BNL and potential collaborators is required due to utilization of IPs, created at BNL, fabrication process requiring NDA;</a:t>
            </a:r>
          </a:p>
        </p:txBody>
      </p:sp>
      <p:sp>
        <p:nvSpPr>
          <p:cNvPr id="4" name="Slide Number Placeholder 3">
            <a:extLst>
              <a:ext uri="{FF2B5EF4-FFF2-40B4-BE49-F238E27FC236}">
                <a16:creationId xmlns:a16="http://schemas.microsoft.com/office/drawing/2014/main" id="{DD4EB771-3086-C346-D174-C62841DEB3FA}"/>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Tree>
    <p:extLst>
      <p:ext uri="{BB962C8B-B14F-4D97-AF65-F5344CB8AC3E}">
        <p14:creationId xmlns:p14="http://schemas.microsoft.com/office/powerpoint/2010/main" val="3035951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E6FF-160D-07C4-6DFD-7DAD1B37311D}"/>
              </a:ext>
            </a:extLst>
          </p:cNvPr>
          <p:cNvSpPr>
            <a:spLocks noGrp="1"/>
          </p:cNvSpPr>
          <p:nvPr>
            <p:ph type="title"/>
          </p:nvPr>
        </p:nvSpPr>
        <p:spPr/>
        <p:txBody>
          <a:bodyPr/>
          <a:lstStyle/>
          <a:p>
            <a:r>
              <a:rPr lang="pl-PL" dirty="0" err="1"/>
              <a:t>Question</a:t>
            </a:r>
            <a:r>
              <a:rPr lang="pl-PL" dirty="0"/>
              <a:t> #2</a:t>
            </a:r>
            <a:endParaRPr lang="en-US" dirty="0"/>
          </a:p>
        </p:txBody>
      </p:sp>
      <p:sp>
        <p:nvSpPr>
          <p:cNvPr id="3" name="Content Placeholder 2">
            <a:extLst>
              <a:ext uri="{FF2B5EF4-FFF2-40B4-BE49-F238E27FC236}">
                <a16:creationId xmlns:a16="http://schemas.microsoft.com/office/drawing/2014/main" id="{E5ACA1E6-9D60-D395-DA5D-2D2F6D02B00D}"/>
              </a:ext>
            </a:extLst>
          </p:cNvPr>
          <p:cNvSpPr>
            <a:spLocks noGrp="1"/>
          </p:cNvSpPr>
          <p:nvPr>
            <p:ph idx="1"/>
          </p:nvPr>
        </p:nvSpPr>
        <p:spPr/>
        <p:txBody>
          <a:bodyPr/>
          <a:lstStyle/>
          <a:p>
            <a:r>
              <a:rPr lang="en-US" dirty="0"/>
              <a:t>It is not clear to me how a person with 0.02 FTE can be effective. The highest FTE in this project is &lt;0.2 which is also low. Which tasks does each person do? This breakdown would be necessary to judge if the required task could be performed with the assigned FTE value.</a:t>
            </a:r>
          </a:p>
          <a:p>
            <a:endParaRPr lang="en-US" dirty="0"/>
          </a:p>
        </p:txBody>
      </p:sp>
      <p:sp>
        <p:nvSpPr>
          <p:cNvPr id="4" name="Slide Number Placeholder 3">
            <a:extLst>
              <a:ext uri="{FF2B5EF4-FFF2-40B4-BE49-F238E27FC236}">
                <a16:creationId xmlns:a16="http://schemas.microsoft.com/office/drawing/2014/main" id="{710D48CA-F3CB-0F35-5E23-0766B5D6422A}"/>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Tree>
    <p:extLst>
      <p:ext uri="{BB962C8B-B14F-4D97-AF65-F5344CB8AC3E}">
        <p14:creationId xmlns:p14="http://schemas.microsoft.com/office/powerpoint/2010/main" val="1717489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3CE5-11A5-19F5-7D97-821475BF68A7}"/>
              </a:ext>
            </a:extLst>
          </p:cNvPr>
          <p:cNvSpPr>
            <a:spLocks noGrp="1"/>
          </p:cNvSpPr>
          <p:nvPr>
            <p:ph type="title"/>
          </p:nvPr>
        </p:nvSpPr>
        <p:spPr>
          <a:xfrm>
            <a:off x="226060" y="7563"/>
            <a:ext cx="11049000" cy="1325563"/>
          </a:xfrm>
        </p:spPr>
        <p:txBody>
          <a:bodyPr/>
          <a:lstStyle/>
          <a:p>
            <a:r>
              <a:rPr lang="en-US" dirty="0"/>
              <a:t>Answer</a:t>
            </a:r>
          </a:p>
        </p:txBody>
      </p:sp>
      <p:pic>
        <p:nvPicPr>
          <p:cNvPr id="6" name="Content Placeholder 5">
            <a:extLst>
              <a:ext uri="{FF2B5EF4-FFF2-40B4-BE49-F238E27FC236}">
                <a16:creationId xmlns:a16="http://schemas.microsoft.com/office/drawing/2014/main" id="{DB037239-A2E1-44CF-1A04-25A0C73D9472}"/>
              </a:ext>
            </a:extLst>
          </p:cNvPr>
          <p:cNvPicPr>
            <a:picLocks noGrp="1" noChangeAspect="1"/>
          </p:cNvPicPr>
          <p:nvPr>
            <p:ph idx="1"/>
          </p:nvPr>
        </p:nvPicPr>
        <p:blipFill>
          <a:blip r:embed="rId2"/>
          <a:stretch>
            <a:fillRect/>
          </a:stretch>
        </p:blipFill>
        <p:spPr>
          <a:xfrm>
            <a:off x="433478" y="3274303"/>
            <a:ext cx="5975949" cy="2173946"/>
          </a:xfrm>
        </p:spPr>
      </p:pic>
      <p:sp>
        <p:nvSpPr>
          <p:cNvPr id="4" name="Slide Number Placeholder 3">
            <a:extLst>
              <a:ext uri="{FF2B5EF4-FFF2-40B4-BE49-F238E27FC236}">
                <a16:creationId xmlns:a16="http://schemas.microsoft.com/office/drawing/2014/main" id="{EF51B2FF-D87E-B6F1-CAF2-4C629E2F707D}"/>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cxnSp>
        <p:nvCxnSpPr>
          <p:cNvPr id="8" name="Straight Arrow Connector 7">
            <a:extLst>
              <a:ext uri="{FF2B5EF4-FFF2-40B4-BE49-F238E27FC236}">
                <a16:creationId xmlns:a16="http://schemas.microsoft.com/office/drawing/2014/main" id="{F409DD6D-5682-85C4-4DE0-F10F434D3171}"/>
              </a:ext>
            </a:extLst>
          </p:cNvPr>
          <p:cNvCxnSpPr>
            <a:cxnSpLocks/>
            <a:endCxn id="9" idx="1"/>
          </p:cNvCxnSpPr>
          <p:nvPr/>
        </p:nvCxnSpPr>
        <p:spPr>
          <a:xfrm flipV="1">
            <a:off x="6311661" y="3393040"/>
            <a:ext cx="864078" cy="495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583A25-524B-81CD-6252-2AA72E40F054}"/>
              </a:ext>
            </a:extLst>
          </p:cNvPr>
          <p:cNvSpPr txBox="1"/>
          <p:nvPr/>
        </p:nvSpPr>
        <p:spPr>
          <a:xfrm>
            <a:off x="7175739" y="3069874"/>
            <a:ext cx="3846935" cy="646331"/>
          </a:xfrm>
          <a:prstGeom prst="rect">
            <a:avLst/>
          </a:prstGeom>
          <a:noFill/>
        </p:spPr>
        <p:txBody>
          <a:bodyPr wrap="square" rtlCol="0">
            <a:spAutoFit/>
          </a:bodyPr>
          <a:lstStyle/>
          <a:p>
            <a:r>
              <a:rPr lang="en-US" dirty="0"/>
              <a:t>Responsible for design and simulations of the </a:t>
            </a:r>
            <a:r>
              <a:rPr lang="en-US" b="1" dirty="0"/>
              <a:t>analog part</a:t>
            </a:r>
          </a:p>
        </p:txBody>
      </p:sp>
      <p:cxnSp>
        <p:nvCxnSpPr>
          <p:cNvPr id="13" name="Straight Arrow Connector 12">
            <a:extLst>
              <a:ext uri="{FF2B5EF4-FFF2-40B4-BE49-F238E27FC236}">
                <a16:creationId xmlns:a16="http://schemas.microsoft.com/office/drawing/2014/main" id="{B817E53C-1DBA-017E-DF23-694A2B39DE4C}"/>
              </a:ext>
            </a:extLst>
          </p:cNvPr>
          <p:cNvCxnSpPr>
            <a:cxnSpLocks/>
            <a:endCxn id="16" idx="1"/>
          </p:cNvCxnSpPr>
          <p:nvPr/>
        </p:nvCxnSpPr>
        <p:spPr>
          <a:xfrm flipV="1">
            <a:off x="6275718" y="4020837"/>
            <a:ext cx="900021" cy="1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A334B53-021F-D660-1738-36EDA0028C80}"/>
              </a:ext>
            </a:extLst>
          </p:cNvPr>
          <p:cNvCxnSpPr>
            <a:cxnSpLocks/>
            <a:endCxn id="16" idx="1"/>
          </p:cNvCxnSpPr>
          <p:nvPr/>
        </p:nvCxnSpPr>
        <p:spPr>
          <a:xfrm flipV="1">
            <a:off x="6311661" y="4020837"/>
            <a:ext cx="864078" cy="396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94391B-1BA4-44D3-49AC-16D346ECEC4D}"/>
              </a:ext>
            </a:extLst>
          </p:cNvPr>
          <p:cNvSpPr txBox="1"/>
          <p:nvPr/>
        </p:nvSpPr>
        <p:spPr>
          <a:xfrm>
            <a:off x="7175739" y="3697671"/>
            <a:ext cx="3846935" cy="646331"/>
          </a:xfrm>
          <a:prstGeom prst="rect">
            <a:avLst/>
          </a:prstGeom>
          <a:noFill/>
        </p:spPr>
        <p:txBody>
          <a:bodyPr wrap="square" rtlCol="0">
            <a:spAutoFit/>
          </a:bodyPr>
          <a:lstStyle/>
          <a:p>
            <a:r>
              <a:rPr lang="en-US" dirty="0"/>
              <a:t>Supervision of the design, technical assistance</a:t>
            </a:r>
          </a:p>
        </p:txBody>
      </p:sp>
      <p:sp>
        <p:nvSpPr>
          <p:cNvPr id="17" name="TextBox 16">
            <a:extLst>
              <a:ext uri="{FF2B5EF4-FFF2-40B4-BE49-F238E27FC236}">
                <a16:creationId xmlns:a16="http://schemas.microsoft.com/office/drawing/2014/main" id="{1D35E609-0B68-3A72-BAA4-B30125DD9D7B}"/>
              </a:ext>
            </a:extLst>
          </p:cNvPr>
          <p:cNvSpPr txBox="1"/>
          <p:nvPr/>
        </p:nvSpPr>
        <p:spPr>
          <a:xfrm>
            <a:off x="7139796" y="4364499"/>
            <a:ext cx="3846935" cy="369332"/>
          </a:xfrm>
          <a:prstGeom prst="rect">
            <a:avLst/>
          </a:prstGeom>
          <a:noFill/>
        </p:spPr>
        <p:txBody>
          <a:bodyPr wrap="square" rtlCol="0">
            <a:spAutoFit/>
          </a:bodyPr>
          <a:lstStyle/>
          <a:p>
            <a:r>
              <a:rPr lang="en-US" dirty="0"/>
              <a:t>Supervision of the physics side </a:t>
            </a:r>
          </a:p>
        </p:txBody>
      </p:sp>
      <p:cxnSp>
        <p:nvCxnSpPr>
          <p:cNvPr id="18" name="Straight Arrow Connector 17">
            <a:extLst>
              <a:ext uri="{FF2B5EF4-FFF2-40B4-BE49-F238E27FC236}">
                <a16:creationId xmlns:a16="http://schemas.microsoft.com/office/drawing/2014/main" id="{E563B8AF-3794-D136-E4BF-934909A51891}"/>
              </a:ext>
            </a:extLst>
          </p:cNvPr>
          <p:cNvCxnSpPr>
            <a:cxnSpLocks/>
            <a:endCxn id="17" idx="1"/>
          </p:cNvCxnSpPr>
          <p:nvPr/>
        </p:nvCxnSpPr>
        <p:spPr>
          <a:xfrm flipV="1">
            <a:off x="6275718" y="4549165"/>
            <a:ext cx="864078" cy="49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A77329-2EF9-31DE-9F89-68EAAAE7F7EB}"/>
              </a:ext>
            </a:extLst>
          </p:cNvPr>
          <p:cNvSpPr txBox="1"/>
          <p:nvPr/>
        </p:nvSpPr>
        <p:spPr>
          <a:xfrm>
            <a:off x="7139796" y="5051737"/>
            <a:ext cx="3846935" cy="646331"/>
          </a:xfrm>
          <a:prstGeom prst="rect">
            <a:avLst/>
          </a:prstGeom>
          <a:noFill/>
        </p:spPr>
        <p:txBody>
          <a:bodyPr wrap="square" rtlCol="0">
            <a:spAutoFit/>
          </a:bodyPr>
          <a:lstStyle/>
          <a:p>
            <a:r>
              <a:rPr lang="en-US" dirty="0"/>
              <a:t>Responsible for design and simulations of the </a:t>
            </a:r>
            <a:r>
              <a:rPr lang="en-US" b="1" dirty="0"/>
              <a:t>digital part</a:t>
            </a:r>
          </a:p>
        </p:txBody>
      </p:sp>
      <p:cxnSp>
        <p:nvCxnSpPr>
          <p:cNvPr id="22" name="Straight Arrow Connector 21">
            <a:extLst>
              <a:ext uri="{FF2B5EF4-FFF2-40B4-BE49-F238E27FC236}">
                <a16:creationId xmlns:a16="http://schemas.microsoft.com/office/drawing/2014/main" id="{B3DCB24A-2794-3473-E559-0321D112DC2B}"/>
              </a:ext>
            </a:extLst>
          </p:cNvPr>
          <p:cNvCxnSpPr>
            <a:cxnSpLocks/>
            <a:endCxn id="21" idx="1"/>
          </p:cNvCxnSpPr>
          <p:nvPr/>
        </p:nvCxnSpPr>
        <p:spPr>
          <a:xfrm>
            <a:off x="6311661" y="4827502"/>
            <a:ext cx="828135" cy="547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46985E9-B66B-805D-122B-A62503873A06}"/>
              </a:ext>
            </a:extLst>
          </p:cNvPr>
          <p:cNvSpPr txBox="1"/>
          <p:nvPr/>
        </p:nvSpPr>
        <p:spPr>
          <a:xfrm>
            <a:off x="7139796" y="5850468"/>
            <a:ext cx="3846935" cy="646331"/>
          </a:xfrm>
          <a:prstGeom prst="rect">
            <a:avLst/>
          </a:prstGeom>
          <a:noFill/>
        </p:spPr>
        <p:txBody>
          <a:bodyPr wrap="square" rtlCol="0">
            <a:spAutoFit/>
          </a:bodyPr>
          <a:lstStyle/>
          <a:p>
            <a:r>
              <a:rPr lang="en-US" dirty="0"/>
              <a:t>Responsible for simulations on the </a:t>
            </a:r>
            <a:r>
              <a:rPr lang="en-US" b="1" dirty="0"/>
              <a:t>physics side</a:t>
            </a:r>
          </a:p>
        </p:txBody>
      </p:sp>
      <p:cxnSp>
        <p:nvCxnSpPr>
          <p:cNvPr id="26" name="Straight Arrow Connector 25">
            <a:extLst>
              <a:ext uri="{FF2B5EF4-FFF2-40B4-BE49-F238E27FC236}">
                <a16:creationId xmlns:a16="http://schemas.microsoft.com/office/drawing/2014/main" id="{E7C5C0E0-E6F9-DCB2-6BAF-2D2FABE97590}"/>
              </a:ext>
            </a:extLst>
          </p:cNvPr>
          <p:cNvCxnSpPr>
            <a:cxnSpLocks/>
          </p:cNvCxnSpPr>
          <p:nvPr/>
        </p:nvCxnSpPr>
        <p:spPr>
          <a:xfrm>
            <a:off x="6311661" y="5056054"/>
            <a:ext cx="792192" cy="95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DBF566-67F8-A7C3-95DD-7287710B453B}"/>
              </a:ext>
            </a:extLst>
          </p:cNvPr>
          <p:cNvSpPr txBox="1"/>
          <p:nvPr/>
        </p:nvSpPr>
        <p:spPr>
          <a:xfrm>
            <a:off x="366081" y="5388803"/>
            <a:ext cx="6248367" cy="923330"/>
          </a:xfrm>
          <a:prstGeom prst="rect">
            <a:avLst/>
          </a:prstGeom>
          <a:noFill/>
        </p:spPr>
        <p:txBody>
          <a:bodyPr wrap="square" rtlCol="0">
            <a:spAutoFit/>
          </a:bodyPr>
          <a:lstStyle/>
          <a:p>
            <a:r>
              <a:rPr lang="en-US" dirty="0"/>
              <a:t>Note: funds are limited, thus allocations aims at covering, even shallowly, the most critical tasks needed to achieve technology demonstration; individual names may change.</a:t>
            </a:r>
          </a:p>
        </p:txBody>
      </p:sp>
      <p:sp>
        <p:nvSpPr>
          <p:cNvPr id="3" name="TextBox 2">
            <a:extLst>
              <a:ext uri="{FF2B5EF4-FFF2-40B4-BE49-F238E27FC236}">
                <a16:creationId xmlns:a16="http://schemas.microsoft.com/office/drawing/2014/main" id="{1EFFF321-B73D-1DE6-9D79-85F1AC2A734C}"/>
              </a:ext>
            </a:extLst>
          </p:cNvPr>
          <p:cNvSpPr txBox="1"/>
          <p:nvPr/>
        </p:nvSpPr>
        <p:spPr>
          <a:xfrm>
            <a:off x="355257" y="1051288"/>
            <a:ext cx="110490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While generic R&amp;D aims at demonstrations of feasibility and suitability of the proposed technologies, it is constrained in the total distributable budget for all projects, so </a:t>
            </a:r>
            <a:r>
              <a:rPr lang="en-US" sz="1600" b="1" dirty="0"/>
              <a:t>we adjusted to the expectations and plan to achieve the initial stages of the R&amp;D efforts.</a:t>
            </a:r>
          </a:p>
          <a:p>
            <a:pPr marL="285750" indent="-285750">
              <a:buFont typeface="Arial" panose="020B0604020202020204" pitchFamily="34" charset="0"/>
              <a:buChar char="•"/>
            </a:pPr>
            <a:r>
              <a:rPr lang="en-US" sz="1600" dirty="0"/>
              <a:t>To advance to a manufacturability readiness level, more funding should be requested, but we do not see ability of getting such a chunk from the generic R&amp;D portfolio, therefore follow-up on this “actual seed” will need to be requested in the upgrades-time, but we hope to start the project, gain tracking and visibility.</a:t>
            </a:r>
          </a:p>
          <a:p>
            <a:pPr marL="285750" indent="-285750">
              <a:buFont typeface="Arial" panose="020B0604020202020204" pitchFamily="34" charset="0"/>
              <a:buChar char="•"/>
            </a:pPr>
            <a:r>
              <a:rPr lang="en-US" sz="1600" dirty="0"/>
              <a:t>This concept is beyond the </a:t>
            </a:r>
            <a:r>
              <a:rPr lang="en-US" sz="1600" dirty="0" err="1"/>
              <a:t>ePIC</a:t>
            </a:r>
            <a:r>
              <a:rPr lang="en-US" sz="1600" dirty="0"/>
              <a:t> SVT baseline, nevertheless the team possess momentum and the same fabrication process is used, so less overhead than in starting from scratch.   </a:t>
            </a:r>
          </a:p>
          <a:p>
            <a:pPr marL="285750" indent="-285750">
              <a:buFont typeface="Arial" panose="020B0604020202020204" pitchFamily="34" charset="0"/>
              <a:buChar char="•"/>
            </a:pPr>
            <a:endParaRPr lang="en-US" sz="1600" dirty="0">
              <a:solidFill>
                <a:srgbClr val="FF0000"/>
              </a:solidFill>
            </a:endParaRPr>
          </a:p>
        </p:txBody>
      </p:sp>
    </p:spTree>
    <p:extLst>
      <p:ext uri="{BB962C8B-B14F-4D97-AF65-F5344CB8AC3E}">
        <p14:creationId xmlns:p14="http://schemas.microsoft.com/office/powerpoint/2010/main" val="299709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E6FF-160D-07C4-6DFD-7DAD1B37311D}"/>
              </a:ext>
            </a:extLst>
          </p:cNvPr>
          <p:cNvSpPr>
            <a:spLocks noGrp="1"/>
          </p:cNvSpPr>
          <p:nvPr>
            <p:ph type="title"/>
          </p:nvPr>
        </p:nvSpPr>
        <p:spPr/>
        <p:txBody>
          <a:bodyPr/>
          <a:lstStyle/>
          <a:p>
            <a:r>
              <a:rPr lang="pl-PL" dirty="0" err="1"/>
              <a:t>Question</a:t>
            </a:r>
            <a:r>
              <a:rPr lang="pl-PL" dirty="0"/>
              <a:t> #</a:t>
            </a:r>
            <a:r>
              <a:rPr lang="en-US" dirty="0"/>
              <a:t>3</a:t>
            </a:r>
          </a:p>
        </p:txBody>
      </p:sp>
      <p:sp>
        <p:nvSpPr>
          <p:cNvPr id="3" name="Content Placeholder 2">
            <a:extLst>
              <a:ext uri="{FF2B5EF4-FFF2-40B4-BE49-F238E27FC236}">
                <a16:creationId xmlns:a16="http://schemas.microsoft.com/office/drawing/2014/main" id="{E5ACA1E6-9D60-D395-DA5D-2D2F6D02B00D}"/>
              </a:ext>
            </a:extLst>
          </p:cNvPr>
          <p:cNvSpPr>
            <a:spLocks noGrp="1"/>
          </p:cNvSpPr>
          <p:nvPr>
            <p:ph idx="1"/>
          </p:nvPr>
        </p:nvSpPr>
        <p:spPr/>
        <p:txBody>
          <a:bodyPr/>
          <a:lstStyle/>
          <a:p>
            <a:r>
              <a:rPr lang="en-US" dirty="0"/>
              <a:t>How does the proposed solution compare with other event-driven readout designs such as the </a:t>
            </a:r>
            <a:r>
              <a:rPr lang="en-US" dirty="0" err="1"/>
              <a:t>MuPix</a:t>
            </a:r>
            <a:r>
              <a:rPr lang="en-US" dirty="0"/>
              <a:t> chip (https://arxiv.org/abs/2002.07253) which achieves timing &lt; 10ns ? </a:t>
            </a:r>
          </a:p>
        </p:txBody>
      </p:sp>
      <p:sp>
        <p:nvSpPr>
          <p:cNvPr id="4" name="Slide Number Placeholder 3">
            <a:extLst>
              <a:ext uri="{FF2B5EF4-FFF2-40B4-BE49-F238E27FC236}">
                <a16:creationId xmlns:a16="http://schemas.microsoft.com/office/drawing/2014/main" id="{710D48CA-F3CB-0F35-5E23-0766B5D6422A}"/>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Tree>
    <p:extLst>
      <p:ext uri="{BB962C8B-B14F-4D97-AF65-F5344CB8AC3E}">
        <p14:creationId xmlns:p14="http://schemas.microsoft.com/office/powerpoint/2010/main" val="360531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5DE8-2C3B-999A-D406-EB73448CD30B}"/>
              </a:ext>
            </a:extLst>
          </p:cNvPr>
          <p:cNvSpPr>
            <a:spLocks noGrp="1"/>
          </p:cNvSpPr>
          <p:nvPr>
            <p:ph type="title"/>
          </p:nvPr>
        </p:nvSpPr>
        <p:spPr>
          <a:xfrm>
            <a:off x="219287" y="1109"/>
            <a:ext cx="11049000" cy="1325563"/>
          </a:xfrm>
        </p:spPr>
        <p:txBody>
          <a:bodyPr/>
          <a:lstStyle/>
          <a:p>
            <a:r>
              <a:rPr lang="en-US" dirty="0"/>
              <a:t>Answer</a:t>
            </a:r>
          </a:p>
        </p:txBody>
      </p:sp>
      <p:sp>
        <p:nvSpPr>
          <p:cNvPr id="4" name="Slide Number Placeholder 3">
            <a:extLst>
              <a:ext uri="{FF2B5EF4-FFF2-40B4-BE49-F238E27FC236}">
                <a16:creationId xmlns:a16="http://schemas.microsoft.com/office/drawing/2014/main" id="{C81A1DA0-3F10-CC51-C28C-226CEAAF8D4D}"/>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8" name="TextBox 7">
            <a:extLst>
              <a:ext uri="{FF2B5EF4-FFF2-40B4-BE49-F238E27FC236}">
                <a16:creationId xmlns:a16="http://schemas.microsoft.com/office/drawing/2014/main" id="{57590884-18A6-DD95-E45D-E2125E53A3DD}"/>
              </a:ext>
            </a:extLst>
          </p:cNvPr>
          <p:cNvSpPr txBox="1"/>
          <p:nvPr/>
        </p:nvSpPr>
        <p:spPr>
          <a:xfrm>
            <a:off x="571500" y="4689625"/>
            <a:ext cx="6094428" cy="369332"/>
          </a:xfrm>
          <a:prstGeom prst="rect">
            <a:avLst/>
          </a:prstGeom>
          <a:noFill/>
        </p:spPr>
        <p:txBody>
          <a:bodyPr wrap="square">
            <a:spAutoFit/>
          </a:bodyPr>
          <a:lstStyle/>
          <a:p>
            <a:r>
              <a:rPr lang="en-US" dirty="0">
                <a:hlinkClick r:id="rId2"/>
              </a:rPr>
              <a:t>MuPix10 (cern.ch)</a:t>
            </a:r>
            <a:endParaRPr lang="en-US" dirty="0"/>
          </a:p>
        </p:txBody>
      </p:sp>
      <p:pic>
        <p:nvPicPr>
          <p:cNvPr id="10" name="Picture 9">
            <a:extLst>
              <a:ext uri="{FF2B5EF4-FFF2-40B4-BE49-F238E27FC236}">
                <a16:creationId xmlns:a16="http://schemas.microsoft.com/office/drawing/2014/main" id="{5035996B-DC43-A104-BCF8-3D82DA5E9ADA}"/>
              </a:ext>
            </a:extLst>
          </p:cNvPr>
          <p:cNvPicPr>
            <a:picLocks noChangeAspect="1"/>
          </p:cNvPicPr>
          <p:nvPr/>
        </p:nvPicPr>
        <p:blipFill>
          <a:blip r:embed="rId3"/>
          <a:stretch>
            <a:fillRect/>
          </a:stretch>
        </p:blipFill>
        <p:spPr>
          <a:xfrm>
            <a:off x="5363100" y="17301"/>
            <a:ext cx="6828900" cy="3795789"/>
          </a:xfrm>
          <a:prstGeom prst="rect">
            <a:avLst/>
          </a:prstGeom>
        </p:spPr>
      </p:pic>
      <p:pic>
        <p:nvPicPr>
          <p:cNvPr id="6" name="Content Placeholder 5">
            <a:extLst>
              <a:ext uri="{FF2B5EF4-FFF2-40B4-BE49-F238E27FC236}">
                <a16:creationId xmlns:a16="http://schemas.microsoft.com/office/drawing/2014/main" id="{CFFFFD4B-39FE-4036-FAFA-732A466DD137}"/>
              </a:ext>
            </a:extLst>
          </p:cNvPr>
          <p:cNvPicPr>
            <a:picLocks noGrp="1" noChangeAspect="1"/>
          </p:cNvPicPr>
          <p:nvPr>
            <p:ph idx="1"/>
          </p:nvPr>
        </p:nvPicPr>
        <p:blipFill rotWithShape="1">
          <a:blip r:embed="rId4"/>
          <a:srcRect t="8447" b="308"/>
          <a:stretch/>
        </p:blipFill>
        <p:spPr>
          <a:xfrm>
            <a:off x="279976" y="1723564"/>
            <a:ext cx="6797910" cy="3017520"/>
          </a:xfrm>
        </p:spPr>
      </p:pic>
      <p:sp>
        <p:nvSpPr>
          <p:cNvPr id="11" name="TextBox 10">
            <a:extLst>
              <a:ext uri="{FF2B5EF4-FFF2-40B4-BE49-F238E27FC236}">
                <a16:creationId xmlns:a16="http://schemas.microsoft.com/office/drawing/2014/main" id="{8F5C689B-226D-1AA6-45F6-94DE66A9BC01}"/>
              </a:ext>
            </a:extLst>
          </p:cNvPr>
          <p:cNvSpPr txBox="1"/>
          <p:nvPr/>
        </p:nvSpPr>
        <p:spPr>
          <a:xfrm>
            <a:off x="6807200" y="3800891"/>
            <a:ext cx="5384800" cy="1815882"/>
          </a:xfrm>
          <a:prstGeom prst="rect">
            <a:avLst/>
          </a:prstGeom>
          <a:noFill/>
        </p:spPr>
        <p:txBody>
          <a:bodyPr wrap="square" rtlCol="0">
            <a:spAutoFit/>
          </a:bodyPr>
          <a:lstStyle/>
          <a:p>
            <a:pPr marL="285750" indent="-285750">
              <a:buFont typeface="Arial" panose="020B0604020202020204" pitchFamily="34" charset="0"/>
              <a:buChar char="•"/>
            </a:pPr>
            <a:r>
              <a:rPr lang="pl-PL" sz="1600" dirty="0" err="1"/>
              <a:t>MuPix</a:t>
            </a:r>
            <a:r>
              <a:rPr lang="pl-PL" sz="1600" dirty="0"/>
              <a:t> </a:t>
            </a:r>
            <a:r>
              <a:rPr lang="pl-PL" sz="1600" dirty="0" err="1"/>
              <a:t>still</a:t>
            </a:r>
            <a:r>
              <a:rPr lang="pl-PL" sz="1600" dirty="0"/>
              <a:t> </a:t>
            </a:r>
            <a:r>
              <a:rPr lang="pl-PL" sz="1600" dirty="0" err="1"/>
              <a:t>utilizes</a:t>
            </a:r>
            <a:r>
              <a:rPr lang="pl-PL" sz="1600" dirty="0"/>
              <a:t> </a:t>
            </a:r>
            <a:r>
              <a:rPr lang="pl-PL" sz="1600" dirty="0" err="1"/>
              <a:t>priority</a:t>
            </a:r>
            <a:r>
              <a:rPr lang="pl-PL" sz="1600" dirty="0"/>
              <a:t> </a:t>
            </a:r>
            <a:r>
              <a:rPr lang="pl-PL" sz="1600" dirty="0" err="1"/>
              <a:t>encoding</a:t>
            </a:r>
            <a:r>
              <a:rPr lang="en-US" sz="1600" dirty="0"/>
              <a:t> at the end for readout of the cells</a:t>
            </a:r>
            <a:endParaRPr lang="pl-PL" sz="1600" dirty="0"/>
          </a:p>
          <a:p>
            <a:pPr marL="285750" indent="-285750">
              <a:buFont typeface="Arial" panose="020B0604020202020204" pitchFamily="34" charset="0"/>
              <a:buChar char="•"/>
            </a:pPr>
            <a:r>
              <a:rPr lang="en-US" sz="1600" dirty="0"/>
              <a:t>the readout circuitry is spatially separated from the active pixel matrix and there is one readout cell for every pixel in double column structure (old scheme), resulting in </a:t>
            </a:r>
            <a:r>
              <a:rPr lang="en-US" sz="1600" b="1" dirty="0"/>
              <a:t>b</a:t>
            </a:r>
            <a:r>
              <a:rPr lang="pl-PL" sz="1600" b="1" dirty="0" err="1"/>
              <a:t>ig</a:t>
            </a:r>
            <a:r>
              <a:rPr lang="pl-PL" sz="1600" b="1" dirty="0"/>
              <a:t> </a:t>
            </a:r>
            <a:r>
              <a:rPr lang="pl-PL" sz="1600" b="1" dirty="0" err="1"/>
              <a:t>periphery</a:t>
            </a:r>
            <a:r>
              <a:rPr lang="pl-PL" sz="1600" b="1" dirty="0"/>
              <a:t> </a:t>
            </a:r>
            <a:r>
              <a:rPr lang="pl-PL" sz="1600" b="1" dirty="0" err="1"/>
              <a:t>circuit</a:t>
            </a:r>
            <a:r>
              <a:rPr lang="en-US" sz="1600" b="1" dirty="0"/>
              <a:t> – highly disqualifying for EIC SVT!</a:t>
            </a:r>
          </a:p>
        </p:txBody>
      </p:sp>
      <p:pic>
        <p:nvPicPr>
          <p:cNvPr id="5" name="Picture 4">
            <a:extLst>
              <a:ext uri="{FF2B5EF4-FFF2-40B4-BE49-F238E27FC236}">
                <a16:creationId xmlns:a16="http://schemas.microsoft.com/office/drawing/2014/main" id="{F473AD1E-62D0-DA9F-A6F3-2874EA6A1203}"/>
              </a:ext>
            </a:extLst>
          </p:cNvPr>
          <p:cNvPicPr>
            <a:picLocks noChangeAspect="1"/>
          </p:cNvPicPr>
          <p:nvPr/>
        </p:nvPicPr>
        <p:blipFill>
          <a:blip r:embed="rId5"/>
          <a:stretch>
            <a:fillRect/>
          </a:stretch>
        </p:blipFill>
        <p:spPr>
          <a:xfrm>
            <a:off x="3220935" y="4378031"/>
            <a:ext cx="1952786" cy="2456481"/>
          </a:xfrm>
          <a:prstGeom prst="rect">
            <a:avLst/>
          </a:prstGeom>
        </p:spPr>
      </p:pic>
      <p:sp>
        <p:nvSpPr>
          <p:cNvPr id="7" name="TextBox 6">
            <a:extLst>
              <a:ext uri="{FF2B5EF4-FFF2-40B4-BE49-F238E27FC236}">
                <a16:creationId xmlns:a16="http://schemas.microsoft.com/office/drawing/2014/main" id="{3BA9E785-21E4-B24D-C1D2-9188660ACBB8}"/>
              </a:ext>
            </a:extLst>
          </p:cNvPr>
          <p:cNvSpPr txBox="1"/>
          <p:nvPr/>
        </p:nvSpPr>
        <p:spPr>
          <a:xfrm>
            <a:off x="5173721" y="5545751"/>
            <a:ext cx="6828899"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Every pixel individually routed to periphery</a:t>
            </a:r>
            <a:r>
              <a:rPr lang="en-US" sz="1400" dirty="0"/>
              <a:t>, that is feasible for O(50um-80un) but impossible at O(20um) and with process with 6 metal layers</a:t>
            </a:r>
          </a:p>
          <a:p>
            <a:pPr marL="285750" indent="-285750">
              <a:buFont typeface="Arial" panose="020B0604020202020204" pitchFamily="34" charset="0"/>
              <a:buChar char="•"/>
            </a:pPr>
            <a:r>
              <a:rPr lang="en-US" sz="1400" dirty="0"/>
              <a:t>Alone readout cells are &gt;2um in height each, occupying all more area than entire readout in ALICE-ITS3 sensors</a:t>
            </a:r>
          </a:p>
        </p:txBody>
      </p:sp>
      <p:sp>
        <p:nvSpPr>
          <p:cNvPr id="14" name="TextBox 13">
            <a:extLst>
              <a:ext uri="{FF2B5EF4-FFF2-40B4-BE49-F238E27FC236}">
                <a16:creationId xmlns:a16="http://schemas.microsoft.com/office/drawing/2014/main" id="{E001C0EB-8B69-6937-8349-E25C170090BD}"/>
              </a:ext>
            </a:extLst>
          </p:cNvPr>
          <p:cNvSpPr txBox="1"/>
          <p:nvPr/>
        </p:nvSpPr>
        <p:spPr>
          <a:xfrm>
            <a:off x="264481" y="931164"/>
            <a:ext cx="5098619"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err="1"/>
              <a:t>MuPix</a:t>
            </a:r>
            <a:r>
              <a:rPr lang="en-US" sz="1600" b="1" dirty="0"/>
              <a:t> is not even driven</a:t>
            </a:r>
            <a:r>
              <a:rPr lang="en-US" sz="1600" dirty="0"/>
              <a:t>; it only stores hit is peripheral cells, measures time of arrival and amplitude and cells wait for being scanned.</a:t>
            </a:r>
          </a:p>
        </p:txBody>
      </p:sp>
    </p:spTree>
    <p:extLst>
      <p:ext uri="{BB962C8B-B14F-4D97-AF65-F5344CB8AC3E}">
        <p14:creationId xmlns:p14="http://schemas.microsoft.com/office/powerpoint/2010/main" val="324349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5DE8-2C3B-999A-D406-EB73448CD30B}"/>
              </a:ext>
            </a:extLst>
          </p:cNvPr>
          <p:cNvSpPr>
            <a:spLocks noGrp="1"/>
          </p:cNvSpPr>
          <p:nvPr>
            <p:ph type="title"/>
          </p:nvPr>
        </p:nvSpPr>
        <p:spPr>
          <a:xfrm>
            <a:off x="219287" y="1109"/>
            <a:ext cx="11049000" cy="1325563"/>
          </a:xfrm>
        </p:spPr>
        <p:txBody>
          <a:bodyPr/>
          <a:lstStyle/>
          <a:p>
            <a:r>
              <a:rPr lang="en-US" dirty="0"/>
              <a:t>Answer </a:t>
            </a:r>
            <a:r>
              <a:rPr lang="pl-PL" dirty="0" err="1"/>
              <a:t>cont</a:t>
            </a:r>
            <a:r>
              <a:rPr lang="pl-PL" dirty="0"/>
              <a:t>.</a:t>
            </a:r>
            <a:endParaRPr lang="en-US" dirty="0"/>
          </a:p>
        </p:txBody>
      </p:sp>
      <p:sp>
        <p:nvSpPr>
          <p:cNvPr id="4" name="Slide Number Placeholder 3">
            <a:extLst>
              <a:ext uri="{FF2B5EF4-FFF2-40B4-BE49-F238E27FC236}">
                <a16:creationId xmlns:a16="http://schemas.microsoft.com/office/drawing/2014/main" id="{C81A1DA0-3F10-CC51-C28C-226CEAAF8D4D}"/>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7" name="TextBox 6">
            <a:extLst>
              <a:ext uri="{FF2B5EF4-FFF2-40B4-BE49-F238E27FC236}">
                <a16:creationId xmlns:a16="http://schemas.microsoft.com/office/drawing/2014/main" id="{3BA9E785-21E4-B24D-C1D2-9188660ACBB8}"/>
              </a:ext>
            </a:extLst>
          </p:cNvPr>
          <p:cNvSpPr txBox="1"/>
          <p:nvPr/>
        </p:nvSpPr>
        <p:spPr>
          <a:xfrm>
            <a:off x="1746414" y="1053616"/>
            <a:ext cx="9578600" cy="5262979"/>
          </a:xfrm>
          <a:prstGeom prst="rect">
            <a:avLst/>
          </a:prstGeom>
          <a:noFill/>
        </p:spPr>
        <p:txBody>
          <a:bodyPr wrap="square" rtlCol="0">
            <a:spAutoFit/>
          </a:bodyPr>
          <a:lstStyle/>
          <a:p>
            <a:r>
              <a:rPr lang="en-US" sz="1600" dirty="0">
                <a:solidFill>
                  <a:srgbClr val="FF0000"/>
                </a:solidFill>
              </a:rPr>
              <a:t>Definition of Event-Driven Readout:</a:t>
            </a:r>
          </a:p>
          <a:p>
            <a:r>
              <a:rPr lang="en-US" sz="1600" b="1" i="0" dirty="0">
                <a:effectLst/>
                <a:latin typeface="Söhne"/>
              </a:rPr>
              <a:t>Event-Driven Readout</a:t>
            </a:r>
            <a:r>
              <a:rPr lang="en-US" sz="1600" b="0" i="0" dirty="0">
                <a:solidFill>
                  <a:srgbClr val="374151"/>
                </a:solidFill>
                <a:effectLst/>
                <a:latin typeface="Söhne"/>
              </a:rPr>
              <a:t> is a data processing approach and transmission method, where data is automatically localized and forwarded to the output in an automated manner without the need for manual prioritization, intervention or intermediate storage. This approach ensures that data is transmitted without corruption or delay caused by collisions with other data, </a:t>
            </a:r>
            <a:r>
              <a:rPr lang="en-US" sz="1600" dirty="0">
                <a:solidFill>
                  <a:srgbClr val="374151"/>
                </a:solidFill>
                <a:latin typeface="Söhne"/>
              </a:rPr>
              <a:t>transfer of which was </a:t>
            </a:r>
            <a:r>
              <a:rPr lang="en-US" sz="1600" b="0" i="0" dirty="0">
                <a:solidFill>
                  <a:srgbClr val="374151"/>
                </a:solidFill>
                <a:effectLst/>
                <a:latin typeface="Söhne"/>
              </a:rPr>
              <a:t>either previously initiated or during the transmission pf the data in question. This method guarantees efficient, seamless data transmission without explicit, hidden, or apparent priority assignments.</a:t>
            </a:r>
            <a:endParaRPr lang="en-US" sz="1600" b="0" i="0" dirty="0">
              <a:solidFill>
                <a:srgbClr val="FF0000"/>
              </a:solidFill>
              <a:effectLst/>
              <a:latin typeface="Söhne"/>
            </a:endParaRPr>
          </a:p>
          <a:p>
            <a:endParaRPr lang="en-US" sz="1600" dirty="0">
              <a:solidFill>
                <a:srgbClr val="FF0000"/>
              </a:solidFill>
              <a:latin typeface="Söhne"/>
            </a:endParaRPr>
          </a:p>
          <a:p>
            <a:r>
              <a:rPr lang="en-US" sz="1600" b="0" i="0" dirty="0">
                <a:effectLst/>
                <a:latin typeface="Söhne"/>
              </a:rPr>
              <a:t>Readout, in which sources of data report to external storage cells (and these cells extract time-of arrival and amplitude information thanks to locally running clocks, data converters, etc.) and, then, these cells are scanned for presence of data is not Event-Driven.</a:t>
            </a:r>
          </a:p>
          <a:p>
            <a:endParaRPr lang="en-US" sz="1600" dirty="0">
              <a:solidFill>
                <a:srgbClr val="FF0000"/>
              </a:solidFill>
              <a:latin typeface="Söhne"/>
            </a:endParaRPr>
          </a:p>
          <a:p>
            <a:r>
              <a:rPr lang="en-US" sz="1600" b="1" i="0" dirty="0">
                <a:effectLst/>
                <a:latin typeface="Söhne"/>
              </a:rPr>
              <a:t>Currently in HEP or NP community there is no Event-Driven Readout developed or used other than here presented EDWARD protocol.</a:t>
            </a:r>
          </a:p>
          <a:p>
            <a:endParaRPr lang="en-US" sz="1600" dirty="0">
              <a:solidFill>
                <a:srgbClr val="FF0000"/>
              </a:solidFill>
              <a:latin typeface="Söhne"/>
            </a:endParaRPr>
          </a:p>
          <a:p>
            <a:r>
              <a:rPr lang="en-US" sz="1600" b="0" i="0" dirty="0">
                <a:effectLst/>
                <a:latin typeface="Söhne"/>
              </a:rPr>
              <a:t>X-Y reporting is prone to ambiguities</a:t>
            </a:r>
          </a:p>
          <a:p>
            <a:r>
              <a:rPr lang="en-US" sz="1600" dirty="0">
                <a:latin typeface="Söhne"/>
              </a:rPr>
              <a:t>Token Passing is polling readout method with unpredictable time to localize data</a:t>
            </a:r>
          </a:p>
          <a:p>
            <a:r>
              <a:rPr lang="en-US" sz="1600" dirty="0">
                <a:latin typeface="Söhne"/>
              </a:rPr>
              <a:t>Priority-encoder based methods require snapshotting of frames</a:t>
            </a:r>
          </a:p>
          <a:p>
            <a:r>
              <a:rPr lang="en-US" sz="1600" dirty="0">
                <a:latin typeface="Söhne"/>
              </a:rPr>
              <a:t>Time-encoded methods, such as CERN-proposed DPTS, are prone to ambiguities, prone to process dispersions and biases changing timing and require time-to-digital converters for obtaining position from time or delay information</a:t>
            </a:r>
          </a:p>
        </p:txBody>
      </p:sp>
    </p:spTree>
    <p:extLst>
      <p:ext uri="{BB962C8B-B14F-4D97-AF65-F5344CB8AC3E}">
        <p14:creationId xmlns:p14="http://schemas.microsoft.com/office/powerpoint/2010/main" val="341954487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9a176dd-81aa-4f1b-9d47-de21cb3ea3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AADD7980F7EF4E86EEBDC4EA887007" ma:contentTypeVersion="12" ma:contentTypeDescription="Create a new document." ma:contentTypeScope="" ma:versionID="86b4f1fc4cfd9297c3e276410b76acf4">
  <xsd:schema xmlns:xsd="http://www.w3.org/2001/XMLSchema" xmlns:xs="http://www.w3.org/2001/XMLSchema" xmlns:p="http://schemas.microsoft.com/office/2006/metadata/properties" xmlns:ns3="4d676c88-2d1f-4070-87a0-abf9b57c702c" xmlns:ns4="29a176dd-81aa-4f1b-9d47-de21cb3ea305" targetNamespace="http://schemas.microsoft.com/office/2006/metadata/properties" ma:root="true" ma:fieldsID="6ca4c333e074eacf4069af5489f6ec91" ns3:_="" ns4:_="">
    <xsd:import namespace="4d676c88-2d1f-4070-87a0-abf9b57c702c"/>
    <xsd:import namespace="29a176dd-81aa-4f1b-9d47-de21cb3ea30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76c88-2d1f-4070-87a0-abf9b57c70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a176dd-81aa-4f1b-9d47-de21cb3ea30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C08C7B-3279-4462-8649-99600BD7748C}">
  <ds:schemaRefs>
    <ds:schemaRef ds:uri="http://purl.org/dc/terms/"/>
    <ds:schemaRef ds:uri="http://schemas.openxmlformats.org/package/2006/metadata/core-properties"/>
    <ds:schemaRef ds:uri="29a176dd-81aa-4f1b-9d47-de21cb3ea305"/>
    <ds:schemaRef ds:uri="http://schemas.microsoft.com/office/2006/documentManagement/types"/>
    <ds:schemaRef ds:uri="http://schemas.microsoft.com/office/infopath/2007/PartnerControls"/>
    <ds:schemaRef ds:uri="4d676c88-2d1f-4070-87a0-abf9b57c702c"/>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198B190-AF7D-4730-A01D-E0CB8D63EF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76c88-2d1f-4070-87a0-abf9b57c702c"/>
    <ds:schemaRef ds:uri="29a176dd-81aa-4f1b-9d47-de21cb3ea3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E52761-51D6-45BB-A8B3-240D554EA4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bnl_ppt_template_2021_widescreen_compressed (5)</Template>
  <TotalTime>2648</TotalTime>
  <Words>2423</Words>
  <Application>Microsoft Office PowerPoint</Application>
  <PresentationFormat>Widescreen</PresentationFormat>
  <Paragraphs>229</Paragraphs>
  <Slides>36</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Body</vt:lpstr>
      <vt:lpstr>Calibri</vt:lpstr>
      <vt:lpstr>ElsevierSans</vt:lpstr>
      <vt:lpstr>MS Shell Dlg 2</vt:lpstr>
      <vt:lpstr>Söhne</vt:lpstr>
      <vt:lpstr>Symbol</vt:lpstr>
      <vt:lpstr>Wingdings 3</vt:lpstr>
      <vt:lpstr>BNL</vt:lpstr>
      <vt:lpstr>Large-Area Monolithic Active Pixel Sensors Combining High Spatial and Temporal Resolution – committee presentation meeting</vt:lpstr>
      <vt:lpstr>PART 1 Committee comments</vt:lpstr>
      <vt:lpstr>Question #1</vt:lpstr>
      <vt:lpstr>Answer</vt:lpstr>
      <vt:lpstr>Question #2</vt:lpstr>
      <vt:lpstr>Answer</vt:lpstr>
      <vt:lpstr>Question #3</vt:lpstr>
      <vt:lpstr>Answer</vt:lpstr>
      <vt:lpstr>Answer cont.</vt:lpstr>
      <vt:lpstr>Question #4</vt:lpstr>
      <vt:lpstr>Answer </vt:lpstr>
      <vt:lpstr>Answer cont.</vt:lpstr>
      <vt:lpstr>Answer cont.</vt:lpstr>
      <vt:lpstr>PART 2 Proposal overview </vt:lpstr>
      <vt:lpstr>Motivation</vt:lpstr>
      <vt:lpstr>MAPS</vt:lpstr>
      <vt:lpstr>ALICE-ITS3</vt:lpstr>
      <vt:lpstr>ALICE-ITS3</vt:lpstr>
      <vt:lpstr>TPSCo 65nm</vt:lpstr>
      <vt:lpstr>PowerPoint Presentation</vt:lpstr>
      <vt:lpstr>ALICE readout - AERD</vt:lpstr>
      <vt:lpstr>AERD in ALICE-ITS3</vt:lpstr>
      <vt:lpstr>DPTS idea</vt:lpstr>
      <vt:lpstr>PowerPoint Presentation</vt:lpstr>
      <vt:lpstr>Readout latency in EDWARD (delay) -1</vt:lpstr>
      <vt:lpstr>Readout latency  (delay) – 2 </vt:lpstr>
      <vt:lpstr>Low-Power Front-End Design</vt:lpstr>
      <vt:lpstr>Low-Power Front-End Design</vt:lpstr>
      <vt:lpstr>Plan for substituting ALICE ITS3 RSU</vt:lpstr>
      <vt:lpstr>Tasks overview</vt:lpstr>
      <vt:lpstr>PART 3 Q&amp;A</vt:lpstr>
      <vt:lpstr>Backup</vt:lpstr>
      <vt:lpstr>Tasks overview </vt:lpstr>
      <vt:lpstr>Tasks overview cont.</vt:lpstr>
      <vt:lpstr>Deliverables</vt:lpstr>
      <vt:lpstr>Budget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Large-Area Monolithic Active Pixel Sensors Combining High Spatial and Temporal Resolution – committee presentation meeting</dc:title>
  <dc:subject/>
  <dc:creator>Gorni, Dominik</dc:creator>
  <cp:keywords/>
  <dc:description/>
  <cp:lastModifiedBy>Dominik Górni</cp:lastModifiedBy>
  <cp:revision>60</cp:revision>
  <dcterms:created xsi:type="dcterms:W3CDTF">2023-10-20T13:51:51Z</dcterms:created>
  <dcterms:modified xsi:type="dcterms:W3CDTF">2023-10-30T14:25:39Z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0x010100B5AADD7980F7EF4E86EEBDC4EA887007</vt:lpwstr>
  </property>
</Properties>
</file>