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512" r:id="rId2"/>
    <p:sldId id="1513" r:id="rId3"/>
    <p:sldId id="1514" r:id="rId4"/>
    <p:sldId id="259" r:id="rId5"/>
    <p:sldId id="258" r:id="rId6"/>
    <p:sldId id="1515" r:id="rId7"/>
    <p:sldId id="260" r:id="rId8"/>
    <p:sldId id="1518" r:id="rId9"/>
    <p:sldId id="1519" r:id="rId10"/>
    <p:sldId id="280" r:id="rId11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18"/>
    <p:restoredTop sz="94630"/>
  </p:normalViewPr>
  <p:slideViewPr>
    <p:cSldViewPr snapToGrid="0">
      <p:cViewPr varScale="1">
        <p:scale>
          <a:sx n="113" d="100"/>
          <a:sy n="113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1BBF0-8DA8-C24F-A9BB-CC95BC6A90A1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4F734-31AD-174F-8091-EDBC6E65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3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CC8B61-2B80-AD4B-BBB8-332BE66983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2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DE1F07A-91E0-483D-A67F-F18C33BBCB0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112852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11840" y="3962160"/>
            <a:ext cx="112852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8C6C8CC-4BAC-4496-8065-C9F607CB88C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194520" y="13539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11840" y="39621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194520" y="39621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E1860B5-6089-4199-AAF0-CBC5B19CCE6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36334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227480" y="1353960"/>
            <a:ext cx="36334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42760" y="1353960"/>
            <a:ext cx="36334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11840" y="3962160"/>
            <a:ext cx="36334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227480" y="3962160"/>
            <a:ext cx="36334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42760" y="3962160"/>
            <a:ext cx="36334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CE4236C-022E-4C36-B524-002757D48AB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6E2EFC7-E664-C94B-A020-ACAEA16D8B61}" type="datetime1">
              <a:rPr lang="en-US" smtClean="0">
                <a:solidFill>
                  <a:prstClr val="black"/>
                </a:solidFill>
              </a:rPr>
              <a:pPr/>
              <a:t>10/18/23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264C62A-42DA-064B-B402-BD4DFBC1F79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42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FD9D-C3E8-4136-867D-E12C694AC5F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9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11840" y="1353960"/>
            <a:ext cx="1128528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D2FE847-C41D-4D5C-B090-BE8D3C3A6DD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1128528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8C6FB04-B369-42A6-A76C-B0C708B29B2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550692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194520" y="1353960"/>
            <a:ext cx="550692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D415235-26AE-4601-AC52-E48FDDEB8CC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8F925E9-CD56-432A-8C06-A84682F0F39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11840" y="408600"/>
            <a:ext cx="11285280" cy="2257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A2AA99B-E6CE-4CA8-992B-88B276BAB40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194520" y="1353960"/>
            <a:ext cx="550692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11840" y="39621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E51B2B3-61E8-4D94-BF7C-F794D07E12B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550692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194520" y="13539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194520" y="39621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601A6C6-3F98-4C93-AE72-E2390AA9422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11840" y="339480"/>
            <a:ext cx="1128528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11840" y="13539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194520" y="1353960"/>
            <a:ext cx="550692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11840" y="3962160"/>
            <a:ext cx="11285280" cy="2381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5DCC361-9CA0-460D-B717-8A105FBEAEA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icture 9"/>
          <p:cNvPicPr/>
          <p:nvPr/>
        </p:nvPicPr>
        <p:blipFill>
          <a:blip r:embed="rId16"/>
          <a:stretch/>
        </p:blipFill>
        <p:spPr>
          <a:xfrm>
            <a:off x="0" y="0"/>
            <a:ext cx="12191400" cy="749395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7" descr="Picture 7"/>
          <p:cNvPicPr/>
          <p:nvPr/>
        </p:nvPicPr>
        <p:blipFill>
          <a:blip r:embed="rId17"/>
          <a:stretch/>
        </p:blipFill>
        <p:spPr>
          <a:xfrm>
            <a:off x="11018520" y="6186960"/>
            <a:ext cx="1172880" cy="670320"/>
          </a:xfrm>
          <a:prstGeom prst="rect">
            <a:avLst/>
          </a:prstGeom>
          <a:ln w="1270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11840" y="408600"/>
            <a:ext cx="11285280" cy="486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11840" y="1353960"/>
            <a:ext cx="11285280" cy="4992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>
          <a:xfrm>
            <a:off x="5870520" y="6505560"/>
            <a:ext cx="244800" cy="226440"/>
          </a:xfrm>
          <a:prstGeom prst="rect">
            <a:avLst/>
          </a:prstGeom>
          <a:noFill/>
          <a:ln w="12600">
            <a:noFill/>
          </a:ln>
        </p:spPr>
        <p:txBody>
          <a:bodyPr lIns="45720" tIns="45000" rIns="45720" bIns="45000" anchor="ctr">
            <a:noAutofit/>
          </a:bodyPr>
          <a:lstStyle>
            <a:lvl1pPr>
              <a:lnSpc>
                <a:spcPct val="100000"/>
              </a:lnSpc>
              <a:buNone/>
              <a:defRPr lang="en-US" sz="2400" b="0" strike="noStrike" spc="-1">
                <a:latin typeface="Times New Roman"/>
              </a:defRPr>
            </a:lvl1pPr>
          </a:lstStyle>
          <a:p>
            <a:pPr>
              <a:lnSpc>
                <a:spcPct val="100000"/>
              </a:lnSpc>
              <a:buNone/>
            </a:pPr>
            <a:fld id="{CAF3EB86-E151-4480-B51C-F1604000C9DB}" type="slidenum">
              <a:rPr lang="en-US" sz="2400" b="0" strike="noStrike" spc="-1">
                <a:latin typeface="Times New Roman"/>
              </a:rPr>
              <a:t>‹#›</a:t>
            </a:fld>
            <a:endParaRPr lang="en-US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395" y="136524"/>
            <a:ext cx="11285280" cy="486720"/>
          </a:xfrm>
        </p:spPr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8A8F79-46B2-4A8A-BA23-5E770C37E02F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 txBox="1">
            <a:spLocks/>
          </p:cNvSpPr>
          <p:nvPr/>
        </p:nvSpPr>
        <p:spPr bwMode="auto">
          <a:xfrm>
            <a:off x="1061156" y="1134358"/>
            <a:ext cx="9708444" cy="506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Brief description of the physics program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List of experiments and spokespersons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List any new idea of CAA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List of Ph.D. students and subject of thesis topic completed and in progress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Analyses based on pass-1 data</a:t>
            </a:r>
          </a:p>
          <a:p>
            <a:pPr lvl="1"/>
            <a:r>
              <a:rPr lang="en-US" sz="1900" kern="0" dirty="0"/>
              <a:t>Completed analysis and published articles</a:t>
            </a:r>
          </a:p>
          <a:p>
            <a:pPr lvl="1"/>
            <a:r>
              <a:rPr lang="en-US" sz="1900" kern="0" dirty="0"/>
              <a:t>Status of analysis notes and articles in preparation based on pass1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Current analysis with pass-2 data and FY2024 plans</a:t>
            </a:r>
          </a:p>
          <a:p>
            <a:pPr lvl="1"/>
            <a:r>
              <a:rPr lang="en-US" sz="1900" kern="0" dirty="0"/>
              <a:t>First look at spring 2019 data comparing pass-1 and pass-2 highlights</a:t>
            </a:r>
          </a:p>
          <a:p>
            <a:pPr lvl="1"/>
            <a:r>
              <a:rPr lang="en-US" sz="1900" kern="0" dirty="0"/>
              <a:t>Physics requirements </a:t>
            </a:r>
          </a:p>
          <a:p>
            <a:pPr lvl="1"/>
            <a:r>
              <a:rPr lang="en-US" sz="1900" kern="0" dirty="0"/>
              <a:t>Resources FY2024</a:t>
            </a:r>
          </a:p>
          <a:p>
            <a:pPr lvl="1"/>
            <a:r>
              <a:rPr lang="en-US" sz="1900" kern="0" dirty="0"/>
              <a:t>Publication plans for FY2024 with timeline</a:t>
            </a:r>
          </a:p>
          <a:p>
            <a:pPr lvl="1"/>
            <a:r>
              <a:rPr lang="en-US" sz="1900" kern="0" dirty="0"/>
              <a:t>Collaboration with theorists and high-level analysis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kern="0" dirty="0">
                <a:solidFill>
                  <a:srgbClr val="333399"/>
                </a:solidFill>
              </a:rPr>
              <a:t>Summary including challenges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09348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DCDD-DA0A-DEA0-4B0A-335D4B67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03" y="-196652"/>
            <a:ext cx="12192000" cy="1325563"/>
          </a:xfrm>
        </p:spPr>
        <p:txBody>
          <a:bodyPr/>
          <a:lstStyle/>
          <a:p>
            <a:r>
              <a:rPr lang="en-US" sz="3200" b="1" dirty="0"/>
              <a:t>DVCS Cross Section Measurement Analysis-note under review</a:t>
            </a:r>
          </a:p>
        </p:txBody>
      </p:sp>
      <p:pic>
        <p:nvPicPr>
          <p:cNvPr id="6" name="Content Placeholder 5" descr="A screenshot of a graph&#10;&#10;Description automatically generated">
            <a:extLst>
              <a:ext uri="{FF2B5EF4-FFF2-40B4-BE49-F238E27FC236}">
                <a16:creationId xmlns:a16="http://schemas.microsoft.com/office/drawing/2014/main" id="{B2100E7A-4019-314E-A82D-34D307099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31959" y="1243376"/>
            <a:ext cx="4528081" cy="5596368"/>
          </a:xfrm>
        </p:spPr>
      </p:pic>
      <p:pic>
        <p:nvPicPr>
          <p:cNvPr id="9" name="Picture 8" descr="A screenshot of a graph&#10;&#10;Description automatically generated">
            <a:extLst>
              <a:ext uri="{FF2B5EF4-FFF2-40B4-BE49-F238E27FC236}">
                <a16:creationId xmlns:a16="http://schemas.microsoft.com/office/drawing/2014/main" id="{C356FBF7-C235-11C4-E381-F57B3A62F3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9378" y="1243377"/>
            <a:ext cx="4137725" cy="549751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09816BA-9FA2-CC36-FCD2-904F06755EF3}"/>
              </a:ext>
            </a:extLst>
          </p:cNvPr>
          <p:cNvSpPr txBox="1">
            <a:spLocks/>
          </p:cNvSpPr>
          <p:nvPr/>
        </p:nvSpPr>
        <p:spPr>
          <a:xfrm>
            <a:off x="0" y="1343817"/>
            <a:ext cx="12192000" cy="549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DVCS Cross sections</a:t>
            </a:r>
          </a:p>
          <a:p>
            <a:endParaRPr lang="en-US" dirty="0"/>
          </a:p>
          <a:p>
            <a:r>
              <a:rPr lang="en-US" dirty="0"/>
              <a:t>Impacts</a:t>
            </a:r>
          </a:p>
          <a:p>
            <a:pPr marL="411480" lvl="1"/>
            <a:r>
              <a:rPr lang="en-US" dirty="0"/>
              <a:t>New inputs for global fitting</a:t>
            </a:r>
          </a:p>
          <a:p>
            <a:pPr marL="411480" lvl="1"/>
            <a:r>
              <a:rPr lang="en-US" dirty="0"/>
              <a:t>Unprecedentedly wide phase space</a:t>
            </a:r>
          </a:p>
          <a:p>
            <a:pPr marL="411480" lvl="1"/>
            <a:r>
              <a:rPr lang="en-US" dirty="0"/>
              <a:t>Full final state measurement</a:t>
            </a:r>
          </a:p>
          <a:p>
            <a:pPr marL="411480" lvl="1"/>
            <a:r>
              <a:rPr lang="en-US" dirty="0"/>
              <a:t>Access to further studies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5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5EAA-FB90-010F-C9F4-F276D8A8A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840" y="267840"/>
            <a:ext cx="11285280" cy="486720"/>
          </a:xfrm>
        </p:spPr>
        <p:txBody>
          <a:bodyPr/>
          <a:lstStyle/>
          <a:p>
            <a:r>
              <a:rPr lang="en-US" sz="3200" b="1" dirty="0"/>
              <a:t>RGA – Deep Exclusive Science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00FC-1917-15E4-37E6-58FC7A945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73" y="1342671"/>
            <a:ext cx="11285280" cy="4992840"/>
          </a:xfrm>
        </p:spPr>
        <p:txBody>
          <a:bodyPr/>
          <a:lstStyle/>
          <a:p>
            <a:r>
              <a:rPr lang="en-US" sz="2000" dirty="0">
                <a:effectLst/>
                <a:latin typeface="+mj-lt"/>
              </a:rPr>
              <a:t>Generalized Parton Distributions (GPDs), </a:t>
            </a:r>
            <a:r>
              <a:rPr lang="en-US" sz="2000" dirty="0">
                <a:latin typeface="+mj-lt"/>
              </a:rPr>
              <a:t>and</a:t>
            </a:r>
            <a:r>
              <a:rPr lang="en-US" sz="2000" dirty="0">
                <a:effectLst/>
                <a:latin typeface="+mj-lt"/>
              </a:rPr>
              <a:t> 3 dimensions (3D) imaging of the proton, 2 in transverse coordinate space and 1 in longitudinal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momentum space.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effectLst/>
                <a:latin typeface="+mj-lt"/>
              </a:rPr>
              <a:t>Mechanical Structure of the Nucleon, a novel way to describe the nucleon structure, acces</a:t>
            </a:r>
            <a:r>
              <a:rPr lang="en-US" sz="2000" dirty="0">
                <a:latin typeface="+mj-lt"/>
              </a:rPr>
              <a:t>s to the pressure, strong force distribution and the mechanical radius of the proton</a:t>
            </a:r>
          </a:p>
          <a:p>
            <a:endParaRPr lang="en-US" sz="2000" dirty="0">
              <a:latin typeface="+mj-lt"/>
            </a:endParaRPr>
          </a:p>
          <a:p>
            <a:pPr marL="914400" lvl="2" indent="0">
              <a:buNone/>
            </a:pPr>
            <a:r>
              <a:rPr lang="en-US" dirty="0">
                <a:latin typeface="+mj-lt"/>
              </a:rPr>
              <a:t>The program requires the measurements with high precisions of deep exclusive processes, both BSA and cross sections.</a:t>
            </a:r>
          </a:p>
          <a:p>
            <a:endParaRPr lang="en-US" sz="2000" dirty="0">
              <a:effectLst/>
              <a:latin typeface="+mj-lt"/>
            </a:endParaRPr>
          </a:p>
          <a:p>
            <a:pPr marL="0" indent="0">
              <a:buNone/>
            </a:pPr>
            <a:endParaRPr lang="en-US" dirty="0">
              <a:effectLst/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CABA692A-DFC0-C953-51BC-70674D1444E9}"/>
              </a:ext>
            </a:extLst>
          </p:cNvPr>
          <p:cNvSpPr/>
          <p:nvPr/>
        </p:nvSpPr>
        <p:spPr>
          <a:xfrm>
            <a:off x="265084" y="3508891"/>
            <a:ext cx="615449" cy="329331"/>
          </a:xfrm>
          <a:prstGeom prst="homePlat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4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D8FC-94E1-C668-1F4D-1CA71B3B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91" y="267815"/>
            <a:ext cx="11285280" cy="486720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</a:rPr>
              <a:t>List of experiments</a:t>
            </a:r>
          </a:p>
        </p:txBody>
      </p:sp>
      <p:pic>
        <p:nvPicPr>
          <p:cNvPr id="5" name="Content Placeholder 4" descr="A table of information with text&#10;&#10;Description automatically generated with medium confidence">
            <a:extLst>
              <a:ext uri="{FF2B5EF4-FFF2-40B4-BE49-F238E27FC236}">
                <a16:creationId xmlns:a16="http://schemas.microsoft.com/office/drawing/2014/main" id="{9B84B4DB-5963-5335-4C76-57B6E480E4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13" y="1354138"/>
            <a:ext cx="6095459" cy="4992687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D28E1DB-D801-315B-3AE0-610BABC255A6}"/>
              </a:ext>
            </a:extLst>
          </p:cNvPr>
          <p:cNvSpPr/>
          <p:nvPr/>
        </p:nvSpPr>
        <p:spPr>
          <a:xfrm>
            <a:off x="2833512" y="3273778"/>
            <a:ext cx="6465176" cy="5767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FD7411-AFEA-4D63-5BB3-E5FAF4DD4414}"/>
              </a:ext>
            </a:extLst>
          </p:cNvPr>
          <p:cNvSpPr/>
          <p:nvPr/>
        </p:nvSpPr>
        <p:spPr>
          <a:xfrm>
            <a:off x="2821343" y="5793021"/>
            <a:ext cx="6465176" cy="5767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3F4866-9AC6-4B67-EFF5-FCDD3C23419F}"/>
              </a:ext>
            </a:extLst>
          </p:cNvPr>
          <p:cNvSpPr/>
          <p:nvPr/>
        </p:nvSpPr>
        <p:spPr>
          <a:xfrm>
            <a:off x="2863412" y="1354138"/>
            <a:ext cx="6465176" cy="5767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9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360" y="914497"/>
            <a:ext cx="11285280" cy="480322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Completed analyses and published articles based on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pass1 data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>
              <a:solidFill>
                <a:prstClr val="black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0" i="0" u="none" strike="noStrike" dirty="0">
                <a:solidFill>
                  <a:srgbClr val="555555"/>
                </a:solidFill>
                <a:effectLst/>
                <a:latin typeface="+mj-lt"/>
              </a:rPr>
              <a:t>G. </a:t>
            </a:r>
            <a:r>
              <a:rPr lang="en-US" sz="1800" b="0" i="0" u="none" strike="noStrike" dirty="0" err="1">
                <a:solidFill>
                  <a:srgbClr val="555555"/>
                </a:solidFill>
                <a:effectLst/>
                <a:latin typeface="+mj-lt"/>
              </a:rPr>
              <a:t>Christiaens</a:t>
            </a:r>
            <a:r>
              <a:rPr lang="en-US" sz="1800" b="0" i="0" u="none" strike="noStrike" dirty="0">
                <a:solidFill>
                  <a:srgbClr val="555555"/>
                </a:solidFill>
                <a:effectLst/>
                <a:latin typeface="+mj-lt"/>
              </a:rPr>
              <a:t> </a:t>
            </a:r>
            <a:r>
              <a:rPr lang="en-US" sz="1800" b="0" i="1" u="none" strike="noStrike" dirty="0">
                <a:solidFill>
                  <a:srgbClr val="555555"/>
                </a:solidFill>
                <a:effectLst/>
                <a:latin typeface="+mj-lt"/>
              </a:rPr>
              <a:t>et al.</a:t>
            </a:r>
            <a:r>
              <a:rPr lang="en-US" sz="1800" b="0" i="0" u="none" strike="noStrike" dirty="0">
                <a:solidFill>
                  <a:srgbClr val="555555"/>
                </a:solidFill>
                <a:effectLst/>
                <a:latin typeface="+mj-lt"/>
              </a:rPr>
              <a:t> (CLAS Collaboration) </a:t>
            </a:r>
            <a:r>
              <a:rPr lang="en-US" sz="1800" b="0" i="0" u="none" strike="noStrike" dirty="0">
                <a:solidFill>
                  <a:srgbClr val="333333"/>
                </a:solidFill>
                <a:effectLst/>
                <a:latin typeface="+mj-lt"/>
              </a:rPr>
              <a:t>First CLAS12 Measurement of Deeply Virtual Compton Scattering Beam-Spin Asymmetries in the Extended Valence Region </a:t>
            </a:r>
            <a:r>
              <a:rPr lang="en-US" sz="1800" b="0" i="0" u="none" strike="noStrike" dirty="0">
                <a:solidFill>
                  <a:srgbClr val="555555"/>
                </a:solidFill>
                <a:effectLst/>
                <a:latin typeface="+mj-lt"/>
              </a:rPr>
              <a:t>Phys. Rev. Lett. </a:t>
            </a:r>
            <a:r>
              <a:rPr lang="en-US" sz="1800" b="1" i="0" u="none" strike="noStrike" dirty="0">
                <a:solidFill>
                  <a:srgbClr val="555555"/>
                </a:solidFill>
                <a:effectLst/>
                <a:latin typeface="+mj-lt"/>
              </a:rPr>
              <a:t>130</a:t>
            </a:r>
            <a:r>
              <a:rPr lang="en-US" sz="1800" b="0" i="0" u="none" strike="noStrike" dirty="0">
                <a:solidFill>
                  <a:srgbClr val="555555"/>
                </a:solidFill>
                <a:effectLst/>
                <a:latin typeface="+mj-lt"/>
              </a:rPr>
              <a:t>, 211902 – Published 25 May 2023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dirty="0">
              <a:solidFill>
                <a:prstClr val="black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+mj-lt"/>
              </a:rPr>
              <a:t>S. Diehl </a:t>
            </a:r>
            <a:r>
              <a:rPr lang="en-US" sz="1800" i="1" dirty="0">
                <a:solidFill>
                  <a:prstClr val="black"/>
                </a:solidFill>
                <a:latin typeface="+mj-lt"/>
              </a:rPr>
              <a:t>et al.</a:t>
            </a:r>
            <a:r>
              <a:rPr lang="en-US" sz="1800" i="0" dirty="0">
                <a:solidFill>
                  <a:prstClr val="black"/>
                </a:solidFill>
                <a:latin typeface="+mj-lt"/>
              </a:rPr>
              <a:t>, "First Measurement of Hard Exclusive </a:t>
            </a:r>
            <a:r>
              <a:rPr lang="el-GR" sz="1800" i="0" dirty="0">
                <a:solidFill>
                  <a:prstClr val="black"/>
                </a:solidFill>
                <a:latin typeface="+mj-lt"/>
              </a:rPr>
              <a:t>π</a:t>
            </a:r>
            <a:r>
              <a:rPr lang="el-GR" sz="1800" i="0" baseline="30000" dirty="0">
                <a:solidFill>
                  <a:prstClr val="black"/>
                </a:solidFill>
                <a:latin typeface="+mj-lt"/>
              </a:rPr>
              <a:t>-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 Δ</a:t>
            </a:r>
            <a:r>
              <a:rPr lang="el-GR" sz="1800" i="0" baseline="30000" dirty="0">
                <a:solidFill>
                  <a:prstClr val="black"/>
                </a:solidFill>
                <a:latin typeface="+mj-lt"/>
              </a:rPr>
              <a:t>++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 </a:t>
            </a:r>
            <a:r>
              <a:rPr lang="en-US" sz="1800" i="0" baseline="0" dirty="0">
                <a:solidFill>
                  <a:prstClr val="black"/>
                </a:solidFill>
                <a:latin typeface="+mj-lt"/>
              </a:rPr>
              <a:t>Electroproduction Beam Spin Asymmetries off the Proton", Phys. Rev. Lett. 131, 021901 (2023).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i="0" baseline="0" dirty="0">
              <a:solidFill>
                <a:prstClr val="black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+mj-lt"/>
              </a:rPr>
              <a:t>S. Diehl </a:t>
            </a:r>
            <a:r>
              <a:rPr lang="en-US" sz="1800" i="1" dirty="0">
                <a:solidFill>
                  <a:prstClr val="black"/>
                </a:solidFill>
                <a:latin typeface="+mj-lt"/>
              </a:rPr>
              <a:t>et al.</a:t>
            </a:r>
            <a:r>
              <a:rPr lang="en-US" sz="1800" i="0" dirty="0">
                <a:solidFill>
                  <a:prstClr val="black"/>
                </a:solidFill>
                <a:latin typeface="+mj-lt"/>
              </a:rPr>
              <a:t>, "A Multidimensional Study of the Structure Function Ratio </a:t>
            </a:r>
            <a:r>
              <a:rPr lang="el-GR" sz="1800" i="0" dirty="0">
                <a:solidFill>
                  <a:prstClr val="black"/>
                </a:solidFill>
                <a:latin typeface="+mj-lt"/>
              </a:rPr>
              <a:t>σ</a:t>
            </a:r>
            <a:r>
              <a:rPr lang="en-US" sz="1800" i="0" baseline="-25000" dirty="0">
                <a:solidFill>
                  <a:prstClr val="black"/>
                </a:solidFill>
                <a:latin typeface="+mj-lt"/>
              </a:rPr>
              <a:t>LT′</a:t>
            </a:r>
            <a:r>
              <a:rPr lang="en-US" sz="1800" i="0" baseline="0" dirty="0">
                <a:solidFill>
                  <a:prstClr val="black"/>
                </a:solidFill>
                <a:latin typeface="+mj-lt"/>
              </a:rPr>
              <a:t>/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σ</a:t>
            </a:r>
            <a:r>
              <a:rPr lang="el-GR" sz="1800" i="0" baseline="-25000" dirty="0">
                <a:solidFill>
                  <a:prstClr val="black"/>
                </a:solidFill>
                <a:latin typeface="+mj-lt"/>
              </a:rPr>
              <a:t>0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 </a:t>
            </a:r>
            <a:r>
              <a:rPr lang="en-US" sz="1800" i="0" baseline="0" dirty="0">
                <a:solidFill>
                  <a:prstClr val="black"/>
                </a:solidFill>
                <a:latin typeface="+mj-lt"/>
              </a:rPr>
              <a:t>from Hard Exclusive 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π</a:t>
            </a:r>
            <a:r>
              <a:rPr lang="el-GR" sz="1800" i="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 </a:t>
            </a:r>
            <a:r>
              <a:rPr lang="en-US" sz="1800" i="0" baseline="0" dirty="0">
                <a:solidFill>
                  <a:prstClr val="black"/>
                </a:solidFill>
                <a:latin typeface="+mj-lt"/>
              </a:rPr>
              <a:t>Electroproduction off Protons in the GPD Regime", Phys. Lett. B 839, 137761 (2023).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800" i="0" baseline="0" dirty="0">
              <a:solidFill>
                <a:prstClr val="black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prstClr val="black"/>
                </a:solidFill>
                <a:latin typeface="+mj-lt"/>
              </a:rPr>
              <a:t>A. Kim </a:t>
            </a:r>
            <a:r>
              <a:rPr lang="en-US" sz="1800" i="1" dirty="0">
                <a:solidFill>
                  <a:prstClr val="black"/>
                </a:solidFill>
                <a:latin typeface="+mj-lt"/>
              </a:rPr>
              <a:t>et al. (CLAS Collaboration)</a:t>
            </a:r>
            <a:r>
              <a:rPr lang="en-US" sz="1800" i="0" dirty="0">
                <a:solidFill>
                  <a:prstClr val="black"/>
                </a:solidFill>
                <a:latin typeface="+mj-lt"/>
              </a:rPr>
              <a:t>, "Beam Spin Asymmetry Measurements of Deeply Virtual </a:t>
            </a:r>
            <a:r>
              <a:rPr lang="el-GR" sz="1800" i="0" dirty="0">
                <a:solidFill>
                  <a:prstClr val="black"/>
                </a:solidFill>
                <a:latin typeface="+mj-lt"/>
              </a:rPr>
              <a:t>π</a:t>
            </a:r>
            <a:r>
              <a:rPr lang="el-GR" sz="1800" i="0" baseline="30000" dirty="0">
                <a:solidFill>
                  <a:prstClr val="black"/>
                </a:solidFill>
                <a:latin typeface="+mj-lt"/>
              </a:rPr>
              <a:t>0</a:t>
            </a:r>
            <a:r>
              <a:rPr lang="el-GR" sz="1800" i="0" baseline="0" dirty="0">
                <a:solidFill>
                  <a:prstClr val="black"/>
                </a:solidFill>
                <a:latin typeface="+mj-lt"/>
              </a:rPr>
              <a:t> </a:t>
            </a:r>
            <a:r>
              <a:rPr lang="en-US" sz="1800" i="0" baseline="0" dirty="0">
                <a:solidFill>
                  <a:prstClr val="black"/>
                </a:solidFill>
                <a:latin typeface="+mj-lt"/>
              </a:rPr>
              <a:t>Production with CLAS12", arXiv:2307.07874, submitted to Phys. Lett. B.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071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2424114" y="333375"/>
            <a:ext cx="738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 b="1"/>
              <a:t>pass1/pass2 Comparison for Exclusive Channels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990725" y="1736725"/>
            <a:ext cx="3768980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/>
              <a:t>e p </a:t>
            </a:r>
            <a:r>
              <a:rPr lang="el-GR" sz="2000" b="1">
                <a:sym typeface="Wingdings" pitchFamily="2" charset="2"/>
              </a:rPr>
              <a:t>→</a:t>
            </a:r>
            <a:r>
              <a:rPr lang="de-DE" sz="2000" b="1"/>
              <a:t> e </a:t>
            </a:r>
            <a:r>
              <a:rPr lang="el-GR" sz="2000" b="1"/>
              <a:t>π</a:t>
            </a:r>
            <a:r>
              <a:rPr lang="de-DE" sz="2000" b="1" baseline="30000"/>
              <a:t>+</a:t>
            </a:r>
            <a:r>
              <a:rPr lang="de-DE" sz="2000" b="1"/>
              <a:t> X missing neutron</a:t>
            </a:r>
            <a:endParaRPr lang="de-DE" sz="2000" b="1" baseline="3000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078289" y="2241550"/>
            <a:ext cx="4148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600"/>
              <a:t>Q² &gt; 1.0 GeV²     W &gt; 2 GeV    -t &lt; 1.5 GeV²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24114" y="1052513"/>
            <a:ext cx="701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ym typeface="Wingdings" pitchFamily="2" charset="2"/>
              </a:rPr>
              <a:t> Pass 2 provides significant improvements for exclusive reactions</a:t>
            </a:r>
            <a:endParaRPr lang="de-DE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/>
          <a:srcRect t="9369"/>
          <a:stretch>
            <a:fillRect/>
          </a:stretch>
        </p:blipFill>
        <p:spPr bwMode="auto">
          <a:xfrm>
            <a:off x="1558925" y="3379788"/>
            <a:ext cx="4319588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502025" y="3530601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pass 2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502025" y="42433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pass 1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782888" y="5907088"/>
            <a:ext cx="223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b="1"/>
              <a:t>signal gain: + 60 %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638425" y="2744788"/>
            <a:ext cx="23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all particles in the FD</a:t>
            </a:r>
          </a:p>
        </p:txBody>
      </p:sp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5" y="3321050"/>
            <a:ext cx="392588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031039" y="1700213"/>
            <a:ext cx="2781531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/>
              <a:t>e p </a:t>
            </a:r>
            <a:r>
              <a:rPr lang="el-GR" sz="2000" b="1">
                <a:solidFill>
                  <a:srgbClr val="FF0000"/>
                </a:solidFill>
              </a:rPr>
              <a:t>π</a:t>
            </a:r>
            <a:r>
              <a:rPr lang="de-DE" sz="2000" b="1" baseline="30000">
                <a:solidFill>
                  <a:srgbClr val="FF0000"/>
                </a:solidFill>
              </a:rPr>
              <a:t>+</a:t>
            </a:r>
            <a:r>
              <a:rPr lang="de-DE" sz="2000" b="1"/>
              <a:t> (</a:t>
            </a:r>
            <a:r>
              <a:rPr lang="el-GR" sz="2000" b="1"/>
              <a:t>π</a:t>
            </a:r>
            <a:r>
              <a:rPr lang="de-DE" sz="2000" b="1" baseline="30000"/>
              <a:t>-</a:t>
            </a:r>
            <a:r>
              <a:rPr lang="de-DE" sz="2000" b="1"/>
              <a:t>) missing </a:t>
            </a:r>
            <a:r>
              <a:rPr lang="el-GR" sz="2000" b="1"/>
              <a:t>π</a:t>
            </a:r>
            <a:r>
              <a:rPr lang="de-DE" sz="2000" b="1" baseline="30000"/>
              <a:t>-</a:t>
            </a:r>
            <a:endParaRPr lang="el-GR" sz="2000" b="1" baseline="30000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535863" y="2744788"/>
            <a:ext cx="1509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>
                <a:solidFill>
                  <a:srgbClr val="FF0000"/>
                </a:solidFill>
              </a:rPr>
              <a:t>π</a:t>
            </a:r>
            <a:r>
              <a:rPr lang="de-DE" baseline="30000">
                <a:solidFill>
                  <a:srgbClr val="FF0000"/>
                </a:solidFill>
              </a:rPr>
              <a:t>+</a:t>
            </a:r>
            <a:r>
              <a:rPr lang="de-DE"/>
              <a:t> in the CD!</a:t>
            </a:r>
            <a:endParaRPr lang="el-GR" baseline="30000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383338" y="5775325"/>
            <a:ext cx="4057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b="1"/>
              <a:t>in addition, significant resolution </a:t>
            </a:r>
          </a:p>
          <a:p>
            <a:pPr algn="ctr"/>
            <a:r>
              <a:rPr lang="de-DE" b="1"/>
              <a:t>improvement for particles in the CD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7535863" y="346551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pass 2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7535863" y="432911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pass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92" y="937075"/>
            <a:ext cx="11704776" cy="522665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+mj-lt"/>
              </a:rPr>
              <a:t>List of PhD students and subject of thesis topic completed and in progress</a:t>
            </a:r>
          </a:p>
          <a:p>
            <a:pPr marL="457200" lvl="1" indent="0">
              <a:buNone/>
            </a:pPr>
            <a:endParaRPr lang="en-US" sz="1900" dirty="0">
              <a:latin typeface="+mj-lt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Brandon Clary (Ph.D. in 2020, no publication yet): Exclusive </a:t>
            </a:r>
            <a:r>
              <a:rPr lang="el-GR" sz="2000" dirty="0">
                <a:latin typeface="+mj-lt"/>
              </a:rPr>
              <a:t>φ </a:t>
            </a:r>
            <a:r>
              <a:rPr lang="en-US" sz="2000" dirty="0">
                <a:latin typeface="+mj-lt"/>
              </a:rPr>
              <a:t>Production Beam Spin Asymmetry Measurements with CLAS12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(pass1 data)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sz="2000" dirty="0" err="1">
                <a:solidFill>
                  <a:srgbClr val="7030A0"/>
                </a:solidFill>
                <a:latin typeface="+mj-lt"/>
              </a:rPr>
              <a:t>Uconn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) 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+mj-lt"/>
              </a:rPr>
              <a:t>G. </a:t>
            </a:r>
            <a:r>
              <a:rPr lang="en-US" sz="2000" dirty="0" err="1">
                <a:effectLst/>
                <a:latin typeface="+mj-lt"/>
              </a:rPr>
              <a:t>Christiaens</a:t>
            </a:r>
            <a:r>
              <a:rPr lang="en-US" sz="2000" dirty="0">
                <a:effectLst/>
                <a:latin typeface="+mj-lt"/>
              </a:rPr>
              <a:t> </a:t>
            </a:r>
            <a:r>
              <a:rPr lang="en-US" sz="2000" dirty="0">
                <a:latin typeface="+mj-lt"/>
              </a:rPr>
              <a:t>(Ph. D. in 2020) </a:t>
            </a:r>
            <a:r>
              <a:rPr lang="en-US" sz="2000" dirty="0">
                <a:effectLst/>
                <a:latin typeface="+mj-lt"/>
              </a:rPr>
              <a:t>First CLAS12 measurement of DVCS beam-spin asymmetries in the extended valence region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(pass1 data) </a:t>
            </a:r>
            <a:r>
              <a:rPr lang="en-US" sz="2000" dirty="0">
                <a:solidFill>
                  <a:srgbClr val="7030A0"/>
                </a:solidFill>
                <a:effectLst/>
                <a:latin typeface="+mj-lt"/>
              </a:rPr>
              <a:t>(</a:t>
            </a:r>
            <a:r>
              <a:rPr lang="en-US" sz="2000" dirty="0" err="1">
                <a:solidFill>
                  <a:srgbClr val="7030A0"/>
                </a:solidFill>
                <a:effectLst/>
                <a:latin typeface="+mj-lt"/>
              </a:rPr>
              <a:t>Saclay</a:t>
            </a:r>
            <a:r>
              <a:rPr lang="en-US" sz="2000" dirty="0">
                <a:solidFill>
                  <a:srgbClr val="7030A0"/>
                </a:solidFill>
                <a:effectLst/>
                <a:latin typeface="+mj-lt"/>
              </a:rPr>
              <a:t>)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S. Lee</a:t>
            </a:r>
            <a:r>
              <a:rPr lang="en-US" sz="2000" dirty="0">
                <a:effectLst/>
                <a:latin typeface="+mj-lt"/>
              </a:rPr>
              <a:t> </a:t>
            </a:r>
            <a:r>
              <a:rPr lang="en-US" sz="2000" dirty="0">
                <a:latin typeface="+mj-lt"/>
              </a:rPr>
              <a:t>(Ph. D. in 2021) </a:t>
            </a:r>
            <a:r>
              <a:rPr lang="en-US" sz="2000" dirty="0">
                <a:effectLst/>
                <a:latin typeface="+mj-lt"/>
              </a:rPr>
              <a:t>DVCS cross sections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(pass1 data) </a:t>
            </a:r>
            <a:r>
              <a:rPr lang="en-US" sz="2000" dirty="0">
                <a:solidFill>
                  <a:srgbClr val="7030A0"/>
                </a:solidFill>
                <a:effectLst/>
                <a:latin typeface="+mj-lt"/>
              </a:rPr>
              <a:t>(MIT)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D. </a:t>
            </a:r>
            <a:r>
              <a:rPr lang="en-US" sz="2000" dirty="0" err="1">
                <a:latin typeface="+mj-lt"/>
              </a:rPr>
              <a:t>Bulumulla</a:t>
            </a:r>
            <a:r>
              <a:rPr lang="en-US" sz="2000" dirty="0">
                <a:latin typeface="+mj-lt"/>
              </a:rPr>
              <a:t> (Ph.D. in 2023)</a:t>
            </a:r>
            <a:r>
              <a:rPr lang="en-US" sz="2000" b="0" i="0" u="none" strike="noStrike" dirty="0">
                <a:solidFill>
                  <a:srgbClr val="374151"/>
                </a:solidFill>
                <a:effectLst/>
                <a:latin typeface="+mj-lt"/>
              </a:rPr>
              <a:t> Deep Virtual Pion Pair Production </a:t>
            </a:r>
            <a:r>
              <a:rPr lang="en-US" sz="2000" b="0" i="0" u="none" strike="noStrike" dirty="0">
                <a:solidFill>
                  <a:srgbClr val="FF0000"/>
                </a:solidFill>
                <a:effectLst/>
                <a:latin typeface="+mj-lt"/>
              </a:rPr>
              <a:t>(pass1 data) </a:t>
            </a:r>
            <a:r>
              <a:rPr lang="en-US" sz="2000" b="0" i="0" u="none" strike="noStrike" dirty="0">
                <a:solidFill>
                  <a:srgbClr val="7030A0"/>
                </a:solidFill>
                <a:effectLst/>
                <a:latin typeface="+mj-lt"/>
              </a:rPr>
              <a:t>(ODU)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R. Johnston (Ph.D. in 2023)</a:t>
            </a:r>
            <a:r>
              <a:rPr lang="en-US" sz="2000" b="0" i="0" u="none" strike="noStrike" dirty="0">
                <a:effectLst/>
                <a:latin typeface="+mj-lt"/>
              </a:rPr>
              <a:t> Deep </a:t>
            </a:r>
            <a:r>
              <a:rPr lang="en-US" sz="2000" b="0" i="0" u="none" strike="noStrike" dirty="0">
                <a:solidFill>
                  <a:srgbClr val="374151"/>
                </a:solidFill>
                <a:effectLst/>
                <a:latin typeface="+mj-lt"/>
              </a:rPr>
              <a:t>Virtual exclusive pi0 cross section  </a:t>
            </a:r>
            <a:r>
              <a:rPr lang="en-US" sz="2000" b="0" i="0" u="none" strike="noStrike" dirty="0">
                <a:solidFill>
                  <a:srgbClr val="FF0000"/>
                </a:solidFill>
                <a:effectLst/>
                <a:latin typeface="+mj-lt"/>
              </a:rPr>
              <a:t>(pass1 data)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(MIT</a:t>
            </a:r>
            <a:r>
              <a:rPr lang="en-US" sz="2000" b="0" i="0" u="none" strike="noStrike" dirty="0">
                <a:solidFill>
                  <a:srgbClr val="7030A0"/>
                </a:solidFill>
                <a:effectLst/>
                <a:latin typeface="+mj-lt"/>
              </a:rPr>
              <a:t>)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P. Moran (Ph.D. Expected in 2024): Deep Exclusive Phi cross section </a:t>
            </a:r>
            <a:r>
              <a:rPr lang="en-US" sz="2000" b="0" i="0" u="none" strike="noStrike" dirty="0">
                <a:solidFill>
                  <a:srgbClr val="FF0000"/>
                </a:solidFill>
                <a:effectLst/>
                <a:latin typeface="+mj-lt"/>
              </a:rPr>
              <a:t>(pass1 data)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(MIT</a:t>
            </a:r>
            <a:r>
              <a:rPr lang="en-US" sz="2000" b="0" i="0" u="none" strike="noStrike" dirty="0">
                <a:solidFill>
                  <a:srgbClr val="7030A0"/>
                </a:solidFill>
                <a:effectLst/>
                <a:latin typeface="+mj-lt"/>
              </a:rPr>
              <a:t>)</a:t>
            </a:r>
            <a:endParaRPr lang="en-US" sz="2000" dirty="0">
              <a:solidFill>
                <a:srgbClr val="7030A0"/>
              </a:solidFill>
              <a:latin typeface="+mj-lt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 Nicholas Trotta (Ph.D. Expected in 2024): Beam Spin Asymmetries and Spin Density Matrix Elements from Deeply Exclusive rho^0 production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(pass1 data and pass2 data in progress)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(UConn)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Ricardo Santos (Ph.D. Expected in 2025): Differential Cross Sections of Deeply Virtual \pi+ production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(pass2 data)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sz="2000" dirty="0" err="1">
                <a:solidFill>
                  <a:srgbClr val="7030A0"/>
                </a:solidFill>
                <a:latin typeface="+mj-lt"/>
              </a:rPr>
              <a:t>Uconn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)</a:t>
            </a:r>
          </a:p>
          <a:p>
            <a:pPr lvl="1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Gursimran </a:t>
            </a:r>
            <a:r>
              <a:rPr lang="en-US" sz="2000" dirty="0" err="1">
                <a:latin typeface="+mj-lt"/>
              </a:rPr>
              <a:t>Kaines</a:t>
            </a:r>
            <a:r>
              <a:rPr lang="en-US" sz="2000" dirty="0">
                <a:latin typeface="+mj-lt"/>
              </a:rPr>
              <a:t> (Ph.D. Expected in 2026): Beam Spin Asymmetries of Deeply Virtual omega production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(pass2 data)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sz="2000" dirty="0" err="1">
                <a:solidFill>
                  <a:srgbClr val="7030A0"/>
                </a:solidFill>
                <a:latin typeface="+mj-lt"/>
              </a:rPr>
              <a:t>Uconn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)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srgbClr val="FF0000"/>
              </a:solidFill>
              <a:latin typeface="+mj-lt"/>
            </a:endParaRP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F860B2-E75A-489E-15A6-1CB037593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59" y="205400"/>
            <a:ext cx="11285280" cy="4867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2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840" y="1014151"/>
            <a:ext cx="10515600" cy="4133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PAC Proposal, CLAS Approved Analysis (CAA), and Analyses based on </a:t>
            </a:r>
            <a:r>
              <a:rPr lang="en-US" b="1" dirty="0">
                <a:solidFill>
                  <a:srgbClr val="FF0000"/>
                </a:solidFill>
              </a:rPr>
              <a:t>pass2 data </a:t>
            </a:r>
            <a:r>
              <a:rPr lang="en-US" b="1" dirty="0"/>
              <a:t>in FY24</a:t>
            </a:r>
          </a:p>
          <a:p>
            <a:pPr marL="0" indent="0">
              <a:buNone/>
            </a:pPr>
            <a:endParaRPr lang="en-US" b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Stefan Diehl and Kyungseon Joo, “</a:t>
            </a:r>
            <a:r>
              <a:rPr lang="en-US" dirty="0">
                <a:solidFill>
                  <a:srgbClr val="232224"/>
                </a:solidFill>
              </a:rPr>
              <a:t>T</a:t>
            </a:r>
            <a:r>
              <a:rPr lang="en-US" sz="2400" dirty="0">
                <a:solidFill>
                  <a:srgbClr val="232224"/>
                </a:solidFill>
              </a:rPr>
              <a:t>he Studies of the N-&gt;N* Transition GPDs with CLAS12</a:t>
            </a:r>
            <a:r>
              <a:rPr lang="en-US" dirty="0">
                <a:solidFill>
                  <a:srgbClr val="232224"/>
                </a:solidFill>
              </a:rPr>
              <a:t>,</a:t>
            </a:r>
            <a:r>
              <a:rPr lang="en-US" dirty="0"/>
              <a:t>” to be submitted to PAC 52 in 2024.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Stefan Diehl and Kyungseon Joo, “</a:t>
            </a:r>
            <a:r>
              <a:rPr lang="en-US" dirty="0">
                <a:solidFill>
                  <a:srgbClr val="232224"/>
                </a:solidFill>
              </a:rPr>
              <a:t>B</a:t>
            </a:r>
            <a:r>
              <a:rPr lang="en-US" sz="2400" dirty="0">
                <a:solidFill>
                  <a:srgbClr val="232224"/>
                </a:solidFill>
              </a:rPr>
              <a:t>eam spin asymmetry measurements of deeply virtual exclusive pi+ production in the backward angle with CLAS12</a:t>
            </a:r>
            <a:r>
              <a:rPr lang="en-US" dirty="0">
                <a:solidFill>
                  <a:srgbClr val="232224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Utsav Shrestha, “Beam Spin Asymmetries from deeply virtual exclusive ep-&gt;K Lambda(1520).”</a:t>
            </a:r>
          </a:p>
        </p:txBody>
      </p:sp>
    </p:spTree>
    <p:extLst>
      <p:ext uri="{BB962C8B-B14F-4D97-AF65-F5344CB8AC3E}">
        <p14:creationId xmlns:p14="http://schemas.microsoft.com/office/powerpoint/2010/main" val="47243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1002862"/>
            <a:ext cx="11238294" cy="54656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b="1" dirty="0">
                <a:latin typeface="+mj-lt"/>
              </a:rPr>
              <a:t>Summary and Next step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latin typeface="+mj-lt"/>
              </a:rPr>
              <a:t>Excellent progress based on pass1 data processing (Common analysis note)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latin typeface="+mj-lt"/>
              </a:rPr>
              <a:t>Excellent team in place for the deep meson exclusive processes from University of Connecticut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latin typeface="+mj-lt"/>
              </a:rPr>
              <a:t>How to proceed with DVCS cross section current analysis note towards publication this year?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latin typeface="+mj-lt"/>
              </a:rPr>
              <a:t>No dedicated manpower for DVCS analysis from Pass2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Recruiting additional manpower and involving other institutions to enhance our research capabilities.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Develop common tools &amp; procedures for understanding the detector efficiency for each configuration.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solidFill>
                  <a:srgbClr val="374151"/>
                </a:solidFill>
                <a:latin typeface="+mj-lt"/>
              </a:rPr>
              <a:t>B</a:t>
            </a: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etter coordination with other run groups, especially with RGB and RGK teams, to exchange insights and data analysis techniques. 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Collaborate with theoretical physicists and phenomenologists to refine the extraction of physics observables in the current stage of our analysis.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4500" b="0" i="0" u="none" strike="noStrike" dirty="0">
              <a:solidFill>
                <a:srgbClr val="374151"/>
              </a:solidFill>
              <a:effectLst/>
              <a:latin typeface="+mj-lt"/>
            </a:endParaRP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2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67" y="1002862"/>
            <a:ext cx="11238294" cy="546567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100" b="1" dirty="0">
                <a:latin typeface="+mj-lt"/>
              </a:rPr>
              <a:t>Summary and Next step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latin typeface="+mj-lt"/>
              </a:rPr>
              <a:t>Excellent progress based on pass1 data processing (Common analysis note)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latin typeface="+mj-lt"/>
              </a:rPr>
              <a:t>Excellent team in place for the deep meson exclusive processes from University of Connecticut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1" dirty="0">
                <a:solidFill>
                  <a:srgbClr val="FF0000"/>
                </a:solidFill>
                <a:latin typeface="+mj-lt"/>
              </a:rPr>
              <a:t>How to proceed with DVCS cross section current analysis note towards publication this year?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1" dirty="0">
                <a:solidFill>
                  <a:srgbClr val="FF0000"/>
                </a:solidFill>
                <a:latin typeface="+mj-lt"/>
              </a:rPr>
              <a:t>No dedicated manpower for DVCS analysis from Pass2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Recruiting additional manpower and involving other institutions to enhance our research capabilities.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Develop common tools &amp; procedures for understanding the detector efficiency for each configuration.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dirty="0">
                <a:solidFill>
                  <a:srgbClr val="374151"/>
                </a:solidFill>
                <a:latin typeface="+mj-lt"/>
              </a:rPr>
              <a:t>B</a:t>
            </a: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etter coordination with other run groups, especially with RGB and RGK teams, to exchange insights and data analysis techniques. 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n-US" sz="4500" b="0" i="0" u="none" strike="noStrike" dirty="0">
                <a:solidFill>
                  <a:srgbClr val="374151"/>
                </a:solidFill>
                <a:effectLst/>
                <a:latin typeface="+mj-lt"/>
              </a:rPr>
              <a:t>Collaborate with theoretical physicists and phenomenologists to refine the extraction of physics observables in the current stage of our analysis.</a:t>
            </a: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4500" b="0" i="0" u="none" strike="noStrike" dirty="0">
              <a:solidFill>
                <a:srgbClr val="374151"/>
              </a:solidFill>
              <a:effectLst/>
              <a:latin typeface="+mj-lt"/>
            </a:endParaRPr>
          </a:p>
          <a:p>
            <a:pPr lvl="1"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sz="3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559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632B2B"/>
      </a:accent5>
      <a:accent6>
        <a:srgbClr val="182D48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1052</Words>
  <Application>Microsoft Macintosh PowerPoint</Application>
  <PresentationFormat>Widescreen</PresentationFormat>
  <Paragraphs>95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Outline</vt:lpstr>
      <vt:lpstr>RGA – Deep Exclusive Science Program</vt:lpstr>
      <vt:lpstr>List of experiments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DVCS Cross Section Measurement Analysis-note under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Latifa Elouadrhiri</cp:lastModifiedBy>
  <cp:revision>29</cp:revision>
  <dcterms:modified xsi:type="dcterms:W3CDTF">2023-10-18T15:26:41Z</dcterms:modified>
  <dc:language>en-US</dc:language>
</cp:coreProperties>
</file>