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1169" r:id="rId3"/>
    <p:sldId id="5792" r:id="rId4"/>
    <p:sldId id="489" r:id="rId5"/>
    <p:sldId id="823" r:id="rId6"/>
    <p:sldId id="5793" r:id="rId7"/>
    <p:sldId id="1170" r:id="rId8"/>
    <p:sldId id="3928" r:id="rId9"/>
    <p:sldId id="1171" r:id="rId10"/>
    <p:sldId id="1160" r:id="rId11"/>
    <p:sldId id="1153" r:id="rId12"/>
    <p:sldId id="5801" r:id="rId13"/>
    <p:sldId id="1174" r:id="rId14"/>
    <p:sldId id="2104" r:id="rId15"/>
    <p:sldId id="263" r:id="rId16"/>
    <p:sldId id="3962" r:id="rId17"/>
    <p:sldId id="1173" r:id="rId18"/>
    <p:sldId id="549" r:id="rId19"/>
    <p:sldId id="559" r:id="rId20"/>
    <p:sldId id="1524" r:id="rId21"/>
    <p:sldId id="5791" r:id="rId22"/>
    <p:sldId id="3812" r:id="rId23"/>
    <p:sldId id="472" r:id="rId24"/>
    <p:sldId id="5680" r:id="rId25"/>
    <p:sldId id="5789" r:id="rId26"/>
    <p:sldId id="1500"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83" autoAdjust="0"/>
    <p:restoredTop sz="96408" autoAdjust="0"/>
  </p:normalViewPr>
  <p:slideViewPr>
    <p:cSldViewPr snapToGrid="0" snapToObjects="1">
      <p:cViewPr varScale="1">
        <p:scale>
          <a:sx n="82" d="100"/>
          <a:sy n="82" d="100"/>
        </p:scale>
        <p:origin x="168" y="118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2" y="505595"/>
            <a:ext cx="7699333" cy="617838"/>
          </a:xfrm>
        </p:spPr>
        <p:txBody>
          <a:bodyPr anchor="b">
            <a:noAutofit/>
          </a:bodyPr>
          <a:lstStyle>
            <a:lvl1pPr algn="l">
              <a:defRPr sz="3000" b="1" cap="none" baseline="0">
                <a:latin typeface="Arial" charset="0"/>
              </a:defRPr>
            </a:lvl1pPr>
          </a:lstStyle>
          <a:p>
            <a:r>
              <a:rPr lang="en-US"/>
              <a:t>Questions?</a:t>
            </a:r>
            <a:endParaRPr lang="en-US" dirty="0"/>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8142515" y="849093"/>
            <a:ext cx="3864428"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4831268" y="6328297"/>
            <a:ext cx="27432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8142515" y="156701"/>
            <a:ext cx="3864428"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424851" y="1726358"/>
            <a:ext cx="5464323"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1901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5107207" y="6448427"/>
            <a:ext cx="2057400" cy="365125"/>
          </a:xfrm>
        </p:spPr>
        <p:txBody>
          <a:bodyPr/>
          <a:lstStyle>
            <a:lvl1pPr algn="ctr">
              <a:defRPr sz="750"/>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88631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76266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416350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48401" y="966055"/>
            <a:ext cx="5449329"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6164993" y="983116"/>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3" y="3439835"/>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3439834"/>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3" y="983117"/>
            <a:ext cx="5531708"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6248401" y="983116"/>
            <a:ext cx="5448300"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6248401" y="3595166"/>
            <a:ext cx="5448300"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66022" y="966055"/>
            <a:ext cx="553170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448300"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411891" y="3595166"/>
            <a:ext cx="5448300"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3439834"/>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3" y="3439833"/>
            <a:ext cx="5531708"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3" y="983116"/>
            <a:ext cx="5531708"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39513"/>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6164993" y="939512"/>
            <a:ext cx="5531708"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3" y="3966757"/>
            <a:ext cx="5531708"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Electron Ion Collider Overview</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 id="2147483681" r:id="rId12"/>
    <p:sldLayoutId id="2147483683" r:id="rId13"/>
    <p:sldLayoutId id="214748368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p.edu/catalog/25171/an-assessment-of-us-based-electron-ion-collider-science" TargetMode="External"/><Relationship Id="rId2" Type="http://schemas.openxmlformats.org/officeDocument/2006/relationships/hyperlink" Target="https://arxiv.org/abs/1212.1701" TargetMode="External"/><Relationship Id="rId1" Type="http://schemas.openxmlformats.org/officeDocument/2006/relationships/slideLayout" Target="../slideLayouts/slideLayout6.xml"/><Relationship Id="rId5" Type="http://schemas.openxmlformats.org/officeDocument/2006/relationships/image" Target="../media/image9.tiff"/><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2" Type="http://schemas.openxmlformats.org/officeDocument/2006/relationships/hyperlink" Target="https://www.energy.gov/articles/us-department-energy-selects-brookhaven-national-laboratory-host-major-new-nuclear-physic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1.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www.flickr.com/photos/lac-bac/6483307775" TargetMode="External"/><Relationship Id="rId1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jpg"/><Relationship Id="rId17" Type="http://schemas.openxmlformats.org/officeDocument/2006/relationships/image" Target="../media/image33.png"/><Relationship Id="rId2" Type="http://schemas.openxmlformats.org/officeDocument/2006/relationships/image" Target="../media/image22.jpg"/><Relationship Id="rId16"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hyperlink" Target="https://en.wikipedia.org/wiki/Flag_of_the_United_Kingdom" TargetMode="External"/><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1.png"/><Relationship Id="rId10" Type="http://schemas.openxmlformats.org/officeDocument/2006/relationships/hyperlink" Target="https://www.publicdomainpictures.net/view-image.php?image=119665&amp;picture=&amp;jazyk=DE" TargetMode="External"/><Relationship Id="rId19" Type="http://schemas.openxmlformats.org/officeDocument/2006/relationships/image" Target="../media/image35.png"/><Relationship Id="rId4" Type="http://schemas.openxmlformats.org/officeDocument/2006/relationships/hyperlink" Target="https://en.wikipedia.org/wiki/Flag_of_Italy" TargetMode="External"/><Relationship Id="rId9" Type="http://schemas.openxmlformats.org/officeDocument/2006/relationships/image" Target="../media/image27.jp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publicdomainpictures.net/view-image.php?image=119665&amp;picture=&amp;jazyk=DE" TargetMode="External"/><Relationship Id="rId3" Type="http://schemas.openxmlformats.org/officeDocument/2006/relationships/image" Target="../media/image37.jpeg"/><Relationship Id="rId7" Type="http://schemas.openxmlformats.org/officeDocument/2006/relationships/image" Target="../media/image30.png"/><Relationship Id="rId12" Type="http://schemas.openxmlformats.org/officeDocument/2006/relationships/image" Target="../media/image27.jp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hyperlink" Target="https://en.wikipedia.org/wiki/Flag_of_the_United_Kingdom" TargetMode="External"/><Relationship Id="rId4" Type="http://schemas.openxmlformats.org/officeDocument/2006/relationships/image" Target="../media/image38.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physletb.2021.136726"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hyperlink" Target="https://arxiv.org/abs/2103.05419"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nap.edu/login.php?record_id=25171&amp;page=https%3A%2F%2Fwww.nap.edu%2Fdownload%2F2517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36539"/>
            <a:ext cx="12192000" cy="1792461"/>
          </a:xfrm>
        </p:spPr>
        <p:txBody>
          <a:bodyPr/>
          <a:lstStyle/>
          <a:p>
            <a:pPr algn="ctr"/>
            <a:r>
              <a:rPr lang="en-US" sz="2400" dirty="0"/>
              <a:t>Short History and a Non-Project Person’s View of the Project Status</a:t>
            </a:r>
            <a:br>
              <a:rPr lang="en-US" sz="2400" dirty="0"/>
            </a:br>
            <a:r>
              <a:rPr lang="en-US" sz="2400" dirty="0"/>
              <a:t>( along with a few slides on JLab Positrons and 22GeV Upgrade )</a:t>
            </a:r>
            <a:br>
              <a:rPr lang="en-US" sz="2400" dirty="0"/>
            </a:br>
            <a:br>
              <a:rPr lang="en-US" sz="2400" dirty="0"/>
            </a:br>
            <a:br>
              <a:rPr lang="en-US" sz="2400" dirty="0"/>
            </a:br>
            <a:endParaRPr lang="en-US" sz="2400" dirty="0"/>
          </a:p>
        </p:txBody>
      </p:sp>
      <p:sp>
        <p:nvSpPr>
          <p:cNvPr id="5" name="Text Placeholder 4"/>
          <p:cNvSpPr>
            <a:spLocks noGrp="1"/>
          </p:cNvSpPr>
          <p:nvPr>
            <p:ph type="body" sz="quarter" idx="14"/>
          </p:nvPr>
        </p:nvSpPr>
        <p:spPr>
          <a:xfrm>
            <a:off x="8625865" y="5896164"/>
            <a:ext cx="3566135" cy="961836"/>
          </a:xfrm>
        </p:spPr>
        <p:txBody>
          <a:bodyPr>
            <a:normAutofit/>
          </a:bodyPr>
          <a:lstStyle/>
          <a:p>
            <a:r>
              <a:rPr lang="en-US" dirty="0"/>
              <a:t>Douglas W. Higinbotham</a:t>
            </a:r>
          </a:p>
          <a:p>
            <a:r>
              <a:rPr lang="en-US" dirty="0"/>
              <a:t>16 January 2024</a:t>
            </a:r>
          </a:p>
        </p:txBody>
      </p:sp>
      <p:sp>
        <p:nvSpPr>
          <p:cNvPr id="3" name="TextBox 2">
            <a:extLst>
              <a:ext uri="{FF2B5EF4-FFF2-40B4-BE49-F238E27FC236}">
                <a16:creationId xmlns:a16="http://schemas.microsoft.com/office/drawing/2014/main" id="{EC3DA98A-38AD-3403-DED5-187BEC3D3309}"/>
              </a:ext>
            </a:extLst>
          </p:cNvPr>
          <p:cNvSpPr txBox="1"/>
          <p:nvPr/>
        </p:nvSpPr>
        <p:spPr>
          <a:xfrm>
            <a:off x="1524000" y="128927"/>
            <a:ext cx="9144000" cy="1015663"/>
          </a:xfrm>
          <a:prstGeom prst="rect">
            <a:avLst/>
          </a:prstGeom>
          <a:noFill/>
        </p:spPr>
        <p:txBody>
          <a:bodyPr wrap="square" rtlCol="0">
            <a:spAutoFit/>
          </a:bodyPr>
          <a:lstStyle/>
          <a:p>
            <a:pPr algn="ctr"/>
            <a:r>
              <a:rPr lang="en-US" sz="6000" b="1" dirty="0"/>
              <a:t>Election-Ion Collider Update</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D201-8A29-EB43-972A-BA20794DE539}"/>
              </a:ext>
            </a:extLst>
          </p:cNvPr>
          <p:cNvSpPr>
            <a:spLocks noGrp="1"/>
          </p:cNvSpPr>
          <p:nvPr>
            <p:ph type="title"/>
          </p:nvPr>
        </p:nvSpPr>
        <p:spPr>
          <a:xfrm>
            <a:off x="411892" y="178547"/>
            <a:ext cx="11285837" cy="487490"/>
          </a:xfrm>
        </p:spPr>
        <p:txBody>
          <a:bodyPr>
            <a:noAutofit/>
          </a:bodyPr>
          <a:lstStyle/>
          <a:p>
            <a:r>
              <a:rPr lang="en-US" sz="3200" dirty="0"/>
              <a:t>October 2019 Review of Two Competing EIC Designs</a:t>
            </a:r>
          </a:p>
        </p:txBody>
      </p:sp>
      <p:sp>
        <p:nvSpPr>
          <p:cNvPr id="3" name="Content Placeholder 2">
            <a:extLst>
              <a:ext uri="{FF2B5EF4-FFF2-40B4-BE49-F238E27FC236}">
                <a16:creationId xmlns:a16="http://schemas.microsoft.com/office/drawing/2014/main" id="{CBE74991-F038-344F-AAD3-0DFC2EA6F549}"/>
              </a:ext>
            </a:extLst>
          </p:cNvPr>
          <p:cNvSpPr>
            <a:spLocks noGrp="1"/>
          </p:cNvSpPr>
          <p:nvPr>
            <p:ph idx="1"/>
          </p:nvPr>
        </p:nvSpPr>
        <p:spPr>
          <a:xfrm>
            <a:off x="1686998" y="966055"/>
            <a:ext cx="4491860" cy="5381694"/>
          </a:xfrm>
        </p:spPr>
        <p:txBody>
          <a:bodyPr>
            <a:normAutofit fontScale="92500" lnSpcReduction="10000"/>
          </a:bodyPr>
          <a:lstStyle/>
          <a:p>
            <a:r>
              <a:rPr lang="en-US" sz="2400" dirty="0"/>
              <a:t>For e-N collisions:</a:t>
            </a:r>
          </a:p>
          <a:p>
            <a:pPr lvl="1"/>
            <a:r>
              <a:rPr lang="en-US" sz="2200" dirty="0"/>
              <a:t>Polarized beams: e, p, d/</a:t>
            </a:r>
            <a:r>
              <a:rPr lang="en-US" sz="2200" baseline="30000" dirty="0"/>
              <a:t>3</a:t>
            </a:r>
            <a:r>
              <a:rPr lang="en-US" sz="2200" dirty="0"/>
              <a:t>He </a:t>
            </a:r>
          </a:p>
          <a:p>
            <a:pPr lvl="1"/>
            <a:r>
              <a:rPr lang="en-US" sz="2200" dirty="0"/>
              <a:t>e beam 5-20 GeV</a:t>
            </a:r>
          </a:p>
          <a:p>
            <a:pPr lvl="1"/>
            <a:r>
              <a:rPr lang="en-US" sz="2200" dirty="0"/>
              <a:t>Luminosity ~ 10</a:t>
            </a:r>
            <a:r>
              <a:rPr lang="en-US" sz="2200" baseline="30000" dirty="0"/>
              <a:t>33-34</a:t>
            </a:r>
            <a:r>
              <a:rPr lang="en-US" sz="2200" dirty="0"/>
              <a:t> cm</a:t>
            </a:r>
            <a:r>
              <a:rPr lang="en-US" sz="2200" baseline="30000" dirty="0"/>
              <a:t>-2</a:t>
            </a:r>
            <a:r>
              <a:rPr lang="en-US" sz="2200" dirty="0"/>
              <a:t>sec</a:t>
            </a:r>
            <a:r>
              <a:rPr lang="en-US" sz="2200" baseline="30000" dirty="0"/>
              <a:t>-1  </a:t>
            </a:r>
          </a:p>
          <a:p>
            <a:pPr lvl="1"/>
            <a:r>
              <a:rPr lang="en-US" sz="2200" dirty="0"/>
              <a:t>100-1000 times HERA</a:t>
            </a:r>
          </a:p>
          <a:p>
            <a:pPr lvl="1"/>
            <a:r>
              <a:rPr lang="en-US" sz="2200" dirty="0"/>
              <a:t>20-140 GeV variable center of mass energy</a:t>
            </a:r>
          </a:p>
          <a:p>
            <a:r>
              <a:rPr lang="en-US" sz="2400" dirty="0"/>
              <a:t>For e-A collisions:</a:t>
            </a:r>
          </a:p>
          <a:p>
            <a:pPr lvl="1"/>
            <a:r>
              <a:rPr lang="en-US" sz="2200" dirty="0"/>
              <a:t>Wide range in nuclei</a:t>
            </a:r>
          </a:p>
          <a:p>
            <a:pPr lvl="1"/>
            <a:r>
              <a:rPr lang="en-US" sz="2200" dirty="0"/>
              <a:t>Luminosity per nucleon same as e-p</a:t>
            </a:r>
          </a:p>
          <a:p>
            <a:pPr lvl="1"/>
            <a:r>
              <a:rPr lang="en-US" sz="2200" dirty="0"/>
              <a:t>Variable center of mass energy </a:t>
            </a:r>
          </a:p>
          <a:p>
            <a:r>
              <a:rPr lang="en-US" sz="2400" dirty="0"/>
              <a:t>Key Supporting Documents</a:t>
            </a:r>
          </a:p>
          <a:p>
            <a:pPr lvl="1"/>
            <a:r>
              <a:rPr lang="en-US" sz="2200" dirty="0">
                <a:hlinkClick r:id="rId2">
                  <a:extLst>
                    <a:ext uri="{A12FA001-AC4F-418D-AE19-62706E023703}">
                      <ahyp:hlinkClr xmlns:ahyp="http://schemas.microsoft.com/office/drawing/2018/hyperlinkcolor" val="tx"/>
                    </a:ext>
                  </a:extLst>
                </a:hlinkClick>
              </a:rPr>
              <a:t>EIC White Paper</a:t>
            </a:r>
          </a:p>
          <a:p>
            <a:pPr lvl="1"/>
            <a:r>
              <a:rPr lang="en-US" sz="2200" dirty="0">
                <a:hlinkClick r:id="rId3"/>
              </a:rPr>
              <a:t>National Academy of Science Report</a:t>
            </a:r>
            <a:r>
              <a:rPr lang="en-US" sz="2200" dirty="0"/>
              <a:t> </a:t>
            </a:r>
          </a:p>
          <a:p>
            <a:endParaRPr lang="en-US" dirty="0"/>
          </a:p>
        </p:txBody>
      </p:sp>
      <p:sp>
        <p:nvSpPr>
          <p:cNvPr id="4" name="Footer Placeholder 3">
            <a:extLst>
              <a:ext uri="{FF2B5EF4-FFF2-40B4-BE49-F238E27FC236}">
                <a16:creationId xmlns:a16="http://schemas.microsoft.com/office/drawing/2014/main" id="{8FC763A5-9421-8D44-AD5E-D89A0307E578}"/>
              </a:ext>
            </a:extLst>
          </p:cNvPr>
          <p:cNvSpPr>
            <a:spLocks noGrp="1"/>
          </p:cNvSpPr>
          <p:nvPr>
            <p:ph type="ftr" sz="quarter" idx="4294967295"/>
          </p:nvPr>
        </p:nvSpPr>
        <p:spPr>
          <a:xfrm>
            <a:off x="1832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28779D76-1858-F24E-BFAB-07986440D8F5}"/>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8" name="Picture Placeholder 7">
            <a:extLst>
              <a:ext uri="{FF2B5EF4-FFF2-40B4-BE49-F238E27FC236}">
                <a16:creationId xmlns:a16="http://schemas.microsoft.com/office/drawing/2014/main" id="{1ED7FEE3-0C2C-BC4C-88D2-007FAF99BCF8}"/>
              </a:ext>
            </a:extLst>
          </p:cNvPr>
          <p:cNvPicPr>
            <a:picLocks noGrp="1" noChangeAspect="1"/>
          </p:cNvPicPr>
          <p:nvPr>
            <p:ph type="pic" sz="quarter" idx="13"/>
          </p:nvPr>
        </p:nvPicPr>
        <p:blipFill>
          <a:blip r:embed="rId4"/>
          <a:srcRect t="9527" b="9527"/>
          <a:stretch>
            <a:fillRect/>
          </a:stretch>
        </p:blipFill>
        <p:spPr>
          <a:prstGeom prst="rect">
            <a:avLst/>
          </a:prstGeom>
        </p:spPr>
      </p:pic>
      <p:pic>
        <p:nvPicPr>
          <p:cNvPr id="9" name="Picture Placeholder 8">
            <a:extLst>
              <a:ext uri="{FF2B5EF4-FFF2-40B4-BE49-F238E27FC236}">
                <a16:creationId xmlns:a16="http://schemas.microsoft.com/office/drawing/2014/main" id="{1D7EBE73-AFE0-B543-88AC-BED991D496E8}"/>
              </a:ext>
            </a:extLst>
          </p:cNvPr>
          <p:cNvPicPr>
            <a:picLocks noGrp="1" noChangeAspect="1"/>
          </p:cNvPicPr>
          <p:nvPr>
            <p:ph type="pic" sz="quarter" idx="14"/>
          </p:nvPr>
        </p:nvPicPr>
        <p:blipFill>
          <a:blip r:embed="rId5"/>
          <a:stretch>
            <a:fillRect/>
          </a:stretch>
        </p:blipFill>
        <p:spPr>
          <a:xfrm>
            <a:off x="6178859" y="3989306"/>
            <a:ext cx="4117666" cy="1853090"/>
          </a:xfrm>
          <a:prstGeom prst="rect">
            <a:avLst/>
          </a:prstGeom>
        </p:spPr>
      </p:pic>
      <p:sp>
        <p:nvSpPr>
          <p:cNvPr id="10" name="Rectangle 9">
            <a:extLst>
              <a:ext uri="{FF2B5EF4-FFF2-40B4-BE49-F238E27FC236}">
                <a16:creationId xmlns:a16="http://schemas.microsoft.com/office/drawing/2014/main" id="{421B078A-0BC9-A049-B9DE-A08F8B3ADAA6}"/>
              </a:ext>
            </a:extLst>
          </p:cNvPr>
          <p:cNvSpPr/>
          <p:nvPr/>
        </p:nvSpPr>
        <p:spPr>
          <a:xfrm>
            <a:off x="7936969" y="5647035"/>
            <a:ext cx="601447" cy="338554"/>
          </a:xfrm>
          <a:prstGeom prst="rect">
            <a:avLst/>
          </a:prstGeom>
        </p:spPr>
        <p:txBody>
          <a:bodyPr wrap="none">
            <a:spAutoFit/>
          </a:bodyPr>
          <a:lstStyle/>
          <a:p>
            <a:r>
              <a:rPr lang="en-US" sz="1600" dirty="0"/>
              <a:t>JLEIC</a:t>
            </a:r>
          </a:p>
        </p:txBody>
      </p:sp>
    </p:spTree>
    <p:extLst>
      <p:ext uri="{BB962C8B-B14F-4D97-AF65-F5344CB8AC3E}">
        <p14:creationId xmlns:p14="http://schemas.microsoft.com/office/powerpoint/2010/main" val="384821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3F3-C462-1046-9B59-11D755C6668A}"/>
              </a:ext>
            </a:extLst>
          </p:cNvPr>
          <p:cNvSpPr>
            <a:spLocks noGrp="1"/>
          </p:cNvSpPr>
          <p:nvPr>
            <p:ph type="title"/>
          </p:nvPr>
        </p:nvSpPr>
        <p:spPr/>
        <p:txBody>
          <a:bodyPr/>
          <a:lstStyle/>
          <a:p>
            <a:r>
              <a:rPr lang="en-US" dirty="0"/>
              <a:t>Site Selection &amp; Intellectual Ownership of the Physics</a:t>
            </a:r>
          </a:p>
        </p:txBody>
      </p:sp>
      <p:sp>
        <p:nvSpPr>
          <p:cNvPr id="3" name="Content Placeholder 2">
            <a:extLst>
              <a:ext uri="{FF2B5EF4-FFF2-40B4-BE49-F238E27FC236}">
                <a16:creationId xmlns:a16="http://schemas.microsoft.com/office/drawing/2014/main" id="{F9CB2596-969E-0940-8F1E-FD71FE76E4D6}"/>
              </a:ext>
            </a:extLst>
          </p:cNvPr>
          <p:cNvSpPr>
            <a:spLocks noGrp="1"/>
          </p:cNvSpPr>
          <p:nvPr>
            <p:ph idx="1"/>
          </p:nvPr>
        </p:nvSpPr>
        <p:spPr/>
        <p:txBody>
          <a:bodyPr>
            <a:normAutofit/>
          </a:bodyPr>
          <a:lstStyle/>
          <a:p>
            <a:r>
              <a:rPr lang="en-US" sz="2400" dirty="0"/>
              <a:t>CD0 (statement of need by DOE) was approved 19 Dec. 2019 with an announcement from the DOE department of energy on 9 Jan. 2020 </a:t>
            </a:r>
            <a:r>
              <a:rPr lang="en-US" sz="2400" dirty="0">
                <a:hlinkClick r:id="rId2"/>
              </a:rPr>
              <a:t>https://www.energy.gov/articles/us-department-energy-selects-brookhaven-national-laboratory-host-major-new-nuclear-physics</a:t>
            </a:r>
            <a:r>
              <a:rPr lang="en-US" sz="2400" dirty="0"/>
              <a:t> </a:t>
            </a:r>
          </a:p>
          <a:p>
            <a:r>
              <a:rPr lang="en-US" sz="2400" dirty="0"/>
              <a:t>While JLab scientists were understandably disappointed, Tim Hallman (Associate Director of Science for Nuclear Physics) came here after site selection and encouraged the Jefferson Lab community to continue to develop their intellectual ownership of the physics.   </a:t>
            </a:r>
          </a:p>
          <a:p>
            <a:r>
              <a:rPr lang="en-US" sz="2400" dirty="0"/>
              <a:t>This idea really resonated with many and a very positive BNL-JLab partnership started.</a:t>
            </a:r>
          </a:p>
          <a:p>
            <a:r>
              <a:rPr lang="en-US" sz="2400" dirty="0"/>
              <a:t>This commitment to the EIC was formalized with the BNL-JLAB Partnering Agreement, signed May 7, 2020.</a:t>
            </a:r>
          </a:p>
          <a:p>
            <a:r>
              <a:rPr lang="en-US" sz="2400" b="1" dirty="0"/>
              <a:t>This partnership has been flourishing ever since!</a:t>
            </a:r>
          </a:p>
        </p:txBody>
      </p:sp>
      <p:sp>
        <p:nvSpPr>
          <p:cNvPr id="5" name="Slide Number Placeholder 4">
            <a:extLst>
              <a:ext uri="{FF2B5EF4-FFF2-40B4-BE49-F238E27FC236}">
                <a16:creationId xmlns:a16="http://schemas.microsoft.com/office/drawing/2014/main" id="{8AEB883E-AFB3-D44F-8805-4C49CE83053F}"/>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224064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12</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a:xfrm>
            <a:off x="717187" y="171626"/>
            <a:ext cx="11347413" cy="579120"/>
          </a:xfrm>
        </p:spPr>
        <p:txBody>
          <a:bodyPr>
            <a:normAutofit fontScale="90000"/>
          </a:bodyPr>
          <a:lstStyle/>
          <a:p>
            <a:r>
              <a:rPr lang="en-US" dirty="0"/>
              <a:t>Integration of BNL &amp; JLab into the Project  </a:t>
            </a:r>
          </a:p>
        </p:txBody>
      </p:sp>
      <p:pic>
        <p:nvPicPr>
          <p:cNvPr id="7" name="Picture 6">
            <a:extLst>
              <a:ext uri="{FF2B5EF4-FFF2-40B4-BE49-F238E27FC236}">
                <a16:creationId xmlns:a16="http://schemas.microsoft.com/office/drawing/2014/main" id="{8EA5D689-508A-0644-9F6B-A6899FC49456}"/>
              </a:ext>
            </a:extLst>
          </p:cNvPr>
          <p:cNvPicPr>
            <a:picLocks noChangeAspect="1"/>
          </p:cNvPicPr>
          <p:nvPr/>
        </p:nvPicPr>
        <p:blipFill>
          <a:blip r:embed="rId2"/>
          <a:srcRect/>
          <a:stretch/>
        </p:blipFill>
        <p:spPr>
          <a:xfrm>
            <a:off x="-11335" y="1057385"/>
            <a:ext cx="12203335" cy="4134547"/>
          </a:xfrm>
          <a:prstGeom prst="rect">
            <a:avLst/>
          </a:prstGeom>
        </p:spPr>
      </p:pic>
    </p:spTree>
    <p:extLst>
      <p:ext uri="{BB962C8B-B14F-4D97-AF65-F5344CB8AC3E}">
        <p14:creationId xmlns:p14="http://schemas.microsoft.com/office/powerpoint/2010/main" val="216032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CBBC-4A7C-EF40-A39E-AF322F107261}"/>
              </a:ext>
            </a:extLst>
          </p:cNvPr>
          <p:cNvSpPr>
            <a:spLocks noGrp="1"/>
          </p:cNvSpPr>
          <p:nvPr>
            <p:ph type="title"/>
          </p:nvPr>
        </p:nvSpPr>
        <p:spPr/>
        <p:txBody>
          <a:bodyPr/>
          <a:lstStyle/>
          <a:p>
            <a:r>
              <a:rPr lang="en-US" dirty="0"/>
              <a:t>From RHIC to Electron Ion Collider ( circa 2021 )</a:t>
            </a:r>
          </a:p>
        </p:txBody>
      </p:sp>
      <p:pic>
        <p:nvPicPr>
          <p:cNvPr id="6" name="EIC-ring-animation-compressed.mp4">
            <a:hlinkClick r:id="" action="ppaction://media"/>
            <a:extLst>
              <a:ext uri="{FF2B5EF4-FFF2-40B4-BE49-F238E27FC236}">
                <a16:creationId xmlns:a16="http://schemas.microsoft.com/office/drawing/2014/main" id="{ADCF3FAA-9D89-C748-93BD-32A2B9E905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286966" y="897455"/>
            <a:ext cx="4175125" cy="5381625"/>
          </a:xfrm>
        </p:spPr>
      </p:pic>
      <p:sp>
        <p:nvSpPr>
          <p:cNvPr id="5" name="Slide Number Placeholder 4">
            <a:extLst>
              <a:ext uri="{FF2B5EF4-FFF2-40B4-BE49-F238E27FC236}">
                <a16:creationId xmlns:a16="http://schemas.microsoft.com/office/drawing/2014/main" id="{C24010BB-C8EF-9546-8685-58676CFAA644}"/>
              </a:ext>
            </a:extLst>
          </p:cNvPr>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7" name="RHIC-ring-animation-compressed.mp4">
            <a:hlinkClick r:id="" action="ppaction://media"/>
            <a:extLst>
              <a:ext uri="{FF2B5EF4-FFF2-40B4-BE49-F238E27FC236}">
                <a16:creationId xmlns:a16="http://schemas.microsoft.com/office/drawing/2014/main" id="{F9DDC151-F050-7645-931A-95C9A5DD4A2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832920" y="916287"/>
            <a:ext cx="4181801" cy="5391041"/>
          </a:xfrm>
          <a:prstGeom prst="rect">
            <a:avLst/>
          </a:prstGeom>
        </p:spPr>
      </p:pic>
    </p:spTree>
    <p:extLst>
      <p:ext uri="{BB962C8B-B14F-4D97-AF65-F5344CB8AC3E}">
        <p14:creationId xmlns:p14="http://schemas.microsoft.com/office/powerpoint/2010/main" val="3603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46" y="0"/>
            <a:ext cx="10515600" cy="1325563"/>
          </a:xfrm>
        </p:spPr>
        <p:txBody>
          <a:bodyPr/>
          <a:lstStyle/>
          <a:p>
            <a:r>
              <a:rPr lang="en-US" dirty="0">
                <a:solidFill>
                  <a:schemeClr val="tx1"/>
                </a:solidFill>
              </a:rPr>
              <a:t>From RHIC to EIC as of January 2024</a:t>
            </a:r>
          </a:p>
        </p:txBody>
      </p:sp>
      <p:pic>
        <p:nvPicPr>
          <p:cNvPr id="6" name="Picture 5" descr="A map of a circuit&#10;&#10;Description automatically generated">
            <a:extLst>
              <a:ext uri="{FF2B5EF4-FFF2-40B4-BE49-F238E27FC236}">
                <a16:creationId xmlns:a16="http://schemas.microsoft.com/office/drawing/2014/main" id="{44E61E0C-5001-3507-19C9-1FD8D289A254}"/>
              </a:ext>
            </a:extLst>
          </p:cNvPr>
          <p:cNvPicPr>
            <a:picLocks noChangeAspect="1"/>
          </p:cNvPicPr>
          <p:nvPr/>
        </p:nvPicPr>
        <p:blipFill>
          <a:blip r:embed="rId2"/>
          <a:stretch>
            <a:fillRect/>
          </a:stretch>
        </p:blipFill>
        <p:spPr>
          <a:xfrm>
            <a:off x="6492120" y="1109407"/>
            <a:ext cx="4070859" cy="5258194"/>
          </a:xfrm>
          <a:prstGeom prst="rect">
            <a:avLst/>
          </a:prstGeom>
        </p:spPr>
      </p:pic>
      <p:pic>
        <p:nvPicPr>
          <p:cNvPr id="5" name="Content Placeholder 10" descr="A picture containing text, map, circle, diagram&#10;&#10;Description automatically generated">
            <a:extLst>
              <a:ext uri="{FF2B5EF4-FFF2-40B4-BE49-F238E27FC236}">
                <a16:creationId xmlns:a16="http://schemas.microsoft.com/office/drawing/2014/main" id="{9440E3A5-B2B9-0C98-BF5C-7C1E8E905720}"/>
              </a:ext>
            </a:extLst>
          </p:cNvPr>
          <p:cNvPicPr>
            <a:picLocks noGrp="1" noChangeAspect="1"/>
          </p:cNvPicPr>
          <p:nvPr>
            <p:ph idx="1"/>
          </p:nvPr>
        </p:nvPicPr>
        <p:blipFill>
          <a:blip r:embed="rId3"/>
          <a:stretch>
            <a:fillRect/>
          </a:stretch>
        </p:blipFill>
        <p:spPr>
          <a:xfrm>
            <a:off x="1797162" y="1049983"/>
            <a:ext cx="4163391" cy="5377041"/>
          </a:xfrm>
        </p:spPr>
      </p:pic>
    </p:spTree>
    <p:extLst>
      <p:ext uri="{BB962C8B-B14F-4D97-AF65-F5344CB8AC3E}">
        <p14:creationId xmlns:p14="http://schemas.microsoft.com/office/powerpoint/2010/main" val="224707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593DB3-A124-BD47-B862-95C8E1C78BF8}"/>
              </a:ext>
            </a:extLst>
          </p:cNvPr>
          <p:cNvSpPr>
            <a:spLocks noGrp="1"/>
          </p:cNvSpPr>
          <p:nvPr>
            <p:ph type="sldNum" sz="quarter" idx="4"/>
          </p:nvPr>
        </p:nvSpPr>
        <p:spPr/>
        <p:txBody>
          <a:bodyPr/>
          <a:lstStyle/>
          <a:p>
            <a:fld id="{933A556B-7C63-244D-9B7C-B0EA8042B330}" type="slidenum">
              <a:rPr lang="en-US" smtClean="0"/>
              <a:pPr/>
              <a:t>15</a:t>
            </a:fld>
            <a:endParaRPr lang="en-US" dirty="0"/>
          </a:p>
        </p:txBody>
      </p:sp>
      <p:sp>
        <p:nvSpPr>
          <p:cNvPr id="3" name="Title 2">
            <a:extLst>
              <a:ext uri="{FF2B5EF4-FFF2-40B4-BE49-F238E27FC236}">
                <a16:creationId xmlns:a16="http://schemas.microsoft.com/office/drawing/2014/main" id="{A5C8C818-C787-8446-8636-05F9C44C91C7}"/>
              </a:ext>
            </a:extLst>
          </p:cNvPr>
          <p:cNvSpPr>
            <a:spLocks noGrp="1"/>
          </p:cNvSpPr>
          <p:nvPr>
            <p:ph type="title"/>
          </p:nvPr>
        </p:nvSpPr>
        <p:spPr/>
        <p:txBody>
          <a:bodyPr>
            <a:normAutofit fontScale="90000"/>
          </a:bodyPr>
          <a:lstStyle/>
          <a:p>
            <a:r>
              <a:rPr lang="en-US" dirty="0"/>
              <a:t>Project Scope for detector at IP6</a:t>
            </a:r>
          </a:p>
        </p:txBody>
      </p:sp>
      <p:sp>
        <p:nvSpPr>
          <p:cNvPr id="4" name="TextBox 3">
            <a:extLst>
              <a:ext uri="{FF2B5EF4-FFF2-40B4-BE49-F238E27FC236}">
                <a16:creationId xmlns:a16="http://schemas.microsoft.com/office/drawing/2014/main" id="{5AF75FD0-44C7-524C-9D94-A86976F620F5}"/>
              </a:ext>
            </a:extLst>
          </p:cNvPr>
          <p:cNvSpPr txBox="1"/>
          <p:nvPr/>
        </p:nvSpPr>
        <p:spPr>
          <a:xfrm>
            <a:off x="6281093" y="579121"/>
            <a:ext cx="5762224" cy="2369880"/>
          </a:xfrm>
          <a:prstGeom prst="rect">
            <a:avLst/>
          </a:prstGeom>
          <a:noFill/>
        </p:spPr>
        <p:txBody>
          <a:bodyPr wrap="square" rtlCol="0">
            <a:spAutoFit/>
          </a:bodyPr>
          <a:lstStyle/>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Science program required momentum resolution </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requires a large bore </a:t>
            </a:r>
            <a:r>
              <a:rPr lang="en-US" sz="1200" dirty="0">
                <a:latin typeface="Arial" panose="020B0604020202020204" pitchFamily="34" charset="0"/>
                <a:cs typeface="Arial" panose="020B0604020202020204" pitchFamily="34" charset="0"/>
              </a:rPr>
              <a:t>2T magnet </a:t>
            </a:r>
          </a:p>
          <a:p>
            <a:pPr>
              <a:buClr>
                <a:srgbClr val="0096FF"/>
              </a:buClr>
            </a:pPr>
            <a:r>
              <a:rPr lang="en-US" sz="1100" dirty="0">
                <a:latin typeface="Arial" panose="020B0604020202020204" pitchFamily="34" charset="0"/>
                <a:cs typeface="Arial" panose="020B0604020202020204" pitchFamily="34" charset="0"/>
              </a:rPr>
              <a:t>            (1.7 T magnet operation point, stretch goal 2T) </a:t>
            </a:r>
          </a:p>
          <a:p>
            <a:pPr>
              <a:buClr>
                <a:srgbClr val="0096FF"/>
              </a:buClr>
            </a:pPr>
            <a:r>
              <a:rPr lang="en-US" sz="1100" dirty="0">
                <a:latin typeface="Arial" panose="020B0604020202020204" pitchFamily="34" charset="0"/>
                <a:cs typeface="Arial" panose="020B0604020202020204" pitchFamily="34" charset="0"/>
              </a:rPr>
              <a:t>            that has same geometry as the BaBAR magnet.</a:t>
            </a:r>
            <a:endParaRPr lang="en-US" sz="700" dirty="0">
              <a:latin typeface="Arial" panose="020B0604020202020204" pitchFamily="34" charset="0"/>
              <a:cs typeface="Arial" panose="020B0604020202020204" pitchFamily="34" charset="0"/>
            </a:endParaRPr>
          </a:p>
          <a:p>
            <a:pPr marL="285750" indent="-285750">
              <a:buClr>
                <a:srgbClr val="0096FF"/>
              </a:buClr>
              <a:buFont typeface="Wingdings" pitchFamily="2" charset="2"/>
              <a:buChar char="§"/>
              <a:tabLst>
                <a:tab pos="6454775" algn="r"/>
              </a:tabLst>
              <a:defRPr/>
            </a:pPr>
            <a:r>
              <a:rPr lang="en-US" sz="1400" dirty="0">
                <a:latin typeface="Arial" panose="020B0604020202020204" pitchFamily="34" charset="0"/>
                <a:cs typeface="Arial" panose="020B0604020202020204" pitchFamily="34" charset="0"/>
              </a:rPr>
              <a:t>Imaging science program </a:t>
            </a:r>
            <a:r>
              <a:rPr lang="en-US" sz="1400" dirty="0">
                <a:solidFill>
                  <a:srgbClr val="0432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dirty="0">
                <a:solidFill>
                  <a:prstClr val="black"/>
                </a:solidFill>
                <a:latin typeface="Arial" charset="0"/>
                <a:cs typeface="Arial" charset="0"/>
              </a:rPr>
              <a:t>Large Ion Species Range:  </a:t>
            </a:r>
          </a:p>
          <a:p>
            <a:pPr>
              <a:buClr>
                <a:srgbClr val="0096FF"/>
              </a:buClr>
              <a:tabLst>
                <a:tab pos="6454775" algn="r"/>
              </a:tabLst>
              <a:defRPr/>
            </a:pPr>
            <a:r>
              <a:rPr lang="en-US" sz="1400" dirty="0">
                <a:solidFill>
                  <a:prstClr val="black"/>
                </a:solidFill>
                <a:latin typeface="Arial" charset="0"/>
                <a:cs typeface="Arial" charset="0"/>
              </a:rPr>
              <a:t>      protons to Uranium</a:t>
            </a:r>
          </a:p>
          <a:p>
            <a:pPr>
              <a:buClr>
                <a:srgbClr val="0096FF"/>
              </a:buClr>
            </a:pPr>
            <a:r>
              <a:rPr lang="en-US" sz="1400" dirty="0">
                <a:solidFill>
                  <a:prstClr val="black"/>
                </a:solidFill>
                <a:latin typeface="Arial" charset="0"/>
                <a:cs typeface="Arial" charset="0"/>
              </a:rPr>
              <a:t>    </a:t>
            </a:r>
            <a:r>
              <a:rPr lang="en-US" sz="1400" dirty="0">
                <a:solidFill>
                  <a:srgbClr val="0096FF"/>
                </a:solidFill>
                <a:latin typeface="Arial" charset="0"/>
                <a:cs typeface="Arial" charset="0"/>
                <a:sym typeface="Wingdings" pitchFamily="2" charset="2"/>
              </a:rPr>
              <a:t></a:t>
            </a:r>
            <a:r>
              <a:rPr lang="en-US" sz="1400" dirty="0">
                <a:solidFill>
                  <a:prstClr val="black"/>
                </a:solidFill>
                <a:latin typeface="Arial" charset="0"/>
                <a:cs typeface="Arial"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requires specialized detectors integrated </a:t>
            </a:r>
            <a:r>
              <a:rPr lang="en-US" sz="1200" dirty="0">
                <a:latin typeface="Arial" panose="020B0604020202020204" pitchFamily="34" charset="0"/>
                <a:cs typeface="Arial" panose="020B0604020202020204" pitchFamily="34" charset="0"/>
              </a:rPr>
              <a:t>in the Interaction Region over 80 m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Streaming readout electronics model</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highest scientific flexibility</a:t>
            </a:r>
          </a:p>
          <a:p>
            <a:pPr marL="171450" indent="-171450">
              <a:buClr>
                <a:srgbClr val="0096FF"/>
              </a:buClr>
              <a:buFont typeface="Wingdings" pitchFamily="2" charset="2"/>
              <a:buChar char="§"/>
            </a:pPr>
            <a:r>
              <a:rPr lang="en-US" sz="1400" dirty="0">
                <a:latin typeface="Arial" panose="020B0604020202020204" pitchFamily="34" charset="0"/>
                <a:cs typeface="Arial" panose="020B0604020202020204" pitchFamily="34" charset="0"/>
                <a:sym typeface="Wingdings" pitchFamily="2" charset="2"/>
              </a:rPr>
              <a:t>very compact Detector </a:t>
            </a:r>
            <a:r>
              <a:rPr lang="en-US" sz="14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b="1" dirty="0">
                <a:latin typeface="Arial" panose="020B0604020202020204" pitchFamily="34" charset="0"/>
                <a:cs typeface="Arial" panose="020B0604020202020204" pitchFamily="34" charset="0"/>
                <a:sym typeface="Wingdings" pitchFamily="2" charset="2"/>
              </a:rPr>
              <a:t>Integration</a:t>
            </a:r>
            <a:r>
              <a:rPr lang="en-US" sz="1400" dirty="0">
                <a:latin typeface="Arial" panose="020B0604020202020204" pitchFamily="34" charset="0"/>
                <a:cs typeface="Arial" panose="020B0604020202020204" pitchFamily="34" charset="0"/>
                <a:sym typeface="Wingdings" pitchFamily="2" charset="2"/>
              </a:rPr>
              <a:t> is key</a:t>
            </a:r>
            <a:endParaRPr lang="en-US" sz="1400" dirty="0">
              <a:solidFill>
                <a:prstClr val="black"/>
              </a:solidFill>
              <a:latin typeface="Arial" charset="0"/>
              <a:cs typeface="Arial" charset="0"/>
            </a:endParaRPr>
          </a:p>
          <a:p>
            <a:pPr marL="171450" indent="-171450">
              <a:buClr>
                <a:srgbClr val="0096FF"/>
              </a:buClr>
              <a:buFont typeface="Wingdings" pitchFamily="2" charset="2"/>
              <a:buChar char="§"/>
            </a:pPr>
            <a:r>
              <a:rPr lang="en-US" sz="1400" dirty="0">
                <a:solidFill>
                  <a:prstClr val="black"/>
                </a:solidFill>
                <a:latin typeface="Arial" charset="0"/>
                <a:cs typeface="Arial" charset="0"/>
              </a:rPr>
              <a:t>Good Background Conditions</a:t>
            </a:r>
          </a:p>
        </p:txBody>
      </p:sp>
      <p:sp>
        <p:nvSpPr>
          <p:cNvPr id="5" name="TextBox 4">
            <a:extLst>
              <a:ext uri="{FF2B5EF4-FFF2-40B4-BE49-F238E27FC236}">
                <a16:creationId xmlns:a16="http://schemas.microsoft.com/office/drawing/2014/main" id="{798F0758-F34C-8949-9FCE-141DBEE10ED2}"/>
              </a:ext>
            </a:extLst>
          </p:cNvPr>
          <p:cNvSpPr txBox="1"/>
          <p:nvPr/>
        </p:nvSpPr>
        <p:spPr>
          <a:xfrm>
            <a:off x="560933" y="670436"/>
            <a:ext cx="5524500" cy="3385542"/>
          </a:xfrm>
          <a:prstGeom prst="rect">
            <a:avLst/>
          </a:prstGeom>
          <a:noFill/>
        </p:spPr>
        <p:txBody>
          <a:bodyPr wrap="square">
            <a:spAutoFit/>
          </a:bodyPr>
          <a:lstStyle/>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 Luminosity: L= 10</a:t>
            </a:r>
            <a:r>
              <a:rPr lang="en-US" sz="1400" baseline="30000" dirty="0">
                <a:solidFill>
                  <a:prstClr val="black"/>
                </a:solidFill>
                <a:latin typeface="Arial" panose="020B0604020202020204" pitchFamily="34" charset="0"/>
                <a:cs typeface="Arial" panose="020B0604020202020204" pitchFamily="34" charset="0"/>
              </a:rPr>
              <a:t>33</a:t>
            </a:r>
            <a:r>
              <a:rPr lang="en-US" sz="1400" dirty="0">
                <a:solidFill>
                  <a:prstClr val="black"/>
                </a:solidFill>
                <a:latin typeface="Arial" panose="020B0604020202020204" pitchFamily="34" charset="0"/>
                <a:cs typeface="Arial" panose="020B0604020202020204" pitchFamily="34" charset="0"/>
              </a:rPr>
              <a:t> – 10</a:t>
            </a:r>
            <a:r>
              <a:rPr lang="en-US" sz="1400" baseline="30000" dirty="0">
                <a:solidFill>
                  <a:prstClr val="black"/>
                </a:solidFill>
                <a:latin typeface="Arial" panose="020B0604020202020204" pitchFamily="34" charset="0"/>
                <a:cs typeface="Arial" panose="020B0604020202020204" pitchFamily="34" charset="0"/>
              </a:rPr>
              <a:t>34</a:t>
            </a:r>
            <a:r>
              <a:rPr lang="en-US" sz="1400" dirty="0">
                <a:solidFill>
                  <a:prstClr val="black"/>
                </a:solidFill>
                <a:latin typeface="Arial" panose="020B0604020202020204" pitchFamily="34" charset="0"/>
                <a:cs typeface="Arial" panose="020B0604020202020204" pitchFamily="34" charset="0"/>
              </a:rPr>
              <a:t>cm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sec</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 </a:t>
            </a:r>
          </a:p>
          <a:p>
            <a:pPr>
              <a:buClr>
                <a:srgbClr val="0096FF"/>
              </a:buClr>
              <a:tabLst>
                <a:tab pos="6454775" algn="r"/>
              </a:tabLst>
              <a:defRPr/>
            </a:pPr>
            <a:r>
              <a:rPr lang="en-US" sz="1400" dirty="0">
                <a:solidFill>
                  <a:prstClr val="black"/>
                </a:solidFill>
                <a:latin typeface="Arial" panose="020B0604020202020204" pitchFamily="34" charset="0"/>
                <a:cs typeface="Arial" panose="020B0604020202020204" pitchFamily="34" charset="0"/>
              </a:rPr>
              <a:t>     10 – 100 fb</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/year</a:t>
            </a:r>
          </a:p>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Highly Polarized Beams:  70%</a:t>
            </a:r>
          </a:p>
          <a:p>
            <a:pPr>
              <a:buClr>
                <a:srgbClr val="0096FF"/>
              </a:buClr>
              <a:tabLst>
                <a:tab pos="6454775" algn="r"/>
              </a:tabLst>
              <a:defRPr/>
            </a:pPr>
            <a:r>
              <a:rPr lang="en-US"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requires high precision electron and hadron polarimetry</a:t>
            </a:r>
            <a:endParaRPr lang="en-US" sz="1200" dirty="0">
              <a:solidFill>
                <a:prstClr val="black"/>
              </a:solidFill>
              <a:latin typeface="Arial" charset="0"/>
              <a:cs typeface="Arial" charset="0"/>
            </a:endParaRPr>
          </a:p>
          <a:p>
            <a:pPr marL="285750" indent="-285750">
              <a:buClr>
                <a:srgbClr val="0096FF"/>
              </a:buClr>
              <a:buFont typeface="Wingdings" pitchFamily="2" charset="2"/>
              <a:buChar char="§"/>
              <a:tabLst>
                <a:tab pos="6454775" algn="r"/>
              </a:tabLst>
              <a:defRPr/>
            </a:pPr>
            <a:r>
              <a:rPr lang="en-US" sz="1400" dirty="0">
                <a:solidFill>
                  <a:prstClr val="black"/>
                </a:solidFill>
                <a:latin typeface="Arial" charset="0"/>
                <a:cs typeface="Arial" charset="0"/>
              </a:rPr>
              <a:t>Large Center of Mass Energy Range: </a:t>
            </a:r>
          </a:p>
          <a:p>
            <a:pPr>
              <a:buClr>
                <a:srgbClr val="0096FF"/>
              </a:buClr>
              <a:tabLst>
                <a:tab pos="6454775" algn="r"/>
              </a:tabLst>
              <a:defRPr/>
            </a:pPr>
            <a:r>
              <a:rPr lang="en-US" sz="1400" dirty="0">
                <a:solidFill>
                  <a:prstClr val="black"/>
                </a:solidFill>
                <a:latin typeface="Arial" charset="0"/>
                <a:cs typeface="Arial" charset="0"/>
              </a:rPr>
              <a:t>      </a:t>
            </a:r>
            <a:r>
              <a:rPr lang="en-US" sz="1400" dirty="0" err="1">
                <a:solidFill>
                  <a:prstClr val="black"/>
                </a:solidFill>
                <a:latin typeface="Arial" charset="0"/>
                <a:cs typeface="Arial" charset="0"/>
              </a:rPr>
              <a:t>E</a:t>
            </a:r>
            <a:r>
              <a:rPr lang="en-US" sz="1400" baseline="-25000" dirty="0" err="1">
                <a:solidFill>
                  <a:prstClr val="black"/>
                </a:solidFill>
                <a:latin typeface="Arial" charset="0"/>
                <a:cs typeface="Arial" charset="0"/>
              </a:rPr>
              <a:t>cm</a:t>
            </a:r>
            <a:r>
              <a:rPr lang="en-US" sz="1400" dirty="0">
                <a:solidFill>
                  <a:prstClr val="black"/>
                </a:solidFill>
                <a:latin typeface="Arial" charset="0"/>
                <a:cs typeface="Arial" charset="0"/>
              </a:rPr>
              <a:t> = 29 – 140 GeV</a:t>
            </a:r>
          </a:p>
          <a:p>
            <a:pPr>
              <a:buClr>
                <a:srgbClr val="0096FF"/>
              </a:buClr>
              <a:tabLst>
                <a:tab pos="6454775" algn="r"/>
              </a:tabLst>
              <a:defRPr/>
            </a:pPr>
            <a:r>
              <a:rPr lang="en-US" dirty="0">
                <a:solidFill>
                  <a:prstClr val="black"/>
                </a:solidFill>
                <a:latin typeface="Arial" charset="0"/>
                <a:cs typeface="Arial" charset="0"/>
              </a:rPr>
              <a:t>   </a:t>
            </a:r>
            <a:r>
              <a:rPr lang="en-US" sz="1200"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a:t>
            </a:r>
            <a:r>
              <a:rPr lang="en-US" sz="1200" dirty="0">
                <a:solidFill>
                  <a:prstClr val="black"/>
                </a:solidFill>
                <a:latin typeface="Arial" charset="0"/>
                <a:cs typeface="Arial" charset="0"/>
              </a:rPr>
              <a:t>Large Detector Acceptance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Asymmetric beam energies</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 an asymmetric detector Barrel </a:t>
            </a:r>
          </a:p>
          <a:p>
            <a:pPr>
              <a:buClr>
                <a:srgbClr val="0096FF"/>
              </a:buClr>
            </a:pPr>
            <a:r>
              <a:rPr lang="en-US" sz="1200" dirty="0">
                <a:latin typeface="Arial" panose="020B0604020202020204" pitchFamily="34" charset="0"/>
                <a:cs typeface="Arial" panose="020B0604020202020204" pitchFamily="34" charset="0"/>
                <a:sym typeface="Wingdings" pitchFamily="2" charset="2"/>
              </a:rPr>
              <a:t>          with electron and hadron endcap</a:t>
            </a:r>
            <a:endParaRPr lang="en-US" sz="800" dirty="0">
              <a:solidFill>
                <a:srgbClr val="0000FF"/>
              </a:solidFill>
              <a:latin typeface="Arial" panose="020B0604020202020204" pitchFamily="34" charset="0"/>
              <a:cs typeface="Arial" panose="020B0604020202020204" pitchFamily="34" charset="0"/>
              <a:sym typeface="Wingdings" pitchFamily="2" charset="2"/>
            </a:endParaRPr>
          </a:p>
          <a:p>
            <a:pPr>
              <a:buClr>
                <a:srgbClr val="0432FF"/>
              </a:buClr>
            </a:pP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equal coverage (-4 &lt; </a:t>
            </a:r>
            <a:r>
              <a:rPr lang="en-US" sz="1200" dirty="0">
                <a:solidFill>
                  <a:srgbClr val="0096FF"/>
                </a:solidFill>
                <a:latin typeface="Symbol" pitchFamily="2" charset="2"/>
                <a:cs typeface="Arial" panose="020B0604020202020204" pitchFamily="34" charset="0"/>
                <a:sym typeface="Wingdings" pitchFamily="2" charset="2"/>
              </a:rPr>
              <a:t>h</a:t>
            </a:r>
            <a:r>
              <a:rPr lang="en-US" sz="1200" dirty="0">
                <a:solidFill>
                  <a:srgbClr val="0096FF"/>
                </a:solidFill>
                <a:latin typeface="Arial" panose="020B0604020202020204" pitchFamily="34" charset="0"/>
                <a:cs typeface="Arial" panose="020B0604020202020204" pitchFamily="34" charset="0"/>
                <a:sym typeface="Wingdings" pitchFamily="2" charset="2"/>
              </a:rPr>
              <a:t> &lt; 4) </a:t>
            </a:r>
            <a:r>
              <a:rPr lang="en-US" sz="1200" dirty="0">
                <a:latin typeface="Arial" panose="020B0604020202020204" pitchFamily="34" charset="0"/>
                <a:cs typeface="Arial" panose="020B0604020202020204" pitchFamily="34" charset="0"/>
              </a:rPr>
              <a:t>Tracking, particle dentification, </a:t>
            </a:r>
          </a:p>
          <a:p>
            <a:pPr>
              <a:buClr>
                <a:srgbClr val="0432FF"/>
              </a:buClr>
            </a:pPr>
            <a:r>
              <a:rPr lang="en-US" sz="1200" dirty="0">
                <a:latin typeface="Arial" panose="020B0604020202020204" pitchFamily="34" charset="0"/>
                <a:cs typeface="Arial" panose="020B0604020202020204" pitchFamily="34" charset="0"/>
              </a:rPr>
              <a:t>         electromagnetic and hadronic calorimetry</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High precision low mass tracking</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good e/h separation critical for scattered electron identification</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separate e, </a:t>
            </a:r>
            <a:r>
              <a:rPr lang="en-US" sz="1200" dirty="0">
                <a:solidFill>
                  <a:srgbClr val="322F31"/>
                </a:solidFill>
                <a:latin typeface="Symbol" pitchFamily="2" charset="2"/>
                <a:ea typeface="Symbol" charset="2"/>
                <a:cs typeface="Symbol" charset="2"/>
              </a:rPr>
              <a:t>p</a:t>
            </a:r>
            <a:r>
              <a:rPr lang="en-US" sz="1200" dirty="0">
                <a:solidFill>
                  <a:srgbClr val="322F31"/>
                </a:solidFill>
                <a:ea typeface="Comic Sans MS" charset="0"/>
                <a:cs typeface="Comic Sans MS" charset="0"/>
              </a:rPr>
              <a:t>, K, p on track level</a:t>
            </a:r>
            <a:endParaRPr lang="en-US" sz="1200" dirty="0">
              <a:cs typeface="Arial" panose="020B0604020202020204" pitchFamily="34" charset="0"/>
            </a:endParaRPr>
          </a:p>
        </p:txBody>
      </p:sp>
      <p:grpSp>
        <p:nvGrpSpPr>
          <p:cNvPr id="39" name="Group 38">
            <a:extLst>
              <a:ext uri="{FF2B5EF4-FFF2-40B4-BE49-F238E27FC236}">
                <a16:creationId xmlns:a16="http://schemas.microsoft.com/office/drawing/2014/main" id="{74442421-721E-3C08-5EE9-B4C4578A31B6}"/>
              </a:ext>
            </a:extLst>
          </p:cNvPr>
          <p:cNvGrpSpPr/>
          <p:nvPr/>
        </p:nvGrpSpPr>
        <p:grpSpPr>
          <a:xfrm>
            <a:off x="742639" y="3871160"/>
            <a:ext cx="10727859" cy="2986203"/>
            <a:chOff x="1537552" y="4589524"/>
            <a:chExt cx="9116897" cy="2238532"/>
          </a:xfrm>
        </p:grpSpPr>
        <p:pic>
          <p:nvPicPr>
            <p:cNvPr id="40" name="Picture 39" descr="Graphical user interface&#10;&#10;Description automatically generated">
              <a:extLst>
                <a:ext uri="{FF2B5EF4-FFF2-40B4-BE49-F238E27FC236}">
                  <a16:creationId xmlns:a16="http://schemas.microsoft.com/office/drawing/2014/main" id="{5EDA0F8B-AD06-A8CE-0F6A-92E9C8CBFD7D}"/>
                </a:ext>
              </a:extLst>
            </p:cNvPr>
            <p:cNvPicPr>
              <a:picLocks noChangeAspect="1"/>
            </p:cNvPicPr>
            <p:nvPr/>
          </p:nvPicPr>
          <p:blipFill rotWithShape="1">
            <a:blip r:embed="rId2"/>
            <a:srcRect l="3779" t="12669" r="15590" b="3104"/>
            <a:stretch/>
          </p:blipFill>
          <p:spPr>
            <a:xfrm>
              <a:off x="1537552" y="4593348"/>
              <a:ext cx="9116897" cy="2234708"/>
            </a:xfrm>
            <a:prstGeom prst="rect">
              <a:avLst/>
            </a:prstGeom>
          </p:spPr>
        </p:pic>
        <p:pic>
          <p:nvPicPr>
            <p:cNvPr id="41" name="Picture 40" descr="A picture containing printer, stationary, writing implement&#10;&#10;Description automatically generated">
              <a:extLst>
                <a:ext uri="{FF2B5EF4-FFF2-40B4-BE49-F238E27FC236}">
                  <a16:creationId xmlns:a16="http://schemas.microsoft.com/office/drawing/2014/main" id="{B86C8C39-E344-4715-78E9-071351FB2877}"/>
                </a:ext>
              </a:extLst>
            </p:cNvPr>
            <p:cNvPicPr>
              <a:picLocks noChangeAspect="1"/>
            </p:cNvPicPr>
            <p:nvPr/>
          </p:nvPicPr>
          <p:blipFill rotWithShape="1">
            <a:blip r:embed="rId3"/>
            <a:srcRect l="4489" t="5000" r="4960" b="2512"/>
            <a:stretch/>
          </p:blipFill>
          <p:spPr>
            <a:xfrm>
              <a:off x="6586381" y="5155057"/>
              <a:ext cx="797432" cy="461540"/>
            </a:xfrm>
            <a:prstGeom prst="rect">
              <a:avLst/>
            </a:prstGeom>
          </p:spPr>
        </p:pic>
        <p:sp>
          <p:nvSpPr>
            <p:cNvPr id="42" name="TextBox 41">
              <a:extLst>
                <a:ext uri="{FF2B5EF4-FFF2-40B4-BE49-F238E27FC236}">
                  <a16:creationId xmlns:a16="http://schemas.microsoft.com/office/drawing/2014/main" id="{41771714-F75D-F185-0437-14BBA1135A72}"/>
                </a:ext>
              </a:extLst>
            </p:cNvPr>
            <p:cNvSpPr txBox="1"/>
            <p:nvPr/>
          </p:nvSpPr>
          <p:spPr>
            <a:xfrm>
              <a:off x="7650071" y="4589524"/>
              <a:ext cx="1180058" cy="215444"/>
            </a:xfrm>
            <a:prstGeom prst="rect">
              <a:avLst/>
            </a:prstGeom>
            <a:solidFill>
              <a:srgbClr val="0432FF"/>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hadronic calorimeters </a:t>
              </a:r>
            </a:p>
          </p:txBody>
        </p:sp>
        <p:sp>
          <p:nvSpPr>
            <p:cNvPr id="43" name="TextBox 42">
              <a:extLst>
                <a:ext uri="{FF2B5EF4-FFF2-40B4-BE49-F238E27FC236}">
                  <a16:creationId xmlns:a16="http://schemas.microsoft.com/office/drawing/2014/main" id="{D96ECCD8-9DC8-ACEE-8DE2-D4380C666F04}"/>
                </a:ext>
              </a:extLst>
            </p:cNvPr>
            <p:cNvSpPr txBox="1"/>
            <p:nvPr/>
          </p:nvSpPr>
          <p:spPr>
            <a:xfrm>
              <a:off x="7650072" y="5075741"/>
              <a:ext cx="954367" cy="215444"/>
            </a:xfrm>
            <a:prstGeom prst="rect">
              <a:avLst/>
            </a:prstGeom>
            <a:solidFill>
              <a:srgbClr val="FF0000"/>
            </a:solidFill>
            <a:ln w="9525">
              <a:solidFill>
                <a:srgbClr val="0432FF">
                  <a:alpha val="63000"/>
                </a:srgb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e/m calorimeters      </a:t>
              </a:r>
            </a:p>
          </p:txBody>
        </p:sp>
        <p:sp>
          <p:nvSpPr>
            <p:cNvPr id="44" name="TextBox 43">
              <a:extLst>
                <a:ext uri="{FF2B5EF4-FFF2-40B4-BE49-F238E27FC236}">
                  <a16:creationId xmlns:a16="http://schemas.microsoft.com/office/drawing/2014/main" id="{C27901D3-0776-CDD4-B47D-5A29132149FB}"/>
                </a:ext>
              </a:extLst>
            </p:cNvPr>
            <p:cNvSpPr txBox="1"/>
            <p:nvPr/>
          </p:nvSpPr>
          <p:spPr>
            <a:xfrm>
              <a:off x="8838676" y="4589525"/>
              <a:ext cx="886781"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defRPr/>
              </a:pPr>
              <a:r>
                <a:rPr lang="en-US" sz="800" dirty="0" err="1">
                  <a:solidFill>
                    <a:prstClr val="black"/>
                  </a:solidFill>
                  <a:latin typeface="Arial" panose="020B0604020202020204" pitchFamily="34" charset="0"/>
                  <a:cs typeface="Arial" panose="020B0604020202020204" pitchFamily="34" charset="0"/>
                </a:rPr>
                <a:t>Time.of.Flight</a:t>
              </a:r>
              <a:r>
                <a:rPr lang="en-US" sz="800" dirty="0">
                  <a:solidFill>
                    <a:prstClr val="black"/>
                  </a:solidFill>
                  <a:latin typeface="Arial" panose="020B0604020202020204" pitchFamily="34" charset="0"/>
                  <a:cs typeface="Arial" panose="020B0604020202020204" pitchFamily="34" charset="0"/>
                </a:rPr>
                <a:t>, </a:t>
              </a:r>
            </a:p>
            <a:p>
              <a:pPr algn="ctr">
                <a:defRPr/>
              </a:pPr>
              <a:r>
                <a:rPr lang="en-US" sz="800" dirty="0">
                  <a:solidFill>
                    <a:prstClr val="black"/>
                  </a:solidFill>
                  <a:latin typeface="Arial" panose="020B0604020202020204" pitchFamily="34" charset="0"/>
                  <a:cs typeface="Arial" panose="020B0604020202020204" pitchFamily="34" charset="0"/>
                </a:rPr>
                <a:t>DIRC,  </a:t>
              </a:r>
            </a:p>
            <a:p>
              <a:pPr algn="ctr">
                <a:defRPr/>
              </a:pPr>
              <a:r>
                <a:rPr lang="en-US" sz="800" dirty="0">
                  <a:solidFill>
                    <a:prstClr val="black"/>
                  </a:solidFill>
                  <a:latin typeface="Arial" panose="020B0604020202020204" pitchFamily="34" charset="0"/>
                  <a:cs typeface="Arial" panose="020B0604020202020204" pitchFamily="34" charset="0"/>
                </a:rPr>
                <a:t>RICH detectors</a:t>
              </a:r>
            </a:p>
          </p:txBody>
        </p:sp>
        <p:sp>
          <p:nvSpPr>
            <p:cNvPr id="45" name="TextBox 44">
              <a:extLst>
                <a:ext uri="{FF2B5EF4-FFF2-40B4-BE49-F238E27FC236}">
                  <a16:creationId xmlns:a16="http://schemas.microsoft.com/office/drawing/2014/main" id="{1106B257-B5A4-50B3-CF6B-4441DBA69CC8}"/>
                </a:ext>
              </a:extLst>
            </p:cNvPr>
            <p:cNvSpPr txBox="1"/>
            <p:nvPr/>
          </p:nvSpPr>
          <p:spPr>
            <a:xfrm>
              <a:off x="9755273" y="4820356"/>
              <a:ext cx="819455" cy="215444"/>
            </a:xfrm>
            <a:prstGeom prst="rect">
              <a:avLst/>
            </a:prstGeom>
            <a:solidFill>
              <a:srgbClr val="F2FF5F"/>
            </a:solidFill>
            <a:ln w="9525">
              <a:solidFill>
                <a:schemeClr val="bg2">
                  <a:lumMod val="10000"/>
                  <a:alpha val="63000"/>
                </a:schemeClr>
              </a:solidFill>
            </a:ln>
          </p:spPr>
          <p:txBody>
            <a:bodyPr wrap="none" rtlCol="0">
              <a:spAutoFit/>
            </a:bodyPr>
            <a:lstStyle/>
            <a:p>
              <a:pPr algn="ctr">
                <a:defRPr/>
              </a:pPr>
              <a:r>
                <a:rPr lang="en-US" sz="800" dirty="0">
                  <a:solidFill>
                    <a:srgbClr val="1E1C11"/>
                  </a:solidFill>
                  <a:latin typeface="Arial" panose="020B0604020202020204" pitchFamily="34" charset="0"/>
                  <a:cs typeface="Arial" panose="020B0604020202020204" pitchFamily="34" charset="0"/>
                </a:rPr>
                <a:t>MAPS tracker</a:t>
              </a:r>
            </a:p>
          </p:txBody>
        </p:sp>
        <p:sp>
          <p:nvSpPr>
            <p:cNvPr id="46" name="TextBox 45">
              <a:extLst>
                <a:ext uri="{FF2B5EF4-FFF2-40B4-BE49-F238E27FC236}">
                  <a16:creationId xmlns:a16="http://schemas.microsoft.com/office/drawing/2014/main" id="{F2025583-6815-8EB2-95A6-2906D3A4052B}"/>
                </a:ext>
              </a:extLst>
            </p:cNvPr>
            <p:cNvSpPr txBox="1"/>
            <p:nvPr/>
          </p:nvSpPr>
          <p:spPr>
            <a:xfrm>
              <a:off x="9734003" y="4589930"/>
              <a:ext cx="886781" cy="215444"/>
            </a:xfrm>
            <a:prstGeom prst="rect">
              <a:avLst/>
            </a:prstGeom>
            <a:solidFill>
              <a:srgbClr val="FFFF00"/>
            </a:solidFill>
            <a:ln w="9525">
              <a:solidFill>
                <a:schemeClr val="bg2">
                  <a:lumMod val="10000"/>
                  <a:alpha val="63000"/>
                </a:schemeClr>
              </a:solidFill>
            </a:ln>
          </p:spPr>
          <p:txBody>
            <a:bodyPr wrap="none" rtlCol="0">
              <a:spAutoFit/>
            </a:bodyPr>
            <a:lstStyle/>
            <a:p>
              <a:pPr>
                <a:defRPr/>
              </a:pPr>
              <a:r>
                <a:rPr lang="en-US" sz="800" dirty="0">
                  <a:solidFill>
                    <a:srgbClr val="1E1C11"/>
                  </a:solidFill>
                  <a:latin typeface="Arial" panose="020B0604020202020204" pitchFamily="34" charset="0"/>
                  <a:cs typeface="Arial" panose="020B0604020202020204" pitchFamily="34" charset="0"/>
                </a:rPr>
                <a:t>MPGD trackers</a:t>
              </a:r>
            </a:p>
          </p:txBody>
        </p:sp>
        <p:sp>
          <p:nvSpPr>
            <p:cNvPr id="47" name="TextBox 46">
              <a:extLst>
                <a:ext uri="{FF2B5EF4-FFF2-40B4-BE49-F238E27FC236}">
                  <a16:creationId xmlns:a16="http://schemas.microsoft.com/office/drawing/2014/main" id="{75D29727-A4EF-99CD-B0D5-0B28287015FB}"/>
                </a:ext>
              </a:extLst>
            </p:cNvPr>
            <p:cNvSpPr txBox="1"/>
            <p:nvPr/>
          </p:nvSpPr>
          <p:spPr>
            <a:xfrm>
              <a:off x="7650071" y="4833670"/>
              <a:ext cx="1040670" cy="215444"/>
            </a:xfrm>
            <a:prstGeom prst="rect">
              <a:avLst/>
            </a:prstGeom>
            <a:solidFill>
              <a:srgbClr val="FF40FF"/>
            </a:solidFill>
            <a:ln w="9525">
              <a:solidFill>
                <a:schemeClr val="bg2">
                  <a:lumMod val="10000"/>
                  <a:alpha val="63000"/>
                </a:schemeClr>
              </a:solidFill>
            </a:ln>
          </p:spPr>
          <p:txBody>
            <a:bodyPr wrap="none" rtlCol="0">
              <a:spAutoFit/>
            </a:bodyPr>
            <a:lstStyle/>
            <a:p>
              <a:pPr>
                <a:defRPr/>
              </a:pPr>
              <a:r>
                <a:rPr lang="en-US" sz="800" dirty="0">
                  <a:solidFill>
                    <a:prstClr val="white"/>
                  </a:solidFill>
                  <a:latin typeface="Arial" panose="020B0604020202020204" pitchFamily="34" charset="0"/>
                  <a:cs typeface="Arial" panose="020B0604020202020204" pitchFamily="34" charset="0"/>
                </a:rPr>
                <a:t>Solenoidal Magnet</a:t>
              </a:r>
            </a:p>
          </p:txBody>
        </p:sp>
        <p:sp>
          <p:nvSpPr>
            <p:cNvPr id="48" name="TextBox 47">
              <a:extLst>
                <a:ext uri="{FF2B5EF4-FFF2-40B4-BE49-F238E27FC236}">
                  <a16:creationId xmlns:a16="http://schemas.microsoft.com/office/drawing/2014/main" id="{1566FFAB-D54C-541F-FEFE-B7CD38B2E180}"/>
                </a:ext>
              </a:extLst>
            </p:cNvPr>
            <p:cNvSpPr txBox="1"/>
            <p:nvPr/>
          </p:nvSpPr>
          <p:spPr>
            <a:xfrm>
              <a:off x="8668893" y="6228968"/>
              <a:ext cx="155363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e: 5 GeV to 18 GeV</a:t>
              </a:r>
            </a:p>
          </p:txBody>
        </p:sp>
        <p:sp>
          <p:nvSpPr>
            <p:cNvPr id="49" name="TextBox 48">
              <a:extLst>
                <a:ext uri="{FF2B5EF4-FFF2-40B4-BE49-F238E27FC236}">
                  <a16:creationId xmlns:a16="http://schemas.microsoft.com/office/drawing/2014/main" id="{070C669B-27C7-6AE5-D0BB-C7C8B2345D99}"/>
                </a:ext>
              </a:extLst>
            </p:cNvPr>
            <p:cNvSpPr txBox="1"/>
            <p:nvPr/>
          </p:nvSpPr>
          <p:spPr>
            <a:xfrm>
              <a:off x="3183050" y="6235963"/>
              <a:ext cx="206050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p: 41 GeV, 100 to 275 GeV</a:t>
              </a:r>
            </a:p>
          </p:txBody>
        </p:sp>
        <p:grpSp>
          <p:nvGrpSpPr>
            <p:cNvPr id="50" name="Group 49">
              <a:extLst>
                <a:ext uri="{FF2B5EF4-FFF2-40B4-BE49-F238E27FC236}">
                  <a16:creationId xmlns:a16="http://schemas.microsoft.com/office/drawing/2014/main" id="{4C3DD62D-595A-801A-41A3-74E16F6E5F82}"/>
                </a:ext>
              </a:extLst>
            </p:cNvPr>
            <p:cNvGrpSpPr/>
            <p:nvPr/>
          </p:nvGrpSpPr>
          <p:grpSpPr>
            <a:xfrm>
              <a:off x="5216601" y="6196327"/>
              <a:ext cx="3464265" cy="402447"/>
              <a:chOff x="2850767" y="5975807"/>
              <a:chExt cx="3464265" cy="402447"/>
            </a:xfrm>
          </p:grpSpPr>
          <p:cxnSp>
            <p:nvCxnSpPr>
              <p:cNvPr id="65" name="Straight Arrow Connector 64">
                <a:extLst>
                  <a:ext uri="{FF2B5EF4-FFF2-40B4-BE49-F238E27FC236}">
                    <a16:creationId xmlns:a16="http://schemas.microsoft.com/office/drawing/2014/main" id="{E62024BD-4754-00A0-135F-F0664D715F33}"/>
                  </a:ext>
                </a:extLst>
              </p:cNvPr>
              <p:cNvCxnSpPr/>
              <p:nvPr/>
            </p:nvCxnSpPr>
            <p:spPr>
              <a:xfrm>
                <a:off x="2926540" y="6022053"/>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B06B296-DB55-15FE-765A-D12077160272}"/>
                  </a:ext>
                </a:extLst>
              </p:cNvPr>
              <p:cNvCxnSpPr>
                <a:cxnSpLocks/>
              </p:cNvCxnSpPr>
              <p:nvPr/>
            </p:nvCxnSpPr>
            <p:spPr>
              <a:xfrm flipH="1">
                <a:off x="4915600" y="6021519"/>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A9B9288-54FA-C80A-E075-10E2A350C999}"/>
                  </a:ext>
                </a:extLst>
              </p:cNvPr>
              <p:cNvSpPr txBox="1"/>
              <p:nvPr/>
            </p:nvSpPr>
            <p:spPr>
              <a:xfrm>
                <a:off x="2850767" y="5975807"/>
                <a:ext cx="1159356" cy="369332"/>
              </a:xfrm>
              <a:prstGeom prst="rect">
                <a:avLst/>
              </a:prstGeom>
              <a:noFill/>
            </p:spPr>
            <p:txBody>
              <a:bodyPr wrap="none" rtlCol="0">
                <a:spAutoFit/>
              </a:bodyPr>
              <a:lstStyle/>
              <a:p>
                <a:pPr>
                  <a:defRPr/>
                </a:pPr>
                <a:r>
                  <a:rPr lang="en-US" dirty="0">
                    <a:solidFill>
                      <a:prstClr val="black"/>
                    </a:solidFill>
                    <a:latin typeface="Arial" panose="020B0604020202020204"/>
                  </a:rPr>
                  <a:t>p/A beam</a:t>
                </a:r>
              </a:p>
            </p:txBody>
          </p:sp>
          <p:sp>
            <p:nvSpPr>
              <p:cNvPr id="68" name="TextBox 67">
                <a:extLst>
                  <a:ext uri="{FF2B5EF4-FFF2-40B4-BE49-F238E27FC236}">
                    <a16:creationId xmlns:a16="http://schemas.microsoft.com/office/drawing/2014/main" id="{F86E9568-C7A2-3AC6-DAB5-4ADE1086DC55}"/>
                  </a:ext>
                </a:extLst>
              </p:cNvPr>
              <p:cNvSpPr txBox="1"/>
              <p:nvPr/>
            </p:nvSpPr>
            <p:spPr>
              <a:xfrm>
                <a:off x="5360925" y="6008922"/>
                <a:ext cx="954107" cy="369332"/>
              </a:xfrm>
              <a:prstGeom prst="rect">
                <a:avLst/>
              </a:prstGeom>
              <a:noFill/>
            </p:spPr>
            <p:txBody>
              <a:bodyPr wrap="none" rtlCol="0">
                <a:spAutoFit/>
              </a:bodyPr>
              <a:lstStyle/>
              <a:p>
                <a:pPr>
                  <a:defRPr/>
                </a:pPr>
                <a:r>
                  <a:rPr lang="en-US" dirty="0">
                    <a:solidFill>
                      <a:prstClr val="black"/>
                    </a:solidFill>
                    <a:latin typeface="Arial" panose="020B0604020202020204"/>
                  </a:rPr>
                  <a:t>e beam</a:t>
                </a:r>
              </a:p>
            </p:txBody>
          </p:sp>
        </p:grpSp>
        <p:cxnSp>
          <p:nvCxnSpPr>
            <p:cNvPr id="51" name="Straight Arrow Connector 50">
              <a:extLst>
                <a:ext uri="{FF2B5EF4-FFF2-40B4-BE49-F238E27FC236}">
                  <a16:creationId xmlns:a16="http://schemas.microsoft.com/office/drawing/2014/main" id="{82724C1E-C815-A88D-9B17-ACC3CAED41B1}"/>
                </a:ext>
              </a:extLst>
            </p:cNvPr>
            <p:cNvCxnSpPr>
              <a:cxnSpLocks/>
            </p:cNvCxnSpPr>
            <p:nvPr/>
          </p:nvCxnSpPr>
          <p:spPr>
            <a:xfrm flipV="1">
              <a:off x="4392840" y="4962059"/>
              <a:ext cx="417884" cy="32912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442291C-C172-477A-FBD3-CC49A139646C}"/>
                </a:ext>
              </a:extLst>
            </p:cNvPr>
            <p:cNvSpPr txBox="1"/>
            <p:nvPr/>
          </p:nvSpPr>
          <p:spPr>
            <a:xfrm>
              <a:off x="4818136" y="4635691"/>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local hadron polarimeter</a:t>
              </a:r>
            </a:p>
          </p:txBody>
        </p:sp>
        <p:cxnSp>
          <p:nvCxnSpPr>
            <p:cNvPr id="53" name="Straight Arrow Connector 52">
              <a:extLst>
                <a:ext uri="{FF2B5EF4-FFF2-40B4-BE49-F238E27FC236}">
                  <a16:creationId xmlns:a16="http://schemas.microsoft.com/office/drawing/2014/main" id="{EA720C85-FB2E-AEAA-04B7-7CC85D87F76E}"/>
                </a:ext>
              </a:extLst>
            </p:cNvPr>
            <p:cNvCxnSpPr>
              <a:cxnSpLocks/>
            </p:cNvCxnSpPr>
            <p:nvPr/>
          </p:nvCxnSpPr>
          <p:spPr>
            <a:xfrm>
              <a:off x="4008000" y="5508707"/>
              <a:ext cx="275702" cy="25564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071C45D-11A2-FF49-1737-E854A20A3758}"/>
                </a:ext>
              </a:extLst>
            </p:cNvPr>
            <p:cNvCxnSpPr>
              <a:cxnSpLocks/>
            </p:cNvCxnSpPr>
            <p:nvPr/>
          </p:nvCxnSpPr>
          <p:spPr>
            <a:xfrm flipH="1">
              <a:off x="4655152" y="5503675"/>
              <a:ext cx="252382" cy="26067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8120EE3-158A-E191-538D-E9A9DF5C43E1}"/>
                </a:ext>
              </a:extLst>
            </p:cNvPr>
            <p:cNvSpPr txBox="1"/>
            <p:nvPr/>
          </p:nvSpPr>
          <p:spPr>
            <a:xfrm>
              <a:off x="4034640" y="5752774"/>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low Q</a:t>
              </a:r>
              <a:r>
                <a:rPr lang="en-US" sz="800" baseline="30000" dirty="0">
                  <a:solidFill>
                    <a:srgbClr val="FFFFFF"/>
                  </a:solidFill>
                  <a:latin typeface="Arial" panose="020B0604020202020204" pitchFamily="34" charset="0"/>
                  <a:cs typeface="Arial" panose="020B0604020202020204" pitchFamily="34" charset="0"/>
                </a:rPr>
                <a:t>2 </a:t>
              </a:r>
              <a:r>
                <a:rPr lang="en-US" sz="800" dirty="0">
                  <a:solidFill>
                    <a:srgbClr val="FFFFFF"/>
                  </a:solidFill>
                  <a:latin typeface="Arial" panose="020B0604020202020204" pitchFamily="34" charset="0"/>
                  <a:cs typeface="Arial" panose="020B0604020202020204" pitchFamily="34" charset="0"/>
                </a:rPr>
                <a:t>electron-tagger</a:t>
              </a:r>
            </a:p>
          </p:txBody>
        </p:sp>
        <p:cxnSp>
          <p:nvCxnSpPr>
            <p:cNvPr id="56" name="Straight Arrow Connector 55">
              <a:extLst>
                <a:ext uri="{FF2B5EF4-FFF2-40B4-BE49-F238E27FC236}">
                  <a16:creationId xmlns:a16="http://schemas.microsoft.com/office/drawing/2014/main" id="{1D000915-AF78-B4CE-63B5-FBA213EEB6AD}"/>
                </a:ext>
              </a:extLst>
            </p:cNvPr>
            <p:cNvCxnSpPr>
              <a:cxnSpLocks/>
            </p:cNvCxnSpPr>
            <p:nvPr/>
          </p:nvCxnSpPr>
          <p:spPr>
            <a:xfrm>
              <a:off x="1742663" y="5454287"/>
              <a:ext cx="791460" cy="310067"/>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2E1C6E1-2C5E-8244-39D9-2AAB3A24ACFF}"/>
                </a:ext>
              </a:extLst>
            </p:cNvPr>
            <p:cNvSpPr txBox="1"/>
            <p:nvPr/>
          </p:nvSpPr>
          <p:spPr>
            <a:xfrm>
              <a:off x="1990174" y="5733138"/>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Luminosity</a:t>
              </a:r>
            </a:p>
            <a:p>
              <a:pPr algn="ctr">
                <a:defRPr/>
              </a:pPr>
              <a:r>
                <a:rPr lang="en-US" sz="800" dirty="0">
                  <a:solidFill>
                    <a:srgbClr val="FFFFFF"/>
                  </a:solidFill>
                  <a:latin typeface="Arial" panose="020B0604020202020204" pitchFamily="34" charset="0"/>
                  <a:cs typeface="Arial" panose="020B0604020202020204" pitchFamily="34" charset="0"/>
                </a:rPr>
                <a:t>Monitor</a:t>
              </a:r>
            </a:p>
          </p:txBody>
        </p:sp>
        <p:cxnSp>
          <p:nvCxnSpPr>
            <p:cNvPr id="58" name="Straight Arrow Connector 57">
              <a:extLst>
                <a:ext uri="{FF2B5EF4-FFF2-40B4-BE49-F238E27FC236}">
                  <a16:creationId xmlns:a16="http://schemas.microsoft.com/office/drawing/2014/main" id="{C5045FFA-E9A6-3D4E-029B-CFB44303E0F7}"/>
                </a:ext>
              </a:extLst>
            </p:cNvPr>
            <p:cNvCxnSpPr>
              <a:cxnSpLocks/>
            </p:cNvCxnSpPr>
            <p:nvPr/>
          </p:nvCxnSpPr>
          <p:spPr>
            <a:xfrm>
              <a:off x="9970251" y="5454286"/>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8AF320A-8177-7A8D-BD84-682EB598F2D3}"/>
                </a:ext>
              </a:extLst>
            </p:cNvPr>
            <p:cNvSpPr txBox="1"/>
            <p:nvPr/>
          </p:nvSpPr>
          <p:spPr>
            <a:xfrm>
              <a:off x="9750901" y="5752849"/>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Zero-Degree</a:t>
              </a:r>
            </a:p>
            <a:p>
              <a:pPr algn="ctr">
                <a:defRPr/>
              </a:pPr>
              <a:r>
                <a:rPr lang="en-US" sz="800" dirty="0">
                  <a:solidFill>
                    <a:srgbClr val="FFFFFF"/>
                  </a:solidFill>
                  <a:latin typeface="Arial" panose="020B0604020202020204" pitchFamily="34" charset="0"/>
                  <a:cs typeface="Arial" panose="020B0604020202020204" pitchFamily="34" charset="0"/>
                </a:rPr>
                <a:t>Calorimeter</a:t>
              </a:r>
            </a:p>
          </p:txBody>
        </p:sp>
        <p:cxnSp>
          <p:nvCxnSpPr>
            <p:cNvPr id="60" name="Straight Arrow Connector 59">
              <a:extLst>
                <a:ext uri="{FF2B5EF4-FFF2-40B4-BE49-F238E27FC236}">
                  <a16:creationId xmlns:a16="http://schemas.microsoft.com/office/drawing/2014/main" id="{98090E78-97F0-3853-48BE-2FEC9C4979E6}"/>
                </a:ext>
              </a:extLst>
            </p:cNvPr>
            <p:cNvCxnSpPr>
              <a:cxnSpLocks/>
            </p:cNvCxnSpPr>
            <p:nvPr/>
          </p:nvCxnSpPr>
          <p:spPr>
            <a:xfrm>
              <a:off x="9304775" y="5454211"/>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E17D871-18A1-001B-4AE0-02EEB0C6CC8C}"/>
                </a:ext>
              </a:extLst>
            </p:cNvPr>
            <p:cNvSpPr txBox="1"/>
            <p:nvPr/>
          </p:nvSpPr>
          <p:spPr>
            <a:xfrm>
              <a:off x="9155388" y="5747087"/>
              <a:ext cx="537728"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Roman</a:t>
              </a:r>
            </a:p>
            <a:p>
              <a:pPr algn="ctr">
                <a:defRPr/>
              </a:pPr>
              <a:r>
                <a:rPr lang="en-US" sz="800" dirty="0">
                  <a:solidFill>
                    <a:srgbClr val="FFFFFF"/>
                  </a:solidFill>
                  <a:latin typeface="Arial" panose="020B0604020202020204" pitchFamily="34" charset="0"/>
                  <a:cs typeface="Arial" panose="020B0604020202020204" pitchFamily="34" charset="0"/>
                </a:rPr>
                <a:t>Pots</a:t>
              </a:r>
            </a:p>
          </p:txBody>
        </p:sp>
        <p:cxnSp>
          <p:nvCxnSpPr>
            <p:cNvPr id="62" name="Straight Arrow Connector 61">
              <a:extLst>
                <a:ext uri="{FF2B5EF4-FFF2-40B4-BE49-F238E27FC236}">
                  <a16:creationId xmlns:a16="http://schemas.microsoft.com/office/drawing/2014/main" id="{0920437D-6D82-C6F9-F5E5-B7741216291B}"/>
                </a:ext>
              </a:extLst>
            </p:cNvPr>
            <p:cNvCxnSpPr>
              <a:cxnSpLocks/>
            </p:cNvCxnSpPr>
            <p:nvPr/>
          </p:nvCxnSpPr>
          <p:spPr>
            <a:xfrm flipH="1">
              <a:off x="8667927" y="5450348"/>
              <a:ext cx="34188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D9E44DA-807D-3712-382A-467530200577}"/>
                </a:ext>
              </a:extLst>
            </p:cNvPr>
            <p:cNvSpPr txBox="1"/>
            <p:nvPr/>
          </p:nvSpPr>
          <p:spPr>
            <a:xfrm>
              <a:off x="7962752" y="5743224"/>
              <a:ext cx="850753"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off-Momentum</a:t>
              </a:r>
            </a:p>
            <a:p>
              <a:pPr algn="ctr">
                <a:defRPr/>
              </a:pPr>
              <a:r>
                <a:rPr lang="en-US" sz="800" dirty="0">
                  <a:solidFill>
                    <a:srgbClr val="FFFFFF"/>
                  </a:solidFill>
                  <a:latin typeface="Arial" panose="020B0604020202020204" pitchFamily="34" charset="0"/>
                  <a:cs typeface="Arial" panose="020B0604020202020204" pitchFamily="34" charset="0"/>
                </a:rPr>
                <a:t>taggers</a:t>
              </a:r>
            </a:p>
          </p:txBody>
        </p:sp>
        <p:sp>
          <p:nvSpPr>
            <p:cNvPr id="64" name="TextBox 63">
              <a:extLst>
                <a:ext uri="{FF2B5EF4-FFF2-40B4-BE49-F238E27FC236}">
                  <a16:creationId xmlns:a16="http://schemas.microsoft.com/office/drawing/2014/main" id="{CF1F5E37-98F7-36E7-21DC-B22B50427FB8}"/>
                </a:ext>
              </a:extLst>
            </p:cNvPr>
            <p:cNvSpPr txBox="1"/>
            <p:nvPr/>
          </p:nvSpPr>
          <p:spPr>
            <a:xfrm>
              <a:off x="7700958" y="6553201"/>
              <a:ext cx="2563522" cy="246221"/>
            </a:xfrm>
            <a:prstGeom prst="rect">
              <a:avLst/>
            </a:prstGeom>
            <a:noFill/>
          </p:spPr>
          <p:txBody>
            <a:bodyPr wrap="none" rtlCol="0">
              <a:spAutoFit/>
            </a:bodyPr>
            <a:lstStyle/>
            <a:p>
              <a:r>
                <a:rPr lang="en-US" sz="1000" dirty="0"/>
                <a:t>lepton and hadron polarimeters not shown</a:t>
              </a:r>
            </a:p>
          </p:txBody>
        </p:sp>
      </p:grpSp>
    </p:spTree>
    <p:extLst>
      <p:ext uri="{BB962C8B-B14F-4D97-AF65-F5344CB8AC3E}">
        <p14:creationId xmlns:p14="http://schemas.microsoft.com/office/powerpoint/2010/main" val="241227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57-EF00-41C4-B75C-2206C78F8467}"/>
              </a:ext>
            </a:extLst>
          </p:cNvPr>
          <p:cNvSpPr>
            <a:spLocks noGrp="1"/>
          </p:cNvSpPr>
          <p:nvPr>
            <p:ph type="title"/>
          </p:nvPr>
        </p:nvSpPr>
        <p:spPr>
          <a:xfrm>
            <a:off x="1691256" y="157820"/>
            <a:ext cx="8407401" cy="540920"/>
          </a:xfrm>
        </p:spPr>
        <p:txBody>
          <a:bodyPr>
            <a:noAutofit/>
          </a:bodyPr>
          <a:lstStyle/>
          <a:p>
            <a:r>
              <a:rPr lang="en-US" sz="3100" dirty="0" err="1"/>
              <a:t>ePIC</a:t>
            </a:r>
            <a:r>
              <a:rPr lang="en-US" sz="3100" dirty="0"/>
              <a:t> Detector Solenoid (MARCO) Overview</a:t>
            </a:r>
          </a:p>
        </p:txBody>
      </p:sp>
      <p:sp>
        <p:nvSpPr>
          <p:cNvPr id="26" name="Content Placeholder 2">
            <a:extLst>
              <a:ext uri="{FF2B5EF4-FFF2-40B4-BE49-F238E27FC236}">
                <a16:creationId xmlns:a16="http://schemas.microsoft.com/office/drawing/2014/main" id="{4386AB9B-DDAB-4FAD-8E11-8E2212BD82FA}"/>
              </a:ext>
            </a:extLst>
          </p:cNvPr>
          <p:cNvSpPr>
            <a:spLocks noGrp="1"/>
          </p:cNvSpPr>
          <p:nvPr>
            <p:ph idx="1"/>
          </p:nvPr>
        </p:nvSpPr>
        <p:spPr>
          <a:xfrm>
            <a:off x="1830393" y="1041547"/>
            <a:ext cx="4123137" cy="2478031"/>
          </a:xfrm>
          <a:ln w="19050">
            <a:solidFill>
              <a:schemeClr val="accent1"/>
            </a:solidFill>
          </a:ln>
        </p:spPr>
        <p:txBody>
          <a:bodyPr>
            <a:noAutofit/>
          </a:bodyPr>
          <a:lstStyle/>
          <a:p>
            <a:pPr marL="0" indent="0">
              <a:spcBef>
                <a:spcPts val="0"/>
              </a:spcBef>
              <a:buNone/>
            </a:pPr>
            <a:endParaRPr lang="en-US" sz="1600" b="1" dirty="0"/>
          </a:p>
          <a:p>
            <a:pPr marL="0" indent="0" algn="ctr">
              <a:lnSpc>
                <a:spcPct val="0"/>
              </a:lnSpc>
              <a:spcBef>
                <a:spcPts val="0"/>
              </a:spcBef>
              <a:buNone/>
            </a:pPr>
            <a:r>
              <a:rPr lang="en-US" sz="1600" b="1" dirty="0"/>
              <a:t>Superconducting Detector Solenoid</a:t>
            </a:r>
          </a:p>
          <a:p>
            <a:pPr marL="0" indent="0" algn="ctr">
              <a:spcBef>
                <a:spcPts val="0"/>
              </a:spcBef>
              <a:buNone/>
            </a:pPr>
            <a:endParaRPr lang="en-US" sz="1600" b="1" dirty="0"/>
          </a:p>
          <a:p>
            <a:pPr>
              <a:lnSpc>
                <a:spcPct val="150000"/>
              </a:lnSpc>
              <a:spcBef>
                <a:spcPts val="0"/>
              </a:spcBef>
            </a:pPr>
            <a:r>
              <a:rPr lang="en-US" sz="1400" dirty="0"/>
              <a:t>3.5 m long coil, 2.84 m room temperature bore diameter </a:t>
            </a:r>
          </a:p>
          <a:p>
            <a:pPr>
              <a:lnSpc>
                <a:spcPct val="150000"/>
              </a:lnSpc>
              <a:spcBef>
                <a:spcPts val="0"/>
              </a:spcBef>
            </a:pPr>
            <a:r>
              <a:rPr lang="en-US" sz="1400" dirty="0"/>
              <a:t>2 T on-axis field</a:t>
            </a:r>
          </a:p>
          <a:p>
            <a:pPr>
              <a:lnSpc>
                <a:spcPct val="150000"/>
              </a:lnSpc>
              <a:spcBef>
                <a:spcPts val="0"/>
              </a:spcBef>
            </a:pPr>
            <a:r>
              <a:rPr lang="en-US" sz="1400" dirty="0"/>
              <a:t>Operating Temperature  4.5 K</a:t>
            </a:r>
          </a:p>
          <a:p>
            <a:pPr>
              <a:lnSpc>
                <a:spcPct val="150000"/>
              </a:lnSpc>
              <a:spcBef>
                <a:spcPts val="0"/>
              </a:spcBef>
            </a:pPr>
            <a:r>
              <a:rPr lang="en-US" sz="1400" dirty="0"/>
              <a:t>Conductor: Copper Cladded, Rutherford Cable made with NbTi superconducting strands</a:t>
            </a:r>
          </a:p>
          <a:p>
            <a:pPr>
              <a:lnSpc>
                <a:spcPct val="100000"/>
              </a:lnSpc>
              <a:spcBef>
                <a:spcPts val="0"/>
              </a:spcBef>
            </a:pPr>
            <a:endParaRPr lang="en-US" sz="1600" dirty="0"/>
          </a:p>
        </p:txBody>
      </p:sp>
      <p:pic>
        <p:nvPicPr>
          <p:cNvPr id="15" name="Picture 14">
            <a:extLst>
              <a:ext uri="{FF2B5EF4-FFF2-40B4-BE49-F238E27FC236}">
                <a16:creationId xmlns:a16="http://schemas.microsoft.com/office/drawing/2014/main" id="{D6E59921-321E-4D27-A86C-4B4BFE8D4E82}"/>
              </a:ext>
            </a:extLst>
          </p:cNvPr>
          <p:cNvPicPr>
            <a:picLocks noChangeAspect="1"/>
          </p:cNvPicPr>
          <p:nvPr/>
        </p:nvPicPr>
        <p:blipFill>
          <a:blip r:embed="rId2"/>
          <a:stretch>
            <a:fillRect/>
          </a:stretch>
        </p:blipFill>
        <p:spPr>
          <a:xfrm>
            <a:off x="6439638" y="3957549"/>
            <a:ext cx="3548290" cy="2086460"/>
          </a:xfrm>
          <a:prstGeom prst="rect">
            <a:avLst/>
          </a:prstGeom>
        </p:spPr>
      </p:pic>
      <p:sp>
        <p:nvSpPr>
          <p:cNvPr id="3" name="Slide Number Placeholder 2"/>
          <p:cNvSpPr>
            <a:spLocks noGrp="1"/>
          </p:cNvSpPr>
          <p:nvPr>
            <p:ph type="sldNum" sz="quarter" idx="12"/>
          </p:nvPr>
        </p:nvSpPr>
        <p:spPr/>
        <p:txBody>
          <a:bodyPr/>
          <a:lstStyle/>
          <a:p>
            <a:fld id="{893C5830-40F3-F04E-B2E3-10E6672BA8FF}" type="slidenum">
              <a:rPr lang="en-US" smtClean="0"/>
              <a:t>16</a:t>
            </a:fld>
            <a:endParaRPr lang="en-US" dirty="0"/>
          </a:p>
        </p:txBody>
      </p:sp>
      <p:sp>
        <p:nvSpPr>
          <p:cNvPr id="4" name="AutoShape 2" descr="data:image/png;base64,iVBORw0KGgoAAAANSUhEUgAAAlgAAAHCCAIAAAHLFhClAAAAAXNSR0IArs4c6QAAAARnQU1BAACxjwv8YQUAAAAJcEhZcwAAEnQAABJ0Ad5mH3gAANisSURBVHhe7P0HTBxZ2u8Br0aj0Wi+0Wo12rt3tfe9q9Hc0Wq02m/ufPvOnZ3gHDDOgMk555xzzjnnnMHkZDDGJGNMMtmAScYYY8AJx7E99nxP1Tk0TQNN00B305yfHpVOnQpdp57+979OdYU//C7skBbufoS2hU+fPkWF7W+hmJiYq6trQUEBHt8mPnz4kF9ZjUc44MmTJ6iw/S389NNPz5w589lnn+Hx7cDNzc3BwcHazk5BQR5XbcQOtnAnsLOzc3d319TUxOMcwK6F8B1bD3M7e5hh7sGD8tICNQMjND8P0Le2j4qM9I1LwuMcwK6Ff/gDu8R6R8S6G6osLi529w/iKl4xdW8GlziAXQtDQ0NxaRVWVlbBQUHnz5/X0NCIjooKDAzEE3jC7YlJXOIAdi1MTU3FpVV4eHiEpWXDryW0MLGoPDMzE0/gCX1DI7i0iuzquoH+fjxCw2ULHR0dw9KzUQ553MJEZ7V0d3VUrrzeXn7j5uWeW1cHR5tGJq+N3m0Zn26dmLlx5z6aAeCyhU5OTh7BYalll/KuNPK4hdA8iKaRO9dGp66j9kzev3Fntg1i6kH73Qcdd+c6781XVVWh+dm1MDs7G5dW4eXlBTnkfQslZHUOHzv+85Fj8vLyzO3pmlnomX3cN/908OGz4Scvby++Hnv+Bi3CroUlJSW4tAprL7/I7PyMqiuFDdehnXbuXnjCDnPoqKi0mqaitp6qoQk0crk9z96MP38z/uLt2LNfbz99NfTwWd/sI7QIpy189+4dLjFh7embdekKHtl5oqKijOydzJzdrdy9bb39tU3MGe3pnX3UOTXbOjrVMHj78s2Bihs3i5taCy5ehKW4zCECWpjJwxaqqqq6hUV5R8cHJKSGpGZFZl/UNbKv7UbtuZF3pQk2Br5QCYVlMXlFEZl55o4usBS7FtbX1+PSOvC4hYWFhSmlVfCJ+Veby6531HT1wxcVtycrD9ocmJjqG5voFRnrHhblEhSmrq8PS221hVnVVxireP/+PSrsHB137nffmx9cWIQvJ2gPWugVGQeJdQkKd/QPtvMJgE2ydPOCb7KxvfP16y2wCLsWboi1pw8vcwjIycnB78rQ4xf9C4s9Dx5DCy3dvan2ODjr29jrWNhomlioGhgr6ujLqmuhRTZoYXBwMC6tBY+/pQA0qf3uXPvUg7apWbD1c+el4EeVao+GtqSympic4mlJaZFz4odET/1y5ChaZIMWtrRQiV4POKDx9/fHI7wCGtk4NHGlfwQKpyVloD2HRU/tP35i/zERiH1Hj3d1d+NZadi1sHvlrCwUBurl+GhD4HEeAm0Dft63D5rUeqMN164DuxaOj4/j0lqoS4rwq4Wbgl0LJyfZdVIKA3AOY3ML4dh364HXuw7nuIX7FmZ4aqIWgsmGJKe3jE2vjLtLsbrMmAcHHEbDEK93x9h0CxlkVNZ2z8xTh/arAg752QeaLSw9B4Z4dTvGGi1k5Jc90fk1cIy/9cCr2zHYtRAOCA1p2trW+OGCbnXH9NzWA69ux+A+hzk1V7vuLWw98Op2jDVayCE51XVd0/MbB/RTWWpWBl7djsF9CzMra25M3GOJ1onppTKjgINpElPl+D28uh2D+xaa+haCB1ztH+E6/GITYYhXtwQcUX311Vfsj6s2BfctNHTLLmluLbveyXWcU7GHIV7djsF9C11DE7Nr6rceeHU7BvctdA8Ng442jqLy5fImA69ux+C+hbZeviflzOG4JCw9G4ah6dmbDXE1exji1e0Y3LfQxMFZXF7ROyreiw4oeEfThWhcYI7lSYyaqHh5DS2owavbMbhvobaZpb1v4NYDr27H4L6Fitp6RvbOWw+8uh2D+xZKyCup6BurGBhTQy4CFqSXxavbMbhv4SEJUzE5xeWQZypvJvDqdgzuW/jLocMHREQPnDh5EEJEFAc9emhVoHqWOallRU7i1e0Y3Lfwx+Pyupa26FQXd6Ftbg1DvLodg/sW/nzwEPPmch14dTvGGi10dubo920Xt1DIIC3cAn//+9//+c9/fvnllwcOHMBV/GAHW3js2DFJSUl0Kh5X8QPyLd39bGcL/0DDKLu6uqIywtbWtr6+XlFRMTk5+euvv/7000/fvHkTGhoKc3700UdQX1JS4u3t7evrixfYJkgON8nY2Fh19fKVvEFBQQcPHpyamoIUmZmZwQ/Pvn37oB4KUKmrqwt5fvfu3X/+8x+oNDExgRoO/zXhHJLD3Q9p4e6HtJCvsDgq5zBsGdhEC9lc/80APP39+/fNzc14fGswWvjq1WsY9g1ucFkDAy5byObaYQZr/lvMNYwWKigouLq4eHp6amhooBr2cNnCDa/o23YYLYSCT2yikrIyGt0Qdi2Eda1HV1eXg2+gR2iEvY9/VWWpracPXmbHgA9FBWtra5+YRJ+YBDS6IVzm8MmTJ/k1dQvz8/B1vTs1xYOLLhktBDwiYnCJA7hsoaGhoaODvZWVVWpKiqamZmRkJJ6wY6xoYfjOt9DNzU3P0sbazj6zug5aGBgYgCfsGMwtdA+PxqVVLDx5mlJ6CY/QcNlCd3d31+AIOPyPLyiFFrpwdtJxKzC3kHE7yeKLF4VNNy519V/pG2kYGm++TV06dn3iXuvk8l1R3LdQXFyMus3i0pXc2gY/Pz88YQuwv3aH0UJ5eXloIQyZ23Pjzn3q6rGp2XbqDoy5jun5pqExND/331KX4PClFtYHBGzDRbSctHB0dBT8cN+RY/uPHIVG5tY2ovZ0zSx033/YO/dkYGHx1qMXI9Ql4L+i7iWXLTS0d3IPi04pu5RT21BQf83OwxtP2ALs+7uohdAqSWVVOU0dZT1DKXkFaAxqz+izX8eevxl//nb8+ZvRxdcjj18MzD3pnqEusuKyhYxrXEDWC48eo/IWYX/dDKOFJo4uFq6e1p6+9r6BMLrcnnvz7ZMz14Yn6nqHLnX0lLa0FzRQ129vvYVVvGyhrKysZ2Ssb1xSUHJ6eEauvILC1b7h6s7espaOgvqW7Jr69IrLScUVcRdLorIvhqVRlz5w2ULGNyqlbNtayP5IELUQRJhWUZNzub6osbWyrTu1pAJ+C6j25FwMT88JTs7wj0/2jo4Hw3QNiXAKpLoHXLYQfhXQwTfK4bYcpjJuplsTxre0c2q2/8Hj4ccv4Ldk6s1vzO2x9wuy9fa38vAxd/UwcXQ1tHOCRbhvISps47eU/T1WqIWKiopjz94MP3k1+PB539zTiNQMK0/fpfY46lnZaZlZqhuZwe+QvJaujBp1v/e6LczKyoLuz7/+9S9YKa5ai21sIfseGWohICcn1373QdvUAzBASKm6MbTHCNojraYhoah8VlpOVPzC0dNn9x87geZft4USEhKqqqrw9WP/I+7l5XX79m08sjU4bKGMjIyamlr9rbGy1i5o4UlxyaOnzx04Lsr4m/WUuASaE8HltxSBLtTfrntm2J83YLQQYPyNJSpvf+LceVy7DgLUQvYwt3BTbEMLAwICWG4M4S6CgoLwetcCfALfH7J58Cq4biFsGborZGWw3EiCgrkezbYcPj47fqJg0y1kgO4KYQS6T4Qx3DBgtpruW9v+X9pquG8h810hXIeH5zYcvrOHXQsNDQ1hGBcXh0ZZYLkxhLsQ6Byy3BjCXQh2C1feGLJ23NvgjpJtOVHAHu5byHJvyIoYZ7p5hLm8KgQ3h4YWVsz3hnAXCQUlMgoKeI00//jHPz755BMxMbEvv/wSV20Z7nNYdr2zvLWLcXsIFxGcVuLu5oZXt2Nw30Lmu0I4isuramrq3QS5hSw3hmwQ69xywvWRJ+dw38LQ9OywDHQ7CeutIhsGug/FJSjMyYnqku8o3LcQ3RWCbg+hyuieEaYyI6ibTVbVU5XR8Q4ODnh1Owb3LWS+K4T7sKceALejcN9ClhtDuAsbGxu8uh2D+xYy3xWycayeja6xsrLCq9sxuG/hihtDuL2dxNzcHK9ux+C+hQcZt5OsvE8EAt1CssYdJUyz0beTiJqYmODV7Rjct5BxnovrOCcjZ2IiwPc9sWwud6Gnv+MP0NyghV9//TUurYJlW7kLgf6WbgvPnz/HpR2Dzy1k/x/wtkBauAUWFxdfv6auuGOD8OeQB5AWbgY/Pz90E5eYmBh8/dCFb+iv4ujo6G+++ebNmzd/+tOflJWVU1NT0X+jhw4dkpSU/MMf/gD1MAqLbPsVkCSHm6G/vx8ygE5M3Lt3Dwrq6tSlWqKiolCAjtLDhw9hHnre39Ext66uLrpb6NixYzD64cMH5htStgWSw92P8LdQ6CEp3PWQFHIPOBscoPAY/NlMkBRyz3r/uPz2/r2RjX1Vw/bcF8UMHNuu7ortVAr/1//6X/B50MjVuHAAOvaG4zkoTE5OFhcXo9WiCycAPJ+LC14pV8AWomNK7oA14BLN8PBwYWlZX1/fzZvdVlZW/uGRjoaKrdmR799/wHNsGZ6mcMPn8gsBLCm0t7eHGnc3N/fwaL+4pFM0eNo2wdMUtra24pLwsjqF8Kvg5ORUWlpaWF7pE83pPXacw30KYUlc4hh0eXFWGXWnVVJR+YvJ3OcvXqZGOzzoS/7tt9/gOICea3fDkkLA3tVNx9LG3Nnd0Nbh+o0buHb74D6FnNzbvCaDY+NpFdU2Do4HDx48LnpKUlLywoUL7+FI7sO22QMfWZ1ChEdEzKZeusU5PE2hG42ylm5Yera1nf358+czq+s0NDQ0NTUTi8oDAwJ4/JqvnWC9FIIX9q7/VrGtwH0K2d8LsSaQP0dHR5eQcJRCMTExlEIAUhgQ4C/EKVTQ1L5y9SoeWYfHz56VX2srbLpR3tZ9qav/cs+tK/0jVwdHG4bGqberrfMaBV6nEFqobWoRnpETX1By9uzZzEtXpGXlKBUWVwhxCmMdVNB74YquUe+8w+npG7k6MNpwi0pP8+071PvvxqhX4FH3+E7MULf5Ui+OW3p3HMQU9Qa5q0OsL3nkdQrh2Mw1JDIsLRtkl1p2CVKYd6Ux93IDjPr7+QlIClfvEc5hSaGMjIy8vHyYtQJKIbpvCTKxIj1Ubqj00HdkQ8xRr8Wbnkdvxrs587D7/qOe2ce9D57Qr8h7PvhoxT//3KeQi06ega2Dpbu3a3AE/JCuSGFtPYz6+voISArZ35jHHuYUooQdPnn6+NnzouIXTkvKnJOVF1dQhkplFW2/2ET6ZvOl9Mw97V9YHHz47NajF8NPXo48fXV78dele7Wp27UnXlAB5bFnvzbduoM/g8cpZMHa0zeltCrr0pXtuhlzu9iWFL569QpSpWZkomFspmVmqWNhrWdlB19iI3snE0dXmKSvp4fTQ+eGkZ7Rp69Hnrwcfvzi1sNnA3NPemcfdd+b75yabYdf19Gpa8MTDYO363qH0KcA259CVVXV9e4BYbnvHKUQhChoKWR/fzx7GCnU0tKCPNl6+9v5Bjr4BTsFhjoHh7uGRsKhqWdkrHd0PEy90n+ne2a+C348J1ek5/LNgUsdvRU3bpa2tFPvo6y/Br9V2TVXYV+lV1xOKb3UOHjb1BJflMp9Crm4WoDl202lkP4tFbQUctE0BowU6ujoyMnJhqRmhmfkRmZfjMktjLtYAn4B39q0ihpotYq6urS0VEF9S96VppyaepQeMJekksqEwjKYOSavKCr7YkRmXlh6TkhqVlByRmBiqn98sm9sInwDjO3w1e/8TqFAqnBbUvju3TvQWVlLR2Vbd01XP2irYXD02sjkjfFp+FUE8Q0uLMIMkB6/uOTglenxiozzCI9xC4tyDYlwCQoHBTv6B9v7Bdn5BICsYb/JaWgrKKmiD+JpCuGT9PX14SMhl7Ozs7QKq7KqcQqV13oK2YaXvO0EW7F5lsOZpIzMm3cfjD17A7a3HM/e3F58PUCnENLjwJQeGy9fKw8fSzcvc1cPM2d3cE1jB2dDO0d9G3uwUh0LGy0zK00Tc3UjM/wZW0nh1hFYFRYVFeHS5mFOIQBJ6ro3Dwec3bOPoHvQdW8BegvQZ4Ceg7SUlIKCwlJ6bOn0WGqaWqgbm6kamijrGSrq6Mtr6cpqaEuraUgqq0koKIvJKZ6VljstKd3c3IQ/gOsUioiIjI+Ph4aGwsLQMce1m8Te2w9SmFxSiccFBi66vAxYUghAFg2MzKCrTsXEDPTcW8amLZ2coV5KWR2nR5FKzzkZKj2i4pIi58SPnj57SPQU9WKQpZfEopBSxr+fDPijQsZrZlHw/o267OH6DD6wOoUAqO38uTOQMxkZaShDAdh35Oi+o8eZ0wMBNSfOibW2teMlOYD7FG7lyDvZVW1PpZBBbm5uaWkpHtkmuE/hVvq/3iYyLCnMLC6r7ei+wjZgBjbBMvN6Udu+HGvU06tKTk7GG7p52KdwJ+BPChnvekYREBCQVFzRODzBLoboYKncmfD23vghKrKysmueDnz//v1vPAd/NhM7nkLVC8fS3dWzvDSddMRzvDV9fX3TK2vA7T2Cw1on7zMFfQiw44E/zszJubKjH2p48CyjnYajFK4W71ZIKLrcNvWga5p+jhyfwjsytn16Hgo8eITKTsNNClVVqYPdP9LAj0l6evrLly9ramrQ1A3JulQHXSUBiT2qQubbV9HD8hsbG9EoJ8RcrKX+IROM2KMq3CKZVXVLj/NaehoWj2L5MWKM4MHTtnYajlK4vWRX1XZMPVg/ZnkV1MftFRVuI4VXGlJKKptHJpuGJ2DI+7iGhrfvoFEbl3WftbW4uPjxxx9HRkaiZ6eJiYn9+9//TklJQVMFBz6oMCb7YnVX/43JGRjyKyIy8y5ebYaCl5cX3qxV1NbWfvHFF99+++0//vEPGEXPwduulwBtI3xIYVBiakFDi4CEh4cH3qxdCx9S6BkRnVZezVXUrKrhIlashPcnybYdPqTQ0S8oOrfAJTAEhhtF4aoaNgEzMwfL1BURmpaFZuPw/duCDB9SaOnqEZCYKqGoHJiYBgW+hIKWrqW7FxR48NjJnYYPKTSwtnUJjlg3QuhgqeQ2qAtS2KwtJIIHz9XcafiQwsPKcRZuXgISPHis5k7DhxTKqqpqm1txENararYerOu0trbGm7Vr4UMKz0pKy6prCULIqGtZWFjgzdq18CGFR06cEBWTEBW7AMMTVIEKKPAlzMyWL/HbpfAhhT8fOLD/mIiupQ3ztUA8DnUjs6Mnz0CBB49F3Wn4kcKDh2DfHTgpz9ihvA9RJe+Dx6nCXknhHzb/uAQ2oBQKSOgbbPz45c8//xyXBJINchMaGuq6reD1ErYPPvyQChTb+282XyApJCncPLW1tczm+ubNm0mOQYv8/e9/h+Gnn34KQ21tbboOU89EKltgJbAZ2/WCVD5CVEhUSOA3AppC+IlDfP/99zBENYwhG9Cj6NcD3RDKuC00PDx8zRVu/fEQvERAU/gRDXTI4uLi/v3vf6NKU1PTTz75BHa6t7e3srLy7OwsqkdpOHLkCBr9+OOPoaalpUVSUvKf//ynn59fVVWVtbX1N998A+VHjx7BKFqksLAQCjA/MlRwZcb8aIZDhw7BEJUFFsHdOH19fVxan/PnWd8mrq6u/v79ewMDA0gGjN67d49lPTdv3sQlJmxtbWEIR0BodHch0N+vzeLu7o5LbNnUGYa3b9/ikqAiVCncm5AU7npICnc9JIW7HpLCXQ9J4a6HpJB7qPfv8JY1H0tPUsglfDllU15ejktMkBRyyZopBJWk5xeoaeuGp2bgqm2lsLAQl5gQ6BSiezNdXV2Tk5NNTU2/+uor9E+hILA6hb39A3MLC67B4VDuu7X8KN9thKcphBYC9OUyK0DvytoQvBaawMBAGFpbW4+PjzPegoTn28Jrt9AWorVxwepl6+sbCsqrLNw8L168aGRmXl1dXZgb09eWhCdvB7tPhQCkDb0DGZCWloa9g8p8Z3UKTUxMNDU14cvh6elpYG4pJiampKSEp20TuzKFAsvqFMJPgp+fn3NQmF9csp2dnZWV1bNnz/C0bYKkcDthk0L/+BRRUdHTp8/gCdsHSeF2sl4Krdy8Ki5dis3I8o3dThdEcJPCyMhIZP6bBZY1dXI1sXd6/vx5WVmpmr5hRm7+zMxMUWmZjadPcdka/ZvdxeoU6hgYOjo4OAeGwg+pV1Scb0winrB98FqFnb19qHC7OSIplv4zdr7k1atXERm5dPXuZnUKb7S1K+nomzm6ghBd/QJw7bbCZQpzc3PZX1O0Hl19A9DVffjwYceN608XF4uLi63UZRfm5+MLtvlZuXxhdQoRBraOvrHbrz8Er1X48sXLly9f+cfEgberqamJnDq1f/9+34BA31juH8QrOAh/Ci0tLR0dHXx9fCIjI+Tk5CwsLJKTk06fPu0f4B8aGhIaGtrf349n3Z2sl0J9WwdhSOFvv/3m7e199ISolbt3TF4RSmF6eTWkMCAk1D00En6c19yaXcS6KbSBFG7/i5gRvEvhu3fvIIVHRE54hEfHrpPCgoICPPfuZP0U2nOnws5bI1mX68MT2LkMr1N4WETELzaJOYVnzpwRehWek5JW0dn4Ctje0fG8uubS1s7Kjt7qmwO1vUNXB27X3xprHJ5oGrkTFByM51sJz1N4XAS+j5BCeXl5SGFkRg5WYViUsKpwcvw2eoWol7E0rqIZnLiTCwm7vnbCmkenrqH3wo7fu06/F7Z18r7/WlnkgwoPHj4CKZSRlgHlZdfUQwr1jE2E+If0zsQ4SmGKiwpKWA2dsLrVCRtbkbDVL4ttvj0F/TG83iX4kMKffvoJUphcUplWcTn7cn1+XVNGZa2w/pCOjIzIykijFPqbydg6uVAJu72GwjZ4u+809XbfS519N+8/wqtegg8p9I6KW05hTX3elcaMysvuYUKYQjgIB7+Qk5VBKYy2VYRRNTV1KmFUtpgTxsjWgw6UMPTc8JmFm/cfds8+6nnwuG/uSf/84sDDZ1dqa/EH0PAuhahTASlEXrgyhbUohUL2QwoJU1CQ//GA6P6jx34+fOznI8fQO7cCQsMhZ/Qr8JYVhhM2QyWsl0rYUyphC89uPXo+9PjF8JNXtxdfo7cz98//ij+AhncpBCxcPW28/HzhiDSXKYXUD6kQqvD9+/eQrX1HJI6ePidyXvyUhNRZaVkxOUWURfg9vNw9iBK2pLCnTAl7efspnTD63ZWrX9mMP4OGpym08vCx9QkISExLKCyD/GXVXM2/2lzU2AqOGJ6R6+jtl3NReFQoLS0NqZJQVJFSUZdV15LX0lXSNVDRN1YzMoV6ZSWlwUfPWRTGkjMqIGGLv44+fUW9Y/vR88GFxf4Hj3vvP4yLi8cfsxMpHB0dxSW2TN6dDk/PARWGCcV/FAjmFFL5k5BQ0TfSNLXQNrfStbTVt7Y3tHM0dnDWNrWAqeilsOPPqVRR8nrxlnoj+uLr2ysT1gO/rtNzHWCc49Mttyebbo3V94+Ut3bij9mJFLL4wXowUgj6w1X8eHPc9sKSQil5BSN7Z1MnN3MXD0s3L/gRAh+x8wlw8AuCqZ5BSegt9rdZE/aAJWFXegZruvqq2rvLr3eWNLcVNlyHXy/8MTuRwu+++w6X2LIXUgjejxLmGBDiHBjmGhLhFhblERHjFRUnC0eqcnLwk0gpbOp+24qE3arp6mdJWG5tQ1Z1HRw0pJZXp5RdAifCH7MTKeQwDZDCsAwhT6F7WDRKmE9Mon98cmBSWnBKZlh6dkRmXmx+McxQP8BIWA/8NpZcaytsvH6RkbCq2rTy6uTSqsSi8viCUlgkOrcgMisf9piOuRX+GL6nMIc+kMFVQpdC/8TssPQcSFh0TgEkIKGgNKmkEmQEucmuuapragGHchfrr0HCslckrGIpYYUoYaFp2ZD7wKT0gIQUv7gkn5gE+Frgj+FvCmHjhFuFLpHF6RU18OuXXX0Vur8FDS2gs4obXZc6e2u7B+GQ1TssYuTR4nLCsi8yEha0MmGeETHu4VFuIZEuweHOQWGO/ssnS/mWwjtUCnNQdwJXCV0K7Rwdci/XX+qgEgYm1zw0fn10qn1yBvwPXBBm0DM0gB/YkDUSFuseHu0WupSwgBAH/2B730DoksEBkbWnr7mrJ/4Y/qYQXIGRQnQQhJb9+OOPoZuPdkdsbCzzfhFwmDf1woUL0Iu/fvsOStjA/JOhh8+gtwDdBjgQhf4fpFBRSZGDhPlYunvDkZGZiwcc3Jo4uhjZOxnYLr8MhacpfPnyJTSyt7eXevgdSiH8kGZSKYR6mMpYtrKyEob//Oc/a2pqPvnkE1Qp+DCn8NatW5AkRsJQLxDF6OKvI09fwVQpaWnHgNB1EuYOCTN2QAlz0Le2g56ltrm1lqmlhrGZuJwC/pidSKHLyvtX1oP2QmE+nAEgSTfG7kC2IIafvLz16PnAwrP++ae9D570zD6GqQqq6qLiFyzcsMKYEmaPEqZpagEJUzM0UdE3UtI1UNDWk9PUkVHTnJmZwZ/BxxRSP6Rpyz+kwgFLCqHnB8csfXNUwrrvP+qaWei6N98BHcG7EA8ghboWNswKwwkzMlXRN2ZOmJSK+gUlFXF5pXOy8mekZE9JSOIPoNlcCuvr6xcWFtzd3WHLUM3g4CAqMNhECpm8UDhgSeGHDx8gT9BJb7sz247f2039u3TjzqyDpzdM0jAxpxJmgBMmDwlT16ITpgoJO48TJnXivMSxs+ePnDpzUET04ImT79+/xx9As7kUwiY6OjqiMtLyP/7xD5ZHBHKYQsAnNhG6RDnlVXh898OSQgDyBLTffXCDfk3/9YmZ6+P3ro3dhUo42JFlJEwBEqZAJeyC1AkxieNn6ISdOHng+In9EEvPfT98WvYF02uvEZtLIeS/vLxclQbViImJoQIDDv2sp6fH3t7e398fhrhq97M6hQDKYvPo3YZb41cHRmt7h+Xl5KDmyImTOGFIYShhTA/qR/HD/oPe/gFrPhMBsf1eyEkKc3y0GZHnq4Nrdz9rpvDBgwenJTQgZyA7GfofKFTed/QYS7YgIGFuXj6//fYbXpgDBCCFfrq4dvezZgoB6C+hzDGAbJ2VUYGEOXt4bvG5ivxPobOBDK7d/ayXQsTc3Jy3t/cuuMt3sym0UGN9AuzuhX0Kdwj+pzDXV6ehoaG2oxviCttA86wXLDOvGbXty7FGPb2eolruHwO8d1MYlpJ+ueeWgATzH+JsWDNbdnZ253jOms9952kK8/10vEIjGocn2MUQ03CHo6ChBW8lW9YTHBxM8hiWnj6Cpyn0NZOTVVJpGZuGgD2ICusHddX6UgEFc5kRaB7GJObCuhGQkALD4mvteCvZwkkz+cjOp9Bb00lXIstLM9tL01DhZHl5eevkzOWeIY/Q8FbqLAYKdKX6Tgfj4+67+/tDTSnTxWFs2OspZAFS2HZntrZnqKqNOp24ZuBr11cGVG4lWNY28/otDMtvrPHCg9UIcwq5gErh1IOOewsphaX0uWD+xNybdzAsbOrCm8UWksIVxCZdRHeECEJk1+35H1Jgbm6upqZmcXERj29EaWl5O3WPiEBERVs33iy2CHkKR0dHh4aGnJ2Xr+9gT0VFBfVHqGBEZfteTSG6r6yoqAiGra2tMGxp4aiDBUAKO6fnBSSyaokXbh5IIXV3nWBEVUcv3iy2CHMKU1NTcYljVqZwnrfB+FwcRdc4+iENDQ3FJYGEHymcnt+2QLlhqeQ4qtp78GaxhaRwBdThDPQL141ZHsaDSs669gLOllLIxQtTqRNsE/ducBCt49OtE9MrKsdXjuKYZq6HRViXWj/Kr3fgzdrN8DqFkelZzSOTjLjGVOZl1PWNwLCoqbW48TreslWgF9CiFy2Ym5vDUFRUlJogYPA6hfKq6lf7R3IvNxTUX4MCv6J//hkMbSOvahqZ4C1bBeMtGWhUYF+fzusUlpaWVnf1Fza2Vnb0QIFfMfT0FQwzq1Y81YWFH3/88f379xISEnhcKFXIxfuLi4qKyq53hmdX6thFQYFfUT8wAkMTv0t4s3YzvE4hCLegoUVAIu4iR78i3d0cdR/5Ba9TWFxcnF1Tv25cXlWzk+GfxNG7Z7jwC16ypRRy8fWEH9K08mquomZVzVYjNDULbxZbSApXAClMKCwTkAhOSsGbxRaSwhUUFhZG50IUBCWnw5Bt4Dk3E2iRjZcKz8iBoXf08sMk2EBSuIKCgoLQ9Gz3sCgNc++w9JywdOpZH0vDHJi0E4HWDJ/CGD2t7A4Ft9BIvFlsEeYUTk5O4hLHQAoDElNtvfyM7JygwK+Q1dCGoVPA2o/AZoGLozZewusU5ufne0XF+8QkyKpqeEfFQ8Aoc1CV0VTgUbqM5mRUrg40Cc3JqGEeZQRaFaQQyrbefniz2EJSuAJIoUtIhEvw+hES4cp+hk0F21VZunngzWKLMKeQi9OGeXl59r6BAhLGDhxd8kNSuILc3FwLN08LNy9BiONa2Xiz2ML5lUF8gQ8pNLJ3FpDQMDbDm8UWYT7B9vLlS1zimJycHG1zK87CelXNNoeKDkf3/gtzCrkgOztbRd+YCoOlQKPbFexXuPJDZdQ08GaxhaRwBVlZWbLqWgIS4vKKeLPYQlK4gszMTDE5BTE5xTVCng6Wyp2Mw9J2eLPYwkXfiZfwOoUZGRmiYhKiYhdgeIIOehSXeRxHT53Cm8UWksIVpKenHzxx8qCI6IETJyGoMgoR0VWxPPUQUzCPspRXBCzOukLqqWbocw8cPwGj+48cw5vFFpLCFUAK9x8T+eXwETufAMZzkHgf5i4eMPzl0CG8WWwhKVwBncLjx8+edwwIZd6nPA6Uwp9OqODNYgtJ4QqQCg8cP77vgjdjh/I+DkrYw/Dn4/J4s9gisJcfInidwsjoZOZdyd+A33O8WWwRhhRu45OOklPSWPYjH4PDFPLlQU+cw9HGWVpa4tJKPvroI1ziGPRDKiDBYQqTk9m95ZrvbJBC1+0Gr5ewffD6J0LA79XbjZAU7npICnc9JIW7nl2Zwo8//hj6ap9//vn333//5ZdfSkpKRkVF4Wl7Dz6kEHY6c09rcjOgRdDNm+fOnfP19f3b3/5WUlJyaOlsZ/0SqRsB2/Djjz+ipXY1u0+FXV1dkMKkpKR//vOff/nLX06dOoVG8eS9B/HCXQ+vU0jYdkgKdz0khbseAU0h45AVFf785z8zymvyr3/9CxXYzGNqasoYImBm5hc8Iphn2BUIaApRJyE/Px+N/ulPf4JeIHpwraen54EDB2DvswCTsrOz4XAJehRv3rz55ptvamtroQwpqayshBoovH79GoZ//OMf0fyoc/Lu3bveXuqRiIz5YWpgYCAMHR0dYfj111/DVIFFQFOIdjGj8Pe//x32KRQgE/r6+vLy8p988glM+uijjwwNDb/99tu//vWvMBW6/DBsaWmBzj5aEIa2trbopggooFEooxc+wOjIyAgUBgcHmedvbm7+7rvvoAzfGyjDECYJLAKaQgLnCG4KtbS0cImGzZOXzp9ffpuXjY0NeoWjmJhYTU0NFECRMIRfSGoyx2x2fj4iuCksKipydXXNycmBHAQEBEAKc3NzX758CT90MFpXVzc3NwezgZOpq6tDYd++ffRyv8OP6pMnTyCRKHk///zzf/7zH0gJrO3gwYNQPzk5CTOMjY1BJfN1Mbq6uubm5sHBwWCN/f39MAlGYQPwZEFFeH5IOX+oAefvgdwVlxkQL9z1kBTuekgKdz0khQQCnyEiJBD4DBEhgcBniAgJBD5DREgg8BkiQgKv+cOe4c6dO2/evMHNXh8iQgKvgW8nd3/BvuP4L15BAJpZWFjIfDXBehAREngNJyJUNzDWs7T59c2b9p6+CwpKRSWlUJlZVKKmo5udz9H7mfiO0IoQ3RAFFm9sbIxq+AW6DQ5d4Ja68l3Gf//733Hp998F89rTH374oa2tDY/wHE5EeGd6urGpqarm8sLCgpm9U0//wPj4eHV945WGxpT8QpjhwwfqYdT9PTdGR0fRIoKG0IoQfd1HRkYOHDiAavjC1NSUKg3zRa3o8nAxMTE0ihDM9416e3vjEj/YUIT+/v5lZWW1tbV9NK4hETC08/T1CI/p6Oxsamq8f3/WTl2q+3r86MhIRFjQs2fP8JKChNCKsKioCJcIu5YNRejg4AAzAD6Ar4+Vu5elq4dfXLJvXJJvWIShoaGIiAgMjx49ihcQSIRWhAL+8jkCJ2woQjs7OxcXF5jHz8/Pw93dOSjMJzbRPz4ZylJSUmpqajBMS0vDcwsqQivCXXSTEWE9NiVCdxBhYCiIEJxQXlXdKyrOOzreJyYRzyrACK0I0btaXr3+9XJjc3Z+/vPXv6J6xNyjJ1m5ec0dXdQ9hUy09fSnZWbenprG4wS+sqEI7e3tYQbQIYjQyckJnNDBN8Dc0dnA1ExbV8/W2w+OS/GsAgwfRMib05XowWv1zc0SCkqK2rpOXj6ovqD+momBmoKCoo+bvqK2HrS8oiBKWkYmIdLt/fv3Z6Vl5bW0oR7d8kvgLxuKUNXAyNjB2dDOydrDxzko3DMiBqwP9Qm9o+J8YhJcgsLxrAIMH0QIH5mZmYlHdoypqSlUuNk3cPFy/evXrxW1dF+//nX2/v3iBOvWcr+YMM+UlJTi4uL8tIDO6sDaLKe7U1NxeYXxBaXosRYEvrOhCFkwsHX0iIjxjU2cusf6VCBBhg8i5M0jDRlNamlrT7pY9PLlq7SKmrqrV0VERZqbm8bHRn19vCHBcnJyIYH+Y6Oj9fVXf/n554Yb7cFJaZzfUk/YUYgIWdhlImTgHRBo7uD88uXLlLJLgbEJtg6OILzz589bWFjkXG7wi03U0NA4ffo0DD28vGzdPU0dnG8ND+OFCXxlsyLUt3HwCKdEeHtCoF93xoJwivDdu3dubm5eXl6+vr5HRE4cOHTYKzIuPD0nLq/Y2s4ORCgmJgYizKq5ml5Rg0SoqakZEBKaVFzhER4FW5iXl5ebm0v+bOQvXIkw2jc24fbEHVy1G+CDCHnwIqrffvsNROjt7Q3DwyIiriERfrFJYenZsXlF1nb2DCfMrK5Lr6gGEZ45cwaJMLGo3D00MiDAHxQIHVfYNXiNBH6weRHa0yJM7B3aTccyfBAhy/WTOwFyQhChu7v74eMi7mHRLCIUFxfHIiynRIgORxki9PfzQyIsKCjAayTwg82KUE1bR05NA2JhYQFXbR+PFp91D4+WNF7PvdJc1NxWer2zvK27qqP3Uld/Tffg5Z5btb1Ddf0jycVVw5vszgi5CD08PMAJXYIj4NcxLC07JpcSoby8PHLClLLqtLJLq53Q19cnJycnIyODiJC/cC7C6bt3QjxsbPWVzdUvGCidczJW1ZM/jadxwNNnz3tvj5dfu5Fb11zYdIMW2M1KWmDVNweQwK70jdQN3L46OFp/a6xhaLxxeKJxeLJp5E7z7TvNo1PXRu+2jEFMt4xPXx+/1zpxz9s/AK99I4RWhOCBTCIMZzihurY2Ohw1NzfPqq7LqW0A+aE+oYeXF3ZCf3w4SkTIXzgX4Z2J8Wh7lXR3dUaEWcmhSYvPXwyMT1a2tNMCa0UCQw5WfRM7GCWw/iWB3RpvHGIS2G1KYNcogd2lBUZp7PoEyGyGikkqbkzep+IOI2Yh2u7Mtk/NcXJaQcidEFIIIjwBceKEmq5+bG4RyCyltCq1vDqt4nLmpSvZl+vz6posnd2U1dTSKy8jEfr5+pI+IQvoBRE8hkMR3n8wp6mlyaxAiGg7xYr2blpgwysEhh1ssgkLbAoLbMnEQGBYY7TAVmkMCwzHFCMeQLSjuIvDI6Ywt64tNHGDf8WFXITghEdEToiJiYEIQV3ghCCz5JLK1LJLyyK80giRW9uQUVmLREhOzKyGk6/ItrOhCAcHBxUUFKB/IScrE2OvxCxCP1MZqAeUlZVBSEwCW3awLQhsDqIDYpqKzun5znvzXfcWqJhZuDnz8Ob9h933H/U8eFzU0NI3v1jSfBNv8VoIpwh/++03dDjq4uKy1CfEh6OsIqxhFiHthGFUn5AcjrIggCKUlpY+eVoCBIhEGOegzFBghod6mpsqEiHC0NAIxLN5gc2vJ7Du2Uc9s497H0A86Zt72jf/tH9+cWBhceDhs8GHz289gngx9PjF8JOXw09ejTx9VdZ4DW/3KvggQh7cZAQi1NXTMzQCjPcdOOgKfcI4WoT04ehaImzKra1niJD0CVeDXsrCY9iIUEpKCqkLnPA/B8/tPyYCceD4iQMioodETx05debo6bPHz4qJnBNHswGysrKXuwdAYOaeUZd7hhgOhjW2psDmOBLY7cXXtxd/HX1GxdizN2PPqRh//nb8BRUTS5GYsrb9CKcIAQNbRwtXT0t3bxsvX4YTxiyLcKlPSIswv25JhMUVIMLwsDByOMoC403kvGQ9ESYkJCBdycnJnbogfUZK5qy03HlZBTF5RXEF5QtKqpLKalKqGjJqmrIa2nKaOrJqmmh+IDK9CI4PG2+NgsCQxvpBYyCwBRDYs0EQ2OOVAnsKAnu9JDBmjaFYITNqFKbSc47CUrDs01cjT16OwDofPacKa/17Ibgi7O/vhwQAcEi5JmjqaoqLi2HxnPyLELkXC3ILCvOLigtLSovLK0oqqkqrLqVm5xjYONj7BLiFRHhHxnpFxjr6BReUlZdX18DUkorK0spLxWXlUHjAj59/wUSgRIjkBB4opaKuoKWrqKOvpGugrGeoom+samiiZmSqYWyuaWKhZWapbW6lY2Gta2mjZ20nK4N7iRmldWs5GC0wWmOrBUZ5GrO6YEFYHERFC2z40fOhh89ugZLnn/SDf4KRgqPOzN+cnuu6O9tx53775L0b49OtY1PhKXm4DUzsDif805/+hEscw+Zs3uTdaWtP3/D0nJTSS+CEWZeuhGfkLjx6jCczERMTg0t7HsER4Y0bN5CWTp4+DwLTNrfWs7LTt7Y3sHUwtHM0sncydnAxcXQxdXIzc3Y3d/Ewd/W0cPOCYyIrDx8ZaWlYEI5Lu6dnGfZFaYwSGKUxJoFhBwOB3QKHBIHNIYE97JlZ6L4HAnvQOYUENoME1nL7zrXhiaahsYbB0fr+kbq+oSs9ty7fHKjp6rvU0VvV3l1x42bp9Z67d/H9PQx2gQjt7e1hK9GbjjkH3dS7JkwirGIvwjV/hvcmbPbnzrGmCG1tbUFIYIPaZpYWbtDjwAKDnNp4+dl6+9v5BNj5Btr7BTn4BzsGhDgFhDoHhrkEhbuGRLiHR9P6ldfU0Bh9+orJwZ6CwPrAwWYe0gIDB3uABNZGC+w6Fth4IwhsYORq3zAIrLYbBNZ/qZMSWOWNm+WtnWUtHSXX2oqbbhQ1Xi+ov3bxajN9uqEh53J99uX6/un7mZdqnV3ccUuW2B1OyIUYOBch9AyJCDdEcESorq4OKoLeINIYQ2CuoZFuYVEgM4+IGE/oZSw93sI3Lsk/PjkgITUwMS0oOd3exx/pMDXvImcC6wEHYxZYISWwFmaBZVVfhW9RRlVtesXl1PLqlLJLySVVScUViUXlCYVl8QWlcRdLYvOKzJxcApKLlfRYWyS0IhwcHMSlVSARhmUQEW4CwRGhpiZ1lgUOKalHqtGPdWIILDglMzQ1Kyw9GxIakZkXmX0xOqcgJrcwNr8YZAB6AFUkFVeig1IlRcXqzl72AoOvRzaTwNLKq1PLLsHXJqmkcoXA8otj8oqicwuicgois/Pho2EDwtJzQtOyQ1KzYKuCkjOCktIDE1MDElLUzVifIskHEXLxCCYuxMCmD7MswrJL8DNGRMgJfHlw1poi9PPzAwmBE0LWkLqYBUZdDkX9/1QDsoHMZtdczbnckHelEXRV0NBS1NQKYnP29Rc3SFRQ14/NvQh+VdRwjRZYDeVgIDBwsOLVAiuMyrkYmbW2wAKT0pDA4BfBj/5p8IlJAB8GNwZP9oyI8QiPdg+LBqN2C43UMLbGLVli74ownBIhcUJOERwRDgwMUEeT8vJBcUkgMEhfPgisvqWokRJY2fWOihtd0EkDl7t8s7+2e7Cud6i+f6RhcLR5eLxlZLJ1dKph4DZag5WDIwjMOSjaJz5vPYExHGx9gcUggcHxMBwVuwSHOweFOQeGOgWGwtEyHDM7+AVBB9XeN1DZ0EFC2VBWURG3ZAmhFeHs7CwureIOcsL0bOpwlGMnnJub+/zzz48cOQLlv/71r7Dj/uu//gvKxsbGn3zyCV9OHvISwREhgCRkaKAHAitpukEJbIgS2PXRqRvj0+2TM51TszenH/TMLPTOPux/8Hhg/ungwuLQo2fDj1+MPHk5+eodWoO8oiocx8LRrH98CnuBgYMxCSwMCcyRSWB2PgG23v4QNl5+8O2y9vSx8vC2dPe2cPOycPU0d/Uwd/E4flbM1MltdYuEVoTQJG9vb2ge4sslkH44xMDAAK/u999//vnnrq4uU1NT0Nu///3vr7/+GjonUEZvOECCFGK46MlvHUjBmql3cHAABcERacPA2OD801sPnw09xAK7/fTV6OJr9Ice438/lph89RvSoLicwZKDRbI4GDuBeawUmIuHmYu7mbM7CMzE0dXY0cXI3tnI3snQztHA1kHfxl7P2k7PylbX0kbHAsLqt99+w81YApoptCLEJRrmB6jhPiFyQnQ4mrmxEzo7O4eHh//jH/+AsqKiIpRBllD+9NNPAwMDo6Ki6LmEFoESIYBUpKSsAbZ269EzFpmB9m4v/np78fUIdcHKq+HHL4cev7j16MXgo+eDD5/VdPaixc/I29n5Bp5XMtE0c6IERmvMCjTm7m0JAnMDB6M1tiQwEwcXYwdnIzssMAMbe31KYHa6lrYgMG1zay0zKy1TCw0Tcw1jc3UjMzUjU1UDYxUDY2U9IyVdAyUdPTUNLdwAJvggQi5wcXHBJY5h88rF5T7hRoejnLy3cY8gaCJsbGxEQjK39QeBdc8sgMAGHj4bWFjsn1/sm3tKXZX24HHP7GPqWtD7D2/OPOyaoS7C7rw3r6alhZZV0rMGjcmoaVICc6QFtuRgtMDsVwtMEwvMVM3QVNXQWEUfBGYIAlPU0VfQ1pPX0qWuklPXklHTklbTkFJRl1RWu6CkIqGgLC6vdEhEBG/9SoRWhGzAfcK0jfuEBAY8uPdlNWxECKCDUkDHxBsE1jpxr5PWWMc0BHUbBH0/BH1jBH2TBH3DxOyNO/fRUjIyMnCgCEeJIDBtcystM0tN2sTUjWkHMzRhONgKgWlog8akVZkEpkgJTExO8bys/FlpuTNSsqclpU9JSJ0Uv3BCTELknNixs+ePnj77w0+/4O1exc6K8OOPP56enmb2E/QCMOhBoWeuffvtt3T1Bj+02yvC6Xszh48eO3ZC9OTZc6fPi0nIyp09LzY/P48nE9ZCAEUImJmZIUUpKiqB/PDdSfRtgXTQdwnSdwyiuwdBitCTRIuInjqtrGuoqGvAEJichrbMCoGpMglMgVlgogyBnaEEdvjk6UOipw6KiB44fgLdz8EIEPAvR47dm2b3YoWdFeEXX3wBQ+g+wVBbW/vRo0dQaG1thYzCXmDk1d2d9UIeFthnYrOMTUyoGxg7+AR4hEV5R8WFJGfY+wTcf/AATyashWCKEEDfJYSVjU3rBHX/bsvY9LWxu9dGp5pvQ9xpGplsHJqouNGN55OXP3X67AqBySwJ7AItsPPLAjty8gwlsBMnqfuk6Ni/Smksse/o8R/2Hzxx9tyVurqHDzd+5NTOinC72BYRRtkqZHqqp7qpmquezfHRyvHWMlQ4lempke2tCTU+Pr54PsJa8PiRzQhORAh8+PBBVlYWy4u+mMbG3b+m51ZVZ19FW3d5W7e1izueRnPuHHWr4dEz546cOnOYSWAsWlozQGD/OXDopJi4T0Bge2fn6lOdXLCHRKguKZLjo71mGCmd9ff3x/MR1kKQRYiYmZmRlVOUl8P3K63Hf376ef9x6iiRRV0QSGAiZ865enq1tLby7G0IfBAhF1chbosIQ6wUWLTHiEwvLSJC9gi+CBlkZGRI01eHMiMjLf39z78cOXnawdWtoan5zZsVr8rjL3tIhIWBeizaY0Surw4RIXt24nG6G8KdCHcdfBAhF1d4ERHuTYgIWdj1IkxxU2fRHiPcjWRAhKWlJRGZuRXtPTjauvd6LO2KzOorHh4eeD9uGc6fVwDfzj3CXhGhkvgxFu0xwkTlXEBAQGRaZkJB6dXB0eUYoIO5ZhuDzcrZfy6aymaG7Y6iplYvLy+8H7cGfNXgO4dHNuLNmzejo6Nde4CRkZFff924m7rrReiqf4FFe4yAw9HAwEBTW4eU0kr6yec7EdQfVrs0Cptavb1Zb0XlDsi+qanpzMxueomn4LD7+4QBuizaYwSIMDg46LjoyfTyGvQU9KqOXgkVMynDODS6QYzTwVK5m0Nc3VXRJLLkWhsaLbnW4eODX/q/dfZCN2+H4KcInZ2dcWknKS8vD0mvQtc6Xekb7pqeq7xxE1/6tMciIjNv9te3l3tuodG40htEhILAtomQi0MR3qQNRJh1qRZdf5h3pbF7ZqHyRmfH9By+InEvhV9s4v1f36aWX0Kjle03fX237YoiIkKu2TYRcnIWiC9QIqy6gl9LQIIpKm4QEQoEPBLh9PR0PQ0azc7OfvfuHRS6u7tBJKiysbGxrq4OlbcRWH9OzZWlt4KQWA7ihAICj0SoqqpqbGzc398PZXNzcxjCKAyhJykpKfnmzZv3799//fXXX331FTX3tlJRUeEaW0W9jofEyvDLavX1JX1C/sMjEaLTNt9//z0MP//8cxh+9tln6OEUMJSVldXU1IQCYG3N+ui4LQIizK6uo97UQ2JlVLb3ECcUBIS/T0iJsKYOvSuLBHNUdRARCgR7QoT5V+rx6yCpd9YJfqBN3fGoudm3jSIkl+lyzbaJkAt4c1s3iDCn5uqqLzoJygn9/PzwbtoyfLkrSjjYEyJUcy7uol7gOtd5l8N4wFQQhGBs2EaBmslZqLlf3UYnJCLkmj0hwszKy+137pNgifLWrm0UIYFr+ClC3jz0srKiIq2s6vrY3eujEFMkcIzdLWluIyIUBIRchHHZ+S4B4UlFZY23xiCahycahyY8QiPQ6F4Ln8jYgYfPm0cm0WhB/TUjC+vY7It4Z20SSN/z589ZjkLDw8PFxMSggA5zPv74Y7qawA4hF2FnV1dkVFRcXmFtzy2IpKLylrG75Te6rvQOoZo9FYGJaf0Li9G5BWg05/JVK2v7luuteGdtHnt7e1SAY/7Xr1+jO1kBqElPT4chESEn8FOEXLy+ggtKS0sjM3Mr27sh4vKKLl4bzKi+jkb3Wph7JhW0TmVWXUajaeXVnp6eeDcR+IfwixD8NiQ5vbi5rbj5BgyPnzrjGhRKl3ci4FNYgmWGNYNlEQiWGbYngpPTfzpwsORaOxpNLCzbxsdbELhG+EVYXFwclJCUV9dEgiXi8gs2fEo65/DmXLdQIvwiLCoq8o6Kzaiqpd+0XJsBQZWp95XzN/i+MeEZOW5ubng3bRnenOsWSvgpQi4eVcoFhYWFjgHRySWVySVV2xylq2r4GJvfGN+4zG284JOIkGv2hAidA0Ji84tJsIRfbNI2vhiLiJBrhF+EBQUFimbxEVl5EVn5jkEJFxSV1U2cIrPyYXSbAtbMg0AfxPhEVNhcqJoFyKiq2wfA3oDRPF3Xi9v4mB8iQq7hpwi5eDYUF4AIrd29glMyIHxjky4oqRg7uKDRvRYqBsayGtreMfFo1CU43MnJCe+mLbMTT0XYIwi/CC9evChlGOUblwRh7xMATqhtbukXlwSBKteMNWdgvwgfA20tm81DU6VV1EGEFi7uqFLaPMvR0RHvpi3Dm9NsQonwizA/P9/I1tE9PBoF/PyjggdTMKYKayy1NMbRP5hRaeXu7eDggHfTliEi5Bp+inCa7duGtwsQoa6ltVNgKAmWMHNyZVx3tnWICLmGnyLkzc34eXl5msZm1l6+VHiyho0XhB8askziV6y7MagJdCvobV6O5UmbCQMbezs7O7ybtgwRIdcIvwhzc3NV9AxNndy2O9yZYs16N1NnOpgLfAiWzVveEm0zS1tbW7ybtgxvznULJcIvwpycHDl1XX1rezrsUEGPCrvdE9TWoo1fWb+pQK1eXpWKvqmNjQ3eTVuGiJBr+ClC3pCdnS2ppKJubLa9oUHH6vJ2xU6vH0JeU2cbHzBJRMg1e0KEp2QMFbR1FbT1uA7FVTVCEGeVbC0tLfFu2jJEhFwj/CLMyso6JX7hgpKqpDIdUFBShdHdEtu4tajtaD/A6FlpWQsLC7ybtgwRIdcIvwgzMjKOnT5zRkpmnZDdZLAsvmZsdv7NBvP6OQmWxXGcOC9mZmaGd9OW4c2/vkLJnhDhvhNyR0+fJcES+08pm5qa4t20ZYgIuUb4RZienv7zIZH9x0T2Hz+x/9gJPUubsxekqFFu4gS1kqU4wFGIHhDZ7oB1sn7KcixvIevGixw6fsLCzYsx+vPRMyYmJng3bRkiQq7ZGyI8eAh97Y6fPa9raesYEML4Iu6p0Da3MnfxOCcth0Z/OXyEiFAQ2FsiPCR6RkxGTlZVA43utbigoCKpoCQqLolGt1eEAvsyEsFH+EWYmprGECHEvsNH9x89zhjdU3HguMgvTLsCRGhkRL0lclsgIuQa4RdhWtqyE5JgDhAhelXr1vnyyy///ve/Dw4O4nHCZtg2ETKe+so5XCzCBcyHoySY45fDR7frcDQxMfGzzz7DI4RNsp0aQK+h55zg4OCamho8smNUVFSoaGiq6+iRYAlVTW3GSwVdd4bZ2Vm0fgIbhP9wlEAQcIRfhOS9eWwgZ1MEASLCPQ0RoSBARLinISIUBIgI9zREhILA3hLhzMwMLvGD3t7e0dFR9Gyl2tra169ff/fdd2gS4Eo/kf6LL75AozsH7JA3b96gMhGhILBXRJidnQ3fbx78LckebW1tJDxQYHJyMqqUkJCAIfq34L/+67/ouh0ENkBeXn5xcRHKRISCADkc3dMQEQoCwi9CAhs2e30FYScgIiQQ+AwRIYHAZ4gIhZO5ubnXr1+vLnPH1tdAYAMR4SZgPrkK5ZmZGZZbB/70pz+ZmprW1ta+efPm2LFjMA90umAILC4uDg4OonJRUREMP/74Y3QuVFVVFUZdXV2PHDkChX//+99obcBHNFCAFcKkTz/9lFGAyr/+9a9QHhoaMjc39/b2hnJGRgYMm5ubYTNERESg3N3dDeWSkhIoo0Wo9dLnq9CfIgBM+v7779EMaIj+KWGsH62htbUVRj/55BM027/+9S80c2NjIxqFMoELlr9VhA1B3zkElJ8/f45q3r9/jypBhDCESlQPw4KCAvQNhm/8jz/+6OvrC99pNIlliGAuw9f9EA2qBBkzF0DqsGZ6xt/RR9TX16OaL7/8EgqxsbFPnjz585//jKaCMr/77jtdXV20CIsIYQi/BaDY6OhoKACr149mc3d3Dw8PhzJ4o6WlZWRkJKoncA3ZfZwCX3H41m4F+LKeO3cOnM3e3h5X8RbYAFzaMmuuirwThjuICAkEPkNEuGn6+/t/+OGH2dlZ+O1/9uyZkpJSW1ubsrKygoICHKFBJfQGYTZtbW0VFRUo2NjYnDp1Cgpo6uTkJBzFnT17Vl1dHV3FlpWV5ebmBqNTU1OOjo7FxcVwrLhv3z44yoVKWAo+JTg4GL03QlJSEo4zoXD69Onjx49DAbYHOpNQKC8vhzWDHaGNQSuHdcIk6DTCEeb+/fthcRhlbDyjRlZW9qeffmJeyS+//AJrdnJySkpKgqnp6ekwNS8vDyoZS6HVoj0AowTuICLcNPD1hW/qhw8fQDmgKBh9+/ZtS0sL9I7Q1JycHChATWBgIBTguw79K2rJpQtEYSmYB3pZIAboYkENrApGnz59CuXMzEz46qNrWaASLQIrgSF8LozCzGNjYzCK6ufm5tAoyBW2AVaONgatHNYJ9TD1xIkTsDgqMzaeUePp6QlLMa8EJsEofBxqLHyKn58f1EABLYUWhNXCPLAHoEzgDiJCAoHPEBESCHyGiJBA4DNEhAQCnyEiJBD4DBEhgcBniAgJBD5DREgg8BkiQgKBzxAREgh8hoiQQOAzRIQEAp8hIiQQ+AwRIYEPvN8bfPjwATeYLUSEBJ4C38s/7A2MjIweP37MiQ6JCAk8BfwBvqB4RHiBNkpISPT39//222+4an2ICAk8hWsRvufg2yw4QBvPnz/f09NDREgQODgX4atXr2A4dmfK1S8AllI3MNK1sI7LK0RTBRwiQoLgwokIoxMSLF08rNy9Fh4+lJCRlVBQhMorTdcm70xJKVGP7RF8hFaEAvUKoba2NvRl+vLLL11dXT09PaEMBQDqX79+HRwc/OOPPzLeBCiYuLi44BKv4NAJrdw8XUMioNDV25tSUAKFqy3XYRgYl0RNFniEX4S1tbXOzs6ozC8OHDjAECGqQYDq4uPjUTkxMfH58+eoLDgcOnQIfilQWWBF6BMdr6itt7i4ODEx4RYWPT4+3tPX/+uvv5o5e6AZ5ufnYViYn4oKgobQirCrq+ujjz6C5gHfffcdsh32wJdsG8HbQT/qD4awGTCcnZ2dnJxED6sHvv/+e1SAT//qq6+YRYjXwgTaSB4DvxpoH/7xj380MTHBG8crOBFhU1OTd2iEnV9wf39/Z1dXcGR0X1+fnb19fFycopZua2vrwOAtdXXVZ8+eJwcYDnTk48UECWijcIoQvuuo4O/vr6mpicp8gX5OPPUCCfR0Q+CHH35ABfRATgaMJ8kLDmZmZvDlRmX4IUAFnrGhCMXExDo7O5OSkmAjQXs9vb1d3d2Dg4M2Xn6eUfH19fVKSkoVqVHZsW6FWUFPHj9uqL+KlxQkhF+EAgIYHQyPHDkCltLY2Ahlb29vegplj3/5y18YriiwCKAI7e3tnZycNDQ0VFRULC0tHR0dKft2cXFydjE2tzBzcLKxsfnl558VFORFRUUF7SvBQGhF2Nvbi0uEbUIARdjR0UGLzsXDw8PPz8/A1FxGSdk3LskvLtknJtHNzU1CQkJXVxeG1dXVeBnBQ2hF2N3djUuEbQK+7rjEKzYUIRyLIhF6enqGhoZq6OgaWpgjEfoGBKipqZ05cwb6AtLS0ngBgYSIkMApAihC6P6BApEIQ0JCtPX0vaPjQYT2Xn4mJiYiIiIwPHr0KJ5bUBFaEZI3b207gi9CTV097yhKhCYWluCBjv5Bp0+fNjQ1w3MLKkSEBE4RZBFCnxBEqGdsgkToFRWnrmcArmjh4qFPRMgvLl26hEuEbUIwRYj6hEiE+sbGUdHRlZculVZWZRWWmDg4+8QkahsY4rkFFaEVYUkJdfkSMHHvfmpGxujde2iUQd31G5m5eY8WV1ykMv/ocVZePsSLXwX6CjK+IIAivHnzJrMIwQkd/IJsPX2MrGx0DYx8/XwpEeoTETIB+4tnyMnJwSfOPnigZmBs6+lr4+nTeI16pZ6Vs1tDQ+3du3fz8vMdfANNHajT7hkZGVNTUwP9fYpaOqaOLlS9I5+vdBNAYK/iEq/YUITPX7zQNDQxMzd3cHAAKeoaGqHDUfQXBZRhqGdCXbEkyPDHCUdHR3Fpx0hNTUWFs1Iycuqa8lo6aDQsLauyKF5GRsbTzVZOQ0fH1OLDh9+1NVWUlVWyMpIdPb0lFVWUdPTs3PBlhwQGAijCp4uLxg4uRvbOpk5u4IEeETEMEfrSIoRCYDj1PlZBhg8ihON49MbmHYUhQiAkNQuXfv89PC0rxNfyw3zJve7E8HTqOjJwxfvdiY+GM/19KeH5hEWmFlfQ8xJWIIAiBF69epWclqFjbKZpYm5k72Tu7Gbl7m3h4mHt5pmYlv74sQDdTLMefBAh45aCHSU5ORmXfv89Nr8Yhpr6Bn4xCdBxz0sPv1HhV5Fi9+jhw8XFxXv3ZsoSrJuKvGKiwsPiEq09fLKr8AurCcwIpgiZqbpy1cbbzy8uySOCelP/boEPIoSPBHb63rnQ0FBc+v33GFqEN7pu9t8ez8rMfPr0qb7s2YGb7Q8fPmxsbITh1ZqqYAfTx48fp6Sl+UbGZFXWoAUJzOwGEdYtiTAGV+0GoI186BPy4I5bZhEGJKZ++PAhNCW9d3j0yLFjft6eQ7duXW9pOXjw4Nu3b2VlZdvb28fHxlxdXSTlFb1CwmOzBfGGF76zO0ToRUTIGTwQIfNHRGbmIRH2DN2Oyr4oKyO7f//+M2fOODk7HxE5YWxsLCoqevjwYV1d3YtXGrp6+wdHx/GSBCaICHcIoRUhgxfPX5g6OA+PjISnZfYOjcTmFWlpaYEC1dTUfP39Y/OKjU1MZGRkxMXFraysLFzclbV0NAyN8cIEJgRfhFebr9l4EhFyBg9EWF9fb25uDrqyAaytPT09/f38wsPDoqKiQIRnz54FEfp4e6emppqZmTFEGBcbGxkRER5GERwc7OXlhVdH2CUitPbyJSLkCB6IEEkoMDDQxcVVRkXNys0rOCUDjkXjC0qWRejnn11Tb0qLUEJCwtraOq3iclxB6RmJC4WFhRcvXszMzMSrI+wWEXoSEXIGD0To6+sLIvTx8bGxtT0qevLkebGg5IzI7Py4i8WampoMEWZVX0UiBCcEEaZW1MRdLDktLpGUlJSdnZ2SkoJXR9gNIqxDIowFEZK/KDZiamoKl3YMhgjt7O2N7Z09I2ODktIjs9YVIXJChghzcnKICFkQfBE232gnIuQUHjztg1mEEvIK5s5uLCJUV1f38fMjIuSc3SDCNhChL69E+OubtxMzs2WNLWmVlzOrr8bmFmTn5sE248kcI7QiBPkhETo6ORk7ICdMo0SYzypCdGIGRGhlZZVaXh1XQES4NoIvwomJiQvyisraegZmFrhq+3j77t2d+w/qOrovXm3Or79e0tJRduNmZXtPVWdf9c2Bmu5btb1DV/qG62+Nefn64WU4Q/hFaGfHOBxdJUJfWoTm5itESJxwHQRfhJVVVVKKyuoGxkqa2riKW0ByU7NzjTf7LtZfy69voSTX2sUkucHLPZTk6vpHrg7crh8ca7g13jg00Tg82TQy2Xz7zsW6psXFRbyujRB+Edo7OFBOGMEqQlVVVU9vbxChiYkpEqGNjU1qOTkcXRcBF6Hs+RM2proSp44qSJzSVTjnZ6WekpSAp23EO3C52QcNXb20y4Hk2lklR7scs+QaKMlNIMk13566Ngpxt2Xsbsv49HUq7l0dGL1//z7+ALYIvwjd3N0ZThiVlR+ZlccQoZOzM4hQS1OTpU94RuICEeFqBFyE0qf2p7urMyLDQyM9dfkifmZ+++399Nz8tZ4BcLm8+msl1yjJVaztcqNMkqNcromS3J1lyY1N06q7R8XEvdaJmdZJFPdvTN4HlXLih8IvQursKFOfkPmKGQtHSoTaevogwgsXLoAIQYHECddDwEV4QXTfChFC0CKEbzZIrrmnvwAkd/Va8bX28huskqtdIbmxhqFx7HIjK12OIbkJiBkWyVFxB8UsRBsdnNyRsydEaOLgcvjYMVU9AxBh/MUSPVPz06dOiUtIZFRdARGmV15mHI5mVNYSEa6HgItQ6uQKJ4Rw8/EBydEu101Jrqt/5YElSG4UJNfIkBzLgeVql1tS3WrJMVTXNsWIBxBVHb1BYeF4E9dB+EXo7OysrGtw4sSJkydPRucUgAiTiitSy6sh0itrQYS5tQ1JReXScvK2Ht4pZZeICNcjODgYl3gF5yK0dfPUlRFZIUIPdVsHe9DbkstBX260nsnlmiiXu9MMkhu7C7EkOWx0zJJjY3QskoNoR3GXiq6Zhajssu4HTzo7O/GGroXwi9DGxtbY3vGXX34RFRWlLlujRQhiYxZhfl1T3pXGrOq6lFIiwnVhvjuMN3AoQuhfyMvLa0mtECEcjmqoKsMxTlV7LzuXow4s2bgcO8kx642OuQ6IaRTznfeo8I1JgA/Nr2H3IhrhFyEcjuqaW4ITnj5zZlmEpUSEm0YwRQgyAwUCahLHVojQA0SoBPVycnKJF6vWO7DELse15LDq5jtp1XXdWwD3uznzkIr7D7vvPyq51gbfrpv3HxcVrvvubqEVIeOKGWcXF2MHZ+egsOBk6oqZNUWYV9eUW4tEWEVEuB4CKEJLS0ukQEBZ7OgKEVJOSIkQAB2mFFVtweXmmFyOSW8Myd2nJTf7CKLnwePeB0965570zT3tn3/av7A4sLA4+PBZ2bWbeKNXIfwitLaxYZwdZeOESyIkTrgugibC+/fvy8opisnoIaXB4Si4X4aHBj2kRKippowmAaDDgoZOLlwOSW5Nl+uZfbye5AYfPr/16PnQ4xdDj18OP3k58vTV7cVf29va8KavhD8iHBkZwaUdgyFCBwcH5gu4NzgcJSdm1kfQRHjhwgU5BbWzUjqgsXPnzu4/euzgseP7jxz7+fCxn2F45Ni+o8fFxMWRCAE5WVlKhJTY5q70DrFKju7LsUgOqQ70tr7kQG/PBh+xSm7k6evbi69HF38dffbr2LM3Y8+pCEvMxZu+Ev6IkAevTALtGRgaGhkba2ppmTq6LouwgEWEdSv7hORwdF2io6NxiVewESHYINaWvLyUlOT+4yf2HxOBOHD8xEGRk4dPnj566uyxM+dFzomdPncezycvb2FhAZJrGb+fV9vEfGzZufLYkllyfaslR7kc6G0DyY1T8Xb8BRUTdIy/eMP8RnQGQivChpZWMxd3S3cvK3dvB78gJhGWsj0xg0WYmZlJRMgC86NceQMbEerp4aNQRQX5QyfOHKEkdw4kd0JM4qSE5OkL0mekZM7KyJ2XVRCTVzoncQHNDGSUX+558KSg/hrVkVuSHNWXmwXJPUYu1weSm1/nwPIJSA6OLbHk1lQdkhwWHtTAVJgHZl58XVhQgBvAhNCKsL7l+lZEmJeXR0TIgkCJEEtKXn7fgYOnJUFysudk5EFy4vJKEooqkkqqUirq0qoasupachra8po6kpKSaH5lJaXeuadJhWVl1ztZJDeADyxZXG6V5NZXHeV7TJKDuA2LPwXpvhyGdT58lllYhBvAhPA64fVWczcPa09fGy8/p8BQn5iE0LTsmLyipJLKtPIakF/mpbrsy/W5dU0F9S1Fja2FjdfzrzRlVNYmFpUb2Ng7+fg7ePlaOvH6GhFBRnBEODs7ixQFiCuqX1BSlVRWA8nJqGkiySlo6ynq6CvpGqjoG6kaGKsZmqgbm+MF5OXzq2rWO33CfGBJS47F6JaFR+sNSY6abVlyYJVYcs9vwaeAwkHq4LGzD3tmFtonpz98+ICbsYRAi9CVhnr93DqgGVYDy46OjecXFeVeLIDIKywqKC4pKisvLq8srawqq6rWsbA2d3F3CQrzCI/2iY53DQ639wmoqL5cdqm6pLKqtOpScXkFNX9ZOdoSAiA4IgwPD0dyOn78GEgOgpacofKy5Mw0TMw1TS20zKy0za11LG30rGyVtfERrIqqJihtLcmxdTm6kpIczA9LURYHkns58vgFJTmwUIbkZh/13qckd/PefNfdB51Tsx2TM20T91rH7kL09vTgZiwhtE7IHmNHV4/wmMTCMrDEvCtNCQWlwclpeBphHQRHhEhLgJi01GrJ6dKS07e2M7BxMLR1NLJzMrZ3NnF0MXVylV36Z7+hp5+N3pglR0kUH1VSFrckuWe3Hq6S3PQcLbn77UuSuz5659rIZPPQeOOt0YaB21f7hq/03oqIYH1Bze4QYWZm5rt37/AIZ8zMzODSWhARcoHgiHCpgyenaWoFLqdrZatnbadvY29g62ho52Rk72zs4GLi6Grq7Gbm7G7u6mHh6kmdHfDw1rWwoheUd3J0XFNy+MCS4XLowHLZ5R4jyXXPzG8suf7hut5btd2Dl2/2V3f2VrX3VLbdrGjtsnAKwc1YYneI8IsvvjA23twDeRkvCV0TJMKEwrKMKkqE8QWlQUSEG8F+l+4E7J1QSkoKxAbaM2FIzoWWnBuWnLWnj42nr623n623v51PgL1voIN/sJycHCwrIyM9/GRlX442OuxyKw8sV0vuBpbcBIvLgeRqulZIrux6R+m19uLmG9R5h4brF69ei8yg3gXGzO4QIWzlmslgAwcijAYR0k7YSETICYImQrHzYiA5ONRkSA6dh1uWnF+Qo3+wY0CIU2Coc1CYS3C4a0iEsqY2Wry8vhm73MNnILkBdPqEPrDsZvTl7tynJDcOkptqAZcbHm+6NbbkckNLLtd3qQMk111xg5ZcS3tJcxtDcujEe87l+uyaq7G5hfBN80isxs1YAtoo6CJ8/fq1Kg0e5wwOnRCJMO4iiDAdTyOsg6CJUEJC3Mbbz9LNi1lyTisl5xYa6R4WBT+4nhGxXpFx3tHx3jEJaHE9Y5dlyU2vOH2yZl+OcjkkOdrlylldroV6NAZ1/WMDklzmpTo4zkqvvJxWXpNadimltAo2r2lwJKm4kuV2+10gQu5g/40xcnRhFmF8QRkR4YYIiAjhm4pUBD1DcDnwvbUkF0NJLireJzrBNzbRLy7ZPz4lIDE1KCk9ODkDnZ5RUFAA4W3G5TqxyzXRkqtf4XJZDMlVgOSqQXLJJZVJxRUJReXwNYu7WBKbXxyTV1R0tTUko3x8fAw3hoaIEPUJiQg3RkBE+O7dOyRCBWVVkBz4HnY56g31S5JLSAlMTA2kJReSmhmalh2WnhORmReZlR+Vc1FFXRMWV1RQKL/ejSR3pQckN7BacsUrJNecyyS5TIbkypcll1hUDgec8UuSi8ktjMopiMq+CJ8bnpkXlpGjbWoRnpHb1dWFG0MjtCLMz2f3jkEQIeQPREifmGmMJ4ejHCBoTqimqQWScwuNYnY5JsnlUpLLvhidWwh6iLtYDPKAjCcWV/jFJqI1RKdlrJTcDWaXoyXXQEmuel3JwQpBcnH5xbG05KKXJAeCB7GFpWeHpmXBJgWnZMAXLDAxLSAh1S8+tbm5CTeGhj8irK+vx6Udg/359CURlsKepQ9HyYmZjeFB1lhg3ycUV7CC77dvTCJILpxFcvnLkgPBpJRdAv1ArjMvXaEv2W+UlJL2Cou2sHagTp8sH1iuKblLy5Ir4FhySVhy8AMBzuwbm+QTk+gdneAVFe8VFVdaWopbQrN3RUifHUUihMPREuKEGyJoIlRT1wDJwWEn9LhYJUddmXg5k3qQV112TT2oDmQGYitsvA52V97aqaiuYenmpaqiAjPUtHUtS66MSXIbuFzOapdbQ3KRcZ6RsR4RMe7h0fC7D71W15DIa83NuCU0e9gJiQg3ieCIED3SQk5BI6W0MjQ1k7oWv+Iy9CyWJEddkY8l13QDjjPLr3dWtt2sau+BXh/0/a703JKRlqZ0LCcHx5bOASFggJTkCkopyVHduU27nA8luThKchGxHuEx8BO/JLkI15Bwl+Bw56Aw6L460OdvOzo6cEto9rITohMz6HCUiHBjBEeEFy5QtyYpyMvn1DZAEteU3KWOnpouLLmrfcMNg7ebbo1dG564fvtO69hdaVqEMrKyIDz/hJT4gnomyeVwcmDpvbbLRbgEQ2DJOQaEOPqHgPAc/ILsfQPt/YJEzsna+QTcuXMHt4Rmj4pw1f+ERIQbIzgiVFFRAQmBkMpvdJatcjlKcgOU5JqHJ1poybVNTHfcud9190H3vfme+wt9s4/UNKkTpLKysuFZeXBgKa+hvUJyicuSgz4nllwUltySy0W5YtVhyYHFgeqw5PwC7XwDQW+23v42EF5+1p6+elZ2J86Lm7kFvn37FreERmhFGBvL7uVYlAgjNi1CCQkJ2F+PHj2CMhQAKMAX5dNPP/3555/pWYQZwRFhREQESAgobrwOkmscHEWSQy7XNnFvSXJzPfcfguT6554Mzj+99fDZ0KPnI49f3H7yUkObeigGiNAvnpZcQopffLJv3EqXgwPL9V1uheQovS1JzssPSc7Kw8fS3Rt6nhZunuaunuYuHko6+oa2Dvo29rgZS0AbhVOEzA9EefLkiZiYGB6hMXZYIUL67CgWIewRe3v7N2/eoFEGUFNXVweFzz77DIaM8/XffPMNDEdHRwcHB1GNsNK2znOKdo71RAh7G4kwNi0DJFffPwySu0lJjnI5Vsk9fTW6+HpskbpSFN+s9OyNpo4uEqEn/Qfj5lwOJLfscsuSswLJuYPkvCxoyZk5u5s6u5k6uZo4uho7uBjZOxvaORnaOp6VM8XNWEKYRTgyMvLjjz9CCxFfLoHHOeBf//oXXh3NgQMHoEsN9VA+dOjQRx99xPwtYX8ALATw4N9dFtYTIYBEaGhiPfDgSePgbZDc8JLLjT6lrslelhx9vxJLaGInlHEOjkZnLDmSHJPLUZLDLuexSnLORvZOIDkDW0cDGwd9a3s4ENW1stWxtNGxsJaVl8dtWALaKMxOWFlZ+dVXX0EjgckloN7IAZ2YKc2oqs1FTpi07IR/+tOfiouL0ehq/vznP+PS7797enrC/FB49+5dY2MjqhRWBEqE6NyMjIzMxIu3KyS3juogRp/9epu6YYK6nVdBCT8XGMTmFBAKGlstOaQ6FpdDB5bruRyWnDUlOV1actrmVlpmlpqmFhom5urGZupGpqWrrnmANgr/4Sjw+vVrXKKh/6JgFmFJ8JII2RAZGQkGCH3C5ORkKH/77bdwjHrx4kV3d/e//OUveCbhRaBE6O3tDSpSUFBILLkBArv16Bmz3iCom+WXJDdM3aP0cujxi1uPng8+fD6wsCglRd2RKCcrY+cbZOXhte+4OC05Xyw56M5RLrd0YOnibkZJzo3hckYMydlQLqe3juTUjEzVDE1UDYxV9I2U9QyVdA1ktGxwA5jgjwh5APuHZDJEuPwXRRK5YmYDBEqEz58/BxUB0IEHyUFXkOFyILmhxy9vYck9G1h41j+/2Df/tHfuSe+DJ/RT1Z7IycJRIXV+1drLT1nXANSylstRz27n3OVYJaejr6itp6ClK6+pI6ehLauuJaOmeUTkBG4AE0IrQvYHh8z/EyInJCLcEIESISAlJYWE1Hz7AZPLPetfoCTXhyT34DH1dPr7j9CTs6nn+d5buDn7iNYvtSy4nOh5CVNnd8aB5QqXs17X5eDAkpacyZLkDFZLTkpVQ1JF7YKSqoSiiriCsri8Usu1a3jrmRBaEbKH6abey7m1jfEXiQg3pre3F5d4BXsRJibi67Bd3dzB5VpGp8DlsOTuY711UkE94beDCupJ2+135zKrLqMFz549vSy5TbmcroGijj6L5KRV1aWWJackJq94XlbhnIz8WWnZ05Iypy5I/3LkFN70lexRERo5EBFuGnROi5ewFyGAtCQnJ1s3MNEFRrcsOaw3/KB7+lUT6LUTbVOzisrUf/2AmISErqWtjoUNs+Q0ll1upeS09VZKTgMkJ7nkcsySO0NJTuqkuKSo2AWR8+LHz4odO3PuyOlzAwMDeLtXsuMi/Pzzz+HwfXx8PDMzs7+//6uvvkL1+/bt++6776Dwt7/9bXFxkeXPgJ1mtQiDiQg3QgBFaG6OnyZqYmIMwmu7c3+V6ui3vtAvgUHvYAJvBNWipWQ1TTl2OVpyyhxL7tSZwydPHzpx8sBx0SMnT+8/JqKuoYE3ehU7K8KXL19CR4L5MAY9rwlk2dzcjETo7e0Nw08//ZSazCtU1dQOHT124vSZU+fOnz5/XuTkaR1tbTyNsA4CKMIPHz4gOSkoKMSkZYDero9PM0lu6RVok/dbqaBeS+gdHoUWkZWVVdE35tTl5JgPLKVOSqwhuYMnTh4UET2w9FYMFCfFJGC1R48fx1u8FjsrQpBfbS314vyvv/4ahu/evVNUVITCF198AUMkQk1NzW+++QYME8o8482bN9aevjF5helVtbm1DWEZa78uh8CMAIoQcHNzY4gqvbYXJEe/AJSWHK066l284/daxqdbxu5CDcMGRUROMElOHVzugpKKBCU5JUpysiA5uTNSVF8OSe7EkuSOnj6LXA5JjlLdSuExh6SyloW1Nd7WddhZEQLx8fEw/PLLL2H47bff0nXUxSXA3//+d8ZLahiTeIO8lq6uuZW9j79vTIJPZKxLUJilmxeeRlgHwRQhwHhZr5ycXEXbTUpyY5Tkro3ebR6dar59p2lksnF4onFoQlFp+Y2FJyWUVrqc3LLLiYPkJFgOLDmRHCN+OnTkPwcPm1la1V2lLnVkz46LMDw8XFdXFwpZWVnooWlDQ0Nokru7OwzhB8zW1hbV8Aw4eoEDY9gAX1/fwMBA+DU1MjLC0wjrILAiZFxKCsjKysTm5DcOTzYMjTfcGq8fHK0buH2lb7i2d0jXyBjPJC8vJnb+jJTsaWaXO8fscqfwgSWlN44k98uRY+q6eoUlJXPz83izOGbHRSg4uNuZZXioGymcyvJUz/bSMlU+m+mpkeOjZaEmluWpoShx8t69e3hWwlo8efIEl3gFhyIEfHx8kLoU5KmjTepWw5qGyz2Dle09FW3dWTVXGW4JwE/wgaPHjp05jyUneurAqr4cm/jx0JGfjxzT1DMoKC6Zm9u05Fazh0To6WSV46O9XiheOMX+yfkEQRYhQN9kKHdBQgJLjf7rAt9Bv5KjR4+C5E5JSLKoa834+fBRCGVNrdyLBdsiudXsJRE6WmV4arJoD0Wer47oscNEhOwRcBEC6urq56S0sNTW4cKFCyAtZT1DkfPizGJD8dPho3BsCZLLys27d49H3wf+iJD3D88D2DuhAnHCjRB8EQIhISFYbWshJSVFie3oUXF55X1Hj4PFgepAcjn5+dP864zsJRE6WmZ5a7FojxHy4qJEhOzZFSIEFhcXFRUVseyWgH7gvv37fzx4RE5ZNTUjc2JyAs8tAOwhEXqt74S5vjrnRI8SEbJnt4iQQUNDQ3x8fGpqKsvTzQSNveSE5MTMbmOLItwt8EeE6el8eLSZl6NVmrsGi/ZQ5PnpnCAnZgQPIsLVbNvugCMEXOIhxAl3HUSEq9n1ImRzYkaOPjGTmJhY29HNiCvcBvNKNhvMK2GUuQtqhe1rxao5UayeDQVMSkpKxvuRhxARrmZ3i9DLySp7HRHm+uqcP3ns3r17fn5+Fe09ONq6STD2Rgjbx4XsEEiEewFyOEoFHI5e7rkVEhwMQxKrIywsDO/HLRMcHNzf349H2AIiNDQ0FBcXPyfs2Nra9vb27gknTF3/xIzIsUNX+0fCw8OvDo4uxwAdzDXbG+utH9Wz+egNZ9jugD2D9+OW+fjjjw8cOIBH2PLhw4eFhQWwiC5hB9o4NzcH7cUtXx8hd8Ks6rroqKimYfq2F+5iiA5GmVHPXWx9DdsWkxEREXg/bhl0AIZHNgK+l+APewFOFAjsehFmeq17YkZWTNQ1JCImJhrdgbYzsXNr3uEYnYqKisL7cWu8e/dukgaPEzbJrj8czfZm1R6KXF9t8dPHpVTU4+Pj6VuwqQDNhKVnozK3cZcpVleuV2YfjPWgWD1pdQ03EZKcDnsAj45Px8TE4P1I4CtCfjj6759+SUxIwA9EmLgnphUqZxyZX9eMRjeI8VU1W4+dWCdnUdd/W0RCU8UqBY3CPomISsD7kcBXdrcIPRwsUtzU3A2lsrw0Mz01XPQlc7y1oOyqJxHnqKwgLnrv3r24uDjqISX040lM7R0DIqNqugfpB5asDvoRJsIQLO2i4srAaGhSmltwGJoH9klsXBzejwS+srtFyAkgwoZh6jsHEZScfv/1m8pO6tlBey3qB0d7Zx+VXW9Ho81j96NiqGcFEfiO8IsQ+oTUwyrpZ+YFJ6fP/vq2or0HjXIeN1bVQKCHXq6u4WOwbAzz6JW+4d7ZhxWtnbhm6gF6YBeB72ybCAU2o/Hxce138RNjPcKiZl6/jckrxA+Q3UuRXlHdM/uw9Fob9UTdqVnYJ7Bn8D4i8JVtEyH7Vybxkbj4hBtT8LWjHt4cmpI5+/otdJDQ6J6K9rtz3fcfxmTlodEbdx7ExZETMwKB8IswISGBeocB/RB16jnqd2YZ5b0csE9gz+B9ROAre0GEidfGqKMvEszROvkgKiYR7yMCX+GRCOtpFhcXodzb29vW1obqU1NT37x5A4X3799D+d27d6h+G0lIiIdeEMtXkATsE9gzeB8R+AqPRKiqqooKjY2Nk5OTc3NzhYWFzc3NUPPxxx/D8I9//CMMd+IdMomJiR3T8/QrtUgsB+wTcjgqIPBIhN99952/vz8Uzpw5g2pOnaLertjV1fXvf/8bCqKiouCEbm5u9MTtJCY2+crgLHSBSDBH4+3Z8Gg+3NRLWA1P+4SgN6Q9QEJCAhW++eYbGP71r399+fLlZ599hiq3EXDCznv0KyZJMEXn9DzsGbyPCHyFFyKE/h4MQWPa2trl5eVwODo6OgrdQuglQv25c+dgiO5G+/nnn2G4vdAiXIDvHIkVcY+IUFDgkRNCVxCOPFG5v79/cHAQCu/evcvPz0cnY968eVNUVITkur3Exae2TlA//CSY48bkXEycgF7ktNfg6eEoX0hOTu6aod97ToIpYJ8kJSXhfUTgK3tChDdnHnbdWyDBHDdnFpJTyIkZgUD4RZiSktx9nyHCeYGPZZ3saMAPU2rqtokQOvy4RNg8/BQhbx6IkJKS2sXqhCzfeyEL5pauG53T4IQpeB9tGd6/00KY2DYRurq64hLH8EaEqSkpcOi16pu61wP2SQoRoWCwJ0RI/fZPzwtcsAiDZeoOx81780SEAoLwizA0MrWg9W4n9ff0XOddDuMBU4HvwdiqjQK1kbOo7p0JCM/E+2jLEBFuBeEXYXJyMnxBO6YebD5mhTSo1oG8k5LJXxQCgfCLMDExsf3OfRKrg1wxIyDwU4Td3d24tJMkJiS0Tc60TkzfmLi3XdE6Pr3BCsdhKoefSM9Jzc9SjwM+iIr1Z+Ai0MaTuygEBOEXYXx83PWxu1SMTpHAMQZxN448Y0YwEGYRvnr5sufBk7jY2Gu37zSPTEJAobZnEJWp0aWCsAZLAxsGRxll2BUxMbG984sPHszi/cUxX3755alTp3R1daH8ySefwCjjMV8wCsNHjx794x//QGXChgizCF+/elXa0hkTHd04NN54awwiMCFl4OEzxuieiqbhiZbRKbegMFwzNB4VFV12vXN+bg7vr03y0UcfwfC7775Do4CIiIipqSkU/uu//guGb968qampoacQ2CHMIoQvgbaFjW9ATGHL8NX+EQiPsKiBhWeR6dlodE9FYUPL9fHpnNp6NFraNuzlH69tbv3o4UO8vzgmNzf3s88+Ky8vhzLkXVZW1t/fH/Z2XV0dEiHjDU3b+PY1IUbI+4RN11rCw8Ku9N6q7bl1pXfILy4JRJhYVAajey1SSqquj02X3+iq6xtGNWFhYU3XWt++fYt31iZhvvkTXPHAgQPoBWmffvrpX/7yF6h8+fJlY2MjmoHABiEXIRAcHFzT1V9NR2hq1q0nLy5ebUajeypyaxtvTN6vbO+uuUnX3OyHPYP30SYBmZ07d05eXh7KcDj69ddfoxtEAeSEk5OT//znP//0pz+hSgJ7+ClCdGf9ThMQEFDZ3gNfPghzj4i8axMppZVodE9FTM7FrPqhpLJrSzU9sGfwPiLwFeEXobunf+qlzrLrVJxScLzSM+AVdxGN7qmIya8pudamZhlR3toFo7lXO129tu1NvYStIPwi9Pb2Lm5uK26+ARGZmfefn3+B7yIa3YGANbMEywxrBssiECwzbENAq385cNA5IHSpps3H2wfvIwJfEX4Renp6FjRcL2hoIbEyrnt6euF9tGXIBdxbYQ8cjrq55V9tyqsjwRoeHu54H20Z3lwGLKwIvwidnJwzLjVk19RzE5dX1fArYEu2dWMyq+udnTedsvXgzYluYWUviNAp89KVjKpaiMxLtRkQVBnX8DGojaEKfNsSJ2cnvI+2DBHhVuCnCEtKSnBpJ7G3t0+rqEkrr+ZVwGfx8uPYB7uNcXBwwPtoyxARbgXhF6GNjW1i0aXkkqptjtJVNXyMzW9MYnGVtS0RoUAg/CK0trZOKipLKOQ4ispZa/gYO7YxiUVlNjY2eB9tGSLCrSD8IrS0tIy7WBKbX0yCJaysrPA+2jJEhFtB+EVobm4enVtIR0FYek5icTkUthxohdQ6dyAYK2cJltk2HWEZOUFJ6XSZWpuFhQXeR1uGiHArCL8I9QwsfBKLI7LyIrLyFQ1cZVRUbfzioLxNAavlQTA+i6WwibD2TxaTlVfUt4+kRvMCUwq0DOzxPtoyRIRbQfhFaGxsDAYYmp4Nwwsa9mfUvJwCQqC8FFDPEngSLLK7gnmbWbYfRl2Cwk7K6KuZ+zEmmZiY4H20ZYgItwI/RZiayotXcxkYGASnZAanZECoGprIqmv5xCSi0T0VPjEJEgrKJo6ujBojIyO8j7YMb/7yFVaEX4T6+voBiako5LV0ZdS1rD19GDV7J+x8AkCExg7OgUlpqAZ+nvA+2jJEhFtB+EWoqmnhGJbtF5fkG5ckqaQKTmhs5wSjqGbNQFNZZmC/CH+D/bahqfYgQkVlTVMLVOMaka6mRd2Auy0QEW4F4RehlpaWd3S8VxQVyjp6chra3lHxjED1bALPGb0crFOXKpdnowvMs3EYeFlGmR5lnYERS3OyDzQbhE90griCkryGFmOSjo4O3kdbhohwKwi/CDU0NDzCY9zDoyE8wqOdAkJRgTnQVGENRhudAkMZuwJCS1MT76MtQ0S4FYRfhGpqqq4hES7BES5ouNmApUIi8BoELKit2vyGobbAUENDHe+jLUNEuBX4KULevAtBWVnZKTAETIDEyghRVVXF+2jLEBFuBX6KkDdv2FZSVLT3C7T3JcEa8POE99GWISLcCsIvQjk5ORsvP2svXyo8V4SNF4QfI1im8ivW3hK0/UtNWLHZjEmbDAUFBbyPtgwR4VYQfhGKy+joOMZYuHmRYA59p1AJOUO8j7YMedz9VhB+EUpJSpo5u5s6uW13wDpRrFlPl53pQAU8lcex1hYubYyMjAzeR1uGN1cgCivCL0IJCQkje2cSq0NKSgrvoy1DRLgVhF+E58+L6Vk76lvb61vb0UN7PRx2uyTw1i5tPMtUDgOthAq0H/Ss7CUkJPE+2jJEhFuBnyL09/fHpZ3k7NkzOuaW2uZW2xTWS8FSL2ix4RZaip0/j/fRliEi3Ar8FCEXi3DBqVOn1E3M1Y3Ntjc06Fhd5iJWL7uNK2cTZ8+exftoyxARbgXhF6HoiRMqBsYq+kwBoyzBPFWgYovbxtxG1lUZwc8T3kdbhohwKwi/CI+KnJfTNlPQ1uM6FFfVCEHIaxufED2N99GWISLcCsIvwsOHD8uqa5FgCRl1rePHj+N9tGWICLeC8Ivw4MGDF5RUISSVVSVhSAeq2RWxjVuLm6+MR48cOYL30ZYhItwKwi/CXw6eOKNgKCanuImQZwqWScISZ+U1Dxw5g/fRluHNDTHCivCL8KeffjojJbN+yG4yWBZfHZuamYtgXj8nwbL4cuzfvx/voy1DRLgVhF+EP/zw/0TPi4uKSdBxYakgcYIOxiijZs+EOPw84X20ZYgIt4Lwi/Df3//nyFnZo6fPkmCOI2ckfvjPL3gfbRkiwq0g/CL87rvvDp44SYWIKAwPHD9xAIZLgScthyg128bBshSOQ6tivXoI9ouwC9aNWSfomZkbe4CqRFOplXz//X/jfbRliAi3gvCL8Nv/+//bf/zs/uMn9h8TOXj0mIWb1/6jx6HMTcBKmILS88YhCl/9bQ7Wj1iO5c1j2XI69KztzklJL42e/O/vf8D7aMsQEW6FPSDCb/+/jG+hmqGxmYvHsVNnGDV7J/YdOapnZWvnHcCo+e9//xvvoy1DRLgV9oIIv2V87XQsbECEEgrKjJq9E8dOnwMROgWGMmqICAWEbROhi4sLLnEMz0S4TxQfg2ERKu5JEZ45p0uJMAzXiJz77/9H/qIQCPaECBlfxAuKquekZI6eucCo2TtxUPTs2QuS+tZ2jJptdELe3BoqrOwtEYrIORy44HzwGLcnZnZz7Dt6/NAZtaMKS4ejx0//97+37ewoEeFW2FsihC/iT/sPMEb3Wvxy8DB1BnVplDihgCD8Ivy//3dZhCSYg4hQQNhbTkiCObZLhO7u7l988cWXX36JxwmbZHtEKCoq+oc//AGGeJwziAj5G//eJhG+fv0asq+rq4vHCZtke0Q4PT0NaRgfH8fjHCAhIQGLBAcH4/Edg4hwvdguEQKQSpAiHiFskm07HIU04BJnLCwsbHYR7iAiXC+2sU+4jXreg2ybDOC7jkscwxsRSklJqevokVgdcrKyaBd1d3dD12AnQOsnsGdLMsB7mltERERwaWeYnZ3FG0ogCDC88CICgcAG4RfhkydPcImwkszMTFwi8BUiwr0L+YddQCAi3LsQEQoIRIR7FyJCAYGIcO9CRCggEBHuXYgIBQQiwr0LEaGAQES4dyEiFBCICHnBoUOHfv75Z01NTSh/++23YmJi1tbWUEZ3AD1//vzdu3dQ/vTTT+nZeQQRoYCwt0TI3yv90bWy33//PQw///xzGDJkcODAARi+f/8+OTkZ1ewctbW1qEBEKCAIvwjn5uYMDQ1BAMDk5CSuZQIqd4LGxkb8Ab//XldXB59eWloK5ZaWFigvLi5C2djY+Ouvv56amvr444/pGX+3tLREBaB+LfLz81O3Br0nKA4fPow/icBX9oQTPnr0SF5eHr52oA1cyw/gKBSGvr6+MPzzn/9M11Goqqp+8803qJydnY0KO8ef/vQn9CnECQUE0ifkBZ999hkoDR2IQtnc3ByOP8Ee4acB1PjmzRsww3//+99//OMf0fy8gYhQQCAi3LsQEQoIRIR7FyJCAUH4RUhYj/7+flwi8BUiQgKBzxAREgh8hoiQQOAzRIQEAp8hIiQQ+AwRoXBSX1+PSyvL3LH1NRDYQETIKeHh4eiSy5mZmT/96U9QAwVUY2tri+aBsqOjIxS6urqgvNmr5IyNjefm5vDI77+/efMGVjI6OorHNwMsiEsrywygEoHH2cLhbATuIDuXU0JDQ12XHimNRAhfzYWFBVSD+PLLL9H39S9/+YuYmBiI8NixY1CDnhL/1VdfQRkwNzf39vaGAggMKQ1dwE1PXM6IrKxsR0fHP//5TyifOXMGJsEKGYXGxkYo/Otf/4KpUIA1wPq/+OILdH8GqoFRVIaNgfnfv3/PuGYVKlFhcXFRWloaRuGnRFRUtLW19d27d7D9LOuH4ddffw2FoKAgWERZWRnK6urqUP/Xv/4VykNDQ9TqCJuHiJBTQISgsUOHDkGZIUJ6yjIwA/D8+fNPP/0UiRAqBwcH0Zx/+9vfwDxNaZKTk/v7+yUkJPbt21dbW+vp6Qnrh5UzmydaijHMy8tjKcBRIghj9ZyM4SeffILKL1++BPmB+GtqaqAGVcLH+fn5PXnyBNSLamZnZ7/55htLS8vKykoYZV7/pUuX0HuXoMy8CGy8oqIizIn2CYELqFQROGG1E3722WeFhYVQYLyOChTY3d0NX/3S0lIkQviagrHAEKZ+9913YIBQABGWlJTAVJgHRMi4sA5sc2RkBJXBY0E2oBMYtrS0QA1owNnZmVFA60Sg8uohw2DREBUQjDJ8OmwYo4aeCxeoyTRQrqioALGhMiwCLUVlECE0h56LwCXLO5rAHtAbfOcA0Mnf//53VAkFqGlubkaj6NARamAoLy8PvgdHj6BJdMs8DGEUDhfhwK+qqmp6ehqOA+FwFOphEXAhEDBaFgCTRAd48HH/+Mc/4MDyo48+ev36NaMAHwozMw4+GUP0WSA/KCDfRvW+vr5w3AgFBKwE6mEIvv3DDz9ADZoNthDNtnr93377LRTgFwE5IZTT0tKgHloNZTBVKBO4gNq5BE6g3zHDPYaGhuCc0OkCeeAq3gJSgU4mHtka8CMCQsUjTOA9RdgkRIQEAp8hIiQQ+AwR4eZQV1e3sbF5//49Hl8F4yzLhrD8A77mH+L6+vpaWlpQEBcXh+HU1BQc9bW1tUH5f//v/w1D2B5nZ+e3b99CGWD8Y8kAdQs5gbEBq1fC4Pz587hE2D6ICDcHfOlfv3797NkzBwcH6OCNjo7a29tDDWhjcnJSUlJST08PZgOVOjk5FRUVaWpquri4IJEoKysrKChkZGSgNfT39yspKYGi/uu//guN7t+/H9YAc5qbm6uqqkIBKtFZk/Ly8rq6OhAhlH19fV+9evX48WMoo+1Br0OFLt9PP/3E2Bi0clhhaGjovn37oMbR0bG4uBjmRBsPa0M1sHJLS0skQrSSmzdvmpmZZWZmKioqTkxMQL2Ojk5wcDB8HGMptNrh4WHYAzADgWuICDcHfAthCF9QkBN8BaF88ODBgIAA+N6DSHJzc5ETQg2ahHwMfb9BD+jsxf/5P/8HhiCwnJyc6urq//znP2hUV1cXFv/w4QOIEDSDKkHJIANY8IsvvkAi/P777zU0NKAGPBC2BwQJIn/37h1MAhNjbAxaOXwobCdoCS0L2oMh2nhGDdoA2EjGSkCEUPDy8gLbh8Lly5dBcvC7gESIlkKrhTI0E4YEriEi3BwlJSVISBEREdeuXQMLcnd3h1FUWVtb29vbS81H14AflpWVQRkpqqWlJTIyEtYA5TkamAf0A0uBE8IoOBL4GAAznDhxAq0EKtHDSMfGxp4+fQo1MDNUQg3Uo7WhUU9PT/SPItoYtPK8vDzwZNA2LAuV6MWgaOMZNfCJsGFoI9FKkLX29fWh7Yf5oS3wufBxjKXQahl7gMA1RISCCNIPHtkyoJyd0MkOrXYPQkRIIPAZIkICgc8QERIIfIaIkEDgM0SEBAKfISIkEPgMESGBQCAQ9jTECAkEAoGwpyFGSCAQCIQ9DTFCAoFAIOxpiBESCAQCYU9DjJBAIBAIexpihAQCgUDY0xAjJBAIBMKehhghgUAgEPY0xAgJBAKBsKchRkggEIScPxCEC3t7e/T6KzbvptwUxAgJBIIwA7+V6Nfz0KFDroRdDkqloqLitWvXxsfHnz9/vi1eSIyQQCAIMwwjhJ9RXEXYtaBUnj9/vqioqKen58mTJ7/99huetgWIERIIBGGGN0b44cMHVLg1Oh6bnR+dmXujp+/NmzcvXryAaWgSYeugVIIRFhYWEiMkEAgEjtguI3z+4mVeZXXyxaKiS5cl5RQePXoMlfdnHxja2AclpvrHJ10sLYealtZWaSUVWRU1VW1deXUtHTMLKSXVO1N36XUQtgpKJTHCXcO7d+9GR0fxCGElgYGBqqqqjP3j7e0Nowh1dXU4joZKZ2dnXLVEf38/1Dc2NioqKh46dEhfX39kZIReAYFLYmJicEl42S4jHBoeFpeVOy8lo29m4RQYsvDw4d3paf/ouODkDG1TC+/QCDzf77/XNbfklldBoWdgMDo9G1UStgWUSmKEuwbIUGhoKB4hLAG/Sj/88ENOTg58m+vr61Hll19+mZqaispr4u/v/69//QuV4QgDFVpbW2ElxAs54fnz57i0EhcXF1wSXrbx1Oidu/e8ImPhl9c9NOr+3Dyu/f33iJR0fUubmdlZNJqale0XHgkFMELngJCotIyni8/QpNW8ffsWlwgcgFJJjHDXgIxwYWEhPT1dWlr6888/RymEng2eY++xuLj417/+tbu7G8qwKxhG+PXXX//5z38GO9y3b19KSgqqZACuCVNfvnyJRgcHB+EXTVlZ+R//+Ed5OXUyirAh0IFGXz/gb3/7G3S7i4uLwR2JEXIO/OBeu95qbO+cnpPnHByRU1QCh2IdNHbuXna+gXUNjVDu7OzUNTRS1NK5dOlSaXm5ubNbRELy/Dzlmvem7+anend2tPf199/s6kqOCrI0046NjR3ou4k+grAhKJXECHcNk5OTiYmJdXV15ubm8EOP8gfsWSOcmpr65JNPAgMDofMHwK6wtbVFpsgMeKG+vj4eoU+Efvzxx7AsHmcCfse/+uorb29vPE5YH4YRwh4zNTWFryXqWBMj5ITS0tK2traBgYH4hERZda2CwsLyysqOzo4+mrKyMsfA0KCwcCiDNR48fERCTl5cVv6Xg4cTk5I0dHTV9AydnZyePXs20dHgqSx660b8s5ni9qZyN7lDLoYqs0OZ432pk+PD+MMIbEGpJEa4awAjXPN0H+PM3h4Hvs2oRwheCDsKrG5ubs7T0xPMsre3F80zOjr60UcfNTc3o1EAfmhgHugUPnr0KC0tDWZmdCsJXECMcEPgd1ZeXl5TUxOG9vb28K2rrq6+fv36zZs3wfnAHYGolLSe3t4hmotFxQFh4aEx8VHxCTBnVlZWWFiYiYmJspLi/fv3X7561d/Xd0FS6vCRI/Z2dnBcuPpYkMAGlEpihLuG9YyQQBAciBFyQnt7u4ODAyyOcKJxdnYBX/T19VVSU7f28NExt3IMCHEJjvCIiPGKiveJS/KLT/aOSfALCnFwdNTS0jp79qyoqKi5uTkqnzx58t69e/gDCByDUkmMcNcAB3olJSV4hEAQSIgRckJHRwd4HnJB2GMw9PT09PPzCw0NdXd31zEwdA4KcwkO94lJ8AX/i0uGgIJvdJyXtxc4n5yc3IkTJ2RlZS0sLKAsIiICa8CrJmwSlEpihLsGYoQEwWcv/CJv3QgHBwft7OzAAhEMIwwJCQEj1NI3ACO08vD2iopjGKFPUIiLs7Ouri78ZIPzmZiY6OjoQPnYsWPoLiACd6BUEiPcNbS0tNTU1OARAkEgIUbICeyNUFNPH4zQOyreJzYRjDAgIdXC1t7G2lpJSUlUVPS8mDi4oKKiIpRhSG6W2CIolcQIdw31NHiEQBBIiBFyAnsj1DUydgmOYDLCFH1Tc3Fx8ePHj+uamkONspbO0SNHTOwcTSyt8RoJ3IJSSYxw10CMkCD4ECPkBGSEsDjDCD08PBhGaGBqBj1C9/BoX/o/QrBDn9gkv/gU39gkr6g4yiBjEnxioDLRyNIKr5HALSiVxAh3DSUlJeTCaIKAQ4yQExhGCCAvZBihk5OTnrGJqYOTgYG+hbm5nZ2tm5sbTAoLC4uPj7eztdXT1TWxdwIjBI/U0jfAayRwC0olMcJdA4sR1tRdNbBxCIhPjsjISSosCU5OC01ccXPFUxooPHv2rLikxNLR2cbDJzw9Jz6/ODo7zykg5OFj6iG/Hz58mJ6ebmtr6+jooB5sTz+iycbdy9jeiV55bmJhaVhqpl9U3LZ8PwjCDdfesIvYuhHev3/fxMwMFgeTc3Z2dnR0hLKvry8YIZiitr6Bc2Ao3fNLhF6gf3yyf3yKf0KqX1yyV3S8a2iUL/QRqUmJhuaWeI0EbkGpFH4jFJoHVefn58OBJCovPnsWGBKqoKVjbOto5epp5+lr6eJuYuc4eOsWmuHXN2/0zC1lVdRz0oITYsPu3r1779691MSI8EBrsENrNy9Da7tLly9/+PB7WV54wcXcmZkZmKeuKicrPam5+ZqKtq6Slq6Rjb2Vq4edpw+s3MjGrqGhAa2cQFgPYoSc8Pz5C0M7RyMHZ2NHF31bBx0Lax0zS10zCz0zCwt7B1CfS3A4NkLm2ydiEr2ZTo2CR2oZGOE1ErgFpVL4jfCrr74KDg7GI7uZ1NTUyclJPEL35Gbu38/Jz9c2t3L18b89Ovr8xYrnIIelZeZerq8uTeptijAzUNJSk+lpio4OtTd3cmttbX1EdweBa5dTijNctdSkHay0xtric7KobuXLly+HhofN7Rz0rWxdfemVr/OQZQKBGWKEHPHhQ1V1jaKmtqKOPrigga2DmbO7taevg1+wc1CYW1iUZ0QMGB70+XxpF/RPgB5hil9ckldkLHiklYePoY19THIK/GrjFRK4BaVSyI0wMDAQGvnxxx8/evQIV+1aWIwQcbN/IDa/+OJlfBENuFd2QWF1fSOUvcKjMrKyirLD3j0o/n2u5Pf5knfzJZdL4qJiYvv6+qiZh26Vl5XXFEW8mSn8fb70twfF7+aKoyJCkhITLl+5cmf6XkB0XHxBaXZVLSifXj2BsAHECLkDjmufPn06++DBwOBgQlo6HN2aOLrYevs7+gc7+AU6BoTcun2b/DexE6BUCrMRQpPAAlE7ZWVlce2uJTQ0dPUBYFffshFC/uqamt2Dwoqrqufm5i5VVcL8KcnJEieOnvzl+7P7/5/k6RMxUVFPnzypKC+7fv16e1vbo0ePQ0NCzhzeJ/rTf58/+IPU2VM1NTWwVHJy8sLCQ6/QCDDCrMoaYoQEDiFGuHWqrtQZ2DraePt5RMRALxD6hVCYujeDJxO2FZRKYTbCtLQ0VVXVH374QV5eHgrj4+N4wu5kHSPsj71Ykl9TB+WXL18GJaREZOV33xp58eLF6dOnOzraHz569PAhIx7CGq41Nf7nP/8ZHBz8+aefbt8eWQDHQ/NQw4dwWFpVWXn6vNilhmb/qNj4wjJihATOIUa4dbARehEj5AUolcL/H+Ga/rEbWbMhIVExVq4e9j4BD+YXXr58FZqSnlZR0zN028Uv0DUkXFxScv+B/XAo8OOPP/78889oKKegUFpZNTo62tTUdOLEif0HqRl++uknNMORI0dU1NSzKqrv3b+vZWxm4uBs7+N/b/YB/jwCgS3ECLfOmkY4dmeNF4cRtg5KJTHC3c2bN28i0rOHJ+5AGXqEYakZKWWXeodGAmMTYnILbR2op9RDh/js2bNiYmJqamoWFha+/v65V5riLpYExCUZm5hoaGjIyspC91FCQgJmtrKycnR0UlBVKygp7R0a9o5OHBjd3T1pAi8hRrh1auob9G0cKCMMXzbC2xOs1wcQtgWUSmKEuwZoxdDQ0DATAwMDBiZmehY2Ukqq5ZWVPb29jr4BfnHJVbVX7D29PcKire3swdvk5OTACCHTyAi9fXxDU7M8w2PsvHyNjY3BCGVkZMAIxcXFNTU1wQhdXN3U9A21DIxOnhPXs7SRUlSuvHQJf+QSz549w5tFIDBBjHDrXG2+pm/rYO3lS4yQB6BUEiPcHYD2QHWqqqrgVYC6urqOjg443E+/7JNWVlUzMNYyMdcxs9S3tDG0sTe2czR1cDFzcjExM1tthB6enjaePnZefvZevqampgwjRD1Ca2trD29vS1dPCxd3M0cXVT2DA0eOXLhwAT5RUVERNkBFRQUK8fHxeMsIBCaIEW4dZIQ2y0aYQBshddaHsO2gVBIj3B1Abnx8fNzc3Ly8vLxpPDw87O0djp4QPXz0mKN/CPTb7H0CgpLTw9KzI7PyY3OL4i4WW9vZrTZCHz//zOq6rOqr6eXVpmZmzEYIFgtGGBASmlpRk1hUHnexxD008rS4RHhYWF5eXm5ubnZ2dmZmZkpKCnxp8JYRCEwQI9w6lBHaOFh7+rqHRxMj3GlQKokR7g4gN76+vu7u7sgIwRQdHR2dXVwOi4gYOzhbgj9GxfnHJy8bYR4yQnvwNk6M8MyZM6xGWFzBMEJ/f/+cnBxihIQNIUa4depbriMj9AAjjEVGGNs7NIwnE7YVlErhN8I170Pfdbx79w6MkNEjBCN0cnKysrI+InJC28zSxMHZO5p6DkVQUnpY2tpGyLhYhoseIXwcixEWFBTgLSMQmCBGuHWab7Tr29ijHqEvZYSJtBGO4MnCxds3b+YXFianpibvTN2ZnHy2uIgn8AqUSmKEuwMwQuZTo1B2dna2s7eHHqG6obGChrapkwtthGnLPcL8FUYoLi6urq5OG6EfGyO0srKijLC8mtkIAwJYe4TECAlrQoxw61TXXdW3dbT19veMjA1ISA1ISPGIiGm7uSvfPPP27btHT59NzMx2DY3WdfSUNt3Ir2vOrWu+2HC9qLmtpKWjrLWz/MbNirbuyvaeqo7eS519l3tuVXX1JVws8QsOaaivh58+vK6dAaWSGOHuABkh86lRFxcXZITG9s6uIRGgGb/YpBVGuKpHuNoIzVaeGoXyCiMsIEZI2BzECLdOe2eXroWNsaOLW2ikX1wySNvK3atvED9PX3B4++7d48VnU7NzvaMTjTf7Kq61FdRfy6trzq9vKWqiTK70OmVy5Uwmd6mrv/rmQM3NwZruQTC82p6h2t6hK33DV/pG6vpHrvbfvjpw++rgaD3ErbEGiOEJKIQmpsIvz7b402pQKokR7g5WGyGUnZ1dDh+n/iN0DV7LCKkeoR2zEaqqqlJG6OuXeWnJCM3N1/6PkNEjDAMjvODj7U3+IyRwAjHCrfBs8UlF8cVAfx8FBQVlZSUdHV1DQ0MDAwM9Pb3cvLz2jo7bt0dfvnyJ595JaJN7fuf+g97b4w1dveXX2i5ehZ5cE5hcYdONkpZ2MLmyVmRy3ZUdvVXLJjeATO5yLza5OmRy4HADtymHGxzDJjc03ggxPNE4PNk0guJO820UU82jU9eouEvF2N3r49PV3UNunl53797Fm7hNoFQSI9wdrP6PEIwQ9wgdnF1oI/RdMsIo2gijcwqMjI3B29AN9ZBpZITuHh7UE0Srr8bmFhjo63NghORiGQKnECPkmsmxEbnTB5KcVTI9NDI9cWRAeSmgDFMzUpPxAtzy7rffnjx7fvfBXP8Y1ZMDk4OeXC7Vk7tGmdw1ZHJd1BnL9h5scp191V0DlM8hk1vZk6ujTW5FT25onPI5yuQmmlh9bgqCNjnK51rGIKaXY5yK6+P3cEygmGlFMTlT2zfm4eM7M7NtD5xDqSRGuDtY3SMEU2ScGnUJDqeNcMV/hJGZedo6usgIwecg02pqapaWlvqGhujUKNihto4O4z/CCxcuICP0DQhMLq1i/o/Qz8+XnBolcAIxQq65MzEue/pAqqtaurv6ehHvqJyRxs4If3v/fvHFi+kH8wPjd5p7BiqvtxfUt9CnK2mTQz25G13Qk6tY7smByfUzenLgcLW94HDDV8DhlkyO7slRJld/i3K4JZObXO7M4Z4c5XMMk4Oe3AqfoxxuyeSww93DDkebHFPcv8Ecd1ZE29RsYdPNiIioN2/e4GZvAZRKYoS7gzVPjbq4ulKnRun/CD3oF5iFpGSEpecgI0wsLDN3coFeoJycHDJCdXV1OXl5sLfMS1fACHNrGxx9/FVUVJiN0AawswePZBjhGYkLHh7uYIHECAkbQoyQa8AIFc4ezPLUYDE/RmR4qAdZyMXERN+anGru6a9sAZOjenJ5VymTK2b05NqgJwcm17PUk6PPWC6bHFNPjvpPbpTjnhyrya3wOdyTY/G5JZPbjM/duDPLiDaWmFqOzpmFyJT09rY2vPu4BaWSGOHuABkh86lRR0dHG1tb6BEa2NgfPnr0BM2hQ4csXT2isi+CEcZfLAEzg/AMj9Yzs7Bx94ovLE2vqk2vrEVGmF1Tn3ulMaGwTEpGVvTECTBCLS0tAwMDr4iY1LJLzPcR+vn5kR4hgROIEXLHq1evpu5MgBEmOKmw+B8jMjw0vI0kvQIDwdtWmxzjP7k1Tleiv+WQyQ1RJsfoyTWvY3KbcDg2JseVwy3FA+ZoZ4rOe/PBKdluIbG5Vzuqu/qSkpIgI3g/bh6USmKEu4PVPUIwQls7O8oIre0PHjx4jGbfvn1OfoGUEeZiI0wqrkguqUwpuwTellpenVZxedkIL9dDpzDvSmN+XRMcWmbXXE0tvZRcUpVRWZtSeon51Ojqq0bJf4SE1cCPSGhoKB4RXrbXCBcXF03NLKSkpGRlpJXFjkTbKbH4HyOgRxhmJa8gI6Wiqh6bU0CdqGS68KQBHI42uaVuHPvTlVz25HbC55hNrv0uS8yh6GDE9BwYYXZNXWRWXm33ANTUDd4Ni4iAIwm8QzcJSiUxwt3B6h6hh4eHk7PzEZETmsZmkpKS0B0UFRU9c/q0nbsnc4+QQyPMuwLRmFtbn1Vdt2yES7dPrO4REiMkrIYY4abo7u4G/5NfQk5WRk3iWLyjMov/rQxVTTVlvIC8vKaWVn5tA9jYytOVzP/J0fa27HBM/8mtMDluHQ6CS4eDYHW4pZjvnJ6nhveoAjWkYqELYmY5nPyDm26NXe0f6b7/qHPmUUBYHHdvAkCpJEa4O1jTCNGpURMHF2UdPbDBM+fO6ZpZhGfkRmblx1D3ETIZYelaRlhDGWHulcY8ygjBBSEaaCO8DMbJ3CP09aWeLAOAEWZkZJBTo4Q1IUbIIbOzs2pqatjNlgAj1JISyfJY/z9Cd/U4ByUN1WUjRKiqqqQXl4NLrfC5ZZOjfG7Z5Dblc6wmB8Ghz63syS05HDI5VntjcribMw9x3Keim4pH3bNU9Mw+7nlARe+DJxD9C4uFDdcKrzb3zT3tn3/a//BZZFz8/Pw83sUcg1JJjHB3ALlhuX0CjHC92yfQxTIreoTrG+FSj3ClETKuGqVvnyCnRgmcQIyQE0BE0tIy8vKKCtjIMGCE6heOp6x/1Sh1sYy5jIaqEl6ACTk5OXU1tYzSKvAeTk0OYltMjsnnVprcPDa5dXyOcrh1TK537kkfFU+xyc0vQgwsoHg2+BDF81uPULwYekxF/cjDiOjYFy9e4B3NGSiVxAh3B8gImf8jBOzsGLdPICNccfsEV0a4dGqU0SOkjTAwMIDFCEmPkLAaYoQbAhIG35KSktJQVzspekJBAbshFCQvSKhJHAuzko+xV4q0VXQ3uJDgpOxuKB1ho+hlJO1tLB1oLuukIyErLSkrI4uWYgHs0MbWruHWGIvDgXu1QeykyTE7HDY57HBrmhzlcH2Uw9Emt+RwbExu6PHL4ScoXo08RfH6NsQiFaOLv44+o2Jg/klySsqmnAylUviNsKSkpLt7Vz6mjxnIDTifp6cn2KG/v39AQAAU7OzsjoicoG6foO8j9IuDHuHy2yfiC9gbYd1KI2T+j5C1R+jvT64aJWwMMUL2eHh4YMsC5GRlFfDZ0VOnTv24b//+YyLs4viJAxAiogdFRA+Jnjp04uSpM2fB+tAamFFX14zNLuu8t4CsrnVixsDexyEovWX8PqvPYZPb2Oe6mHyO0ZNbx+Ron9uqyb1abXIQY8/eUPF8OcapeEvFCyomXr67PjxWtJnzVSiVxAh3DVcam3UtbY0dnE2dXM2c3c1cPMydPcxdPBz8gpZuqGcywtwNjZClR8jOCMmpUQInTE5Opqam4hHhhTsjTEtLk5GRwWa1BHQNf/jppwPHRJZN7sTJw6Knjpw8c/TUmaOnzx07c/742fMi58ROnBcXFZMQFb9wUkLy1AWp0xekT0vKnJGSPX1eHK+LCVlZWa/A8La7C2ByN+8/8oqMq+sbutw9CJa2bmeO0ZPDJvd4hcnNrd2To31uG3pyY+ua3Aqfw263TtBzvpl8+TY8reL2bU5f1oFSSYxw11Dfct3A1tHMxd3C1dPS3cvS3dvK3dvGy5c2QsZ/hMxGSN0Uz6ERLp0dXcsIJS4EBQWlp6cTIySwhxjhesAvrKSkJLapJc6ePXvg+GmRc+JgcifWMDmZs9Jy52TkzsnKn5dTEJNTFJNXEldQllBQvqCockFJVVJZTUpFXUpVHYbiFyRZ/nGUlpZ2cXO7Pj4NnblLnX3ws1A/MNJ25/7SGct1fW6d/+Sec21yHFgdq9uxOhxlcssz0+tBK6RilPosOqh+JBWwSTHxCRw+lBWlkhjhrmFNI7T2pIwQvX1ihRFSp0a5McLs6qvYCPEN9REnz4t5e3llZWVlZ2UlJCQkJibGxsTk5eXhzSIQliBGuB56enrYoJY4eUby+DnZ87IKK0wOHG7Z5Cifk1bVkFHTlFHXlFXXktXQltPUkYfQ0lXQ1lOE0NFX0jVQ1jVU0TeSUVWXk13x3yF0QC1sXNruzCCTq+7obRqeYOrJMUyO454c7XC3weHWM7l1fQ5i3Y4d6snhYDK51Q4HMfLk5ciTFyOPXww/fj70iI6Hz24tLA5CzD8dmHsC0f/gcVRBR3V1Fd77bEGpJEa4ayivuiQuryghryAmKycuKy8hq0CFvKKkorKMipq8uqaiprayjp6qnqG6gbGmkamWsZm2ibmOqYWumaW+pY0BCisbQytbQ2tbI2s7Ixs7YxsHE1sHEztHU3tHEzsHQ2s7AytbfQtrWETb1ELT2EzD0AQCVqhmYKSmbwQrV9HVl1PXau/swptFICxBjHBNrl69Cv0z7E40YmJioufEpMHh1DTB7cDk5FhMTkcfmZySnqEyiE7fSEXfWNXAWNXQRM3QVM3IVB20aWyuYWKuCTo1tdAys9Qys4KCpNSKDwIvdHKBfuEsONwtVodb0+RYe3Ic+xzECp/DsWRyDHsbo3wUOxzD3m7DllAORwdlci+GkcOtZXIQfbOPeu8/7IGYWei+Nw9xc3qu6+6DzqnZzqn7HXfud03PhcfELSws4BysD0olMULh587daWNHV2svP8+I2PCM3ISicugdZlRdybnckF/XnF1dl1BYFp6ZG5yc/vDxY7wMgbB5iBGuiampKfYlGjk5mcPnTRR1TZV0Dan+nD74HMPkTCiTMwKTM6NMzmTZ5LTNIax1LCBsdC1tdK1s9azs9Kzt9K3t9W3sDWwdDG0dDe0cjeydLjDdpA+ABwcEBQ8uPKN8bqXDoVjf4Zb7cIzeG3Mwmdyyz602uWWHYzY56H1SPrdkcrTPUQ734HHvSpO7uWRyyOfA5DruzLRPzrRN3Gsbn74xdrd1bOr66FTL7TstI5PXhieah8ebhsYaBkfjCupLiotwDtYHpZIY4TYAxx3Kysp4RPCYREbo6esRHhOenpNYWJZSWpVeWZtdU593pSnr0pWEgtKwDDDCtIVHxAgJ3EOMcDWjo6MSEhLYlOjbJM6cPq2opUuZnJkluN0KkwOHs7RdaXIOYHIGyOTsnMDnjO2djR2cTRxcTBxdTZ0g3Eyd3eir5+gL6Fw9LN295BRX3GsoJycbGJ0z8fIdS6eNxdiYA5kc5YurHG75ROVKh0Mmt8bpyvkn/XNL3bjZh5TJgcPN4G7czSWHQyYHDodM7sb4dOvYXXC468jhRsDhJpqHxptujTUOgs/drh8Yqe8fudo3XNc7dKX31pWeW7XdA5dvDlzu6q/u7KvupN4D7Onj8+uvv+JMrANKJTHCbQC+arAr6+rq8PjOwHVD1jJC6BGuMELoKW7KCDn/d4Swd+jv798L99VsyghLS0uZLxYFTzohoadn7UiZHB24J7dscuBwa5icOW1yFq6eFm6elm5e+CoBDx8Ia08IXxsvPyq8/Wy9/W19AqRX3lihoaFR2dRy59VvDJNb1ZPb4IwloyfH8p9cP+rJUSZH9+Qok6N7cmBy0ytMrmPJ5NbuyYHJDY013hptHBxtGLiNTO5q31AdNrlByuRu9td0gcn1XerovdTeU9XeXdl2s+IGRFd5a2fZ9Y7Slo7Sa+0l19qKm28UN7X5hMd037yJM7EOKJXECLdKc3Mz2pVffvklrtoZtsMIo8EIE1YYYSMYYTxthEHECAlbA76f8C3FI8LLpozQ29sbexGNhIS4qq4BZXLObvrWdqtNzmLZ5CifQybH8DnK5Lz97XwCqPANtIfwC3KA8A+GcIQICHEKDIWAsszKa2csrWw7Ju6tsLqlztwKk2OcrmSY3INlk8OnK5dMrusus8ndY3+6ku7MLZlcPzK5IWxyVGcOTI7qzFEm14FMrpvZ5MpWmNyNosbWwsbrhQ0tBfUtF69ey7/ajG4DSy+vzr5Um1PbAL9viQUl8fHxOBPrgFJJjHCrfPvtt2hXAu7u7rh2B9iuHiFthIxTo8xGmE6MkLAViBGuRltbGxsRfV5U9KyCpm04mBzoETp8TA6HenLY5CiHYzI57HBUUCbnHBQG4RIcDuEaEgHhFhpJRViUO0R4NCjdIyLG2sOb+SIdKMckJoDnsfwnhy48wZ05pgtPlv+Tm6TOWKLTlZTJjYLJ3QGTu7ZeTw6bHEtPbsnkcE9ulcm1sJpcAavJNaLHQOZcroffruyaq1nVdZmXrkDAYX1G5eX0ystQCEpKG338DCrpNw1UOTo7Q75wMtYCpZIY4fbAA2PYihEaObqsZ4TwjYkvKCNGSNg6xAhXo6WlhY2IfgTahQsXbLz9kclZe/is6MnRnTln2udcgiiTW/I52uRCaZMLA5OLBpPzhIiM9YyM84qK846K946O94lJ8IlJ9I1N9ItL8otL9o9PDkxK0zZacZ2Onq5OedN15HPY5Di48GTzPbkVpyuZTK5tdU/u4lJPjmFytM+ByS35HGVytWBy6RU1aRDl1all1WBy8COWDFFSmVRcAZFYVJ5YWAY/bj7RCXH5xb33ZqOyL8KoqbUN+2tHUSqJEW4PxAgJBGKELLx79475LRNycrLn5K0cAyPB4cDt7HwD1jC5cGxyXhCrTM53yeT8E1ICElIDElMDE9OCktJBvMHJGcEpmSGpEFmhadlh6TkQgUnpskwnSKFT6Obl1zR8h21PbsnkWP6TYza51k2drlyjJ5d1acnkqFeFc2ByReXwwwURX1Aad7GEivzi2PzimLwiKnILo3MKoiCyL0ZlF1h4RenZ+PhGp0Vl55va2PX19eF8rAVKJTHC7WFXGCGILSwDGyHjP0LaCMmpUcI2QIyQBTBCVVVV7EL0k8/UNLXA3sDkPCNinYPCNzQ5cLJVJod9DjQbnpkbkZkXmZUfmZ1PeUBOQXRuIbgCeAOYBFgFiN3C0RkcGG2AgoKClpZmdtVl5HOoJ0ddYEmZXE9lW3cl7sl1lYPJUdeegMm1l0BPrvlGUVMr5XPI5OpRT66ZyeSQzzH35KgzlpTJVV6mTa4mlfI5MLlLSyZH+RyLycUzmVwsbXLQIjA52ufA5C5Sjc3Kh1ZD22EPwA8a7IrQ9GzYJ7BnYP/AXoJ9RZczg5IzjGzdW69fx/lYC5RK4TfCurq6xsZGPLJj8MAYUrl9jcYqIyyFYy74dsIXFxvhRWKEhG2go6OjoqICjwgvXP9HKCsro6Kh45+QBiYHAY642uTC0rNBpJTJZTBMjurlUGZAmVwR2ANtciVxBSXgHMhCKDuBzlNJJf0YqSrqMVJl1dDBgp4WTKXf+kSdmJUDK5aRNneOKL/RtXFPrq4xl/K5lT05FpOje3K0w63dk0ugTY5yuKWeHOVwuCdXSJlcLm1y4HBMJkf5HLUHKJODHUKZHOVwWSEplMnBHoP9Bv3gwKQ0OFagdmZCKhw9+MdDJMPBhF9ckm8sBHV4YWrvWFrK7uAMpVL4jbCeBo/sGLvECKPXNkJy1ShhO+CN1vjOpozQysoKuSAANqSiqgo/6yA36MPBjzV9Kg/15AqYe3JgGMg8lk2OflYi2AyIF5kcOBCoGAwpo4q6YAQsCrwKRA0B7gXSBjODfltxc5uukYmSppasgXd1R4+iurGevj4sBTPAnBXXWhMKSqHAMDlY29J/cqgnxzA5Rk9uhckhn0Mmx9yTQ6crkckx9+Qi6J7cCpNDPbklkwumTS6INjnK56BzvJbJ0T3pBO9oiHjvqHiqnx0VR/9vSvW2PSJiPMJj3MNjVEy8y4gRArwR5+4wwvBo+AoyjJA+NdpEG2EJbYSkR0jYErzRGt/ZlBGGhYVhG6RRVlaGX3/kcOAElKMsmRx0p9ibXDZlcg0Mk4N+28X6awUNLYUN14uaWqFvV9LcBv28susd5a2d5a1dFW03q9q7L3X0BickS1yQ1LWwOiMlLyUtLSuv6hBakF5JdRZTS6sGHiwkFsEGrHu6Erqea/Xklv+WA1Nf2ZPLZTY5ujNHm1wK9OSozlwg3ZlD3eKlzhyLyVE+x+xwXpG0ySGHo0wuGn7N6D9Wo9xCISJdIegLaNFFRi5B1L+wEFrGZteam3Ey1gKlkhjh9rArjJC6WAb9R1hWRYyQsO3wRmt8Z1NGWFdXx3wPg6KickB8GjK56OyLMMQ9uZplk8tb0+SutZW2YJOraO2qvIFMrqe6s7e6s6+mq/9y90Bt9+CVnlt1vUNX+4br+0fqB243Do423Rora2ln3gY5OTlHLx8wYAgrd6qbWNJ4DewN+xxHJpcTxvSfHN2Zg57cWmcsqZ5cCjI52uewyfkw9+SQyTH15Bg+50b5HHU9kWvICp9DJuccGIZumnQKCHFEQV+Fa+sb5BwY7hwQYu0dKq5s3dvD7tIKlEpihNuDIBshftbo2kZInRqFwz1ihIStwxut8Z1NGeH9+/elmB7+CSbkGRhSRN8kl1fbCP7H0pNbNrn2nuqO3howuZv9l2+ymlzDksk1D403D0+0jExev32ndXTqxtjdG+PTbRP32idnOu7c75yaRbe9K6suX7wqJXlBUd8X3A5MLjq3QFLdJjrzom9cGsPk2PfkVv4tt2ZPjjI5L2aTY+3J0Sa3Zk9u2eSQwy2ZHH2TCXW3CX1vpT0EfaulHQR95yV61ACEpZuXnLrmwVPy0hpmtt4BsorKjx49wslYC5RKYoTbw24xQviWU0aIbp9Y+o+QGCFhW+CN1vjOpowQMDMzwxZEIadq6JffcPNSRy/YW35d05WewTVNrpE2uWvDE9dok7s+OtW6lsndnJ7rvjffPbPQQ98U3zf7qP/B4/65JwPzTwfnn95aWLz18Nno4q9qmsu3M8rKyqqqawTjv+Wonhx1geX6PTlmk9u4J4dMbmVPzoWznhzyuTVMbsnn0MMHIODXjA4f9JA56NdaUkE9lEfVwPikhKSKvpG5q4eRo6+mti5OwzqgVBIj3B54YAyhoaGQJDyyGZaNMAKMMJtDI3z37t3MzAweWcV67RUTExMREXn+/Dls6vfff894Fjl81eLj48HIAcZq/f39v/zyy6GhoTdv3sCc3333Haon7FJ4ozW+s1kjrK6uZu4Uaqir51Zdbh6mTA76fI2Dt9cxudmu6bmblMnN99xf6J2lTK7vweMBiLknYHKDlMktoodcD9PPvB558vI2xNNXo0/xU0PRc0Snfv1N18AQfzx9O6Okool3NDpXSZmc7+qeHOVzlMPRAZ056h5H5s4c1ZMLpXpyriFLPbnglSYXGLpkciErTI72OTsfbHJ2PrgnZ7Pkc9ZelMlZgc9RDudj6bFkcm5e9CPoPM1d6XDxMKPC3dQZwo16ap2jq4mjq4GNA7igsYOLsYOzmoFhakoKTsM6oFQSI9weeG+E09PT0dHRx44d+/jjj1Eu8YRVUP8ROtD/ES4ZYWRmHhwGQu8QCqFpmXCUB4ds8DWtvHQJ7S6gvLwcrRbx+eefg8nFxsaOj4/DOtds78uXL2FOxsPHu7u7YRS2E8pQ8PT07OjoYJymeP36NVRCDRoFPvvss7KyMjxC2IXw5p5dvrNZI3z79q2ioiJ2IfqudifPkOtjs9CTgz5cQ/8w5XB0Tw4cjrknN/To2fAaJveKcrhF/LBsOtDjs5cCvTWCKe68/k1LRxd/PH16Vl5BAZxsw54c44zlBj05v/V6cksmx9KTQ904Dx/a4bxph6NNbsnhaJNzpx7ECg5HmRzlc2ByJo5gb5TDQRjZOxvZORlS4Who60i9o8PGQd8GPcrcTs/KDspnxcXv3LmD07AOKJXECLcH3hhhbm4u9Lc+/fRTlDyu+ez/8/mf/+f//B//86//469/heGf//KXL/7H//jiz3/+4YcfDjGB514CjEpSUjIzM3NxcXG99k5NTYHm//nPfx44cMDY2BiWYulWtra2gnNfvHgR6mFqb28vnvD773//+9+hgXiEsAshRrgeeXl5zE940dbWqmhqoR51/fhFx50Z6PAx9+TGlnpya/jcKpPbIJ69oV86+EZNUxN/Nm2EUjIKToFhLsG0zy1dYMlJT26Fz63sydnQPTmqM4d9jrkn50U9UpzyuSWTo32OxeRMKJNzMQaHo8KJ9rllkzNgmBztc7pWttR7GS1tdCwgrLXNIazodzdCUO9xlNd3cXR0wglYH5RKYoTbA2+MkLlHiID+GfQLT506BS61eiqC0SN0p/4jhB5haUoZfrJMLuM+wszcoCTW/wg1NTVramrevHmDx5nYsL3wYyEqKgpeiMeXgI2EzmV+fj6UwXetra1RfWlp6RdffLHmZxF2C8QI1wOd/MdGRP9L5+zs3DOzAEY1/vwtdA3Hnr9l9bCNAr9Zd/FX9Gb5kacQ1Ovmh59AUC+gH3oMQb2Yvm1yRprp3KysrJy0jDQ2Of9gU0d3v5gEWy+/tUxu7Z4c/k9urZ6cOfue3LLDUSZnsFZPTg8cjjY5nbVMDhwOQsMEwlzD2Fzd2EzdiHplP/XifkMTVQMTFQNjFX0j6p/Cs+fY/LnDAKVS+I0Q/S+FR3YMFxcXXNoxuP6PkOk+QnTVaGlKKYsRltBGuA031BcXF4N9qqurh4eHP3/+HFUuLCz4+/urqqpqa2snJiYyu11jY6OpqSn4ZWVlJa4i7FqIEbIBvurM/xSCF0YnJEy8egeWNv7ibd+DxzBkmNxSTw5Mjva5JZMbWWlylM89gng+CPHw2QDEAsRi/zzE0z6IOSryaxulJCXxB8vLy8jIyCrIgeeB1YHfSCgoHz6jaO7itbInx+Jz1Iui0H9yTD05N9rkln1unZ4c9jnUk6N8zpL2uRUmR/ucKe1zK0zObNnkKJ+jTA5CWQ+Cer8/hKKOPoSCtp6Clq48hKYOxFkpuczMTLzr2YJSKfxGyBt2lRGii2WYnyxDXyyzGSPc0RdOEXYpxAjZ4+npib2IBvqIhdWXx168BYcDS+u5/4hyOKaeHDa5h7TJIYdbaXK9c096H1DR8+BxzywV3bOPuu9TcfP+QypmHsJsDp4r3okoJSWtqGkIVgfdOHBBUTEJMLal/+SwyZlgk0MOt3y6clVPzoHuyW1scpprmRzVmVvqyTGZnCF7k5PT0JaFUNeSUdeUUdOUVtWAkFJRl1JRk1RWk1RSOa+gbWRsgnf6RqBUEiPcHnhghFzDdPtENNNVo5ezqUcxcWmEBMJqiBGy5+3bt8zP4AY0NdRK65vA88DnwMw6ph4w9eSeIJ9b2+RmcHTNLHTdw9F5b56KaSo6pudQNAyNM78iX0FB4fy5c1qmFsjndCxtoOu2Uz05yudYenIrTQ4cjsnk5JhNTm2FyUnSJndBSfWCkoqEogr4tziEvJKYvKKYnOJ5OYVzsgrnZOTPSsudkZJVUlaGHOGdvhEolcQItwcBN0IjhyUjTFvLCNHtE8QICVuD61tddxdcGyEwNTUlyXSWEmxJTVU1r6q2d+4pOByYWfvULMPnKJNb8rnONX3uLhXty/FgOaao6Jp56OTtjz+MRkFB/qSYqp61I/pPbvlvOdrkaJ/DJof/lkMmR/0tt7InZ2RKORw2OcrnuO7JsZqcIqvJnZeVp0xORu6stCz43BkpmdOS0qcuSJ+SkDopISkqfkFU7MIJMQmR8+LHz56HfvaHDx/w7uYAlMpdbISVlZXffvvtxx9//Pnnn8fExEDN9PQ0fMk+++yzTz/9VFRUlOWf0q6urq+++urMmTNo9N27d87Ozn/7298++uijffv2jYyMoHruEAIjDCZGSNgaxAg5ob29ndkLAUUFhaScvJv3HyGfuz4+3QFWt8LkWB0Oom1FzK6IOzjyrzRJSa34rAuAnDxY3Sb/k2Ppya0wuXV6cuqUySmv7skprezJrTC505LI5MDhpE6KI5OTQCYnck4MfO74mfPHzpw7evrskVNnDp88fVj01KETpw6eOHlQRPSnA4ciIiLwXuYYlMrdaoQHDhxg/y309/f/5ptv8Mjvv2dkZHz33XfBwcGMu7Z//PFHxh9d4+PjsC/6+/vRKBcIshFO3LmjaWZlZOdk5+XnFRkTnJwWlpYVmZkXk1sYl18UlZUXmJjqHRXnERo5//AhXobw/2/vTGCqONf/bxpjGmMaY5rGmKZpGtPbGHOv13q1VVRkUxEQEJFVENlkk11ABIrsu4gsyib7onAQBBERERERASkibkgpIiLtNbblT9Xrz/9zzjuMwxz25TBzeD75hrzbzLwz73ve73nmHOYgkweNcILU19czvzgD6Ozb53w08NqDHmJyNzuejWtyoFsf9fyjOimVN91jPmKUsGPnTrA06jM5kc/tF/ncxCI5oc9pHxj2mZzI5IxHieREtyvpSG7I5MQjOSU1DUU1dQVV2uQon5MV+pzQ5LaAFLeDNoMUlEAy8orbVXcbWlpBrYy80vadO1++fEld38lAhpKXRgjRG3T922+/BVeDv5999llRURFVJ6K/v3/ZsmV0oaenJ3nESVRUFG2EVlZWECA2NzfDSzcxMXHRokXwMiZVU4DLRgi8fffuaFDokYDg4ITkhHxBavGljEuV5AH2yUWlJzNy80rLqaYIMlXQCCfOnTt3IDaj3EmErq6umalpTnllQ3cfmNzNpz1CPxvF5EB1QvVQekrp5tNnQnU8q2hpp36Nl4G6xh7VvYbgc0KTMxsWyemM/MUTocntGcnkRonkRrhdOZ7J7RSanMjnhCbHsLoxJCOvABEtmLSwA2q7nz17Rl3WyUOGkpdGSP4Xmw7gKisrP/nkE5KGOQqet3HjxsHBQVJib2+/cuVKYxHr168Hg4REX18fqSXAycMOp3N3dDovidnmr4EBQVGR8SErI0srK+cjTt6+7v5BnkFh3qERIK+wSAdPb6+AoNLS0oGBAWobBJk8aIST4pdffmHdIwX27dOxd3S6fLcNbG+4w4lMroNSbUd37RPQrzdAj4m6ah6BfoFEWkm5eCyoo6OjoKREfSwnvGP50eSEdywn/5nc9hFMToUVyTGDuY8h3QSsbmz9sFVuq4qpvlXQ/yb6nZhRIUPJ11ujMAWXL1+ekZERHR29dOnSFNED5UJCQuCULC0toZbQ1dVF2hOYEWF6enpsbKxAIIDQcPHixXV1daR8asCxqBT3aGxs1NDQ0NXRMTExsbGxcXJ0dHF2PuLq6u7u7uHh4e7u5uDgYGNtDe8P7t+/T22DIJMHjXCywPt1WK8op2JgYKBvYHa0uK4ZPA+MTWhyIp+7/uiX6w9BndUPQE+vtXdcu99Rdf9JVduTq22Pr957fKX1ofHBjw+RYbJNTg7COOHtSqHPgckJv2D50eSEH8tpCT+WG25yipTJqcmzIrnto5vc9HxORl7xR1m5DVtkN8kpKGtomlnbhIRHnisUVNfUPOno+Pvvv6lrN0OQoeTxl2U4BUeMsLmp8VJx4aUSAai4qKBMlI6Pi9VSV9HT1tDeq2VuYnjI3MTIyOiwtbm9jaWttZW9jYW1hckhUyOozczMxGe7IFMmPj6+t7eXykgvM2iEBFiCWR8ZMjBwdPctvtUItld571Fl68MrPz+oaGm/fLf9cnNbeXPbpcbWssZWSKQILhruN9LTFb8hCrZqsFVuxw51zSGT0xxucqpskyORHO1tYl41ZRGTW79ZdqPI5EytrP1DQvMLCu80Nr3o65sRB5osZCjRCGcGjhihn6ezo7Fqur9pdqB5bpA5/BUlLMZO5ASax7gb6mvuhJB6Ig8lQpARmfIzH/jFjBsh8NdffzF/rUlbR19Zy1JXz5Bk9fX1dXV1tLW1TczM7I/6+52ICU9MDTuTciwo1NzGdt++fbqMB5my0NfT+2GTrBz1BUuI5ETfPZk9k9siCwlldc2DllYBoWHnBYIGMLkXfXDRqFPlGGQo0QhnBq4Y4TGXcyGWxOQmLjDC014HtdW2oxEi0wGNcJpAPG1iYgLupampYWFuukPLTl9vVIebCKqqqj9s2gwuJau0Q9v4oKb+fnAppntNULDVxm3yYHJgdUqqu/ebmXv7+efkn7t1u6Hn+fO3b99SJ8BDyFBKvxHC3Gpvb6cyswZ3jDAvmIr2JiXYymCPMhohMh3QCGeE/v5+Jycn5uNgpgCEjz9u3ERsTFV73wFb+/2WNsIocLjDEf0oMjmwOjA5w4NmPn7+2Xl5N+tu/drd/Y7PJjcRyFBKvxE2NzcLBAIqM2twxAj9j7m4m6lnBpixfG5s5QZbmO7bpSgni0aITAc0wpnlypUrxsbG4t//HAN9fX2IAn8URYEgEslt2b5bZqeRorqJnvEBdy/v1IzM2rpbz3p6eB3JzRRkKNEIZwbuRITnQid9axQEXogRITJN0AhnidevX2dmZlpbW+vq6mppacFfAGyPJPbs2QPho+H+/S5ubslp6deu13Q87aT/fwwZGzKUaIQzA1eM0NPlkJ5yup/wyzITV06Q+SmP/Zq7FNEIkemARojwDjKUaIQzA3ciwvOhh1g+N65yAs3jPI337cYvyyDI+KARShNkKKXfCDs7O6fz7LQJwh0jzPSf3AeERHhrFEEmCBqhNEGGEo1wZuDIS8L/mIuP1Z40v4Msnxtb4IIHtXcqyuOXZRBkfNAIpQkylGiEMwN3IsIp3BoFMSNCgUAQ4O8fmZIuuHG7cDqqmZTqC2+MJrE9z5VIP4d1e3SxtqXFaja+4IgjitVMImKdy5CSCksCAwOPHz9OTcQhoqKi4KUxt3h6elKp8cjOzqb6PSZohNIEGUo0wpmBIy8JP0+XA1pKZ49PLiLMCTKPdNVXV1YIDQ0tvdUYeTopPCwsNiv/UtO9MtEDnKapS2JiNUBJTLM0EOmlV8LCwvz9/amJyBk6Ojq+/vprKjND0EaISA1ohDMDV4zwmEtB2FQiwrTjproaO8AIr7Q+PJmacSIqKiGvkDzYkMuqYIhVhZKcWh9mX74WGRnJQSOUk5ODZS4oKIjKzwRghH/99dfTp0+vX78uEAjyEf5TWFh49erVR48e/fHHHzC+1EhPAzTCuQSMcLLhIFFeiPDWKBjhxdt3IxNTYk6eTDx/gXqwPQo1jjryrtZER0cHBARQE5EbZGVlkff7Cxcu/P3336nSmQDWyr///hsWzf/+97+wZ4TvwDjCaA4ODs5IOAigEc4l/sdcvK200ib5f4S5wRa2hqo7FLaFhYWezMj18A+KjY1NFlwkP/iCQo2rCzfvwJxJT0+nJiIHePfu3dKlS4kRAnp6elQFgsw+aIRzyTS/LBMWFmbjfszUxi4hPj71QpnwZz+p3/z8KNHvgnazCrkh4c+2icQqn1nN9v65K/KTsKxCEMyTwpp6MMLAwEBqInIJjrw2kXkFGuFcAkZoqKFw1neyX5axCHfWV9upEB4evm3nLlUNzTNnTp8tvnSzo4esfUR1T3tSikpPZeZmXihJL70s/NXsju4hfWzGKJwnYp77RDS1reZUT58lCy4m5JwvrKpKLLggGvphDQQ3bsfFxaERIggBjXAuASMsDLfKGbK3IZ+jDY9O0FVUIsnHhHxGmJ2XFxkZlZCQkFZSXtf5HJY8WjnXH+i4lV1/+Pxe30Bc0b3owqa6zo+1EtNNkZhpOisBSfJY3FFqxf0DPpW1T/rafx+MLWqLL2kZNvSdPUU3G+Lj49EIEYSARjiXXCwWREcE5ySdzE0+GRgQkHnmBCQiQoOyEqNzkk+GBQdmJ0VnnYkODPCHNpCGKijPTYnJSzl5IiI0PT39zz//LC4uBiNMv3j51i+9tzqf0yq70xp8Oqml9/e+v9+W3m4qqKlnNUBJq0rq70amZrT1/9H/9n/FdQ3nr9cNG/pfei/UNcYnJKARIggBjZD3gBGePn06Lv9SzRPhGkfrys8PI5LTmp697AUjrG8qvdPCrEXNvmA4ho2IxFTV9uRkRi68B+r5++2Fm7cv321n1t582ptRcTs+/vTM/pfCTIFGiEgeNELeQ4wwo7TidteL+q5eWgXX64LjE5t7+p8Pvi1raM6pqL7967AGKGkVjHVwQvLd3t+ei94DpV+saOjuo2thnhTfaoI5g0aIIATOGeGrV6+ioqKoDDIBwAhPxSYFJl6suPdMZHWUypvb/KPjmp/39wy+EVy/CYsjXTVVkZWUVcgStdpySaweSr/Km+/7RsXc7f0djDCjpDyr/CqztvrR8xM5N6NjktEIEYSARsh7wAjPnDmTUXrl9q/wrv/jegeqantyqaGl9sGTa+0d9WK1KClWRcuDCzduX2n6+dr9J6wqmCcQEcKcQSNEEAIaIe+5eLEEFrXM0isNv/bdhmUOhRpTME9K0AgRhAEaIe8BIzwVl+wWceFqe8/tX+H9Pgo1lqofPg/PvBl5MgWNEEEIUmWEpqamS5Ys+XqImpoaUm5vb//5559raWl9+eWXampqb968gUJzc/NvvvlGR0dnxYoVK1euhONC4bt372RlZdesWWNsbLxq1ap169YNDAyI9sFdiouLEyEiLLvS0P3yNgSFKNSYaujuK6lvxogQQWikygjBvQAqM4SVlZW6ujqV+fAB0iYmJlRGxODg4KJFi86dOwfpioqKxYsX9/X1Qbqnp2fhwoUtLS2iVtwlJf18UlJiZlnlGEbYIBIrTRLSrTFOk1yNiWiy7TkumCfECH1+4tyvTwBohIjkkSojLCsrg1cRoKmpCR6Wm5sLhRDheXl5kQYARIdQAgkI9SAi/OqrryCIDAgIIGEi0NnZCYEjWCOEidx3QaCkpCQuPjk6u/zGE+HHPyjU2Lr59MXpovr4hESMCBGEILWfEfr5+a1atQoS5ubmysrKpBCAtLOzM5UZIiQkZPXq1ZCAYFFHR4cUAtCYFT5yEDDCxMTErEuVd569bOgW3vhCocYQzJOLt5thzqARIghBeowQIrylS5euX78eAr7ly5fLyMj8LvpJs3fv3mlpaUEVlC9btszb2xsKIf6DWBAiQiiEyO+7777r7u6G8vb2dggHwUHJZ4Tgjv39/cK9cxgwwqQkoRE2Puu/0/0ShRpbME9Kb9+FOYNGiCAEqY0I5w/CW6MJqZ6nSivu98Kb/clJbJVEzbxY13yuVf3ohX9a3cm4s2iECEJAI+Q9YITJycnZ5Vebevobn8H7fRRqLME8KW24m5yCT5ZBEAo0Qt7DMMLfGp+BF7LEXgfnsVhXZp4K5klpQwsaIYLQzFMjbG5uhgNRGZ5z4cKF2PhUWz9B+c/PRUGhuFh+gJpDsYZmDlR5/4VT5PWQE+kBAQHUHOIM+D4YmRM4Z4Tv37/39fWlMrNGampqZ2cnleE5EBGmpqSMfmuUuQiyqlDSJ+ZwE7EakFujLSkpKcHBwdQc4gxohMicwDkjBCRwb2Q+GSEKNUzkM0I0QgShQSPkPeQzwpxy4f8R3unuQ6HGVuOzvtLbzdz8jBCNEJkT0Ah5DxhhSkpyXkVlExjhry/GUIMk1cXQiIUo+rJIRPQ0ACOsaGyGOYNGiCAENELeA0aYlJSUWVoBa+tt4e+Pc1QNYiVT0S8ohlgXZ2KCgSi51ZiUnMTNb40iiOSZp0aYkZHx+PFjKsNzwAgTExMzSi7Xdz6v7+xBocbT8+Kbdzj7iDUEkTzz1AgFAkFzczOV4TnFxcVRJ884hwgK657e6uiue/LrTa6qTtg9Sqwq/gouOH1SHD8v0sPLLV0ukVVRXP09QgSRPGiEfOXvwUFB5bWGp89OJp9NSEhILbpY+7jrxqNfUKixBfOk8Pqt+Ph416PHGjqfldXW//H6NTWrZpM3b97U1NSkpaU1NjZSRR8+vH79uopBT08PVSFiYGAACtvb26m8aCf19fUFBQVdXV1UEYJMGzRCvvL/BgbyyivvdPcFxaXFx8clFxbXPHh6fbhKbzdX3L0Pf7PLr9Y87IQGMy7WEVFzJTIW1Ii0d5Q1tJTcaipvas2vrBEfpvPXamNj45yPejf1/JZXca3vxQtqVs0aYGnV1dUknZiYuGDBArBASEdFRa1Zs4aUswD/W758uYGBAf17os7Ozlu2bHn//j2kk5KSli5dOjg4SKoQZDqgEfIViAiPh5+ISMmwd/eMi4tNKii6dv/xtTahqkR/wQI9AkNudnTf63999kLZuaobpHY2BEckYpWPJlZ7OstZjdZJ8XMZV3T7iW8yWcHQe4dF1XU8u9f/R+qFsqIb9awG+VdrTp2KMT1kBfPHJzyq/+VLalbNJuCFnZ2dZWVlq1atsre3J4VghOB28JIPCwurq6sjhUBhYeHq1avfvXsHLYkRQhrss7a2ljQAvvzyy4yMDCqDINMAjZCvvH37VmPvvo3yCooq+6Kj40KTzpc1tlf+/IBWiuDi8ejY2ie/wmpYVNsQl33uautDZoPZEfSBrSuSV8soYjXjksQuIzM7OcXnng9JSL75pLv15evCG/VxOeeZQ3+pqT06pzIyKnrX7n0yirsUlFXID5ZJjNzc3EWLFlVVVVH5IcALlyxZAgGfn58fHQXSRvjmzRtxI8zKyqIyCDIN0Ah5T1FRUWRkZFx2/uXme+VNQl0WKbOsMuR0cu3jX1v7Xxffakq9UHq5uY00mKDIfig1jyzWJhPR9PcgTWJdjY+ir7xIrK3GVnJhSVjSWTDCn18Khz6psKTibptwP+RqN7dlll2BOePv70/NodkHYsHe3l6S7u7uXrZsGfEw8jugAPifgYHBunXrSJaGNkLA2NhYVlaW3BpNSEhYsWIFSSPINJmnRlhWVsa8D8NrwAjDw8JOZeaW3fm5tKGF1rmq2sMex7xDIwJj4oLizmRfrmLWoqRYBddvOXh6B8cmeIeEu/kFnqu6MazBnZa0i5fDwsMlaYRAX19fcXHxuXPnmF9+GRwcLC8vT01NhVAPYj6qlEFHR0dbWxuVEX25prKy8uLFi6+k5aH5CBeYp0Yo+oYa+84MT4HoNig4JDI5S3CjqfhWI63cK9e36kXLqexX1HLdoBF+MquYWctSyS1qW1GCEqTp8iFRhWLlwg1FhaNtiBKKeZXEy4eq2OVD7T9eVToxojLLr2/RPam020Bhj/0PmpGncsuZ7S/cbDp9rjQoOMzPz4+aQwgyv0Ej5D1CIwwKjD6bUXSzQVB7m9b56pu2Hn77La2ND9nYuv+Udfkqs3ZWVVTbQDRmCdGwQj5K7LzEz1TS55h/9YaxnaeBmcVB28PWR7xzK6uhkO4DzJPUopKg4MDjx49TcwhB5jdohLwHjNDf3z8i6WzB9brz1cNUWHMr72pNcmGJ4Ab4IrtWmlQgEqtwDE22Pe9UWFOfXloBQ194o55VBSd+5lxRgL8/GiGCENAIeU9hYaGvr2/omZT8qhtge9IrODvpPsGpaQqX5UZ8bgG4oAR++HOydHZ2pqamUhkEkRRohLwHjNDD08/AKf1U/o2cimtzp2qxEhQRt65M4oXrFj7Fh10DOWiE7e3tOTk5VAZBJAUaIe8pKCjw8vIKjD2deelq5qXKGRXscMb3KQXi/WU5mZHr5e39008/UXOIMzQ3NwsEAiqDIJJinhphQ0NDSUkJleE5EBEePXrUPyYu7eJlFGoiOnE2y9PTUwIvtMmCRojMCfPUCKXp9QYRobu7u++JUykXylCoiSgiOd3DwwONEEEIaIS8Jz8/38HJU9v2bEhqRVJhcVJhCQo1hk5klekfEdg6+R47doyaQ5wBjRCZE9AIec/58+ddXFy8wqJOnytCoSaikIRkV1dXb29vag5xBjRCZE5AI+Q9YIROTk7HQiLicwvjcgtYikhKi0zJiBcrR0m3YMRjMvNGG/qg2DPOzs5ohAhCQCPkPefOnXNwsPcMDj2VnX8qKz8mi/obnZ5t7uzp5PVTfHa+e0BERHIaFEpG0AEiVrl0iHlqrDRJsETajFY7GzpxNtPC6WhATNzJs5kuviFhiSnDG+RBlZOjg5eXFzWHOAMaITInoBHyHjBCG1t7B5+IE2m50ek5tAJOnd6gHrpL23y9/IHNe0O8IhLAGpkNUNIqv/hcmT1BiurG6zerbVA77h0ezayNSsv1DDttawdGiJ8RIoiQeWqE0vQACzBCW1vbI8cDo85mRqZ+VHBCsqqWtsJOZSUVVV0TU/9Tp5m1U1MUS2cZYpUzs0wxNxkS6yio0URfRlY5LXKFQ8+kaOrpb1PcDqOvZ2oeFJ/IavZT5Ek7Ozv8sgyCENAIeQ8YobW1tctPfuHJaWFJaeFJwr8g3+hYAwurPQb795mY2Xp4eYefgAZQO0GRnbDEasMRsTo5tljbTlmzsU8i5p5psdqMraPB4frmhzT1hUN/+JgPZCOS05n78QqLsrGx4aARStOTLhAegUbIe/Lz880t7aw9ggLjz4acTh5SiuvxwH0HDoIR6piYWR3xsD/mE3ImhdGAajZcrFpxTaoxapbEHAWiYQ2cfY7rHjTXFA69ufURD0dv39AzqXRtYHyqk1+MxSEHT09Pag5xBjRCZE5AI+Q9QiM0N3fw9A6MO8NUQOxpDV39PYZGYIRGVjYQBLAaoKRVfjHxant1NA2MwA6NrGy9w0+wGngEhlhYWqIRIggBjZD35OXlmZqa2nkc849JAMEiSMsr/ISeqYW2sckRvyBm+ZyLdHUiGm1DZgkzzaplidWA2ZJVJV4+tlhbzbmOhUXtNTqwx8DIdfjQk97CfIA3T0ePHqXmEGdAI0TmBDRC3gNGaGJiYnPEw/fEqZ9mT1HzQ6yzllK5+PofPHgQjRBBCGiEvAeMUEffXOVgglNgsld4FESBKNQYOhKUoG2Xrm1of/SoBzWHOAMaITInzFMjfPXqVVRUFJXhObm5uYaGhhaOLkdDIlCoieiwp7eRkZGHBxohgghBI+Q9YIT6+npmhx3dA0PdAkJQc6xAMbEacEC27p7w5snd3Z2aQ5wBjRCZE9AIeQ8Yoa7OPjM7W1e/AJfjgSjUeAqwOeKqr6eHRoggBDRC3pOTk6O9V9vI6rCjz3FHb0kJjsUUqxbFYTl4H7dwPKKjo+vm5kbNIc4gEAiam5upDIJICjRC3gNGuGfPnv0WVoc9fQ57eqNQ48r0sOPevXvRCBGEgEbIe8AINTQ09E0tbNw8rd2OoigdEYlOTEesHfJfJjaH4c3TkSNHqDnEGdAIkTkBjZD3ZGVlqezWl9M/ZehwwtL5iKWz21TkwhCrCiVdOuDop2CSpqJp6uLiQs0hzoBGiMwJ89QIAckcRQJkZ2erqOzS3n/A1MHZ1F7qBCclkplI7FrUiBrvWhmYH1JTU3N1daXmEGdAI0TmBDRC3gMR4c6dO/foGx6wOYxCTUS6Jqa7VFQwIkQQAhoh78nKylTcsXu7rouupZuhpZWhpTUKNYZ0LV12GIUoqRi6ODtTc4gzoBEicwIaIe/JzMyUl5dX09bRNbVAocaVnqm5pr7hdiUlZzRCBBGBRsh7wAi3bdumsmevtvFBFGoi2q2jr6Cg4OTkRM0hzoBGiMwJaIS8JyMjQ2brdkUNU3V94Tt9Tf39KNQY0tA/uFPbSlZexdHRkZpDnCEtLa2jo4PKIIikQCPkPWCEGzduVFJRVdunK0XSGy5hoSpqSPSFGp6lLhfdjCV6qx3qmlu2bOGgEaampnZ2dlIZBJEUaIS8Jz09fcOGDfI7lXdqak1Bypp7RxSrGUusxrRYzTggDnZpBjTaNR+tnCVFVbVNmzY5ODhQc4gzoBEicwIaIe8BI1z3g5yMip28pq2SqpqSmjqK+1IUiVUoGSmoG2zW9Nkgs8PBwZ6aQ5wBjRCZE9AIeQ8Y4b///W8ZOfltO3ehUBPRFgWl//znP/b2aIQIIgSNkPekpaX985//3LhVdovidpF2kMRmkLyipr6h1n4jsMnNCkpTFNnVSBo64vQFfd6xRWlC2spVsfo5TEODMlmxLrhQCiCxMRKTjLyihp7hHoP9MnIKsAlrt5u2yX///feHDx+m5hBnQCNE5gQ0Qt4jNMLvt/6oaCyzQ4+5FMJip210wNLZzcH7uJ2H18at25i1nBZr6WeItaBLt1jnTol1rUYSDP0+Y5NDLm6OPn7WRzw2bZMb1kBJ48ddTt+v24hGiCAENELeQ0eEwxY7BSW5HbvMHVwsnY+AER4NiVDV0p7gMoriu+SVVc0cXIRG6H3cMzRKWWMPa+jBGr9fuxaNEEEIXDRCb29vKjWbSJkR/rht12YlVeZip6i628JJ+GMUYISwGmoa7GfWoqRYCipq5o6uxAiPhUWp7dMd1kBx50Z5te/XbUAjRBACGiHvGS0ilFdWMXeEsMDd0cfPMzRyt86wG6coKda2HbvMHJwPubo7+fgdC4tW1dZhNeBsRJiYmNjd3U1lEERSoBHyntGMcLOy3i7rc6aOR+08/Q75ZG1SsWI3QEmpNu4yU7E+b+Z41PZY8KGfcjftPMBqwFkjjIqKevXqFZVBEEmBRsh7UlPPjmyECkoKyrv27jc2trIxPeywWV6RVYuSYilraGoZGBkdstYy3L9ZgT30xAhtbe2oOcQZ0AiROQGNkPecPpP6r3+NbISU8DsyqOEiRmhjg0aIIELQCHlPWOSZf/3rX2MZIQo1XJu2ya9du9bCwoaaQ5wBjRCZE7hlhEFBQeBPsrKy8BfSVOnsIDVGGB2bPE5EiEINF4kIrbkUEZaVlS0YYsWKFe/fv6cqEGT24ZYRxsbGUi+FBQuio6Op0hllcHBw8eLF1DEWLJCTk6MqeMuoX5ZBoUYRN78so6amRl6VxcXFVBGCSATO3Rpdu3YtvBJWr15N5WeB1NRU8noD2tvbqVLegkaImqy4aYQ9PT2ffPKJpqYmlUcQScE5I2xsbAR/qq6upvKzw5YtW+Aodnac+7LAFEAjRE1W3DRCwMfHp6+vj8ogiKTg4pdlqqqqqNSs8fjx4yVLlgwODlJ5BEEQZL7CRSOUDAMDA1QKQRAEmcfMXyOUGiC6fffuHZVBEARBJgkaIe/Bf71CpgBOGwShQSPkPbiiIVMApw2C0KAR8h5c0ZApgNMGQWjQCHkPrmjIFMBpgyA0aIS8B1c0ZArgtEEQGjRC3oMrGjIFcNogCA0aIe/BFQ2ZAjhtEIQGjZD34IrGpL29vaqqqrW1lcqLeP/+fWNjI5R3dHRQRR8+QBpKCLW1tVSpiM7OTij8/fffqbw0gtMGQWjQCHkPrmg02dnZ5Od7cnNzFyxYQGwvKCho3bp1pLy8vBzKX79+Dek1a9bApYMEk5iYmG+//ZY0KCwsXLhwobQ++hKnDYLQoBHyHtaK1tLS4uvr+8MPP8CKD5ENVTo/ALeDU4ZwUFZWVkVFhRR2d3cvX75cR0fn/PnzK1asSElJIeVghOrq6gEBAXl5ecT5AGiQk5ND0sDGjRv9/PyoDG+BM4XJsGTJEi0treTkZGLtaIQIQoNGyHtgRYOgZ8uWLRC+wHrHxN7e3mcCgBmk8orKykrq5EcC7BAiwk8//RRCOshCYzDCzMxMCBCVlJRWrVr1559/kpaEwcHBlStXOjs7Q3rZsmVZWVmkHAAjHO0Hosk91YnQ1tYG9jyHwClTE2LBgkWLFsnJyUVHR7u4uKARIggBjZD3iL+1Byeorq728PDo7e2liuYB/f399Pm+efPmu+++A4OHNCTA7En5wMDA559/DiEgmB/92yOw4RdffBETEwNpsMP169eTZ7dWVFSAm9LBIn9pbm4WfxotRoQIQoNGyHtwRaPp7u6GeA5CRvAw8qEgoaurKyMjgxVKtra2pqWlQSH4BFUkAi5mUVFRTk7Ow4cPqSJpBKcNgtCgEfIeXNGQKYDTBkFo0Ah5T2JiIutDLwQZFzRCBKFBI0QQBEHmNWiECIIgyLwGjRBBEASZ16ARIgiCIPMaNEIEQRBkXoNGiCAIgsxr0AiRmaezs5M8vI2GPJ8lIiLC19eXtAHevHmTnJxsY2NjbGx8+vRp+lEvhOzsbNgwKCiI9c8h6enpUB4SEiL+tBQJAz2BnkeJPbl79rC3t1+wYIFAIKDyQ4xWLs5oQzN9Jt4HBOEaaITIzAPeAGsiLLJUfoilS5dCOUlraWlBWkVFpb+/H7KFhYUJCQmkigCNv/rqq+XLl69YsYJ+TAystp988sn69ethW1jTSWF3d3dVVRXrQTDgsm1tbc3NzcKnbXZ2wh7AUKElVEGisbGR5bvQjfr6etoVXr16RR5cXlNTM+LvMRUVFUHt6tWr4S/rwdwdHR2wFfO/9MRLwMVbWlqYfaa7B32oq6uD/pPC2tpaule02fT29jY0NJA2zHI4RFdXFykEoOesX88YbWjg0OQNB1w00g0ArgmdBiDb09ND0uL9FzdCOGu4zgMDA1SecRQoZ+4ZEN8hgkgMNEJk5iGr7ddffy0r4sSJE6ScNkLwLUisXbuWlI8INIY9gA1ASwMDAygBs4Q0BJHq6uqQAHsDM9PU1MzPz29tbTUxMYHC2NhYaAkuu2zZMrCKs2fPQqGlpSVYAlmplyxZEhAQoKysDGlHR0doDHEqpIODg2GHxJ7BESsqKr777jtIh4WFXbx4UdghBrCaL168GE4N0hs3boRmsIhDuri4GNKurq6wK4howYTES2BbsPZvv/0W+lxZWblo0SLoDGxLdw+CXRkZGUgDdnZ2VlZWkNixYwfdBq4MXGG4JpBmbgsmlJGRAQk4XygE64U0XBZI04w4NGCfUAgoKCjA1YBTW7hwIVwxuJhQ6ObmBm2qq6shDRHw2P2HPkADeAcDO4EoH4YM0vDeBcaCPgoMH+z5888/hzRY/mg7RBCJgUaIzDzjRoQQEEAClmNSPiLECCEBLgKNwZBgddbW1oYSphHq6emRn9344osv4C85KDSG9MqVK2EVhoUVVmEopFdqSMO2kIb9QBqOAmn4S5Oeng7l4BNQDi0hzYL4KBg5tIG/ZHMStvr6+n766adQAis7iZ9YJampqZAmZ0dYt24dNGN2j7xRgBJIA5CGZpBgtgG+/PJLyMJFYJabmppCGsz7m2++AbNh3UAecWiIRa1Zs4Zkwe0gSx7BSi5Ce3s7XEzoM8Sg4/Y/Pj4eEvQ98Ly8PMg6OzuzjpKYmAhZcNnRdoggEgONEJl5yGoLSx4sqQAszeTuIix2UE7awAoIafAwCMJsbGxWrVoFLUkVgayMJA0WAo0hyCM3A2kjJIusmppaeXm5nJwcpMkSD8EcRCTgmrBP8FESrjHdgmmExDVVVFQKCgqysrIgnCLmB9uSNhAkQZaGtdADEGJCCYRuRUVFHh4eYGOw7kNJdHS0eAkEQMuXL//ss89gtyUlJfAXglHYCbN7Yxsh2CpcMRI1kuCPuS0ApgVZAPZDSmhGHJoxjLC3txfiOQBKSGQ8bv+hARgwjCyMBVxbiHGhMYTCdES4fv16uBpwFvAepaura7QdIojEQCNE5hhYB5kfI00BWMqZH/iB7cFqC6s5ydJ3O0l2DLq7u2GxpjJD0J+KTRzwUfrTO4J4CQAnThx3CsC25L3FiJAYi/bRWWLc/kMDgMoMjztHvKrj7hBBZgk0QmSGgSgEQgEuAOEORB5UZj5hbm4OcTCV4RIQNIM9U5kxEY9lEWT2QCNEEARB5jVohAjXGRwczMjIoDLzjIqKCsnfLRzxoHPSEwSRDGiEyOxiYmLS2toKCXV19SdPnpDCSfHq1SvyzwOzx7t37zZs2EBlJoz4qT19+tTKymr79u1v376FbFdXl5aWFiSampr2798PCcDc3PzkyZP0v5TQO7G1tRX/INPNzU3yNwlHPOic9ARBJAMaITK7wEIP3uDj46OhocEMKcjCmpaWRr73CECa2ENNTU1gYGBBQQHJgrsoKCiImnxs8/79+++//x6CxYMHDxITYhoJa1f/93//p6mpqaamduXKFSgk3sM8NNMISS14GLGuFy9ewIZwuN27d0O2vLw8JiZG1JB9anCUrVu3/vbbb9CG+B/sZNWqVdDAwsKCfBMSqhwcHKCljIzMzz//TO9EUVExOztbuNMPH6CWtlI4O3KVmKfD7DnxWlb3WJ0XNfwIufKsNuIHhYR4ITg6OTUa8jYFWiorK8Nw2NnZ7d27F/qjr68PVRO5mMzTQZA5AY0QmV3IUggJPz+/pKSkuLg4WNNhKZSXl4eF9erVq7DOEnsAG4PG0LK3txc2aWxsBIOBbEREhKzoX9eBe/fukX8lvHv3rq6uLiTMzMyePXsGCWbIwtrVo0ePYLGuq6sj25IuMQ/9v//9b9OmTdAruhbWbrI6k4V+YGBg/fr1wm9x+PjQds46tePHj+fm5pIqcGVIE5eCLHQDPPLly5dwIuQoPT0969atgzS9E1dX1+LiYuHGohATLAe2+sc//gEnxTodZs/JIVjdY3VetMsPrCsv3oZ1UNFG7EJIk63giq1duxa6UVlZSd6mwPsVFRWV5ORkGDgwRXIpJnIxmacDbRBE8qARIsj4PHjwgLgyeCqJZjgFx7vHgl+9ReYDaIQIgiDIvAaNEEEQBJnXoBEiCIIg8xo0QgRBEGReg0aIIAiCzGvQCBEEQZB5DRohgiAIMo/58OH/A8wZtOdWnQxcAAAAAElFTkSuQmC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6626120" y="698740"/>
            <a:ext cx="3472537" cy="3039002"/>
          </a:xfrm>
          <a:prstGeom prst="rect">
            <a:avLst/>
          </a:prstGeom>
        </p:spPr>
      </p:pic>
      <p:pic>
        <p:nvPicPr>
          <p:cNvPr id="9" name="Picture 8">
            <a:extLst>
              <a:ext uri="{FF2B5EF4-FFF2-40B4-BE49-F238E27FC236}">
                <a16:creationId xmlns:a16="http://schemas.microsoft.com/office/drawing/2014/main" id="{5B801BAC-6AE1-4812-AD18-2F6B7432260E}"/>
              </a:ext>
            </a:extLst>
          </p:cNvPr>
          <p:cNvPicPr>
            <a:picLocks noChangeAspect="1"/>
          </p:cNvPicPr>
          <p:nvPr/>
        </p:nvPicPr>
        <p:blipFill>
          <a:blip r:embed="rId4"/>
          <a:stretch>
            <a:fillRect/>
          </a:stretch>
        </p:blipFill>
        <p:spPr>
          <a:xfrm>
            <a:off x="1984375" y="3737743"/>
            <a:ext cx="3735490" cy="2886643"/>
          </a:xfrm>
          <a:prstGeom prst="rect">
            <a:avLst/>
          </a:prstGeom>
        </p:spPr>
      </p:pic>
    </p:spTree>
    <p:extLst>
      <p:ext uri="{BB962C8B-B14F-4D97-AF65-F5344CB8AC3E}">
        <p14:creationId xmlns:p14="http://schemas.microsoft.com/office/powerpoint/2010/main" val="3521209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2CDF-189F-C244-A7AC-0300D7403CDB}"/>
              </a:ext>
            </a:extLst>
          </p:cNvPr>
          <p:cNvSpPr>
            <a:spLocks noGrp="1"/>
          </p:cNvSpPr>
          <p:nvPr>
            <p:ph type="title"/>
          </p:nvPr>
        </p:nvSpPr>
        <p:spPr>
          <a:xfrm>
            <a:off x="1786697" y="146918"/>
            <a:ext cx="8464378" cy="487490"/>
          </a:xfrm>
        </p:spPr>
        <p:txBody>
          <a:bodyPr/>
          <a:lstStyle/>
          <a:p>
            <a:r>
              <a:rPr lang="en-US" dirty="0"/>
              <a:t>Detector polar angle / pseudo-rapidity coverage</a:t>
            </a:r>
          </a:p>
        </p:txBody>
      </p:sp>
      <p:sp>
        <p:nvSpPr>
          <p:cNvPr id="5" name="Slide Number Placeholder 4">
            <a:extLst>
              <a:ext uri="{FF2B5EF4-FFF2-40B4-BE49-F238E27FC236}">
                <a16:creationId xmlns:a16="http://schemas.microsoft.com/office/drawing/2014/main" id="{49EF2265-67FD-6243-9255-4BDD03AFACC1}"/>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Picture 6">
            <a:extLst>
              <a:ext uri="{FF2B5EF4-FFF2-40B4-BE49-F238E27FC236}">
                <a16:creationId xmlns:a16="http://schemas.microsoft.com/office/drawing/2014/main" id="{66B8099C-3277-4E40-B50D-E3E2E3C3EACE}"/>
              </a:ext>
            </a:extLst>
          </p:cNvPr>
          <p:cNvPicPr>
            <a:picLocks noChangeAspect="1"/>
          </p:cNvPicPr>
          <p:nvPr/>
        </p:nvPicPr>
        <p:blipFill>
          <a:blip r:embed="rId2"/>
          <a:stretch>
            <a:fillRect/>
          </a:stretch>
        </p:blipFill>
        <p:spPr>
          <a:xfrm>
            <a:off x="1524000" y="734786"/>
            <a:ext cx="9144000" cy="5388429"/>
          </a:xfrm>
          <a:prstGeom prst="rect">
            <a:avLst/>
          </a:prstGeom>
        </p:spPr>
      </p:pic>
      <p:pic>
        <p:nvPicPr>
          <p:cNvPr id="9" name="Picture 8">
            <a:extLst>
              <a:ext uri="{FF2B5EF4-FFF2-40B4-BE49-F238E27FC236}">
                <a16:creationId xmlns:a16="http://schemas.microsoft.com/office/drawing/2014/main" id="{D5503007-B4C6-C247-ACBA-77B9A95F530F}"/>
              </a:ext>
            </a:extLst>
          </p:cNvPr>
          <p:cNvPicPr>
            <a:picLocks noChangeAspect="1"/>
          </p:cNvPicPr>
          <p:nvPr/>
        </p:nvPicPr>
        <p:blipFill>
          <a:blip r:embed="rId3"/>
          <a:stretch>
            <a:fillRect/>
          </a:stretch>
        </p:blipFill>
        <p:spPr>
          <a:xfrm>
            <a:off x="8066342" y="836930"/>
            <a:ext cx="2601659" cy="950306"/>
          </a:xfrm>
          <a:prstGeom prst="rect">
            <a:avLst/>
          </a:prstGeom>
        </p:spPr>
      </p:pic>
    </p:spTree>
    <p:extLst>
      <p:ext uri="{BB962C8B-B14F-4D97-AF65-F5344CB8AC3E}">
        <p14:creationId xmlns:p14="http://schemas.microsoft.com/office/powerpoint/2010/main" val="3326184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48640"/>
          </a:xfrm>
        </p:spPr>
        <p:txBody>
          <a:bodyPr>
            <a:normAutofit fontScale="90000"/>
          </a:bodyPr>
          <a:lstStyle/>
          <a:p>
            <a:r>
              <a:rPr lang="en-US" dirty="0"/>
              <a:t>Central Detector Non-DOE Interest &amp; In-Kind </a:t>
            </a:r>
          </a:p>
        </p:txBody>
      </p:sp>
      <p:pic>
        <p:nvPicPr>
          <p:cNvPr id="3" name="Picture 2">
            <a:extLst>
              <a:ext uri="{FF2B5EF4-FFF2-40B4-BE49-F238E27FC236}">
                <a16:creationId xmlns:a16="http://schemas.microsoft.com/office/drawing/2014/main" id="{7EC70DC2-48CD-6E06-2D80-2BCEFBE26112}"/>
              </a:ext>
            </a:extLst>
          </p:cNvPr>
          <p:cNvPicPr>
            <a:picLocks noChangeAspect="1"/>
          </p:cNvPicPr>
          <p:nvPr/>
        </p:nvPicPr>
        <p:blipFill rotWithShape="1">
          <a:blip r:embed="rId2"/>
          <a:srcRect l="10770" t="4752" r="20123" b="2859"/>
          <a:stretch/>
        </p:blipFill>
        <p:spPr>
          <a:xfrm>
            <a:off x="3460996" y="1748920"/>
            <a:ext cx="5151864" cy="3902927"/>
          </a:xfrm>
          <a:prstGeom prst="rect">
            <a:avLst/>
          </a:prstGeom>
        </p:spPr>
      </p:pic>
      <p:pic>
        <p:nvPicPr>
          <p:cNvPr id="4" name="Picture 3">
            <a:extLst>
              <a:ext uri="{FF2B5EF4-FFF2-40B4-BE49-F238E27FC236}">
                <a16:creationId xmlns:a16="http://schemas.microsoft.com/office/drawing/2014/main" id="{27DCBC39-29C8-CB81-B9FD-654FB57886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2137" y="1185764"/>
            <a:ext cx="951767" cy="599787"/>
          </a:xfrm>
          <a:prstGeom prst="rect">
            <a:avLst/>
          </a:prstGeom>
        </p:spPr>
      </p:pic>
      <p:cxnSp>
        <p:nvCxnSpPr>
          <p:cNvPr id="9" name="Straight Arrow Connector 8">
            <a:extLst>
              <a:ext uri="{FF2B5EF4-FFF2-40B4-BE49-F238E27FC236}">
                <a16:creationId xmlns:a16="http://schemas.microsoft.com/office/drawing/2014/main" id="{73050610-30C8-E518-73F4-5A6CD80F528A}"/>
              </a:ext>
            </a:extLst>
          </p:cNvPr>
          <p:cNvCxnSpPr>
            <a:cxnSpLocks/>
            <a:stCxn id="10" idx="2"/>
          </p:cNvCxnSpPr>
          <p:nvPr/>
        </p:nvCxnSpPr>
        <p:spPr>
          <a:xfrm>
            <a:off x="6154847" y="1458701"/>
            <a:ext cx="1118987" cy="12409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71462E-925A-B739-10D9-D959FFE8B69D}"/>
              </a:ext>
            </a:extLst>
          </p:cNvPr>
          <p:cNvSpPr txBox="1"/>
          <p:nvPr/>
        </p:nvSpPr>
        <p:spPr>
          <a:xfrm>
            <a:off x="5505471" y="935481"/>
            <a:ext cx="1298752" cy="523220"/>
          </a:xfrm>
          <a:prstGeom prst="rect">
            <a:avLst/>
          </a:prstGeom>
          <a:noFill/>
          <a:ln>
            <a:solidFill>
              <a:srgbClr val="0000FF"/>
            </a:solidFill>
          </a:ln>
        </p:spPr>
        <p:txBody>
          <a:bodyPr wrap="none" rtlCol="0">
            <a:spAutoFit/>
          </a:bodyPr>
          <a:lstStyle/>
          <a:p>
            <a:pPr algn="ctr"/>
            <a:r>
              <a:rPr lang="en-US" sz="1400" b="1" dirty="0"/>
              <a:t>Dual-radiator</a:t>
            </a:r>
          </a:p>
          <a:p>
            <a:pPr algn="ctr"/>
            <a:r>
              <a:rPr lang="en-US" sz="1400" b="1" dirty="0"/>
              <a:t>RICH</a:t>
            </a:r>
          </a:p>
        </p:txBody>
      </p:sp>
      <p:cxnSp>
        <p:nvCxnSpPr>
          <p:cNvPr id="11" name="Straight Arrow Connector 10">
            <a:extLst>
              <a:ext uri="{FF2B5EF4-FFF2-40B4-BE49-F238E27FC236}">
                <a16:creationId xmlns:a16="http://schemas.microsoft.com/office/drawing/2014/main" id="{F88BDEC2-FE00-A79F-4B1B-A222181A2455}"/>
              </a:ext>
            </a:extLst>
          </p:cNvPr>
          <p:cNvCxnSpPr>
            <a:cxnSpLocks/>
            <a:stCxn id="12" idx="1"/>
          </p:cNvCxnSpPr>
          <p:nvPr/>
        </p:nvCxnSpPr>
        <p:spPr>
          <a:xfrm flipH="1">
            <a:off x="6445162" y="1965535"/>
            <a:ext cx="3786908" cy="1326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86C617-9105-9207-1F49-3F9A3898D20E}"/>
              </a:ext>
            </a:extLst>
          </p:cNvPr>
          <p:cNvSpPr txBox="1"/>
          <p:nvPr/>
        </p:nvSpPr>
        <p:spPr>
          <a:xfrm>
            <a:off x="10232070" y="1703925"/>
            <a:ext cx="1010213" cy="523220"/>
          </a:xfrm>
          <a:prstGeom prst="rect">
            <a:avLst/>
          </a:prstGeom>
          <a:noFill/>
          <a:ln>
            <a:solidFill>
              <a:srgbClr val="0000FF"/>
            </a:solidFill>
          </a:ln>
        </p:spPr>
        <p:txBody>
          <a:bodyPr wrap="none" rtlCol="0">
            <a:spAutoFit/>
          </a:bodyPr>
          <a:lstStyle/>
          <a:p>
            <a:pPr algn="ctr"/>
            <a:r>
              <a:rPr lang="en-US" sz="1400" b="1" dirty="0"/>
              <a:t>Tracking</a:t>
            </a:r>
          </a:p>
          <a:p>
            <a:pPr algn="ctr"/>
            <a:r>
              <a:rPr lang="en-US" sz="1400" b="1" dirty="0"/>
              <a:t>Detectors</a:t>
            </a:r>
          </a:p>
        </p:txBody>
      </p:sp>
      <p:pic>
        <p:nvPicPr>
          <p:cNvPr id="13" name="Picture 12">
            <a:extLst>
              <a:ext uri="{FF2B5EF4-FFF2-40B4-BE49-F238E27FC236}">
                <a16:creationId xmlns:a16="http://schemas.microsoft.com/office/drawing/2014/main" id="{5C801CF3-3C0B-6482-0C0C-0F3317DBDDB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096639" y="2315346"/>
            <a:ext cx="828573" cy="574024"/>
          </a:xfrm>
          <a:prstGeom prst="rect">
            <a:avLst/>
          </a:prstGeom>
        </p:spPr>
      </p:pic>
      <p:pic>
        <p:nvPicPr>
          <p:cNvPr id="14" name="Picture 13">
            <a:extLst>
              <a:ext uri="{FF2B5EF4-FFF2-40B4-BE49-F238E27FC236}">
                <a16:creationId xmlns:a16="http://schemas.microsoft.com/office/drawing/2014/main" id="{3BB4E385-2395-DFEA-4FCB-2DECBA1137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82390" y="2315984"/>
            <a:ext cx="914400" cy="609600"/>
          </a:xfrm>
          <a:prstGeom prst="rect">
            <a:avLst/>
          </a:prstGeom>
        </p:spPr>
      </p:pic>
      <p:pic>
        <p:nvPicPr>
          <p:cNvPr id="15" name="Picture 14" descr="Chart&#10;&#10;Description automatically generated with medium confidence">
            <a:extLst>
              <a:ext uri="{FF2B5EF4-FFF2-40B4-BE49-F238E27FC236}">
                <a16:creationId xmlns:a16="http://schemas.microsoft.com/office/drawing/2014/main" id="{B62DF0D7-F9BE-517A-8571-2497E9383290}"/>
              </a:ext>
            </a:extLst>
          </p:cNvPr>
          <p:cNvPicPr>
            <a:picLocks noChangeAspect="1"/>
          </p:cNvPicPr>
          <p:nvPr/>
        </p:nvPicPr>
        <p:blipFill>
          <a:blip r:embed="rId7"/>
          <a:stretch>
            <a:fillRect/>
          </a:stretch>
        </p:blipFill>
        <p:spPr>
          <a:xfrm>
            <a:off x="10106678" y="2980071"/>
            <a:ext cx="807762" cy="599471"/>
          </a:xfrm>
          <a:prstGeom prst="rect">
            <a:avLst/>
          </a:prstGeom>
        </p:spPr>
      </p:pic>
      <p:pic>
        <p:nvPicPr>
          <p:cNvPr id="16" name="Picture 15" descr="Icon&#10;&#10;Description automatically generated">
            <a:extLst>
              <a:ext uri="{FF2B5EF4-FFF2-40B4-BE49-F238E27FC236}">
                <a16:creationId xmlns:a16="http://schemas.microsoft.com/office/drawing/2014/main" id="{CBDE7366-EFCD-4E91-6475-4292021602AD}"/>
              </a:ext>
            </a:extLst>
          </p:cNvPr>
          <p:cNvPicPr>
            <a:picLocks noChangeAspect="1"/>
          </p:cNvPicPr>
          <p:nvPr/>
        </p:nvPicPr>
        <p:blipFill>
          <a:blip r:embed="rId8"/>
          <a:stretch>
            <a:fillRect/>
          </a:stretch>
        </p:blipFill>
        <p:spPr>
          <a:xfrm>
            <a:off x="11045043" y="2980071"/>
            <a:ext cx="858183" cy="626142"/>
          </a:xfrm>
          <a:prstGeom prst="rect">
            <a:avLst/>
          </a:prstGeom>
        </p:spPr>
      </p:pic>
      <p:pic>
        <p:nvPicPr>
          <p:cNvPr id="17" name="Picture 16">
            <a:extLst>
              <a:ext uri="{FF2B5EF4-FFF2-40B4-BE49-F238E27FC236}">
                <a16:creationId xmlns:a16="http://schemas.microsoft.com/office/drawing/2014/main" id="{2D625DDB-ABA8-1683-4C2D-AC5B51B4893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43751" y="3634029"/>
            <a:ext cx="995839" cy="693039"/>
          </a:xfrm>
          <a:prstGeom prst="rect">
            <a:avLst/>
          </a:prstGeom>
        </p:spPr>
      </p:pic>
      <p:cxnSp>
        <p:nvCxnSpPr>
          <p:cNvPr id="18" name="Straight Arrow Connector 17">
            <a:extLst>
              <a:ext uri="{FF2B5EF4-FFF2-40B4-BE49-F238E27FC236}">
                <a16:creationId xmlns:a16="http://schemas.microsoft.com/office/drawing/2014/main" id="{1B34E10C-DA21-BAB5-5318-A652BB83546D}"/>
              </a:ext>
            </a:extLst>
          </p:cNvPr>
          <p:cNvCxnSpPr>
            <a:cxnSpLocks/>
            <a:stCxn id="19" idx="2"/>
          </p:cNvCxnSpPr>
          <p:nvPr/>
        </p:nvCxnSpPr>
        <p:spPr>
          <a:xfrm flipH="1">
            <a:off x="7567749" y="1435457"/>
            <a:ext cx="1912616" cy="11594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241571-3783-9EB9-483F-8CE06FD026AE}"/>
              </a:ext>
            </a:extLst>
          </p:cNvPr>
          <p:cNvSpPr txBox="1"/>
          <p:nvPr/>
        </p:nvSpPr>
        <p:spPr>
          <a:xfrm>
            <a:off x="8313218" y="912237"/>
            <a:ext cx="2334293" cy="523220"/>
          </a:xfrm>
          <a:prstGeom prst="rect">
            <a:avLst/>
          </a:prstGeom>
          <a:noFill/>
          <a:ln>
            <a:solidFill>
              <a:srgbClr val="0000FF"/>
            </a:solidFill>
          </a:ln>
        </p:spPr>
        <p:txBody>
          <a:bodyPr wrap="none" rtlCol="0">
            <a:spAutoFit/>
          </a:bodyPr>
          <a:lstStyle/>
          <a:p>
            <a:pPr algn="ctr"/>
            <a:r>
              <a:rPr lang="en-US" sz="1400" b="1" dirty="0"/>
              <a:t>Forward Electromagnetic</a:t>
            </a:r>
          </a:p>
          <a:p>
            <a:pPr algn="ctr"/>
            <a:r>
              <a:rPr lang="en-US" sz="1400" b="1" dirty="0"/>
              <a:t>Calorimeter</a:t>
            </a:r>
          </a:p>
        </p:txBody>
      </p:sp>
      <p:pic>
        <p:nvPicPr>
          <p:cNvPr id="20" name="Picture 19" descr="A red flag with a star&#10;&#10;Description automatically generated with low confidence">
            <a:extLst>
              <a:ext uri="{FF2B5EF4-FFF2-40B4-BE49-F238E27FC236}">
                <a16:creationId xmlns:a16="http://schemas.microsoft.com/office/drawing/2014/main" id="{76946E45-74FF-ACBC-1F12-4C7E17B87B8C}"/>
              </a:ext>
            </a:extLst>
          </p:cNvPr>
          <p:cNvPicPr>
            <a:picLocks noChangeAspect="1"/>
          </p:cNvPicPr>
          <p:nvPr/>
        </p:nvPicPr>
        <p:blipFill>
          <a:blip r:embed="rId11"/>
          <a:stretch>
            <a:fillRect/>
          </a:stretch>
        </p:blipFill>
        <p:spPr>
          <a:xfrm>
            <a:off x="10752559" y="879837"/>
            <a:ext cx="979448" cy="569679"/>
          </a:xfrm>
          <a:prstGeom prst="rect">
            <a:avLst/>
          </a:prstGeom>
        </p:spPr>
      </p:pic>
      <p:cxnSp>
        <p:nvCxnSpPr>
          <p:cNvPr id="21" name="Straight Arrow Connector 20">
            <a:extLst>
              <a:ext uri="{FF2B5EF4-FFF2-40B4-BE49-F238E27FC236}">
                <a16:creationId xmlns:a16="http://schemas.microsoft.com/office/drawing/2014/main" id="{2D77A442-E562-E229-8A6C-1A4C41E2E115}"/>
              </a:ext>
            </a:extLst>
          </p:cNvPr>
          <p:cNvCxnSpPr>
            <a:cxnSpLocks/>
            <a:stCxn id="22" idx="2"/>
          </p:cNvCxnSpPr>
          <p:nvPr/>
        </p:nvCxnSpPr>
        <p:spPr>
          <a:xfrm>
            <a:off x="3299833" y="1414539"/>
            <a:ext cx="2561099" cy="14500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5E8CD66-D4F4-4246-8BF2-26CD35C6F323}"/>
              </a:ext>
            </a:extLst>
          </p:cNvPr>
          <p:cNvSpPr txBox="1"/>
          <p:nvPr/>
        </p:nvSpPr>
        <p:spPr>
          <a:xfrm>
            <a:off x="2472523" y="891319"/>
            <a:ext cx="1654619" cy="523220"/>
          </a:xfrm>
          <a:prstGeom prst="rect">
            <a:avLst/>
          </a:prstGeom>
          <a:noFill/>
          <a:ln>
            <a:solidFill>
              <a:srgbClr val="0000FF"/>
            </a:solidFill>
          </a:ln>
        </p:spPr>
        <p:txBody>
          <a:bodyPr wrap="none" rtlCol="0">
            <a:spAutoFit/>
          </a:bodyPr>
          <a:lstStyle/>
          <a:p>
            <a:pPr algn="ctr"/>
            <a:r>
              <a:rPr lang="en-US" sz="1400" b="1" dirty="0"/>
              <a:t>Superconducting</a:t>
            </a:r>
          </a:p>
          <a:p>
            <a:pPr algn="ctr"/>
            <a:r>
              <a:rPr lang="en-US" sz="1400" b="1" dirty="0"/>
              <a:t>Solenoid</a:t>
            </a:r>
          </a:p>
        </p:txBody>
      </p:sp>
      <p:pic>
        <p:nvPicPr>
          <p:cNvPr id="23" name="Picture 22">
            <a:extLst>
              <a:ext uri="{FF2B5EF4-FFF2-40B4-BE49-F238E27FC236}">
                <a16:creationId xmlns:a16="http://schemas.microsoft.com/office/drawing/2014/main" id="{810DD968-F1DE-7845-31B8-EB3C312E84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39014" y="894020"/>
            <a:ext cx="820427" cy="504705"/>
          </a:xfrm>
          <a:prstGeom prst="rect">
            <a:avLst/>
          </a:prstGeom>
        </p:spPr>
      </p:pic>
      <p:pic>
        <p:nvPicPr>
          <p:cNvPr id="24" name="Picture 23">
            <a:extLst>
              <a:ext uri="{FF2B5EF4-FFF2-40B4-BE49-F238E27FC236}">
                <a16:creationId xmlns:a16="http://schemas.microsoft.com/office/drawing/2014/main" id="{9CC77562-F93D-CD9A-5884-B7545594E0A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218089" y="1342854"/>
            <a:ext cx="920231" cy="661078"/>
          </a:xfrm>
          <a:prstGeom prst="rect">
            <a:avLst/>
          </a:prstGeom>
        </p:spPr>
      </p:pic>
      <p:cxnSp>
        <p:nvCxnSpPr>
          <p:cNvPr id="25" name="Straight Arrow Connector 24">
            <a:extLst>
              <a:ext uri="{FF2B5EF4-FFF2-40B4-BE49-F238E27FC236}">
                <a16:creationId xmlns:a16="http://schemas.microsoft.com/office/drawing/2014/main" id="{3F40E574-13F9-344D-1E25-63D02F20762D}"/>
              </a:ext>
            </a:extLst>
          </p:cNvPr>
          <p:cNvCxnSpPr>
            <a:cxnSpLocks/>
            <a:stCxn id="26" idx="3"/>
          </p:cNvCxnSpPr>
          <p:nvPr/>
        </p:nvCxnSpPr>
        <p:spPr>
          <a:xfrm>
            <a:off x="2376273" y="1878611"/>
            <a:ext cx="2585110" cy="6961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555E38-C9E7-11F8-D9CD-D2078FF07014}"/>
              </a:ext>
            </a:extLst>
          </p:cNvPr>
          <p:cNvSpPr txBox="1"/>
          <p:nvPr/>
        </p:nvSpPr>
        <p:spPr>
          <a:xfrm>
            <a:off x="748904" y="1509279"/>
            <a:ext cx="1627369" cy="738664"/>
          </a:xfrm>
          <a:prstGeom prst="rect">
            <a:avLst/>
          </a:prstGeom>
          <a:noFill/>
          <a:ln>
            <a:solidFill>
              <a:srgbClr val="0000FF"/>
            </a:solidFill>
          </a:ln>
        </p:spPr>
        <p:txBody>
          <a:bodyPr wrap="none" rtlCol="0">
            <a:spAutoFit/>
          </a:bodyPr>
          <a:lstStyle/>
          <a:p>
            <a:pPr algn="ctr"/>
            <a:r>
              <a:rPr lang="en-US" sz="1400" b="1" dirty="0"/>
              <a:t>Barrel</a:t>
            </a:r>
          </a:p>
          <a:p>
            <a:pPr algn="ctr"/>
            <a:r>
              <a:rPr lang="en-US" sz="1400" b="1" dirty="0"/>
              <a:t>Electromagnetic </a:t>
            </a:r>
          </a:p>
          <a:p>
            <a:pPr algn="ctr"/>
            <a:r>
              <a:rPr lang="en-US" sz="1400" b="1" dirty="0"/>
              <a:t>Calorimeter</a:t>
            </a:r>
          </a:p>
        </p:txBody>
      </p:sp>
      <p:pic>
        <p:nvPicPr>
          <p:cNvPr id="27" name="Picture 26">
            <a:extLst>
              <a:ext uri="{FF2B5EF4-FFF2-40B4-BE49-F238E27FC236}">
                <a16:creationId xmlns:a16="http://schemas.microsoft.com/office/drawing/2014/main" id="{201A7229-9639-3E4B-B1B5-67E6C965213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415" y="2305755"/>
            <a:ext cx="1085850" cy="55016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DABDA1DD-F601-E0A4-6570-80F806356139}"/>
              </a:ext>
            </a:extLst>
          </p:cNvPr>
          <p:cNvPicPr>
            <a:picLocks noChangeAspect="1"/>
          </p:cNvPicPr>
          <p:nvPr/>
        </p:nvPicPr>
        <p:blipFill>
          <a:blip r:embed="rId14"/>
          <a:stretch>
            <a:fillRect/>
          </a:stretch>
        </p:blipFill>
        <p:spPr>
          <a:xfrm>
            <a:off x="1404120" y="2882905"/>
            <a:ext cx="1095653" cy="681297"/>
          </a:xfrm>
          <a:prstGeom prst="rect">
            <a:avLst/>
          </a:prstGeom>
        </p:spPr>
      </p:pic>
      <p:cxnSp>
        <p:nvCxnSpPr>
          <p:cNvPr id="29" name="Straight Arrow Connector 28">
            <a:extLst>
              <a:ext uri="{FF2B5EF4-FFF2-40B4-BE49-F238E27FC236}">
                <a16:creationId xmlns:a16="http://schemas.microsoft.com/office/drawing/2014/main" id="{A819C4BA-F2D2-5F7F-006D-5BFAE6EE7F1C}"/>
              </a:ext>
            </a:extLst>
          </p:cNvPr>
          <p:cNvCxnSpPr>
            <a:cxnSpLocks/>
            <a:stCxn id="30" idx="3"/>
          </p:cNvCxnSpPr>
          <p:nvPr/>
        </p:nvCxnSpPr>
        <p:spPr>
          <a:xfrm flipV="1">
            <a:off x="2387351" y="3534665"/>
            <a:ext cx="2956809" cy="6491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4E4FEF-10F2-ECE6-2E66-FC930F8A4B44}"/>
              </a:ext>
            </a:extLst>
          </p:cNvPr>
          <p:cNvSpPr txBox="1"/>
          <p:nvPr/>
        </p:nvSpPr>
        <p:spPr>
          <a:xfrm>
            <a:off x="683511" y="3814497"/>
            <a:ext cx="1703840" cy="738664"/>
          </a:xfrm>
          <a:prstGeom prst="rect">
            <a:avLst/>
          </a:prstGeom>
          <a:noFill/>
          <a:ln>
            <a:solidFill>
              <a:srgbClr val="0000FF"/>
            </a:solidFill>
          </a:ln>
        </p:spPr>
        <p:txBody>
          <a:bodyPr wrap="square" rtlCol="0">
            <a:spAutoFit/>
          </a:bodyPr>
          <a:lstStyle/>
          <a:p>
            <a:pPr algn="ctr"/>
            <a:r>
              <a:rPr lang="en-US" sz="1400" b="1" dirty="0"/>
              <a:t>Backward</a:t>
            </a:r>
          </a:p>
          <a:p>
            <a:pPr algn="ctr"/>
            <a:r>
              <a:rPr lang="en-US" sz="1400" b="1" dirty="0"/>
              <a:t>Electromagnetic </a:t>
            </a:r>
          </a:p>
          <a:p>
            <a:pPr algn="ctr"/>
            <a:r>
              <a:rPr lang="en-US" sz="1400" b="1" dirty="0"/>
              <a:t>Calorimeter</a:t>
            </a:r>
          </a:p>
        </p:txBody>
      </p:sp>
      <p:pic>
        <p:nvPicPr>
          <p:cNvPr id="31" name="Picture 30">
            <a:extLst>
              <a:ext uri="{FF2B5EF4-FFF2-40B4-BE49-F238E27FC236}">
                <a16:creationId xmlns:a16="http://schemas.microsoft.com/office/drawing/2014/main" id="{CA2C2FFE-53EA-1AC3-AEBC-0A9896B8562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7734" y="4603862"/>
            <a:ext cx="870862" cy="625612"/>
          </a:xfrm>
          <a:prstGeom prst="rect">
            <a:avLst/>
          </a:prstGeom>
        </p:spPr>
      </p:pic>
      <p:pic>
        <p:nvPicPr>
          <p:cNvPr id="32" name="Picture 31" descr="Rectangle&#10;&#10;Description automatically generated">
            <a:extLst>
              <a:ext uri="{FF2B5EF4-FFF2-40B4-BE49-F238E27FC236}">
                <a16:creationId xmlns:a16="http://schemas.microsoft.com/office/drawing/2014/main" id="{AFFE255B-055A-CBC7-4006-794143F9CAA9}"/>
              </a:ext>
            </a:extLst>
          </p:cNvPr>
          <p:cNvPicPr>
            <a:picLocks noChangeAspect="1"/>
          </p:cNvPicPr>
          <p:nvPr/>
        </p:nvPicPr>
        <p:blipFill>
          <a:blip r:embed="rId15"/>
          <a:stretch>
            <a:fillRect/>
          </a:stretch>
        </p:blipFill>
        <p:spPr>
          <a:xfrm>
            <a:off x="1590123" y="4642893"/>
            <a:ext cx="803949" cy="541608"/>
          </a:xfrm>
          <a:prstGeom prst="rect">
            <a:avLst/>
          </a:prstGeom>
        </p:spPr>
      </p:pic>
      <p:pic>
        <p:nvPicPr>
          <p:cNvPr id="33" name="Picture 32" descr="Logo&#10;&#10;Description automatically generated">
            <a:extLst>
              <a:ext uri="{FF2B5EF4-FFF2-40B4-BE49-F238E27FC236}">
                <a16:creationId xmlns:a16="http://schemas.microsoft.com/office/drawing/2014/main" id="{3E264B52-0595-2260-B93B-3B2CA31949E4}"/>
              </a:ext>
            </a:extLst>
          </p:cNvPr>
          <p:cNvPicPr>
            <a:picLocks noChangeAspect="1"/>
          </p:cNvPicPr>
          <p:nvPr/>
        </p:nvPicPr>
        <p:blipFill>
          <a:blip r:embed="rId16"/>
          <a:stretch>
            <a:fillRect/>
          </a:stretch>
        </p:blipFill>
        <p:spPr>
          <a:xfrm>
            <a:off x="1671143" y="5229474"/>
            <a:ext cx="618700" cy="625613"/>
          </a:xfrm>
          <a:prstGeom prst="rect">
            <a:avLst/>
          </a:prstGeom>
        </p:spPr>
      </p:pic>
      <p:cxnSp>
        <p:nvCxnSpPr>
          <p:cNvPr id="34" name="Straight Arrow Connector 33">
            <a:extLst>
              <a:ext uri="{FF2B5EF4-FFF2-40B4-BE49-F238E27FC236}">
                <a16:creationId xmlns:a16="http://schemas.microsoft.com/office/drawing/2014/main" id="{7636808D-BD27-46D4-BAEB-757BC008800F}"/>
              </a:ext>
            </a:extLst>
          </p:cNvPr>
          <p:cNvCxnSpPr>
            <a:cxnSpLocks/>
            <a:stCxn id="35" idx="1"/>
          </p:cNvCxnSpPr>
          <p:nvPr/>
        </p:nvCxnSpPr>
        <p:spPr>
          <a:xfrm flipH="1" flipV="1">
            <a:off x="5860932" y="3215542"/>
            <a:ext cx="2902383" cy="10680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77E6BDE-2172-BFC2-AFF9-7FEB138C75F0}"/>
              </a:ext>
            </a:extLst>
          </p:cNvPr>
          <p:cNvSpPr txBox="1"/>
          <p:nvPr/>
        </p:nvSpPr>
        <p:spPr>
          <a:xfrm>
            <a:off x="8763315" y="4129698"/>
            <a:ext cx="1372427" cy="307777"/>
          </a:xfrm>
          <a:prstGeom prst="rect">
            <a:avLst/>
          </a:prstGeom>
          <a:noFill/>
          <a:ln>
            <a:solidFill>
              <a:srgbClr val="0000FF"/>
            </a:solidFill>
          </a:ln>
        </p:spPr>
        <p:txBody>
          <a:bodyPr wrap="none" rtlCol="0">
            <a:spAutoFit/>
          </a:bodyPr>
          <a:lstStyle/>
          <a:p>
            <a:pPr algn="ctr"/>
            <a:r>
              <a:rPr lang="en-US" sz="1400" b="1" dirty="0"/>
              <a:t>Time-of-Flight</a:t>
            </a:r>
          </a:p>
        </p:txBody>
      </p:sp>
      <p:pic>
        <p:nvPicPr>
          <p:cNvPr id="36" name="Picture 35" descr="A picture containing shape&#10;&#10;Description automatically generated">
            <a:extLst>
              <a:ext uri="{FF2B5EF4-FFF2-40B4-BE49-F238E27FC236}">
                <a16:creationId xmlns:a16="http://schemas.microsoft.com/office/drawing/2014/main" id="{2E087280-C8A7-AE37-6EF2-B114B2992C4D}"/>
              </a:ext>
            </a:extLst>
          </p:cNvPr>
          <p:cNvPicPr>
            <a:picLocks noChangeAspect="1"/>
          </p:cNvPicPr>
          <p:nvPr/>
        </p:nvPicPr>
        <p:blipFill>
          <a:blip r:embed="rId17"/>
          <a:stretch>
            <a:fillRect/>
          </a:stretch>
        </p:blipFill>
        <p:spPr>
          <a:xfrm>
            <a:off x="7189351" y="4521012"/>
            <a:ext cx="992387" cy="654918"/>
          </a:xfrm>
          <a:prstGeom prst="rect">
            <a:avLst/>
          </a:prstGeom>
          <a:ln w="6350">
            <a:solidFill>
              <a:schemeClr val="tx1"/>
            </a:solidFill>
          </a:ln>
        </p:spPr>
      </p:pic>
      <p:pic>
        <p:nvPicPr>
          <p:cNvPr id="37" name="Picture 36" descr="A picture containing logo&#10;&#10;Description automatically generated">
            <a:extLst>
              <a:ext uri="{FF2B5EF4-FFF2-40B4-BE49-F238E27FC236}">
                <a16:creationId xmlns:a16="http://schemas.microsoft.com/office/drawing/2014/main" id="{F90931DF-C8FE-EC83-B5A6-0EC2D76BE2FA}"/>
              </a:ext>
            </a:extLst>
          </p:cNvPr>
          <p:cNvPicPr>
            <a:picLocks noChangeAspect="1"/>
          </p:cNvPicPr>
          <p:nvPr/>
        </p:nvPicPr>
        <p:blipFill>
          <a:blip r:embed="rId18"/>
          <a:stretch>
            <a:fillRect/>
          </a:stretch>
        </p:blipFill>
        <p:spPr>
          <a:xfrm>
            <a:off x="8252215" y="4524325"/>
            <a:ext cx="1021794" cy="689711"/>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2187428A-38DE-98F4-A8F4-628BBDE91F6A}"/>
              </a:ext>
            </a:extLst>
          </p:cNvPr>
          <p:cNvPicPr>
            <a:picLocks noChangeAspect="1"/>
          </p:cNvPicPr>
          <p:nvPr/>
        </p:nvPicPr>
        <p:blipFill>
          <a:blip r:embed="rId14"/>
          <a:stretch>
            <a:fillRect/>
          </a:stretch>
        </p:blipFill>
        <p:spPr>
          <a:xfrm>
            <a:off x="9344486" y="4508010"/>
            <a:ext cx="1095653" cy="681297"/>
          </a:xfrm>
          <a:prstGeom prst="rect">
            <a:avLst/>
          </a:prstGeom>
        </p:spPr>
      </p:pic>
      <p:sp>
        <p:nvSpPr>
          <p:cNvPr id="39" name="TextBox 38">
            <a:extLst>
              <a:ext uri="{FF2B5EF4-FFF2-40B4-BE49-F238E27FC236}">
                <a16:creationId xmlns:a16="http://schemas.microsoft.com/office/drawing/2014/main" id="{5270C9DE-6708-3216-2A75-F1502920EFC9}"/>
              </a:ext>
            </a:extLst>
          </p:cNvPr>
          <p:cNvSpPr txBox="1"/>
          <p:nvPr/>
        </p:nvSpPr>
        <p:spPr>
          <a:xfrm>
            <a:off x="5870325" y="5586219"/>
            <a:ext cx="1604927" cy="523220"/>
          </a:xfrm>
          <a:prstGeom prst="rect">
            <a:avLst/>
          </a:prstGeom>
          <a:solidFill>
            <a:schemeClr val="bg1"/>
          </a:solidFill>
          <a:ln>
            <a:solidFill>
              <a:srgbClr val="0000FF"/>
            </a:solidFill>
          </a:ln>
        </p:spPr>
        <p:txBody>
          <a:bodyPr wrap="none" rtlCol="0">
            <a:spAutoFit/>
          </a:bodyPr>
          <a:lstStyle/>
          <a:p>
            <a:pPr algn="ctr"/>
            <a:r>
              <a:rPr lang="en-US" sz="1400" b="1" dirty="0"/>
              <a:t>Data-Acquisition</a:t>
            </a:r>
          </a:p>
          <a:p>
            <a:pPr algn="ctr"/>
            <a:r>
              <a:rPr lang="en-US" sz="1400" b="1" dirty="0"/>
              <a:t>Electronics</a:t>
            </a:r>
          </a:p>
        </p:txBody>
      </p:sp>
      <p:pic>
        <p:nvPicPr>
          <p:cNvPr id="40" name="Picture 39" descr="A picture containing shape&#10;&#10;Description automatically generated">
            <a:extLst>
              <a:ext uri="{FF2B5EF4-FFF2-40B4-BE49-F238E27FC236}">
                <a16:creationId xmlns:a16="http://schemas.microsoft.com/office/drawing/2014/main" id="{41D19F75-5193-8F22-0506-3B47CEC840E0}"/>
              </a:ext>
            </a:extLst>
          </p:cNvPr>
          <p:cNvPicPr>
            <a:picLocks noChangeAspect="1"/>
          </p:cNvPicPr>
          <p:nvPr/>
        </p:nvPicPr>
        <p:blipFill>
          <a:blip r:embed="rId17"/>
          <a:stretch>
            <a:fillRect/>
          </a:stretch>
        </p:blipFill>
        <p:spPr>
          <a:xfrm>
            <a:off x="7553667" y="5492746"/>
            <a:ext cx="992387" cy="654918"/>
          </a:xfrm>
          <a:prstGeom prst="rect">
            <a:avLst/>
          </a:prstGeom>
          <a:ln w="6350">
            <a:solidFill>
              <a:schemeClr val="tx1"/>
            </a:solidFill>
          </a:ln>
        </p:spPr>
      </p:pic>
      <p:pic>
        <p:nvPicPr>
          <p:cNvPr id="41" name="Picture 40">
            <a:extLst>
              <a:ext uri="{FF2B5EF4-FFF2-40B4-BE49-F238E27FC236}">
                <a16:creationId xmlns:a16="http://schemas.microsoft.com/office/drawing/2014/main" id="{0F369BAE-C2EA-7320-CF01-B9FF4FFD5AE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524335" y="5462676"/>
            <a:ext cx="1054418" cy="733806"/>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F01874B6-2A34-0F39-1F2E-39ADA025A222}"/>
              </a:ext>
            </a:extLst>
          </p:cNvPr>
          <p:cNvPicPr>
            <a:picLocks noChangeAspect="1"/>
          </p:cNvPicPr>
          <p:nvPr/>
        </p:nvPicPr>
        <p:blipFill>
          <a:blip r:embed="rId18"/>
          <a:stretch>
            <a:fillRect/>
          </a:stretch>
        </p:blipFill>
        <p:spPr>
          <a:xfrm>
            <a:off x="9592125" y="5492746"/>
            <a:ext cx="945970" cy="638530"/>
          </a:xfrm>
          <a:prstGeom prst="rect">
            <a:avLst/>
          </a:prstGeom>
        </p:spPr>
      </p:pic>
      <p:pic>
        <p:nvPicPr>
          <p:cNvPr id="43" name="Picture 42" descr="A picture containing company name&#10;&#10;Description automatically generated">
            <a:extLst>
              <a:ext uri="{FF2B5EF4-FFF2-40B4-BE49-F238E27FC236}">
                <a16:creationId xmlns:a16="http://schemas.microsoft.com/office/drawing/2014/main" id="{3A00A74E-6495-6B2F-7BAB-7D3C5447AAFE}"/>
              </a:ext>
            </a:extLst>
          </p:cNvPr>
          <p:cNvPicPr>
            <a:picLocks noChangeAspect="1"/>
          </p:cNvPicPr>
          <p:nvPr/>
        </p:nvPicPr>
        <p:blipFill>
          <a:blip r:embed="rId19"/>
          <a:stretch>
            <a:fillRect/>
          </a:stretch>
        </p:blipFill>
        <p:spPr>
          <a:xfrm>
            <a:off x="10582299" y="5486940"/>
            <a:ext cx="926861" cy="628941"/>
          </a:xfrm>
          <a:prstGeom prst="rect">
            <a:avLst/>
          </a:prstGeom>
        </p:spPr>
      </p:pic>
      <p:pic>
        <p:nvPicPr>
          <p:cNvPr id="44" name="Picture 43" descr="Chart&#10;&#10;Description automatically generated with medium confidence">
            <a:extLst>
              <a:ext uri="{FF2B5EF4-FFF2-40B4-BE49-F238E27FC236}">
                <a16:creationId xmlns:a16="http://schemas.microsoft.com/office/drawing/2014/main" id="{C8EB58B8-9BE1-AC6F-CDFB-4F0D3417596A}"/>
              </a:ext>
            </a:extLst>
          </p:cNvPr>
          <p:cNvPicPr>
            <a:picLocks noChangeAspect="1"/>
          </p:cNvPicPr>
          <p:nvPr/>
        </p:nvPicPr>
        <p:blipFill>
          <a:blip r:embed="rId7"/>
          <a:stretch>
            <a:fillRect/>
          </a:stretch>
        </p:blipFill>
        <p:spPr>
          <a:xfrm>
            <a:off x="722964" y="5265154"/>
            <a:ext cx="773474" cy="574025"/>
          </a:xfrm>
          <a:prstGeom prst="rect">
            <a:avLst/>
          </a:prstGeom>
        </p:spPr>
      </p:pic>
      <p:sp>
        <p:nvSpPr>
          <p:cNvPr id="45" name="TextBox 44">
            <a:extLst>
              <a:ext uri="{FF2B5EF4-FFF2-40B4-BE49-F238E27FC236}">
                <a16:creationId xmlns:a16="http://schemas.microsoft.com/office/drawing/2014/main" id="{2F4160F6-FA0C-6E7E-452E-E04800FEDE32}"/>
              </a:ext>
            </a:extLst>
          </p:cNvPr>
          <p:cNvSpPr txBox="1"/>
          <p:nvPr/>
        </p:nvSpPr>
        <p:spPr>
          <a:xfrm>
            <a:off x="2409549" y="5651847"/>
            <a:ext cx="2161558" cy="523220"/>
          </a:xfrm>
          <a:prstGeom prst="rect">
            <a:avLst/>
          </a:prstGeom>
          <a:solidFill>
            <a:schemeClr val="bg1"/>
          </a:solidFill>
          <a:ln>
            <a:solidFill>
              <a:srgbClr val="0000FF"/>
            </a:solidFill>
          </a:ln>
        </p:spPr>
        <p:txBody>
          <a:bodyPr wrap="square" rtlCol="0">
            <a:spAutoFit/>
          </a:bodyPr>
          <a:lstStyle/>
          <a:p>
            <a:pPr algn="ctr"/>
            <a:r>
              <a:rPr lang="en-US" sz="1400" b="1" dirty="0"/>
              <a:t>Backward Hadronic </a:t>
            </a:r>
          </a:p>
          <a:p>
            <a:pPr algn="ctr"/>
            <a:r>
              <a:rPr lang="en-US" sz="1400" b="1" dirty="0"/>
              <a:t>Calorimeter</a:t>
            </a:r>
          </a:p>
        </p:txBody>
      </p:sp>
      <p:cxnSp>
        <p:nvCxnSpPr>
          <p:cNvPr id="46" name="Straight Arrow Connector 45">
            <a:extLst>
              <a:ext uri="{FF2B5EF4-FFF2-40B4-BE49-F238E27FC236}">
                <a16:creationId xmlns:a16="http://schemas.microsoft.com/office/drawing/2014/main" id="{DE5723B2-48AF-8D03-B3B5-DE2E9E893EF1}"/>
              </a:ext>
            </a:extLst>
          </p:cNvPr>
          <p:cNvCxnSpPr>
            <a:cxnSpLocks/>
            <a:stCxn id="45" idx="0"/>
          </p:cNvCxnSpPr>
          <p:nvPr/>
        </p:nvCxnSpPr>
        <p:spPr>
          <a:xfrm flipV="1">
            <a:off x="3490328" y="4216959"/>
            <a:ext cx="721915" cy="1434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Chart&#10;&#10;Description automatically generated with medium confidence">
            <a:extLst>
              <a:ext uri="{FF2B5EF4-FFF2-40B4-BE49-F238E27FC236}">
                <a16:creationId xmlns:a16="http://schemas.microsoft.com/office/drawing/2014/main" id="{FB8A3E08-A92D-995F-3131-D0FB3106328D}"/>
              </a:ext>
            </a:extLst>
          </p:cNvPr>
          <p:cNvPicPr>
            <a:picLocks noChangeAspect="1"/>
          </p:cNvPicPr>
          <p:nvPr/>
        </p:nvPicPr>
        <p:blipFill>
          <a:blip r:embed="rId7"/>
          <a:stretch>
            <a:fillRect/>
          </a:stretch>
        </p:blipFill>
        <p:spPr>
          <a:xfrm>
            <a:off x="3823829" y="5027298"/>
            <a:ext cx="773474" cy="574025"/>
          </a:xfrm>
          <a:prstGeom prst="rect">
            <a:avLst/>
          </a:prstGeom>
        </p:spPr>
      </p:pic>
      <p:sp>
        <p:nvSpPr>
          <p:cNvPr id="5" name="Slide Number Placeholder 4">
            <a:extLst>
              <a:ext uri="{FF2B5EF4-FFF2-40B4-BE49-F238E27FC236}">
                <a16:creationId xmlns:a16="http://schemas.microsoft.com/office/drawing/2014/main" id="{E81466A8-D552-3949-9287-A6415D1C11E7}"/>
              </a:ext>
            </a:extLst>
          </p:cNvPr>
          <p:cNvSpPr>
            <a:spLocks noGrp="1"/>
          </p:cNvSpPr>
          <p:nvPr>
            <p:ph type="sldNum" sz="quarter" idx="4"/>
          </p:nvPr>
        </p:nvSpPr>
        <p:spPr>
          <a:xfrm>
            <a:off x="11644921" y="6499478"/>
            <a:ext cx="432487"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18</a:t>
            </a:fld>
            <a:endParaRPr lang="en-US" dirty="0"/>
          </a:p>
        </p:txBody>
      </p:sp>
    </p:spTree>
    <p:extLst>
      <p:ext uri="{BB962C8B-B14F-4D97-AF65-F5344CB8AC3E}">
        <p14:creationId xmlns:p14="http://schemas.microsoft.com/office/powerpoint/2010/main" val="284309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39496"/>
          </a:xfrm>
        </p:spPr>
        <p:txBody>
          <a:bodyPr>
            <a:normAutofit/>
          </a:bodyPr>
          <a:lstStyle/>
          <a:p>
            <a:r>
              <a:rPr lang="en-US" sz="2800" dirty="0"/>
              <a:t>Far-Forward/Far-Backward Detectors Non-DOE Interest &amp; In-kind</a:t>
            </a:r>
          </a:p>
        </p:txBody>
      </p:sp>
      <p:sp>
        <p:nvSpPr>
          <p:cNvPr id="3" name="TextBox 2">
            <a:extLst>
              <a:ext uri="{FF2B5EF4-FFF2-40B4-BE49-F238E27FC236}">
                <a16:creationId xmlns:a16="http://schemas.microsoft.com/office/drawing/2014/main" id="{84C0BC02-D9E1-5D87-54D0-66FB4FA69B7B}"/>
              </a:ext>
            </a:extLst>
          </p:cNvPr>
          <p:cNvSpPr txBox="1"/>
          <p:nvPr/>
        </p:nvSpPr>
        <p:spPr>
          <a:xfrm>
            <a:off x="3492473" y="867368"/>
            <a:ext cx="5156476" cy="369332"/>
          </a:xfrm>
          <a:prstGeom prst="rect">
            <a:avLst/>
          </a:prstGeom>
          <a:noFill/>
        </p:spPr>
        <p:txBody>
          <a:bodyPr wrap="none" rtlCol="0">
            <a:spAutoFit/>
          </a:bodyPr>
          <a:lstStyle/>
          <a:p>
            <a:r>
              <a:rPr lang="en-US" b="1" dirty="0"/>
              <a:t>Detectors along the hadron and electron beam-lines</a:t>
            </a:r>
          </a:p>
        </p:txBody>
      </p:sp>
      <p:pic>
        <p:nvPicPr>
          <p:cNvPr id="4" name="Picture 3" descr="A close-up of a ship&#10;&#10;Description automatically generated with low confidence">
            <a:extLst>
              <a:ext uri="{FF2B5EF4-FFF2-40B4-BE49-F238E27FC236}">
                <a16:creationId xmlns:a16="http://schemas.microsoft.com/office/drawing/2014/main" id="{EB640943-B07B-7781-01A3-6453FD76EB98}"/>
              </a:ext>
            </a:extLst>
          </p:cNvPr>
          <p:cNvPicPr>
            <a:picLocks noChangeAspect="1"/>
          </p:cNvPicPr>
          <p:nvPr/>
        </p:nvPicPr>
        <p:blipFill rotWithShape="1">
          <a:blip r:embed="rId2"/>
          <a:srcRect l="21412" b="3185"/>
          <a:stretch/>
        </p:blipFill>
        <p:spPr>
          <a:xfrm>
            <a:off x="1510940" y="1299525"/>
            <a:ext cx="3524489" cy="2969496"/>
          </a:xfrm>
          <a:prstGeom prst="rect">
            <a:avLst/>
          </a:prstGeom>
        </p:spPr>
      </p:pic>
      <p:pic>
        <p:nvPicPr>
          <p:cNvPr id="6" name="b91b967d9718d69c291dbc1450acd76139b638c4599f50c570e92011ce1d297b copy.jpeg" descr="b91b967d9718d69c291dbc1450acd76139b638c4599f50c570e92011ce1d297b copy.jpeg">
            <a:extLst>
              <a:ext uri="{FF2B5EF4-FFF2-40B4-BE49-F238E27FC236}">
                <a16:creationId xmlns:a16="http://schemas.microsoft.com/office/drawing/2014/main" id="{6EDC1755-D1A4-6D3B-E2E1-57416256D436}"/>
              </a:ext>
            </a:extLst>
          </p:cNvPr>
          <p:cNvPicPr>
            <a:picLocks noChangeAspect="1"/>
          </p:cNvPicPr>
          <p:nvPr/>
        </p:nvPicPr>
        <p:blipFill rotWithShape="1">
          <a:blip r:embed="rId3"/>
          <a:srcRect l="7960"/>
          <a:stretch/>
        </p:blipFill>
        <p:spPr>
          <a:xfrm>
            <a:off x="1530240" y="4921275"/>
            <a:ext cx="3163560" cy="1252592"/>
          </a:xfrm>
          <a:prstGeom prst="rect">
            <a:avLst/>
          </a:prstGeom>
          <a:ln w="12700">
            <a:miter lim="400000"/>
          </a:ln>
        </p:spPr>
      </p:pic>
      <p:pic>
        <p:nvPicPr>
          <p:cNvPr id="7" name="Picture 6" descr="A picture containing diagram&#10;&#10;Description automatically generated">
            <a:extLst>
              <a:ext uri="{FF2B5EF4-FFF2-40B4-BE49-F238E27FC236}">
                <a16:creationId xmlns:a16="http://schemas.microsoft.com/office/drawing/2014/main" id="{22E3AE47-A9BA-751A-4B7C-F52CD74AC70A}"/>
              </a:ext>
            </a:extLst>
          </p:cNvPr>
          <p:cNvPicPr>
            <a:picLocks noChangeAspect="1"/>
          </p:cNvPicPr>
          <p:nvPr/>
        </p:nvPicPr>
        <p:blipFill>
          <a:blip r:embed="rId4"/>
          <a:stretch>
            <a:fillRect/>
          </a:stretch>
        </p:blipFill>
        <p:spPr>
          <a:xfrm>
            <a:off x="7498202" y="1358075"/>
            <a:ext cx="3275680" cy="3836497"/>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5A1AF924-358D-1B7E-40C4-F89A41E075DA}"/>
              </a:ext>
            </a:extLst>
          </p:cNvPr>
          <p:cNvPicPr>
            <a:picLocks noChangeAspect="1"/>
          </p:cNvPicPr>
          <p:nvPr/>
        </p:nvPicPr>
        <p:blipFill>
          <a:blip r:embed="rId5"/>
          <a:stretch>
            <a:fillRect/>
          </a:stretch>
        </p:blipFill>
        <p:spPr>
          <a:xfrm>
            <a:off x="4331120" y="2947462"/>
            <a:ext cx="995157" cy="62993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9293AB2-D675-C9DE-D864-277E3707A85A}"/>
              </a:ext>
            </a:extLst>
          </p:cNvPr>
          <p:cNvPicPr>
            <a:picLocks noChangeAspect="1"/>
          </p:cNvPicPr>
          <p:nvPr/>
        </p:nvPicPr>
        <p:blipFill>
          <a:blip r:embed="rId6"/>
          <a:stretch>
            <a:fillRect/>
          </a:stretch>
        </p:blipFill>
        <p:spPr>
          <a:xfrm>
            <a:off x="1783984" y="1030616"/>
            <a:ext cx="992387" cy="654918"/>
          </a:xfrm>
          <a:prstGeom prst="rect">
            <a:avLst/>
          </a:prstGeom>
          <a:ln w="6350">
            <a:solidFill>
              <a:schemeClr val="tx1"/>
            </a:solidFill>
          </a:ln>
        </p:spPr>
      </p:pic>
      <p:pic>
        <p:nvPicPr>
          <p:cNvPr id="10" name="Picture 9" descr="A picture containing text, clipart&#10;&#10;Description automatically generated">
            <a:extLst>
              <a:ext uri="{FF2B5EF4-FFF2-40B4-BE49-F238E27FC236}">
                <a16:creationId xmlns:a16="http://schemas.microsoft.com/office/drawing/2014/main" id="{FB709609-E1B4-451E-A68E-84AD71FB9E6C}"/>
              </a:ext>
            </a:extLst>
          </p:cNvPr>
          <p:cNvPicPr>
            <a:picLocks noChangeAspect="1"/>
          </p:cNvPicPr>
          <p:nvPr/>
        </p:nvPicPr>
        <p:blipFill>
          <a:blip r:embed="rId7"/>
          <a:stretch>
            <a:fillRect/>
          </a:stretch>
        </p:blipFill>
        <p:spPr>
          <a:xfrm>
            <a:off x="1753561" y="1729046"/>
            <a:ext cx="1053231" cy="654918"/>
          </a:xfrm>
          <a:prstGeom prst="rect">
            <a:avLst/>
          </a:prstGeom>
        </p:spPr>
      </p:pic>
      <p:pic>
        <p:nvPicPr>
          <p:cNvPr id="11" name="Picture 10" descr="Icon&#10;&#10;Description automatically generated">
            <a:extLst>
              <a:ext uri="{FF2B5EF4-FFF2-40B4-BE49-F238E27FC236}">
                <a16:creationId xmlns:a16="http://schemas.microsoft.com/office/drawing/2014/main" id="{FCE99CF7-F571-F294-5449-6711C4EB5822}"/>
              </a:ext>
            </a:extLst>
          </p:cNvPr>
          <p:cNvPicPr>
            <a:picLocks noChangeAspect="1"/>
          </p:cNvPicPr>
          <p:nvPr/>
        </p:nvPicPr>
        <p:blipFill>
          <a:blip r:embed="rId8"/>
          <a:stretch>
            <a:fillRect/>
          </a:stretch>
        </p:blipFill>
        <p:spPr>
          <a:xfrm>
            <a:off x="4399984" y="5360589"/>
            <a:ext cx="1127056" cy="803189"/>
          </a:xfrm>
          <a:prstGeom prst="rect">
            <a:avLst/>
          </a:prstGeom>
        </p:spPr>
      </p:pic>
      <p:sp>
        <p:nvSpPr>
          <p:cNvPr id="12" name="TextBox 11">
            <a:extLst>
              <a:ext uri="{FF2B5EF4-FFF2-40B4-BE49-F238E27FC236}">
                <a16:creationId xmlns:a16="http://schemas.microsoft.com/office/drawing/2014/main" id="{D8C9267D-4365-54D5-704E-7B292F301FA0}"/>
              </a:ext>
            </a:extLst>
          </p:cNvPr>
          <p:cNvSpPr txBox="1"/>
          <p:nvPr/>
        </p:nvSpPr>
        <p:spPr>
          <a:xfrm>
            <a:off x="1535596" y="4516952"/>
            <a:ext cx="5060266" cy="369332"/>
          </a:xfrm>
          <a:prstGeom prst="rect">
            <a:avLst/>
          </a:prstGeom>
          <a:noFill/>
        </p:spPr>
        <p:txBody>
          <a:bodyPr wrap="square" rtlCol="0">
            <a:spAutoFit/>
          </a:bodyPr>
          <a:lstStyle/>
          <a:p>
            <a:r>
              <a:rPr lang="en-US" b="1" dirty="0"/>
              <a:t>B0-Tracker &amp; Electromagnetic Calorimeter</a:t>
            </a:r>
          </a:p>
        </p:txBody>
      </p:sp>
      <p:pic>
        <p:nvPicPr>
          <p:cNvPr id="13" name="Picture 12">
            <a:extLst>
              <a:ext uri="{FF2B5EF4-FFF2-40B4-BE49-F238E27FC236}">
                <a16:creationId xmlns:a16="http://schemas.microsoft.com/office/drawing/2014/main" id="{4327D333-9E4B-D03C-4BCF-521B845523F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798232" y="2908572"/>
            <a:ext cx="828573" cy="574024"/>
          </a:xfrm>
          <a:prstGeom prst="rect">
            <a:avLst/>
          </a:prstGeom>
        </p:spPr>
      </p:pic>
      <p:pic>
        <p:nvPicPr>
          <p:cNvPr id="14" name="Picture 13">
            <a:extLst>
              <a:ext uri="{FF2B5EF4-FFF2-40B4-BE49-F238E27FC236}">
                <a16:creationId xmlns:a16="http://schemas.microsoft.com/office/drawing/2014/main" id="{13055B4B-EBA3-1EA3-5E3E-AFD45285449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293675" y="2334548"/>
            <a:ext cx="828573" cy="57402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1CF5B68C-FE7A-EEF7-644D-27173298E65A}"/>
              </a:ext>
            </a:extLst>
          </p:cNvPr>
          <p:cNvPicPr>
            <a:picLocks noChangeAspect="1"/>
          </p:cNvPicPr>
          <p:nvPr/>
        </p:nvPicPr>
        <p:blipFill>
          <a:blip r:embed="rId5"/>
          <a:stretch>
            <a:fillRect/>
          </a:stretch>
        </p:blipFill>
        <p:spPr>
          <a:xfrm>
            <a:off x="7156573" y="3920437"/>
            <a:ext cx="1156898" cy="732313"/>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919BAE6-C4E0-E948-D632-E2FAA0DFEEBD}"/>
              </a:ext>
            </a:extLst>
          </p:cNvPr>
          <p:cNvPicPr>
            <a:picLocks noChangeAspect="1"/>
          </p:cNvPicPr>
          <p:nvPr/>
        </p:nvPicPr>
        <p:blipFill>
          <a:blip r:embed="rId11"/>
          <a:stretch>
            <a:fillRect/>
          </a:stretch>
        </p:blipFill>
        <p:spPr>
          <a:xfrm>
            <a:off x="1783984" y="2425599"/>
            <a:ext cx="1021794" cy="689711"/>
          </a:xfrm>
          <a:prstGeom prst="rect">
            <a:avLst/>
          </a:prstGeom>
        </p:spPr>
      </p:pic>
      <p:pic>
        <p:nvPicPr>
          <p:cNvPr id="17" name="Picture 16">
            <a:extLst>
              <a:ext uri="{FF2B5EF4-FFF2-40B4-BE49-F238E27FC236}">
                <a16:creationId xmlns:a16="http://schemas.microsoft.com/office/drawing/2014/main" id="{2F02FB42-BF44-C0D9-A47E-3614D73C60A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365409" y="3640218"/>
            <a:ext cx="1054418" cy="733806"/>
          </a:xfrm>
          <a:prstGeom prst="rect">
            <a:avLst/>
          </a:prstGeom>
        </p:spPr>
      </p:pic>
      <p:sp>
        <p:nvSpPr>
          <p:cNvPr id="5" name="Slide Number Placeholder 4">
            <a:extLst>
              <a:ext uri="{FF2B5EF4-FFF2-40B4-BE49-F238E27FC236}">
                <a16:creationId xmlns:a16="http://schemas.microsoft.com/office/drawing/2014/main" id="{CCF11C12-AD98-2248-AEC3-78FB8FB5B1B4}"/>
              </a:ext>
            </a:extLst>
          </p:cNvPr>
          <p:cNvSpPr>
            <a:spLocks noGrp="1"/>
          </p:cNvSpPr>
          <p:nvPr>
            <p:ph type="sldNum" sz="quarter" idx="4"/>
          </p:nvPr>
        </p:nvSpPr>
        <p:spPr>
          <a:xfrm>
            <a:off x="11644921" y="6499478"/>
            <a:ext cx="432487"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19</a:t>
            </a:fld>
            <a:endParaRPr lang="en-US" dirty="0"/>
          </a:p>
        </p:txBody>
      </p:sp>
    </p:spTree>
    <p:extLst>
      <p:ext uri="{BB962C8B-B14F-4D97-AF65-F5344CB8AC3E}">
        <p14:creationId xmlns:p14="http://schemas.microsoft.com/office/powerpoint/2010/main" val="285434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6360-9410-1741-B1EB-C8EA41AA3D04}"/>
              </a:ext>
            </a:extLst>
          </p:cNvPr>
          <p:cNvSpPr>
            <a:spLocks noGrp="1"/>
          </p:cNvSpPr>
          <p:nvPr>
            <p:ph type="title"/>
          </p:nvPr>
        </p:nvSpPr>
        <p:spPr>
          <a:xfrm>
            <a:off x="0" y="81878"/>
            <a:ext cx="12192000" cy="487490"/>
          </a:xfrm>
        </p:spPr>
        <p:txBody>
          <a:bodyPr>
            <a:noAutofit/>
          </a:bodyPr>
          <a:lstStyle/>
          <a:p>
            <a:pPr algn="ctr"/>
            <a:r>
              <a:rPr lang="en-US" dirty="0"/>
              <a:t>Fixed Target and Collider Electron Beam Scattering Facilities</a:t>
            </a:r>
          </a:p>
        </p:txBody>
      </p:sp>
      <p:sp>
        <p:nvSpPr>
          <p:cNvPr id="3" name="Content Placeholder 2">
            <a:extLst>
              <a:ext uri="{FF2B5EF4-FFF2-40B4-BE49-F238E27FC236}">
                <a16:creationId xmlns:a16="http://schemas.microsoft.com/office/drawing/2014/main" id="{B0DE4470-1A73-464B-BD2A-7FB6E329D25F}"/>
              </a:ext>
            </a:extLst>
          </p:cNvPr>
          <p:cNvSpPr>
            <a:spLocks noGrp="1"/>
          </p:cNvSpPr>
          <p:nvPr>
            <p:ph idx="1"/>
          </p:nvPr>
        </p:nvSpPr>
        <p:spPr>
          <a:xfrm>
            <a:off x="1293585" y="966990"/>
            <a:ext cx="9604830" cy="5381694"/>
          </a:xfrm>
        </p:spPr>
        <p:txBody>
          <a:bodyPr>
            <a:normAutofit lnSpcReduction="10000"/>
          </a:bodyPr>
          <a:lstStyle/>
          <a:p>
            <a:r>
              <a:rPr lang="en-US" dirty="0"/>
              <a:t>CEBAF at Jefferson Lab</a:t>
            </a:r>
          </a:p>
          <a:p>
            <a:pPr lvl="1"/>
            <a:r>
              <a:rPr lang="en-US" dirty="0"/>
              <a:t>Decade+ long physics program with 12GeV beams</a:t>
            </a:r>
          </a:p>
          <a:p>
            <a:pPr lvl="2"/>
            <a:r>
              <a:rPr lang="en-US" dirty="0"/>
              <a:t>Lots of exciting new results and fantastic new experiments</a:t>
            </a:r>
          </a:p>
          <a:p>
            <a:pPr lvl="2"/>
            <a:r>
              <a:rPr lang="en-US" dirty="0"/>
              <a:t>Outstanding new ideas still being developed.</a:t>
            </a:r>
          </a:p>
          <a:p>
            <a:pPr lvl="2"/>
            <a:r>
              <a:rPr lang="en-US" dirty="0"/>
              <a:t>At PAC51 in July 2023</a:t>
            </a:r>
          </a:p>
          <a:p>
            <a:pPr lvl="3"/>
            <a:r>
              <a:rPr lang="en-US" dirty="0"/>
              <a:t>Five Electron Experiments Fully Approved</a:t>
            </a:r>
          </a:p>
          <a:p>
            <a:pPr lvl="3"/>
            <a:r>
              <a:rPr lang="en-US" dirty="0"/>
              <a:t>Five Positron Experiments Approved (C1)</a:t>
            </a:r>
          </a:p>
          <a:p>
            <a:pPr lvl="1"/>
            <a:r>
              <a:rPr lang="en-US" dirty="0"/>
              <a:t>Very exciting ideas for increasing Jefferson Lab’s energy to 22GeV</a:t>
            </a:r>
          </a:p>
          <a:p>
            <a:endParaRPr lang="en-US" dirty="0"/>
          </a:p>
          <a:p>
            <a:r>
              <a:rPr lang="en-US" dirty="0">
                <a:solidFill>
                  <a:schemeClr val="accent2"/>
                </a:solidFill>
              </a:rPr>
              <a:t>EIC at Brookhaven </a:t>
            </a:r>
          </a:p>
          <a:p>
            <a:pPr lvl="1"/>
            <a:r>
              <a:rPr lang="en-US" dirty="0">
                <a:solidFill>
                  <a:schemeClr val="accent2"/>
                </a:solidFill>
              </a:rPr>
              <a:t>Cutting edge electron-ion collider (amazing accelerator physics)</a:t>
            </a:r>
          </a:p>
          <a:p>
            <a:pPr lvl="1"/>
            <a:r>
              <a:rPr lang="en-US" dirty="0">
                <a:solidFill>
                  <a:schemeClr val="accent2"/>
                </a:solidFill>
              </a:rPr>
              <a:t>World class physics program to start in the 2030’s</a:t>
            </a:r>
          </a:p>
          <a:p>
            <a:pPr lvl="1"/>
            <a:endParaRPr lang="en-US" dirty="0">
              <a:solidFill>
                <a:schemeClr val="accent2"/>
              </a:solidFill>
            </a:endParaRPr>
          </a:p>
          <a:p>
            <a:r>
              <a:rPr lang="en-US" dirty="0">
                <a:solidFill>
                  <a:schemeClr val="accent2"/>
                </a:solidFill>
              </a:rPr>
              <a:t>In general, the fixed target program’s focus is on the valence quark region (medium to high </a:t>
            </a:r>
            <a:r>
              <a:rPr lang="en-US" dirty="0" err="1">
                <a:solidFill>
                  <a:schemeClr val="accent2"/>
                </a:solidFill>
              </a:rPr>
              <a:t>x</a:t>
            </a:r>
            <a:r>
              <a:rPr lang="en-US" baseline="-25000" dirty="0" err="1">
                <a:solidFill>
                  <a:schemeClr val="accent2"/>
                </a:solidFill>
              </a:rPr>
              <a:t>B</a:t>
            </a:r>
            <a:r>
              <a:rPr lang="en-US" dirty="0">
                <a:solidFill>
                  <a:schemeClr val="accent2"/>
                </a:solidFill>
              </a:rPr>
              <a:t>) while with the EIC collider one can easily access the sea quarks (low to medium </a:t>
            </a:r>
            <a:r>
              <a:rPr lang="en-US" dirty="0" err="1">
                <a:solidFill>
                  <a:schemeClr val="accent2"/>
                </a:solidFill>
              </a:rPr>
              <a:t>x</a:t>
            </a:r>
            <a:r>
              <a:rPr lang="en-US" baseline="-25000" dirty="0" err="1">
                <a:solidFill>
                  <a:schemeClr val="accent2"/>
                </a:solidFill>
              </a:rPr>
              <a:t>B</a:t>
            </a:r>
            <a:r>
              <a:rPr lang="en-US" dirty="0">
                <a:solidFill>
                  <a:schemeClr val="accent2"/>
                </a:solidFill>
              </a:rPr>
              <a:t>). </a:t>
            </a:r>
          </a:p>
        </p:txBody>
      </p:sp>
      <p:sp>
        <p:nvSpPr>
          <p:cNvPr id="5" name="Slide Number Placeholder 4">
            <a:extLst>
              <a:ext uri="{FF2B5EF4-FFF2-40B4-BE49-F238E27FC236}">
                <a16:creationId xmlns:a16="http://schemas.microsoft.com/office/drawing/2014/main" id="{64256390-7E1A-414D-97DA-8E2EA3785C6F}"/>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27590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AE7B-1C52-1543-8466-D9F61B72F4F3}"/>
              </a:ext>
            </a:extLst>
          </p:cNvPr>
          <p:cNvSpPr>
            <a:spLocks noGrp="1"/>
          </p:cNvSpPr>
          <p:nvPr>
            <p:ph type="title"/>
          </p:nvPr>
        </p:nvSpPr>
        <p:spPr>
          <a:xfrm>
            <a:off x="1524001" y="87300"/>
            <a:ext cx="9143999" cy="487490"/>
          </a:xfrm>
        </p:spPr>
        <p:txBody>
          <a:bodyPr>
            <a:noAutofit/>
          </a:bodyPr>
          <a:lstStyle/>
          <a:p>
            <a:pPr algn="ctr"/>
            <a:r>
              <a:rPr lang="en-US" sz="3200" dirty="0"/>
              <a:t>EIC </a:t>
            </a:r>
            <a:r>
              <a:rPr lang="en-US" sz="3200" baseline="30000" dirty="0"/>
              <a:t>3</a:t>
            </a:r>
            <a:r>
              <a:rPr lang="en-US" sz="3200" dirty="0"/>
              <a:t>He Physics with Tagging</a:t>
            </a:r>
          </a:p>
        </p:txBody>
      </p:sp>
      <p:sp>
        <p:nvSpPr>
          <p:cNvPr id="4" name="Footer Placeholder 3">
            <a:extLst>
              <a:ext uri="{FF2B5EF4-FFF2-40B4-BE49-F238E27FC236}">
                <a16:creationId xmlns:a16="http://schemas.microsoft.com/office/drawing/2014/main" id="{58BAA717-92A0-FD49-A048-45680982005F}"/>
              </a:ext>
            </a:extLst>
          </p:cNvPr>
          <p:cNvSpPr>
            <a:spLocks noGrp="1"/>
          </p:cNvSpPr>
          <p:nvPr>
            <p:ph type="ftr" sz="quarter" idx="4294967295"/>
          </p:nvPr>
        </p:nvSpPr>
        <p:spPr>
          <a:xfrm>
            <a:off x="1832920" y="6467336"/>
            <a:ext cx="3917888" cy="311322"/>
          </a:xfrm>
        </p:spPr>
        <p:txBody>
          <a:bodyPr/>
          <a:lstStyle/>
          <a:p>
            <a:endParaRPr lang="en-US" dirty="0"/>
          </a:p>
        </p:txBody>
      </p:sp>
      <p:pic>
        <p:nvPicPr>
          <p:cNvPr id="9" name="Picture 8">
            <a:extLst>
              <a:ext uri="{FF2B5EF4-FFF2-40B4-BE49-F238E27FC236}">
                <a16:creationId xmlns:a16="http://schemas.microsoft.com/office/drawing/2014/main" id="{50A66ADB-0E34-3B4A-8BAD-B3CC24803B5A}"/>
              </a:ext>
            </a:extLst>
          </p:cNvPr>
          <p:cNvPicPr>
            <a:picLocks noChangeAspect="1"/>
          </p:cNvPicPr>
          <p:nvPr/>
        </p:nvPicPr>
        <p:blipFill>
          <a:blip r:embed="rId2"/>
          <a:stretch>
            <a:fillRect/>
          </a:stretch>
        </p:blipFill>
        <p:spPr>
          <a:xfrm>
            <a:off x="1784084" y="1519600"/>
            <a:ext cx="2914269" cy="2263838"/>
          </a:xfrm>
          <a:prstGeom prst="rect">
            <a:avLst/>
          </a:prstGeom>
        </p:spPr>
      </p:pic>
      <p:sp>
        <p:nvSpPr>
          <p:cNvPr id="10" name="Right Brace 9">
            <a:extLst>
              <a:ext uri="{FF2B5EF4-FFF2-40B4-BE49-F238E27FC236}">
                <a16:creationId xmlns:a16="http://schemas.microsoft.com/office/drawing/2014/main" id="{D206E987-676A-B34F-B132-BCCE40D900C6}"/>
              </a:ext>
            </a:extLst>
          </p:cNvPr>
          <p:cNvSpPr/>
          <p:nvPr/>
        </p:nvSpPr>
        <p:spPr>
          <a:xfrm>
            <a:off x="4777926" y="1612882"/>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255A13-08D8-7346-9015-F7C3B81A1203}"/>
              </a:ext>
            </a:extLst>
          </p:cNvPr>
          <p:cNvSpPr txBox="1"/>
          <p:nvPr/>
        </p:nvSpPr>
        <p:spPr>
          <a:xfrm>
            <a:off x="5264748" y="1833504"/>
            <a:ext cx="1508276" cy="369332"/>
          </a:xfrm>
          <a:prstGeom prst="rect">
            <a:avLst/>
          </a:prstGeom>
          <a:noFill/>
        </p:spPr>
        <p:txBody>
          <a:bodyPr wrap="square" rtlCol="0">
            <a:spAutoFit/>
          </a:bodyPr>
          <a:lstStyle/>
          <a:p>
            <a:r>
              <a:rPr lang="en-US" dirty="0"/>
              <a:t>DIS &amp; SIDIS</a:t>
            </a:r>
          </a:p>
        </p:txBody>
      </p:sp>
      <p:sp>
        <p:nvSpPr>
          <p:cNvPr id="12" name="Right Brace 11">
            <a:extLst>
              <a:ext uri="{FF2B5EF4-FFF2-40B4-BE49-F238E27FC236}">
                <a16:creationId xmlns:a16="http://schemas.microsoft.com/office/drawing/2014/main" id="{496F5F60-345B-724C-A77F-4E4EC8F2370E}"/>
              </a:ext>
            </a:extLst>
          </p:cNvPr>
          <p:cNvSpPr/>
          <p:nvPr/>
        </p:nvSpPr>
        <p:spPr>
          <a:xfrm>
            <a:off x="4193722" y="2929823"/>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97CF1AC8-9510-6740-AFD5-FD88D1A80409}"/>
              </a:ext>
            </a:extLst>
          </p:cNvPr>
          <p:cNvSpPr txBox="1"/>
          <p:nvPr/>
        </p:nvSpPr>
        <p:spPr>
          <a:xfrm>
            <a:off x="4664839" y="3144201"/>
            <a:ext cx="1508276" cy="369332"/>
          </a:xfrm>
          <a:prstGeom prst="rect">
            <a:avLst/>
          </a:prstGeom>
          <a:noFill/>
        </p:spPr>
        <p:txBody>
          <a:bodyPr wrap="square" rtlCol="0">
            <a:spAutoFit/>
          </a:bodyPr>
          <a:lstStyle/>
          <a:p>
            <a:r>
              <a:rPr lang="en-US" dirty="0"/>
              <a:t>Tagging</a:t>
            </a:r>
          </a:p>
        </p:txBody>
      </p:sp>
      <p:sp>
        <p:nvSpPr>
          <p:cNvPr id="15" name="TextBox 14">
            <a:extLst>
              <a:ext uri="{FF2B5EF4-FFF2-40B4-BE49-F238E27FC236}">
                <a16:creationId xmlns:a16="http://schemas.microsoft.com/office/drawing/2014/main" id="{DEB274BC-76B3-7D48-915E-B9578ABFE375}"/>
              </a:ext>
            </a:extLst>
          </p:cNvPr>
          <p:cNvSpPr txBox="1"/>
          <p:nvPr/>
        </p:nvSpPr>
        <p:spPr>
          <a:xfrm>
            <a:off x="6773024" y="1371281"/>
            <a:ext cx="3757324" cy="2185214"/>
          </a:xfrm>
          <a:prstGeom prst="rect">
            <a:avLst/>
          </a:prstGeom>
          <a:noFill/>
          <a:ln>
            <a:solidFill>
              <a:schemeClr val="tx1"/>
            </a:solidFill>
          </a:ln>
        </p:spPr>
        <p:txBody>
          <a:bodyPr wrap="square" rtlCol="0">
            <a:spAutoFit/>
          </a:bodyPr>
          <a:lstStyle/>
          <a:p>
            <a:r>
              <a:rPr lang="en-US" sz="2400" b="1" u="sng" dirty="0"/>
              <a:t>Physics Goals:</a:t>
            </a:r>
          </a:p>
          <a:p>
            <a:pPr marL="342900" indent="-342900">
              <a:buFont typeface="Wingdings" pitchFamily="2" charset="2"/>
              <a:buChar char="q"/>
            </a:pPr>
            <a:r>
              <a:rPr lang="en-US" sz="1600" dirty="0"/>
              <a:t>Nucleon structure function F</a:t>
            </a:r>
            <a:r>
              <a:rPr lang="en-US" sz="1600" baseline="-25000" dirty="0"/>
              <a:t>2</a:t>
            </a:r>
            <a:r>
              <a:rPr lang="en-US" sz="1600" baseline="30000" dirty="0"/>
              <a:t>n</a:t>
            </a:r>
            <a:r>
              <a:rPr lang="en-US" sz="1600" dirty="0"/>
              <a:t>, F</a:t>
            </a:r>
            <a:r>
              <a:rPr lang="en-US" sz="1600" baseline="-25000" dirty="0"/>
              <a:t>2</a:t>
            </a:r>
            <a:r>
              <a:rPr lang="en-US" sz="1600" baseline="30000" dirty="0"/>
              <a:t>p</a:t>
            </a:r>
            <a:r>
              <a:rPr lang="en-US" sz="1600" dirty="0"/>
              <a:t> and study medium modifications</a:t>
            </a:r>
          </a:p>
          <a:p>
            <a:pPr marL="342900" indent="-342900">
              <a:buFont typeface="Wingdings" pitchFamily="2" charset="2"/>
              <a:buChar char="q"/>
            </a:pPr>
            <a:r>
              <a:rPr lang="en-US" sz="1600" dirty="0"/>
              <a:t>Neutron spin structure study on A</a:t>
            </a:r>
            <a:r>
              <a:rPr lang="en-US" sz="1600" baseline="-25000" dirty="0"/>
              <a:t>1</a:t>
            </a:r>
            <a:r>
              <a:rPr lang="en-US" sz="1600" baseline="30000" dirty="0"/>
              <a:t>n</a:t>
            </a:r>
            <a:r>
              <a:rPr lang="en-US" sz="1600" dirty="0"/>
              <a:t>, g</a:t>
            </a:r>
            <a:r>
              <a:rPr lang="en-US" sz="1600" baseline="-25000" dirty="0"/>
              <a:t>1</a:t>
            </a:r>
            <a:r>
              <a:rPr lang="en-US" sz="1600" baseline="30000" dirty="0"/>
              <a:t>n</a:t>
            </a:r>
            <a:r>
              <a:rPr lang="en-US" sz="1600" dirty="0"/>
              <a:t> for polarized PDFs</a:t>
            </a:r>
          </a:p>
          <a:p>
            <a:pPr marL="342900" indent="-342900">
              <a:buFont typeface="Wingdings" pitchFamily="2" charset="2"/>
              <a:buChar char="q"/>
            </a:pPr>
            <a:r>
              <a:rPr lang="en-US" sz="1600" dirty="0"/>
              <a:t>TMD measurements: Flavor and spin dependence of the Transverse Momentum Distribution.</a:t>
            </a:r>
          </a:p>
        </p:txBody>
      </p:sp>
      <p:sp>
        <p:nvSpPr>
          <p:cNvPr id="3" name="Rectangle 2">
            <a:extLst>
              <a:ext uri="{FF2B5EF4-FFF2-40B4-BE49-F238E27FC236}">
                <a16:creationId xmlns:a16="http://schemas.microsoft.com/office/drawing/2014/main" id="{35F9DDE6-3C67-CB42-A440-A0A4711C0B5D}"/>
              </a:ext>
            </a:extLst>
          </p:cNvPr>
          <p:cNvSpPr/>
          <p:nvPr/>
        </p:nvSpPr>
        <p:spPr>
          <a:xfrm>
            <a:off x="201479" y="726026"/>
            <a:ext cx="11990522" cy="861774"/>
          </a:xfrm>
          <a:prstGeom prst="rect">
            <a:avLst/>
          </a:prstGeom>
        </p:spPr>
        <p:txBody>
          <a:bodyPr wrap="square">
            <a:spAutoFit/>
          </a:bodyPr>
          <a:lstStyle/>
          <a:p>
            <a:r>
              <a:rPr lang="en-US" sz="1600" b="1" dirty="0" err="1"/>
              <a:t>Frišcic</a:t>
            </a:r>
            <a:r>
              <a:rPr lang="en-US" sz="1600" b="1" dirty="0"/>
              <a:t>, D. Nguyen, J.R. Pybus, A. Jentsch, E.P. Segarra, </a:t>
            </a:r>
            <a:r>
              <a:rPr lang="en-US" sz="1600" dirty="0"/>
              <a:t>M.D. Baker, O. Hen, D.W.H., R. Milner,</a:t>
            </a:r>
            <a:r>
              <a:rPr lang="en-US" sz="1600" b="1" dirty="0"/>
              <a:t> A.S. </a:t>
            </a:r>
            <a:r>
              <a:rPr lang="en-US" sz="1600" b="1" dirty="0" err="1"/>
              <a:t>Tadepalli</a:t>
            </a:r>
            <a:r>
              <a:rPr lang="en-US" sz="1600" b="1" dirty="0"/>
              <a:t>, Z. Tu, J. Rittenhouse West, </a:t>
            </a:r>
          </a:p>
          <a:p>
            <a:r>
              <a:rPr lang="en-US" sz="1600" dirty="0"/>
              <a:t>Phys. Lett. B (2021) 136726  </a:t>
            </a:r>
            <a:r>
              <a:rPr lang="en-US" sz="1600" b="1" dirty="0">
                <a:hlinkClick r:id="rId3"/>
              </a:rPr>
              <a:t>https://doi.org/10.1016/j.physletb.2021.136726</a:t>
            </a:r>
            <a:r>
              <a:rPr lang="en-US" sz="1600" b="1" dirty="0"/>
              <a:t> </a:t>
            </a:r>
          </a:p>
          <a:p>
            <a:endParaRPr lang="en-US" b="1" dirty="0"/>
          </a:p>
        </p:txBody>
      </p:sp>
      <p:pic>
        <p:nvPicPr>
          <p:cNvPr id="7" name="Picture 6">
            <a:extLst>
              <a:ext uri="{FF2B5EF4-FFF2-40B4-BE49-F238E27FC236}">
                <a16:creationId xmlns:a16="http://schemas.microsoft.com/office/drawing/2014/main" id="{4E900C7C-EB26-0C44-83D4-6F55A59E85DA}"/>
              </a:ext>
            </a:extLst>
          </p:cNvPr>
          <p:cNvPicPr>
            <a:picLocks noChangeAspect="1"/>
          </p:cNvPicPr>
          <p:nvPr/>
        </p:nvPicPr>
        <p:blipFill rotWithShape="1">
          <a:blip r:embed="rId4"/>
          <a:srcRect t="6483"/>
          <a:stretch/>
        </p:blipFill>
        <p:spPr>
          <a:xfrm>
            <a:off x="1601757" y="3925170"/>
            <a:ext cx="9314290" cy="2909547"/>
          </a:xfrm>
          <a:prstGeom prst="rect">
            <a:avLst/>
          </a:prstGeom>
        </p:spPr>
      </p:pic>
      <p:sp>
        <p:nvSpPr>
          <p:cNvPr id="5" name="Slide Number Placeholder 4">
            <a:extLst>
              <a:ext uri="{FF2B5EF4-FFF2-40B4-BE49-F238E27FC236}">
                <a16:creationId xmlns:a16="http://schemas.microsoft.com/office/drawing/2014/main" id="{033B1C26-A8F4-F04F-A211-AEDEA2C6158D}"/>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380347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D8C76-E68F-2418-8BE6-FAF3C912BF4E}"/>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3" name="Title 2">
            <a:extLst>
              <a:ext uri="{FF2B5EF4-FFF2-40B4-BE49-F238E27FC236}">
                <a16:creationId xmlns:a16="http://schemas.microsoft.com/office/drawing/2014/main" id="{4AB7A688-D4CA-2199-294A-78C2E4E207E4}"/>
              </a:ext>
            </a:extLst>
          </p:cNvPr>
          <p:cNvSpPr>
            <a:spLocks noGrp="1"/>
          </p:cNvSpPr>
          <p:nvPr>
            <p:ph type="title"/>
          </p:nvPr>
        </p:nvSpPr>
        <p:spPr>
          <a:xfrm>
            <a:off x="602342" y="61992"/>
            <a:ext cx="11347413" cy="579120"/>
          </a:xfrm>
        </p:spPr>
        <p:txBody>
          <a:bodyPr>
            <a:normAutofit fontScale="90000"/>
          </a:bodyPr>
          <a:lstStyle/>
          <a:p>
            <a:r>
              <a:rPr lang="en-US" dirty="0"/>
              <a:t>Schedule as Shown at 2024 Jan. </a:t>
            </a:r>
            <a:r>
              <a:rPr lang="en-US" dirty="0" err="1"/>
              <a:t>ePIC</a:t>
            </a:r>
            <a:r>
              <a:rPr lang="en-US" dirty="0"/>
              <a:t> Meeting</a:t>
            </a:r>
          </a:p>
        </p:txBody>
      </p:sp>
      <p:pic>
        <p:nvPicPr>
          <p:cNvPr id="4" name="Picture 3">
            <a:extLst>
              <a:ext uri="{FF2B5EF4-FFF2-40B4-BE49-F238E27FC236}">
                <a16:creationId xmlns:a16="http://schemas.microsoft.com/office/drawing/2014/main" id="{6E24CE04-8CB8-EBC9-2D3E-F1CA2D6DC41A}"/>
              </a:ext>
            </a:extLst>
          </p:cNvPr>
          <p:cNvPicPr>
            <a:picLocks noChangeAspect="1"/>
          </p:cNvPicPr>
          <p:nvPr/>
        </p:nvPicPr>
        <p:blipFill>
          <a:blip r:embed="rId2"/>
          <a:srcRect/>
          <a:stretch/>
        </p:blipFill>
        <p:spPr>
          <a:xfrm>
            <a:off x="144691" y="641112"/>
            <a:ext cx="11902617" cy="5615944"/>
          </a:xfrm>
          <a:prstGeom prst="rect">
            <a:avLst/>
          </a:prstGeom>
        </p:spPr>
      </p:pic>
      <p:cxnSp>
        <p:nvCxnSpPr>
          <p:cNvPr id="5" name="Straight Connector 4">
            <a:extLst>
              <a:ext uri="{FF2B5EF4-FFF2-40B4-BE49-F238E27FC236}">
                <a16:creationId xmlns:a16="http://schemas.microsoft.com/office/drawing/2014/main" id="{9466DFDE-70A9-1C56-BEA3-92A9F5D2F4F7}"/>
              </a:ext>
            </a:extLst>
          </p:cNvPr>
          <p:cNvCxnSpPr>
            <a:cxnSpLocks/>
          </p:cNvCxnSpPr>
          <p:nvPr/>
        </p:nvCxnSpPr>
        <p:spPr>
          <a:xfrm>
            <a:off x="5479801" y="1882588"/>
            <a:ext cx="0" cy="3711388"/>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73D499-B4B4-F98E-6309-406450E0B676}"/>
              </a:ext>
            </a:extLst>
          </p:cNvPr>
          <p:cNvSpPr txBox="1"/>
          <p:nvPr/>
        </p:nvSpPr>
        <p:spPr>
          <a:xfrm>
            <a:off x="5479801" y="2162913"/>
            <a:ext cx="1175323" cy="461665"/>
          </a:xfrm>
          <a:prstGeom prst="rect">
            <a:avLst/>
          </a:prstGeom>
          <a:noFill/>
          <a:ln>
            <a:noFill/>
          </a:ln>
        </p:spPr>
        <p:txBody>
          <a:bodyPr wrap="none" rtlCol="0">
            <a:spAutoFit/>
          </a:bodyPr>
          <a:lstStyle/>
          <a:p>
            <a:pPr algn="ctr"/>
            <a:r>
              <a:rPr lang="en-US" sz="1200" b="1" dirty="0">
                <a:solidFill>
                  <a:srgbClr val="0432FF"/>
                </a:solidFill>
              </a:rPr>
              <a:t>Conclusion of</a:t>
            </a:r>
          </a:p>
          <a:p>
            <a:pPr algn="ctr"/>
            <a:r>
              <a:rPr lang="en-US" sz="1200" b="1" dirty="0">
                <a:solidFill>
                  <a:srgbClr val="0432FF"/>
                </a:solidFill>
              </a:rPr>
              <a:t>RHIC Operation</a:t>
            </a:r>
          </a:p>
        </p:txBody>
      </p:sp>
    </p:spTree>
    <p:extLst>
      <p:ext uri="{BB962C8B-B14F-4D97-AF65-F5344CB8AC3E}">
        <p14:creationId xmlns:p14="http://schemas.microsoft.com/office/powerpoint/2010/main" val="2604756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C82B49-13A2-48E1-8136-6A66626BB573}"/>
              </a:ext>
            </a:extLst>
          </p:cNvPr>
          <p:cNvPicPr>
            <a:picLocks noChangeAspect="1"/>
          </p:cNvPicPr>
          <p:nvPr/>
        </p:nvPicPr>
        <p:blipFill>
          <a:blip r:embed="rId2"/>
          <a:stretch>
            <a:fillRect/>
          </a:stretch>
        </p:blipFill>
        <p:spPr>
          <a:xfrm>
            <a:off x="2160417" y="885653"/>
            <a:ext cx="7718766" cy="5554588"/>
          </a:xfrm>
          <a:prstGeom prst="rect">
            <a:avLst/>
          </a:prstGeom>
        </p:spPr>
      </p:pic>
      <p:sp>
        <p:nvSpPr>
          <p:cNvPr id="2" name="Title 1"/>
          <p:cNvSpPr>
            <a:spLocks noGrp="1"/>
          </p:cNvSpPr>
          <p:nvPr>
            <p:ph type="title"/>
          </p:nvPr>
        </p:nvSpPr>
        <p:spPr>
          <a:xfrm>
            <a:off x="1992482" y="-153020"/>
            <a:ext cx="8587028" cy="1325563"/>
          </a:xfrm>
        </p:spPr>
        <p:txBody>
          <a:bodyPr/>
          <a:lstStyle/>
          <a:p>
            <a:r>
              <a:rPr lang="en-US" dirty="0"/>
              <a:t>Reference Schedule (Oct. 2021)</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22</a:t>
            </a:fld>
            <a:endParaRPr lang="en-US" dirty="0"/>
          </a:p>
        </p:txBody>
      </p:sp>
      <p:sp>
        <p:nvSpPr>
          <p:cNvPr id="6" name="TextBox 5">
            <a:extLst>
              <a:ext uri="{FF2B5EF4-FFF2-40B4-BE49-F238E27FC236}">
                <a16:creationId xmlns:a16="http://schemas.microsoft.com/office/drawing/2014/main" id="{C440C38C-03DA-6147-A040-0706FB07E49F}"/>
              </a:ext>
            </a:extLst>
          </p:cNvPr>
          <p:cNvSpPr txBox="1"/>
          <p:nvPr/>
        </p:nvSpPr>
        <p:spPr>
          <a:xfrm>
            <a:off x="2351223" y="5148222"/>
            <a:ext cx="587020" cy="461665"/>
          </a:xfrm>
          <a:prstGeom prst="rect">
            <a:avLst/>
          </a:prstGeom>
          <a:noFill/>
        </p:spPr>
        <p:txBody>
          <a:bodyPr wrap="square" rtlCol="0">
            <a:spAutoFit/>
          </a:bodyPr>
          <a:lstStyle/>
          <a:p>
            <a:r>
              <a:rPr lang="en-US" sz="800" dirty="0">
                <a:solidFill>
                  <a:schemeClr val="bg1"/>
                </a:solidFill>
              </a:rPr>
              <a:t>Notional Schedule</a:t>
            </a:r>
          </a:p>
          <a:p>
            <a:r>
              <a:rPr lang="en-US" sz="800" dirty="0">
                <a:solidFill>
                  <a:schemeClr val="bg1"/>
                </a:solidFill>
              </a:rPr>
              <a:t>2</a:t>
            </a:r>
            <a:r>
              <a:rPr lang="en-US" sz="800" baseline="30000" dirty="0">
                <a:solidFill>
                  <a:schemeClr val="bg1"/>
                </a:solidFill>
              </a:rPr>
              <a:t>nd</a:t>
            </a:r>
            <a:r>
              <a:rPr lang="en-US" sz="800" dirty="0">
                <a:solidFill>
                  <a:schemeClr val="bg1"/>
                </a:solidFill>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2940114" y="5470013"/>
            <a:ext cx="587020" cy="215444"/>
          </a:xfrm>
          <a:prstGeom prst="rect">
            <a:avLst/>
          </a:prstGeom>
          <a:noFill/>
        </p:spPr>
        <p:txBody>
          <a:bodyPr wrap="none" rtlCol="0">
            <a:spAutoFit/>
          </a:bodyPr>
          <a:lstStyle/>
          <a:p>
            <a:r>
              <a:rPr lang="en-US" sz="800" dirty="0">
                <a:solidFill>
                  <a:schemeClr val="bg1"/>
                </a:solidFill>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4116025" y="5519504"/>
            <a:ext cx="2057400" cy="21544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r>
              <a:rPr lang="en-US" sz="800" i="1" dirty="0"/>
              <a:t>Generic Detector R&amp;D</a:t>
            </a:r>
          </a:p>
        </p:txBody>
      </p:sp>
    </p:spTree>
    <p:extLst>
      <p:ext uri="{BB962C8B-B14F-4D97-AF65-F5344CB8AC3E}">
        <p14:creationId xmlns:p14="http://schemas.microsoft.com/office/powerpoint/2010/main" val="311979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87C4AF-7FDB-485E-9A3E-E656F33DD506}"/>
              </a:ext>
            </a:extLst>
          </p:cNvPr>
          <p:cNvGrpSpPr/>
          <p:nvPr/>
        </p:nvGrpSpPr>
        <p:grpSpPr>
          <a:xfrm>
            <a:off x="356003" y="118927"/>
            <a:ext cx="10678581" cy="5703072"/>
            <a:chOff x="794657" y="1134877"/>
            <a:chExt cx="7772400" cy="3088780"/>
          </a:xfrm>
        </p:grpSpPr>
        <p:pic>
          <p:nvPicPr>
            <p:cNvPr id="8" name="Picture 7">
              <a:extLst>
                <a:ext uri="{FF2B5EF4-FFF2-40B4-BE49-F238E27FC236}">
                  <a16:creationId xmlns:a16="http://schemas.microsoft.com/office/drawing/2014/main" id="{1631101E-4107-4304-A179-FBB03AC39CD8}"/>
                </a:ext>
              </a:extLst>
            </p:cNvPr>
            <p:cNvPicPr>
              <a:picLocks noChangeAspect="1"/>
            </p:cNvPicPr>
            <p:nvPr/>
          </p:nvPicPr>
          <p:blipFill>
            <a:blip r:embed="rId2"/>
            <a:stretch>
              <a:fillRect/>
            </a:stretch>
          </p:blipFill>
          <p:spPr>
            <a:xfrm>
              <a:off x="794657" y="1134877"/>
              <a:ext cx="7772400" cy="3088780"/>
            </a:xfrm>
            <a:prstGeom prst="rect">
              <a:avLst/>
            </a:prstGeom>
          </p:spPr>
        </p:pic>
        <p:pic>
          <p:nvPicPr>
            <p:cNvPr id="9" name="Picture 8">
              <a:extLst>
                <a:ext uri="{FF2B5EF4-FFF2-40B4-BE49-F238E27FC236}">
                  <a16:creationId xmlns:a16="http://schemas.microsoft.com/office/drawing/2014/main" id="{6D8883E4-BAF3-43A0-9760-3DAD03D3497C}"/>
                </a:ext>
              </a:extLst>
            </p:cNvPr>
            <p:cNvPicPr>
              <a:picLocks noChangeAspect="1"/>
            </p:cNvPicPr>
            <p:nvPr/>
          </p:nvPicPr>
          <p:blipFill>
            <a:blip r:embed="rId3"/>
            <a:stretch>
              <a:fillRect/>
            </a:stretch>
          </p:blipFill>
          <p:spPr>
            <a:xfrm>
              <a:off x="1752601" y="3370986"/>
              <a:ext cx="6030686" cy="391811"/>
            </a:xfrm>
            <a:prstGeom prst="rect">
              <a:avLst/>
            </a:prstGeom>
            <a:solidFill>
              <a:schemeClr val="bg1"/>
            </a:solidFill>
          </p:spPr>
        </p:pic>
      </p:grpSp>
      <p:sp>
        <p:nvSpPr>
          <p:cNvPr id="12" name="TextBox 11">
            <a:extLst>
              <a:ext uri="{FF2B5EF4-FFF2-40B4-BE49-F238E27FC236}">
                <a16:creationId xmlns:a16="http://schemas.microsoft.com/office/drawing/2014/main" id="{0145278F-9EC5-4F6D-859F-5DC3A26D1637}"/>
              </a:ext>
            </a:extLst>
          </p:cNvPr>
          <p:cNvSpPr txBox="1"/>
          <p:nvPr/>
        </p:nvSpPr>
        <p:spPr>
          <a:xfrm>
            <a:off x="178001" y="5891831"/>
            <a:ext cx="11835997" cy="877163"/>
          </a:xfrm>
          <a:prstGeom prst="rect">
            <a:avLst/>
          </a:prstGeom>
          <a:noFill/>
          <a:ln w="28575">
            <a:noFill/>
          </a:ln>
        </p:spPr>
        <p:txBody>
          <a:bodyPr wrap="square" rtlCol="0">
            <a:spAutoFit/>
          </a:bodyPr>
          <a:lstStyle/>
          <a:p>
            <a:pPr marL="285750" indent="-285750">
              <a:buFont typeface="Arial" panose="020B0604020202020204" pitchFamily="34" charset="0"/>
              <a:buChar char="•"/>
            </a:pPr>
            <a:r>
              <a:rPr lang="en-US" sz="1700" dirty="0"/>
              <a:t>This funding profile, V4 (Version 4), is based on actuals through FY23 and forecasts.</a:t>
            </a:r>
          </a:p>
          <a:p>
            <a:pPr marL="182563" indent="-182563">
              <a:buFont typeface="Arial" panose="020B0604020202020204" pitchFamily="34" charset="0"/>
              <a:buChar char="•"/>
            </a:pPr>
            <a:r>
              <a:rPr lang="en-US" sz="1700" dirty="0"/>
              <a:t>   V5 will use FY24 actual and revised forecasts.</a:t>
            </a:r>
          </a:p>
          <a:p>
            <a:pPr marL="182563" indent="-182563">
              <a:buFont typeface="Arial" panose="020B0604020202020204" pitchFamily="34" charset="0"/>
              <a:buChar char="•"/>
            </a:pPr>
            <a:r>
              <a:rPr lang="en-US" sz="1700" dirty="0"/>
              <a:t>   V6 will be the CD-2 Performance Baseline.</a:t>
            </a:r>
          </a:p>
        </p:txBody>
      </p:sp>
      <p:sp>
        <p:nvSpPr>
          <p:cNvPr id="13" name="TextBox 12">
            <a:extLst>
              <a:ext uri="{FF2B5EF4-FFF2-40B4-BE49-F238E27FC236}">
                <a16:creationId xmlns:a16="http://schemas.microsoft.com/office/drawing/2014/main" id="{94C16D9D-D350-4F37-8FB9-6DEF247F66F1}"/>
              </a:ext>
            </a:extLst>
          </p:cNvPr>
          <p:cNvSpPr txBox="1"/>
          <p:nvPr/>
        </p:nvSpPr>
        <p:spPr>
          <a:xfrm>
            <a:off x="7992109" y="2111167"/>
            <a:ext cx="2424637" cy="338554"/>
          </a:xfrm>
          <a:prstGeom prst="rect">
            <a:avLst/>
          </a:prstGeom>
          <a:solidFill>
            <a:schemeClr val="bg1"/>
          </a:solidFill>
          <a:ln w="38100">
            <a:solidFill>
              <a:schemeClr val="bg1"/>
            </a:solidFill>
          </a:ln>
        </p:spPr>
        <p:txBody>
          <a:bodyPr wrap="square" rtlCol="0">
            <a:spAutoFit/>
          </a:bodyPr>
          <a:lstStyle/>
          <a:p>
            <a:pPr>
              <a:spcBef>
                <a:spcPts val="1200"/>
              </a:spcBef>
              <a:spcAft>
                <a:spcPts val="1200"/>
              </a:spcAft>
            </a:pPr>
            <a:r>
              <a:rPr lang="en-US" sz="1600" dirty="0"/>
              <a:t>Transition to Operations</a:t>
            </a:r>
          </a:p>
        </p:txBody>
      </p:sp>
      <p:sp>
        <p:nvSpPr>
          <p:cNvPr id="15" name="TextBox 14">
            <a:extLst>
              <a:ext uri="{FF2B5EF4-FFF2-40B4-BE49-F238E27FC236}">
                <a16:creationId xmlns:a16="http://schemas.microsoft.com/office/drawing/2014/main" id="{A8B8D4B2-D766-D916-3C7F-56B06D7A681D}"/>
              </a:ext>
            </a:extLst>
          </p:cNvPr>
          <p:cNvSpPr txBox="1"/>
          <p:nvPr/>
        </p:nvSpPr>
        <p:spPr>
          <a:xfrm>
            <a:off x="11591670" y="6507384"/>
            <a:ext cx="422328" cy="261610"/>
          </a:xfrm>
          <a:prstGeom prst="rect">
            <a:avLst/>
          </a:prstGeom>
          <a:noFill/>
        </p:spPr>
        <p:txBody>
          <a:bodyPr wrap="square">
            <a:spAutoFit/>
          </a:bodyPr>
          <a:lstStyle/>
          <a:p>
            <a:fld id="{933A556B-7C63-244D-9B7C-B0EA8042B330}" type="slidenum">
              <a:rPr kumimoji="0" lang="en-US" sz="11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lang="en-US" dirty="0"/>
          </a:p>
        </p:txBody>
      </p:sp>
    </p:spTree>
    <p:extLst>
      <p:ext uri="{BB962C8B-B14F-4D97-AF65-F5344CB8AC3E}">
        <p14:creationId xmlns:p14="http://schemas.microsoft.com/office/powerpoint/2010/main" val="75195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1997-CAF6-CB83-288A-67A9B2FB956D}"/>
              </a:ext>
            </a:extLst>
          </p:cNvPr>
          <p:cNvSpPr>
            <a:spLocks noGrp="1"/>
          </p:cNvSpPr>
          <p:nvPr>
            <p:ph type="title"/>
          </p:nvPr>
        </p:nvSpPr>
        <p:spPr>
          <a:xfrm>
            <a:off x="1524000" y="6533"/>
            <a:ext cx="9144000" cy="1325563"/>
          </a:xfrm>
        </p:spPr>
        <p:txBody>
          <a:bodyPr>
            <a:normAutofit fontScale="90000"/>
          </a:bodyPr>
          <a:lstStyle/>
          <a:p>
            <a:pPr algn="ctr"/>
            <a:r>
              <a:rPr lang="en-US" dirty="0"/>
              <a:t>~10% Cost of A US Aircraft Carrier</a:t>
            </a:r>
            <a:br>
              <a:rPr lang="en-US" dirty="0"/>
            </a:br>
            <a:r>
              <a:rPr lang="en-US" sz="2700" dirty="0"/>
              <a:t>which are all built here in Newport News </a:t>
            </a:r>
          </a:p>
        </p:txBody>
      </p:sp>
      <p:sp>
        <p:nvSpPr>
          <p:cNvPr id="4" name="Slide Number Placeholder 3">
            <a:extLst>
              <a:ext uri="{FF2B5EF4-FFF2-40B4-BE49-F238E27FC236}">
                <a16:creationId xmlns:a16="http://schemas.microsoft.com/office/drawing/2014/main" id="{41065EE8-2F2C-EAA7-AFE8-2800FC47DC87}"/>
              </a:ext>
            </a:extLst>
          </p:cNvPr>
          <p:cNvSpPr>
            <a:spLocks noGrp="1"/>
          </p:cNvSpPr>
          <p:nvPr>
            <p:ph type="sldNum" sz="quarter" idx="12"/>
          </p:nvPr>
        </p:nvSpPr>
        <p:spPr/>
        <p:txBody>
          <a:bodyPr/>
          <a:lstStyle/>
          <a:p>
            <a:fld id="{893C5830-40F3-F04E-B2E3-10E6672BA8FF}" type="slidenum">
              <a:rPr lang="en-US" smtClean="0"/>
              <a:pPr/>
              <a:t>24</a:t>
            </a:fld>
            <a:endParaRPr lang="en-US" dirty="0"/>
          </a:p>
        </p:txBody>
      </p:sp>
      <p:pic>
        <p:nvPicPr>
          <p:cNvPr id="1028" name="Picture 4" descr="USS Gerald R. Ford underway">
            <a:extLst>
              <a:ext uri="{FF2B5EF4-FFF2-40B4-BE49-F238E27FC236}">
                <a16:creationId xmlns:a16="http://schemas.microsoft.com/office/drawing/2014/main" id="{A8994320-7216-68E0-A07E-E69232E94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60" b="7024"/>
          <a:stretch/>
        </p:blipFill>
        <p:spPr bwMode="auto">
          <a:xfrm>
            <a:off x="1693986" y="1172307"/>
            <a:ext cx="8804029" cy="4325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8B303D-06BA-5E5A-4650-D163023849A5}"/>
              </a:ext>
            </a:extLst>
          </p:cNvPr>
          <p:cNvSpPr txBox="1"/>
          <p:nvPr/>
        </p:nvSpPr>
        <p:spPr>
          <a:xfrm>
            <a:off x="1523999" y="5715676"/>
            <a:ext cx="9144000" cy="646331"/>
          </a:xfrm>
          <a:prstGeom prst="rect">
            <a:avLst/>
          </a:prstGeom>
          <a:noFill/>
        </p:spPr>
        <p:txBody>
          <a:bodyPr wrap="square" rtlCol="0">
            <a:spAutoFit/>
          </a:bodyPr>
          <a:lstStyle/>
          <a:p>
            <a:pPr algn="ctr"/>
            <a:r>
              <a:rPr lang="en-US" dirty="0"/>
              <a:t>3 billion dollars is a very large amount for a DOE nuclear physics project and budgets in the US are annual so we can expect good years and bad years along the way. </a:t>
            </a:r>
          </a:p>
        </p:txBody>
      </p:sp>
      <p:sp>
        <p:nvSpPr>
          <p:cNvPr id="7" name="TextBox 6">
            <a:extLst>
              <a:ext uri="{FF2B5EF4-FFF2-40B4-BE49-F238E27FC236}">
                <a16:creationId xmlns:a16="http://schemas.microsoft.com/office/drawing/2014/main" id="{5A18CE6A-685E-B3AD-A9A5-1776206ED7A0}"/>
              </a:ext>
            </a:extLst>
          </p:cNvPr>
          <p:cNvSpPr txBox="1"/>
          <p:nvPr/>
        </p:nvSpPr>
        <p:spPr>
          <a:xfrm>
            <a:off x="4607169" y="5114110"/>
            <a:ext cx="3420232" cy="369332"/>
          </a:xfrm>
          <a:prstGeom prst="rect">
            <a:avLst/>
          </a:prstGeom>
          <a:noFill/>
        </p:spPr>
        <p:txBody>
          <a:bodyPr wrap="none" rtlCol="0">
            <a:spAutoFit/>
          </a:bodyPr>
          <a:lstStyle/>
          <a:p>
            <a:r>
              <a:rPr lang="en-US" i="1" dirty="0"/>
              <a:t>Gerald R. Ford</a:t>
            </a:r>
            <a:r>
              <a:rPr lang="en-US" dirty="0"/>
              <a:t>-class aircraft carrier</a:t>
            </a:r>
          </a:p>
        </p:txBody>
      </p:sp>
    </p:spTree>
    <p:extLst>
      <p:ext uri="{BB962C8B-B14F-4D97-AF65-F5344CB8AC3E}">
        <p14:creationId xmlns:p14="http://schemas.microsoft.com/office/powerpoint/2010/main" val="2461460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25</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a:t>
            </a:r>
          </a:p>
        </p:txBody>
      </p:sp>
      <p:sp>
        <p:nvSpPr>
          <p:cNvPr id="51" name="TextBox 50">
            <a:extLst>
              <a:ext uri="{FF2B5EF4-FFF2-40B4-BE49-F238E27FC236}">
                <a16:creationId xmlns:a16="http://schemas.microsoft.com/office/drawing/2014/main" id="{1CDC8137-FF7B-D743-94F4-4B8C313F411E}"/>
              </a:ext>
            </a:extLst>
          </p:cNvPr>
          <p:cNvSpPr txBox="1"/>
          <p:nvPr/>
        </p:nvSpPr>
        <p:spPr>
          <a:xfrm>
            <a:off x="747807" y="5101714"/>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January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pic>
        <p:nvPicPr>
          <p:cNvPr id="4" name="Picture 3" descr="Timeline&#10;&#10;Description automatically generated">
            <a:extLst>
              <a:ext uri="{FF2B5EF4-FFF2-40B4-BE49-F238E27FC236}">
                <a16:creationId xmlns:a16="http://schemas.microsoft.com/office/drawing/2014/main" id="{EF0456CA-3783-274A-921D-121C976B5B4F}"/>
              </a:ext>
            </a:extLst>
          </p:cNvPr>
          <p:cNvPicPr>
            <a:picLocks noChangeAspect="1"/>
          </p:cNvPicPr>
          <p:nvPr/>
        </p:nvPicPr>
        <p:blipFill>
          <a:blip r:embed="rId2"/>
          <a:stretch>
            <a:fillRect/>
          </a:stretch>
        </p:blipFill>
        <p:spPr>
          <a:xfrm>
            <a:off x="868425" y="797447"/>
            <a:ext cx="10763688" cy="3824461"/>
          </a:xfrm>
          <a:prstGeom prst="rect">
            <a:avLst/>
          </a:prstGeom>
        </p:spPr>
      </p:pic>
      <p:sp>
        <p:nvSpPr>
          <p:cNvPr id="14" name="Slide Number Placeholder 2">
            <a:extLst>
              <a:ext uri="{FF2B5EF4-FFF2-40B4-BE49-F238E27FC236}">
                <a16:creationId xmlns:a16="http://schemas.microsoft.com/office/drawing/2014/main" id="{A5906F58-F5F9-2A4B-82F9-FE69374D239D}"/>
              </a:ext>
            </a:extLst>
          </p:cNvPr>
          <p:cNvSpPr txBox="1">
            <a:spLocks/>
          </p:cNvSpPr>
          <p:nvPr/>
        </p:nvSpPr>
        <p:spPr>
          <a:xfrm>
            <a:off x="11635881"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solidFill>
                  <a:schemeClr val="tx1"/>
                </a:solidFill>
              </a:rPr>
              <a:pPr/>
              <a:t>25</a:t>
            </a:fld>
            <a:endParaRPr lang="en-US" dirty="0">
              <a:solidFill>
                <a:schemeClr val="tx1"/>
              </a:solidFill>
            </a:endParaRPr>
          </a:p>
        </p:txBody>
      </p:sp>
      <p:sp>
        <p:nvSpPr>
          <p:cNvPr id="15" name="TextBox 14">
            <a:extLst>
              <a:ext uri="{FF2B5EF4-FFF2-40B4-BE49-F238E27FC236}">
                <a16:creationId xmlns:a16="http://schemas.microsoft.com/office/drawing/2014/main" id="{67F68C01-098D-904E-A88C-55B3EC539C91}"/>
              </a:ext>
            </a:extLst>
          </p:cNvPr>
          <p:cNvSpPr txBox="1"/>
          <p:nvPr/>
        </p:nvSpPr>
        <p:spPr>
          <a:xfrm>
            <a:off x="8725534" y="5101714"/>
            <a:ext cx="3224221"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6" name="TextBox 15">
            <a:extLst>
              <a:ext uri="{FF2B5EF4-FFF2-40B4-BE49-F238E27FC236}">
                <a16:creationId xmlns:a16="http://schemas.microsoft.com/office/drawing/2014/main" id="{D8DC2FDD-2E94-C54E-825F-055A2A457559}"/>
              </a:ext>
            </a:extLst>
          </p:cNvPr>
          <p:cNvSpPr txBox="1"/>
          <p:nvPr/>
        </p:nvSpPr>
        <p:spPr>
          <a:xfrm>
            <a:off x="4674144" y="5101714"/>
            <a:ext cx="3203807" cy="1600438"/>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preliminary design for all subdetectors</a:t>
            </a:r>
          </a:p>
          <a:p>
            <a:r>
              <a:rPr lang="en-US" sz="1400" dirty="0"/>
              <a:t>Design Maturity: &gt;60%</a:t>
            </a:r>
          </a:p>
          <a:p>
            <a:r>
              <a:rPr lang="en-US" sz="1400" dirty="0"/>
              <a:t>Need “pre-”TDR</a:t>
            </a:r>
          </a:p>
          <a:p>
            <a:r>
              <a:rPr lang="en-US" sz="1400" dirty="0"/>
              <a:t>Baseline project in scope, cost, schedule</a:t>
            </a:r>
          </a:p>
        </p:txBody>
      </p:sp>
    </p:spTree>
    <p:extLst>
      <p:ext uri="{BB962C8B-B14F-4D97-AF65-F5344CB8AC3E}">
        <p14:creationId xmlns:p14="http://schemas.microsoft.com/office/powerpoint/2010/main" val="271843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70AB4E-9BE9-8E4C-8D86-4833232B4B57}"/>
              </a:ext>
            </a:extLst>
          </p:cNvPr>
          <p:cNvSpPr txBox="1"/>
          <p:nvPr/>
        </p:nvSpPr>
        <p:spPr>
          <a:xfrm>
            <a:off x="1792928" y="1525604"/>
            <a:ext cx="4947704" cy="3939540"/>
          </a:xfrm>
          <a:prstGeom prst="rect">
            <a:avLst/>
          </a:prstGeom>
          <a:noFill/>
        </p:spPr>
        <p:txBody>
          <a:bodyPr wrap="square" rtlCol="0">
            <a:spAutoFit/>
          </a:bodyPr>
          <a:lstStyle/>
          <a:p>
            <a:r>
              <a:rPr lang="en-US" sz="1600" dirty="0"/>
              <a:t>Posted to the </a:t>
            </a:r>
            <a:r>
              <a:rPr lang="en-US" sz="1600" dirty="0" err="1"/>
              <a:t>arXiv</a:t>
            </a:r>
            <a:r>
              <a:rPr lang="en-US" sz="1600" dirty="0"/>
              <a:t> on 8 March 2021:</a:t>
            </a:r>
          </a:p>
          <a:p>
            <a:r>
              <a:rPr lang="en-US" sz="1600" dirty="0">
                <a:hlinkClick r:id="rId2"/>
              </a:rPr>
              <a:t>https://arxiv.org/abs/2103.05419</a:t>
            </a:r>
            <a:r>
              <a:rPr lang="en-US" sz="1600" dirty="0"/>
              <a:t>  </a:t>
            </a:r>
          </a:p>
          <a:p>
            <a:endParaRPr lang="en-US" sz="1600" dirty="0"/>
          </a:p>
          <a:p>
            <a:r>
              <a:rPr lang="en-US" sz="1600" dirty="0"/>
              <a:t>902 pages, 415 authors, and 151 institutions</a:t>
            </a:r>
          </a:p>
          <a:p>
            <a:endParaRPr lang="en-US" sz="1600" dirty="0"/>
          </a:p>
          <a:p>
            <a:r>
              <a:rPr lang="en-US" sz="1600" b="1" dirty="0"/>
              <a:t>LaTeX Source Code On The </a:t>
            </a:r>
            <a:r>
              <a:rPr lang="en-US" sz="1600" b="1" dirty="0" err="1"/>
              <a:t>arXiv</a:t>
            </a:r>
            <a:r>
              <a:rPr lang="en-US" sz="1600" b="1" dirty="0"/>
              <a:t> </a:t>
            </a:r>
          </a:p>
          <a:p>
            <a:endParaRPr lang="en-US" sz="1600" b="1" dirty="0"/>
          </a:p>
          <a:p>
            <a:r>
              <a:rPr lang="en-US" sz="1600" dirty="0"/>
              <a:t>Now also published in a refereed journal:</a:t>
            </a:r>
          </a:p>
          <a:p>
            <a:r>
              <a:rPr lang="en-US" sz="1600" i="1" dirty="0" err="1"/>
              <a:t>Nucl.Phys.A</a:t>
            </a:r>
            <a:r>
              <a:rPr lang="en-US" sz="1600" dirty="0"/>
              <a:t> 1026 (2022) 122447</a:t>
            </a:r>
          </a:p>
          <a:p>
            <a:endParaRPr lang="en-US" sz="1600" dirty="0"/>
          </a:p>
          <a:p>
            <a:r>
              <a:rPr lang="en-US" sz="1600" dirty="0"/>
              <a:t>As of 16 January 2024 has 714 citations</a:t>
            </a:r>
          </a:p>
          <a:p>
            <a:r>
              <a:rPr lang="en-US" sz="1600" dirty="0"/>
              <a:t>The document is broken into three volumes:</a:t>
            </a:r>
          </a:p>
          <a:p>
            <a:r>
              <a:rPr lang="en-US" sz="1600" b="1" dirty="0"/>
              <a:t>Executive Summary</a:t>
            </a:r>
          </a:p>
          <a:p>
            <a:r>
              <a:rPr lang="en-US" sz="1600" dirty="0"/>
              <a:t>Physics</a:t>
            </a:r>
          </a:p>
          <a:p>
            <a:r>
              <a:rPr lang="en-US" sz="1600" dirty="0"/>
              <a:t>Detectors</a:t>
            </a:r>
          </a:p>
          <a:p>
            <a:endParaRPr lang="en-US" sz="1000" dirty="0"/>
          </a:p>
        </p:txBody>
      </p:sp>
      <p:sp>
        <p:nvSpPr>
          <p:cNvPr id="4" name="Title 3">
            <a:extLst>
              <a:ext uri="{FF2B5EF4-FFF2-40B4-BE49-F238E27FC236}">
                <a16:creationId xmlns:a16="http://schemas.microsoft.com/office/drawing/2014/main" id="{480B5ED9-D88D-FF4D-BC4D-587E5AFFC394}"/>
              </a:ext>
            </a:extLst>
          </p:cNvPr>
          <p:cNvSpPr>
            <a:spLocks noGrp="1"/>
          </p:cNvSpPr>
          <p:nvPr>
            <p:ph type="ctrTitle"/>
          </p:nvPr>
        </p:nvSpPr>
        <p:spPr>
          <a:xfrm>
            <a:off x="1524000" y="119359"/>
            <a:ext cx="9144000" cy="846342"/>
          </a:xfrm>
        </p:spPr>
        <p:txBody>
          <a:bodyPr/>
          <a:lstStyle/>
          <a:p>
            <a:pPr algn="ctr"/>
            <a:r>
              <a:rPr lang="en-US" sz="4000" dirty="0"/>
              <a:t>From EIC Yellow Report to pre-TDR</a:t>
            </a:r>
          </a:p>
        </p:txBody>
      </p:sp>
      <p:pic>
        <p:nvPicPr>
          <p:cNvPr id="5" name="Picture 4">
            <a:extLst>
              <a:ext uri="{FF2B5EF4-FFF2-40B4-BE49-F238E27FC236}">
                <a16:creationId xmlns:a16="http://schemas.microsoft.com/office/drawing/2014/main" id="{F6DB53D7-FB0C-3F43-8209-B4F8294497FC}"/>
              </a:ext>
            </a:extLst>
          </p:cNvPr>
          <p:cNvPicPr>
            <a:picLocks noChangeAspect="1"/>
          </p:cNvPicPr>
          <p:nvPr/>
        </p:nvPicPr>
        <p:blipFill>
          <a:blip r:embed="rId3"/>
          <a:stretch>
            <a:fillRect/>
          </a:stretch>
        </p:blipFill>
        <p:spPr>
          <a:xfrm>
            <a:off x="6740632" y="1525604"/>
            <a:ext cx="3348189" cy="4332949"/>
          </a:xfrm>
          <a:prstGeom prst="rect">
            <a:avLst/>
          </a:prstGeom>
        </p:spPr>
      </p:pic>
      <p:sp>
        <p:nvSpPr>
          <p:cNvPr id="2" name="TextBox 1">
            <a:extLst>
              <a:ext uri="{FF2B5EF4-FFF2-40B4-BE49-F238E27FC236}">
                <a16:creationId xmlns:a16="http://schemas.microsoft.com/office/drawing/2014/main" id="{F492C406-E3D0-8D0C-C472-E4D93EF57EBC}"/>
              </a:ext>
            </a:extLst>
          </p:cNvPr>
          <p:cNvSpPr txBox="1"/>
          <p:nvPr/>
        </p:nvSpPr>
        <p:spPr>
          <a:xfrm>
            <a:off x="0" y="6214820"/>
            <a:ext cx="12192000" cy="461665"/>
          </a:xfrm>
          <a:prstGeom prst="rect">
            <a:avLst/>
          </a:prstGeom>
          <a:noFill/>
        </p:spPr>
        <p:txBody>
          <a:bodyPr wrap="square" rtlCol="0">
            <a:spAutoFit/>
          </a:bodyPr>
          <a:lstStyle/>
          <a:p>
            <a:pPr algn="ctr"/>
            <a:r>
              <a:rPr lang="en-US" sz="2400" dirty="0"/>
              <a:t>NOW we starting to get organized to write a pre Technical Design Report  </a:t>
            </a:r>
          </a:p>
        </p:txBody>
      </p:sp>
      <p:sp>
        <p:nvSpPr>
          <p:cNvPr id="6" name="TextBox 5">
            <a:extLst>
              <a:ext uri="{FF2B5EF4-FFF2-40B4-BE49-F238E27FC236}">
                <a16:creationId xmlns:a16="http://schemas.microsoft.com/office/drawing/2014/main" id="{951CB6AE-C0A5-A10F-AB27-71EF93D4D3CC}"/>
              </a:ext>
            </a:extLst>
          </p:cNvPr>
          <p:cNvSpPr txBox="1"/>
          <p:nvPr/>
        </p:nvSpPr>
        <p:spPr>
          <a:xfrm>
            <a:off x="11630186" y="6488668"/>
            <a:ext cx="561814" cy="369332"/>
          </a:xfrm>
          <a:prstGeom prst="rect">
            <a:avLst/>
          </a:prstGeom>
          <a:noFill/>
        </p:spPr>
        <p:txBody>
          <a:bodyPr wrap="square">
            <a:spAutoFit/>
          </a:bodyPr>
          <a:lstStyle/>
          <a:p>
            <a:fld id="{933A556B-7C63-244D-9B7C-B0EA8042B330}" type="slidenum">
              <a:rPr lang="en-US" smtClean="0"/>
              <a:pPr/>
              <a:t>26</a:t>
            </a:fld>
            <a:endParaRPr lang="en-US" dirty="0"/>
          </a:p>
        </p:txBody>
      </p:sp>
    </p:spTree>
    <p:extLst>
      <p:ext uri="{BB962C8B-B14F-4D97-AF65-F5344CB8AC3E}">
        <p14:creationId xmlns:p14="http://schemas.microsoft.com/office/powerpoint/2010/main" val="392923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7" name="Text Placeholder 6"/>
          <p:cNvSpPr>
            <a:spLocks noGrp="1"/>
          </p:cNvSpPr>
          <p:nvPr>
            <p:ph type="body" sz="quarter" idx="17"/>
          </p:nvPr>
        </p:nvSpPr>
        <p:spPr>
          <a:xfrm>
            <a:off x="929898" y="1417315"/>
            <a:ext cx="5352915" cy="5138468"/>
          </a:xfrm>
        </p:spPr>
        <p:txBody>
          <a:bodyPr>
            <a:normAutofit/>
          </a:bodyPr>
          <a:lstStyle/>
          <a:p>
            <a:r>
              <a:rPr lang="en-US" sz="1800" dirty="0">
                <a:solidFill>
                  <a:schemeClr val="tx1"/>
                </a:solidFill>
              </a:rPr>
              <a:t>Due to a very strong overlap in the </a:t>
            </a:r>
            <a:r>
              <a:rPr lang="en-US" sz="1800" b="1" dirty="0">
                <a:solidFill>
                  <a:schemeClr val="tx1"/>
                </a:solidFill>
              </a:rPr>
              <a:t>physics interests</a:t>
            </a:r>
            <a:r>
              <a:rPr lang="en-US" sz="1800" dirty="0">
                <a:solidFill>
                  <a:schemeClr val="tx1"/>
                </a:solidFill>
              </a:rPr>
              <a:t>, the EIC project has turned into a very nice joint project with BNL and JLab.   </a:t>
            </a:r>
            <a:r>
              <a:rPr lang="en-US" sz="1800" b="1" dirty="0">
                <a:solidFill>
                  <a:schemeClr val="tx1"/>
                </a:solidFill>
              </a:rPr>
              <a:t>(note: in an ideal world this is how science should always be done!)</a:t>
            </a:r>
          </a:p>
          <a:p>
            <a:r>
              <a:rPr lang="en-US" sz="1800" dirty="0">
                <a:solidFill>
                  <a:schemeClr val="tx1"/>
                </a:solidFill>
              </a:rPr>
              <a:t>Project is making good progress and with the requested funding, the EIC machine will turn on for science in the 2030’s, so the young people in this room will be part of the scientific team running the experiments and analyzing the exclusive physics channels!</a:t>
            </a:r>
          </a:p>
          <a:p>
            <a:r>
              <a:rPr lang="en-US" sz="1800" dirty="0">
                <a:solidFill>
                  <a:schemeClr val="tx1"/>
                </a:solidFill>
              </a:rPr>
              <a:t>If you have no idea where you as a form factor person fit in, Barak, Andrew, myself are working getting our Yellow Report elastic scattering team going again: </a:t>
            </a:r>
            <a:r>
              <a:rPr lang="en-US" sz="1800" dirty="0" err="1">
                <a:solidFill>
                  <a:schemeClr val="tx1"/>
                </a:solidFill>
              </a:rPr>
              <a:t>ePIC</a:t>
            </a:r>
            <a:r>
              <a:rPr lang="en-US" sz="1800" dirty="0">
                <a:solidFill>
                  <a:schemeClr val="tx1"/>
                </a:solidFill>
              </a:rPr>
              <a:t> interest both for luminosity checks and for high Q</a:t>
            </a:r>
            <a:r>
              <a:rPr lang="en-US" sz="1800" baseline="30000" dirty="0">
                <a:solidFill>
                  <a:schemeClr val="tx1"/>
                </a:solidFill>
              </a:rPr>
              <a:t>2</a:t>
            </a:r>
            <a:r>
              <a:rPr lang="en-US" sz="1800" dirty="0">
                <a:solidFill>
                  <a:schemeClr val="tx1"/>
                </a:solidFill>
              </a:rPr>
              <a:t> physics. </a:t>
            </a:r>
          </a:p>
          <a:p>
            <a:r>
              <a:rPr lang="en-US" sz="1800" dirty="0">
                <a:solidFill>
                  <a:schemeClr val="tx1"/>
                </a:solidFill>
              </a:rPr>
              <a:t>MANY other opportunities available to you from within the Hall A collaboration!</a:t>
            </a:r>
          </a:p>
        </p:txBody>
      </p:sp>
      <p:pic>
        <p:nvPicPr>
          <p:cNvPr id="5" name="Picture 4" descr="A map of a circuit&#10;&#10;Description automatically generated">
            <a:extLst>
              <a:ext uri="{FF2B5EF4-FFF2-40B4-BE49-F238E27FC236}">
                <a16:creationId xmlns:a16="http://schemas.microsoft.com/office/drawing/2014/main" id="{19A0CA26-505C-EF83-E1DA-3CD89A360E45}"/>
              </a:ext>
            </a:extLst>
          </p:cNvPr>
          <p:cNvPicPr>
            <a:picLocks noChangeAspect="1"/>
          </p:cNvPicPr>
          <p:nvPr/>
        </p:nvPicPr>
        <p:blipFill>
          <a:blip r:embed="rId2"/>
          <a:stretch>
            <a:fillRect/>
          </a:stretch>
        </p:blipFill>
        <p:spPr>
          <a:xfrm>
            <a:off x="7081056" y="1417315"/>
            <a:ext cx="3978168" cy="5138468"/>
          </a:xfrm>
          <a:prstGeom prst="rect">
            <a:avLst/>
          </a:prstGeom>
        </p:spPr>
      </p:pic>
    </p:spTree>
    <p:extLst>
      <p:ext uri="{BB962C8B-B14F-4D97-AF65-F5344CB8AC3E}">
        <p14:creationId xmlns:p14="http://schemas.microsoft.com/office/powerpoint/2010/main" val="35414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1524000" y="109440"/>
            <a:ext cx="9141840" cy="588240"/>
          </a:xfrm>
          <a:prstGeom prst="rect">
            <a:avLst/>
          </a:prstGeom>
          <a:noFill/>
          <a:ln w="0">
            <a:noFill/>
          </a:ln>
        </p:spPr>
        <p:style>
          <a:lnRef idx="0">
            <a:scrgbClr r="0" g="0" b="0"/>
          </a:lnRef>
          <a:fillRef idx="0">
            <a:scrgbClr r="0" g="0" b="0"/>
          </a:fillRef>
          <a:effectRef idx="0">
            <a:scrgbClr r="0" g="0" b="0"/>
          </a:effectRef>
          <a:fontRef idx="minor"/>
        </p:style>
        <p:txBody>
          <a:bodyPr lIns="90360" tIns="44280" rIns="90360" bIns="44280" anchor="ctr">
            <a:noAutofit/>
          </a:bodyPr>
          <a:lstStyle/>
          <a:p>
            <a:pPr algn="ctr">
              <a:lnSpc>
                <a:spcPct val="100000"/>
              </a:lnSpc>
              <a:buNone/>
            </a:pPr>
            <a:r>
              <a:rPr lang="en-US" sz="3200" b="1" spc="-1" dirty="0">
                <a:solidFill>
                  <a:srgbClr val="FC0128"/>
                </a:solidFill>
                <a:latin typeface="Arial"/>
                <a:ea typeface="DejaVu Sans"/>
              </a:rPr>
              <a:t>PAC51 Positron Results</a:t>
            </a:r>
            <a:endParaRPr lang="de-DE" sz="3200" spc="-1" dirty="0">
              <a:latin typeface="Arial"/>
            </a:endParaRPr>
          </a:p>
        </p:txBody>
      </p:sp>
      <p:graphicFrame>
        <p:nvGraphicFramePr>
          <p:cNvPr id="79" name="Table 2"/>
          <p:cNvGraphicFramePr/>
          <p:nvPr/>
        </p:nvGraphicFramePr>
        <p:xfrm>
          <a:off x="685499" y="826556"/>
          <a:ext cx="10766804" cy="4548600"/>
        </p:xfrm>
        <a:graphic>
          <a:graphicData uri="http://schemas.openxmlformats.org/drawingml/2006/table">
            <a:tbl>
              <a:tblPr/>
              <a:tblGrid>
                <a:gridCol w="1177381">
                  <a:extLst>
                    <a:ext uri="{9D8B030D-6E8A-4147-A177-3AD203B41FA5}">
                      <a16:colId xmlns:a16="http://schemas.microsoft.com/office/drawing/2014/main" val="20000"/>
                    </a:ext>
                  </a:extLst>
                </a:gridCol>
                <a:gridCol w="3720125">
                  <a:extLst>
                    <a:ext uri="{9D8B030D-6E8A-4147-A177-3AD203B41FA5}">
                      <a16:colId xmlns:a16="http://schemas.microsoft.com/office/drawing/2014/main" val="20001"/>
                    </a:ext>
                  </a:extLst>
                </a:gridCol>
                <a:gridCol w="1275892">
                  <a:extLst>
                    <a:ext uri="{9D8B030D-6E8A-4147-A177-3AD203B41FA5}">
                      <a16:colId xmlns:a16="http://schemas.microsoft.com/office/drawing/2014/main" val="20002"/>
                    </a:ext>
                  </a:extLst>
                </a:gridCol>
                <a:gridCol w="588690">
                  <a:extLst>
                    <a:ext uri="{9D8B030D-6E8A-4147-A177-3AD203B41FA5}">
                      <a16:colId xmlns:a16="http://schemas.microsoft.com/office/drawing/2014/main" val="20003"/>
                    </a:ext>
                  </a:extLst>
                </a:gridCol>
                <a:gridCol w="1079822">
                  <a:extLst>
                    <a:ext uri="{9D8B030D-6E8A-4147-A177-3AD203B41FA5}">
                      <a16:colId xmlns:a16="http://schemas.microsoft.com/office/drawing/2014/main" val="20004"/>
                    </a:ext>
                  </a:extLst>
                </a:gridCol>
                <a:gridCol w="883274">
                  <a:extLst>
                    <a:ext uri="{9D8B030D-6E8A-4147-A177-3AD203B41FA5}">
                      <a16:colId xmlns:a16="http://schemas.microsoft.com/office/drawing/2014/main" val="20005"/>
                    </a:ext>
                  </a:extLst>
                </a:gridCol>
                <a:gridCol w="981311">
                  <a:extLst>
                    <a:ext uri="{9D8B030D-6E8A-4147-A177-3AD203B41FA5}">
                      <a16:colId xmlns:a16="http://schemas.microsoft.com/office/drawing/2014/main" val="20006"/>
                    </a:ext>
                  </a:extLst>
                </a:gridCol>
                <a:gridCol w="1060309">
                  <a:extLst>
                    <a:ext uri="{9D8B030D-6E8A-4147-A177-3AD203B41FA5}">
                      <a16:colId xmlns:a16="http://schemas.microsoft.com/office/drawing/2014/main" val="20007"/>
                    </a:ext>
                  </a:extLst>
                </a:gridCol>
              </a:tblGrid>
              <a:tr h="562700">
                <a:tc>
                  <a:txBody>
                    <a:bodyPr/>
                    <a:lstStyle/>
                    <a:p>
                      <a:pPr algn="ctr">
                        <a:lnSpc>
                          <a:spcPct val="100000"/>
                        </a:lnSpc>
                        <a:buNone/>
                      </a:pPr>
                      <a:r>
                        <a:rPr lang="en-US" sz="1400" b="1" strike="noStrike" spc="-1" dirty="0">
                          <a:solidFill>
                            <a:srgbClr val="000000"/>
                          </a:solidFill>
                          <a:latin typeface="Arial Narrow"/>
                          <a:ea typeface="DejaVu Sans"/>
                        </a:rPr>
                        <a:t>NUMBER</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000000"/>
                          </a:solidFill>
                          <a:latin typeface="Arial Narrow"/>
                          <a:ea typeface="DejaVu Sans"/>
                        </a:rPr>
                        <a:t>TITLE</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114300" algn="ctr">
                        <a:lnSpc>
                          <a:spcPct val="100000"/>
                        </a:lnSpc>
                        <a:buNone/>
                        <a:tabLst>
                          <a:tab pos="0" algn="l"/>
                        </a:tabLst>
                      </a:pPr>
                      <a:r>
                        <a:rPr lang="en-US" sz="1400" b="1" strike="noStrike" spc="-1" dirty="0">
                          <a:solidFill>
                            <a:srgbClr val="000000"/>
                          </a:solidFill>
                          <a:latin typeface="Arial Narrow"/>
                          <a:ea typeface="DejaVu Sans"/>
                        </a:rPr>
                        <a:t>CONTACT PERSON</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a:solidFill>
                            <a:srgbClr val="000000"/>
                          </a:solidFill>
                          <a:latin typeface="Arial Narrow"/>
                          <a:ea typeface="DejaVu Sans"/>
                        </a:rPr>
                        <a:t>HALL</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dirty="0">
                          <a:solidFill>
                            <a:srgbClr val="000000"/>
                          </a:solidFill>
                          <a:latin typeface="Arial Narrow"/>
                          <a:ea typeface="DejaVu Sans"/>
                        </a:rPr>
                        <a:t>DAYS</a:t>
                      </a:r>
                      <a:br>
                        <a:rPr sz="1400" dirty="0"/>
                      </a:br>
                      <a:r>
                        <a:rPr lang="en-US" sz="1400" b="1" strike="noStrike" spc="-1" dirty="0">
                          <a:solidFill>
                            <a:srgbClr val="000000"/>
                          </a:solidFill>
                          <a:latin typeface="Arial Narrow"/>
                          <a:ea typeface="DejaVu Sans"/>
                        </a:rPr>
                        <a:t>REQUESTED</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dirty="0">
                          <a:solidFill>
                            <a:srgbClr val="FF0000"/>
                          </a:solidFill>
                          <a:latin typeface="Arial Narrow"/>
                          <a:ea typeface="DejaVu Sans"/>
                        </a:rPr>
                        <a:t>DAYS</a:t>
                      </a:r>
                      <a:br>
                        <a:rPr sz="1400" dirty="0"/>
                      </a:br>
                      <a:r>
                        <a:rPr lang="en-US" sz="1400" b="1" strike="noStrike" spc="-1" dirty="0">
                          <a:solidFill>
                            <a:srgbClr val="FF0000"/>
                          </a:solidFill>
                          <a:latin typeface="Arial Narrow"/>
                          <a:ea typeface="DejaVu Sans"/>
                        </a:rPr>
                        <a:t>AWARDED</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FF0000"/>
                          </a:solidFill>
                          <a:latin typeface="Arial Narrow"/>
                          <a:ea typeface="DejaVu Sans"/>
                        </a:rPr>
                        <a:t>SCIENTIFIC</a:t>
                      </a:r>
                      <a:br>
                        <a:rPr sz="1400" dirty="0"/>
                      </a:br>
                      <a:r>
                        <a:rPr lang="en-US" sz="1400" b="1" strike="noStrike" spc="-1" dirty="0">
                          <a:solidFill>
                            <a:srgbClr val="FF0000"/>
                          </a:solidFill>
                          <a:latin typeface="Arial Narrow"/>
                          <a:ea typeface="DejaVu Sans"/>
                        </a:rPr>
                        <a:t>RATING</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000000"/>
                          </a:solidFill>
                          <a:latin typeface="Arial Narrow"/>
                          <a:ea typeface="DejaVu Sans"/>
                        </a:rPr>
                        <a:t>PAC DECISION</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610276">
                <a:tc>
                  <a:txBody>
                    <a:bodyPr/>
                    <a:lstStyle/>
                    <a:p>
                      <a:pPr algn="ctr">
                        <a:lnSpc>
                          <a:spcPct val="100000"/>
                        </a:lnSpc>
                        <a:buNone/>
                      </a:pPr>
                      <a:r>
                        <a:rPr lang="en-US" sz="1400" b="0" strike="noStrike" spc="-1" dirty="0">
                          <a:solidFill>
                            <a:srgbClr val="000000"/>
                          </a:solidFill>
                          <a:latin typeface="Calibri"/>
                          <a:ea typeface="DejaVu Sans"/>
                        </a:rPr>
                        <a:t>PR12+23-002</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Beam Charge Asymmetries for Deeply Virtual Compton Scattering on the Proton at CLAS12</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Eric </a:t>
                      </a:r>
                      <a:r>
                        <a:rPr lang="en-US" sz="1400" b="0" strike="noStrike" spc="-1" err="1">
                          <a:solidFill>
                            <a:srgbClr val="000000"/>
                          </a:solidFill>
                          <a:latin typeface="Calibri"/>
                          <a:ea typeface="DejaVu Sans"/>
                        </a:rPr>
                        <a:t>Voutier</a:t>
                      </a:r>
                      <a:endParaRPr lang="de-DE" sz="1400" b="0" strike="noStrike" spc="-1" err="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B</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100</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de-DE" sz="1400" b="0" strike="noStrike" spc="-1">
                          <a:latin typeface="Calibri"/>
                        </a:rPr>
                        <a:t>100</a:t>
                      </a:r>
                      <a:endParaRPr lang="de-DE" sz="1400" b="0" strike="noStrike" spc="-1">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de-DE" sz="1400" b="0" strike="noStrike" spc="-1" dirty="0">
                          <a:latin typeface="Calibri"/>
                        </a:rPr>
                        <a:t>C1</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3"/>
                  </a:ext>
                </a:extLst>
              </a:tr>
              <a:tr h="910324">
                <a:tc>
                  <a:txBody>
                    <a:bodyPr/>
                    <a:lstStyle/>
                    <a:p>
                      <a:pPr algn="ctr">
                        <a:lnSpc>
                          <a:spcPct val="100000"/>
                        </a:lnSpc>
                        <a:buNone/>
                      </a:pPr>
                      <a:r>
                        <a:rPr lang="en-US" sz="1400" b="0" strike="noStrike" spc="-1">
                          <a:solidFill>
                            <a:srgbClr val="000000"/>
                          </a:solidFill>
                          <a:latin typeface="Calibri"/>
                          <a:ea typeface="DejaVu Sans"/>
                        </a:rPr>
                        <a:t>PR12+23-003</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Measurement of Deep Inelastic Scattering from Nuclei with Electron and Positron Beams to Constrain the Impact of Coulomb Corrections in DIS</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Dave Gaskell</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9.3</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9.3</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buNone/>
                      </a:pPr>
                      <a:r>
                        <a:rPr lang="de-DE" sz="1400" b="1" strike="noStrike" spc="-1" dirty="0">
                          <a:latin typeface="Calibri"/>
                        </a:rPr>
                        <a:t>A-</a:t>
                      </a: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C1</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544474">
                <a:tc>
                  <a:txBody>
                    <a:bodyPr/>
                    <a:lstStyle/>
                    <a:p>
                      <a:pPr algn="ctr">
                        <a:lnSpc>
                          <a:spcPct val="100000"/>
                        </a:lnSpc>
                        <a:buNone/>
                      </a:pPr>
                      <a:r>
                        <a:rPr lang="en-US" sz="1400" b="0" strike="noStrike" spc="-1" dirty="0">
                          <a:solidFill>
                            <a:srgbClr val="000000"/>
                          </a:solidFill>
                          <a:latin typeface="Calibri"/>
                          <a:ea typeface="DejaVu Sans"/>
                        </a:rPr>
                        <a:t>PR12+23-005</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A Dark Photon Search with a </a:t>
                      </a:r>
                      <a:r>
                        <a:rPr lang="en-US" sz="1400" b="0" strike="noStrike" spc="-1" err="1">
                          <a:solidFill>
                            <a:srgbClr val="000000"/>
                          </a:solidFill>
                          <a:latin typeface="Calibri"/>
                          <a:ea typeface="DejaVu Sans"/>
                        </a:rPr>
                        <a:t>JLab</a:t>
                      </a:r>
                      <a:r>
                        <a:rPr lang="en-US" sz="1400" b="0" strike="noStrike" spc="-1">
                          <a:solidFill>
                            <a:srgbClr val="000000"/>
                          </a:solidFill>
                          <a:latin typeface="Calibri"/>
                          <a:ea typeface="DejaVu Sans"/>
                        </a:rPr>
                        <a:t> positron beam</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Bogdan </a:t>
                      </a:r>
                      <a:r>
                        <a:rPr lang="en-US" sz="1400" b="0" strike="noStrike" spc="-1" err="1">
                          <a:solidFill>
                            <a:srgbClr val="000000"/>
                          </a:solidFill>
                          <a:latin typeface="Calibri"/>
                          <a:ea typeface="DejaVu Sans"/>
                        </a:rPr>
                        <a:t>Wojtsekhowski</a:t>
                      </a:r>
                      <a:endParaRPr lang="de-DE" sz="1400" b="0" strike="noStrike" spc="-1" err="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B</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60</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endParaRPr lang="en-US" sz="1400"/>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endParaRPr lang="en-US" sz="1400"/>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de-DE" sz="1400" b="0" strike="noStrike" spc="-1">
                          <a:latin typeface="Calibri"/>
                        </a:rPr>
                        <a:t>Deferred</a:t>
                      </a:r>
                      <a:endParaRPr lang="de-DE" sz="1400" b="0" strike="noStrike" spc="-1">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6"/>
                  </a:ext>
                </a:extLst>
              </a:tr>
              <a:tr h="610276">
                <a:tc>
                  <a:txBody>
                    <a:bodyPr/>
                    <a:lstStyle/>
                    <a:p>
                      <a:pPr algn="ctr">
                        <a:lnSpc>
                          <a:spcPct val="100000"/>
                        </a:lnSpc>
                        <a:buNone/>
                      </a:pPr>
                      <a:r>
                        <a:rPr lang="en-US" sz="1400" b="0" strike="noStrike" spc="-1">
                          <a:solidFill>
                            <a:srgbClr val="000000"/>
                          </a:solidFill>
                          <a:latin typeface="Calibri"/>
                          <a:ea typeface="DejaVu Sans"/>
                        </a:rPr>
                        <a:t>PR12+23-006</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Deeply Virtual Compton Scattering using a positron beam in Hall 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dirty="0">
                          <a:solidFill>
                            <a:srgbClr val="000000"/>
                          </a:solidFill>
                          <a:latin typeface="Calibri"/>
                          <a:ea typeface="DejaVu Sans"/>
                        </a:rPr>
                        <a:t>Carlos Munoz Camacho</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137</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137</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buNone/>
                      </a:pPr>
                      <a:r>
                        <a:rPr lang="de-DE" sz="1400" b="1" strike="noStrike" spc="-1" dirty="0">
                          <a:latin typeface="Calibri"/>
                        </a:rPr>
                        <a:t>A-</a:t>
                      </a: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C1</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544474">
                <a:tc>
                  <a:txBody>
                    <a:bodyPr/>
                    <a:lstStyle/>
                    <a:p>
                      <a:pPr algn="ctr">
                        <a:lnSpc>
                          <a:spcPct val="100000"/>
                        </a:lnSpc>
                        <a:buNone/>
                      </a:pPr>
                      <a:r>
                        <a:rPr lang="en-US" sz="1400" b="0" strike="noStrike" spc="-1" dirty="0">
                          <a:solidFill>
                            <a:srgbClr val="000000"/>
                          </a:solidFill>
                          <a:latin typeface="Calibri"/>
                          <a:ea typeface="DejaVu Sans"/>
                        </a:rPr>
                        <a:t>PR12+23-008</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A Direct Measurement of Hard Two-Photon Exchange with Electrons and Positrons at CLAS12</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Axel Schmidt</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dirty="0">
                          <a:solidFill>
                            <a:srgbClr val="000000"/>
                          </a:solidFill>
                          <a:latin typeface="Calibri"/>
                          <a:ea typeface="DejaVu Sans"/>
                        </a:rPr>
                        <a:t>B</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a:solidFill>
                            <a:srgbClr val="000000"/>
                          </a:solidFill>
                          <a:latin typeface="Calibri"/>
                          <a:ea typeface="DejaVu Sans"/>
                        </a:rPr>
                        <a:t>55</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a:latin typeface="Calibri"/>
                        </a:rPr>
                        <a:t>55</a:t>
                      </a:r>
                      <a:endParaRPr lang="de-DE" sz="1400" b="0" strike="noStrike" spc="-1">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a:latin typeface="Calibri"/>
                        </a:rPr>
                        <a:t>C1</a:t>
                      </a:r>
                      <a:endParaRPr lang="de-DE" sz="1400" b="0" strike="noStrike" spc="-1">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710052">
                <a:tc>
                  <a:txBody>
                    <a:bodyPr/>
                    <a:lstStyle/>
                    <a:p>
                      <a:pPr algn="ctr">
                        <a:lnSpc>
                          <a:spcPct val="100000"/>
                        </a:lnSpc>
                        <a:buNone/>
                      </a:pPr>
                      <a:r>
                        <a:rPr lang="en-US" sz="1400" b="0" strike="noStrike" spc="-1" dirty="0">
                          <a:solidFill>
                            <a:srgbClr val="000000"/>
                          </a:solidFill>
                          <a:latin typeface="Calibri"/>
                          <a:ea typeface="DejaVu Sans"/>
                        </a:rPr>
                        <a:t>PR12+23-012</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A measurement of two-photon exchange in unpolarized elastic positron–proton and</a:t>
                      </a:r>
                      <a:endParaRPr lang="de-DE" sz="1400" b="0" strike="noStrike" spc="-1" dirty="0">
                        <a:latin typeface="Arial"/>
                      </a:endParaRPr>
                    </a:p>
                    <a:p>
                      <a:pPr>
                        <a:lnSpc>
                          <a:spcPct val="100000"/>
                        </a:lnSpc>
                        <a:buNone/>
                      </a:pPr>
                      <a:r>
                        <a:rPr lang="en-US" sz="1400" b="0" strike="noStrike" spc="-1" dirty="0">
                          <a:solidFill>
                            <a:srgbClr val="000000"/>
                          </a:solidFill>
                          <a:latin typeface="Calibri"/>
                          <a:ea typeface="DejaVu Sans"/>
                        </a:rPr>
                        <a:t>electron–proton scattering</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Michael </a:t>
                      </a:r>
                      <a:r>
                        <a:rPr lang="en-US" sz="1400" b="0" strike="noStrike" spc="-1" dirty="0" err="1">
                          <a:solidFill>
                            <a:srgbClr val="000000"/>
                          </a:solidFill>
                          <a:latin typeface="Calibri"/>
                          <a:ea typeface="DejaVu Sans"/>
                        </a:rPr>
                        <a:t>Nycz</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dirty="0">
                          <a:solidFill>
                            <a:srgbClr val="000000"/>
                          </a:solidFill>
                          <a:latin typeface="Calibri"/>
                          <a:ea typeface="DejaVu Sans"/>
                        </a:rPr>
                        <a:t>C</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dirty="0">
                          <a:solidFill>
                            <a:srgbClr val="000000"/>
                          </a:solidFill>
                          <a:latin typeface="Calibri"/>
                          <a:ea typeface="DejaVu Sans"/>
                        </a:rPr>
                        <a:t>56</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dirty="0">
                          <a:latin typeface="Calibri"/>
                        </a:rPr>
                        <a:t>56</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dirty="0">
                          <a:latin typeface="Calibri"/>
                        </a:rPr>
                        <a:t>C1</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622053"/>
                  </a:ext>
                </a:extLst>
              </a:tr>
            </a:tbl>
          </a:graphicData>
        </a:graphic>
      </p:graphicFrame>
      <p:sp>
        <p:nvSpPr>
          <p:cNvPr id="2" name="TextBox 1">
            <a:extLst>
              <a:ext uri="{FF2B5EF4-FFF2-40B4-BE49-F238E27FC236}">
                <a16:creationId xmlns:a16="http://schemas.microsoft.com/office/drawing/2014/main" id="{18D5230F-24EC-508F-163E-CFB3D92BBA49}"/>
              </a:ext>
            </a:extLst>
          </p:cNvPr>
          <p:cNvSpPr txBox="1"/>
          <p:nvPr/>
        </p:nvSpPr>
        <p:spPr>
          <a:xfrm>
            <a:off x="737538" y="5402318"/>
            <a:ext cx="8513379" cy="584775"/>
          </a:xfrm>
          <a:prstGeom prst="rect">
            <a:avLst/>
          </a:prstGeom>
          <a:noFill/>
        </p:spPr>
        <p:txBody>
          <a:bodyPr wrap="square" rtlCol="0">
            <a:spAutoFit/>
          </a:bodyPr>
          <a:lstStyle/>
          <a:p>
            <a:r>
              <a:rPr lang="en-US" sz="1400" spc="-1" dirty="0">
                <a:solidFill>
                  <a:srgbClr val="000000"/>
                </a:solidFill>
                <a:latin typeface="Arial"/>
                <a:ea typeface="DejaVu Sans"/>
              </a:rPr>
              <a:t>C1 = Conditionally Approved w/Technical Review by the Lab</a:t>
            </a:r>
            <a:endParaRPr lang="de-DE" sz="1400" spc="-1" dirty="0">
              <a:latin typeface="Arial"/>
            </a:endParaRPr>
          </a:p>
          <a:p>
            <a:endParaRPr lang="en-US" dirty="0"/>
          </a:p>
        </p:txBody>
      </p:sp>
      <p:sp>
        <p:nvSpPr>
          <p:cNvPr id="4" name="TextBox 3">
            <a:extLst>
              <a:ext uri="{FF2B5EF4-FFF2-40B4-BE49-F238E27FC236}">
                <a16:creationId xmlns:a16="http://schemas.microsoft.com/office/drawing/2014/main" id="{60B33D4F-53AA-AE9B-CA59-F26F2D6AD3BB}"/>
              </a:ext>
            </a:extLst>
          </p:cNvPr>
          <p:cNvSpPr txBox="1"/>
          <p:nvPr/>
        </p:nvSpPr>
        <p:spPr>
          <a:xfrm>
            <a:off x="0" y="5917563"/>
            <a:ext cx="12192000" cy="830997"/>
          </a:xfrm>
          <a:prstGeom prst="rect">
            <a:avLst/>
          </a:prstGeom>
          <a:noFill/>
        </p:spPr>
        <p:txBody>
          <a:bodyPr wrap="square" rtlCol="0">
            <a:spAutoFit/>
          </a:bodyPr>
          <a:lstStyle/>
          <a:p>
            <a:pPr algn="ctr"/>
            <a:r>
              <a:rPr lang="en-US" sz="2400" b="1" dirty="0">
                <a:solidFill>
                  <a:srgbClr val="C00000"/>
                </a:solidFill>
              </a:rPr>
              <a:t>Approved 155 days Hall B &amp; 202 days in Hall C for 357 total PAC days!</a:t>
            </a:r>
          </a:p>
          <a:p>
            <a:pPr algn="ctr"/>
            <a:r>
              <a:rPr lang="en-US" sz="2400" b="1" dirty="0">
                <a:solidFill>
                  <a:srgbClr val="C00000"/>
                </a:solidFill>
              </a:rPr>
              <a:t>Three years of running at 34 weeks per year. ( PAC day = two calendar day)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D99D-1C9F-989C-E5AA-2BE5749C4A21}"/>
              </a:ext>
            </a:extLst>
          </p:cNvPr>
          <p:cNvSpPr>
            <a:spLocks noGrp="1"/>
          </p:cNvSpPr>
          <p:nvPr>
            <p:ph type="title"/>
          </p:nvPr>
        </p:nvSpPr>
        <p:spPr>
          <a:xfrm>
            <a:off x="0" y="240539"/>
            <a:ext cx="12192000" cy="487490"/>
          </a:xfrm>
        </p:spPr>
        <p:txBody>
          <a:bodyPr>
            <a:normAutofit/>
          </a:bodyPr>
          <a:lstStyle/>
          <a:p>
            <a:r>
              <a:rPr lang="en-US" b="1" dirty="0"/>
              <a:t>Low Energy </a:t>
            </a:r>
            <a:r>
              <a:rPr lang="en-US" b="1" dirty="0" err="1"/>
              <a:t>Recirculator</a:t>
            </a:r>
            <a:r>
              <a:rPr lang="en-US" b="1" dirty="0"/>
              <a:t> Facility (LEFRF) </a:t>
            </a:r>
            <a:r>
              <a:rPr lang="en-US" dirty="0"/>
              <a:t>As The New Injector Facility for CEBAF</a:t>
            </a:r>
          </a:p>
        </p:txBody>
      </p:sp>
      <p:sp>
        <p:nvSpPr>
          <p:cNvPr id="4" name="Slide Number Placeholder 3">
            <a:extLst>
              <a:ext uri="{FF2B5EF4-FFF2-40B4-BE49-F238E27FC236}">
                <a16:creationId xmlns:a16="http://schemas.microsoft.com/office/drawing/2014/main" id="{EC425A8A-9D31-F80B-B642-8725294B071A}"/>
              </a:ext>
            </a:extLst>
          </p:cNvPr>
          <p:cNvSpPr>
            <a:spLocks noGrp="1"/>
          </p:cNvSpPr>
          <p:nvPr>
            <p:ph type="sldNum" sz="quarter" idx="12"/>
          </p:nvPr>
        </p:nvSpPr>
        <p:spPr/>
        <p:txBody>
          <a:bodyPr/>
          <a:lstStyle/>
          <a:p>
            <a:fld id="{07E1C93C-5050-FC42-8F10-D22D4F119D13}" type="slidenum">
              <a:rPr lang="en-US" smtClean="0"/>
              <a:pPr/>
              <a:t>4</a:t>
            </a:fld>
            <a:endParaRPr lang="en-US" dirty="0"/>
          </a:p>
        </p:txBody>
      </p:sp>
      <p:grpSp>
        <p:nvGrpSpPr>
          <p:cNvPr id="6" name="Group 5">
            <a:extLst>
              <a:ext uri="{FF2B5EF4-FFF2-40B4-BE49-F238E27FC236}">
                <a16:creationId xmlns:a16="http://schemas.microsoft.com/office/drawing/2014/main" id="{21FEE1E4-737F-814A-79D1-1D237BFC106F}"/>
              </a:ext>
            </a:extLst>
          </p:cNvPr>
          <p:cNvGrpSpPr/>
          <p:nvPr/>
        </p:nvGrpSpPr>
        <p:grpSpPr>
          <a:xfrm>
            <a:off x="406623" y="1200432"/>
            <a:ext cx="11173116" cy="4794501"/>
            <a:chOff x="406623" y="1443849"/>
            <a:chExt cx="11173116" cy="4794501"/>
          </a:xfrm>
        </p:grpSpPr>
        <p:pic>
          <p:nvPicPr>
            <p:cNvPr id="7" name="Picture 6">
              <a:extLst>
                <a:ext uri="{FF2B5EF4-FFF2-40B4-BE49-F238E27FC236}">
                  <a16:creationId xmlns:a16="http://schemas.microsoft.com/office/drawing/2014/main" id="{4B63DD93-16B4-F5DB-B22F-F91466C4D75A}"/>
                </a:ext>
              </a:extLst>
            </p:cNvPr>
            <p:cNvPicPr>
              <a:picLocks noChangeAspect="1"/>
            </p:cNvPicPr>
            <p:nvPr/>
          </p:nvPicPr>
          <p:blipFill>
            <a:blip r:embed="rId2"/>
            <a:stretch>
              <a:fillRect/>
            </a:stretch>
          </p:blipFill>
          <p:spPr>
            <a:xfrm>
              <a:off x="406623" y="1443849"/>
              <a:ext cx="11173116" cy="4565514"/>
            </a:xfrm>
            <a:prstGeom prst="rect">
              <a:avLst/>
            </a:prstGeom>
          </p:spPr>
        </p:pic>
        <p:pic>
          <p:nvPicPr>
            <p:cNvPr id="8" name="Picture 7">
              <a:extLst>
                <a:ext uri="{FF2B5EF4-FFF2-40B4-BE49-F238E27FC236}">
                  <a16:creationId xmlns:a16="http://schemas.microsoft.com/office/drawing/2014/main" id="{67CDF683-CB05-6684-53D8-5F2D907AFCBA}"/>
                </a:ext>
              </a:extLst>
            </p:cNvPr>
            <p:cNvPicPr>
              <a:picLocks noChangeAspect="1"/>
            </p:cNvPicPr>
            <p:nvPr/>
          </p:nvPicPr>
          <p:blipFill>
            <a:blip r:embed="rId3"/>
            <a:stretch>
              <a:fillRect/>
            </a:stretch>
          </p:blipFill>
          <p:spPr>
            <a:xfrm>
              <a:off x="6533666" y="3642007"/>
              <a:ext cx="1198767" cy="897420"/>
            </a:xfrm>
            <a:prstGeom prst="rect">
              <a:avLst/>
            </a:prstGeom>
          </p:spPr>
        </p:pic>
        <p:cxnSp>
          <p:nvCxnSpPr>
            <p:cNvPr id="9" name="Straight Arrow Connector 8">
              <a:extLst>
                <a:ext uri="{FF2B5EF4-FFF2-40B4-BE49-F238E27FC236}">
                  <a16:creationId xmlns:a16="http://schemas.microsoft.com/office/drawing/2014/main" id="{B162A4CE-8B68-EFE8-43A1-EA03FD90F536}"/>
                </a:ext>
              </a:extLst>
            </p:cNvPr>
            <p:cNvCxnSpPr>
              <a:cxnSpLocks/>
            </p:cNvCxnSpPr>
            <p:nvPr/>
          </p:nvCxnSpPr>
          <p:spPr>
            <a:xfrm flipV="1">
              <a:off x="7561132" y="4006491"/>
              <a:ext cx="699687" cy="8422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F540F06-B7D4-0E3C-5B48-9F808D4A64E0}"/>
                </a:ext>
              </a:extLst>
            </p:cNvPr>
            <p:cNvCxnSpPr>
              <a:cxnSpLocks/>
            </p:cNvCxnSpPr>
            <p:nvPr/>
          </p:nvCxnSpPr>
          <p:spPr>
            <a:xfrm flipH="1" flipV="1">
              <a:off x="3158213" y="4461240"/>
              <a:ext cx="6318200" cy="125651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9DDA96EC-46B1-88D9-9955-BD53D4267349}"/>
                </a:ext>
              </a:extLst>
            </p:cNvPr>
            <p:cNvSpPr/>
            <p:nvPr/>
          </p:nvSpPr>
          <p:spPr>
            <a:xfrm rot="12140723">
              <a:off x="2657124" y="1876298"/>
              <a:ext cx="1719812" cy="2640484"/>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D5A1DC93-1DBA-95C4-8C43-B4EDAEE49D87}"/>
                </a:ext>
              </a:extLst>
            </p:cNvPr>
            <p:cNvSpPr/>
            <p:nvPr/>
          </p:nvSpPr>
          <p:spPr>
            <a:xfrm rot="17192783">
              <a:off x="2583995" y="1888490"/>
              <a:ext cx="2983263" cy="284498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09B31272-7B23-AA91-C1F3-A79D523170B1}"/>
                </a:ext>
              </a:extLst>
            </p:cNvPr>
            <p:cNvSpPr/>
            <p:nvPr/>
          </p:nvSpPr>
          <p:spPr>
            <a:xfrm rot="6442035">
              <a:off x="9070358" y="4175081"/>
              <a:ext cx="1303520" cy="1836508"/>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D3505EB-16F1-8858-4282-283140C6D417}"/>
                </a:ext>
              </a:extLst>
            </p:cNvPr>
            <p:cNvSpPr txBox="1"/>
            <p:nvPr/>
          </p:nvSpPr>
          <p:spPr>
            <a:xfrm>
              <a:off x="6424791" y="3027234"/>
              <a:ext cx="1800933" cy="646331"/>
            </a:xfrm>
            <a:prstGeom prst="rect">
              <a:avLst/>
            </a:prstGeom>
            <a:noFill/>
          </p:spPr>
          <p:txBody>
            <a:bodyPr wrap="square" rtlCol="0">
              <a:spAutoFit/>
            </a:bodyPr>
            <a:lstStyle/>
            <a:p>
              <a:r>
                <a:rPr lang="en-US" dirty="0">
                  <a:solidFill>
                    <a:srgbClr val="7030A0"/>
                  </a:solidFill>
                </a:rPr>
                <a:t>Build e</a:t>
              </a:r>
              <a:r>
                <a:rPr lang="en-US" baseline="30000" dirty="0">
                  <a:solidFill>
                    <a:srgbClr val="7030A0"/>
                  </a:solidFill>
                </a:rPr>
                <a:t>+</a:t>
              </a:r>
              <a:r>
                <a:rPr lang="en-US" dirty="0">
                  <a:solidFill>
                    <a:srgbClr val="7030A0"/>
                  </a:solidFill>
                </a:rPr>
                <a:t> injector at the LERF</a:t>
              </a:r>
            </a:p>
          </p:txBody>
        </p:sp>
        <p:sp>
          <p:nvSpPr>
            <p:cNvPr id="16" name="TextBox 15">
              <a:extLst>
                <a:ext uri="{FF2B5EF4-FFF2-40B4-BE49-F238E27FC236}">
                  <a16:creationId xmlns:a16="http://schemas.microsoft.com/office/drawing/2014/main" id="{9E3D3C8D-97D0-A113-EEEF-30CA48DD01B7}"/>
                </a:ext>
              </a:extLst>
            </p:cNvPr>
            <p:cNvSpPr txBox="1"/>
            <p:nvPr/>
          </p:nvSpPr>
          <p:spPr>
            <a:xfrm>
              <a:off x="9618729" y="3444386"/>
              <a:ext cx="1741953" cy="646331"/>
            </a:xfrm>
            <a:prstGeom prst="rect">
              <a:avLst/>
            </a:prstGeom>
            <a:noFill/>
          </p:spPr>
          <p:txBody>
            <a:bodyPr wrap="square" rtlCol="0">
              <a:spAutoFit/>
            </a:bodyPr>
            <a:lstStyle/>
            <a:p>
              <a:r>
                <a:rPr lang="en-US" dirty="0">
                  <a:solidFill>
                    <a:srgbClr val="7030A0"/>
                  </a:solidFill>
                </a:rPr>
                <a:t>Build new LERF to CEBAF tunnel</a:t>
              </a:r>
            </a:p>
          </p:txBody>
        </p:sp>
        <p:cxnSp>
          <p:nvCxnSpPr>
            <p:cNvPr id="17" name="Straight Arrow Connector 16">
              <a:extLst>
                <a:ext uri="{FF2B5EF4-FFF2-40B4-BE49-F238E27FC236}">
                  <a16:creationId xmlns:a16="http://schemas.microsoft.com/office/drawing/2014/main" id="{8A2A083A-F7CF-FE73-4F20-F41891549544}"/>
                </a:ext>
              </a:extLst>
            </p:cNvPr>
            <p:cNvCxnSpPr>
              <a:cxnSpLocks/>
            </p:cNvCxnSpPr>
            <p:nvPr/>
          </p:nvCxnSpPr>
          <p:spPr>
            <a:xfrm>
              <a:off x="4509219" y="1809785"/>
              <a:ext cx="1254756" cy="245781"/>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E9B73F-F397-2E74-0838-21DC9857F1C5}"/>
                </a:ext>
              </a:extLst>
            </p:cNvPr>
            <p:cNvSpPr txBox="1"/>
            <p:nvPr/>
          </p:nvSpPr>
          <p:spPr>
            <a:xfrm>
              <a:off x="2216946" y="5315020"/>
              <a:ext cx="2292273" cy="923330"/>
            </a:xfrm>
            <a:prstGeom prst="rect">
              <a:avLst/>
            </a:prstGeom>
            <a:noFill/>
          </p:spPr>
          <p:txBody>
            <a:bodyPr wrap="square" rtlCol="0">
              <a:spAutoFit/>
            </a:bodyPr>
            <a:lstStyle/>
            <a:p>
              <a:r>
                <a:rPr lang="en-US" dirty="0">
                  <a:solidFill>
                    <a:srgbClr val="7030A0"/>
                  </a:solidFill>
                </a:rPr>
                <a:t>Build new transport line along South </a:t>
              </a:r>
              <a:r>
                <a:rPr lang="en-US" dirty="0" err="1">
                  <a:solidFill>
                    <a:srgbClr val="7030A0"/>
                  </a:solidFill>
                </a:rPr>
                <a:t>Linac</a:t>
              </a:r>
              <a:r>
                <a:rPr lang="en-US" dirty="0">
                  <a:solidFill>
                    <a:srgbClr val="7030A0"/>
                  </a:solidFill>
                </a:rPr>
                <a:t> and West Arc</a:t>
              </a:r>
            </a:p>
          </p:txBody>
        </p:sp>
        <p:cxnSp>
          <p:nvCxnSpPr>
            <p:cNvPr id="19" name="Straight Arrow Connector 18">
              <a:extLst>
                <a:ext uri="{FF2B5EF4-FFF2-40B4-BE49-F238E27FC236}">
                  <a16:creationId xmlns:a16="http://schemas.microsoft.com/office/drawing/2014/main" id="{8FE10836-123B-872D-4401-C020604F37BC}"/>
                </a:ext>
              </a:extLst>
            </p:cNvPr>
            <p:cNvCxnSpPr>
              <a:cxnSpLocks/>
              <a:stCxn id="16" idx="2"/>
            </p:cNvCxnSpPr>
            <p:nvPr/>
          </p:nvCxnSpPr>
          <p:spPr>
            <a:xfrm flipH="1">
              <a:off x="10382985" y="4090717"/>
              <a:ext cx="106721" cy="49851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09365E-BB7C-5FD5-D83A-42F0D1CC4732}"/>
                </a:ext>
              </a:extLst>
            </p:cNvPr>
            <p:cNvCxnSpPr>
              <a:cxnSpLocks/>
            </p:cNvCxnSpPr>
            <p:nvPr/>
          </p:nvCxnSpPr>
          <p:spPr>
            <a:xfrm flipV="1">
              <a:off x="3369924" y="5065178"/>
              <a:ext cx="1588406" cy="22587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35319E-A46C-E9D4-6366-42C9F680F0C7}"/>
                </a:ext>
              </a:extLst>
            </p:cNvPr>
            <p:cNvCxnSpPr>
              <a:cxnSpLocks/>
            </p:cNvCxnSpPr>
            <p:nvPr/>
          </p:nvCxnSpPr>
          <p:spPr>
            <a:xfrm flipH="1" flipV="1">
              <a:off x="2854861" y="3310981"/>
              <a:ext cx="515063" cy="1985730"/>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8EEA4F-CF16-881C-C4DF-F31E296DB0D0}"/>
                </a:ext>
              </a:extLst>
            </p:cNvPr>
            <p:cNvCxnSpPr>
              <a:cxnSpLocks/>
            </p:cNvCxnSpPr>
            <p:nvPr/>
          </p:nvCxnSpPr>
          <p:spPr>
            <a:xfrm flipV="1">
              <a:off x="4744024" y="2250412"/>
              <a:ext cx="891719" cy="25990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6FEF6A-5B56-321B-65E1-BE6C3150B2B7}"/>
                </a:ext>
              </a:extLst>
            </p:cNvPr>
            <p:cNvSpPr txBox="1"/>
            <p:nvPr/>
          </p:nvSpPr>
          <p:spPr>
            <a:xfrm>
              <a:off x="3794544" y="2444150"/>
              <a:ext cx="2394907" cy="923330"/>
            </a:xfrm>
            <a:prstGeom prst="rect">
              <a:avLst/>
            </a:prstGeom>
            <a:noFill/>
          </p:spPr>
          <p:txBody>
            <a:bodyPr wrap="square" rtlCol="0">
              <a:spAutoFit/>
            </a:bodyPr>
            <a:lstStyle/>
            <a:p>
              <a:r>
                <a:rPr lang="en-US" dirty="0">
                  <a:solidFill>
                    <a:srgbClr val="7030A0"/>
                  </a:solidFill>
                </a:rPr>
                <a:t>Inject e</a:t>
              </a:r>
              <a:r>
                <a:rPr lang="en-US" baseline="30000" dirty="0">
                  <a:solidFill>
                    <a:srgbClr val="7030A0"/>
                  </a:solidFill>
                </a:rPr>
                <a:t>+</a:t>
              </a:r>
              <a:r>
                <a:rPr lang="en-US" dirty="0">
                  <a:solidFill>
                    <a:srgbClr val="7030A0"/>
                  </a:solidFill>
                </a:rPr>
                <a:t> into North </a:t>
              </a:r>
              <a:r>
                <a:rPr lang="en-US" dirty="0" err="1">
                  <a:solidFill>
                    <a:srgbClr val="7030A0"/>
                  </a:solidFill>
                </a:rPr>
                <a:t>Linac</a:t>
              </a:r>
              <a:r>
                <a:rPr lang="en-US" dirty="0">
                  <a:solidFill>
                    <a:srgbClr val="7030A0"/>
                  </a:solidFill>
                </a:rPr>
                <a:t> to usual 12 GeV (w/ magnets reversed)</a:t>
              </a:r>
            </a:p>
          </p:txBody>
        </p:sp>
        <p:sp>
          <p:nvSpPr>
            <p:cNvPr id="24" name="TextBox 23">
              <a:extLst>
                <a:ext uri="{FF2B5EF4-FFF2-40B4-BE49-F238E27FC236}">
                  <a16:creationId xmlns:a16="http://schemas.microsoft.com/office/drawing/2014/main" id="{9BE6D355-46BE-CB68-95FB-20400205CA3F}"/>
                </a:ext>
              </a:extLst>
            </p:cNvPr>
            <p:cNvSpPr txBox="1"/>
            <p:nvPr/>
          </p:nvSpPr>
          <p:spPr>
            <a:xfrm>
              <a:off x="8128428" y="4389909"/>
              <a:ext cx="1475084" cy="646331"/>
            </a:xfrm>
            <a:prstGeom prst="rect">
              <a:avLst/>
            </a:prstGeom>
            <a:noFill/>
          </p:spPr>
          <p:txBody>
            <a:bodyPr wrap="none" rtlCol="0">
              <a:spAutoFit/>
            </a:bodyPr>
            <a:lstStyle/>
            <a:p>
              <a:pPr algn="ctr"/>
              <a:r>
                <a:rPr lang="en-US" b="1" i="1" dirty="0">
                  <a:solidFill>
                    <a:srgbClr val="FF0000"/>
                  </a:solidFill>
                </a:rPr>
                <a:t>123 MeV e+</a:t>
              </a:r>
            </a:p>
            <a:p>
              <a:pPr algn="ctr"/>
              <a:r>
                <a:rPr lang="en-US" b="1" i="1" dirty="0">
                  <a:solidFill>
                    <a:srgbClr val="0200FD"/>
                  </a:solidFill>
                </a:rPr>
                <a:t>(650 MeV e-)</a:t>
              </a:r>
            </a:p>
          </p:txBody>
        </p:sp>
        <p:sp>
          <p:nvSpPr>
            <p:cNvPr id="25" name="Arc 24">
              <a:extLst>
                <a:ext uri="{FF2B5EF4-FFF2-40B4-BE49-F238E27FC236}">
                  <a16:creationId xmlns:a16="http://schemas.microsoft.com/office/drawing/2014/main" id="{5AB82D5C-AED0-1C50-4A50-ADEE94C3B34B}"/>
                </a:ext>
              </a:extLst>
            </p:cNvPr>
            <p:cNvSpPr/>
            <p:nvPr/>
          </p:nvSpPr>
          <p:spPr>
            <a:xfrm rot="1186160">
              <a:off x="9250206" y="4578653"/>
              <a:ext cx="1427296" cy="108887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19BDC4D-35FD-4ECF-6F56-BE3DF493BA89}"/>
                </a:ext>
              </a:extLst>
            </p:cNvPr>
            <p:cNvCxnSpPr>
              <a:cxnSpLocks/>
            </p:cNvCxnSpPr>
            <p:nvPr/>
          </p:nvCxnSpPr>
          <p:spPr>
            <a:xfrm>
              <a:off x="9407797" y="4338349"/>
              <a:ext cx="766514" cy="207522"/>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2C8C7265-B1CC-0335-8815-0C749281399F}"/>
              </a:ext>
            </a:extLst>
          </p:cNvPr>
          <p:cNvSpPr txBox="1"/>
          <p:nvPr/>
        </p:nvSpPr>
        <p:spPr>
          <a:xfrm>
            <a:off x="5687249" y="1117662"/>
            <a:ext cx="1475084" cy="646331"/>
          </a:xfrm>
          <a:prstGeom prst="rect">
            <a:avLst/>
          </a:prstGeom>
          <a:noFill/>
        </p:spPr>
        <p:txBody>
          <a:bodyPr wrap="none" rtlCol="0">
            <a:spAutoFit/>
          </a:bodyPr>
          <a:lstStyle/>
          <a:p>
            <a:pPr algn="ctr"/>
            <a:r>
              <a:rPr lang="en-US" b="1" i="1" dirty="0">
                <a:solidFill>
                  <a:srgbClr val="FF0000"/>
                </a:solidFill>
              </a:rPr>
              <a:t>123 MeV e+</a:t>
            </a:r>
          </a:p>
          <a:p>
            <a:pPr algn="ctr"/>
            <a:r>
              <a:rPr lang="en-US" b="1" i="1" dirty="0">
                <a:solidFill>
                  <a:srgbClr val="0200FD"/>
                </a:solidFill>
              </a:rPr>
              <a:t>(650 MeV e-)</a:t>
            </a:r>
          </a:p>
        </p:txBody>
      </p:sp>
    </p:spTree>
    <p:extLst>
      <p:ext uri="{BB962C8B-B14F-4D97-AF65-F5344CB8AC3E}">
        <p14:creationId xmlns:p14="http://schemas.microsoft.com/office/powerpoint/2010/main" val="20572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A2E-91CD-9F88-BA2E-11BA5C697C21}"/>
              </a:ext>
            </a:extLst>
          </p:cNvPr>
          <p:cNvSpPr>
            <a:spLocks noGrp="1"/>
          </p:cNvSpPr>
          <p:nvPr>
            <p:ph type="title"/>
          </p:nvPr>
        </p:nvSpPr>
        <p:spPr>
          <a:xfrm>
            <a:off x="0" y="240539"/>
            <a:ext cx="12192000" cy="487490"/>
          </a:xfrm>
        </p:spPr>
        <p:txBody>
          <a:bodyPr>
            <a:noAutofit/>
          </a:bodyPr>
          <a:lstStyle/>
          <a:p>
            <a:pPr algn="ctr"/>
            <a:r>
              <a:rPr lang="en-US" sz="2800" dirty="0"/>
              <a:t>VERY ROUGH Timeline for Positrons and the 22 GeV Upgrade</a:t>
            </a:r>
          </a:p>
        </p:txBody>
      </p:sp>
      <p:sp>
        <p:nvSpPr>
          <p:cNvPr id="5" name="Slide Number Placeholder 4">
            <a:extLst>
              <a:ext uri="{FF2B5EF4-FFF2-40B4-BE49-F238E27FC236}">
                <a16:creationId xmlns:a16="http://schemas.microsoft.com/office/drawing/2014/main" id="{5E4A69C3-2BF3-5AAF-89A2-D3857A7260B6}"/>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13" name="TextBox 12">
            <a:extLst>
              <a:ext uri="{FF2B5EF4-FFF2-40B4-BE49-F238E27FC236}">
                <a16:creationId xmlns:a16="http://schemas.microsoft.com/office/drawing/2014/main" id="{04BE4F61-BADB-520E-7F6B-97D0CA7129BD}"/>
              </a:ext>
            </a:extLst>
          </p:cNvPr>
          <p:cNvSpPr txBox="1"/>
          <p:nvPr/>
        </p:nvSpPr>
        <p:spPr>
          <a:xfrm>
            <a:off x="0" y="886652"/>
            <a:ext cx="12192000" cy="369332"/>
          </a:xfrm>
          <a:prstGeom prst="rect">
            <a:avLst/>
          </a:prstGeom>
          <a:noFill/>
        </p:spPr>
        <p:txBody>
          <a:bodyPr wrap="square" rtlCol="0">
            <a:spAutoFit/>
          </a:bodyPr>
          <a:lstStyle/>
          <a:p>
            <a:pPr algn="ctr"/>
            <a:r>
              <a:rPr lang="en-US" dirty="0"/>
              <a:t>Gantt chart to give a rough idea when these project could become a reality.</a:t>
            </a:r>
          </a:p>
        </p:txBody>
      </p:sp>
      <p:pic>
        <p:nvPicPr>
          <p:cNvPr id="15" name="Picture 14">
            <a:extLst>
              <a:ext uri="{FF2B5EF4-FFF2-40B4-BE49-F238E27FC236}">
                <a16:creationId xmlns:a16="http://schemas.microsoft.com/office/drawing/2014/main" id="{F703C439-4F11-5C7D-B50C-AC07D0E72DB0}"/>
              </a:ext>
            </a:extLst>
          </p:cNvPr>
          <p:cNvPicPr>
            <a:picLocks noChangeAspect="1"/>
          </p:cNvPicPr>
          <p:nvPr/>
        </p:nvPicPr>
        <p:blipFill>
          <a:blip r:embed="rId2"/>
          <a:stretch>
            <a:fillRect/>
          </a:stretch>
        </p:blipFill>
        <p:spPr>
          <a:xfrm>
            <a:off x="155895" y="1414607"/>
            <a:ext cx="11880209" cy="3568373"/>
          </a:xfrm>
          <a:prstGeom prst="rect">
            <a:avLst/>
          </a:prstGeom>
        </p:spPr>
      </p:pic>
      <p:sp>
        <p:nvSpPr>
          <p:cNvPr id="16" name="Rectangle 15">
            <a:extLst>
              <a:ext uri="{FF2B5EF4-FFF2-40B4-BE49-F238E27FC236}">
                <a16:creationId xmlns:a16="http://schemas.microsoft.com/office/drawing/2014/main" id="{D6B8A814-9BA3-05B4-45BC-282DE1C8228D}"/>
              </a:ext>
            </a:extLst>
          </p:cNvPr>
          <p:cNvSpPr/>
          <p:nvPr/>
        </p:nvSpPr>
        <p:spPr>
          <a:xfrm>
            <a:off x="3829593" y="1870574"/>
            <a:ext cx="1432560" cy="320040"/>
          </a:xfrm>
          <a:prstGeom prst="rect">
            <a:avLst/>
          </a:prstGeom>
          <a:solidFill>
            <a:srgbClr val="6F2E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E56175-DE88-43DE-85F8-18BCC3F1B0E8}"/>
              </a:ext>
            </a:extLst>
          </p:cNvPr>
          <p:cNvSpPr/>
          <p:nvPr/>
        </p:nvSpPr>
        <p:spPr>
          <a:xfrm>
            <a:off x="5635743" y="2212385"/>
            <a:ext cx="1554480" cy="320040"/>
          </a:xfrm>
          <a:prstGeom prst="rect">
            <a:avLst/>
          </a:prstGeom>
          <a:solidFill>
            <a:srgbClr val="6F2E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72131E-278F-3188-9C88-D9E28C278ED1}"/>
              </a:ext>
            </a:extLst>
          </p:cNvPr>
          <p:cNvSpPr txBox="1"/>
          <p:nvPr/>
        </p:nvSpPr>
        <p:spPr>
          <a:xfrm>
            <a:off x="411892" y="5166360"/>
            <a:ext cx="10979352" cy="1200329"/>
          </a:xfrm>
          <a:prstGeom prst="rect">
            <a:avLst/>
          </a:prstGeom>
          <a:noFill/>
        </p:spPr>
        <p:txBody>
          <a:bodyPr wrap="none" rtlCol="0">
            <a:spAutoFit/>
          </a:bodyPr>
          <a:lstStyle/>
          <a:p>
            <a:r>
              <a:rPr lang="en-US" b="1" dirty="0">
                <a:solidFill>
                  <a:srgbClr val="22538D"/>
                </a:solidFill>
              </a:rPr>
              <a:t>Phase 1 includes building the positron source and the tunnel &amp; beamline connecting the source to main machine.</a:t>
            </a:r>
          </a:p>
          <a:p>
            <a:r>
              <a:rPr lang="en-US" b="1" dirty="0">
                <a:solidFill>
                  <a:srgbClr val="7ED6E2"/>
                </a:solidFill>
              </a:rPr>
              <a:t>Phase 2 includes the new permanent magnets to allow 22 GeV within current CEBAF footprint.</a:t>
            </a:r>
          </a:p>
          <a:p>
            <a:endParaRPr lang="en-US" b="1" dirty="0">
              <a:solidFill>
                <a:srgbClr val="7ED6E2"/>
              </a:solidFill>
            </a:endParaRPr>
          </a:p>
          <a:p>
            <a:r>
              <a:rPr lang="en-US" dirty="0"/>
              <a:t>NOTE:  Plan was formulated so that these projects are ramping up as the EIC project cost is ramping down.</a:t>
            </a:r>
          </a:p>
        </p:txBody>
      </p:sp>
    </p:spTree>
    <p:extLst>
      <p:ext uri="{BB962C8B-B14F-4D97-AF65-F5344CB8AC3E}">
        <p14:creationId xmlns:p14="http://schemas.microsoft.com/office/powerpoint/2010/main" val="3264109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6360-9410-1741-B1EB-C8EA41AA3D04}"/>
              </a:ext>
            </a:extLst>
          </p:cNvPr>
          <p:cNvSpPr>
            <a:spLocks noGrp="1"/>
          </p:cNvSpPr>
          <p:nvPr>
            <p:ph type="title"/>
          </p:nvPr>
        </p:nvSpPr>
        <p:spPr>
          <a:xfrm>
            <a:off x="0" y="81878"/>
            <a:ext cx="12192000" cy="487490"/>
          </a:xfrm>
        </p:spPr>
        <p:txBody>
          <a:bodyPr>
            <a:noAutofit/>
          </a:bodyPr>
          <a:lstStyle/>
          <a:p>
            <a:pPr algn="ctr"/>
            <a:r>
              <a:rPr lang="en-US" sz="2800" dirty="0"/>
              <a:t>DOE Fixed Target and Collider Electron Beam Scattering Facilities</a:t>
            </a:r>
          </a:p>
        </p:txBody>
      </p:sp>
      <p:sp>
        <p:nvSpPr>
          <p:cNvPr id="3" name="Content Placeholder 2">
            <a:extLst>
              <a:ext uri="{FF2B5EF4-FFF2-40B4-BE49-F238E27FC236}">
                <a16:creationId xmlns:a16="http://schemas.microsoft.com/office/drawing/2014/main" id="{B0DE4470-1A73-464B-BD2A-7FB6E329D25F}"/>
              </a:ext>
            </a:extLst>
          </p:cNvPr>
          <p:cNvSpPr>
            <a:spLocks noGrp="1"/>
          </p:cNvSpPr>
          <p:nvPr>
            <p:ph idx="1"/>
          </p:nvPr>
        </p:nvSpPr>
        <p:spPr>
          <a:xfrm>
            <a:off x="1293585" y="966990"/>
            <a:ext cx="9604830" cy="5381694"/>
          </a:xfrm>
        </p:spPr>
        <p:txBody>
          <a:bodyPr>
            <a:normAutofit lnSpcReduction="10000"/>
          </a:bodyPr>
          <a:lstStyle/>
          <a:p>
            <a:r>
              <a:rPr lang="en-US" dirty="0"/>
              <a:t>CEBAF at Jefferson Lab</a:t>
            </a:r>
          </a:p>
          <a:p>
            <a:pPr lvl="1"/>
            <a:r>
              <a:rPr lang="en-US" dirty="0"/>
              <a:t>Decade+ long physics program with 12GeV beams</a:t>
            </a:r>
          </a:p>
          <a:p>
            <a:pPr lvl="2"/>
            <a:r>
              <a:rPr lang="en-US" dirty="0"/>
              <a:t>Lots of exciting new results and fantastic new experiments</a:t>
            </a:r>
          </a:p>
          <a:p>
            <a:pPr lvl="2"/>
            <a:r>
              <a:rPr lang="en-US" dirty="0"/>
              <a:t>Outstanding new ideas still being developed.</a:t>
            </a:r>
          </a:p>
          <a:p>
            <a:pPr lvl="2"/>
            <a:r>
              <a:rPr lang="en-US" dirty="0"/>
              <a:t>At PAC51 in July 2023</a:t>
            </a:r>
          </a:p>
          <a:p>
            <a:pPr lvl="3"/>
            <a:r>
              <a:rPr lang="en-US" dirty="0"/>
              <a:t>Five Electron Experiments Fully Approved</a:t>
            </a:r>
          </a:p>
          <a:p>
            <a:pPr lvl="3"/>
            <a:r>
              <a:rPr lang="en-US" dirty="0"/>
              <a:t>Five Positron Experiments Approved (C1)</a:t>
            </a:r>
          </a:p>
          <a:p>
            <a:pPr lvl="1"/>
            <a:r>
              <a:rPr lang="en-US" dirty="0"/>
              <a:t>Very exciting ideas for increasing Jefferson Lab’s energy to 22GeV</a:t>
            </a:r>
          </a:p>
          <a:p>
            <a:endParaRPr lang="en-US" dirty="0"/>
          </a:p>
          <a:p>
            <a:r>
              <a:rPr lang="en-US" dirty="0"/>
              <a:t>EIC at Brookhaven </a:t>
            </a:r>
          </a:p>
          <a:p>
            <a:pPr lvl="1"/>
            <a:r>
              <a:rPr lang="en-US" dirty="0"/>
              <a:t>Cutting edge electron-ion collider (amazing accelerator physics)</a:t>
            </a:r>
          </a:p>
          <a:p>
            <a:pPr lvl="1"/>
            <a:r>
              <a:rPr lang="en-US" dirty="0"/>
              <a:t>World class physics program to start in the 2030’s</a:t>
            </a:r>
          </a:p>
          <a:p>
            <a:pPr lvl="1"/>
            <a:endParaRPr lang="en-US" dirty="0"/>
          </a:p>
          <a:p>
            <a:r>
              <a:rPr lang="en-US" dirty="0"/>
              <a:t>In general, the fixed target program’s focus is on the valence quark region (medium to high </a:t>
            </a:r>
            <a:r>
              <a:rPr lang="en-US" dirty="0" err="1"/>
              <a:t>x</a:t>
            </a:r>
            <a:r>
              <a:rPr lang="en-US" baseline="-25000" dirty="0" err="1"/>
              <a:t>B</a:t>
            </a:r>
            <a:r>
              <a:rPr lang="en-US" dirty="0"/>
              <a:t>) while with the EIC collider one can easily access the sea quarks (low to medium </a:t>
            </a:r>
            <a:r>
              <a:rPr lang="en-US" dirty="0" err="1"/>
              <a:t>x</a:t>
            </a:r>
            <a:r>
              <a:rPr lang="en-US" baseline="-25000" dirty="0" err="1"/>
              <a:t>B</a:t>
            </a:r>
            <a:r>
              <a:rPr lang="en-US" dirty="0"/>
              <a:t>). </a:t>
            </a:r>
          </a:p>
        </p:txBody>
      </p:sp>
      <p:sp>
        <p:nvSpPr>
          <p:cNvPr id="5" name="Slide Number Placeholder 4">
            <a:extLst>
              <a:ext uri="{FF2B5EF4-FFF2-40B4-BE49-F238E27FC236}">
                <a16:creationId xmlns:a16="http://schemas.microsoft.com/office/drawing/2014/main" id="{64256390-7E1A-414D-97DA-8E2EA3785C6F}"/>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203141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6CD8-D67A-EB42-9F3A-B444F12C7332}"/>
              </a:ext>
            </a:extLst>
          </p:cNvPr>
          <p:cNvSpPr>
            <a:spLocks noGrp="1"/>
          </p:cNvSpPr>
          <p:nvPr>
            <p:ph type="title"/>
          </p:nvPr>
        </p:nvSpPr>
        <p:spPr/>
        <p:txBody>
          <a:bodyPr/>
          <a:lstStyle/>
          <a:p>
            <a:r>
              <a:rPr lang="en-US" dirty="0"/>
              <a:t>Kinematic Coverage Of The Electron Ion Collider</a:t>
            </a:r>
          </a:p>
        </p:txBody>
      </p:sp>
      <p:sp>
        <p:nvSpPr>
          <p:cNvPr id="5" name="Slide Number Placeholder 4">
            <a:extLst>
              <a:ext uri="{FF2B5EF4-FFF2-40B4-BE49-F238E27FC236}">
                <a16:creationId xmlns:a16="http://schemas.microsoft.com/office/drawing/2014/main" id="{BC6ACE17-D291-2C49-BC60-35DA87D0C665}"/>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6">
            <a:extLst>
              <a:ext uri="{FF2B5EF4-FFF2-40B4-BE49-F238E27FC236}">
                <a16:creationId xmlns:a16="http://schemas.microsoft.com/office/drawing/2014/main" id="{0313F125-0F0F-2742-BA43-A8401C8BD765}"/>
              </a:ext>
            </a:extLst>
          </p:cNvPr>
          <p:cNvPicPr>
            <a:picLocks noChangeAspect="1"/>
          </p:cNvPicPr>
          <p:nvPr/>
        </p:nvPicPr>
        <p:blipFill rotWithShape="1">
          <a:blip r:embed="rId2"/>
          <a:srcRect r="48820"/>
          <a:stretch/>
        </p:blipFill>
        <p:spPr>
          <a:xfrm>
            <a:off x="2495840" y="872249"/>
            <a:ext cx="7035022" cy="4856422"/>
          </a:xfrm>
          <a:prstGeom prst="rect">
            <a:avLst/>
          </a:prstGeom>
        </p:spPr>
      </p:pic>
      <p:sp>
        <p:nvSpPr>
          <p:cNvPr id="8" name="TextBox 7">
            <a:extLst>
              <a:ext uri="{FF2B5EF4-FFF2-40B4-BE49-F238E27FC236}">
                <a16:creationId xmlns:a16="http://schemas.microsoft.com/office/drawing/2014/main" id="{DA3B020A-FF70-EC4F-A3C1-A24F043C1364}"/>
              </a:ext>
            </a:extLst>
          </p:cNvPr>
          <p:cNvSpPr txBox="1"/>
          <p:nvPr/>
        </p:nvSpPr>
        <p:spPr>
          <a:xfrm>
            <a:off x="2016339" y="5774839"/>
            <a:ext cx="8097538" cy="646331"/>
          </a:xfrm>
          <a:prstGeom prst="rect">
            <a:avLst/>
          </a:prstGeom>
          <a:noFill/>
        </p:spPr>
        <p:txBody>
          <a:bodyPr wrap="none" rtlCol="0">
            <a:spAutoFit/>
          </a:bodyPr>
          <a:lstStyle/>
          <a:p>
            <a:r>
              <a:rPr lang="en-US" dirty="0"/>
              <a:t>NOTE:   Jefferson Lab is also very high luminosity &gt;10</a:t>
            </a:r>
            <a:r>
              <a:rPr lang="en-US" baseline="30000" dirty="0"/>
              <a:t>38</a:t>
            </a:r>
            <a:r>
              <a:rPr lang="en-US" dirty="0"/>
              <a:t> cm</a:t>
            </a:r>
            <a:r>
              <a:rPr lang="en-US" baseline="30000" dirty="0"/>
              <a:t>-2</a:t>
            </a:r>
            <a:r>
              <a:rPr lang="en-US" dirty="0"/>
              <a:t>s</a:t>
            </a:r>
            <a:r>
              <a:rPr lang="en-US" baseline="30000" dirty="0"/>
              <a:t>-1</a:t>
            </a:r>
            <a:r>
              <a:rPr lang="en-US" dirty="0"/>
              <a:t> while the proposed</a:t>
            </a:r>
          </a:p>
          <a:p>
            <a:r>
              <a:rPr lang="en-US" dirty="0"/>
              <a:t>EIC would be ~10</a:t>
            </a:r>
            <a:r>
              <a:rPr lang="en-US" baseline="30000" dirty="0"/>
              <a:t>33</a:t>
            </a:r>
            <a:r>
              <a:rPr lang="en-US" dirty="0"/>
              <a:t> to 10</a:t>
            </a:r>
            <a:r>
              <a:rPr lang="en-US" baseline="30000" dirty="0"/>
              <a:t>34</a:t>
            </a:r>
            <a:r>
              <a:rPr lang="en-US" dirty="0"/>
              <a:t> cm</a:t>
            </a:r>
            <a:r>
              <a:rPr lang="en-US" baseline="30000" dirty="0"/>
              <a:t>-2</a:t>
            </a:r>
            <a:r>
              <a:rPr lang="en-US" dirty="0"/>
              <a:t>s</a:t>
            </a:r>
            <a:r>
              <a:rPr lang="en-US" baseline="30000" dirty="0"/>
              <a:t>-1  </a:t>
            </a:r>
            <a:r>
              <a:rPr lang="en-US" dirty="0"/>
              <a:t>so kinematic coverage alone isn’t the whole story.</a:t>
            </a:r>
          </a:p>
        </p:txBody>
      </p:sp>
    </p:spTree>
    <p:extLst>
      <p:ext uri="{BB962C8B-B14F-4D97-AF65-F5344CB8AC3E}">
        <p14:creationId xmlns:p14="http://schemas.microsoft.com/office/powerpoint/2010/main" val="157522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3CD2-DE3E-29E7-1CF6-27D3481FA50E}"/>
              </a:ext>
            </a:extLst>
          </p:cNvPr>
          <p:cNvSpPr>
            <a:spLocks noGrp="1"/>
          </p:cNvSpPr>
          <p:nvPr>
            <p:ph type="title"/>
          </p:nvPr>
        </p:nvSpPr>
        <p:spPr>
          <a:xfrm>
            <a:off x="444917" y="146919"/>
            <a:ext cx="11285837" cy="487490"/>
          </a:xfrm>
        </p:spPr>
        <p:txBody>
          <a:bodyPr>
            <a:noAutofit/>
          </a:bodyPr>
          <a:lstStyle/>
          <a:p>
            <a:r>
              <a:rPr lang="en-US" sz="3600" dirty="0"/>
              <a:t>HERA</a:t>
            </a:r>
          </a:p>
        </p:txBody>
      </p:sp>
      <p:sp>
        <p:nvSpPr>
          <p:cNvPr id="3" name="Content Placeholder 2">
            <a:extLst>
              <a:ext uri="{FF2B5EF4-FFF2-40B4-BE49-F238E27FC236}">
                <a16:creationId xmlns:a16="http://schemas.microsoft.com/office/drawing/2014/main" id="{3A2F4357-9CAB-4DEF-BA89-01B1329B5551}"/>
              </a:ext>
            </a:extLst>
          </p:cNvPr>
          <p:cNvSpPr>
            <a:spLocks noGrp="1"/>
          </p:cNvSpPr>
          <p:nvPr>
            <p:ph idx="1"/>
          </p:nvPr>
        </p:nvSpPr>
        <p:spPr>
          <a:xfrm>
            <a:off x="1507672" y="826000"/>
            <a:ext cx="9160329" cy="8077700"/>
          </a:xfrm>
        </p:spPr>
        <p:txBody>
          <a:bodyPr/>
          <a:lstStyle/>
          <a:p>
            <a:r>
              <a:rPr lang="en-US" dirty="0"/>
              <a:t>HERA (German: Hadron-</a:t>
            </a:r>
            <a:r>
              <a:rPr lang="en-US" dirty="0" err="1"/>
              <a:t>Elektron</a:t>
            </a:r>
            <a:r>
              <a:rPr lang="en-US" dirty="0"/>
              <a:t>-</a:t>
            </a:r>
            <a:r>
              <a:rPr lang="en-US" dirty="0" err="1"/>
              <a:t>Ringanlage</a:t>
            </a:r>
            <a:r>
              <a:rPr lang="en-US" dirty="0"/>
              <a:t>, English: Hadron-Electron Ring Accelerator) was a particle accelerator at DESY in Hamburg.    </a:t>
            </a:r>
          </a:p>
          <a:p>
            <a:r>
              <a:rPr lang="en-US" dirty="0"/>
              <a:t>318 GeV center of mass energies: 27.5 GeV e, 920 GeV p</a:t>
            </a:r>
          </a:p>
          <a:p>
            <a:r>
              <a:rPr lang="en-US" dirty="0"/>
              <a:t>Electron-proton collider ran from 1992 – 2007</a:t>
            </a:r>
          </a:p>
          <a:p>
            <a:r>
              <a:rPr lang="en-US" dirty="0"/>
              <a:t>Electron polarization by Sokolov – </a:t>
            </a:r>
            <a:r>
              <a:rPr lang="en-US" dirty="0" err="1"/>
              <a:t>Ternov</a:t>
            </a:r>
            <a:r>
              <a:rPr lang="en-US" dirty="0"/>
              <a:t> effect.</a:t>
            </a:r>
          </a:p>
          <a:p>
            <a:r>
              <a:rPr lang="en-US" dirty="0"/>
              <a:t>Amazing machine and publications are still coming out from the data.</a:t>
            </a:r>
          </a:p>
          <a:p>
            <a:r>
              <a:rPr lang="en-US" b="1" dirty="0"/>
              <a:t>Luminosity (~10</a:t>
            </a:r>
            <a:r>
              <a:rPr lang="en-US" b="1" baseline="30000" dirty="0"/>
              <a:t>31</a:t>
            </a:r>
            <a:r>
              <a:rPr lang="en-US" b="1" dirty="0"/>
              <a:t> cm</a:t>
            </a:r>
            <a:r>
              <a:rPr lang="en-US" b="1" baseline="30000" dirty="0"/>
              <a:t>-2</a:t>
            </a:r>
            <a:r>
              <a:rPr lang="en-US" b="1" dirty="0"/>
              <a:t>s</a:t>
            </a:r>
            <a:r>
              <a:rPr lang="en-US" b="1" baseline="30000" dirty="0"/>
              <a:t>-1</a:t>
            </a:r>
            <a:r>
              <a:rPr lang="en-US" b="1" dirty="0"/>
              <a:t>) and design choices limited the physics reach which now naturally lead to next generation machine: the EIC</a:t>
            </a:r>
            <a:r>
              <a:rPr lang="en-US" dirty="0"/>
              <a:t>.</a:t>
            </a:r>
          </a:p>
          <a:p>
            <a:endParaRPr lang="en-US" dirty="0"/>
          </a:p>
        </p:txBody>
      </p:sp>
      <p:sp>
        <p:nvSpPr>
          <p:cNvPr id="4" name="Slide Number Placeholder 3">
            <a:extLst>
              <a:ext uri="{FF2B5EF4-FFF2-40B4-BE49-F238E27FC236}">
                <a16:creationId xmlns:a16="http://schemas.microsoft.com/office/drawing/2014/main" id="{56125873-4805-7ED1-ED0E-61BF0F637A64}"/>
              </a:ext>
            </a:extLst>
          </p:cNvPr>
          <p:cNvSpPr>
            <a:spLocks noGrp="1"/>
          </p:cNvSpPr>
          <p:nvPr>
            <p:ph type="sldNum" sz="quarter" idx="12"/>
          </p:nvPr>
        </p:nvSpPr>
        <p:spPr>
          <a:xfrm>
            <a:off x="5558252" y="6554636"/>
            <a:ext cx="714877" cy="303364"/>
          </a:xfrm>
        </p:spPr>
        <p:txBody>
          <a:bodyPr/>
          <a:lstStyle/>
          <a:p>
            <a:fld id="{07E1C93C-5050-FC42-8F10-D22D4F119D13}" type="slidenum">
              <a:rPr lang="en-US" smtClean="0"/>
              <a:pPr/>
              <a:t>8</a:t>
            </a:fld>
            <a:endParaRPr lang="en-US" dirty="0"/>
          </a:p>
        </p:txBody>
      </p:sp>
      <p:pic>
        <p:nvPicPr>
          <p:cNvPr id="1026" name="Picture 2" descr="Schematic diagram of the HERA accelerator layout until 2000 with the... |  Download Scientific Diagram">
            <a:extLst>
              <a:ext uri="{FF2B5EF4-FFF2-40B4-BE49-F238E27FC236}">
                <a16:creationId xmlns:a16="http://schemas.microsoft.com/office/drawing/2014/main" id="{8ADF848E-36F3-8387-B7F6-45A2335B5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086" y="4455421"/>
            <a:ext cx="4577443" cy="20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58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17FB-0D61-B144-8A40-F3DE80318C90}"/>
              </a:ext>
            </a:extLst>
          </p:cNvPr>
          <p:cNvSpPr>
            <a:spLocks noGrp="1"/>
          </p:cNvSpPr>
          <p:nvPr>
            <p:ph type="title"/>
          </p:nvPr>
        </p:nvSpPr>
        <p:spPr>
          <a:xfrm>
            <a:off x="411892" y="87300"/>
            <a:ext cx="11285837" cy="487490"/>
          </a:xfrm>
        </p:spPr>
        <p:txBody>
          <a:bodyPr>
            <a:noAutofit/>
          </a:bodyPr>
          <a:lstStyle/>
          <a:p>
            <a:r>
              <a:rPr lang="en-US" sz="3600" dirty="0"/>
              <a:t>Key Science Questions For The EIC To Answer</a:t>
            </a:r>
          </a:p>
        </p:txBody>
      </p:sp>
      <p:sp>
        <p:nvSpPr>
          <p:cNvPr id="3" name="Content Placeholder 2">
            <a:extLst>
              <a:ext uri="{FF2B5EF4-FFF2-40B4-BE49-F238E27FC236}">
                <a16:creationId xmlns:a16="http://schemas.microsoft.com/office/drawing/2014/main" id="{7285713E-9D42-E647-A130-F31537AD7082}"/>
              </a:ext>
            </a:extLst>
          </p:cNvPr>
          <p:cNvSpPr>
            <a:spLocks noGrp="1"/>
          </p:cNvSpPr>
          <p:nvPr>
            <p:ph idx="1"/>
          </p:nvPr>
        </p:nvSpPr>
        <p:spPr/>
        <p:txBody>
          <a:bodyPr>
            <a:normAutofit/>
          </a:bodyPr>
          <a:lstStyle/>
          <a:p>
            <a:r>
              <a:rPr lang="en-US" dirty="0"/>
              <a:t>How do the nucleonic properties such as mass and spin emerge from </a:t>
            </a:r>
            <a:r>
              <a:rPr lang="en-US" dirty="0" err="1"/>
              <a:t>partons</a:t>
            </a:r>
            <a:r>
              <a:rPr lang="en-US" dirty="0"/>
              <a:t>?</a:t>
            </a:r>
          </a:p>
          <a:p>
            <a:r>
              <a:rPr lang="en-US" dirty="0"/>
              <a:t>How are </a:t>
            </a:r>
            <a:r>
              <a:rPr lang="en-US" dirty="0" err="1"/>
              <a:t>partons</a:t>
            </a:r>
            <a:r>
              <a:rPr lang="en-US" dirty="0"/>
              <a:t> inside the nucleon distributed in both momentum and position space?</a:t>
            </a:r>
          </a:p>
          <a:p>
            <a:r>
              <a:rPr lang="en-US" dirty="0"/>
              <a:t>How do color-charged quarks and gluons, and jets, interact with a nuclear medium? </a:t>
            </a:r>
          </a:p>
          <a:p>
            <a:r>
              <a:rPr lang="en-US" dirty="0"/>
              <a:t>How does a dense nuclear environment affect the quarks and gluons, their correlations, and their interactions? </a:t>
            </a:r>
          </a:p>
          <a:p>
            <a:endParaRPr lang="en-US" dirty="0"/>
          </a:p>
          <a:p>
            <a:pPr marL="0" indent="0">
              <a:buNone/>
            </a:pPr>
            <a:endParaRPr lang="en-US" dirty="0"/>
          </a:p>
          <a:p>
            <a:pPr marL="0" indent="0">
              <a:buNone/>
            </a:pPr>
            <a:r>
              <a:rPr lang="en-US" dirty="0"/>
              <a:t>See National Academy of Science Report for details:</a:t>
            </a:r>
          </a:p>
          <a:p>
            <a:pPr marL="0" indent="0">
              <a:buNone/>
            </a:pPr>
            <a:r>
              <a:rPr lang="en-US" dirty="0">
                <a:hlinkClick r:id="rId2"/>
              </a:rPr>
              <a:t>https://www.nap.edu/login.php?record_id=25171&amp;page=https%3A%2F%2Fwww.nap.edu%2Fdownload%2F25171</a:t>
            </a:r>
            <a:endParaRPr lang="en-US" dirty="0"/>
          </a:p>
        </p:txBody>
      </p:sp>
      <p:sp>
        <p:nvSpPr>
          <p:cNvPr id="5" name="Slide Number Placeholder 4">
            <a:extLst>
              <a:ext uri="{FF2B5EF4-FFF2-40B4-BE49-F238E27FC236}">
                <a16:creationId xmlns:a16="http://schemas.microsoft.com/office/drawing/2014/main" id="{2CA74CB9-615D-FE47-A12C-C893FB2829B2}"/>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270154038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{4F99D532-7384-8A46-B00A-F17EF9F89BFE}tf10001121_mac</Template>
  <TotalTime>41348</TotalTime>
  <Words>2055</Words>
  <Application>Microsoft Macintosh PowerPoint</Application>
  <PresentationFormat>Widescreen</PresentationFormat>
  <Paragraphs>322</Paragraphs>
  <Slides>27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PingFangSC-Regular</vt:lpstr>
      <vt:lpstr>.PingFangSC-Regular</vt:lpstr>
      <vt:lpstr>Arial</vt:lpstr>
      <vt:lpstr>Arial Narrow</vt:lpstr>
      <vt:lpstr>Calibri</vt:lpstr>
      <vt:lpstr>Symbol</vt:lpstr>
      <vt:lpstr>Wingdings</vt:lpstr>
      <vt:lpstr>Office Theme</vt:lpstr>
      <vt:lpstr>Short History and a Non-Project Person’s View of the Project Status ( along with a few slides on JLab Positrons and 22GeV Upgrade )   </vt:lpstr>
      <vt:lpstr>Fixed Target and Collider Electron Beam Scattering Facilities</vt:lpstr>
      <vt:lpstr>PowerPoint Presentation</vt:lpstr>
      <vt:lpstr>Low Energy Recirculator Facility (LEFRF) As The New Injector Facility for CEBAF</vt:lpstr>
      <vt:lpstr>VERY ROUGH Timeline for Positrons and the 22 GeV Upgrade</vt:lpstr>
      <vt:lpstr>DOE Fixed Target and Collider Electron Beam Scattering Facilities</vt:lpstr>
      <vt:lpstr>Kinematic Coverage Of The Electron Ion Collider</vt:lpstr>
      <vt:lpstr>HERA</vt:lpstr>
      <vt:lpstr>Key Science Questions For The EIC To Answer</vt:lpstr>
      <vt:lpstr>October 2019 Review of Two Competing EIC Designs</vt:lpstr>
      <vt:lpstr>Site Selection &amp; Intellectual Ownership of the Physics</vt:lpstr>
      <vt:lpstr>Integration of BNL &amp; JLab into the Project  </vt:lpstr>
      <vt:lpstr>From RHIC to Electron Ion Collider ( circa 2021 )</vt:lpstr>
      <vt:lpstr>From RHIC to EIC as of January 2024</vt:lpstr>
      <vt:lpstr>Project Scope for detector at IP6</vt:lpstr>
      <vt:lpstr>ePIC Detector Solenoid (MARCO) Overview</vt:lpstr>
      <vt:lpstr>Detector polar angle / pseudo-rapidity coverage</vt:lpstr>
      <vt:lpstr>Central Detector Non-DOE Interest &amp; In-Kind </vt:lpstr>
      <vt:lpstr>Far-Forward/Far-Backward Detectors Non-DOE Interest &amp; In-kind</vt:lpstr>
      <vt:lpstr>EIC 3He Physics with Tagging</vt:lpstr>
      <vt:lpstr>Schedule as Shown at 2024 Jan. ePIC Meeting</vt:lpstr>
      <vt:lpstr>Reference Schedule (Oct. 2021)</vt:lpstr>
      <vt:lpstr>PowerPoint Presentation</vt:lpstr>
      <vt:lpstr>~10% Cost of A US Aircraft Carrier which are all built here in Newport News </vt:lpstr>
      <vt:lpstr>EIC Schedule</vt:lpstr>
      <vt:lpstr>From EIC Yellow Report to pre-TDR</vt:lpstr>
      <vt:lpstr>Summary</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Douglas Higinbotham</cp:lastModifiedBy>
  <cp:revision>171</cp:revision>
  <dcterms:created xsi:type="dcterms:W3CDTF">2019-07-03T13:59:42Z</dcterms:created>
  <dcterms:modified xsi:type="dcterms:W3CDTF">2024-01-16T18:01:19Z</dcterms:modified>
</cp:coreProperties>
</file>