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1"/>
  </p:notesMasterIdLst>
  <p:sldIdLst>
    <p:sldId id="309" r:id="rId5"/>
    <p:sldId id="308" r:id="rId6"/>
    <p:sldId id="5531" r:id="rId7"/>
    <p:sldId id="318" r:id="rId8"/>
    <p:sldId id="5533" r:id="rId9"/>
    <p:sldId id="5534" r:id="rId10"/>
    <p:sldId id="310" r:id="rId11"/>
    <p:sldId id="5535" r:id="rId12"/>
    <p:sldId id="321" r:id="rId13"/>
    <p:sldId id="5543" r:id="rId14"/>
    <p:sldId id="324" r:id="rId15"/>
    <p:sldId id="5545" r:id="rId16"/>
    <p:sldId id="5549" r:id="rId17"/>
    <p:sldId id="5547" r:id="rId18"/>
    <p:sldId id="5550" r:id="rId19"/>
    <p:sldId id="5551" r:id="rId20"/>
    <p:sldId id="306" r:id="rId21"/>
    <p:sldId id="293" r:id="rId22"/>
    <p:sldId id="5548" r:id="rId23"/>
    <p:sldId id="326" r:id="rId24"/>
    <p:sldId id="294" r:id="rId25"/>
    <p:sldId id="296" r:id="rId26"/>
    <p:sldId id="297" r:id="rId27"/>
    <p:sldId id="5552" r:id="rId28"/>
    <p:sldId id="5528" r:id="rId29"/>
    <p:sldId id="5546" r:id="rId30"/>
    <p:sldId id="5553" r:id="rId31"/>
    <p:sldId id="329" r:id="rId32"/>
    <p:sldId id="5529" r:id="rId33"/>
    <p:sldId id="5537" r:id="rId34"/>
    <p:sldId id="5527" r:id="rId35"/>
    <p:sldId id="5554" r:id="rId36"/>
    <p:sldId id="319" r:id="rId37"/>
    <p:sldId id="5538" r:id="rId38"/>
    <p:sldId id="320" r:id="rId39"/>
    <p:sldId id="553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ABBFD3-29F5-A4BB-0653-7645C714155B}" v="14" dt="2021-11-10T12:20:40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75" autoAdjust="0"/>
    <p:restoredTop sz="96408" autoAdjust="0"/>
  </p:normalViewPr>
  <p:slideViewPr>
    <p:cSldViewPr snapToGrid="0" snapToObjects="1">
      <p:cViewPr varScale="1">
        <p:scale>
          <a:sx n="110" d="100"/>
          <a:sy n="110" d="100"/>
        </p:scale>
        <p:origin x="120" y="108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ffrey Krafft" userId="S::krafft@jlab.org::f2d3bc88-419c-437a-a23c-9d9baf9e196d" providerId="AD" clId="Web-{C6ABBFD3-29F5-A4BB-0653-7645C714155B}"/>
    <pc:docChg chg="modSld">
      <pc:chgData name="Geoffrey Krafft" userId="S::krafft@jlab.org::f2d3bc88-419c-437a-a23c-9d9baf9e196d" providerId="AD" clId="Web-{C6ABBFD3-29F5-A4BB-0653-7645C714155B}" dt="2021-11-10T12:20:40.354" v="13" actId="20577"/>
      <pc:docMkLst>
        <pc:docMk/>
      </pc:docMkLst>
      <pc:sldChg chg="modSp">
        <pc:chgData name="Geoffrey Krafft" userId="S::krafft@jlab.org::f2d3bc88-419c-437a-a23c-9d9baf9e196d" providerId="AD" clId="Web-{C6ABBFD3-29F5-A4BB-0653-7645C714155B}" dt="2021-11-10T12:20:40.354" v="13" actId="20577"/>
        <pc:sldMkLst>
          <pc:docMk/>
          <pc:sldMk cId="459193202" sldId="309"/>
        </pc:sldMkLst>
        <pc:spChg chg="mod">
          <ac:chgData name="Geoffrey Krafft" userId="S::krafft@jlab.org::f2d3bc88-419c-437a-a23c-9d9baf9e196d" providerId="AD" clId="Web-{C6ABBFD3-29F5-A4BB-0653-7645C714155B}" dt="2021-11-10T12:20:40.354" v="13" actId="20577"/>
          <ac:spMkLst>
            <pc:docMk/>
            <pc:sldMk cId="459193202" sldId="309"/>
            <ac:spMk id="5" creationId="{00000000-0000-0000-0000-000000000000}"/>
          </ac:spMkLst>
        </pc:spChg>
      </pc:sldChg>
    </pc:docChg>
  </pc:docChgLst>
  <pc:docChgLst>
    <pc:chgData name="Betty Jean-Pierre" userId="2c803a12-3bcf-4b61-8c35-d202ccf7189b" providerId="ADAL" clId="{86B3E46F-1475-494D-8897-725251A79568}"/>
    <pc:docChg chg="custSel modSld">
      <pc:chgData name="Betty Jean-Pierre" userId="2c803a12-3bcf-4b61-8c35-d202ccf7189b" providerId="ADAL" clId="{86B3E46F-1475-494D-8897-725251A79568}" dt="2021-11-05T12:26:06.329" v="1" actId="20577"/>
      <pc:docMkLst>
        <pc:docMk/>
      </pc:docMkLst>
      <pc:sldChg chg="modSp">
        <pc:chgData name="Betty Jean-Pierre" userId="2c803a12-3bcf-4b61-8c35-d202ccf7189b" providerId="ADAL" clId="{86B3E46F-1475-494D-8897-725251A79568}" dt="2021-11-05T12:26:06.329" v="1" actId="20577"/>
        <pc:sldMkLst>
          <pc:docMk/>
          <pc:sldMk cId="459193202" sldId="309"/>
        </pc:sldMkLst>
        <pc:spChg chg="mod">
          <ac:chgData name="Betty Jean-Pierre" userId="2c803a12-3bcf-4b61-8c35-d202ccf7189b" providerId="ADAL" clId="{86B3E46F-1475-494D-8897-725251A79568}" dt="2021-11-05T12:26:06.329" v="1" actId="20577"/>
          <ac:spMkLst>
            <pc:docMk/>
            <pc:sldMk cId="459193202" sldId="309"/>
            <ac:spMk id="8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ovater\Downloads\Costs%20and%20efficiencies%20and%20oth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1" dirty="0"/>
              <a:t>8 kW Klystron Tube Costs</a:t>
            </a:r>
          </a:p>
          <a:p>
            <a:pPr>
              <a:defRPr sz="1600" b="1"/>
            </a:pPr>
            <a:r>
              <a:rPr lang="en-US" sz="1600" b="1" dirty="0"/>
              <a:t>(does not include</a:t>
            </a:r>
            <a:r>
              <a:rPr lang="en-US" sz="1600" b="1" baseline="0" dirty="0"/>
              <a:t> HV PS)</a:t>
            </a:r>
            <a:endParaRPr lang="en-US" sz="1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'Klystron Purchases'!$D$7:$D$14</c:f>
              <c:numCache>
                <c:formatCode>General</c:formatCode>
                <c:ptCount val="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2012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2023</c:v>
                </c:pt>
              </c:numCache>
            </c:numRef>
          </c:cat>
          <c:val>
            <c:numRef>
              <c:f>'Klystron Purchases'!$E$7:$E$14</c:f>
              <c:numCache>
                <c:formatCode>#,##0</c:formatCode>
                <c:ptCount val="8"/>
                <c:pt idx="0">
                  <c:v>18364</c:v>
                </c:pt>
                <c:pt idx="1">
                  <c:v>19084</c:v>
                </c:pt>
                <c:pt idx="2">
                  <c:v>19575</c:v>
                </c:pt>
                <c:pt idx="3">
                  <c:v>33516</c:v>
                </c:pt>
                <c:pt idx="4">
                  <c:v>50000</c:v>
                </c:pt>
                <c:pt idx="5">
                  <c:v>50000</c:v>
                </c:pt>
                <c:pt idx="6">
                  <c:v>51200</c:v>
                </c:pt>
                <c:pt idx="7">
                  <c:v>85000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76-904F-AA6B-3D8E379DA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2474904"/>
        <c:axId val="632473920"/>
      </c:lineChart>
      <c:catAx>
        <c:axId val="632474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Years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2473920"/>
        <c:crosses val="autoZero"/>
        <c:auto val="1"/>
        <c:lblAlgn val="ctr"/>
        <c:lblOffset val="100"/>
        <c:noMultiLvlLbl val="0"/>
      </c:catAx>
      <c:valAx>
        <c:axId val="63247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Dollars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2474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7" y="310207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5577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310208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932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CEBAF Operations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CEBAF Operations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6.png"/><Relationship Id="rId7" Type="http://schemas.openxmlformats.org/officeDocument/2006/relationships/image" Target="../media/image4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CEBAF Operations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Eduard Pozdeyev, </a:t>
            </a:r>
          </a:p>
          <a:p>
            <a:r>
              <a:rPr lang="en-US" sz="2400" i="1" dirty="0"/>
              <a:t>Director of Accelerator Operations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2024 JLAAC Review</a:t>
            </a:r>
          </a:p>
          <a:p>
            <a:endParaRPr lang="en-US" dirty="0"/>
          </a:p>
        </p:txBody>
      </p:sp>
      <p:pic>
        <p:nvPicPr>
          <p:cNvPr id="4" name="Picture Placeholder 7" descr="A picture containing machine, industry, steel, engineering&#10;&#10;Description automatically generated">
            <a:extLst>
              <a:ext uri="{FF2B5EF4-FFF2-40B4-BE49-F238E27FC236}">
                <a16:creationId xmlns:a16="http://schemas.microsoft.com/office/drawing/2014/main" id="{CA32DDCD-AC6A-7B43-4213-DB9B3F20C7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1" r="50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8E1C7-D773-FB91-6AD3-93A032F96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Availability and Reliability, This Run (08/26/2023 – now)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9A2E1-4174-2A73-F3C4-A873FE27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A2282-9094-C58B-2142-00583C15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BED61F89-F6EB-5537-9280-9B64F3F72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994837"/>
            <a:ext cx="6780018" cy="5363997"/>
          </a:xfrm>
          <a:prstGeom prst="rect">
            <a:avLst/>
          </a:prstGeom>
        </p:spPr>
      </p:pic>
      <p:pic>
        <p:nvPicPr>
          <p:cNvPr id="10" name="Picture 9" descr="A screenshot of a data&#10;&#10;Description automatically generated">
            <a:extLst>
              <a:ext uri="{FF2B5EF4-FFF2-40B4-BE49-F238E27FC236}">
                <a16:creationId xmlns:a16="http://schemas.microsoft.com/office/drawing/2014/main" id="{1EEF8E4D-CDAC-E3BD-ADB2-658B819EF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647" y="1315420"/>
            <a:ext cx="4488782" cy="382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7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83A94-B57D-5937-D7B8-476481E3B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Sources of Downtime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3CFA-9D3B-00B2-558C-8A43B609A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11285836" cy="5381694"/>
          </a:xfrm>
        </p:spPr>
        <p:txBody>
          <a:bodyPr>
            <a:normAutofit/>
          </a:bodyPr>
          <a:lstStyle/>
          <a:p>
            <a:r>
              <a:rPr lang="en-US" dirty="0"/>
              <a:t>RF failures are consistently the largest contribution to downtime, &gt;30%</a:t>
            </a:r>
          </a:p>
          <a:p>
            <a:pPr lvl="1"/>
            <a:r>
              <a:rPr lang="en-US" dirty="0"/>
              <a:t>Klystron HV PS and control boards</a:t>
            </a:r>
          </a:p>
          <a:p>
            <a:pPr lvl="1"/>
            <a:r>
              <a:rPr lang="en-US" dirty="0"/>
              <a:t>High power components (transformers, breakers, etc.)</a:t>
            </a:r>
          </a:p>
          <a:p>
            <a:pPr lvl="1"/>
            <a:r>
              <a:rPr lang="en-US" dirty="0"/>
              <a:t>Cooling</a:t>
            </a:r>
          </a:p>
          <a:p>
            <a:r>
              <a:rPr lang="en-US" dirty="0"/>
              <a:t>Beam transport consistently is a high contribution, ~15%-25%</a:t>
            </a:r>
          </a:p>
          <a:p>
            <a:pPr lvl="1"/>
            <a:r>
              <a:rPr lang="en-US" dirty="0"/>
              <a:t>Beam losses due to optics and orbit drifts</a:t>
            </a:r>
          </a:p>
          <a:p>
            <a:pPr lvl="1"/>
            <a:r>
              <a:rPr lang="en-US" dirty="0"/>
              <a:t>Unscheduled tuning to reduce beam losses</a:t>
            </a:r>
          </a:p>
          <a:p>
            <a:r>
              <a:rPr lang="en-US" dirty="0"/>
              <a:t>Other noticeable contributions to downtime</a:t>
            </a:r>
          </a:p>
          <a:p>
            <a:pPr lvl="1"/>
            <a:r>
              <a:rPr lang="en-US" dirty="0"/>
              <a:t>Magnet cooling channels clogging</a:t>
            </a:r>
          </a:p>
          <a:p>
            <a:pPr lvl="1"/>
            <a:r>
              <a:rPr lang="en-US" dirty="0"/>
              <a:t>Power supply failures</a:t>
            </a:r>
          </a:p>
          <a:p>
            <a:pPr lvl="1"/>
            <a:r>
              <a:rPr lang="en-US" dirty="0"/>
              <a:t>Facilities: LCW, HVAC</a:t>
            </a:r>
          </a:p>
          <a:p>
            <a:pPr lvl="1"/>
            <a:r>
              <a:rPr lang="en-US" dirty="0"/>
              <a:t>Gun is a single point failure. Although mostly reliable, it’s failure causes significant downtime.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2240D-80C9-8157-7FDE-F5FC2440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B5308-EC3C-3985-A6E8-D7D334CA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6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60BD4-7C70-F3E4-A92E-B1DFA41A9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Performance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2CA96-0E0F-0450-843A-F3E1969D0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SRF</a:t>
            </a:r>
          </a:p>
          <a:p>
            <a:pPr lvl="1"/>
            <a:r>
              <a:rPr lang="en-US" dirty="0"/>
              <a:t>C100 cavity gradient degradation.</a:t>
            </a:r>
          </a:p>
          <a:p>
            <a:pPr lvl="2"/>
            <a:r>
              <a:rPr lang="en-US" dirty="0"/>
              <a:t>Contamination due to degrading Viton seals, field emission, and high radiation</a:t>
            </a:r>
          </a:p>
          <a:p>
            <a:pPr lvl="2"/>
            <a:r>
              <a:rPr lang="en-US" dirty="0"/>
              <a:t>Possibly, dark current due to field emission</a:t>
            </a:r>
          </a:p>
          <a:p>
            <a:pPr lvl="1"/>
            <a:r>
              <a:rPr lang="en-US" dirty="0"/>
              <a:t>Loss of cryomodules and cavities to vacuum leaks and other events. </a:t>
            </a:r>
          </a:p>
          <a:p>
            <a:pPr lvl="1"/>
            <a:r>
              <a:rPr lang="en-US" dirty="0"/>
              <a:t>Cavity faults caused by microphonics and other effects.</a:t>
            </a:r>
          </a:p>
          <a:p>
            <a:r>
              <a:rPr lang="en-US" dirty="0"/>
              <a:t>RF</a:t>
            </a:r>
          </a:p>
          <a:p>
            <a:pPr lvl="1"/>
            <a:r>
              <a:rPr lang="en-US" dirty="0"/>
              <a:t>RF station power lags performance requirement </a:t>
            </a:r>
          </a:p>
          <a:p>
            <a:r>
              <a:rPr lang="en-US" dirty="0"/>
              <a:t>Outdated and inadequate accelerator systems, including data acquisition and post-mortem capabilities, limit understanding of the machine and application of advanced techniques such as AI/ML</a:t>
            </a:r>
          </a:p>
          <a:p>
            <a:pPr lvl="1"/>
            <a:r>
              <a:rPr lang="en-US" dirty="0"/>
              <a:t>LLRF, earlier, analog versions are still prevalent at CEBAF</a:t>
            </a:r>
          </a:p>
          <a:p>
            <a:pPr lvl="1"/>
            <a:r>
              <a:rPr lang="en-US" dirty="0"/>
              <a:t>BPMs, slow DAQ (most), no buffering for postmortem processing</a:t>
            </a:r>
          </a:p>
          <a:p>
            <a:pPr lvl="1"/>
            <a:r>
              <a:rPr lang="en-US" dirty="0"/>
              <a:t>BLMs, </a:t>
            </a:r>
            <a:r>
              <a:rPr lang="en-US"/>
              <a:t>slow DAQ</a:t>
            </a:r>
            <a:endParaRPr lang="en-US" dirty="0"/>
          </a:p>
          <a:p>
            <a:pPr lvl="1"/>
            <a:r>
              <a:rPr lang="en-US" dirty="0"/>
              <a:t>(No) Global timing system, no synchronization between different systems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30FFD-8305-84F6-F2B5-2748E9BD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9DC68-5278-76A9-4F34-F09D853D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B3A6F-C54C-0F7F-3730-08D5F6050246}"/>
              </a:ext>
            </a:extLst>
          </p:cNvPr>
          <p:cNvSpPr txBox="1"/>
          <p:nvPr/>
        </p:nvSpPr>
        <p:spPr>
          <a:xfrm>
            <a:off x="10086975" y="5219700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See slide 25 </a:t>
            </a:r>
          </a:p>
        </p:txBody>
      </p:sp>
    </p:spTree>
    <p:extLst>
      <p:ext uri="{BB962C8B-B14F-4D97-AF65-F5344CB8AC3E}">
        <p14:creationId xmlns:p14="http://schemas.microsoft.com/office/powerpoint/2010/main" val="4191867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68370-6B7B-E674-3247-EBEBE35FE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Performance Plan (CPP)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70BC0-06BF-347E-324E-CA73EB847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2017 with goal of achieving 12 GeV in 5.5 passes with good reliability. </a:t>
            </a:r>
          </a:p>
          <a:p>
            <a:r>
              <a:rPr lang="en-US" dirty="0"/>
              <a:t>Reliability Project, manager: Randy Michaud</a:t>
            </a:r>
          </a:p>
          <a:p>
            <a:pPr lvl="1"/>
            <a:r>
              <a:rPr lang="en-US" dirty="0"/>
              <a:t>Critical Spares</a:t>
            </a:r>
          </a:p>
          <a:p>
            <a:pPr lvl="1"/>
            <a:r>
              <a:rPr lang="en-US" dirty="0"/>
              <a:t>Klystrons</a:t>
            </a:r>
          </a:p>
          <a:p>
            <a:pPr lvl="1"/>
            <a:r>
              <a:rPr lang="en-US" dirty="0"/>
              <a:t>Obsolescence</a:t>
            </a:r>
          </a:p>
          <a:p>
            <a:pPr lvl="1"/>
            <a:r>
              <a:rPr lang="en-US" dirty="0"/>
              <a:t>Optimal Weeks Hardware</a:t>
            </a:r>
          </a:p>
          <a:p>
            <a:r>
              <a:rPr lang="en-US" dirty="0"/>
              <a:t>Energy Reach Project, manager: Tony Reilly</a:t>
            </a:r>
          </a:p>
          <a:p>
            <a:pPr lvl="1"/>
            <a:r>
              <a:rPr lang="en-US" dirty="0"/>
              <a:t>C75 program</a:t>
            </a:r>
          </a:p>
          <a:p>
            <a:pPr lvl="1"/>
            <a:r>
              <a:rPr lang="en-US" dirty="0"/>
              <a:t>C100 refurbishment program</a:t>
            </a:r>
          </a:p>
          <a:p>
            <a:pPr lvl="1"/>
            <a:r>
              <a:rPr lang="en-US" dirty="0"/>
              <a:t>Plasma processing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DF2DA-0A6C-4AD6-18E5-6C7A34C9D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6359A-5B78-2FCB-1BAB-E294DFC74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11A0D1F-2942-4CD0-5F91-11D3098E6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509" y="4448543"/>
            <a:ext cx="8742491" cy="2121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C9BCA6-2CD7-7687-2034-7C4CC2E83072}"/>
              </a:ext>
            </a:extLst>
          </p:cNvPr>
          <p:cNvSpPr txBox="1"/>
          <p:nvPr/>
        </p:nvSpPr>
        <p:spPr>
          <a:xfrm>
            <a:off x="7688208" y="4198968"/>
            <a:ext cx="383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CPP funding vs FY. The </a:t>
            </a:r>
            <a:r>
              <a:rPr lang="en-US" dirty="0">
                <a:latin typeface="Calibri" panose="020F0502020204030204" pitchFamily="34" charset="0"/>
              </a:rPr>
              <a:t>total</a:t>
            </a:r>
            <a:r>
              <a:rPr lang="en-US" sz="1800" dirty="0">
                <a:effectLst/>
                <a:latin typeface="Calibri" panose="020F0502020204030204" pitchFamily="34" charset="0"/>
              </a:rPr>
              <a:t> is $60.1M.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00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859D2-6F55-5C4F-DD2F-6DEBEB2E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CPP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CFF32-4316-ACA9-4CDB-9E2C1E032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Spares, No scope in FY24.</a:t>
            </a:r>
          </a:p>
          <a:p>
            <a:r>
              <a:rPr lang="en-US" dirty="0"/>
              <a:t>Klystrons</a:t>
            </a:r>
          </a:p>
          <a:p>
            <a:pPr lvl="1"/>
            <a:r>
              <a:rPr lang="en-US" dirty="0"/>
              <a:t>Supply chain crisis increased service cost by 60%. Supplier business has a new owner.</a:t>
            </a:r>
          </a:p>
          <a:p>
            <a:pPr lvl="1"/>
            <a:r>
              <a:rPr lang="en-US" dirty="0"/>
              <a:t>We evaluate an alternative supplier to mitigate risk</a:t>
            </a:r>
          </a:p>
          <a:p>
            <a:pPr lvl="1"/>
            <a:r>
              <a:rPr lang="en-US" dirty="0"/>
              <a:t>FY24 plan: 10 rebuilds and 10 new klystrons</a:t>
            </a:r>
          </a:p>
          <a:p>
            <a:r>
              <a:rPr lang="en-US" dirty="0"/>
              <a:t>Obsolescence</a:t>
            </a:r>
          </a:p>
          <a:p>
            <a:pPr lvl="1"/>
            <a:r>
              <a:rPr lang="en-US" sz="1900" dirty="0"/>
              <a:t>SSG – 5 items @ $79K: ODH UPSs ordered for SAD24.</a:t>
            </a:r>
          </a:p>
          <a:p>
            <a:pPr lvl="1"/>
            <a:r>
              <a:rPr lang="en-US" sz="1900" dirty="0"/>
              <a:t>DC – 4 items @ $515K : New DC PM coming up to speed on CPP plans.</a:t>
            </a:r>
          </a:p>
          <a:p>
            <a:pPr lvl="1"/>
            <a:r>
              <a:rPr lang="en-US" sz="1900" dirty="0"/>
              <a:t>I&amp;C – 3 items @ $360K: VME Crates awaiting PO, 15 units for SAD24</a:t>
            </a:r>
          </a:p>
          <a:p>
            <a:pPr lvl="1"/>
            <a:r>
              <a:rPr lang="en-US" sz="1900" dirty="0"/>
              <a:t>RF – 5 items @ $666K : Work planning for Sep SSA install SAD24.</a:t>
            </a:r>
          </a:p>
          <a:p>
            <a:pPr lvl="1"/>
            <a:r>
              <a:rPr lang="en-US" sz="1900" dirty="0"/>
              <a:t>ACE – 2 items @ $60K: UPS/Line Switches ordered.</a:t>
            </a:r>
          </a:p>
          <a:p>
            <a:r>
              <a:rPr lang="en-US" dirty="0"/>
              <a:t>Optimal Weeks, No scope in FY24.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3E80C-9EAC-01FE-88D6-1B8278116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445E9-B2C2-8C1F-20DF-6A052596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7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43158-C7B0-B6F1-18FA-D7294B942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CPP Energy 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5488-4564-35AB-15F4-817BB131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11285837" cy="2666896"/>
          </a:xfrm>
        </p:spPr>
        <p:txBody>
          <a:bodyPr>
            <a:normAutofit/>
          </a:bodyPr>
          <a:lstStyle/>
          <a:p>
            <a:r>
              <a:rPr lang="en-US" dirty="0"/>
              <a:t>Scope</a:t>
            </a:r>
          </a:p>
          <a:p>
            <a:pPr lvl="1"/>
            <a:r>
              <a:rPr lang="en-US" dirty="0"/>
              <a:t>C75 program</a:t>
            </a:r>
          </a:p>
          <a:p>
            <a:pPr lvl="1"/>
            <a:r>
              <a:rPr lang="en-US" dirty="0"/>
              <a:t>C100 refurbishment program</a:t>
            </a:r>
          </a:p>
          <a:p>
            <a:pPr lvl="1"/>
            <a:r>
              <a:rPr lang="en-US" dirty="0"/>
              <a:t>Plasma processing</a:t>
            </a:r>
          </a:p>
          <a:p>
            <a:r>
              <a:rPr lang="en-US" dirty="0"/>
              <a:t>Cryomodules refurbished and installed at CEBAF to date: C75 x 2, C100 x 4, C50 x 1, 7-cell P1 x 1</a:t>
            </a:r>
          </a:p>
          <a:p>
            <a:r>
              <a:rPr lang="en-US" dirty="0"/>
              <a:t>Four cryomodules in south </a:t>
            </a:r>
            <a:r>
              <a:rPr lang="en-US" dirty="0" err="1"/>
              <a:t>linac</a:t>
            </a:r>
            <a:r>
              <a:rPr lang="en-US" dirty="0"/>
              <a:t> were plasma processed in situ.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867E1-0713-1044-0005-F0007BDB5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896FB-5F42-2B21-B39F-657717C9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8A96449-EF56-909D-4D3B-3B2DB5CF45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061593"/>
              </p:ext>
            </p:extLst>
          </p:nvPr>
        </p:nvGraphicFramePr>
        <p:xfrm>
          <a:off x="3023818" y="3982540"/>
          <a:ext cx="5640821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581">
                  <a:extLst>
                    <a:ext uri="{9D8B030D-6E8A-4147-A177-3AD203B41FA5}">
                      <a16:colId xmlns:a16="http://schemas.microsoft.com/office/drawing/2014/main" val="3013854049"/>
                    </a:ext>
                  </a:extLst>
                </a:gridCol>
                <a:gridCol w="2159120">
                  <a:extLst>
                    <a:ext uri="{9D8B030D-6E8A-4147-A177-3AD203B41FA5}">
                      <a16:colId xmlns:a16="http://schemas.microsoft.com/office/drawing/2014/main" val="21246229"/>
                    </a:ext>
                  </a:extLst>
                </a:gridCol>
                <a:gridCol w="2159120">
                  <a:extLst>
                    <a:ext uri="{9D8B030D-6E8A-4147-A177-3AD203B41FA5}">
                      <a16:colId xmlns:a16="http://schemas.microsoft.com/office/drawing/2014/main" val="292510654"/>
                    </a:ext>
                  </a:extLst>
                </a:gridCol>
              </a:tblGrid>
              <a:tr h="26637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Cryomodules Installed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Cryomodules Removed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4057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9226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C75,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F100, C20, C20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335139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801557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/>
                        <a:t>FY26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C100, C20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301428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FY27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C100, C20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722378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FY28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C100, C20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099339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FY29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C100, C20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359572"/>
                  </a:ext>
                </a:extLst>
              </a:tr>
              <a:tr h="26637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FY30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C100, C75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C100, C20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341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8C2ED28-A6E3-0437-5CC6-CC1D3450EA9D}"/>
              </a:ext>
            </a:extLst>
          </p:cNvPr>
          <p:cNvSpPr txBox="1"/>
          <p:nvPr/>
        </p:nvSpPr>
        <p:spPr>
          <a:xfrm>
            <a:off x="4283544" y="3662557"/>
            <a:ext cx="312136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Cryomodule Installation 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82236-FE15-35FF-634C-634134278356}"/>
              </a:ext>
            </a:extLst>
          </p:cNvPr>
          <p:cNvSpPr txBox="1"/>
          <p:nvPr/>
        </p:nvSpPr>
        <p:spPr>
          <a:xfrm>
            <a:off x="10592790" y="893098"/>
            <a:ext cx="1425039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T. Reilly</a:t>
            </a:r>
          </a:p>
        </p:txBody>
      </p:sp>
    </p:spTree>
    <p:extLst>
      <p:ext uri="{BB962C8B-B14F-4D97-AF65-F5344CB8AC3E}">
        <p14:creationId xmlns:p14="http://schemas.microsoft.com/office/powerpoint/2010/main" val="3035023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9BD3-1E15-E404-36FA-76329D94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Energy Reach Projection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D594F-E313-C07F-4C54-2E78002A4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7C596-E6F4-CC7C-F3B1-9137C35D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A graph of energy and power&#10;&#10;Description automatically generated with medium confidence">
            <a:extLst>
              <a:ext uri="{FF2B5EF4-FFF2-40B4-BE49-F238E27FC236}">
                <a16:creationId xmlns:a16="http://schemas.microsoft.com/office/drawing/2014/main" id="{7D25B1F9-7C7E-0C0C-F1FC-5F456005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21670"/>
            <a:ext cx="7772400" cy="564566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A9D440-F240-3671-4958-EB6755939645}"/>
              </a:ext>
            </a:extLst>
          </p:cNvPr>
          <p:cNvSpPr/>
          <p:nvPr/>
        </p:nvSpPr>
        <p:spPr>
          <a:xfrm>
            <a:off x="3931920" y="3986784"/>
            <a:ext cx="137160" cy="1280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8F0E5B-85AC-25EB-89D4-89D99BFC5287}"/>
              </a:ext>
            </a:extLst>
          </p:cNvPr>
          <p:cNvSpPr/>
          <p:nvPr/>
        </p:nvSpPr>
        <p:spPr>
          <a:xfrm>
            <a:off x="3352800" y="4386072"/>
            <a:ext cx="137160" cy="1280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15367E-25A6-D47F-D9B7-6E60F88281DF}"/>
              </a:ext>
            </a:extLst>
          </p:cNvPr>
          <p:cNvCxnSpPr>
            <a:cxnSpLocks/>
          </p:cNvCxnSpPr>
          <p:nvPr/>
        </p:nvCxnSpPr>
        <p:spPr>
          <a:xfrm flipV="1">
            <a:off x="3469873" y="4074610"/>
            <a:ext cx="482134" cy="351474"/>
          </a:xfrm>
          <a:prstGeom prst="line">
            <a:avLst/>
          </a:prstGeom>
          <a:ln w="28575"/>
          <a:scene3d>
            <a:camera prst="orthographicFront">
              <a:rot lat="0" lon="0" rev="2148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16E2D64B-3BBA-4952-3770-EBAB761D1D4E}"/>
              </a:ext>
            </a:extLst>
          </p:cNvPr>
          <p:cNvSpPr/>
          <p:nvPr/>
        </p:nvSpPr>
        <p:spPr>
          <a:xfrm>
            <a:off x="4518426" y="2681277"/>
            <a:ext cx="137160" cy="128016"/>
          </a:xfrm>
          <a:prstGeom prst="ellipse">
            <a:avLst/>
          </a:prstGeom>
          <a:solidFill>
            <a:schemeClr val="accent1">
              <a:alpha val="4467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255065-C3A5-07E8-A39F-65D769503428}"/>
              </a:ext>
            </a:extLst>
          </p:cNvPr>
          <p:cNvCxnSpPr>
            <a:cxnSpLocks/>
            <a:stCxn id="8" idx="7"/>
            <a:endCxn id="22" idx="3"/>
          </p:cNvCxnSpPr>
          <p:nvPr/>
        </p:nvCxnSpPr>
        <p:spPr>
          <a:xfrm flipV="1">
            <a:off x="4048993" y="2790545"/>
            <a:ext cx="489520" cy="1214987"/>
          </a:xfrm>
          <a:prstGeom prst="line">
            <a:avLst/>
          </a:prstGeom>
          <a:ln w="28575">
            <a:prstDash val="dash"/>
          </a:ln>
          <a:scene3d>
            <a:camera prst="orthographicFront">
              <a:rot lat="0" lon="0" rev="2148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89B948A-6415-FB28-4C30-A8169B725521}"/>
              </a:ext>
            </a:extLst>
          </p:cNvPr>
          <p:cNvCxnSpPr/>
          <p:nvPr/>
        </p:nvCxnSpPr>
        <p:spPr>
          <a:xfrm>
            <a:off x="4000500" y="3234267"/>
            <a:ext cx="0" cy="49106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B4E7518-9AAF-5244-418D-74517135129F}"/>
              </a:ext>
            </a:extLst>
          </p:cNvPr>
          <p:cNvSpPr txBox="1"/>
          <p:nvPr/>
        </p:nvSpPr>
        <p:spPr>
          <a:xfrm>
            <a:off x="3694189" y="2913320"/>
            <a:ext cx="59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now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B1FD8A5-C72C-D3C3-F2E0-6AE5B6EA798D}"/>
              </a:ext>
            </a:extLst>
          </p:cNvPr>
          <p:cNvSpPr/>
          <p:nvPr/>
        </p:nvSpPr>
        <p:spPr>
          <a:xfrm>
            <a:off x="4749801" y="4885606"/>
            <a:ext cx="137160" cy="1280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AAD35B-B981-F811-0B39-A38193A0D2FB}"/>
              </a:ext>
            </a:extLst>
          </p:cNvPr>
          <p:cNvSpPr/>
          <p:nvPr/>
        </p:nvSpPr>
        <p:spPr>
          <a:xfrm>
            <a:off x="4753187" y="5214456"/>
            <a:ext cx="137160" cy="128016"/>
          </a:xfrm>
          <a:prstGeom prst="ellipse">
            <a:avLst/>
          </a:prstGeom>
          <a:solidFill>
            <a:schemeClr val="accent1">
              <a:alpha val="4467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BE581-5788-8264-2B47-BE69B1BE6290}"/>
              </a:ext>
            </a:extLst>
          </p:cNvPr>
          <p:cNvSpPr txBox="1"/>
          <p:nvPr/>
        </p:nvSpPr>
        <p:spPr>
          <a:xfrm>
            <a:off x="4886961" y="4764948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measured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31C589-DDC1-C628-E4FF-4C6CDA405193}"/>
              </a:ext>
            </a:extLst>
          </p:cNvPr>
          <p:cNvSpPr txBox="1"/>
          <p:nvPr/>
        </p:nvSpPr>
        <p:spPr>
          <a:xfrm>
            <a:off x="4886961" y="5088093"/>
            <a:ext cx="246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projected for FY25 run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DE0543-21E6-931E-3A75-8FC43DCC9849}"/>
              </a:ext>
            </a:extLst>
          </p:cNvPr>
          <p:cNvSpPr txBox="1"/>
          <p:nvPr/>
        </p:nvSpPr>
        <p:spPr>
          <a:xfrm>
            <a:off x="10592790" y="893098"/>
            <a:ext cx="1425039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T. Reilly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93531" y="1663337"/>
            <a:ext cx="1314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Jay adds: TN-24-001 has energy reach history 2016-2024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18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8832-CFEC-E2A0-5C11-C7020FA9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Successful In-Situ Plasma Processing Of CEBAF CMs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68D0A82-E4A6-C7E3-750B-1E451A95C4DB}"/>
              </a:ext>
            </a:extLst>
          </p:cNvPr>
          <p:cNvSpPr txBox="1">
            <a:spLocks/>
          </p:cNvSpPr>
          <p:nvPr/>
        </p:nvSpPr>
        <p:spPr>
          <a:xfrm>
            <a:off x="6915006" y="1353006"/>
            <a:ext cx="4931948" cy="29605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E101FF28-B440-428B-D8F5-A8820F73B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006" y="1149620"/>
            <a:ext cx="2891109" cy="2739230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5B3199A-878F-227E-1F73-475DF9D2750A}"/>
              </a:ext>
            </a:extLst>
          </p:cNvPr>
          <p:cNvSpPr txBox="1">
            <a:spLocks/>
          </p:cNvSpPr>
          <p:nvPr/>
        </p:nvSpPr>
        <p:spPr bwMode="auto">
          <a:xfrm>
            <a:off x="345046" y="4516970"/>
            <a:ext cx="11501908" cy="17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Four cryomodules, 2L22 - 2L25 (all cavities), were plasma-processed in the tunnel during last SAD</a:t>
            </a:r>
          </a:p>
          <a:p>
            <a:r>
              <a:rPr lang="en-US" sz="2000" dirty="0"/>
              <a:t>Path Forward</a:t>
            </a:r>
          </a:p>
          <a:p>
            <a:pPr lvl="1"/>
            <a:r>
              <a:rPr lang="en-US" sz="1800" dirty="0">
                <a:latin typeface="+mn-lt"/>
              </a:rPr>
              <a:t>Process 3 to 4 C100 and C75 cryomodules during accelerator shutdowns.</a:t>
            </a:r>
          </a:p>
          <a:p>
            <a:pPr lvl="1"/>
            <a:r>
              <a:rPr lang="en-US" sz="1800" dirty="0">
                <a:solidFill>
                  <a:srgbClr val="212121"/>
                </a:solidFill>
                <a:latin typeface="+mn-lt"/>
              </a:rPr>
              <a:t>Extend plasma processing to C75 cavities. </a:t>
            </a:r>
          </a:p>
        </p:txBody>
      </p:sp>
      <p:pic>
        <p:nvPicPr>
          <p:cNvPr id="9" name="Picture 8" descr="Diagram of a diagram of a reaction&#10;&#10;Description automatically generated with medium confidence">
            <a:extLst>
              <a:ext uri="{FF2B5EF4-FFF2-40B4-BE49-F238E27FC236}">
                <a16:creationId xmlns:a16="http://schemas.microsoft.com/office/drawing/2014/main" id="{857DA408-E0E5-4850-9065-EB7BDD5C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94" y="1249719"/>
            <a:ext cx="3766034" cy="2745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1ACFF7-D18B-1A5F-F7B9-13BAEB414862}"/>
              </a:ext>
            </a:extLst>
          </p:cNvPr>
          <p:cNvSpPr txBox="1"/>
          <p:nvPr/>
        </p:nvSpPr>
        <p:spPr>
          <a:xfrm>
            <a:off x="10592790" y="893098"/>
            <a:ext cx="1425039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T. Powers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93A06-0228-39E5-E3CA-56874163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A180D-D8D1-10F4-790A-B8750D834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44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CF99-C9B6-9EF0-2CE0-6617A4400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In-Situ Plasma Processing Increased Gradient by 2.7 MV/m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F757A-A452-5909-2A15-0C12F29E0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" t="13069" r="991" b="3445"/>
          <a:stretch/>
        </p:blipFill>
        <p:spPr>
          <a:xfrm>
            <a:off x="255596" y="1431856"/>
            <a:ext cx="6390861" cy="3994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54D45B-446B-893C-9D00-715EDD4E5D7E}"/>
              </a:ext>
            </a:extLst>
          </p:cNvPr>
          <p:cNvSpPr txBox="1"/>
          <p:nvPr/>
        </p:nvSpPr>
        <p:spPr>
          <a:xfrm>
            <a:off x="7068310" y="2360503"/>
            <a:ext cx="4868096" cy="2136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Field emission free operation was improved by 59.1 MeV (24%).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average improvement of 2.7 MV/m.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 cavities were field emission free after processing.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2C0361-FC1B-3A38-E1BF-E9EE0DA5B0CB}"/>
              </a:ext>
            </a:extLst>
          </p:cNvPr>
          <p:cNvCxnSpPr/>
          <p:nvPr/>
        </p:nvCxnSpPr>
        <p:spPr>
          <a:xfrm>
            <a:off x="3970412" y="1980162"/>
            <a:ext cx="0" cy="2922104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D7DB19-1087-2E38-A5DD-81D54B8656E0}"/>
              </a:ext>
            </a:extLst>
          </p:cNvPr>
          <p:cNvSpPr txBox="1"/>
          <p:nvPr/>
        </p:nvSpPr>
        <p:spPr>
          <a:xfrm>
            <a:off x="3982770" y="2462075"/>
            <a:ext cx="128150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B050"/>
                </a:solidFill>
              </a:rPr>
              <a:t>Average Increase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B050"/>
                </a:solidFill>
              </a:rPr>
              <a:t>is 2.7 MV/m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49ED57-6B26-E880-4895-A585E71CDFDB}"/>
              </a:ext>
            </a:extLst>
          </p:cNvPr>
          <p:cNvSpPr txBox="1"/>
          <p:nvPr/>
        </p:nvSpPr>
        <p:spPr>
          <a:xfrm>
            <a:off x="411892" y="5878378"/>
            <a:ext cx="1128583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Success of plasma processing supports more aggressive curve for CEBAF energy reach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529DA-0619-F43B-83D4-C7C9B01F6C09}"/>
              </a:ext>
            </a:extLst>
          </p:cNvPr>
          <p:cNvSpPr txBox="1"/>
          <p:nvPr/>
        </p:nvSpPr>
        <p:spPr>
          <a:xfrm>
            <a:off x="10592790" y="893098"/>
            <a:ext cx="1425039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T. Powers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8611DD-9459-23DB-CB4D-8BA21A3C9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E68A9-94DB-8838-9D2C-694344AB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32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F3ED-E923-8F57-F5C9-8C05EED5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All-Metal Gate 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744B6-3507-57FF-3A5A-8A0E30BCE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9220836" cy="5381694"/>
          </a:xfrm>
        </p:spPr>
        <p:txBody>
          <a:bodyPr/>
          <a:lstStyle/>
          <a:p>
            <a:r>
              <a:rPr lang="en-US" dirty="0"/>
              <a:t>Contamination of CEBAF </a:t>
            </a:r>
            <a:r>
              <a:rPr lang="en-US" dirty="0" err="1"/>
              <a:t>linac</a:t>
            </a:r>
            <a:r>
              <a:rPr lang="en-US" dirty="0"/>
              <a:t> causes degradation of cavity performance, requires cryomodule refurbishment, plasma processing.</a:t>
            </a:r>
          </a:p>
          <a:p>
            <a:r>
              <a:rPr lang="en-US" dirty="0"/>
              <a:t>One of contamination sources was attributed to radiation damage of elastomer (Viton) seals around C100 and C75 CMs</a:t>
            </a:r>
          </a:p>
          <a:p>
            <a:pPr lvl="1"/>
            <a:r>
              <a:rPr lang="en-US" dirty="0"/>
              <a:t>Viton seals can reach its lifetime in a single run</a:t>
            </a:r>
          </a:p>
          <a:p>
            <a:r>
              <a:rPr lang="en-US" dirty="0"/>
              <a:t>All-metal gate valves are a viable alternative </a:t>
            </a:r>
          </a:p>
          <a:p>
            <a:r>
              <a:rPr lang="en-US" dirty="0"/>
              <a:t>All-metal valves are used in SRF accelerators: X-FEL, LCLS-II, PIP-II (future)</a:t>
            </a:r>
          </a:p>
          <a:p>
            <a:r>
              <a:rPr lang="en-US" dirty="0"/>
              <a:t>Risk – production of metallic particulates</a:t>
            </a:r>
          </a:p>
          <a:p>
            <a:pPr lvl="1"/>
            <a:r>
              <a:rPr lang="en-US" dirty="0"/>
              <a:t>Some gate valves cycle a dozen times a run, some not at all</a:t>
            </a:r>
          </a:p>
          <a:p>
            <a:r>
              <a:rPr lang="en-US" dirty="0"/>
              <a:t>We are considering installing all-metal gate valves in CEBAF next shutdown. Exact scope of installation is under discussion (3 to 7 CMs). </a:t>
            </a:r>
          </a:p>
          <a:p>
            <a:r>
              <a:rPr lang="en-US" i="1" dirty="0"/>
              <a:t>We solicit comments on viability of this approach from JLAAC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E90EB-FF53-A56D-E62E-E5BE0B783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388A0-3CBF-1A1F-AA79-2A5949B0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9E3B51-3A35-C795-E1C4-9DDB9FF8A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6" t="17353" r="7116" b="755"/>
          <a:stretch/>
        </p:blipFill>
        <p:spPr>
          <a:xfrm>
            <a:off x="9892157" y="1979985"/>
            <a:ext cx="2184714" cy="289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9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Status of Accelerator Operations</a:t>
            </a:r>
          </a:p>
          <a:p>
            <a:r>
              <a:rPr lang="en-US" dirty="0"/>
              <a:t>Sources of beam downtime and performance limitations</a:t>
            </a:r>
          </a:p>
          <a:p>
            <a:r>
              <a:rPr lang="en-US" dirty="0"/>
              <a:t>CEBAF Performance Plan</a:t>
            </a:r>
          </a:p>
          <a:p>
            <a:r>
              <a:rPr lang="en-US" dirty="0"/>
              <a:t>Accelerator Improvement Projects (AIPs) and R&amp;D portfolio</a:t>
            </a:r>
          </a:p>
          <a:p>
            <a:r>
              <a:rPr lang="en-US" dirty="0"/>
              <a:t>Operations staffing</a:t>
            </a:r>
          </a:p>
          <a:p>
            <a:r>
              <a:rPr lang="en-US" dirty="0"/>
              <a:t>Accelerator Operations risks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This presentation answers charge questions 1 and 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CEBAF Operations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0D834-AF0C-8A35-B942-45AD4284D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Probing CEBAF Performance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5070E-E23B-D517-4487-FF607214A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81" y="831015"/>
            <a:ext cx="11285837" cy="1852608"/>
          </a:xfrm>
        </p:spPr>
        <p:txBody>
          <a:bodyPr>
            <a:normAutofit/>
          </a:bodyPr>
          <a:lstStyle/>
          <a:p>
            <a:r>
              <a:rPr lang="en-US" dirty="0"/>
              <a:t>High intensity run in 10/2023 to identify CEBAF intensity limitations.</a:t>
            </a:r>
          </a:p>
          <a:p>
            <a:r>
              <a:rPr lang="en-US" dirty="0"/>
              <a:t>Performance is limited by available RF power. C100 CM klystrons are underperforming.</a:t>
            </a:r>
          </a:p>
          <a:p>
            <a:pPr lvl="1"/>
            <a:r>
              <a:rPr lang="en-US" dirty="0"/>
              <a:t>Need at least 10 kW for 1.1 MW </a:t>
            </a:r>
          </a:p>
          <a:p>
            <a:pPr lvl="1"/>
            <a:r>
              <a:rPr lang="en-US" dirty="0"/>
              <a:t>Klystrons specified at 13 kW max and 11 kW linear regime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903466-73DD-FBCD-8C69-401951A62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05EFA-0101-5A98-F274-EDC95DB6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E2D71-6000-5A4E-8C85-1B3C52BA7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554"/>
            <a:ext cx="6803454" cy="30996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2DA3A8-A159-4BE3-5767-CBF8828695EA}"/>
              </a:ext>
            </a:extLst>
          </p:cNvPr>
          <p:cNvCxnSpPr/>
          <p:nvPr/>
        </p:nvCxnSpPr>
        <p:spPr>
          <a:xfrm>
            <a:off x="4817298" y="3429000"/>
            <a:ext cx="153332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1D998B6-E8DC-4523-2042-E1EA9FE0B9B6}"/>
              </a:ext>
            </a:extLst>
          </p:cNvPr>
          <p:cNvSpPr txBox="1"/>
          <p:nvPr/>
        </p:nvSpPr>
        <p:spPr>
          <a:xfrm>
            <a:off x="4757555" y="2760846"/>
            <a:ext cx="267688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Maximum achieved power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850 kW (395 </a:t>
            </a:r>
            <a:r>
              <a:rPr lang="en-US" dirty="0" err="1">
                <a:solidFill>
                  <a:srgbClr val="FF0000"/>
                </a:solidFill>
              </a:rPr>
              <a:t>uA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9" name="Picture 8" descr="A graph with a red line&#10;&#10;Description automatically generated">
            <a:extLst>
              <a:ext uri="{FF2B5EF4-FFF2-40B4-BE49-F238E27FC236}">
                <a16:creationId xmlns:a16="http://schemas.microsoft.com/office/drawing/2014/main" id="{E7237C82-D3C9-E69B-329C-FE6387C0A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25" y="3472647"/>
            <a:ext cx="3951490" cy="2988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E2A71D-B1D1-B9B4-235D-0B6AE9E19068}"/>
              </a:ext>
            </a:extLst>
          </p:cNvPr>
          <p:cNvSpPr txBox="1"/>
          <p:nvPr/>
        </p:nvSpPr>
        <p:spPr>
          <a:xfrm>
            <a:off x="7730914" y="2683623"/>
            <a:ext cx="44610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Measured RF Klystron Power Distribution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Need 10 kW RF for 1.1 MW beam power.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Klystrons are specified at 13 kW max and 11 kW linear.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09196E-55CD-412F-F5CF-897FC08307D4}"/>
              </a:ext>
            </a:extLst>
          </p:cNvPr>
          <p:cNvSpPr txBox="1"/>
          <p:nvPr/>
        </p:nvSpPr>
        <p:spPr>
          <a:xfrm>
            <a:off x="1756844" y="3047915"/>
            <a:ext cx="306045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Beam power as function of time</a:t>
            </a:r>
            <a:endParaRPr lang="en-US" sz="1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124259-0384-D096-74E5-5938924EA8F9}"/>
              </a:ext>
            </a:extLst>
          </p:cNvPr>
          <p:cNvCxnSpPr>
            <a:cxnSpLocks/>
          </p:cNvCxnSpPr>
          <p:nvPr/>
        </p:nvCxnSpPr>
        <p:spPr>
          <a:xfrm>
            <a:off x="9466774" y="3539399"/>
            <a:ext cx="0" cy="2443127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A22EC0-9AF6-AEFF-CDAD-B2C4ECD84982}"/>
              </a:ext>
            </a:extLst>
          </p:cNvPr>
          <p:cNvCxnSpPr>
            <a:cxnSpLocks/>
          </p:cNvCxnSpPr>
          <p:nvPr/>
        </p:nvCxnSpPr>
        <p:spPr>
          <a:xfrm>
            <a:off x="9869930" y="3539399"/>
            <a:ext cx="0" cy="2443127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191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F82D2028-31CA-5649-E4D5-6DA83415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38" y="1018591"/>
            <a:ext cx="4755175" cy="3566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89548-19CE-5675-1D7D-D78BD57B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of Q</a:t>
            </a:r>
            <a:r>
              <a:rPr lang="en-US" baseline="-25000" dirty="0"/>
              <a:t>L</a:t>
            </a:r>
            <a:r>
              <a:rPr lang="en-US" dirty="0"/>
              <a:t> of C100 Cryomodules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B4239-7F02-17AD-8251-D2B9A4EA8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6554580" cy="5381694"/>
          </a:xfrm>
        </p:spPr>
        <p:txBody>
          <a:bodyPr/>
          <a:lstStyle/>
          <a:p>
            <a:r>
              <a:rPr lang="en-US" dirty="0"/>
              <a:t>C100 cavities were designed with Q</a:t>
            </a:r>
            <a:r>
              <a:rPr lang="en-US" baseline="-25000" dirty="0"/>
              <a:t>L</a:t>
            </a:r>
            <a:r>
              <a:rPr lang="en-US" dirty="0"/>
              <a:t> of 3e7 in anticipation of high operating field and low microphonics</a:t>
            </a:r>
          </a:p>
          <a:p>
            <a:r>
              <a:rPr lang="en-US" dirty="0"/>
              <a:t>Reality: </a:t>
            </a:r>
          </a:p>
          <a:p>
            <a:pPr lvl="1"/>
            <a:r>
              <a:rPr lang="en-US" dirty="0"/>
              <a:t>Microphonics is higher than specified</a:t>
            </a:r>
          </a:p>
          <a:p>
            <a:pPr lvl="1"/>
            <a:r>
              <a:rPr lang="en-US" dirty="0"/>
              <a:t>Operating field is lower than expected</a:t>
            </a:r>
          </a:p>
          <a:p>
            <a:r>
              <a:rPr lang="en-US" dirty="0"/>
              <a:t>Impact:</a:t>
            </a:r>
          </a:p>
          <a:p>
            <a:pPr lvl="1"/>
            <a:r>
              <a:rPr lang="en-US" dirty="0"/>
              <a:t>C100 cavities trip due to insufficient RF power with high beam current and high microphonics</a:t>
            </a:r>
          </a:p>
          <a:p>
            <a:pPr lvl="1"/>
            <a:r>
              <a:rPr lang="en-US" dirty="0"/>
              <a:t>Difficult to control narrow-bandwidth C100 cavities</a:t>
            </a:r>
          </a:p>
          <a:p>
            <a:r>
              <a:rPr lang="en-US" dirty="0"/>
              <a:t>Mitigation: Q</a:t>
            </a:r>
            <a:r>
              <a:rPr lang="en-US" baseline="-25000" dirty="0"/>
              <a:t>L</a:t>
            </a:r>
            <a:r>
              <a:rPr lang="en-US" dirty="0"/>
              <a:t> of C100 cavities was reduced to optimal 1.5-1.7e7 during this SAD</a:t>
            </a:r>
          </a:p>
          <a:p>
            <a:r>
              <a:rPr lang="en-US" dirty="0"/>
              <a:t>Impact to be tested during this and next runs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0EF95-5650-E1F9-BE1B-7385BAAF32CF}"/>
              </a:ext>
            </a:extLst>
          </p:cNvPr>
          <p:cNvSpPr txBox="1"/>
          <p:nvPr/>
        </p:nvSpPr>
        <p:spPr>
          <a:xfrm>
            <a:off x="8255484" y="1717342"/>
            <a:ext cx="166391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B050"/>
                </a:solidFill>
              </a:rPr>
              <a:t>Average Klystron power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B050"/>
                </a:solidFill>
              </a:rPr>
              <a:t>available at cavities</a:t>
            </a:r>
          </a:p>
        </p:txBody>
      </p:sp>
      <p:pic>
        <p:nvPicPr>
          <p:cNvPr id="18" name="Picture 17" descr="A graph with blue and orange squares&#10;&#10;Description automatically generated">
            <a:extLst>
              <a:ext uri="{FF2B5EF4-FFF2-40B4-BE49-F238E27FC236}">
                <a16:creationId xmlns:a16="http://schemas.microsoft.com/office/drawing/2014/main" id="{49229041-A0CF-F16F-B679-78D6161D7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6" r="1420"/>
          <a:stretch/>
        </p:blipFill>
        <p:spPr>
          <a:xfrm>
            <a:off x="7222195" y="4588810"/>
            <a:ext cx="4926724" cy="1322541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6952B3B9-E508-4BA1-CC8B-E47A7A8C2B1B}"/>
              </a:ext>
            </a:extLst>
          </p:cNvPr>
          <p:cNvSpPr/>
          <p:nvPr/>
        </p:nvSpPr>
        <p:spPr>
          <a:xfrm>
            <a:off x="8780795" y="5365394"/>
            <a:ext cx="2664373" cy="369671"/>
          </a:xfrm>
          <a:custGeom>
            <a:avLst/>
            <a:gdLst>
              <a:gd name="connsiteX0" fmla="*/ 0 w 3081130"/>
              <a:gd name="connsiteY0" fmla="*/ 369671 h 369671"/>
              <a:gd name="connsiteX1" fmla="*/ 755374 w 3081130"/>
              <a:gd name="connsiteY1" fmla="*/ 270279 h 369671"/>
              <a:gd name="connsiteX2" fmla="*/ 1242391 w 3081130"/>
              <a:gd name="connsiteY2" fmla="*/ 91375 h 369671"/>
              <a:gd name="connsiteX3" fmla="*/ 1808921 w 3081130"/>
              <a:gd name="connsiteY3" fmla="*/ 1923 h 369671"/>
              <a:gd name="connsiteX4" fmla="*/ 2534478 w 3081130"/>
              <a:gd name="connsiteY4" fmla="*/ 170888 h 369671"/>
              <a:gd name="connsiteX5" fmla="*/ 3081130 w 3081130"/>
              <a:gd name="connsiteY5" fmla="*/ 349792 h 3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1130" h="369671">
                <a:moveTo>
                  <a:pt x="0" y="369671"/>
                </a:moveTo>
                <a:cubicBezTo>
                  <a:pt x="274154" y="343166"/>
                  <a:pt x="548309" y="316662"/>
                  <a:pt x="755374" y="270279"/>
                </a:cubicBezTo>
                <a:cubicBezTo>
                  <a:pt x="962439" y="223896"/>
                  <a:pt x="1066800" y="136101"/>
                  <a:pt x="1242391" y="91375"/>
                </a:cubicBezTo>
                <a:cubicBezTo>
                  <a:pt x="1417982" y="46649"/>
                  <a:pt x="1593573" y="-11329"/>
                  <a:pt x="1808921" y="1923"/>
                </a:cubicBezTo>
                <a:cubicBezTo>
                  <a:pt x="2024269" y="15175"/>
                  <a:pt x="2322443" y="112910"/>
                  <a:pt x="2534478" y="170888"/>
                </a:cubicBezTo>
                <a:cubicBezTo>
                  <a:pt x="2746513" y="228866"/>
                  <a:pt x="2963517" y="315005"/>
                  <a:pt x="3081130" y="349792"/>
                </a:cubicBezTo>
              </a:path>
            </a:pathLst>
          </a:custGeom>
          <a:ln w="12700">
            <a:solidFill>
              <a:srgbClr val="0070C0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6286CD-0DF5-77F3-1634-69E2F98C41C2}"/>
              </a:ext>
            </a:extLst>
          </p:cNvPr>
          <p:cNvSpPr/>
          <p:nvPr/>
        </p:nvSpPr>
        <p:spPr>
          <a:xfrm>
            <a:off x="8972167" y="4636682"/>
            <a:ext cx="2309649" cy="1094084"/>
          </a:xfrm>
          <a:custGeom>
            <a:avLst/>
            <a:gdLst>
              <a:gd name="connsiteX0" fmla="*/ 0 w 2773018"/>
              <a:gd name="connsiteY0" fmla="*/ 1336956 h 1336956"/>
              <a:gd name="connsiteX1" fmla="*/ 159027 w 2773018"/>
              <a:gd name="connsiteY1" fmla="*/ 5113 h 1336956"/>
              <a:gd name="connsiteX2" fmla="*/ 337931 w 2773018"/>
              <a:gd name="connsiteY2" fmla="*/ 889696 h 1336956"/>
              <a:gd name="connsiteX3" fmla="*/ 516835 w 2773018"/>
              <a:gd name="connsiteY3" fmla="*/ 1187869 h 1336956"/>
              <a:gd name="connsiteX4" fmla="*/ 924340 w 2773018"/>
              <a:gd name="connsiteY4" fmla="*/ 1257443 h 1336956"/>
              <a:gd name="connsiteX5" fmla="*/ 1461053 w 2773018"/>
              <a:gd name="connsiteY5" fmla="*/ 1287261 h 1336956"/>
              <a:gd name="connsiteX6" fmla="*/ 2773018 w 2773018"/>
              <a:gd name="connsiteY6" fmla="*/ 1327017 h 133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3018" h="1336956">
                <a:moveTo>
                  <a:pt x="0" y="1336956"/>
                </a:moveTo>
                <a:cubicBezTo>
                  <a:pt x="51352" y="708306"/>
                  <a:pt x="102705" y="79656"/>
                  <a:pt x="159027" y="5113"/>
                </a:cubicBezTo>
                <a:cubicBezTo>
                  <a:pt x="215349" y="-69430"/>
                  <a:pt x="278296" y="692570"/>
                  <a:pt x="337931" y="889696"/>
                </a:cubicBezTo>
                <a:cubicBezTo>
                  <a:pt x="397566" y="1086822"/>
                  <a:pt x="419100" y="1126578"/>
                  <a:pt x="516835" y="1187869"/>
                </a:cubicBezTo>
                <a:cubicBezTo>
                  <a:pt x="614570" y="1249160"/>
                  <a:pt x="766970" y="1240878"/>
                  <a:pt x="924340" y="1257443"/>
                </a:cubicBezTo>
                <a:cubicBezTo>
                  <a:pt x="1081710" y="1274008"/>
                  <a:pt x="1461053" y="1287261"/>
                  <a:pt x="1461053" y="1287261"/>
                </a:cubicBezTo>
                <a:lnTo>
                  <a:pt x="2773018" y="1327017"/>
                </a:lnTo>
              </a:path>
            </a:pathLst>
          </a:custGeom>
          <a:ln w="12700"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0FEFFA-AE9C-0408-1570-E370975CA46D}"/>
              </a:ext>
            </a:extLst>
          </p:cNvPr>
          <p:cNvSpPr txBox="1"/>
          <p:nvPr/>
        </p:nvSpPr>
        <p:spPr>
          <a:xfrm>
            <a:off x="9902261" y="5040834"/>
            <a:ext cx="154388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accent1"/>
                </a:solidFill>
              </a:rPr>
              <a:t>QL before adjustment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5D4509-250B-9BCA-92C2-D198F97CE0AC}"/>
              </a:ext>
            </a:extLst>
          </p:cNvPr>
          <p:cNvSpPr txBox="1"/>
          <p:nvPr/>
        </p:nvSpPr>
        <p:spPr>
          <a:xfrm>
            <a:off x="8126397" y="4625744"/>
            <a:ext cx="89646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accent3"/>
                </a:solidFill>
              </a:rPr>
              <a:t>QL after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accent3"/>
                </a:solidFill>
              </a:rPr>
              <a:t>adjustment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3D76C8-7611-29DE-56F0-2A07E9CB8373}"/>
              </a:ext>
            </a:extLst>
          </p:cNvPr>
          <p:cNvSpPr txBox="1"/>
          <p:nvPr/>
        </p:nvSpPr>
        <p:spPr>
          <a:xfrm>
            <a:off x="8630060" y="896117"/>
            <a:ext cx="284424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Required RF power as function of QL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100 MV/CM and 40 Hz detuning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70F0C8-0DE9-A9B1-6339-B4F542F19619}"/>
              </a:ext>
            </a:extLst>
          </p:cNvPr>
          <p:cNvSpPr txBox="1"/>
          <p:nvPr/>
        </p:nvSpPr>
        <p:spPr>
          <a:xfrm>
            <a:off x="7415389" y="6077143"/>
            <a:ext cx="447879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Measured QL of C100 cavities before and after adjustment</a:t>
            </a:r>
            <a:r>
              <a:rPr lang="en-US" sz="1200" dirty="0"/>
              <a:t>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0E8CE9D-92F4-B855-BC7E-D8168F24DE46}"/>
              </a:ext>
            </a:extLst>
          </p:cNvPr>
          <p:cNvCxnSpPr/>
          <p:nvPr/>
        </p:nvCxnSpPr>
        <p:spPr>
          <a:xfrm flipV="1">
            <a:off x="10674203" y="2341506"/>
            <a:ext cx="0" cy="679621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C5089AE-1506-823D-A85E-029D0D14C6F6}"/>
              </a:ext>
            </a:extLst>
          </p:cNvPr>
          <p:cNvCxnSpPr/>
          <p:nvPr/>
        </p:nvCxnSpPr>
        <p:spPr>
          <a:xfrm flipV="1">
            <a:off x="9191368" y="2579579"/>
            <a:ext cx="0" cy="679621"/>
          </a:xfrm>
          <a:prstGeom prst="straightConnector1">
            <a:avLst/>
          </a:prstGeom>
          <a:ln w="635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021525A-3899-1DBB-243E-0F44B1D621F7}"/>
              </a:ext>
            </a:extLst>
          </p:cNvPr>
          <p:cNvSpPr txBox="1"/>
          <p:nvPr/>
        </p:nvSpPr>
        <p:spPr>
          <a:xfrm>
            <a:off x="10180307" y="3096963"/>
            <a:ext cx="1119216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70C0"/>
                </a:solidFill>
              </a:rPr>
              <a:t>Design QL=3e7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056CD7-0A2A-5BAE-F70D-E881C5EEC7A5}"/>
              </a:ext>
            </a:extLst>
          </p:cNvPr>
          <p:cNvSpPr txBox="1"/>
          <p:nvPr/>
        </p:nvSpPr>
        <p:spPr>
          <a:xfrm>
            <a:off x="8482681" y="3304395"/>
            <a:ext cx="127951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accent3"/>
                </a:solidFill>
              </a:rPr>
              <a:t>Adjustment goal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accent3"/>
                </a:solidFill>
              </a:rPr>
              <a:t>QL=1.5e7 – 1.7e7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75287-E3DD-F874-4523-16387965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0B9E8-898D-1A4F-6C1E-623DC7A1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56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030E-8419-CB70-BB32-21E07B282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Improving Understanding of Beam Losses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1E10E-54E9-E87F-610A-6550AE673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7547885" cy="5381694"/>
          </a:xfrm>
        </p:spPr>
        <p:txBody>
          <a:bodyPr/>
          <a:lstStyle/>
          <a:p>
            <a:r>
              <a:rPr lang="en-US" sz="2400" dirty="0"/>
              <a:t>CEBAF employs original 30-year-old analog BLM system to detect beam losses</a:t>
            </a:r>
            <a:endParaRPr lang="en-US" sz="2000" dirty="0"/>
          </a:p>
          <a:p>
            <a:pPr lvl="1"/>
            <a:r>
              <a:rPr lang="en-US" sz="2000" dirty="0"/>
              <a:t>System adequately protects the machine but is not well suited for understanding or optimization of beam losses</a:t>
            </a:r>
          </a:p>
          <a:p>
            <a:pPr lvl="1"/>
            <a:r>
              <a:rPr lang="en-US" dirty="0"/>
              <a:t>PMT voltage settings are likely too conservative </a:t>
            </a:r>
            <a:endParaRPr lang="en-US" sz="2000" dirty="0"/>
          </a:p>
          <a:p>
            <a:r>
              <a:rPr lang="en-US" sz="2400" dirty="0"/>
              <a:t>Near-term approach</a:t>
            </a:r>
          </a:p>
          <a:p>
            <a:pPr lvl="1"/>
            <a:r>
              <a:rPr lang="en-US" sz="2200" dirty="0"/>
              <a:t>Procured 8 ion chambers with fast DAQs and installed them at the location of highest losses (see figure)</a:t>
            </a:r>
          </a:p>
          <a:p>
            <a:pPr lvl="1"/>
            <a:r>
              <a:rPr lang="en-US" sz="2000" dirty="0"/>
              <a:t>Ion chambers are used to study beam losses and cross-calibrate existing BLMs</a:t>
            </a:r>
          </a:p>
          <a:p>
            <a:r>
              <a:rPr lang="en-US" sz="2400" dirty="0"/>
              <a:t>Long-term approach: Conduct a mini-workshop with subject matter experts to develop path forward with the upgrade of the BLM system</a:t>
            </a:r>
          </a:p>
          <a:p>
            <a:endParaRPr lang="en-US" sz="2400" dirty="0"/>
          </a:p>
        </p:txBody>
      </p:sp>
      <p:pic>
        <p:nvPicPr>
          <p:cNvPr id="5" name="Picture 4" descr="A graph of numbers and columns&#10;&#10;Description automatically generated">
            <a:extLst>
              <a:ext uri="{FF2B5EF4-FFF2-40B4-BE49-F238E27FC236}">
                <a16:creationId xmlns:a16="http://schemas.microsoft.com/office/drawing/2014/main" id="{8616705C-9D7D-25D6-9C31-F1167A827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85" y="2044322"/>
            <a:ext cx="3937888" cy="4119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625B4-AF56-6C25-A25E-69CB0ADDFB6E}"/>
              </a:ext>
            </a:extLst>
          </p:cNvPr>
          <p:cNvSpPr txBox="1"/>
          <p:nvPr/>
        </p:nvSpPr>
        <p:spPr>
          <a:xfrm>
            <a:off x="8476772" y="1129296"/>
            <a:ext cx="3331297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/>
              <a:t>Frequency of MPS fast trips pulled by BLMs</a:t>
            </a:r>
          </a:p>
          <a:p>
            <a:pPr algn="ctr">
              <a:lnSpc>
                <a:spcPct val="90000"/>
              </a:lnSpc>
            </a:pPr>
            <a:r>
              <a:rPr lang="en-US" sz="1400"/>
              <a:t>60% of all trips are caused by four BLMs</a:t>
            </a:r>
          </a:p>
          <a:p>
            <a:pPr algn="ctr">
              <a:lnSpc>
                <a:spcPct val="90000"/>
              </a:lnSpc>
            </a:pPr>
            <a:r>
              <a:rPr lang="en-US" sz="1400"/>
              <a:t>Beam losses are responsible for ~27% </a:t>
            </a:r>
          </a:p>
          <a:p>
            <a:pPr algn="ctr">
              <a:lnSpc>
                <a:spcPct val="90000"/>
              </a:lnSpc>
            </a:pPr>
            <a:r>
              <a:rPr lang="en-US" sz="1400"/>
              <a:t>of all downtime. </a:t>
            </a:r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9A927-7377-71B9-5BCA-01358CE0E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10DA1-B1FE-3917-4BEC-D35F7638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7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CD97-335B-9929-7D7D-14820380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Injector Upgrade Completed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A48F2C-B62B-CA02-89D6-49DDBA551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6230964" cy="5381694"/>
          </a:xfrm>
        </p:spPr>
        <p:txBody>
          <a:bodyPr>
            <a:normAutofit/>
          </a:bodyPr>
          <a:lstStyle/>
          <a:p>
            <a:r>
              <a:rPr lang="en-US" dirty="0"/>
              <a:t>The injector upgrade reduces helicity correlated asymmetry for the Parity Quality program (MOLLER) and improves beam quality for high charge/bunch beam (K-Long).</a:t>
            </a:r>
          </a:p>
          <a:p>
            <a:r>
              <a:rPr lang="en-US" dirty="0"/>
              <a:t>Scope</a:t>
            </a:r>
          </a:p>
          <a:p>
            <a:pPr lvl="1"/>
            <a:r>
              <a:rPr lang="en-US" dirty="0"/>
              <a:t>Increased gun voltage from 130 to 180 keV.</a:t>
            </a:r>
          </a:p>
          <a:p>
            <a:pPr lvl="1"/>
            <a:r>
              <a:rPr lang="en-US" dirty="0"/>
              <a:t>Upgraded Wien filters.</a:t>
            </a:r>
          </a:p>
          <a:p>
            <a:pPr lvl="1"/>
            <a:r>
              <a:rPr lang="en-US" dirty="0"/>
              <a:t>Solenoids with a larger aperture.</a:t>
            </a:r>
          </a:p>
          <a:p>
            <a:pPr lvl="1"/>
            <a:r>
              <a:rPr lang="en-US" dirty="0"/>
              <a:t>New SRF Booster cryomodule with reduced deflection and coupling.</a:t>
            </a:r>
          </a:p>
          <a:p>
            <a:r>
              <a:rPr lang="en-US" dirty="0"/>
              <a:t>Injector is used successfully for this beam run.</a:t>
            </a:r>
          </a:p>
          <a:p>
            <a:r>
              <a:rPr lang="en-US" dirty="0"/>
              <a:t>Increased beam energy improved beam stability significantly.</a:t>
            </a:r>
          </a:p>
          <a:p>
            <a:r>
              <a:rPr lang="en-US" dirty="0"/>
              <a:t>Beam tests to quantify beam Parity Quality and fully evaluate the injector are on-going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D6084-3EBE-D657-EF24-D4CC89038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0" b="13862"/>
          <a:stretch/>
        </p:blipFill>
        <p:spPr>
          <a:xfrm>
            <a:off x="7031147" y="1210586"/>
            <a:ext cx="5159266" cy="2908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ED61C7-C83B-E051-76B9-0B5AA4616B93}"/>
              </a:ext>
            </a:extLst>
          </p:cNvPr>
          <p:cNvSpPr txBox="1"/>
          <p:nvPr/>
        </p:nvSpPr>
        <p:spPr>
          <a:xfrm>
            <a:off x="7260760" y="2903342"/>
            <a:ext cx="88259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180 kV </a:t>
            </a:r>
            <a:r>
              <a:rPr lang="en-US" sz="1200" dirty="0" err="1">
                <a:solidFill>
                  <a:schemeClr val="bg1"/>
                </a:solidFill>
              </a:rPr>
              <a:t>photogun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AAFC04-1E67-29BC-55EB-462D0B1DF0B9}"/>
              </a:ext>
            </a:extLst>
          </p:cNvPr>
          <p:cNvCxnSpPr>
            <a:cxnSpLocks/>
          </p:cNvCxnSpPr>
          <p:nvPr/>
        </p:nvCxnSpPr>
        <p:spPr>
          <a:xfrm flipH="1" flipV="1">
            <a:off x="7514613" y="2372023"/>
            <a:ext cx="120226" cy="5313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8D3544-1E0B-C066-A901-EDEF0B6118F8}"/>
              </a:ext>
            </a:extLst>
          </p:cNvPr>
          <p:cNvCxnSpPr>
            <a:cxnSpLocks/>
          </p:cNvCxnSpPr>
          <p:nvPr/>
        </p:nvCxnSpPr>
        <p:spPr>
          <a:xfrm flipV="1">
            <a:off x="8023130" y="2617072"/>
            <a:ext cx="1095857" cy="102564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DFB7F5-A581-D530-D6DE-E4D834CF0D67}"/>
              </a:ext>
            </a:extLst>
          </p:cNvPr>
          <p:cNvSpPr txBox="1"/>
          <p:nvPr/>
        </p:nvSpPr>
        <p:spPr>
          <a:xfrm>
            <a:off x="7414511" y="3664972"/>
            <a:ext cx="762036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booster</a:t>
            </a:r>
            <a:endParaRPr lang="en-US" sz="1200" dirty="0"/>
          </a:p>
        </p:txBody>
      </p:sp>
      <p:pic>
        <p:nvPicPr>
          <p:cNvPr id="11" name="Picture 10" descr="A close-up of a camera&#10;&#10;Description automatically generated">
            <a:extLst>
              <a:ext uri="{FF2B5EF4-FFF2-40B4-BE49-F238E27FC236}">
                <a16:creationId xmlns:a16="http://schemas.microsoft.com/office/drawing/2014/main" id="{002E07D9-DCB1-E058-6057-440D08829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48" y="4309827"/>
            <a:ext cx="2519531" cy="19348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3D9E48-8949-C385-3566-F4162455A366}"/>
              </a:ext>
            </a:extLst>
          </p:cNvPr>
          <p:cNvSpPr txBox="1"/>
          <p:nvPr/>
        </p:nvSpPr>
        <p:spPr>
          <a:xfrm>
            <a:off x="9676585" y="4118777"/>
            <a:ext cx="233095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New injector and Booster CM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In the CEBAF tunnel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32E42-C656-55C3-CC5A-7739066512F9}"/>
              </a:ext>
            </a:extLst>
          </p:cNvPr>
          <p:cNvSpPr txBox="1"/>
          <p:nvPr/>
        </p:nvSpPr>
        <p:spPr>
          <a:xfrm>
            <a:off x="9550678" y="5721886"/>
            <a:ext cx="166411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Beam in the injector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ACFC12-BBCF-2D26-F1A2-F55881F36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5B3D72-BA9B-BC81-4FCF-C93D7C9D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29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2A20-A924-0359-8C10-079EF7A2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Accelerator Improvement Projects (AIPs)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48A38C-0864-390C-F819-71B11D9A0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81" y="3591045"/>
            <a:ext cx="11285837" cy="251742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Challenges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Cost-Of-Living funding does not allow acquisition of critical systems before FY30.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Incremental production and installation spread over multiple years is costly and inefficient.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LLRF, BPMs, BLMs, and Timing together provide complementary, synchronized data.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Focused funding and construction of these systems will provide maximum benefit for CEBAF Operations.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84A5FF-F106-DC3F-A099-08F8F05EA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375511"/>
              </p:ext>
            </p:extLst>
          </p:nvPr>
        </p:nvGraphicFramePr>
        <p:xfrm>
          <a:off x="1044627" y="1010356"/>
          <a:ext cx="10136795" cy="2057859"/>
        </p:xfrm>
        <a:graphic>
          <a:graphicData uri="http://schemas.openxmlformats.org/drawingml/2006/table">
            <a:tbl>
              <a:tblPr firstRow="1" lastRow="1" bandRow="1">
                <a:tableStyleId>{3B4B98B0-60AC-42C2-AFA5-B58CD77FA1E5}</a:tableStyleId>
              </a:tblPr>
              <a:tblGrid>
                <a:gridCol w="2804578">
                  <a:extLst>
                    <a:ext uri="{9D8B030D-6E8A-4147-A177-3AD203B41FA5}">
                      <a16:colId xmlns:a16="http://schemas.microsoft.com/office/drawing/2014/main" val="450675698"/>
                    </a:ext>
                  </a:extLst>
                </a:gridCol>
                <a:gridCol w="748411">
                  <a:extLst>
                    <a:ext uri="{9D8B030D-6E8A-4147-A177-3AD203B41FA5}">
                      <a16:colId xmlns:a16="http://schemas.microsoft.com/office/drawing/2014/main" val="149325392"/>
                    </a:ext>
                  </a:extLst>
                </a:gridCol>
                <a:gridCol w="731534">
                  <a:extLst>
                    <a:ext uri="{9D8B030D-6E8A-4147-A177-3AD203B41FA5}">
                      <a16:colId xmlns:a16="http://schemas.microsoft.com/office/drawing/2014/main" val="3343341367"/>
                    </a:ext>
                  </a:extLst>
                </a:gridCol>
                <a:gridCol w="731534">
                  <a:extLst>
                    <a:ext uri="{9D8B030D-6E8A-4147-A177-3AD203B41FA5}">
                      <a16:colId xmlns:a16="http://schemas.microsoft.com/office/drawing/2014/main" val="2643652787"/>
                    </a:ext>
                  </a:extLst>
                </a:gridCol>
                <a:gridCol w="731534">
                  <a:extLst>
                    <a:ext uri="{9D8B030D-6E8A-4147-A177-3AD203B41FA5}">
                      <a16:colId xmlns:a16="http://schemas.microsoft.com/office/drawing/2014/main" val="314066625"/>
                    </a:ext>
                  </a:extLst>
                </a:gridCol>
                <a:gridCol w="731534">
                  <a:extLst>
                    <a:ext uri="{9D8B030D-6E8A-4147-A177-3AD203B41FA5}">
                      <a16:colId xmlns:a16="http://schemas.microsoft.com/office/drawing/2014/main" val="2776196480"/>
                    </a:ext>
                  </a:extLst>
                </a:gridCol>
                <a:gridCol w="731534">
                  <a:extLst>
                    <a:ext uri="{9D8B030D-6E8A-4147-A177-3AD203B41FA5}">
                      <a16:colId xmlns:a16="http://schemas.microsoft.com/office/drawing/2014/main" val="4083273116"/>
                    </a:ext>
                  </a:extLst>
                </a:gridCol>
                <a:gridCol w="731534">
                  <a:extLst>
                    <a:ext uri="{9D8B030D-6E8A-4147-A177-3AD203B41FA5}">
                      <a16:colId xmlns:a16="http://schemas.microsoft.com/office/drawing/2014/main" val="715769487"/>
                    </a:ext>
                  </a:extLst>
                </a:gridCol>
                <a:gridCol w="731534">
                  <a:extLst>
                    <a:ext uri="{9D8B030D-6E8A-4147-A177-3AD203B41FA5}">
                      <a16:colId xmlns:a16="http://schemas.microsoft.com/office/drawing/2014/main" val="4047270275"/>
                    </a:ext>
                  </a:extLst>
                </a:gridCol>
                <a:gridCol w="731534">
                  <a:extLst>
                    <a:ext uri="{9D8B030D-6E8A-4147-A177-3AD203B41FA5}">
                      <a16:colId xmlns:a16="http://schemas.microsoft.com/office/drawing/2014/main" val="3080025879"/>
                    </a:ext>
                  </a:extLst>
                </a:gridCol>
                <a:gridCol w="731534">
                  <a:extLst>
                    <a:ext uri="{9D8B030D-6E8A-4147-A177-3AD203B41FA5}">
                      <a16:colId xmlns:a16="http://schemas.microsoft.com/office/drawing/2014/main" val="2515651163"/>
                    </a:ext>
                  </a:extLst>
                </a:gridCol>
              </a:tblGrid>
              <a:tr h="321285">
                <a:tc>
                  <a:txBody>
                    <a:bodyPr/>
                    <a:lstStyle/>
                    <a:p>
                      <a:pPr algn="l" fontAlgn="b"/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 cost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Past Years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FY22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FY23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FY24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FY25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FY26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FY27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FY28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FY29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32324159"/>
                  </a:ext>
                </a:extLst>
              </a:tr>
              <a:tr h="321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LLRF Digital Upgrades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3,739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1,789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660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266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905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40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40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40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4076895"/>
                  </a:ext>
                </a:extLst>
              </a:tr>
              <a:tr h="321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Next Gen BPM Upgrade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4,580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190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1,088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1,122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1,157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1,023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18761433"/>
                  </a:ext>
                </a:extLst>
              </a:tr>
              <a:tr h="321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Global Timing System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1,480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210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1,270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56787646"/>
                  </a:ext>
                </a:extLst>
              </a:tr>
              <a:tr h="321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Beam Loss Monitoring System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35451682"/>
                  </a:ext>
                </a:extLst>
              </a:tr>
              <a:tr h="345999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TOTAL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( = Funding)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9799+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1,052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1,063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1,095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1,128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1,162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1,197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1,233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1,270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41940820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12281-BA72-5D6C-9DFF-53954D76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92263-3CA5-0634-BE3D-6054E65D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000FC-7C93-355F-B5C2-AD9635AD1FF9}"/>
              </a:ext>
            </a:extLst>
          </p:cNvPr>
          <p:cNvSpPr txBox="1"/>
          <p:nvPr/>
        </p:nvSpPr>
        <p:spPr>
          <a:xfrm>
            <a:off x="10031557" y="5662978"/>
            <a:ext cx="144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See next slide</a:t>
            </a:r>
          </a:p>
        </p:txBody>
      </p:sp>
    </p:spTree>
    <p:extLst>
      <p:ext uri="{BB962C8B-B14F-4D97-AF65-F5344CB8AC3E}">
        <p14:creationId xmlns:p14="http://schemas.microsoft.com/office/powerpoint/2010/main" val="3471311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1590-38BB-0BF0-1448-01FB0636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Advancing LLRF, BPM, BLM, and Timing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495EF-0976-7928-2B1D-6D73AD99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8558488" cy="5381694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LLRF Upgrade</a:t>
            </a:r>
          </a:p>
          <a:p>
            <a:pPr lvl="1"/>
            <a:r>
              <a:rPr lang="en-US" sz="1600" dirty="0"/>
              <a:t>Provides advanced functionality for field control and diagnostics capabilities. </a:t>
            </a:r>
          </a:p>
          <a:p>
            <a:pPr lvl="1"/>
            <a:r>
              <a:rPr lang="en-US" sz="1600" dirty="0"/>
              <a:t>Upgrade in progress. Installation to proceed until 2027. </a:t>
            </a:r>
          </a:p>
          <a:p>
            <a:r>
              <a:rPr lang="en-US" sz="1800" dirty="0"/>
              <a:t>Next Generation BPMs</a:t>
            </a:r>
          </a:p>
          <a:p>
            <a:pPr lvl="1"/>
            <a:r>
              <a:rPr lang="en-US" sz="1600" dirty="0"/>
              <a:t>Addresses obsolescence. Provides new functionality: high bandwidth DAQ, buffering, interface to global timing system, suitable for capturing fast transients.  </a:t>
            </a:r>
          </a:p>
          <a:p>
            <a:pPr lvl="1"/>
            <a:r>
              <a:rPr lang="en-US" sz="1600" dirty="0"/>
              <a:t>Porotype construction in progress. Plan to install by 2028.</a:t>
            </a:r>
          </a:p>
          <a:p>
            <a:r>
              <a:rPr lang="en-US" sz="1800" dirty="0"/>
              <a:t>BLM System Upgrade</a:t>
            </a:r>
          </a:p>
          <a:p>
            <a:pPr lvl="1"/>
            <a:r>
              <a:rPr lang="en-US" sz="1600" dirty="0"/>
              <a:t>Provides new functionality (faster DAQ, buffering, interface to timing system). Total loss monitors can extend area coverage. </a:t>
            </a:r>
          </a:p>
          <a:p>
            <a:r>
              <a:rPr lang="en-US" sz="1800" dirty="0"/>
              <a:t>Global Timing System</a:t>
            </a:r>
          </a:p>
          <a:p>
            <a:pPr lvl="1"/>
            <a:r>
              <a:rPr lang="en-US" sz="1600" dirty="0"/>
              <a:t>Synchronizes instrumentation and allows correlating their response to beam events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These systems will benefit CEBAF the most if they are treated as parts of an integrated system, complementing each other. 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1900" dirty="0">
                <a:latin typeface="Arial" panose="020B0604020202020204" pitchFamily="34" charset="0"/>
              </a:rPr>
              <a:t>functionality and global timing will provide insight into machine behavior and allow us to use modern tools such as ML/AI. </a:t>
            </a:r>
          </a:p>
          <a:p>
            <a:r>
              <a:rPr lang="en-US" sz="1900" i="1" dirty="0">
                <a:latin typeface="Arial" panose="020B0604020202020204" pitchFamily="34" charset="0"/>
              </a:rPr>
              <a:t>We ask JLAAC to comment on this concept and usefulness of advancing procurement of these systems.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7CD80-E077-5904-30CF-F6F6BD743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F237C-001C-DFAB-7852-03B754F6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8E8A24B9-61CE-9D2E-F1BF-D504754583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CB459-3440-A0C9-9230-9FD2CA7DC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25" b="14897"/>
          <a:stretch/>
        </p:blipFill>
        <p:spPr>
          <a:xfrm>
            <a:off x="9610779" y="3210058"/>
            <a:ext cx="2581221" cy="1336874"/>
          </a:xfrm>
          <a:prstGeom prst="rect">
            <a:avLst/>
          </a:prstGeom>
        </p:spPr>
      </p:pic>
      <p:pic>
        <p:nvPicPr>
          <p:cNvPr id="9" name="Picture 6" descr="FCC_inside.png">
            <a:extLst>
              <a:ext uri="{FF2B5EF4-FFF2-40B4-BE49-F238E27FC236}">
                <a16:creationId xmlns:a16="http://schemas.microsoft.com/office/drawing/2014/main" id="{B1B71D93-4646-EC7C-5756-E725CB740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368" y="956980"/>
            <a:ext cx="1388059" cy="1620769"/>
          </a:xfrm>
          <a:prstGeom prst="rect">
            <a:avLst/>
          </a:prstGeom>
        </p:spPr>
      </p:pic>
      <p:pic>
        <p:nvPicPr>
          <p:cNvPr id="11" name="Picture 10" descr="Diagram of a system&#10;&#10;Description automatically generated">
            <a:extLst>
              <a:ext uri="{FF2B5EF4-FFF2-40B4-BE49-F238E27FC236}">
                <a16:creationId xmlns:a16="http://schemas.microsoft.com/office/drawing/2014/main" id="{A0A3FE9A-CE98-4248-D639-EB59D543A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210" y="5102314"/>
            <a:ext cx="3144317" cy="826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C32CA-8ABE-F7F6-C906-2CF999124A62}"/>
              </a:ext>
            </a:extLst>
          </p:cNvPr>
          <p:cNvSpPr txBox="1"/>
          <p:nvPr/>
        </p:nvSpPr>
        <p:spPr>
          <a:xfrm>
            <a:off x="9610779" y="1914485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LLRF v3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27E1A-C42C-5142-8F28-3882D7F97D6A}"/>
              </a:ext>
            </a:extLst>
          </p:cNvPr>
          <p:cNvSpPr txBox="1"/>
          <p:nvPr/>
        </p:nvSpPr>
        <p:spPr>
          <a:xfrm>
            <a:off x="9485387" y="2806700"/>
            <a:ext cx="2549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gen. </a:t>
            </a:r>
            <a:r>
              <a:rPr lang="en-US"/>
              <a:t>BPM prototype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3ADB1A-71D3-FBC6-148D-A12FEB6E4307}"/>
              </a:ext>
            </a:extLst>
          </p:cNvPr>
          <p:cNvSpPr txBox="1"/>
          <p:nvPr/>
        </p:nvSpPr>
        <p:spPr>
          <a:xfrm>
            <a:off x="9205758" y="4694256"/>
            <a:ext cx="294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timing system concept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BC75A-9246-A0DD-7324-F2288F3C8E90}"/>
              </a:ext>
            </a:extLst>
          </p:cNvPr>
          <p:cNvSpPr txBox="1"/>
          <p:nvPr/>
        </p:nvSpPr>
        <p:spPr>
          <a:xfrm>
            <a:off x="8772867" y="951925"/>
            <a:ext cx="1425039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N. Rider</a:t>
            </a:r>
          </a:p>
        </p:txBody>
      </p:sp>
    </p:spTree>
    <p:extLst>
      <p:ext uri="{BB962C8B-B14F-4D97-AF65-F5344CB8AC3E}">
        <p14:creationId xmlns:p14="http://schemas.microsoft.com/office/powerpoint/2010/main" val="1712586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2FA66-4E7D-B2EA-64C0-D135EC13B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 CEBAF High Power 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C477F-00D9-D8B4-60A6-6F05CFA3C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6237263" cy="5381694"/>
          </a:xfrm>
        </p:spPr>
        <p:txBody>
          <a:bodyPr>
            <a:normAutofit/>
          </a:bodyPr>
          <a:lstStyle/>
          <a:p>
            <a:r>
              <a:rPr lang="en-US" dirty="0"/>
              <a:t>Klystron has been a reliable RF source at CEBAF for almost 30 years</a:t>
            </a:r>
          </a:p>
          <a:p>
            <a:r>
              <a:rPr lang="en-US" dirty="0"/>
              <a:t>Industry is changing</a:t>
            </a:r>
          </a:p>
          <a:p>
            <a:pPr lvl="1"/>
            <a:r>
              <a:rPr lang="en-US" dirty="0"/>
              <a:t>Design experience is aging out.</a:t>
            </a:r>
          </a:p>
          <a:p>
            <a:pPr lvl="1"/>
            <a:r>
              <a:rPr lang="en-US" dirty="0"/>
              <a:t>Solid State became much more prevalent in the last 10 years.</a:t>
            </a:r>
          </a:p>
          <a:p>
            <a:r>
              <a:rPr lang="en-US" dirty="0"/>
              <a:t>Cost of Klystrons surpassed cost of Solid-State Amplifiers.</a:t>
            </a:r>
          </a:p>
          <a:p>
            <a:r>
              <a:rPr lang="en-US" dirty="0"/>
              <a:t>It becomes difficult to find klystron vendors.</a:t>
            </a:r>
          </a:p>
          <a:p>
            <a:r>
              <a:rPr lang="en-US" dirty="0"/>
              <a:t>Aging CEBAF HP RF system is the main source of downtime: HV PS, Transformers, Klystron control electronics.</a:t>
            </a:r>
          </a:p>
          <a:p>
            <a:r>
              <a:rPr lang="en-US" i="1" dirty="0"/>
              <a:t>We need to think about next generation RF solution for CEBAF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38BB0-3FA6-5D90-A2B4-24C23070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DB652-6307-4D1A-9C2F-35472F2C9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BA981D9-3B55-FA91-A14B-EE328089A6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737157"/>
              </p:ext>
            </p:extLst>
          </p:nvPr>
        </p:nvGraphicFramePr>
        <p:xfrm>
          <a:off x="6529311" y="1665919"/>
          <a:ext cx="5662689" cy="394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50423AB-CFAA-736F-53D3-2FCA4224E08A}"/>
              </a:ext>
            </a:extLst>
          </p:cNvPr>
          <p:cNvSpPr txBox="1"/>
          <p:nvPr/>
        </p:nvSpPr>
        <p:spPr>
          <a:xfrm>
            <a:off x="10331478" y="1243227"/>
            <a:ext cx="109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$10/Watt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D21342-64DD-7F1B-FDD0-C6BA1656D29C}"/>
              </a:ext>
            </a:extLst>
          </p:cNvPr>
          <p:cNvCxnSpPr/>
          <p:nvPr/>
        </p:nvCxnSpPr>
        <p:spPr>
          <a:xfrm>
            <a:off x="11066183" y="1597346"/>
            <a:ext cx="729397" cy="619601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742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FE64C-769C-CE57-4BBC-14489016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 CEBAF High Power RF: Alternatives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7D48D4-881A-F241-36BE-24FCB21E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5564365" cy="29612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900" b="1" dirty="0"/>
              <a:t>Solid State Amplifiers (SSA)</a:t>
            </a:r>
          </a:p>
          <a:p>
            <a:r>
              <a:rPr lang="en-US" sz="1700" dirty="0"/>
              <a:t>Solid State Amplifiers are widely accepted technology that matured over last 20 years. </a:t>
            </a:r>
          </a:p>
          <a:p>
            <a:r>
              <a:rPr lang="en-US" sz="1700" dirty="0"/>
              <a:t>Viable alternative to tubes between 100 MHz – 2 GHz.</a:t>
            </a:r>
          </a:p>
          <a:p>
            <a:r>
              <a:rPr lang="en-US" sz="1700" dirty="0"/>
              <a:t>SSA efficiency &gt; 40% for class A/B…more for class F.</a:t>
            </a:r>
          </a:p>
          <a:p>
            <a:r>
              <a:rPr lang="en-US" sz="1700" dirty="0"/>
              <a:t>SSA is technology of choice for LCLS-II, FRIB, PIP-II.</a:t>
            </a:r>
          </a:p>
          <a:p>
            <a:r>
              <a:rPr lang="en-US" sz="1700" b="1" dirty="0"/>
              <a:t>Status: </a:t>
            </a:r>
            <a:r>
              <a:rPr lang="en-US" sz="1700" dirty="0"/>
              <a:t>requirements for CEBAF 8 kW SSA developed. Ready to contact vendors to get proposals for one CEBAF cryomodule. Project will be funded as AIP.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6E0A9-49E5-01F6-48C4-2332AFA3E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B4633-14F2-6DBA-426D-505CA6812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A1BD66-CC7D-56D1-96F6-4E75519578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2961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Magnetrons</a:t>
            </a:r>
          </a:p>
          <a:p>
            <a:r>
              <a:rPr lang="en-US" sz="1600" dirty="0"/>
              <a:t>Promise of high-efficiency, high power, and, possibly, lower cost.</a:t>
            </a:r>
          </a:p>
          <a:p>
            <a:r>
              <a:rPr lang="en-US" sz="1600" dirty="0"/>
              <a:t>Widely used technology for industrial applications but not accelerators.</a:t>
            </a:r>
          </a:p>
          <a:p>
            <a:r>
              <a:rPr lang="en-US" sz="1600" dirty="0"/>
              <a:t>R&amp;D is conducted to demonstrate required phase and amplitude stability and address short lifetime.</a:t>
            </a:r>
          </a:p>
          <a:p>
            <a:pPr lvl="1"/>
            <a:r>
              <a:rPr lang="en-US" sz="1600" dirty="0"/>
              <a:t>75 kW, 915 MHz </a:t>
            </a:r>
            <a:r>
              <a:rPr lang="en-US" sz="1600" dirty="0" err="1"/>
              <a:t>AMTek</a:t>
            </a:r>
            <a:r>
              <a:rPr lang="en-US" sz="1600" dirty="0"/>
              <a:t> magnetron funded by DOE Accelerator Stewardship award</a:t>
            </a:r>
          </a:p>
          <a:p>
            <a:pPr lvl="1"/>
            <a:r>
              <a:rPr lang="en-US" sz="1600" dirty="0"/>
              <a:t>SBIR with Muons, Inc. for 1497 MHz magnetron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8C241D7-EFE9-186B-A5BC-64143755A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71" y="3927314"/>
            <a:ext cx="1051616" cy="1557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ED8A2-0302-B4B6-902F-8FCFAD676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60" b="18758"/>
          <a:stretch/>
        </p:blipFill>
        <p:spPr>
          <a:xfrm>
            <a:off x="2056434" y="4008668"/>
            <a:ext cx="3579309" cy="1259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37A0D0-E257-BA2B-7A7A-873F69EF8E95}"/>
              </a:ext>
            </a:extLst>
          </p:cNvPr>
          <p:cNvSpPr txBox="1"/>
          <p:nvPr/>
        </p:nvSpPr>
        <p:spPr>
          <a:xfrm>
            <a:off x="2056434" y="4982465"/>
            <a:ext cx="1903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One zone at CEBAF (design)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E526C5-C94C-1C48-97C4-C2565790B05D}"/>
              </a:ext>
            </a:extLst>
          </p:cNvPr>
          <p:cNvSpPr txBox="1"/>
          <p:nvPr/>
        </p:nvSpPr>
        <p:spPr>
          <a:xfrm>
            <a:off x="2320059" y="5759741"/>
            <a:ext cx="89349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/>
              <a:t>We request and will appreciate comments from JLAAC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264EC2-C6A1-6E94-026F-44431160F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35" y="3927314"/>
            <a:ext cx="1006703" cy="1408930"/>
          </a:xfrm>
          <a:prstGeom prst="rect">
            <a:avLst/>
          </a:prstGeom>
          <a:noFill/>
        </p:spPr>
      </p:pic>
      <p:pic>
        <p:nvPicPr>
          <p:cNvPr id="16" name="Picture 15" descr="A room with many machines and a computer&#10;&#10;Description automatically generated">
            <a:extLst>
              <a:ext uri="{FF2B5EF4-FFF2-40B4-BE49-F238E27FC236}">
                <a16:creationId xmlns:a16="http://schemas.microsoft.com/office/drawing/2014/main" id="{1A3013E1-6D49-0206-F9D3-97A77FCB7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793" y="3927314"/>
            <a:ext cx="1916852" cy="1408930"/>
          </a:xfrm>
          <a:prstGeom prst="rect">
            <a:avLst/>
          </a:prstGeom>
        </p:spPr>
      </p:pic>
      <p:pic>
        <p:nvPicPr>
          <p:cNvPr id="20" name="Picture 19" descr="A graph of an electrical device&#10;&#10;Description automatically generated with medium confidence">
            <a:extLst>
              <a:ext uri="{FF2B5EF4-FFF2-40B4-BE49-F238E27FC236}">
                <a16:creationId xmlns:a16="http://schemas.microsoft.com/office/drawing/2014/main" id="{2589277F-11B6-E53E-9FE5-797FE4D85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1140" y="3927314"/>
            <a:ext cx="1912970" cy="1408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A91DE4-1B7B-D96F-673C-64A44E6AC358}"/>
              </a:ext>
            </a:extLst>
          </p:cNvPr>
          <p:cNvSpPr txBox="1"/>
          <p:nvPr/>
        </p:nvSpPr>
        <p:spPr>
          <a:xfrm>
            <a:off x="10653519" y="849775"/>
            <a:ext cx="1425039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H. Wang</a:t>
            </a:r>
          </a:p>
        </p:txBody>
      </p:sp>
    </p:spTree>
    <p:extLst>
      <p:ext uri="{BB962C8B-B14F-4D97-AF65-F5344CB8AC3E}">
        <p14:creationId xmlns:p14="http://schemas.microsoft.com/office/powerpoint/2010/main" val="1961123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77C16-7ED1-5CDA-FBFB-275CB5AF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Portfolio of R&amp;D and SBIR-Funded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01082-5991-19EF-7B03-669113DBE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7271056" cy="5381694"/>
          </a:xfrm>
        </p:spPr>
        <p:txBody>
          <a:bodyPr/>
          <a:lstStyle/>
          <a:p>
            <a:r>
              <a:rPr lang="en-US" sz="2400" dirty="0"/>
              <a:t>Three AI/ML DOE funded projects </a:t>
            </a:r>
            <a:r>
              <a:rPr lang="en-US" sz="2000" dirty="0"/>
              <a:t>(</a:t>
            </a:r>
            <a:r>
              <a:rPr lang="en-US" sz="2000" dirty="0">
                <a:latin typeface="+mj-lt"/>
              </a:rPr>
              <a:t>FOA-LAB-20-2261</a:t>
            </a:r>
            <a:r>
              <a:rPr lang="en-US" sz="2000" dirty="0"/>
              <a:t>)</a:t>
            </a:r>
            <a:endParaRPr lang="en-US" sz="2400" dirty="0"/>
          </a:p>
          <a:p>
            <a:pPr lvl="1"/>
            <a:r>
              <a:rPr lang="en-US" sz="2000" dirty="0">
                <a:latin typeface="+mj-lt"/>
              </a:rPr>
              <a:t>Automate identification of unstable SRF cavities.</a:t>
            </a:r>
          </a:p>
          <a:p>
            <a:pPr lvl="1"/>
            <a:r>
              <a:rPr lang="en-US" sz="2000" dirty="0">
                <a:latin typeface="+mn-lt"/>
              </a:rPr>
              <a:t>C100 Cavity Fault Prediction.</a:t>
            </a:r>
            <a:endParaRPr lang="en-US" sz="2000" dirty="0"/>
          </a:p>
          <a:p>
            <a:pPr lvl="1"/>
            <a:r>
              <a:rPr lang="en-US" sz="2000" dirty="0">
                <a:latin typeface="+mn-lt"/>
              </a:rPr>
              <a:t>CEBAF cavity field emission management using neutron detectors and surrogate models (ML)</a:t>
            </a:r>
            <a:endParaRPr lang="en-US" sz="2000" dirty="0"/>
          </a:p>
          <a:p>
            <a:pPr lvl="2"/>
            <a:r>
              <a:rPr lang="en-US" sz="1600" dirty="0"/>
              <a:t>Reduce field emission, increase lifetime of components</a:t>
            </a:r>
          </a:p>
          <a:p>
            <a:r>
              <a:rPr lang="en-US" sz="2400" dirty="0"/>
              <a:t>He flowmeter (SBIR, Hyperboloid LLC)</a:t>
            </a:r>
          </a:p>
          <a:p>
            <a:pPr lvl="1"/>
            <a:r>
              <a:rPr lang="en-US" sz="2000" dirty="0"/>
              <a:t>Allows for fast and accurate measurement of cavity heat and Q</a:t>
            </a:r>
            <a:r>
              <a:rPr lang="en-US" sz="2000" baseline="-25000" dirty="0"/>
              <a:t>0</a:t>
            </a:r>
          </a:p>
          <a:p>
            <a:r>
              <a:rPr lang="en-US" sz="2400" dirty="0"/>
              <a:t>1497 MHz Magnetron RF source (SBIR, Muon Inc)</a:t>
            </a:r>
          </a:p>
          <a:p>
            <a:pPr lvl="1"/>
            <a:r>
              <a:rPr lang="en-US" sz="2000" dirty="0"/>
              <a:t>Demonstrate feasibility of magnetron as alternative, efficient RF source for CEBAF</a:t>
            </a:r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4FFA9-EC44-36EB-B258-F86C15D9A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493" y="592477"/>
            <a:ext cx="2524561" cy="2424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10409-ABEC-83A1-D2CA-E32B9E3BB036}"/>
              </a:ext>
            </a:extLst>
          </p:cNvPr>
          <p:cNvSpPr txBox="1"/>
          <p:nvPr/>
        </p:nvSpPr>
        <p:spPr>
          <a:xfrm>
            <a:off x="8681483" y="256838"/>
            <a:ext cx="325563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Detection of anomalies in cavity field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D6DA3D3-5FE5-CE28-1F04-E733F7D70D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06405" y="4821946"/>
          <a:ext cx="1404999" cy="1966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4" imgW="7277731" imgH="10188823" progId="Paint.Picture">
                  <p:embed/>
                </p:oleObj>
              </mc:Choice>
              <mc:Fallback>
                <p:oleObj name="Bitmap Image" r:id="rId4" imgW="7277731" imgH="10188823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D6DA3D3-5FE5-CE28-1F04-E733F7D70D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6405" y="4821946"/>
                        <a:ext cx="1404999" cy="19663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E3A9549-BFA6-8B9B-4E4E-06A3B78C3F9B}"/>
              </a:ext>
            </a:extLst>
          </p:cNvPr>
          <p:cNvSpPr txBox="1"/>
          <p:nvPr/>
        </p:nvSpPr>
        <p:spPr>
          <a:xfrm>
            <a:off x="9487507" y="6086128"/>
            <a:ext cx="2418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First L-Band tube at </a:t>
            </a:r>
          </a:p>
          <a:p>
            <a:r>
              <a:rPr lang="en-US" sz="1200" dirty="0"/>
              <a:t>Richardson Electronics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1CB5B-545D-4793-000A-F83F896C561A}"/>
              </a:ext>
            </a:extLst>
          </p:cNvPr>
          <p:cNvSpPr txBox="1"/>
          <p:nvPr/>
        </p:nvSpPr>
        <p:spPr>
          <a:xfrm>
            <a:off x="8527481" y="3326157"/>
            <a:ext cx="1196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Helium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 Mass </a:t>
            </a:r>
          </a:p>
          <a:p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Flow Monitor​</a:t>
            </a:r>
            <a:endParaRPr lang="en-US" sz="1400" dirty="0"/>
          </a:p>
        </p:txBody>
      </p:sp>
      <p:pic>
        <p:nvPicPr>
          <p:cNvPr id="12" name="Picture 11" descr="A close-up of a device&#10;&#10;Description automatically generated">
            <a:extLst>
              <a:ext uri="{FF2B5EF4-FFF2-40B4-BE49-F238E27FC236}">
                <a16:creationId xmlns:a16="http://schemas.microsoft.com/office/drawing/2014/main" id="{F7EFF3AB-9B11-EF05-4E79-3C9C50B47E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06" y="3237473"/>
            <a:ext cx="2418035" cy="2567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49EB6-E1C1-B0A6-A196-04F846EF986C}"/>
              </a:ext>
            </a:extLst>
          </p:cNvPr>
          <p:cNvSpPr txBox="1"/>
          <p:nvPr/>
        </p:nvSpPr>
        <p:spPr>
          <a:xfrm>
            <a:off x="7505206" y="1331266"/>
            <a:ext cx="1425039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C. Tennant</a:t>
            </a:r>
          </a:p>
          <a:p>
            <a:r>
              <a:rPr lang="en-US" dirty="0"/>
              <a:t>D. Turner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6C7E8-686D-C055-7E06-687D1D4A3AE8}"/>
              </a:ext>
            </a:extLst>
          </p:cNvPr>
          <p:cNvSpPr txBox="1"/>
          <p:nvPr/>
        </p:nvSpPr>
        <p:spPr>
          <a:xfrm>
            <a:off x="7505205" y="2984232"/>
            <a:ext cx="1425039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Spata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C4D1ADE-8F22-D619-291B-E8E0BD28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6AC33F-9188-AE3B-3722-7C0C6825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0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6F372-93B0-7300-6866-D47114386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Accelerator Operations Staffing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823BB-3E6F-46CF-C55B-2906ED712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873" y="966055"/>
            <a:ext cx="6192856" cy="5381694"/>
          </a:xfrm>
        </p:spPr>
        <p:txBody>
          <a:bodyPr/>
          <a:lstStyle/>
          <a:p>
            <a:r>
              <a:rPr lang="en-US" dirty="0"/>
              <a:t>Personnel of operator group increased to 25, bringing Ops staffing to adequate level. </a:t>
            </a:r>
          </a:p>
          <a:p>
            <a:pPr lvl="1"/>
            <a:r>
              <a:rPr lang="en-US" dirty="0"/>
              <a:t>7 new operators hired with a loss of 2 operators over the last year. </a:t>
            </a:r>
          </a:p>
          <a:p>
            <a:r>
              <a:rPr lang="en-US" dirty="0"/>
              <a:t>Operability deputy hired to focus on improving reliability and failure analysis </a:t>
            </a:r>
          </a:p>
          <a:p>
            <a:r>
              <a:rPr lang="en-US" dirty="0"/>
              <a:t>Competition for technical expertise with EIC and other projects is a concern</a:t>
            </a:r>
          </a:p>
          <a:p>
            <a:pPr lvl="1"/>
            <a:r>
              <a:rPr lang="en-US" dirty="0"/>
              <a:t>Projects will compete for expert knowledge (e.g., SRF/RF/LLRF) required to support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C79C8-C474-BB93-600B-3215B28D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66520-79F8-0CAD-C355-F89AF319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9E07EF-7945-68EA-303A-36A83080F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8" y="795290"/>
            <a:ext cx="4454189" cy="57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78C5A-8210-C1A6-1C8D-B201B998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Accelerator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9002BA8-F672-6E42-20A0-F4A3BE460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4963211" cy="5381694"/>
          </a:xfrm>
        </p:spPr>
        <p:txBody>
          <a:bodyPr/>
          <a:lstStyle/>
          <a:p>
            <a:r>
              <a:rPr lang="en-US" dirty="0"/>
              <a:t>SRF, recirculating, 5.5 pass, 12 GeV </a:t>
            </a:r>
            <a:r>
              <a:rPr lang="en-US" dirty="0" err="1"/>
              <a:t>Linac</a:t>
            </a:r>
            <a:endParaRPr lang="en-US" dirty="0"/>
          </a:p>
          <a:p>
            <a:r>
              <a:rPr lang="en-US" dirty="0"/>
              <a:t>Beam power up to 900 kW</a:t>
            </a:r>
          </a:p>
          <a:p>
            <a:r>
              <a:rPr lang="en-US" dirty="0"/>
              <a:t>Total recirculated beam current in the </a:t>
            </a:r>
            <a:r>
              <a:rPr lang="en-US" dirty="0" err="1"/>
              <a:t>linac</a:t>
            </a:r>
            <a:r>
              <a:rPr lang="en-US" dirty="0"/>
              <a:t> up to 450 </a:t>
            </a:r>
            <a:r>
              <a:rPr lang="en-US" dirty="0" err="1"/>
              <a:t>uA</a:t>
            </a:r>
            <a:endParaRPr lang="en-US" dirty="0"/>
          </a:p>
          <a:p>
            <a:r>
              <a:rPr lang="en-US" dirty="0"/>
              <a:t>CEBAF can provide beam up to 4 Halls simultaneously</a:t>
            </a:r>
          </a:p>
          <a:p>
            <a:r>
              <a:rPr lang="en-US" dirty="0"/>
              <a:t>Beam can be extracted to a specific Hall at any selected pass </a:t>
            </a:r>
          </a:p>
          <a:p>
            <a:pPr lvl="1"/>
            <a:r>
              <a:rPr lang="en-US" dirty="0"/>
              <a:t>e.g., Hall A can operate at pass 4, Hall B can operate at pass 5, and Hall C can operate at pass 3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11022-80E2-23E8-62C1-19AB72DEF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35E91-2A2F-FF50-8077-19105B31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A diagram of a wire-like structure&#10;&#10;Description automatically generated with medium confidence">
            <a:extLst>
              <a:ext uri="{FF2B5EF4-FFF2-40B4-BE49-F238E27FC236}">
                <a16:creationId xmlns:a16="http://schemas.microsoft.com/office/drawing/2014/main" id="{347D72C6-A2C5-1657-7F5A-839FB5035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743" y="793314"/>
            <a:ext cx="6119144" cy="5541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BA783-DF1A-4F98-1D10-BBFCF4FAD3EF}"/>
              </a:ext>
            </a:extLst>
          </p:cNvPr>
          <p:cNvSpPr txBox="1"/>
          <p:nvPr/>
        </p:nvSpPr>
        <p:spPr>
          <a:xfrm>
            <a:off x="9990596" y="4169179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 GeV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532EAC-5D60-570A-C9CB-FC144C568EC2}"/>
              </a:ext>
            </a:extLst>
          </p:cNvPr>
          <p:cNvSpPr txBox="1"/>
          <p:nvPr/>
        </p:nvSpPr>
        <p:spPr>
          <a:xfrm>
            <a:off x="8978492" y="4700377"/>
            <a:ext cx="171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C100 (new) CMs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AB619-ECDC-813C-15C5-51C6A8C85FD9}"/>
              </a:ext>
            </a:extLst>
          </p:cNvPr>
          <p:cNvSpPr txBox="1"/>
          <p:nvPr/>
        </p:nvSpPr>
        <p:spPr>
          <a:xfrm>
            <a:off x="10696078" y="3718761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C20 (old) CMs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D769CC-0733-6929-0E92-7A22744625CE}"/>
              </a:ext>
            </a:extLst>
          </p:cNvPr>
          <p:cNvSpPr txBox="1"/>
          <p:nvPr/>
        </p:nvSpPr>
        <p:spPr>
          <a:xfrm>
            <a:off x="6635705" y="2883461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 GeV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BE2F96-986F-A25D-1AC9-26A508F5B031}"/>
              </a:ext>
            </a:extLst>
          </p:cNvPr>
          <p:cNvSpPr txBox="1"/>
          <p:nvPr/>
        </p:nvSpPr>
        <p:spPr>
          <a:xfrm>
            <a:off x="7320072" y="2408735"/>
            <a:ext cx="171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C100 (new) CMs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9207A6-5E5C-6BAC-7E46-744CB13F14F5}"/>
              </a:ext>
            </a:extLst>
          </p:cNvPr>
          <p:cNvSpPr txBox="1"/>
          <p:nvPr/>
        </p:nvSpPr>
        <p:spPr>
          <a:xfrm>
            <a:off x="5948002" y="3369222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C20 (old) CMs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EA47D1-F755-08DC-BA5D-3C77640E79A9}"/>
              </a:ext>
            </a:extLst>
          </p:cNvPr>
          <p:cNvSpPr txBox="1"/>
          <p:nvPr/>
        </p:nvSpPr>
        <p:spPr>
          <a:xfrm>
            <a:off x="4188788" y="5870722"/>
            <a:ext cx="280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Halls A,B, C</a:t>
            </a:r>
          </a:p>
          <a:p>
            <a:r>
              <a:rPr lang="en-US" dirty="0"/>
              <a:t>2.2-11 GeV after 1-5 passes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53C088-5050-AC62-143F-7D0DF781337E}"/>
              </a:ext>
            </a:extLst>
          </p:cNvPr>
          <p:cNvSpPr txBox="1"/>
          <p:nvPr/>
        </p:nvSpPr>
        <p:spPr>
          <a:xfrm>
            <a:off x="7967653" y="792646"/>
            <a:ext cx="2381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Hall D</a:t>
            </a:r>
          </a:p>
          <a:p>
            <a:r>
              <a:rPr lang="en-US" dirty="0"/>
              <a:t>12 GeV after 5.5 passes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4F42-99D1-AB7F-A47A-D7E376C7795D}"/>
              </a:ext>
            </a:extLst>
          </p:cNvPr>
          <p:cNvSpPr txBox="1"/>
          <p:nvPr/>
        </p:nvSpPr>
        <p:spPr>
          <a:xfrm>
            <a:off x="5493711" y="3939512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7920C3-00E2-9BAF-8885-730D0EB87B5C}"/>
              </a:ext>
            </a:extLst>
          </p:cNvPr>
          <p:cNvCxnSpPr>
            <a:cxnSpLocks/>
          </p:cNvCxnSpPr>
          <p:nvPr/>
        </p:nvCxnSpPr>
        <p:spPr>
          <a:xfrm flipV="1">
            <a:off x="7683370" y="2979455"/>
            <a:ext cx="990989" cy="549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8747BF-DBF5-8D1C-B15F-F6679F4DFC55}"/>
              </a:ext>
            </a:extLst>
          </p:cNvPr>
          <p:cNvCxnSpPr>
            <a:cxnSpLocks/>
          </p:cNvCxnSpPr>
          <p:nvPr/>
        </p:nvCxnSpPr>
        <p:spPr>
          <a:xfrm flipH="1">
            <a:off x="9353700" y="4007006"/>
            <a:ext cx="1015573" cy="574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040DCB6-D393-6525-3632-50FD80513FFA}"/>
              </a:ext>
            </a:extLst>
          </p:cNvPr>
          <p:cNvSpPr txBox="1"/>
          <p:nvPr/>
        </p:nvSpPr>
        <p:spPr>
          <a:xfrm>
            <a:off x="10916907" y="1527987"/>
            <a:ext cx="1275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magnetic </a:t>
            </a:r>
          </a:p>
          <a:p>
            <a:r>
              <a:rPr lang="en-US" dirty="0"/>
              <a:t>Arcs</a:t>
            </a:r>
          </a:p>
        </p:txBody>
      </p:sp>
    </p:spTree>
    <p:extLst>
      <p:ext uri="{BB962C8B-B14F-4D97-AF65-F5344CB8AC3E}">
        <p14:creationId xmlns:p14="http://schemas.microsoft.com/office/powerpoint/2010/main" val="3326154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3F7B-846B-38D9-667D-003BE6716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Operations Risks And Their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6DC17-0B76-9D4A-6E70-CD7DDABCD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Top risks</a:t>
            </a:r>
            <a:endParaRPr lang="en-US" dirty="0"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Loss of experienced personnel supporting CEBAF Operations</a:t>
            </a:r>
            <a:endParaRPr lang="en-US" dirty="0"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Aging </a:t>
            </a:r>
            <a:r>
              <a:rPr lang="en-US" dirty="0" err="1">
                <a:effectLst/>
                <a:latin typeface="Arial" panose="020B0604020202020204" pitchFamily="34" charset="0"/>
              </a:rPr>
              <a:t>linac</a:t>
            </a:r>
            <a:r>
              <a:rPr lang="en-US" dirty="0">
                <a:effectLst/>
                <a:latin typeface="Arial" panose="020B0604020202020204" pitchFamily="34" charset="0"/>
              </a:rPr>
              <a:t> systems and infrastructure</a:t>
            </a:r>
            <a:r>
              <a:rPr lang="en-US" dirty="0">
                <a:latin typeface="Arial" panose="020B0604020202020204" pitchFamily="34" charset="0"/>
              </a:rPr>
              <a:t> affect CEBAF performance and i</a:t>
            </a:r>
            <a:r>
              <a:rPr lang="en-US" dirty="0">
                <a:effectLst/>
                <a:latin typeface="Arial" panose="020B0604020202020204" pitchFamily="34" charset="0"/>
              </a:rPr>
              <a:t>ncrease rate of component failures to unacceptable level (e.g., loss of CMs, RF failures, CF failures)</a:t>
            </a:r>
            <a:endParaRPr lang="en-US" dirty="0">
              <a:latin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</a:rPr>
              <a:t>Changing market conditions and industry can cause obsolescence of accelerator components and/or increase cost of maintenance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Energy reach fails to meet goals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F</a:t>
            </a:r>
            <a:r>
              <a:rPr lang="en-US" dirty="0">
                <a:effectLst/>
                <a:latin typeface="Arial" panose="020B0604020202020204" pitchFamily="34" charset="0"/>
              </a:rPr>
              <a:t>unding after CPP ends is insufficient to maintain CEBAF performance and reliability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CPP and AIPs are examples of Risk Mitigation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We will benefit from pulling AIPs ahead and combining them to take full advantage of provided capabilities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</a:rPr>
              <a:t>Formal risk registry exists for CPP. No formal risk registry for Operations exists yet. We</a:t>
            </a:r>
            <a:r>
              <a:rPr lang="en-US" dirty="0">
                <a:latin typeface="Arial" panose="020B0604020202020204" pitchFamily="34" charset="0"/>
              </a:rPr>
              <a:t> plan to develop it.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3F3F3F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39F63-A872-3766-5CCE-41D01EFD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8E998-2346-A345-3FA2-5A7C513D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94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46D4F-E6A0-7D28-C68C-72006FCD0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76877-83E5-7286-C443-9EBE81179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CEBAF usefully delivers beam to experimental halls in support of DOE NP mission.</a:t>
            </a:r>
          </a:p>
          <a:p>
            <a:r>
              <a:rPr lang="en-US" sz="2400" dirty="0"/>
              <a:t>Beam run is in progress. Average reliability for the current run is 80%.</a:t>
            </a:r>
          </a:p>
          <a:p>
            <a:r>
              <a:rPr lang="en-US" sz="2400" dirty="0"/>
              <a:t>We are actively addressing sources of downtime and performance limitations and managing future risks.</a:t>
            </a:r>
          </a:p>
          <a:p>
            <a:r>
              <a:rPr lang="en-US" sz="2400" dirty="0"/>
              <a:t>CEBAF Performance Plan and AIPs are used to improve performance of the machine, improve reliability, and address risks.</a:t>
            </a:r>
          </a:p>
          <a:p>
            <a:r>
              <a:rPr lang="en-US" sz="2400" dirty="0"/>
              <a:t>Looking forward to another successful year of delivering beam to NP users.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64B6E-065B-E387-504D-49D294540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E54BF-DD5F-FCCD-D845-4D21EDBA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ADEE-9175-AB61-850B-1FAD226A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972164"/>
            <a:ext cx="11285837" cy="48749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4F3AB-3733-45E6-F51C-427F80C0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DDF6C-24E0-3ADF-2E09-3175A201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03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F56C-C687-8EB4-E6D8-E5BA216BD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Priorities of CEBAF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E5D1-9BD6-DEEA-4F7A-D8D0AEAC4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Deliver beam (up) to four halls for nuclear physics program safely and reliably, meeting program’s requirements</a:t>
            </a:r>
          </a:p>
          <a:p>
            <a:r>
              <a:rPr lang="en-US" dirty="0"/>
              <a:t>Execute CEBAF Performance Plan to extend CEBAF energy reach up to 12 GeV after 5.5 passes with margin.</a:t>
            </a:r>
          </a:p>
          <a:p>
            <a:r>
              <a:rPr lang="en-US" dirty="0"/>
              <a:t>Increase beam availability, reduce unscheduled downtime and frequency of trips</a:t>
            </a:r>
          </a:p>
          <a:p>
            <a:r>
              <a:rPr lang="en-US" dirty="0"/>
              <a:t>Improve hardware reliability through acquisition of critical components and spares. Address hardware obsolescence</a:t>
            </a:r>
          </a:p>
          <a:p>
            <a:r>
              <a:rPr lang="en-US" dirty="0"/>
              <a:t>Enhance CEBAF capabilities through AIPs, upgrades, and R&amp;D</a:t>
            </a:r>
          </a:p>
          <a:p>
            <a:r>
              <a:rPr lang="en-US" dirty="0"/>
              <a:t>Prepare for upcoming experiments</a:t>
            </a:r>
          </a:p>
          <a:p>
            <a:r>
              <a:rPr lang="en-US" dirty="0"/>
              <a:t>Maintain strong operations team capable of meeting operational challenges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BCD01-D55F-9598-30BE-46512F0D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AD755-9148-07A5-BC3F-FEE7E23A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686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5ECAB-BBFF-D05C-75DE-2686110F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Studies And Operator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90DC1-C672-E249-8DE8-A60EE2B58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Machine Studies</a:t>
            </a:r>
          </a:p>
          <a:p>
            <a:r>
              <a:rPr lang="en-US" dirty="0"/>
              <a:t>Systematic beam studies to improve performance of the machine, understand performance limitations, and conduct R&amp;D for future experiments are conducted bi-weekly (1 shift) and when opportunity presents itself</a:t>
            </a:r>
          </a:p>
          <a:p>
            <a:r>
              <a:rPr lang="en-US" dirty="0"/>
              <a:t>Beam studies are managed by CASA in coordination with Ops and other departments</a:t>
            </a:r>
          </a:p>
          <a:p>
            <a:r>
              <a:rPr lang="en-US" dirty="0"/>
              <a:t>Study plans are approved, prioritized, and scheduled at a weekly BTEAM meeting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Operator Training</a:t>
            </a:r>
          </a:p>
          <a:p>
            <a:r>
              <a:rPr lang="en-US" dirty="0"/>
              <a:t>Senior crew chiefs conduct hands-on operator training of junior operators on a live machine when either opportunity presents or during machine studies</a:t>
            </a:r>
          </a:p>
          <a:p>
            <a:r>
              <a:rPr lang="en-US" dirty="0"/>
              <a:t>These sessions provide unique opportunity to train young operators</a:t>
            </a:r>
          </a:p>
          <a:p>
            <a:r>
              <a:rPr lang="en-US" dirty="0"/>
              <a:t>Junior operators execute beam tuning procedures and operate hardware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E7FE1-3E4E-87EE-74B9-DD0994E9C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AECE4-A2DA-C081-1486-D460D5BC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F1AAC-2636-27DF-54D1-4B7813FDDE56}"/>
              </a:ext>
            </a:extLst>
          </p:cNvPr>
          <p:cNvSpPr txBox="1"/>
          <p:nvPr/>
        </p:nvSpPr>
        <p:spPr>
          <a:xfrm>
            <a:off x="10673279" y="846468"/>
            <a:ext cx="1425039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Y. Roblin</a:t>
            </a:r>
          </a:p>
          <a:p>
            <a:r>
              <a:rPr lang="en-US" dirty="0"/>
              <a:t>D. Turner</a:t>
            </a:r>
          </a:p>
        </p:txBody>
      </p:sp>
    </p:spTree>
    <p:extLst>
      <p:ext uri="{BB962C8B-B14F-4D97-AF65-F5344CB8AC3E}">
        <p14:creationId xmlns:p14="http://schemas.microsoft.com/office/powerpoint/2010/main" val="1399565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1A38-7B02-2417-372D-9DE969C04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FY23 Scheduled Accelerator Downtime (SAD) Completed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01CC5-C200-1AD0-7580-D8282593C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1035628"/>
            <a:ext cx="11285837" cy="1558484"/>
          </a:xfrm>
        </p:spPr>
        <p:txBody>
          <a:bodyPr>
            <a:normAutofit/>
          </a:bodyPr>
          <a:lstStyle/>
          <a:p>
            <a:r>
              <a:rPr lang="en-US" sz="2000" dirty="0"/>
              <a:t>New injector will reduce helicity correlated asymmetries for MOLLER.</a:t>
            </a:r>
          </a:p>
          <a:p>
            <a:r>
              <a:rPr lang="en-US" sz="2000" dirty="0"/>
              <a:t>Installed cryomodules and plasma processing increased the energy reach.</a:t>
            </a:r>
          </a:p>
          <a:p>
            <a:r>
              <a:rPr lang="en-US" sz="2000" dirty="0"/>
              <a:t>Upgrade of Personnel Safety System in South </a:t>
            </a:r>
            <a:r>
              <a:rPr lang="en-US" sz="2000" dirty="0" err="1"/>
              <a:t>Linac</a:t>
            </a:r>
            <a:r>
              <a:rPr lang="en-US" sz="2000" dirty="0"/>
              <a:t>. Certification once per year is considered.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6957F-BDA1-82F1-3632-D3EFE32C9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0EAE1-B3CF-9EE7-229B-DCD3F7EC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6197D-AC88-60DA-8392-F9116D500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2683565"/>
            <a:ext cx="11107065" cy="348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5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78C5A-8210-C1A6-1C8D-B201B998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Accelerator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11022-80E2-23E8-62C1-19AB72DEF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35E91-2A2F-FF50-8077-19105B31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 descr="A diagram of a wire-like structure&#10;&#10;Description automatically generated with medium confidence">
            <a:extLst>
              <a:ext uri="{FF2B5EF4-FFF2-40B4-BE49-F238E27FC236}">
                <a16:creationId xmlns:a16="http://schemas.microsoft.com/office/drawing/2014/main" id="{347D72C6-A2C5-1657-7F5A-839FB5035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220" y="801272"/>
            <a:ext cx="6119144" cy="5541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BA783-DF1A-4F98-1D10-BBFCF4FAD3EF}"/>
              </a:ext>
            </a:extLst>
          </p:cNvPr>
          <p:cNvSpPr txBox="1"/>
          <p:nvPr/>
        </p:nvSpPr>
        <p:spPr>
          <a:xfrm>
            <a:off x="8009902" y="4211210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 GeV </a:t>
            </a:r>
            <a:r>
              <a:rPr lang="en-US" dirty="0" err="1"/>
              <a:t>Linac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7920C3-00E2-9BAF-8885-730D0EB87B5C}"/>
              </a:ext>
            </a:extLst>
          </p:cNvPr>
          <p:cNvCxnSpPr>
            <a:cxnSpLocks/>
          </p:cNvCxnSpPr>
          <p:nvPr/>
        </p:nvCxnSpPr>
        <p:spPr>
          <a:xfrm flipV="1">
            <a:off x="5481847" y="2987413"/>
            <a:ext cx="990989" cy="549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8747BF-DBF5-8D1C-B15F-F6679F4DFC55}"/>
              </a:ext>
            </a:extLst>
          </p:cNvPr>
          <p:cNvCxnSpPr>
            <a:cxnSpLocks/>
          </p:cNvCxnSpPr>
          <p:nvPr/>
        </p:nvCxnSpPr>
        <p:spPr>
          <a:xfrm flipH="1">
            <a:off x="7152177" y="4014964"/>
            <a:ext cx="1015573" cy="574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040DCB6-D393-6525-3632-50FD80513FFA}"/>
              </a:ext>
            </a:extLst>
          </p:cNvPr>
          <p:cNvSpPr txBox="1"/>
          <p:nvPr/>
        </p:nvSpPr>
        <p:spPr>
          <a:xfrm>
            <a:off x="9492024" y="2133191"/>
            <a:ext cx="196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Magnetic Arcs</a:t>
            </a:r>
          </a:p>
        </p:txBody>
      </p:sp>
      <p:pic>
        <p:nvPicPr>
          <p:cNvPr id="9" name="Picture Placeholder 7" descr="A picture containing machine, industry, steel, engineering&#10;&#10;Description automatically generated">
            <a:extLst>
              <a:ext uri="{FF2B5EF4-FFF2-40B4-BE49-F238E27FC236}">
                <a16:creationId xmlns:a16="http://schemas.microsoft.com/office/drawing/2014/main" id="{9F1C6491-2389-193F-8E42-D62F87632D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1" r="5021"/>
          <a:stretch>
            <a:fillRect/>
          </a:stretch>
        </p:blipFill>
        <p:spPr>
          <a:xfrm>
            <a:off x="7659963" y="4612959"/>
            <a:ext cx="2283596" cy="1560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AAC1CC-2375-FC41-113B-B9BC9F256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272" y="2502857"/>
            <a:ext cx="2340687" cy="1560458"/>
          </a:xfrm>
          <a:prstGeom prst="rect">
            <a:avLst/>
          </a:prstGeom>
        </p:spPr>
      </p:pic>
      <p:pic>
        <p:nvPicPr>
          <p:cNvPr id="23" name="Picture 22" descr="A large machine in a factory&#10;&#10;Description automatically generated">
            <a:extLst>
              <a:ext uri="{FF2B5EF4-FFF2-40B4-BE49-F238E27FC236}">
                <a16:creationId xmlns:a16="http://schemas.microsoft.com/office/drawing/2014/main" id="{703FA1D7-1D99-8806-84D9-FD1D92F14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449990"/>
            <a:ext cx="3428031" cy="954828"/>
          </a:xfrm>
          <a:prstGeom prst="rect">
            <a:avLst/>
          </a:prstGeom>
        </p:spPr>
      </p:pic>
      <p:pic>
        <p:nvPicPr>
          <p:cNvPr id="25" name="Picture 24" descr="A large industrial area with lots of machinery&#10;&#10;Description automatically generated">
            <a:extLst>
              <a:ext uri="{FF2B5EF4-FFF2-40B4-BE49-F238E27FC236}">
                <a16:creationId xmlns:a16="http://schemas.microsoft.com/office/drawing/2014/main" id="{289086DF-A1B0-1B0F-0891-53FF38E2A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0" y="3412716"/>
            <a:ext cx="3434220" cy="954772"/>
          </a:xfrm>
          <a:prstGeom prst="rect">
            <a:avLst/>
          </a:prstGeom>
        </p:spPr>
      </p:pic>
      <p:pic>
        <p:nvPicPr>
          <p:cNvPr id="28" name="Picture 27" descr="A close-up of a machine&#10;&#10;Description automatically generated">
            <a:extLst>
              <a:ext uri="{FF2B5EF4-FFF2-40B4-BE49-F238E27FC236}">
                <a16:creationId xmlns:a16="http://schemas.microsoft.com/office/drawing/2014/main" id="{2E9C9091-E981-8024-C1A9-27E52C11D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90" y="4429699"/>
            <a:ext cx="3434220" cy="9634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718CE6-7AD3-7B8C-6016-20D7A195EA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980" b="13862"/>
          <a:stretch/>
        </p:blipFill>
        <p:spPr>
          <a:xfrm>
            <a:off x="2873824" y="1078088"/>
            <a:ext cx="2623336" cy="14787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C927065-1981-3F57-99E4-87D1AD828947}"/>
              </a:ext>
            </a:extLst>
          </p:cNvPr>
          <p:cNvSpPr txBox="1"/>
          <p:nvPr/>
        </p:nvSpPr>
        <p:spPr>
          <a:xfrm>
            <a:off x="1066288" y="2980866"/>
            <a:ext cx="128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Halls A, B,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6D0D00-0143-4D60-B924-B6716F457CDA}"/>
              </a:ext>
            </a:extLst>
          </p:cNvPr>
          <p:cNvSpPr txBox="1"/>
          <p:nvPr/>
        </p:nvSpPr>
        <p:spPr>
          <a:xfrm>
            <a:off x="1837280" y="1095480"/>
            <a:ext cx="103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Injector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6619D4A-B3A0-6EDF-C19A-8477049BF6E4}"/>
              </a:ext>
            </a:extLst>
          </p:cNvPr>
          <p:cNvCxnSpPr/>
          <p:nvPr/>
        </p:nvCxnSpPr>
        <p:spPr>
          <a:xfrm flipH="1">
            <a:off x="4084983" y="2753139"/>
            <a:ext cx="89281" cy="1458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person walking in a factory&#10;&#10;Description automatically generated">
            <a:extLst>
              <a:ext uri="{FF2B5EF4-FFF2-40B4-BE49-F238E27FC236}">
                <a16:creationId xmlns:a16="http://schemas.microsoft.com/office/drawing/2014/main" id="{09BF383F-1377-8890-0BF8-BFF9200523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1478" y="800604"/>
            <a:ext cx="1989264" cy="111756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0350892-5DA0-E981-8E87-86A1E5AFCEE6}"/>
              </a:ext>
            </a:extLst>
          </p:cNvPr>
          <p:cNvSpPr txBox="1"/>
          <p:nvPr/>
        </p:nvSpPr>
        <p:spPr>
          <a:xfrm>
            <a:off x="11275411" y="800604"/>
            <a:ext cx="743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Hall D</a:t>
            </a:r>
          </a:p>
        </p:txBody>
      </p:sp>
    </p:spTree>
    <p:extLst>
      <p:ext uri="{BB962C8B-B14F-4D97-AF65-F5344CB8AC3E}">
        <p14:creationId xmlns:p14="http://schemas.microsoft.com/office/powerpoint/2010/main" val="343669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D14F-744E-082B-3FB5-F04BBDBB5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with Lab’s Mission and Long-Range Plan (LRP)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AFF57-BD1C-1297-26EC-DFFB28E4B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81" y="5420070"/>
            <a:ext cx="11285837" cy="931131"/>
          </a:xfrm>
        </p:spPr>
        <p:txBody>
          <a:bodyPr>
            <a:normAutofit/>
          </a:bodyPr>
          <a:lstStyle/>
          <a:p>
            <a:r>
              <a:rPr lang="en-US" dirty="0"/>
              <a:t>Operate CEBAF for Nuclear Physics for &gt;30 week/yr. for &gt;1800 users</a:t>
            </a:r>
          </a:p>
          <a:p>
            <a:r>
              <a:rPr lang="en-US" dirty="0"/>
              <a:t>Support upcoming 12 GeV experimental program (MOLLER, </a:t>
            </a:r>
            <a:r>
              <a:rPr lang="en-US" dirty="0" err="1"/>
              <a:t>SoLID</a:t>
            </a:r>
            <a:r>
              <a:rPr lang="en-US" dirty="0"/>
              <a:t>, K-Long)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9F989-D143-C262-5803-A0F830AE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A58F6-C358-EDEC-D987-FA2B330B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A close-up of a diagram&#10;&#10;Description automatically generated">
            <a:extLst>
              <a:ext uri="{FF2B5EF4-FFF2-40B4-BE49-F238E27FC236}">
                <a16:creationId xmlns:a16="http://schemas.microsoft.com/office/drawing/2014/main" id="{2FBE3018-0E8A-5AC5-C81C-870BD9D6B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809" y="2207836"/>
            <a:ext cx="7263867" cy="28913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A634D5-B3E4-F7E5-C970-A6D1971D481F}"/>
              </a:ext>
            </a:extLst>
          </p:cNvPr>
          <p:cNvSpPr/>
          <p:nvPr/>
        </p:nvSpPr>
        <p:spPr>
          <a:xfrm>
            <a:off x="1900626" y="2076602"/>
            <a:ext cx="1910993" cy="31537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2C8999-39D8-1654-6861-2E2CF1883DF2}"/>
              </a:ext>
            </a:extLst>
          </p:cNvPr>
          <p:cNvSpPr txBox="1"/>
          <p:nvPr/>
        </p:nvSpPr>
        <p:spPr>
          <a:xfrm>
            <a:off x="9267676" y="3324139"/>
            <a:ext cx="264046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Adapted from S. Henderson’s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all-hands presentation 07/2023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A51B5B-CF40-3E9C-068C-5C1DC299A584}"/>
              </a:ext>
            </a:extLst>
          </p:cNvPr>
          <p:cNvSpPr txBox="1">
            <a:spLocks/>
          </p:cNvSpPr>
          <p:nvPr/>
        </p:nvSpPr>
        <p:spPr>
          <a:xfrm>
            <a:off x="453080" y="849786"/>
            <a:ext cx="11285837" cy="1176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LRP Recommendation 1: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Capitalize on the extraordinary opportunities for scientific discovery made possible by the substantial and sustained investments. Continue effective operation of national user facilities, including CEBAF at TJNAF</a:t>
            </a:r>
          </a:p>
        </p:txBody>
      </p:sp>
    </p:spTree>
    <p:extLst>
      <p:ext uri="{BB962C8B-B14F-4D97-AF65-F5344CB8AC3E}">
        <p14:creationId xmlns:p14="http://schemas.microsoft.com/office/powerpoint/2010/main" val="1258334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4F7D-4963-D85D-04D8-B12DF5ADC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Accelerator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D0719-6D04-4176-E5CC-7269F4185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Operations of CEBAF Accelerator, Real Time Support and Repair (RSR)</a:t>
            </a:r>
          </a:p>
          <a:p>
            <a:pPr lvl="1"/>
            <a:r>
              <a:rPr lang="en-US" dirty="0"/>
              <a:t>MCC (control room operator) group</a:t>
            </a:r>
          </a:p>
          <a:p>
            <a:pPr lvl="1"/>
            <a:r>
              <a:rPr lang="en-US" dirty="0"/>
              <a:t>Software/EPICS controls group</a:t>
            </a:r>
          </a:p>
          <a:p>
            <a:pPr lvl="1"/>
            <a:r>
              <a:rPr lang="en-US" dirty="0"/>
              <a:t>Labor and material required to operate and maintain CEBAF accelerator systems, e.g., RF, magnets, instrumentation. It can include some development. </a:t>
            </a:r>
          </a:p>
          <a:p>
            <a:pPr lvl="2"/>
            <a:r>
              <a:rPr lang="en-US" dirty="0"/>
              <a:t>Scope and budget are planned by system owners yearly in collaboration with Operations.</a:t>
            </a:r>
          </a:p>
          <a:p>
            <a:pPr lvl="1"/>
            <a:r>
              <a:rPr lang="en-US" dirty="0"/>
              <a:t>Does not include power and other utilities</a:t>
            </a:r>
          </a:p>
          <a:p>
            <a:pPr lvl="1"/>
            <a:r>
              <a:rPr lang="en-US" dirty="0"/>
              <a:t>FY2024 Budget $18.8M, labor 121 FTE, material $2.24M</a:t>
            </a:r>
          </a:p>
          <a:p>
            <a:pPr>
              <a:spcBef>
                <a:spcPts val="1600"/>
              </a:spcBef>
            </a:pPr>
            <a:r>
              <a:rPr lang="en-US" dirty="0"/>
              <a:t>CEBAF Performance Plan</a:t>
            </a:r>
          </a:p>
          <a:p>
            <a:pPr lvl="1"/>
            <a:r>
              <a:rPr lang="en-US" dirty="0"/>
              <a:t>CPP Reliability, critical spares, obsolescence. FY2024 Budget is $2.76M.</a:t>
            </a:r>
          </a:p>
          <a:p>
            <a:pPr lvl="1"/>
            <a:r>
              <a:rPr lang="en-US" dirty="0"/>
              <a:t>CPP Energy Reach (cryomodule upgrade and refurbishment). Budget is in SRF-Ops.</a:t>
            </a:r>
          </a:p>
          <a:p>
            <a:pPr>
              <a:spcBef>
                <a:spcPts val="1600"/>
              </a:spcBef>
            </a:pPr>
            <a:r>
              <a:rPr lang="en-US" dirty="0"/>
              <a:t>AIPs</a:t>
            </a:r>
          </a:p>
          <a:p>
            <a:pPr lvl="1"/>
            <a:r>
              <a:rPr lang="en-US" dirty="0"/>
              <a:t>$1.05M/year</a:t>
            </a:r>
          </a:p>
          <a:p>
            <a:pPr lvl="1"/>
            <a:r>
              <a:rPr lang="en-US" dirty="0"/>
              <a:t>Budget presently is not in Accelerator Operations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01A47-03AA-EF58-1259-735AC5ABE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CEBAF Operations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DBF99-93AF-B0C3-7A3D-24E9DF360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762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8D1C-2012-70FD-A910-F66A154A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Requirements and Performance Limitations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1F584A-9E5C-A593-81ED-6AA81857E7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2" y="966054"/>
                <a:ext cx="11285837" cy="549332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Operational time (weeks/year) is determined by DOE. Goal is 33-34 weeks/year.</a:t>
                </a:r>
              </a:p>
              <a:p>
                <a:r>
                  <a:rPr lang="en-US" dirty="0"/>
                  <a:t>DOE metric for reliability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80%</a:t>
                </a:r>
              </a:p>
              <a:p>
                <a:pPr lvl="1"/>
                <a:r>
                  <a:rPr lang="en-US" dirty="0"/>
                  <a:t>Scheduled program includes 100% margin (1 experiment day mapped to 2 calendar days)</a:t>
                </a:r>
              </a:p>
              <a:p>
                <a:r>
                  <a:rPr lang="en-US" dirty="0"/>
                  <a:t>Beam energy:</a:t>
                </a:r>
              </a:p>
              <a:p>
                <a:pPr lvl="1"/>
                <a:r>
                  <a:rPr lang="en-US" dirty="0"/>
                  <a:t>CEBAF is operated at 11.5 GeV (after 5.5 pass) in FY2024. 12 GeV requested in FY2025.</a:t>
                </a:r>
              </a:p>
              <a:p>
                <a:pPr lvl="1"/>
                <a:r>
                  <a:rPr lang="en-US" dirty="0"/>
                  <a:t>Many experiments, including MOLLER, can trade energy for reduced RF fault rate</a:t>
                </a:r>
              </a:p>
              <a:p>
                <a:r>
                  <a:rPr lang="en-US" dirty="0"/>
                  <a:t>Beam power and intensity:</a:t>
                </a:r>
              </a:p>
              <a:p>
                <a:pPr lvl="1"/>
                <a:r>
                  <a:rPr lang="en-US" dirty="0"/>
                  <a:t>CEBAF 12 GeV upgrade performance optimized for up to 1 MW, 450 </a:t>
                </a:r>
                <a:r>
                  <a:rPr lang="en-US" dirty="0" err="1"/>
                  <a:t>uA</a:t>
                </a:r>
                <a:r>
                  <a:rPr lang="en-US" dirty="0"/>
                  <a:t> recirculated current</a:t>
                </a:r>
              </a:p>
              <a:p>
                <a:pPr lvl="1"/>
                <a:r>
                  <a:rPr lang="en-US" dirty="0"/>
                  <a:t>CEBAF is operated at &lt;800 kW. Beam power of 1.1 MW requested in FY2025</a:t>
                </a:r>
              </a:p>
              <a:p>
                <a:pPr lvl="1"/>
                <a:r>
                  <a:rPr lang="en-US" dirty="0"/>
                  <a:t>Some experiments do not require maximum energy allowing for program optimization</a:t>
                </a:r>
              </a:p>
              <a:p>
                <a:r>
                  <a:rPr lang="en-US" dirty="0"/>
                  <a:t>Accelerator performance limitations (presently): </a:t>
                </a:r>
              </a:p>
              <a:p>
                <a:pPr lvl="1"/>
                <a:r>
                  <a:rPr lang="en-US" dirty="0"/>
                  <a:t>Accelerator systems		~850 kW	Klystron performance below spec</a:t>
                </a:r>
              </a:p>
              <a:p>
                <a:pPr lvl="1"/>
                <a:r>
                  <a:rPr lang="en-US" dirty="0"/>
                  <a:t>Operational Envelope 		1.1 MW		Determined by the dump cooling system</a:t>
                </a:r>
              </a:p>
              <a:p>
                <a:pPr lvl="1"/>
                <a:r>
                  <a:rPr lang="en-US" dirty="0"/>
                  <a:t>Environmental Assessment: 	2 MW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1F584A-9E5C-A593-81ED-6AA81857E7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966054"/>
                <a:ext cx="11285837" cy="5493323"/>
              </a:xfrm>
              <a:blipFill>
                <a:blip r:embed="rId2"/>
                <a:stretch>
                  <a:fillRect l="-674" t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6FB16-D26B-E60E-F931-90B64425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227A4-0837-A290-C5D2-40C0537E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and FY25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6"/>
            <a:ext cx="5564365" cy="190635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solidFill>
                  <a:srgbClr val="C00000"/>
                </a:solidFill>
              </a:rPr>
              <a:t>FY24 Run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34 weeks of beam operations, ~31 weeks physics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Three Halls: A (2-5), B (3-5), C (3-5)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E = 11.5 GeV (1047 MeV/</a:t>
            </a:r>
            <a:r>
              <a:rPr lang="en-US" sz="1800" dirty="0" err="1"/>
              <a:t>linac</a:t>
            </a:r>
            <a:r>
              <a:rPr lang="en-US" sz="1800" dirty="0"/>
              <a:t>), P = 900 kW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198586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FY25 Run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33 weeks of beam operations, ~31 weeks physics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Four Halls: A (3-5) , B (1-5), C (3-5), D (5.5)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E = 12 GeV (1100 MeV/</a:t>
            </a:r>
            <a:r>
              <a:rPr lang="en-US" sz="1800" dirty="0" err="1"/>
              <a:t>linac</a:t>
            </a:r>
            <a:r>
              <a:rPr lang="en-US" sz="1800" dirty="0"/>
              <a:t>), P = 1.1 MW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i="1" dirty="0"/>
              <a:t>Increasing CEBAF energy reach will be critical</a:t>
            </a:r>
          </a:p>
        </p:txBody>
      </p:sp>
      <p:pic>
        <p:nvPicPr>
          <p:cNvPr id="46" name="Picture 45" descr="A graph with a red line and green line&#10;&#10;Description automatically generated with medium confidence">
            <a:extLst>
              <a:ext uri="{FF2B5EF4-FFF2-40B4-BE49-F238E27FC236}">
                <a16:creationId xmlns:a16="http://schemas.microsoft.com/office/drawing/2014/main" id="{F924663B-F7F4-AFB6-2722-5E4AD15EA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10" y="2951922"/>
            <a:ext cx="11468180" cy="33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02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FBF60-3B87-E49A-EA12-B5275A418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Beam Power For 5 Last Years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AA9AD-84C9-8617-6FBB-ED11DDBB4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8AAC8-F017-123D-BC0F-CFD023B0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A screen shot of a screen&#10;&#10;Description automatically generated">
            <a:extLst>
              <a:ext uri="{FF2B5EF4-FFF2-40B4-BE49-F238E27FC236}">
                <a16:creationId xmlns:a16="http://schemas.microsoft.com/office/drawing/2014/main" id="{6E90DE8F-7EE8-F74D-AA03-1A7F6C7D4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162" y="1720692"/>
            <a:ext cx="6484838" cy="391757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3EB067-86C3-3908-5F55-75E8D0BA1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1698114"/>
            <a:ext cx="5155190" cy="3621018"/>
          </a:xfrm>
        </p:spPr>
        <p:txBody>
          <a:bodyPr>
            <a:normAutofit/>
          </a:bodyPr>
          <a:lstStyle/>
          <a:p>
            <a:r>
              <a:rPr lang="en-US" dirty="0"/>
              <a:t>CEBAF typically operates at &lt;800 kW</a:t>
            </a:r>
          </a:p>
          <a:p>
            <a:r>
              <a:rPr lang="en-US" dirty="0"/>
              <a:t>Power is lower in FY2024 run due to</a:t>
            </a:r>
          </a:p>
          <a:p>
            <a:pPr lvl="1"/>
            <a:r>
              <a:rPr lang="en-US" dirty="0"/>
              <a:t>Hall A shutdown from Nov to Apr</a:t>
            </a:r>
          </a:p>
          <a:p>
            <a:pPr lvl="1"/>
            <a:r>
              <a:rPr lang="en-US" dirty="0"/>
              <a:t>Hall C reduced power requirements</a:t>
            </a:r>
          </a:p>
          <a:p>
            <a:r>
              <a:rPr lang="en-US" dirty="0"/>
              <a:t>Runs above 800 kW (e.g., in 2022) were difficult due to frequent RF trips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818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93A7-EF60-40AB-3D76-10F99780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CEBAF Beam Operations: Beam Availability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FEA5BD-8E8C-694D-EEED-3677C42257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2" y="966054"/>
                <a:ext cx="11285837" cy="88995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Average beam availability for this run (08/26/2023 – now) is 80%</a:t>
                </a:r>
              </a:p>
              <a:p>
                <a:r>
                  <a:rPr lang="en-US" dirty="0"/>
                  <a:t>DOE metric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80%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FEA5BD-8E8C-694D-EEED-3677C42257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966054"/>
                <a:ext cx="11285837" cy="889951"/>
              </a:xfrm>
              <a:blipFill>
                <a:blip r:embed="rId2"/>
                <a:stretch>
                  <a:fillRect l="-674" t="-5634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57052-9F6D-24AB-C72C-CC92E7E9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Operations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9D18D-03A5-A04A-DE0B-6FC22EF2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F2239-F854-3CD1-357B-8AA39871A31B}"/>
              </a:ext>
            </a:extLst>
          </p:cNvPr>
          <p:cNvSpPr txBox="1"/>
          <p:nvPr/>
        </p:nvSpPr>
        <p:spPr>
          <a:xfrm>
            <a:off x="9905368" y="5345347"/>
            <a:ext cx="206306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Data shows average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beam availability over a week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ending on the shown date</a:t>
            </a:r>
          </a:p>
        </p:txBody>
      </p:sp>
      <p:pic>
        <p:nvPicPr>
          <p:cNvPr id="11" name="Picture 10" descr="A graph with lines and dots&#10;&#10;Description automatically generated">
            <a:extLst>
              <a:ext uri="{FF2B5EF4-FFF2-40B4-BE49-F238E27FC236}">
                <a16:creationId xmlns:a16="http://schemas.microsoft.com/office/drawing/2014/main" id="{B7A19246-8173-8030-442B-BFABA2389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" r="1348" b="1120"/>
          <a:stretch/>
        </p:blipFill>
        <p:spPr>
          <a:xfrm>
            <a:off x="2279373" y="1812170"/>
            <a:ext cx="7633253" cy="46551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C3D3D6-CA8B-8474-0DCA-7C93ABD781F2}"/>
              </a:ext>
            </a:extLst>
          </p:cNvPr>
          <p:cNvSpPr txBox="1"/>
          <p:nvPr/>
        </p:nvSpPr>
        <p:spPr>
          <a:xfrm>
            <a:off x="7572087" y="4732709"/>
            <a:ext cx="190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CEBAF Gun Failure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4DD20C-AC43-21E3-6B60-E73E35C60A8C}"/>
              </a:ext>
            </a:extLst>
          </p:cNvPr>
          <p:cNvSpPr txBox="1"/>
          <p:nvPr/>
        </p:nvSpPr>
        <p:spPr>
          <a:xfrm>
            <a:off x="9779615" y="3190440"/>
            <a:ext cx="188167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</a:rPr>
              <a:t>80% - This Run Average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5053E6-09FC-E469-1C20-157914F67529}"/>
              </a:ext>
            </a:extLst>
          </p:cNvPr>
          <p:cNvSpPr txBox="1"/>
          <p:nvPr/>
        </p:nvSpPr>
        <p:spPr>
          <a:xfrm>
            <a:off x="9479725" y="3792697"/>
            <a:ext cx="248144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72% - Previous Run Average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31F632-FBE9-D670-0997-FC8C7E1808A2}"/>
              </a:ext>
            </a:extLst>
          </p:cNvPr>
          <p:cNvSpPr txBox="1"/>
          <p:nvPr/>
        </p:nvSpPr>
        <p:spPr>
          <a:xfrm>
            <a:off x="4306208" y="4729031"/>
            <a:ext cx="1871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Safety Interlock </a:t>
            </a:r>
          </a:p>
          <a:p>
            <a:r>
              <a:rPr lang="en-US" dirty="0">
                <a:solidFill>
                  <a:srgbClr val="C00000"/>
                </a:solidFill>
              </a:rPr>
              <a:t>Systems Failure</a:t>
            </a:r>
          </a:p>
        </p:txBody>
      </p:sp>
    </p:spTree>
    <p:extLst>
      <p:ext uri="{BB962C8B-B14F-4D97-AF65-F5344CB8AC3E}">
        <p14:creationId xmlns:p14="http://schemas.microsoft.com/office/powerpoint/2010/main" val="3453399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9" ma:contentTypeDescription="Create a new document." ma:contentTypeScope="" ma:versionID="69908035f3bd213c142e077da7988aba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b5af0011b505010a6ff2ece94b85d538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9A00BE-2254-443E-8330-4B6A28640F2D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8d24de50-05d1-4ead-956f-39ed5306b4ae"/>
    <ds:schemaRef ds:uri="b3d45c07-3350-48b8-8699-306b33596a2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520612D-262D-49D5-9E0E-08A465B52C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4466</TotalTime>
  <Words>3421</Words>
  <Application>Microsoft Office PowerPoint</Application>
  <PresentationFormat>Widescreen</PresentationFormat>
  <Paragraphs>521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.PingFangSC-Regular</vt:lpstr>
      <vt:lpstr>Arial</vt:lpstr>
      <vt:lpstr>Calibri</vt:lpstr>
      <vt:lpstr>Calibri Light</vt:lpstr>
      <vt:lpstr>Cambria Math</vt:lpstr>
      <vt:lpstr>PingFangSC-Regular</vt:lpstr>
      <vt:lpstr>Office Theme</vt:lpstr>
      <vt:lpstr>Bitmap Image</vt:lpstr>
      <vt:lpstr>CEBAF Operations Overview</vt:lpstr>
      <vt:lpstr>Outline</vt:lpstr>
      <vt:lpstr>CEBAF Accelerator</vt:lpstr>
      <vt:lpstr>Alignment with Lab’s Mission and Long-Range Plan (LRP)</vt:lpstr>
      <vt:lpstr>Scope of Accelerator Operations</vt:lpstr>
      <vt:lpstr>Program Requirements and Performance Limitations</vt:lpstr>
      <vt:lpstr>FY24 and FY25 Operations</vt:lpstr>
      <vt:lpstr>CEBAF Beam Power For 5 Last Years</vt:lpstr>
      <vt:lpstr>Status of CEBAF Beam Operations: Beam Availability</vt:lpstr>
      <vt:lpstr>Beam Availability and Reliability, This Run (08/26/2023 – now)</vt:lpstr>
      <vt:lpstr>Main Sources of Downtime</vt:lpstr>
      <vt:lpstr>Accelerator Performance Limitations</vt:lpstr>
      <vt:lpstr>CEBAF Performance Plan (CPP)</vt:lpstr>
      <vt:lpstr>CPP Reliability</vt:lpstr>
      <vt:lpstr>CPP Energy Reach</vt:lpstr>
      <vt:lpstr>CEBAF Energy Reach Projection</vt:lpstr>
      <vt:lpstr>Successful In-Situ Plasma Processing Of CEBAF CMs</vt:lpstr>
      <vt:lpstr>In-Situ Plasma Processing Increased Gradient by 2.7 MV/m</vt:lpstr>
      <vt:lpstr>All-Metal Gate Valves</vt:lpstr>
      <vt:lpstr>Probing CEBAF Performance Limits</vt:lpstr>
      <vt:lpstr>Optimization of QL of C100 Cryomodules</vt:lpstr>
      <vt:lpstr>Improving Understanding of Beam Losses</vt:lpstr>
      <vt:lpstr>Injector Upgrade Completed</vt:lpstr>
      <vt:lpstr>Accelerator Improvement Projects (AIPs)</vt:lpstr>
      <vt:lpstr>Benefits Of Advancing LLRF, BPM, BLM, and Timing System</vt:lpstr>
      <vt:lpstr>Next Generation CEBAF High Power RF</vt:lpstr>
      <vt:lpstr>Next Generation CEBAF High Power RF: Alternatives</vt:lpstr>
      <vt:lpstr>Portfolio of R&amp;D and SBIR-Funded Projects</vt:lpstr>
      <vt:lpstr>Accelerator Operations Staffing</vt:lpstr>
      <vt:lpstr>CEBAF Operations Risks And Their Mitigation</vt:lpstr>
      <vt:lpstr>Summary</vt:lpstr>
      <vt:lpstr>Thank You!</vt:lpstr>
      <vt:lpstr>Current Priorities of CEBAF Operations</vt:lpstr>
      <vt:lpstr>Machine Studies And Operator Training</vt:lpstr>
      <vt:lpstr>FY23 Scheduled Accelerator Downtime (SAD) Completed</vt:lpstr>
      <vt:lpstr>CEBAF Accelerator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Spata</dc:creator>
  <cp:lastModifiedBy>Jay Benesch</cp:lastModifiedBy>
  <cp:revision>583</cp:revision>
  <dcterms:created xsi:type="dcterms:W3CDTF">2020-10-14T20:38:09Z</dcterms:created>
  <dcterms:modified xsi:type="dcterms:W3CDTF">2024-01-13T12:45:29Z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</Properties>
</file>