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3" r:id="rId5"/>
    <p:sldMasterId id="2147483715" r:id="rId6"/>
    <p:sldMasterId id="2147483755" r:id="rId7"/>
    <p:sldMasterId id="2147483764" r:id="rId8"/>
  </p:sldMasterIdLst>
  <p:notesMasterIdLst>
    <p:notesMasterId r:id="rId39"/>
  </p:notesMasterIdLst>
  <p:sldIdLst>
    <p:sldId id="750" r:id="rId9"/>
    <p:sldId id="5520" r:id="rId10"/>
    <p:sldId id="256" r:id="rId11"/>
    <p:sldId id="2789" r:id="rId12"/>
    <p:sldId id="2790" r:id="rId13"/>
    <p:sldId id="2793" r:id="rId14"/>
    <p:sldId id="5521" r:id="rId15"/>
    <p:sldId id="5589" r:id="rId16"/>
    <p:sldId id="263" r:id="rId17"/>
    <p:sldId id="266" r:id="rId18"/>
    <p:sldId id="268" r:id="rId19"/>
    <p:sldId id="264" r:id="rId20"/>
    <p:sldId id="267" r:id="rId21"/>
    <p:sldId id="2807" r:id="rId22"/>
    <p:sldId id="2808" r:id="rId23"/>
    <p:sldId id="1306" r:id="rId24"/>
    <p:sldId id="336" r:id="rId25"/>
    <p:sldId id="5410" r:id="rId26"/>
    <p:sldId id="5411" r:id="rId27"/>
    <p:sldId id="5412" r:id="rId28"/>
    <p:sldId id="5413" r:id="rId29"/>
    <p:sldId id="5414" r:id="rId30"/>
    <p:sldId id="5419" r:id="rId31"/>
    <p:sldId id="5420" r:id="rId32"/>
    <p:sldId id="5421" r:id="rId33"/>
    <p:sldId id="5422" r:id="rId34"/>
    <p:sldId id="5426" r:id="rId35"/>
    <p:sldId id="293" r:id="rId36"/>
    <p:sldId id="5522" r:id="rId37"/>
    <p:sldId id="5536"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9"/>
    <a:srgbClr val="339933"/>
    <a:srgbClr val="000000"/>
    <a:srgbClr val="3283AA"/>
    <a:srgbClr val="F2F2F2"/>
    <a:srgbClr val="9ECBE1"/>
    <a:srgbClr val="9ED6E1"/>
    <a:srgbClr val="9ADAF6"/>
    <a:srgbClr val="9ACFE7"/>
    <a:srgbClr val="9A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3" autoAdjust="0"/>
    <p:restoredTop sz="96301" autoAdjust="0"/>
  </p:normalViewPr>
  <p:slideViewPr>
    <p:cSldViewPr snapToGrid="0" snapToObjects="1">
      <p:cViewPr varScale="1">
        <p:scale>
          <a:sx n="115" d="100"/>
          <a:sy n="115" d="100"/>
        </p:scale>
        <p:origin x="256" y="200"/>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12" d="100"/>
        <a:sy n="112"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ssi/Desktop/APS/2_BUSINESS%20MEETING/User%20Growth%20FY06-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solidFill>
                  <a:schemeClr val="bg1"/>
                </a:solidFill>
              </a:rPr>
              <a:t>JLab User Counts FY06-22</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Sheet1!$P$2</c:f>
              <c:strCache>
                <c:ptCount val="1"/>
                <c:pt idx="0">
                  <c:v>US University Users</c:v>
                </c:pt>
              </c:strCache>
            </c:strRef>
          </c:tx>
          <c:spPr>
            <a:ln w="50800" cap="rnd">
              <a:solidFill>
                <a:schemeClr val="accent1">
                  <a:lumMod val="75000"/>
                </a:schemeClr>
              </a:solidFill>
            </a:ln>
            <a:effectLst/>
          </c:spPr>
          <c:marker>
            <c:symbol val="circle"/>
            <c:size val="4"/>
            <c:spPr>
              <a:solidFill>
                <a:schemeClr val="accent1">
                  <a:lumMod val="75000"/>
                </a:schemeClr>
              </a:solidFill>
              <a:ln w="63500">
                <a:solidFill>
                  <a:schemeClr val="accent1">
                    <a:lumMod val="75000"/>
                  </a:schemeClr>
                </a:solidFill>
              </a:ln>
              <a:effectLst/>
            </c:spPr>
          </c:marker>
          <c:cat>
            <c:strRef>
              <c:f>Sheet1!$O$3:$O$19</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Sheet1!$P$3:$P$19</c:f>
              <c:numCache>
                <c:formatCode>General</c:formatCode>
                <c:ptCount val="17"/>
                <c:pt idx="0">
                  <c:v>584</c:v>
                </c:pt>
                <c:pt idx="1">
                  <c:v>555</c:v>
                </c:pt>
                <c:pt idx="2">
                  <c:v>545</c:v>
                </c:pt>
                <c:pt idx="3">
                  <c:v>527</c:v>
                </c:pt>
                <c:pt idx="4">
                  <c:v>574</c:v>
                </c:pt>
                <c:pt idx="5" formatCode="0">
                  <c:v>586</c:v>
                </c:pt>
                <c:pt idx="6" formatCode="0">
                  <c:v>605</c:v>
                </c:pt>
                <c:pt idx="7" formatCode="0">
                  <c:v>556</c:v>
                </c:pt>
                <c:pt idx="8" formatCode="0">
                  <c:v>657</c:v>
                </c:pt>
                <c:pt idx="9" formatCode="0">
                  <c:v>663</c:v>
                </c:pt>
                <c:pt idx="10" formatCode="0">
                  <c:v>692</c:v>
                </c:pt>
                <c:pt idx="11" formatCode="0">
                  <c:v>724</c:v>
                </c:pt>
                <c:pt idx="12">
                  <c:v>795</c:v>
                </c:pt>
                <c:pt idx="13">
                  <c:v>804</c:v>
                </c:pt>
                <c:pt idx="14" formatCode="0">
                  <c:v>839</c:v>
                </c:pt>
                <c:pt idx="15" formatCode="0">
                  <c:v>840</c:v>
                </c:pt>
                <c:pt idx="16" formatCode="0">
                  <c:v>982</c:v>
                </c:pt>
              </c:numCache>
            </c:numRef>
          </c:val>
          <c:smooth val="0"/>
          <c:extLst>
            <c:ext xmlns:c16="http://schemas.microsoft.com/office/drawing/2014/chart" uri="{C3380CC4-5D6E-409C-BE32-E72D297353CC}">
              <c16:uniqueId val="{00000000-C4E4-7B49-87CD-19CFD9793D79}"/>
            </c:ext>
          </c:extLst>
        </c:ser>
        <c:ser>
          <c:idx val="1"/>
          <c:order val="1"/>
          <c:tx>
            <c:strRef>
              <c:f>Sheet1!$Q$2</c:f>
              <c:strCache>
                <c:ptCount val="1"/>
                <c:pt idx="0">
                  <c:v>Foreign Users</c:v>
                </c:pt>
              </c:strCache>
            </c:strRef>
          </c:tx>
          <c:spPr>
            <a:ln w="50800" cap="rnd">
              <a:solidFill>
                <a:srgbClr val="FF0000"/>
              </a:solidFill>
            </a:ln>
            <a:effectLst/>
          </c:spPr>
          <c:marker>
            <c:symbol val="circle"/>
            <c:size val="4"/>
            <c:spPr>
              <a:solidFill>
                <a:srgbClr val="FF0000"/>
              </a:solidFill>
              <a:ln w="63500">
                <a:solidFill>
                  <a:srgbClr val="FF0000"/>
                </a:solidFill>
              </a:ln>
              <a:effectLst/>
            </c:spPr>
          </c:marker>
          <c:cat>
            <c:strRef>
              <c:f>Sheet1!$O$3:$O$19</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Sheet1!$Q$3:$Q$19</c:f>
              <c:numCache>
                <c:formatCode>General</c:formatCode>
                <c:ptCount val="17"/>
                <c:pt idx="0">
                  <c:v>429</c:v>
                </c:pt>
                <c:pt idx="1">
                  <c:v>445</c:v>
                </c:pt>
                <c:pt idx="2">
                  <c:v>442</c:v>
                </c:pt>
                <c:pt idx="3">
                  <c:v>407</c:v>
                </c:pt>
                <c:pt idx="4">
                  <c:v>402</c:v>
                </c:pt>
                <c:pt idx="5" formatCode="0">
                  <c:v>417</c:v>
                </c:pt>
                <c:pt idx="6" formatCode="0">
                  <c:v>408</c:v>
                </c:pt>
                <c:pt idx="7" formatCode="0">
                  <c:v>418</c:v>
                </c:pt>
                <c:pt idx="8" formatCode="0">
                  <c:v>482</c:v>
                </c:pt>
                <c:pt idx="9" formatCode="0">
                  <c:v>564</c:v>
                </c:pt>
                <c:pt idx="10" formatCode="0">
                  <c:v>543</c:v>
                </c:pt>
                <c:pt idx="11" formatCode="0">
                  <c:v>567</c:v>
                </c:pt>
                <c:pt idx="12">
                  <c:v>557</c:v>
                </c:pt>
                <c:pt idx="13">
                  <c:v>581</c:v>
                </c:pt>
                <c:pt idx="14" formatCode="0">
                  <c:v>542</c:v>
                </c:pt>
                <c:pt idx="15" formatCode="0">
                  <c:v>589</c:v>
                </c:pt>
                <c:pt idx="16" formatCode="0">
                  <c:v>634</c:v>
                </c:pt>
              </c:numCache>
            </c:numRef>
          </c:val>
          <c:smooth val="0"/>
          <c:extLst>
            <c:ext xmlns:c16="http://schemas.microsoft.com/office/drawing/2014/chart" uri="{C3380CC4-5D6E-409C-BE32-E72D297353CC}">
              <c16:uniqueId val="{00000001-C4E4-7B49-87CD-19CFD9793D79}"/>
            </c:ext>
          </c:extLst>
        </c:ser>
        <c:ser>
          <c:idx val="2"/>
          <c:order val="2"/>
          <c:tx>
            <c:strRef>
              <c:f>Sheet1!$R$2</c:f>
              <c:strCache>
                <c:ptCount val="1"/>
                <c:pt idx="0">
                  <c:v>Other Users</c:v>
                </c:pt>
              </c:strCache>
            </c:strRef>
          </c:tx>
          <c:spPr>
            <a:ln w="50800" cap="rnd">
              <a:solidFill>
                <a:srgbClr val="92D050"/>
              </a:solidFill>
            </a:ln>
            <a:effectLst/>
          </c:spPr>
          <c:marker>
            <c:symbol val="circle"/>
            <c:size val="4"/>
            <c:spPr>
              <a:solidFill>
                <a:srgbClr val="92D050"/>
              </a:solidFill>
              <a:ln w="63500">
                <a:solidFill>
                  <a:srgbClr val="92D050"/>
                </a:solidFill>
              </a:ln>
              <a:effectLst/>
            </c:spPr>
          </c:marker>
          <c:cat>
            <c:strRef>
              <c:f>Sheet1!$O$3:$O$19</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Sheet1!$R$3:$R$19</c:f>
              <c:numCache>
                <c:formatCode>General</c:formatCode>
                <c:ptCount val="17"/>
                <c:pt idx="0">
                  <c:v>240</c:v>
                </c:pt>
                <c:pt idx="1">
                  <c:v>247</c:v>
                </c:pt>
                <c:pt idx="2">
                  <c:v>253</c:v>
                </c:pt>
                <c:pt idx="3">
                  <c:v>269</c:v>
                </c:pt>
                <c:pt idx="4">
                  <c:v>286</c:v>
                </c:pt>
                <c:pt idx="5" formatCode="0">
                  <c:v>274</c:v>
                </c:pt>
                <c:pt idx="6" formatCode="0">
                  <c:v>265</c:v>
                </c:pt>
                <c:pt idx="7" formatCode="0">
                  <c:v>287</c:v>
                </c:pt>
                <c:pt idx="8" formatCode="0">
                  <c:v>241</c:v>
                </c:pt>
                <c:pt idx="9" formatCode="0">
                  <c:v>283</c:v>
                </c:pt>
                <c:pt idx="10" formatCode="0">
                  <c:v>295</c:v>
                </c:pt>
                <c:pt idx="11" formatCode="0">
                  <c:v>306</c:v>
                </c:pt>
                <c:pt idx="12" formatCode="0">
                  <c:v>278</c:v>
                </c:pt>
                <c:pt idx="13" formatCode="0">
                  <c:v>307</c:v>
                </c:pt>
                <c:pt idx="14" formatCode="0">
                  <c:v>242</c:v>
                </c:pt>
                <c:pt idx="15" formatCode="0">
                  <c:v>263</c:v>
                </c:pt>
                <c:pt idx="16" formatCode="0">
                  <c:v>273</c:v>
                </c:pt>
              </c:numCache>
            </c:numRef>
          </c:val>
          <c:smooth val="0"/>
          <c:extLst>
            <c:ext xmlns:c16="http://schemas.microsoft.com/office/drawing/2014/chart" uri="{C3380CC4-5D6E-409C-BE32-E72D297353CC}">
              <c16:uniqueId val="{00000002-C4E4-7B49-87CD-19CFD9793D79}"/>
            </c:ext>
          </c:extLst>
        </c:ser>
        <c:ser>
          <c:idx val="3"/>
          <c:order val="3"/>
          <c:tx>
            <c:strRef>
              <c:f>Sheet1!$S$2</c:f>
              <c:strCache>
                <c:ptCount val="1"/>
                <c:pt idx="0">
                  <c:v>Total Users</c:v>
                </c:pt>
              </c:strCache>
            </c:strRef>
          </c:tx>
          <c:spPr>
            <a:ln w="50800" cap="rnd">
              <a:solidFill>
                <a:srgbClr val="9A13ED"/>
              </a:solidFill>
            </a:ln>
            <a:effectLst/>
          </c:spPr>
          <c:marker>
            <c:symbol val="circle"/>
            <c:size val="4"/>
            <c:spPr>
              <a:solidFill>
                <a:srgbClr val="9A13ED"/>
              </a:solidFill>
              <a:ln w="63500">
                <a:solidFill>
                  <a:srgbClr val="9A13ED"/>
                </a:solidFill>
              </a:ln>
              <a:effectLst/>
            </c:spPr>
          </c:marker>
          <c:cat>
            <c:strRef>
              <c:f>Sheet1!$O$3:$O$19</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Sheet1!$S$3:$S$19</c:f>
              <c:numCache>
                <c:formatCode>General</c:formatCode>
                <c:ptCount val="17"/>
                <c:pt idx="0">
                  <c:v>1253</c:v>
                </c:pt>
                <c:pt idx="1">
                  <c:v>1247</c:v>
                </c:pt>
                <c:pt idx="2">
                  <c:v>1240</c:v>
                </c:pt>
                <c:pt idx="3">
                  <c:v>1203</c:v>
                </c:pt>
                <c:pt idx="4">
                  <c:v>1262</c:v>
                </c:pt>
                <c:pt idx="5" formatCode="0">
                  <c:v>1277</c:v>
                </c:pt>
                <c:pt idx="6" formatCode="0">
                  <c:v>1278</c:v>
                </c:pt>
                <c:pt idx="7" formatCode="0">
                  <c:v>1261</c:v>
                </c:pt>
                <c:pt idx="8" formatCode="0">
                  <c:v>1380</c:v>
                </c:pt>
                <c:pt idx="9" formatCode="0">
                  <c:v>1510</c:v>
                </c:pt>
                <c:pt idx="10" formatCode="0">
                  <c:v>1530</c:v>
                </c:pt>
                <c:pt idx="11" formatCode="0">
                  <c:v>1597</c:v>
                </c:pt>
                <c:pt idx="12">
                  <c:v>1630</c:v>
                </c:pt>
                <c:pt idx="13" formatCode="0">
                  <c:v>1692</c:v>
                </c:pt>
                <c:pt idx="14" formatCode="0">
                  <c:v>1623</c:v>
                </c:pt>
                <c:pt idx="15" formatCode="0">
                  <c:v>1692</c:v>
                </c:pt>
                <c:pt idx="16" formatCode="0">
                  <c:v>1889</c:v>
                </c:pt>
              </c:numCache>
            </c:numRef>
          </c:val>
          <c:smooth val="0"/>
          <c:extLst>
            <c:ext xmlns:c16="http://schemas.microsoft.com/office/drawing/2014/chart" uri="{C3380CC4-5D6E-409C-BE32-E72D297353CC}">
              <c16:uniqueId val="{00000003-C4E4-7B49-87CD-19CFD9793D79}"/>
            </c:ext>
          </c:extLst>
        </c:ser>
        <c:dLbls>
          <c:showLegendKey val="0"/>
          <c:showVal val="0"/>
          <c:showCatName val="0"/>
          <c:showSerName val="0"/>
          <c:showPercent val="0"/>
          <c:showBubbleSize val="0"/>
        </c:dLbls>
        <c:marker val="1"/>
        <c:smooth val="0"/>
        <c:axId val="408588992"/>
        <c:axId val="408583744"/>
      </c:lineChart>
      <c:catAx>
        <c:axId val="408588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408583744"/>
        <c:crosses val="autoZero"/>
        <c:auto val="1"/>
        <c:lblAlgn val="ctr"/>
        <c:lblOffset val="100"/>
        <c:noMultiLvlLbl val="0"/>
      </c:catAx>
      <c:valAx>
        <c:axId val="408583744"/>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408588992"/>
        <c:crosses val="autoZero"/>
        <c:crossBetween val="between"/>
      </c:valAx>
      <c:spPr>
        <a:solidFill>
          <a:schemeClr val="bg2">
            <a:lumMod val="25000"/>
          </a:schemeClr>
        </a:solidFill>
        <a:ln>
          <a:noFill/>
        </a:ln>
        <a:effectLst/>
      </c:spPr>
    </c:plotArea>
    <c:legend>
      <c:legendPos val="r"/>
      <c:layout>
        <c:manualLayout>
          <c:xMode val="edge"/>
          <c:yMode val="edge"/>
          <c:x val="0.65940287827566335"/>
          <c:y val="0.34398746205021313"/>
          <c:w val="0.29979599436319426"/>
          <c:h val="0.6547835549529641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1/16/24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32343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26</a:t>
            </a:fld>
            <a:endParaRPr lang="en-US"/>
          </a:p>
        </p:txBody>
      </p:sp>
    </p:spTree>
    <p:extLst>
      <p:ext uri="{BB962C8B-B14F-4D97-AF65-F5344CB8AC3E}">
        <p14:creationId xmlns:p14="http://schemas.microsoft.com/office/powerpoint/2010/main" val="402577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27</a:t>
            </a:fld>
            <a:endParaRPr lang="en-US"/>
          </a:p>
        </p:txBody>
      </p:sp>
    </p:spTree>
    <p:extLst>
      <p:ext uri="{BB962C8B-B14F-4D97-AF65-F5344CB8AC3E}">
        <p14:creationId xmlns:p14="http://schemas.microsoft.com/office/powerpoint/2010/main" val="423322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1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30</a:t>
            </a:fld>
            <a:endParaRPr lang="en-US"/>
          </a:p>
        </p:txBody>
      </p:sp>
    </p:spTree>
    <p:extLst>
      <p:ext uri="{BB962C8B-B14F-4D97-AF65-F5344CB8AC3E}">
        <p14:creationId xmlns:p14="http://schemas.microsoft.com/office/powerpoint/2010/main" val="110863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9224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18</a:t>
            </a:fld>
            <a:endParaRPr lang="en-US"/>
          </a:p>
        </p:txBody>
      </p:sp>
    </p:spTree>
    <p:extLst>
      <p:ext uri="{BB962C8B-B14F-4D97-AF65-F5344CB8AC3E}">
        <p14:creationId xmlns:p14="http://schemas.microsoft.com/office/powerpoint/2010/main" val="293428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19</a:t>
            </a:fld>
            <a:endParaRPr lang="en-US"/>
          </a:p>
        </p:txBody>
      </p:sp>
    </p:spTree>
    <p:extLst>
      <p:ext uri="{BB962C8B-B14F-4D97-AF65-F5344CB8AC3E}">
        <p14:creationId xmlns:p14="http://schemas.microsoft.com/office/powerpoint/2010/main" val="187432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20</a:t>
            </a:fld>
            <a:endParaRPr lang="en-US"/>
          </a:p>
        </p:txBody>
      </p:sp>
    </p:spTree>
    <p:extLst>
      <p:ext uri="{BB962C8B-B14F-4D97-AF65-F5344CB8AC3E}">
        <p14:creationId xmlns:p14="http://schemas.microsoft.com/office/powerpoint/2010/main" val="265273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22</a:t>
            </a:fld>
            <a:endParaRPr lang="en-US"/>
          </a:p>
        </p:txBody>
      </p:sp>
    </p:spTree>
    <p:extLst>
      <p:ext uri="{BB962C8B-B14F-4D97-AF65-F5344CB8AC3E}">
        <p14:creationId xmlns:p14="http://schemas.microsoft.com/office/powerpoint/2010/main" val="100081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23</a:t>
            </a:fld>
            <a:endParaRPr lang="en-US"/>
          </a:p>
        </p:txBody>
      </p:sp>
    </p:spTree>
    <p:extLst>
      <p:ext uri="{BB962C8B-B14F-4D97-AF65-F5344CB8AC3E}">
        <p14:creationId xmlns:p14="http://schemas.microsoft.com/office/powerpoint/2010/main" val="316023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24</a:t>
            </a:fld>
            <a:endParaRPr lang="en-US"/>
          </a:p>
        </p:txBody>
      </p:sp>
    </p:spTree>
    <p:extLst>
      <p:ext uri="{BB962C8B-B14F-4D97-AF65-F5344CB8AC3E}">
        <p14:creationId xmlns:p14="http://schemas.microsoft.com/office/powerpoint/2010/main" val="420902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25</a:t>
            </a:fld>
            <a:endParaRPr lang="en-US"/>
          </a:p>
        </p:txBody>
      </p:sp>
    </p:spTree>
    <p:extLst>
      <p:ext uri="{BB962C8B-B14F-4D97-AF65-F5344CB8AC3E}">
        <p14:creationId xmlns:p14="http://schemas.microsoft.com/office/powerpoint/2010/main" val="527102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6776769"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6776769"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7486650" y="1720850"/>
            <a:ext cx="4705350" cy="3840163"/>
          </a:xfrm>
          <a:blipFill>
            <a:blip r:embed="rId7"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Shape 25"/>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6" name="Content Placeholder 2"/>
          <p:cNvSpPr>
            <a:spLocks noGrp="1"/>
          </p:cNvSpPr>
          <p:nvPr>
            <p:ph idx="1"/>
          </p:nvPr>
        </p:nvSpPr>
        <p:spPr>
          <a:xfrm>
            <a:off x="411892" y="966055"/>
            <a:ext cx="1128583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75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2227298163"/>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3226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14764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88956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913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9373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678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64501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43858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dirty="0"/>
              <a:t>JSA S&amp;T Committee October 7, 2022</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822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5917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033981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50016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3397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40056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75958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2209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050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044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11" name="Picture 10"/>
          <p:cNvPicPr>
            <a:picLocks noChangeAspect="1"/>
          </p:cNvPicPr>
          <p:nvPr userDrawn="1"/>
        </p:nvPicPr>
        <p:blipFill>
          <a:blip r:embed="rId3"/>
          <a:stretch>
            <a:fillRect/>
          </a:stretch>
        </p:blipFill>
        <p:spPr>
          <a:xfrm>
            <a:off x="0" y="0"/>
            <a:ext cx="12192000" cy="1282700"/>
          </a:xfrm>
          <a:prstGeom prst="rect">
            <a:avLst/>
          </a:prstGeom>
        </p:spPr>
      </p:pic>
      <p:sp>
        <p:nvSpPr>
          <p:cNvPr id="20" name="Picture Placeholder 19"/>
          <p:cNvSpPr>
            <a:spLocks noGrp="1"/>
          </p:cNvSpPr>
          <p:nvPr>
            <p:ph type="pic" sz="quarter" idx="18"/>
          </p:nvPr>
        </p:nvSpPr>
        <p:spPr>
          <a:xfrm>
            <a:off x="7486650" y="1720850"/>
            <a:ext cx="4705350" cy="3840163"/>
          </a:xfrm>
          <a:blipFill>
            <a:blip r:embed="rId4"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
        <p:nvSpPr>
          <p:cNvPr id="8" name="Text Placeholder 7"/>
          <p:cNvSpPr>
            <a:spLocks noGrp="1"/>
          </p:cNvSpPr>
          <p:nvPr>
            <p:ph type="body" sz="quarter" idx="12" hasCustomPrompt="1"/>
          </p:nvPr>
        </p:nvSpPr>
        <p:spPr>
          <a:xfrm>
            <a:off x="424849" y="5217805"/>
            <a:ext cx="4007384"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424850" y="659732"/>
            <a:ext cx="11383433"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424849" y="1750850"/>
            <a:ext cx="64008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424850" y="5588001"/>
            <a:ext cx="3865033"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6" name="Picture 1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3797898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059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Org chart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5A8BBA-9B72-487E-892D-2665BFB5B33F}"/>
              </a:ext>
            </a:extLst>
          </p:cNvPr>
          <p:cNvSpPr txBox="1">
            <a:spLocks/>
          </p:cNvSpPr>
          <p:nvPr userDrawn="1"/>
        </p:nvSpPr>
        <p:spPr>
          <a:xfrm>
            <a:off x="9234363" y="6539307"/>
            <a:ext cx="2743200" cy="267666"/>
          </a:xfrm>
          <a:prstGeom prst="rect">
            <a:avLst/>
          </a:prstGeom>
        </p:spPr>
        <p:txBody>
          <a:bodyPr/>
          <a:lstStyle>
            <a:defPPr>
              <a:defRPr lang="en-US"/>
            </a:defPPr>
            <a:lvl1pPr>
              <a:defRPr sz="1100">
                <a:solidFill>
                  <a:schemeClr val="bg1">
                    <a:lumMod val="75000"/>
                  </a:schemeClr>
                </a:solidFill>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lgn="r"/>
            <a:fld id="{967BB7C0-5F74-43CF-AA89-9844B0617CFB}" type="datetimeFigureOut">
              <a:rPr lang="en-US" sz="1000" smtClean="0"/>
              <a:pPr lvl="0" algn="r"/>
              <a:t>1/16/24</a:t>
            </a:fld>
            <a:endParaRPr lang="en-US" sz="1000" dirty="0"/>
          </a:p>
        </p:txBody>
      </p:sp>
      <p:sp>
        <p:nvSpPr>
          <p:cNvPr id="4" name="Rectangle 6">
            <a:extLst>
              <a:ext uri="{FF2B5EF4-FFF2-40B4-BE49-F238E27FC236}">
                <a16:creationId xmlns:a16="http://schemas.microsoft.com/office/drawing/2014/main" id="{56209214-7161-4C5D-93BC-1BEB7104619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2C1BFE0C-7357-4DB3-B2D7-391A7D699AA4}"/>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6">
            <a:extLst>
              <a:ext uri="{FF2B5EF4-FFF2-40B4-BE49-F238E27FC236}">
                <a16:creationId xmlns:a16="http://schemas.microsoft.com/office/drawing/2014/main" id="{E0E54EF2-B02F-4006-9A42-C659C6457A2C}"/>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921A9BEC-199A-46CD-B5B9-24DA8B0CC1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0135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681920555"/>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460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214515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691515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91351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4157562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79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7682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9" y="1289786"/>
            <a:ext cx="495300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27ABB75E-06AA-224A-A063-5E6695F3B001}"/>
              </a:ext>
            </a:extLst>
          </p:cNvPr>
          <p:cNvSpPr>
            <a:spLocks noGrp="1"/>
          </p:cNvSpPr>
          <p:nvPr>
            <p:ph sz="half" idx="13"/>
          </p:nvPr>
        </p:nvSpPr>
        <p:spPr>
          <a:xfrm>
            <a:off x="6400801" y="1289786"/>
            <a:ext cx="4953000" cy="4665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9" y="1160585"/>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9" y="6154616"/>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197D05F-C429-4A4B-997A-87F95C296AAE}"/>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Long Range Plan background</a:t>
            </a:r>
            <a:endParaRPr lang="en-US" dirty="0"/>
          </a:p>
        </p:txBody>
      </p:sp>
      <p:sp>
        <p:nvSpPr>
          <p:cNvPr id="12" name="Slide Number Placeholder 5">
            <a:extLst>
              <a:ext uri="{FF2B5EF4-FFF2-40B4-BE49-F238E27FC236}">
                <a16:creationId xmlns:a16="http://schemas.microsoft.com/office/drawing/2014/main" id="{4520590F-87CD-4266-827C-BF81F3D8ABB1}"/>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1785671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156403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81168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927370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126811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852236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1627943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245149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550890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580948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19180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752535A-91A3-4B68-98F3-3D3C76D0D60C}"/>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Long Range Plan background</a:t>
            </a:r>
            <a:endParaRPr lang="en-US" dirty="0"/>
          </a:p>
        </p:txBody>
      </p:sp>
      <p:sp>
        <p:nvSpPr>
          <p:cNvPr id="3" name="Slide Number Placeholder 5">
            <a:extLst>
              <a:ext uri="{FF2B5EF4-FFF2-40B4-BE49-F238E27FC236}">
                <a16:creationId xmlns:a16="http://schemas.microsoft.com/office/drawing/2014/main" id="{10B3AB03-B91B-4D4D-847B-10F598DE1468}"/>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3184102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108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6407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320040"/>
            <a:ext cx="11504904" cy="535531"/>
          </a:xfrm>
        </p:spPr>
        <p:txBody>
          <a:bodyPr/>
          <a:lstStyle/>
          <a:p>
            <a:r>
              <a:rPr lang="en-US"/>
              <a:t>Click to edit Master title style</a:t>
            </a:r>
            <a:endParaRPr lang="en-US" dirty="0"/>
          </a:p>
        </p:txBody>
      </p:sp>
    </p:spTree>
    <p:extLst>
      <p:ext uri="{BB962C8B-B14F-4D97-AF65-F5344CB8AC3E}">
        <p14:creationId xmlns:p14="http://schemas.microsoft.com/office/powerpoint/2010/main" val="176312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945128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Long Range Plan background</a:t>
            </a:r>
            <a:endParaRPr lang="en-US" dirty="0">
              <a:solidFill>
                <a:srgbClr val="84B641">
                  <a:lumMod val="60000"/>
                  <a:lumOff val="40000"/>
                </a:srgbClr>
              </a:solidFill>
            </a:endParaRP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1757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177237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Long Range Plan background</a:t>
            </a:r>
            <a:endParaRPr lang="en-US" dirty="0">
              <a:solidFill>
                <a:srgbClr val="84B641">
                  <a:lumMod val="60000"/>
                  <a:lumOff val="40000"/>
                </a:srgbClr>
              </a:solidFill>
            </a:endParaRP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17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C00000"/>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BE1D1D"/>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56065" y="6341580"/>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5786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310209"/>
            <a:ext cx="11425236" cy="484748"/>
          </a:xfrm>
        </p:spPr>
        <p:txBody>
          <a:bodyPr/>
          <a:lstStyle>
            <a:lvl1pPr>
              <a:defRPr>
                <a:solidFill>
                  <a:srgbClr val="BE1D1D"/>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2586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3" y="310208"/>
            <a:ext cx="11504904"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BE1D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BE1D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85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343177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7" y="310208"/>
            <a:ext cx="11504904" cy="484748"/>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3709261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80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173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F107-A7CD-2F4F-BFFA-5B0CB84AFD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6EB239-47C4-6F49-8C07-4920F092E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C98ED7-F632-9C49-980C-C6B16732C70E}"/>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2CB66EA7-29BC-5048-83D5-5EB9B3146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0F8E5-2147-6041-8837-10389F97A495}"/>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2223895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C54E-7F1C-8A4F-879E-F1BD5891F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846AC-5B5F-8346-90C3-D01DBCC8F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13403-DCCF-3B44-A6BC-08CC6E77F78B}"/>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B2680507-7D3E-F048-AEA3-4403699A0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F1FFF-153E-EE48-84CE-2E1187D57BCF}"/>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2909810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47D7-DCD0-F744-A538-3F0838203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808792-BC71-B147-A7AC-F02464E916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B48B57-7EEC-EC40-AFE5-1644FDF69E7C}"/>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8B0638FE-A47D-2E46-91EE-615D31BF9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CEDC8-67BF-1A46-A8D5-65E0CE22D6D5}"/>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2288800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57AB-1F81-C349-A61F-B9E0F782E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95271-1ECA-3943-8B00-4B549B74D5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AB31B6-272B-8143-B7CA-57491E3C6B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664F8-1085-AA4C-AFB5-266BA1AEB342}"/>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6" name="Footer Placeholder 5">
            <a:extLst>
              <a:ext uri="{FF2B5EF4-FFF2-40B4-BE49-F238E27FC236}">
                <a16:creationId xmlns:a16="http://schemas.microsoft.com/office/drawing/2014/main" id="{2E2E559E-0F64-1D46-98DD-AE42CDC90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1D643-5FFE-AB41-AA18-4611124C54A9}"/>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3956620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501F-57E1-594A-88AC-A26E87EC2E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52AF13-5642-FD4B-9A31-5C215076A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033B24-DFD5-934E-BD58-C020388A7B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3C9E2B-C0E2-7E40-B48D-F4D7D82CD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4B61E1-7EC2-C044-B6B1-5BE312F05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4F6CF-C9B5-DF4E-B729-7F4545C94FF1}"/>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8" name="Footer Placeholder 7">
            <a:extLst>
              <a:ext uri="{FF2B5EF4-FFF2-40B4-BE49-F238E27FC236}">
                <a16:creationId xmlns:a16="http://schemas.microsoft.com/office/drawing/2014/main" id="{A4EF1C47-650A-F849-966C-4A6FA7105E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4FC7EF-B13F-4B49-B88B-BC32F8B056F6}"/>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10330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305D-BEAD-3E4F-8D23-D45C7C144D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C49089-3D2A-7246-BF23-CCF668E584A1}"/>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4" name="Footer Placeholder 3">
            <a:extLst>
              <a:ext uri="{FF2B5EF4-FFF2-40B4-BE49-F238E27FC236}">
                <a16:creationId xmlns:a16="http://schemas.microsoft.com/office/drawing/2014/main" id="{CACC4024-416C-2745-8A03-D7B6BA486B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6BD27-7EEC-A24A-83CC-069B4BA24424}"/>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2565420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F3C4B-5D55-2140-9E03-5615BDE4BD9F}"/>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3" name="Footer Placeholder 2">
            <a:extLst>
              <a:ext uri="{FF2B5EF4-FFF2-40B4-BE49-F238E27FC236}">
                <a16:creationId xmlns:a16="http://schemas.microsoft.com/office/drawing/2014/main" id="{4A323313-C2F3-9140-A872-BE81C6564C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7BE97-0515-8848-8D3F-981DB9D9182A}"/>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333836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35598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27BA-CC34-2C45-B7CF-218C65E6C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DC080-EF6B-434F-A1D0-447486DEB4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5EED3-9A1E-824F-A1EF-CBFB6CC59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A7E09F-E0E1-2E40-ABFF-C4DC544841AD}"/>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6" name="Footer Placeholder 5">
            <a:extLst>
              <a:ext uri="{FF2B5EF4-FFF2-40B4-BE49-F238E27FC236}">
                <a16:creationId xmlns:a16="http://schemas.microsoft.com/office/drawing/2014/main" id="{575BF81C-DED3-6046-9E03-6817E82F1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4E543-72B2-D84D-90E4-5F8D64982E8D}"/>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1452273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7711-2EF6-2342-9CF4-FC72A39C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F46266-8FBB-C94B-BF85-76FFD1C8C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894D3-BC04-EC4E-8DEA-41393F189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9D0A4D-2885-F54A-8820-49D4F16A9ED1}"/>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6" name="Footer Placeholder 5">
            <a:extLst>
              <a:ext uri="{FF2B5EF4-FFF2-40B4-BE49-F238E27FC236}">
                <a16:creationId xmlns:a16="http://schemas.microsoft.com/office/drawing/2014/main" id="{38D64A48-8715-914F-9CB0-667A2BBC4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453B2-B510-9644-AAA0-A06D37991BF9}"/>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1975421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042E9-CACE-0E4D-A628-73CB870647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7C1A8-4836-F147-A1BF-9FFD1570F9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21561-F009-2C45-9EC9-6D38037E6151}"/>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479EDA6F-813A-1C4C-9B4C-953A3EEB2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98A25-858F-6B49-B67B-5F61A3797813}"/>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1765257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D75CA5-8085-D54A-BED6-19C83B3FE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D2FB62-E8DF-6249-98EC-405A28DED7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13852-49DD-2B46-9E61-BF94D3CE8F20}"/>
              </a:ext>
            </a:extLst>
          </p:cNvPr>
          <p:cNvSpPr>
            <a:spLocks noGrp="1"/>
          </p:cNvSpPr>
          <p:nvPr>
            <p:ph type="dt" sz="half" idx="10"/>
          </p:nvPr>
        </p:nvSpPr>
        <p:spPr/>
        <p:txBody>
          <a:body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F20C6F43-D66F-CA46-B155-D93692D85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887EF-EF41-BE43-848F-C9E63FF625FC}"/>
              </a:ext>
            </a:extLst>
          </p:cNvPr>
          <p:cNvSpPr>
            <a:spLocks noGrp="1"/>
          </p:cNvSpPr>
          <p:nvPr>
            <p:ph type="sldNum" sz="quarter" idx="12"/>
          </p:nvPr>
        </p:nvSpPr>
        <p:spPr/>
        <p:txBody>
          <a:bodyPr/>
          <a:lstStyle/>
          <a:p>
            <a:fld id="{65AFED43-9849-9743-9AE0-45FE4B2CB4EA}" type="slidenum">
              <a:rPr lang="en-US" smtClean="0"/>
              <a:t>‹#›</a:t>
            </a:fld>
            <a:endParaRPr lang="en-US"/>
          </a:p>
        </p:txBody>
      </p:sp>
    </p:spTree>
    <p:extLst>
      <p:ext uri="{BB962C8B-B14F-4D97-AF65-F5344CB8AC3E}">
        <p14:creationId xmlns:p14="http://schemas.microsoft.com/office/powerpoint/2010/main" val="27708101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3439834"/>
            <a:ext cx="553170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1" y="983116"/>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3" y="3439833"/>
            <a:ext cx="5531708"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3" y="983116"/>
            <a:ext cx="5531708"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83623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7" y="310208"/>
            <a:ext cx="11504904"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276967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79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Long Range Plan background</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89" r:id="rId4"/>
    <p:sldLayoutId id="2147483691" r:id="rId5"/>
    <p:sldLayoutId id="2147483748" r:id="rId6"/>
    <p:sldLayoutId id="2147483749" r:id="rId7"/>
    <p:sldLayoutId id="2147483752" r:id="rId8"/>
    <p:sldLayoutId id="2147483777" r:id="rId9"/>
    <p:sldLayoutId id="2147483778"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1752928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New employee orientation</a:t>
            </a:r>
          </a:p>
        </p:txBody>
      </p:sp>
    </p:spTree>
    <p:extLst>
      <p:ext uri="{BB962C8B-B14F-4D97-AF65-F5344CB8AC3E}">
        <p14:creationId xmlns:p14="http://schemas.microsoft.com/office/powerpoint/2010/main" val="341414651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76607" y="6513051"/>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Medium Energy Review 2023</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356065" y="634158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5823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3" r:id="rId6"/>
  </p:sldLayoutIdLst>
  <p:hf hdr="0" ftr="0" dt="0"/>
  <p:txStyles>
    <p:title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117DA5-25DB-224F-8A2E-D8EA80F37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C3B6D-84CC-D841-B632-3B8798B8A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0DB2F-934D-3143-AC8F-EB61605DC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BBB59-4045-CA4A-9B8F-08F652E99CF3}" type="datetimeFigureOut">
              <a:rPr lang="en-US" smtClean="0"/>
              <a:t>1/16/24</a:t>
            </a:fld>
            <a:endParaRPr lang="en-US"/>
          </a:p>
        </p:txBody>
      </p:sp>
      <p:sp>
        <p:nvSpPr>
          <p:cNvPr id="5" name="Footer Placeholder 4">
            <a:extLst>
              <a:ext uri="{FF2B5EF4-FFF2-40B4-BE49-F238E27FC236}">
                <a16:creationId xmlns:a16="http://schemas.microsoft.com/office/drawing/2014/main" id="{29972599-AD78-A049-96EA-55105ECA13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A2FFD6-0F6D-F84E-B398-8609D0342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FED43-9849-9743-9AE0-45FE4B2CB4EA}" type="slidenum">
              <a:rPr lang="en-US" smtClean="0"/>
              <a:t>‹#›</a:t>
            </a:fld>
            <a:endParaRPr lang="en-US"/>
          </a:p>
        </p:txBody>
      </p:sp>
    </p:spTree>
    <p:extLst>
      <p:ext uri="{BB962C8B-B14F-4D97-AF65-F5344CB8AC3E}">
        <p14:creationId xmlns:p14="http://schemas.microsoft.com/office/powerpoint/2010/main" val="40723638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doi.org/10.1103/PhysRevLett.128.252002" TargetMode="External"/><Relationship Id="rId7" Type="http://schemas.openxmlformats.org/officeDocument/2006/relationships/hyperlink" Target="https://doi.org/10.1103/PhysRevLett.128.102002" TargetMode="External"/><Relationship Id="rId2" Type="http://schemas.openxmlformats.org/officeDocument/2006/relationships/hyperlink" Target="https://doi.org/10.1103/PhysRevLett.127.152301" TargetMode="External"/><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38/s41567-022-01781-y" TargetMode="External"/><Relationship Id="rId7" Type="http://schemas.openxmlformats.org/officeDocument/2006/relationships/image" Target="../media/image41.png"/><Relationship Id="rId2" Type="http://schemas.openxmlformats.org/officeDocument/2006/relationships/hyperlink" Target="https://doi.org/10.1038/s41567-021-01245-9" TargetMode="External"/><Relationship Id="rId1" Type="http://schemas.openxmlformats.org/officeDocument/2006/relationships/slideLayout" Target="../slideLayouts/slideLayout74.xml"/><Relationship Id="rId6" Type="http://schemas.openxmlformats.org/officeDocument/2006/relationships/hyperlink" Target="https://doi.org/10.1038/s41586-022-05007-2" TargetMode="External"/><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4.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google.com/imgres?imgurl=https%3A%2F%2Fwww.ccgazette.ca%2Fwp-content%2Fuploads%2F2022%2F03%2FTHIN-ICE-IN-SPRING-scaled-1200x628.jpg&amp;tbnid=gnQWsZOCWX9fOM&amp;vet=12ahUKEwiO8pzqsv2CAxV9MlkFHQHQDioQMygQegQIARBs..i&amp;imgrefurl=https%3A%2F%2Fwww.ccgazette.ca%2Farticles%2Fthin-ice-poses-serious-dangers%2F&amp;docid=Zk00UGPDCBY4yM&amp;w=1200&amp;h=628&amp;q=dangerous%20ice%20flow&amp;client=firefox-b-1-d&amp;ved=2ahUKEwiO8pzqsv2CAxV9MlkFHQHQDioQMygQegQIARBs" TargetMode="Externa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7.png"/><Relationship Id="rId5" Type="http://schemas.microsoft.com/office/2007/relationships/hdphoto" Target="../media/hdphoto1.wdp"/><Relationship Id="rId10" Type="http://schemas.openxmlformats.org/officeDocument/2006/relationships/image" Target="../media/image56.jpe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ata.giss.nasa.gov/gistemp/maps/index_v4.htm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imgres?imgurl=https%3A%2F%2Fi1.wp.com%2Fai2future.com%2Fwp-content%2Fuploads%2F2019%2F07%2FKresimir-Kumericki.jpeg%3Ffit%3D320%252C303%26ssl%3D1&amp;tbnid=Fr9B3yff1YekOM&amp;vet=12ahUKEwjilP2sqpeBAxU7F1kFHa2bDh4QMygAegQIARBI..i&amp;imgrefurl=https%3A%2F%2Fai2future.com%2Fspeakers%2Fkresimir-kumericki%2F&amp;docid=5ZT93BiBHogfQM&amp;w=320&amp;h=303&amp;q=Kre%C5%A1imir%20Kumeri%C4%8Dki&amp;client=firefox-b-1-d&amp;ved=2ahUKEwjilP2sqpeBAxU7F1kFHa2bDh4QMygAegQIARBI" TargetMode="External"/><Relationship Id="rId2" Type="http://schemas.openxmlformats.org/officeDocument/2006/relationships/image" Target="../media/image64.jpeg"/><Relationship Id="rId1" Type="http://schemas.openxmlformats.org/officeDocument/2006/relationships/slideLayout" Target="../slideLayouts/slideLayout8.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2.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hyperlink" Target="https://www.google.com/imgres?imgurl=https%3A%2F%2Fwww.jlab.org%2Fsites%2Fdefault%2Ffiles%2Fstyles%2Fimage_436xauto%2Fpublic%2FAustregesilo_1.jpg%3Fitok%3DWei3WBeT&amp;tbnid=BrrUPwiLAcfayM&amp;vet=12ahUKEwiOwrur4ZiAAxUhBFkFHRkrAcIQMygAegQIARAx..i&amp;imgrefurl=https%3A%2F%2Fwww.jlab.org%2Fnews%2Freleases%2Fjefferson-lab-nuclear-physicist-receives-doe-early-career-grant&amp;docid=1fkSga-gJU5MlM&amp;w=400&amp;h=438&amp;q=alexander%20austreglisio%20jefferson%20lab&amp;client=firefox-b-1-d&amp;ved=2ahUKEwiOwrur4ZiAAxUhBFkFHRkrAcIQMygAegQIARAx" TargetMode="External"/><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s://www.google.com/imgres?imgurl=https%3A%2F%2Fwww.jlab.org%2Fsites%2Fdefault%2Ffiles%2Fstyles%2Fimage_436x300%2Fpublic%2F191219_mark_profile.jpg%3Fitok%3D_sDuD9SO&amp;tbnid=QRPAnE5Y9os4XM&amp;vet=12ahUKEwjapu7y35iAAxWSAmIAHec2CXkQMygAegQIARAx..i&amp;imgrefurl=https%3A%2F%2Fwww.jlab.org%2Fpeople%2FMark_Macrae_Dalton_Staff_Scientist&amp;docid=xygwi95v6UrBhM&amp;w=436&amp;h=300&amp;q=mark%20dalton%20physics%20jefferson&amp;client=firefox-b-1-d&amp;ved=2ahUKEwjapu7y35iAAxWSAmIAHec2CXkQMygAegQIARAx" TargetMode="External"/><Relationship Id="rId1" Type="http://schemas.openxmlformats.org/officeDocument/2006/relationships/slideLayout" Target="../slideLayouts/slideLayout62.xml"/><Relationship Id="rId6" Type="http://schemas.openxmlformats.org/officeDocument/2006/relationships/hyperlink" Target="https://www.google.com/url?sa=i&amp;url=https%3A%2F%2Fphys.org%2Fnews%2F2022-08-precise-neutral-weak-factor-ca-.html&amp;psig=AOvVaw2G892FAj11zNnt5X2yxkEg&amp;ust=1689786693101000&amp;source=images&amp;cd=vfe&amp;opi=89978449&amp;ved=0CBAQjRxqFwoTCKCf3I7gmIADFQAAAAAdAAAAABAU" TargetMode="External"/><Relationship Id="rId5" Type="http://schemas.openxmlformats.org/officeDocument/2006/relationships/image" Target="../media/image28.jpeg"/><Relationship Id="rId4" Type="http://schemas.openxmlformats.org/officeDocument/2006/relationships/hyperlink" Target="https://www.google.com/imgres?imgurl=https%3A%2F%2Fwww.jlab.org%2Fsites%2Fdefault%2Ffiles%2Fstyles%2Fimage_436xauto%2Fpublic%2Fimages%2Fnews%2Fstories%2Fy0xn3slp.jpg%3Fitok%3DaAuKaokm&amp;tbnid=_sZp_M4b0rmKmM&amp;vet=12ahUKEwjvjv2N4JiAAxVpD1kFHR3CDMQQMygAegQIARB6..i&amp;imgrefurl=https%3A%2F%2Fwww.jlab.org%2Fnews%2Fstories%2Fwhat%25E2%2580%2599s-going-nucleon&amp;docid=g_7xWxjRMEdbMM&amp;w=400&amp;h=301&amp;q=simona%20malace&amp;client=firefox-b-1-d&amp;ved=2ahUKEwjvjv2N4JiAAxVpD1kFHR3CDMQQMygAegQIARB6" TargetMode="External"/><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i.org/10.1103/PhysRevLett.128.132003" TargetMode="External"/><Relationship Id="rId1" Type="http://schemas.openxmlformats.org/officeDocument/2006/relationships/slideLayout" Target="../slideLayouts/slideLayout7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Questions?"/>
          <p:cNvSpPr txBox="1"/>
          <p:nvPr/>
        </p:nvSpPr>
        <p:spPr>
          <a:xfrm>
            <a:off x="4490879" y="3249028"/>
            <a:ext cx="67277" cy="899029"/>
          </a:xfrm>
          <a:prstGeom prst="rect">
            <a:avLst/>
          </a:prstGeom>
          <a:ln w="12700">
            <a:miter lim="400000"/>
          </a:ln>
          <a:extLst>
            <a:ext uri="{C572A759-6A51-4108-AA02-DFA0A04FC94B}">
              <ma14:wrappingTextBoxFlag xmlns="" xmlns:ma14="http://schemas.microsoft.com/office/mac/drawingml/2011/main" val="1"/>
            </a:ext>
          </a:extLst>
        </p:spPr>
        <p:txBody>
          <a:bodyPr wrap="none" lIns="33281" rIns="33281">
            <a:spAutoFit/>
          </a:bodyPr>
          <a:lstStyle>
            <a:lvl1pPr defTabSz="457200">
              <a:defRPr sz="7200">
                <a:latin typeface="Arial"/>
                <a:ea typeface="Arial"/>
                <a:cs typeface="Arial"/>
                <a:sym typeface="Arial"/>
              </a:defRPr>
            </a:lvl1pPr>
          </a:lstStyle>
          <a:p>
            <a:pPr hangingPunct="0"/>
            <a:endParaRPr sz="5242" kern="0" dirty="0">
              <a:solidFill>
                <a:srgbClr val="000000"/>
              </a:solidFill>
            </a:endParaRPr>
          </a:p>
        </p:txBody>
      </p:sp>
      <p:sp>
        <p:nvSpPr>
          <p:cNvPr id="4" name="Title 3">
            <a:extLst>
              <a:ext uri="{FF2B5EF4-FFF2-40B4-BE49-F238E27FC236}">
                <a16:creationId xmlns:a16="http://schemas.microsoft.com/office/drawing/2014/main" id="{607450E8-73F2-D8FF-B405-60DCAEDEE4C3}"/>
              </a:ext>
            </a:extLst>
          </p:cNvPr>
          <p:cNvSpPr txBox="1">
            <a:spLocks noGrp="1"/>
          </p:cNvSpPr>
          <p:nvPr>
            <p:ph type="ctrTitle"/>
          </p:nvPr>
        </p:nvSpPr>
        <p:spPr>
          <a:xfrm>
            <a:off x="-25489" y="556710"/>
            <a:ext cx="12150211" cy="757130"/>
          </a:xfrm>
          <a:prstGeom prst="rect">
            <a:avLst/>
          </a:prstGeom>
          <a:noFill/>
        </p:spPr>
        <p:txBody>
          <a:bodyPr wrap="square">
            <a:spAutoFit/>
          </a:bodyPr>
          <a:lstStyle/>
          <a:p>
            <a:pPr algn="ctr"/>
            <a:r>
              <a:rPr lang="en-US" sz="4800" b="0" dirty="0">
                <a:solidFill>
                  <a:schemeClr val="accent1"/>
                </a:solidFill>
                <a:ea typeface="+mj-ea"/>
                <a:cs typeface="Arial" panose="020B0604020202020204" pitchFamily="34" charset="0"/>
              </a:rPr>
              <a:t>Jefferson Lab Status</a:t>
            </a:r>
          </a:p>
        </p:txBody>
      </p:sp>
      <p:sp>
        <p:nvSpPr>
          <p:cNvPr id="5" name="Text Placeholder 4">
            <a:extLst>
              <a:ext uri="{FF2B5EF4-FFF2-40B4-BE49-F238E27FC236}">
                <a16:creationId xmlns:a16="http://schemas.microsoft.com/office/drawing/2014/main" id="{B6779EF2-E5FA-0335-99CC-BC6BD4C09F4D}"/>
              </a:ext>
            </a:extLst>
          </p:cNvPr>
          <p:cNvSpPr txBox="1">
            <a:spLocks/>
          </p:cNvSpPr>
          <p:nvPr/>
        </p:nvSpPr>
        <p:spPr>
          <a:xfrm>
            <a:off x="863980" y="4198173"/>
            <a:ext cx="3694176" cy="42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solidFill>
                <a:latin typeface="+mn-lt"/>
                <a:ea typeface="+mj-ea"/>
                <a:cs typeface="+mn-cs"/>
              </a:rPr>
              <a:t>Cynthia Keppel</a:t>
            </a:r>
          </a:p>
        </p:txBody>
      </p:sp>
      <p:sp>
        <p:nvSpPr>
          <p:cNvPr id="9" name="Text Placeholder 4">
            <a:extLst>
              <a:ext uri="{FF2B5EF4-FFF2-40B4-BE49-F238E27FC236}">
                <a16:creationId xmlns:a16="http://schemas.microsoft.com/office/drawing/2014/main" id="{37D0CFFD-16FA-D1E1-6C2F-9A983CFF0252}"/>
              </a:ext>
            </a:extLst>
          </p:cNvPr>
          <p:cNvSpPr txBox="1">
            <a:spLocks/>
          </p:cNvSpPr>
          <p:nvPr/>
        </p:nvSpPr>
        <p:spPr>
          <a:xfrm>
            <a:off x="863980" y="4769455"/>
            <a:ext cx="7644386" cy="1013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Hall A Collaboration Meeting</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January 16, 2024</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Jefferson Lab</a:t>
            </a:r>
            <a:endParaRPr lang="en-US" sz="1600" dirty="0">
              <a:latin typeface="Century Gothic" panose="020B0502020202020204" pitchFamily="34" charset="0"/>
            </a:endParaRPr>
          </a:p>
        </p:txBody>
      </p:sp>
    </p:spTree>
    <p:extLst>
      <p:ext uri="{BB962C8B-B14F-4D97-AF65-F5344CB8AC3E}">
        <p14:creationId xmlns:p14="http://schemas.microsoft.com/office/powerpoint/2010/main" val="3073956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Hall A: Recent Results</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Comparative Review 2023</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57FAC3-8EEA-445C-8970-E02AFC0D8B00}"/>
              </a:ext>
            </a:extLst>
          </p:cNvPr>
          <p:cNvSpPr txBox="1"/>
          <p:nvPr/>
        </p:nvSpPr>
        <p:spPr>
          <a:xfrm>
            <a:off x="282457" y="797303"/>
            <a:ext cx="54637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First Experimental Extraction of All Four Helicity-Conserving Compton Form Factors (CFF)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837F7E1-5606-ABD5-40F4-AC1FBAE4828F}"/>
              </a:ext>
            </a:extLst>
          </p:cNvPr>
          <p:cNvSpPr txBox="1"/>
          <p:nvPr/>
        </p:nvSpPr>
        <p:spPr>
          <a:xfrm>
            <a:off x="166756" y="4861954"/>
            <a:ext cx="5362093" cy="1200329"/>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Phys.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Rev</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Lett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(2021)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Phys.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Rev</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Lett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(2022).</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Alexandre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Camsonne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 Co-Spokesperson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worked closely with five graduate students on the data analysis and publications</a:t>
            </a:r>
          </a:p>
        </p:txBody>
      </p:sp>
      <p:sp>
        <p:nvSpPr>
          <p:cNvPr id="6" name="TextBox 5">
            <a:extLst>
              <a:ext uri="{FF2B5EF4-FFF2-40B4-BE49-F238E27FC236}">
                <a16:creationId xmlns:a16="http://schemas.microsoft.com/office/drawing/2014/main" id="{11AE3CB4-B61A-FAC4-C2FC-A411A54F40D6}"/>
              </a:ext>
            </a:extLst>
          </p:cNvPr>
          <p:cNvSpPr txBox="1"/>
          <p:nvPr/>
        </p:nvSpPr>
        <p:spPr>
          <a:xfrm>
            <a:off x="6248400" y="864004"/>
            <a:ext cx="57996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Proton magnetic form factor, G</a:t>
            </a:r>
            <a:r>
              <a:rPr kumimoji="0" lang="en-US" sz="1800" b="1" i="0" u="sng" strike="noStrike" kern="1200" cap="none" spc="0" normalizeH="0" baseline="-25000" noProof="0" dirty="0">
                <a:ln>
                  <a:noFill/>
                </a:ln>
                <a:solidFill>
                  <a:prstClr val="black"/>
                </a:solidFill>
                <a:effectLst/>
                <a:uLnTx/>
                <a:uFillTx/>
                <a:latin typeface="Calibri" panose="020F0502020204030204"/>
                <a:ea typeface="+mn-ea"/>
                <a:cs typeface="+mn-cs"/>
              </a:rPr>
              <a:t>M</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Q</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 15.75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EF6032-B545-436E-890E-9F068787F54A}"/>
              </a:ext>
            </a:extLst>
          </p:cNvPr>
          <p:cNvPicPr>
            <a:picLocks noChangeAspect="1"/>
          </p:cNvPicPr>
          <p:nvPr/>
        </p:nvPicPr>
        <p:blipFill>
          <a:blip r:embed="rId4"/>
          <a:stretch>
            <a:fillRect/>
          </a:stretch>
        </p:blipFill>
        <p:spPr>
          <a:xfrm>
            <a:off x="153930" y="2474415"/>
            <a:ext cx="2914207" cy="2410547"/>
          </a:xfrm>
          <a:prstGeom prst="rect">
            <a:avLst/>
          </a:prstGeom>
        </p:spPr>
      </p:pic>
      <p:pic>
        <p:nvPicPr>
          <p:cNvPr id="9" name="Picture 8">
            <a:extLst>
              <a:ext uri="{FF2B5EF4-FFF2-40B4-BE49-F238E27FC236}">
                <a16:creationId xmlns:a16="http://schemas.microsoft.com/office/drawing/2014/main" id="{1FFA520B-EAAF-482D-BAD3-819F61A24F81}"/>
              </a:ext>
            </a:extLst>
          </p:cNvPr>
          <p:cNvPicPr>
            <a:picLocks noChangeAspect="1"/>
          </p:cNvPicPr>
          <p:nvPr/>
        </p:nvPicPr>
        <p:blipFill>
          <a:blip r:embed="rId5"/>
          <a:stretch>
            <a:fillRect/>
          </a:stretch>
        </p:blipFill>
        <p:spPr>
          <a:xfrm>
            <a:off x="1332206" y="2790264"/>
            <a:ext cx="815561" cy="469565"/>
          </a:xfrm>
          <a:prstGeom prst="rect">
            <a:avLst/>
          </a:prstGeom>
        </p:spPr>
      </p:pic>
      <p:pic>
        <p:nvPicPr>
          <p:cNvPr id="11" name="Picture 10">
            <a:extLst>
              <a:ext uri="{FF2B5EF4-FFF2-40B4-BE49-F238E27FC236}">
                <a16:creationId xmlns:a16="http://schemas.microsoft.com/office/drawing/2014/main" id="{5302AC73-36DC-4764-B7EC-B59B0FF8E17D}"/>
              </a:ext>
            </a:extLst>
          </p:cNvPr>
          <p:cNvPicPr>
            <a:picLocks noChangeAspect="1"/>
          </p:cNvPicPr>
          <p:nvPr/>
        </p:nvPicPr>
        <p:blipFill>
          <a:blip r:embed="rId6"/>
          <a:stretch>
            <a:fillRect/>
          </a:stretch>
        </p:blipFill>
        <p:spPr>
          <a:xfrm>
            <a:off x="3055309" y="2538279"/>
            <a:ext cx="2762007" cy="2347644"/>
          </a:xfrm>
          <a:prstGeom prst="rect">
            <a:avLst/>
          </a:prstGeom>
        </p:spPr>
      </p:pic>
      <p:sp>
        <p:nvSpPr>
          <p:cNvPr id="12" name="TextBox 11">
            <a:extLst>
              <a:ext uri="{FF2B5EF4-FFF2-40B4-BE49-F238E27FC236}">
                <a16:creationId xmlns:a16="http://schemas.microsoft.com/office/drawing/2014/main" id="{0D9A572C-F938-44C1-9130-FE36830A6AE3}"/>
              </a:ext>
            </a:extLst>
          </p:cNvPr>
          <p:cNvSpPr txBox="1"/>
          <p:nvPr/>
        </p:nvSpPr>
        <p:spPr>
          <a:xfrm>
            <a:off x="-6481" y="1358860"/>
            <a:ext cx="5854877" cy="1200329"/>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DVCS is the prime reaction to determine CFFs which are convolutions of  Generalized Parton Distributions (GPDs).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Fit cross section data over large range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t.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Determined some poorly known CFFs.</a:t>
            </a:r>
          </a:p>
        </p:txBody>
      </p:sp>
      <p:sp>
        <p:nvSpPr>
          <p:cNvPr id="13" name="TextBox 12">
            <a:extLst>
              <a:ext uri="{FF2B5EF4-FFF2-40B4-BE49-F238E27FC236}">
                <a16:creationId xmlns:a16="http://schemas.microsoft.com/office/drawing/2014/main" id="{A52F8320-AD5D-47D3-AC9B-AC00BDE1D3A2}"/>
              </a:ext>
            </a:extLst>
          </p:cNvPr>
          <p:cNvSpPr txBox="1"/>
          <p:nvPr/>
        </p:nvSpPr>
        <p:spPr>
          <a:xfrm>
            <a:off x="6264344" y="4974186"/>
            <a:ext cx="5125561" cy="1477328"/>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Published in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Phys. Rev. Lett. 128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Bogdan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Wojtsekhowski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Eric Christy are Co-Spokespeople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mentored 5 graduate students through their thesis analyses and publication. </a:t>
            </a:r>
          </a:p>
        </p:txBody>
      </p:sp>
      <p:pic>
        <p:nvPicPr>
          <p:cNvPr id="14" name="Picture 13">
            <a:extLst>
              <a:ext uri="{FF2B5EF4-FFF2-40B4-BE49-F238E27FC236}">
                <a16:creationId xmlns:a16="http://schemas.microsoft.com/office/drawing/2014/main" id="{C5CADC97-4721-4D31-A5BB-A0704DDE2BF5}"/>
              </a:ext>
            </a:extLst>
          </p:cNvPr>
          <p:cNvPicPr>
            <a:picLocks noChangeAspect="1"/>
          </p:cNvPicPr>
          <p:nvPr/>
        </p:nvPicPr>
        <p:blipFill>
          <a:blip r:embed="rId8"/>
          <a:stretch>
            <a:fillRect/>
          </a:stretch>
        </p:blipFill>
        <p:spPr>
          <a:xfrm>
            <a:off x="6204217" y="2427240"/>
            <a:ext cx="2295237" cy="2531123"/>
          </a:xfrm>
          <a:prstGeom prst="rect">
            <a:avLst/>
          </a:prstGeom>
        </p:spPr>
      </p:pic>
      <p:pic>
        <p:nvPicPr>
          <p:cNvPr id="15" name="Picture 14">
            <a:extLst>
              <a:ext uri="{FF2B5EF4-FFF2-40B4-BE49-F238E27FC236}">
                <a16:creationId xmlns:a16="http://schemas.microsoft.com/office/drawing/2014/main" id="{C363C311-0AF3-4241-A0BC-970199790C8A}"/>
              </a:ext>
            </a:extLst>
          </p:cNvPr>
          <p:cNvPicPr>
            <a:picLocks noChangeAspect="1"/>
          </p:cNvPicPr>
          <p:nvPr/>
        </p:nvPicPr>
        <p:blipFill>
          <a:blip r:embed="rId9"/>
          <a:stretch>
            <a:fillRect/>
          </a:stretch>
        </p:blipFill>
        <p:spPr>
          <a:xfrm>
            <a:off x="8736949" y="2367815"/>
            <a:ext cx="3159268" cy="2518108"/>
          </a:xfrm>
          <a:prstGeom prst="rect">
            <a:avLst/>
          </a:prstGeom>
        </p:spPr>
      </p:pic>
      <p:sp>
        <p:nvSpPr>
          <p:cNvPr id="16" name="TextBox 15">
            <a:extLst>
              <a:ext uri="{FF2B5EF4-FFF2-40B4-BE49-F238E27FC236}">
                <a16:creationId xmlns:a16="http://schemas.microsoft.com/office/drawing/2014/main" id="{33E0319F-A2E8-4FCF-9D83-1E43A56FA58F}"/>
              </a:ext>
            </a:extLst>
          </p:cNvPr>
          <p:cNvSpPr txBox="1"/>
          <p:nvPr/>
        </p:nvSpPr>
        <p:spPr>
          <a:xfrm>
            <a:off x="6152417" y="1159350"/>
            <a:ext cx="5799613" cy="1200329"/>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luminosity needed to do longitudinal-transverse separation. Electric form factor has  small contribution to cross section at  large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Hard two-photon exchange effects at large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quantified</a:t>
            </a:r>
          </a:p>
        </p:txBody>
      </p:sp>
    </p:spTree>
    <p:extLst>
      <p:ext uri="{BB962C8B-B14F-4D97-AF65-F5344CB8AC3E}">
        <p14:creationId xmlns:p14="http://schemas.microsoft.com/office/powerpoint/2010/main" val="71881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Hall A: Recent Results</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Comparative Review 2023</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C751A1-901E-4707-BBDB-85B53C733E59}"/>
              </a:ext>
            </a:extLst>
          </p:cNvPr>
          <p:cNvSpPr/>
          <p:nvPr/>
        </p:nvSpPr>
        <p:spPr>
          <a:xfrm>
            <a:off x="611962" y="899719"/>
            <a:ext cx="44969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Test of Chiral Effective Field Theory at Low Q</a:t>
            </a:r>
            <a:r>
              <a:rPr kumimoji="0" lang="en-US" sz="1800" b="1" i="0" u="sng"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0675CD8-6791-4227-8748-CBB48B4EC634}"/>
              </a:ext>
            </a:extLst>
          </p:cNvPr>
          <p:cNvSpPr txBox="1"/>
          <p:nvPr/>
        </p:nvSpPr>
        <p:spPr>
          <a:xfrm>
            <a:off x="1" y="4730145"/>
            <a:ext cx="5939376" cy="1754326"/>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Nature Physics (2021)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neutron (E97-110 data)</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Nature Physics (2022)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proton (g2p data)</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Jian-ping Chen was a  Co-Spokesperson on both experiments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worked closely with 5 graduate students on E97-110, 8 graduate students on g2p and 2 postdocs on the analysis to publications.</a:t>
            </a:r>
          </a:p>
        </p:txBody>
      </p:sp>
      <p:pic>
        <p:nvPicPr>
          <p:cNvPr id="10" name="Picture 9">
            <a:extLst>
              <a:ext uri="{FF2B5EF4-FFF2-40B4-BE49-F238E27FC236}">
                <a16:creationId xmlns:a16="http://schemas.microsoft.com/office/drawing/2014/main" id="{BEDEDEE4-B5EC-440F-9757-1E8C868A2176}"/>
              </a:ext>
            </a:extLst>
          </p:cNvPr>
          <p:cNvPicPr>
            <a:picLocks noChangeAspect="1"/>
          </p:cNvPicPr>
          <p:nvPr/>
        </p:nvPicPr>
        <p:blipFill>
          <a:blip r:embed="rId4"/>
          <a:stretch>
            <a:fillRect/>
          </a:stretch>
        </p:blipFill>
        <p:spPr>
          <a:xfrm>
            <a:off x="63061" y="2321169"/>
            <a:ext cx="2797369" cy="2415620"/>
          </a:xfrm>
          <a:prstGeom prst="rect">
            <a:avLst/>
          </a:prstGeom>
        </p:spPr>
      </p:pic>
      <p:pic>
        <p:nvPicPr>
          <p:cNvPr id="12" name="Picture 11">
            <a:extLst>
              <a:ext uri="{FF2B5EF4-FFF2-40B4-BE49-F238E27FC236}">
                <a16:creationId xmlns:a16="http://schemas.microsoft.com/office/drawing/2014/main" id="{B2B708B6-6733-4EF7-9198-F771EABA81AA}"/>
              </a:ext>
            </a:extLst>
          </p:cNvPr>
          <p:cNvPicPr>
            <a:picLocks noChangeAspect="1"/>
          </p:cNvPicPr>
          <p:nvPr/>
        </p:nvPicPr>
        <p:blipFill>
          <a:blip r:embed="rId5"/>
          <a:stretch>
            <a:fillRect/>
          </a:stretch>
        </p:blipFill>
        <p:spPr>
          <a:xfrm>
            <a:off x="2838721" y="2321169"/>
            <a:ext cx="3100656" cy="2415619"/>
          </a:xfrm>
          <a:prstGeom prst="rect">
            <a:avLst/>
          </a:prstGeom>
        </p:spPr>
      </p:pic>
      <p:sp>
        <p:nvSpPr>
          <p:cNvPr id="14" name="Rectangle 13">
            <a:extLst>
              <a:ext uri="{FF2B5EF4-FFF2-40B4-BE49-F238E27FC236}">
                <a16:creationId xmlns:a16="http://schemas.microsoft.com/office/drawing/2014/main" id="{38E1E70C-C469-4083-AB99-78B4A10105DC}"/>
              </a:ext>
            </a:extLst>
          </p:cNvPr>
          <p:cNvSpPr/>
          <p:nvPr/>
        </p:nvSpPr>
        <p:spPr>
          <a:xfrm>
            <a:off x="6966934" y="804154"/>
            <a:ext cx="37720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Nuclear Studies of Light Mirror Nuclei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4E94B17-E71F-4A7B-B8AA-1A8DA76A87DB}"/>
              </a:ext>
            </a:extLst>
          </p:cNvPr>
          <p:cNvSpPr txBox="1"/>
          <p:nvPr/>
        </p:nvSpPr>
        <p:spPr>
          <a:xfrm>
            <a:off x="6235186" y="4529667"/>
            <a:ext cx="5462543" cy="2031325"/>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Nature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Doug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Higinbotham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mentored the graduate students on their analysis and publications.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also mentored the postdoc, Florian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Hauenstein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who took over a lead role in the analysis of the experiments and eventually was hired as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JLab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Hall B staff scientist.</a:t>
            </a:r>
          </a:p>
        </p:txBody>
      </p:sp>
      <p:pic>
        <p:nvPicPr>
          <p:cNvPr id="16" name="Picture 15">
            <a:extLst>
              <a:ext uri="{FF2B5EF4-FFF2-40B4-BE49-F238E27FC236}">
                <a16:creationId xmlns:a16="http://schemas.microsoft.com/office/drawing/2014/main" id="{F36042BD-D4E3-41DA-BFA5-28ED03B530A9}"/>
              </a:ext>
            </a:extLst>
          </p:cNvPr>
          <p:cNvPicPr>
            <a:picLocks noChangeAspect="1"/>
          </p:cNvPicPr>
          <p:nvPr/>
        </p:nvPicPr>
        <p:blipFill>
          <a:blip r:embed="rId7"/>
          <a:stretch>
            <a:fillRect/>
          </a:stretch>
        </p:blipFill>
        <p:spPr>
          <a:xfrm>
            <a:off x="6399416" y="2665698"/>
            <a:ext cx="4953707" cy="1863969"/>
          </a:xfrm>
          <a:prstGeom prst="rect">
            <a:avLst/>
          </a:prstGeom>
        </p:spPr>
      </p:pic>
      <p:sp>
        <p:nvSpPr>
          <p:cNvPr id="17" name="TextBox 16">
            <a:extLst>
              <a:ext uri="{FF2B5EF4-FFF2-40B4-BE49-F238E27FC236}">
                <a16:creationId xmlns:a16="http://schemas.microsoft.com/office/drawing/2014/main" id="{78996D65-1D94-4744-B61D-18DD6DF4D190}"/>
              </a:ext>
            </a:extLst>
          </p:cNvPr>
          <p:cNvSpPr txBox="1"/>
          <p:nvPr/>
        </p:nvSpPr>
        <p:spPr>
          <a:xfrm>
            <a:off x="6157419" y="1173486"/>
            <a:ext cx="5971520" cy="1477328"/>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heavy nuclei,  np pairs dominant Short Range Correlations over pp pairs.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Inclusive electron scattering on 3H and 3He to determine the mass-3 SRC and find the np/pp SRC enhancement is much smaller ( red data point) compared to heavy nuclei.</a:t>
            </a:r>
          </a:p>
        </p:txBody>
      </p:sp>
      <p:sp>
        <p:nvSpPr>
          <p:cNvPr id="18" name="TextBox 17">
            <a:extLst>
              <a:ext uri="{FF2B5EF4-FFF2-40B4-BE49-F238E27FC236}">
                <a16:creationId xmlns:a16="http://schemas.microsoft.com/office/drawing/2014/main" id="{837C54B8-0D75-4A05-AFD1-8C903C9E385B}"/>
              </a:ext>
            </a:extLst>
          </p:cNvPr>
          <p:cNvSpPr txBox="1"/>
          <p:nvPr/>
        </p:nvSpPr>
        <p:spPr>
          <a:xfrm>
            <a:off x="116084" y="1232538"/>
            <a:ext cx="5630092" cy="923330"/>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Spin observables to test  QCD-based  theories.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Different models predict different neutron and proton  transverse-longitudinal spin polarizabilities,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δ</a:t>
            </a:r>
            <a:r>
              <a:rPr kumimoji="0" lang="en-US" sz="1800" b="0" i="1" u="none" strike="noStrike" kern="1200" cap="none" spc="0" normalizeH="0" baseline="-25000" noProof="0" dirty="0" err="1">
                <a:ln>
                  <a:noFill/>
                </a:ln>
                <a:solidFill>
                  <a:prstClr val="black"/>
                </a:solidFill>
                <a:effectLst/>
                <a:uLnTx/>
                <a:uFillTx/>
                <a:latin typeface="Calibri" panose="020F0502020204030204"/>
                <a:ea typeface="+mn-ea"/>
                <a:cs typeface="+mn-cs"/>
              </a:rPr>
              <a:t>LT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12BB3EA-67D6-4EAE-8A73-78A22C5F5C33}"/>
              </a:ext>
            </a:extLst>
          </p:cNvPr>
          <p:cNvSpPr txBox="1"/>
          <p:nvPr/>
        </p:nvSpPr>
        <p:spPr>
          <a:xfrm>
            <a:off x="750276" y="2543907"/>
            <a:ext cx="1908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Polarized Neutron</a:t>
            </a:r>
          </a:p>
        </p:txBody>
      </p:sp>
      <p:sp>
        <p:nvSpPr>
          <p:cNvPr id="6" name="TextBox 5">
            <a:extLst>
              <a:ext uri="{FF2B5EF4-FFF2-40B4-BE49-F238E27FC236}">
                <a16:creationId xmlns:a16="http://schemas.microsoft.com/office/drawing/2014/main" id="{A951E373-A95F-59BC-2A56-781219F62EEA}"/>
              </a:ext>
            </a:extLst>
          </p:cNvPr>
          <p:cNvSpPr txBox="1"/>
          <p:nvPr/>
        </p:nvSpPr>
        <p:spPr>
          <a:xfrm>
            <a:off x="3662563" y="2475711"/>
            <a:ext cx="1071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Polarized Proton</a:t>
            </a:r>
          </a:p>
        </p:txBody>
      </p:sp>
    </p:spTree>
    <p:extLst>
      <p:ext uri="{BB962C8B-B14F-4D97-AF65-F5344CB8AC3E}">
        <p14:creationId xmlns:p14="http://schemas.microsoft.com/office/powerpoint/2010/main" val="200888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Hall A: Proposed Science</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Comparative Review 2023</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871343-DA20-4CCF-BD63-D7311DFDA81E}"/>
              </a:ext>
            </a:extLst>
          </p:cNvPr>
          <p:cNvSpPr txBox="1"/>
          <p:nvPr/>
        </p:nvSpPr>
        <p:spPr>
          <a:xfrm>
            <a:off x="6137191" y="863489"/>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Neutron Electric Form Factor to Q</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 10 </a:t>
            </a:r>
          </a:p>
        </p:txBody>
      </p:sp>
      <p:sp>
        <p:nvSpPr>
          <p:cNvPr id="11" name="TextBox 10">
            <a:extLst>
              <a:ext uri="{FF2B5EF4-FFF2-40B4-BE49-F238E27FC236}">
                <a16:creationId xmlns:a16="http://schemas.microsoft.com/office/drawing/2014/main" id="{5053EAA6-7CB5-4FE9-AC1A-38A36BE79EFB}"/>
              </a:ext>
            </a:extLst>
          </p:cNvPr>
          <p:cNvSpPr txBox="1"/>
          <p:nvPr/>
        </p:nvSpPr>
        <p:spPr>
          <a:xfrm>
            <a:off x="-334981" y="863489"/>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Neutron Magnet Form Factor to Q</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13.5 </a:t>
            </a:r>
          </a:p>
        </p:txBody>
      </p:sp>
      <p:pic>
        <p:nvPicPr>
          <p:cNvPr id="15" name="Picture 14">
            <a:extLst>
              <a:ext uri="{FF2B5EF4-FFF2-40B4-BE49-F238E27FC236}">
                <a16:creationId xmlns:a16="http://schemas.microsoft.com/office/drawing/2014/main" id="{FBC9CDDD-5CB8-4C15-A22C-1EE763A6BA14}"/>
              </a:ext>
            </a:extLst>
          </p:cNvPr>
          <p:cNvPicPr>
            <a:picLocks noChangeAspect="1"/>
          </p:cNvPicPr>
          <p:nvPr/>
        </p:nvPicPr>
        <p:blipFill rotWithShape="1">
          <a:blip r:embed="rId2"/>
          <a:srcRect l="50099" t="50757"/>
          <a:stretch/>
        </p:blipFill>
        <p:spPr>
          <a:xfrm>
            <a:off x="6564976" y="2584576"/>
            <a:ext cx="5013201" cy="2146148"/>
          </a:xfrm>
          <a:prstGeom prst="rect">
            <a:avLst/>
          </a:prstGeom>
        </p:spPr>
      </p:pic>
      <p:sp>
        <p:nvSpPr>
          <p:cNvPr id="16" name="TextBox 15">
            <a:extLst>
              <a:ext uri="{FF2B5EF4-FFF2-40B4-BE49-F238E27FC236}">
                <a16:creationId xmlns:a16="http://schemas.microsoft.com/office/drawing/2014/main" id="{6A5DD839-694B-4B96-8805-56C0373CC48E}"/>
              </a:ext>
            </a:extLst>
          </p:cNvPr>
          <p:cNvSpPr txBox="1"/>
          <p:nvPr/>
        </p:nvSpPr>
        <p:spPr>
          <a:xfrm>
            <a:off x="78638" y="1261137"/>
            <a:ext cx="5557106" cy="1323439"/>
          </a:xfrm>
          <a:prstGeom prst="rect">
            <a:avLst/>
          </a:prstGeom>
          <a:noFill/>
        </p:spPr>
        <p:txBody>
          <a:bodyPr wrap="square" rtlCol="0">
            <a:spAutoFit/>
          </a:bodyPr>
          <a:lstStyle/>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Super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BigBite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Spectrometer with large acceptance which makes high Q</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elastic measurements possible</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Ratio of D(</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e,e’p</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yield sensitive to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G</a:t>
            </a:r>
            <a:r>
              <a:rPr kumimoji="0" lang="en-US" sz="1600" b="0" i="0" u="none" strike="noStrike" kern="1200" cap="none" spc="0" normalizeH="0" baseline="-25000" noProof="0" dirty="0" err="1">
                <a:ln>
                  <a:noFill/>
                </a:ln>
                <a:solidFill>
                  <a:prstClr val="black"/>
                </a:solidFill>
                <a:effectLst/>
                <a:uLnTx/>
                <a:uFillTx/>
                <a:latin typeface="Calibri" panose="020F0502020204030204"/>
                <a:ea typeface="+mn-ea"/>
                <a:cs typeface="+mn-cs"/>
              </a:rPr>
              <a:t>M</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n</a:t>
            </a:r>
            <a:endPar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Q</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4.5,  data at two beam energies to measure two-photon exchange in neutron.</a:t>
            </a:r>
          </a:p>
        </p:txBody>
      </p:sp>
      <p:grpSp>
        <p:nvGrpSpPr>
          <p:cNvPr id="6" name="Group 5">
            <a:extLst>
              <a:ext uri="{FF2B5EF4-FFF2-40B4-BE49-F238E27FC236}">
                <a16:creationId xmlns:a16="http://schemas.microsoft.com/office/drawing/2014/main" id="{AB310FC4-6BE0-4089-9115-7F9A33D78BDC}"/>
              </a:ext>
            </a:extLst>
          </p:cNvPr>
          <p:cNvGrpSpPr/>
          <p:nvPr/>
        </p:nvGrpSpPr>
        <p:grpSpPr>
          <a:xfrm>
            <a:off x="427859" y="2485257"/>
            <a:ext cx="4555475" cy="2539736"/>
            <a:chOff x="399067" y="2698955"/>
            <a:chExt cx="4555475" cy="2539736"/>
          </a:xfrm>
        </p:grpSpPr>
        <p:pic>
          <p:nvPicPr>
            <p:cNvPr id="12" name="Picture 11">
              <a:extLst>
                <a:ext uri="{FF2B5EF4-FFF2-40B4-BE49-F238E27FC236}">
                  <a16:creationId xmlns:a16="http://schemas.microsoft.com/office/drawing/2014/main" id="{53B18A23-14CF-41AE-84ED-92DB932180B1}"/>
                </a:ext>
              </a:extLst>
            </p:cNvPr>
            <p:cNvPicPr>
              <a:picLocks noChangeAspect="1"/>
            </p:cNvPicPr>
            <p:nvPr/>
          </p:nvPicPr>
          <p:blipFill rotWithShape="1">
            <a:blip r:embed="rId2"/>
            <a:srcRect t="50000" r="50191" b="-754"/>
            <a:stretch/>
          </p:blipFill>
          <p:spPr>
            <a:xfrm>
              <a:off x="399067" y="2698955"/>
              <a:ext cx="4555475" cy="2539736"/>
            </a:xfrm>
            <a:prstGeom prst="rect">
              <a:avLst/>
            </a:prstGeom>
          </p:spPr>
        </p:pic>
        <p:sp>
          <p:nvSpPr>
            <p:cNvPr id="2" name="TextBox 1">
              <a:extLst>
                <a:ext uri="{FF2B5EF4-FFF2-40B4-BE49-F238E27FC236}">
                  <a16:creationId xmlns:a16="http://schemas.microsoft.com/office/drawing/2014/main" id="{2602C540-8E3C-82BD-9CFD-E547FD9672CE}"/>
                </a:ext>
              </a:extLst>
            </p:cNvPr>
            <p:cNvSpPr txBox="1"/>
            <p:nvPr/>
          </p:nvSpPr>
          <p:spPr>
            <a:xfrm>
              <a:off x="2857190" y="2768872"/>
              <a:ext cx="1819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 points projected errors</a:t>
              </a:r>
            </a:p>
          </p:txBody>
        </p:sp>
        <p:sp>
          <p:nvSpPr>
            <p:cNvPr id="7" name="TextBox 6">
              <a:extLst>
                <a:ext uri="{FF2B5EF4-FFF2-40B4-BE49-F238E27FC236}">
                  <a16:creationId xmlns:a16="http://schemas.microsoft.com/office/drawing/2014/main" id="{F2B510A2-7B1C-FC2D-BEB3-E0FE7DFF884B}"/>
                </a:ext>
              </a:extLst>
            </p:cNvPr>
            <p:cNvSpPr txBox="1"/>
            <p:nvPr/>
          </p:nvSpPr>
          <p:spPr>
            <a:xfrm>
              <a:off x="3103829" y="3962839"/>
              <a:ext cx="1365519" cy="8107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CA53284-2CF3-C532-A910-C680E4B34A78}"/>
                </a:ext>
              </a:extLst>
            </p:cNvPr>
            <p:cNvSpPr txBox="1"/>
            <p:nvPr/>
          </p:nvSpPr>
          <p:spPr>
            <a:xfrm>
              <a:off x="1371600" y="4217534"/>
              <a:ext cx="1606499" cy="5441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100FB671-BF6B-EE52-AEE1-5223892B6939}"/>
              </a:ext>
            </a:extLst>
          </p:cNvPr>
          <p:cNvSpPr txBox="1"/>
          <p:nvPr/>
        </p:nvSpPr>
        <p:spPr>
          <a:xfrm>
            <a:off x="129942" y="4971534"/>
            <a:ext cx="5829663" cy="1569660"/>
          </a:xfrm>
          <a:prstGeom prst="rect">
            <a:avLst/>
          </a:prstGeom>
          <a:noFill/>
        </p:spPr>
        <p:txBody>
          <a:bodyPr wrap="square" rtlCol="0">
            <a:sp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Bogdan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Wojtsekhowski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is Co-Spokesperson on all SBS form factor experiments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Holly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Szumila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-Vance and Arun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Tadepalli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are mentoring 7 graduate students on analysis.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Ole Hansen is advising grad students on SBS software for all SBS experiments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364F45-C6B2-DB6D-398A-7B07277463E2}"/>
              </a:ext>
            </a:extLst>
          </p:cNvPr>
          <p:cNvSpPr txBox="1"/>
          <p:nvPr/>
        </p:nvSpPr>
        <p:spPr>
          <a:xfrm>
            <a:off x="6283633" y="4768732"/>
            <a:ext cx="5776892" cy="1815882"/>
          </a:xfrm>
          <a:prstGeom prst="rect">
            <a:avLst/>
          </a:prstGeom>
          <a:noFill/>
        </p:spPr>
        <p:txBody>
          <a:bodyPr wrap="square">
            <a:sp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Arun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Tadepalli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and Jian-Ping Chen are mentoring two graduate students on the analysis of the polarized helium polarimetry.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Don Jones is supervising a grad student and postdoc on the analysis of the beam polarization data.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Jiwan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Poudel will analyze the data and mentor a graduate student.</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Bill Henry will mentor a grad student on the recoil polarization experiment.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C320A8-D439-F7B1-0E8E-0AF0656A9121}"/>
              </a:ext>
            </a:extLst>
          </p:cNvPr>
          <p:cNvSpPr txBox="1"/>
          <p:nvPr/>
        </p:nvSpPr>
        <p:spPr>
          <a:xfrm>
            <a:off x="6350620" y="1284928"/>
            <a:ext cx="5441914" cy="1200329"/>
          </a:xfrm>
          <a:prstGeom prst="rect">
            <a:avLst/>
          </a:prstGeom>
          <a:noFill/>
        </p:spPr>
        <p:txBody>
          <a:bodyPr wrap="square" rtlCol="0">
            <a:sp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Polarized helium target with L=60cm, P =50% at 45uA.</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Beam-target asymmetries measured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10.</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Recoil polarization by charge exchange to measure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4.5 . Cross check with separate technique.</a:t>
            </a:r>
          </a:p>
        </p:txBody>
      </p:sp>
    </p:spTree>
    <p:extLst>
      <p:ext uri="{BB962C8B-B14F-4D97-AF65-F5344CB8AC3E}">
        <p14:creationId xmlns:p14="http://schemas.microsoft.com/office/powerpoint/2010/main" val="3652496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Hall A: Proposed Science</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Comparative Review 2023</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109247-E095-40CA-BF6A-8BEEA3AEDA6B}"/>
              </a:ext>
            </a:extLst>
          </p:cNvPr>
          <p:cNvSpPr txBox="1"/>
          <p:nvPr/>
        </p:nvSpPr>
        <p:spPr>
          <a:xfrm>
            <a:off x="5787197" y="846321"/>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Proton  Electric Form Factor to Q</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 12 </a:t>
            </a:r>
          </a:p>
        </p:txBody>
      </p:sp>
      <p:sp>
        <p:nvSpPr>
          <p:cNvPr id="10" name="TextBox 9">
            <a:extLst>
              <a:ext uri="{FF2B5EF4-FFF2-40B4-BE49-F238E27FC236}">
                <a16:creationId xmlns:a16="http://schemas.microsoft.com/office/drawing/2014/main" id="{3BDBD559-C362-42BC-9FB9-63477EF48E9E}"/>
              </a:ext>
            </a:extLst>
          </p:cNvPr>
          <p:cNvSpPr txBox="1"/>
          <p:nvPr/>
        </p:nvSpPr>
        <p:spPr>
          <a:xfrm>
            <a:off x="108196" y="817028"/>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Test of twist-3 contribution</a:t>
            </a:r>
          </a:p>
        </p:txBody>
      </p:sp>
      <p:pic>
        <p:nvPicPr>
          <p:cNvPr id="7" name="Picture 6">
            <a:extLst>
              <a:ext uri="{FF2B5EF4-FFF2-40B4-BE49-F238E27FC236}">
                <a16:creationId xmlns:a16="http://schemas.microsoft.com/office/drawing/2014/main" id="{EB6EB5A4-F773-4AF7-8067-C0347E4CD168}"/>
              </a:ext>
            </a:extLst>
          </p:cNvPr>
          <p:cNvPicPr>
            <a:picLocks noChangeAspect="1"/>
          </p:cNvPicPr>
          <p:nvPr/>
        </p:nvPicPr>
        <p:blipFill rotWithShape="1">
          <a:blip r:embed="rId2"/>
          <a:srcRect l="49273" b="49574"/>
          <a:stretch/>
        </p:blipFill>
        <p:spPr>
          <a:xfrm>
            <a:off x="6309599" y="2127859"/>
            <a:ext cx="5558755" cy="2948601"/>
          </a:xfrm>
          <a:prstGeom prst="rect">
            <a:avLst/>
          </a:prstGeom>
        </p:spPr>
      </p:pic>
      <p:sp>
        <p:nvSpPr>
          <p:cNvPr id="11" name="Rectangle 10">
            <a:extLst>
              <a:ext uri="{FF2B5EF4-FFF2-40B4-BE49-F238E27FC236}">
                <a16:creationId xmlns:a16="http://schemas.microsoft.com/office/drawing/2014/main" id="{B04E0578-6414-4A26-A74F-C65765B7CD2D}"/>
              </a:ext>
            </a:extLst>
          </p:cNvPr>
          <p:cNvSpPr/>
          <p:nvPr/>
        </p:nvSpPr>
        <p:spPr>
          <a:xfrm>
            <a:off x="6096000" y="5032231"/>
            <a:ext cx="6096000" cy="1347805"/>
          </a:xfrm>
          <a:prstGeom prst="rect">
            <a:avLst/>
          </a:prstGeom>
        </p:spPr>
        <p:txBody>
          <a:bodyPr>
            <a:spAutoFit/>
          </a:bodyPr>
          <a:lstStyle/>
          <a:p>
            <a:pPr marL="117475" marR="0" lvl="0" indent="-117475"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Bogdan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Wojtsekhowski</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Mark Jones are Co-Spokespersons</a:t>
            </a:r>
          </a:p>
          <a:p>
            <a:pPr marL="117475" marR="0" lvl="0" indent="-117475"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They along with Holly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Szumila</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-Vance, Don Jones will mentor the graduate students on the analysis and publication preparation.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7CF5892-06F0-4CF6-A199-93BD8C3D0C65}"/>
              </a:ext>
            </a:extLst>
          </p:cNvPr>
          <p:cNvSpPr txBox="1"/>
          <p:nvPr/>
        </p:nvSpPr>
        <p:spPr>
          <a:xfrm>
            <a:off x="6309599" y="1333945"/>
            <a:ext cx="5388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Combining all 4 form factors, can determine the up and down quark form factors to Q</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10</a:t>
            </a:r>
          </a:p>
        </p:txBody>
      </p:sp>
      <p:sp>
        <p:nvSpPr>
          <p:cNvPr id="2" name="TextBox 1">
            <a:extLst>
              <a:ext uri="{FF2B5EF4-FFF2-40B4-BE49-F238E27FC236}">
                <a16:creationId xmlns:a16="http://schemas.microsoft.com/office/drawing/2014/main" id="{CC98DE87-4EBB-8C9E-6EE2-FCB106451CCD}"/>
              </a:ext>
            </a:extLst>
          </p:cNvPr>
          <p:cNvSpPr txBox="1"/>
          <p:nvPr/>
        </p:nvSpPr>
        <p:spPr>
          <a:xfrm>
            <a:off x="10049079" y="2707539"/>
            <a:ext cx="181927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 points projected errors</a:t>
            </a:r>
          </a:p>
        </p:txBody>
      </p:sp>
      <p:pic>
        <p:nvPicPr>
          <p:cNvPr id="6" name="Picture 5">
            <a:extLst>
              <a:ext uri="{FF2B5EF4-FFF2-40B4-BE49-F238E27FC236}">
                <a16:creationId xmlns:a16="http://schemas.microsoft.com/office/drawing/2014/main" id="{8142EF42-403F-4FCE-90BA-BFACEC48BDE2}"/>
              </a:ext>
            </a:extLst>
          </p:cNvPr>
          <p:cNvPicPr>
            <a:picLocks noChangeAspect="1"/>
          </p:cNvPicPr>
          <p:nvPr/>
        </p:nvPicPr>
        <p:blipFill>
          <a:blip r:embed="rId3"/>
          <a:stretch>
            <a:fillRect/>
          </a:stretch>
        </p:blipFill>
        <p:spPr>
          <a:xfrm>
            <a:off x="786038" y="3007809"/>
            <a:ext cx="4388613" cy="2001527"/>
          </a:xfrm>
          <a:prstGeom prst="rect">
            <a:avLst/>
          </a:prstGeom>
        </p:spPr>
      </p:pic>
      <p:sp>
        <p:nvSpPr>
          <p:cNvPr id="14" name="TextBox 13">
            <a:extLst>
              <a:ext uri="{FF2B5EF4-FFF2-40B4-BE49-F238E27FC236}">
                <a16:creationId xmlns:a16="http://schemas.microsoft.com/office/drawing/2014/main" id="{3B6C3487-0308-44E0-861A-6E1F8B96002E}"/>
              </a:ext>
            </a:extLst>
          </p:cNvPr>
          <p:cNvSpPr txBox="1"/>
          <p:nvPr/>
        </p:nvSpPr>
        <p:spPr>
          <a:xfrm>
            <a:off x="173492" y="1186360"/>
            <a:ext cx="5597317" cy="1754326"/>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p</a:t>
            </a:r>
            <a:r>
              <a:rPr kumimoji="0" lang="en-US" sz="1800" b="1" i="0" u="none" strike="noStrike" kern="1200" cap="none" spc="0" normalizeH="0" baseline="30000" noProof="0" dirty="0">
                <a:ln>
                  <a:noFill/>
                </a:ln>
                <a:solidFill>
                  <a:prstClr val="black"/>
                </a:solidFill>
                <a:effectLst/>
                <a:uLnTx/>
                <a:uFillTx/>
                <a:latin typeface="Symbol" panose="05050102010706020507" pitchFamily="18" charset="2"/>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photoproduction on neutron </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Two experiments: Measure the Beam-Target asymmetry, 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3He and another to measure the recoil polarization of proton, 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LL</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GPD based model which agrees with cross sections predicts opposite sign between two spin observables.</a:t>
            </a:r>
          </a:p>
        </p:txBody>
      </p:sp>
      <p:sp>
        <p:nvSpPr>
          <p:cNvPr id="19" name="TextBox 18">
            <a:extLst>
              <a:ext uri="{FF2B5EF4-FFF2-40B4-BE49-F238E27FC236}">
                <a16:creationId xmlns:a16="http://schemas.microsoft.com/office/drawing/2014/main" id="{4A8325D5-1503-4B4B-9FE9-38E52DD33ECD}"/>
              </a:ext>
            </a:extLst>
          </p:cNvPr>
          <p:cNvSpPr txBox="1"/>
          <p:nvPr/>
        </p:nvSpPr>
        <p:spPr>
          <a:xfrm>
            <a:off x="173493" y="5076460"/>
            <a:ext cx="5613704" cy="646331"/>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Bogdan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Wojtsekhowski</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Arun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Tadepalli</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are Co-Spokespeople.</a:t>
            </a:r>
          </a:p>
        </p:txBody>
      </p:sp>
    </p:spTree>
    <p:extLst>
      <p:ext uri="{BB962C8B-B14F-4D97-AF65-F5344CB8AC3E}">
        <p14:creationId xmlns:p14="http://schemas.microsoft.com/office/powerpoint/2010/main" val="765832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MOLLER: Proposed Science</a:t>
            </a:r>
          </a:p>
        </p:txBody>
      </p:sp>
      <p:sp>
        <p:nvSpPr>
          <p:cNvPr id="9" name="Content Placeholder 8"/>
          <p:cNvSpPr>
            <a:spLocks noGrp="1"/>
          </p:cNvSpPr>
          <p:nvPr>
            <p:ph idx="1"/>
          </p:nvPr>
        </p:nvSpPr>
        <p:spPr>
          <a:xfrm>
            <a:off x="490628" y="4532935"/>
            <a:ext cx="5275561" cy="2516529"/>
          </a:xfrm>
        </p:spPr>
        <p:txBody>
          <a:bodyPr>
            <a:normAutofit/>
          </a:bodyPr>
          <a:lstStyle/>
          <a:p>
            <a:r>
              <a:rPr lang="en-US" sz="1800" dirty="0"/>
              <a:t>James Fast (Project Manager), Ruben Fair (incoming Project </a:t>
            </a:r>
            <a:r>
              <a:rPr lang="en-US" sz="1800" dirty="0" err="1"/>
              <a:t>Panager</a:t>
            </a:r>
            <a:r>
              <a:rPr lang="en-US" sz="1800" dirty="0"/>
              <a:t>)</a:t>
            </a:r>
          </a:p>
          <a:p>
            <a:r>
              <a:rPr lang="en-US" sz="1800" dirty="0"/>
              <a:t>CAMS are Jefferson Lab staff: Vladimir </a:t>
            </a:r>
            <a:r>
              <a:rPr lang="en-US" sz="1800" dirty="0" err="1"/>
              <a:t>Berdnikov</a:t>
            </a:r>
            <a:r>
              <a:rPr lang="en-US" sz="1800" dirty="0"/>
              <a:t>, </a:t>
            </a:r>
            <a:r>
              <a:rPr lang="en-US" sz="1800" dirty="0" err="1"/>
              <a:t>Silviu</a:t>
            </a:r>
            <a:r>
              <a:rPr lang="en-US" sz="1800" dirty="0"/>
              <a:t> </a:t>
            </a:r>
            <a:r>
              <a:rPr lang="en-US" sz="1800" dirty="0" err="1"/>
              <a:t>Covrig</a:t>
            </a:r>
            <a:r>
              <a:rPr lang="en-US" sz="1800" dirty="0"/>
              <a:t>*, Michael Dion, </a:t>
            </a:r>
            <a:r>
              <a:rPr lang="en-US" sz="1800" dirty="0" err="1"/>
              <a:t>Ciprian</a:t>
            </a:r>
            <a:r>
              <a:rPr lang="en-US" sz="1800" dirty="0"/>
              <a:t> Gal*, Robert Michaels*, Carl Zorn. </a:t>
            </a:r>
          </a:p>
          <a:p>
            <a:r>
              <a:rPr lang="en-US" sz="1800" dirty="0"/>
              <a:t>About half of the A/C staff will be involved scientifically!</a:t>
            </a:r>
          </a:p>
          <a:p>
            <a:endParaRPr lang="en-US" sz="1800" dirty="0"/>
          </a:p>
        </p:txBody>
      </p:sp>
      <p:sp>
        <p:nvSpPr>
          <p:cNvPr id="4" name="Footer Placeholder 3"/>
          <p:cNvSpPr>
            <a:spLocks noGrp="1"/>
          </p:cNvSpPr>
          <p:nvPr>
            <p:ph type="ftr" sz="quarter" idx="11"/>
          </p:nvPr>
        </p:nvSpPr>
        <p:spPr/>
        <p:txBody>
          <a:bodyPr/>
          <a:lstStyle/>
          <a:p>
            <a:r>
              <a:rPr lang="en-US" dirty="0"/>
              <a:t>Comparative Review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BD091B-0642-9240-A80A-1CC34F0AD511}"/>
              </a:ext>
            </a:extLst>
          </p:cNvPr>
          <p:cNvSpPr txBox="1"/>
          <p:nvPr/>
        </p:nvSpPr>
        <p:spPr>
          <a:xfrm>
            <a:off x="504763" y="805996"/>
            <a:ext cx="4958408" cy="923330"/>
          </a:xfrm>
          <a:prstGeom prst="rect">
            <a:avLst/>
          </a:prstGeom>
          <a:noFill/>
        </p:spPr>
        <p:txBody>
          <a:bodyPr wrap="square" rtlCol="0">
            <a:spAutoFit/>
          </a:bodyPr>
          <a:lstStyle/>
          <a:p>
            <a:r>
              <a:rPr lang="en-US" dirty="0"/>
              <a:t>Major new apparatus to measure fundamental electroweak couplings in electron-electron scattering, with unique new physics reach.</a:t>
            </a:r>
          </a:p>
        </p:txBody>
      </p:sp>
      <p:pic>
        <p:nvPicPr>
          <p:cNvPr id="14" name="Picture 20" descr="Picture 20">
            <a:extLst>
              <a:ext uri="{FF2B5EF4-FFF2-40B4-BE49-F238E27FC236}">
                <a16:creationId xmlns:a16="http://schemas.microsoft.com/office/drawing/2014/main" id="{92D7CDEB-7B73-448E-8D04-F81C4A9B6601}"/>
              </a:ext>
            </a:extLst>
          </p:cNvPr>
          <p:cNvPicPr>
            <a:picLocks noChangeAspect="1"/>
          </p:cNvPicPr>
          <p:nvPr/>
        </p:nvPicPr>
        <p:blipFill rotWithShape="1">
          <a:blip r:embed="rId2"/>
          <a:srcRect l="17878" r="16106" b="2965"/>
          <a:stretch/>
        </p:blipFill>
        <p:spPr>
          <a:xfrm rot="5400000">
            <a:off x="1776941" y="750004"/>
            <a:ext cx="2433042" cy="4628152"/>
          </a:xfrm>
          <a:prstGeom prst="rect">
            <a:avLst/>
          </a:prstGeom>
          <a:ln w="12700">
            <a:miter lim="400000"/>
          </a:ln>
        </p:spPr>
      </p:pic>
      <p:pic>
        <p:nvPicPr>
          <p:cNvPr id="16" name="unknown.pdf" descr="unknown.pdf">
            <a:extLst>
              <a:ext uri="{FF2B5EF4-FFF2-40B4-BE49-F238E27FC236}">
                <a16:creationId xmlns:a16="http://schemas.microsoft.com/office/drawing/2014/main" id="{FECFCFC7-3FFF-405C-980D-DCFFA0959F5E}"/>
              </a:ext>
            </a:extLst>
          </p:cNvPr>
          <p:cNvPicPr>
            <a:picLocks noChangeAspect="1"/>
          </p:cNvPicPr>
          <p:nvPr/>
        </p:nvPicPr>
        <p:blipFill>
          <a:blip r:embed="rId3"/>
          <a:srcRect l="867" t="12046" r="7958" b="3858"/>
          <a:stretch>
            <a:fillRect/>
          </a:stretch>
        </p:blipFill>
        <p:spPr>
          <a:xfrm>
            <a:off x="6330607" y="1894305"/>
            <a:ext cx="5312497" cy="3668113"/>
          </a:xfrm>
          <a:prstGeom prst="rect">
            <a:avLst/>
          </a:prstGeom>
          <a:ln w="12700" cap="flat">
            <a:noFill/>
            <a:miter lim="400000"/>
          </a:ln>
          <a:effectLst/>
        </p:spPr>
      </p:pic>
      <p:sp>
        <p:nvSpPr>
          <p:cNvPr id="2" name="TextBox 1">
            <a:extLst>
              <a:ext uri="{FF2B5EF4-FFF2-40B4-BE49-F238E27FC236}">
                <a16:creationId xmlns:a16="http://schemas.microsoft.com/office/drawing/2014/main" id="{C3AE7A89-8F77-42EC-AE90-D59A0FFE10EB}"/>
              </a:ext>
            </a:extLst>
          </p:cNvPr>
          <p:cNvSpPr txBox="1"/>
          <p:nvPr/>
        </p:nvSpPr>
        <p:spPr>
          <a:xfrm>
            <a:off x="6609266" y="814926"/>
            <a:ext cx="5051279" cy="923330"/>
          </a:xfrm>
          <a:prstGeom prst="rect">
            <a:avLst/>
          </a:prstGeom>
          <a:noFill/>
        </p:spPr>
        <p:txBody>
          <a:bodyPr wrap="square" rtlCol="0">
            <a:spAutoFit/>
          </a:bodyPr>
          <a:lstStyle/>
          <a:p>
            <a:r>
              <a:rPr lang="en-US" dirty="0"/>
              <a:t>Precision measurement of the weak mixing angle off the Z-pole, competitive with high-energy searches for physics beyond the Standard Model.</a:t>
            </a:r>
          </a:p>
        </p:txBody>
      </p:sp>
      <p:sp>
        <p:nvSpPr>
          <p:cNvPr id="19" name="TextBox 18">
            <a:extLst>
              <a:ext uri="{FF2B5EF4-FFF2-40B4-BE49-F238E27FC236}">
                <a16:creationId xmlns:a16="http://schemas.microsoft.com/office/drawing/2014/main" id="{E8E71DB8-D588-4E44-BEF8-95E6A882B190}"/>
              </a:ext>
            </a:extLst>
          </p:cNvPr>
          <p:cNvSpPr txBox="1"/>
          <p:nvPr/>
        </p:nvSpPr>
        <p:spPr>
          <a:xfrm>
            <a:off x="6500636" y="5718467"/>
            <a:ext cx="5638180" cy="646331"/>
          </a:xfrm>
          <a:prstGeom prst="rect">
            <a:avLst/>
          </a:prstGeom>
          <a:noFill/>
        </p:spPr>
        <p:txBody>
          <a:bodyPr wrap="square" rtlCol="0">
            <a:spAutoFit/>
          </a:bodyPr>
          <a:lstStyle/>
          <a:p>
            <a:r>
              <a:rPr lang="en-US" b="1" dirty="0">
                <a:solidFill>
                  <a:srgbClr val="7030A0"/>
                </a:solidFill>
              </a:rPr>
              <a:t>42 institutions, estimated to produce ~20 PhD students and to involve ~15 postdocs.</a:t>
            </a:r>
          </a:p>
        </p:txBody>
      </p:sp>
      <p:cxnSp>
        <p:nvCxnSpPr>
          <p:cNvPr id="11" name="Straight Arrow Connector 10">
            <a:extLst>
              <a:ext uri="{FF2B5EF4-FFF2-40B4-BE49-F238E27FC236}">
                <a16:creationId xmlns:a16="http://schemas.microsoft.com/office/drawing/2014/main" id="{31E92443-06BA-1D49-80D5-B0D1877975A9}"/>
              </a:ext>
            </a:extLst>
          </p:cNvPr>
          <p:cNvCxnSpPr>
            <a:endCxn id="19" idx="1"/>
          </p:cNvCxnSpPr>
          <p:nvPr/>
        </p:nvCxnSpPr>
        <p:spPr>
          <a:xfrm flipV="1">
            <a:off x="5207000" y="6041633"/>
            <a:ext cx="1293636" cy="7976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59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SoLID</a:t>
            </a:r>
            <a:r>
              <a:rPr lang="en-US" dirty="0"/>
              <a:t>: Recent Results</a:t>
            </a:r>
          </a:p>
        </p:txBody>
      </p:sp>
      <p:sp>
        <p:nvSpPr>
          <p:cNvPr id="9" name="Content Placeholder 8"/>
          <p:cNvSpPr>
            <a:spLocks noGrp="1"/>
          </p:cNvSpPr>
          <p:nvPr>
            <p:ph idx="1"/>
          </p:nvPr>
        </p:nvSpPr>
        <p:spPr>
          <a:xfrm>
            <a:off x="347531" y="3667813"/>
            <a:ext cx="5352573" cy="2516529"/>
          </a:xfrm>
        </p:spPr>
        <p:txBody>
          <a:bodyPr>
            <a:normAutofit/>
          </a:bodyPr>
          <a:lstStyle/>
          <a:p>
            <a:r>
              <a:rPr lang="en-US" sz="1800" dirty="0"/>
              <a:t>J. P. Chen led the effort in organizing the writing and editing</a:t>
            </a:r>
          </a:p>
          <a:p>
            <a:r>
              <a:rPr lang="en-US" sz="1800" dirty="0"/>
              <a:t>Mentored several postdocs in working on the </a:t>
            </a:r>
            <a:r>
              <a:rPr lang="en-US" sz="1800" dirty="0" err="1"/>
              <a:t>SoLID</a:t>
            </a:r>
            <a:r>
              <a:rPr lang="en-US" sz="1800" dirty="0"/>
              <a:t> whitepaper and science case(s).</a:t>
            </a:r>
          </a:p>
          <a:p>
            <a:r>
              <a:rPr lang="en-US" sz="1800" dirty="0"/>
              <a:t>The </a:t>
            </a:r>
            <a:r>
              <a:rPr lang="en-US" sz="1800" dirty="0" err="1"/>
              <a:t>SoLID</a:t>
            </a:r>
            <a:r>
              <a:rPr lang="en-US" sz="1800" dirty="0"/>
              <a:t> science cases were widely presented in a number of conferences/workshops, including some by J. P. Chen.</a:t>
            </a:r>
          </a:p>
        </p:txBody>
      </p:sp>
      <p:sp>
        <p:nvSpPr>
          <p:cNvPr id="4" name="Footer Placeholder 3"/>
          <p:cNvSpPr>
            <a:spLocks noGrp="1"/>
          </p:cNvSpPr>
          <p:nvPr>
            <p:ph type="ftr" sz="quarter" idx="11"/>
          </p:nvPr>
        </p:nvSpPr>
        <p:spPr/>
        <p:txBody>
          <a:bodyPr/>
          <a:lstStyle/>
          <a:p>
            <a:r>
              <a:rPr lang="en-US" dirty="0"/>
              <a:t>Comparative Review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15" name="Picture Placeholder 14" descr="A screenshot of a computer&#10;&#10;Description automatically generated">
            <a:extLst>
              <a:ext uri="{FF2B5EF4-FFF2-40B4-BE49-F238E27FC236}">
                <a16:creationId xmlns:a16="http://schemas.microsoft.com/office/drawing/2014/main" id="{47D5B77A-93B3-58C1-19BB-941DA22FD68C}"/>
              </a:ext>
            </a:extLst>
          </p:cNvPr>
          <p:cNvPicPr>
            <a:picLocks noGrp="1" noChangeAspect="1"/>
          </p:cNvPicPr>
          <p:nvPr>
            <p:ph type="pic" sz="quarter" idx="13"/>
          </p:nvPr>
        </p:nvPicPr>
        <p:blipFill rotWithShape="1">
          <a:blip r:embed="rId2"/>
          <a:srcRect l="24665" t="19216" r="7885" b="56455"/>
          <a:stretch/>
        </p:blipFill>
        <p:spPr>
          <a:xfrm>
            <a:off x="-28410" y="1732345"/>
            <a:ext cx="6138826" cy="1501683"/>
          </a:xfrm>
        </p:spPr>
      </p:pic>
      <p:sp>
        <p:nvSpPr>
          <p:cNvPr id="11" name="Content Placeholder 10"/>
          <p:cNvSpPr>
            <a:spLocks noGrp="1"/>
          </p:cNvSpPr>
          <p:nvPr>
            <p:ph idx="14"/>
          </p:nvPr>
        </p:nvSpPr>
        <p:spPr>
          <a:xfrm>
            <a:off x="6106345" y="5100414"/>
            <a:ext cx="5531708" cy="1356038"/>
          </a:xfrm>
        </p:spPr>
        <p:txBody>
          <a:bodyPr>
            <a:normAutofit/>
          </a:bodyPr>
          <a:lstStyle/>
          <a:p>
            <a:r>
              <a:rPr lang="en-US" sz="1800" dirty="0"/>
              <a:t>J. P. Chen and Simona </a:t>
            </a:r>
            <a:r>
              <a:rPr lang="en-US" sz="1800" dirty="0" err="1"/>
              <a:t>Malace</a:t>
            </a:r>
            <a:r>
              <a:rPr lang="en-US" sz="1800" dirty="0"/>
              <a:t> worked closely in collaboration with university groups in scientific development and testing of detector prototype</a:t>
            </a:r>
          </a:p>
        </p:txBody>
      </p:sp>
      <p:pic>
        <p:nvPicPr>
          <p:cNvPr id="21" name="Picture Placeholder 20" descr="A screenshot of a computer&#10;&#10;Description automatically generated">
            <a:extLst>
              <a:ext uri="{FF2B5EF4-FFF2-40B4-BE49-F238E27FC236}">
                <a16:creationId xmlns:a16="http://schemas.microsoft.com/office/drawing/2014/main" id="{6ABB4921-C815-13C1-60A3-806FCABF2CB7}"/>
              </a:ext>
            </a:extLst>
          </p:cNvPr>
          <p:cNvPicPr>
            <a:picLocks noGrp="1" noChangeAspect="1"/>
          </p:cNvPicPr>
          <p:nvPr>
            <p:ph type="pic" sz="quarter" idx="15"/>
          </p:nvPr>
        </p:nvPicPr>
        <p:blipFill rotWithShape="1">
          <a:blip r:embed="rId3"/>
          <a:srcRect l="5177" t="28995" r="67811" b="19725"/>
          <a:stretch/>
        </p:blipFill>
        <p:spPr>
          <a:xfrm>
            <a:off x="6406225" y="1890109"/>
            <a:ext cx="2273553" cy="2927311"/>
          </a:xfrm>
        </p:spPr>
      </p:pic>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BD091B-0642-9240-A80A-1CC34F0AD511}"/>
              </a:ext>
            </a:extLst>
          </p:cNvPr>
          <p:cNvSpPr txBox="1"/>
          <p:nvPr/>
        </p:nvSpPr>
        <p:spPr>
          <a:xfrm>
            <a:off x="162812" y="879609"/>
            <a:ext cx="5823568" cy="923330"/>
          </a:xfrm>
          <a:prstGeom prst="rect">
            <a:avLst/>
          </a:prstGeom>
          <a:noFill/>
        </p:spPr>
        <p:txBody>
          <a:bodyPr wrap="square" rtlCol="0">
            <a:spAutoFit/>
          </a:bodyPr>
          <a:lstStyle/>
          <a:p>
            <a:r>
              <a:rPr lang="en-US" b="1" dirty="0" err="1"/>
              <a:t>SoLID</a:t>
            </a:r>
            <a:r>
              <a:rPr lang="en-US" b="1" dirty="0"/>
              <a:t> Whitepaper </a:t>
            </a:r>
          </a:p>
          <a:p>
            <a:r>
              <a:rPr lang="en-US" b="1" dirty="0"/>
              <a:t>accepted for publication in J. Phys. G, 2023</a:t>
            </a:r>
          </a:p>
          <a:p>
            <a:r>
              <a:rPr lang="en-US" b="1" dirty="0"/>
              <a:t>Highlights of </a:t>
            </a:r>
            <a:r>
              <a:rPr lang="en-US" b="1" dirty="0" err="1"/>
              <a:t>SoLID</a:t>
            </a:r>
            <a:r>
              <a:rPr lang="en-US" b="1" dirty="0"/>
              <a:t> scientific programs and instrumentation</a:t>
            </a:r>
          </a:p>
        </p:txBody>
      </p:sp>
      <p:pic>
        <p:nvPicPr>
          <p:cNvPr id="24" name="Picture 23" descr="A screenshot of a computer&#10;&#10;Description automatically generated">
            <a:extLst>
              <a:ext uri="{FF2B5EF4-FFF2-40B4-BE49-F238E27FC236}">
                <a16:creationId xmlns:a16="http://schemas.microsoft.com/office/drawing/2014/main" id="{F273111E-C925-7FA0-D4B2-32DC4F8D02ED}"/>
              </a:ext>
            </a:extLst>
          </p:cNvPr>
          <p:cNvPicPr>
            <a:picLocks noChangeAspect="1"/>
          </p:cNvPicPr>
          <p:nvPr/>
        </p:nvPicPr>
        <p:blipFill rotWithShape="1">
          <a:blip r:embed="rId4"/>
          <a:srcRect l="36502" t="29761" r="45893" b="49652"/>
          <a:stretch/>
        </p:blipFill>
        <p:spPr>
          <a:xfrm>
            <a:off x="8562241" y="1588627"/>
            <a:ext cx="3494534" cy="2771601"/>
          </a:xfrm>
          <a:prstGeom prst="rect">
            <a:avLst/>
          </a:prstGeom>
        </p:spPr>
      </p:pic>
      <p:sp>
        <p:nvSpPr>
          <p:cNvPr id="13" name="TextBox 12">
            <a:extLst>
              <a:ext uri="{FF2B5EF4-FFF2-40B4-BE49-F238E27FC236}">
                <a16:creationId xmlns:a16="http://schemas.microsoft.com/office/drawing/2014/main" id="{1219F7C7-90D7-3D47-87F2-3E5E197F6A00}"/>
              </a:ext>
            </a:extLst>
          </p:cNvPr>
          <p:cNvSpPr txBox="1"/>
          <p:nvPr/>
        </p:nvSpPr>
        <p:spPr>
          <a:xfrm>
            <a:off x="6350620" y="840252"/>
            <a:ext cx="4481305" cy="1200329"/>
          </a:xfrm>
          <a:prstGeom prst="rect">
            <a:avLst/>
          </a:prstGeom>
          <a:noFill/>
        </p:spPr>
        <p:txBody>
          <a:bodyPr wrap="square" rtlCol="0">
            <a:spAutoFit/>
          </a:bodyPr>
          <a:lstStyle/>
          <a:p>
            <a:r>
              <a:rPr lang="en-US" b="1" dirty="0"/>
              <a:t>Electromagnetic Calorimeter Prototype for the </a:t>
            </a:r>
            <a:r>
              <a:rPr lang="en-US" b="1" dirty="0" err="1"/>
              <a:t>SoLID</a:t>
            </a:r>
            <a:r>
              <a:rPr lang="en-US" b="1" dirty="0"/>
              <a:t> Project at Jefferson Lab</a:t>
            </a:r>
          </a:p>
          <a:p>
            <a:r>
              <a:rPr lang="en-US" b="1" dirty="0"/>
              <a:t>TIPP, SPRINGER NATURE (2018).</a:t>
            </a:r>
          </a:p>
          <a:p>
            <a:endParaRPr lang="en-US" b="1" dirty="0"/>
          </a:p>
        </p:txBody>
      </p:sp>
      <p:sp>
        <p:nvSpPr>
          <p:cNvPr id="14" name="TextBox 13">
            <a:extLst>
              <a:ext uri="{FF2B5EF4-FFF2-40B4-BE49-F238E27FC236}">
                <a16:creationId xmlns:a16="http://schemas.microsoft.com/office/drawing/2014/main" id="{1F216286-B226-C749-8C5D-424C6B3F76C3}"/>
              </a:ext>
            </a:extLst>
          </p:cNvPr>
          <p:cNvSpPr txBox="1"/>
          <p:nvPr/>
        </p:nvSpPr>
        <p:spPr>
          <a:xfrm rot="21160419">
            <a:off x="4199287" y="240088"/>
            <a:ext cx="3001633" cy="1200329"/>
          </a:xfrm>
          <a:prstGeom prst="rect">
            <a:avLst/>
          </a:prstGeom>
          <a:solidFill>
            <a:srgbClr val="92D050"/>
          </a:solidFill>
        </p:spPr>
        <p:txBody>
          <a:bodyPr wrap="square" rtlCol="0">
            <a:spAutoFit/>
          </a:bodyPr>
          <a:lstStyle/>
          <a:p>
            <a:r>
              <a:rPr lang="en-US" sz="2400" dirty="0"/>
              <a:t>Currently working on a laboratory redirect to support </a:t>
            </a:r>
            <a:r>
              <a:rPr lang="en-US" sz="2400" dirty="0" err="1"/>
              <a:t>SoLID</a:t>
            </a:r>
            <a:endParaRPr lang="en-US" sz="2400" dirty="0"/>
          </a:p>
        </p:txBody>
      </p:sp>
    </p:spTree>
    <p:extLst>
      <p:ext uri="{BB962C8B-B14F-4D97-AF65-F5344CB8AC3E}">
        <p14:creationId xmlns:p14="http://schemas.microsoft.com/office/powerpoint/2010/main" val="79849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6BF58EA-7853-7148-823C-7EE8F1B98F4A}"/>
              </a:ext>
            </a:extLst>
          </p:cNvPr>
          <p:cNvSpPr txBox="1"/>
          <p:nvPr/>
        </p:nvSpPr>
        <p:spPr>
          <a:xfrm>
            <a:off x="223024" y="1103972"/>
            <a:ext cx="10444976"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Even with </a:t>
            </a:r>
            <a:r>
              <a:rPr lang="en-US" sz="2400" dirty="0" err="1"/>
              <a:t>SoLID</a:t>
            </a:r>
            <a:r>
              <a:rPr lang="en-US" sz="2400" dirty="0"/>
              <a:t> well supported by the Long Range Plan, NP is not encouraging about new projects at this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”Redirect” is a possible way to reduce project ask (can’t change total project cost), continue development, and keep </a:t>
            </a:r>
            <a:r>
              <a:rPr lang="en-US" sz="2400" dirty="0" err="1"/>
              <a:t>SoLID</a:t>
            </a:r>
            <a:r>
              <a:rPr lang="en-US" sz="2400" dirty="0"/>
              <a:t> moving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But, it’s a tricky path…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Office of Science has called for a review of all proposals – NSAC submitted </a:t>
            </a:r>
            <a:r>
              <a:rPr lang="en-US" sz="2400" dirty="0" err="1"/>
              <a:t>SoLID</a:t>
            </a:r>
            <a:r>
              <a:rPr lang="en-US" sz="2400" dirty="0"/>
              <a:t> for consideration, as well as EIC, HRS, </a:t>
            </a:r>
            <a:r>
              <a:rPr lang="en-US" sz="2400" dirty="0" err="1"/>
              <a:t>neutrinoless</a:t>
            </a:r>
            <a:r>
              <a:rPr lang="en-US" sz="2400" dirty="0"/>
              <a:t> double beta decay,… </a:t>
            </a:r>
          </a:p>
        </p:txBody>
      </p:sp>
      <p:sp>
        <p:nvSpPr>
          <p:cNvPr id="2" name="Title 1">
            <a:extLst>
              <a:ext uri="{FF2B5EF4-FFF2-40B4-BE49-F238E27FC236}">
                <a16:creationId xmlns:a16="http://schemas.microsoft.com/office/drawing/2014/main" id="{112344C4-C04B-0088-4EF3-4AD8F53C46BD}"/>
              </a:ext>
            </a:extLst>
          </p:cNvPr>
          <p:cNvSpPr>
            <a:spLocks noGrp="1"/>
          </p:cNvSpPr>
          <p:nvPr>
            <p:ph type="title"/>
          </p:nvPr>
        </p:nvSpPr>
        <p:spPr>
          <a:xfrm>
            <a:off x="716198" y="405259"/>
            <a:ext cx="10739927" cy="452778"/>
          </a:xfrm>
        </p:spPr>
        <p:txBody>
          <a:bodyPr>
            <a:noAutofit/>
          </a:bodyPr>
          <a:lstStyle/>
          <a:p>
            <a:r>
              <a:rPr lang="en-US" sz="3200" dirty="0">
                <a:solidFill>
                  <a:srgbClr val="0D36B6"/>
                </a:solidFill>
              </a:rPr>
              <a:t>Recently, DOE NP suggested that the laboratory look at ways to “redirect” some support to </a:t>
            </a:r>
            <a:r>
              <a:rPr lang="en-US" sz="3200" dirty="0" err="1">
                <a:solidFill>
                  <a:srgbClr val="0D36B6"/>
                </a:solidFill>
              </a:rPr>
              <a:t>SoLID</a:t>
            </a:r>
            <a:endParaRPr lang="en-US" sz="3200" dirty="0">
              <a:solidFill>
                <a:srgbClr val="0D36B6"/>
              </a:solidFill>
            </a:endParaRPr>
          </a:p>
        </p:txBody>
      </p:sp>
      <p:pic>
        <p:nvPicPr>
          <p:cNvPr id="1029" name="Picture 5" descr="Thin ice poses serious dangers - Clark's Crossing Gazette">
            <a:hlinkClick r:id="rId2"/>
            <a:extLst>
              <a:ext uri="{FF2B5EF4-FFF2-40B4-BE49-F238E27FC236}">
                <a16:creationId xmlns:a16="http://schemas.microsoft.com/office/drawing/2014/main" id="{68E30502-4B3C-1D4D-8A02-B26B3167A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954" y="3290382"/>
            <a:ext cx="4460541" cy="23378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2360812-3A23-7040-AE4B-04846E5E24DA}"/>
              </a:ext>
            </a:extLst>
          </p:cNvPr>
          <p:cNvSpPr txBox="1"/>
          <p:nvPr/>
        </p:nvSpPr>
        <p:spPr>
          <a:xfrm>
            <a:off x="582728" y="3718679"/>
            <a:ext cx="6888587" cy="3139321"/>
          </a:xfrm>
          <a:prstGeom prst="rect">
            <a:avLst/>
          </a:prstGeom>
          <a:noFill/>
        </p:spPr>
        <p:txBody>
          <a:bodyPr wrap="square" rtlCol="0">
            <a:spAutoFit/>
          </a:bodyPr>
          <a:lstStyle/>
          <a:p>
            <a:r>
              <a:rPr lang="en-US" dirty="0"/>
              <a:t>Can’t look like we have extra funds sitting around – risk budget reduction</a:t>
            </a:r>
          </a:p>
          <a:p>
            <a:endParaRPr lang="en-US" dirty="0"/>
          </a:p>
          <a:p>
            <a:r>
              <a:rPr lang="en-US" dirty="0"/>
              <a:t>We DON’T have extra funds sitting around – so other efforts will suffer </a:t>
            </a:r>
          </a:p>
          <a:p>
            <a:endParaRPr lang="en-US" dirty="0"/>
          </a:p>
          <a:p>
            <a:r>
              <a:rPr lang="en-US" dirty="0"/>
              <a:t>There are “color of money” as well as project rules what we can and can’t spend 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4780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91" y="102101"/>
            <a:ext cx="9852309" cy="487490"/>
          </a:xfrm>
        </p:spPr>
        <p:txBody>
          <a:bodyPr>
            <a:normAutofit/>
          </a:bodyPr>
          <a:lstStyle/>
          <a:p>
            <a:pPr>
              <a:defRPr/>
            </a:pPr>
            <a:r>
              <a:rPr lang="en-US" sz="2800" kern="0" dirty="0">
                <a:solidFill>
                  <a:schemeClr val="accent1"/>
                </a:solidFill>
                <a:latin typeface="Arial" pitchFamily="34" charset="0"/>
              </a:rPr>
              <a:t>Summary</a:t>
            </a:r>
          </a:p>
        </p:txBody>
      </p:sp>
      <p:sp>
        <p:nvSpPr>
          <p:cNvPr id="4" name="Slide Number Placeholder 3"/>
          <p:cNvSpPr>
            <a:spLocks noGrp="1"/>
          </p:cNvSpPr>
          <p:nvPr>
            <p:ph type="sldNum" sz="quarter" idx="12"/>
          </p:nvPr>
        </p:nvSpPr>
        <p:spPr/>
        <p:txBody>
          <a:bodyPr/>
          <a:lstStyle/>
          <a:p>
            <a:pPr algn="ctr">
              <a:defRPr/>
            </a:pPr>
            <a:fld id="{07E1C93C-5050-FC42-8F10-D22D4F119D13}" type="slidenum">
              <a:rPr lang="en-US" sz="1000">
                <a:solidFill>
                  <a:srgbClr val="000000"/>
                </a:solidFill>
                <a:latin typeface="Arial" panose="020B0604020202020204" pitchFamily="34" charset="0"/>
                <a:cs typeface="Arial" panose="020B0604020202020204" pitchFamily="34" charset="0"/>
              </a:rPr>
              <a:pPr algn="ctr">
                <a:defRPr/>
              </a:pPr>
              <a:t>17</a:t>
            </a:fld>
            <a:endParaRPr lang="en-US" sz="1000" dirty="0">
              <a:solidFill>
                <a:srgbClr val="000000"/>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46325563"/>
              </p:ext>
            </p:extLst>
          </p:nvPr>
        </p:nvGraphicFramePr>
        <p:xfrm>
          <a:off x="246733" y="928087"/>
          <a:ext cx="6310184" cy="8693287"/>
        </p:xfrm>
        <a:graphic>
          <a:graphicData uri="http://schemas.openxmlformats.org/drawingml/2006/table">
            <a:tbl>
              <a:tblPr firstRow="1" bandRow="1"/>
              <a:tblGrid>
                <a:gridCol w="6310184">
                  <a:extLst>
                    <a:ext uri="{9D8B030D-6E8A-4147-A177-3AD203B41FA5}">
                      <a16:colId xmlns:a16="http://schemas.microsoft.com/office/drawing/2014/main" val="20000"/>
                    </a:ext>
                  </a:extLst>
                </a:gridCol>
              </a:tblGrid>
              <a:tr h="2950855">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Due critically to Medium Energy support, Jefferson Lab has significantly advanced the </a:t>
                      </a: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understanding of the structure of matter – and will continue to do so into the 2030s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1" u="none" strike="noStrike" kern="0" cap="none" spc="0" normalizeH="0" baseline="0" noProof="0" dirty="0">
                          <a:ln>
                            <a:noFill/>
                          </a:ln>
                          <a:solidFill>
                            <a:schemeClr val="tx1"/>
                          </a:solidFill>
                          <a:effectLst/>
                          <a:uLnTx/>
                          <a:uFillTx/>
                          <a:latin typeface="Arial" pitchFamily="34" charset="0"/>
                          <a:ea typeface="+mn-ea"/>
                          <a:cs typeface="Arial" pitchFamily="34" charset="0"/>
                        </a:rPr>
                        <a:t>Only a sample presented</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sz="1200" b="0" i="1"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Arial" panose="020B0604020202020204" pitchFamily="34" charset="0"/>
                          <a:cs typeface="Arial" panose="020B0604020202020204" pitchFamily="34" charset="0"/>
                        </a:rPr>
                        <a:t>Large </a:t>
                      </a:r>
                      <a:r>
                        <a:rPr lang="en-US" sz="1800" b="0" i="1" dirty="0">
                          <a:solidFill>
                            <a:schemeClr val="tx1"/>
                          </a:solidFill>
                          <a:latin typeface="Arial" panose="020B0604020202020204" pitchFamily="34" charset="0"/>
                          <a:cs typeface="Arial" panose="020B0604020202020204" pitchFamily="34" charset="0"/>
                        </a:rPr>
                        <a:t>and growing </a:t>
                      </a:r>
                      <a:r>
                        <a:rPr lang="en-US" sz="1800" b="0" dirty="0">
                          <a:solidFill>
                            <a:schemeClr val="tx1"/>
                          </a:solidFill>
                          <a:latin typeface="Arial" panose="020B0604020202020204" pitchFamily="34" charset="0"/>
                          <a:cs typeface="Arial" panose="020B0604020202020204" pitchFamily="34" charset="0"/>
                        </a:rPr>
                        <a:t>Nuclear Physics user community (~1900 users)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err="1">
                          <a:solidFill>
                            <a:schemeClr val="tx1"/>
                          </a:solidFill>
                          <a:latin typeface="Arial" panose="020B0604020202020204" pitchFamily="34" charset="0"/>
                          <a:cs typeface="Arial" panose="020B0604020202020204" pitchFamily="34" charset="0"/>
                        </a:rPr>
                        <a:t>JLab</a:t>
                      </a:r>
                      <a:r>
                        <a:rPr lang="en-US" sz="1800" b="0" dirty="0">
                          <a:solidFill>
                            <a:schemeClr val="tx1"/>
                          </a:solidFill>
                          <a:latin typeface="Arial" panose="020B0604020202020204" pitchFamily="34" charset="0"/>
                          <a:cs typeface="Arial" panose="020B0604020202020204" pitchFamily="34" charset="0"/>
                        </a:rPr>
                        <a:t> science staff provide necessary scientific guidance, training, mentorship to students and postdocs on site</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Jefferson Lab will remain a critical facility for fixed target electron scattering at high luminosity – fundamental studies of the valence regime</a:t>
                      </a: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Developing the science of the EIC</a:t>
                      </a: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There are emerging scientific opportunities with positrons and a higher energy CEBAF</a:t>
                      </a: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50855">
                <a:tc>
                  <a: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938175"/>
                  </a:ext>
                </a:extLst>
              </a:tr>
            </a:tbl>
          </a:graphicData>
        </a:graphic>
      </p:graphicFrame>
      <p:graphicFrame>
        <p:nvGraphicFramePr>
          <p:cNvPr id="7" name="Chart 6">
            <a:extLst>
              <a:ext uri="{FF2B5EF4-FFF2-40B4-BE49-F238E27FC236}">
                <a16:creationId xmlns:a16="http://schemas.microsoft.com/office/drawing/2014/main" id="{2FBFC3B5-6F0F-7C4B-A157-06D90D04545A}"/>
              </a:ext>
            </a:extLst>
          </p:cNvPr>
          <p:cNvGraphicFramePr>
            <a:graphicFrameLocks/>
          </p:cNvGraphicFramePr>
          <p:nvPr>
            <p:extLst>
              <p:ext uri="{D42A27DB-BD31-4B8C-83A1-F6EECF244321}">
                <p14:modId xmlns:p14="http://schemas.microsoft.com/office/powerpoint/2010/main" val="3203236678"/>
              </p:ext>
            </p:extLst>
          </p:nvPr>
        </p:nvGraphicFramePr>
        <p:xfrm>
          <a:off x="6724186" y="2170042"/>
          <a:ext cx="5151863" cy="36575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16AA3C7-4A9E-7A49-8E75-4EBB09F28AC5}"/>
              </a:ext>
            </a:extLst>
          </p:cNvPr>
          <p:cNvSpPr txBox="1"/>
          <p:nvPr/>
        </p:nvSpPr>
        <p:spPr>
          <a:xfrm rot="21160419">
            <a:off x="6462962" y="452394"/>
            <a:ext cx="2765502" cy="1938992"/>
          </a:xfrm>
          <a:prstGeom prst="rect">
            <a:avLst/>
          </a:prstGeom>
          <a:solidFill>
            <a:srgbClr val="92D050"/>
          </a:solidFill>
        </p:spPr>
        <p:txBody>
          <a:bodyPr wrap="square" rtlCol="0">
            <a:spAutoFit/>
          </a:bodyPr>
          <a:lstStyle/>
          <a:p>
            <a:r>
              <a:rPr lang="en-US" sz="2400" dirty="0"/>
              <a:t>Also discussed EIC science, 12 GeV positron, 22 GeV electron upgrade development</a:t>
            </a:r>
          </a:p>
        </p:txBody>
      </p:sp>
    </p:spTree>
    <p:extLst>
      <p:ext uri="{BB962C8B-B14F-4D97-AF65-F5344CB8AC3E}">
        <p14:creationId xmlns:p14="http://schemas.microsoft.com/office/powerpoint/2010/main" val="90037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89C2-720D-F615-3C6F-200C8D1A8AAC}"/>
              </a:ext>
            </a:extLst>
          </p:cNvPr>
          <p:cNvSpPr>
            <a:spLocks noGrp="1"/>
          </p:cNvSpPr>
          <p:nvPr>
            <p:ph type="title"/>
          </p:nvPr>
        </p:nvSpPr>
        <p:spPr/>
        <p:txBody>
          <a:bodyPr>
            <a:normAutofit fontScale="90000"/>
          </a:bodyPr>
          <a:lstStyle/>
          <a:p>
            <a:r>
              <a:rPr lang="en-US" dirty="0" err="1">
                <a:solidFill>
                  <a:srgbClr val="002060"/>
                </a:solidFill>
              </a:rPr>
              <a:t>JLab</a:t>
            </a:r>
            <a:r>
              <a:rPr lang="en-US" dirty="0">
                <a:solidFill>
                  <a:srgbClr val="002060"/>
                </a:solidFill>
              </a:rPr>
              <a:t> in the Long Range Plan</a:t>
            </a:r>
          </a:p>
        </p:txBody>
      </p:sp>
      <p:sp>
        <p:nvSpPr>
          <p:cNvPr id="19" name="TextBox 18">
            <a:extLst>
              <a:ext uri="{FF2B5EF4-FFF2-40B4-BE49-F238E27FC236}">
                <a16:creationId xmlns:a16="http://schemas.microsoft.com/office/drawing/2014/main" id="{DC7DB53C-7438-97B4-3134-95D7B61FF716}"/>
              </a:ext>
            </a:extLst>
          </p:cNvPr>
          <p:cNvSpPr txBox="1"/>
          <p:nvPr/>
        </p:nvSpPr>
        <p:spPr>
          <a:xfrm>
            <a:off x="8192860" y="864501"/>
            <a:ext cx="3566070" cy="480131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spcAft>
                <a:spcPts val="0"/>
              </a:spcAft>
              <a:buSzPts val="1000"/>
            </a:pPr>
            <a:r>
              <a:rPr lang="en-US" dirty="0">
                <a:latin typeface="Roboto" panose="02000000000000000000" pitchFamily="2" charset="0"/>
              </a:rPr>
              <a:t>2023 LRP Science Questions</a:t>
            </a:r>
            <a:endParaRPr lang="en-US" sz="1800" dirty="0">
              <a:effectLst/>
              <a:latin typeface="Roboto" panose="02000000000000000000" pitchFamily="2" charset="0"/>
            </a:endParaRPr>
          </a:p>
          <a:p>
            <a:pPr marL="342900" lvl="0" indent="-342900">
              <a:spcAft>
                <a:spcPts val="0"/>
              </a:spcAft>
              <a:buSzPts val="1000"/>
              <a:buFont typeface="Roboto" panose="02000000000000000000" pitchFamily="2" charset="0"/>
              <a:buAutoNum type="arabicPeriod"/>
            </a:pPr>
            <a:r>
              <a:rPr lang="en-US" sz="1800" dirty="0">
                <a:effectLst/>
                <a:latin typeface="Roboto" panose="02000000000000000000" pitchFamily="2" charset="0"/>
              </a:rPr>
              <a:t>How do quarks and gluons make up protons, neutrons, and, ultimately, atomic nuclei? </a:t>
            </a:r>
            <a:endParaRPr lang="en-US" dirty="0">
              <a:effectLst/>
            </a:endParaRPr>
          </a:p>
          <a:p>
            <a:pPr marL="342900" lvl="0" indent="-342900">
              <a:spcAft>
                <a:spcPts val="0"/>
              </a:spcAft>
              <a:buSzPts val="1000"/>
              <a:buFont typeface="Roboto" panose="02000000000000000000" pitchFamily="2" charset="0"/>
              <a:buAutoNum type="arabicPeriod"/>
            </a:pPr>
            <a:r>
              <a:rPr lang="en-US" sz="1800" dirty="0">
                <a:effectLst/>
                <a:latin typeface="Roboto" panose="02000000000000000000" pitchFamily="2" charset="0"/>
              </a:rPr>
              <a:t>How do the rich patterns observed in the structure and reactions of nuclei emerge from the interactions between neutrons and protons? </a:t>
            </a:r>
            <a:endParaRPr lang="en-US" dirty="0">
              <a:effectLst/>
            </a:endParaRPr>
          </a:p>
          <a:p>
            <a:pPr marL="342900" lvl="0" indent="-342900">
              <a:spcAft>
                <a:spcPts val="0"/>
              </a:spcAft>
              <a:buSzPts val="1000"/>
              <a:buFont typeface="Roboto" panose="02000000000000000000" pitchFamily="2" charset="0"/>
              <a:buAutoNum type="arabicPeriod"/>
            </a:pPr>
            <a:r>
              <a:rPr lang="en-US" sz="1800" dirty="0">
                <a:effectLst/>
                <a:latin typeface="Roboto" panose="02000000000000000000" pitchFamily="2" charset="0"/>
              </a:rPr>
              <a:t>What are the nuclear processes that drive the birth, life, and death of stars? </a:t>
            </a:r>
            <a:endParaRPr lang="en-US" dirty="0">
              <a:effectLst/>
            </a:endParaRPr>
          </a:p>
          <a:p>
            <a:pPr marL="342900" lvl="0" indent="-342900">
              <a:spcAft>
                <a:spcPts val="0"/>
              </a:spcAft>
              <a:buSzPts val="1000"/>
              <a:buFont typeface="Roboto" panose="02000000000000000000" pitchFamily="2" charset="0"/>
              <a:buAutoNum type="arabicPeriod"/>
            </a:pPr>
            <a:r>
              <a:rPr lang="en-US" sz="1800" dirty="0">
                <a:solidFill>
                  <a:srgbClr val="000000"/>
                </a:solidFill>
                <a:effectLst/>
                <a:latin typeface="Roboto" panose="02000000000000000000" pitchFamily="2" charset="0"/>
              </a:rPr>
              <a:t>How do we use atomic nuclei to uncover physics beyond the Standard Model? </a:t>
            </a:r>
            <a:endParaRPr lang="en-US" dirty="0">
              <a:effectLst/>
            </a:endParaRPr>
          </a:p>
        </p:txBody>
      </p:sp>
      <p:sp>
        <p:nvSpPr>
          <p:cNvPr id="35" name="TextBox 34">
            <a:extLst>
              <a:ext uri="{FF2B5EF4-FFF2-40B4-BE49-F238E27FC236}">
                <a16:creationId xmlns:a16="http://schemas.microsoft.com/office/drawing/2014/main" id="{263BE6C6-1222-CF09-789F-0C026FBA0E4F}"/>
              </a:ext>
            </a:extLst>
          </p:cNvPr>
          <p:cNvSpPr txBox="1"/>
          <p:nvPr/>
        </p:nvSpPr>
        <p:spPr>
          <a:xfrm>
            <a:off x="7771462" y="5745983"/>
            <a:ext cx="4251582" cy="590931"/>
          </a:xfrm>
          <a:prstGeom prst="rect">
            <a:avLst/>
          </a:prstGeom>
          <a:noFill/>
        </p:spPr>
        <p:txBody>
          <a:bodyPr wrap="square" rtlCol="0">
            <a:spAutoFit/>
          </a:bodyPr>
          <a:lstStyle/>
          <a:p>
            <a:pPr algn="ctr">
              <a:lnSpc>
                <a:spcPct val="90000"/>
              </a:lnSpc>
            </a:pPr>
            <a:r>
              <a:rPr lang="en-US" dirty="0">
                <a:solidFill>
                  <a:srgbClr val="0070C0"/>
                </a:solidFill>
              </a:rPr>
              <a:t>It takes facilities, people, and funding to tackle these challenging questions </a:t>
            </a:r>
          </a:p>
        </p:txBody>
      </p:sp>
      <p:grpSp>
        <p:nvGrpSpPr>
          <p:cNvPr id="37" name="Group 36">
            <a:extLst>
              <a:ext uri="{FF2B5EF4-FFF2-40B4-BE49-F238E27FC236}">
                <a16:creationId xmlns:a16="http://schemas.microsoft.com/office/drawing/2014/main" id="{BF5E743C-99DD-9444-FE0A-7524875BB656}"/>
              </a:ext>
            </a:extLst>
          </p:cNvPr>
          <p:cNvGrpSpPr/>
          <p:nvPr/>
        </p:nvGrpSpPr>
        <p:grpSpPr>
          <a:xfrm>
            <a:off x="628216" y="1042443"/>
            <a:ext cx="7270566" cy="5556241"/>
            <a:chOff x="628216" y="1042443"/>
            <a:chExt cx="7270566" cy="5556241"/>
          </a:xfrm>
        </p:grpSpPr>
        <p:pic>
          <p:nvPicPr>
            <p:cNvPr id="5" name="Picture 4">
              <a:extLst>
                <a:ext uri="{FF2B5EF4-FFF2-40B4-BE49-F238E27FC236}">
                  <a16:creationId xmlns:a16="http://schemas.microsoft.com/office/drawing/2014/main" id="{A468F5C7-7DC0-FD05-433E-5085BB74F410}"/>
                </a:ext>
              </a:extLst>
            </p:cNvPr>
            <p:cNvPicPr>
              <a:picLocks noChangeAspect="1"/>
            </p:cNvPicPr>
            <p:nvPr/>
          </p:nvPicPr>
          <p:blipFill rotWithShape="1">
            <a:blip r:embed="rId3"/>
            <a:srcRect l="26569" t="10234" r="27802" b="10550"/>
            <a:stretch/>
          </p:blipFill>
          <p:spPr>
            <a:xfrm rot="5400000">
              <a:off x="877870" y="854236"/>
              <a:ext cx="5259049" cy="5706307"/>
            </a:xfrm>
            <a:prstGeom prst="ellipse">
              <a:avLst/>
            </a:prstGeom>
            <a:ln>
              <a:noFill/>
            </a:ln>
            <a:effectLst>
              <a:softEdge rad="112500"/>
            </a:effectLst>
          </p:spPr>
        </p:pic>
        <p:sp>
          <p:nvSpPr>
            <p:cNvPr id="16" name="TextBox 15">
              <a:extLst>
                <a:ext uri="{FF2B5EF4-FFF2-40B4-BE49-F238E27FC236}">
                  <a16:creationId xmlns:a16="http://schemas.microsoft.com/office/drawing/2014/main" id="{69F29855-62B0-C93A-441C-8544D3A3CE8D}"/>
                </a:ext>
              </a:extLst>
            </p:cNvPr>
            <p:cNvSpPr txBox="1"/>
            <p:nvPr/>
          </p:nvSpPr>
          <p:spPr>
            <a:xfrm>
              <a:off x="5843988" y="5665815"/>
              <a:ext cx="1626089" cy="646331"/>
            </a:xfrm>
            <a:prstGeom prst="rect">
              <a:avLst/>
            </a:prstGeom>
            <a:noFill/>
          </p:spPr>
          <p:txBody>
            <a:bodyPr wrap="square" rtlCol="0">
              <a:spAutoFit/>
            </a:bodyPr>
            <a:lstStyle/>
            <a:p>
              <a:r>
                <a:rPr lang="en-US" dirty="0">
                  <a:latin typeface="+mn-lt"/>
                </a:rPr>
                <a:t>Nuclear Properties</a:t>
              </a:r>
            </a:p>
          </p:txBody>
        </p:sp>
        <p:pic>
          <p:nvPicPr>
            <p:cNvPr id="20" name="Picture 19">
              <a:extLst>
                <a:ext uri="{FF2B5EF4-FFF2-40B4-BE49-F238E27FC236}">
                  <a16:creationId xmlns:a16="http://schemas.microsoft.com/office/drawing/2014/main" id="{4541EAB1-5882-15CB-D469-4883502BEC7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3480317" y="2939395"/>
              <a:ext cx="2133600" cy="160635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CB52CB18-EEF5-484C-F595-80CBC2BC989C}"/>
                </a:ext>
              </a:extLst>
            </p:cNvPr>
            <p:cNvPicPr>
              <a:picLocks noChangeAspect="1"/>
            </p:cNvPicPr>
            <p:nvPr/>
          </p:nvPicPr>
          <p:blipFill>
            <a:blip r:embed="rId6"/>
            <a:stretch>
              <a:fillRect/>
            </a:stretch>
          </p:blipFill>
          <p:spPr>
            <a:xfrm>
              <a:off x="5130598" y="4595716"/>
              <a:ext cx="1247270" cy="1264920"/>
            </a:xfrm>
            <a:prstGeom prst="ellipse">
              <a:avLst/>
            </a:prstGeom>
            <a:ln>
              <a:noFill/>
            </a:ln>
            <a:effectLst>
              <a:softEdge rad="112500"/>
            </a:effectLst>
          </p:spPr>
        </p:pic>
        <p:sp>
          <p:nvSpPr>
            <p:cNvPr id="22" name="TextBox 21">
              <a:extLst>
                <a:ext uri="{FF2B5EF4-FFF2-40B4-BE49-F238E27FC236}">
                  <a16:creationId xmlns:a16="http://schemas.microsoft.com/office/drawing/2014/main" id="{3DE6EAB8-CA10-8B0A-6F97-05A3F82710D7}"/>
                </a:ext>
              </a:extLst>
            </p:cNvPr>
            <p:cNvSpPr txBox="1"/>
            <p:nvPr/>
          </p:nvSpPr>
          <p:spPr>
            <a:xfrm>
              <a:off x="2263465" y="5402122"/>
              <a:ext cx="928459" cy="341632"/>
            </a:xfrm>
            <a:prstGeom prst="rect">
              <a:avLst/>
            </a:prstGeom>
            <a:noFill/>
          </p:spPr>
          <p:txBody>
            <a:bodyPr wrap="none" rtlCol="0">
              <a:spAutoFit/>
            </a:bodyPr>
            <a:lstStyle/>
            <a:p>
              <a:pPr algn="ctr">
                <a:lnSpc>
                  <a:spcPct val="90000"/>
                </a:lnSpc>
              </a:pPr>
              <a:r>
                <a:rPr lang="en-US" dirty="0">
                  <a:solidFill>
                    <a:schemeClr val="bg1"/>
                  </a:solidFill>
                </a:rPr>
                <a:t>Quarks</a:t>
              </a:r>
            </a:p>
          </p:txBody>
        </p:sp>
        <p:sp>
          <p:nvSpPr>
            <p:cNvPr id="24" name="TextBox 23">
              <a:extLst>
                <a:ext uri="{FF2B5EF4-FFF2-40B4-BE49-F238E27FC236}">
                  <a16:creationId xmlns:a16="http://schemas.microsoft.com/office/drawing/2014/main" id="{BD82D816-182D-2CC1-323F-BBB757D893C7}"/>
                </a:ext>
              </a:extLst>
            </p:cNvPr>
            <p:cNvSpPr txBox="1"/>
            <p:nvPr/>
          </p:nvSpPr>
          <p:spPr>
            <a:xfrm>
              <a:off x="2124921" y="1995719"/>
              <a:ext cx="915635" cy="341632"/>
            </a:xfrm>
            <a:prstGeom prst="rect">
              <a:avLst/>
            </a:prstGeom>
            <a:noFill/>
          </p:spPr>
          <p:txBody>
            <a:bodyPr wrap="none" rtlCol="0">
              <a:spAutoFit/>
            </a:bodyPr>
            <a:lstStyle/>
            <a:p>
              <a:pPr algn="ctr">
                <a:lnSpc>
                  <a:spcPct val="90000"/>
                </a:lnSpc>
              </a:pPr>
              <a:r>
                <a:rPr lang="en-US" dirty="0">
                  <a:solidFill>
                    <a:schemeClr val="bg1"/>
                  </a:solidFill>
                </a:rPr>
                <a:t>Gluons</a:t>
              </a:r>
            </a:p>
          </p:txBody>
        </p:sp>
        <p:sp>
          <p:nvSpPr>
            <p:cNvPr id="25" name="TextBox 24">
              <a:extLst>
                <a:ext uri="{FF2B5EF4-FFF2-40B4-BE49-F238E27FC236}">
                  <a16:creationId xmlns:a16="http://schemas.microsoft.com/office/drawing/2014/main" id="{6EF1564F-ABD0-1629-0AAD-B1F431636ABD}"/>
                </a:ext>
              </a:extLst>
            </p:cNvPr>
            <p:cNvSpPr txBox="1"/>
            <p:nvPr/>
          </p:nvSpPr>
          <p:spPr>
            <a:xfrm>
              <a:off x="3836211" y="2618453"/>
              <a:ext cx="1506406" cy="590931"/>
            </a:xfrm>
            <a:prstGeom prst="rect">
              <a:avLst/>
            </a:prstGeom>
            <a:noFill/>
          </p:spPr>
          <p:txBody>
            <a:bodyPr wrap="square" rtlCol="0">
              <a:spAutoFit/>
            </a:bodyPr>
            <a:lstStyle/>
            <a:p>
              <a:pPr algn="ctr">
                <a:lnSpc>
                  <a:spcPct val="90000"/>
                </a:lnSpc>
              </a:pPr>
              <a:r>
                <a:rPr lang="en-US" dirty="0">
                  <a:solidFill>
                    <a:schemeClr val="bg1"/>
                  </a:solidFill>
                </a:rPr>
                <a:t>Neutron Star Mergers</a:t>
              </a:r>
            </a:p>
          </p:txBody>
        </p:sp>
        <p:pic>
          <p:nvPicPr>
            <p:cNvPr id="26" name="Picture 25">
              <a:extLst>
                <a:ext uri="{FF2B5EF4-FFF2-40B4-BE49-F238E27FC236}">
                  <a16:creationId xmlns:a16="http://schemas.microsoft.com/office/drawing/2014/main" id="{EF8E0D6A-ADDD-D125-1F55-4AA85D73E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502" y="4482621"/>
              <a:ext cx="1015902" cy="896014"/>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27" name="Picture 26">
              <a:extLst>
                <a:ext uri="{FF2B5EF4-FFF2-40B4-BE49-F238E27FC236}">
                  <a16:creationId xmlns:a16="http://schemas.microsoft.com/office/drawing/2014/main" id="{D3B968E6-4BB8-73D3-41E7-2A495E447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2836" y="2459826"/>
              <a:ext cx="937720" cy="898028"/>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28" name="Picture 6">
              <a:extLst>
                <a:ext uri="{FF2B5EF4-FFF2-40B4-BE49-F238E27FC236}">
                  <a16:creationId xmlns:a16="http://schemas.microsoft.com/office/drawing/2014/main" id="{ED06D159-B2B6-AEA0-5B0F-AD3BA74ADB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7695" y="3431928"/>
              <a:ext cx="977282" cy="9592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9ADFF66D-5BEF-1396-1F77-D08F40E56B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2734" y="1204169"/>
              <a:ext cx="2038318" cy="137886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0384C9E-EA16-FF0D-0A62-C47B00E21295}"/>
                </a:ext>
              </a:extLst>
            </p:cNvPr>
            <p:cNvSpPr txBox="1"/>
            <p:nvPr/>
          </p:nvSpPr>
          <p:spPr>
            <a:xfrm>
              <a:off x="6138272" y="2273935"/>
              <a:ext cx="1760510" cy="646331"/>
            </a:xfrm>
            <a:prstGeom prst="rect">
              <a:avLst/>
            </a:prstGeom>
            <a:noFill/>
          </p:spPr>
          <p:txBody>
            <a:bodyPr wrap="square" rtlCol="0">
              <a:spAutoFit/>
            </a:bodyPr>
            <a:lstStyle/>
            <a:p>
              <a:r>
                <a:rPr lang="en-US" dirty="0">
                  <a:latin typeface="+mn-lt"/>
                </a:rPr>
                <a:t>Fundamental Symmetries</a:t>
              </a:r>
            </a:p>
          </p:txBody>
        </p:sp>
        <p:pic>
          <p:nvPicPr>
            <p:cNvPr id="31" name="Picture 30">
              <a:extLst>
                <a:ext uri="{FF2B5EF4-FFF2-40B4-BE49-F238E27FC236}">
                  <a16:creationId xmlns:a16="http://schemas.microsoft.com/office/drawing/2014/main" id="{A9245173-55A5-7BAE-0FC3-AFF797804FFC}"/>
                </a:ext>
              </a:extLst>
            </p:cNvPr>
            <p:cNvPicPr>
              <a:picLocks noChangeAspect="1"/>
            </p:cNvPicPr>
            <p:nvPr/>
          </p:nvPicPr>
          <p:blipFill>
            <a:blip r:embed="rId11"/>
            <a:stretch>
              <a:fillRect/>
            </a:stretch>
          </p:blipFill>
          <p:spPr>
            <a:xfrm>
              <a:off x="628216" y="1042443"/>
              <a:ext cx="1237103" cy="15986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2" name="Picture 31">
              <a:extLst>
                <a:ext uri="{FF2B5EF4-FFF2-40B4-BE49-F238E27FC236}">
                  <a16:creationId xmlns:a16="http://schemas.microsoft.com/office/drawing/2014/main" id="{D2F8E0F0-8051-D15E-27C3-BB4E254BE774}"/>
                </a:ext>
              </a:extLst>
            </p:cNvPr>
            <p:cNvPicPr>
              <a:picLocks noChangeAspect="1"/>
            </p:cNvPicPr>
            <p:nvPr/>
          </p:nvPicPr>
          <p:blipFill rotWithShape="1">
            <a:blip r:embed="rId12"/>
            <a:srcRect l="28266" t="12337" r="28742"/>
            <a:stretch/>
          </p:blipFill>
          <p:spPr>
            <a:xfrm>
              <a:off x="833816" y="4545754"/>
              <a:ext cx="1176048" cy="15986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4" name="Picture 33">
              <a:extLst>
                <a:ext uri="{FF2B5EF4-FFF2-40B4-BE49-F238E27FC236}">
                  <a16:creationId xmlns:a16="http://schemas.microsoft.com/office/drawing/2014/main" id="{BF77DDE2-C866-2703-760B-EB86E1B456D4}"/>
                </a:ext>
              </a:extLst>
            </p:cNvPr>
            <p:cNvPicPr>
              <a:picLocks noChangeAspect="1"/>
            </p:cNvPicPr>
            <p:nvPr/>
          </p:nvPicPr>
          <p:blipFill>
            <a:blip r:embed="rId13"/>
            <a:stretch>
              <a:fillRect/>
            </a:stretch>
          </p:blipFill>
          <p:spPr>
            <a:xfrm>
              <a:off x="4077619" y="5735607"/>
              <a:ext cx="1626088" cy="86307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6" name="Picture 35">
              <a:extLst>
                <a:ext uri="{FF2B5EF4-FFF2-40B4-BE49-F238E27FC236}">
                  <a16:creationId xmlns:a16="http://schemas.microsoft.com/office/drawing/2014/main" id="{9426DF83-CB02-9214-4C3F-7589E0523A97}"/>
                </a:ext>
              </a:extLst>
            </p:cNvPr>
            <p:cNvPicPr>
              <a:picLocks noChangeAspect="1"/>
            </p:cNvPicPr>
            <p:nvPr/>
          </p:nvPicPr>
          <p:blipFill>
            <a:blip r:embed="rId14"/>
            <a:stretch>
              <a:fillRect/>
            </a:stretch>
          </p:blipFill>
          <p:spPr>
            <a:xfrm>
              <a:off x="6312138" y="3027073"/>
              <a:ext cx="1481864" cy="16465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13123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2A20-4C34-AA4A-8C2A-C862558B3222}"/>
              </a:ext>
            </a:extLst>
          </p:cNvPr>
          <p:cNvSpPr>
            <a:spLocks noGrp="1"/>
          </p:cNvSpPr>
          <p:nvPr>
            <p:ph type="title"/>
          </p:nvPr>
        </p:nvSpPr>
        <p:spPr/>
        <p:txBody>
          <a:bodyPr>
            <a:normAutofit fontScale="90000"/>
          </a:bodyPr>
          <a:lstStyle/>
          <a:p>
            <a:r>
              <a:rPr lang="en-US" dirty="0"/>
              <a:t>The Recommendations: I</a:t>
            </a:r>
          </a:p>
        </p:txBody>
      </p:sp>
      <p:sp>
        <p:nvSpPr>
          <p:cNvPr id="4" name="TextBox 3">
            <a:extLst>
              <a:ext uri="{FF2B5EF4-FFF2-40B4-BE49-F238E27FC236}">
                <a16:creationId xmlns:a16="http://schemas.microsoft.com/office/drawing/2014/main" id="{7BD75046-0078-3ED5-A9B9-F43E1ECD017B}"/>
              </a:ext>
            </a:extLst>
          </p:cNvPr>
          <p:cNvSpPr txBox="1"/>
          <p:nvPr/>
        </p:nvSpPr>
        <p:spPr>
          <a:xfrm>
            <a:off x="247974" y="914400"/>
            <a:ext cx="11696052" cy="923330"/>
          </a:xfrm>
          <a:prstGeom prst="rect">
            <a:avLst/>
          </a:prstGeom>
          <a:noFill/>
        </p:spPr>
        <p:txBody>
          <a:bodyPr wrap="square">
            <a:spAutoFit/>
          </a:bodyPr>
          <a:lstStyle/>
          <a:p>
            <a:r>
              <a:rPr lang="en-US" sz="1800" b="1" i="1" dirty="0">
                <a:solidFill>
                  <a:srgbClr val="4270C1"/>
                </a:solidFill>
                <a:effectLst/>
                <a:latin typeface="Helvetica" pitchFamily="2" charset="0"/>
              </a:rPr>
              <a:t>The highest priority of the nuclear science community is to capitalize on the extraordinary opportunities</a:t>
            </a:r>
            <a:br>
              <a:rPr lang="en-US" sz="1800" b="1" i="1" dirty="0">
                <a:solidFill>
                  <a:srgbClr val="4270C1"/>
                </a:solidFill>
                <a:effectLst/>
                <a:latin typeface="Helvetica" pitchFamily="2" charset="0"/>
              </a:rPr>
            </a:br>
            <a:r>
              <a:rPr lang="en-US" sz="1800" b="1" i="1" dirty="0">
                <a:solidFill>
                  <a:srgbClr val="4270C1"/>
                </a:solidFill>
                <a:effectLst/>
                <a:latin typeface="Helvetica" pitchFamily="2" charset="0"/>
              </a:rPr>
              <a:t>for scientific discovery made possible by the substantial and sustained investments of the United States. We must draw on the talents of all in the nation to achieve this goal. </a:t>
            </a:r>
            <a:endParaRPr lang="en-US" dirty="0">
              <a:effectLst/>
            </a:endParaRPr>
          </a:p>
        </p:txBody>
      </p:sp>
      <p:sp>
        <p:nvSpPr>
          <p:cNvPr id="6" name="TextBox 5">
            <a:extLst>
              <a:ext uri="{FF2B5EF4-FFF2-40B4-BE49-F238E27FC236}">
                <a16:creationId xmlns:a16="http://schemas.microsoft.com/office/drawing/2014/main" id="{662914AF-AB28-0FC1-1BD0-4A06D303699C}"/>
              </a:ext>
            </a:extLst>
          </p:cNvPr>
          <p:cNvSpPr txBox="1"/>
          <p:nvPr/>
        </p:nvSpPr>
        <p:spPr>
          <a:xfrm>
            <a:off x="247974" y="1837730"/>
            <a:ext cx="3365024" cy="341632"/>
          </a:xfrm>
          <a:prstGeom prst="rect">
            <a:avLst/>
          </a:prstGeom>
          <a:noFill/>
        </p:spPr>
        <p:txBody>
          <a:bodyPr wrap="none" rtlCol="0">
            <a:spAutoFit/>
          </a:bodyPr>
          <a:lstStyle/>
          <a:p>
            <a:pPr algn="l">
              <a:lnSpc>
                <a:spcPct val="90000"/>
              </a:lnSpc>
            </a:pPr>
            <a:r>
              <a:rPr lang="en-US" dirty="0"/>
              <a:t>This recommendation requires:</a:t>
            </a:r>
          </a:p>
        </p:txBody>
      </p:sp>
      <p:sp>
        <p:nvSpPr>
          <p:cNvPr id="11" name="TextBox 10">
            <a:extLst>
              <a:ext uri="{FF2B5EF4-FFF2-40B4-BE49-F238E27FC236}">
                <a16:creationId xmlns:a16="http://schemas.microsoft.com/office/drawing/2014/main" id="{A14F2768-31F6-7AC6-11C9-81F0FE264293}"/>
              </a:ext>
            </a:extLst>
          </p:cNvPr>
          <p:cNvSpPr txBox="1"/>
          <p:nvPr/>
        </p:nvSpPr>
        <p:spPr>
          <a:xfrm>
            <a:off x="247974" y="2179362"/>
            <a:ext cx="11486826" cy="3046988"/>
          </a:xfrm>
          <a:prstGeom prst="rect">
            <a:avLst/>
          </a:prstGeom>
          <a:noFill/>
        </p:spPr>
        <p:txBody>
          <a:bodyPr wrap="square">
            <a:spAutoFit/>
          </a:bodyPr>
          <a:lstStyle/>
          <a:p>
            <a:pPr marL="285750" indent="-285750">
              <a:buFont typeface="Arial" panose="020B0604020202020204" pitchFamily="34" charset="0"/>
              <a:buChar char="•"/>
            </a:pPr>
            <a:r>
              <a:rPr lang="en-US" sz="1600" dirty="0"/>
              <a:t>Increasing the research budget that advances the science program through support of theoretical and experimental research across the country, thereby expanding discovery potential, technological innovation, and workforce development to the benefit of society.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Continuing effective operation of the national user facilities ATLAS, CEBAF, and FRIB, and completing the RHIC science program, pushing the frontiers of human knowledge.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Raising the compensation of graduate researchers to levels commensurate with their cost of living—without contraction of the workforce—lowering barriers and expanding opportunities in STEM for all, and so boosting national competitiveness.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Expanding policy and resources to ensure a safe and respectful environment for everyone, realizing the full potential of the US nuclear workforce. </a:t>
            </a:r>
          </a:p>
        </p:txBody>
      </p:sp>
      <p:sp>
        <p:nvSpPr>
          <p:cNvPr id="12" name="TextBox 11">
            <a:extLst>
              <a:ext uri="{FF2B5EF4-FFF2-40B4-BE49-F238E27FC236}">
                <a16:creationId xmlns:a16="http://schemas.microsoft.com/office/drawing/2014/main" id="{A5ACD13B-606A-C333-B4E8-8647D76DC417}"/>
              </a:ext>
            </a:extLst>
          </p:cNvPr>
          <p:cNvSpPr txBox="1"/>
          <p:nvPr/>
        </p:nvSpPr>
        <p:spPr>
          <a:xfrm>
            <a:off x="276327" y="5260020"/>
            <a:ext cx="11504904" cy="1077218"/>
          </a:xfrm>
          <a:prstGeom prst="rect">
            <a:avLst/>
          </a:prstGeom>
          <a:noFill/>
        </p:spPr>
        <p:txBody>
          <a:bodyPr wrap="square">
            <a:spAutoFit/>
          </a:bodyPr>
          <a:lstStyle/>
          <a:p>
            <a:r>
              <a:rPr lang="en-US" sz="1600" dirty="0"/>
              <a:t>Nuclear science is an ecosystem in which facility operations and research at laboratories and universities by senior investigators, technical staff, postdocs, and students work together to drive progress on the forefront science questions discussed above and throughout this Long Range Plan. A healthy workforce is central not only to these scientific goals but also to the nation’s security, technological innovation, and prosperity.</a:t>
            </a:r>
          </a:p>
        </p:txBody>
      </p:sp>
    </p:spTree>
    <p:extLst>
      <p:ext uri="{BB962C8B-B14F-4D97-AF65-F5344CB8AC3E}">
        <p14:creationId xmlns:p14="http://schemas.microsoft.com/office/powerpoint/2010/main" val="419881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18" name="Title 1"/>
          <p:cNvSpPr>
            <a:spLocks noGrp="1"/>
          </p:cNvSpPr>
          <p:nvPr>
            <p:ph type="title"/>
          </p:nvPr>
        </p:nvSpPr>
        <p:spPr>
          <a:xfrm>
            <a:off x="0" y="28890"/>
            <a:ext cx="12100956" cy="740705"/>
          </a:xfrm>
        </p:spPr>
        <p:txBody>
          <a:bodyPr>
            <a:noAutofit/>
          </a:bodyPr>
          <a:lstStyle/>
          <a:p>
            <a:pPr algn="ctr"/>
            <a:r>
              <a:rPr lang="en-US" sz="3800" b="0" dirty="0">
                <a:solidFill>
                  <a:schemeClr val="accent1"/>
                </a:solidFill>
                <a:latin typeface="+mn-lt"/>
                <a:cs typeface="Avenir Black"/>
              </a:rPr>
              <a:t>Highlights from the Lab</a:t>
            </a:r>
            <a:endParaRPr lang="en-US" sz="3800" b="0" dirty="0">
              <a:solidFill>
                <a:srgbClr val="FFFFFF"/>
              </a:solidFill>
              <a:latin typeface="+mn-lt"/>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2</a:t>
            </a:fld>
            <a:endParaRPr lang="en-US" dirty="0">
              <a:solidFill>
                <a:srgbClr val="000000"/>
              </a:solidFill>
            </a:endParaRPr>
          </a:p>
        </p:txBody>
      </p:sp>
      <p:sp>
        <p:nvSpPr>
          <p:cNvPr id="4" name="TextBox 3">
            <a:extLst>
              <a:ext uri="{FF2B5EF4-FFF2-40B4-BE49-F238E27FC236}">
                <a16:creationId xmlns:a16="http://schemas.microsoft.com/office/drawing/2014/main" id="{E7CB6968-136E-ACC3-1DE4-C51044ACC7C2}"/>
              </a:ext>
            </a:extLst>
          </p:cNvPr>
          <p:cNvSpPr txBox="1"/>
          <p:nvPr/>
        </p:nvSpPr>
        <p:spPr>
          <a:xfrm>
            <a:off x="139585" y="769595"/>
            <a:ext cx="11821786" cy="5293757"/>
          </a:xfrm>
          <a:prstGeom prst="rect">
            <a:avLst/>
          </a:prstGeom>
          <a:noFill/>
        </p:spPr>
        <p:txBody>
          <a:bodyPr wrap="square">
            <a:spAutoFit/>
          </a:bodyPr>
          <a:lstStyle/>
          <a:p>
            <a:pPr marL="342900" indent="-342900">
              <a:buFont typeface="Arial" panose="020B0604020202020204" pitchFamily="34" charset="0"/>
              <a:buChar char="•"/>
            </a:pPr>
            <a:r>
              <a:rPr lang="en-US" sz="2600" dirty="0">
                <a:effectLst/>
              </a:rPr>
              <a:t>12 GeV scientific era is going strong</a:t>
            </a:r>
          </a:p>
          <a:p>
            <a:pPr marL="687388" lvl="1" indent="-230188"/>
            <a:r>
              <a:rPr lang="en-US" sz="2600" dirty="0">
                <a:effectLst/>
              </a:rPr>
              <a:t>– </a:t>
            </a:r>
            <a:r>
              <a:rPr lang="en-US" sz="2600" dirty="0"/>
              <a:t>~</a:t>
            </a:r>
            <a:r>
              <a:rPr lang="en-US" sz="2600" dirty="0">
                <a:effectLst/>
              </a:rPr>
              <a:t>30 weeks operation in FY23 and FY24 (planned), enabled by supportive Operations budget</a:t>
            </a:r>
          </a:p>
          <a:p>
            <a:pPr marL="687388" lvl="1" indent="-230188"/>
            <a:r>
              <a:rPr lang="en-US" sz="2600" dirty="0">
                <a:effectLst/>
              </a:rPr>
              <a:t>– High-profile results emerging from 12 GeV program – </a:t>
            </a:r>
            <a:r>
              <a:rPr lang="en-US" sz="2600" i="1" dirty="0">
                <a:effectLst/>
              </a:rPr>
              <a:t>thank you all!</a:t>
            </a:r>
          </a:p>
          <a:p>
            <a:pPr lvl="1"/>
            <a:r>
              <a:rPr lang="en-US" sz="2600" dirty="0">
                <a:effectLst/>
              </a:rPr>
              <a:t>– Progressing on CPP with CM refurbishments, accelerator uptime improved!</a:t>
            </a:r>
          </a:p>
          <a:p>
            <a:pPr marL="342900" indent="-342900">
              <a:buFont typeface="Arial" panose="020B0604020202020204" pitchFamily="34" charset="0"/>
              <a:buChar char="•"/>
            </a:pPr>
            <a:r>
              <a:rPr lang="en-US" sz="2600" dirty="0">
                <a:effectLst/>
              </a:rPr>
              <a:t>Successful partnership with BNL in management, design, construction of EIC Project</a:t>
            </a:r>
          </a:p>
          <a:p>
            <a:pPr marL="342900" indent="-342900">
              <a:buFont typeface="Arial" panose="020B0604020202020204" pitchFamily="34" charset="0"/>
              <a:buChar char="•"/>
            </a:pPr>
            <a:r>
              <a:rPr lang="en-US" sz="2600" dirty="0">
                <a:effectLst/>
              </a:rPr>
              <a:t>MOLLER Project well underway</a:t>
            </a:r>
          </a:p>
          <a:p>
            <a:pPr marL="342900" indent="-342900">
              <a:buFont typeface="Arial" panose="020B0604020202020204" pitchFamily="34" charset="0"/>
              <a:buChar char="•"/>
            </a:pPr>
            <a:r>
              <a:rPr lang="en-US" sz="2600" dirty="0">
                <a:effectLst/>
              </a:rPr>
              <a:t>Exploring exciting scientific opportunities enabled by cost-effective and technically innovative CEBAF upgrade concept</a:t>
            </a:r>
          </a:p>
          <a:p>
            <a:pPr marL="914400" lvl="1" indent="-457200">
              <a:buFont typeface="System Font Regular"/>
              <a:buChar char="-"/>
            </a:pPr>
            <a:r>
              <a:rPr lang="en-US" sz="2600" dirty="0"/>
              <a:t>Joint </a:t>
            </a:r>
            <a:r>
              <a:rPr lang="en-US" sz="2600" dirty="0" err="1"/>
              <a:t>JLab</a:t>
            </a:r>
            <a:r>
              <a:rPr lang="en-US" sz="2600" dirty="0"/>
              <a:t>/User committee formed, accelerator/theory/physics</a:t>
            </a:r>
          </a:p>
          <a:p>
            <a:pPr marL="914400" lvl="1" indent="-457200">
              <a:buFont typeface="System Font Regular"/>
              <a:buChar char="-"/>
            </a:pPr>
            <a:r>
              <a:rPr lang="en-US" sz="2600" dirty="0"/>
              <a:t>Expect invites to talk, workshops,….</a:t>
            </a:r>
            <a:endParaRPr lang="en-US" sz="2600" dirty="0">
              <a:effectLst/>
            </a:endParaRPr>
          </a:p>
          <a:p>
            <a:pPr marL="342900" indent="-342900">
              <a:buFont typeface="Arial" panose="020B0604020202020204" pitchFamily="34" charset="0"/>
              <a:buChar char="•"/>
            </a:pPr>
            <a:r>
              <a:rPr lang="en-US" sz="2600" dirty="0"/>
              <a:t>HPDF approved for Jefferson Lab site!</a:t>
            </a:r>
            <a:endParaRPr lang="en-US" sz="2600" dirty="0">
              <a:effectLst/>
            </a:endParaRPr>
          </a:p>
          <a:p>
            <a:pPr marL="342900" indent="-342900">
              <a:buFont typeface="Arial" panose="020B0604020202020204" pitchFamily="34" charset="0"/>
              <a:buChar char="•"/>
            </a:pPr>
            <a:r>
              <a:rPr lang="en-US" sz="2600" dirty="0"/>
              <a:t>Other i</a:t>
            </a:r>
            <a:r>
              <a:rPr lang="en-US" sz="2600" dirty="0">
                <a:effectLst/>
              </a:rPr>
              <a:t>nitial steps toward diversifying Jefferson Lab’s scientific mission – BES, HEP,…</a:t>
            </a:r>
          </a:p>
        </p:txBody>
      </p:sp>
    </p:spTree>
    <p:extLst>
      <p:ext uri="{BB962C8B-B14F-4D97-AF65-F5344CB8AC3E}">
        <p14:creationId xmlns:p14="http://schemas.microsoft.com/office/powerpoint/2010/main" val="4020252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3BAEE-D4C4-5A5F-3F33-8E8F25C4A479}"/>
              </a:ext>
            </a:extLst>
          </p:cNvPr>
          <p:cNvSpPr>
            <a:spLocks noGrp="1"/>
          </p:cNvSpPr>
          <p:nvPr>
            <p:ph type="title"/>
          </p:nvPr>
        </p:nvSpPr>
        <p:spPr/>
        <p:txBody>
          <a:bodyPr>
            <a:normAutofit fontScale="90000"/>
          </a:bodyPr>
          <a:lstStyle/>
          <a:p>
            <a:r>
              <a:rPr lang="en-US" dirty="0"/>
              <a:t>The Recommendations: II &amp; III </a:t>
            </a:r>
          </a:p>
        </p:txBody>
      </p:sp>
      <p:sp>
        <p:nvSpPr>
          <p:cNvPr id="6" name="TextBox 5">
            <a:extLst>
              <a:ext uri="{FF2B5EF4-FFF2-40B4-BE49-F238E27FC236}">
                <a16:creationId xmlns:a16="http://schemas.microsoft.com/office/drawing/2014/main" id="{BC8975D6-BBD5-CD3B-3FA9-F1381856FEB9}"/>
              </a:ext>
            </a:extLst>
          </p:cNvPr>
          <p:cNvSpPr txBox="1"/>
          <p:nvPr/>
        </p:nvSpPr>
        <p:spPr>
          <a:xfrm>
            <a:off x="343548" y="990600"/>
            <a:ext cx="11504904" cy="1477328"/>
          </a:xfrm>
          <a:prstGeom prst="rect">
            <a:avLst/>
          </a:prstGeom>
          <a:noFill/>
        </p:spPr>
        <p:txBody>
          <a:bodyPr wrap="square">
            <a:spAutoFit/>
          </a:bodyPr>
          <a:lstStyle/>
          <a:p>
            <a:r>
              <a:rPr lang="en-US" sz="1800" dirty="0">
                <a:effectLst/>
                <a:latin typeface="Helvetica" pitchFamily="2" charset="0"/>
              </a:rPr>
              <a:t>Next, we reaffirm the exceptionally high priority of the following two investments in new capabilities for nuclear physics. The </a:t>
            </a:r>
            <a:r>
              <a:rPr lang="en-US" sz="1800" dirty="0">
                <a:solidFill>
                  <a:srgbClr val="4270C1"/>
                </a:solidFill>
                <a:effectLst/>
                <a:latin typeface="Helvetica" pitchFamily="2" charset="0"/>
              </a:rPr>
              <a:t>Electron–Ion Collider </a:t>
            </a:r>
            <a:r>
              <a:rPr lang="en-US" sz="1800" dirty="0">
                <a:effectLst/>
                <a:latin typeface="Helvetica" pitchFamily="2" charset="0"/>
              </a:rPr>
              <a:t>(EIC), to be built in the United States, will elucidate the origin of visible matter in the universe and significantly advance accelerator technology as the first new particle collider to be constructed since the LHC. </a:t>
            </a:r>
            <a:r>
              <a:rPr lang="en-US" sz="1800" dirty="0" err="1">
                <a:solidFill>
                  <a:srgbClr val="4270C1"/>
                </a:solidFill>
                <a:effectLst/>
                <a:latin typeface="Helvetica" pitchFamily="2" charset="0"/>
              </a:rPr>
              <a:t>Neutrinoless</a:t>
            </a:r>
            <a:r>
              <a:rPr lang="en-US" sz="1800" dirty="0">
                <a:solidFill>
                  <a:srgbClr val="4270C1"/>
                </a:solidFill>
                <a:effectLst/>
                <a:latin typeface="Helvetica" pitchFamily="2" charset="0"/>
              </a:rPr>
              <a:t> double beta decay experiments </a:t>
            </a:r>
            <a:r>
              <a:rPr lang="en-US" sz="1800" dirty="0">
                <a:effectLst/>
                <a:latin typeface="Helvetica" pitchFamily="2" charset="0"/>
              </a:rPr>
              <a:t>have the potential to dramatically change our understanding of the physical laws governing the universe. </a:t>
            </a:r>
            <a:endParaRPr lang="en-US" dirty="0">
              <a:effectLst/>
            </a:endParaRPr>
          </a:p>
        </p:txBody>
      </p:sp>
      <p:sp>
        <p:nvSpPr>
          <p:cNvPr id="8" name="TextBox 7">
            <a:extLst>
              <a:ext uri="{FF2B5EF4-FFF2-40B4-BE49-F238E27FC236}">
                <a16:creationId xmlns:a16="http://schemas.microsoft.com/office/drawing/2014/main" id="{A2B1B2B3-231A-277E-CFDA-E8C83BD62838}"/>
              </a:ext>
            </a:extLst>
          </p:cNvPr>
          <p:cNvSpPr txBox="1"/>
          <p:nvPr/>
        </p:nvSpPr>
        <p:spPr>
          <a:xfrm>
            <a:off x="343548" y="2742034"/>
            <a:ext cx="11391252" cy="1200329"/>
          </a:xfrm>
          <a:prstGeom prst="rect">
            <a:avLst/>
          </a:prstGeom>
          <a:noFill/>
        </p:spPr>
        <p:txBody>
          <a:bodyPr wrap="square">
            <a:spAutoFit/>
          </a:bodyPr>
          <a:lstStyle/>
          <a:p>
            <a:r>
              <a:rPr lang="en-US" sz="1800" b="1" i="1" dirty="0">
                <a:solidFill>
                  <a:srgbClr val="4270C1"/>
                </a:solidFill>
                <a:effectLst/>
                <a:latin typeface="Helvetica" pitchFamily="2" charset="0"/>
              </a:rPr>
              <a:t>As the highest priority for new experiment construction, we recommend that the United States lead an international consortium that will undertake a </a:t>
            </a:r>
            <a:r>
              <a:rPr lang="en-US" sz="1800" b="1" i="1" dirty="0" err="1">
                <a:solidFill>
                  <a:srgbClr val="4270C1"/>
                </a:solidFill>
                <a:effectLst/>
                <a:latin typeface="Helvetica" pitchFamily="2" charset="0"/>
              </a:rPr>
              <a:t>neutrinoless</a:t>
            </a:r>
            <a:r>
              <a:rPr lang="en-US" sz="1800" b="1" i="1" dirty="0">
                <a:solidFill>
                  <a:srgbClr val="4270C1"/>
                </a:solidFill>
                <a:effectLst/>
                <a:latin typeface="Helvetica" pitchFamily="2" charset="0"/>
              </a:rPr>
              <a:t> double beta decay campaign, featuring the expeditious construction of ton-scale experiments, using different isotopes and complementary techniques. </a:t>
            </a:r>
            <a:endParaRPr lang="en-US" dirty="0">
              <a:effectLst/>
            </a:endParaRPr>
          </a:p>
        </p:txBody>
      </p:sp>
      <p:sp>
        <p:nvSpPr>
          <p:cNvPr id="10" name="TextBox 9">
            <a:extLst>
              <a:ext uri="{FF2B5EF4-FFF2-40B4-BE49-F238E27FC236}">
                <a16:creationId xmlns:a16="http://schemas.microsoft.com/office/drawing/2014/main" id="{A320BDFB-5AC8-52C5-BECB-0D1268DB3A3F}"/>
              </a:ext>
            </a:extLst>
          </p:cNvPr>
          <p:cNvSpPr txBox="1"/>
          <p:nvPr/>
        </p:nvSpPr>
        <p:spPr>
          <a:xfrm>
            <a:off x="343548" y="4419600"/>
            <a:ext cx="11238852" cy="369332"/>
          </a:xfrm>
          <a:prstGeom prst="rect">
            <a:avLst/>
          </a:prstGeom>
          <a:noFill/>
        </p:spPr>
        <p:txBody>
          <a:bodyPr wrap="square">
            <a:spAutoFit/>
          </a:bodyPr>
          <a:lstStyle/>
          <a:p>
            <a:r>
              <a:rPr lang="en-US" sz="1800" b="1" i="1" dirty="0">
                <a:solidFill>
                  <a:srgbClr val="4270C1"/>
                </a:solidFill>
                <a:effectLst/>
                <a:latin typeface="Helvetica" pitchFamily="2" charset="0"/>
              </a:rPr>
              <a:t>We recommend the expeditious completion of the EIC as the highest priority for facility construction. </a:t>
            </a:r>
            <a:endParaRPr lang="en-US" dirty="0">
              <a:effectLst/>
            </a:endParaRPr>
          </a:p>
        </p:txBody>
      </p:sp>
    </p:spTree>
    <p:extLst>
      <p:ext uri="{BB962C8B-B14F-4D97-AF65-F5344CB8AC3E}">
        <p14:creationId xmlns:p14="http://schemas.microsoft.com/office/powerpoint/2010/main" val="267790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1058-9916-88F7-D70E-F75D8E524D4E}"/>
              </a:ext>
            </a:extLst>
          </p:cNvPr>
          <p:cNvSpPr>
            <a:spLocks noGrp="1"/>
          </p:cNvSpPr>
          <p:nvPr>
            <p:ph type="title"/>
          </p:nvPr>
        </p:nvSpPr>
        <p:spPr/>
        <p:txBody>
          <a:bodyPr>
            <a:normAutofit fontScale="90000"/>
          </a:bodyPr>
          <a:lstStyle/>
          <a:p>
            <a:r>
              <a:rPr lang="en-US" dirty="0"/>
              <a:t>The Recommendations: IV</a:t>
            </a:r>
          </a:p>
        </p:txBody>
      </p:sp>
      <p:sp>
        <p:nvSpPr>
          <p:cNvPr id="4" name="TextBox 3">
            <a:extLst>
              <a:ext uri="{FF2B5EF4-FFF2-40B4-BE49-F238E27FC236}">
                <a16:creationId xmlns:a16="http://schemas.microsoft.com/office/drawing/2014/main" id="{9E36C3D4-AD56-141A-DA96-7D8457B66B48}"/>
              </a:ext>
            </a:extLst>
          </p:cNvPr>
          <p:cNvSpPr txBox="1"/>
          <p:nvPr/>
        </p:nvSpPr>
        <p:spPr>
          <a:xfrm>
            <a:off x="286074" y="990600"/>
            <a:ext cx="11619852" cy="646331"/>
          </a:xfrm>
          <a:prstGeom prst="rect">
            <a:avLst/>
          </a:prstGeom>
          <a:noFill/>
        </p:spPr>
        <p:txBody>
          <a:bodyPr wrap="square">
            <a:spAutoFit/>
          </a:bodyPr>
          <a:lstStyle/>
          <a:p>
            <a:r>
              <a:rPr lang="en-US" sz="1800" b="1" i="1" dirty="0">
                <a:solidFill>
                  <a:srgbClr val="4270C1"/>
                </a:solidFill>
                <a:effectLst/>
                <a:latin typeface="Helvetica" pitchFamily="2" charset="0"/>
              </a:rPr>
              <a:t>We recommend capitalizing on the unique ways in which nuclear physics can advance discovery science and applications for society by investing in additional projects and new strategic opportunities. </a:t>
            </a:r>
            <a:endParaRPr lang="en-US" dirty="0">
              <a:effectLst/>
            </a:endParaRPr>
          </a:p>
        </p:txBody>
      </p:sp>
      <p:sp>
        <p:nvSpPr>
          <p:cNvPr id="6" name="TextBox 5">
            <a:extLst>
              <a:ext uri="{FF2B5EF4-FFF2-40B4-BE49-F238E27FC236}">
                <a16:creationId xmlns:a16="http://schemas.microsoft.com/office/drawing/2014/main" id="{9E7D96DB-EB99-7674-1974-7E78F9373A85}"/>
              </a:ext>
            </a:extLst>
          </p:cNvPr>
          <p:cNvSpPr txBox="1"/>
          <p:nvPr/>
        </p:nvSpPr>
        <p:spPr>
          <a:xfrm>
            <a:off x="343548" y="1891544"/>
            <a:ext cx="10972800" cy="923330"/>
          </a:xfrm>
          <a:prstGeom prst="rect">
            <a:avLst/>
          </a:prstGeom>
          <a:noFill/>
        </p:spPr>
        <p:txBody>
          <a:bodyPr wrap="square">
            <a:spAutoFit/>
          </a:bodyPr>
          <a:lstStyle/>
          <a:p>
            <a:r>
              <a:rPr lang="en-US" dirty="0"/>
              <a:t>Today’s investments enable tomorrow’s discoveries, with corresponding benefits to society. We underscore the importance of innovative projects and emerging technologies to extend discovery science, which plays a unique role in supporting national needs.</a:t>
            </a:r>
          </a:p>
        </p:txBody>
      </p:sp>
    </p:spTree>
    <p:extLst>
      <p:ext uri="{BB962C8B-B14F-4D97-AF65-F5344CB8AC3E}">
        <p14:creationId xmlns:p14="http://schemas.microsoft.com/office/powerpoint/2010/main" val="264877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E1C1-97F2-78E8-F121-F87C32141877}"/>
              </a:ext>
            </a:extLst>
          </p:cNvPr>
          <p:cNvSpPr>
            <a:spLocks noGrp="1"/>
          </p:cNvSpPr>
          <p:nvPr>
            <p:ph type="title"/>
          </p:nvPr>
        </p:nvSpPr>
        <p:spPr>
          <a:xfrm>
            <a:off x="343548" y="251239"/>
            <a:ext cx="11504904" cy="484748"/>
          </a:xfrm>
        </p:spPr>
        <p:txBody>
          <a:bodyPr>
            <a:normAutofit fontScale="90000"/>
          </a:bodyPr>
          <a:lstStyle/>
          <a:p>
            <a:r>
              <a:rPr lang="en-US" dirty="0"/>
              <a:t>Section 1.3: Strategic Opportunities</a:t>
            </a:r>
          </a:p>
        </p:txBody>
      </p:sp>
      <p:sp>
        <p:nvSpPr>
          <p:cNvPr id="5" name="TextBox 4">
            <a:extLst>
              <a:ext uri="{FF2B5EF4-FFF2-40B4-BE49-F238E27FC236}">
                <a16:creationId xmlns:a16="http://schemas.microsoft.com/office/drawing/2014/main" id="{EDEF2DB1-9EBC-DCF3-96CD-D48CFAE7B08A}"/>
              </a:ext>
            </a:extLst>
          </p:cNvPr>
          <p:cNvSpPr txBox="1"/>
          <p:nvPr/>
        </p:nvSpPr>
        <p:spPr>
          <a:xfrm>
            <a:off x="533400" y="1219200"/>
            <a:ext cx="6124352" cy="369332"/>
          </a:xfrm>
          <a:prstGeom prst="rect">
            <a:avLst/>
          </a:prstGeom>
          <a:noFill/>
        </p:spPr>
        <p:txBody>
          <a:bodyPr wrap="square">
            <a:spAutoFit/>
          </a:bodyPr>
          <a:lstStyle/>
          <a:p>
            <a:r>
              <a:rPr lang="en-US" i="1" dirty="0">
                <a:solidFill>
                  <a:srgbClr val="006196"/>
                </a:solidFill>
                <a:latin typeface="Helvetica" pitchFamily="2" charset="0"/>
              </a:rPr>
              <a:t>1.3.1 Opportunities to Advance Discovery</a:t>
            </a:r>
            <a:endParaRPr lang="en-US" dirty="0">
              <a:solidFill>
                <a:srgbClr val="006196"/>
              </a:solidFill>
              <a:effectLst/>
              <a:latin typeface="Helvetica" pitchFamily="2" charset="0"/>
            </a:endParaRPr>
          </a:p>
        </p:txBody>
      </p:sp>
      <p:sp>
        <p:nvSpPr>
          <p:cNvPr id="7" name="TextBox 6">
            <a:extLst>
              <a:ext uri="{FF2B5EF4-FFF2-40B4-BE49-F238E27FC236}">
                <a16:creationId xmlns:a16="http://schemas.microsoft.com/office/drawing/2014/main" id="{2FC7B3E4-326F-AAD6-F25B-7C7439C369FB}"/>
              </a:ext>
            </a:extLst>
          </p:cNvPr>
          <p:cNvSpPr txBox="1"/>
          <p:nvPr/>
        </p:nvSpPr>
        <p:spPr>
          <a:xfrm>
            <a:off x="533400" y="1752600"/>
            <a:ext cx="11619852" cy="2308324"/>
          </a:xfrm>
          <a:prstGeom prst="rect">
            <a:avLst/>
          </a:prstGeom>
          <a:noFill/>
        </p:spPr>
        <p:txBody>
          <a:bodyPr wrap="square">
            <a:spAutoFit/>
          </a:bodyPr>
          <a:lstStyle/>
          <a:p>
            <a:r>
              <a:rPr lang="en-US" dirty="0"/>
              <a:t>Strategic opportunities exist to realize a range of projects that lay the foundation for the discovery science of tomorrow. These projects include the 400 MeV/u energy upgrade to FRIB (FRIB400), the Solenoidal Large Intensity Device (</a:t>
            </a:r>
            <a:r>
              <a:rPr lang="en-US" dirty="0" err="1"/>
              <a:t>SoLID</a:t>
            </a:r>
            <a:r>
              <a:rPr lang="en-US" dirty="0"/>
              <a:t>) at Jefferson Lab, targeted upgrades for the LHC heavy ion program, emerging technologies for measurements of neutrino mass and electric dipole moments, and other initiatives that are presented in the body of this report.</a:t>
            </a:r>
          </a:p>
          <a:p>
            <a:endParaRPr lang="en-US" dirty="0"/>
          </a:p>
          <a:p>
            <a:r>
              <a:rPr lang="en-US" dirty="0"/>
              <a:t>Future advances in nuclear physics rely upon a vibrant program of detector and accelerator R&amp;D, pushing for instance the current limits on detector sensitivity and on accelerator beam transport technology. R&amp;D for novel nuclear physics detector and accelerator ideas influence fields such as medicine and national security. Such developments must continue.</a:t>
            </a:r>
          </a:p>
        </p:txBody>
      </p:sp>
      <p:sp>
        <p:nvSpPr>
          <p:cNvPr id="8" name="TextBox 7">
            <a:extLst>
              <a:ext uri="{FF2B5EF4-FFF2-40B4-BE49-F238E27FC236}">
                <a16:creationId xmlns:a16="http://schemas.microsoft.com/office/drawing/2014/main" id="{3802D959-D6CC-A4C9-E3B0-E3D0A45ABCDC}"/>
              </a:ext>
            </a:extLst>
          </p:cNvPr>
          <p:cNvSpPr txBox="1"/>
          <p:nvPr/>
        </p:nvSpPr>
        <p:spPr>
          <a:xfrm>
            <a:off x="533400" y="4778990"/>
            <a:ext cx="6124352" cy="369332"/>
          </a:xfrm>
          <a:prstGeom prst="rect">
            <a:avLst/>
          </a:prstGeom>
          <a:noFill/>
        </p:spPr>
        <p:txBody>
          <a:bodyPr wrap="square">
            <a:spAutoFit/>
          </a:bodyPr>
          <a:lstStyle/>
          <a:p>
            <a:r>
              <a:rPr lang="en-US" i="1" dirty="0">
                <a:solidFill>
                  <a:srgbClr val="006196"/>
                </a:solidFill>
                <a:latin typeface="Helvetica" pitchFamily="2" charset="0"/>
              </a:rPr>
              <a:t>1.3.2 Cross-cutting Opportunities</a:t>
            </a:r>
            <a:endParaRPr lang="en-US" dirty="0">
              <a:solidFill>
                <a:srgbClr val="006196"/>
              </a:solidFill>
              <a:effectLst/>
              <a:latin typeface="Helvetica" pitchFamily="2" charset="0"/>
            </a:endParaRPr>
          </a:p>
        </p:txBody>
      </p:sp>
      <p:sp>
        <p:nvSpPr>
          <p:cNvPr id="9" name="TextBox 8">
            <a:extLst>
              <a:ext uri="{FF2B5EF4-FFF2-40B4-BE49-F238E27FC236}">
                <a16:creationId xmlns:a16="http://schemas.microsoft.com/office/drawing/2014/main" id="{D92AAC21-178E-6842-BBDA-BCD844F552B1}"/>
              </a:ext>
            </a:extLst>
          </p:cNvPr>
          <p:cNvSpPr txBox="1"/>
          <p:nvPr/>
        </p:nvSpPr>
        <p:spPr>
          <a:xfrm>
            <a:off x="1279235" y="5257800"/>
            <a:ext cx="9026830" cy="840230"/>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t>Computing and sensing – Quantum, AI/ML, HPC</a:t>
            </a:r>
          </a:p>
          <a:p>
            <a:pPr marL="285750" indent="-285750" algn="l">
              <a:lnSpc>
                <a:spcPct val="90000"/>
              </a:lnSpc>
              <a:buFont typeface="Arial" panose="020B0604020202020204" pitchFamily="34" charset="0"/>
              <a:buChar char="•"/>
            </a:pPr>
            <a:r>
              <a:rPr lang="en-US" dirty="0"/>
              <a:t>Multidisciplinary Centers – Collaborative centers built around experiment and theory</a:t>
            </a:r>
          </a:p>
          <a:p>
            <a:pPr marL="285750" indent="-285750" algn="l">
              <a:lnSpc>
                <a:spcPct val="90000"/>
              </a:lnSpc>
              <a:buFont typeface="Arial" panose="020B0604020202020204" pitchFamily="34" charset="0"/>
              <a:buChar char="•"/>
            </a:pPr>
            <a:r>
              <a:rPr lang="en-US" dirty="0"/>
              <a:t>Nuclear Data – collaboratively funded projects</a:t>
            </a:r>
          </a:p>
        </p:txBody>
      </p:sp>
    </p:spTree>
    <p:extLst>
      <p:ext uri="{BB962C8B-B14F-4D97-AF65-F5344CB8AC3E}">
        <p14:creationId xmlns:p14="http://schemas.microsoft.com/office/powerpoint/2010/main" val="936788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7A7F-FEB9-A3AA-E5E3-583F5A6AECED}"/>
              </a:ext>
            </a:extLst>
          </p:cNvPr>
          <p:cNvSpPr>
            <a:spLocks noGrp="1"/>
          </p:cNvSpPr>
          <p:nvPr>
            <p:ph type="title"/>
          </p:nvPr>
        </p:nvSpPr>
        <p:spPr/>
        <p:txBody>
          <a:bodyPr/>
          <a:lstStyle/>
          <a:p>
            <a:r>
              <a:rPr lang="en-US" dirty="0"/>
              <a:t>CEBAF in the LRP</a:t>
            </a:r>
          </a:p>
        </p:txBody>
      </p:sp>
      <p:sp>
        <p:nvSpPr>
          <p:cNvPr id="3" name="Content Placeholder 2">
            <a:extLst>
              <a:ext uri="{FF2B5EF4-FFF2-40B4-BE49-F238E27FC236}">
                <a16:creationId xmlns:a16="http://schemas.microsoft.com/office/drawing/2014/main" id="{1B4C70CC-A929-E73D-0A3D-AD4FD59149B0}"/>
              </a:ext>
            </a:extLst>
          </p:cNvPr>
          <p:cNvSpPr>
            <a:spLocks noGrp="1"/>
          </p:cNvSpPr>
          <p:nvPr>
            <p:ph idx="1"/>
          </p:nvPr>
        </p:nvSpPr>
        <p:spPr>
          <a:xfrm>
            <a:off x="347563" y="990600"/>
            <a:ext cx="11372771" cy="5257800"/>
          </a:xfrm>
        </p:spPr>
        <p:txBody>
          <a:bodyPr>
            <a:normAutofit/>
          </a:bodyPr>
          <a:lstStyle/>
          <a:p>
            <a:pPr>
              <a:lnSpc>
                <a:spcPct val="110000"/>
              </a:lnSpc>
            </a:pPr>
            <a:r>
              <a:rPr lang="en-US" dirty="0">
                <a:effectLst/>
                <a:latin typeface="Helvetica" pitchFamily="2" charset="0"/>
              </a:rPr>
              <a:t>Recent first measurements of production of</a:t>
            </a:r>
            <a:r>
              <a:rPr lang="en-US" dirty="0">
                <a:latin typeface="Helvetica" pitchFamily="2" charset="0"/>
              </a:rPr>
              <a:t> </a:t>
            </a:r>
            <a:r>
              <a:rPr lang="en-US" dirty="0">
                <a:effectLst/>
                <a:latin typeface="Helvetica" pitchFamily="2" charset="0"/>
              </a:rPr>
              <a:t>a charm–anticharm bound state at Jefferson Lab</a:t>
            </a:r>
            <a:r>
              <a:rPr lang="en-US" dirty="0">
                <a:latin typeface="Helvetica" pitchFamily="2" charset="0"/>
              </a:rPr>
              <a:t> </a:t>
            </a:r>
            <a:r>
              <a:rPr lang="en-US" dirty="0">
                <a:effectLst/>
                <a:latin typeface="Helvetica" pitchFamily="2" charset="0"/>
              </a:rPr>
              <a:t>suggest that the matter radius appears to be smaller</a:t>
            </a:r>
            <a:r>
              <a:rPr lang="en-US" dirty="0">
                <a:latin typeface="Helvetica" pitchFamily="2" charset="0"/>
              </a:rPr>
              <a:t> </a:t>
            </a:r>
            <a:r>
              <a:rPr lang="en-US" dirty="0">
                <a:effectLst/>
                <a:latin typeface="Helvetica" pitchFamily="2" charset="0"/>
              </a:rPr>
              <a:t>than the charge radius. More detailed measurements</a:t>
            </a:r>
            <a:r>
              <a:rPr lang="en-US" dirty="0">
                <a:latin typeface="Helvetica" pitchFamily="2" charset="0"/>
              </a:rPr>
              <a:t> </a:t>
            </a:r>
            <a:r>
              <a:rPr lang="en-US" dirty="0">
                <a:effectLst/>
                <a:latin typeface="Helvetica" pitchFamily="2" charset="0"/>
              </a:rPr>
              <a:t>are planned, and eventually we will be able to access</a:t>
            </a:r>
            <a:r>
              <a:rPr lang="en-US" dirty="0">
                <a:latin typeface="Helvetica" pitchFamily="2" charset="0"/>
              </a:rPr>
              <a:t> </a:t>
            </a:r>
            <a:r>
              <a:rPr lang="en-US" dirty="0">
                <a:effectLst/>
                <a:latin typeface="Helvetica" pitchFamily="2" charset="0"/>
              </a:rPr>
              <a:t>gluons by detecting the production of heavier bottom–antibottom bound states at the EIC.</a:t>
            </a:r>
          </a:p>
          <a:p>
            <a:pPr>
              <a:lnSpc>
                <a:spcPct val="110000"/>
              </a:lnSpc>
            </a:pPr>
            <a:r>
              <a:rPr lang="en-US" dirty="0">
                <a:effectLst/>
                <a:latin typeface="Helvetica" pitchFamily="2" charset="0"/>
              </a:rPr>
              <a:t>A model-independent extraction of the ratio in</a:t>
            </a:r>
            <a:r>
              <a:rPr lang="en-US" dirty="0">
                <a:latin typeface="Helvetica" pitchFamily="2" charset="0"/>
              </a:rPr>
              <a:t> </a:t>
            </a:r>
            <a:r>
              <a:rPr lang="en-US" dirty="0">
                <a:effectLst/>
                <a:latin typeface="Helvetica" pitchFamily="2" charset="0"/>
              </a:rPr>
              <a:t>Figure 3.2 (</a:t>
            </a:r>
            <a:r>
              <a:rPr lang="en-US" dirty="0" err="1">
                <a:effectLst/>
                <a:latin typeface="Helvetica" pitchFamily="2" charset="0"/>
              </a:rPr>
              <a:t>ubar</a:t>
            </a:r>
            <a:r>
              <a:rPr lang="en-US" dirty="0">
                <a:effectLst/>
                <a:latin typeface="Helvetica" pitchFamily="2" charset="0"/>
              </a:rPr>
              <a:t>/</a:t>
            </a:r>
            <a:r>
              <a:rPr lang="en-US" dirty="0" err="1">
                <a:effectLst/>
                <a:latin typeface="Helvetica" pitchFamily="2" charset="0"/>
              </a:rPr>
              <a:t>dbar</a:t>
            </a:r>
            <a:r>
              <a:rPr lang="en-US" dirty="0">
                <a:effectLst/>
                <a:latin typeface="Helvetica" pitchFamily="2" charset="0"/>
              </a:rPr>
              <a:t>) can also be obtained in parity-violating DIS</a:t>
            </a:r>
            <a:r>
              <a:rPr lang="en-US" dirty="0">
                <a:latin typeface="Helvetica" pitchFamily="2" charset="0"/>
              </a:rPr>
              <a:t> </a:t>
            </a:r>
            <a:r>
              <a:rPr lang="en-US" dirty="0">
                <a:effectLst/>
                <a:latin typeface="Helvetica" pitchFamily="2" charset="0"/>
              </a:rPr>
              <a:t>(PVDIS) with the proposed </a:t>
            </a:r>
            <a:r>
              <a:rPr lang="en-US" dirty="0" err="1">
                <a:effectLst/>
                <a:latin typeface="Helvetica" pitchFamily="2" charset="0"/>
              </a:rPr>
              <a:t>SoLID</a:t>
            </a:r>
            <a:r>
              <a:rPr lang="en-US" dirty="0">
                <a:effectLst/>
                <a:latin typeface="Helvetica" pitchFamily="2" charset="0"/>
              </a:rPr>
              <a:t> experiment at Jefferson</a:t>
            </a:r>
            <a:r>
              <a:rPr lang="en-US" dirty="0">
                <a:latin typeface="Helvetica" pitchFamily="2" charset="0"/>
              </a:rPr>
              <a:t> </a:t>
            </a:r>
            <a:r>
              <a:rPr lang="en-US" dirty="0">
                <a:effectLst/>
                <a:latin typeface="Helvetica" pitchFamily="2" charset="0"/>
              </a:rPr>
              <a:t>Lab, where the strange-quark PDF in the valence</a:t>
            </a:r>
            <a:r>
              <a:rPr lang="en-US" dirty="0">
                <a:latin typeface="Helvetica" pitchFamily="2" charset="0"/>
              </a:rPr>
              <a:t> </a:t>
            </a:r>
            <a:r>
              <a:rPr lang="en-US" dirty="0">
                <a:effectLst/>
                <a:latin typeface="Helvetica" pitchFamily="2" charset="0"/>
              </a:rPr>
              <a:t>regime can also be accessed.</a:t>
            </a:r>
          </a:p>
          <a:p>
            <a:pPr>
              <a:lnSpc>
                <a:spcPct val="110000"/>
              </a:lnSpc>
            </a:pPr>
            <a:r>
              <a:rPr lang="en-US" dirty="0">
                <a:effectLst/>
                <a:latin typeface="Helvetica" pitchFamily="2" charset="0"/>
              </a:rPr>
              <a:t>Significant progress has been</a:t>
            </a:r>
            <a:r>
              <a:rPr lang="en-US" dirty="0">
                <a:latin typeface="Helvetica" pitchFamily="2" charset="0"/>
              </a:rPr>
              <a:t> </a:t>
            </a:r>
            <a:r>
              <a:rPr lang="en-US" dirty="0">
                <a:effectLst/>
                <a:latin typeface="Helvetica" pitchFamily="2" charset="0"/>
              </a:rPr>
              <a:t>made since the last Long Range Plan: the valence</a:t>
            </a:r>
            <a:r>
              <a:rPr lang="en-US" dirty="0">
                <a:latin typeface="Helvetica" pitchFamily="2" charset="0"/>
              </a:rPr>
              <a:t> </a:t>
            </a:r>
            <a:r>
              <a:rPr lang="en-US" dirty="0">
                <a:effectLst/>
                <a:latin typeface="Helvetica" pitchFamily="2" charset="0"/>
              </a:rPr>
              <a:t>quark spin contribution was measured using polarized</a:t>
            </a:r>
            <a:r>
              <a:rPr lang="en-US" dirty="0">
                <a:latin typeface="Helvetica" pitchFamily="2" charset="0"/>
              </a:rPr>
              <a:t> </a:t>
            </a:r>
            <a:r>
              <a:rPr lang="en-US" dirty="0">
                <a:effectLst/>
                <a:latin typeface="Helvetica" pitchFamily="2" charset="0"/>
              </a:rPr>
              <a:t>electron beams scattering off polarized proton</a:t>
            </a:r>
            <a:r>
              <a:rPr lang="en-US" dirty="0">
                <a:latin typeface="Helvetica" pitchFamily="2" charset="0"/>
              </a:rPr>
              <a:t> </a:t>
            </a:r>
            <a:r>
              <a:rPr lang="en-US" dirty="0">
                <a:effectLst/>
                <a:latin typeface="Helvetica" pitchFamily="2" charset="0"/>
              </a:rPr>
              <a:t>and nuclear targets at Jefferson Lab…</a:t>
            </a:r>
            <a:r>
              <a:rPr lang="en-US" dirty="0"/>
              <a:t>Further investigation of the proton spin puzzle will be a major part of the EIC program and is discussed in greater detail in section 3.4.1.1.</a:t>
            </a:r>
          </a:p>
        </p:txBody>
      </p:sp>
    </p:spTree>
    <p:extLst>
      <p:ext uri="{BB962C8B-B14F-4D97-AF65-F5344CB8AC3E}">
        <p14:creationId xmlns:p14="http://schemas.microsoft.com/office/powerpoint/2010/main" val="229816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EAC2-56B2-D377-5C7D-D0487B82F647}"/>
              </a:ext>
            </a:extLst>
          </p:cNvPr>
          <p:cNvSpPr>
            <a:spLocks noGrp="1"/>
          </p:cNvSpPr>
          <p:nvPr>
            <p:ph type="title"/>
          </p:nvPr>
        </p:nvSpPr>
        <p:spPr/>
        <p:txBody>
          <a:bodyPr/>
          <a:lstStyle/>
          <a:p>
            <a:r>
              <a:rPr lang="en-US" dirty="0"/>
              <a:t>CEBAF in the LRP</a:t>
            </a:r>
          </a:p>
        </p:txBody>
      </p:sp>
      <p:sp>
        <p:nvSpPr>
          <p:cNvPr id="3" name="Content Placeholder 2">
            <a:extLst>
              <a:ext uri="{FF2B5EF4-FFF2-40B4-BE49-F238E27FC236}">
                <a16:creationId xmlns:a16="http://schemas.microsoft.com/office/drawing/2014/main" id="{17C6D068-04F6-B795-9A7A-97FA1CC34C82}"/>
              </a:ext>
            </a:extLst>
          </p:cNvPr>
          <p:cNvSpPr>
            <a:spLocks noGrp="1"/>
          </p:cNvSpPr>
          <p:nvPr>
            <p:ph idx="1"/>
          </p:nvPr>
        </p:nvSpPr>
        <p:spPr>
          <a:xfrm>
            <a:off x="347563" y="1004518"/>
            <a:ext cx="11372771" cy="5472481"/>
          </a:xfrm>
        </p:spPr>
        <p:txBody>
          <a:bodyPr>
            <a:normAutofit/>
          </a:bodyPr>
          <a:lstStyle/>
          <a:p>
            <a:pPr>
              <a:lnSpc>
                <a:spcPct val="100000"/>
              </a:lnSpc>
            </a:pPr>
            <a:r>
              <a:rPr lang="en-US" dirty="0">
                <a:effectLst/>
                <a:latin typeface="Helvetica" pitchFamily="2" charset="0"/>
              </a:rPr>
              <a:t>The possible addition of a polarized</a:t>
            </a:r>
            <a:r>
              <a:rPr lang="en-US" dirty="0">
                <a:latin typeface="Helvetica" pitchFamily="2" charset="0"/>
              </a:rPr>
              <a:t> </a:t>
            </a:r>
            <a:r>
              <a:rPr lang="en-US" dirty="0">
                <a:effectLst/>
                <a:latin typeface="Helvetica" pitchFamily="2" charset="0"/>
              </a:rPr>
              <a:t>positron beam to CEBAF would enable precise</a:t>
            </a:r>
            <a:r>
              <a:rPr lang="en-US" dirty="0">
                <a:latin typeface="Helvetica" pitchFamily="2" charset="0"/>
              </a:rPr>
              <a:t> </a:t>
            </a:r>
            <a:r>
              <a:rPr lang="en-US" dirty="0">
                <a:effectLst/>
                <a:latin typeface="Helvetica" pitchFamily="2" charset="0"/>
              </a:rPr>
              <a:t>separation of signal and background for one of the</a:t>
            </a:r>
            <a:r>
              <a:rPr lang="en-US" dirty="0">
                <a:latin typeface="Helvetica" pitchFamily="2" charset="0"/>
              </a:rPr>
              <a:t> </a:t>
            </a:r>
            <a:r>
              <a:rPr lang="en-US" dirty="0">
                <a:effectLst/>
                <a:latin typeface="Helvetica" pitchFamily="2" charset="0"/>
              </a:rPr>
              <a:t>relevant processes to access GPDs. The future EIC</a:t>
            </a:r>
            <a:r>
              <a:rPr lang="en-US" dirty="0">
                <a:latin typeface="Helvetica" pitchFamily="2" charset="0"/>
              </a:rPr>
              <a:t> </a:t>
            </a:r>
            <a:r>
              <a:rPr lang="en-US" dirty="0">
                <a:effectLst/>
                <a:latin typeface="Helvetica" pitchFamily="2" charset="0"/>
              </a:rPr>
              <a:t>will enable a complementary program to perform</a:t>
            </a:r>
            <a:r>
              <a:rPr lang="en-US" dirty="0">
                <a:latin typeface="Helvetica" pitchFamily="2" charset="0"/>
              </a:rPr>
              <a:t> </a:t>
            </a:r>
            <a:r>
              <a:rPr lang="en-US" dirty="0">
                <a:effectLst/>
                <a:latin typeface="Helvetica" pitchFamily="2" charset="0"/>
              </a:rPr>
              <a:t>spatial imaging for quarks and gluons carrying smaller</a:t>
            </a:r>
            <a:r>
              <a:rPr lang="en-US" dirty="0">
                <a:latin typeface="Helvetica" pitchFamily="2" charset="0"/>
              </a:rPr>
              <a:t> </a:t>
            </a:r>
            <a:r>
              <a:rPr lang="en-US" dirty="0">
                <a:effectLst/>
                <a:latin typeface="Helvetica" pitchFamily="2" charset="0"/>
              </a:rPr>
              <a:t>momentum fractions of the nucleon.</a:t>
            </a:r>
          </a:p>
          <a:p>
            <a:pPr>
              <a:lnSpc>
                <a:spcPct val="100000"/>
              </a:lnSpc>
            </a:pPr>
            <a:r>
              <a:rPr lang="en-US" dirty="0"/>
              <a:t>The origin of these large opposing spin-spin correlations is not yet understood. Proposed measurements at the Jefferson Lab </a:t>
            </a:r>
            <a:r>
              <a:rPr lang="en-US" dirty="0" err="1"/>
              <a:t>SoLID</a:t>
            </a:r>
            <a:r>
              <a:rPr lang="en-US" dirty="0"/>
              <a:t> detector and the future EIC will significantly improve our knowledge of these correlations. </a:t>
            </a:r>
          </a:p>
          <a:p>
            <a:pPr>
              <a:lnSpc>
                <a:spcPct val="100000"/>
              </a:lnSpc>
            </a:pPr>
            <a:endParaRPr lang="en-US" dirty="0"/>
          </a:p>
        </p:txBody>
      </p:sp>
    </p:spTree>
    <p:extLst>
      <p:ext uri="{BB962C8B-B14F-4D97-AF65-F5344CB8AC3E}">
        <p14:creationId xmlns:p14="http://schemas.microsoft.com/office/powerpoint/2010/main" val="2134917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2FFD-4517-1481-F509-19E7ECAC65B5}"/>
              </a:ext>
            </a:extLst>
          </p:cNvPr>
          <p:cNvSpPr>
            <a:spLocks noGrp="1"/>
          </p:cNvSpPr>
          <p:nvPr>
            <p:ph type="title"/>
          </p:nvPr>
        </p:nvSpPr>
        <p:spPr/>
        <p:txBody>
          <a:bodyPr/>
          <a:lstStyle/>
          <a:p>
            <a:r>
              <a:rPr lang="en-US" dirty="0"/>
              <a:t>CEBAF in the LRP</a:t>
            </a:r>
          </a:p>
        </p:txBody>
      </p:sp>
      <p:sp>
        <p:nvSpPr>
          <p:cNvPr id="3" name="Content Placeholder 2">
            <a:extLst>
              <a:ext uri="{FF2B5EF4-FFF2-40B4-BE49-F238E27FC236}">
                <a16:creationId xmlns:a16="http://schemas.microsoft.com/office/drawing/2014/main" id="{146E483C-5FE5-2752-FB07-4FF5C8783911}"/>
              </a:ext>
            </a:extLst>
          </p:cNvPr>
          <p:cNvSpPr>
            <a:spLocks noGrp="1"/>
          </p:cNvSpPr>
          <p:nvPr>
            <p:ph idx="1"/>
          </p:nvPr>
        </p:nvSpPr>
        <p:spPr>
          <a:xfrm>
            <a:off x="347563" y="990600"/>
            <a:ext cx="11372771" cy="5410200"/>
          </a:xfrm>
        </p:spPr>
        <p:txBody>
          <a:bodyPr/>
          <a:lstStyle/>
          <a:p>
            <a:pPr>
              <a:lnSpc>
                <a:spcPct val="100000"/>
              </a:lnSpc>
            </a:pPr>
            <a:r>
              <a:rPr lang="en-US" dirty="0"/>
              <a:t>To investigate the other XYZP states, higher beam energy is required; the tetraquark candidate </a:t>
            </a:r>
            <a:r>
              <a:rPr lang="en-US" dirty="0" err="1"/>
              <a:t>Z</a:t>
            </a:r>
            <a:r>
              <a:rPr lang="en-US" baseline="-25000" dirty="0" err="1"/>
              <a:t>c</a:t>
            </a:r>
            <a:r>
              <a:rPr lang="en-US" dirty="0"/>
              <a:t> states would </a:t>
            </a:r>
            <a:r>
              <a:rPr lang="en-US" dirty="0" err="1"/>
              <a:t>Z</a:t>
            </a:r>
            <a:r>
              <a:rPr lang="en-US" baseline="-25000" dirty="0" err="1"/>
              <a:t>c</a:t>
            </a:r>
            <a:r>
              <a:rPr lang="en-US" dirty="0"/>
              <a:t> be copiously produced at a high-luminosity, fixed-target electron machine operating above 20 GeV.</a:t>
            </a:r>
          </a:p>
          <a:p>
            <a:pPr>
              <a:lnSpc>
                <a:spcPct val="100000"/>
              </a:lnSpc>
            </a:pPr>
            <a:r>
              <a:rPr lang="en-US" dirty="0">
                <a:effectLst/>
                <a:latin typeface="Helvetica" pitchFamily="2" charset="0"/>
              </a:rPr>
              <a:t>Future high-resolution hyper-nuclear experiments at</a:t>
            </a:r>
            <a:r>
              <a:rPr lang="en-US" dirty="0">
                <a:latin typeface="Helvetica" pitchFamily="2" charset="0"/>
              </a:rPr>
              <a:t> </a:t>
            </a:r>
            <a:r>
              <a:rPr lang="en-US" dirty="0">
                <a:effectLst/>
                <a:latin typeface="Helvetica" pitchFamily="2" charset="0"/>
              </a:rPr>
              <a:t>Jefferson Lab in Halls A and C and efforts to isolate</a:t>
            </a:r>
            <a:r>
              <a:rPr lang="en-US" dirty="0">
                <a:latin typeface="Helvetica" pitchFamily="2" charset="0"/>
              </a:rPr>
              <a:t> </a:t>
            </a:r>
            <a:r>
              <a:rPr lang="en-US" dirty="0">
                <a:effectLst/>
                <a:latin typeface="Helvetica" pitchFamily="2" charset="0"/>
              </a:rPr>
              <a:t>hyperon–nucleon scattering in Hall B provide critical</a:t>
            </a:r>
            <a:r>
              <a:rPr lang="en-US" dirty="0">
                <a:latin typeface="Helvetica" pitchFamily="2" charset="0"/>
              </a:rPr>
              <a:t> </a:t>
            </a:r>
            <a:r>
              <a:rPr lang="en-US" dirty="0">
                <a:effectLst/>
                <a:latin typeface="Helvetica" pitchFamily="2" charset="0"/>
              </a:rPr>
              <a:t>measurements to help solve this interdisciplinary</a:t>
            </a:r>
            <a:r>
              <a:rPr lang="en-US" dirty="0">
                <a:latin typeface="Helvetica" pitchFamily="2" charset="0"/>
              </a:rPr>
              <a:t> </a:t>
            </a:r>
            <a:r>
              <a:rPr lang="en-US" dirty="0">
                <a:effectLst/>
                <a:latin typeface="Helvetica" pitchFamily="2" charset="0"/>
              </a:rPr>
              <a:t>problem.</a:t>
            </a:r>
          </a:p>
          <a:p>
            <a:pPr>
              <a:lnSpc>
                <a:spcPct val="100000"/>
              </a:lnSpc>
            </a:pPr>
            <a:r>
              <a:rPr lang="en-US" dirty="0">
                <a:latin typeface="Helvetica" pitchFamily="2" charset="0"/>
              </a:rPr>
              <a:t>Moller and </a:t>
            </a:r>
            <a:r>
              <a:rPr lang="en-US" dirty="0" err="1">
                <a:latin typeface="Helvetica" pitchFamily="2" charset="0"/>
              </a:rPr>
              <a:t>SoLID</a:t>
            </a:r>
            <a:r>
              <a:rPr lang="en-US" dirty="0">
                <a:latin typeface="Helvetica" pitchFamily="2" charset="0"/>
              </a:rPr>
              <a:t> also have good visibility in the fundamental symmetries section of the document</a:t>
            </a:r>
          </a:p>
          <a:p>
            <a:pPr>
              <a:lnSpc>
                <a:spcPct val="100000"/>
              </a:lnSpc>
            </a:pPr>
            <a:r>
              <a:rPr lang="en-US" dirty="0">
                <a:effectLst/>
                <a:latin typeface="Helvetica" pitchFamily="2" charset="0"/>
              </a:rPr>
              <a:t>SOLID – mentioned 22 times</a:t>
            </a:r>
          </a:p>
        </p:txBody>
      </p:sp>
    </p:spTree>
    <p:extLst>
      <p:ext uri="{BB962C8B-B14F-4D97-AF65-F5344CB8AC3E}">
        <p14:creationId xmlns:p14="http://schemas.microsoft.com/office/powerpoint/2010/main" val="1829018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4FB0-21F4-A3AA-A969-AD8787D1E562}"/>
              </a:ext>
            </a:extLst>
          </p:cNvPr>
          <p:cNvSpPr>
            <a:spLocks noGrp="1"/>
          </p:cNvSpPr>
          <p:nvPr>
            <p:ph type="title"/>
          </p:nvPr>
        </p:nvSpPr>
        <p:spPr>
          <a:xfrm>
            <a:off x="173781" y="113437"/>
            <a:ext cx="12018219" cy="877163"/>
          </a:xfrm>
        </p:spPr>
        <p:txBody>
          <a:bodyPr/>
          <a:lstStyle/>
          <a:p>
            <a:r>
              <a:rPr lang="en-US" dirty="0"/>
              <a:t>Concluding Thoughts: We Must BE Aggressive SCIENCE PROPONENTS</a:t>
            </a:r>
          </a:p>
        </p:txBody>
      </p:sp>
      <p:sp>
        <p:nvSpPr>
          <p:cNvPr id="3" name="Content Placeholder 2">
            <a:extLst>
              <a:ext uri="{FF2B5EF4-FFF2-40B4-BE49-F238E27FC236}">
                <a16:creationId xmlns:a16="http://schemas.microsoft.com/office/drawing/2014/main" id="{13F8CBBE-7863-F59C-897C-CD4002B0E399}"/>
              </a:ext>
            </a:extLst>
          </p:cNvPr>
          <p:cNvSpPr>
            <a:spLocks noGrp="1"/>
          </p:cNvSpPr>
          <p:nvPr>
            <p:ph idx="1"/>
          </p:nvPr>
        </p:nvSpPr>
        <p:spPr>
          <a:xfrm>
            <a:off x="347563" y="990600"/>
            <a:ext cx="6586637" cy="5410200"/>
          </a:xfrm>
        </p:spPr>
        <p:txBody>
          <a:bodyPr>
            <a:normAutofit/>
          </a:bodyPr>
          <a:lstStyle/>
          <a:p>
            <a:pPr marL="0" indent="0">
              <a:lnSpc>
                <a:spcPct val="110000"/>
              </a:lnSpc>
              <a:buNone/>
            </a:pPr>
            <a:r>
              <a:rPr lang="en-US" dirty="0"/>
              <a:t> </a:t>
            </a:r>
          </a:p>
          <a:p>
            <a:pPr>
              <a:lnSpc>
                <a:spcPct val="110000"/>
              </a:lnSpc>
            </a:pPr>
            <a:r>
              <a:rPr lang="en-US" dirty="0"/>
              <a:t>The laboratory did relatively well, and all priorities were met, but….</a:t>
            </a:r>
          </a:p>
          <a:p>
            <a:pPr>
              <a:lnSpc>
                <a:spcPct val="110000"/>
              </a:lnSpc>
            </a:pPr>
            <a:r>
              <a:rPr lang="en-US" dirty="0"/>
              <a:t>Budgets may be flat for at least 5 years (a prediction)</a:t>
            </a:r>
          </a:p>
          <a:p>
            <a:pPr lvl="1">
              <a:lnSpc>
                <a:spcPct val="110000"/>
              </a:lnSpc>
            </a:pPr>
            <a:r>
              <a:rPr lang="en-US" dirty="0"/>
              <a:t>FY2023 Budget Agreement implies a flat </a:t>
            </a:r>
            <a:r>
              <a:rPr lang="en-US" i="1" dirty="0"/>
              <a:t>at best </a:t>
            </a:r>
            <a:r>
              <a:rPr lang="en-US" dirty="0"/>
              <a:t>FY24 and FY25 (that’s 3 years at the same level)</a:t>
            </a:r>
          </a:p>
          <a:p>
            <a:pPr lvl="1">
              <a:lnSpc>
                <a:spcPct val="110000"/>
              </a:lnSpc>
            </a:pPr>
            <a:r>
              <a:rPr lang="en-US" dirty="0"/>
              <a:t>The federal budget deficit combined with high interest rates are starting to take a toll on federal spending</a:t>
            </a:r>
          </a:p>
          <a:p>
            <a:pPr lvl="1">
              <a:lnSpc>
                <a:spcPct val="110000"/>
              </a:lnSpc>
            </a:pPr>
            <a:r>
              <a:rPr lang="en-US" dirty="0"/>
              <a:t>Two wars may realign priorities</a:t>
            </a:r>
          </a:p>
          <a:p>
            <a:pPr lvl="1">
              <a:lnSpc>
                <a:spcPct val="110000"/>
              </a:lnSpc>
            </a:pPr>
            <a:r>
              <a:rPr lang="en-US" dirty="0"/>
              <a:t>Increased competition for budget, for instance climate change mitigation</a:t>
            </a:r>
          </a:p>
          <a:p>
            <a:pPr lvl="1">
              <a:lnSpc>
                <a:spcPct val="110000"/>
              </a:lnSpc>
            </a:pPr>
            <a:endParaRPr lang="en-US" dirty="0"/>
          </a:p>
        </p:txBody>
      </p:sp>
      <p:pic>
        <p:nvPicPr>
          <p:cNvPr id="4" name="Picture 2" descr="Climate change - Wikipedia">
            <a:extLst>
              <a:ext uri="{FF2B5EF4-FFF2-40B4-BE49-F238E27FC236}">
                <a16:creationId xmlns:a16="http://schemas.microsoft.com/office/drawing/2014/main" id="{36F0B5F7-BC28-669F-8887-87F53896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059" y="1681975"/>
            <a:ext cx="3630081" cy="3267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5044EB-6C03-7B71-66F8-99351813500A}"/>
              </a:ext>
            </a:extLst>
          </p:cNvPr>
          <p:cNvSpPr txBox="1"/>
          <p:nvPr/>
        </p:nvSpPr>
        <p:spPr>
          <a:xfrm>
            <a:off x="7318760" y="5293683"/>
            <a:ext cx="4488680" cy="307777"/>
          </a:xfrm>
          <a:prstGeom prst="rect">
            <a:avLst/>
          </a:prstGeom>
          <a:noFill/>
        </p:spPr>
        <p:txBody>
          <a:bodyPr wrap="square">
            <a:spAutoFit/>
          </a:bodyPr>
          <a:lstStyle/>
          <a:p>
            <a:r>
              <a:rPr lang="en-US" sz="1400" b="0" i="0" u="sng" dirty="0">
                <a:solidFill>
                  <a:srgbClr val="795CB2"/>
                </a:solidFill>
                <a:effectLst/>
                <a:latin typeface="Arial" panose="020B0604020202020204" pitchFamily="34" charset="0"/>
                <a:hlinkClick r:id="rId4"/>
              </a:rPr>
              <a:t>https://data.giss.nasa.gov/gistemp/maps/index_v4.html</a:t>
            </a:r>
            <a:endParaRPr lang="en-US" sz="1400" dirty="0"/>
          </a:p>
        </p:txBody>
      </p:sp>
    </p:spTree>
    <p:extLst>
      <p:ext uri="{BB962C8B-B14F-4D97-AF65-F5344CB8AC3E}">
        <p14:creationId xmlns:p14="http://schemas.microsoft.com/office/powerpoint/2010/main" val="139354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D10F-5D93-FDB4-74B6-767D79775360}"/>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4A6F15C9-78F7-7072-B4F0-02D4A17031AA}"/>
              </a:ext>
            </a:extLst>
          </p:cNvPr>
          <p:cNvSpPr>
            <a:spLocks noGrp="1"/>
          </p:cNvSpPr>
          <p:nvPr>
            <p:ph idx="1"/>
          </p:nvPr>
        </p:nvSpPr>
        <p:spPr>
          <a:xfrm>
            <a:off x="347563" y="1024012"/>
            <a:ext cx="11372771" cy="5376788"/>
          </a:xfrm>
        </p:spPr>
        <p:txBody>
          <a:bodyPr>
            <a:normAutofit/>
          </a:bodyPr>
          <a:lstStyle/>
          <a:p>
            <a:pPr marL="0" indent="0">
              <a:lnSpc>
                <a:spcPct val="110000"/>
              </a:lnSpc>
              <a:buNone/>
            </a:pPr>
            <a:r>
              <a:rPr lang="en-US" dirty="0"/>
              <a:t>Avoiding downward pressure on CEBAF operations requires us to be active:</a:t>
            </a:r>
          </a:p>
          <a:p>
            <a:pPr>
              <a:lnSpc>
                <a:spcPct val="110000"/>
              </a:lnSpc>
            </a:pPr>
            <a:r>
              <a:rPr lang="en-US" dirty="0"/>
              <a:t>Pursue discoveries</a:t>
            </a:r>
          </a:p>
          <a:p>
            <a:pPr lvl="1">
              <a:lnSpc>
                <a:spcPct val="110000"/>
              </a:lnSpc>
            </a:pPr>
            <a:r>
              <a:rPr lang="en-US" dirty="0"/>
              <a:t>Ask interesting and important scientific questions; and figure out how to answer them…</a:t>
            </a:r>
          </a:p>
          <a:p>
            <a:pPr>
              <a:lnSpc>
                <a:spcPct val="110000"/>
              </a:lnSpc>
            </a:pPr>
            <a:r>
              <a:rPr lang="en-US" dirty="0"/>
              <a:t>Stay engaged</a:t>
            </a:r>
          </a:p>
          <a:p>
            <a:pPr lvl="1">
              <a:lnSpc>
                <a:spcPct val="110000"/>
              </a:lnSpc>
            </a:pPr>
            <a:r>
              <a:rPr lang="en-US" dirty="0"/>
              <a:t>Go to meetings; tell others about your great science; advocate for the science; develop and propagate the “elevator speech”</a:t>
            </a:r>
          </a:p>
          <a:p>
            <a:pPr>
              <a:lnSpc>
                <a:spcPct val="110000"/>
              </a:lnSpc>
            </a:pPr>
            <a:r>
              <a:rPr lang="en-US" dirty="0"/>
              <a:t>Pursue the Future</a:t>
            </a:r>
          </a:p>
          <a:p>
            <a:pPr lvl="1">
              <a:lnSpc>
                <a:spcPct val="110000"/>
              </a:lnSpc>
            </a:pPr>
            <a:r>
              <a:rPr lang="en-US" dirty="0"/>
              <a:t>Help us to hone the upgrade science case…what is the best science that can come from the upgrade? What is your favorite, and what really pushes the community forward? </a:t>
            </a:r>
          </a:p>
          <a:p>
            <a:pPr lvl="1">
              <a:lnSpc>
                <a:spcPct val="110000"/>
              </a:lnSpc>
            </a:pPr>
            <a:r>
              <a:rPr lang="en-US" dirty="0"/>
              <a:t>We need to get to a pre-CDR (small group beginning to work on this – stay tuned!)</a:t>
            </a:r>
          </a:p>
          <a:p>
            <a:pPr>
              <a:lnSpc>
                <a:spcPct val="110000"/>
              </a:lnSpc>
            </a:pPr>
            <a:endParaRPr lang="en-US" dirty="0"/>
          </a:p>
        </p:txBody>
      </p:sp>
    </p:spTree>
    <p:extLst>
      <p:ext uri="{BB962C8B-B14F-4D97-AF65-F5344CB8AC3E}">
        <p14:creationId xmlns:p14="http://schemas.microsoft.com/office/powerpoint/2010/main" val="84684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1094923" y="80894"/>
            <a:ext cx="8882550" cy="536681"/>
          </a:xfrm>
          <a:prstGeom prst="rect">
            <a:avLst/>
          </a:prstGeom>
          <a:noFill/>
          <a:ln>
            <a:noFill/>
          </a:ln>
        </p:spPr>
        <p:txBody>
          <a:bodyPr wrap="square" lIns="68580" tIns="34256" rIns="68513" bIns="34256" anchor="ctr" anchorCtr="0">
            <a:noAutofit/>
          </a:bodyPr>
          <a:lstStyle/>
          <a:p>
            <a:pPr algn="ctr" defTabSz="342900">
              <a:buSzPct val="25000"/>
            </a:pPr>
            <a:r>
              <a:rPr lang="en-US" sz="2100" dirty="0">
                <a:solidFill>
                  <a:prstClr val="black"/>
                </a:solidFill>
                <a:latin typeface="Times New Roman" panose="02020603050405020304" pitchFamily="18" charset="0"/>
                <a:ea typeface="Arial"/>
                <a:cs typeface="Times New Roman" panose="02020603050405020304" pitchFamily="18" charset="0"/>
                <a:sym typeface="Arial"/>
              </a:rPr>
              <a:t>US-based </a:t>
            </a:r>
            <a:r>
              <a:rPr lang="en-US" sz="2100" dirty="0" err="1">
                <a:solidFill>
                  <a:prstClr val="black"/>
                </a:solidFill>
                <a:latin typeface="Times New Roman" panose="02020603050405020304" pitchFamily="18" charset="0"/>
                <a:ea typeface="Arial"/>
                <a:cs typeface="Times New Roman" panose="02020603050405020304" pitchFamily="18" charset="0"/>
                <a:sym typeface="Arial"/>
              </a:rPr>
              <a:t>MicroPattern</a:t>
            </a:r>
            <a:r>
              <a:rPr lang="en-US" sz="2100" dirty="0">
                <a:solidFill>
                  <a:prstClr val="black"/>
                </a:solidFill>
                <a:latin typeface="Times New Roman" panose="02020603050405020304" pitchFamily="18" charset="0"/>
                <a:ea typeface="Arial"/>
                <a:cs typeface="Times New Roman" panose="02020603050405020304" pitchFamily="18" charset="0"/>
                <a:sym typeface="Arial"/>
              </a:rPr>
              <a:t> Gaseous Detector Center </a:t>
            </a:r>
          </a:p>
          <a:p>
            <a:pPr algn="ctr" defTabSz="342900">
              <a:buSzPct val="25000"/>
            </a:pPr>
            <a:r>
              <a:rPr lang="en-US" sz="2100" dirty="0">
                <a:solidFill>
                  <a:prstClr val="black"/>
                </a:solidFill>
                <a:latin typeface="Times New Roman" panose="02020603050405020304" pitchFamily="18" charset="0"/>
                <a:ea typeface="Arial"/>
                <a:cs typeface="Times New Roman" panose="02020603050405020304" pitchFamily="18" charset="0"/>
                <a:sym typeface="Arial"/>
              </a:rPr>
              <a:t>- a Proposed National User Facility</a:t>
            </a:r>
          </a:p>
        </p:txBody>
      </p:sp>
      <p:sp>
        <p:nvSpPr>
          <p:cNvPr id="5" name="Google Shape;99;p1">
            <a:extLst>
              <a:ext uri="{FF2B5EF4-FFF2-40B4-BE49-F238E27FC236}">
                <a16:creationId xmlns:a16="http://schemas.microsoft.com/office/drawing/2014/main" id="{0577C8A5-3C3B-4AD0-9C2B-34F2A4F76ED8}"/>
              </a:ext>
            </a:extLst>
          </p:cNvPr>
          <p:cNvSpPr/>
          <p:nvPr/>
        </p:nvSpPr>
        <p:spPr>
          <a:xfrm>
            <a:off x="261257" y="812028"/>
            <a:ext cx="6094219" cy="3762538"/>
          </a:xfrm>
          <a:prstGeom prst="rect">
            <a:avLst/>
          </a:prstGeom>
          <a:noFill/>
          <a:ln>
            <a:noFill/>
          </a:ln>
        </p:spPr>
        <p:txBody>
          <a:bodyPr spcFirstLastPara="1" wrap="square" lIns="68569" tIns="34275" rIns="68569" bIns="34275" anchor="t" anchorCtr="0">
            <a:spAutoFit/>
          </a:bodyPr>
          <a:lstStyle/>
          <a:p>
            <a:pPr defTabSz="685800">
              <a:lnSpc>
                <a:spcPct val="150000"/>
              </a:lnSpc>
              <a:buClr>
                <a:prstClr val="black"/>
              </a:buClr>
              <a:buSzPts val="1400"/>
            </a:pPr>
            <a:r>
              <a:rPr lang="en-US" sz="1600" b="1" dirty="0">
                <a:solidFill>
                  <a:srgbClr val="7030A0"/>
                </a:solidFill>
                <a:latin typeface="Times New Roman" panose="02020603050405020304" pitchFamily="18" charset="0"/>
                <a:ea typeface="Times New Roman"/>
                <a:cs typeface="Times New Roman" panose="02020603050405020304" pitchFamily="18" charset="0"/>
                <a:sym typeface="Times New Roman"/>
              </a:rPr>
              <a:t>Need for US-MPGD center for NP, HEP, Applications,…</a:t>
            </a:r>
          </a:p>
          <a:p>
            <a:pPr marL="285750"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Large number of US institutions engaged in MPGD activities</a:t>
            </a:r>
          </a:p>
          <a:p>
            <a:pPr marL="628650" lvl="1"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limited inter-disciplinary interaction between the institutions</a:t>
            </a:r>
          </a:p>
          <a:p>
            <a:pPr marL="285750"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The community needs a dedicated US-based MPGD User Facility with a:</a:t>
            </a:r>
          </a:p>
          <a:p>
            <a:pPr marL="62865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Production workshop like to the </a:t>
            </a:r>
            <a:r>
              <a:rPr lang="en-US" sz="1600" dirty="0" err="1">
                <a:solidFill>
                  <a:prstClr val="black"/>
                </a:solidFill>
                <a:latin typeface="Times New Roman" panose="02020603050405020304" pitchFamily="18" charset="0"/>
                <a:ea typeface="Times New Roman"/>
                <a:cs typeface="Times New Roman" panose="02020603050405020304" pitchFamily="18" charset="0"/>
                <a:sym typeface="Times New Roman"/>
              </a:rPr>
              <a:t>SiDet</a:t>
            </a: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 Facility for at FNAL</a:t>
            </a:r>
          </a:p>
          <a:p>
            <a:pPr marL="62865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Detector R&amp;D Lab like the RD51 / GDD Lab at CERN </a:t>
            </a:r>
          </a:p>
          <a:p>
            <a:pPr marL="285750" lvl="1"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US-MPGD center will be greatly beneficial for EIC detector development </a:t>
            </a:r>
          </a:p>
          <a:p>
            <a:pPr marL="285750" lvl="1"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Jefferson Lab is an excellent place for an MPGD center in the US</a:t>
            </a:r>
          </a:p>
          <a:p>
            <a:pPr marL="62865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At the forefront in the deployment of large MPGDs in NP experiments</a:t>
            </a:r>
          </a:p>
          <a:p>
            <a:pPr marL="62865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In-house MPGD expertise and beam test capabilities for MPGD tests</a:t>
            </a:r>
          </a:p>
        </p:txBody>
      </p:sp>
      <p:sp>
        <p:nvSpPr>
          <p:cNvPr id="10" name="Google Shape;99;p1">
            <a:extLst>
              <a:ext uri="{FF2B5EF4-FFF2-40B4-BE49-F238E27FC236}">
                <a16:creationId xmlns:a16="http://schemas.microsoft.com/office/drawing/2014/main" id="{0C70833D-41E1-43F1-B009-085E4C0BEF08}"/>
              </a:ext>
            </a:extLst>
          </p:cNvPr>
          <p:cNvSpPr/>
          <p:nvPr/>
        </p:nvSpPr>
        <p:spPr>
          <a:xfrm>
            <a:off x="6355476" y="3167432"/>
            <a:ext cx="5869144" cy="3580437"/>
          </a:xfrm>
          <a:prstGeom prst="rect">
            <a:avLst/>
          </a:prstGeom>
          <a:noFill/>
          <a:ln>
            <a:noFill/>
          </a:ln>
        </p:spPr>
        <p:txBody>
          <a:bodyPr spcFirstLastPara="1" wrap="square" lIns="68569" tIns="34275" rIns="68569" bIns="34275" anchor="t" anchorCtr="0">
            <a:spAutoFit/>
          </a:bodyPr>
          <a:lstStyle/>
          <a:p>
            <a:pPr indent="-205740" defTabSz="685800">
              <a:buClr>
                <a:prstClr val="black"/>
              </a:buClr>
              <a:buSzPts val="1400"/>
              <a:buFont typeface="+mj-lt"/>
              <a:buAutoNum type="arabicPeriod"/>
            </a:pPr>
            <a:r>
              <a:rPr lang="en-US" sz="1600" b="1" dirty="0">
                <a:solidFill>
                  <a:srgbClr val="0070C0"/>
                </a:solidFill>
                <a:latin typeface="Times New Roman" panose="02020603050405020304" pitchFamily="18" charset="0"/>
                <a:ea typeface="Times New Roman"/>
                <a:cs typeface="Times New Roman" panose="02020603050405020304" pitchFamily="18" charset="0"/>
                <a:sym typeface="Times New Roman"/>
              </a:rPr>
              <a:t>MPGD Production Workshop</a:t>
            </a: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Similar to </a:t>
            </a:r>
            <a:r>
              <a:rPr lang="en-US" sz="1600" dirty="0" err="1">
                <a:solidFill>
                  <a:prstClr val="black"/>
                </a:solidFill>
                <a:latin typeface="Times New Roman" panose="02020603050405020304" pitchFamily="18" charset="0"/>
                <a:ea typeface="Times New Roman"/>
                <a:cs typeface="Times New Roman" panose="02020603050405020304" pitchFamily="18" charset="0"/>
                <a:sym typeface="Times New Roman"/>
              </a:rPr>
              <a:t>SiDet</a:t>
            </a: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 Facility at FNAL, or MPT workshop at CERN</a:t>
            </a: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Fabrication of large MPGDs (µRWELLs, GEMs, flexible PCBs…) </a:t>
            </a: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MPGDs production for detector R&amp;D and prototyping for the community</a:t>
            </a:r>
          </a:p>
          <a:p>
            <a:pPr marL="120015" lvl="1" indent="-257175" defTabSz="685800">
              <a:spcBef>
                <a:spcPts val="450"/>
              </a:spcBef>
              <a:buClr>
                <a:prstClr val="black"/>
              </a:buClr>
              <a:buSzPts val="1400"/>
              <a:buFont typeface="+mj-lt"/>
              <a:buAutoNum type="arabicPeriod" startAt="2"/>
            </a:pPr>
            <a:r>
              <a:rPr lang="en-US" sz="1600" b="1" dirty="0">
                <a:solidFill>
                  <a:srgbClr val="0070C0"/>
                </a:solidFill>
                <a:latin typeface="Times New Roman" panose="02020603050405020304" pitchFamily="18" charset="0"/>
                <a:ea typeface="Times New Roman"/>
                <a:cs typeface="Times New Roman" panose="02020603050405020304" pitchFamily="18" charset="0"/>
                <a:sym typeface="Times New Roman"/>
              </a:rPr>
              <a:t>MPGD Detector R&amp;D Lab</a:t>
            </a: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Similar to the RD51 / GDD Lab at CERN </a:t>
            </a:r>
            <a:r>
              <a:rPr lang="en-US" sz="1600" dirty="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in-house and external users' space with local technical and scientific support team </a:t>
            </a:r>
            <a:endPar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Equipment and Instrumentation for detector assembly, testing, irradiation, high-rate and aging studies..</a:t>
            </a:r>
          </a:p>
          <a:p>
            <a:pPr marL="491490" lvl="2" indent="-285750" defTabSz="685800">
              <a:buClr>
                <a:prstClr val="black"/>
              </a:buClr>
              <a:buSzPts val="1400"/>
              <a:buFont typeface="Arial" panose="020B0604020202020204" pitchFamily="34" charset="0"/>
              <a:buChar char="•"/>
            </a:pPr>
            <a:r>
              <a:rPr lang="en-US" sz="1600" dirty="0">
                <a:solidFill>
                  <a:prstClr val="black"/>
                </a:solidFill>
                <a:latin typeface="Times New Roman" panose="02020603050405020304" pitchFamily="18" charset="0"/>
                <a:ea typeface="Times New Roman"/>
                <a:cs typeface="Times New Roman" panose="02020603050405020304" pitchFamily="18" charset="0"/>
                <a:sym typeface="Times New Roman"/>
              </a:rPr>
              <a:t>Exchange of ideas between MPGD detector development groups </a:t>
            </a:r>
          </a:p>
        </p:txBody>
      </p:sp>
      <p:grpSp>
        <p:nvGrpSpPr>
          <p:cNvPr id="2" name="Group 1">
            <a:extLst>
              <a:ext uri="{FF2B5EF4-FFF2-40B4-BE49-F238E27FC236}">
                <a16:creationId xmlns:a16="http://schemas.microsoft.com/office/drawing/2014/main" id="{1174DD52-B6CA-4B59-BE9E-E638D83DA12A}"/>
              </a:ext>
            </a:extLst>
          </p:cNvPr>
          <p:cNvGrpSpPr/>
          <p:nvPr/>
        </p:nvGrpSpPr>
        <p:grpSpPr>
          <a:xfrm>
            <a:off x="6257380" y="854989"/>
            <a:ext cx="5512253" cy="2201719"/>
            <a:chOff x="-30480" y="4115447"/>
            <a:chExt cx="5852160" cy="2471517"/>
          </a:xfrm>
        </p:grpSpPr>
        <p:grpSp>
          <p:nvGrpSpPr>
            <p:cNvPr id="11" name="Group 10">
              <a:extLst>
                <a:ext uri="{FF2B5EF4-FFF2-40B4-BE49-F238E27FC236}">
                  <a16:creationId xmlns:a16="http://schemas.microsoft.com/office/drawing/2014/main" id="{AD101781-BFBB-4C49-B9AA-D2451A8C8BD9}"/>
                </a:ext>
              </a:extLst>
            </p:cNvPr>
            <p:cNvGrpSpPr/>
            <p:nvPr/>
          </p:nvGrpSpPr>
          <p:grpSpPr>
            <a:xfrm>
              <a:off x="-30480" y="4115447"/>
              <a:ext cx="5852160" cy="2471517"/>
              <a:chOff x="241765" y="3981771"/>
              <a:chExt cx="5852160" cy="2471517"/>
            </a:xfrm>
          </p:grpSpPr>
          <p:pic>
            <p:nvPicPr>
              <p:cNvPr id="7" name="Picture 6">
                <a:extLst>
                  <a:ext uri="{FF2B5EF4-FFF2-40B4-BE49-F238E27FC236}">
                    <a16:creationId xmlns:a16="http://schemas.microsoft.com/office/drawing/2014/main" id="{D54AE708-04EB-4AC0-8CFF-259A133D7A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765" y="4466559"/>
                <a:ext cx="5852160" cy="1986729"/>
              </a:xfrm>
              <a:prstGeom prst="rect">
                <a:avLst/>
              </a:prstGeom>
              <a:noFill/>
              <a:ln>
                <a:noFill/>
              </a:ln>
            </p:spPr>
          </p:pic>
          <p:sp>
            <p:nvSpPr>
              <p:cNvPr id="13" name="TextBox 12">
                <a:extLst>
                  <a:ext uri="{FF2B5EF4-FFF2-40B4-BE49-F238E27FC236}">
                    <a16:creationId xmlns:a16="http://schemas.microsoft.com/office/drawing/2014/main" id="{F44EE4CB-8D93-4ADF-95B4-9B66173DB2C8}"/>
                  </a:ext>
                </a:extLst>
              </p:cNvPr>
              <p:cNvSpPr txBox="1"/>
              <p:nvPr/>
            </p:nvSpPr>
            <p:spPr>
              <a:xfrm>
                <a:off x="339160" y="3981771"/>
                <a:ext cx="5583068" cy="410369"/>
              </a:xfrm>
              <a:prstGeom prst="rect">
                <a:avLst/>
              </a:prstGeom>
              <a:noFill/>
            </p:spPr>
            <p:txBody>
              <a:bodyPr wrap="none" rtlCol="0">
                <a:spAutoFit/>
              </a:bodyPr>
              <a:lstStyle/>
              <a:p>
                <a:pPr algn="ctr" defTabSz="685800"/>
                <a:r>
                  <a:rPr lang="en-US" sz="1400" b="1" dirty="0">
                    <a:solidFill>
                      <a:prstClr val="black"/>
                    </a:solidFill>
                    <a:latin typeface="Times New Roman" panose="02020603050405020304" pitchFamily="18" charset="0"/>
                    <a:cs typeface="Times New Roman" panose="02020603050405020304" pitchFamily="18" charset="0"/>
                  </a:rPr>
                  <a:t>MPGD Center @ JLab: </a:t>
                </a:r>
                <a:r>
                  <a:rPr lang="en-US" sz="1400" b="1" dirty="0">
                    <a:solidFill>
                      <a:srgbClr val="0070C0"/>
                    </a:solidFill>
                    <a:latin typeface="Times New Roman" panose="02020603050405020304" pitchFamily="18" charset="0"/>
                    <a:cs typeface="Times New Roman" panose="02020603050405020304" pitchFamily="18" charset="0"/>
                  </a:rPr>
                  <a:t>RD51 / GDD-like R&amp;D Lab</a:t>
                </a:r>
              </a:p>
            </p:txBody>
          </p:sp>
        </p:grpSp>
        <p:sp>
          <p:nvSpPr>
            <p:cNvPr id="15" name="TextBox 14">
              <a:extLst>
                <a:ext uri="{FF2B5EF4-FFF2-40B4-BE49-F238E27FC236}">
                  <a16:creationId xmlns:a16="http://schemas.microsoft.com/office/drawing/2014/main" id="{75A4F7F6-B8AA-4FC9-B5FC-6F539F13C033}"/>
                </a:ext>
              </a:extLst>
            </p:cNvPr>
            <p:cNvSpPr txBox="1"/>
            <p:nvPr/>
          </p:nvSpPr>
          <p:spPr>
            <a:xfrm>
              <a:off x="89504" y="6232276"/>
              <a:ext cx="1917620" cy="307776"/>
            </a:xfrm>
            <a:prstGeom prst="rect">
              <a:avLst/>
            </a:prstGeom>
            <a:solidFill>
              <a:schemeClr val="bg1"/>
            </a:solidFill>
          </p:spPr>
          <p:txBody>
            <a:bodyPr wrap="none" rtlCol="0">
              <a:spAutoFit/>
            </a:bodyPr>
            <a:lstStyle/>
            <a:p>
              <a:pPr algn="ctr" defTabSz="685800"/>
              <a:r>
                <a:rPr lang="en-US" sz="900" i="1" dirty="0">
                  <a:solidFill>
                    <a:srgbClr val="FF5050"/>
                  </a:solidFill>
                  <a:latin typeface="Times New Roman" panose="02020603050405020304" pitchFamily="18" charset="0"/>
                  <a:cs typeface="Times New Roman" panose="02020603050405020304" pitchFamily="18" charset="0"/>
                </a:rPr>
                <a:t>GDD-RD51 Lab @ CERN </a:t>
              </a:r>
            </a:p>
          </p:txBody>
        </p:sp>
      </p:grpSp>
      <p:grpSp>
        <p:nvGrpSpPr>
          <p:cNvPr id="6" name="Group 5">
            <a:extLst>
              <a:ext uri="{FF2B5EF4-FFF2-40B4-BE49-F238E27FC236}">
                <a16:creationId xmlns:a16="http://schemas.microsoft.com/office/drawing/2014/main" id="{E591FEAB-389D-4DF5-9D43-28C402FC8F26}"/>
              </a:ext>
            </a:extLst>
          </p:cNvPr>
          <p:cNvGrpSpPr/>
          <p:nvPr/>
        </p:nvGrpSpPr>
        <p:grpSpPr>
          <a:xfrm>
            <a:off x="261258" y="4428309"/>
            <a:ext cx="5834744" cy="2490169"/>
            <a:chOff x="-22135" y="4157771"/>
            <a:chExt cx="6067335" cy="2638159"/>
          </a:xfrm>
        </p:grpSpPr>
        <p:grpSp>
          <p:nvGrpSpPr>
            <p:cNvPr id="3" name="Group 2">
              <a:extLst>
                <a:ext uri="{FF2B5EF4-FFF2-40B4-BE49-F238E27FC236}">
                  <a16:creationId xmlns:a16="http://schemas.microsoft.com/office/drawing/2014/main" id="{B57BF707-D5D3-4102-911F-55A327A41BCB}"/>
                </a:ext>
              </a:extLst>
            </p:cNvPr>
            <p:cNvGrpSpPr/>
            <p:nvPr/>
          </p:nvGrpSpPr>
          <p:grpSpPr>
            <a:xfrm>
              <a:off x="-22135" y="4157771"/>
              <a:ext cx="6067335" cy="2638159"/>
              <a:chOff x="5475880" y="812182"/>
              <a:chExt cx="6067335" cy="2638159"/>
            </a:xfrm>
          </p:grpSpPr>
          <p:grpSp>
            <p:nvGrpSpPr>
              <p:cNvPr id="12" name="Group 11">
                <a:extLst>
                  <a:ext uri="{FF2B5EF4-FFF2-40B4-BE49-F238E27FC236}">
                    <a16:creationId xmlns:a16="http://schemas.microsoft.com/office/drawing/2014/main" id="{CB3B3BFA-1D49-42CE-8D99-2699742B553E}"/>
                  </a:ext>
                </a:extLst>
              </p:cNvPr>
              <p:cNvGrpSpPr/>
              <p:nvPr/>
            </p:nvGrpSpPr>
            <p:grpSpPr>
              <a:xfrm>
                <a:off x="5508175" y="812182"/>
                <a:ext cx="6035040" cy="2457411"/>
                <a:chOff x="5609775" y="861607"/>
                <a:chExt cx="6035040" cy="2457411"/>
              </a:xfrm>
            </p:grpSpPr>
            <p:pic>
              <p:nvPicPr>
                <p:cNvPr id="9" name="Picture 8">
                  <a:extLst>
                    <a:ext uri="{FF2B5EF4-FFF2-40B4-BE49-F238E27FC236}">
                      <a16:creationId xmlns:a16="http://schemas.microsoft.com/office/drawing/2014/main" id="{43F66ECF-6921-4BC7-9253-BC57F0F7E465}"/>
                    </a:ext>
                  </a:extLst>
                </p:cNvPr>
                <p:cNvPicPr>
                  <a:picLocks noChangeAspect="1"/>
                </p:cNvPicPr>
                <p:nvPr/>
              </p:nvPicPr>
              <p:blipFill rotWithShape="1">
                <a:blip r:embed="rId4"/>
                <a:srcRect l="5570" t="20158" r="2006" b="17715"/>
                <a:stretch/>
              </p:blipFill>
              <p:spPr>
                <a:xfrm>
                  <a:off x="5609775" y="1200161"/>
                  <a:ext cx="6035040" cy="2118857"/>
                </a:xfrm>
                <a:prstGeom prst="rect">
                  <a:avLst/>
                </a:prstGeom>
              </p:spPr>
            </p:pic>
            <p:sp>
              <p:nvSpPr>
                <p:cNvPr id="14" name="TextBox 13">
                  <a:extLst>
                    <a:ext uri="{FF2B5EF4-FFF2-40B4-BE49-F238E27FC236}">
                      <a16:creationId xmlns:a16="http://schemas.microsoft.com/office/drawing/2014/main" id="{44F44C38-4712-4320-A739-E200A776A4EE}"/>
                    </a:ext>
                  </a:extLst>
                </p:cNvPr>
                <p:cNvSpPr txBox="1"/>
                <p:nvPr/>
              </p:nvSpPr>
              <p:spPr>
                <a:xfrm>
                  <a:off x="6253514" y="861607"/>
                  <a:ext cx="4767887" cy="369332"/>
                </a:xfrm>
                <a:prstGeom prst="rect">
                  <a:avLst/>
                </a:prstGeom>
                <a:noFill/>
              </p:spPr>
              <p:txBody>
                <a:bodyPr wrap="none" rtlCol="0">
                  <a:spAutoFit/>
                </a:bodyPr>
                <a:lstStyle/>
                <a:p>
                  <a:pPr algn="ctr" defTabSz="685800"/>
                  <a:r>
                    <a:rPr lang="en-US" sz="1200" b="1" dirty="0">
                      <a:solidFill>
                        <a:prstClr val="black"/>
                      </a:solidFill>
                      <a:latin typeface="Times New Roman" panose="02020603050405020304" pitchFamily="18" charset="0"/>
                      <a:cs typeface="Times New Roman" panose="02020603050405020304" pitchFamily="18" charset="0"/>
                    </a:rPr>
                    <a:t>MPGD Center @ JLab: </a:t>
                  </a:r>
                  <a:r>
                    <a:rPr lang="en-US" sz="1200" b="1" dirty="0">
                      <a:solidFill>
                        <a:srgbClr val="0070C0"/>
                      </a:solidFill>
                      <a:latin typeface="Times New Roman" panose="02020603050405020304" pitchFamily="18" charset="0"/>
                      <a:cs typeface="Times New Roman" panose="02020603050405020304" pitchFamily="18" charset="0"/>
                    </a:rPr>
                    <a:t>MPGD Production Facility</a:t>
                  </a:r>
                </a:p>
              </p:txBody>
            </p:sp>
          </p:grpSp>
          <p:sp>
            <p:nvSpPr>
              <p:cNvPr id="16" name="TextBox 15">
                <a:extLst>
                  <a:ext uri="{FF2B5EF4-FFF2-40B4-BE49-F238E27FC236}">
                    <a16:creationId xmlns:a16="http://schemas.microsoft.com/office/drawing/2014/main" id="{CF8B01F5-0A84-4429-A9A4-562DA3533E9D}"/>
                  </a:ext>
                </a:extLst>
              </p:cNvPr>
              <p:cNvSpPr txBox="1"/>
              <p:nvPr/>
            </p:nvSpPr>
            <p:spPr>
              <a:xfrm>
                <a:off x="5475880" y="3142565"/>
                <a:ext cx="2152727" cy="307776"/>
              </a:xfrm>
              <a:prstGeom prst="rect">
                <a:avLst/>
              </a:prstGeom>
              <a:solidFill>
                <a:schemeClr val="bg1"/>
              </a:solidFill>
            </p:spPr>
            <p:txBody>
              <a:bodyPr wrap="none" rtlCol="0">
                <a:spAutoFit/>
              </a:bodyPr>
              <a:lstStyle/>
              <a:p>
                <a:pPr algn="ctr" defTabSz="685800"/>
                <a:r>
                  <a:rPr lang="en-US" sz="900" i="1" dirty="0">
                    <a:solidFill>
                      <a:srgbClr val="FF5050"/>
                    </a:solidFill>
                    <a:latin typeface="Times New Roman" panose="02020603050405020304" pitchFamily="18" charset="0"/>
                    <a:cs typeface="Times New Roman" panose="02020603050405020304" pitchFamily="18" charset="0"/>
                  </a:rPr>
                  <a:t>Magnetron sputtering machine</a:t>
                </a:r>
              </a:p>
            </p:txBody>
          </p:sp>
        </p:grpSp>
        <p:sp>
          <p:nvSpPr>
            <p:cNvPr id="17" name="TextBox 16">
              <a:extLst>
                <a:ext uri="{FF2B5EF4-FFF2-40B4-BE49-F238E27FC236}">
                  <a16:creationId xmlns:a16="http://schemas.microsoft.com/office/drawing/2014/main" id="{48651729-34EC-4683-9C84-0117D4D63E23}"/>
                </a:ext>
              </a:extLst>
            </p:cNvPr>
            <p:cNvSpPr txBox="1"/>
            <p:nvPr/>
          </p:nvSpPr>
          <p:spPr>
            <a:xfrm>
              <a:off x="3494165" y="4630043"/>
              <a:ext cx="1968915" cy="307776"/>
            </a:xfrm>
            <a:prstGeom prst="rect">
              <a:avLst/>
            </a:prstGeom>
            <a:solidFill>
              <a:schemeClr val="bg1"/>
            </a:solidFill>
          </p:spPr>
          <p:txBody>
            <a:bodyPr wrap="none" rtlCol="0">
              <a:spAutoFit/>
            </a:bodyPr>
            <a:lstStyle/>
            <a:p>
              <a:pPr algn="ctr" defTabSz="685800"/>
              <a:r>
                <a:rPr lang="en-US" sz="900" i="1" dirty="0">
                  <a:solidFill>
                    <a:srgbClr val="FF5050"/>
                  </a:solidFill>
                  <a:latin typeface="Times New Roman" panose="02020603050405020304" pitchFamily="18" charset="0"/>
                  <a:cs typeface="Times New Roman" panose="02020603050405020304" pitchFamily="18" charset="0"/>
                </a:rPr>
                <a:t>Large area resistive MPGD</a:t>
              </a:r>
            </a:p>
          </p:txBody>
        </p:sp>
      </p:grpSp>
    </p:spTree>
    <p:extLst>
      <p:ext uri="{BB962C8B-B14F-4D97-AF65-F5344CB8AC3E}">
        <p14:creationId xmlns:p14="http://schemas.microsoft.com/office/powerpoint/2010/main" val="2871988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nf.infn.it/~dinezza/images/head.jpg">
            <a:extLst>
              <a:ext uri="{FF2B5EF4-FFF2-40B4-BE49-F238E27FC236}">
                <a16:creationId xmlns:a16="http://schemas.microsoft.com/office/drawing/2014/main" id="{5B4B843D-8026-F040-9B3B-CEBA5E39A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89" y="4360396"/>
            <a:ext cx="5161421" cy="2116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rešimir Kumerički - AI2FUTURE">
            <a:hlinkClick r:id="rId3"/>
            <a:extLst>
              <a:ext uri="{FF2B5EF4-FFF2-40B4-BE49-F238E27FC236}">
                <a16:creationId xmlns:a16="http://schemas.microsoft.com/office/drawing/2014/main" id="{36AF9BEA-5E05-484E-B0A7-5C1B8F5D1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396" y="3632732"/>
            <a:ext cx="3031499" cy="2856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140001_2085">
            <a:extLst>
              <a:ext uri="{FF2B5EF4-FFF2-40B4-BE49-F238E27FC236}">
                <a16:creationId xmlns:a16="http://schemas.microsoft.com/office/drawing/2014/main" id="{768BCFA0-B630-E641-892B-41EBD464A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958" y="3278777"/>
            <a:ext cx="6612211" cy="35792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03BEBAF-8E5B-B64D-9291-8087E4443618}"/>
              </a:ext>
            </a:extLst>
          </p:cNvPr>
          <p:cNvSpPr>
            <a:spLocks noGrp="1"/>
          </p:cNvSpPr>
          <p:nvPr>
            <p:ph type="title"/>
          </p:nvPr>
        </p:nvSpPr>
        <p:spPr>
          <a:xfrm>
            <a:off x="339634" y="107221"/>
            <a:ext cx="11501908" cy="1269578"/>
          </a:xfrm>
        </p:spPr>
        <p:txBody>
          <a:bodyPr>
            <a:noAutofit/>
          </a:bodyPr>
          <a:lstStyle/>
          <a:p>
            <a:pPr indent="-342900">
              <a:buFont typeface="Arial" panose="020B0604020202020204" pitchFamily="34" charset="0"/>
              <a:buChar char="•"/>
            </a:pPr>
            <a:br>
              <a:rPr lang="en-US" sz="3200" b="0" dirty="0"/>
            </a:br>
            <a:br>
              <a:rPr lang="en-US" sz="3200" b="0" dirty="0"/>
            </a:br>
            <a:br>
              <a:rPr lang="en-US" sz="3200" b="0" dirty="0"/>
            </a:br>
            <a:br>
              <a:rPr lang="en-US" sz="3200" b="0" dirty="0"/>
            </a:br>
            <a:br>
              <a:rPr lang="en-US" sz="3200" b="0" dirty="0"/>
            </a:br>
            <a:br>
              <a:rPr lang="en-US" sz="2400" b="0" dirty="0"/>
            </a:br>
            <a:r>
              <a:rPr lang="en-US" sz="2800" b="0" dirty="0"/>
              <a:t>Program Advisory Committee</a:t>
            </a:r>
            <a:br>
              <a:rPr lang="en-US" sz="2400" b="0" dirty="0"/>
            </a:br>
            <a:br>
              <a:rPr lang="en-US" sz="2400" b="0" dirty="0"/>
            </a:br>
            <a:r>
              <a:rPr lang="en-US" sz="2400" b="0" dirty="0"/>
              <a:t>- </a:t>
            </a:r>
            <a:r>
              <a:rPr lang="en-US" sz="2400" b="0" dirty="0">
                <a:solidFill>
                  <a:schemeClr val="tx1"/>
                </a:solidFill>
              </a:rPr>
              <a:t>PAC52 will be held during the week of July 8, 2024</a:t>
            </a:r>
            <a:br>
              <a:rPr lang="en-US" sz="2800" b="0" dirty="0">
                <a:solidFill>
                  <a:schemeClr val="tx1"/>
                </a:solidFill>
              </a:rPr>
            </a:br>
            <a:r>
              <a:rPr lang="en-US" sz="2800" b="0" dirty="0">
                <a:solidFill>
                  <a:schemeClr val="tx1"/>
                </a:solidFill>
              </a:rPr>
              <a:t>- </a:t>
            </a:r>
            <a:r>
              <a:rPr lang="en-US" sz="2400" b="0" dirty="0">
                <a:solidFill>
                  <a:schemeClr val="tx1"/>
                </a:solidFill>
              </a:rPr>
              <a:t>The deadline for submission of proposals will be sent out in early 2024</a:t>
            </a:r>
            <a:br>
              <a:rPr lang="en-US" sz="2400" b="0" dirty="0">
                <a:solidFill>
                  <a:schemeClr val="tx1"/>
                </a:solidFill>
              </a:rPr>
            </a:br>
            <a:br>
              <a:rPr lang="en-US" sz="2400" b="0" dirty="0"/>
            </a:br>
            <a:r>
              <a:rPr lang="en-US" sz="2400" b="0" dirty="0"/>
              <a:t>Committee Member Changes</a:t>
            </a:r>
            <a:br>
              <a:rPr lang="en-US" sz="2400" b="0" dirty="0"/>
            </a:br>
            <a:r>
              <a:rPr lang="en-US" sz="2400" b="0" dirty="0"/>
              <a:t>- </a:t>
            </a:r>
            <a:r>
              <a:rPr lang="en-US" sz="2400" b="0" dirty="0">
                <a:solidFill>
                  <a:schemeClr val="tx1"/>
                </a:solidFill>
              </a:rPr>
              <a:t>Barbara Erasmus and Matthias Grosse </a:t>
            </a:r>
            <a:r>
              <a:rPr lang="en-US" sz="2400" b="0" dirty="0" err="1">
                <a:solidFill>
                  <a:schemeClr val="tx1"/>
                </a:solidFill>
              </a:rPr>
              <a:t>Perdekamp</a:t>
            </a:r>
            <a:r>
              <a:rPr lang="en-US" sz="2400" b="0" dirty="0">
                <a:solidFill>
                  <a:schemeClr val="tx1"/>
                </a:solidFill>
              </a:rPr>
              <a:t> to rotate off</a:t>
            </a:r>
            <a:br>
              <a:rPr lang="en-US" sz="2400" b="0" dirty="0">
                <a:solidFill>
                  <a:schemeClr val="tx1"/>
                </a:solidFill>
              </a:rPr>
            </a:br>
            <a:r>
              <a:rPr lang="en-US" sz="2400" b="0" dirty="0"/>
              <a:t>- </a:t>
            </a:r>
            <a:r>
              <a:rPr lang="en-US" sz="2400" b="0" dirty="0">
                <a:solidFill>
                  <a:schemeClr val="tx1"/>
                </a:solidFill>
              </a:rPr>
              <a:t>New Incoming Chair (one year overlap, Markus Diehl still Chair) Pasquale </a:t>
            </a:r>
            <a:r>
              <a:rPr lang="en-US" sz="2400" b="0" dirty="0" err="1">
                <a:solidFill>
                  <a:schemeClr val="tx1"/>
                </a:solidFill>
              </a:rPr>
              <a:t>DiNezza</a:t>
            </a:r>
            <a:r>
              <a:rPr lang="en-US" sz="2400" b="0" dirty="0">
                <a:solidFill>
                  <a:schemeClr val="tx1"/>
                </a:solidFill>
              </a:rPr>
              <a:t> (INFN)</a:t>
            </a:r>
            <a:br>
              <a:rPr lang="en-US" sz="2400" b="0" dirty="0">
                <a:solidFill>
                  <a:schemeClr val="tx1"/>
                </a:solidFill>
              </a:rPr>
            </a:br>
            <a:r>
              <a:rPr lang="en-US" sz="2400" b="0" dirty="0">
                <a:solidFill>
                  <a:schemeClr val="tx1"/>
                </a:solidFill>
              </a:rPr>
              <a:t>- Also </a:t>
            </a:r>
            <a:r>
              <a:rPr lang="en-US" sz="2400" b="0" dirty="0" err="1">
                <a:solidFill>
                  <a:schemeClr val="tx1"/>
                </a:solidFill>
              </a:rPr>
              <a:t>Krešimir</a:t>
            </a:r>
            <a:r>
              <a:rPr lang="en-US" sz="2400" b="0" dirty="0">
                <a:solidFill>
                  <a:schemeClr val="tx1"/>
                </a:solidFill>
              </a:rPr>
              <a:t> </a:t>
            </a:r>
            <a:r>
              <a:rPr lang="en-US" sz="2400" b="0" dirty="0" err="1">
                <a:solidFill>
                  <a:schemeClr val="tx1"/>
                </a:solidFill>
              </a:rPr>
              <a:t>Kumerički</a:t>
            </a:r>
            <a:r>
              <a:rPr lang="en-US" sz="2400" b="0" dirty="0">
                <a:solidFill>
                  <a:schemeClr val="tx1"/>
                </a:solidFill>
              </a:rPr>
              <a:t> (University of Zagreb), Cynthia </a:t>
            </a:r>
            <a:r>
              <a:rPr lang="en-US" sz="2400" b="0" dirty="0" err="1">
                <a:solidFill>
                  <a:schemeClr val="tx1"/>
                </a:solidFill>
              </a:rPr>
              <a:t>Hadjidakis</a:t>
            </a:r>
            <a:r>
              <a:rPr lang="en-US" sz="2400" b="0" dirty="0">
                <a:solidFill>
                  <a:schemeClr val="tx1"/>
                </a:solidFill>
              </a:rPr>
              <a:t> (</a:t>
            </a:r>
            <a:r>
              <a:rPr lang="en-US" sz="2400" b="0" dirty="0" err="1">
                <a:solidFill>
                  <a:schemeClr val="tx1"/>
                </a:solidFill>
              </a:rPr>
              <a:t>Université</a:t>
            </a:r>
            <a:r>
              <a:rPr lang="en-US" sz="2400" b="0" dirty="0">
                <a:solidFill>
                  <a:schemeClr val="tx1"/>
                </a:solidFill>
              </a:rPr>
              <a:t> Paris-</a:t>
            </a:r>
            <a:r>
              <a:rPr lang="en-US" sz="2400" b="0" dirty="0" err="1">
                <a:solidFill>
                  <a:schemeClr val="tx1"/>
                </a:solidFill>
              </a:rPr>
              <a:t>Saclay</a:t>
            </a:r>
            <a:r>
              <a:rPr lang="en-US" sz="2400" b="0" dirty="0">
                <a:solidFill>
                  <a:schemeClr val="tx1"/>
                </a:solidFill>
              </a:rPr>
              <a:t>/CNRS)</a:t>
            </a:r>
            <a:endParaRPr lang="en-US" sz="3200" b="0" dirty="0">
              <a:solidFill>
                <a:schemeClr val="tx1"/>
              </a:solidFill>
            </a:endParaRPr>
          </a:p>
        </p:txBody>
      </p:sp>
    </p:spTree>
    <p:extLst>
      <p:ext uri="{BB962C8B-B14F-4D97-AF65-F5344CB8AC3E}">
        <p14:creationId xmlns:p14="http://schemas.microsoft.com/office/powerpoint/2010/main" val="272626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593" y="320041"/>
            <a:ext cx="11100934" cy="929485"/>
          </a:xfrm>
        </p:spPr>
        <p:txBody>
          <a:bodyPr>
            <a:normAutofit fontScale="90000"/>
          </a:bodyPr>
          <a:lstStyle/>
          <a:p>
            <a:r>
              <a:rPr lang="en-US" sz="3200" dirty="0">
                <a:solidFill>
                  <a:schemeClr val="tx1"/>
                </a:solidFill>
                <a:latin typeface="Arial" panose="020B0604020202020204" pitchFamily="34" charset="0"/>
              </a:rPr>
              <a:t>Science at Jefferson Lab:</a:t>
            </a:r>
            <a:br>
              <a:rPr lang="en-US" sz="3200" dirty="0">
                <a:latin typeface="Arial" panose="020B0604020202020204" pitchFamily="34" charset="0"/>
              </a:rPr>
            </a:br>
            <a:r>
              <a:rPr lang="en-US" sz="3200" i="1" dirty="0">
                <a:latin typeface="Arial" panose="020B0604020202020204" pitchFamily="34" charset="0"/>
              </a:rPr>
              <a:t>Studying Hadronic Structure at the Luminosity Frontier</a:t>
            </a:r>
            <a:endParaRPr lang="en-US" i="1" dirty="0"/>
          </a:p>
        </p:txBody>
      </p:sp>
      <p:sp>
        <p:nvSpPr>
          <p:cNvPr id="4" name="Subtitle 3"/>
          <p:cNvSpPr>
            <a:spLocks noGrp="1"/>
          </p:cNvSpPr>
          <p:nvPr>
            <p:ph type="subTitle" idx="1"/>
          </p:nvPr>
        </p:nvSpPr>
        <p:spPr>
          <a:xfrm>
            <a:off x="340593" y="2857583"/>
            <a:ext cx="5843134" cy="2842825"/>
          </a:xfrm>
        </p:spPr>
        <p:txBody>
          <a:bodyPr>
            <a:normAutofit/>
          </a:bodyPr>
          <a:lstStyle/>
          <a:p>
            <a:pPr>
              <a:defRPr/>
            </a:pPr>
            <a:r>
              <a:rPr lang="en-US" dirty="0"/>
              <a:t>Presented to the</a:t>
            </a:r>
            <a:br>
              <a:rPr lang="en-US" b="1" dirty="0"/>
            </a:br>
            <a:r>
              <a:rPr lang="en-US" b="1" dirty="0"/>
              <a:t>Comparative Review Committee</a:t>
            </a:r>
          </a:p>
          <a:p>
            <a:pPr>
              <a:defRPr/>
            </a:pPr>
            <a:endParaRPr lang="en-US" b="1" dirty="0"/>
          </a:p>
          <a:p>
            <a:pPr>
              <a:defRPr/>
            </a:pPr>
            <a:endParaRPr lang="en-US" b="1" dirty="0"/>
          </a:p>
          <a:p>
            <a:pPr>
              <a:defRPr/>
            </a:pPr>
            <a:r>
              <a:rPr lang="en-US" b="1" dirty="0"/>
              <a:t>Cynthia Keppel</a:t>
            </a:r>
            <a:br>
              <a:rPr lang="en-US" b="1" dirty="0"/>
            </a:br>
            <a:r>
              <a:rPr lang="en-US" dirty="0"/>
              <a:t>Associate Director for Physics</a:t>
            </a:r>
            <a:br>
              <a:rPr lang="en-US" sz="2000" dirty="0"/>
            </a:br>
            <a:endParaRPr lang="en-US" dirty="0"/>
          </a:p>
        </p:txBody>
      </p:sp>
      <p:cxnSp>
        <p:nvCxnSpPr>
          <p:cNvPr id="5" name="Straight Connector 4">
            <a:extLst>
              <a:ext uri="{FF2B5EF4-FFF2-40B4-BE49-F238E27FC236}">
                <a16:creationId xmlns:a16="http://schemas.microsoft.com/office/drawing/2014/main" id="{70A59B12-1304-46F6-B525-AD3F928EFC4A}"/>
              </a:ext>
            </a:extLst>
          </p:cNvPr>
          <p:cNvCxnSpPr/>
          <p:nvPr/>
        </p:nvCxnSpPr>
        <p:spPr>
          <a:xfrm>
            <a:off x="1589"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0A336CFD-3BC9-414A-923B-5C67FDCED0A4}"/>
              </a:ext>
            </a:extLst>
          </p:cNvPr>
          <p:cNvSpPr txBox="1"/>
          <p:nvPr/>
        </p:nvSpPr>
        <p:spPr>
          <a:xfrm rot="21160419">
            <a:off x="6690732" y="1849761"/>
            <a:ext cx="2765502" cy="2308324"/>
          </a:xfrm>
          <a:prstGeom prst="rect">
            <a:avLst/>
          </a:prstGeom>
          <a:solidFill>
            <a:srgbClr val="92D050"/>
          </a:solidFill>
        </p:spPr>
        <p:txBody>
          <a:bodyPr wrap="square" rtlCol="0">
            <a:spAutoFit/>
          </a:bodyPr>
          <a:lstStyle/>
          <a:p>
            <a:r>
              <a:rPr lang="en-US" sz="2400" dirty="0"/>
              <a:t>I thought you would be interested in excerpts from this presentation – commentary in green</a:t>
            </a:r>
          </a:p>
        </p:txBody>
      </p:sp>
    </p:spTree>
    <p:extLst>
      <p:ext uri="{BB962C8B-B14F-4D97-AF65-F5344CB8AC3E}">
        <p14:creationId xmlns:p14="http://schemas.microsoft.com/office/powerpoint/2010/main" val="2705818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18" name="Title 1"/>
          <p:cNvSpPr>
            <a:spLocks noGrp="1"/>
          </p:cNvSpPr>
          <p:nvPr>
            <p:ph type="title"/>
          </p:nvPr>
        </p:nvSpPr>
        <p:spPr>
          <a:xfrm>
            <a:off x="0" y="28890"/>
            <a:ext cx="12100956" cy="740705"/>
          </a:xfrm>
        </p:spPr>
        <p:txBody>
          <a:bodyPr>
            <a:noAutofit/>
          </a:bodyPr>
          <a:lstStyle/>
          <a:p>
            <a:pPr algn="ctr"/>
            <a:r>
              <a:rPr lang="en-US" sz="3800" b="0" dirty="0">
                <a:solidFill>
                  <a:schemeClr val="accent1"/>
                </a:solidFill>
                <a:latin typeface="Avenir" panose="02000503020000020003" pitchFamily="2" charset="0"/>
                <a:cs typeface="Avenir Black"/>
              </a:rPr>
              <a:t>Summary</a:t>
            </a:r>
            <a:endParaRPr lang="en-US" sz="38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30</a:t>
            </a:fld>
            <a:endParaRPr lang="en-US" dirty="0">
              <a:solidFill>
                <a:srgbClr val="000000"/>
              </a:solidFill>
            </a:endParaRPr>
          </a:p>
        </p:txBody>
      </p:sp>
      <p:sp>
        <p:nvSpPr>
          <p:cNvPr id="3" name="TextBox 2">
            <a:extLst>
              <a:ext uri="{FF2B5EF4-FFF2-40B4-BE49-F238E27FC236}">
                <a16:creationId xmlns:a16="http://schemas.microsoft.com/office/drawing/2014/main" id="{AE32BF16-947A-BCAB-FD2A-0C2EA7E95062}"/>
              </a:ext>
            </a:extLst>
          </p:cNvPr>
          <p:cNvSpPr txBox="1"/>
          <p:nvPr/>
        </p:nvSpPr>
        <p:spPr>
          <a:xfrm>
            <a:off x="240613" y="986707"/>
            <a:ext cx="6659338" cy="5632311"/>
          </a:xfrm>
          <a:prstGeom prst="rect">
            <a:avLst/>
          </a:prstGeom>
          <a:noFill/>
        </p:spPr>
        <p:txBody>
          <a:bodyPr wrap="square">
            <a:spAutoFit/>
          </a:bodyPr>
          <a:lstStyle/>
          <a:p>
            <a:pPr marL="342900" indent="-342900">
              <a:buFont typeface="Arial" panose="020B0604020202020204" pitchFamily="34" charset="0"/>
              <a:buChar char="•"/>
            </a:pPr>
            <a:r>
              <a:rPr lang="en-US" sz="2400" dirty="0">
                <a:effectLst/>
              </a:rPr>
              <a:t>The Lab is in a strong position moving forward</a:t>
            </a:r>
          </a:p>
          <a:p>
            <a:pPr marL="342900" indent="-342900">
              <a:buFont typeface="Arial" panose="020B0604020202020204" pitchFamily="34" charset="0"/>
              <a:buChar char="•"/>
            </a:pPr>
            <a:endParaRPr lang="en-US" sz="2400" dirty="0">
              <a:effectLst/>
            </a:endParaRPr>
          </a:p>
          <a:p>
            <a:pPr marL="342900" indent="-342900">
              <a:buFont typeface="Arial" panose="020B0604020202020204" pitchFamily="34" charset="0"/>
              <a:buChar char="•"/>
            </a:pPr>
            <a:r>
              <a:rPr lang="en-US" sz="2400" dirty="0">
                <a:effectLst/>
              </a:rPr>
              <a:t>Supportive funding for CEBAF Operations</a:t>
            </a:r>
          </a:p>
          <a:p>
            <a:pPr marL="342900" indent="-342900">
              <a:buFont typeface="Arial" panose="020B0604020202020204" pitchFamily="34" charset="0"/>
              <a:buChar char="•"/>
            </a:pPr>
            <a:endParaRPr lang="en-US" sz="2400" dirty="0">
              <a:effectLst/>
            </a:endParaRPr>
          </a:p>
          <a:p>
            <a:pPr marL="342900" indent="-342900">
              <a:buFont typeface="Arial" panose="020B0604020202020204" pitchFamily="34" charset="0"/>
              <a:buChar char="•"/>
            </a:pPr>
            <a:r>
              <a:rPr lang="en-US" sz="2400" dirty="0">
                <a:effectLst/>
              </a:rPr>
              <a:t>Our priorities are clear:</a:t>
            </a:r>
          </a:p>
          <a:p>
            <a:pPr marL="800100" lvl="1" indent="-342900">
              <a:buFont typeface="System Font Regular"/>
              <a:buChar char="-"/>
            </a:pPr>
            <a:r>
              <a:rPr lang="en-US" sz="2400" dirty="0">
                <a:effectLst/>
              </a:rPr>
              <a:t>Ensuring that the 12 GeV program is successful in all facets </a:t>
            </a:r>
            <a:endParaRPr lang="en-US" sz="2400" b="1" i="1" u="sng" dirty="0">
              <a:solidFill>
                <a:srgbClr val="00B050"/>
              </a:solidFill>
            </a:endParaRPr>
          </a:p>
          <a:p>
            <a:pPr marL="800100" lvl="1" indent="-342900">
              <a:buFont typeface="System Font Regular"/>
              <a:buChar char="-"/>
            </a:pPr>
            <a:r>
              <a:rPr lang="en-US" sz="2400" dirty="0">
                <a:effectLst/>
              </a:rPr>
              <a:t>Moving EIC forward</a:t>
            </a:r>
          </a:p>
          <a:p>
            <a:pPr marL="800100" lvl="1" indent="-342900">
              <a:buFont typeface="System Font Regular"/>
              <a:buChar char="-"/>
            </a:pPr>
            <a:r>
              <a:rPr lang="en-US" sz="2400" dirty="0"/>
              <a:t>HPDF approved</a:t>
            </a:r>
            <a:endParaRPr lang="en-US" sz="2400" dirty="0">
              <a:effectLst/>
            </a:endParaRPr>
          </a:p>
          <a:p>
            <a:pPr marL="800100" lvl="1" indent="-342900">
              <a:buFont typeface="System Font Regular"/>
              <a:buChar char="-"/>
            </a:pPr>
            <a:r>
              <a:rPr lang="en-US" sz="2400" dirty="0">
                <a:effectLst/>
              </a:rPr>
              <a:t>Laying the groundwork for an exciting role for CEBAF in the EIC era – positrons and 22 GeV</a:t>
            </a:r>
          </a:p>
          <a:p>
            <a:pPr marL="1257300" lvl="2" indent="-342900">
              <a:buFont typeface="System Font Regular"/>
              <a:buChar char="-"/>
            </a:pPr>
            <a:r>
              <a:rPr lang="en-US" sz="2400" i="1" dirty="0"/>
              <a:t>Encourage you to get engaged, perhaps a Hall A working group and certainly request a talk or two at the Summer meeting!</a:t>
            </a:r>
            <a:endParaRPr lang="en-US" sz="2400" i="1" dirty="0">
              <a:effectLst/>
            </a:endParaRPr>
          </a:p>
        </p:txBody>
      </p:sp>
      <p:pic>
        <p:nvPicPr>
          <p:cNvPr id="4" name="Picture 3">
            <a:extLst>
              <a:ext uri="{FF2B5EF4-FFF2-40B4-BE49-F238E27FC236}">
                <a16:creationId xmlns:a16="http://schemas.microsoft.com/office/drawing/2014/main" id="{3B28F41B-8F2F-91D7-97FA-E77AE7457925}"/>
              </a:ext>
            </a:extLst>
          </p:cNvPr>
          <p:cNvPicPr>
            <a:picLocks noChangeAspect="1"/>
          </p:cNvPicPr>
          <p:nvPr/>
        </p:nvPicPr>
        <p:blipFill>
          <a:blip r:embed="rId3"/>
          <a:stretch>
            <a:fillRect/>
          </a:stretch>
        </p:blipFill>
        <p:spPr>
          <a:xfrm>
            <a:off x="7170718" y="926840"/>
            <a:ext cx="4138345" cy="5323114"/>
          </a:xfrm>
          <a:prstGeom prst="rect">
            <a:avLst/>
          </a:prstGeom>
        </p:spPr>
      </p:pic>
    </p:spTree>
    <p:extLst>
      <p:ext uri="{BB962C8B-B14F-4D97-AF65-F5344CB8AC3E}">
        <p14:creationId xmlns:p14="http://schemas.microsoft.com/office/powerpoint/2010/main" val="386130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411892" y="165610"/>
            <a:ext cx="11285837" cy="487490"/>
          </a:xfrm>
        </p:spPr>
        <p:txBody>
          <a:bodyPr>
            <a:normAutofit/>
          </a:bodyPr>
          <a:lstStyle/>
          <a:p>
            <a:r>
              <a:rPr lang="en-US" sz="2800" dirty="0"/>
              <a:t>PHYSICS BEING ADDRESSED/GOALS</a:t>
            </a:r>
            <a:endParaRPr lang="en-US" sz="2800" b="0" dirty="0"/>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7332EFE-C77B-A64A-8AE7-CC8EE63FB005}"/>
              </a:ext>
            </a:extLst>
          </p:cNvPr>
          <p:cNvSpPr/>
          <p:nvPr/>
        </p:nvSpPr>
        <p:spPr>
          <a:xfrm>
            <a:off x="411892" y="920489"/>
            <a:ext cx="10962352" cy="2585323"/>
          </a:xfrm>
          <a:prstGeom prst="rect">
            <a:avLst/>
          </a:prstGeom>
        </p:spPr>
        <p:txBody>
          <a:bodyPr wrap="square">
            <a:spAutoFit/>
          </a:bodyPr>
          <a:lstStyle/>
          <a:p>
            <a:r>
              <a:rPr lang="en-US" dirty="0"/>
              <a:t>Work in coordination with the </a:t>
            </a:r>
            <a:r>
              <a:rPr lang="en-US" dirty="0" err="1"/>
              <a:t>JLab</a:t>
            </a:r>
            <a:r>
              <a:rPr lang="en-US" dirty="0"/>
              <a:t> user community to:</a:t>
            </a:r>
          </a:p>
          <a:p>
            <a:br>
              <a:rPr lang="en-US" dirty="0"/>
            </a:br>
            <a:r>
              <a:rPr lang="en-US" dirty="0"/>
              <a:t>(1) </a:t>
            </a:r>
            <a:r>
              <a:rPr lang="en-US" b="1" dirty="0"/>
              <a:t>Propose, analyze, present, and publish data </a:t>
            </a:r>
            <a:r>
              <a:rPr lang="en-US" dirty="0"/>
              <a:t>leveraging electron scattering experiments to address fundamental questions such as: </a:t>
            </a:r>
          </a:p>
          <a:p>
            <a:pPr marL="742950" lvl="1" indent="-285750">
              <a:buFont typeface="Arial" panose="020B0604020202020204" pitchFamily="34" charset="0"/>
              <a:buChar char="•"/>
            </a:pPr>
            <a:r>
              <a:rPr lang="en-US" dirty="0"/>
              <a:t>How are the spectrum, structure and dynamics of hadrons determined by QCD, and in turn how do these build nuclei with the properties observed in nature? </a:t>
            </a:r>
          </a:p>
          <a:p>
            <a:pPr marL="742950" lvl="1" indent="-285750">
              <a:buFont typeface="Arial" panose="020B0604020202020204" pitchFamily="34" charset="0"/>
              <a:buChar char="•"/>
            </a:pPr>
            <a:r>
              <a:rPr lang="en-US" dirty="0"/>
              <a:t>Is there physics beyond the Standard Model? </a:t>
            </a:r>
          </a:p>
          <a:p>
            <a:endParaRPr lang="en-US" dirty="0"/>
          </a:p>
          <a:p>
            <a:r>
              <a:rPr lang="en-US" dirty="0"/>
              <a:t>(2</a:t>
            </a:r>
            <a:r>
              <a:rPr lang="en-US" b="1" dirty="0"/>
              <a:t>) Prepare next generation scientists </a:t>
            </a:r>
            <a:r>
              <a:rPr lang="en-US" dirty="0"/>
              <a:t>to further unravel the complex puzzles of hadronic physics. </a:t>
            </a:r>
          </a:p>
        </p:txBody>
      </p:sp>
      <p:pic>
        <p:nvPicPr>
          <p:cNvPr id="11" name="Picture 10">
            <a:extLst>
              <a:ext uri="{FF2B5EF4-FFF2-40B4-BE49-F238E27FC236}">
                <a16:creationId xmlns:a16="http://schemas.microsoft.com/office/drawing/2014/main" id="{17D14DAE-1A51-AC4E-A1C8-949A60A70C29}"/>
              </a:ext>
            </a:extLst>
          </p:cNvPr>
          <p:cNvPicPr>
            <a:picLocks noChangeAspect="1"/>
          </p:cNvPicPr>
          <p:nvPr/>
        </p:nvPicPr>
        <p:blipFill>
          <a:blip r:embed="rId2"/>
          <a:stretch>
            <a:fillRect/>
          </a:stretch>
        </p:blipFill>
        <p:spPr>
          <a:xfrm>
            <a:off x="7081197" y="3586021"/>
            <a:ext cx="4081346" cy="2720897"/>
          </a:xfrm>
          <a:prstGeom prst="rect">
            <a:avLst/>
          </a:prstGeom>
        </p:spPr>
      </p:pic>
      <p:pic>
        <p:nvPicPr>
          <p:cNvPr id="18" name="Picture 17">
            <a:extLst>
              <a:ext uri="{FF2B5EF4-FFF2-40B4-BE49-F238E27FC236}">
                <a16:creationId xmlns:a16="http://schemas.microsoft.com/office/drawing/2014/main" id="{0CB8C7B4-AADC-B348-9E60-C1ED9658FEBB}"/>
              </a:ext>
            </a:extLst>
          </p:cNvPr>
          <p:cNvPicPr>
            <a:picLocks noChangeAspect="1"/>
          </p:cNvPicPr>
          <p:nvPr/>
        </p:nvPicPr>
        <p:blipFill>
          <a:blip r:embed="rId3"/>
          <a:stretch>
            <a:fillRect/>
          </a:stretch>
        </p:blipFill>
        <p:spPr>
          <a:xfrm>
            <a:off x="353125" y="3586021"/>
            <a:ext cx="4006228" cy="2720897"/>
          </a:xfrm>
          <a:prstGeom prst="rect">
            <a:avLst/>
          </a:prstGeom>
        </p:spPr>
      </p:pic>
      <p:pic>
        <p:nvPicPr>
          <p:cNvPr id="8" name="Picture 7">
            <a:extLst>
              <a:ext uri="{FF2B5EF4-FFF2-40B4-BE49-F238E27FC236}">
                <a16:creationId xmlns:a16="http://schemas.microsoft.com/office/drawing/2014/main" id="{7EE85FF7-C786-2141-8C2A-A3833D6A0321}"/>
              </a:ext>
            </a:extLst>
          </p:cNvPr>
          <p:cNvPicPr>
            <a:picLocks noChangeAspect="1"/>
          </p:cNvPicPr>
          <p:nvPr/>
        </p:nvPicPr>
        <p:blipFill>
          <a:blip r:embed="rId4"/>
          <a:stretch>
            <a:fillRect/>
          </a:stretch>
        </p:blipFill>
        <p:spPr>
          <a:xfrm>
            <a:off x="4687387" y="3586021"/>
            <a:ext cx="2043472" cy="2720897"/>
          </a:xfrm>
          <a:prstGeom prst="rect">
            <a:avLst/>
          </a:prstGeom>
        </p:spPr>
      </p:pic>
      <p:sp>
        <p:nvSpPr>
          <p:cNvPr id="9" name="TextBox 8">
            <a:extLst>
              <a:ext uri="{FF2B5EF4-FFF2-40B4-BE49-F238E27FC236}">
                <a16:creationId xmlns:a16="http://schemas.microsoft.com/office/drawing/2014/main" id="{03D97CAA-DE7A-3741-A7DD-4BA76DF54B1F}"/>
              </a:ext>
            </a:extLst>
          </p:cNvPr>
          <p:cNvSpPr txBox="1"/>
          <p:nvPr/>
        </p:nvSpPr>
        <p:spPr>
          <a:xfrm rot="21160419">
            <a:off x="7928516" y="153483"/>
            <a:ext cx="2765502" cy="1200329"/>
          </a:xfrm>
          <a:prstGeom prst="rect">
            <a:avLst/>
          </a:prstGeom>
          <a:solidFill>
            <a:srgbClr val="92D050"/>
          </a:solidFill>
        </p:spPr>
        <p:txBody>
          <a:bodyPr wrap="square" rtlCol="0">
            <a:spAutoFit/>
          </a:bodyPr>
          <a:lstStyle/>
          <a:p>
            <a:r>
              <a:rPr lang="en-US" dirty="0"/>
              <a:t>Laboratory Comparative Review of </a:t>
            </a:r>
            <a:r>
              <a:rPr lang="en-US" b="1" u="sng" dirty="0"/>
              <a:t>Research – requested a focus on individuals supported</a:t>
            </a:r>
          </a:p>
        </p:txBody>
      </p:sp>
    </p:spTree>
    <p:extLst>
      <p:ext uri="{BB962C8B-B14F-4D97-AF65-F5344CB8AC3E}">
        <p14:creationId xmlns:p14="http://schemas.microsoft.com/office/powerpoint/2010/main" val="389378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411892" y="165610"/>
            <a:ext cx="11285837" cy="487490"/>
          </a:xfrm>
        </p:spPr>
        <p:txBody>
          <a:bodyPr>
            <a:normAutofit/>
          </a:bodyPr>
          <a:lstStyle/>
          <a:p>
            <a:r>
              <a:rPr lang="en-US" sz="2800" dirty="0"/>
              <a:t>ACCOMPLISHMENTS/HIGHLIGHTS </a:t>
            </a:r>
            <a:r>
              <a:rPr lang="en-US" b="0" dirty="0"/>
              <a:t>(last 5 years)</a:t>
            </a:r>
            <a:endParaRPr lang="en-US" sz="2800" b="0" dirty="0"/>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7332EFE-C77B-A64A-8AE7-CC8EE63FB005}"/>
              </a:ext>
            </a:extLst>
          </p:cNvPr>
          <p:cNvSpPr/>
          <p:nvPr/>
        </p:nvSpPr>
        <p:spPr>
          <a:xfrm>
            <a:off x="255775" y="979468"/>
            <a:ext cx="4026292" cy="5601533"/>
          </a:xfrm>
          <a:prstGeom prst="rect">
            <a:avLst/>
          </a:prstGeom>
        </p:spPr>
        <p:txBody>
          <a:bodyPr wrap="square">
            <a:spAutoFit/>
          </a:bodyPr>
          <a:lstStyle/>
          <a:p>
            <a:r>
              <a:rPr lang="en-US" b="1" dirty="0"/>
              <a:t>Just under 300 publications, including </a:t>
            </a:r>
          </a:p>
          <a:p>
            <a:pPr marL="742950" lvl="1" indent="-285750">
              <a:buFont typeface="Arial" panose="020B0604020202020204" pitchFamily="34" charset="0"/>
              <a:buChar char="•"/>
            </a:pPr>
            <a:r>
              <a:rPr lang="en-US" dirty="0"/>
              <a:t>48 Physical Review Letters</a:t>
            </a:r>
          </a:p>
          <a:p>
            <a:pPr marL="742950" lvl="1" indent="-285750">
              <a:buFont typeface="Arial" panose="020B0604020202020204" pitchFamily="34" charset="0"/>
              <a:buChar char="•"/>
            </a:pPr>
            <a:r>
              <a:rPr lang="en-US" dirty="0"/>
              <a:t>15 Nature articles</a:t>
            </a:r>
          </a:p>
          <a:p>
            <a:endParaRPr lang="en-US" dirty="0"/>
          </a:p>
          <a:p>
            <a:r>
              <a:rPr lang="en-US" b="1" dirty="0"/>
              <a:t>22 (Inter)national awards recognizing work of outstanding scientific merit, including:</a:t>
            </a:r>
          </a:p>
          <a:p>
            <a:pPr marL="742950" lvl="1" indent="-285750">
              <a:buFont typeface="Arial" panose="020B0604020202020204" pitchFamily="34" charset="0"/>
              <a:buChar char="•"/>
            </a:pPr>
            <a:r>
              <a:rPr lang="en-US" dirty="0"/>
              <a:t>2 DOE Early Career Awards</a:t>
            </a:r>
          </a:p>
          <a:p>
            <a:pPr marL="742950" lvl="1" indent="-285750">
              <a:buFont typeface="Arial" panose="020B0604020202020204" pitchFamily="34" charset="0"/>
              <a:buChar char="•"/>
            </a:pPr>
            <a:r>
              <a:rPr lang="en-US" dirty="0"/>
              <a:t>3 APS Fellows</a:t>
            </a:r>
          </a:p>
          <a:p>
            <a:pPr marL="742950" lvl="1" indent="-285750">
              <a:buFont typeface="Arial" panose="020B0604020202020204" pitchFamily="34" charset="0"/>
              <a:buChar char="•"/>
            </a:pPr>
            <a:r>
              <a:rPr lang="en-US" dirty="0"/>
              <a:t>DOE Office of Science Distinguished Scientist Fellow </a:t>
            </a:r>
          </a:p>
          <a:p>
            <a:pPr lvl="1"/>
            <a:endParaRPr lang="en-US" b="1" dirty="0"/>
          </a:p>
          <a:p>
            <a:r>
              <a:rPr lang="en-US" b="1" u="sng" dirty="0">
                <a:solidFill>
                  <a:srgbClr val="339933"/>
                </a:solidFill>
              </a:rPr>
              <a:t>107</a:t>
            </a:r>
            <a:r>
              <a:rPr lang="en-US" b="1" dirty="0">
                <a:solidFill>
                  <a:schemeClr val="tx2"/>
                </a:solidFill>
              </a:rPr>
              <a:t> </a:t>
            </a:r>
            <a:r>
              <a:rPr lang="en-US" b="1" dirty="0"/>
              <a:t>doctoral theses awarded </a:t>
            </a:r>
            <a:r>
              <a:rPr lang="en-US" dirty="0"/>
              <a:t>based on experimental research mentored, led, or both</a:t>
            </a:r>
          </a:p>
          <a:p>
            <a:pPr marL="742950" lvl="1" indent="-285750">
              <a:buFont typeface="Arial" panose="020B0604020202020204" pitchFamily="34" charset="0"/>
              <a:buChar char="•"/>
            </a:pPr>
            <a:r>
              <a:rPr lang="en-US" kern="0" dirty="0" err="1">
                <a:solidFill>
                  <a:schemeClr val="bg2">
                    <a:lumMod val="10000"/>
                  </a:schemeClr>
                </a:solidFill>
              </a:rPr>
              <a:t>JLab</a:t>
            </a:r>
            <a:r>
              <a:rPr lang="en-US" kern="0" dirty="0">
                <a:solidFill>
                  <a:schemeClr val="bg2">
                    <a:lumMod val="10000"/>
                  </a:schemeClr>
                </a:solidFill>
              </a:rPr>
              <a:t> totals 743 PhDs granted to-date, </a:t>
            </a:r>
            <a:r>
              <a:rPr lang="en-US" i="1" kern="0" dirty="0">
                <a:solidFill>
                  <a:schemeClr val="bg2">
                    <a:lumMod val="10000"/>
                  </a:schemeClr>
                </a:solidFill>
              </a:rPr>
              <a:t>175 in progress:</a:t>
            </a:r>
            <a:r>
              <a:rPr lang="en-US" kern="0" dirty="0">
                <a:solidFill>
                  <a:schemeClr val="bg2">
                    <a:lumMod val="10000"/>
                  </a:schemeClr>
                </a:solidFill>
              </a:rPr>
              <a:t> </a:t>
            </a:r>
            <a:r>
              <a:rPr lang="en-US" sz="1600" b="1" kern="0" dirty="0">
                <a:solidFill>
                  <a:srgbClr val="00B050"/>
                </a:solidFill>
              </a:rPr>
              <a:t>~1/3 of US PhDs in Nuclear Physics</a:t>
            </a:r>
            <a:endParaRPr lang="en-US" i="1" dirty="0"/>
          </a:p>
          <a:p>
            <a:endParaRPr lang="en-US" dirty="0"/>
          </a:p>
        </p:txBody>
      </p:sp>
      <p:pic>
        <p:nvPicPr>
          <p:cNvPr id="9" name="Picture 8">
            <a:extLst>
              <a:ext uri="{FF2B5EF4-FFF2-40B4-BE49-F238E27FC236}">
                <a16:creationId xmlns:a16="http://schemas.microsoft.com/office/drawing/2014/main" id="{44B7D683-884E-134E-8CC6-44652345CA9A}"/>
              </a:ext>
            </a:extLst>
          </p:cNvPr>
          <p:cNvPicPr>
            <a:picLocks noChangeAspect="1"/>
          </p:cNvPicPr>
          <p:nvPr/>
        </p:nvPicPr>
        <p:blipFill>
          <a:blip r:embed="rId2"/>
          <a:stretch>
            <a:fillRect/>
          </a:stretch>
        </p:blipFill>
        <p:spPr>
          <a:xfrm>
            <a:off x="8419172" y="971278"/>
            <a:ext cx="3631169" cy="2422653"/>
          </a:xfrm>
          <a:prstGeom prst="rect">
            <a:avLst/>
          </a:prstGeom>
        </p:spPr>
      </p:pic>
      <p:pic>
        <p:nvPicPr>
          <p:cNvPr id="12" name="Picture 11">
            <a:extLst>
              <a:ext uri="{FF2B5EF4-FFF2-40B4-BE49-F238E27FC236}">
                <a16:creationId xmlns:a16="http://schemas.microsoft.com/office/drawing/2014/main" id="{0DAF1907-7508-EA44-8A71-26CFA6ECFF2E}"/>
              </a:ext>
            </a:extLst>
          </p:cNvPr>
          <p:cNvPicPr>
            <a:picLocks noChangeAspect="1"/>
          </p:cNvPicPr>
          <p:nvPr/>
        </p:nvPicPr>
        <p:blipFill>
          <a:blip r:embed="rId3"/>
          <a:stretch>
            <a:fillRect/>
          </a:stretch>
        </p:blipFill>
        <p:spPr>
          <a:xfrm>
            <a:off x="4491810" y="971278"/>
            <a:ext cx="3717619" cy="4956826"/>
          </a:xfrm>
          <a:prstGeom prst="rect">
            <a:avLst/>
          </a:prstGeom>
        </p:spPr>
      </p:pic>
      <p:pic>
        <p:nvPicPr>
          <p:cNvPr id="13" name="Picture 12">
            <a:extLst>
              <a:ext uri="{FF2B5EF4-FFF2-40B4-BE49-F238E27FC236}">
                <a16:creationId xmlns:a16="http://schemas.microsoft.com/office/drawing/2014/main" id="{45404CEC-6F0B-1741-9935-EA9B308CA481}"/>
              </a:ext>
            </a:extLst>
          </p:cNvPr>
          <p:cNvPicPr>
            <a:picLocks noChangeAspect="1"/>
          </p:cNvPicPr>
          <p:nvPr/>
        </p:nvPicPr>
        <p:blipFill>
          <a:blip r:embed="rId4"/>
          <a:stretch>
            <a:fillRect/>
          </a:stretch>
        </p:blipFill>
        <p:spPr>
          <a:xfrm>
            <a:off x="8419172" y="3497587"/>
            <a:ext cx="3645776" cy="2430517"/>
          </a:xfrm>
          <a:prstGeom prst="rect">
            <a:avLst/>
          </a:prstGeom>
        </p:spPr>
      </p:pic>
    </p:spTree>
    <p:extLst>
      <p:ext uri="{BB962C8B-B14F-4D97-AF65-F5344CB8AC3E}">
        <p14:creationId xmlns:p14="http://schemas.microsoft.com/office/powerpoint/2010/main" val="142277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411892" y="165610"/>
            <a:ext cx="11285837" cy="487490"/>
          </a:xfrm>
        </p:spPr>
        <p:txBody>
          <a:bodyPr>
            <a:normAutofit/>
          </a:bodyPr>
          <a:lstStyle/>
          <a:p>
            <a:r>
              <a:rPr lang="en-US" sz="2800" dirty="0"/>
              <a:t>Vibrant Experimental Scientists</a:t>
            </a:r>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8">
            <a:extLst>
              <a:ext uri="{FF2B5EF4-FFF2-40B4-BE49-F238E27FC236}">
                <a16:creationId xmlns:a16="http://schemas.microsoft.com/office/drawing/2014/main" id="{CFC789C3-85B2-8C42-9DC0-BA9B92D5061D}"/>
              </a:ext>
            </a:extLst>
          </p:cNvPr>
          <p:cNvSpPr>
            <a:spLocks noChangeArrowheads="1"/>
          </p:cNvSpPr>
          <p:nvPr/>
        </p:nvSpPr>
        <p:spPr bwMode="auto">
          <a:xfrm>
            <a:off x="411892" y="975449"/>
            <a:ext cx="1096730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Over 500 invited talks at international conferences and </a:t>
            </a:r>
            <a:r>
              <a:rPr kumimoji="0" lang="en-US" altLang="en-US" b="1" u="none" strike="noStrike" cap="none" normalizeH="0" baseline="0" dirty="0">
                <a:ln>
                  <a:noFill/>
                </a:ln>
                <a:solidFill>
                  <a:schemeClr val="tx1"/>
                </a:solidFill>
                <a:effectLst/>
                <a:latin typeface="Calibri" panose="020F0502020204030204" pitchFamily="34" charset="0"/>
                <a:cs typeface="Calibri" panose="020F0502020204030204" pitchFamily="34" charset="0"/>
              </a:rPr>
              <a:t>workshops in last five years</a:t>
            </a: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b="1" dirty="0">
                <a:latin typeface="Calibri" panose="020F0502020204030204" pitchFamily="34" charset="0"/>
                <a:cs typeface="Calibri" panose="020F0502020204030204" pitchFamily="34" charset="0"/>
              </a:rPr>
              <a:t>Over 100 university colloquia and seminars</a:t>
            </a:r>
          </a:p>
          <a:p>
            <a:pPr marL="0" marR="0" lvl="0" indent="0" algn="l" defTabSz="914400" rtl="0" eaLnBrk="0" fontAlgn="base" latinLnBrk="0" hangingPunct="0">
              <a:lnSpc>
                <a:spcPct val="100000"/>
              </a:lnSpc>
              <a:spcBef>
                <a:spcPct val="0"/>
              </a:spcBef>
              <a:spcAft>
                <a:spcPct val="0"/>
              </a:spcAft>
              <a:buClrTx/>
              <a:buSzTx/>
              <a:buFontTx/>
              <a:buNone/>
              <a:tabLst/>
            </a:pPr>
            <a:endParaRPr lang="en-US" i="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b="1" dirty="0">
                <a:latin typeface="Calibri" panose="020F0502020204030204" pitchFamily="34" charset="0"/>
                <a:cs typeface="Calibri" panose="020F0502020204030204" pitchFamily="34" charset="0"/>
              </a:rPr>
              <a:t>Organize, advise over 20 international conferences and workshops annually  (NOT including collaboration meetings, schools, etc.)</a:t>
            </a: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b="1" dirty="0"/>
              <a:t>High level scientific activities beyond the reach of regular </a:t>
            </a:r>
            <a:r>
              <a:rPr lang="en-US" b="1" dirty="0" err="1"/>
              <a:t>JLab</a:t>
            </a:r>
            <a:r>
              <a:rPr lang="en-US" b="1" dirty="0"/>
              <a:t> operations</a:t>
            </a: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i="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i="1" dirty="0">
              <a:latin typeface="Calibri" panose="020F0502020204030204" pitchFamily="34" charset="0"/>
              <a:cs typeface="Calibri" panose="020F0502020204030204" pitchFamily="34" charset="0"/>
            </a:endParaRPr>
          </a:p>
        </p:txBody>
      </p:sp>
      <p:pic>
        <p:nvPicPr>
          <p:cNvPr id="5128" name="Picture 8" descr="Mark Macrae Dalton, Staff Scientist | Jefferson Lab">
            <a:hlinkClick r:id="rId2"/>
            <a:extLst>
              <a:ext uri="{FF2B5EF4-FFF2-40B4-BE49-F238E27FC236}">
                <a16:creationId xmlns:a16="http://schemas.microsoft.com/office/drawing/2014/main" id="{3620503A-12D2-E343-9F62-187984BA4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439" y="3640222"/>
            <a:ext cx="3327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hat's Going On in the Nucleon | Jefferson Lab">
            <a:hlinkClick r:id="rId4"/>
            <a:extLst>
              <a:ext uri="{FF2B5EF4-FFF2-40B4-BE49-F238E27FC236}">
                <a16:creationId xmlns:a16="http://schemas.microsoft.com/office/drawing/2014/main" id="{1C9751DE-272C-D245-9D3E-1F156752A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5438"/>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7">
            <a:extLst>
              <a:ext uri="{FF2B5EF4-FFF2-40B4-BE49-F238E27FC236}">
                <a16:creationId xmlns:a16="http://schemas.microsoft.com/office/drawing/2014/main" id="{968F36E7-1B25-BD47-A627-7EF7F7FCBA56}"/>
              </a:ext>
            </a:extLst>
          </p:cNvPr>
          <p:cNvSpPr>
            <a:spLocks noChangeArrowheads="1"/>
          </p:cNvSpPr>
          <p:nvPr/>
        </p:nvSpPr>
        <p:spPr bwMode="auto">
          <a:xfrm>
            <a:off x="6429839" y="4095879"/>
            <a:ext cx="61836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6"/>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38" name="Picture 18" descr="A precise measurement of the neutral weak form factor of Ca-48">
            <a:hlinkClick r:id="rId6"/>
            <a:extLst>
              <a:ext uri="{FF2B5EF4-FFF2-40B4-BE49-F238E27FC236}">
                <a16:creationId xmlns:a16="http://schemas.microsoft.com/office/drawing/2014/main" id="{7289A3A8-8FC8-254B-A508-23AB54AFDD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9594" y="3645438"/>
            <a:ext cx="3442691" cy="2280784"/>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Jefferson Lab Nuclear Physicist Receives DOE Early Career Grant | Jefferson  Lab">
            <a:hlinkClick r:id="rId8"/>
            <a:extLst>
              <a:ext uri="{FF2B5EF4-FFF2-40B4-BE49-F238E27FC236}">
                <a16:creationId xmlns:a16="http://schemas.microsoft.com/office/drawing/2014/main" id="{29E40323-1FB8-E949-8E11-C95F3B9248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6500" y="3640222"/>
            <a:ext cx="20955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1153CC-5C53-7C4E-A759-952F1ABF5CD6}"/>
              </a:ext>
            </a:extLst>
          </p:cNvPr>
          <p:cNvPicPr>
            <a:picLocks noChangeAspect="1"/>
          </p:cNvPicPr>
          <p:nvPr/>
        </p:nvPicPr>
        <p:blipFill>
          <a:blip r:embed="rId2"/>
          <a:stretch>
            <a:fillRect/>
          </a:stretch>
        </p:blipFill>
        <p:spPr>
          <a:xfrm>
            <a:off x="694179" y="1974131"/>
            <a:ext cx="8003771" cy="4573438"/>
          </a:xfrm>
          <a:prstGeom prst="rect">
            <a:avLst/>
          </a:prstGeom>
        </p:spPr>
      </p:pic>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2689902" y="142788"/>
            <a:ext cx="12192000" cy="487490"/>
          </a:xfrm>
        </p:spPr>
        <p:txBody>
          <a:bodyPr>
            <a:normAutofit/>
          </a:bodyPr>
          <a:lstStyle/>
          <a:p>
            <a:pPr algn="ctr"/>
            <a:r>
              <a:rPr lang="en-US" sz="2800" dirty="0"/>
              <a:t>Management of Prioritized Program</a:t>
            </a:r>
            <a:endParaRPr lang="en-US" sz="2800" b="0" dirty="0"/>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69BE56E-4D5A-B542-B19B-CE37CD8138B9}"/>
              </a:ext>
            </a:extLst>
          </p:cNvPr>
          <p:cNvSpPr txBox="1"/>
          <p:nvPr/>
        </p:nvSpPr>
        <p:spPr>
          <a:xfrm>
            <a:off x="8898672" y="2180175"/>
            <a:ext cx="2542478" cy="4081117"/>
          </a:xfrm>
          <a:prstGeom prst="rect">
            <a:avLst/>
          </a:prstGeom>
          <a:noFill/>
        </p:spPr>
        <p:txBody>
          <a:bodyPr wrap="square" rtlCol="0">
            <a:spAutoFit/>
          </a:bodyPr>
          <a:lstStyle/>
          <a:p>
            <a:pPr>
              <a:lnSpc>
                <a:spcPct val="90000"/>
              </a:lnSpc>
            </a:pPr>
            <a:endParaRPr lang="en-US" dirty="0">
              <a:solidFill>
                <a:schemeClr val="accent1"/>
              </a:solidFill>
              <a:cs typeface="Arial" charset="0"/>
            </a:endParaRPr>
          </a:p>
          <a:p>
            <a:pPr>
              <a:lnSpc>
                <a:spcPct val="90000"/>
              </a:lnSpc>
            </a:pPr>
            <a:r>
              <a:rPr lang="en-US" dirty="0">
                <a:solidFill>
                  <a:schemeClr val="accent1"/>
                </a:solidFill>
                <a:cs typeface="Arial" charset="0"/>
              </a:rPr>
              <a:t>Scientific priority determined by the Program Advisory Committee</a:t>
            </a:r>
          </a:p>
          <a:p>
            <a:pPr>
              <a:lnSpc>
                <a:spcPct val="90000"/>
              </a:lnSpc>
            </a:pPr>
            <a:endParaRPr lang="en-US" dirty="0">
              <a:solidFill>
                <a:schemeClr val="accent1"/>
              </a:solidFill>
              <a:cs typeface="Arial" charset="0"/>
            </a:endParaRPr>
          </a:p>
          <a:p>
            <a:pPr>
              <a:lnSpc>
                <a:spcPct val="90000"/>
              </a:lnSpc>
            </a:pPr>
            <a:r>
              <a:rPr lang="en-US" dirty="0">
                <a:solidFill>
                  <a:schemeClr val="accent1"/>
                </a:solidFill>
                <a:cs typeface="Arial" charset="0"/>
              </a:rPr>
              <a:t>Readiness determined by Division Readiness Review process</a:t>
            </a:r>
          </a:p>
          <a:p>
            <a:pPr>
              <a:lnSpc>
                <a:spcPct val="90000"/>
              </a:lnSpc>
            </a:pPr>
            <a:endParaRPr lang="en-US" dirty="0">
              <a:solidFill>
                <a:schemeClr val="accent1"/>
              </a:solidFill>
              <a:cs typeface="Arial" charset="0"/>
            </a:endParaRPr>
          </a:p>
          <a:p>
            <a:pPr>
              <a:lnSpc>
                <a:spcPct val="90000"/>
              </a:lnSpc>
            </a:pPr>
            <a:r>
              <a:rPr lang="en-US" dirty="0">
                <a:solidFill>
                  <a:schemeClr val="accent1"/>
                </a:solidFill>
                <a:cs typeface="Arial" charset="0"/>
              </a:rPr>
              <a:t>Nuclear Physics Experimental Scheduling Committee optimizes running for scientific output</a:t>
            </a:r>
          </a:p>
          <a:p>
            <a:pPr algn="ctr">
              <a:lnSpc>
                <a:spcPct val="90000"/>
              </a:lnSpc>
            </a:pPr>
            <a:endParaRPr lang="en-US" dirty="0"/>
          </a:p>
        </p:txBody>
      </p:sp>
      <p:sp>
        <p:nvSpPr>
          <p:cNvPr id="6" name="TextBox 5">
            <a:extLst>
              <a:ext uri="{FF2B5EF4-FFF2-40B4-BE49-F238E27FC236}">
                <a16:creationId xmlns:a16="http://schemas.microsoft.com/office/drawing/2014/main" id="{6843015C-3079-134C-98C2-76395AF57177}"/>
              </a:ext>
            </a:extLst>
          </p:cNvPr>
          <p:cNvSpPr txBox="1"/>
          <p:nvPr/>
        </p:nvSpPr>
        <p:spPr>
          <a:xfrm>
            <a:off x="104943" y="884602"/>
            <a:ext cx="11536930" cy="108952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t>The MEP scientific staff prioritize activities in accordance with the laboratory experimental schedule.</a:t>
            </a:r>
          </a:p>
          <a:p>
            <a:pPr marL="285750" indent="-285750">
              <a:lnSpc>
                <a:spcPct val="90000"/>
              </a:lnSpc>
              <a:buFont typeface="Arial" panose="020B0604020202020204" pitchFamily="34" charset="0"/>
              <a:buChar char="•"/>
            </a:pPr>
            <a:endParaRPr lang="en-US" dirty="0"/>
          </a:p>
          <a:p>
            <a:pPr marL="285750" indent="-285750">
              <a:lnSpc>
                <a:spcPct val="90000"/>
              </a:lnSpc>
              <a:buFont typeface="Arial" panose="020B0604020202020204" pitchFamily="34" charset="0"/>
              <a:buChar char="•"/>
            </a:pPr>
            <a:r>
              <a:rPr lang="en-US" dirty="0"/>
              <a:t>75% operations duties and 25% research support are balanced by individuals and tracked by Hall Leaders and Associate Director – formalized, annual expectations as part of performance review. </a:t>
            </a:r>
          </a:p>
        </p:txBody>
      </p:sp>
    </p:spTree>
    <p:extLst>
      <p:ext uri="{BB962C8B-B14F-4D97-AF65-F5344CB8AC3E}">
        <p14:creationId xmlns:p14="http://schemas.microsoft.com/office/powerpoint/2010/main" val="222058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18" name="Title 1"/>
          <p:cNvSpPr>
            <a:spLocks noGrp="1"/>
          </p:cNvSpPr>
          <p:nvPr>
            <p:ph type="title"/>
          </p:nvPr>
        </p:nvSpPr>
        <p:spPr>
          <a:xfrm>
            <a:off x="-50446" y="175620"/>
            <a:ext cx="12192000" cy="740705"/>
          </a:xfrm>
        </p:spPr>
        <p:txBody>
          <a:bodyPr>
            <a:noAutofit/>
          </a:bodyPr>
          <a:lstStyle/>
          <a:p>
            <a:pPr algn="ctr"/>
            <a:r>
              <a:rPr lang="en-US" sz="3200" b="0" dirty="0">
                <a:solidFill>
                  <a:schemeClr val="tx2"/>
                </a:solidFill>
                <a:latin typeface="+mn-lt"/>
                <a:cs typeface="Avenir Black"/>
              </a:rPr>
              <a:t>Note: </a:t>
            </a:r>
            <a:r>
              <a:rPr lang="en-US" sz="3200" b="0" i="1" dirty="0">
                <a:solidFill>
                  <a:schemeClr val="tx2"/>
                </a:solidFill>
                <a:latin typeface="+mn-lt"/>
                <a:cs typeface="Avenir Black"/>
              </a:rPr>
              <a:t>Extended</a:t>
            </a:r>
            <a:r>
              <a:rPr lang="en-US" sz="3200" b="0" dirty="0">
                <a:solidFill>
                  <a:schemeClr val="tx2"/>
                </a:solidFill>
                <a:latin typeface="+mn-lt"/>
                <a:cs typeface="Avenir Black"/>
              </a:rPr>
              <a:t> Experimental Schedule – </a:t>
            </a:r>
            <a:r>
              <a:rPr lang="en-US" sz="3200" b="0" i="1" dirty="0">
                <a:solidFill>
                  <a:schemeClr val="tx2"/>
                </a:solidFill>
                <a:latin typeface="+mn-lt"/>
                <a:cs typeface="Avenir Black"/>
              </a:rPr>
              <a:t>less certain! In planning!</a:t>
            </a: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8</a:t>
            </a:fld>
            <a:endParaRPr lang="en-US" dirty="0">
              <a:solidFill>
                <a:srgbClr val="000000"/>
              </a:solidFill>
            </a:endParaRPr>
          </a:p>
        </p:txBody>
      </p:sp>
      <p:sp>
        <p:nvSpPr>
          <p:cNvPr id="2" name="TextBox 1">
            <a:extLst>
              <a:ext uri="{FF2B5EF4-FFF2-40B4-BE49-F238E27FC236}">
                <a16:creationId xmlns:a16="http://schemas.microsoft.com/office/drawing/2014/main" id="{EC36EDCA-4D24-E562-B7B2-0DF11334EDAC}"/>
              </a:ext>
            </a:extLst>
          </p:cNvPr>
          <p:cNvSpPr txBox="1"/>
          <p:nvPr/>
        </p:nvSpPr>
        <p:spPr>
          <a:xfrm>
            <a:off x="9431383" y="1015051"/>
            <a:ext cx="2710171" cy="4690515"/>
          </a:xfrm>
          <a:prstGeom prst="rect">
            <a:avLst/>
          </a:prstGeom>
          <a:noFill/>
        </p:spPr>
        <p:txBody>
          <a:bodyPr wrap="square" rtlCol="0">
            <a:spAutoFit/>
          </a:bodyPr>
          <a:lstStyle/>
          <a:p>
            <a:pPr marL="180975" marR="0" lvl="0" indent="-180975"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2000" i="0" u="none" strike="noStrike" kern="0" cap="none" spc="0" normalizeH="0" baseline="0" noProof="0" dirty="0" err="1">
                <a:ln>
                  <a:noFill/>
                </a:ln>
                <a:effectLst/>
                <a:uLnTx/>
                <a:uFillTx/>
                <a:latin typeface="Century Gothic" panose="020B0502020202020204" pitchFamily="34" charset="0"/>
                <a:cs typeface="Arial" pitchFamily="34" charset="0"/>
              </a:rPr>
              <a:t>SoLID</a:t>
            </a:r>
            <a:r>
              <a:rPr kumimoji="0" lang="en-US" sz="2000" i="0" u="none" strike="noStrike" kern="0" cap="none" spc="0" normalizeH="0" baseline="0" noProof="0" dirty="0">
                <a:ln>
                  <a:noFill/>
                </a:ln>
                <a:effectLst/>
                <a:uLnTx/>
                <a:uFillTx/>
                <a:latin typeface="Century Gothic" panose="020B0502020202020204" pitchFamily="34" charset="0"/>
                <a:cs typeface="Arial" pitchFamily="34" charset="0"/>
              </a:rPr>
              <a:t> installation</a:t>
            </a:r>
          </a:p>
          <a:p>
            <a:pPr marL="228600" marR="0" lvl="0" indent="-47625" algn="l" defTabSz="914400" rtl="0" eaLnBrk="1" fontAlgn="auto" latinLnBrk="0" hangingPunct="1">
              <a:lnSpc>
                <a:spcPct val="90000"/>
              </a:lnSpc>
              <a:spcBef>
                <a:spcPts val="0"/>
              </a:spcBef>
              <a:spcAft>
                <a:spcPts val="0"/>
              </a:spcAft>
              <a:buClrTx/>
              <a:buSzTx/>
              <a:buFontTx/>
              <a:buNone/>
              <a:defRPr/>
            </a:pPr>
            <a:r>
              <a:rPr kumimoji="0" lang="en-US" sz="2000" i="0" u="none" strike="noStrike" kern="0" cap="none" spc="0" normalizeH="0" baseline="0" noProof="0" dirty="0">
                <a:ln>
                  <a:noFill/>
                </a:ln>
                <a:effectLst/>
                <a:uLnTx/>
                <a:uFillTx/>
                <a:latin typeface="Century Gothic" panose="020B0502020202020204" pitchFamily="34" charset="0"/>
                <a:cs typeface="Arial" pitchFamily="34" charset="0"/>
              </a:rPr>
              <a:t>could start ~mid-FY29</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i="0" u="none" strike="noStrike" kern="0" cap="none" spc="0" normalizeH="0" baseline="0" noProof="0" dirty="0">
              <a:ln>
                <a:noFill/>
              </a:ln>
              <a:effectLst/>
              <a:uLnTx/>
              <a:uFillTx/>
              <a:latin typeface="Century Gothic" panose="020B0502020202020204" pitchFamily="34" charset="0"/>
              <a:cs typeface="Arial" pitchFamily="34" charset="0"/>
            </a:endParaRPr>
          </a:p>
          <a:p>
            <a:pPr marL="228600" indent="-168275">
              <a:lnSpc>
                <a:spcPct val="90000"/>
              </a:lnSpc>
              <a:buFont typeface="Arial" panose="020B0604020202020204" pitchFamily="34" charset="0"/>
              <a:buChar char="•"/>
              <a:defRPr/>
            </a:pPr>
            <a:r>
              <a:rPr lang="en-US" sz="2000" kern="0" dirty="0">
                <a:latin typeface="Century Gothic" panose="020B0502020202020204" pitchFamily="34" charset="0"/>
                <a:cs typeface="Arial" pitchFamily="34" charset="0"/>
              </a:rPr>
              <a:t>86% complete in</a:t>
            </a:r>
          </a:p>
          <a:p>
            <a:pPr marL="228600">
              <a:lnSpc>
                <a:spcPct val="90000"/>
              </a:lnSpc>
              <a:buFontTx/>
              <a:buNone/>
              <a:defRPr/>
            </a:pPr>
            <a:r>
              <a:rPr lang="en-US" sz="2000" kern="0" dirty="0">
                <a:latin typeface="Century Gothic" panose="020B0502020202020204" pitchFamily="34" charset="0"/>
                <a:cs typeface="Arial" pitchFamily="34" charset="0"/>
              </a:rPr>
              <a:t>FY29 without </a:t>
            </a:r>
            <a:r>
              <a:rPr lang="en-US" sz="2000" kern="0" dirty="0" err="1">
                <a:latin typeface="Century Gothic" panose="020B0502020202020204" pitchFamily="34" charset="0"/>
                <a:cs typeface="Arial" pitchFamily="34" charset="0"/>
              </a:rPr>
              <a:t>SoLID</a:t>
            </a:r>
            <a:r>
              <a:rPr lang="en-US" sz="2000" kern="0" dirty="0">
                <a:latin typeface="Century Gothic" panose="020B0502020202020204" pitchFamily="34" charset="0"/>
                <a:cs typeface="Arial" pitchFamily="34" charset="0"/>
              </a:rPr>
              <a:t>, 70% complete with</a:t>
            </a:r>
          </a:p>
          <a:p>
            <a:pPr marL="228600">
              <a:lnSpc>
                <a:spcPct val="90000"/>
              </a:lnSpc>
              <a:buFontTx/>
              <a:buNone/>
              <a:defRPr/>
            </a:pPr>
            <a:r>
              <a:rPr lang="en-US" sz="2000" kern="0" dirty="0" err="1">
                <a:latin typeface="Century Gothic" panose="020B0502020202020204" pitchFamily="34" charset="0"/>
                <a:cs typeface="Arial" pitchFamily="34" charset="0"/>
              </a:rPr>
              <a:t>SoLID</a:t>
            </a:r>
            <a:r>
              <a:rPr lang="en-US" sz="2000" kern="0" dirty="0">
                <a:latin typeface="Century Gothic" panose="020B0502020202020204" pitchFamily="34" charset="0"/>
                <a:cs typeface="Arial" pitchFamily="34" charset="0"/>
              </a:rPr>
              <a:t> (assuming optimal running operation)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i="0" u="none" strike="noStrike" kern="0" cap="none" spc="0" normalizeH="0" baseline="0" noProof="0" dirty="0">
              <a:ln>
                <a:noFill/>
              </a:ln>
              <a:effectLst/>
              <a:uLnTx/>
              <a:uFillTx/>
              <a:latin typeface="Century Gothic" panose="020B0502020202020204" pitchFamily="34" charset="0"/>
              <a:cs typeface="Arial"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Century Gothic" panose="020B0502020202020204" pitchFamily="34" charset="0"/>
                <a:cs typeface="Arial" pitchFamily="34" charset="0"/>
              </a:rPr>
              <a:t>…</a:t>
            </a:r>
            <a:r>
              <a:rPr lang="en-US" sz="2000" dirty="0">
                <a:latin typeface="Century Gothic" panose="020B0502020202020204" pitchFamily="34" charset="0"/>
              </a:rPr>
              <a:t>not including </a:t>
            </a:r>
            <a:r>
              <a:rPr kumimoji="0" lang="en-US" sz="2000" i="0" u="none" strike="noStrike" kern="0" cap="none" spc="0" normalizeH="0" baseline="0" noProof="0" dirty="0">
                <a:ln>
                  <a:noFill/>
                </a:ln>
                <a:effectLst/>
                <a:uLnTx/>
                <a:uFillTx/>
                <a:latin typeface="Century Gothic" panose="020B0502020202020204" pitchFamily="34" charset="0"/>
                <a:cs typeface="Arial" pitchFamily="34" charset="0"/>
              </a:rPr>
              <a:t>new proposals</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2000" kern="0" dirty="0">
              <a:latin typeface="Century Gothic" panose="020B0502020202020204" pitchFamily="34" charset="0"/>
              <a:cs typeface="Arial"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i="0" u="none" strike="noStrike" kern="0" cap="none" spc="0" normalizeH="0" baseline="0" noProof="0" dirty="0">
                <a:ln>
                  <a:noFill/>
                </a:ln>
                <a:effectLst/>
                <a:uLnTx/>
                <a:uFillTx/>
                <a:latin typeface="Century Gothic" panose="020B0502020202020204" pitchFamily="34" charset="0"/>
                <a:cs typeface="Arial" pitchFamily="34" charset="0"/>
              </a:rPr>
              <a:t>May move into upgrade era</a:t>
            </a:r>
            <a:endParaRPr kumimoji="0" lang="en-US" sz="2000" i="0" u="none" strike="noStrike" kern="1200" cap="none" spc="0" normalizeH="0" baseline="0" noProof="0" dirty="0">
              <a:ln>
                <a:noFill/>
              </a:ln>
              <a:effectLst/>
              <a:uLnTx/>
              <a:uFillTx/>
              <a:latin typeface="Century Gothic" panose="020B0502020202020204" pitchFamily="34" charset="0"/>
            </a:endParaRPr>
          </a:p>
        </p:txBody>
      </p:sp>
      <p:pic>
        <p:nvPicPr>
          <p:cNvPr id="7" name="Picture 6">
            <a:extLst>
              <a:ext uri="{FF2B5EF4-FFF2-40B4-BE49-F238E27FC236}">
                <a16:creationId xmlns:a16="http://schemas.microsoft.com/office/drawing/2014/main" id="{7BD252DC-770E-8847-9B48-7B173EE931AA}"/>
              </a:ext>
            </a:extLst>
          </p:cNvPr>
          <p:cNvPicPr>
            <a:picLocks noChangeAspect="1"/>
          </p:cNvPicPr>
          <p:nvPr/>
        </p:nvPicPr>
        <p:blipFill>
          <a:blip r:embed="rId3"/>
          <a:stretch>
            <a:fillRect/>
          </a:stretch>
        </p:blipFill>
        <p:spPr>
          <a:xfrm>
            <a:off x="147771" y="1015052"/>
            <a:ext cx="9014746" cy="5603966"/>
          </a:xfrm>
          <a:prstGeom prst="rect">
            <a:avLst/>
          </a:prstGeom>
        </p:spPr>
      </p:pic>
      <p:cxnSp>
        <p:nvCxnSpPr>
          <p:cNvPr id="6" name="Straight Arrow Connector 5">
            <a:extLst>
              <a:ext uri="{FF2B5EF4-FFF2-40B4-BE49-F238E27FC236}">
                <a16:creationId xmlns:a16="http://schemas.microsoft.com/office/drawing/2014/main" id="{A7AF1AD4-999F-1645-8DE6-1195212FA58C}"/>
              </a:ext>
            </a:extLst>
          </p:cNvPr>
          <p:cNvCxnSpPr/>
          <p:nvPr/>
        </p:nvCxnSpPr>
        <p:spPr>
          <a:xfrm flipH="1">
            <a:off x="8778240" y="1580606"/>
            <a:ext cx="653143" cy="22206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31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Hall A: Recent Results</a:t>
            </a:r>
          </a:p>
        </p:txBody>
      </p:sp>
      <p:sp>
        <p:nvSpPr>
          <p:cNvPr id="9" name="Content Placeholder 8"/>
          <p:cNvSpPr>
            <a:spLocks noGrp="1"/>
          </p:cNvSpPr>
          <p:nvPr>
            <p:ph idx="1"/>
          </p:nvPr>
        </p:nvSpPr>
        <p:spPr>
          <a:xfrm>
            <a:off x="93068" y="4880961"/>
            <a:ext cx="5900113" cy="1973633"/>
          </a:xfrm>
        </p:spPr>
        <p:txBody>
          <a:bodyPr>
            <a:noAutofit/>
          </a:bodyPr>
          <a:lstStyle/>
          <a:p>
            <a:r>
              <a:rPr lang="en-US" sz="1800" i="1" dirty="0">
                <a:latin typeface="+mn-lt"/>
                <a:hlinkClick r:id="rId2"/>
              </a:rPr>
              <a:t> </a:t>
            </a:r>
            <a:r>
              <a:rPr lang="en-US" sz="1800" dirty="0">
                <a:latin typeface="+mn-lt"/>
                <a:hlinkClick r:id="rId2"/>
              </a:rPr>
              <a:t>Phys. Rev. Lett. 128, 132003 </a:t>
            </a:r>
            <a:endParaRPr lang="en-US" sz="1800" dirty="0">
              <a:latin typeface="+mn-lt"/>
            </a:endParaRPr>
          </a:p>
          <a:p>
            <a:r>
              <a:rPr lang="en-US" sz="1800" dirty="0">
                <a:latin typeface="+mn-lt"/>
              </a:rPr>
              <a:t>Javier Gomez, Co-Spokesperson</a:t>
            </a:r>
          </a:p>
          <a:p>
            <a:r>
              <a:rPr lang="en-US" sz="1800" dirty="0">
                <a:latin typeface="+mn-lt"/>
              </a:rPr>
              <a:t>Along with Physics Division liaison Doug </a:t>
            </a:r>
            <a:r>
              <a:rPr lang="en-US" sz="1800" dirty="0" err="1">
                <a:latin typeface="+mn-lt"/>
              </a:rPr>
              <a:t>Higinbotham</a:t>
            </a:r>
            <a:r>
              <a:rPr lang="en-US" sz="1800" dirty="0">
                <a:latin typeface="+mn-lt"/>
              </a:rPr>
              <a:t>, they provided scientific guidance for the run planning, analysis and publication, along with mentoring six doctoral theses</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Comparative Review 2023</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7B733C49-7917-2A4D-8EF0-8212C78D0E93}"/>
              </a:ext>
            </a:extLst>
          </p:cNvPr>
          <p:cNvCxnSpPr>
            <a:stCxn id="8" idx="2"/>
          </p:cNvCxnSpPr>
          <p:nvPr/>
        </p:nvCxnSpPr>
        <p:spPr>
          <a:xfrm flipH="1">
            <a:off x="6041985" y="728029"/>
            <a:ext cx="12826" cy="61299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image6.png">
            <a:extLst>
              <a:ext uri="{FF2B5EF4-FFF2-40B4-BE49-F238E27FC236}">
                <a16:creationId xmlns:a16="http://schemas.microsoft.com/office/drawing/2014/main" id="{EBB8D9AB-D257-400C-956C-99F1761B3201}"/>
              </a:ext>
            </a:extLst>
          </p:cNvPr>
          <p:cNvPicPr/>
          <p:nvPr/>
        </p:nvPicPr>
        <p:blipFill>
          <a:blip r:embed="rId3"/>
          <a:srcRect/>
          <a:stretch>
            <a:fillRect/>
          </a:stretch>
        </p:blipFill>
        <p:spPr>
          <a:xfrm>
            <a:off x="760734" y="2626026"/>
            <a:ext cx="4061420" cy="2333975"/>
          </a:xfrm>
          <a:prstGeom prst="rect">
            <a:avLst/>
          </a:prstGeom>
          <a:ln/>
        </p:spPr>
      </p:pic>
      <p:pic>
        <p:nvPicPr>
          <p:cNvPr id="7" name="Picture 6">
            <a:extLst>
              <a:ext uri="{FF2B5EF4-FFF2-40B4-BE49-F238E27FC236}">
                <a16:creationId xmlns:a16="http://schemas.microsoft.com/office/drawing/2014/main" id="{2CF2B4A9-4E3A-EEB2-CFF7-2575DF30A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212" y="1968670"/>
            <a:ext cx="3686773" cy="2848870"/>
          </a:xfrm>
          <a:prstGeom prst="rect">
            <a:avLst/>
          </a:prstGeom>
        </p:spPr>
      </p:pic>
      <p:sp>
        <p:nvSpPr>
          <p:cNvPr id="11" name="TextBox 10">
            <a:extLst>
              <a:ext uri="{FF2B5EF4-FFF2-40B4-BE49-F238E27FC236}">
                <a16:creationId xmlns:a16="http://schemas.microsoft.com/office/drawing/2014/main" id="{477C0CC3-7FCF-9EE7-9A7D-02807DA13F63}"/>
              </a:ext>
            </a:extLst>
          </p:cNvPr>
          <p:cNvSpPr txBox="1"/>
          <p:nvPr/>
        </p:nvSpPr>
        <p:spPr>
          <a:xfrm>
            <a:off x="6214341" y="1116761"/>
            <a:ext cx="584447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Parity-violating electron scattering measurement of neutron skins in comparison to nuclear models, ab-initio calculations.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Models used in calculation of neutron star mass limits.</a:t>
            </a:r>
          </a:p>
        </p:txBody>
      </p:sp>
      <p:sp>
        <p:nvSpPr>
          <p:cNvPr id="12" name="TextBox 11">
            <a:extLst>
              <a:ext uri="{FF2B5EF4-FFF2-40B4-BE49-F238E27FC236}">
                <a16:creationId xmlns:a16="http://schemas.microsoft.com/office/drawing/2014/main" id="{059BE790-F4D8-96F1-543F-D0F957AB0589}"/>
              </a:ext>
            </a:extLst>
          </p:cNvPr>
          <p:cNvSpPr txBox="1"/>
          <p:nvPr/>
        </p:nvSpPr>
        <p:spPr>
          <a:xfrm>
            <a:off x="6312006" y="4739375"/>
            <a:ext cx="555227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Published in PRL (3 letters 2021-22) – 309 (PREX), 82 (CREX) citations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 Michaels (PREX)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Silviu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Covrig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(CREX) are co-spokespersons.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 graduate students, 12 postdocs involved.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Major presentations by staff members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Ciprian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Gal*, Robert Michaels,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Sanghwa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Park*.</a:t>
            </a:r>
          </a:p>
        </p:txBody>
      </p:sp>
      <p:sp>
        <p:nvSpPr>
          <p:cNvPr id="17" name="TextBox 16">
            <a:extLst>
              <a:ext uri="{FF2B5EF4-FFF2-40B4-BE49-F238E27FC236}">
                <a16:creationId xmlns:a16="http://schemas.microsoft.com/office/drawing/2014/main" id="{B35183EC-1CFC-48DF-9616-6BA34EF1CCD8}"/>
              </a:ext>
            </a:extLst>
          </p:cNvPr>
          <p:cNvSpPr txBox="1"/>
          <p:nvPr/>
        </p:nvSpPr>
        <p:spPr>
          <a:xfrm>
            <a:off x="-39172" y="797303"/>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Precise Determination of the Nucleon F</a:t>
            </a:r>
            <a:r>
              <a:rPr kumimoji="0" lang="en-US" sz="1800" b="1" i="0" u="sng"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n</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1800" b="1" i="0" u="sng"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1" i="0" u="sng" strike="noStrike" kern="1200" cap="none" spc="0" normalizeH="0" baseline="30000" noProof="0" dirty="0">
                <a:ln>
                  <a:noFill/>
                </a:ln>
                <a:solidFill>
                  <a:prstClr val="black"/>
                </a:solidFill>
                <a:effectLst/>
                <a:uLnTx/>
                <a:uFillTx/>
                <a:latin typeface="Calibri" panose="020F0502020204030204"/>
                <a:ea typeface="+mn-ea"/>
                <a:cs typeface="+mn-cs"/>
              </a:rPr>
              <a:t>p</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Large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n-US" sz="1800" b="1" i="0" u="sng" strike="noStrike" kern="1200" cap="none" spc="0" normalizeH="0" baseline="-25000" noProof="0" dirty="0" err="1">
                <a:ln>
                  <a:noFill/>
                </a:ln>
                <a:solidFill>
                  <a:prstClr val="black"/>
                </a:solidFill>
                <a:effectLst/>
                <a:uLnTx/>
                <a:uFillTx/>
                <a:latin typeface="Calibri" panose="020F0502020204030204"/>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E9775E-2F4D-4225-82DB-267F10DA5140}"/>
              </a:ext>
            </a:extLst>
          </p:cNvPr>
          <p:cNvSpPr txBox="1"/>
          <p:nvPr/>
        </p:nvSpPr>
        <p:spPr>
          <a:xfrm>
            <a:off x="133184" y="1166635"/>
            <a:ext cx="5749271" cy="1477328"/>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Electron DIS from the mirror nuclei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 and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gives unique access to the neutron/proton ratio.</a:t>
            </a:r>
          </a:p>
          <a:p>
            <a:pPr marL="117475" lvl="0" indent="-117475">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Tests fundamental QCD models of nucleon d/u structure Critical input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distribution functions, also relevant for high-energy collider data.</a:t>
            </a:r>
          </a:p>
        </p:txBody>
      </p:sp>
      <p:sp>
        <p:nvSpPr>
          <p:cNvPr id="18" name="TextBox 17">
            <a:extLst>
              <a:ext uri="{FF2B5EF4-FFF2-40B4-BE49-F238E27FC236}">
                <a16:creationId xmlns:a16="http://schemas.microsoft.com/office/drawing/2014/main" id="{5E6277AF-7F4E-48A0-9EA6-6F78265CEFC3}"/>
              </a:ext>
            </a:extLst>
          </p:cNvPr>
          <p:cNvSpPr txBox="1"/>
          <p:nvPr/>
        </p:nvSpPr>
        <p:spPr>
          <a:xfrm>
            <a:off x="5977659" y="829258"/>
            <a:ext cx="608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From Nuclei to Neutron Stars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35763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FCED649-338B-F640-8766-F27B306B0306}" vid="{B1AB57BD-335B-EB47-8587-511D1A131ABC}"/>
    </a:ext>
  </a:extLst>
</a:theme>
</file>

<file path=ppt/theme/theme2.xml><?xml version="1.0" encoding="utf-8"?>
<a:theme xmlns:a="http://schemas.openxmlformats.org/drawingml/2006/main" name="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3.xml><?xml version="1.0" encoding="utf-8"?>
<a:theme xmlns:a="http://schemas.openxmlformats.org/drawingml/2006/main" name="1_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4.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56B93-57AA-4329-B0D8-8AFB76851D6D}">
  <ds:schemaRefs>
    <ds:schemaRef ds:uri="http://purl.org/dc/terms/"/>
    <ds:schemaRef ds:uri="http://schemas.microsoft.com/office/2006/documentManagement/types"/>
    <ds:schemaRef ds:uri="cfcb42d0-0ca3-42df-9bbd-c42f9305e417"/>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7a88a02c-e9d6-4b6c-b48a-bde4fb266a17"/>
    <ds:schemaRef ds:uri="http://www.w3.org/XML/1998/namespace"/>
  </ds:schemaRefs>
</ds:datastoreItem>
</file>

<file path=customXml/itemProps2.xml><?xml version="1.0" encoding="utf-8"?>
<ds:datastoreItem xmlns:ds="http://schemas.openxmlformats.org/officeDocument/2006/customXml" ds:itemID="{B1CEBAC2-705F-4321-AA3A-F07B586D5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8a02c-e9d6-4b6c-b48a-bde4fb266a17"/>
    <ds:schemaRef ds:uri="cfcb42d0-0ca3-42df-9bbd-c42f9305e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A580A2-DBC6-481D-B475-39F4280C4A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38036</TotalTime>
  <Words>3716</Words>
  <Application>Microsoft Macintosh PowerPoint</Application>
  <PresentationFormat>Widescreen</PresentationFormat>
  <Paragraphs>345</Paragraphs>
  <Slides>30</Slides>
  <Notes>13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30</vt:i4>
      </vt:variant>
    </vt:vector>
  </HeadingPairs>
  <TitlesOfParts>
    <vt:vector size="50" baseType="lpstr">
      <vt:lpstr>PingFangSC-Regular</vt:lpstr>
      <vt:lpstr>.AppleSystemUIFont</vt:lpstr>
      <vt:lpstr>Arial</vt:lpstr>
      <vt:lpstr>Arial Black</vt:lpstr>
      <vt:lpstr>Avenir</vt:lpstr>
      <vt:lpstr>Avenir Black</vt:lpstr>
      <vt:lpstr>Calibri</vt:lpstr>
      <vt:lpstr>Calibri Light</vt:lpstr>
      <vt:lpstr>Century Gothic</vt:lpstr>
      <vt:lpstr>Helvetica</vt:lpstr>
      <vt:lpstr>Roboto</vt:lpstr>
      <vt:lpstr>Symbol</vt:lpstr>
      <vt:lpstr>System Font Regular</vt:lpstr>
      <vt:lpstr>Times New Roman</vt:lpstr>
      <vt:lpstr>Wingdings</vt:lpstr>
      <vt:lpstr>Office Theme</vt:lpstr>
      <vt:lpstr>ORNL NEO Template</vt:lpstr>
      <vt:lpstr>1_ORNL NEO Template</vt:lpstr>
      <vt:lpstr>Presentations (Wide Screen)</vt:lpstr>
      <vt:lpstr>1_Office Theme</vt:lpstr>
      <vt:lpstr>Jefferson Lab Status</vt:lpstr>
      <vt:lpstr>Highlights from the Lab</vt:lpstr>
      <vt:lpstr>Science at Jefferson Lab: Studying Hadronic Structure at the Luminosity Frontier</vt:lpstr>
      <vt:lpstr>PHYSICS BEING ADDRESSED/GOALS</vt:lpstr>
      <vt:lpstr>ACCOMPLISHMENTS/HIGHLIGHTS (last 5 years)</vt:lpstr>
      <vt:lpstr>Vibrant Experimental Scientists</vt:lpstr>
      <vt:lpstr>Management of Prioritized Program</vt:lpstr>
      <vt:lpstr>Note: Extended Experimental Schedule – less certain! In planning!</vt:lpstr>
      <vt:lpstr>Hall A: Recent Results</vt:lpstr>
      <vt:lpstr>Hall A: Recent Results</vt:lpstr>
      <vt:lpstr>Hall A: Recent Results</vt:lpstr>
      <vt:lpstr>Hall A: Proposed Science</vt:lpstr>
      <vt:lpstr>Hall A: Proposed Science</vt:lpstr>
      <vt:lpstr>MOLLER: Proposed Science</vt:lpstr>
      <vt:lpstr>SoLID: Recent Results</vt:lpstr>
      <vt:lpstr>Recently, DOE NP suggested that the laboratory look at ways to “redirect” some support to SoLID</vt:lpstr>
      <vt:lpstr>Summary</vt:lpstr>
      <vt:lpstr>JLab in the Long Range Plan</vt:lpstr>
      <vt:lpstr>The Recommendations: I</vt:lpstr>
      <vt:lpstr>The Recommendations: II &amp; III </vt:lpstr>
      <vt:lpstr>The Recommendations: IV</vt:lpstr>
      <vt:lpstr>Section 1.3: Strategic Opportunities</vt:lpstr>
      <vt:lpstr>CEBAF in the LRP</vt:lpstr>
      <vt:lpstr>CEBAF in the LRP</vt:lpstr>
      <vt:lpstr>CEBAF in the LRP</vt:lpstr>
      <vt:lpstr>Concluding Thoughts: We Must BE Aggressive SCIENCE PROPONENTS</vt:lpstr>
      <vt:lpstr>Moving Forward</vt:lpstr>
      <vt:lpstr>PowerPoint Presentation</vt:lpstr>
      <vt:lpstr>      Program Advisory Committee  - PAC52 will be held during the week of July 8, 2024 - The deadline for submission of proposals will be sent out in early 2024  Committee Member Changes - Barbara Erasmus and Matthias Grosse Perdekamp to rotate off - New Incoming Chair (one year overlap, Markus Diehl still Chair) Pasquale DiNezza (INFN) - Also Krešimir Kumerički (University of Zagreb), Cynthia Hadjidakis (Université Paris-Saclay/CNRS)</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Cynthia (Thia) Keppel</cp:lastModifiedBy>
  <cp:revision>702</cp:revision>
  <cp:lastPrinted>2021-10-16T23:15:56Z</cp:lastPrinted>
  <dcterms:created xsi:type="dcterms:W3CDTF">2017-10-05T18:52:54Z</dcterms:created>
  <dcterms:modified xsi:type="dcterms:W3CDTF">2024-01-16T13:05:57Z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0x010100216B2F93EDB7EF43B5AA317BEEBE52C0</vt:lpwstr>
  </property>
</Properties>
</file>