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9" r:id="rId1"/>
  </p:sldMasterIdLst>
  <p:notesMasterIdLst>
    <p:notesMasterId r:id="rId44"/>
  </p:notesMasterIdLst>
  <p:handoutMasterIdLst>
    <p:handoutMasterId r:id="rId45"/>
  </p:handoutMasterIdLst>
  <p:sldIdLst>
    <p:sldId id="256" r:id="rId2"/>
    <p:sldId id="498" r:id="rId3"/>
    <p:sldId id="508" r:id="rId4"/>
    <p:sldId id="500" r:id="rId5"/>
    <p:sldId id="495" r:id="rId6"/>
    <p:sldId id="497" r:id="rId7"/>
    <p:sldId id="504" r:id="rId8"/>
    <p:sldId id="507" r:id="rId9"/>
    <p:sldId id="509" r:id="rId10"/>
    <p:sldId id="510" r:id="rId11"/>
    <p:sldId id="511" r:id="rId12"/>
    <p:sldId id="513" r:id="rId13"/>
    <p:sldId id="514" r:id="rId14"/>
    <p:sldId id="528" r:id="rId15"/>
    <p:sldId id="529" r:id="rId16"/>
    <p:sldId id="530" r:id="rId17"/>
    <p:sldId id="531" r:id="rId18"/>
    <p:sldId id="566" r:id="rId19"/>
    <p:sldId id="565" r:id="rId20"/>
    <p:sldId id="534" r:id="rId21"/>
    <p:sldId id="535" r:id="rId22"/>
    <p:sldId id="537" r:id="rId23"/>
    <p:sldId id="553" r:id="rId24"/>
    <p:sldId id="554" r:id="rId25"/>
    <p:sldId id="496" r:id="rId26"/>
    <p:sldId id="477" r:id="rId27"/>
    <p:sldId id="515" r:id="rId28"/>
    <p:sldId id="324" r:id="rId29"/>
    <p:sldId id="505" r:id="rId30"/>
    <p:sldId id="503" r:id="rId31"/>
    <p:sldId id="499" r:id="rId32"/>
    <p:sldId id="539" r:id="rId33"/>
    <p:sldId id="480" r:id="rId34"/>
    <p:sldId id="564" r:id="rId35"/>
    <p:sldId id="546" r:id="rId36"/>
    <p:sldId id="548" r:id="rId37"/>
    <p:sldId id="549" r:id="rId38"/>
    <p:sldId id="550" r:id="rId39"/>
    <p:sldId id="562" r:id="rId40"/>
    <p:sldId id="567" r:id="rId41"/>
    <p:sldId id="568" r:id="rId42"/>
    <p:sldId id="569"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EDB792-AEF9-8E4A-9AB7-2E9D0BB4BF40}">
          <p14:sldIdLst>
            <p14:sldId id="256"/>
            <p14:sldId id="498"/>
            <p14:sldId id="508"/>
            <p14:sldId id="500"/>
            <p14:sldId id="495"/>
            <p14:sldId id="497"/>
            <p14:sldId id="504"/>
            <p14:sldId id="507"/>
            <p14:sldId id="509"/>
            <p14:sldId id="510"/>
            <p14:sldId id="511"/>
            <p14:sldId id="513"/>
            <p14:sldId id="514"/>
            <p14:sldId id="528"/>
            <p14:sldId id="529"/>
            <p14:sldId id="530"/>
            <p14:sldId id="531"/>
            <p14:sldId id="566"/>
            <p14:sldId id="565"/>
            <p14:sldId id="534"/>
            <p14:sldId id="535"/>
            <p14:sldId id="537"/>
            <p14:sldId id="553"/>
            <p14:sldId id="554"/>
            <p14:sldId id="496"/>
            <p14:sldId id="477"/>
            <p14:sldId id="515"/>
            <p14:sldId id="324"/>
            <p14:sldId id="505"/>
            <p14:sldId id="503"/>
            <p14:sldId id="499"/>
            <p14:sldId id="539"/>
            <p14:sldId id="480"/>
            <p14:sldId id="564"/>
            <p14:sldId id="546"/>
            <p14:sldId id="548"/>
            <p14:sldId id="549"/>
            <p14:sldId id="550"/>
            <p14:sldId id="562"/>
            <p14:sldId id="567"/>
            <p14:sldId id="568"/>
            <p14:sldId id="56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F5"/>
    <a:srgbClr val="AE0A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85" autoAdjust="0"/>
    <p:restoredTop sz="82827" autoAdjust="0"/>
  </p:normalViewPr>
  <p:slideViewPr>
    <p:cSldViewPr snapToGrid="0" snapToObjects="1">
      <p:cViewPr>
        <p:scale>
          <a:sx n="82" d="100"/>
          <a:sy n="82" d="100"/>
        </p:scale>
        <p:origin x="1472" y="208"/>
      </p:cViewPr>
      <p:guideLst>
        <p:guide orient="horz" pos="2160"/>
        <p:guide pos="2880"/>
      </p:guideLst>
    </p:cSldViewPr>
  </p:slideViewPr>
  <p:outlineViewPr>
    <p:cViewPr>
      <p:scale>
        <a:sx n="33" d="100"/>
        <a:sy n="33" d="100"/>
      </p:scale>
      <p:origin x="0" y="-11706"/>
    </p:cViewPr>
  </p:outlineViewPr>
  <p:notesTextViewPr>
    <p:cViewPr>
      <p:scale>
        <a:sx n="1" d="1"/>
        <a:sy n="1" d="1"/>
      </p:scale>
      <p:origin x="0" y="-1528"/>
    </p:cViewPr>
  </p:notesTextViewPr>
  <p:sorterViewPr>
    <p:cViewPr>
      <p:scale>
        <a:sx n="1" d="1"/>
        <a:sy n="1" d="1"/>
      </p:scale>
      <p:origin x="0" y="0"/>
    </p:cViewPr>
  </p:sorterViewPr>
  <p:notesViewPr>
    <p:cSldViewPr snapToGrid="0" snapToObjects="1">
      <p:cViewPr varScale="1">
        <p:scale>
          <a:sx n="85" d="100"/>
          <a:sy n="85" d="100"/>
        </p:scale>
        <p:origin x="392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B1F3C4-2E89-C641-851E-F197473267E6}"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C7D3560A-DC15-FB46-A1BB-C05C574C662D}">
      <dgm:prSet phldrT="[Text]"/>
      <dgm:spPr/>
      <dgm:t>
        <a:bodyPr/>
        <a:lstStyle/>
        <a:p>
          <a:r>
            <a:rPr lang="en-US" dirty="0"/>
            <a:t>Step 1:</a:t>
          </a:r>
        </a:p>
      </dgm:t>
    </dgm:pt>
    <dgm:pt modelId="{1731FE1F-20F0-E84E-8363-DDD4B8172BE2}" type="parTrans" cxnId="{0A544F98-9C4A-2742-AF74-2675B9F51A6B}">
      <dgm:prSet/>
      <dgm:spPr/>
      <dgm:t>
        <a:bodyPr/>
        <a:lstStyle/>
        <a:p>
          <a:endParaRPr lang="en-US"/>
        </a:p>
      </dgm:t>
    </dgm:pt>
    <dgm:pt modelId="{8C16939E-6D59-D741-8A2E-607C47954802}" type="sibTrans" cxnId="{0A544F98-9C4A-2742-AF74-2675B9F51A6B}">
      <dgm:prSet/>
      <dgm:spPr/>
      <dgm:t>
        <a:bodyPr/>
        <a:lstStyle/>
        <a:p>
          <a:endParaRPr lang="en-US"/>
        </a:p>
      </dgm:t>
    </dgm:pt>
    <dgm:pt modelId="{0011EA8E-48DD-4D4F-BF06-ECF4D1BB2EBD}">
      <dgm:prSet phldrT="[Text]"/>
      <dgm:spPr/>
      <dgm:t>
        <a:bodyPr/>
        <a:lstStyle/>
        <a:p>
          <a:r>
            <a:rPr lang="en-US" b="1" dirty="0"/>
            <a:t>Event Selection:</a:t>
          </a:r>
        </a:p>
      </dgm:t>
    </dgm:pt>
    <dgm:pt modelId="{7C406C7C-EDC1-7D44-A606-9DB163769682}" type="parTrans" cxnId="{5FEE32E4-BA3B-7E49-ACA4-7D438585F152}">
      <dgm:prSet/>
      <dgm:spPr/>
      <dgm:t>
        <a:bodyPr/>
        <a:lstStyle/>
        <a:p>
          <a:endParaRPr lang="en-US"/>
        </a:p>
      </dgm:t>
    </dgm:pt>
    <dgm:pt modelId="{AC3DAE35-F386-CC4E-B0B0-D13D8BD25B76}" type="sibTrans" cxnId="{5FEE32E4-BA3B-7E49-ACA4-7D438585F152}">
      <dgm:prSet/>
      <dgm:spPr/>
      <dgm:t>
        <a:bodyPr/>
        <a:lstStyle/>
        <a:p>
          <a:endParaRPr lang="en-US"/>
        </a:p>
      </dgm:t>
    </dgm:pt>
    <dgm:pt modelId="{5FBCE729-DC6D-2644-B9A3-E893A4CAB2EF}">
      <dgm:prSet phldrT="[Text]"/>
      <dgm:spPr/>
      <dgm:t>
        <a:bodyPr/>
        <a:lstStyle/>
        <a:p>
          <a:r>
            <a:rPr lang="en-US" dirty="0"/>
            <a:t>Skim data for relevant final states and apply fiducial and analysis cuts</a:t>
          </a:r>
        </a:p>
      </dgm:t>
    </dgm:pt>
    <dgm:pt modelId="{C3DED989-E375-CC49-AE64-694FB39AACED}" type="parTrans" cxnId="{CA914859-B00B-B344-85AB-B90D423741CA}">
      <dgm:prSet/>
      <dgm:spPr/>
      <dgm:t>
        <a:bodyPr/>
        <a:lstStyle/>
        <a:p>
          <a:endParaRPr lang="en-US"/>
        </a:p>
      </dgm:t>
    </dgm:pt>
    <dgm:pt modelId="{3CACFB2F-990B-EC4C-A1C1-B1205E252924}" type="sibTrans" cxnId="{CA914859-B00B-B344-85AB-B90D423741CA}">
      <dgm:prSet/>
      <dgm:spPr/>
      <dgm:t>
        <a:bodyPr/>
        <a:lstStyle/>
        <a:p>
          <a:endParaRPr lang="en-US"/>
        </a:p>
      </dgm:t>
    </dgm:pt>
    <dgm:pt modelId="{7479663F-7C71-5143-9214-7F7BAB13B405}">
      <dgm:prSet phldrT="[Text]"/>
      <dgm:spPr/>
      <dgm:t>
        <a:bodyPr/>
        <a:lstStyle/>
        <a:p>
          <a:r>
            <a:rPr lang="en-US" dirty="0"/>
            <a:t>Step 2</a:t>
          </a:r>
        </a:p>
      </dgm:t>
    </dgm:pt>
    <dgm:pt modelId="{4AC68C11-4E45-B24A-BCA0-B38BC0D65CC5}" type="parTrans" cxnId="{8D77631F-EEBA-3642-B0DB-36EEE466FBA7}">
      <dgm:prSet/>
      <dgm:spPr/>
      <dgm:t>
        <a:bodyPr/>
        <a:lstStyle/>
        <a:p>
          <a:endParaRPr lang="en-US"/>
        </a:p>
      </dgm:t>
    </dgm:pt>
    <dgm:pt modelId="{C9D46E8C-D9F7-7744-8B8E-6FC5DDC3D6C6}" type="sibTrans" cxnId="{8D77631F-EEBA-3642-B0DB-36EEE466FBA7}">
      <dgm:prSet/>
      <dgm:spPr/>
      <dgm:t>
        <a:bodyPr/>
        <a:lstStyle/>
        <a:p>
          <a:endParaRPr lang="en-US"/>
        </a:p>
      </dgm:t>
    </dgm:pt>
    <dgm:pt modelId="{9585DAF1-751C-224B-AAA1-D8F4E4233BB2}">
      <dgm:prSet phldrT="[Text]"/>
      <dgm:spPr/>
      <dgm:t>
        <a:bodyPr/>
        <a:lstStyle/>
        <a:p>
          <a:r>
            <a:rPr lang="en-US" b="1" dirty="0"/>
            <a:t>Kinematic Binning:</a:t>
          </a:r>
        </a:p>
      </dgm:t>
    </dgm:pt>
    <dgm:pt modelId="{252D8771-D7F6-6C4B-91ED-3DA7680048AB}" type="parTrans" cxnId="{C2DB4A52-C588-BF44-B48A-56598598D558}">
      <dgm:prSet/>
      <dgm:spPr/>
      <dgm:t>
        <a:bodyPr/>
        <a:lstStyle/>
        <a:p>
          <a:endParaRPr lang="en-US"/>
        </a:p>
      </dgm:t>
    </dgm:pt>
    <dgm:pt modelId="{2557EE79-1FBF-E246-8547-DE8F7E9F7169}" type="sibTrans" cxnId="{C2DB4A52-C588-BF44-B48A-56598598D558}">
      <dgm:prSet/>
      <dgm:spPr/>
      <dgm:t>
        <a:bodyPr/>
        <a:lstStyle/>
        <a:p>
          <a:endParaRPr lang="en-US"/>
        </a:p>
      </dgm:t>
    </dgm:pt>
    <dgm:pt modelId="{628A0996-B54A-BD4D-A4DC-3F5468989F45}">
      <dgm:prSet phldrT="[Text]"/>
      <dgm:spPr/>
      <dgm:t>
        <a:bodyPr/>
        <a:lstStyle/>
        <a:p>
          <a:r>
            <a:rPr lang="en-US" dirty="0"/>
            <a:t>Determine the physics of the final state</a:t>
          </a:r>
        </a:p>
      </dgm:t>
    </dgm:pt>
    <dgm:pt modelId="{00A334F5-AFFE-D74D-8715-2A505AE7D61B}" type="parTrans" cxnId="{9492150B-2481-B14A-8087-AA76DF7621E0}">
      <dgm:prSet/>
      <dgm:spPr/>
      <dgm:t>
        <a:bodyPr/>
        <a:lstStyle/>
        <a:p>
          <a:endParaRPr lang="en-US"/>
        </a:p>
      </dgm:t>
    </dgm:pt>
    <dgm:pt modelId="{EF421660-F6AE-9B44-9D0F-2EB6994D4403}" type="sibTrans" cxnId="{9492150B-2481-B14A-8087-AA76DF7621E0}">
      <dgm:prSet/>
      <dgm:spPr/>
      <dgm:t>
        <a:bodyPr/>
        <a:lstStyle/>
        <a:p>
          <a:endParaRPr lang="en-US"/>
        </a:p>
      </dgm:t>
    </dgm:pt>
    <dgm:pt modelId="{8DE6AB46-ACA5-0C42-B6BE-044E6687EAFB}">
      <dgm:prSet phldrT="[Text]"/>
      <dgm:spPr/>
      <dgm:t>
        <a:bodyPr/>
        <a:lstStyle/>
        <a:p>
          <a:r>
            <a:rPr lang="en-US" dirty="0"/>
            <a:t>Step 3:</a:t>
          </a:r>
        </a:p>
      </dgm:t>
    </dgm:pt>
    <dgm:pt modelId="{33B36A00-A3A9-8247-8928-1DD5FB88B5D0}" type="parTrans" cxnId="{BB143677-059A-D341-A0D5-602844FE37D8}">
      <dgm:prSet/>
      <dgm:spPr/>
      <dgm:t>
        <a:bodyPr/>
        <a:lstStyle/>
        <a:p>
          <a:endParaRPr lang="en-US"/>
        </a:p>
      </dgm:t>
    </dgm:pt>
    <dgm:pt modelId="{E20E7B92-C7F5-324B-B0A1-36B49B6F2C6E}" type="sibTrans" cxnId="{BB143677-059A-D341-A0D5-602844FE37D8}">
      <dgm:prSet/>
      <dgm:spPr/>
      <dgm:t>
        <a:bodyPr/>
        <a:lstStyle/>
        <a:p>
          <a:endParaRPr lang="en-US"/>
        </a:p>
      </dgm:t>
    </dgm:pt>
    <dgm:pt modelId="{67F27087-9D1E-AD4F-A012-AB4B3A94BA1C}">
      <dgm:prSet phldrT="[Text]"/>
      <dgm:spPr/>
      <dgm:t>
        <a:bodyPr/>
        <a:lstStyle/>
        <a:p>
          <a:r>
            <a:rPr lang="en-US" b="1" dirty="0"/>
            <a:t>Signal Extraction:</a:t>
          </a:r>
        </a:p>
      </dgm:t>
    </dgm:pt>
    <dgm:pt modelId="{26BC7A6C-4029-3B42-AA33-ADA7FA1C2D0B}" type="parTrans" cxnId="{ED352B93-A9F0-2D43-B52E-72AE812225B3}">
      <dgm:prSet/>
      <dgm:spPr/>
      <dgm:t>
        <a:bodyPr/>
        <a:lstStyle/>
        <a:p>
          <a:endParaRPr lang="en-US"/>
        </a:p>
      </dgm:t>
    </dgm:pt>
    <dgm:pt modelId="{B98501AF-3DC0-114C-B9DB-28ABBB390088}" type="sibTrans" cxnId="{ED352B93-A9F0-2D43-B52E-72AE812225B3}">
      <dgm:prSet/>
      <dgm:spPr/>
      <dgm:t>
        <a:bodyPr/>
        <a:lstStyle/>
        <a:p>
          <a:endParaRPr lang="en-US"/>
        </a:p>
      </dgm:t>
    </dgm:pt>
    <dgm:pt modelId="{77616E5A-6D22-914C-858D-5F85E40D4B7C}">
      <dgm:prSet phldrT="[Text]"/>
      <dgm:spPr/>
      <dgm:t>
        <a:bodyPr/>
        <a:lstStyle/>
        <a:p>
          <a:r>
            <a:rPr lang="en-US" dirty="0"/>
            <a:t>Fit data to extract the </a:t>
          </a:r>
          <a:r>
            <a:rPr lang="el-GR" dirty="0"/>
            <a:t>η </a:t>
          </a:r>
          <a:r>
            <a:rPr lang="en-US" dirty="0"/>
            <a:t>signal yield</a:t>
          </a:r>
        </a:p>
      </dgm:t>
    </dgm:pt>
    <dgm:pt modelId="{65C7B37C-01AA-C046-9CDE-EB6D0788AFE8}" type="parTrans" cxnId="{738D7B3A-6682-ED4E-96ED-CB9BEB724C96}">
      <dgm:prSet/>
      <dgm:spPr/>
      <dgm:t>
        <a:bodyPr/>
        <a:lstStyle/>
        <a:p>
          <a:endParaRPr lang="en-US"/>
        </a:p>
      </dgm:t>
    </dgm:pt>
    <dgm:pt modelId="{EF517020-0F0F-8E4B-A72E-268A614F10D4}" type="sibTrans" cxnId="{738D7B3A-6682-ED4E-96ED-CB9BEB724C96}">
      <dgm:prSet/>
      <dgm:spPr/>
      <dgm:t>
        <a:bodyPr/>
        <a:lstStyle/>
        <a:p>
          <a:endParaRPr lang="en-US"/>
        </a:p>
      </dgm:t>
    </dgm:pt>
    <dgm:pt modelId="{63F51770-0E52-D342-B704-1D6C8098910B}">
      <dgm:prSet/>
      <dgm:spPr/>
      <dgm:t>
        <a:bodyPr/>
        <a:lstStyle/>
        <a:p>
          <a:r>
            <a:rPr lang="en-US" dirty="0"/>
            <a:t>Step 4:</a:t>
          </a:r>
        </a:p>
      </dgm:t>
    </dgm:pt>
    <dgm:pt modelId="{A44459FF-8638-3742-8B58-2846BBB77E87}" type="parTrans" cxnId="{6232FC34-F28D-DF4A-8018-0228DB6136B7}">
      <dgm:prSet/>
      <dgm:spPr/>
      <dgm:t>
        <a:bodyPr/>
        <a:lstStyle/>
        <a:p>
          <a:endParaRPr lang="en-US"/>
        </a:p>
      </dgm:t>
    </dgm:pt>
    <dgm:pt modelId="{EFE893B3-2065-8D43-BAE4-DD6566D816A6}" type="sibTrans" cxnId="{6232FC34-F28D-DF4A-8018-0228DB6136B7}">
      <dgm:prSet/>
      <dgm:spPr/>
      <dgm:t>
        <a:bodyPr/>
        <a:lstStyle/>
        <a:p>
          <a:endParaRPr lang="en-US"/>
        </a:p>
      </dgm:t>
    </dgm:pt>
    <dgm:pt modelId="{6994C7CC-5516-7E43-95B5-04B45CA0C684}">
      <dgm:prSet/>
      <dgm:spPr/>
      <dgm:t>
        <a:bodyPr/>
        <a:lstStyle/>
        <a:p>
          <a:r>
            <a:rPr lang="en-US" dirty="0"/>
            <a:t>Step 5:</a:t>
          </a:r>
        </a:p>
      </dgm:t>
    </dgm:pt>
    <dgm:pt modelId="{0C5DD3A3-C774-FA4A-8662-DE5956F342BC}" type="parTrans" cxnId="{488BCEEA-998D-A642-897E-ED2B26B8298B}">
      <dgm:prSet/>
      <dgm:spPr/>
      <dgm:t>
        <a:bodyPr/>
        <a:lstStyle/>
        <a:p>
          <a:endParaRPr lang="en-US"/>
        </a:p>
      </dgm:t>
    </dgm:pt>
    <dgm:pt modelId="{A093E8F0-A566-4A4A-A66D-5F4192F38543}" type="sibTrans" cxnId="{488BCEEA-998D-A642-897E-ED2B26B8298B}">
      <dgm:prSet/>
      <dgm:spPr/>
      <dgm:t>
        <a:bodyPr/>
        <a:lstStyle/>
        <a:p>
          <a:endParaRPr lang="en-US"/>
        </a:p>
      </dgm:t>
    </dgm:pt>
    <dgm:pt modelId="{FBD2F1DA-5EC2-2742-89AF-D1F39D36E7CE}">
      <dgm:prSet/>
      <dgm:spPr/>
      <dgm:t>
        <a:bodyPr/>
        <a:lstStyle/>
        <a:p>
          <a:r>
            <a:rPr lang="en-US" b="1" dirty="0"/>
            <a:t>Uncertainties:</a:t>
          </a:r>
        </a:p>
      </dgm:t>
    </dgm:pt>
    <dgm:pt modelId="{683C690C-AC25-E34E-A6A2-F958A7E79E66}" type="parTrans" cxnId="{E9DAFC45-8ADA-CC46-A3D4-E84033E2ADE7}">
      <dgm:prSet/>
      <dgm:spPr/>
      <dgm:t>
        <a:bodyPr/>
        <a:lstStyle/>
        <a:p>
          <a:endParaRPr lang="en-US"/>
        </a:p>
      </dgm:t>
    </dgm:pt>
    <dgm:pt modelId="{FB6C3C03-AD75-7845-B062-EB6F35686A10}" type="sibTrans" cxnId="{E9DAFC45-8ADA-CC46-A3D4-E84033E2ADE7}">
      <dgm:prSet/>
      <dgm:spPr/>
      <dgm:t>
        <a:bodyPr/>
        <a:lstStyle/>
        <a:p>
          <a:endParaRPr lang="en-US"/>
        </a:p>
      </dgm:t>
    </dgm:pt>
    <dgm:pt modelId="{9F105196-5E61-3F44-B1BF-72960F2FA684}">
      <dgm:prSet/>
      <dgm:spPr/>
      <dgm:t>
        <a:bodyPr/>
        <a:lstStyle/>
        <a:p>
          <a:r>
            <a:rPr lang="en-US" b="1" dirty="0"/>
            <a:t>Polarization Observables:</a:t>
          </a:r>
        </a:p>
      </dgm:t>
    </dgm:pt>
    <dgm:pt modelId="{334DB851-3747-EE4F-9403-4EE12C9BEA6A}" type="parTrans" cxnId="{A59CAA45-8EF1-D64B-8F70-43783013D180}">
      <dgm:prSet/>
      <dgm:spPr/>
      <dgm:t>
        <a:bodyPr/>
        <a:lstStyle/>
        <a:p>
          <a:endParaRPr lang="en-US"/>
        </a:p>
      </dgm:t>
    </dgm:pt>
    <dgm:pt modelId="{EE2EC5BD-0126-864D-BA82-6F53943C5A2A}" type="sibTrans" cxnId="{A59CAA45-8EF1-D64B-8F70-43783013D180}">
      <dgm:prSet/>
      <dgm:spPr/>
      <dgm:t>
        <a:bodyPr/>
        <a:lstStyle/>
        <a:p>
          <a:endParaRPr lang="en-US"/>
        </a:p>
      </dgm:t>
    </dgm:pt>
    <dgm:pt modelId="{3B56EBD1-CA02-134F-B21B-EEFD79879E18}">
      <dgm:prSet/>
      <dgm:spPr/>
      <dgm:t>
        <a:bodyPr/>
        <a:lstStyle/>
        <a:p>
          <a:r>
            <a:rPr lang="en-US" dirty="0"/>
            <a:t>Beam Spin Asymmetry (A</a:t>
          </a:r>
          <a:r>
            <a:rPr lang="en-US" baseline="-25000" dirty="0"/>
            <a:t>LU</a:t>
          </a:r>
          <a:r>
            <a:rPr lang="en-US" dirty="0"/>
            <a:t>) and sine moment (</a:t>
          </a:r>
          <a:r>
            <a:rPr lang="en-US" dirty="0" err="1"/>
            <a:t>A</a:t>
          </a:r>
          <a:r>
            <a:rPr lang="en-US" baseline="-25000" dirty="0" err="1"/>
            <a:t>LU</a:t>
          </a:r>
          <a:r>
            <a:rPr lang="en-US" baseline="30000" dirty="0" err="1"/>
            <a:t>sin</a:t>
          </a:r>
          <a:r>
            <a:rPr lang="el-GR" baseline="30000" dirty="0"/>
            <a:t>φ*</a:t>
          </a:r>
          <a:r>
            <a:rPr lang="en-US" dirty="0"/>
            <a:t>)</a:t>
          </a:r>
        </a:p>
      </dgm:t>
    </dgm:pt>
    <dgm:pt modelId="{941BDD06-95C8-444D-B30E-41D76DF1B5E2}" type="parTrans" cxnId="{A7882A48-CE6F-4D4E-8148-AAA5C808B646}">
      <dgm:prSet/>
      <dgm:spPr/>
      <dgm:t>
        <a:bodyPr/>
        <a:lstStyle/>
        <a:p>
          <a:endParaRPr lang="en-US"/>
        </a:p>
      </dgm:t>
    </dgm:pt>
    <dgm:pt modelId="{CFD7CD59-043A-EC47-825C-7C8362BBA58D}" type="sibTrans" cxnId="{A7882A48-CE6F-4D4E-8148-AAA5C808B646}">
      <dgm:prSet/>
      <dgm:spPr/>
      <dgm:t>
        <a:bodyPr/>
        <a:lstStyle/>
        <a:p>
          <a:endParaRPr lang="en-US"/>
        </a:p>
      </dgm:t>
    </dgm:pt>
    <dgm:pt modelId="{888D5811-4DCA-1845-8FC8-620C398B42E5}">
      <dgm:prSet/>
      <dgm:spPr/>
      <dgm:t>
        <a:bodyPr/>
        <a:lstStyle/>
        <a:p>
          <a:r>
            <a:rPr lang="en-US" dirty="0"/>
            <a:t>Step 6:</a:t>
          </a:r>
        </a:p>
      </dgm:t>
    </dgm:pt>
    <dgm:pt modelId="{8F14BE68-CE88-C24C-934D-7958A64C9167}" type="parTrans" cxnId="{CADED84B-A9A2-FB40-8449-CF8E49069403}">
      <dgm:prSet/>
      <dgm:spPr/>
      <dgm:t>
        <a:bodyPr/>
        <a:lstStyle/>
        <a:p>
          <a:endParaRPr lang="en-US"/>
        </a:p>
      </dgm:t>
    </dgm:pt>
    <dgm:pt modelId="{19276C2A-F8E3-0842-8036-219874DC35A0}" type="sibTrans" cxnId="{CADED84B-A9A2-FB40-8449-CF8E49069403}">
      <dgm:prSet/>
      <dgm:spPr/>
      <dgm:t>
        <a:bodyPr/>
        <a:lstStyle/>
        <a:p>
          <a:endParaRPr lang="en-US"/>
        </a:p>
      </dgm:t>
    </dgm:pt>
    <dgm:pt modelId="{0FA4C9E7-5CD0-3544-92A7-21EE438596AC}">
      <dgm:prSet/>
      <dgm:spPr/>
      <dgm:t>
        <a:bodyPr/>
        <a:lstStyle/>
        <a:p>
          <a:r>
            <a:rPr lang="en-US" b="1" dirty="0"/>
            <a:t>Present Results </a:t>
          </a:r>
        </a:p>
      </dgm:t>
    </dgm:pt>
    <dgm:pt modelId="{992600B9-14C5-1248-A8C1-BB1F1A41B35E}" type="parTrans" cxnId="{6314E81A-00AD-974C-8117-C2B42231D95C}">
      <dgm:prSet/>
      <dgm:spPr/>
      <dgm:t>
        <a:bodyPr/>
        <a:lstStyle/>
        <a:p>
          <a:endParaRPr lang="en-US"/>
        </a:p>
      </dgm:t>
    </dgm:pt>
    <dgm:pt modelId="{E78B0832-ED56-834E-BC09-8473C8BCFC61}" type="sibTrans" cxnId="{6314E81A-00AD-974C-8117-C2B42231D95C}">
      <dgm:prSet/>
      <dgm:spPr/>
      <dgm:t>
        <a:bodyPr/>
        <a:lstStyle/>
        <a:p>
          <a:endParaRPr lang="en-US"/>
        </a:p>
      </dgm:t>
    </dgm:pt>
    <dgm:pt modelId="{F1FF981D-8434-7148-BF6B-D98F19F6F369}">
      <dgm:prSet/>
      <dgm:spPr/>
      <dgm:t>
        <a:bodyPr/>
        <a:lstStyle/>
        <a:p>
          <a:r>
            <a:rPr lang="en-US" dirty="0"/>
            <a:t>Statistical and Systematic</a:t>
          </a:r>
          <a:endParaRPr lang="en-US" b="1" dirty="0"/>
        </a:p>
      </dgm:t>
    </dgm:pt>
    <dgm:pt modelId="{EBD84099-FF1E-BC45-AEB2-214B009CCE82}" type="parTrans" cxnId="{4962B0B9-CB80-024E-A8AD-96C364957171}">
      <dgm:prSet/>
      <dgm:spPr/>
      <dgm:t>
        <a:bodyPr/>
        <a:lstStyle/>
        <a:p>
          <a:endParaRPr lang="en-US"/>
        </a:p>
      </dgm:t>
    </dgm:pt>
    <dgm:pt modelId="{65F1C9E3-CAB0-D449-9876-32B26E9EB2FC}" type="sibTrans" cxnId="{4962B0B9-CB80-024E-A8AD-96C364957171}">
      <dgm:prSet/>
      <dgm:spPr/>
      <dgm:t>
        <a:bodyPr/>
        <a:lstStyle/>
        <a:p>
          <a:endParaRPr lang="en-US"/>
        </a:p>
      </dgm:t>
    </dgm:pt>
    <dgm:pt modelId="{533E7512-A10E-2D40-88D1-B526358C9670}" type="pres">
      <dgm:prSet presAssocID="{05B1F3C4-2E89-C641-851E-F197473267E6}" presName="linearFlow" presStyleCnt="0">
        <dgm:presLayoutVars>
          <dgm:dir/>
          <dgm:animLvl val="lvl"/>
          <dgm:resizeHandles val="exact"/>
        </dgm:presLayoutVars>
      </dgm:prSet>
      <dgm:spPr/>
    </dgm:pt>
    <dgm:pt modelId="{FD34880C-69E2-4047-B4A5-7DE67B6DCB66}" type="pres">
      <dgm:prSet presAssocID="{C7D3560A-DC15-FB46-A1BB-C05C574C662D}" presName="composite" presStyleCnt="0"/>
      <dgm:spPr/>
    </dgm:pt>
    <dgm:pt modelId="{B05914D9-7C70-AA4C-A23D-A26E70D5CAA5}" type="pres">
      <dgm:prSet presAssocID="{C7D3560A-DC15-FB46-A1BB-C05C574C662D}" presName="parentText" presStyleLbl="alignNode1" presStyleIdx="0" presStyleCnt="6">
        <dgm:presLayoutVars>
          <dgm:chMax val="1"/>
          <dgm:bulletEnabled val="1"/>
        </dgm:presLayoutVars>
      </dgm:prSet>
      <dgm:spPr/>
    </dgm:pt>
    <dgm:pt modelId="{E4CCF403-06F1-9A48-9BD5-4C1806E68475}" type="pres">
      <dgm:prSet presAssocID="{C7D3560A-DC15-FB46-A1BB-C05C574C662D}" presName="descendantText" presStyleLbl="alignAcc1" presStyleIdx="0" presStyleCnt="6">
        <dgm:presLayoutVars>
          <dgm:bulletEnabled val="1"/>
        </dgm:presLayoutVars>
      </dgm:prSet>
      <dgm:spPr/>
    </dgm:pt>
    <dgm:pt modelId="{160075D2-02EE-374E-A3BB-C119971FBE12}" type="pres">
      <dgm:prSet presAssocID="{8C16939E-6D59-D741-8A2E-607C47954802}" presName="sp" presStyleCnt="0"/>
      <dgm:spPr/>
    </dgm:pt>
    <dgm:pt modelId="{FF07D8D2-0715-9147-9D05-80E514B8C33C}" type="pres">
      <dgm:prSet presAssocID="{7479663F-7C71-5143-9214-7F7BAB13B405}" presName="composite" presStyleCnt="0"/>
      <dgm:spPr/>
    </dgm:pt>
    <dgm:pt modelId="{C9785618-49D4-B343-96E7-974B14D7BFAF}" type="pres">
      <dgm:prSet presAssocID="{7479663F-7C71-5143-9214-7F7BAB13B405}" presName="parentText" presStyleLbl="alignNode1" presStyleIdx="1" presStyleCnt="6">
        <dgm:presLayoutVars>
          <dgm:chMax val="1"/>
          <dgm:bulletEnabled val="1"/>
        </dgm:presLayoutVars>
      </dgm:prSet>
      <dgm:spPr/>
    </dgm:pt>
    <dgm:pt modelId="{2ED5CFE1-8678-C147-A3CE-2CB209DCBFAC}" type="pres">
      <dgm:prSet presAssocID="{7479663F-7C71-5143-9214-7F7BAB13B405}" presName="descendantText" presStyleLbl="alignAcc1" presStyleIdx="1" presStyleCnt="6">
        <dgm:presLayoutVars>
          <dgm:bulletEnabled val="1"/>
        </dgm:presLayoutVars>
      </dgm:prSet>
      <dgm:spPr/>
    </dgm:pt>
    <dgm:pt modelId="{CE1B9417-83F0-CE46-B2CB-E9D54DC6A256}" type="pres">
      <dgm:prSet presAssocID="{C9D46E8C-D9F7-7744-8B8E-6FC5DDC3D6C6}" presName="sp" presStyleCnt="0"/>
      <dgm:spPr/>
    </dgm:pt>
    <dgm:pt modelId="{715DE8E3-EF2D-A24A-B0C5-33C9BB780974}" type="pres">
      <dgm:prSet presAssocID="{8DE6AB46-ACA5-0C42-B6BE-044E6687EAFB}" presName="composite" presStyleCnt="0"/>
      <dgm:spPr/>
    </dgm:pt>
    <dgm:pt modelId="{6782B594-A516-6243-AB1A-C77415A5A575}" type="pres">
      <dgm:prSet presAssocID="{8DE6AB46-ACA5-0C42-B6BE-044E6687EAFB}" presName="parentText" presStyleLbl="alignNode1" presStyleIdx="2" presStyleCnt="6">
        <dgm:presLayoutVars>
          <dgm:chMax val="1"/>
          <dgm:bulletEnabled val="1"/>
        </dgm:presLayoutVars>
      </dgm:prSet>
      <dgm:spPr/>
    </dgm:pt>
    <dgm:pt modelId="{5F57CC13-1AFC-8B4B-AE4D-622534C666DA}" type="pres">
      <dgm:prSet presAssocID="{8DE6AB46-ACA5-0C42-B6BE-044E6687EAFB}" presName="descendantText" presStyleLbl="alignAcc1" presStyleIdx="2" presStyleCnt="6">
        <dgm:presLayoutVars>
          <dgm:bulletEnabled val="1"/>
        </dgm:presLayoutVars>
      </dgm:prSet>
      <dgm:spPr/>
    </dgm:pt>
    <dgm:pt modelId="{201A4F67-A3AC-0C45-8EFE-06E224FDB1C6}" type="pres">
      <dgm:prSet presAssocID="{E20E7B92-C7F5-324B-B0A1-36B49B6F2C6E}" presName="sp" presStyleCnt="0"/>
      <dgm:spPr/>
    </dgm:pt>
    <dgm:pt modelId="{2FADAFE8-2C42-914C-AE36-F6DE01D204FC}" type="pres">
      <dgm:prSet presAssocID="{63F51770-0E52-D342-B704-1D6C8098910B}" presName="composite" presStyleCnt="0"/>
      <dgm:spPr/>
    </dgm:pt>
    <dgm:pt modelId="{70B47DD1-C1E8-B541-A9EE-6A45C0690B55}" type="pres">
      <dgm:prSet presAssocID="{63F51770-0E52-D342-B704-1D6C8098910B}" presName="parentText" presStyleLbl="alignNode1" presStyleIdx="3" presStyleCnt="6">
        <dgm:presLayoutVars>
          <dgm:chMax val="1"/>
          <dgm:bulletEnabled val="1"/>
        </dgm:presLayoutVars>
      </dgm:prSet>
      <dgm:spPr/>
    </dgm:pt>
    <dgm:pt modelId="{856D9151-3809-694A-B969-1CB5511D2AB8}" type="pres">
      <dgm:prSet presAssocID="{63F51770-0E52-D342-B704-1D6C8098910B}" presName="descendantText" presStyleLbl="alignAcc1" presStyleIdx="3" presStyleCnt="6">
        <dgm:presLayoutVars>
          <dgm:bulletEnabled val="1"/>
        </dgm:presLayoutVars>
      </dgm:prSet>
      <dgm:spPr/>
    </dgm:pt>
    <dgm:pt modelId="{906522CB-968F-B546-9506-30BF7489602C}" type="pres">
      <dgm:prSet presAssocID="{EFE893B3-2065-8D43-BAE4-DD6566D816A6}" presName="sp" presStyleCnt="0"/>
      <dgm:spPr/>
    </dgm:pt>
    <dgm:pt modelId="{8A13CAAC-B617-4A48-8FF6-B97A2B2C3274}" type="pres">
      <dgm:prSet presAssocID="{6994C7CC-5516-7E43-95B5-04B45CA0C684}" presName="composite" presStyleCnt="0"/>
      <dgm:spPr/>
    </dgm:pt>
    <dgm:pt modelId="{59AD044C-D6A6-404B-AE87-52CE415B7A7D}" type="pres">
      <dgm:prSet presAssocID="{6994C7CC-5516-7E43-95B5-04B45CA0C684}" presName="parentText" presStyleLbl="alignNode1" presStyleIdx="4" presStyleCnt="6">
        <dgm:presLayoutVars>
          <dgm:chMax val="1"/>
          <dgm:bulletEnabled val="1"/>
        </dgm:presLayoutVars>
      </dgm:prSet>
      <dgm:spPr/>
    </dgm:pt>
    <dgm:pt modelId="{D069283B-0C1C-0A41-84B2-C28B8F608685}" type="pres">
      <dgm:prSet presAssocID="{6994C7CC-5516-7E43-95B5-04B45CA0C684}" presName="descendantText" presStyleLbl="alignAcc1" presStyleIdx="4" presStyleCnt="6">
        <dgm:presLayoutVars>
          <dgm:bulletEnabled val="1"/>
        </dgm:presLayoutVars>
      </dgm:prSet>
      <dgm:spPr/>
    </dgm:pt>
    <dgm:pt modelId="{63B58B9F-8778-7544-936A-A4E6A60F4AAD}" type="pres">
      <dgm:prSet presAssocID="{A093E8F0-A566-4A4A-A66D-5F4192F38543}" presName="sp" presStyleCnt="0"/>
      <dgm:spPr/>
    </dgm:pt>
    <dgm:pt modelId="{DB0C2461-FB74-7642-8CFE-B7FE420DF5DF}" type="pres">
      <dgm:prSet presAssocID="{888D5811-4DCA-1845-8FC8-620C398B42E5}" presName="composite" presStyleCnt="0"/>
      <dgm:spPr/>
    </dgm:pt>
    <dgm:pt modelId="{631F9E68-3AC7-2645-9578-259CCF501E06}" type="pres">
      <dgm:prSet presAssocID="{888D5811-4DCA-1845-8FC8-620C398B42E5}" presName="parentText" presStyleLbl="alignNode1" presStyleIdx="5" presStyleCnt="6">
        <dgm:presLayoutVars>
          <dgm:chMax val="1"/>
          <dgm:bulletEnabled val="1"/>
        </dgm:presLayoutVars>
      </dgm:prSet>
      <dgm:spPr/>
    </dgm:pt>
    <dgm:pt modelId="{C59914DC-B222-0E4A-83FB-C041263C5119}" type="pres">
      <dgm:prSet presAssocID="{888D5811-4DCA-1845-8FC8-620C398B42E5}" presName="descendantText" presStyleLbl="alignAcc1" presStyleIdx="5" presStyleCnt="6">
        <dgm:presLayoutVars>
          <dgm:bulletEnabled val="1"/>
        </dgm:presLayoutVars>
      </dgm:prSet>
      <dgm:spPr/>
    </dgm:pt>
  </dgm:ptLst>
  <dgm:cxnLst>
    <dgm:cxn modelId="{0A652F04-3DC4-0346-8699-2F233ECA24F1}" type="presOf" srcId="{9F105196-5E61-3F44-B1BF-72960F2FA684}" destId="{D069283B-0C1C-0A41-84B2-C28B8F608685}" srcOrd="0" destOrd="0" presId="urn:microsoft.com/office/officeart/2005/8/layout/chevron2"/>
    <dgm:cxn modelId="{9492150B-2481-B14A-8087-AA76DF7621E0}" srcId="{7479663F-7C71-5143-9214-7F7BAB13B405}" destId="{628A0996-B54A-BD4D-A4DC-3F5468989F45}" srcOrd="1" destOrd="0" parTransId="{00A334F5-AFFE-D74D-8715-2A505AE7D61B}" sibTransId="{EF421660-F6AE-9B44-9D0F-2EB6994D4403}"/>
    <dgm:cxn modelId="{6314E81A-00AD-974C-8117-C2B42231D95C}" srcId="{888D5811-4DCA-1845-8FC8-620C398B42E5}" destId="{0FA4C9E7-5CD0-3544-92A7-21EE438596AC}" srcOrd="0" destOrd="0" parTransId="{992600B9-14C5-1248-A8C1-BB1F1A41B35E}" sibTransId="{E78B0832-ED56-834E-BC09-8473C8BCFC61}"/>
    <dgm:cxn modelId="{8D77631F-EEBA-3642-B0DB-36EEE466FBA7}" srcId="{05B1F3C4-2E89-C641-851E-F197473267E6}" destId="{7479663F-7C71-5143-9214-7F7BAB13B405}" srcOrd="1" destOrd="0" parTransId="{4AC68C11-4E45-B24A-BCA0-B38BC0D65CC5}" sibTransId="{C9D46E8C-D9F7-7744-8B8E-6FC5DDC3D6C6}"/>
    <dgm:cxn modelId="{05C29C24-F58F-B54F-AA0C-170AEB40B0BD}" type="presOf" srcId="{3B56EBD1-CA02-134F-B21B-EEFD79879E18}" destId="{D069283B-0C1C-0A41-84B2-C28B8F608685}" srcOrd="0" destOrd="1" presId="urn:microsoft.com/office/officeart/2005/8/layout/chevron2"/>
    <dgm:cxn modelId="{6819972B-BFF2-6B4E-906E-C235DC4E1BCD}" type="presOf" srcId="{FBD2F1DA-5EC2-2742-89AF-D1F39D36E7CE}" destId="{856D9151-3809-694A-B969-1CB5511D2AB8}" srcOrd="0" destOrd="0" presId="urn:microsoft.com/office/officeart/2005/8/layout/chevron2"/>
    <dgm:cxn modelId="{4F8CF82B-E8B5-C146-A3FD-3A8FE3629D9A}" type="presOf" srcId="{F1FF981D-8434-7148-BF6B-D98F19F6F369}" destId="{856D9151-3809-694A-B969-1CB5511D2AB8}" srcOrd="0" destOrd="1" presId="urn:microsoft.com/office/officeart/2005/8/layout/chevron2"/>
    <dgm:cxn modelId="{1CD9E832-9125-D147-A370-55120BF940D7}" type="presOf" srcId="{8DE6AB46-ACA5-0C42-B6BE-044E6687EAFB}" destId="{6782B594-A516-6243-AB1A-C77415A5A575}" srcOrd="0" destOrd="0" presId="urn:microsoft.com/office/officeart/2005/8/layout/chevron2"/>
    <dgm:cxn modelId="{6232FC34-F28D-DF4A-8018-0228DB6136B7}" srcId="{05B1F3C4-2E89-C641-851E-F197473267E6}" destId="{63F51770-0E52-D342-B704-1D6C8098910B}" srcOrd="3" destOrd="0" parTransId="{A44459FF-8638-3742-8B58-2846BBB77E87}" sibTransId="{EFE893B3-2065-8D43-BAE4-DD6566D816A6}"/>
    <dgm:cxn modelId="{738D7B3A-6682-ED4E-96ED-CB9BEB724C96}" srcId="{8DE6AB46-ACA5-0C42-B6BE-044E6687EAFB}" destId="{77616E5A-6D22-914C-858D-5F85E40D4B7C}" srcOrd="1" destOrd="0" parTransId="{65C7B37C-01AA-C046-9CDE-EB6D0788AFE8}" sibTransId="{EF517020-0F0F-8E4B-A72E-268A614F10D4}"/>
    <dgm:cxn modelId="{A59CAA45-8EF1-D64B-8F70-43783013D180}" srcId="{6994C7CC-5516-7E43-95B5-04B45CA0C684}" destId="{9F105196-5E61-3F44-B1BF-72960F2FA684}" srcOrd="0" destOrd="0" parTransId="{334DB851-3747-EE4F-9403-4EE12C9BEA6A}" sibTransId="{EE2EC5BD-0126-864D-BA82-6F53943C5A2A}"/>
    <dgm:cxn modelId="{E9DAFC45-8ADA-CC46-A3D4-E84033E2ADE7}" srcId="{63F51770-0E52-D342-B704-1D6C8098910B}" destId="{FBD2F1DA-5EC2-2742-89AF-D1F39D36E7CE}" srcOrd="0" destOrd="0" parTransId="{683C690C-AC25-E34E-A6A2-F958A7E79E66}" sibTransId="{FB6C3C03-AD75-7845-B062-EB6F35686A10}"/>
    <dgm:cxn modelId="{A7882A48-CE6F-4D4E-8148-AAA5C808B646}" srcId="{6994C7CC-5516-7E43-95B5-04B45CA0C684}" destId="{3B56EBD1-CA02-134F-B21B-EEFD79879E18}" srcOrd="1" destOrd="0" parTransId="{941BDD06-95C8-444D-B30E-41D76DF1B5E2}" sibTransId="{CFD7CD59-043A-EC47-825C-7C8362BBA58D}"/>
    <dgm:cxn modelId="{CADED84B-A9A2-FB40-8449-CF8E49069403}" srcId="{05B1F3C4-2E89-C641-851E-F197473267E6}" destId="{888D5811-4DCA-1845-8FC8-620C398B42E5}" srcOrd="5" destOrd="0" parTransId="{8F14BE68-CE88-C24C-934D-7958A64C9167}" sibTransId="{19276C2A-F8E3-0842-8036-219874DC35A0}"/>
    <dgm:cxn modelId="{C2DB4A52-C588-BF44-B48A-56598598D558}" srcId="{7479663F-7C71-5143-9214-7F7BAB13B405}" destId="{9585DAF1-751C-224B-AAA1-D8F4E4233BB2}" srcOrd="0" destOrd="0" parTransId="{252D8771-D7F6-6C4B-91ED-3DA7680048AB}" sibTransId="{2557EE79-1FBF-E246-8547-DE8F7E9F7169}"/>
    <dgm:cxn modelId="{CA914859-B00B-B344-85AB-B90D423741CA}" srcId="{C7D3560A-DC15-FB46-A1BB-C05C574C662D}" destId="{5FBCE729-DC6D-2644-B9A3-E893A4CAB2EF}" srcOrd="1" destOrd="0" parTransId="{C3DED989-E375-CC49-AE64-694FB39AACED}" sibTransId="{3CACFB2F-990B-EC4C-A1C1-B1205E252924}"/>
    <dgm:cxn modelId="{DD003A60-B249-3743-A28A-E5A72177F182}" type="presOf" srcId="{888D5811-4DCA-1845-8FC8-620C398B42E5}" destId="{631F9E68-3AC7-2645-9578-259CCF501E06}" srcOrd="0" destOrd="0" presId="urn:microsoft.com/office/officeart/2005/8/layout/chevron2"/>
    <dgm:cxn modelId="{BB143677-059A-D341-A0D5-602844FE37D8}" srcId="{05B1F3C4-2E89-C641-851E-F197473267E6}" destId="{8DE6AB46-ACA5-0C42-B6BE-044E6687EAFB}" srcOrd="2" destOrd="0" parTransId="{33B36A00-A3A9-8247-8928-1DD5FB88B5D0}" sibTransId="{E20E7B92-C7F5-324B-B0A1-36B49B6F2C6E}"/>
    <dgm:cxn modelId="{583E0590-AE9D-CC4E-9B98-690F0561F187}" type="presOf" srcId="{77616E5A-6D22-914C-858D-5F85E40D4B7C}" destId="{5F57CC13-1AFC-8B4B-AE4D-622534C666DA}" srcOrd="0" destOrd="1" presId="urn:microsoft.com/office/officeart/2005/8/layout/chevron2"/>
    <dgm:cxn modelId="{ED352B93-A9F0-2D43-B52E-72AE812225B3}" srcId="{8DE6AB46-ACA5-0C42-B6BE-044E6687EAFB}" destId="{67F27087-9D1E-AD4F-A012-AB4B3A94BA1C}" srcOrd="0" destOrd="0" parTransId="{26BC7A6C-4029-3B42-AA33-ADA7FA1C2D0B}" sibTransId="{B98501AF-3DC0-114C-B9DB-28ABBB390088}"/>
    <dgm:cxn modelId="{0A544F98-9C4A-2742-AF74-2675B9F51A6B}" srcId="{05B1F3C4-2E89-C641-851E-F197473267E6}" destId="{C7D3560A-DC15-FB46-A1BB-C05C574C662D}" srcOrd="0" destOrd="0" parTransId="{1731FE1F-20F0-E84E-8363-DDD4B8172BE2}" sibTransId="{8C16939E-6D59-D741-8A2E-607C47954802}"/>
    <dgm:cxn modelId="{748DDE9A-060E-214E-A7C7-88A88E630E21}" type="presOf" srcId="{628A0996-B54A-BD4D-A4DC-3F5468989F45}" destId="{2ED5CFE1-8678-C147-A3CE-2CB209DCBFAC}" srcOrd="0" destOrd="1" presId="urn:microsoft.com/office/officeart/2005/8/layout/chevron2"/>
    <dgm:cxn modelId="{9CED51A3-1A55-B347-A69C-54D1853796BB}" type="presOf" srcId="{0FA4C9E7-5CD0-3544-92A7-21EE438596AC}" destId="{C59914DC-B222-0E4A-83FB-C041263C5119}" srcOrd="0" destOrd="0" presId="urn:microsoft.com/office/officeart/2005/8/layout/chevron2"/>
    <dgm:cxn modelId="{217E32AB-7B79-5B43-8D67-4FDD2A523D86}" type="presOf" srcId="{0011EA8E-48DD-4D4F-BF06-ECF4D1BB2EBD}" destId="{E4CCF403-06F1-9A48-9BD5-4C1806E68475}" srcOrd="0" destOrd="0" presId="urn:microsoft.com/office/officeart/2005/8/layout/chevron2"/>
    <dgm:cxn modelId="{817738B4-5E89-444B-9E4A-0D4A4BC28193}" type="presOf" srcId="{9585DAF1-751C-224B-AAA1-D8F4E4233BB2}" destId="{2ED5CFE1-8678-C147-A3CE-2CB209DCBFAC}" srcOrd="0" destOrd="0" presId="urn:microsoft.com/office/officeart/2005/8/layout/chevron2"/>
    <dgm:cxn modelId="{3C1DEDB4-CDA0-5944-97E7-ADEBA5455AC8}" type="presOf" srcId="{6994C7CC-5516-7E43-95B5-04B45CA0C684}" destId="{59AD044C-D6A6-404B-AE87-52CE415B7A7D}" srcOrd="0" destOrd="0" presId="urn:microsoft.com/office/officeart/2005/8/layout/chevron2"/>
    <dgm:cxn modelId="{4962B0B9-CB80-024E-A8AD-96C364957171}" srcId="{63F51770-0E52-D342-B704-1D6C8098910B}" destId="{F1FF981D-8434-7148-BF6B-D98F19F6F369}" srcOrd="1" destOrd="0" parTransId="{EBD84099-FF1E-BC45-AEB2-214B009CCE82}" sibTransId="{65F1C9E3-CAB0-D449-9876-32B26E9EB2FC}"/>
    <dgm:cxn modelId="{EC485EC8-2749-A741-9F69-5EA3AA85552B}" type="presOf" srcId="{63F51770-0E52-D342-B704-1D6C8098910B}" destId="{70B47DD1-C1E8-B541-A9EE-6A45C0690B55}" srcOrd="0" destOrd="0" presId="urn:microsoft.com/office/officeart/2005/8/layout/chevron2"/>
    <dgm:cxn modelId="{353882D8-C14F-A34E-AE3F-2DAAAA7D8ADA}" type="presOf" srcId="{7479663F-7C71-5143-9214-7F7BAB13B405}" destId="{C9785618-49D4-B343-96E7-974B14D7BFAF}" srcOrd="0" destOrd="0" presId="urn:microsoft.com/office/officeart/2005/8/layout/chevron2"/>
    <dgm:cxn modelId="{5A6CC1DD-ED7C-6C41-A671-948D154E2568}" type="presOf" srcId="{C7D3560A-DC15-FB46-A1BB-C05C574C662D}" destId="{B05914D9-7C70-AA4C-A23D-A26E70D5CAA5}" srcOrd="0" destOrd="0" presId="urn:microsoft.com/office/officeart/2005/8/layout/chevron2"/>
    <dgm:cxn modelId="{5FEE32E4-BA3B-7E49-ACA4-7D438585F152}" srcId="{C7D3560A-DC15-FB46-A1BB-C05C574C662D}" destId="{0011EA8E-48DD-4D4F-BF06-ECF4D1BB2EBD}" srcOrd="0" destOrd="0" parTransId="{7C406C7C-EDC1-7D44-A606-9DB163769682}" sibTransId="{AC3DAE35-F386-CC4E-B0B0-D13D8BD25B76}"/>
    <dgm:cxn modelId="{488BCEEA-998D-A642-897E-ED2B26B8298B}" srcId="{05B1F3C4-2E89-C641-851E-F197473267E6}" destId="{6994C7CC-5516-7E43-95B5-04B45CA0C684}" srcOrd="4" destOrd="0" parTransId="{0C5DD3A3-C774-FA4A-8662-DE5956F342BC}" sibTransId="{A093E8F0-A566-4A4A-A66D-5F4192F38543}"/>
    <dgm:cxn modelId="{5B686EF1-9A1A-3841-AF08-E056BC98F801}" type="presOf" srcId="{67F27087-9D1E-AD4F-A012-AB4B3A94BA1C}" destId="{5F57CC13-1AFC-8B4B-AE4D-622534C666DA}" srcOrd="0" destOrd="0" presId="urn:microsoft.com/office/officeart/2005/8/layout/chevron2"/>
    <dgm:cxn modelId="{F1ECB4F7-9F89-A34C-9E90-54C2D7D86120}" type="presOf" srcId="{05B1F3C4-2E89-C641-851E-F197473267E6}" destId="{533E7512-A10E-2D40-88D1-B526358C9670}" srcOrd="0" destOrd="0" presId="urn:microsoft.com/office/officeart/2005/8/layout/chevron2"/>
    <dgm:cxn modelId="{83AC3EFC-36D3-A943-B290-36E2C9379EC6}" type="presOf" srcId="{5FBCE729-DC6D-2644-B9A3-E893A4CAB2EF}" destId="{E4CCF403-06F1-9A48-9BD5-4C1806E68475}" srcOrd="0" destOrd="1" presId="urn:microsoft.com/office/officeart/2005/8/layout/chevron2"/>
    <dgm:cxn modelId="{8C8CC098-E646-B747-A0D6-B7159CBFA11B}" type="presParOf" srcId="{533E7512-A10E-2D40-88D1-B526358C9670}" destId="{FD34880C-69E2-4047-B4A5-7DE67B6DCB66}" srcOrd="0" destOrd="0" presId="urn:microsoft.com/office/officeart/2005/8/layout/chevron2"/>
    <dgm:cxn modelId="{D3753343-1D99-A449-88AF-88CBEC10B5B9}" type="presParOf" srcId="{FD34880C-69E2-4047-B4A5-7DE67B6DCB66}" destId="{B05914D9-7C70-AA4C-A23D-A26E70D5CAA5}" srcOrd="0" destOrd="0" presId="urn:microsoft.com/office/officeart/2005/8/layout/chevron2"/>
    <dgm:cxn modelId="{69989D85-61F2-FD4E-96AD-E8566A842472}" type="presParOf" srcId="{FD34880C-69E2-4047-B4A5-7DE67B6DCB66}" destId="{E4CCF403-06F1-9A48-9BD5-4C1806E68475}" srcOrd="1" destOrd="0" presId="urn:microsoft.com/office/officeart/2005/8/layout/chevron2"/>
    <dgm:cxn modelId="{363A7A46-C071-5D42-8503-B2D70CEF1E72}" type="presParOf" srcId="{533E7512-A10E-2D40-88D1-B526358C9670}" destId="{160075D2-02EE-374E-A3BB-C119971FBE12}" srcOrd="1" destOrd="0" presId="urn:microsoft.com/office/officeart/2005/8/layout/chevron2"/>
    <dgm:cxn modelId="{2C03C6C3-CD6E-F542-B62A-79DBC0C91680}" type="presParOf" srcId="{533E7512-A10E-2D40-88D1-B526358C9670}" destId="{FF07D8D2-0715-9147-9D05-80E514B8C33C}" srcOrd="2" destOrd="0" presId="urn:microsoft.com/office/officeart/2005/8/layout/chevron2"/>
    <dgm:cxn modelId="{E7FC85B3-8718-8C42-BBB6-EB664CEE4672}" type="presParOf" srcId="{FF07D8D2-0715-9147-9D05-80E514B8C33C}" destId="{C9785618-49D4-B343-96E7-974B14D7BFAF}" srcOrd="0" destOrd="0" presId="urn:microsoft.com/office/officeart/2005/8/layout/chevron2"/>
    <dgm:cxn modelId="{2AE8AFFD-E2E7-404F-8294-9A52E8EF34B1}" type="presParOf" srcId="{FF07D8D2-0715-9147-9D05-80E514B8C33C}" destId="{2ED5CFE1-8678-C147-A3CE-2CB209DCBFAC}" srcOrd="1" destOrd="0" presId="urn:microsoft.com/office/officeart/2005/8/layout/chevron2"/>
    <dgm:cxn modelId="{8F863CF8-E3B9-024D-AB49-CA2E7D1ADFBD}" type="presParOf" srcId="{533E7512-A10E-2D40-88D1-B526358C9670}" destId="{CE1B9417-83F0-CE46-B2CB-E9D54DC6A256}" srcOrd="3" destOrd="0" presId="urn:microsoft.com/office/officeart/2005/8/layout/chevron2"/>
    <dgm:cxn modelId="{0584DC8C-2236-FA44-B9D2-71025800AA0F}" type="presParOf" srcId="{533E7512-A10E-2D40-88D1-B526358C9670}" destId="{715DE8E3-EF2D-A24A-B0C5-33C9BB780974}" srcOrd="4" destOrd="0" presId="urn:microsoft.com/office/officeart/2005/8/layout/chevron2"/>
    <dgm:cxn modelId="{410C16D2-D0B3-464D-B543-667A599C7C36}" type="presParOf" srcId="{715DE8E3-EF2D-A24A-B0C5-33C9BB780974}" destId="{6782B594-A516-6243-AB1A-C77415A5A575}" srcOrd="0" destOrd="0" presId="urn:microsoft.com/office/officeart/2005/8/layout/chevron2"/>
    <dgm:cxn modelId="{144686F5-F86E-C348-AB4F-6507A705BFA5}" type="presParOf" srcId="{715DE8E3-EF2D-A24A-B0C5-33C9BB780974}" destId="{5F57CC13-1AFC-8B4B-AE4D-622534C666DA}" srcOrd="1" destOrd="0" presId="urn:microsoft.com/office/officeart/2005/8/layout/chevron2"/>
    <dgm:cxn modelId="{05CA209B-3A8A-8048-B6BE-FC6561D92A7A}" type="presParOf" srcId="{533E7512-A10E-2D40-88D1-B526358C9670}" destId="{201A4F67-A3AC-0C45-8EFE-06E224FDB1C6}" srcOrd="5" destOrd="0" presId="urn:microsoft.com/office/officeart/2005/8/layout/chevron2"/>
    <dgm:cxn modelId="{C465B198-F397-914A-910F-611F8E88B5B6}" type="presParOf" srcId="{533E7512-A10E-2D40-88D1-B526358C9670}" destId="{2FADAFE8-2C42-914C-AE36-F6DE01D204FC}" srcOrd="6" destOrd="0" presId="urn:microsoft.com/office/officeart/2005/8/layout/chevron2"/>
    <dgm:cxn modelId="{26FB51F7-A140-794C-8658-8DAEC0C828BA}" type="presParOf" srcId="{2FADAFE8-2C42-914C-AE36-F6DE01D204FC}" destId="{70B47DD1-C1E8-B541-A9EE-6A45C0690B55}" srcOrd="0" destOrd="0" presId="urn:microsoft.com/office/officeart/2005/8/layout/chevron2"/>
    <dgm:cxn modelId="{09596F45-29B7-6A4D-9041-B2FFB1DDB7AA}" type="presParOf" srcId="{2FADAFE8-2C42-914C-AE36-F6DE01D204FC}" destId="{856D9151-3809-694A-B969-1CB5511D2AB8}" srcOrd="1" destOrd="0" presId="urn:microsoft.com/office/officeart/2005/8/layout/chevron2"/>
    <dgm:cxn modelId="{0CEA29C6-AA48-254C-A145-E50473734E9F}" type="presParOf" srcId="{533E7512-A10E-2D40-88D1-B526358C9670}" destId="{906522CB-968F-B546-9506-30BF7489602C}" srcOrd="7" destOrd="0" presId="urn:microsoft.com/office/officeart/2005/8/layout/chevron2"/>
    <dgm:cxn modelId="{B9EB1761-F43D-D64D-9CF2-24FED93BD0B2}" type="presParOf" srcId="{533E7512-A10E-2D40-88D1-B526358C9670}" destId="{8A13CAAC-B617-4A48-8FF6-B97A2B2C3274}" srcOrd="8" destOrd="0" presId="urn:microsoft.com/office/officeart/2005/8/layout/chevron2"/>
    <dgm:cxn modelId="{B56DF3D0-C79F-F648-8B2A-F1F029B92F0B}" type="presParOf" srcId="{8A13CAAC-B617-4A48-8FF6-B97A2B2C3274}" destId="{59AD044C-D6A6-404B-AE87-52CE415B7A7D}" srcOrd="0" destOrd="0" presId="urn:microsoft.com/office/officeart/2005/8/layout/chevron2"/>
    <dgm:cxn modelId="{55B78C55-08B5-DE47-9A89-F35A4E858702}" type="presParOf" srcId="{8A13CAAC-B617-4A48-8FF6-B97A2B2C3274}" destId="{D069283B-0C1C-0A41-84B2-C28B8F608685}" srcOrd="1" destOrd="0" presId="urn:microsoft.com/office/officeart/2005/8/layout/chevron2"/>
    <dgm:cxn modelId="{AE473272-5D36-F840-A2AD-26AC6324C518}" type="presParOf" srcId="{533E7512-A10E-2D40-88D1-B526358C9670}" destId="{63B58B9F-8778-7544-936A-A4E6A60F4AAD}" srcOrd="9" destOrd="0" presId="urn:microsoft.com/office/officeart/2005/8/layout/chevron2"/>
    <dgm:cxn modelId="{E7F61591-A9B3-C84D-9992-CA09F48430D3}" type="presParOf" srcId="{533E7512-A10E-2D40-88D1-B526358C9670}" destId="{DB0C2461-FB74-7642-8CFE-B7FE420DF5DF}" srcOrd="10" destOrd="0" presId="urn:microsoft.com/office/officeart/2005/8/layout/chevron2"/>
    <dgm:cxn modelId="{5190879E-8E4A-4248-8DCD-F9CBA60A0CDC}" type="presParOf" srcId="{DB0C2461-FB74-7642-8CFE-B7FE420DF5DF}" destId="{631F9E68-3AC7-2645-9578-259CCF501E06}" srcOrd="0" destOrd="0" presId="urn:microsoft.com/office/officeart/2005/8/layout/chevron2"/>
    <dgm:cxn modelId="{4B18D76C-C38C-914E-ACE5-C018DBC1B4A1}" type="presParOf" srcId="{DB0C2461-FB74-7642-8CFE-B7FE420DF5DF}" destId="{C59914DC-B222-0E4A-83FB-C041263C511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E1B47B-2480-8145-ABD8-2B753606BA3D}"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FA62DCCB-6EDD-1148-820A-B314117FFA42}">
      <dgm:prSet phldrT="[Text]"/>
      <dgm:spPr/>
      <dgm:t>
        <a:bodyPr/>
        <a:lstStyle/>
        <a:p>
          <a:r>
            <a:rPr lang="en-US"/>
            <a:t>Step 1</a:t>
          </a:r>
          <a:endParaRPr lang="en-US" dirty="0"/>
        </a:p>
      </dgm:t>
    </dgm:pt>
    <dgm:pt modelId="{CD85258D-8D98-414C-942F-C6DFEDD2B150}" type="parTrans" cxnId="{FFAB7824-0775-7D45-B084-D74583CB679F}">
      <dgm:prSet/>
      <dgm:spPr/>
      <dgm:t>
        <a:bodyPr/>
        <a:lstStyle/>
        <a:p>
          <a:endParaRPr lang="en-US"/>
        </a:p>
      </dgm:t>
    </dgm:pt>
    <dgm:pt modelId="{34611EB3-16D6-B746-87A6-BA9154B795DD}" type="sibTrans" cxnId="{FFAB7824-0775-7D45-B084-D74583CB679F}">
      <dgm:prSet/>
      <dgm:spPr/>
      <dgm:t>
        <a:bodyPr/>
        <a:lstStyle/>
        <a:p>
          <a:endParaRPr lang="en-US"/>
        </a:p>
      </dgm:t>
    </dgm:pt>
    <dgm:pt modelId="{A07DB60B-B850-4044-8447-E5E909FF4FCC}">
      <dgm:prSet phldrT="[Text]"/>
      <dgm:spPr/>
      <dgm:t>
        <a:bodyPr/>
        <a:lstStyle/>
        <a:p>
          <a:r>
            <a:rPr lang="en-US" dirty="0"/>
            <a:t>Begin with binning over W</a:t>
          </a:r>
        </a:p>
      </dgm:t>
    </dgm:pt>
    <dgm:pt modelId="{E54031FB-0F8F-1346-88AD-5A4A5740539E}" type="parTrans" cxnId="{A647F683-4E60-AA4E-875C-9BD8E4BE76B2}">
      <dgm:prSet/>
      <dgm:spPr/>
      <dgm:t>
        <a:bodyPr/>
        <a:lstStyle/>
        <a:p>
          <a:endParaRPr lang="en-US"/>
        </a:p>
      </dgm:t>
    </dgm:pt>
    <dgm:pt modelId="{EE19DF38-EB2C-E845-BA98-8CFC6B5317DB}" type="sibTrans" cxnId="{A647F683-4E60-AA4E-875C-9BD8E4BE76B2}">
      <dgm:prSet/>
      <dgm:spPr/>
      <dgm:t>
        <a:bodyPr/>
        <a:lstStyle/>
        <a:p>
          <a:endParaRPr lang="en-US"/>
        </a:p>
      </dgm:t>
    </dgm:pt>
    <dgm:pt modelId="{AAD9B18B-9FBC-3F44-BDAD-9C9A41294DDC}">
      <dgm:prSet phldrT="[Text]"/>
      <dgm:spPr/>
      <dgm:t>
        <a:bodyPr/>
        <a:lstStyle/>
        <a:p>
          <a:r>
            <a:rPr lang="en-US" dirty="0"/>
            <a:t>Identify nucleon resonances</a:t>
          </a:r>
        </a:p>
      </dgm:t>
    </dgm:pt>
    <dgm:pt modelId="{AA6EF3B6-E0E7-3349-AED3-68494299E5F3}" type="parTrans" cxnId="{F4DC9D80-5BE6-2341-82F4-30BA655E8204}">
      <dgm:prSet/>
      <dgm:spPr/>
      <dgm:t>
        <a:bodyPr/>
        <a:lstStyle/>
        <a:p>
          <a:endParaRPr lang="en-US"/>
        </a:p>
      </dgm:t>
    </dgm:pt>
    <dgm:pt modelId="{0B35DAAE-8DA7-034A-8C79-EAE214CC0222}" type="sibTrans" cxnId="{F4DC9D80-5BE6-2341-82F4-30BA655E8204}">
      <dgm:prSet/>
      <dgm:spPr/>
      <dgm:t>
        <a:bodyPr/>
        <a:lstStyle/>
        <a:p>
          <a:endParaRPr lang="en-US"/>
        </a:p>
      </dgm:t>
    </dgm:pt>
    <dgm:pt modelId="{20E73A87-FFB6-F547-8C3B-F17B2A8CA2BD}">
      <dgm:prSet phldrT="[Text]"/>
      <dgm:spPr/>
      <dgm:t>
        <a:bodyPr/>
        <a:lstStyle/>
        <a:p>
          <a:r>
            <a:rPr lang="en-US" dirty="0"/>
            <a:t>Step 2</a:t>
          </a:r>
        </a:p>
      </dgm:t>
    </dgm:pt>
    <dgm:pt modelId="{A31094AE-7800-CC41-99C9-2EF7B65FCA86}" type="parTrans" cxnId="{040BCBFA-A02F-1D41-8E21-EC79B2031BE8}">
      <dgm:prSet/>
      <dgm:spPr/>
      <dgm:t>
        <a:bodyPr/>
        <a:lstStyle/>
        <a:p>
          <a:endParaRPr lang="en-US"/>
        </a:p>
      </dgm:t>
    </dgm:pt>
    <dgm:pt modelId="{9DF2BCEB-8DFC-5B4F-838E-6A183972E6E0}" type="sibTrans" cxnId="{040BCBFA-A02F-1D41-8E21-EC79B2031BE8}">
      <dgm:prSet/>
      <dgm:spPr/>
      <dgm:t>
        <a:bodyPr/>
        <a:lstStyle/>
        <a:p>
          <a:endParaRPr lang="en-US"/>
        </a:p>
      </dgm:t>
    </dgm:pt>
    <dgm:pt modelId="{2E3D8B44-A58D-E44C-A15C-A5B1C7EBFC1E}">
      <dgm:prSet phldrT="[Text]"/>
      <dgm:spPr/>
      <dgm:t>
        <a:bodyPr/>
        <a:lstStyle/>
        <a:p>
          <a:r>
            <a:rPr lang="en-US" dirty="0"/>
            <a:t>Bin over </a:t>
          </a:r>
          <a:r>
            <a:rPr lang="el-GR" dirty="0"/>
            <a:t>φ*</a:t>
          </a:r>
          <a:endParaRPr lang="en-US" dirty="0"/>
        </a:p>
      </dgm:t>
    </dgm:pt>
    <dgm:pt modelId="{564737BF-8500-2949-9655-8B1BDD1FA0E4}" type="parTrans" cxnId="{E71AB804-25F5-1F44-B3D1-7CA1F8DFDAAA}">
      <dgm:prSet/>
      <dgm:spPr/>
      <dgm:t>
        <a:bodyPr/>
        <a:lstStyle/>
        <a:p>
          <a:endParaRPr lang="en-US"/>
        </a:p>
      </dgm:t>
    </dgm:pt>
    <dgm:pt modelId="{BCB5D490-1C91-414A-B8C7-F6F7BE69D97E}" type="sibTrans" cxnId="{E71AB804-25F5-1F44-B3D1-7CA1F8DFDAAA}">
      <dgm:prSet/>
      <dgm:spPr/>
      <dgm:t>
        <a:bodyPr/>
        <a:lstStyle/>
        <a:p>
          <a:endParaRPr lang="en-US"/>
        </a:p>
      </dgm:t>
    </dgm:pt>
    <dgm:pt modelId="{4AB37603-4A9C-4A46-B544-95B7839B253A}">
      <dgm:prSet phldrT="[Text]"/>
      <dgm:spPr/>
      <dgm:t>
        <a:bodyPr/>
        <a:lstStyle/>
        <a:p>
          <a:r>
            <a:rPr lang="en-US" dirty="0"/>
            <a:t>Enable fitting of the BSA</a:t>
          </a:r>
        </a:p>
      </dgm:t>
    </dgm:pt>
    <dgm:pt modelId="{0F3E4279-C141-C447-97E5-66DAE2927F00}" type="parTrans" cxnId="{056A7E0E-E23D-A34A-B40B-D970C08EA7F1}">
      <dgm:prSet/>
      <dgm:spPr/>
      <dgm:t>
        <a:bodyPr/>
        <a:lstStyle/>
        <a:p>
          <a:endParaRPr lang="en-US"/>
        </a:p>
      </dgm:t>
    </dgm:pt>
    <dgm:pt modelId="{0556372F-29BA-8049-93CE-F10FC9A76509}" type="sibTrans" cxnId="{056A7E0E-E23D-A34A-B40B-D970C08EA7F1}">
      <dgm:prSet/>
      <dgm:spPr/>
      <dgm:t>
        <a:bodyPr/>
        <a:lstStyle/>
        <a:p>
          <a:endParaRPr lang="en-US"/>
        </a:p>
      </dgm:t>
    </dgm:pt>
    <dgm:pt modelId="{028C7253-31A4-6B46-8D17-0A7CB3439EEE}">
      <dgm:prSet phldrT="[Text]"/>
      <dgm:spPr/>
      <dgm:t>
        <a:bodyPr/>
        <a:lstStyle/>
        <a:p>
          <a:r>
            <a:rPr lang="en-US" dirty="0"/>
            <a:t>Step 3</a:t>
          </a:r>
        </a:p>
      </dgm:t>
    </dgm:pt>
    <dgm:pt modelId="{E0BE64CB-0C53-094A-8EF6-F80BD60E27E8}" type="parTrans" cxnId="{FF2B8D1A-7C5D-1448-ACE7-8268F8C8AE3D}">
      <dgm:prSet/>
      <dgm:spPr/>
      <dgm:t>
        <a:bodyPr/>
        <a:lstStyle/>
        <a:p>
          <a:endParaRPr lang="en-US"/>
        </a:p>
      </dgm:t>
    </dgm:pt>
    <dgm:pt modelId="{CCAE232B-FDAD-754E-A88D-7ECAF2F8B178}" type="sibTrans" cxnId="{FF2B8D1A-7C5D-1448-ACE7-8268F8C8AE3D}">
      <dgm:prSet/>
      <dgm:spPr/>
      <dgm:t>
        <a:bodyPr/>
        <a:lstStyle/>
        <a:p>
          <a:endParaRPr lang="en-US"/>
        </a:p>
      </dgm:t>
    </dgm:pt>
    <dgm:pt modelId="{542BF4A1-B4C6-BE46-8D42-AC5CC3057239}">
      <dgm:prSet phldrT="[Text]"/>
      <dgm:spPr/>
      <dgm:t>
        <a:bodyPr/>
        <a:lstStyle/>
        <a:p>
          <a:r>
            <a:rPr lang="en-US" dirty="0"/>
            <a:t>Bin over Q</a:t>
          </a:r>
          <a:r>
            <a:rPr lang="en-US" baseline="30000" dirty="0"/>
            <a:t>2</a:t>
          </a:r>
        </a:p>
      </dgm:t>
    </dgm:pt>
    <dgm:pt modelId="{D0DEB9EB-96E4-8A4C-B1A7-F540FB6AA0D9}" type="parTrans" cxnId="{5FAA1928-3D02-CE42-9BA7-EBE67686A05C}">
      <dgm:prSet/>
      <dgm:spPr/>
      <dgm:t>
        <a:bodyPr/>
        <a:lstStyle/>
        <a:p>
          <a:endParaRPr lang="en-US"/>
        </a:p>
      </dgm:t>
    </dgm:pt>
    <dgm:pt modelId="{9A7D0DDF-8D0F-EB48-8F3A-1836415E218B}" type="sibTrans" cxnId="{5FAA1928-3D02-CE42-9BA7-EBE67686A05C}">
      <dgm:prSet/>
      <dgm:spPr/>
      <dgm:t>
        <a:bodyPr/>
        <a:lstStyle/>
        <a:p>
          <a:endParaRPr lang="en-US"/>
        </a:p>
      </dgm:t>
    </dgm:pt>
    <dgm:pt modelId="{744A3260-9BF0-A045-B5B0-A5F3DDAFB76F}">
      <dgm:prSet phldrT="[Text]"/>
      <dgm:spPr/>
      <dgm:t>
        <a:bodyPr/>
        <a:lstStyle/>
        <a:p>
          <a:r>
            <a:rPr lang="en-US" dirty="0"/>
            <a:t>Variable bin widths → equal </a:t>
          </a:r>
          <a:r>
            <a:rPr lang="en-US" dirty="0" err="1"/>
            <a:t>Nevent</a:t>
          </a:r>
          <a:r>
            <a:rPr lang="en-US" dirty="0"/>
            <a:t> per bin</a:t>
          </a:r>
        </a:p>
      </dgm:t>
    </dgm:pt>
    <dgm:pt modelId="{8EBB5748-6353-3943-BF9B-6AECFE9E4D69}" type="parTrans" cxnId="{74FBE691-B077-D243-B58A-D333E8CFF65F}">
      <dgm:prSet/>
      <dgm:spPr/>
      <dgm:t>
        <a:bodyPr/>
        <a:lstStyle/>
        <a:p>
          <a:endParaRPr lang="en-US"/>
        </a:p>
      </dgm:t>
    </dgm:pt>
    <dgm:pt modelId="{891F3A29-86A1-F645-8852-8737DCC5B1B6}" type="sibTrans" cxnId="{74FBE691-B077-D243-B58A-D333E8CFF65F}">
      <dgm:prSet/>
      <dgm:spPr/>
      <dgm:t>
        <a:bodyPr/>
        <a:lstStyle/>
        <a:p>
          <a:endParaRPr lang="en-US"/>
        </a:p>
      </dgm:t>
    </dgm:pt>
    <dgm:pt modelId="{13C16715-8FA5-8A4C-80EC-2FCFAA7EAB86}">
      <dgm:prSet/>
      <dgm:spPr/>
      <dgm:t>
        <a:bodyPr/>
        <a:lstStyle/>
        <a:p>
          <a:r>
            <a:rPr lang="en-US" dirty="0"/>
            <a:t>Step 4</a:t>
          </a:r>
        </a:p>
      </dgm:t>
    </dgm:pt>
    <dgm:pt modelId="{69E935E7-BE3F-5146-90C0-A4CBB44A2CB3}" type="parTrans" cxnId="{B361D194-BFD1-1542-9EE7-C908C796C9F7}">
      <dgm:prSet/>
      <dgm:spPr/>
      <dgm:t>
        <a:bodyPr/>
        <a:lstStyle/>
        <a:p>
          <a:endParaRPr lang="en-US"/>
        </a:p>
      </dgm:t>
    </dgm:pt>
    <dgm:pt modelId="{D56D8F64-B135-C849-BE87-E59A641A6CA3}" type="sibTrans" cxnId="{B361D194-BFD1-1542-9EE7-C908C796C9F7}">
      <dgm:prSet/>
      <dgm:spPr/>
      <dgm:t>
        <a:bodyPr/>
        <a:lstStyle/>
        <a:p>
          <a:endParaRPr lang="en-US"/>
        </a:p>
      </dgm:t>
    </dgm:pt>
    <dgm:pt modelId="{5AC21D87-9572-D643-AEDC-B43AFB09C4D3}">
      <dgm:prSet/>
      <dgm:spPr/>
      <dgm:t>
        <a:bodyPr/>
        <a:lstStyle/>
        <a:p>
          <a:r>
            <a:rPr lang="en-US" dirty="0"/>
            <a:t>Bin over cos</a:t>
          </a:r>
          <a:r>
            <a:rPr lang="el-GR" dirty="0"/>
            <a:t>θ*</a:t>
          </a:r>
          <a:endParaRPr lang="en-US" dirty="0"/>
        </a:p>
      </dgm:t>
    </dgm:pt>
    <dgm:pt modelId="{11E3F5BB-8704-F245-86EB-E0C5DEBB7264}" type="parTrans" cxnId="{741B5F4E-0C97-954D-940C-9F41037951D1}">
      <dgm:prSet/>
      <dgm:spPr/>
      <dgm:t>
        <a:bodyPr/>
        <a:lstStyle/>
        <a:p>
          <a:endParaRPr lang="en-US"/>
        </a:p>
      </dgm:t>
    </dgm:pt>
    <dgm:pt modelId="{372C9847-9647-1C49-B240-3F6DB780E79A}" type="sibTrans" cxnId="{741B5F4E-0C97-954D-940C-9F41037951D1}">
      <dgm:prSet/>
      <dgm:spPr/>
      <dgm:t>
        <a:bodyPr/>
        <a:lstStyle/>
        <a:p>
          <a:endParaRPr lang="en-US"/>
        </a:p>
      </dgm:t>
    </dgm:pt>
    <dgm:pt modelId="{4104361E-3DA1-8641-9C0F-FB3060D7ECD4}">
      <dgm:prSet/>
      <dgm:spPr/>
      <dgm:t>
        <a:bodyPr/>
        <a:lstStyle/>
        <a:p>
          <a:r>
            <a:rPr lang="en-US" dirty="0"/>
            <a:t>Wide bins to explore this parameter space</a:t>
          </a:r>
        </a:p>
      </dgm:t>
    </dgm:pt>
    <dgm:pt modelId="{E6F5A7B0-3B6A-CB4E-9829-B3D2113AE076}" type="parTrans" cxnId="{7FD52962-8633-2E42-AD39-D7B5ED4902D0}">
      <dgm:prSet/>
      <dgm:spPr/>
      <dgm:t>
        <a:bodyPr/>
        <a:lstStyle/>
        <a:p>
          <a:endParaRPr lang="en-US"/>
        </a:p>
      </dgm:t>
    </dgm:pt>
    <dgm:pt modelId="{532C4D14-F2A0-9748-BBD5-35AE0C2CA343}" type="sibTrans" cxnId="{7FD52962-8633-2E42-AD39-D7B5ED4902D0}">
      <dgm:prSet/>
      <dgm:spPr/>
      <dgm:t>
        <a:bodyPr/>
        <a:lstStyle/>
        <a:p>
          <a:endParaRPr lang="en-US"/>
        </a:p>
      </dgm:t>
    </dgm:pt>
    <dgm:pt modelId="{DB57E519-B1D0-9947-9597-F1AA65C8B34D}" type="pres">
      <dgm:prSet presAssocID="{33E1B47B-2480-8145-ABD8-2B753606BA3D}" presName="linearFlow" presStyleCnt="0">
        <dgm:presLayoutVars>
          <dgm:dir/>
          <dgm:animLvl val="lvl"/>
          <dgm:resizeHandles val="exact"/>
        </dgm:presLayoutVars>
      </dgm:prSet>
      <dgm:spPr/>
    </dgm:pt>
    <dgm:pt modelId="{327FF1F3-F116-7E4D-80CF-E28EF06EE790}" type="pres">
      <dgm:prSet presAssocID="{FA62DCCB-6EDD-1148-820A-B314117FFA42}" presName="composite" presStyleCnt="0"/>
      <dgm:spPr/>
    </dgm:pt>
    <dgm:pt modelId="{A136C39B-C674-1C4C-9948-771CD2412B03}" type="pres">
      <dgm:prSet presAssocID="{FA62DCCB-6EDD-1148-820A-B314117FFA42}" presName="parentText" presStyleLbl="alignNode1" presStyleIdx="0" presStyleCnt="4">
        <dgm:presLayoutVars>
          <dgm:chMax val="1"/>
          <dgm:bulletEnabled val="1"/>
        </dgm:presLayoutVars>
      </dgm:prSet>
      <dgm:spPr/>
    </dgm:pt>
    <dgm:pt modelId="{E943C63A-A075-8346-B21F-B8681B30D9DF}" type="pres">
      <dgm:prSet presAssocID="{FA62DCCB-6EDD-1148-820A-B314117FFA42}" presName="descendantText" presStyleLbl="alignAcc1" presStyleIdx="0" presStyleCnt="4">
        <dgm:presLayoutVars>
          <dgm:bulletEnabled val="1"/>
        </dgm:presLayoutVars>
      </dgm:prSet>
      <dgm:spPr/>
    </dgm:pt>
    <dgm:pt modelId="{19DEFCF8-14C4-9343-AE5D-A490CCE3283B}" type="pres">
      <dgm:prSet presAssocID="{34611EB3-16D6-B746-87A6-BA9154B795DD}" presName="sp" presStyleCnt="0"/>
      <dgm:spPr/>
    </dgm:pt>
    <dgm:pt modelId="{578257B2-FB74-B042-8941-DD4036F5A086}" type="pres">
      <dgm:prSet presAssocID="{20E73A87-FFB6-F547-8C3B-F17B2A8CA2BD}" presName="composite" presStyleCnt="0"/>
      <dgm:spPr/>
    </dgm:pt>
    <dgm:pt modelId="{97BAD563-4B02-0C44-BB42-9043127444AF}" type="pres">
      <dgm:prSet presAssocID="{20E73A87-FFB6-F547-8C3B-F17B2A8CA2BD}" presName="parentText" presStyleLbl="alignNode1" presStyleIdx="1" presStyleCnt="4">
        <dgm:presLayoutVars>
          <dgm:chMax val="1"/>
          <dgm:bulletEnabled val="1"/>
        </dgm:presLayoutVars>
      </dgm:prSet>
      <dgm:spPr/>
    </dgm:pt>
    <dgm:pt modelId="{6DF2BEC1-682F-EA47-8AF5-F5CA59C9B7BE}" type="pres">
      <dgm:prSet presAssocID="{20E73A87-FFB6-F547-8C3B-F17B2A8CA2BD}" presName="descendantText" presStyleLbl="alignAcc1" presStyleIdx="1" presStyleCnt="4">
        <dgm:presLayoutVars>
          <dgm:bulletEnabled val="1"/>
        </dgm:presLayoutVars>
      </dgm:prSet>
      <dgm:spPr/>
    </dgm:pt>
    <dgm:pt modelId="{6B393B24-0714-714C-A562-36185EE8E883}" type="pres">
      <dgm:prSet presAssocID="{9DF2BCEB-8DFC-5B4F-838E-6A183972E6E0}" presName="sp" presStyleCnt="0"/>
      <dgm:spPr/>
    </dgm:pt>
    <dgm:pt modelId="{CE2CA36E-6AB0-2145-B3F2-207661CEC70F}" type="pres">
      <dgm:prSet presAssocID="{028C7253-31A4-6B46-8D17-0A7CB3439EEE}" presName="composite" presStyleCnt="0"/>
      <dgm:spPr/>
    </dgm:pt>
    <dgm:pt modelId="{329C1349-3B72-2C45-8C79-A1C9D1299AB6}" type="pres">
      <dgm:prSet presAssocID="{028C7253-31A4-6B46-8D17-0A7CB3439EEE}" presName="parentText" presStyleLbl="alignNode1" presStyleIdx="2" presStyleCnt="4">
        <dgm:presLayoutVars>
          <dgm:chMax val="1"/>
          <dgm:bulletEnabled val="1"/>
        </dgm:presLayoutVars>
      </dgm:prSet>
      <dgm:spPr/>
    </dgm:pt>
    <dgm:pt modelId="{D9E58CF1-6824-5548-9F3A-8AF6600A19D9}" type="pres">
      <dgm:prSet presAssocID="{028C7253-31A4-6B46-8D17-0A7CB3439EEE}" presName="descendantText" presStyleLbl="alignAcc1" presStyleIdx="2" presStyleCnt="4">
        <dgm:presLayoutVars>
          <dgm:bulletEnabled val="1"/>
        </dgm:presLayoutVars>
      </dgm:prSet>
      <dgm:spPr/>
    </dgm:pt>
    <dgm:pt modelId="{EBB48706-40D4-E446-A26E-4E7840B6DB6F}" type="pres">
      <dgm:prSet presAssocID="{CCAE232B-FDAD-754E-A88D-7ECAF2F8B178}" presName="sp" presStyleCnt="0"/>
      <dgm:spPr/>
    </dgm:pt>
    <dgm:pt modelId="{B597B3A9-4FC8-C24A-B830-F364A0586C8E}" type="pres">
      <dgm:prSet presAssocID="{13C16715-8FA5-8A4C-80EC-2FCFAA7EAB86}" presName="composite" presStyleCnt="0"/>
      <dgm:spPr/>
    </dgm:pt>
    <dgm:pt modelId="{1170BD46-FB00-464C-A75D-60D4FD5C07FC}" type="pres">
      <dgm:prSet presAssocID="{13C16715-8FA5-8A4C-80EC-2FCFAA7EAB86}" presName="parentText" presStyleLbl="alignNode1" presStyleIdx="3" presStyleCnt="4">
        <dgm:presLayoutVars>
          <dgm:chMax val="1"/>
          <dgm:bulletEnabled val="1"/>
        </dgm:presLayoutVars>
      </dgm:prSet>
      <dgm:spPr/>
    </dgm:pt>
    <dgm:pt modelId="{F33DFAB8-CBFE-7642-86DC-AD319FCB6CF1}" type="pres">
      <dgm:prSet presAssocID="{13C16715-8FA5-8A4C-80EC-2FCFAA7EAB86}" presName="descendantText" presStyleLbl="alignAcc1" presStyleIdx="3" presStyleCnt="4">
        <dgm:presLayoutVars>
          <dgm:bulletEnabled val="1"/>
        </dgm:presLayoutVars>
      </dgm:prSet>
      <dgm:spPr/>
    </dgm:pt>
  </dgm:ptLst>
  <dgm:cxnLst>
    <dgm:cxn modelId="{E71AB804-25F5-1F44-B3D1-7CA1F8DFDAAA}" srcId="{20E73A87-FFB6-F547-8C3B-F17B2A8CA2BD}" destId="{2E3D8B44-A58D-E44C-A15C-A5B1C7EBFC1E}" srcOrd="0" destOrd="0" parTransId="{564737BF-8500-2949-9655-8B1BDD1FA0E4}" sibTransId="{BCB5D490-1C91-414A-B8C7-F6F7BE69D97E}"/>
    <dgm:cxn modelId="{51550206-D86C-C242-A08A-B6C0F7694657}" type="presOf" srcId="{A07DB60B-B850-4044-8447-E5E909FF4FCC}" destId="{E943C63A-A075-8346-B21F-B8681B30D9DF}" srcOrd="0" destOrd="0" presId="urn:microsoft.com/office/officeart/2005/8/layout/chevron2"/>
    <dgm:cxn modelId="{8A6ED708-1C50-A346-87B3-E95CBC18D809}" type="presOf" srcId="{13C16715-8FA5-8A4C-80EC-2FCFAA7EAB86}" destId="{1170BD46-FB00-464C-A75D-60D4FD5C07FC}" srcOrd="0" destOrd="0" presId="urn:microsoft.com/office/officeart/2005/8/layout/chevron2"/>
    <dgm:cxn modelId="{056A7E0E-E23D-A34A-B40B-D970C08EA7F1}" srcId="{20E73A87-FFB6-F547-8C3B-F17B2A8CA2BD}" destId="{4AB37603-4A9C-4A46-B544-95B7839B253A}" srcOrd="1" destOrd="0" parTransId="{0F3E4279-C141-C447-97E5-66DAE2927F00}" sibTransId="{0556372F-29BA-8049-93CE-F10FC9A76509}"/>
    <dgm:cxn modelId="{631F4919-53E9-6142-AD8B-D2F6E5A9D057}" type="presOf" srcId="{4AB37603-4A9C-4A46-B544-95B7839B253A}" destId="{6DF2BEC1-682F-EA47-8AF5-F5CA59C9B7BE}" srcOrd="0" destOrd="1" presId="urn:microsoft.com/office/officeart/2005/8/layout/chevron2"/>
    <dgm:cxn modelId="{FF2B8D1A-7C5D-1448-ACE7-8268F8C8AE3D}" srcId="{33E1B47B-2480-8145-ABD8-2B753606BA3D}" destId="{028C7253-31A4-6B46-8D17-0A7CB3439EEE}" srcOrd="2" destOrd="0" parTransId="{E0BE64CB-0C53-094A-8EF6-F80BD60E27E8}" sibTransId="{CCAE232B-FDAD-754E-A88D-7ECAF2F8B178}"/>
    <dgm:cxn modelId="{40983420-9B03-0E41-AC61-00962DA813CB}" type="presOf" srcId="{744A3260-9BF0-A045-B5B0-A5F3DDAFB76F}" destId="{D9E58CF1-6824-5548-9F3A-8AF6600A19D9}" srcOrd="0" destOrd="1" presId="urn:microsoft.com/office/officeart/2005/8/layout/chevron2"/>
    <dgm:cxn modelId="{FFAB7824-0775-7D45-B084-D74583CB679F}" srcId="{33E1B47B-2480-8145-ABD8-2B753606BA3D}" destId="{FA62DCCB-6EDD-1148-820A-B314117FFA42}" srcOrd="0" destOrd="0" parTransId="{CD85258D-8D98-414C-942F-C6DFEDD2B150}" sibTransId="{34611EB3-16D6-B746-87A6-BA9154B795DD}"/>
    <dgm:cxn modelId="{5FAA1928-3D02-CE42-9BA7-EBE67686A05C}" srcId="{028C7253-31A4-6B46-8D17-0A7CB3439EEE}" destId="{542BF4A1-B4C6-BE46-8D42-AC5CC3057239}" srcOrd="0" destOrd="0" parTransId="{D0DEB9EB-96E4-8A4C-B1A7-F540FB6AA0D9}" sibTransId="{9A7D0DDF-8D0F-EB48-8F3A-1836415E218B}"/>
    <dgm:cxn modelId="{63A5B32F-8D80-A049-A64F-4245D95A7C1C}" type="presOf" srcId="{028C7253-31A4-6B46-8D17-0A7CB3439EEE}" destId="{329C1349-3B72-2C45-8C79-A1C9D1299AB6}" srcOrd="0" destOrd="0" presId="urn:microsoft.com/office/officeart/2005/8/layout/chevron2"/>
    <dgm:cxn modelId="{741B5F4E-0C97-954D-940C-9F41037951D1}" srcId="{13C16715-8FA5-8A4C-80EC-2FCFAA7EAB86}" destId="{5AC21D87-9572-D643-AEDC-B43AFB09C4D3}" srcOrd="0" destOrd="0" parTransId="{11E3F5BB-8704-F245-86EB-E0C5DEBB7264}" sibTransId="{372C9847-9647-1C49-B240-3F6DB780E79A}"/>
    <dgm:cxn modelId="{A95DC74E-4D52-6443-A309-831C09D73262}" type="presOf" srcId="{4104361E-3DA1-8641-9C0F-FB3060D7ECD4}" destId="{F33DFAB8-CBFE-7642-86DC-AD319FCB6CF1}" srcOrd="0" destOrd="1" presId="urn:microsoft.com/office/officeart/2005/8/layout/chevron2"/>
    <dgm:cxn modelId="{7FD52962-8633-2E42-AD39-D7B5ED4902D0}" srcId="{13C16715-8FA5-8A4C-80EC-2FCFAA7EAB86}" destId="{4104361E-3DA1-8641-9C0F-FB3060D7ECD4}" srcOrd="1" destOrd="0" parTransId="{E6F5A7B0-3B6A-CB4E-9829-B3D2113AE076}" sibTransId="{532C4D14-F2A0-9748-BBD5-35AE0C2CA343}"/>
    <dgm:cxn modelId="{13F6276A-2D82-3F4F-8622-0F120A327EEB}" type="presOf" srcId="{AAD9B18B-9FBC-3F44-BDAD-9C9A41294DDC}" destId="{E943C63A-A075-8346-B21F-B8681B30D9DF}" srcOrd="0" destOrd="1" presId="urn:microsoft.com/office/officeart/2005/8/layout/chevron2"/>
    <dgm:cxn modelId="{F4DC9D80-5BE6-2341-82F4-30BA655E8204}" srcId="{FA62DCCB-6EDD-1148-820A-B314117FFA42}" destId="{AAD9B18B-9FBC-3F44-BDAD-9C9A41294DDC}" srcOrd="1" destOrd="0" parTransId="{AA6EF3B6-E0E7-3349-AED3-68494299E5F3}" sibTransId="{0B35DAAE-8DA7-034A-8C79-EAE214CC0222}"/>
    <dgm:cxn modelId="{A647F683-4E60-AA4E-875C-9BD8E4BE76B2}" srcId="{FA62DCCB-6EDD-1148-820A-B314117FFA42}" destId="{A07DB60B-B850-4044-8447-E5E909FF4FCC}" srcOrd="0" destOrd="0" parTransId="{E54031FB-0F8F-1346-88AD-5A4A5740539E}" sibTransId="{EE19DF38-EB2C-E845-BA98-8CFC6B5317DB}"/>
    <dgm:cxn modelId="{78539689-EF3B-424B-BA55-2C1E17658074}" type="presOf" srcId="{2E3D8B44-A58D-E44C-A15C-A5B1C7EBFC1E}" destId="{6DF2BEC1-682F-EA47-8AF5-F5CA59C9B7BE}" srcOrd="0" destOrd="0" presId="urn:microsoft.com/office/officeart/2005/8/layout/chevron2"/>
    <dgm:cxn modelId="{74FBE691-B077-D243-B58A-D333E8CFF65F}" srcId="{028C7253-31A4-6B46-8D17-0A7CB3439EEE}" destId="{744A3260-9BF0-A045-B5B0-A5F3DDAFB76F}" srcOrd="1" destOrd="0" parTransId="{8EBB5748-6353-3943-BF9B-6AECFE9E4D69}" sibTransId="{891F3A29-86A1-F645-8852-8737DCC5B1B6}"/>
    <dgm:cxn modelId="{B361D194-BFD1-1542-9EE7-C908C796C9F7}" srcId="{33E1B47B-2480-8145-ABD8-2B753606BA3D}" destId="{13C16715-8FA5-8A4C-80EC-2FCFAA7EAB86}" srcOrd="3" destOrd="0" parTransId="{69E935E7-BE3F-5146-90C0-A4CBB44A2CB3}" sibTransId="{D56D8F64-B135-C849-BE87-E59A641A6CA3}"/>
    <dgm:cxn modelId="{30E5249F-60EA-F24D-8ACF-A49606E7E319}" type="presOf" srcId="{FA62DCCB-6EDD-1148-820A-B314117FFA42}" destId="{A136C39B-C674-1C4C-9948-771CD2412B03}" srcOrd="0" destOrd="0" presId="urn:microsoft.com/office/officeart/2005/8/layout/chevron2"/>
    <dgm:cxn modelId="{232246A5-E229-2345-B662-44BC7D756F30}" type="presOf" srcId="{5AC21D87-9572-D643-AEDC-B43AFB09C4D3}" destId="{F33DFAB8-CBFE-7642-86DC-AD319FCB6CF1}" srcOrd="0" destOrd="0" presId="urn:microsoft.com/office/officeart/2005/8/layout/chevron2"/>
    <dgm:cxn modelId="{B5CD39B7-C604-134B-B02A-714D08BF3141}" type="presOf" srcId="{20E73A87-FFB6-F547-8C3B-F17B2A8CA2BD}" destId="{97BAD563-4B02-0C44-BB42-9043127444AF}" srcOrd="0" destOrd="0" presId="urn:microsoft.com/office/officeart/2005/8/layout/chevron2"/>
    <dgm:cxn modelId="{BDE9C2DF-D86E-DB42-8079-92E6E9D30DCE}" type="presOf" srcId="{542BF4A1-B4C6-BE46-8D42-AC5CC3057239}" destId="{D9E58CF1-6824-5548-9F3A-8AF6600A19D9}" srcOrd="0" destOrd="0" presId="urn:microsoft.com/office/officeart/2005/8/layout/chevron2"/>
    <dgm:cxn modelId="{B4C978E0-ACDD-514C-875E-9AC6E0A4ADD5}" type="presOf" srcId="{33E1B47B-2480-8145-ABD8-2B753606BA3D}" destId="{DB57E519-B1D0-9947-9597-F1AA65C8B34D}" srcOrd="0" destOrd="0" presId="urn:microsoft.com/office/officeart/2005/8/layout/chevron2"/>
    <dgm:cxn modelId="{040BCBFA-A02F-1D41-8E21-EC79B2031BE8}" srcId="{33E1B47B-2480-8145-ABD8-2B753606BA3D}" destId="{20E73A87-FFB6-F547-8C3B-F17B2A8CA2BD}" srcOrd="1" destOrd="0" parTransId="{A31094AE-7800-CC41-99C9-2EF7B65FCA86}" sibTransId="{9DF2BCEB-8DFC-5B4F-838E-6A183972E6E0}"/>
    <dgm:cxn modelId="{F81C6169-E4AD-BB49-85AD-04EB179B8DD0}" type="presParOf" srcId="{DB57E519-B1D0-9947-9597-F1AA65C8B34D}" destId="{327FF1F3-F116-7E4D-80CF-E28EF06EE790}" srcOrd="0" destOrd="0" presId="urn:microsoft.com/office/officeart/2005/8/layout/chevron2"/>
    <dgm:cxn modelId="{6ED1209A-DB29-A643-9B90-57220BB195CA}" type="presParOf" srcId="{327FF1F3-F116-7E4D-80CF-E28EF06EE790}" destId="{A136C39B-C674-1C4C-9948-771CD2412B03}" srcOrd="0" destOrd="0" presId="urn:microsoft.com/office/officeart/2005/8/layout/chevron2"/>
    <dgm:cxn modelId="{DE5CDD89-1E68-0343-82A1-C69DB56A2015}" type="presParOf" srcId="{327FF1F3-F116-7E4D-80CF-E28EF06EE790}" destId="{E943C63A-A075-8346-B21F-B8681B30D9DF}" srcOrd="1" destOrd="0" presId="urn:microsoft.com/office/officeart/2005/8/layout/chevron2"/>
    <dgm:cxn modelId="{2FC3D828-3243-F245-B956-DBBD579FF11C}" type="presParOf" srcId="{DB57E519-B1D0-9947-9597-F1AA65C8B34D}" destId="{19DEFCF8-14C4-9343-AE5D-A490CCE3283B}" srcOrd="1" destOrd="0" presId="urn:microsoft.com/office/officeart/2005/8/layout/chevron2"/>
    <dgm:cxn modelId="{894F31E1-E6E4-D14B-A5F7-376B12AA179F}" type="presParOf" srcId="{DB57E519-B1D0-9947-9597-F1AA65C8B34D}" destId="{578257B2-FB74-B042-8941-DD4036F5A086}" srcOrd="2" destOrd="0" presId="urn:microsoft.com/office/officeart/2005/8/layout/chevron2"/>
    <dgm:cxn modelId="{40E4FCD1-0255-A44B-8731-C0F90AC75570}" type="presParOf" srcId="{578257B2-FB74-B042-8941-DD4036F5A086}" destId="{97BAD563-4B02-0C44-BB42-9043127444AF}" srcOrd="0" destOrd="0" presId="urn:microsoft.com/office/officeart/2005/8/layout/chevron2"/>
    <dgm:cxn modelId="{42EEF684-2CA2-BB45-B6B1-24DFC40773ED}" type="presParOf" srcId="{578257B2-FB74-B042-8941-DD4036F5A086}" destId="{6DF2BEC1-682F-EA47-8AF5-F5CA59C9B7BE}" srcOrd="1" destOrd="0" presId="urn:microsoft.com/office/officeart/2005/8/layout/chevron2"/>
    <dgm:cxn modelId="{24721C92-A0FE-4749-AB7E-0CFDF4859D7A}" type="presParOf" srcId="{DB57E519-B1D0-9947-9597-F1AA65C8B34D}" destId="{6B393B24-0714-714C-A562-36185EE8E883}" srcOrd="3" destOrd="0" presId="urn:microsoft.com/office/officeart/2005/8/layout/chevron2"/>
    <dgm:cxn modelId="{2F346874-8F83-9745-A290-FFECD9BF6A61}" type="presParOf" srcId="{DB57E519-B1D0-9947-9597-F1AA65C8B34D}" destId="{CE2CA36E-6AB0-2145-B3F2-207661CEC70F}" srcOrd="4" destOrd="0" presId="urn:microsoft.com/office/officeart/2005/8/layout/chevron2"/>
    <dgm:cxn modelId="{D0CC3CDE-8F37-5548-80A1-DFE56309CB6F}" type="presParOf" srcId="{CE2CA36E-6AB0-2145-B3F2-207661CEC70F}" destId="{329C1349-3B72-2C45-8C79-A1C9D1299AB6}" srcOrd="0" destOrd="0" presId="urn:microsoft.com/office/officeart/2005/8/layout/chevron2"/>
    <dgm:cxn modelId="{07775906-D11D-0B4C-9A67-8AB860C2CD62}" type="presParOf" srcId="{CE2CA36E-6AB0-2145-B3F2-207661CEC70F}" destId="{D9E58CF1-6824-5548-9F3A-8AF6600A19D9}" srcOrd="1" destOrd="0" presId="urn:microsoft.com/office/officeart/2005/8/layout/chevron2"/>
    <dgm:cxn modelId="{5144A367-B8DF-654A-A521-21FC2035FBC7}" type="presParOf" srcId="{DB57E519-B1D0-9947-9597-F1AA65C8B34D}" destId="{EBB48706-40D4-E446-A26E-4E7840B6DB6F}" srcOrd="5" destOrd="0" presId="urn:microsoft.com/office/officeart/2005/8/layout/chevron2"/>
    <dgm:cxn modelId="{3FE85ED5-3DD3-1B45-830C-9F6F92375AAF}" type="presParOf" srcId="{DB57E519-B1D0-9947-9597-F1AA65C8B34D}" destId="{B597B3A9-4FC8-C24A-B830-F364A0586C8E}" srcOrd="6" destOrd="0" presId="urn:microsoft.com/office/officeart/2005/8/layout/chevron2"/>
    <dgm:cxn modelId="{F5D48AD6-7666-8A4F-8CE8-680DC4C42733}" type="presParOf" srcId="{B597B3A9-4FC8-C24A-B830-F364A0586C8E}" destId="{1170BD46-FB00-464C-A75D-60D4FD5C07FC}" srcOrd="0" destOrd="0" presId="urn:microsoft.com/office/officeart/2005/8/layout/chevron2"/>
    <dgm:cxn modelId="{C55B25CD-7067-504E-98AA-40E47D0799A3}" type="presParOf" srcId="{B597B3A9-4FC8-C24A-B830-F364A0586C8E}" destId="{F33DFAB8-CBFE-7642-86DC-AD319FCB6CF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914D9-7C70-AA4C-A23D-A26E70D5CAA5}">
      <dsp:nvSpPr>
        <dsp:cNvPr id="0" name=""/>
        <dsp:cNvSpPr/>
      </dsp:nvSpPr>
      <dsp:spPr>
        <a:xfrm rot="5400000">
          <a:off x="-132084" y="134393"/>
          <a:ext cx="880562" cy="616393"/>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Step 1:</a:t>
          </a:r>
        </a:p>
      </dsp:txBody>
      <dsp:txXfrm rot="-5400000">
        <a:off x="1" y="310506"/>
        <a:ext cx="616393" cy="264169"/>
      </dsp:txXfrm>
    </dsp:sp>
    <dsp:sp modelId="{E4CCF403-06F1-9A48-9BD5-4C1806E68475}">
      <dsp:nvSpPr>
        <dsp:cNvPr id="0" name=""/>
        <dsp:cNvSpPr/>
      </dsp:nvSpPr>
      <dsp:spPr>
        <a:xfrm rot="5400000">
          <a:off x="3451014" y="-2832311"/>
          <a:ext cx="572365" cy="6241606"/>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t>Event Selection:</a:t>
          </a:r>
        </a:p>
        <a:p>
          <a:pPr marL="114300" lvl="1" indent="-114300" algn="l" defTabSz="622300">
            <a:lnSpc>
              <a:spcPct val="90000"/>
            </a:lnSpc>
            <a:spcBef>
              <a:spcPct val="0"/>
            </a:spcBef>
            <a:spcAft>
              <a:spcPct val="15000"/>
            </a:spcAft>
            <a:buChar char="•"/>
          </a:pPr>
          <a:r>
            <a:rPr lang="en-US" sz="1400" kern="1200" dirty="0"/>
            <a:t>Skim data for relevant final states and apply fiducial and analysis cuts</a:t>
          </a:r>
        </a:p>
      </dsp:txBody>
      <dsp:txXfrm rot="-5400000">
        <a:off x="616394" y="30250"/>
        <a:ext cx="6213665" cy="516483"/>
      </dsp:txXfrm>
    </dsp:sp>
    <dsp:sp modelId="{C9785618-49D4-B343-96E7-974B14D7BFAF}">
      <dsp:nvSpPr>
        <dsp:cNvPr id="0" name=""/>
        <dsp:cNvSpPr/>
      </dsp:nvSpPr>
      <dsp:spPr>
        <a:xfrm rot="5400000">
          <a:off x="-132084" y="916608"/>
          <a:ext cx="880562" cy="616393"/>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Step 2</a:t>
          </a:r>
        </a:p>
      </dsp:txBody>
      <dsp:txXfrm rot="-5400000">
        <a:off x="1" y="1092721"/>
        <a:ext cx="616393" cy="264169"/>
      </dsp:txXfrm>
    </dsp:sp>
    <dsp:sp modelId="{2ED5CFE1-8678-C147-A3CE-2CB209DCBFAC}">
      <dsp:nvSpPr>
        <dsp:cNvPr id="0" name=""/>
        <dsp:cNvSpPr/>
      </dsp:nvSpPr>
      <dsp:spPr>
        <a:xfrm rot="5400000">
          <a:off x="3451014" y="-2050096"/>
          <a:ext cx="572365" cy="6241606"/>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t>Kinematic Binning:</a:t>
          </a:r>
        </a:p>
        <a:p>
          <a:pPr marL="114300" lvl="1" indent="-114300" algn="l" defTabSz="622300">
            <a:lnSpc>
              <a:spcPct val="90000"/>
            </a:lnSpc>
            <a:spcBef>
              <a:spcPct val="0"/>
            </a:spcBef>
            <a:spcAft>
              <a:spcPct val="15000"/>
            </a:spcAft>
            <a:buChar char="•"/>
          </a:pPr>
          <a:r>
            <a:rPr lang="en-US" sz="1400" kern="1200" dirty="0"/>
            <a:t>Determine the physics of the final state</a:t>
          </a:r>
        </a:p>
      </dsp:txBody>
      <dsp:txXfrm rot="-5400000">
        <a:off x="616394" y="812465"/>
        <a:ext cx="6213665" cy="516483"/>
      </dsp:txXfrm>
    </dsp:sp>
    <dsp:sp modelId="{6782B594-A516-6243-AB1A-C77415A5A575}">
      <dsp:nvSpPr>
        <dsp:cNvPr id="0" name=""/>
        <dsp:cNvSpPr/>
      </dsp:nvSpPr>
      <dsp:spPr>
        <a:xfrm rot="5400000">
          <a:off x="-132084" y="1698823"/>
          <a:ext cx="880562" cy="616393"/>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Step 3:</a:t>
          </a:r>
        </a:p>
      </dsp:txBody>
      <dsp:txXfrm rot="-5400000">
        <a:off x="1" y="1874936"/>
        <a:ext cx="616393" cy="264169"/>
      </dsp:txXfrm>
    </dsp:sp>
    <dsp:sp modelId="{5F57CC13-1AFC-8B4B-AE4D-622534C666DA}">
      <dsp:nvSpPr>
        <dsp:cNvPr id="0" name=""/>
        <dsp:cNvSpPr/>
      </dsp:nvSpPr>
      <dsp:spPr>
        <a:xfrm rot="5400000">
          <a:off x="3451014" y="-1267881"/>
          <a:ext cx="572365" cy="6241606"/>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t>Signal Extraction:</a:t>
          </a:r>
        </a:p>
        <a:p>
          <a:pPr marL="114300" lvl="1" indent="-114300" algn="l" defTabSz="622300">
            <a:lnSpc>
              <a:spcPct val="90000"/>
            </a:lnSpc>
            <a:spcBef>
              <a:spcPct val="0"/>
            </a:spcBef>
            <a:spcAft>
              <a:spcPct val="15000"/>
            </a:spcAft>
            <a:buChar char="•"/>
          </a:pPr>
          <a:r>
            <a:rPr lang="en-US" sz="1400" kern="1200" dirty="0"/>
            <a:t>Fit data to extract the </a:t>
          </a:r>
          <a:r>
            <a:rPr lang="el-GR" sz="1400" kern="1200" dirty="0"/>
            <a:t>η </a:t>
          </a:r>
          <a:r>
            <a:rPr lang="en-US" sz="1400" kern="1200" dirty="0"/>
            <a:t>signal yield</a:t>
          </a:r>
        </a:p>
      </dsp:txBody>
      <dsp:txXfrm rot="-5400000">
        <a:off x="616394" y="1594680"/>
        <a:ext cx="6213665" cy="516483"/>
      </dsp:txXfrm>
    </dsp:sp>
    <dsp:sp modelId="{70B47DD1-C1E8-B541-A9EE-6A45C0690B55}">
      <dsp:nvSpPr>
        <dsp:cNvPr id="0" name=""/>
        <dsp:cNvSpPr/>
      </dsp:nvSpPr>
      <dsp:spPr>
        <a:xfrm rot="5400000">
          <a:off x="-132084" y="2481038"/>
          <a:ext cx="880562" cy="616393"/>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Step 4:</a:t>
          </a:r>
        </a:p>
      </dsp:txBody>
      <dsp:txXfrm rot="-5400000">
        <a:off x="1" y="2657151"/>
        <a:ext cx="616393" cy="264169"/>
      </dsp:txXfrm>
    </dsp:sp>
    <dsp:sp modelId="{856D9151-3809-694A-B969-1CB5511D2AB8}">
      <dsp:nvSpPr>
        <dsp:cNvPr id="0" name=""/>
        <dsp:cNvSpPr/>
      </dsp:nvSpPr>
      <dsp:spPr>
        <a:xfrm rot="5400000">
          <a:off x="3451014" y="-485665"/>
          <a:ext cx="572365" cy="6241606"/>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t>Uncertainties:</a:t>
          </a:r>
        </a:p>
        <a:p>
          <a:pPr marL="114300" lvl="1" indent="-114300" algn="l" defTabSz="622300">
            <a:lnSpc>
              <a:spcPct val="90000"/>
            </a:lnSpc>
            <a:spcBef>
              <a:spcPct val="0"/>
            </a:spcBef>
            <a:spcAft>
              <a:spcPct val="15000"/>
            </a:spcAft>
            <a:buChar char="•"/>
          </a:pPr>
          <a:r>
            <a:rPr lang="en-US" sz="1400" kern="1200" dirty="0"/>
            <a:t>Statistical and Systematic</a:t>
          </a:r>
          <a:endParaRPr lang="en-US" sz="1400" b="1" kern="1200" dirty="0"/>
        </a:p>
      </dsp:txBody>
      <dsp:txXfrm rot="-5400000">
        <a:off x="616394" y="2376896"/>
        <a:ext cx="6213665" cy="516483"/>
      </dsp:txXfrm>
    </dsp:sp>
    <dsp:sp modelId="{59AD044C-D6A6-404B-AE87-52CE415B7A7D}">
      <dsp:nvSpPr>
        <dsp:cNvPr id="0" name=""/>
        <dsp:cNvSpPr/>
      </dsp:nvSpPr>
      <dsp:spPr>
        <a:xfrm rot="5400000">
          <a:off x="-132084" y="3263253"/>
          <a:ext cx="880562" cy="616393"/>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Step 5:</a:t>
          </a:r>
        </a:p>
      </dsp:txBody>
      <dsp:txXfrm rot="-5400000">
        <a:off x="1" y="3439366"/>
        <a:ext cx="616393" cy="264169"/>
      </dsp:txXfrm>
    </dsp:sp>
    <dsp:sp modelId="{D069283B-0C1C-0A41-84B2-C28B8F608685}">
      <dsp:nvSpPr>
        <dsp:cNvPr id="0" name=""/>
        <dsp:cNvSpPr/>
      </dsp:nvSpPr>
      <dsp:spPr>
        <a:xfrm rot="5400000">
          <a:off x="3451014" y="296549"/>
          <a:ext cx="572365" cy="6241606"/>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t>Polarization Observables:</a:t>
          </a:r>
        </a:p>
        <a:p>
          <a:pPr marL="114300" lvl="1" indent="-114300" algn="l" defTabSz="622300">
            <a:lnSpc>
              <a:spcPct val="90000"/>
            </a:lnSpc>
            <a:spcBef>
              <a:spcPct val="0"/>
            </a:spcBef>
            <a:spcAft>
              <a:spcPct val="15000"/>
            </a:spcAft>
            <a:buChar char="•"/>
          </a:pPr>
          <a:r>
            <a:rPr lang="en-US" sz="1400" kern="1200" dirty="0"/>
            <a:t>Beam Spin Asymmetry (A</a:t>
          </a:r>
          <a:r>
            <a:rPr lang="en-US" sz="1400" kern="1200" baseline="-25000" dirty="0"/>
            <a:t>LU</a:t>
          </a:r>
          <a:r>
            <a:rPr lang="en-US" sz="1400" kern="1200" dirty="0"/>
            <a:t>) and sine moment (</a:t>
          </a:r>
          <a:r>
            <a:rPr lang="en-US" sz="1400" kern="1200" dirty="0" err="1"/>
            <a:t>A</a:t>
          </a:r>
          <a:r>
            <a:rPr lang="en-US" sz="1400" kern="1200" baseline="-25000" dirty="0" err="1"/>
            <a:t>LU</a:t>
          </a:r>
          <a:r>
            <a:rPr lang="en-US" sz="1400" kern="1200" baseline="30000" dirty="0" err="1"/>
            <a:t>sin</a:t>
          </a:r>
          <a:r>
            <a:rPr lang="el-GR" sz="1400" kern="1200" baseline="30000" dirty="0"/>
            <a:t>φ*</a:t>
          </a:r>
          <a:r>
            <a:rPr lang="en-US" sz="1400" kern="1200" dirty="0"/>
            <a:t>)</a:t>
          </a:r>
        </a:p>
      </dsp:txBody>
      <dsp:txXfrm rot="-5400000">
        <a:off x="616394" y="3159111"/>
        <a:ext cx="6213665" cy="516483"/>
      </dsp:txXfrm>
    </dsp:sp>
    <dsp:sp modelId="{631F9E68-3AC7-2645-9578-259CCF501E06}">
      <dsp:nvSpPr>
        <dsp:cNvPr id="0" name=""/>
        <dsp:cNvSpPr/>
      </dsp:nvSpPr>
      <dsp:spPr>
        <a:xfrm rot="5400000">
          <a:off x="-132084" y="4045468"/>
          <a:ext cx="880562" cy="616393"/>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Step 6:</a:t>
          </a:r>
        </a:p>
      </dsp:txBody>
      <dsp:txXfrm rot="-5400000">
        <a:off x="1" y="4221581"/>
        <a:ext cx="616393" cy="264169"/>
      </dsp:txXfrm>
    </dsp:sp>
    <dsp:sp modelId="{C59914DC-B222-0E4A-83FB-C041263C5119}">
      <dsp:nvSpPr>
        <dsp:cNvPr id="0" name=""/>
        <dsp:cNvSpPr/>
      </dsp:nvSpPr>
      <dsp:spPr>
        <a:xfrm rot="5400000">
          <a:off x="3451014" y="1078764"/>
          <a:ext cx="572365" cy="6241606"/>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t>Present Results </a:t>
          </a:r>
        </a:p>
      </dsp:txBody>
      <dsp:txXfrm rot="-5400000">
        <a:off x="616394" y="3941326"/>
        <a:ext cx="6213665" cy="5164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6C39B-C674-1C4C-9948-771CD2412B03}">
      <dsp:nvSpPr>
        <dsp:cNvPr id="0" name=""/>
        <dsp:cNvSpPr/>
      </dsp:nvSpPr>
      <dsp:spPr>
        <a:xfrm rot="5400000">
          <a:off x="-169068" y="169670"/>
          <a:ext cx="1127124" cy="788987"/>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Step 1</a:t>
          </a:r>
          <a:endParaRPr lang="en-US" sz="2000" kern="1200" dirty="0"/>
        </a:p>
      </dsp:txBody>
      <dsp:txXfrm rot="-5400000">
        <a:off x="1" y="395096"/>
        <a:ext cx="788987" cy="338137"/>
      </dsp:txXfrm>
    </dsp:sp>
    <dsp:sp modelId="{E943C63A-A075-8346-B21F-B8681B30D9DF}">
      <dsp:nvSpPr>
        <dsp:cNvPr id="0" name=""/>
        <dsp:cNvSpPr/>
      </dsp:nvSpPr>
      <dsp:spPr>
        <a:xfrm rot="5400000">
          <a:off x="3076178" y="-2286589"/>
          <a:ext cx="732631" cy="5307012"/>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Begin with binning over W</a:t>
          </a:r>
        </a:p>
        <a:p>
          <a:pPr marL="171450" lvl="1" indent="-171450" algn="l" defTabSz="844550">
            <a:lnSpc>
              <a:spcPct val="90000"/>
            </a:lnSpc>
            <a:spcBef>
              <a:spcPct val="0"/>
            </a:spcBef>
            <a:spcAft>
              <a:spcPct val="15000"/>
            </a:spcAft>
            <a:buChar char="•"/>
          </a:pPr>
          <a:r>
            <a:rPr lang="en-US" sz="1900" kern="1200" dirty="0"/>
            <a:t>Identify nucleon resonances</a:t>
          </a:r>
        </a:p>
      </dsp:txBody>
      <dsp:txXfrm rot="-5400000">
        <a:off x="788988" y="36365"/>
        <a:ext cx="5271248" cy="661103"/>
      </dsp:txXfrm>
    </dsp:sp>
    <dsp:sp modelId="{97BAD563-4B02-0C44-BB42-9043127444AF}">
      <dsp:nvSpPr>
        <dsp:cNvPr id="0" name=""/>
        <dsp:cNvSpPr/>
      </dsp:nvSpPr>
      <dsp:spPr>
        <a:xfrm rot="5400000">
          <a:off x="-169068" y="1148227"/>
          <a:ext cx="1127124" cy="788987"/>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2</a:t>
          </a:r>
        </a:p>
      </dsp:txBody>
      <dsp:txXfrm rot="-5400000">
        <a:off x="1" y="1373653"/>
        <a:ext cx="788987" cy="338137"/>
      </dsp:txXfrm>
    </dsp:sp>
    <dsp:sp modelId="{6DF2BEC1-682F-EA47-8AF5-F5CA59C9B7BE}">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Bin over </a:t>
          </a:r>
          <a:r>
            <a:rPr lang="el-GR" sz="1900" kern="1200" dirty="0"/>
            <a:t>φ*</a:t>
          </a:r>
          <a:endParaRPr lang="en-US" sz="1900" kern="1200" dirty="0"/>
        </a:p>
        <a:p>
          <a:pPr marL="171450" lvl="1" indent="-171450" algn="l" defTabSz="844550">
            <a:lnSpc>
              <a:spcPct val="90000"/>
            </a:lnSpc>
            <a:spcBef>
              <a:spcPct val="0"/>
            </a:spcBef>
            <a:spcAft>
              <a:spcPct val="15000"/>
            </a:spcAft>
            <a:buChar char="•"/>
          </a:pPr>
          <a:r>
            <a:rPr lang="en-US" sz="1900" kern="1200" dirty="0"/>
            <a:t>Enable fitting of the BSA</a:t>
          </a:r>
        </a:p>
      </dsp:txBody>
      <dsp:txXfrm rot="-5400000">
        <a:off x="788988" y="1014923"/>
        <a:ext cx="5271248" cy="661103"/>
      </dsp:txXfrm>
    </dsp:sp>
    <dsp:sp modelId="{329C1349-3B72-2C45-8C79-A1C9D1299AB6}">
      <dsp:nvSpPr>
        <dsp:cNvPr id="0" name=""/>
        <dsp:cNvSpPr/>
      </dsp:nvSpPr>
      <dsp:spPr>
        <a:xfrm rot="5400000">
          <a:off x="-169068" y="2126784"/>
          <a:ext cx="1127124" cy="788987"/>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3</a:t>
          </a:r>
        </a:p>
      </dsp:txBody>
      <dsp:txXfrm rot="-5400000">
        <a:off x="1" y="2352210"/>
        <a:ext cx="788987" cy="338137"/>
      </dsp:txXfrm>
    </dsp:sp>
    <dsp:sp modelId="{D9E58CF1-6824-5548-9F3A-8AF6600A19D9}">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Bin over Q</a:t>
          </a:r>
          <a:r>
            <a:rPr lang="en-US" sz="1900" kern="1200" baseline="30000" dirty="0"/>
            <a:t>2</a:t>
          </a:r>
        </a:p>
        <a:p>
          <a:pPr marL="171450" lvl="1" indent="-171450" algn="l" defTabSz="844550">
            <a:lnSpc>
              <a:spcPct val="90000"/>
            </a:lnSpc>
            <a:spcBef>
              <a:spcPct val="0"/>
            </a:spcBef>
            <a:spcAft>
              <a:spcPct val="15000"/>
            </a:spcAft>
            <a:buChar char="•"/>
          </a:pPr>
          <a:r>
            <a:rPr lang="en-US" sz="1900" kern="1200" dirty="0"/>
            <a:t>Variable bin widths → equal </a:t>
          </a:r>
          <a:r>
            <a:rPr lang="en-US" sz="1900" kern="1200" dirty="0" err="1"/>
            <a:t>Nevent</a:t>
          </a:r>
          <a:r>
            <a:rPr lang="en-US" sz="1900" kern="1200" dirty="0"/>
            <a:t> per bin</a:t>
          </a:r>
        </a:p>
      </dsp:txBody>
      <dsp:txXfrm rot="-5400000">
        <a:off x="788988" y="1993480"/>
        <a:ext cx="5271248" cy="661103"/>
      </dsp:txXfrm>
    </dsp:sp>
    <dsp:sp modelId="{1170BD46-FB00-464C-A75D-60D4FD5C07FC}">
      <dsp:nvSpPr>
        <dsp:cNvPr id="0" name=""/>
        <dsp:cNvSpPr/>
      </dsp:nvSpPr>
      <dsp:spPr>
        <a:xfrm rot="5400000">
          <a:off x="-169068" y="3105342"/>
          <a:ext cx="1127124" cy="788987"/>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Step 4</a:t>
          </a:r>
        </a:p>
      </dsp:txBody>
      <dsp:txXfrm rot="-5400000">
        <a:off x="1" y="3330768"/>
        <a:ext cx="788987" cy="338137"/>
      </dsp:txXfrm>
    </dsp:sp>
    <dsp:sp modelId="{F33DFAB8-CBFE-7642-86DC-AD319FCB6CF1}">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Bin over cos</a:t>
          </a:r>
          <a:r>
            <a:rPr lang="el-GR" sz="1900" kern="1200" dirty="0"/>
            <a:t>θ*</a:t>
          </a:r>
          <a:endParaRPr lang="en-US" sz="1900" kern="1200" dirty="0"/>
        </a:p>
        <a:p>
          <a:pPr marL="171450" lvl="1" indent="-171450" algn="l" defTabSz="844550">
            <a:lnSpc>
              <a:spcPct val="90000"/>
            </a:lnSpc>
            <a:spcBef>
              <a:spcPct val="0"/>
            </a:spcBef>
            <a:spcAft>
              <a:spcPct val="15000"/>
            </a:spcAft>
            <a:buChar char="•"/>
          </a:pPr>
          <a:r>
            <a:rPr lang="en-US" sz="1900" kern="1200" dirty="0"/>
            <a:t>Wide bins to explore this parameter space</a:t>
          </a:r>
        </a:p>
      </dsp:txBody>
      <dsp:txXfrm rot="-5400000">
        <a:off x="788988" y="2972037"/>
        <a:ext cx="5271248" cy="6611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BA08F2-0E84-9947-B001-CCBD0F3E12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CFBE0F-07AA-6D43-9807-2B9F32082C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F6C2F7-5FBA-254A-AE27-48B9633F097D}" type="datetimeFigureOut">
              <a:rPr lang="en-US" smtClean="0"/>
              <a:t>5/28/24</a:t>
            </a:fld>
            <a:endParaRPr lang="en-US"/>
          </a:p>
        </p:txBody>
      </p:sp>
      <p:sp>
        <p:nvSpPr>
          <p:cNvPr id="4" name="Footer Placeholder 3">
            <a:extLst>
              <a:ext uri="{FF2B5EF4-FFF2-40B4-BE49-F238E27FC236}">
                <a16:creationId xmlns:a16="http://schemas.microsoft.com/office/drawing/2014/main" id="{7591D763-B50C-0C4A-A566-3F39178E1D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1F6A12-C175-0041-BCAB-DBF696AB83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C2140F-BF48-AC4F-802C-81EA23C16388}" type="slidenum">
              <a:rPr lang="en-US" smtClean="0"/>
              <a:t>‹#›</a:t>
            </a:fld>
            <a:endParaRPr lang="en-US"/>
          </a:p>
        </p:txBody>
      </p:sp>
    </p:spTree>
    <p:extLst>
      <p:ext uri="{BB962C8B-B14F-4D97-AF65-F5344CB8AC3E}">
        <p14:creationId xmlns:p14="http://schemas.microsoft.com/office/powerpoint/2010/main" val="243563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5/28/24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start the talk by discussing why we use eta mesons in our research. Eta is a convenient tool because it acts as an isospin filter. This means that eta only accesses specific nucleon resonances with isospin 1/2, which are the N* resonances. However, when we study the eta decay channel, it knocks out all the Delta* resonances, leaving only the N* resonances in the spectrum. This is advantageous because it helps to reduce the complexity of the spectrum and enhance the extraction of resonance properties.</a:t>
            </a:r>
          </a:p>
          <a:p>
            <a:endParaRPr lang="en-US" dirty="0"/>
          </a:p>
          <a:p>
            <a:r>
              <a:rPr lang="en-US" dirty="0"/>
              <a:t>Most of the world database focuses on pion decays, which have access to both N* and Delta* resonances. While this is useful for studying the complete resonance spectrum, it can sometimes make it difficult to disentangle specific resonances due to their complicated overlapping behavior.</a:t>
            </a:r>
          </a:p>
          <a:p>
            <a:endParaRPr lang="en-US" dirty="0"/>
          </a:p>
          <a:p>
            <a:r>
              <a:rPr lang="en-US" dirty="0"/>
              <a:t>Eta, on the other hand, not only eliminates the Delta* resonances but also doesn't decay strongly to all nucleon resonances. As shown in this table, the channels with large decay rates for eta are the N(1535), N(1650), N(1710), and N(1895) resonances. This allows us to focus on these specific resonances, as eta preferentially decays to them.</a:t>
            </a:r>
          </a:p>
          <a:p>
            <a:endParaRPr lang="en-US" dirty="0"/>
          </a:p>
          <a:p>
            <a:r>
              <a:rPr lang="en-US" dirty="0"/>
              <a:t>By using eta as a probe, we can effectively reduce the complexity of the resonance spectrum and simplify the process of extracting the properties of individual resonances. However, it's important to note that studying eta decays alone is not sufficient for a comprehensive understanding of nucleon resonances. To achieve a complete picture, we need to complement eta studies with pion studies in a coupled-channel approach.</a:t>
            </a:r>
          </a:p>
          <a:p>
            <a:endParaRPr lang="en-US" dirty="0"/>
          </a:p>
          <a:p>
            <a:r>
              <a:rPr lang="en-US" dirty="0"/>
              <a:t>By combining information from multiple decay channels, we can disentangle the contributions of individual resonances and extract reliable information about their properties. This is why our research on eta electroproduction plays a crucial role in the broader context of nucleon resonance studies.</a:t>
            </a:r>
          </a:p>
          <a:p>
            <a:r>
              <a:rPr lang="en-US" dirty="0"/>
              <a:t>In summary, the unique properties of eta as an isospin filter make it a valuable tool for studying nucleon resonances. It reduces complexity, enhances resonance extraction, and complements pion studies in a coupled-channel approach. This is the main reason why we have chosen to focus on eta electroproduction in our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CLAS12 data we can investigate the electroproduction of the </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 mesons, which will provide a useful tool to study nucleon resonances N*. Due to the fact that </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 has isospin I = 0 this provides an “isospin filter” that allows us to access nucleon resonances where I = ½. This work is in contrast to the bulk of the current world database, which focuses on </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N final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Outside of the S11(1535) I’d like to highlight N(1710), which is listed in the PDG as having a branching ratio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a:t>
            </a:r>
            <a:r>
              <a:rPr lang="en-US" dirty="0"/>
              <a:t>A prominent peak in the total cross section is seen for </a:t>
            </a:r>
            <a:r>
              <a:rPr lang="el-GR" dirty="0"/>
              <a:t>η </a:t>
            </a:r>
            <a:r>
              <a:rPr lang="en-US" dirty="0"/>
              <a:t>production at W = 1.535 GeV in both </a:t>
            </a:r>
            <a:r>
              <a:rPr lang="el-GR" dirty="0"/>
              <a:t>γ</a:t>
            </a:r>
            <a:r>
              <a:rPr lang="en-US" dirty="0"/>
              <a:t>N and </a:t>
            </a:r>
            <a:r>
              <a:rPr lang="el-GR" dirty="0"/>
              <a:t>π</a:t>
            </a:r>
            <a:r>
              <a:rPr lang="en-US" dirty="0"/>
              <a:t>N experiments…This state has a branching ratio to </a:t>
            </a:r>
            <a:r>
              <a:rPr lang="el-GR" dirty="0"/>
              <a:t>η</a:t>
            </a:r>
            <a:r>
              <a:rPr lang="en-US" dirty="0"/>
              <a:t>N of 45-60% compared to at most a few percent [9, 10] for other states. This is a very interesting and unusual pattern.” (</a:t>
            </a:r>
            <a:r>
              <a:rPr lang="en-US" sz="1200" dirty="0" err="1"/>
              <a:t>Denizli</a:t>
            </a:r>
            <a:r>
              <a:rPr lang="en-US" sz="1200" dirty="0"/>
              <a:t>, 2007) Threshold for eta at ~1.49(</a:t>
            </a:r>
            <a:r>
              <a:rPr lang="en-US" dirty="0"/>
              <a:t>1.4856) GeV and threshold for eta’ at ~1.75 GeV</a:t>
            </a:r>
            <a:endParaRPr lang="en-US"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There is only one resonance N(1895) that has possibly a large Eta' coupling. The science could then be to extract the transition form factor for that resonance by isolating this state in N-eta' decay.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latin typeface="Calibri" panose="020F0502020204030204" pitchFamily="34" charset="0"/>
                <a:ea typeface="+mn-ea"/>
                <a:cs typeface="+mn-cs"/>
              </a:rPr>
              <a:t>Re N(1895) not strongly coupled to the pion, only 1 star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 Nucleon excited states with isospin I = 1/2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Δ*: </a:t>
            </a:r>
            <a:r>
              <a:rPr lang="en-US" dirty="0"/>
              <a:t>Delta excited states with isospin I = 3/2</a:t>
            </a:r>
          </a:p>
        </p:txBody>
      </p:sp>
      <p:sp>
        <p:nvSpPr>
          <p:cNvPr id="4" name="Slide Number Placeholder 3"/>
          <p:cNvSpPr>
            <a:spLocks noGrp="1"/>
          </p:cNvSpPr>
          <p:nvPr>
            <p:ph type="sldNum" sz="quarter" idx="5"/>
          </p:nvPr>
        </p:nvSpPr>
        <p:spPr/>
        <p:txBody>
          <a:bodyPr/>
          <a:lstStyle/>
          <a:p>
            <a:fld id="{FBBF1341-3AFE-B447-A831-9671D6A7009B}" type="slidenum">
              <a:rPr lang="en-US" smtClean="0"/>
              <a:t>2</a:t>
            </a:fld>
            <a:endParaRPr lang="en-US"/>
          </a:p>
        </p:txBody>
      </p:sp>
    </p:spTree>
    <p:extLst>
      <p:ext uri="{BB962C8B-B14F-4D97-AF65-F5344CB8AC3E}">
        <p14:creationId xmlns:p14="http://schemas.microsoft.com/office/powerpoint/2010/main" val="4214719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what polarization observables actually are. First, let's define the types of polarizations:</a:t>
            </a:r>
          </a:p>
          <a:p>
            <a:pPr>
              <a:buFont typeface="Arial" panose="020B0604020202020204" pitchFamily="34" charset="0"/>
              <a:buChar char="•"/>
            </a:pPr>
            <a:r>
              <a:rPr lang="en-US" dirty="0"/>
              <a:t>Longitudinal (L): Spin oriented along the direction of motion</a:t>
            </a:r>
          </a:p>
          <a:p>
            <a:pPr>
              <a:buFont typeface="Arial" panose="020B0604020202020204" pitchFamily="34" charset="0"/>
              <a:buChar char="•"/>
            </a:pPr>
            <a:r>
              <a:rPr lang="en-US" dirty="0"/>
              <a:t>Transverse (T): Spin oriented perpendicular to the direction of motion</a:t>
            </a:r>
          </a:p>
          <a:p>
            <a:pPr>
              <a:buFont typeface="Arial" panose="020B0604020202020204" pitchFamily="34" charset="0"/>
              <a:buChar char="•"/>
            </a:pPr>
            <a:r>
              <a:rPr lang="en-US" dirty="0"/>
              <a:t>Unpolarized (U): No net polarization; spins randomly oriented</a:t>
            </a:r>
          </a:p>
          <a:p>
            <a:pPr>
              <a:buFont typeface="Arial" panose="020B0604020202020204" pitchFamily="34" charset="0"/>
              <a:buChar char="•"/>
            </a:pPr>
            <a:endParaRPr lang="en-US" dirty="0"/>
          </a:p>
          <a:p>
            <a:r>
              <a:rPr lang="en-US" dirty="0"/>
              <a:t>Polarization observables can be classified based on the number of polarized particles involved in the reaction:</a:t>
            </a:r>
          </a:p>
          <a:p>
            <a:pPr>
              <a:buFont typeface="+mj-lt"/>
              <a:buAutoNum type="arabicPeriod"/>
            </a:pPr>
            <a:r>
              <a:rPr lang="en-US" dirty="0"/>
              <a:t>Single Spin Asymmetries (SSAs): One polarized particle (e.g., beam, target, or recoil nucleon)</a:t>
            </a:r>
          </a:p>
          <a:p>
            <a:pPr>
              <a:buFont typeface="+mj-lt"/>
              <a:buAutoNum type="arabicPeriod"/>
            </a:pPr>
            <a:r>
              <a:rPr lang="en-US" dirty="0"/>
              <a:t>Double Spin Asymmetries (DSAs): Two polarized particles (e.g., beam and target, beam and recoil, or target and recoil)</a:t>
            </a:r>
          </a:p>
          <a:p>
            <a:pPr>
              <a:buFont typeface="+mj-lt"/>
              <a:buAutoNum type="arabicPeriod"/>
            </a:pPr>
            <a:r>
              <a:rPr lang="en-US" dirty="0"/>
              <a:t>Triple Spin Asymmetries (TSAs): All three particles polarized (beam, target, and recoil nucleon)</a:t>
            </a:r>
          </a:p>
          <a:p>
            <a:pPr>
              <a:buFont typeface="+mj-lt"/>
              <a:buAutoNum type="arabicPeriod"/>
            </a:pPr>
            <a:endParaRPr lang="en-US" dirty="0"/>
          </a:p>
          <a:p>
            <a:r>
              <a:rPr lang="en-US" dirty="0"/>
              <a:t>In my research, I am measuring the Beam Spin Asymmetry (BSA), also denoted as ALU. The subscript "LU" indicates that the beam is longitudinally polarized (L), and the target is unpolarized (U). Specifically, I am using a longitudinally polarized electron beam incident on an unpolarized proton target.</a:t>
            </a:r>
          </a:p>
          <a:p>
            <a:endParaRPr lang="en-US" dirty="0"/>
          </a:p>
          <a:p>
            <a:r>
              <a:rPr lang="en-US" dirty="0"/>
              <a:t>This is the key point of this slide: to highlight the specific polarization observable I am measuring, the Beam Spin Asymmetry, and to provide context for its role in the broader landscape of polarization observables.</a:t>
            </a:r>
          </a:p>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24</a:t>
            </a:fld>
            <a:endParaRPr lang="en-US"/>
          </a:p>
        </p:txBody>
      </p:sp>
    </p:spTree>
    <p:extLst>
      <p:ext uri="{BB962C8B-B14F-4D97-AF65-F5344CB8AC3E}">
        <p14:creationId xmlns:p14="http://schemas.microsoft.com/office/powerpoint/2010/main" val="387640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to generate a fast trigger signal in electron scattering experiments =&gt; HTCC quickly detects the presence of scattered electrons and sends a signal to the trigger system to initiate the recording of the event. This fast trigger helps in selecting events of interest and reduces the amount of unwanted data recorded</a:t>
            </a:r>
          </a:p>
          <a:p>
            <a:r>
              <a:rPr lang="en-US" dirty="0"/>
              <a:t>polar angle range from 5◦ to 35◦</a:t>
            </a:r>
          </a:p>
          <a:p>
            <a:r>
              <a:rPr lang="en-US" dirty="0"/>
              <a:t>rejection of charged </a:t>
            </a:r>
            <a:r>
              <a:rPr lang="el-GR" dirty="0"/>
              <a:t>π </a:t>
            </a:r>
            <a:r>
              <a:rPr lang="en-US" dirty="0"/>
              <a:t>with momenta below 4.8 GeV</a:t>
            </a:r>
          </a:p>
        </p:txBody>
      </p:sp>
      <p:sp>
        <p:nvSpPr>
          <p:cNvPr id="4" name="Slide Number Placeholder 3"/>
          <p:cNvSpPr>
            <a:spLocks noGrp="1"/>
          </p:cNvSpPr>
          <p:nvPr>
            <p:ph type="sldNum" sz="quarter" idx="5"/>
          </p:nvPr>
        </p:nvSpPr>
        <p:spPr/>
        <p:txBody>
          <a:bodyPr/>
          <a:lstStyle/>
          <a:p>
            <a:fld id="{FBBF1341-3AFE-B447-A831-9671D6A7009B}" type="slidenum">
              <a:rPr lang="en-US" smtClean="0"/>
              <a:t>25</a:t>
            </a:fld>
            <a:endParaRPr lang="en-US"/>
          </a:p>
        </p:txBody>
      </p:sp>
    </p:spTree>
    <p:extLst>
      <p:ext uri="{BB962C8B-B14F-4D97-AF65-F5344CB8AC3E}">
        <p14:creationId xmlns:p14="http://schemas.microsoft.com/office/powerpoint/2010/main" val="2494958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9261B"/>
                </a:solidFill>
                <a:effectLst/>
                <a:latin typeface="-apple-system"/>
              </a:rPr>
              <a:t>The goal is to quantify uncertainty in BSA from model dependence</a:t>
            </a:r>
          </a:p>
          <a:p>
            <a:pPr algn="l">
              <a:buFont typeface="Arial" panose="020B0604020202020204" pitchFamily="34" charset="0"/>
              <a:buChar char="•"/>
            </a:pPr>
            <a:r>
              <a:rPr lang="en-US" b="0" i="0" dirty="0">
                <a:solidFill>
                  <a:srgbClr val="29261B"/>
                </a:solidFill>
                <a:effectLst/>
                <a:latin typeface="-apple-system"/>
              </a:rPr>
              <a:t>Compare BSA values from two fits - cubic (benchmark) and quartic polynomials</a:t>
            </a:r>
          </a:p>
          <a:p>
            <a:pPr algn="l">
              <a:buFont typeface="Arial" panose="020B0604020202020204" pitchFamily="34" charset="0"/>
              <a:buChar char="•"/>
            </a:pPr>
            <a:r>
              <a:rPr lang="en-US" b="0" i="0" dirty="0">
                <a:solidFill>
                  <a:srgbClr val="29261B"/>
                </a:solidFill>
                <a:effectLst/>
                <a:latin typeface="-apple-system"/>
              </a:rPr>
              <a:t>Take the absolute difference between BSA values from each model fit</a:t>
            </a:r>
          </a:p>
          <a:p>
            <a:pPr algn="l">
              <a:buFont typeface="Arial" panose="020B0604020202020204" pitchFamily="34" charset="0"/>
              <a:buChar char="•"/>
            </a:pPr>
            <a:r>
              <a:rPr lang="en-US" b="0" i="0" dirty="0">
                <a:solidFill>
                  <a:srgbClr val="29261B"/>
                </a:solidFill>
                <a:effectLst/>
                <a:latin typeface="-apple-system"/>
              </a:rPr>
              <a:t>Divide difference by two (number of models)</a:t>
            </a:r>
          </a:p>
          <a:p>
            <a:pPr algn="l"/>
            <a:r>
              <a:rPr lang="en-US" b="0" i="0" dirty="0">
                <a:solidFill>
                  <a:srgbClr val="29261B"/>
                </a:solidFill>
                <a:effectLst/>
                <a:latin typeface="-apple-system"/>
              </a:rPr>
              <a:t>Why divide by two?</a:t>
            </a:r>
          </a:p>
          <a:p>
            <a:pPr algn="l">
              <a:buFont typeface="Arial" panose="020B0604020202020204" pitchFamily="34" charset="0"/>
              <a:buChar char="•"/>
            </a:pPr>
            <a:r>
              <a:rPr lang="en-US" b="0" i="0" dirty="0">
                <a:solidFill>
                  <a:srgbClr val="29261B"/>
                </a:solidFill>
                <a:effectLst/>
                <a:latin typeface="-apple-system"/>
              </a:rPr>
              <a:t>Assumes both models could be equally valid representations of background shape</a:t>
            </a:r>
          </a:p>
          <a:p>
            <a:pPr algn="l">
              <a:buFont typeface="Arial" panose="020B0604020202020204" pitchFamily="34" charset="0"/>
              <a:buChar char="•"/>
            </a:pPr>
            <a:r>
              <a:rPr lang="en-US" b="0" i="0" dirty="0">
                <a:solidFill>
                  <a:srgbClr val="29261B"/>
                </a:solidFill>
                <a:effectLst/>
                <a:latin typeface="-apple-system"/>
              </a:rPr>
              <a:t>So the "true" BSA value lies somewhere between the two estimates</a:t>
            </a:r>
          </a:p>
          <a:p>
            <a:pPr algn="l">
              <a:buFont typeface="Arial" panose="020B0604020202020204" pitchFamily="34" charset="0"/>
              <a:buChar char="•"/>
            </a:pPr>
            <a:r>
              <a:rPr lang="en-US" b="0" i="0" dirty="0">
                <a:solidFill>
                  <a:srgbClr val="29261B"/>
                </a:solidFill>
                <a:effectLst/>
                <a:latin typeface="-apple-system"/>
              </a:rPr>
              <a:t>Taking half their difference gives an uncertainty range around the mean</a:t>
            </a:r>
          </a:p>
          <a:p>
            <a:pPr algn="l">
              <a:buFont typeface="Arial" panose="020B0604020202020204" pitchFamily="34" charset="0"/>
              <a:buChar char="•"/>
            </a:pPr>
            <a:r>
              <a:rPr lang="en-US" b="0" i="0" dirty="0">
                <a:solidFill>
                  <a:srgbClr val="29261B"/>
                </a:solidFill>
                <a:effectLst/>
                <a:latin typeface="-apple-system"/>
              </a:rPr>
              <a:t>Similar to statistical uncertainty - quantity to capture range of values</a:t>
            </a:r>
          </a:p>
          <a:p>
            <a:pPr algn="l"/>
            <a:r>
              <a:rPr lang="en-US" b="0" i="0" dirty="0">
                <a:solidFill>
                  <a:srgbClr val="29261B"/>
                </a:solidFill>
                <a:effectLst/>
                <a:latin typeface="-apple-system"/>
              </a:rPr>
              <a:t>So in essence:</a:t>
            </a:r>
          </a:p>
          <a:p>
            <a:pPr algn="l">
              <a:buFont typeface="Arial" panose="020B0604020202020204" pitchFamily="34" charset="0"/>
              <a:buChar char="•"/>
            </a:pPr>
            <a:r>
              <a:rPr lang="en-US" b="0" i="0" dirty="0">
                <a:solidFill>
                  <a:srgbClr val="29261B"/>
                </a:solidFill>
                <a:effectLst/>
                <a:latin typeface="-apple-system"/>
              </a:rPr>
              <a:t>Systematic uncertainty ≈ measurement of dispersion between models</a:t>
            </a:r>
          </a:p>
          <a:p>
            <a:pPr algn="l">
              <a:buFont typeface="Arial" panose="020B0604020202020204" pitchFamily="34" charset="0"/>
              <a:buChar char="•"/>
            </a:pPr>
            <a:r>
              <a:rPr lang="en-US" b="0" i="0" dirty="0">
                <a:solidFill>
                  <a:srgbClr val="29261B"/>
                </a:solidFill>
                <a:effectLst/>
                <a:latin typeface="-apple-system"/>
              </a:rPr>
              <a:t>Captures potential bias/variability from model assumptions</a:t>
            </a:r>
          </a:p>
          <a:p>
            <a:pPr algn="l">
              <a:buFont typeface="Arial" panose="020B0604020202020204" pitchFamily="34" charset="0"/>
              <a:buChar char="•"/>
            </a:pPr>
            <a:r>
              <a:rPr lang="en-US" b="0" i="0" dirty="0">
                <a:solidFill>
                  <a:srgbClr val="29261B"/>
                </a:solidFill>
                <a:effectLst/>
                <a:latin typeface="-apple-system"/>
              </a:rPr>
              <a:t>Final BSA = average, systematics = "error bar"</a:t>
            </a:r>
          </a:p>
          <a:p>
            <a:pPr algn="l"/>
            <a:r>
              <a:rPr lang="en-US" b="0" i="0" dirty="0">
                <a:solidFill>
                  <a:srgbClr val="29261B"/>
                </a:solidFill>
                <a:effectLst/>
                <a:latin typeface="-apple-system"/>
              </a:rPr>
              <a:t>The division by two places the uncertainty symmetrically around the mean BSA, reflecting model ambiguity.</a:t>
            </a:r>
          </a:p>
        </p:txBody>
      </p:sp>
      <p:sp>
        <p:nvSpPr>
          <p:cNvPr id="4" name="Slide Number Placeholder 3"/>
          <p:cNvSpPr>
            <a:spLocks noGrp="1"/>
          </p:cNvSpPr>
          <p:nvPr>
            <p:ph type="sldNum" sz="quarter" idx="5"/>
          </p:nvPr>
        </p:nvSpPr>
        <p:spPr/>
        <p:txBody>
          <a:bodyPr/>
          <a:lstStyle/>
          <a:p>
            <a:fld id="{FBBF1341-3AFE-B447-A831-9671D6A7009B}" type="slidenum">
              <a:rPr lang="en-US" smtClean="0"/>
              <a:t>26</a:t>
            </a:fld>
            <a:endParaRPr lang="en-US"/>
          </a:p>
        </p:txBody>
      </p:sp>
    </p:spTree>
    <p:extLst>
      <p:ext uri="{BB962C8B-B14F-4D97-AF65-F5344CB8AC3E}">
        <p14:creationId xmlns:p14="http://schemas.microsoft.com/office/powerpoint/2010/main" val="4119186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wanted all the details but we've mentioned some channels today with Olga's talk with GLUEX and then I believe John Price mentioned </a:t>
            </a:r>
            <a:r>
              <a:rPr lang="en-US" dirty="0" err="1"/>
              <a:t>mu+mu</a:t>
            </a:r>
            <a:r>
              <a:rPr lang="en-US" dirty="0"/>
              <a:t>- channel but </a:t>
            </a:r>
            <a:r>
              <a:rPr lang="en-US" dirty="0" err="1"/>
              <a:t>thats</a:t>
            </a:r>
            <a:r>
              <a:rPr lang="en-US" dirty="0"/>
              <a:t> not my focus</a:t>
            </a:r>
          </a:p>
        </p:txBody>
      </p:sp>
      <p:sp>
        <p:nvSpPr>
          <p:cNvPr id="4" name="Slide Number Placeholder 3"/>
          <p:cNvSpPr>
            <a:spLocks noGrp="1"/>
          </p:cNvSpPr>
          <p:nvPr>
            <p:ph type="sldNum" sz="quarter" idx="5"/>
          </p:nvPr>
        </p:nvSpPr>
        <p:spPr/>
        <p:txBody>
          <a:bodyPr/>
          <a:lstStyle/>
          <a:p>
            <a:fld id="{FBBF1341-3AFE-B447-A831-9671D6A7009B}" type="slidenum">
              <a:rPr lang="en-US" smtClean="0"/>
              <a:t>28</a:t>
            </a:fld>
            <a:endParaRPr lang="en-US"/>
          </a:p>
        </p:txBody>
      </p:sp>
    </p:spTree>
    <p:extLst>
      <p:ext uri="{BB962C8B-B14F-4D97-AF65-F5344CB8AC3E}">
        <p14:creationId xmlns:p14="http://schemas.microsoft.com/office/powerpoint/2010/main" val="1350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longitudinal polarization in the experimental halls, the spin direction 1815 is manipulated at the source using a Wien filter. A Wien filter is a device that pro1816 duces crossed electric and magnetic fields, allowing the manipulation of the electron 1817 spin without affecting its trajectory. By adjusting the Wien filter, the electron spin 1818 can be oriented parallel or anti-parallel to the beam direction, resulting in longitu1819 </a:t>
            </a:r>
            <a:r>
              <a:rPr lang="en-US" dirty="0" err="1"/>
              <a:t>dinally</a:t>
            </a:r>
            <a:r>
              <a:rPr lang="en-US" dirty="0"/>
              <a:t> polarized electrons. An electron beam can indeed be polarized in directions 1820 other than longitudinal. Transverse polarization, where the electron spins are ori1821 </a:t>
            </a:r>
            <a:r>
              <a:rPr lang="en-US" dirty="0" err="1"/>
              <a:t>ented</a:t>
            </a:r>
            <a:r>
              <a:rPr lang="en-US" dirty="0"/>
              <a:t> perpendicular to the beam direction, is also possible. However, maintaining transverse polarization throughout the acceleration process is more challenging due 1823 to spin precession, and, as a result, most experiments requiring polarized electrons 1824 opt for longitudinal polarization, which is easier to produce and maintain.</a:t>
            </a:r>
          </a:p>
        </p:txBody>
      </p:sp>
      <p:sp>
        <p:nvSpPr>
          <p:cNvPr id="4" name="Slide Number Placeholder 3"/>
          <p:cNvSpPr>
            <a:spLocks noGrp="1"/>
          </p:cNvSpPr>
          <p:nvPr>
            <p:ph type="sldNum" sz="quarter" idx="5"/>
          </p:nvPr>
        </p:nvSpPr>
        <p:spPr/>
        <p:txBody>
          <a:bodyPr/>
          <a:lstStyle/>
          <a:p>
            <a:fld id="{FBBF1341-3AFE-B447-A831-9671D6A7009B}" type="slidenum">
              <a:rPr lang="en-US" smtClean="0"/>
              <a:t>29</a:t>
            </a:fld>
            <a:endParaRPr lang="en-US"/>
          </a:p>
        </p:txBody>
      </p:sp>
    </p:spTree>
    <p:extLst>
      <p:ext uri="{BB962C8B-B14F-4D97-AF65-F5344CB8AC3E}">
        <p14:creationId xmlns:p14="http://schemas.microsoft.com/office/powerpoint/2010/main" val="1687576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introduce the key kinematic variables and the reaction framework for studying eta electroproduction. It's crucial to establish a common language and understanding of these variables as they form the basis for our analysis.</a:t>
            </a:r>
          </a:p>
          <a:p>
            <a:endParaRPr lang="en-US" dirty="0"/>
          </a:p>
          <a:p>
            <a:r>
              <a:rPr lang="en-US" dirty="0"/>
              <a:t>The reaction we are studying is ep → </a:t>
            </a:r>
            <a:r>
              <a:rPr lang="en-US" dirty="0" err="1"/>
              <a:t>e'p</a:t>
            </a:r>
            <a:r>
              <a:rPr lang="en-US" dirty="0"/>
              <a:t>'</a:t>
            </a:r>
            <a:r>
              <a:rPr lang="el-GR" dirty="0"/>
              <a:t>η, </a:t>
            </a:r>
            <a:r>
              <a:rPr lang="en-US" dirty="0"/>
              <a:t>where an electron (e) interacts with a proton (p) target, resulting in a scattered electron (e'), a recoil proton (p'), and an eta meson (</a:t>
            </a:r>
            <a:r>
              <a:rPr lang="el-GR" dirty="0"/>
              <a:t>η). </a:t>
            </a:r>
            <a:r>
              <a:rPr lang="en-US" dirty="0"/>
              <a:t>To simplify the analysis, we work in the center-of-mass frame, where the resonance is at rest.</a:t>
            </a:r>
          </a:p>
          <a:p>
            <a:endParaRPr lang="en-US" dirty="0"/>
          </a:p>
          <a:p>
            <a:r>
              <a:rPr lang="en-US" dirty="0"/>
              <a:t>The diagram on the slide illustrates the geometry of the reaction. The electron beam and the scattered electron define the scattering plane, while the virtual photon, the target proton, the recoil proton, and the produced eta meson define the reaction plane.</a:t>
            </a:r>
          </a:p>
          <a:p>
            <a:endParaRPr lang="en-US" dirty="0"/>
          </a:p>
          <a:p>
            <a:r>
              <a:rPr lang="en-US" dirty="0"/>
              <a:t>Now, let's discuss the key kinematic variables:</a:t>
            </a:r>
          </a:p>
          <a:p>
            <a:endParaRPr lang="en-US" dirty="0"/>
          </a:p>
          <a:p>
            <a:pPr>
              <a:buFont typeface="+mj-lt"/>
              <a:buAutoNum type="arabicPeriod"/>
            </a:pPr>
            <a:r>
              <a:rPr lang="en-US" dirty="0"/>
              <a:t>W is the center-of-mass energy, which is the invariant mass of the virtual photon and the target proton system. It is calculated as the magnitude of the sum of the four-momenta of the virtual photon and the target proton.</a:t>
            </a:r>
          </a:p>
          <a:p>
            <a:pPr>
              <a:buFont typeface="+mj-lt"/>
              <a:buAutoNum type="arabicPeriod"/>
            </a:pPr>
            <a:endParaRPr lang="en-US" dirty="0"/>
          </a:p>
          <a:p>
            <a:pPr>
              <a:buFont typeface="+mj-lt"/>
              <a:buAutoNum type="arabicPeriod"/>
            </a:pPr>
            <a:r>
              <a:rPr lang="en-US" dirty="0"/>
              <a:t>Q^2, often referred to as the photon virtuality, represents the negative square of the four-momentum transfer from the electron to the proton. It quantifies the energy and momentum carried by the virtual photon.</a:t>
            </a:r>
          </a:p>
          <a:p>
            <a:pPr>
              <a:buFont typeface="+mj-lt"/>
              <a:buAutoNum type="arabicPeriod"/>
            </a:pPr>
            <a:endParaRPr lang="en-US" dirty="0"/>
          </a:p>
          <a:p>
            <a:pPr>
              <a:buFont typeface="+mj-lt"/>
              <a:buAutoNum type="arabicPeriod"/>
            </a:pPr>
            <a:r>
              <a:rPr lang="en-US" dirty="0"/>
              <a:t>cos(</a:t>
            </a:r>
            <a:r>
              <a:rPr lang="el-GR" dirty="0"/>
              <a:t>θ*) </a:t>
            </a:r>
            <a:r>
              <a:rPr lang="en-US" dirty="0"/>
              <a:t>is the cosine of the polar angle of the eta meson in the center-of-mass frame, defined relative to the virtual photon momentum direction.</a:t>
            </a:r>
          </a:p>
          <a:p>
            <a:pPr>
              <a:buFont typeface="+mj-lt"/>
              <a:buAutoNum type="arabicPeriod"/>
            </a:pPr>
            <a:endParaRPr lang="en-US" dirty="0"/>
          </a:p>
          <a:p>
            <a:pPr>
              <a:buFont typeface="+mj-lt"/>
              <a:buAutoNum type="arabicPeriod"/>
            </a:pPr>
            <a:r>
              <a:rPr lang="el-GR" dirty="0"/>
              <a:t>φ* </a:t>
            </a:r>
            <a:r>
              <a:rPr lang="en-US" dirty="0"/>
              <a:t>is the azimuthal angle of the eta meson in the center-of-mass frame, defined relative to the electron scattering plane.</a:t>
            </a:r>
          </a:p>
          <a:p>
            <a:pPr>
              <a:buFont typeface="+mj-lt"/>
              <a:buAutoNum type="arabicPeriod"/>
            </a:pPr>
            <a:endParaRPr lang="en-US" dirty="0"/>
          </a:p>
          <a:p>
            <a:pPr>
              <a:buFont typeface="+mj-lt"/>
              <a:buAutoNum type="arabicPeriod"/>
            </a:pPr>
            <a:endParaRPr lang="en-US" dirty="0"/>
          </a:p>
          <a:p>
            <a:r>
              <a:rPr lang="en-US" dirty="0"/>
              <a:t>These four variables—W, Q^2, cos(</a:t>
            </a:r>
            <a:r>
              <a:rPr lang="el-GR" dirty="0"/>
              <a:t>θ*), </a:t>
            </a:r>
            <a:r>
              <a:rPr lang="en-US" dirty="0"/>
              <a:t>and </a:t>
            </a:r>
            <a:r>
              <a:rPr lang="el-GR" dirty="0"/>
              <a:t>φ*—</a:t>
            </a:r>
            <a:r>
              <a:rPr lang="en-US" dirty="0"/>
              <a:t>fully describe the kinematics of the eta electroproduction reaction. They allow us to probe different aspects of the reaction and extract information about the underlying physics, such as the structure of the proton and the properties of nucleon resonances.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endParaRPr lang="en-US" dirty="0"/>
          </a:p>
          <a:p>
            <a:r>
              <a:rPr lang="en-US" dirty="0"/>
              <a:t>Q2 photon virtuality</a:t>
            </a:r>
          </a:p>
          <a:p>
            <a:r>
              <a:rPr lang="en-US" dirty="0"/>
              <a:t>W </a:t>
            </a:r>
            <a:r>
              <a:rPr lang="en-US" sz="1200" kern="1200" dirty="0">
                <a:solidFill>
                  <a:schemeClr val="tx1"/>
                </a:solidFill>
                <a:effectLst/>
                <a:latin typeface="+mn-lt"/>
                <a:ea typeface="+mn-ea"/>
                <a:cs typeface="+mn-cs"/>
              </a:rPr>
              <a:t>sqrt(s) center of mass energy </a:t>
            </a:r>
            <a:endParaRPr lang="en-US" dirty="0"/>
          </a:p>
          <a:p>
            <a:r>
              <a:rPr lang="en-US" dirty="0"/>
              <a:t>The reaction is depicted in the center of mass system, where the resonance is at rest. The meson decay polar angle (theta) is defined relative to the virtual photon momentum, and the azimuthal angle (phi) is defined relative to the the electron scattering plane.</a:t>
            </a:r>
          </a:p>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207209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established the importance of using eta mesons in our research, let's dive into the specific objective of our study. Our goal is to measure the beam spin asymmetry, denoted as ALU, in exclusive eta electroproduction in a previously unexplored kinematic region.</a:t>
            </a:r>
          </a:p>
          <a:p>
            <a:endParaRPr lang="en-US" dirty="0"/>
          </a:p>
          <a:p>
            <a:r>
              <a:rPr lang="en-US" dirty="0"/>
              <a:t>This is the first-ever measurement of ALU in eta electroproduction for the W range between 1.6 and 2.2 GeV. By focusing on this specific kinematic region, we aim to complement existing cross section and polarization observable measurements, providing new insights into nucleon resonances in this energy range.</a:t>
            </a:r>
          </a:p>
          <a:p>
            <a:endParaRPr lang="en-US" dirty="0"/>
          </a:p>
          <a:p>
            <a:r>
              <a:rPr lang="en-US" dirty="0"/>
              <a:t>To achieve this, we utilize a longitudinally polarized electron beam incident on an unpolarized stationary proton target. The beam spin asymmetry, ALU, is defined as the ratio of the difference and sum of the eta signal yields for positive and negative beam helicities, normalized by the beam polarization.</a:t>
            </a:r>
          </a:p>
          <a:p>
            <a:endParaRPr lang="en-US" dirty="0"/>
          </a:p>
          <a:p>
            <a:r>
              <a:rPr lang="en-US" dirty="0"/>
              <a:t>As shown in the equation, ALU is proportional to the sine moment of the differential cross section, which is expressed as the difference between the eta signal yields for positive and negative helicities, divided by their sum and the beam polarization factor.</a:t>
            </a:r>
          </a:p>
          <a:p>
            <a:endParaRPr lang="en-US" dirty="0"/>
          </a:p>
          <a:p>
            <a:r>
              <a:rPr lang="en-US" dirty="0"/>
              <a:t>In our experiment, the beam polarization, Pb, is 0.8517, which is taken into account when calculating the beam spin asymmetry.</a:t>
            </a:r>
          </a:p>
          <a:p>
            <a:endParaRPr lang="en-US" dirty="0"/>
          </a:p>
          <a:p>
            <a:r>
              <a:rPr lang="en-US" dirty="0"/>
              <a:t>By measuring ALU in this unexplored kinematic region, we aim to shed light on the contributions of specific nucleon resonances, such as the N(1710) and N(1895), which have significant branching ratios to the eta decay channel.</a:t>
            </a:r>
          </a:p>
          <a:p>
            <a:endParaRPr lang="en-US" dirty="0"/>
          </a:p>
          <a:p>
            <a:r>
              <a:rPr lang="en-US" dirty="0"/>
              <a:t>These measurements will provide valuable data to constrain theoretical models and improve our understanding of the nucleon resonance spectrum and their properties. The results of this study will contribute to the ongoing efforts in the field of hadron spectroscopy and the exploration of the strong interaction dynamics in the non-perturbative regime.</a:t>
            </a:r>
          </a:p>
        </p:txBody>
      </p:sp>
      <p:sp>
        <p:nvSpPr>
          <p:cNvPr id="4" name="Slide Number Placeholder 3"/>
          <p:cNvSpPr>
            <a:spLocks noGrp="1"/>
          </p:cNvSpPr>
          <p:nvPr>
            <p:ph type="sldNum" sz="quarter" idx="5"/>
          </p:nvPr>
        </p:nvSpPr>
        <p:spPr/>
        <p:txBody>
          <a:bodyPr/>
          <a:lstStyle/>
          <a:p>
            <a:fld id="{FBBF1341-3AFE-B447-A831-9671D6A7009B}" type="slidenum">
              <a:rPr lang="en-US" smtClean="0"/>
              <a:t>4</a:t>
            </a:fld>
            <a:endParaRPr lang="en-US"/>
          </a:p>
        </p:txBody>
      </p:sp>
    </p:spTree>
    <p:extLst>
      <p:ext uri="{BB962C8B-B14F-4D97-AF65-F5344CB8AC3E}">
        <p14:creationId xmlns:p14="http://schemas.microsoft.com/office/powerpoint/2010/main" val="1156219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Continuous Electron Beam Accelerator Facility, or CEBAF, at Jefferson Lab delivers high-energy, longitudinally polarized electron beams to four experimental halls. After undergoing a 12 GeV upgrade, CEBAF can now deliver beam energies up to 11 GeV to Hall B after 5 passes, which houses the CLAS12 spectrometer.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CLAS12, a large acceptance spectrometer, was also upgraded to accommodate the higher beam energies. The CLAS12 physics program focuses on studying the nucleon resonance spectrum and structure through electroproduction of various final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CLAS12 detector consists of two main parts: the Forward Detector, or FD, and the Central Detector, or CD. The FD covers polar angles from 5 to 35 degrees and is designed to detect scattered electrons and forward-going particles. The CD, on the other hand, covers polar angles from 35 to 125 degrees.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my research, I focus on final states where the proton is detected in the FD. This allows for a cleaner separation of the proton from other particles and reduces background contributions.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measure the beam polarization delivered to CLAS12, we use a </a:t>
            </a:r>
            <a:r>
              <a:rPr lang="en-US" dirty="0" err="1"/>
              <a:t>Møller</a:t>
            </a:r>
            <a:r>
              <a:rPr lang="en-US" dirty="0"/>
              <a:t> polarimeter located in Hall B. The </a:t>
            </a:r>
            <a:r>
              <a:rPr lang="en-US" dirty="0" err="1"/>
              <a:t>Møller</a:t>
            </a:r>
            <a:r>
              <a:rPr lang="en-US" dirty="0"/>
              <a:t> polarimeter operates by scattering polarized electrons from the beam off a polarized iron-cobalt alloy target. The polarization is determined from the asymmetry in the scattering cross-section for opposite electron helicities.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time period of my analysis, the beam polarization was measured to be approximately 85% using the </a:t>
            </a:r>
            <a:r>
              <a:rPr lang="en-US" dirty="0" err="1"/>
              <a:t>Møller</a:t>
            </a:r>
            <a:r>
              <a:rPr lang="en-US" dirty="0"/>
              <a:t> polarimeter. This high degree of polarization is crucial for studying spin-dependent observables, such as the beam spin asymmetry.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combination of the upgraded CEBAF accelerator and the CLAS12 spectrometer provides a powerful tool for studying nucleon resonances and their properties with unprecedented precision.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CEBAF delivers high-energy, polarized electron beams up to 12 GeV</a:t>
            </a:r>
          </a:p>
          <a:p>
            <a:r>
              <a:rPr lang="en-US" dirty="0"/>
              <a:t>CLAS12 physics program focuses on studying nucleon resonance spectrum and structure through electroproduction of various final states</a:t>
            </a:r>
          </a:p>
          <a:p>
            <a:r>
              <a:rPr lang="en-US" dirty="0"/>
              <a:t>Differences between Forward Detector (FD) and Central Detector (CD)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CEBAF Large Acceptance Spectrometer 12 GeV upgrade</a:t>
            </a:r>
          </a:p>
          <a:p>
            <a:r>
              <a:rPr lang="en-US" dirty="0"/>
              <a:t>Completed September 2017 https://</a:t>
            </a:r>
            <a:r>
              <a:rPr lang="en-US" dirty="0" err="1"/>
              <a:t>www.jlab.org</a:t>
            </a:r>
            <a:r>
              <a:rPr lang="en-US" dirty="0"/>
              <a:t>/news/releases/jefferson-lab-accelerator-delivers-its-first-12-gev-electrons</a:t>
            </a:r>
          </a:p>
          <a:p>
            <a:r>
              <a:rPr lang="en-US" dirty="0"/>
              <a:t>The CLAS12 detector systems were commissioned in the period from December 2017 through February 2018, using beam energies of 2.2, 6.4, and 10.6 GeV.</a:t>
            </a:r>
          </a:p>
          <a:p>
            <a:r>
              <a:rPr lang="en-US" dirty="0"/>
              <a:t>5 loops to reach a maximum energy of 11 GeV</a:t>
            </a:r>
          </a:p>
          <a:p>
            <a:r>
              <a:rPr lang="en-US" sz="1200" kern="1200" dirty="0">
                <a:solidFill>
                  <a:schemeClr val="tx1"/>
                </a:solidFill>
                <a:effectLst/>
                <a:latin typeface="+mn-lt"/>
                <a:ea typeface="+mn-ea"/>
                <a:cs typeface="+mn-cs"/>
              </a:rPr>
              <a:t>The CLAS12 physics program is involved in the studies of the nucleon resonance spectrum and structure in electroproduction of a large variety of final states.</a:t>
            </a:r>
            <a:r>
              <a:rPr lang="en-US" dirty="0">
                <a:effectLst/>
              </a:rPr>
              <a:t> </a:t>
            </a:r>
          </a:p>
          <a:p>
            <a:r>
              <a:rPr lang="en-US" dirty="0">
                <a:effectLst/>
              </a:rPr>
              <a:t>proton in FD vs CD</a:t>
            </a:r>
          </a:p>
          <a:p>
            <a:r>
              <a:rPr lang="en-US" dirty="0">
                <a:effectLst/>
              </a:rPr>
              <a:t>different backgrounds in MM2 distribution, different subsystems and resolutions </a:t>
            </a:r>
          </a:p>
          <a:p>
            <a:r>
              <a:rPr lang="en-US" dirty="0">
                <a:effectLst/>
              </a:rPr>
              <a:t>point out HTCC</a:t>
            </a:r>
          </a:p>
          <a:p>
            <a:endParaRPr lang="en-US" dirty="0">
              <a:effectLst/>
            </a:endParaRPr>
          </a:p>
          <a:p>
            <a:r>
              <a:rPr lang="en-US" dirty="0"/>
              <a:t>The </a:t>
            </a:r>
            <a:r>
              <a:rPr lang="en-US" dirty="0" err="1"/>
              <a:t>Møller</a:t>
            </a:r>
            <a:r>
              <a:rPr lang="en-US" dirty="0"/>
              <a:t> polarimeter in Hall B is crucial for measuring the longitudinal beam polarization. It operates by scattering polarized electrons from the beam off a polarized </a:t>
            </a:r>
            <a:r>
              <a:rPr lang="en-US" dirty="0" err="1"/>
              <a:t>permendur</a:t>
            </a:r>
            <a:r>
              <a:rPr lang="en-US" dirty="0"/>
              <a:t> (iron-cobalt alloy) foil target. The polarization is determined from the asymmetry in the scattering cross-section for opposite electron helicities. The </a:t>
            </a:r>
            <a:r>
              <a:rPr lang="en-US" dirty="0" err="1"/>
              <a:t>Møller</a:t>
            </a:r>
            <a:r>
              <a:rPr lang="en-US" dirty="0"/>
              <a:t> polarimeter achieves an absolute precision of about 2.5% [cite BALTZELL2020163421].</a:t>
            </a:r>
          </a:p>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5</a:t>
            </a:fld>
            <a:endParaRPr lang="en-US"/>
          </a:p>
        </p:txBody>
      </p:sp>
    </p:spTree>
    <p:extLst>
      <p:ext uri="{BB962C8B-B14F-4D97-AF65-F5344CB8AC3E}">
        <p14:creationId xmlns:p14="http://schemas.microsoft.com/office/powerpoint/2010/main" val="184550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7</a:t>
            </a:fld>
            <a:endParaRPr lang="en-US"/>
          </a:p>
        </p:txBody>
      </p:sp>
    </p:spTree>
    <p:extLst>
      <p:ext uri="{BB962C8B-B14F-4D97-AF65-F5344CB8AC3E}">
        <p14:creationId xmlns:p14="http://schemas.microsoft.com/office/powerpoint/2010/main" val="164237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would like to introduce you to the field of hadron spectroscopy, as the research I conducted falls under this umbrella. Hadron spectroscopy is the study of hadrons and their excited spectrum, which includes nucleon resonances.</a:t>
            </a:r>
          </a:p>
          <a:p>
            <a:endParaRPr lang="en-US" dirty="0"/>
          </a:p>
          <a:p>
            <a:r>
              <a:rPr lang="en-US" dirty="0"/>
              <a:t>However, there are unique complications associated with hadron spectroscopy due to the low energy regime in which it operates. In this regime, the strong coupling constant, </a:t>
            </a:r>
            <a:r>
              <a:rPr lang="en-US" dirty="0" err="1"/>
              <a:t>alpha_s</a:t>
            </a:r>
            <a:r>
              <a:rPr lang="en-US" dirty="0"/>
              <a:t>, is large, leading to a non-perturbative nature of the interactions. As a result, we cannot directly probe the internal dynamics of quarks and gluons using perturbative QCD calculations.</a:t>
            </a:r>
          </a:p>
          <a:p>
            <a:endParaRPr lang="en-US" dirty="0"/>
          </a:p>
          <a:p>
            <a:r>
              <a:rPr lang="en-US" dirty="0"/>
              <a:t>This is where the concept of confinement comes into play. Quarks and gluons are confined within hadrons, and we cannot observe them as free particles. Consequently, we must rely on indirect methods to study their behavior and interactions within hadrons.</a:t>
            </a:r>
          </a:p>
          <a:p>
            <a:endParaRPr lang="en-US" dirty="0"/>
          </a:p>
          <a:p>
            <a:r>
              <a:rPr lang="en-US" dirty="0"/>
              <a:t>This is where the importance of hadron spectroscopy becomes evident. By studying the excited spectrum of hadrons, we can gain insights into the internal dynamics of quarks and gluons, even in the non-perturbative regime. This allows us to explore the rich structure of nucleon resonances and their properties.</a:t>
            </a:r>
          </a:p>
          <a:p>
            <a:r>
              <a:rPr lang="en-US" dirty="0"/>
              <a:t>In the next slide, I will delve deeper into the concept of nucleon resonances and how they relate to my research on the beam spin asymmetry using eta electroproduction.</a:t>
            </a:r>
          </a:p>
          <a:p>
            <a:endParaRPr lang="en-US" dirty="0"/>
          </a:p>
          <a:p>
            <a:r>
              <a:rPr lang="en-US" dirty="0"/>
              <a:t>########################################</a:t>
            </a:r>
          </a:p>
          <a:p>
            <a:endParaRPr lang="en-US" dirty="0"/>
          </a:p>
          <a:p>
            <a:r>
              <a:rPr lang="en-US" dirty="0"/>
              <a:t>The running coupling constant, denoted as </a:t>
            </a:r>
            <a:r>
              <a:rPr lang="el-GR" dirty="0"/>
              <a:t>α</a:t>
            </a:r>
            <a:r>
              <a:rPr lang="en-US" dirty="0"/>
              <a:t>s, quantifies the strength of the strong interaction. It is analogous to the fine-structure constant in Quantum Electrodynamics (QED). However, unlike QED, the running coupling constant in QCD changes with the energy scale, Q, which is related to the four-momentum transfer squared, Q². This unique feature of QCD is known as asymptotic freedom.</a:t>
            </a:r>
          </a:p>
          <a:p>
            <a:endParaRPr lang="en-US" dirty="0"/>
          </a:p>
          <a:p>
            <a:r>
              <a:rPr lang="en-US" dirty="0"/>
              <a:t>The plot shows how </a:t>
            </a:r>
            <a:r>
              <a:rPr lang="el-GR" dirty="0"/>
              <a:t>α</a:t>
            </a:r>
            <a:r>
              <a:rPr lang="en-US" dirty="0"/>
              <a:t>s varies with Q. At high energies (large Q), the coupling constant becomes small, and perturbative calculations can be applied. This is the perturbative regime of QCD. Conversely, at low energies (small Q), the coupling constant becomes large, leading to the confinement of quarks and gluons within hadrons. This is the non-perturbative regime of QCD.</a:t>
            </a:r>
          </a:p>
          <a:p>
            <a:endParaRPr lang="en-US" dirty="0"/>
          </a:p>
          <a:p>
            <a:r>
              <a:rPr lang="en-US" dirty="0"/>
              <a:t>The table summarizes the key characteristics of the perturbative and non-perturbative regimes. In the non-perturbative regime, confinement prevents the direct experimental study of quark and gluon dynamics. This is where hadron spectroscopy becomes an indispensable tool for investigating nucleon structure.</a:t>
            </a:r>
          </a:p>
          <a:p>
            <a:endParaRPr lang="en-US" dirty="0"/>
          </a:p>
          <a:p>
            <a:r>
              <a:rPr lang="en-US" dirty="0"/>
              <a:t>Hadron spectroscopy involves studying the spectrum of hadrons and their excited states. By measuring various observables, such as cross sections and polarization asymmetries, in hadron spectroscopy experiments, we can indirectly probe the internal dynamics of quarks and gluons within nucleons. These experiments provide crucial data for understanding the complex interplay between quarks and gluons in the non-perturbative regime, where QCD calculations become highly challenging.</a:t>
            </a:r>
          </a:p>
          <a:p>
            <a:endParaRPr lang="en-US" dirty="0"/>
          </a:p>
          <a:p>
            <a:r>
              <a:rPr lang="en-US" dirty="0"/>
              <a:t>The experimental results from hadron spectroscopy can be compared with theoretical approaches like lattice QCD and phenomenological models. These comparisons help to constrain and refine our understanding of nucleon structure in the non-perturbative regime, where direct calculations are not possible due to confinement. </a:t>
            </a:r>
          </a:p>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20</a:t>
            </a:fld>
            <a:endParaRPr lang="en-US"/>
          </a:p>
        </p:txBody>
      </p:sp>
    </p:spTree>
    <p:extLst>
      <p:ext uri="{BB962C8B-B14F-4D97-AF65-F5344CB8AC3E}">
        <p14:creationId xmlns:p14="http://schemas.microsoft.com/office/powerpoint/2010/main" val="299217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“Peaks in the </a:t>
            </a:r>
            <a:r>
              <a:rPr lang="el-GR" dirty="0"/>
              <a:t>π −</a:t>
            </a:r>
            <a:r>
              <a:rPr lang="en-US" dirty="0"/>
              <a:t>p reaction total cross sections. The first peak at √ s ∼ 1.2 GeV is known to be produced by ∆(1232), the first P33 nucleon resonance, while the second and third peaks contain more than 10 N ∗ states, which indicates that those are highly overlapping with each other in energy”</a:t>
            </a:r>
          </a:p>
          <a:p>
            <a:endParaRPr lang="en-US" dirty="0"/>
          </a:p>
          <a:p>
            <a:r>
              <a:rPr lang="en-US" dirty="0"/>
              <a:t>As I mentioned earlier, hadron spectroscopy is the study of hadrons and their excited spectrum. This brings us to the concept of nucleon resonances. Nucleons, which include protons and neutrons, have excited states known as nucleon resonances. The nucleon resonance spectrum is what we measure in hadron spectroscopy.</a:t>
            </a:r>
          </a:p>
          <a:p>
            <a:endParaRPr lang="en-US" dirty="0"/>
          </a:p>
          <a:p>
            <a:r>
              <a:rPr lang="en-US" dirty="0"/>
              <a:t>This slide shows the total cross section of pi-p as a function of the square root of s, which is the center-of-mass energy, denoted as W. We can associate a resonance with a particular value of W. </a:t>
            </a:r>
          </a:p>
          <a:p>
            <a:endParaRPr lang="en-US" dirty="0"/>
          </a:p>
          <a:p>
            <a:r>
              <a:rPr lang="en-US" dirty="0"/>
              <a:t>For example, the first peak at around 1.2 GeV is known to be produced by the Delta(1232) baryon, which is the first P33 nucleon resonance. However, as we move to higher energies, the spectrum becomes more complicated. The second and third peaks contain more than 10 N* states, indicating that these resonances are highly overlapping in energy.</a:t>
            </a:r>
          </a:p>
          <a:p>
            <a:endParaRPr lang="en-US" dirty="0"/>
          </a:p>
          <a:p>
            <a:r>
              <a:rPr lang="en-US" dirty="0"/>
              <a:t>This complexity in the resonance spectrum makes it challenging to disentangle individual resonances by simply looking at these "bumps." It's a complicated question of what's going on here, and that's where the study of specific decay channels becomes important.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endParaRPr lang="en-US" dirty="0"/>
          </a:p>
          <a:p>
            <a:r>
              <a:rPr lang="en-US" dirty="0"/>
              <a:t>Isolating individual resonances is challenging due to the overlapping nature of these states. A coupled-channel approach, which combines information from multiple reaction channels (e.g., N</a:t>
            </a:r>
            <a:r>
              <a:rPr lang="el-GR" dirty="0"/>
              <a:t>π, </a:t>
            </a:r>
            <a:r>
              <a:rPr lang="en-US" dirty="0"/>
              <a:t>N</a:t>
            </a:r>
            <a:r>
              <a:rPr lang="el-GR" dirty="0"/>
              <a:t>η, </a:t>
            </a:r>
            <a:r>
              <a:rPr lang="en-US" dirty="0"/>
              <a:t>N</a:t>
            </a:r>
            <a:r>
              <a:rPr lang="el-GR" dirty="0"/>
              <a:t>ω), </a:t>
            </a:r>
            <a:r>
              <a:rPr lang="en-US" dirty="0"/>
              <a:t>is necessary to disentangle the contributions of individual resonances.</a:t>
            </a:r>
          </a:p>
          <a:p>
            <a:endParaRPr lang="en-US" dirty="0"/>
          </a:p>
          <a:p>
            <a:r>
              <a:rPr lang="en-US" dirty="0"/>
              <a:t>In this slide, we delve into the complexity of the nucleon resonance spectrum. The figure presented here shows the total cross section of </a:t>
            </a:r>
            <a:r>
              <a:rPr lang="el-GR" dirty="0"/>
              <a:t>π−</a:t>
            </a:r>
            <a:r>
              <a:rPr lang="en-US" dirty="0"/>
              <a:t>p scattering as a function of the center-of-mass energy, √s. The peaks in the cross section correspond to various nucleon resonances, which are excited states of the nucleon.</a:t>
            </a:r>
          </a:p>
          <a:p>
            <a:endParaRPr lang="en-US" dirty="0"/>
          </a:p>
          <a:p>
            <a:r>
              <a:rPr lang="en-US" dirty="0"/>
              <a:t>The first peak, located at around √s ∼ 1.2 GeV, is primarily due to the </a:t>
            </a:r>
            <a:r>
              <a:rPr lang="el-GR" dirty="0"/>
              <a:t>Δ(1232) </a:t>
            </a:r>
            <a:r>
              <a:rPr lang="en-US" dirty="0"/>
              <a:t>resonance, which is the first excited state of the </a:t>
            </a:r>
            <a:r>
              <a:rPr lang="el-GR" dirty="0"/>
              <a:t>Δ </a:t>
            </a:r>
            <a:r>
              <a:rPr lang="en-US" dirty="0"/>
              <a:t>baryon. However, as we move to higher energies, the second and third peaks reveal a more complex structure. These peaks contain contributions from more than 10 overlapping nucleon resonances, known as N* states.</a:t>
            </a:r>
          </a:p>
          <a:p>
            <a:endParaRPr lang="en-US" dirty="0"/>
          </a:p>
          <a:p>
            <a:r>
              <a:rPr lang="en-US" dirty="0"/>
              <a:t>Nucleon resonances, denoted as N*, are excited states of the nucleon with isospin I = 1/2. They have higher masses than the ground state nucleon and can decay into various final states, such as N</a:t>
            </a:r>
            <a:r>
              <a:rPr lang="el-GR" dirty="0"/>
              <a:t>π, </a:t>
            </a:r>
            <a:r>
              <a:rPr lang="en-US" dirty="0"/>
              <a:t>N</a:t>
            </a:r>
            <a:r>
              <a:rPr lang="el-GR" dirty="0"/>
              <a:t>η, </a:t>
            </a:r>
            <a:r>
              <a:rPr lang="en-US" dirty="0"/>
              <a:t>and N</a:t>
            </a:r>
            <a:r>
              <a:rPr lang="el-GR" dirty="0"/>
              <a:t>ω. </a:t>
            </a:r>
            <a:r>
              <a:rPr lang="en-US" dirty="0"/>
              <a:t>On the other hand, </a:t>
            </a:r>
            <a:r>
              <a:rPr lang="el-GR" dirty="0"/>
              <a:t>Δ </a:t>
            </a:r>
            <a:r>
              <a:rPr lang="en-US" dirty="0"/>
              <a:t>resonances, denoted as </a:t>
            </a:r>
            <a:r>
              <a:rPr lang="el-GR" dirty="0"/>
              <a:t>Δ*, </a:t>
            </a:r>
            <a:r>
              <a:rPr lang="en-US" dirty="0"/>
              <a:t>are excited states of the </a:t>
            </a:r>
            <a:r>
              <a:rPr lang="el-GR" dirty="0"/>
              <a:t>Δ </a:t>
            </a:r>
            <a:r>
              <a:rPr lang="en-US" dirty="0"/>
              <a:t>baryon with isospin I = 3/2. They also have higher masses than the ground state </a:t>
            </a:r>
            <a:r>
              <a:rPr lang="el-GR" dirty="0"/>
              <a:t>Δ </a:t>
            </a:r>
            <a:r>
              <a:rPr lang="en-US" dirty="0"/>
              <a:t>and can decay into similar final states.</a:t>
            </a:r>
          </a:p>
          <a:p>
            <a:endParaRPr lang="en-US" dirty="0"/>
          </a:p>
          <a:p>
            <a:r>
              <a:rPr lang="en-US" dirty="0"/>
              <a:t>The presence of overlapping resonances in the higher-energy peaks poses a significant challenge in understanding the nucleon resonance spectrum. It becomes difficult to isolate the contributions of individual resonances using a single reaction channel, such as </a:t>
            </a:r>
            <a:r>
              <a:rPr lang="el-GR" dirty="0"/>
              <a:t>π−</a:t>
            </a:r>
            <a:r>
              <a:rPr lang="en-US" dirty="0"/>
              <a:t>p scattering.</a:t>
            </a:r>
          </a:p>
          <a:p>
            <a:endParaRPr lang="en-US" dirty="0"/>
          </a:p>
          <a:p>
            <a:r>
              <a:rPr lang="en-US" dirty="0"/>
              <a:t>To overcome this challenge, a coupled-channel approach is employed. This approach involves measuring experimental observables from multiple reaction channels, such as N</a:t>
            </a:r>
            <a:r>
              <a:rPr lang="el-GR" dirty="0"/>
              <a:t>π, </a:t>
            </a:r>
            <a:r>
              <a:rPr lang="en-US" dirty="0"/>
              <a:t>N</a:t>
            </a:r>
            <a:r>
              <a:rPr lang="el-GR" dirty="0"/>
              <a:t>η, </a:t>
            </a:r>
            <a:r>
              <a:rPr lang="en-US" dirty="0"/>
              <a:t>and N</a:t>
            </a:r>
            <a:r>
              <a:rPr lang="el-GR" dirty="0"/>
              <a:t>ω, </a:t>
            </a:r>
            <a:r>
              <a:rPr lang="en-US" dirty="0"/>
              <a:t>and combining the information to disentangle the contributions of individual resonances. By studying various final states, we can gain a more comprehensive understanding of the nucleon resonance spectrum and the properties of individual resonances.</a:t>
            </a:r>
          </a:p>
          <a:p>
            <a:endParaRPr lang="en-US" dirty="0"/>
          </a:p>
          <a:p>
            <a:r>
              <a:rPr lang="en-US" dirty="0"/>
              <a:t>The coupled-channel approach is crucial for unraveling the complex structure of the nucleon resonance spectrum and extracting reliable information about the properties of individual resonances. In the next slide, we will discuss how the </a:t>
            </a:r>
            <a:r>
              <a:rPr lang="el-GR" dirty="0"/>
              <a:t>η </a:t>
            </a:r>
            <a:r>
              <a:rPr lang="en-US" dirty="0"/>
              <a:t>meson, in particular, can serve as a valuable tool in this endeavor through its isospin filtering properties.</a:t>
            </a:r>
          </a:p>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21</a:t>
            </a:fld>
            <a:endParaRPr lang="en-US"/>
          </a:p>
        </p:txBody>
      </p:sp>
    </p:spTree>
    <p:extLst>
      <p:ext uri="{BB962C8B-B14F-4D97-AF65-F5344CB8AC3E}">
        <p14:creationId xmlns:p14="http://schemas.microsoft.com/office/powerpoint/2010/main" val="3647230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discussed the advantages of using eta to isolate specific resonances for better study, it's important to understand that experimental data alone cannot provide all the answers. To gain a full understanding of resonances and connect them to theories, we need a collaborative effort between experiment and theory.</a:t>
            </a:r>
          </a:p>
          <a:p>
            <a:endParaRPr lang="en-US" dirty="0"/>
          </a:p>
          <a:p>
            <a:r>
              <a:rPr lang="en-US" dirty="0"/>
              <a:t>Theories aim to explain what's happening in the resonance spectrum. They predict the presence of partial waves from specific resonances and attempt to describe the underlying physics. However, from the experimental side, we cannot offer definitive explanations of what's going on without the help of theories or models.</a:t>
            </a:r>
          </a:p>
          <a:p>
            <a:endParaRPr lang="en-US" dirty="0"/>
          </a:p>
          <a:p>
            <a:r>
              <a:rPr lang="en-US" dirty="0"/>
              <a:t>The challenge lies in the fact that these theories don't directly predict the experimental observables we measure, such as cross sections and polarization. Instead, they often predict quantities like multipoles or transition form factors. To compare the theoretical predictions with experimental data, we need to perform a partial wave analysis using the experimental observables to extract multipoles that can be compared to the theories.</a:t>
            </a:r>
          </a:p>
          <a:p>
            <a:endParaRPr lang="en-US" dirty="0"/>
          </a:p>
          <a:p>
            <a:r>
              <a:rPr lang="en-US" dirty="0"/>
              <a:t>For example, in my research, I obtained predictions from </a:t>
            </a:r>
            <a:r>
              <a:rPr lang="en-US" dirty="0" err="1"/>
              <a:t>EtaMaid</a:t>
            </a:r>
            <a:r>
              <a:rPr lang="en-US" dirty="0"/>
              <a:t> and </a:t>
            </a:r>
            <a:r>
              <a:rPr lang="en-US" dirty="0" err="1"/>
              <a:t>Jülich</a:t>
            </a:r>
            <a:r>
              <a:rPr lang="en-US" dirty="0"/>
              <a:t>-Bonn-Washington (JBW) theorists. They used their multipole predictions to calculate structure functions, which we then used to calculate the beam spin asymmetry. So, we had to massage the results from the theories to obtain the beam spin asymmetry, which is an observable we can measure experimentally.</a:t>
            </a:r>
          </a:p>
          <a:p>
            <a:endParaRPr lang="en-US" dirty="0"/>
          </a:p>
          <a:p>
            <a:r>
              <a:rPr lang="en-US" dirty="0"/>
              <a:t>Moving from multipoles, we can further connect to transition form factors, which are predicted by various theoretical approaches such as Lattice QCD (LQCD), Quark Models, and Dyson-Schwinger Equations (DSEs). These theories predict transition form factors, but they don't directly predict the experimental observables. To compare the predictions to the data, we need to transform the data and get them to speak the same language, so to speak. We need to compare apples to apples, or in this case, multipoles to multipoles, or beam spin asymmetry to beam spin asymmetry.</a:t>
            </a:r>
          </a:p>
          <a:p>
            <a:endParaRPr lang="en-US" dirty="0"/>
          </a:p>
          <a:p>
            <a:r>
              <a:rPr lang="en-US" dirty="0"/>
              <a:t>This slide emphasizes the importance of connecting experiment and theory, but it also highlights the complexity of the process. It's not a straightforward comparison, and it requires a lot of effort from theorists to interpret the experimental data and provide explanations for what's happening in the resonance spectrum.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r>
              <a:rPr lang="en-US" dirty="0"/>
              <a:t>In this slide, we present a streamlined workflow diagram that illustrates the connection between experimental observables and theoretical approaches in the study of nucleon resonances. This diagram highlights the collaborative nature of this research and shows how our work on the beam spin asymmetry in </a:t>
            </a:r>
            <a:r>
              <a:rPr lang="el-GR" dirty="0"/>
              <a:t>η </a:t>
            </a:r>
            <a:r>
              <a:rPr lang="en-US" dirty="0"/>
              <a:t>electroproduction fits into the larger context.</a:t>
            </a:r>
          </a:p>
          <a:p>
            <a:endParaRPr lang="en-US" dirty="0"/>
          </a:p>
          <a:p>
            <a:r>
              <a:rPr lang="en-US" dirty="0"/>
              <a:t>The workflow begins with experimental observables, such as cross sections and polarization measurements. In our case, we focus on the beam spin asymmetry in </a:t>
            </a:r>
            <a:r>
              <a:rPr lang="el-GR" dirty="0"/>
              <a:t>η </a:t>
            </a:r>
            <a:r>
              <a:rPr lang="en-US" dirty="0"/>
              <a:t>electroproduction, which provides valuable information about the reaction dynamics and the contributing resonances.</a:t>
            </a:r>
          </a:p>
          <a:p>
            <a:endParaRPr lang="en-US" dirty="0"/>
          </a:p>
          <a:p>
            <a:r>
              <a:rPr lang="en-US" dirty="0"/>
              <a:t>The next step in the workflow is partial wave analysis (PWA). PWA is a technique that decomposes the experimental data into components associated with different angular momenta. This decomposition allows us to extract detailed information about the interaction processes and the resonances involved in </a:t>
            </a:r>
            <a:r>
              <a:rPr lang="el-GR" dirty="0"/>
              <a:t>η </a:t>
            </a:r>
            <a:r>
              <a:rPr lang="en-US" dirty="0"/>
              <a:t>electroproduction.</a:t>
            </a:r>
          </a:p>
          <a:p>
            <a:endParaRPr lang="en-US" dirty="0"/>
          </a:p>
          <a:p>
            <a:r>
              <a:rPr lang="en-US" dirty="0"/>
              <a:t>From the partial wave analysis, we obtain multipole amplitudes. These amplitudes provide an additional perspective on the interaction dynamics and serve as a bridge to understanding the electromagnetic properties of the resonances. Theoretical models, such as </a:t>
            </a:r>
            <a:r>
              <a:rPr lang="en-US" dirty="0" err="1"/>
              <a:t>EtaMAID</a:t>
            </a:r>
            <a:r>
              <a:rPr lang="en-US" dirty="0"/>
              <a:t> and JBW, calculate these multipoles and use them to predict experimental observables, like the beam spin asymmetry.</a:t>
            </a:r>
          </a:p>
          <a:p>
            <a:endParaRPr lang="en-US" dirty="0"/>
          </a:p>
          <a:p>
            <a:r>
              <a:rPr lang="en-US" dirty="0"/>
              <a:t>Moving further along the workflow, we encounter transition form factors. These form factors quantify the changes in the nucleon's internal structure as it transitions to different resonance states. They are derived from the multipole amplitudes and are crucial for understanding the behavior of resonances at different energy scales.</a:t>
            </a:r>
          </a:p>
          <a:p>
            <a:r>
              <a:rPr lang="en-US" dirty="0"/>
              <a:t>Various theoretical approaches, such as Lattice QCD (LQCD), Dyson-Schwinger Equations (DSEs), and Chiral Perturbation Theory (</a:t>
            </a:r>
            <a:r>
              <a:rPr lang="en-US" dirty="0" err="1"/>
              <a:t>ChPT</a:t>
            </a:r>
            <a:r>
              <a:rPr lang="en-US" dirty="0"/>
              <a:t>), play essential roles in calculating these transition form factors and providing insights into the underlying physics.</a:t>
            </a:r>
          </a:p>
          <a:p>
            <a:endParaRPr lang="en-US" dirty="0"/>
          </a:p>
          <a:p>
            <a:r>
              <a:rPr lang="en-US" dirty="0"/>
              <a:t>Our work on the beam spin asymmetry in </a:t>
            </a:r>
            <a:r>
              <a:rPr lang="el-GR" dirty="0"/>
              <a:t>η </a:t>
            </a:r>
            <a:r>
              <a:rPr lang="en-US" dirty="0"/>
              <a:t>electroproduction, highlighted in the red box, contributes to this collaborative effort by providing experimental data that can be compared to theoretical predictions. The dashed lines in the diagram indicate the comparison of our results with the JBW and </a:t>
            </a:r>
            <a:r>
              <a:rPr lang="en-US" dirty="0" err="1"/>
              <a:t>EtaMAID</a:t>
            </a:r>
            <a:r>
              <a:rPr lang="en-US" dirty="0"/>
              <a:t> models.</a:t>
            </a:r>
          </a:p>
          <a:p>
            <a:endParaRPr lang="en-US" dirty="0"/>
          </a:p>
          <a:p>
            <a:r>
              <a:rPr lang="en-US" dirty="0"/>
              <a:t>It's important to emphasize that the interaction between experiment and theory is a two-way street. Experimental results, like our beam spin asymmetry measurements, provide valuable constraints for theoretical models and guide their development. In turn, improved theoretical predictions can inform future experimental efforts, leading to a deeper understanding of nucleon resonances and their properties.</a:t>
            </a:r>
          </a:p>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22</a:t>
            </a:fld>
            <a:endParaRPr lang="en-US"/>
          </a:p>
        </p:txBody>
      </p:sp>
    </p:spTree>
    <p:extLst>
      <p:ext uri="{BB962C8B-B14F-4D97-AF65-F5344CB8AC3E}">
        <p14:creationId xmlns:p14="http://schemas.microsoft.com/office/powerpoint/2010/main" val="2471561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discussed the connection between experiment and theory, and mentioned cross sections and polarization observables, let's delve into the research I'm presenting today. Before we get there, I want to compare unpolarized cross sections to polarization observables to motivate why we would want to study polarization observables, especially since I'm presenting a polarization observable in this work.</a:t>
            </a:r>
          </a:p>
          <a:p>
            <a:endParaRPr lang="en-US" dirty="0"/>
          </a:p>
          <a:p>
            <a:r>
              <a:rPr lang="en-US" dirty="0"/>
              <a:t>Unpolarized cross sections provide a baseline measurement of the reaction's overall strength. They give us a sense of the total probability for the reaction to occur, which is essential for understanding the general behavior of the reaction and for comparing different reactions. Additionally, unpolarized cross sections can help identify energy regions where resonances are likely to occur. By looking for peaks or enhancements in the cross section, we can pinpoint areas of interest for further investigation with polarization observables.</a:t>
            </a:r>
          </a:p>
          <a:p>
            <a:endParaRPr lang="en-US" dirty="0"/>
          </a:p>
          <a:p>
            <a:r>
              <a:rPr lang="en-US" dirty="0"/>
              <a:t>Furthermore, the total contribution of all resonances, as measured by unpolarized cross sections, helps to constrain theoretical models. Models must be able to reproduce the overall strength of the reaction before delving into the details of individual resonance contributions. Unpolarized cross sections set the foundation for building accurate models.</a:t>
            </a:r>
          </a:p>
          <a:p>
            <a:endParaRPr lang="en-US" dirty="0"/>
          </a:p>
          <a:p>
            <a:r>
              <a:rPr lang="en-US" dirty="0"/>
              <a:t>However, unpolarized cross sections have limitations. They cannot distinguish between individual resonances, and it's difficult to probe the internal structure of nucleons using only unpolarized data. This is where polarization observables come into play.</a:t>
            </a:r>
          </a:p>
          <a:p>
            <a:endParaRPr lang="en-US" dirty="0"/>
          </a:p>
          <a:p>
            <a:r>
              <a:rPr lang="en-US" dirty="0"/>
              <a:t>Polarization observables offer unique insights by being sensitive to the interference between different helicity amplitudes. They access information about the relative phases and magnitudes of these amplitudes, enabling the separation of individual resonance contributions in a way that you can't achieve with unpolarized cross sections alone.</a:t>
            </a:r>
          </a:p>
          <a:p>
            <a:endParaRPr lang="en-US" dirty="0"/>
          </a:p>
          <a:p>
            <a:r>
              <a:rPr lang="en-US" dirty="0"/>
              <a:t>It's important to note that we need to combine both unpolarized cross sections and polarization observables for a full picture of the reaction dynamics and nucleon structure. That's why measuring polarization observables is crucial, and it's the focus of my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r>
              <a:rPr lang="en-US" dirty="0"/>
              <a:t>In this slide, we highlight the power of polarization observables and their complementary role to unpolarized cross sections in understanding nucleon structure and reaction dynamics.</a:t>
            </a:r>
          </a:p>
          <a:p>
            <a:endParaRPr lang="en-US" dirty="0"/>
          </a:p>
          <a:p>
            <a:r>
              <a:rPr lang="en-US" dirty="0"/>
              <a:t>Unpolarized cross sections provide valuable information about the overall strength of the reaction and the total contribution of all resonances. However, they have limitations in distinguishing individual resonance contributions and probing the underlying nucleon structure.</a:t>
            </a:r>
          </a:p>
          <a:p>
            <a:endParaRPr lang="en-US" dirty="0"/>
          </a:p>
          <a:p>
            <a:r>
              <a:rPr lang="en-US" dirty="0"/>
              <a:t>On the other hand, polarization observables offer unique insights by being sensitive to the interference between different helicity amplitudes. They access information about the relative phases and magnitudes of these amplitudes, enabling the separation of individual resonance contributions. This makes polarization observables a powerful tool for obtaining a more detailed understanding of nucleon structure and reaction dynamics.</a:t>
            </a:r>
          </a:p>
          <a:p>
            <a:endParaRPr lang="en-US" dirty="0"/>
          </a:p>
          <a:p>
            <a:r>
              <a:rPr lang="en-US" dirty="0"/>
              <a:t>It is important to emphasize that combining unpolarized cross sections with polarization observables is essential for developing a comprehensive picture of nucleon structure and the role of individual resonances in the reaction dynamics. By measuring both types of observables, we can gain a more complete understanding of the underlying physics.</a:t>
            </a:r>
          </a:p>
          <a:p>
            <a:endParaRPr lang="en-US" dirty="0"/>
          </a:p>
          <a:p>
            <a:r>
              <a:rPr lang="en-US" dirty="0"/>
              <a:t>In our work, we focus on measuring the beam spin asymmetry, a specific type of polarization observable, to access this valuable information and contribute to the larger goal of unraveling the complexities of nucleon structure.</a:t>
            </a:r>
          </a:p>
          <a:p>
            <a:endParaRPr lang="en-US" dirty="0"/>
          </a:p>
          <a:p>
            <a:r>
              <a:rPr lang="en-US" dirty="0"/>
              <a:t>In the next slide, we will delve into the different types of polarization observables and their relation to the polarization states of the beam, target, and recoiling nucleon.</a:t>
            </a:r>
          </a:p>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23</a:t>
            </a:fld>
            <a:endParaRPr lang="en-US"/>
          </a:p>
        </p:txBody>
      </p:sp>
    </p:spTree>
    <p:extLst>
      <p:ext uri="{BB962C8B-B14F-4D97-AF65-F5344CB8AC3E}">
        <p14:creationId xmlns:p14="http://schemas.microsoft.com/office/powerpoint/2010/main" val="41521598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1FAAE9-93C4-42D8-B609-5D4F7B0790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493" y="2880903"/>
            <a:ext cx="4258581" cy="4258581"/>
          </a:xfrm>
          <a:prstGeom prst="rect">
            <a:avLst/>
          </a:prstGeom>
        </p:spPr>
      </p:pic>
      <p:sp>
        <p:nvSpPr>
          <p:cNvPr id="2" name="Title 1"/>
          <p:cNvSpPr>
            <a:spLocks noGrp="1"/>
          </p:cNvSpPr>
          <p:nvPr>
            <p:ph type="ctrTitle"/>
          </p:nvPr>
        </p:nvSpPr>
        <p:spPr>
          <a:xfrm>
            <a:off x="685800" y="1132631"/>
            <a:ext cx="7772400" cy="3744169"/>
          </a:xfrm>
        </p:spPr>
        <p:txBody>
          <a:bodyPr anchor="b">
            <a:noAutofit/>
          </a:bodyPr>
          <a:lstStyle>
            <a:lvl1pPr>
              <a:lnSpc>
                <a:spcPct val="100000"/>
              </a:lnSpc>
              <a:defRPr sz="4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Slide Number Placeholder 7"/>
          <p:cNvSpPr>
            <a:spLocks noGrp="1"/>
          </p:cNvSpPr>
          <p:nvPr>
            <p:ph type="sldNum" sz="quarter" idx="11"/>
          </p:nvPr>
        </p:nvSpPr>
        <p:spPr>
          <a:xfrm>
            <a:off x="8582025" y="6588722"/>
            <a:ext cx="561975" cy="275787"/>
          </a:xfrm>
        </p:spPr>
        <p:txBody>
          <a:bodyPr/>
          <a:lstStyle>
            <a:lvl1pPr algn="r">
              <a:defRPr/>
            </a:lvl1pPr>
          </a:lstStyle>
          <a:p>
            <a:fld id="{07E1C93C-5050-FC42-8F10-D22D4F119D13}" type="slidenum">
              <a:rPr lang="en-US" smtClean="0"/>
              <a:pPr/>
              <a:t>‹#›</a:t>
            </a:fld>
            <a:endParaRPr lang="en-US"/>
          </a:p>
        </p:txBody>
      </p:sp>
      <p:pic>
        <p:nvPicPr>
          <p:cNvPr id="11" name="Picture 10">
            <a:extLst>
              <a:ext uri="{FF2B5EF4-FFF2-40B4-BE49-F238E27FC236}">
                <a16:creationId xmlns:a16="http://schemas.microsoft.com/office/drawing/2014/main" id="{7E498EB0-90A6-3D46-ADF5-E0C69F4C4BDD}"/>
              </a:ext>
            </a:extLst>
          </p:cNvPr>
          <p:cNvPicPr>
            <a:picLocks noChangeAspect="1"/>
          </p:cNvPicPr>
          <p:nvPr userDrawn="1"/>
        </p:nvPicPr>
        <p:blipFill>
          <a:blip r:embed="rId3"/>
          <a:stretch>
            <a:fillRect/>
          </a:stretch>
        </p:blipFill>
        <p:spPr>
          <a:xfrm>
            <a:off x="8061158" y="6025599"/>
            <a:ext cx="1082842" cy="822960"/>
          </a:xfrm>
          <a:prstGeom prst="rect">
            <a:avLst/>
          </a:prstGeom>
        </p:spPr>
      </p:pic>
      <p:sp>
        <p:nvSpPr>
          <p:cNvPr id="13" name="Footer Placeholder 4">
            <a:extLst>
              <a:ext uri="{FF2B5EF4-FFF2-40B4-BE49-F238E27FC236}">
                <a16:creationId xmlns:a16="http://schemas.microsoft.com/office/drawing/2014/main" id="{9E6DE1B3-9881-8C49-8F5F-9749D951580E}"/>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lvl1pPr algn="l">
              <a:defRPr sz="1200" b="0" i="1">
                <a:solidFill>
                  <a:srgbClr val="6076B4"/>
                </a:solidFill>
                <a:latin typeface="+mn-lt"/>
                <a:cs typeface="Calibri"/>
              </a:defRPr>
            </a:lvl1pPr>
          </a:lstStyle>
          <a:p>
            <a:r>
              <a:rPr lang="en-US" dirty="0"/>
              <a:t>PWA13/ATHOS8</a:t>
            </a:r>
          </a:p>
        </p:txBody>
      </p:sp>
      <p:sp>
        <p:nvSpPr>
          <p:cNvPr id="14" name="Footer Placeholder 4">
            <a:extLst>
              <a:ext uri="{FF2B5EF4-FFF2-40B4-BE49-F238E27FC236}">
                <a16:creationId xmlns:a16="http://schemas.microsoft.com/office/drawing/2014/main" id="{79468F38-0BF9-794F-9095-4D40B6A5D974}"/>
              </a:ext>
            </a:extLst>
          </p:cNvPr>
          <p:cNvSpPr txBox="1">
            <a:spLocks/>
          </p:cNvSpPr>
          <p:nvPr userDrawn="1"/>
        </p:nvSpPr>
        <p:spPr>
          <a:xfrm>
            <a:off x="3198530" y="6574239"/>
            <a:ext cx="18288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 Illari</a:t>
            </a:r>
          </a:p>
        </p:txBody>
      </p:sp>
    </p:spTree>
    <p:extLst>
      <p:ext uri="{BB962C8B-B14F-4D97-AF65-F5344CB8AC3E}">
        <p14:creationId xmlns:p14="http://schemas.microsoft.com/office/powerpoint/2010/main" val="41280246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latin typeface="+mn-lt"/>
              </a:defRPr>
            </a:lvl1pPr>
          </a:lstStyle>
          <a:p>
            <a:fld id="{07E1C93C-5050-FC42-8F10-D22D4F119D13}" type="slidenum">
              <a:rPr lang="en-US" smtClean="0"/>
              <a:pPr/>
              <a:t>‹#›</a:t>
            </a:fld>
            <a:endParaRPr lang="en-US"/>
          </a:p>
        </p:txBody>
      </p:sp>
      <p:pic>
        <p:nvPicPr>
          <p:cNvPr id="7" name="Picture 6">
            <a:extLst>
              <a:ext uri="{FF2B5EF4-FFF2-40B4-BE49-F238E27FC236}">
                <a16:creationId xmlns:a16="http://schemas.microsoft.com/office/drawing/2014/main" id="{3CFB00C2-F9CB-7248-9473-8D8F03C8B10D}"/>
              </a:ext>
            </a:extLst>
          </p:cNvPr>
          <p:cNvPicPr>
            <a:picLocks noChangeAspect="1"/>
          </p:cNvPicPr>
          <p:nvPr userDrawn="1"/>
        </p:nvPicPr>
        <p:blipFill>
          <a:blip r:embed="rId2"/>
          <a:stretch>
            <a:fillRect/>
          </a:stretch>
        </p:blipFill>
        <p:spPr>
          <a:xfrm>
            <a:off x="8458200" y="0"/>
            <a:ext cx="685800" cy="521208"/>
          </a:xfrm>
          <a:prstGeom prst="rect">
            <a:avLst/>
          </a:prstGeom>
        </p:spPr>
      </p:pic>
      <p:sp>
        <p:nvSpPr>
          <p:cNvPr id="8" name="Footer Placeholder 4">
            <a:extLst>
              <a:ext uri="{FF2B5EF4-FFF2-40B4-BE49-F238E27FC236}">
                <a16:creationId xmlns:a16="http://schemas.microsoft.com/office/drawing/2014/main" id="{57E7D370-91AA-4E48-ACD7-A390C43D1083}"/>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lvl1pPr algn="l">
              <a:defRPr sz="1200" b="0" i="1">
                <a:solidFill>
                  <a:srgbClr val="6076B4"/>
                </a:solidFill>
                <a:latin typeface="+mn-lt"/>
                <a:cs typeface="Calibri"/>
              </a:defRPr>
            </a:lvl1pPr>
          </a:lstStyle>
          <a:p>
            <a:r>
              <a:rPr lang="en-US" dirty="0"/>
              <a:t>PWA13/ATHOS8</a:t>
            </a:r>
          </a:p>
        </p:txBody>
      </p:sp>
      <p:sp>
        <p:nvSpPr>
          <p:cNvPr id="9" name="Footer Placeholder 4">
            <a:extLst>
              <a:ext uri="{FF2B5EF4-FFF2-40B4-BE49-F238E27FC236}">
                <a16:creationId xmlns:a16="http://schemas.microsoft.com/office/drawing/2014/main" id="{D40F7EBD-6050-344C-9019-04A0DC4E5870}"/>
              </a:ext>
            </a:extLst>
          </p:cNvPr>
          <p:cNvSpPr txBox="1">
            <a:spLocks/>
          </p:cNvSpPr>
          <p:nvPr userDrawn="1"/>
        </p:nvSpPr>
        <p:spPr>
          <a:xfrm>
            <a:off x="3198530" y="6574239"/>
            <a:ext cx="18288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 Illari</a:t>
            </a:r>
          </a:p>
        </p:txBody>
      </p:sp>
    </p:spTree>
    <p:extLst>
      <p:ext uri="{BB962C8B-B14F-4D97-AF65-F5344CB8AC3E}">
        <p14:creationId xmlns:p14="http://schemas.microsoft.com/office/powerpoint/2010/main" val="28161250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lgn="r">
              <a:defRPr/>
            </a:lvl1pPr>
          </a:lstStyle>
          <a:p>
            <a:fld id="{07E1C93C-5050-FC42-8F10-D22D4F119D13}" type="slidenum">
              <a:rPr lang="en-US" smtClean="0"/>
              <a:pPr/>
              <a:t>‹#›</a:t>
            </a:fld>
            <a:endParaRPr lang="en-US"/>
          </a:p>
        </p:txBody>
      </p:sp>
      <p:pic>
        <p:nvPicPr>
          <p:cNvPr id="9" name="Picture 8">
            <a:extLst>
              <a:ext uri="{FF2B5EF4-FFF2-40B4-BE49-F238E27FC236}">
                <a16:creationId xmlns:a16="http://schemas.microsoft.com/office/drawing/2014/main" id="{4BA89D3E-1A90-F74E-9537-302A406AF5BC}"/>
              </a:ext>
            </a:extLst>
          </p:cNvPr>
          <p:cNvPicPr>
            <a:picLocks noChangeAspect="1"/>
          </p:cNvPicPr>
          <p:nvPr userDrawn="1"/>
        </p:nvPicPr>
        <p:blipFill>
          <a:blip r:embed="rId2"/>
          <a:stretch>
            <a:fillRect/>
          </a:stretch>
        </p:blipFill>
        <p:spPr>
          <a:xfrm>
            <a:off x="8415223" y="0"/>
            <a:ext cx="685800" cy="521208"/>
          </a:xfrm>
          <a:prstGeom prst="rect">
            <a:avLst/>
          </a:prstGeom>
        </p:spPr>
      </p:pic>
      <p:sp>
        <p:nvSpPr>
          <p:cNvPr id="10" name="Footer Placeholder 4">
            <a:extLst>
              <a:ext uri="{FF2B5EF4-FFF2-40B4-BE49-F238E27FC236}">
                <a16:creationId xmlns:a16="http://schemas.microsoft.com/office/drawing/2014/main" id="{5698283E-CFBB-1145-B980-E6E22EA814C7}"/>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lvl1pPr algn="l">
              <a:defRPr sz="1200" b="0" i="1">
                <a:solidFill>
                  <a:srgbClr val="6076B4"/>
                </a:solidFill>
                <a:latin typeface="+mn-lt"/>
                <a:cs typeface="Calibri"/>
              </a:defRPr>
            </a:lvl1pPr>
          </a:lstStyle>
          <a:p>
            <a:r>
              <a:rPr lang="en-US" dirty="0"/>
              <a:t>PWA13/ATHOS8</a:t>
            </a:r>
          </a:p>
        </p:txBody>
      </p:sp>
      <p:sp>
        <p:nvSpPr>
          <p:cNvPr id="11" name="Footer Placeholder 4">
            <a:extLst>
              <a:ext uri="{FF2B5EF4-FFF2-40B4-BE49-F238E27FC236}">
                <a16:creationId xmlns:a16="http://schemas.microsoft.com/office/drawing/2014/main" id="{A1C76247-1A5D-7045-B5D3-9FDB1B39E059}"/>
              </a:ext>
            </a:extLst>
          </p:cNvPr>
          <p:cNvSpPr txBox="1">
            <a:spLocks/>
          </p:cNvSpPr>
          <p:nvPr userDrawn="1"/>
        </p:nvSpPr>
        <p:spPr>
          <a:xfrm>
            <a:off x="3198530" y="6574239"/>
            <a:ext cx="18288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 Illari</a:t>
            </a:r>
          </a:p>
        </p:txBody>
      </p:sp>
    </p:spTree>
    <p:extLst>
      <p:ext uri="{BB962C8B-B14F-4D97-AF65-F5344CB8AC3E}">
        <p14:creationId xmlns:p14="http://schemas.microsoft.com/office/powerpoint/2010/main" val="4231759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1"/>
            <a:ext cx="7772400" cy="1013790"/>
          </a:xfrm>
        </p:spPr>
        <p:txBody>
          <a:bodyPr anchor="b"/>
          <a:lstStyle>
            <a:lvl1pPr algn="ctr" defTabSz="914400" rtl="0" eaLnBrk="1" latinLnBrk="0" hangingPunct="1">
              <a:lnSpc>
                <a:spcPct val="100000"/>
              </a:lnSpc>
              <a:spcBef>
                <a:spcPct val="0"/>
              </a:spcBef>
              <a:buNone/>
              <a:defRPr lang="en-US" sz="36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2764521"/>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7E1C93C-5050-FC42-8F10-D22D4F119D13}" type="slidenum">
              <a:rPr lang="en-US" smtClean="0"/>
              <a:pPr/>
              <a:t>‹#›</a:t>
            </a:fld>
            <a:endParaRPr lang="en-US"/>
          </a:p>
        </p:txBody>
      </p:sp>
      <p:grpSp>
        <p:nvGrpSpPr>
          <p:cNvPr id="11" name="Group 10"/>
          <p:cNvGrpSpPr/>
          <p:nvPr/>
        </p:nvGrpSpPr>
        <p:grpSpPr>
          <a:xfrm>
            <a:off x="4330066" y="2525671"/>
            <a:ext cx="483869" cy="84772"/>
            <a:chOff x="4296728" y="3924300"/>
            <a:chExt cx="483869" cy="84772"/>
          </a:xfrm>
        </p:grpSpPr>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46216" y="6583421"/>
            <a:ext cx="184666" cy="369332"/>
          </a:xfrm>
          <a:prstGeom prst="rect">
            <a:avLst/>
          </a:prstGeom>
          <a:noFill/>
        </p:spPr>
        <p:txBody>
          <a:bodyPr wrap="none" rtlCol="0">
            <a:spAutoFit/>
          </a:bodyPr>
          <a:lstStyle/>
          <a:p>
            <a:endParaRPr lang="en-US"/>
          </a:p>
        </p:txBody>
      </p:sp>
      <p:pic>
        <p:nvPicPr>
          <p:cNvPr id="14" name="Picture 13">
            <a:extLst>
              <a:ext uri="{FF2B5EF4-FFF2-40B4-BE49-F238E27FC236}">
                <a16:creationId xmlns:a16="http://schemas.microsoft.com/office/drawing/2014/main" id="{808C637E-E087-4143-BBAE-D5EF6767A74C}"/>
              </a:ext>
            </a:extLst>
          </p:cNvPr>
          <p:cNvPicPr>
            <a:picLocks noChangeAspect="1"/>
          </p:cNvPicPr>
          <p:nvPr userDrawn="1"/>
        </p:nvPicPr>
        <p:blipFill>
          <a:blip r:embed="rId2"/>
          <a:stretch>
            <a:fillRect/>
          </a:stretch>
        </p:blipFill>
        <p:spPr>
          <a:xfrm>
            <a:off x="8449638" y="0"/>
            <a:ext cx="685800" cy="521208"/>
          </a:xfrm>
          <a:prstGeom prst="rect">
            <a:avLst/>
          </a:prstGeom>
        </p:spPr>
      </p:pic>
      <p:sp>
        <p:nvSpPr>
          <p:cNvPr id="15" name="Footer Placeholder 4">
            <a:extLst>
              <a:ext uri="{FF2B5EF4-FFF2-40B4-BE49-F238E27FC236}">
                <a16:creationId xmlns:a16="http://schemas.microsoft.com/office/drawing/2014/main" id="{9329EDC9-9F56-2943-A09F-BA81DAE3B722}"/>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lvl1pPr algn="l">
              <a:defRPr sz="1200" b="0" i="1">
                <a:solidFill>
                  <a:srgbClr val="6076B4"/>
                </a:solidFill>
                <a:latin typeface="+mn-lt"/>
                <a:cs typeface="Calibri"/>
              </a:defRPr>
            </a:lvl1pPr>
          </a:lstStyle>
          <a:p>
            <a:r>
              <a:rPr lang="en-US" dirty="0"/>
              <a:t>PWA13/ATHOS8</a:t>
            </a:r>
          </a:p>
        </p:txBody>
      </p:sp>
      <p:sp>
        <p:nvSpPr>
          <p:cNvPr id="16" name="Footer Placeholder 4">
            <a:extLst>
              <a:ext uri="{FF2B5EF4-FFF2-40B4-BE49-F238E27FC236}">
                <a16:creationId xmlns:a16="http://schemas.microsoft.com/office/drawing/2014/main" id="{9DFD3C90-B9D1-594C-BFAE-8D94A7A7D7D9}"/>
              </a:ext>
            </a:extLst>
          </p:cNvPr>
          <p:cNvSpPr txBox="1">
            <a:spLocks/>
          </p:cNvSpPr>
          <p:nvPr userDrawn="1"/>
        </p:nvSpPr>
        <p:spPr>
          <a:xfrm>
            <a:off x="3198530" y="6574239"/>
            <a:ext cx="18288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 Illari</a:t>
            </a:r>
          </a:p>
        </p:txBody>
      </p:sp>
    </p:spTree>
    <p:extLst>
      <p:ext uri="{BB962C8B-B14F-4D97-AF65-F5344CB8AC3E}">
        <p14:creationId xmlns:p14="http://schemas.microsoft.com/office/powerpoint/2010/main" val="26673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7E1C93C-5050-FC42-8F10-D22D4F119D13}"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612AB408-E177-964A-8820-7FF9646CC33B}"/>
              </a:ext>
            </a:extLst>
          </p:cNvPr>
          <p:cNvPicPr>
            <a:picLocks noChangeAspect="1"/>
          </p:cNvPicPr>
          <p:nvPr userDrawn="1"/>
        </p:nvPicPr>
        <p:blipFill>
          <a:blip r:embed="rId2"/>
          <a:stretch>
            <a:fillRect/>
          </a:stretch>
        </p:blipFill>
        <p:spPr>
          <a:xfrm>
            <a:off x="8451282" y="0"/>
            <a:ext cx="685800" cy="521208"/>
          </a:xfrm>
          <a:prstGeom prst="rect">
            <a:avLst/>
          </a:prstGeom>
        </p:spPr>
      </p:pic>
      <p:sp>
        <p:nvSpPr>
          <p:cNvPr id="12" name="Footer Placeholder 4">
            <a:extLst>
              <a:ext uri="{FF2B5EF4-FFF2-40B4-BE49-F238E27FC236}">
                <a16:creationId xmlns:a16="http://schemas.microsoft.com/office/drawing/2014/main" id="{4568BF94-4265-EC45-955F-953F1235A927}"/>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lvl1pPr algn="l">
              <a:defRPr sz="1200" b="0" i="1">
                <a:solidFill>
                  <a:srgbClr val="6076B4"/>
                </a:solidFill>
                <a:latin typeface="+mn-lt"/>
                <a:cs typeface="Calibri"/>
              </a:defRPr>
            </a:lvl1pPr>
          </a:lstStyle>
          <a:p>
            <a:r>
              <a:rPr lang="en-US" dirty="0"/>
              <a:t>PWA13/ATHOS8</a:t>
            </a:r>
          </a:p>
        </p:txBody>
      </p:sp>
      <p:sp>
        <p:nvSpPr>
          <p:cNvPr id="13" name="Footer Placeholder 4">
            <a:extLst>
              <a:ext uri="{FF2B5EF4-FFF2-40B4-BE49-F238E27FC236}">
                <a16:creationId xmlns:a16="http://schemas.microsoft.com/office/drawing/2014/main" id="{D5391DC2-4EC0-FE4B-BB40-996228EE2C8B}"/>
              </a:ext>
            </a:extLst>
          </p:cNvPr>
          <p:cNvSpPr txBox="1">
            <a:spLocks/>
          </p:cNvSpPr>
          <p:nvPr userDrawn="1"/>
        </p:nvSpPr>
        <p:spPr>
          <a:xfrm>
            <a:off x="3198530" y="6574239"/>
            <a:ext cx="18288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 Illari</a:t>
            </a:r>
          </a:p>
        </p:txBody>
      </p:sp>
    </p:spTree>
    <p:extLst>
      <p:ext uri="{BB962C8B-B14F-4D97-AF65-F5344CB8AC3E}">
        <p14:creationId xmlns:p14="http://schemas.microsoft.com/office/powerpoint/2010/main" val="9943564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p:txBody>
          <a:bodyPr/>
          <a:lstStyle>
            <a:lvl1pPr algn="r">
              <a:defRPr/>
            </a:lvl1pPr>
          </a:lstStyle>
          <a:p>
            <a:fld id="{07E1C93C-5050-FC42-8F10-D22D4F119D13}"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800CE3D6-61A7-2946-84B6-FC5BFAFFB813}"/>
              </a:ext>
            </a:extLst>
          </p:cNvPr>
          <p:cNvPicPr>
            <a:picLocks noChangeAspect="1"/>
          </p:cNvPicPr>
          <p:nvPr userDrawn="1"/>
        </p:nvPicPr>
        <p:blipFill>
          <a:blip r:embed="rId2"/>
          <a:stretch>
            <a:fillRect/>
          </a:stretch>
        </p:blipFill>
        <p:spPr>
          <a:xfrm>
            <a:off x="8456442" y="0"/>
            <a:ext cx="685800" cy="521208"/>
          </a:xfrm>
          <a:prstGeom prst="rect">
            <a:avLst/>
          </a:prstGeom>
        </p:spPr>
      </p:pic>
      <p:sp>
        <p:nvSpPr>
          <p:cNvPr id="15" name="Footer Placeholder 4">
            <a:extLst>
              <a:ext uri="{FF2B5EF4-FFF2-40B4-BE49-F238E27FC236}">
                <a16:creationId xmlns:a16="http://schemas.microsoft.com/office/drawing/2014/main" id="{B22A9583-50B8-1D41-B87D-05E2CFBFFE06}"/>
              </a:ext>
            </a:extLst>
          </p:cNvPr>
          <p:cNvSpPr>
            <a:spLocks noGrp="1"/>
          </p:cNvSpPr>
          <p:nvPr>
            <p:ph type="ftr" sz="quarter" idx="15"/>
          </p:nvPr>
        </p:nvSpPr>
        <p:spPr>
          <a:xfrm>
            <a:off x="0" y="6578757"/>
            <a:ext cx="2743200" cy="274320"/>
          </a:xfrm>
          <a:prstGeom prst="rect">
            <a:avLst/>
          </a:prstGeom>
        </p:spPr>
        <p:txBody>
          <a:bodyPr vert="horz" lIns="45720" tIns="45720" rIns="91440" bIns="45720" rtlCol="0" anchor="ctr"/>
          <a:lstStyle>
            <a:lvl1pPr algn="l">
              <a:defRPr sz="1200" b="0" i="1">
                <a:solidFill>
                  <a:srgbClr val="6076B4"/>
                </a:solidFill>
                <a:latin typeface="+mn-lt"/>
                <a:cs typeface="Calibri"/>
              </a:defRPr>
            </a:lvl1pPr>
          </a:lstStyle>
          <a:p>
            <a:r>
              <a:rPr lang="en-US" dirty="0"/>
              <a:t>PWA13/ATHOS8</a:t>
            </a:r>
          </a:p>
        </p:txBody>
      </p:sp>
      <p:sp>
        <p:nvSpPr>
          <p:cNvPr id="16" name="Footer Placeholder 4">
            <a:extLst>
              <a:ext uri="{FF2B5EF4-FFF2-40B4-BE49-F238E27FC236}">
                <a16:creationId xmlns:a16="http://schemas.microsoft.com/office/drawing/2014/main" id="{B396F179-246F-7548-9857-764A5B0665B9}"/>
              </a:ext>
            </a:extLst>
          </p:cNvPr>
          <p:cNvSpPr txBox="1">
            <a:spLocks/>
          </p:cNvSpPr>
          <p:nvPr userDrawn="1"/>
        </p:nvSpPr>
        <p:spPr>
          <a:xfrm>
            <a:off x="3198530" y="6574239"/>
            <a:ext cx="18288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 Illari</a:t>
            </a:r>
          </a:p>
        </p:txBody>
      </p:sp>
    </p:spTree>
    <p:extLst>
      <p:ext uri="{BB962C8B-B14F-4D97-AF65-F5344CB8AC3E}">
        <p14:creationId xmlns:p14="http://schemas.microsoft.com/office/powerpoint/2010/main" val="712837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lgn="r">
              <a:defRPr/>
            </a:lvl1pPr>
          </a:lstStyle>
          <a:p>
            <a:fld id="{07E1C93C-5050-FC42-8F10-D22D4F119D13}" type="slidenum">
              <a:rPr lang="en-US" smtClean="0"/>
              <a:pPr/>
              <a:t>‹#›</a:t>
            </a:fld>
            <a:endParaRPr lang="en-US"/>
          </a:p>
        </p:txBody>
      </p:sp>
      <p:pic>
        <p:nvPicPr>
          <p:cNvPr id="8" name="Picture 7">
            <a:extLst>
              <a:ext uri="{FF2B5EF4-FFF2-40B4-BE49-F238E27FC236}">
                <a16:creationId xmlns:a16="http://schemas.microsoft.com/office/drawing/2014/main" id="{10AB62FF-477C-274D-AADB-38557E57042E}"/>
              </a:ext>
            </a:extLst>
          </p:cNvPr>
          <p:cNvPicPr>
            <a:picLocks noChangeAspect="1"/>
          </p:cNvPicPr>
          <p:nvPr userDrawn="1"/>
        </p:nvPicPr>
        <p:blipFill>
          <a:blip r:embed="rId2"/>
          <a:stretch>
            <a:fillRect/>
          </a:stretch>
        </p:blipFill>
        <p:spPr>
          <a:xfrm>
            <a:off x="8456442" y="0"/>
            <a:ext cx="685800" cy="521208"/>
          </a:xfrm>
          <a:prstGeom prst="rect">
            <a:avLst/>
          </a:prstGeom>
        </p:spPr>
      </p:pic>
      <p:sp>
        <p:nvSpPr>
          <p:cNvPr id="9" name="Footer Placeholder 4">
            <a:extLst>
              <a:ext uri="{FF2B5EF4-FFF2-40B4-BE49-F238E27FC236}">
                <a16:creationId xmlns:a16="http://schemas.microsoft.com/office/drawing/2014/main" id="{A939DC56-FC6B-A545-A2D9-85513B2FBA31}"/>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lvl1pPr algn="l">
              <a:defRPr sz="1200" b="0" i="1">
                <a:solidFill>
                  <a:srgbClr val="6076B4"/>
                </a:solidFill>
                <a:latin typeface="+mn-lt"/>
                <a:cs typeface="Calibri"/>
              </a:defRPr>
            </a:lvl1pPr>
          </a:lstStyle>
          <a:p>
            <a:r>
              <a:rPr lang="en-US" dirty="0"/>
              <a:t>PWA13/ATHOS8</a:t>
            </a:r>
          </a:p>
        </p:txBody>
      </p:sp>
      <p:sp>
        <p:nvSpPr>
          <p:cNvPr id="10" name="Footer Placeholder 4">
            <a:extLst>
              <a:ext uri="{FF2B5EF4-FFF2-40B4-BE49-F238E27FC236}">
                <a16:creationId xmlns:a16="http://schemas.microsoft.com/office/drawing/2014/main" id="{38A10310-BEBB-634D-942B-C77C04A5F985}"/>
              </a:ext>
            </a:extLst>
          </p:cNvPr>
          <p:cNvSpPr txBox="1">
            <a:spLocks/>
          </p:cNvSpPr>
          <p:nvPr userDrawn="1"/>
        </p:nvSpPr>
        <p:spPr>
          <a:xfrm>
            <a:off x="3198530" y="6574239"/>
            <a:ext cx="18288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 Illari</a:t>
            </a:r>
          </a:p>
        </p:txBody>
      </p:sp>
    </p:spTree>
    <p:extLst>
      <p:ext uri="{BB962C8B-B14F-4D97-AF65-F5344CB8AC3E}">
        <p14:creationId xmlns:p14="http://schemas.microsoft.com/office/powerpoint/2010/main" val="328459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r">
              <a:defRPr/>
            </a:lvl1pPr>
          </a:lstStyle>
          <a:p>
            <a:fld id="{07E1C93C-5050-FC42-8F10-D22D4F119D13}" type="slidenum">
              <a:rPr lang="en-US" smtClean="0"/>
              <a:pPr/>
              <a:t>‹#›</a:t>
            </a:fld>
            <a:endParaRPr lang="en-US"/>
          </a:p>
        </p:txBody>
      </p:sp>
      <p:pic>
        <p:nvPicPr>
          <p:cNvPr id="7" name="Picture 6">
            <a:extLst>
              <a:ext uri="{FF2B5EF4-FFF2-40B4-BE49-F238E27FC236}">
                <a16:creationId xmlns:a16="http://schemas.microsoft.com/office/drawing/2014/main" id="{3E20D88A-65E1-EC42-B8F6-87DD66EE9554}"/>
              </a:ext>
            </a:extLst>
          </p:cNvPr>
          <p:cNvPicPr>
            <a:picLocks noChangeAspect="1"/>
          </p:cNvPicPr>
          <p:nvPr userDrawn="1"/>
        </p:nvPicPr>
        <p:blipFill>
          <a:blip r:embed="rId2"/>
          <a:stretch>
            <a:fillRect/>
          </a:stretch>
        </p:blipFill>
        <p:spPr>
          <a:xfrm>
            <a:off x="8447880" y="0"/>
            <a:ext cx="685800" cy="521208"/>
          </a:xfrm>
          <a:prstGeom prst="rect">
            <a:avLst/>
          </a:prstGeom>
        </p:spPr>
      </p:pic>
      <p:sp>
        <p:nvSpPr>
          <p:cNvPr id="9" name="Footer Placeholder 4">
            <a:extLst>
              <a:ext uri="{FF2B5EF4-FFF2-40B4-BE49-F238E27FC236}">
                <a16:creationId xmlns:a16="http://schemas.microsoft.com/office/drawing/2014/main" id="{63FB8B46-B2A3-EE44-9D1E-3CFBB53395CB}"/>
              </a:ext>
            </a:extLst>
          </p:cNvPr>
          <p:cNvSpPr txBox="1">
            <a:spLocks/>
          </p:cNvSpPr>
          <p:nvPr userDrawn="1"/>
        </p:nvSpPr>
        <p:spPr>
          <a:xfrm>
            <a:off x="3198530" y="6574239"/>
            <a:ext cx="18288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 Illari</a:t>
            </a:r>
          </a:p>
        </p:txBody>
      </p:sp>
    </p:spTree>
    <p:extLst>
      <p:ext uri="{BB962C8B-B14F-4D97-AF65-F5344CB8AC3E}">
        <p14:creationId xmlns:p14="http://schemas.microsoft.com/office/powerpoint/2010/main" val="3056366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lgn="r">
              <a:defRPr/>
            </a:lvl1pPr>
          </a:lstStyle>
          <a:p>
            <a:fld id="{07E1C93C-5050-FC42-8F10-D22D4F119D13}" type="slidenum">
              <a:rPr lang="en-US" smtClean="0"/>
              <a:pPr/>
              <a:t>‹#›</a:t>
            </a:fld>
            <a:endParaRPr lang="en-US"/>
          </a:p>
        </p:txBody>
      </p:sp>
      <p:pic>
        <p:nvPicPr>
          <p:cNvPr id="10" name="Picture 9">
            <a:extLst>
              <a:ext uri="{FF2B5EF4-FFF2-40B4-BE49-F238E27FC236}">
                <a16:creationId xmlns:a16="http://schemas.microsoft.com/office/drawing/2014/main" id="{AA9E55D3-3139-7F41-8FEB-2E1CAB53F5BE}"/>
              </a:ext>
            </a:extLst>
          </p:cNvPr>
          <p:cNvPicPr>
            <a:picLocks noChangeAspect="1"/>
          </p:cNvPicPr>
          <p:nvPr userDrawn="1"/>
        </p:nvPicPr>
        <p:blipFill>
          <a:blip r:embed="rId2"/>
          <a:stretch>
            <a:fillRect/>
          </a:stretch>
        </p:blipFill>
        <p:spPr>
          <a:xfrm>
            <a:off x="8458200" y="0"/>
            <a:ext cx="685800" cy="521208"/>
          </a:xfrm>
          <a:prstGeom prst="rect">
            <a:avLst/>
          </a:prstGeom>
        </p:spPr>
      </p:pic>
      <p:sp>
        <p:nvSpPr>
          <p:cNvPr id="11" name="Footer Placeholder 4">
            <a:extLst>
              <a:ext uri="{FF2B5EF4-FFF2-40B4-BE49-F238E27FC236}">
                <a16:creationId xmlns:a16="http://schemas.microsoft.com/office/drawing/2014/main" id="{893A7961-A614-6245-B142-305E929DAD31}"/>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lvl1pPr algn="l">
              <a:defRPr sz="1200" b="0" i="1">
                <a:solidFill>
                  <a:srgbClr val="6076B4"/>
                </a:solidFill>
                <a:latin typeface="+mn-lt"/>
                <a:cs typeface="Calibri"/>
              </a:defRPr>
            </a:lvl1pPr>
          </a:lstStyle>
          <a:p>
            <a:r>
              <a:rPr lang="en-US" dirty="0"/>
              <a:t>PWA13/ATHOS8</a:t>
            </a:r>
          </a:p>
        </p:txBody>
      </p:sp>
      <p:sp>
        <p:nvSpPr>
          <p:cNvPr id="12" name="Footer Placeholder 4">
            <a:extLst>
              <a:ext uri="{FF2B5EF4-FFF2-40B4-BE49-F238E27FC236}">
                <a16:creationId xmlns:a16="http://schemas.microsoft.com/office/drawing/2014/main" id="{1BD6771D-9F34-6E4C-A814-D3DC60FFAC2B}"/>
              </a:ext>
            </a:extLst>
          </p:cNvPr>
          <p:cNvSpPr txBox="1">
            <a:spLocks/>
          </p:cNvSpPr>
          <p:nvPr userDrawn="1"/>
        </p:nvSpPr>
        <p:spPr>
          <a:xfrm>
            <a:off x="3198530" y="6574239"/>
            <a:ext cx="18288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 Illari</a:t>
            </a:r>
          </a:p>
        </p:txBody>
      </p:sp>
    </p:spTree>
    <p:extLst>
      <p:ext uri="{BB962C8B-B14F-4D97-AF65-F5344CB8AC3E}">
        <p14:creationId xmlns:p14="http://schemas.microsoft.com/office/powerpoint/2010/main" val="2856975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lgn="r">
              <a:defRPr/>
            </a:lvl1pPr>
          </a:lstStyle>
          <a:p>
            <a:fld id="{07E1C93C-5050-FC42-8F10-D22D4F119D13}" type="slidenum">
              <a:rPr lang="en-US" smtClean="0"/>
              <a:pPr/>
              <a:t>‹#›</a:t>
            </a:fld>
            <a:endParaRPr lang="en-US"/>
          </a:p>
        </p:txBody>
      </p:sp>
      <p:pic>
        <p:nvPicPr>
          <p:cNvPr id="10" name="Picture 9">
            <a:extLst>
              <a:ext uri="{FF2B5EF4-FFF2-40B4-BE49-F238E27FC236}">
                <a16:creationId xmlns:a16="http://schemas.microsoft.com/office/drawing/2014/main" id="{DC715168-EEEC-A54C-A68D-275D49732B8E}"/>
              </a:ext>
            </a:extLst>
          </p:cNvPr>
          <p:cNvPicPr>
            <a:picLocks noChangeAspect="1"/>
          </p:cNvPicPr>
          <p:nvPr userDrawn="1"/>
        </p:nvPicPr>
        <p:blipFill>
          <a:blip r:embed="rId2"/>
          <a:stretch>
            <a:fillRect/>
          </a:stretch>
        </p:blipFill>
        <p:spPr>
          <a:xfrm>
            <a:off x="8456442" y="0"/>
            <a:ext cx="685800" cy="521208"/>
          </a:xfrm>
          <a:prstGeom prst="rect">
            <a:avLst/>
          </a:prstGeom>
        </p:spPr>
      </p:pic>
      <p:sp>
        <p:nvSpPr>
          <p:cNvPr id="11" name="Footer Placeholder 4">
            <a:extLst>
              <a:ext uri="{FF2B5EF4-FFF2-40B4-BE49-F238E27FC236}">
                <a16:creationId xmlns:a16="http://schemas.microsoft.com/office/drawing/2014/main" id="{2985D321-42BA-9C45-9F51-3D8E8A3B159D}"/>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lvl1pPr algn="l">
              <a:defRPr sz="1200" b="0" i="1">
                <a:solidFill>
                  <a:srgbClr val="6076B4"/>
                </a:solidFill>
                <a:latin typeface="+mn-lt"/>
                <a:cs typeface="Calibri"/>
              </a:defRPr>
            </a:lvl1pPr>
          </a:lstStyle>
          <a:p>
            <a:r>
              <a:rPr lang="en-US" dirty="0"/>
              <a:t>PWA13/ATHOS8</a:t>
            </a:r>
          </a:p>
        </p:txBody>
      </p:sp>
      <p:sp>
        <p:nvSpPr>
          <p:cNvPr id="12" name="Footer Placeholder 4">
            <a:extLst>
              <a:ext uri="{FF2B5EF4-FFF2-40B4-BE49-F238E27FC236}">
                <a16:creationId xmlns:a16="http://schemas.microsoft.com/office/drawing/2014/main" id="{DA273613-3097-B94B-B6BC-514E34C2D690}"/>
              </a:ext>
            </a:extLst>
          </p:cNvPr>
          <p:cNvSpPr txBox="1">
            <a:spLocks/>
          </p:cNvSpPr>
          <p:nvPr userDrawn="1"/>
        </p:nvSpPr>
        <p:spPr>
          <a:xfrm>
            <a:off x="3198530" y="6574239"/>
            <a:ext cx="18288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 Illari</a:t>
            </a:r>
          </a:p>
        </p:txBody>
      </p:sp>
    </p:spTree>
    <p:extLst>
      <p:ext uri="{BB962C8B-B14F-4D97-AF65-F5344CB8AC3E}">
        <p14:creationId xmlns:p14="http://schemas.microsoft.com/office/powerpoint/2010/main" val="1236125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8225861" cy="652970"/>
          </a:xfrm>
          <a:prstGeom prst="rect">
            <a:avLst/>
          </a:prstGeom>
        </p:spPr>
        <p:txBody>
          <a:bodyPr vert="horz" lIns="91440" tIns="9144" rIns="91440" bIns="9144"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097280"/>
            <a:ext cx="8229600" cy="5107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578757"/>
            <a:ext cx="2743200" cy="274320"/>
          </a:xfrm>
          <a:prstGeom prst="rect">
            <a:avLst/>
          </a:prstGeom>
        </p:spPr>
        <p:txBody>
          <a:bodyPr vert="horz" lIns="45720" tIns="45720" rIns="91440" bIns="45720" rtlCol="0" anchor="ctr"/>
          <a:lstStyle>
            <a:lvl1pPr algn="l">
              <a:defRPr sz="1200" b="0" i="1">
                <a:solidFill>
                  <a:srgbClr val="6076B4"/>
                </a:solidFill>
                <a:latin typeface="+mn-lt"/>
                <a:cs typeface="Calibri"/>
              </a:defRPr>
            </a:lvl1pPr>
          </a:lstStyle>
          <a:p>
            <a:r>
              <a:rPr lang="en-US" dirty="0"/>
              <a:t>PWA13/ATHOS8</a:t>
            </a:r>
          </a:p>
        </p:txBody>
      </p:sp>
      <p:sp>
        <p:nvSpPr>
          <p:cNvPr id="6" name="Slide Number Placeholder 5"/>
          <p:cNvSpPr>
            <a:spLocks noGrp="1"/>
          </p:cNvSpPr>
          <p:nvPr>
            <p:ph type="sldNum" sz="quarter" idx="4"/>
          </p:nvPr>
        </p:nvSpPr>
        <p:spPr>
          <a:xfrm>
            <a:off x="8580267" y="6583563"/>
            <a:ext cx="561975" cy="274320"/>
          </a:xfrm>
          <a:prstGeom prst="rect">
            <a:avLst/>
          </a:prstGeom>
        </p:spPr>
        <p:txBody>
          <a:bodyPr vert="horz" lIns="27432" tIns="45720" rIns="45720" bIns="45720" rtlCol="0" anchor="ctr"/>
          <a:lstStyle>
            <a:lvl1pPr algn="l">
              <a:defRPr sz="1200">
                <a:solidFill>
                  <a:srgbClr val="6076B4"/>
                </a:solidFill>
                <a:latin typeface="+mn-lt"/>
              </a:defRPr>
            </a:lvl1pPr>
          </a:lstStyle>
          <a:p>
            <a:fld id="{07E1C93C-5050-FC42-8F10-D22D4F119D13}" type="slidenum">
              <a:rPr lang="en-US" smtClean="0"/>
              <a:pPr/>
              <a:t>‹#›</a:t>
            </a:fld>
            <a:endParaRPr lang="en-US"/>
          </a:p>
        </p:txBody>
      </p:sp>
      <p:cxnSp>
        <p:nvCxnSpPr>
          <p:cNvPr id="9" name="Straight Connector 8"/>
          <p:cNvCxnSpPr/>
          <p:nvPr/>
        </p:nvCxnSpPr>
        <p:spPr>
          <a:xfrm>
            <a:off x="0" y="829964"/>
            <a:ext cx="9138526" cy="0"/>
          </a:xfrm>
          <a:prstGeom prst="line">
            <a:avLst/>
          </a:prstGeom>
          <a:ln w="101600" cmpd="tri">
            <a:gradFill flip="none" rotWithShape="1">
              <a:gsLst>
                <a:gs pos="0">
                  <a:schemeClr val="accent1"/>
                </a:gs>
                <a:gs pos="88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3" name="Footer Placeholder 4">
            <a:extLst>
              <a:ext uri="{FF2B5EF4-FFF2-40B4-BE49-F238E27FC236}">
                <a16:creationId xmlns:a16="http://schemas.microsoft.com/office/drawing/2014/main" id="{69961DED-6007-4D40-8C87-0C84954BA0A6}"/>
              </a:ext>
            </a:extLst>
          </p:cNvPr>
          <p:cNvSpPr txBox="1">
            <a:spLocks/>
          </p:cNvSpPr>
          <p:nvPr userDrawn="1"/>
        </p:nvSpPr>
        <p:spPr>
          <a:xfrm>
            <a:off x="3198530" y="6574239"/>
            <a:ext cx="18288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 Illari</a:t>
            </a:r>
          </a:p>
        </p:txBody>
      </p:sp>
    </p:spTree>
    <p:extLst>
      <p:ext uri="{BB962C8B-B14F-4D97-AF65-F5344CB8AC3E}">
        <p14:creationId xmlns:p14="http://schemas.microsoft.com/office/powerpoint/2010/main" val="30823527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91" r:id="rId10"/>
  </p:sldLayoutIdLst>
  <p:hf hdr="0" dt="0"/>
  <p:txStyles>
    <p:titleStyle>
      <a:lvl1pPr algn="l" defTabSz="914400" rtl="0" eaLnBrk="1" latinLnBrk="0" hangingPunct="1">
        <a:lnSpc>
          <a:spcPct val="100000"/>
        </a:lnSpc>
        <a:spcBef>
          <a:spcPct val="0"/>
        </a:spcBef>
        <a:buNone/>
        <a:defRPr sz="2400" b="1" i="0" kern="1200">
          <a:solidFill>
            <a:schemeClr val="tx2"/>
          </a:solidFill>
          <a:effectLst>
            <a:outerShdw blurRad="63500" dist="38100" dir="5400000" algn="t" rotWithShape="0">
              <a:prstClr val="black">
                <a:alpha val="25000"/>
              </a:prstClr>
            </a:outerShdw>
          </a:effectLst>
          <a:latin typeface="+mj-lt"/>
          <a:ea typeface="+mj-ea"/>
          <a:cs typeface="Calisto MT"/>
        </a:defRPr>
      </a:lvl1pPr>
    </p:titleStyle>
    <p:body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2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4E432-65BC-8970-BF07-7EFEF9F92206}"/>
              </a:ext>
            </a:extLst>
          </p:cNvPr>
          <p:cNvSpPr>
            <a:spLocks noGrp="1"/>
          </p:cNvSpPr>
          <p:nvPr>
            <p:ph type="ctrTitle"/>
          </p:nvPr>
        </p:nvSpPr>
        <p:spPr/>
        <p:txBody>
          <a:bodyPr/>
          <a:lstStyle/>
          <a:p>
            <a:r>
              <a:rPr lang="en-US" dirty="0"/>
              <a:t>Exclusive </a:t>
            </a:r>
            <a:r>
              <a:rPr lang="en-US" dirty="0" err="1"/>
              <a:t>η</a:t>
            </a:r>
            <a:r>
              <a:rPr lang="en-US" dirty="0"/>
              <a:t> Electroproduction Beam Spin Asymmetry Measurements using CLAS12 at Jefferson Lab</a:t>
            </a:r>
          </a:p>
        </p:txBody>
      </p:sp>
      <p:sp>
        <p:nvSpPr>
          <p:cNvPr id="3" name="Subtitle 2">
            <a:extLst>
              <a:ext uri="{FF2B5EF4-FFF2-40B4-BE49-F238E27FC236}">
                <a16:creationId xmlns:a16="http://schemas.microsoft.com/office/drawing/2014/main" id="{42169919-4494-3C0C-1A53-827B08D75751}"/>
              </a:ext>
            </a:extLst>
          </p:cNvPr>
          <p:cNvSpPr>
            <a:spLocks noGrp="1"/>
          </p:cNvSpPr>
          <p:nvPr>
            <p:ph type="subTitle" idx="1"/>
          </p:nvPr>
        </p:nvSpPr>
        <p:spPr>
          <a:xfrm>
            <a:off x="1371600" y="4953000"/>
            <a:ext cx="6400800" cy="1447800"/>
          </a:xfrm>
        </p:spPr>
        <p:txBody>
          <a:bodyPr/>
          <a:lstStyle/>
          <a:p>
            <a:r>
              <a:rPr lang="en-US" dirty="0"/>
              <a:t>IZZY ILLARI</a:t>
            </a:r>
          </a:p>
          <a:p>
            <a:r>
              <a:rPr lang="en-US" dirty="0"/>
              <a:t>PWA13/ATHOS8</a:t>
            </a:r>
          </a:p>
          <a:p>
            <a:r>
              <a:rPr lang="en-US" dirty="0"/>
              <a:t>29 May 2024</a:t>
            </a:r>
          </a:p>
        </p:txBody>
      </p:sp>
      <p:pic>
        <p:nvPicPr>
          <p:cNvPr id="5" name="Picture 4" descr="A logo with a red circle and black letters&#10;&#10;Description automatically generated">
            <a:extLst>
              <a:ext uri="{FF2B5EF4-FFF2-40B4-BE49-F238E27FC236}">
                <a16:creationId xmlns:a16="http://schemas.microsoft.com/office/drawing/2014/main" id="{50016CBF-FE26-C140-5292-77A1786A2385}"/>
              </a:ext>
            </a:extLst>
          </p:cNvPr>
          <p:cNvPicPr>
            <a:picLocks noChangeAspect="1"/>
          </p:cNvPicPr>
          <p:nvPr/>
        </p:nvPicPr>
        <p:blipFill>
          <a:blip r:embed="rId2"/>
          <a:stretch>
            <a:fillRect/>
          </a:stretch>
        </p:blipFill>
        <p:spPr>
          <a:xfrm>
            <a:off x="6422833" y="6029147"/>
            <a:ext cx="1569904" cy="828853"/>
          </a:xfrm>
          <a:prstGeom prst="rect">
            <a:avLst/>
          </a:prstGeom>
        </p:spPr>
      </p:pic>
    </p:spTree>
    <p:extLst>
      <p:ext uri="{BB962C8B-B14F-4D97-AF65-F5344CB8AC3E}">
        <p14:creationId xmlns:p14="http://schemas.microsoft.com/office/powerpoint/2010/main" val="2564290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FA99-BC32-A683-8891-7D10A00A11D1}"/>
              </a:ext>
            </a:extLst>
          </p:cNvPr>
          <p:cNvSpPr>
            <a:spLocks noGrp="1"/>
          </p:cNvSpPr>
          <p:nvPr>
            <p:ph type="title"/>
          </p:nvPr>
        </p:nvSpPr>
        <p:spPr/>
        <p:txBody>
          <a:bodyPr/>
          <a:lstStyle/>
          <a:p>
            <a:r>
              <a:rPr lang="en-US" dirty="0"/>
              <a:t>Kinematic Binning: Phase Space Coverage</a:t>
            </a:r>
          </a:p>
        </p:txBody>
      </p:sp>
      <p:sp>
        <p:nvSpPr>
          <p:cNvPr id="3" name="Content Placeholder 2">
            <a:extLst>
              <a:ext uri="{FF2B5EF4-FFF2-40B4-BE49-F238E27FC236}">
                <a16:creationId xmlns:a16="http://schemas.microsoft.com/office/drawing/2014/main" id="{60A7AD0F-22A0-3B41-89B6-C91773F16BBC}"/>
              </a:ext>
            </a:extLst>
          </p:cNvPr>
          <p:cNvSpPr>
            <a:spLocks noGrp="1"/>
          </p:cNvSpPr>
          <p:nvPr>
            <p:ph idx="1"/>
          </p:nvPr>
        </p:nvSpPr>
        <p:spPr>
          <a:xfrm>
            <a:off x="0" y="927652"/>
            <a:ext cx="9144000" cy="5277377"/>
          </a:xfrm>
        </p:spPr>
        <p:txBody>
          <a:bodyPr/>
          <a:lstStyle/>
          <a:p>
            <a:r>
              <a:rPr lang="en-US" b="1" dirty="0"/>
              <a:t>Key Idea: </a:t>
            </a:r>
            <a:r>
              <a:rPr lang="en-US" dirty="0"/>
              <a:t>The multi-dimensional kinematic phase space is partitioned into discrete bins for detailed analysis.</a:t>
            </a:r>
          </a:p>
        </p:txBody>
      </p:sp>
      <p:sp>
        <p:nvSpPr>
          <p:cNvPr id="4" name="Slide Number Placeholder 3">
            <a:extLst>
              <a:ext uri="{FF2B5EF4-FFF2-40B4-BE49-F238E27FC236}">
                <a16:creationId xmlns:a16="http://schemas.microsoft.com/office/drawing/2014/main" id="{1F552471-58E0-C47B-9A48-1CA17942144E}"/>
              </a:ext>
            </a:extLst>
          </p:cNvPr>
          <p:cNvSpPr>
            <a:spLocks noGrp="1"/>
          </p:cNvSpPr>
          <p:nvPr>
            <p:ph type="sldNum" sz="quarter" idx="12"/>
          </p:nvPr>
        </p:nvSpPr>
        <p:spPr/>
        <p:txBody>
          <a:bodyPr/>
          <a:lstStyle/>
          <a:p>
            <a:fld id="{07E1C93C-5050-FC42-8F10-D22D4F119D13}" type="slidenum">
              <a:rPr lang="en-US" smtClean="0"/>
              <a:pPr/>
              <a:t>10</a:t>
            </a:fld>
            <a:endParaRPr lang="en-US"/>
          </a:p>
        </p:txBody>
      </p:sp>
      <p:sp>
        <p:nvSpPr>
          <p:cNvPr id="5" name="Footer Placeholder 4">
            <a:extLst>
              <a:ext uri="{FF2B5EF4-FFF2-40B4-BE49-F238E27FC236}">
                <a16:creationId xmlns:a16="http://schemas.microsoft.com/office/drawing/2014/main" id="{3042DB7A-DB31-FEDB-F7FE-C87B853C80AD}"/>
              </a:ext>
            </a:extLst>
          </p:cNvPr>
          <p:cNvSpPr>
            <a:spLocks noGrp="1"/>
          </p:cNvSpPr>
          <p:nvPr>
            <p:ph type="ftr" sz="quarter" idx="3"/>
          </p:nvPr>
        </p:nvSpPr>
        <p:spPr/>
        <p:txBody>
          <a:bodyPr/>
          <a:lstStyle/>
          <a:p>
            <a:r>
              <a:rPr lang="en-US" dirty="0"/>
              <a:t>PWA13/ATHOS8</a:t>
            </a:r>
          </a:p>
        </p:txBody>
      </p:sp>
      <p:pic>
        <p:nvPicPr>
          <p:cNvPr id="5122" name="Picture 2">
            <a:extLst>
              <a:ext uri="{FF2B5EF4-FFF2-40B4-BE49-F238E27FC236}">
                <a16:creationId xmlns:a16="http://schemas.microsoft.com/office/drawing/2014/main" id="{CE7A4F1E-CE39-36C3-7443-CFB93D9C2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20" y="1557850"/>
            <a:ext cx="3657600" cy="262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A787E1C-F969-C03C-1C29-9FEF06846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62" y="4186115"/>
            <a:ext cx="3657600" cy="26282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994CBC24-D8EF-1E75-3CF4-FC3988C73CE6}"/>
              </a:ext>
            </a:extLst>
          </p:cNvPr>
          <p:cNvGraphicFramePr>
            <a:graphicFrameLocks noGrp="1"/>
          </p:cNvGraphicFramePr>
          <p:nvPr>
            <p:extLst>
              <p:ext uri="{D42A27DB-BD31-4B8C-83A1-F6EECF244321}">
                <p14:modId xmlns:p14="http://schemas.microsoft.com/office/powerpoint/2010/main" val="3082848921"/>
              </p:ext>
            </p:extLst>
          </p:nvPr>
        </p:nvGraphicFramePr>
        <p:xfrm>
          <a:off x="4256640" y="1633029"/>
          <a:ext cx="4885602" cy="4572000"/>
        </p:xfrm>
        <a:graphic>
          <a:graphicData uri="http://schemas.openxmlformats.org/drawingml/2006/table">
            <a:tbl>
              <a:tblPr firstRow="1" bandRow="1">
                <a:tableStyleId>{5C22544A-7EE6-4342-B048-85BDC9FD1C3A}</a:tableStyleId>
              </a:tblPr>
              <a:tblGrid>
                <a:gridCol w="1352361">
                  <a:extLst>
                    <a:ext uri="{9D8B030D-6E8A-4147-A177-3AD203B41FA5}">
                      <a16:colId xmlns:a16="http://schemas.microsoft.com/office/drawing/2014/main" val="898874595"/>
                    </a:ext>
                  </a:extLst>
                </a:gridCol>
                <a:gridCol w="1075033">
                  <a:extLst>
                    <a:ext uri="{9D8B030D-6E8A-4147-A177-3AD203B41FA5}">
                      <a16:colId xmlns:a16="http://schemas.microsoft.com/office/drawing/2014/main" val="1777928972"/>
                    </a:ext>
                  </a:extLst>
                </a:gridCol>
                <a:gridCol w="1352361">
                  <a:extLst>
                    <a:ext uri="{9D8B030D-6E8A-4147-A177-3AD203B41FA5}">
                      <a16:colId xmlns:a16="http://schemas.microsoft.com/office/drawing/2014/main" val="3195258640"/>
                    </a:ext>
                  </a:extLst>
                </a:gridCol>
                <a:gridCol w="1105847">
                  <a:extLst>
                    <a:ext uri="{9D8B030D-6E8A-4147-A177-3AD203B41FA5}">
                      <a16:colId xmlns:a16="http://schemas.microsoft.com/office/drawing/2014/main" val="2856587065"/>
                    </a:ext>
                  </a:extLst>
                </a:gridCol>
              </a:tblGrid>
              <a:tr h="236315">
                <a:tc>
                  <a:txBody>
                    <a:bodyPr/>
                    <a:lstStyle/>
                    <a:p>
                      <a:pPr algn="ctr"/>
                      <a:r>
                        <a:rPr lang="en-US" sz="1400" dirty="0"/>
                        <a:t>W [GeV]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dirty="0" err="1"/>
                        <a:t>ϕ</a:t>
                      </a:r>
                      <a:r>
                        <a:rPr lang="en-US" sz="1400" dirty="0"/>
                        <a:t>* [deg]</a:t>
                      </a:r>
                    </a:p>
                  </a:txBody>
                  <a:tcPr/>
                </a:tc>
                <a:tc>
                  <a:txBody>
                    <a:bodyPr/>
                    <a:lstStyle/>
                    <a:p>
                      <a:pPr algn="ctr"/>
                      <a:r>
                        <a:rPr lang="en-US" sz="1400" dirty="0"/>
                        <a:t>Q</a:t>
                      </a:r>
                      <a:r>
                        <a:rPr lang="en-US" sz="1400" baseline="30000" dirty="0"/>
                        <a:t>2</a:t>
                      </a:r>
                      <a:r>
                        <a:rPr lang="en-US" sz="1400" dirty="0"/>
                        <a:t> [GeV</a:t>
                      </a:r>
                      <a:r>
                        <a:rPr lang="en-US" sz="1400" baseline="30000" dirty="0"/>
                        <a:t>2</a:t>
                      </a:r>
                      <a:r>
                        <a:rPr lang="en-US" sz="1400" dirty="0"/>
                        <a:t>]</a:t>
                      </a:r>
                    </a:p>
                  </a:txBody>
                  <a:tcPr/>
                </a:tc>
                <a:tc>
                  <a:txBody>
                    <a:bodyPr/>
                    <a:lstStyle/>
                    <a:p>
                      <a:pPr algn="ctr"/>
                      <a:r>
                        <a:rPr lang="en-US" sz="1400" dirty="0"/>
                        <a:t>cos(</a:t>
                      </a:r>
                      <a:r>
                        <a:rPr lang="en-US" sz="1400" dirty="0" err="1"/>
                        <a:t>θ</a:t>
                      </a:r>
                      <a:r>
                        <a:rPr lang="en-US" sz="1400" dirty="0"/>
                        <a:t>*)</a:t>
                      </a:r>
                    </a:p>
                  </a:txBody>
                  <a:tcPr/>
                </a:tc>
                <a:extLst>
                  <a:ext uri="{0D108BD9-81ED-4DB2-BD59-A6C34878D82A}">
                    <a16:rowId xmlns:a16="http://schemas.microsoft.com/office/drawing/2014/main" val="3381309344"/>
                  </a:ext>
                </a:extLst>
              </a:tr>
              <a:tr h="212263">
                <a:tc>
                  <a:txBody>
                    <a:bodyPr/>
                    <a:lstStyle/>
                    <a:p>
                      <a:pPr algn="ctr"/>
                      <a:r>
                        <a:rPr lang="en-US" sz="1400" dirty="0"/>
                        <a:t>1.610 to 1.635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 to 38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mn-lt"/>
                          <a:ea typeface="+mn-ea"/>
                          <a:cs typeface="+mn-cs"/>
                        </a:rPr>
                        <a:t>0.300</a:t>
                      </a:r>
                      <a:r>
                        <a:rPr lang="en-US" sz="1400" dirty="0"/>
                        <a:t> to 0.521</a:t>
                      </a:r>
                    </a:p>
                  </a:txBody>
                  <a:tcPr/>
                </a:tc>
                <a:tc>
                  <a:txBody>
                    <a:bodyPr/>
                    <a:lstStyle/>
                    <a:p>
                      <a:pPr algn="ctr"/>
                      <a:r>
                        <a:rPr lang="en-US" sz="1400" dirty="0"/>
                        <a:t>-1.0 to -0.5</a:t>
                      </a:r>
                    </a:p>
                  </a:txBody>
                  <a:tcPr/>
                </a:tc>
                <a:extLst>
                  <a:ext uri="{0D108BD9-81ED-4DB2-BD59-A6C34878D82A}">
                    <a16:rowId xmlns:a16="http://schemas.microsoft.com/office/drawing/2014/main" val="1255932541"/>
                  </a:ext>
                </a:extLst>
              </a:tr>
              <a:tr h="212263">
                <a:tc>
                  <a:txBody>
                    <a:bodyPr/>
                    <a:lstStyle/>
                    <a:p>
                      <a:pPr algn="ctr"/>
                      <a:r>
                        <a:rPr lang="en-US" sz="1400" dirty="0"/>
                        <a:t>1.635 to 1.660</a:t>
                      </a:r>
                    </a:p>
                  </a:txBody>
                  <a:tcPr/>
                </a:tc>
                <a:tc>
                  <a:txBody>
                    <a:bodyPr/>
                    <a:lstStyle/>
                    <a:p>
                      <a:pPr algn="ctr"/>
                      <a:r>
                        <a:rPr lang="en-US" sz="1400" dirty="0"/>
                        <a:t>38 to 68</a:t>
                      </a:r>
                    </a:p>
                  </a:txBody>
                  <a:tcPr/>
                </a:tc>
                <a:tc>
                  <a:txBody>
                    <a:bodyPr/>
                    <a:lstStyle/>
                    <a:p>
                      <a:pPr algn="ctr"/>
                      <a:r>
                        <a:rPr lang="en-US" sz="1400" dirty="0"/>
                        <a:t>0.521 to 0.896</a:t>
                      </a:r>
                    </a:p>
                  </a:txBody>
                  <a:tcPr/>
                </a:tc>
                <a:tc>
                  <a:txBody>
                    <a:bodyPr/>
                    <a:lstStyle/>
                    <a:p>
                      <a:pPr algn="ctr"/>
                      <a:r>
                        <a:rPr lang="en-US" sz="1400" dirty="0"/>
                        <a:t>-0.5 to 0.0</a:t>
                      </a:r>
                    </a:p>
                  </a:txBody>
                  <a:tcPr/>
                </a:tc>
                <a:extLst>
                  <a:ext uri="{0D108BD9-81ED-4DB2-BD59-A6C34878D82A}">
                    <a16:rowId xmlns:a16="http://schemas.microsoft.com/office/drawing/2014/main" val="2140701921"/>
                  </a:ext>
                </a:extLst>
              </a:tr>
              <a:tr h="212263">
                <a:tc>
                  <a:txBody>
                    <a:bodyPr/>
                    <a:lstStyle/>
                    <a:p>
                      <a:pPr algn="ctr"/>
                      <a:r>
                        <a:rPr lang="en-US" sz="1400" dirty="0"/>
                        <a:t>1.660 to 1.685</a:t>
                      </a:r>
                    </a:p>
                  </a:txBody>
                  <a:tcPr/>
                </a:tc>
                <a:tc>
                  <a:txBody>
                    <a:bodyPr/>
                    <a:lstStyle/>
                    <a:p>
                      <a:pPr algn="ctr"/>
                      <a:r>
                        <a:rPr lang="en-US" sz="1400" dirty="0"/>
                        <a:t>68 to 91</a:t>
                      </a:r>
                    </a:p>
                  </a:txBody>
                  <a:tcPr/>
                </a:tc>
                <a:tc>
                  <a:txBody>
                    <a:bodyPr/>
                    <a:lstStyle/>
                    <a:p>
                      <a:pPr algn="ctr"/>
                      <a:r>
                        <a:rPr lang="en-US" sz="1400" dirty="0"/>
                        <a:t>0.896 to 1.850</a:t>
                      </a:r>
                    </a:p>
                  </a:txBody>
                  <a:tcPr/>
                </a:tc>
                <a:tc>
                  <a:txBody>
                    <a:bodyPr/>
                    <a:lstStyle/>
                    <a:p>
                      <a:pPr algn="ctr"/>
                      <a:r>
                        <a:rPr lang="en-US" sz="1400" dirty="0"/>
                        <a:t>0.0 to 0.5</a:t>
                      </a:r>
                    </a:p>
                  </a:txBody>
                  <a:tcPr/>
                </a:tc>
                <a:extLst>
                  <a:ext uri="{0D108BD9-81ED-4DB2-BD59-A6C34878D82A}">
                    <a16:rowId xmlns:a16="http://schemas.microsoft.com/office/drawing/2014/main" val="3485675058"/>
                  </a:ext>
                </a:extLst>
              </a:tr>
              <a:tr h="212263">
                <a:tc>
                  <a:txBody>
                    <a:bodyPr/>
                    <a:lstStyle/>
                    <a:p>
                      <a:pPr algn="ctr"/>
                      <a:r>
                        <a:rPr lang="en-US" sz="1400" dirty="0"/>
                        <a:t>1.685 to 1.710</a:t>
                      </a:r>
                    </a:p>
                  </a:txBody>
                  <a:tcPr/>
                </a:tc>
                <a:tc>
                  <a:txBody>
                    <a:bodyPr/>
                    <a:lstStyle/>
                    <a:p>
                      <a:pPr algn="ctr"/>
                      <a:r>
                        <a:rPr lang="en-US" sz="1400" dirty="0"/>
                        <a:t>91 to 115</a:t>
                      </a:r>
                    </a:p>
                  </a:txBody>
                  <a:tcPr/>
                </a:tc>
                <a:tc>
                  <a:txBody>
                    <a:bodyPr/>
                    <a:lstStyle/>
                    <a:p>
                      <a:pPr algn="ctr"/>
                      <a:r>
                        <a:rPr lang="en-US" sz="1400" dirty="0"/>
                        <a:t>1.850 to 5.671</a:t>
                      </a:r>
                    </a:p>
                  </a:txBody>
                  <a:tcPr/>
                </a:tc>
                <a:tc>
                  <a:txBody>
                    <a:bodyPr/>
                    <a:lstStyle/>
                    <a:p>
                      <a:pPr algn="ctr"/>
                      <a:r>
                        <a:rPr lang="en-US" sz="1400" dirty="0"/>
                        <a:t>0.5 to 1.0</a:t>
                      </a:r>
                    </a:p>
                  </a:txBody>
                  <a:tcPr/>
                </a:tc>
                <a:extLst>
                  <a:ext uri="{0D108BD9-81ED-4DB2-BD59-A6C34878D82A}">
                    <a16:rowId xmlns:a16="http://schemas.microsoft.com/office/drawing/2014/main" val="53870385"/>
                  </a:ext>
                </a:extLst>
              </a:tr>
              <a:tr h="212263">
                <a:tc>
                  <a:txBody>
                    <a:bodyPr/>
                    <a:lstStyle/>
                    <a:p>
                      <a:pPr algn="ctr"/>
                      <a:r>
                        <a:rPr lang="en-US" sz="1400" dirty="0"/>
                        <a:t>1.710 to 1.735</a:t>
                      </a:r>
                    </a:p>
                  </a:txBody>
                  <a:tcPr/>
                </a:tc>
                <a:tc>
                  <a:txBody>
                    <a:bodyPr/>
                    <a:lstStyle/>
                    <a:p>
                      <a:pPr algn="ctr"/>
                      <a:r>
                        <a:rPr lang="en-US" sz="1400" dirty="0"/>
                        <a:t>115 to 180</a:t>
                      </a:r>
                    </a:p>
                  </a:txBody>
                  <a:tcPr/>
                </a:tc>
                <a:tc>
                  <a:txBody>
                    <a:bodyPr/>
                    <a:lstStyle/>
                    <a:p>
                      <a:pPr algn="ctr"/>
                      <a:endParaRPr lang="en-US" sz="1400" dirty="0"/>
                    </a:p>
                  </a:txBody>
                  <a:tcPr/>
                </a:tc>
                <a:tc>
                  <a:txBody>
                    <a:bodyPr/>
                    <a:lstStyle/>
                    <a:p>
                      <a:pPr algn="ctr"/>
                      <a:endParaRPr lang="en-US" sz="1400" dirty="0"/>
                    </a:p>
                  </a:txBody>
                  <a:tcPr/>
                </a:tc>
                <a:extLst>
                  <a:ext uri="{0D108BD9-81ED-4DB2-BD59-A6C34878D82A}">
                    <a16:rowId xmlns:a16="http://schemas.microsoft.com/office/drawing/2014/main" val="3771407352"/>
                  </a:ext>
                </a:extLst>
              </a:tr>
              <a:tr h="212263">
                <a:tc>
                  <a:txBody>
                    <a:bodyPr/>
                    <a:lstStyle/>
                    <a:p>
                      <a:pPr algn="ctr"/>
                      <a:r>
                        <a:rPr lang="en-US" sz="1400" dirty="0"/>
                        <a:t>1.735 to 1.760</a:t>
                      </a:r>
                    </a:p>
                  </a:txBody>
                  <a:tcPr/>
                </a:tc>
                <a:tc>
                  <a:txBody>
                    <a:bodyPr/>
                    <a:lstStyle/>
                    <a:p>
                      <a:pPr algn="ctr"/>
                      <a:r>
                        <a:rPr lang="en-US" sz="1400" dirty="0"/>
                        <a:t>180 to 246</a:t>
                      </a:r>
                    </a:p>
                  </a:txBody>
                  <a:tcPr/>
                </a:tc>
                <a:tc>
                  <a:txBody>
                    <a:bodyPr/>
                    <a:lstStyle/>
                    <a:p>
                      <a:pPr algn="ctr"/>
                      <a:endParaRPr lang="en-US" sz="1400"/>
                    </a:p>
                  </a:txBody>
                  <a:tcPr/>
                </a:tc>
                <a:tc>
                  <a:txBody>
                    <a:bodyPr/>
                    <a:lstStyle/>
                    <a:p>
                      <a:pPr algn="ctr"/>
                      <a:endParaRPr lang="en-US" sz="1400" dirty="0"/>
                    </a:p>
                  </a:txBody>
                  <a:tcPr/>
                </a:tc>
                <a:extLst>
                  <a:ext uri="{0D108BD9-81ED-4DB2-BD59-A6C34878D82A}">
                    <a16:rowId xmlns:a16="http://schemas.microsoft.com/office/drawing/2014/main" val="3514664671"/>
                  </a:ext>
                </a:extLst>
              </a:tr>
              <a:tr h="212263">
                <a:tc>
                  <a:txBody>
                    <a:bodyPr/>
                    <a:lstStyle/>
                    <a:p>
                      <a:pPr algn="ctr"/>
                      <a:r>
                        <a:rPr lang="en-US" sz="1400" dirty="0"/>
                        <a:t>1.760 to 1.785</a:t>
                      </a:r>
                    </a:p>
                  </a:txBody>
                  <a:tcPr/>
                </a:tc>
                <a:tc>
                  <a:txBody>
                    <a:bodyPr/>
                    <a:lstStyle/>
                    <a:p>
                      <a:pPr algn="ctr"/>
                      <a:r>
                        <a:rPr lang="en-US" sz="1400" dirty="0"/>
                        <a:t>246 to 269</a:t>
                      </a:r>
                    </a:p>
                  </a:txBody>
                  <a:tcPr/>
                </a:tc>
                <a:tc>
                  <a:txBody>
                    <a:bodyPr/>
                    <a:lstStyle/>
                    <a:p>
                      <a:pPr algn="ctr"/>
                      <a:endParaRPr lang="en-US" sz="1400"/>
                    </a:p>
                  </a:txBody>
                  <a:tcPr/>
                </a:tc>
                <a:tc>
                  <a:txBody>
                    <a:bodyPr/>
                    <a:lstStyle/>
                    <a:p>
                      <a:pPr algn="ctr"/>
                      <a:endParaRPr lang="en-US" sz="1400"/>
                    </a:p>
                  </a:txBody>
                  <a:tcPr/>
                </a:tc>
                <a:extLst>
                  <a:ext uri="{0D108BD9-81ED-4DB2-BD59-A6C34878D82A}">
                    <a16:rowId xmlns:a16="http://schemas.microsoft.com/office/drawing/2014/main" val="2744106754"/>
                  </a:ext>
                </a:extLst>
              </a:tr>
              <a:tr h="212263">
                <a:tc>
                  <a:txBody>
                    <a:bodyPr/>
                    <a:lstStyle/>
                    <a:p>
                      <a:pPr algn="ctr"/>
                      <a:r>
                        <a:rPr lang="en-US" sz="1400" dirty="0"/>
                        <a:t>1.785 to 1.810</a:t>
                      </a:r>
                    </a:p>
                  </a:txBody>
                  <a:tcPr/>
                </a:tc>
                <a:tc>
                  <a:txBody>
                    <a:bodyPr/>
                    <a:lstStyle/>
                    <a:p>
                      <a:pPr algn="ctr"/>
                      <a:r>
                        <a:rPr lang="en-US" sz="1400" dirty="0"/>
                        <a:t>269 to 294</a:t>
                      </a:r>
                    </a:p>
                  </a:txBody>
                  <a:tcPr/>
                </a:tc>
                <a:tc>
                  <a:txBody>
                    <a:bodyPr/>
                    <a:lstStyle/>
                    <a:p>
                      <a:pPr algn="ctr"/>
                      <a:endParaRPr lang="en-US" sz="1400"/>
                    </a:p>
                  </a:txBody>
                  <a:tcPr/>
                </a:tc>
                <a:tc>
                  <a:txBody>
                    <a:bodyPr/>
                    <a:lstStyle/>
                    <a:p>
                      <a:pPr algn="ctr"/>
                      <a:endParaRPr lang="en-US" sz="1400"/>
                    </a:p>
                  </a:txBody>
                  <a:tcPr/>
                </a:tc>
                <a:extLst>
                  <a:ext uri="{0D108BD9-81ED-4DB2-BD59-A6C34878D82A}">
                    <a16:rowId xmlns:a16="http://schemas.microsoft.com/office/drawing/2014/main" val="1298190798"/>
                  </a:ext>
                </a:extLst>
              </a:tr>
              <a:tr h="212263">
                <a:tc>
                  <a:txBody>
                    <a:bodyPr/>
                    <a:lstStyle/>
                    <a:p>
                      <a:pPr algn="ctr"/>
                      <a:r>
                        <a:rPr lang="en-US" sz="1400" dirty="0"/>
                        <a:t>1.810 to 1.860</a:t>
                      </a:r>
                    </a:p>
                  </a:txBody>
                  <a:tcPr/>
                </a:tc>
                <a:tc>
                  <a:txBody>
                    <a:bodyPr/>
                    <a:lstStyle/>
                    <a:p>
                      <a:pPr algn="ctr"/>
                      <a:r>
                        <a:rPr lang="en-US" sz="1400" dirty="0"/>
                        <a:t>294 to 324</a:t>
                      </a:r>
                    </a:p>
                  </a:txBody>
                  <a:tcPr/>
                </a:tc>
                <a:tc>
                  <a:txBody>
                    <a:bodyPr/>
                    <a:lstStyle/>
                    <a:p>
                      <a:pPr algn="ctr"/>
                      <a:endParaRPr lang="en-US" sz="1400"/>
                    </a:p>
                  </a:txBody>
                  <a:tcPr/>
                </a:tc>
                <a:tc>
                  <a:txBody>
                    <a:bodyPr/>
                    <a:lstStyle/>
                    <a:p>
                      <a:pPr algn="ctr"/>
                      <a:endParaRPr lang="en-US" sz="1400"/>
                    </a:p>
                  </a:txBody>
                  <a:tcPr/>
                </a:tc>
                <a:extLst>
                  <a:ext uri="{0D108BD9-81ED-4DB2-BD59-A6C34878D82A}">
                    <a16:rowId xmlns:a16="http://schemas.microsoft.com/office/drawing/2014/main" val="2520986918"/>
                  </a:ext>
                </a:extLst>
              </a:tr>
              <a:tr h="212263">
                <a:tc>
                  <a:txBody>
                    <a:bodyPr/>
                    <a:lstStyle/>
                    <a:p>
                      <a:pPr algn="ctr"/>
                      <a:r>
                        <a:rPr lang="en-US" sz="1400" dirty="0"/>
                        <a:t>1.860 to 1.910</a:t>
                      </a:r>
                    </a:p>
                  </a:txBody>
                  <a:tcPr/>
                </a:tc>
                <a:tc>
                  <a:txBody>
                    <a:bodyPr/>
                    <a:lstStyle/>
                    <a:p>
                      <a:pPr algn="ctr"/>
                      <a:r>
                        <a:rPr lang="en-US" sz="1400" dirty="0"/>
                        <a:t>324 to 360</a:t>
                      </a:r>
                    </a:p>
                  </a:txBody>
                  <a:tcPr/>
                </a:tc>
                <a:tc>
                  <a:txBody>
                    <a:bodyPr/>
                    <a:lstStyle/>
                    <a:p>
                      <a:pPr algn="ctr"/>
                      <a:endParaRPr lang="en-US" sz="1400"/>
                    </a:p>
                  </a:txBody>
                  <a:tcPr/>
                </a:tc>
                <a:tc>
                  <a:txBody>
                    <a:bodyPr/>
                    <a:lstStyle/>
                    <a:p>
                      <a:pPr algn="ctr"/>
                      <a:endParaRPr lang="en-US" sz="1400"/>
                    </a:p>
                  </a:txBody>
                  <a:tcPr/>
                </a:tc>
                <a:extLst>
                  <a:ext uri="{0D108BD9-81ED-4DB2-BD59-A6C34878D82A}">
                    <a16:rowId xmlns:a16="http://schemas.microsoft.com/office/drawing/2014/main" val="1444308919"/>
                  </a:ext>
                </a:extLst>
              </a:tr>
              <a:tr h="212263">
                <a:tc>
                  <a:txBody>
                    <a:bodyPr/>
                    <a:lstStyle/>
                    <a:p>
                      <a:pPr algn="ctr"/>
                      <a:r>
                        <a:rPr lang="en-US" sz="1400" dirty="0"/>
                        <a:t>1.910 to 1.960</a:t>
                      </a:r>
                    </a:p>
                  </a:txBody>
                  <a:tcPr/>
                </a:tc>
                <a:tc>
                  <a:txBody>
                    <a:bodyPr/>
                    <a:lstStyle/>
                    <a:p>
                      <a:pPr algn="ctr"/>
                      <a:endParaRPr lang="en-US" sz="1400"/>
                    </a:p>
                  </a:txBody>
                  <a:tcPr/>
                </a:tc>
                <a:tc>
                  <a:txBody>
                    <a:bodyPr/>
                    <a:lstStyle/>
                    <a:p>
                      <a:pPr algn="ctr"/>
                      <a:endParaRPr lang="en-US" sz="1400"/>
                    </a:p>
                  </a:txBody>
                  <a:tcPr/>
                </a:tc>
                <a:tc>
                  <a:txBody>
                    <a:bodyPr/>
                    <a:lstStyle/>
                    <a:p>
                      <a:pPr algn="ctr"/>
                      <a:endParaRPr lang="en-US" sz="1400"/>
                    </a:p>
                  </a:txBody>
                  <a:tcPr/>
                </a:tc>
                <a:extLst>
                  <a:ext uri="{0D108BD9-81ED-4DB2-BD59-A6C34878D82A}">
                    <a16:rowId xmlns:a16="http://schemas.microsoft.com/office/drawing/2014/main" val="2467305669"/>
                  </a:ext>
                </a:extLst>
              </a:tr>
              <a:tr h="212263">
                <a:tc>
                  <a:txBody>
                    <a:bodyPr/>
                    <a:lstStyle/>
                    <a:p>
                      <a:pPr algn="ctr"/>
                      <a:r>
                        <a:rPr lang="en-US" sz="1400" dirty="0"/>
                        <a:t>1.960 to 2.010</a:t>
                      </a:r>
                    </a:p>
                  </a:txBody>
                  <a:tcPr/>
                </a:tc>
                <a:tc>
                  <a:txBody>
                    <a:bodyPr/>
                    <a:lstStyle/>
                    <a:p>
                      <a:pPr algn="ctr"/>
                      <a:endParaRPr lang="en-US" sz="1400"/>
                    </a:p>
                  </a:txBody>
                  <a:tcPr/>
                </a:tc>
                <a:tc>
                  <a:txBody>
                    <a:bodyPr/>
                    <a:lstStyle/>
                    <a:p>
                      <a:pPr algn="ctr"/>
                      <a:endParaRPr lang="en-US" sz="1400"/>
                    </a:p>
                  </a:txBody>
                  <a:tcPr/>
                </a:tc>
                <a:tc>
                  <a:txBody>
                    <a:bodyPr/>
                    <a:lstStyle/>
                    <a:p>
                      <a:pPr algn="ctr"/>
                      <a:endParaRPr lang="en-US" sz="1400"/>
                    </a:p>
                  </a:txBody>
                  <a:tcPr/>
                </a:tc>
                <a:extLst>
                  <a:ext uri="{0D108BD9-81ED-4DB2-BD59-A6C34878D82A}">
                    <a16:rowId xmlns:a16="http://schemas.microsoft.com/office/drawing/2014/main" val="987689313"/>
                  </a:ext>
                </a:extLst>
              </a:tr>
              <a:tr h="212263">
                <a:tc>
                  <a:txBody>
                    <a:bodyPr/>
                    <a:lstStyle/>
                    <a:p>
                      <a:pPr algn="ctr"/>
                      <a:r>
                        <a:rPr lang="en-US" sz="1400" dirty="0"/>
                        <a:t>2.010 to 2.110</a:t>
                      </a:r>
                    </a:p>
                  </a:txBody>
                  <a:tcPr/>
                </a:tc>
                <a:tc>
                  <a:txBody>
                    <a:bodyPr/>
                    <a:lstStyle/>
                    <a:p>
                      <a:pPr algn="ctr"/>
                      <a:endParaRPr lang="en-US" sz="1400"/>
                    </a:p>
                  </a:txBody>
                  <a:tcPr/>
                </a:tc>
                <a:tc>
                  <a:txBody>
                    <a:bodyPr/>
                    <a:lstStyle/>
                    <a:p>
                      <a:pPr algn="ctr"/>
                      <a:endParaRPr lang="en-US" sz="1400"/>
                    </a:p>
                  </a:txBody>
                  <a:tcPr/>
                </a:tc>
                <a:tc>
                  <a:txBody>
                    <a:bodyPr/>
                    <a:lstStyle/>
                    <a:p>
                      <a:pPr algn="ctr"/>
                      <a:endParaRPr lang="en-US" sz="1400"/>
                    </a:p>
                  </a:txBody>
                  <a:tcPr/>
                </a:tc>
                <a:extLst>
                  <a:ext uri="{0D108BD9-81ED-4DB2-BD59-A6C34878D82A}">
                    <a16:rowId xmlns:a16="http://schemas.microsoft.com/office/drawing/2014/main" val="2661391264"/>
                  </a:ext>
                </a:extLst>
              </a:tr>
              <a:tr h="2122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2.110 to </a:t>
                      </a:r>
                      <a:r>
                        <a:rPr lang="en-US" sz="1400" b="0" kern="1200" dirty="0">
                          <a:solidFill>
                            <a:schemeClr val="dk1"/>
                          </a:solidFill>
                          <a:effectLst/>
                          <a:latin typeface="+mn-lt"/>
                          <a:ea typeface="+mn-ea"/>
                          <a:cs typeface="+mn-cs"/>
                        </a:rPr>
                        <a:t>2.210</a:t>
                      </a:r>
                    </a:p>
                  </a:txBody>
                  <a:tcPr/>
                </a:tc>
                <a:tc>
                  <a:txBody>
                    <a:bodyPr/>
                    <a:lstStyle/>
                    <a:p>
                      <a:pPr algn="ctr"/>
                      <a:endParaRPr lang="en-US" sz="1400" dirty="0"/>
                    </a:p>
                  </a:txBody>
                  <a:tcPr/>
                </a:tc>
                <a:tc>
                  <a:txBody>
                    <a:bodyPr/>
                    <a:lstStyle/>
                    <a:p>
                      <a:pPr algn="ctr"/>
                      <a:endParaRPr lang="en-US" sz="1400"/>
                    </a:p>
                  </a:txBody>
                  <a:tcPr/>
                </a:tc>
                <a:tc>
                  <a:txBody>
                    <a:bodyPr/>
                    <a:lstStyle/>
                    <a:p>
                      <a:pPr algn="ctr"/>
                      <a:endParaRPr lang="en-US" sz="1400" dirty="0"/>
                    </a:p>
                  </a:txBody>
                  <a:tcPr/>
                </a:tc>
                <a:extLst>
                  <a:ext uri="{0D108BD9-81ED-4DB2-BD59-A6C34878D82A}">
                    <a16:rowId xmlns:a16="http://schemas.microsoft.com/office/drawing/2014/main" val="2602050905"/>
                  </a:ext>
                </a:extLst>
              </a:tr>
            </a:tbl>
          </a:graphicData>
        </a:graphic>
      </p:graphicFrame>
      <p:sp>
        <p:nvSpPr>
          <p:cNvPr id="7" name="TextBox 6">
            <a:extLst>
              <a:ext uri="{FF2B5EF4-FFF2-40B4-BE49-F238E27FC236}">
                <a16:creationId xmlns:a16="http://schemas.microsoft.com/office/drawing/2014/main" id="{F135B9AE-F022-1ED4-540B-2F274AABF076}"/>
              </a:ext>
            </a:extLst>
          </p:cNvPr>
          <p:cNvSpPr txBox="1"/>
          <p:nvPr/>
        </p:nvSpPr>
        <p:spPr>
          <a:xfrm rot="20137022">
            <a:off x="1131826" y="2635746"/>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8" name="TextBox 7">
            <a:extLst>
              <a:ext uri="{FF2B5EF4-FFF2-40B4-BE49-F238E27FC236}">
                <a16:creationId xmlns:a16="http://schemas.microsoft.com/office/drawing/2014/main" id="{6D825089-248D-F5C2-2711-189210AD3F2C}"/>
              </a:ext>
            </a:extLst>
          </p:cNvPr>
          <p:cNvSpPr txBox="1"/>
          <p:nvPr/>
        </p:nvSpPr>
        <p:spPr>
          <a:xfrm rot="20137022">
            <a:off x="1161499" y="5336374"/>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Tree>
    <p:extLst>
      <p:ext uri="{BB962C8B-B14F-4D97-AF65-F5344CB8AC3E}">
        <p14:creationId xmlns:p14="http://schemas.microsoft.com/office/powerpoint/2010/main" val="413453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0531-BC57-8EF2-6FF8-755EFA8C178E}"/>
              </a:ext>
            </a:extLst>
          </p:cNvPr>
          <p:cNvSpPr>
            <a:spLocks noGrp="1"/>
          </p:cNvSpPr>
          <p:nvPr>
            <p:ph type="title"/>
          </p:nvPr>
        </p:nvSpPr>
        <p:spPr/>
        <p:txBody>
          <a:bodyPr/>
          <a:lstStyle/>
          <a:p>
            <a:r>
              <a:rPr lang="en-US" dirty="0"/>
              <a:t>Signal Extraction and Background Fit</a:t>
            </a:r>
          </a:p>
        </p:txBody>
      </p:sp>
      <p:sp>
        <p:nvSpPr>
          <p:cNvPr id="3" name="Content Placeholder 2">
            <a:extLst>
              <a:ext uri="{FF2B5EF4-FFF2-40B4-BE49-F238E27FC236}">
                <a16:creationId xmlns:a16="http://schemas.microsoft.com/office/drawing/2014/main" id="{8E26DF2C-81DD-D1B8-0E22-70930B7A1D09}"/>
              </a:ext>
            </a:extLst>
          </p:cNvPr>
          <p:cNvSpPr>
            <a:spLocks noGrp="1"/>
          </p:cNvSpPr>
          <p:nvPr>
            <p:ph idx="1"/>
          </p:nvPr>
        </p:nvSpPr>
        <p:spPr>
          <a:xfrm>
            <a:off x="0" y="1097280"/>
            <a:ext cx="9142242" cy="5481477"/>
          </a:xfrm>
        </p:spPr>
        <p:txBody>
          <a:bodyPr>
            <a:normAutofit/>
          </a:bodyPr>
          <a:lstStyle/>
          <a:p>
            <a:r>
              <a:rPr lang="en-US" dirty="0">
                <a:solidFill>
                  <a:schemeClr val="tx1"/>
                </a:solidFill>
              </a:rPr>
              <a:t>Key Idea: Extracting the </a:t>
            </a:r>
            <a:r>
              <a:rPr lang="el-GR" dirty="0">
                <a:solidFill>
                  <a:schemeClr val="tx1"/>
                </a:solidFill>
              </a:rPr>
              <a:t>η </a:t>
            </a:r>
            <a:r>
              <a:rPr lang="en-US" dirty="0">
                <a:solidFill>
                  <a:schemeClr val="tx1"/>
                </a:solidFill>
              </a:rPr>
              <a:t>signal yield requires fitting the missing mass squared  distribution with a combination of signal and background fits.</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rgbClr val="FF0000"/>
                </a:solidFill>
              </a:rPr>
              <a:t>Signal</a:t>
            </a:r>
            <a:r>
              <a:rPr lang="en-US" dirty="0">
                <a:solidFill>
                  <a:schemeClr val="tx1"/>
                </a:solidFill>
              </a:rPr>
              <a:t>: Fitted using a </a:t>
            </a:r>
            <a:r>
              <a:rPr lang="en-US" dirty="0">
                <a:solidFill>
                  <a:srgbClr val="FF0000"/>
                </a:solidFill>
              </a:rPr>
              <a:t>Gaussian</a:t>
            </a:r>
            <a:r>
              <a:rPr lang="en-US" dirty="0">
                <a:solidFill>
                  <a:schemeClr val="tx1"/>
                </a:solidFill>
              </a:rPr>
              <a:t> function </a:t>
            </a:r>
          </a:p>
          <a:p>
            <a:r>
              <a:rPr lang="en-US" dirty="0">
                <a:solidFill>
                  <a:srgbClr val="0035F5"/>
                </a:solidFill>
              </a:rPr>
              <a:t>Background</a:t>
            </a:r>
            <a:r>
              <a:rPr lang="en-US" dirty="0">
                <a:solidFill>
                  <a:schemeClr val="tx1"/>
                </a:solidFill>
              </a:rPr>
              <a:t>: Fitted using polynomial functions of various orders (</a:t>
            </a:r>
            <a:r>
              <a:rPr lang="en-US" dirty="0">
                <a:solidFill>
                  <a:srgbClr val="0035F5"/>
                </a:solidFill>
              </a:rPr>
              <a:t>pol2, pol3, pol4</a:t>
            </a:r>
            <a:r>
              <a:rPr lang="en-US" dirty="0">
                <a:solidFill>
                  <a:schemeClr val="tx1"/>
                </a:solidFill>
              </a:rPr>
              <a:t>) </a:t>
            </a:r>
          </a:p>
          <a:p>
            <a:r>
              <a:rPr lang="en-US" dirty="0">
                <a:solidFill>
                  <a:schemeClr val="tx1"/>
                </a:solidFill>
              </a:rPr>
              <a:t>pol3 chosen as the "benchmark" fits, balancing bias and variance </a:t>
            </a:r>
          </a:p>
          <a:p>
            <a:r>
              <a:rPr lang="en-US" dirty="0">
                <a:solidFill>
                  <a:schemeClr val="tx1"/>
                </a:solidFill>
              </a:rPr>
              <a:t>Systematic uncertainty analysis is preliminary</a:t>
            </a:r>
          </a:p>
          <a:p>
            <a:pPr lvl="1"/>
            <a:r>
              <a:rPr lang="en-US" sz="1800" dirty="0">
                <a:solidFill>
                  <a:schemeClr val="tx1"/>
                </a:solidFill>
              </a:rPr>
              <a:t>Dominant source considered is the yield extraction procedure, estimated by comparing different background fits (pol2, pol3, pol4)</a:t>
            </a:r>
          </a:p>
        </p:txBody>
      </p:sp>
      <p:sp>
        <p:nvSpPr>
          <p:cNvPr id="4" name="Slide Number Placeholder 3">
            <a:extLst>
              <a:ext uri="{FF2B5EF4-FFF2-40B4-BE49-F238E27FC236}">
                <a16:creationId xmlns:a16="http://schemas.microsoft.com/office/drawing/2014/main" id="{DCD0DDFE-7331-ABD8-B7D2-4FD2A98951F2}"/>
              </a:ext>
            </a:extLst>
          </p:cNvPr>
          <p:cNvSpPr>
            <a:spLocks noGrp="1"/>
          </p:cNvSpPr>
          <p:nvPr>
            <p:ph type="sldNum" sz="quarter" idx="12"/>
          </p:nvPr>
        </p:nvSpPr>
        <p:spPr/>
        <p:txBody>
          <a:bodyPr/>
          <a:lstStyle/>
          <a:p>
            <a:fld id="{07E1C93C-5050-FC42-8F10-D22D4F119D13}" type="slidenum">
              <a:rPr lang="en-US" smtClean="0"/>
              <a:pPr/>
              <a:t>11</a:t>
            </a:fld>
            <a:endParaRPr lang="en-US"/>
          </a:p>
        </p:txBody>
      </p:sp>
      <p:sp>
        <p:nvSpPr>
          <p:cNvPr id="5" name="Footer Placeholder 4">
            <a:extLst>
              <a:ext uri="{FF2B5EF4-FFF2-40B4-BE49-F238E27FC236}">
                <a16:creationId xmlns:a16="http://schemas.microsoft.com/office/drawing/2014/main" id="{7B8F2BC9-E5DA-EB85-96FC-616B3372DBE4}"/>
              </a:ext>
            </a:extLst>
          </p:cNvPr>
          <p:cNvSpPr>
            <a:spLocks noGrp="1"/>
          </p:cNvSpPr>
          <p:nvPr>
            <p:ph type="ftr" sz="quarter" idx="3"/>
          </p:nvPr>
        </p:nvSpPr>
        <p:spPr/>
        <p:txBody>
          <a:bodyPr/>
          <a:lstStyle/>
          <a:p>
            <a:r>
              <a:rPr lang="en-US" dirty="0"/>
              <a:t>PWA13/ATHOS8</a:t>
            </a:r>
          </a:p>
        </p:txBody>
      </p:sp>
      <p:sp>
        <p:nvSpPr>
          <p:cNvPr id="7" name="TextBox 6">
            <a:extLst>
              <a:ext uri="{FF2B5EF4-FFF2-40B4-BE49-F238E27FC236}">
                <a16:creationId xmlns:a16="http://schemas.microsoft.com/office/drawing/2014/main" id="{D4333607-2427-468E-5A3C-981E37A7E9E6}"/>
              </a:ext>
            </a:extLst>
          </p:cNvPr>
          <p:cNvSpPr txBox="1"/>
          <p:nvPr/>
        </p:nvSpPr>
        <p:spPr>
          <a:xfrm>
            <a:off x="3516262" y="1667987"/>
            <a:ext cx="2342308" cy="369332"/>
          </a:xfrm>
          <a:prstGeom prst="rect">
            <a:avLst/>
          </a:prstGeom>
          <a:noFill/>
        </p:spPr>
        <p:txBody>
          <a:bodyPr wrap="none" rtlCol="0">
            <a:spAutoFit/>
          </a:bodyPr>
          <a:lstStyle/>
          <a:p>
            <a:r>
              <a:rPr lang="en-US" dirty="0"/>
              <a:t>pol3 as “benchmark”</a:t>
            </a:r>
          </a:p>
        </p:txBody>
      </p:sp>
      <p:pic>
        <p:nvPicPr>
          <p:cNvPr id="13" name="Picture 12" descr="A graph of a graph&#10;&#10;Description automatically generated with medium confidence">
            <a:extLst>
              <a:ext uri="{FF2B5EF4-FFF2-40B4-BE49-F238E27FC236}">
                <a16:creationId xmlns:a16="http://schemas.microsoft.com/office/drawing/2014/main" id="{C6D869DC-D862-7539-1B68-F0F25A45EE4E}"/>
              </a:ext>
            </a:extLst>
          </p:cNvPr>
          <p:cNvPicPr>
            <a:picLocks noChangeAspect="1"/>
          </p:cNvPicPr>
          <p:nvPr/>
        </p:nvPicPr>
        <p:blipFill>
          <a:blip r:embed="rId2"/>
          <a:stretch>
            <a:fillRect/>
          </a:stretch>
        </p:blipFill>
        <p:spPr>
          <a:xfrm>
            <a:off x="0" y="2032514"/>
            <a:ext cx="9144000" cy="2182958"/>
          </a:xfrm>
          <a:prstGeom prst="rect">
            <a:avLst/>
          </a:prstGeom>
        </p:spPr>
      </p:pic>
      <p:sp>
        <p:nvSpPr>
          <p:cNvPr id="8" name="Rectangle 7">
            <a:extLst>
              <a:ext uri="{FF2B5EF4-FFF2-40B4-BE49-F238E27FC236}">
                <a16:creationId xmlns:a16="http://schemas.microsoft.com/office/drawing/2014/main" id="{642C7608-D4F9-08E2-43CB-CB4AC9BDAE43}"/>
              </a:ext>
            </a:extLst>
          </p:cNvPr>
          <p:cNvSpPr/>
          <p:nvPr/>
        </p:nvSpPr>
        <p:spPr>
          <a:xfrm>
            <a:off x="3053302" y="2032514"/>
            <a:ext cx="2977116" cy="21150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CE6284-7A8A-2622-45FA-5AA79C562814}"/>
              </a:ext>
            </a:extLst>
          </p:cNvPr>
          <p:cNvSpPr txBox="1"/>
          <p:nvPr/>
        </p:nvSpPr>
        <p:spPr>
          <a:xfrm rot="20137022">
            <a:off x="376070" y="2816201"/>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0" name="TextBox 9">
            <a:extLst>
              <a:ext uri="{FF2B5EF4-FFF2-40B4-BE49-F238E27FC236}">
                <a16:creationId xmlns:a16="http://schemas.microsoft.com/office/drawing/2014/main" id="{0DD90F06-5061-3093-5FD0-8E87835F55CF}"/>
              </a:ext>
            </a:extLst>
          </p:cNvPr>
          <p:cNvSpPr txBox="1"/>
          <p:nvPr/>
        </p:nvSpPr>
        <p:spPr>
          <a:xfrm rot="20137022">
            <a:off x="3482335" y="2740211"/>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1" name="TextBox 10">
            <a:extLst>
              <a:ext uri="{FF2B5EF4-FFF2-40B4-BE49-F238E27FC236}">
                <a16:creationId xmlns:a16="http://schemas.microsoft.com/office/drawing/2014/main" id="{95EB0F5A-391D-B9F8-93E7-C06E373A7FA0}"/>
              </a:ext>
            </a:extLst>
          </p:cNvPr>
          <p:cNvSpPr txBox="1"/>
          <p:nvPr/>
        </p:nvSpPr>
        <p:spPr>
          <a:xfrm rot="20137022">
            <a:off x="6590801" y="2740214"/>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Tree>
    <p:extLst>
      <p:ext uri="{BB962C8B-B14F-4D97-AF65-F5344CB8AC3E}">
        <p14:creationId xmlns:p14="http://schemas.microsoft.com/office/powerpoint/2010/main" val="2685487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97C0-1C52-CFEE-0698-29896E4F2B2B}"/>
              </a:ext>
            </a:extLst>
          </p:cNvPr>
          <p:cNvSpPr>
            <a:spLocks noGrp="1"/>
          </p:cNvSpPr>
          <p:nvPr>
            <p:ph type="title"/>
          </p:nvPr>
        </p:nvSpPr>
        <p:spPr/>
        <p:txBody>
          <a:bodyPr/>
          <a:lstStyle/>
          <a:p>
            <a:r>
              <a:rPr lang="en-US" dirty="0"/>
              <a:t>Representative Fit to Beam Spin Asymmetry</a:t>
            </a:r>
          </a:p>
        </p:txBody>
      </p:sp>
      <p:sp>
        <p:nvSpPr>
          <p:cNvPr id="3" name="Content Placeholder 2">
            <a:extLst>
              <a:ext uri="{FF2B5EF4-FFF2-40B4-BE49-F238E27FC236}">
                <a16:creationId xmlns:a16="http://schemas.microsoft.com/office/drawing/2014/main" id="{4357A0E2-FEAC-8D71-7D0C-025FA50187A4}"/>
              </a:ext>
            </a:extLst>
          </p:cNvPr>
          <p:cNvSpPr>
            <a:spLocks noGrp="1"/>
          </p:cNvSpPr>
          <p:nvPr>
            <p:ph idx="1"/>
          </p:nvPr>
        </p:nvSpPr>
        <p:spPr>
          <a:xfrm>
            <a:off x="0" y="1097280"/>
            <a:ext cx="9144000" cy="5107749"/>
          </a:xfrm>
        </p:spPr>
        <p:txBody>
          <a:bodyPr/>
          <a:lstStyle/>
          <a:p>
            <a:r>
              <a:rPr lang="en-US" b="1" dirty="0"/>
              <a:t>Key Idea: </a:t>
            </a:r>
            <a:r>
              <a:rPr lang="en-US" dirty="0"/>
              <a:t>The BSA is extracted by fitting the asymmetry as a function of </a:t>
            </a:r>
            <a:r>
              <a:rPr lang="el-GR" dirty="0"/>
              <a:t>φ* </a:t>
            </a:r>
            <a:r>
              <a:rPr lang="en-US" dirty="0"/>
              <a:t>with a sine function.</a:t>
            </a:r>
          </a:p>
          <a:p>
            <a:r>
              <a:rPr lang="en-US" dirty="0"/>
              <a:t>Data binned over W and </a:t>
            </a:r>
            <a:r>
              <a:rPr lang="el-GR" dirty="0"/>
              <a:t>φ*, </a:t>
            </a:r>
            <a:r>
              <a:rPr lang="en-US" dirty="0"/>
              <a:t>integrated over Q</a:t>
            </a:r>
            <a:r>
              <a:rPr lang="en-US" baseline="30000" dirty="0"/>
              <a:t>2</a:t>
            </a:r>
            <a:r>
              <a:rPr lang="en-US" dirty="0"/>
              <a:t> and cos</a:t>
            </a:r>
            <a:r>
              <a:rPr lang="el-GR" dirty="0"/>
              <a:t>θ*</a:t>
            </a:r>
            <a:endParaRPr lang="en-US" dirty="0"/>
          </a:p>
        </p:txBody>
      </p:sp>
      <p:sp>
        <p:nvSpPr>
          <p:cNvPr id="4" name="Slide Number Placeholder 3">
            <a:extLst>
              <a:ext uri="{FF2B5EF4-FFF2-40B4-BE49-F238E27FC236}">
                <a16:creationId xmlns:a16="http://schemas.microsoft.com/office/drawing/2014/main" id="{69CEF099-288F-8739-820B-13F333EF58C5}"/>
              </a:ext>
            </a:extLst>
          </p:cNvPr>
          <p:cNvSpPr>
            <a:spLocks noGrp="1"/>
          </p:cNvSpPr>
          <p:nvPr>
            <p:ph type="sldNum" sz="quarter" idx="12"/>
          </p:nvPr>
        </p:nvSpPr>
        <p:spPr/>
        <p:txBody>
          <a:bodyPr/>
          <a:lstStyle/>
          <a:p>
            <a:fld id="{07E1C93C-5050-FC42-8F10-D22D4F119D13}" type="slidenum">
              <a:rPr lang="en-US" smtClean="0"/>
              <a:pPr/>
              <a:t>12</a:t>
            </a:fld>
            <a:endParaRPr lang="en-US"/>
          </a:p>
        </p:txBody>
      </p:sp>
      <p:sp>
        <p:nvSpPr>
          <p:cNvPr id="5" name="Footer Placeholder 4">
            <a:extLst>
              <a:ext uri="{FF2B5EF4-FFF2-40B4-BE49-F238E27FC236}">
                <a16:creationId xmlns:a16="http://schemas.microsoft.com/office/drawing/2014/main" id="{6259121C-2E30-3411-A5EE-F201ABCC8DC2}"/>
              </a:ext>
            </a:extLst>
          </p:cNvPr>
          <p:cNvSpPr>
            <a:spLocks noGrp="1"/>
          </p:cNvSpPr>
          <p:nvPr>
            <p:ph type="ftr" sz="quarter" idx="3"/>
          </p:nvPr>
        </p:nvSpPr>
        <p:spPr/>
        <p:txBody>
          <a:bodyPr/>
          <a:lstStyle/>
          <a:p>
            <a:r>
              <a:rPr lang="en-US" dirty="0"/>
              <a:t>PWA13/ATHOS8</a:t>
            </a:r>
          </a:p>
        </p:txBody>
      </p:sp>
      <p:pic>
        <p:nvPicPr>
          <p:cNvPr id="6" name="Picture 5">
            <a:extLst>
              <a:ext uri="{FF2B5EF4-FFF2-40B4-BE49-F238E27FC236}">
                <a16:creationId xmlns:a16="http://schemas.microsoft.com/office/drawing/2014/main" id="{52D64416-B128-E6FC-3D18-E7722C749E2C}"/>
              </a:ext>
            </a:extLst>
          </p:cNvPr>
          <p:cNvPicPr>
            <a:picLocks noChangeAspect="1"/>
          </p:cNvPicPr>
          <p:nvPr/>
        </p:nvPicPr>
        <p:blipFill>
          <a:blip r:embed="rId2"/>
          <a:stretch>
            <a:fillRect/>
          </a:stretch>
        </p:blipFill>
        <p:spPr>
          <a:xfrm>
            <a:off x="83302" y="6064821"/>
            <a:ext cx="2000679" cy="513936"/>
          </a:xfrm>
          <a:prstGeom prst="rect">
            <a:avLst/>
          </a:prstGeom>
        </p:spPr>
      </p:pic>
      <p:pic>
        <p:nvPicPr>
          <p:cNvPr id="7" name="Picture 6">
            <a:extLst>
              <a:ext uri="{FF2B5EF4-FFF2-40B4-BE49-F238E27FC236}">
                <a16:creationId xmlns:a16="http://schemas.microsoft.com/office/drawing/2014/main" id="{5AB0304B-7D90-345E-B77F-E12320D81FD0}"/>
              </a:ext>
            </a:extLst>
          </p:cNvPr>
          <p:cNvPicPr>
            <a:picLocks noChangeAspect="1"/>
          </p:cNvPicPr>
          <p:nvPr/>
        </p:nvPicPr>
        <p:blipFill>
          <a:blip r:embed="rId3"/>
          <a:stretch>
            <a:fillRect/>
          </a:stretch>
        </p:blipFill>
        <p:spPr>
          <a:xfrm>
            <a:off x="2141412" y="6182036"/>
            <a:ext cx="2206551" cy="330280"/>
          </a:xfrm>
          <a:prstGeom prst="rect">
            <a:avLst/>
          </a:prstGeom>
        </p:spPr>
      </p:pic>
      <p:sp>
        <p:nvSpPr>
          <p:cNvPr id="8" name="Rectangle 7">
            <a:extLst>
              <a:ext uri="{FF2B5EF4-FFF2-40B4-BE49-F238E27FC236}">
                <a16:creationId xmlns:a16="http://schemas.microsoft.com/office/drawing/2014/main" id="{9B4577BC-7363-2A60-7971-20FBFD43B9BB}"/>
              </a:ext>
            </a:extLst>
          </p:cNvPr>
          <p:cNvSpPr/>
          <p:nvPr/>
        </p:nvSpPr>
        <p:spPr>
          <a:xfrm>
            <a:off x="0" y="6064821"/>
            <a:ext cx="2083981" cy="5503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93DFC7E-2DA3-5B57-28A3-3551F0847D46}"/>
              </a:ext>
            </a:extLst>
          </p:cNvPr>
          <p:cNvSpPr/>
          <p:nvPr/>
        </p:nvSpPr>
        <p:spPr>
          <a:xfrm>
            <a:off x="2083981" y="6109759"/>
            <a:ext cx="2327444" cy="4872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llage of graphs&#10;&#10;Description automatically generated">
            <a:extLst>
              <a:ext uri="{FF2B5EF4-FFF2-40B4-BE49-F238E27FC236}">
                <a16:creationId xmlns:a16="http://schemas.microsoft.com/office/drawing/2014/main" id="{1A2EE6B9-C7F2-F44E-ABC1-C6EA394ED8F9}"/>
              </a:ext>
            </a:extLst>
          </p:cNvPr>
          <p:cNvPicPr>
            <a:picLocks noChangeAspect="1"/>
          </p:cNvPicPr>
          <p:nvPr/>
        </p:nvPicPr>
        <p:blipFill rotWithShape="1">
          <a:blip r:embed="rId4"/>
          <a:srcRect l="74851" b="75194"/>
          <a:stretch/>
        </p:blipFill>
        <p:spPr>
          <a:xfrm>
            <a:off x="234107" y="2137266"/>
            <a:ext cx="4572000" cy="2887570"/>
          </a:xfrm>
          <a:prstGeom prst="rect">
            <a:avLst/>
          </a:prstGeom>
        </p:spPr>
      </p:pic>
      <p:pic>
        <p:nvPicPr>
          <p:cNvPr id="13" name="Picture 12" descr="A group of graphs with lines&#10;&#10;Description automatically generated">
            <a:extLst>
              <a:ext uri="{FF2B5EF4-FFF2-40B4-BE49-F238E27FC236}">
                <a16:creationId xmlns:a16="http://schemas.microsoft.com/office/drawing/2014/main" id="{E37F7BFE-44D3-5E4C-1318-070303516DBA}"/>
              </a:ext>
            </a:extLst>
          </p:cNvPr>
          <p:cNvPicPr>
            <a:picLocks noChangeAspect="1"/>
          </p:cNvPicPr>
          <p:nvPr/>
        </p:nvPicPr>
        <p:blipFill rotWithShape="1">
          <a:blip r:embed="rId5"/>
          <a:srcRect l="74680" r="1790" b="75722"/>
          <a:stretch/>
        </p:blipFill>
        <p:spPr>
          <a:xfrm>
            <a:off x="4570242" y="2090183"/>
            <a:ext cx="4572000" cy="3021110"/>
          </a:xfrm>
          <a:prstGeom prst="rect">
            <a:avLst/>
          </a:prstGeom>
        </p:spPr>
      </p:pic>
      <p:cxnSp>
        <p:nvCxnSpPr>
          <p:cNvPr id="16" name="Curved Connector 15">
            <a:extLst>
              <a:ext uri="{FF2B5EF4-FFF2-40B4-BE49-F238E27FC236}">
                <a16:creationId xmlns:a16="http://schemas.microsoft.com/office/drawing/2014/main" id="{88B18D0B-21C6-2467-AA04-54A15EEB22EE}"/>
              </a:ext>
            </a:extLst>
          </p:cNvPr>
          <p:cNvCxnSpPr>
            <a:stCxn id="11" idx="2"/>
            <a:endCxn id="13" idx="2"/>
          </p:cNvCxnSpPr>
          <p:nvPr/>
        </p:nvCxnSpPr>
        <p:spPr>
          <a:xfrm rot="16200000" flipH="1">
            <a:off x="4644946" y="2899996"/>
            <a:ext cx="86457" cy="4336135"/>
          </a:xfrm>
          <a:prstGeom prst="curvedConnector3">
            <a:avLst>
              <a:gd name="adj1" fmla="val 364409"/>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4BEEF5-BD7A-B5D3-62AC-FE9267581F34}"/>
              </a:ext>
            </a:extLst>
          </p:cNvPr>
          <p:cNvSpPr txBox="1"/>
          <p:nvPr/>
        </p:nvSpPr>
        <p:spPr>
          <a:xfrm>
            <a:off x="19840" y="6135314"/>
            <a:ext cx="579005" cy="369332"/>
          </a:xfrm>
          <a:prstGeom prst="rect">
            <a:avLst/>
          </a:prstGeom>
          <a:solidFill>
            <a:schemeClr val="bg1"/>
          </a:solidFill>
        </p:spPr>
        <p:txBody>
          <a:bodyPr wrap="none" rtlCol="0">
            <a:spAutoFit/>
          </a:bodyPr>
          <a:lstStyle/>
          <a:p>
            <a:r>
              <a:rPr lang="en-US" dirty="0"/>
              <a:t>A</a:t>
            </a:r>
            <a:r>
              <a:rPr lang="en-US" baseline="-25000" dirty="0"/>
              <a:t>LU</a:t>
            </a:r>
          </a:p>
        </p:txBody>
      </p:sp>
      <p:sp>
        <p:nvSpPr>
          <p:cNvPr id="12" name="TextBox 11">
            <a:extLst>
              <a:ext uri="{FF2B5EF4-FFF2-40B4-BE49-F238E27FC236}">
                <a16:creationId xmlns:a16="http://schemas.microsoft.com/office/drawing/2014/main" id="{336EBA2F-3D3A-4F94-3266-55F902953064}"/>
              </a:ext>
            </a:extLst>
          </p:cNvPr>
          <p:cNvSpPr txBox="1"/>
          <p:nvPr/>
        </p:nvSpPr>
        <p:spPr>
          <a:xfrm>
            <a:off x="2093451" y="6161180"/>
            <a:ext cx="579005" cy="369332"/>
          </a:xfrm>
          <a:prstGeom prst="rect">
            <a:avLst/>
          </a:prstGeom>
          <a:solidFill>
            <a:schemeClr val="bg1"/>
          </a:solidFill>
        </p:spPr>
        <p:txBody>
          <a:bodyPr wrap="none" rtlCol="0">
            <a:spAutoFit/>
          </a:bodyPr>
          <a:lstStyle/>
          <a:p>
            <a:r>
              <a:rPr lang="en-US" dirty="0"/>
              <a:t>A</a:t>
            </a:r>
            <a:r>
              <a:rPr lang="en-US" baseline="-25000" dirty="0"/>
              <a:t>LU</a:t>
            </a:r>
          </a:p>
        </p:txBody>
      </p:sp>
      <p:sp>
        <p:nvSpPr>
          <p:cNvPr id="15" name="TextBox 14">
            <a:extLst>
              <a:ext uri="{FF2B5EF4-FFF2-40B4-BE49-F238E27FC236}">
                <a16:creationId xmlns:a16="http://schemas.microsoft.com/office/drawing/2014/main" id="{8D9F2CEA-231E-ECE4-FE39-6A4B81794E91}"/>
              </a:ext>
            </a:extLst>
          </p:cNvPr>
          <p:cNvSpPr txBox="1"/>
          <p:nvPr/>
        </p:nvSpPr>
        <p:spPr>
          <a:xfrm rot="16200000">
            <a:off x="-104836" y="2468966"/>
            <a:ext cx="579005" cy="369332"/>
          </a:xfrm>
          <a:prstGeom prst="rect">
            <a:avLst/>
          </a:prstGeom>
          <a:solidFill>
            <a:schemeClr val="bg1"/>
          </a:solidFill>
        </p:spPr>
        <p:txBody>
          <a:bodyPr wrap="none" rtlCol="0">
            <a:spAutoFit/>
          </a:bodyPr>
          <a:lstStyle/>
          <a:p>
            <a:r>
              <a:rPr lang="en-US" dirty="0"/>
              <a:t>A</a:t>
            </a:r>
            <a:r>
              <a:rPr lang="en-US" baseline="-25000" dirty="0"/>
              <a:t>LU</a:t>
            </a:r>
          </a:p>
        </p:txBody>
      </p:sp>
      <p:sp>
        <p:nvSpPr>
          <p:cNvPr id="18" name="TextBox 17">
            <a:extLst>
              <a:ext uri="{FF2B5EF4-FFF2-40B4-BE49-F238E27FC236}">
                <a16:creationId xmlns:a16="http://schemas.microsoft.com/office/drawing/2014/main" id="{EC1B6371-BDD9-332F-1955-40BB08DAB20A}"/>
              </a:ext>
            </a:extLst>
          </p:cNvPr>
          <p:cNvSpPr txBox="1"/>
          <p:nvPr/>
        </p:nvSpPr>
        <p:spPr>
          <a:xfrm rot="16200000">
            <a:off x="4282498" y="2468966"/>
            <a:ext cx="579005" cy="369332"/>
          </a:xfrm>
          <a:prstGeom prst="rect">
            <a:avLst/>
          </a:prstGeom>
          <a:solidFill>
            <a:schemeClr val="bg1"/>
          </a:solidFill>
        </p:spPr>
        <p:txBody>
          <a:bodyPr wrap="none" rtlCol="0">
            <a:spAutoFit/>
          </a:bodyPr>
          <a:lstStyle/>
          <a:p>
            <a:r>
              <a:rPr lang="en-US" dirty="0"/>
              <a:t>A</a:t>
            </a:r>
            <a:r>
              <a:rPr lang="en-US" baseline="-25000" dirty="0"/>
              <a:t>LU</a:t>
            </a:r>
          </a:p>
        </p:txBody>
      </p:sp>
      <p:sp>
        <p:nvSpPr>
          <p:cNvPr id="14" name="TextBox 13">
            <a:extLst>
              <a:ext uri="{FF2B5EF4-FFF2-40B4-BE49-F238E27FC236}">
                <a16:creationId xmlns:a16="http://schemas.microsoft.com/office/drawing/2014/main" id="{11ADB4C9-CABD-3B34-DC56-E9C9BD9FF373}"/>
              </a:ext>
            </a:extLst>
          </p:cNvPr>
          <p:cNvSpPr txBox="1"/>
          <p:nvPr/>
        </p:nvSpPr>
        <p:spPr>
          <a:xfrm rot="20137022">
            <a:off x="695086" y="2826912"/>
            <a:ext cx="2892651" cy="553998"/>
          </a:xfrm>
          <a:prstGeom prst="rect">
            <a:avLst/>
          </a:prstGeom>
          <a:noFill/>
        </p:spPr>
        <p:txBody>
          <a:bodyPr wrap="none" rtlCol="0">
            <a:spAutoFit/>
          </a:bodyPr>
          <a:lstStyle/>
          <a:p>
            <a:r>
              <a:rPr lang="en-US" sz="3000" dirty="0">
                <a:solidFill>
                  <a:schemeClr val="bg1">
                    <a:lumMod val="75000"/>
                  </a:schemeClr>
                </a:solidFill>
              </a:rPr>
              <a:t>PRELIMINARY</a:t>
            </a:r>
          </a:p>
        </p:txBody>
      </p:sp>
      <p:sp>
        <p:nvSpPr>
          <p:cNvPr id="19" name="TextBox 18">
            <a:extLst>
              <a:ext uri="{FF2B5EF4-FFF2-40B4-BE49-F238E27FC236}">
                <a16:creationId xmlns:a16="http://schemas.microsoft.com/office/drawing/2014/main" id="{EB40DF7A-50A8-EEDF-55E8-6479C3B281B6}"/>
              </a:ext>
            </a:extLst>
          </p:cNvPr>
          <p:cNvSpPr txBox="1"/>
          <p:nvPr/>
        </p:nvSpPr>
        <p:spPr>
          <a:xfrm rot="20137022">
            <a:off x="2426682" y="3399217"/>
            <a:ext cx="2892651" cy="553998"/>
          </a:xfrm>
          <a:prstGeom prst="rect">
            <a:avLst/>
          </a:prstGeom>
          <a:noFill/>
        </p:spPr>
        <p:txBody>
          <a:bodyPr wrap="none" rtlCol="0">
            <a:spAutoFit/>
          </a:bodyPr>
          <a:lstStyle/>
          <a:p>
            <a:r>
              <a:rPr lang="en-US" sz="3000" dirty="0">
                <a:solidFill>
                  <a:schemeClr val="bg1">
                    <a:lumMod val="75000"/>
                  </a:schemeClr>
                </a:solidFill>
              </a:rPr>
              <a:t>PRELIMINARY</a:t>
            </a:r>
          </a:p>
        </p:txBody>
      </p:sp>
      <p:sp>
        <p:nvSpPr>
          <p:cNvPr id="20" name="TextBox 19">
            <a:extLst>
              <a:ext uri="{FF2B5EF4-FFF2-40B4-BE49-F238E27FC236}">
                <a16:creationId xmlns:a16="http://schemas.microsoft.com/office/drawing/2014/main" id="{8285ED29-9B61-945F-99AE-CCAA88D50577}"/>
              </a:ext>
            </a:extLst>
          </p:cNvPr>
          <p:cNvSpPr txBox="1"/>
          <p:nvPr/>
        </p:nvSpPr>
        <p:spPr>
          <a:xfrm rot="20137022">
            <a:off x="4924927" y="3024700"/>
            <a:ext cx="2892651" cy="553998"/>
          </a:xfrm>
          <a:prstGeom prst="rect">
            <a:avLst/>
          </a:prstGeom>
          <a:noFill/>
        </p:spPr>
        <p:txBody>
          <a:bodyPr wrap="none" rtlCol="0">
            <a:spAutoFit/>
          </a:bodyPr>
          <a:lstStyle/>
          <a:p>
            <a:r>
              <a:rPr lang="en-US" sz="3000" dirty="0">
                <a:solidFill>
                  <a:schemeClr val="bg1">
                    <a:lumMod val="75000"/>
                  </a:schemeClr>
                </a:solidFill>
              </a:rPr>
              <a:t>PRELIMINARY</a:t>
            </a:r>
          </a:p>
        </p:txBody>
      </p:sp>
      <p:sp>
        <p:nvSpPr>
          <p:cNvPr id="21" name="TextBox 20">
            <a:extLst>
              <a:ext uri="{FF2B5EF4-FFF2-40B4-BE49-F238E27FC236}">
                <a16:creationId xmlns:a16="http://schemas.microsoft.com/office/drawing/2014/main" id="{AE6D19BC-46BB-C8EC-6EF3-A01C3DD753C4}"/>
              </a:ext>
            </a:extLst>
          </p:cNvPr>
          <p:cNvSpPr txBox="1"/>
          <p:nvPr/>
        </p:nvSpPr>
        <p:spPr>
          <a:xfrm rot="20137022">
            <a:off x="6534654" y="3874084"/>
            <a:ext cx="2892651" cy="553998"/>
          </a:xfrm>
          <a:prstGeom prst="rect">
            <a:avLst/>
          </a:prstGeom>
          <a:noFill/>
        </p:spPr>
        <p:txBody>
          <a:bodyPr wrap="none" rtlCol="0">
            <a:spAutoFit/>
          </a:bodyPr>
          <a:lstStyle/>
          <a:p>
            <a:r>
              <a:rPr lang="en-US" sz="3000" dirty="0">
                <a:solidFill>
                  <a:schemeClr val="bg1">
                    <a:lumMod val="75000"/>
                  </a:schemeClr>
                </a:solidFill>
              </a:rPr>
              <a:t>PRELIMINARY</a:t>
            </a:r>
          </a:p>
        </p:txBody>
      </p:sp>
    </p:spTree>
    <p:extLst>
      <p:ext uri="{BB962C8B-B14F-4D97-AF65-F5344CB8AC3E}">
        <p14:creationId xmlns:p14="http://schemas.microsoft.com/office/powerpoint/2010/main" val="2522300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E12-5783-5F44-471C-A5BE9AD375B4}"/>
              </a:ext>
            </a:extLst>
          </p:cNvPr>
          <p:cNvSpPr>
            <a:spLocks noGrp="1"/>
          </p:cNvSpPr>
          <p:nvPr>
            <p:ph type="title"/>
          </p:nvPr>
        </p:nvSpPr>
        <p:spPr/>
        <p:txBody>
          <a:bodyPr/>
          <a:lstStyle/>
          <a:p>
            <a:r>
              <a:rPr lang="en-US" dirty="0"/>
              <a:t>Sine Moment of the Beam Spin Asymmetry (</a:t>
            </a:r>
            <a:r>
              <a:rPr lang="en-US" dirty="0" err="1"/>
              <a:t>A</a:t>
            </a:r>
            <a:r>
              <a:rPr lang="en-US" baseline="-25000" dirty="0" err="1"/>
              <a:t>LU</a:t>
            </a:r>
            <a:r>
              <a:rPr lang="en-US" baseline="30000" dirty="0" err="1"/>
              <a:t>sin</a:t>
            </a:r>
            <a:r>
              <a:rPr lang="el-GR" baseline="30000" dirty="0"/>
              <a:t>φ*</a:t>
            </a:r>
            <a:r>
              <a:rPr lang="el-GR" dirty="0"/>
              <a:t>)</a:t>
            </a:r>
            <a:endParaRPr lang="en-US" dirty="0"/>
          </a:p>
        </p:txBody>
      </p:sp>
      <p:sp>
        <p:nvSpPr>
          <p:cNvPr id="3" name="Content Placeholder 2">
            <a:extLst>
              <a:ext uri="{FF2B5EF4-FFF2-40B4-BE49-F238E27FC236}">
                <a16:creationId xmlns:a16="http://schemas.microsoft.com/office/drawing/2014/main" id="{48408F1C-7802-B5C0-01B1-8AD7CD14359B}"/>
              </a:ext>
            </a:extLst>
          </p:cNvPr>
          <p:cNvSpPr>
            <a:spLocks noGrp="1"/>
          </p:cNvSpPr>
          <p:nvPr>
            <p:ph idx="1"/>
          </p:nvPr>
        </p:nvSpPr>
        <p:spPr>
          <a:xfrm>
            <a:off x="0" y="954158"/>
            <a:ext cx="9142242" cy="667493"/>
          </a:xfrm>
        </p:spPr>
        <p:txBody>
          <a:bodyPr/>
          <a:lstStyle/>
          <a:p>
            <a:r>
              <a:rPr lang="en-US" b="1" dirty="0">
                <a:solidFill>
                  <a:schemeClr val="tx1"/>
                </a:solidFill>
              </a:rPr>
              <a:t>Key Idea: </a:t>
            </a:r>
            <a:r>
              <a:rPr lang="en-US" dirty="0">
                <a:solidFill>
                  <a:schemeClr val="tx1"/>
                </a:solidFill>
              </a:rPr>
              <a:t>The sine moment of the asymmetry, </a:t>
            </a:r>
            <a:r>
              <a:rPr lang="en-US" dirty="0" err="1">
                <a:solidFill>
                  <a:schemeClr val="tx1"/>
                </a:solidFill>
              </a:rPr>
              <a:t>A</a:t>
            </a:r>
            <a:r>
              <a:rPr lang="en-US" baseline="-25000" dirty="0" err="1">
                <a:solidFill>
                  <a:schemeClr val="tx1"/>
                </a:solidFill>
              </a:rPr>
              <a:t>LU</a:t>
            </a:r>
            <a:r>
              <a:rPr lang="en-US" baseline="30000" dirty="0" err="1">
                <a:solidFill>
                  <a:schemeClr val="tx1"/>
                </a:solidFill>
              </a:rPr>
              <a:t>sin</a:t>
            </a:r>
            <a:r>
              <a:rPr lang="el-GR" baseline="30000" dirty="0">
                <a:solidFill>
                  <a:schemeClr val="tx1"/>
                </a:solidFill>
              </a:rPr>
              <a:t>φ*</a:t>
            </a:r>
            <a:r>
              <a:rPr lang="el-GR" dirty="0">
                <a:solidFill>
                  <a:schemeClr val="tx1"/>
                </a:solidFill>
              </a:rPr>
              <a:t>, </a:t>
            </a:r>
            <a:r>
              <a:rPr lang="en-US" dirty="0">
                <a:solidFill>
                  <a:schemeClr val="tx1"/>
                </a:solidFill>
              </a:rPr>
              <a:t>is extracted to study the dependence on the center-of-mass energy W.</a:t>
            </a:r>
          </a:p>
        </p:txBody>
      </p:sp>
      <p:sp>
        <p:nvSpPr>
          <p:cNvPr id="4" name="Slide Number Placeholder 3">
            <a:extLst>
              <a:ext uri="{FF2B5EF4-FFF2-40B4-BE49-F238E27FC236}">
                <a16:creationId xmlns:a16="http://schemas.microsoft.com/office/drawing/2014/main" id="{0457FC1B-9E78-9482-72A9-FE9FC0CEE025}"/>
              </a:ext>
            </a:extLst>
          </p:cNvPr>
          <p:cNvSpPr>
            <a:spLocks noGrp="1"/>
          </p:cNvSpPr>
          <p:nvPr>
            <p:ph type="sldNum" sz="quarter" idx="12"/>
          </p:nvPr>
        </p:nvSpPr>
        <p:spPr/>
        <p:txBody>
          <a:bodyPr/>
          <a:lstStyle/>
          <a:p>
            <a:fld id="{07E1C93C-5050-FC42-8F10-D22D4F119D13}" type="slidenum">
              <a:rPr lang="en-US" smtClean="0"/>
              <a:pPr/>
              <a:t>13</a:t>
            </a:fld>
            <a:endParaRPr lang="en-US"/>
          </a:p>
        </p:txBody>
      </p:sp>
      <p:sp>
        <p:nvSpPr>
          <p:cNvPr id="5" name="Footer Placeholder 4">
            <a:extLst>
              <a:ext uri="{FF2B5EF4-FFF2-40B4-BE49-F238E27FC236}">
                <a16:creationId xmlns:a16="http://schemas.microsoft.com/office/drawing/2014/main" id="{E7B201F1-2845-63B0-8435-DCEC1CCCEA23}"/>
              </a:ext>
            </a:extLst>
          </p:cNvPr>
          <p:cNvSpPr>
            <a:spLocks noGrp="1"/>
          </p:cNvSpPr>
          <p:nvPr>
            <p:ph type="ftr" sz="quarter" idx="3"/>
          </p:nvPr>
        </p:nvSpPr>
        <p:spPr/>
        <p:txBody>
          <a:bodyPr/>
          <a:lstStyle/>
          <a:p>
            <a:r>
              <a:rPr lang="en-US" dirty="0"/>
              <a:t>PWA13/ATHOS8</a:t>
            </a:r>
          </a:p>
        </p:txBody>
      </p:sp>
      <p:sp>
        <p:nvSpPr>
          <p:cNvPr id="6" name="Content Placeholder 2">
            <a:extLst>
              <a:ext uri="{FF2B5EF4-FFF2-40B4-BE49-F238E27FC236}">
                <a16:creationId xmlns:a16="http://schemas.microsoft.com/office/drawing/2014/main" id="{5830538F-CFE0-E961-D132-FE52C19B380A}"/>
              </a:ext>
            </a:extLst>
          </p:cNvPr>
          <p:cNvSpPr txBox="1">
            <a:spLocks/>
          </p:cNvSpPr>
          <p:nvPr/>
        </p:nvSpPr>
        <p:spPr>
          <a:xfrm>
            <a:off x="0" y="1633163"/>
            <a:ext cx="3061252" cy="494559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chemeClr val="tx1"/>
                </a:solidFill>
              </a:rPr>
              <a:t>Data binned over W and </a:t>
            </a:r>
            <a:r>
              <a:rPr lang="el-GR" dirty="0">
                <a:solidFill>
                  <a:schemeClr val="tx1"/>
                </a:solidFill>
              </a:rPr>
              <a:t>φ*, </a:t>
            </a:r>
            <a:r>
              <a:rPr lang="en-US" dirty="0">
                <a:solidFill>
                  <a:schemeClr val="tx1"/>
                </a:solidFill>
              </a:rPr>
              <a:t>integrated over Q2 and cos</a:t>
            </a:r>
            <a:r>
              <a:rPr lang="el-GR" dirty="0">
                <a:solidFill>
                  <a:schemeClr val="tx1"/>
                </a:solidFill>
              </a:rPr>
              <a:t>θ* </a:t>
            </a:r>
            <a:endParaRPr lang="en-US" dirty="0">
              <a:solidFill>
                <a:schemeClr val="tx1"/>
              </a:solidFill>
            </a:endParaRPr>
          </a:p>
          <a:p>
            <a:r>
              <a:rPr lang="en-US" dirty="0">
                <a:solidFill>
                  <a:schemeClr val="tx1"/>
                </a:solidFill>
              </a:rPr>
              <a:t>Error bars represent statistical uncertainties </a:t>
            </a:r>
          </a:p>
          <a:p>
            <a:r>
              <a:rPr lang="en-US" dirty="0">
                <a:solidFill>
                  <a:schemeClr val="tx1"/>
                </a:solidFill>
              </a:rPr>
              <a:t>Grey histograms around zero line indicate systematic uncertainties</a:t>
            </a:r>
          </a:p>
          <a:p>
            <a:r>
              <a:rPr lang="en-US" dirty="0">
                <a:solidFill>
                  <a:srgbClr val="FF0000"/>
                </a:solidFill>
              </a:rPr>
              <a:t>Red lines: selected nucleon resonances</a:t>
            </a:r>
          </a:p>
          <a:p>
            <a:r>
              <a:rPr lang="en-US" dirty="0">
                <a:solidFill>
                  <a:srgbClr val="0035F5"/>
                </a:solidFill>
              </a:rPr>
              <a:t>Blue lines: selected meson production thresholds</a:t>
            </a:r>
          </a:p>
          <a:p>
            <a:r>
              <a:rPr lang="en-US" dirty="0">
                <a:solidFill>
                  <a:schemeClr val="tx1"/>
                </a:solidFill>
              </a:rPr>
              <a:t>Vertical lines suggest interesting physics at specific W values but do not definitively explain the observed behavior</a:t>
            </a:r>
          </a:p>
        </p:txBody>
      </p:sp>
      <p:pic>
        <p:nvPicPr>
          <p:cNvPr id="9" name="Picture 2">
            <a:extLst>
              <a:ext uri="{FF2B5EF4-FFF2-40B4-BE49-F238E27FC236}">
                <a16:creationId xmlns:a16="http://schemas.microsoft.com/office/drawing/2014/main" id="{CC064F07-BCDD-3636-6870-F7FECC5A2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160" y="1662407"/>
            <a:ext cx="6022528" cy="49163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618448-1048-A51D-05D0-AE69FD259604}"/>
              </a:ext>
            </a:extLst>
          </p:cNvPr>
          <p:cNvSpPr txBox="1"/>
          <p:nvPr/>
        </p:nvSpPr>
        <p:spPr>
          <a:xfrm rot="20137022">
            <a:off x="4676179" y="2735156"/>
            <a:ext cx="2892651" cy="553998"/>
          </a:xfrm>
          <a:prstGeom prst="rect">
            <a:avLst/>
          </a:prstGeom>
          <a:noFill/>
        </p:spPr>
        <p:txBody>
          <a:bodyPr wrap="none" rtlCol="0">
            <a:spAutoFit/>
          </a:bodyPr>
          <a:lstStyle/>
          <a:p>
            <a:r>
              <a:rPr lang="en-US" sz="3000" dirty="0">
                <a:solidFill>
                  <a:schemeClr val="bg1">
                    <a:lumMod val="75000"/>
                  </a:schemeClr>
                </a:solidFill>
              </a:rPr>
              <a:t>PRELIMINARY</a:t>
            </a:r>
          </a:p>
        </p:txBody>
      </p:sp>
      <p:sp>
        <p:nvSpPr>
          <p:cNvPr id="8" name="TextBox 7">
            <a:extLst>
              <a:ext uri="{FF2B5EF4-FFF2-40B4-BE49-F238E27FC236}">
                <a16:creationId xmlns:a16="http://schemas.microsoft.com/office/drawing/2014/main" id="{DFFF8DBC-DF92-0304-4E4D-13103817D645}"/>
              </a:ext>
            </a:extLst>
          </p:cNvPr>
          <p:cNvSpPr txBox="1"/>
          <p:nvPr/>
        </p:nvSpPr>
        <p:spPr>
          <a:xfrm rot="20137022">
            <a:off x="6349103" y="4114150"/>
            <a:ext cx="2892651" cy="553998"/>
          </a:xfrm>
          <a:prstGeom prst="rect">
            <a:avLst/>
          </a:prstGeom>
          <a:noFill/>
        </p:spPr>
        <p:txBody>
          <a:bodyPr wrap="none" rtlCol="0">
            <a:spAutoFit/>
          </a:bodyPr>
          <a:lstStyle/>
          <a:p>
            <a:r>
              <a:rPr lang="en-US" sz="3000" dirty="0">
                <a:solidFill>
                  <a:schemeClr val="bg1">
                    <a:lumMod val="75000"/>
                  </a:schemeClr>
                </a:solidFill>
              </a:rPr>
              <a:t>PRELIMINARY</a:t>
            </a:r>
          </a:p>
        </p:txBody>
      </p:sp>
    </p:spTree>
    <p:extLst>
      <p:ext uri="{BB962C8B-B14F-4D97-AF65-F5344CB8AC3E}">
        <p14:creationId xmlns:p14="http://schemas.microsoft.com/office/powerpoint/2010/main" val="63520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102FF7D-D7B4-DB59-1345-E0748C255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0063"/>
            <a:ext cx="9144000" cy="3317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DAA96A-A83E-7736-494C-E5CB859203ED}"/>
              </a:ext>
            </a:extLst>
          </p:cNvPr>
          <p:cNvSpPr>
            <a:spLocks noGrp="1"/>
          </p:cNvSpPr>
          <p:nvPr>
            <p:ph type="title"/>
          </p:nvPr>
        </p:nvSpPr>
        <p:spPr/>
        <p:txBody>
          <a:bodyPr/>
          <a:lstStyle/>
          <a:p>
            <a:r>
              <a:rPr lang="en-US" dirty="0"/>
              <a:t>Q</a:t>
            </a:r>
            <a:r>
              <a:rPr lang="en-US" baseline="30000" dirty="0"/>
              <a:t>2</a:t>
            </a:r>
            <a:r>
              <a:rPr lang="en-US" dirty="0"/>
              <a:t> Dependence of the Sine Moment (</a:t>
            </a:r>
            <a:r>
              <a:rPr lang="en-US" dirty="0" err="1"/>
              <a:t>A</a:t>
            </a:r>
            <a:r>
              <a:rPr lang="en-US" baseline="-25000" dirty="0" err="1"/>
              <a:t>LU</a:t>
            </a:r>
            <a:r>
              <a:rPr lang="en-US" baseline="30000" dirty="0" err="1"/>
              <a:t>sin</a:t>
            </a:r>
            <a:r>
              <a:rPr lang="el-GR" baseline="30000" dirty="0"/>
              <a:t>φ*</a:t>
            </a:r>
            <a:r>
              <a:rPr lang="el-GR" dirty="0"/>
              <a:t>)</a:t>
            </a:r>
            <a:endParaRPr lang="en-US" dirty="0"/>
          </a:p>
        </p:txBody>
      </p:sp>
      <p:sp>
        <p:nvSpPr>
          <p:cNvPr id="3" name="Content Placeholder 2">
            <a:extLst>
              <a:ext uri="{FF2B5EF4-FFF2-40B4-BE49-F238E27FC236}">
                <a16:creationId xmlns:a16="http://schemas.microsoft.com/office/drawing/2014/main" id="{F50E7FBB-C5A8-B0D6-56DF-72F5647AAA0F}"/>
              </a:ext>
            </a:extLst>
          </p:cNvPr>
          <p:cNvSpPr>
            <a:spLocks noGrp="1"/>
          </p:cNvSpPr>
          <p:nvPr>
            <p:ph idx="1"/>
          </p:nvPr>
        </p:nvSpPr>
        <p:spPr>
          <a:xfrm>
            <a:off x="0" y="1097280"/>
            <a:ext cx="9142242" cy="5107749"/>
          </a:xfrm>
        </p:spPr>
        <p:txBody>
          <a:bodyPr/>
          <a:lstStyle/>
          <a:p>
            <a:r>
              <a:rPr lang="en-US" b="1" dirty="0"/>
              <a:t>Key Idea:</a:t>
            </a:r>
            <a:r>
              <a:rPr lang="en-US" dirty="0"/>
              <a:t> Binning the data over Q</a:t>
            </a:r>
            <a:r>
              <a:rPr lang="en-US" baseline="30000" dirty="0"/>
              <a:t>2</a:t>
            </a:r>
            <a:r>
              <a:rPr lang="en-US" dirty="0"/>
              <a:t> allows for investigating the dependence of </a:t>
            </a:r>
            <a:r>
              <a:rPr lang="en-US" dirty="0" err="1"/>
              <a:t>A</a:t>
            </a:r>
            <a:r>
              <a:rPr lang="en-US" baseline="-25000" dirty="0" err="1"/>
              <a:t>LU</a:t>
            </a:r>
            <a:r>
              <a:rPr lang="en-US" baseline="30000" dirty="0" err="1"/>
              <a:t>sin</a:t>
            </a:r>
            <a:r>
              <a:rPr lang="el-GR" baseline="30000" dirty="0"/>
              <a:t>φ*</a:t>
            </a:r>
            <a:r>
              <a:rPr lang="el-GR" dirty="0"/>
              <a:t> </a:t>
            </a:r>
            <a:r>
              <a:rPr lang="en-US" dirty="0"/>
              <a:t>on the four-momentum transfer squared.</a:t>
            </a:r>
          </a:p>
        </p:txBody>
      </p:sp>
      <p:sp>
        <p:nvSpPr>
          <p:cNvPr id="4" name="Slide Number Placeholder 3">
            <a:extLst>
              <a:ext uri="{FF2B5EF4-FFF2-40B4-BE49-F238E27FC236}">
                <a16:creationId xmlns:a16="http://schemas.microsoft.com/office/drawing/2014/main" id="{F8C72876-4917-D93D-E631-FEEED4C2793D}"/>
              </a:ext>
            </a:extLst>
          </p:cNvPr>
          <p:cNvSpPr>
            <a:spLocks noGrp="1"/>
          </p:cNvSpPr>
          <p:nvPr>
            <p:ph type="sldNum" sz="quarter" idx="12"/>
          </p:nvPr>
        </p:nvSpPr>
        <p:spPr/>
        <p:txBody>
          <a:bodyPr/>
          <a:lstStyle/>
          <a:p>
            <a:fld id="{07E1C93C-5050-FC42-8F10-D22D4F119D13}" type="slidenum">
              <a:rPr lang="en-US" smtClean="0"/>
              <a:pPr/>
              <a:t>14</a:t>
            </a:fld>
            <a:endParaRPr lang="en-US"/>
          </a:p>
        </p:txBody>
      </p:sp>
      <p:sp>
        <p:nvSpPr>
          <p:cNvPr id="5" name="Footer Placeholder 4">
            <a:extLst>
              <a:ext uri="{FF2B5EF4-FFF2-40B4-BE49-F238E27FC236}">
                <a16:creationId xmlns:a16="http://schemas.microsoft.com/office/drawing/2014/main" id="{2B87FCB7-6525-A5EB-C684-62F6E5791F8E}"/>
              </a:ext>
            </a:extLst>
          </p:cNvPr>
          <p:cNvSpPr>
            <a:spLocks noGrp="1"/>
          </p:cNvSpPr>
          <p:nvPr>
            <p:ph type="ftr" sz="quarter" idx="3"/>
          </p:nvPr>
        </p:nvSpPr>
        <p:spPr/>
        <p:txBody>
          <a:bodyPr/>
          <a:lstStyle/>
          <a:p>
            <a:r>
              <a:rPr lang="en-US" dirty="0"/>
              <a:t>PWA13/ATHOS8</a:t>
            </a:r>
          </a:p>
        </p:txBody>
      </p:sp>
      <p:sp>
        <p:nvSpPr>
          <p:cNvPr id="6" name="TextBox 5">
            <a:extLst>
              <a:ext uri="{FF2B5EF4-FFF2-40B4-BE49-F238E27FC236}">
                <a16:creationId xmlns:a16="http://schemas.microsoft.com/office/drawing/2014/main" id="{B83AF952-83B7-7DA8-2A88-2B338FBF6B26}"/>
              </a:ext>
            </a:extLst>
          </p:cNvPr>
          <p:cNvSpPr txBox="1"/>
          <p:nvPr/>
        </p:nvSpPr>
        <p:spPr>
          <a:xfrm rot="20137022">
            <a:off x="647100" y="2340598"/>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7" name="TextBox 6">
            <a:extLst>
              <a:ext uri="{FF2B5EF4-FFF2-40B4-BE49-F238E27FC236}">
                <a16:creationId xmlns:a16="http://schemas.microsoft.com/office/drawing/2014/main" id="{31E117F8-6CAB-1391-A60B-E35DADE1B2D7}"/>
              </a:ext>
            </a:extLst>
          </p:cNvPr>
          <p:cNvSpPr txBox="1"/>
          <p:nvPr/>
        </p:nvSpPr>
        <p:spPr>
          <a:xfrm rot="20137022">
            <a:off x="1717860" y="2788774"/>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0" name="TextBox 9">
            <a:extLst>
              <a:ext uri="{FF2B5EF4-FFF2-40B4-BE49-F238E27FC236}">
                <a16:creationId xmlns:a16="http://schemas.microsoft.com/office/drawing/2014/main" id="{A62DBDEA-5369-3B86-E8BA-CA0F6E57D490}"/>
              </a:ext>
            </a:extLst>
          </p:cNvPr>
          <p:cNvSpPr txBox="1"/>
          <p:nvPr/>
        </p:nvSpPr>
        <p:spPr>
          <a:xfrm rot="20137022">
            <a:off x="3662452" y="3317640"/>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1" name="TextBox 10">
            <a:extLst>
              <a:ext uri="{FF2B5EF4-FFF2-40B4-BE49-F238E27FC236}">
                <a16:creationId xmlns:a16="http://schemas.microsoft.com/office/drawing/2014/main" id="{80396424-8523-109C-33A7-D66F01778B1B}"/>
              </a:ext>
            </a:extLst>
          </p:cNvPr>
          <p:cNvSpPr txBox="1"/>
          <p:nvPr/>
        </p:nvSpPr>
        <p:spPr>
          <a:xfrm rot="20137022">
            <a:off x="3777944" y="2340596"/>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2" name="TextBox 11">
            <a:extLst>
              <a:ext uri="{FF2B5EF4-FFF2-40B4-BE49-F238E27FC236}">
                <a16:creationId xmlns:a16="http://schemas.microsoft.com/office/drawing/2014/main" id="{F7FD73BD-5859-38BC-111A-ADE87CDAC486}"/>
              </a:ext>
            </a:extLst>
          </p:cNvPr>
          <p:cNvSpPr txBox="1"/>
          <p:nvPr/>
        </p:nvSpPr>
        <p:spPr>
          <a:xfrm rot="20137022">
            <a:off x="5838027" y="2407592"/>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3" name="TextBox 12">
            <a:extLst>
              <a:ext uri="{FF2B5EF4-FFF2-40B4-BE49-F238E27FC236}">
                <a16:creationId xmlns:a16="http://schemas.microsoft.com/office/drawing/2014/main" id="{74E3F760-C34B-01D2-A534-37CCE2C7A94E}"/>
              </a:ext>
            </a:extLst>
          </p:cNvPr>
          <p:cNvSpPr txBox="1"/>
          <p:nvPr/>
        </p:nvSpPr>
        <p:spPr>
          <a:xfrm rot="20137022">
            <a:off x="7268636" y="2933799"/>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Tree>
    <p:extLst>
      <p:ext uri="{BB962C8B-B14F-4D97-AF65-F5344CB8AC3E}">
        <p14:creationId xmlns:p14="http://schemas.microsoft.com/office/powerpoint/2010/main" val="700288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75F726C-E63C-0B24-7190-1656FBA2C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3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50B8C9-CFFB-C329-A21A-C39CC3A1D6A3}"/>
              </a:ext>
            </a:extLst>
          </p:cNvPr>
          <p:cNvSpPr>
            <a:spLocks noGrp="1"/>
          </p:cNvSpPr>
          <p:nvPr>
            <p:ph type="title"/>
          </p:nvPr>
        </p:nvSpPr>
        <p:spPr/>
        <p:txBody>
          <a:bodyPr/>
          <a:lstStyle/>
          <a:p>
            <a:r>
              <a:rPr lang="en-US" dirty="0"/>
              <a:t>Full Kinematic Dependence of the Sine Moment </a:t>
            </a:r>
          </a:p>
        </p:txBody>
      </p:sp>
      <p:sp>
        <p:nvSpPr>
          <p:cNvPr id="4" name="Slide Number Placeholder 3">
            <a:extLst>
              <a:ext uri="{FF2B5EF4-FFF2-40B4-BE49-F238E27FC236}">
                <a16:creationId xmlns:a16="http://schemas.microsoft.com/office/drawing/2014/main" id="{63E4A822-53AF-F695-E757-E432BD1C9D3A}"/>
              </a:ext>
            </a:extLst>
          </p:cNvPr>
          <p:cNvSpPr>
            <a:spLocks noGrp="1"/>
          </p:cNvSpPr>
          <p:nvPr>
            <p:ph type="sldNum" sz="quarter" idx="12"/>
          </p:nvPr>
        </p:nvSpPr>
        <p:spPr/>
        <p:txBody>
          <a:bodyPr/>
          <a:lstStyle/>
          <a:p>
            <a:fld id="{07E1C93C-5050-FC42-8F10-D22D4F119D13}" type="slidenum">
              <a:rPr lang="en-US" smtClean="0"/>
              <a:pPr/>
              <a:t>15</a:t>
            </a:fld>
            <a:endParaRPr lang="en-US"/>
          </a:p>
        </p:txBody>
      </p:sp>
      <p:sp>
        <p:nvSpPr>
          <p:cNvPr id="5" name="Footer Placeholder 4">
            <a:extLst>
              <a:ext uri="{FF2B5EF4-FFF2-40B4-BE49-F238E27FC236}">
                <a16:creationId xmlns:a16="http://schemas.microsoft.com/office/drawing/2014/main" id="{EF3314A5-CEC7-EE57-54FE-BA77ED721FC1}"/>
              </a:ext>
            </a:extLst>
          </p:cNvPr>
          <p:cNvSpPr>
            <a:spLocks noGrp="1"/>
          </p:cNvSpPr>
          <p:nvPr>
            <p:ph type="ftr" sz="quarter" idx="3"/>
          </p:nvPr>
        </p:nvSpPr>
        <p:spPr/>
        <p:txBody>
          <a:bodyPr/>
          <a:lstStyle/>
          <a:p>
            <a:r>
              <a:rPr lang="en-US"/>
              <a:t>Defense</a:t>
            </a:r>
            <a:endParaRPr lang="en-US" dirty="0"/>
          </a:p>
        </p:txBody>
      </p:sp>
      <p:sp>
        <p:nvSpPr>
          <p:cNvPr id="3" name="Content Placeholder 2">
            <a:extLst>
              <a:ext uri="{FF2B5EF4-FFF2-40B4-BE49-F238E27FC236}">
                <a16:creationId xmlns:a16="http://schemas.microsoft.com/office/drawing/2014/main" id="{782ABB78-2F5B-02C9-20EF-FD5D1F18F654}"/>
              </a:ext>
            </a:extLst>
          </p:cNvPr>
          <p:cNvSpPr>
            <a:spLocks noGrp="1"/>
          </p:cNvSpPr>
          <p:nvPr>
            <p:ph idx="1"/>
          </p:nvPr>
        </p:nvSpPr>
        <p:spPr>
          <a:xfrm>
            <a:off x="0" y="6416177"/>
            <a:ext cx="9142241" cy="436892"/>
          </a:xfrm>
          <a:solidFill>
            <a:schemeClr val="bg1"/>
          </a:solidFill>
        </p:spPr>
        <p:txBody>
          <a:bodyPr>
            <a:noAutofit/>
          </a:bodyPr>
          <a:lstStyle/>
          <a:p>
            <a:pPr marL="0" indent="0">
              <a:buNone/>
            </a:pPr>
            <a:r>
              <a:rPr lang="en-US" sz="1600" b="1" dirty="0"/>
              <a:t>Key Idea: A</a:t>
            </a:r>
            <a:r>
              <a:rPr lang="en-US" sz="1600" dirty="0"/>
              <a:t> comprehensive study of the sine moment's dependence on the kinematic phase space.</a:t>
            </a:r>
          </a:p>
        </p:txBody>
      </p:sp>
      <p:sp>
        <p:nvSpPr>
          <p:cNvPr id="6" name="TextBox 5">
            <a:extLst>
              <a:ext uri="{FF2B5EF4-FFF2-40B4-BE49-F238E27FC236}">
                <a16:creationId xmlns:a16="http://schemas.microsoft.com/office/drawing/2014/main" id="{1781BF63-8452-B17B-A4CC-13E35B99FC80}"/>
              </a:ext>
            </a:extLst>
          </p:cNvPr>
          <p:cNvSpPr txBox="1"/>
          <p:nvPr/>
        </p:nvSpPr>
        <p:spPr>
          <a:xfrm rot="20137022">
            <a:off x="758347" y="1575398"/>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1" name="TextBox 10">
            <a:extLst>
              <a:ext uri="{FF2B5EF4-FFF2-40B4-BE49-F238E27FC236}">
                <a16:creationId xmlns:a16="http://schemas.microsoft.com/office/drawing/2014/main" id="{AC199A88-29FA-2BDF-A3CE-D6CA225FC919}"/>
              </a:ext>
            </a:extLst>
          </p:cNvPr>
          <p:cNvSpPr txBox="1"/>
          <p:nvPr/>
        </p:nvSpPr>
        <p:spPr>
          <a:xfrm rot="20137022">
            <a:off x="893415" y="2785429"/>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2" name="TextBox 11">
            <a:extLst>
              <a:ext uri="{FF2B5EF4-FFF2-40B4-BE49-F238E27FC236}">
                <a16:creationId xmlns:a16="http://schemas.microsoft.com/office/drawing/2014/main" id="{3B3991CA-E214-31BC-9FC1-826B88D3E4FD}"/>
              </a:ext>
            </a:extLst>
          </p:cNvPr>
          <p:cNvSpPr txBox="1"/>
          <p:nvPr/>
        </p:nvSpPr>
        <p:spPr>
          <a:xfrm rot="20137022">
            <a:off x="658301" y="3913700"/>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3" name="TextBox 12">
            <a:extLst>
              <a:ext uri="{FF2B5EF4-FFF2-40B4-BE49-F238E27FC236}">
                <a16:creationId xmlns:a16="http://schemas.microsoft.com/office/drawing/2014/main" id="{04277D1C-DE6E-851B-0ECC-E84E550E6DBC}"/>
              </a:ext>
            </a:extLst>
          </p:cNvPr>
          <p:cNvSpPr txBox="1"/>
          <p:nvPr/>
        </p:nvSpPr>
        <p:spPr>
          <a:xfrm rot="20137022">
            <a:off x="691196" y="4835125"/>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4" name="TextBox 13">
            <a:extLst>
              <a:ext uri="{FF2B5EF4-FFF2-40B4-BE49-F238E27FC236}">
                <a16:creationId xmlns:a16="http://schemas.microsoft.com/office/drawing/2014/main" id="{7B9FC8A1-033E-3743-ACA6-2C83B44C3EC8}"/>
              </a:ext>
            </a:extLst>
          </p:cNvPr>
          <p:cNvSpPr txBox="1"/>
          <p:nvPr/>
        </p:nvSpPr>
        <p:spPr>
          <a:xfrm rot="20137022">
            <a:off x="2782359" y="1636660"/>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5" name="TextBox 14">
            <a:extLst>
              <a:ext uri="{FF2B5EF4-FFF2-40B4-BE49-F238E27FC236}">
                <a16:creationId xmlns:a16="http://schemas.microsoft.com/office/drawing/2014/main" id="{4FE1C96F-7CA6-C751-D7AA-611C46871022}"/>
              </a:ext>
            </a:extLst>
          </p:cNvPr>
          <p:cNvSpPr txBox="1"/>
          <p:nvPr/>
        </p:nvSpPr>
        <p:spPr>
          <a:xfrm rot="20137022">
            <a:off x="2775319" y="2804245"/>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6" name="TextBox 15">
            <a:extLst>
              <a:ext uri="{FF2B5EF4-FFF2-40B4-BE49-F238E27FC236}">
                <a16:creationId xmlns:a16="http://schemas.microsoft.com/office/drawing/2014/main" id="{5C54E210-A5C3-29EA-D59D-DDCC0BBAED93}"/>
              </a:ext>
            </a:extLst>
          </p:cNvPr>
          <p:cNvSpPr txBox="1"/>
          <p:nvPr/>
        </p:nvSpPr>
        <p:spPr>
          <a:xfrm rot="20137022">
            <a:off x="2634644" y="3730587"/>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7" name="TextBox 16">
            <a:extLst>
              <a:ext uri="{FF2B5EF4-FFF2-40B4-BE49-F238E27FC236}">
                <a16:creationId xmlns:a16="http://schemas.microsoft.com/office/drawing/2014/main" id="{80032838-C252-6CDC-B90F-1BA7C6602130}"/>
              </a:ext>
            </a:extLst>
          </p:cNvPr>
          <p:cNvSpPr txBox="1"/>
          <p:nvPr/>
        </p:nvSpPr>
        <p:spPr>
          <a:xfrm rot="20137022">
            <a:off x="2642870" y="4853940"/>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8" name="TextBox 17">
            <a:extLst>
              <a:ext uri="{FF2B5EF4-FFF2-40B4-BE49-F238E27FC236}">
                <a16:creationId xmlns:a16="http://schemas.microsoft.com/office/drawing/2014/main" id="{8045B069-BC6D-4DA6-E843-910D77ECD8F1}"/>
              </a:ext>
            </a:extLst>
          </p:cNvPr>
          <p:cNvSpPr txBox="1"/>
          <p:nvPr/>
        </p:nvSpPr>
        <p:spPr>
          <a:xfrm rot="20137022">
            <a:off x="4623807" y="1654052"/>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9" name="TextBox 18">
            <a:extLst>
              <a:ext uri="{FF2B5EF4-FFF2-40B4-BE49-F238E27FC236}">
                <a16:creationId xmlns:a16="http://schemas.microsoft.com/office/drawing/2014/main" id="{2266DAA9-1CCB-9300-E7A8-FF3F2DA2A706}"/>
              </a:ext>
            </a:extLst>
          </p:cNvPr>
          <p:cNvSpPr txBox="1"/>
          <p:nvPr/>
        </p:nvSpPr>
        <p:spPr>
          <a:xfrm rot="20137022">
            <a:off x="4723225" y="2729998"/>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20" name="TextBox 19">
            <a:extLst>
              <a:ext uri="{FF2B5EF4-FFF2-40B4-BE49-F238E27FC236}">
                <a16:creationId xmlns:a16="http://schemas.microsoft.com/office/drawing/2014/main" id="{72678E6F-F728-3F2A-0A3C-AA51D59959FF}"/>
              </a:ext>
            </a:extLst>
          </p:cNvPr>
          <p:cNvSpPr txBox="1"/>
          <p:nvPr/>
        </p:nvSpPr>
        <p:spPr>
          <a:xfrm rot="20137022">
            <a:off x="4669996" y="3501411"/>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21" name="TextBox 20">
            <a:extLst>
              <a:ext uri="{FF2B5EF4-FFF2-40B4-BE49-F238E27FC236}">
                <a16:creationId xmlns:a16="http://schemas.microsoft.com/office/drawing/2014/main" id="{C4FA9F36-5FFF-459E-6D07-A1A017132B7D}"/>
              </a:ext>
            </a:extLst>
          </p:cNvPr>
          <p:cNvSpPr txBox="1"/>
          <p:nvPr/>
        </p:nvSpPr>
        <p:spPr>
          <a:xfrm rot="20137022">
            <a:off x="4761008" y="4762024"/>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22" name="TextBox 21">
            <a:extLst>
              <a:ext uri="{FF2B5EF4-FFF2-40B4-BE49-F238E27FC236}">
                <a16:creationId xmlns:a16="http://schemas.microsoft.com/office/drawing/2014/main" id="{86D14299-F2D7-6944-BE5F-3181EAAE5CD8}"/>
              </a:ext>
            </a:extLst>
          </p:cNvPr>
          <p:cNvSpPr txBox="1"/>
          <p:nvPr/>
        </p:nvSpPr>
        <p:spPr>
          <a:xfrm rot="20137022">
            <a:off x="6801291" y="1589956"/>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23" name="TextBox 22">
            <a:extLst>
              <a:ext uri="{FF2B5EF4-FFF2-40B4-BE49-F238E27FC236}">
                <a16:creationId xmlns:a16="http://schemas.microsoft.com/office/drawing/2014/main" id="{359627BE-7196-3DFB-CCA5-81E22FE2966C}"/>
              </a:ext>
            </a:extLst>
          </p:cNvPr>
          <p:cNvSpPr txBox="1"/>
          <p:nvPr/>
        </p:nvSpPr>
        <p:spPr>
          <a:xfrm rot="20137022">
            <a:off x="6839614" y="2726996"/>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24" name="TextBox 23">
            <a:extLst>
              <a:ext uri="{FF2B5EF4-FFF2-40B4-BE49-F238E27FC236}">
                <a16:creationId xmlns:a16="http://schemas.microsoft.com/office/drawing/2014/main" id="{3B059AFA-C358-7F4E-74EC-1EE082234B99}"/>
              </a:ext>
            </a:extLst>
          </p:cNvPr>
          <p:cNvSpPr txBox="1"/>
          <p:nvPr/>
        </p:nvSpPr>
        <p:spPr>
          <a:xfrm rot="20137022">
            <a:off x="6786384" y="3798448"/>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25" name="TextBox 24">
            <a:extLst>
              <a:ext uri="{FF2B5EF4-FFF2-40B4-BE49-F238E27FC236}">
                <a16:creationId xmlns:a16="http://schemas.microsoft.com/office/drawing/2014/main" id="{4271D242-94CC-E5DC-F07F-F03EF6E3F7AB}"/>
              </a:ext>
            </a:extLst>
          </p:cNvPr>
          <p:cNvSpPr txBox="1"/>
          <p:nvPr/>
        </p:nvSpPr>
        <p:spPr>
          <a:xfrm rot="20137022">
            <a:off x="6733153" y="4820024"/>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Tree>
    <p:extLst>
      <p:ext uri="{BB962C8B-B14F-4D97-AF65-F5344CB8AC3E}">
        <p14:creationId xmlns:p14="http://schemas.microsoft.com/office/powerpoint/2010/main" val="805838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A539E6D-8DBC-59AE-70EF-74BC4C1FF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831" y="1922970"/>
            <a:ext cx="5681169" cy="38377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6F98C4-E59E-BB28-1951-73D194E412EC}"/>
              </a:ext>
            </a:extLst>
          </p:cNvPr>
          <p:cNvSpPr>
            <a:spLocks noGrp="1"/>
          </p:cNvSpPr>
          <p:nvPr>
            <p:ph type="title"/>
          </p:nvPr>
        </p:nvSpPr>
        <p:spPr/>
        <p:txBody>
          <a:bodyPr/>
          <a:lstStyle/>
          <a:p>
            <a:r>
              <a:rPr lang="en-US" dirty="0"/>
              <a:t>Comparison with Theoretical Models: An Illustrative Example</a:t>
            </a:r>
          </a:p>
        </p:txBody>
      </p:sp>
      <p:sp>
        <p:nvSpPr>
          <p:cNvPr id="3" name="Content Placeholder 2">
            <a:extLst>
              <a:ext uri="{FF2B5EF4-FFF2-40B4-BE49-F238E27FC236}">
                <a16:creationId xmlns:a16="http://schemas.microsoft.com/office/drawing/2014/main" id="{59EE0CD7-C5E9-54EB-19CF-89A97255C50C}"/>
              </a:ext>
            </a:extLst>
          </p:cNvPr>
          <p:cNvSpPr>
            <a:spLocks noGrp="1"/>
          </p:cNvSpPr>
          <p:nvPr>
            <p:ph idx="1"/>
          </p:nvPr>
        </p:nvSpPr>
        <p:spPr>
          <a:xfrm>
            <a:off x="0" y="1097281"/>
            <a:ext cx="9142242" cy="652970"/>
          </a:xfrm>
        </p:spPr>
        <p:txBody>
          <a:bodyPr/>
          <a:lstStyle/>
          <a:p>
            <a:r>
              <a:rPr lang="en-US" b="1" dirty="0">
                <a:solidFill>
                  <a:schemeClr val="tx1"/>
                </a:solidFill>
              </a:rPr>
              <a:t>Key Idea: </a:t>
            </a:r>
            <a:r>
              <a:rPr lang="en-US" dirty="0">
                <a:solidFill>
                  <a:schemeClr val="tx1"/>
                </a:solidFill>
              </a:rPr>
              <a:t>The beam spin asymmetry data has the potential to constrain and improve theoretical models of </a:t>
            </a:r>
            <a:r>
              <a:rPr lang="el-GR" dirty="0">
                <a:solidFill>
                  <a:schemeClr val="tx1"/>
                </a:solidFill>
              </a:rPr>
              <a:t>η </a:t>
            </a:r>
            <a:r>
              <a:rPr lang="en-US" dirty="0">
                <a:solidFill>
                  <a:schemeClr val="tx1"/>
                </a:solidFill>
              </a:rPr>
              <a:t>electroproduction.</a:t>
            </a:r>
          </a:p>
        </p:txBody>
      </p:sp>
      <p:sp>
        <p:nvSpPr>
          <p:cNvPr id="4" name="Slide Number Placeholder 3">
            <a:extLst>
              <a:ext uri="{FF2B5EF4-FFF2-40B4-BE49-F238E27FC236}">
                <a16:creationId xmlns:a16="http://schemas.microsoft.com/office/drawing/2014/main" id="{8E6416D7-605B-4896-F6E9-61144585074C}"/>
              </a:ext>
            </a:extLst>
          </p:cNvPr>
          <p:cNvSpPr>
            <a:spLocks noGrp="1"/>
          </p:cNvSpPr>
          <p:nvPr>
            <p:ph type="sldNum" sz="quarter" idx="12"/>
          </p:nvPr>
        </p:nvSpPr>
        <p:spPr/>
        <p:txBody>
          <a:bodyPr/>
          <a:lstStyle/>
          <a:p>
            <a:fld id="{07E1C93C-5050-FC42-8F10-D22D4F119D13}" type="slidenum">
              <a:rPr lang="en-US" smtClean="0"/>
              <a:pPr/>
              <a:t>16</a:t>
            </a:fld>
            <a:endParaRPr lang="en-US"/>
          </a:p>
        </p:txBody>
      </p:sp>
      <p:sp>
        <p:nvSpPr>
          <p:cNvPr id="5" name="Footer Placeholder 4">
            <a:extLst>
              <a:ext uri="{FF2B5EF4-FFF2-40B4-BE49-F238E27FC236}">
                <a16:creationId xmlns:a16="http://schemas.microsoft.com/office/drawing/2014/main" id="{30744FEB-8CAA-A562-BA99-EF0720156112}"/>
              </a:ext>
            </a:extLst>
          </p:cNvPr>
          <p:cNvSpPr>
            <a:spLocks noGrp="1"/>
          </p:cNvSpPr>
          <p:nvPr>
            <p:ph type="ftr" sz="quarter" idx="3"/>
          </p:nvPr>
        </p:nvSpPr>
        <p:spPr/>
        <p:txBody>
          <a:bodyPr/>
          <a:lstStyle/>
          <a:p>
            <a:r>
              <a:rPr lang="en-US" dirty="0"/>
              <a:t>PWA13/ATHOS8</a:t>
            </a:r>
          </a:p>
        </p:txBody>
      </p:sp>
      <p:sp>
        <p:nvSpPr>
          <p:cNvPr id="7" name="Content Placeholder 2">
            <a:extLst>
              <a:ext uri="{FF2B5EF4-FFF2-40B4-BE49-F238E27FC236}">
                <a16:creationId xmlns:a16="http://schemas.microsoft.com/office/drawing/2014/main" id="{60BC5DCF-3841-4369-1E73-2BD3BAC367BA}"/>
              </a:ext>
            </a:extLst>
          </p:cNvPr>
          <p:cNvSpPr txBox="1">
            <a:spLocks/>
          </p:cNvSpPr>
          <p:nvPr/>
        </p:nvSpPr>
        <p:spPr>
          <a:xfrm>
            <a:off x="0" y="1750252"/>
            <a:ext cx="3631070" cy="4584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85750" indent="-285750">
              <a:buFont typeface="Arial" panose="020B0604020202020204" pitchFamily="34" charset="0"/>
              <a:buChar char="•"/>
            </a:pPr>
            <a:r>
              <a:rPr lang="en-US" dirty="0"/>
              <a:t>Data binned over W, </a:t>
            </a:r>
            <a:r>
              <a:rPr lang="en-US" dirty="0" err="1"/>
              <a:t>φ</a:t>
            </a:r>
            <a:r>
              <a:rPr lang="en-US" dirty="0"/>
              <a:t>*, and Q</a:t>
            </a:r>
            <a:r>
              <a:rPr lang="en-US" baseline="30000" dirty="0"/>
              <a:t>2</a:t>
            </a:r>
            <a:r>
              <a:rPr lang="en-US" dirty="0"/>
              <a:t> and integrated over </a:t>
            </a:r>
            <a:r>
              <a:rPr lang="en-US" dirty="0" err="1"/>
              <a:t>cosθ</a:t>
            </a:r>
            <a:r>
              <a:rPr lang="en-US" dirty="0"/>
              <a:t>*</a:t>
            </a:r>
          </a:p>
          <a:p>
            <a:pPr marL="285750" indent="-285750">
              <a:buFont typeface="Arial" panose="020B0604020202020204" pitchFamily="34" charset="0"/>
              <a:buChar char="•"/>
            </a:pPr>
            <a:r>
              <a:rPr lang="en-US" dirty="0" err="1">
                <a:solidFill>
                  <a:srgbClr val="00B050"/>
                </a:solidFill>
              </a:rPr>
              <a:t>Jülich</a:t>
            </a:r>
            <a:r>
              <a:rPr lang="en-US" dirty="0">
                <a:solidFill>
                  <a:srgbClr val="00B050"/>
                </a:solidFill>
              </a:rPr>
              <a:t>-Bonn-Washington (JBW) </a:t>
            </a:r>
          </a:p>
          <a:p>
            <a:pPr marL="285750" indent="-285750">
              <a:buFont typeface="Arial" panose="020B0604020202020204" pitchFamily="34" charset="0"/>
              <a:buChar char="•"/>
            </a:pPr>
            <a:r>
              <a:rPr lang="en-US" dirty="0" err="1">
                <a:solidFill>
                  <a:srgbClr val="0035F5"/>
                </a:solidFill>
              </a:rPr>
              <a:t>EtaMAID</a:t>
            </a:r>
            <a:endParaRPr lang="en-US" dirty="0">
              <a:solidFill>
                <a:srgbClr val="0035F5"/>
              </a:solidFill>
            </a:endParaRPr>
          </a:p>
          <a:p>
            <a:r>
              <a:rPr lang="en-US" dirty="0">
                <a:solidFill>
                  <a:schemeClr val="tx1"/>
                </a:solidFill>
              </a:rPr>
              <a:t>Illustrative example of the potential for this data to constrain and improve theoretical models</a:t>
            </a:r>
          </a:p>
          <a:p>
            <a:r>
              <a:rPr lang="en-US" dirty="0">
                <a:solidFill>
                  <a:schemeClr val="tx1"/>
                </a:solidFill>
              </a:rPr>
              <a:t>Limitations in the models (small N</a:t>
            </a:r>
            <a:r>
              <a:rPr lang="el-GR" dirty="0">
                <a:solidFill>
                  <a:schemeClr val="tx1"/>
                </a:solidFill>
              </a:rPr>
              <a:t>η </a:t>
            </a:r>
            <a:r>
              <a:rPr lang="en-US" dirty="0">
                <a:solidFill>
                  <a:schemeClr val="tx1"/>
                </a:solidFill>
              </a:rPr>
              <a:t>datasets, lack of polarization observables) prevent definitive conclusions at this stage</a:t>
            </a:r>
          </a:p>
        </p:txBody>
      </p:sp>
      <p:sp>
        <p:nvSpPr>
          <p:cNvPr id="9" name="TextBox 8">
            <a:extLst>
              <a:ext uri="{FF2B5EF4-FFF2-40B4-BE49-F238E27FC236}">
                <a16:creationId xmlns:a16="http://schemas.microsoft.com/office/drawing/2014/main" id="{79E67E5E-718E-EDD2-DD0B-17E17D2E2B91}"/>
              </a:ext>
            </a:extLst>
          </p:cNvPr>
          <p:cNvSpPr txBox="1"/>
          <p:nvPr/>
        </p:nvSpPr>
        <p:spPr>
          <a:xfrm rot="20137022">
            <a:off x="5022125" y="3042439"/>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0" name="TextBox 9">
            <a:extLst>
              <a:ext uri="{FF2B5EF4-FFF2-40B4-BE49-F238E27FC236}">
                <a16:creationId xmlns:a16="http://schemas.microsoft.com/office/drawing/2014/main" id="{E86442F9-0EDA-F739-16AA-230C803EF4C7}"/>
              </a:ext>
            </a:extLst>
          </p:cNvPr>
          <p:cNvSpPr txBox="1"/>
          <p:nvPr/>
        </p:nvSpPr>
        <p:spPr>
          <a:xfrm rot="20137022">
            <a:off x="6522443" y="4490304"/>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Tree>
    <p:extLst>
      <p:ext uri="{BB962C8B-B14F-4D97-AF65-F5344CB8AC3E}">
        <p14:creationId xmlns:p14="http://schemas.microsoft.com/office/powerpoint/2010/main" val="2930932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27A5-15EE-990C-BB29-442943987C79}"/>
              </a:ext>
            </a:extLst>
          </p:cNvPr>
          <p:cNvSpPr>
            <a:spLocks noGrp="1"/>
          </p:cNvSpPr>
          <p:nvPr>
            <p:ph type="title"/>
          </p:nvPr>
        </p:nvSpPr>
        <p:spPr/>
        <p:txBody>
          <a:bodyPr/>
          <a:lstStyle/>
          <a:p>
            <a:r>
              <a:rPr lang="en-US" dirty="0"/>
              <a:t>Summary of Key Findings and Impact</a:t>
            </a:r>
          </a:p>
        </p:txBody>
      </p:sp>
      <p:sp>
        <p:nvSpPr>
          <p:cNvPr id="3" name="Content Placeholder 2">
            <a:extLst>
              <a:ext uri="{FF2B5EF4-FFF2-40B4-BE49-F238E27FC236}">
                <a16:creationId xmlns:a16="http://schemas.microsoft.com/office/drawing/2014/main" id="{A44CC4B5-CA9E-1BE7-A5CF-81130F1D847E}"/>
              </a:ext>
            </a:extLst>
          </p:cNvPr>
          <p:cNvSpPr>
            <a:spLocks noGrp="1"/>
          </p:cNvSpPr>
          <p:nvPr>
            <p:ph idx="1"/>
          </p:nvPr>
        </p:nvSpPr>
        <p:spPr>
          <a:xfrm>
            <a:off x="0" y="925890"/>
            <a:ext cx="9144000" cy="931195"/>
          </a:xfrm>
        </p:spPr>
        <p:txBody>
          <a:bodyPr/>
          <a:lstStyle/>
          <a:p>
            <a:r>
              <a:rPr lang="en-US" b="1" dirty="0"/>
              <a:t>Key Idea: </a:t>
            </a:r>
            <a:r>
              <a:rPr lang="en-US" dirty="0"/>
              <a:t>The beam spin asymmetry measurements in </a:t>
            </a:r>
            <a:r>
              <a:rPr lang="el-GR" dirty="0"/>
              <a:t>η </a:t>
            </a:r>
            <a:r>
              <a:rPr lang="en-US" dirty="0"/>
              <a:t>electroproduction offer valuable data for theoretical models and could be provide new insights into nucleon resonances.</a:t>
            </a:r>
          </a:p>
        </p:txBody>
      </p:sp>
      <p:sp>
        <p:nvSpPr>
          <p:cNvPr id="4" name="Slide Number Placeholder 3">
            <a:extLst>
              <a:ext uri="{FF2B5EF4-FFF2-40B4-BE49-F238E27FC236}">
                <a16:creationId xmlns:a16="http://schemas.microsoft.com/office/drawing/2014/main" id="{8D083625-35D0-CB35-F421-69C0375AAA31}"/>
              </a:ext>
            </a:extLst>
          </p:cNvPr>
          <p:cNvSpPr>
            <a:spLocks noGrp="1"/>
          </p:cNvSpPr>
          <p:nvPr>
            <p:ph type="sldNum" sz="quarter" idx="12"/>
          </p:nvPr>
        </p:nvSpPr>
        <p:spPr/>
        <p:txBody>
          <a:bodyPr/>
          <a:lstStyle/>
          <a:p>
            <a:fld id="{07E1C93C-5050-FC42-8F10-D22D4F119D13}" type="slidenum">
              <a:rPr lang="en-US" smtClean="0"/>
              <a:pPr/>
              <a:t>17</a:t>
            </a:fld>
            <a:endParaRPr lang="en-US"/>
          </a:p>
        </p:txBody>
      </p:sp>
      <p:sp>
        <p:nvSpPr>
          <p:cNvPr id="5" name="Footer Placeholder 4">
            <a:extLst>
              <a:ext uri="{FF2B5EF4-FFF2-40B4-BE49-F238E27FC236}">
                <a16:creationId xmlns:a16="http://schemas.microsoft.com/office/drawing/2014/main" id="{3B788243-098C-928F-034E-8908AD4D91A2}"/>
              </a:ext>
            </a:extLst>
          </p:cNvPr>
          <p:cNvSpPr>
            <a:spLocks noGrp="1"/>
          </p:cNvSpPr>
          <p:nvPr>
            <p:ph type="ftr" sz="quarter" idx="3"/>
          </p:nvPr>
        </p:nvSpPr>
        <p:spPr/>
        <p:txBody>
          <a:bodyPr/>
          <a:lstStyle/>
          <a:p>
            <a:r>
              <a:rPr lang="en-US" dirty="0"/>
              <a:t>PWA13/ATHOS8</a:t>
            </a:r>
          </a:p>
        </p:txBody>
      </p:sp>
      <p:sp>
        <p:nvSpPr>
          <p:cNvPr id="7" name="Content Placeholder 2">
            <a:extLst>
              <a:ext uri="{FF2B5EF4-FFF2-40B4-BE49-F238E27FC236}">
                <a16:creationId xmlns:a16="http://schemas.microsoft.com/office/drawing/2014/main" id="{970EB89C-3C1D-763D-591E-C3235494ABCA}"/>
              </a:ext>
            </a:extLst>
          </p:cNvPr>
          <p:cNvSpPr txBox="1">
            <a:spLocks/>
          </p:cNvSpPr>
          <p:nvPr/>
        </p:nvSpPr>
        <p:spPr>
          <a:xfrm>
            <a:off x="-3517" y="1857085"/>
            <a:ext cx="4573759" cy="48194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buFont typeface="Arial" panose="020B0604020202020204" pitchFamily="34" charset="0"/>
              <a:buChar char="•"/>
            </a:pPr>
            <a:r>
              <a:rPr lang="en-US" sz="1600" b="1" dirty="0"/>
              <a:t>Findings: </a:t>
            </a:r>
          </a:p>
          <a:p>
            <a:pPr lvl="1">
              <a:buFont typeface="Arial" panose="020B0604020202020204" pitchFamily="34" charset="0"/>
              <a:buChar char="•"/>
            </a:pPr>
            <a:r>
              <a:rPr lang="en-US" sz="1600" dirty="0"/>
              <a:t>Consistently negative </a:t>
            </a:r>
            <a:r>
              <a:rPr lang="en-US" sz="1600" dirty="0" err="1"/>
              <a:t>A</a:t>
            </a:r>
            <a:r>
              <a:rPr lang="en-US" sz="1600" baseline="-25000" dirty="0" err="1"/>
              <a:t>LU</a:t>
            </a:r>
            <a:r>
              <a:rPr lang="en-US" sz="1600" baseline="30000" dirty="0" err="1"/>
              <a:t>sin</a:t>
            </a:r>
            <a:r>
              <a:rPr lang="el-GR" sz="1600" baseline="30000" dirty="0"/>
              <a:t>φ*</a:t>
            </a:r>
            <a:r>
              <a:rPr lang="el-GR" sz="1600" dirty="0"/>
              <a:t> </a:t>
            </a:r>
            <a:r>
              <a:rPr lang="en-US" sz="1600" dirty="0"/>
              <a:t>values across the W range</a:t>
            </a:r>
          </a:p>
          <a:p>
            <a:pPr lvl="1">
              <a:buFont typeface="Arial" panose="020B0604020202020204" pitchFamily="34" charset="0"/>
              <a:buChar char="•"/>
            </a:pPr>
            <a:r>
              <a:rPr lang="en-US" sz="1600" dirty="0"/>
              <a:t>Dip-like structure near N(1710)</a:t>
            </a:r>
          </a:p>
          <a:p>
            <a:pPr lvl="1">
              <a:buFont typeface="Arial" panose="020B0604020202020204" pitchFamily="34" charset="0"/>
              <a:buChar char="•"/>
            </a:pPr>
            <a:r>
              <a:rPr lang="en-US" sz="1600" dirty="0"/>
              <a:t>Cusp-like behavior near N(1895)</a:t>
            </a:r>
          </a:p>
          <a:p>
            <a:pPr>
              <a:buFont typeface="Arial" panose="020B0604020202020204" pitchFamily="34" charset="0"/>
              <a:buChar char="•"/>
            </a:pPr>
            <a:r>
              <a:rPr lang="en-US" sz="1600" b="1" dirty="0"/>
              <a:t>Impact: </a:t>
            </a:r>
          </a:p>
          <a:p>
            <a:pPr lvl="1">
              <a:buFont typeface="Arial" panose="020B0604020202020204" pitchFamily="34" charset="0"/>
              <a:buChar char="•"/>
            </a:pPr>
            <a:r>
              <a:rPr lang="en-US" sz="1600" dirty="0"/>
              <a:t>Expands kinematic reach in </a:t>
            </a:r>
            <a:r>
              <a:rPr lang="el-GR" sz="1600" dirty="0"/>
              <a:t>η </a:t>
            </a:r>
            <a:r>
              <a:rPr lang="en-US" sz="1600" dirty="0"/>
              <a:t>electroproduction BSA measurements</a:t>
            </a:r>
          </a:p>
          <a:p>
            <a:pPr lvl="1">
              <a:buFont typeface="Arial" panose="020B0604020202020204" pitchFamily="34" charset="0"/>
              <a:buChar char="•"/>
            </a:pPr>
            <a:r>
              <a:rPr lang="en-US" sz="1600" dirty="0"/>
              <a:t>Provides new data to evaluate and constrain theoretical models</a:t>
            </a:r>
          </a:p>
          <a:p>
            <a:r>
              <a:rPr lang="en-US" sz="1600" b="1" dirty="0"/>
              <a:t>Next Steps and Path to Publication:</a:t>
            </a:r>
          </a:p>
          <a:p>
            <a:pPr lvl="1"/>
            <a:r>
              <a:rPr lang="en-US" sz="1600" dirty="0"/>
              <a:t>Perform Fast MC simulations to determine acceptances</a:t>
            </a:r>
          </a:p>
          <a:p>
            <a:pPr lvl="1"/>
            <a:r>
              <a:rPr lang="en-US" sz="1600" dirty="0"/>
              <a:t>Prepare a CLAS12 Analysis Note</a:t>
            </a:r>
          </a:p>
          <a:p>
            <a:pPr lvl="1"/>
            <a:r>
              <a:rPr lang="en-US" sz="1600" dirty="0"/>
              <a:t>Explore collaborations with </a:t>
            </a:r>
            <a:r>
              <a:rPr lang="en-US" sz="1600" dirty="0" err="1"/>
              <a:t>EtaMAID</a:t>
            </a:r>
            <a:r>
              <a:rPr lang="en-US" sz="1600" dirty="0"/>
              <a:t> and JBW</a:t>
            </a:r>
          </a:p>
        </p:txBody>
      </p:sp>
      <p:pic>
        <p:nvPicPr>
          <p:cNvPr id="9" name="Picture 2">
            <a:extLst>
              <a:ext uri="{FF2B5EF4-FFF2-40B4-BE49-F238E27FC236}">
                <a16:creationId xmlns:a16="http://schemas.microsoft.com/office/drawing/2014/main" id="{DC468546-BF90-1026-C890-4F010D8FC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234" y="1857085"/>
            <a:ext cx="4848462" cy="39579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8A1F82-9B5F-3F23-8A8F-2120281CB989}"/>
              </a:ext>
            </a:extLst>
          </p:cNvPr>
          <p:cNvSpPr txBox="1"/>
          <p:nvPr/>
        </p:nvSpPr>
        <p:spPr>
          <a:xfrm rot="20137022">
            <a:off x="5751935" y="2799295"/>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8" name="TextBox 7">
            <a:extLst>
              <a:ext uri="{FF2B5EF4-FFF2-40B4-BE49-F238E27FC236}">
                <a16:creationId xmlns:a16="http://schemas.microsoft.com/office/drawing/2014/main" id="{876EF500-73D3-16D2-DF0D-B33E90882187}"/>
              </a:ext>
            </a:extLst>
          </p:cNvPr>
          <p:cNvSpPr txBox="1"/>
          <p:nvPr/>
        </p:nvSpPr>
        <p:spPr>
          <a:xfrm rot="20137022">
            <a:off x="7038213" y="3985693"/>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Tree>
    <p:extLst>
      <p:ext uri="{BB962C8B-B14F-4D97-AF65-F5344CB8AC3E}">
        <p14:creationId xmlns:p14="http://schemas.microsoft.com/office/powerpoint/2010/main" val="4121597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F933EE-31FA-A3D7-D7CE-5E4D8F4D2125}"/>
              </a:ext>
            </a:extLst>
          </p:cNvPr>
          <p:cNvSpPr>
            <a:spLocks noGrp="1"/>
          </p:cNvSpPr>
          <p:nvPr>
            <p:ph type="sldNum" sz="quarter" idx="12"/>
          </p:nvPr>
        </p:nvSpPr>
        <p:spPr/>
        <p:txBody>
          <a:bodyPr/>
          <a:lstStyle/>
          <a:p>
            <a:fld id="{07E1C93C-5050-FC42-8F10-D22D4F119D13}" type="slidenum">
              <a:rPr lang="en-US" smtClean="0"/>
              <a:pPr/>
              <a:t>18</a:t>
            </a:fld>
            <a:endParaRPr lang="en-US"/>
          </a:p>
        </p:txBody>
      </p:sp>
      <p:sp>
        <p:nvSpPr>
          <p:cNvPr id="5" name="Footer Placeholder 4">
            <a:extLst>
              <a:ext uri="{FF2B5EF4-FFF2-40B4-BE49-F238E27FC236}">
                <a16:creationId xmlns:a16="http://schemas.microsoft.com/office/drawing/2014/main" id="{8A63F191-235A-0E40-EFD3-6367F289B666}"/>
              </a:ext>
            </a:extLst>
          </p:cNvPr>
          <p:cNvSpPr>
            <a:spLocks noGrp="1"/>
          </p:cNvSpPr>
          <p:nvPr>
            <p:ph type="ftr" sz="quarter" idx="4294967295"/>
          </p:nvPr>
        </p:nvSpPr>
        <p:spPr>
          <a:xfrm>
            <a:off x="0" y="6578600"/>
            <a:ext cx="2743200" cy="274638"/>
          </a:xfrm>
        </p:spPr>
        <p:txBody>
          <a:bodyPr/>
          <a:lstStyle/>
          <a:p>
            <a:r>
              <a:rPr lang="en-US"/>
              <a:t>ATHOS 2024</a:t>
            </a:r>
            <a:endParaRPr lang="en-US" dirty="0"/>
          </a:p>
        </p:txBody>
      </p:sp>
      <p:pic>
        <p:nvPicPr>
          <p:cNvPr id="2050" name="Picture 2">
            <a:extLst>
              <a:ext uri="{FF2B5EF4-FFF2-40B4-BE49-F238E27FC236}">
                <a16:creationId xmlns:a16="http://schemas.microsoft.com/office/drawing/2014/main" id="{90440B69-2BD9-C76E-EB9C-E537BF1BE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562" y="0"/>
            <a:ext cx="3089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2FBAC09-F59D-F946-F621-67C4E96EA0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111" b="36773"/>
          <a:stretch/>
        </p:blipFill>
        <p:spPr bwMode="auto">
          <a:xfrm rot="16200000">
            <a:off x="4665256" y="540720"/>
            <a:ext cx="3537593" cy="3307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A43F08C-DD3C-6E38-9419-D8EC926302C2}"/>
              </a:ext>
            </a:extLst>
          </p:cNvPr>
          <p:cNvSpPr/>
          <p:nvPr/>
        </p:nvSpPr>
        <p:spPr>
          <a:xfrm>
            <a:off x="4349097" y="3993277"/>
            <a:ext cx="4794903" cy="258532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 </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FOR </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LISTENING!</a:t>
            </a:r>
          </a:p>
        </p:txBody>
      </p:sp>
    </p:spTree>
    <p:extLst>
      <p:ext uri="{BB962C8B-B14F-4D97-AF65-F5344CB8AC3E}">
        <p14:creationId xmlns:p14="http://schemas.microsoft.com/office/powerpoint/2010/main" val="4284457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29334B-D481-DB29-C55E-7034A8CDD17C}"/>
              </a:ext>
            </a:extLst>
          </p:cNvPr>
          <p:cNvSpPr>
            <a:spLocks noGrp="1"/>
          </p:cNvSpPr>
          <p:nvPr>
            <p:ph type="title"/>
          </p:nvPr>
        </p:nvSpPr>
        <p:spPr/>
        <p:txBody>
          <a:bodyPr/>
          <a:lstStyle/>
          <a:p>
            <a:r>
              <a:rPr lang="en-US" dirty="0"/>
              <a:t>Any Questions?</a:t>
            </a:r>
          </a:p>
        </p:txBody>
      </p:sp>
      <p:sp>
        <p:nvSpPr>
          <p:cNvPr id="7" name="Text Placeholder 6">
            <a:extLst>
              <a:ext uri="{FF2B5EF4-FFF2-40B4-BE49-F238E27FC236}">
                <a16:creationId xmlns:a16="http://schemas.microsoft.com/office/drawing/2014/main" id="{DF65FBEE-6B89-D8AB-AFFE-0F801D1EBC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0E2E68-82C5-840D-356D-3AD986DAD5AA}"/>
              </a:ext>
            </a:extLst>
          </p:cNvPr>
          <p:cNvSpPr>
            <a:spLocks noGrp="1"/>
          </p:cNvSpPr>
          <p:nvPr>
            <p:ph type="sldNum" sz="quarter" idx="12"/>
          </p:nvPr>
        </p:nvSpPr>
        <p:spPr/>
        <p:txBody>
          <a:bodyPr/>
          <a:lstStyle/>
          <a:p>
            <a:fld id="{07E1C93C-5050-FC42-8F10-D22D4F119D13}" type="slidenum">
              <a:rPr lang="en-US" smtClean="0"/>
              <a:pPr/>
              <a:t>19</a:t>
            </a:fld>
            <a:endParaRPr lang="en-US"/>
          </a:p>
        </p:txBody>
      </p:sp>
      <p:sp>
        <p:nvSpPr>
          <p:cNvPr id="5" name="Footer Placeholder 4">
            <a:extLst>
              <a:ext uri="{FF2B5EF4-FFF2-40B4-BE49-F238E27FC236}">
                <a16:creationId xmlns:a16="http://schemas.microsoft.com/office/drawing/2014/main" id="{BCB76FF8-782D-C113-00B9-99AB3A0FD1DF}"/>
              </a:ext>
            </a:extLst>
          </p:cNvPr>
          <p:cNvSpPr>
            <a:spLocks noGrp="1"/>
          </p:cNvSpPr>
          <p:nvPr>
            <p:ph type="ftr" sz="quarter" idx="3"/>
          </p:nvPr>
        </p:nvSpPr>
        <p:spPr/>
        <p:txBody>
          <a:bodyPr/>
          <a:lstStyle/>
          <a:p>
            <a:r>
              <a:rPr lang="en-US"/>
              <a:t>ATHOS 2024</a:t>
            </a:r>
            <a:endParaRPr lang="en-US" dirty="0"/>
          </a:p>
        </p:txBody>
      </p:sp>
    </p:spTree>
    <p:extLst>
      <p:ext uri="{BB962C8B-B14F-4D97-AF65-F5344CB8AC3E}">
        <p14:creationId xmlns:p14="http://schemas.microsoft.com/office/powerpoint/2010/main" val="1140445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77CB4-C227-DB96-F076-73997350491F}"/>
              </a:ext>
            </a:extLst>
          </p:cNvPr>
          <p:cNvSpPr>
            <a:spLocks noGrp="1"/>
          </p:cNvSpPr>
          <p:nvPr>
            <p:ph type="title"/>
          </p:nvPr>
        </p:nvSpPr>
        <p:spPr/>
        <p:txBody>
          <a:bodyPr/>
          <a:lstStyle/>
          <a:p>
            <a:r>
              <a:rPr lang="en-US" dirty="0"/>
              <a:t>Unique Opportunity of </a:t>
            </a:r>
            <a:r>
              <a:rPr lang="en-US" dirty="0" err="1"/>
              <a:t>Nη</a:t>
            </a:r>
            <a:r>
              <a:rPr lang="en-US" dirty="0"/>
              <a:t> Final States</a:t>
            </a:r>
          </a:p>
        </p:txBody>
      </p:sp>
      <p:sp>
        <p:nvSpPr>
          <p:cNvPr id="3" name="Content Placeholder 2">
            <a:extLst>
              <a:ext uri="{FF2B5EF4-FFF2-40B4-BE49-F238E27FC236}">
                <a16:creationId xmlns:a16="http://schemas.microsoft.com/office/drawing/2014/main" id="{8FD22FA2-1AC7-6255-CA5C-68B000655172}"/>
              </a:ext>
            </a:extLst>
          </p:cNvPr>
          <p:cNvSpPr>
            <a:spLocks noGrp="1"/>
          </p:cNvSpPr>
          <p:nvPr>
            <p:ph idx="1"/>
          </p:nvPr>
        </p:nvSpPr>
        <p:spPr>
          <a:xfrm>
            <a:off x="0" y="856343"/>
            <a:ext cx="9144000" cy="5348687"/>
          </a:xfrm>
        </p:spPr>
        <p:txBody>
          <a:bodyPr/>
          <a:lstStyle/>
          <a:p>
            <a:r>
              <a:rPr lang="en-US" b="1" dirty="0"/>
              <a:t>Key Idea:</a:t>
            </a:r>
            <a:r>
              <a:rPr lang="en-US" dirty="0"/>
              <a:t> N</a:t>
            </a:r>
            <a:r>
              <a:rPr lang="el-GR" dirty="0"/>
              <a:t>η</a:t>
            </a:r>
            <a:r>
              <a:rPr lang="en-US" dirty="0"/>
              <a:t> final states provide a cleaner probe of nucleon resonances compared to Nπ final states</a:t>
            </a:r>
          </a:p>
          <a:p>
            <a:r>
              <a:rPr lang="el-GR" dirty="0"/>
              <a:t>η</a:t>
            </a:r>
            <a:r>
              <a:rPr lang="en-US" dirty="0"/>
              <a:t> is isospin singlet (I = 0) → “isospin filter” (N</a:t>
            </a:r>
            <a:r>
              <a:rPr lang="el-GR" dirty="0"/>
              <a:t>η</a:t>
            </a:r>
            <a:r>
              <a:rPr lang="en-US" dirty="0"/>
              <a:t> final states access only I = 1/2 nucleon resonances)</a:t>
            </a:r>
          </a:p>
          <a:p>
            <a:r>
              <a:rPr lang="en-US" dirty="0"/>
              <a:t>Reduces # of contributing resonances → cleaner extraction of resonance properties </a:t>
            </a:r>
          </a:p>
          <a:p>
            <a:r>
              <a:rPr lang="en-US" dirty="0"/>
              <a:t>Complements N</a:t>
            </a:r>
            <a:r>
              <a:rPr lang="el-GR" dirty="0"/>
              <a:t>π </a:t>
            </a:r>
            <a:r>
              <a:rPr lang="en-US" dirty="0"/>
              <a:t>studies in a coupled-channel approach</a:t>
            </a:r>
          </a:p>
        </p:txBody>
      </p:sp>
      <p:sp>
        <p:nvSpPr>
          <p:cNvPr id="4" name="Slide Number Placeholder 3">
            <a:extLst>
              <a:ext uri="{FF2B5EF4-FFF2-40B4-BE49-F238E27FC236}">
                <a16:creationId xmlns:a16="http://schemas.microsoft.com/office/drawing/2014/main" id="{91C571B6-A290-2181-D9ED-68228DAB717D}"/>
              </a:ext>
            </a:extLst>
          </p:cNvPr>
          <p:cNvSpPr>
            <a:spLocks noGrp="1"/>
          </p:cNvSpPr>
          <p:nvPr>
            <p:ph type="sldNum" sz="quarter" idx="12"/>
          </p:nvPr>
        </p:nvSpPr>
        <p:spPr/>
        <p:txBody>
          <a:bodyPr/>
          <a:lstStyle/>
          <a:p>
            <a:fld id="{07E1C93C-5050-FC42-8F10-D22D4F119D13}" type="slidenum">
              <a:rPr lang="en-US" smtClean="0"/>
              <a:pPr/>
              <a:t>2</a:t>
            </a:fld>
            <a:endParaRPr lang="en-US"/>
          </a:p>
        </p:txBody>
      </p:sp>
      <p:sp>
        <p:nvSpPr>
          <p:cNvPr id="5" name="Footer Placeholder 4">
            <a:extLst>
              <a:ext uri="{FF2B5EF4-FFF2-40B4-BE49-F238E27FC236}">
                <a16:creationId xmlns:a16="http://schemas.microsoft.com/office/drawing/2014/main" id="{BEFBC907-CA8A-2E0A-9670-2A4DCE8AE775}"/>
              </a:ext>
            </a:extLst>
          </p:cNvPr>
          <p:cNvSpPr>
            <a:spLocks noGrp="1"/>
          </p:cNvSpPr>
          <p:nvPr>
            <p:ph type="ftr" sz="quarter" idx="3"/>
          </p:nvPr>
        </p:nvSpPr>
        <p:spPr/>
        <p:txBody>
          <a:bodyPr/>
          <a:lstStyle/>
          <a:p>
            <a:r>
              <a:rPr lang="en-US" dirty="0"/>
              <a:t>PWA13/ATHOS8</a:t>
            </a:r>
          </a:p>
        </p:txBody>
      </p:sp>
      <p:pic>
        <p:nvPicPr>
          <p:cNvPr id="6" name="Picture 5" descr="A computer screen shot of a computer screen&#10;&#10;Description automatically generated">
            <a:extLst>
              <a:ext uri="{FF2B5EF4-FFF2-40B4-BE49-F238E27FC236}">
                <a16:creationId xmlns:a16="http://schemas.microsoft.com/office/drawing/2014/main" id="{D61DBAA3-4028-3B5A-E687-8BBB09BA73FD}"/>
              </a:ext>
            </a:extLst>
          </p:cNvPr>
          <p:cNvPicPr>
            <a:picLocks noChangeAspect="1"/>
          </p:cNvPicPr>
          <p:nvPr/>
        </p:nvPicPr>
        <p:blipFill rotWithShape="1">
          <a:blip r:embed="rId3"/>
          <a:srcRect l="59816" t="41985" r="9851" b="15462"/>
          <a:stretch/>
        </p:blipFill>
        <p:spPr>
          <a:xfrm>
            <a:off x="89574" y="2706245"/>
            <a:ext cx="4253948" cy="3478697"/>
          </a:xfrm>
          <a:prstGeom prst="rect">
            <a:avLst/>
          </a:prstGeom>
        </p:spPr>
      </p:pic>
      <p:sp>
        <p:nvSpPr>
          <p:cNvPr id="7" name="Rectangle 6">
            <a:extLst>
              <a:ext uri="{FF2B5EF4-FFF2-40B4-BE49-F238E27FC236}">
                <a16:creationId xmlns:a16="http://schemas.microsoft.com/office/drawing/2014/main" id="{D5D01C6A-1CF8-77A0-1FC8-4D9EDCFB9C60}"/>
              </a:ext>
            </a:extLst>
          </p:cNvPr>
          <p:cNvSpPr/>
          <p:nvPr/>
        </p:nvSpPr>
        <p:spPr>
          <a:xfrm>
            <a:off x="144676" y="5809254"/>
            <a:ext cx="4128168" cy="2743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F3D2-5D68-A807-F60D-20856866B1E2}"/>
              </a:ext>
            </a:extLst>
          </p:cNvPr>
          <p:cNvSpPr/>
          <p:nvPr/>
        </p:nvSpPr>
        <p:spPr>
          <a:xfrm>
            <a:off x="144676" y="4669404"/>
            <a:ext cx="4128168" cy="2306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a:extLst>
              <a:ext uri="{FF2B5EF4-FFF2-40B4-BE49-F238E27FC236}">
                <a16:creationId xmlns:a16="http://schemas.microsoft.com/office/drawing/2014/main" id="{EB89C4E5-C185-AA60-CA02-6ED9FCB324F7}"/>
              </a:ext>
            </a:extLst>
          </p:cNvPr>
          <p:cNvPicPr>
            <a:picLocks noChangeAspect="1"/>
          </p:cNvPicPr>
          <p:nvPr/>
        </p:nvPicPr>
        <p:blipFill rotWithShape="1">
          <a:blip r:embed="rId4"/>
          <a:srcRect l="1022" t="88474" r="55647" b="1880"/>
          <a:stretch/>
        </p:blipFill>
        <p:spPr>
          <a:xfrm>
            <a:off x="1095184" y="6079022"/>
            <a:ext cx="2743200" cy="756557"/>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CA864B45-25C4-53ED-6BDB-2322C88A4283}"/>
              </a:ext>
            </a:extLst>
          </p:cNvPr>
          <p:cNvPicPr>
            <a:picLocks noChangeAspect="1"/>
          </p:cNvPicPr>
          <p:nvPr/>
        </p:nvPicPr>
        <p:blipFill rotWithShape="1">
          <a:blip r:embed="rId5"/>
          <a:srcRect l="74807" t="47380" r="13068" b="30516"/>
          <a:stretch/>
        </p:blipFill>
        <p:spPr>
          <a:xfrm>
            <a:off x="5704114" y="2699681"/>
            <a:ext cx="3439885" cy="3900933"/>
          </a:xfrm>
          <a:prstGeom prst="rect">
            <a:avLst/>
          </a:prstGeom>
        </p:spPr>
      </p:pic>
      <p:sp>
        <p:nvSpPr>
          <p:cNvPr id="10" name="Rectangle 9">
            <a:extLst>
              <a:ext uri="{FF2B5EF4-FFF2-40B4-BE49-F238E27FC236}">
                <a16:creationId xmlns:a16="http://schemas.microsoft.com/office/drawing/2014/main" id="{45315442-335D-192C-4236-9664F8E860CB}"/>
              </a:ext>
            </a:extLst>
          </p:cNvPr>
          <p:cNvSpPr/>
          <p:nvPr/>
        </p:nvSpPr>
        <p:spPr>
          <a:xfrm>
            <a:off x="5799016" y="3542895"/>
            <a:ext cx="3283058" cy="17841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95B2E5-2A95-7B67-2B30-A758E837FB05}"/>
              </a:ext>
            </a:extLst>
          </p:cNvPr>
          <p:cNvSpPr/>
          <p:nvPr/>
        </p:nvSpPr>
        <p:spPr>
          <a:xfrm>
            <a:off x="5782526" y="4467240"/>
            <a:ext cx="3283059" cy="17841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CB22D2-BA2D-88CB-26AB-5878A5848E4E}"/>
              </a:ext>
            </a:extLst>
          </p:cNvPr>
          <p:cNvSpPr/>
          <p:nvPr/>
        </p:nvSpPr>
        <p:spPr>
          <a:xfrm>
            <a:off x="5799017" y="5226568"/>
            <a:ext cx="3283058" cy="17841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761883-AB10-D1E2-CB8F-1E9562C3C097}"/>
              </a:ext>
            </a:extLst>
          </p:cNvPr>
          <p:cNvSpPr/>
          <p:nvPr/>
        </p:nvSpPr>
        <p:spPr>
          <a:xfrm>
            <a:off x="5810588" y="5767995"/>
            <a:ext cx="3283059" cy="17841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DDE019-4B4B-CBD7-9B14-0C5234F11933}"/>
              </a:ext>
            </a:extLst>
          </p:cNvPr>
          <p:cNvSpPr/>
          <p:nvPr/>
        </p:nvSpPr>
        <p:spPr>
          <a:xfrm>
            <a:off x="5799016" y="3721285"/>
            <a:ext cx="3283058" cy="17841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86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CE2F4-0CF8-38C2-946C-3010D3C4E1D8}"/>
              </a:ext>
            </a:extLst>
          </p:cNvPr>
          <p:cNvSpPr>
            <a:spLocks noGrp="1"/>
          </p:cNvSpPr>
          <p:nvPr>
            <p:ph type="title"/>
          </p:nvPr>
        </p:nvSpPr>
        <p:spPr/>
        <p:txBody>
          <a:bodyPr/>
          <a:lstStyle/>
          <a:p>
            <a:r>
              <a:rPr lang="en-US" dirty="0"/>
              <a:t>QCD and the Role of Hadron Spectroscopy</a:t>
            </a:r>
          </a:p>
        </p:txBody>
      </p:sp>
      <p:sp>
        <p:nvSpPr>
          <p:cNvPr id="4" name="Slide Number Placeholder 3">
            <a:extLst>
              <a:ext uri="{FF2B5EF4-FFF2-40B4-BE49-F238E27FC236}">
                <a16:creationId xmlns:a16="http://schemas.microsoft.com/office/drawing/2014/main" id="{99613E58-31AB-1F8B-C02B-A880E10D18D0}"/>
              </a:ext>
            </a:extLst>
          </p:cNvPr>
          <p:cNvSpPr>
            <a:spLocks noGrp="1"/>
          </p:cNvSpPr>
          <p:nvPr>
            <p:ph type="sldNum" sz="quarter" idx="12"/>
          </p:nvPr>
        </p:nvSpPr>
        <p:spPr/>
        <p:txBody>
          <a:bodyPr/>
          <a:lstStyle/>
          <a:p>
            <a:fld id="{07E1C93C-5050-FC42-8F10-D22D4F119D13}" type="slidenum">
              <a:rPr lang="en-US" smtClean="0"/>
              <a:pPr/>
              <a:t>20</a:t>
            </a:fld>
            <a:endParaRPr lang="en-US"/>
          </a:p>
        </p:txBody>
      </p:sp>
      <p:sp>
        <p:nvSpPr>
          <p:cNvPr id="5" name="Footer Placeholder 4">
            <a:extLst>
              <a:ext uri="{FF2B5EF4-FFF2-40B4-BE49-F238E27FC236}">
                <a16:creationId xmlns:a16="http://schemas.microsoft.com/office/drawing/2014/main" id="{A8C7301C-69EA-77EB-DF03-29A82888DB52}"/>
              </a:ext>
            </a:extLst>
          </p:cNvPr>
          <p:cNvSpPr>
            <a:spLocks noGrp="1"/>
          </p:cNvSpPr>
          <p:nvPr>
            <p:ph type="ftr" sz="quarter" idx="3"/>
          </p:nvPr>
        </p:nvSpPr>
        <p:spPr/>
        <p:txBody>
          <a:bodyPr/>
          <a:lstStyle/>
          <a:p>
            <a:r>
              <a:rPr lang="en-US"/>
              <a:t>Defense</a:t>
            </a:r>
            <a:endParaRPr lang="en-US" dirty="0"/>
          </a:p>
        </p:txBody>
      </p:sp>
      <p:pic>
        <p:nvPicPr>
          <p:cNvPr id="7" name="Picture 6" descr="A graph of a graph with different colored lines&#10;&#10;Description automatically generated with medium confidence">
            <a:extLst>
              <a:ext uri="{FF2B5EF4-FFF2-40B4-BE49-F238E27FC236}">
                <a16:creationId xmlns:a16="http://schemas.microsoft.com/office/drawing/2014/main" id="{8E663E40-405A-FD8A-827C-03ADEC9EE3CC}"/>
              </a:ext>
            </a:extLst>
          </p:cNvPr>
          <p:cNvPicPr>
            <a:picLocks noChangeAspect="1"/>
          </p:cNvPicPr>
          <p:nvPr/>
        </p:nvPicPr>
        <p:blipFill>
          <a:blip r:embed="rId3"/>
          <a:stretch>
            <a:fillRect/>
          </a:stretch>
        </p:blipFill>
        <p:spPr>
          <a:xfrm>
            <a:off x="1216856" y="404134"/>
            <a:ext cx="6432046" cy="3949857"/>
          </a:xfrm>
          <a:prstGeom prst="rect">
            <a:avLst/>
          </a:prstGeom>
        </p:spPr>
      </p:pic>
      <p:graphicFrame>
        <p:nvGraphicFramePr>
          <p:cNvPr id="9" name="Table 8">
            <a:extLst>
              <a:ext uri="{FF2B5EF4-FFF2-40B4-BE49-F238E27FC236}">
                <a16:creationId xmlns:a16="http://schemas.microsoft.com/office/drawing/2014/main" id="{98900E08-2A56-D50D-5F81-97CB9939774E}"/>
              </a:ext>
            </a:extLst>
          </p:cNvPr>
          <p:cNvGraphicFramePr>
            <a:graphicFrameLocks noGrp="1"/>
          </p:cNvGraphicFramePr>
          <p:nvPr/>
        </p:nvGraphicFramePr>
        <p:xfrm>
          <a:off x="575432" y="4358797"/>
          <a:ext cx="8285822" cy="2494280"/>
        </p:xfrm>
        <a:graphic>
          <a:graphicData uri="http://schemas.openxmlformats.org/drawingml/2006/table">
            <a:tbl>
              <a:tblPr firstRow="1" bandRow="1">
                <a:tableStyleId>{5C22544A-7EE6-4342-B048-85BDC9FD1C3A}</a:tableStyleId>
              </a:tblPr>
              <a:tblGrid>
                <a:gridCol w="1517968">
                  <a:extLst>
                    <a:ext uri="{9D8B030D-6E8A-4147-A177-3AD203B41FA5}">
                      <a16:colId xmlns:a16="http://schemas.microsoft.com/office/drawing/2014/main" val="1135531814"/>
                    </a:ext>
                  </a:extLst>
                </a:gridCol>
                <a:gridCol w="3743349">
                  <a:extLst>
                    <a:ext uri="{9D8B030D-6E8A-4147-A177-3AD203B41FA5}">
                      <a16:colId xmlns:a16="http://schemas.microsoft.com/office/drawing/2014/main" val="3302462928"/>
                    </a:ext>
                  </a:extLst>
                </a:gridCol>
                <a:gridCol w="3024505">
                  <a:extLst>
                    <a:ext uri="{9D8B030D-6E8A-4147-A177-3AD203B41FA5}">
                      <a16:colId xmlns:a16="http://schemas.microsoft.com/office/drawing/2014/main" val="995996111"/>
                    </a:ext>
                  </a:extLst>
                </a:gridCol>
              </a:tblGrid>
              <a:tr h="370840">
                <a:tc>
                  <a:txBody>
                    <a:bodyPr/>
                    <a:lstStyle/>
                    <a:p>
                      <a:endParaRPr lang="en-US" dirty="0"/>
                    </a:p>
                  </a:txBody>
                  <a:tcPr/>
                </a:tc>
                <a:tc>
                  <a:txBody>
                    <a:bodyPr/>
                    <a:lstStyle/>
                    <a:p>
                      <a:r>
                        <a:rPr lang="en-US" dirty="0"/>
                        <a:t>Non-Perturbative</a:t>
                      </a:r>
                    </a:p>
                  </a:txBody>
                  <a:tcPr/>
                </a:tc>
                <a:tc>
                  <a:txBody>
                    <a:bodyPr/>
                    <a:lstStyle/>
                    <a:p>
                      <a:r>
                        <a:rPr lang="en-US" dirty="0"/>
                        <a:t>Perturbative</a:t>
                      </a:r>
                    </a:p>
                  </a:txBody>
                  <a:tcPr/>
                </a:tc>
                <a:extLst>
                  <a:ext uri="{0D108BD9-81ED-4DB2-BD59-A6C34878D82A}">
                    <a16:rowId xmlns:a16="http://schemas.microsoft.com/office/drawing/2014/main" val="446556209"/>
                  </a:ext>
                </a:extLst>
              </a:tr>
              <a:tr h="370840">
                <a:tc>
                  <a:txBody>
                    <a:bodyPr/>
                    <a:lstStyle/>
                    <a:p>
                      <a:r>
                        <a:rPr lang="en-US" dirty="0"/>
                        <a:t>α</a:t>
                      </a:r>
                      <a:r>
                        <a:rPr lang="en-US" baseline="-25000" dirty="0"/>
                        <a:t>s</a:t>
                      </a:r>
                    </a:p>
                  </a:txBody>
                  <a:tcPr/>
                </a:tc>
                <a:tc>
                  <a:txBody>
                    <a:bodyPr/>
                    <a:lstStyle/>
                    <a:p>
                      <a:r>
                        <a:rPr lang="en-US" dirty="0"/>
                        <a:t>Large</a:t>
                      </a:r>
                    </a:p>
                  </a:txBody>
                  <a:tcPr/>
                </a:tc>
                <a:tc>
                  <a:txBody>
                    <a:bodyPr/>
                    <a:lstStyle/>
                    <a:p>
                      <a:r>
                        <a:rPr lang="en-US" dirty="0"/>
                        <a:t>Small</a:t>
                      </a:r>
                    </a:p>
                  </a:txBody>
                  <a:tcPr/>
                </a:tc>
                <a:extLst>
                  <a:ext uri="{0D108BD9-81ED-4DB2-BD59-A6C34878D82A}">
                    <a16:rowId xmlns:a16="http://schemas.microsoft.com/office/drawing/2014/main" val="181769484"/>
                  </a:ext>
                </a:extLst>
              </a:tr>
              <a:tr h="370840">
                <a:tc>
                  <a:txBody>
                    <a:bodyPr/>
                    <a:lstStyle/>
                    <a:p>
                      <a:r>
                        <a:rPr lang="en-US" dirty="0"/>
                        <a:t>Q</a:t>
                      </a:r>
                      <a:r>
                        <a:rPr lang="en-US" baseline="30000" dirty="0"/>
                        <a:t>2</a:t>
                      </a:r>
                    </a:p>
                  </a:txBody>
                  <a:tcPr/>
                </a:tc>
                <a:tc>
                  <a:txBody>
                    <a:bodyPr/>
                    <a:lstStyle/>
                    <a:p>
                      <a:r>
                        <a:rPr lang="en-US" dirty="0"/>
                        <a:t>Low</a:t>
                      </a:r>
                    </a:p>
                  </a:txBody>
                  <a:tcPr/>
                </a:tc>
                <a:tc>
                  <a:txBody>
                    <a:bodyPr/>
                    <a:lstStyle/>
                    <a:p>
                      <a:r>
                        <a:rPr lang="en-US" dirty="0"/>
                        <a:t>High</a:t>
                      </a:r>
                    </a:p>
                  </a:txBody>
                  <a:tcPr/>
                </a:tc>
                <a:extLst>
                  <a:ext uri="{0D108BD9-81ED-4DB2-BD59-A6C34878D82A}">
                    <a16:rowId xmlns:a16="http://schemas.microsoft.com/office/drawing/2014/main" val="4209313409"/>
                  </a:ext>
                </a:extLst>
              </a:tr>
              <a:tr h="370840">
                <a:tc>
                  <a:txBody>
                    <a:bodyPr/>
                    <a:lstStyle/>
                    <a:p>
                      <a:r>
                        <a:rPr lang="en-US" dirty="0"/>
                        <a:t>Distance</a:t>
                      </a:r>
                    </a:p>
                  </a:txBody>
                  <a:tcPr/>
                </a:tc>
                <a:tc>
                  <a:txBody>
                    <a:bodyPr/>
                    <a:lstStyle/>
                    <a:p>
                      <a:r>
                        <a:rPr lang="en-US" dirty="0"/>
                        <a:t>Long (confinement)</a:t>
                      </a:r>
                    </a:p>
                  </a:txBody>
                  <a:tcPr/>
                </a:tc>
                <a:tc>
                  <a:txBody>
                    <a:bodyPr/>
                    <a:lstStyle/>
                    <a:p>
                      <a:r>
                        <a:rPr lang="en-US" dirty="0"/>
                        <a:t>Short (asymptotic freedom)</a:t>
                      </a:r>
                    </a:p>
                  </a:txBody>
                  <a:tcPr/>
                </a:tc>
                <a:extLst>
                  <a:ext uri="{0D108BD9-81ED-4DB2-BD59-A6C34878D82A}">
                    <a16:rowId xmlns:a16="http://schemas.microsoft.com/office/drawing/2014/main" val="2220395100"/>
                  </a:ext>
                </a:extLst>
              </a:tr>
              <a:tr h="370840">
                <a:tc>
                  <a:txBody>
                    <a:bodyPr/>
                    <a:lstStyle/>
                    <a:p>
                      <a:r>
                        <a:rPr lang="en-US" dirty="0"/>
                        <a:t>Experiments</a:t>
                      </a:r>
                    </a:p>
                  </a:txBody>
                  <a:tcPr/>
                </a:tc>
                <a:tc>
                  <a:txBody>
                    <a:bodyPr/>
                    <a:lstStyle/>
                    <a:p>
                      <a:r>
                        <a:rPr lang="en-US" dirty="0"/>
                        <a:t>Hadron Spectroscopy, Resonance Experiments </a:t>
                      </a:r>
                    </a:p>
                  </a:txBody>
                  <a:tcPr/>
                </a:tc>
                <a:tc>
                  <a:txBody>
                    <a:bodyPr/>
                    <a:lstStyle/>
                    <a:p>
                      <a:r>
                        <a:rPr lang="en-US" dirty="0"/>
                        <a:t>Deep Inelastic Scattering</a:t>
                      </a:r>
                    </a:p>
                  </a:txBody>
                  <a:tcPr/>
                </a:tc>
                <a:extLst>
                  <a:ext uri="{0D108BD9-81ED-4DB2-BD59-A6C34878D82A}">
                    <a16:rowId xmlns:a16="http://schemas.microsoft.com/office/drawing/2014/main" val="4258395442"/>
                  </a:ext>
                </a:extLst>
              </a:tr>
              <a:tr h="370840">
                <a:tc>
                  <a:txBody>
                    <a:bodyPr/>
                    <a:lstStyle/>
                    <a:p>
                      <a:r>
                        <a:rPr lang="en-US" dirty="0"/>
                        <a:t>Theory</a:t>
                      </a:r>
                    </a:p>
                  </a:txBody>
                  <a:tcPr/>
                </a:tc>
                <a:tc>
                  <a:txBody>
                    <a:bodyPr/>
                    <a:lstStyle/>
                    <a:p>
                      <a:r>
                        <a:rPr lang="en-US" dirty="0"/>
                        <a:t>LQCD, Phenomenological Models</a:t>
                      </a:r>
                    </a:p>
                  </a:txBody>
                  <a:tcPr/>
                </a:tc>
                <a:tc>
                  <a:txBody>
                    <a:bodyPr/>
                    <a:lstStyle/>
                    <a:p>
                      <a:r>
                        <a:rPr lang="en-US" dirty="0"/>
                        <a:t>Perturbative QCD</a:t>
                      </a:r>
                    </a:p>
                  </a:txBody>
                  <a:tcPr/>
                </a:tc>
                <a:extLst>
                  <a:ext uri="{0D108BD9-81ED-4DB2-BD59-A6C34878D82A}">
                    <a16:rowId xmlns:a16="http://schemas.microsoft.com/office/drawing/2014/main" val="620010899"/>
                  </a:ext>
                </a:extLst>
              </a:tr>
            </a:tbl>
          </a:graphicData>
        </a:graphic>
      </p:graphicFrame>
    </p:spTree>
    <p:extLst>
      <p:ext uri="{BB962C8B-B14F-4D97-AF65-F5344CB8AC3E}">
        <p14:creationId xmlns:p14="http://schemas.microsoft.com/office/powerpoint/2010/main" val="1486183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D343-05D6-489F-3AA8-92F7C42C0D61}"/>
              </a:ext>
            </a:extLst>
          </p:cNvPr>
          <p:cNvSpPr>
            <a:spLocks noGrp="1"/>
          </p:cNvSpPr>
          <p:nvPr>
            <p:ph type="title"/>
          </p:nvPr>
        </p:nvSpPr>
        <p:spPr/>
        <p:txBody>
          <a:bodyPr/>
          <a:lstStyle/>
          <a:p>
            <a:r>
              <a:rPr lang="en-US" dirty="0"/>
              <a:t>Complexity of the Nucleon Resonance Spectrum</a:t>
            </a:r>
          </a:p>
        </p:txBody>
      </p:sp>
      <p:sp>
        <p:nvSpPr>
          <p:cNvPr id="3" name="Content Placeholder 2">
            <a:extLst>
              <a:ext uri="{FF2B5EF4-FFF2-40B4-BE49-F238E27FC236}">
                <a16:creationId xmlns:a16="http://schemas.microsoft.com/office/drawing/2014/main" id="{4B15C4DB-EB68-6721-BBB8-71B7C7247F43}"/>
              </a:ext>
            </a:extLst>
          </p:cNvPr>
          <p:cNvSpPr>
            <a:spLocks noGrp="1"/>
          </p:cNvSpPr>
          <p:nvPr>
            <p:ph idx="1"/>
          </p:nvPr>
        </p:nvSpPr>
        <p:spPr>
          <a:xfrm>
            <a:off x="0" y="1097280"/>
            <a:ext cx="9144000" cy="5107749"/>
          </a:xfrm>
        </p:spPr>
        <p:txBody>
          <a:bodyPr/>
          <a:lstStyle/>
          <a:p>
            <a:r>
              <a:rPr lang="en-US" b="1" dirty="0"/>
              <a:t>Key Idea: </a:t>
            </a:r>
            <a:r>
              <a:rPr lang="en-US" dirty="0"/>
              <a:t>The nucleon resonance spectrum is complex, with overlapping states that are difficult to isolate using a single reaction channel.</a:t>
            </a:r>
          </a:p>
        </p:txBody>
      </p:sp>
      <p:sp>
        <p:nvSpPr>
          <p:cNvPr id="4" name="Slide Number Placeholder 3">
            <a:extLst>
              <a:ext uri="{FF2B5EF4-FFF2-40B4-BE49-F238E27FC236}">
                <a16:creationId xmlns:a16="http://schemas.microsoft.com/office/drawing/2014/main" id="{5982AAB1-3994-2590-3D2F-F7D88373C698}"/>
              </a:ext>
            </a:extLst>
          </p:cNvPr>
          <p:cNvSpPr>
            <a:spLocks noGrp="1"/>
          </p:cNvSpPr>
          <p:nvPr>
            <p:ph type="sldNum" sz="quarter" idx="12"/>
          </p:nvPr>
        </p:nvSpPr>
        <p:spPr/>
        <p:txBody>
          <a:bodyPr/>
          <a:lstStyle/>
          <a:p>
            <a:fld id="{07E1C93C-5050-FC42-8F10-D22D4F119D13}" type="slidenum">
              <a:rPr lang="en-US" smtClean="0"/>
              <a:pPr/>
              <a:t>21</a:t>
            </a:fld>
            <a:endParaRPr lang="en-US"/>
          </a:p>
        </p:txBody>
      </p:sp>
      <p:sp>
        <p:nvSpPr>
          <p:cNvPr id="5" name="Footer Placeholder 4">
            <a:extLst>
              <a:ext uri="{FF2B5EF4-FFF2-40B4-BE49-F238E27FC236}">
                <a16:creationId xmlns:a16="http://schemas.microsoft.com/office/drawing/2014/main" id="{1AA0C0B4-DDC0-D469-2388-439112B58229}"/>
              </a:ext>
            </a:extLst>
          </p:cNvPr>
          <p:cNvSpPr>
            <a:spLocks noGrp="1"/>
          </p:cNvSpPr>
          <p:nvPr>
            <p:ph type="ftr" sz="quarter" idx="3"/>
          </p:nvPr>
        </p:nvSpPr>
        <p:spPr/>
        <p:txBody>
          <a:bodyPr/>
          <a:lstStyle/>
          <a:p>
            <a:r>
              <a:rPr lang="en-US"/>
              <a:t>Defense</a:t>
            </a:r>
            <a:endParaRPr lang="en-US" dirty="0"/>
          </a:p>
        </p:txBody>
      </p:sp>
      <p:pic>
        <p:nvPicPr>
          <p:cNvPr id="7" name="Picture 6" descr="A screen shot of a computer&#10;&#10;Description automatically generated">
            <a:extLst>
              <a:ext uri="{FF2B5EF4-FFF2-40B4-BE49-F238E27FC236}">
                <a16:creationId xmlns:a16="http://schemas.microsoft.com/office/drawing/2014/main" id="{5857BDB8-3486-2270-E203-8B4FEE8406CC}"/>
              </a:ext>
            </a:extLst>
          </p:cNvPr>
          <p:cNvPicPr>
            <a:picLocks noChangeAspect="1"/>
          </p:cNvPicPr>
          <p:nvPr/>
        </p:nvPicPr>
        <p:blipFill rotWithShape="1">
          <a:blip r:embed="rId3"/>
          <a:srcRect l="28742" t="31255" r="30901" b="15162"/>
          <a:stretch/>
        </p:blipFill>
        <p:spPr>
          <a:xfrm>
            <a:off x="1714500" y="1854919"/>
            <a:ext cx="5715000" cy="4723838"/>
          </a:xfrm>
          <a:prstGeom prst="rect">
            <a:avLst/>
          </a:prstGeom>
        </p:spPr>
      </p:pic>
    </p:spTree>
    <p:extLst>
      <p:ext uri="{BB962C8B-B14F-4D97-AF65-F5344CB8AC3E}">
        <p14:creationId xmlns:p14="http://schemas.microsoft.com/office/powerpoint/2010/main" val="1185488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F3B8-D948-688D-96AE-C5BCC9DDF821}"/>
              </a:ext>
            </a:extLst>
          </p:cNvPr>
          <p:cNvSpPr>
            <a:spLocks noGrp="1"/>
          </p:cNvSpPr>
          <p:nvPr>
            <p:ph type="title"/>
          </p:nvPr>
        </p:nvSpPr>
        <p:spPr/>
        <p:txBody>
          <a:bodyPr/>
          <a:lstStyle/>
          <a:p>
            <a:r>
              <a:rPr lang="en-US" dirty="0"/>
              <a:t>Connecting Experiment and Theory</a:t>
            </a:r>
          </a:p>
        </p:txBody>
      </p:sp>
      <p:sp>
        <p:nvSpPr>
          <p:cNvPr id="3" name="Content Placeholder 2">
            <a:extLst>
              <a:ext uri="{FF2B5EF4-FFF2-40B4-BE49-F238E27FC236}">
                <a16:creationId xmlns:a16="http://schemas.microsoft.com/office/drawing/2014/main" id="{33B3EF45-66D5-32D8-FD1F-73F12773EDBC}"/>
              </a:ext>
            </a:extLst>
          </p:cNvPr>
          <p:cNvSpPr>
            <a:spLocks noGrp="1"/>
          </p:cNvSpPr>
          <p:nvPr>
            <p:ph idx="1"/>
          </p:nvPr>
        </p:nvSpPr>
        <p:spPr>
          <a:xfrm>
            <a:off x="0" y="1097280"/>
            <a:ext cx="9144000" cy="652971"/>
          </a:xfrm>
        </p:spPr>
        <p:txBody>
          <a:bodyPr/>
          <a:lstStyle/>
          <a:p>
            <a:r>
              <a:rPr lang="en-US" b="1" dirty="0"/>
              <a:t>Key Idea: </a:t>
            </a:r>
            <a:r>
              <a:rPr lang="en-US" dirty="0"/>
              <a:t>The study of nucleon resonances requires a collaborative effort between experiment and theory, with various observables and theoretical approaches.</a:t>
            </a:r>
          </a:p>
        </p:txBody>
      </p:sp>
      <p:sp>
        <p:nvSpPr>
          <p:cNvPr id="4" name="Slide Number Placeholder 3">
            <a:extLst>
              <a:ext uri="{FF2B5EF4-FFF2-40B4-BE49-F238E27FC236}">
                <a16:creationId xmlns:a16="http://schemas.microsoft.com/office/drawing/2014/main" id="{3F2B8FD8-53C8-8EC4-0278-20AF951F9391}"/>
              </a:ext>
            </a:extLst>
          </p:cNvPr>
          <p:cNvSpPr>
            <a:spLocks noGrp="1"/>
          </p:cNvSpPr>
          <p:nvPr>
            <p:ph type="sldNum" sz="quarter" idx="12"/>
          </p:nvPr>
        </p:nvSpPr>
        <p:spPr/>
        <p:txBody>
          <a:bodyPr/>
          <a:lstStyle/>
          <a:p>
            <a:fld id="{07E1C93C-5050-FC42-8F10-D22D4F119D13}" type="slidenum">
              <a:rPr lang="en-US" smtClean="0"/>
              <a:pPr/>
              <a:t>22</a:t>
            </a:fld>
            <a:endParaRPr lang="en-US"/>
          </a:p>
        </p:txBody>
      </p:sp>
      <p:sp>
        <p:nvSpPr>
          <p:cNvPr id="5" name="Footer Placeholder 4">
            <a:extLst>
              <a:ext uri="{FF2B5EF4-FFF2-40B4-BE49-F238E27FC236}">
                <a16:creationId xmlns:a16="http://schemas.microsoft.com/office/drawing/2014/main" id="{CCE7E2D2-4C9E-304C-752D-33F7B48D5C99}"/>
              </a:ext>
            </a:extLst>
          </p:cNvPr>
          <p:cNvSpPr>
            <a:spLocks noGrp="1"/>
          </p:cNvSpPr>
          <p:nvPr>
            <p:ph type="ftr" sz="quarter" idx="3"/>
          </p:nvPr>
        </p:nvSpPr>
        <p:spPr/>
        <p:txBody>
          <a:bodyPr/>
          <a:lstStyle/>
          <a:p>
            <a:r>
              <a:rPr lang="en-US"/>
              <a:t>Defense</a:t>
            </a:r>
            <a:endParaRPr lang="en-US" dirty="0"/>
          </a:p>
        </p:txBody>
      </p:sp>
      <p:sp>
        <p:nvSpPr>
          <p:cNvPr id="6" name="Content Placeholder 2">
            <a:extLst>
              <a:ext uri="{FF2B5EF4-FFF2-40B4-BE49-F238E27FC236}">
                <a16:creationId xmlns:a16="http://schemas.microsoft.com/office/drawing/2014/main" id="{0B9915C3-F460-918B-0E9B-5D3A4A3E3CA1}"/>
              </a:ext>
            </a:extLst>
          </p:cNvPr>
          <p:cNvSpPr txBox="1">
            <a:spLocks/>
          </p:cNvSpPr>
          <p:nvPr/>
        </p:nvSpPr>
        <p:spPr>
          <a:xfrm>
            <a:off x="-1758" y="2087767"/>
            <a:ext cx="3044952" cy="2588404"/>
          </a:xfrm>
          <a:prstGeom prst="rect">
            <a:avLst/>
          </a:prstGeom>
          <a:ln w="38100">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b="1" dirty="0"/>
              <a:t>Experimental Observables</a:t>
            </a:r>
          </a:p>
          <a:p>
            <a:pPr lvl="1"/>
            <a:r>
              <a:rPr lang="en-US" sz="1800" dirty="0"/>
              <a:t>Cross Section</a:t>
            </a:r>
          </a:p>
          <a:p>
            <a:pPr lvl="1"/>
            <a:r>
              <a:rPr lang="en-US" sz="1800" dirty="0"/>
              <a:t>Polarization</a:t>
            </a:r>
          </a:p>
        </p:txBody>
      </p:sp>
      <p:sp>
        <p:nvSpPr>
          <p:cNvPr id="7" name="Content Placeholder 2">
            <a:extLst>
              <a:ext uri="{FF2B5EF4-FFF2-40B4-BE49-F238E27FC236}">
                <a16:creationId xmlns:a16="http://schemas.microsoft.com/office/drawing/2014/main" id="{84DBDF43-5CFE-74D9-3E2B-36DD3C493079}"/>
              </a:ext>
            </a:extLst>
          </p:cNvPr>
          <p:cNvSpPr txBox="1">
            <a:spLocks/>
          </p:cNvSpPr>
          <p:nvPr/>
        </p:nvSpPr>
        <p:spPr>
          <a:xfrm>
            <a:off x="3043194" y="2087767"/>
            <a:ext cx="3044952" cy="2588404"/>
          </a:xfrm>
          <a:prstGeom prst="rect">
            <a:avLst/>
          </a:prstGeom>
          <a:ln w="38100">
            <a:solidFill>
              <a:schemeClr val="tx2"/>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b="1" dirty="0"/>
              <a:t>Partial Wave Analysis (PWA)</a:t>
            </a:r>
          </a:p>
          <a:p>
            <a:pPr lvl="1"/>
            <a:r>
              <a:rPr lang="en-US" sz="1800" dirty="0"/>
              <a:t>Multipoles</a:t>
            </a:r>
          </a:p>
          <a:p>
            <a:pPr lvl="1"/>
            <a:r>
              <a:rPr lang="en-US" sz="1800" dirty="0" err="1"/>
              <a:t>EtaMaid</a:t>
            </a:r>
            <a:endParaRPr lang="en-US" sz="1800" dirty="0"/>
          </a:p>
          <a:p>
            <a:pPr lvl="1"/>
            <a:r>
              <a:rPr lang="en-US" sz="1800" dirty="0" err="1"/>
              <a:t>Jülich</a:t>
            </a:r>
            <a:r>
              <a:rPr lang="en-US" sz="1800" dirty="0"/>
              <a:t>-Bonn-Washington (JBW) </a:t>
            </a:r>
          </a:p>
          <a:p>
            <a:pPr lvl="1"/>
            <a:r>
              <a:rPr lang="en-US" sz="1800" dirty="0"/>
              <a:t>Chiral Perturbation Theory (</a:t>
            </a:r>
            <a:r>
              <a:rPr lang="en-US" sz="1800" dirty="0" err="1"/>
              <a:t>ChPT</a:t>
            </a:r>
            <a:r>
              <a:rPr lang="en-US" sz="1800" dirty="0"/>
              <a:t>)</a:t>
            </a:r>
          </a:p>
          <a:p>
            <a:endParaRPr lang="en-US" dirty="0"/>
          </a:p>
        </p:txBody>
      </p:sp>
      <p:sp>
        <p:nvSpPr>
          <p:cNvPr id="8" name="Content Placeholder 2">
            <a:extLst>
              <a:ext uri="{FF2B5EF4-FFF2-40B4-BE49-F238E27FC236}">
                <a16:creationId xmlns:a16="http://schemas.microsoft.com/office/drawing/2014/main" id="{8701DCA8-71AA-2944-8C6C-37EFD7A2E070}"/>
              </a:ext>
            </a:extLst>
          </p:cNvPr>
          <p:cNvSpPr txBox="1">
            <a:spLocks/>
          </p:cNvSpPr>
          <p:nvPr/>
        </p:nvSpPr>
        <p:spPr>
          <a:xfrm>
            <a:off x="6100808" y="2087767"/>
            <a:ext cx="3044952" cy="2588404"/>
          </a:xfrm>
          <a:prstGeom prst="rect">
            <a:avLst/>
          </a:prstGeom>
          <a:ln w="38100">
            <a:solidFill>
              <a:schemeClr val="tx2"/>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b="1" dirty="0"/>
              <a:t>Transition Form Factors</a:t>
            </a:r>
          </a:p>
          <a:p>
            <a:pPr lvl="1"/>
            <a:r>
              <a:rPr lang="en-US" sz="1800" dirty="0" err="1"/>
              <a:t>ChPT</a:t>
            </a:r>
            <a:r>
              <a:rPr lang="en-US" sz="1800" dirty="0"/>
              <a:t> (Unitary Extension)</a:t>
            </a:r>
          </a:p>
          <a:p>
            <a:pPr lvl="1"/>
            <a:r>
              <a:rPr lang="en-US" sz="1800" dirty="0"/>
              <a:t>Lattice QCD (LQCD)</a:t>
            </a:r>
          </a:p>
          <a:p>
            <a:pPr lvl="1"/>
            <a:r>
              <a:rPr lang="en-US" sz="1800" dirty="0"/>
              <a:t>Quark Models</a:t>
            </a:r>
          </a:p>
          <a:p>
            <a:pPr lvl="1"/>
            <a:r>
              <a:rPr lang="en-US" sz="1800" dirty="0"/>
              <a:t>Dyson-Schwinger Equations (DSEs)</a:t>
            </a:r>
          </a:p>
        </p:txBody>
      </p:sp>
      <p:cxnSp>
        <p:nvCxnSpPr>
          <p:cNvPr id="10" name="Curved Connector 9">
            <a:extLst>
              <a:ext uri="{FF2B5EF4-FFF2-40B4-BE49-F238E27FC236}">
                <a16:creationId xmlns:a16="http://schemas.microsoft.com/office/drawing/2014/main" id="{E073198A-1FBF-9D91-D300-5573B5BA79C8}"/>
              </a:ext>
            </a:extLst>
          </p:cNvPr>
          <p:cNvCxnSpPr/>
          <p:nvPr/>
        </p:nvCxnSpPr>
        <p:spPr>
          <a:xfrm>
            <a:off x="1932972" y="2419109"/>
            <a:ext cx="1574157" cy="532435"/>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3245184E-7657-0014-7903-069304C73B00}"/>
              </a:ext>
            </a:extLst>
          </p:cNvPr>
          <p:cNvCxnSpPr/>
          <p:nvPr/>
        </p:nvCxnSpPr>
        <p:spPr>
          <a:xfrm flipV="1">
            <a:off x="5081286" y="2419109"/>
            <a:ext cx="1354238" cy="532435"/>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985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B604B-9150-77F2-4B45-37D7FDEE4F27}"/>
              </a:ext>
            </a:extLst>
          </p:cNvPr>
          <p:cNvSpPr>
            <a:spLocks noGrp="1"/>
          </p:cNvSpPr>
          <p:nvPr>
            <p:ph type="title"/>
          </p:nvPr>
        </p:nvSpPr>
        <p:spPr/>
        <p:txBody>
          <a:bodyPr/>
          <a:lstStyle/>
          <a:p>
            <a:r>
              <a:rPr lang="en-US" dirty="0"/>
              <a:t>The Power of Polarization Observables</a:t>
            </a:r>
          </a:p>
        </p:txBody>
      </p:sp>
      <p:sp>
        <p:nvSpPr>
          <p:cNvPr id="3" name="Content Placeholder 2">
            <a:extLst>
              <a:ext uri="{FF2B5EF4-FFF2-40B4-BE49-F238E27FC236}">
                <a16:creationId xmlns:a16="http://schemas.microsoft.com/office/drawing/2014/main" id="{1D891ABE-81C4-59B8-5845-24EF02C77834}"/>
              </a:ext>
            </a:extLst>
          </p:cNvPr>
          <p:cNvSpPr>
            <a:spLocks noGrp="1"/>
          </p:cNvSpPr>
          <p:nvPr>
            <p:ph idx="1"/>
          </p:nvPr>
        </p:nvSpPr>
        <p:spPr>
          <a:xfrm>
            <a:off x="0" y="1097280"/>
            <a:ext cx="9144000" cy="5107749"/>
          </a:xfrm>
        </p:spPr>
        <p:txBody>
          <a:bodyPr/>
          <a:lstStyle/>
          <a:p>
            <a:r>
              <a:rPr lang="en-US" b="1" dirty="0"/>
              <a:t>Key idea:</a:t>
            </a:r>
            <a:r>
              <a:rPr lang="en-US" dirty="0"/>
              <a:t> Polarization observables provide crucial information for disentangling the contributions of individual nucleon resonances, complementing the information obtained from unpolarized cross sections.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Combining unpolarized cross sections and polarization observables is crucial for a comprehensive understanding of nucleon structure and reaction dynamics.</a:t>
            </a:r>
          </a:p>
        </p:txBody>
      </p:sp>
      <p:sp>
        <p:nvSpPr>
          <p:cNvPr id="4" name="Slide Number Placeholder 3">
            <a:extLst>
              <a:ext uri="{FF2B5EF4-FFF2-40B4-BE49-F238E27FC236}">
                <a16:creationId xmlns:a16="http://schemas.microsoft.com/office/drawing/2014/main" id="{268F4FE9-C88A-6FCB-1CE9-9127C8CAE7F6}"/>
              </a:ext>
            </a:extLst>
          </p:cNvPr>
          <p:cNvSpPr>
            <a:spLocks noGrp="1"/>
          </p:cNvSpPr>
          <p:nvPr>
            <p:ph type="sldNum" sz="quarter" idx="12"/>
          </p:nvPr>
        </p:nvSpPr>
        <p:spPr/>
        <p:txBody>
          <a:bodyPr/>
          <a:lstStyle/>
          <a:p>
            <a:fld id="{07E1C93C-5050-FC42-8F10-D22D4F119D13}" type="slidenum">
              <a:rPr lang="en-US" smtClean="0"/>
              <a:pPr/>
              <a:t>23</a:t>
            </a:fld>
            <a:endParaRPr lang="en-US"/>
          </a:p>
        </p:txBody>
      </p:sp>
      <p:sp>
        <p:nvSpPr>
          <p:cNvPr id="5" name="Footer Placeholder 4">
            <a:extLst>
              <a:ext uri="{FF2B5EF4-FFF2-40B4-BE49-F238E27FC236}">
                <a16:creationId xmlns:a16="http://schemas.microsoft.com/office/drawing/2014/main" id="{AC89A77D-E864-8990-A5EF-1DEB52715FAB}"/>
              </a:ext>
            </a:extLst>
          </p:cNvPr>
          <p:cNvSpPr>
            <a:spLocks noGrp="1"/>
          </p:cNvSpPr>
          <p:nvPr>
            <p:ph type="ftr" sz="quarter" idx="3"/>
          </p:nvPr>
        </p:nvSpPr>
        <p:spPr/>
        <p:txBody>
          <a:bodyPr/>
          <a:lstStyle/>
          <a:p>
            <a:r>
              <a:rPr lang="en-US"/>
              <a:t>Defense</a:t>
            </a:r>
            <a:endParaRPr lang="en-US" dirty="0"/>
          </a:p>
        </p:txBody>
      </p:sp>
      <p:graphicFrame>
        <p:nvGraphicFramePr>
          <p:cNvPr id="8" name="Table 7">
            <a:extLst>
              <a:ext uri="{FF2B5EF4-FFF2-40B4-BE49-F238E27FC236}">
                <a16:creationId xmlns:a16="http://schemas.microsoft.com/office/drawing/2014/main" id="{5509B943-524F-D961-5933-4DD2E3C9F6B0}"/>
              </a:ext>
            </a:extLst>
          </p:cNvPr>
          <p:cNvGraphicFramePr>
            <a:graphicFrameLocks noGrp="1"/>
          </p:cNvGraphicFramePr>
          <p:nvPr/>
        </p:nvGraphicFramePr>
        <p:xfrm>
          <a:off x="0" y="2320194"/>
          <a:ext cx="9142242" cy="2661920"/>
        </p:xfrm>
        <a:graphic>
          <a:graphicData uri="http://schemas.openxmlformats.org/drawingml/2006/table">
            <a:tbl>
              <a:tblPr firstRow="1" bandRow="1">
                <a:tableStyleId>{5C22544A-7EE6-4342-B048-85BDC9FD1C3A}</a:tableStyleId>
              </a:tblPr>
              <a:tblGrid>
                <a:gridCol w="4571121">
                  <a:extLst>
                    <a:ext uri="{9D8B030D-6E8A-4147-A177-3AD203B41FA5}">
                      <a16:colId xmlns:a16="http://schemas.microsoft.com/office/drawing/2014/main" val="435541085"/>
                    </a:ext>
                  </a:extLst>
                </a:gridCol>
                <a:gridCol w="4571121">
                  <a:extLst>
                    <a:ext uri="{9D8B030D-6E8A-4147-A177-3AD203B41FA5}">
                      <a16:colId xmlns:a16="http://schemas.microsoft.com/office/drawing/2014/main" val="29173707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Unpolarized Cross Section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Polarization Observables</a:t>
                      </a:r>
                    </a:p>
                  </a:txBody>
                  <a:tcPr/>
                </a:tc>
                <a:extLst>
                  <a:ext uri="{0D108BD9-81ED-4DB2-BD59-A6C34878D82A}">
                    <a16:rowId xmlns:a16="http://schemas.microsoft.com/office/drawing/2014/main" val="6108357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strength of the reaction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Interference between helicity amplitudes</a:t>
                      </a:r>
                    </a:p>
                  </a:txBody>
                  <a:tcPr/>
                </a:tc>
                <a:extLst>
                  <a:ext uri="{0D108BD9-81ED-4DB2-BD59-A6C34878D82A}">
                    <a16:rowId xmlns:a16="http://schemas.microsoft.com/office/drawing/2014/main" val="3272921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contribution of all resonances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Relative phases and magnitudes of amplitudes</a:t>
                      </a:r>
                    </a:p>
                  </a:txBody>
                  <a:tcPr/>
                </a:tc>
                <a:extLst>
                  <a:ext uri="{0D108BD9-81ED-4DB2-BD59-A6C34878D82A}">
                    <a16:rowId xmlns:a16="http://schemas.microsoft.com/office/drawing/2014/main" val="29082158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Cannot distinguish individual resonances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Separation of individual resonance contributions</a:t>
                      </a:r>
                    </a:p>
                  </a:txBody>
                  <a:tcPr/>
                </a:tc>
                <a:extLst>
                  <a:ext uri="{0D108BD9-81ED-4DB2-BD59-A6C34878D82A}">
                    <a16:rowId xmlns:a16="http://schemas.microsoft.com/office/drawing/2014/main" val="3934883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Limited in probing nucleon structure</a:t>
                      </a:r>
                    </a:p>
                  </a:txBody>
                  <a:tcPr/>
                </a:tc>
                <a:tc>
                  <a:txBody>
                    <a:bodyPr/>
                    <a:lstStyle/>
                    <a:p>
                      <a:r>
                        <a:rPr lang="en-US" dirty="0"/>
                        <a:t>Detailed probe of nucleon structure and dynamics</a:t>
                      </a:r>
                    </a:p>
                  </a:txBody>
                  <a:tcPr anchor="ctr"/>
                </a:tc>
                <a:extLst>
                  <a:ext uri="{0D108BD9-81ED-4DB2-BD59-A6C34878D82A}">
                    <a16:rowId xmlns:a16="http://schemas.microsoft.com/office/drawing/2014/main" val="2232935529"/>
                  </a:ext>
                </a:extLst>
              </a:tr>
            </a:tbl>
          </a:graphicData>
        </a:graphic>
      </p:graphicFrame>
    </p:spTree>
    <p:extLst>
      <p:ext uri="{BB962C8B-B14F-4D97-AF65-F5344CB8AC3E}">
        <p14:creationId xmlns:p14="http://schemas.microsoft.com/office/powerpoint/2010/main" val="3489335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7433-3C26-F1F7-A411-7C6AB419CA14}"/>
              </a:ext>
            </a:extLst>
          </p:cNvPr>
          <p:cNvSpPr>
            <a:spLocks noGrp="1"/>
          </p:cNvSpPr>
          <p:nvPr>
            <p:ph type="title"/>
          </p:nvPr>
        </p:nvSpPr>
        <p:spPr/>
        <p:txBody>
          <a:bodyPr/>
          <a:lstStyle/>
          <a:p>
            <a:r>
              <a:rPr lang="en-US" dirty="0"/>
              <a:t>The Types of Polarization Observables</a:t>
            </a:r>
          </a:p>
        </p:txBody>
      </p:sp>
      <p:sp>
        <p:nvSpPr>
          <p:cNvPr id="3" name="Content Placeholder 2">
            <a:extLst>
              <a:ext uri="{FF2B5EF4-FFF2-40B4-BE49-F238E27FC236}">
                <a16:creationId xmlns:a16="http://schemas.microsoft.com/office/drawing/2014/main" id="{2A8F1C9E-F0DF-9AAA-3128-56D1BBFECFAA}"/>
              </a:ext>
            </a:extLst>
          </p:cNvPr>
          <p:cNvSpPr>
            <a:spLocks noGrp="1"/>
          </p:cNvSpPr>
          <p:nvPr>
            <p:ph idx="1"/>
          </p:nvPr>
        </p:nvSpPr>
        <p:spPr>
          <a:xfrm>
            <a:off x="0" y="1097280"/>
            <a:ext cx="9144000" cy="1050175"/>
          </a:xfrm>
        </p:spPr>
        <p:txBody>
          <a:bodyPr/>
          <a:lstStyle/>
          <a:p>
            <a:r>
              <a:rPr lang="en-US" b="1" dirty="0">
                <a:solidFill>
                  <a:schemeClr val="tx1"/>
                </a:solidFill>
              </a:rPr>
              <a:t>Key Idea: </a:t>
            </a:r>
            <a:r>
              <a:rPr lang="en-US" dirty="0">
                <a:solidFill>
                  <a:schemeClr val="tx1"/>
                </a:solidFill>
              </a:rPr>
              <a:t>Polarization observables arise from the polarization states of the beam, target, and recoiling nucleon, and can be classified based on the number of polarized particles involved.</a:t>
            </a:r>
          </a:p>
        </p:txBody>
      </p:sp>
      <p:sp>
        <p:nvSpPr>
          <p:cNvPr id="4" name="Slide Number Placeholder 3">
            <a:extLst>
              <a:ext uri="{FF2B5EF4-FFF2-40B4-BE49-F238E27FC236}">
                <a16:creationId xmlns:a16="http://schemas.microsoft.com/office/drawing/2014/main" id="{E483397B-E17A-E2F5-10FA-7E972B1880F8}"/>
              </a:ext>
            </a:extLst>
          </p:cNvPr>
          <p:cNvSpPr>
            <a:spLocks noGrp="1"/>
          </p:cNvSpPr>
          <p:nvPr>
            <p:ph type="sldNum" sz="quarter" idx="12"/>
          </p:nvPr>
        </p:nvSpPr>
        <p:spPr/>
        <p:txBody>
          <a:bodyPr/>
          <a:lstStyle/>
          <a:p>
            <a:fld id="{07E1C93C-5050-FC42-8F10-D22D4F119D13}" type="slidenum">
              <a:rPr lang="en-US" smtClean="0"/>
              <a:pPr/>
              <a:t>24</a:t>
            </a:fld>
            <a:endParaRPr lang="en-US"/>
          </a:p>
        </p:txBody>
      </p:sp>
      <p:sp>
        <p:nvSpPr>
          <p:cNvPr id="5" name="Footer Placeholder 4">
            <a:extLst>
              <a:ext uri="{FF2B5EF4-FFF2-40B4-BE49-F238E27FC236}">
                <a16:creationId xmlns:a16="http://schemas.microsoft.com/office/drawing/2014/main" id="{C8BC4110-85C3-A84F-DE3A-C3C8A59BC1D0}"/>
              </a:ext>
            </a:extLst>
          </p:cNvPr>
          <p:cNvSpPr>
            <a:spLocks noGrp="1"/>
          </p:cNvSpPr>
          <p:nvPr>
            <p:ph type="ftr" sz="quarter" idx="3"/>
          </p:nvPr>
        </p:nvSpPr>
        <p:spPr/>
        <p:txBody>
          <a:bodyPr/>
          <a:lstStyle/>
          <a:p>
            <a:r>
              <a:rPr lang="en-US"/>
              <a:t>Defense</a:t>
            </a:r>
            <a:endParaRPr lang="en-US" dirty="0"/>
          </a:p>
        </p:txBody>
      </p:sp>
      <p:sp>
        <p:nvSpPr>
          <p:cNvPr id="6" name="Content Placeholder 2">
            <a:extLst>
              <a:ext uri="{FF2B5EF4-FFF2-40B4-BE49-F238E27FC236}">
                <a16:creationId xmlns:a16="http://schemas.microsoft.com/office/drawing/2014/main" id="{EA72AF43-5F09-507A-9BA4-55E656E51493}"/>
              </a:ext>
            </a:extLst>
          </p:cNvPr>
          <p:cNvSpPr txBox="1">
            <a:spLocks/>
          </p:cNvSpPr>
          <p:nvPr/>
        </p:nvSpPr>
        <p:spPr>
          <a:xfrm>
            <a:off x="0" y="2147455"/>
            <a:ext cx="4572000" cy="34913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dirty="0">
                <a:solidFill>
                  <a:schemeClr val="tx1"/>
                </a:solidFill>
              </a:rPr>
              <a:t>Polarization:</a:t>
            </a:r>
          </a:p>
          <a:p>
            <a:pPr>
              <a:buFont typeface="Arial" panose="020B0604020202020204" pitchFamily="34" charset="0"/>
              <a:buChar char="•"/>
            </a:pPr>
            <a:r>
              <a:rPr lang="en-US" dirty="0">
                <a:solidFill>
                  <a:srgbClr val="C00000"/>
                </a:solidFill>
              </a:rPr>
              <a:t>Longitudinal (L)</a:t>
            </a:r>
            <a:r>
              <a:rPr lang="en-US" dirty="0">
                <a:solidFill>
                  <a:schemeClr val="tx1"/>
                </a:solidFill>
              </a:rPr>
              <a:t>: </a:t>
            </a:r>
          </a:p>
          <a:p>
            <a:pPr lvl="1">
              <a:buFont typeface="Arial" panose="020B0604020202020204" pitchFamily="34" charset="0"/>
              <a:buChar char="•"/>
            </a:pPr>
            <a:r>
              <a:rPr lang="en-US" sz="1800" dirty="0">
                <a:solidFill>
                  <a:schemeClr val="tx1"/>
                </a:solidFill>
              </a:rPr>
              <a:t>Spin oriented along the direction of motion</a:t>
            </a:r>
          </a:p>
          <a:p>
            <a:pPr>
              <a:buFont typeface="Arial" panose="020B0604020202020204" pitchFamily="34" charset="0"/>
              <a:buChar char="•"/>
            </a:pPr>
            <a:r>
              <a:rPr lang="en-US" dirty="0">
                <a:solidFill>
                  <a:schemeClr val="accent3"/>
                </a:solidFill>
              </a:rPr>
              <a:t>Transverse (T)</a:t>
            </a:r>
            <a:r>
              <a:rPr lang="en-US" dirty="0">
                <a:solidFill>
                  <a:schemeClr val="tx1"/>
                </a:solidFill>
              </a:rPr>
              <a:t>: </a:t>
            </a:r>
          </a:p>
          <a:p>
            <a:pPr lvl="1">
              <a:buFont typeface="Arial" panose="020B0604020202020204" pitchFamily="34" charset="0"/>
              <a:buChar char="•"/>
            </a:pPr>
            <a:r>
              <a:rPr lang="en-US" sz="1800" dirty="0">
                <a:solidFill>
                  <a:schemeClr val="tx1"/>
                </a:solidFill>
              </a:rPr>
              <a:t>Spin oriented perpendicular to the direction of motion</a:t>
            </a:r>
          </a:p>
          <a:p>
            <a:pPr>
              <a:buFont typeface="Arial" panose="020B0604020202020204" pitchFamily="34" charset="0"/>
              <a:buChar char="•"/>
            </a:pPr>
            <a:r>
              <a:rPr lang="en-US" dirty="0">
                <a:solidFill>
                  <a:srgbClr val="0035F5"/>
                </a:solidFill>
              </a:rPr>
              <a:t>Unpolarized (U)</a:t>
            </a:r>
            <a:r>
              <a:rPr lang="en-US" dirty="0">
                <a:solidFill>
                  <a:schemeClr val="tx1"/>
                </a:solidFill>
              </a:rPr>
              <a:t>: </a:t>
            </a:r>
          </a:p>
          <a:p>
            <a:pPr lvl="1">
              <a:buFont typeface="Arial" panose="020B0604020202020204" pitchFamily="34" charset="0"/>
              <a:buChar char="•"/>
            </a:pPr>
            <a:r>
              <a:rPr lang="en-US" sz="1800" dirty="0">
                <a:solidFill>
                  <a:schemeClr val="tx1"/>
                </a:solidFill>
              </a:rPr>
              <a:t>No net polarization; spins randomly oriented</a:t>
            </a:r>
          </a:p>
        </p:txBody>
      </p:sp>
      <p:sp>
        <p:nvSpPr>
          <p:cNvPr id="7" name="Content Placeholder 2">
            <a:extLst>
              <a:ext uri="{FF2B5EF4-FFF2-40B4-BE49-F238E27FC236}">
                <a16:creationId xmlns:a16="http://schemas.microsoft.com/office/drawing/2014/main" id="{73FF488F-B023-C495-0412-2ECC2458819E}"/>
              </a:ext>
            </a:extLst>
          </p:cNvPr>
          <p:cNvSpPr txBox="1">
            <a:spLocks/>
          </p:cNvSpPr>
          <p:nvPr/>
        </p:nvSpPr>
        <p:spPr>
          <a:xfrm>
            <a:off x="4572000" y="2147455"/>
            <a:ext cx="4572000" cy="36132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dirty="0">
                <a:solidFill>
                  <a:schemeClr val="tx1"/>
                </a:solidFill>
              </a:rPr>
              <a:t>Polarization observables:</a:t>
            </a:r>
          </a:p>
          <a:p>
            <a:pPr>
              <a:buFont typeface="Arial" panose="020B0604020202020204" pitchFamily="34" charset="0"/>
              <a:buChar char="•"/>
            </a:pPr>
            <a:r>
              <a:rPr lang="en-US" dirty="0">
                <a:solidFill>
                  <a:schemeClr val="accent5"/>
                </a:solidFill>
              </a:rPr>
              <a:t>Single Spin Asymmetries (SSAs)</a:t>
            </a:r>
            <a:r>
              <a:rPr lang="en-US" dirty="0">
                <a:solidFill>
                  <a:schemeClr val="tx1"/>
                </a:solidFill>
              </a:rPr>
              <a:t>: </a:t>
            </a:r>
          </a:p>
          <a:p>
            <a:pPr lvl="1">
              <a:buFont typeface="Arial" panose="020B0604020202020204" pitchFamily="34" charset="0"/>
              <a:buChar char="•"/>
            </a:pPr>
            <a:r>
              <a:rPr lang="en-US" sz="1800" dirty="0">
                <a:solidFill>
                  <a:schemeClr val="tx1"/>
                </a:solidFill>
              </a:rPr>
              <a:t>One polarized particle (e.g., beam, target, or recoil nucleon)</a:t>
            </a:r>
          </a:p>
          <a:p>
            <a:pPr>
              <a:buFont typeface="Arial" panose="020B0604020202020204" pitchFamily="34" charset="0"/>
              <a:buChar char="•"/>
            </a:pPr>
            <a:r>
              <a:rPr lang="en-US" dirty="0">
                <a:solidFill>
                  <a:schemeClr val="accent4"/>
                </a:solidFill>
              </a:rPr>
              <a:t>Double Spin Asymmetries (DSAs)</a:t>
            </a:r>
            <a:r>
              <a:rPr lang="en-US" dirty="0">
                <a:solidFill>
                  <a:schemeClr val="tx1"/>
                </a:solidFill>
              </a:rPr>
              <a:t>: </a:t>
            </a:r>
          </a:p>
          <a:p>
            <a:pPr lvl="1">
              <a:buFont typeface="Arial" panose="020B0604020202020204" pitchFamily="34" charset="0"/>
              <a:buChar char="•"/>
            </a:pPr>
            <a:r>
              <a:rPr lang="en-US" sz="1800" dirty="0">
                <a:solidFill>
                  <a:schemeClr val="tx1"/>
                </a:solidFill>
              </a:rPr>
              <a:t>Two polarized particles (e.g., beam and target, beam and recoil, or target and recoil)</a:t>
            </a:r>
          </a:p>
          <a:p>
            <a:pPr>
              <a:buFont typeface="Arial" panose="020B0604020202020204" pitchFamily="34" charset="0"/>
              <a:buChar char="•"/>
            </a:pPr>
            <a:r>
              <a:rPr lang="en-US" dirty="0">
                <a:solidFill>
                  <a:schemeClr val="accent6"/>
                </a:solidFill>
              </a:rPr>
              <a:t>Triple Spin Asymmetries (TSAs)</a:t>
            </a:r>
            <a:r>
              <a:rPr lang="en-US" dirty="0">
                <a:solidFill>
                  <a:schemeClr val="tx1"/>
                </a:solidFill>
              </a:rPr>
              <a:t>: </a:t>
            </a:r>
          </a:p>
          <a:p>
            <a:pPr lvl="1">
              <a:buFont typeface="Arial" panose="020B0604020202020204" pitchFamily="34" charset="0"/>
              <a:buChar char="•"/>
            </a:pPr>
            <a:r>
              <a:rPr lang="en-US" sz="1800" dirty="0">
                <a:solidFill>
                  <a:schemeClr val="tx1"/>
                </a:solidFill>
              </a:rPr>
              <a:t>All three particles polarized (beam, target, and recoil nucleon)</a:t>
            </a:r>
          </a:p>
        </p:txBody>
      </p:sp>
      <p:sp>
        <p:nvSpPr>
          <p:cNvPr id="8" name="Content Placeholder 2">
            <a:extLst>
              <a:ext uri="{FF2B5EF4-FFF2-40B4-BE49-F238E27FC236}">
                <a16:creationId xmlns:a16="http://schemas.microsoft.com/office/drawing/2014/main" id="{53BC5904-7085-6C3F-CC0E-00E6DEE25459}"/>
              </a:ext>
            </a:extLst>
          </p:cNvPr>
          <p:cNvSpPr txBox="1">
            <a:spLocks/>
          </p:cNvSpPr>
          <p:nvPr/>
        </p:nvSpPr>
        <p:spPr>
          <a:xfrm>
            <a:off x="0" y="5638799"/>
            <a:ext cx="9144000" cy="9399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1800" dirty="0">
                <a:solidFill>
                  <a:schemeClr val="accent5"/>
                </a:solidFill>
              </a:rPr>
              <a:t>Beam Spin Asymmetry (</a:t>
            </a:r>
            <a:r>
              <a:rPr lang="en-US" dirty="0">
                <a:solidFill>
                  <a:schemeClr val="accent5"/>
                </a:solidFill>
              </a:rPr>
              <a:t>A</a:t>
            </a:r>
            <a:r>
              <a:rPr lang="en-US" baseline="-25000" dirty="0">
                <a:solidFill>
                  <a:srgbClr val="C00000"/>
                </a:solidFill>
              </a:rPr>
              <a:t>L</a:t>
            </a:r>
            <a:r>
              <a:rPr lang="en-US" baseline="-25000" dirty="0">
                <a:solidFill>
                  <a:srgbClr val="0035F5"/>
                </a:solidFill>
              </a:rPr>
              <a:t>U</a:t>
            </a:r>
            <a:r>
              <a:rPr lang="en-US" dirty="0">
                <a:solidFill>
                  <a:schemeClr val="accent5"/>
                </a:solidFill>
              </a:rPr>
              <a:t>/BSA</a:t>
            </a:r>
            <a:r>
              <a:rPr lang="en-US" sz="1800" dirty="0">
                <a:solidFill>
                  <a:schemeClr val="accent5"/>
                </a:solidFill>
              </a:rPr>
              <a:t>)</a:t>
            </a:r>
            <a:r>
              <a:rPr lang="en-US" sz="1800" dirty="0">
                <a:solidFill>
                  <a:schemeClr val="tx1"/>
                </a:solidFill>
              </a:rPr>
              <a:t>:</a:t>
            </a:r>
            <a:r>
              <a:rPr lang="en-US" dirty="0">
                <a:solidFill>
                  <a:schemeClr val="tx1"/>
                </a:solidFill>
              </a:rPr>
              <a:t> </a:t>
            </a:r>
            <a:r>
              <a:rPr lang="en-US" dirty="0">
                <a:solidFill>
                  <a:srgbClr val="C00000"/>
                </a:solidFill>
              </a:rPr>
              <a:t>longitudinally polarized electron beam</a:t>
            </a:r>
            <a:r>
              <a:rPr lang="en-US" dirty="0">
                <a:solidFill>
                  <a:schemeClr val="tx1"/>
                </a:solidFill>
              </a:rPr>
              <a:t> incident on an </a:t>
            </a:r>
            <a:r>
              <a:rPr lang="en-US" dirty="0">
                <a:solidFill>
                  <a:srgbClr val="0035F5"/>
                </a:solidFill>
              </a:rPr>
              <a:t>unpolarized proton target</a:t>
            </a:r>
            <a:endParaRPr lang="en-US" sz="1800" dirty="0">
              <a:solidFill>
                <a:srgbClr val="0035F5"/>
              </a:solidFill>
            </a:endParaRPr>
          </a:p>
        </p:txBody>
      </p:sp>
    </p:spTree>
    <p:extLst>
      <p:ext uri="{BB962C8B-B14F-4D97-AF65-F5344CB8AC3E}">
        <p14:creationId xmlns:p14="http://schemas.microsoft.com/office/powerpoint/2010/main" val="3914268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3EC21-0469-0696-E21F-3F8B3B76F91A}"/>
              </a:ext>
            </a:extLst>
          </p:cNvPr>
          <p:cNvSpPr>
            <a:spLocks noGrp="1"/>
          </p:cNvSpPr>
          <p:nvPr>
            <p:ph type="title"/>
          </p:nvPr>
        </p:nvSpPr>
        <p:spPr>
          <a:xfrm>
            <a:off x="0" y="1"/>
            <a:ext cx="8225861" cy="718746"/>
          </a:xfrm>
        </p:spPr>
        <p:txBody>
          <a:bodyPr/>
          <a:lstStyle/>
          <a:p>
            <a:r>
              <a:rPr lang="en-US" dirty="0"/>
              <a:t>High Threshold Cherenkov Counter (HTCC)</a:t>
            </a:r>
          </a:p>
        </p:txBody>
      </p:sp>
      <p:sp>
        <p:nvSpPr>
          <p:cNvPr id="3" name="Content Placeholder 2">
            <a:extLst>
              <a:ext uri="{FF2B5EF4-FFF2-40B4-BE49-F238E27FC236}">
                <a16:creationId xmlns:a16="http://schemas.microsoft.com/office/drawing/2014/main" id="{86CD4C9B-6AEA-6B58-6492-945FB1763DA5}"/>
              </a:ext>
            </a:extLst>
          </p:cNvPr>
          <p:cNvSpPr>
            <a:spLocks noGrp="1"/>
          </p:cNvSpPr>
          <p:nvPr>
            <p:ph idx="1"/>
          </p:nvPr>
        </p:nvSpPr>
        <p:spPr>
          <a:xfrm>
            <a:off x="0" y="954157"/>
            <a:ext cx="6400800" cy="1934916"/>
          </a:xfrm>
        </p:spPr>
        <p:txBody>
          <a:bodyPr>
            <a:normAutofit/>
          </a:bodyPr>
          <a:lstStyle/>
          <a:p>
            <a:r>
              <a:rPr lang="en-US" b="1" dirty="0"/>
              <a:t>Key Idea:</a:t>
            </a:r>
            <a:r>
              <a:rPr lang="en-US" dirty="0"/>
              <a:t> The HTCC is essential for identifying scattered electrons and generating fast trigger signals in CLAS12 experiments.</a:t>
            </a:r>
          </a:p>
          <a:p>
            <a:r>
              <a:rPr lang="en-US" dirty="0"/>
              <a:t>Helps distinguish electrons from other particles, such as </a:t>
            </a:r>
            <a:r>
              <a:rPr lang="en-US" dirty="0" err="1"/>
              <a:t>pions</a:t>
            </a:r>
            <a:r>
              <a:rPr lang="en-US" dirty="0"/>
              <a:t> </a:t>
            </a:r>
          </a:p>
          <a:p>
            <a:r>
              <a:rPr lang="en-US" dirty="0"/>
              <a:t>I am in charge of online calibrations</a:t>
            </a:r>
          </a:p>
        </p:txBody>
      </p:sp>
      <p:sp>
        <p:nvSpPr>
          <p:cNvPr id="4" name="Slide Number Placeholder 3">
            <a:extLst>
              <a:ext uri="{FF2B5EF4-FFF2-40B4-BE49-F238E27FC236}">
                <a16:creationId xmlns:a16="http://schemas.microsoft.com/office/drawing/2014/main" id="{0DEFE617-5125-9270-A368-D59D9160C4E0}"/>
              </a:ext>
            </a:extLst>
          </p:cNvPr>
          <p:cNvSpPr>
            <a:spLocks noGrp="1"/>
          </p:cNvSpPr>
          <p:nvPr>
            <p:ph type="sldNum" sz="quarter" idx="12"/>
          </p:nvPr>
        </p:nvSpPr>
        <p:spPr/>
        <p:txBody>
          <a:bodyPr/>
          <a:lstStyle/>
          <a:p>
            <a:fld id="{07E1C93C-5050-FC42-8F10-D22D4F119D13}" type="slidenum">
              <a:rPr lang="en-US" smtClean="0"/>
              <a:pPr/>
              <a:t>25</a:t>
            </a:fld>
            <a:endParaRPr lang="en-US"/>
          </a:p>
        </p:txBody>
      </p:sp>
      <p:sp>
        <p:nvSpPr>
          <p:cNvPr id="5" name="Footer Placeholder 4">
            <a:extLst>
              <a:ext uri="{FF2B5EF4-FFF2-40B4-BE49-F238E27FC236}">
                <a16:creationId xmlns:a16="http://schemas.microsoft.com/office/drawing/2014/main" id="{AF1B9482-8EB4-E0AA-3260-97F63B7E641A}"/>
              </a:ext>
            </a:extLst>
          </p:cNvPr>
          <p:cNvSpPr>
            <a:spLocks noGrp="1"/>
          </p:cNvSpPr>
          <p:nvPr>
            <p:ph type="ftr" sz="quarter" idx="3"/>
          </p:nvPr>
        </p:nvSpPr>
        <p:spPr/>
        <p:txBody>
          <a:bodyPr/>
          <a:lstStyle/>
          <a:p>
            <a:r>
              <a:rPr lang="en-US"/>
              <a:t>Defense</a:t>
            </a:r>
            <a:endParaRPr lang="en-US" dirty="0"/>
          </a:p>
        </p:txBody>
      </p:sp>
      <p:pic>
        <p:nvPicPr>
          <p:cNvPr id="7" name="Picture 6" descr="A large round object with black and white stripes&#10;&#10;Description automatically generated">
            <a:extLst>
              <a:ext uri="{FF2B5EF4-FFF2-40B4-BE49-F238E27FC236}">
                <a16:creationId xmlns:a16="http://schemas.microsoft.com/office/drawing/2014/main" id="{D5680D71-82CF-7993-CEE6-4604B3F678BA}"/>
              </a:ext>
            </a:extLst>
          </p:cNvPr>
          <p:cNvPicPr>
            <a:picLocks noChangeAspect="1"/>
          </p:cNvPicPr>
          <p:nvPr/>
        </p:nvPicPr>
        <p:blipFill>
          <a:blip r:embed="rId3"/>
          <a:stretch>
            <a:fillRect/>
          </a:stretch>
        </p:blipFill>
        <p:spPr>
          <a:xfrm>
            <a:off x="6400800" y="0"/>
            <a:ext cx="2743200" cy="3220496"/>
          </a:xfrm>
          <a:prstGeom prst="rect">
            <a:avLst/>
          </a:prstGeom>
        </p:spPr>
      </p:pic>
      <p:pic>
        <p:nvPicPr>
          <p:cNvPr id="2050" name="Picture 2">
            <a:extLst>
              <a:ext uri="{FF2B5EF4-FFF2-40B4-BE49-F238E27FC236}">
                <a16:creationId xmlns:a16="http://schemas.microsoft.com/office/drawing/2014/main" id="{EDB73421-78D3-7B0B-321B-1477658084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52"/>
          <a:stretch/>
        </p:blipFill>
        <p:spPr bwMode="auto">
          <a:xfrm>
            <a:off x="446790" y="2889073"/>
            <a:ext cx="3657600" cy="36896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C6D7047-12EF-4A96-77F2-555C9C7797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2488" y="318753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a:extLst>
              <a:ext uri="{FF2B5EF4-FFF2-40B4-BE49-F238E27FC236}">
                <a16:creationId xmlns:a16="http://schemas.microsoft.com/office/drawing/2014/main" id="{DF9048CE-FE42-EF7B-C980-C25CE0D966B2}"/>
              </a:ext>
            </a:extLst>
          </p:cNvPr>
          <p:cNvSpPr/>
          <p:nvPr/>
        </p:nvSpPr>
        <p:spPr>
          <a:xfrm rot="3745873">
            <a:off x="1345931" y="3329100"/>
            <a:ext cx="595472" cy="1114838"/>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CA4E229C-1762-2770-5A88-FEB4A8259257}"/>
              </a:ext>
            </a:extLst>
          </p:cNvPr>
          <p:cNvSpPr/>
          <p:nvPr/>
        </p:nvSpPr>
        <p:spPr>
          <a:xfrm rot="2036232">
            <a:off x="8043807" y="4344610"/>
            <a:ext cx="595472" cy="1114838"/>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390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E5A9-04A3-0F37-07D7-167E2CE45C9E}"/>
              </a:ext>
            </a:extLst>
          </p:cNvPr>
          <p:cNvSpPr>
            <a:spLocks noGrp="1"/>
          </p:cNvSpPr>
          <p:nvPr>
            <p:ph type="title"/>
          </p:nvPr>
        </p:nvSpPr>
        <p:spPr/>
        <p:txBody>
          <a:bodyPr/>
          <a:lstStyle/>
          <a:p>
            <a:r>
              <a:rPr lang="en-US" dirty="0"/>
              <a:t>Calculating Systematic Uncertainties</a:t>
            </a:r>
          </a:p>
        </p:txBody>
      </p:sp>
      <p:sp>
        <p:nvSpPr>
          <p:cNvPr id="7" name="Content Placeholder 6">
            <a:extLst>
              <a:ext uri="{FF2B5EF4-FFF2-40B4-BE49-F238E27FC236}">
                <a16:creationId xmlns:a16="http://schemas.microsoft.com/office/drawing/2014/main" id="{00C4A2F6-4FD8-A450-8BC9-E22957217411}"/>
              </a:ext>
            </a:extLst>
          </p:cNvPr>
          <p:cNvSpPr>
            <a:spLocks noGrp="1"/>
          </p:cNvSpPr>
          <p:nvPr>
            <p:ph idx="1"/>
          </p:nvPr>
        </p:nvSpPr>
        <p:spPr>
          <a:xfrm>
            <a:off x="0" y="1097280"/>
            <a:ext cx="9142242" cy="5107749"/>
          </a:xfrm>
        </p:spPr>
        <p:txBody>
          <a:bodyPr>
            <a:normAutofit fontScale="92500" lnSpcReduction="10000"/>
          </a:bodyPr>
          <a:lstStyle/>
          <a:p>
            <a:r>
              <a:rPr lang="en-US" sz="2000" dirty="0"/>
              <a:t>Vary background model in missing mass fits</a:t>
            </a:r>
          </a:p>
          <a:p>
            <a:pPr lvl="1"/>
            <a:r>
              <a:rPr lang="en-US" sz="1600" dirty="0"/>
              <a:t>Polynomial orders: linear to quartic</a:t>
            </a:r>
          </a:p>
          <a:p>
            <a:pPr lvl="1"/>
            <a:r>
              <a:rPr lang="en-US" sz="1600" dirty="0"/>
              <a:t>Pol1 for special background but started failing to fit background when binning across Q</a:t>
            </a:r>
            <a:r>
              <a:rPr lang="en-US" sz="1600" baseline="30000" dirty="0"/>
              <a:t>2</a:t>
            </a:r>
          </a:p>
          <a:p>
            <a:pPr lvl="1"/>
            <a:r>
              <a:rPr lang="en-US" sz="1600" dirty="0"/>
              <a:t>Reliable models chosen (pol3&amp;pol4)</a:t>
            </a:r>
          </a:p>
          <a:p>
            <a:r>
              <a:rPr lang="en-US" sz="2000" dirty="0"/>
              <a:t>Compare beam spin asymmetry (BSA) values</a:t>
            </a:r>
          </a:p>
          <a:p>
            <a:pPr lvl="1"/>
            <a:r>
              <a:rPr lang="en-US" sz="1600" dirty="0"/>
              <a:t>Benchmark: cubic polynomial</a:t>
            </a:r>
          </a:p>
          <a:p>
            <a:r>
              <a:rPr lang="en-US" sz="2000" dirty="0"/>
              <a:t>Systematic uncertainty</a:t>
            </a:r>
          </a:p>
          <a:p>
            <a:pPr lvl="1"/>
            <a:r>
              <a:rPr lang="en-US" sz="1600" dirty="0"/>
              <a:t>Half the difference between BSA values</a:t>
            </a:r>
          </a:p>
          <a:p>
            <a:r>
              <a:rPr lang="en-US" sz="2000" dirty="0"/>
              <a:t>Statistical uncertainty</a:t>
            </a:r>
          </a:p>
          <a:p>
            <a:pPr lvl="1"/>
            <a:r>
              <a:rPr lang="en-US" sz="1600" dirty="0"/>
              <a:t>From benchmark cubic fit</a:t>
            </a:r>
          </a:p>
          <a:p>
            <a:r>
              <a:rPr lang="en-US" sz="2000" dirty="0"/>
              <a:t>Total uncertainty</a:t>
            </a:r>
          </a:p>
          <a:p>
            <a:pPr lvl="1"/>
            <a:r>
              <a:rPr lang="en-US" sz="1600" dirty="0"/>
              <a:t>Add systematic and statistical in quadrature</a:t>
            </a:r>
          </a:p>
          <a:p>
            <a:r>
              <a:rPr lang="en-US" sz="2000" dirty="0"/>
              <a:t>Final BSA value</a:t>
            </a:r>
          </a:p>
          <a:p>
            <a:pPr lvl="1"/>
            <a:r>
              <a:rPr lang="en-US" sz="1600" dirty="0"/>
              <a:t>Average between cubic and quartic fits</a:t>
            </a:r>
          </a:p>
          <a:p>
            <a:r>
              <a:rPr lang="en-US" sz="2000" dirty="0"/>
              <a:t>Assess stability of signal extraction</a:t>
            </a:r>
          </a:p>
          <a:p>
            <a:pPr lvl="1"/>
            <a:r>
              <a:rPr lang="en-US" sz="1600" dirty="0"/>
              <a:t>Sensitivity to background model assumptions</a:t>
            </a:r>
          </a:p>
          <a:p>
            <a:r>
              <a:rPr lang="en-US" sz="2000" dirty="0"/>
              <a:t>Select appropriate model for data</a:t>
            </a:r>
          </a:p>
          <a:p>
            <a:pPr lvl="1"/>
            <a:r>
              <a:rPr lang="en-US" sz="1600" dirty="0"/>
              <a:t>Avoid under/overfitting backgrounds</a:t>
            </a:r>
          </a:p>
        </p:txBody>
      </p:sp>
      <p:sp>
        <p:nvSpPr>
          <p:cNvPr id="4" name="Slide Number Placeholder 3">
            <a:extLst>
              <a:ext uri="{FF2B5EF4-FFF2-40B4-BE49-F238E27FC236}">
                <a16:creationId xmlns:a16="http://schemas.microsoft.com/office/drawing/2014/main" id="{1BBB3D19-EB95-2974-64E9-F9A8E4006392}"/>
              </a:ext>
            </a:extLst>
          </p:cNvPr>
          <p:cNvSpPr>
            <a:spLocks noGrp="1"/>
          </p:cNvSpPr>
          <p:nvPr>
            <p:ph type="sldNum" sz="quarter" idx="12"/>
          </p:nvPr>
        </p:nvSpPr>
        <p:spPr/>
        <p:txBody>
          <a:bodyPr/>
          <a:lstStyle/>
          <a:p>
            <a:fld id="{07E1C93C-5050-FC42-8F10-D22D4F119D13}" type="slidenum">
              <a:rPr lang="en-US" smtClean="0"/>
              <a:pPr/>
              <a:t>26</a:t>
            </a:fld>
            <a:endParaRPr lang="en-US"/>
          </a:p>
        </p:txBody>
      </p:sp>
      <p:sp>
        <p:nvSpPr>
          <p:cNvPr id="5" name="Footer Placeholder 4">
            <a:extLst>
              <a:ext uri="{FF2B5EF4-FFF2-40B4-BE49-F238E27FC236}">
                <a16:creationId xmlns:a16="http://schemas.microsoft.com/office/drawing/2014/main" id="{C76FA331-9B63-F13A-BA6E-33F0B589BBB9}"/>
              </a:ext>
            </a:extLst>
          </p:cNvPr>
          <p:cNvSpPr>
            <a:spLocks noGrp="1"/>
          </p:cNvSpPr>
          <p:nvPr>
            <p:ph type="ftr" sz="quarter" idx="3"/>
          </p:nvPr>
        </p:nvSpPr>
        <p:spPr/>
        <p:txBody>
          <a:bodyPr/>
          <a:lstStyle/>
          <a:p>
            <a:r>
              <a:rPr lang="en-US" dirty="0"/>
              <a:t>Defense</a:t>
            </a:r>
          </a:p>
        </p:txBody>
      </p:sp>
      <p:pic>
        <p:nvPicPr>
          <p:cNvPr id="9" name="Picture 8">
            <a:extLst>
              <a:ext uri="{FF2B5EF4-FFF2-40B4-BE49-F238E27FC236}">
                <a16:creationId xmlns:a16="http://schemas.microsoft.com/office/drawing/2014/main" id="{86B147C5-CCB0-4915-212C-2AACD1618EA2}"/>
              </a:ext>
            </a:extLst>
          </p:cNvPr>
          <p:cNvPicPr>
            <a:picLocks noChangeAspect="1"/>
          </p:cNvPicPr>
          <p:nvPr/>
        </p:nvPicPr>
        <p:blipFill>
          <a:blip r:embed="rId3"/>
          <a:stretch>
            <a:fillRect/>
          </a:stretch>
        </p:blipFill>
        <p:spPr>
          <a:xfrm>
            <a:off x="4333887" y="2595851"/>
            <a:ext cx="4484492" cy="729346"/>
          </a:xfrm>
          <a:prstGeom prst="rect">
            <a:avLst/>
          </a:prstGeom>
        </p:spPr>
      </p:pic>
      <p:pic>
        <p:nvPicPr>
          <p:cNvPr id="11" name="Picture 10">
            <a:extLst>
              <a:ext uri="{FF2B5EF4-FFF2-40B4-BE49-F238E27FC236}">
                <a16:creationId xmlns:a16="http://schemas.microsoft.com/office/drawing/2014/main" id="{7596F497-6BC7-E30B-0857-FD07C394A412}"/>
              </a:ext>
            </a:extLst>
          </p:cNvPr>
          <p:cNvPicPr>
            <a:picLocks noChangeAspect="1"/>
          </p:cNvPicPr>
          <p:nvPr/>
        </p:nvPicPr>
        <p:blipFill>
          <a:blip r:embed="rId4"/>
          <a:stretch>
            <a:fillRect/>
          </a:stretch>
        </p:blipFill>
        <p:spPr>
          <a:xfrm>
            <a:off x="4603051" y="3826696"/>
            <a:ext cx="3946163" cy="625611"/>
          </a:xfrm>
          <a:prstGeom prst="rect">
            <a:avLst/>
          </a:prstGeom>
        </p:spPr>
      </p:pic>
      <p:pic>
        <p:nvPicPr>
          <p:cNvPr id="15" name="Picture 14">
            <a:extLst>
              <a:ext uri="{FF2B5EF4-FFF2-40B4-BE49-F238E27FC236}">
                <a16:creationId xmlns:a16="http://schemas.microsoft.com/office/drawing/2014/main" id="{D13F9A69-678E-2F27-69D1-6928EE99AC76}"/>
              </a:ext>
            </a:extLst>
          </p:cNvPr>
          <p:cNvPicPr>
            <a:picLocks noChangeAspect="1"/>
          </p:cNvPicPr>
          <p:nvPr/>
        </p:nvPicPr>
        <p:blipFill>
          <a:blip r:embed="rId5"/>
          <a:stretch>
            <a:fillRect/>
          </a:stretch>
        </p:blipFill>
        <p:spPr>
          <a:xfrm>
            <a:off x="4603050" y="4685474"/>
            <a:ext cx="4446915" cy="625611"/>
          </a:xfrm>
          <a:prstGeom prst="rect">
            <a:avLst/>
          </a:prstGeom>
        </p:spPr>
      </p:pic>
    </p:spTree>
    <p:extLst>
      <p:ext uri="{BB962C8B-B14F-4D97-AF65-F5344CB8AC3E}">
        <p14:creationId xmlns:p14="http://schemas.microsoft.com/office/powerpoint/2010/main" val="1265171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A5AB1-8939-EDB3-8ED7-383EB5E38322}"/>
              </a:ext>
            </a:extLst>
          </p:cNvPr>
          <p:cNvSpPr>
            <a:spLocks noGrp="1"/>
          </p:cNvSpPr>
          <p:nvPr>
            <p:ph type="title"/>
          </p:nvPr>
        </p:nvSpPr>
        <p:spPr/>
        <p:txBody>
          <a:bodyPr/>
          <a:lstStyle/>
          <a:p>
            <a:r>
              <a:rPr lang="en-US" dirty="0"/>
              <a:t>Systematic Uncertainty Calculation</a:t>
            </a:r>
          </a:p>
        </p:txBody>
      </p:sp>
      <p:sp>
        <p:nvSpPr>
          <p:cNvPr id="3" name="Content Placeholder 2">
            <a:extLst>
              <a:ext uri="{FF2B5EF4-FFF2-40B4-BE49-F238E27FC236}">
                <a16:creationId xmlns:a16="http://schemas.microsoft.com/office/drawing/2014/main" id="{24CD5E93-B292-80E3-6E60-2C8364EBC95A}"/>
              </a:ext>
            </a:extLst>
          </p:cNvPr>
          <p:cNvSpPr>
            <a:spLocks noGrp="1"/>
          </p:cNvSpPr>
          <p:nvPr>
            <p:ph idx="1"/>
          </p:nvPr>
        </p:nvSpPr>
        <p:spPr/>
        <p:txBody>
          <a:bodyPr>
            <a:normAutofit/>
          </a:bodyPr>
          <a:lstStyle/>
          <a:p>
            <a:r>
              <a:rPr lang="en-US" dirty="0"/>
              <a:t>Use results from pol3 as “benchmark”</a:t>
            </a:r>
          </a:p>
          <a:p>
            <a:r>
              <a:rPr lang="en-US" dirty="0"/>
              <a:t>Calculate Mean Absolute Error (MAE)</a:t>
            </a:r>
          </a:p>
          <a:p>
            <a:pPr lvl="1"/>
            <a:r>
              <a:rPr lang="en-US" sz="1800" dirty="0"/>
              <a:t>Average absolute difference between predicted and observed values</a:t>
            </a:r>
          </a:p>
          <a:p>
            <a:pPr lvl="1"/>
            <a:r>
              <a:rPr lang="en-US" sz="1800" dirty="0"/>
              <a:t>Evaluate the average absolute deviation of data points from different fitting models (pol2, pol3, pol4) against the benchmark model (pol3)</a:t>
            </a:r>
          </a:p>
          <a:p>
            <a:pPr lvl="1"/>
            <a:r>
              <a:rPr lang="en-US" sz="1800" dirty="0"/>
              <a:t>Focuses on the average magnitude of errors</a:t>
            </a:r>
          </a:p>
          <a:p>
            <a:pPr lvl="1"/>
            <a:r>
              <a:rPr lang="en-US" sz="1800" dirty="0"/>
              <a:t>Less sensitive to outliers than (R)MSE (Root Mean Squared Error)</a:t>
            </a:r>
          </a:p>
        </p:txBody>
      </p:sp>
      <p:sp>
        <p:nvSpPr>
          <p:cNvPr id="4" name="Slide Number Placeholder 3">
            <a:extLst>
              <a:ext uri="{FF2B5EF4-FFF2-40B4-BE49-F238E27FC236}">
                <a16:creationId xmlns:a16="http://schemas.microsoft.com/office/drawing/2014/main" id="{FC81F83D-06B9-782C-5454-A48270744983}"/>
              </a:ext>
            </a:extLst>
          </p:cNvPr>
          <p:cNvSpPr>
            <a:spLocks noGrp="1"/>
          </p:cNvSpPr>
          <p:nvPr>
            <p:ph type="sldNum" sz="quarter" idx="12"/>
          </p:nvPr>
        </p:nvSpPr>
        <p:spPr/>
        <p:txBody>
          <a:bodyPr/>
          <a:lstStyle/>
          <a:p>
            <a:fld id="{07E1C93C-5050-FC42-8F10-D22D4F119D13}" type="slidenum">
              <a:rPr lang="en-US" smtClean="0"/>
              <a:pPr/>
              <a:t>27</a:t>
            </a:fld>
            <a:endParaRPr lang="en-US"/>
          </a:p>
        </p:txBody>
      </p:sp>
      <p:sp>
        <p:nvSpPr>
          <p:cNvPr id="5" name="Footer Placeholder 4">
            <a:extLst>
              <a:ext uri="{FF2B5EF4-FFF2-40B4-BE49-F238E27FC236}">
                <a16:creationId xmlns:a16="http://schemas.microsoft.com/office/drawing/2014/main" id="{BB13EF0B-4A94-B7A0-E015-90D1A5100394}"/>
              </a:ext>
            </a:extLst>
          </p:cNvPr>
          <p:cNvSpPr>
            <a:spLocks noGrp="1"/>
          </p:cNvSpPr>
          <p:nvPr>
            <p:ph type="ftr" sz="quarter" idx="3"/>
          </p:nvPr>
        </p:nvSpPr>
        <p:spPr/>
        <p:txBody>
          <a:bodyPr/>
          <a:lstStyle/>
          <a:p>
            <a:r>
              <a:rPr lang="en-US"/>
              <a:t>Update</a:t>
            </a:r>
            <a:endParaRPr lang="en-US" dirty="0"/>
          </a:p>
        </p:txBody>
      </p:sp>
      <p:pic>
        <p:nvPicPr>
          <p:cNvPr id="7" name="Picture 6">
            <a:extLst>
              <a:ext uri="{FF2B5EF4-FFF2-40B4-BE49-F238E27FC236}">
                <a16:creationId xmlns:a16="http://schemas.microsoft.com/office/drawing/2014/main" id="{3C3CA8BE-C98F-DA70-9A8F-F02A471C44E2}"/>
              </a:ext>
            </a:extLst>
          </p:cNvPr>
          <p:cNvPicPr>
            <a:picLocks noChangeAspect="1"/>
          </p:cNvPicPr>
          <p:nvPr/>
        </p:nvPicPr>
        <p:blipFill>
          <a:blip r:embed="rId2"/>
          <a:stretch>
            <a:fillRect/>
          </a:stretch>
        </p:blipFill>
        <p:spPr>
          <a:xfrm>
            <a:off x="933450" y="3524250"/>
            <a:ext cx="7277100" cy="1333500"/>
          </a:xfrm>
          <a:prstGeom prst="rect">
            <a:avLst/>
          </a:prstGeom>
        </p:spPr>
      </p:pic>
    </p:spTree>
    <p:extLst>
      <p:ext uri="{BB962C8B-B14F-4D97-AF65-F5344CB8AC3E}">
        <p14:creationId xmlns:p14="http://schemas.microsoft.com/office/powerpoint/2010/main" val="4080908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DAA1-F8F1-664A-8027-7DC80B7DD790}"/>
              </a:ext>
            </a:extLst>
          </p:cNvPr>
          <p:cNvSpPr>
            <a:spLocks noGrp="1"/>
          </p:cNvSpPr>
          <p:nvPr>
            <p:ph type="title"/>
          </p:nvPr>
        </p:nvSpPr>
        <p:spPr/>
        <p:txBody>
          <a:bodyPr/>
          <a:lstStyle/>
          <a:p>
            <a:r>
              <a:rPr lang="en-US" dirty="0"/>
              <a:t>Decay Channels</a:t>
            </a:r>
          </a:p>
        </p:txBody>
      </p:sp>
      <p:sp>
        <p:nvSpPr>
          <p:cNvPr id="5" name="Slide Number Placeholder 4">
            <a:extLst>
              <a:ext uri="{FF2B5EF4-FFF2-40B4-BE49-F238E27FC236}">
                <a16:creationId xmlns:a16="http://schemas.microsoft.com/office/drawing/2014/main" id="{82F081A5-FCAF-1F4B-BC3A-829A17DD6D7D}"/>
              </a:ext>
            </a:extLst>
          </p:cNvPr>
          <p:cNvSpPr>
            <a:spLocks noGrp="1"/>
          </p:cNvSpPr>
          <p:nvPr>
            <p:ph type="sldNum" sz="quarter" idx="12"/>
          </p:nvPr>
        </p:nvSpPr>
        <p:spPr/>
        <p:txBody>
          <a:bodyPr/>
          <a:lstStyle/>
          <a:p>
            <a:fld id="{07E1C93C-5050-FC42-8F10-D22D4F119D13}" type="slidenum">
              <a:rPr lang="en-US" smtClean="0"/>
              <a:pPr/>
              <a:t>28</a:t>
            </a:fld>
            <a:endParaRPr lang="en-US" dirty="0"/>
          </a:p>
        </p:txBody>
      </p:sp>
      <p:sp>
        <p:nvSpPr>
          <p:cNvPr id="15" name="Footer Placeholder 4">
            <a:extLst>
              <a:ext uri="{FF2B5EF4-FFF2-40B4-BE49-F238E27FC236}">
                <a16:creationId xmlns:a16="http://schemas.microsoft.com/office/drawing/2014/main" id="{5F7475B4-1F37-034D-8D20-B119FFAE1487}"/>
              </a:ext>
            </a:extLst>
          </p:cNvPr>
          <p:cNvSpPr txBox="1">
            <a:spLocks/>
          </p:cNvSpPr>
          <p:nvPr/>
        </p:nvSpPr>
        <p:spPr>
          <a:xfrm>
            <a:off x="0" y="6578756"/>
            <a:ext cx="2743200" cy="279243"/>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Font typeface="Arial" pitchFamily="34" charset="0"/>
              <a:buNone/>
              <a:defRPr sz="2400" b="0" i="0" kern="1200">
                <a:solidFill>
                  <a:schemeClr val="tx2"/>
                </a:solidFill>
                <a:latin typeface="+mn-lt"/>
                <a:ea typeface="+mn-ea"/>
                <a:cs typeface="Calibri"/>
              </a:defRPr>
            </a:lvl1pPr>
            <a:lvl2pPr marL="457200" indent="0" algn="l" defTabSz="914400" rtl="0" eaLnBrk="1" latinLnBrk="0" hangingPunct="1">
              <a:spcBef>
                <a:spcPct val="20000"/>
              </a:spcBef>
              <a:buFont typeface="Courier New" pitchFamily="49" charset="0"/>
              <a:buNone/>
              <a:defRPr sz="2000" b="1" i="0" kern="1200">
                <a:solidFill>
                  <a:schemeClr val="tx2"/>
                </a:solidFill>
                <a:latin typeface="+mn-lt"/>
                <a:ea typeface="+mn-ea"/>
                <a:cs typeface="Calibri"/>
              </a:defRPr>
            </a:lvl2pPr>
            <a:lvl3pPr marL="914400" indent="0" algn="l" defTabSz="914400" rtl="0" eaLnBrk="1" latinLnBrk="0" hangingPunct="1">
              <a:spcBef>
                <a:spcPct val="20000"/>
              </a:spcBef>
              <a:buFont typeface="Arial" pitchFamily="34" charset="0"/>
              <a:buNone/>
              <a:defRPr sz="1800" b="1" i="0" kern="1200">
                <a:solidFill>
                  <a:schemeClr val="tx2"/>
                </a:solidFill>
                <a:latin typeface="+mn-lt"/>
                <a:ea typeface="+mn-ea"/>
                <a:cs typeface="Calibri"/>
              </a:defRPr>
            </a:lvl3pPr>
            <a:lvl4pPr marL="1371600" indent="0" algn="l" defTabSz="914400" rtl="0" eaLnBrk="1" latinLnBrk="0" hangingPunct="1">
              <a:spcBef>
                <a:spcPct val="20000"/>
              </a:spcBef>
              <a:buFont typeface="Courier New" pitchFamily="49" charset="0"/>
              <a:buNone/>
              <a:defRPr sz="1600" b="1" i="0" kern="1200">
                <a:solidFill>
                  <a:schemeClr val="tx2"/>
                </a:solidFill>
                <a:latin typeface="+mn-lt"/>
                <a:ea typeface="+mn-ea"/>
                <a:cs typeface="Calibri"/>
              </a:defRPr>
            </a:lvl4pPr>
            <a:lvl5pPr marL="1828800" indent="0" algn="l" defTabSz="914400" rtl="0" eaLnBrk="1" latinLnBrk="0" hangingPunct="1">
              <a:spcBef>
                <a:spcPct val="20000"/>
              </a:spcBef>
              <a:buFont typeface="Arial" pitchFamily="34" charset="0"/>
              <a:buNone/>
              <a:defRPr sz="1600" b="1" i="0" kern="1200">
                <a:solidFill>
                  <a:schemeClr val="tx2"/>
                </a:solidFill>
                <a:latin typeface="+mn-lt"/>
                <a:ea typeface="+mn-ea"/>
                <a:cs typeface="Calibri"/>
              </a:defRPr>
            </a:lvl5pPr>
            <a:lvl6pPr marL="22860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mj-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mj-lt"/>
                <a:ea typeface="+mn-ea"/>
                <a:cs typeface="+mn-cs"/>
              </a:defRPr>
            </a:lvl7pPr>
            <a:lvl8pPr marL="32004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mj-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mj-lt"/>
                <a:ea typeface="+mn-ea"/>
                <a:cs typeface="+mn-cs"/>
              </a:defRPr>
            </a:lvl9pPr>
          </a:lstStyle>
          <a:p>
            <a:pPr algn="l"/>
            <a:r>
              <a:rPr lang="en-US" sz="1200" i="1" dirty="0"/>
              <a:t>Update</a:t>
            </a:r>
          </a:p>
        </p:txBody>
      </p:sp>
      <p:pic>
        <p:nvPicPr>
          <p:cNvPr id="17" name="Picture 16">
            <a:extLst>
              <a:ext uri="{FF2B5EF4-FFF2-40B4-BE49-F238E27FC236}">
                <a16:creationId xmlns:a16="http://schemas.microsoft.com/office/drawing/2014/main" id="{1105A28C-0722-6645-B032-811720803934}"/>
              </a:ext>
            </a:extLst>
          </p:cNvPr>
          <p:cNvPicPr>
            <a:picLocks noChangeAspect="1"/>
          </p:cNvPicPr>
          <p:nvPr/>
        </p:nvPicPr>
        <p:blipFill>
          <a:blip r:embed="rId3"/>
          <a:stretch>
            <a:fillRect/>
          </a:stretch>
        </p:blipFill>
        <p:spPr>
          <a:xfrm>
            <a:off x="0" y="1391744"/>
            <a:ext cx="4572000" cy="4993771"/>
          </a:xfrm>
          <a:prstGeom prst="rect">
            <a:avLst/>
          </a:prstGeom>
        </p:spPr>
      </p:pic>
      <p:pic>
        <p:nvPicPr>
          <p:cNvPr id="19" name="Picture 18">
            <a:extLst>
              <a:ext uri="{FF2B5EF4-FFF2-40B4-BE49-F238E27FC236}">
                <a16:creationId xmlns:a16="http://schemas.microsoft.com/office/drawing/2014/main" id="{2CBB1139-E437-0243-9642-599739BA6364}"/>
              </a:ext>
            </a:extLst>
          </p:cNvPr>
          <p:cNvPicPr>
            <a:picLocks noChangeAspect="1"/>
          </p:cNvPicPr>
          <p:nvPr/>
        </p:nvPicPr>
        <p:blipFill rotWithShape="1">
          <a:blip r:embed="rId4"/>
          <a:srcRect b="25365"/>
          <a:stretch/>
        </p:blipFill>
        <p:spPr>
          <a:xfrm>
            <a:off x="4572000" y="1218326"/>
            <a:ext cx="4572000" cy="5360430"/>
          </a:xfrm>
          <a:prstGeom prst="rect">
            <a:avLst/>
          </a:prstGeom>
        </p:spPr>
      </p:pic>
      <p:sp>
        <p:nvSpPr>
          <p:cNvPr id="21" name="Footer Placeholder 20">
            <a:extLst>
              <a:ext uri="{FF2B5EF4-FFF2-40B4-BE49-F238E27FC236}">
                <a16:creationId xmlns:a16="http://schemas.microsoft.com/office/drawing/2014/main" id="{CF703E50-2DC5-1B4E-B197-8247B8967C86}"/>
              </a:ext>
            </a:extLst>
          </p:cNvPr>
          <p:cNvSpPr>
            <a:spLocks noGrp="1"/>
          </p:cNvSpPr>
          <p:nvPr>
            <p:ph type="ftr" sz="quarter" idx="15"/>
          </p:nvPr>
        </p:nvSpPr>
        <p:spPr/>
        <p:txBody>
          <a:bodyPr/>
          <a:lstStyle/>
          <a:p>
            <a:r>
              <a:rPr lang="en-US"/>
              <a:t>Update</a:t>
            </a:r>
            <a:endParaRPr lang="en-US" dirty="0"/>
          </a:p>
        </p:txBody>
      </p:sp>
    </p:spTree>
    <p:extLst>
      <p:ext uri="{BB962C8B-B14F-4D97-AF65-F5344CB8AC3E}">
        <p14:creationId xmlns:p14="http://schemas.microsoft.com/office/powerpoint/2010/main" val="3946061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7D1C-8F3F-F070-D2AE-9EB1A56A049E}"/>
              </a:ext>
            </a:extLst>
          </p:cNvPr>
          <p:cNvSpPr>
            <a:spLocks noGrp="1"/>
          </p:cNvSpPr>
          <p:nvPr>
            <p:ph type="title"/>
          </p:nvPr>
        </p:nvSpPr>
        <p:spPr/>
        <p:txBody>
          <a:bodyPr/>
          <a:lstStyle/>
          <a:p>
            <a:r>
              <a:rPr lang="en-US" dirty="0"/>
              <a:t>Polarization Observables in Electron Scattering</a:t>
            </a:r>
          </a:p>
        </p:txBody>
      </p:sp>
      <p:sp>
        <p:nvSpPr>
          <p:cNvPr id="3" name="Content Placeholder 2">
            <a:extLst>
              <a:ext uri="{FF2B5EF4-FFF2-40B4-BE49-F238E27FC236}">
                <a16:creationId xmlns:a16="http://schemas.microsoft.com/office/drawing/2014/main" id="{913EE7C8-67AB-C851-6710-45A7DB2B1802}"/>
              </a:ext>
            </a:extLst>
          </p:cNvPr>
          <p:cNvSpPr>
            <a:spLocks noGrp="1"/>
          </p:cNvSpPr>
          <p:nvPr>
            <p:ph idx="1"/>
          </p:nvPr>
        </p:nvSpPr>
        <p:spPr>
          <a:xfrm>
            <a:off x="0" y="1097280"/>
            <a:ext cx="9144000" cy="5107749"/>
          </a:xfrm>
        </p:spPr>
        <p:txBody>
          <a:bodyPr/>
          <a:lstStyle/>
          <a:p>
            <a:r>
              <a:rPr lang="en-US" dirty="0"/>
              <a:t>Polarized electrons generated “at the source” using Superlattice GaAs photocathode</a:t>
            </a:r>
          </a:p>
          <a:p>
            <a:r>
              <a:rPr lang="en-US" dirty="0"/>
              <a:t>Electrons polarized in the plane of the accelerator  </a:t>
            </a:r>
          </a:p>
          <a:p>
            <a:r>
              <a:rPr lang="en-US" dirty="0"/>
              <a:t>Spin direction </a:t>
            </a:r>
            <a:r>
              <a:rPr lang="en-US" dirty="0" err="1"/>
              <a:t>precesses</a:t>
            </a:r>
            <a:r>
              <a:rPr lang="en-US" dirty="0"/>
              <a:t> as beam circulates (up to 5 times) through machine</a:t>
            </a:r>
          </a:p>
          <a:p>
            <a:r>
              <a:rPr lang="en-US" dirty="0"/>
              <a:t>Spin direction manipulated at source using Wien filter to get longitudinal polarization in Halls</a:t>
            </a:r>
          </a:p>
          <a:p>
            <a:r>
              <a:rPr lang="en-US" dirty="0" err="1"/>
              <a:t>JLab</a:t>
            </a:r>
            <a:r>
              <a:rPr lang="en-US" dirty="0"/>
              <a:t> now routinely provides electron beam polarizations &gt;80% to experimental halls</a:t>
            </a:r>
          </a:p>
        </p:txBody>
      </p:sp>
      <p:sp>
        <p:nvSpPr>
          <p:cNvPr id="4" name="Slide Number Placeholder 3">
            <a:extLst>
              <a:ext uri="{FF2B5EF4-FFF2-40B4-BE49-F238E27FC236}">
                <a16:creationId xmlns:a16="http://schemas.microsoft.com/office/drawing/2014/main" id="{21333FFA-108C-BDB6-61C9-E38DEB810F05}"/>
              </a:ext>
            </a:extLst>
          </p:cNvPr>
          <p:cNvSpPr>
            <a:spLocks noGrp="1"/>
          </p:cNvSpPr>
          <p:nvPr>
            <p:ph type="sldNum" sz="quarter" idx="12"/>
          </p:nvPr>
        </p:nvSpPr>
        <p:spPr/>
        <p:txBody>
          <a:bodyPr/>
          <a:lstStyle/>
          <a:p>
            <a:fld id="{07E1C93C-5050-FC42-8F10-D22D4F119D13}" type="slidenum">
              <a:rPr lang="en-US" smtClean="0"/>
              <a:pPr/>
              <a:t>29</a:t>
            </a:fld>
            <a:endParaRPr lang="en-US"/>
          </a:p>
        </p:txBody>
      </p:sp>
      <p:sp>
        <p:nvSpPr>
          <p:cNvPr id="5" name="Footer Placeholder 4">
            <a:extLst>
              <a:ext uri="{FF2B5EF4-FFF2-40B4-BE49-F238E27FC236}">
                <a16:creationId xmlns:a16="http://schemas.microsoft.com/office/drawing/2014/main" id="{BA6783C0-BBCE-6869-4947-51A2C89B1581}"/>
              </a:ext>
            </a:extLst>
          </p:cNvPr>
          <p:cNvSpPr>
            <a:spLocks noGrp="1"/>
          </p:cNvSpPr>
          <p:nvPr>
            <p:ph type="ftr" sz="quarter" idx="3"/>
          </p:nvPr>
        </p:nvSpPr>
        <p:spPr/>
        <p:txBody>
          <a:bodyPr/>
          <a:lstStyle/>
          <a:p>
            <a:r>
              <a:rPr lang="en-US"/>
              <a:t>Defense</a:t>
            </a:r>
            <a:endParaRPr lang="en-US" dirty="0"/>
          </a:p>
        </p:txBody>
      </p:sp>
      <p:pic>
        <p:nvPicPr>
          <p:cNvPr id="7" name="Picture 6" descr="A screenshot of a computer&#10;&#10;Description automatically generated">
            <a:extLst>
              <a:ext uri="{FF2B5EF4-FFF2-40B4-BE49-F238E27FC236}">
                <a16:creationId xmlns:a16="http://schemas.microsoft.com/office/drawing/2014/main" id="{B6D628EF-E351-3454-50F1-1313117CEF22}"/>
              </a:ext>
            </a:extLst>
          </p:cNvPr>
          <p:cNvPicPr>
            <a:picLocks noChangeAspect="1"/>
          </p:cNvPicPr>
          <p:nvPr/>
        </p:nvPicPr>
        <p:blipFill rotWithShape="1">
          <a:blip r:embed="rId3"/>
          <a:srcRect l="51662" t="33949" r="24297" b="36448"/>
          <a:stretch/>
        </p:blipFill>
        <p:spPr>
          <a:xfrm>
            <a:off x="587852" y="3914350"/>
            <a:ext cx="3657600" cy="280156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EBBB936E-6425-CD41-F93B-5C36CD793D8E}"/>
              </a:ext>
            </a:extLst>
          </p:cNvPr>
          <p:cNvPicPr>
            <a:picLocks noChangeAspect="1"/>
          </p:cNvPicPr>
          <p:nvPr/>
        </p:nvPicPr>
        <p:blipFill rotWithShape="1">
          <a:blip r:embed="rId3"/>
          <a:srcRect l="50639" t="66025" r="25319" b="18084"/>
          <a:stretch/>
        </p:blipFill>
        <p:spPr>
          <a:xfrm>
            <a:off x="4922667" y="4563173"/>
            <a:ext cx="3657600" cy="1503919"/>
          </a:xfrm>
          <a:prstGeom prst="rect">
            <a:avLst/>
          </a:prstGeom>
        </p:spPr>
      </p:pic>
      <p:pic>
        <p:nvPicPr>
          <p:cNvPr id="8" name="Picture 7" descr="A close-up of a number&#10;&#10;Description automatically generated">
            <a:extLst>
              <a:ext uri="{FF2B5EF4-FFF2-40B4-BE49-F238E27FC236}">
                <a16:creationId xmlns:a16="http://schemas.microsoft.com/office/drawing/2014/main" id="{71369BEF-A165-1CFE-ED94-97B98AC3A2C8}"/>
              </a:ext>
            </a:extLst>
          </p:cNvPr>
          <p:cNvPicPr>
            <a:picLocks noChangeAspect="1"/>
          </p:cNvPicPr>
          <p:nvPr/>
        </p:nvPicPr>
        <p:blipFill>
          <a:blip r:embed="rId4"/>
          <a:stretch>
            <a:fillRect/>
          </a:stretch>
        </p:blipFill>
        <p:spPr>
          <a:xfrm>
            <a:off x="1045052" y="2989171"/>
            <a:ext cx="6400800" cy="901232"/>
          </a:xfrm>
          <a:prstGeom prst="rect">
            <a:avLst/>
          </a:prstGeom>
        </p:spPr>
      </p:pic>
      <p:sp>
        <p:nvSpPr>
          <p:cNvPr id="10" name="Rectangle 9">
            <a:extLst>
              <a:ext uri="{FF2B5EF4-FFF2-40B4-BE49-F238E27FC236}">
                <a16:creationId xmlns:a16="http://schemas.microsoft.com/office/drawing/2014/main" id="{6C5DEBF5-8A6D-8CFA-F62E-790169C7E997}"/>
              </a:ext>
            </a:extLst>
          </p:cNvPr>
          <p:cNvSpPr/>
          <p:nvPr/>
        </p:nvSpPr>
        <p:spPr>
          <a:xfrm>
            <a:off x="4804680" y="3090379"/>
            <a:ext cx="239268" cy="1907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039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B95C7-FB56-3638-3DE0-4E29CF9A1207}"/>
              </a:ext>
            </a:extLst>
          </p:cNvPr>
          <p:cNvSpPr>
            <a:spLocks noGrp="1"/>
          </p:cNvSpPr>
          <p:nvPr>
            <p:ph type="title"/>
          </p:nvPr>
        </p:nvSpPr>
        <p:spPr/>
        <p:txBody>
          <a:bodyPr/>
          <a:lstStyle/>
          <a:p>
            <a:r>
              <a:rPr lang="el-GR" dirty="0"/>
              <a:t>η </a:t>
            </a:r>
            <a:r>
              <a:rPr lang="en-US" dirty="0"/>
              <a:t>Electroproduction Kinematics</a:t>
            </a:r>
          </a:p>
        </p:txBody>
      </p:sp>
      <p:sp>
        <p:nvSpPr>
          <p:cNvPr id="3" name="Content Placeholder 2">
            <a:extLst>
              <a:ext uri="{FF2B5EF4-FFF2-40B4-BE49-F238E27FC236}">
                <a16:creationId xmlns:a16="http://schemas.microsoft.com/office/drawing/2014/main" id="{84E4CF10-72E5-54D7-1675-E6582A6D37DA}"/>
              </a:ext>
            </a:extLst>
          </p:cNvPr>
          <p:cNvSpPr>
            <a:spLocks noGrp="1"/>
          </p:cNvSpPr>
          <p:nvPr>
            <p:ph idx="1"/>
          </p:nvPr>
        </p:nvSpPr>
        <p:spPr>
          <a:xfrm>
            <a:off x="0" y="1097280"/>
            <a:ext cx="9142242" cy="5107749"/>
          </a:xfrm>
        </p:spPr>
        <p:txBody>
          <a:bodyPr/>
          <a:lstStyle/>
          <a:p>
            <a:r>
              <a:rPr lang="en-US" b="1" dirty="0"/>
              <a:t>Key Idea: </a:t>
            </a:r>
            <a:r>
              <a:rPr lang="en-US" dirty="0"/>
              <a:t>The </a:t>
            </a:r>
            <a:r>
              <a:rPr lang="el-GR" dirty="0"/>
              <a:t>η </a:t>
            </a:r>
            <a:r>
              <a:rPr lang="en-US" dirty="0"/>
              <a:t>electroproduction reaction is studied in the center-of-mass frame, with key kinematic variables W, Q</a:t>
            </a:r>
            <a:r>
              <a:rPr lang="en-US" baseline="30000" dirty="0"/>
              <a:t>2</a:t>
            </a:r>
            <a:r>
              <a:rPr lang="en-US" dirty="0"/>
              <a:t>, cos(</a:t>
            </a:r>
            <a:r>
              <a:rPr lang="el-GR" dirty="0"/>
              <a:t>θ*), </a:t>
            </a:r>
            <a:r>
              <a:rPr lang="en-US" dirty="0"/>
              <a:t>and </a:t>
            </a:r>
            <a:r>
              <a:rPr lang="el-GR" dirty="0"/>
              <a:t>φ*.</a:t>
            </a:r>
            <a:endParaRPr lang="en-US" dirty="0"/>
          </a:p>
          <a:p>
            <a:r>
              <a:rPr lang="en-US" dirty="0"/>
              <a:t>Center-of-mass frame: resonance is at rest</a:t>
            </a:r>
          </a:p>
        </p:txBody>
      </p:sp>
      <p:sp>
        <p:nvSpPr>
          <p:cNvPr id="4" name="Slide Number Placeholder 3">
            <a:extLst>
              <a:ext uri="{FF2B5EF4-FFF2-40B4-BE49-F238E27FC236}">
                <a16:creationId xmlns:a16="http://schemas.microsoft.com/office/drawing/2014/main" id="{C49509C5-7555-5316-7F8A-A8F5F8B3A8CC}"/>
              </a:ext>
            </a:extLst>
          </p:cNvPr>
          <p:cNvSpPr>
            <a:spLocks noGrp="1"/>
          </p:cNvSpPr>
          <p:nvPr>
            <p:ph type="sldNum" sz="quarter" idx="12"/>
          </p:nvPr>
        </p:nvSpPr>
        <p:spPr/>
        <p:txBody>
          <a:bodyPr/>
          <a:lstStyle/>
          <a:p>
            <a:fld id="{07E1C93C-5050-FC42-8F10-D22D4F119D13}" type="slidenum">
              <a:rPr lang="en-US" smtClean="0"/>
              <a:pPr/>
              <a:t>3</a:t>
            </a:fld>
            <a:endParaRPr lang="en-US"/>
          </a:p>
        </p:txBody>
      </p:sp>
      <p:sp>
        <p:nvSpPr>
          <p:cNvPr id="5" name="Footer Placeholder 4">
            <a:extLst>
              <a:ext uri="{FF2B5EF4-FFF2-40B4-BE49-F238E27FC236}">
                <a16:creationId xmlns:a16="http://schemas.microsoft.com/office/drawing/2014/main" id="{5BCD4A48-E436-553C-F212-197AA3D71E57}"/>
              </a:ext>
            </a:extLst>
          </p:cNvPr>
          <p:cNvSpPr>
            <a:spLocks noGrp="1"/>
          </p:cNvSpPr>
          <p:nvPr>
            <p:ph type="ftr" sz="quarter" idx="3"/>
          </p:nvPr>
        </p:nvSpPr>
        <p:spPr/>
        <p:txBody>
          <a:bodyPr/>
          <a:lstStyle/>
          <a:p>
            <a:r>
              <a:rPr lang="en-US" dirty="0"/>
              <a:t>PWA13/ATHOS8</a:t>
            </a:r>
          </a:p>
        </p:txBody>
      </p:sp>
      <p:pic>
        <p:nvPicPr>
          <p:cNvPr id="6" name="Picture 5" descr="A diagram of a reaction plane&#10;&#10;Description automatically generated">
            <a:extLst>
              <a:ext uri="{FF2B5EF4-FFF2-40B4-BE49-F238E27FC236}">
                <a16:creationId xmlns:a16="http://schemas.microsoft.com/office/drawing/2014/main" id="{058F959E-9FC0-F926-1C76-19CED559721E}"/>
              </a:ext>
            </a:extLst>
          </p:cNvPr>
          <p:cNvPicPr>
            <a:picLocks noChangeAspect="1"/>
          </p:cNvPicPr>
          <p:nvPr/>
        </p:nvPicPr>
        <p:blipFill>
          <a:blip r:embed="rId3"/>
          <a:stretch>
            <a:fillRect/>
          </a:stretch>
        </p:blipFill>
        <p:spPr>
          <a:xfrm>
            <a:off x="1825061" y="2378631"/>
            <a:ext cx="6400800" cy="4013262"/>
          </a:xfrm>
          <a:prstGeom prst="rect">
            <a:avLst/>
          </a:prstGeom>
        </p:spPr>
      </p:pic>
      <p:pic>
        <p:nvPicPr>
          <p:cNvPr id="7" name="Picture 6">
            <a:extLst>
              <a:ext uri="{FF2B5EF4-FFF2-40B4-BE49-F238E27FC236}">
                <a16:creationId xmlns:a16="http://schemas.microsoft.com/office/drawing/2014/main" id="{879AFFEE-E0DF-FE4F-D235-CDAAC13BBAB4}"/>
              </a:ext>
            </a:extLst>
          </p:cNvPr>
          <p:cNvPicPr>
            <a:picLocks noChangeAspect="1"/>
          </p:cNvPicPr>
          <p:nvPr/>
        </p:nvPicPr>
        <p:blipFill>
          <a:blip r:embed="rId4"/>
          <a:stretch>
            <a:fillRect/>
          </a:stretch>
        </p:blipFill>
        <p:spPr>
          <a:xfrm>
            <a:off x="40691" y="4847474"/>
            <a:ext cx="4531309" cy="1601518"/>
          </a:xfrm>
          <a:prstGeom prst="rect">
            <a:avLst/>
          </a:prstGeom>
        </p:spPr>
      </p:pic>
      <p:sp>
        <p:nvSpPr>
          <p:cNvPr id="11" name="Rectangle 10">
            <a:extLst>
              <a:ext uri="{FF2B5EF4-FFF2-40B4-BE49-F238E27FC236}">
                <a16:creationId xmlns:a16="http://schemas.microsoft.com/office/drawing/2014/main" id="{D766E86A-AD6E-3409-EB2B-4CC68AD5810E}"/>
              </a:ext>
            </a:extLst>
          </p:cNvPr>
          <p:cNvSpPr/>
          <p:nvPr/>
        </p:nvSpPr>
        <p:spPr>
          <a:xfrm>
            <a:off x="40691" y="4847474"/>
            <a:ext cx="3048873" cy="4172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3F5294E-0BA6-0DFE-025B-7E84B693616E}"/>
              </a:ext>
            </a:extLst>
          </p:cNvPr>
          <p:cNvPicPr>
            <a:picLocks noChangeAspect="1"/>
          </p:cNvPicPr>
          <p:nvPr/>
        </p:nvPicPr>
        <p:blipFill>
          <a:blip r:embed="rId5"/>
          <a:stretch>
            <a:fillRect/>
          </a:stretch>
        </p:blipFill>
        <p:spPr>
          <a:xfrm>
            <a:off x="40690" y="4795812"/>
            <a:ext cx="2799491" cy="468915"/>
          </a:xfrm>
          <a:prstGeom prst="rect">
            <a:avLst/>
          </a:prstGeom>
        </p:spPr>
      </p:pic>
      <p:sp>
        <p:nvSpPr>
          <p:cNvPr id="9" name="Rectangle 8">
            <a:extLst>
              <a:ext uri="{FF2B5EF4-FFF2-40B4-BE49-F238E27FC236}">
                <a16:creationId xmlns:a16="http://schemas.microsoft.com/office/drawing/2014/main" id="{A5B368FB-BAD4-0F28-7CDC-31D0FB069419}"/>
              </a:ext>
            </a:extLst>
          </p:cNvPr>
          <p:cNvSpPr/>
          <p:nvPr/>
        </p:nvSpPr>
        <p:spPr>
          <a:xfrm>
            <a:off x="638629" y="4790375"/>
            <a:ext cx="1335314" cy="4743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972DAD-D854-685B-8259-8D854BF3A709}"/>
              </a:ext>
            </a:extLst>
          </p:cNvPr>
          <p:cNvSpPr/>
          <p:nvPr/>
        </p:nvSpPr>
        <p:spPr>
          <a:xfrm>
            <a:off x="1542368" y="4784939"/>
            <a:ext cx="1335314" cy="4743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98134F-6877-AF98-2B5F-FE74C08230A8}"/>
              </a:ext>
            </a:extLst>
          </p:cNvPr>
          <p:cNvPicPr>
            <a:picLocks noChangeAspect="1"/>
          </p:cNvPicPr>
          <p:nvPr/>
        </p:nvPicPr>
        <p:blipFill rotWithShape="1">
          <a:blip r:embed="rId5"/>
          <a:srcRect l="41839" t="-1160" r="-1" b="-1"/>
          <a:stretch/>
        </p:blipFill>
        <p:spPr>
          <a:xfrm>
            <a:off x="507503" y="4774117"/>
            <a:ext cx="1628239" cy="474352"/>
          </a:xfrm>
          <a:prstGeom prst="rect">
            <a:avLst/>
          </a:prstGeom>
        </p:spPr>
      </p:pic>
      <p:sp>
        <p:nvSpPr>
          <p:cNvPr id="13" name="TextBox 12">
            <a:extLst>
              <a:ext uri="{FF2B5EF4-FFF2-40B4-BE49-F238E27FC236}">
                <a16:creationId xmlns:a16="http://schemas.microsoft.com/office/drawing/2014/main" id="{7770FC16-8EEF-97AC-242C-747DEA99A6B6}"/>
              </a:ext>
            </a:extLst>
          </p:cNvPr>
          <p:cNvSpPr txBox="1"/>
          <p:nvPr/>
        </p:nvSpPr>
        <p:spPr>
          <a:xfrm>
            <a:off x="5891941" y="1855411"/>
            <a:ext cx="1861407" cy="523220"/>
          </a:xfrm>
          <a:prstGeom prst="rect">
            <a:avLst/>
          </a:prstGeom>
          <a:noFill/>
        </p:spPr>
        <p:txBody>
          <a:bodyPr wrap="none" rtlCol="0">
            <a:spAutoFit/>
          </a:bodyPr>
          <a:lstStyle/>
          <a:p>
            <a:r>
              <a:rPr lang="en-US" sz="2800" dirty="0">
                <a:solidFill>
                  <a:srgbClr val="C00000"/>
                </a:solidFill>
              </a:rPr>
              <a:t>ep → </a:t>
            </a:r>
            <a:r>
              <a:rPr lang="en-US" sz="2800" dirty="0" err="1">
                <a:solidFill>
                  <a:srgbClr val="C00000"/>
                </a:solidFill>
              </a:rPr>
              <a:t>e'p</a:t>
            </a:r>
            <a:r>
              <a:rPr lang="en-US" sz="2800" dirty="0">
                <a:solidFill>
                  <a:srgbClr val="C00000"/>
                </a:solidFill>
              </a:rPr>
              <a:t>'</a:t>
            </a:r>
            <a:r>
              <a:rPr lang="el-GR" sz="2800" dirty="0">
                <a:solidFill>
                  <a:srgbClr val="C00000"/>
                </a:solidFill>
              </a:rPr>
              <a:t>η</a:t>
            </a:r>
            <a:endParaRPr lang="en-US" sz="2800" dirty="0">
              <a:solidFill>
                <a:srgbClr val="C00000"/>
              </a:solidFill>
            </a:endParaRPr>
          </a:p>
        </p:txBody>
      </p:sp>
    </p:spTree>
    <p:extLst>
      <p:ext uri="{BB962C8B-B14F-4D97-AF65-F5344CB8AC3E}">
        <p14:creationId xmlns:p14="http://schemas.microsoft.com/office/powerpoint/2010/main" val="97474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ADFD-A1A2-10E0-FF20-9C267944545C}"/>
              </a:ext>
            </a:extLst>
          </p:cNvPr>
          <p:cNvSpPr>
            <a:spLocks noGrp="1"/>
          </p:cNvSpPr>
          <p:nvPr>
            <p:ph type="title"/>
          </p:nvPr>
        </p:nvSpPr>
        <p:spPr/>
        <p:txBody>
          <a:bodyPr/>
          <a:lstStyle/>
          <a:p>
            <a:r>
              <a:rPr lang="en-US" dirty="0"/>
              <a:t>Structure Functions and Interference in </a:t>
            </a:r>
            <a:r>
              <a:rPr lang="el-GR" dirty="0"/>
              <a:t>η </a:t>
            </a:r>
            <a:r>
              <a:rPr lang="en-US" dirty="0"/>
              <a:t>Electroproduction</a:t>
            </a:r>
          </a:p>
        </p:txBody>
      </p:sp>
      <p:sp>
        <p:nvSpPr>
          <p:cNvPr id="3" name="Content Placeholder 2">
            <a:extLst>
              <a:ext uri="{FF2B5EF4-FFF2-40B4-BE49-F238E27FC236}">
                <a16:creationId xmlns:a16="http://schemas.microsoft.com/office/drawing/2014/main" id="{90B7D8E9-7EC7-67F4-4B1B-A01075D9EBA8}"/>
              </a:ext>
            </a:extLst>
          </p:cNvPr>
          <p:cNvSpPr>
            <a:spLocks noGrp="1"/>
          </p:cNvSpPr>
          <p:nvPr>
            <p:ph idx="1"/>
          </p:nvPr>
        </p:nvSpPr>
        <p:spPr>
          <a:xfrm>
            <a:off x="0" y="1097280"/>
            <a:ext cx="9142242" cy="5107749"/>
          </a:xfrm>
        </p:spPr>
        <p:txBody>
          <a:bodyPr/>
          <a:lstStyle/>
          <a:p>
            <a:r>
              <a:rPr lang="en-US" b="1" dirty="0"/>
              <a:t>Key Idea: </a:t>
            </a:r>
            <a:r>
              <a:rPr lang="en-US" dirty="0"/>
              <a:t>Structure functions encode information about resonance excitation and decay processes, and their interference terms enhance sensitivity to small resonance contributions.</a:t>
            </a:r>
          </a:p>
          <a:p>
            <a:pPr>
              <a:buFont typeface="Arial" panose="020B0604020202020204" pitchFamily="34" charset="0"/>
              <a:buChar char="•"/>
            </a:pPr>
            <a:r>
              <a:rPr lang="en-US" dirty="0"/>
              <a:t>Structure functions are related to the electromagnetic multipoles (El±, </a:t>
            </a:r>
            <a:r>
              <a:rPr lang="en-US" dirty="0" err="1"/>
              <a:t>Ml</a:t>
            </a:r>
            <a:r>
              <a:rPr lang="en-US" dirty="0"/>
              <a:t>±, </a:t>
            </a:r>
            <a:r>
              <a:rPr lang="en-US" dirty="0" err="1"/>
              <a:t>Sl</a:t>
            </a:r>
            <a:r>
              <a:rPr lang="en-US" dirty="0"/>
              <a:t>±) </a:t>
            </a:r>
          </a:p>
          <a:p>
            <a:pPr>
              <a:buFont typeface="Arial" panose="020B0604020202020204" pitchFamily="34" charset="0"/>
              <a:buChar char="•"/>
            </a:pPr>
            <a:r>
              <a:rPr lang="en-US" dirty="0"/>
              <a:t>Interference structure functions, such as </a:t>
            </a:r>
            <a:r>
              <a:rPr lang="el-GR" dirty="0"/>
              <a:t>σ</a:t>
            </a:r>
            <a:r>
              <a:rPr lang="en-US" dirty="0"/>
              <a:t>LT and </a:t>
            </a:r>
            <a:r>
              <a:rPr lang="el-GR" dirty="0"/>
              <a:t>σ</a:t>
            </a:r>
            <a:r>
              <a:rPr lang="en-US" dirty="0"/>
              <a:t>LT', are sensitive to the relative phases and magnitudes of the multipoles </a:t>
            </a:r>
          </a:p>
          <a:p>
            <a:pPr>
              <a:buFont typeface="Arial" panose="020B0604020202020204" pitchFamily="34" charset="0"/>
              <a:buChar char="•"/>
            </a:pPr>
            <a:r>
              <a:rPr lang="el-GR" dirty="0"/>
              <a:t>σ</a:t>
            </a:r>
            <a:r>
              <a:rPr lang="en-US" dirty="0"/>
              <a:t>LT (unpolarized): Interference between resonant and non-resonant multipoles Example: P33(1232) resonance - interference between small S1+ and dominant M1+ multipoles</a:t>
            </a:r>
          </a:p>
          <a:p>
            <a:pPr>
              <a:buFont typeface="Arial" panose="020B0604020202020204" pitchFamily="34" charset="0"/>
              <a:buChar char="•"/>
            </a:pPr>
            <a:r>
              <a:rPr lang="el-GR" dirty="0"/>
              <a:t>σ</a:t>
            </a:r>
            <a:r>
              <a:rPr lang="en-US" dirty="0"/>
              <a:t>LT' (polarized): Interference between resonant and background amplitudes Example: P11(1440) resonance (Roper) - interference between weak resonance strength (</a:t>
            </a:r>
            <a:r>
              <a:rPr lang="en-US" dirty="0" err="1"/>
              <a:t>Im</a:t>
            </a:r>
            <a:r>
              <a:rPr lang="en-US" dirty="0"/>
              <a:t>(S1-)) and large non-resonant background (Re(E0+))</a:t>
            </a:r>
          </a:p>
        </p:txBody>
      </p:sp>
      <p:sp>
        <p:nvSpPr>
          <p:cNvPr id="4" name="Slide Number Placeholder 3">
            <a:extLst>
              <a:ext uri="{FF2B5EF4-FFF2-40B4-BE49-F238E27FC236}">
                <a16:creationId xmlns:a16="http://schemas.microsoft.com/office/drawing/2014/main" id="{12A0C00A-7D55-AE47-DBAD-FD40FCDBC4C4}"/>
              </a:ext>
            </a:extLst>
          </p:cNvPr>
          <p:cNvSpPr>
            <a:spLocks noGrp="1"/>
          </p:cNvSpPr>
          <p:nvPr>
            <p:ph type="sldNum" sz="quarter" idx="12"/>
          </p:nvPr>
        </p:nvSpPr>
        <p:spPr/>
        <p:txBody>
          <a:bodyPr/>
          <a:lstStyle/>
          <a:p>
            <a:fld id="{07E1C93C-5050-FC42-8F10-D22D4F119D13}" type="slidenum">
              <a:rPr lang="en-US" smtClean="0"/>
              <a:pPr/>
              <a:t>30</a:t>
            </a:fld>
            <a:endParaRPr lang="en-US"/>
          </a:p>
        </p:txBody>
      </p:sp>
      <p:sp>
        <p:nvSpPr>
          <p:cNvPr id="5" name="Footer Placeholder 4">
            <a:extLst>
              <a:ext uri="{FF2B5EF4-FFF2-40B4-BE49-F238E27FC236}">
                <a16:creationId xmlns:a16="http://schemas.microsoft.com/office/drawing/2014/main" id="{CEFD893A-2B42-B670-B315-9E003EA46C5A}"/>
              </a:ext>
            </a:extLst>
          </p:cNvPr>
          <p:cNvSpPr>
            <a:spLocks noGrp="1"/>
          </p:cNvSpPr>
          <p:nvPr>
            <p:ph type="ftr" sz="quarter" idx="3"/>
          </p:nvPr>
        </p:nvSpPr>
        <p:spPr/>
        <p:txBody>
          <a:bodyPr/>
          <a:lstStyle/>
          <a:p>
            <a:r>
              <a:rPr lang="en-US"/>
              <a:t>Defense</a:t>
            </a:r>
            <a:endParaRPr lang="en-US" dirty="0"/>
          </a:p>
        </p:txBody>
      </p:sp>
      <p:pic>
        <p:nvPicPr>
          <p:cNvPr id="7" name="Picture 6" descr="A diagram of a graph&#10;&#10;Description automatically generated">
            <a:extLst>
              <a:ext uri="{FF2B5EF4-FFF2-40B4-BE49-F238E27FC236}">
                <a16:creationId xmlns:a16="http://schemas.microsoft.com/office/drawing/2014/main" id="{D91153F9-9692-0325-99AE-9C060C24B27E}"/>
              </a:ext>
            </a:extLst>
          </p:cNvPr>
          <p:cNvPicPr>
            <a:picLocks noChangeAspect="1"/>
          </p:cNvPicPr>
          <p:nvPr/>
        </p:nvPicPr>
        <p:blipFill>
          <a:blip r:embed="rId2"/>
          <a:stretch>
            <a:fillRect/>
          </a:stretch>
        </p:blipFill>
        <p:spPr>
          <a:xfrm>
            <a:off x="4798786" y="4697933"/>
            <a:ext cx="3657600" cy="2067664"/>
          </a:xfrm>
          <a:prstGeom prst="rect">
            <a:avLst/>
          </a:prstGeom>
        </p:spPr>
      </p:pic>
      <p:pic>
        <p:nvPicPr>
          <p:cNvPr id="9" name="Picture 8" descr="A diagram of a normal distribution&#10;&#10;Description automatically generated">
            <a:extLst>
              <a:ext uri="{FF2B5EF4-FFF2-40B4-BE49-F238E27FC236}">
                <a16:creationId xmlns:a16="http://schemas.microsoft.com/office/drawing/2014/main" id="{182A6462-D968-9C11-F938-F13C92908262}"/>
              </a:ext>
            </a:extLst>
          </p:cNvPr>
          <p:cNvPicPr>
            <a:picLocks noChangeAspect="1"/>
          </p:cNvPicPr>
          <p:nvPr/>
        </p:nvPicPr>
        <p:blipFill>
          <a:blip r:embed="rId3"/>
          <a:stretch>
            <a:fillRect/>
          </a:stretch>
        </p:blipFill>
        <p:spPr>
          <a:xfrm>
            <a:off x="570593" y="4726887"/>
            <a:ext cx="3657600" cy="2009755"/>
          </a:xfrm>
          <a:prstGeom prst="rect">
            <a:avLst/>
          </a:prstGeom>
        </p:spPr>
      </p:pic>
    </p:spTree>
    <p:extLst>
      <p:ext uri="{BB962C8B-B14F-4D97-AF65-F5344CB8AC3E}">
        <p14:creationId xmlns:p14="http://schemas.microsoft.com/office/powerpoint/2010/main" val="740151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BCBD-A32B-8DE3-A299-03CE035F42E8}"/>
              </a:ext>
            </a:extLst>
          </p:cNvPr>
          <p:cNvSpPr>
            <a:spLocks noGrp="1"/>
          </p:cNvSpPr>
          <p:nvPr>
            <p:ph type="title"/>
          </p:nvPr>
        </p:nvSpPr>
        <p:spPr/>
        <p:txBody>
          <a:bodyPr/>
          <a:lstStyle/>
          <a:p>
            <a:r>
              <a:rPr lang="en-US" dirty="0"/>
              <a:t>Info: Kinematics</a:t>
            </a:r>
          </a:p>
        </p:txBody>
      </p:sp>
      <p:sp>
        <p:nvSpPr>
          <p:cNvPr id="5" name="Slide Number Placeholder 4">
            <a:extLst>
              <a:ext uri="{FF2B5EF4-FFF2-40B4-BE49-F238E27FC236}">
                <a16:creationId xmlns:a16="http://schemas.microsoft.com/office/drawing/2014/main" id="{6832ACFC-F429-F127-81BC-5717C3C8B982}"/>
              </a:ext>
            </a:extLst>
          </p:cNvPr>
          <p:cNvSpPr>
            <a:spLocks noGrp="1"/>
          </p:cNvSpPr>
          <p:nvPr>
            <p:ph type="sldNum" sz="quarter" idx="12"/>
          </p:nvPr>
        </p:nvSpPr>
        <p:spPr/>
        <p:txBody>
          <a:bodyPr/>
          <a:lstStyle/>
          <a:p>
            <a:fld id="{07E1C93C-5050-FC42-8F10-D22D4F119D13}" type="slidenum">
              <a:rPr lang="en-US" smtClean="0"/>
              <a:pPr/>
              <a:t>31</a:t>
            </a:fld>
            <a:endParaRPr lang="en-US"/>
          </a:p>
        </p:txBody>
      </p:sp>
      <p:sp>
        <p:nvSpPr>
          <p:cNvPr id="8" name="Footer Placeholder 7">
            <a:extLst>
              <a:ext uri="{FF2B5EF4-FFF2-40B4-BE49-F238E27FC236}">
                <a16:creationId xmlns:a16="http://schemas.microsoft.com/office/drawing/2014/main" id="{2B4B625B-6B55-0269-A8F1-AC7148144B33}"/>
              </a:ext>
            </a:extLst>
          </p:cNvPr>
          <p:cNvSpPr>
            <a:spLocks noGrp="1"/>
          </p:cNvSpPr>
          <p:nvPr>
            <p:ph type="ftr" sz="quarter" idx="3"/>
          </p:nvPr>
        </p:nvSpPr>
        <p:spPr/>
        <p:txBody>
          <a:bodyPr/>
          <a:lstStyle/>
          <a:p>
            <a:r>
              <a:rPr lang="en-US"/>
              <a:t>Update</a:t>
            </a:r>
            <a:endParaRPr lang="en-US" dirty="0"/>
          </a:p>
        </p:txBody>
      </p:sp>
      <p:pic>
        <p:nvPicPr>
          <p:cNvPr id="3076" name="Picture 4">
            <a:extLst>
              <a:ext uri="{FF2B5EF4-FFF2-40B4-BE49-F238E27FC236}">
                <a16:creationId xmlns:a16="http://schemas.microsoft.com/office/drawing/2014/main" id="{CB14A4E9-BB1A-FDD6-427F-74B040AF8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 y="676432"/>
            <a:ext cx="9144000" cy="590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497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E312D-DE9F-2B10-2CD6-C761EB7895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D5FA65-82E8-FC4E-FFF1-A291B879ECF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BACE13D-0302-EC4C-C615-ADE553C4078F}"/>
              </a:ext>
            </a:extLst>
          </p:cNvPr>
          <p:cNvSpPr>
            <a:spLocks noGrp="1"/>
          </p:cNvSpPr>
          <p:nvPr>
            <p:ph type="sldNum" sz="quarter" idx="12"/>
          </p:nvPr>
        </p:nvSpPr>
        <p:spPr/>
        <p:txBody>
          <a:bodyPr/>
          <a:lstStyle/>
          <a:p>
            <a:fld id="{07E1C93C-5050-FC42-8F10-D22D4F119D13}" type="slidenum">
              <a:rPr lang="en-US" smtClean="0"/>
              <a:pPr/>
              <a:t>32</a:t>
            </a:fld>
            <a:endParaRPr lang="en-US"/>
          </a:p>
        </p:txBody>
      </p:sp>
      <p:sp>
        <p:nvSpPr>
          <p:cNvPr id="5" name="Footer Placeholder 4">
            <a:extLst>
              <a:ext uri="{FF2B5EF4-FFF2-40B4-BE49-F238E27FC236}">
                <a16:creationId xmlns:a16="http://schemas.microsoft.com/office/drawing/2014/main" id="{39B65BF3-7771-F40C-4A16-8566AAE1CF3D}"/>
              </a:ext>
            </a:extLst>
          </p:cNvPr>
          <p:cNvSpPr>
            <a:spLocks noGrp="1"/>
          </p:cNvSpPr>
          <p:nvPr>
            <p:ph type="ftr" sz="quarter" idx="3"/>
          </p:nvPr>
        </p:nvSpPr>
        <p:spPr/>
        <p:txBody>
          <a:bodyPr/>
          <a:lstStyle/>
          <a:p>
            <a:r>
              <a:rPr lang="en-US"/>
              <a:t>Defense</a:t>
            </a:r>
            <a:endParaRPr lang="en-US" dirty="0"/>
          </a:p>
        </p:txBody>
      </p:sp>
      <p:graphicFrame>
        <p:nvGraphicFramePr>
          <p:cNvPr id="6" name="Table 5">
            <a:extLst>
              <a:ext uri="{FF2B5EF4-FFF2-40B4-BE49-F238E27FC236}">
                <a16:creationId xmlns:a16="http://schemas.microsoft.com/office/drawing/2014/main" id="{2E434C1E-E16B-EA3B-A24A-37E3D0D0D106}"/>
              </a:ext>
            </a:extLst>
          </p:cNvPr>
          <p:cNvGraphicFramePr>
            <a:graphicFrameLocks noGrp="1"/>
          </p:cNvGraphicFramePr>
          <p:nvPr/>
        </p:nvGraphicFramePr>
        <p:xfrm>
          <a:off x="288723" y="1180813"/>
          <a:ext cx="8566554" cy="5108577"/>
        </p:xfrm>
        <a:graphic>
          <a:graphicData uri="http://schemas.openxmlformats.org/drawingml/2006/table">
            <a:tbl>
              <a:tblPr/>
              <a:tblGrid>
                <a:gridCol w="2395076">
                  <a:extLst>
                    <a:ext uri="{9D8B030D-6E8A-4147-A177-3AD203B41FA5}">
                      <a16:colId xmlns:a16="http://schemas.microsoft.com/office/drawing/2014/main" val="65387951"/>
                    </a:ext>
                  </a:extLst>
                </a:gridCol>
                <a:gridCol w="1785884">
                  <a:extLst>
                    <a:ext uri="{9D8B030D-6E8A-4147-A177-3AD203B41FA5}">
                      <a16:colId xmlns:a16="http://schemas.microsoft.com/office/drawing/2014/main" val="1245853641"/>
                    </a:ext>
                  </a:extLst>
                </a:gridCol>
                <a:gridCol w="1785884">
                  <a:extLst>
                    <a:ext uri="{9D8B030D-6E8A-4147-A177-3AD203B41FA5}">
                      <a16:colId xmlns:a16="http://schemas.microsoft.com/office/drawing/2014/main" val="3221060328"/>
                    </a:ext>
                  </a:extLst>
                </a:gridCol>
                <a:gridCol w="1585605">
                  <a:extLst>
                    <a:ext uri="{9D8B030D-6E8A-4147-A177-3AD203B41FA5}">
                      <a16:colId xmlns:a16="http://schemas.microsoft.com/office/drawing/2014/main" val="1281931270"/>
                    </a:ext>
                  </a:extLst>
                </a:gridCol>
                <a:gridCol w="1014105">
                  <a:extLst>
                    <a:ext uri="{9D8B030D-6E8A-4147-A177-3AD203B41FA5}">
                      <a16:colId xmlns:a16="http://schemas.microsoft.com/office/drawing/2014/main" val="2501689747"/>
                    </a:ext>
                  </a:extLst>
                </a:gridCol>
              </a:tblGrid>
              <a:tr h="576775">
                <a:tc>
                  <a:txBody>
                    <a:bodyPr/>
                    <a:lstStyle/>
                    <a:p>
                      <a:endParaRPr lang="en-US" sz="1600" dirty="0">
                        <a:solidFill>
                          <a:schemeClr val="bg1"/>
                        </a:solidFill>
                      </a:endParaRP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600" dirty="0">
                          <a:solidFill>
                            <a:schemeClr val="bg1"/>
                          </a:solidFill>
                        </a:rPr>
                        <a:t>Beam</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600" dirty="0">
                          <a:solidFill>
                            <a:schemeClr val="bg1"/>
                          </a:solidFill>
                        </a:rPr>
                        <a:t>Target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600" dirty="0">
                          <a:solidFill>
                            <a:schemeClr val="bg1"/>
                          </a:solidFill>
                        </a:rPr>
                        <a:t>Recoil Nucleon</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600" dirty="0">
                          <a:solidFill>
                            <a:schemeClr val="bg1"/>
                          </a:solidFill>
                        </a:rPr>
                        <a:t>Example</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83142731"/>
                  </a:ext>
                </a:extLst>
              </a:tr>
              <a:tr h="823964">
                <a:tc>
                  <a:txBody>
                    <a:bodyPr/>
                    <a:lstStyle/>
                    <a:p>
                      <a:r>
                        <a:rPr lang="en-US" sz="1600" dirty="0"/>
                        <a:t>Single Spin Asymmetries (SSAs)</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Polarized (L or 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Unpolarized</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A</a:t>
                      </a:r>
                      <a:r>
                        <a:rPr lang="en-US" sz="1600" baseline="-25000" dirty="0"/>
                        <a:t>LU</a:t>
                      </a:r>
                      <a:r>
                        <a:rPr lang="en-US" sz="1600" dirty="0"/>
                        <a:t> (BSA)</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6420098"/>
                  </a:ext>
                </a:extLst>
              </a:tr>
              <a:tr h="576775">
                <a:tc>
                  <a:txBody>
                    <a:bodyPr/>
                    <a:lstStyle/>
                    <a:p>
                      <a:endParaRPr lang="en-US" sz="1600"/>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Unpolarized</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Polarized (L or 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A</a:t>
                      </a:r>
                      <a:r>
                        <a:rPr lang="en-US" sz="1600" baseline="-25000" dirty="0"/>
                        <a:t>UL</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449308"/>
                  </a:ext>
                </a:extLst>
              </a:tr>
              <a:tr h="329585">
                <a:tc>
                  <a:txBody>
                    <a:bodyPr/>
                    <a:lstStyle/>
                    <a:p>
                      <a:endParaRPr lang="en-US" sz="1600"/>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Unpolarized</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Unpolarized</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Polarized</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err="1"/>
                        <a:t>Py</a:t>
                      </a:r>
                      <a:endParaRPr lang="en-US" sz="1600" dirty="0"/>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870595"/>
                  </a:ext>
                </a:extLst>
              </a:tr>
              <a:tr h="823964">
                <a:tc>
                  <a:txBody>
                    <a:bodyPr/>
                    <a:lstStyle/>
                    <a:p>
                      <a:r>
                        <a:rPr lang="en-US" sz="1600"/>
                        <a:t>Double Spin Asymmetries (DSAs)</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Polarized (L or 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Polarized (L or 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A</a:t>
                      </a:r>
                      <a:r>
                        <a:rPr lang="en-US" sz="1600" baseline="-25000" dirty="0"/>
                        <a:t>LL</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0224678"/>
                  </a:ext>
                </a:extLst>
              </a:tr>
              <a:tr h="576775">
                <a:tc>
                  <a:txBody>
                    <a:bodyPr/>
                    <a:lstStyle/>
                    <a:p>
                      <a:endParaRPr lang="en-US" sz="1600"/>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Polarized (L or 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Unpolarized</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Polarized</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C</a:t>
                      </a:r>
                      <a:r>
                        <a:rPr lang="en-US" sz="1600" baseline="-25000" dirty="0"/>
                        <a:t>LX</a:t>
                      </a:r>
                      <a:r>
                        <a:rPr lang="en-US" sz="1600" dirty="0"/>
                        <a:t>, C</a:t>
                      </a:r>
                      <a:r>
                        <a:rPr lang="en-US" sz="1600" baseline="-25000" dirty="0"/>
                        <a:t>LZ</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471936"/>
                  </a:ext>
                </a:extLst>
              </a:tr>
              <a:tr h="576775">
                <a:tc>
                  <a:txBody>
                    <a:bodyPr/>
                    <a:lstStyle/>
                    <a:p>
                      <a:endParaRPr lang="en-US" sz="1600"/>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Unpolarized</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Polarized (L or 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Polarized</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C</a:t>
                      </a:r>
                      <a:r>
                        <a:rPr lang="en-US" sz="1600" baseline="-25000" dirty="0"/>
                        <a:t>XL</a:t>
                      </a:r>
                      <a:r>
                        <a:rPr lang="en-US" sz="1600" dirty="0"/>
                        <a:t>, C</a:t>
                      </a:r>
                      <a:r>
                        <a:rPr lang="en-US" sz="1600" baseline="-25000" dirty="0"/>
                        <a:t>ZL</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6811592"/>
                  </a:ext>
                </a:extLst>
              </a:tr>
              <a:tr h="823964">
                <a:tc>
                  <a:txBody>
                    <a:bodyPr/>
                    <a:lstStyle/>
                    <a:p>
                      <a:r>
                        <a:rPr lang="en-US" sz="1600"/>
                        <a:t>Triple Spin Asymmetries (TSAs)</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Polarized (L or 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Polarized (L or T)</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a:t>Polarized</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C</a:t>
                      </a:r>
                      <a:r>
                        <a:rPr lang="en-US" sz="1600" baseline="-25000" dirty="0"/>
                        <a:t>LXL</a:t>
                      </a:r>
                      <a:r>
                        <a:rPr lang="en-US" sz="1600" dirty="0"/>
                        <a:t>, C</a:t>
                      </a:r>
                      <a:r>
                        <a:rPr lang="en-US" sz="1600" baseline="-25000" dirty="0"/>
                        <a:t>LZL</a:t>
                      </a:r>
                    </a:p>
                  </a:txBody>
                  <a:tcPr marL="82396" marR="82396" marT="41198" marB="411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7288523"/>
                  </a:ext>
                </a:extLst>
              </a:tr>
            </a:tbl>
          </a:graphicData>
        </a:graphic>
      </p:graphicFrame>
    </p:spTree>
    <p:extLst>
      <p:ext uri="{BB962C8B-B14F-4D97-AF65-F5344CB8AC3E}">
        <p14:creationId xmlns:p14="http://schemas.microsoft.com/office/powerpoint/2010/main" val="98897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4FD0C-EBDA-45C3-BB44-006058A84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D1BA4-A02B-39F0-1E08-860D49FB341E}"/>
              </a:ext>
            </a:extLst>
          </p:cNvPr>
          <p:cNvSpPr>
            <a:spLocks noGrp="1"/>
          </p:cNvSpPr>
          <p:nvPr>
            <p:ph type="title"/>
          </p:nvPr>
        </p:nvSpPr>
        <p:spPr/>
        <p:txBody>
          <a:bodyPr/>
          <a:lstStyle/>
          <a:p>
            <a:r>
              <a:rPr lang="en-US" dirty="0"/>
              <a:t>Comparison with JBW</a:t>
            </a:r>
          </a:p>
        </p:txBody>
      </p:sp>
      <p:sp>
        <p:nvSpPr>
          <p:cNvPr id="3" name="Content Placeholder 2">
            <a:extLst>
              <a:ext uri="{FF2B5EF4-FFF2-40B4-BE49-F238E27FC236}">
                <a16:creationId xmlns:a16="http://schemas.microsoft.com/office/drawing/2014/main" id="{92F78ABA-B37E-F35F-4849-B389E8FF2F65}"/>
              </a:ext>
            </a:extLst>
          </p:cNvPr>
          <p:cNvSpPr>
            <a:spLocks noGrp="1"/>
          </p:cNvSpPr>
          <p:nvPr>
            <p:ph idx="1"/>
          </p:nvPr>
        </p:nvSpPr>
        <p:spPr/>
        <p:txBody>
          <a:bodyPr/>
          <a:lstStyle/>
          <a:p>
            <a:r>
              <a:rPr lang="en-US" dirty="0"/>
              <a:t>hello</a:t>
            </a:r>
          </a:p>
        </p:txBody>
      </p:sp>
      <p:sp>
        <p:nvSpPr>
          <p:cNvPr id="4" name="Slide Number Placeholder 3">
            <a:extLst>
              <a:ext uri="{FF2B5EF4-FFF2-40B4-BE49-F238E27FC236}">
                <a16:creationId xmlns:a16="http://schemas.microsoft.com/office/drawing/2014/main" id="{4CD4650E-BB86-00AD-8458-C05038FCBF92}"/>
              </a:ext>
            </a:extLst>
          </p:cNvPr>
          <p:cNvSpPr>
            <a:spLocks noGrp="1"/>
          </p:cNvSpPr>
          <p:nvPr>
            <p:ph type="sldNum" sz="quarter" idx="12"/>
          </p:nvPr>
        </p:nvSpPr>
        <p:spPr/>
        <p:txBody>
          <a:bodyPr/>
          <a:lstStyle/>
          <a:p>
            <a:fld id="{07E1C93C-5050-FC42-8F10-D22D4F119D13}" type="slidenum">
              <a:rPr lang="en-US" smtClean="0"/>
              <a:pPr/>
              <a:t>33</a:t>
            </a:fld>
            <a:endParaRPr lang="en-US"/>
          </a:p>
        </p:txBody>
      </p:sp>
      <p:sp>
        <p:nvSpPr>
          <p:cNvPr id="5" name="Footer Placeholder 4">
            <a:extLst>
              <a:ext uri="{FF2B5EF4-FFF2-40B4-BE49-F238E27FC236}">
                <a16:creationId xmlns:a16="http://schemas.microsoft.com/office/drawing/2014/main" id="{385E39D6-8E3B-D184-4BAB-0763973BA447}"/>
              </a:ext>
            </a:extLst>
          </p:cNvPr>
          <p:cNvSpPr>
            <a:spLocks noGrp="1"/>
          </p:cNvSpPr>
          <p:nvPr>
            <p:ph type="ftr" sz="quarter" idx="3"/>
          </p:nvPr>
        </p:nvSpPr>
        <p:spPr/>
        <p:txBody>
          <a:bodyPr/>
          <a:lstStyle/>
          <a:p>
            <a:r>
              <a:rPr lang="en-US"/>
              <a:t>Update</a:t>
            </a:r>
            <a:endParaRPr lang="en-US" dirty="0"/>
          </a:p>
        </p:txBody>
      </p:sp>
      <p:pic>
        <p:nvPicPr>
          <p:cNvPr id="8" name="Picture 7" descr="A screenshot of a computer&#10;&#10;Description automatically generated">
            <a:extLst>
              <a:ext uri="{FF2B5EF4-FFF2-40B4-BE49-F238E27FC236}">
                <a16:creationId xmlns:a16="http://schemas.microsoft.com/office/drawing/2014/main" id="{4D1398FB-68A6-CD10-B233-E3ED160396CF}"/>
              </a:ext>
            </a:extLst>
          </p:cNvPr>
          <p:cNvPicPr>
            <a:picLocks noChangeAspect="1"/>
          </p:cNvPicPr>
          <p:nvPr/>
        </p:nvPicPr>
        <p:blipFill rotWithShape="1">
          <a:blip r:embed="rId2"/>
          <a:srcRect l="18026" t="24742" r="17268" b="13619"/>
          <a:stretch/>
        </p:blipFill>
        <p:spPr>
          <a:xfrm>
            <a:off x="0" y="1117113"/>
            <a:ext cx="9144000" cy="5068082"/>
          </a:xfrm>
          <a:prstGeom prst="rect">
            <a:avLst/>
          </a:prstGeom>
        </p:spPr>
      </p:pic>
    </p:spTree>
    <p:extLst>
      <p:ext uri="{BB962C8B-B14F-4D97-AF65-F5344CB8AC3E}">
        <p14:creationId xmlns:p14="http://schemas.microsoft.com/office/powerpoint/2010/main" val="1403452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4FD0C-EBDA-45C3-BB44-006058A84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D1BA4-A02B-39F0-1E08-860D49FB341E}"/>
              </a:ext>
            </a:extLst>
          </p:cNvPr>
          <p:cNvSpPr>
            <a:spLocks noGrp="1"/>
          </p:cNvSpPr>
          <p:nvPr>
            <p:ph type="title"/>
          </p:nvPr>
        </p:nvSpPr>
        <p:spPr/>
        <p:txBody>
          <a:bodyPr/>
          <a:lstStyle/>
          <a:p>
            <a:r>
              <a:rPr lang="en-US" dirty="0"/>
              <a:t>Comparison with </a:t>
            </a:r>
            <a:r>
              <a:rPr lang="en-US" dirty="0" err="1"/>
              <a:t>EtaMaid</a:t>
            </a:r>
            <a:endParaRPr lang="en-US" dirty="0"/>
          </a:p>
        </p:txBody>
      </p:sp>
      <p:sp>
        <p:nvSpPr>
          <p:cNvPr id="3" name="Content Placeholder 2">
            <a:extLst>
              <a:ext uri="{FF2B5EF4-FFF2-40B4-BE49-F238E27FC236}">
                <a16:creationId xmlns:a16="http://schemas.microsoft.com/office/drawing/2014/main" id="{92F78ABA-B37E-F35F-4849-B389E8FF2F65}"/>
              </a:ext>
            </a:extLst>
          </p:cNvPr>
          <p:cNvSpPr>
            <a:spLocks noGrp="1"/>
          </p:cNvSpPr>
          <p:nvPr>
            <p:ph idx="1"/>
          </p:nvPr>
        </p:nvSpPr>
        <p:spPr/>
        <p:txBody>
          <a:bodyPr/>
          <a:lstStyle/>
          <a:p>
            <a:r>
              <a:rPr lang="en-US" dirty="0"/>
              <a:t>hello</a:t>
            </a:r>
          </a:p>
        </p:txBody>
      </p:sp>
      <p:sp>
        <p:nvSpPr>
          <p:cNvPr id="4" name="Slide Number Placeholder 3">
            <a:extLst>
              <a:ext uri="{FF2B5EF4-FFF2-40B4-BE49-F238E27FC236}">
                <a16:creationId xmlns:a16="http://schemas.microsoft.com/office/drawing/2014/main" id="{4CD4650E-BB86-00AD-8458-C05038FCBF92}"/>
              </a:ext>
            </a:extLst>
          </p:cNvPr>
          <p:cNvSpPr>
            <a:spLocks noGrp="1"/>
          </p:cNvSpPr>
          <p:nvPr>
            <p:ph type="sldNum" sz="quarter" idx="12"/>
          </p:nvPr>
        </p:nvSpPr>
        <p:spPr/>
        <p:txBody>
          <a:bodyPr/>
          <a:lstStyle/>
          <a:p>
            <a:fld id="{07E1C93C-5050-FC42-8F10-D22D4F119D13}" type="slidenum">
              <a:rPr lang="en-US" smtClean="0"/>
              <a:pPr/>
              <a:t>34</a:t>
            </a:fld>
            <a:endParaRPr lang="en-US"/>
          </a:p>
        </p:txBody>
      </p:sp>
      <p:sp>
        <p:nvSpPr>
          <p:cNvPr id="5" name="Footer Placeholder 4">
            <a:extLst>
              <a:ext uri="{FF2B5EF4-FFF2-40B4-BE49-F238E27FC236}">
                <a16:creationId xmlns:a16="http://schemas.microsoft.com/office/drawing/2014/main" id="{385E39D6-8E3B-D184-4BAB-0763973BA447}"/>
              </a:ext>
            </a:extLst>
          </p:cNvPr>
          <p:cNvSpPr>
            <a:spLocks noGrp="1"/>
          </p:cNvSpPr>
          <p:nvPr>
            <p:ph type="ftr" sz="quarter" idx="3"/>
          </p:nvPr>
        </p:nvSpPr>
        <p:spPr/>
        <p:txBody>
          <a:bodyPr/>
          <a:lstStyle/>
          <a:p>
            <a:r>
              <a:rPr lang="en-US"/>
              <a:t>Update</a:t>
            </a:r>
            <a:endParaRPr lang="en-US" dirty="0"/>
          </a:p>
        </p:txBody>
      </p:sp>
      <p:pic>
        <p:nvPicPr>
          <p:cNvPr id="7" name="Picture 6" descr="A screenshot of a computer screen&#10;&#10;Description automatically generated">
            <a:extLst>
              <a:ext uri="{FF2B5EF4-FFF2-40B4-BE49-F238E27FC236}">
                <a16:creationId xmlns:a16="http://schemas.microsoft.com/office/drawing/2014/main" id="{EA1A072A-BA65-0E49-162A-CC518707F8BB}"/>
              </a:ext>
            </a:extLst>
          </p:cNvPr>
          <p:cNvPicPr>
            <a:picLocks noChangeAspect="1"/>
          </p:cNvPicPr>
          <p:nvPr/>
        </p:nvPicPr>
        <p:blipFill rotWithShape="1">
          <a:blip r:embed="rId2"/>
          <a:srcRect l="18026" t="26048" r="17268" b="12313"/>
          <a:stretch/>
        </p:blipFill>
        <p:spPr>
          <a:xfrm>
            <a:off x="0" y="1117113"/>
            <a:ext cx="9144000" cy="5068081"/>
          </a:xfrm>
          <a:prstGeom prst="rect">
            <a:avLst/>
          </a:prstGeom>
        </p:spPr>
      </p:pic>
    </p:spTree>
    <p:extLst>
      <p:ext uri="{BB962C8B-B14F-4D97-AF65-F5344CB8AC3E}">
        <p14:creationId xmlns:p14="http://schemas.microsoft.com/office/powerpoint/2010/main" val="1501073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BE7FE-4FBD-C816-4713-A6754E519533}"/>
              </a:ext>
            </a:extLst>
          </p:cNvPr>
          <p:cNvSpPr>
            <a:spLocks noGrp="1"/>
          </p:cNvSpPr>
          <p:nvPr>
            <p:ph type="title"/>
          </p:nvPr>
        </p:nvSpPr>
        <p:spPr>
          <a:xfrm>
            <a:off x="0" y="1"/>
            <a:ext cx="8225861" cy="435700"/>
          </a:xfrm>
        </p:spPr>
        <p:txBody>
          <a:bodyPr/>
          <a:lstStyle/>
          <a:p>
            <a:r>
              <a:rPr lang="en-US" dirty="0"/>
              <a:t>MM2 fit to </a:t>
            </a:r>
            <a:r>
              <a:rPr lang="en-US" dirty="0" err="1"/>
              <a:t>φ</a:t>
            </a:r>
            <a:r>
              <a:rPr lang="en-US" dirty="0"/>
              <a:t>* bins</a:t>
            </a:r>
          </a:p>
        </p:txBody>
      </p:sp>
      <p:sp>
        <p:nvSpPr>
          <p:cNvPr id="3" name="Content Placeholder 2">
            <a:extLst>
              <a:ext uri="{FF2B5EF4-FFF2-40B4-BE49-F238E27FC236}">
                <a16:creationId xmlns:a16="http://schemas.microsoft.com/office/drawing/2014/main" id="{53BF3E78-A824-3D81-E352-088AAA8C88E2}"/>
              </a:ext>
            </a:extLst>
          </p:cNvPr>
          <p:cNvSpPr>
            <a:spLocks noGrp="1"/>
          </p:cNvSpPr>
          <p:nvPr>
            <p:ph idx="1"/>
          </p:nvPr>
        </p:nvSpPr>
        <p:spPr/>
        <p:txBody>
          <a:bodyPr/>
          <a:lstStyle/>
          <a:p>
            <a:r>
              <a:rPr lang="en-US" dirty="0"/>
              <a:t>hello</a:t>
            </a:r>
          </a:p>
        </p:txBody>
      </p:sp>
      <p:sp>
        <p:nvSpPr>
          <p:cNvPr id="4" name="Slide Number Placeholder 3">
            <a:extLst>
              <a:ext uri="{FF2B5EF4-FFF2-40B4-BE49-F238E27FC236}">
                <a16:creationId xmlns:a16="http://schemas.microsoft.com/office/drawing/2014/main" id="{45F8DCC9-6315-563F-7C26-BDE6C14CDC75}"/>
              </a:ext>
            </a:extLst>
          </p:cNvPr>
          <p:cNvSpPr>
            <a:spLocks noGrp="1"/>
          </p:cNvSpPr>
          <p:nvPr>
            <p:ph type="sldNum" sz="quarter" idx="12"/>
          </p:nvPr>
        </p:nvSpPr>
        <p:spPr/>
        <p:txBody>
          <a:bodyPr/>
          <a:lstStyle/>
          <a:p>
            <a:fld id="{07E1C93C-5050-FC42-8F10-D22D4F119D13}" type="slidenum">
              <a:rPr lang="en-US" smtClean="0"/>
              <a:pPr/>
              <a:t>35</a:t>
            </a:fld>
            <a:endParaRPr lang="en-US"/>
          </a:p>
        </p:txBody>
      </p:sp>
      <p:sp>
        <p:nvSpPr>
          <p:cNvPr id="5" name="Footer Placeholder 4">
            <a:extLst>
              <a:ext uri="{FF2B5EF4-FFF2-40B4-BE49-F238E27FC236}">
                <a16:creationId xmlns:a16="http://schemas.microsoft.com/office/drawing/2014/main" id="{4EE6A9E5-CDDF-E8CF-9D6F-928FA70CF651}"/>
              </a:ext>
            </a:extLst>
          </p:cNvPr>
          <p:cNvSpPr>
            <a:spLocks noGrp="1"/>
          </p:cNvSpPr>
          <p:nvPr>
            <p:ph type="ftr" sz="quarter" idx="3"/>
          </p:nvPr>
        </p:nvSpPr>
        <p:spPr/>
        <p:txBody>
          <a:bodyPr/>
          <a:lstStyle/>
          <a:p>
            <a:r>
              <a:rPr lang="en-US"/>
              <a:t>Update</a:t>
            </a:r>
            <a:endParaRPr lang="en-US" dirty="0"/>
          </a:p>
        </p:txBody>
      </p:sp>
      <p:sp>
        <p:nvSpPr>
          <p:cNvPr id="16" name="TextBox 15">
            <a:extLst>
              <a:ext uri="{FF2B5EF4-FFF2-40B4-BE49-F238E27FC236}">
                <a16:creationId xmlns:a16="http://schemas.microsoft.com/office/drawing/2014/main" id="{880B8DA7-D1A3-EAB8-7118-237C22EF4B49}"/>
              </a:ext>
            </a:extLst>
          </p:cNvPr>
          <p:cNvSpPr txBox="1"/>
          <p:nvPr/>
        </p:nvSpPr>
        <p:spPr>
          <a:xfrm>
            <a:off x="23295" y="3123050"/>
            <a:ext cx="9144000" cy="338554"/>
          </a:xfrm>
          <a:prstGeom prst="rect">
            <a:avLst/>
          </a:prstGeom>
          <a:noFill/>
        </p:spPr>
        <p:txBody>
          <a:bodyPr wrap="square" rtlCol="0">
            <a:spAutoFit/>
          </a:bodyPr>
          <a:lstStyle/>
          <a:p>
            <a:r>
              <a:rPr lang="en-US" sz="1600" dirty="0"/>
              <a:t>[0, 38) deg                          [38, 68) deg                [68, 91) deg             [91, 115) deg           [115, 180) deg</a:t>
            </a:r>
          </a:p>
        </p:txBody>
      </p:sp>
      <p:sp>
        <p:nvSpPr>
          <p:cNvPr id="27" name="TextBox 26">
            <a:extLst>
              <a:ext uri="{FF2B5EF4-FFF2-40B4-BE49-F238E27FC236}">
                <a16:creationId xmlns:a16="http://schemas.microsoft.com/office/drawing/2014/main" id="{D7F38B2A-9048-FADE-B22D-E3B44CD528B6}"/>
              </a:ext>
            </a:extLst>
          </p:cNvPr>
          <p:cNvSpPr txBox="1"/>
          <p:nvPr/>
        </p:nvSpPr>
        <p:spPr>
          <a:xfrm>
            <a:off x="-9417" y="6498782"/>
            <a:ext cx="9144000" cy="338554"/>
          </a:xfrm>
          <a:prstGeom prst="rect">
            <a:avLst/>
          </a:prstGeom>
          <a:solidFill>
            <a:schemeClr val="bg1"/>
          </a:solidFill>
        </p:spPr>
        <p:txBody>
          <a:bodyPr wrap="square" rtlCol="0">
            <a:spAutoFit/>
          </a:bodyPr>
          <a:lstStyle/>
          <a:p>
            <a:r>
              <a:rPr lang="en-US" sz="1600" dirty="0"/>
              <a:t>[180, 246) deg                  [246, 269) deg            [269, 294) deg            [294, 324) deg           [324, 360) deg</a:t>
            </a:r>
          </a:p>
        </p:txBody>
      </p:sp>
      <p:cxnSp>
        <p:nvCxnSpPr>
          <p:cNvPr id="29" name="Straight Arrow Connector 28">
            <a:extLst>
              <a:ext uri="{FF2B5EF4-FFF2-40B4-BE49-F238E27FC236}">
                <a16:creationId xmlns:a16="http://schemas.microsoft.com/office/drawing/2014/main" id="{895FBA1A-593F-7894-E0F5-D5D9808D146B}"/>
              </a:ext>
            </a:extLst>
          </p:cNvPr>
          <p:cNvCxnSpPr>
            <a:cxnSpLocks/>
          </p:cNvCxnSpPr>
          <p:nvPr/>
        </p:nvCxnSpPr>
        <p:spPr>
          <a:xfrm>
            <a:off x="402721" y="3556026"/>
            <a:ext cx="848523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163F0A4-9343-D650-21DC-5D7B8B3D844E}"/>
              </a:ext>
            </a:extLst>
          </p:cNvPr>
          <p:cNvSpPr txBox="1"/>
          <p:nvPr/>
        </p:nvSpPr>
        <p:spPr>
          <a:xfrm>
            <a:off x="0" y="3391025"/>
            <a:ext cx="445956" cy="369332"/>
          </a:xfrm>
          <a:prstGeom prst="rect">
            <a:avLst/>
          </a:prstGeom>
          <a:noFill/>
        </p:spPr>
        <p:txBody>
          <a:bodyPr wrap="none" rtlCol="0">
            <a:spAutoFit/>
          </a:bodyPr>
          <a:lstStyle/>
          <a:p>
            <a:r>
              <a:rPr lang="el-GR" dirty="0"/>
              <a:t>φ</a:t>
            </a:r>
            <a:r>
              <a:rPr lang="en-US" dirty="0"/>
              <a:t>*</a:t>
            </a:r>
          </a:p>
        </p:txBody>
      </p:sp>
      <p:sp>
        <p:nvSpPr>
          <p:cNvPr id="32" name="TextBox 31">
            <a:extLst>
              <a:ext uri="{FF2B5EF4-FFF2-40B4-BE49-F238E27FC236}">
                <a16:creationId xmlns:a16="http://schemas.microsoft.com/office/drawing/2014/main" id="{055A2096-C8E1-BF04-75EB-39E0E47DD1C2}"/>
              </a:ext>
            </a:extLst>
          </p:cNvPr>
          <p:cNvSpPr txBox="1"/>
          <p:nvPr/>
        </p:nvSpPr>
        <p:spPr>
          <a:xfrm>
            <a:off x="3706679" y="2934"/>
            <a:ext cx="2552302" cy="369332"/>
          </a:xfrm>
          <a:prstGeom prst="rect">
            <a:avLst/>
          </a:prstGeom>
          <a:noFill/>
        </p:spPr>
        <p:txBody>
          <a:bodyPr wrap="none" rtlCol="0">
            <a:spAutoFit/>
          </a:bodyPr>
          <a:lstStyle/>
          <a:p>
            <a:r>
              <a:rPr lang="en-US" dirty="0"/>
              <a:t>W in [1.685, 1.710) GeV</a:t>
            </a:r>
          </a:p>
        </p:txBody>
      </p:sp>
      <p:pic>
        <p:nvPicPr>
          <p:cNvPr id="8" name="Picture 7" descr="A group of graphs with numbers and symbols&#10;&#10;Description automatically generated with medium confidence">
            <a:extLst>
              <a:ext uri="{FF2B5EF4-FFF2-40B4-BE49-F238E27FC236}">
                <a16:creationId xmlns:a16="http://schemas.microsoft.com/office/drawing/2014/main" id="{A0C93697-F95D-AC88-1138-FE65FFAF1098}"/>
              </a:ext>
            </a:extLst>
          </p:cNvPr>
          <p:cNvPicPr>
            <a:picLocks noChangeAspect="1"/>
          </p:cNvPicPr>
          <p:nvPr/>
        </p:nvPicPr>
        <p:blipFill rotWithShape="1">
          <a:blip r:embed="rId2"/>
          <a:srcRect l="34238" r="34691"/>
          <a:stretch/>
        </p:blipFill>
        <p:spPr>
          <a:xfrm>
            <a:off x="-9418" y="355055"/>
            <a:ext cx="1842691" cy="2831640"/>
          </a:xfrm>
          <a:prstGeom prst="rect">
            <a:avLst/>
          </a:prstGeom>
        </p:spPr>
      </p:pic>
      <p:pic>
        <p:nvPicPr>
          <p:cNvPr id="12" name="Picture 11" descr="A graph of different sizes and colors&#10;&#10;Description automatically generated with medium confidence">
            <a:extLst>
              <a:ext uri="{FF2B5EF4-FFF2-40B4-BE49-F238E27FC236}">
                <a16:creationId xmlns:a16="http://schemas.microsoft.com/office/drawing/2014/main" id="{D6627D6E-F6A8-EE6B-A93C-61ADE4B959AC}"/>
              </a:ext>
            </a:extLst>
          </p:cNvPr>
          <p:cNvPicPr>
            <a:picLocks noChangeAspect="1"/>
          </p:cNvPicPr>
          <p:nvPr/>
        </p:nvPicPr>
        <p:blipFill rotWithShape="1">
          <a:blip r:embed="rId3"/>
          <a:srcRect l="34238" r="34540"/>
          <a:stretch/>
        </p:blipFill>
        <p:spPr>
          <a:xfrm>
            <a:off x="1812610" y="412840"/>
            <a:ext cx="1828800" cy="2796717"/>
          </a:xfrm>
          <a:prstGeom prst="rect">
            <a:avLst/>
          </a:prstGeom>
        </p:spPr>
      </p:pic>
      <p:pic>
        <p:nvPicPr>
          <p:cNvPr id="17" name="Picture 16" descr="A graph of different types of graphs&#10;&#10;Description automatically generated with medium confidence">
            <a:extLst>
              <a:ext uri="{FF2B5EF4-FFF2-40B4-BE49-F238E27FC236}">
                <a16:creationId xmlns:a16="http://schemas.microsoft.com/office/drawing/2014/main" id="{C6345CA3-54B2-E2ED-66F1-7447DF42C46A}"/>
              </a:ext>
            </a:extLst>
          </p:cNvPr>
          <p:cNvPicPr>
            <a:picLocks noChangeAspect="1"/>
          </p:cNvPicPr>
          <p:nvPr/>
        </p:nvPicPr>
        <p:blipFill rotWithShape="1">
          <a:blip r:embed="rId4"/>
          <a:srcRect l="34238" r="34540"/>
          <a:stretch/>
        </p:blipFill>
        <p:spPr>
          <a:xfrm>
            <a:off x="3638696" y="408391"/>
            <a:ext cx="1828800" cy="2796717"/>
          </a:xfrm>
          <a:prstGeom prst="rect">
            <a:avLst/>
          </a:prstGeom>
        </p:spPr>
      </p:pic>
      <p:pic>
        <p:nvPicPr>
          <p:cNvPr id="21" name="Picture 20" descr="A group of graphs with numbers and lines&#10;&#10;Description automatically generated with medium confidence">
            <a:extLst>
              <a:ext uri="{FF2B5EF4-FFF2-40B4-BE49-F238E27FC236}">
                <a16:creationId xmlns:a16="http://schemas.microsoft.com/office/drawing/2014/main" id="{61E38158-B8A4-8EEC-3F49-4DE80ABA314E}"/>
              </a:ext>
            </a:extLst>
          </p:cNvPr>
          <p:cNvPicPr>
            <a:picLocks noChangeAspect="1"/>
          </p:cNvPicPr>
          <p:nvPr/>
        </p:nvPicPr>
        <p:blipFill rotWithShape="1">
          <a:blip r:embed="rId5"/>
          <a:srcRect l="34087" r="34540"/>
          <a:stretch/>
        </p:blipFill>
        <p:spPr>
          <a:xfrm>
            <a:off x="7280835" y="408391"/>
            <a:ext cx="1828800" cy="2783271"/>
          </a:xfrm>
          <a:prstGeom prst="rect">
            <a:avLst/>
          </a:prstGeom>
        </p:spPr>
      </p:pic>
      <p:pic>
        <p:nvPicPr>
          <p:cNvPr id="30" name="Picture 29" descr="A group of graphs with numbers and lines&#10;&#10;Description automatically generated with medium confidence">
            <a:extLst>
              <a:ext uri="{FF2B5EF4-FFF2-40B4-BE49-F238E27FC236}">
                <a16:creationId xmlns:a16="http://schemas.microsoft.com/office/drawing/2014/main" id="{7A0FEF35-2B6D-F6F8-3514-059AFD694C3E}"/>
              </a:ext>
            </a:extLst>
          </p:cNvPr>
          <p:cNvPicPr>
            <a:picLocks noChangeAspect="1"/>
          </p:cNvPicPr>
          <p:nvPr/>
        </p:nvPicPr>
        <p:blipFill rotWithShape="1">
          <a:blip r:embed="rId6"/>
          <a:srcRect l="34238" r="34540"/>
          <a:stretch/>
        </p:blipFill>
        <p:spPr>
          <a:xfrm>
            <a:off x="5505305" y="408391"/>
            <a:ext cx="1828800" cy="2796717"/>
          </a:xfrm>
          <a:prstGeom prst="rect">
            <a:avLst/>
          </a:prstGeom>
        </p:spPr>
      </p:pic>
      <p:pic>
        <p:nvPicPr>
          <p:cNvPr id="34" name="Picture 33" descr="A group of graphs with numbers and lines&#10;&#10;Description automatically generated with medium confidence">
            <a:extLst>
              <a:ext uri="{FF2B5EF4-FFF2-40B4-BE49-F238E27FC236}">
                <a16:creationId xmlns:a16="http://schemas.microsoft.com/office/drawing/2014/main" id="{AF7E090C-3B61-5161-CBF2-783B885FB3ED}"/>
              </a:ext>
            </a:extLst>
          </p:cNvPr>
          <p:cNvPicPr>
            <a:picLocks noChangeAspect="1"/>
          </p:cNvPicPr>
          <p:nvPr/>
        </p:nvPicPr>
        <p:blipFill rotWithShape="1">
          <a:blip r:embed="rId7"/>
          <a:srcRect l="34386" r="34626"/>
          <a:stretch/>
        </p:blipFill>
        <p:spPr>
          <a:xfrm>
            <a:off x="9417" y="3720684"/>
            <a:ext cx="1828800" cy="2817772"/>
          </a:xfrm>
          <a:prstGeom prst="rect">
            <a:avLst/>
          </a:prstGeom>
        </p:spPr>
      </p:pic>
      <p:pic>
        <p:nvPicPr>
          <p:cNvPr id="36" name="Picture 35" descr="A group of graphs with numbers and lines&#10;&#10;Description automatically generated">
            <a:extLst>
              <a:ext uri="{FF2B5EF4-FFF2-40B4-BE49-F238E27FC236}">
                <a16:creationId xmlns:a16="http://schemas.microsoft.com/office/drawing/2014/main" id="{A4483D3B-7D39-51D9-E440-A2616430C836}"/>
              </a:ext>
            </a:extLst>
          </p:cNvPr>
          <p:cNvPicPr>
            <a:picLocks noChangeAspect="1"/>
          </p:cNvPicPr>
          <p:nvPr/>
        </p:nvPicPr>
        <p:blipFill rotWithShape="1">
          <a:blip r:embed="rId8"/>
          <a:srcRect l="34238" r="34609"/>
          <a:stretch/>
        </p:blipFill>
        <p:spPr>
          <a:xfrm>
            <a:off x="1812610" y="3731797"/>
            <a:ext cx="1828800" cy="2802891"/>
          </a:xfrm>
          <a:prstGeom prst="rect">
            <a:avLst/>
          </a:prstGeom>
        </p:spPr>
      </p:pic>
      <p:pic>
        <p:nvPicPr>
          <p:cNvPr id="38" name="Picture 37" descr="A group of graphs showing different types of data&#10;&#10;Description automatically generated with medium confidence">
            <a:extLst>
              <a:ext uri="{FF2B5EF4-FFF2-40B4-BE49-F238E27FC236}">
                <a16:creationId xmlns:a16="http://schemas.microsoft.com/office/drawing/2014/main" id="{01DD997D-8B44-7331-3F9F-01E85ECBDD3B}"/>
              </a:ext>
            </a:extLst>
          </p:cNvPr>
          <p:cNvPicPr>
            <a:picLocks noChangeAspect="1"/>
          </p:cNvPicPr>
          <p:nvPr/>
        </p:nvPicPr>
        <p:blipFill rotWithShape="1">
          <a:blip r:embed="rId9"/>
          <a:srcRect l="34238" r="34609"/>
          <a:stretch/>
        </p:blipFill>
        <p:spPr>
          <a:xfrm>
            <a:off x="3673792" y="3741614"/>
            <a:ext cx="1828800" cy="2802891"/>
          </a:xfrm>
          <a:prstGeom prst="rect">
            <a:avLst/>
          </a:prstGeom>
        </p:spPr>
      </p:pic>
      <p:pic>
        <p:nvPicPr>
          <p:cNvPr id="40" name="Picture 39" descr="A graph of different sizes and colors&#10;&#10;Description automatically generated with medium confidence">
            <a:extLst>
              <a:ext uri="{FF2B5EF4-FFF2-40B4-BE49-F238E27FC236}">
                <a16:creationId xmlns:a16="http://schemas.microsoft.com/office/drawing/2014/main" id="{65C7A118-E936-7142-713B-ECA0E1797932}"/>
              </a:ext>
            </a:extLst>
          </p:cNvPr>
          <p:cNvPicPr>
            <a:picLocks noChangeAspect="1"/>
          </p:cNvPicPr>
          <p:nvPr/>
        </p:nvPicPr>
        <p:blipFill rotWithShape="1">
          <a:blip r:embed="rId10"/>
          <a:srcRect l="34238" r="34609"/>
          <a:stretch/>
        </p:blipFill>
        <p:spPr>
          <a:xfrm>
            <a:off x="5502590" y="3720684"/>
            <a:ext cx="1828800" cy="2802891"/>
          </a:xfrm>
          <a:prstGeom prst="rect">
            <a:avLst/>
          </a:prstGeom>
        </p:spPr>
      </p:pic>
      <p:pic>
        <p:nvPicPr>
          <p:cNvPr id="42" name="Picture 41" descr="A group of graphs showing the different types of data&#10;&#10;Description automatically generated with medium confidence">
            <a:extLst>
              <a:ext uri="{FF2B5EF4-FFF2-40B4-BE49-F238E27FC236}">
                <a16:creationId xmlns:a16="http://schemas.microsoft.com/office/drawing/2014/main" id="{5D36FC3C-4265-C68B-E5DB-232463195775}"/>
              </a:ext>
            </a:extLst>
          </p:cNvPr>
          <p:cNvPicPr>
            <a:picLocks noChangeAspect="1"/>
          </p:cNvPicPr>
          <p:nvPr/>
        </p:nvPicPr>
        <p:blipFill rotWithShape="1">
          <a:blip r:embed="rId11"/>
          <a:srcRect l="34238" r="34644"/>
          <a:stretch/>
        </p:blipFill>
        <p:spPr>
          <a:xfrm>
            <a:off x="7305782" y="3738468"/>
            <a:ext cx="1828800" cy="2806037"/>
          </a:xfrm>
          <a:prstGeom prst="rect">
            <a:avLst/>
          </a:prstGeom>
        </p:spPr>
      </p:pic>
    </p:spTree>
    <p:extLst>
      <p:ext uri="{BB962C8B-B14F-4D97-AF65-F5344CB8AC3E}">
        <p14:creationId xmlns:p14="http://schemas.microsoft.com/office/powerpoint/2010/main" val="2047891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E10D6-F153-8283-26C1-A6CC632F3F23}"/>
              </a:ext>
            </a:extLst>
          </p:cNvPr>
          <p:cNvSpPr>
            <a:spLocks noGrp="1"/>
          </p:cNvSpPr>
          <p:nvPr>
            <p:ph type="title"/>
          </p:nvPr>
        </p:nvSpPr>
        <p:spPr>
          <a:xfrm>
            <a:off x="-1758" y="-8619"/>
            <a:ext cx="8225861" cy="729346"/>
          </a:xfrm>
        </p:spPr>
        <p:txBody>
          <a:bodyPr/>
          <a:lstStyle/>
          <a:p>
            <a:r>
              <a:rPr lang="en-US" dirty="0"/>
              <a:t>Results of adding </a:t>
            </a:r>
            <a:r>
              <a:rPr lang="en-US" dirty="0" err="1"/>
              <a:t>cosφ</a:t>
            </a:r>
            <a:r>
              <a:rPr lang="en-US" dirty="0"/>
              <a:t>* moments </a:t>
            </a:r>
          </a:p>
        </p:txBody>
      </p:sp>
      <p:sp>
        <p:nvSpPr>
          <p:cNvPr id="3" name="Content Placeholder 2">
            <a:extLst>
              <a:ext uri="{FF2B5EF4-FFF2-40B4-BE49-F238E27FC236}">
                <a16:creationId xmlns:a16="http://schemas.microsoft.com/office/drawing/2014/main" id="{3326531A-6378-20D9-CB47-AA833C8F922C}"/>
              </a:ext>
            </a:extLst>
          </p:cNvPr>
          <p:cNvSpPr>
            <a:spLocks noGrp="1"/>
          </p:cNvSpPr>
          <p:nvPr>
            <p:ph idx="1"/>
          </p:nvPr>
        </p:nvSpPr>
        <p:spPr>
          <a:xfrm>
            <a:off x="1487244" y="659698"/>
            <a:ext cx="1597511" cy="398033"/>
          </a:xfrm>
          <a:solidFill>
            <a:schemeClr val="bg1"/>
          </a:solidFill>
        </p:spPr>
        <p:txBody>
          <a:bodyPr/>
          <a:lstStyle/>
          <a:p>
            <a:pPr marL="0" indent="0">
              <a:buNone/>
            </a:pPr>
            <a:r>
              <a:rPr lang="en-US" dirty="0" err="1"/>
              <a:t>Asinφ</a:t>
            </a:r>
            <a:r>
              <a:rPr lang="en-US" dirty="0"/>
              <a:t>* fit</a:t>
            </a:r>
          </a:p>
        </p:txBody>
      </p:sp>
      <p:sp>
        <p:nvSpPr>
          <p:cNvPr id="4" name="Slide Number Placeholder 3">
            <a:extLst>
              <a:ext uri="{FF2B5EF4-FFF2-40B4-BE49-F238E27FC236}">
                <a16:creationId xmlns:a16="http://schemas.microsoft.com/office/drawing/2014/main" id="{58D2EA40-7D29-8822-BDD7-1168D0A83A62}"/>
              </a:ext>
            </a:extLst>
          </p:cNvPr>
          <p:cNvSpPr>
            <a:spLocks noGrp="1"/>
          </p:cNvSpPr>
          <p:nvPr>
            <p:ph type="sldNum" sz="quarter" idx="12"/>
          </p:nvPr>
        </p:nvSpPr>
        <p:spPr/>
        <p:txBody>
          <a:bodyPr/>
          <a:lstStyle/>
          <a:p>
            <a:fld id="{07E1C93C-5050-FC42-8F10-D22D4F119D13}" type="slidenum">
              <a:rPr lang="en-US" smtClean="0"/>
              <a:pPr/>
              <a:t>36</a:t>
            </a:fld>
            <a:endParaRPr lang="en-US"/>
          </a:p>
        </p:txBody>
      </p:sp>
      <p:sp>
        <p:nvSpPr>
          <p:cNvPr id="5" name="Footer Placeholder 4">
            <a:extLst>
              <a:ext uri="{FF2B5EF4-FFF2-40B4-BE49-F238E27FC236}">
                <a16:creationId xmlns:a16="http://schemas.microsoft.com/office/drawing/2014/main" id="{4018A2EB-9A77-2FDD-22CD-A1CB68770D3F}"/>
              </a:ext>
            </a:extLst>
          </p:cNvPr>
          <p:cNvSpPr>
            <a:spLocks noGrp="1"/>
          </p:cNvSpPr>
          <p:nvPr>
            <p:ph type="ftr" sz="quarter" idx="3"/>
          </p:nvPr>
        </p:nvSpPr>
        <p:spPr/>
        <p:txBody>
          <a:bodyPr/>
          <a:lstStyle/>
          <a:p>
            <a:r>
              <a:rPr lang="en-US"/>
              <a:t>Update</a:t>
            </a:r>
            <a:endParaRPr lang="en-US" dirty="0"/>
          </a:p>
        </p:txBody>
      </p:sp>
      <p:pic>
        <p:nvPicPr>
          <p:cNvPr id="10" name="Picture 9">
            <a:extLst>
              <a:ext uri="{FF2B5EF4-FFF2-40B4-BE49-F238E27FC236}">
                <a16:creationId xmlns:a16="http://schemas.microsoft.com/office/drawing/2014/main" id="{FFE3E6C2-1DF0-C8A3-B214-7002EA2D6D85}"/>
              </a:ext>
            </a:extLst>
          </p:cNvPr>
          <p:cNvPicPr>
            <a:picLocks noChangeAspect="1"/>
          </p:cNvPicPr>
          <p:nvPr/>
        </p:nvPicPr>
        <p:blipFill rotWithShape="1">
          <a:blip r:embed="rId2"/>
          <a:srcRect l="32315"/>
          <a:stretch/>
        </p:blipFill>
        <p:spPr>
          <a:xfrm>
            <a:off x="0" y="4993634"/>
            <a:ext cx="2079727" cy="447427"/>
          </a:xfrm>
          <a:prstGeom prst="rect">
            <a:avLst/>
          </a:prstGeom>
        </p:spPr>
      </p:pic>
      <p:pic>
        <p:nvPicPr>
          <p:cNvPr id="12" name="Picture 11" descr="A graph with lines and numbers&#10;&#10;Description automatically generated">
            <a:extLst>
              <a:ext uri="{FF2B5EF4-FFF2-40B4-BE49-F238E27FC236}">
                <a16:creationId xmlns:a16="http://schemas.microsoft.com/office/drawing/2014/main" id="{3D9C2372-7A7A-C90E-ECD0-781F73BEE817}"/>
              </a:ext>
            </a:extLst>
          </p:cNvPr>
          <p:cNvPicPr>
            <a:picLocks noChangeAspect="1"/>
          </p:cNvPicPr>
          <p:nvPr/>
        </p:nvPicPr>
        <p:blipFill>
          <a:blip r:embed="rId3"/>
          <a:stretch>
            <a:fillRect/>
          </a:stretch>
        </p:blipFill>
        <p:spPr>
          <a:xfrm>
            <a:off x="0" y="1066406"/>
            <a:ext cx="4572000" cy="2918732"/>
          </a:xfrm>
          <a:prstGeom prst="rect">
            <a:avLst/>
          </a:prstGeom>
        </p:spPr>
      </p:pic>
      <p:pic>
        <p:nvPicPr>
          <p:cNvPr id="14" name="Picture 13" descr="A graph with numbers and lines&#10;&#10;Description automatically generated">
            <a:extLst>
              <a:ext uri="{FF2B5EF4-FFF2-40B4-BE49-F238E27FC236}">
                <a16:creationId xmlns:a16="http://schemas.microsoft.com/office/drawing/2014/main" id="{A05AF0C1-BD8D-35BA-1EED-66F0D9B7C80D}"/>
              </a:ext>
            </a:extLst>
          </p:cNvPr>
          <p:cNvPicPr>
            <a:picLocks noChangeAspect="1"/>
          </p:cNvPicPr>
          <p:nvPr/>
        </p:nvPicPr>
        <p:blipFill>
          <a:blip r:embed="rId4"/>
          <a:stretch>
            <a:fillRect/>
          </a:stretch>
        </p:blipFill>
        <p:spPr>
          <a:xfrm>
            <a:off x="4572000" y="1098211"/>
            <a:ext cx="4572000" cy="2743200"/>
          </a:xfrm>
          <a:prstGeom prst="rect">
            <a:avLst/>
          </a:prstGeom>
        </p:spPr>
      </p:pic>
      <p:pic>
        <p:nvPicPr>
          <p:cNvPr id="16" name="Picture 15" descr="A graph with numbers and lines&#10;&#10;Description automatically generated">
            <a:extLst>
              <a:ext uri="{FF2B5EF4-FFF2-40B4-BE49-F238E27FC236}">
                <a16:creationId xmlns:a16="http://schemas.microsoft.com/office/drawing/2014/main" id="{6CFE59B6-7446-198D-3899-F8856BA24B5D}"/>
              </a:ext>
            </a:extLst>
          </p:cNvPr>
          <p:cNvPicPr>
            <a:picLocks noChangeAspect="1"/>
          </p:cNvPicPr>
          <p:nvPr/>
        </p:nvPicPr>
        <p:blipFill>
          <a:blip r:embed="rId5"/>
          <a:stretch>
            <a:fillRect/>
          </a:stretch>
        </p:blipFill>
        <p:spPr>
          <a:xfrm>
            <a:off x="2079727" y="3845748"/>
            <a:ext cx="4572000" cy="2743200"/>
          </a:xfrm>
          <a:prstGeom prst="rect">
            <a:avLst/>
          </a:prstGeom>
        </p:spPr>
      </p:pic>
      <p:sp>
        <p:nvSpPr>
          <p:cNvPr id="17" name="Rectangle 16">
            <a:extLst>
              <a:ext uri="{FF2B5EF4-FFF2-40B4-BE49-F238E27FC236}">
                <a16:creationId xmlns:a16="http://schemas.microsoft.com/office/drawing/2014/main" id="{334A1B9F-3520-0AA2-7BBF-3EA66D6146C3}"/>
              </a:ext>
            </a:extLst>
          </p:cNvPr>
          <p:cNvSpPr/>
          <p:nvPr/>
        </p:nvSpPr>
        <p:spPr>
          <a:xfrm>
            <a:off x="5780202" y="261952"/>
            <a:ext cx="2009554" cy="9175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372172C-F316-14AB-E15B-21966A04ABB1}"/>
              </a:ext>
            </a:extLst>
          </p:cNvPr>
          <p:cNvPicPr>
            <a:picLocks noChangeAspect="1"/>
          </p:cNvPicPr>
          <p:nvPr/>
        </p:nvPicPr>
        <p:blipFill rotWithShape="1">
          <a:blip r:embed="rId6"/>
          <a:srcRect l="48234"/>
          <a:stretch/>
        </p:blipFill>
        <p:spPr>
          <a:xfrm>
            <a:off x="5918425" y="295025"/>
            <a:ext cx="1733109" cy="729346"/>
          </a:xfrm>
          <a:prstGeom prst="rect">
            <a:avLst/>
          </a:prstGeom>
        </p:spPr>
      </p:pic>
      <p:sp>
        <p:nvSpPr>
          <p:cNvPr id="18" name="Content Placeholder 2">
            <a:extLst>
              <a:ext uri="{FF2B5EF4-FFF2-40B4-BE49-F238E27FC236}">
                <a16:creationId xmlns:a16="http://schemas.microsoft.com/office/drawing/2014/main" id="{E953C59F-28D5-CED4-AAAA-27763C2E164A}"/>
              </a:ext>
            </a:extLst>
          </p:cNvPr>
          <p:cNvSpPr txBox="1">
            <a:spLocks/>
          </p:cNvSpPr>
          <p:nvPr/>
        </p:nvSpPr>
        <p:spPr>
          <a:xfrm>
            <a:off x="6472198" y="4348004"/>
            <a:ext cx="2635116" cy="17289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t>Binned over W and </a:t>
            </a:r>
            <a:r>
              <a:rPr lang="en-US" dirty="0" err="1"/>
              <a:t>φ</a:t>
            </a:r>
            <a:r>
              <a:rPr lang="en-US" dirty="0"/>
              <a:t>*</a:t>
            </a:r>
          </a:p>
          <a:p>
            <a:r>
              <a:rPr lang="en-US" dirty="0"/>
              <a:t>Integrated over Q2 and </a:t>
            </a:r>
            <a:r>
              <a:rPr lang="en-US" dirty="0" err="1"/>
              <a:t>cosθ</a:t>
            </a:r>
            <a:r>
              <a:rPr lang="en-US" dirty="0"/>
              <a:t>*</a:t>
            </a:r>
          </a:p>
        </p:txBody>
      </p:sp>
    </p:spTree>
    <p:extLst>
      <p:ext uri="{BB962C8B-B14F-4D97-AF65-F5344CB8AC3E}">
        <p14:creationId xmlns:p14="http://schemas.microsoft.com/office/powerpoint/2010/main" val="2669385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B9438-1D52-F090-F361-15B82ADDC96E}"/>
              </a:ext>
            </a:extLst>
          </p:cNvPr>
          <p:cNvSpPr>
            <a:spLocks noGrp="1"/>
          </p:cNvSpPr>
          <p:nvPr>
            <p:ph type="title"/>
          </p:nvPr>
        </p:nvSpPr>
        <p:spPr/>
        <p:txBody>
          <a:bodyPr/>
          <a:lstStyle/>
          <a:p>
            <a:r>
              <a:rPr lang="en-US" dirty="0"/>
              <a:t>Fits to BSA</a:t>
            </a:r>
          </a:p>
        </p:txBody>
      </p:sp>
      <p:sp>
        <p:nvSpPr>
          <p:cNvPr id="3" name="Content Placeholder 2">
            <a:extLst>
              <a:ext uri="{FF2B5EF4-FFF2-40B4-BE49-F238E27FC236}">
                <a16:creationId xmlns:a16="http://schemas.microsoft.com/office/drawing/2014/main" id="{0A44162C-0438-BDDF-24E2-E9DA6206C0DB}"/>
              </a:ext>
            </a:extLst>
          </p:cNvPr>
          <p:cNvSpPr>
            <a:spLocks noGrp="1"/>
          </p:cNvSpPr>
          <p:nvPr>
            <p:ph idx="1"/>
          </p:nvPr>
        </p:nvSpPr>
        <p:spPr/>
        <p:txBody>
          <a:bodyPr/>
          <a:lstStyle/>
          <a:p>
            <a:r>
              <a:rPr lang="en-US" dirty="0"/>
              <a:t>hello</a:t>
            </a:r>
          </a:p>
        </p:txBody>
      </p:sp>
      <p:sp>
        <p:nvSpPr>
          <p:cNvPr id="4" name="Slide Number Placeholder 3">
            <a:extLst>
              <a:ext uri="{FF2B5EF4-FFF2-40B4-BE49-F238E27FC236}">
                <a16:creationId xmlns:a16="http://schemas.microsoft.com/office/drawing/2014/main" id="{5316B217-40F3-8D1A-C551-007B73750FD9}"/>
              </a:ext>
            </a:extLst>
          </p:cNvPr>
          <p:cNvSpPr>
            <a:spLocks noGrp="1"/>
          </p:cNvSpPr>
          <p:nvPr>
            <p:ph type="sldNum" sz="quarter" idx="12"/>
          </p:nvPr>
        </p:nvSpPr>
        <p:spPr/>
        <p:txBody>
          <a:bodyPr/>
          <a:lstStyle/>
          <a:p>
            <a:fld id="{07E1C93C-5050-FC42-8F10-D22D4F119D13}" type="slidenum">
              <a:rPr lang="en-US" smtClean="0"/>
              <a:pPr/>
              <a:t>37</a:t>
            </a:fld>
            <a:endParaRPr lang="en-US"/>
          </a:p>
        </p:txBody>
      </p:sp>
      <p:sp>
        <p:nvSpPr>
          <p:cNvPr id="5" name="Footer Placeholder 4">
            <a:extLst>
              <a:ext uri="{FF2B5EF4-FFF2-40B4-BE49-F238E27FC236}">
                <a16:creationId xmlns:a16="http://schemas.microsoft.com/office/drawing/2014/main" id="{8C91208A-BC3C-F428-4FC7-00377B26D9D3}"/>
              </a:ext>
            </a:extLst>
          </p:cNvPr>
          <p:cNvSpPr>
            <a:spLocks noGrp="1"/>
          </p:cNvSpPr>
          <p:nvPr>
            <p:ph type="ftr" sz="quarter" idx="3"/>
          </p:nvPr>
        </p:nvSpPr>
        <p:spPr/>
        <p:txBody>
          <a:bodyPr/>
          <a:lstStyle/>
          <a:p>
            <a:r>
              <a:rPr lang="en-US"/>
              <a:t>Update</a:t>
            </a:r>
            <a:endParaRPr lang="en-US" dirty="0"/>
          </a:p>
        </p:txBody>
      </p:sp>
      <p:pic>
        <p:nvPicPr>
          <p:cNvPr id="7" name="Picture 6" descr="A group of graphs with lines and numbers&#10;&#10;Description automatically generated">
            <a:extLst>
              <a:ext uri="{FF2B5EF4-FFF2-40B4-BE49-F238E27FC236}">
                <a16:creationId xmlns:a16="http://schemas.microsoft.com/office/drawing/2014/main" id="{C6E71DBB-0C15-FC68-9C78-FDF5AB93EABE}"/>
              </a:ext>
            </a:extLst>
          </p:cNvPr>
          <p:cNvPicPr>
            <a:picLocks noChangeAspect="1"/>
          </p:cNvPicPr>
          <p:nvPr/>
        </p:nvPicPr>
        <p:blipFill>
          <a:blip r:embed="rId2"/>
          <a:stretch>
            <a:fillRect/>
          </a:stretch>
        </p:blipFill>
        <p:spPr>
          <a:xfrm>
            <a:off x="-1758" y="732606"/>
            <a:ext cx="9144000" cy="5500972"/>
          </a:xfrm>
          <a:prstGeom prst="rect">
            <a:avLst/>
          </a:prstGeom>
        </p:spPr>
      </p:pic>
      <p:pic>
        <p:nvPicPr>
          <p:cNvPr id="8" name="Picture 7">
            <a:extLst>
              <a:ext uri="{FF2B5EF4-FFF2-40B4-BE49-F238E27FC236}">
                <a16:creationId xmlns:a16="http://schemas.microsoft.com/office/drawing/2014/main" id="{55C35610-EFF0-6AA4-4A49-5A416D55084D}"/>
              </a:ext>
            </a:extLst>
          </p:cNvPr>
          <p:cNvPicPr>
            <a:picLocks noChangeAspect="1"/>
          </p:cNvPicPr>
          <p:nvPr/>
        </p:nvPicPr>
        <p:blipFill rotWithShape="1">
          <a:blip r:embed="rId3"/>
          <a:srcRect l="48234"/>
          <a:stretch/>
        </p:blipFill>
        <p:spPr>
          <a:xfrm>
            <a:off x="3703687" y="71440"/>
            <a:ext cx="1733109" cy="729346"/>
          </a:xfrm>
          <a:prstGeom prst="rect">
            <a:avLst/>
          </a:prstGeom>
        </p:spPr>
      </p:pic>
      <p:sp>
        <p:nvSpPr>
          <p:cNvPr id="9" name="Content Placeholder 2">
            <a:extLst>
              <a:ext uri="{FF2B5EF4-FFF2-40B4-BE49-F238E27FC236}">
                <a16:creationId xmlns:a16="http://schemas.microsoft.com/office/drawing/2014/main" id="{13A4E8D2-7D34-776B-CC58-4B30CF75121D}"/>
              </a:ext>
            </a:extLst>
          </p:cNvPr>
          <p:cNvSpPr txBox="1">
            <a:spLocks/>
          </p:cNvSpPr>
          <p:nvPr/>
        </p:nvSpPr>
        <p:spPr>
          <a:xfrm>
            <a:off x="4570241" y="4896238"/>
            <a:ext cx="4535314" cy="15938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t>BSA y range ±0.35</a:t>
            </a:r>
          </a:p>
          <a:p>
            <a:r>
              <a:rPr lang="en-US" dirty="0"/>
              <a:t>Binned over W and </a:t>
            </a:r>
            <a:r>
              <a:rPr lang="en-US" dirty="0" err="1"/>
              <a:t>φ</a:t>
            </a:r>
            <a:r>
              <a:rPr lang="en-US" dirty="0"/>
              <a:t>*</a:t>
            </a:r>
          </a:p>
          <a:p>
            <a:r>
              <a:rPr lang="en-US" dirty="0"/>
              <a:t>Integrated over Q2 and </a:t>
            </a:r>
            <a:r>
              <a:rPr lang="en-US" dirty="0" err="1"/>
              <a:t>cosθ</a:t>
            </a:r>
            <a:r>
              <a:rPr lang="en-US" dirty="0"/>
              <a:t>*</a:t>
            </a:r>
          </a:p>
          <a:p>
            <a:r>
              <a:rPr lang="en-US" dirty="0"/>
              <a:t>Unconstrained B</a:t>
            </a:r>
          </a:p>
        </p:txBody>
      </p:sp>
    </p:spTree>
    <p:extLst>
      <p:ext uri="{BB962C8B-B14F-4D97-AF65-F5344CB8AC3E}">
        <p14:creationId xmlns:p14="http://schemas.microsoft.com/office/powerpoint/2010/main" val="3025888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B9438-1D52-F090-F361-15B82ADDC96E}"/>
              </a:ext>
            </a:extLst>
          </p:cNvPr>
          <p:cNvSpPr>
            <a:spLocks noGrp="1"/>
          </p:cNvSpPr>
          <p:nvPr>
            <p:ph type="title"/>
          </p:nvPr>
        </p:nvSpPr>
        <p:spPr/>
        <p:txBody>
          <a:bodyPr/>
          <a:lstStyle/>
          <a:p>
            <a:r>
              <a:rPr lang="en-US" dirty="0"/>
              <a:t>Fits to BSA</a:t>
            </a:r>
          </a:p>
        </p:txBody>
      </p:sp>
      <p:sp>
        <p:nvSpPr>
          <p:cNvPr id="3" name="Content Placeholder 2">
            <a:extLst>
              <a:ext uri="{FF2B5EF4-FFF2-40B4-BE49-F238E27FC236}">
                <a16:creationId xmlns:a16="http://schemas.microsoft.com/office/drawing/2014/main" id="{0A44162C-0438-BDDF-24E2-E9DA6206C0DB}"/>
              </a:ext>
            </a:extLst>
          </p:cNvPr>
          <p:cNvSpPr>
            <a:spLocks noGrp="1"/>
          </p:cNvSpPr>
          <p:nvPr>
            <p:ph idx="1"/>
          </p:nvPr>
        </p:nvSpPr>
        <p:spPr/>
        <p:txBody>
          <a:bodyPr/>
          <a:lstStyle/>
          <a:p>
            <a:r>
              <a:rPr lang="en-US" dirty="0"/>
              <a:t>hello</a:t>
            </a:r>
          </a:p>
        </p:txBody>
      </p:sp>
      <p:sp>
        <p:nvSpPr>
          <p:cNvPr id="4" name="Slide Number Placeholder 3">
            <a:extLst>
              <a:ext uri="{FF2B5EF4-FFF2-40B4-BE49-F238E27FC236}">
                <a16:creationId xmlns:a16="http://schemas.microsoft.com/office/drawing/2014/main" id="{5316B217-40F3-8D1A-C551-007B73750FD9}"/>
              </a:ext>
            </a:extLst>
          </p:cNvPr>
          <p:cNvSpPr>
            <a:spLocks noGrp="1"/>
          </p:cNvSpPr>
          <p:nvPr>
            <p:ph type="sldNum" sz="quarter" idx="12"/>
          </p:nvPr>
        </p:nvSpPr>
        <p:spPr/>
        <p:txBody>
          <a:bodyPr/>
          <a:lstStyle/>
          <a:p>
            <a:fld id="{07E1C93C-5050-FC42-8F10-D22D4F119D13}" type="slidenum">
              <a:rPr lang="en-US" smtClean="0"/>
              <a:pPr/>
              <a:t>38</a:t>
            </a:fld>
            <a:endParaRPr lang="en-US"/>
          </a:p>
        </p:txBody>
      </p:sp>
      <p:sp>
        <p:nvSpPr>
          <p:cNvPr id="5" name="Footer Placeholder 4">
            <a:extLst>
              <a:ext uri="{FF2B5EF4-FFF2-40B4-BE49-F238E27FC236}">
                <a16:creationId xmlns:a16="http://schemas.microsoft.com/office/drawing/2014/main" id="{8C91208A-BC3C-F428-4FC7-00377B26D9D3}"/>
              </a:ext>
            </a:extLst>
          </p:cNvPr>
          <p:cNvSpPr>
            <a:spLocks noGrp="1"/>
          </p:cNvSpPr>
          <p:nvPr>
            <p:ph type="ftr" sz="quarter" idx="3"/>
          </p:nvPr>
        </p:nvSpPr>
        <p:spPr/>
        <p:txBody>
          <a:bodyPr/>
          <a:lstStyle/>
          <a:p>
            <a:r>
              <a:rPr lang="en-US"/>
              <a:t>Update</a:t>
            </a:r>
            <a:endParaRPr lang="en-US" dirty="0"/>
          </a:p>
        </p:txBody>
      </p:sp>
      <p:pic>
        <p:nvPicPr>
          <p:cNvPr id="11" name="Picture 10" descr="A group of graphs with numbers and lines&#10;&#10;Description automatically generated">
            <a:extLst>
              <a:ext uri="{FF2B5EF4-FFF2-40B4-BE49-F238E27FC236}">
                <a16:creationId xmlns:a16="http://schemas.microsoft.com/office/drawing/2014/main" id="{00A096F5-5896-47E4-C21D-F71FD58CCB2D}"/>
              </a:ext>
            </a:extLst>
          </p:cNvPr>
          <p:cNvPicPr>
            <a:picLocks noChangeAspect="1"/>
          </p:cNvPicPr>
          <p:nvPr/>
        </p:nvPicPr>
        <p:blipFill>
          <a:blip r:embed="rId2"/>
          <a:stretch>
            <a:fillRect/>
          </a:stretch>
        </p:blipFill>
        <p:spPr>
          <a:xfrm>
            <a:off x="0" y="746466"/>
            <a:ext cx="9144000" cy="5500972"/>
          </a:xfrm>
          <a:prstGeom prst="rect">
            <a:avLst/>
          </a:prstGeom>
        </p:spPr>
      </p:pic>
      <p:sp>
        <p:nvSpPr>
          <p:cNvPr id="9" name="Content Placeholder 2">
            <a:extLst>
              <a:ext uri="{FF2B5EF4-FFF2-40B4-BE49-F238E27FC236}">
                <a16:creationId xmlns:a16="http://schemas.microsoft.com/office/drawing/2014/main" id="{13A4E8D2-7D34-776B-CC58-4B30CF75121D}"/>
              </a:ext>
            </a:extLst>
          </p:cNvPr>
          <p:cNvSpPr txBox="1">
            <a:spLocks/>
          </p:cNvSpPr>
          <p:nvPr/>
        </p:nvSpPr>
        <p:spPr>
          <a:xfrm>
            <a:off x="4570241" y="4896238"/>
            <a:ext cx="4535314" cy="15938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t>BSA y range ±0.35</a:t>
            </a:r>
          </a:p>
          <a:p>
            <a:r>
              <a:rPr lang="en-US" dirty="0"/>
              <a:t>Binned over W and </a:t>
            </a:r>
            <a:r>
              <a:rPr lang="en-US" dirty="0" err="1"/>
              <a:t>φ</a:t>
            </a:r>
            <a:r>
              <a:rPr lang="en-US" dirty="0"/>
              <a:t>*</a:t>
            </a:r>
          </a:p>
          <a:p>
            <a:r>
              <a:rPr lang="en-US" dirty="0"/>
              <a:t>Integrated over Q2 and </a:t>
            </a:r>
            <a:r>
              <a:rPr lang="en-US" dirty="0" err="1"/>
              <a:t>cosθ</a:t>
            </a:r>
            <a:r>
              <a:rPr lang="en-US" dirty="0"/>
              <a:t>*</a:t>
            </a:r>
          </a:p>
          <a:p>
            <a:r>
              <a:rPr lang="en-US" dirty="0"/>
              <a:t>Unconstrained B and C</a:t>
            </a:r>
          </a:p>
        </p:txBody>
      </p:sp>
      <p:pic>
        <p:nvPicPr>
          <p:cNvPr id="6" name="Picture 5">
            <a:extLst>
              <a:ext uri="{FF2B5EF4-FFF2-40B4-BE49-F238E27FC236}">
                <a16:creationId xmlns:a16="http://schemas.microsoft.com/office/drawing/2014/main" id="{F8059B9A-A988-4FEA-43E9-A3E69B4E0977}"/>
              </a:ext>
            </a:extLst>
          </p:cNvPr>
          <p:cNvPicPr>
            <a:picLocks noChangeAspect="1"/>
          </p:cNvPicPr>
          <p:nvPr/>
        </p:nvPicPr>
        <p:blipFill rotWithShape="1">
          <a:blip r:embed="rId3"/>
          <a:srcRect l="32315"/>
          <a:stretch/>
        </p:blipFill>
        <p:spPr>
          <a:xfrm>
            <a:off x="3079460" y="10769"/>
            <a:ext cx="2985079" cy="642202"/>
          </a:xfrm>
          <a:prstGeom prst="rect">
            <a:avLst/>
          </a:prstGeom>
        </p:spPr>
      </p:pic>
    </p:spTree>
    <p:extLst>
      <p:ext uri="{BB962C8B-B14F-4D97-AF65-F5344CB8AC3E}">
        <p14:creationId xmlns:p14="http://schemas.microsoft.com/office/powerpoint/2010/main" val="3164149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D6D0C-AC81-BCBC-9738-D642C6B60CB7}"/>
              </a:ext>
            </a:extLst>
          </p:cNvPr>
          <p:cNvSpPr>
            <a:spLocks noGrp="1"/>
          </p:cNvSpPr>
          <p:nvPr>
            <p:ph type="title"/>
          </p:nvPr>
        </p:nvSpPr>
        <p:spPr/>
        <p:txBody>
          <a:bodyPr/>
          <a:lstStyle/>
          <a:p>
            <a:r>
              <a:rPr lang="en-US" dirty="0"/>
              <a:t>Comparison of A, B, C from full fit to BSA</a:t>
            </a:r>
          </a:p>
        </p:txBody>
      </p:sp>
      <p:pic>
        <p:nvPicPr>
          <p:cNvPr id="7" name="Content Placeholder 6" descr="A screenshot of a computer&#10;&#10;Description automatically generated">
            <a:extLst>
              <a:ext uri="{FF2B5EF4-FFF2-40B4-BE49-F238E27FC236}">
                <a16:creationId xmlns:a16="http://schemas.microsoft.com/office/drawing/2014/main" id="{2075B902-C446-FE32-8D6D-45D3BAFDA1E0}"/>
              </a:ext>
            </a:extLst>
          </p:cNvPr>
          <p:cNvPicPr>
            <a:picLocks noGrp="1" noChangeAspect="1"/>
          </p:cNvPicPr>
          <p:nvPr>
            <p:ph idx="1"/>
          </p:nvPr>
        </p:nvPicPr>
        <p:blipFill rotWithShape="1">
          <a:blip r:embed="rId2"/>
          <a:srcRect l="17025" t="30419" r="59567" b="30771"/>
          <a:stretch/>
        </p:blipFill>
        <p:spPr>
          <a:xfrm>
            <a:off x="0" y="373728"/>
            <a:ext cx="4572000" cy="4410326"/>
          </a:xfrm>
        </p:spPr>
      </p:pic>
      <p:sp>
        <p:nvSpPr>
          <p:cNvPr id="4" name="Slide Number Placeholder 3">
            <a:extLst>
              <a:ext uri="{FF2B5EF4-FFF2-40B4-BE49-F238E27FC236}">
                <a16:creationId xmlns:a16="http://schemas.microsoft.com/office/drawing/2014/main" id="{44D5D786-1D6D-FB66-98F9-DBC42813AAFB}"/>
              </a:ext>
            </a:extLst>
          </p:cNvPr>
          <p:cNvSpPr>
            <a:spLocks noGrp="1"/>
          </p:cNvSpPr>
          <p:nvPr>
            <p:ph type="sldNum" sz="quarter" idx="12"/>
          </p:nvPr>
        </p:nvSpPr>
        <p:spPr/>
        <p:txBody>
          <a:bodyPr/>
          <a:lstStyle/>
          <a:p>
            <a:fld id="{07E1C93C-5050-FC42-8F10-D22D4F119D13}" type="slidenum">
              <a:rPr lang="en-US" smtClean="0"/>
              <a:pPr/>
              <a:t>39</a:t>
            </a:fld>
            <a:endParaRPr lang="en-US"/>
          </a:p>
        </p:txBody>
      </p:sp>
      <p:sp>
        <p:nvSpPr>
          <p:cNvPr id="5" name="Footer Placeholder 4">
            <a:extLst>
              <a:ext uri="{FF2B5EF4-FFF2-40B4-BE49-F238E27FC236}">
                <a16:creationId xmlns:a16="http://schemas.microsoft.com/office/drawing/2014/main" id="{3153994A-95FF-5F1B-D2B4-3E2B41DE75EA}"/>
              </a:ext>
            </a:extLst>
          </p:cNvPr>
          <p:cNvSpPr>
            <a:spLocks noGrp="1"/>
          </p:cNvSpPr>
          <p:nvPr>
            <p:ph type="ftr" sz="quarter" idx="3"/>
          </p:nvPr>
        </p:nvSpPr>
        <p:spPr/>
        <p:txBody>
          <a:bodyPr/>
          <a:lstStyle/>
          <a:p>
            <a:r>
              <a:rPr lang="en-US"/>
              <a:t>Defense</a:t>
            </a:r>
            <a:endParaRPr lang="en-US" dirty="0"/>
          </a:p>
        </p:txBody>
      </p:sp>
      <p:pic>
        <p:nvPicPr>
          <p:cNvPr id="3" name="Content Placeholder 6" descr="A screenshot of a computer&#10;&#10;Description automatically generated">
            <a:extLst>
              <a:ext uri="{FF2B5EF4-FFF2-40B4-BE49-F238E27FC236}">
                <a16:creationId xmlns:a16="http://schemas.microsoft.com/office/drawing/2014/main" id="{C21C0729-4EC4-4807-660C-80340B358F71}"/>
              </a:ext>
            </a:extLst>
          </p:cNvPr>
          <p:cNvPicPr>
            <a:picLocks noChangeAspect="1"/>
          </p:cNvPicPr>
          <p:nvPr/>
        </p:nvPicPr>
        <p:blipFill rotWithShape="1">
          <a:blip r:embed="rId2"/>
          <a:srcRect l="40986" t="30419" r="16667" b="30771"/>
          <a:stretch/>
        </p:blipFill>
        <p:spPr>
          <a:xfrm>
            <a:off x="3302495" y="3744097"/>
            <a:ext cx="5839747" cy="3113903"/>
          </a:xfrm>
          <a:prstGeom prst="rect">
            <a:avLst/>
          </a:prstGeom>
        </p:spPr>
      </p:pic>
      <p:sp>
        <p:nvSpPr>
          <p:cNvPr id="6" name="TextBox 5">
            <a:extLst>
              <a:ext uri="{FF2B5EF4-FFF2-40B4-BE49-F238E27FC236}">
                <a16:creationId xmlns:a16="http://schemas.microsoft.com/office/drawing/2014/main" id="{9B6C533E-102A-749A-CBC9-FAB1E3CFEF75}"/>
              </a:ext>
            </a:extLst>
          </p:cNvPr>
          <p:cNvSpPr txBox="1"/>
          <p:nvPr/>
        </p:nvSpPr>
        <p:spPr>
          <a:xfrm>
            <a:off x="5333723" y="1333517"/>
            <a:ext cx="2892138" cy="923330"/>
          </a:xfrm>
          <a:prstGeom prst="rect">
            <a:avLst/>
          </a:prstGeom>
          <a:noFill/>
        </p:spPr>
        <p:txBody>
          <a:bodyPr wrap="none" rtlCol="0">
            <a:spAutoFit/>
          </a:bodyPr>
          <a:lstStyle/>
          <a:p>
            <a:r>
              <a:rPr lang="en-US" dirty="0">
                <a:solidFill>
                  <a:schemeClr val="accent1"/>
                </a:solidFill>
              </a:rPr>
              <a:t>Blue: shown in this work</a:t>
            </a:r>
          </a:p>
          <a:p>
            <a:r>
              <a:rPr lang="en-US" dirty="0">
                <a:solidFill>
                  <a:srgbClr val="C00000"/>
                </a:solidFill>
              </a:rPr>
              <a:t>Red: Including cos term</a:t>
            </a:r>
          </a:p>
          <a:p>
            <a:r>
              <a:rPr lang="en-US" dirty="0">
                <a:solidFill>
                  <a:schemeClr val="accent5"/>
                </a:solidFill>
              </a:rPr>
              <a:t>Green: Include 2 cos terms</a:t>
            </a:r>
          </a:p>
        </p:txBody>
      </p:sp>
    </p:spTree>
    <p:extLst>
      <p:ext uri="{BB962C8B-B14F-4D97-AF65-F5344CB8AC3E}">
        <p14:creationId xmlns:p14="http://schemas.microsoft.com/office/powerpoint/2010/main" val="2308386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E3A0-36E0-363A-5178-41E8901C2CA3}"/>
              </a:ext>
            </a:extLst>
          </p:cNvPr>
          <p:cNvSpPr>
            <a:spLocks noGrp="1"/>
          </p:cNvSpPr>
          <p:nvPr>
            <p:ph type="title"/>
          </p:nvPr>
        </p:nvSpPr>
        <p:spPr/>
        <p:txBody>
          <a:bodyPr/>
          <a:lstStyle/>
          <a:p>
            <a:r>
              <a:rPr lang="en-US" dirty="0"/>
              <a:t>Objective: Measuring Beam Spin Asymmetry (A</a:t>
            </a:r>
            <a:r>
              <a:rPr lang="en-US" baseline="-25000" dirty="0"/>
              <a:t>LU</a:t>
            </a:r>
            <a:r>
              <a:rPr lang="en-US" dirty="0"/>
              <a:t>) in </a:t>
            </a:r>
            <a:r>
              <a:rPr lang="en-US" dirty="0" err="1"/>
              <a:t>η</a:t>
            </a:r>
            <a:r>
              <a:rPr lang="en-US" dirty="0"/>
              <a:t> Electroproduction</a:t>
            </a:r>
          </a:p>
        </p:txBody>
      </p:sp>
      <p:sp>
        <p:nvSpPr>
          <p:cNvPr id="3" name="Content Placeholder 2">
            <a:extLst>
              <a:ext uri="{FF2B5EF4-FFF2-40B4-BE49-F238E27FC236}">
                <a16:creationId xmlns:a16="http://schemas.microsoft.com/office/drawing/2014/main" id="{D5E18832-F15F-16A5-67FC-29B15DD1CD8A}"/>
              </a:ext>
            </a:extLst>
          </p:cNvPr>
          <p:cNvSpPr>
            <a:spLocks noGrp="1"/>
          </p:cNvSpPr>
          <p:nvPr>
            <p:ph idx="1"/>
          </p:nvPr>
        </p:nvSpPr>
        <p:spPr>
          <a:xfrm>
            <a:off x="0" y="1097280"/>
            <a:ext cx="9144000" cy="5107749"/>
          </a:xfrm>
        </p:spPr>
        <p:txBody>
          <a:bodyPr>
            <a:normAutofit/>
          </a:bodyPr>
          <a:lstStyle/>
          <a:p>
            <a:r>
              <a:rPr lang="en-US" b="1" dirty="0"/>
              <a:t>Key Idea:</a:t>
            </a:r>
            <a:r>
              <a:rPr lang="en-US" dirty="0"/>
              <a:t> First ever measurement of the beam spin asymmetry in exclusive </a:t>
            </a:r>
            <a:r>
              <a:rPr lang="en-US" dirty="0" err="1"/>
              <a:t>η</a:t>
            </a:r>
            <a:r>
              <a:rPr lang="en-US" dirty="0"/>
              <a:t> electroproduction in a previously unexplored kinematic region (1.6 ≤ W ≤ 2.2 GeV).</a:t>
            </a:r>
          </a:p>
          <a:p>
            <a:r>
              <a:rPr lang="en-US" dirty="0"/>
              <a:t>Longitudinally polarized electron beam on unpolarized stationary proton target</a:t>
            </a:r>
          </a:p>
          <a:p>
            <a:r>
              <a:rPr lang="en-US" dirty="0"/>
              <a:t>Complements existing cross section and polarization observable measurements</a:t>
            </a:r>
          </a:p>
        </p:txBody>
      </p:sp>
      <p:sp>
        <p:nvSpPr>
          <p:cNvPr id="4" name="Slide Number Placeholder 3">
            <a:extLst>
              <a:ext uri="{FF2B5EF4-FFF2-40B4-BE49-F238E27FC236}">
                <a16:creationId xmlns:a16="http://schemas.microsoft.com/office/drawing/2014/main" id="{1F468EA5-5630-ADF5-B656-D777AC049547}"/>
              </a:ext>
            </a:extLst>
          </p:cNvPr>
          <p:cNvSpPr>
            <a:spLocks noGrp="1"/>
          </p:cNvSpPr>
          <p:nvPr>
            <p:ph type="sldNum" sz="quarter" idx="12"/>
          </p:nvPr>
        </p:nvSpPr>
        <p:spPr/>
        <p:txBody>
          <a:bodyPr/>
          <a:lstStyle/>
          <a:p>
            <a:fld id="{07E1C93C-5050-FC42-8F10-D22D4F119D13}" type="slidenum">
              <a:rPr lang="en-US" smtClean="0"/>
              <a:pPr/>
              <a:t>4</a:t>
            </a:fld>
            <a:endParaRPr lang="en-US"/>
          </a:p>
        </p:txBody>
      </p:sp>
      <p:sp>
        <p:nvSpPr>
          <p:cNvPr id="5" name="Footer Placeholder 4">
            <a:extLst>
              <a:ext uri="{FF2B5EF4-FFF2-40B4-BE49-F238E27FC236}">
                <a16:creationId xmlns:a16="http://schemas.microsoft.com/office/drawing/2014/main" id="{AD6CF5A2-13E6-42FE-E79A-00ED7F12E379}"/>
              </a:ext>
            </a:extLst>
          </p:cNvPr>
          <p:cNvSpPr>
            <a:spLocks noGrp="1"/>
          </p:cNvSpPr>
          <p:nvPr>
            <p:ph type="ftr" sz="quarter" idx="3"/>
          </p:nvPr>
        </p:nvSpPr>
        <p:spPr/>
        <p:txBody>
          <a:bodyPr/>
          <a:lstStyle/>
          <a:p>
            <a:r>
              <a:rPr lang="en-US" dirty="0"/>
              <a:t>PWA13/ATHOS8</a:t>
            </a:r>
          </a:p>
        </p:txBody>
      </p:sp>
      <p:pic>
        <p:nvPicPr>
          <p:cNvPr id="6" name="Picture 5">
            <a:extLst>
              <a:ext uri="{FF2B5EF4-FFF2-40B4-BE49-F238E27FC236}">
                <a16:creationId xmlns:a16="http://schemas.microsoft.com/office/drawing/2014/main" id="{C2AEA029-BA1C-D0E0-0410-26C12E9A166A}"/>
              </a:ext>
            </a:extLst>
          </p:cNvPr>
          <p:cNvPicPr>
            <a:picLocks noChangeAspect="1"/>
          </p:cNvPicPr>
          <p:nvPr/>
        </p:nvPicPr>
        <p:blipFill>
          <a:blip r:embed="rId3"/>
          <a:stretch>
            <a:fillRect/>
          </a:stretch>
        </p:blipFill>
        <p:spPr>
          <a:xfrm>
            <a:off x="803512" y="4241620"/>
            <a:ext cx="2867378" cy="1553878"/>
          </a:xfrm>
          <a:prstGeom prst="rect">
            <a:avLst/>
          </a:prstGeom>
        </p:spPr>
      </p:pic>
      <p:sp>
        <p:nvSpPr>
          <p:cNvPr id="7" name="Rectangle 6">
            <a:extLst>
              <a:ext uri="{FF2B5EF4-FFF2-40B4-BE49-F238E27FC236}">
                <a16:creationId xmlns:a16="http://schemas.microsoft.com/office/drawing/2014/main" id="{07A7CE82-1BB7-861B-4390-BD3C9C80B592}"/>
              </a:ext>
            </a:extLst>
          </p:cNvPr>
          <p:cNvSpPr/>
          <p:nvPr/>
        </p:nvSpPr>
        <p:spPr>
          <a:xfrm>
            <a:off x="1903507" y="5014346"/>
            <a:ext cx="1798742" cy="856112"/>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A2E62DB-BAC8-3645-3BAA-0AB397BC0D65}"/>
              </a:ext>
            </a:extLst>
          </p:cNvPr>
          <p:cNvSpPr txBox="1"/>
          <p:nvPr/>
        </p:nvSpPr>
        <p:spPr>
          <a:xfrm>
            <a:off x="0" y="3809454"/>
            <a:ext cx="4572000" cy="461665"/>
          </a:xfrm>
          <a:prstGeom prst="rect">
            <a:avLst/>
          </a:prstGeom>
          <a:noFill/>
        </p:spPr>
        <p:txBody>
          <a:bodyPr wrap="square">
            <a:spAutoFit/>
          </a:bodyPr>
          <a:lstStyle/>
          <a:p>
            <a:r>
              <a:rPr lang="en-US" sz="2400" dirty="0">
                <a:solidFill>
                  <a:schemeClr val="tx2"/>
                </a:solidFill>
              </a:rPr>
              <a:t>Beam Spin Asymmetry A</a:t>
            </a:r>
            <a:r>
              <a:rPr lang="en-US" sz="2400" baseline="-25000" dirty="0">
                <a:solidFill>
                  <a:schemeClr val="tx2"/>
                </a:solidFill>
              </a:rPr>
              <a:t>LU</a:t>
            </a:r>
            <a:r>
              <a:rPr lang="en-US" sz="2400" dirty="0">
                <a:solidFill>
                  <a:schemeClr val="tx2"/>
                </a:solidFill>
              </a:rPr>
              <a:t>:</a:t>
            </a:r>
          </a:p>
        </p:txBody>
      </p:sp>
      <p:sp>
        <p:nvSpPr>
          <p:cNvPr id="13" name="TextBox 12">
            <a:extLst>
              <a:ext uri="{FF2B5EF4-FFF2-40B4-BE49-F238E27FC236}">
                <a16:creationId xmlns:a16="http://schemas.microsoft.com/office/drawing/2014/main" id="{1B420271-BDA1-082F-CE2F-E58B1E569AF9}"/>
              </a:ext>
            </a:extLst>
          </p:cNvPr>
          <p:cNvSpPr txBox="1"/>
          <p:nvPr/>
        </p:nvSpPr>
        <p:spPr>
          <a:xfrm>
            <a:off x="4587680" y="3782972"/>
            <a:ext cx="4572000" cy="461665"/>
          </a:xfrm>
          <a:prstGeom prst="rect">
            <a:avLst/>
          </a:prstGeom>
          <a:noFill/>
        </p:spPr>
        <p:txBody>
          <a:bodyPr wrap="square">
            <a:spAutoFit/>
          </a:bodyPr>
          <a:lstStyle/>
          <a:p>
            <a:r>
              <a:rPr lang="en-US" sz="2400" dirty="0">
                <a:solidFill>
                  <a:schemeClr val="tx2"/>
                </a:solidFill>
              </a:rPr>
              <a:t>Sin </a:t>
            </a:r>
            <a:r>
              <a:rPr lang="en-US" sz="2400" dirty="0" err="1">
                <a:solidFill>
                  <a:schemeClr val="tx2"/>
                </a:solidFill>
              </a:rPr>
              <a:t>φ</a:t>
            </a:r>
            <a:r>
              <a:rPr lang="en-US" sz="2400" dirty="0">
                <a:solidFill>
                  <a:schemeClr val="tx2"/>
                </a:solidFill>
              </a:rPr>
              <a:t>* Moment:</a:t>
            </a:r>
          </a:p>
        </p:txBody>
      </p:sp>
      <p:sp>
        <p:nvSpPr>
          <p:cNvPr id="15" name="TextBox 14">
            <a:extLst>
              <a:ext uri="{FF2B5EF4-FFF2-40B4-BE49-F238E27FC236}">
                <a16:creationId xmlns:a16="http://schemas.microsoft.com/office/drawing/2014/main" id="{B8555FE2-6739-4B00-975B-1C51900155B7}"/>
              </a:ext>
            </a:extLst>
          </p:cNvPr>
          <p:cNvSpPr txBox="1"/>
          <p:nvPr/>
        </p:nvSpPr>
        <p:spPr>
          <a:xfrm>
            <a:off x="2743200" y="5870871"/>
            <a:ext cx="4053407" cy="707886"/>
          </a:xfrm>
          <a:prstGeom prst="rect">
            <a:avLst/>
          </a:prstGeom>
          <a:noFill/>
        </p:spPr>
        <p:txBody>
          <a:bodyPr wrap="square">
            <a:spAutoFit/>
          </a:bodyPr>
          <a:lstStyle/>
          <a:p>
            <a:r>
              <a:rPr lang="en-US" sz="2000" dirty="0">
                <a:solidFill>
                  <a:schemeClr val="tx2"/>
                </a:solidFill>
              </a:rPr>
              <a:t>N</a:t>
            </a:r>
            <a:r>
              <a:rPr lang="en-US" sz="2000" baseline="30000" dirty="0">
                <a:solidFill>
                  <a:schemeClr val="tx2"/>
                </a:solidFill>
              </a:rPr>
              <a:t>±</a:t>
            </a:r>
            <a:r>
              <a:rPr lang="en-US" sz="2000" dirty="0">
                <a:solidFill>
                  <a:schemeClr val="tx2"/>
                </a:solidFill>
              </a:rPr>
              <a:t> = </a:t>
            </a:r>
            <a:r>
              <a:rPr lang="en-US" sz="2000" dirty="0" err="1">
                <a:solidFill>
                  <a:schemeClr val="tx2"/>
                </a:solidFill>
              </a:rPr>
              <a:t>η</a:t>
            </a:r>
            <a:r>
              <a:rPr lang="en-US" sz="2000" dirty="0">
                <a:solidFill>
                  <a:schemeClr val="tx2"/>
                </a:solidFill>
              </a:rPr>
              <a:t> signal yield for (±1) helicity</a:t>
            </a:r>
          </a:p>
          <a:p>
            <a:r>
              <a:rPr lang="en-US" sz="2000" dirty="0">
                <a:solidFill>
                  <a:schemeClr val="tx2"/>
                </a:solidFill>
              </a:rPr>
              <a:t>P</a:t>
            </a:r>
            <a:r>
              <a:rPr lang="en-US" sz="2000" baseline="-25000" dirty="0">
                <a:solidFill>
                  <a:schemeClr val="tx2"/>
                </a:solidFill>
              </a:rPr>
              <a:t>b</a:t>
            </a:r>
            <a:r>
              <a:rPr lang="en-US" sz="2000" dirty="0">
                <a:solidFill>
                  <a:schemeClr val="tx2"/>
                </a:solidFill>
              </a:rPr>
              <a:t> = beam polarization (0.8517)</a:t>
            </a:r>
          </a:p>
        </p:txBody>
      </p:sp>
      <p:sp>
        <p:nvSpPr>
          <p:cNvPr id="9" name="TextBox 8">
            <a:extLst>
              <a:ext uri="{FF2B5EF4-FFF2-40B4-BE49-F238E27FC236}">
                <a16:creationId xmlns:a16="http://schemas.microsoft.com/office/drawing/2014/main" id="{051BE72B-6DC4-10E3-DD70-91B4184BC70E}"/>
              </a:ext>
            </a:extLst>
          </p:cNvPr>
          <p:cNvSpPr txBox="1"/>
          <p:nvPr/>
        </p:nvSpPr>
        <p:spPr>
          <a:xfrm>
            <a:off x="805986" y="4355023"/>
            <a:ext cx="681597" cy="461665"/>
          </a:xfrm>
          <a:prstGeom prst="rect">
            <a:avLst/>
          </a:prstGeom>
          <a:solidFill>
            <a:schemeClr val="bg1"/>
          </a:solidFill>
        </p:spPr>
        <p:txBody>
          <a:bodyPr wrap="none" rtlCol="0">
            <a:spAutoFit/>
          </a:bodyPr>
          <a:lstStyle/>
          <a:p>
            <a:r>
              <a:rPr lang="en-US" sz="2400" i="1" dirty="0"/>
              <a:t>A</a:t>
            </a:r>
            <a:r>
              <a:rPr lang="en-US" sz="2400" i="1" baseline="-25000" dirty="0"/>
              <a:t>LU</a:t>
            </a:r>
          </a:p>
        </p:txBody>
      </p:sp>
      <p:pic>
        <p:nvPicPr>
          <p:cNvPr id="16" name="Picture 15">
            <a:extLst>
              <a:ext uri="{FF2B5EF4-FFF2-40B4-BE49-F238E27FC236}">
                <a16:creationId xmlns:a16="http://schemas.microsoft.com/office/drawing/2014/main" id="{92E8516C-58CE-526A-8DAF-10A32F4AFB6F}"/>
              </a:ext>
            </a:extLst>
          </p:cNvPr>
          <p:cNvPicPr>
            <a:picLocks noChangeAspect="1"/>
          </p:cNvPicPr>
          <p:nvPr/>
        </p:nvPicPr>
        <p:blipFill>
          <a:blip r:embed="rId4"/>
          <a:stretch>
            <a:fillRect/>
          </a:stretch>
        </p:blipFill>
        <p:spPr>
          <a:xfrm>
            <a:off x="4587680" y="4264476"/>
            <a:ext cx="4572000" cy="1134406"/>
          </a:xfrm>
          <a:prstGeom prst="rect">
            <a:avLst/>
          </a:prstGeom>
        </p:spPr>
      </p:pic>
      <p:sp>
        <p:nvSpPr>
          <p:cNvPr id="8" name="Rectangle 7">
            <a:extLst>
              <a:ext uri="{FF2B5EF4-FFF2-40B4-BE49-F238E27FC236}">
                <a16:creationId xmlns:a16="http://schemas.microsoft.com/office/drawing/2014/main" id="{59B2C2FB-B61C-ECA3-348E-941416C66925}"/>
              </a:ext>
            </a:extLst>
          </p:cNvPr>
          <p:cNvSpPr/>
          <p:nvPr/>
        </p:nvSpPr>
        <p:spPr>
          <a:xfrm>
            <a:off x="5363134" y="5037202"/>
            <a:ext cx="723700" cy="455135"/>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883658B-E643-88F2-3BAD-8375FAF6EC38}"/>
              </a:ext>
            </a:extLst>
          </p:cNvPr>
          <p:cNvPicPr>
            <a:picLocks noChangeAspect="1"/>
          </p:cNvPicPr>
          <p:nvPr/>
        </p:nvPicPr>
        <p:blipFill>
          <a:blip r:embed="rId5"/>
          <a:stretch>
            <a:fillRect/>
          </a:stretch>
        </p:blipFill>
        <p:spPr>
          <a:xfrm>
            <a:off x="1387280" y="2888781"/>
            <a:ext cx="7772400" cy="808208"/>
          </a:xfrm>
          <a:prstGeom prst="rect">
            <a:avLst/>
          </a:prstGeom>
        </p:spPr>
      </p:pic>
      <p:sp>
        <p:nvSpPr>
          <p:cNvPr id="18" name="TextBox 17">
            <a:extLst>
              <a:ext uri="{FF2B5EF4-FFF2-40B4-BE49-F238E27FC236}">
                <a16:creationId xmlns:a16="http://schemas.microsoft.com/office/drawing/2014/main" id="{517C921B-23E5-2973-18A9-689167EAE59B}"/>
              </a:ext>
            </a:extLst>
          </p:cNvPr>
          <p:cNvSpPr txBox="1"/>
          <p:nvPr/>
        </p:nvSpPr>
        <p:spPr>
          <a:xfrm>
            <a:off x="-15680" y="2428146"/>
            <a:ext cx="3472297" cy="461665"/>
          </a:xfrm>
          <a:prstGeom prst="rect">
            <a:avLst/>
          </a:prstGeom>
          <a:noFill/>
        </p:spPr>
        <p:txBody>
          <a:bodyPr wrap="none" rtlCol="0">
            <a:spAutoFit/>
          </a:bodyPr>
          <a:lstStyle/>
          <a:p>
            <a:r>
              <a:rPr lang="en-US" sz="2400" dirty="0">
                <a:solidFill>
                  <a:schemeClr val="tx2"/>
                </a:solidFill>
              </a:rPr>
              <a:t>Polarized cross sections:</a:t>
            </a:r>
          </a:p>
        </p:txBody>
      </p:sp>
    </p:spTree>
    <p:extLst>
      <p:ext uri="{BB962C8B-B14F-4D97-AF65-F5344CB8AC3E}">
        <p14:creationId xmlns:p14="http://schemas.microsoft.com/office/powerpoint/2010/main" val="2682738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3F4D4-1A3B-123F-0D78-50CC1EDC064E}"/>
              </a:ext>
            </a:extLst>
          </p:cNvPr>
          <p:cNvSpPr>
            <a:spLocks noGrp="1"/>
          </p:cNvSpPr>
          <p:nvPr>
            <p:ph type="title"/>
          </p:nvPr>
        </p:nvSpPr>
        <p:spPr/>
        <p:txBody>
          <a:bodyPr/>
          <a:lstStyle/>
          <a:p>
            <a:r>
              <a:rPr lang="en-US" dirty="0"/>
              <a:t>W Distribution after MM2 Cut around peak region</a:t>
            </a:r>
          </a:p>
        </p:txBody>
      </p:sp>
      <p:sp>
        <p:nvSpPr>
          <p:cNvPr id="3" name="Content Placeholder 2">
            <a:extLst>
              <a:ext uri="{FF2B5EF4-FFF2-40B4-BE49-F238E27FC236}">
                <a16:creationId xmlns:a16="http://schemas.microsoft.com/office/drawing/2014/main" id="{400E65F4-171B-71D7-651B-7C3CBD39243D}"/>
              </a:ext>
            </a:extLst>
          </p:cNvPr>
          <p:cNvSpPr>
            <a:spLocks noGrp="1"/>
          </p:cNvSpPr>
          <p:nvPr>
            <p:ph idx="1"/>
          </p:nvPr>
        </p:nvSpPr>
        <p:spPr/>
        <p:txBody>
          <a:bodyPr/>
          <a:lstStyle/>
          <a:p>
            <a:r>
              <a:rPr lang="en-US" dirty="0"/>
              <a:t>hello</a:t>
            </a:r>
          </a:p>
        </p:txBody>
      </p:sp>
      <p:sp>
        <p:nvSpPr>
          <p:cNvPr id="4" name="Slide Number Placeholder 3">
            <a:extLst>
              <a:ext uri="{FF2B5EF4-FFF2-40B4-BE49-F238E27FC236}">
                <a16:creationId xmlns:a16="http://schemas.microsoft.com/office/drawing/2014/main" id="{93513B55-A657-05F3-E08C-25F25ECDA896}"/>
              </a:ext>
            </a:extLst>
          </p:cNvPr>
          <p:cNvSpPr>
            <a:spLocks noGrp="1"/>
          </p:cNvSpPr>
          <p:nvPr>
            <p:ph type="sldNum" sz="quarter" idx="12"/>
          </p:nvPr>
        </p:nvSpPr>
        <p:spPr/>
        <p:txBody>
          <a:bodyPr/>
          <a:lstStyle/>
          <a:p>
            <a:fld id="{07E1C93C-5050-FC42-8F10-D22D4F119D13}" type="slidenum">
              <a:rPr lang="en-US" smtClean="0"/>
              <a:pPr/>
              <a:t>40</a:t>
            </a:fld>
            <a:endParaRPr lang="en-US"/>
          </a:p>
        </p:txBody>
      </p:sp>
      <p:sp>
        <p:nvSpPr>
          <p:cNvPr id="5" name="Footer Placeholder 4">
            <a:extLst>
              <a:ext uri="{FF2B5EF4-FFF2-40B4-BE49-F238E27FC236}">
                <a16:creationId xmlns:a16="http://schemas.microsoft.com/office/drawing/2014/main" id="{C09B6C5F-6783-9479-0087-DB81FEF88EA0}"/>
              </a:ext>
            </a:extLst>
          </p:cNvPr>
          <p:cNvSpPr>
            <a:spLocks noGrp="1"/>
          </p:cNvSpPr>
          <p:nvPr>
            <p:ph type="ftr" sz="quarter" idx="3"/>
          </p:nvPr>
        </p:nvSpPr>
        <p:spPr/>
        <p:txBody>
          <a:bodyPr/>
          <a:lstStyle/>
          <a:p>
            <a:r>
              <a:rPr lang="en-US"/>
              <a:t>ATHOS 2024</a:t>
            </a:r>
            <a:endParaRPr lang="en-US" dirty="0"/>
          </a:p>
        </p:txBody>
      </p:sp>
      <p:pic>
        <p:nvPicPr>
          <p:cNvPr id="3076" name="Picture 4">
            <a:extLst>
              <a:ext uri="{FF2B5EF4-FFF2-40B4-BE49-F238E27FC236}">
                <a16:creationId xmlns:a16="http://schemas.microsoft.com/office/drawing/2014/main" id="{2CC7EE07-DA4B-F02E-AA43-37BE63C8E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2709"/>
            <a:ext cx="9144000" cy="4873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FB8784FF-9277-8A29-03C3-0C815DAA3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68380"/>
            <a:ext cx="4572000" cy="24407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BF1A8A-95D3-465F-F281-F30BB44A7C22}"/>
              </a:ext>
            </a:extLst>
          </p:cNvPr>
          <p:cNvSpPr txBox="1"/>
          <p:nvPr/>
        </p:nvSpPr>
        <p:spPr>
          <a:xfrm>
            <a:off x="6135224" y="2688771"/>
            <a:ext cx="2183611" cy="369332"/>
          </a:xfrm>
          <a:prstGeom prst="rect">
            <a:avLst/>
          </a:prstGeom>
          <a:noFill/>
        </p:spPr>
        <p:txBody>
          <a:bodyPr wrap="none" rtlCol="0">
            <a:spAutoFit/>
          </a:bodyPr>
          <a:lstStyle/>
          <a:p>
            <a:r>
              <a:rPr lang="en-US" dirty="0"/>
              <a:t>Cut for peak region</a:t>
            </a:r>
          </a:p>
        </p:txBody>
      </p:sp>
    </p:spTree>
    <p:extLst>
      <p:ext uri="{BB962C8B-B14F-4D97-AF65-F5344CB8AC3E}">
        <p14:creationId xmlns:p14="http://schemas.microsoft.com/office/powerpoint/2010/main" val="1133986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BD6C-8962-6F1F-B841-2A97A8928039}"/>
              </a:ext>
            </a:extLst>
          </p:cNvPr>
          <p:cNvSpPr>
            <a:spLocks noGrp="1"/>
          </p:cNvSpPr>
          <p:nvPr>
            <p:ph type="title"/>
          </p:nvPr>
        </p:nvSpPr>
        <p:spPr/>
        <p:txBody>
          <a:bodyPr/>
          <a:lstStyle/>
          <a:p>
            <a:r>
              <a:rPr lang="en-US" dirty="0"/>
              <a:t>Phi bin “center”</a:t>
            </a:r>
          </a:p>
        </p:txBody>
      </p:sp>
      <p:sp>
        <p:nvSpPr>
          <p:cNvPr id="3" name="Content Placeholder 2">
            <a:extLst>
              <a:ext uri="{FF2B5EF4-FFF2-40B4-BE49-F238E27FC236}">
                <a16:creationId xmlns:a16="http://schemas.microsoft.com/office/drawing/2014/main" id="{C7CB70EC-83D5-9D9D-3AEC-1BA5AC5FDC1C}"/>
              </a:ext>
            </a:extLst>
          </p:cNvPr>
          <p:cNvSpPr>
            <a:spLocks noGrp="1"/>
          </p:cNvSpPr>
          <p:nvPr>
            <p:ph idx="1"/>
          </p:nvPr>
        </p:nvSpPr>
        <p:spPr/>
        <p:txBody>
          <a:bodyPr/>
          <a:lstStyle/>
          <a:p>
            <a:r>
              <a:rPr lang="en-US" dirty="0"/>
              <a:t>Key idea: check if the geometric center of the bin differs from the weighted mean of the histogram</a:t>
            </a:r>
          </a:p>
        </p:txBody>
      </p:sp>
      <p:sp>
        <p:nvSpPr>
          <p:cNvPr id="4" name="Slide Number Placeholder 3">
            <a:extLst>
              <a:ext uri="{FF2B5EF4-FFF2-40B4-BE49-F238E27FC236}">
                <a16:creationId xmlns:a16="http://schemas.microsoft.com/office/drawing/2014/main" id="{63C70203-977F-FFDD-9E68-9B6A6CE29FDD}"/>
              </a:ext>
            </a:extLst>
          </p:cNvPr>
          <p:cNvSpPr>
            <a:spLocks noGrp="1"/>
          </p:cNvSpPr>
          <p:nvPr>
            <p:ph type="sldNum" sz="quarter" idx="12"/>
          </p:nvPr>
        </p:nvSpPr>
        <p:spPr/>
        <p:txBody>
          <a:bodyPr/>
          <a:lstStyle/>
          <a:p>
            <a:fld id="{07E1C93C-5050-FC42-8F10-D22D4F119D13}" type="slidenum">
              <a:rPr lang="en-US" smtClean="0"/>
              <a:pPr/>
              <a:t>41</a:t>
            </a:fld>
            <a:endParaRPr lang="en-US"/>
          </a:p>
        </p:txBody>
      </p:sp>
      <p:sp>
        <p:nvSpPr>
          <p:cNvPr id="5" name="Footer Placeholder 4">
            <a:extLst>
              <a:ext uri="{FF2B5EF4-FFF2-40B4-BE49-F238E27FC236}">
                <a16:creationId xmlns:a16="http://schemas.microsoft.com/office/drawing/2014/main" id="{94E932B2-F230-C2E3-2B89-DB9E6D290041}"/>
              </a:ext>
            </a:extLst>
          </p:cNvPr>
          <p:cNvSpPr>
            <a:spLocks noGrp="1"/>
          </p:cNvSpPr>
          <p:nvPr>
            <p:ph type="ftr" sz="quarter" idx="3"/>
          </p:nvPr>
        </p:nvSpPr>
        <p:spPr/>
        <p:txBody>
          <a:bodyPr/>
          <a:lstStyle/>
          <a:p>
            <a:r>
              <a:rPr lang="en-US"/>
              <a:t>ATHOS 2024</a:t>
            </a:r>
            <a:endParaRPr lang="en-US" dirty="0"/>
          </a:p>
        </p:txBody>
      </p:sp>
      <p:pic>
        <p:nvPicPr>
          <p:cNvPr id="4098" name="Picture 2">
            <a:extLst>
              <a:ext uri="{FF2B5EF4-FFF2-40B4-BE49-F238E27FC236}">
                <a16:creationId xmlns:a16="http://schemas.microsoft.com/office/drawing/2014/main" id="{B9EB3358-C195-E681-8F01-E3A131FE6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 y="2028982"/>
            <a:ext cx="9144000" cy="45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563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B3C1-A2BC-B96C-8E65-4490AE8159A4}"/>
              </a:ext>
            </a:extLst>
          </p:cNvPr>
          <p:cNvSpPr>
            <a:spLocks noGrp="1"/>
          </p:cNvSpPr>
          <p:nvPr>
            <p:ph type="title"/>
          </p:nvPr>
        </p:nvSpPr>
        <p:spPr/>
        <p:txBody>
          <a:bodyPr/>
          <a:lstStyle/>
          <a:p>
            <a:r>
              <a:rPr lang="en-US" dirty="0"/>
              <a:t>Phi bin weighted mean as a function of W</a:t>
            </a:r>
          </a:p>
        </p:txBody>
      </p:sp>
      <p:sp>
        <p:nvSpPr>
          <p:cNvPr id="3" name="Content Placeholder 2">
            <a:extLst>
              <a:ext uri="{FF2B5EF4-FFF2-40B4-BE49-F238E27FC236}">
                <a16:creationId xmlns:a16="http://schemas.microsoft.com/office/drawing/2014/main" id="{6FB5A6CA-A200-38A2-46DD-98B55DA3FF5C}"/>
              </a:ext>
            </a:extLst>
          </p:cNvPr>
          <p:cNvSpPr>
            <a:spLocks noGrp="1"/>
          </p:cNvSpPr>
          <p:nvPr>
            <p:ph idx="1"/>
          </p:nvPr>
        </p:nvSpPr>
        <p:spPr/>
        <p:txBody>
          <a:bodyPr/>
          <a:lstStyle/>
          <a:p>
            <a:r>
              <a:rPr lang="en-US" dirty="0"/>
              <a:t>Key idea: the weighted mean of the phi distribution for each phi bin appears to have some dependence on the W bin</a:t>
            </a:r>
          </a:p>
        </p:txBody>
      </p:sp>
      <p:sp>
        <p:nvSpPr>
          <p:cNvPr id="4" name="Slide Number Placeholder 3">
            <a:extLst>
              <a:ext uri="{FF2B5EF4-FFF2-40B4-BE49-F238E27FC236}">
                <a16:creationId xmlns:a16="http://schemas.microsoft.com/office/drawing/2014/main" id="{7C4102DF-ECD2-2060-7745-D0C2A1C9674F}"/>
              </a:ext>
            </a:extLst>
          </p:cNvPr>
          <p:cNvSpPr>
            <a:spLocks noGrp="1"/>
          </p:cNvSpPr>
          <p:nvPr>
            <p:ph type="sldNum" sz="quarter" idx="12"/>
          </p:nvPr>
        </p:nvSpPr>
        <p:spPr/>
        <p:txBody>
          <a:bodyPr/>
          <a:lstStyle/>
          <a:p>
            <a:fld id="{07E1C93C-5050-FC42-8F10-D22D4F119D13}" type="slidenum">
              <a:rPr lang="en-US" smtClean="0"/>
              <a:pPr/>
              <a:t>42</a:t>
            </a:fld>
            <a:endParaRPr lang="en-US"/>
          </a:p>
        </p:txBody>
      </p:sp>
      <p:sp>
        <p:nvSpPr>
          <p:cNvPr id="5" name="Footer Placeholder 4">
            <a:extLst>
              <a:ext uri="{FF2B5EF4-FFF2-40B4-BE49-F238E27FC236}">
                <a16:creationId xmlns:a16="http://schemas.microsoft.com/office/drawing/2014/main" id="{A72C13D8-F164-516E-53C7-68E7DE957ADC}"/>
              </a:ext>
            </a:extLst>
          </p:cNvPr>
          <p:cNvSpPr>
            <a:spLocks noGrp="1"/>
          </p:cNvSpPr>
          <p:nvPr>
            <p:ph type="ftr" sz="quarter" idx="3"/>
          </p:nvPr>
        </p:nvSpPr>
        <p:spPr/>
        <p:txBody>
          <a:bodyPr/>
          <a:lstStyle/>
          <a:p>
            <a:r>
              <a:rPr lang="en-US"/>
              <a:t>ATHOS 2024</a:t>
            </a:r>
            <a:endParaRPr lang="en-US" dirty="0"/>
          </a:p>
        </p:txBody>
      </p:sp>
      <p:pic>
        <p:nvPicPr>
          <p:cNvPr id="5122" name="Picture 2">
            <a:extLst>
              <a:ext uri="{FF2B5EF4-FFF2-40B4-BE49-F238E27FC236}">
                <a16:creationId xmlns:a16="http://schemas.microsoft.com/office/drawing/2014/main" id="{642CDB6F-E137-F9C8-EE4B-167156357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 y="2033744"/>
            <a:ext cx="9144000" cy="4545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987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175C-E860-9716-819B-40C6D393FA78}"/>
              </a:ext>
            </a:extLst>
          </p:cNvPr>
          <p:cNvSpPr>
            <a:spLocks noGrp="1"/>
          </p:cNvSpPr>
          <p:nvPr>
            <p:ph type="title"/>
          </p:nvPr>
        </p:nvSpPr>
        <p:spPr>
          <a:xfrm>
            <a:off x="0" y="1"/>
            <a:ext cx="8225861" cy="633816"/>
          </a:xfrm>
        </p:spPr>
        <p:txBody>
          <a:bodyPr/>
          <a:lstStyle/>
          <a:p>
            <a:r>
              <a:rPr lang="en-US" dirty="0"/>
              <a:t>CEBAF and CLAS12 at Jefferson Lab</a:t>
            </a:r>
          </a:p>
        </p:txBody>
      </p:sp>
      <p:sp>
        <p:nvSpPr>
          <p:cNvPr id="3" name="Content Placeholder 2">
            <a:extLst>
              <a:ext uri="{FF2B5EF4-FFF2-40B4-BE49-F238E27FC236}">
                <a16:creationId xmlns:a16="http://schemas.microsoft.com/office/drawing/2014/main" id="{E3AB3DF0-281D-B93E-C238-F138E2D1E422}"/>
              </a:ext>
            </a:extLst>
          </p:cNvPr>
          <p:cNvSpPr>
            <a:spLocks noGrp="1"/>
          </p:cNvSpPr>
          <p:nvPr>
            <p:ph idx="1"/>
          </p:nvPr>
        </p:nvSpPr>
        <p:spPr>
          <a:xfrm>
            <a:off x="0" y="4521359"/>
            <a:ext cx="9142242" cy="2057399"/>
          </a:xfrm>
        </p:spPr>
        <p:txBody>
          <a:bodyPr>
            <a:normAutofit/>
          </a:bodyPr>
          <a:lstStyle/>
          <a:p>
            <a:r>
              <a:rPr lang="en-US" b="1" dirty="0"/>
              <a:t>Key Idea: </a:t>
            </a:r>
            <a:r>
              <a:rPr lang="en-US" dirty="0"/>
              <a:t>The 12 GeV upgrade of the Continuous Electron Beam Accelerator Facility (CEBAF) and the CLAS12 spectrometer enable high-precision studies of nucleon structure and resonances.</a:t>
            </a:r>
          </a:p>
          <a:p>
            <a:r>
              <a:rPr lang="en-US" dirty="0"/>
              <a:t>CEBAF delivers high-energy, longitudinally polarized electron beams</a:t>
            </a:r>
          </a:p>
          <a:p>
            <a:pPr lvl="1"/>
            <a:r>
              <a:rPr lang="en-US" sz="1800" dirty="0"/>
              <a:t>Up to 11 GeV to Hall B after 5 passes</a:t>
            </a:r>
          </a:p>
          <a:p>
            <a:pPr lvl="1"/>
            <a:r>
              <a:rPr lang="en-US" sz="1800" dirty="0"/>
              <a:t>Beam polarization is measured using the </a:t>
            </a:r>
            <a:r>
              <a:rPr lang="en-US" sz="1800" dirty="0" err="1"/>
              <a:t>Møller</a:t>
            </a:r>
            <a:r>
              <a:rPr lang="en-US" sz="1800" dirty="0"/>
              <a:t> polarimeter in Hall B</a:t>
            </a:r>
          </a:p>
        </p:txBody>
      </p:sp>
      <p:sp>
        <p:nvSpPr>
          <p:cNvPr id="4" name="Slide Number Placeholder 3">
            <a:extLst>
              <a:ext uri="{FF2B5EF4-FFF2-40B4-BE49-F238E27FC236}">
                <a16:creationId xmlns:a16="http://schemas.microsoft.com/office/drawing/2014/main" id="{7356FBC0-DD48-4F9C-984C-AF3FB5213046}"/>
              </a:ext>
            </a:extLst>
          </p:cNvPr>
          <p:cNvSpPr>
            <a:spLocks noGrp="1"/>
          </p:cNvSpPr>
          <p:nvPr>
            <p:ph type="sldNum" sz="quarter" idx="12"/>
          </p:nvPr>
        </p:nvSpPr>
        <p:spPr/>
        <p:txBody>
          <a:bodyPr/>
          <a:lstStyle/>
          <a:p>
            <a:fld id="{07E1C93C-5050-FC42-8F10-D22D4F119D13}" type="slidenum">
              <a:rPr lang="en-US" smtClean="0"/>
              <a:pPr/>
              <a:t>5</a:t>
            </a:fld>
            <a:endParaRPr lang="en-US"/>
          </a:p>
        </p:txBody>
      </p:sp>
      <p:sp>
        <p:nvSpPr>
          <p:cNvPr id="5" name="Footer Placeholder 4">
            <a:extLst>
              <a:ext uri="{FF2B5EF4-FFF2-40B4-BE49-F238E27FC236}">
                <a16:creationId xmlns:a16="http://schemas.microsoft.com/office/drawing/2014/main" id="{7DFE24ED-2970-003D-D858-9E64A9CB816D}"/>
              </a:ext>
            </a:extLst>
          </p:cNvPr>
          <p:cNvSpPr>
            <a:spLocks noGrp="1"/>
          </p:cNvSpPr>
          <p:nvPr>
            <p:ph type="ftr" sz="quarter" idx="3"/>
          </p:nvPr>
        </p:nvSpPr>
        <p:spPr/>
        <p:txBody>
          <a:bodyPr/>
          <a:lstStyle/>
          <a:p>
            <a:r>
              <a:rPr lang="en-US" dirty="0"/>
              <a:t>PWA13/ATHOS8</a:t>
            </a:r>
          </a:p>
        </p:txBody>
      </p:sp>
      <p:pic>
        <p:nvPicPr>
          <p:cNvPr id="1026" name="Picture 2" descr="Aerial view of the CEBAF accelerator complex at Jefferson Laboratory,... |  Download Scientific Diagram">
            <a:extLst>
              <a:ext uri="{FF2B5EF4-FFF2-40B4-BE49-F238E27FC236}">
                <a16:creationId xmlns:a16="http://schemas.microsoft.com/office/drawing/2014/main" id="{D6FC9E2C-2D4A-1BBE-5547-268C72581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46" y="406559"/>
            <a:ext cx="2936558"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572CB06-888E-0359-01C5-78C3ADB58A87}"/>
              </a:ext>
            </a:extLst>
          </p:cNvPr>
          <p:cNvSpPr/>
          <p:nvPr/>
        </p:nvSpPr>
        <p:spPr>
          <a:xfrm>
            <a:off x="1626829" y="3429000"/>
            <a:ext cx="622852" cy="5367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diagram of a machine&#10;&#10;Description automatically generated">
            <a:extLst>
              <a:ext uri="{FF2B5EF4-FFF2-40B4-BE49-F238E27FC236}">
                <a16:creationId xmlns:a16="http://schemas.microsoft.com/office/drawing/2014/main" id="{6CEDBB72-8B77-C7EB-2DCE-3DB5B2B6BE40}"/>
              </a:ext>
            </a:extLst>
          </p:cNvPr>
          <p:cNvPicPr>
            <a:picLocks noChangeAspect="1"/>
          </p:cNvPicPr>
          <p:nvPr/>
        </p:nvPicPr>
        <p:blipFill>
          <a:blip r:embed="rId4"/>
          <a:stretch>
            <a:fillRect/>
          </a:stretch>
        </p:blipFill>
        <p:spPr>
          <a:xfrm>
            <a:off x="3487516" y="808747"/>
            <a:ext cx="6400800" cy="3717012"/>
          </a:xfrm>
          <a:prstGeom prst="rect">
            <a:avLst/>
          </a:prstGeom>
        </p:spPr>
      </p:pic>
    </p:spTree>
    <p:extLst>
      <p:ext uri="{BB962C8B-B14F-4D97-AF65-F5344CB8AC3E}">
        <p14:creationId xmlns:p14="http://schemas.microsoft.com/office/powerpoint/2010/main" val="3036081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A05F7-73D5-3A89-42F1-E849F87899B2}"/>
              </a:ext>
            </a:extLst>
          </p:cNvPr>
          <p:cNvSpPr>
            <a:spLocks noGrp="1"/>
          </p:cNvSpPr>
          <p:nvPr>
            <p:ph type="title"/>
          </p:nvPr>
        </p:nvSpPr>
        <p:spPr/>
        <p:txBody>
          <a:bodyPr/>
          <a:lstStyle/>
          <a:p>
            <a:r>
              <a:rPr lang="en-US" dirty="0"/>
              <a:t>Analysis Roadmap</a:t>
            </a:r>
          </a:p>
        </p:txBody>
      </p:sp>
      <p:sp>
        <p:nvSpPr>
          <p:cNvPr id="3" name="Content Placeholder 2">
            <a:extLst>
              <a:ext uri="{FF2B5EF4-FFF2-40B4-BE49-F238E27FC236}">
                <a16:creationId xmlns:a16="http://schemas.microsoft.com/office/drawing/2014/main" id="{B6E849BA-3637-F15B-D8FD-446E3ABC4B07}"/>
              </a:ext>
            </a:extLst>
          </p:cNvPr>
          <p:cNvSpPr>
            <a:spLocks noGrp="1"/>
          </p:cNvSpPr>
          <p:nvPr>
            <p:ph idx="1"/>
          </p:nvPr>
        </p:nvSpPr>
        <p:spPr>
          <a:xfrm>
            <a:off x="0" y="1097280"/>
            <a:ext cx="9142242" cy="5107749"/>
          </a:xfrm>
        </p:spPr>
        <p:txBody>
          <a:bodyPr/>
          <a:lstStyle/>
          <a:p>
            <a:r>
              <a:rPr lang="en-US" b="1" dirty="0"/>
              <a:t>Key Idea: </a:t>
            </a:r>
            <a:r>
              <a:rPr lang="en-US" dirty="0"/>
              <a:t>A systematic approach to extract the beam spin asymmetry (BSA or A</a:t>
            </a:r>
            <a:r>
              <a:rPr lang="en-US" baseline="-25000" dirty="0"/>
              <a:t>LU</a:t>
            </a:r>
            <a:r>
              <a:rPr lang="en-US" dirty="0"/>
              <a:t>) and the sin </a:t>
            </a:r>
            <a:r>
              <a:rPr lang="el-GR" dirty="0"/>
              <a:t>φ* </a:t>
            </a:r>
            <a:r>
              <a:rPr lang="en-US" dirty="0"/>
              <a:t>moment of the asymmetry (</a:t>
            </a:r>
            <a:r>
              <a:rPr lang="en-US" dirty="0" err="1"/>
              <a:t>A</a:t>
            </a:r>
            <a:r>
              <a:rPr lang="en-US" baseline="-25000" dirty="0" err="1"/>
              <a:t>LU</a:t>
            </a:r>
            <a:r>
              <a:rPr lang="en-US" baseline="30000" dirty="0" err="1"/>
              <a:t>sin</a:t>
            </a:r>
            <a:r>
              <a:rPr lang="el-GR" baseline="30000" dirty="0"/>
              <a:t>φ*</a:t>
            </a:r>
            <a:r>
              <a:rPr lang="el-GR" dirty="0"/>
              <a:t>) </a:t>
            </a:r>
            <a:r>
              <a:rPr lang="en-US" dirty="0"/>
              <a:t>from the data.</a:t>
            </a:r>
          </a:p>
        </p:txBody>
      </p:sp>
      <p:sp>
        <p:nvSpPr>
          <p:cNvPr id="4" name="Slide Number Placeholder 3">
            <a:extLst>
              <a:ext uri="{FF2B5EF4-FFF2-40B4-BE49-F238E27FC236}">
                <a16:creationId xmlns:a16="http://schemas.microsoft.com/office/drawing/2014/main" id="{C365C961-7BB7-46BA-AE28-467022513D62}"/>
              </a:ext>
            </a:extLst>
          </p:cNvPr>
          <p:cNvSpPr>
            <a:spLocks noGrp="1"/>
          </p:cNvSpPr>
          <p:nvPr>
            <p:ph type="sldNum" sz="quarter" idx="12"/>
          </p:nvPr>
        </p:nvSpPr>
        <p:spPr/>
        <p:txBody>
          <a:bodyPr/>
          <a:lstStyle/>
          <a:p>
            <a:fld id="{07E1C93C-5050-FC42-8F10-D22D4F119D13}" type="slidenum">
              <a:rPr lang="en-US" smtClean="0"/>
              <a:pPr/>
              <a:t>6</a:t>
            </a:fld>
            <a:endParaRPr lang="en-US"/>
          </a:p>
        </p:txBody>
      </p:sp>
      <p:sp>
        <p:nvSpPr>
          <p:cNvPr id="5" name="Footer Placeholder 4">
            <a:extLst>
              <a:ext uri="{FF2B5EF4-FFF2-40B4-BE49-F238E27FC236}">
                <a16:creationId xmlns:a16="http://schemas.microsoft.com/office/drawing/2014/main" id="{DB76FB29-BCB6-95B3-31EB-318859325350}"/>
              </a:ext>
            </a:extLst>
          </p:cNvPr>
          <p:cNvSpPr>
            <a:spLocks noGrp="1"/>
          </p:cNvSpPr>
          <p:nvPr>
            <p:ph type="ftr" sz="quarter" idx="3"/>
          </p:nvPr>
        </p:nvSpPr>
        <p:spPr/>
        <p:txBody>
          <a:bodyPr/>
          <a:lstStyle/>
          <a:p>
            <a:r>
              <a:rPr lang="en-US" dirty="0"/>
              <a:t>PWA13/ATHOS8</a:t>
            </a:r>
          </a:p>
        </p:txBody>
      </p:sp>
      <p:graphicFrame>
        <p:nvGraphicFramePr>
          <p:cNvPr id="6" name="Diagram 5">
            <a:extLst>
              <a:ext uri="{FF2B5EF4-FFF2-40B4-BE49-F238E27FC236}">
                <a16:creationId xmlns:a16="http://schemas.microsoft.com/office/drawing/2014/main" id="{C7C0DDB5-1A54-4ECC-094C-920DA52F6D5F}"/>
              </a:ext>
            </a:extLst>
          </p:cNvPr>
          <p:cNvGraphicFramePr/>
          <p:nvPr>
            <p:extLst>
              <p:ext uri="{D42A27DB-BD31-4B8C-83A1-F6EECF244321}">
                <p14:modId xmlns:p14="http://schemas.microsoft.com/office/powerpoint/2010/main" val="621207845"/>
              </p:ext>
            </p:extLst>
          </p:nvPr>
        </p:nvGraphicFramePr>
        <p:xfrm>
          <a:off x="1143000" y="1782501"/>
          <a:ext cx="6858000" cy="4796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309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AE324-9B6F-06DB-B478-7BA6284571BE}"/>
              </a:ext>
            </a:extLst>
          </p:cNvPr>
          <p:cNvSpPr>
            <a:spLocks noGrp="1"/>
          </p:cNvSpPr>
          <p:nvPr>
            <p:ph type="title"/>
          </p:nvPr>
        </p:nvSpPr>
        <p:spPr/>
        <p:txBody>
          <a:bodyPr/>
          <a:lstStyle/>
          <a:p>
            <a:r>
              <a:rPr lang="en-US" dirty="0"/>
              <a:t>CLAS12 Run Group K Dataset</a:t>
            </a:r>
          </a:p>
        </p:txBody>
      </p:sp>
      <p:sp>
        <p:nvSpPr>
          <p:cNvPr id="3" name="Content Placeholder 2">
            <a:extLst>
              <a:ext uri="{FF2B5EF4-FFF2-40B4-BE49-F238E27FC236}">
                <a16:creationId xmlns:a16="http://schemas.microsoft.com/office/drawing/2014/main" id="{83FB5160-A61F-83B9-ADF0-D8F1E9105087}"/>
              </a:ext>
            </a:extLst>
          </p:cNvPr>
          <p:cNvSpPr>
            <a:spLocks noGrp="1"/>
          </p:cNvSpPr>
          <p:nvPr>
            <p:ph idx="1"/>
          </p:nvPr>
        </p:nvSpPr>
        <p:spPr>
          <a:xfrm>
            <a:off x="0" y="1097280"/>
            <a:ext cx="9142241" cy="417813"/>
          </a:xfrm>
        </p:spPr>
        <p:txBody>
          <a:bodyPr/>
          <a:lstStyle/>
          <a:p>
            <a:r>
              <a:rPr lang="en-US" b="1" dirty="0"/>
              <a:t>Key Idea: </a:t>
            </a:r>
            <a:r>
              <a:rPr lang="en-US" dirty="0"/>
              <a:t>This work utilizes a subset of the RG-K dataset</a:t>
            </a:r>
          </a:p>
        </p:txBody>
      </p:sp>
      <p:sp>
        <p:nvSpPr>
          <p:cNvPr id="4" name="Slide Number Placeholder 3">
            <a:extLst>
              <a:ext uri="{FF2B5EF4-FFF2-40B4-BE49-F238E27FC236}">
                <a16:creationId xmlns:a16="http://schemas.microsoft.com/office/drawing/2014/main" id="{A31F28B0-8203-0F74-EDCD-FF9EADCE4381}"/>
              </a:ext>
            </a:extLst>
          </p:cNvPr>
          <p:cNvSpPr>
            <a:spLocks noGrp="1"/>
          </p:cNvSpPr>
          <p:nvPr>
            <p:ph type="sldNum" sz="quarter" idx="12"/>
          </p:nvPr>
        </p:nvSpPr>
        <p:spPr/>
        <p:txBody>
          <a:bodyPr/>
          <a:lstStyle/>
          <a:p>
            <a:fld id="{07E1C93C-5050-FC42-8F10-D22D4F119D13}" type="slidenum">
              <a:rPr lang="en-US" smtClean="0"/>
              <a:pPr/>
              <a:t>7</a:t>
            </a:fld>
            <a:endParaRPr lang="en-US"/>
          </a:p>
        </p:txBody>
      </p:sp>
      <p:sp>
        <p:nvSpPr>
          <p:cNvPr id="5" name="Footer Placeholder 4">
            <a:extLst>
              <a:ext uri="{FF2B5EF4-FFF2-40B4-BE49-F238E27FC236}">
                <a16:creationId xmlns:a16="http://schemas.microsoft.com/office/drawing/2014/main" id="{75EACBCD-FC46-CFFE-2D52-210A7C7A84C1}"/>
              </a:ext>
            </a:extLst>
          </p:cNvPr>
          <p:cNvSpPr>
            <a:spLocks noGrp="1"/>
          </p:cNvSpPr>
          <p:nvPr>
            <p:ph type="ftr" sz="quarter" idx="3"/>
          </p:nvPr>
        </p:nvSpPr>
        <p:spPr/>
        <p:txBody>
          <a:bodyPr/>
          <a:lstStyle/>
          <a:p>
            <a:r>
              <a:rPr lang="en-US" dirty="0"/>
              <a:t>PWA13/ATHOS8</a:t>
            </a:r>
          </a:p>
        </p:txBody>
      </p:sp>
      <p:pic>
        <p:nvPicPr>
          <p:cNvPr id="10242" name="Picture 2">
            <a:extLst>
              <a:ext uri="{FF2B5EF4-FFF2-40B4-BE49-F238E27FC236}">
                <a16:creationId xmlns:a16="http://schemas.microsoft.com/office/drawing/2014/main" id="{8697D0EF-1700-49B4-A453-BDD5B25FF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873" y="3000551"/>
            <a:ext cx="2889394" cy="385252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56ACBEA8-5BA7-BB18-224B-E8231D8EB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699" y="3801239"/>
            <a:ext cx="4071002" cy="305183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554C7B3-5BA8-80E6-10FC-6E8E3C66070B}"/>
              </a:ext>
            </a:extLst>
          </p:cNvPr>
          <p:cNvSpPr txBox="1">
            <a:spLocks/>
          </p:cNvSpPr>
          <p:nvPr/>
        </p:nvSpPr>
        <p:spPr>
          <a:xfrm>
            <a:off x="0" y="1515093"/>
            <a:ext cx="9144000" cy="22533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t>Data collected from Nov. 28 to Dec. 20, 2018 as a short "opportunistic" run</a:t>
            </a:r>
          </a:p>
          <a:p>
            <a:pPr lvl="1"/>
            <a:r>
              <a:rPr lang="en-US" sz="1800" dirty="0"/>
              <a:t>~10% of the approved RG-K beam time</a:t>
            </a:r>
          </a:p>
          <a:p>
            <a:r>
              <a:rPr lang="en-US" dirty="0"/>
              <a:t>Beam energy: 6.5 GeV</a:t>
            </a:r>
          </a:p>
          <a:p>
            <a:r>
              <a:rPr lang="en-US" dirty="0"/>
              <a:t>Longitudinally polarized electron beam (P</a:t>
            </a:r>
            <a:r>
              <a:rPr lang="en-US" baseline="-25000" dirty="0"/>
              <a:t>b</a:t>
            </a:r>
            <a:r>
              <a:rPr lang="en-US" dirty="0"/>
              <a:t> ≥ 85%) on unpolarized liquid hydrogen (LH</a:t>
            </a:r>
            <a:r>
              <a:rPr lang="en-US" baseline="-25000" dirty="0"/>
              <a:t>2</a:t>
            </a:r>
            <a:r>
              <a:rPr lang="en-US" dirty="0"/>
              <a:t>) target</a:t>
            </a:r>
          </a:p>
          <a:p>
            <a:r>
              <a:rPr lang="en-US" dirty="0"/>
              <a:t>High luminosity: 10</a:t>
            </a:r>
            <a:r>
              <a:rPr lang="en-US" baseline="30000" dirty="0"/>
              <a:t>35</a:t>
            </a:r>
            <a:r>
              <a:rPr lang="en-US" dirty="0"/>
              <a:t> cm</a:t>
            </a:r>
            <a:r>
              <a:rPr lang="en-US" baseline="30000" dirty="0"/>
              <a:t>-2</a:t>
            </a:r>
            <a:r>
              <a:rPr lang="en-US" dirty="0"/>
              <a:t> s</a:t>
            </a:r>
            <a:r>
              <a:rPr lang="en-US" baseline="30000" dirty="0"/>
              <a:t>-1 </a:t>
            </a:r>
          </a:p>
          <a:p>
            <a:r>
              <a:rPr lang="en-US" dirty="0"/>
              <a:t>Total events collected: 7.8 billion</a:t>
            </a:r>
          </a:p>
        </p:txBody>
      </p:sp>
    </p:spTree>
    <p:extLst>
      <p:ext uri="{BB962C8B-B14F-4D97-AF65-F5344CB8AC3E}">
        <p14:creationId xmlns:p14="http://schemas.microsoft.com/office/powerpoint/2010/main" val="3630559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251A-5456-75C6-5B45-047086B3DD08}"/>
              </a:ext>
            </a:extLst>
          </p:cNvPr>
          <p:cNvSpPr>
            <a:spLocks noGrp="1"/>
          </p:cNvSpPr>
          <p:nvPr>
            <p:ph type="title"/>
          </p:nvPr>
        </p:nvSpPr>
        <p:spPr/>
        <p:txBody>
          <a:bodyPr/>
          <a:lstStyle/>
          <a:p>
            <a:r>
              <a:rPr lang="en-US" dirty="0"/>
              <a:t>Event Selection and </a:t>
            </a:r>
            <a:r>
              <a:rPr lang="el-GR" dirty="0"/>
              <a:t>η </a:t>
            </a:r>
            <a:r>
              <a:rPr lang="en-US" dirty="0"/>
              <a:t>Identification</a:t>
            </a:r>
          </a:p>
        </p:txBody>
      </p:sp>
      <p:sp>
        <p:nvSpPr>
          <p:cNvPr id="3" name="Content Placeholder 2">
            <a:extLst>
              <a:ext uri="{FF2B5EF4-FFF2-40B4-BE49-F238E27FC236}">
                <a16:creationId xmlns:a16="http://schemas.microsoft.com/office/drawing/2014/main" id="{EE199786-67BC-F0FE-C5B4-8E813B5173A4}"/>
              </a:ext>
            </a:extLst>
          </p:cNvPr>
          <p:cNvSpPr>
            <a:spLocks noGrp="1"/>
          </p:cNvSpPr>
          <p:nvPr>
            <p:ph idx="1"/>
          </p:nvPr>
        </p:nvSpPr>
        <p:spPr>
          <a:xfrm>
            <a:off x="0" y="1097280"/>
            <a:ext cx="9142242" cy="5107749"/>
          </a:xfrm>
        </p:spPr>
        <p:txBody>
          <a:bodyPr/>
          <a:lstStyle/>
          <a:p>
            <a:r>
              <a:rPr lang="en-US" b="1" dirty="0"/>
              <a:t>Key Idea: </a:t>
            </a:r>
            <a:r>
              <a:rPr lang="el-GR" dirty="0"/>
              <a:t>η </a:t>
            </a:r>
            <a:r>
              <a:rPr lang="en-US" dirty="0"/>
              <a:t>mesons are identified using the missing mass technique in the ep → </a:t>
            </a:r>
            <a:r>
              <a:rPr lang="en-US" dirty="0" err="1"/>
              <a:t>e'p'X</a:t>
            </a:r>
            <a:r>
              <a:rPr lang="en-US" dirty="0"/>
              <a:t> reaction.</a:t>
            </a:r>
          </a:p>
          <a:p>
            <a:pPr>
              <a:buFont typeface="Arial" panose="020B0604020202020204" pitchFamily="34" charset="0"/>
              <a:buChar char="•"/>
            </a:pPr>
            <a:r>
              <a:rPr lang="en-US" dirty="0"/>
              <a:t>Detect scattered electron and proton in the Forward Detector </a:t>
            </a:r>
          </a:p>
          <a:p>
            <a:pPr>
              <a:buFont typeface="Arial" panose="020B0604020202020204" pitchFamily="34" charset="0"/>
              <a:buChar char="•"/>
            </a:pPr>
            <a:r>
              <a:rPr lang="en-US" dirty="0"/>
              <a:t>Reconstruct the missing mass squared (MM</a:t>
            </a:r>
            <a:r>
              <a:rPr lang="en-US" baseline="30000" dirty="0"/>
              <a:t>2</a:t>
            </a:r>
            <a:r>
              <a:rPr lang="en-US" dirty="0"/>
              <a:t>) of the undetected particle X </a:t>
            </a:r>
          </a:p>
          <a:p>
            <a:pPr>
              <a:buFont typeface="Arial" panose="020B0604020202020204" pitchFamily="34" charset="0"/>
              <a:buChar char="•"/>
            </a:pPr>
            <a:r>
              <a:rPr lang="el-GR" dirty="0"/>
              <a:t>η </a:t>
            </a:r>
            <a:r>
              <a:rPr lang="en-US" dirty="0"/>
              <a:t>signal appears as a peak around MM</a:t>
            </a:r>
            <a:r>
              <a:rPr lang="en-US" baseline="30000" dirty="0"/>
              <a:t>2</a:t>
            </a:r>
            <a:r>
              <a:rPr lang="en-US" dirty="0"/>
              <a:t> = 0.3 GeV</a:t>
            </a:r>
            <a:r>
              <a:rPr lang="en-US" baseline="30000" dirty="0"/>
              <a:t>2</a:t>
            </a:r>
            <a:r>
              <a:rPr lang="en-US" dirty="0"/>
              <a:t> </a:t>
            </a:r>
          </a:p>
          <a:p>
            <a:pPr>
              <a:buFont typeface="Arial" panose="020B0604020202020204" pitchFamily="34" charset="0"/>
              <a:buChar char="•"/>
            </a:pPr>
            <a:r>
              <a:rPr lang="en-US" dirty="0"/>
              <a:t>Apply analysis cuts: </a:t>
            </a:r>
          </a:p>
          <a:p>
            <a:pPr lvl="1">
              <a:buFont typeface="Arial" panose="020B0604020202020204" pitchFamily="34" charset="0"/>
              <a:buChar char="•"/>
            </a:pPr>
            <a:r>
              <a:rPr lang="en-US" sz="1600" dirty="0"/>
              <a:t>W &lt; 2 GeV (nucleon resonance region)</a:t>
            </a:r>
          </a:p>
          <a:p>
            <a:pPr lvl="1">
              <a:buFont typeface="Arial" panose="020B0604020202020204" pitchFamily="34" charset="0"/>
              <a:buChar char="•"/>
            </a:pPr>
            <a:r>
              <a:rPr lang="en-US" sz="1600" dirty="0"/>
              <a:t>0.15 GeV</a:t>
            </a:r>
            <a:r>
              <a:rPr lang="en-US" sz="1600" baseline="30000" dirty="0"/>
              <a:t>2</a:t>
            </a:r>
            <a:r>
              <a:rPr lang="en-US" sz="1600" dirty="0"/>
              <a:t> &lt; MM</a:t>
            </a:r>
            <a:r>
              <a:rPr lang="en-US" sz="1600" baseline="30000" dirty="0"/>
              <a:t>2</a:t>
            </a:r>
            <a:r>
              <a:rPr lang="en-US" sz="1600" dirty="0"/>
              <a:t> &lt; 0.45 GeV</a:t>
            </a:r>
            <a:r>
              <a:rPr lang="en-US" sz="1600" baseline="30000" dirty="0"/>
              <a:t>2</a:t>
            </a:r>
            <a:r>
              <a:rPr lang="en-US" sz="1600" dirty="0"/>
              <a:t> (</a:t>
            </a:r>
            <a:r>
              <a:rPr lang="el-GR" sz="1600" dirty="0"/>
              <a:t>η </a:t>
            </a:r>
            <a:r>
              <a:rPr lang="en-US" sz="1600" dirty="0"/>
              <a:t>peak region)</a:t>
            </a:r>
          </a:p>
          <a:p>
            <a:r>
              <a:rPr lang="en-US" dirty="0"/>
              <a:t>Implement standard RGK fiducial cuts and cuts developed for analysis</a:t>
            </a:r>
          </a:p>
        </p:txBody>
      </p:sp>
      <p:sp>
        <p:nvSpPr>
          <p:cNvPr id="4" name="Slide Number Placeholder 3">
            <a:extLst>
              <a:ext uri="{FF2B5EF4-FFF2-40B4-BE49-F238E27FC236}">
                <a16:creationId xmlns:a16="http://schemas.microsoft.com/office/drawing/2014/main" id="{CF4C4ECC-057F-D2CF-607C-4902DA0EDEC7}"/>
              </a:ext>
            </a:extLst>
          </p:cNvPr>
          <p:cNvSpPr>
            <a:spLocks noGrp="1"/>
          </p:cNvSpPr>
          <p:nvPr>
            <p:ph type="sldNum" sz="quarter" idx="12"/>
          </p:nvPr>
        </p:nvSpPr>
        <p:spPr/>
        <p:txBody>
          <a:bodyPr/>
          <a:lstStyle/>
          <a:p>
            <a:fld id="{07E1C93C-5050-FC42-8F10-D22D4F119D13}" type="slidenum">
              <a:rPr lang="en-US" smtClean="0"/>
              <a:pPr/>
              <a:t>8</a:t>
            </a:fld>
            <a:endParaRPr lang="en-US"/>
          </a:p>
        </p:txBody>
      </p:sp>
      <p:sp>
        <p:nvSpPr>
          <p:cNvPr id="5" name="Footer Placeholder 4">
            <a:extLst>
              <a:ext uri="{FF2B5EF4-FFF2-40B4-BE49-F238E27FC236}">
                <a16:creationId xmlns:a16="http://schemas.microsoft.com/office/drawing/2014/main" id="{58ED6ABE-DD0B-BA40-4F11-004F1E7E5750}"/>
              </a:ext>
            </a:extLst>
          </p:cNvPr>
          <p:cNvSpPr>
            <a:spLocks noGrp="1"/>
          </p:cNvSpPr>
          <p:nvPr>
            <p:ph type="ftr" sz="quarter" idx="3"/>
          </p:nvPr>
        </p:nvSpPr>
        <p:spPr/>
        <p:txBody>
          <a:bodyPr/>
          <a:lstStyle/>
          <a:p>
            <a:r>
              <a:rPr lang="en-US" dirty="0"/>
              <a:t>PWA13/ATHOS8</a:t>
            </a:r>
          </a:p>
        </p:txBody>
      </p:sp>
      <p:pic>
        <p:nvPicPr>
          <p:cNvPr id="6" name="Picture 5" descr="A screenshot of a computer&#10;&#10;Description automatically generated">
            <a:extLst>
              <a:ext uri="{FF2B5EF4-FFF2-40B4-BE49-F238E27FC236}">
                <a16:creationId xmlns:a16="http://schemas.microsoft.com/office/drawing/2014/main" id="{8694D43B-C5D3-D59D-1432-771656E9BF70}"/>
              </a:ext>
            </a:extLst>
          </p:cNvPr>
          <p:cNvPicPr>
            <a:picLocks noChangeAspect="1"/>
          </p:cNvPicPr>
          <p:nvPr/>
        </p:nvPicPr>
        <p:blipFill rotWithShape="1">
          <a:blip r:embed="rId2"/>
          <a:srcRect l="4983" t="11031" r="67613" b="49803"/>
          <a:stretch/>
        </p:blipFill>
        <p:spPr>
          <a:xfrm>
            <a:off x="751240" y="4027888"/>
            <a:ext cx="2743200" cy="2688029"/>
          </a:xfrm>
          <a:prstGeom prst="rect">
            <a:avLst/>
          </a:prstGeom>
        </p:spPr>
      </p:pic>
      <p:sp>
        <p:nvSpPr>
          <p:cNvPr id="7" name="TextBox 6">
            <a:extLst>
              <a:ext uri="{FF2B5EF4-FFF2-40B4-BE49-F238E27FC236}">
                <a16:creationId xmlns:a16="http://schemas.microsoft.com/office/drawing/2014/main" id="{CF3C41FD-C59E-952C-A5AF-5E12B3623AC8}"/>
              </a:ext>
            </a:extLst>
          </p:cNvPr>
          <p:cNvSpPr txBox="1"/>
          <p:nvPr/>
        </p:nvSpPr>
        <p:spPr>
          <a:xfrm>
            <a:off x="771707" y="6488668"/>
            <a:ext cx="2912977" cy="369332"/>
          </a:xfrm>
          <a:prstGeom prst="rect">
            <a:avLst/>
          </a:prstGeom>
          <a:solidFill>
            <a:schemeClr val="bg1"/>
          </a:solidFill>
        </p:spPr>
        <p:txBody>
          <a:bodyPr wrap="none" rtlCol="0">
            <a:spAutoFit/>
          </a:bodyPr>
          <a:lstStyle/>
          <a:p>
            <a:r>
              <a:rPr lang="en-US" dirty="0"/>
              <a:t>Missing Mass</a:t>
            </a:r>
            <a:r>
              <a:rPr lang="en-US" baseline="30000" dirty="0"/>
              <a:t>2</a:t>
            </a:r>
            <a:r>
              <a:rPr lang="en-US" dirty="0"/>
              <a:t> of X [GeV</a:t>
            </a:r>
            <a:r>
              <a:rPr lang="en-US" baseline="30000" dirty="0"/>
              <a:t>2</a:t>
            </a:r>
            <a:r>
              <a:rPr lang="en-US" dirty="0"/>
              <a:t>]</a:t>
            </a:r>
          </a:p>
        </p:txBody>
      </p:sp>
      <p:sp>
        <p:nvSpPr>
          <p:cNvPr id="8" name="TextBox 7">
            <a:extLst>
              <a:ext uri="{FF2B5EF4-FFF2-40B4-BE49-F238E27FC236}">
                <a16:creationId xmlns:a16="http://schemas.microsoft.com/office/drawing/2014/main" id="{7D19D947-6CE0-EF8B-783E-C8DBBC06C827}"/>
              </a:ext>
            </a:extLst>
          </p:cNvPr>
          <p:cNvSpPr txBox="1"/>
          <p:nvPr/>
        </p:nvSpPr>
        <p:spPr>
          <a:xfrm>
            <a:off x="1569794" y="3885805"/>
            <a:ext cx="1502334" cy="369332"/>
          </a:xfrm>
          <a:prstGeom prst="rect">
            <a:avLst/>
          </a:prstGeom>
          <a:solidFill>
            <a:schemeClr val="bg1"/>
          </a:solidFill>
        </p:spPr>
        <p:txBody>
          <a:bodyPr wrap="none" rtlCol="0">
            <a:spAutoFit/>
          </a:bodyPr>
          <a:lstStyle/>
          <a:p>
            <a:r>
              <a:rPr lang="en-US" dirty="0"/>
              <a:t>Proton in FD</a:t>
            </a:r>
          </a:p>
        </p:txBody>
      </p:sp>
      <p:sp>
        <p:nvSpPr>
          <p:cNvPr id="9" name="TextBox 8">
            <a:extLst>
              <a:ext uri="{FF2B5EF4-FFF2-40B4-BE49-F238E27FC236}">
                <a16:creationId xmlns:a16="http://schemas.microsoft.com/office/drawing/2014/main" id="{20710021-CDA1-7157-6456-B8D373B3460B}"/>
              </a:ext>
            </a:extLst>
          </p:cNvPr>
          <p:cNvSpPr txBox="1"/>
          <p:nvPr/>
        </p:nvSpPr>
        <p:spPr>
          <a:xfrm>
            <a:off x="2228195" y="4744121"/>
            <a:ext cx="633507" cy="369332"/>
          </a:xfrm>
          <a:prstGeom prst="rect">
            <a:avLst/>
          </a:prstGeom>
          <a:solidFill>
            <a:schemeClr val="bg1"/>
          </a:solidFill>
        </p:spPr>
        <p:txBody>
          <a:bodyPr wrap="square" rtlCol="0">
            <a:spAutoFit/>
          </a:bodyPr>
          <a:lstStyle/>
          <a:p>
            <a:r>
              <a:rPr lang="en-US" dirty="0" err="1"/>
              <a:t>ω</a:t>
            </a:r>
            <a:r>
              <a:rPr lang="en-US" dirty="0"/>
              <a:t>/ρ</a:t>
            </a:r>
            <a:r>
              <a:rPr lang="en-US" baseline="30000" dirty="0"/>
              <a:t>0</a:t>
            </a:r>
          </a:p>
        </p:txBody>
      </p:sp>
      <p:sp>
        <p:nvSpPr>
          <p:cNvPr id="10" name="TextBox 9">
            <a:extLst>
              <a:ext uri="{FF2B5EF4-FFF2-40B4-BE49-F238E27FC236}">
                <a16:creationId xmlns:a16="http://schemas.microsoft.com/office/drawing/2014/main" id="{BBA4A2BF-8782-3DE6-C704-FE5CD5252F5C}"/>
              </a:ext>
            </a:extLst>
          </p:cNvPr>
          <p:cNvSpPr txBox="1"/>
          <p:nvPr/>
        </p:nvSpPr>
        <p:spPr>
          <a:xfrm>
            <a:off x="1151090" y="5264866"/>
            <a:ext cx="418704" cy="369332"/>
          </a:xfrm>
          <a:prstGeom prst="rect">
            <a:avLst/>
          </a:prstGeom>
          <a:solidFill>
            <a:schemeClr val="bg1"/>
          </a:solidFill>
        </p:spPr>
        <p:txBody>
          <a:bodyPr wrap="square" rtlCol="0">
            <a:spAutoFit/>
          </a:bodyPr>
          <a:lstStyle/>
          <a:p>
            <a:r>
              <a:rPr lang="en-US" dirty="0"/>
              <a:t>π</a:t>
            </a:r>
            <a:r>
              <a:rPr lang="en-US" baseline="30000" dirty="0"/>
              <a:t>0</a:t>
            </a:r>
          </a:p>
        </p:txBody>
      </p:sp>
      <p:sp>
        <p:nvSpPr>
          <p:cNvPr id="11" name="TextBox 10">
            <a:extLst>
              <a:ext uri="{FF2B5EF4-FFF2-40B4-BE49-F238E27FC236}">
                <a16:creationId xmlns:a16="http://schemas.microsoft.com/office/drawing/2014/main" id="{7716336C-74DA-7593-CC1E-79C2585262C3}"/>
              </a:ext>
            </a:extLst>
          </p:cNvPr>
          <p:cNvSpPr txBox="1"/>
          <p:nvPr/>
        </p:nvSpPr>
        <p:spPr>
          <a:xfrm>
            <a:off x="1470991" y="4324703"/>
            <a:ext cx="264288" cy="369332"/>
          </a:xfrm>
          <a:prstGeom prst="rect">
            <a:avLst/>
          </a:prstGeom>
          <a:solidFill>
            <a:schemeClr val="bg1"/>
          </a:solidFill>
        </p:spPr>
        <p:txBody>
          <a:bodyPr wrap="square" rtlCol="0">
            <a:spAutoFit/>
          </a:bodyPr>
          <a:lstStyle/>
          <a:p>
            <a:r>
              <a:rPr lang="en-US" dirty="0" err="1"/>
              <a:t>η</a:t>
            </a:r>
            <a:endParaRPr lang="en-US" dirty="0"/>
          </a:p>
        </p:txBody>
      </p:sp>
      <p:pic>
        <p:nvPicPr>
          <p:cNvPr id="4098" name="Picture 2">
            <a:extLst>
              <a:ext uri="{FF2B5EF4-FFF2-40B4-BE49-F238E27FC236}">
                <a16:creationId xmlns:a16="http://schemas.microsoft.com/office/drawing/2014/main" id="{9BBFD822-E810-1B3C-CFD1-B061FE743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862" y="3955797"/>
            <a:ext cx="4572000" cy="26257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F695A0B-E23F-B90D-3414-6FFCD702DFAD}"/>
              </a:ext>
            </a:extLst>
          </p:cNvPr>
          <p:cNvSpPr txBox="1"/>
          <p:nvPr/>
        </p:nvSpPr>
        <p:spPr>
          <a:xfrm>
            <a:off x="5667290" y="6414549"/>
            <a:ext cx="2912977" cy="369332"/>
          </a:xfrm>
          <a:prstGeom prst="rect">
            <a:avLst/>
          </a:prstGeom>
          <a:solidFill>
            <a:schemeClr val="bg1"/>
          </a:solidFill>
        </p:spPr>
        <p:txBody>
          <a:bodyPr wrap="none" rtlCol="0">
            <a:spAutoFit/>
          </a:bodyPr>
          <a:lstStyle/>
          <a:p>
            <a:r>
              <a:rPr lang="en-US" dirty="0"/>
              <a:t>Missing Mass</a:t>
            </a:r>
            <a:r>
              <a:rPr lang="en-US" baseline="30000" dirty="0"/>
              <a:t>2</a:t>
            </a:r>
            <a:r>
              <a:rPr lang="en-US" dirty="0"/>
              <a:t> of X [GeV</a:t>
            </a:r>
            <a:r>
              <a:rPr lang="en-US" baseline="30000" dirty="0"/>
              <a:t>2</a:t>
            </a:r>
            <a:r>
              <a:rPr lang="en-US" dirty="0"/>
              <a:t>]</a:t>
            </a:r>
          </a:p>
        </p:txBody>
      </p:sp>
      <p:sp>
        <p:nvSpPr>
          <p:cNvPr id="12" name="Right Arrow 11">
            <a:extLst>
              <a:ext uri="{FF2B5EF4-FFF2-40B4-BE49-F238E27FC236}">
                <a16:creationId xmlns:a16="http://schemas.microsoft.com/office/drawing/2014/main" id="{5056D000-AD7A-F838-165F-B7B65DA9611F}"/>
              </a:ext>
            </a:extLst>
          </p:cNvPr>
          <p:cNvSpPr/>
          <p:nvPr/>
        </p:nvSpPr>
        <p:spPr>
          <a:xfrm>
            <a:off x="3521880" y="5113453"/>
            <a:ext cx="1050120" cy="5207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1EC255D-9DE6-02C5-6429-57646E0EEE8B}"/>
              </a:ext>
            </a:extLst>
          </p:cNvPr>
          <p:cNvSpPr txBox="1"/>
          <p:nvPr/>
        </p:nvSpPr>
        <p:spPr>
          <a:xfrm>
            <a:off x="3494440" y="4465081"/>
            <a:ext cx="1286711" cy="646331"/>
          </a:xfrm>
          <a:prstGeom prst="rect">
            <a:avLst/>
          </a:prstGeom>
          <a:noFill/>
        </p:spPr>
        <p:txBody>
          <a:bodyPr wrap="square" rtlCol="0">
            <a:spAutoFit/>
          </a:bodyPr>
          <a:lstStyle/>
          <a:p>
            <a:r>
              <a:rPr lang="en-US" dirty="0"/>
              <a:t>Event Selection</a:t>
            </a:r>
          </a:p>
        </p:txBody>
      </p:sp>
      <p:sp>
        <p:nvSpPr>
          <p:cNvPr id="15" name="TextBox 14">
            <a:extLst>
              <a:ext uri="{FF2B5EF4-FFF2-40B4-BE49-F238E27FC236}">
                <a16:creationId xmlns:a16="http://schemas.microsoft.com/office/drawing/2014/main" id="{212F7E70-4BF3-5B19-D9D6-9A5392D4DA55}"/>
              </a:ext>
            </a:extLst>
          </p:cNvPr>
          <p:cNvSpPr txBox="1"/>
          <p:nvPr/>
        </p:nvSpPr>
        <p:spPr>
          <a:xfrm rot="20137022">
            <a:off x="1232666" y="5535204"/>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
        <p:nvSpPr>
          <p:cNvPr id="16" name="TextBox 15">
            <a:extLst>
              <a:ext uri="{FF2B5EF4-FFF2-40B4-BE49-F238E27FC236}">
                <a16:creationId xmlns:a16="http://schemas.microsoft.com/office/drawing/2014/main" id="{5ED03A05-3991-C622-DDA1-162A156242A1}"/>
              </a:ext>
            </a:extLst>
          </p:cNvPr>
          <p:cNvSpPr txBox="1"/>
          <p:nvPr/>
        </p:nvSpPr>
        <p:spPr>
          <a:xfrm rot="20137022">
            <a:off x="5544783" y="5321931"/>
            <a:ext cx="1991058" cy="400110"/>
          </a:xfrm>
          <a:prstGeom prst="rect">
            <a:avLst/>
          </a:prstGeom>
          <a:noFill/>
        </p:spPr>
        <p:txBody>
          <a:bodyPr wrap="none" rtlCol="0">
            <a:spAutoFit/>
          </a:bodyPr>
          <a:lstStyle/>
          <a:p>
            <a:r>
              <a:rPr lang="en-US" sz="2000" dirty="0">
                <a:solidFill>
                  <a:schemeClr val="bg1">
                    <a:lumMod val="75000"/>
                  </a:schemeClr>
                </a:solidFill>
              </a:rPr>
              <a:t>PRELIMINARY</a:t>
            </a:r>
          </a:p>
        </p:txBody>
      </p:sp>
    </p:spTree>
    <p:extLst>
      <p:ext uri="{BB962C8B-B14F-4D97-AF65-F5344CB8AC3E}">
        <p14:creationId xmlns:p14="http://schemas.microsoft.com/office/powerpoint/2010/main" val="1592911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73577-4656-5881-4D55-A7BB49AD5748}"/>
              </a:ext>
            </a:extLst>
          </p:cNvPr>
          <p:cNvSpPr>
            <a:spLocks noGrp="1"/>
          </p:cNvSpPr>
          <p:nvPr>
            <p:ph type="title"/>
          </p:nvPr>
        </p:nvSpPr>
        <p:spPr/>
        <p:txBody>
          <a:bodyPr/>
          <a:lstStyle/>
          <a:p>
            <a:r>
              <a:rPr lang="en-US" dirty="0"/>
              <a:t>Kinematic Binning: Stepwise Methodology</a:t>
            </a:r>
          </a:p>
        </p:txBody>
      </p:sp>
      <p:sp>
        <p:nvSpPr>
          <p:cNvPr id="3" name="Content Placeholder 2">
            <a:extLst>
              <a:ext uri="{FF2B5EF4-FFF2-40B4-BE49-F238E27FC236}">
                <a16:creationId xmlns:a16="http://schemas.microsoft.com/office/drawing/2014/main" id="{27627A22-CF08-6A95-24E2-D46CB88C340A}"/>
              </a:ext>
            </a:extLst>
          </p:cNvPr>
          <p:cNvSpPr>
            <a:spLocks noGrp="1"/>
          </p:cNvSpPr>
          <p:nvPr>
            <p:ph idx="1"/>
          </p:nvPr>
        </p:nvSpPr>
        <p:spPr>
          <a:xfrm>
            <a:off x="1523120" y="1097280"/>
            <a:ext cx="6096001" cy="5107749"/>
          </a:xfrm>
        </p:spPr>
        <p:txBody>
          <a:bodyPr/>
          <a:lstStyle/>
          <a:p>
            <a:r>
              <a:rPr lang="en-US" b="1" dirty="0"/>
              <a:t>Key Idea: </a:t>
            </a:r>
            <a:r>
              <a:rPr lang="en-US" dirty="0"/>
              <a:t>A strategic, adaptive approach to binning is employed to balance kinematic resolution and statistical power.</a:t>
            </a:r>
          </a:p>
        </p:txBody>
      </p:sp>
      <p:sp>
        <p:nvSpPr>
          <p:cNvPr id="4" name="Slide Number Placeholder 3">
            <a:extLst>
              <a:ext uri="{FF2B5EF4-FFF2-40B4-BE49-F238E27FC236}">
                <a16:creationId xmlns:a16="http://schemas.microsoft.com/office/drawing/2014/main" id="{A5F35515-75E6-41A4-A55B-606A12D6B48D}"/>
              </a:ext>
            </a:extLst>
          </p:cNvPr>
          <p:cNvSpPr>
            <a:spLocks noGrp="1"/>
          </p:cNvSpPr>
          <p:nvPr>
            <p:ph type="sldNum" sz="quarter" idx="12"/>
          </p:nvPr>
        </p:nvSpPr>
        <p:spPr/>
        <p:txBody>
          <a:bodyPr/>
          <a:lstStyle/>
          <a:p>
            <a:fld id="{07E1C93C-5050-FC42-8F10-D22D4F119D13}" type="slidenum">
              <a:rPr lang="en-US" smtClean="0"/>
              <a:pPr/>
              <a:t>9</a:t>
            </a:fld>
            <a:endParaRPr lang="en-US"/>
          </a:p>
        </p:txBody>
      </p:sp>
      <p:sp>
        <p:nvSpPr>
          <p:cNvPr id="5" name="Footer Placeholder 4">
            <a:extLst>
              <a:ext uri="{FF2B5EF4-FFF2-40B4-BE49-F238E27FC236}">
                <a16:creationId xmlns:a16="http://schemas.microsoft.com/office/drawing/2014/main" id="{FD5BB1A8-B544-0317-ADC2-76B371C049AB}"/>
              </a:ext>
            </a:extLst>
          </p:cNvPr>
          <p:cNvSpPr>
            <a:spLocks noGrp="1"/>
          </p:cNvSpPr>
          <p:nvPr>
            <p:ph type="ftr" sz="quarter" idx="3"/>
          </p:nvPr>
        </p:nvSpPr>
        <p:spPr/>
        <p:txBody>
          <a:bodyPr/>
          <a:lstStyle/>
          <a:p>
            <a:r>
              <a:rPr lang="en-US" dirty="0"/>
              <a:t>PWA13/ATHOS8</a:t>
            </a:r>
          </a:p>
        </p:txBody>
      </p:sp>
      <p:graphicFrame>
        <p:nvGraphicFramePr>
          <p:cNvPr id="13" name="Diagram 12">
            <a:extLst>
              <a:ext uri="{FF2B5EF4-FFF2-40B4-BE49-F238E27FC236}">
                <a16:creationId xmlns:a16="http://schemas.microsoft.com/office/drawing/2014/main" id="{3DB28A51-DC9A-05D3-D969-B1706EA1B529}"/>
              </a:ext>
            </a:extLst>
          </p:cNvPr>
          <p:cNvGraphicFramePr/>
          <p:nvPr>
            <p:extLst>
              <p:ext uri="{D42A27DB-BD31-4B8C-83A1-F6EECF244321}">
                <p14:modId xmlns:p14="http://schemas.microsoft.com/office/powerpoint/2010/main" val="3331964982"/>
              </p:ext>
            </p:extLst>
          </p:nvPr>
        </p:nvGraphicFramePr>
        <p:xfrm>
          <a:off x="1523120" y="214102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94126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update_10june2021" id="{6053FC3F-1777-D34F-9FCB-8BDABD57EB34}" vid="{118D858D-FAD5-8B4D-84E0-F40262BFF8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52168</TotalTime>
  <Words>7887</Words>
  <Application>Microsoft Macintosh PowerPoint</Application>
  <PresentationFormat>On-screen Show (4:3)</PresentationFormat>
  <Paragraphs>731</Paragraphs>
  <Slides>42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-apple-system</vt:lpstr>
      <vt:lpstr>Arial</vt:lpstr>
      <vt:lpstr>Calibri</vt:lpstr>
      <vt:lpstr>Century Gothic</vt:lpstr>
      <vt:lpstr>Courier New</vt:lpstr>
      <vt:lpstr>Palatino Linotype</vt:lpstr>
      <vt:lpstr>Theme1</vt:lpstr>
      <vt:lpstr>Exclusive η Electroproduction Beam Spin Asymmetry Measurements using CLAS12 at Jefferson Lab</vt:lpstr>
      <vt:lpstr>Unique Opportunity of Nη Final States</vt:lpstr>
      <vt:lpstr>η Electroproduction Kinematics</vt:lpstr>
      <vt:lpstr>Objective: Measuring Beam Spin Asymmetry (ALU) in η Electroproduction</vt:lpstr>
      <vt:lpstr>CEBAF and CLAS12 at Jefferson Lab</vt:lpstr>
      <vt:lpstr>Analysis Roadmap</vt:lpstr>
      <vt:lpstr>CLAS12 Run Group K Dataset</vt:lpstr>
      <vt:lpstr>Event Selection and η Identification</vt:lpstr>
      <vt:lpstr>Kinematic Binning: Stepwise Methodology</vt:lpstr>
      <vt:lpstr>Kinematic Binning: Phase Space Coverage</vt:lpstr>
      <vt:lpstr>Signal Extraction and Background Fit</vt:lpstr>
      <vt:lpstr>Representative Fit to Beam Spin Asymmetry</vt:lpstr>
      <vt:lpstr>Sine Moment of the Beam Spin Asymmetry (ALUsinφ*)</vt:lpstr>
      <vt:lpstr>Q2 Dependence of the Sine Moment (ALUsinφ*)</vt:lpstr>
      <vt:lpstr>Full Kinematic Dependence of the Sine Moment </vt:lpstr>
      <vt:lpstr>Comparison with Theoretical Models: An Illustrative Example</vt:lpstr>
      <vt:lpstr>Summary of Key Findings and Impact</vt:lpstr>
      <vt:lpstr>PowerPoint Presentation</vt:lpstr>
      <vt:lpstr>Any Questions?</vt:lpstr>
      <vt:lpstr>QCD and the Role of Hadron Spectroscopy</vt:lpstr>
      <vt:lpstr>Complexity of the Nucleon Resonance Spectrum</vt:lpstr>
      <vt:lpstr>Connecting Experiment and Theory</vt:lpstr>
      <vt:lpstr>The Power of Polarization Observables</vt:lpstr>
      <vt:lpstr>The Types of Polarization Observables</vt:lpstr>
      <vt:lpstr>High Threshold Cherenkov Counter (HTCC)</vt:lpstr>
      <vt:lpstr>Calculating Systematic Uncertainties</vt:lpstr>
      <vt:lpstr>Systematic Uncertainty Calculation</vt:lpstr>
      <vt:lpstr>Decay Channels</vt:lpstr>
      <vt:lpstr>Polarization Observables in Electron Scattering</vt:lpstr>
      <vt:lpstr>Structure Functions and Interference in η Electroproduction</vt:lpstr>
      <vt:lpstr>Info: Kinematics</vt:lpstr>
      <vt:lpstr>PowerPoint Presentation</vt:lpstr>
      <vt:lpstr>Comparison with JBW</vt:lpstr>
      <vt:lpstr>Comparison with EtaMaid</vt:lpstr>
      <vt:lpstr>MM2 fit to φ* bins</vt:lpstr>
      <vt:lpstr>Results of adding cosφ* moments </vt:lpstr>
      <vt:lpstr>Fits to BSA</vt:lpstr>
      <vt:lpstr>Fits to BSA</vt:lpstr>
      <vt:lpstr>Comparison of A, B, C from full fit to BSA</vt:lpstr>
      <vt:lpstr>W Distribution after MM2 Cut around peak region</vt:lpstr>
      <vt:lpstr>Phi bin “center”</vt:lpstr>
      <vt:lpstr>Phi bin weighted mean as a function of 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and η’ electroproduction using CLAS12 RGK 6.5 GeV Golden Runs Data</dc:title>
  <dc:creator>Microsoft Office User</dc:creator>
  <cp:lastModifiedBy>Illari, Izzy</cp:lastModifiedBy>
  <cp:revision>371</cp:revision>
  <dcterms:created xsi:type="dcterms:W3CDTF">2021-10-04T17:44:06Z</dcterms:created>
  <dcterms:modified xsi:type="dcterms:W3CDTF">2024-05-29T12:35:53Z</dcterms:modified>
</cp:coreProperties>
</file>