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36" r:id="rId3"/>
    <p:sldId id="292" r:id="rId4"/>
    <p:sldId id="337" r:id="rId5"/>
    <p:sldId id="338" r:id="rId6"/>
    <p:sldId id="339" r:id="rId7"/>
    <p:sldId id="340" r:id="rId8"/>
    <p:sldId id="366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68" r:id="rId18"/>
    <p:sldId id="369" r:id="rId19"/>
    <p:sldId id="371" r:id="rId20"/>
    <p:sldId id="349" r:id="rId21"/>
    <p:sldId id="350" r:id="rId22"/>
    <p:sldId id="388" r:id="rId23"/>
    <p:sldId id="352" r:id="rId24"/>
    <p:sldId id="353" r:id="rId25"/>
    <p:sldId id="354" r:id="rId26"/>
    <p:sldId id="372" r:id="rId27"/>
    <p:sldId id="382" r:id="rId28"/>
    <p:sldId id="383" r:id="rId29"/>
    <p:sldId id="384" r:id="rId30"/>
    <p:sldId id="387" r:id="rId31"/>
    <p:sldId id="322" r:id="rId32"/>
    <p:sldId id="358" r:id="rId33"/>
    <p:sldId id="380" r:id="rId34"/>
    <p:sldId id="367" r:id="rId35"/>
    <p:sldId id="359" r:id="rId36"/>
    <p:sldId id="327" r:id="rId37"/>
    <p:sldId id="389" r:id="rId38"/>
    <p:sldId id="328" r:id="rId39"/>
    <p:sldId id="357" r:id="rId40"/>
    <p:sldId id="309" r:id="rId41"/>
    <p:sldId id="293" r:id="rId42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6"/>
    <p:restoredTop sz="94648"/>
  </p:normalViewPr>
  <p:slideViewPr>
    <p:cSldViewPr snapToGrid="0">
      <p:cViewPr>
        <p:scale>
          <a:sx n="81" d="100"/>
          <a:sy n="81" d="100"/>
        </p:scale>
        <p:origin x="784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23F27-DAEC-8E4B-8231-1BA09D50817E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C3A8A-7237-6B46-8D7F-809D90268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0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C3A8A-7237-6B46-8D7F-809D90268F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2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C999-29E4-D5F7-2C34-E12285AED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BCE17-B891-3955-169D-0F96D407E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B0111-1DA9-ADCE-AD1B-52537B23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EF604-259E-0B2F-54A6-59206260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54A13-10B6-5054-6570-1A3A3436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9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2FDB-C9AF-B592-A021-D8BFE851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6F482-182A-A83A-6409-5EFEDB8A7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7A85A-7FF1-19F1-CB5A-F164A1F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E4EF8-6A72-4018-D310-93B1301D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3172-007F-B954-3BC6-25627D6C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9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2C530-9360-8E3F-0383-D258CF637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F77E6-23F3-6274-5AC2-1236EFAB9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BFE9-FC81-3C95-9275-7978648B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A6C1D-C67D-927D-CB26-122394CB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87674-08EB-5EB1-D3D4-CAD56749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9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8996-AE48-2D76-AAD0-29E08FDE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347BF-69CD-23F4-C9C2-807854708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C8CCD-6BEF-95A1-90D1-02304F98C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C6A88-1681-33EC-197D-B4D1EC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82E4-C0A6-1E44-C0B2-7EC8F66A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5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A697-10B5-7960-0FFD-2CFF6A37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DAA24-5C5E-3754-A251-797266D15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D12D-A563-78CD-219A-D4BBF07E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908D5-5D19-04D5-DC8A-E74B305E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6454E-CAC1-57F6-6CE6-DB567CB5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4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6209-8AEB-AED4-AA8D-9C4101D3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E5DE-DF9E-4D5A-494A-2C1C663AC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1FE33-0EFC-CCFD-C1F6-8CD554511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04FD-959C-C4D2-E36B-BB9C2DD0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673CF-E21D-4E48-F16C-82A4369E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67AE0-D206-A1B3-299C-60E50E77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2CCD-BA42-F42A-B22F-D8861B94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D29BA-00D0-AAEE-70D6-F74D250F9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D2910-04BD-5D8E-0E95-FCFBB6D82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328AA-DBBB-086C-584E-A76E22A6C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E4DCA-12A5-19FA-FBEE-A197BA742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AA784-9629-218B-F2FE-16338DA7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FF5D6-BDC3-0C38-89F4-7A929E08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BECD0-133F-E752-B372-F5BCE3C5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6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5DA2-8F3D-BABC-F28A-9330487C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AC3F4-855C-5403-302E-DA34C52C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BDD22-2ADD-9FD3-B022-BD2DF9CE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E94E7-C9E9-65C5-476E-07B41AA7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19525-01B7-354B-BCDD-A314A3C9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26D35-D33C-8769-D157-23250AE1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554F5-E265-679C-C557-7CEEC209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22A1-3D59-349D-023C-F3A2F000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2882E-0BA0-D8AF-68F2-06CA11DDE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B5BE4-7F51-E8BE-E0CF-10AD88E6B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9E6F3-3E67-4C56-5D59-BCD72D59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DDA6-4D04-0711-6CB5-6780B3CA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FCEEA-CBCD-9D79-E3DB-5F32CA07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8870-4432-96C6-6FA2-8F2BF154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B417F-7390-4059-CA7E-3678FA425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63456-E650-9F8E-E50D-97D7521E2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2B7AD-CB52-3D70-A8AA-B3FC29FF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E06D8-CA64-207B-8060-B2B7C42E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7AF43-264B-78EF-EED2-E858B46C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62A55-E9A1-E723-8B39-B0DFBEB2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77206-190C-8666-EC0D-962F2E2E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AC42A-7DC3-F799-12AB-2BDF85AF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D61D-1B76-69DF-F9DB-94C9F2505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3D050-A041-3475-331F-DE731562D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BBB8EC-B197-AF40-AAE0-33B810EB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8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B735-A3BA-685C-97F7-EFF637EC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040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The strangest non-strange meson </a:t>
            </a:r>
            <a:br>
              <a:rPr lang="en-US" sz="4800" dirty="0"/>
            </a:br>
            <a:r>
              <a:rPr lang="en-US" sz="4800" dirty="0"/>
              <a:t>is not so strange after 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D6740-A821-772A-5765-2F3E9F30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8001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Saša</a:t>
            </a:r>
            <a:r>
              <a:rPr lang="en-US" dirty="0"/>
              <a:t> Ceci</a:t>
            </a:r>
          </a:p>
          <a:p>
            <a:r>
              <a:rPr lang="en-US" dirty="0" err="1"/>
              <a:t>Ruđer</a:t>
            </a:r>
            <a:r>
              <a:rPr lang="en-US" dirty="0"/>
              <a:t> Bošković Institute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E503B4D-2C50-03AE-9C27-8F8936BD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4854990"/>
            <a:ext cx="7177901" cy="1767531"/>
          </a:xfrm>
          <a:prstGeom prst="rect">
            <a:avLst/>
          </a:prstGeom>
        </p:spPr>
      </p:pic>
      <p:pic>
        <p:nvPicPr>
          <p:cNvPr id="7" name="Picture 6" descr="A logo with text and letters&#10;&#10;Description automatically generated with medium confidence">
            <a:extLst>
              <a:ext uri="{FF2B5EF4-FFF2-40B4-BE49-F238E27FC236}">
                <a16:creationId xmlns:a16="http://schemas.microsoft.com/office/drawing/2014/main" id="{6D30BDB0-B1CB-533E-F55F-1762C24F4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369" y="4861229"/>
            <a:ext cx="3588569" cy="17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3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29D7E-0CB2-E32F-1624-05587094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9317E-F33D-B80C-0106-42ABFAEC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C7291-3CAF-510E-28E8-8E6654EC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E9CB7-9BF5-FF2B-29AE-7E88B426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8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DF446-0323-F989-1087-00B68DA6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C5692-E117-805C-C262-698772C6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49CD5-E33B-E6D8-2C77-CAC5EE13E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542C6-F123-D7CC-8364-A94160F7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A085A-0F2A-8C0A-DF3C-1E3F78D6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18774-3ACF-3941-CFFC-36A974CE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ADB24-17BD-4CF5-A749-0557534C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105E2-D525-9917-E496-BA18889C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4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FA764-2C89-F2B4-B9B6-C1A7FA3B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989DC-F2C6-CDD6-16E1-C846D410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9F394-3C87-1C00-4A9D-69E963F4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AD8A7-E297-64C8-6148-E626344D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6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63FA8-C7F2-F70A-AD90-4ACBE6EA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2A0AF-CE7F-BEDE-B84C-3DD25204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4D5D8-761E-BC38-A2B3-63666A38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72EAA-9BCD-145F-3D53-E4BFD0FE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8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8AAA7-95C2-5F0A-D4FD-29147ABD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6A2AD-4A1E-EE0C-64B3-6F9B47B5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D2BA4-5DBD-9B44-34B6-F1C6BE21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4116970-BC12-BF62-A589-F5F0FEC7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637" y="6356350"/>
            <a:ext cx="6948488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8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40B9B-E3AE-90DC-25EF-D70ED8DD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E00C7-4960-ACB8-F496-26BA4DF6E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7F699-A16E-A692-5884-B22097E9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404765"/>
            <a:ext cx="6722796" cy="365125"/>
          </a:xfrm>
        </p:spPr>
        <p:txBody>
          <a:bodyPr/>
          <a:lstStyle/>
          <a:p>
            <a:pPr algn="l"/>
            <a:r>
              <a:rPr lang="en-GB" b="0" i="0" u="none" strike="noStrike" dirty="0">
                <a:solidFill>
                  <a:srgbClr val="555555"/>
                </a:solidFill>
                <a:effectLst/>
                <a:latin typeface="Proxima Nova" panose="02000506030000020004" pitchFamily="2" charset="0"/>
              </a:rPr>
              <a:t>S. C., M. </a:t>
            </a:r>
            <a:r>
              <a:rPr lang="en-GB" b="0" i="0" u="none" strike="noStrike" dirty="0" err="1">
                <a:solidFill>
                  <a:srgbClr val="555555"/>
                </a:solidFill>
                <a:effectLst/>
                <a:latin typeface="Proxima Nova" panose="02000506030000020004" pitchFamily="2" charset="0"/>
              </a:rPr>
              <a:t>Korolija</a:t>
            </a:r>
            <a:r>
              <a:rPr lang="en-GB" b="0" i="0" u="none" strike="noStrike" dirty="0">
                <a:solidFill>
                  <a:srgbClr val="555555"/>
                </a:solidFill>
                <a:effectLst/>
                <a:latin typeface="Proxima Nova" panose="02000506030000020004" pitchFamily="2" charset="0"/>
              </a:rPr>
              <a:t>, B. Zauner, Phys. Rev. Lett. 111, 112004 (2013);</a:t>
            </a:r>
          </a:p>
          <a:p>
            <a:pPr algn="l"/>
            <a:r>
              <a:rPr lang="en-US" dirty="0"/>
              <a:t>S. C., M. </a:t>
            </a:r>
            <a:r>
              <a:rPr lang="en-US" dirty="0" err="1"/>
              <a:t>Hadžimehmedović</a:t>
            </a:r>
            <a:r>
              <a:rPr lang="en-US" dirty="0"/>
              <a:t>, H. </a:t>
            </a:r>
            <a:r>
              <a:rPr lang="en-US" dirty="0" err="1"/>
              <a:t>Osmanović</a:t>
            </a:r>
            <a:r>
              <a:rPr lang="en-US" dirty="0"/>
              <a:t>, A. </a:t>
            </a:r>
            <a:r>
              <a:rPr lang="en-US" dirty="0" err="1"/>
              <a:t>Percan</a:t>
            </a:r>
            <a:r>
              <a:rPr lang="en-US" dirty="0"/>
              <a:t>, B. Zauner, Scientific Reports 7, 45246 (2017)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AF3F-D42D-B006-2B8C-8DB1CF95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0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ed diagrams&#10;&#10;Description automatically generated with medium confidence">
            <a:extLst>
              <a:ext uri="{FF2B5EF4-FFF2-40B4-BE49-F238E27FC236}">
                <a16:creationId xmlns:a16="http://schemas.microsoft.com/office/drawing/2014/main" id="{0BBD21EC-4AA5-C813-C415-44006891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422"/>
            <a:ext cx="11882890" cy="55000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F3834-948D-ED22-0166-DB5BFE8F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85B0C-872E-8306-2B52-5A2111DE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41BF86F-BA67-6F70-A35C-5AE0D973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637" y="6356350"/>
            <a:ext cx="6948488" cy="365125"/>
          </a:xfrm>
        </p:spPr>
        <p:txBody>
          <a:bodyPr/>
          <a:lstStyle/>
          <a:p>
            <a:r>
              <a:rPr lang="en-US" dirty="0"/>
              <a:t>S. C., M. </a:t>
            </a:r>
            <a:r>
              <a:rPr lang="en-US" dirty="0" err="1"/>
              <a:t>Hadžimehmedović</a:t>
            </a:r>
            <a:r>
              <a:rPr lang="en-US" dirty="0"/>
              <a:t>, H. </a:t>
            </a:r>
            <a:r>
              <a:rPr lang="en-US" dirty="0" err="1"/>
              <a:t>Osmanović</a:t>
            </a:r>
            <a:r>
              <a:rPr lang="en-US" dirty="0"/>
              <a:t>, A. </a:t>
            </a:r>
            <a:r>
              <a:rPr lang="en-US" dirty="0" err="1"/>
              <a:t>Percan</a:t>
            </a:r>
            <a:r>
              <a:rPr lang="en-US" dirty="0"/>
              <a:t>, B. Zauner, Scientific Reports 7, 45246 (2017) </a:t>
            </a:r>
          </a:p>
        </p:txBody>
      </p:sp>
    </p:spTree>
    <p:extLst>
      <p:ext uri="{BB962C8B-B14F-4D97-AF65-F5344CB8AC3E}">
        <p14:creationId xmlns:p14="http://schemas.microsoft.com/office/powerpoint/2010/main" val="190393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squares with white text&#10;&#10;Description automatically generated">
            <a:extLst>
              <a:ext uri="{FF2B5EF4-FFF2-40B4-BE49-F238E27FC236}">
                <a16:creationId xmlns:a16="http://schemas.microsoft.com/office/drawing/2014/main" id="{7F6D8314-2003-4633-199A-C57F42EF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26"/>
          <a:stretch/>
        </p:blipFill>
        <p:spPr>
          <a:xfrm>
            <a:off x="1126461" y="0"/>
            <a:ext cx="9939077" cy="3144405"/>
          </a:xfrm>
          <a:prstGeom prst="rect">
            <a:avLst/>
          </a:prstGeom>
        </p:spPr>
      </p:pic>
      <p:pic>
        <p:nvPicPr>
          <p:cNvPr id="4" name="Picture 3" descr="A green and blue squares with white text&#10;&#10;Description automatically generated">
            <a:extLst>
              <a:ext uri="{FF2B5EF4-FFF2-40B4-BE49-F238E27FC236}">
                <a16:creationId xmlns:a16="http://schemas.microsoft.com/office/drawing/2014/main" id="{EBE3AFE4-7367-351C-03EF-CFC38B34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26"/>
          <a:stretch/>
        </p:blipFill>
        <p:spPr>
          <a:xfrm>
            <a:off x="838200" y="3144405"/>
            <a:ext cx="9939078" cy="314440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38EB-00B5-94CE-E97D-26C4D940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1F5CC-2134-9818-9C83-00FCEFE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C5E9EC0-5DDB-F005-66E5-2E96823B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637" y="6356350"/>
            <a:ext cx="6948488" cy="365125"/>
          </a:xfrm>
        </p:spPr>
        <p:txBody>
          <a:bodyPr/>
          <a:lstStyle/>
          <a:p>
            <a:r>
              <a:rPr lang="en-US" dirty="0"/>
              <a:t>S. C., M. </a:t>
            </a:r>
            <a:r>
              <a:rPr lang="en-US" dirty="0" err="1"/>
              <a:t>Hadžimehmedović</a:t>
            </a:r>
            <a:r>
              <a:rPr lang="en-US" dirty="0"/>
              <a:t>, H. </a:t>
            </a:r>
            <a:r>
              <a:rPr lang="en-US" dirty="0" err="1"/>
              <a:t>Osmanović</a:t>
            </a:r>
            <a:r>
              <a:rPr lang="en-US" dirty="0"/>
              <a:t>, A. </a:t>
            </a:r>
            <a:r>
              <a:rPr lang="en-US" dirty="0" err="1"/>
              <a:t>Percan</a:t>
            </a:r>
            <a:r>
              <a:rPr lang="en-US" dirty="0"/>
              <a:t>, B. Zauner, Scientific Reports 7, 45246 (2017) </a:t>
            </a:r>
          </a:p>
        </p:txBody>
      </p:sp>
    </p:spTree>
    <p:extLst>
      <p:ext uri="{BB962C8B-B14F-4D97-AF65-F5344CB8AC3E}">
        <p14:creationId xmlns:p14="http://schemas.microsoft.com/office/powerpoint/2010/main" val="39476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lor spectrum&#10;&#10;Description automatically generated with medium confidence">
            <a:extLst>
              <a:ext uri="{FF2B5EF4-FFF2-40B4-BE49-F238E27FC236}">
                <a16:creationId xmlns:a16="http://schemas.microsoft.com/office/drawing/2014/main" id="{F6D5A47B-061C-B07E-4FB6-E1386BD5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359"/>
            <a:ext cx="11983011" cy="26248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10641-452A-DC6C-B9DB-FF4593F4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A6CB0-118C-2460-24CA-C76FFEAA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B982B0-DC6F-05A1-E437-B7116920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637" y="6356350"/>
            <a:ext cx="6948488" cy="365125"/>
          </a:xfrm>
        </p:spPr>
        <p:txBody>
          <a:bodyPr/>
          <a:lstStyle/>
          <a:p>
            <a:r>
              <a:rPr lang="en-US" dirty="0"/>
              <a:t>S. C., M. </a:t>
            </a:r>
            <a:r>
              <a:rPr lang="en-US" dirty="0" err="1"/>
              <a:t>Hadžimehmedović</a:t>
            </a:r>
            <a:r>
              <a:rPr lang="en-US" dirty="0"/>
              <a:t>, H. </a:t>
            </a:r>
            <a:r>
              <a:rPr lang="en-US" dirty="0" err="1"/>
              <a:t>Osmanović</a:t>
            </a:r>
            <a:r>
              <a:rPr lang="en-US" dirty="0"/>
              <a:t>, A. </a:t>
            </a:r>
            <a:r>
              <a:rPr lang="en-US" dirty="0" err="1"/>
              <a:t>Percan</a:t>
            </a:r>
            <a:r>
              <a:rPr lang="en-US" dirty="0"/>
              <a:t>, B. Zauner, Scientific Reports 7, 45246 (2017) </a:t>
            </a:r>
          </a:p>
        </p:txBody>
      </p:sp>
    </p:spTree>
    <p:extLst>
      <p:ext uri="{BB962C8B-B14F-4D97-AF65-F5344CB8AC3E}">
        <p14:creationId xmlns:p14="http://schemas.microsoft.com/office/powerpoint/2010/main" val="390316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6B431B11-4753-5373-8168-9C3F2D29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89365"/>
            <a:ext cx="5291666" cy="3479270"/>
          </a:xfrm>
          <a:prstGeom prst="rect">
            <a:avLst/>
          </a:prstGeom>
        </p:spPr>
      </p:pic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7EEE943-D50D-E29B-9368-8EDD4BB0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35666"/>
            <a:ext cx="5291667" cy="3386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EE3A6-F425-A000-312A-B6743E4D8615}"/>
              </a:ext>
            </a:extLst>
          </p:cNvPr>
          <p:cNvSpPr/>
          <p:nvPr/>
        </p:nvSpPr>
        <p:spPr>
          <a:xfrm>
            <a:off x="2289028" y="2102538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4EC64-49A1-90DD-7801-D91895EBEF67}"/>
              </a:ext>
            </a:extLst>
          </p:cNvPr>
          <p:cNvSpPr/>
          <p:nvPr/>
        </p:nvSpPr>
        <p:spPr>
          <a:xfrm>
            <a:off x="7927828" y="2102538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0DEB5-C9E5-C976-43C3-359775A40129}"/>
              </a:ext>
            </a:extLst>
          </p:cNvPr>
          <p:cNvSpPr/>
          <p:nvPr/>
        </p:nvSpPr>
        <p:spPr>
          <a:xfrm>
            <a:off x="10852549" y="3821649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619F-7CB7-C8EE-AC5B-71E780FCB4F9}"/>
              </a:ext>
            </a:extLst>
          </p:cNvPr>
          <p:cNvSpPr/>
          <p:nvPr/>
        </p:nvSpPr>
        <p:spPr>
          <a:xfrm>
            <a:off x="7352202" y="2639336"/>
            <a:ext cx="820127" cy="5057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E5D23-1365-E7E0-BE9F-FFABCB0812AE}"/>
              </a:ext>
            </a:extLst>
          </p:cNvPr>
          <p:cNvSpPr/>
          <p:nvPr/>
        </p:nvSpPr>
        <p:spPr>
          <a:xfrm>
            <a:off x="8273507" y="2257564"/>
            <a:ext cx="1423791" cy="9865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334E2-FFEC-0033-FC05-FCBE21209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AC5B2-8BCE-B112-1F90-B1DCFF22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28FA77-EC4F-4647-E199-AB363F06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DB45-8C6B-D970-5510-2F6F7FCA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1136"/>
            <a:ext cx="5291666" cy="4775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39632-77C3-FDD8-4507-65CFF383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47751"/>
            <a:ext cx="5291667" cy="4762498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9399C21D-E932-5AB6-B6F1-69910671673D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6391B683-1AE2-4DCE-4816-E9522A038EA6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02B1C034-0CEA-262D-71D9-061CE3CB36E9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E25A68-2CAA-DB0D-85AD-7CFAB588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018BD-8627-7E48-9B76-FA609DF8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7B0DB-556F-26AD-718A-6BE10295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939005B-09E5-5E15-8E25-4A2A84574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3" name="Picture 2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AEF443A-7EB9-88B4-2AF8-DD020690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39DA2D07-E9BA-30A3-AD05-4EA5E27252D2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756B46C7-66D2-5E53-B23B-D4BD88F34BBE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B2AA97C9-3EBC-683F-0935-1243360B89E1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A3A3330-79A4-EAFE-4616-7FB2A495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40527F-0C4B-EBC7-2665-BC07FC85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77E180-D407-D9BF-1FFE-B7433735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elastic residue phase&#10;&#10;Description automatically generated">
            <a:extLst>
              <a:ext uri="{FF2B5EF4-FFF2-40B4-BE49-F238E27FC236}">
                <a16:creationId xmlns:a16="http://schemas.microsoft.com/office/drawing/2014/main" id="{966CA11C-0158-600C-CEA9-E3FA58A3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16" name="Picture 1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1FC1B76-3F00-9436-FF31-7CA782EF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78138-8A5A-E27F-1731-D8C58411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57170-3582-ED99-97E5-8CE4434F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F6D42-C5F6-22AF-781A-DC6D97B4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A85DB371-E2F2-BFBF-0DEF-080917075C45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ughnut 19">
            <a:extLst>
              <a:ext uri="{FF2B5EF4-FFF2-40B4-BE49-F238E27FC236}">
                <a16:creationId xmlns:a16="http://schemas.microsoft.com/office/drawing/2014/main" id="{2CA7E5C0-B962-AE5F-F186-FF8F439A43F1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ughnut 20">
            <a:extLst>
              <a:ext uri="{FF2B5EF4-FFF2-40B4-BE49-F238E27FC236}">
                <a16:creationId xmlns:a16="http://schemas.microsoft.com/office/drawing/2014/main" id="{576B7424-EA7A-337B-5CE7-0B8E6E8FA27E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7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C6672C0-6C32-9D2A-7333-47C7ACB9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3" name="Picture 2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8F4D274-31E2-50E1-2065-9B1C0EE8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6F165B92-9592-E48A-BB47-E62CA58D67E0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1F3F6450-7D2A-20D8-6B6C-D4859F235120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81A253AD-036F-54C7-355E-7579D21FC70F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F61E315-3D4A-C5D6-9A86-BB8E57627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7FA110-2C82-FE23-23FA-0FCD287F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A77FBD4-7A72-B4A8-4291-EC940620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5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0F629DC9-D678-190F-6352-13C549D0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3" name="Picture 2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397AE092-9A86-514F-BB77-DB3965D7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EA11780E-6E8F-4925-7A2D-B3535D7C27C7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42181F7A-EACC-00CA-E6C7-E0BEB1E130F8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AD22C0FC-4C1E-739A-61E5-6CF099089D23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742326-5DA1-46EE-1C53-22F1260C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FD69695-E0DB-2CA5-D157-631014E5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3B0EE7-9DCE-99BD-056E-3BDDEDD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7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0AAD7FD-D92F-AF31-087D-4805F3BF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E0D747EF-6277-C862-E5D4-E1EE77D4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B9555768-3FC7-5828-A360-F11E09EF5CA6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C9DDBA37-B3C7-3263-232C-E59CE47AB0C0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8F69D810-0655-C739-5B5F-65FA51BF4D56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5BA1D516-1E95-4AFE-1B77-2B15FDD86BBD}"/>
              </a:ext>
            </a:extLst>
          </p:cNvPr>
          <p:cNvSpPr/>
          <p:nvPr/>
        </p:nvSpPr>
        <p:spPr>
          <a:xfrm>
            <a:off x="3718220" y="4774934"/>
            <a:ext cx="304800" cy="1028700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91C3B70-E09A-0CB1-0F9B-CD49D514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1E1411E-F4C3-5C8E-1CD7-A8E552A2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00C043-3FF5-4D5C-A94F-77219CE0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67127-A114-B9A1-BBEA-D4DB9740B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94" y="282036"/>
            <a:ext cx="6861876" cy="65759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2C224D-E741-5695-0490-50537CFE8E5B}"/>
              </a:ext>
            </a:extLst>
          </p:cNvPr>
          <p:cNvSpPr/>
          <p:nvPr/>
        </p:nvSpPr>
        <p:spPr>
          <a:xfrm>
            <a:off x="3986784" y="1645921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43FDB-B57D-4CC7-7018-BF9458492E7E}"/>
              </a:ext>
            </a:extLst>
          </p:cNvPr>
          <p:cNvSpPr/>
          <p:nvPr/>
        </p:nvSpPr>
        <p:spPr>
          <a:xfrm>
            <a:off x="7650480" y="1237489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10F449-48F1-CF4F-8D35-7334E39D3D2D}"/>
              </a:ext>
            </a:extLst>
          </p:cNvPr>
          <p:cNvSpPr/>
          <p:nvPr/>
        </p:nvSpPr>
        <p:spPr>
          <a:xfrm>
            <a:off x="2651760" y="2871217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D8209-3175-617C-227E-41BC1A8B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0CFEA8-233F-BAF7-1A6B-FA04A262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5682F-7E8D-BF03-1747-0D108B8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3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orful square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0219D694-E2DA-EE1C-E260-17005849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66813"/>
            <a:ext cx="5291666" cy="4524374"/>
          </a:xfrm>
          <a:prstGeom prst="rect">
            <a:avLst/>
          </a:prstGeom>
        </p:spPr>
      </p:pic>
      <p:pic>
        <p:nvPicPr>
          <p:cNvPr id="16" name="Picture 15" descr="A colorful char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B3E75AC-C7A0-E63D-96E5-973440A0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166812"/>
            <a:ext cx="5291667" cy="4524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7AFC8-C213-E602-EE8F-D5663C0F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D2F55-8A30-4B99-5900-4B0968E3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3723B-4CE4-C026-9BE6-EF87BD1F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4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quare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3297C6F-9B6B-B398-861C-1B5CF04C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66813"/>
            <a:ext cx="5291666" cy="4524374"/>
          </a:xfrm>
          <a:prstGeom prst="rect">
            <a:avLst/>
          </a:prstGeom>
        </p:spPr>
      </p:pic>
      <p:pic>
        <p:nvPicPr>
          <p:cNvPr id="8" name="Picture 7" descr="A rainbow colored square with white text&#10;&#10;Description automatically generated">
            <a:extLst>
              <a:ext uri="{FF2B5EF4-FFF2-40B4-BE49-F238E27FC236}">
                <a16:creationId xmlns:a16="http://schemas.microsoft.com/office/drawing/2014/main" id="{E8E3C0A7-89A5-60F7-A674-26D11C4D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166812"/>
            <a:ext cx="5291667" cy="4524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1C38E-DAA5-D9BE-EEDF-DA858D0F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D38-254B-3EB6-190D-D134B26E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326A9-EBF5-2705-4945-139D9EFD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6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quare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A49E55D3-FFA7-D5B8-8C08-3235608B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66813"/>
            <a:ext cx="5291666" cy="4524374"/>
          </a:xfrm>
          <a:prstGeom prst="rect">
            <a:avLst/>
          </a:prstGeom>
        </p:spPr>
      </p:pic>
      <p:pic>
        <p:nvPicPr>
          <p:cNvPr id="8" name="Picture 7" descr="A rainbow colored su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74AF205-F00A-8FD1-BA76-39DE8AE6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166812"/>
            <a:ext cx="5291667" cy="4524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FAF60-8A0B-780D-7F9B-E6B20ED8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ADBCF-17A6-6CC3-2867-33809F0B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DB00E-73D3-D9BC-D477-F563F922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187574-B16B-5604-ED25-5E79A55A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5" y="0"/>
            <a:ext cx="741851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01520-E129-4DEC-F120-F7114C61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30860-24F3-7593-B54B-42ADA49B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30E0D-0688-6D92-DB0D-9ACE4350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5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67127-A114-B9A1-BBEA-D4DB9740B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94" y="282036"/>
            <a:ext cx="6861876" cy="65759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2C224D-E741-5695-0490-50537CFE8E5B}"/>
              </a:ext>
            </a:extLst>
          </p:cNvPr>
          <p:cNvSpPr/>
          <p:nvPr/>
        </p:nvSpPr>
        <p:spPr>
          <a:xfrm>
            <a:off x="3986784" y="1645921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43FDB-B57D-4CC7-7018-BF9458492E7E}"/>
              </a:ext>
            </a:extLst>
          </p:cNvPr>
          <p:cNvSpPr/>
          <p:nvPr/>
        </p:nvSpPr>
        <p:spPr>
          <a:xfrm>
            <a:off x="7650480" y="1237489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10F449-48F1-CF4F-8D35-7334E39D3D2D}"/>
              </a:ext>
            </a:extLst>
          </p:cNvPr>
          <p:cNvSpPr/>
          <p:nvPr/>
        </p:nvSpPr>
        <p:spPr>
          <a:xfrm>
            <a:off x="2651760" y="2871217"/>
            <a:ext cx="169078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D8209-3175-617C-227E-41BC1A8B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0CFEA8-233F-BAF7-1A6B-FA04A262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5682F-7E8D-BF03-1747-0D108B8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90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7A3FA3D-9144-7D6D-E9A1-94C4208A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50" y="1365250"/>
            <a:ext cx="4857570" cy="4298950"/>
          </a:xfrm>
          <a:prstGeom prst="rect">
            <a:avLst/>
          </a:prstGeom>
        </p:spPr>
      </p:pic>
      <p:pic>
        <p:nvPicPr>
          <p:cNvPr id="5" name="Picture 4" descr="A graph with numbers and dots&#10;&#10;Description automatically generated">
            <a:extLst>
              <a:ext uri="{FF2B5EF4-FFF2-40B4-BE49-F238E27FC236}">
                <a16:creationId xmlns:a16="http://schemas.microsoft.com/office/drawing/2014/main" id="{B2C3C53D-C06B-E79A-46D5-0BBB9963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365250"/>
            <a:ext cx="5291667" cy="4127499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77F59B8E-2E23-67C7-18F0-DA077549C41A}"/>
              </a:ext>
            </a:extLst>
          </p:cNvPr>
          <p:cNvSpPr/>
          <p:nvPr/>
        </p:nvSpPr>
        <p:spPr>
          <a:xfrm>
            <a:off x="3390900" y="4635500"/>
            <a:ext cx="304800" cy="10287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F4766DB3-BC4A-208D-E8B1-34B3625401FF}"/>
              </a:ext>
            </a:extLst>
          </p:cNvPr>
          <p:cNvSpPr/>
          <p:nvPr/>
        </p:nvSpPr>
        <p:spPr>
          <a:xfrm>
            <a:off x="8902698" y="4484194"/>
            <a:ext cx="304800" cy="10287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D096E965-9D65-2895-4162-36C1483C5231}"/>
              </a:ext>
            </a:extLst>
          </p:cNvPr>
          <p:cNvSpPr/>
          <p:nvPr/>
        </p:nvSpPr>
        <p:spPr>
          <a:xfrm>
            <a:off x="3390900" y="1603266"/>
            <a:ext cx="304800" cy="2169948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729ECE8C-56E5-5697-61C7-EB692E4C3FF4}"/>
              </a:ext>
            </a:extLst>
          </p:cNvPr>
          <p:cNvSpPr/>
          <p:nvPr/>
        </p:nvSpPr>
        <p:spPr>
          <a:xfrm>
            <a:off x="8935543" y="2890345"/>
            <a:ext cx="304800" cy="538655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61834-0723-0F5D-354A-6DEFC0A7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A5EC3-504A-9132-F87A-DABE9B3A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797839-730B-8750-D702-D36E6FFC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B0224E8-D140-EE50-BD68-685D49764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A5456-B71F-F60B-5809-449F1C367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27" y="4585252"/>
            <a:ext cx="7772400" cy="198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42E7D-DEEE-E61C-52BC-E8647A5E6A5C}"/>
              </a:ext>
            </a:extLst>
          </p:cNvPr>
          <p:cNvSpPr txBox="1"/>
          <p:nvPr/>
        </p:nvSpPr>
        <p:spPr>
          <a:xfrm>
            <a:off x="6125282" y="3579755"/>
            <a:ext cx="5591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Wednesday morning talk: </a:t>
            </a:r>
          </a:p>
          <a:p>
            <a:r>
              <a:rPr lang="en-US" i="1" dirty="0"/>
              <a:t>The </a:t>
            </a:r>
            <a:r>
              <a:rPr lang="en-US" i="1" dirty="0" err="1"/>
              <a:t>Jülich-Bonn</a:t>
            </a:r>
            <a:r>
              <a:rPr lang="en-US" i="1" dirty="0"/>
              <a:t> dynamical coupled-channel approach</a:t>
            </a:r>
          </a:p>
          <a:p>
            <a:r>
              <a:rPr lang="en-US" dirty="0"/>
              <a:t>Given by: </a:t>
            </a:r>
            <a:r>
              <a:rPr lang="en-US" b="1" dirty="0"/>
              <a:t>Christian Schneider</a:t>
            </a: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024D16C1-4B22-59C8-0DEB-4866BC6FCC2A}"/>
              </a:ext>
            </a:extLst>
          </p:cNvPr>
          <p:cNvSpPr/>
          <p:nvPr/>
        </p:nvSpPr>
        <p:spPr>
          <a:xfrm>
            <a:off x="1730051" y="1722517"/>
            <a:ext cx="304800" cy="923330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14286-C016-ADB8-4CD2-BF433989870F}"/>
              </a:ext>
            </a:extLst>
          </p:cNvPr>
          <p:cNvSpPr txBox="1"/>
          <p:nvPr/>
        </p:nvSpPr>
        <p:spPr>
          <a:xfrm>
            <a:off x="5061823" y="463187"/>
            <a:ext cx="4573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(purple) result for N(1520):    -17.5 deg     </a:t>
            </a:r>
          </a:p>
          <a:p>
            <a:endParaRPr lang="en-US" dirty="0"/>
          </a:p>
          <a:p>
            <a:r>
              <a:rPr lang="en-US" dirty="0"/>
              <a:t>Particle Data Group:         from -5 to -15 deg</a:t>
            </a: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6AC6B4C1-E8AC-5E95-D62A-FF330AB7748E}"/>
              </a:ext>
            </a:extLst>
          </p:cNvPr>
          <p:cNvSpPr/>
          <p:nvPr/>
        </p:nvSpPr>
        <p:spPr>
          <a:xfrm>
            <a:off x="1720720" y="4757312"/>
            <a:ext cx="304800" cy="923330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624A09CC-62FD-CC26-ED4F-DCCB6E800C87}"/>
              </a:ext>
            </a:extLst>
          </p:cNvPr>
          <p:cNvSpPr/>
          <p:nvPr/>
        </p:nvSpPr>
        <p:spPr>
          <a:xfrm rot="16200000">
            <a:off x="8544420" y="69990"/>
            <a:ext cx="553600" cy="1175660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D6EE1810-D9CD-A869-E817-2A4446CE0C4D}"/>
              </a:ext>
            </a:extLst>
          </p:cNvPr>
          <p:cNvSpPr/>
          <p:nvPr/>
        </p:nvSpPr>
        <p:spPr>
          <a:xfrm rot="16200000">
            <a:off x="10558810" y="4966109"/>
            <a:ext cx="540012" cy="1113947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6E85B6F-03B9-285C-FF5A-827560EE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032AEC9-0136-377B-1745-97580762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9D1CAB-F275-19D0-36D0-231A6346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32</a:t>
            </a:fld>
            <a:endParaRPr lang="en-US"/>
          </a:p>
        </p:txBody>
      </p:sp>
      <p:pic>
        <p:nvPicPr>
          <p:cNvPr id="14" name="Picture 13" descr="A person with a mustache and a white hat&#10;&#10;Description automatically generated">
            <a:extLst>
              <a:ext uri="{FF2B5EF4-FFF2-40B4-BE49-F238E27FC236}">
                <a16:creationId xmlns:a16="http://schemas.microsoft.com/office/drawing/2014/main" id="{0238EEBE-42C4-21FA-6F38-7F62B7155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855" y="1462159"/>
            <a:ext cx="3768450" cy="21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9D99F510-6214-C403-37C8-99617B6E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751"/>
            <a:ext cx="5291666" cy="4762497"/>
          </a:xfrm>
          <a:prstGeom prst="rect">
            <a:avLst/>
          </a:prstGeom>
        </p:spPr>
      </p:pic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54BE6A7-0256-69EC-09A7-269E1373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54365"/>
            <a:ext cx="5291667" cy="47492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E2C19-AAE7-22A1-DBD5-680BD42B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hr-HR">
                <a:solidFill>
                  <a:schemeClr val="tx1">
                    <a:tint val="75000"/>
                  </a:schemeClr>
                </a:solidFill>
              </a:rPr>
              <a:t>Saša Ceci (RBI)  PWA13/ATHOS8</a:t>
            </a: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0E61-9B7C-0700-2C43-F27F0738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49FAA-9066-9B0E-CF7A-B4E5FCDA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8A8CE271-3656-3332-694D-B1D16BEB8C75}"/>
              </a:ext>
            </a:extLst>
          </p:cNvPr>
          <p:cNvSpPr/>
          <p:nvPr/>
        </p:nvSpPr>
        <p:spPr>
          <a:xfrm>
            <a:off x="3338068" y="4781549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2B2B8FE2-1473-8C76-9E0F-35E796A5ABD3}"/>
              </a:ext>
            </a:extLst>
          </p:cNvPr>
          <p:cNvSpPr/>
          <p:nvPr/>
        </p:nvSpPr>
        <p:spPr>
          <a:xfrm>
            <a:off x="7513828" y="4788164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5F25F70B-0F07-8AF2-A99B-22A602029938}"/>
              </a:ext>
            </a:extLst>
          </p:cNvPr>
          <p:cNvSpPr/>
          <p:nvPr/>
        </p:nvSpPr>
        <p:spPr>
          <a:xfrm>
            <a:off x="9075591" y="4801117"/>
            <a:ext cx="304800" cy="10287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6A9BF951-D4FF-4E7D-DF3F-A66C4C09D503}"/>
              </a:ext>
            </a:extLst>
          </p:cNvPr>
          <p:cNvSpPr/>
          <p:nvPr/>
        </p:nvSpPr>
        <p:spPr>
          <a:xfrm>
            <a:off x="3718220" y="4774934"/>
            <a:ext cx="304800" cy="1028700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A71165E6-4E64-67C7-A8D4-90C89BC11E56}"/>
              </a:ext>
            </a:extLst>
          </p:cNvPr>
          <p:cNvSpPr/>
          <p:nvPr/>
        </p:nvSpPr>
        <p:spPr>
          <a:xfrm>
            <a:off x="1720720" y="4757312"/>
            <a:ext cx="304800" cy="923330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437755D5-34F1-8461-23C9-31C56CFFB725}"/>
              </a:ext>
            </a:extLst>
          </p:cNvPr>
          <p:cNvSpPr/>
          <p:nvPr/>
        </p:nvSpPr>
        <p:spPr>
          <a:xfrm>
            <a:off x="1730051" y="1931840"/>
            <a:ext cx="304800" cy="923330"/>
          </a:xfrm>
          <a:prstGeom prst="donut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5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6B431B11-4753-5373-8168-9C3F2D29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89365"/>
            <a:ext cx="5291666" cy="3479270"/>
          </a:xfrm>
          <a:prstGeom prst="rect">
            <a:avLst/>
          </a:prstGeom>
        </p:spPr>
      </p:pic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7EEE943-D50D-E29B-9368-8EDD4BB0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35666"/>
            <a:ext cx="5291667" cy="3386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EE3A6-F425-A000-312A-B6743E4D8615}"/>
              </a:ext>
            </a:extLst>
          </p:cNvPr>
          <p:cNvSpPr/>
          <p:nvPr/>
        </p:nvSpPr>
        <p:spPr>
          <a:xfrm>
            <a:off x="2289028" y="2102538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4EC64-49A1-90DD-7801-D91895EBEF67}"/>
              </a:ext>
            </a:extLst>
          </p:cNvPr>
          <p:cNvSpPr/>
          <p:nvPr/>
        </p:nvSpPr>
        <p:spPr>
          <a:xfrm>
            <a:off x="7927828" y="2102538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0DEB5-C9E5-C976-43C3-359775A40129}"/>
              </a:ext>
            </a:extLst>
          </p:cNvPr>
          <p:cNvSpPr/>
          <p:nvPr/>
        </p:nvSpPr>
        <p:spPr>
          <a:xfrm>
            <a:off x="10852549" y="3821649"/>
            <a:ext cx="244502" cy="310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619F-7CB7-C8EE-AC5B-71E780FCB4F9}"/>
              </a:ext>
            </a:extLst>
          </p:cNvPr>
          <p:cNvSpPr/>
          <p:nvPr/>
        </p:nvSpPr>
        <p:spPr>
          <a:xfrm>
            <a:off x="7352202" y="2639336"/>
            <a:ext cx="820127" cy="5057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E5D23-1365-E7E0-BE9F-FFABCB0812AE}"/>
              </a:ext>
            </a:extLst>
          </p:cNvPr>
          <p:cNvSpPr/>
          <p:nvPr/>
        </p:nvSpPr>
        <p:spPr>
          <a:xfrm>
            <a:off x="8273507" y="2257564"/>
            <a:ext cx="1423791" cy="9865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D6BA8B-A1D7-051D-BFF9-6004CF3E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16BF2-A16F-DBF0-733E-99ADDA86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0CF6C1E-220B-3351-2806-D05CF37C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03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64CEC5F-ECE7-7C41-7DDE-353753D66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76237" y="136525"/>
            <a:ext cx="11161606" cy="627723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85195-DB77-F0D8-7E5A-6630C420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C024A-A4FD-FB7D-734B-C5DB899D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S.C., M. </a:t>
            </a:r>
            <a:r>
              <a:rPr lang="en-US" b="1" dirty="0" err="1"/>
              <a:t>Vukšić</a:t>
            </a:r>
            <a:r>
              <a:rPr lang="en-US" b="1" dirty="0"/>
              <a:t>, B. Zauner, https://</a:t>
            </a:r>
            <a:r>
              <a:rPr lang="en-US" b="1" dirty="0" err="1"/>
              <a:t>arxiv.org</a:t>
            </a:r>
            <a:r>
              <a:rPr lang="en-US" b="1" dirty="0"/>
              <a:t>/abs/2005.11564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A4ECE-30AD-7A88-C2C1-143483B7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24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161A7B11-92B0-07EB-3360-EDFB182D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531" y="0"/>
            <a:ext cx="7648937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2B9B2-7D4F-04F2-040A-EAD7AFA0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D10B8-5594-88EE-8258-AB145261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CA06A-1894-3DE9-1135-FF7E2054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2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2C994-F22A-7851-D3C4-2FE035B4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33DEA-EA34-B069-2AFF-FA887406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B4FD3-39C5-A45C-58CC-33C11FA5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9DB43-71C0-269E-5EFC-C811CF4E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618" y="15154"/>
            <a:ext cx="8642583" cy="68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6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89B67BC-C778-8BB2-1E42-448FDC67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3" y="643466"/>
            <a:ext cx="10129213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D6836-E290-D703-5F8A-F31F723F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Saša Ceci (RBI)  PWA13/ATHOS8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E6AA333-8B53-FADF-FAFA-072C7BEE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b="1"/>
              <a:t>S.C., M. </a:t>
            </a:r>
            <a:r>
              <a:rPr lang="en-US" sz="1100" b="1" err="1"/>
              <a:t>Vukšić</a:t>
            </a:r>
            <a:r>
              <a:rPr lang="en-US" sz="1100" b="1"/>
              <a:t>, B. Zauner, https://</a:t>
            </a:r>
            <a:r>
              <a:rPr lang="en-US" sz="1100" b="1" err="1"/>
              <a:t>arxiv.org</a:t>
            </a:r>
            <a:r>
              <a:rPr lang="en-US" sz="1100" b="1"/>
              <a:t>/abs/2005.11564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3875E-124E-3D5A-4C40-3F74A92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BB8EC-B197-AF40-AAE0-33B810EBF862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64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C9B7-116A-D0C2-C8EE-A28C7519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756BE-B7D6-7ABB-DE95-4FD82890B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θ </a:t>
            </a:r>
            <a:r>
              <a:rPr lang="en-US" sz="2400" b="1" dirty="0"/>
              <a:t>is a useful parameter</a:t>
            </a:r>
            <a:r>
              <a:rPr lang="en-US" sz="2400" dirty="0"/>
              <a:t> and better estimates are needed</a:t>
            </a:r>
          </a:p>
          <a:p>
            <a:r>
              <a:rPr lang="en-US" sz="2400" b="1" dirty="0"/>
              <a:t>Its relationship</a:t>
            </a:r>
            <a:r>
              <a:rPr lang="en-US" sz="2400" dirty="0"/>
              <a:t> with the </a:t>
            </a:r>
            <a:r>
              <a:rPr lang="en-US" sz="2400" b="1" dirty="0"/>
              <a:t>threshold (</a:t>
            </a:r>
            <a:r>
              <a:rPr lang="el-GR" sz="2400" b="1" dirty="0"/>
              <a:t>α</a:t>
            </a:r>
            <a:r>
              <a:rPr lang="en-US" sz="2400" b="1" dirty="0"/>
              <a:t>) </a:t>
            </a:r>
            <a:r>
              <a:rPr lang="en-US" sz="2400" dirty="0"/>
              <a:t>and the </a:t>
            </a:r>
            <a:r>
              <a:rPr lang="en-US" sz="2400" b="1" dirty="0"/>
              <a:t>BW mass (</a:t>
            </a:r>
            <a:r>
              <a:rPr lang="el-GR" sz="2400" b="1" dirty="0"/>
              <a:t>β</a:t>
            </a:r>
            <a:r>
              <a:rPr lang="en-US" sz="2400" b="1" dirty="0"/>
              <a:t>) </a:t>
            </a:r>
            <a:r>
              <a:rPr lang="en-US" sz="2400" dirty="0"/>
              <a:t>is curious</a:t>
            </a:r>
          </a:p>
          <a:p>
            <a:r>
              <a:rPr lang="en-US" sz="2400" b="1" dirty="0"/>
              <a:t>Do calculate</a:t>
            </a:r>
            <a:r>
              <a:rPr lang="en-US" sz="2400" dirty="0"/>
              <a:t> T matrix in the complex plane, even far from resonant poles</a:t>
            </a:r>
          </a:p>
          <a:p>
            <a:r>
              <a:rPr lang="en-US" sz="2400" b="1" dirty="0"/>
              <a:t>Beware</a:t>
            </a:r>
            <a:r>
              <a:rPr lang="en-US" sz="2400" dirty="0"/>
              <a:t> not only (unnecessary) </a:t>
            </a:r>
            <a:r>
              <a:rPr lang="en-US" sz="2400" b="1" dirty="0"/>
              <a:t>poles</a:t>
            </a:r>
            <a:r>
              <a:rPr lang="en-US" sz="2400" dirty="0"/>
              <a:t>, but also </a:t>
            </a:r>
            <a:r>
              <a:rPr lang="en-US" sz="2400" b="1" dirty="0"/>
              <a:t>zeros</a:t>
            </a:r>
          </a:p>
          <a:p>
            <a:r>
              <a:rPr lang="en-US" sz="2400" dirty="0"/>
              <a:t>What we call a non-BW resonance can in fact be a </a:t>
            </a:r>
            <a:r>
              <a:rPr lang="en-US" sz="2400" b="1" dirty="0"/>
              <a:t>good BW resonance</a:t>
            </a:r>
          </a:p>
          <a:p>
            <a:r>
              <a:rPr lang="en-US" sz="2400" b="1" dirty="0"/>
              <a:t>f</a:t>
            </a:r>
            <a:r>
              <a:rPr lang="en-US" sz="2400" b="1" baseline="-25000" dirty="0"/>
              <a:t>0</a:t>
            </a:r>
            <a:r>
              <a:rPr lang="en-US" sz="2400" b="1" dirty="0"/>
              <a:t>(500)</a:t>
            </a:r>
            <a:r>
              <a:rPr lang="en-US" sz="2400" dirty="0"/>
              <a:t> is strange for a similar reason why </a:t>
            </a:r>
            <a:r>
              <a:rPr lang="el-GR" sz="2400" b="1" dirty="0"/>
              <a:t>Δ</a:t>
            </a:r>
            <a:r>
              <a:rPr lang="en-US" sz="2400" b="1" dirty="0"/>
              <a:t>(1232) </a:t>
            </a:r>
            <a:r>
              <a:rPr lang="en-US" sz="2400" dirty="0"/>
              <a:t>is strange</a:t>
            </a:r>
          </a:p>
          <a:p>
            <a:r>
              <a:rPr lang="en-US" sz="2400" dirty="0"/>
              <a:t>It is </a:t>
            </a:r>
            <a:r>
              <a:rPr lang="en-US" sz="2400" b="1" dirty="0"/>
              <a:t>too close to the threshold </a:t>
            </a:r>
            <a:r>
              <a:rPr lang="en-US" sz="2400" dirty="0"/>
              <a:t>(and too broad)…</a:t>
            </a:r>
          </a:p>
          <a:p>
            <a:r>
              <a:rPr lang="en-US" sz="2400" dirty="0"/>
              <a:t>(broadness, by itself, is not a problem, see e.g. the </a:t>
            </a:r>
            <a:r>
              <a:rPr lang="en-US" sz="2400" b="1" dirty="0"/>
              <a:t>Z boson</a:t>
            </a:r>
            <a:r>
              <a:rPr lang="en-US" sz="2400" dirty="0"/>
              <a:t>)</a:t>
            </a:r>
          </a:p>
          <a:p>
            <a:r>
              <a:rPr lang="en-US" sz="2400" dirty="0"/>
              <a:t>…but it is describable by nearly simplest BW parameterization </a:t>
            </a:r>
            <a:r>
              <a:rPr lang="en-US" sz="2400" b="1" dirty="0"/>
              <a:t>(M, </a:t>
            </a:r>
            <a:r>
              <a:rPr lang="el-GR" sz="2400" b="1" dirty="0"/>
              <a:t>Γ,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el-GR" sz="2400" b="1" dirty="0"/>
              <a:t>β</a:t>
            </a:r>
            <a:r>
              <a:rPr lang="en-US" sz="2400" b="1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0F901-FBEA-1771-4E5E-232317C8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2B6A-4E7A-5ECB-5CDC-939AC729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524B-250F-F97B-3A13-FA2797A3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11D0A-987D-5963-695B-E4546B580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21" y="156465"/>
            <a:ext cx="7772400" cy="670153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942C1D-D9A0-86FF-23D1-13399E16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AC23C-9BE4-489E-FDDA-CB57F962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52982-AB4A-6969-F4B9-A1D55BD6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1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EC851-4040-214A-F007-0B7A2991CE75}"/>
              </a:ext>
            </a:extLst>
          </p:cNvPr>
          <p:cNvSpPr txBox="1"/>
          <p:nvPr/>
        </p:nvSpPr>
        <p:spPr>
          <a:xfrm>
            <a:off x="7555425" y="136525"/>
            <a:ext cx="4243640" cy="3958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Purple phase…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…all in my brain.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Lately, things just don’t seem the same.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laying a guitar&#10;&#10;Description automatically generated">
            <a:extLst>
              <a:ext uri="{FF2B5EF4-FFF2-40B4-BE49-F238E27FC236}">
                <a16:creationId xmlns:a16="http://schemas.microsoft.com/office/drawing/2014/main" id="{8F12B658-8290-6FF1-7061-4AF0E8C9D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1" r="5727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49FBA-7FC8-76BF-145B-6AC35C10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4AAD-E74B-B4E1-76D9-41F1EDAA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BA4C-8038-A812-8979-7E27CB72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FB680-B3D0-7AD7-0F7F-5203613BD3D2}"/>
              </a:ext>
            </a:extLst>
          </p:cNvPr>
          <p:cNvSpPr txBox="1"/>
          <p:nvPr/>
        </p:nvSpPr>
        <p:spPr>
          <a:xfrm>
            <a:off x="7225361" y="3036287"/>
            <a:ext cx="4128439" cy="3958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Thank you </a:t>
            </a:r>
            <a:r>
              <a:rPr lang="en-US" sz="5400" b="1" dirty="0">
                <a:solidFill>
                  <a:srgbClr val="7030A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 </a:t>
            </a:r>
            <a:endParaRPr lang="en-US" sz="5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69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95525B48-D0B1-2F47-EC7B-F53438E95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9" b="13397"/>
          <a:stretch/>
        </p:blipFill>
        <p:spPr>
          <a:xfrm>
            <a:off x="20" y="-13006"/>
            <a:ext cx="12191980" cy="68567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F9177-7277-40B7-FF2E-73E9D58D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33470-EE19-6962-96C9-4191F7B6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438AA-A9E6-8C93-952E-21FC836E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FCE32-17C1-EABA-E68A-72A87F610C03}"/>
              </a:ext>
            </a:extLst>
          </p:cNvPr>
          <p:cNvSpPr txBox="1"/>
          <p:nvPr/>
        </p:nvSpPr>
        <p:spPr>
          <a:xfrm>
            <a:off x="1995483" y="3600456"/>
            <a:ext cx="302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Mike E. Sadler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(1948-2021)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Founding father of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PWA conference</a:t>
            </a:r>
          </a:p>
        </p:txBody>
      </p:sp>
    </p:spTree>
    <p:extLst>
      <p:ext uri="{BB962C8B-B14F-4D97-AF65-F5344CB8AC3E}">
        <p14:creationId xmlns:p14="http://schemas.microsoft.com/office/powerpoint/2010/main" val="20590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D6C8A-6F24-9D4D-5D47-45C984FB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07" y="12861"/>
            <a:ext cx="7596070" cy="64759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4FEEE-CC06-71AE-C32C-A8F777A4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53614-E859-8691-3A7D-D53A7C29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0D0C4-4CF3-FF35-56FF-50D1BDE7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6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FFD5F-7487-9C73-74E1-AC25D1D84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04" y="0"/>
            <a:ext cx="7772400" cy="65107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1CC3B-EF79-AB13-48F5-AFD99F1C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9A279-5EB7-40F5-E812-6AD1CBE0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CAF84-D9B9-099D-4D0A-EFE1900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7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98CC6-8215-FD9B-56EE-FA91E4A4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04" y="0"/>
            <a:ext cx="7772400" cy="65107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948CD-4052-B8B4-3BF6-14A18237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D991D-5F8C-603C-9692-D4B423E2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4DFD-394D-E25D-389D-450FB5D7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3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FD410-F3DE-6B79-87BC-89458E96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97" y="172528"/>
            <a:ext cx="9685965" cy="65744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5F59C-13B4-4C3B-2CB0-C60AAD28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4630F-D0D1-63CA-EE6F-83C89B02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9DE2-1E6D-8DF1-95EC-3599F3CF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3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DBD21-8613-29BC-B9C2-8819A74D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92" y="0"/>
            <a:ext cx="7772400" cy="6404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D9116-0738-2E33-F50B-C0BAB88F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Saša Ceci (RBI)  PWA13/ATHOS8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EB10F-23BE-2366-52AF-6946F2AF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460AF-3CE3-6CB1-C54C-D4169E50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8EC-B197-AF40-AAE0-33B810EBF8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16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16740</TotalTime>
  <Words>762</Words>
  <Application>Microsoft Macintosh PowerPoint</Application>
  <PresentationFormat>Widescreen</PresentationFormat>
  <Paragraphs>118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Proxima Nova</vt:lpstr>
      <vt:lpstr>Office Theme</vt:lpstr>
      <vt:lpstr>The strangest non-strange meson  is not so strange after 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strangest non-strange meson  is not so strange after all</dc:title>
  <dc:creator>Sasa Ceci</dc:creator>
  <cp:lastModifiedBy>Sasa Ceci</cp:lastModifiedBy>
  <cp:revision>63</cp:revision>
  <dcterms:created xsi:type="dcterms:W3CDTF">2024-05-10T12:49:30Z</dcterms:created>
  <dcterms:modified xsi:type="dcterms:W3CDTF">2024-05-31T17:31:17Z</dcterms:modified>
</cp:coreProperties>
</file>