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276" r:id="rId4"/>
    <p:sldId id="293" r:id="rId5"/>
    <p:sldId id="272" r:id="rId6"/>
    <p:sldId id="306" r:id="rId7"/>
    <p:sldId id="280" r:id="rId8"/>
    <p:sldId id="287" r:id="rId9"/>
    <p:sldId id="296" r:id="rId10"/>
    <p:sldId id="297" r:id="rId11"/>
    <p:sldId id="294" r:id="rId12"/>
    <p:sldId id="289" r:id="rId13"/>
    <p:sldId id="302" r:id="rId14"/>
    <p:sldId id="307" r:id="rId15"/>
    <p:sldId id="304" r:id="rId16"/>
    <p:sldId id="271" r:id="rId17"/>
    <p:sldId id="290" r:id="rId18"/>
    <p:sldId id="301" r:id="rId19"/>
    <p:sldId id="291" r:id="rId20"/>
    <p:sldId id="298" r:id="rId21"/>
    <p:sldId id="295" r:id="rId22"/>
    <p:sldId id="273" r:id="rId23"/>
    <p:sldId id="292" r:id="rId24"/>
    <p:sldId id="303" r:id="rId25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F1"/>
    <a:srgbClr val="29A4F7"/>
    <a:srgbClr val="1C74B0"/>
    <a:srgbClr val="356B97"/>
    <a:srgbClr val="073961"/>
    <a:srgbClr val="CE2C30"/>
    <a:srgbClr val="3597E6"/>
    <a:srgbClr val="117D7A"/>
    <a:srgbClr val="004C89"/>
    <a:srgbClr val="008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4" autoAdjust="0"/>
    <p:restoredTop sz="94915" autoAdjust="0"/>
  </p:normalViewPr>
  <p:slideViewPr>
    <p:cSldViewPr snapToObjects="1">
      <p:cViewPr varScale="1">
        <p:scale>
          <a:sx n="83" d="100"/>
          <a:sy n="83" d="100"/>
        </p:scale>
        <p:origin x="13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2571" y="2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69AA4E9-86E8-DD40-3A9F-D4146E138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9D8312-6ADF-7A49-29A9-7671792E2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971F-56E5-473C-888F-EC88C4171E36}" type="datetimeFigureOut">
              <a:rPr lang="de-DE" smtClean="0"/>
              <a:t>29.05.2024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FBCF8-F034-B9D8-0DC0-705B922C86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F4C069-531B-9BA4-192E-647E016E24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2F5E4-71E5-4456-86FA-058378333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61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29.05.2024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87053" y="3776626"/>
            <a:ext cx="7560000" cy="192000"/>
          </a:xfrm>
        </p:spPr>
        <p:txBody>
          <a:bodyPr/>
          <a:lstStyle>
            <a:lvl1pPr>
              <a:defRPr sz="17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dirty="0"/>
              <a:t>Frederike Hanisch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194233"/>
            <a:ext cx="2505600" cy="163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4120" y="0"/>
            <a:ext cx="1440362" cy="1440000"/>
          </a:xfrm>
          <a:prstGeom prst="rect">
            <a:avLst/>
          </a:prstGeom>
          <a:effectLst>
            <a:outerShdw dir="2700000" sx="1000" sy="1000" algn="tl" rotWithShape="0">
              <a:schemeClr val="bg1"/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5085FB5-BEAB-A3CD-9D3E-E67EE0BD3008}"/>
              </a:ext>
            </a:extLst>
          </p:cNvPr>
          <p:cNvSpPr txBox="1"/>
          <p:nvPr userDrawn="1"/>
        </p:nvSpPr>
        <p:spPr>
          <a:xfrm>
            <a:off x="656580" y="1751837"/>
            <a:ext cx="7704856" cy="17543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Accelerating Coupled Channel Analyses Using the PAWIAN Framework</a:t>
            </a:r>
            <a:endParaRPr lang="de-DE" sz="2800" b="1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92BAEC9-38D5-DA03-9C8C-19D90864EB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>
              <a:solidFill>
                <a:srgbClr val="00356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008000"/>
            <a:ext cx="8172000" cy="96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8589"/>
            <a:ext cx="8172000" cy="1919817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rgbClr val="2DA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254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355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FCD6C9C-8FDB-A51E-3933-6FA0E69E6B35}"/>
              </a:ext>
            </a:extLst>
          </p:cNvPr>
          <p:cNvSpPr txBox="1">
            <a:spLocks/>
          </p:cNvSpPr>
          <p:nvPr userDrawn="1"/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D5BBC02-F91D-6A59-7CAD-978DAFA29062}"/>
              </a:ext>
            </a:extLst>
          </p:cNvPr>
          <p:cNvSpPr txBox="1">
            <a:spLocks/>
          </p:cNvSpPr>
          <p:nvPr userDrawn="1"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1224000"/>
            <a:ext cx="8172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624000"/>
            <a:ext cx="14833648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Entwurf/Tabellentools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3658" b="-13658"/>
          <a:stretch/>
        </p:blipFill>
        <p:spPr>
          <a:xfrm>
            <a:off x="9252001" y="4437031"/>
            <a:ext cx="2067213" cy="1152211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B790435-097B-CD16-CBA0-B6E67A620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FD9FE7F-219E-3A93-6F2D-83BC09E2E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072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rgbClr val="00356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0A5BE0C-53A0-5F36-B4F0-7DC317F33758}"/>
              </a:ext>
            </a:extLst>
          </p:cNvPr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9E28F522-6075-E8C9-E925-8C807B6CF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6452648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82926" y="1224000"/>
            <a:ext cx="756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7365485"/>
            <a:ext cx="4284008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24.01.2022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215072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rgbClr val="00356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624000"/>
            <a:ext cx="13284000" cy="5541166"/>
            <a:chOff x="-2088000" y="-468000"/>
            <a:chExt cx="13284000" cy="4155874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 rotWithShape="1">
              <a:blip r:embed="rId9"/>
              <a:srcRect t="-16667" b="-16667"/>
              <a:stretch/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 rotWithShape="1">
              <a:blip r:embed="rId10"/>
              <a:srcRect t="-16667" b="-16667"/>
              <a:stretch/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68984D9D-2F10-4AA5-A9C1-72F3ADD0FB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6452648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8" r:id="rId4"/>
    <p:sldLayoutId id="2147483669" r:id="rId5"/>
    <p:sldLayoutId id="2147483650" r:id="rId6"/>
    <p:sldLayoutId id="2147483667" r:id="rId7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327" userDrawn="1">
          <p15:clr>
            <a:srgbClr val="5ACBF0"/>
          </p15:clr>
        </p15:guide>
        <p15:guide id="4" orient="horz" pos="36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xiv.org/pdf/2203.0613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explanation-of-gradient-descent-methods-momentum-adagrad-rmsprop-adam-f898b102325c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6683" y="3871324"/>
            <a:ext cx="7560000" cy="278420"/>
          </a:xfrm>
        </p:spPr>
        <p:txBody>
          <a:bodyPr/>
          <a:lstStyle/>
          <a:p>
            <a:pPr algn="ctr"/>
            <a:r>
              <a:rPr lang="de-DE" sz="1800" dirty="0"/>
              <a:t>Frederike Hanisch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FD5C3D-2A62-F2DC-53F4-74EB164AD3C8}"/>
              </a:ext>
            </a:extLst>
          </p:cNvPr>
          <p:cNvSpPr txBox="1"/>
          <p:nvPr/>
        </p:nvSpPr>
        <p:spPr>
          <a:xfrm>
            <a:off x="3707904" y="5661248"/>
            <a:ext cx="33843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>
                <a:solidFill>
                  <a:schemeClr val="bg2"/>
                </a:solidFill>
              </a:rPr>
              <a:t>29.05.2024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830DB8-BAF6-B423-00A5-C0DE8954EC2E}"/>
              </a:ext>
            </a:extLst>
          </p:cNvPr>
          <p:cNvSpPr txBox="1"/>
          <p:nvPr/>
        </p:nvSpPr>
        <p:spPr>
          <a:xfrm>
            <a:off x="1308351" y="494116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</a:rPr>
              <a:t>PWA13/ATHOS8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F3EFE7-C18E-27C7-1308-AD6AC4BDED4F}"/>
              </a:ext>
            </a:extLst>
          </p:cNvPr>
          <p:cNvSpPr txBox="1"/>
          <p:nvPr/>
        </p:nvSpPr>
        <p:spPr>
          <a:xfrm>
            <a:off x="1115616" y="4319673"/>
            <a:ext cx="8028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</a:rPr>
              <a:t>Co-</a:t>
            </a:r>
            <a:r>
              <a:rPr lang="de-DE" b="1" dirty="0" err="1">
                <a:solidFill>
                  <a:schemeClr val="bg2"/>
                </a:solidFill>
              </a:rPr>
              <a:t>Authors</a:t>
            </a:r>
            <a:r>
              <a:rPr lang="de-DE" b="1" dirty="0">
                <a:solidFill>
                  <a:schemeClr val="bg2"/>
                </a:solidFill>
              </a:rPr>
              <a:t>: Ulrich Wiedner, Fritz-Herbert Heinsius, Bertram Kopf, Meike </a:t>
            </a:r>
            <a:r>
              <a:rPr lang="de-DE" b="1" dirty="0" err="1">
                <a:solidFill>
                  <a:schemeClr val="bg2"/>
                </a:solidFill>
              </a:rPr>
              <a:t>Küßner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A952D-FBD2-5B0D-5025-6ADF6A0B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Outlook: </a:t>
            </a:r>
            <a:r>
              <a:rPr lang="en-US" b="1" dirty="0" err="1"/>
              <a:t>Autodiff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5BE9C3-4167-0788-8C55-BC153E797663}"/>
              </a:ext>
            </a:extLst>
          </p:cNvPr>
          <p:cNvSpPr txBox="1"/>
          <p:nvPr/>
        </p:nvSpPr>
        <p:spPr>
          <a:xfrm>
            <a:off x="361134" y="1196752"/>
            <a:ext cx="8243314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2000" b="1" u="sng" dirty="0">
                <a:solidFill>
                  <a:srgbClr val="003560"/>
                </a:solidFill>
              </a:rPr>
              <a:t>Future Tasks: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Extending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our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tests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to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more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complex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models</a:t>
            </a:r>
            <a:r>
              <a:rPr lang="de-DE" sz="1800" dirty="0">
                <a:solidFill>
                  <a:srgbClr val="003560"/>
                </a:solidFill>
              </a:rPr>
              <a:t> like K-Matrix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</a:rPr>
              <a:t>Performance </a:t>
            </a:r>
            <a:r>
              <a:rPr lang="de-DE" sz="1800" dirty="0" err="1">
                <a:solidFill>
                  <a:srgbClr val="003560"/>
                </a:solidFill>
              </a:rPr>
              <a:t>tests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with</a:t>
            </a:r>
            <a:r>
              <a:rPr lang="de-DE" sz="1800" dirty="0">
                <a:solidFill>
                  <a:srgbClr val="003560"/>
                </a:solidFill>
              </a:rPr>
              <a:t> Forward-Mode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Testing</a:t>
            </a:r>
            <a:r>
              <a:rPr lang="de-DE" sz="1800" dirty="0">
                <a:solidFill>
                  <a:srgbClr val="003560"/>
                </a:solidFill>
              </a:rPr>
              <a:t> different AD </a:t>
            </a:r>
            <a:r>
              <a:rPr lang="de-DE" sz="1800" dirty="0" err="1">
                <a:solidFill>
                  <a:srgbClr val="003560"/>
                </a:solidFill>
              </a:rPr>
              <a:t>packages</a:t>
            </a:r>
            <a:r>
              <a:rPr lang="de-DE" sz="1800" dirty="0">
                <a:solidFill>
                  <a:srgbClr val="003560"/>
                </a:solidFill>
              </a:rPr>
              <a:t> (</a:t>
            </a:r>
            <a:r>
              <a:rPr lang="de-DE" sz="1800" dirty="0" err="1">
                <a:solidFill>
                  <a:srgbClr val="003560"/>
                </a:solidFill>
              </a:rPr>
              <a:t>Clang</a:t>
            </a:r>
            <a:r>
              <a:rPr lang="de-DE" sz="1800" dirty="0">
                <a:solidFill>
                  <a:srgbClr val="003560"/>
                </a:solidFill>
              </a:rPr>
              <a:t> + </a:t>
            </a:r>
            <a:r>
              <a:rPr lang="de-DE" sz="1800" dirty="0" err="1">
                <a:solidFill>
                  <a:srgbClr val="003560"/>
                </a:solidFill>
              </a:rPr>
              <a:t>Clad</a:t>
            </a:r>
            <a:r>
              <a:rPr lang="de-DE" sz="1800" dirty="0">
                <a:solidFill>
                  <a:srgbClr val="003560"/>
                </a:solidFill>
              </a:rPr>
              <a:t>)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2203.06139 (arxiv.org)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</a:rPr>
              <a:t>Further Performance Tests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</a:rPr>
              <a:t>CPU-Tests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003560"/>
                </a:solidFill>
              </a:rPr>
              <a:t>Autodiff</a:t>
            </a:r>
            <a:r>
              <a:rPr lang="de-DE" sz="1800" b="1" dirty="0">
                <a:solidFill>
                  <a:srgbClr val="003560"/>
                </a:solidFill>
              </a:rPr>
              <a:t> in PAWIAN: Sever-Client-Mode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4F65D3-A318-0F0E-4F10-6C31A8A7B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99" y="3212976"/>
            <a:ext cx="2267146" cy="9144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1BBA34-507B-C908-13FB-86DD4F14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997" y="2949329"/>
            <a:ext cx="1701217" cy="14346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C121B9C-3108-2B74-D25B-7412D9EB7EC4}"/>
              </a:ext>
            </a:extLst>
          </p:cNvPr>
          <p:cNvSpPr txBox="1"/>
          <p:nvPr/>
        </p:nvSpPr>
        <p:spPr>
          <a:xfrm>
            <a:off x="4681439" y="4302202"/>
            <a:ext cx="34614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Clang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: https://clang.llvm.org/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302F45-E108-1C46-6E91-0E79A9774E24}"/>
              </a:ext>
            </a:extLst>
          </p:cNvPr>
          <p:cNvSpPr txBox="1"/>
          <p:nvPr/>
        </p:nvSpPr>
        <p:spPr>
          <a:xfrm>
            <a:off x="1284055" y="4291836"/>
            <a:ext cx="66558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https://github.com/vgvassilev/clad</a:t>
            </a:r>
          </a:p>
        </p:txBody>
      </p:sp>
    </p:spTree>
    <p:extLst>
      <p:ext uri="{BB962C8B-B14F-4D97-AF65-F5344CB8AC3E}">
        <p14:creationId xmlns:p14="http://schemas.microsoft.com/office/powerpoint/2010/main" val="146825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7FE47C-29C1-AC0A-EE96-9D117FAAD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Sorting-Based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Nearest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(SNN)</a:t>
            </a:r>
          </a:p>
        </p:txBody>
      </p:sp>
    </p:spTree>
    <p:extLst>
      <p:ext uri="{BB962C8B-B14F-4D97-AF65-F5344CB8AC3E}">
        <p14:creationId xmlns:p14="http://schemas.microsoft.com/office/powerpoint/2010/main" val="395534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DB56C-DFD0-A41E-408A-E5181E28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28000"/>
            <a:ext cx="7992432" cy="624000"/>
          </a:xfrm>
        </p:spPr>
        <p:txBody>
          <a:bodyPr/>
          <a:lstStyle/>
          <a:p>
            <a:r>
              <a:rPr lang="de-DE" b="1" dirty="0" err="1"/>
              <a:t>Sorting-Based</a:t>
            </a:r>
            <a:r>
              <a:rPr lang="de-DE" b="1" dirty="0"/>
              <a:t> </a:t>
            </a:r>
            <a:r>
              <a:rPr lang="de-DE" b="1" dirty="0" err="1"/>
              <a:t>Nearest</a:t>
            </a:r>
            <a:r>
              <a:rPr lang="de-DE" b="1" dirty="0"/>
              <a:t> </a:t>
            </a:r>
            <a:r>
              <a:rPr lang="de-DE" b="1" dirty="0" err="1"/>
              <a:t>Neighbour</a:t>
            </a:r>
            <a:r>
              <a:rPr lang="de-DE" b="1" dirty="0"/>
              <a:t> Search (SNN)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E6CCA3-79F3-980D-AEFE-35A655691F01}"/>
              </a:ext>
            </a:extLst>
          </p:cNvPr>
          <p:cNvSpPr txBox="1"/>
          <p:nvPr/>
        </p:nvSpPr>
        <p:spPr>
          <a:xfrm>
            <a:off x="323528" y="2276872"/>
            <a:ext cx="3600400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In times of high statistic data samples events can become indistinguishable within detector resolution</a:t>
            </a: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003560"/>
                </a:solidFill>
                <a:latin typeface="+mj-lt"/>
              </a:rPr>
              <a:t>Idea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: Combine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events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within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the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detector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resolution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without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losing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information</a:t>
            </a:r>
            <a:endParaRPr lang="en-US" sz="1800" b="0" i="0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3560"/>
              </a:solidFill>
            </a:endParaRP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3560"/>
              </a:solidFill>
            </a:endParaRPr>
          </a:p>
          <a:p>
            <a:pPr marL="137160" algn="l">
              <a:spcBef>
                <a:spcPts val="0"/>
              </a:spcBef>
              <a:spcAft>
                <a:spcPts val="800"/>
              </a:spcAft>
              <a:buSzPct val="100000"/>
            </a:pPr>
            <a:endParaRPr lang="en-US" sz="1800" b="0" i="0" dirty="0">
              <a:solidFill>
                <a:srgbClr val="003560"/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93E47DA-1FEB-0990-ED47-16B5B0D2CA85}"/>
              </a:ext>
            </a:extLst>
          </p:cNvPr>
          <p:cNvSpPr txBox="1">
            <a:spLocks/>
          </p:cNvSpPr>
          <p:nvPr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12</a:t>
            </a:fld>
            <a:r>
              <a:rPr lang="de-DE" dirty="0"/>
              <a:t> 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345F2D67-555C-AA39-5120-92BB1F703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2E60E9-D957-B70B-5E24-046EF713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340768"/>
            <a:ext cx="4687509" cy="46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214A8-0808-7CDF-D711-ED7DC858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28000"/>
            <a:ext cx="7920424" cy="624000"/>
          </a:xfrm>
        </p:spPr>
        <p:txBody>
          <a:bodyPr/>
          <a:lstStyle/>
          <a:p>
            <a:r>
              <a:rPr lang="de-DE" b="1" dirty="0" err="1"/>
              <a:t>Sorting-Based</a:t>
            </a:r>
            <a:r>
              <a:rPr lang="de-DE" b="1" dirty="0"/>
              <a:t> </a:t>
            </a:r>
            <a:r>
              <a:rPr lang="de-DE" b="1" dirty="0" err="1"/>
              <a:t>Nearest</a:t>
            </a:r>
            <a:r>
              <a:rPr lang="de-DE" b="1" dirty="0"/>
              <a:t> </a:t>
            </a:r>
            <a:r>
              <a:rPr lang="de-DE" b="1" dirty="0" err="1"/>
              <a:t>Neighbour</a:t>
            </a:r>
            <a:r>
              <a:rPr lang="de-DE" b="1" dirty="0"/>
              <a:t> Search (SNN)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B172AE-D850-D5D9-633A-EDECB88C2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PWA13/ATHOS |</a:t>
            </a:r>
            <a:r>
              <a:rPr lang="de-DE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23FBB2-F3CA-3723-FE2D-1BA189C42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AF3773-942C-4CDC-3975-DF14D1E5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356575"/>
            <a:ext cx="4174051" cy="47768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9350" rIns="9144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000" b="1" u="sng" dirty="0">
                <a:solidFill>
                  <a:srgbClr val="003560"/>
                </a:solidFill>
                <a:latin typeface="+mj-lt"/>
              </a:rPr>
              <a:t>Problem: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altLang="de-DE" sz="800" b="1" u="sng" dirty="0">
              <a:solidFill>
                <a:srgbClr val="003560"/>
              </a:solidFill>
              <a:latin typeface="+mj-lt"/>
            </a:endParaRP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Traditional methods include k-nearest neighbor (k-NN) and fixed-radius near neighbor (FRNN) search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Existing methods face challenges in balancing speed and accuracy, particularly for high-dimensional data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Need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method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that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fast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exact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without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requiring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complex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parameter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tuning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422910" indent="-285750"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3560"/>
                </a:solidFill>
              </a:rPr>
              <a:t>SNN algorithm based on  </a:t>
            </a:r>
            <a:r>
              <a:rPr lang="de-DE" sz="1800" b="0" i="1" u="sng" strike="noStrike" baseline="0" dirty="0">
                <a:solidFill>
                  <a:srgbClr val="003560"/>
                </a:solidFill>
                <a:latin typeface="+mj-lt"/>
              </a:rPr>
              <a:t>arXiv:2212.07679v6</a:t>
            </a:r>
            <a:r>
              <a:rPr lang="de-DE" sz="1800" b="0" i="0" u="none" strike="noStrike" baseline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b="0" i="0" u="none" strike="noStrike" baseline="0" dirty="0" err="1">
                <a:solidFill>
                  <a:srgbClr val="003560"/>
                </a:solidFill>
                <a:latin typeface="+mj-lt"/>
              </a:rPr>
              <a:t>solves</a:t>
            </a:r>
            <a:r>
              <a:rPr lang="de-DE" sz="1800" b="0" i="0" u="none" strike="noStrike" baseline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b="0" i="0" u="none" strike="noStrike" baseline="0" dirty="0" err="1">
                <a:solidFill>
                  <a:srgbClr val="003560"/>
                </a:solidFill>
                <a:latin typeface="+mj-lt"/>
              </a:rPr>
              <a:t>these</a:t>
            </a:r>
            <a:r>
              <a:rPr lang="de-DE" sz="1800" b="0" i="0" u="none" strike="noStrike" baseline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b="0" i="0" u="none" strike="noStrike" baseline="0" dirty="0" err="1">
                <a:solidFill>
                  <a:srgbClr val="003560"/>
                </a:solidFill>
                <a:latin typeface="+mj-lt"/>
              </a:rPr>
              <a:t>pro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blems</a:t>
            </a:r>
            <a:endParaRPr lang="de-DE" sz="1800" dirty="0">
              <a:solidFill>
                <a:srgbClr val="003560"/>
              </a:solidFill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17422A5-9576-F7E9-1D41-3B65D3B8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46092"/>
            <a:ext cx="4048469" cy="39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0676C-2064-0B13-8294-AFC274C9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SNN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E80B8B-8CEB-F767-AA06-7C38C7915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7B25A7-F05D-06AB-4E09-D3A7ED16D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166FB3-A19F-D00C-41E0-66D3415F1AE0}"/>
              </a:ext>
            </a:extLst>
          </p:cNvPr>
          <p:cNvSpPr txBox="1"/>
          <p:nvPr/>
        </p:nvSpPr>
        <p:spPr>
          <a:xfrm>
            <a:off x="360194" y="851074"/>
            <a:ext cx="764638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altLang="de-DE" sz="2000" u="sng" dirty="0">
              <a:solidFill>
                <a:srgbClr val="003560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1" i="0" u="sng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Advantages: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800" b="1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Simplicity: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No parameters except the search radius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Exactness: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Guarantees all data points within the search radius are found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Speed: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Outperforms brute force and tree-based 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F</a:t>
            </a: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lexibility: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Low indexing time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rgbClr val="003560"/>
              </a:solidFill>
              <a:highlight>
                <a:srgbClr val="FFFFFF"/>
              </a:highlight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u="sng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Requirements:</a:t>
            </a:r>
            <a:endParaRPr lang="de-DE" sz="2000" b="1" i="0" u="sng" dirty="0">
              <a:solidFill>
                <a:srgbClr val="073961"/>
              </a:solidFill>
              <a:effectLst/>
              <a:highlight>
                <a:srgbClr val="F8F9FA"/>
              </a:highlight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="1" dirty="0">
              <a:solidFill>
                <a:srgbClr val="073961"/>
              </a:solidFill>
              <a:highlight>
                <a:srgbClr val="FFFFFF"/>
              </a:highligh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73961"/>
                </a:solidFill>
              </a:rPr>
              <a:t>NN </a:t>
            </a:r>
            <a:r>
              <a:rPr lang="de-DE" sz="1700" dirty="0" err="1">
                <a:solidFill>
                  <a:srgbClr val="073961"/>
                </a:solidFill>
              </a:rPr>
              <a:t>search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is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performed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before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the</a:t>
            </a:r>
            <a:r>
              <a:rPr lang="de-DE" sz="1700" dirty="0">
                <a:solidFill>
                  <a:srgbClr val="073961"/>
                </a:solidFill>
              </a:rPr>
              <a:t> fit </a:t>
            </a:r>
            <a:r>
              <a:rPr lang="de-DE" sz="1700" dirty="0" err="1">
                <a:solidFill>
                  <a:srgbClr val="073961"/>
                </a:solidFill>
              </a:rPr>
              <a:t>to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prepare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the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data</a:t>
            </a:r>
            <a:r>
              <a:rPr lang="de-DE" sz="1700" dirty="0">
                <a:solidFill>
                  <a:srgbClr val="073961"/>
                </a:solidFill>
              </a:rPr>
              <a:t> and </a:t>
            </a:r>
            <a:r>
              <a:rPr lang="de-DE" sz="1700" dirty="0" err="1">
                <a:solidFill>
                  <a:srgbClr val="073961"/>
                </a:solidFill>
              </a:rPr>
              <a:t>reassign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event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weights</a:t>
            </a:r>
            <a:endParaRPr lang="de-DE" sz="1700" dirty="0">
              <a:solidFill>
                <a:srgbClr val="0739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73961"/>
                </a:solidFill>
              </a:rPr>
              <a:t>Channel </a:t>
            </a:r>
            <a:r>
              <a:rPr lang="de-DE" sz="1700" dirty="0" err="1">
                <a:solidFill>
                  <a:srgbClr val="073961"/>
                </a:solidFill>
              </a:rPr>
              <a:t>specific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information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need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to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be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roughly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known</a:t>
            </a:r>
            <a:r>
              <a:rPr lang="de-DE" sz="1700" dirty="0">
                <a:solidFill>
                  <a:srgbClr val="073961"/>
                </a:solidFill>
              </a:rPr>
              <a:t>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700" dirty="0" err="1">
                <a:solidFill>
                  <a:srgbClr val="073961"/>
                </a:solidFill>
              </a:rPr>
              <a:t>Detector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resolution</a:t>
            </a:r>
            <a:endParaRPr lang="de-DE" sz="1700" dirty="0">
              <a:solidFill>
                <a:srgbClr val="07396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73961"/>
                </a:solidFill>
              </a:rPr>
              <a:t>Relevant PHSP </a:t>
            </a:r>
            <a:r>
              <a:rPr lang="de-DE" sz="1700" dirty="0" err="1">
                <a:solidFill>
                  <a:srgbClr val="073961"/>
                </a:solidFill>
              </a:rPr>
              <a:t>dimensions</a:t>
            </a:r>
            <a:r>
              <a:rPr lang="de-DE" sz="1700" dirty="0">
                <a:solidFill>
                  <a:srgbClr val="073961"/>
                </a:solidFill>
              </a:rPr>
              <a:t> and </a:t>
            </a:r>
            <a:r>
              <a:rPr lang="de-DE" sz="1700" dirty="0" err="1">
                <a:solidFill>
                  <a:srgbClr val="073961"/>
                </a:solidFill>
              </a:rPr>
              <a:t>utilisation</a:t>
            </a:r>
            <a:r>
              <a:rPr lang="de-DE" sz="1700" dirty="0">
                <a:solidFill>
                  <a:srgbClr val="073961"/>
                </a:solidFill>
              </a:rPr>
              <a:t> of </a:t>
            </a:r>
            <a:r>
              <a:rPr lang="de-DE" sz="1700" dirty="0" err="1">
                <a:solidFill>
                  <a:srgbClr val="073961"/>
                </a:solidFill>
              </a:rPr>
              <a:t>symmetries</a:t>
            </a:r>
            <a:endParaRPr lang="de-DE" sz="1700" dirty="0">
              <a:solidFill>
                <a:srgbClr val="0739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err="1">
                <a:solidFill>
                  <a:srgbClr val="073961"/>
                </a:solidFill>
              </a:rPr>
              <a:t>It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is</a:t>
            </a:r>
            <a:r>
              <a:rPr lang="de-DE" sz="1700" dirty="0">
                <a:solidFill>
                  <a:srgbClr val="073961"/>
                </a:solidFill>
              </a:rPr>
              <a:t> possible </a:t>
            </a:r>
            <a:r>
              <a:rPr lang="de-DE" sz="1700" dirty="0" err="1">
                <a:solidFill>
                  <a:srgbClr val="073961"/>
                </a:solidFill>
              </a:rPr>
              <a:t>to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assign</a:t>
            </a:r>
            <a:r>
              <a:rPr lang="de-DE" sz="1700" dirty="0">
                <a:solidFill>
                  <a:srgbClr val="073961"/>
                </a:solidFill>
              </a:rPr>
              <a:t> individual radii </a:t>
            </a:r>
            <a:r>
              <a:rPr lang="de-DE" sz="1700" dirty="0" err="1">
                <a:solidFill>
                  <a:srgbClr val="073961"/>
                </a:solidFill>
              </a:rPr>
              <a:t>depending</a:t>
            </a:r>
            <a:r>
              <a:rPr lang="de-DE" sz="1700" dirty="0">
                <a:solidFill>
                  <a:srgbClr val="073961"/>
                </a:solidFill>
              </a:rPr>
              <a:t> on </a:t>
            </a:r>
            <a:r>
              <a:rPr lang="de-DE" sz="1700" dirty="0" err="1">
                <a:solidFill>
                  <a:srgbClr val="073961"/>
                </a:solidFill>
              </a:rPr>
              <a:t>resolution</a:t>
            </a:r>
            <a:r>
              <a:rPr lang="de-DE" sz="1700" dirty="0">
                <a:solidFill>
                  <a:srgbClr val="073961"/>
                </a:solidFill>
              </a:rPr>
              <a:t> in </a:t>
            </a:r>
            <a:r>
              <a:rPr lang="de-DE" sz="1700" dirty="0" err="1">
                <a:solidFill>
                  <a:srgbClr val="073961"/>
                </a:solidFill>
              </a:rPr>
              <a:t>the</a:t>
            </a:r>
            <a:r>
              <a:rPr lang="de-DE" sz="1700" dirty="0">
                <a:solidFill>
                  <a:srgbClr val="073961"/>
                </a:solidFill>
              </a:rPr>
              <a:t> </a:t>
            </a:r>
            <a:r>
              <a:rPr lang="de-DE" sz="1700" dirty="0" err="1">
                <a:solidFill>
                  <a:srgbClr val="073961"/>
                </a:solidFill>
              </a:rPr>
              <a:t>specific</a:t>
            </a:r>
            <a:r>
              <a:rPr lang="de-DE" sz="1700" dirty="0">
                <a:solidFill>
                  <a:srgbClr val="073961"/>
                </a:solidFill>
              </a:rPr>
              <a:t> PHSP </a:t>
            </a:r>
            <a:r>
              <a:rPr lang="de-DE" sz="1700" dirty="0" err="1">
                <a:solidFill>
                  <a:srgbClr val="073961"/>
                </a:solidFill>
              </a:rPr>
              <a:t>volume</a:t>
            </a:r>
            <a:endParaRPr lang="de-DE" sz="1700" dirty="0">
              <a:solidFill>
                <a:srgbClr val="07396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b="0" i="0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3EB191-0F4E-29D0-48ED-5613DD95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16633"/>
            <a:ext cx="1816221" cy="17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AB6B4832-3E10-CC18-03B5-9A949D9545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000" y="528000"/>
                <a:ext cx="8064440" cy="624000"/>
              </a:xfrm>
            </p:spPr>
            <p:txBody>
              <a:bodyPr/>
              <a:lstStyle/>
              <a:p>
                <a:r>
                  <a:rPr lang="de-DE" b="1" dirty="0"/>
                  <a:t>SNN – </a:t>
                </a:r>
                <a:r>
                  <a:rPr lang="de-DE" b="1" dirty="0" err="1"/>
                  <a:t>Example</a:t>
                </a:r>
                <a:r>
                  <a:rPr lang="de-DE" b="1" dirty="0"/>
                  <a:t> </a:t>
                </a:r>
                <a:r>
                  <a:rPr lang="de-DE" b="1" dirty="0" err="1"/>
                  <a:t>from</a:t>
                </a:r>
                <a:r>
                  <a:rPr lang="de-DE" b="1" dirty="0"/>
                  <a:t> </a:t>
                </a:r>
                <a:r>
                  <a:rPr lang="de-DE" b="1" dirty="0" err="1"/>
                  <a:t>radiative</a:t>
                </a:r>
                <a:r>
                  <a:rPr lang="de-DE" b="1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800" b="1" i="0" dirty="0">
                    <a:solidFill>
                      <a:srgbClr val="003560"/>
                    </a:solidFill>
                  </a:rPr>
                  <a:t> data</a:t>
                </a:r>
                <a:br>
                  <a:rPr lang="en-US" sz="2800" b="1" i="0" dirty="0">
                    <a:solidFill>
                      <a:srgbClr val="003560"/>
                    </a:solidFill>
                  </a:rPr>
                </a:br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AB6B4832-3E10-CC18-03B5-9A949D954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000" y="528000"/>
                <a:ext cx="8064440" cy="624000"/>
              </a:xfrm>
              <a:blipFill>
                <a:blip r:embed="rId2"/>
                <a:stretch>
                  <a:fillRect l="-2570" t="-17647" b="-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52B2AAC-6BBC-E44E-C55D-818363E5C240}"/>
              </a:ext>
            </a:extLst>
          </p:cNvPr>
          <p:cNvSpPr txBox="1">
            <a:spLocks/>
          </p:cNvSpPr>
          <p:nvPr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15</a:t>
            </a:fld>
            <a:r>
              <a:rPr lang="de-DE" dirty="0"/>
              <a:t> 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A0D7C9-CD4A-B143-DE92-AB24C19A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F1FBDE9-CA27-92FD-0EAD-5F8DF583A18F}"/>
                  </a:ext>
                </a:extLst>
              </p:cNvPr>
              <p:cNvSpPr txBox="1"/>
              <p:nvPr/>
            </p:nvSpPr>
            <p:spPr>
              <a:xfrm>
                <a:off x="274817" y="836712"/>
                <a:ext cx="6169391" cy="6078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700" dirty="0">
                  <a:solidFill>
                    <a:srgbClr val="073961"/>
                  </a:solidFill>
                </a:endParaRPr>
              </a:p>
              <a:p>
                <a:r>
                  <a:rPr lang="de-DE" sz="2000" b="1" u="sng" dirty="0" err="1">
                    <a:solidFill>
                      <a:srgbClr val="073961"/>
                    </a:solidFill>
                  </a:rPr>
                  <a:t>Example</a:t>
                </a:r>
                <a:r>
                  <a:rPr lang="de-DE" sz="2000" b="1" u="sng" dirty="0">
                    <a:solidFill>
                      <a:srgbClr val="073961"/>
                    </a:solidFill>
                  </a:rPr>
                  <a:t>:</a:t>
                </a:r>
              </a:p>
              <a:p>
                <a:endParaRPr lang="de-DE" sz="800" b="1" u="sng" dirty="0">
                  <a:solidFill>
                    <a:srgbClr val="07396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700" dirty="0">
                    <a:solidFill>
                      <a:srgbClr val="073961"/>
                    </a:solidFill>
                  </a:rPr>
                  <a:t>Radiative </a:t>
                </a:r>
                <a14:m>
                  <m:oMath xmlns:m="http://schemas.openxmlformats.org/officeDocument/2006/math">
                    <m:r>
                      <a:rPr lang="de-DE" sz="1700" b="1" i="1" smtClean="0">
                        <a:solidFill>
                          <a:srgbClr val="07396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de-DE" sz="1700" b="1" i="1" smtClean="0">
                        <a:solidFill>
                          <a:srgbClr val="07396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1700" b="1" i="1" smtClean="0">
                        <a:solidFill>
                          <a:srgbClr val="07396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700" b="1" i="0" dirty="0">
                    <a:solidFill>
                      <a:srgbClr val="073961"/>
                    </a:solidFill>
                  </a:rPr>
                  <a:t> </a:t>
                </a:r>
                <a:r>
                  <a:rPr lang="en-US" sz="1700" dirty="0">
                    <a:solidFill>
                      <a:srgbClr val="073961"/>
                    </a:solidFill>
                  </a:rPr>
                  <a:t>decay channels at BESIII (10 billion events)</a:t>
                </a: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rgbClr val="073961"/>
                    </a:solidFill>
                  </a:rPr>
                  <a:t>~ 0.5 – 3 million reconstructed data events and 5–10 times more MC events</a:t>
                </a:r>
              </a:p>
              <a:p>
                <a:pPr marL="971550" lvl="2" indent="-285750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rgbClr val="073961"/>
                    </a:solidFill>
                  </a:rPr>
                  <a:t>Idea: Combine events without losing to much information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073961"/>
                    </a:solidFill>
                  </a:rPr>
                  <a:t>~ 5 relevant PHSP dimensions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u="sng" dirty="0">
                  <a:solidFill>
                    <a:srgbClr val="073961"/>
                  </a:solidFill>
                </a:endParaRPr>
              </a:p>
              <a:p>
                <a:r>
                  <a:rPr lang="en-US" sz="2000" b="1" u="sng" dirty="0">
                    <a:solidFill>
                      <a:srgbClr val="073961"/>
                    </a:solidFill>
                  </a:rPr>
                  <a:t>Preliminary results show:</a:t>
                </a:r>
              </a:p>
              <a:p>
                <a:endParaRPr lang="en-US" sz="800" b="1" u="sng" dirty="0">
                  <a:solidFill>
                    <a:srgbClr val="07396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srgbClr val="073961"/>
                    </a:solidFill>
                  </a:rPr>
                  <a:t>Compression</a:t>
                </a:r>
                <a:r>
                  <a:rPr lang="en-US" sz="1700" dirty="0">
                    <a:solidFill>
                      <a:srgbClr val="073961"/>
                    </a:solidFill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rgbClr val="073961"/>
                  </a:solidFill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rgbClr val="073961"/>
                    </a:solidFill>
                  </a:rPr>
                  <a:t>20% for MC </a:t>
                </a: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rgbClr val="073961"/>
                    </a:solidFill>
                  </a:rPr>
                  <a:t>10% for data events </a:t>
                </a: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rgbClr val="073961"/>
                    </a:solidFill>
                  </a:rPr>
                  <a:t>Directly proportional to computing time savings</a:t>
                </a: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rgbClr val="073961"/>
                    </a:solidFill>
                  </a:rPr>
                  <a:t>Fit results are comparable within precision</a:t>
                </a:r>
              </a:p>
              <a:p>
                <a:pPr lvl="1"/>
                <a:endParaRPr lang="en-US" sz="400" dirty="0">
                  <a:solidFill>
                    <a:srgbClr val="07396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073961"/>
                    </a:solidFill>
                  </a:rPr>
                  <a:t>Procedure more effective for lower PHSP dimensions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073961"/>
                    </a:solidFill>
                  </a:rPr>
                  <a:t>Especially valuable for pre fits and hypothesis studies</a:t>
                </a: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endParaRPr lang="de-DE" sz="1800" dirty="0">
                  <a:solidFill>
                    <a:srgbClr val="07396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solidFill>
                    <a:srgbClr val="07396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F1FBDE9-CA27-92FD-0EAD-5F8DF583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7" y="836712"/>
                <a:ext cx="6169391" cy="6078587"/>
              </a:xfrm>
              <a:prstGeom prst="rect">
                <a:avLst/>
              </a:prstGeom>
              <a:blipFill>
                <a:blip r:embed="rId3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E81DE7E7-7A1F-D938-E0FA-7849EA2FF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55" y="1960974"/>
            <a:ext cx="2541725" cy="25417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322D27-EB42-8018-C19E-7D79DB3178BA}"/>
              </a:ext>
            </a:extLst>
          </p:cNvPr>
          <p:cNvSpPr txBox="1"/>
          <p:nvPr/>
        </p:nvSpPr>
        <p:spPr>
          <a:xfrm>
            <a:off x="6588224" y="4569078"/>
            <a:ext cx="2304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Generated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ChatGPT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9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7FE47C-29C1-AC0A-EE96-9D117FAAD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Movement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(ADAM)</a:t>
            </a:r>
          </a:p>
        </p:txBody>
      </p:sp>
    </p:spTree>
    <p:extLst>
      <p:ext uri="{BB962C8B-B14F-4D97-AF65-F5344CB8AC3E}">
        <p14:creationId xmlns:p14="http://schemas.microsoft.com/office/powerpoint/2010/main" val="122285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DA4A0-78F6-D3CD-4C62-96EF883B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28000"/>
            <a:ext cx="8208456" cy="624000"/>
          </a:xfrm>
        </p:spPr>
        <p:txBody>
          <a:bodyPr/>
          <a:lstStyle/>
          <a:p>
            <a:r>
              <a:rPr lang="de-DE" b="1" dirty="0">
                <a:latin typeface="+mj-lt"/>
              </a:rPr>
              <a:t>ADAM (</a:t>
            </a:r>
            <a:r>
              <a:rPr lang="de-DE" b="1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Adaptive Movement </a:t>
            </a:r>
            <a:r>
              <a:rPr lang="de-DE" b="1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Estimation</a:t>
            </a:r>
            <a:r>
              <a:rPr lang="de-DE" b="1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 </a:t>
            </a:r>
            <a:r>
              <a:rPr lang="de-DE" b="1" dirty="0" err="1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A</a:t>
            </a:r>
            <a:r>
              <a:rPr lang="de-DE" b="1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lgorithm</a:t>
            </a:r>
            <a:r>
              <a:rPr lang="de-DE" b="1" dirty="0">
                <a:latin typeface="+mj-lt"/>
              </a:rPr>
              <a:t>)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6CAD287C-2E3D-C28B-88FB-4819E83205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61764" y="648550"/>
            <a:ext cx="8820472" cy="2916428"/>
          </a:xfrm>
        </p:spPr>
        <p:txBody>
          <a:bodyPr/>
          <a:lstStyle/>
          <a:p>
            <a:pPr algn="l"/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Adam </a:t>
            </a:r>
            <a:r>
              <a:rPr lang="en-US" sz="1800" b="0" i="0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optimisation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is a  gradient descent method based on adaptive estimation of first-order and second-order moments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3560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br>
              <a:rPr lang="en-US" dirty="0"/>
            </a:br>
            <a:endParaRPr lang="de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311A6C-E40D-16F8-6061-ED122439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03" y="1991572"/>
            <a:ext cx="4434537" cy="33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638D250-B959-136E-CB1B-58828E3BEDC3}"/>
              </a:ext>
            </a:extLst>
          </p:cNvPr>
          <p:cNvSpPr txBox="1"/>
          <p:nvPr/>
        </p:nvSpPr>
        <p:spPr>
          <a:xfrm>
            <a:off x="1763688" y="5455240"/>
            <a:ext cx="577838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Animation of 5 gradient descent methods on a surface: gradient descent (</a:t>
            </a:r>
            <a:r>
              <a:rPr lang="en-US" b="0" i="0" dirty="0">
                <a:solidFill>
                  <a:srgbClr val="57D6DB"/>
                </a:solidFill>
                <a:effectLst/>
                <a:highlight>
                  <a:srgbClr val="FFFFFF"/>
                </a:highlight>
                <a:latin typeface="sohne"/>
              </a:rPr>
              <a:t>cyan</a:t>
            </a:r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), momentum (</a:t>
            </a:r>
            <a:r>
              <a:rPr lang="en-US" b="0" i="0" dirty="0">
                <a:solidFill>
                  <a:srgbClr val="BD4AD1"/>
                </a:solidFill>
                <a:effectLst/>
                <a:highlight>
                  <a:srgbClr val="FFFFFF"/>
                </a:highlight>
                <a:latin typeface="sohne"/>
              </a:rPr>
              <a:t>magenta</a:t>
            </a:r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), </a:t>
            </a:r>
            <a:r>
              <a:rPr lang="en-US" b="0" i="0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AdaGrad</a:t>
            </a:r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 (white), </a:t>
            </a:r>
            <a:r>
              <a:rPr lang="en-US" b="0" i="0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RMSProp</a:t>
            </a:r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 (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sohne"/>
              </a:rPr>
              <a:t>green</a:t>
            </a:r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), Adam (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sohne"/>
              </a:rPr>
              <a:t>blue</a:t>
            </a:r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).</a:t>
            </a:r>
          </a:p>
          <a:p>
            <a:r>
              <a:rPr lang="en-US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sohne"/>
              </a:rPr>
              <a:t> </a:t>
            </a:r>
            <a:r>
              <a:rPr lang="de-DE" sz="9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Visual Explanation of Gradient Descent Methods (Momentum, </a:t>
            </a:r>
            <a:r>
              <a:rPr lang="de-DE" sz="900" u="sng" dirty="0" err="1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AdaGrad</a:t>
            </a:r>
            <a:r>
              <a:rPr lang="de-DE" sz="9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de-DE" sz="900" u="sng" dirty="0" err="1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RMSProp</a:t>
            </a:r>
            <a:r>
              <a:rPr lang="de-DE" sz="9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Adam) | </a:t>
            </a:r>
            <a:r>
              <a:rPr lang="de-DE" sz="900" u="sng" dirty="0" err="1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lang="de-DE" sz="9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Lili Jiang | </a:t>
            </a:r>
            <a:r>
              <a:rPr lang="de-DE" sz="900" u="sng" dirty="0" err="1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Towards</a:t>
            </a:r>
            <a:r>
              <a:rPr lang="de-DE" sz="900" u="sng" dirty="0">
                <a:solidFill>
                  <a:srgbClr val="BDBDB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 Science</a:t>
            </a:r>
            <a:endParaRPr lang="de-DE" sz="900" u="sng" dirty="0">
              <a:solidFill>
                <a:srgbClr val="BDBDBD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0574AF1-FAA4-C5CA-68FC-3EB97DFBCA7B}"/>
              </a:ext>
            </a:extLst>
          </p:cNvPr>
          <p:cNvSpPr txBox="1">
            <a:spLocks/>
          </p:cNvSpPr>
          <p:nvPr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17</a:t>
            </a:fld>
            <a:r>
              <a:rPr lang="de-DE" dirty="0"/>
              <a:t> 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09153BB8-B5B2-638B-3497-CB5271ABD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4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D2645A6-2130-D966-E2A1-31B0E08FE173}"/>
              </a:ext>
            </a:extLst>
          </p:cNvPr>
          <p:cNvSpPr/>
          <p:nvPr/>
        </p:nvSpPr>
        <p:spPr>
          <a:xfrm>
            <a:off x="684024" y="2348880"/>
            <a:ext cx="6624280" cy="2622919"/>
          </a:xfrm>
          <a:prstGeom prst="roundRect">
            <a:avLst/>
          </a:prstGeom>
          <a:noFill/>
          <a:ln w="571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DCA029-A977-E1A1-7E33-94F7B06F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72" y="516725"/>
            <a:ext cx="7560000" cy="624000"/>
          </a:xfrm>
        </p:spPr>
        <p:txBody>
          <a:bodyPr/>
          <a:lstStyle/>
          <a:p>
            <a:r>
              <a:rPr lang="de-DE" b="1" dirty="0"/>
              <a:t>ADAM – Basics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141629-050A-89CC-B34F-1ACE9A684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PWA13/ATHOS |</a:t>
            </a:r>
            <a:r>
              <a:rPr lang="de-DE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16582-83F7-ECDD-06E0-3775511E8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BDFAAAF-D279-93DB-DB55-F23B2369EC94}"/>
                  </a:ext>
                </a:extLst>
              </p:cNvPr>
              <p:cNvSpPr txBox="1"/>
              <p:nvPr/>
            </p:nvSpPr>
            <p:spPr>
              <a:xfrm>
                <a:off x="900278" y="2664290"/>
                <a:ext cx="32403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</m:oMath>
                  </m:oMathPara>
                </a14:m>
                <a:endParaRPr lang="de-DE" sz="1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BDFAAAF-D279-93DB-DB55-F23B2369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78" y="2664290"/>
                <a:ext cx="3240360" cy="276999"/>
              </a:xfrm>
              <a:prstGeom prst="rect">
                <a:avLst/>
              </a:prstGeom>
              <a:blipFill>
                <a:blip r:embed="rId2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F130E08-8EB8-75DB-8C1A-5FDA7F7122BF}"/>
                  </a:ext>
                </a:extLst>
              </p:cNvPr>
              <p:cNvSpPr txBox="1"/>
              <p:nvPr/>
            </p:nvSpPr>
            <p:spPr>
              <a:xfrm>
                <a:off x="1015666" y="3317674"/>
                <a:ext cx="2928494" cy="285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e-DE" sz="1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  <m:sup>
                          <m:r>
                            <a:rPr lang="de-DE" sz="1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de-DE" sz="1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F130E08-8EB8-75DB-8C1A-5FDA7F712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66" y="3317674"/>
                <a:ext cx="2928494" cy="285399"/>
              </a:xfrm>
              <a:prstGeom prst="rect">
                <a:avLst/>
              </a:prstGeom>
              <a:blipFill>
                <a:blip r:embed="rId3"/>
                <a:stretch>
                  <a:fillRect l="-625" r="-417" b="-361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FD41989-C137-B40F-039C-F89AC4A6738B}"/>
                  </a:ext>
                </a:extLst>
              </p:cNvPr>
              <p:cNvSpPr txBox="1"/>
              <p:nvPr/>
            </p:nvSpPr>
            <p:spPr>
              <a:xfrm>
                <a:off x="5119436" y="2590223"/>
                <a:ext cx="1312732" cy="546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</m:acc>
                        </m:e>
                        <m:sub>
                          <m:r>
                            <a:rPr lang="de-DE" sz="1800" b="1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>
                            <a:rPr lang="de-DE" sz="1800" b="1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sz="18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FD41989-C137-B40F-039C-F89AC4A6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36" y="2590223"/>
                <a:ext cx="1312732" cy="546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1B4C3A7-F846-ED63-CDA4-F1B5F5F39528}"/>
                  </a:ext>
                </a:extLst>
              </p:cNvPr>
              <p:cNvSpPr txBox="1"/>
              <p:nvPr/>
            </p:nvSpPr>
            <p:spPr>
              <a:xfrm>
                <a:off x="5119436" y="3310303"/>
                <a:ext cx="1214243" cy="54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de-DE" sz="1800" b="1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>
                            <a:rPr lang="de-DE" sz="1800" b="1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de-DE" sz="1800" b="1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sz="18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1B4C3A7-F846-ED63-CDA4-F1B5F5F3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36" y="3310303"/>
                <a:ext cx="1214243" cy="540212"/>
              </a:xfrm>
              <a:prstGeom prst="rect">
                <a:avLst/>
              </a:prstGeom>
              <a:blipFill>
                <a:blip r:embed="rId5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492C615-A3F4-CF7B-96B0-D0F09B719EA6}"/>
                  </a:ext>
                </a:extLst>
              </p:cNvPr>
              <p:cNvSpPr txBox="1"/>
              <p:nvPr/>
            </p:nvSpPr>
            <p:spPr>
              <a:xfrm>
                <a:off x="3008806" y="5312521"/>
                <a:ext cx="2033890" cy="647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de-DE" sz="1800" b="1" i="0" smtClean="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1800" b="1" i="1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  <m:r>
                            <a:rPr lang="de-DE" sz="1800" b="1" i="0" smtClean="0">
                              <a:solidFill>
                                <a:srgbClr val="0035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1800" b="1" i="1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800" b="1" i="1" smtClean="0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0" smtClean="0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b="1" i="0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800" b="1" i="1" smtClean="0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800" b="1" i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b="1" i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b="1">
                                          <a:solidFill>
                                            <a:srgbClr val="0035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b="1">
                                      <a:solidFill>
                                        <a:srgbClr val="0035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b>
                              </m:sSub>
                              <m:r>
                                <a:rPr lang="de-DE" sz="1800" b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800" b="1">
                                  <a:solidFill>
                                    <a:srgbClr val="003560"/>
                                  </a:solidFill>
                                  <a:latin typeface="Cambria Math" panose="02040503050406030204" pitchFamily="18" charset="0"/>
                                </a:rPr>
                                <m:t>𝛜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492C615-A3F4-CF7B-96B0-D0F09B71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06" y="5312521"/>
                <a:ext cx="2033890" cy="647806"/>
              </a:xfrm>
              <a:prstGeom prst="rect">
                <a:avLst/>
              </a:prstGeom>
              <a:blipFill>
                <a:blip r:embed="rId6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1B423FFB-23DC-E278-8D1C-127A40DAEE56}"/>
              </a:ext>
            </a:extLst>
          </p:cNvPr>
          <p:cNvSpPr txBox="1"/>
          <p:nvPr/>
        </p:nvSpPr>
        <p:spPr>
          <a:xfrm>
            <a:off x="4888339" y="410239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bg2"/>
                </a:solidFill>
              </a:rPr>
              <a:t>Bias-</a:t>
            </a:r>
            <a:r>
              <a:rPr lang="de-DE" sz="1800" b="1" dirty="0" err="1">
                <a:solidFill>
                  <a:schemeClr val="bg2"/>
                </a:solidFill>
              </a:rPr>
              <a:t>Correction</a:t>
            </a:r>
            <a:endParaRPr lang="de-DE" sz="1800" b="1" dirty="0">
              <a:solidFill>
                <a:schemeClr val="bg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B101CF3-DF8D-9CA2-8281-97067719E04A}"/>
              </a:ext>
            </a:extLst>
          </p:cNvPr>
          <p:cNvSpPr txBox="1"/>
          <p:nvPr/>
        </p:nvSpPr>
        <p:spPr>
          <a:xfrm>
            <a:off x="67353" y="5559997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accent4"/>
                </a:solidFill>
              </a:rPr>
              <a:t>Corrected</a:t>
            </a:r>
            <a:r>
              <a:rPr lang="de-DE" sz="1800" b="1" dirty="0">
                <a:solidFill>
                  <a:schemeClr val="accent4"/>
                </a:solidFill>
              </a:rPr>
              <a:t> Parameters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ED2B1D7-2E7B-9C6F-25B6-686E4F8E7113}"/>
              </a:ext>
            </a:extLst>
          </p:cNvPr>
          <p:cNvSpPr txBox="1"/>
          <p:nvPr/>
        </p:nvSpPr>
        <p:spPr>
          <a:xfrm>
            <a:off x="7479592" y="81923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0070C0"/>
                </a:solidFill>
              </a:rPr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1DF0CC4-8113-94C6-121E-C3E0B0FF0538}"/>
                  </a:ext>
                </a:extLst>
              </p:cNvPr>
              <p:cNvSpPr txBox="1"/>
              <p:nvPr/>
            </p:nvSpPr>
            <p:spPr>
              <a:xfrm>
                <a:off x="755576" y="3958375"/>
                <a:ext cx="3453955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>
                    <a:solidFill>
                      <a:schemeClr val="accent2"/>
                    </a:solidFill>
                  </a:rPr>
                  <a:t>First- and </a:t>
                </a:r>
                <a:r>
                  <a:rPr lang="de-DE" sz="1800" b="1" dirty="0" err="1">
                    <a:solidFill>
                      <a:schemeClr val="accent2"/>
                    </a:solidFill>
                  </a:rPr>
                  <a:t>second</a:t>
                </a:r>
                <a:r>
                  <a:rPr lang="de-DE" sz="1800" b="1" dirty="0">
                    <a:solidFill>
                      <a:schemeClr val="accent2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2"/>
                    </a:solidFill>
                  </a:rPr>
                  <a:t>moment</a:t>
                </a:r>
                <a:r>
                  <a:rPr lang="de-DE" sz="1800" b="1" dirty="0">
                    <a:solidFill>
                      <a:schemeClr val="accent2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2"/>
                    </a:solidFill>
                  </a:rPr>
                  <a:t>average</a:t>
                </a:r>
                <a:r>
                  <a:rPr lang="de-DE" sz="1800" b="1" dirty="0">
                    <a:solidFill>
                      <a:schemeClr val="accent2"/>
                    </a:solidFill>
                  </a:rPr>
                  <a:t> of </a:t>
                </a:r>
                <a:r>
                  <a:rPr lang="de-DE" sz="1800" b="1" dirty="0" err="1">
                    <a:solidFill>
                      <a:schemeClr val="accent2"/>
                    </a:solidFill>
                  </a:rPr>
                  <a:t>gradients</a:t>
                </a:r>
                <a:r>
                  <a:rPr lang="de-DE" sz="1800" b="1" dirty="0">
                    <a:solidFill>
                      <a:schemeClr val="accent2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2"/>
                    </a:solidFill>
                  </a:rPr>
                  <a:t>along</a:t>
                </a:r>
                <a:r>
                  <a:rPr lang="de-DE" sz="18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de-DE" sz="1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de-DE" sz="1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1DF0CC4-8113-94C6-121E-C3E0B0FF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58375"/>
                <a:ext cx="3453955" cy="653384"/>
              </a:xfrm>
              <a:prstGeom prst="rect">
                <a:avLst/>
              </a:prstGeom>
              <a:blipFill>
                <a:blip r:embed="rId7"/>
                <a:stretch>
                  <a:fillRect l="-1587" t="-4630" b="-13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55660E5-3B33-E233-4D35-D878378D1723}"/>
                  </a:ext>
                </a:extLst>
              </p:cNvPr>
              <p:cNvSpPr txBox="1"/>
              <p:nvPr/>
            </p:nvSpPr>
            <p:spPr>
              <a:xfrm>
                <a:off x="2843808" y="1197035"/>
                <a:ext cx="2030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1800" b="1" dirty="0">
                    <a:solidFill>
                      <a:srgbClr val="003560"/>
                    </a:solidFill>
                  </a:rPr>
                  <a:t>           : Gradient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55660E5-3B33-E233-4D35-D878378D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197035"/>
                <a:ext cx="2030941" cy="276999"/>
              </a:xfrm>
              <a:prstGeom prst="rect">
                <a:avLst/>
              </a:prstGeom>
              <a:blipFill>
                <a:blip r:embed="rId8"/>
                <a:stretch>
                  <a:fillRect l="-4204" t="-28261" r="-6607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A0250E2-9980-95FB-3C0A-B5308F1E519F}"/>
                  </a:ext>
                </a:extLst>
              </p:cNvPr>
              <p:cNvSpPr txBox="1"/>
              <p:nvPr/>
            </p:nvSpPr>
            <p:spPr>
              <a:xfrm>
                <a:off x="2845258" y="1500205"/>
                <a:ext cx="29718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800" b="1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de-DE" sz="1800" b="1" dirty="0">
                    <a:solidFill>
                      <a:srgbClr val="003560"/>
                    </a:solidFill>
                  </a:rPr>
                  <a:t>            : Learning Rate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sz="1800" b="1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sz="1800" b="1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800" b="1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de-DE" sz="1800" b="1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de-DE" sz="1800" b="1" dirty="0">
                    <a:solidFill>
                      <a:srgbClr val="003560"/>
                    </a:solidFill>
                  </a:rPr>
                  <a:t> Hyperparameters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A0250E2-9980-95FB-3C0A-B5308F1E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258" y="1500205"/>
                <a:ext cx="2971839" cy="553998"/>
              </a:xfrm>
              <a:prstGeom prst="rect">
                <a:avLst/>
              </a:prstGeom>
              <a:blipFill>
                <a:blip r:embed="rId9"/>
                <a:stretch>
                  <a:fillRect l="-3696" t="-14286" r="-4517" b="-252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>
            <a:extLst>
              <a:ext uri="{FF2B5EF4-FFF2-40B4-BE49-F238E27FC236}">
                <a16:creationId xmlns:a16="http://schemas.microsoft.com/office/drawing/2014/main" id="{F9205628-D5B0-63CA-A863-FD2EABCB732C}"/>
              </a:ext>
            </a:extLst>
          </p:cNvPr>
          <p:cNvSpPr txBox="1"/>
          <p:nvPr/>
        </p:nvSpPr>
        <p:spPr>
          <a:xfrm>
            <a:off x="7351573" y="54979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CE2C30"/>
                </a:solidFill>
              </a:rPr>
              <a:t>Output</a:t>
            </a:r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A2C30AF3-AE58-5175-2C1F-6F26F822DE9F}"/>
              </a:ext>
            </a:extLst>
          </p:cNvPr>
          <p:cNvSpPr/>
          <p:nvPr/>
        </p:nvSpPr>
        <p:spPr>
          <a:xfrm>
            <a:off x="7567938" y="1250176"/>
            <a:ext cx="572232" cy="4277060"/>
          </a:xfrm>
          <a:prstGeom prst="downArrow">
            <a:avLst>
              <a:gd name="adj1" fmla="val 40116"/>
              <a:gd name="adj2" fmla="val 7882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71E77427-06D6-1B2F-FB77-DDA09567E431}"/>
              </a:ext>
            </a:extLst>
          </p:cNvPr>
          <p:cNvSpPr/>
          <p:nvPr/>
        </p:nvSpPr>
        <p:spPr>
          <a:xfrm>
            <a:off x="2662936" y="1196752"/>
            <a:ext cx="3277216" cy="946850"/>
          </a:xfrm>
          <a:prstGeom prst="roundRect">
            <a:avLst/>
          </a:prstGeom>
          <a:noFill/>
          <a:ln w="57150" cap="sq">
            <a:solidFill>
              <a:srgbClr val="3597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702FA34-D46A-9D80-ECDA-464EF6814832}"/>
              </a:ext>
            </a:extLst>
          </p:cNvPr>
          <p:cNvSpPr/>
          <p:nvPr/>
        </p:nvSpPr>
        <p:spPr>
          <a:xfrm>
            <a:off x="2962311" y="5157192"/>
            <a:ext cx="2329769" cy="9361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48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E6970-2242-FC3C-7421-1E4E935A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17" y="246424"/>
            <a:ext cx="7560000" cy="624000"/>
          </a:xfrm>
        </p:spPr>
        <p:txBody>
          <a:bodyPr/>
          <a:lstStyle/>
          <a:p>
            <a:r>
              <a:rPr lang="de-DE" b="1" dirty="0">
                <a:latin typeface="+mj-lt"/>
              </a:rPr>
              <a:t>ADAM – Evaluation</a:t>
            </a:r>
            <a:endParaRPr lang="de-DE" dirty="0"/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A726D41-4602-E807-7DC6-9BC67D36344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2420888"/>
            <a:ext cx="8172000" cy="3291112"/>
          </a:xfrm>
        </p:spPr>
        <p:txBody>
          <a:bodyPr/>
          <a:lstStyle/>
          <a:p>
            <a:pPr algn="l"/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0EFBC0-4366-186E-FD0D-7E9368429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6396610"/>
            <a:ext cx="468496" cy="173030"/>
          </a:xfrm>
        </p:spPr>
        <p:txBody>
          <a:bodyPr/>
          <a:lstStyle/>
          <a:p>
            <a:r>
              <a:rPr lang="de-DE" dirty="0"/>
              <a:t>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71515C-D52E-36FC-0165-5618225DC046}"/>
              </a:ext>
            </a:extLst>
          </p:cNvPr>
          <p:cNvSpPr txBox="1"/>
          <p:nvPr/>
        </p:nvSpPr>
        <p:spPr>
          <a:xfrm>
            <a:off x="359976" y="718058"/>
            <a:ext cx="9036559" cy="553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sng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+mj-lt"/>
              </a:rPr>
              <a:t>Advantages:</a:t>
            </a:r>
            <a:endParaRPr lang="en-US" sz="800" b="1" u="sng" dirty="0">
              <a:solidFill>
                <a:srgbClr val="003560"/>
              </a:solidFill>
              <a:highlight>
                <a:srgbClr val="FFFFFF"/>
              </a:highlight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Adaptive Learning Rates: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Individual learning rates for different parameters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Fast and </a:t>
            </a:r>
            <a:r>
              <a:rPr lang="en-US" sz="1800" b="1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efficient</a:t>
            </a: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Performs well for computational efficiency and memory usage</a:t>
            </a:r>
            <a:endParaRPr lang="en-US" sz="1800" dirty="0">
              <a:solidFill>
                <a:srgbClr val="003560"/>
              </a:solidFill>
              <a:highlight>
                <a:srgbClr val="FFFFFF"/>
              </a:highlight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Versatility: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Suitable for a wide range of optimization problems</a:t>
            </a:r>
          </a:p>
          <a:p>
            <a:pPr algn="l">
              <a:lnSpc>
                <a:spcPct val="150000"/>
              </a:lnSpc>
            </a:pPr>
            <a:endParaRPr lang="en-US" sz="400" b="0" i="0" u="sng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en-US" sz="2000" b="1" u="sng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</a:rPr>
              <a:t>Disadvantages:</a:t>
            </a:r>
            <a:endParaRPr lang="en-US" sz="400" b="1" i="0" u="sng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Non-Convergence in Some Cases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: Slower convergence near minimum     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  <a:sym typeface="Wingdings" panose="05000000000000000000" pitchFamily="2" charset="2"/>
              </a:rPr>
              <a:t>  </a:t>
            </a:r>
            <a:r>
              <a:rPr lang="de-DE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  <a:sym typeface="Wingdings" panose="05000000000000000000" pitchFamily="2" charset="2"/>
              </a:rPr>
              <a:t>  </a:t>
            </a:r>
            <a:r>
              <a:rPr lang="de-DE" sz="1800" dirty="0" err="1">
                <a:solidFill>
                  <a:srgbClr val="003560"/>
                </a:solidFill>
                <a:highlight>
                  <a:srgbClr val="FFFFFF"/>
                </a:highlight>
                <a:latin typeface="+mj-lt"/>
                <a:sym typeface="Wingdings" panose="05000000000000000000" pitchFamily="2" charset="2"/>
              </a:rPr>
              <a:t>Idea</a:t>
            </a:r>
            <a:r>
              <a:rPr lang="de-DE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  <a:sym typeface="Wingdings" panose="05000000000000000000" pitchFamily="2" charset="2"/>
              </a:rPr>
              <a:t>: 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L-BFGS </a:t>
            </a:r>
            <a:r>
              <a:rPr lang="de-DE" sz="1100" u="sng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https://doi.org/10.48550/arXiv.1802.05374</a:t>
            </a:r>
            <a:endParaRPr lang="en-US" sz="1100" u="sng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Tuning of Hyperparameters: </a:t>
            </a:r>
            <a:r>
              <a:rPr lang="en-US" sz="180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Not straight-forward</a:t>
            </a:r>
          </a:p>
          <a:p>
            <a:endParaRPr lang="de-DE" sz="1800" b="1" dirty="0">
              <a:solidFill>
                <a:srgbClr val="0035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2000" b="1" u="sng" dirty="0">
                <a:solidFill>
                  <a:srgbClr val="003560"/>
                </a:solidFill>
                <a:latin typeface="+mj-lt"/>
              </a:rPr>
              <a:t>Future Tasks:</a:t>
            </a:r>
            <a:endParaRPr lang="de-DE" sz="800" dirty="0">
              <a:solidFill>
                <a:srgbClr val="0035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1800" dirty="0" err="1">
                <a:solidFill>
                  <a:srgbClr val="003560"/>
                </a:solidFill>
                <a:latin typeface="+mj-lt"/>
              </a:rPr>
              <a:t>Technically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difficult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merging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Minuit and ADAM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  <a:latin typeface="+mj-lt"/>
              </a:rPr>
              <a:t>Idea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: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Replace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Minuit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by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ADAM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  <a:latin typeface="+mj-lt"/>
              </a:rPr>
              <a:t>Test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other</a:t>
            </a:r>
            <a:r>
              <a:rPr lang="de-DE" sz="180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+mj-lt"/>
              </a:rPr>
              <a:t>optimizers</a:t>
            </a:r>
            <a:endParaRPr lang="de-DE" sz="1800" dirty="0">
              <a:solidFill>
                <a:srgbClr val="003560"/>
              </a:solidFill>
              <a:latin typeface="+mj-lt"/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F2E71B7-F43E-D62C-C559-8F26CE8982CA}"/>
              </a:ext>
            </a:extLst>
          </p:cNvPr>
          <p:cNvSpPr txBox="1">
            <a:spLocks/>
          </p:cNvSpPr>
          <p:nvPr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19</a:t>
            </a:fld>
            <a:r>
              <a:rPr lang="de-DE" dirty="0"/>
              <a:t>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2858FF2-1FCF-A912-A278-D31B36E2E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466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8080805-2E3E-D138-8B35-EA9EC3B74248}"/>
              </a:ext>
            </a:extLst>
          </p:cNvPr>
          <p:cNvCxnSpPr>
            <a:cxnSpLocks/>
          </p:cNvCxnSpPr>
          <p:nvPr/>
        </p:nvCxnSpPr>
        <p:spPr>
          <a:xfrm flipV="1">
            <a:off x="5220072" y="38610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A8AFFE1-7D6C-B906-ECA7-C0D48FB5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28000"/>
            <a:ext cx="8352472" cy="624000"/>
          </a:xfrm>
        </p:spPr>
        <p:txBody>
          <a:bodyPr/>
          <a:lstStyle/>
          <a:p>
            <a:r>
              <a:rPr lang="de-DE" b="1" dirty="0"/>
              <a:t>Partial Wave Analysis (PWA) – </a:t>
            </a:r>
            <a:r>
              <a:rPr lang="de-DE" b="1" dirty="0" err="1"/>
              <a:t>Current</a:t>
            </a:r>
            <a:r>
              <a:rPr lang="de-DE" b="1" dirty="0"/>
              <a:t> 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942623-69F3-311E-8DCA-FBAA7C52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27" y="1402364"/>
            <a:ext cx="3681295" cy="2709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</a:rPr>
              <a:t>Era of high statistics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</a:rPr>
              <a:t>Event based PWA fits use lots of computing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</a:rPr>
              <a:t>Will be even more problematic in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</a:rPr>
              <a:t>Currently fits take up to two weeks, even on multiple CPUs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>
              <a:latin typeface="+mj-lt"/>
            </a:endParaRPr>
          </a:p>
          <a:p>
            <a:r>
              <a:rPr lang="en-US" sz="1800" dirty="0">
                <a:latin typeface="+mj-lt"/>
              </a:rPr>
              <a:t>What do we want to achieve?</a:t>
            </a:r>
          </a:p>
          <a:p>
            <a:pPr marL="342900" lvl="1" indent="-342900">
              <a:buClr>
                <a:srgbClr val="0035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More sustainable use of resources</a:t>
            </a:r>
          </a:p>
          <a:p>
            <a:pPr marL="342900" lvl="1" indent="-342900">
              <a:buClr>
                <a:srgbClr val="0035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Faster and more efficient PWA</a:t>
            </a:r>
          </a:p>
          <a:p>
            <a:pPr marL="342900" lvl="1" indent="-342900">
              <a:buClr>
                <a:srgbClr val="0035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Especially problematic in event based analyses</a:t>
            </a:r>
          </a:p>
          <a:p>
            <a:pPr marL="576900" lvl="2" indent="-342900">
              <a:buClr>
                <a:srgbClr val="00356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2" indent="0">
              <a:buClr>
                <a:srgbClr val="003560"/>
              </a:buClr>
              <a:buNone/>
            </a:pPr>
            <a:endParaRPr lang="en-US" sz="18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3BB2C47-A93C-74E1-572B-1E49BD5973C5}"/>
              </a:ext>
            </a:extLst>
          </p:cNvPr>
          <p:cNvSpPr/>
          <p:nvPr/>
        </p:nvSpPr>
        <p:spPr>
          <a:xfrm>
            <a:off x="4139952" y="2636912"/>
            <a:ext cx="2160240" cy="1224136"/>
          </a:xfrm>
          <a:prstGeom prst="roundRect">
            <a:avLst/>
          </a:prstGeom>
          <a:solidFill>
            <a:srgbClr val="2DA2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Computation</a:t>
            </a:r>
            <a:endParaRPr lang="de-DE" sz="1500" b="1" dirty="0"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  <a:p>
            <a:pPr algn="ctr"/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gradient</a:t>
            </a: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per </a:t>
            </a:r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iteration</a:t>
            </a: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A3D9304-C4B9-5DE3-F77A-02DD94121160}"/>
              </a:ext>
            </a:extLst>
          </p:cNvPr>
          <p:cNvSpPr/>
          <p:nvPr/>
        </p:nvSpPr>
        <p:spPr>
          <a:xfrm>
            <a:off x="4139952" y="4293096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 err="1"/>
              <a:t>Number</a:t>
            </a:r>
            <a:r>
              <a:rPr lang="de-DE" sz="1500" b="1" dirty="0"/>
              <a:t> of </a:t>
            </a:r>
            <a:r>
              <a:rPr lang="de-DE" sz="1500" b="1" dirty="0" err="1"/>
              <a:t>data</a:t>
            </a:r>
            <a:r>
              <a:rPr lang="de-DE" sz="1500" b="1" dirty="0"/>
              <a:t> </a:t>
            </a:r>
            <a:r>
              <a:rPr lang="de-DE" sz="1500" b="1" dirty="0" err="1"/>
              <a:t>events</a:t>
            </a:r>
            <a:endParaRPr lang="de-DE" sz="1500" b="1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2CD7DCD-D750-3110-6661-B63D11E82569}"/>
              </a:ext>
            </a:extLst>
          </p:cNvPr>
          <p:cNvSpPr/>
          <p:nvPr/>
        </p:nvSpPr>
        <p:spPr>
          <a:xfrm>
            <a:off x="6658112" y="2636912"/>
            <a:ext cx="2160240" cy="12241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 err="1"/>
              <a:t>Number</a:t>
            </a:r>
            <a:r>
              <a:rPr lang="de-DE" sz="1500" b="1" dirty="0"/>
              <a:t> of </a:t>
            </a:r>
            <a:r>
              <a:rPr lang="de-DE" sz="1500" b="1" dirty="0" err="1"/>
              <a:t>Iterations</a:t>
            </a:r>
            <a:endParaRPr lang="de-DE" sz="1500" b="1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9F2EF17-05E5-9485-C057-41B85E275405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6300192" y="3248980"/>
            <a:ext cx="3579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AC918D6-23B2-066F-BF5E-193294B9B590}"/>
              </a:ext>
            </a:extLst>
          </p:cNvPr>
          <p:cNvSpPr txBox="1"/>
          <p:nvPr/>
        </p:nvSpPr>
        <p:spPr>
          <a:xfrm>
            <a:off x="4139952" y="162880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rgbClr val="003560"/>
                </a:solidFill>
              </a:rPr>
              <a:t>Fit time </a:t>
            </a:r>
            <a:r>
              <a:rPr lang="de-DE" sz="2000" b="1" u="sng" dirty="0" err="1">
                <a:solidFill>
                  <a:srgbClr val="003560"/>
                </a:solidFill>
              </a:rPr>
              <a:t>depends</a:t>
            </a:r>
            <a:r>
              <a:rPr lang="de-DE" sz="2000" b="1" u="sng" dirty="0">
                <a:solidFill>
                  <a:srgbClr val="003560"/>
                </a:solidFill>
              </a:rPr>
              <a:t> on: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B812FF6-73DE-4B08-D9F3-7CAFF459DD19}"/>
              </a:ext>
            </a:extLst>
          </p:cNvPr>
          <p:cNvSpPr txBox="1"/>
          <p:nvPr/>
        </p:nvSpPr>
        <p:spPr>
          <a:xfrm>
            <a:off x="4499992" y="2267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29A4F7"/>
                </a:solidFill>
              </a:rPr>
              <a:t>AUTODIFF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56DEAE-721E-6A17-3A4A-13B60366C706}"/>
              </a:ext>
            </a:extLst>
          </p:cNvPr>
          <p:cNvSpPr txBox="1"/>
          <p:nvPr/>
        </p:nvSpPr>
        <p:spPr>
          <a:xfrm>
            <a:off x="7308304" y="22542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2">
                    <a:lumMod val="75000"/>
                  </a:schemeClr>
                </a:solidFill>
              </a:rPr>
              <a:t>ADAM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C8B124-C2E5-E3E6-DDC3-C15EEDE1A2E2}"/>
              </a:ext>
            </a:extLst>
          </p:cNvPr>
          <p:cNvSpPr txBox="1"/>
          <p:nvPr/>
        </p:nvSpPr>
        <p:spPr>
          <a:xfrm>
            <a:off x="4788024" y="55799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SNN</a:t>
            </a:r>
          </a:p>
        </p:txBody>
      </p:sp>
    </p:spTree>
    <p:extLst>
      <p:ext uri="{BB962C8B-B14F-4D97-AF65-F5344CB8AC3E}">
        <p14:creationId xmlns:p14="http://schemas.microsoft.com/office/powerpoint/2010/main" val="3658825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AA6D-84E0-F8CD-2BEA-33AF175D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4" y="528000"/>
            <a:ext cx="8788959" cy="624000"/>
          </a:xfrm>
        </p:spPr>
        <p:txBody>
          <a:bodyPr/>
          <a:lstStyle/>
          <a:p>
            <a:pPr algn="ctr"/>
            <a:r>
              <a:rPr lang="de-DE" b="1" dirty="0"/>
              <a:t>Summary and Outlook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04B7A6-07F5-804D-D143-1257A60B5A12}"/>
              </a:ext>
            </a:extLst>
          </p:cNvPr>
          <p:cNvSpPr txBox="1"/>
          <p:nvPr/>
        </p:nvSpPr>
        <p:spPr>
          <a:xfrm>
            <a:off x="271475" y="4099039"/>
            <a:ext cx="849694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err="1">
                <a:solidFill>
                  <a:srgbClr val="29A4F7"/>
                </a:solidFill>
              </a:rPr>
              <a:t>Autodiff</a:t>
            </a:r>
            <a:r>
              <a:rPr lang="de-DE" sz="2000" b="1" u="sng" dirty="0">
                <a:solidFill>
                  <a:srgbClr val="29A4F7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CoDiPack</a:t>
            </a:r>
            <a:r>
              <a:rPr lang="de-DE" sz="1800" dirty="0">
                <a:solidFill>
                  <a:srgbClr val="003560"/>
                </a:solidFill>
              </a:rPr>
              <a:t>: </a:t>
            </a:r>
            <a:r>
              <a:rPr lang="de-DE" sz="1800" dirty="0" err="1">
                <a:solidFill>
                  <a:srgbClr val="003560"/>
                </a:solidFill>
              </a:rPr>
              <a:t>faster</a:t>
            </a:r>
            <a:r>
              <a:rPr lang="de-DE" sz="1800" dirty="0">
                <a:solidFill>
                  <a:srgbClr val="003560"/>
                </a:solidFill>
              </a:rPr>
              <a:t> and </a:t>
            </a:r>
            <a:r>
              <a:rPr lang="de-DE" sz="1800" dirty="0" err="1">
                <a:solidFill>
                  <a:srgbClr val="003560"/>
                </a:solidFill>
              </a:rPr>
              <a:t>more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stable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than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the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numerical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method</a:t>
            </a:r>
            <a:r>
              <a:rPr lang="de-DE" sz="1800" dirty="0">
                <a:solidFill>
                  <a:srgbClr val="003560"/>
                </a:solidFill>
              </a:rPr>
              <a:t>!!!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3560"/>
                </a:solidFill>
              </a:rPr>
              <a:t>Future Tasks: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Extending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our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tests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to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more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complex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models</a:t>
            </a:r>
            <a:r>
              <a:rPr lang="de-DE" sz="1800" dirty="0">
                <a:solidFill>
                  <a:srgbClr val="003560"/>
                </a:solidFill>
              </a:rPr>
              <a:t> like K-Matrix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Testing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other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autodiff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packages</a:t>
            </a:r>
            <a:r>
              <a:rPr lang="de-DE" sz="1800" dirty="0">
                <a:solidFill>
                  <a:srgbClr val="003560"/>
                </a:solidFill>
              </a:rPr>
              <a:t> e.g. </a:t>
            </a:r>
            <a:r>
              <a:rPr lang="de-DE" sz="1800" dirty="0" err="1">
                <a:solidFill>
                  <a:srgbClr val="003560"/>
                </a:solidFill>
              </a:rPr>
              <a:t>Clang</a:t>
            </a:r>
            <a:r>
              <a:rPr lang="de-DE" sz="1800" dirty="0">
                <a:solidFill>
                  <a:srgbClr val="003560"/>
                </a:solidFill>
              </a:rPr>
              <a:t> and CLAD </a:t>
            </a:r>
            <a:endParaRPr lang="de-DE" sz="1800" b="1" dirty="0">
              <a:solidFill>
                <a:srgbClr val="003560"/>
              </a:solidFill>
            </a:endParaRPr>
          </a:p>
          <a:p>
            <a:pPr>
              <a:lnSpc>
                <a:spcPct val="150000"/>
              </a:lnSpc>
            </a:pPr>
            <a:endParaRPr lang="de-DE" sz="1800" dirty="0">
              <a:solidFill>
                <a:srgbClr val="003560"/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FC9C72F-6FFA-FB30-8BF4-705F7EAAE631}"/>
              </a:ext>
            </a:extLst>
          </p:cNvPr>
          <p:cNvSpPr txBox="1">
            <a:spLocks/>
          </p:cNvSpPr>
          <p:nvPr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20</a:t>
            </a:fld>
            <a:r>
              <a:rPr lang="de-DE" dirty="0"/>
              <a:t>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F80645F-E630-56EE-5DD9-FF564A885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154AFF-FAAB-73D4-F5E4-014003BEEC53}"/>
              </a:ext>
            </a:extLst>
          </p:cNvPr>
          <p:cNvSpPr txBox="1"/>
          <p:nvPr/>
        </p:nvSpPr>
        <p:spPr>
          <a:xfrm>
            <a:off x="385463" y="1098974"/>
            <a:ext cx="5040560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u="sng" dirty="0">
                <a:solidFill>
                  <a:schemeClr val="bg2">
                    <a:lumMod val="75000"/>
                  </a:schemeClr>
                </a:solidFill>
              </a:rPr>
              <a:t>ADAM:</a:t>
            </a:r>
            <a:endParaRPr lang="de-DE" sz="1800" u="sng" dirty="0">
              <a:solidFill>
                <a:schemeClr val="bg2">
                  <a:lumMod val="75000"/>
                </a:schemeClr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Merging</a:t>
            </a:r>
            <a:r>
              <a:rPr lang="de-DE" sz="1800" dirty="0">
                <a:solidFill>
                  <a:srgbClr val="003560"/>
                </a:solidFill>
              </a:rPr>
              <a:t> Minuit and ADAM </a:t>
            </a:r>
            <a:r>
              <a:rPr lang="de-DE" sz="1800" dirty="0" err="1">
                <a:solidFill>
                  <a:srgbClr val="003560"/>
                </a:solidFill>
              </a:rPr>
              <a:t>is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inefficent</a:t>
            </a: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3560"/>
                </a:solidFill>
              </a:rPr>
              <a:t>Future Tasks</a:t>
            </a:r>
            <a:r>
              <a:rPr lang="de-DE" sz="1800" dirty="0">
                <a:solidFill>
                  <a:srgbClr val="003560"/>
                </a:solidFill>
              </a:rPr>
              <a:t>:</a:t>
            </a: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Replacing</a:t>
            </a:r>
            <a:r>
              <a:rPr lang="de-DE" sz="1800" dirty="0">
                <a:solidFill>
                  <a:srgbClr val="003560"/>
                </a:solidFill>
              </a:rPr>
              <a:t> Minuit </a:t>
            </a:r>
            <a:r>
              <a:rPr lang="de-DE" sz="1800" dirty="0" err="1">
                <a:solidFill>
                  <a:srgbClr val="003560"/>
                </a:solidFill>
              </a:rPr>
              <a:t>with</a:t>
            </a:r>
            <a:r>
              <a:rPr lang="de-DE" sz="1800" dirty="0">
                <a:solidFill>
                  <a:srgbClr val="003560"/>
                </a:solidFill>
              </a:rPr>
              <a:t> ADAM</a:t>
            </a:r>
            <a:endParaRPr lang="de-DE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u="sng" dirty="0">
                <a:solidFill>
                  <a:schemeClr val="accent2">
                    <a:lumMod val="75000"/>
                  </a:schemeClr>
                </a:solidFill>
              </a:rPr>
              <a:t>SNN:</a:t>
            </a:r>
            <a:endParaRPr lang="de-DE" sz="1800" dirty="0">
              <a:solidFill>
                <a:srgbClr val="0035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Testing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various</a:t>
            </a:r>
            <a:r>
              <a:rPr lang="de-DE" sz="1800" dirty="0">
                <a:solidFill>
                  <a:srgbClr val="003560"/>
                </a:solidFill>
              </a:rPr>
              <a:t> radii and </a:t>
            </a:r>
            <a:r>
              <a:rPr lang="de-DE" sz="1800" dirty="0" err="1">
                <a:solidFill>
                  <a:srgbClr val="003560"/>
                </a:solidFill>
              </a:rPr>
              <a:t>estimate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general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critical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turnover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point</a:t>
            </a:r>
            <a:endParaRPr lang="de-DE" sz="1800" b="1" dirty="0">
              <a:solidFill>
                <a:srgbClr val="003560"/>
              </a:solidFill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1414C389-01D2-E1C8-A3B6-8AF943A039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760D52-3CE3-3FC5-55A2-AE3D6508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78" y="1477470"/>
            <a:ext cx="359404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7FE47C-29C1-AC0A-EE96-9D117FAAD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401137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E6C96B0E-9D66-6A39-7133-9EB721884441}"/>
              </a:ext>
            </a:extLst>
          </p:cNvPr>
          <p:cNvSpPr/>
          <p:nvPr/>
        </p:nvSpPr>
        <p:spPr>
          <a:xfrm>
            <a:off x="2195736" y="4077076"/>
            <a:ext cx="2160238" cy="11521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2E64C49-4EEC-9F3D-7E75-53A8C5B452D5}"/>
              </a:ext>
            </a:extLst>
          </p:cNvPr>
          <p:cNvSpPr/>
          <p:nvPr/>
        </p:nvSpPr>
        <p:spPr>
          <a:xfrm>
            <a:off x="4788024" y="2060848"/>
            <a:ext cx="2160238" cy="115212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7E43565-197B-1875-4346-015CF41B1D81}"/>
              </a:ext>
            </a:extLst>
          </p:cNvPr>
          <p:cNvSpPr/>
          <p:nvPr/>
        </p:nvSpPr>
        <p:spPr>
          <a:xfrm>
            <a:off x="4788026" y="4077072"/>
            <a:ext cx="2160238" cy="11521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26121B0-B86A-7A52-6F84-B64DB6A109C7}"/>
              </a:ext>
            </a:extLst>
          </p:cNvPr>
          <p:cNvSpPr/>
          <p:nvPr/>
        </p:nvSpPr>
        <p:spPr>
          <a:xfrm>
            <a:off x="2231742" y="2060848"/>
            <a:ext cx="2160238" cy="11521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907075-D0B6-0D41-E6F5-A121CAFB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Differentiation Methods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F488AE4-0FA2-CBEB-EA8F-015D4A98517C}"/>
              </a:ext>
            </a:extLst>
          </p:cNvPr>
          <p:cNvCxnSpPr>
            <a:cxnSpLocks/>
          </p:cNvCxnSpPr>
          <p:nvPr/>
        </p:nvCxnSpPr>
        <p:spPr>
          <a:xfrm>
            <a:off x="2231742" y="3645024"/>
            <a:ext cx="4716520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C1ED153-1185-08F6-55EC-9165B356ED83}"/>
              </a:ext>
            </a:extLst>
          </p:cNvPr>
          <p:cNvCxnSpPr>
            <a:cxnSpLocks/>
          </p:cNvCxnSpPr>
          <p:nvPr/>
        </p:nvCxnSpPr>
        <p:spPr>
          <a:xfrm rot="16200000">
            <a:off x="2339752" y="3725416"/>
            <a:ext cx="4464496" cy="0"/>
          </a:xfrm>
          <a:prstGeom prst="straightConnector1">
            <a:avLst/>
          </a:prstGeom>
          <a:ln w="57150">
            <a:solidFill>
              <a:srgbClr val="0035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1AB66D5-2251-5E4B-4456-638FA4C5BE74}"/>
              </a:ext>
            </a:extLst>
          </p:cNvPr>
          <p:cNvSpPr txBox="1"/>
          <p:nvPr/>
        </p:nvSpPr>
        <p:spPr>
          <a:xfrm>
            <a:off x="6372200" y="36972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3560"/>
                </a:solidFill>
              </a:rPr>
              <a:t>Fast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C1E786-E7D7-496E-9E9E-236E6825E7F5}"/>
              </a:ext>
            </a:extLst>
          </p:cNvPr>
          <p:cNvSpPr txBox="1"/>
          <p:nvPr/>
        </p:nvSpPr>
        <p:spPr>
          <a:xfrm>
            <a:off x="4688960" y="1473826"/>
            <a:ext cx="103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rgbClr val="003560"/>
                </a:solidFill>
              </a:rPr>
              <a:t>Stable</a:t>
            </a:r>
            <a:endParaRPr lang="de-DE" sz="1800" b="1" dirty="0">
              <a:solidFill>
                <a:srgbClr val="00356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06E45E-4742-854B-1322-B69F62BCAC51}"/>
              </a:ext>
            </a:extLst>
          </p:cNvPr>
          <p:cNvSpPr txBox="1"/>
          <p:nvPr/>
        </p:nvSpPr>
        <p:spPr>
          <a:xfrm>
            <a:off x="4684793" y="5713511"/>
            <a:ext cx="12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rgbClr val="003560"/>
                </a:solidFill>
              </a:rPr>
              <a:t>Unstable</a:t>
            </a:r>
            <a:endParaRPr lang="de-DE" sz="1800" b="1" dirty="0">
              <a:solidFill>
                <a:srgbClr val="00356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18C4F0-EE48-7247-A28C-237D6259233E}"/>
              </a:ext>
            </a:extLst>
          </p:cNvPr>
          <p:cNvSpPr txBox="1"/>
          <p:nvPr/>
        </p:nvSpPr>
        <p:spPr>
          <a:xfrm>
            <a:off x="2087726" y="366148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3560"/>
                </a:solidFill>
              </a:rPr>
              <a:t>Slow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E86353-9922-D7AD-F34D-276E7147D43B}"/>
              </a:ext>
            </a:extLst>
          </p:cNvPr>
          <p:cNvSpPr txBox="1"/>
          <p:nvPr/>
        </p:nvSpPr>
        <p:spPr>
          <a:xfrm>
            <a:off x="2501772" y="2436855"/>
            <a:ext cx="1620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SYMBOLIC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62502D-ADF3-4B5C-2BF5-838B78905C90}"/>
              </a:ext>
            </a:extLst>
          </p:cNvPr>
          <p:cNvSpPr txBox="1"/>
          <p:nvPr/>
        </p:nvSpPr>
        <p:spPr>
          <a:xfrm>
            <a:off x="5040057" y="2423713"/>
            <a:ext cx="176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B9B6A35-A37A-4614-6020-29F0A04563C6}"/>
              </a:ext>
            </a:extLst>
          </p:cNvPr>
          <p:cNvSpPr txBox="1"/>
          <p:nvPr/>
        </p:nvSpPr>
        <p:spPr>
          <a:xfrm>
            <a:off x="2411760" y="4437112"/>
            <a:ext cx="176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583499-8F81-4E7A-9BD4-820A66C571EC}"/>
              </a:ext>
            </a:extLst>
          </p:cNvPr>
          <p:cNvSpPr txBox="1"/>
          <p:nvPr/>
        </p:nvSpPr>
        <p:spPr>
          <a:xfrm>
            <a:off x="4968049" y="4452501"/>
            <a:ext cx="198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EA3483-7C30-ADAF-5F0E-AA002D0EF565}"/>
              </a:ext>
            </a:extLst>
          </p:cNvPr>
          <p:cNvSpPr txBox="1"/>
          <p:nvPr/>
        </p:nvSpPr>
        <p:spPr>
          <a:xfrm>
            <a:off x="5958239" y="5898177"/>
            <a:ext cx="66550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https://fmin.xyz/docs/methods/Autograd/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8961F7-EA20-0ECD-A8B2-6F7231952AAF}"/>
              </a:ext>
            </a:extLst>
          </p:cNvPr>
          <p:cNvSpPr txBox="1"/>
          <p:nvPr/>
        </p:nvSpPr>
        <p:spPr>
          <a:xfrm>
            <a:off x="4968051" y="5234133"/>
            <a:ext cx="19802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general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not possible</a:t>
            </a:r>
          </a:p>
        </p:txBody>
      </p:sp>
    </p:spTree>
    <p:extLst>
      <p:ext uri="{BB962C8B-B14F-4D97-AF65-F5344CB8AC3E}">
        <p14:creationId xmlns:p14="http://schemas.microsoft.com/office/powerpoint/2010/main" val="73361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B4832-3E10-CC18-03B5-9A949D95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28000"/>
            <a:ext cx="8064440" cy="624000"/>
          </a:xfrm>
        </p:spPr>
        <p:txBody>
          <a:bodyPr/>
          <a:lstStyle/>
          <a:p>
            <a:r>
              <a:rPr lang="de-DE" b="1" dirty="0"/>
              <a:t>SNN - </a:t>
            </a:r>
            <a:r>
              <a:rPr lang="en-US" sz="2800" b="1" i="0" dirty="0">
                <a:solidFill>
                  <a:srgbClr val="003560"/>
                </a:solidFill>
              </a:rPr>
              <a:t>Methodology</a:t>
            </a:r>
            <a:br>
              <a:rPr lang="en-US" sz="2800" b="1" i="0" dirty="0">
                <a:solidFill>
                  <a:srgbClr val="003560"/>
                </a:solidFill>
              </a:rPr>
            </a:b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C118D5-D92C-8012-69FE-5AA56417D683}"/>
              </a:ext>
            </a:extLst>
          </p:cNvPr>
          <p:cNvSpPr txBox="1"/>
          <p:nvPr/>
        </p:nvSpPr>
        <p:spPr>
          <a:xfrm>
            <a:off x="107505" y="1087973"/>
            <a:ext cx="7272808" cy="565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latin typeface="+mj-lt"/>
              </a:rPr>
              <a:t>Indexing Phase:</a:t>
            </a:r>
            <a:endParaRPr lang="en-US" sz="1800" b="1" dirty="0">
              <a:solidFill>
                <a:srgbClr val="003560"/>
              </a:solidFill>
              <a:latin typeface="+mj-lt"/>
            </a:endParaRP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Sort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data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points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based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on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their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projection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on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first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principal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component</a:t>
            </a:r>
            <a:endParaRPr kumimoji="0" lang="de-DE" altLang="de-DE" sz="180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Center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data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points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by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subtracting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mean</a:t>
            </a:r>
            <a:endParaRPr lang="de-DE" altLang="de-DE" sz="1800" dirty="0">
              <a:solidFill>
                <a:srgbClr val="003560"/>
              </a:solidFill>
              <a:latin typeface="+mj-lt"/>
            </a:endParaRP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Compute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first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principal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component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to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capture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largest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variance</a:t>
            </a:r>
            <a:endParaRPr kumimoji="0" lang="de-DE" altLang="de-DE" sz="180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Precompute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and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store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squared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norms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of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data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points</a:t>
            </a:r>
            <a:endParaRPr kumimoji="0" lang="de-DE" altLang="de-DE" sz="180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480060" lvl="1">
              <a:spcAft>
                <a:spcPts val="800"/>
              </a:spcAft>
              <a:buSzPct val="100000"/>
            </a:pPr>
            <a:endParaRPr lang="en-US" sz="1800" i="0" dirty="0">
              <a:solidFill>
                <a:srgbClr val="003560"/>
              </a:solidFill>
              <a:latin typeface="+mj-lt"/>
            </a:endParaRP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</a:rPr>
              <a:t>Query Phase:</a:t>
            </a:r>
            <a:endParaRPr lang="en-US" sz="1800" b="1" dirty="0">
              <a:solidFill>
                <a:srgbClr val="003560"/>
              </a:solidFill>
            </a:endParaRP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Center the query point and compute its projection score</a:t>
            </a: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Use binary search to find candidate points within the search radius</a:t>
            </a: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Efficiently compute distances using precomputed norms and BLAS operations</a:t>
            </a: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Filter candidates to ensure exact results</a:t>
            </a:r>
          </a:p>
          <a:p>
            <a:pPr marL="765810" lvl="1" indent="-28575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3560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52B2AAC-6BBC-E44E-C55D-818363E5C240}"/>
              </a:ext>
            </a:extLst>
          </p:cNvPr>
          <p:cNvSpPr txBox="1">
            <a:spLocks/>
          </p:cNvSpPr>
          <p:nvPr/>
        </p:nvSpPr>
        <p:spPr>
          <a:xfrm>
            <a:off x="222365" y="6433620"/>
            <a:ext cx="540504" cy="2797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baseline="0">
                <a:solidFill>
                  <a:srgbClr val="003560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de-DE" smtClean="0"/>
              <a:pPr/>
              <a:t>23</a:t>
            </a:fld>
            <a:r>
              <a:rPr lang="de-DE" dirty="0"/>
              <a:t> 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A0D7C9-CD4A-B143-DE92-AB24C19A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2500" y="6525344"/>
            <a:ext cx="7350496" cy="962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PWA13/ATHOS |</a:t>
            </a:r>
            <a:r>
              <a:rPr lang="de-DE" dirty="0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3" name="AutoShape 2" descr="A three-dimensional image of a large transparent sphere containing three smaller, equal-sized red spheres floating inside. The smaller spheres should be evenly spaced and clearly separated from each other and the walls of the large sphere. The background should have a simple gradient to enhance the three-dimensional effect. Additionally, draw the radius 'r' of the large sphere in red.">
            <a:extLst>
              <a:ext uri="{FF2B5EF4-FFF2-40B4-BE49-F238E27FC236}">
                <a16:creationId xmlns:a16="http://schemas.microsoft.com/office/drawing/2014/main" id="{8E6AC3A7-F9AC-C3D0-1517-52E8349E2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51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1395A-5328-9C99-329D-703162E2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SNN-Backup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B8FE29-090A-51A0-FC3E-2C12A24A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PWA13/ATHOS |</a:t>
            </a:r>
            <a:r>
              <a:rPr lang="de-DE">
                <a:solidFill>
                  <a:srgbClr val="003560"/>
                </a:solidFill>
              </a:rPr>
              <a:t> Frederike Hanisch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09F7B7-492A-7813-29D2-7919B0710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4674309-C57C-C3E1-631D-4490FD16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30" y="1026282"/>
            <a:ext cx="7714996" cy="2900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0" rIns="0" bIns="4761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Computational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Considerations</a:t>
            </a:r>
            <a:endParaRPr lang="de-DE" altLang="de-DE" sz="1800" b="1" dirty="0">
              <a:solidFill>
                <a:srgbClr val="003560"/>
              </a:solidFill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Arithmetic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complexity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reduced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using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precomputed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dot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products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matrix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operations</a:t>
            </a:r>
            <a:endParaRPr lang="de-DE" altLang="de-DE" sz="1800" dirty="0">
              <a:solidFill>
                <a:srgbClr val="003560"/>
              </a:solidFill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BLAS (Basic Linear Algebra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Subprograms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)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fast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computation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on modern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architectures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Handling of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floating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-point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arithmetic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ensures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high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accuracy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21B577D-7666-0CB6-2AA7-59A9E3F0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03" y="3750571"/>
            <a:ext cx="8517396" cy="17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Theoretical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Analysis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Efficiency of SNN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depends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number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of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distance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computations</a:t>
            </a:r>
            <a:endParaRPr lang="de-DE" altLang="de-DE" sz="1800" dirty="0">
              <a:solidFill>
                <a:srgbClr val="003560"/>
              </a:solidFill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Analysis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shows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that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algorithm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more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efficient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with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increasing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query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radius</a:t>
            </a:r>
            <a:endParaRPr lang="de-DE" altLang="de-DE" sz="1800" dirty="0">
              <a:solidFill>
                <a:srgbClr val="003560"/>
              </a:solidFill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SNN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balances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between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exhaustive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search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efficient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pruning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of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search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rgbClr val="003560"/>
                </a:solidFill>
                <a:effectLst/>
                <a:latin typeface="+mj-lt"/>
              </a:rPr>
              <a:t>space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rgbClr val="0035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76D36-DE6E-C867-8035-669685FF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1883"/>
            <a:ext cx="9180512" cy="624000"/>
          </a:xfrm>
        </p:spPr>
        <p:txBody>
          <a:bodyPr/>
          <a:lstStyle/>
          <a:p>
            <a:r>
              <a:rPr lang="de-DE" b="1" dirty="0"/>
              <a:t>PAWIAN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DA54B2-9FA2-C1BB-8D4E-C39D2682D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0" y="1052736"/>
            <a:ext cx="8775606" cy="448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 err="1">
                <a:effectLst/>
                <a:latin typeface="Arial" panose="020B0604020202020204" pitchFamily="34" charset="0"/>
              </a:rPr>
              <a:t>PA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rtial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W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ave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nteractive </a:t>
            </a:r>
            <a:r>
              <a:rPr lang="en-US" sz="1800" b="1" i="0" dirty="0" err="1">
                <a:effectLst/>
                <a:latin typeface="Arial" panose="020B0604020202020204" pitchFamily="34" charset="0"/>
              </a:rPr>
              <a:t>AN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alysis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Software: </a:t>
            </a:r>
            <a:r>
              <a:rPr lang="en-US" sz="1800" b="0" i="1" u="sng" dirty="0">
                <a:effectLst/>
                <a:latin typeface="Arial" panose="020B0604020202020204" pitchFamily="34" charset="0"/>
              </a:rPr>
              <a:t>https://gitlab.ep1.rub.de/pwa/Pawian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</a:rPr>
              <a:t>Hypothesis and other settings defined via configuration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Channels with arbitrary number of final state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Event base</a:t>
            </a:r>
            <a:r>
              <a:rPr lang="en-US" sz="1800" b="0" dirty="0">
                <a:latin typeface="Arial" panose="020B0604020202020204" pitchFamily="34" charset="0"/>
              </a:rPr>
              <a:t>d maximum likelihood fit using e.g. MINUIT2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Support for s</a:t>
            </a:r>
            <a:r>
              <a:rPr lang="en-US" sz="1800" b="0" dirty="0">
                <a:latin typeface="Arial" panose="020B0604020202020204" pitchFamily="34" charset="0"/>
              </a:rPr>
              <a:t>erver-client mode and cluster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Analysis tools: Extraction of pole positions and residues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</a:rPr>
              <a:t>Event generation, </a:t>
            </a:r>
            <a:r>
              <a:rPr lang="en-US" sz="1800" b="0" dirty="0" err="1">
                <a:latin typeface="Arial" panose="020B0604020202020204" pitchFamily="34" charset="0"/>
              </a:rPr>
              <a:t>histogramming</a:t>
            </a:r>
            <a:r>
              <a:rPr lang="en-US" sz="1800" b="0" dirty="0">
                <a:latin typeface="Arial" panose="020B0604020202020204" pitchFamily="34" charset="0"/>
              </a:rPr>
              <a:t>, efficiency correction,…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EC6517-67EA-A596-76D5-C5BA07DF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248727"/>
            <a:ext cx="2304256" cy="1152128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78F67F1-9880-0BC0-BC73-EBA766EFA51F}"/>
              </a:ext>
            </a:extLst>
          </p:cNvPr>
          <p:cNvSpPr/>
          <p:nvPr/>
        </p:nvSpPr>
        <p:spPr>
          <a:xfrm>
            <a:off x="3419872" y="2033209"/>
            <a:ext cx="2304256" cy="1323782"/>
          </a:xfrm>
          <a:prstGeom prst="roundRect">
            <a:avLst/>
          </a:prstGeom>
          <a:solidFill>
            <a:srgbClr val="004C89">
              <a:alpha val="7607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K-Matrix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Two</a:t>
            </a: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-potential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Tensor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Breit-Wigner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: abgerundete Ecken 5">
                <a:extLst>
                  <a:ext uri="{FF2B5EF4-FFF2-40B4-BE49-F238E27FC236}">
                    <a16:creationId xmlns:a16="http://schemas.microsoft.com/office/drawing/2014/main" id="{4D967228-8FB5-0F46-ED5B-C44448F73168}"/>
                  </a:ext>
                </a:extLst>
              </p:cNvPr>
              <p:cNvSpPr/>
              <p:nvPr/>
            </p:nvSpPr>
            <p:spPr>
              <a:xfrm>
                <a:off x="467544" y="2033210"/>
                <a:ext cx="2304256" cy="1323782"/>
              </a:xfrm>
              <a:prstGeom prst="roundRect">
                <a:avLst/>
              </a:prstGeom>
              <a:solidFill>
                <a:srgbClr val="0089FA">
                  <a:alpha val="72941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500" b="1" dirty="0">
                    <a:effectLst>
                      <a:outerShdw blurRad="50800" dist="50800" dir="5400000" algn="ctr" rotWithShape="0">
                        <a:srgbClr val="000000">
                          <a:alpha val="22000"/>
                        </a:srgbClr>
                      </a:outerShdw>
                    </a:effectLst>
                  </a:rPr>
                  <a:t>Annihilation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e-DE" sz="1500" b="1" i="1" smtClean="0">
                            <a:effectLst>
                              <a:outerShdw blurRad="50800" dist="50800" dir="5400000" algn="ctr" rotWithShape="0">
                                <a:srgbClr val="000000">
                                  <a:alpha val="22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de-DE" sz="1500" b="1" dirty="0">
                    <a:effectLst>
                      <a:outerShdw blurRad="50800" dist="50800" dir="5400000" algn="ctr" rotWithShape="0">
                        <a:srgbClr val="000000">
                          <a:alpha val="22000"/>
                        </a:srgbClr>
                      </a:outerShdw>
                    </a:effectLst>
                  </a:rPr>
                  <a:t> fusion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500" b="1" dirty="0" err="1">
                    <a:effectLst>
                      <a:outerShdw blurRad="50800" dist="50800" dir="5400000" algn="ctr" rotWithShape="0">
                        <a:srgbClr val="000000">
                          <a:alpha val="22000"/>
                        </a:srgbClr>
                      </a:outerShdw>
                    </a:effectLst>
                  </a:rPr>
                  <a:t>Scattering</a:t>
                </a:r>
                <a:r>
                  <a:rPr lang="de-DE" sz="1500" b="1" dirty="0">
                    <a:effectLst>
                      <a:outerShdw blurRad="50800" dist="50800" dir="5400000" algn="ctr" rotWithShape="0">
                        <a:srgbClr val="000000">
                          <a:alpha val="22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de-DE" sz="1500" b="1" i="1" smtClean="0">
                        <a:effectLst>
                          <a:outerShdw blurRad="50800" dist="50800" dir="5400000" algn="ctr" rotWithShape="0">
                            <a:srgbClr val="000000">
                              <a:alpha val="22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de-DE" sz="1500" b="1" dirty="0">
                  <a:effectLst>
                    <a:outerShdw blurRad="50800" dist="50800" dir="5400000" algn="ctr" rotWithShape="0">
                      <a:srgbClr val="000000">
                        <a:alpha val="22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hteck: abgerundete Ecken 5">
                <a:extLst>
                  <a:ext uri="{FF2B5EF4-FFF2-40B4-BE49-F238E27FC236}">
                    <a16:creationId xmlns:a16="http://schemas.microsoft.com/office/drawing/2014/main" id="{4D967228-8FB5-0F46-ED5B-C44448F73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33210"/>
                <a:ext cx="2304256" cy="13237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A8C84EB-5815-DC55-4E86-D7DD4D455B0A}"/>
              </a:ext>
            </a:extLst>
          </p:cNvPr>
          <p:cNvSpPr/>
          <p:nvPr/>
        </p:nvSpPr>
        <p:spPr>
          <a:xfrm>
            <a:off x="6300192" y="2033210"/>
            <a:ext cx="2304256" cy="1323782"/>
          </a:xfrm>
          <a:prstGeom prst="roundRect">
            <a:avLst/>
          </a:prstGeom>
          <a:solidFill>
            <a:srgbClr val="0035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Helicity</a:t>
            </a:r>
            <a:endParaRPr lang="de-DE" sz="1500" b="1" dirty="0"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Canonical</a:t>
            </a: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</a:t>
            </a:r>
            <a:r>
              <a:rPr lang="de-DE" sz="15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amplitudes</a:t>
            </a:r>
            <a:endParaRPr lang="de-DE" sz="1500" b="1" dirty="0"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67EA0E-8EDB-5D8F-BCA3-9A728FF902FD}"/>
              </a:ext>
            </a:extLst>
          </p:cNvPr>
          <p:cNvSpPr txBox="1"/>
          <p:nvPr/>
        </p:nvSpPr>
        <p:spPr>
          <a:xfrm>
            <a:off x="467544" y="1628800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err="1">
                <a:solidFill>
                  <a:srgbClr val="3597E6"/>
                </a:solidFill>
              </a:rPr>
              <a:t>Production</a:t>
            </a:r>
            <a:r>
              <a:rPr lang="de-DE" sz="1500" b="1" dirty="0">
                <a:solidFill>
                  <a:srgbClr val="3597E6"/>
                </a:solidFill>
              </a:rPr>
              <a:t> </a:t>
            </a:r>
            <a:r>
              <a:rPr lang="de-DE" sz="1500" b="1" dirty="0" err="1">
                <a:solidFill>
                  <a:srgbClr val="3597E6"/>
                </a:solidFill>
              </a:rPr>
              <a:t>Mechanism</a:t>
            </a:r>
            <a:endParaRPr lang="de-DE" sz="1500" b="1" dirty="0">
              <a:solidFill>
                <a:srgbClr val="3597E6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D1229E-A72F-E7D7-71C0-8AE2CED2137A}"/>
              </a:ext>
            </a:extLst>
          </p:cNvPr>
          <p:cNvSpPr txBox="1"/>
          <p:nvPr/>
        </p:nvSpPr>
        <p:spPr>
          <a:xfrm>
            <a:off x="3653644" y="1629527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err="1">
                <a:solidFill>
                  <a:srgbClr val="356B97"/>
                </a:solidFill>
              </a:rPr>
              <a:t>Dynamical</a:t>
            </a:r>
            <a:r>
              <a:rPr lang="de-DE" sz="1500" b="1" dirty="0">
                <a:solidFill>
                  <a:srgbClr val="356B97"/>
                </a:solidFill>
              </a:rPr>
              <a:t> Models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F5ACC5-8943-585A-9E42-130B73FEBCA1}"/>
              </a:ext>
            </a:extLst>
          </p:cNvPr>
          <p:cNvSpPr txBox="1"/>
          <p:nvPr/>
        </p:nvSpPr>
        <p:spPr>
          <a:xfrm>
            <a:off x="6588224" y="1628800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073961"/>
                </a:solidFill>
              </a:rPr>
              <a:t>Spin </a:t>
            </a:r>
            <a:r>
              <a:rPr lang="de-DE" sz="1500" b="1" dirty="0" err="1">
                <a:solidFill>
                  <a:srgbClr val="073961"/>
                </a:solidFill>
              </a:rPr>
              <a:t>Formalisms</a:t>
            </a:r>
            <a:endParaRPr lang="de-DE" sz="1500" b="1" dirty="0">
              <a:solidFill>
                <a:srgbClr val="073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7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7FE47C-29C1-AC0A-EE96-9D117FAAD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2DA2F1"/>
                </a:solidFill>
              </a:rPr>
              <a:t> 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Differentiation</a:t>
            </a: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Autodiff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98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CB758-34A0-90F5-E0E5-A5B5AC71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Minimization</a:t>
            </a:r>
            <a:r>
              <a:rPr lang="de-DE" b="1" dirty="0"/>
              <a:t> Tools </a:t>
            </a:r>
            <a:r>
              <a:rPr lang="de-DE" b="1" dirty="0" err="1"/>
              <a:t>for</a:t>
            </a:r>
            <a:r>
              <a:rPr lang="de-DE" b="1" dirty="0"/>
              <a:t> PWA – Status Quo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F60C763-3973-6527-1481-537C63C2C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000" u="sng" dirty="0">
                    <a:latin typeface="+mj-lt"/>
                  </a:rPr>
                  <a:t>Numerical </a:t>
                </a:r>
                <a:r>
                  <a:rPr lang="de-DE" sz="2000" u="sng" dirty="0" err="1">
                    <a:latin typeface="+mj-lt"/>
                  </a:rPr>
                  <a:t>Minimization</a:t>
                </a:r>
                <a:r>
                  <a:rPr lang="de-DE" sz="2000" u="sng" dirty="0">
                    <a:latin typeface="+mj-lt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effectLst/>
                    <a:latin typeface="+mj-lt"/>
                  </a:rPr>
                  <a:t>The derivatives </a:t>
                </a:r>
                <a:r>
                  <a:rPr lang="en-US" sz="1800" b="0" dirty="0">
                    <a:latin typeface="+mj-lt"/>
                  </a:rPr>
                  <a:t>a</a:t>
                </a:r>
                <a:r>
                  <a:rPr lang="en-US" sz="1800" b="0" i="0" dirty="0">
                    <a:effectLst/>
                    <a:latin typeface="+mj-lt"/>
                  </a:rPr>
                  <a:t>re calculated numerically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b="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de-DE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de-DE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de-DE" sz="1800" b="0" i="0" smtClean="0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de-DE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1800" b="0" dirty="0">
                  <a:latin typeface="+mj-lt"/>
                </a:endParaRPr>
              </a:p>
              <a:p>
                <a:endParaRPr lang="en-US" sz="1800" b="0" dirty="0">
                  <a:latin typeface="+mj-lt"/>
                </a:endParaRPr>
              </a:p>
              <a:p>
                <a:r>
                  <a:rPr lang="en-US" sz="2000" u="sng" dirty="0">
                    <a:latin typeface="+mj-lt"/>
                  </a:rPr>
                  <a:t>Problems: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</a:rPr>
                  <a:t>Calculations with many parameters </a:t>
                </a:r>
                <a:r>
                  <a:rPr lang="en-US" sz="1800" dirty="0">
                    <a:latin typeface="+mj-lt"/>
                  </a:rPr>
                  <a:t>require a lot of time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effectLst/>
                    <a:latin typeface="+mj-lt"/>
                  </a:rPr>
                  <a:t>Rounding errors occur → affects stability and convergence</a:t>
                </a:r>
              </a:p>
              <a:p>
                <a:pPr lvl="2" indent="0">
                  <a:buNone/>
                </a:pPr>
                <a:endParaRPr lang="en-US" sz="2000" b="0" i="0" dirty="0">
                  <a:effectLst/>
                  <a:latin typeface="-apple-system"/>
                </a:endParaRPr>
              </a:p>
              <a:p>
                <a:pPr marL="285750" indent="-285750">
                  <a:buFont typeface="Symbol" panose="05050102010706020507" pitchFamily="18" charset="2"/>
                  <a:buChar char="-"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F60C763-3973-6527-1481-537C63C2C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6" t="-33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D7478AA3-63D7-4224-6A4B-9CC4383E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11" y="4118722"/>
            <a:ext cx="3794629" cy="19755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A9F43A-AF34-C7C2-F778-7038BADB23E8}"/>
              </a:ext>
            </a:extLst>
          </p:cNvPr>
          <p:cNvSpPr txBox="1"/>
          <p:nvPr/>
        </p:nvSpPr>
        <p:spPr>
          <a:xfrm>
            <a:off x="2195736" y="6006480"/>
            <a:ext cx="3794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https://miro.medium.com/max/1100/1*ZfdJDpJ8prZVJVDb2gaqRA.png</a:t>
            </a:r>
          </a:p>
        </p:txBody>
      </p:sp>
    </p:spTree>
    <p:extLst>
      <p:ext uri="{BB962C8B-B14F-4D97-AF65-F5344CB8AC3E}">
        <p14:creationId xmlns:p14="http://schemas.microsoft.com/office/powerpoint/2010/main" val="238654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CDFBC-C264-69C8-FC66-8861FAF8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Automatic</a:t>
            </a:r>
            <a:r>
              <a:rPr lang="de-DE" b="1" dirty="0"/>
              <a:t> Differentiation (</a:t>
            </a:r>
            <a:r>
              <a:rPr lang="de-DE" b="1" dirty="0" err="1"/>
              <a:t>Autodiff</a:t>
            </a:r>
            <a:r>
              <a:rPr lang="de-DE" b="1" dirty="0"/>
              <a:t>) -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879726C-3A98-D3DA-34E7-E3459FD1D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926" y="1224000"/>
                <a:ext cx="7401442" cy="196744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b="0" dirty="0"/>
                  <a:t>Automatic </a:t>
                </a:r>
                <a:r>
                  <a:rPr lang="de-DE" sz="2000" b="0" dirty="0" err="1"/>
                  <a:t>differentiation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can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calculate</a:t>
                </a:r>
                <a:r>
                  <a:rPr lang="de-DE" sz="2000" b="0" dirty="0"/>
                  <a:t> derivatives </a:t>
                </a:r>
                <a:r>
                  <a:rPr lang="de-DE" sz="2000" b="0" dirty="0" err="1"/>
                  <a:t>efficiently</a:t>
                </a:r>
                <a:endParaRPr lang="de-DE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b="0" dirty="0" err="1"/>
                  <a:t>Computes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the</a:t>
                </a:r>
                <a:r>
                  <a:rPr lang="de-DE" sz="2000" b="0" dirty="0"/>
                  <a:t> derivative </a:t>
                </a:r>
                <a:r>
                  <a:rPr lang="de-DE" sz="2000" b="0" dirty="0" err="1"/>
                  <a:t>as</a:t>
                </a:r>
                <a:r>
                  <a:rPr lang="de-DE" sz="2000" b="0" dirty="0"/>
                  <a:t> a </a:t>
                </a:r>
                <a:r>
                  <a:rPr lang="de-DE" sz="2000" b="0" dirty="0" err="1"/>
                  <a:t>concatenation</a:t>
                </a:r>
                <a:r>
                  <a:rPr lang="de-DE" sz="2000" b="0" dirty="0"/>
                  <a:t> of partial derivatives  </a:t>
                </a:r>
                <a:r>
                  <a:rPr lang="de-DE" sz="2000" b="0" dirty="0" err="1"/>
                  <a:t>based</a:t>
                </a:r>
                <a:r>
                  <a:rPr lang="de-DE" sz="2000" b="0" dirty="0"/>
                  <a:t> on </a:t>
                </a:r>
                <a:r>
                  <a:rPr lang="de-DE" sz="2000" b="0" dirty="0" err="1"/>
                  <a:t>chain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rule</a:t>
                </a:r>
                <a:endParaRPr lang="de-DE" sz="2000" b="0" dirty="0"/>
              </a:p>
              <a:p>
                <a:pPr marL="285750" indent="-285750">
                  <a:buFont typeface="Symbol" panose="05050102010706020507" pitchFamily="18" charset="2"/>
                  <a:buChar char="-"/>
                </a:pPr>
                <a:endParaRPr lang="de-DE" sz="2000" b="0" dirty="0"/>
              </a:p>
              <a:p>
                <a:r>
                  <a:rPr lang="de-DE" sz="2000" u="sng" dirty="0" err="1"/>
                  <a:t>Example</a:t>
                </a:r>
                <a:r>
                  <a:rPr lang="de-DE" sz="2000" b="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b="0" dirty="0" err="1"/>
                  <a:t>We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would</a:t>
                </a:r>
                <a:r>
                  <a:rPr lang="de-DE" sz="2000" b="0" dirty="0"/>
                  <a:t> like </a:t>
                </a:r>
                <a:r>
                  <a:rPr lang="de-DE" sz="2000" b="0" dirty="0" err="1"/>
                  <a:t>to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optimize</a:t>
                </a:r>
                <a:r>
                  <a:rPr lang="de-DE" sz="2000" b="0" dirty="0"/>
                  <a:t> a </a:t>
                </a:r>
                <a:r>
                  <a:rPr lang="de-DE" sz="2000" b="0" dirty="0" err="1"/>
                  <a:t>function</a:t>
                </a:r>
                <a:r>
                  <a:rPr lang="de-DE" sz="2000" b="0" dirty="0"/>
                  <a:t> J(</a:t>
                </a:r>
                <a:r>
                  <a:rPr lang="de-DE" sz="2000" b="0" dirty="0" err="1"/>
                  <a:t>a,b,c</a:t>
                </a:r>
                <a:r>
                  <a:rPr lang="de-DE" sz="2000" b="0" dirty="0"/>
                  <a:t>) =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5(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b="0" dirty="0"/>
              </a:p>
              <a:p>
                <a:endParaRPr lang="de-DE" sz="1800" dirty="0"/>
              </a:p>
              <a:p>
                <a:endParaRPr lang="de-DE" sz="1800" dirty="0">
                  <a:solidFill>
                    <a:srgbClr val="003560"/>
                  </a:solidFill>
                </a:endParaRPr>
              </a:p>
              <a:p>
                <a:endParaRPr lang="de-DE" sz="1800" dirty="0"/>
              </a:p>
              <a:p>
                <a:endParaRPr lang="de-DE" sz="18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879726C-3A98-D3DA-34E7-E3459FD1D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926" y="1224000"/>
                <a:ext cx="7401442" cy="1967448"/>
              </a:xfrm>
              <a:blipFill>
                <a:blip r:embed="rId2"/>
                <a:stretch>
                  <a:fillRect l="-2059" t="-7740" b="-86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2">
            <a:extLst>
              <a:ext uri="{FF2B5EF4-FFF2-40B4-BE49-F238E27FC236}">
                <a16:creationId xmlns:a16="http://schemas.microsoft.com/office/drawing/2014/main" id="{74832F40-A449-374A-2CA7-F2505FAD5F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845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9733ECB2-E504-3768-888F-7E69D77AD7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8685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6CB47081-71BC-981B-CB15-251531722124}"/>
              </a:ext>
            </a:extLst>
          </p:cNvPr>
          <p:cNvSpPr/>
          <p:nvPr/>
        </p:nvSpPr>
        <p:spPr>
          <a:xfrm rot="16200000">
            <a:off x="6768244" y="3210759"/>
            <a:ext cx="246892" cy="318900"/>
          </a:xfrm>
          <a:prstGeom prst="leftBrac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6C08F-97F4-7B53-0096-CA1957EBEB39}"/>
              </a:ext>
            </a:extLst>
          </p:cNvPr>
          <p:cNvSpPr txBox="1"/>
          <p:nvPr/>
        </p:nvSpPr>
        <p:spPr>
          <a:xfrm>
            <a:off x="7099466" y="3140968"/>
            <a:ext cx="280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BD90D0B5-B4CC-7961-5D0A-13A5375454D8}"/>
              </a:ext>
            </a:extLst>
          </p:cNvPr>
          <p:cNvSpPr/>
          <p:nvPr/>
        </p:nvSpPr>
        <p:spPr>
          <a:xfrm rot="16200000">
            <a:off x="6563928" y="3290120"/>
            <a:ext cx="246892" cy="750948"/>
          </a:xfrm>
          <a:prstGeom prst="leftBrac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B5E744-93BC-5F19-27DD-67374CEE4AA9}"/>
              </a:ext>
            </a:extLst>
          </p:cNvPr>
          <p:cNvSpPr txBox="1"/>
          <p:nvPr/>
        </p:nvSpPr>
        <p:spPr>
          <a:xfrm>
            <a:off x="7113984" y="3429000"/>
            <a:ext cx="914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BB1D24CF-F697-970D-3C3A-322B93C67D7B}"/>
              </a:ext>
            </a:extLst>
          </p:cNvPr>
          <p:cNvSpPr/>
          <p:nvPr/>
        </p:nvSpPr>
        <p:spPr>
          <a:xfrm rot="16200000">
            <a:off x="6404449" y="3437891"/>
            <a:ext cx="246892" cy="1031469"/>
          </a:xfrm>
          <a:prstGeom prst="leftBrace">
            <a:avLst/>
          </a:prstGeom>
          <a:ln w="19050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04899B3-3460-4634-6A3E-A37491A2926C}"/>
              </a:ext>
            </a:extLst>
          </p:cNvPr>
          <p:cNvSpPr txBox="1"/>
          <p:nvPr/>
        </p:nvSpPr>
        <p:spPr>
          <a:xfrm>
            <a:off x="7092280" y="3789040"/>
            <a:ext cx="434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J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4B9A9C1-1E76-6703-C0E9-B41E0C5C4F32}"/>
              </a:ext>
            </a:extLst>
          </p:cNvPr>
          <p:cNvSpPr txBox="1"/>
          <p:nvPr/>
        </p:nvSpPr>
        <p:spPr>
          <a:xfrm>
            <a:off x="1115616" y="5993865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err="1">
                <a:solidFill>
                  <a:srgbClr val="003560"/>
                </a:solidFill>
              </a:rPr>
              <a:t>Computation</a:t>
            </a:r>
            <a:r>
              <a:rPr lang="de-DE" sz="1500" b="1" dirty="0">
                <a:solidFill>
                  <a:srgbClr val="003560"/>
                </a:solidFill>
              </a:rPr>
              <a:t> Graph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7DE491E-3314-F6B0-7A1D-2ACCED550B7E}"/>
              </a:ext>
            </a:extLst>
          </p:cNvPr>
          <p:cNvSpPr/>
          <p:nvPr/>
        </p:nvSpPr>
        <p:spPr>
          <a:xfrm>
            <a:off x="1188755" y="3573016"/>
            <a:ext cx="105700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5F0836E-FC6D-3D93-2454-A481C249D48C}"/>
              </a:ext>
            </a:extLst>
          </p:cNvPr>
          <p:cNvSpPr/>
          <p:nvPr/>
        </p:nvSpPr>
        <p:spPr>
          <a:xfrm>
            <a:off x="1188755" y="5287390"/>
            <a:ext cx="105700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AA0A903-601B-01B5-8534-0296C2836CA3}"/>
              </a:ext>
            </a:extLst>
          </p:cNvPr>
          <p:cNvSpPr/>
          <p:nvPr/>
        </p:nvSpPr>
        <p:spPr>
          <a:xfrm>
            <a:off x="1187624" y="4423294"/>
            <a:ext cx="105700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46F1A05-5B1B-7EB6-C36F-61F2C87B5151}"/>
              </a:ext>
            </a:extLst>
          </p:cNvPr>
          <p:cNvSpPr/>
          <p:nvPr/>
        </p:nvSpPr>
        <p:spPr>
          <a:xfrm>
            <a:off x="2627784" y="4869160"/>
            <a:ext cx="141704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u</a:t>
            </a:r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= </a:t>
            </a:r>
            <a:r>
              <a:rPr lang="de-DE" sz="20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bc</a:t>
            </a:r>
            <a:endParaRPr lang="de-DE" sz="2000" b="1" dirty="0"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A4602EC6-2C43-FAC1-7B15-0A38C17CF3F2}"/>
              </a:ext>
            </a:extLst>
          </p:cNvPr>
          <p:cNvSpPr/>
          <p:nvPr/>
        </p:nvSpPr>
        <p:spPr>
          <a:xfrm>
            <a:off x="4427984" y="4365104"/>
            <a:ext cx="141704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v</a:t>
            </a:r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= a + </a:t>
            </a:r>
            <a:r>
              <a:rPr lang="de-DE" sz="20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u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75830B00-103B-EDAF-81F1-306007E314E5}"/>
              </a:ext>
            </a:extLst>
          </p:cNvPr>
          <p:cNvSpPr/>
          <p:nvPr/>
        </p:nvSpPr>
        <p:spPr>
          <a:xfrm>
            <a:off x="6179291" y="4365104"/>
            <a:ext cx="141704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73961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J</a:t>
            </a:r>
            <a:r>
              <a:rPr lang="de-DE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= 5</a:t>
            </a:r>
            <a:r>
              <a:rPr lang="de-D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v</a:t>
            </a:r>
            <a:endParaRPr lang="de-DE" sz="2000" b="1" dirty="0">
              <a:solidFill>
                <a:srgbClr val="92D050"/>
              </a:solidFill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5EAAF79-3FA1-4A94-2198-A9035500724F}"/>
              </a:ext>
            </a:extLst>
          </p:cNvPr>
          <p:cNvCxnSpPr>
            <a:stCxn id="4" idx="3"/>
            <a:endCxn id="27" idx="1"/>
          </p:cNvCxnSpPr>
          <p:nvPr/>
        </p:nvCxnSpPr>
        <p:spPr>
          <a:xfrm>
            <a:off x="2245760" y="3903961"/>
            <a:ext cx="2182224" cy="792088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31D9BD4-0FA9-BB45-F930-AF631F3510B7}"/>
              </a:ext>
            </a:extLst>
          </p:cNvPr>
          <p:cNvCxnSpPr>
            <a:stCxn id="27" idx="3"/>
            <a:endCxn id="30" idx="1"/>
          </p:cNvCxnSpPr>
          <p:nvPr/>
        </p:nvCxnSpPr>
        <p:spPr>
          <a:xfrm>
            <a:off x="5845029" y="4696049"/>
            <a:ext cx="334262" cy="0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C4A14EFF-0877-7AEF-42EB-F3ADA1E0B6F9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 flipV="1">
            <a:off x="4044829" y="4696049"/>
            <a:ext cx="383155" cy="504056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7F18B619-B5CC-065D-C001-A6434E6FA953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2244629" y="4754239"/>
            <a:ext cx="383155" cy="445866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34FF5F1-D140-EDC5-5D5A-D10CFDB17DA3}"/>
              </a:ext>
            </a:extLst>
          </p:cNvPr>
          <p:cNvCxnSpPr>
            <a:stCxn id="5" idx="3"/>
            <a:endCxn id="15" idx="1"/>
          </p:cNvCxnSpPr>
          <p:nvPr/>
        </p:nvCxnSpPr>
        <p:spPr>
          <a:xfrm flipV="1">
            <a:off x="2245760" y="5200105"/>
            <a:ext cx="382024" cy="418230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0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5F7D7AA-EE1A-77D2-E279-075D2D66B3F4}"/>
              </a:ext>
            </a:extLst>
          </p:cNvPr>
          <p:cNvCxnSpPr>
            <a:cxnSpLocks/>
          </p:cNvCxnSpPr>
          <p:nvPr/>
        </p:nvCxnSpPr>
        <p:spPr>
          <a:xfrm rot="10800000">
            <a:off x="2165121" y="3909228"/>
            <a:ext cx="2182224" cy="79208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0982764-3F7B-51F8-9BD6-4C0664D8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Autodiff</a:t>
            </a:r>
            <a:r>
              <a:rPr lang="de-DE" b="1" dirty="0"/>
              <a:t> - Modes</a:t>
            </a:r>
          </a:p>
        </p:txBody>
      </p:sp>
      <p:sp>
        <p:nvSpPr>
          <p:cNvPr id="10" name="AutoShape 2" descr="Automatisches Differenzieren im Rückwärtsmodus">
            <a:extLst>
              <a:ext uri="{FF2B5EF4-FFF2-40B4-BE49-F238E27FC236}">
                <a16:creationId xmlns:a16="http://schemas.microsoft.com/office/drawing/2014/main" id="{C8BAD094-D9FF-3F02-AA55-7F9F258CE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44DAC5-0C6D-333D-139E-F9456765829E}"/>
              </a:ext>
            </a:extLst>
          </p:cNvPr>
          <p:cNvSpPr txBox="1"/>
          <p:nvPr/>
        </p:nvSpPr>
        <p:spPr>
          <a:xfrm>
            <a:off x="394814" y="793663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Forward mode</a:t>
            </a:r>
            <a:r>
              <a:rPr lang="en-GB" sz="2000" dirty="0">
                <a:solidFill>
                  <a:schemeClr val="tx2"/>
                </a:solidFill>
              </a:rPr>
              <a:t>: Calculates the derivative of a function by successively applying the chain rule to the elementary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Reverse mode</a:t>
            </a:r>
            <a:r>
              <a:rPr lang="en-GB" sz="2000" dirty="0">
                <a:solidFill>
                  <a:schemeClr val="tx2"/>
                </a:solidFill>
              </a:rPr>
              <a:t>: Calculates the derivative of a function by applying the chain rule to the output of the function (backpropagation)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→ Suitable for PWA → a lot of free parameters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6BF8B51-EA77-4227-555A-37A603D121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0693" y="35730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658D5F1-EAE2-57A1-0530-9DF82F09E271}"/>
              </a:ext>
            </a:extLst>
          </p:cNvPr>
          <p:cNvSpPr/>
          <p:nvPr/>
        </p:nvSpPr>
        <p:spPr>
          <a:xfrm>
            <a:off x="1116747" y="3573016"/>
            <a:ext cx="105700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BD74E72-5A80-52F0-8506-BF349F7C8E69}"/>
              </a:ext>
            </a:extLst>
          </p:cNvPr>
          <p:cNvSpPr/>
          <p:nvPr/>
        </p:nvSpPr>
        <p:spPr>
          <a:xfrm>
            <a:off x="1116747" y="5287390"/>
            <a:ext cx="105700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5946522-D22A-F0F7-A249-A50FEA514D11}"/>
              </a:ext>
            </a:extLst>
          </p:cNvPr>
          <p:cNvSpPr/>
          <p:nvPr/>
        </p:nvSpPr>
        <p:spPr>
          <a:xfrm>
            <a:off x="1115616" y="4423294"/>
            <a:ext cx="105700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5F82D6EB-7D09-DBD2-C494-7CE2FB37FD76}"/>
              </a:ext>
            </a:extLst>
          </p:cNvPr>
          <p:cNvSpPr/>
          <p:nvPr/>
        </p:nvSpPr>
        <p:spPr>
          <a:xfrm>
            <a:off x="2555776" y="4869160"/>
            <a:ext cx="141704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u</a:t>
            </a:r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= </a:t>
            </a:r>
            <a:r>
              <a:rPr lang="de-DE" sz="2000" b="1" dirty="0" err="1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bc</a:t>
            </a:r>
            <a:endParaRPr lang="de-DE" sz="2000" b="1" dirty="0"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713AC63-7ED8-5312-C6D0-6949BA3F16D3}"/>
              </a:ext>
            </a:extLst>
          </p:cNvPr>
          <p:cNvSpPr/>
          <p:nvPr/>
        </p:nvSpPr>
        <p:spPr>
          <a:xfrm>
            <a:off x="4355976" y="4365104"/>
            <a:ext cx="141704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v</a:t>
            </a:r>
            <a:r>
              <a:rPr lang="de-DE" sz="2000" b="1" dirty="0"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= a + </a:t>
            </a:r>
            <a:r>
              <a:rPr lang="de-DE" sz="20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u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8A7D5C92-444D-C4C3-B097-68DB010625ED}"/>
              </a:ext>
            </a:extLst>
          </p:cNvPr>
          <p:cNvSpPr/>
          <p:nvPr/>
        </p:nvSpPr>
        <p:spPr>
          <a:xfrm>
            <a:off x="6107283" y="4365104"/>
            <a:ext cx="1417045" cy="6618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73961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J</a:t>
            </a:r>
            <a:r>
              <a:rPr lang="de-DE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 = 5</a:t>
            </a:r>
            <a:r>
              <a:rPr lang="de-D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2000"/>
                    </a:srgbClr>
                  </a:outerShdw>
                </a:effectLst>
              </a:rPr>
              <a:t>v</a:t>
            </a:r>
            <a:endParaRPr lang="de-DE" sz="2000" b="1" dirty="0">
              <a:solidFill>
                <a:srgbClr val="92D050"/>
              </a:solidFill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90CC72B7-20B0-F30C-5DF6-01991376BF54}"/>
              </a:ext>
            </a:extLst>
          </p:cNvPr>
          <p:cNvCxnSpPr>
            <a:cxnSpLocks/>
          </p:cNvCxnSpPr>
          <p:nvPr/>
        </p:nvCxnSpPr>
        <p:spPr>
          <a:xfrm flipH="1">
            <a:off x="5773021" y="4869160"/>
            <a:ext cx="334262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24FBECE5-2474-CAA1-7496-7AAF1744C6E1}"/>
              </a:ext>
            </a:extLst>
          </p:cNvPr>
          <p:cNvCxnSpPr>
            <a:cxnSpLocks/>
          </p:cNvCxnSpPr>
          <p:nvPr/>
        </p:nvCxnSpPr>
        <p:spPr>
          <a:xfrm flipV="1">
            <a:off x="3964190" y="4776623"/>
            <a:ext cx="383155" cy="504056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87C73E7D-96D6-F170-242B-D11722734BCF}"/>
              </a:ext>
            </a:extLst>
          </p:cNvPr>
          <p:cNvCxnSpPr>
            <a:cxnSpLocks/>
          </p:cNvCxnSpPr>
          <p:nvPr/>
        </p:nvCxnSpPr>
        <p:spPr>
          <a:xfrm>
            <a:off x="2172621" y="4581128"/>
            <a:ext cx="383155" cy="445866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FDD5DB47-0EC5-AB76-B07A-5374F4C94D0B}"/>
              </a:ext>
            </a:extLst>
          </p:cNvPr>
          <p:cNvCxnSpPr>
            <a:cxnSpLocks/>
          </p:cNvCxnSpPr>
          <p:nvPr/>
        </p:nvCxnSpPr>
        <p:spPr>
          <a:xfrm flipV="1">
            <a:off x="2181884" y="5225512"/>
            <a:ext cx="382024" cy="418230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AC3A11B-FA27-1B0B-7611-07963F6FFBD0}"/>
              </a:ext>
            </a:extLst>
          </p:cNvPr>
          <p:cNvCxnSpPr>
            <a:cxnSpLocks/>
          </p:cNvCxnSpPr>
          <p:nvPr/>
        </p:nvCxnSpPr>
        <p:spPr>
          <a:xfrm>
            <a:off x="5796136" y="4581128"/>
            <a:ext cx="334262" cy="0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344FF150-53B3-1721-B94F-BEA72D52828B}"/>
              </a:ext>
            </a:extLst>
          </p:cNvPr>
          <p:cNvCxnSpPr/>
          <p:nvPr/>
        </p:nvCxnSpPr>
        <p:spPr>
          <a:xfrm>
            <a:off x="2169437" y="3717032"/>
            <a:ext cx="2182224" cy="792088"/>
          </a:xfrm>
          <a:prstGeom prst="straightConnector1">
            <a:avLst/>
          </a:prstGeom>
          <a:ln w="38100">
            <a:solidFill>
              <a:srgbClr val="073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4DBC6BD3-5950-2893-2226-5B5F391580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68506" y="4973484"/>
            <a:ext cx="383155" cy="50405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5C2A1A29-A866-EF6A-4EE6-D4891F4039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4592" y="5401986"/>
            <a:ext cx="382024" cy="41823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A9670EC-2A1F-CDD8-0160-E903F296D9B6}"/>
              </a:ext>
            </a:extLst>
          </p:cNvPr>
          <p:cNvCxnSpPr>
            <a:cxnSpLocks/>
          </p:cNvCxnSpPr>
          <p:nvPr/>
        </p:nvCxnSpPr>
        <p:spPr>
          <a:xfrm rot="10800000">
            <a:off x="2165120" y="4709204"/>
            <a:ext cx="383155" cy="44586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1BC6EA44-4B39-6940-1034-52B18939E8FB}"/>
              </a:ext>
            </a:extLst>
          </p:cNvPr>
          <p:cNvSpPr txBox="1"/>
          <p:nvPr/>
        </p:nvSpPr>
        <p:spPr>
          <a:xfrm>
            <a:off x="1085463" y="5996690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err="1">
                <a:solidFill>
                  <a:srgbClr val="003560"/>
                </a:solidFill>
              </a:rPr>
              <a:t>Computation</a:t>
            </a:r>
            <a:r>
              <a:rPr lang="de-DE" sz="1500" b="1" dirty="0">
                <a:solidFill>
                  <a:srgbClr val="003560"/>
                </a:solidFill>
              </a:rPr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249760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A952D-FBD2-5B0D-5025-6ADF6A0B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we currently working on?</a:t>
            </a:r>
            <a:endParaRPr lang="de-DE" b="1" dirty="0"/>
          </a:p>
        </p:txBody>
      </p:sp>
      <p:pic>
        <p:nvPicPr>
          <p:cNvPr id="1026" name="Picture 2" descr="C++单例模式模板 （简单易懂且有效）_c++ 单例模板_为啥不吃肉捏的博客-CSDN博客">
            <a:extLst>
              <a:ext uri="{FF2B5EF4-FFF2-40B4-BE49-F238E27FC236}">
                <a16:creationId xmlns:a16="http://schemas.microsoft.com/office/drawing/2014/main" id="{C4CC27E6-F614-ADE2-AB4A-75AA5E66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DC5B575-BA5A-4786-8CA3-770EFEAB8C2B}"/>
              </a:ext>
            </a:extLst>
          </p:cNvPr>
          <p:cNvSpPr txBox="1"/>
          <p:nvPr/>
        </p:nvSpPr>
        <p:spPr>
          <a:xfrm>
            <a:off x="465244" y="1287279"/>
            <a:ext cx="60509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Goal: Implementing </a:t>
            </a:r>
            <a:r>
              <a:rPr lang="en-US" sz="1800" b="1" i="0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Autodiff</a:t>
            </a:r>
            <a:r>
              <a:rPr lang="en-US" sz="1800" b="1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in PAWIAN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Major </a:t>
            </a:r>
            <a:r>
              <a:rPr lang="en-US" sz="1800" dirty="0" err="1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refactorisation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 of the code utilizing templates</a:t>
            </a:r>
            <a:endParaRPr lang="en-US" sz="1800" b="1" i="0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We tested different C++-Packages for </a:t>
            </a:r>
            <a:r>
              <a:rPr lang="en-US" sz="1800" dirty="0" err="1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Autodiff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 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CoDiPack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 was best suited for our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CoDiPack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 (Code Differentiation Package): 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T</a:t>
            </a: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ool for gradient evaluation in computer programs developed by TU Kaiserslautern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Header only</a:t>
            </a:r>
            <a:endParaRPr lang="en-US" sz="1800" b="0" i="0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Forward mode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Reverse mode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Different tape implementations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560"/>
                </a:solidFill>
                <a:effectLst/>
                <a:highlight>
                  <a:srgbClr val="FFFFFF"/>
                </a:highlight>
                <a:latin typeface="+mj-lt"/>
              </a:rPr>
              <a:t>Higher order derivatives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Less memory consumption in comparison to other AD packages</a:t>
            </a:r>
            <a:endParaRPr lang="en-US" sz="1800" b="0" i="0" dirty="0">
              <a:solidFill>
                <a:srgbClr val="00356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560"/>
              </a:solidFill>
              <a:highlight>
                <a:srgbClr val="FFFFFF"/>
              </a:highlight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Studies on the various </a:t>
            </a:r>
            <a:r>
              <a:rPr lang="en-US" sz="1800" dirty="0" err="1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Autodiff</a:t>
            </a:r>
            <a:r>
              <a:rPr lang="en-US" sz="1800" dirty="0">
                <a:solidFill>
                  <a:srgbClr val="003560"/>
                </a:solidFill>
                <a:highlight>
                  <a:srgbClr val="FFFFFF"/>
                </a:highlight>
                <a:latin typeface="+mj-lt"/>
              </a:rPr>
              <a:t> packages are ongoing (Clang + Clad)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2BED939-B93A-D3ED-355C-F6297DC1B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22" y="4915539"/>
            <a:ext cx="1771804" cy="5029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1A389AF-AA70-0EBA-F9E2-C4AF1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486411"/>
            <a:ext cx="230425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A952D-FBD2-5B0D-5025-6ADF6A0B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have achieved…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5BE9C3-4167-0788-8C55-BC153E797663}"/>
              </a:ext>
            </a:extLst>
          </p:cNvPr>
          <p:cNvSpPr txBox="1"/>
          <p:nvPr/>
        </p:nvSpPr>
        <p:spPr>
          <a:xfrm>
            <a:off x="438040" y="98072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</a:rPr>
              <a:t>PAWIAN </a:t>
            </a:r>
            <a:r>
              <a:rPr lang="de-DE" sz="1800" dirty="0" err="1">
                <a:solidFill>
                  <a:srgbClr val="003560"/>
                </a:solidFill>
              </a:rPr>
              <a:t>test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application</a:t>
            </a: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</a:rPr>
              <a:t>~100k </a:t>
            </a:r>
            <a:r>
              <a:rPr lang="de-DE" sz="1800" dirty="0" err="1">
                <a:solidFill>
                  <a:srgbClr val="003560"/>
                </a:solidFill>
              </a:rPr>
              <a:t>generated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events</a:t>
            </a: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3560"/>
                </a:solidFill>
              </a:rPr>
              <a:t>10 – 300 Breit-Wigner </a:t>
            </a:r>
            <a:r>
              <a:rPr lang="de-DE" sz="1800" dirty="0" err="1">
                <a:solidFill>
                  <a:srgbClr val="003560"/>
                </a:solidFill>
              </a:rPr>
              <a:t>functions</a:t>
            </a:r>
            <a:r>
              <a:rPr lang="de-DE" sz="1800" dirty="0">
                <a:solidFill>
                  <a:srgbClr val="003560"/>
                </a:solidFill>
              </a:rPr>
              <a:t> (30 – 900 </a:t>
            </a:r>
            <a:r>
              <a:rPr lang="de-DE" sz="1800" dirty="0" err="1">
                <a:solidFill>
                  <a:srgbClr val="003560"/>
                </a:solidFill>
              </a:rPr>
              <a:t>parameters</a:t>
            </a:r>
            <a:r>
              <a:rPr lang="de-DE" sz="1800" dirty="0">
                <a:solidFill>
                  <a:srgbClr val="003560"/>
                </a:solidFill>
              </a:rPr>
              <a:t>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3560"/>
                </a:solidFill>
              </a:rPr>
              <a:t>Comparison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between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numerical</a:t>
            </a:r>
            <a:r>
              <a:rPr lang="de-DE" sz="1800" dirty="0">
                <a:solidFill>
                  <a:srgbClr val="003560"/>
                </a:solidFill>
              </a:rPr>
              <a:t> and </a:t>
            </a:r>
            <a:r>
              <a:rPr lang="de-DE" sz="1800" dirty="0" err="1">
                <a:solidFill>
                  <a:srgbClr val="003560"/>
                </a:solidFill>
              </a:rPr>
              <a:t>automatic</a:t>
            </a:r>
            <a:r>
              <a:rPr lang="de-DE" sz="1800" dirty="0">
                <a:solidFill>
                  <a:srgbClr val="003560"/>
                </a:solidFill>
              </a:rPr>
              <a:t> </a:t>
            </a:r>
            <a:r>
              <a:rPr lang="de-DE" sz="1800" dirty="0" err="1">
                <a:solidFill>
                  <a:srgbClr val="003560"/>
                </a:solidFill>
              </a:rPr>
              <a:t>differentiation</a:t>
            </a:r>
            <a:r>
              <a:rPr lang="de-DE" sz="1800" dirty="0">
                <a:solidFill>
                  <a:srgbClr val="003560"/>
                </a:solidFill>
              </a:rPr>
              <a:t> (reverse </a:t>
            </a:r>
            <a:r>
              <a:rPr lang="de-DE" sz="1800" dirty="0" err="1">
                <a:solidFill>
                  <a:srgbClr val="003560"/>
                </a:solidFill>
              </a:rPr>
              <a:t>mode</a:t>
            </a:r>
            <a:r>
              <a:rPr lang="de-DE" sz="1800" dirty="0">
                <a:solidFill>
                  <a:srgbClr val="003560"/>
                </a:solidFill>
              </a:rPr>
              <a:t>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003560"/>
                </a:solidFill>
              </a:rPr>
              <a:t>Autodiff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is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faster</a:t>
            </a:r>
            <a:r>
              <a:rPr lang="de-DE" sz="1800" b="1" dirty="0">
                <a:solidFill>
                  <a:srgbClr val="003560"/>
                </a:solidFill>
              </a:rPr>
              <a:t> (</a:t>
            </a:r>
            <a:r>
              <a:rPr lang="de-DE" sz="1800" b="1" dirty="0" err="1">
                <a:solidFill>
                  <a:srgbClr val="003560"/>
                </a:solidFill>
              </a:rPr>
              <a:t>up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to</a:t>
            </a:r>
            <a:r>
              <a:rPr lang="de-DE" sz="1800" b="1" dirty="0">
                <a:solidFill>
                  <a:srgbClr val="003560"/>
                </a:solidFill>
              </a:rPr>
              <a:t> 10 </a:t>
            </a:r>
            <a:r>
              <a:rPr lang="de-DE" sz="1800" b="1" dirty="0" err="1">
                <a:solidFill>
                  <a:srgbClr val="003560"/>
                </a:solidFill>
              </a:rPr>
              <a:t>times</a:t>
            </a:r>
            <a:r>
              <a:rPr lang="de-DE" sz="1800" b="1" dirty="0">
                <a:solidFill>
                  <a:srgbClr val="003560"/>
                </a:solidFill>
              </a:rPr>
              <a:t>!!!!) and </a:t>
            </a:r>
            <a:r>
              <a:rPr lang="de-DE" sz="1800" b="1" dirty="0" err="1">
                <a:solidFill>
                  <a:srgbClr val="003560"/>
                </a:solidFill>
              </a:rPr>
              <a:t>more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stable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than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numerical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differentiation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with</a:t>
            </a:r>
            <a:r>
              <a:rPr lang="de-DE" sz="1800" b="1" dirty="0">
                <a:solidFill>
                  <a:srgbClr val="003560"/>
                </a:solidFill>
              </a:rPr>
              <a:t> a </a:t>
            </a:r>
            <a:r>
              <a:rPr lang="de-DE" sz="1800" b="1" dirty="0" err="1">
                <a:solidFill>
                  <a:srgbClr val="003560"/>
                </a:solidFill>
              </a:rPr>
              <a:t>higher</a:t>
            </a:r>
            <a:r>
              <a:rPr lang="de-DE" sz="1800" b="1" dirty="0">
                <a:solidFill>
                  <a:srgbClr val="003560"/>
                </a:solidFill>
              </a:rPr>
              <a:t> </a:t>
            </a:r>
            <a:r>
              <a:rPr lang="de-DE" sz="1800" b="1" dirty="0" err="1">
                <a:solidFill>
                  <a:srgbClr val="003560"/>
                </a:solidFill>
              </a:rPr>
              <a:t>number</a:t>
            </a:r>
            <a:r>
              <a:rPr lang="de-DE" sz="1800" b="1" dirty="0">
                <a:solidFill>
                  <a:srgbClr val="003560"/>
                </a:solidFill>
              </a:rPr>
              <a:t> of </a:t>
            </a:r>
            <a:r>
              <a:rPr lang="de-DE" sz="1800" b="1" dirty="0" err="1">
                <a:solidFill>
                  <a:srgbClr val="003560"/>
                </a:solidFill>
              </a:rPr>
              <a:t>parameters</a:t>
            </a:r>
            <a:endParaRPr lang="de-DE" sz="1800" b="1" dirty="0">
              <a:solidFill>
                <a:srgbClr val="003560"/>
              </a:solidFill>
            </a:endParaRPr>
          </a:p>
          <a:p>
            <a:pPr lvl="1"/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3560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356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6AB80B-DE9B-C6BB-6184-FE6931E1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6" y="2997293"/>
            <a:ext cx="3205499" cy="32400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53F2AA-8AD8-BA4F-6998-2E80841D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97" y="3053859"/>
            <a:ext cx="4148575" cy="31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350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4z3_01.potx" id="{6F462AD2-FF89-4064-AE03-3EEC592313EA}" vid="{1E09BEED-63B3-4EF9-AD3C-CC701815B78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RUB-Präsentation-4zu3</Template>
  <TotalTime>0</TotalTime>
  <Words>1445</Words>
  <Application>Microsoft Office PowerPoint</Application>
  <PresentationFormat>Bildschirmpräsentation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-apple-system</vt:lpstr>
      <vt:lpstr>Arial</vt:lpstr>
      <vt:lpstr>Calibri</vt:lpstr>
      <vt:lpstr>Cambria Math</vt:lpstr>
      <vt:lpstr>Roboto</vt:lpstr>
      <vt:lpstr>sohne</vt:lpstr>
      <vt:lpstr>Söhne</vt:lpstr>
      <vt:lpstr>Symbol</vt:lpstr>
      <vt:lpstr>Wingdings</vt:lpstr>
      <vt:lpstr>PowerPoint Master RUB</vt:lpstr>
      <vt:lpstr>PowerPoint-Präsentation</vt:lpstr>
      <vt:lpstr>Partial Wave Analysis (PWA) – Current Challenges</vt:lpstr>
      <vt:lpstr>PAWIAN</vt:lpstr>
      <vt:lpstr>PowerPoint-Präsentation</vt:lpstr>
      <vt:lpstr>Minimization Tools for PWA – Status Quo</vt:lpstr>
      <vt:lpstr>Automatic Differentiation (Autodiff) - Basics</vt:lpstr>
      <vt:lpstr>Autodiff - Modes</vt:lpstr>
      <vt:lpstr>What are we currently working on?</vt:lpstr>
      <vt:lpstr>What we have achieved…</vt:lpstr>
      <vt:lpstr>Outlook: Autodiff</vt:lpstr>
      <vt:lpstr>PowerPoint-Präsentation</vt:lpstr>
      <vt:lpstr>Sorting-Based Nearest Neighbour Search (SNN)</vt:lpstr>
      <vt:lpstr>Sorting-Based Nearest Neighbour Search (SNN)</vt:lpstr>
      <vt:lpstr>SNN</vt:lpstr>
      <vt:lpstr>SNN – Example from radiative J/ψ data </vt:lpstr>
      <vt:lpstr>PowerPoint-Präsentation</vt:lpstr>
      <vt:lpstr>ADAM (Adaptive Movement Estimation Algorithm)</vt:lpstr>
      <vt:lpstr>ADAM – Basics</vt:lpstr>
      <vt:lpstr>ADAM – Evaluation</vt:lpstr>
      <vt:lpstr>Summary and Outlook</vt:lpstr>
      <vt:lpstr>PowerPoint-Präsentation</vt:lpstr>
      <vt:lpstr>Differentiation Methods</vt:lpstr>
      <vt:lpstr>SNN - Methodology </vt:lpstr>
      <vt:lpstr>SNN-Backup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Frederike Hanisch</dc:creator>
  <cp:lastModifiedBy>Frederike Hanisch</cp:lastModifiedBy>
  <cp:revision>91</cp:revision>
  <cp:lastPrinted>2024-05-25T06:48:02Z</cp:lastPrinted>
  <dcterms:created xsi:type="dcterms:W3CDTF">2022-12-28T16:41:53Z</dcterms:created>
  <dcterms:modified xsi:type="dcterms:W3CDTF">2024-05-29T02:37:54Z</dcterms:modified>
</cp:coreProperties>
</file>