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0"/>
  </p:notesMasterIdLst>
  <p:sldIdLst>
    <p:sldId id="256" r:id="rId5"/>
    <p:sldId id="257" r:id="rId6"/>
    <p:sldId id="258" r:id="rId7"/>
    <p:sldId id="259" r:id="rId8"/>
    <p:sldId id="260" r:id="rId9"/>
    <p:sldId id="261" r:id="rId10"/>
    <p:sldId id="442" r:id="rId11"/>
    <p:sldId id="415" r:id="rId12"/>
    <p:sldId id="437" r:id="rId13"/>
    <p:sldId id="440" r:id="rId14"/>
    <p:sldId id="438" r:id="rId15"/>
    <p:sldId id="439" r:id="rId16"/>
    <p:sldId id="263" r:id="rId17"/>
    <p:sldId id="264" r:id="rId18"/>
    <p:sldId id="265" r:id="rId19"/>
    <p:sldId id="451" r:id="rId20"/>
    <p:sldId id="447" r:id="rId21"/>
    <p:sldId id="448" r:id="rId22"/>
    <p:sldId id="446" r:id="rId23"/>
    <p:sldId id="452" r:id="rId24"/>
    <p:sldId id="276" r:id="rId25"/>
    <p:sldId id="277" r:id="rId26"/>
    <p:sldId id="454" r:id="rId27"/>
    <p:sldId id="443" r:id="rId28"/>
    <p:sldId id="298" r:id="rId29"/>
    <p:sldId id="299" r:id="rId30"/>
    <p:sldId id="300" r:id="rId31"/>
    <p:sldId id="425" r:id="rId32"/>
    <p:sldId id="426" r:id="rId33"/>
    <p:sldId id="436" r:id="rId34"/>
    <p:sldId id="422" r:id="rId35"/>
    <p:sldId id="279" r:id="rId36"/>
    <p:sldId id="280" r:id="rId37"/>
    <p:sldId id="262" r:id="rId38"/>
    <p:sldId id="441" r:id="rId39"/>
    <p:sldId id="268" r:id="rId40"/>
    <p:sldId id="270" r:id="rId41"/>
    <p:sldId id="290" r:id="rId42"/>
    <p:sldId id="294" r:id="rId43"/>
    <p:sldId id="435" r:id="rId44"/>
    <p:sldId id="444" r:id="rId45"/>
    <p:sldId id="445" r:id="rId46"/>
    <p:sldId id="423" r:id="rId47"/>
    <p:sldId id="352" r:id="rId48"/>
    <p:sldId id="427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FF8C27-E28F-4DA4-9286-3C687E152D7E}" v="13" dt="2024-05-27T10:05:49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9AF86-EDC5-42E0-8108-0F783D7383BC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EE74-7289-4B09-9F4D-C3C6366E34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67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1"/>
            <a:ext cx="12192000" cy="44661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736414"/>
            <a:ext cx="9144000" cy="29719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8206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5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17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8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EB06DB3-A7EF-F6BE-C0C4-6A000B37511F}"/>
              </a:ext>
            </a:extLst>
          </p:cNvPr>
          <p:cNvSpPr/>
          <p:nvPr/>
        </p:nvSpPr>
        <p:spPr>
          <a:xfrm>
            <a:off x="0" y="6593710"/>
            <a:ext cx="12192000" cy="264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859536"/>
          </a:xfrm>
          <a:solidFill>
            <a:srgbClr val="E7E6E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3736" y="1115568"/>
            <a:ext cx="11795760" cy="506139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0" y="6593710"/>
            <a:ext cx="3556660" cy="264289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de-DE"/>
              <a:t>PWA/ATHOS | May 28th,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593710"/>
            <a:ext cx="4114800" cy="264290"/>
          </a:xfrm>
          <a:prstGeom prst="rect">
            <a:avLst/>
          </a:prstGeom>
        </p:spPr>
        <p:txBody>
          <a:bodyPr/>
          <a:lstStyle>
            <a:lvl1pPr algn="ctr">
              <a:defRPr lang="de-DE" sz="1200" smtClean="0"/>
            </a:lvl1pPr>
          </a:lstStyle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682714" y="6502837"/>
            <a:ext cx="513518" cy="363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CA21DA9-2307-43B4-AE34-8FBF54691D3E}" type="slidenum">
              <a:rPr lang="de-DE" smtClean="0"/>
              <a:pPr/>
              <a:t>‹Nr.›</a:t>
            </a:fld>
            <a:r>
              <a:rPr lang="de-DE" sz="900" dirty="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190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41009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39E923A-B347-B2A7-4D69-048ADA8859D5}"/>
              </a:ext>
            </a:extLst>
          </p:cNvPr>
          <p:cNvSpPr/>
          <p:nvPr userDrawn="1"/>
        </p:nvSpPr>
        <p:spPr>
          <a:xfrm>
            <a:off x="0" y="6593710"/>
            <a:ext cx="12192000" cy="264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01E97E70-2AD6-5A79-216A-5693885A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3710"/>
            <a:ext cx="3556660" cy="264289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6D33BAA-80D8-EB62-F32D-D9ECFBE9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3710"/>
            <a:ext cx="4114800" cy="264290"/>
          </a:xfrm>
          <a:prstGeom prst="rect">
            <a:avLst/>
          </a:prstGeom>
        </p:spPr>
        <p:txBody>
          <a:bodyPr/>
          <a:lstStyle>
            <a:lvl1pPr algn="ctr">
              <a:defRPr lang="de-DE" sz="1200" smtClean="0"/>
            </a:lvl1pPr>
          </a:lstStyle>
          <a:p>
            <a:r>
              <a:rPr lang="de-DE"/>
              <a:t>julien.beckers@tum.de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A0EA06F-DD8E-F9AB-B6F3-42F59D2A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714" y="6502837"/>
            <a:ext cx="513518" cy="363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CA21DA9-2307-43B4-AE34-8FBF54691D3E}" type="slidenum">
              <a:rPr lang="de-DE" smtClean="0"/>
              <a:pPr/>
              <a:t>‹Nr.›</a:t>
            </a:fld>
            <a:r>
              <a:rPr lang="de-DE" sz="900" dirty="0"/>
              <a:t>/31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9D2F86A-5C37-B4EA-F2F3-164133761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3862086"/>
            <a:ext cx="11795760" cy="2314877"/>
          </a:xfrm>
        </p:spPr>
        <p:txBody>
          <a:bodyPr/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3825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50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9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8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74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90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A21DA9-2307-43B4-AE34-8FBF54691D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8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1903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6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6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66.png"/><Relationship Id="rId7" Type="http://schemas.openxmlformats.org/officeDocument/2006/relationships/image" Target="../media/image460.png"/><Relationship Id="rId12" Type="http://schemas.openxmlformats.org/officeDocument/2006/relationships/image" Target="../media/image5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420.png"/><Relationship Id="rId5" Type="http://schemas.openxmlformats.org/officeDocument/2006/relationships/image" Target="../media/image77.png"/><Relationship Id="rId10" Type="http://schemas.openxmlformats.org/officeDocument/2006/relationships/image" Target="../media/image491.png"/><Relationship Id="rId4" Type="http://schemas.openxmlformats.org/officeDocument/2006/relationships/image" Target="../media/image67.png"/><Relationship Id="rId9" Type="http://schemas.openxmlformats.org/officeDocument/2006/relationships/image" Target="../media/image4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7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73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10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1.png"/><Relationship Id="rId5" Type="http://schemas.openxmlformats.org/officeDocument/2006/relationships/image" Target="../media/image680.png"/><Relationship Id="rId4" Type="http://schemas.openxmlformats.org/officeDocument/2006/relationships/image" Target="../media/image6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0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180.png"/><Relationship Id="rId18" Type="http://schemas.openxmlformats.org/officeDocument/2006/relationships/image" Target="../media/image130.png"/><Relationship Id="rId3" Type="http://schemas.openxmlformats.org/officeDocument/2006/relationships/image" Target="../media/image210.png"/><Relationship Id="rId21" Type="http://schemas.openxmlformats.org/officeDocument/2006/relationships/image" Target="../media/image810.png"/><Relationship Id="rId12" Type="http://schemas.openxmlformats.org/officeDocument/2006/relationships/image" Target="../media/image22.png"/><Relationship Id="rId17" Type="http://schemas.openxmlformats.org/officeDocument/2006/relationships/image" Target="../media/image120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1.png"/><Relationship Id="rId5" Type="http://schemas.openxmlformats.org/officeDocument/2006/relationships/image" Target="../media/image21.png"/><Relationship Id="rId10" Type="http://schemas.openxmlformats.org/officeDocument/2006/relationships/image" Target="../media/image161.png"/><Relationship Id="rId19" Type="http://schemas.openxmlformats.org/officeDocument/2006/relationships/image" Target="../media/image140.png"/><Relationship Id="rId4" Type="http://schemas.openxmlformats.org/officeDocument/2006/relationships/image" Target="../media/image10.png"/><Relationship Id="rId14" Type="http://schemas.openxmlformats.org/officeDocument/2006/relationships/image" Target="../media/image19.png"/><Relationship Id="rId22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04.png"/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71.png"/><Relationship Id="rId10" Type="http://schemas.openxmlformats.org/officeDocument/2006/relationships/image" Target="../media/image161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180.png"/><Relationship Id="rId3" Type="http://schemas.openxmlformats.org/officeDocument/2006/relationships/image" Target="../media/image210.pn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1.png"/><Relationship Id="rId5" Type="http://schemas.openxmlformats.org/officeDocument/2006/relationships/image" Target="../media/image21.png"/><Relationship Id="rId15" Type="http://schemas.openxmlformats.org/officeDocument/2006/relationships/image" Target="../media/image8.png"/><Relationship Id="rId10" Type="http://schemas.openxmlformats.org/officeDocument/2006/relationships/image" Target="../media/image161.png"/><Relationship Id="rId4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de-DE" dirty="0"/>
                  <a:t>Partial-Wave Analysis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Final State:</a:t>
                </a:r>
                <a:br>
                  <a:rPr lang="de-DE" dirty="0"/>
                </a:br>
                <a:r>
                  <a:rPr lang="de-DE" dirty="0" err="1"/>
                  <a:t>Ambiguities</a:t>
                </a:r>
                <a:r>
                  <a:rPr lang="de-DE" dirty="0"/>
                  <a:t> and Physics </a:t>
                </a:r>
                <a:r>
                  <a:rPr lang="de-DE" dirty="0" err="1"/>
                  <a:t>Results</a:t>
                </a:r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1933" r="-2000" b="-127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677328"/>
            <a:ext cx="9144000" cy="1994693"/>
          </a:xfrm>
        </p:spPr>
        <p:txBody>
          <a:bodyPr>
            <a:normAutofit lnSpcReduction="10000"/>
          </a:bodyPr>
          <a:lstStyle/>
          <a:p>
            <a:r>
              <a:rPr lang="de-DE" sz="2200" dirty="0"/>
              <a:t>Julien Beckers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COMPASS </a:t>
            </a:r>
            <a:r>
              <a:rPr lang="de-DE" sz="2200" dirty="0" err="1"/>
              <a:t>Collaboration</a:t>
            </a:r>
            <a:endParaRPr lang="de-DE" sz="2200" dirty="0"/>
          </a:p>
          <a:p>
            <a:r>
              <a:rPr lang="de-DE" sz="2000" dirty="0">
                <a:solidFill>
                  <a:schemeClr val="accent5"/>
                </a:solidFill>
              </a:rPr>
              <a:t>julien.beckers@tum.de</a:t>
            </a:r>
          </a:p>
          <a:p>
            <a:endParaRPr lang="de-DE" sz="2200" dirty="0"/>
          </a:p>
          <a:p>
            <a:r>
              <a:rPr lang="de-DE" sz="2200" dirty="0"/>
              <a:t>PWA/ATHOS 2024</a:t>
            </a:r>
          </a:p>
          <a:p>
            <a:r>
              <a:rPr lang="de-DE" sz="2200" dirty="0"/>
              <a:t>May 28th, 2024</a:t>
            </a:r>
          </a:p>
          <a:p>
            <a:endParaRPr lang="de-DE" sz="2200" dirty="0"/>
          </a:p>
        </p:txBody>
      </p:sp>
      <p:pic>
        <p:nvPicPr>
          <p:cNvPr id="4" name="Picture 2" descr="https://th.bing.com/th?id=OIP.DhfShPkU1RJXPVyfh_arYAHaEp&amp;w=315&amp;h=198&amp;c=8&amp;rs=1&amp;qlt=90&amp;o=6&amp;dpr=1.5&amp;pid=3.1&amp;rm=2">
            <a:extLst>
              <a:ext uri="{FF2B5EF4-FFF2-40B4-BE49-F238E27FC236}">
                <a16:creationId xmlns:a16="http://schemas.microsoft.com/office/drawing/2014/main" id="{55AD1112-62BA-9CF5-A261-7B98CAED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293" y="5736022"/>
            <a:ext cx="1538720" cy="96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3A002-24B8-F8E1-1400-1B001FFE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4" y="5732487"/>
            <a:ext cx="968219" cy="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2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42B27-F0BE-8F6D-E13D-B4BF0163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Partial-Wave Analysis 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</p:spPr>
            <p:txBody>
              <a:bodyPr/>
              <a:lstStyle/>
              <a:p>
                <a:r>
                  <a:rPr lang="de-DE" dirty="0" err="1"/>
                  <a:t>Decompose</a:t>
                </a:r>
                <a:r>
                  <a:rPr lang="de-DE" dirty="0"/>
                  <a:t> total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b="1" dirty="0"/>
                  <a:t>partial </a:t>
                </a:r>
                <a:r>
                  <a:rPr lang="de-DE" b="1" dirty="0" err="1"/>
                  <a:t>waves</a:t>
                </a:r>
                <a:endParaRPr lang="de-DE" b="1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Partial-</a:t>
                </a:r>
                <a:r>
                  <a:rPr lang="de-DE" dirty="0" err="1"/>
                  <a:t>wave</a:t>
                </a:r>
                <a:r>
                  <a:rPr lang="de-DE" dirty="0"/>
                  <a:t> </a:t>
                </a:r>
                <a:r>
                  <a:rPr lang="de-DE" dirty="0" err="1"/>
                  <a:t>amplitudes</a:t>
                </a:r>
                <a:r>
                  <a:rPr lang="de-DE" dirty="0"/>
                  <a:t> </a:t>
                </a:r>
                <a:r>
                  <a:rPr lang="de-DE" dirty="0" err="1"/>
                  <a:t>split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endParaRPr lang="de-DE" dirty="0"/>
              </a:p>
              <a:p>
                <a:pPr lvl="1"/>
                <a:r>
                  <a:rPr lang="de-DE" dirty="0" err="1">
                    <a:solidFill>
                      <a:schemeClr val="accent5"/>
                    </a:solidFill>
                  </a:rPr>
                  <a:t>production</a:t>
                </a:r>
                <a:r>
                  <a:rPr lang="de-DE" dirty="0">
                    <a:solidFill>
                      <a:schemeClr val="accent5"/>
                    </a:solidFill>
                  </a:rPr>
                  <a:t> and 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propagation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r>
                  <a:rPr lang="de-DE" dirty="0"/>
                  <a:t>    and</a:t>
                </a:r>
              </a:p>
              <a:p>
                <a:pPr lvl="1"/>
                <a:r>
                  <a:rPr lang="de-DE" dirty="0" err="1">
                    <a:solidFill>
                      <a:schemeClr val="accent2"/>
                    </a:solidFill>
                  </a:rPr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  <a:blipFill>
                <a:blip r:embed="rId2"/>
                <a:stretch>
                  <a:fillRect l="-922" t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/>
              <p:nvPr/>
            </p:nvSpPr>
            <p:spPr>
              <a:xfrm>
                <a:off x="1049348" y="1143343"/>
                <a:ext cx="6102802" cy="948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𝐾𝐾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𝐾𝐾</m:t>
                                  </m:r>
                                </m:sub>
                              </m:sSub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de-DE" sz="2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2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>
                              <m:r>
                                <a:rPr lang="de-DE" sz="2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bSup>
                          <m:r>
                            <a:rPr lang="de-DE" sz="2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sz="2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de-DE" sz="22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48" y="1143343"/>
                <a:ext cx="6102802" cy="948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AFA540D-8E91-D8D5-5CBF-1A94D2B7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69" y="1213190"/>
            <a:ext cx="3768864" cy="1675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835433-ED0B-A3E4-B421-BA5C591F2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269" y="3100227"/>
            <a:ext cx="3396258" cy="324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/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ABADF99-B5CA-C981-C4E2-3DE63798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A57A6F0B-86F5-4B85-D3CF-8E3990FA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199606-BB82-7230-CBBE-44376A5B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10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35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C45C2E8-73B2-98F9-3699-32DB09A40DC7}"/>
                  </a:ext>
                </a:extLst>
              </p:cNvPr>
              <p:cNvSpPr txBox="1"/>
              <p:nvPr/>
            </p:nvSpPr>
            <p:spPr>
              <a:xfrm>
                <a:off x="961840" y="1066291"/>
                <a:ext cx="6477339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𝐾𝐾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𝐾𝐾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C45C2E8-73B2-98F9-3699-32DB09A40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40" y="1066291"/>
                <a:ext cx="6477339" cy="10373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E9E42B27-F0BE-8F6D-E13D-B4BF0163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Partial-Wave Analysis 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</p:spPr>
            <p:txBody>
              <a:bodyPr/>
              <a:lstStyle/>
              <a:p>
                <a:r>
                  <a:rPr lang="de-DE" dirty="0" err="1"/>
                  <a:t>Decompose</a:t>
                </a:r>
                <a:r>
                  <a:rPr lang="de-DE" dirty="0"/>
                  <a:t> total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b="1" dirty="0"/>
                  <a:t>partial </a:t>
                </a:r>
                <a:r>
                  <a:rPr lang="de-DE" b="1" dirty="0" err="1"/>
                  <a:t>waves</a:t>
                </a:r>
                <a:endParaRPr lang="de-DE" b="1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dirty="0" err="1"/>
                  <a:t>Amplitudes</a:t>
                </a:r>
                <a:r>
                  <a:rPr lang="de-DE" dirty="0"/>
                  <a:t> </a:t>
                </a:r>
                <a:r>
                  <a:rPr lang="de-DE" dirty="0" err="1"/>
                  <a:t>split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production</a:t>
                </a:r>
                <a:r>
                  <a:rPr lang="de-DE" dirty="0">
                    <a:solidFill>
                      <a:schemeClr val="accent5"/>
                    </a:solidFill>
                  </a:rPr>
                  <a:t>/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propagation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/>
                  <a:t>and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>
                    <a:solidFill>
                      <a:schemeClr val="accent2"/>
                    </a:solidFill>
                  </a:rPr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Dependence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unknown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de-DE" dirty="0"/>
                  <a:t> fit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cs typeface="Calibri"/>
                  </a:rPr>
                  <a:t> to data </a:t>
                </a:r>
                <a:r>
                  <a:rPr lang="en-US" b="1" dirty="0">
                    <a:cs typeface="Calibri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𝑲𝑲</m:t>
                            </m:r>
                          </m:sub>
                        </m:s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1" dirty="0">
                    <a:cs typeface="Calibri"/>
                  </a:rPr>
                  <a:t> bins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extract</a:t>
                </a:r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constant</a:t>
                </a:r>
                <a:r>
                  <a:rPr lang="en-US" b="1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in each bin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  <a:blipFill>
                <a:blip r:embed="rId3"/>
                <a:stretch>
                  <a:fillRect l="-922" t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AFA540D-8E91-D8D5-5CBF-1A94D2B7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69" y="1213190"/>
            <a:ext cx="3768864" cy="1675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/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C4917D3D-D13F-DECF-7F2A-9624BBA8F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8208E86-6308-17BB-ABA6-4C02B6DC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4661087-867A-8F3B-0B86-5F2788F5CBF2}"/>
                  </a:ext>
                </a:extLst>
              </p:cNvPr>
              <p:cNvSpPr txBox="1"/>
              <p:nvPr/>
            </p:nvSpPr>
            <p:spPr>
              <a:xfrm>
                <a:off x="30993" y="1213190"/>
                <a:ext cx="1427702" cy="731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0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de-DE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4661087-867A-8F3B-0B86-5F2788F5C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3" y="1213190"/>
                <a:ext cx="1427702" cy="7312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9A525C61-47E3-CF03-03E0-7D69C3057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8269" y="3100227"/>
            <a:ext cx="3396258" cy="3248677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E3E0F3E-0A56-C080-71AA-9C085D22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11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0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C45C2E8-73B2-98F9-3699-32DB09A40DC7}"/>
                  </a:ext>
                </a:extLst>
              </p:cNvPr>
              <p:cNvSpPr txBox="1"/>
              <p:nvPr/>
            </p:nvSpPr>
            <p:spPr>
              <a:xfrm>
                <a:off x="1080523" y="1066291"/>
                <a:ext cx="6102802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b="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C45C2E8-73B2-98F9-3699-32DB09A40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23" y="1066291"/>
                <a:ext cx="6102802" cy="10373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E9E42B27-F0BE-8F6D-E13D-B4BF0163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Partial-Wave Analysis 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</p:spPr>
            <p:txBody>
              <a:bodyPr/>
              <a:lstStyle/>
              <a:p>
                <a:r>
                  <a:rPr lang="de-DE" dirty="0" err="1"/>
                  <a:t>Decompose</a:t>
                </a:r>
                <a:r>
                  <a:rPr lang="de-DE" dirty="0"/>
                  <a:t> total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b="1" dirty="0"/>
                  <a:t>partial </a:t>
                </a:r>
                <a:r>
                  <a:rPr lang="de-DE" b="1" dirty="0" err="1"/>
                  <a:t>waves</a:t>
                </a:r>
                <a:endParaRPr lang="de-DE" b="1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dirty="0" err="1"/>
                  <a:t>Amplitudes</a:t>
                </a:r>
                <a:r>
                  <a:rPr lang="de-DE" dirty="0"/>
                  <a:t> </a:t>
                </a:r>
                <a:r>
                  <a:rPr lang="de-DE" dirty="0" err="1"/>
                  <a:t>split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production</a:t>
                </a:r>
                <a:r>
                  <a:rPr lang="de-DE" dirty="0">
                    <a:solidFill>
                      <a:schemeClr val="accent5"/>
                    </a:solidFill>
                  </a:rPr>
                  <a:t>/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propagation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/>
                  <a:t>and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dirty="0">
                    <a:solidFill>
                      <a:schemeClr val="accent2"/>
                    </a:solidFill>
                  </a:rPr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Dependence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unknown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de-DE" dirty="0"/>
                  <a:t> fit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cs typeface="Calibri"/>
                  </a:rPr>
                  <a:t> to data </a:t>
                </a:r>
                <a:r>
                  <a:rPr lang="en-US" b="1" dirty="0">
                    <a:cs typeface="Calibri"/>
                  </a:rPr>
                  <a:t>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𝑲𝑲</m:t>
                            </m:r>
                          </m:sub>
                        </m:s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p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1" dirty="0">
                    <a:cs typeface="Calibri"/>
                  </a:rPr>
                  <a:t> bins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extract</a:t>
                </a:r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constant</a:t>
                </a:r>
                <a:r>
                  <a:rPr lang="en-US" b="1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1" dirty="0">
                    <a:cs typeface="Calibri"/>
                  </a:rPr>
                  <a:t> </a:t>
                </a:r>
                <a:r>
                  <a:rPr lang="en-US" dirty="0">
                    <a:cs typeface="Calibri"/>
                  </a:rPr>
                  <a:t>in each bin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  <a:blipFill>
                <a:blip r:embed="rId3"/>
                <a:stretch>
                  <a:fillRect l="-922" t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AFA540D-8E91-D8D5-5CBF-1A94D2B7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69" y="1213190"/>
            <a:ext cx="3768864" cy="1675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835433-ED0B-A3E4-B421-BA5C591F2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269" y="3100227"/>
            <a:ext cx="3396258" cy="324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/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37633B8-AF8F-66D3-1405-C5FA32D5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73C01D6-8BA0-31DC-B873-9B6E52F4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AFD136B-E928-43E2-E4C6-185B7BD6D6AB}"/>
                  </a:ext>
                </a:extLst>
              </p:cNvPr>
              <p:cNvSpPr txBox="1"/>
              <p:nvPr/>
            </p:nvSpPr>
            <p:spPr>
              <a:xfrm>
                <a:off x="887280" y="1213190"/>
                <a:ext cx="1427702" cy="731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000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de-DE" sz="20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AFD136B-E928-43E2-E4C6-185B7BD6D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80" y="1213190"/>
                <a:ext cx="1427702" cy="7312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926EF1C-B645-34C9-2ED5-2F0EC8EE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12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01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A61BB7-88F1-398A-7118-6DFD7173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Ambiguities in the Partial-Wave Decomposition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E9E3DE25-F612-8D55-6D0C-5B7AB6475B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1115568"/>
                <a:ext cx="11795760" cy="47199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2200" dirty="0"/>
                  <a:t>For </a:t>
                </a:r>
                <a:r>
                  <a:rPr lang="de-DE" sz="2200" dirty="0" err="1"/>
                  <a:t>any</a:t>
                </a:r>
                <a:r>
                  <a:rPr lang="de-DE" sz="2200" dirty="0"/>
                  <a:t> final </a:t>
                </a:r>
                <a:r>
                  <a:rPr lang="de-DE" sz="2200" dirty="0" err="1"/>
                  <a:t>state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with</a:t>
                </a:r>
                <a:r>
                  <a:rPr lang="de-DE" sz="2200" dirty="0"/>
                  <a:t> </a:t>
                </a:r>
                <a:r>
                  <a:rPr lang="de-DE" sz="2200" b="1" dirty="0" err="1">
                    <a:solidFill>
                      <a:schemeClr val="accent1"/>
                    </a:solidFill>
                  </a:rPr>
                  <a:t>two</a:t>
                </a:r>
                <a:r>
                  <a:rPr lang="de-DE" sz="2200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sz="2200" b="1" dirty="0" err="1">
                    <a:solidFill>
                      <a:schemeClr val="accent1"/>
                    </a:solidFill>
                  </a:rPr>
                  <a:t>spinless</a:t>
                </a:r>
                <a:r>
                  <a:rPr lang="de-DE" sz="2200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sz="2200" dirty="0" err="1"/>
                  <a:t>particles</a:t>
                </a:r>
                <a:r>
                  <a:rPr lang="de-DE" sz="2200" dirty="0"/>
                  <a:t> (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de-DE" sz="2200" dirty="0"/>
                  <a:t>):</a:t>
                </a:r>
              </a:p>
              <a:p>
                <a:pPr marL="0" indent="0">
                  <a:buNone/>
                </a:pPr>
                <a:endParaRPr lang="de-DE" sz="2200" dirty="0"/>
              </a:p>
              <a:p>
                <a:r>
                  <a:rPr lang="de-DE" sz="2200" dirty="0"/>
                  <a:t>Decomposition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into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not </a:t>
                </a:r>
                <a:r>
                  <a:rPr lang="de-DE" sz="2200" b="1" dirty="0" err="1"/>
                  <a:t>unique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endParaRPr lang="de-DE" sz="2200" dirty="0"/>
              </a:p>
              <a:p>
                <a:r>
                  <a:rPr lang="de-DE" sz="2200" dirty="0"/>
                  <a:t>The fit </a:t>
                </a:r>
                <a:r>
                  <a:rPr lang="de-DE" sz="2200" dirty="0" err="1"/>
                  <a:t>cannot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distinguish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between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b="1" dirty="0" err="1"/>
                  <a:t>mathematically</a:t>
                </a:r>
                <a:r>
                  <a:rPr lang="de-DE" sz="2200" b="1" dirty="0"/>
                  <a:t> </a:t>
                </a:r>
                <a:r>
                  <a:rPr lang="de-DE" sz="2200" b="1" dirty="0" err="1"/>
                  <a:t>equivalent</a:t>
                </a:r>
                <a:r>
                  <a:rPr lang="de-DE" sz="2200" b="1" dirty="0"/>
                  <a:t>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!</a:t>
                </a:r>
              </a:p>
              <a:p>
                <a:pPr marL="0" indent="0">
                  <a:buNone/>
                </a:pPr>
                <a:endParaRPr lang="de-DE" sz="2200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E9E3DE25-F612-8D55-6D0C-5B7AB6475B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1115568"/>
                <a:ext cx="11795760" cy="4719923"/>
              </a:xfrm>
              <a:blipFill>
                <a:blip r:embed="rId2"/>
                <a:stretch>
                  <a:fillRect l="-672" t="-15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9857CEC-E615-4F45-73AE-FCBAE1598EFC}"/>
                  </a:ext>
                </a:extLst>
              </p:cNvPr>
              <p:cNvSpPr txBox="1"/>
              <p:nvPr/>
            </p:nvSpPr>
            <p:spPr>
              <a:xfrm>
                <a:off x="484998" y="2680830"/>
                <a:ext cx="9271567" cy="46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>
                    <a:solidFill>
                      <a:schemeClr val="accent2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2"/>
                    </a:solidFill>
                  </a:rPr>
                  <a:t>Several</a:t>
                </a:r>
                <a:r>
                  <a:rPr lang="de-DE" sz="2200" dirty="0">
                    <a:solidFill>
                      <a:schemeClr val="accent2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2"/>
                    </a:solidFill>
                  </a:rPr>
                  <a:t>sets</a:t>
                </a:r>
                <a:r>
                  <a:rPr lang="de-DE" sz="2200" dirty="0">
                    <a:solidFill>
                      <a:schemeClr val="accent2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2"/>
                    </a:solidFill>
                  </a:rPr>
                  <a:t>of</a:t>
                </a:r>
                <a:r>
                  <a:rPr lang="de-DE" sz="2200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de-DE" sz="2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2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2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sz="2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de-DE" sz="2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DE" sz="2200" b="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sz="2200" dirty="0">
                    <a:solidFill>
                      <a:schemeClr val="accent2"/>
                    </a:solidFill>
                  </a:rPr>
                  <a:t>  </a:t>
                </a:r>
                <a:r>
                  <a:rPr lang="de-DE" sz="2200" dirty="0" err="1"/>
                  <a:t>lead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b="1" dirty="0"/>
                  <a:t>same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r>
                      <a:rPr lang="de-DE" sz="2200" b="1" i="1">
                        <a:latin typeface="Cambria Math" panose="02040503050406030204" pitchFamily="18" charset="0"/>
                      </a:rPr>
                      <m:t>𝑰</m:t>
                    </m:r>
                    <m:d>
                      <m:dPr>
                        <m:ctrlPr>
                          <a:rPr lang="de-DE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1" i="1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de-DE" sz="22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200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d>
                  </m:oMath>
                </a14:m>
                <a:r>
                  <a:rPr lang="de-DE" sz="2200" b="1" dirty="0"/>
                  <a:t> </a:t>
                </a:r>
                <a:r>
                  <a:rPr lang="de-DE" sz="2200" dirty="0"/>
                  <a:t>in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de-DE" sz="2200" b="1" dirty="0"/>
                  <a:t> </a:t>
                </a:r>
                <a:r>
                  <a:rPr lang="de-DE" sz="2200" dirty="0"/>
                  <a:t>bin</a:t>
                </a:r>
                <a:endParaRPr lang="de-DE" sz="2200" b="1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9857CEC-E615-4F45-73AE-FCBAE1598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98" y="2680830"/>
                <a:ext cx="9271567" cy="460062"/>
              </a:xfrm>
              <a:prstGeom prst="rect">
                <a:avLst/>
              </a:prstGeom>
              <a:blipFill>
                <a:blip r:embed="rId3"/>
                <a:stretch>
                  <a:fillRect t="-8000" b="-21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6F2D603-4027-C4CC-E594-673D28852A61}"/>
                  </a:ext>
                </a:extLst>
              </p:cNvPr>
              <p:cNvSpPr txBox="1"/>
              <p:nvPr/>
            </p:nvSpPr>
            <p:spPr>
              <a:xfrm>
                <a:off x="1209860" y="3323680"/>
                <a:ext cx="6476773" cy="945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bSup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2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de-DE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6F2D603-4027-C4CC-E594-673D28852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860" y="3323680"/>
                <a:ext cx="6476773" cy="9450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C97009E1-AC5C-EEF8-A853-927F7263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811CD77-C5E4-8FAC-431D-F2542AC8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92152" y="6196623"/>
            <a:ext cx="3480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Barrelet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Nuov</a:t>
            </a:r>
            <a:r>
              <a:rPr lang="it-IT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Cim</a:t>
            </a:r>
            <a:r>
              <a:rPr lang="it-IT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331–371 (1972)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94619" y="6166471"/>
            <a:ext cx="2982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Chung, PRD 56 7299–7316 (1997)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23BDB2-F85C-E488-FE73-92B0E4EF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13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18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6A9F-75B6-8249-A8DD-7A51A0D6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Ambiguities in the Partial-Wave Decomposition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/>
              <p:nvPr/>
            </p:nvSpPr>
            <p:spPr>
              <a:xfrm>
                <a:off x="875984" y="1273755"/>
                <a:ext cx="3603679" cy="945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84" y="1273755"/>
                <a:ext cx="3603679" cy="9450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feld 30">
            <a:extLst>
              <a:ext uri="{FF2B5EF4-FFF2-40B4-BE49-F238E27FC236}">
                <a16:creationId xmlns:a16="http://schemas.microsoft.com/office/drawing/2014/main" id="{093DFB57-594A-DA8D-CD3E-2E9574A5E772}"/>
              </a:ext>
            </a:extLst>
          </p:cNvPr>
          <p:cNvSpPr txBox="1"/>
          <p:nvPr/>
        </p:nvSpPr>
        <p:spPr>
          <a:xfrm>
            <a:off x="7051291" y="1614512"/>
            <a:ext cx="4188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Pomeron</a:t>
            </a:r>
            <a:r>
              <a:rPr lang="de-DE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exchange</a:t>
            </a:r>
            <a:r>
              <a:rPr lang="de-DE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dominant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8192A3E-E1FE-9D74-B6A3-9EAF8E96D427}"/>
              </a:ext>
            </a:extLst>
          </p:cNvPr>
          <p:cNvSpPr/>
          <p:nvPr/>
        </p:nvSpPr>
        <p:spPr>
          <a:xfrm>
            <a:off x="6757378" y="1141855"/>
            <a:ext cx="5046890" cy="136751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9ED4B78-87D1-5A8E-024C-012CB65A4562}"/>
                  </a:ext>
                </a:extLst>
              </p:cNvPr>
              <p:cNvSpPr txBox="1"/>
              <p:nvPr/>
            </p:nvSpPr>
            <p:spPr>
              <a:xfrm>
                <a:off x="10416554" y="1625558"/>
                <a:ext cx="1451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9ED4B78-87D1-5A8E-024C-012CB65A4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554" y="1625558"/>
                <a:ext cx="145188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35F097D-FC02-5851-B021-416B72814B70}"/>
                  </a:ext>
                </a:extLst>
              </p:cNvPr>
              <p:cNvSpPr txBox="1"/>
              <p:nvPr/>
            </p:nvSpPr>
            <p:spPr>
              <a:xfrm>
                <a:off x="6871680" y="1214402"/>
                <a:ext cx="44372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0" dirty="0">
                    <a:solidFill>
                      <a:schemeClr val="tx1"/>
                    </a:solidFill>
                  </a:rPr>
                  <a:t>Assume strong </a:t>
                </a:r>
                <a:r>
                  <a:rPr lang="de-DE" sz="2000" b="0" dirty="0" err="1">
                    <a:solidFill>
                      <a:schemeClr val="tx1"/>
                    </a:solidFill>
                  </a:rPr>
                  <a:t>dominance</a:t>
                </a:r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endParaRPr lang="de-DE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35F097D-FC02-5851-B021-416B7281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680" y="1214402"/>
                <a:ext cx="4437288" cy="400110"/>
              </a:xfrm>
              <a:prstGeom prst="rect">
                <a:avLst/>
              </a:prstGeom>
              <a:blipFill>
                <a:blip r:embed="rId4"/>
                <a:stretch>
                  <a:fillRect l="-1374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7201AA3F-BA8A-A64B-358B-C1111F33E34F}"/>
                  </a:ext>
                </a:extLst>
              </p:cNvPr>
              <p:cNvSpPr txBox="1"/>
              <p:nvPr/>
            </p:nvSpPr>
            <p:spPr>
              <a:xfrm>
                <a:off x="7051291" y="1989684"/>
                <a:ext cx="386579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Higher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de-DE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suppressed</a:t>
                </a:r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7201AA3F-BA8A-A64B-358B-C1111F33E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291" y="1989684"/>
                <a:ext cx="3865791" cy="400110"/>
              </a:xfrm>
              <a:prstGeom prst="rect">
                <a:avLst/>
              </a:prstGeom>
              <a:blipFill>
                <a:blip r:embed="rId5"/>
                <a:stretch>
                  <a:fillRect l="-1420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664E5C4-9D52-7EA6-ACF4-87CA00D231BD}"/>
                  </a:ext>
                </a:extLst>
              </p:cNvPr>
              <p:cNvSpPr txBox="1"/>
              <p:nvPr/>
            </p:nvSpPr>
            <p:spPr>
              <a:xfrm>
                <a:off x="8995682" y="5965922"/>
                <a:ext cx="3196318" cy="848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using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reflectivity</a:t>
                </a:r>
                <a:r>
                  <a:rPr lang="de-DE" sz="1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basis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for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𝐽𝑀</m:t>
                        </m:r>
                      </m:sub>
                    </m:sSub>
                  </m:oMath>
                </a14:m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:</a:t>
                </a:r>
              </a:p>
              <a:p>
                <a:r>
                  <a:rPr lang="de-DE" sz="1600" dirty="0">
                    <a:solidFill>
                      <a:schemeClr val="bg1">
                        <a:lumMod val="65000"/>
                      </a:schemeClr>
                    </a:solidFill>
                  </a:rPr>
                  <a:t>doi.org/10.1103/PhysRevD.11.633</a:t>
                </a:r>
              </a:p>
              <a:p>
                <a:endParaRPr lang="de-DE" sz="1600" b="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664E5C4-9D52-7EA6-ACF4-87CA00D23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682" y="5965922"/>
                <a:ext cx="3196318" cy="848309"/>
              </a:xfrm>
              <a:prstGeom prst="rect">
                <a:avLst/>
              </a:prstGeom>
              <a:blipFill>
                <a:blip r:embed="rId8"/>
                <a:stretch>
                  <a:fillRect l="-1145" t="-1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B94D8C2-EF47-381F-E94A-C8662C8C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F899776-CE1B-A740-681A-F4E30F0F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1743AA-4B9B-CA74-537D-C7F1F89E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14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379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6A9F-75B6-8249-A8DD-7A51A0D6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Ambiguities in the Partial-Wave Decomposition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/>
              <p:nvPr/>
            </p:nvSpPr>
            <p:spPr>
              <a:xfrm>
                <a:off x="839040" y="1273755"/>
                <a:ext cx="3375861" cy="945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40" y="1273755"/>
                <a:ext cx="3375861" cy="9450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664E5C4-9D52-7EA6-ACF4-87CA00D231BD}"/>
                  </a:ext>
                </a:extLst>
              </p:cNvPr>
              <p:cNvSpPr txBox="1"/>
              <p:nvPr/>
            </p:nvSpPr>
            <p:spPr>
              <a:xfrm>
                <a:off x="8995682" y="5965922"/>
                <a:ext cx="3196318" cy="848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using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reflectivity</a:t>
                </a:r>
                <a:r>
                  <a:rPr lang="de-DE" sz="16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basis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600" b="0" dirty="0" err="1">
                    <a:solidFill>
                      <a:schemeClr val="bg1">
                        <a:lumMod val="65000"/>
                      </a:schemeClr>
                    </a:solidFill>
                  </a:rPr>
                  <a:t>for</a:t>
                </a:r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𝐽𝑀</m:t>
                        </m:r>
                      </m:sub>
                    </m:sSub>
                  </m:oMath>
                </a14:m>
                <a:r>
                  <a:rPr lang="de-DE" sz="1600" b="0" dirty="0">
                    <a:solidFill>
                      <a:schemeClr val="bg1">
                        <a:lumMod val="65000"/>
                      </a:schemeClr>
                    </a:solidFill>
                  </a:rPr>
                  <a:t> :</a:t>
                </a:r>
              </a:p>
              <a:p>
                <a:r>
                  <a:rPr lang="de-DE" sz="1600" dirty="0">
                    <a:solidFill>
                      <a:schemeClr val="bg1">
                        <a:lumMod val="65000"/>
                      </a:schemeClr>
                    </a:solidFill>
                  </a:rPr>
                  <a:t>doi.org/10.1103/PhysRevD.11.633</a:t>
                </a:r>
              </a:p>
              <a:p>
                <a:endParaRPr lang="de-DE" sz="1600" b="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664E5C4-9D52-7EA6-ACF4-87CA00D23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682" y="5965922"/>
                <a:ext cx="3196318" cy="848309"/>
              </a:xfrm>
              <a:prstGeom prst="rect">
                <a:avLst/>
              </a:prstGeom>
              <a:blipFill>
                <a:blip r:embed="rId3"/>
                <a:stretch>
                  <a:fillRect l="-1145" t="-1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093DFB57-594A-DA8D-CD3E-2E9574A5E772}"/>
              </a:ext>
            </a:extLst>
          </p:cNvPr>
          <p:cNvSpPr txBox="1"/>
          <p:nvPr/>
        </p:nvSpPr>
        <p:spPr>
          <a:xfrm>
            <a:off x="7051291" y="1614512"/>
            <a:ext cx="4188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Pomeron</a:t>
            </a:r>
            <a:r>
              <a:rPr lang="de-DE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exchange</a:t>
            </a:r>
            <a:r>
              <a:rPr lang="de-DE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dominant</a:t>
            </a: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8192A3E-E1FE-9D74-B6A3-9EAF8E96D427}"/>
              </a:ext>
            </a:extLst>
          </p:cNvPr>
          <p:cNvSpPr/>
          <p:nvPr/>
        </p:nvSpPr>
        <p:spPr>
          <a:xfrm>
            <a:off x="6757378" y="1141855"/>
            <a:ext cx="5046890" cy="136751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9ED4B78-87D1-5A8E-024C-012CB65A4562}"/>
                  </a:ext>
                </a:extLst>
              </p:cNvPr>
              <p:cNvSpPr txBox="1"/>
              <p:nvPr/>
            </p:nvSpPr>
            <p:spPr>
              <a:xfrm>
                <a:off x="10416554" y="1625558"/>
                <a:ext cx="1451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de-DE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9ED4B78-87D1-5A8E-024C-012CB65A4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554" y="1625558"/>
                <a:ext cx="145188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B35F097D-FC02-5851-B021-416B72814B70}"/>
                  </a:ext>
                </a:extLst>
              </p:cNvPr>
              <p:cNvSpPr txBox="1"/>
              <p:nvPr/>
            </p:nvSpPr>
            <p:spPr>
              <a:xfrm>
                <a:off x="6871680" y="1214402"/>
                <a:ext cx="44372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0" dirty="0">
                    <a:solidFill>
                      <a:schemeClr val="tx1"/>
                    </a:solidFill>
                  </a:rPr>
                  <a:t>Assume strong </a:t>
                </a:r>
                <a:r>
                  <a:rPr lang="de-DE" sz="2000" b="0" dirty="0" err="1">
                    <a:solidFill>
                      <a:schemeClr val="tx1"/>
                    </a:solidFill>
                  </a:rPr>
                  <a:t>dominance</a:t>
                </a:r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sz="2000" b="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endParaRPr lang="de-DE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B35F097D-FC02-5851-B021-416B7281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680" y="1214402"/>
                <a:ext cx="4437288" cy="400110"/>
              </a:xfrm>
              <a:prstGeom prst="rect">
                <a:avLst/>
              </a:prstGeom>
              <a:blipFill>
                <a:blip r:embed="rId5"/>
                <a:stretch>
                  <a:fillRect l="-1374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201AA3F-BA8A-A64B-358B-C1111F33E34F}"/>
                  </a:ext>
                </a:extLst>
              </p:cNvPr>
              <p:cNvSpPr txBox="1"/>
              <p:nvPr/>
            </p:nvSpPr>
            <p:spPr>
              <a:xfrm>
                <a:off x="7051291" y="1989684"/>
                <a:ext cx="386579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Higher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de-DE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suppressed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201AA3F-BA8A-A64B-358B-C1111F33E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291" y="1989684"/>
                <a:ext cx="3865791" cy="400110"/>
              </a:xfrm>
              <a:prstGeom prst="rect">
                <a:avLst/>
              </a:prstGeom>
              <a:blipFill>
                <a:blip r:embed="rId6"/>
                <a:stretch>
                  <a:fillRect l="-1420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379E5C0-C712-D58A-BAEB-2FE5638CB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E2E5FF-68DB-F3CE-F11C-B62113F2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C4354D-F856-8A72-FD40-7DDBB88D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15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53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AF841922-46E7-2A75-AE22-C9E2E19F48D1}"/>
              </a:ext>
            </a:extLst>
          </p:cNvPr>
          <p:cNvSpPr/>
          <p:nvPr/>
        </p:nvSpPr>
        <p:spPr>
          <a:xfrm>
            <a:off x="790414" y="3157273"/>
            <a:ext cx="8613183" cy="1202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F1A057C-B9C4-3030-4503-397CAEC28406}"/>
                  </a:ext>
                </a:extLst>
              </p:cNvPr>
              <p:cNvSpPr txBox="1"/>
              <p:nvPr/>
            </p:nvSpPr>
            <p:spPr>
              <a:xfrm>
                <a:off x="4713253" y="3284378"/>
                <a:ext cx="4639026" cy="951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({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})</m:t>
                      </m:r>
                      <m:r>
                        <a:rPr lang="de-DE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de-DE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de-DE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de-DE" sz="2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2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sz="22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{</m:t>
                                      </m:r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}</m:t>
                                  </m:r>
                                </m:e>
                              </m:d>
                            </m:e>
                          </m:d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de-DE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F1A057C-B9C4-3030-4503-397CAEC28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253" y="3284378"/>
                <a:ext cx="4639026" cy="951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23C6A9F-75B6-8249-A8DD-7A51A0D6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Ambiguities in the Partial-Wave Decomposition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/>
              <p:nvPr/>
            </p:nvSpPr>
            <p:spPr>
              <a:xfrm>
                <a:off x="875984" y="1273755"/>
                <a:ext cx="3302186" cy="945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3D2CDBF-5C8E-C8B5-2010-A26B4B36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84" y="1273755"/>
                <a:ext cx="3302186" cy="945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eschweifte Klammer links 2">
            <a:extLst>
              <a:ext uri="{FF2B5EF4-FFF2-40B4-BE49-F238E27FC236}">
                <a16:creationId xmlns:a16="http://schemas.microsoft.com/office/drawing/2014/main" id="{D30C0C0D-D09B-66CA-36F0-88951EFC09CB}"/>
              </a:ext>
            </a:extLst>
          </p:cNvPr>
          <p:cNvSpPr/>
          <p:nvPr/>
        </p:nvSpPr>
        <p:spPr>
          <a:xfrm rot="16200000">
            <a:off x="5338119" y="1575411"/>
            <a:ext cx="222422" cy="1594022"/>
          </a:xfrm>
          <a:prstGeom prst="leftBrace">
            <a:avLst>
              <a:gd name="adj1" fmla="val 61110"/>
              <a:gd name="adj2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7314CC9-08B1-863E-0505-E5A2440C7826}"/>
                  </a:ext>
                </a:extLst>
              </p:cNvPr>
              <p:cNvSpPr txBox="1"/>
              <p:nvPr/>
            </p:nvSpPr>
            <p:spPr>
              <a:xfrm>
                <a:off x="5124721" y="2534501"/>
                <a:ext cx="64921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de-DE" sz="2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de-DE" sz="2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7314CC9-08B1-863E-0505-E5A2440C7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721" y="2534501"/>
                <a:ext cx="649217" cy="338554"/>
              </a:xfrm>
              <a:prstGeom prst="rect">
                <a:avLst/>
              </a:prstGeom>
              <a:blipFill>
                <a:blip r:embed="rId4"/>
                <a:stretch>
                  <a:fillRect l="-5660" r="-16038" b="-3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8F1A057C-B9C4-3030-4503-397CAEC28406}"/>
                  </a:ext>
                </a:extLst>
              </p:cNvPr>
              <p:cNvSpPr txBox="1"/>
              <p:nvPr/>
            </p:nvSpPr>
            <p:spPr>
              <a:xfrm>
                <a:off x="875984" y="3272726"/>
                <a:ext cx="3823034" cy="998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de-DE" sz="2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de-DE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  <m:sub>
                              <m:r>
                                <a:rPr lang="de-DE" sz="22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𝐦𝐚𝐱</m:t>
                              </m:r>
                            </m:sub>
                          </m:sSub>
                          <m:r>
                            <a:rPr lang="de-DE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de-DE" sz="22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{</m:t>
                                  </m:r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e>
                          </m:d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de-DE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de-DE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de-DE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8F1A057C-B9C4-3030-4503-397CAEC28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84" y="3272726"/>
                <a:ext cx="3823034" cy="998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BA9F2CC-8B8F-F1E8-4D95-DF3C30FA0A86}"/>
                  </a:ext>
                </a:extLst>
              </p:cNvPr>
              <p:cNvSpPr txBox="1"/>
              <p:nvPr/>
            </p:nvSpPr>
            <p:spPr>
              <a:xfrm>
                <a:off x="8526329" y="1172679"/>
                <a:ext cx="3285859" cy="108254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BA9F2CC-8B8F-F1E8-4D95-DF3C30FA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329" y="1172679"/>
                <a:ext cx="3285859" cy="1082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CB3750C-BCCE-429C-4AC8-C660F6A3DDD8}"/>
              </a:ext>
            </a:extLst>
          </p:cNvPr>
          <p:cNvCxnSpPr>
            <a:cxnSpLocks/>
          </p:cNvCxnSpPr>
          <p:nvPr/>
        </p:nvCxnSpPr>
        <p:spPr>
          <a:xfrm flipH="1" flipV="1">
            <a:off x="8456430" y="4058629"/>
            <a:ext cx="277482" cy="3010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cxnSpLocks/>
          </p:cNvCxnSpPr>
          <p:nvPr/>
        </p:nvCxnSpPr>
        <p:spPr>
          <a:xfrm flipV="1">
            <a:off x="4694631" y="3975732"/>
            <a:ext cx="135064" cy="3839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747299" y="4328476"/>
            <a:ext cx="216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root decomposition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929982" y="4323482"/>
            <a:ext cx="183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“</a:t>
            </a:r>
            <a:r>
              <a:rPr lang="en-US" b="1" dirty="0" err="1">
                <a:solidFill>
                  <a:schemeClr val="accent1"/>
                </a:solidFill>
              </a:rPr>
              <a:t>Barrelet</a:t>
            </a:r>
            <a:r>
              <a:rPr lang="en-US" b="1" dirty="0">
                <a:solidFill>
                  <a:schemeClr val="accent1"/>
                </a:solidFill>
              </a:rPr>
              <a:t> zeros”</a:t>
            </a:r>
            <a:endParaRPr lang="de-DE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4100852" y="1231232"/>
                <a:ext cx="3566169" cy="1037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2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,0)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2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52" y="1231232"/>
                <a:ext cx="3566169" cy="10373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AAD6AC6-9D3D-D2D8-A66B-399F83A75DB9}"/>
              </a:ext>
            </a:extLst>
          </p:cNvPr>
          <p:cNvCxnSpPr>
            <a:cxnSpLocks/>
          </p:cNvCxnSpPr>
          <p:nvPr/>
        </p:nvCxnSpPr>
        <p:spPr>
          <a:xfrm>
            <a:off x="1489982" y="3108165"/>
            <a:ext cx="195943" cy="4898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F7608B9-1592-644D-4C47-0B9722217AF6}"/>
                  </a:ext>
                </a:extLst>
              </p:cNvPr>
              <p:cNvSpPr txBox="1"/>
              <p:nvPr/>
            </p:nvSpPr>
            <p:spPr>
              <a:xfrm>
                <a:off x="706570" y="2578365"/>
                <a:ext cx="2567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Polynomial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F7608B9-1592-644D-4C47-0B972221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70" y="2578365"/>
                <a:ext cx="2567307" cy="369332"/>
              </a:xfrm>
              <a:prstGeom prst="rect">
                <a:avLst/>
              </a:prstGeom>
              <a:blipFill>
                <a:blip r:embed="rId11"/>
                <a:stretch>
                  <a:fillRect l="-2138" t="-9836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DBA8AA16-6E48-343F-F4B4-87C90E1E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88FAA941-66C9-218D-A9B4-C4ABF5B7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00807A9-D83E-CE00-8E32-92B6C1B28120}"/>
              </a:ext>
            </a:extLst>
          </p:cNvPr>
          <p:cNvSpPr/>
          <p:nvPr/>
        </p:nvSpPr>
        <p:spPr>
          <a:xfrm>
            <a:off x="1395663" y="5180762"/>
            <a:ext cx="9552427" cy="1202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FD6207C-D3AF-3684-3E80-6D0B4CCAAA98}"/>
                  </a:ext>
                </a:extLst>
              </p:cNvPr>
              <p:cNvSpPr txBox="1"/>
              <p:nvPr/>
            </p:nvSpPr>
            <p:spPr>
              <a:xfrm>
                <a:off x="1844072" y="5252050"/>
                <a:ext cx="4384983" cy="951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2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200">
                                              <a:latin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e>
                                        <m:sup>
                                          <m:r>
                                            <a:rPr lang="de-DE" sz="2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2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sz="22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FD6207C-D3AF-3684-3E80-6D0B4CCAA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072" y="5252050"/>
                <a:ext cx="4384983" cy="9519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420522D-7A45-E62E-C7D2-550278AEBDCC}"/>
                  </a:ext>
                </a:extLst>
              </p:cNvPr>
              <p:cNvSpPr txBox="1"/>
              <p:nvPr/>
            </p:nvSpPr>
            <p:spPr>
              <a:xfrm>
                <a:off x="6328698" y="5252049"/>
                <a:ext cx="4372159" cy="951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2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200">
                                              <a:latin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e>
                                        <m:sup>
                                          <m:r>
                                            <a:rPr lang="de-DE" sz="22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de-DE" sz="22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sz="22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de-DE" sz="22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de-DE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420522D-7A45-E62E-C7D2-550278A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98" y="5252049"/>
                <a:ext cx="4372159" cy="9519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45F0BDB3-4469-C702-7B52-58BDBA871334}"/>
                  </a:ext>
                </a:extLst>
              </p:cNvPr>
              <p:cNvSpPr txBox="1"/>
              <p:nvPr/>
            </p:nvSpPr>
            <p:spPr>
              <a:xfrm>
                <a:off x="10481918" y="4543241"/>
                <a:ext cx="592213" cy="365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′}</m:t>
                      </m:r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45F0BDB3-4469-C702-7B52-58BDBA871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1918" y="4543241"/>
                <a:ext cx="592213" cy="365678"/>
              </a:xfrm>
              <a:prstGeom prst="rect">
                <a:avLst/>
              </a:prstGeom>
              <a:blipFill>
                <a:blip r:embed="rId14"/>
                <a:stretch>
                  <a:fillRect l="-16327" r="-1632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1EFD132-6D31-025E-AD98-3EC36DC88054}"/>
                  </a:ext>
                </a:extLst>
              </p:cNvPr>
              <p:cNvSpPr txBox="1"/>
              <p:nvPr/>
            </p:nvSpPr>
            <p:spPr>
              <a:xfrm>
                <a:off x="10445979" y="3129179"/>
                <a:ext cx="1423980" cy="362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de-DE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′}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de-DE" sz="2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de-DE" sz="2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1EFD132-6D31-025E-AD98-3EC36DC88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5979" y="3129179"/>
                <a:ext cx="1423980" cy="362215"/>
              </a:xfrm>
              <a:prstGeom prst="rect">
                <a:avLst/>
              </a:prstGeom>
              <a:blipFill>
                <a:blip r:embed="rId15"/>
                <a:stretch>
                  <a:fillRect l="-6867" r="-7296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47A7DCF9-A162-7CC1-76A5-B775ED41EA52}"/>
              </a:ext>
            </a:extLst>
          </p:cNvPr>
          <p:cNvCxnSpPr>
            <a:cxnSpLocks/>
          </p:cNvCxnSpPr>
          <p:nvPr/>
        </p:nvCxnSpPr>
        <p:spPr>
          <a:xfrm flipV="1">
            <a:off x="9253626" y="4943959"/>
            <a:ext cx="1118615" cy="56684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F630A687-EBCC-136A-E2F2-06DA928447B6}"/>
              </a:ext>
            </a:extLst>
          </p:cNvPr>
          <p:cNvCxnSpPr>
            <a:cxnSpLocks/>
          </p:cNvCxnSpPr>
          <p:nvPr/>
        </p:nvCxnSpPr>
        <p:spPr>
          <a:xfrm flipV="1">
            <a:off x="10739279" y="3627316"/>
            <a:ext cx="0" cy="79017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3764182A-B791-438A-FD76-F2CD4FF9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16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67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9" grpId="0"/>
      <p:bldP spid="3" grpId="0" animBg="1"/>
      <p:bldP spid="7" grpId="0"/>
      <p:bldP spid="8" grpId="0"/>
      <p:bldP spid="13" grpId="0" animBg="1"/>
      <p:bldP spid="15" grpId="0"/>
      <p:bldP spid="16" grpId="0"/>
      <p:bldP spid="11" grpId="0"/>
      <p:bldP spid="10" grpId="0"/>
      <p:bldP spid="4" grpId="0" animBg="1"/>
      <p:bldP spid="5" grpId="0"/>
      <p:bldP spid="6" grpId="0"/>
      <p:bldP spid="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F46B-2570-E04E-91FD-2BAF0519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Study of the Ambiguities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de-DE" b="1" dirty="0" err="1"/>
                  <a:t>Continuous</a:t>
                </a:r>
                <a:r>
                  <a:rPr lang="de-DE" b="1" dirty="0"/>
                  <a:t> </a:t>
                </a:r>
                <a:r>
                  <a:rPr lang="de-DE" b="1" dirty="0" err="1"/>
                  <a:t>amplitude</a:t>
                </a:r>
                <a:r>
                  <a:rPr lang="de-DE" b="1" dirty="0"/>
                  <a:t> </a:t>
                </a:r>
                <a:r>
                  <a:rPr lang="de-DE" b="1" dirty="0" err="1"/>
                  <a:t>model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r>
                  <a:rPr lang="de-DE" dirty="0"/>
                  <a:t>Create an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four</a:t>
                </a:r>
                <a:r>
                  <a:rPr lang="de-DE" dirty="0"/>
                  <a:t> partial </a:t>
                </a:r>
                <a:r>
                  <a:rPr lang="de-DE" dirty="0" err="1"/>
                  <a:t>waves</a:t>
                </a:r>
                <a:endParaRPr lang="de-DE" sz="2200" dirty="0"/>
              </a:p>
              <a:p>
                <a:r>
                  <a:rPr lang="de-DE" sz="2200" dirty="0"/>
                  <a:t>Sample </a:t>
                </a:r>
                <a:r>
                  <a:rPr lang="de-DE" sz="2200" dirty="0" err="1"/>
                  <a:t>points</a:t>
                </a:r>
                <a:r>
                  <a:rPr lang="de-DE" sz="22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de-DE" sz="2200" dirty="0"/>
                  <a:t> and </a:t>
                </a:r>
                <a:r>
                  <a:rPr lang="de-DE" sz="2200" dirty="0" err="1"/>
                  <a:t>calculate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solutions</a:t>
                </a:r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  <a:blipFill>
                <a:blip r:embed="rId2"/>
                <a:stretch>
                  <a:fillRect l="-1399" t="-1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B6CB250-FCD0-6811-0B6A-1AE4298C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09A806C-F102-D74E-E273-1B008375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4" name="Picture 8" descr="Diagram&#10;&#10;Description automatically generated">
            <a:extLst>
              <a:ext uri="{FF2B5EF4-FFF2-40B4-BE49-F238E27FC236}">
                <a16:creationId xmlns:a16="http://schemas.microsoft.com/office/drawing/2014/main" id="{86BEFA94-B746-E0F0-AE79-D6A0793C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20" y="1951098"/>
            <a:ext cx="2020887" cy="1995899"/>
          </a:xfrm>
          <a:prstGeom prst="rect">
            <a:avLst/>
          </a:prstGeom>
        </p:spPr>
      </p:pic>
      <p:pic>
        <p:nvPicPr>
          <p:cNvPr id="6" name="Picture 7" descr="Diagram&#10;&#10;Description automatically generated">
            <a:extLst>
              <a:ext uri="{FF2B5EF4-FFF2-40B4-BE49-F238E27FC236}">
                <a16:creationId xmlns:a16="http://schemas.microsoft.com/office/drawing/2014/main" id="{AF33FC63-E5EC-A90F-FA0D-3695B7D47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506" y="1951375"/>
            <a:ext cx="1992243" cy="1995344"/>
          </a:xfrm>
          <a:prstGeom prst="rect">
            <a:avLst/>
          </a:prstGeom>
        </p:spPr>
      </p:pic>
      <p:pic>
        <p:nvPicPr>
          <p:cNvPr id="7" name="Picture 10" descr="Diagram&#10;&#10;Description automatically generated">
            <a:extLst>
              <a:ext uri="{FF2B5EF4-FFF2-40B4-BE49-F238E27FC236}">
                <a16:creationId xmlns:a16="http://schemas.microsoft.com/office/drawing/2014/main" id="{57694D73-AB70-B110-58FA-5CA02D33F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8" t="4323"/>
          <a:stretch/>
        </p:blipFill>
        <p:spPr>
          <a:xfrm>
            <a:off x="10131200" y="3786618"/>
            <a:ext cx="1910443" cy="194517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67AB6A5-21D1-7D46-7A58-0AF82DB7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42"/>
          <a:stretch/>
        </p:blipFill>
        <p:spPr>
          <a:xfrm>
            <a:off x="8153400" y="3786618"/>
            <a:ext cx="2004233" cy="19451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9A3B07F-264B-6F7E-3A41-628CF08D1758}"/>
              </a:ext>
            </a:extLst>
          </p:cNvPr>
          <p:cNvSpPr txBox="1"/>
          <p:nvPr/>
        </p:nvSpPr>
        <p:spPr>
          <a:xfrm>
            <a:off x="479063" y="2133356"/>
            <a:ext cx="88840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200" dirty="0" err="1"/>
              <a:t>How</a:t>
            </a:r>
            <a:r>
              <a:rPr lang="de-DE" sz="2200" dirty="0"/>
              <a:t> do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ambiguous</a:t>
            </a:r>
            <a:r>
              <a:rPr lang="de-DE" sz="2200" dirty="0"/>
              <a:t> </a:t>
            </a:r>
            <a:r>
              <a:rPr lang="de-DE" sz="2200" dirty="0" err="1"/>
              <a:t>solutions</a:t>
            </a:r>
            <a:r>
              <a:rPr lang="de-DE" sz="2200" dirty="0"/>
              <a:t> </a:t>
            </a:r>
            <a:r>
              <a:rPr lang="de-DE" sz="2200" dirty="0" err="1"/>
              <a:t>look</a:t>
            </a:r>
            <a:r>
              <a:rPr lang="de-DE" sz="2200" dirty="0"/>
              <a:t> like (</a:t>
            </a:r>
            <a:r>
              <a:rPr lang="de-DE" sz="2200" b="1" dirty="0" err="1"/>
              <a:t>continuity</a:t>
            </a:r>
            <a:r>
              <a:rPr lang="de-DE" sz="2200" b="1" dirty="0"/>
              <a:t>, </a:t>
            </a:r>
            <a:r>
              <a:rPr lang="de-DE" sz="2200" b="1" dirty="0" err="1"/>
              <a:t>signals</a:t>
            </a:r>
            <a:r>
              <a:rPr lang="de-DE" sz="2200" b="1" dirty="0"/>
              <a:t>, …</a:t>
            </a:r>
            <a:r>
              <a:rPr lang="de-DE" sz="2200" dirty="0"/>
              <a:t>)? </a:t>
            </a:r>
            <a:endParaRPr lang="de-DE" sz="2200" b="1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7FC5F95-88B7-080F-9093-09FAE1F8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17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0935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1"/>
          <a:stretch/>
        </p:blipFill>
        <p:spPr>
          <a:xfrm>
            <a:off x="6837436" y="1094631"/>
            <a:ext cx="4998964" cy="518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BF46B-2570-E04E-91FD-2BAF0519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Continuous Amplitude Model</a:t>
            </a:r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10280227" y="1766816"/>
            <a:ext cx="1049388" cy="107594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sol. 1</a:t>
            </a:r>
          </a:p>
          <a:p>
            <a:pPr algn="ctr"/>
            <a:r>
              <a:rPr lang="en-US" sz="1600" dirty="0">
                <a:solidFill>
                  <a:schemeClr val="accent2"/>
                </a:solidFill>
              </a:rPr>
              <a:t>sol. 2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sol. 3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  <a:endParaRPr lang="de-DE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de-DE" sz="220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blipFill>
                <a:blip r:embed="rId7"/>
                <a:stretch>
                  <a:fillRect l="-5161" r="-4516" b="-3279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B6CB250-FCD0-6811-0B6A-1AE4298C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09A806C-F102-D74E-E273-1B008375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DD47050-DBDC-9EFB-7FC9-D1A94C0996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de-DE" b="1" dirty="0" err="1"/>
                  <a:t>Continuous</a:t>
                </a:r>
                <a:r>
                  <a:rPr lang="de-DE" b="1" dirty="0"/>
                  <a:t> </a:t>
                </a:r>
                <a:r>
                  <a:rPr lang="de-DE" b="1" dirty="0" err="1"/>
                  <a:t>amplitude</a:t>
                </a:r>
                <a:r>
                  <a:rPr lang="de-DE" b="1" dirty="0"/>
                  <a:t> </a:t>
                </a:r>
                <a:r>
                  <a:rPr lang="de-DE" b="1" dirty="0" err="1"/>
                  <a:t>model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pPr marL="0" indent="0">
                  <a:buNone/>
                </a:pPr>
                <a:r>
                  <a:rPr lang="de-DE" dirty="0" err="1"/>
                  <a:t>How</a:t>
                </a:r>
                <a:r>
                  <a:rPr lang="de-DE" dirty="0"/>
                  <a:t> do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ambiguous</a:t>
                </a:r>
                <a:r>
                  <a:rPr lang="de-DE" dirty="0"/>
                  <a:t> </a:t>
                </a:r>
                <a:r>
                  <a:rPr lang="de-DE" dirty="0" err="1"/>
                  <a:t>solutions</a:t>
                </a:r>
                <a:r>
                  <a:rPr lang="de-DE" dirty="0"/>
                  <a:t> </a:t>
                </a:r>
                <a:r>
                  <a:rPr lang="de-DE" dirty="0" err="1"/>
                  <a:t>look</a:t>
                </a:r>
                <a:r>
                  <a:rPr lang="de-DE" dirty="0"/>
                  <a:t> like? 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r>
                  <a:rPr lang="de-DE" dirty="0"/>
                  <a:t>Create an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four</a:t>
                </a:r>
                <a:r>
                  <a:rPr lang="de-DE" dirty="0"/>
                  <a:t> partial </a:t>
                </a:r>
                <a:r>
                  <a:rPr lang="de-DE" dirty="0" err="1"/>
                  <a:t>waves</a:t>
                </a:r>
                <a:endParaRPr lang="de-DE" sz="2200" dirty="0"/>
              </a:p>
              <a:p>
                <a:r>
                  <a:rPr lang="de-DE" sz="2200" dirty="0"/>
                  <a:t>Sample </a:t>
                </a:r>
                <a:r>
                  <a:rPr lang="de-DE" sz="2200" dirty="0" err="1"/>
                  <a:t>points</a:t>
                </a:r>
                <a:r>
                  <a:rPr lang="de-DE" sz="22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solutions</a:t>
                </a:r>
                <a:endParaRPr lang="de-DE" sz="2200" dirty="0"/>
              </a:p>
              <a:p>
                <a:endParaRPr lang="de-DE" sz="2200" dirty="0"/>
              </a:p>
              <a:p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intensities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also </a:t>
                </a:r>
                <a:r>
                  <a:rPr lang="de-DE" sz="2200" dirty="0" err="1"/>
                  <a:t>continuous</a:t>
                </a:r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different </a:t>
                </a:r>
                <a:r>
                  <a:rPr lang="de-DE" sz="2200" dirty="0" err="1"/>
                  <a:t>from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other</a:t>
                </a:r>
                <a:r>
                  <a:rPr lang="de-DE" sz="2200" dirty="0"/>
                  <a:t>!</a:t>
                </a:r>
              </a:p>
              <a:p>
                <a:r>
                  <a:rPr lang="de-DE" sz="2200" dirty="0" err="1"/>
                  <a:t>Highest</a:t>
                </a:r>
                <a:r>
                  <a:rPr lang="de-DE" sz="2200" dirty="0"/>
                  <a:t>-spin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)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invariant!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DD47050-DBDC-9EFB-7FC9-D1A94C0996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  <a:blipFill>
                <a:blip r:embed="rId8"/>
                <a:stretch>
                  <a:fillRect l="-1399" t="-1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CF9E53-2296-9DF7-1C41-7DD5E1EC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18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58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31667BF-AEF6-5D6B-EB28-603E0B39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36" y="3619270"/>
            <a:ext cx="2781137" cy="282319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D11D70-7361-804E-F822-C76A0A26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/>
          <a:stretch/>
        </p:blipFill>
        <p:spPr>
          <a:xfrm>
            <a:off x="9452869" y="3551903"/>
            <a:ext cx="2628143" cy="29579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D43312-FB23-3B8B-8093-2C584D1A5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4" t="1953" b="9962"/>
          <a:stretch/>
        </p:blipFill>
        <p:spPr>
          <a:xfrm>
            <a:off x="9533237" y="931766"/>
            <a:ext cx="2547776" cy="26539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3FC6BEA-C79F-B052-2FE6-DB0A0417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9" b="9394"/>
          <a:stretch/>
        </p:blipFill>
        <p:spPr>
          <a:xfrm>
            <a:off x="6837436" y="945427"/>
            <a:ext cx="2849754" cy="2640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BF46B-2570-E04E-91FD-2BAF0519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Continuous Amplitude Model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de-DE" sz="220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blipFill>
                <a:blip r:embed="rId7"/>
                <a:stretch>
                  <a:fillRect l="-5161" r="-4516" b="-3279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>
          <a:xfrm>
            <a:off x="8677656" y="1301265"/>
            <a:ext cx="610476" cy="75613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6"/>
                </a:solidFill>
              </a:rPr>
              <a:t>sol. 1</a:t>
            </a:r>
          </a:p>
          <a:p>
            <a:pPr algn="ctr"/>
            <a:r>
              <a:rPr lang="en-US" sz="1200">
                <a:solidFill>
                  <a:schemeClr val="accent2"/>
                </a:solidFill>
              </a:rPr>
              <a:t>sol. 2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sol. 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model</a:t>
            </a:r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875E5B9-F628-1AB9-2B74-E01C56B5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07C744-9A76-84CC-AA0A-2193B2F9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1E8B9C9-38C2-F6A0-B566-71606DC661C6}"/>
              </a:ext>
            </a:extLst>
          </p:cNvPr>
          <p:cNvSpPr/>
          <p:nvPr/>
        </p:nvSpPr>
        <p:spPr>
          <a:xfrm>
            <a:off x="6921276" y="4238787"/>
            <a:ext cx="247017" cy="1266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ED1677E-1D18-C0F3-2618-A56B4848F54A}"/>
              </a:ext>
            </a:extLst>
          </p:cNvPr>
          <p:cNvSpPr/>
          <p:nvPr/>
        </p:nvSpPr>
        <p:spPr>
          <a:xfrm>
            <a:off x="6892397" y="1605910"/>
            <a:ext cx="247017" cy="1266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75E9757-F545-A479-D14C-FD5034C04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436" y="1755486"/>
            <a:ext cx="215721" cy="75613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E53F17-607D-57F5-D0DD-2F6B74ADD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2569" y="4395745"/>
            <a:ext cx="215721" cy="756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F1245C4-1A6C-8546-E0BA-379E9A31A2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de-DE" b="1" dirty="0" err="1"/>
                  <a:t>Continuous</a:t>
                </a:r>
                <a:r>
                  <a:rPr lang="de-DE" b="1" dirty="0"/>
                  <a:t> </a:t>
                </a:r>
                <a:r>
                  <a:rPr lang="de-DE" b="1" dirty="0" err="1"/>
                  <a:t>amplitude</a:t>
                </a:r>
                <a:r>
                  <a:rPr lang="de-DE" b="1" dirty="0"/>
                  <a:t> </a:t>
                </a:r>
                <a:r>
                  <a:rPr lang="de-DE" b="1" dirty="0" err="1"/>
                  <a:t>model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pPr marL="0" indent="0">
                  <a:buNone/>
                </a:pPr>
                <a:r>
                  <a:rPr lang="de-DE" dirty="0" err="1"/>
                  <a:t>How</a:t>
                </a:r>
                <a:r>
                  <a:rPr lang="de-DE" dirty="0"/>
                  <a:t> do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ambiguous</a:t>
                </a:r>
                <a:r>
                  <a:rPr lang="de-DE" dirty="0"/>
                  <a:t> </a:t>
                </a:r>
                <a:r>
                  <a:rPr lang="de-DE" dirty="0" err="1"/>
                  <a:t>solutions</a:t>
                </a:r>
                <a:r>
                  <a:rPr lang="de-DE" dirty="0"/>
                  <a:t> </a:t>
                </a:r>
                <a:r>
                  <a:rPr lang="de-DE" dirty="0" err="1"/>
                  <a:t>look</a:t>
                </a:r>
                <a:r>
                  <a:rPr lang="de-DE" dirty="0"/>
                  <a:t> like? </a:t>
                </a:r>
                <a:endParaRPr lang="de-DE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r>
                  <a:rPr lang="de-DE" dirty="0"/>
                  <a:t>Create an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four</a:t>
                </a:r>
                <a:r>
                  <a:rPr lang="de-DE" dirty="0"/>
                  <a:t> partial </a:t>
                </a:r>
                <a:r>
                  <a:rPr lang="de-DE" dirty="0" err="1"/>
                  <a:t>waves</a:t>
                </a:r>
                <a:endParaRPr lang="de-DE" sz="2200" dirty="0"/>
              </a:p>
              <a:p>
                <a:r>
                  <a:rPr lang="de-DE" sz="2200" dirty="0"/>
                  <a:t>Sample </a:t>
                </a:r>
                <a:r>
                  <a:rPr lang="de-DE" sz="2200" dirty="0" err="1"/>
                  <a:t>points</a:t>
                </a:r>
                <a:r>
                  <a:rPr lang="de-DE" sz="22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solutions</a:t>
                </a:r>
                <a:endParaRPr lang="de-DE" sz="2200" dirty="0"/>
              </a:p>
              <a:p>
                <a:endParaRPr lang="de-DE" sz="2200" dirty="0"/>
              </a:p>
              <a:p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intensities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also </a:t>
                </a:r>
                <a:r>
                  <a:rPr lang="de-DE" sz="2200" dirty="0" err="1"/>
                  <a:t>continuous</a:t>
                </a:r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different </a:t>
                </a:r>
                <a:r>
                  <a:rPr lang="de-DE" sz="2200" dirty="0" err="1"/>
                  <a:t>from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other</a:t>
                </a:r>
                <a:r>
                  <a:rPr lang="de-DE" sz="2200" dirty="0"/>
                  <a:t>!</a:t>
                </a:r>
              </a:p>
              <a:p>
                <a:r>
                  <a:rPr lang="de-DE" sz="2200" dirty="0" err="1"/>
                  <a:t>Highest</a:t>
                </a:r>
                <a:r>
                  <a:rPr lang="de-DE" sz="2200" dirty="0"/>
                  <a:t>-spin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)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invariant!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F1245C4-1A6C-8546-E0BA-379E9A31A2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  <a:blipFill>
                <a:blip r:embed="rId9"/>
                <a:stretch>
                  <a:fillRect l="-1399" t="-1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DDB208-0A45-A448-3BB8-837F5DF7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19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631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C67CF7F-937F-4B3E-BBD0-4F1A796BE1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200" dirty="0" err="1"/>
                  <a:t>Inelastic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scattering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reactions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high-</a:t>
                </a:r>
                <a:r>
                  <a:rPr lang="de-DE" sz="2200" dirty="0" err="1"/>
                  <a:t>energetic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meson</a:t>
                </a:r>
                <a:r>
                  <a:rPr lang="de-DE" sz="2200" dirty="0"/>
                  <a:t> beam</a:t>
                </a:r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r>
                  <a:rPr lang="de-DE" sz="2200" dirty="0"/>
                  <a:t>Strong </a:t>
                </a:r>
                <a:r>
                  <a:rPr lang="de-DE" sz="2200" dirty="0" err="1"/>
                  <a:t>interaction</a:t>
                </a:r>
                <a:r>
                  <a:rPr lang="de-DE" sz="2200" dirty="0"/>
                  <a:t> (</a:t>
                </a:r>
                <a:r>
                  <a:rPr lang="de-DE" sz="2200" dirty="0" err="1"/>
                  <a:t>Pomeron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exchange</a:t>
                </a:r>
                <a:r>
                  <a:rPr lang="de-DE" sz="2200" dirty="0"/>
                  <a:t>) </a:t>
                </a:r>
                <a:r>
                  <a:rPr lang="de-DE" sz="2200" dirty="0" err="1"/>
                  <a:t>between</a:t>
                </a:r>
                <a:r>
                  <a:rPr lang="de-DE" sz="2200" dirty="0"/>
                  <a:t> beam </a:t>
                </a:r>
                <a:r>
                  <a:rPr lang="de-DE" sz="2200" dirty="0" err="1"/>
                  <a:t>meson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target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proton</a:t>
                </a:r>
                <a:endParaRPr lang="de-DE" sz="2200" dirty="0"/>
              </a:p>
              <a:p>
                <a:r>
                  <a:rPr lang="de-DE" sz="2200" dirty="0"/>
                  <a:t>Intermediate </a:t>
                </a:r>
                <a:r>
                  <a:rPr lang="de-DE" sz="2200" dirty="0" err="1"/>
                  <a:t>hadronic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resonances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created</a:t>
                </a:r>
                <a:r>
                  <a:rPr lang="de-DE" sz="2200" dirty="0"/>
                  <a:t>, </a:t>
                </a:r>
                <a:r>
                  <a:rPr lang="de-DE" sz="2200" dirty="0" err="1"/>
                  <a:t>then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decay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into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200" dirty="0"/>
                  <a:t>-body final </a:t>
                </a:r>
                <a:r>
                  <a:rPr lang="de-DE" sz="2200" dirty="0" err="1"/>
                  <a:t>state</a:t>
                </a:r>
                <a:endParaRPr lang="de-DE" sz="2200" dirty="0"/>
              </a:p>
              <a:p>
                <a:pPr marL="0" indent="0">
                  <a:buNone/>
                </a:pPr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wide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range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allowed</a:t>
                </a:r>
                <a:r>
                  <a:rPr lang="de-DE" sz="2200" dirty="0"/>
                  <a:t> (</a:t>
                </a:r>
                <a:r>
                  <a:rPr lang="de-DE" sz="2200" dirty="0" err="1"/>
                  <a:t>spin</a:t>
                </a:r>
                <a:r>
                  <a:rPr lang="de-DE" sz="2200" dirty="0"/>
                  <a:t>) </a:t>
                </a:r>
                <a:r>
                  <a:rPr lang="de-DE" sz="2200" dirty="0" err="1"/>
                  <a:t>quantum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numbers</a:t>
                </a: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r>
                  <a:rPr lang="de-DE" sz="2200" dirty="0"/>
                  <a:t>Final-</a:t>
                </a:r>
                <a:r>
                  <a:rPr lang="de-DE" sz="2200" dirty="0" err="1"/>
                  <a:t>state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particles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measured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COMPASS </a:t>
                </a:r>
                <a:r>
                  <a:rPr lang="de-DE" sz="2200" dirty="0" err="1"/>
                  <a:t>spectrometer</a:t>
                </a:r>
                <a:endParaRPr lang="de-DE" sz="22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C67CF7F-937F-4B3E-BBD0-4F1A796BE1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0" t="-1566" b="-3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13" y="1482507"/>
            <a:ext cx="5128952" cy="24939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A79B0C-865E-4192-9A22-5117F0D0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Excited</a:t>
            </a:r>
            <a:r>
              <a:rPr lang="de-DE"/>
              <a:t> Light Mesons at COMPASS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B2E937-527E-EAB5-7C6D-4C4D52F4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45471E1-DED9-191B-68B2-1BE6524C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9DDAA-7951-02B8-B375-9F2E08CD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99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71845022-455A-A683-E7E9-01512FAB7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0" t="2797" b="-1"/>
          <a:stretch/>
        </p:blipFill>
        <p:spPr>
          <a:xfrm>
            <a:off x="6886326" y="1195427"/>
            <a:ext cx="5016848" cy="50474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71D1C2-01C1-CCB9-5CF0-B4441D9F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Partial-Wave </a:t>
            </a:r>
            <a:r>
              <a:rPr lang="de-DE" err="1"/>
              <a:t>Decomposition</a:t>
            </a:r>
            <a:r>
              <a:rPr lang="de-DE"/>
              <a:t> </a:t>
            </a:r>
            <a:r>
              <a:rPr lang="de-DE" err="1"/>
              <a:t>Fits</a:t>
            </a:r>
            <a:r>
              <a:rPr lang="de-DE"/>
              <a:t> on </a:t>
            </a:r>
            <a:r>
              <a:rPr lang="de-DE" err="1"/>
              <a:t>Pseudodata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F6A6D573-8362-507B-B4B7-CE279943BF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 startAt="2"/>
                </a:pPr>
                <a:r>
                  <a:rPr lang="de-DE" b="1" dirty="0"/>
                  <a:t>Finite pseudo-</a:t>
                </a:r>
                <a:r>
                  <a:rPr lang="de-DE" b="1" dirty="0" err="1"/>
                  <a:t>data</a:t>
                </a:r>
                <a:endParaRPr lang="de-DE" b="1" dirty="0"/>
              </a:p>
              <a:p>
                <a:pPr marL="0" indent="0">
                  <a:buNone/>
                </a:pPr>
                <a:endParaRPr lang="de-DE" b="1" dirty="0"/>
              </a:p>
              <a:p>
                <a:r>
                  <a:rPr lang="en-US" sz="2200" dirty="0"/>
                  <a:t>reality: </a:t>
                </a:r>
                <a:r>
                  <a:rPr lang="en-US" sz="2200" b="1" dirty="0"/>
                  <a:t>finite data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amplitudes unknown</a:t>
                </a:r>
                <a:endParaRPr lang="de-DE" sz="2200" b="1" dirty="0"/>
              </a:p>
              <a:p>
                <a:r>
                  <a:rPr lang="de-DE" sz="2200" dirty="0" err="1"/>
                  <a:t>generate</a:t>
                </a:r>
                <a:r>
                  <a:rPr lang="de-DE" sz="2200" dirty="0"/>
                  <a:t> pseudo-</a:t>
                </a:r>
                <a:r>
                  <a:rPr lang="de-DE" sz="2200" dirty="0" err="1"/>
                  <a:t>data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according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model</a:t>
                </a:r>
                <a:endParaRPr lang="de-DE" sz="2200" dirty="0"/>
              </a:p>
              <a:p>
                <a:r>
                  <a:rPr lang="de-DE" sz="2200" dirty="0" err="1"/>
                  <a:t>perform</a:t>
                </a:r>
                <a:r>
                  <a:rPr lang="de-DE" sz="2200" dirty="0"/>
                  <a:t> a partial-</a:t>
                </a:r>
                <a:r>
                  <a:rPr lang="de-DE" sz="2200" dirty="0" err="1"/>
                  <a:t>wave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decomposition</a:t>
                </a:r>
                <a:r>
                  <a:rPr lang="de-DE" sz="2200" dirty="0"/>
                  <a:t> fit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3000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attempts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with</a:t>
                </a:r>
                <a:r>
                  <a:rPr lang="de-DE" sz="2200" dirty="0"/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random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start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endParaRPr lang="en-US" sz="2200" b="1" dirty="0"/>
              </a:p>
              <a:p>
                <a:endParaRPr lang="en-US" sz="2200" b="1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still invariant!</a:t>
                </a:r>
                <a:endParaRPr lang="de-DE" sz="2200" b="1" dirty="0"/>
              </a:p>
              <a:p>
                <a:r>
                  <a:rPr lang="de-DE" sz="2200" dirty="0"/>
                  <a:t>Overall, </a:t>
                </a:r>
                <a:r>
                  <a:rPr lang="de-DE" sz="2200" dirty="0" err="1"/>
                  <a:t>amplitude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fit follow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distributions</a:t>
                </a:r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200" dirty="0"/>
                  <a:t> bin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PWD fit </a:t>
                </a:r>
                <a:r>
                  <a:rPr lang="de-DE" sz="2200" dirty="0" err="1"/>
                  <a:t>distorts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</a:t>
                </a:r>
                <a:r>
                  <a:rPr lang="de-DE" sz="2200" dirty="0"/>
                  <a:t>!</a:t>
                </a:r>
              </a:p>
              <a:p>
                <a:endParaRPr lang="de-DE" sz="2200" dirty="0"/>
              </a:p>
              <a:p>
                <a:endParaRPr lang="de-DE" sz="2200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F6A6D573-8362-507B-B4B7-CE279943BF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  <a:blipFill>
                <a:blip r:embed="rId3"/>
                <a:stretch>
                  <a:fillRect l="-1522" t="-1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382977A-88B4-CFFB-3761-D3256AFE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CA5A3FE-FAD0-767C-2092-5EDA9AD4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E48B46-B0FA-5FC1-4832-A9A5B2CA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20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2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Diagram&#10;&#10;Description automatically generated">
            <a:extLst>
              <a:ext uri="{FF2B5EF4-FFF2-40B4-BE49-F238E27FC236}">
                <a16:creationId xmlns:a16="http://schemas.microsoft.com/office/drawing/2014/main" id="{7D83167F-119E-FB88-A7D3-4DEEE0DEB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4" b="9125"/>
          <a:stretch/>
        </p:blipFill>
        <p:spPr>
          <a:xfrm>
            <a:off x="9557886" y="936555"/>
            <a:ext cx="2533048" cy="268907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1845022-455A-A683-E7E9-01512FAB7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0" t="3697" b="-1"/>
          <a:stretch/>
        </p:blipFill>
        <p:spPr>
          <a:xfrm>
            <a:off x="9520743" y="3619099"/>
            <a:ext cx="2606319" cy="2839839"/>
          </a:xfrm>
          <a:prstGeom prst="rect">
            <a:avLst/>
          </a:prstGeom>
        </p:spPr>
      </p:pic>
      <p:pic>
        <p:nvPicPr>
          <p:cNvPr id="14" name="Picture 8" descr="Diagram&#10;&#10;Description automatically generated">
            <a:extLst>
              <a:ext uri="{FF2B5EF4-FFF2-40B4-BE49-F238E27FC236}">
                <a16:creationId xmlns:a16="http://schemas.microsoft.com/office/drawing/2014/main" id="{4BABB5DE-87ED-9006-BB4A-9804A155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9"/>
          <a:stretch/>
        </p:blipFill>
        <p:spPr>
          <a:xfrm>
            <a:off x="6570482" y="3471435"/>
            <a:ext cx="2900777" cy="2987503"/>
          </a:xfrm>
          <a:prstGeom prst="rect">
            <a:avLst/>
          </a:prstGeom>
        </p:spPr>
      </p:pic>
      <p:pic>
        <p:nvPicPr>
          <p:cNvPr id="19" name="Picture 10" descr="Diagram&#10;&#10;Description automatically generated">
            <a:extLst>
              <a:ext uri="{FF2B5EF4-FFF2-40B4-BE49-F238E27FC236}">
                <a16:creationId xmlns:a16="http://schemas.microsoft.com/office/drawing/2014/main" id="{77F35E3B-8DBC-7838-70C9-72AE1C191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5" r="959" b="9499"/>
          <a:stretch/>
        </p:blipFill>
        <p:spPr>
          <a:xfrm>
            <a:off x="6555856" y="985614"/>
            <a:ext cx="2973155" cy="259549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71D1C2-01C1-CCB9-5CF0-B4441D9F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Partial-Wave </a:t>
            </a:r>
            <a:r>
              <a:rPr lang="de-DE" err="1"/>
              <a:t>Decomposition</a:t>
            </a:r>
            <a:r>
              <a:rPr lang="de-DE"/>
              <a:t> </a:t>
            </a:r>
            <a:r>
              <a:rPr lang="de-DE" err="1"/>
              <a:t>Fits</a:t>
            </a:r>
            <a:r>
              <a:rPr lang="de-DE"/>
              <a:t> on </a:t>
            </a:r>
            <a:r>
              <a:rPr lang="de-DE" err="1"/>
              <a:t>Pseudodata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FCBC52-87AB-659F-58D2-DD18D8B7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0FDF43F-5F93-B3C7-E121-49315A29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7B2B4F2D-8AB8-5AA4-CBF4-8A2AF8C0FD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 startAt="2"/>
                </a:pPr>
                <a:r>
                  <a:rPr lang="de-DE" b="1" dirty="0"/>
                  <a:t>Finite pseudo-</a:t>
                </a:r>
                <a:r>
                  <a:rPr lang="de-DE" b="1" dirty="0" err="1"/>
                  <a:t>data</a:t>
                </a:r>
                <a:endParaRPr lang="de-DE" b="1" dirty="0"/>
              </a:p>
              <a:p>
                <a:pPr marL="0" indent="0">
                  <a:buNone/>
                </a:pPr>
                <a:endParaRPr lang="de-DE" b="1" dirty="0"/>
              </a:p>
              <a:p>
                <a:r>
                  <a:rPr lang="en-US" sz="2200" dirty="0"/>
                  <a:t>reality: </a:t>
                </a:r>
                <a:r>
                  <a:rPr lang="en-US" sz="2200" b="1" dirty="0"/>
                  <a:t>finite data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amplitudes unknown</a:t>
                </a:r>
                <a:endParaRPr lang="de-DE" sz="2200" b="1" dirty="0"/>
              </a:p>
              <a:p>
                <a:r>
                  <a:rPr lang="de-DE" sz="2200" dirty="0" err="1"/>
                  <a:t>generate</a:t>
                </a:r>
                <a:r>
                  <a:rPr lang="de-DE" sz="2200" dirty="0"/>
                  <a:t> pseudo-</a:t>
                </a:r>
                <a:r>
                  <a:rPr lang="de-DE" sz="2200" dirty="0" err="1"/>
                  <a:t>data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according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model</a:t>
                </a:r>
                <a:endParaRPr lang="de-DE" sz="2200" dirty="0"/>
              </a:p>
              <a:p>
                <a:r>
                  <a:rPr lang="de-DE" sz="2200" dirty="0" err="1"/>
                  <a:t>perform</a:t>
                </a:r>
                <a:r>
                  <a:rPr lang="de-DE" sz="2200" dirty="0"/>
                  <a:t> a partial-</a:t>
                </a:r>
                <a:r>
                  <a:rPr lang="de-DE" sz="2200" dirty="0" err="1"/>
                  <a:t>wave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decomposition</a:t>
                </a:r>
                <a:r>
                  <a:rPr lang="de-DE" sz="2200" dirty="0"/>
                  <a:t> fit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3000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attempts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with</a:t>
                </a:r>
                <a:r>
                  <a:rPr lang="de-DE" sz="2200" dirty="0"/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random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start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endParaRPr lang="en-US" sz="2200" b="1" dirty="0"/>
              </a:p>
              <a:p>
                <a:endParaRPr lang="en-US" sz="2200" b="1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still invariant!</a:t>
                </a:r>
                <a:endParaRPr lang="de-DE" sz="2200" b="1" dirty="0"/>
              </a:p>
              <a:p>
                <a:r>
                  <a:rPr lang="de-DE" sz="2200" dirty="0"/>
                  <a:t>Overall, </a:t>
                </a:r>
                <a:r>
                  <a:rPr lang="de-DE" sz="2200" dirty="0" err="1"/>
                  <a:t>amplitude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fit follow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distributions</a:t>
                </a:r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de-DE" sz="2200" dirty="0"/>
                  <a:t> bin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PWD fit </a:t>
                </a:r>
                <a:r>
                  <a:rPr lang="de-DE" sz="2200" dirty="0" err="1"/>
                  <a:t>distorts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</a:t>
                </a:r>
                <a:r>
                  <a:rPr lang="de-DE" sz="2200" dirty="0"/>
                  <a:t>!</a:t>
                </a: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7B2B4F2D-8AB8-5AA4-CBF4-8A2AF8C0F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  <a:blipFill>
                <a:blip r:embed="rId6"/>
                <a:stretch>
                  <a:fillRect l="-1522" t="-1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0B1647-082D-7E6E-1538-CBBA4BFC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21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06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7F35E3B-8DBC-7838-70C9-72AE1C191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1" t="3618" r="1005" b="429"/>
          <a:stretch/>
        </p:blipFill>
        <p:spPr>
          <a:xfrm>
            <a:off x="6865770" y="1246103"/>
            <a:ext cx="4969904" cy="49796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71D1C2-01C1-CCB9-5CF0-B4441D9F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Partial-Wave </a:t>
            </a:r>
            <a:r>
              <a:rPr lang="de-DE" err="1"/>
              <a:t>Decomposition</a:t>
            </a:r>
            <a:r>
              <a:rPr lang="de-DE"/>
              <a:t> </a:t>
            </a:r>
            <a:r>
              <a:rPr lang="de-DE" err="1"/>
              <a:t>Fits</a:t>
            </a:r>
            <a:r>
              <a:rPr lang="de-DE"/>
              <a:t> on </a:t>
            </a:r>
            <a:r>
              <a:rPr lang="de-DE" err="1"/>
              <a:t>Pseudodata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4AED3E-19EA-7F65-4C10-C4599D67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EF62734-817E-55AF-1971-B8A75DFB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4">
                <a:extLst>
                  <a:ext uri="{FF2B5EF4-FFF2-40B4-BE49-F238E27FC236}">
                    <a16:creationId xmlns:a16="http://schemas.microsoft.com/office/drawing/2014/main" id="{6BBB7A74-D6DF-E86E-0C10-789167D0CD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romanUcPeriod" startAt="2"/>
                </a:pPr>
                <a:r>
                  <a:rPr lang="de-DE" b="1" dirty="0"/>
                  <a:t>Finite pseudo-</a:t>
                </a:r>
                <a:r>
                  <a:rPr lang="de-DE" b="1" dirty="0" err="1"/>
                  <a:t>data</a:t>
                </a:r>
                <a:endParaRPr lang="de-DE" b="1" dirty="0"/>
              </a:p>
              <a:p>
                <a:pPr marL="0" indent="0">
                  <a:buNone/>
                </a:pPr>
                <a:endParaRPr lang="de-DE" b="1" dirty="0"/>
              </a:p>
              <a:p>
                <a:r>
                  <a:rPr lang="en-US" sz="2200" dirty="0"/>
                  <a:t>reality: </a:t>
                </a:r>
                <a:r>
                  <a:rPr lang="en-US" sz="2200" b="1" dirty="0"/>
                  <a:t>finite data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amplitudes unknown</a:t>
                </a:r>
                <a:endParaRPr lang="de-DE" sz="2200" b="1" dirty="0"/>
              </a:p>
              <a:p>
                <a:r>
                  <a:rPr lang="de-DE" sz="2200" dirty="0" err="1"/>
                  <a:t>generate</a:t>
                </a:r>
                <a:r>
                  <a:rPr lang="de-DE" sz="2200" dirty="0"/>
                  <a:t> pseudo-</a:t>
                </a:r>
                <a:r>
                  <a:rPr lang="de-DE" sz="2200" dirty="0" err="1"/>
                  <a:t>data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according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model</a:t>
                </a:r>
                <a:endParaRPr lang="de-DE" sz="2200" dirty="0"/>
              </a:p>
              <a:p>
                <a:r>
                  <a:rPr lang="de-DE" sz="2200" dirty="0" err="1"/>
                  <a:t>perform</a:t>
                </a:r>
                <a:r>
                  <a:rPr lang="de-DE" sz="2200" dirty="0"/>
                  <a:t> a partial-</a:t>
                </a:r>
                <a:r>
                  <a:rPr lang="de-DE" sz="2200" dirty="0" err="1"/>
                  <a:t>wave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decomposition</a:t>
                </a:r>
                <a:r>
                  <a:rPr lang="de-DE" sz="2200" dirty="0"/>
                  <a:t> fit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3000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attempts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with</a:t>
                </a:r>
                <a:r>
                  <a:rPr lang="de-DE" sz="2200" dirty="0"/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random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start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endParaRPr lang="en-US" sz="2200" b="1" dirty="0"/>
              </a:p>
              <a:p>
                <a:endParaRPr lang="en-US" sz="2200" b="1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still invariant!</a:t>
                </a:r>
                <a:endParaRPr lang="de-DE" sz="2200" b="1" dirty="0"/>
              </a:p>
              <a:p>
                <a:r>
                  <a:rPr lang="de-DE" sz="2200" dirty="0"/>
                  <a:t>Overall, </a:t>
                </a:r>
                <a:r>
                  <a:rPr lang="de-DE" sz="2200" dirty="0" err="1"/>
                  <a:t>amplitude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fit follow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distributions</a:t>
                </a:r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de-DE" sz="2200" dirty="0"/>
                  <a:t> bin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PWD fit </a:t>
                </a:r>
                <a:r>
                  <a:rPr lang="de-DE" sz="2200" dirty="0" err="1"/>
                  <a:t>distorts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</a:t>
                </a:r>
                <a:r>
                  <a:rPr lang="de-DE" sz="2200" dirty="0"/>
                  <a:t>!</a:t>
                </a: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4">
                <a:extLst>
                  <a:ext uri="{FF2B5EF4-FFF2-40B4-BE49-F238E27FC236}">
                    <a16:creationId xmlns:a16="http://schemas.microsoft.com/office/drawing/2014/main" id="{6BBB7A74-D6DF-E86E-0C10-789167D0CD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4"/>
                <a:ext cx="5611002" cy="5231271"/>
              </a:xfrm>
              <a:blipFill>
                <a:blip r:embed="rId3"/>
                <a:stretch>
                  <a:fillRect l="-1522" t="-1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253624-74F9-123D-A4B4-2DD44A2F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22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214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62C9D937-309E-C9B5-76F5-8DDDAA9809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5"/>
                <a:ext cx="11315864" cy="5201572"/>
              </a:xfrm>
            </p:spPr>
            <p:txBody>
              <a:bodyPr>
                <a:normAutofit/>
              </a:bodyPr>
              <a:lstStyle/>
              <a:p>
                <a:r>
                  <a:rPr lang="de-DE" sz="2200" dirty="0"/>
                  <a:t>Intensity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highest</a:t>
                </a:r>
                <a:r>
                  <a:rPr lang="de-DE" sz="2200" dirty="0"/>
                  <a:t>-spin </a:t>
                </a:r>
                <a:r>
                  <a:rPr lang="de-DE" sz="2200" dirty="0" err="1"/>
                  <a:t>wave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unaffected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ambiguities</a:t>
                </a:r>
                <a:endParaRPr lang="de-DE" sz="2200" dirty="0"/>
              </a:p>
              <a:p>
                <a:r>
                  <a:rPr lang="de-DE" sz="2200" dirty="0"/>
                  <a:t>Remove </a:t>
                </a:r>
                <a:r>
                  <a:rPr lang="de-DE" sz="2200" dirty="0" err="1"/>
                  <a:t>one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wave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with</a:t>
                </a:r>
                <a:r>
                  <a:rPr lang="de-DE" sz="2200" dirty="0"/>
                  <a:t> 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20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b="1" dirty="0" err="1"/>
                  <a:t>resolves</a:t>
                </a:r>
                <a:r>
                  <a:rPr lang="de-DE" sz="2200" b="1" dirty="0"/>
                  <a:t> </a:t>
                </a:r>
                <a:r>
                  <a:rPr lang="de-DE" sz="2200" b="1" dirty="0" err="1"/>
                  <a:t>ambiguities</a:t>
                </a:r>
                <a:endParaRPr lang="de-DE" sz="2200" b="1" dirty="0"/>
              </a:p>
              <a:p>
                <a:endParaRPr lang="de-DE" b="1" dirty="0"/>
              </a:p>
              <a:p>
                <a:endParaRPr lang="de-DE" sz="2200" b="1" dirty="0"/>
              </a:p>
              <a:p>
                <a:endParaRPr lang="de-DE" b="1" dirty="0"/>
              </a:p>
              <a:p>
                <a:endParaRPr lang="de-DE" sz="2200" b="1" dirty="0"/>
              </a:p>
              <a:p>
                <a:endParaRPr lang="de-DE" b="1" dirty="0"/>
              </a:p>
              <a:p>
                <a:endParaRPr lang="de-DE" sz="2200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pPr marL="0" indent="0">
                  <a:buNone/>
                </a:pPr>
                <a:r>
                  <a:rPr lang="de-DE" dirty="0"/>
                  <a:t>At COMPASS: </a:t>
                </a:r>
                <a:r>
                  <a:rPr lang="de-DE" b="1" dirty="0" err="1"/>
                  <a:t>odd</a:t>
                </a:r>
                <a:r>
                  <a:rPr lang="de-DE" b="1" dirty="0"/>
                  <a:t>-spin </a:t>
                </a:r>
                <a:r>
                  <a:rPr lang="de-DE" b="1" dirty="0" err="1"/>
                  <a:t>waves</a:t>
                </a:r>
                <a:r>
                  <a:rPr lang="de-DE" b="1" dirty="0"/>
                  <a:t> </a:t>
                </a:r>
                <a:r>
                  <a:rPr lang="de-DE" b="1" dirty="0" err="1"/>
                  <a:t>strongly</a:t>
                </a:r>
                <a:r>
                  <a:rPr lang="de-DE" b="1" dirty="0"/>
                  <a:t> </a:t>
                </a:r>
                <a:r>
                  <a:rPr lang="de-DE" b="1" dirty="0" err="1"/>
                  <a:t>suppressed</a:t>
                </a:r>
                <a:r>
                  <a:rPr lang="de-DE" dirty="0"/>
                  <a:t>!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u="sng" dirty="0" err="1"/>
                  <a:t>assume</a:t>
                </a:r>
                <a:r>
                  <a:rPr lang="de-DE" sz="2200" u="sng" dirty="0"/>
                  <a:t> </a:t>
                </a:r>
                <a:r>
                  <a:rPr lang="de-DE" sz="2200" u="sng" dirty="0" err="1"/>
                  <a:t>no</a:t>
                </a:r>
                <a:r>
                  <a:rPr lang="de-DE" sz="2200" u="sng" dirty="0"/>
                  <a:t> </a:t>
                </a:r>
                <a:r>
                  <a:rPr lang="de-DE" sz="2200" u="sng" dirty="0" err="1"/>
                  <a:t>ambiguities</a:t>
                </a:r>
                <a:r>
                  <a:rPr lang="de-DE" sz="2200" u="sng" dirty="0"/>
                  <a:t> in </a:t>
                </a:r>
                <a:r>
                  <a:rPr lang="de-DE" sz="2200" u="sng" dirty="0" err="1"/>
                  <a:t>the</a:t>
                </a:r>
                <a:r>
                  <a:rPr lang="de-DE" sz="2200" u="sng" dirty="0"/>
                  <a:t> </a:t>
                </a:r>
                <a:r>
                  <a:rPr lang="de-DE" sz="2200" u="sng" dirty="0" err="1"/>
                  <a:t>decomposition</a:t>
                </a:r>
                <a:r>
                  <a:rPr lang="de-DE" sz="2200" u="sng" dirty="0"/>
                  <a:t>!</a:t>
                </a:r>
                <a:endParaRPr lang="de-DE" u="sng" dirty="0"/>
              </a:p>
              <a:p>
                <a:r>
                  <a:rPr lang="de-DE" sz="2200" dirty="0" err="1"/>
                  <a:t>Except</a:t>
                </a:r>
                <a:r>
                  <a:rPr lang="de-DE" sz="2200" dirty="0"/>
                  <a:t>: </a:t>
                </a:r>
                <a:r>
                  <a:rPr lang="de-DE" sz="2200" dirty="0" err="1"/>
                  <a:t>Two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phases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partial </a:t>
                </a:r>
                <a:r>
                  <a:rPr lang="de-DE" sz="2200" dirty="0" err="1"/>
                  <a:t>waves</a:t>
                </a:r>
                <a:endParaRPr lang="de-DE" sz="2200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62C9D937-309E-C9B5-76F5-8DDDAA9809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5"/>
                <a:ext cx="11315864" cy="5201572"/>
              </a:xfrm>
              <a:blipFill>
                <a:blip r:embed="rId2"/>
                <a:stretch>
                  <a:fillRect l="-700" t="-1405" b="-5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1" descr="Chart&#10;&#10;Description automatically generated">
            <a:extLst>
              <a:ext uri="{FF2B5EF4-FFF2-40B4-BE49-F238E27FC236}">
                <a16:creationId xmlns:a16="http://schemas.microsoft.com/office/drawing/2014/main" id="{63136FBC-3656-58B8-8E5E-A02D4C5B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787" y="2086029"/>
            <a:ext cx="3045274" cy="302869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9965A6D5-2E42-7ABF-EEC1-4F1DB888B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003" y="2086030"/>
            <a:ext cx="2990569" cy="2999886"/>
          </a:xfrm>
          <a:prstGeom prst="rect">
            <a:avLst/>
          </a:prstGeom>
        </p:spPr>
      </p:pic>
      <p:pic>
        <p:nvPicPr>
          <p:cNvPr id="17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FACF4E75-D9DD-D0AA-9696-99B9BDA72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50" y="2069454"/>
            <a:ext cx="3007050" cy="301646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519EF29-7612-48D0-1360-26CE7CAF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Reducing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Ambiguities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40713B6-EBF1-3EF9-BF80-9409B354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9BCA428-D19D-5238-C019-717AA654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CAE32D41-B5AD-3566-313A-F2C415ADD82C}"/>
                  </a:ext>
                </a:extLst>
              </p:cNvPr>
              <p:cNvSpPr txBox="1"/>
              <p:nvPr/>
            </p:nvSpPr>
            <p:spPr>
              <a:xfrm>
                <a:off x="6780838" y="5364867"/>
                <a:ext cx="5130186" cy="85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de-DE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de-DE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de-DE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CAE32D41-B5AD-3566-313A-F2C415ADD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38" y="5364867"/>
                <a:ext cx="5130186" cy="859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4BD101-D85B-F54B-CF4B-9ECE857B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23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55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BE0655E-9BCD-92F7-7107-C8648BE638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60435" y="757246"/>
                <a:ext cx="9871129" cy="2852737"/>
              </a:xfrm>
            </p:spPr>
            <p:txBody>
              <a:bodyPr/>
              <a:lstStyle/>
              <a:p>
                <a:r>
                  <a:rPr lang="de-DE" dirty="0"/>
                  <a:t>Partial-Wave Analysis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Final State at COMPASS: </a:t>
                </a:r>
                <a:br>
                  <a:rPr lang="de-DE" dirty="0"/>
                </a:br>
                <a:r>
                  <a:rPr lang="de-DE" dirty="0"/>
                  <a:t>Physics </a:t>
                </a:r>
                <a:r>
                  <a:rPr lang="de-DE" dirty="0" err="1"/>
                  <a:t>Results</a:t>
                </a:r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EBE0655E-9BCD-92F7-7107-C8648BE63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60435" y="757246"/>
                <a:ext cx="9871129" cy="2852737"/>
              </a:xfrm>
              <a:blipFill>
                <a:blip r:embed="rId2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9907D5-78D9-5591-C7A4-0AFCD8C3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70DFCB-362B-C68E-9C76-48C40036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E2387B-F759-BDE3-774A-28B6EDB0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4091884"/>
            <a:ext cx="11795760" cy="2085079"/>
          </a:xfrm>
        </p:spPr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5">
                <a:extLst>
                  <a:ext uri="{FF2B5EF4-FFF2-40B4-BE49-F238E27FC236}">
                    <a16:creationId xmlns:a16="http://schemas.microsoft.com/office/drawing/2014/main" id="{AD8A1AF4-A613-C7DF-AB27-30C8D7BE97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142493"/>
                  </p:ext>
                </p:extLst>
              </p:nvPr>
            </p:nvGraphicFramePr>
            <p:xfrm>
              <a:off x="4441479" y="4082235"/>
              <a:ext cx="3260274" cy="2226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5555">
                      <a:extLst>
                        <a:ext uri="{9D8B030D-6E8A-4147-A177-3AD203B41FA5}">
                          <a16:colId xmlns:a16="http://schemas.microsoft.com/office/drawing/2014/main" val="1402518984"/>
                        </a:ext>
                      </a:extLst>
                    </a:gridCol>
                    <a:gridCol w="775555">
                      <a:extLst>
                        <a:ext uri="{9D8B030D-6E8A-4147-A177-3AD203B41FA5}">
                          <a16:colId xmlns:a16="http://schemas.microsoft.com/office/drawing/2014/main" val="3762158744"/>
                        </a:ext>
                      </a:extLst>
                    </a:gridCol>
                    <a:gridCol w="1709164">
                      <a:extLst>
                        <a:ext uri="{9D8B030D-6E8A-4147-A177-3AD203B41FA5}">
                          <a16:colId xmlns:a16="http://schemas.microsoft.com/office/drawing/2014/main" val="35991011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𝑷𝑪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Resonances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4350223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-like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30871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167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-like</a:t>
                          </a:r>
                          <a:endParaRPr lang="de-DE" dirty="0"/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51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-like</a:t>
                          </a:r>
                          <a:endParaRPr lang="de-DE" dirty="0"/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7950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de-DE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de-DE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-like)</a:t>
                          </a:r>
                          <a:endParaRPr lang="de-DE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8359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5">
                <a:extLst>
                  <a:ext uri="{FF2B5EF4-FFF2-40B4-BE49-F238E27FC236}">
                    <a16:creationId xmlns:a16="http://schemas.microsoft.com/office/drawing/2014/main" id="{AD8A1AF4-A613-C7DF-AB27-30C8D7BE97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0142493"/>
                  </p:ext>
                </p:extLst>
              </p:nvPr>
            </p:nvGraphicFramePr>
            <p:xfrm>
              <a:off x="4441479" y="4082235"/>
              <a:ext cx="3260274" cy="2226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5555">
                      <a:extLst>
                        <a:ext uri="{9D8B030D-6E8A-4147-A177-3AD203B41FA5}">
                          <a16:colId xmlns:a16="http://schemas.microsoft.com/office/drawing/2014/main" val="1402518984"/>
                        </a:ext>
                      </a:extLst>
                    </a:gridCol>
                    <a:gridCol w="775555">
                      <a:extLst>
                        <a:ext uri="{9D8B030D-6E8A-4147-A177-3AD203B41FA5}">
                          <a16:colId xmlns:a16="http://schemas.microsoft.com/office/drawing/2014/main" val="3762158744"/>
                        </a:ext>
                      </a:extLst>
                    </a:gridCol>
                    <a:gridCol w="1709164">
                      <a:extLst>
                        <a:ext uri="{9D8B030D-6E8A-4147-A177-3AD203B41FA5}">
                          <a16:colId xmlns:a16="http://schemas.microsoft.com/office/drawing/2014/main" val="3599101171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781" t="-8197" r="-321875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8197" r="-224409" b="-5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Resonances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4350223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1" t="-54098" r="-321875" b="-1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108197" r="-224409" b="-42131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1103" t="-54098" r="-1423" b="-160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0871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208197" r="-224409" b="-32131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167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781" t="-308197" r="-321875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308197" r="-224409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91103" t="-308197" r="-1423" b="-2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51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781" t="-408197" r="-321875" b="-1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408197" r="-224409" b="-1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91103" t="-408197" r="-1423" b="-1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7950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781" t="-508197" r="-321875" b="-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101575" t="-508197" r="-224409" b="-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91103" t="-508197" r="-1423" b="-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8359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feld 4"/>
          <p:cNvSpPr txBox="1"/>
          <p:nvPr/>
        </p:nvSpPr>
        <p:spPr>
          <a:xfrm>
            <a:off x="0" y="6308429"/>
            <a:ext cx="12196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Previous study by . E. Cleland et al. “Resonance Production in the Reaction π±p →K0K±p at 30 GeV/c and 50 GeV/c”. In: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Phys. B 208 (1982)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67EE1E3-9514-D86C-03CE-88B4425CA35D}"/>
                  </a:ext>
                </a:extLst>
              </p:cNvPr>
              <p:cNvSpPr txBox="1"/>
              <p:nvPr/>
            </p:nvSpPr>
            <p:spPr>
              <a:xfrm>
                <a:off x="7701753" y="5948672"/>
                <a:ext cx="9893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later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67EE1E3-9514-D86C-03CE-88B4425CA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753" y="5948672"/>
                <a:ext cx="989308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B8E837-D905-0771-CBD4-D14E5985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24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6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35" y="1152716"/>
            <a:ext cx="5145388" cy="51531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8287"/>
          <a:stretch/>
        </p:blipFill>
        <p:spPr>
          <a:xfrm>
            <a:off x="9525" y="1123527"/>
            <a:ext cx="4724400" cy="51591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Intensities and Phases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265FB59-22D5-A1C2-2E11-575D29A34298}"/>
              </a:ext>
            </a:extLst>
          </p:cNvPr>
          <p:cNvSpPr/>
          <p:nvPr/>
        </p:nvSpPr>
        <p:spPr>
          <a:xfrm>
            <a:off x="4927146" y="1590373"/>
            <a:ext cx="2147206" cy="1081767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EBE7E2D-6594-7385-E8EB-D57A8959D030}"/>
                  </a:ext>
                </a:extLst>
              </p:cNvPr>
              <p:cNvSpPr txBox="1"/>
              <p:nvPr/>
            </p:nvSpPr>
            <p:spPr>
              <a:xfrm>
                <a:off x="4998203" y="1669592"/>
                <a:ext cx="201577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𝟏𝟑𝟐𝟎</m:t>
                          </m:r>
                        </m:e>
                      </m:d>
                    </m:oMath>
                  </m:oMathPara>
                </a14:m>
                <a:endParaRPr lang="de-DE" b="1" dirty="0">
                  <a:solidFill>
                    <a:schemeClr val="accent5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=1.32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dirty="0">
                  <a:solidFill>
                    <a:schemeClr val="accent5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=0.10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EBE7E2D-6594-7385-E8EB-D57A8959D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03" y="1669592"/>
                <a:ext cx="201577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2476ABD7-BFB9-6A98-4294-477BA82108B6}"/>
              </a:ext>
            </a:extLst>
          </p:cNvPr>
          <p:cNvSpPr/>
          <p:nvPr/>
        </p:nvSpPr>
        <p:spPr>
          <a:xfrm>
            <a:off x="4927146" y="2913963"/>
            <a:ext cx="2147207" cy="1081767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37F48F4-EDDF-CE33-9E9F-FD26E215EAE7}"/>
                  </a:ext>
                </a:extLst>
              </p:cNvPr>
              <p:cNvSpPr txBox="1"/>
              <p:nvPr/>
            </p:nvSpPr>
            <p:spPr>
              <a:xfrm>
                <a:off x="5062711" y="2993181"/>
                <a:ext cx="19512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𝟏𝟕𝟎𝟎</m:t>
                          </m:r>
                        </m:e>
                      </m:d>
                    </m:oMath>
                  </m:oMathPara>
                </a14:m>
                <a:endParaRPr lang="de-DE" b="1" i="1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=1.71 </m:t>
                      </m:r>
                      <m:r>
                        <m:rPr>
                          <m:sty m:val="p"/>
                        </m:rPr>
                        <a:rPr lang="de-DE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i="1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0.38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37F48F4-EDDF-CE33-9E9F-FD26E215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11" y="2993181"/>
                <a:ext cx="1951265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B5E26F05-39AD-787B-EDC3-EE573F6D3CD8}"/>
              </a:ext>
            </a:extLst>
          </p:cNvPr>
          <p:cNvSpPr/>
          <p:nvPr/>
        </p:nvSpPr>
        <p:spPr>
          <a:xfrm>
            <a:off x="4927147" y="4315499"/>
            <a:ext cx="2147205" cy="1081767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329FCBA3-D53F-B672-1BC7-5348EAACDACC}"/>
                  </a:ext>
                </a:extLst>
              </p:cNvPr>
              <p:cNvSpPr txBox="1"/>
              <p:nvPr/>
            </p:nvSpPr>
            <p:spPr>
              <a:xfrm>
                <a:off x="5106231" y="4651857"/>
                <a:ext cx="1853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329FCBA3-D53F-B672-1BC7-5348EAACD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231" y="4651857"/>
                <a:ext cx="185329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0AB1668-266F-9EAD-0AAA-7933FDC84327}"/>
                  </a:ext>
                </a:extLst>
              </p:cNvPr>
              <p:cNvSpPr txBox="1"/>
              <p:nvPr/>
            </p:nvSpPr>
            <p:spPr>
              <a:xfrm>
                <a:off x="1353065" y="2026422"/>
                <a:ext cx="1152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𝟏𝟑𝟐𝟎</m:t>
                          </m:r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0AB1668-266F-9EAD-0AAA-7933FDC84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65" y="2026422"/>
                <a:ext cx="11521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A8C3A1C-5613-8564-2E47-315DBF091D53}"/>
                  </a:ext>
                </a:extLst>
              </p:cNvPr>
              <p:cNvSpPr txBox="1"/>
              <p:nvPr/>
            </p:nvSpPr>
            <p:spPr>
              <a:xfrm>
                <a:off x="1644426" y="4530333"/>
                <a:ext cx="11644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𝟏𝟕𝟎𝟎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A8C3A1C-5613-8564-2E47-315DBF091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426" y="4530333"/>
                <a:ext cx="116443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05DEC33-E5CD-C3AB-7219-3B687EE77F21}"/>
                  </a:ext>
                </a:extLst>
              </p:cNvPr>
              <p:cNvSpPr txBox="1"/>
              <p:nvPr/>
            </p:nvSpPr>
            <p:spPr>
              <a:xfrm>
                <a:off x="2336005" y="4869766"/>
                <a:ext cx="1236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05DEC33-E5CD-C3AB-7219-3B687EE77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005" y="4869766"/>
                <a:ext cx="12365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19D80F7-508B-50F1-6090-166F76FE9B4D}"/>
                  </a:ext>
                </a:extLst>
              </p:cNvPr>
              <p:cNvSpPr txBox="1"/>
              <p:nvPr/>
            </p:nvSpPr>
            <p:spPr>
              <a:xfrm>
                <a:off x="8813519" y="2086438"/>
                <a:ext cx="1152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𝟏𝟑𝟐𝟎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19D80F7-508B-50F1-6090-166F76FE9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519" y="2086438"/>
                <a:ext cx="11521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CFEC9014-8DE9-7F22-B8EB-881678F13E90}"/>
                  </a:ext>
                </a:extLst>
              </p:cNvPr>
              <p:cNvSpPr txBox="1"/>
              <p:nvPr/>
            </p:nvSpPr>
            <p:spPr>
              <a:xfrm>
                <a:off x="9217634" y="3626398"/>
                <a:ext cx="11644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𝟏𝟕𝟎𝟎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CFEC9014-8DE9-7F22-B8EB-881678F1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634" y="3626398"/>
                <a:ext cx="1164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8F714B2-C073-8F42-E960-8F457D4A6498}"/>
                  </a:ext>
                </a:extLst>
              </p:cNvPr>
              <p:cNvSpPr txBox="1"/>
              <p:nvPr/>
            </p:nvSpPr>
            <p:spPr>
              <a:xfrm>
                <a:off x="9595787" y="4297925"/>
                <a:ext cx="1236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8F714B2-C073-8F42-E960-8F457D4A6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787" y="4297925"/>
                <a:ext cx="12365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AE895D8-E937-E212-A6BF-4256FB0E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726DB183-E824-883B-C68E-C08B39EE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3EFA99-120B-FB20-706E-3C8610B2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25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6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0177"/>
          <a:stretch/>
        </p:blipFill>
        <p:spPr>
          <a:xfrm>
            <a:off x="100119" y="1135133"/>
            <a:ext cx="4643283" cy="51615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579" y="1153605"/>
            <a:ext cx="5129421" cy="51373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Intensities and Phases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5C8F438-FD49-AABD-BC66-FAC7ED3FA1AA}"/>
              </a:ext>
            </a:extLst>
          </p:cNvPr>
          <p:cNvSpPr/>
          <p:nvPr/>
        </p:nvSpPr>
        <p:spPr>
          <a:xfrm>
            <a:off x="4927146" y="1590373"/>
            <a:ext cx="2147206" cy="108176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7EDC362-D87B-F21F-D7B6-417A8CF232E1}"/>
                  </a:ext>
                </a:extLst>
              </p:cNvPr>
              <p:cNvSpPr txBox="1"/>
              <p:nvPr/>
            </p:nvSpPr>
            <p:spPr>
              <a:xfrm>
                <a:off x="5033075" y="1669592"/>
                <a:ext cx="194503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𝟏𝟗𝟕𝟎</m:t>
                          </m:r>
                        </m:e>
                      </m:d>
                    </m:oMath>
                  </m:oMathPara>
                </a14:m>
                <a:endParaRPr lang="de-DE" b="1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=1.97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PDG</m:t>
                          </m:r>
                        </m:sub>
                      </m:sSub>
                      <m:r>
                        <a:rPr lang="de-DE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=0.32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7EDC362-D87B-F21F-D7B6-417A8CF2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75" y="1669592"/>
                <a:ext cx="1945037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A5B42B98-6C5F-883C-B683-A333C9720091}"/>
              </a:ext>
            </a:extLst>
          </p:cNvPr>
          <p:cNvSpPr/>
          <p:nvPr/>
        </p:nvSpPr>
        <p:spPr>
          <a:xfrm>
            <a:off x="4927146" y="2913963"/>
            <a:ext cx="2147207" cy="108176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18ABD65-73CA-0E39-4812-0DAB4814BE2C}"/>
                  </a:ext>
                </a:extLst>
              </p:cNvPr>
              <p:cNvSpPr txBox="1"/>
              <p:nvPr/>
            </p:nvSpPr>
            <p:spPr>
              <a:xfrm>
                <a:off x="5019230" y="3270180"/>
                <a:ext cx="1951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ctrlPr>
                            <a:rPr lang="de-D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18ABD65-73CA-0E39-4812-0DAB4814B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230" y="3270180"/>
                <a:ext cx="19512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09A5617-6768-90A5-8892-BFA93095E4C5}"/>
                  </a:ext>
                </a:extLst>
              </p:cNvPr>
              <p:cNvSpPr txBox="1"/>
              <p:nvPr/>
            </p:nvSpPr>
            <p:spPr>
              <a:xfrm>
                <a:off x="2217420" y="2131256"/>
                <a:ext cx="11575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𝟏𝟗𝟕𝟎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09A5617-6768-90A5-8892-BFA93095E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2131256"/>
                <a:ext cx="11575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F534CFA-47CD-57AC-6D98-748220469320}"/>
                  </a:ext>
                </a:extLst>
              </p:cNvPr>
              <p:cNvSpPr txBox="1"/>
              <p:nvPr/>
            </p:nvSpPr>
            <p:spPr>
              <a:xfrm>
                <a:off x="2754629" y="3515958"/>
                <a:ext cx="12406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ctrlPr>
                            <a:rPr lang="de-DE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F534CFA-47CD-57AC-6D98-748220469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29" y="3515958"/>
                <a:ext cx="12406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1E900C36-B129-86CD-D8DF-C6BC558C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F671ED95-50B7-B92F-623F-717A11B3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71ACBD-29DD-EB80-4BE8-1B9EC4BA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26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00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0216"/>
          <a:stretch/>
        </p:blipFill>
        <p:spPr>
          <a:xfrm>
            <a:off x="92814" y="1125889"/>
            <a:ext cx="4647180" cy="51798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234" y="1151787"/>
            <a:ext cx="5111251" cy="51390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Intensities and Phases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4FF91F-F899-FBEB-7F70-F1494DC21B21}"/>
              </a:ext>
            </a:extLst>
          </p:cNvPr>
          <p:cNvSpPr/>
          <p:nvPr/>
        </p:nvSpPr>
        <p:spPr>
          <a:xfrm>
            <a:off x="4927146" y="1590373"/>
            <a:ext cx="2147206" cy="108176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165DE-5634-B83B-AD82-8D4004EEE154}"/>
                  </a:ext>
                </a:extLst>
              </p:cNvPr>
              <p:cNvSpPr txBox="1"/>
              <p:nvPr/>
            </p:nvSpPr>
            <p:spPr>
              <a:xfrm>
                <a:off x="5074102" y="1946590"/>
                <a:ext cx="18532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165DE-5634-B83B-AD82-8D4004EEE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102" y="1946590"/>
                <a:ext cx="18532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B6ACD18F-4694-91F2-F103-81DD069414A6}"/>
                  </a:ext>
                </a:extLst>
              </p:cNvPr>
              <p:cNvSpPr txBox="1"/>
              <p:nvPr/>
            </p:nvSpPr>
            <p:spPr>
              <a:xfrm>
                <a:off x="1485900" y="2672140"/>
                <a:ext cx="11866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d>
                        <m:dPr>
                          <m:ctrlP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????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B6ACD18F-4694-91F2-F103-81DD06941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2672140"/>
                <a:ext cx="11866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BD66051-E724-74F6-B651-38EBE41B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D421991-652B-6F20-7BC3-DC33B18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8063AE-2B77-1154-67F6-D73C9D9C1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277" y="4526301"/>
            <a:ext cx="2779731" cy="1482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ED87290-9F40-3B3F-FE57-109B9C0C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27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02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12689"/>
          <a:stretch/>
        </p:blipFill>
        <p:spPr>
          <a:xfrm>
            <a:off x="9135683" y="1091144"/>
            <a:ext cx="2922181" cy="334686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13327"/>
          <a:stretch/>
        </p:blipFill>
        <p:spPr>
          <a:xfrm>
            <a:off x="6260557" y="1081296"/>
            <a:ext cx="2892329" cy="33471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2276"/>
          <a:stretch/>
        </p:blipFill>
        <p:spPr>
          <a:xfrm>
            <a:off x="3363766" y="1091144"/>
            <a:ext cx="2891136" cy="32857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r="2208"/>
          <a:stretch/>
        </p:blipFill>
        <p:spPr>
          <a:xfrm>
            <a:off x="87341" y="1082665"/>
            <a:ext cx="3245946" cy="329419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22597-4C59-7D11-167C-4D0333C2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4498658"/>
            <a:ext cx="11795760" cy="2055196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Angular </a:t>
            </a:r>
            <a:r>
              <a:rPr lang="de-DE" dirty="0" err="1"/>
              <a:t>distributions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>
                <a:solidFill>
                  <a:schemeClr val="accent2"/>
                </a:solidFill>
              </a:rPr>
              <a:t>predicted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by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the</a:t>
            </a:r>
            <a:r>
              <a:rPr lang="de-DE" dirty="0">
                <a:solidFill>
                  <a:schemeClr val="accent2"/>
                </a:solidFill>
              </a:rPr>
              <a:t> PWA </a:t>
            </a:r>
            <a:r>
              <a:rPr lang="de-DE" dirty="0" err="1">
                <a:solidFill>
                  <a:schemeClr val="accent2"/>
                </a:solidFill>
              </a:rPr>
              <a:t>model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/>
              <a:t>after </a:t>
            </a:r>
            <a:r>
              <a:rPr lang="de-DE" dirty="0" err="1"/>
              <a:t>the</a:t>
            </a:r>
            <a:r>
              <a:rPr lang="de-DE" dirty="0"/>
              <a:t> fit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>
                <a:solidFill>
                  <a:schemeClr val="accent5"/>
                </a:solidFill>
              </a:rPr>
              <a:t>real </a:t>
            </a:r>
            <a:r>
              <a:rPr lang="de-DE" dirty="0" err="1">
                <a:solidFill>
                  <a:schemeClr val="accent5"/>
                </a:solidFill>
              </a:rPr>
              <a:t>data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, but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exhibits</a:t>
            </a:r>
            <a:r>
              <a:rPr lang="de-DE" dirty="0"/>
              <a:t> larger </a:t>
            </a:r>
            <a:r>
              <a:rPr lang="de-DE" dirty="0" err="1"/>
              <a:t>asymmetry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predicted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86F52C-BB5A-78AD-4996-87BFC8BE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Agreement </a:t>
            </a:r>
            <a:r>
              <a:rPr lang="de-DE" dirty="0" err="1"/>
              <a:t>Between</a:t>
            </a:r>
            <a:r>
              <a:rPr lang="de-DE" dirty="0"/>
              <a:t> Model and Data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39076C-93C3-519D-7C9A-22A0D50E131C}"/>
              </a:ext>
            </a:extLst>
          </p:cNvPr>
          <p:cNvSpPr txBox="1"/>
          <p:nvPr/>
        </p:nvSpPr>
        <p:spPr>
          <a:xfrm>
            <a:off x="1394063" y="1923192"/>
            <a:ext cx="62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data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AB1290-C5DB-7C3D-CCC9-C08D5FE54721}"/>
              </a:ext>
            </a:extLst>
          </p:cNvPr>
          <p:cNvSpPr txBox="1"/>
          <p:nvPr/>
        </p:nvSpPr>
        <p:spPr>
          <a:xfrm>
            <a:off x="1467489" y="2241074"/>
            <a:ext cx="7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model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FD7C317C-FC75-2928-DC63-AED93E3A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074A9963-93B9-9E2D-ADEE-3C9499AA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504BD3-2CA3-8D79-ABD9-235475DB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28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096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1078"/>
          <a:stretch/>
        </p:blipFill>
        <p:spPr>
          <a:xfrm>
            <a:off x="7074529" y="1028180"/>
            <a:ext cx="4535377" cy="50773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D13A01-E5BF-ADBC-1392-4A3B0EE8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Adding</a:t>
            </a:r>
            <a:r>
              <a:rPr lang="de-DE" dirty="0"/>
              <a:t> an Odd-Spin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844D813-ADDE-C050-92C9-6DED782C8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dirty="0"/>
                  <a:t>How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introduce</a:t>
                </a:r>
                <a:r>
                  <a:rPr lang="de-DE" dirty="0"/>
                  <a:t> </a:t>
                </a:r>
                <a:r>
                  <a:rPr lang="de-DE" dirty="0" err="1"/>
                  <a:t>asymmetry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?</a:t>
                </a:r>
              </a:p>
              <a:p>
                <a:r>
                  <a:rPr lang="de-DE" dirty="0" err="1"/>
                  <a:t>Effects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detector</a:t>
                </a:r>
                <a:r>
                  <a:rPr lang="de-DE" dirty="0"/>
                  <a:t> </a:t>
                </a:r>
                <a:r>
                  <a:rPr lang="de-DE" dirty="0" err="1"/>
                  <a:t>acceptance</a:t>
                </a:r>
                <a:endParaRPr lang="de-DE" dirty="0"/>
              </a:p>
              <a:p>
                <a:r>
                  <a:rPr lang="de-DE" dirty="0" err="1"/>
                  <a:t>Introduce</a:t>
                </a:r>
                <a:r>
                  <a:rPr lang="de-DE" dirty="0"/>
                  <a:t> partial </a:t>
                </a:r>
                <a:r>
                  <a:rPr lang="de-DE" dirty="0" err="1"/>
                  <a:t>wave</a:t>
                </a:r>
                <a:r>
                  <a:rPr lang="de-DE" dirty="0"/>
                  <a:t>(s)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odd</a:t>
                </a:r>
                <a:r>
                  <a:rPr lang="de-DE" dirty="0"/>
                  <a:t> </a:t>
                </a:r>
                <a:r>
                  <a:rPr lang="de-DE" dirty="0" err="1"/>
                  <a:t>spin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 err="1"/>
                  <a:t>Cannot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produced</a:t>
                </a:r>
                <a:r>
                  <a:rPr lang="de-DE" dirty="0"/>
                  <a:t> via </a:t>
                </a:r>
                <a:r>
                  <a:rPr lang="de-DE" dirty="0" err="1"/>
                  <a:t>Pomeron</a:t>
                </a:r>
                <a:r>
                  <a:rPr lang="de-DE" dirty="0"/>
                  <a:t> </a:t>
                </a:r>
                <a:r>
                  <a:rPr lang="de-DE" dirty="0" err="1"/>
                  <a:t>exchange</a:t>
                </a:r>
                <a:r>
                  <a:rPr lang="de-DE" dirty="0"/>
                  <a:t>!</a:t>
                </a:r>
              </a:p>
              <a:p>
                <a:pPr marL="0" indent="0">
                  <a:buNone/>
                </a:pPr>
                <a:r>
                  <a:rPr lang="en-US" dirty="0"/>
                  <a:t>   (but e.g.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exchange)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844D813-ADDE-C050-92C9-6DED782C8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72" t="-15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91D0CDD-FA49-263B-8C8F-DF8EC1CFEE9E}"/>
                  </a:ext>
                </a:extLst>
              </p:cNvPr>
              <p:cNvSpPr txBox="1"/>
              <p:nvPr/>
            </p:nvSpPr>
            <p:spPr>
              <a:xfrm>
                <a:off x="2541947" y="2569859"/>
                <a:ext cx="2024207" cy="43204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sSup>
                      <m:sSupPr>
                        <m:ctrlP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de-DE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91D0CDD-FA49-263B-8C8F-DF8EC1CFE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947" y="2569859"/>
                <a:ext cx="2024207" cy="432041"/>
              </a:xfrm>
              <a:prstGeom prst="rect">
                <a:avLst/>
              </a:prstGeom>
              <a:blipFill>
                <a:blip r:embed="rId4"/>
                <a:stretch>
                  <a:fillRect b="-8219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626DC4F0-787B-152D-8ED9-6A04FDE6078A}"/>
              </a:ext>
            </a:extLst>
          </p:cNvPr>
          <p:cNvSpPr/>
          <p:nvPr/>
        </p:nvSpPr>
        <p:spPr>
          <a:xfrm>
            <a:off x="1124341" y="4373777"/>
            <a:ext cx="2147206" cy="108176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A1D0144-5D90-67DA-C6DD-454AFCD9AAD6}"/>
                  </a:ext>
                </a:extLst>
              </p:cNvPr>
              <p:cNvSpPr txBox="1"/>
              <p:nvPr/>
            </p:nvSpPr>
            <p:spPr>
              <a:xfrm>
                <a:off x="1271298" y="4452996"/>
                <a:ext cx="185329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d>
                        <m:dPr>
                          <m:ctrlPr>
                            <a:rPr lang="de-DE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𝟏𝟒𝟓𝟎</m:t>
                          </m:r>
                        </m:e>
                      </m:d>
                    </m:oMath>
                  </m:oMathPara>
                </a14:m>
                <a:endParaRPr lang="de-DE" b="1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=1.47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=0.40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A1D0144-5D90-67DA-C6DD-454AFCD9A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98" y="4452996"/>
                <a:ext cx="1853293" cy="923330"/>
              </a:xfrm>
              <a:prstGeom prst="rect">
                <a:avLst/>
              </a:prstGeom>
              <a:blipFill>
                <a:blip r:embed="rId5"/>
                <a:stretch>
                  <a:fillRect l="-2303" b="-65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1BAF9C2C-EACF-B44D-75DF-DB658CDBFF26}"/>
              </a:ext>
            </a:extLst>
          </p:cNvPr>
          <p:cNvSpPr/>
          <p:nvPr/>
        </p:nvSpPr>
        <p:spPr>
          <a:xfrm>
            <a:off x="3699705" y="4373777"/>
            <a:ext cx="2147206" cy="108176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8F16CBC-56BB-CACC-347D-51C2D0E1414E}"/>
                  </a:ext>
                </a:extLst>
              </p:cNvPr>
              <p:cNvSpPr txBox="1"/>
              <p:nvPr/>
            </p:nvSpPr>
            <p:spPr>
              <a:xfrm>
                <a:off x="3846662" y="4452996"/>
                <a:ext cx="185329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d>
                        <m:dPr>
                          <m:ctrlPr>
                            <a:rPr lang="de-DE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𝟏𝟕𝟎𝟎</m:t>
                          </m:r>
                        </m:e>
                      </m:d>
                    </m:oMath>
                  </m:oMathPara>
                </a14:m>
                <a:endParaRPr lang="de-DE" b="1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=1.73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=0.25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8F16CBC-56BB-CACC-347D-51C2D0E14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62" y="4452996"/>
                <a:ext cx="1853293" cy="923330"/>
              </a:xfrm>
              <a:prstGeom prst="rect">
                <a:avLst/>
              </a:prstGeom>
              <a:blipFill>
                <a:blip r:embed="rId6"/>
                <a:stretch>
                  <a:fillRect l="-1974" b="-65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D7113D7A-F39D-E159-7C0C-18ADF0B4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7ED9D842-F64A-C3A6-3263-8CFFC923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FAE8519-14E7-7855-252E-001131DC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29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4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C67CF7F-937F-4B3E-BBD0-4F1A796BE1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200" dirty="0" err="1"/>
                  <a:t>Inelastic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scattering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reactions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high-</a:t>
                </a:r>
                <a:r>
                  <a:rPr lang="de-DE" sz="2200" dirty="0" err="1"/>
                  <a:t>energetic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meson</a:t>
                </a:r>
                <a:r>
                  <a:rPr lang="de-DE" sz="2200" dirty="0"/>
                  <a:t> beam</a:t>
                </a:r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r>
                  <a:rPr lang="de-DE" sz="2200" dirty="0"/>
                  <a:t>Strong </a:t>
                </a:r>
                <a:r>
                  <a:rPr lang="de-DE" sz="2200" dirty="0" err="1"/>
                  <a:t>interaction</a:t>
                </a:r>
                <a:r>
                  <a:rPr lang="de-DE" sz="2200" dirty="0"/>
                  <a:t> (</a:t>
                </a:r>
                <a:r>
                  <a:rPr lang="de-DE" sz="2200" dirty="0" err="1"/>
                  <a:t>Pomeron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exchange</a:t>
                </a:r>
                <a:r>
                  <a:rPr lang="de-DE" sz="2200" dirty="0"/>
                  <a:t>) </a:t>
                </a:r>
                <a:r>
                  <a:rPr lang="de-DE" sz="2200" dirty="0" err="1"/>
                  <a:t>between</a:t>
                </a:r>
                <a:r>
                  <a:rPr lang="de-DE" sz="2200" dirty="0"/>
                  <a:t> beam </a:t>
                </a:r>
                <a:r>
                  <a:rPr lang="de-DE" sz="2200" dirty="0" err="1"/>
                  <a:t>meson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target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proton</a:t>
                </a:r>
                <a:endParaRPr lang="de-DE" sz="2200" dirty="0"/>
              </a:p>
              <a:p>
                <a:r>
                  <a:rPr lang="de-DE" sz="2200" dirty="0"/>
                  <a:t>Intermediate </a:t>
                </a:r>
                <a:r>
                  <a:rPr lang="de-DE" sz="2200" dirty="0" err="1"/>
                  <a:t>hadronic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resonances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created</a:t>
                </a:r>
                <a:r>
                  <a:rPr lang="de-DE" sz="2200" dirty="0"/>
                  <a:t>, </a:t>
                </a:r>
                <a:r>
                  <a:rPr lang="de-DE" sz="2200" dirty="0" err="1"/>
                  <a:t>then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decay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into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200" dirty="0"/>
                  <a:t>-body final </a:t>
                </a:r>
                <a:r>
                  <a:rPr lang="de-DE" sz="2200" dirty="0" err="1"/>
                  <a:t>state</a:t>
                </a:r>
                <a:endParaRPr lang="de-DE" sz="2200" dirty="0"/>
              </a:p>
              <a:p>
                <a:pPr marL="0" indent="0">
                  <a:buNone/>
                </a:pPr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wide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range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allowed</a:t>
                </a:r>
                <a:r>
                  <a:rPr lang="de-DE" sz="2200" dirty="0"/>
                  <a:t> (</a:t>
                </a:r>
                <a:r>
                  <a:rPr lang="de-DE" sz="2200" dirty="0" err="1"/>
                  <a:t>spin</a:t>
                </a:r>
                <a:r>
                  <a:rPr lang="de-DE" sz="2200" dirty="0"/>
                  <a:t>) </a:t>
                </a:r>
                <a:r>
                  <a:rPr lang="de-DE" sz="2200" dirty="0" err="1"/>
                  <a:t>quantum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numbers</a:t>
                </a:r>
                <a:endParaRPr lang="de-DE" sz="2200" dirty="0"/>
              </a:p>
              <a:p>
                <a:pPr marL="0" indent="0">
                  <a:buNone/>
                </a:pPr>
                <a:endParaRPr lang="de-DE" sz="2200" dirty="0"/>
              </a:p>
              <a:p>
                <a:r>
                  <a:rPr lang="de-DE" sz="2200" dirty="0"/>
                  <a:t>Final-</a:t>
                </a:r>
                <a:r>
                  <a:rPr lang="de-DE" sz="2200" dirty="0" err="1"/>
                  <a:t>state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particles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measured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COMPASS </a:t>
                </a:r>
                <a:r>
                  <a:rPr lang="de-DE" sz="2200" dirty="0" err="1"/>
                  <a:t>spectrometer</a:t>
                </a:r>
                <a:endParaRPr lang="de-DE" sz="22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C67CF7F-937F-4B3E-BBD0-4F1A796BE1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0" t="-1566" b="-3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7F763D4-2CE8-369A-B660-73BB2309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728" y="1610418"/>
            <a:ext cx="5405303" cy="24031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A79B0C-865E-4192-9A22-5117F0D0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Excited</a:t>
            </a:r>
            <a:r>
              <a:rPr lang="de-DE"/>
              <a:t> Light Mesons at COMPASS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A9EF204D-201C-8449-E417-239B692C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CD85A56-891F-31CC-5D28-39733C9C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E9CFE2-76F5-D5D4-69B7-321C585F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06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877"/>
          <a:stretch/>
        </p:blipFill>
        <p:spPr>
          <a:xfrm>
            <a:off x="6770255" y="1363042"/>
            <a:ext cx="3897746" cy="3991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F72E6C8-550F-A474-EEB4-E0159EE4A7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5637508"/>
                <a:ext cx="11795760" cy="91634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Interference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even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could</a:t>
                </a:r>
                <a:r>
                  <a:rPr lang="de-DE" dirty="0"/>
                  <a:t> </a:t>
                </a:r>
                <a:r>
                  <a:rPr lang="de-DE" dirty="0" err="1"/>
                  <a:t>explain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forward</a:t>
                </a:r>
                <a:r>
                  <a:rPr lang="de-DE" dirty="0"/>
                  <a:t>/</a:t>
                </a:r>
                <a:r>
                  <a:rPr lang="de-DE" dirty="0" err="1"/>
                  <a:t>backward</a:t>
                </a:r>
                <a:r>
                  <a:rPr lang="de-DE" dirty="0"/>
                  <a:t> </a:t>
                </a:r>
                <a:r>
                  <a:rPr lang="de-DE" dirty="0" err="1"/>
                  <a:t>asymmetry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F72E6C8-550F-A474-EEB4-E0159EE4A7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5637508"/>
                <a:ext cx="11795760" cy="916346"/>
              </a:xfrm>
              <a:blipFill>
                <a:blip r:embed="rId3"/>
                <a:stretch>
                  <a:fillRect l="-620" t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ABAAE843-F270-38BE-9DB4-CC782A3F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Agreement </a:t>
            </a:r>
            <a:r>
              <a:rPr lang="de-DE" dirty="0" err="1"/>
              <a:t>Between</a:t>
            </a:r>
            <a:r>
              <a:rPr lang="de-DE" dirty="0"/>
              <a:t> Model and Data II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069565A0-31F6-6249-7533-B19B32ECD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216F5B83-004B-C18A-097D-6AA200F1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951" t="10159"/>
          <a:stretch/>
        </p:blipFill>
        <p:spPr>
          <a:xfrm>
            <a:off x="1485756" y="1793929"/>
            <a:ext cx="3930137" cy="3595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16E78D6-45F8-B87B-F61C-0D77ACD18240}"/>
                  </a:ext>
                </a:extLst>
              </p:cNvPr>
              <p:cNvSpPr txBox="1"/>
              <p:nvPr/>
            </p:nvSpPr>
            <p:spPr>
              <a:xfrm>
                <a:off x="2718766" y="1389749"/>
                <a:ext cx="22104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200" dirty="0"/>
                  <a:t>Without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wave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16E78D6-45F8-B87B-F61C-0D77ACD18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766" y="1389749"/>
                <a:ext cx="2210480" cy="430887"/>
              </a:xfrm>
              <a:prstGeom prst="rect">
                <a:avLst/>
              </a:prstGeom>
              <a:blipFill>
                <a:blip r:embed="rId5"/>
                <a:stretch>
                  <a:fillRect l="-3581" t="-9859" r="-826" b="-267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540A8BD-B111-BC93-3610-19DA909F71DF}"/>
                  </a:ext>
                </a:extLst>
              </p:cNvPr>
              <p:cNvSpPr txBox="1"/>
              <p:nvPr/>
            </p:nvSpPr>
            <p:spPr>
              <a:xfrm>
                <a:off x="8087126" y="1363042"/>
                <a:ext cx="19136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200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wave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540A8BD-B111-BC93-3610-19DA909F7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26" y="1363042"/>
                <a:ext cx="1913665" cy="430887"/>
              </a:xfrm>
              <a:prstGeom prst="rect">
                <a:avLst/>
              </a:prstGeom>
              <a:blipFill>
                <a:blip r:embed="rId6"/>
                <a:stretch>
                  <a:fillRect l="-4140" t="-10000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3B2716-73E5-5531-41CF-4E63869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30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892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3A6D2A1-380C-DE9D-59E4-038998E8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62" y="1158498"/>
            <a:ext cx="4895191" cy="4903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08789C-3BF9-CB80-97CE-96E61C6C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2">
                <a:extLst>
                  <a:ext uri="{FF2B5EF4-FFF2-40B4-BE49-F238E27FC236}">
                    <a16:creationId xmlns:a16="http://schemas.microsoft.com/office/drawing/2014/main" id="{106A466C-D30B-1673-29E7-101E82A7A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1115568"/>
                <a:ext cx="6807885" cy="52390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Resonances appearing in the final state: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,…→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states</a:t>
                </a:r>
                <a:r>
                  <a:rPr lang="de-DE" dirty="0"/>
                  <a:t> (</a:t>
                </a:r>
                <a:r>
                  <a:rPr lang="de-DE" dirty="0" err="1"/>
                  <a:t>Pomeron</a:t>
                </a:r>
                <a:r>
                  <a:rPr lang="de-DE" dirty="0"/>
                  <a:t> </a:t>
                </a:r>
                <a:r>
                  <a:rPr lang="de-DE" dirty="0" err="1"/>
                  <a:t>exchange</a:t>
                </a:r>
                <a:r>
                  <a:rPr lang="de-DE" dirty="0"/>
                  <a:t>)</a:t>
                </a:r>
              </a:p>
              <a:p>
                <a:pPr marL="0" indent="0">
                  <a:buNone/>
                </a:pPr>
                <a:r>
                  <a:rPr lang="de-DE" dirty="0"/>
                  <a:t>    </a:t>
                </a:r>
                <a:r>
                  <a:rPr lang="de-DE" dirty="0" err="1"/>
                  <a:t>other</a:t>
                </a:r>
                <a:r>
                  <a:rPr lang="de-DE" dirty="0"/>
                  <a:t> </a:t>
                </a:r>
                <a:r>
                  <a:rPr lang="de-DE" dirty="0" err="1"/>
                  <a:t>exchanges</a:t>
                </a:r>
                <a:r>
                  <a:rPr lang="de-DE" dirty="0"/>
                  <a:t> </a:t>
                </a:r>
                <a:r>
                  <a:rPr lang="de-DE" dirty="0" err="1"/>
                  <a:t>may</a:t>
                </a:r>
                <a:r>
                  <a:rPr lang="de-DE" dirty="0"/>
                  <a:t> </a:t>
                </a:r>
                <a:r>
                  <a:rPr lang="de-DE" dirty="0" err="1"/>
                  <a:t>yield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Performed the </a:t>
                </a:r>
                <a:r>
                  <a:rPr lang="en-US" b="1" dirty="0"/>
                  <a:t>partial-wave decomposition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Clear signals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de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US" dirty="0"/>
                  <a:t>Possible higher-lying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 err="1"/>
                  <a:t>Indications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small</a:t>
                </a:r>
                <a:r>
                  <a:rPr lang="de-DE" dirty="0"/>
                  <a:t> </a:t>
                </a:r>
                <a:r>
                  <a:rPr lang="de-DE" dirty="0" err="1"/>
                  <a:t>intensity</a:t>
                </a:r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de-DE" dirty="0"/>
                  <a:t> partial </a:t>
                </a:r>
                <a:r>
                  <a:rPr lang="de-DE" dirty="0" err="1"/>
                  <a:t>wave</a:t>
                </a: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Next </a:t>
                </a:r>
                <a:r>
                  <a:rPr lang="de-DE" dirty="0" err="1"/>
                  <a:t>step</a:t>
                </a:r>
                <a:r>
                  <a:rPr lang="de-DE" dirty="0"/>
                  <a:t>: </a:t>
                </a:r>
                <a:r>
                  <a:rPr lang="de-DE" b="1" dirty="0" err="1"/>
                  <a:t>Resonance</a:t>
                </a:r>
                <a:r>
                  <a:rPr lang="de-DE" b="1" dirty="0"/>
                  <a:t>-model fit</a:t>
                </a:r>
              </a:p>
              <a:p>
                <a:pPr marL="457200" lvl="1" indent="0">
                  <a:buNone/>
                </a:pPr>
                <a:r>
                  <a:rPr lang="de-DE" dirty="0"/>
                  <a:t>Extract </a:t>
                </a:r>
                <a:r>
                  <a:rPr lang="de-DE" dirty="0" err="1"/>
                  <a:t>resonance</a:t>
                </a:r>
                <a:r>
                  <a:rPr lang="de-DE" dirty="0"/>
                  <a:t>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modelling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 dependences</a:t>
                </a:r>
              </a:p>
            </p:txBody>
          </p:sp>
        </mc:Choice>
        <mc:Fallback xmlns="">
          <p:sp>
            <p:nvSpPr>
              <p:cNvPr id="14" name="Inhaltsplatzhalter 2">
                <a:extLst>
                  <a:ext uri="{FF2B5EF4-FFF2-40B4-BE49-F238E27FC236}">
                    <a16:creationId xmlns:a16="http://schemas.microsoft.com/office/drawing/2014/main" id="{106A466C-D30B-1673-29E7-101E82A7A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1115568"/>
                <a:ext cx="6807885" cy="5239050"/>
              </a:xfrm>
              <a:blipFill>
                <a:blip r:embed="rId3"/>
                <a:stretch>
                  <a:fillRect l="-1075" t="-15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CB89A13-608E-28E9-EC20-FBD3F3ED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5CCD57-981B-AB2C-3220-FB907588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3" name="Rechteck 2"/>
          <p:cNvSpPr/>
          <p:nvPr/>
        </p:nvSpPr>
        <p:spPr>
          <a:xfrm>
            <a:off x="4276397" y="5998540"/>
            <a:ext cx="36392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Thank you for your attention!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97C605-AF44-7C32-634A-4FF0781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31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760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A6C9B2-0E10-5EB6-15AD-33456B8B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BAF50BB-2ACF-4AC8-ED95-2069B9F1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7B99B8-1548-7C3C-C4CF-3BEA9103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32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763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91D6FD5-B4D6-BA07-A4FD-E118E782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785A058-73A8-4215-354D-83FD81C5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8579A-4093-62E6-3AB0-AA2C7B69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33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469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B388A87-B4E1-8F7F-F84F-6D5D55898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402" y="1221437"/>
            <a:ext cx="4559280" cy="202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Quantum Numbers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Final State</a:t>
                </a:r>
              </a:p>
            </p:txBody>
          </p:sp>
        </mc:Choice>
        <mc:Fallback xmlns="">
          <p:sp>
            <p:nvSpPr>
              <p:cNvPr id="17" name="Titel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1348" b="-26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>
                    <a:cs typeface="Calibri"/>
                  </a:rPr>
                  <a:t>Quantum numbers of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𝑆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cs typeface="Calibri"/>
                  </a:rPr>
                  <a:t> system </a:t>
                </a:r>
              </a:p>
              <a:p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r>
                  <a:rPr lang="en-US" sz="2200" dirty="0">
                    <a:cs typeface="Calibri"/>
                  </a:rPr>
                  <a:t>Quantum numbers of the produced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cs typeface="Calibri"/>
                  </a:rPr>
                  <a:t>:</a:t>
                </a:r>
              </a:p>
              <a:p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sz="2200" dirty="0">
                    <a:cs typeface="Calibri"/>
                  </a:rPr>
                  <a:t> odd spins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</m:oMath>
                </a14:m>
                <a:r>
                  <a:rPr lang="en-US" sz="2200" dirty="0">
                    <a:cs typeface="Calibri"/>
                  </a:rPr>
                  <a:t> are suppressed!</a:t>
                </a:r>
                <a:endParaRPr lang="en-US" sz="2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  <a:blipFill>
                <a:blip r:embed="rId4"/>
                <a:stretch>
                  <a:fillRect l="-1135" t="-11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/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blipFill>
                <a:blip r:embed="rId5"/>
                <a:stretch>
                  <a:fillRect l="-2703" b="-13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blipFill>
                <a:blip r:embed="rId8"/>
                <a:stretch>
                  <a:fillRect b="-2343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blipFill>
                <a:blip r:embed="rId10"/>
                <a:stretch>
                  <a:fillRect l="-4566" t="-3571" r="-1370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blipFill>
                <a:blip r:embed="rId11"/>
                <a:stretch>
                  <a:fillRect l="-2118" t="-3571" r="-471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hteck 31"/>
          <p:cNvSpPr/>
          <p:nvPr/>
        </p:nvSpPr>
        <p:spPr>
          <a:xfrm>
            <a:off x="6594822" y="6408363"/>
            <a:ext cx="53394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S. U. Chung, C- and G-parity: A New Definition and Applications. https://suchung.web.cern.ch/Cparity7b.pdf</a:t>
            </a:r>
            <a:endParaRPr lang="de-DE" sz="9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FFDDD1A-2E1C-DE1A-B59D-751E6972ED35}"/>
                  </a:ext>
                </a:extLst>
              </p:cNvPr>
              <p:cNvSpPr txBox="1"/>
              <p:nvPr/>
            </p:nvSpPr>
            <p:spPr>
              <a:xfrm>
                <a:off x="1489987" y="4412734"/>
                <a:ext cx="4910190" cy="339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2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chemeClr val="accent5"/>
                    </a:solidFill>
                  </a:rPr>
                  <a:t> 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for</a:t>
                </a:r>
                <a:r>
                  <a:rPr lang="de-DE" sz="2200" dirty="0">
                    <a:solidFill>
                      <a:schemeClr val="accent5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Pomeron</a:t>
                </a:r>
                <a:r>
                  <a:rPr lang="de-DE" sz="2200" dirty="0">
                    <a:solidFill>
                      <a:schemeClr val="accent5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r>
                      <a:rPr lang="en-US" sz="22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de-DE" sz="22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chemeClr val="accent5"/>
                    </a:solidFill>
                  </a:rPr>
                  <a:t> )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exchange</a:t>
                </a:r>
                <a:endParaRPr lang="de-DE" sz="22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FFDDD1A-2E1C-DE1A-B59D-751E6972E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987" y="4412734"/>
                <a:ext cx="4910190" cy="339708"/>
              </a:xfrm>
              <a:prstGeom prst="rect">
                <a:avLst/>
              </a:prstGeom>
              <a:blipFill>
                <a:blip r:embed="rId12"/>
                <a:stretch>
                  <a:fillRect l="-1985" t="-25000" r="-2481" b="-482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DC5CA84-A762-82A3-7BD8-1A941B9A8539}"/>
                  </a:ext>
                </a:extLst>
              </p:cNvPr>
              <p:cNvSpPr txBox="1"/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DC5CA84-A762-82A3-7BD8-1A941B9A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blipFill>
                <a:blip r:embed="rId13"/>
                <a:stretch>
                  <a:fillRect l="-8621" r="-7759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3AFF8B55-DAF6-8F71-2D33-379568160759}"/>
                  </a:ext>
                </a:extLst>
              </p:cNvPr>
              <p:cNvSpPr txBox="1"/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3AFF8B55-DAF6-8F71-2D33-379568160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blipFill>
                <a:blip r:embed="rId14"/>
                <a:stretch>
                  <a:fillRect l="-3774" t="-3636" r="-1509" b="-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0DDBD161-CBDD-1665-E88C-41C6BA33A2FC}"/>
              </a:ext>
            </a:extLst>
          </p:cNvPr>
          <p:cNvSpPr/>
          <p:nvPr/>
        </p:nvSpPr>
        <p:spPr>
          <a:xfrm>
            <a:off x="6047599" y="1771668"/>
            <a:ext cx="168753" cy="1561936"/>
          </a:xfrm>
          <a:prstGeom prst="rightBrace">
            <a:avLst>
              <a:gd name="adj1" fmla="val 44953"/>
              <a:gd name="adj2" fmla="val 4824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18AA773-3EDB-E322-8B47-232D01FDBA29}"/>
                  </a:ext>
                </a:extLst>
              </p:cNvPr>
              <p:cNvSpPr txBox="1"/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all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!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18AA773-3EDB-E322-8B47-232D01FDB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blipFill>
                <a:blip r:embed="rId16"/>
                <a:stretch>
                  <a:fillRect l="-5806" t="-4717" r="-5161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B137C34-3D65-6D96-4B32-B97C14248AA4}"/>
                  </a:ext>
                </a:extLst>
              </p:cNvPr>
              <p:cNvSpPr txBox="1"/>
              <p:nvPr/>
            </p:nvSpPr>
            <p:spPr>
              <a:xfrm>
                <a:off x="7638893" y="5685100"/>
                <a:ext cx="41872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2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lang="de-DE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de-DE" sz="2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for </a:t>
                </a:r>
                <a:r>
                  <a:rPr lang="de-DE" sz="2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Pomeron</a:t>
                </a:r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exchange</a:t>
                </a:r>
                <a:endParaRPr lang="de-DE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B137C34-3D65-6D96-4B32-B97C14248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893" y="5685100"/>
                <a:ext cx="4187204" cy="430887"/>
              </a:xfrm>
              <a:prstGeom prst="rect">
                <a:avLst/>
              </a:prstGeom>
              <a:blipFill>
                <a:blip r:embed="rId17"/>
                <a:stretch>
                  <a:fillRect t="-10000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atumsplatzhalter 23">
            <a:extLst>
              <a:ext uri="{FF2B5EF4-FFF2-40B4-BE49-F238E27FC236}">
                <a16:creationId xmlns:a16="http://schemas.microsoft.com/office/drawing/2014/main" id="{45355E45-73B0-1310-4E9A-B88459FE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2133DBED-4A8E-E7A7-6865-46920AF3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3082448-F247-2C66-C1CD-A32733A4A1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8041" y="3788557"/>
                <a:ext cx="3994849" cy="43088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>
                    <a:cs typeface="Calibri"/>
                  </a:rPr>
                  <a:t>Reflectivity (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de-DE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lang="en-US" sz="2200" dirty="0">
                    <a:cs typeface="Calibri"/>
                  </a:rPr>
                  <a:t>) basis: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3082448-F247-2C66-C1CD-A32733A4A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041" y="3788557"/>
                <a:ext cx="3994849" cy="430887"/>
              </a:xfrm>
              <a:prstGeom prst="rect">
                <a:avLst/>
              </a:prstGeom>
              <a:blipFill>
                <a:blip r:embed="rId18"/>
                <a:stretch>
                  <a:fillRect l="-1679" t="-15493" b="-21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8A9C2F7-F91A-AC96-FA27-DC457FF3FED9}"/>
                  </a:ext>
                </a:extLst>
              </p:cNvPr>
              <p:cNvSpPr txBox="1"/>
              <p:nvPr/>
            </p:nvSpPr>
            <p:spPr>
              <a:xfrm>
                <a:off x="8587208" y="4964412"/>
                <a:ext cx="99576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de-DE" sz="22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22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8A9C2F7-F91A-AC96-FA27-DC457FF3F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208" y="4964412"/>
                <a:ext cx="995766" cy="430887"/>
              </a:xfrm>
              <a:prstGeom prst="rect">
                <a:avLst/>
              </a:prstGeom>
              <a:blipFill>
                <a:blip r:embed="rId19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99A82B-4BF0-E0FE-7A89-0DCCBC475750}"/>
                  </a:ext>
                </a:extLst>
              </p:cNvPr>
              <p:cNvSpPr txBox="1"/>
              <p:nvPr/>
            </p:nvSpPr>
            <p:spPr>
              <a:xfrm>
                <a:off x="9764255" y="4835045"/>
                <a:ext cx="217003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naturality </a:t>
                </a:r>
                <a:r>
                  <a:rPr lang="de-DE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of</a:t>
                </a:r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the</a:t>
                </a:r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exchange</a:t>
                </a:r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particle</a:t>
                </a:r>
                <a:endParaRPr lang="de-DE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99A82B-4BF0-E0FE-7A89-0DCCBC475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255" y="4835045"/>
                <a:ext cx="2170039" cy="707886"/>
              </a:xfrm>
              <a:prstGeom prst="rect">
                <a:avLst/>
              </a:prstGeom>
              <a:blipFill>
                <a:blip r:embed="rId20"/>
                <a:stretch>
                  <a:fillRect l="-3090" t="-4310" r="-281" b="-146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>
            <a:extLst>
              <a:ext uri="{FF2B5EF4-FFF2-40B4-BE49-F238E27FC236}">
                <a16:creationId xmlns:a16="http://schemas.microsoft.com/office/drawing/2014/main" id="{03D22852-7ECE-B489-8E8E-08C215D9E727}"/>
              </a:ext>
            </a:extLst>
          </p:cNvPr>
          <p:cNvSpPr/>
          <p:nvPr/>
        </p:nvSpPr>
        <p:spPr>
          <a:xfrm>
            <a:off x="8587208" y="4952821"/>
            <a:ext cx="995766" cy="47233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0E8F70D-FC9A-16AB-3E76-03FDC282C40D}"/>
                  </a:ext>
                </a:extLst>
              </p:cNvPr>
              <p:cNvSpPr txBox="1"/>
              <p:nvPr/>
            </p:nvSpPr>
            <p:spPr>
              <a:xfrm>
                <a:off x="7737095" y="4259162"/>
                <a:ext cx="4285268" cy="44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Calibri"/>
                  </a:rPr>
                  <a:t>eigenvalue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de-DE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  <m:r>
                      <a:rPr lang="de-DE" sz="22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sz="22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de-DE" sz="2200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𝑃</m:t>
                        </m:r>
                      </m:e>
                    </m:acc>
                    <m:sSub>
                      <m:sSubPr>
                        <m:ctrlPr>
                          <a:rPr lang="de-DE" sz="22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de-DE" sz="22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de-DE" sz="22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⊥</m:t>
                        </m:r>
                      </m:sub>
                    </m:sSub>
                    <m:r>
                      <a:rPr lang="de-DE" sz="22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de-DE" sz="22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  <m:r>
                      <a:rPr lang="de-DE" sz="22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0E8F70D-FC9A-16AB-3E76-03FDC282C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95" y="4259162"/>
                <a:ext cx="4285268" cy="440120"/>
              </a:xfrm>
              <a:prstGeom prst="rect">
                <a:avLst/>
              </a:prstGeom>
              <a:blipFill>
                <a:blip r:embed="rId21"/>
                <a:stretch>
                  <a:fillRect l="-1849" t="-6944" b="-2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feld 25">
            <a:extLst>
              <a:ext uri="{FF2B5EF4-FFF2-40B4-BE49-F238E27FC236}">
                <a16:creationId xmlns:a16="http://schemas.microsoft.com/office/drawing/2014/main" id="{AC5E4E35-DB43-241F-55C6-5D40B64D49B6}"/>
              </a:ext>
            </a:extLst>
          </p:cNvPr>
          <p:cNvSpPr txBox="1"/>
          <p:nvPr/>
        </p:nvSpPr>
        <p:spPr>
          <a:xfrm>
            <a:off x="6582293" y="6266102"/>
            <a:ext cx="26822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S. U. Chung, 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doi.org/10.1103/PhysRevD.11.633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282843E-A940-FDF8-0E14-3AB80097569C}"/>
                  </a:ext>
                </a:extLst>
              </p:cNvPr>
              <p:cNvSpPr txBox="1"/>
              <p:nvPr/>
            </p:nvSpPr>
            <p:spPr>
              <a:xfrm>
                <a:off x="7207516" y="4949993"/>
                <a:ext cx="1431817" cy="403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at high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</a:t>
                </a:r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282843E-A940-FDF8-0E14-3AB800975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516" y="4949993"/>
                <a:ext cx="1431817" cy="403444"/>
              </a:xfrm>
              <a:prstGeom prst="rect">
                <a:avLst/>
              </a:prstGeom>
              <a:blipFill>
                <a:blip r:embed="rId22"/>
                <a:stretch>
                  <a:fillRect l="-4255" t="-6061" b="-2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8E097DE3-797A-87F8-C8A8-59A407E9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34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1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7" grpId="0"/>
      <p:bldP spid="14" grpId="0"/>
      <p:bldP spid="9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7D8C-3B2C-12EC-0178-6023BF0A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Ambiguities in Incoherent Sectors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2FB9BA-1F28-3188-E17A-812EC1BDA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9500" y="4772254"/>
                <a:ext cx="11315864" cy="1454422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de-DE" sz="2400" b="0" dirty="0" err="1"/>
                  <a:t>Define</a:t>
                </a:r>
                <a:r>
                  <a:rPr lang="de-DE" sz="24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200" dirty="0">
                    <a:ea typeface="+mn-lt"/>
                    <a:cs typeface="+mn-lt"/>
                  </a:rPr>
                  <a:t>, then same procedure as for only positive-reflectivity sector</a:t>
                </a:r>
              </a:p>
              <a:p>
                <a:endParaRPr lang="en-US" sz="2200" dirty="0">
                  <a:ea typeface="+mn-lt"/>
                  <a:cs typeface="+mn-lt"/>
                </a:endParaRPr>
              </a:p>
              <a:p>
                <a:r>
                  <a:rPr lang="en-US" sz="2200" dirty="0">
                    <a:ea typeface="+mn-lt"/>
                    <a:cs typeface="+mn-lt"/>
                  </a:rPr>
                  <a:t>New amplitudes for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200" dirty="0">
                    <a:ea typeface="+mn-lt"/>
                    <a:cs typeface="+mn-lt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bSupPr>
                              <m:e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2</m:t>
                        </m:r>
                      </m:sup>
                    </m:sSup>
                    <m:r>
                      <a:rPr lang="de-DE" sz="22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=</m:t>
                    </m:r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</m:ctrlPr>
                              </m:sSubSupPr>
                              <m:e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+mn-lt"/>
                                    <a:cs typeface="+mn-lt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2</m:t>
                        </m:r>
                      </m:sup>
                    </m:sSup>
                    <m:r>
                      <a:rPr lang="de-DE" sz="22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−</m:t>
                    </m:r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const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.</m:t>
                    </m:r>
                  </m:oMath>
                </a14:m>
                <a:r>
                  <a:rPr lang="en-US" sz="2200" dirty="0">
                    <a:ea typeface="+mn-lt"/>
                    <a:cs typeface="+mn-lt"/>
                  </a:rPr>
                  <a:t> 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</m:oMath>
                </a14:m>
                <a:r>
                  <a:rPr lang="en-US" sz="2200" dirty="0">
                    <a:ea typeface="+mn-lt"/>
                    <a:cs typeface="+mn-lt"/>
                  </a:rPr>
                  <a:t> </a:t>
                </a:r>
                <a:r>
                  <a:rPr lang="en-US" sz="2200" b="1" dirty="0">
                    <a:ea typeface="+mn-lt"/>
                    <a:cs typeface="+mn-lt"/>
                  </a:rPr>
                  <a:t>positivity requirement</a:t>
                </a:r>
                <a:r>
                  <a:rPr lang="en-US" sz="2200" dirty="0">
                    <a:ea typeface="+mn-lt"/>
                    <a:cs typeface="+mn-lt"/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2FB9BA-1F28-3188-E17A-812EC1BDA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9500" y="4772254"/>
                <a:ext cx="11315864" cy="1454422"/>
              </a:xfrm>
              <a:blipFill>
                <a:blip r:embed="rId2"/>
                <a:stretch>
                  <a:fillRect l="-700" t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4C6AD89-A2E0-9C4B-E71B-9AA5B4117AFB}"/>
                  </a:ext>
                </a:extLst>
              </p:cNvPr>
              <p:cNvSpPr txBox="1"/>
              <p:nvPr/>
            </p:nvSpPr>
            <p:spPr>
              <a:xfrm>
                <a:off x="1771819" y="1156738"/>
                <a:ext cx="9117368" cy="945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𝐽𝑀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𝐽𝑀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de-DE" sz="2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𝐽𝑀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2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4C6AD89-A2E0-9C4B-E71B-9AA5B4117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819" y="1156738"/>
                <a:ext cx="9117368" cy="9450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BA636C-25D0-FEFD-D1BC-0B1649EC0DC4}"/>
                  </a:ext>
                </a:extLst>
              </p:cNvPr>
              <p:cNvSpPr txBox="1"/>
              <p:nvPr/>
            </p:nvSpPr>
            <p:spPr>
              <a:xfrm>
                <a:off x="6998269" y="2436312"/>
                <a:ext cx="2420150" cy="897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p>
                        <m:e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,0)</m:t>
                          </m:r>
                        </m:e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BA636C-25D0-FEFD-D1BC-0B1649EC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269" y="2436312"/>
                <a:ext cx="2420150" cy="8976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BE4B99D9-FB3C-3CB7-9EA8-047CF27F2977}"/>
                  </a:ext>
                </a:extLst>
              </p:cNvPr>
              <p:cNvSpPr txBox="1"/>
              <p:nvPr/>
            </p:nvSpPr>
            <p:spPr>
              <a:xfrm>
                <a:off x="6998269" y="3367514"/>
                <a:ext cx="2420150" cy="897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p>
                        <m:e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,0)</m:t>
                          </m:r>
                        </m:e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BE4B99D9-FB3C-3CB7-9EA8-047CF27F2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269" y="3367514"/>
                <a:ext cx="2420150" cy="8976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3352CC9-1FEF-5AD1-B5ED-07669A4E6600}"/>
                  </a:ext>
                </a:extLst>
              </p:cNvPr>
              <p:cNvSpPr txBox="1"/>
              <p:nvPr/>
            </p:nvSpPr>
            <p:spPr>
              <a:xfrm>
                <a:off x="1390809" y="2807343"/>
                <a:ext cx="2420150" cy="942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p>
                        <m:e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,0)</m:t>
                          </m:r>
                        </m:e>
                      </m:nary>
                    </m:oMath>
                  </m:oMathPara>
                </a14:m>
                <a:endParaRPr lang="de-DE" sz="200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3352CC9-1FEF-5AD1-B5ED-07669A4E6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809" y="2807343"/>
                <a:ext cx="2420150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3FF5B06-C5DB-D097-2D10-3400D9953F60}"/>
                  </a:ext>
                </a:extLst>
              </p:cNvPr>
              <p:cNvSpPr txBox="1"/>
              <p:nvPr/>
            </p:nvSpPr>
            <p:spPr>
              <a:xfrm>
                <a:off x="9790165" y="2712696"/>
                <a:ext cx="16501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=−1, 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3FF5B06-C5DB-D097-2D10-3400D9953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165" y="2712696"/>
                <a:ext cx="1650195" cy="307777"/>
              </a:xfrm>
              <a:prstGeom prst="rect">
                <a:avLst/>
              </a:prstGeom>
              <a:blipFill>
                <a:blip r:embed="rId7"/>
                <a:stretch>
                  <a:fillRect l="-1845" r="-2583" b="-6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C8CF384-A43F-0C28-E746-4EF6794F6CE4}"/>
                  </a:ext>
                </a:extLst>
              </p:cNvPr>
              <p:cNvSpPr txBox="1"/>
              <p:nvPr/>
            </p:nvSpPr>
            <p:spPr>
              <a:xfrm>
                <a:off x="9790164" y="3662434"/>
                <a:ext cx="16501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=−1, 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C8CF384-A43F-0C28-E746-4EF6794F6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164" y="3662434"/>
                <a:ext cx="1650195" cy="307777"/>
              </a:xfrm>
              <a:prstGeom prst="rect">
                <a:avLst/>
              </a:prstGeom>
              <a:blipFill>
                <a:blip r:embed="rId8"/>
                <a:stretch>
                  <a:fillRect l="-1845" r="-2583" b="-6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416AF99-3104-180A-6313-DE9B8D65C3B1}"/>
                  </a:ext>
                </a:extLst>
              </p:cNvPr>
              <p:cNvSpPr txBox="1"/>
              <p:nvPr/>
            </p:nvSpPr>
            <p:spPr>
              <a:xfrm>
                <a:off x="4166227" y="3168149"/>
                <a:ext cx="16501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=+1, 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416AF99-3104-180A-6313-DE9B8D65C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227" y="3168149"/>
                <a:ext cx="1650195" cy="307777"/>
              </a:xfrm>
              <a:prstGeom prst="rect">
                <a:avLst/>
              </a:prstGeom>
              <a:blipFill>
                <a:blip r:embed="rId9"/>
                <a:stretch>
                  <a:fillRect l="-1476" r="-2952"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5377" y="1440061"/>
                <a:ext cx="102874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effectLst/>
                          <a:latin typeface="Cambria Math" panose="02040503050406030204" pitchFamily="18" charset="0"/>
                        </a:rPr>
                        <m:t>𝜺</m:t>
                      </m:r>
                      <m:r>
                        <a:rPr lang="en-US" sz="2200" b="1" i="1" smtClean="0">
                          <a:effectLst/>
                          <a:latin typeface="Cambria Math" panose="02040503050406030204" pitchFamily="18" charset="0"/>
                        </a:rPr>
                        <m:t>=±</m:t>
                      </m:r>
                      <m:r>
                        <a:rPr lang="en-US" sz="2200" b="1" i="1" smtClean="0"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200" b="1" i="1" smtClean="0">
                          <a:effectLst/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2200" b="1" dirty="0">
                  <a:effectLst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77" y="1440061"/>
                <a:ext cx="1028743" cy="338554"/>
              </a:xfrm>
              <a:prstGeom prst="rect">
                <a:avLst/>
              </a:prstGeom>
              <a:blipFill>
                <a:blip r:embed="rId10"/>
                <a:stretch>
                  <a:fillRect l="-3550" r="-2959" b="-17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4F280870-8C13-20E1-C3DD-2D3359C4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0775E8FC-1BA2-219E-853C-CFB709BC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67E005-CF5C-FA74-0A56-2EFE077A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35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13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agram&#10;&#10;Description automatically generated">
            <a:extLst>
              <a:ext uri="{FF2B5EF4-FFF2-40B4-BE49-F238E27FC236}">
                <a16:creationId xmlns:a16="http://schemas.microsoft.com/office/drawing/2014/main" id="{431EE3CD-4DE3-E12A-9950-878FD50B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624" y="2326298"/>
            <a:ext cx="2020887" cy="199589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38998AC-4ACE-A0F6-E4E7-DA45E9C5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Ambiguities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BADE637-184F-16F4-63B8-53537F8EA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98" y="1301265"/>
            <a:ext cx="9683620" cy="1515414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ambiguous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like (</a:t>
            </a:r>
            <a:r>
              <a:rPr lang="de-DE" b="1" dirty="0" err="1"/>
              <a:t>continuity</a:t>
            </a:r>
            <a:r>
              <a:rPr lang="de-DE" b="1" dirty="0"/>
              <a:t>, </a:t>
            </a:r>
            <a:r>
              <a:rPr lang="de-DE" b="1" dirty="0" err="1"/>
              <a:t>signals</a:t>
            </a:r>
            <a:r>
              <a:rPr lang="de-DE" b="1" dirty="0"/>
              <a:t>, …</a:t>
            </a:r>
            <a:r>
              <a:rPr lang="de-DE" dirty="0"/>
              <a:t>)? 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/>
              <a:t>partial-</a:t>
            </a:r>
            <a:r>
              <a:rPr lang="de-DE" b="1" dirty="0" err="1"/>
              <a:t>wave</a:t>
            </a:r>
            <a:r>
              <a:rPr lang="de-DE" b="1" dirty="0"/>
              <a:t> </a:t>
            </a:r>
            <a:r>
              <a:rPr lang="de-DE" b="1" dirty="0" err="1"/>
              <a:t>decomposition</a:t>
            </a:r>
            <a:r>
              <a:rPr lang="de-DE" b="1" dirty="0"/>
              <a:t> fit </a:t>
            </a:r>
            <a:r>
              <a:rPr lang="de-DE" dirty="0"/>
              <a:t>on </a:t>
            </a:r>
            <a:r>
              <a:rPr lang="de-DE" b="1" dirty="0"/>
              <a:t>finite </a:t>
            </a:r>
            <a:r>
              <a:rPr lang="de-DE" b="1" dirty="0" err="1"/>
              <a:t>data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ambiguities</a:t>
            </a:r>
            <a:r>
              <a:rPr lang="de-DE" dirty="0"/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6AD98F-8948-C26F-9485-692A31FEF9DE}"/>
              </a:ext>
            </a:extLst>
          </p:cNvPr>
          <p:cNvSpPr txBox="1"/>
          <p:nvPr/>
        </p:nvSpPr>
        <p:spPr>
          <a:xfrm>
            <a:off x="484997" y="2980486"/>
            <a:ext cx="78303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de-DE" sz="2200" b="1" dirty="0"/>
              <a:t>Continuous </a:t>
            </a:r>
            <a:r>
              <a:rPr lang="de-DE" sz="2200" b="1" dirty="0" err="1"/>
              <a:t>intensity</a:t>
            </a:r>
            <a:r>
              <a:rPr lang="de-DE" sz="2200" b="1" dirty="0"/>
              <a:t> </a:t>
            </a:r>
            <a:r>
              <a:rPr lang="de-DE" sz="2200" b="1" dirty="0" err="1"/>
              <a:t>model</a:t>
            </a:r>
            <a:endParaRPr lang="de-DE" sz="2200" b="1" dirty="0"/>
          </a:p>
          <a:p>
            <a:pPr marL="514350" indent="-514350">
              <a:buFont typeface="+mj-lt"/>
              <a:buAutoNum type="romanUcPeriod"/>
            </a:pPr>
            <a:endParaRPr lang="de-DE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err="1"/>
              <a:t>create</a:t>
            </a:r>
            <a:r>
              <a:rPr lang="de-DE" sz="2200" dirty="0"/>
              <a:t> an </a:t>
            </a:r>
            <a:r>
              <a:rPr lang="de-DE" sz="2200" dirty="0" err="1"/>
              <a:t>amplitude</a:t>
            </a:r>
            <a:r>
              <a:rPr lang="de-DE" sz="2200" dirty="0"/>
              <a:t> </a:t>
            </a:r>
            <a:r>
              <a:rPr lang="de-DE" sz="2200" dirty="0" err="1"/>
              <a:t>model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/>
              <a:t>selected</a:t>
            </a:r>
            <a:r>
              <a:rPr lang="de-DE" sz="2200" dirty="0"/>
              <a:t> partial </a:t>
            </a:r>
            <a:r>
              <a:rPr lang="de-DE" sz="2200" dirty="0" err="1"/>
              <a:t>waves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err="1"/>
              <a:t>calculate</a:t>
            </a:r>
            <a:r>
              <a:rPr lang="de-DE" sz="2200" dirty="0"/>
              <a:t> </a:t>
            </a:r>
            <a:r>
              <a:rPr lang="de-DE" sz="2200" dirty="0" err="1"/>
              <a:t>exact</a:t>
            </a:r>
            <a:r>
              <a:rPr lang="de-DE" sz="2200" dirty="0"/>
              <a:t> </a:t>
            </a:r>
            <a:r>
              <a:rPr lang="de-DE" sz="2200" dirty="0" err="1"/>
              <a:t>ambiguities</a:t>
            </a:r>
            <a:endParaRPr lang="de-DE" sz="2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46855B-CB39-3287-29E5-7F1A73133596}"/>
              </a:ext>
            </a:extLst>
          </p:cNvPr>
          <p:cNvSpPr txBox="1"/>
          <p:nvPr/>
        </p:nvSpPr>
        <p:spPr>
          <a:xfrm>
            <a:off x="484997" y="4798176"/>
            <a:ext cx="103204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 startAt="2"/>
            </a:pPr>
            <a:r>
              <a:rPr lang="de-DE" sz="2200" b="1" dirty="0"/>
              <a:t>Finite pseudo-</a:t>
            </a:r>
            <a:r>
              <a:rPr lang="de-DE" sz="2200" b="1" dirty="0" err="1"/>
              <a:t>data</a:t>
            </a:r>
            <a:endParaRPr lang="de-DE" sz="2200" b="1" dirty="0"/>
          </a:p>
          <a:p>
            <a:endParaRPr lang="de-DE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err="1"/>
              <a:t>generate</a:t>
            </a:r>
            <a:r>
              <a:rPr lang="de-DE" sz="2200" dirty="0"/>
              <a:t> pseudo-</a:t>
            </a:r>
            <a:r>
              <a:rPr lang="de-DE" sz="2200" dirty="0" err="1"/>
              <a:t>data</a:t>
            </a:r>
            <a:r>
              <a:rPr lang="de-DE" sz="2200" dirty="0"/>
              <a:t> </a:t>
            </a:r>
            <a:r>
              <a:rPr lang="de-DE" sz="2200" dirty="0" err="1"/>
              <a:t>according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model</a:t>
            </a: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perform partial-</a:t>
            </a:r>
            <a:r>
              <a:rPr lang="de-DE" sz="2200" dirty="0" err="1"/>
              <a:t>wave</a:t>
            </a:r>
            <a:r>
              <a:rPr lang="de-DE" sz="2200" dirty="0"/>
              <a:t> </a:t>
            </a:r>
            <a:r>
              <a:rPr lang="de-DE" sz="2200" dirty="0" err="1"/>
              <a:t>decomposition</a:t>
            </a:r>
            <a:r>
              <a:rPr lang="de-DE" sz="2200" dirty="0"/>
              <a:t> 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F5B742F-2FEF-8AA8-CD90-75EEB536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02267CB-DA39-E127-F322-04FA5AF1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6" name="Picture 7" descr="Diagram&#10;&#10;Description automatically generated">
            <a:extLst>
              <a:ext uri="{FF2B5EF4-FFF2-40B4-BE49-F238E27FC236}">
                <a16:creationId xmlns:a16="http://schemas.microsoft.com/office/drawing/2014/main" id="{FCC6DD2F-105F-9F80-70F2-DEA75495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310" y="2326575"/>
            <a:ext cx="1992243" cy="1995344"/>
          </a:xfrm>
          <a:prstGeom prst="rect">
            <a:avLst/>
          </a:prstGeom>
        </p:spPr>
      </p:pic>
      <p:pic>
        <p:nvPicPr>
          <p:cNvPr id="7" name="Picture 10" descr="Diagram&#10;&#10;Description automatically generated">
            <a:extLst>
              <a:ext uri="{FF2B5EF4-FFF2-40B4-BE49-F238E27FC236}">
                <a16:creationId xmlns:a16="http://schemas.microsoft.com/office/drawing/2014/main" id="{7657D379-EC71-32D6-4407-D9709C1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8" t="4323"/>
          <a:stretch/>
        </p:blipFill>
        <p:spPr>
          <a:xfrm>
            <a:off x="9552004" y="4161818"/>
            <a:ext cx="1910443" cy="1945176"/>
          </a:xfrm>
          <a:prstGeom prst="rect">
            <a:avLst/>
          </a:prstGeom>
        </p:spPr>
      </p:pic>
      <p:pic>
        <p:nvPicPr>
          <p:cNvPr id="2" name="Picture 9" descr="Diagram&#10;&#10;Description automatically generated">
            <a:extLst>
              <a:ext uri="{FF2B5EF4-FFF2-40B4-BE49-F238E27FC236}">
                <a16:creationId xmlns:a16="http://schemas.microsoft.com/office/drawing/2014/main" id="{AA0F452E-C974-A505-AF79-20E65AFE56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2"/>
          <a:stretch/>
        </p:blipFill>
        <p:spPr>
          <a:xfrm>
            <a:off x="7574204" y="4161818"/>
            <a:ext cx="2004233" cy="1945176"/>
          </a:xfrm>
          <a:prstGeom prst="rect">
            <a:avLst/>
          </a:prstGeom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FDA47313-13CA-BA5C-C1BD-3DD794BD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36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687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Diagram&#10;&#10;Description automatically generated">
            <a:extLst>
              <a:ext uri="{FF2B5EF4-FFF2-40B4-BE49-F238E27FC236}">
                <a16:creationId xmlns:a16="http://schemas.microsoft.com/office/drawing/2014/main" id="{ABBD1D13-E31D-356C-5852-F34BAC96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735" y="3516832"/>
            <a:ext cx="2967217" cy="2969516"/>
          </a:xfrm>
          <a:prstGeom prst="rect">
            <a:avLst/>
          </a:prstGeom>
        </p:spPr>
      </p:pic>
      <p:pic>
        <p:nvPicPr>
          <p:cNvPr id="12" name="Picture 9" descr="Diagram&#10;&#10;Description automatically generated">
            <a:extLst>
              <a:ext uri="{FF2B5EF4-FFF2-40B4-BE49-F238E27FC236}">
                <a16:creationId xmlns:a16="http://schemas.microsoft.com/office/drawing/2014/main" id="{FA33A90B-462D-2260-249C-87C0BE318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059" y="3538037"/>
            <a:ext cx="2927421" cy="2918344"/>
          </a:xfrm>
          <a:prstGeom prst="rect">
            <a:avLst/>
          </a:prstGeom>
        </p:spPr>
      </p:pic>
      <p:pic>
        <p:nvPicPr>
          <p:cNvPr id="11" name="Picture 8" descr="Diagram&#10;&#10;Description automatically generated">
            <a:extLst>
              <a:ext uri="{FF2B5EF4-FFF2-40B4-BE49-F238E27FC236}">
                <a16:creationId xmlns:a16="http://schemas.microsoft.com/office/drawing/2014/main" id="{ADF69625-B3DD-2771-BC62-D33263CF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599" y="3524341"/>
            <a:ext cx="2951746" cy="2915248"/>
          </a:xfrm>
          <a:prstGeom prst="rect">
            <a:avLst/>
          </a:prstGeom>
        </p:spPr>
      </p:pic>
      <p:pic>
        <p:nvPicPr>
          <p:cNvPr id="10" name="Picture 7" descr="Diagram&#10;&#10;Description automatically generated">
            <a:extLst>
              <a:ext uri="{FF2B5EF4-FFF2-40B4-BE49-F238E27FC236}">
                <a16:creationId xmlns:a16="http://schemas.microsoft.com/office/drawing/2014/main" id="{63C321D8-78A8-906C-CA47-D557A8B7C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37" y="3525151"/>
            <a:ext cx="2909908" cy="291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BF46B-2570-E04E-91FD-2BAF0519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Continuous Amplitude Model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5"/>
                <a:ext cx="8005859" cy="2225706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de-DE" b="1" dirty="0"/>
                  <a:t>Continuous </a:t>
                </a:r>
                <a:r>
                  <a:rPr lang="de-DE" b="1" dirty="0" err="1"/>
                  <a:t>intensity</a:t>
                </a:r>
                <a:r>
                  <a:rPr lang="de-DE" b="1" dirty="0"/>
                  <a:t> </a:t>
                </a:r>
                <a:r>
                  <a:rPr lang="de-DE" b="1" dirty="0" err="1"/>
                  <a:t>model</a:t>
                </a:r>
                <a:endParaRPr lang="de-DE" b="1" dirty="0"/>
              </a:p>
              <a:p>
                <a:pPr marL="514350" indent="-514350">
                  <a:buFont typeface="+mj-lt"/>
                  <a:buAutoNum type="romanUcPeriod"/>
                </a:pPr>
                <a:endParaRPr lang="de-DE" b="1" dirty="0"/>
              </a:p>
              <a:p>
                <a:r>
                  <a:rPr lang="de-DE" sz="2200" dirty="0" err="1"/>
                  <a:t>create</a:t>
                </a:r>
                <a:r>
                  <a:rPr lang="de-DE" sz="2200" dirty="0"/>
                  <a:t> an </a:t>
                </a:r>
                <a:r>
                  <a:rPr lang="de-DE" sz="2200" dirty="0" err="1"/>
                  <a:t>amplitude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model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for</a:t>
                </a:r>
                <a:r>
                  <a:rPr lang="de-DE" sz="2200" dirty="0"/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four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selected</a:t>
                </a:r>
                <a:r>
                  <a:rPr lang="de-DE" sz="2200" dirty="0"/>
                  <a:t> partial </a:t>
                </a:r>
                <a:r>
                  <a:rPr lang="de-DE" sz="2200" dirty="0" err="1"/>
                  <a:t>waves</a:t>
                </a:r>
                <a:r>
                  <a:rPr lang="de-DE" sz="2200" dirty="0"/>
                  <a:t> </a:t>
                </a:r>
              </a:p>
              <a:p>
                <a:r>
                  <a:rPr lang="de-DE" sz="2200" dirty="0"/>
                  <a:t>In  </a:t>
                </a:r>
                <a14:m>
                  <m:oMath xmlns:m="http://schemas.openxmlformats.org/officeDocument/2006/math">
                    <m:r>
                      <a:rPr lang="de-DE" sz="2200" b="0" i="0" smtClean="0">
                        <a:latin typeface="Cambria Math" panose="02040503050406030204" pitchFamily="18" charset="0"/>
                      </a:rPr>
                      <m:t>1.0&lt;</m:t>
                    </m:r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&lt;2.5 </m:t>
                    </m:r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200" dirty="0"/>
                  <a:t>-</a:t>
                </a:r>
                <a:r>
                  <a:rPr lang="de-DE" sz="2200" dirty="0" err="1"/>
                  <a:t>dependence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Breit-Wigner </a:t>
                </a:r>
                <a:r>
                  <a:rPr lang="de-DE" sz="2200" dirty="0" err="1"/>
                  <a:t>amplitudes</a:t>
                </a:r>
                <a:r>
                  <a:rPr lang="de-DE" sz="2200" dirty="0"/>
                  <a:t> (PDG </a:t>
                </a:r>
                <a:r>
                  <a:rPr lang="de-DE" sz="2200" dirty="0" err="1"/>
                  <a:t>parameters</a:t>
                </a:r>
                <a:r>
                  <a:rPr lang="de-DE" sz="2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5"/>
                <a:ext cx="8005859" cy="2225706"/>
              </a:xfrm>
              <a:blipFill>
                <a:blip r:embed="rId6"/>
                <a:stretch>
                  <a:fillRect l="-1219" t="-4098" b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5">
                <a:extLst>
                  <a:ext uri="{FF2B5EF4-FFF2-40B4-BE49-F238E27FC236}">
                    <a16:creationId xmlns:a16="http://schemas.microsoft.com/office/drawing/2014/main" id="{973BE14F-44EF-B84A-3CF5-BAD767E37C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82950" y="1160739"/>
              <a:ext cx="3091605" cy="1855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982">
                      <a:extLst>
                        <a:ext uri="{9D8B030D-6E8A-4147-A177-3AD203B41FA5}">
                          <a16:colId xmlns:a16="http://schemas.microsoft.com/office/drawing/2014/main" val="1402518984"/>
                        </a:ext>
                      </a:extLst>
                    </a:gridCol>
                    <a:gridCol w="2126623">
                      <a:extLst>
                        <a:ext uri="{9D8B030D-6E8A-4147-A177-3AD203B41FA5}">
                          <a16:colId xmlns:a16="http://schemas.microsoft.com/office/drawing/2014/main" val="35991011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𝑷𝑪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/>
                            <a:t>Resonances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4350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(1450)</m:t>
                                </m:r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40405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1320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(1700)</m:t>
                                </m:r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308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None</m:t>
                                </m:r>
                              </m:oMath>
                            </m:oMathPara>
                          </a14:m>
                          <a:endParaRPr lang="de-DE" i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551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1970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795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5">
                <a:extLst>
                  <a:ext uri="{FF2B5EF4-FFF2-40B4-BE49-F238E27FC236}">
                    <a16:creationId xmlns:a16="http://schemas.microsoft.com/office/drawing/2014/main" id="{973BE14F-44EF-B84A-3CF5-BAD767E37C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181770"/>
                  </p:ext>
                </p:extLst>
              </p:nvPr>
            </p:nvGraphicFramePr>
            <p:xfrm>
              <a:off x="8782950" y="1160739"/>
              <a:ext cx="3091605" cy="1855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982">
                      <a:extLst>
                        <a:ext uri="{9D8B030D-6E8A-4147-A177-3AD203B41FA5}">
                          <a16:colId xmlns:a16="http://schemas.microsoft.com/office/drawing/2014/main" val="1402518984"/>
                        </a:ext>
                      </a:extLst>
                    </a:gridCol>
                    <a:gridCol w="2126623">
                      <a:extLst>
                        <a:ext uri="{9D8B030D-6E8A-4147-A177-3AD203B41FA5}">
                          <a16:colId xmlns:a16="http://schemas.microsoft.com/office/drawing/2014/main" val="3599101171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9" t="-8197" r="-222642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err="1"/>
                            <a:t>Resonances</a:t>
                          </a:r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4350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9" t="-108197" r="-222642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845" t="-108197" r="-1433" b="-3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0405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9" t="-208197" r="-222642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845" t="-208197" r="-1433" b="-2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08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9" t="-308197" r="-222642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845" t="-308197" r="-1433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5116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9" t="-408197" r="-222642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5845" t="-408197" r="-1433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7950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F6722B5-3B24-21D0-5F3F-B93777E8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89951E4-6860-CFCB-E286-B6829C44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742E36-0CEC-74AA-C537-2295BCC5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37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126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31667BF-AEF6-5D6B-EB28-603E0B39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36" y="3619270"/>
            <a:ext cx="2781137" cy="282319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D11D70-7361-804E-F822-C76A0A26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/>
          <a:stretch/>
        </p:blipFill>
        <p:spPr>
          <a:xfrm>
            <a:off x="9452869" y="3551903"/>
            <a:ext cx="2628143" cy="29579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D43312-FB23-3B8B-8093-2C584D1A5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4" t="1953" b="9962"/>
          <a:stretch/>
        </p:blipFill>
        <p:spPr>
          <a:xfrm>
            <a:off x="9533237" y="931766"/>
            <a:ext cx="2547776" cy="26539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3FC6BEA-C79F-B052-2FE6-DB0A0417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9" b="9394"/>
          <a:stretch/>
        </p:blipFill>
        <p:spPr>
          <a:xfrm>
            <a:off x="6837436" y="945427"/>
            <a:ext cx="2849754" cy="2640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BF46B-2570-E04E-91FD-2BAF0519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Continuous Amplitude Model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/>
                </a:pPr>
                <a:r>
                  <a:rPr lang="de-DE" b="1" dirty="0" err="1"/>
                  <a:t>Continuous</a:t>
                </a:r>
                <a:r>
                  <a:rPr lang="de-DE" b="1" dirty="0"/>
                  <a:t> </a:t>
                </a:r>
                <a:r>
                  <a:rPr lang="de-DE" b="1" dirty="0" err="1"/>
                  <a:t>intensity</a:t>
                </a:r>
                <a:r>
                  <a:rPr lang="de-DE" b="1" dirty="0"/>
                  <a:t> </a:t>
                </a:r>
                <a:r>
                  <a:rPr lang="de-DE" b="1" dirty="0" err="1"/>
                  <a:t>model</a:t>
                </a:r>
                <a:endParaRPr lang="de-DE" b="1" dirty="0"/>
              </a:p>
              <a:p>
                <a:pPr marL="0" indent="0">
                  <a:buNone/>
                </a:pPr>
                <a:endParaRPr lang="en-US" sz="2200" b="1" dirty="0"/>
              </a:p>
              <a:p>
                <a:r>
                  <a:rPr lang="de-DE" sz="2200" dirty="0"/>
                  <a:t>Sample </a:t>
                </a:r>
                <a:r>
                  <a:rPr lang="de-DE" sz="2200" dirty="0" err="1"/>
                  <a:t>points</a:t>
                </a:r>
                <a:r>
                  <a:rPr lang="de-DE" sz="22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solutions</a:t>
                </a:r>
                <a:endParaRPr lang="en-US" sz="2200" b="1" dirty="0"/>
              </a:p>
              <a:p>
                <a:pPr marL="0" indent="0">
                  <a:buNone/>
                </a:pPr>
                <a:endParaRPr lang="de-DE" sz="2200" b="1" dirty="0"/>
              </a:p>
              <a:p>
                <a:r>
                  <a:rPr lang="de-DE" sz="2200" dirty="0" err="1"/>
                  <a:t>Ambiguous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intensities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also </a:t>
                </a:r>
                <a:r>
                  <a:rPr lang="de-DE" sz="2200" dirty="0" err="1"/>
                  <a:t>continuous</a:t>
                </a:r>
                <a:endParaRPr lang="de-DE" sz="2200" dirty="0"/>
              </a:p>
              <a:p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different </a:t>
                </a:r>
                <a:r>
                  <a:rPr lang="de-DE" sz="2200" dirty="0" err="1"/>
                  <a:t>from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other</a:t>
                </a:r>
                <a:r>
                  <a:rPr lang="de-DE" sz="2200" dirty="0"/>
                  <a:t>!</a:t>
                </a:r>
              </a:p>
              <a:p>
                <a:endParaRPr lang="de-DE" sz="2200" dirty="0"/>
              </a:p>
              <a:p>
                <a:r>
                  <a:rPr lang="de-DE" sz="2200" dirty="0" err="1"/>
                  <a:t>Highest</a:t>
                </a:r>
                <a:r>
                  <a:rPr lang="de-DE" sz="2200" dirty="0"/>
                  <a:t>-spin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)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invariant!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FE3FA-22DB-CC7D-6FC6-149B252CA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9" y="1301265"/>
                <a:ext cx="6107332" cy="5075988"/>
              </a:xfrm>
              <a:blipFill>
                <a:blip r:embed="rId6"/>
                <a:stretch>
                  <a:fillRect l="-1598" t="-18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de-DE" sz="220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326" y="1343821"/>
                <a:ext cx="914674" cy="338554"/>
              </a:xfrm>
              <a:prstGeom prst="rect">
                <a:avLst/>
              </a:prstGeom>
              <a:blipFill>
                <a:blip r:embed="rId7"/>
                <a:stretch>
                  <a:fillRect l="-5161" r="-4516" b="-3279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>
          <a:xfrm>
            <a:off x="8677656" y="1301265"/>
            <a:ext cx="610476" cy="75613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6"/>
                </a:solidFill>
              </a:rPr>
              <a:t>sol. 1</a:t>
            </a:r>
          </a:p>
          <a:p>
            <a:pPr algn="ctr"/>
            <a:r>
              <a:rPr lang="en-US" sz="1200">
                <a:solidFill>
                  <a:schemeClr val="accent2"/>
                </a:solidFill>
              </a:rPr>
              <a:t>sol. 2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sol. 3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model</a:t>
            </a:r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875E5B9-F628-1AB9-2B74-E01C56B5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07C744-9A76-84CC-AA0A-2193B2F9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434933-9C19-4A32-8606-0CFF3956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38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460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Diagram&#10;&#10;Description automatically generated">
            <a:extLst>
              <a:ext uri="{FF2B5EF4-FFF2-40B4-BE49-F238E27FC236}">
                <a16:creationId xmlns:a16="http://schemas.microsoft.com/office/drawing/2014/main" id="{7D83167F-119E-FB88-A7D3-4DEEE0DEB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4" b="9125"/>
          <a:stretch/>
        </p:blipFill>
        <p:spPr>
          <a:xfrm>
            <a:off x="9557886" y="936555"/>
            <a:ext cx="2533048" cy="268907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1845022-455A-A683-E7E9-01512FAB7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0" t="3697" b="-1"/>
          <a:stretch/>
        </p:blipFill>
        <p:spPr>
          <a:xfrm>
            <a:off x="9520743" y="3619099"/>
            <a:ext cx="2606319" cy="2839839"/>
          </a:xfrm>
          <a:prstGeom prst="rect">
            <a:avLst/>
          </a:prstGeom>
        </p:spPr>
      </p:pic>
      <p:pic>
        <p:nvPicPr>
          <p:cNvPr id="14" name="Picture 8" descr="Diagram&#10;&#10;Description automatically generated">
            <a:extLst>
              <a:ext uri="{FF2B5EF4-FFF2-40B4-BE49-F238E27FC236}">
                <a16:creationId xmlns:a16="http://schemas.microsoft.com/office/drawing/2014/main" id="{4BABB5DE-87ED-9006-BB4A-9804A155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9"/>
          <a:stretch/>
        </p:blipFill>
        <p:spPr>
          <a:xfrm>
            <a:off x="6570482" y="3471435"/>
            <a:ext cx="2900777" cy="2987503"/>
          </a:xfrm>
          <a:prstGeom prst="rect">
            <a:avLst/>
          </a:prstGeom>
        </p:spPr>
      </p:pic>
      <p:pic>
        <p:nvPicPr>
          <p:cNvPr id="19" name="Picture 10" descr="Diagram&#10;&#10;Description automatically generated">
            <a:extLst>
              <a:ext uri="{FF2B5EF4-FFF2-40B4-BE49-F238E27FC236}">
                <a16:creationId xmlns:a16="http://schemas.microsoft.com/office/drawing/2014/main" id="{77F35E3B-8DBC-7838-70C9-72AE1C191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5" r="959" b="9499"/>
          <a:stretch/>
        </p:blipFill>
        <p:spPr>
          <a:xfrm>
            <a:off x="6555856" y="985614"/>
            <a:ext cx="2973155" cy="259549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171D1C2-01C1-CCB9-5CF0-B4441D9F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Partial-Wave </a:t>
            </a:r>
            <a:r>
              <a:rPr lang="de-DE" err="1"/>
              <a:t>Decomposition</a:t>
            </a:r>
            <a:r>
              <a:rPr lang="de-DE"/>
              <a:t> </a:t>
            </a:r>
            <a:r>
              <a:rPr lang="de-DE" err="1"/>
              <a:t>Fits</a:t>
            </a:r>
            <a:r>
              <a:rPr lang="de-DE"/>
              <a:t> on </a:t>
            </a:r>
            <a:r>
              <a:rPr lang="de-DE" err="1"/>
              <a:t>Pseudodata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Inhaltsplatzhalter 4">
                <a:extLst>
                  <a:ext uri="{FF2B5EF4-FFF2-40B4-BE49-F238E27FC236}">
                    <a16:creationId xmlns:a16="http://schemas.microsoft.com/office/drawing/2014/main" id="{F6A6D573-8362-507B-B4B7-CE279943BF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5"/>
                <a:ext cx="5611002" cy="507598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romanUcPeriod" startAt="2"/>
                </a:pPr>
                <a:r>
                  <a:rPr lang="de-DE" b="1" dirty="0"/>
                  <a:t>Finite pseudo-</a:t>
                </a:r>
                <a:r>
                  <a:rPr lang="de-DE" b="1" dirty="0" err="1"/>
                  <a:t>data</a:t>
                </a:r>
                <a:endParaRPr lang="de-DE" b="1" dirty="0"/>
              </a:p>
              <a:p>
                <a:endParaRPr lang="en-US" sz="2200" b="1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still invariant!</a:t>
                </a:r>
                <a:endParaRPr lang="en-US" sz="2200" b="1" dirty="0"/>
              </a:p>
              <a:p>
                <a:endParaRPr lang="de-DE" sz="2200" b="1" dirty="0"/>
              </a:p>
              <a:p>
                <a:r>
                  <a:rPr lang="de-DE" sz="2200" dirty="0"/>
                  <a:t>Overall, </a:t>
                </a:r>
                <a:r>
                  <a:rPr lang="de-DE" sz="2200" dirty="0" err="1"/>
                  <a:t>amplitude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values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by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fit follow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calculated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distributions</a:t>
                </a:r>
                <a:endParaRPr lang="de-DE" sz="2200" dirty="0"/>
              </a:p>
              <a:p>
                <a:endParaRPr lang="de-DE" sz="2200" dirty="0"/>
              </a:p>
              <a:p>
                <a:r>
                  <a:rPr lang="de-DE" sz="2200" dirty="0"/>
                  <a:t>Not all </a:t>
                </a:r>
                <a:r>
                  <a:rPr lang="de-DE" sz="2200" dirty="0" err="1"/>
                  <a:t>solutions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found</a:t>
                </a:r>
                <a:r>
                  <a:rPr lang="de-DE" sz="2200" dirty="0"/>
                  <a:t> in </a:t>
                </a:r>
                <a:r>
                  <a:rPr lang="de-DE" sz="2200" dirty="0" err="1"/>
                  <a:t>each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200" dirty="0"/>
                  <a:t> bin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PWD fit </a:t>
                </a:r>
                <a:r>
                  <a:rPr lang="de-DE" sz="2200" dirty="0" err="1"/>
                  <a:t>distorts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intensity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distribution</a:t>
                </a:r>
                <a:r>
                  <a:rPr lang="de-DE" sz="2200" dirty="0"/>
                  <a:t>!</a:t>
                </a:r>
              </a:p>
              <a:p>
                <a:endParaRPr lang="de-DE" sz="2200" dirty="0"/>
              </a:p>
              <a:p>
                <a:endParaRPr lang="de-DE" sz="2200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13" name="Inhaltsplatzhalter 4">
                <a:extLst>
                  <a:ext uri="{FF2B5EF4-FFF2-40B4-BE49-F238E27FC236}">
                    <a16:creationId xmlns:a16="http://schemas.microsoft.com/office/drawing/2014/main" id="{F6A6D573-8362-507B-B4B7-CE279943BF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5"/>
                <a:ext cx="5611002" cy="5075988"/>
              </a:xfrm>
              <a:blipFill>
                <a:blip r:embed="rId6"/>
                <a:stretch>
                  <a:fillRect l="-1739" t="-18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48C6826-3A7E-0511-AEA9-67A1FABE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78B7EE-C57A-B9D5-B263-108196B7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B3EFB7-FD62-DE05-55C8-D6733B72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39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224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BEF7F-0DDA-4FD2-BDE6-6D3B3206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COMPASS Experiment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BA5964-8DA7-4B53-AF6B-20BAA77F34C6}"/>
              </a:ext>
            </a:extLst>
          </p:cNvPr>
          <p:cNvSpPr txBox="1"/>
          <p:nvPr/>
        </p:nvSpPr>
        <p:spPr>
          <a:xfrm>
            <a:off x="2055111" y="1072070"/>
            <a:ext cx="8081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400" dirty="0"/>
              <a:t>Large-</a:t>
            </a:r>
            <a:r>
              <a:rPr lang="de-DE" sz="2400" dirty="0" err="1"/>
              <a:t>acceptance</a:t>
            </a:r>
            <a:r>
              <a:rPr lang="de-DE" sz="2400" dirty="0"/>
              <a:t> </a:t>
            </a:r>
            <a:r>
              <a:rPr lang="de-DE" sz="2400" dirty="0" err="1"/>
              <a:t>magnetic</a:t>
            </a:r>
            <a:r>
              <a:rPr lang="de-DE" sz="2400" dirty="0"/>
              <a:t> </a:t>
            </a:r>
            <a:r>
              <a:rPr lang="de-DE" sz="2400" dirty="0" err="1"/>
              <a:t>spectrometer</a:t>
            </a:r>
            <a:r>
              <a:rPr lang="de-DE" sz="2400" dirty="0"/>
              <a:t> @ CERN-SPS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991968-66C4-1D19-409F-4064BAFF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87" y="1746268"/>
            <a:ext cx="6921324" cy="43311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BB25415-C290-B97C-DD28-6FCF4DF3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1" y="1072070"/>
            <a:ext cx="1029380" cy="10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14">
                <a:extLst>
                  <a:ext uri="{FF2B5EF4-FFF2-40B4-BE49-F238E27FC236}">
                    <a16:creationId xmlns:a16="http://schemas.microsoft.com/office/drawing/2014/main" id="{97974679-02B1-8544-40D4-3149AE5C4C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576" y="2547891"/>
                <a:ext cx="5105400" cy="160772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accent2"/>
                    </a:solidFill>
                  </a:rPr>
                  <a:t>Beam:</a:t>
                </a:r>
              </a:p>
              <a:p>
                <a:r>
                  <a:rPr lang="de-DE" sz="2000" dirty="0" err="1"/>
                  <a:t>Secondary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hadrons</a:t>
                </a:r>
                <a:r>
                  <a:rPr lang="de-DE" sz="2000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000" dirty="0"/>
                  <a:t>) at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190 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de-DE" sz="2000" dirty="0"/>
              </a:p>
              <a:p>
                <a:r>
                  <a:rPr lang="de-DE" sz="2000" dirty="0" err="1"/>
                  <a:t>produced</a:t>
                </a:r>
                <a:r>
                  <a:rPr lang="de-DE" sz="2000" dirty="0"/>
                  <a:t> via </a:t>
                </a:r>
                <a:r>
                  <a:rPr lang="de-DE" sz="2000" dirty="0" err="1"/>
                  <a:t>primary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proton</a:t>
                </a:r>
                <a:r>
                  <a:rPr lang="de-DE" sz="2000" dirty="0"/>
                  <a:t> beam </a:t>
                </a:r>
                <a:r>
                  <a:rPr lang="de-DE" sz="2000" dirty="0" err="1"/>
                  <a:t>from</a:t>
                </a:r>
                <a:r>
                  <a:rPr lang="de-DE" sz="2000" dirty="0"/>
                  <a:t> SPS</a:t>
                </a:r>
              </a:p>
            </p:txBody>
          </p:sp>
        </mc:Choice>
        <mc:Fallback xmlns="">
          <p:sp>
            <p:nvSpPr>
              <p:cNvPr id="12" name="Inhaltsplatzhalter 14">
                <a:extLst>
                  <a:ext uri="{FF2B5EF4-FFF2-40B4-BE49-F238E27FC236}">
                    <a16:creationId xmlns:a16="http://schemas.microsoft.com/office/drawing/2014/main" id="{97974679-02B1-8544-40D4-3149AE5C4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76" y="2547891"/>
                <a:ext cx="5105400" cy="1607728"/>
              </a:xfrm>
              <a:blipFill>
                <a:blip r:embed="rId4"/>
                <a:stretch>
                  <a:fillRect l="-1314" t="-4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27DC745-332D-C147-1D01-18FCCCE3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C2A7ED-46D2-5F39-835C-83C29B1A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3CF78E-F6C1-53B4-61D0-000EF9DF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17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97562-18AF-6060-080F-6708F06C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D5E87F-D6AE-6388-3D3F-B4DAA1726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D92DC1-E691-7A02-7B86-E4B7BA15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BBE432-149E-576A-FB50-4BA15CC9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12" name="Grafik 11" descr="Ein Bild, das Text, Monitor, Elektronik, Bildschirm enthält.&#10;&#10;Automatisch generierte Beschreibung">
            <a:extLst>
              <a:ext uri="{FF2B5EF4-FFF2-40B4-BE49-F238E27FC236}">
                <a16:creationId xmlns:a16="http://schemas.microsoft.com/office/drawing/2014/main" id="{CAD1570D-2341-DEB1-F733-C9392B19B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87" y="684905"/>
            <a:ext cx="5853675" cy="5999592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B2B48B6-7897-1E23-BD10-4F18B20B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40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040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Flat-Wave </a:t>
            </a:r>
            <a:r>
              <a:rPr lang="de-DE" dirty="0" err="1"/>
              <a:t>Intensity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00" y="1212201"/>
            <a:ext cx="5376612" cy="5381509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91B9B31-31C8-D6F7-64AC-7FD7F355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41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11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Binning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Analyzed invariant mass range: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divided into 75 bins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width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Analyzed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dirty="0"/>
                  <a:t> range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divided into four bins: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2" t="-15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286139" y="1728727"/>
                <a:ext cx="3404843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1.0&lt;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&lt;4.0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139" y="1728727"/>
                <a:ext cx="3404843" cy="410433"/>
              </a:xfrm>
              <a:prstGeom prst="rect">
                <a:avLst/>
              </a:prstGeom>
              <a:blipFill>
                <a:blip r:embed="rId3"/>
                <a:stretch>
                  <a:fillRect l="-1610" r="-358" b="-23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286139" y="4333916"/>
                <a:ext cx="31046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0.1&lt;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&lt;1.0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139" y="4333916"/>
                <a:ext cx="3104696" cy="369332"/>
              </a:xfrm>
              <a:prstGeom prst="rect">
                <a:avLst/>
              </a:prstGeom>
              <a:blipFill>
                <a:blip r:embed="rId4"/>
                <a:stretch>
                  <a:fillRect l="-1768" r="-589" b="-327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735" y="4912820"/>
            <a:ext cx="4998200" cy="1346700"/>
          </a:xfrm>
          <a:prstGeom prst="rect">
            <a:avLst/>
          </a:prstGeom>
        </p:spPr>
      </p:pic>
      <p:pic>
        <p:nvPicPr>
          <p:cNvPr id="10" name="Picture 5" descr="Diagram&#10;&#10;Description automatically generated">
            <a:extLst>
              <a:ext uri="{FF2B5EF4-FFF2-40B4-BE49-F238E27FC236}">
                <a16:creationId xmlns:a16="http://schemas.microsoft.com/office/drawing/2014/main" id="{7BA14DED-D28B-866C-D969-35BD6B74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032" y="859536"/>
            <a:ext cx="3297287" cy="290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/>
          <a:srcRect t="10687" b="2287"/>
          <a:stretch/>
        </p:blipFill>
        <p:spPr>
          <a:xfrm>
            <a:off x="8417558" y="3885004"/>
            <a:ext cx="3333675" cy="2680623"/>
          </a:xfrm>
          <a:prstGeom prst="rect">
            <a:avLst/>
          </a:prstGeom>
        </p:spPr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C400428-D01F-DD5B-FC35-A9B63FEA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42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608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622C127F-2FA0-860E-AA6A-12E16A89D3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de-DE" dirty="0"/>
                  <a:t> Partial Wave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622C127F-2FA0-860E-AA6A-12E16A89D3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2057" b="-248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E4014-1EC2-CEC5-7E7D-A01FC2D8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5C6E72-9D97-6B91-FCB9-3F7AB942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018"/>
          <a:stretch/>
        </p:blipFill>
        <p:spPr>
          <a:xfrm>
            <a:off x="6305043" y="3726622"/>
            <a:ext cx="2632105" cy="26551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3676650"/>
            <a:ext cx="2705100" cy="27051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045" y="1109268"/>
            <a:ext cx="2621335" cy="261735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994" y="1109268"/>
            <a:ext cx="2617355" cy="2617355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0D19222-6550-7577-1BE8-6997F0B5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43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8205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Resonance-Model Fit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484998" y="1301265"/>
                <a:ext cx="11315864" cy="45000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Second step: </a:t>
                </a:r>
                <a:r>
                  <a:rPr lang="en-US" sz="2200" b="1" dirty="0"/>
                  <a:t>extract resonance parameters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r>
                  <a:rPr lang="en-US" sz="2200" dirty="0"/>
                  <a:t>Build </a:t>
                </a:r>
                <a:r>
                  <a:rPr lang="en-US" sz="2200" dirty="0">
                    <a:solidFill>
                      <a:srgbClr val="FF0000"/>
                    </a:solidFill>
                  </a:rPr>
                  <a:t>model</a:t>
                </a:r>
                <a:r>
                  <a:rPr lang="en-US" sz="2200" dirty="0"/>
                  <a:t> for </a:t>
                </a:r>
                <a:r>
                  <a:rPr lang="en-US" sz="2200" b="1" dirty="0"/>
                  <a:t>mass dep. of partial-wave amplitudes</a:t>
                </a:r>
                <a:r>
                  <a:rPr lang="en-US" sz="2200" dirty="0"/>
                  <a:t>: </a:t>
                </a:r>
              </a:p>
              <a:p>
                <a:pPr marL="0" indent="0">
                  <a:buNone/>
                </a:pPr>
                <a:r>
                  <a:rPr lang="en-US" sz="2200" b="1" dirty="0">
                    <a:solidFill>
                      <a:schemeClr val="accent1"/>
                    </a:solidFill>
                  </a:rPr>
                  <a:t>    resonant </a:t>
                </a:r>
                <a:r>
                  <a:rPr lang="en-US" sz="2200" dirty="0"/>
                  <a:t>(e.g. </a:t>
                </a:r>
                <a:r>
                  <a:rPr lang="en-US" sz="2200" dirty="0" err="1"/>
                  <a:t>Breit</a:t>
                </a:r>
                <a:r>
                  <a:rPr lang="en-US" sz="2200" dirty="0"/>
                  <a:t>-Wigner distribution)</a:t>
                </a:r>
              </a:p>
              <a:p>
                <a:pPr marL="0" indent="0">
                  <a:buNone/>
                </a:pPr>
                <a:r>
                  <a:rPr lang="en-US" sz="2200" dirty="0"/>
                  <a:t> + </a:t>
                </a:r>
                <a:r>
                  <a:rPr lang="en-US" sz="2200" b="1" dirty="0">
                    <a:solidFill>
                      <a:schemeClr val="accent6">
                        <a:lumMod val="75000"/>
                      </a:schemeClr>
                    </a:solidFill>
                  </a:rPr>
                  <a:t>non-resonant background </a:t>
                </a:r>
                <a:r>
                  <a:rPr lang="en-US" sz="2200" dirty="0"/>
                  <a:t>components</a:t>
                </a:r>
              </a:p>
              <a:p>
                <a:endParaRPr lang="en-US" sz="22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fit to output of partial-wave decomposition</a:t>
                </a:r>
              </a:p>
              <a:p>
                <a:endParaRPr lang="en-US" sz="2200" dirty="0"/>
              </a:p>
              <a:p>
                <a:endParaRPr lang="en-US" sz="2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get</a:t>
                </a:r>
                <a:r>
                  <a:rPr lang="de-DE" sz="2200" dirty="0"/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masses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and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1"/>
                    </a:solidFill>
                  </a:rPr>
                  <a:t>widths</a:t>
                </a:r>
                <a:r>
                  <a:rPr lang="de-DE" sz="22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parameterized</a:t>
                </a:r>
                <a:r>
                  <a:rPr lang="de-DE" sz="2200" dirty="0"/>
                  <a:t> </a:t>
                </a:r>
                <a:r>
                  <a:rPr lang="de-DE" sz="2200" dirty="0" err="1"/>
                  <a:t>resonances</a:t>
                </a:r>
                <a:endParaRPr lang="de-DE" sz="2200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998" y="1301265"/>
                <a:ext cx="11315864" cy="4500022"/>
              </a:xfrm>
              <a:blipFill>
                <a:blip r:embed="rId2"/>
                <a:stretch>
                  <a:fillRect l="-700" t="-16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007" y="1094631"/>
            <a:ext cx="4730993" cy="44960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8706308" y="6007921"/>
            <a:ext cx="324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COMPASS PRD 98 (2018) 092003</a:t>
            </a:r>
          </a:p>
        </p:txBody>
      </p:sp>
      <p:sp>
        <p:nvSpPr>
          <p:cNvPr id="9" name="Rechteck 8"/>
          <p:cNvSpPr/>
          <p:nvPr/>
        </p:nvSpPr>
        <p:spPr>
          <a:xfrm>
            <a:off x="7607968" y="4993105"/>
            <a:ext cx="573506" cy="50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C74A00D-A08F-C966-557C-E656488A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44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048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67D0D-837B-4B86-810B-12B753C2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4F718E-9044-FD8A-1D94-FFD90B5BD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8780D5-EE0E-4DB8-C60B-E4BD5C60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018B55-A036-28F8-828D-4FB17588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3D0CF2-62C4-259D-B448-37E8E01F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96" y="900391"/>
            <a:ext cx="5919993" cy="5693319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DC2A9E-BAE4-89B0-935E-A53EB3BA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45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23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47A20C7-6DAB-4692-A30E-EBC90FDD6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11" y="1564357"/>
            <a:ext cx="6415189" cy="40079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CBEF7F-0DDA-4FD2-BDE6-6D3B3206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COMPASS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Inhaltsplatzhalter 14">
                <a:extLst>
                  <a:ext uri="{FF2B5EF4-FFF2-40B4-BE49-F238E27FC236}">
                    <a16:creationId xmlns:a16="http://schemas.microsoft.com/office/drawing/2014/main" id="{B7424A94-25B2-46BF-9D21-9D717D7A5C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576" y="2547891"/>
                <a:ext cx="5105400" cy="160772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accent2"/>
                    </a:solidFill>
                  </a:rPr>
                  <a:t>Beam:</a:t>
                </a:r>
              </a:p>
              <a:p>
                <a:r>
                  <a:rPr lang="de-DE" sz="2000" dirty="0" err="1"/>
                  <a:t>Secondary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hadrons</a:t>
                </a:r>
                <a:r>
                  <a:rPr lang="de-DE" sz="2000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000" dirty="0"/>
                  <a:t>) at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190 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de-DE" sz="2000" dirty="0"/>
              </a:p>
              <a:p>
                <a:r>
                  <a:rPr lang="de-DE" sz="2000" dirty="0" err="1"/>
                  <a:t>produced</a:t>
                </a:r>
                <a:r>
                  <a:rPr lang="de-DE" sz="2000" dirty="0"/>
                  <a:t> via </a:t>
                </a:r>
                <a:r>
                  <a:rPr lang="de-DE" sz="2000" dirty="0" err="1"/>
                  <a:t>primary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proton</a:t>
                </a:r>
                <a:r>
                  <a:rPr lang="de-DE" sz="2000" dirty="0"/>
                  <a:t> beam </a:t>
                </a:r>
                <a:r>
                  <a:rPr lang="de-DE" sz="2000" dirty="0" err="1"/>
                  <a:t>from</a:t>
                </a:r>
                <a:r>
                  <a:rPr lang="de-DE" sz="2000" dirty="0"/>
                  <a:t> SPS</a:t>
                </a:r>
              </a:p>
            </p:txBody>
          </p:sp>
        </mc:Choice>
        <mc:Fallback xmlns="">
          <p:sp>
            <p:nvSpPr>
              <p:cNvPr id="15" name="Inhaltsplatzhalter 14">
                <a:extLst>
                  <a:ext uri="{FF2B5EF4-FFF2-40B4-BE49-F238E27FC236}">
                    <a16:creationId xmlns:a16="http://schemas.microsoft.com/office/drawing/2014/main" id="{B7424A94-25B2-46BF-9D21-9D717D7A5C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76" y="2547891"/>
                <a:ext cx="5105400" cy="1607728"/>
              </a:xfrm>
              <a:blipFill>
                <a:blip r:embed="rId3"/>
                <a:stretch>
                  <a:fillRect l="-1314" t="-4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BDBDD60-68F4-4ACC-8D22-7F6124649A80}"/>
              </a:ext>
            </a:extLst>
          </p:cNvPr>
          <p:cNvCxnSpPr>
            <a:cxnSpLocks/>
          </p:cNvCxnSpPr>
          <p:nvPr/>
        </p:nvCxnSpPr>
        <p:spPr>
          <a:xfrm flipV="1">
            <a:off x="5405949" y="5017900"/>
            <a:ext cx="441818" cy="23781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373AFAE-3A7A-4D91-B98E-3E0F8C6AE60B}"/>
              </a:ext>
            </a:extLst>
          </p:cNvPr>
          <p:cNvSpPr txBox="1"/>
          <p:nvPr/>
        </p:nvSpPr>
        <p:spPr>
          <a:xfrm>
            <a:off x="9334497" y="5957929"/>
            <a:ext cx="3070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 COMPASS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Collab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</a:rPr>
              <a:t>.,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The COMPASS Setup for Physics with Hadron Beams (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Nucl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. Methods Phys. Res. A 779 (2014), pp. 69–115)</a:t>
            </a:r>
            <a:endParaRPr lang="de-DE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BA5964-8DA7-4B53-AF6B-20BAA77F34C6}"/>
              </a:ext>
            </a:extLst>
          </p:cNvPr>
          <p:cNvSpPr txBox="1"/>
          <p:nvPr/>
        </p:nvSpPr>
        <p:spPr>
          <a:xfrm>
            <a:off x="2055111" y="1072070"/>
            <a:ext cx="8081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400" dirty="0"/>
              <a:t>Large-</a:t>
            </a:r>
            <a:r>
              <a:rPr lang="de-DE" sz="2400" dirty="0" err="1"/>
              <a:t>acceptance</a:t>
            </a:r>
            <a:r>
              <a:rPr lang="de-DE" sz="2400" dirty="0"/>
              <a:t> </a:t>
            </a:r>
            <a:r>
              <a:rPr lang="de-DE" sz="2400" dirty="0" err="1"/>
              <a:t>magnetic</a:t>
            </a:r>
            <a:r>
              <a:rPr lang="de-DE" sz="2400" dirty="0"/>
              <a:t> </a:t>
            </a:r>
            <a:r>
              <a:rPr lang="de-DE" sz="2400" dirty="0" err="1"/>
              <a:t>spectrometer</a:t>
            </a:r>
            <a:r>
              <a:rPr lang="de-DE" sz="2400" dirty="0"/>
              <a:t> @ CERN-SPS</a:t>
            </a:r>
          </a:p>
        </p:txBody>
      </p:sp>
      <p:sp>
        <p:nvSpPr>
          <p:cNvPr id="17" name="Inhaltsplatzhalter 14">
            <a:extLst>
              <a:ext uri="{FF2B5EF4-FFF2-40B4-BE49-F238E27FC236}">
                <a16:creationId xmlns:a16="http://schemas.microsoft.com/office/drawing/2014/main" id="{D9CFC380-8EA4-4FBF-9919-42CFEF0D339E}"/>
              </a:ext>
            </a:extLst>
          </p:cNvPr>
          <p:cNvSpPr txBox="1">
            <a:spLocks/>
          </p:cNvSpPr>
          <p:nvPr/>
        </p:nvSpPr>
        <p:spPr>
          <a:xfrm>
            <a:off x="143576" y="4482190"/>
            <a:ext cx="4567749" cy="1870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 err="1">
                <a:solidFill>
                  <a:schemeClr val="accent5"/>
                </a:solidFill>
              </a:rPr>
              <a:t>Spectrometer</a:t>
            </a:r>
            <a:r>
              <a:rPr lang="de-DE" b="1" dirty="0">
                <a:solidFill>
                  <a:schemeClr val="accent1"/>
                </a:solidFill>
              </a:rPr>
              <a:t>:</a:t>
            </a:r>
          </a:p>
          <a:p>
            <a:r>
              <a:rPr lang="de-DE" dirty="0"/>
              <a:t>Liquid-hydrogen </a:t>
            </a:r>
            <a:r>
              <a:rPr lang="de-DE" dirty="0" err="1"/>
              <a:t>target</a:t>
            </a:r>
            <a:endParaRPr lang="de-DE" dirty="0"/>
          </a:p>
          <a:p>
            <a:r>
              <a:rPr lang="de-DE" dirty="0" err="1"/>
              <a:t>Two</a:t>
            </a:r>
            <a:r>
              <a:rPr lang="de-DE" dirty="0"/>
              <a:t>-stage </a:t>
            </a:r>
            <a:r>
              <a:rPr lang="de-DE" dirty="0" err="1"/>
              <a:t>spectrometer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dipole</a:t>
            </a:r>
            <a:r>
              <a:rPr lang="de-DE" dirty="0"/>
              <a:t> </a:t>
            </a:r>
            <a:r>
              <a:rPr lang="de-DE" dirty="0" err="1"/>
              <a:t>magnets</a:t>
            </a:r>
            <a:r>
              <a:rPr lang="de-DE" dirty="0"/>
              <a:t> SM1/2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B3E170A-D9DE-E90B-95DF-E991F56E8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1" y="1072070"/>
            <a:ext cx="1029380" cy="10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2CDE69D-5040-156C-7E4B-9982988D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A823F-D37C-C4F8-27B8-E60AAFB2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4643C15-269F-62E3-5E77-E90792F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5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7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Quantum Numbers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Final State</a:t>
                </a:r>
              </a:p>
            </p:txBody>
          </p:sp>
        </mc:Choice>
        <mc:Fallback xmlns="">
          <p:sp>
            <p:nvSpPr>
              <p:cNvPr id="17" name="Titel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1348" b="-26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>
                    <a:cs typeface="Calibri"/>
                  </a:rPr>
                  <a:t>Quantum numbers of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𝑆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cs typeface="Calibri"/>
                  </a:rPr>
                  <a:t> system </a:t>
                </a:r>
              </a:p>
              <a:p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  <a:blipFill>
                <a:blip r:embed="rId3"/>
                <a:stretch>
                  <a:fillRect l="-1135" t="-11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/>
              <p:nvPr/>
            </p:nvSpPr>
            <p:spPr>
              <a:xfrm>
                <a:off x="8739648" y="1868430"/>
                <a:ext cx="903174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648" y="1868430"/>
                <a:ext cx="903174" cy="462884"/>
              </a:xfrm>
              <a:prstGeom prst="rect">
                <a:avLst/>
              </a:prstGeom>
              <a:blipFill>
                <a:blip r:embed="rId6"/>
                <a:stretch>
                  <a:fillRect l="-2703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blipFill>
                <a:blip r:embed="rId7"/>
                <a:stretch>
                  <a:fillRect l="-8621" r="-7759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blipFill>
                <a:blip r:embed="rId8"/>
                <a:stretch>
                  <a:fillRect b="-2343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blipFill>
                <a:blip r:embed="rId9"/>
                <a:stretch>
                  <a:fillRect l="-3774" t="-3636" r="-1509" b="-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blipFill>
                <a:blip r:embed="rId10"/>
                <a:stretch>
                  <a:fillRect l="-4566" t="-3571" r="-1370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blipFill>
                <a:blip r:embed="rId11"/>
                <a:stretch>
                  <a:fillRect l="-2118" t="-3571" r="-471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hteck 31"/>
          <p:cNvSpPr/>
          <p:nvPr/>
        </p:nvSpPr>
        <p:spPr>
          <a:xfrm>
            <a:off x="6594822" y="6408363"/>
            <a:ext cx="52688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S. U. Chung. C- and G-parity: A New Definition and Applications. https://suchung.web.cern.ch/Cparity7b.pdf.</a:t>
            </a:r>
            <a:endParaRPr lang="de-D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CAD9196-AC23-888C-400E-2B18A83BA5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7402" y="1221437"/>
            <a:ext cx="4559280" cy="2027038"/>
          </a:xfrm>
          <a:prstGeom prst="rect">
            <a:avLst/>
          </a:prstGeom>
        </p:spPr>
      </p:pic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313A0D7C-B3CC-B117-E368-01572842123D}"/>
              </a:ext>
            </a:extLst>
          </p:cNvPr>
          <p:cNvSpPr/>
          <p:nvPr/>
        </p:nvSpPr>
        <p:spPr>
          <a:xfrm>
            <a:off x="6047599" y="1771668"/>
            <a:ext cx="168753" cy="1561936"/>
          </a:xfrm>
          <a:prstGeom prst="rightBrace">
            <a:avLst>
              <a:gd name="adj1" fmla="val 44953"/>
              <a:gd name="adj2" fmla="val 4824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E7C63F9-59E5-A453-7C5F-8754CA15CE37}"/>
                  </a:ext>
                </a:extLst>
              </p:cNvPr>
              <p:cNvSpPr txBox="1"/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all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!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E7C63F9-59E5-A453-7C5F-8754CA15C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blipFill>
                <a:blip r:embed="rId13"/>
                <a:stretch>
                  <a:fillRect l="-5806" t="-4717" r="-5161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7100DCC-4686-4C17-DA3B-E2B54E58C1FA}"/>
                  </a:ext>
                </a:extLst>
              </p:cNvPr>
              <p:cNvSpPr txBox="1"/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7100DCC-4686-4C17-DA3B-E2B54E58C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blipFill>
                <a:blip r:embed="rId14"/>
                <a:stretch>
                  <a:fillRect l="-2703" b="-13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4EB0FBE-48D6-9A42-3B63-945BAB4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980E367-6306-813B-4D45-4B99167D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F17D49-9444-3D2F-8528-BCE5E0B2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6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4710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B388A87-B4E1-8F7F-F84F-6D5D55898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402" y="1221437"/>
            <a:ext cx="4559280" cy="202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Quantum Numbers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Final State</a:t>
                </a:r>
              </a:p>
            </p:txBody>
          </p:sp>
        </mc:Choice>
        <mc:Fallback xmlns="">
          <p:sp>
            <p:nvSpPr>
              <p:cNvPr id="17" name="Titel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1348" b="-26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>
                    <a:cs typeface="Calibri"/>
                  </a:rPr>
                  <a:t>Quantum numbers of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𝑆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cs typeface="Calibri"/>
                  </a:rPr>
                  <a:t> system </a:t>
                </a:r>
              </a:p>
              <a:p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r>
                  <a:rPr lang="en-US" sz="2200" dirty="0">
                    <a:cs typeface="Calibri"/>
                  </a:rPr>
                  <a:t>Quantum numbers of the produced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cs typeface="Calibri"/>
                  </a:rPr>
                  <a:t>:</a:t>
                </a:r>
              </a:p>
              <a:p>
                <a:endParaRPr lang="en-US" sz="2200" dirty="0"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sz="2200" dirty="0">
                    <a:cs typeface="Calibri"/>
                  </a:rPr>
                  <a:t> odd spins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/>
                      </a:rPr>
                      <m:t>𝐽</m:t>
                    </m:r>
                  </m:oMath>
                </a14:m>
                <a:r>
                  <a:rPr lang="en-US" sz="2200" dirty="0">
                    <a:cs typeface="Calibri"/>
                  </a:rPr>
                  <a:t> are suppressed!</a:t>
                </a:r>
                <a:endParaRPr lang="en-US" sz="2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/>
                </a:endParaRPr>
              </a:p>
              <a:p>
                <a:endParaRPr lang="en-US" sz="2200" dirty="0">
                  <a:cs typeface="Calibri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6315EA7-79A1-15D4-0F0C-F40BC04CE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3" y="1196472"/>
                <a:ext cx="5905389" cy="5316216"/>
              </a:xfrm>
              <a:prstGeom prst="rect">
                <a:avLst/>
              </a:prstGeom>
              <a:blipFill>
                <a:blip r:embed="rId4"/>
                <a:stretch>
                  <a:fillRect l="-1135" t="-11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/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D455630-64E2-2F91-B152-C9B416D3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822" y="1221437"/>
                <a:ext cx="903174" cy="462884"/>
              </a:xfrm>
              <a:prstGeom prst="rect">
                <a:avLst/>
              </a:prstGeom>
              <a:blipFill>
                <a:blip r:embed="rId5"/>
                <a:stretch>
                  <a:fillRect l="-2703" b="-13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10" y="5914043"/>
                <a:ext cx="5520082" cy="370551"/>
              </a:xfrm>
              <a:prstGeom prst="rect">
                <a:avLst/>
              </a:prstGeom>
              <a:blipFill>
                <a:blip r:embed="rId8"/>
                <a:stretch>
                  <a:fillRect b="-2343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6" y="2957436"/>
                <a:ext cx="1335750" cy="338554"/>
              </a:xfrm>
              <a:prstGeom prst="rect">
                <a:avLst/>
              </a:prstGeom>
              <a:blipFill>
                <a:blip r:embed="rId10"/>
                <a:stretch>
                  <a:fillRect l="-4566" t="-3571" r="-1370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/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FCFF866-28C2-856B-F657-DF045423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542" y="2957750"/>
                <a:ext cx="2595711" cy="338554"/>
              </a:xfrm>
              <a:prstGeom prst="rect">
                <a:avLst/>
              </a:prstGeom>
              <a:blipFill>
                <a:blip r:embed="rId11"/>
                <a:stretch>
                  <a:fillRect l="-2118" t="-3571" r="-471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hteck 31"/>
          <p:cNvSpPr/>
          <p:nvPr/>
        </p:nvSpPr>
        <p:spPr>
          <a:xfrm>
            <a:off x="6594822" y="6408363"/>
            <a:ext cx="53394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S. U. Chung. C- and G-parity: A New Definition and Applications. https://suchung.web.cern.ch/Cparity7b.pdf</a:t>
            </a:r>
            <a:endParaRPr lang="de-DE" sz="9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FFDDD1A-2E1C-DE1A-B59D-751E6972ED35}"/>
                  </a:ext>
                </a:extLst>
              </p:cNvPr>
              <p:cNvSpPr txBox="1"/>
              <p:nvPr/>
            </p:nvSpPr>
            <p:spPr>
              <a:xfrm>
                <a:off x="1489987" y="4412734"/>
                <a:ext cx="4910190" cy="339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2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chemeClr val="accent5"/>
                    </a:solidFill>
                  </a:rPr>
                  <a:t> 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for</a:t>
                </a:r>
                <a:r>
                  <a:rPr lang="de-DE" sz="2200" dirty="0">
                    <a:solidFill>
                      <a:schemeClr val="accent5"/>
                    </a:solidFill>
                  </a:rPr>
                  <a:t>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Pomeron</a:t>
                </a:r>
                <a:r>
                  <a:rPr lang="de-DE" sz="2200" dirty="0">
                    <a:solidFill>
                      <a:schemeClr val="accent5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r>
                      <a:rPr lang="en-US" sz="22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de-DE" sz="22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chemeClr val="accent5"/>
                    </a:solidFill>
                  </a:rPr>
                  <a:t> ) </a:t>
                </a:r>
                <a:r>
                  <a:rPr lang="de-DE" sz="2200" dirty="0" err="1">
                    <a:solidFill>
                      <a:schemeClr val="accent5"/>
                    </a:solidFill>
                  </a:rPr>
                  <a:t>exchange</a:t>
                </a:r>
                <a:endParaRPr lang="de-DE" sz="22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FFDDD1A-2E1C-DE1A-B59D-751E6972E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987" y="4412734"/>
                <a:ext cx="4910190" cy="339708"/>
              </a:xfrm>
              <a:prstGeom prst="rect">
                <a:avLst/>
              </a:prstGeom>
              <a:blipFill>
                <a:blip r:embed="rId12"/>
                <a:stretch>
                  <a:fillRect l="-1985" t="-25000" r="-2481" b="-482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DC5CA84-A762-82A3-7BD8-1A941B9A8539}"/>
                  </a:ext>
                </a:extLst>
              </p:cNvPr>
              <p:cNvSpPr txBox="1"/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DC5CA84-A762-82A3-7BD8-1A941B9A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003" y="1738975"/>
                <a:ext cx="702693" cy="338554"/>
              </a:xfrm>
              <a:prstGeom prst="rect">
                <a:avLst/>
              </a:prstGeom>
              <a:blipFill>
                <a:blip r:embed="rId13"/>
                <a:stretch>
                  <a:fillRect l="-8621" r="-7759"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3AFF8B55-DAF6-8F71-2D33-379568160759}"/>
                  </a:ext>
                </a:extLst>
              </p:cNvPr>
              <p:cNvSpPr txBox="1"/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de-DE" sz="2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3AFF8B55-DAF6-8F71-2D33-379568160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175" y="2290677"/>
                <a:ext cx="1617943" cy="338554"/>
              </a:xfrm>
              <a:prstGeom prst="rect">
                <a:avLst/>
              </a:prstGeom>
              <a:blipFill>
                <a:blip r:embed="rId14"/>
                <a:stretch>
                  <a:fillRect l="-3774" t="-3636" r="-1509" b="-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nhalts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89C617-7D8C-6A66-E872-3F3D7FF8F8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66" y="3248475"/>
            <a:ext cx="3196965" cy="3196965"/>
          </a:xfrm>
          <a:prstGeom prst="rect">
            <a:avLst/>
          </a:prstGeom>
        </p:spPr>
      </p:pic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0DDBD161-CBDD-1665-E88C-41C6BA33A2FC}"/>
              </a:ext>
            </a:extLst>
          </p:cNvPr>
          <p:cNvSpPr/>
          <p:nvPr/>
        </p:nvSpPr>
        <p:spPr>
          <a:xfrm>
            <a:off x="6047599" y="1771668"/>
            <a:ext cx="168753" cy="1561936"/>
          </a:xfrm>
          <a:prstGeom prst="rightBrace">
            <a:avLst>
              <a:gd name="adj1" fmla="val 44953"/>
              <a:gd name="adj2" fmla="val 4824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18AA773-3EDB-E322-8B47-232D01FDBA29}"/>
                  </a:ext>
                </a:extLst>
              </p:cNvPr>
              <p:cNvSpPr txBox="1"/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all </a:t>
                </a:r>
                <a:r>
                  <a:rPr lang="de-DE" dirty="0" err="1"/>
                  <a:t>given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!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18AA773-3EDB-E322-8B47-232D01FDB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36" y="2195694"/>
                <a:ext cx="946921" cy="646331"/>
              </a:xfrm>
              <a:prstGeom prst="rect">
                <a:avLst/>
              </a:prstGeom>
              <a:blipFill>
                <a:blip r:embed="rId16"/>
                <a:stretch>
                  <a:fillRect l="-5806" t="-4717" r="-5161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D37899D5-CFAF-2F23-0FAD-07CD57C5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87CF45D3-D326-4E5F-FAD1-9898760A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2E2C15-82DB-A44B-63F9-4D72C542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7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7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42B27-F0BE-8F6D-E13D-B4BF0163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Partial-Wave Analysis 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</p:spPr>
            <p:txBody>
              <a:bodyPr/>
              <a:lstStyle/>
              <a:p>
                <a:r>
                  <a:rPr lang="de-DE" dirty="0" err="1"/>
                  <a:t>Decompose</a:t>
                </a:r>
                <a:r>
                  <a:rPr lang="de-DE" dirty="0"/>
                  <a:t> total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:r>
                  <a:rPr lang="de-DE" b="1" dirty="0">
                    <a:solidFill>
                      <a:schemeClr val="accent5"/>
                    </a:solidFill>
                  </a:rPr>
                  <a:t>partial </a:t>
                </a:r>
                <a:r>
                  <a:rPr lang="de-DE" b="1" dirty="0" err="1">
                    <a:solidFill>
                      <a:schemeClr val="accent5"/>
                    </a:solidFill>
                  </a:rPr>
                  <a:t>waves</a:t>
                </a:r>
                <a:endParaRPr lang="de-DE" b="1" dirty="0">
                  <a:solidFill>
                    <a:schemeClr val="accent5"/>
                  </a:solidFill>
                </a:endParaRPr>
              </a:p>
              <a:p>
                <a:pPr lvl="1"/>
                <a:r>
                  <a:rPr lang="de-DE" dirty="0" err="1"/>
                  <a:t>Depend</a:t>
                </a:r>
                <a:r>
                  <a:rPr lang="de-DE" dirty="0"/>
                  <a:t> on </a:t>
                </a:r>
                <a:r>
                  <a:rPr lang="de-DE" dirty="0" err="1"/>
                  <a:t>spin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and </a:t>
                </a:r>
                <a:r>
                  <a:rPr lang="de-DE" dirty="0" err="1"/>
                  <a:t>spin-projection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>
                  <a:solidFill>
                    <a:schemeClr val="accent5"/>
                  </a:solidFill>
                </a:endParaRPr>
              </a:p>
              <a:p>
                <a:pPr lvl="1"/>
                <a:r>
                  <a:rPr lang="de-DE" dirty="0"/>
                  <a:t>Other </a:t>
                </a:r>
                <a:r>
                  <a:rPr lang="de-DE" dirty="0" err="1"/>
                  <a:t>quantum</a:t>
                </a:r>
                <a:r>
                  <a:rPr lang="de-DE" dirty="0"/>
                  <a:t> </a:t>
                </a:r>
                <a:r>
                  <a:rPr lang="de-DE" dirty="0" err="1"/>
                  <a:t>numbers</a:t>
                </a:r>
                <a:r>
                  <a:rPr lang="de-DE" dirty="0"/>
                  <a:t> </a:t>
                </a:r>
                <a:r>
                  <a:rPr lang="de-DE" dirty="0" err="1"/>
                  <a:t>fixed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>
                  <a:solidFill>
                    <a:schemeClr val="accent5"/>
                  </a:solidFill>
                </a:endParaRPr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  <a:blipFill>
                <a:blip r:embed="rId2"/>
                <a:stretch>
                  <a:fillRect l="-922" t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/>
              <p:nvPr/>
            </p:nvSpPr>
            <p:spPr>
              <a:xfrm>
                <a:off x="1091973" y="1143343"/>
                <a:ext cx="6102802" cy="948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𝐾𝐾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2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𝐾𝐾</m:t>
                                  </m:r>
                                </m:sub>
                              </m:sSub>
                              <m:r>
                                <a:rPr lang="de-DE" sz="2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DE" sz="2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2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de-DE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sz="2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3" y="1143343"/>
                <a:ext cx="6102802" cy="948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AFA540D-8E91-D8D5-5CBF-1A94D2B7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69" y="1213190"/>
            <a:ext cx="3768864" cy="1675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835433-ED0B-A3E4-B421-BA5C591F2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269" y="3100227"/>
            <a:ext cx="3396258" cy="324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/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DDB5B7B-AAB3-FE36-1D6E-18761CCEE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A27A15E-5555-54C8-4E30-1417A953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BF3B2-EA5A-577E-6B1A-64592887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8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39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42B27-F0BE-8F6D-E13D-B4BF0163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Partial-Wave Analysis Procedure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</p:spPr>
            <p:txBody>
              <a:bodyPr/>
              <a:lstStyle/>
              <a:p>
                <a:r>
                  <a:rPr lang="de-DE" dirty="0" err="1"/>
                  <a:t>Decompose</a:t>
                </a:r>
                <a:r>
                  <a:rPr lang="de-DE" dirty="0"/>
                  <a:t> total </a:t>
                </a:r>
                <a:r>
                  <a:rPr lang="de-DE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amplitude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b="1" dirty="0"/>
                  <a:t>partial </a:t>
                </a:r>
                <a:r>
                  <a:rPr lang="de-DE" b="1" dirty="0" err="1"/>
                  <a:t>waves</a:t>
                </a:r>
                <a:endParaRPr lang="de-DE" b="1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Partial-</a:t>
                </a:r>
                <a:r>
                  <a:rPr lang="de-DE" dirty="0" err="1"/>
                  <a:t>wave</a:t>
                </a:r>
                <a:r>
                  <a:rPr lang="de-DE" dirty="0"/>
                  <a:t> </a:t>
                </a:r>
                <a:r>
                  <a:rPr lang="de-DE" dirty="0" err="1"/>
                  <a:t>amplitudes</a:t>
                </a:r>
                <a:r>
                  <a:rPr lang="de-DE" dirty="0"/>
                  <a:t> </a:t>
                </a:r>
                <a:r>
                  <a:rPr lang="de-DE" dirty="0" err="1"/>
                  <a:t>split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endParaRPr lang="de-DE" dirty="0"/>
              </a:p>
              <a:p>
                <a:pPr lvl="1"/>
                <a:r>
                  <a:rPr lang="de-DE" dirty="0" err="1">
                    <a:solidFill>
                      <a:schemeClr val="accent5"/>
                    </a:solidFill>
                  </a:rPr>
                  <a:t>production</a:t>
                </a:r>
                <a:r>
                  <a:rPr lang="de-DE" dirty="0">
                    <a:solidFill>
                      <a:schemeClr val="accent5"/>
                    </a:solidFill>
                  </a:rPr>
                  <a:t> and </a:t>
                </a:r>
                <a:r>
                  <a:rPr lang="de-DE" dirty="0" err="1">
                    <a:solidFill>
                      <a:schemeClr val="accent5"/>
                    </a:solidFill>
                  </a:rPr>
                  <a:t>propagation</a:t>
                </a:r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𝐾𝐾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r>
                  <a:rPr lang="de-DE" dirty="0"/>
                  <a:t>    and</a:t>
                </a:r>
              </a:p>
              <a:p>
                <a:pPr lvl="1"/>
                <a:r>
                  <a:rPr lang="de-DE" dirty="0" err="1">
                    <a:solidFill>
                      <a:schemeClr val="accent2"/>
                    </a:solidFill>
                  </a:rPr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E04C38F6-4644-A916-8335-BDF0B61C07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736" y="2375807"/>
                <a:ext cx="7939627" cy="4164478"/>
              </a:xfrm>
              <a:blipFill>
                <a:blip r:embed="rId2"/>
                <a:stretch>
                  <a:fillRect l="-922" t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/>
              <p:nvPr/>
            </p:nvSpPr>
            <p:spPr>
              <a:xfrm>
                <a:off x="1091973" y="1143343"/>
                <a:ext cx="6102802" cy="948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𝐾𝐾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𝐾𝐾</m:t>
                                  </m:r>
                                </m:sub>
                              </m:sSub>
                              <m:r>
                                <a:rPr lang="de-DE" sz="22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DE" sz="22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de-DE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sz="2200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24C125D-F0A1-A85D-C8DD-B37C54BC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3" y="1143343"/>
                <a:ext cx="6102802" cy="948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AFA540D-8E91-D8D5-5CBF-1A94D2B7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269" y="1213190"/>
            <a:ext cx="3768864" cy="1675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835433-ED0B-A3E4-B421-BA5C591F2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269" y="3100227"/>
            <a:ext cx="3396258" cy="324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/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DAE247-A510-CA54-67EC-05B7DDA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35" y="1279118"/>
                <a:ext cx="903174" cy="338554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6AC32F8-439E-B983-5E2B-8C945FC8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PWA/ATHOS | May 28th, 2024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07DB74A-9F2F-42D4-68E3-CD3707C9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julien.beckers@tum.de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A4CC3-9835-3432-E949-141D3F1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1DA9-2307-43B4-AE34-8FBF54691D3E}" type="slidenum">
              <a:rPr lang="de-DE" smtClean="0"/>
              <a:pPr/>
              <a:t>9</a:t>
            </a:fld>
            <a:r>
              <a:rPr lang="de-DE" sz="900"/>
              <a:t>/31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404504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B42C5D67-30AC-4D84-BBDE-9B1C79084C2D}" vid="{DDE43513-4A20-44BE-8FFD-A1A622FBEC9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F5EB03517A8042B82B656E9BC79746" ma:contentTypeVersion="4" ma:contentTypeDescription="Ein neues Dokument erstellen." ma:contentTypeScope="" ma:versionID="c1ed84503c3e84c14073c2cc0a8269ed">
  <xsd:schema xmlns:xsd="http://www.w3.org/2001/XMLSchema" xmlns:xs="http://www.w3.org/2001/XMLSchema" xmlns:p="http://schemas.microsoft.com/office/2006/metadata/properties" xmlns:ns3="6e290157-e4c8-44af-a13c-6db15ee21ce6" targetNamespace="http://schemas.microsoft.com/office/2006/metadata/properties" ma:root="true" ma:fieldsID="81073e9d0e1a62d2e118e260493bda3d" ns3:_="">
    <xsd:import namespace="6e290157-e4c8-44af-a13c-6db15ee21c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90157-e4c8-44af-a13c-6db15ee21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F31D7B-E36A-4DAC-A111-B5A26276E0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D9EA8B-2689-4B8F-804F-FC11BD8EF07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e290157-e4c8-44af-a13c-6db15ee21ce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5D8971-1F8D-414B-9642-793F0D11E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290157-e4c8-44af-a13c-6db15ee21c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2929</Words>
  <Application>Microsoft Office PowerPoint</Application>
  <PresentationFormat>Breitbild</PresentationFormat>
  <Paragraphs>594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Design1</vt:lpstr>
      <vt:lpstr>Partial-Wave Analysis of the K_S^0 K^- Final State: Ambiguities and Physics Results</vt:lpstr>
      <vt:lpstr>Excited Light Mesons at COMPASS</vt:lpstr>
      <vt:lpstr>Excited Light Mesons at COMPASS</vt:lpstr>
      <vt:lpstr>The COMPASS Experiment</vt:lpstr>
      <vt:lpstr>The COMPASS Experiment</vt:lpstr>
      <vt:lpstr>Quantum Numbers of the K_S^0 K^- Final State</vt:lpstr>
      <vt:lpstr>Quantum Numbers of the K_S^0 K^- Final State</vt:lpstr>
      <vt:lpstr>Partial-Wave Analysis Procedure</vt:lpstr>
      <vt:lpstr>Partial-Wave Analysis Procedure</vt:lpstr>
      <vt:lpstr>Partial-Wave Analysis Procedure</vt:lpstr>
      <vt:lpstr>Partial-Wave Analysis Procedure</vt:lpstr>
      <vt:lpstr>Partial-Wave Analysis Procedure</vt:lpstr>
      <vt:lpstr>Ambiguities in the Partial-Wave Decomposition</vt:lpstr>
      <vt:lpstr>Ambiguities in the Partial-Wave Decomposition</vt:lpstr>
      <vt:lpstr>Ambiguities in the Partial-Wave Decomposition</vt:lpstr>
      <vt:lpstr>Ambiguities in the Partial-Wave Decomposition</vt:lpstr>
      <vt:lpstr>Study of the Ambiguities</vt:lpstr>
      <vt:lpstr>Continuous Amplitude Model</vt:lpstr>
      <vt:lpstr>Continuous Amplitude Model</vt:lpstr>
      <vt:lpstr>Partial-Wave Decomposition Fits on Pseudodata</vt:lpstr>
      <vt:lpstr>Partial-Wave Decomposition Fits on Pseudodata</vt:lpstr>
      <vt:lpstr>Partial-Wave Decomposition Fits on Pseudodata</vt:lpstr>
      <vt:lpstr>Reducing the Ambiguities</vt:lpstr>
      <vt:lpstr>Partial-Wave Analysis of the K_S^0 K^- Final State at COMPASS:  Physics Results</vt:lpstr>
      <vt:lpstr>Results: Intensities and Phases</vt:lpstr>
      <vt:lpstr>Results: Intensities and Phases</vt:lpstr>
      <vt:lpstr>Results: Intensities and Phases</vt:lpstr>
      <vt:lpstr>Agreement Between Model and Data</vt:lpstr>
      <vt:lpstr>Adding an Odd-Spin Wave</vt:lpstr>
      <vt:lpstr>Agreement Between Model and Data II</vt:lpstr>
      <vt:lpstr>Conclusion and Outlook</vt:lpstr>
      <vt:lpstr>PowerPoint-Präsentation</vt:lpstr>
      <vt:lpstr>BACKUP</vt:lpstr>
      <vt:lpstr>Quantum Numbers of the K_S^0 K^- Final State</vt:lpstr>
      <vt:lpstr>Ambiguities in Incoherent Sectors</vt:lpstr>
      <vt:lpstr>Study of the Ambiguities</vt:lpstr>
      <vt:lpstr>Continuous Amplitude Model</vt:lpstr>
      <vt:lpstr>Continuous Amplitude Model</vt:lpstr>
      <vt:lpstr>Partial-Wave Decomposition Fits on Pseudodata</vt:lpstr>
      <vt:lpstr>PowerPoint-Präsentation</vt:lpstr>
      <vt:lpstr>Results: Flat-Wave Intensity</vt:lpstr>
      <vt:lpstr>Kinematic Binning</vt:lpstr>
      <vt:lpstr>J^PC=1^(--) Partial Wave</vt:lpstr>
      <vt:lpstr>Resonance-Model Fit</vt:lpstr>
      <vt:lpstr>PowerPoint-Präsentation</vt:lpstr>
    </vt:vector>
  </TitlesOfParts>
  <Company>Leibniz-Rechenzentrum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Julien Beckers</dc:creator>
  <cp:lastModifiedBy>Julien Beckers</cp:lastModifiedBy>
  <cp:revision>34</cp:revision>
  <dcterms:created xsi:type="dcterms:W3CDTF">2024-05-17T09:07:20Z</dcterms:created>
  <dcterms:modified xsi:type="dcterms:W3CDTF">2024-05-28T15:18:49Z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0x0101001FF5EB03517A8042B82B656E9BC79746</vt:lpwstr>
  </property>
</Properties>
</file>