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331" r:id="rId4"/>
    <p:sldId id="332" r:id="rId5"/>
    <p:sldId id="259" r:id="rId6"/>
    <p:sldId id="333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66"/>
  </p:normalViewPr>
  <p:slideViewPr>
    <p:cSldViewPr snapToGrid="0">
      <p:cViewPr varScale="1">
        <p:scale>
          <a:sx n="99" d="100"/>
          <a:sy n="99" d="100"/>
        </p:scale>
        <p:origin x="17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555B-7AE8-1597-24B6-690715A7B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16CE3-7C05-4EA7-DC62-736ABE3E5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363D-D7B9-CD66-E4C6-65F96D4C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497-07B9-5642-912D-3E85366816F9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1F5E9-B40F-4A57-E02E-059F1137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C9CE-78F9-0FD2-FD8F-317AA9A1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65F4-B250-6F43-AE05-21269CC52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5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D91D-ACAE-5F4D-23B6-D6FBA0FC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9B08B-EEB9-38A6-871C-1556874EA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7A382-511D-846F-F658-4CAC41EE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497-07B9-5642-912D-3E85366816F9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2B77D-57C9-C957-FA0F-0E9323B2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AE56C-5866-3CA4-2F91-EAC6947A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65F4-B250-6F43-AE05-21269CC52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0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B47DC-1CD5-8AD5-4859-CE7032A4E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F8A52-DE57-FD8F-A28D-D6CD4323B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A6CE0-A185-5251-691F-B745C1D5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497-07B9-5642-912D-3E85366816F9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FCB3B-0856-6F21-6D72-D8EB1D67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1EED-5380-35DC-5261-C9FEB768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65F4-B250-6F43-AE05-21269CC52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42E4-C134-3641-0980-2B78AE77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3C89A-E9E9-46EE-6728-9DB6F3E45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E17AB-B192-857B-9FF4-AEC295FD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497-07B9-5642-912D-3E85366816F9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BE790-009E-5B8D-2AEC-10E1089F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06870-1943-7989-946D-CE2C7288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65F4-B250-6F43-AE05-21269CC52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3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6D48-45E5-9FED-3D1D-522D31BF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1A39D-A68C-9167-5490-35EFEA7C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3F048-5008-F552-DE06-B774E7C5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497-07B9-5642-912D-3E85366816F9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CDA99-CE6F-E1FC-EC5D-BF7F6DC1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8E5A7-6849-6D2E-3009-BC203400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65F4-B250-6F43-AE05-21269CC52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9912-F91E-9D15-855F-2E201471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17975-05D4-B9C7-685B-EAA0132D7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B5087-B981-AF8F-20DE-4FCD1EF0E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1E206-F317-0A76-7B88-FBAE2810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497-07B9-5642-912D-3E85366816F9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25C35-6E11-6AE1-678C-404139A7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88AE-2347-72A7-5ED3-308ADB48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65F4-B250-6F43-AE05-21269CC52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0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8D0C-8F00-0302-AD00-FADE1CBE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2F606-FEE5-C539-93D1-8904246A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AC8A4-395F-F70B-4C88-BBA4F6A25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6E7DD-D6BD-B4DB-B8BE-31D671AA9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B2F32-525F-BF70-3125-3A6D0421A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3D8BC-C6F2-EBA4-774F-ABC4BC4B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497-07B9-5642-912D-3E85366816F9}" type="datetimeFigureOut">
              <a:rPr lang="en-US" smtClean="0"/>
              <a:t>8/9/23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4F74C3-E26F-5270-1E60-F99DEAA8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7DF1-34D8-315C-1D8B-ADCCF752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65F4-B250-6F43-AE05-21269CC52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9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D272-1131-3927-939C-1D2AFE47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0B933-7F01-1841-AB00-0962D061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497-07B9-5642-912D-3E85366816F9}" type="datetimeFigureOut">
              <a:rPr lang="en-US" smtClean="0"/>
              <a:t>8/9/23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B8679-06F8-1C90-1A48-F341EB02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52ED7-3D2D-9898-E990-0E1CEB8E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65F4-B250-6F43-AE05-21269CC52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6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20EB4-32DB-7937-1021-51743650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497-07B9-5642-912D-3E85366816F9}" type="datetimeFigureOut">
              <a:rPr lang="en-US" smtClean="0"/>
              <a:t>8/9/23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BC909-E87D-BB82-303E-C6F62A1D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9C5C5-E5C5-B056-8FF4-480A12FC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65F4-B250-6F43-AE05-21269CC52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F02C-B084-AC60-7487-09ED3AB7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7EA60-A39E-DFF1-2815-EDC5F346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4ABFD-3941-6438-4788-A4D2DE622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54412-AC3D-C35A-334E-C13B5C6B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497-07B9-5642-912D-3E85366816F9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7D78E-18C2-BF0B-C983-69980E3F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DD6D4-709E-9EA3-EFB4-02D0A684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65F4-B250-6F43-AE05-21269CC52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9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1B93-C8B5-BCE0-BAE8-FBF0726E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5CBAE9-DE0B-E4DA-C487-EE99E2F54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E1661-9E67-EC52-54B2-5D308FD42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C5FCD-73EE-2C36-F55E-4E7F58BA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497-07B9-5642-912D-3E85366816F9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A27B2-2F8A-7392-A156-106218EC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03F15-98F9-1C3C-C236-2F112E41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65F4-B250-6F43-AE05-21269CC52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D6275-EF0B-0E4D-7BDC-51969FE7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68762-2198-7005-6381-7A73E7C6B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F062D-08DA-CCA9-043C-EBD18E098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3E497-07B9-5642-912D-3E85366816F9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8C6C3-31BA-4DF0-BBC1-8912E50C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6148-F7E3-08B7-FCEB-838DF8048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A65F4-B250-6F43-AE05-21269CC52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6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0/epja/s10050-020-00135-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7504-3583-D247-5117-F0495D376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7883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Dependence of Dispersive Effects in Unpolarized Inclusive Elastic </a:t>
            </a:r>
            <a:br>
              <a:rPr lang="en-US" dirty="0"/>
            </a:br>
            <a:r>
              <a:rPr lang="en-US" dirty="0"/>
              <a:t>Electron/Positron-Nucleus Scattering 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F0E0C-2EA3-DE56-8F02-7BBF0BE57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64667"/>
            <a:ext cx="12192000" cy="593333"/>
          </a:xfrm>
        </p:spPr>
        <p:txBody>
          <a:bodyPr>
            <a:normAutofit/>
          </a:bodyPr>
          <a:lstStyle/>
          <a:p>
            <a:r>
              <a:rPr lang="en-US" dirty="0"/>
              <a:t>Spokespeople: John Arrington, DH, Pablo Giuliani and Paul </a:t>
            </a:r>
            <a:r>
              <a:rPr lang="en-US" dirty="0" err="1"/>
              <a:t>Gueye</a:t>
            </a:r>
            <a:r>
              <a:rPr lang="en-US" dirty="0"/>
              <a:t> (contact person)</a:t>
            </a:r>
          </a:p>
        </p:txBody>
      </p:sp>
    </p:spTree>
    <p:extLst>
      <p:ext uri="{BB962C8B-B14F-4D97-AF65-F5344CB8AC3E}">
        <p14:creationId xmlns:p14="http://schemas.microsoft.com/office/powerpoint/2010/main" val="397965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9ABD-87F1-CADB-AFDB-691889E2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3189"/>
          </a:xfrm>
        </p:spPr>
        <p:txBody>
          <a:bodyPr/>
          <a:lstStyle/>
          <a:p>
            <a:pPr algn="ctr"/>
            <a:r>
              <a:rPr lang="en-US" dirty="0"/>
              <a:t>Elastic Scattering Feynman Diagrams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F2E70-B80A-02B9-31D9-A53304057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3" t="12523"/>
          <a:stretch/>
        </p:blipFill>
        <p:spPr>
          <a:xfrm>
            <a:off x="1197735" y="1110154"/>
            <a:ext cx="10456117" cy="56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6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61"/>
            <a:ext cx="12192000" cy="811649"/>
          </a:xfrm>
        </p:spPr>
        <p:txBody>
          <a:bodyPr>
            <a:normAutofit/>
          </a:bodyPr>
          <a:lstStyle/>
          <a:p>
            <a:pPr algn="ctr"/>
            <a:r>
              <a:rPr lang="en-US"/>
              <a:t>Electron Scattering Charge Radii from Nuclei</a:t>
            </a:r>
          </a:p>
        </p:txBody>
      </p:sp>
      <p:pic>
        <p:nvPicPr>
          <p:cNvPr id="5" name="Picture 4" descr="sp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8" y="1365095"/>
            <a:ext cx="4371473" cy="3656512"/>
          </a:xfrm>
          <a:prstGeom prst="rect">
            <a:avLst/>
          </a:prstGeom>
        </p:spPr>
      </p:pic>
      <p:pic>
        <p:nvPicPr>
          <p:cNvPr id="8" name="Picture 7" descr="sax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38" y="1365095"/>
            <a:ext cx="4424947" cy="3723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0427" y="995763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Fourier Transformation of Ideal Charge Distributions.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138057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/>
              <a:t>Example Plots Made By R. Evan McClellan (Jefferson Lab Postdoc)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0738" y="5894202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e.g. for Carbon: Stanford high Q</a:t>
            </a:r>
            <a:r>
              <a:rPr lang="en-US" sz="1600" baseline="30000">
                <a:solidFill>
                  <a:srgbClr val="0000FF"/>
                </a:solidFill>
              </a:rPr>
              <a:t>2</a:t>
            </a:r>
            <a:r>
              <a:rPr lang="en-US" sz="1600">
                <a:solidFill>
                  <a:srgbClr val="0000FF"/>
                </a:solidFill>
              </a:rPr>
              <a:t> data from I. Sick and J.S. McCarthy, </a:t>
            </a:r>
            <a:r>
              <a:rPr lang="en-US" sz="1600" err="1">
                <a:solidFill>
                  <a:srgbClr val="0000FF"/>
                </a:solidFill>
              </a:rPr>
              <a:t>Nucl</a:t>
            </a:r>
            <a:r>
              <a:rPr lang="en-US" sz="1600">
                <a:solidFill>
                  <a:srgbClr val="0000FF"/>
                </a:solidFill>
              </a:rPr>
              <a:t>. Phys. </a:t>
            </a:r>
            <a:r>
              <a:rPr lang="en-US" sz="1600" b="1">
                <a:solidFill>
                  <a:srgbClr val="0000FF"/>
                </a:solidFill>
              </a:rPr>
              <a:t>A150</a:t>
            </a:r>
            <a:r>
              <a:rPr lang="en-US" sz="1600">
                <a:solidFill>
                  <a:srgbClr val="0000FF"/>
                </a:solidFill>
              </a:rPr>
              <a:t> (1970) 631.</a:t>
            </a:r>
          </a:p>
          <a:p>
            <a:pPr algn="ctr"/>
            <a:r>
              <a:rPr lang="en-US" sz="1600">
                <a:solidFill>
                  <a:srgbClr val="0000FF"/>
                </a:solidFill>
              </a:rPr>
              <a:t>National Bureau of Standards low Q</a:t>
            </a:r>
            <a:r>
              <a:rPr lang="en-US" sz="1600" baseline="30000">
                <a:solidFill>
                  <a:srgbClr val="0000FF"/>
                </a:solidFill>
              </a:rPr>
              <a:t>2</a:t>
            </a:r>
            <a:r>
              <a:rPr lang="en-US" sz="1600">
                <a:solidFill>
                  <a:srgbClr val="0000FF"/>
                </a:solidFill>
              </a:rPr>
              <a:t> data from L. </a:t>
            </a:r>
            <a:r>
              <a:rPr lang="en-US" sz="1600" err="1">
                <a:solidFill>
                  <a:srgbClr val="0000FF"/>
                </a:solidFill>
              </a:rPr>
              <a:t>Cardman</a:t>
            </a:r>
            <a:r>
              <a:rPr lang="en-US" sz="1600">
                <a:solidFill>
                  <a:srgbClr val="0000FF"/>
                </a:solidFill>
              </a:rPr>
              <a:t> </a:t>
            </a:r>
            <a:r>
              <a:rPr lang="en-US" sz="1600" i="1">
                <a:solidFill>
                  <a:srgbClr val="0000FF"/>
                </a:solidFill>
              </a:rPr>
              <a:t>et. al</a:t>
            </a:r>
            <a:r>
              <a:rPr lang="en-US" sz="1600">
                <a:solidFill>
                  <a:srgbClr val="0000FF"/>
                </a:solidFill>
              </a:rPr>
              <a:t>., Phys. </a:t>
            </a:r>
            <a:r>
              <a:rPr lang="en-US" sz="1600" err="1">
                <a:solidFill>
                  <a:srgbClr val="0000FF"/>
                </a:solidFill>
              </a:rPr>
              <a:t>Lett</a:t>
            </a:r>
            <a:r>
              <a:rPr lang="en-US" sz="1600">
                <a:solidFill>
                  <a:srgbClr val="0000FF"/>
                </a:solidFill>
              </a:rPr>
              <a:t>. </a:t>
            </a:r>
            <a:r>
              <a:rPr lang="en-US" sz="1600" b="1">
                <a:solidFill>
                  <a:srgbClr val="0000FF"/>
                </a:solidFill>
              </a:rPr>
              <a:t>B91</a:t>
            </a:r>
            <a:r>
              <a:rPr lang="en-US" sz="1600">
                <a:solidFill>
                  <a:srgbClr val="0000FF"/>
                </a:solidFill>
              </a:rPr>
              <a:t> (1980) 203.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5116DC7-58C7-804F-92F1-8A1781DB8732}"/>
              </a:ext>
            </a:extLst>
          </p:cNvPr>
          <p:cNvSpPr txBox="1">
            <a:spLocks/>
          </p:cNvSpPr>
          <p:nvPr/>
        </p:nvSpPr>
        <p:spPr>
          <a:xfrm>
            <a:off x="9175858" y="6361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D7C23F3-FD99-D347-A998-69D2A2A322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3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695"/>
            <a:ext cx="12192000" cy="846923"/>
          </a:xfrm>
        </p:spPr>
        <p:txBody>
          <a:bodyPr>
            <a:noAutofit/>
          </a:bodyPr>
          <a:lstStyle/>
          <a:p>
            <a:pPr algn="ctr"/>
            <a:r>
              <a:rPr lang="en-US"/>
              <a:t>Determining the Charge Radius of Carbon</a:t>
            </a:r>
          </a:p>
        </p:txBody>
      </p:sp>
      <p:pic>
        <p:nvPicPr>
          <p:cNvPr id="5" name="Picture 4" descr="Carb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02" y="1443434"/>
            <a:ext cx="3697865" cy="5054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828229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Stanford high Q</a:t>
            </a:r>
            <a:r>
              <a:rPr lang="en-US" sz="1600" baseline="30000" dirty="0"/>
              <a:t>2</a:t>
            </a:r>
            <a:r>
              <a:rPr lang="en-US" sz="1600" dirty="0"/>
              <a:t> data from I. Sick and J.S. McCarthy, </a:t>
            </a:r>
            <a:r>
              <a:rPr lang="en-US" sz="1600" dirty="0" err="1"/>
              <a:t>Nucl</a:t>
            </a:r>
            <a:r>
              <a:rPr lang="en-US" sz="1600" dirty="0"/>
              <a:t>. Phys. </a:t>
            </a:r>
            <a:r>
              <a:rPr lang="en-US" sz="1600" b="1" dirty="0"/>
              <a:t>A150</a:t>
            </a:r>
            <a:r>
              <a:rPr lang="en-US" sz="1600" dirty="0"/>
              <a:t> (1970) 631.</a:t>
            </a:r>
          </a:p>
          <a:p>
            <a:pPr algn="ctr"/>
            <a:r>
              <a:rPr lang="en-US" sz="1600" dirty="0"/>
              <a:t>National Bureau of Standards (NBS) low Q</a:t>
            </a:r>
            <a:r>
              <a:rPr lang="en-US" sz="1600" baseline="30000" dirty="0"/>
              <a:t>2</a:t>
            </a:r>
            <a:r>
              <a:rPr lang="en-US" sz="1600" dirty="0"/>
              <a:t> data from L. </a:t>
            </a:r>
            <a:r>
              <a:rPr lang="en-US" sz="1600" dirty="0" err="1"/>
              <a:t>Cardman</a:t>
            </a:r>
            <a:r>
              <a:rPr lang="en-US" sz="1600" dirty="0"/>
              <a:t> et. al., Phys. Lett. </a:t>
            </a:r>
            <a:r>
              <a:rPr lang="en-US" sz="1600" b="1" dirty="0"/>
              <a:t>B91</a:t>
            </a:r>
            <a:r>
              <a:rPr lang="en-US" sz="1600" dirty="0"/>
              <a:t> (1980) 203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46679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See the L. </a:t>
            </a:r>
            <a:r>
              <a:rPr lang="en-US" sz="1600" dirty="0" err="1"/>
              <a:t>Cardman’s</a:t>
            </a:r>
            <a:r>
              <a:rPr lang="en-US" sz="1600" dirty="0"/>
              <a:t> paper for details of the carbon radius ( 2.46 </a:t>
            </a:r>
            <a:r>
              <a:rPr lang="en-US" sz="1600" dirty="0" err="1"/>
              <a:t>fm</a:t>
            </a:r>
            <a:r>
              <a:rPr lang="en-US" sz="1600" dirty="0"/>
              <a:t> ) analysis.</a:t>
            </a:r>
          </a:p>
        </p:txBody>
      </p:sp>
      <p:pic>
        <p:nvPicPr>
          <p:cNvPr id="10" name="Picture 9" descr="Card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3" y="1561723"/>
            <a:ext cx="4656321" cy="45170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126592" y="2431195"/>
            <a:ext cx="347240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12462" y="4008937"/>
            <a:ext cx="347240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6077" y="5348222"/>
            <a:ext cx="347240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43384" y="2050621"/>
            <a:ext cx="0" cy="29105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966139" y="1706645"/>
            <a:ext cx="0" cy="35852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084713" y="20109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60182" y="1680185"/>
            <a:ext cx="1111169" cy="66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9BC2CD5-06CB-0646-9F71-66EF49540D0C}"/>
              </a:ext>
            </a:extLst>
          </p:cNvPr>
          <p:cNvSpPr txBox="1">
            <a:spLocks/>
          </p:cNvSpPr>
          <p:nvPr/>
        </p:nvSpPr>
        <p:spPr>
          <a:xfrm>
            <a:off x="9175858" y="6361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D7C23F3-FD99-D347-A998-69D2A2A322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7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6A70-1787-6E44-7845-DCDEAA07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06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 </a:t>
            </a:r>
            <a:r>
              <a:rPr lang="en-US" sz="4800" baseline="30000" dirty="0"/>
              <a:t>12</a:t>
            </a:r>
            <a:r>
              <a:rPr lang="en-US" sz="4800" dirty="0"/>
              <a:t>C(</a:t>
            </a:r>
            <a:r>
              <a:rPr lang="en-US" sz="4800" dirty="0" err="1"/>
              <a:t>e,e</a:t>
            </a:r>
            <a:r>
              <a:rPr lang="en-US" sz="4800" dirty="0"/>
              <a:t>’) Data from Hall A LEDEX Experiment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E23DE-A6FF-690C-BE13-C84CBB888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1" y="1060664"/>
            <a:ext cx="5758362" cy="5797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D18507-A5A6-3F72-7041-8E5925B7F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272" y="1128090"/>
            <a:ext cx="5479528" cy="57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0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BD5F32-2B07-1CEA-6B07-00C13D16B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4" y="250544"/>
            <a:ext cx="5712364" cy="5384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6F23E-0055-3893-E943-9CD130A3B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157" y="250544"/>
            <a:ext cx="5712364" cy="5400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E10CF5-66CA-4020-1865-5A3DC14808B2}"/>
              </a:ext>
            </a:extLst>
          </p:cNvPr>
          <p:cNvSpPr txBox="1"/>
          <p:nvPr/>
        </p:nvSpPr>
        <p:spPr>
          <a:xfrm>
            <a:off x="579549" y="5911403"/>
            <a:ext cx="5046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World Data</a:t>
            </a:r>
          </a:p>
          <a:p>
            <a:r>
              <a:rPr lang="en-US" dirty="0">
                <a:hlinkClick r:id="rId4"/>
              </a:rPr>
              <a:t>https://doi.org/10.1140/epja/s10050-020-00135-7</a:t>
            </a:r>
            <a:r>
              <a:rPr lang="en-US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AA7C5-5083-6A8B-73FA-136666887CB5}"/>
              </a:ext>
            </a:extLst>
          </p:cNvPr>
          <p:cNvSpPr txBox="1"/>
          <p:nvPr/>
        </p:nvSpPr>
        <p:spPr>
          <a:xfrm>
            <a:off x="7979277" y="5911403"/>
            <a:ext cx="363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 Points in LOI to JLab PAC51</a:t>
            </a:r>
          </a:p>
        </p:txBody>
      </p:sp>
    </p:spTree>
    <p:extLst>
      <p:ext uri="{BB962C8B-B14F-4D97-AF65-F5344CB8AC3E}">
        <p14:creationId xmlns:p14="http://schemas.microsoft.com/office/powerpoint/2010/main" val="172945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4A7B-7865-0586-A3C1-8CB6647D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LOTS TO DO!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AAC51-D87F-17F0-0242-1CF3CB57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01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Need to work out the details of the medium and heavy nuclei  (</a:t>
            </a:r>
            <a:r>
              <a:rPr lang="en-US" baseline="30000" dirty="0">
                <a:solidFill>
                  <a:srgbClr val="000000"/>
                </a:solidFill>
                <a:effectLst/>
                <a:latin typeface="WordVisi_MSFontService"/>
              </a:rPr>
              <a:t>27</a:t>
            </a:r>
            <a:r>
              <a:rPr lang="en-US" dirty="0">
                <a:solidFill>
                  <a:srgbClr val="000000"/>
                </a:solidFill>
                <a:effectLst/>
                <a:latin typeface="WordVisi_MSFontService"/>
              </a:rPr>
              <a:t>Al, </a:t>
            </a:r>
            <a:r>
              <a:rPr lang="en-US" baseline="30000" dirty="0">
                <a:solidFill>
                  <a:srgbClr val="000000"/>
                </a:solidFill>
                <a:effectLst/>
                <a:latin typeface="WordVisi_MSFontService"/>
              </a:rPr>
              <a:t>29</a:t>
            </a:r>
            <a:r>
              <a:rPr lang="en-US" dirty="0">
                <a:solidFill>
                  <a:srgbClr val="000000"/>
                </a:solidFill>
                <a:effectLst/>
                <a:latin typeface="WordVisi_MSFontService"/>
              </a:rPr>
              <a:t>Cu, </a:t>
            </a:r>
            <a:r>
              <a:rPr lang="en-US" baseline="30000" dirty="0">
                <a:solidFill>
                  <a:srgbClr val="000000"/>
                </a:solidFill>
                <a:effectLst/>
                <a:latin typeface="WordVisi_MSFontService"/>
              </a:rPr>
              <a:t>48</a:t>
            </a:r>
            <a:r>
              <a:rPr lang="en-US" dirty="0">
                <a:solidFill>
                  <a:srgbClr val="000000"/>
                </a:solidFill>
                <a:effectLst/>
                <a:latin typeface="WordVisi_MSFontService"/>
              </a:rPr>
              <a:t>Ca, </a:t>
            </a:r>
            <a:r>
              <a:rPr lang="en-US" baseline="30000" dirty="0">
                <a:solidFill>
                  <a:srgbClr val="000000"/>
                </a:solidFill>
                <a:effectLst/>
                <a:latin typeface="WordVisi_MSFontService"/>
              </a:rPr>
              <a:t>56</a:t>
            </a:r>
            <a:r>
              <a:rPr lang="en-US" dirty="0">
                <a:solidFill>
                  <a:srgbClr val="000000"/>
                </a:solidFill>
                <a:effectLst/>
                <a:latin typeface="WordVisi_MSFontService"/>
              </a:rPr>
              <a:t>Fe, </a:t>
            </a:r>
            <a:r>
              <a:rPr lang="en-US" baseline="30000" dirty="0">
                <a:solidFill>
                  <a:srgbClr val="000000"/>
                </a:solidFill>
                <a:effectLst/>
                <a:latin typeface="WordVisi_MSFontService"/>
              </a:rPr>
              <a:t>208</a:t>
            </a:r>
            <a:r>
              <a:rPr lang="en-US" dirty="0">
                <a:solidFill>
                  <a:srgbClr val="000000"/>
                </a:solidFill>
                <a:effectLst/>
                <a:latin typeface="WordVisi_MSFontService"/>
              </a:rPr>
              <a:t>Pb) to the same level as 12C is done.</a:t>
            </a:r>
            <a:r>
              <a:rPr lang="en-US" dirty="0"/>
              <a:t>  </a:t>
            </a:r>
          </a:p>
          <a:p>
            <a:r>
              <a:rPr lang="en-US" dirty="0"/>
              <a:t>Need to do full simulations of HMS/SHMS vs. an HRS.  </a:t>
            </a:r>
          </a:p>
          <a:p>
            <a:pPr lvl="1"/>
            <a:r>
              <a:rPr lang="en-US" dirty="0"/>
              <a:t>Likely will need to be done in Hall C but this is an experiment that would benefit from more dispersion (looking into a different HMS/SHMS tune trading acceptance for dispersion would be fun). </a:t>
            </a:r>
          </a:p>
          <a:p>
            <a:r>
              <a:rPr lang="en-US" dirty="0"/>
              <a:t>Also need to fully work out the details the benefits of positrons and electrons.   </a:t>
            </a:r>
          </a:p>
          <a:p>
            <a:r>
              <a:rPr lang="en-US" dirty="0"/>
              <a:t>Finally, there likely will be opportunities to run low energy (~100 MeV) in the LERF/Positron Source which should be investigated.</a:t>
            </a:r>
          </a:p>
          <a:p>
            <a:r>
              <a:rPr lang="en-US" dirty="0"/>
              <a:t>Opportunities for a young person(s) to take a leadership role.</a:t>
            </a:r>
          </a:p>
        </p:txBody>
      </p:sp>
    </p:spTree>
    <p:extLst>
      <p:ext uri="{BB962C8B-B14F-4D97-AF65-F5344CB8AC3E}">
        <p14:creationId xmlns:p14="http://schemas.microsoft.com/office/powerpoint/2010/main" val="109931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373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WordVisi_MSFontService</vt:lpstr>
      <vt:lpstr>Office Theme</vt:lpstr>
      <vt:lpstr>Energy Dependence of Dispersive Effects in Unpolarized Inclusive Elastic  Electron/Positron-Nucleus Scattering  </vt:lpstr>
      <vt:lpstr>Elastic Scattering Feynman Diagrams </vt:lpstr>
      <vt:lpstr>Electron Scattering Charge Radii from Nuclei</vt:lpstr>
      <vt:lpstr>Determining the Charge Radius of Carbon</vt:lpstr>
      <vt:lpstr> 12C(e,e’) Data from Hall A LEDEX Experiment</vt:lpstr>
      <vt:lpstr>PowerPoint Presentation</vt:lpstr>
      <vt:lpstr>LOTS TO 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Dependence of Dispersive Effects in Unpolarized Inclusive Elastic  Electron/Positron-Nucleus Scattering  </dc:title>
  <dc:creator>Douglas Higinbotham</dc:creator>
  <cp:lastModifiedBy>Douglas Higinbotham</cp:lastModifiedBy>
  <cp:revision>1</cp:revision>
  <dcterms:created xsi:type="dcterms:W3CDTF">2023-08-09T13:35:46Z</dcterms:created>
  <dcterms:modified xsi:type="dcterms:W3CDTF">2023-08-09T14:12:44Z</dcterms:modified>
</cp:coreProperties>
</file>