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63" r:id="rId1"/>
  </p:sldMasterIdLst>
  <p:notesMasterIdLst>
    <p:notesMasterId r:id="rId37"/>
  </p:notesMasterIdLst>
  <p:handoutMasterIdLst>
    <p:handoutMasterId r:id="rId38"/>
  </p:handoutMasterIdLst>
  <p:sldIdLst>
    <p:sldId id="1076" r:id="rId2"/>
    <p:sldId id="1627" r:id="rId3"/>
    <p:sldId id="1625" r:id="rId4"/>
    <p:sldId id="1626" r:id="rId5"/>
    <p:sldId id="694" r:id="rId6"/>
    <p:sldId id="692" r:id="rId7"/>
    <p:sldId id="1533" r:id="rId8"/>
    <p:sldId id="699" r:id="rId9"/>
    <p:sldId id="693" r:id="rId10"/>
    <p:sldId id="520" r:id="rId11"/>
    <p:sldId id="681" r:id="rId12"/>
    <p:sldId id="537" r:id="rId13"/>
    <p:sldId id="649" r:id="rId14"/>
    <p:sldId id="1409" r:id="rId15"/>
    <p:sldId id="494" r:id="rId16"/>
    <p:sldId id="685" r:id="rId17"/>
    <p:sldId id="655" r:id="rId18"/>
    <p:sldId id="657" r:id="rId19"/>
    <p:sldId id="1614" r:id="rId20"/>
    <p:sldId id="1077" r:id="rId21"/>
    <p:sldId id="554" r:id="rId22"/>
    <p:sldId id="1074" r:id="rId23"/>
    <p:sldId id="1623" r:id="rId24"/>
    <p:sldId id="1624" r:id="rId25"/>
    <p:sldId id="1619" r:id="rId26"/>
    <p:sldId id="262" r:id="rId27"/>
    <p:sldId id="1620" r:id="rId28"/>
    <p:sldId id="1621" r:id="rId29"/>
    <p:sldId id="1622" r:id="rId30"/>
    <p:sldId id="260" r:id="rId31"/>
    <p:sldId id="1616" r:id="rId32"/>
    <p:sldId id="1618" r:id="rId33"/>
    <p:sldId id="264" r:id="rId34"/>
    <p:sldId id="1617" r:id="rId35"/>
    <p:sldId id="593" r:id="rId36"/>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2pPr>
    <a:lvl3pPr marL="9144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3pPr>
    <a:lvl4pPr marL="13716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4pPr>
    <a:lvl5pPr marL="18288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5pPr>
    <a:lvl6pPr marL="2286000" algn="l" defTabSz="914400" rtl="0" eaLnBrk="1" latinLnBrk="0" hangingPunct="1">
      <a:defRPr kern="1200">
        <a:solidFill>
          <a:schemeClr val="tx1"/>
        </a:solidFill>
        <a:latin typeface="Calibri" charset="0"/>
        <a:ea typeface="ＭＳ Ｐゴシック" charset="-128"/>
        <a:cs typeface="ＭＳ Ｐゴシック" charset="-128"/>
      </a:defRPr>
    </a:lvl6pPr>
    <a:lvl7pPr marL="2743200" algn="l" defTabSz="914400" rtl="0" eaLnBrk="1" latinLnBrk="0" hangingPunct="1">
      <a:defRPr kern="1200">
        <a:solidFill>
          <a:schemeClr val="tx1"/>
        </a:solidFill>
        <a:latin typeface="Calibri" charset="0"/>
        <a:ea typeface="ＭＳ Ｐゴシック" charset="-128"/>
        <a:cs typeface="ＭＳ Ｐゴシック" charset="-128"/>
      </a:defRPr>
    </a:lvl7pPr>
    <a:lvl8pPr marL="3200400" algn="l" defTabSz="914400" rtl="0" eaLnBrk="1" latinLnBrk="0" hangingPunct="1">
      <a:defRPr kern="1200">
        <a:solidFill>
          <a:schemeClr val="tx1"/>
        </a:solidFill>
        <a:latin typeface="Calibri" charset="0"/>
        <a:ea typeface="ＭＳ Ｐゴシック" charset="-128"/>
        <a:cs typeface="ＭＳ Ｐゴシック" charset="-128"/>
      </a:defRPr>
    </a:lvl8pPr>
    <a:lvl9pPr marL="3657600" algn="l" defTabSz="914400" rtl="0" eaLnBrk="1" latinLnBrk="0" hangingPunct="1">
      <a:defRPr kern="1200">
        <a:solidFill>
          <a:schemeClr val="tx1"/>
        </a:solidFill>
        <a:latin typeface="Calibri"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AA919"/>
    <a:srgbClr val="3612FF"/>
    <a:srgbClr val="FDFC98"/>
    <a:srgbClr val="FA6F27"/>
    <a:srgbClr val="FFBF16"/>
    <a:srgbClr val="2F3690"/>
    <a:srgbClr val="FFFC10"/>
    <a:srgbClr val="FFC25B"/>
    <a:srgbClr val="FFF700"/>
    <a:srgbClr val="FFFF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43"/>
    <p:restoredTop sz="93548"/>
  </p:normalViewPr>
  <p:slideViewPr>
    <p:cSldViewPr snapToGrid="0" snapToObjects="1">
      <p:cViewPr varScale="1">
        <p:scale>
          <a:sx n="111" d="100"/>
          <a:sy n="111" d="100"/>
        </p:scale>
        <p:origin x="576" y="200"/>
      </p:cViewPr>
      <p:guideLst>
        <p:guide orient="horz" pos="2160"/>
        <p:guide pos="2880"/>
      </p:guideLst>
    </p:cSldViewPr>
  </p:slideViewPr>
  <p:notesTextViewPr>
    <p:cViewPr>
      <p:scale>
        <a:sx n="200" d="100"/>
        <a:sy n="2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cs typeface="+mn-cs"/>
              </a:defRPr>
            </a:lvl1pPr>
          </a:lstStyle>
          <a:p>
            <a:pPr>
              <a:defRPr/>
            </a:pPr>
            <a:fld id="{72E5150E-D3B6-D64B-995A-3C70A6D70CFD}" type="datetime1">
              <a:rPr lang="en-US" altLang="en-US" smtClean="0"/>
              <a:t>6/19/24</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CCD4994D-5B4A-5547-BFFC-81525C659ABB}" type="slidenum">
              <a:rPr lang="en-US" altLang="en-US"/>
              <a:pPr>
                <a:defRPr/>
              </a:pPr>
              <a:t>‹#›</a:t>
            </a:fld>
            <a:endParaRPr lang="en-US" altLang="en-US"/>
          </a:p>
        </p:txBody>
      </p:sp>
    </p:spTree>
    <p:extLst>
      <p:ext uri="{BB962C8B-B14F-4D97-AF65-F5344CB8AC3E}">
        <p14:creationId xmlns:p14="http://schemas.microsoft.com/office/powerpoint/2010/main" val="154347257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cs typeface="+mn-cs"/>
              </a:defRPr>
            </a:lvl1pPr>
          </a:lstStyle>
          <a:p>
            <a:pPr>
              <a:defRPr/>
            </a:pPr>
            <a:fld id="{498AA661-D3C9-E44E-89F9-1F14733FE2B6}" type="datetime1">
              <a:rPr lang="en-US" altLang="en-US" smtClean="0"/>
              <a:t>6/19/24</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23FBB148-1508-484F-A4CC-6E7201A9AAFF}" type="slidenum">
              <a:rPr lang="en-US" altLang="en-US"/>
              <a:pPr>
                <a:defRPr/>
              </a:pPr>
              <a:t>‹#›</a:t>
            </a:fld>
            <a:endParaRPr lang="en-US" altLang="en-US"/>
          </a:p>
        </p:txBody>
      </p:sp>
    </p:spTree>
    <p:extLst>
      <p:ext uri="{BB962C8B-B14F-4D97-AF65-F5344CB8AC3E}">
        <p14:creationId xmlns:p14="http://schemas.microsoft.com/office/powerpoint/2010/main" val="1514459431"/>
      </p:ext>
    </p:extLst>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5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052BFBEB-E5F5-9F47-A8F9-B584C7CC2826}" type="slidenum">
              <a:rPr lang="en-US" altLang="en-US">
                <a:latin typeface="Arial" charset="0"/>
              </a:rPr>
              <a:pPr>
                <a:spcBef>
                  <a:spcPct val="0"/>
                </a:spcBef>
              </a:pPr>
              <a:t>1</a:t>
            </a:fld>
            <a:endParaRPr lang="en-US" altLang="en-US">
              <a:latin typeface="Arial" charset="0"/>
            </a:endParaRPr>
          </a:p>
        </p:txBody>
      </p:sp>
      <p:sp>
        <p:nvSpPr>
          <p:cNvPr id="5124"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2145743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charset="0"/>
                <a:ea typeface="ＭＳ Ｐゴシック" charset="-128"/>
                <a:cs typeface="ＭＳ Ｐゴシック" charset="-128"/>
              </a:rPr>
              <a:t>Delta++/Delta0 cross section ratio is 3.  Mention CR-coefs + Qual Prob.</a:t>
            </a:r>
          </a:p>
        </p:txBody>
      </p:sp>
      <p:sp>
        <p:nvSpPr>
          <p:cNvPr id="14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598364B5-0B87-2F46-BD65-8712F7882C67}" type="slidenum">
              <a:rPr lang="en-US" altLang="en-US">
                <a:latin typeface="Arial" charset="0"/>
              </a:rPr>
              <a:pPr>
                <a:spcBef>
                  <a:spcPct val="0"/>
                </a:spcBef>
              </a:pPr>
              <a:t>12</a:t>
            </a:fld>
            <a:endParaRPr lang="en-US" altLang="en-US">
              <a:latin typeface="Arial" charset="0"/>
            </a:endParaRPr>
          </a:p>
        </p:txBody>
      </p:sp>
    </p:spTree>
    <p:extLst>
      <p:ext uri="{BB962C8B-B14F-4D97-AF65-F5344CB8AC3E}">
        <p14:creationId xmlns:p14="http://schemas.microsoft.com/office/powerpoint/2010/main" val="1642805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CA419-4D8D-429F-9D4A-04A2CB311869}"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41941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NSTAR 2024 |     York, England   |    June 20, 2024      |    P.L. Cole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A649716-626B-954A-A6A7-335FC600AF5F}" type="slidenum">
              <a:rPr lang="en-US" altLang="en-US"/>
              <a:pPr>
                <a:defRPr/>
              </a:pPr>
              <a:t>‹#›</a:t>
            </a:fld>
            <a:endParaRPr lang="en-US" altLang="en-US"/>
          </a:p>
        </p:txBody>
      </p:sp>
    </p:spTree>
    <p:extLst>
      <p:ext uri="{BB962C8B-B14F-4D97-AF65-F5344CB8AC3E}">
        <p14:creationId xmlns:p14="http://schemas.microsoft.com/office/powerpoint/2010/main" val="545570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NSTAR 2024 |     York, England   |    June 20, 2024      |    P.L. Cole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60B860B-A18D-1446-ABE3-CB71DC376A60}" type="slidenum">
              <a:rPr lang="en-US" altLang="en-US"/>
              <a:pPr>
                <a:defRPr/>
              </a:pPr>
              <a:t>‹#›</a:t>
            </a:fld>
            <a:endParaRPr lang="en-US" altLang="en-US"/>
          </a:p>
        </p:txBody>
      </p:sp>
    </p:spTree>
    <p:extLst>
      <p:ext uri="{BB962C8B-B14F-4D97-AF65-F5344CB8AC3E}">
        <p14:creationId xmlns:p14="http://schemas.microsoft.com/office/powerpoint/2010/main" val="403304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NSTAR 2024 |     York, England   |    June 20, 2024      |    P.L. Cole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263B89B-B795-D541-9450-B058003E5545}" type="slidenum">
              <a:rPr lang="en-US" altLang="en-US"/>
              <a:pPr>
                <a:defRPr/>
              </a:pPr>
              <a:t>‹#›</a:t>
            </a:fld>
            <a:endParaRPr lang="en-US" altLang="en-US"/>
          </a:p>
        </p:txBody>
      </p:sp>
    </p:spTree>
    <p:extLst>
      <p:ext uri="{BB962C8B-B14F-4D97-AF65-F5344CB8AC3E}">
        <p14:creationId xmlns:p14="http://schemas.microsoft.com/office/powerpoint/2010/main" val="887434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NSTAR 2024 |     York, England   |    June 20, 2024      |    P.L. Cole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B7CE779-21FB-D348-B8EA-3C752F0DE6DE}" type="slidenum">
              <a:rPr lang="en-US" altLang="en-US"/>
              <a:pPr>
                <a:defRPr/>
              </a:pPr>
              <a:t>‹#›</a:t>
            </a:fld>
            <a:endParaRPr lang="en-US" altLang="en-US"/>
          </a:p>
        </p:txBody>
      </p:sp>
    </p:spTree>
    <p:extLst>
      <p:ext uri="{BB962C8B-B14F-4D97-AF65-F5344CB8AC3E}">
        <p14:creationId xmlns:p14="http://schemas.microsoft.com/office/powerpoint/2010/main" val="1799351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NSTAR 2024 |     York, England   |    June 20, 2024      |    P.L. Cole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E02EFF5-3144-A149-AF3A-89A507F0F704}" type="slidenum">
              <a:rPr lang="en-US" altLang="en-US"/>
              <a:pPr>
                <a:defRPr/>
              </a:pPr>
              <a:t>‹#›</a:t>
            </a:fld>
            <a:endParaRPr lang="en-US" altLang="en-US"/>
          </a:p>
        </p:txBody>
      </p:sp>
    </p:spTree>
    <p:extLst>
      <p:ext uri="{BB962C8B-B14F-4D97-AF65-F5344CB8AC3E}">
        <p14:creationId xmlns:p14="http://schemas.microsoft.com/office/powerpoint/2010/main" val="837220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NSTAR 2024 |     York, England   |    June 20, 2024      |    P.L. Cole</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8D7424C-D430-F24C-918E-90E68E637A2E}" type="slidenum">
              <a:rPr lang="en-US" altLang="en-US"/>
              <a:pPr>
                <a:defRPr/>
              </a:pPr>
              <a:t>‹#›</a:t>
            </a:fld>
            <a:endParaRPr lang="en-US" altLang="en-US"/>
          </a:p>
        </p:txBody>
      </p:sp>
    </p:spTree>
    <p:extLst>
      <p:ext uri="{BB962C8B-B14F-4D97-AF65-F5344CB8AC3E}">
        <p14:creationId xmlns:p14="http://schemas.microsoft.com/office/powerpoint/2010/main" val="856760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NSTAR 2024 |     York, England   |    June 20, 2024      |    P.L. Cole</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56830E53-19F6-464D-905F-A3DC9230E6B7}" type="slidenum">
              <a:rPr lang="en-US" altLang="en-US"/>
              <a:pPr>
                <a:defRPr/>
              </a:pPr>
              <a:t>‹#›</a:t>
            </a:fld>
            <a:endParaRPr lang="en-US" altLang="en-US"/>
          </a:p>
        </p:txBody>
      </p:sp>
    </p:spTree>
    <p:extLst>
      <p:ext uri="{BB962C8B-B14F-4D97-AF65-F5344CB8AC3E}">
        <p14:creationId xmlns:p14="http://schemas.microsoft.com/office/powerpoint/2010/main" val="699265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NSTAR 2024 |     York, England   |    June 20, 2024      |    P.L. Cole</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AEA58902-6C46-594C-9E4C-1E51A66FAC86}" type="slidenum">
              <a:rPr lang="en-US" altLang="en-US"/>
              <a:pPr>
                <a:defRPr/>
              </a:pPr>
              <a:t>‹#›</a:t>
            </a:fld>
            <a:endParaRPr lang="en-US" altLang="en-US"/>
          </a:p>
        </p:txBody>
      </p:sp>
    </p:spTree>
    <p:extLst>
      <p:ext uri="{BB962C8B-B14F-4D97-AF65-F5344CB8AC3E}">
        <p14:creationId xmlns:p14="http://schemas.microsoft.com/office/powerpoint/2010/main" val="1522708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NSTAR 2024 |     York, England   |    June 20, 2024      |    P.L. Cole</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3386914-9120-D54D-A0BF-EF4C0751C264}" type="slidenum">
              <a:rPr lang="en-US" altLang="en-US"/>
              <a:pPr>
                <a:defRPr/>
              </a:pPr>
              <a:t>‹#›</a:t>
            </a:fld>
            <a:endParaRPr lang="en-US" altLang="en-US"/>
          </a:p>
        </p:txBody>
      </p:sp>
    </p:spTree>
    <p:extLst>
      <p:ext uri="{BB962C8B-B14F-4D97-AF65-F5344CB8AC3E}">
        <p14:creationId xmlns:p14="http://schemas.microsoft.com/office/powerpoint/2010/main" val="59861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NSTAR 2024 |     York, England   |    June 20, 2024      |    P.L. Cole</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AFF7295-B95A-F24B-BC0F-241FC0B96124}" type="slidenum">
              <a:rPr lang="en-US" altLang="en-US"/>
              <a:pPr>
                <a:defRPr/>
              </a:pPr>
              <a:t>‹#›</a:t>
            </a:fld>
            <a:endParaRPr lang="en-US" altLang="en-US"/>
          </a:p>
        </p:txBody>
      </p:sp>
    </p:spTree>
    <p:extLst>
      <p:ext uri="{BB962C8B-B14F-4D97-AF65-F5344CB8AC3E}">
        <p14:creationId xmlns:p14="http://schemas.microsoft.com/office/powerpoint/2010/main" val="214560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NSTAR 2024 |     York, England   |    June 20, 2024      |    P.L. Cole</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C5D4F47-C094-C447-881E-1C420C2A8931}" type="slidenum">
              <a:rPr lang="en-US" altLang="en-US"/>
              <a:pPr>
                <a:defRPr/>
              </a:pPr>
              <a:t>‹#›</a:t>
            </a:fld>
            <a:endParaRPr lang="en-US" altLang="en-US"/>
          </a:p>
        </p:txBody>
      </p:sp>
    </p:spTree>
    <p:extLst>
      <p:ext uri="{BB962C8B-B14F-4D97-AF65-F5344CB8AC3E}">
        <p14:creationId xmlns:p14="http://schemas.microsoft.com/office/powerpoint/2010/main" val="704054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userDrawn="1"/>
        </p:nvSpPr>
        <p:spPr bwMode="auto">
          <a:xfrm>
            <a:off x="0" y="6496050"/>
            <a:ext cx="9144000" cy="365125"/>
          </a:xfrm>
          <a:prstGeom prst="rect">
            <a:avLst/>
          </a:prstGeom>
          <a:blipFill dpi="0" rotWithShape="1">
            <a:blip r:embed="rId13"/>
            <a:srcRect/>
            <a:tile tx="0" ty="0" sx="100000" sy="100000" flip="none" algn="tl"/>
          </a:blipFill>
          <a:ln w="9525">
            <a:solidFill>
              <a:srgbClr val="4A7EBB"/>
            </a:solidFill>
            <a:miter lim="800000"/>
            <a:headEnd/>
            <a:tailEnd/>
          </a:ln>
          <a:effectLst>
            <a:outerShdw blurRad="50800" dist="38100" dir="17099994" rotWithShape="0">
              <a:srgbClr val="C6D9F1">
                <a:alpha val="42998"/>
              </a:srgbClr>
            </a:outerShdw>
          </a:effectLst>
        </p:spPr>
        <p:txBody>
          <a:bodyPr anchor="ct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en-US" altLang="en-US" sz="1800">
              <a:solidFill>
                <a:srgbClr val="FFFFFF"/>
              </a:solidFill>
              <a:cs typeface="+mn-cs"/>
            </a:endParaRPr>
          </a:p>
        </p:txBody>
      </p:sp>
      <p:sp>
        <p:nvSpPr>
          <p:cNvPr id="1027" name="Title Placeholder 1"/>
          <p:cNvSpPr>
            <a:spLocks noGrp="1"/>
          </p:cNvSpPr>
          <p:nvPr>
            <p:ph type="title"/>
          </p:nvPr>
        </p:nvSpPr>
        <p:spPr bwMode="auto">
          <a:xfrm>
            <a:off x="457200" y="-30163"/>
            <a:ext cx="8229600" cy="84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4706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rgbClr val="000090"/>
                </a:solidFill>
                <a:latin typeface="+mn-lt"/>
                <a:ea typeface="+mn-ea"/>
                <a:cs typeface="+mn-cs"/>
              </a:defRPr>
            </a:lvl1pPr>
          </a:lstStyle>
          <a:p>
            <a:pPr>
              <a:defRPr/>
            </a:pPr>
            <a:r>
              <a:rPr lang="en-US"/>
              <a:t>November 16, 2016</a:t>
            </a:r>
            <a:endParaRPr lang="en-US" dirty="0"/>
          </a:p>
        </p:txBody>
      </p:sp>
      <p:sp>
        <p:nvSpPr>
          <p:cNvPr id="5" name="Footer Placeholder 4"/>
          <p:cNvSpPr>
            <a:spLocks noGrp="1"/>
          </p:cNvSpPr>
          <p:nvPr>
            <p:ph type="ftr" sz="quarter" idx="3"/>
          </p:nvPr>
        </p:nvSpPr>
        <p:spPr>
          <a:xfrm>
            <a:off x="2590800" y="6470650"/>
            <a:ext cx="39624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0090"/>
                </a:solidFill>
                <a:latin typeface="+mn-lt"/>
                <a:ea typeface="+mn-ea"/>
                <a:cs typeface="+mn-cs"/>
              </a:defRPr>
            </a:lvl1pPr>
          </a:lstStyle>
          <a:p>
            <a:pPr>
              <a:defRPr/>
            </a:pPr>
            <a:r>
              <a:rPr lang="en-US"/>
              <a:t>NSTAR 2024 |     York, England   |    June 20, 2024      |    P.L. Cole</a:t>
            </a:r>
            <a:endParaRPr lang="en-US" dirty="0"/>
          </a:p>
        </p:txBody>
      </p:sp>
      <p:sp>
        <p:nvSpPr>
          <p:cNvPr id="6" name="Slide Number Placeholder 5"/>
          <p:cNvSpPr>
            <a:spLocks noGrp="1"/>
          </p:cNvSpPr>
          <p:nvPr>
            <p:ph type="sldNum" sz="quarter" idx="4"/>
          </p:nvPr>
        </p:nvSpPr>
        <p:spPr>
          <a:xfrm>
            <a:off x="6553200" y="64706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000090"/>
                </a:solidFill>
                <a:cs typeface="+mn-cs"/>
              </a:defRPr>
            </a:lvl1pPr>
          </a:lstStyle>
          <a:p>
            <a:pPr>
              <a:defRPr/>
            </a:pPr>
            <a:fld id="{00D4033F-A439-CA4A-9752-128010E3D26B}" type="slidenum">
              <a:rPr lang="en-US" altLang="en-US"/>
              <a:pPr>
                <a:defRPr/>
              </a:pPr>
              <a:t>‹#›</a:t>
            </a:fld>
            <a:endParaRPr lang="en-US" altLang="en-US"/>
          </a:p>
        </p:txBody>
      </p:sp>
      <p:cxnSp>
        <p:nvCxnSpPr>
          <p:cNvPr id="8" name="Straight Connector 7"/>
          <p:cNvCxnSpPr>
            <a:cxnSpLocks noChangeShapeType="1"/>
          </p:cNvCxnSpPr>
          <p:nvPr userDrawn="1"/>
        </p:nvCxnSpPr>
        <p:spPr bwMode="auto">
          <a:xfrm>
            <a:off x="203200" y="812800"/>
            <a:ext cx="8940800" cy="1588"/>
          </a:xfrm>
          <a:prstGeom prst="line">
            <a:avLst/>
          </a:prstGeom>
          <a:noFill/>
          <a:ln w="38100">
            <a:solidFill>
              <a:schemeClr val="tx1"/>
            </a:solidFill>
            <a:round/>
            <a:headEnd/>
            <a:tailEnd/>
          </a:ln>
          <a:effectLst>
            <a:outerShdw blurRad="40005" dist="32639"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userDrawn="1"/>
        </p:nvCxnSpPr>
        <p:spPr bwMode="auto">
          <a:xfrm>
            <a:off x="0" y="787400"/>
            <a:ext cx="8953500" cy="1588"/>
          </a:xfrm>
          <a:prstGeom prst="line">
            <a:avLst/>
          </a:prstGeom>
          <a:noFill/>
          <a:ln w="25400">
            <a:solidFill>
              <a:schemeClr val="accent2"/>
            </a:solidFill>
            <a:round/>
            <a:headEnd/>
            <a:tailEnd/>
          </a:ln>
          <a:effectLst>
            <a:outerShdw blurRad="50800" dist="38100" dir="2700000" algn="br" rotWithShape="0">
              <a:srgbClr val="000000">
                <a:alpha val="42998"/>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userDrawn="1"/>
        </p:nvCxnSpPr>
        <p:spPr bwMode="auto">
          <a:xfrm>
            <a:off x="-25400" y="6469063"/>
            <a:ext cx="9182100" cy="1587"/>
          </a:xfrm>
          <a:prstGeom prst="line">
            <a:avLst/>
          </a:prstGeom>
          <a:noFill/>
          <a:ln w="19050">
            <a:solidFill>
              <a:srgbClr val="008000"/>
            </a:solidFill>
            <a:round/>
            <a:headEnd/>
            <a:tailEnd/>
          </a:ln>
          <a:effectLst>
            <a:outerShdw blurRad="40005" dist="19939" dir="5400000" rotWithShape="0">
              <a:srgbClr val="000000">
                <a:alpha val="37999"/>
              </a:srgbClr>
            </a:outerShdw>
          </a:effectLst>
          <a:extLst>
            <a:ext uri="{909E8E84-426E-40DD-AFC4-6F175D3DCCD1}">
              <a14:hiddenFill xmlns:a14="http://schemas.microsoft.com/office/drawing/2010/main">
                <a:noFill/>
              </a14:hiddenFill>
            </a:ext>
          </a:extLst>
        </p:spPr>
      </p:cxnSp>
      <p:sp>
        <p:nvSpPr>
          <p:cNvPr id="16" name="Rectangle 15"/>
          <p:cNvSpPr/>
          <p:nvPr userDrawn="1"/>
        </p:nvSpPr>
        <p:spPr>
          <a:xfrm>
            <a:off x="0" y="-30162"/>
            <a:ext cx="9144000" cy="817562"/>
          </a:xfrm>
          <a:prstGeom prst="rect">
            <a:avLst/>
          </a:prstGeom>
          <a:blipFill rotWithShape="1">
            <a:blip r:embed="rId13"/>
            <a:tile tx="0" ty="0" sx="100000" sy="100000" flip="none" algn="tl"/>
          </a:blipFill>
          <a:effectLst>
            <a:glow>
              <a:schemeClr val="tx2">
                <a:lumMod val="20000"/>
                <a:lumOff val="80000"/>
              </a:schemeClr>
            </a:glo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hf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hyperlink" Target="https://www.google.com/url?sa=i&amp;rct=j&amp;q=&amp;esrc=s&amp;source=images&amp;cd=&amp;ved=2ahUKEwig6afsn-7bAhVJ6RQKHc8lCYsQjRx6BAgBEAU&amp;url=https://seeklogo.com/vector-logo/322537/lamar&amp;psig=AOvVaw35ehjKRpugmeZvGNSVpvQ9&amp;ust=1529996651160465" TargetMode="Externa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wmf"/><Relationship Id="rId1" Type="http://schemas.openxmlformats.org/officeDocument/2006/relationships/slideLayout" Target="../slideLayouts/slideLayout2.xml"/><Relationship Id="rId4" Type="http://schemas.openxmlformats.org/officeDocument/2006/relationships/image" Target="../media/image27.wmf"/></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emf"/><Relationship Id="rId7" Type="http://schemas.openxmlformats.org/officeDocument/2006/relationships/image" Target="../media/image76.png"/><Relationship Id="rId2" Type="http://schemas.openxmlformats.org/officeDocument/2006/relationships/image" Target="../media/image45.emf"/><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nam10.safelinks.protection.outlook.com/?url=https%3A%2F%2Furldefense.proofpoint.com%2Fv2%2Furl%3Fu%3Dhttps-3A__edition.pagesuite.com_html5_reader_production_default.aspx-3Fpnum-3D288-26edid-3D34216959-2D80ec-2D4ce6-2Daf9a-2Db90be9d71c84-26isshared-3Dtrue%26d%3DDwMGaQ%26c%3DCJqEzB1piLOyyvZjb8YUQw%26r%3D5d2A05CBcg701rhFXA73zw%26m%3DbSiFuRkgES7aSqbNAkqiTsoSv8MWVRX-GPq0nr8xaYn1mlIg1IZvdyWvDgCBtRCO%26s%3DBQBRIRiUsGIAB6-wzJ5ObDt5WC4DrKmX5hUTc9QR_UU%26e%3D&amp;data=05%7C01%7Cpcole%40lamar.edu%7C131a321215064b3e238d08daec0f7308%7C8cf8605bf7b2482486fb604423c32395%7C0%7C0%7C638081848362421610%7CUnknown%7CTWFpbGZsb3d8eyJWIjoiMC4wLjAwMDAiLCJQIjoiV2luMzIiLCJBTiI6Ik1haWwiLCJXVCI6Mn0%3D%7C3000%7C%7C%7C&amp;sdata=EeFjJOxAuE4bGzbDBOjNlFO5R6CyskBQyi5U%2B6ylLos%3D&amp;reserved=0"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dition.pagesuite.com/html5/reader/production/default.aspx?pubname=&amp;edid=34216959-80ec-4ce6-af9a-b90be9d71c84&amp;pnum=288"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edition.pagesuite.com/html5/reader/production/default.aspx?pubname=&amp;edid=34216959-80ec-4ce6-af9a-b90be9d71c84&amp;pnum=288" TargetMode="Externa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4"/>
          <p:cNvSpPr txBox="1">
            <a:spLocks noChangeArrowheads="1"/>
          </p:cNvSpPr>
          <p:nvPr/>
        </p:nvSpPr>
        <p:spPr bwMode="auto">
          <a:xfrm>
            <a:off x="7706276" y="5426666"/>
            <a:ext cx="1337235"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buNone/>
            </a:pPr>
            <a:r>
              <a:rPr lang="en-US" sz="1600" b="1" dirty="0"/>
              <a:t>PHY-2012826</a:t>
            </a:r>
          </a:p>
          <a:p>
            <a:pPr>
              <a:buNone/>
            </a:pPr>
            <a:r>
              <a:rPr lang="en-US" sz="1600" b="1" dirty="0"/>
              <a:t>PHY-2310034</a:t>
            </a:r>
            <a:endParaRPr lang="uk-UA" sz="1600" b="1" dirty="0"/>
          </a:p>
        </p:txBody>
      </p:sp>
      <p:sp>
        <p:nvSpPr>
          <p:cNvPr id="4098" name="Rectangle 6"/>
          <p:cNvSpPr>
            <a:spLocks noChangeArrowheads="1"/>
          </p:cNvSpPr>
          <p:nvPr/>
        </p:nvSpPr>
        <p:spPr bwMode="auto">
          <a:xfrm>
            <a:off x="0" y="6516247"/>
            <a:ext cx="3332480" cy="369332"/>
          </a:xfrm>
          <a:prstGeom prst="rect">
            <a:avLst/>
          </a:prstGeom>
          <a:solidFill>
            <a:srgbClr val="FFBF16"/>
          </a:solidFill>
          <a:ln>
            <a:solidFill>
              <a:schemeClr val="tx1"/>
            </a:solidFill>
          </a:ln>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1800" dirty="0">
                <a:solidFill>
                  <a:schemeClr val="tx2"/>
                </a:solidFill>
              </a:rPr>
              <a:t>Philip Cole</a:t>
            </a:r>
            <a:r>
              <a:rPr lang="en-US" altLang="en-US" sz="1800" dirty="0">
                <a:solidFill>
                  <a:srgbClr val="FF0000"/>
                </a:solidFill>
              </a:rPr>
              <a:t>          </a:t>
            </a:r>
            <a:r>
              <a:rPr lang="en-US" altLang="en-US" sz="1800" dirty="0">
                <a:solidFill>
                  <a:schemeClr val="tx2"/>
                </a:solidFill>
              </a:rPr>
              <a:t>Lamar University</a:t>
            </a: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15374" name="Rectangle 2"/>
          <p:cNvSpPr>
            <a:spLocks noChangeArrowheads="1"/>
          </p:cNvSpPr>
          <p:nvPr/>
        </p:nvSpPr>
        <p:spPr bwMode="auto">
          <a:xfrm>
            <a:off x="0" y="43374"/>
            <a:ext cx="9153937" cy="1815882"/>
          </a:xfrm>
          <a:prstGeom prst="rect">
            <a:avLst/>
          </a:prstGeom>
          <a:gradFill flip="none" rotWithShape="1">
            <a:gsLst>
              <a:gs pos="0">
                <a:srgbClr val="FFBF16">
                  <a:shade val="30000"/>
                  <a:satMod val="115000"/>
                  <a:lumMod val="97000"/>
                  <a:lumOff val="3000"/>
                </a:srgbClr>
              </a:gs>
              <a:gs pos="15000">
                <a:srgbClr val="FFBF16">
                  <a:shade val="67500"/>
                  <a:satMod val="115000"/>
                </a:srgbClr>
              </a:gs>
              <a:gs pos="100000">
                <a:srgbClr val="FFBF16">
                  <a:shade val="100000"/>
                  <a:satMod val="115000"/>
                </a:srgbClr>
              </a:gs>
            </a:gsLst>
            <a:lin ang="16200000" scaled="1"/>
            <a:tileRect/>
          </a:gradFill>
          <a:ln w="57150" cmpd="dbl">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headEnd/>
            <a:tailEnd/>
          </a:ln>
          <a:effectLst>
            <a:glow rad="101600">
              <a:schemeClr val="accent2">
                <a:satMod val="175000"/>
                <a:alpha val="40000"/>
              </a:schemeClr>
            </a:glow>
            <a:outerShdw blurRad="419100" dist="50800" dir="5400000" algn="ctr" rotWithShape="0">
              <a:srgbClr val="000000">
                <a:alpha val="43137"/>
              </a:srgbClr>
            </a:outerShdw>
          </a:effectLst>
          <a:scene3d>
            <a:camera prst="orthographicFront"/>
            <a:lightRig rig="threePt" dir="t"/>
          </a:scene3d>
          <a:sp3d>
            <a:bevelT prst="relaxedInset"/>
          </a:sp3d>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ts val="0"/>
              </a:spcBef>
              <a:buNone/>
            </a:pPr>
            <a:r>
              <a:rPr kumimoji="0" lang="en-US" sz="5400" b="1"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charset="0"/>
                <a:ea typeface="ＭＳ Ｐゴシック" charset="-128"/>
              </a:rPr>
              <a:t>Discussion Session </a:t>
            </a:r>
          </a:p>
          <a:p>
            <a:pPr algn="ctr">
              <a:spcBef>
                <a:spcPts val="0"/>
              </a:spcBef>
              <a:buNone/>
            </a:pPr>
            <a:r>
              <a:rPr kumimoji="0" lang="en-US" sz="5400" b="1"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charset="0"/>
                <a:ea typeface="ＭＳ Ｐゴシック" charset="-128"/>
              </a:rPr>
              <a:t>Exploring Excited Nucleons</a:t>
            </a:r>
            <a:endParaRPr lang="en-US" sz="4800" b="1" dirty="0"/>
          </a:p>
          <a:p>
            <a:pPr algn="ctr" eaLnBrk="1" hangingPunct="1">
              <a:spcBef>
                <a:spcPct val="0"/>
              </a:spcBef>
              <a:buFontTx/>
              <a:buNone/>
              <a:defRPr/>
            </a:pPr>
            <a:endParaRPr lang="en-US" sz="400" b="1" dirty="0">
              <a:ln w="22225">
                <a:solidFill>
                  <a:schemeClr val="accent2"/>
                </a:solidFill>
                <a:prstDash val="solid"/>
              </a:ln>
              <a:solidFill>
                <a:srgbClr val="C00000"/>
              </a:solidFill>
              <a:latin typeface="+mn-lt"/>
              <a:cs typeface="+mn-cs"/>
            </a:endParaRPr>
          </a:p>
        </p:txBody>
      </p:sp>
      <p:pic>
        <p:nvPicPr>
          <p:cNvPr id="10" name="Picture 1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10809" y="4575130"/>
            <a:ext cx="883413" cy="89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ChangeArrowheads="1"/>
          </p:cNvSpPr>
          <p:nvPr/>
        </p:nvSpPr>
        <p:spPr bwMode="auto">
          <a:xfrm>
            <a:off x="6771572" y="6495927"/>
            <a:ext cx="2372428" cy="369332"/>
          </a:xfrm>
          <a:prstGeom prst="rect">
            <a:avLst/>
          </a:prstGeom>
          <a:solidFill>
            <a:srgbClr val="FFBF16"/>
          </a:solidFill>
          <a:ln>
            <a:solidFill>
              <a:schemeClr val="tx1"/>
            </a:solidFill>
          </a:ln>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1800" dirty="0">
                <a:solidFill>
                  <a:schemeClr val="tx2"/>
                </a:solidFill>
              </a:rPr>
              <a:t>June 20, 2024</a:t>
            </a:r>
          </a:p>
        </p:txBody>
      </p:sp>
      <p:pic>
        <p:nvPicPr>
          <p:cNvPr id="11" name="Picture 11" descr="mage result for lamar logo">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395400" y="1447800"/>
            <a:ext cx="4070433" cy="237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8F88576-E6A1-E870-8E3C-FE5E9CC58E7C}"/>
              </a:ext>
            </a:extLst>
          </p:cNvPr>
          <p:cNvPicPr>
            <a:picLocks noChangeAspect="1"/>
          </p:cNvPicPr>
          <p:nvPr/>
        </p:nvPicPr>
        <p:blipFill rotWithShape="1">
          <a:blip r:embed="rId6"/>
          <a:srcRect t="23160"/>
          <a:stretch/>
        </p:blipFill>
        <p:spPr>
          <a:xfrm>
            <a:off x="2770973" y="5426666"/>
            <a:ext cx="1799499" cy="803486"/>
          </a:xfrm>
          <a:prstGeom prst="rect">
            <a:avLst/>
          </a:prstGeom>
        </p:spPr>
      </p:pic>
      <p:sp>
        <p:nvSpPr>
          <p:cNvPr id="6" name="TextBox 5">
            <a:extLst>
              <a:ext uri="{FF2B5EF4-FFF2-40B4-BE49-F238E27FC236}">
                <a16:creationId xmlns:a16="http://schemas.microsoft.com/office/drawing/2014/main" id="{C5DF970A-8670-2E4D-75D4-80147DEAB587}"/>
              </a:ext>
            </a:extLst>
          </p:cNvPr>
          <p:cNvSpPr txBox="1"/>
          <p:nvPr/>
        </p:nvSpPr>
        <p:spPr>
          <a:xfrm>
            <a:off x="3033773" y="4730798"/>
            <a:ext cx="883413" cy="584775"/>
          </a:xfrm>
          <a:prstGeom prst="rect">
            <a:avLst/>
          </a:prstGeom>
          <a:noFill/>
          <a:ln w="19050">
            <a:solidFill>
              <a:schemeClr val="tx1"/>
            </a:solidFill>
          </a:ln>
        </p:spPr>
        <p:txBody>
          <a:bodyPr wrap="square" rtlCol="0">
            <a:spAutoFit/>
          </a:bodyPr>
          <a:lstStyle/>
          <a:p>
            <a:r>
              <a:rPr lang="en-US" sz="3200" dirty="0"/>
              <a:t>E45</a:t>
            </a:r>
          </a:p>
        </p:txBody>
      </p:sp>
      <p:pic>
        <p:nvPicPr>
          <p:cNvPr id="12" name="Picture 11">
            <a:extLst>
              <a:ext uri="{FF2B5EF4-FFF2-40B4-BE49-F238E27FC236}">
                <a16:creationId xmlns:a16="http://schemas.microsoft.com/office/drawing/2014/main" id="{F15C32E9-8FEF-E223-7952-DDBEA43EF5ED}"/>
              </a:ext>
            </a:extLst>
          </p:cNvPr>
          <p:cNvPicPr>
            <a:picLocks noChangeAspect="1"/>
          </p:cNvPicPr>
          <p:nvPr/>
        </p:nvPicPr>
        <p:blipFill>
          <a:blip r:embed="rId7"/>
          <a:stretch>
            <a:fillRect/>
          </a:stretch>
        </p:blipFill>
        <p:spPr>
          <a:xfrm>
            <a:off x="178967" y="5603486"/>
            <a:ext cx="1600200" cy="457200"/>
          </a:xfrm>
          <a:prstGeom prst="rect">
            <a:avLst/>
          </a:prstGeom>
        </p:spPr>
      </p:pic>
      <p:pic>
        <p:nvPicPr>
          <p:cNvPr id="5" name="Picture 4">
            <a:extLst>
              <a:ext uri="{FF2B5EF4-FFF2-40B4-BE49-F238E27FC236}">
                <a16:creationId xmlns:a16="http://schemas.microsoft.com/office/drawing/2014/main" id="{3174F435-AA7B-2752-AA91-724B1C2EB601}"/>
              </a:ext>
            </a:extLst>
          </p:cNvPr>
          <p:cNvPicPr>
            <a:picLocks noChangeAspect="1"/>
          </p:cNvPicPr>
          <p:nvPr/>
        </p:nvPicPr>
        <p:blipFill>
          <a:blip r:embed="rId8"/>
          <a:stretch>
            <a:fillRect/>
          </a:stretch>
        </p:blipFill>
        <p:spPr>
          <a:xfrm>
            <a:off x="351154" y="4620005"/>
            <a:ext cx="1258578" cy="806362"/>
          </a:xfrm>
          <a:prstGeom prst="rect">
            <a:avLst/>
          </a:prstGeom>
        </p:spPr>
      </p:pic>
      <p:pic>
        <p:nvPicPr>
          <p:cNvPr id="3" name="Picture 2">
            <a:extLst>
              <a:ext uri="{FF2B5EF4-FFF2-40B4-BE49-F238E27FC236}">
                <a16:creationId xmlns:a16="http://schemas.microsoft.com/office/drawing/2014/main" id="{726C4F8A-A933-9D0D-14E2-C334A380B04A}"/>
              </a:ext>
            </a:extLst>
          </p:cNvPr>
          <p:cNvPicPr>
            <a:picLocks noChangeAspect="1"/>
          </p:cNvPicPr>
          <p:nvPr/>
        </p:nvPicPr>
        <p:blipFill>
          <a:blip r:embed="rId9"/>
          <a:stretch>
            <a:fillRect/>
          </a:stretch>
        </p:blipFill>
        <p:spPr>
          <a:xfrm>
            <a:off x="5359916" y="4477953"/>
            <a:ext cx="1758013" cy="806362"/>
          </a:xfrm>
          <a:prstGeom prst="rect">
            <a:avLst/>
          </a:prstGeom>
        </p:spPr>
      </p:pic>
      <p:pic>
        <p:nvPicPr>
          <p:cNvPr id="7" name="Picture 6">
            <a:extLst>
              <a:ext uri="{FF2B5EF4-FFF2-40B4-BE49-F238E27FC236}">
                <a16:creationId xmlns:a16="http://schemas.microsoft.com/office/drawing/2014/main" id="{F5AA33EB-825B-C867-AC33-488F34DDD3B0}"/>
              </a:ext>
            </a:extLst>
          </p:cNvPr>
          <p:cNvPicPr>
            <a:picLocks noChangeAspect="1"/>
          </p:cNvPicPr>
          <p:nvPr/>
        </p:nvPicPr>
        <p:blipFill>
          <a:blip r:embed="rId10"/>
          <a:stretch>
            <a:fillRect/>
          </a:stretch>
        </p:blipFill>
        <p:spPr>
          <a:xfrm>
            <a:off x="5562278" y="5325444"/>
            <a:ext cx="1353291" cy="819975"/>
          </a:xfrm>
          <a:prstGeom prst="rect">
            <a:avLst/>
          </a:prstGeom>
        </p:spPr>
      </p:pic>
      <p:pic>
        <p:nvPicPr>
          <p:cNvPr id="9" name="Picture 8">
            <a:extLst>
              <a:ext uri="{FF2B5EF4-FFF2-40B4-BE49-F238E27FC236}">
                <a16:creationId xmlns:a16="http://schemas.microsoft.com/office/drawing/2014/main" id="{8D627A74-6951-AC36-F627-65776512232A}"/>
              </a:ext>
            </a:extLst>
          </p:cNvPr>
          <p:cNvPicPr>
            <a:picLocks noChangeAspect="1"/>
          </p:cNvPicPr>
          <p:nvPr/>
        </p:nvPicPr>
        <p:blipFill>
          <a:blip r:embed="rId11"/>
          <a:stretch>
            <a:fillRect/>
          </a:stretch>
        </p:blipFill>
        <p:spPr>
          <a:xfrm>
            <a:off x="690768" y="2023276"/>
            <a:ext cx="7772400" cy="2387834"/>
          </a:xfrm>
          <a:prstGeom prst="rect">
            <a:avLst/>
          </a:prstGeom>
        </p:spPr>
      </p:pic>
    </p:spTree>
    <p:extLst>
      <p:ext uri="{BB962C8B-B14F-4D97-AF65-F5344CB8AC3E}">
        <p14:creationId xmlns:p14="http://schemas.microsoft.com/office/powerpoint/2010/main" val="2582538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p:cNvSpPr txBox="1"/>
          <p:nvPr/>
        </p:nvSpPr>
        <p:spPr>
          <a:xfrm>
            <a:off x="3315321" y="3438135"/>
            <a:ext cx="1067766" cy="2678501"/>
          </a:xfrm>
          <a:prstGeom prst="rect">
            <a:avLst/>
          </a:prstGeom>
          <a:solidFill>
            <a:srgbClr val="FFC000"/>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TextBox 1"/>
          <p:cNvSpPr txBox="1"/>
          <p:nvPr/>
        </p:nvSpPr>
        <p:spPr>
          <a:xfrm>
            <a:off x="1189521" y="3432312"/>
            <a:ext cx="1039813" cy="2618660"/>
          </a:xfrm>
          <a:prstGeom prst="rect">
            <a:avLst/>
          </a:prstGeom>
          <a:solidFill>
            <a:srgbClr val="FFC000"/>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7890" name="Rectangle 2"/>
          <p:cNvSpPr>
            <a:spLocks noGrp="1" noChangeArrowheads="1"/>
          </p:cNvSpPr>
          <p:nvPr>
            <p:ph type="title" idx="4294967295"/>
          </p:nvPr>
        </p:nvSpPr>
        <p:spPr>
          <a:xfrm>
            <a:off x="-56514" y="-48515"/>
            <a:ext cx="9200514" cy="840048"/>
          </a:xfrm>
          <a:noFill/>
        </p:spPr>
        <p:txBody>
          <a:bodyPr/>
          <a:lstStyle/>
          <a:p>
            <a:pPr eaLnBrk="1" hangingPunct="1"/>
            <a:r>
              <a:rPr lang="en-US" altLang="en-US" sz="2400" b="1" dirty="0">
                <a:solidFill>
                  <a:srgbClr val="FF0000"/>
                </a:solidFill>
                <a:latin typeface="+mn-lt"/>
              </a:rPr>
              <a:t>Establishing N* parameters within a global coupled channel analyses of the data of experiments with electromagnetic &amp;hadronic probes </a:t>
            </a:r>
          </a:p>
        </p:txBody>
      </p:sp>
      <p:sp>
        <p:nvSpPr>
          <p:cNvPr id="37891" name="Text Box 3"/>
          <p:cNvSpPr txBox="1">
            <a:spLocks noChangeArrowheads="1"/>
          </p:cNvSpPr>
          <p:nvPr/>
        </p:nvSpPr>
        <p:spPr bwMode="auto">
          <a:xfrm>
            <a:off x="304800" y="4343400"/>
            <a:ext cx="7826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4000" b="1">
                <a:ea typeface="Times New Roman" charset="0"/>
                <a:cs typeface="Times New Roman" charset="0"/>
              </a:rPr>
              <a:t>T</a:t>
            </a:r>
            <a:r>
              <a:rPr lang="en-US" altLang="en-US" sz="4000" b="1">
                <a:latin typeface="Times New Roman" charset="0"/>
                <a:ea typeface="Times New Roman" charset="0"/>
                <a:cs typeface="Times New Roman" charset="0"/>
              </a:rPr>
              <a:t>=</a:t>
            </a:r>
          </a:p>
        </p:txBody>
      </p:sp>
      <p:sp>
        <p:nvSpPr>
          <p:cNvPr id="37892" name="Line 4"/>
          <p:cNvSpPr>
            <a:spLocks noChangeShapeType="1"/>
          </p:cNvSpPr>
          <p:nvPr/>
        </p:nvSpPr>
        <p:spPr bwMode="auto">
          <a:xfrm>
            <a:off x="1143000" y="3352800"/>
            <a:ext cx="7618413"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3" name="Rectangle 5"/>
          <p:cNvSpPr>
            <a:spLocks noChangeArrowheads="1"/>
          </p:cNvSpPr>
          <p:nvPr/>
        </p:nvSpPr>
        <p:spPr bwMode="auto">
          <a:xfrm>
            <a:off x="1143000" y="3352800"/>
            <a:ext cx="7618413" cy="174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894" name="Line 6"/>
          <p:cNvSpPr>
            <a:spLocks noChangeShapeType="1"/>
          </p:cNvSpPr>
          <p:nvPr/>
        </p:nvSpPr>
        <p:spPr bwMode="auto">
          <a:xfrm>
            <a:off x="1143000" y="3352800"/>
            <a:ext cx="1588" cy="274796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5" name="Rectangle 7"/>
          <p:cNvSpPr>
            <a:spLocks noChangeArrowheads="1"/>
          </p:cNvSpPr>
          <p:nvPr/>
        </p:nvSpPr>
        <p:spPr bwMode="auto">
          <a:xfrm>
            <a:off x="1143000" y="3352800"/>
            <a:ext cx="17463" cy="27479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896" name="Rectangle 8"/>
          <p:cNvSpPr>
            <a:spLocks noChangeArrowheads="1"/>
          </p:cNvSpPr>
          <p:nvPr/>
        </p:nvSpPr>
        <p:spPr bwMode="auto">
          <a:xfrm>
            <a:off x="12112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897" name="Rectangle 9"/>
          <p:cNvSpPr>
            <a:spLocks noChangeArrowheads="1"/>
          </p:cNvSpPr>
          <p:nvPr/>
        </p:nvSpPr>
        <p:spPr bwMode="auto">
          <a:xfrm>
            <a:off x="1363663" y="3522663"/>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dirty="0" err="1">
                <a:solidFill>
                  <a:schemeClr val="bg1"/>
                </a:solidFill>
                <a:latin typeface="Symbol" charset="2"/>
                <a:ea typeface="Times New Roman" charset="0"/>
                <a:cs typeface="Times New Roman" charset="0"/>
              </a:rPr>
              <a:t>pN®pN</a:t>
            </a:r>
            <a:endParaRPr lang="en-US" altLang="en-US" sz="2400" dirty="0">
              <a:solidFill>
                <a:schemeClr val="bg1"/>
              </a:solidFill>
              <a:latin typeface="Times New Roman" charset="0"/>
              <a:ea typeface="Times New Roman" charset="0"/>
              <a:cs typeface="Times New Roman" charset="0"/>
            </a:endParaRPr>
          </a:p>
        </p:txBody>
      </p:sp>
      <p:sp>
        <p:nvSpPr>
          <p:cNvPr id="37898" name="Rectangle 10"/>
          <p:cNvSpPr>
            <a:spLocks noChangeArrowheads="1"/>
          </p:cNvSpPr>
          <p:nvPr/>
        </p:nvSpPr>
        <p:spPr bwMode="auto">
          <a:xfrm>
            <a:off x="229711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899" name="Rectangle 11"/>
          <p:cNvSpPr>
            <a:spLocks noChangeArrowheads="1"/>
          </p:cNvSpPr>
          <p:nvPr/>
        </p:nvSpPr>
        <p:spPr bwMode="auto">
          <a:xfrm>
            <a:off x="2449513" y="3522663"/>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hN®pN</a:t>
            </a:r>
            <a:endParaRPr lang="en-US" altLang="en-US" sz="2400">
              <a:solidFill>
                <a:schemeClr val="bg1"/>
              </a:solidFill>
              <a:latin typeface="Times New Roman" charset="0"/>
              <a:ea typeface="Times New Roman" charset="0"/>
              <a:cs typeface="Times New Roman" charset="0"/>
            </a:endParaRPr>
          </a:p>
        </p:txBody>
      </p:sp>
      <p:sp>
        <p:nvSpPr>
          <p:cNvPr id="37900" name="Rectangle 12"/>
          <p:cNvSpPr>
            <a:spLocks noChangeArrowheads="1"/>
          </p:cNvSpPr>
          <p:nvPr/>
        </p:nvSpPr>
        <p:spPr bwMode="auto">
          <a:xfrm>
            <a:off x="33829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1" name="Rectangle 13"/>
          <p:cNvSpPr>
            <a:spLocks noChangeArrowheads="1"/>
          </p:cNvSpPr>
          <p:nvPr/>
        </p:nvSpPr>
        <p:spPr bwMode="auto">
          <a:xfrm>
            <a:off x="3535363" y="3522663"/>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r>
              <a:rPr lang="en-US" altLang="en-US" sz="1500">
                <a:solidFill>
                  <a:schemeClr val="bg1"/>
                </a:solidFill>
                <a:latin typeface="Symbol" charset="2"/>
                <a:ea typeface="Times New Roman" charset="0"/>
                <a:cs typeface="Times New Roman" charset="0"/>
              </a:rPr>
              <a:t>gN®pN</a:t>
            </a:r>
            <a:endParaRPr lang="en-US" altLang="en-US" sz="2400">
              <a:solidFill>
                <a:schemeClr val="bg1"/>
              </a:solidFill>
              <a:latin typeface="Times New Roman" charset="0"/>
              <a:ea typeface="Times New Roman" charset="0"/>
              <a:cs typeface="Times New Roman" charset="0"/>
            </a:endParaRPr>
          </a:p>
        </p:txBody>
      </p:sp>
      <p:sp>
        <p:nvSpPr>
          <p:cNvPr id="37902" name="Rectangle 14"/>
          <p:cNvSpPr>
            <a:spLocks noChangeArrowheads="1"/>
          </p:cNvSpPr>
          <p:nvPr/>
        </p:nvSpPr>
        <p:spPr bwMode="auto">
          <a:xfrm>
            <a:off x="446881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3" name="Rectangle 15"/>
          <p:cNvSpPr>
            <a:spLocks noChangeArrowheads="1"/>
          </p:cNvSpPr>
          <p:nvPr/>
        </p:nvSpPr>
        <p:spPr bwMode="auto">
          <a:xfrm>
            <a:off x="4621213" y="3522663"/>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rN®pN</a:t>
            </a:r>
            <a:endParaRPr lang="en-US" altLang="en-US" sz="2400">
              <a:solidFill>
                <a:schemeClr val="bg1"/>
              </a:solidFill>
              <a:latin typeface="Times New Roman" charset="0"/>
              <a:ea typeface="Times New Roman" charset="0"/>
              <a:cs typeface="Times New Roman" charset="0"/>
            </a:endParaRPr>
          </a:p>
        </p:txBody>
      </p:sp>
      <p:sp>
        <p:nvSpPr>
          <p:cNvPr id="37904" name="Rectangle 16"/>
          <p:cNvSpPr>
            <a:spLocks noChangeArrowheads="1"/>
          </p:cNvSpPr>
          <p:nvPr/>
        </p:nvSpPr>
        <p:spPr bwMode="auto">
          <a:xfrm>
            <a:off x="55546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5" name="Rectangle 17"/>
          <p:cNvSpPr>
            <a:spLocks noChangeArrowheads="1"/>
          </p:cNvSpPr>
          <p:nvPr/>
        </p:nvSpPr>
        <p:spPr bwMode="auto">
          <a:xfrm>
            <a:off x="5707063" y="3522663"/>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sN®pN</a:t>
            </a:r>
            <a:endParaRPr lang="en-US" altLang="en-US" sz="2400">
              <a:solidFill>
                <a:schemeClr val="bg1"/>
              </a:solidFill>
              <a:latin typeface="Times New Roman" charset="0"/>
              <a:ea typeface="Times New Roman" charset="0"/>
              <a:cs typeface="Times New Roman" charset="0"/>
            </a:endParaRPr>
          </a:p>
        </p:txBody>
      </p:sp>
      <p:sp>
        <p:nvSpPr>
          <p:cNvPr id="37906" name="Rectangle 18"/>
          <p:cNvSpPr>
            <a:spLocks noChangeArrowheads="1"/>
          </p:cNvSpPr>
          <p:nvPr/>
        </p:nvSpPr>
        <p:spPr bwMode="auto">
          <a:xfrm>
            <a:off x="664051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7" name="Rectangle 19"/>
          <p:cNvSpPr>
            <a:spLocks noChangeArrowheads="1"/>
          </p:cNvSpPr>
          <p:nvPr/>
        </p:nvSpPr>
        <p:spPr bwMode="auto">
          <a:xfrm>
            <a:off x="6792913" y="3522663"/>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KL®pN</a:t>
            </a:r>
            <a:endParaRPr lang="en-US" altLang="en-US" sz="2400">
              <a:solidFill>
                <a:schemeClr val="bg1"/>
              </a:solidFill>
              <a:latin typeface="Times New Roman" charset="0"/>
              <a:ea typeface="Times New Roman" charset="0"/>
              <a:cs typeface="Times New Roman" charset="0"/>
            </a:endParaRPr>
          </a:p>
        </p:txBody>
      </p:sp>
      <p:sp>
        <p:nvSpPr>
          <p:cNvPr id="37908" name="Rectangle 20"/>
          <p:cNvSpPr>
            <a:spLocks noChangeArrowheads="1"/>
          </p:cNvSpPr>
          <p:nvPr/>
        </p:nvSpPr>
        <p:spPr bwMode="auto">
          <a:xfrm>
            <a:off x="77263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9" name="Rectangle 21"/>
          <p:cNvSpPr>
            <a:spLocks noChangeArrowheads="1"/>
          </p:cNvSpPr>
          <p:nvPr/>
        </p:nvSpPr>
        <p:spPr bwMode="auto">
          <a:xfrm>
            <a:off x="7878763" y="3522663"/>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KS®pN</a:t>
            </a:r>
            <a:endParaRPr lang="en-US" altLang="en-US" sz="2400">
              <a:solidFill>
                <a:schemeClr val="bg1"/>
              </a:solidFill>
              <a:latin typeface="Times New Roman" charset="0"/>
              <a:ea typeface="Times New Roman" charset="0"/>
              <a:cs typeface="Times New Roman" charset="0"/>
            </a:endParaRPr>
          </a:p>
        </p:txBody>
      </p:sp>
      <p:sp>
        <p:nvSpPr>
          <p:cNvPr id="37910" name="Rectangle 22"/>
          <p:cNvSpPr>
            <a:spLocks noChangeArrowheads="1"/>
          </p:cNvSpPr>
          <p:nvPr/>
        </p:nvSpPr>
        <p:spPr bwMode="auto">
          <a:xfrm>
            <a:off x="12112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1" name="Rectangle 23"/>
          <p:cNvSpPr>
            <a:spLocks noChangeArrowheads="1"/>
          </p:cNvSpPr>
          <p:nvPr/>
        </p:nvSpPr>
        <p:spPr bwMode="auto">
          <a:xfrm>
            <a:off x="1363663" y="3913188"/>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pN®hN</a:t>
            </a:r>
            <a:endParaRPr lang="en-US" altLang="en-US" sz="2400">
              <a:solidFill>
                <a:schemeClr val="bg1"/>
              </a:solidFill>
              <a:latin typeface="Times New Roman" charset="0"/>
              <a:ea typeface="Times New Roman" charset="0"/>
              <a:cs typeface="Times New Roman" charset="0"/>
            </a:endParaRPr>
          </a:p>
        </p:txBody>
      </p:sp>
      <p:sp>
        <p:nvSpPr>
          <p:cNvPr id="37912" name="Rectangle 24"/>
          <p:cNvSpPr>
            <a:spLocks noChangeArrowheads="1"/>
          </p:cNvSpPr>
          <p:nvPr/>
        </p:nvSpPr>
        <p:spPr bwMode="auto">
          <a:xfrm>
            <a:off x="229711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3" name="Rectangle 25"/>
          <p:cNvSpPr>
            <a:spLocks noChangeArrowheads="1"/>
          </p:cNvSpPr>
          <p:nvPr/>
        </p:nvSpPr>
        <p:spPr bwMode="auto">
          <a:xfrm>
            <a:off x="2449513" y="3913188"/>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hN®hN</a:t>
            </a:r>
            <a:endParaRPr lang="en-US" altLang="en-US" sz="2400">
              <a:solidFill>
                <a:schemeClr val="bg1"/>
              </a:solidFill>
              <a:latin typeface="Times New Roman" charset="0"/>
              <a:ea typeface="Times New Roman" charset="0"/>
              <a:cs typeface="Times New Roman" charset="0"/>
            </a:endParaRPr>
          </a:p>
        </p:txBody>
      </p:sp>
      <p:sp>
        <p:nvSpPr>
          <p:cNvPr id="37914" name="Rectangle 26"/>
          <p:cNvSpPr>
            <a:spLocks noChangeArrowheads="1"/>
          </p:cNvSpPr>
          <p:nvPr/>
        </p:nvSpPr>
        <p:spPr bwMode="auto">
          <a:xfrm>
            <a:off x="33829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5" name="Rectangle 27"/>
          <p:cNvSpPr>
            <a:spLocks noChangeArrowheads="1"/>
          </p:cNvSpPr>
          <p:nvPr/>
        </p:nvSpPr>
        <p:spPr bwMode="auto">
          <a:xfrm>
            <a:off x="3535363" y="3913188"/>
            <a:ext cx="6778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gN-&gt;hN</a:t>
            </a:r>
            <a:endParaRPr lang="en-US" altLang="en-US" sz="2400">
              <a:solidFill>
                <a:schemeClr val="bg1"/>
              </a:solidFill>
              <a:latin typeface="Times New Roman" charset="0"/>
              <a:ea typeface="Times New Roman" charset="0"/>
              <a:cs typeface="Times New Roman" charset="0"/>
            </a:endParaRPr>
          </a:p>
        </p:txBody>
      </p:sp>
      <p:sp>
        <p:nvSpPr>
          <p:cNvPr id="37916" name="Rectangle 28"/>
          <p:cNvSpPr>
            <a:spLocks noChangeArrowheads="1"/>
          </p:cNvSpPr>
          <p:nvPr/>
        </p:nvSpPr>
        <p:spPr bwMode="auto">
          <a:xfrm>
            <a:off x="446881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7" name="Rectangle 29"/>
          <p:cNvSpPr>
            <a:spLocks noChangeArrowheads="1"/>
          </p:cNvSpPr>
          <p:nvPr/>
        </p:nvSpPr>
        <p:spPr bwMode="auto">
          <a:xfrm>
            <a:off x="4621213" y="3913188"/>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rN®hN</a:t>
            </a:r>
          </a:p>
        </p:txBody>
      </p:sp>
      <p:sp>
        <p:nvSpPr>
          <p:cNvPr id="37918" name="Rectangle 30"/>
          <p:cNvSpPr>
            <a:spLocks noChangeArrowheads="1"/>
          </p:cNvSpPr>
          <p:nvPr/>
        </p:nvSpPr>
        <p:spPr bwMode="auto">
          <a:xfrm>
            <a:off x="55546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9" name="Rectangle 31"/>
          <p:cNvSpPr>
            <a:spLocks noChangeArrowheads="1"/>
          </p:cNvSpPr>
          <p:nvPr/>
        </p:nvSpPr>
        <p:spPr bwMode="auto">
          <a:xfrm>
            <a:off x="5707063" y="3913188"/>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sN®hN</a:t>
            </a:r>
            <a:endParaRPr lang="en-US" altLang="en-US" sz="2400">
              <a:solidFill>
                <a:schemeClr val="bg1"/>
              </a:solidFill>
              <a:latin typeface="Times New Roman" charset="0"/>
              <a:ea typeface="Times New Roman" charset="0"/>
              <a:cs typeface="Times New Roman" charset="0"/>
            </a:endParaRPr>
          </a:p>
        </p:txBody>
      </p:sp>
      <p:sp>
        <p:nvSpPr>
          <p:cNvPr id="37920" name="Rectangle 32"/>
          <p:cNvSpPr>
            <a:spLocks noChangeArrowheads="1"/>
          </p:cNvSpPr>
          <p:nvPr/>
        </p:nvSpPr>
        <p:spPr bwMode="auto">
          <a:xfrm>
            <a:off x="664051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1" name="Rectangle 33"/>
          <p:cNvSpPr>
            <a:spLocks noChangeArrowheads="1"/>
          </p:cNvSpPr>
          <p:nvPr/>
        </p:nvSpPr>
        <p:spPr bwMode="auto">
          <a:xfrm>
            <a:off x="6792913" y="3913188"/>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KL®hN</a:t>
            </a:r>
            <a:endParaRPr lang="en-US" altLang="en-US" sz="2400">
              <a:solidFill>
                <a:schemeClr val="bg1"/>
              </a:solidFill>
              <a:latin typeface="Times New Roman" charset="0"/>
              <a:ea typeface="Times New Roman" charset="0"/>
              <a:cs typeface="Times New Roman" charset="0"/>
            </a:endParaRPr>
          </a:p>
        </p:txBody>
      </p:sp>
      <p:sp>
        <p:nvSpPr>
          <p:cNvPr id="37922" name="Rectangle 34"/>
          <p:cNvSpPr>
            <a:spLocks noChangeArrowheads="1"/>
          </p:cNvSpPr>
          <p:nvPr/>
        </p:nvSpPr>
        <p:spPr bwMode="auto">
          <a:xfrm>
            <a:off x="77263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3" name="Rectangle 35"/>
          <p:cNvSpPr>
            <a:spLocks noChangeArrowheads="1"/>
          </p:cNvSpPr>
          <p:nvPr/>
        </p:nvSpPr>
        <p:spPr bwMode="auto">
          <a:xfrm>
            <a:off x="7878763" y="3913188"/>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KS®hN</a:t>
            </a:r>
            <a:endParaRPr lang="en-US" altLang="en-US" sz="2400">
              <a:solidFill>
                <a:schemeClr val="bg1"/>
              </a:solidFill>
              <a:latin typeface="Times New Roman" charset="0"/>
              <a:ea typeface="Times New Roman" charset="0"/>
              <a:cs typeface="Times New Roman" charset="0"/>
            </a:endParaRPr>
          </a:p>
        </p:txBody>
      </p:sp>
      <p:sp>
        <p:nvSpPr>
          <p:cNvPr id="37924" name="Rectangle 36"/>
          <p:cNvSpPr>
            <a:spLocks noChangeArrowheads="1"/>
          </p:cNvSpPr>
          <p:nvPr/>
        </p:nvSpPr>
        <p:spPr bwMode="auto">
          <a:xfrm>
            <a:off x="12112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5" name="Rectangle 37"/>
          <p:cNvSpPr>
            <a:spLocks noChangeArrowheads="1"/>
          </p:cNvSpPr>
          <p:nvPr/>
        </p:nvSpPr>
        <p:spPr bwMode="auto">
          <a:xfrm>
            <a:off x="1363663" y="4302125"/>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pN®gN</a:t>
            </a:r>
            <a:endParaRPr lang="en-US" altLang="en-US" sz="2400">
              <a:solidFill>
                <a:schemeClr val="bg1"/>
              </a:solidFill>
              <a:latin typeface="Times New Roman" charset="0"/>
              <a:ea typeface="Times New Roman" charset="0"/>
              <a:cs typeface="Times New Roman" charset="0"/>
            </a:endParaRPr>
          </a:p>
        </p:txBody>
      </p:sp>
      <p:sp>
        <p:nvSpPr>
          <p:cNvPr id="37926" name="Rectangle 38"/>
          <p:cNvSpPr>
            <a:spLocks noChangeArrowheads="1"/>
          </p:cNvSpPr>
          <p:nvPr/>
        </p:nvSpPr>
        <p:spPr bwMode="auto">
          <a:xfrm>
            <a:off x="229711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7" name="Rectangle 39"/>
          <p:cNvSpPr>
            <a:spLocks noChangeArrowheads="1"/>
          </p:cNvSpPr>
          <p:nvPr/>
        </p:nvSpPr>
        <p:spPr bwMode="auto">
          <a:xfrm>
            <a:off x="2449513" y="4302125"/>
            <a:ext cx="6556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hN®gN</a:t>
            </a:r>
            <a:endParaRPr lang="en-US" altLang="en-US" sz="2400">
              <a:solidFill>
                <a:schemeClr val="bg1"/>
              </a:solidFill>
              <a:latin typeface="Times New Roman" charset="0"/>
              <a:ea typeface="Times New Roman" charset="0"/>
              <a:cs typeface="Times New Roman" charset="0"/>
            </a:endParaRPr>
          </a:p>
        </p:txBody>
      </p:sp>
      <p:sp>
        <p:nvSpPr>
          <p:cNvPr id="37928" name="Rectangle 40"/>
          <p:cNvSpPr>
            <a:spLocks noChangeArrowheads="1"/>
          </p:cNvSpPr>
          <p:nvPr/>
        </p:nvSpPr>
        <p:spPr bwMode="auto">
          <a:xfrm>
            <a:off x="33829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9" name="Rectangle 41"/>
          <p:cNvSpPr>
            <a:spLocks noChangeArrowheads="1"/>
          </p:cNvSpPr>
          <p:nvPr/>
        </p:nvSpPr>
        <p:spPr bwMode="auto">
          <a:xfrm>
            <a:off x="3535363" y="4302125"/>
            <a:ext cx="6191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gN®gN</a:t>
            </a:r>
            <a:endParaRPr lang="en-US" altLang="en-US" sz="2400">
              <a:solidFill>
                <a:schemeClr val="bg1"/>
              </a:solidFill>
              <a:latin typeface="Times New Roman" charset="0"/>
              <a:ea typeface="Times New Roman" charset="0"/>
              <a:cs typeface="Times New Roman" charset="0"/>
            </a:endParaRPr>
          </a:p>
        </p:txBody>
      </p:sp>
      <p:sp>
        <p:nvSpPr>
          <p:cNvPr id="37930" name="Rectangle 42"/>
          <p:cNvSpPr>
            <a:spLocks noChangeArrowheads="1"/>
          </p:cNvSpPr>
          <p:nvPr/>
        </p:nvSpPr>
        <p:spPr bwMode="auto">
          <a:xfrm>
            <a:off x="446881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1" name="Rectangle 43"/>
          <p:cNvSpPr>
            <a:spLocks noChangeArrowheads="1"/>
          </p:cNvSpPr>
          <p:nvPr/>
        </p:nvSpPr>
        <p:spPr bwMode="auto">
          <a:xfrm>
            <a:off x="4621213" y="4302125"/>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rN®gN</a:t>
            </a:r>
            <a:endParaRPr lang="en-US" altLang="en-US" sz="2400">
              <a:solidFill>
                <a:schemeClr val="bg1"/>
              </a:solidFill>
              <a:latin typeface="Times New Roman" charset="0"/>
              <a:ea typeface="Times New Roman" charset="0"/>
              <a:cs typeface="Times New Roman" charset="0"/>
            </a:endParaRPr>
          </a:p>
        </p:txBody>
      </p:sp>
      <p:sp>
        <p:nvSpPr>
          <p:cNvPr id="37932" name="Rectangle 44"/>
          <p:cNvSpPr>
            <a:spLocks noChangeArrowheads="1"/>
          </p:cNvSpPr>
          <p:nvPr/>
        </p:nvSpPr>
        <p:spPr bwMode="auto">
          <a:xfrm>
            <a:off x="55546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3" name="Rectangle 45"/>
          <p:cNvSpPr>
            <a:spLocks noChangeArrowheads="1"/>
          </p:cNvSpPr>
          <p:nvPr/>
        </p:nvSpPr>
        <p:spPr bwMode="auto">
          <a:xfrm>
            <a:off x="5707063" y="4302125"/>
            <a:ext cx="6556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sN®gN</a:t>
            </a:r>
            <a:endParaRPr lang="en-US" altLang="en-US" sz="2400">
              <a:solidFill>
                <a:schemeClr val="bg1"/>
              </a:solidFill>
              <a:latin typeface="Times New Roman" charset="0"/>
              <a:ea typeface="Times New Roman" charset="0"/>
              <a:cs typeface="Times New Roman" charset="0"/>
            </a:endParaRPr>
          </a:p>
        </p:txBody>
      </p:sp>
      <p:sp>
        <p:nvSpPr>
          <p:cNvPr id="37934" name="Rectangle 46"/>
          <p:cNvSpPr>
            <a:spLocks noChangeArrowheads="1"/>
          </p:cNvSpPr>
          <p:nvPr/>
        </p:nvSpPr>
        <p:spPr bwMode="auto">
          <a:xfrm>
            <a:off x="664051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5" name="Rectangle 47"/>
          <p:cNvSpPr>
            <a:spLocks noChangeArrowheads="1"/>
          </p:cNvSpPr>
          <p:nvPr/>
        </p:nvSpPr>
        <p:spPr bwMode="auto">
          <a:xfrm>
            <a:off x="6792913" y="4302125"/>
            <a:ext cx="6715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KL®gN</a:t>
            </a:r>
            <a:endParaRPr lang="en-US" altLang="en-US" sz="2400">
              <a:solidFill>
                <a:schemeClr val="bg1"/>
              </a:solidFill>
              <a:latin typeface="Times New Roman" charset="0"/>
              <a:ea typeface="Times New Roman" charset="0"/>
              <a:cs typeface="Times New Roman" charset="0"/>
            </a:endParaRPr>
          </a:p>
        </p:txBody>
      </p:sp>
      <p:sp>
        <p:nvSpPr>
          <p:cNvPr id="37936" name="Rectangle 48"/>
          <p:cNvSpPr>
            <a:spLocks noChangeArrowheads="1"/>
          </p:cNvSpPr>
          <p:nvPr/>
        </p:nvSpPr>
        <p:spPr bwMode="auto">
          <a:xfrm>
            <a:off x="77263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7" name="Rectangle 49"/>
          <p:cNvSpPr>
            <a:spLocks noChangeArrowheads="1"/>
          </p:cNvSpPr>
          <p:nvPr/>
        </p:nvSpPr>
        <p:spPr bwMode="auto">
          <a:xfrm>
            <a:off x="7878763" y="4302125"/>
            <a:ext cx="67627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KS-&gt;gN</a:t>
            </a:r>
            <a:endParaRPr lang="en-US" altLang="en-US" sz="2400">
              <a:solidFill>
                <a:schemeClr val="bg1"/>
              </a:solidFill>
              <a:latin typeface="Times New Roman" charset="0"/>
              <a:ea typeface="Times New Roman" charset="0"/>
              <a:cs typeface="Times New Roman" charset="0"/>
            </a:endParaRPr>
          </a:p>
        </p:txBody>
      </p:sp>
      <p:sp>
        <p:nvSpPr>
          <p:cNvPr id="37938" name="Rectangle 50"/>
          <p:cNvSpPr>
            <a:spLocks noChangeArrowheads="1"/>
          </p:cNvSpPr>
          <p:nvPr/>
        </p:nvSpPr>
        <p:spPr bwMode="auto">
          <a:xfrm>
            <a:off x="12112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9" name="Rectangle 51"/>
          <p:cNvSpPr>
            <a:spLocks noChangeArrowheads="1"/>
          </p:cNvSpPr>
          <p:nvPr/>
        </p:nvSpPr>
        <p:spPr bwMode="auto">
          <a:xfrm>
            <a:off x="1363663" y="4692650"/>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pN®rN</a:t>
            </a:r>
            <a:endParaRPr lang="en-US" altLang="en-US" sz="2400">
              <a:solidFill>
                <a:schemeClr val="bg1"/>
              </a:solidFill>
              <a:latin typeface="Times New Roman" charset="0"/>
              <a:ea typeface="Times New Roman" charset="0"/>
              <a:cs typeface="Times New Roman" charset="0"/>
            </a:endParaRPr>
          </a:p>
        </p:txBody>
      </p:sp>
      <p:sp>
        <p:nvSpPr>
          <p:cNvPr id="37940" name="Rectangle 52"/>
          <p:cNvSpPr>
            <a:spLocks noChangeArrowheads="1"/>
          </p:cNvSpPr>
          <p:nvPr/>
        </p:nvSpPr>
        <p:spPr bwMode="auto">
          <a:xfrm>
            <a:off x="229711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1" name="Rectangle 53"/>
          <p:cNvSpPr>
            <a:spLocks noChangeArrowheads="1"/>
          </p:cNvSpPr>
          <p:nvPr/>
        </p:nvSpPr>
        <p:spPr bwMode="auto">
          <a:xfrm>
            <a:off x="2449513" y="4692650"/>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hN®rN</a:t>
            </a:r>
            <a:endParaRPr lang="en-US" altLang="en-US" sz="2400">
              <a:solidFill>
                <a:schemeClr val="bg1"/>
              </a:solidFill>
              <a:latin typeface="Times New Roman" charset="0"/>
              <a:ea typeface="Times New Roman" charset="0"/>
              <a:cs typeface="Times New Roman" charset="0"/>
            </a:endParaRPr>
          </a:p>
        </p:txBody>
      </p:sp>
      <p:sp>
        <p:nvSpPr>
          <p:cNvPr id="37942" name="Rectangle 54"/>
          <p:cNvSpPr>
            <a:spLocks noChangeArrowheads="1"/>
          </p:cNvSpPr>
          <p:nvPr/>
        </p:nvSpPr>
        <p:spPr bwMode="auto">
          <a:xfrm>
            <a:off x="33829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3" name="Rectangle 55"/>
          <p:cNvSpPr>
            <a:spLocks noChangeArrowheads="1"/>
          </p:cNvSpPr>
          <p:nvPr/>
        </p:nvSpPr>
        <p:spPr bwMode="auto">
          <a:xfrm>
            <a:off x="3535363" y="4692650"/>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gN®rN</a:t>
            </a:r>
            <a:endParaRPr lang="en-US" altLang="en-US" sz="2400">
              <a:solidFill>
                <a:schemeClr val="bg1"/>
              </a:solidFill>
              <a:latin typeface="Times New Roman" charset="0"/>
              <a:ea typeface="Times New Roman" charset="0"/>
              <a:cs typeface="Times New Roman" charset="0"/>
            </a:endParaRPr>
          </a:p>
        </p:txBody>
      </p:sp>
      <p:sp>
        <p:nvSpPr>
          <p:cNvPr id="37944" name="Rectangle 56"/>
          <p:cNvSpPr>
            <a:spLocks noChangeArrowheads="1"/>
          </p:cNvSpPr>
          <p:nvPr/>
        </p:nvSpPr>
        <p:spPr bwMode="auto">
          <a:xfrm>
            <a:off x="446881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5" name="Rectangle 57"/>
          <p:cNvSpPr>
            <a:spLocks noChangeArrowheads="1"/>
          </p:cNvSpPr>
          <p:nvPr/>
        </p:nvSpPr>
        <p:spPr bwMode="auto">
          <a:xfrm>
            <a:off x="4621213" y="4692650"/>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rN®rN</a:t>
            </a:r>
            <a:endParaRPr lang="en-US" altLang="en-US" sz="2400">
              <a:solidFill>
                <a:schemeClr val="bg1"/>
              </a:solidFill>
              <a:latin typeface="Times New Roman" charset="0"/>
              <a:ea typeface="Times New Roman" charset="0"/>
              <a:cs typeface="Times New Roman" charset="0"/>
            </a:endParaRPr>
          </a:p>
        </p:txBody>
      </p:sp>
      <p:sp>
        <p:nvSpPr>
          <p:cNvPr id="37946" name="Rectangle 58"/>
          <p:cNvSpPr>
            <a:spLocks noChangeArrowheads="1"/>
          </p:cNvSpPr>
          <p:nvPr/>
        </p:nvSpPr>
        <p:spPr bwMode="auto">
          <a:xfrm>
            <a:off x="55546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7" name="Rectangle 59"/>
          <p:cNvSpPr>
            <a:spLocks noChangeArrowheads="1"/>
          </p:cNvSpPr>
          <p:nvPr/>
        </p:nvSpPr>
        <p:spPr bwMode="auto">
          <a:xfrm>
            <a:off x="5707063" y="4692650"/>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sN®rN</a:t>
            </a:r>
            <a:endParaRPr lang="en-US" altLang="en-US" sz="2400">
              <a:solidFill>
                <a:schemeClr val="bg1"/>
              </a:solidFill>
              <a:latin typeface="Times New Roman" charset="0"/>
              <a:ea typeface="Times New Roman" charset="0"/>
              <a:cs typeface="Times New Roman" charset="0"/>
            </a:endParaRPr>
          </a:p>
        </p:txBody>
      </p:sp>
      <p:sp>
        <p:nvSpPr>
          <p:cNvPr id="37948" name="Rectangle 60"/>
          <p:cNvSpPr>
            <a:spLocks noChangeArrowheads="1"/>
          </p:cNvSpPr>
          <p:nvPr/>
        </p:nvSpPr>
        <p:spPr bwMode="auto">
          <a:xfrm>
            <a:off x="664051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9" name="Rectangle 61"/>
          <p:cNvSpPr>
            <a:spLocks noChangeArrowheads="1"/>
          </p:cNvSpPr>
          <p:nvPr/>
        </p:nvSpPr>
        <p:spPr bwMode="auto">
          <a:xfrm>
            <a:off x="6792913" y="4692650"/>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KL®rN</a:t>
            </a:r>
            <a:endParaRPr lang="en-US" altLang="en-US" sz="2400">
              <a:solidFill>
                <a:schemeClr val="bg1"/>
              </a:solidFill>
              <a:latin typeface="Times New Roman" charset="0"/>
              <a:ea typeface="Times New Roman" charset="0"/>
              <a:cs typeface="Times New Roman" charset="0"/>
            </a:endParaRPr>
          </a:p>
        </p:txBody>
      </p:sp>
      <p:sp>
        <p:nvSpPr>
          <p:cNvPr id="37950" name="Rectangle 62"/>
          <p:cNvSpPr>
            <a:spLocks noChangeArrowheads="1"/>
          </p:cNvSpPr>
          <p:nvPr/>
        </p:nvSpPr>
        <p:spPr bwMode="auto">
          <a:xfrm>
            <a:off x="77263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1" name="Rectangle 63"/>
          <p:cNvSpPr>
            <a:spLocks noChangeArrowheads="1"/>
          </p:cNvSpPr>
          <p:nvPr/>
        </p:nvSpPr>
        <p:spPr bwMode="auto">
          <a:xfrm>
            <a:off x="7878763" y="4692650"/>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KS®rN</a:t>
            </a:r>
            <a:endParaRPr lang="en-US" altLang="en-US" sz="2400">
              <a:solidFill>
                <a:schemeClr val="bg1"/>
              </a:solidFill>
              <a:latin typeface="Times New Roman" charset="0"/>
              <a:ea typeface="Times New Roman" charset="0"/>
              <a:cs typeface="Times New Roman" charset="0"/>
            </a:endParaRPr>
          </a:p>
        </p:txBody>
      </p:sp>
      <p:sp>
        <p:nvSpPr>
          <p:cNvPr id="37952" name="Rectangle 64"/>
          <p:cNvSpPr>
            <a:spLocks noChangeArrowheads="1"/>
          </p:cNvSpPr>
          <p:nvPr/>
        </p:nvSpPr>
        <p:spPr bwMode="auto">
          <a:xfrm>
            <a:off x="12112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3" name="Rectangle 65"/>
          <p:cNvSpPr>
            <a:spLocks noChangeArrowheads="1"/>
          </p:cNvSpPr>
          <p:nvPr/>
        </p:nvSpPr>
        <p:spPr bwMode="auto">
          <a:xfrm>
            <a:off x="1363663" y="5083175"/>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pN®sN</a:t>
            </a:r>
            <a:endParaRPr lang="en-US" altLang="en-US" sz="2400">
              <a:solidFill>
                <a:schemeClr val="bg1"/>
              </a:solidFill>
              <a:latin typeface="Times New Roman" charset="0"/>
              <a:ea typeface="Times New Roman" charset="0"/>
              <a:cs typeface="Times New Roman" charset="0"/>
            </a:endParaRPr>
          </a:p>
        </p:txBody>
      </p:sp>
      <p:sp>
        <p:nvSpPr>
          <p:cNvPr id="37954" name="Rectangle 66"/>
          <p:cNvSpPr>
            <a:spLocks noChangeArrowheads="1"/>
          </p:cNvSpPr>
          <p:nvPr/>
        </p:nvSpPr>
        <p:spPr bwMode="auto">
          <a:xfrm>
            <a:off x="229711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5" name="Rectangle 67"/>
          <p:cNvSpPr>
            <a:spLocks noChangeArrowheads="1"/>
          </p:cNvSpPr>
          <p:nvPr/>
        </p:nvSpPr>
        <p:spPr bwMode="auto">
          <a:xfrm>
            <a:off x="2449513" y="5083175"/>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hN®sN</a:t>
            </a:r>
            <a:endParaRPr lang="en-US" altLang="en-US" sz="2400">
              <a:solidFill>
                <a:schemeClr val="bg1"/>
              </a:solidFill>
              <a:latin typeface="Times New Roman" charset="0"/>
              <a:ea typeface="Times New Roman" charset="0"/>
              <a:cs typeface="Times New Roman" charset="0"/>
            </a:endParaRPr>
          </a:p>
        </p:txBody>
      </p:sp>
      <p:sp>
        <p:nvSpPr>
          <p:cNvPr id="37956" name="Rectangle 68"/>
          <p:cNvSpPr>
            <a:spLocks noChangeArrowheads="1"/>
          </p:cNvSpPr>
          <p:nvPr/>
        </p:nvSpPr>
        <p:spPr bwMode="auto">
          <a:xfrm>
            <a:off x="33829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7" name="Rectangle 69"/>
          <p:cNvSpPr>
            <a:spLocks noChangeArrowheads="1"/>
          </p:cNvSpPr>
          <p:nvPr/>
        </p:nvSpPr>
        <p:spPr bwMode="auto">
          <a:xfrm>
            <a:off x="3535363" y="5083175"/>
            <a:ext cx="6556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gN®sN</a:t>
            </a:r>
            <a:endParaRPr lang="en-US" altLang="en-US" sz="2400">
              <a:solidFill>
                <a:schemeClr val="bg1"/>
              </a:solidFill>
              <a:latin typeface="Times New Roman" charset="0"/>
              <a:ea typeface="Times New Roman" charset="0"/>
              <a:cs typeface="Times New Roman" charset="0"/>
            </a:endParaRPr>
          </a:p>
        </p:txBody>
      </p:sp>
      <p:sp>
        <p:nvSpPr>
          <p:cNvPr id="37958" name="Rectangle 70"/>
          <p:cNvSpPr>
            <a:spLocks noChangeArrowheads="1"/>
          </p:cNvSpPr>
          <p:nvPr/>
        </p:nvSpPr>
        <p:spPr bwMode="auto">
          <a:xfrm>
            <a:off x="446881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9" name="Rectangle 71"/>
          <p:cNvSpPr>
            <a:spLocks noChangeArrowheads="1"/>
          </p:cNvSpPr>
          <p:nvPr/>
        </p:nvSpPr>
        <p:spPr bwMode="auto">
          <a:xfrm>
            <a:off x="4621213" y="5083175"/>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rN®sN</a:t>
            </a:r>
            <a:endParaRPr lang="en-US" altLang="en-US" sz="2400">
              <a:solidFill>
                <a:schemeClr val="bg1"/>
              </a:solidFill>
              <a:latin typeface="Times New Roman" charset="0"/>
              <a:ea typeface="Times New Roman" charset="0"/>
              <a:cs typeface="Times New Roman" charset="0"/>
            </a:endParaRPr>
          </a:p>
        </p:txBody>
      </p:sp>
      <p:sp>
        <p:nvSpPr>
          <p:cNvPr id="37960" name="Rectangle 72"/>
          <p:cNvSpPr>
            <a:spLocks noChangeArrowheads="1"/>
          </p:cNvSpPr>
          <p:nvPr/>
        </p:nvSpPr>
        <p:spPr bwMode="auto">
          <a:xfrm>
            <a:off x="55546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1" name="Rectangle 73"/>
          <p:cNvSpPr>
            <a:spLocks noChangeArrowheads="1"/>
          </p:cNvSpPr>
          <p:nvPr/>
        </p:nvSpPr>
        <p:spPr bwMode="auto">
          <a:xfrm>
            <a:off x="5707063" y="5083175"/>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sN®sN</a:t>
            </a:r>
            <a:endParaRPr lang="en-US" altLang="en-US" sz="2400">
              <a:solidFill>
                <a:schemeClr val="bg1"/>
              </a:solidFill>
              <a:latin typeface="Times New Roman" charset="0"/>
              <a:ea typeface="Times New Roman" charset="0"/>
              <a:cs typeface="Times New Roman" charset="0"/>
            </a:endParaRPr>
          </a:p>
        </p:txBody>
      </p:sp>
      <p:sp>
        <p:nvSpPr>
          <p:cNvPr id="37962" name="Rectangle 74"/>
          <p:cNvSpPr>
            <a:spLocks noChangeArrowheads="1"/>
          </p:cNvSpPr>
          <p:nvPr/>
        </p:nvSpPr>
        <p:spPr bwMode="auto">
          <a:xfrm>
            <a:off x="664051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3" name="Rectangle 75"/>
          <p:cNvSpPr>
            <a:spLocks noChangeArrowheads="1"/>
          </p:cNvSpPr>
          <p:nvPr/>
        </p:nvSpPr>
        <p:spPr bwMode="auto">
          <a:xfrm>
            <a:off x="6792913" y="5083175"/>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KL®sN</a:t>
            </a:r>
            <a:endParaRPr lang="en-US" altLang="en-US" sz="2400">
              <a:solidFill>
                <a:schemeClr val="bg1"/>
              </a:solidFill>
              <a:latin typeface="Times New Roman" charset="0"/>
              <a:ea typeface="Times New Roman" charset="0"/>
              <a:cs typeface="Times New Roman" charset="0"/>
            </a:endParaRPr>
          </a:p>
        </p:txBody>
      </p:sp>
      <p:sp>
        <p:nvSpPr>
          <p:cNvPr id="37964" name="Rectangle 76"/>
          <p:cNvSpPr>
            <a:spLocks noChangeArrowheads="1"/>
          </p:cNvSpPr>
          <p:nvPr/>
        </p:nvSpPr>
        <p:spPr bwMode="auto">
          <a:xfrm>
            <a:off x="77263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5" name="Rectangle 77"/>
          <p:cNvSpPr>
            <a:spLocks noChangeArrowheads="1"/>
          </p:cNvSpPr>
          <p:nvPr/>
        </p:nvSpPr>
        <p:spPr bwMode="auto">
          <a:xfrm>
            <a:off x="7878763" y="5083175"/>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KS®sN</a:t>
            </a:r>
            <a:endParaRPr lang="en-US" altLang="en-US" sz="2400">
              <a:solidFill>
                <a:schemeClr val="bg1"/>
              </a:solidFill>
              <a:latin typeface="Times New Roman" charset="0"/>
              <a:ea typeface="Times New Roman" charset="0"/>
              <a:cs typeface="Times New Roman" charset="0"/>
            </a:endParaRPr>
          </a:p>
        </p:txBody>
      </p:sp>
      <p:sp>
        <p:nvSpPr>
          <p:cNvPr id="37966" name="Rectangle 78"/>
          <p:cNvSpPr>
            <a:spLocks noChangeArrowheads="1"/>
          </p:cNvSpPr>
          <p:nvPr/>
        </p:nvSpPr>
        <p:spPr bwMode="auto">
          <a:xfrm>
            <a:off x="12112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7" name="Rectangle 79"/>
          <p:cNvSpPr>
            <a:spLocks noChangeArrowheads="1"/>
          </p:cNvSpPr>
          <p:nvPr/>
        </p:nvSpPr>
        <p:spPr bwMode="auto">
          <a:xfrm>
            <a:off x="1363663" y="5473700"/>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pN®KL</a:t>
            </a:r>
            <a:endParaRPr lang="en-US" altLang="en-US" sz="2400">
              <a:solidFill>
                <a:schemeClr val="bg1"/>
              </a:solidFill>
              <a:latin typeface="Times New Roman" charset="0"/>
              <a:ea typeface="Times New Roman" charset="0"/>
              <a:cs typeface="Times New Roman" charset="0"/>
            </a:endParaRPr>
          </a:p>
        </p:txBody>
      </p:sp>
      <p:sp>
        <p:nvSpPr>
          <p:cNvPr id="37968" name="Rectangle 80"/>
          <p:cNvSpPr>
            <a:spLocks noChangeArrowheads="1"/>
          </p:cNvSpPr>
          <p:nvPr/>
        </p:nvSpPr>
        <p:spPr bwMode="auto">
          <a:xfrm>
            <a:off x="229711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9" name="Rectangle 81"/>
          <p:cNvSpPr>
            <a:spLocks noChangeArrowheads="1"/>
          </p:cNvSpPr>
          <p:nvPr/>
        </p:nvSpPr>
        <p:spPr bwMode="auto">
          <a:xfrm>
            <a:off x="2449513" y="5473700"/>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hN®KL</a:t>
            </a:r>
            <a:endParaRPr lang="en-US" altLang="en-US" sz="2400">
              <a:solidFill>
                <a:schemeClr val="bg1"/>
              </a:solidFill>
              <a:latin typeface="Times New Roman" charset="0"/>
              <a:ea typeface="Times New Roman" charset="0"/>
              <a:cs typeface="Times New Roman" charset="0"/>
            </a:endParaRPr>
          </a:p>
        </p:txBody>
      </p:sp>
      <p:sp>
        <p:nvSpPr>
          <p:cNvPr id="37970" name="Rectangle 82"/>
          <p:cNvSpPr>
            <a:spLocks noChangeArrowheads="1"/>
          </p:cNvSpPr>
          <p:nvPr/>
        </p:nvSpPr>
        <p:spPr bwMode="auto">
          <a:xfrm>
            <a:off x="33829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1" name="Rectangle 83"/>
          <p:cNvSpPr>
            <a:spLocks noChangeArrowheads="1"/>
          </p:cNvSpPr>
          <p:nvPr/>
        </p:nvSpPr>
        <p:spPr bwMode="auto">
          <a:xfrm>
            <a:off x="3535363" y="5473700"/>
            <a:ext cx="6715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dirty="0" err="1">
                <a:solidFill>
                  <a:schemeClr val="bg1"/>
                </a:solidFill>
                <a:latin typeface="Symbol" charset="2"/>
                <a:ea typeface="Times New Roman" charset="0"/>
                <a:cs typeface="Times New Roman" charset="0"/>
              </a:rPr>
              <a:t>gN®KL</a:t>
            </a:r>
            <a:endParaRPr lang="en-US" altLang="en-US" sz="2400" dirty="0">
              <a:solidFill>
                <a:schemeClr val="bg1"/>
              </a:solidFill>
              <a:latin typeface="Times New Roman" charset="0"/>
              <a:ea typeface="Times New Roman" charset="0"/>
              <a:cs typeface="Times New Roman" charset="0"/>
            </a:endParaRPr>
          </a:p>
        </p:txBody>
      </p:sp>
      <p:sp>
        <p:nvSpPr>
          <p:cNvPr id="37972" name="Rectangle 84"/>
          <p:cNvSpPr>
            <a:spLocks noChangeArrowheads="1"/>
          </p:cNvSpPr>
          <p:nvPr/>
        </p:nvSpPr>
        <p:spPr bwMode="auto">
          <a:xfrm>
            <a:off x="446881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3" name="Rectangle 85"/>
          <p:cNvSpPr>
            <a:spLocks noChangeArrowheads="1"/>
          </p:cNvSpPr>
          <p:nvPr/>
        </p:nvSpPr>
        <p:spPr bwMode="auto">
          <a:xfrm>
            <a:off x="4621213" y="5473700"/>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rN®KL</a:t>
            </a:r>
            <a:endParaRPr lang="en-US" altLang="en-US" sz="2400">
              <a:solidFill>
                <a:schemeClr val="bg1"/>
              </a:solidFill>
              <a:latin typeface="Times New Roman" charset="0"/>
              <a:ea typeface="Times New Roman" charset="0"/>
              <a:cs typeface="Times New Roman" charset="0"/>
            </a:endParaRPr>
          </a:p>
        </p:txBody>
      </p:sp>
      <p:sp>
        <p:nvSpPr>
          <p:cNvPr id="37974" name="Rectangle 86"/>
          <p:cNvSpPr>
            <a:spLocks noChangeArrowheads="1"/>
          </p:cNvSpPr>
          <p:nvPr/>
        </p:nvSpPr>
        <p:spPr bwMode="auto">
          <a:xfrm>
            <a:off x="55546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5" name="Rectangle 87"/>
          <p:cNvSpPr>
            <a:spLocks noChangeArrowheads="1"/>
          </p:cNvSpPr>
          <p:nvPr/>
        </p:nvSpPr>
        <p:spPr bwMode="auto">
          <a:xfrm>
            <a:off x="5707063" y="5473700"/>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sN®KL</a:t>
            </a:r>
            <a:endParaRPr lang="en-US" altLang="en-US" sz="2400">
              <a:solidFill>
                <a:schemeClr val="bg1"/>
              </a:solidFill>
              <a:latin typeface="Times New Roman" charset="0"/>
              <a:ea typeface="Times New Roman" charset="0"/>
              <a:cs typeface="Times New Roman" charset="0"/>
            </a:endParaRPr>
          </a:p>
        </p:txBody>
      </p:sp>
      <p:sp>
        <p:nvSpPr>
          <p:cNvPr id="37976" name="Rectangle 88"/>
          <p:cNvSpPr>
            <a:spLocks noChangeArrowheads="1"/>
          </p:cNvSpPr>
          <p:nvPr/>
        </p:nvSpPr>
        <p:spPr bwMode="auto">
          <a:xfrm>
            <a:off x="664051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7" name="Rectangle 89"/>
          <p:cNvSpPr>
            <a:spLocks noChangeArrowheads="1"/>
          </p:cNvSpPr>
          <p:nvPr/>
        </p:nvSpPr>
        <p:spPr bwMode="auto">
          <a:xfrm>
            <a:off x="6792913" y="5473700"/>
            <a:ext cx="7239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KL®KL</a:t>
            </a:r>
            <a:endParaRPr lang="en-US" altLang="en-US" sz="2400">
              <a:solidFill>
                <a:schemeClr val="bg1"/>
              </a:solidFill>
              <a:latin typeface="Times New Roman" charset="0"/>
              <a:ea typeface="Times New Roman" charset="0"/>
              <a:cs typeface="Times New Roman" charset="0"/>
            </a:endParaRPr>
          </a:p>
        </p:txBody>
      </p:sp>
      <p:sp>
        <p:nvSpPr>
          <p:cNvPr id="37978" name="Rectangle 90"/>
          <p:cNvSpPr>
            <a:spLocks noChangeArrowheads="1"/>
          </p:cNvSpPr>
          <p:nvPr/>
        </p:nvSpPr>
        <p:spPr bwMode="auto">
          <a:xfrm>
            <a:off x="77263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9" name="Rectangle 91"/>
          <p:cNvSpPr>
            <a:spLocks noChangeArrowheads="1"/>
          </p:cNvSpPr>
          <p:nvPr/>
        </p:nvSpPr>
        <p:spPr bwMode="auto">
          <a:xfrm>
            <a:off x="7878763" y="5473700"/>
            <a:ext cx="7064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KS®KL</a:t>
            </a:r>
            <a:endParaRPr lang="en-US" altLang="en-US" sz="2400">
              <a:solidFill>
                <a:schemeClr val="bg1"/>
              </a:solidFill>
              <a:latin typeface="Times New Roman" charset="0"/>
              <a:ea typeface="Times New Roman" charset="0"/>
              <a:cs typeface="Times New Roman" charset="0"/>
            </a:endParaRPr>
          </a:p>
        </p:txBody>
      </p:sp>
      <p:sp>
        <p:nvSpPr>
          <p:cNvPr id="37980" name="Rectangle 92"/>
          <p:cNvSpPr>
            <a:spLocks noChangeArrowheads="1"/>
          </p:cNvSpPr>
          <p:nvPr/>
        </p:nvSpPr>
        <p:spPr bwMode="auto">
          <a:xfrm>
            <a:off x="12112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1" name="Rectangle 93"/>
          <p:cNvSpPr>
            <a:spLocks noChangeArrowheads="1"/>
          </p:cNvSpPr>
          <p:nvPr/>
        </p:nvSpPr>
        <p:spPr bwMode="auto">
          <a:xfrm>
            <a:off x="1363663" y="5862638"/>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pN®KS</a:t>
            </a:r>
            <a:endParaRPr lang="en-US" altLang="en-US" sz="2400">
              <a:solidFill>
                <a:schemeClr val="bg1"/>
              </a:solidFill>
              <a:latin typeface="Times New Roman" charset="0"/>
              <a:ea typeface="Times New Roman" charset="0"/>
              <a:cs typeface="Times New Roman" charset="0"/>
            </a:endParaRPr>
          </a:p>
        </p:txBody>
      </p:sp>
      <p:sp>
        <p:nvSpPr>
          <p:cNvPr id="37982" name="Rectangle 94"/>
          <p:cNvSpPr>
            <a:spLocks noChangeArrowheads="1"/>
          </p:cNvSpPr>
          <p:nvPr/>
        </p:nvSpPr>
        <p:spPr bwMode="auto">
          <a:xfrm>
            <a:off x="229711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3" name="Rectangle 95"/>
          <p:cNvSpPr>
            <a:spLocks noChangeArrowheads="1"/>
          </p:cNvSpPr>
          <p:nvPr/>
        </p:nvSpPr>
        <p:spPr bwMode="auto">
          <a:xfrm>
            <a:off x="2449513" y="5862638"/>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hN®KS</a:t>
            </a:r>
            <a:endParaRPr lang="en-US" altLang="en-US" sz="2400">
              <a:solidFill>
                <a:schemeClr val="bg1"/>
              </a:solidFill>
              <a:latin typeface="Times New Roman" charset="0"/>
              <a:ea typeface="Times New Roman" charset="0"/>
              <a:cs typeface="Times New Roman" charset="0"/>
            </a:endParaRPr>
          </a:p>
        </p:txBody>
      </p:sp>
      <p:sp>
        <p:nvSpPr>
          <p:cNvPr id="37984" name="Rectangle 96"/>
          <p:cNvSpPr>
            <a:spLocks noChangeArrowheads="1"/>
          </p:cNvSpPr>
          <p:nvPr/>
        </p:nvSpPr>
        <p:spPr bwMode="auto">
          <a:xfrm>
            <a:off x="33829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5" name="Rectangle 97"/>
          <p:cNvSpPr>
            <a:spLocks noChangeArrowheads="1"/>
          </p:cNvSpPr>
          <p:nvPr/>
        </p:nvSpPr>
        <p:spPr bwMode="auto">
          <a:xfrm>
            <a:off x="3535363" y="5862638"/>
            <a:ext cx="6540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gN®KS</a:t>
            </a:r>
            <a:endParaRPr lang="en-US" altLang="en-US" sz="2400">
              <a:solidFill>
                <a:schemeClr val="bg1"/>
              </a:solidFill>
              <a:latin typeface="Times New Roman" charset="0"/>
              <a:ea typeface="Times New Roman" charset="0"/>
              <a:cs typeface="Times New Roman" charset="0"/>
            </a:endParaRPr>
          </a:p>
        </p:txBody>
      </p:sp>
      <p:sp>
        <p:nvSpPr>
          <p:cNvPr id="37986" name="Rectangle 98"/>
          <p:cNvSpPr>
            <a:spLocks noChangeArrowheads="1"/>
          </p:cNvSpPr>
          <p:nvPr/>
        </p:nvSpPr>
        <p:spPr bwMode="auto">
          <a:xfrm>
            <a:off x="446881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7" name="Rectangle 99"/>
          <p:cNvSpPr>
            <a:spLocks noChangeArrowheads="1"/>
          </p:cNvSpPr>
          <p:nvPr/>
        </p:nvSpPr>
        <p:spPr bwMode="auto">
          <a:xfrm>
            <a:off x="4621213" y="5862638"/>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rN®KS</a:t>
            </a:r>
            <a:endParaRPr lang="en-US" altLang="en-US" sz="2400">
              <a:solidFill>
                <a:schemeClr val="bg1"/>
              </a:solidFill>
              <a:latin typeface="Times New Roman" charset="0"/>
              <a:ea typeface="Times New Roman" charset="0"/>
              <a:cs typeface="Times New Roman" charset="0"/>
            </a:endParaRPr>
          </a:p>
        </p:txBody>
      </p:sp>
      <p:sp>
        <p:nvSpPr>
          <p:cNvPr id="37988" name="Rectangle 100"/>
          <p:cNvSpPr>
            <a:spLocks noChangeArrowheads="1"/>
          </p:cNvSpPr>
          <p:nvPr/>
        </p:nvSpPr>
        <p:spPr bwMode="auto">
          <a:xfrm>
            <a:off x="55546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9" name="Rectangle 101"/>
          <p:cNvSpPr>
            <a:spLocks noChangeArrowheads="1"/>
          </p:cNvSpPr>
          <p:nvPr/>
        </p:nvSpPr>
        <p:spPr bwMode="auto">
          <a:xfrm>
            <a:off x="5707063" y="5862638"/>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sN®KS</a:t>
            </a:r>
            <a:endParaRPr lang="en-US" altLang="en-US" sz="2400">
              <a:solidFill>
                <a:schemeClr val="bg1"/>
              </a:solidFill>
              <a:latin typeface="Times New Roman" charset="0"/>
              <a:ea typeface="Times New Roman" charset="0"/>
              <a:cs typeface="Times New Roman" charset="0"/>
            </a:endParaRPr>
          </a:p>
        </p:txBody>
      </p:sp>
      <p:sp>
        <p:nvSpPr>
          <p:cNvPr id="37990" name="Rectangle 102"/>
          <p:cNvSpPr>
            <a:spLocks noChangeArrowheads="1"/>
          </p:cNvSpPr>
          <p:nvPr/>
        </p:nvSpPr>
        <p:spPr bwMode="auto">
          <a:xfrm>
            <a:off x="664051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91" name="Rectangle 103"/>
          <p:cNvSpPr>
            <a:spLocks noChangeArrowheads="1"/>
          </p:cNvSpPr>
          <p:nvPr/>
        </p:nvSpPr>
        <p:spPr bwMode="auto">
          <a:xfrm>
            <a:off x="6792913" y="5862638"/>
            <a:ext cx="7064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KL®KS</a:t>
            </a:r>
            <a:endParaRPr lang="en-US" altLang="en-US" sz="2400">
              <a:solidFill>
                <a:schemeClr val="bg1"/>
              </a:solidFill>
              <a:latin typeface="Times New Roman" charset="0"/>
              <a:ea typeface="Times New Roman" charset="0"/>
              <a:cs typeface="Times New Roman" charset="0"/>
            </a:endParaRPr>
          </a:p>
        </p:txBody>
      </p:sp>
      <p:sp>
        <p:nvSpPr>
          <p:cNvPr id="37992" name="Rectangle 104"/>
          <p:cNvSpPr>
            <a:spLocks noChangeArrowheads="1"/>
          </p:cNvSpPr>
          <p:nvPr/>
        </p:nvSpPr>
        <p:spPr bwMode="auto">
          <a:xfrm>
            <a:off x="77263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93" name="Rectangle 105"/>
          <p:cNvSpPr>
            <a:spLocks noChangeArrowheads="1"/>
          </p:cNvSpPr>
          <p:nvPr/>
        </p:nvSpPr>
        <p:spPr bwMode="auto">
          <a:xfrm>
            <a:off x="7878763" y="5862638"/>
            <a:ext cx="68897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KS®KS</a:t>
            </a:r>
            <a:endParaRPr lang="en-US" altLang="en-US" sz="2400">
              <a:solidFill>
                <a:schemeClr val="bg1"/>
              </a:solidFill>
              <a:latin typeface="Times New Roman" charset="0"/>
              <a:ea typeface="Times New Roman" charset="0"/>
              <a:cs typeface="Times New Roman" charset="0"/>
            </a:endParaRPr>
          </a:p>
        </p:txBody>
      </p:sp>
      <p:sp>
        <p:nvSpPr>
          <p:cNvPr id="37994" name="Line 106"/>
          <p:cNvSpPr>
            <a:spLocks noChangeShapeType="1"/>
          </p:cNvSpPr>
          <p:nvPr/>
        </p:nvSpPr>
        <p:spPr bwMode="auto">
          <a:xfrm>
            <a:off x="1143000" y="3352800"/>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95" name="Rectangle 107"/>
          <p:cNvSpPr>
            <a:spLocks noChangeArrowheads="1"/>
          </p:cNvSpPr>
          <p:nvPr/>
        </p:nvSpPr>
        <p:spPr bwMode="auto">
          <a:xfrm>
            <a:off x="1143000" y="3352800"/>
            <a:ext cx="7600950" cy="174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996" name="Line 108"/>
          <p:cNvSpPr>
            <a:spLocks noChangeShapeType="1"/>
          </p:cNvSpPr>
          <p:nvPr/>
        </p:nvSpPr>
        <p:spPr bwMode="auto">
          <a:xfrm>
            <a:off x="1143000" y="3743325"/>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97" name="Rectangle 109"/>
          <p:cNvSpPr>
            <a:spLocks noChangeArrowheads="1"/>
          </p:cNvSpPr>
          <p:nvPr/>
        </p:nvSpPr>
        <p:spPr bwMode="auto">
          <a:xfrm>
            <a:off x="1143000" y="3743325"/>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998" name="Line 110"/>
          <p:cNvSpPr>
            <a:spLocks noChangeShapeType="1"/>
          </p:cNvSpPr>
          <p:nvPr/>
        </p:nvSpPr>
        <p:spPr bwMode="auto">
          <a:xfrm>
            <a:off x="1143000" y="4133850"/>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99" name="Rectangle 111"/>
          <p:cNvSpPr>
            <a:spLocks noChangeArrowheads="1"/>
          </p:cNvSpPr>
          <p:nvPr/>
        </p:nvSpPr>
        <p:spPr bwMode="auto">
          <a:xfrm>
            <a:off x="1143000" y="4133850"/>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0" name="Line 112"/>
          <p:cNvSpPr>
            <a:spLocks noChangeShapeType="1"/>
          </p:cNvSpPr>
          <p:nvPr/>
        </p:nvSpPr>
        <p:spPr bwMode="auto">
          <a:xfrm>
            <a:off x="668338" y="4641972"/>
            <a:ext cx="7600950"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8001" name="Rectangle 113"/>
          <p:cNvSpPr>
            <a:spLocks noChangeArrowheads="1"/>
          </p:cNvSpPr>
          <p:nvPr/>
        </p:nvSpPr>
        <p:spPr bwMode="auto">
          <a:xfrm>
            <a:off x="1143000" y="4522788"/>
            <a:ext cx="7600950" cy="17462"/>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2" name="Line 114"/>
          <p:cNvSpPr>
            <a:spLocks noChangeShapeType="1"/>
          </p:cNvSpPr>
          <p:nvPr/>
        </p:nvSpPr>
        <p:spPr bwMode="auto">
          <a:xfrm>
            <a:off x="1143000" y="4913313"/>
            <a:ext cx="7600950"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3" name="Rectangle 115"/>
          <p:cNvSpPr>
            <a:spLocks noChangeArrowheads="1"/>
          </p:cNvSpPr>
          <p:nvPr/>
        </p:nvSpPr>
        <p:spPr bwMode="auto">
          <a:xfrm>
            <a:off x="1143000" y="4913313"/>
            <a:ext cx="7600950" cy="17462"/>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4" name="Line 116"/>
          <p:cNvSpPr>
            <a:spLocks noChangeShapeType="1"/>
          </p:cNvSpPr>
          <p:nvPr/>
        </p:nvSpPr>
        <p:spPr bwMode="auto">
          <a:xfrm>
            <a:off x="1087438" y="5317194"/>
            <a:ext cx="7600950"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5" name="Rectangle 117"/>
          <p:cNvSpPr>
            <a:spLocks noChangeArrowheads="1"/>
          </p:cNvSpPr>
          <p:nvPr/>
        </p:nvSpPr>
        <p:spPr bwMode="auto">
          <a:xfrm>
            <a:off x="1143000" y="5303838"/>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7" name="Rectangle 119"/>
          <p:cNvSpPr>
            <a:spLocks noChangeArrowheads="1"/>
          </p:cNvSpPr>
          <p:nvPr/>
        </p:nvSpPr>
        <p:spPr bwMode="auto">
          <a:xfrm>
            <a:off x="1143000" y="5694363"/>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8" name="Line 120"/>
          <p:cNvSpPr>
            <a:spLocks noChangeShapeType="1"/>
          </p:cNvSpPr>
          <p:nvPr/>
        </p:nvSpPr>
        <p:spPr bwMode="auto">
          <a:xfrm>
            <a:off x="1143000" y="6083300"/>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9" name="Rectangle 121"/>
          <p:cNvSpPr>
            <a:spLocks noChangeArrowheads="1"/>
          </p:cNvSpPr>
          <p:nvPr/>
        </p:nvSpPr>
        <p:spPr bwMode="auto">
          <a:xfrm>
            <a:off x="1143000" y="6083300"/>
            <a:ext cx="7600950" cy="174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0" name="Line 122"/>
          <p:cNvSpPr>
            <a:spLocks noChangeShapeType="1"/>
          </p:cNvSpPr>
          <p:nvPr/>
        </p:nvSpPr>
        <p:spPr bwMode="auto">
          <a:xfrm>
            <a:off x="11430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1" name="Rectangle 123"/>
          <p:cNvSpPr>
            <a:spLocks noChangeArrowheads="1"/>
          </p:cNvSpPr>
          <p:nvPr/>
        </p:nvSpPr>
        <p:spPr bwMode="auto">
          <a:xfrm>
            <a:off x="11430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3" name="Rectangle 125"/>
          <p:cNvSpPr>
            <a:spLocks noChangeArrowheads="1"/>
          </p:cNvSpPr>
          <p:nvPr/>
        </p:nvSpPr>
        <p:spPr bwMode="auto">
          <a:xfrm>
            <a:off x="22288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4" name="Line 126"/>
          <p:cNvSpPr>
            <a:spLocks noChangeShapeType="1"/>
          </p:cNvSpPr>
          <p:nvPr/>
        </p:nvSpPr>
        <p:spPr bwMode="auto">
          <a:xfrm>
            <a:off x="33147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5" name="Rectangle 127"/>
          <p:cNvSpPr>
            <a:spLocks noChangeArrowheads="1"/>
          </p:cNvSpPr>
          <p:nvPr/>
        </p:nvSpPr>
        <p:spPr bwMode="auto">
          <a:xfrm>
            <a:off x="33147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6" name="Line 128"/>
          <p:cNvSpPr>
            <a:spLocks noChangeShapeType="1"/>
          </p:cNvSpPr>
          <p:nvPr/>
        </p:nvSpPr>
        <p:spPr bwMode="auto">
          <a:xfrm>
            <a:off x="440055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7" name="Rectangle 129"/>
          <p:cNvSpPr>
            <a:spLocks noChangeArrowheads="1"/>
          </p:cNvSpPr>
          <p:nvPr/>
        </p:nvSpPr>
        <p:spPr bwMode="auto">
          <a:xfrm>
            <a:off x="44005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8" name="Line 130"/>
          <p:cNvSpPr>
            <a:spLocks noChangeShapeType="1"/>
          </p:cNvSpPr>
          <p:nvPr/>
        </p:nvSpPr>
        <p:spPr bwMode="auto">
          <a:xfrm>
            <a:off x="54864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9" name="Rectangle 131"/>
          <p:cNvSpPr>
            <a:spLocks noChangeArrowheads="1"/>
          </p:cNvSpPr>
          <p:nvPr/>
        </p:nvSpPr>
        <p:spPr bwMode="auto">
          <a:xfrm>
            <a:off x="54864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20" name="Line 132"/>
          <p:cNvSpPr>
            <a:spLocks noChangeShapeType="1"/>
          </p:cNvSpPr>
          <p:nvPr/>
        </p:nvSpPr>
        <p:spPr bwMode="auto">
          <a:xfrm>
            <a:off x="657225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21" name="Rectangle 133"/>
          <p:cNvSpPr>
            <a:spLocks noChangeArrowheads="1"/>
          </p:cNvSpPr>
          <p:nvPr/>
        </p:nvSpPr>
        <p:spPr bwMode="auto">
          <a:xfrm>
            <a:off x="65722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22" name="Line 134"/>
          <p:cNvSpPr>
            <a:spLocks noChangeShapeType="1"/>
          </p:cNvSpPr>
          <p:nvPr/>
        </p:nvSpPr>
        <p:spPr bwMode="auto">
          <a:xfrm>
            <a:off x="76581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23" name="Rectangle 135"/>
          <p:cNvSpPr>
            <a:spLocks noChangeArrowheads="1"/>
          </p:cNvSpPr>
          <p:nvPr/>
        </p:nvSpPr>
        <p:spPr bwMode="auto">
          <a:xfrm>
            <a:off x="76581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24" name="Line 136"/>
          <p:cNvSpPr>
            <a:spLocks noChangeShapeType="1"/>
          </p:cNvSpPr>
          <p:nvPr/>
        </p:nvSpPr>
        <p:spPr bwMode="auto">
          <a:xfrm>
            <a:off x="874395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25" name="Rectangle 137"/>
          <p:cNvSpPr>
            <a:spLocks noChangeArrowheads="1"/>
          </p:cNvSpPr>
          <p:nvPr/>
        </p:nvSpPr>
        <p:spPr bwMode="auto">
          <a:xfrm>
            <a:off x="87439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6154" name="Rectangle 138"/>
          <p:cNvSpPr>
            <a:spLocks noChangeArrowheads="1"/>
          </p:cNvSpPr>
          <p:nvPr/>
        </p:nvSpPr>
        <p:spPr bwMode="auto">
          <a:xfrm>
            <a:off x="4189413" y="1242030"/>
            <a:ext cx="4572000" cy="1600200"/>
          </a:xfrm>
          <a:prstGeom prst="rect">
            <a:avLst/>
          </a:prstGeom>
          <a:solidFill>
            <a:srgbClr val="FDFC98"/>
          </a:solidFill>
          <a:ln w="9525">
            <a:solidFill>
              <a:srgbClr val="000000"/>
            </a:solidFill>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70C0"/>
                </a:solidFill>
                <a:latin typeface="+mj-lt"/>
                <a:ea typeface="Book Antiqua" charset="0"/>
                <a:cs typeface="Book Antiqua" charset="0"/>
              </a:rPr>
              <a:t>Accounting for the FSI within coupled channel approaches is vital to gain insight into the N* spectrum/structure in a way consistent with the restrictions imposed by a general unitarity condition</a:t>
            </a:r>
            <a:r>
              <a:rPr lang="en-US" altLang="en-US" sz="2000" dirty="0">
                <a:solidFill>
                  <a:schemeClr val="bg1"/>
                </a:solidFill>
                <a:latin typeface="+mj-lt"/>
                <a:ea typeface="Book Antiqua" charset="0"/>
                <a:cs typeface="Book Antiqua" charset="0"/>
              </a:rPr>
              <a:t>. </a:t>
            </a:r>
            <a:endParaRPr lang="en-US" altLang="en-US" sz="2000" dirty="0">
              <a:solidFill>
                <a:srgbClr val="FFFF99"/>
              </a:solidFill>
              <a:latin typeface="+mj-lt"/>
              <a:ea typeface="Book Antiqua" charset="0"/>
              <a:cs typeface="Book Antiqua" charset="0"/>
            </a:endParaRPr>
          </a:p>
        </p:txBody>
      </p:sp>
      <p:grpSp>
        <p:nvGrpSpPr>
          <p:cNvPr id="38027" name="Group 139"/>
          <p:cNvGrpSpPr>
            <a:grpSpLocks/>
          </p:cNvGrpSpPr>
          <p:nvPr/>
        </p:nvGrpSpPr>
        <p:grpSpPr bwMode="auto">
          <a:xfrm>
            <a:off x="423048" y="921681"/>
            <a:ext cx="3579110" cy="2246313"/>
            <a:chOff x="669" y="624"/>
            <a:chExt cx="2420" cy="1415"/>
          </a:xfrm>
        </p:grpSpPr>
        <p:sp>
          <p:nvSpPr>
            <p:cNvPr id="38029" name="Text Box 140"/>
            <p:cNvSpPr txBox="1">
              <a:spLocks noChangeArrowheads="1"/>
            </p:cNvSpPr>
            <p:nvPr/>
          </p:nvSpPr>
          <p:spPr bwMode="auto">
            <a:xfrm>
              <a:off x="669" y="624"/>
              <a:ext cx="2420" cy="1415"/>
            </a:xfrm>
            <a:prstGeom prst="rect">
              <a:avLst/>
            </a:prstGeom>
            <a:solidFill>
              <a:srgbClr val="FFFF00"/>
            </a:solidFill>
            <a:ln w="19050">
              <a:solidFill>
                <a:srgbClr val="FF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r>
                <a:rPr lang="en-US" altLang="en-US" sz="2800" b="1" dirty="0">
                  <a:solidFill>
                    <a:srgbClr val="660033"/>
                  </a:solidFill>
                  <a:latin typeface="Times New Roman" charset="0"/>
                  <a:ea typeface="Times New Roman" charset="0"/>
                  <a:cs typeface="Times New Roman" charset="0"/>
                  <a:sym typeface="Symbol" charset="2"/>
                </a:rPr>
                <a:t>		                N</a:t>
              </a:r>
            </a:p>
            <a:p>
              <a:pPr algn="l"/>
              <a:r>
                <a:rPr lang="en-US" altLang="en-US" sz="2800" b="1" dirty="0">
                  <a:solidFill>
                    <a:srgbClr val="660033"/>
                  </a:solidFill>
                  <a:latin typeface="Times New Roman" charset="0"/>
                  <a:ea typeface="Times New Roman" charset="0"/>
                  <a:cs typeface="Times New Roman" charset="0"/>
                  <a:sym typeface="Symbol" charset="2"/>
                </a:rPr>
                <a:t>		              </a:t>
              </a:r>
              <a:r>
                <a:rPr lang="en-US" altLang="en-US" sz="2800" b="1" dirty="0">
                  <a:solidFill>
                    <a:srgbClr val="660033"/>
                  </a:solidFill>
                  <a:ea typeface="Arial" charset="0"/>
                  <a:cs typeface="Arial" charset="0"/>
                  <a:sym typeface="Symbol" charset="2"/>
                </a:rPr>
                <a:t></a:t>
              </a:r>
              <a:r>
                <a:rPr lang="en-US" altLang="en-US" sz="2800" b="1" dirty="0">
                  <a:solidFill>
                    <a:srgbClr val="660033"/>
                  </a:solidFill>
                  <a:latin typeface="Times New Roman" charset="0"/>
                  <a:ea typeface="Times New Roman" charset="0"/>
                  <a:cs typeface="Times New Roman" charset="0"/>
                  <a:sym typeface="Symbol" charset="2"/>
                </a:rPr>
                <a:t>N</a:t>
              </a:r>
            </a:p>
            <a:p>
              <a:pPr algn="l"/>
              <a:r>
                <a:rPr lang="en-US" altLang="en-US" sz="2800" b="1" dirty="0">
                  <a:solidFill>
                    <a:srgbClr val="660033"/>
                  </a:solidFill>
                  <a:latin typeface="Times New Roman" charset="0"/>
                  <a:ea typeface="Times New Roman" charset="0"/>
                  <a:cs typeface="Times New Roman" charset="0"/>
                  <a:sym typeface="Symbol" charset="2"/>
                </a:rPr>
                <a:t>      N*     </a:t>
              </a:r>
              <a:r>
                <a:rPr lang="en-US" altLang="en-US" sz="2800" b="1" dirty="0">
                  <a:solidFill>
                    <a:srgbClr val="660033"/>
                  </a:solidFill>
                  <a:ea typeface="Arial" charset="0"/>
                  <a:cs typeface="Arial" charset="0"/>
                  <a:sym typeface="Symbol" charset="2"/>
                </a:rPr>
                <a:t></a:t>
              </a:r>
              <a:r>
                <a:rPr lang="en-US" altLang="en-US" sz="2800" b="1" dirty="0">
                  <a:solidFill>
                    <a:srgbClr val="660033"/>
                  </a:solidFill>
                  <a:latin typeface="Times New Roman" charset="0"/>
                  <a:ea typeface="Times New Roman" charset="0"/>
                  <a:cs typeface="Times New Roman" charset="0"/>
                  <a:sym typeface="Symbol" charset="2"/>
                </a:rPr>
                <a:t>N</a:t>
              </a:r>
            </a:p>
            <a:p>
              <a:r>
                <a:rPr lang="en-US" altLang="en-US" sz="2800" b="1" dirty="0">
                  <a:solidFill>
                    <a:srgbClr val="660033"/>
                  </a:solidFill>
                  <a:latin typeface="Times New Roman" charset="0"/>
                  <a:ea typeface="Times New Roman" charset="0"/>
                  <a:cs typeface="Times New Roman" charset="0"/>
                  <a:sym typeface="Symbol" charset="2"/>
                </a:rPr>
                <a:t>	  	              K</a:t>
              </a:r>
              <a:r>
                <a:rPr lang="el-GR" altLang="en-US" sz="2800" b="1" dirty="0">
                  <a:solidFill>
                    <a:srgbClr val="660033"/>
                  </a:solidFill>
                  <a:latin typeface="Times New Roman" charset="0"/>
                  <a:ea typeface="Times New Roman" charset="0"/>
                  <a:cs typeface="Times New Roman" charset="0"/>
                  <a:sym typeface="Symbol" charset="2"/>
                </a:rPr>
                <a:t>Λ</a:t>
              </a:r>
              <a:r>
                <a:rPr lang="en-US" altLang="en-US" sz="2800" b="1" dirty="0">
                  <a:solidFill>
                    <a:srgbClr val="660033"/>
                  </a:solidFill>
                  <a:latin typeface="Times New Roman" charset="0"/>
                  <a:ea typeface="Times New Roman" charset="0"/>
                  <a:cs typeface="Times New Roman" charset="0"/>
                  <a:sym typeface="Symbol" charset="2"/>
                </a:rPr>
                <a:t>			                   K</a:t>
              </a:r>
              <a:r>
                <a:rPr lang="el-GR" altLang="en-US" sz="2800" b="1" dirty="0">
                  <a:solidFill>
                    <a:srgbClr val="660033"/>
                  </a:solidFill>
                  <a:latin typeface="Times New Roman" charset="0"/>
                  <a:ea typeface="Times New Roman" charset="0"/>
                  <a:cs typeface="Times New Roman" charset="0"/>
                  <a:sym typeface="Symbol" charset="2"/>
                </a:rPr>
                <a:t>Σ</a:t>
              </a:r>
              <a:endParaRPr lang="en-US" altLang="en-US" sz="2800" b="1" dirty="0">
                <a:solidFill>
                  <a:srgbClr val="660033"/>
                </a:solidFill>
                <a:latin typeface="Times New Roman" charset="0"/>
                <a:ea typeface="Times New Roman" charset="0"/>
                <a:cs typeface="Times New Roman" charset="0"/>
                <a:sym typeface="Symbol" charset="2"/>
              </a:endParaRPr>
            </a:p>
          </p:txBody>
        </p:sp>
        <p:sp>
          <p:nvSpPr>
            <p:cNvPr id="38030" name="AutoShape 141"/>
            <p:cNvSpPr>
              <a:spLocks/>
            </p:cNvSpPr>
            <p:nvPr/>
          </p:nvSpPr>
          <p:spPr bwMode="auto">
            <a:xfrm>
              <a:off x="2040" y="720"/>
              <a:ext cx="144" cy="1248"/>
            </a:xfrm>
            <a:prstGeom prst="leftBrace">
              <a:avLst>
                <a:gd name="adj1" fmla="val 72222"/>
                <a:gd name="adj2" fmla="val 50000"/>
              </a:avLst>
            </a:prstGeom>
            <a:noFill/>
            <a:ln w="3810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3" name="TextBox 2">
            <a:extLst>
              <a:ext uri="{FF2B5EF4-FFF2-40B4-BE49-F238E27FC236}">
                <a16:creationId xmlns:a16="http://schemas.microsoft.com/office/drawing/2014/main" id="{38488E7F-64BF-9EF7-1F26-2E0FD244DF38}"/>
              </a:ext>
            </a:extLst>
          </p:cNvPr>
          <p:cNvSpPr txBox="1"/>
          <p:nvPr/>
        </p:nvSpPr>
        <p:spPr>
          <a:xfrm>
            <a:off x="422654" y="2080901"/>
            <a:ext cx="712788" cy="523220"/>
          </a:xfrm>
          <a:prstGeom prst="rect">
            <a:avLst/>
          </a:prstGeom>
          <a:noFill/>
        </p:spPr>
        <p:txBody>
          <a:bodyPr wrap="square" rtlCol="0">
            <a:spAutoFit/>
          </a:bodyPr>
          <a:lstStyle/>
          <a:p>
            <a:r>
              <a:rPr lang="en-US" altLang="en-US" sz="2800" b="1" dirty="0">
                <a:solidFill>
                  <a:srgbClr val="660033"/>
                </a:solidFill>
                <a:latin typeface="Times New Roman" charset="0"/>
                <a:ea typeface="Times New Roman" charset="0"/>
                <a:cs typeface="Times New Roman" charset="0"/>
                <a:sym typeface="Symbol" charset="2"/>
              </a:rPr>
              <a:t>πN</a:t>
            </a:r>
            <a:endParaRPr lang="en-US" sz="2800" b="1" dirty="0"/>
          </a:p>
        </p:txBody>
      </p:sp>
      <p:sp>
        <p:nvSpPr>
          <p:cNvPr id="4" name="TextBox 3">
            <a:extLst>
              <a:ext uri="{FF2B5EF4-FFF2-40B4-BE49-F238E27FC236}">
                <a16:creationId xmlns:a16="http://schemas.microsoft.com/office/drawing/2014/main" id="{669AD359-C25D-89C7-BD0B-278AD1982B8F}"/>
              </a:ext>
            </a:extLst>
          </p:cNvPr>
          <p:cNvSpPr txBox="1"/>
          <p:nvPr/>
        </p:nvSpPr>
        <p:spPr>
          <a:xfrm>
            <a:off x="438943" y="1568794"/>
            <a:ext cx="1137789" cy="523220"/>
          </a:xfrm>
          <a:prstGeom prst="rect">
            <a:avLst/>
          </a:prstGeom>
          <a:noFill/>
        </p:spPr>
        <p:txBody>
          <a:bodyPr wrap="square" rtlCol="0">
            <a:spAutoFit/>
          </a:bodyPr>
          <a:lstStyle/>
          <a:p>
            <a:r>
              <a:rPr lang="en-US" altLang="en-US" sz="2800" b="1" dirty="0">
                <a:solidFill>
                  <a:srgbClr val="660033"/>
                </a:solidFill>
                <a:latin typeface="Times New Roman" charset="0"/>
                <a:ea typeface="Times New Roman" charset="0"/>
                <a:cs typeface="Times New Roman" charset="0"/>
                <a:sym typeface="Symbol" charset="2"/>
              </a:rPr>
              <a:t>e</a:t>
            </a:r>
            <a:r>
              <a:rPr lang="en-US" altLang="en-US" sz="2800" b="1" baseline="30000" dirty="0">
                <a:solidFill>
                  <a:srgbClr val="660033"/>
                </a:solidFill>
                <a:latin typeface="Times New Roman" charset="0"/>
                <a:ea typeface="Times New Roman" charset="0"/>
                <a:cs typeface="Times New Roman" charset="0"/>
                <a:sym typeface="Symbol" charset="2"/>
              </a:rPr>
              <a:t>-</a:t>
            </a:r>
            <a:r>
              <a:rPr lang="en-US" altLang="en-US" sz="2800" b="1" dirty="0">
                <a:solidFill>
                  <a:srgbClr val="660033"/>
                </a:solidFill>
                <a:latin typeface="Times New Roman" charset="0"/>
                <a:ea typeface="Times New Roman" charset="0"/>
                <a:cs typeface="Times New Roman" charset="0"/>
                <a:sym typeface="Symbol" charset="2"/>
              </a:rPr>
              <a:t>N</a:t>
            </a:r>
            <a:endParaRPr lang="en-US" sz="2800" b="1" dirty="0"/>
          </a:p>
        </p:txBody>
      </p:sp>
      <p:sp>
        <p:nvSpPr>
          <p:cNvPr id="6" name="Footer Placeholder 3">
            <a:extLst>
              <a:ext uri="{FF2B5EF4-FFF2-40B4-BE49-F238E27FC236}">
                <a16:creationId xmlns:a16="http://schemas.microsoft.com/office/drawing/2014/main" id="{146D141A-2EE2-2FB7-9815-381DE183E5A1}"/>
              </a:ext>
            </a:extLst>
          </p:cNvPr>
          <p:cNvSpPr>
            <a:spLocks noGrp="1"/>
          </p:cNvSpPr>
          <p:nvPr>
            <p:ph type="ftr" sz="quarter" idx="11"/>
          </p:nvPr>
        </p:nvSpPr>
        <p:spPr>
          <a:xfrm>
            <a:off x="0" y="6470650"/>
            <a:ext cx="6553200" cy="365125"/>
          </a:xfrm>
        </p:spPr>
        <p:txBody>
          <a:bodyPr/>
          <a:lstStyle/>
          <a:p>
            <a:pPr>
              <a:defRPr/>
            </a:pPr>
            <a:r>
              <a:rPr lang="en-US" dirty="0"/>
              <a:t>NSTAR 2024 |     York, England   |    June 20, 2024      |    P.L. Cole</a:t>
            </a:r>
          </a:p>
        </p:txBody>
      </p:sp>
    </p:spTree>
    <p:extLst>
      <p:ext uri="{BB962C8B-B14F-4D97-AF65-F5344CB8AC3E}">
        <p14:creationId xmlns:p14="http://schemas.microsoft.com/office/powerpoint/2010/main" val="8931363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6154"/>
                                        </p:tgtEl>
                                        <p:attrNameLst>
                                          <p:attrName>style.visibility</p:attrName>
                                        </p:attrNameLst>
                                      </p:cBhvr>
                                      <p:to>
                                        <p:strVal val="visible"/>
                                      </p:to>
                                    </p:set>
                                    <p:anim calcmode="lin" valueType="num">
                                      <p:cBhvr>
                                        <p:cTn id="7" dur="500" fill="hold"/>
                                        <p:tgtEl>
                                          <p:spTgt spid="86154"/>
                                        </p:tgtEl>
                                        <p:attrNameLst>
                                          <p:attrName>ppt_w</p:attrName>
                                        </p:attrNameLst>
                                      </p:cBhvr>
                                      <p:tavLst>
                                        <p:tav tm="0">
                                          <p:val>
                                            <p:fltVal val="0"/>
                                          </p:val>
                                        </p:tav>
                                        <p:tav tm="100000">
                                          <p:val>
                                            <p:strVal val="#ppt_w"/>
                                          </p:val>
                                        </p:tav>
                                      </p:tavLst>
                                    </p:anim>
                                    <p:anim calcmode="lin" valueType="num">
                                      <p:cBhvr>
                                        <p:cTn id="8" dur="500" fill="hold"/>
                                        <p:tgtEl>
                                          <p:spTgt spid="8615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3"/>
                                        </p:tgtEl>
                                        <p:attrNameLst>
                                          <p:attrName>style.visibility</p:attrName>
                                        </p:attrNameLst>
                                      </p:cBhvr>
                                      <p:to>
                                        <p:strVal val="visible"/>
                                      </p:to>
                                    </p:set>
                                    <p:animEffect transition="in" filter="dissolve">
                                      <p:cBhvr>
                                        <p:cTn id="16"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2" grpId="0" animBg="1"/>
      <p:bldP spid="86154"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6635" y="958780"/>
            <a:ext cx="8204200" cy="5321300"/>
          </a:xfrm>
          <a:prstGeom prst="rect">
            <a:avLst/>
          </a:prstGeom>
        </p:spPr>
      </p:pic>
      <p:sp>
        <p:nvSpPr>
          <p:cNvPr id="2" name="TextBox 1">
            <a:extLst>
              <a:ext uri="{FF2B5EF4-FFF2-40B4-BE49-F238E27FC236}">
                <a16:creationId xmlns:a16="http://schemas.microsoft.com/office/drawing/2014/main" id="{E32271DC-1D50-D911-FF13-E63AFF623C90}"/>
              </a:ext>
            </a:extLst>
          </p:cNvPr>
          <p:cNvSpPr txBox="1"/>
          <p:nvPr/>
        </p:nvSpPr>
        <p:spPr>
          <a:xfrm>
            <a:off x="332409" y="65019"/>
            <a:ext cx="8624956" cy="584775"/>
          </a:xfrm>
          <a:prstGeom prst="rect">
            <a:avLst/>
          </a:prstGeom>
          <a:noFill/>
        </p:spPr>
        <p:txBody>
          <a:bodyPr wrap="square" rtlCol="0">
            <a:spAutoFit/>
          </a:bodyPr>
          <a:lstStyle/>
          <a:p>
            <a:pPr algn="ctr"/>
            <a:r>
              <a:rPr lang="en-US" sz="3200" dirty="0"/>
              <a:t>A Campaign – across continents and NP subfields</a:t>
            </a:r>
          </a:p>
        </p:txBody>
      </p:sp>
      <p:sp>
        <p:nvSpPr>
          <p:cNvPr id="7" name="TextBox 6">
            <a:extLst>
              <a:ext uri="{FF2B5EF4-FFF2-40B4-BE49-F238E27FC236}">
                <a16:creationId xmlns:a16="http://schemas.microsoft.com/office/drawing/2014/main" id="{8AB88295-9702-0AAE-9258-184857177663}"/>
              </a:ext>
            </a:extLst>
          </p:cNvPr>
          <p:cNvSpPr txBox="1"/>
          <p:nvPr/>
        </p:nvSpPr>
        <p:spPr>
          <a:xfrm>
            <a:off x="5602436" y="3105834"/>
            <a:ext cx="2669129" cy="646331"/>
          </a:xfrm>
          <a:prstGeom prst="rect">
            <a:avLst/>
          </a:prstGeom>
          <a:noFill/>
        </p:spPr>
        <p:txBody>
          <a:bodyPr wrap="none" rtlCol="0">
            <a:spAutoFit/>
          </a:bodyPr>
          <a:lstStyle/>
          <a:p>
            <a:pPr algn="ctr"/>
            <a:r>
              <a:rPr lang="en-US" dirty="0">
                <a:highlight>
                  <a:srgbClr val="FFBF16"/>
                </a:highlight>
              </a:rPr>
              <a:t>Meeting Ground between </a:t>
            </a:r>
          </a:p>
          <a:p>
            <a:pPr algn="ctr"/>
            <a:r>
              <a:rPr lang="en-US" dirty="0">
                <a:highlight>
                  <a:srgbClr val="FFBF16"/>
                </a:highlight>
              </a:rPr>
              <a:t>Theory and Experiment</a:t>
            </a:r>
          </a:p>
        </p:txBody>
      </p:sp>
      <p:sp>
        <p:nvSpPr>
          <p:cNvPr id="3" name="TextBox 2">
            <a:extLst>
              <a:ext uri="{FF2B5EF4-FFF2-40B4-BE49-F238E27FC236}">
                <a16:creationId xmlns:a16="http://schemas.microsoft.com/office/drawing/2014/main" id="{17265D32-5F6C-AA68-728F-E5D60C4CB38B}"/>
              </a:ext>
            </a:extLst>
          </p:cNvPr>
          <p:cNvSpPr txBox="1"/>
          <p:nvPr/>
        </p:nvSpPr>
        <p:spPr>
          <a:xfrm>
            <a:off x="2071869" y="5619230"/>
            <a:ext cx="4748940" cy="646331"/>
          </a:xfrm>
          <a:prstGeom prst="rect">
            <a:avLst/>
          </a:prstGeom>
          <a:solidFill>
            <a:srgbClr val="FAA919"/>
          </a:solidFill>
        </p:spPr>
        <p:txBody>
          <a:bodyPr wrap="square" rtlCol="0">
            <a:spAutoFit/>
          </a:bodyPr>
          <a:lstStyle/>
          <a:p>
            <a:pPr algn="ctr"/>
            <a:r>
              <a:rPr lang="en-US" dirty="0">
                <a:highlight>
                  <a:srgbClr val="FFBF16"/>
                </a:highlight>
              </a:rPr>
              <a:t>From our PIRE proposal of 2016 –  </a:t>
            </a:r>
          </a:p>
          <a:p>
            <a:pPr algn="ctr"/>
            <a:r>
              <a:rPr lang="en-US" dirty="0">
                <a:highlight>
                  <a:srgbClr val="FFBF16"/>
                </a:highlight>
              </a:rPr>
              <a:t>continuation of the 2009 US/PRC one</a:t>
            </a:r>
          </a:p>
        </p:txBody>
      </p:sp>
      <p:sp>
        <p:nvSpPr>
          <p:cNvPr id="8" name="Footer Placeholder 3">
            <a:extLst>
              <a:ext uri="{FF2B5EF4-FFF2-40B4-BE49-F238E27FC236}">
                <a16:creationId xmlns:a16="http://schemas.microsoft.com/office/drawing/2014/main" id="{54437AC5-2197-CA8A-B35A-8B3AE3F25EF5}"/>
              </a:ext>
            </a:extLst>
          </p:cNvPr>
          <p:cNvSpPr>
            <a:spLocks noGrp="1"/>
          </p:cNvSpPr>
          <p:nvPr>
            <p:ph type="ftr" sz="quarter" idx="11"/>
          </p:nvPr>
        </p:nvSpPr>
        <p:spPr>
          <a:xfrm>
            <a:off x="0" y="6470650"/>
            <a:ext cx="3962400" cy="365125"/>
          </a:xfrm>
        </p:spPr>
        <p:txBody>
          <a:bodyPr anchor="ctr">
            <a:normAutofit/>
          </a:bodyPr>
          <a:lstStyle/>
          <a:p>
            <a:pPr>
              <a:lnSpc>
                <a:spcPct val="90000"/>
              </a:lnSpc>
              <a:spcAft>
                <a:spcPts val="600"/>
              </a:spcAft>
              <a:defRPr/>
            </a:pPr>
            <a:r>
              <a:rPr lang="en-US" sz="900"/>
              <a:t>NSTAR 2024 |     York, England   |    June 20, 2024      |    P.L. Cole</a:t>
            </a:r>
            <a:endParaRPr lang="en-US" sz="900" dirty="0"/>
          </a:p>
        </p:txBody>
      </p:sp>
      <p:sp>
        <p:nvSpPr>
          <p:cNvPr id="4" name="Slide Number Placeholder 3">
            <a:extLst>
              <a:ext uri="{FF2B5EF4-FFF2-40B4-BE49-F238E27FC236}">
                <a16:creationId xmlns:a16="http://schemas.microsoft.com/office/drawing/2014/main" id="{4EF093D2-B887-4DAE-4435-C3AF125643F5}"/>
              </a:ext>
            </a:extLst>
          </p:cNvPr>
          <p:cNvSpPr>
            <a:spLocks noGrp="1"/>
          </p:cNvSpPr>
          <p:nvPr>
            <p:ph type="sldNum" sz="quarter" idx="12"/>
          </p:nvPr>
        </p:nvSpPr>
        <p:spPr/>
        <p:txBody>
          <a:bodyPr/>
          <a:lstStyle/>
          <a:p>
            <a:pPr>
              <a:defRPr/>
            </a:pPr>
            <a:fld id="{33386914-9120-D54D-A0BF-EF4C0751C264}" type="slidenum">
              <a:rPr lang="en-US" altLang="en-US" smtClean="0"/>
              <a:pPr>
                <a:defRPr/>
              </a:pPr>
              <a:t>11</a:t>
            </a:fld>
            <a:endParaRPr lang="en-US" altLang="en-US" dirty="0"/>
          </a:p>
        </p:txBody>
      </p:sp>
    </p:spTree>
    <p:extLst>
      <p:ext uri="{BB962C8B-B14F-4D97-AF65-F5344CB8AC3E}">
        <p14:creationId xmlns:p14="http://schemas.microsoft.com/office/powerpoint/2010/main" val="1439269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8"/>
          <p:cNvPicPr>
            <a:picLocks/>
          </p:cNvPicPr>
          <p:nvPr/>
        </p:nvPicPr>
        <p:blipFill>
          <a:blip r:embed="rId3" cstate="print">
            <a:extLst>
              <a:ext uri="{28A0092B-C50C-407E-A947-70E740481C1C}">
                <a14:useLocalDpi xmlns:a14="http://schemas.microsoft.com/office/drawing/2010/main"/>
              </a:ext>
            </a:extLst>
          </a:blip>
          <a:srcRect l="5487" t="2646" b="2542"/>
          <a:stretch>
            <a:fillRect/>
          </a:stretch>
        </p:blipFill>
        <p:spPr bwMode="auto">
          <a:xfrm>
            <a:off x="982663" y="901700"/>
            <a:ext cx="7399337"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981200" y="5699105"/>
            <a:ext cx="6831496" cy="954107"/>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Arial" charset="0"/>
              </a:defRPr>
            </a:lvl1pPr>
            <a:lvl2pPr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auto" hangingPunct="1">
              <a:spcBef>
                <a:spcPts val="0"/>
              </a:spcBef>
              <a:spcAft>
                <a:spcPts val="0"/>
              </a:spcAft>
              <a:defRPr/>
            </a:pPr>
            <a:endParaRPr lang="en-US" sz="800" dirty="0"/>
          </a:p>
          <a:p>
            <a:pPr eaLnBrk="1" fontAlgn="auto" hangingPunct="1">
              <a:spcBef>
                <a:spcPts val="0"/>
              </a:spcBef>
              <a:spcAft>
                <a:spcPts val="0"/>
              </a:spcAft>
              <a:buFont typeface="Arial" charset="0"/>
              <a:buChar char="•"/>
              <a:defRPr/>
            </a:pPr>
            <a:r>
              <a:rPr lang="en-US" dirty="0">
                <a:solidFill>
                  <a:srgbClr val="FF0000"/>
                </a:solidFill>
              </a:rPr>
              <a:t>  </a:t>
            </a:r>
            <a:r>
              <a:rPr lang="en-US" b="1" dirty="0">
                <a:solidFill>
                  <a:srgbClr val="FF0000"/>
                </a:solidFill>
                <a:effectLst>
                  <a:outerShdw blurRad="38100" dist="38100" dir="2700000" algn="tl">
                    <a:srgbClr val="DDDDDD"/>
                  </a:outerShdw>
                </a:effectLst>
              </a:rPr>
              <a:t>N*s are broadly overlapping</a:t>
            </a:r>
          </a:p>
          <a:p>
            <a:pPr eaLnBrk="1" fontAlgn="auto" hangingPunct="1">
              <a:spcBef>
                <a:spcPts val="0"/>
              </a:spcBef>
              <a:spcAft>
                <a:spcPts val="0"/>
              </a:spcAft>
              <a:defRPr/>
            </a:pPr>
            <a:endParaRPr lang="en-US" dirty="0"/>
          </a:p>
        </p:txBody>
      </p:sp>
      <p:sp>
        <p:nvSpPr>
          <p:cNvPr id="13316" name="Rectangle 2"/>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4000" b="1">
                <a:solidFill>
                  <a:srgbClr val="000090"/>
                </a:solidFill>
              </a:rPr>
              <a:t>Baryon resonances (N*s and </a:t>
            </a:r>
            <a:r>
              <a:rPr lang="en-US" altLang="en-US" sz="4000" b="1">
                <a:solidFill>
                  <a:srgbClr val="000090"/>
                </a:solidFill>
                <a:latin typeface="Symbol" charset="2"/>
              </a:rPr>
              <a:t>D</a:t>
            </a:r>
            <a:r>
              <a:rPr lang="en-US" altLang="en-US" sz="4000" b="1">
                <a:solidFill>
                  <a:srgbClr val="000090"/>
                </a:solidFill>
              </a:rPr>
              <a:t>*s)</a:t>
            </a:r>
            <a:endParaRPr lang="en-US" altLang="en-US" sz="4000"/>
          </a:p>
        </p:txBody>
      </p:sp>
      <p:sp>
        <p:nvSpPr>
          <p:cNvPr id="13317" name="TextBox 5"/>
          <p:cNvSpPr txBox="1">
            <a:spLocks noChangeArrowheads="1"/>
          </p:cNvSpPr>
          <p:nvPr/>
        </p:nvSpPr>
        <p:spPr bwMode="auto">
          <a:xfrm rot="-5400000">
            <a:off x="148432" y="1604168"/>
            <a:ext cx="1079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eaLnBrk="1" hangingPunct="1">
              <a:spcBef>
                <a:spcPct val="0"/>
              </a:spcBef>
              <a:buFontTx/>
              <a:buNone/>
            </a:pPr>
            <a:r>
              <a:rPr lang="en-US" altLang="en-US" sz="2400">
                <a:latin typeface="Symbol" charset="2"/>
              </a:rPr>
              <a:t>s</a:t>
            </a:r>
            <a:r>
              <a:rPr lang="en-US" altLang="en-US" sz="2400"/>
              <a:t> (</a:t>
            </a:r>
            <a:r>
              <a:rPr lang="en-US" altLang="en-US" sz="2400" dirty="0" err="1"/>
              <a:t>mb</a:t>
            </a:r>
            <a:r>
              <a:rPr lang="en-US" altLang="en-US" sz="2400" dirty="0"/>
              <a:t>)</a:t>
            </a:r>
            <a:endParaRPr lang="en-US" altLang="en-US" sz="2400" dirty="0">
              <a:latin typeface="Symbol" charset="2"/>
            </a:endParaRPr>
          </a:p>
        </p:txBody>
      </p:sp>
      <p:sp>
        <p:nvSpPr>
          <p:cNvPr id="3" name="Footer Placeholder 2">
            <a:extLst>
              <a:ext uri="{FF2B5EF4-FFF2-40B4-BE49-F238E27FC236}">
                <a16:creationId xmlns:a16="http://schemas.microsoft.com/office/drawing/2014/main" id="{3A9A61D9-A1F4-F364-1373-6D58DF0AEAF4}"/>
              </a:ext>
            </a:extLst>
          </p:cNvPr>
          <p:cNvSpPr>
            <a:spLocks noGrp="1"/>
          </p:cNvSpPr>
          <p:nvPr>
            <p:ph type="ftr" sz="quarter" idx="11"/>
          </p:nvPr>
        </p:nvSpPr>
        <p:spPr>
          <a:xfrm>
            <a:off x="0" y="6470650"/>
            <a:ext cx="6553200" cy="365125"/>
          </a:xfrm>
        </p:spPr>
        <p:txBody>
          <a:bodyPr/>
          <a:lstStyle/>
          <a:p>
            <a:pPr>
              <a:defRPr/>
            </a:pPr>
            <a:r>
              <a:rPr lang="en-US"/>
              <a:t>NSTAR 2024 |     York, England   |    June 20, 2024      |    P.L. Cole</a:t>
            </a:r>
            <a:endParaRPr lang="en-US" dirty="0"/>
          </a:p>
        </p:txBody>
      </p:sp>
      <p:sp>
        <p:nvSpPr>
          <p:cNvPr id="2" name="Slide Number Placeholder 1">
            <a:extLst>
              <a:ext uri="{FF2B5EF4-FFF2-40B4-BE49-F238E27FC236}">
                <a16:creationId xmlns:a16="http://schemas.microsoft.com/office/drawing/2014/main" id="{6CC0D5A8-6108-DC03-361F-7ADB00344727}"/>
              </a:ext>
            </a:extLst>
          </p:cNvPr>
          <p:cNvSpPr>
            <a:spLocks noGrp="1"/>
          </p:cNvSpPr>
          <p:nvPr>
            <p:ph type="sldNum" sz="quarter" idx="12"/>
          </p:nvPr>
        </p:nvSpPr>
        <p:spPr/>
        <p:txBody>
          <a:bodyPr/>
          <a:lstStyle/>
          <a:p>
            <a:pPr>
              <a:defRPr/>
            </a:pPr>
            <a:fld id="{33386914-9120-D54D-A0BF-EF4C0751C264}" type="slidenum">
              <a:rPr lang="en-US" altLang="en-US" smtClean="0"/>
              <a:pPr>
                <a:defRPr/>
              </a:pPr>
              <a:t>12</a:t>
            </a:fld>
            <a:endParaRPr lang="en-US" altLang="en-US"/>
          </a:p>
        </p:txBody>
      </p:sp>
    </p:spTree>
    <p:extLst>
      <p:ext uri="{BB962C8B-B14F-4D97-AF65-F5344CB8AC3E}">
        <p14:creationId xmlns:p14="http://schemas.microsoft.com/office/powerpoint/2010/main" val="1267400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re 3"/>
          <p:cNvSpPr>
            <a:spLocks noGrp="1"/>
          </p:cNvSpPr>
          <p:nvPr>
            <p:ph type="title"/>
          </p:nvPr>
        </p:nvSpPr>
        <p:spPr>
          <a:xfrm>
            <a:off x="169863" y="-446088"/>
            <a:ext cx="8974137" cy="1649413"/>
          </a:xfrm>
        </p:spPr>
        <p:txBody>
          <a:bodyPr/>
          <a:lstStyle/>
          <a:p>
            <a:r>
              <a:rPr lang="fr-FR" altLang="en-US" sz="2800" dirty="0" err="1">
                <a:solidFill>
                  <a:schemeClr val="tx2"/>
                </a:solidFill>
                <a:ea typeface="ＭＳ Ｐゴシック" charset="-128"/>
                <a:cs typeface="ＭＳ Ｐゴシック" charset="-128"/>
              </a:rPr>
              <a:t>Electromagnetic</a:t>
            </a:r>
            <a:r>
              <a:rPr lang="fr-FR" altLang="en-US" sz="2800" dirty="0">
                <a:solidFill>
                  <a:schemeClr val="tx2"/>
                </a:solidFill>
                <a:ea typeface="ＭＳ Ｐゴシック" charset="-128"/>
                <a:cs typeface="ＭＳ Ｐゴシック" charset="-128"/>
              </a:rPr>
              <a:t> </a:t>
            </a:r>
            <a:r>
              <a:rPr lang="fr-FR" altLang="en-US" sz="2800" dirty="0" err="1">
                <a:solidFill>
                  <a:schemeClr val="tx2"/>
                </a:solidFill>
                <a:ea typeface="ＭＳ Ｐゴシック" charset="-128"/>
                <a:cs typeface="ＭＳ Ｐゴシック" charset="-128"/>
              </a:rPr>
              <a:t>baryonic</a:t>
            </a:r>
            <a:r>
              <a:rPr lang="fr-FR" altLang="en-US" sz="2800" dirty="0">
                <a:solidFill>
                  <a:schemeClr val="tx2"/>
                </a:solidFill>
                <a:ea typeface="ＭＳ Ｐゴシック" charset="-128"/>
                <a:cs typeface="ＭＳ Ｐゴシック" charset="-128"/>
              </a:rPr>
              <a:t> transitions in time-</a:t>
            </a:r>
            <a:r>
              <a:rPr lang="fr-FR" altLang="en-US" sz="2800" dirty="0" err="1">
                <a:solidFill>
                  <a:schemeClr val="tx2"/>
                </a:solidFill>
                <a:ea typeface="ＭＳ Ｐゴシック" charset="-128"/>
                <a:cs typeface="ＭＳ Ｐゴシック" charset="-128"/>
              </a:rPr>
              <a:t>like</a:t>
            </a:r>
            <a:r>
              <a:rPr lang="fr-FR" altLang="en-US" sz="2800" dirty="0">
                <a:solidFill>
                  <a:schemeClr val="tx2"/>
                </a:solidFill>
                <a:ea typeface="ＭＳ Ｐゴシック" charset="-128"/>
                <a:cs typeface="ＭＳ Ｐゴシック" charset="-128"/>
              </a:rPr>
              <a:t> </a:t>
            </a:r>
            <a:br>
              <a:rPr lang="fr-FR" altLang="en-US" sz="2800" dirty="0">
                <a:solidFill>
                  <a:schemeClr val="tx2"/>
                </a:solidFill>
                <a:ea typeface="ＭＳ Ｐゴシック" charset="-128"/>
                <a:cs typeface="ＭＳ Ｐゴシック" charset="-128"/>
              </a:rPr>
            </a:br>
            <a:r>
              <a:rPr lang="fr-FR" altLang="en-US" sz="2800" dirty="0">
                <a:solidFill>
                  <a:schemeClr val="tx2"/>
                </a:solidFill>
                <a:ea typeface="ＭＳ Ｐゴシック" charset="-128"/>
                <a:cs typeface="ＭＳ Ｐゴシック" charset="-128"/>
              </a:rPr>
              <a:t>and </a:t>
            </a:r>
            <a:r>
              <a:rPr lang="fr-FR" altLang="en-US" sz="2800" dirty="0" err="1">
                <a:solidFill>
                  <a:schemeClr val="tx2"/>
                </a:solidFill>
                <a:ea typeface="ＭＳ Ｐゴシック" charset="-128"/>
                <a:cs typeface="ＭＳ Ｐゴシック" charset="-128"/>
              </a:rPr>
              <a:t>space-like</a:t>
            </a:r>
            <a:r>
              <a:rPr lang="fr-FR" altLang="en-US" sz="2800" dirty="0">
                <a:solidFill>
                  <a:schemeClr val="tx2"/>
                </a:solidFill>
                <a:ea typeface="ＭＳ Ｐゴシック" charset="-128"/>
                <a:cs typeface="ＭＳ Ｐゴシック" charset="-128"/>
              </a:rPr>
              <a:t> </a:t>
            </a:r>
            <a:r>
              <a:rPr lang="fr-FR" altLang="en-US" sz="2800" dirty="0" err="1">
                <a:solidFill>
                  <a:schemeClr val="tx2"/>
                </a:solidFill>
                <a:ea typeface="ＭＳ Ｐゴシック" charset="-128"/>
                <a:cs typeface="ＭＳ Ｐゴシック" charset="-128"/>
              </a:rPr>
              <a:t>regions</a:t>
            </a:r>
            <a:r>
              <a:rPr lang="fr-FR" altLang="en-US" sz="2800" dirty="0">
                <a:solidFill>
                  <a:schemeClr val="tx2"/>
                </a:solidFill>
                <a:ea typeface="ＭＳ Ｐゴシック" charset="-128"/>
                <a:cs typeface="ＭＳ Ｐゴシック" charset="-128"/>
              </a:rPr>
              <a:t>: </a:t>
            </a:r>
            <a:r>
              <a:rPr lang="fr-FR" altLang="en-US" sz="2800" dirty="0" err="1">
                <a:solidFill>
                  <a:schemeClr val="tx2"/>
                </a:solidFill>
                <a:ea typeface="ＭＳ Ｐゴシック" charset="-128"/>
                <a:cs typeface="ＭＳ Ｐゴシック" charset="-128"/>
              </a:rPr>
              <a:t>towards</a:t>
            </a:r>
            <a:r>
              <a:rPr lang="fr-FR" altLang="en-US" sz="2800" dirty="0">
                <a:solidFill>
                  <a:schemeClr val="tx2"/>
                </a:solidFill>
                <a:ea typeface="ＭＳ Ｐゴシック" charset="-128"/>
                <a:cs typeface="ＭＳ Ｐゴシック" charset="-128"/>
              </a:rPr>
              <a:t> a global </a:t>
            </a:r>
            <a:r>
              <a:rPr lang="fr-FR" altLang="en-US" sz="2800" dirty="0" err="1">
                <a:solidFill>
                  <a:schemeClr val="tx2"/>
                </a:solidFill>
                <a:ea typeface="ＭＳ Ｐゴシック" charset="-128"/>
                <a:cs typeface="ＭＳ Ｐゴシック" charset="-128"/>
              </a:rPr>
              <a:t>picture</a:t>
            </a:r>
            <a:r>
              <a:rPr lang="fr-FR" altLang="en-US" sz="2800" dirty="0">
                <a:solidFill>
                  <a:schemeClr val="tx2"/>
                </a:solidFill>
                <a:ea typeface="ＭＳ Ｐゴシック" charset="-128"/>
                <a:cs typeface="ＭＳ Ｐゴシック" charset="-128"/>
              </a:rPr>
              <a:t>?</a:t>
            </a:r>
          </a:p>
        </p:txBody>
      </p:sp>
      <p:sp>
        <p:nvSpPr>
          <p:cNvPr id="35842" name="Text Box 8"/>
          <p:cNvSpPr txBox="1">
            <a:spLocks noChangeArrowheads="1"/>
          </p:cNvSpPr>
          <p:nvPr/>
        </p:nvSpPr>
        <p:spPr bwMode="auto">
          <a:xfrm>
            <a:off x="717550" y="1566863"/>
            <a:ext cx="158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43" name="Rectangle 9"/>
          <p:cNvSpPr>
            <a:spLocks noChangeArrowheads="1"/>
          </p:cNvSpPr>
          <p:nvPr/>
        </p:nvSpPr>
        <p:spPr bwMode="auto">
          <a:xfrm>
            <a:off x="47625" y="1576388"/>
            <a:ext cx="4543425" cy="2409825"/>
          </a:xfrm>
          <a:prstGeom prst="rect">
            <a:avLst/>
          </a:prstGeom>
          <a:solidFill>
            <a:schemeClr val="accent1"/>
          </a:solidFill>
          <a:ln w="9360">
            <a:solidFill>
              <a:srgbClr val="FF66CC"/>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44" name="Text Box 10"/>
          <p:cNvSpPr txBox="1">
            <a:spLocks noChangeArrowheads="1"/>
          </p:cNvSpPr>
          <p:nvPr/>
        </p:nvSpPr>
        <p:spPr bwMode="auto">
          <a:xfrm>
            <a:off x="169863" y="1568450"/>
            <a:ext cx="3575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dirty="0">
                <a:solidFill>
                  <a:srgbClr val="FFFF00"/>
                </a:solidFill>
              </a:rPr>
              <a:t>Time-</a:t>
            </a:r>
            <a:r>
              <a:rPr lang="fr-FR" altLang="en-US" sz="1600" dirty="0" err="1">
                <a:solidFill>
                  <a:srgbClr val="FFFF00"/>
                </a:solidFill>
              </a:rPr>
              <a:t>Like</a:t>
            </a:r>
            <a:r>
              <a:rPr lang="fr-FR" altLang="en-US" sz="1600" dirty="0">
                <a:solidFill>
                  <a:srgbClr val="FFFF00"/>
                </a:solidFill>
              </a:rPr>
              <a:t> </a:t>
            </a:r>
            <a:r>
              <a:rPr lang="fr-FR" altLang="en-US" sz="1600" dirty="0" err="1">
                <a:solidFill>
                  <a:srgbClr val="FFFF00"/>
                </a:solidFill>
              </a:rPr>
              <a:t>electromagnetic</a:t>
            </a:r>
            <a:r>
              <a:rPr lang="fr-FR" altLang="en-US" sz="1600" dirty="0">
                <a:solidFill>
                  <a:srgbClr val="FFFF00"/>
                </a:solidFill>
              </a:rPr>
              <a:t> </a:t>
            </a:r>
            <a:r>
              <a:rPr lang="fr-FR" altLang="en-US" sz="1600" dirty="0" err="1">
                <a:solidFill>
                  <a:srgbClr val="FFFF00"/>
                </a:solidFill>
              </a:rPr>
              <a:t>form</a:t>
            </a:r>
            <a:r>
              <a:rPr lang="fr-FR" altLang="en-US" sz="1600" dirty="0">
                <a:solidFill>
                  <a:srgbClr val="FFFF00"/>
                </a:solidFill>
              </a:rPr>
              <a:t> </a:t>
            </a:r>
            <a:r>
              <a:rPr lang="fr-FR" altLang="en-US" sz="1600" dirty="0" err="1">
                <a:solidFill>
                  <a:srgbClr val="FFFF00"/>
                </a:solidFill>
              </a:rPr>
              <a:t>factors</a:t>
            </a:r>
            <a:endParaRPr lang="fr-FR" altLang="en-US" sz="1600" dirty="0">
              <a:solidFill>
                <a:srgbClr val="FFFF00"/>
              </a:solidFill>
            </a:endParaRPr>
          </a:p>
        </p:txBody>
      </p:sp>
      <p:sp>
        <p:nvSpPr>
          <p:cNvPr id="35845" name="Text Box 11"/>
          <p:cNvSpPr txBox="1">
            <a:spLocks noChangeArrowheads="1"/>
          </p:cNvSpPr>
          <p:nvPr/>
        </p:nvSpPr>
        <p:spPr bwMode="auto">
          <a:xfrm>
            <a:off x="3175" y="2978150"/>
            <a:ext cx="174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47" name="Text Box 13"/>
          <p:cNvSpPr txBox="1">
            <a:spLocks noChangeArrowheads="1"/>
          </p:cNvSpPr>
          <p:nvPr/>
        </p:nvSpPr>
        <p:spPr bwMode="auto">
          <a:xfrm>
            <a:off x="1908175" y="2308225"/>
            <a:ext cx="30638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b="1">
                <a:solidFill>
                  <a:srgbClr val="FFFF00"/>
                </a:solidFill>
              </a:rPr>
              <a:t>n</a:t>
            </a:r>
          </a:p>
        </p:txBody>
      </p:sp>
      <p:grpSp>
        <p:nvGrpSpPr>
          <p:cNvPr id="35848" name="Group 14"/>
          <p:cNvGrpSpPr>
            <a:grpSpLocks/>
          </p:cNvGrpSpPr>
          <p:nvPr/>
        </p:nvGrpSpPr>
        <p:grpSpPr bwMode="auto">
          <a:xfrm>
            <a:off x="1127125" y="2562225"/>
            <a:ext cx="1555750" cy="1185863"/>
            <a:chOff x="683" y="1370"/>
            <a:chExt cx="1012" cy="747"/>
          </a:xfrm>
        </p:grpSpPr>
        <p:grpSp>
          <p:nvGrpSpPr>
            <p:cNvPr id="35902" name="Group 15"/>
            <p:cNvGrpSpPr>
              <a:grpSpLocks/>
            </p:cNvGrpSpPr>
            <p:nvPr/>
          </p:nvGrpSpPr>
          <p:grpSpPr bwMode="auto">
            <a:xfrm>
              <a:off x="727" y="1370"/>
              <a:ext cx="968" cy="747"/>
              <a:chOff x="727" y="1370"/>
              <a:chExt cx="968" cy="747"/>
            </a:xfrm>
          </p:grpSpPr>
          <p:grpSp>
            <p:nvGrpSpPr>
              <p:cNvPr id="35905" name="Group 16"/>
              <p:cNvGrpSpPr>
                <a:grpSpLocks/>
              </p:cNvGrpSpPr>
              <p:nvPr/>
            </p:nvGrpSpPr>
            <p:grpSpPr bwMode="auto">
              <a:xfrm>
                <a:off x="727" y="1370"/>
                <a:ext cx="968" cy="747"/>
                <a:chOff x="727" y="1370"/>
                <a:chExt cx="968" cy="747"/>
              </a:xfrm>
            </p:grpSpPr>
            <p:sp>
              <p:nvSpPr>
                <p:cNvPr id="35907" name="Line 17"/>
                <p:cNvSpPr>
                  <a:spLocks noChangeShapeType="1"/>
                </p:cNvSpPr>
                <p:nvPr/>
              </p:nvSpPr>
              <p:spPr bwMode="auto">
                <a:xfrm flipV="1">
                  <a:off x="727" y="1600"/>
                  <a:ext cx="358" cy="8"/>
                </a:xfrm>
                <a:prstGeom prst="line">
                  <a:avLst/>
                </a:prstGeom>
                <a:noFill/>
                <a:ln w="381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908" name="Line 18"/>
                <p:cNvSpPr>
                  <a:spLocks noChangeShapeType="1"/>
                </p:cNvSpPr>
                <p:nvPr/>
              </p:nvSpPr>
              <p:spPr bwMode="auto">
                <a:xfrm flipV="1">
                  <a:off x="1063" y="1368"/>
                  <a:ext cx="281" cy="243"/>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909" name="Line 19"/>
                <p:cNvSpPr>
                  <a:spLocks noChangeShapeType="1"/>
                </p:cNvSpPr>
                <p:nvPr/>
              </p:nvSpPr>
              <p:spPr bwMode="auto">
                <a:xfrm flipV="1">
                  <a:off x="1388" y="1701"/>
                  <a:ext cx="308" cy="126"/>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910" name="Line 20"/>
                <p:cNvSpPr>
                  <a:spLocks noChangeShapeType="1"/>
                </p:cNvSpPr>
                <p:nvPr/>
              </p:nvSpPr>
              <p:spPr bwMode="auto">
                <a:xfrm flipH="1">
                  <a:off x="1166" y="1827"/>
                  <a:ext cx="222" cy="291"/>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35906" name="AutoShape 21"/>
              <p:cNvSpPr>
                <a:spLocks noChangeArrowheads="1"/>
              </p:cNvSpPr>
              <p:nvPr/>
            </p:nvSpPr>
            <p:spPr bwMode="auto">
              <a:xfrm rot="-3000000">
                <a:off x="1211" y="1526"/>
                <a:ext cx="41" cy="395"/>
              </a:xfrm>
              <a:custGeom>
                <a:avLst/>
                <a:gdLst>
                  <a:gd name="T0" fmla="*/ 1 w 77"/>
                  <a:gd name="T1" fmla="*/ 1 h 695"/>
                  <a:gd name="T2" fmla="*/ 1 w 77"/>
                  <a:gd name="T3" fmla="*/ 1 h 695"/>
                  <a:gd name="T4" fmla="*/ 1 w 77"/>
                  <a:gd name="T5" fmla="*/ 1 h 695"/>
                  <a:gd name="T6" fmla="*/ 1 w 77"/>
                  <a:gd name="T7" fmla="*/ 1 h 695"/>
                  <a:gd name="T8" fmla="*/ 1 w 77"/>
                  <a:gd name="T9" fmla="*/ 1 h 695"/>
                  <a:gd name="T10" fmla="*/ 1 w 77"/>
                  <a:gd name="T11" fmla="*/ 1 h 695"/>
                  <a:gd name="T12" fmla="*/ 1 w 77"/>
                  <a:gd name="T13" fmla="*/ 1 h 695"/>
                  <a:gd name="T14" fmla="*/ 1 w 77"/>
                  <a:gd name="T15" fmla="*/ 1 h 695"/>
                  <a:gd name="T16" fmla="*/ 1 w 77"/>
                  <a:gd name="T17" fmla="*/ 1 h 695"/>
                  <a:gd name="T18" fmla="*/ 1 w 77"/>
                  <a:gd name="T19" fmla="*/ 1 h 695"/>
                  <a:gd name="T20" fmla="*/ 1 w 77"/>
                  <a:gd name="T21" fmla="*/ 1 h 695"/>
                  <a:gd name="T22" fmla="*/ 1 w 77"/>
                  <a:gd name="T23" fmla="*/ 1 h 695"/>
                  <a:gd name="T24" fmla="*/ 1 w 77"/>
                  <a:gd name="T25" fmla="*/ 1 h 695"/>
                  <a:gd name="T26" fmla="*/ 1 w 77"/>
                  <a:gd name="T27" fmla="*/ 1 h 695"/>
                  <a:gd name="T28" fmla="*/ 1 w 77"/>
                  <a:gd name="T29" fmla="*/ 1 h 695"/>
                  <a:gd name="T30" fmla="*/ 1 w 77"/>
                  <a:gd name="T31" fmla="*/ 1 h 695"/>
                  <a:gd name="T32" fmla="*/ 1 w 77"/>
                  <a:gd name="T33" fmla="*/ 1 h 695"/>
                  <a:gd name="T34" fmla="*/ 1 w 77"/>
                  <a:gd name="T35" fmla="*/ 1 h 695"/>
                  <a:gd name="T36" fmla="*/ 1 w 77"/>
                  <a:gd name="T37" fmla="*/ 1 h 695"/>
                  <a:gd name="T38" fmla="*/ 1 w 77"/>
                  <a:gd name="T39" fmla="*/ 1 h 695"/>
                  <a:gd name="T40" fmla="*/ 1 w 77"/>
                  <a:gd name="T41" fmla="*/ 1 h 695"/>
                  <a:gd name="T42" fmla="*/ 1 w 77"/>
                  <a:gd name="T43" fmla="*/ 1 h 695"/>
                  <a:gd name="T44" fmla="*/ 1 w 77"/>
                  <a:gd name="T45" fmla="*/ 1 h 695"/>
                  <a:gd name="T46" fmla="*/ 1 w 77"/>
                  <a:gd name="T47" fmla="*/ 1 h 695"/>
                  <a:gd name="T48" fmla="*/ 1 w 77"/>
                  <a:gd name="T49" fmla="*/ 1 h 695"/>
                  <a:gd name="T50" fmla="*/ 1 w 77"/>
                  <a:gd name="T51" fmla="*/ 1 h 695"/>
                  <a:gd name="T52" fmla="*/ 1 w 77"/>
                  <a:gd name="T53" fmla="*/ 1 h 695"/>
                  <a:gd name="T54" fmla="*/ 1 w 77"/>
                  <a:gd name="T55" fmla="*/ 1 h 695"/>
                  <a:gd name="T56" fmla="*/ 1 w 77"/>
                  <a:gd name="T57" fmla="*/ 1 h 695"/>
                  <a:gd name="T58" fmla="*/ 1 w 77"/>
                  <a:gd name="T59" fmla="*/ 2 h 695"/>
                  <a:gd name="T60" fmla="*/ 1 w 77"/>
                  <a:gd name="T61" fmla="*/ 2 h 695"/>
                  <a:gd name="T62" fmla="*/ 1 w 77"/>
                  <a:gd name="T63" fmla="*/ 2 h 695"/>
                  <a:gd name="T64" fmla="*/ 1 w 77"/>
                  <a:gd name="T65" fmla="*/ 2 h 695"/>
                  <a:gd name="T66" fmla="*/ 1 w 77"/>
                  <a:gd name="T67" fmla="*/ 2 h 695"/>
                  <a:gd name="T68" fmla="*/ 1 w 77"/>
                  <a:gd name="T69" fmla="*/ 2 h 695"/>
                  <a:gd name="T70" fmla="*/ 1 w 77"/>
                  <a:gd name="T71" fmla="*/ 2 h 695"/>
                  <a:gd name="T72" fmla="*/ 1 w 77"/>
                  <a:gd name="T73" fmla="*/ 2 h 695"/>
                  <a:gd name="T74" fmla="*/ 1 w 77"/>
                  <a:gd name="T75" fmla="*/ 2 h 695"/>
                  <a:gd name="T76" fmla="*/ 1 w 77"/>
                  <a:gd name="T77" fmla="*/ 2 h 695"/>
                  <a:gd name="T78" fmla="*/ 1 w 77"/>
                  <a:gd name="T79" fmla="*/ 2 h 695"/>
                  <a:gd name="T80" fmla="*/ 1 w 77"/>
                  <a:gd name="T81" fmla="*/ 2 h 695"/>
                  <a:gd name="T82" fmla="*/ 1 w 77"/>
                  <a:gd name="T83" fmla="*/ 2 h 695"/>
                  <a:gd name="T84" fmla="*/ 1 w 77"/>
                  <a:gd name="T85" fmla="*/ 2 h 695"/>
                  <a:gd name="T86" fmla="*/ 1 w 77"/>
                  <a:gd name="T87" fmla="*/ 2 h 695"/>
                  <a:gd name="T88" fmla="*/ 1 w 77"/>
                  <a:gd name="T89" fmla="*/ 2 h 695"/>
                  <a:gd name="T90" fmla="*/ 1 w 77"/>
                  <a:gd name="T91" fmla="*/ 2 h 695"/>
                  <a:gd name="T92" fmla="*/ 1 w 77"/>
                  <a:gd name="T93" fmla="*/ 2 h 695"/>
                  <a:gd name="T94" fmla="*/ 1 w 77"/>
                  <a:gd name="T95" fmla="*/ 2 h 695"/>
                  <a:gd name="T96" fmla="*/ 1 w 77"/>
                  <a:gd name="T97" fmla="*/ 2 h 695"/>
                  <a:gd name="T98" fmla="*/ 1 w 77"/>
                  <a:gd name="T99" fmla="*/ 2 h 695"/>
                  <a:gd name="T100" fmla="*/ 1 w 77"/>
                  <a:gd name="T101" fmla="*/ 2 h 695"/>
                  <a:gd name="T102" fmla="*/ 1 w 77"/>
                  <a:gd name="T103" fmla="*/ 2 h 695"/>
                  <a:gd name="T104" fmla="*/ 1 w 77"/>
                  <a:gd name="T105" fmla="*/ 2 h 695"/>
                  <a:gd name="T106" fmla="*/ 1 w 77"/>
                  <a:gd name="T107" fmla="*/ 2 h 695"/>
                  <a:gd name="T108" fmla="*/ 1 w 77"/>
                  <a:gd name="T109" fmla="*/ 2 h 695"/>
                  <a:gd name="T110" fmla="*/ 1 w 77"/>
                  <a:gd name="T111" fmla="*/ 2 h 695"/>
                  <a:gd name="T112" fmla="*/ 1 w 77"/>
                  <a:gd name="T113" fmla="*/ 3 h 695"/>
                  <a:gd name="T114" fmla="*/ 1 w 77"/>
                  <a:gd name="T115" fmla="*/ 3 h 695"/>
                  <a:gd name="T116" fmla="*/ 1 w 77"/>
                  <a:gd name="T117" fmla="*/ 3 h 695"/>
                  <a:gd name="T118" fmla="*/ 1 w 77"/>
                  <a:gd name="T119" fmla="*/ 3 h 6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695"/>
                  <a:gd name="T182" fmla="*/ 77 w 77"/>
                  <a:gd name="T183" fmla="*/ 695 h 6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695">
                    <a:moveTo>
                      <a:pt x="39" y="0"/>
                    </a:moveTo>
                    <a:lnTo>
                      <a:pt x="39" y="62"/>
                    </a:lnTo>
                    <a:lnTo>
                      <a:pt x="34" y="64"/>
                    </a:lnTo>
                    <a:lnTo>
                      <a:pt x="27" y="66"/>
                    </a:lnTo>
                    <a:lnTo>
                      <a:pt x="22" y="67"/>
                    </a:lnTo>
                    <a:lnTo>
                      <a:pt x="17" y="69"/>
                    </a:lnTo>
                    <a:lnTo>
                      <a:pt x="12" y="72"/>
                    </a:lnTo>
                    <a:lnTo>
                      <a:pt x="8" y="74"/>
                    </a:lnTo>
                    <a:lnTo>
                      <a:pt x="5" y="76"/>
                    </a:lnTo>
                    <a:lnTo>
                      <a:pt x="3" y="77"/>
                    </a:lnTo>
                    <a:lnTo>
                      <a:pt x="2" y="79"/>
                    </a:lnTo>
                    <a:lnTo>
                      <a:pt x="0" y="81"/>
                    </a:lnTo>
                    <a:lnTo>
                      <a:pt x="2" y="82"/>
                    </a:lnTo>
                    <a:lnTo>
                      <a:pt x="3" y="84"/>
                    </a:lnTo>
                    <a:lnTo>
                      <a:pt x="5" y="87"/>
                    </a:lnTo>
                    <a:lnTo>
                      <a:pt x="8" y="89"/>
                    </a:lnTo>
                    <a:lnTo>
                      <a:pt x="12" y="91"/>
                    </a:lnTo>
                    <a:lnTo>
                      <a:pt x="17" y="92"/>
                    </a:lnTo>
                    <a:lnTo>
                      <a:pt x="22" y="94"/>
                    </a:lnTo>
                    <a:lnTo>
                      <a:pt x="27" y="96"/>
                    </a:lnTo>
                    <a:lnTo>
                      <a:pt x="34" y="97"/>
                    </a:lnTo>
                    <a:lnTo>
                      <a:pt x="39" y="101"/>
                    </a:lnTo>
                    <a:lnTo>
                      <a:pt x="45" y="102"/>
                    </a:lnTo>
                    <a:lnTo>
                      <a:pt x="50" y="104"/>
                    </a:lnTo>
                    <a:lnTo>
                      <a:pt x="55" y="106"/>
                    </a:lnTo>
                    <a:lnTo>
                      <a:pt x="61" y="108"/>
                    </a:lnTo>
                    <a:lnTo>
                      <a:pt x="66" y="109"/>
                    </a:lnTo>
                    <a:lnTo>
                      <a:pt x="69" y="111"/>
                    </a:lnTo>
                    <a:lnTo>
                      <a:pt x="72" y="113"/>
                    </a:lnTo>
                    <a:lnTo>
                      <a:pt x="76" y="116"/>
                    </a:lnTo>
                    <a:lnTo>
                      <a:pt x="76" y="118"/>
                    </a:lnTo>
                    <a:lnTo>
                      <a:pt x="77" y="119"/>
                    </a:lnTo>
                    <a:lnTo>
                      <a:pt x="76" y="121"/>
                    </a:lnTo>
                    <a:lnTo>
                      <a:pt x="76" y="123"/>
                    </a:lnTo>
                    <a:lnTo>
                      <a:pt x="72" y="124"/>
                    </a:lnTo>
                    <a:lnTo>
                      <a:pt x="69" y="126"/>
                    </a:lnTo>
                    <a:lnTo>
                      <a:pt x="66" y="129"/>
                    </a:lnTo>
                    <a:lnTo>
                      <a:pt x="61" y="131"/>
                    </a:lnTo>
                    <a:lnTo>
                      <a:pt x="55" y="133"/>
                    </a:lnTo>
                    <a:lnTo>
                      <a:pt x="50" y="134"/>
                    </a:lnTo>
                    <a:lnTo>
                      <a:pt x="45" y="136"/>
                    </a:lnTo>
                    <a:lnTo>
                      <a:pt x="39" y="138"/>
                    </a:lnTo>
                    <a:lnTo>
                      <a:pt x="34" y="139"/>
                    </a:lnTo>
                    <a:lnTo>
                      <a:pt x="27" y="141"/>
                    </a:lnTo>
                    <a:lnTo>
                      <a:pt x="22" y="144"/>
                    </a:lnTo>
                    <a:lnTo>
                      <a:pt x="17" y="146"/>
                    </a:lnTo>
                    <a:lnTo>
                      <a:pt x="12" y="148"/>
                    </a:lnTo>
                    <a:lnTo>
                      <a:pt x="8" y="149"/>
                    </a:lnTo>
                    <a:lnTo>
                      <a:pt x="5" y="151"/>
                    </a:lnTo>
                    <a:lnTo>
                      <a:pt x="3" y="153"/>
                    </a:lnTo>
                    <a:lnTo>
                      <a:pt x="2" y="155"/>
                    </a:lnTo>
                    <a:lnTo>
                      <a:pt x="0" y="158"/>
                    </a:lnTo>
                    <a:lnTo>
                      <a:pt x="2" y="160"/>
                    </a:lnTo>
                    <a:lnTo>
                      <a:pt x="3" y="161"/>
                    </a:lnTo>
                    <a:lnTo>
                      <a:pt x="5" y="163"/>
                    </a:lnTo>
                    <a:lnTo>
                      <a:pt x="8" y="165"/>
                    </a:lnTo>
                    <a:lnTo>
                      <a:pt x="12" y="166"/>
                    </a:lnTo>
                    <a:lnTo>
                      <a:pt x="17" y="168"/>
                    </a:lnTo>
                    <a:lnTo>
                      <a:pt x="22" y="170"/>
                    </a:lnTo>
                    <a:lnTo>
                      <a:pt x="27" y="173"/>
                    </a:lnTo>
                    <a:lnTo>
                      <a:pt x="34" y="175"/>
                    </a:lnTo>
                    <a:lnTo>
                      <a:pt x="39" y="176"/>
                    </a:lnTo>
                    <a:lnTo>
                      <a:pt x="45" y="178"/>
                    </a:lnTo>
                    <a:lnTo>
                      <a:pt x="50" y="180"/>
                    </a:lnTo>
                    <a:lnTo>
                      <a:pt x="55" y="181"/>
                    </a:lnTo>
                    <a:lnTo>
                      <a:pt x="61" y="183"/>
                    </a:lnTo>
                    <a:lnTo>
                      <a:pt x="66" y="186"/>
                    </a:lnTo>
                    <a:lnTo>
                      <a:pt x="69" y="188"/>
                    </a:lnTo>
                    <a:lnTo>
                      <a:pt x="72" y="190"/>
                    </a:lnTo>
                    <a:lnTo>
                      <a:pt x="76" y="191"/>
                    </a:lnTo>
                    <a:lnTo>
                      <a:pt x="76" y="193"/>
                    </a:lnTo>
                    <a:lnTo>
                      <a:pt x="77" y="195"/>
                    </a:lnTo>
                    <a:lnTo>
                      <a:pt x="76" y="197"/>
                    </a:lnTo>
                    <a:lnTo>
                      <a:pt x="76" y="198"/>
                    </a:lnTo>
                    <a:lnTo>
                      <a:pt x="72" y="202"/>
                    </a:lnTo>
                    <a:lnTo>
                      <a:pt x="69" y="203"/>
                    </a:lnTo>
                    <a:lnTo>
                      <a:pt x="66" y="205"/>
                    </a:lnTo>
                    <a:lnTo>
                      <a:pt x="61" y="207"/>
                    </a:lnTo>
                    <a:lnTo>
                      <a:pt x="55" y="208"/>
                    </a:lnTo>
                    <a:lnTo>
                      <a:pt x="50" y="210"/>
                    </a:lnTo>
                    <a:lnTo>
                      <a:pt x="45" y="212"/>
                    </a:lnTo>
                    <a:lnTo>
                      <a:pt x="39" y="215"/>
                    </a:lnTo>
                    <a:lnTo>
                      <a:pt x="34" y="217"/>
                    </a:lnTo>
                    <a:lnTo>
                      <a:pt x="27" y="218"/>
                    </a:lnTo>
                    <a:lnTo>
                      <a:pt x="22" y="220"/>
                    </a:lnTo>
                    <a:lnTo>
                      <a:pt x="17" y="222"/>
                    </a:lnTo>
                    <a:lnTo>
                      <a:pt x="12" y="223"/>
                    </a:lnTo>
                    <a:lnTo>
                      <a:pt x="8" y="225"/>
                    </a:lnTo>
                    <a:lnTo>
                      <a:pt x="5" y="227"/>
                    </a:lnTo>
                    <a:lnTo>
                      <a:pt x="3" y="230"/>
                    </a:lnTo>
                    <a:lnTo>
                      <a:pt x="2" y="232"/>
                    </a:lnTo>
                    <a:lnTo>
                      <a:pt x="0" y="233"/>
                    </a:lnTo>
                    <a:lnTo>
                      <a:pt x="2" y="235"/>
                    </a:lnTo>
                    <a:lnTo>
                      <a:pt x="3" y="237"/>
                    </a:lnTo>
                    <a:lnTo>
                      <a:pt x="5" y="239"/>
                    </a:lnTo>
                    <a:lnTo>
                      <a:pt x="8" y="240"/>
                    </a:lnTo>
                    <a:lnTo>
                      <a:pt x="12" y="244"/>
                    </a:lnTo>
                    <a:lnTo>
                      <a:pt x="17" y="245"/>
                    </a:lnTo>
                    <a:lnTo>
                      <a:pt x="22" y="247"/>
                    </a:lnTo>
                    <a:lnTo>
                      <a:pt x="27" y="249"/>
                    </a:lnTo>
                    <a:lnTo>
                      <a:pt x="34" y="250"/>
                    </a:lnTo>
                    <a:lnTo>
                      <a:pt x="39" y="252"/>
                    </a:lnTo>
                    <a:lnTo>
                      <a:pt x="45" y="254"/>
                    </a:lnTo>
                    <a:lnTo>
                      <a:pt x="50" y="255"/>
                    </a:lnTo>
                    <a:lnTo>
                      <a:pt x="55" y="259"/>
                    </a:lnTo>
                    <a:lnTo>
                      <a:pt x="61" y="260"/>
                    </a:lnTo>
                    <a:lnTo>
                      <a:pt x="66" y="262"/>
                    </a:lnTo>
                    <a:lnTo>
                      <a:pt x="69" y="264"/>
                    </a:lnTo>
                    <a:lnTo>
                      <a:pt x="72" y="265"/>
                    </a:lnTo>
                    <a:lnTo>
                      <a:pt x="76" y="267"/>
                    </a:lnTo>
                    <a:lnTo>
                      <a:pt x="76" y="269"/>
                    </a:lnTo>
                    <a:lnTo>
                      <a:pt x="77" y="272"/>
                    </a:lnTo>
                    <a:lnTo>
                      <a:pt x="76" y="274"/>
                    </a:lnTo>
                    <a:lnTo>
                      <a:pt x="76" y="275"/>
                    </a:lnTo>
                    <a:lnTo>
                      <a:pt x="72" y="277"/>
                    </a:lnTo>
                    <a:lnTo>
                      <a:pt x="69" y="279"/>
                    </a:lnTo>
                    <a:lnTo>
                      <a:pt x="66" y="280"/>
                    </a:lnTo>
                    <a:lnTo>
                      <a:pt x="61" y="282"/>
                    </a:lnTo>
                    <a:lnTo>
                      <a:pt x="55" y="284"/>
                    </a:lnTo>
                    <a:lnTo>
                      <a:pt x="50" y="287"/>
                    </a:lnTo>
                    <a:lnTo>
                      <a:pt x="45" y="289"/>
                    </a:lnTo>
                    <a:lnTo>
                      <a:pt x="39" y="291"/>
                    </a:lnTo>
                    <a:lnTo>
                      <a:pt x="34" y="292"/>
                    </a:lnTo>
                    <a:lnTo>
                      <a:pt x="27" y="294"/>
                    </a:lnTo>
                    <a:lnTo>
                      <a:pt x="22" y="296"/>
                    </a:lnTo>
                    <a:lnTo>
                      <a:pt x="17" y="297"/>
                    </a:lnTo>
                    <a:lnTo>
                      <a:pt x="12" y="301"/>
                    </a:lnTo>
                    <a:lnTo>
                      <a:pt x="8" y="302"/>
                    </a:lnTo>
                    <a:lnTo>
                      <a:pt x="5" y="304"/>
                    </a:lnTo>
                    <a:lnTo>
                      <a:pt x="3" y="306"/>
                    </a:lnTo>
                    <a:lnTo>
                      <a:pt x="2" y="307"/>
                    </a:lnTo>
                    <a:lnTo>
                      <a:pt x="0" y="309"/>
                    </a:lnTo>
                    <a:lnTo>
                      <a:pt x="2" y="311"/>
                    </a:lnTo>
                    <a:lnTo>
                      <a:pt x="3" y="314"/>
                    </a:lnTo>
                    <a:lnTo>
                      <a:pt x="5" y="316"/>
                    </a:lnTo>
                    <a:lnTo>
                      <a:pt x="8" y="317"/>
                    </a:lnTo>
                    <a:lnTo>
                      <a:pt x="12" y="319"/>
                    </a:lnTo>
                    <a:lnTo>
                      <a:pt x="17" y="321"/>
                    </a:lnTo>
                    <a:lnTo>
                      <a:pt x="22" y="322"/>
                    </a:lnTo>
                    <a:lnTo>
                      <a:pt x="27" y="324"/>
                    </a:lnTo>
                    <a:lnTo>
                      <a:pt x="34" y="326"/>
                    </a:lnTo>
                    <a:lnTo>
                      <a:pt x="39" y="329"/>
                    </a:lnTo>
                    <a:lnTo>
                      <a:pt x="45" y="331"/>
                    </a:lnTo>
                    <a:lnTo>
                      <a:pt x="50" y="333"/>
                    </a:lnTo>
                    <a:lnTo>
                      <a:pt x="55" y="334"/>
                    </a:lnTo>
                    <a:lnTo>
                      <a:pt x="61" y="336"/>
                    </a:lnTo>
                    <a:lnTo>
                      <a:pt x="66" y="338"/>
                    </a:lnTo>
                    <a:lnTo>
                      <a:pt x="69" y="339"/>
                    </a:lnTo>
                    <a:lnTo>
                      <a:pt x="72" y="343"/>
                    </a:lnTo>
                    <a:lnTo>
                      <a:pt x="76" y="344"/>
                    </a:lnTo>
                    <a:lnTo>
                      <a:pt x="76" y="346"/>
                    </a:lnTo>
                    <a:lnTo>
                      <a:pt x="77" y="348"/>
                    </a:lnTo>
                    <a:lnTo>
                      <a:pt x="76" y="349"/>
                    </a:lnTo>
                    <a:lnTo>
                      <a:pt x="76" y="351"/>
                    </a:lnTo>
                    <a:lnTo>
                      <a:pt x="72" y="353"/>
                    </a:lnTo>
                    <a:lnTo>
                      <a:pt x="69" y="354"/>
                    </a:lnTo>
                    <a:lnTo>
                      <a:pt x="66" y="358"/>
                    </a:lnTo>
                    <a:lnTo>
                      <a:pt x="61" y="359"/>
                    </a:lnTo>
                    <a:lnTo>
                      <a:pt x="55" y="361"/>
                    </a:lnTo>
                    <a:lnTo>
                      <a:pt x="50" y="363"/>
                    </a:lnTo>
                    <a:lnTo>
                      <a:pt x="45" y="364"/>
                    </a:lnTo>
                    <a:lnTo>
                      <a:pt x="39" y="366"/>
                    </a:lnTo>
                    <a:lnTo>
                      <a:pt x="34" y="368"/>
                    </a:lnTo>
                    <a:lnTo>
                      <a:pt x="27" y="371"/>
                    </a:lnTo>
                    <a:lnTo>
                      <a:pt x="22" y="373"/>
                    </a:lnTo>
                    <a:lnTo>
                      <a:pt x="17" y="375"/>
                    </a:lnTo>
                    <a:lnTo>
                      <a:pt x="12" y="376"/>
                    </a:lnTo>
                    <a:lnTo>
                      <a:pt x="8" y="378"/>
                    </a:lnTo>
                    <a:lnTo>
                      <a:pt x="5" y="380"/>
                    </a:lnTo>
                    <a:lnTo>
                      <a:pt x="3" y="381"/>
                    </a:lnTo>
                    <a:lnTo>
                      <a:pt x="2" y="383"/>
                    </a:lnTo>
                    <a:lnTo>
                      <a:pt x="0" y="386"/>
                    </a:lnTo>
                    <a:lnTo>
                      <a:pt x="2" y="388"/>
                    </a:lnTo>
                    <a:lnTo>
                      <a:pt x="3" y="390"/>
                    </a:lnTo>
                    <a:lnTo>
                      <a:pt x="5" y="391"/>
                    </a:lnTo>
                    <a:lnTo>
                      <a:pt x="8" y="393"/>
                    </a:lnTo>
                    <a:lnTo>
                      <a:pt x="12" y="395"/>
                    </a:lnTo>
                    <a:lnTo>
                      <a:pt x="17" y="396"/>
                    </a:lnTo>
                    <a:lnTo>
                      <a:pt x="22" y="400"/>
                    </a:lnTo>
                    <a:lnTo>
                      <a:pt x="27" y="401"/>
                    </a:lnTo>
                    <a:lnTo>
                      <a:pt x="34" y="403"/>
                    </a:lnTo>
                    <a:lnTo>
                      <a:pt x="39" y="405"/>
                    </a:lnTo>
                    <a:lnTo>
                      <a:pt x="45" y="406"/>
                    </a:lnTo>
                    <a:lnTo>
                      <a:pt x="50" y="408"/>
                    </a:lnTo>
                    <a:lnTo>
                      <a:pt x="55" y="410"/>
                    </a:lnTo>
                    <a:lnTo>
                      <a:pt x="61" y="412"/>
                    </a:lnTo>
                    <a:lnTo>
                      <a:pt x="66" y="415"/>
                    </a:lnTo>
                    <a:lnTo>
                      <a:pt x="69" y="417"/>
                    </a:lnTo>
                    <a:lnTo>
                      <a:pt x="72" y="418"/>
                    </a:lnTo>
                    <a:lnTo>
                      <a:pt x="76" y="420"/>
                    </a:lnTo>
                    <a:lnTo>
                      <a:pt x="76" y="422"/>
                    </a:lnTo>
                    <a:lnTo>
                      <a:pt x="77" y="423"/>
                    </a:lnTo>
                    <a:lnTo>
                      <a:pt x="76" y="425"/>
                    </a:lnTo>
                    <a:lnTo>
                      <a:pt x="76" y="428"/>
                    </a:lnTo>
                    <a:lnTo>
                      <a:pt x="72" y="430"/>
                    </a:lnTo>
                    <a:lnTo>
                      <a:pt x="69" y="432"/>
                    </a:lnTo>
                    <a:lnTo>
                      <a:pt x="66" y="433"/>
                    </a:lnTo>
                    <a:lnTo>
                      <a:pt x="61" y="435"/>
                    </a:lnTo>
                    <a:lnTo>
                      <a:pt x="55" y="437"/>
                    </a:lnTo>
                    <a:lnTo>
                      <a:pt x="50" y="438"/>
                    </a:lnTo>
                    <a:lnTo>
                      <a:pt x="45" y="440"/>
                    </a:lnTo>
                    <a:lnTo>
                      <a:pt x="39" y="443"/>
                    </a:lnTo>
                    <a:lnTo>
                      <a:pt x="34" y="445"/>
                    </a:lnTo>
                    <a:lnTo>
                      <a:pt x="27" y="447"/>
                    </a:lnTo>
                    <a:lnTo>
                      <a:pt x="22" y="448"/>
                    </a:lnTo>
                    <a:lnTo>
                      <a:pt x="17" y="450"/>
                    </a:lnTo>
                    <a:lnTo>
                      <a:pt x="12" y="452"/>
                    </a:lnTo>
                    <a:lnTo>
                      <a:pt x="8" y="453"/>
                    </a:lnTo>
                    <a:lnTo>
                      <a:pt x="5" y="457"/>
                    </a:lnTo>
                    <a:lnTo>
                      <a:pt x="3" y="459"/>
                    </a:lnTo>
                    <a:lnTo>
                      <a:pt x="2" y="460"/>
                    </a:lnTo>
                    <a:lnTo>
                      <a:pt x="0" y="462"/>
                    </a:lnTo>
                    <a:lnTo>
                      <a:pt x="2" y="464"/>
                    </a:lnTo>
                    <a:lnTo>
                      <a:pt x="3" y="465"/>
                    </a:lnTo>
                    <a:lnTo>
                      <a:pt x="5" y="467"/>
                    </a:lnTo>
                    <a:lnTo>
                      <a:pt x="8" y="469"/>
                    </a:lnTo>
                    <a:lnTo>
                      <a:pt x="12" y="472"/>
                    </a:lnTo>
                    <a:lnTo>
                      <a:pt x="17" y="474"/>
                    </a:lnTo>
                    <a:lnTo>
                      <a:pt x="22" y="475"/>
                    </a:lnTo>
                    <a:lnTo>
                      <a:pt x="27" y="477"/>
                    </a:lnTo>
                    <a:lnTo>
                      <a:pt x="34" y="479"/>
                    </a:lnTo>
                    <a:lnTo>
                      <a:pt x="39" y="480"/>
                    </a:lnTo>
                    <a:lnTo>
                      <a:pt x="45" y="482"/>
                    </a:lnTo>
                    <a:lnTo>
                      <a:pt x="50" y="485"/>
                    </a:lnTo>
                    <a:lnTo>
                      <a:pt x="55" y="487"/>
                    </a:lnTo>
                    <a:lnTo>
                      <a:pt x="61" y="489"/>
                    </a:lnTo>
                    <a:lnTo>
                      <a:pt x="66" y="490"/>
                    </a:lnTo>
                    <a:lnTo>
                      <a:pt x="69" y="492"/>
                    </a:lnTo>
                    <a:lnTo>
                      <a:pt x="72" y="494"/>
                    </a:lnTo>
                    <a:lnTo>
                      <a:pt x="76" y="495"/>
                    </a:lnTo>
                    <a:lnTo>
                      <a:pt x="76" y="497"/>
                    </a:lnTo>
                    <a:lnTo>
                      <a:pt x="77" y="501"/>
                    </a:lnTo>
                    <a:lnTo>
                      <a:pt x="76" y="502"/>
                    </a:lnTo>
                    <a:lnTo>
                      <a:pt x="76" y="504"/>
                    </a:lnTo>
                    <a:lnTo>
                      <a:pt x="72" y="506"/>
                    </a:lnTo>
                    <a:lnTo>
                      <a:pt x="69" y="507"/>
                    </a:lnTo>
                    <a:lnTo>
                      <a:pt x="66" y="509"/>
                    </a:lnTo>
                    <a:lnTo>
                      <a:pt x="61" y="511"/>
                    </a:lnTo>
                    <a:lnTo>
                      <a:pt x="55" y="514"/>
                    </a:lnTo>
                    <a:lnTo>
                      <a:pt x="50" y="516"/>
                    </a:lnTo>
                    <a:lnTo>
                      <a:pt x="45" y="517"/>
                    </a:lnTo>
                    <a:lnTo>
                      <a:pt x="39" y="519"/>
                    </a:lnTo>
                    <a:lnTo>
                      <a:pt x="34" y="521"/>
                    </a:lnTo>
                    <a:lnTo>
                      <a:pt x="27" y="522"/>
                    </a:lnTo>
                    <a:lnTo>
                      <a:pt x="22" y="524"/>
                    </a:lnTo>
                    <a:lnTo>
                      <a:pt x="17" y="526"/>
                    </a:lnTo>
                    <a:lnTo>
                      <a:pt x="12" y="529"/>
                    </a:lnTo>
                    <a:lnTo>
                      <a:pt x="8" y="531"/>
                    </a:lnTo>
                    <a:lnTo>
                      <a:pt x="5" y="532"/>
                    </a:lnTo>
                    <a:lnTo>
                      <a:pt x="3" y="534"/>
                    </a:lnTo>
                    <a:lnTo>
                      <a:pt x="2" y="536"/>
                    </a:lnTo>
                    <a:lnTo>
                      <a:pt x="0" y="537"/>
                    </a:lnTo>
                    <a:lnTo>
                      <a:pt x="2" y="539"/>
                    </a:lnTo>
                    <a:lnTo>
                      <a:pt x="3" y="543"/>
                    </a:lnTo>
                    <a:lnTo>
                      <a:pt x="5" y="544"/>
                    </a:lnTo>
                    <a:lnTo>
                      <a:pt x="8" y="546"/>
                    </a:lnTo>
                    <a:lnTo>
                      <a:pt x="12" y="548"/>
                    </a:lnTo>
                    <a:lnTo>
                      <a:pt x="17" y="549"/>
                    </a:lnTo>
                    <a:lnTo>
                      <a:pt x="22" y="551"/>
                    </a:lnTo>
                    <a:lnTo>
                      <a:pt x="27" y="553"/>
                    </a:lnTo>
                    <a:lnTo>
                      <a:pt x="34" y="556"/>
                    </a:lnTo>
                    <a:lnTo>
                      <a:pt x="39" y="558"/>
                    </a:lnTo>
                    <a:lnTo>
                      <a:pt x="45" y="559"/>
                    </a:lnTo>
                    <a:lnTo>
                      <a:pt x="50" y="561"/>
                    </a:lnTo>
                    <a:lnTo>
                      <a:pt x="55" y="563"/>
                    </a:lnTo>
                    <a:lnTo>
                      <a:pt x="61" y="564"/>
                    </a:lnTo>
                    <a:lnTo>
                      <a:pt x="66" y="566"/>
                    </a:lnTo>
                    <a:lnTo>
                      <a:pt x="69" y="568"/>
                    </a:lnTo>
                    <a:lnTo>
                      <a:pt x="72" y="571"/>
                    </a:lnTo>
                    <a:lnTo>
                      <a:pt x="76" y="573"/>
                    </a:lnTo>
                    <a:lnTo>
                      <a:pt x="76" y="574"/>
                    </a:lnTo>
                    <a:lnTo>
                      <a:pt x="77" y="576"/>
                    </a:lnTo>
                    <a:lnTo>
                      <a:pt x="76" y="578"/>
                    </a:lnTo>
                    <a:lnTo>
                      <a:pt x="76" y="579"/>
                    </a:lnTo>
                    <a:lnTo>
                      <a:pt x="72" y="581"/>
                    </a:lnTo>
                    <a:lnTo>
                      <a:pt x="69" y="584"/>
                    </a:lnTo>
                    <a:lnTo>
                      <a:pt x="66" y="586"/>
                    </a:lnTo>
                    <a:lnTo>
                      <a:pt x="61" y="588"/>
                    </a:lnTo>
                    <a:lnTo>
                      <a:pt x="55" y="590"/>
                    </a:lnTo>
                    <a:lnTo>
                      <a:pt x="50" y="591"/>
                    </a:lnTo>
                    <a:lnTo>
                      <a:pt x="45" y="593"/>
                    </a:lnTo>
                    <a:lnTo>
                      <a:pt x="39" y="595"/>
                    </a:lnTo>
                    <a:lnTo>
                      <a:pt x="34" y="596"/>
                    </a:lnTo>
                    <a:lnTo>
                      <a:pt x="27" y="600"/>
                    </a:lnTo>
                    <a:lnTo>
                      <a:pt x="22" y="601"/>
                    </a:lnTo>
                    <a:lnTo>
                      <a:pt x="17" y="603"/>
                    </a:lnTo>
                    <a:lnTo>
                      <a:pt x="12" y="605"/>
                    </a:lnTo>
                    <a:lnTo>
                      <a:pt x="8" y="606"/>
                    </a:lnTo>
                    <a:lnTo>
                      <a:pt x="5" y="608"/>
                    </a:lnTo>
                    <a:lnTo>
                      <a:pt x="3" y="610"/>
                    </a:lnTo>
                    <a:lnTo>
                      <a:pt x="2" y="613"/>
                    </a:lnTo>
                    <a:lnTo>
                      <a:pt x="0" y="615"/>
                    </a:lnTo>
                    <a:lnTo>
                      <a:pt x="2" y="616"/>
                    </a:lnTo>
                    <a:lnTo>
                      <a:pt x="3" y="618"/>
                    </a:lnTo>
                    <a:lnTo>
                      <a:pt x="5" y="620"/>
                    </a:lnTo>
                    <a:lnTo>
                      <a:pt x="8" y="621"/>
                    </a:lnTo>
                    <a:lnTo>
                      <a:pt x="12" y="623"/>
                    </a:lnTo>
                    <a:lnTo>
                      <a:pt x="17" y="625"/>
                    </a:lnTo>
                    <a:lnTo>
                      <a:pt x="22" y="628"/>
                    </a:lnTo>
                    <a:lnTo>
                      <a:pt x="27" y="630"/>
                    </a:lnTo>
                    <a:lnTo>
                      <a:pt x="34" y="632"/>
                    </a:lnTo>
                    <a:lnTo>
                      <a:pt x="39" y="633"/>
                    </a:lnTo>
                    <a:lnTo>
                      <a:pt x="39" y="695"/>
                    </a:lnTo>
                  </a:path>
                </a:pathLst>
              </a:custGeom>
              <a:noFill/>
              <a:ln w="792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5903" name="Oval 22"/>
            <p:cNvSpPr>
              <a:spLocks noChangeArrowheads="1"/>
            </p:cNvSpPr>
            <p:nvPr/>
          </p:nvSpPr>
          <p:spPr bwMode="auto">
            <a:xfrm>
              <a:off x="683" y="1578"/>
              <a:ext cx="44" cy="41"/>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904" name="Oval 23"/>
            <p:cNvSpPr>
              <a:spLocks noChangeArrowheads="1"/>
            </p:cNvSpPr>
            <p:nvPr/>
          </p:nvSpPr>
          <p:spPr bwMode="auto">
            <a:xfrm>
              <a:off x="1035" y="1578"/>
              <a:ext cx="44" cy="41"/>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grpSp>
      <p:sp>
        <p:nvSpPr>
          <p:cNvPr id="35849" name="Line 24"/>
          <p:cNvSpPr>
            <a:spLocks noChangeShapeType="1"/>
          </p:cNvSpPr>
          <p:nvPr/>
        </p:nvSpPr>
        <p:spPr bwMode="auto">
          <a:xfrm flipV="1">
            <a:off x="1141413" y="2914650"/>
            <a:ext cx="550862" cy="12700"/>
          </a:xfrm>
          <a:prstGeom prst="line">
            <a:avLst/>
          </a:prstGeom>
          <a:noFill/>
          <a:ln w="381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0" name="Line 25"/>
          <p:cNvSpPr>
            <a:spLocks noChangeShapeType="1"/>
          </p:cNvSpPr>
          <p:nvPr/>
        </p:nvSpPr>
        <p:spPr bwMode="auto">
          <a:xfrm flipV="1">
            <a:off x="1711325" y="2560638"/>
            <a:ext cx="433388" cy="384175"/>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1" name="Line 26"/>
          <p:cNvSpPr>
            <a:spLocks noChangeShapeType="1"/>
          </p:cNvSpPr>
          <p:nvPr/>
        </p:nvSpPr>
        <p:spPr bwMode="auto">
          <a:xfrm flipV="1">
            <a:off x="2211388" y="3087688"/>
            <a:ext cx="473075" cy="200025"/>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2" name="Line 27"/>
          <p:cNvSpPr>
            <a:spLocks noChangeShapeType="1"/>
          </p:cNvSpPr>
          <p:nvPr/>
        </p:nvSpPr>
        <p:spPr bwMode="auto">
          <a:xfrm flipH="1">
            <a:off x="1871663" y="3286125"/>
            <a:ext cx="341312" cy="463550"/>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3" name="AutoShape 28"/>
          <p:cNvSpPr>
            <a:spLocks noChangeArrowheads="1"/>
          </p:cNvSpPr>
          <p:nvPr/>
        </p:nvSpPr>
        <p:spPr bwMode="auto">
          <a:xfrm rot="-3000000">
            <a:off x="1939132" y="2820194"/>
            <a:ext cx="65087" cy="606425"/>
          </a:xfrm>
          <a:custGeom>
            <a:avLst/>
            <a:gdLst>
              <a:gd name="T0" fmla="*/ 2147483646 w 77"/>
              <a:gd name="T1" fmla="*/ 2147483646 h 695"/>
              <a:gd name="T2" fmla="*/ 2147483646 w 77"/>
              <a:gd name="T3" fmla="*/ 2147483646 h 695"/>
              <a:gd name="T4" fmla="*/ 2147483646 w 77"/>
              <a:gd name="T5" fmla="*/ 2147483646 h 695"/>
              <a:gd name="T6" fmla="*/ 2147483646 w 77"/>
              <a:gd name="T7" fmla="*/ 2147483646 h 695"/>
              <a:gd name="T8" fmla="*/ 2147483646 w 77"/>
              <a:gd name="T9" fmla="*/ 2147483646 h 695"/>
              <a:gd name="T10" fmla="*/ 2147483646 w 77"/>
              <a:gd name="T11" fmla="*/ 2147483646 h 695"/>
              <a:gd name="T12" fmla="*/ 2147483646 w 77"/>
              <a:gd name="T13" fmla="*/ 2147483646 h 695"/>
              <a:gd name="T14" fmla="*/ 2147483646 w 77"/>
              <a:gd name="T15" fmla="*/ 2147483646 h 695"/>
              <a:gd name="T16" fmla="*/ 2147483646 w 77"/>
              <a:gd name="T17" fmla="*/ 2147483646 h 695"/>
              <a:gd name="T18" fmla="*/ 2147483646 w 77"/>
              <a:gd name="T19" fmla="*/ 2147483646 h 695"/>
              <a:gd name="T20" fmla="*/ 2147483646 w 77"/>
              <a:gd name="T21" fmla="*/ 2147483646 h 695"/>
              <a:gd name="T22" fmla="*/ 2147483646 w 77"/>
              <a:gd name="T23" fmla="*/ 2147483646 h 695"/>
              <a:gd name="T24" fmla="*/ 2147483646 w 77"/>
              <a:gd name="T25" fmla="*/ 2147483646 h 695"/>
              <a:gd name="T26" fmla="*/ 2147483646 w 77"/>
              <a:gd name="T27" fmla="*/ 2147483646 h 695"/>
              <a:gd name="T28" fmla="*/ 2147483646 w 77"/>
              <a:gd name="T29" fmla="*/ 2147483646 h 695"/>
              <a:gd name="T30" fmla="*/ 2147483646 w 77"/>
              <a:gd name="T31" fmla="*/ 2147483646 h 695"/>
              <a:gd name="T32" fmla="*/ 2147483646 w 77"/>
              <a:gd name="T33" fmla="*/ 2147483646 h 695"/>
              <a:gd name="T34" fmla="*/ 2147483646 w 77"/>
              <a:gd name="T35" fmla="*/ 2147483646 h 695"/>
              <a:gd name="T36" fmla="*/ 2147483646 w 77"/>
              <a:gd name="T37" fmla="*/ 2147483646 h 695"/>
              <a:gd name="T38" fmla="*/ 2147483646 w 77"/>
              <a:gd name="T39" fmla="*/ 2147483646 h 695"/>
              <a:gd name="T40" fmla="*/ 2147483646 w 77"/>
              <a:gd name="T41" fmla="*/ 2147483646 h 695"/>
              <a:gd name="T42" fmla="*/ 2147483646 w 77"/>
              <a:gd name="T43" fmla="*/ 2147483646 h 695"/>
              <a:gd name="T44" fmla="*/ 2147483646 w 77"/>
              <a:gd name="T45" fmla="*/ 2147483646 h 695"/>
              <a:gd name="T46" fmla="*/ 2147483646 w 77"/>
              <a:gd name="T47" fmla="*/ 2147483646 h 695"/>
              <a:gd name="T48" fmla="*/ 2147483646 w 77"/>
              <a:gd name="T49" fmla="*/ 2147483646 h 695"/>
              <a:gd name="T50" fmla="*/ 2147483646 w 77"/>
              <a:gd name="T51" fmla="*/ 2147483646 h 695"/>
              <a:gd name="T52" fmla="*/ 2147483646 w 77"/>
              <a:gd name="T53" fmla="*/ 2147483646 h 695"/>
              <a:gd name="T54" fmla="*/ 2147483646 w 77"/>
              <a:gd name="T55" fmla="*/ 2147483646 h 695"/>
              <a:gd name="T56" fmla="*/ 2147483646 w 77"/>
              <a:gd name="T57" fmla="*/ 2147483646 h 695"/>
              <a:gd name="T58" fmla="*/ 2147483646 w 77"/>
              <a:gd name="T59" fmla="*/ 2147483646 h 695"/>
              <a:gd name="T60" fmla="*/ 2147483646 w 77"/>
              <a:gd name="T61" fmla="*/ 2147483646 h 695"/>
              <a:gd name="T62" fmla="*/ 2147483646 w 77"/>
              <a:gd name="T63" fmla="*/ 2147483646 h 695"/>
              <a:gd name="T64" fmla="*/ 2147483646 w 77"/>
              <a:gd name="T65" fmla="*/ 2147483646 h 695"/>
              <a:gd name="T66" fmla="*/ 2147483646 w 77"/>
              <a:gd name="T67" fmla="*/ 2147483646 h 695"/>
              <a:gd name="T68" fmla="*/ 2147483646 w 77"/>
              <a:gd name="T69" fmla="*/ 2147483646 h 695"/>
              <a:gd name="T70" fmla="*/ 2147483646 w 77"/>
              <a:gd name="T71" fmla="*/ 2147483646 h 695"/>
              <a:gd name="T72" fmla="*/ 2147483646 w 77"/>
              <a:gd name="T73" fmla="*/ 2147483646 h 695"/>
              <a:gd name="T74" fmla="*/ 2147483646 w 77"/>
              <a:gd name="T75" fmla="*/ 2147483646 h 695"/>
              <a:gd name="T76" fmla="*/ 2147483646 w 77"/>
              <a:gd name="T77" fmla="*/ 2147483646 h 695"/>
              <a:gd name="T78" fmla="*/ 2147483646 w 77"/>
              <a:gd name="T79" fmla="*/ 2147483646 h 695"/>
              <a:gd name="T80" fmla="*/ 2147483646 w 77"/>
              <a:gd name="T81" fmla="*/ 2147483646 h 695"/>
              <a:gd name="T82" fmla="*/ 2147483646 w 77"/>
              <a:gd name="T83" fmla="*/ 2147483646 h 695"/>
              <a:gd name="T84" fmla="*/ 2147483646 w 77"/>
              <a:gd name="T85" fmla="*/ 2147483646 h 695"/>
              <a:gd name="T86" fmla="*/ 2147483646 w 77"/>
              <a:gd name="T87" fmla="*/ 2147483646 h 695"/>
              <a:gd name="T88" fmla="*/ 2147483646 w 77"/>
              <a:gd name="T89" fmla="*/ 2147483646 h 695"/>
              <a:gd name="T90" fmla="*/ 2147483646 w 77"/>
              <a:gd name="T91" fmla="*/ 2147483646 h 695"/>
              <a:gd name="T92" fmla="*/ 2147483646 w 77"/>
              <a:gd name="T93" fmla="*/ 2147483646 h 695"/>
              <a:gd name="T94" fmla="*/ 2147483646 w 77"/>
              <a:gd name="T95" fmla="*/ 2147483646 h 695"/>
              <a:gd name="T96" fmla="*/ 2147483646 w 77"/>
              <a:gd name="T97" fmla="*/ 2147483646 h 695"/>
              <a:gd name="T98" fmla="*/ 2147483646 w 77"/>
              <a:gd name="T99" fmla="*/ 2147483646 h 695"/>
              <a:gd name="T100" fmla="*/ 2147483646 w 77"/>
              <a:gd name="T101" fmla="*/ 2147483646 h 695"/>
              <a:gd name="T102" fmla="*/ 2147483646 w 77"/>
              <a:gd name="T103" fmla="*/ 2147483646 h 695"/>
              <a:gd name="T104" fmla="*/ 2147483646 w 77"/>
              <a:gd name="T105" fmla="*/ 2147483646 h 695"/>
              <a:gd name="T106" fmla="*/ 2147483646 w 77"/>
              <a:gd name="T107" fmla="*/ 2147483646 h 695"/>
              <a:gd name="T108" fmla="*/ 2147483646 w 77"/>
              <a:gd name="T109" fmla="*/ 2147483646 h 695"/>
              <a:gd name="T110" fmla="*/ 2147483646 w 77"/>
              <a:gd name="T111" fmla="*/ 2147483646 h 695"/>
              <a:gd name="T112" fmla="*/ 2147483646 w 77"/>
              <a:gd name="T113" fmla="*/ 2147483646 h 695"/>
              <a:gd name="T114" fmla="*/ 2147483646 w 77"/>
              <a:gd name="T115" fmla="*/ 2147483646 h 695"/>
              <a:gd name="T116" fmla="*/ 2147483646 w 77"/>
              <a:gd name="T117" fmla="*/ 2147483646 h 695"/>
              <a:gd name="T118" fmla="*/ 2147483646 w 77"/>
              <a:gd name="T119" fmla="*/ 2147483646 h 6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695"/>
              <a:gd name="T182" fmla="*/ 77 w 77"/>
              <a:gd name="T183" fmla="*/ 695 h 6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695">
                <a:moveTo>
                  <a:pt x="39" y="0"/>
                </a:moveTo>
                <a:lnTo>
                  <a:pt x="39" y="62"/>
                </a:lnTo>
                <a:lnTo>
                  <a:pt x="34" y="64"/>
                </a:lnTo>
                <a:lnTo>
                  <a:pt x="27" y="66"/>
                </a:lnTo>
                <a:lnTo>
                  <a:pt x="22" y="67"/>
                </a:lnTo>
                <a:lnTo>
                  <a:pt x="17" y="69"/>
                </a:lnTo>
                <a:lnTo>
                  <a:pt x="12" y="72"/>
                </a:lnTo>
                <a:lnTo>
                  <a:pt x="8" y="74"/>
                </a:lnTo>
                <a:lnTo>
                  <a:pt x="5" y="76"/>
                </a:lnTo>
                <a:lnTo>
                  <a:pt x="3" y="77"/>
                </a:lnTo>
                <a:lnTo>
                  <a:pt x="2" y="79"/>
                </a:lnTo>
                <a:lnTo>
                  <a:pt x="0" y="81"/>
                </a:lnTo>
                <a:lnTo>
                  <a:pt x="2" y="82"/>
                </a:lnTo>
                <a:lnTo>
                  <a:pt x="3" y="84"/>
                </a:lnTo>
                <a:lnTo>
                  <a:pt x="5" y="87"/>
                </a:lnTo>
                <a:lnTo>
                  <a:pt x="8" y="89"/>
                </a:lnTo>
                <a:lnTo>
                  <a:pt x="12" y="91"/>
                </a:lnTo>
                <a:lnTo>
                  <a:pt x="17" y="92"/>
                </a:lnTo>
                <a:lnTo>
                  <a:pt x="22" y="94"/>
                </a:lnTo>
                <a:lnTo>
                  <a:pt x="27" y="96"/>
                </a:lnTo>
                <a:lnTo>
                  <a:pt x="34" y="97"/>
                </a:lnTo>
                <a:lnTo>
                  <a:pt x="39" y="101"/>
                </a:lnTo>
                <a:lnTo>
                  <a:pt x="45" y="102"/>
                </a:lnTo>
                <a:lnTo>
                  <a:pt x="50" y="104"/>
                </a:lnTo>
                <a:lnTo>
                  <a:pt x="55" y="106"/>
                </a:lnTo>
                <a:lnTo>
                  <a:pt x="61" y="108"/>
                </a:lnTo>
                <a:lnTo>
                  <a:pt x="66" y="109"/>
                </a:lnTo>
                <a:lnTo>
                  <a:pt x="69" y="111"/>
                </a:lnTo>
                <a:lnTo>
                  <a:pt x="72" y="113"/>
                </a:lnTo>
                <a:lnTo>
                  <a:pt x="76" y="116"/>
                </a:lnTo>
                <a:lnTo>
                  <a:pt x="76" y="118"/>
                </a:lnTo>
                <a:lnTo>
                  <a:pt x="77" y="119"/>
                </a:lnTo>
                <a:lnTo>
                  <a:pt x="76" y="121"/>
                </a:lnTo>
                <a:lnTo>
                  <a:pt x="76" y="123"/>
                </a:lnTo>
                <a:lnTo>
                  <a:pt x="72" y="124"/>
                </a:lnTo>
                <a:lnTo>
                  <a:pt x="69" y="126"/>
                </a:lnTo>
                <a:lnTo>
                  <a:pt x="66" y="129"/>
                </a:lnTo>
                <a:lnTo>
                  <a:pt x="61" y="131"/>
                </a:lnTo>
                <a:lnTo>
                  <a:pt x="55" y="133"/>
                </a:lnTo>
                <a:lnTo>
                  <a:pt x="50" y="134"/>
                </a:lnTo>
                <a:lnTo>
                  <a:pt x="45" y="136"/>
                </a:lnTo>
                <a:lnTo>
                  <a:pt x="39" y="138"/>
                </a:lnTo>
                <a:lnTo>
                  <a:pt x="34" y="139"/>
                </a:lnTo>
                <a:lnTo>
                  <a:pt x="27" y="141"/>
                </a:lnTo>
                <a:lnTo>
                  <a:pt x="22" y="144"/>
                </a:lnTo>
                <a:lnTo>
                  <a:pt x="17" y="146"/>
                </a:lnTo>
                <a:lnTo>
                  <a:pt x="12" y="148"/>
                </a:lnTo>
                <a:lnTo>
                  <a:pt x="8" y="149"/>
                </a:lnTo>
                <a:lnTo>
                  <a:pt x="5" y="151"/>
                </a:lnTo>
                <a:lnTo>
                  <a:pt x="3" y="153"/>
                </a:lnTo>
                <a:lnTo>
                  <a:pt x="2" y="155"/>
                </a:lnTo>
                <a:lnTo>
                  <a:pt x="0" y="158"/>
                </a:lnTo>
                <a:lnTo>
                  <a:pt x="2" y="160"/>
                </a:lnTo>
                <a:lnTo>
                  <a:pt x="3" y="161"/>
                </a:lnTo>
                <a:lnTo>
                  <a:pt x="5" y="163"/>
                </a:lnTo>
                <a:lnTo>
                  <a:pt x="8" y="165"/>
                </a:lnTo>
                <a:lnTo>
                  <a:pt x="12" y="166"/>
                </a:lnTo>
                <a:lnTo>
                  <a:pt x="17" y="168"/>
                </a:lnTo>
                <a:lnTo>
                  <a:pt x="22" y="170"/>
                </a:lnTo>
                <a:lnTo>
                  <a:pt x="27" y="173"/>
                </a:lnTo>
                <a:lnTo>
                  <a:pt x="34" y="175"/>
                </a:lnTo>
                <a:lnTo>
                  <a:pt x="39" y="176"/>
                </a:lnTo>
                <a:lnTo>
                  <a:pt x="45" y="178"/>
                </a:lnTo>
                <a:lnTo>
                  <a:pt x="50" y="180"/>
                </a:lnTo>
                <a:lnTo>
                  <a:pt x="55" y="181"/>
                </a:lnTo>
                <a:lnTo>
                  <a:pt x="61" y="183"/>
                </a:lnTo>
                <a:lnTo>
                  <a:pt x="66" y="186"/>
                </a:lnTo>
                <a:lnTo>
                  <a:pt x="69" y="188"/>
                </a:lnTo>
                <a:lnTo>
                  <a:pt x="72" y="190"/>
                </a:lnTo>
                <a:lnTo>
                  <a:pt x="76" y="191"/>
                </a:lnTo>
                <a:lnTo>
                  <a:pt x="76" y="193"/>
                </a:lnTo>
                <a:lnTo>
                  <a:pt x="77" y="195"/>
                </a:lnTo>
                <a:lnTo>
                  <a:pt x="76" y="197"/>
                </a:lnTo>
                <a:lnTo>
                  <a:pt x="76" y="198"/>
                </a:lnTo>
                <a:lnTo>
                  <a:pt x="72" y="202"/>
                </a:lnTo>
                <a:lnTo>
                  <a:pt x="69" y="203"/>
                </a:lnTo>
                <a:lnTo>
                  <a:pt x="66" y="205"/>
                </a:lnTo>
                <a:lnTo>
                  <a:pt x="61" y="207"/>
                </a:lnTo>
                <a:lnTo>
                  <a:pt x="55" y="208"/>
                </a:lnTo>
                <a:lnTo>
                  <a:pt x="50" y="210"/>
                </a:lnTo>
                <a:lnTo>
                  <a:pt x="45" y="212"/>
                </a:lnTo>
                <a:lnTo>
                  <a:pt x="39" y="215"/>
                </a:lnTo>
                <a:lnTo>
                  <a:pt x="34" y="217"/>
                </a:lnTo>
                <a:lnTo>
                  <a:pt x="27" y="218"/>
                </a:lnTo>
                <a:lnTo>
                  <a:pt x="22" y="220"/>
                </a:lnTo>
                <a:lnTo>
                  <a:pt x="17" y="222"/>
                </a:lnTo>
                <a:lnTo>
                  <a:pt x="12" y="223"/>
                </a:lnTo>
                <a:lnTo>
                  <a:pt x="8" y="225"/>
                </a:lnTo>
                <a:lnTo>
                  <a:pt x="5" y="227"/>
                </a:lnTo>
                <a:lnTo>
                  <a:pt x="3" y="230"/>
                </a:lnTo>
                <a:lnTo>
                  <a:pt x="2" y="232"/>
                </a:lnTo>
                <a:lnTo>
                  <a:pt x="0" y="233"/>
                </a:lnTo>
                <a:lnTo>
                  <a:pt x="2" y="235"/>
                </a:lnTo>
                <a:lnTo>
                  <a:pt x="3" y="237"/>
                </a:lnTo>
                <a:lnTo>
                  <a:pt x="5" y="239"/>
                </a:lnTo>
                <a:lnTo>
                  <a:pt x="8" y="240"/>
                </a:lnTo>
                <a:lnTo>
                  <a:pt x="12" y="244"/>
                </a:lnTo>
                <a:lnTo>
                  <a:pt x="17" y="245"/>
                </a:lnTo>
                <a:lnTo>
                  <a:pt x="22" y="247"/>
                </a:lnTo>
                <a:lnTo>
                  <a:pt x="27" y="249"/>
                </a:lnTo>
                <a:lnTo>
                  <a:pt x="34" y="250"/>
                </a:lnTo>
                <a:lnTo>
                  <a:pt x="39" y="252"/>
                </a:lnTo>
                <a:lnTo>
                  <a:pt x="45" y="254"/>
                </a:lnTo>
                <a:lnTo>
                  <a:pt x="50" y="255"/>
                </a:lnTo>
                <a:lnTo>
                  <a:pt x="55" y="259"/>
                </a:lnTo>
                <a:lnTo>
                  <a:pt x="61" y="260"/>
                </a:lnTo>
                <a:lnTo>
                  <a:pt x="66" y="262"/>
                </a:lnTo>
                <a:lnTo>
                  <a:pt x="69" y="264"/>
                </a:lnTo>
                <a:lnTo>
                  <a:pt x="72" y="265"/>
                </a:lnTo>
                <a:lnTo>
                  <a:pt x="76" y="267"/>
                </a:lnTo>
                <a:lnTo>
                  <a:pt x="76" y="269"/>
                </a:lnTo>
                <a:lnTo>
                  <a:pt x="77" y="272"/>
                </a:lnTo>
                <a:lnTo>
                  <a:pt x="76" y="274"/>
                </a:lnTo>
                <a:lnTo>
                  <a:pt x="76" y="275"/>
                </a:lnTo>
                <a:lnTo>
                  <a:pt x="72" y="277"/>
                </a:lnTo>
                <a:lnTo>
                  <a:pt x="69" y="279"/>
                </a:lnTo>
                <a:lnTo>
                  <a:pt x="66" y="280"/>
                </a:lnTo>
                <a:lnTo>
                  <a:pt x="61" y="282"/>
                </a:lnTo>
                <a:lnTo>
                  <a:pt x="55" y="284"/>
                </a:lnTo>
                <a:lnTo>
                  <a:pt x="50" y="287"/>
                </a:lnTo>
                <a:lnTo>
                  <a:pt x="45" y="289"/>
                </a:lnTo>
                <a:lnTo>
                  <a:pt x="39" y="291"/>
                </a:lnTo>
                <a:lnTo>
                  <a:pt x="34" y="292"/>
                </a:lnTo>
                <a:lnTo>
                  <a:pt x="27" y="294"/>
                </a:lnTo>
                <a:lnTo>
                  <a:pt x="22" y="296"/>
                </a:lnTo>
                <a:lnTo>
                  <a:pt x="17" y="297"/>
                </a:lnTo>
                <a:lnTo>
                  <a:pt x="12" y="301"/>
                </a:lnTo>
                <a:lnTo>
                  <a:pt x="8" y="302"/>
                </a:lnTo>
                <a:lnTo>
                  <a:pt x="5" y="304"/>
                </a:lnTo>
                <a:lnTo>
                  <a:pt x="3" y="306"/>
                </a:lnTo>
                <a:lnTo>
                  <a:pt x="2" y="307"/>
                </a:lnTo>
                <a:lnTo>
                  <a:pt x="0" y="309"/>
                </a:lnTo>
                <a:lnTo>
                  <a:pt x="2" y="311"/>
                </a:lnTo>
                <a:lnTo>
                  <a:pt x="3" y="314"/>
                </a:lnTo>
                <a:lnTo>
                  <a:pt x="5" y="316"/>
                </a:lnTo>
                <a:lnTo>
                  <a:pt x="8" y="317"/>
                </a:lnTo>
                <a:lnTo>
                  <a:pt x="12" y="319"/>
                </a:lnTo>
                <a:lnTo>
                  <a:pt x="17" y="321"/>
                </a:lnTo>
                <a:lnTo>
                  <a:pt x="22" y="322"/>
                </a:lnTo>
                <a:lnTo>
                  <a:pt x="27" y="324"/>
                </a:lnTo>
                <a:lnTo>
                  <a:pt x="34" y="326"/>
                </a:lnTo>
                <a:lnTo>
                  <a:pt x="39" y="329"/>
                </a:lnTo>
                <a:lnTo>
                  <a:pt x="45" y="331"/>
                </a:lnTo>
                <a:lnTo>
                  <a:pt x="50" y="333"/>
                </a:lnTo>
                <a:lnTo>
                  <a:pt x="55" y="334"/>
                </a:lnTo>
                <a:lnTo>
                  <a:pt x="61" y="336"/>
                </a:lnTo>
                <a:lnTo>
                  <a:pt x="66" y="338"/>
                </a:lnTo>
                <a:lnTo>
                  <a:pt x="69" y="339"/>
                </a:lnTo>
                <a:lnTo>
                  <a:pt x="72" y="343"/>
                </a:lnTo>
                <a:lnTo>
                  <a:pt x="76" y="344"/>
                </a:lnTo>
                <a:lnTo>
                  <a:pt x="76" y="346"/>
                </a:lnTo>
                <a:lnTo>
                  <a:pt x="77" y="348"/>
                </a:lnTo>
                <a:lnTo>
                  <a:pt x="76" y="349"/>
                </a:lnTo>
                <a:lnTo>
                  <a:pt x="76" y="351"/>
                </a:lnTo>
                <a:lnTo>
                  <a:pt x="72" y="353"/>
                </a:lnTo>
                <a:lnTo>
                  <a:pt x="69" y="354"/>
                </a:lnTo>
                <a:lnTo>
                  <a:pt x="66" y="358"/>
                </a:lnTo>
                <a:lnTo>
                  <a:pt x="61" y="359"/>
                </a:lnTo>
                <a:lnTo>
                  <a:pt x="55" y="361"/>
                </a:lnTo>
                <a:lnTo>
                  <a:pt x="50" y="363"/>
                </a:lnTo>
                <a:lnTo>
                  <a:pt x="45" y="364"/>
                </a:lnTo>
                <a:lnTo>
                  <a:pt x="39" y="366"/>
                </a:lnTo>
                <a:lnTo>
                  <a:pt x="34" y="368"/>
                </a:lnTo>
                <a:lnTo>
                  <a:pt x="27" y="371"/>
                </a:lnTo>
                <a:lnTo>
                  <a:pt x="22" y="373"/>
                </a:lnTo>
                <a:lnTo>
                  <a:pt x="17" y="375"/>
                </a:lnTo>
                <a:lnTo>
                  <a:pt x="12" y="376"/>
                </a:lnTo>
                <a:lnTo>
                  <a:pt x="8" y="378"/>
                </a:lnTo>
                <a:lnTo>
                  <a:pt x="5" y="380"/>
                </a:lnTo>
                <a:lnTo>
                  <a:pt x="3" y="381"/>
                </a:lnTo>
                <a:lnTo>
                  <a:pt x="2" y="383"/>
                </a:lnTo>
                <a:lnTo>
                  <a:pt x="0" y="386"/>
                </a:lnTo>
                <a:lnTo>
                  <a:pt x="2" y="388"/>
                </a:lnTo>
                <a:lnTo>
                  <a:pt x="3" y="390"/>
                </a:lnTo>
                <a:lnTo>
                  <a:pt x="5" y="391"/>
                </a:lnTo>
                <a:lnTo>
                  <a:pt x="8" y="393"/>
                </a:lnTo>
                <a:lnTo>
                  <a:pt x="12" y="395"/>
                </a:lnTo>
                <a:lnTo>
                  <a:pt x="17" y="396"/>
                </a:lnTo>
                <a:lnTo>
                  <a:pt x="22" y="400"/>
                </a:lnTo>
                <a:lnTo>
                  <a:pt x="27" y="401"/>
                </a:lnTo>
                <a:lnTo>
                  <a:pt x="34" y="403"/>
                </a:lnTo>
                <a:lnTo>
                  <a:pt x="39" y="405"/>
                </a:lnTo>
                <a:lnTo>
                  <a:pt x="45" y="406"/>
                </a:lnTo>
                <a:lnTo>
                  <a:pt x="50" y="408"/>
                </a:lnTo>
                <a:lnTo>
                  <a:pt x="55" y="410"/>
                </a:lnTo>
                <a:lnTo>
                  <a:pt x="61" y="412"/>
                </a:lnTo>
                <a:lnTo>
                  <a:pt x="66" y="415"/>
                </a:lnTo>
                <a:lnTo>
                  <a:pt x="69" y="417"/>
                </a:lnTo>
                <a:lnTo>
                  <a:pt x="72" y="418"/>
                </a:lnTo>
                <a:lnTo>
                  <a:pt x="76" y="420"/>
                </a:lnTo>
                <a:lnTo>
                  <a:pt x="76" y="422"/>
                </a:lnTo>
                <a:lnTo>
                  <a:pt x="77" y="423"/>
                </a:lnTo>
                <a:lnTo>
                  <a:pt x="76" y="425"/>
                </a:lnTo>
                <a:lnTo>
                  <a:pt x="76" y="428"/>
                </a:lnTo>
                <a:lnTo>
                  <a:pt x="72" y="430"/>
                </a:lnTo>
                <a:lnTo>
                  <a:pt x="69" y="432"/>
                </a:lnTo>
                <a:lnTo>
                  <a:pt x="66" y="433"/>
                </a:lnTo>
                <a:lnTo>
                  <a:pt x="61" y="435"/>
                </a:lnTo>
                <a:lnTo>
                  <a:pt x="55" y="437"/>
                </a:lnTo>
                <a:lnTo>
                  <a:pt x="50" y="438"/>
                </a:lnTo>
                <a:lnTo>
                  <a:pt x="45" y="440"/>
                </a:lnTo>
                <a:lnTo>
                  <a:pt x="39" y="443"/>
                </a:lnTo>
                <a:lnTo>
                  <a:pt x="34" y="445"/>
                </a:lnTo>
                <a:lnTo>
                  <a:pt x="27" y="447"/>
                </a:lnTo>
                <a:lnTo>
                  <a:pt x="22" y="448"/>
                </a:lnTo>
                <a:lnTo>
                  <a:pt x="17" y="450"/>
                </a:lnTo>
                <a:lnTo>
                  <a:pt x="12" y="452"/>
                </a:lnTo>
                <a:lnTo>
                  <a:pt x="8" y="453"/>
                </a:lnTo>
                <a:lnTo>
                  <a:pt x="5" y="457"/>
                </a:lnTo>
                <a:lnTo>
                  <a:pt x="3" y="459"/>
                </a:lnTo>
                <a:lnTo>
                  <a:pt x="2" y="460"/>
                </a:lnTo>
                <a:lnTo>
                  <a:pt x="0" y="462"/>
                </a:lnTo>
                <a:lnTo>
                  <a:pt x="2" y="464"/>
                </a:lnTo>
                <a:lnTo>
                  <a:pt x="3" y="465"/>
                </a:lnTo>
                <a:lnTo>
                  <a:pt x="5" y="467"/>
                </a:lnTo>
                <a:lnTo>
                  <a:pt x="8" y="469"/>
                </a:lnTo>
                <a:lnTo>
                  <a:pt x="12" y="472"/>
                </a:lnTo>
                <a:lnTo>
                  <a:pt x="17" y="474"/>
                </a:lnTo>
                <a:lnTo>
                  <a:pt x="22" y="475"/>
                </a:lnTo>
                <a:lnTo>
                  <a:pt x="27" y="477"/>
                </a:lnTo>
                <a:lnTo>
                  <a:pt x="34" y="479"/>
                </a:lnTo>
                <a:lnTo>
                  <a:pt x="39" y="480"/>
                </a:lnTo>
                <a:lnTo>
                  <a:pt x="45" y="482"/>
                </a:lnTo>
                <a:lnTo>
                  <a:pt x="50" y="485"/>
                </a:lnTo>
                <a:lnTo>
                  <a:pt x="55" y="487"/>
                </a:lnTo>
                <a:lnTo>
                  <a:pt x="61" y="489"/>
                </a:lnTo>
                <a:lnTo>
                  <a:pt x="66" y="490"/>
                </a:lnTo>
                <a:lnTo>
                  <a:pt x="69" y="492"/>
                </a:lnTo>
                <a:lnTo>
                  <a:pt x="72" y="494"/>
                </a:lnTo>
                <a:lnTo>
                  <a:pt x="76" y="495"/>
                </a:lnTo>
                <a:lnTo>
                  <a:pt x="76" y="497"/>
                </a:lnTo>
                <a:lnTo>
                  <a:pt x="77" y="501"/>
                </a:lnTo>
                <a:lnTo>
                  <a:pt x="76" y="502"/>
                </a:lnTo>
                <a:lnTo>
                  <a:pt x="76" y="504"/>
                </a:lnTo>
                <a:lnTo>
                  <a:pt x="72" y="506"/>
                </a:lnTo>
                <a:lnTo>
                  <a:pt x="69" y="507"/>
                </a:lnTo>
                <a:lnTo>
                  <a:pt x="66" y="509"/>
                </a:lnTo>
                <a:lnTo>
                  <a:pt x="61" y="511"/>
                </a:lnTo>
                <a:lnTo>
                  <a:pt x="55" y="514"/>
                </a:lnTo>
                <a:lnTo>
                  <a:pt x="50" y="516"/>
                </a:lnTo>
                <a:lnTo>
                  <a:pt x="45" y="517"/>
                </a:lnTo>
                <a:lnTo>
                  <a:pt x="39" y="519"/>
                </a:lnTo>
                <a:lnTo>
                  <a:pt x="34" y="521"/>
                </a:lnTo>
                <a:lnTo>
                  <a:pt x="27" y="522"/>
                </a:lnTo>
                <a:lnTo>
                  <a:pt x="22" y="524"/>
                </a:lnTo>
                <a:lnTo>
                  <a:pt x="17" y="526"/>
                </a:lnTo>
                <a:lnTo>
                  <a:pt x="12" y="529"/>
                </a:lnTo>
                <a:lnTo>
                  <a:pt x="8" y="531"/>
                </a:lnTo>
                <a:lnTo>
                  <a:pt x="5" y="532"/>
                </a:lnTo>
                <a:lnTo>
                  <a:pt x="3" y="534"/>
                </a:lnTo>
                <a:lnTo>
                  <a:pt x="2" y="536"/>
                </a:lnTo>
                <a:lnTo>
                  <a:pt x="0" y="537"/>
                </a:lnTo>
                <a:lnTo>
                  <a:pt x="2" y="539"/>
                </a:lnTo>
                <a:lnTo>
                  <a:pt x="3" y="543"/>
                </a:lnTo>
                <a:lnTo>
                  <a:pt x="5" y="544"/>
                </a:lnTo>
                <a:lnTo>
                  <a:pt x="8" y="546"/>
                </a:lnTo>
                <a:lnTo>
                  <a:pt x="12" y="548"/>
                </a:lnTo>
                <a:lnTo>
                  <a:pt x="17" y="549"/>
                </a:lnTo>
                <a:lnTo>
                  <a:pt x="22" y="551"/>
                </a:lnTo>
                <a:lnTo>
                  <a:pt x="27" y="553"/>
                </a:lnTo>
                <a:lnTo>
                  <a:pt x="34" y="556"/>
                </a:lnTo>
                <a:lnTo>
                  <a:pt x="39" y="558"/>
                </a:lnTo>
                <a:lnTo>
                  <a:pt x="45" y="559"/>
                </a:lnTo>
                <a:lnTo>
                  <a:pt x="50" y="561"/>
                </a:lnTo>
                <a:lnTo>
                  <a:pt x="55" y="563"/>
                </a:lnTo>
                <a:lnTo>
                  <a:pt x="61" y="564"/>
                </a:lnTo>
                <a:lnTo>
                  <a:pt x="66" y="566"/>
                </a:lnTo>
                <a:lnTo>
                  <a:pt x="69" y="568"/>
                </a:lnTo>
                <a:lnTo>
                  <a:pt x="72" y="571"/>
                </a:lnTo>
                <a:lnTo>
                  <a:pt x="76" y="573"/>
                </a:lnTo>
                <a:lnTo>
                  <a:pt x="76" y="574"/>
                </a:lnTo>
                <a:lnTo>
                  <a:pt x="77" y="576"/>
                </a:lnTo>
                <a:lnTo>
                  <a:pt x="76" y="578"/>
                </a:lnTo>
                <a:lnTo>
                  <a:pt x="76" y="579"/>
                </a:lnTo>
                <a:lnTo>
                  <a:pt x="72" y="581"/>
                </a:lnTo>
                <a:lnTo>
                  <a:pt x="69" y="584"/>
                </a:lnTo>
                <a:lnTo>
                  <a:pt x="66" y="586"/>
                </a:lnTo>
                <a:lnTo>
                  <a:pt x="61" y="588"/>
                </a:lnTo>
                <a:lnTo>
                  <a:pt x="55" y="590"/>
                </a:lnTo>
                <a:lnTo>
                  <a:pt x="50" y="591"/>
                </a:lnTo>
                <a:lnTo>
                  <a:pt x="45" y="593"/>
                </a:lnTo>
                <a:lnTo>
                  <a:pt x="39" y="595"/>
                </a:lnTo>
                <a:lnTo>
                  <a:pt x="34" y="596"/>
                </a:lnTo>
                <a:lnTo>
                  <a:pt x="27" y="600"/>
                </a:lnTo>
                <a:lnTo>
                  <a:pt x="22" y="601"/>
                </a:lnTo>
                <a:lnTo>
                  <a:pt x="17" y="603"/>
                </a:lnTo>
                <a:lnTo>
                  <a:pt x="12" y="605"/>
                </a:lnTo>
                <a:lnTo>
                  <a:pt x="8" y="606"/>
                </a:lnTo>
                <a:lnTo>
                  <a:pt x="5" y="608"/>
                </a:lnTo>
                <a:lnTo>
                  <a:pt x="3" y="610"/>
                </a:lnTo>
                <a:lnTo>
                  <a:pt x="2" y="613"/>
                </a:lnTo>
                <a:lnTo>
                  <a:pt x="0" y="615"/>
                </a:lnTo>
                <a:lnTo>
                  <a:pt x="2" y="616"/>
                </a:lnTo>
                <a:lnTo>
                  <a:pt x="3" y="618"/>
                </a:lnTo>
                <a:lnTo>
                  <a:pt x="5" y="620"/>
                </a:lnTo>
                <a:lnTo>
                  <a:pt x="8" y="621"/>
                </a:lnTo>
                <a:lnTo>
                  <a:pt x="12" y="623"/>
                </a:lnTo>
                <a:lnTo>
                  <a:pt x="17" y="625"/>
                </a:lnTo>
                <a:lnTo>
                  <a:pt x="22" y="628"/>
                </a:lnTo>
                <a:lnTo>
                  <a:pt x="27" y="630"/>
                </a:lnTo>
                <a:lnTo>
                  <a:pt x="34" y="632"/>
                </a:lnTo>
                <a:lnTo>
                  <a:pt x="39" y="633"/>
                </a:lnTo>
                <a:lnTo>
                  <a:pt x="39" y="695"/>
                </a:lnTo>
              </a:path>
            </a:pathLst>
          </a:custGeom>
          <a:noFill/>
          <a:ln w="792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54" name="Oval 29"/>
          <p:cNvSpPr>
            <a:spLocks noChangeArrowheads="1"/>
          </p:cNvSpPr>
          <p:nvPr/>
        </p:nvSpPr>
        <p:spPr bwMode="auto">
          <a:xfrm>
            <a:off x="1127125" y="2890838"/>
            <a:ext cx="69850" cy="66675"/>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55" name="Oval 30"/>
          <p:cNvSpPr>
            <a:spLocks noChangeArrowheads="1"/>
          </p:cNvSpPr>
          <p:nvPr/>
        </p:nvSpPr>
        <p:spPr bwMode="auto">
          <a:xfrm>
            <a:off x="1670050" y="2890838"/>
            <a:ext cx="68263" cy="66675"/>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56" name="Text Box 31"/>
          <p:cNvSpPr txBox="1">
            <a:spLocks noChangeArrowheads="1"/>
          </p:cNvSpPr>
          <p:nvPr/>
        </p:nvSpPr>
        <p:spPr bwMode="auto">
          <a:xfrm>
            <a:off x="1952625" y="3551238"/>
            <a:ext cx="4127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57" name="Text Box 32"/>
          <p:cNvSpPr txBox="1">
            <a:spLocks noChangeArrowheads="1"/>
          </p:cNvSpPr>
          <p:nvPr/>
        </p:nvSpPr>
        <p:spPr bwMode="auto">
          <a:xfrm>
            <a:off x="1987550" y="2724150"/>
            <a:ext cx="371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b="1">
                <a:solidFill>
                  <a:srgbClr val="FFFFFF"/>
                </a:solidFill>
                <a:latin typeface="Symbol" charset="2"/>
              </a:rPr>
              <a:t></a:t>
            </a:r>
            <a:r>
              <a:rPr lang="fr-FR" altLang="en-US" b="1">
                <a:solidFill>
                  <a:srgbClr val="FFFFFF"/>
                </a:solidFill>
              </a:rPr>
              <a:t>*</a:t>
            </a:r>
          </a:p>
        </p:txBody>
      </p:sp>
      <p:sp>
        <p:nvSpPr>
          <p:cNvPr id="35858" name="Line 33"/>
          <p:cNvSpPr>
            <a:spLocks noChangeShapeType="1"/>
          </p:cNvSpPr>
          <p:nvPr/>
        </p:nvSpPr>
        <p:spPr bwMode="auto">
          <a:xfrm>
            <a:off x="403225" y="2554288"/>
            <a:ext cx="704850" cy="373062"/>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9" name="Line 34"/>
          <p:cNvSpPr>
            <a:spLocks noChangeShapeType="1"/>
          </p:cNvSpPr>
          <p:nvPr/>
        </p:nvSpPr>
        <p:spPr bwMode="auto">
          <a:xfrm flipV="1">
            <a:off x="403225" y="2990850"/>
            <a:ext cx="704850" cy="439738"/>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60" name="Text Box 35"/>
          <p:cNvSpPr txBox="1">
            <a:spLocks noChangeArrowheads="1"/>
          </p:cNvSpPr>
          <p:nvPr/>
        </p:nvSpPr>
        <p:spPr bwMode="auto">
          <a:xfrm>
            <a:off x="127000" y="2459038"/>
            <a:ext cx="401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latin typeface="Symbol" charset="2"/>
              </a:rPr>
              <a:t></a:t>
            </a:r>
            <a:r>
              <a:rPr lang="fr-FR" altLang="en-US">
                <a:solidFill>
                  <a:srgbClr val="FFFFFF"/>
                </a:solidFill>
              </a:rPr>
              <a:t> </a:t>
            </a:r>
            <a:r>
              <a:rPr lang="fr-FR" altLang="en-US" baseline="30000">
                <a:solidFill>
                  <a:srgbClr val="FFFFFF"/>
                </a:solidFill>
              </a:rPr>
              <a:t>-</a:t>
            </a:r>
          </a:p>
        </p:txBody>
      </p:sp>
      <p:sp>
        <p:nvSpPr>
          <p:cNvPr id="35861" name="Text Box 37"/>
          <p:cNvSpPr txBox="1">
            <a:spLocks noChangeArrowheads="1"/>
          </p:cNvSpPr>
          <p:nvPr/>
        </p:nvSpPr>
        <p:spPr bwMode="auto">
          <a:xfrm>
            <a:off x="1116013" y="2565400"/>
            <a:ext cx="333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00"/>
                </a:solidFill>
              </a:rPr>
              <a:t>R</a:t>
            </a:r>
          </a:p>
        </p:txBody>
      </p:sp>
      <p:sp>
        <p:nvSpPr>
          <p:cNvPr id="35862" name="Oval 38"/>
          <p:cNvSpPr>
            <a:spLocks noChangeArrowheads="1"/>
          </p:cNvSpPr>
          <p:nvPr/>
        </p:nvSpPr>
        <p:spPr bwMode="auto">
          <a:xfrm>
            <a:off x="1554163" y="2722563"/>
            <a:ext cx="384175" cy="373062"/>
          </a:xfrm>
          <a:prstGeom prst="ellipse">
            <a:avLst/>
          </a:prstGeom>
          <a:noFill/>
          <a:ln w="936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63" name="Text Box 39"/>
          <p:cNvSpPr txBox="1">
            <a:spLocks noChangeArrowheads="1"/>
          </p:cNvSpPr>
          <p:nvPr/>
        </p:nvSpPr>
        <p:spPr bwMode="auto">
          <a:xfrm>
            <a:off x="327025" y="3357563"/>
            <a:ext cx="1785938"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dirty="0">
                <a:solidFill>
                  <a:srgbClr val="FFFFFF"/>
                </a:solidFill>
              </a:rPr>
              <a:t> q</a:t>
            </a:r>
            <a:r>
              <a:rPr lang="fr-FR" altLang="en-US" baseline="30000" dirty="0">
                <a:solidFill>
                  <a:srgbClr val="FFFFFF"/>
                </a:solidFill>
              </a:rPr>
              <a:t>2 </a:t>
            </a:r>
            <a:r>
              <a:rPr lang="fr-FR" altLang="en-US" dirty="0">
                <a:solidFill>
                  <a:srgbClr val="FFFFFF"/>
                </a:solidFill>
              </a:rPr>
              <a:t>=(M</a:t>
            </a:r>
            <a:r>
              <a:rPr lang="fr-FR" altLang="en-US" baseline="30000" dirty="0">
                <a:solidFill>
                  <a:srgbClr val="FFFFFF"/>
                </a:solidFill>
              </a:rPr>
              <a:t> </a:t>
            </a:r>
            <a:r>
              <a:rPr lang="fr-FR" altLang="en-US" baseline="-25000" dirty="0" err="1">
                <a:solidFill>
                  <a:srgbClr val="FFFFFF"/>
                </a:solidFill>
              </a:rPr>
              <a:t>ee</a:t>
            </a:r>
            <a:r>
              <a:rPr lang="fr-FR" altLang="en-US" baseline="30000" dirty="0">
                <a:solidFill>
                  <a:srgbClr val="FFFFFF"/>
                </a:solidFill>
              </a:rPr>
              <a:t> </a:t>
            </a:r>
            <a:r>
              <a:rPr lang="fr-FR" altLang="en-US" dirty="0">
                <a:solidFill>
                  <a:srgbClr val="FFFFFF"/>
                </a:solidFill>
              </a:rPr>
              <a:t>)</a:t>
            </a:r>
            <a:r>
              <a:rPr lang="fr-FR" altLang="en-US" baseline="30000" dirty="0">
                <a:solidFill>
                  <a:srgbClr val="FFFFFF"/>
                </a:solidFill>
              </a:rPr>
              <a:t>2</a:t>
            </a:r>
            <a:r>
              <a:rPr lang="fr-FR" altLang="en-US" dirty="0">
                <a:solidFill>
                  <a:srgbClr val="FFFFFF"/>
                </a:solidFill>
              </a:rPr>
              <a:t>&gt; 0</a:t>
            </a:r>
          </a:p>
          <a:p>
            <a:pPr>
              <a:buSzPct val="100000"/>
            </a:pPr>
            <a:r>
              <a:rPr lang="fr-FR" altLang="en-US" dirty="0">
                <a:solidFill>
                  <a:srgbClr val="FFFFFF"/>
                </a:solidFill>
              </a:rPr>
              <a:t>variable</a:t>
            </a:r>
          </a:p>
          <a:p>
            <a:pPr>
              <a:buSzPct val="100000"/>
            </a:pPr>
            <a:endParaRPr lang="fr-FR" altLang="en-US" dirty="0">
              <a:solidFill>
                <a:srgbClr val="FFFFFF"/>
              </a:solidFill>
            </a:endParaRPr>
          </a:p>
        </p:txBody>
      </p:sp>
      <p:sp>
        <p:nvSpPr>
          <p:cNvPr id="35864" name="Line 40"/>
          <p:cNvSpPr>
            <a:spLocks noChangeShapeType="1"/>
          </p:cNvSpPr>
          <p:nvPr/>
        </p:nvSpPr>
        <p:spPr bwMode="auto">
          <a:xfrm flipV="1">
            <a:off x="1363663" y="3219450"/>
            <a:ext cx="509587" cy="1905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65" name="Rectangle 41"/>
          <p:cNvSpPr>
            <a:spLocks noChangeArrowheads="1"/>
          </p:cNvSpPr>
          <p:nvPr/>
        </p:nvSpPr>
        <p:spPr bwMode="auto">
          <a:xfrm>
            <a:off x="4756150" y="1571625"/>
            <a:ext cx="4279900" cy="2414588"/>
          </a:xfrm>
          <a:prstGeom prst="rect">
            <a:avLst/>
          </a:prstGeom>
          <a:solidFill>
            <a:schemeClr val="accent1"/>
          </a:solidFill>
          <a:ln w="9360">
            <a:solidFill>
              <a:srgbClr val="FFFF00"/>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66" name="Oval 42"/>
          <p:cNvSpPr>
            <a:spLocks noChangeArrowheads="1"/>
          </p:cNvSpPr>
          <p:nvPr/>
        </p:nvSpPr>
        <p:spPr bwMode="auto">
          <a:xfrm>
            <a:off x="6686550" y="3128963"/>
            <a:ext cx="74613" cy="65087"/>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67" name="Text Box 43"/>
          <p:cNvSpPr txBox="1">
            <a:spLocks noChangeArrowheads="1"/>
          </p:cNvSpPr>
          <p:nvPr/>
        </p:nvSpPr>
        <p:spPr bwMode="auto">
          <a:xfrm>
            <a:off x="7446963" y="2592388"/>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b="1">
                <a:solidFill>
                  <a:srgbClr val="FFFFFF"/>
                </a:solidFill>
              </a:rPr>
              <a:t>p</a:t>
            </a:r>
          </a:p>
        </p:txBody>
      </p:sp>
      <p:sp>
        <p:nvSpPr>
          <p:cNvPr id="35868" name="Line 44"/>
          <p:cNvSpPr>
            <a:spLocks noChangeShapeType="1"/>
          </p:cNvSpPr>
          <p:nvPr/>
        </p:nvSpPr>
        <p:spPr bwMode="auto">
          <a:xfrm flipV="1">
            <a:off x="6723063" y="3144838"/>
            <a:ext cx="593725" cy="11112"/>
          </a:xfrm>
          <a:prstGeom prst="line">
            <a:avLst/>
          </a:prstGeom>
          <a:noFill/>
          <a:ln w="381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69" name="Line 45"/>
          <p:cNvSpPr>
            <a:spLocks noChangeShapeType="1"/>
          </p:cNvSpPr>
          <p:nvPr/>
        </p:nvSpPr>
        <p:spPr bwMode="auto">
          <a:xfrm flipV="1">
            <a:off x="7340600" y="2784475"/>
            <a:ext cx="465138" cy="390525"/>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0" name="Text Box 46"/>
          <p:cNvSpPr txBox="1">
            <a:spLocks noChangeArrowheads="1"/>
          </p:cNvSpPr>
          <p:nvPr/>
        </p:nvSpPr>
        <p:spPr bwMode="auto">
          <a:xfrm>
            <a:off x="6281738" y="2236788"/>
            <a:ext cx="390525" cy="306387"/>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71" name="Text Box 47"/>
          <p:cNvSpPr txBox="1">
            <a:spLocks noChangeArrowheads="1"/>
          </p:cNvSpPr>
          <p:nvPr/>
        </p:nvSpPr>
        <p:spPr bwMode="auto">
          <a:xfrm>
            <a:off x="5375275" y="2968625"/>
            <a:ext cx="3444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72" name="Line 48"/>
          <p:cNvSpPr>
            <a:spLocks noChangeShapeType="1"/>
          </p:cNvSpPr>
          <p:nvPr/>
        </p:nvSpPr>
        <p:spPr bwMode="auto">
          <a:xfrm flipV="1">
            <a:off x="6105525" y="2279650"/>
            <a:ext cx="236538" cy="425450"/>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3" name="Line 49"/>
          <p:cNvSpPr>
            <a:spLocks noChangeShapeType="1"/>
          </p:cNvSpPr>
          <p:nvPr/>
        </p:nvSpPr>
        <p:spPr bwMode="auto">
          <a:xfrm flipH="1">
            <a:off x="5395913" y="2720975"/>
            <a:ext cx="712787" cy="188913"/>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4" name="AutoShape 50"/>
          <p:cNvSpPr>
            <a:spLocks noChangeArrowheads="1"/>
          </p:cNvSpPr>
          <p:nvPr/>
        </p:nvSpPr>
        <p:spPr bwMode="auto">
          <a:xfrm rot="18600000" flipH="1">
            <a:off x="6340475" y="2578100"/>
            <a:ext cx="79375" cy="739775"/>
          </a:xfrm>
          <a:custGeom>
            <a:avLst/>
            <a:gdLst>
              <a:gd name="T0" fmla="*/ 2147483646 w 77"/>
              <a:gd name="T1" fmla="*/ 2147483646 h 695"/>
              <a:gd name="T2" fmla="*/ 2147483646 w 77"/>
              <a:gd name="T3" fmla="*/ 2147483646 h 695"/>
              <a:gd name="T4" fmla="*/ 2147483646 w 77"/>
              <a:gd name="T5" fmla="*/ 2147483646 h 695"/>
              <a:gd name="T6" fmla="*/ 2147483646 w 77"/>
              <a:gd name="T7" fmla="*/ 2147483646 h 695"/>
              <a:gd name="T8" fmla="*/ 2147483646 w 77"/>
              <a:gd name="T9" fmla="*/ 2147483646 h 695"/>
              <a:gd name="T10" fmla="*/ 2147483646 w 77"/>
              <a:gd name="T11" fmla="*/ 2147483646 h 695"/>
              <a:gd name="T12" fmla="*/ 2147483646 w 77"/>
              <a:gd name="T13" fmla="*/ 2147483646 h 695"/>
              <a:gd name="T14" fmla="*/ 2147483646 w 77"/>
              <a:gd name="T15" fmla="*/ 2147483646 h 695"/>
              <a:gd name="T16" fmla="*/ 2147483646 w 77"/>
              <a:gd name="T17" fmla="*/ 2147483646 h 695"/>
              <a:gd name="T18" fmla="*/ 2147483646 w 77"/>
              <a:gd name="T19" fmla="*/ 2147483646 h 695"/>
              <a:gd name="T20" fmla="*/ 2147483646 w 77"/>
              <a:gd name="T21" fmla="*/ 2147483646 h 695"/>
              <a:gd name="T22" fmla="*/ 2147483646 w 77"/>
              <a:gd name="T23" fmla="*/ 2147483646 h 695"/>
              <a:gd name="T24" fmla="*/ 2147483646 w 77"/>
              <a:gd name="T25" fmla="*/ 2147483646 h 695"/>
              <a:gd name="T26" fmla="*/ 2147483646 w 77"/>
              <a:gd name="T27" fmla="*/ 2147483646 h 695"/>
              <a:gd name="T28" fmla="*/ 2147483646 w 77"/>
              <a:gd name="T29" fmla="*/ 2147483646 h 695"/>
              <a:gd name="T30" fmla="*/ 2147483646 w 77"/>
              <a:gd name="T31" fmla="*/ 2147483646 h 695"/>
              <a:gd name="T32" fmla="*/ 2147483646 w 77"/>
              <a:gd name="T33" fmla="*/ 2147483646 h 695"/>
              <a:gd name="T34" fmla="*/ 2147483646 w 77"/>
              <a:gd name="T35" fmla="*/ 2147483646 h 695"/>
              <a:gd name="T36" fmla="*/ 2147483646 w 77"/>
              <a:gd name="T37" fmla="*/ 2147483646 h 695"/>
              <a:gd name="T38" fmla="*/ 2147483646 w 77"/>
              <a:gd name="T39" fmla="*/ 2147483646 h 695"/>
              <a:gd name="T40" fmla="*/ 2147483646 w 77"/>
              <a:gd name="T41" fmla="*/ 2147483646 h 695"/>
              <a:gd name="T42" fmla="*/ 2147483646 w 77"/>
              <a:gd name="T43" fmla="*/ 2147483646 h 695"/>
              <a:gd name="T44" fmla="*/ 2147483646 w 77"/>
              <a:gd name="T45" fmla="*/ 2147483646 h 695"/>
              <a:gd name="T46" fmla="*/ 2147483646 w 77"/>
              <a:gd name="T47" fmla="*/ 2147483646 h 695"/>
              <a:gd name="T48" fmla="*/ 2147483646 w 77"/>
              <a:gd name="T49" fmla="*/ 2147483646 h 695"/>
              <a:gd name="T50" fmla="*/ 2147483646 w 77"/>
              <a:gd name="T51" fmla="*/ 2147483646 h 695"/>
              <a:gd name="T52" fmla="*/ 2147483646 w 77"/>
              <a:gd name="T53" fmla="*/ 2147483646 h 695"/>
              <a:gd name="T54" fmla="*/ 2147483646 w 77"/>
              <a:gd name="T55" fmla="*/ 2147483646 h 695"/>
              <a:gd name="T56" fmla="*/ 2147483646 w 77"/>
              <a:gd name="T57" fmla="*/ 2147483646 h 695"/>
              <a:gd name="T58" fmla="*/ 2147483646 w 77"/>
              <a:gd name="T59" fmla="*/ 2147483646 h 695"/>
              <a:gd name="T60" fmla="*/ 2147483646 w 77"/>
              <a:gd name="T61" fmla="*/ 2147483646 h 695"/>
              <a:gd name="T62" fmla="*/ 2147483646 w 77"/>
              <a:gd name="T63" fmla="*/ 2147483646 h 695"/>
              <a:gd name="T64" fmla="*/ 2147483646 w 77"/>
              <a:gd name="T65" fmla="*/ 2147483646 h 695"/>
              <a:gd name="T66" fmla="*/ 2147483646 w 77"/>
              <a:gd name="T67" fmla="*/ 2147483646 h 695"/>
              <a:gd name="T68" fmla="*/ 2147483646 w 77"/>
              <a:gd name="T69" fmla="*/ 2147483646 h 695"/>
              <a:gd name="T70" fmla="*/ 2147483646 w 77"/>
              <a:gd name="T71" fmla="*/ 2147483646 h 695"/>
              <a:gd name="T72" fmla="*/ 2147483646 w 77"/>
              <a:gd name="T73" fmla="*/ 2147483646 h 695"/>
              <a:gd name="T74" fmla="*/ 2147483646 w 77"/>
              <a:gd name="T75" fmla="*/ 2147483646 h 695"/>
              <a:gd name="T76" fmla="*/ 2147483646 w 77"/>
              <a:gd name="T77" fmla="*/ 2147483646 h 695"/>
              <a:gd name="T78" fmla="*/ 2147483646 w 77"/>
              <a:gd name="T79" fmla="*/ 2147483646 h 695"/>
              <a:gd name="T80" fmla="*/ 2147483646 w 77"/>
              <a:gd name="T81" fmla="*/ 2147483646 h 695"/>
              <a:gd name="T82" fmla="*/ 2147483646 w 77"/>
              <a:gd name="T83" fmla="*/ 2147483646 h 695"/>
              <a:gd name="T84" fmla="*/ 2147483646 w 77"/>
              <a:gd name="T85" fmla="*/ 2147483646 h 695"/>
              <a:gd name="T86" fmla="*/ 2147483646 w 77"/>
              <a:gd name="T87" fmla="*/ 2147483646 h 695"/>
              <a:gd name="T88" fmla="*/ 2147483646 w 77"/>
              <a:gd name="T89" fmla="*/ 2147483646 h 695"/>
              <a:gd name="T90" fmla="*/ 2147483646 w 77"/>
              <a:gd name="T91" fmla="*/ 2147483646 h 695"/>
              <a:gd name="T92" fmla="*/ 2147483646 w 77"/>
              <a:gd name="T93" fmla="*/ 2147483646 h 695"/>
              <a:gd name="T94" fmla="*/ 2147483646 w 77"/>
              <a:gd name="T95" fmla="*/ 2147483646 h 695"/>
              <a:gd name="T96" fmla="*/ 2147483646 w 77"/>
              <a:gd name="T97" fmla="*/ 2147483646 h 695"/>
              <a:gd name="T98" fmla="*/ 2147483646 w 77"/>
              <a:gd name="T99" fmla="*/ 2147483646 h 695"/>
              <a:gd name="T100" fmla="*/ 2147483646 w 77"/>
              <a:gd name="T101" fmla="*/ 2147483646 h 695"/>
              <a:gd name="T102" fmla="*/ 2147483646 w 77"/>
              <a:gd name="T103" fmla="*/ 2147483646 h 695"/>
              <a:gd name="T104" fmla="*/ 2147483646 w 77"/>
              <a:gd name="T105" fmla="*/ 2147483646 h 695"/>
              <a:gd name="T106" fmla="*/ 2147483646 w 77"/>
              <a:gd name="T107" fmla="*/ 2147483646 h 695"/>
              <a:gd name="T108" fmla="*/ 2147483646 w 77"/>
              <a:gd name="T109" fmla="*/ 2147483646 h 695"/>
              <a:gd name="T110" fmla="*/ 2147483646 w 77"/>
              <a:gd name="T111" fmla="*/ 2147483646 h 695"/>
              <a:gd name="T112" fmla="*/ 2147483646 w 77"/>
              <a:gd name="T113" fmla="*/ 2147483646 h 695"/>
              <a:gd name="T114" fmla="*/ 2147483646 w 77"/>
              <a:gd name="T115" fmla="*/ 2147483646 h 695"/>
              <a:gd name="T116" fmla="*/ 2147483646 w 77"/>
              <a:gd name="T117" fmla="*/ 2147483646 h 695"/>
              <a:gd name="T118" fmla="*/ 2147483646 w 77"/>
              <a:gd name="T119" fmla="*/ 2147483646 h 6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695"/>
              <a:gd name="T182" fmla="*/ 77 w 77"/>
              <a:gd name="T183" fmla="*/ 695 h 6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695">
                <a:moveTo>
                  <a:pt x="39" y="0"/>
                </a:moveTo>
                <a:lnTo>
                  <a:pt x="39" y="62"/>
                </a:lnTo>
                <a:lnTo>
                  <a:pt x="34" y="64"/>
                </a:lnTo>
                <a:lnTo>
                  <a:pt x="27" y="66"/>
                </a:lnTo>
                <a:lnTo>
                  <a:pt x="22" y="67"/>
                </a:lnTo>
                <a:lnTo>
                  <a:pt x="17" y="69"/>
                </a:lnTo>
                <a:lnTo>
                  <a:pt x="12" y="72"/>
                </a:lnTo>
                <a:lnTo>
                  <a:pt x="8" y="74"/>
                </a:lnTo>
                <a:lnTo>
                  <a:pt x="5" y="76"/>
                </a:lnTo>
                <a:lnTo>
                  <a:pt x="3" y="77"/>
                </a:lnTo>
                <a:lnTo>
                  <a:pt x="2" y="79"/>
                </a:lnTo>
                <a:lnTo>
                  <a:pt x="0" y="81"/>
                </a:lnTo>
                <a:lnTo>
                  <a:pt x="2" y="82"/>
                </a:lnTo>
                <a:lnTo>
                  <a:pt x="3" y="84"/>
                </a:lnTo>
                <a:lnTo>
                  <a:pt x="5" y="87"/>
                </a:lnTo>
                <a:lnTo>
                  <a:pt x="8" y="89"/>
                </a:lnTo>
                <a:lnTo>
                  <a:pt x="12" y="91"/>
                </a:lnTo>
                <a:lnTo>
                  <a:pt x="17" y="92"/>
                </a:lnTo>
                <a:lnTo>
                  <a:pt x="22" y="94"/>
                </a:lnTo>
                <a:lnTo>
                  <a:pt x="27" y="96"/>
                </a:lnTo>
                <a:lnTo>
                  <a:pt x="34" y="97"/>
                </a:lnTo>
                <a:lnTo>
                  <a:pt x="39" y="101"/>
                </a:lnTo>
                <a:lnTo>
                  <a:pt x="45" y="102"/>
                </a:lnTo>
                <a:lnTo>
                  <a:pt x="50" y="104"/>
                </a:lnTo>
                <a:lnTo>
                  <a:pt x="55" y="106"/>
                </a:lnTo>
                <a:lnTo>
                  <a:pt x="61" y="108"/>
                </a:lnTo>
                <a:lnTo>
                  <a:pt x="66" y="109"/>
                </a:lnTo>
                <a:lnTo>
                  <a:pt x="69" y="111"/>
                </a:lnTo>
                <a:lnTo>
                  <a:pt x="72" y="113"/>
                </a:lnTo>
                <a:lnTo>
                  <a:pt x="76" y="116"/>
                </a:lnTo>
                <a:lnTo>
                  <a:pt x="76" y="118"/>
                </a:lnTo>
                <a:lnTo>
                  <a:pt x="77" y="119"/>
                </a:lnTo>
                <a:lnTo>
                  <a:pt x="76" y="121"/>
                </a:lnTo>
                <a:lnTo>
                  <a:pt x="76" y="123"/>
                </a:lnTo>
                <a:lnTo>
                  <a:pt x="72" y="124"/>
                </a:lnTo>
                <a:lnTo>
                  <a:pt x="69" y="126"/>
                </a:lnTo>
                <a:lnTo>
                  <a:pt x="66" y="129"/>
                </a:lnTo>
                <a:lnTo>
                  <a:pt x="61" y="131"/>
                </a:lnTo>
                <a:lnTo>
                  <a:pt x="55" y="133"/>
                </a:lnTo>
                <a:lnTo>
                  <a:pt x="50" y="134"/>
                </a:lnTo>
                <a:lnTo>
                  <a:pt x="45" y="136"/>
                </a:lnTo>
                <a:lnTo>
                  <a:pt x="39" y="138"/>
                </a:lnTo>
                <a:lnTo>
                  <a:pt x="34" y="139"/>
                </a:lnTo>
                <a:lnTo>
                  <a:pt x="27" y="141"/>
                </a:lnTo>
                <a:lnTo>
                  <a:pt x="22" y="144"/>
                </a:lnTo>
                <a:lnTo>
                  <a:pt x="17" y="146"/>
                </a:lnTo>
                <a:lnTo>
                  <a:pt x="12" y="148"/>
                </a:lnTo>
                <a:lnTo>
                  <a:pt x="8" y="149"/>
                </a:lnTo>
                <a:lnTo>
                  <a:pt x="5" y="151"/>
                </a:lnTo>
                <a:lnTo>
                  <a:pt x="3" y="153"/>
                </a:lnTo>
                <a:lnTo>
                  <a:pt x="2" y="155"/>
                </a:lnTo>
                <a:lnTo>
                  <a:pt x="0" y="158"/>
                </a:lnTo>
                <a:lnTo>
                  <a:pt x="2" y="160"/>
                </a:lnTo>
                <a:lnTo>
                  <a:pt x="3" y="161"/>
                </a:lnTo>
                <a:lnTo>
                  <a:pt x="5" y="163"/>
                </a:lnTo>
                <a:lnTo>
                  <a:pt x="8" y="165"/>
                </a:lnTo>
                <a:lnTo>
                  <a:pt x="12" y="166"/>
                </a:lnTo>
                <a:lnTo>
                  <a:pt x="17" y="168"/>
                </a:lnTo>
                <a:lnTo>
                  <a:pt x="22" y="170"/>
                </a:lnTo>
                <a:lnTo>
                  <a:pt x="27" y="173"/>
                </a:lnTo>
                <a:lnTo>
                  <a:pt x="34" y="175"/>
                </a:lnTo>
                <a:lnTo>
                  <a:pt x="39" y="176"/>
                </a:lnTo>
                <a:lnTo>
                  <a:pt x="45" y="178"/>
                </a:lnTo>
                <a:lnTo>
                  <a:pt x="50" y="180"/>
                </a:lnTo>
                <a:lnTo>
                  <a:pt x="55" y="181"/>
                </a:lnTo>
                <a:lnTo>
                  <a:pt x="61" y="183"/>
                </a:lnTo>
                <a:lnTo>
                  <a:pt x="66" y="186"/>
                </a:lnTo>
                <a:lnTo>
                  <a:pt x="69" y="188"/>
                </a:lnTo>
                <a:lnTo>
                  <a:pt x="72" y="190"/>
                </a:lnTo>
                <a:lnTo>
                  <a:pt x="76" y="191"/>
                </a:lnTo>
                <a:lnTo>
                  <a:pt x="76" y="193"/>
                </a:lnTo>
                <a:lnTo>
                  <a:pt x="77" y="195"/>
                </a:lnTo>
                <a:lnTo>
                  <a:pt x="76" y="197"/>
                </a:lnTo>
                <a:lnTo>
                  <a:pt x="76" y="198"/>
                </a:lnTo>
                <a:lnTo>
                  <a:pt x="72" y="202"/>
                </a:lnTo>
                <a:lnTo>
                  <a:pt x="69" y="203"/>
                </a:lnTo>
                <a:lnTo>
                  <a:pt x="66" y="205"/>
                </a:lnTo>
                <a:lnTo>
                  <a:pt x="61" y="207"/>
                </a:lnTo>
                <a:lnTo>
                  <a:pt x="55" y="208"/>
                </a:lnTo>
                <a:lnTo>
                  <a:pt x="50" y="210"/>
                </a:lnTo>
                <a:lnTo>
                  <a:pt x="45" y="212"/>
                </a:lnTo>
                <a:lnTo>
                  <a:pt x="39" y="215"/>
                </a:lnTo>
                <a:lnTo>
                  <a:pt x="34" y="217"/>
                </a:lnTo>
                <a:lnTo>
                  <a:pt x="27" y="218"/>
                </a:lnTo>
                <a:lnTo>
                  <a:pt x="22" y="220"/>
                </a:lnTo>
                <a:lnTo>
                  <a:pt x="17" y="222"/>
                </a:lnTo>
                <a:lnTo>
                  <a:pt x="12" y="223"/>
                </a:lnTo>
                <a:lnTo>
                  <a:pt x="8" y="225"/>
                </a:lnTo>
                <a:lnTo>
                  <a:pt x="5" y="227"/>
                </a:lnTo>
                <a:lnTo>
                  <a:pt x="3" y="230"/>
                </a:lnTo>
                <a:lnTo>
                  <a:pt x="2" y="232"/>
                </a:lnTo>
                <a:lnTo>
                  <a:pt x="0" y="233"/>
                </a:lnTo>
                <a:lnTo>
                  <a:pt x="2" y="235"/>
                </a:lnTo>
                <a:lnTo>
                  <a:pt x="3" y="237"/>
                </a:lnTo>
                <a:lnTo>
                  <a:pt x="5" y="239"/>
                </a:lnTo>
                <a:lnTo>
                  <a:pt x="8" y="240"/>
                </a:lnTo>
                <a:lnTo>
                  <a:pt x="12" y="244"/>
                </a:lnTo>
                <a:lnTo>
                  <a:pt x="17" y="245"/>
                </a:lnTo>
                <a:lnTo>
                  <a:pt x="22" y="247"/>
                </a:lnTo>
                <a:lnTo>
                  <a:pt x="27" y="249"/>
                </a:lnTo>
                <a:lnTo>
                  <a:pt x="34" y="250"/>
                </a:lnTo>
                <a:lnTo>
                  <a:pt x="39" y="252"/>
                </a:lnTo>
                <a:lnTo>
                  <a:pt x="45" y="254"/>
                </a:lnTo>
                <a:lnTo>
                  <a:pt x="50" y="255"/>
                </a:lnTo>
                <a:lnTo>
                  <a:pt x="55" y="259"/>
                </a:lnTo>
                <a:lnTo>
                  <a:pt x="61" y="260"/>
                </a:lnTo>
                <a:lnTo>
                  <a:pt x="66" y="262"/>
                </a:lnTo>
                <a:lnTo>
                  <a:pt x="69" y="264"/>
                </a:lnTo>
                <a:lnTo>
                  <a:pt x="72" y="265"/>
                </a:lnTo>
                <a:lnTo>
                  <a:pt x="76" y="267"/>
                </a:lnTo>
                <a:lnTo>
                  <a:pt x="76" y="269"/>
                </a:lnTo>
                <a:lnTo>
                  <a:pt x="77" y="272"/>
                </a:lnTo>
                <a:lnTo>
                  <a:pt x="76" y="274"/>
                </a:lnTo>
                <a:lnTo>
                  <a:pt x="76" y="275"/>
                </a:lnTo>
                <a:lnTo>
                  <a:pt x="72" y="277"/>
                </a:lnTo>
                <a:lnTo>
                  <a:pt x="69" y="279"/>
                </a:lnTo>
                <a:lnTo>
                  <a:pt x="66" y="280"/>
                </a:lnTo>
                <a:lnTo>
                  <a:pt x="61" y="282"/>
                </a:lnTo>
                <a:lnTo>
                  <a:pt x="55" y="284"/>
                </a:lnTo>
                <a:lnTo>
                  <a:pt x="50" y="287"/>
                </a:lnTo>
                <a:lnTo>
                  <a:pt x="45" y="289"/>
                </a:lnTo>
                <a:lnTo>
                  <a:pt x="39" y="291"/>
                </a:lnTo>
                <a:lnTo>
                  <a:pt x="34" y="292"/>
                </a:lnTo>
                <a:lnTo>
                  <a:pt x="27" y="294"/>
                </a:lnTo>
                <a:lnTo>
                  <a:pt x="22" y="296"/>
                </a:lnTo>
                <a:lnTo>
                  <a:pt x="17" y="297"/>
                </a:lnTo>
                <a:lnTo>
                  <a:pt x="12" y="301"/>
                </a:lnTo>
                <a:lnTo>
                  <a:pt x="8" y="302"/>
                </a:lnTo>
                <a:lnTo>
                  <a:pt x="5" y="304"/>
                </a:lnTo>
                <a:lnTo>
                  <a:pt x="3" y="306"/>
                </a:lnTo>
                <a:lnTo>
                  <a:pt x="2" y="307"/>
                </a:lnTo>
                <a:lnTo>
                  <a:pt x="0" y="309"/>
                </a:lnTo>
                <a:lnTo>
                  <a:pt x="2" y="311"/>
                </a:lnTo>
                <a:lnTo>
                  <a:pt x="3" y="314"/>
                </a:lnTo>
                <a:lnTo>
                  <a:pt x="5" y="316"/>
                </a:lnTo>
                <a:lnTo>
                  <a:pt x="8" y="317"/>
                </a:lnTo>
                <a:lnTo>
                  <a:pt x="12" y="319"/>
                </a:lnTo>
                <a:lnTo>
                  <a:pt x="17" y="321"/>
                </a:lnTo>
                <a:lnTo>
                  <a:pt x="22" y="322"/>
                </a:lnTo>
                <a:lnTo>
                  <a:pt x="27" y="324"/>
                </a:lnTo>
                <a:lnTo>
                  <a:pt x="34" y="326"/>
                </a:lnTo>
                <a:lnTo>
                  <a:pt x="39" y="329"/>
                </a:lnTo>
                <a:lnTo>
                  <a:pt x="45" y="331"/>
                </a:lnTo>
                <a:lnTo>
                  <a:pt x="50" y="333"/>
                </a:lnTo>
                <a:lnTo>
                  <a:pt x="55" y="334"/>
                </a:lnTo>
                <a:lnTo>
                  <a:pt x="61" y="336"/>
                </a:lnTo>
                <a:lnTo>
                  <a:pt x="66" y="338"/>
                </a:lnTo>
                <a:lnTo>
                  <a:pt x="69" y="339"/>
                </a:lnTo>
                <a:lnTo>
                  <a:pt x="72" y="343"/>
                </a:lnTo>
                <a:lnTo>
                  <a:pt x="76" y="344"/>
                </a:lnTo>
                <a:lnTo>
                  <a:pt x="76" y="346"/>
                </a:lnTo>
                <a:lnTo>
                  <a:pt x="77" y="348"/>
                </a:lnTo>
                <a:lnTo>
                  <a:pt x="76" y="349"/>
                </a:lnTo>
                <a:lnTo>
                  <a:pt x="76" y="351"/>
                </a:lnTo>
                <a:lnTo>
                  <a:pt x="72" y="353"/>
                </a:lnTo>
                <a:lnTo>
                  <a:pt x="69" y="354"/>
                </a:lnTo>
                <a:lnTo>
                  <a:pt x="66" y="358"/>
                </a:lnTo>
                <a:lnTo>
                  <a:pt x="61" y="359"/>
                </a:lnTo>
                <a:lnTo>
                  <a:pt x="55" y="361"/>
                </a:lnTo>
                <a:lnTo>
                  <a:pt x="50" y="363"/>
                </a:lnTo>
                <a:lnTo>
                  <a:pt x="45" y="364"/>
                </a:lnTo>
                <a:lnTo>
                  <a:pt x="39" y="366"/>
                </a:lnTo>
                <a:lnTo>
                  <a:pt x="34" y="368"/>
                </a:lnTo>
                <a:lnTo>
                  <a:pt x="27" y="371"/>
                </a:lnTo>
                <a:lnTo>
                  <a:pt x="22" y="373"/>
                </a:lnTo>
                <a:lnTo>
                  <a:pt x="17" y="375"/>
                </a:lnTo>
                <a:lnTo>
                  <a:pt x="12" y="376"/>
                </a:lnTo>
                <a:lnTo>
                  <a:pt x="8" y="378"/>
                </a:lnTo>
                <a:lnTo>
                  <a:pt x="5" y="380"/>
                </a:lnTo>
                <a:lnTo>
                  <a:pt x="3" y="381"/>
                </a:lnTo>
                <a:lnTo>
                  <a:pt x="2" y="383"/>
                </a:lnTo>
                <a:lnTo>
                  <a:pt x="0" y="386"/>
                </a:lnTo>
                <a:lnTo>
                  <a:pt x="2" y="388"/>
                </a:lnTo>
                <a:lnTo>
                  <a:pt x="3" y="390"/>
                </a:lnTo>
                <a:lnTo>
                  <a:pt x="5" y="391"/>
                </a:lnTo>
                <a:lnTo>
                  <a:pt x="8" y="393"/>
                </a:lnTo>
                <a:lnTo>
                  <a:pt x="12" y="395"/>
                </a:lnTo>
                <a:lnTo>
                  <a:pt x="17" y="396"/>
                </a:lnTo>
                <a:lnTo>
                  <a:pt x="22" y="400"/>
                </a:lnTo>
                <a:lnTo>
                  <a:pt x="27" y="401"/>
                </a:lnTo>
                <a:lnTo>
                  <a:pt x="34" y="403"/>
                </a:lnTo>
                <a:lnTo>
                  <a:pt x="39" y="405"/>
                </a:lnTo>
                <a:lnTo>
                  <a:pt x="45" y="406"/>
                </a:lnTo>
                <a:lnTo>
                  <a:pt x="50" y="408"/>
                </a:lnTo>
                <a:lnTo>
                  <a:pt x="55" y="410"/>
                </a:lnTo>
                <a:lnTo>
                  <a:pt x="61" y="412"/>
                </a:lnTo>
                <a:lnTo>
                  <a:pt x="66" y="415"/>
                </a:lnTo>
                <a:lnTo>
                  <a:pt x="69" y="417"/>
                </a:lnTo>
                <a:lnTo>
                  <a:pt x="72" y="418"/>
                </a:lnTo>
                <a:lnTo>
                  <a:pt x="76" y="420"/>
                </a:lnTo>
                <a:lnTo>
                  <a:pt x="76" y="422"/>
                </a:lnTo>
                <a:lnTo>
                  <a:pt x="77" y="423"/>
                </a:lnTo>
                <a:lnTo>
                  <a:pt x="76" y="425"/>
                </a:lnTo>
                <a:lnTo>
                  <a:pt x="76" y="428"/>
                </a:lnTo>
                <a:lnTo>
                  <a:pt x="72" y="430"/>
                </a:lnTo>
                <a:lnTo>
                  <a:pt x="69" y="432"/>
                </a:lnTo>
                <a:lnTo>
                  <a:pt x="66" y="433"/>
                </a:lnTo>
                <a:lnTo>
                  <a:pt x="61" y="435"/>
                </a:lnTo>
                <a:lnTo>
                  <a:pt x="55" y="437"/>
                </a:lnTo>
                <a:lnTo>
                  <a:pt x="50" y="438"/>
                </a:lnTo>
                <a:lnTo>
                  <a:pt x="45" y="440"/>
                </a:lnTo>
                <a:lnTo>
                  <a:pt x="39" y="443"/>
                </a:lnTo>
                <a:lnTo>
                  <a:pt x="34" y="445"/>
                </a:lnTo>
                <a:lnTo>
                  <a:pt x="27" y="447"/>
                </a:lnTo>
                <a:lnTo>
                  <a:pt x="22" y="448"/>
                </a:lnTo>
                <a:lnTo>
                  <a:pt x="17" y="450"/>
                </a:lnTo>
                <a:lnTo>
                  <a:pt x="12" y="452"/>
                </a:lnTo>
                <a:lnTo>
                  <a:pt x="8" y="453"/>
                </a:lnTo>
                <a:lnTo>
                  <a:pt x="5" y="457"/>
                </a:lnTo>
                <a:lnTo>
                  <a:pt x="3" y="459"/>
                </a:lnTo>
                <a:lnTo>
                  <a:pt x="2" y="460"/>
                </a:lnTo>
                <a:lnTo>
                  <a:pt x="0" y="462"/>
                </a:lnTo>
                <a:lnTo>
                  <a:pt x="2" y="464"/>
                </a:lnTo>
                <a:lnTo>
                  <a:pt x="3" y="465"/>
                </a:lnTo>
                <a:lnTo>
                  <a:pt x="5" y="467"/>
                </a:lnTo>
                <a:lnTo>
                  <a:pt x="8" y="469"/>
                </a:lnTo>
                <a:lnTo>
                  <a:pt x="12" y="472"/>
                </a:lnTo>
                <a:lnTo>
                  <a:pt x="17" y="474"/>
                </a:lnTo>
                <a:lnTo>
                  <a:pt x="22" y="475"/>
                </a:lnTo>
                <a:lnTo>
                  <a:pt x="27" y="477"/>
                </a:lnTo>
                <a:lnTo>
                  <a:pt x="34" y="479"/>
                </a:lnTo>
                <a:lnTo>
                  <a:pt x="39" y="480"/>
                </a:lnTo>
                <a:lnTo>
                  <a:pt x="45" y="482"/>
                </a:lnTo>
                <a:lnTo>
                  <a:pt x="50" y="485"/>
                </a:lnTo>
                <a:lnTo>
                  <a:pt x="55" y="487"/>
                </a:lnTo>
                <a:lnTo>
                  <a:pt x="61" y="489"/>
                </a:lnTo>
                <a:lnTo>
                  <a:pt x="66" y="490"/>
                </a:lnTo>
                <a:lnTo>
                  <a:pt x="69" y="492"/>
                </a:lnTo>
                <a:lnTo>
                  <a:pt x="72" y="494"/>
                </a:lnTo>
                <a:lnTo>
                  <a:pt x="76" y="495"/>
                </a:lnTo>
                <a:lnTo>
                  <a:pt x="76" y="497"/>
                </a:lnTo>
                <a:lnTo>
                  <a:pt x="77" y="501"/>
                </a:lnTo>
                <a:lnTo>
                  <a:pt x="76" y="502"/>
                </a:lnTo>
                <a:lnTo>
                  <a:pt x="76" y="504"/>
                </a:lnTo>
                <a:lnTo>
                  <a:pt x="72" y="506"/>
                </a:lnTo>
                <a:lnTo>
                  <a:pt x="69" y="507"/>
                </a:lnTo>
                <a:lnTo>
                  <a:pt x="66" y="509"/>
                </a:lnTo>
                <a:lnTo>
                  <a:pt x="61" y="511"/>
                </a:lnTo>
                <a:lnTo>
                  <a:pt x="55" y="514"/>
                </a:lnTo>
                <a:lnTo>
                  <a:pt x="50" y="516"/>
                </a:lnTo>
                <a:lnTo>
                  <a:pt x="45" y="517"/>
                </a:lnTo>
                <a:lnTo>
                  <a:pt x="39" y="519"/>
                </a:lnTo>
                <a:lnTo>
                  <a:pt x="34" y="521"/>
                </a:lnTo>
                <a:lnTo>
                  <a:pt x="27" y="522"/>
                </a:lnTo>
                <a:lnTo>
                  <a:pt x="22" y="524"/>
                </a:lnTo>
                <a:lnTo>
                  <a:pt x="17" y="526"/>
                </a:lnTo>
                <a:lnTo>
                  <a:pt x="12" y="529"/>
                </a:lnTo>
                <a:lnTo>
                  <a:pt x="8" y="531"/>
                </a:lnTo>
                <a:lnTo>
                  <a:pt x="5" y="532"/>
                </a:lnTo>
                <a:lnTo>
                  <a:pt x="3" y="534"/>
                </a:lnTo>
                <a:lnTo>
                  <a:pt x="2" y="536"/>
                </a:lnTo>
                <a:lnTo>
                  <a:pt x="0" y="537"/>
                </a:lnTo>
                <a:lnTo>
                  <a:pt x="2" y="539"/>
                </a:lnTo>
                <a:lnTo>
                  <a:pt x="3" y="543"/>
                </a:lnTo>
                <a:lnTo>
                  <a:pt x="5" y="544"/>
                </a:lnTo>
                <a:lnTo>
                  <a:pt x="8" y="546"/>
                </a:lnTo>
                <a:lnTo>
                  <a:pt x="12" y="548"/>
                </a:lnTo>
                <a:lnTo>
                  <a:pt x="17" y="549"/>
                </a:lnTo>
                <a:lnTo>
                  <a:pt x="22" y="551"/>
                </a:lnTo>
                <a:lnTo>
                  <a:pt x="27" y="553"/>
                </a:lnTo>
                <a:lnTo>
                  <a:pt x="34" y="556"/>
                </a:lnTo>
                <a:lnTo>
                  <a:pt x="39" y="558"/>
                </a:lnTo>
                <a:lnTo>
                  <a:pt x="45" y="559"/>
                </a:lnTo>
                <a:lnTo>
                  <a:pt x="50" y="561"/>
                </a:lnTo>
                <a:lnTo>
                  <a:pt x="55" y="563"/>
                </a:lnTo>
                <a:lnTo>
                  <a:pt x="61" y="564"/>
                </a:lnTo>
                <a:lnTo>
                  <a:pt x="66" y="566"/>
                </a:lnTo>
                <a:lnTo>
                  <a:pt x="69" y="568"/>
                </a:lnTo>
                <a:lnTo>
                  <a:pt x="72" y="571"/>
                </a:lnTo>
                <a:lnTo>
                  <a:pt x="76" y="573"/>
                </a:lnTo>
                <a:lnTo>
                  <a:pt x="76" y="574"/>
                </a:lnTo>
                <a:lnTo>
                  <a:pt x="77" y="576"/>
                </a:lnTo>
                <a:lnTo>
                  <a:pt x="76" y="578"/>
                </a:lnTo>
                <a:lnTo>
                  <a:pt x="76" y="579"/>
                </a:lnTo>
                <a:lnTo>
                  <a:pt x="72" y="581"/>
                </a:lnTo>
                <a:lnTo>
                  <a:pt x="69" y="584"/>
                </a:lnTo>
                <a:lnTo>
                  <a:pt x="66" y="586"/>
                </a:lnTo>
                <a:lnTo>
                  <a:pt x="61" y="588"/>
                </a:lnTo>
                <a:lnTo>
                  <a:pt x="55" y="590"/>
                </a:lnTo>
                <a:lnTo>
                  <a:pt x="50" y="591"/>
                </a:lnTo>
                <a:lnTo>
                  <a:pt x="45" y="593"/>
                </a:lnTo>
                <a:lnTo>
                  <a:pt x="39" y="595"/>
                </a:lnTo>
                <a:lnTo>
                  <a:pt x="34" y="596"/>
                </a:lnTo>
                <a:lnTo>
                  <a:pt x="27" y="600"/>
                </a:lnTo>
                <a:lnTo>
                  <a:pt x="22" y="601"/>
                </a:lnTo>
                <a:lnTo>
                  <a:pt x="17" y="603"/>
                </a:lnTo>
                <a:lnTo>
                  <a:pt x="12" y="605"/>
                </a:lnTo>
                <a:lnTo>
                  <a:pt x="8" y="606"/>
                </a:lnTo>
                <a:lnTo>
                  <a:pt x="5" y="608"/>
                </a:lnTo>
                <a:lnTo>
                  <a:pt x="3" y="610"/>
                </a:lnTo>
                <a:lnTo>
                  <a:pt x="2" y="613"/>
                </a:lnTo>
                <a:lnTo>
                  <a:pt x="0" y="615"/>
                </a:lnTo>
                <a:lnTo>
                  <a:pt x="2" y="616"/>
                </a:lnTo>
                <a:lnTo>
                  <a:pt x="3" y="618"/>
                </a:lnTo>
                <a:lnTo>
                  <a:pt x="5" y="620"/>
                </a:lnTo>
                <a:lnTo>
                  <a:pt x="8" y="621"/>
                </a:lnTo>
                <a:lnTo>
                  <a:pt x="12" y="623"/>
                </a:lnTo>
                <a:lnTo>
                  <a:pt x="17" y="625"/>
                </a:lnTo>
                <a:lnTo>
                  <a:pt x="22" y="628"/>
                </a:lnTo>
                <a:lnTo>
                  <a:pt x="27" y="630"/>
                </a:lnTo>
                <a:lnTo>
                  <a:pt x="34" y="632"/>
                </a:lnTo>
                <a:lnTo>
                  <a:pt x="39" y="633"/>
                </a:lnTo>
                <a:lnTo>
                  <a:pt x="39" y="695"/>
                </a:lnTo>
              </a:path>
            </a:pathLst>
          </a:custGeom>
          <a:noFill/>
          <a:ln w="792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75" name="Text Box 51"/>
          <p:cNvSpPr txBox="1">
            <a:spLocks noChangeArrowheads="1"/>
          </p:cNvSpPr>
          <p:nvPr/>
        </p:nvSpPr>
        <p:spPr bwMode="auto">
          <a:xfrm>
            <a:off x="5375275" y="2968625"/>
            <a:ext cx="3444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76" name="Text Box 52"/>
          <p:cNvSpPr txBox="1">
            <a:spLocks noChangeArrowheads="1"/>
          </p:cNvSpPr>
          <p:nvPr/>
        </p:nvSpPr>
        <p:spPr bwMode="auto">
          <a:xfrm>
            <a:off x="6286500" y="2593975"/>
            <a:ext cx="373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b="1">
                <a:solidFill>
                  <a:srgbClr val="FFFFFF"/>
                </a:solidFill>
                <a:latin typeface="Symbol" charset="2"/>
              </a:rPr>
              <a:t></a:t>
            </a:r>
            <a:r>
              <a:rPr lang="fr-FR" altLang="en-US" b="1">
                <a:solidFill>
                  <a:srgbClr val="FFFFFF"/>
                </a:solidFill>
              </a:rPr>
              <a:t>*</a:t>
            </a:r>
          </a:p>
        </p:txBody>
      </p:sp>
      <p:sp>
        <p:nvSpPr>
          <p:cNvPr id="35877" name="Line 53"/>
          <p:cNvSpPr>
            <a:spLocks noChangeShapeType="1"/>
          </p:cNvSpPr>
          <p:nvPr/>
        </p:nvSpPr>
        <p:spPr bwMode="auto">
          <a:xfrm>
            <a:off x="7307263" y="3159125"/>
            <a:ext cx="760412" cy="379413"/>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8" name="Text Box 54"/>
          <p:cNvSpPr txBox="1">
            <a:spLocks noChangeArrowheads="1"/>
          </p:cNvSpPr>
          <p:nvPr/>
        </p:nvSpPr>
        <p:spPr bwMode="auto">
          <a:xfrm>
            <a:off x="7889875" y="3162300"/>
            <a:ext cx="338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latin typeface="Symbol" charset="2"/>
              </a:rPr>
              <a:t></a:t>
            </a:r>
            <a:r>
              <a:rPr lang="fr-FR" altLang="en-US" baseline="30000">
                <a:solidFill>
                  <a:srgbClr val="FFFFFF"/>
                </a:solidFill>
              </a:rPr>
              <a:t>-</a:t>
            </a:r>
          </a:p>
        </p:txBody>
      </p:sp>
      <p:sp>
        <p:nvSpPr>
          <p:cNvPr id="35879" name="Text Box 55"/>
          <p:cNvSpPr txBox="1">
            <a:spLocks noChangeArrowheads="1"/>
          </p:cNvSpPr>
          <p:nvPr/>
        </p:nvSpPr>
        <p:spPr bwMode="auto">
          <a:xfrm>
            <a:off x="6826250" y="2717800"/>
            <a:ext cx="333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00"/>
                </a:solidFill>
              </a:rPr>
              <a:t>R</a:t>
            </a:r>
          </a:p>
        </p:txBody>
      </p:sp>
      <p:sp>
        <p:nvSpPr>
          <p:cNvPr id="35880" name="Line 56"/>
          <p:cNvSpPr>
            <a:spLocks noChangeShapeType="1"/>
          </p:cNvSpPr>
          <p:nvPr/>
        </p:nvSpPr>
        <p:spPr bwMode="auto">
          <a:xfrm flipH="1">
            <a:off x="5857875" y="3159125"/>
            <a:ext cx="830263" cy="441325"/>
          </a:xfrm>
          <a:prstGeom prst="line">
            <a:avLst/>
          </a:prstGeom>
          <a:noFill/>
          <a:ln w="93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81" name="Text Box 57"/>
          <p:cNvSpPr txBox="1">
            <a:spLocks noChangeArrowheads="1"/>
          </p:cNvSpPr>
          <p:nvPr/>
        </p:nvSpPr>
        <p:spPr bwMode="auto">
          <a:xfrm>
            <a:off x="6046788" y="3492500"/>
            <a:ext cx="29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00"/>
                </a:solidFill>
              </a:rPr>
              <a:t>p</a:t>
            </a:r>
          </a:p>
        </p:txBody>
      </p:sp>
      <p:sp>
        <p:nvSpPr>
          <p:cNvPr id="35882" name="Oval 58"/>
          <p:cNvSpPr>
            <a:spLocks noChangeArrowheads="1"/>
          </p:cNvSpPr>
          <p:nvPr/>
        </p:nvSpPr>
        <p:spPr bwMode="auto">
          <a:xfrm>
            <a:off x="6480175" y="3043238"/>
            <a:ext cx="414338" cy="381000"/>
          </a:xfrm>
          <a:prstGeom prst="ellipse">
            <a:avLst/>
          </a:prstGeom>
          <a:noFill/>
          <a:ln w="936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83" name="Text Box 59"/>
          <p:cNvSpPr txBox="1">
            <a:spLocks noChangeArrowheads="1"/>
          </p:cNvSpPr>
          <p:nvPr/>
        </p:nvSpPr>
        <p:spPr bwMode="auto">
          <a:xfrm>
            <a:off x="4838700" y="1568450"/>
            <a:ext cx="3695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a:solidFill>
                  <a:srgbClr val="FFFF00"/>
                </a:solidFill>
              </a:rPr>
              <a:t>Space-Like electromagnetic form factors</a:t>
            </a:r>
          </a:p>
        </p:txBody>
      </p:sp>
      <p:sp>
        <p:nvSpPr>
          <p:cNvPr id="35884" name="Text Box 60"/>
          <p:cNvSpPr txBox="1">
            <a:spLocks noChangeArrowheads="1"/>
          </p:cNvSpPr>
          <p:nvPr/>
        </p:nvSpPr>
        <p:spPr bwMode="auto">
          <a:xfrm>
            <a:off x="6727825" y="2235200"/>
            <a:ext cx="1308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rPr>
              <a:t> q</a:t>
            </a:r>
            <a:r>
              <a:rPr lang="fr-FR" altLang="en-US" baseline="30000">
                <a:solidFill>
                  <a:srgbClr val="FFFFFF"/>
                </a:solidFill>
              </a:rPr>
              <a:t>2 </a:t>
            </a:r>
            <a:r>
              <a:rPr lang="fr-FR" altLang="en-US">
                <a:solidFill>
                  <a:srgbClr val="FFFFFF"/>
                </a:solidFill>
              </a:rPr>
              <a:t>&lt;0 fixed </a:t>
            </a:r>
          </a:p>
        </p:txBody>
      </p:sp>
      <p:sp>
        <p:nvSpPr>
          <p:cNvPr id="35885" name="Line 61"/>
          <p:cNvSpPr>
            <a:spLocks noChangeShapeType="1"/>
          </p:cNvSpPr>
          <p:nvPr/>
        </p:nvSpPr>
        <p:spPr bwMode="auto">
          <a:xfrm flipH="1">
            <a:off x="6546850" y="2535238"/>
            <a:ext cx="279400" cy="3810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86" name="Text Box 62"/>
          <p:cNvSpPr txBox="1">
            <a:spLocks noChangeArrowheads="1"/>
          </p:cNvSpPr>
          <p:nvPr/>
        </p:nvSpPr>
        <p:spPr bwMode="auto">
          <a:xfrm>
            <a:off x="4716463" y="1773238"/>
            <a:ext cx="4454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rPr>
              <a:t>Precise data from JLab/CLAS up to -q</a:t>
            </a:r>
            <a:r>
              <a:rPr lang="fr-FR" altLang="en-US" baseline="30000">
                <a:solidFill>
                  <a:srgbClr val="FFFFFF"/>
                </a:solidFill>
              </a:rPr>
              <a:t>2</a:t>
            </a:r>
            <a:r>
              <a:rPr lang="fr-FR" altLang="en-US">
                <a:solidFill>
                  <a:srgbClr val="FFFFFF"/>
                </a:solidFill>
              </a:rPr>
              <a:t>=4 GeV</a:t>
            </a:r>
            <a:r>
              <a:rPr lang="fr-FR" altLang="en-US" baseline="30000">
                <a:solidFill>
                  <a:srgbClr val="FFFFFF"/>
                </a:solidFill>
              </a:rPr>
              <a:t>2</a:t>
            </a:r>
          </a:p>
        </p:txBody>
      </p:sp>
      <p:sp>
        <p:nvSpPr>
          <p:cNvPr id="51" name="Rectangle 118"/>
          <p:cNvSpPr>
            <a:spLocks noChangeArrowheads="1"/>
          </p:cNvSpPr>
          <p:nvPr/>
        </p:nvSpPr>
        <p:spPr bwMode="auto">
          <a:xfrm>
            <a:off x="2514418" y="2222838"/>
            <a:ext cx="3149600" cy="338137"/>
          </a:xfrm>
          <a:prstGeom prst="rect">
            <a:avLst/>
          </a:prstGeom>
          <a:solidFill>
            <a:schemeClr val="bg2">
              <a:lumMod val="50000"/>
            </a:schemeClr>
          </a:solidFill>
          <a:ln w="9525">
            <a:noFill/>
            <a:miter lim="800000"/>
            <a:headEnd/>
            <a:tailEnd/>
          </a:ln>
        </p:spPr>
        <p:txBody>
          <a:bodyPr wrap="none">
            <a:spAutoFit/>
          </a:bodyPr>
          <a:lstStyle/>
          <a:p>
            <a:pPr algn="ctr" defTabSz="449263">
              <a:buClr>
                <a:srgbClr val="000000"/>
              </a:buClr>
              <a:buSzPct val="100000"/>
              <a:buFont typeface="Times New Roman" pitchFamily="18" charset="0"/>
              <a:buNone/>
              <a:defRPr/>
            </a:pPr>
            <a:r>
              <a:rPr lang="fr-FR" sz="1600" b="1" dirty="0">
                <a:solidFill>
                  <a:srgbClr val="FFFFFF"/>
                </a:solidFill>
                <a:cs typeface="+mn-cs"/>
              </a:rPr>
              <a:t>Inverse pion </a:t>
            </a:r>
            <a:r>
              <a:rPr lang="fr-FR" sz="1600" b="1" dirty="0" err="1">
                <a:solidFill>
                  <a:srgbClr val="FFFFFF"/>
                </a:solidFill>
                <a:cs typeface="+mn-cs"/>
              </a:rPr>
              <a:t>electroproduction</a:t>
            </a:r>
            <a:r>
              <a:rPr lang="fr-FR" sz="1600" b="1" dirty="0">
                <a:solidFill>
                  <a:srgbClr val="00CC99"/>
                </a:solidFill>
                <a:cs typeface="+mn-cs"/>
              </a:rPr>
              <a:t> </a:t>
            </a:r>
          </a:p>
        </p:txBody>
      </p:sp>
      <p:sp>
        <p:nvSpPr>
          <p:cNvPr id="52" name="Flèche droite 51"/>
          <p:cNvSpPr/>
          <p:nvPr/>
        </p:nvSpPr>
        <p:spPr>
          <a:xfrm rot="10800000">
            <a:off x="3828503" y="2658150"/>
            <a:ext cx="1382712" cy="2857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buClr>
                <a:srgbClr val="000000"/>
              </a:buClr>
              <a:buSzPct val="100000"/>
              <a:buFont typeface="Times New Roman" pitchFamily="16" charset="0"/>
              <a:buNone/>
              <a:defRPr/>
            </a:pPr>
            <a:endParaRPr lang="fr-FR">
              <a:solidFill>
                <a:srgbClr val="FFFFFF"/>
              </a:solidFill>
            </a:endParaRPr>
          </a:p>
        </p:txBody>
      </p:sp>
      <p:sp>
        <p:nvSpPr>
          <p:cNvPr id="35889" name="Text Box 57"/>
          <p:cNvSpPr txBox="1">
            <a:spLocks noChangeArrowheads="1"/>
          </p:cNvSpPr>
          <p:nvPr/>
        </p:nvSpPr>
        <p:spPr bwMode="auto">
          <a:xfrm>
            <a:off x="133350" y="3041650"/>
            <a:ext cx="29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rPr>
              <a:t>p</a:t>
            </a:r>
          </a:p>
        </p:txBody>
      </p:sp>
      <p:pic>
        <p:nvPicPr>
          <p:cNvPr id="35890" name="Picture 21" descr="ico_de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40038" y="2698750"/>
            <a:ext cx="855662"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589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64525" y="2463800"/>
            <a:ext cx="771525" cy="71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5" name="Groupe 64"/>
          <p:cNvGrpSpPr/>
          <p:nvPr/>
        </p:nvGrpSpPr>
        <p:grpSpPr>
          <a:xfrm>
            <a:off x="2319337" y="4056049"/>
            <a:ext cx="3838836" cy="1661502"/>
            <a:chOff x="2339752" y="4608812"/>
            <a:chExt cx="4202394" cy="1916532"/>
          </a:xfrm>
          <a:noFill/>
        </p:grpSpPr>
        <p:pic>
          <p:nvPicPr>
            <p:cNvPr id="6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39752" y="4608812"/>
              <a:ext cx="4202394" cy="1916532"/>
            </a:xfrm>
            <a:prstGeom prst="rect">
              <a:avLst/>
            </a:prstGeom>
            <a:solidFill>
              <a:schemeClr val="bg2">
                <a:lumMod val="50000"/>
              </a:schemeClr>
            </a:solidFill>
            <a:ln w="38100">
              <a:solidFill>
                <a:schemeClr val="tx1"/>
              </a:solidFill>
              <a:miter lim="800000"/>
              <a:headEnd/>
              <a:tailEnd/>
            </a:ln>
          </p:spPr>
        </p:pic>
        <p:sp>
          <p:nvSpPr>
            <p:cNvPr id="69" name="Organigramme : Processus 68"/>
            <p:cNvSpPr/>
            <p:nvPr/>
          </p:nvSpPr>
          <p:spPr>
            <a:xfrm>
              <a:off x="4707959" y="4661932"/>
              <a:ext cx="1712254" cy="1503372"/>
            </a:xfrm>
            <a:prstGeom prst="flowChartProcess">
              <a:avLst/>
            </a:prstGeom>
            <a:grpFill/>
            <a:ln w="38100">
              <a:solidFill>
                <a:srgbClr val="3612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sp>
          <p:nvSpPr>
            <p:cNvPr id="68" name="Organigramme : Processus 67"/>
            <p:cNvSpPr/>
            <p:nvPr/>
          </p:nvSpPr>
          <p:spPr>
            <a:xfrm>
              <a:off x="4440949" y="4797152"/>
              <a:ext cx="178007" cy="1368152"/>
            </a:xfrm>
            <a:prstGeom prst="flowChartProcess">
              <a:avLst/>
            </a:prstGeom>
            <a:gr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grpSp>
      <p:sp>
        <p:nvSpPr>
          <p:cNvPr id="35893" name="Rectangle 72"/>
          <p:cNvSpPr>
            <a:spLocks noChangeArrowheads="1"/>
          </p:cNvSpPr>
          <p:nvPr/>
        </p:nvSpPr>
        <p:spPr bwMode="auto">
          <a:xfrm>
            <a:off x="34925" y="5732463"/>
            <a:ext cx="9144000"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Font typeface="Arial" charset="0"/>
              <a:buChar char="•"/>
            </a:pPr>
            <a:endParaRPr lang="fr-FR" altLang="en-US" sz="500" b="1" i="1" dirty="0">
              <a:latin typeface="Arial" charset="0"/>
              <a:sym typeface="Wingdings" charset="2"/>
            </a:endParaRPr>
          </a:p>
          <a:p>
            <a:pPr>
              <a:buFont typeface="Arial" charset="0"/>
              <a:buChar char="•"/>
            </a:pPr>
            <a:r>
              <a:rPr lang="fr-FR" altLang="en-US" b="1" i="1" dirty="0" err="1">
                <a:latin typeface="Arial" charset="0"/>
                <a:sym typeface="Wingdings" charset="2"/>
              </a:rPr>
              <a:t>Theoretical</a:t>
            </a:r>
            <a:r>
              <a:rPr lang="fr-FR" altLang="en-US" b="1" i="1" dirty="0">
                <a:latin typeface="Arial" charset="0"/>
                <a:sym typeface="Wingdings" charset="2"/>
              </a:rPr>
              <a:t> </a:t>
            </a:r>
            <a:r>
              <a:rPr lang="fr-FR" altLang="en-US" b="1" i="1" dirty="0" err="1">
                <a:latin typeface="Arial" charset="0"/>
                <a:sym typeface="Wingdings" charset="2"/>
              </a:rPr>
              <a:t>tools</a:t>
            </a:r>
            <a:r>
              <a:rPr lang="fr-FR" altLang="en-US" b="1" i="1" dirty="0">
                <a:latin typeface="Arial" charset="0"/>
                <a:sym typeface="Wingdings" charset="2"/>
              </a:rPr>
              <a:t>: Dispersion Relations, Dyson-Schwinger, </a:t>
            </a:r>
            <a:r>
              <a:rPr lang="fr-FR" altLang="en-US" b="1" i="1" dirty="0" err="1">
                <a:latin typeface="Arial" charset="0"/>
                <a:sym typeface="Wingdings" charset="2"/>
              </a:rPr>
              <a:t>Vector</a:t>
            </a:r>
            <a:r>
              <a:rPr lang="fr-FR" altLang="en-US" b="1" i="1" dirty="0">
                <a:latin typeface="Arial" charset="0"/>
                <a:sym typeface="Wingdings" charset="2"/>
              </a:rPr>
              <a:t> Dominance, Constituent Quarks ?</a:t>
            </a:r>
          </a:p>
        </p:txBody>
      </p:sp>
      <p:cxnSp>
        <p:nvCxnSpPr>
          <p:cNvPr id="75" name="Connecteur droit avec flèche 74"/>
          <p:cNvCxnSpPr/>
          <p:nvPr/>
        </p:nvCxnSpPr>
        <p:spPr>
          <a:xfrm flipH="1">
            <a:off x="5102225" y="3517900"/>
            <a:ext cx="293688" cy="1039813"/>
          </a:xfrm>
          <a:prstGeom prst="straightConnector1">
            <a:avLst/>
          </a:prstGeom>
          <a:ln w="28575">
            <a:solidFill>
              <a:srgbClr val="3612FF"/>
            </a:solidFill>
            <a:tailEnd type="arrow"/>
          </a:ln>
        </p:spPr>
        <p:style>
          <a:lnRef idx="1">
            <a:schemeClr val="accent1"/>
          </a:lnRef>
          <a:fillRef idx="0">
            <a:schemeClr val="accent1"/>
          </a:fillRef>
          <a:effectRef idx="0">
            <a:schemeClr val="accent1"/>
          </a:effectRef>
          <a:fontRef idx="minor">
            <a:schemeClr val="tx1"/>
          </a:fontRef>
        </p:style>
      </p:cxnSp>
      <p:cxnSp>
        <p:nvCxnSpPr>
          <p:cNvPr id="76" name="Connecteur droit avec flèche 75"/>
          <p:cNvCxnSpPr>
            <a:endCxn id="68" idx="0"/>
          </p:cNvCxnSpPr>
          <p:nvPr/>
        </p:nvCxnSpPr>
        <p:spPr>
          <a:xfrm flipH="1">
            <a:off x="4320059" y="3284398"/>
            <a:ext cx="9054" cy="934929"/>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5896" name="ZoneTexte 78"/>
          <p:cNvSpPr txBox="1">
            <a:spLocks noChangeArrowheads="1"/>
          </p:cNvSpPr>
          <p:nvPr/>
        </p:nvSpPr>
        <p:spPr bwMode="auto">
          <a:xfrm>
            <a:off x="1258888" y="2347913"/>
            <a:ext cx="685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r>
              <a:rPr lang="fr-FR" altLang="en-US">
                <a:solidFill>
                  <a:srgbClr val="FFFF00"/>
                </a:solidFill>
              </a:rPr>
              <a:t>F(q</a:t>
            </a:r>
            <a:r>
              <a:rPr lang="fr-FR" altLang="en-US" baseline="30000">
                <a:solidFill>
                  <a:srgbClr val="FFFF00"/>
                </a:solidFill>
              </a:rPr>
              <a:t>2</a:t>
            </a:r>
            <a:r>
              <a:rPr lang="fr-FR" altLang="en-US">
                <a:solidFill>
                  <a:srgbClr val="FFFF00"/>
                </a:solidFill>
              </a:rPr>
              <a:t>)</a:t>
            </a:r>
            <a:r>
              <a:rPr lang="fr-FR" altLang="en-US"/>
              <a:t> </a:t>
            </a:r>
          </a:p>
        </p:txBody>
      </p:sp>
      <p:sp>
        <p:nvSpPr>
          <p:cNvPr id="35897" name="ZoneTexte 79"/>
          <p:cNvSpPr txBox="1">
            <a:spLocks noChangeArrowheads="1"/>
          </p:cNvSpPr>
          <p:nvPr/>
        </p:nvSpPr>
        <p:spPr bwMode="auto">
          <a:xfrm>
            <a:off x="6894513" y="3279775"/>
            <a:ext cx="684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r>
              <a:rPr lang="fr-FR" altLang="en-US">
                <a:solidFill>
                  <a:srgbClr val="FFFF00"/>
                </a:solidFill>
              </a:rPr>
              <a:t>F(q</a:t>
            </a:r>
            <a:r>
              <a:rPr lang="fr-FR" altLang="en-US" baseline="30000">
                <a:solidFill>
                  <a:srgbClr val="FFFF00"/>
                </a:solidFill>
              </a:rPr>
              <a:t>2</a:t>
            </a:r>
            <a:r>
              <a:rPr lang="fr-FR" altLang="en-US">
                <a:solidFill>
                  <a:srgbClr val="FFFF00"/>
                </a:solidFill>
              </a:rPr>
              <a:t>) </a:t>
            </a:r>
          </a:p>
        </p:txBody>
      </p:sp>
      <p:sp>
        <p:nvSpPr>
          <p:cNvPr id="35901" name="ZoneTexte 69"/>
          <p:cNvSpPr txBox="1">
            <a:spLocks noChangeArrowheads="1"/>
          </p:cNvSpPr>
          <p:nvPr/>
        </p:nvSpPr>
        <p:spPr bwMode="auto">
          <a:xfrm>
            <a:off x="128588" y="1829713"/>
            <a:ext cx="3536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r>
              <a:rPr lang="en-US" dirty="0"/>
              <a:t>preliminary studies with HADES/GSI</a:t>
            </a:r>
            <a:endParaRPr lang="fr-FR" altLang="en-US" dirty="0"/>
          </a:p>
        </p:txBody>
      </p:sp>
      <p:sp>
        <p:nvSpPr>
          <p:cNvPr id="77" name="TextBox 76"/>
          <p:cNvSpPr txBox="1"/>
          <p:nvPr/>
        </p:nvSpPr>
        <p:spPr>
          <a:xfrm>
            <a:off x="6223794" y="5371308"/>
            <a:ext cx="2917209" cy="369332"/>
          </a:xfrm>
          <a:prstGeom prst="rect">
            <a:avLst/>
          </a:prstGeom>
          <a:solidFill>
            <a:srgbClr val="FFC000"/>
          </a:solidFill>
        </p:spPr>
        <p:txBody>
          <a:bodyPr wrap="none" rtlCol="0">
            <a:spAutoFit/>
          </a:bodyPr>
          <a:lstStyle/>
          <a:p>
            <a:r>
              <a:rPr lang="en-US" dirty="0" err="1"/>
              <a:t>Béatrice</a:t>
            </a:r>
            <a:r>
              <a:rPr lang="en-US" dirty="0"/>
              <a:t> </a:t>
            </a:r>
            <a:r>
              <a:rPr lang="en-US" dirty="0" err="1"/>
              <a:t>Ramstein</a:t>
            </a:r>
            <a:r>
              <a:rPr lang="en-US" dirty="0"/>
              <a:t> ECT* 2017</a:t>
            </a:r>
          </a:p>
        </p:txBody>
      </p:sp>
      <p:sp>
        <p:nvSpPr>
          <p:cNvPr id="74" name="Text Box 31"/>
          <p:cNvSpPr txBox="1">
            <a:spLocks noChangeArrowheads="1"/>
          </p:cNvSpPr>
          <p:nvPr/>
        </p:nvSpPr>
        <p:spPr bwMode="auto">
          <a:xfrm>
            <a:off x="2501001" y="3097302"/>
            <a:ext cx="374493"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2" name="Slide Number Placeholder 1">
            <a:extLst>
              <a:ext uri="{FF2B5EF4-FFF2-40B4-BE49-F238E27FC236}">
                <a16:creationId xmlns:a16="http://schemas.microsoft.com/office/drawing/2014/main" id="{C41E36B7-2EC0-E678-1C2D-F5CF384890BB}"/>
              </a:ext>
            </a:extLst>
          </p:cNvPr>
          <p:cNvSpPr>
            <a:spLocks noGrp="1"/>
          </p:cNvSpPr>
          <p:nvPr>
            <p:ph type="sldNum" sz="quarter" idx="12"/>
          </p:nvPr>
        </p:nvSpPr>
        <p:spPr/>
        <p:txBody>
          <a:bodyPr/>
          <a:lstStyle/>
          <a:p>
            <a:pPr>
              <a:defRPr/>
            </a:pPr>
            <a:fld id="{AEA58902-6C46-594C-9E4C-1E51A66FAC86}" type="slidenum">
              <a:rPr lang="en-US" altLang="en-US" smtClean="0"/>
              <a:pPr>
                <a:defRPr/>
              </a:pPr>
              <a:t>13</a:t>
            </a:fld>
            <a:endParaRPr lang="en-US" altLang="en-US"/>
          </a:p>
        </p:txBody>
      </p:sp>
      <p:sp>
        <p:nvSpPr>
          <p:cNvPr id="4" name="Footer Placeholder 3">
            <a:extLst>
              <a:ext uri="{FF2B5EF4-FFF2-40B4-BE49-F238E27FC236}">
                <a16:creationId xmlns:a16="http://schemas.microsoft.com/office/drawing/2014/main" id="{289FF579-E3F7-442C-4968-21388248BC34}"/>
              </a:ext>
            </a:extLst>
          </p:cNvPr>
          <p:cNvSpPr>
            <a:spLocks noGrp="1"/>
          </p:cNvSpPr>
          <p:nvPr>
            <p:ph type="ftr" sz="quarter" idx="11"/>
          </p:nvPr>
        </p:nvSpPr>
        <p:spPr>
          <a:xfrm>
            <a:off x="0" y="6470650"/>
            <a:ext cx="6553200" cy="365125"/>
          </a:xfrm>
        </p:spPr>
        <p:txBody>
          <a:bodyPr/>
          <a:lstStyle/>
          <a:p>
            <a:pPr>
              <a:defRPr/>
            </a:pPr>
            <a:r>
              <a:rPr lang="en-US" dirty="0"/>
              <a:t>NSTAR 2024 |     York, England   |    June 20, 2024      |    P.L. Cole</a:t>
            </a:r>
          </a:p>
        </p:txBody>
      </p:sp>
    </p:spTree>
    <p:extLst>
      <p:ext uri="{BB962C8B-B14F-4D97-AF65-F5344CB8AC3E}">
        <p14:creationId xmlns:p14="http://schemas.microsoft.com/office/powerpoint/2010/main" val="89383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D756BD55-DC90-4166-AB92-F45588D7DD40}"/>
              </a:ext>
            </a:extLst>
          </p:cNvPr>
          <p:cNvGraphicFramePr>
            <a:graphicFrameLocks noGrp="1"/>
          </p:cNvGraphicFramePr>
          <p:nvPr/>
        </p:nvGraphicFramePr>
        <p:xfrm>
          <a:off x="3922963" y="1707597"/>
          <a:ext cx="4836233" cy="4470255"/>
        </p:xfrm>
        <a:graphic>
          <a:graphicData uri="http://schemas.openxmlformats.org/drawingml/2006/table">
            <a:tbl>
              <a:tblPr>
                <a:tableStyleId>{5C22544A-7EE6-4342-B048-85BDC9FD1C3A}</a:tableStyleId>
              </a:tblPr>
              <a:tblGrid>
                <a:gridCol w="531888">
                  <a:extLst>
                    <a:ext uri="{9D8B030D-6E8A-4147-A177-3AD203B41FA5}">
                      <a16:colId xmlns:a16="http://schemas.microsoft.com/office/drawing/2014/main" val="354311938"/>
                    </a:ext>
                  </a:extLst>
                </a:gridCol>
                <a:gridCol w="531888">
                  <a:extLst>
                    <a:ext uri="{9D8B030D-6E8A-4147-A177-3AD203B41FA5}">
                      <a16:colId xmlns:a16="http://schemas.microsoft.com/office/drawing/2014/main" val="2867803339"/>
                    </a:ext>
                  </a:extLst>
                </a:gridCol>
                <a:gridCol w="620534">
                  <a:extLst>
                    <a:ext uri="{9D8B030D-6E8A-4147-A177-3AD203B41FA5}">
                      <a16:colId xmlns:a16="http://schemas.microsoft.com/office/drawing/2014/main" val="3377581455"/>
                    </a:ext>
                  </a:extLst>
                </a:gridCol>
                <a:gridCol w="640235">
                  <a:extLst>
                    <a:ext uri="{9D8B030D-6E8A-4147-A177-3AD203B41FA5}">
                      <a16:colId xmlns:a16="http://schemas.microsoft.com/office/drawing/2014/main" val="1553178429"/>
                    </a:ext>
                  </a:extLst>
                </a:gridCol>
                <a:gridCol w="620534">
                  <a:extLst>
                    <a:ext uri="{9D8B030D-6E8A-4147-A177-3AD203B41FA5}">
                      <a16:colId xmlns:a16="http://schemas.microsoft.com/office/drawing/2014/main" val="402913390"/>
                    </a:ext>
                  </a:extLst>
                </a:gridCol>
                <a:gridCol w="669784">
                  <a:extLst>
                    <a:ext uri="{9D8B030D-6E8A-4147-A177-3AD203B41FA5}">
                      <a16:colId xmlns:a16="http://schemas.microsoft.com/office/drawing/2014/main" val="1792734219"/>
                    </a:ext>
                  </a:extLst>
                </a:gridCol>
                <a:gridCol w="610685">
                  <a:extLst>
                    <a:ext uri="{9D8B030D-6E8A-4147-A177-3AD203B41FA5}">
                      <a16:colId xmlns:a16="http://schemas.microsoft.com/office/drawing/2014/main" val="1871975291"/>
                    </a:ext>
                  </a:extLst>
                </a:gridCol>
                <a:gridCol w="610685">
                  <a:extLst>
                    <a:ext uri="{9D8B030D-6E8A-4147-A177-3AD203B41FA5}">
                      <a16:colId xmlns:a16="http://schemas.microsoft.com/office/drawing/2014/main" val="1165281547"/>
                    </a:ext>
                  </a:extLst>
                </a:gridCol>
              </a:tblGrid>
              <a:tr h="279575">
                <a:tc>
                  <a:txBody>
                    <a:bodyPr/>
                    <a:lstStyle/>
                    <a:p>
                      <a:pPr algn="l" fontAlgn="ctr"/>
                      <a:r>
                        <a:rPr lang="en-US" sz="900" b="1" u="none" strike="noStrike" dirty="0">
                          <a:effectLst/>
                        </a:rPr>
                        <a:t>√s(GeV)</a:t>
                      </a:r>
                      <a:endParaRPr lang="en-US" sz="9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ctr"/>
                      <a:r>
                        <a:rPr lang="en-US" sz="900" b="1" u="none" strike="noStrike" dirty="0">
                          <a:effectLst/>
                        </a:rPr>
                        <a:t>p(GeV/c)</a:t>
                      </a:r>
                      <a:endParaRPr lang="en-US" sz="9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T w="12700" cap="flat" cmpd="sng" algn="ctr">
                      <a:solidFill>
                        <a:schemeClr val="tx1"/>
                      </a:solidFill>
                      <a:prstDash val="solid"/>
                      <a:round/>
                      <a:headEnd type="none" w="med" len="med"/>
                      <a:tailEnd type="none" w="med" len="med"/>
                    </a:lnT>
                  </a:tcPr>
                </a:tc>
                <a:tc>
                  <a:txBody>
                    <a:bodyPr/>
                    <a:lstStyle/>
                    <a:p>
                      <a:pPr algn="l" fontAlgn="ctr"/>
                      <a:r>
                        <a:rPr lang="en-US" sz="900" b="1" u="none" strike="noStrike" dirty="0">
                          <a:effectLst/>
                        </a:rPr>
                        <a:t>N(</a:t>
                      </a:r>
                      <a:r>
                        <a:rPr lang="en-US" sz="900" b="1" u="none" strike="noStrike" dirty="0" err="1">
                          <a:effectLst/>
                          <a:latin typeface="Symbol" panose="05050102010706020507" pitchFamily="18" charset="2"/>
                        </a:rPr>
                        <a:t>p</a:t>
                      </a:r>
                      <a:r>
                        <a:rPr lang="en-US" sz="900" b="1" u="none" strike="noStrike" dirty="0" err="1">
                          <a:effectLst/>
                        </a:rPr>
                        <a:t>+</a:t>
                      </a:r>
                      <a:r>
                        <a:rPr lang="en-US" altLang="ja-JP" sz="900" b="1" u="none" strike="noStrike" dirty="0" err="1">
                          <a:effectLst/>
                          <a:latin typeface="Symbol" panose="05050102010706020507" pitchFamily="18" charset="2"/>
                        </a:rPr>
                        <a:t>p</a:t>
                      </a:r>
                      <a:r>
                        <a:rPr lang="en-US" sz="900" b="1" u="none" strike="noStrike" dirty="0" err="1">
                          <a:effectLst/>
                        </a:rPr>
                        <a:t>-n</a:t>
                      </a:r>
                      <a:r>
                        <a:rPr lang="en-US" sz="900" b="1" u="none" strike="noStrike" dirty="0">
                          <a:effectLst/>
                        </a:rPr>
                        <a:t>)</a:t>
                      </a:r>
                    </a:p>
                    <a:p>
                      <a:pPr algn="l" fontAlgn="ctr"/>
                      <a:r>
                        <a:rPr 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(/spill)</a:t>
                      </a:r>
                    </a:p>
                  </a:txBody>
                  <a:tcPr marL="5255" marR="5255" marT="5255" marB="0" anchor="ctr">
                    <a:lnT w="12700" cap="flat" cmpd="sng" algn="ctr">
                      <a:solidFill>
                        <a:schemeClr val="tx1"/>
                      </a:solidFill>
                      <a:prstDash val="solid"/>
                      <a:round/>
                      <a:headEnd type="none" w="med" len="med"/>
                      <a:tailEnd type="none" w="med" len="med"/>
                    </a:lnT>
                  </a:tcPr>
                </a:tc>
                <a:tc>
                  <a:txBody>
                    <a:bodyPr/>
                    <a:lstStyle/>
                    <a:p>
                      <a:pPr algn="l" fontAlgn="ctr"/>
                      <a:r>
                        <a:rPr lang="en-US" sz="900" b="1" u="none" strike="noStrike" dirty="0">
                          <a:effectLst/>
                        </a:rPr>
                        <a:t>N(</a:t>
                      </a:r>
                      <a:r>
                        <a:rPr lang="en-US" altLang="ja-JP" sz="900" b="1" u="none" strike="noStrike" dirty="0">
                          <a:effectLst/>
                          <a:latin typeface="Symbol" panose="05050102010706020507" pitchFamily="18" charset="2"/>
                        </a:rPr>
                        <a:t>p</a:t>
                      </a:r>
                      <a:r>
                        <a:rPr lang="en-US" sz="900" b="1" u="none" strike="noStrike" dirty="0">
                          <a:effectLst/>
                        </a:rPr>
                        <a:t>0</a:t>
                      </a:r>
                      <a:r>
                        <a:rPr lang="en-US" altLang="ja-JP" sz="900" b="1" u="none" strike="noStrike" dirty="0">
                          <a:effectLst/>
                          <a:latin typeface="Symbol" panose="05050102010706020507" pitchFamily="18" charset="2"/>
                        </a:rPr>
                        <a:t>p</a:t>
                      </a:r>
                      <a:r>
                        <a:rPr lang="en-US" sz="900" b="1" u="none" strike="noStrike" dirty="0">
                          <a:effectLst/>
                        </a:rPr>
                        <a:t>-p)</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(/spill)</a:t>
                      </a:r>
                    </a:p>
                  </a:txBody>
                  <a:tcPr marL="5255" marR="5255" marT="5255" marB="0" anchor="ctr">
                    <a:lnT w="12700" cap="flat" cmpd="sng" algn="ctr">
                      <a:solidFill>
                        <a:schemeClr val="tx1"/>
                      </a:solidFill>
                      <a:prstDash val="solid"/>
                      <a:round/>
                      <a:headEnd type="none" w="med" len="med"/>
                      <a:tailEnd type="none" w="med" len="med"/>
                    </a:lnT>
                  </a:tcPr>
                </a:tc>
                <a:tc>
                  <a:txBody>
                    <a:bodyPr/>
                    <a:lstStyle/>
                    <a:p>
                      <a:pPr algn="l" fontAlgn="ctr"/>
                      <a:r>
                        <a:rPr lang="en-US" sz="900" b="1" u="none" strike="noStrike" dirty="0">
                          <a:effectLst/>
                        </a:rPr>
                        <a:t>Hours(</a:t>
                      </a:r>
                      <a:r>
                        <a:rPr lang="en-US" altLang="ja-JP" sz="900" b="1" u="none" strike="noStrike" dirty="0">
                          <a:effectLst/>
                          <a:latin typeface="Symbol" panose="05050102010706020507" pitchFamily="18" charset="2"/>
                        </a:rPr>
                        <a:t>p</a:t>
                      </a:r>
                      <a:r>
                        <a:rPr lang="en-US" sz="900" b="1" u="none" strike="noStrike" dirty="0">
                          <a:effectLst/>
                        </a:rPr>
                        <a:t>-)</a:t>
                      </a:r>
                      <a:endParaRPr lang="en-US" sz="9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T w="12700" cap="flat" cmpd="sng" algn="ctr">
                      <a:solidFill>
                        <a:schemeClr val="tx1"/>
                      </a:solidFill>
                      <a:prstDash val="solid"/>
                      <a:round/>
                      <a:headEnd type="none" w="med" len="med"/>
                      <a:tailEnd type="none" w="med" len="med"/>
                    </a:lnT>
                  </a:tcPr>
                </a:tc>
                <a:tc>
                  <a:txBody>
                    <a:bodyPr/>
                    <a:lstStyle/>
                    <a:p>
                      <a:pPr algn="l" fontAlgn="ctr"/>
                      <a:r>
                        <a:rPr lang="en-US" sz="900" b="1" u="none" strike="noStrike" dirty="0">
                          <a:effectLst/>
                        </a:rPr>
                        <a:t>N(</a:t>
                      </a:r>
                      <a:r>
                        <a:rPr lang="en-US" altLang="ja-JP" sz="900" b="1" u="none" strike="noStrike" dirty="0" err="1">
                          <a:effectLst/>
                          <a:latin typeface="Symbol" panose="05050102010706020507" pitchFamily="18" charset="2"/>
                        </a:rPr>
                        <a:t>p</a:t>
                      </a:r>
                      <a:r>
                        <a:rPr lang="en-US" sz="900" b="1" u="none" strike="noStrike" dirty="0" err="1">
                          <a:effectLst/>
                        </a:rPr>
                        <a:t>+</a:t>
                      </a:r>
                      <a:r>
                        <a:rPr lang="en-US" altLang="ja-JP" sz="900" b="1" u="none" strike="noStrike" dirty="0" err="1">
                          <a:effectLst/>
                          <a:latin typeface="Symbol" panose="05050102010706020507" pitchFamily="18" charset="2"/>
                        </a:rPr>
                        <a:t>p</a:t>
                      </a:r>
                      <a:r>
                        <a:rPr lang="en-US" sz="900" b="1" u="none" strike="noStrike" dirty="0" err="1">
                          <a:effectLst/>
                        </a:rPr>
                        <a:t>+n</a:t>
                      </a:r>
                      <a:r>
                        <a:rPr lang="en-US" sz="900" b="1" u="none" strike="noStrike" dirty="0">
                          <a:effectLst/>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(/spill)</a:t>
                      </a:r>
                    </a:p>
                  </a:txBody>
                  <a:tcPr marL="5255" marR="5255" marT="5255" marB="0" anchor="ctr">
                    <a:lnT w="12700" cap="flat" cmpd="sng" algn="ctr">
                      <a:solidFill>
                        <a:schemeClr val="tx1"/>
                      </a:solidFill>
                      <a:prstDash val="solid"/>
                      <a:round/>
                      <a:headEnd type="none" w="med" len="med"/>
                      <a:tailEnd type="none" w="med" len="med"/>
                    </a:lnT>
                  </a:tcPr>
                </a:tc>
                <a:tc>
                  <a:txBody>
                    <a:bodyPr/>
                    <a:lstStyle/>
                    <a:p>
                      <a:pPr algn="l" fontAlgn="ctr"/>
                      <a:r>
                        <a:rPr lang="en-US" sz="900" b="1" u="none" strike="noStrike" dirty="0">
                          <a:effectLst/>
                        </a:rPr>
                        <a:t>N(</a:t>
                      </a:r>
                      <a:r>
                        <a:rPr lang="en-US" altLang="ja-JP" sz="900" b="1" u="none" strike="noStrike" dirty="0">
                          <a:effectLst/>
                          <a:latin typeface="Symbol" panose="05050102010706020507" pitchFamily="18" charset="2"/>
                        </a:rPr>
                        <a:t>p</a:t>
                      </a:r>
                      <a:r>
                        <a:rPr lang="en-US" sz="900" b="1" u="none" strike="noStrike" dirty="0">
                          <a:effectLst/>
                        </a:rPr>
                        <a:t>0</a:t>
                      </a:r>
                      <a:r>
                        <a:rPr lang="en-US" altLang="ja-JP" sz="900" b="1" u="none" strike="noStrike" dirty="0">
                          <a:effectLst/>
                          <a:latin typeface="Symbol" panose="05050102010706020507" pitchFamily="18" charset="2"/>
                        </a:rPr>
                        <a:t>p</a:t>
                      </a:r>
                      <a:r>
                        <a:rPr lang="en-US" sz="900" b="1" u="none" strike="noStrike" dirty="0">
                          <a:effectLst/>
                        </a:rPr>
                        <a:t>+p)</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(/spill)</a:t>
                      </a:r>
                    </a:p>
                  </a:txBody>
                  <a:tcPr marL="5255" marR="5255" marT="5255" marB="0" anchor="ctr">
                    <a:lnT w="12700" cap="flat" cmpd="sng" algn="ctr">
                      <a:solidFill>
                        <a:schemeClr val="tx1"/>
                      </a:solidFill>
                      <a:prstDash val="solid"/>
                      <a:round/>
                      <a:headEnd type="none" w="med" len="med"/>
                      <a:tailEnd type="none" w="med" len="med"/>
                    </a:lnT>
                  </a:tcPr>
                </a:tc>
                <a:tc>
                  <a:txBody>
                    <a:bodyPr/>
                    <a:lstStyle/>
                    <a:p>
                      <a:pPr algn="l" fontAlgn="ctr"/>
                      <a:r>
                        <a:rPr lang="en-US" sz="900" b="1" u="none" strike="noStrike" dirty="0">
                          <a:effectLst/>
                        </a:rPr>
                        <a:t>Hours(</a:t>
                      </a:r>
                      <a:r>
                        <a:rPr lang="en-US" altLang="ja-JP" sz="900" b="1" u="none" strike="noStrike" dirty="0">
                          <a:effectLst/>
                          <a:latin typeface="Symbol" panose="05050102010706020507" pitchFamily="18" charset="2"/>
                        </a:rPr>
                        <a:t>p</a:t>
                      </a:r>
                      <a:r>
                        <a:rPr lang="en-US" sz="900" b="1" u="none" strike="noStrike" dirty="0">
                          <a:effectLst/>
                        </a:rPr>
                        <a:t>+)</a:t>
                      </a:r>
                      <a:endParaRPr lang="en-US" sz="9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4227393"/>
                  </a:ext>
                </a:extLst>
              </a:tr>
              <a:tr h="161180">
                <a:tc>
                  <a:txBody>
                    <a:bodyPr/>
                    <a:lstStyle/>
                    <a:p>
                      <a:pPr algn="r" fontAlgn="ctr"/>
                      <a:r>
                        <a:rPr lang="en-US" altLang="ja-JP" sz="900" u="none" strike="noStrike">
                          <a:effectLst/>
                        </a:rPr>
                        <a:t>2.15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1.98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dirty="0">
                          <a:effectLst/>
                        </a:rPr>
                        <a:t>655.1 </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380.4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1162.2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281.5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dirty="0">
                          <a:effectLst/>
                        </a:rPr>
                        <a:t>5.9</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19504936"/>
                  </a:ext>
                </a:extLst>
              </a:tr>
              <a:tr h="161180">
                <a:tc>
                  <a:txBody>
                    <a:bodyPr/>
                    <a:lstStyle/>
                    <a:p>
                      <a:pPr algn="r" fontAlgn="ctr"/>
                      <a:r>
                        <a:rPr lang="en-US" altLang="ja-JP" sz="900" u="none" strike="noStrike">
                          <a:effectLst/>
                        </a:rPr>
                        <a:t>2.13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1.92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655.1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380.4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1162.2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281.5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85921183"/>
                  </a:ext>
                </a:extLst>
              </a:tr>
              <a:tr h="161180">
                <a:tc>
                  <a:txBody>
                    <a:bodyPr/>
                    <a:lstStyle/>
                    <a:p>
                      <a:pPr algn="r" fontAlgn="ctr"/>
                      <a:r>
                        <a:rPr lang="en-US" altLang="ja-JP" sz="900" u="none" strike="noStrike">
                          <a:effectLst/>
                        </a:rPr>
                        <a:t>2.10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1.87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655.1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380.4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1162.2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281.5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72759022"/>
                  </a:ext>
                </a:extLst>
              </a:tr>
              <a:tr h="161180">
                <a:tc>
                  <a:txBody>
                    <a:bodyPr/>
                    <a:lstStyle/>
                    <a:p>
                      <a:pPr algn="r" fontAlgn="ctr"/>
                      <a:r>
                        <a:rPr lang="en-US" altLang="ja-JP" sz="900" u="none" strike="noStrike">
                          <a:effectLst/>
                        </a:rPr>
                        <a:t>2.08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1.81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655.1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380.4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929.8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281.5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97851423"/>
                  </a:ext>
                </a:extLst>
              </a:tr>
              <a:tr h="161180">
                <a:tc>
                  <a:txBody>
                    <a:bodyPr/>
                    <a:lstStyle/>
                    <a:p>
                      <a:pPr algn="r" fontAlgn="ctr"/>
                      <a:r>
                        <a:rPr lang="en-US" altLang="ja-JP" sz="900" u="none" strike="noStrike">
                          <a:effectLst/>
                        </a:rPr>
                        <a:t>2.05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1.75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655.1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380.4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929.8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281.5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dirty="0">
                          <a:effectLst/>
                        </a:rPr>
                        <a:t>5.9</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5403351"/>
                  </a:ext>
                </a:extLst>
              </a:tr>
              <a:tr h="161180">
                <a:tc>
                  <a:txBody>
                    <a:bodyPr/>
                    <a:lstStyle/>
                    <a:p>
                      <a:pPr algn="r" fontAlgn="ctr"/>
                      <a:r>
                        <a:rPr lang="en-US" altLang="ja-JP" sz="900" u="none" strike="noStrike">
                          <a:effectLst/>
                        </a:rPr>
                        <a:t>2.03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1.70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655.1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380.4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929.8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281.5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22859752"/>
                  </a:ext>
                </a:extLst>
              </a:tr>
              <a:tr h="161180">
                <a:tc>
                  <a:txBody>
                    <a:bodyPr/>
                    <a:lstStyle/>
                    <a:p>
                      <a:pPr algn="r" fontAlgn="ctr"/>
                      <a:r>
                        <a:rPr lang="en-US" altLang="ja-JP" sz="900" u="none" strike="noStrike">
                          <a:effectLst/>
                        </a:rPr>
                        <a:t>2.00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1.65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655.1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380.4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929.8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281.5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95818788"/>
                  </a:ext>
                </a:extLst>
              </a:tr>
              <a:tr h="161180">
                <a:tc>
                  <a:txBody>
                    <a:bodyPr/>
                    <a:lstStyle/>
                    <a:p>
                      <a:pPr algn="r" fontAlgn="ctr"/>
                      <a:r>
                        <a:rPr lang="en-US" altLang="ja-JP" sz="900" u="none" strike="noStrike">
                          <a:effectLst/>
                        </a:rPr>
                        <a:t>1.97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1.58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655.1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380.4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929.8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281.5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453179"/>
                  </a:ext>
                </a:extLst>
              </a:tr>
              <a:tr h="161180">
                <a:tc>
                  <a:txBody>
                    <a:bodyPr/>
                    <a:lstStyle/>
                    <a:p>
                      <a:pPr algn="r" fontAlgn="ctr"/>
                      <a:r>
                        <a:rPr lang="en-US" altLang="ja-JP" sz="900" u="none" strike="noStrike">
                          <a:effectLst/>
                        </a:rPr>
                        <a:t>1.94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1.52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655.1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380.4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929.8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281.5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13706033"/>
                  </a:ext>
                </a:extLst>
              </a:tr>
              <a:tr h="161180">
                <a:tc>
                  <a:txBody>
                    <a:bodyPr/>
                    <a:lstStyle/>
                    <a:p>
                      <a:pPr algn="r" fontAlgn="ctr"/>
                      <a:r>
                        <a:rPr lang="en-US" altLang="ja-JP" sz="900" u="none" strike="noStrike">
                          <a:effectLst/>
                        </a:rPr>
                        <a:t>1.91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1.46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655.9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409.1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dirty="0">
                          <a:effectLst/>
                        </a:rPr>
                        <a:t>925.5 </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267.1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6.2</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49987449"/>
                  </a:ext>
                </a:extLst>
              </a:tr>
              <a:tr h="161180">
                <a:tc>
                  <a:txBody>
                    <a:bodyPr/>
                    <a:lstStyle/>
                    <a:p>
                      <a:pPr algn="r" fontAlgn="ctr"/>
                      <a:r>
                        <a:rPr lang="en-US" altLang="ja-JP" sz="900" u="none" strike="noStrike">
                          <a:effectLst/>
                        </a:rPr>
                        <a:t>1.87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1.38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654.2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383.7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4.3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961.9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240.1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14353636"/>
                  </a:ext>
                </a:extLst>
              </a:tr>
              <a:tr h="161180">
                <a:tc>
                  <a:txBody>
                    <a:bodyPr/>
                    <a:lstStyle/>
                    <a:p>
                      <a:pPr algn="r" fontAlgn="ctr"/>
                      <a:r>
                        <a:rPr lang="en-US" altLang="ja-JP" sz="900" u="none" strike="noStrike">
                          <a:effectLst/>
                        </a:rPr>
                        <a:t>1.83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1.30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608.6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358.4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901.9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183.4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9.1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67683823"/>
                  </a:ext>
                </a:extLst>
              </a:tr>
              <a:tr h="161180">
                <a:tc>
                  <a:txBody>
                    <a:bodyPr/>
                    <a:lstStyle/>
                    <a:p>
                      <a:pPr algn="r" fontAlgn="ctr"/>
                      <a:r>
                        <a:rPr lang="en-US" altLang="ja-JP" sz="900" u="none" strike="noStrike">
                          <a:effectLst/>
                        </a:rPr>
                        <a:t>1.79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1.22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609.4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380.4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806.4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125.1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13.3</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83755933"/>
                  </a:ext>
                </a:extLst>
              </a:tr>
              <a:tr h="161180">
                <a:tc>
                  <a:txBody>
                    <a:bodyPr/>
                    <a:lstStyle/>
                    <a:p>
                      <a:pPr algn="r" fontAlgn="ctr"/>
                      <a:r>
                        <a:rPr lang="en-US" altLang="ja-JP" sz="900" u="none" strike="noStrike">
                          <a:effectLst/>
                        </a:rPr>
                        <a:t>1.76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679.6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443.8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696.5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125.9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13.2</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51097128"/>
                  </a:ext>
                </a:extLst>
              </a:tr>
              <a:tr h="161180">
                <a:tc>
                  <a:txBody>
                    <a:bodyPr/>
                    <a:lstStyle/>
                    <a:p>
                      <a:pPr algn="r" fontAlgn="ctr"/>
                      <a:r>
                        <a:rPr lang="en-US" altLang="ja-JP" sz="900" u="none" strike="noStrike">
                          <a:effectLst/>
                        </a:rPr>
                        <a:t>1.73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1.10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770.9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497.9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3.3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704.9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110.7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15.1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589104"/>
                  </a:ext>
                </a:extLst>
              </a:tr>
              <a:tr h="161180">
                <a:tc>
                  <a:txBody>
                    <a:bodyPr/>
                    <a:lstStyle/>
                    <a:p>
                      <a:pPr algn="r" fontAlgn="ctr"/>
                      <a:r>
                        <a:rPr lang="en-US" altLang="ja-JP" sz="900" u="none" strike="noStrike">
                          <a:effectLst/>
                        </a:rPr>
                        <a:t>1.70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1.05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858.8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521.5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753.1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131.0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12.7</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15311805"/>
                  </a:ext>
                </a:extLst>
              </a:tr>
              <a:tr h="161180">
                <a:tc>
                  <a:txBody>
                    <a:bodyPr/>
                    <a:lstStyle/>
                    <a:p>
                      <a:pPr algn="r" fontAlgn="ctr"/>
                      <a:r>
                        <a:rPr lang="en-US" altLang="ja-JP" sz="900" u="none" strike="noStrike">
                          <a:effectLst/>
                        </a:rPr>
                        <a:t>1.68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1.02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902.7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530.8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800.4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151.3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11.0</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39545800"/>
                  </a:ext>
                </a:extLst>
              </a:tr>
              <a:tr h="161180">
                <a:tc>
                  <a:txBody>
                    <a:bodyPr/>
                    <a:lstStyle/>
                    <a:p>
                      <a:pPr algn="r" fontAlgn="ctr"/>
                      <a:r>
                        <a:rPr lang="en-US" altLang="ja-JP" sz="900" u="none" strike="noStrike">
                          <a:effectLst/>
                        </a:rPr>
                        <a:t>1.66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0.98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917.9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513.1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825.0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155.5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10.7</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28738406"/>
                  </a:ext>
                </a:extLst>
              </a:tr>
              <a:tr h="161180">
                <a:tc>
                  <a:txBody>
                    <a:bodyPr/>
                    <a:lstStyle/>
                    <a:p>
                      <a:pPr algn="r" fontAlgn="ctr"/>
                      <a:r>
                        <a:rPr lang="en-US" altLang="ja-JP" sz="900" u="none" strike="noStrike">
                          <a:effectLst/>
                        </a:rPr>
                        <a:t>1.64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0.94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885.0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567.2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829.2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149.6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11.1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18066903"/>
                  </a:ext>
                </a:extLst>
              </a:tr>
              <a:tr h="161180">
                <a:tc>
                  <a:txBody>
                    <a:bodyPr/>
                    <a:lstStyle/>
                    <a:p>
                      <a:pPr algn="r" fontAlgn="ctr"/>
                      <a:r>
                        <a:rPr lang="en-US" altLang="ja-JP" sz="900" u="none" strike="noStrike">
                          <a:effectLst/>
                        </a:rPr>
                        <a:t>1.62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0.91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787.8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448.0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807.2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149.6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11.1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9565462"/>
                  </a:ext>
                </a:extLst>
              </a:tr>
              <a:tr h="161180">
                <a:tc>
                  <a:txBody>
                    <a:bodyPr/>
                    <a:lstStyle/>
                    <a:p>
                      <a:pPr algn="r" fontAlgn="ctr"/>
                      <a:r>
                        <a:rPr lang="en-US" altLang="ja-JP" sz="900" u="none" strike="noStrike">
                          <a:effectLst/>
                        </a:rPr>
                        <a:t>1.60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0.87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690.6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412.5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724.4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127.6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13.1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73680762"/>
                  </a:ext>
                </a:extLst>
              </a:tr>
              <a:tr h="161180">
                <a:tc>
                  <a:txBody>
                    <a:bodyPr/>
                    <a:lstStyle/>
                    <a:p>
                      <a:pPr algn="r" fontAlgn="ctr"/>
                      <a:r>
                        <a:rPr lang="en-US" altLang="ja-JP" sz="900" u="none" strike="noStrike">
                          <a:effectLst/>
                        </a:rPr>
                        <a:t>1.57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0.81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584.9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394.7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584.9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394.7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4.2</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19726516"/>
                  </a:ext>
                </a:extLst>
              </a:tr>
              <a:tr h="161180">
                <a:tc>
                  <a:txBody>
                    <a:bodyPr/>
                    <a:lstStyle/>
                    <a:p>
                      <a:pPr algn="r" fontAlgn="ctr"/>
                      <a:r>
                        <a:rPr lang="en-US" altLang="ja-JP" sz="900" u="none" strike="noStrike">
                          <a:effectLst/>
                        </a:rPr>
                        <a:t>1.54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0.77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540.1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407.4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383.7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60.9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27.4</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23761721"/>
                  </a:ext>
                </a:extLst>
              </a:tr>
              <a:tr h="161180">
                <a:tc>
                  <a:txBody>
                    <a:bodyPr/>
                    <a:lstStyle/>
                    <a:p>
                      <a:pPr algn="r" fontAlgn="ctr"/>
                      <a:r>
                        <a:rPr lang="en-US" altLang="ja-JP" sz="900" u="none" strike="noStrike">
                          <a:effectLst/>
                        </a:rPr>
                        <a:t>1.52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0.74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515.6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408.3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280.6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47.3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0.0</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36222291"/>
                  </a:ext>
                </a:extLst>
              </a:tr>
              <a:tr h="161180">
                <a:tc>
                  <a:txBody>
                    <a:bodyPr/>
                    <a:lstStyle/>
                    <a:p>
                      <a:pPr algn="l" fontAlgn="ctr"/>
                      <a:r>
                        <a:rPr lang="en-US" sz="900" b="1" u="none" strike="noStrike" dirty="0">
                          <a:solidFill>
                            <a:schemeClr val="tx1"/>
                          </a:solidFill>
                          <a:effectLst/>
                        </a:rPr>
                        <a:t>Total(h)</a:t>
                      </a:r>
                      <a:endParaRPr lang="en-US" sz="900" b="1"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l" fontAlgn="ctr"/>
                      <a:endParaRPr lang="ja-JP" altLang="en-US" sz="900" b="1"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l" fontAlgn="ctr"/>
                      <a:endParaRPr lang="ja-JP" altLang="en-US" sz="900" b="1"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l" fontAlgn="ctr"/>
                      <a:endParaRPr lang="ja-JP" altLang="en-US" sz="900" b="1"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b="1" u="none" strike="noStrike">
                          <a:solidFill>
                            <a:schemeClr val="tx1"/>
                          </a:solidFill>
                          <a:effectLst/>
                        </a:rPr>
                        <a:t>96.7 </a:t>
                      </a:r>
                      <a:endParaRPr lang="en-US" altLang="ja-JP" sz="900" b="1"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l" fontAlgn="ctr"/>
                      <a:endParaRPr lang="ja-JP" altLang="en-US" sz="900" b="1"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l" fontAlgn="ctr"/>
                      <a:endParaRPr lang="ja-JP" altLang="en-US" sz="900" b="1"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b="1" u="none" strike="noStrike">
                          <a:solidFill>
                            <a:schemeClr val="tx1"/>
                          </a:solidFill>
                          <a:effectLst/>
                        </a:rPr>
                        <a:t>218.6</a:t>
                      </a:r>
                      <a:endParaRPr lang="en-US" altLang="ja-JP" sz="900" b="1"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05304933"/>
                  </a:ext>
                </a:extLst>
              </a:tr>
              <a:tr h="161180">
                <a:tc>
                  <a:txBody>
                    <a:bodyPr/>
                    <a:lstStyle/>
                    <a:p>
                      <a:pPr algn="l" fontAlgn="ctr"/>
                      <a:r>
                        <a:rPr lang="en-US" sz="900" b="1" u="none" strike="noStrike">
                          <a:solidFill>
                            <a:schemeClr val="tx1"/>
                          </a:solidFill>
                          <a:effectLst/>
                        </a:rPr>
                        <a:t>Total(d)</a:t>
                      </a:r>
                      <a:endParaRPr lang="en-US" sz="900" b="1"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ctr"/>
                      <a:endParaRPr lang="ja-JP" altLang="en-US" sz="900" b="1"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lnB w="12700" cap="flat" cmpd="sng" algn="ctr">
                      <a:solidFill>
                        <a:schemeClr val="tx1"/>
                      </a:solidFill>
                      <a:prstDash val="solid"/>
                      <a:round/>
                      <a:headEnd type="none" w="med" len="med"/>
                      <a:tailEnd type="none" w="med" len="med"/>
                    </a:lnB>
                  </a:tcPr>
                </a:tc>
                <a:tc>
                  <a:txBody>
                    <a:bodyPr/>
                    <a:lstStyle/>
                    <a:p>
                      <a:pPr algn="l" fontAlgn="ctr"/>
                      <a:endParaRPr lang="ja-JP" altLang="en-US" sz="900" b="1"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lnB w="12700" cap="flat" cmpd="sng" algn="ctr">
                      <a:solidFill>
                        <a:schemeClr val="tx1"/>
                      </a:solidFill>
                      <a:prstDash val="solid"/>
                      <a:round/>
                      <a:headEnd type="none" w="med" len="med"/>
                      <a:tailEnd type="none" w="med" len="med"/>
                    </a:lnB>
                  </a:tcPr>
                </a:tc>
                <a:tc>
                  <a:txBody>
                    <a:bodyPr/>
                    <a:lstStyle/>
                    <a:p>
                      <a:pPr algn="l" fontAlgn="ctr"/>
                      <a:endParaRPr lang="ja-JP" altLang="en-US" sz="900" b="1"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lnB w="12700" cap="flat" cmpd="sng" algn="ctr">
                      <a:solidFill>
                        <a:schemeClr val="tx1"/>
                      </a:solidFill>
                      <a:prstDash val="solid"/>
                      <a:round/>
                      <a:headEnd type="none" w="med" len="med"/>
                      <a:tailEnd type="none" w="med" len="med"/>
                    </a:lnB>
                  </a:tcPr>
                </a:tc>
                <a:tc>
                  <a:txBody>
                    <a:bodyPr/>
                    <a:lstStyle/>
                    <a:p>
                      <a:pPr algn="r" fontAlgn="ctr"/>
                      <a:r>
                        <a:rPr lang="en-US" altLang="ja-JP" sz="900" b="1" u="none" strike="noStrike" dirty="0">
                          <a:solidFill>
                            <a:schemeClr val="tx1"/>
                          </a:solidFill>
                          <a:effectLst/>
                        </a:rPr>
                        <a:t>4.027851</a:t>
                      </a:r>
                      <a:endParaRPr lang="en-US" altLang="ja-JP" sz="900" b="1"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lnB w="12700" cap="flat" cmpd="sng" algn="ctr">
                      <a:solidFill>
                        <a:schemeClr val="tx1"/>
                      </a:solidFill>
                      <a:prstDash val="solid"/>
                      <a:round/>
                      <a:headEnd type="none" w="med" len="med"/>
                      <a:tailEnd type="none" w="med" len="med"/>
                    </a:lnB>
                  </a:tcPr>
                </a:tc>
                <a:tc>
                  <a:txBody>
                    <a:bodyPr/>
                    <a:lstStyle/>
                    <a:p>
                      <a:pPr algn="l" fontAlgn="ctr"/>
                      <a:endParaRPr lang="ja-JP" altLang="en-US" sz="900" b="1"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lnB w="12700" cap="flat" cmpd="sng" algn="ctr">
                      <a:solidFill>
                        <a:schemeClr val="tx1"/>
                      </a:solidFill>
                      <a:prstDash val="solid"/>
                      <a:round/>
                      <a:headEnd type="none" w="med" len="med"/>
                      <a:tailEnd type="none" w="med" len="med"/>
                    </a:lnB>
                  </a:tcPr>
                </a:tc>
                <a:tc>
                  <a:txBody>
                    <a:bodyPr/>
                    <a:lstStyle/>
                    <a:p>
                      <a:pPr algn="l" fontAlgn="ctr"/>
                      <a:endParaRPr lang="ja-JP" altLang="en-US" sz="900" b="1"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lnB w="12700" cap="flat" cmpd="sng" algn="ctr">
                      <a:solidFill>
                        <a:schemeClr val="tx1"/>
                      </a:solidFill>
                      <a:prstDash val="solid"/>
                      <a:round/>
                      <a:headEnd type="none" w="med" len="med"/>
                      <a:tailEnd type="none" w="med" len="med"/>
                    </a:lnB>
                  </a:tcPr>
                </a:tc>
                <a:tc>
                  <a:txBody>
                    <a:bodyPr/>
                    <a:lstStyle/>
                    <a:p>
                      <a:pPr algn="r" fontAlgn="ctr"/>
                      <a:r>
                        <a:rPr lang="en-US" altLang="ja-JP" sz="900" b="1" u="none" strike="noStrike" dirty="0">
                          <a:solidFill>
                            <a:schemeClr val="tx1"/>
                          </a:solidFill>
                          <a:effectLst/>
                        </a:rPr>
                        <a:t>9.1</a:t>
                      </a:r>
                      <a:endParaRPr lang="en-US" altLang="ja-JP" sz="900" b="1"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6735411"/>
                  </a:ext>
                </a:extLst>
              </a:tr>
            </a:tbl>
          </a:graphicData>
        </a:graphic>
      </p:graphicFrame>
      <p:sp>
        <p:nvSpPr>
          <p:cNvPr id="2" name="タイトル 1">
            <a:extLst>
              <a:ext uri="{FF2B5EF4-FFF2-40B4-BE49-F238E27FC236}">
                <a16:creationId xmlns:a16="http://schemas.microsoft.com/office/drawing/2014/main" id="{287049F4-BB50-4162-A645-D25776197CC7}"/>
              </a:ext>
            </a:extLst>
          </p:cNvPr>
          <p:cNvSpPr>
            <a:spLocks noGrp="1"/>
          </p:cNvSpPr>
          <p:nvPr>
            <p:ph type="title"/>
          </p:nvPr>
        </p:nvSpPr>
        <p:spPr>
          <a:xfrm>
            <a:off x="2133600" y="660996"/>
            <a:ext cx="9250680" cy="994172"/>
          </a:xfrm>
        </p:spPr>
        <p:txBody>
          <a:bodyPr>
            <a:normAutofit/>
          </a:bodyPr>
          <a:lstStyle/>
          <a:p>
            <a:pPr algn="l"/>
            <a:r>
              <a:rPr lang="en-US" altLang="ja-JP" sz="2700" dirty="0">
                <a:latin typeface="Arial" panose="020B0604020202020204" pitchFamily="34" charset="0"/>
                <a:cs typeface="Arial" panose="020B0604020202020204" pitchFamily="34" charset="0"/>
              </a:rPr>
              <a:t>E45 expected data summary</a:t>
            </a:r>
            <a:endParaRPr lang="ja-JP" altLang="en-US" sz="2700" dirty="0">
              <a:latin typeface="Arial" panose="020B0604020202020204" pitchFamily="34" charset="0"/>
              <a:cs typeface="Arial" panose="020B0604020202020204" pitchFamily="34" charset="0"/>
            </a:endParaRPr>
          </a:p>
        </p:txBody>
      </p:sp>
      <p:sp>
        <p:nvSpPr>
          <p:cNvPr id="4" name="スライド番号プレースホルダー 3">
            <a:extLst>
              <a:ext uri="{FF2B5EF4-FFF2-40B4-BE49-F238E27FC236}">
                <a16:creationId xmlns:a16="http://schemas.microsoft.com/office/drawing/2014/main" id="{23B6D4AA-09AB-49B8-8DE7-53543C177CA7}"/>
              </a:ext>
            </a:extLst>
          </p:cNvPr>
          <p:cNvSpPr>
            <a:spLocks noGrp="1"/>
          </p:cNvSpPr>
          <p:nvPr>
            <p:ph type="sldNum" sz="quarter" idx="12"/>
          </p:nvPr>
        </p:nvSpPr>
        <p:spPr>
          <a:xfrm>
            <a:off x="7031085" y="5704563"/>
            <a:ext cx="2133600" cy="357188"/>
          </a:xfrm>
        </p:spPr>
        <p:txBody>
          <a:bodyPr/>
          <a:lstStyle/>
          <a:p>
            <a:pPr defTabSz="914355" fontAlgn="auto">
              <a:spcBef>
                <a:spcPts val="0"/>
              </a:spcBef>
              <a:spcAft>
                <a:spcPts val="0"/>
              </a:spcAft>
              <a:defRPr/>
            </a:pPr>
            <a:fld id="{181E8D24-4130-48A1-BE7F-8B34AE2713A1}" type="slidenum">
              <a:rPr kumimoji="1" lang="ja-JP" altLang="en-US" sz="900">
                <a:solidFill>
                  <a:srgbClr val="000000"/>
                </a:solidFill>
                <a:latin typeface="游ゴシック" panose="020F0502020204030204"/>
                <a:ea typeface="游ゴシック" panose="020B0400000000000000" pitchFamily="50" charset="-128"/>
              </a:rPr>
              <a:pPr defTabSz="914355" fontAlgn="auto">
                <a:spcBef>
                  <a:spcPts val="0"/>
                </a:spcBef>
                <a:spcAft>
                  <a:spcPts val="0"/>
                </a:spcAft>
                <a:defRPr/>
              </a:pPr>
              <a:t>14</a:t>
            </a:fld>
            <a:endParaRPr kumimoji="1" lang="ja-JP" altLang="en-US" sz="900" dirty="0">
              <a:solidFill>
                <a:srgbClr val="000000"/>
              </a:solidFill>
              <a:latin typeface="游ゴシック" panose="020F0502020204030204"/>
              <a:ea typeface="游ゴシック" panose="020B0400000000000000" pitchFamily="50" charset="-128"/>
            </a:endParaRPr>
          </a:p>
        </p:txBody>
      </p:sp>
      <p:sp>
        <p:nvSpPr>
          <p:cNvPr id="6" name="コンテンツ プレースホルダー 5">
            <a:extLst>
              <a:ext uri="{FF2B5EF4-FFF2-40B4-BE49-F238E27FC236}">
                <a16:creationId xmlns:a16="http://schemas.microsoft.com/office/drawing/2014/main" id="{043783F9-74C8-4842-A65D-0B042935A794}"/>
              </a:ext>
            </a:extLst>
          </p:cNvPr>
          <p:cNvSpPr>
            <a:spLocks noGrp="1"/>
          </p:cNvSpPr>
          <p:nvPr>
            <p:ph idx="1"/>
          </p:nvPr>
        </p:nvSpPr>
        <p:spPr>
          <a:xfrm>
            <a:off x="22211" y="1837815"/>
            <a:ext cx="2720990" cy="2962784"/>
          </a:xfrm>
        </p:spPr>
        <p:txBody>
          <a:bodyPr>
            <a:normAutofit/>
          </a:bodyPr>
          <a:lstStyle/>
          <a:p>
            <a:pPr marL="0" indent="0">
              <a:buNone/>
            </a:pPr>
            <a:endParaRPr lang="en-US" altLang="ja-JP" sz="1800" dirty="0">
              <a:latin typeface="Arial" panose="020B0604020202020204" pitchFamily="34" charset="0"/>
              <a:cs typeface="Arial" panose="020B0604020202020204" pitchFamily="34" charset="0"/>
            </a:endParaRPr>
          </a:p>
          <a:p>
            <a:pPr marL="0" indent="0">
              <a:buNone/>
            </a:pPr>
            <a:endParaRPr lang="en-US" altLang="ja-JP" sz="1800" dirty="0">
              <a:solidFill>
                <a:srgbClr val="FF0000"/>
              </a:solidFill>
              <a:highlight>
                <a:srgbClr val="FFFF00"/>
              </a:highlight>
              <a:latin typeface="Arial" panose="020B0604020202020204" pitchFamily="34" charset="0"/>
              <a:cs typeface="Arial" panose="020B0604020202020204" pitchFamily="34" charset="0"/>
            </a:endParaRPr>
          </a:p>
          <a:p>
            <a:pPr marL="0" indent="0">
              <a:buNone/>
            </a:pPr>
            <a:r>
              <a:rPr lang="en-US" altLang="ja-JP" sz="1800" dirty="0">
                <a:latin typeface="Arial" panose="020B0604020202020204" pitchFamily="34" charset="0"/>
                <a:cs typeface="Arial" panose="020B0604020202020204" pitchFamily="34" charset="0"/>
              </a:rPr>
              <a:t>HADES </a:t>
            </a:r>
          </a:p>
          <a:p>
            <a:r>
              <a:rPr lang="en-US" altLang="ja-JP" sz="1800" dirty="0">
                <a:latin typeface="Arial" panose="020B0604020202020204" pitchFamily="34" charset="0"/>
                <a:cs typeface="Arial" panose="020B0604020202020204" pitchFamily="34" charset="0"/>
              </a:rPr>
              <a:t>only </a:t>
            </a:r>
            <a:r>
              <a:rPr lang="en-US" altLang="ja-JP" sz="1800" dirty="0">
                <a:latin typeface="Symbol" panose="05050102010706020507" pitchFamily="18" charset="2"/>
                <a:cs typeface="Arial" panose="020B0604020202020204" pitchFamily="34" charset="0"/>
              </a:rPr>
              <a:t>p</a:t>
            </a:r>
            <a:r>
              <a:rPr lang="en-US" altLang="ja-JP" sz="1800" baseline="30000" dirty="0">
                <a:latin typeface="Arial" panose="020B0604020202020204" pitchFamily="34" charset="0"/>
                <a:cs typeface="Arial" panose="020B0604020202020204" pitchFamily="34" charset="0"/>
              </a:rPr>
              <a:t>-</a:t>
            </a:r>
            <a:r>
              <a:rPr lang="en-US" altLang="ja-JP" sz="1800" dirty="0">
                <a:latin typeface="Arial" panose="020B0604020202020204" pitchFamily="34" charset="0"/>
                <a:cs typeface="Arial" panose="020B0604020202020204" pitchFamily="34" charset="0"/>
              </a:rPr>
              <a:t> beam</a:t>
            </a:r>
          </a:p>
          <a:p>
            <a:r>
              <a:rPr lang="ja-JP" altLang="en-US" sz="1800" dirty="0">
                <a:latin typeface="Arial" panose="020B0604020202020204" pitchFamily="34" charset="0"/>
                <a:cs typeface="Arial" panose="020B0604020202020204" pitchFamily="34" charset="0"/>
              </a:rPr>
              <a:t>√</a:t>
            </a:r>
            <a:r>
              <a:rPr lang="en-US" altLang="ja-JP" sz="1800" dirty="0">
                <a:latin typeface="Arial" panose="020B0604020202020204" pitchFamily="34" charset="0"/>
                <a:cs typeface="Arial" panose="020B0604020202020204" pitchFamily="34" charset="0"/>
              </a:rPr>
              <a:t>s~1.5 GeV run done</a:t>
            </a:r>
          </a:p>
          <a:p>
            <a:r>
              <a:rPr lang="en-US" altLang="ja-JP" sz="1800" dirty="0">
                <a:latin typeface="Arial" panose="020B0604020202020204" pitchFamily="34" charset="0"/>
                <a:cs typeface="Arial" panose="020B0604020202020204" pitchFamily="34" charset="0"/>
              </a:rPr>
              <a:t>Plan for </a:t>
            </a:r>
            <a:r>
              <a:rPr lang="ja-JP" altLang="en-US" sz="1800" dirty="0">
                <a:latin typeface="Arial" panose="020B0604020202020204" pitchFamily="34" charset="0"/>
                <a:cs typeface="Arial" panose="020B0604020202020204" pitchFamily="34" charset="0"/>
              </a:rPr>
              <a:t>√</a:t>
            </a:r>
            <a:r>
              <a:rPr lang="en-US" altLang="ja-JP" sz="1800" dirty="0">
                <a:latin typeface="Arial" panose="020B0604020202020204" pitchFamily="34" charset="0"/>
                <a:cs typeface="Arial" panose="020B0604020202020204" pitchFamily="34" charset="0"/>
              </a:rPr>
              <a:t>s~1.7 GeV</a:t>
            </a:r>
          </a:p>
          <a:p>
            <a:r>
              <a:rPr lang="en-US" altLang="ja-JP" sz="1800" dirty="0">
                <a:latin typeface="Arial" panose="020B0604020202020204" pitchFamily="34" charset="0"/>
                <a:cs typeface="Arial" panose="020B0604020202020204" pitchFamily="34" charset="0"/>
              </a:rPr>
              <a:t>No continuous energy scan</a:t>
            </a:r>
          </a:p>
          <a:p>
            <a:pPr marL="0" indent="0">
              <a:buNone/>
            </a:pPr>
            <a:r>
              <a:rPr lang="en-US" altLang="ja-JP" sz="1800" dirty="0">
                <a:latin typeface="Arial" panose="020B0604020202020204" pitchFamily="34" charset="0"/>
                <a:cs typeface="Arial" panose="020B0604020202020204" pitchFamily="34" charset="0"/>
              </a:rPr>
              <a:t>	</a:t>
            </a:r>
            <a:endParaRPr lang="ja-JP" altLang="en-US" sz="1800" dirty="0">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DBE96944-9F44-47E2-A6BE-0967DECF9FAA}"/>
              </a:ext>
            </a:extLst>
          </p:cNvPr>
          <p:cNvSpPr txBox="1"/>
          <p:nvPr/>
        </p:nvSpPr>
        <p:spPr>
          <a:xfrm>
            <a:off x="5908860" y="1263095"/>
            <a:ext cx="1271502" cy="300082"/>
          </a:xfrm>
          <a:prstGeom prst="rect">
            <a:avLst/>
          </a:prstGeom>
          <a:noFill/>
        </p:spPr>
        <p:txBody>
          <a:bodyPr wrap="none" rtlCol="0">
            <a:spAutoFit/>
          </a:bodyPr>
          <a:lstStyle/>
          <a:p>
            <a:pPr defTabSz="685783" fontAlgn="auto">
              <a:spcBef>
                <a:spcPts val="0"/>
              </a:spcBef>
              <a:spcAft>
                <a:spcPts val="0"/>
              </a:spcAft>
              <a:defRPr/>
            </a:pPr>
            <a:r>
              <a:rPr lang="en-US" altLang="ja-JP" sz="1350" dirty="0">
                <a:solidFill>
                  <a:srgbClr val="000000"/>
                </a:solidFill>
                <a:latin typeface="Arial"/>
                <a:ea typeface="ＭＳ Ｐゴシック"/>
              </a:rPr>
              <a:t>E45(proposal)</a:t>
            </a:r>
            <a:endParaRPr lang="ja-JP" altLang="en-US" sz="1350" dirty="0">
              <a:solidFill>
                <a:srgbClr val="000000"/>
              </a:solidFill>
              <a:latin typeface="Arial"/>
              <a:ea typeface="ＭＳ Ｐゴシック"/>
            </a:endParaRPr>
          </a:p>
        </p:txBody>
      </p:sp>
      <p:sp>
        <p:nvSpPr>
          <p:cNvPr id="11" name="正方形/長方形 10">
            <a:extLst>
              <a:ext uri="{FF2B5EF4-FFF2-40B4-BE49-F238E27FC236}">
                <a16:creationId xmlns:a16="http://schemas.microsoft.com/office/drawing/2014/main" id="{F8C0F08F-0C29-4268-8154-8EF120DD76B7}"/>
              </a:ext>
            </a:extLst>
          </p:cNvPr>
          <p:cNvSpPr/>
          <p:nvPr/>
        </p:nvSpPr>
        <p:spPr>
          <a:xfrm>
            <a:off x="3922164" y="3939476"/>
            <a:ext cx="2952982" cy="757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defRPr/>
            </a:pPr>
            <a:endParaRPr lang="ja-JP" altLang="en-US" sz="1350">
              <a:solidFill>
                <a:srgbClr val="FFFFFF"/>
              </a:solidFill>
              <a:latin typeface="Arial"/>
              <a:ea typeface="ＭＳ Ｐゴシック"/>
            </a:endParaRPr>
          </a:p>
        </p:txBody>
      </p:sp>
      <p:sp>
        <p:nvSpPr>
          <p:cNvPr id="16" name="正方形/長方形 15">
            <a:extLst>
              <a:ext uri="{FF2B5EF4-FFF2-40B4-BE49-F238E27FC236}">
                <a16:creationId xmlns:a16="http://schemas.microsoft.com/office/drawing/2014/main" id="{399DC91F-D413-4C7B-A913-D35EEB58D500}"/>
              </a:ext>
            </a:extLst>
          </p:cNvPr>
          <p:cNvSpPr/>
          <p:nvPr/>
        </p:nvSpPr>
        <p:spPr>
          <a:xfrm>
            <a:off x="3906931" y="5561922"/>
            <a:ext cx="2952982" cy="2771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defRPr/>
            </a:pPr>
            <a:endParaRPr lang="ja-JP" altLang="en-US" sz="1350">
              <a:solidFill>
                <a:srgbClr val="FFFFFF"/>
              </a:solidFill>
              <a:latin typeface="Arial"/>
              <a:ea typeface="ＭＳ Ｐゴシック"/>
            </a:endParaRPr>
          </a:p>
        </p:txBody>
      </p:sp>
      <p:sp>
        <p:nvSpPr>
          <p:cNvPr id="18" name="テキスト ボックス 17">
            <a:extLst>
              <a:ext uri="{FF2B5EF4-FFF2-40B4-BE49-F238E27FC236}">
                <a16:creationId xmlns:a16="http://schemas.microsoft.com/office/drawing/2014/main" id="{ABFBDACF-BA84-4E8C-9328-06F31BA39D59}"/>
              </a:ext>
            </a:extLst>
          </p:cNvPr>
          <p:cNvSpPr txBox="1"/>
          <p:nvPr/>
        </p:nvSpPr>
        <p:spPr>
          <a:xfrm>
            <a:off x="2743201" y="5458141"/>
            <a:ext cx="1078145" cy="507831"/>
          </a:xfrm>
          <a:prstGeom prst="rect">
            <a:avLst/>
          </a:prstGeom>
          <a:noFill/>
          <a:ln>
            <a:solidFill>
              <a:schemeClr val="tx1"/>
            </a:solidFill>
          </a:ln>
        </p:spPr>
        <p:txBody>
          <a:bodyPr wrap="square" rtlCol="0">
            <a:spAutoFit/>
          </a:bodyPr>
          <a:lstStyle/>
          <a:p>
            <a:pPr defTabSz="685783" fontAlgn="auto">
              <a:spcBef>
                <a:spcPts val="0"/>
              </a:spcBef>
              <a:spcAft>
                <a:spcPts val="0"/>
              </a:spcAft>
              <a:defRPr/>
            </a:pPr>
            <a:r>
              <a:rPr lang="en-US" altLang="ja-JP" sz="1350" dirty="0">
                <a:solidFill>
                  <a:srgbClr val="FF0000"/>
                </a:solidFill>
                <a:latin typeface="Arial"/>
                <a:ea typeface="ＭＳ Ｐゴシック"/>
              </a:rPr>
              <a:t>HADES</a:t>
            </a:r>
          </a:p>
          <a:p>
            <a:pPr defTabSz="685783" fontAlgn="auto">
              <a:spcBef>
                <a:spcPts val="0"/>
              </a:spcBef>
              <a:spcAft>
                <a:spcPts val="0"/>
              </a:spcAft>
              <a:defRPr/>
            </a:pPr>
            <a:r>
              <a:rPr lang="en-US" altLang="ja-JP" sz="1350" dirty="0">
                <a:solidFill>
                  <a:srgbClr val="FF0000"/>
                </a:solidFill>
                <a:latin typeface="Arial"/>
                <a:ea typeface="ＭＳ Ｐゴシック"/>
              </a:rPr>
              <a:t>Completed</a:t>
            </a:r>
            <a:endParaRPr lang="ja-JP" altLang="en-US" sz="1350" dirty="0">
              <a:solidFill>
                <a:srgbClr val="FF0000"/>
              </a:solidFill>
              <a:latin typeface="Arial"/>
              <a:ea typeface="ＭＳ Ｐゴシック"/>
            </a:endParaRPr>
          </a:p>
        </p:txBody>
      </p:sp>
      <p:sp>
        <p:nvSpPr>
          <p:cNvPr id="19" name="テキスト ボックス 18">
            <a:extLst>
              <a:ext uri="{FF2B5EF4-FFF2-40B4-BE49-F238E27FC236}">
                <a16:creationId xmlns:a16="http://schemas.microsoft.com/office/drawing/2014/main" id="{6AC521BA-1788-480F-802B-56DC28BE0698}"/>
              </a:ext>
            </a:extLst>
          </p:cNvPr>
          <p:cNvSpPr txBox="1"/>
          <p:nvPr/>
        </p:nvSpPr>
        <p:spPr>
          <a:xfrm>
            <a:off x="2869658" y="3999756"/>
            <a:ext cx="925253" cy="507831"/>
          </a:xfrm>
          <a:prstGeom prst="rect">
            <a:avLst/>
          </a:prstGeom>
          <a:noFill/>
          <a:ln>
            <a:solidFill>
              <a:schemeClr val="tx1"/>
            </a:solidFill>
          </a:ln>
        </p:spPr>
        <p:txBody>
          <a:bodyPr wrap="none" rtlCol="0">
            <a:spAutoFit/>
          </a:bodyPr>
          <a:lstStyle/>
          <a:p>
            <a:pPr defTabSz="685783" fontAlgn="auto">
              <a:spcBef>
                <a:spcPts val="0"/>
              </a:spcBef>
              <a:spcAft>
                <a:spcPts val="0"/>
              </a:spcAft>
              <a:defRPr/>
            </a:pPr>
            <a:r>
              <a:rPr lang="en-US" altLang="ja-JP" sz="1350" dirty="0">
                <a:solidFill>
                  <a:srgbClr val="000000"/>
                </a:solidFill>
                <a:latin typeface="Arial"/>
                <a:ea typeface="ＭＳ Ｐゴシック"/>
              </a:rPr>
              <a:t>HADES</a:t>
            </a:r>
          </a:p>
          <a:p>
            <a:pPr defTabSz="685783" fontAlgn="auto">
              <a:spcBef>
                <a:spcPts val="0"/>
              </a:spcBef>
              <a:spcAft>
                <a:spcPts val="0"/>
              </a:spcAft>
              <a:defRPr/>
            </a:pPr>
            <a:r>
              <a:rPr lang="en-US" altLang="ja-JP" sz="1350" dirty="0">
                <a:solidFill>
                  <a:srgbClr val="000000"/>
                </a:solidFill>
                <a:latin typeface="Arial"/>
                <a:ea typeface="ＭＳ Ｐゴシック"/>
              </a:rPr>
              <a:t>Proposed</a:t>
            </a:r>
          </a:p>
        </p:txBody>
      </p:sp>
      <p:sp>
        <p:nvSpPr>
          <p:cNvPr id="20" name="テキスト ボックス 19">
            <a:extLst>
              <a:ext uri="{FF2B5EF4-FFF2-40B4-BE49-F238E27FC236}">
                <a16:creationId xmlns:a16="http://schemas.microsoft.com/office/drawing/2014/main" id="{B854C6A5-6F5A-41AE-B036-3ACE03137C3C}"/>
              </a:ext>
            </a:extLst>
          </p:cNvPr>
          <p:cNvSpPr txBox="1"/>
          <p:nvPr/>
        </p:nvSpPr>
        <p:spPr>
          <a:xfrm>
            <a:off x="5563977" y="1446410"/>
            <a:ext cx="817853" cy="300082"/>
          </a:xfrm>
          <a:prstGeom prst="rect">
            <a:avLst/>
          </a:prstGeom>
          <a:noFill/>
        </p:spPr>
        <p:txBody>
          <a:bodyPr wrap="none" rtlCol="0">
            <a:spAutoFit/>
          </a:bodyPr>
          <a:lstStyle/>
          <a:p>
            <a:pPr defTabSz="685783" fontAlgn="auto">
              <a:spcBef>
                <a:spcPts val="0"/>
              </a:spcBef>
              <a:spcAft>
                <a:spcPts val="0"/>
              </a:spcAft>
              <a:defRPr/>
            </a:pPr>
            <a:r>
              <a:rPr lang="en-US" altLang="ja-JP" sz="1350" dirty="0">
                <a:solidFill>
                  <a:srgbClr val="000000"/>
                </a:solidFill>
                <a:latin typeface="Symbol" panose="05050102010706020507" pitchFamily="18" charset="2"/>
                <a:ea typeface="ＭＳ Ｐゴシック"/>
              </a:rPr>
              <a:t>p</a:t>
            </a:r>
            <a:r>
              <a:rPr lang="en-US" altLang="ja-JP" sz="1350" dirty="0">
                <a:solidFill>
                  <a:srgbClr val="000000"/>
                </a:solidFill>
                <a:latin typeface="Arial"/>
                <a:ea typeface="ＭＳ Ｐゴシック"/>
              </a:rPr>
              <a:t>- beam</a:t>
            </a:r>
            <a:endParaRPr lang="ja-JP" altLang="en-US" sz="1350" dirty="0">
              <a:solidFill>
                <a:srgbClr val="000000"/>
              </a:solidFill>
              <a:latin typeface="Arial"/>
              <a:ea typeface="ＭＳ Ｐゴシック"/>
            </a:endParaRPr>
          </a:p>
        </p:txBody>
      </p:sp>
      <p:sp>
        <p:nvSpPr>
          <p:cNvPr id="21" name="テキスト ボックス 20">
            <a:extLst>
              <a:ext uri="{FF2B5EF4-FFF2-40B4-BE49-F238E27FC236}">
                <a16:creationId xmlns:a16="http://schemas.microsoft.com/office/drawing/2014/main" id="{7624B297-9D48-4EAC-8984-F0E89AB89F23}"/>
              </a:ext>
            </a:extLst>
          </p:cNvPr>
          <p:cNvSpPr txBox="1"/>
          <p:nvPr/>
        </p:nvSpPr>
        <p:spPr>
          <a:xfrm>
            <a:off x="7415225" y="1447800"/>
            <a:ext cx="861133" cy="300082"/>
          </a:xfrm>
          <a:prstGeom prst="rect">
            <a:avLst/>
          </a:prstGeom>
          <a:noFill/>
        </p:spPr>
        <p:txBody>
          <a:bodyPr wrap="none" rtlCol="0">
            <a:spAutoFit/>
          </a:bodyPr>
          <a:lstStyle/>
          <a:p>
            <a:pPr defTabSz="685783" fontAlgn="auto">
              <a:spcBef>
                <a:spcPts val="0"/>
              </a:spcBef>
              <a:spcAft>
                <a:spcPts val="0"/>
              </a:spcAft>
              <a:defRPr/>
            </a:pPr>
            <a:r>
              <a:rPr lang="en-US" altLang="ja-JP" sz="1350" dirty="0">
                <a:solidFill>
                  <a:srgbClr val="000000"/>
                </a:solidFill>
                <a:latin typeface="Symbol" panose="05050102010706020507" pitchFamily="18" charset="2"/>
                <a:ea typeface="ＭＳ Ｐゴシック"/>
              </a:rPr>
              <a:t>p</a:t>
            </a:r>
            <a:r>
              <a:rPr lang="en-US" altLang="ja-JP" sz="1350" dirty="0">
                <a:solidFill>
                  <a:srgbClr val="000000"/>
                </a:solidFill>
                <a:latin typeface="Arial"/>
                <a:ea typeface="ＭＳ Ｐゴシック"/>
              </a:rPr>
              <a:t>+ beam</a:t>
            </a:r>
            <a:endParaRPr lang="ja-JP" altLang="en-US" sz="1350" dirty="0">
              <a:solidFill>
                <a:srgbClr val="000000"/>
              </a:solidFill>
              <a:latin typeface="Arial"/>
              <a:ea typeface="ＭＳ Ｐゴシック"/>
            </a:endParaRPr>
          </a:p>
        </p:txBody>
      </p:sp>
      <p:cxnSp>
        <p:nvCxnSpPr>
          <p:cNvPr id="23" name="直線矢印コネクタ 22">
            <a:extLst>
              <a:ext uri="{FF2B5EF4-FFF2-40B4-BE49-F238E27FC236}">
                <a16:creationId xmlns:a16="http://schemas.microsoft.com/office/drawing/2014/main" id="{AA9A8F90-9889-426E-A378-04A80D8122E2}"/>
              </a:ext>
            </a:extLst>
          </p:cNvPr>
          <p:cNvCxnSpPr>
            <a:cxnSpLocks/>
          </p:cNvCxnSpPr>
          <p:nvPr/>
        </p:nvCxnSpPr>
        <p:spPr>
          <a:xfrm>
            <a:off x="3807685" y="4064861"/>
            <a:ext cx="153325"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a:extLst>
              <a:ext uri="{FF2B5EF4-FFF2-40B4-BE49-F238E27FC236}">
                <a16:creationId xmlns:a16="http://schemas.microsoft.com/office/drawing/2014/main" id="{9F10A735-F4EA-4AB6-8B37-66F3243AE2A8}"/>
              </a:ext>
            </a:extLst>
          </p:cNvPr>
          <p:cNvCxnSpPr>
            <a:cxnSpLocks/>
          </p:cNvCxnSpPr>
          <p:nvPr/>
        </p:nvCxnSpPr>
        <p:spPr>
          <a:xfrm>
            <a:off x="3799782" y="5706723"/>
            <a:ext cx="153325"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A9E43D8A-4AA7-F3DD-E5D4-330A95E36C6D}"/>
              </a:ext>
            </a:extLst>
          </p:cNvPr>
          <p:cNvSpPr/>
          <p:nvPr/>
        </p:nvSpPr>
        <p:spPr>
          <a:xfrm>
            <a:off x="5000309" y="1695765"/>
            <a:ext cx="1867294" cy="4476435"/>
          </a:xfrm>
          <a:prstGeom prst="rect">
            <a:avLst/>
          </a:prstGeom>
          <a:solidFill>
            <a:srgbClr val="37FAFF">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88FA39FA-FEC5-6944-A568-3E3E38BC8B9D}"/>
              </a:ext>
            </a:extLst>
          </p:cNvPr>
          <p:cNvSpPr/>
          <p:nvPr/>
        </p:nvSpPr>
        <p:spPr>
          <a:xfrm>
            <a:off x="6891177" y="1719366"/>
            <a:ext cx="1868019" cy="4476435"/>
          </a:xfrm>
          <a:prstGeom prst="rect">
            <a:avLst/>
          </a:prstGeom>
          <a:solidFill>
            <a:srgbClr val="F711D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Footer Placeholder 2">
            <a:extLst>
              <a:ext uri="{FF2B5EF4-FFF2-40B4-BE49-F238E27FC236}">
                <a16:creationId xmlns:a16="http://schemas.microsoft.com/office/drawing/2014/main" id="{DD99E9DC-3E19-B22F-DB56-0CC8C81D6C93}"/>
              </a:ext>
            </a:extLst>
          </p:cNvPr>
          <p:cNvSpPr>
            <a:spLocks noGrp="1"/>
          </p:cNvSpPr>
          <p:nvPr>
            <p:ph type="ftr" sz="quarter" idx="11"/>
          </p:nvPr>
        </p:nvSpPr>
        <p:spPr>
          <a:xfrm>
            <a:off x="0" y="6470650"/>
            <a:ext cx="6553200" cy="365125"/>
          </a:xfrm>
        </p:spPr>
        <p:txBody>
          <a:bodyPr/>
          <a:lstStyle/>
          <a:p>
            <a:pPr>
              <a:defRPr/>
            </a:pPr>
            <a:r>
              <a:rPr lang="en-US"/>
              <a:t>NSTAR 2024 |     York, England   |    June 20, 2024      |    P.L. Cole</a:t>
            </a:r>
            <a:endParaRPr lang="en-US" dirty="0"/>
          </a:p>
        </p:txBody>
      </p:sp>
    </p:spTree>
    <p:extLst>
      <p:ext uri="{BB962C8B-B14F-4D97-AF65-F5344CB8AC3E}">
        <p14:creationId xmlns:p14="http://schemas.microsoft.com/office/powerpoint/2010/main" val="429238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Portrait">
            <a:extLst>
              <a:ext uri="{FF2B5EF4-FFF2-40B4-BE49-F238E27FC236}">
                <a16:creationId xmlns:a16="http://schemas.microsoft.com/office/drawing/2014/main" id="{18C9234A-2F4B-9849-8018-B78BDDE577CC}"/>
              </a:ext>
            </a:extLst>
          </p:cNvPr>
          <p:cNvPicPr>
            <a:picLocks noGrp="1" noChangeArrowheads="1"/>
          </p:cNvPicPr>
          <p:nvPr>
            <p:ph type="body" idx="4294967295"/>
          </p:nvPr>
        </p:nvPicPr>
        <p:blipFill>
          <a:blip r:embed="rId2" cstate="print">
            <a:extLst>
              <a:ext uri="{28A0092B-C50C-407E-A947-70E740481C1C}">
                <a14:useLocalDpi xmlns:a14="http://schemas.microsoft.com/office/drawing/2010/main"/>
              </a:ext>
            </a:extLst>
          </a:blip>
          <a:srcRect l="5721" t="7076" r="3488" b="2831"/>
          <a:stretch>
            <a:fillRect/>
          </a:stretch>
        </p:blipFill>
        <p:spPr>
          <a:xfrm>
            <a:off x="4873625" y="1474788"/>
            <a:ext cx="3965575" cy="4545012"/>
          </a:xfrm>
          <a:noFill/>
        </p:spPr>
      </p:pic>
      <p:sp>
        <p:nvSpPr>
          <p:cNvPr id="44034" name="Line 4">
            <a:extLst>
              <a:ext uri="{FF2B5EF4-FFF2-40B4-BE49-F238E27FC236}">
                <a16:creationId xmlns:a16="http://schemas.microsoft.com/office/drawing/2014/main" id="{954C5D5E-DB94-A948-AA5E-0E68E1618583}"/>
              </a:ext>
            </a:extLst>
          </p:cNvPr>
          <p:cNvSpPr>
            <a:spLocks noChangeShapeType="1"/>
          </p:cNvSpPr>
          <p:nvPr/>
        </p:nvSpPr>
        <p:spPr bwMode="auto">
          <a:xfrm flipV="1">
            <a:off x="6096000" y="2544763"/>
            <a:ext cx="0" cy="3632200"/>
          </a:xfrm>
          <a:prstGeom prst="line">
            <a:avLst/>
          </a:prstGeom>
          <a:noFill/>
          <a:ln w="9525">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35" name="Line 5">
            <a:extLst>
              <a:ext uri="{FF2B5EF4-FFF2-40B4-BE49-F238E27FC236}">
                <a16:creationId xmlns:a16="http://schemas.microsoft.com/office/drawing/2014/main" id="{92892B56-8FA9-6F42-B96E-3A36900EB3D7}"/>
              </a:ext>
            </a:extLst>
          </p:cNvPr>
          <p:cNvSpPr>
            <a:spLocks noChangeShapeType="1"/>
          </p:cNvSpPr>
          <p:nvPr/>
        </p:nvSpPr>
        <p:spPr bwMode="auto">
          <a:xfrm flipV="1">
            <a:off x="6705600" y="2905125"/>
            <a:ext cx="0" cy="320675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53" name="Line 6">
            <a:extLst>
              <a:ext uri="{FF2B5EF4-FFF2-40B4-BE49-F238E27FC236}">
                <a16:creationId xmlns:a16="http://schemas.microsoft.com/office/drawing/2014/main" id="{F894B404-E554-624D-A7AF-D8C56D2EFF78}"/>
              </a:ext>
            </a:extLst>
          </p:cNvPr>
          <p:cNvSpPr>
            <a:spLocks noChangeShapeType="1"/>
          </p:cNvSpPr>
          <p:nvPr/>
        </p:nvSpPr>
        <p:spPr bwMode="auto">
          <a:xfrm flipV="1">
            <a:off x="7086600" y="2971800"/>
            <a:ext cx="0" cy="3136900"/>
          </a:xfrm>
          <a:prstGeom prst="line">
            <a:avLst/>
          </a:prstGeom>
          <a:noFill/>
          <a:ln w="9525">
            <a:solidFill>
              <a:schemeClr val="tx2">
                <a:lumMod val="50000"/>
              </a:schemeClr>
            </a:solidFill>
            <a:round/>
            <a:headEnd/>
            <a:tailEnd type="triangle" w="med" len="med"/>
          </a:ln>
        </p:spPr>
        <p:txBody>
          <a:bodyPr/>
          <a:lstStyle/>
          <a:p>
            <a:pPr algn="ctr" eaLnBrk="1" hangingPunct="1">
              <a:defRPr/>
            </a:pPr>
            <a:endParaRPr lang="en-US"/>
          </a:p>
        </p:txBody>
      </p:sp>
      <p:sp>
        <p:nvSpPr>
          <p:cNvPr id="44037" name="Line 7">
            <a:extLst>
              <a:ext uri="{FF2B5EF4-FFF2-40B4-BE49-F238E27FC236}">
                <a16:creationId xmlns:a16="http://schemas.microsoft.com/office/drawing/2014/main" id="{381AE608-1101-A04A-A318-D621E801384D}"/>
              </a:ext>
            </a:extLst>
          </p:cNvPr>
          <p:cNvSpPr>
            <a:spLocks noChangeShapeType="1"/>
          </p:cNvSpPr>
          <p:nvPr/>
        </p:nvSpPr>
        <p:spPr bwMode="auto">
          <a:xfrm flipV="1">
            <a:off x="7434263" y="4473575"/>
            <a:ext cx="0" cy="1638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38" name="Text Box 14">
            <a:extLst>
              <a:ext uri="{FF2B5EF4-FFF2-40B4-BE49-F238E27FC236}">
                <a16:creationId xmlns:a16="http://schemas.microsoft.com/office/drawing/2014/main" id="{FCE4AD6A-2C95-2C4F-815A-60E261A8F26C}"/>
              </a:ext>
            </a:extLst>
          </p:cNvPr>
          <p:cNvSpPr txBox="1">
            <a:spLocks noChangeArrowheads="1"/>
          </p:cNvSpPr>
          <p:nvPr/>
        </p:nvSpPr>
        <p:spPr bwMode="auto">
          <a:xfrm>
            <a:off x="4800600" y="833438"/>
            <a:ext cx="4038600" cy="650875"/>
          </a:xfrm>
          <a:prstGeom prst="rect">
            <a:avLst/>
          </a:prstGeom>
          <a:solidFill>
            <a:srgbClr val="00FFFF"/>
          </a:solidFill>
          <a:ln w="9525" algn="ctr">
            <a:solidFill>
              <a:schemeClr val="tx1"/>
            </a:solidFill>
            <a:miter lim="800000"/>
            <a:headEnd/>
            <a:tailEnd/>
          </a:ln>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800"/>
              <a:t>CLAS data on meson electroproduction at Q</a:t>
            </a:r>
            <a:r>
              <a:rPr lang="en-US" altLang="en-US" sz="1800" b="1" baseline="30000"/>
              <a:t>2 </a:t>
            </a:r>
            <a:r>
              <a:rPr lang="en-US" altLang="en-US" sz="1800"/>
              <a:t>&lt; 4.0 GeV</a:t>
            </a:r>
            <a:r>
              <a:rPr lang="en-US" altLang="en-US" sz="1600" b="1" baseline="30000"/>
              <a:t>2</a:t>
            </a:r>
          </a:p>
        </p:txBody>
      </p:sp>
      <p:sp>
        <p:nvSpPr>
          <p:cNvPr id="44039" name="Line 17">
            <a:extLst>
              <a:ext uri="{FF2B5EF4-FFF2-40B4-BE49-F238E27FC236}">
                <a16:creationId xmlns:a16="http://schemas.microsoft.com/office/drawing/2014/main" id="{4D57B6E2-0EB2-FA40-A006-3DED4F2FACBE}"/>
              </a:ext>
            </a:extLst>
          </p:cNvPr>
          <p:cNvSpPr>
            <a:spLocks noChangeShapeType="1"/>
          </p:cNvSpPr>
          <p:nvPr/>
        </p:nvSpPr>
        <p:spPr bwMode="auto">
          <a:xfrm flipH="1" flipV="1">
            <a:off x="2705100" y="2965450"/>
            <a:ext cx="25400" cy="31369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218121" name="Rectangle 20">
            <a:extLst>
              <a:ext uri="{FF2B5EF4-FFF2-40B4-BE49-F238E27FC236}">
                <a16:creationId xmlns:a16="http://schemas.microsoft.com/office/drawing/2014/main" id="{B1E00C5E-BBE8-0045-AEF4-B57D5AEC7D33}"/>
              </a:ext>
            </a:extLst>
          </p:cNvPr>
          <p:cNvSpPr>
            <a:spLocks noGrp="1" noChangeArrowheads="1"/>
          </p:cNvSpPr>
          <p:nvPr>
            <p:ph type="title" idx="4294967295"/>
          </p:nvPr>
        </p:nvSpPr>
        <p:spPr>
          <a:xfrm>
            <a:off x="0" y="0"/>
            <a:ext cx="9144000" cy="609600"/>
          </a:xfrm>
        </p:spPr>
        <p:txBody>
          <a:bodyPr/>
          <a:lstStyle/>
          <a:p>
            <a:pPr>
              <a:defRPr/>
            </a:pPr>
            <a:r>
              <a:rPr lang="en-US" sz="2800" dirty="0">
                <a:solidFill>
                  <a:srgbClr val="FF0000"/>
                </a:solidFill>
                <a:latin typeface="Garamond" pitchFamily="18" charset="0"/>
              </a:rPr>
              <a:t> </a:t>
            </a:r>
            <a:r>
              <a:rPr lang="en-US" sz="2400" b="1" dirty="0">
                <a:solidFill>
                  <a:srgbClr val="FF0000"/>
                </a:solidFill>
                <a:effectLst>
                  <a:outerShdw blurRad="38100" dist="38100" dir="2700000" algn="tl">
                    <a:srgbClr val="C0C0C0"/>
                  </a:outerShdw>
                </a:effectLst>
                <a:latin typeface="Garamond" pitchFamily="18" charset="0"/>
              </a:rPr>
              <a:t>Why N</a:t>
            </a:r>
            <a:r>
              <a:rPr lang="en-US" sz="2400" b="1" dirty="0">
                <a:solidFill>
                  <a:srgbClr val="FF0000"/>
                </a:solidFill>
                <a:effectLst>
                  <a:outerShdw blurRad="38100" dist="38100" dir="2700000" algn="tl">
                    <a:srgbClr val="C0C0C0"/>
                  </a:outerShdw>
                </a:effectLst>
                <a:latin typeface="Symbol" pitchFamily="18" charset="2"/>
              </a:rPr>
              <a:t>p</a:t>
            </a:r>
            <a:r>
              <a:rPr lang="en-US" sz="2400" b="1" dirty="0">
                <a:solidFill>
                  <a:srgbClr val="FF0000"/>
                </a:solidFill>
                <a:effectLst>
                  <a:outerShdw blurRad="38100" dist="38100" dir="2700000" algn="tl">
                    <a:srgbClr val="C0C0C0"/>
                  </a:outerShdw>
                </a:effectLst>
                <a:latin typeface="Garamond" pitchFamily="18" charset="0"/>
              </a:rPr>
              <a:t>/</a:t>
            </a:r>
            <a:r>
              <a:rPr lang="en-US" sz="2400" b="1" dirty="0" err="1">
                <a:solidFill>
                  <a:srgbClr val="FF0000"/>
                </a:solidFill>
                <a:effectLst>
                  <a:outerShdw blurRad="38100" dist="38100" dir="2700000" algn="tl">
                    <a:srgbClr val="C0C0C0"/>
                  </a:outerShdw>
                </a:effectLst>
                <a:latin typeface="Garamond" pitchFamily="18" charset="0"/>
              </a:rPr>
              <a:t>N</a:t>
            </a:r>
            <a:r>
              <a:rPr lang="en-US" sz="2400" b="1" dirty="0" err="1">
                <a:solidFill>
                  <a:srgbClr val="FF0000"/>
                </a:solidFill>
                <a:effectLst>
                  <a:outerShdw blurRad="38100" dist="38100" dir="2700000" algn="tl">
                    <a:srgbClr val="C0C0C0"/>
                  </a:outerShdw>
                </a:effectLst>
                <a:latin typeface="Symbol" pitchFamily="18" charset="2"/>
              </a:rPr>
              <a:t>pp</a:t>
            </a:r>
            <a:r>
              <a:rPr lang="en-US" sz="2400" b="1" dirty="0">
                <a:solidFill>
                  <a:srgbClr val="FF0000"/>
                </a:solidFill>
                <a:effectLst>
                  <a:outerShdw blurRad="38100" dist="38100" dir="2700000" algn="tl">
                    <a:srgbClr val="C0C0C0"/>
                  </a:outerShdw>
                </a:effectLst>
                <a:latin typeface="Garamond" pitchFamily="18" charset="0"/>
              </a:rPr>
              <a:t> electroproduction channels are important</a:t>
            </a:r>
          </a:p>
        </p:txBody>
      </p:sp>
      <p:sp>
        <p:nvSpPr>
          <p:cNvPr id="44041" name="TextBox 16">
            <a:extLst>
              <a:ext uri="{FF2B5EF4-FFF2-40B4-BE49-F238E27FC236}">
                <a16:creationId xmlns:a16="http://schemas.microsoft.com/office/drawing/2014/main" id="{DD8200B1-6667-DB40-81FF-F39AEF9D21DB}"/>
              </a:ext>
            </a:extLst>
          </p:cNvPr>
          <p:cNvSpPr txBox="1">
            <a:spLocks noChangeArrowheads="1"/>
          </p:cNvSpPr>
          <p:nvPr/>
        </p:nvSpPr>
        <p:spPr bwMode="auto">
          <a:xfrm>
            <a:off x="0" y="1219200"/>
            <a:ext cx="48514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accent1"/>
              </a:buClr>
              <a:buSzPct val="65000"/>
              <a:buFont typeface="Wingdings" pitchFamily="2" charset="2"/>
              <a:buChar char="n"/>
              <a:defRPr sz="3000">
                <a:solidFill>
                  <a:schemeClr val="tx1"/>
                </a:solidFill>
                <a:latin typeface="Arial" panose="020B0604020202020204" pitchFamily="34" charset="0"/>
              </a:defRPr>
            </a:lvl1pPr>
            <a:lvl2pPr marL="349250" indent="-228600">
              <a:spcBef>
                <a:spcPct val="20000"/>
              </a:spcBef>
              <a:buClr>
                <a:schemeClr val="accent2"/>
              </a:buClr>
              <a:buSzPct val="60000"/>
              <a:buFont typeface="Wingdings"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9pPr>
          </a:lstStyle>
          <a:p>
            <a:pPr lvl="1">
              <a:spcBef>
                <a:spcPct val="0"/>
              </a:spcBef>
              <a:buClrTx/>
              <a:buSzTx/>
              <a:buFont typeface="Arial" panose="020B0604020202020204" pitchFamily="34" charset="0"/>
              <a:buChar char="•"/>
            </a:pPr>
            <a:r>
              <a:rPr lang="en-US" altLang="en-US" sz="1800" b="1" dirty="0"/>
              <a:t>N</a:t>
            </a:r>
            <a:r>
              <a:rPr lang="en-US" altLang="en-US" sz="1800" b="1" dirty="0">
                <a:latin typeface="Symbol" pitchFamily="2" charset="2"/>
              </a:rPr>
              <a:t>p</a:t>
            </a:r>
            <a:r>
              <a:rPr lang="en-US" altLang="en-US" sz="1800" b="1" dirty="0"/>
              <a:t>/</a:t>
            </a:r>
            <a:r>
              <a:rPr lang="en-US" altLang="en-US" sz="1800" b="1" dirty="0" err="1"/>
              <a:t>N</a:t>
            </a:r>
            <a:r>
              <a:rPr lang="en-US" altLang="en-US" sz="1800" b="1" dirty="0" err="1">
                <a:latin typeface="Symbol" pitchFamily="2" charset="2"/>
              </a:rPr>
              <a:t>pp</a:t>
            </a:r>
            <a:r>
              <a:rPr lang="en-US" altLang="en-US" sz="1800" b="1" dirty="0"/>
              <a:t> channels are the two major contributors in N* excitation region;</a:t>
            </a:r>
          </a:p>
          <a:p>
            <a:pPr lvl="1">
              <a:spcBef>
                <a:spcPct val="0"/>
              </a:spcBef>
              <a:buClrTx/>
              <a:buSzTx/>
              <a:buFont typeface="Arial" panose="020B0604020202020204" pitchFamily="34" charset="0"/>
              <a:buChar char="•"/>
            </a:pPr>
            <a:endParaRPr lang="en-US" altLang="en-US" sz="1800" b="1" dirty="0">
              <a:ln>
                <a:solidFill>
                  <a:schemeClr val="tx1"/>
                </a:solidFill>
              </a:ln>
            </a:endParaRPr>
          </a:p>
          <a:p>
            <a:pPr lvl="1">
              <a:spcBef>
                <a:spcPct val="0"/>
              </a:spcBef>
              <a:buClrTx/>
              <a:buSzTx/>
              <a:buFont typeface="Arial" panose="020B0604020202020204" pitchFamily="34" charset="0"/>
              <a:buChar char="•"/>
            </a:pPr>
            <a:r>
              <a:rPr lang="en-US" altLang="en-US" sz="1800" b="1" dirty="0"/>
              <a:t>these two channels combined are sensitive to almost all excited proton states; </a:t>
            </a:r>
          </a:p>
          <a:p>
            <a:pPr lvl="1">
              <a:spcBef>
                <a:spcPct val="0"/>
              </a:spcBef>
              <a:buClrTx/>
              <a:buSzTx/>
              <a:buFont typeface="Arial" panose="020B0604020202020204" pitchFamily="34" charset="0"/>
              <a:buChar char="•"/>
            </a:pPr>
            <a:endParaRPr lang="en-US" altLang="en-US" sz="1800" b="1" dirty="0"/>
          </a:p>
          <a:p>
            <a:pPr lvl="1">
              <a:spcBef>
                <a:spcPct val="0"/>
              </a:spcBef>
              <a:buClrTx/>
              <a:buSzTx/>
              <a:buFont typeface="Arial" panose="020B0604020202020204" pitchFamily="34" charset="0"/>
              <a:buChar char="•"/>
            </a:pPr>
            <a:r>
              <a:rPr lang="en-US" altLang="en-US" sz="1800" b="1" dirty="0"/>
              <a:t>they are strongly coupled by </a:t>
            </a:r>
            <a:r>
              <a:rPr lang="en-US" altLang="en-US" sz="1800" b="1" dirty="0" err="1">
                <a:latin typeface="Symbol" pitchFamily="2" charset="2"/>
              </a:rPr>
              <a:t>p</a:t>
            </a:r>
            <a:r>
              <a:rPr lang="en-US" altLang="en-US" sz="1800" b="1" dirty="0" err="1"/>
              <a:t>N→</a:t>
            </a:r>
            <a:r>
              <a:rPr lang="en-US" altLang="en-US" sz="1800" b="1" dirty="0" err="1">
                <a:latin typeface="Symbol" pitchFamily="2" charset="2"/>
              </a:rPr>
              <a:t>pp</a:t>
            </a:r>
            <a:r>
              <a:rPr lang="en-US" altLang="en-US" sz="1800" b="1" dirty="0" err="1"/>
              <a:t>N</a:t>
            </a:r>
            <a:r>
              <a:rPr lang="en-US" altLang="en-US" sz="1800" b="1" dirty="0"/>
              <a:t> final state interaction;</a:t>
            </a:r>
          </a:p>
          <a:p>
            <a:pPr lvl="1">
              <a:spcBef>
                <a:spcPct val="0"/>
              </a:spcBef>
              <a:buClrTx/>
              <a:buSzTx/>
              <a:buFont typeface="Arial" panose="020B0604020202020204" pitchFamily="34" charset="0"/>
              <a:buChar char="•"/>
            </a:pPr>
            <a:endParaRPr lang="en-US" altLang="en-US" sz="1800" b="1" dirty="0"/>
          </a:p>
          <a:p>
            <a:pPr lvl="1">
              <a:spcBef>
                <a:spcPct val="0"/>
              </a:spcBef>
              <a:buClrTx/>
              <a:buSzTx/>
              <a:buFont typeface="Arial" panose="020B0604020202020204" pitchFamily="34" charset="0"/>
              <a:buChar char="•"/>
            </a:pPr>
            <a:r>
              <a:rPr lang="en-US" altLang="en-US" sz="1800" b="1" dirty="0"/>
              <a:t>may substantially affect exclusive channels having smaller cross sections, such as </a:t>
            </a:r>
            <a:r>
              <a:rPr lang="en-US" altLang="en-US" sz="1800" b="1" dirty="0">
                <a:latin typeface="Symbol" pitchFamily="2" charset="2"/>
              </a:rPr>
              <a:t>h</a:t>
            </a:r>
            <a:r>
              <a:rPr lang="en-US" altLang="en-US" sz="1800" b="1" dirty="0"/>
              <a:t>p, K</a:t>
            </a:r>
            <a:r>
              <a:rPr lang="en-US" altLang="en-US" sz="1800" b="1" dirty="0">
                <a:latin typeface="Symbol" pitchFamily="2" charset="2"/>
              </a:rPr>
              <a:t>L</a:t>
            </a:r>
            <a:r>
              <a:rPr lang="en-US" altLang="en-US" sz="1800" b="1" dirty="0"/>
              <a:t>, and K</a:t>
            </a:r>
            <a:r>
              <a:rPr lang="en-US" altLang="en-US" sz="1800" b="1" dirty="0">
                <a:latin typeface="Symbol" pitchFamily="2" charset="2"/>
              </a:rPr>
              <a:t>S</a:t>
            </a:r>
            <a:r>
              <a:rPr lang="en-US" altLang="en-US" sz="1800" b="1" dirty="0"/>
              <a:t>.</a:t>
            </a:r>
          </a:p>
        </p:txBody>
      </p:sp>
      <p:sp>
        <p:nvSpPr>
          <p:cNvPr id="218123" name="TextBox 17">
            <a:extLst>
              <a:ext uri="{FF2B5EF4-FFF2-40B4-BE49-F238E27FC236}">
                <a16:creationId xmlns:a16="http://schemas.microsoft.com/office/drawing/2014/main" id="{41990A2E-5A7F-3B42-BD5E-729C5AE767AC}"/>
              </a:ext>
            </a:extLst>
          </p:cNvPr>
          <p:cNvSpPr txBox="1">
            <a:spLocks noChangeArrowheads="1"/>
          </p:cNvSpPr>
          <p:nvPr/>
        </p:nvSpPr>
        <p:spPr bwMode="auto">
          <a:xfrm>
            <a:off x="223521" y="4977080"/>
            <a:ext cx="4153218" cy="1323439"/>
          </a:xfrm>
          <a:prstGeom prst="rect">
            <a:avLst/>
          </a:prstGeom>
          <a:solidFill>
            <a:srgbClr val="00FFFF"/>
          </a:solidFill>
          <a:ln w="28575">
            <a:solidFill>
              <a:schemeClr val="tx1"/>
            </a:solidFill>
            <a:miter lim="800000"/>
            <a:headEnd/>
            <a:tailEnd/>
          </a:ln>
          <a:effectLst/>
        </p:spPr>
        <p:txBody>
          <a:bodyPr wrap="square">
            <a:spAutoFit/>
          </a:bodyPr>
          <a:lstStyle/>
          <a:p>
            <a:pPr algn="ctr">
              <a:defRPr/>
            </a:pPr>
            <a:r>
              <a:rPr lang="en-US" sz="2000" b="1" dirty="0">
                <a:solidFill>
                  <a:srgbClr val="FF0000"/>
                </a:solidFill>
                <a:effectLst>
                  <a:outerShdw blurRad="38100" dist="38100" dir="2700000" algn="tl">
                    <a:srgbClr val="000000"/>
                  </a:outerShdw>
                </a:effectLst>
              </a:rPr>
              <a:t> Therefore, knowledge on </a:t>
            </a:r>
            <a:r>
              <a:rPr lang="en-US" sz="2000" b="1" dirty="0">
                <a:solidFill>
                  <a:srgbClr val="FF0000"/>
                </a:solidFill>
                <a:effectLst>
                  <a:outerShdw blurRad="38100" dist="38100" dir="2700000" algn="tl">
                    <a:srgbClr val="000000"/>
                  </a:outerShdw>
                </a:effectLst>
                <a:latin typeface="Symbol" pitchFamily="18" charset="2"/>
              </a:rPr>
              <a:t>Np/</a:t>
            </a:r>
            <a:r>
              <a:rPr lang="en-US" sz="2000" b="1" dirty="0" err="1">
                <a:solidFill>
                  <a:srgbClr val="FF0000"/>
                </a:solidFill>
                <a:effectLst>
                  <a:outerShdw blurRad="38100" dist="38100" dir="2700000" algn="tl">
                    <a:srgbClr val="000000"/>
                  </a:outerShdw>
                </a:effectLst>
                <a:latin typeface="Symbol" pitchFamily="18" charset="2"/>
              </a:rPr>
              <a:t>Npp</a:t>
            </a:r>
            <a:r>
              <a:rPr lang="en-US" sz="2000" b="1" dirty="0">
                <a:solidFill>
                  <a:srgbClr val="FF0000"/>
                </a:solidFill>
                <a:effectLst>
                  <a:outerShdw blurRad="38100" dist="38100" dir="2700000" algn="tl">
                    <a:srgbClr val="000000"/>
                  </a:outerShdw>
                </a:effectLst>
                <a:latin typeface="Symbol" pitchFamily="18" charset="2"/>
              </a:rPr>
              <a:t>  </a:t>
            </a:r>
            <a:r>
              <a:rPr lang="en-US" sz="2000" b="1" dirty="0">
                <a:solidFill>
                  <a:srgbClr val="FF0000"/>
                </a:solidFill>
                <a:effectLst>
                  <a:outerShdw blurRad="38100" dist="38100" dir="2700000" algn="tl">
                    <a:srgbClr val="000000"/>
                  </a:outerShdw>
                </a:effectLst>
                <a:highlight>
                  <a:srgbClr val="FAA919"/>
                </a:highlight>
              </a:rPr>
              <a:t>electroproduction and </a:t>
            </a:r>
            <a:r>
              <a:rPr lang="en-US" sz="2000" b="1" dirty="0" err="1">
                <a:solidFill>
                  <a:srgbClr val="FF0000"/>
                </a:solidFill>
                <a:effectLst>
                  <a:outerShdw blurRad="38100" dist="38100" dir="2700000" algn="tl">
                    <a:srgbClr val="000000"/>
                  </a:outerShdw>
                </a:effectLst>
                <a:highlight>
                  <a:srgbClr val="FAA919"/>
                </a:highlight>
                <a:latin typeface="Symbol" pitchFamily="2" charset="2"/>
              </a:rPr>
              <a:t>pN</a:t>
            </a:r>
            <a:r>
              <a:rPr lang="en-US" sz="2000" b="1" dirty="0">
                <a:solidFill>
                  <a:srgbClr val="FF0000"/>
                </a:solidFill>
                <a:effectLst>
                  <a:outerShdw blurRad="38100" dist="38100" dir="2700000" algn="tl">
                    <a:srgbClr val="000000"/>
                  </a:outerShdw>
                </a:effectLst>
                <a:highlight>
                  <a:srgbClr val="FAA919"/>
                </a:highlight>
                <a:latin typeface="Symbol" pitchFamily="2" charset="2"/>
              </a:rPr>
              <a:t> </a:t>
            </a:r>
            <a:r>
              <a:rPr kumimoji="0" lang="en-US" altLang="en-US" sz="2000" i="0" u="none" strike="noStrike" kern="1200" normalizeH="0" baseline="0" noProof="0" dirty="0">
                <a:ln w="0"/>
                <a:effectLst>
                  <a:outerShdw blurRad="38100" dist="19050" dir="2700000" algn="tl" rotWithShape="0">
                    <a:schemeClr val="dk1">
                      <a:alpha val="40000"/>
                    </a:schemeClr>
                  </a:outerShdw>
                </a:effectLst>
                <a:highlight>
                  <a:srgbClr val="FAA919"/>
                </a:highlight>
                <a:uLnTx/>
                <a:uFillTx/>
                <a:latin typeface="Symbol" pitchFamily="2" charset="2"/>
              </a:rPr>
              <a:t>→</a:t>
            </a:r>
            <a:r>
              <a:rPr lang="en-US" sz="2000" b="1" dirty="0">
                <a:solidFill>
                  <a:srgbClr val="FF0000"/>
                </a:solidFill>
                <a:effectLst>
                  <a:outerShdw blurRad="38100" dist="38100" dir="2700000" algn="tl">
                    <a:srgbClr val="000000"/>
                  </a:outerShdw>
                </a:effectLst>
                <a:highlight>
                  <a:srgbClr val="FAA919"/>
                </a:highlight>
                <a:latin typeface="Symbol" pitchFamily="2" charset="2"/>
                <a:sym typeface="Wingdings" pitchFamily="2" charset="2"/>
              </a:rPr>
              <a:t> </a:t>
            </a:r>
            <a:r>
              <a:rPr lang="en-US" sz="2000" b="1" dirty="0" err="1">
                <a:solidFill>
                  <a:srgbClr val="FF0000"/>
                </a:solidFill>
                <a:effectLst>
                  <a:outerShdw blurRad="38100" dist="38100" dir="2700000" algn="tl">
                    <a:srgbClr val="000000"/>
                  </a:outerShdw>
                </a:effectLst>
                <a:highlight>
                  <a:srgbClr val="FAA919"/>
                </a:highlight>
                <a:latin typeface="Symbol" pitchFamily="2" charset="2"/>
              </a:rPr>
              <a:t>ppN</a:t>
            </a:r>
            <a:r>
              <a:rPr lang="en-US" sz="2000" b="1" dirty="0">
                <a:solidFill>
                  <a:srgbClr val="FF0000"/>
                </a:solidFill>
                <a:effectLst>
                  <a:outerShdw blurRad="38100" dist="38100" dir="2700000" algn="tl">
                    <a:srgbClr val="000000"/>
                  </a:outerShdw>
                </a:effectLst>
                <a:highlight>
                  <a:srgbClr val="FAA919"/>
                </a:highlight>
                <a:latin typeface="Symbol" pitchFamily="2" charset="2"/>
              </a:rPr>
              <a:t> </a:t>
            </a:r>
            <a:r>
              <a:rPr kumimoji="0" lang="en-US" altLang="en-US" sz="1800" b="1" i="0" u="none" strike="noStrike" kern="1200" cap="none" spc="0" normalizeH="0" baseline="0" noProof="0" dirty="0">
                <a:solidFill>
                  <a:srgbClr val="FF0000"/>
                </a:solidFill>
                <a:effectLst/>
                <a:highlight>
                  <a:srgbClr val="FAA919"/>
                </a:highlight>
                <a:uLnTx/>
                <a:uFillTx/>
                <a:latin typeface="Calibri" charset="0"/>
                <a:ea typeface="ＭＳ Ｐゴシック" charset="-128"/>
              </a:rPr>
              <a:t> </a:t>
            </a:r>
            <a:r>
              <a:rPr lang="en-US" sz="2000" b="1" dirty="0">
                <a:solidFill>
                  <a:srgbClr val="FF0000"/>
                </a:solidFill>
                <a:effectLst>
                  <a:outerShdw blurRad="38100" dist="38100" dir="2700000" algn="tl">
                    <a:srgbClr val="000000"/>
                  </a:outerShdw>
                </a:effectLst>
              </a:rPr>
              <a:t>mechanisms are key for the entire  </a:t>
            </a:r>
          </a:p>
          <a:p>
            <a:pPr algn="ctr">
              <a:defRPr/>
            </a:pPr>
            <a:r>
              <a:rPr lang="en-US" sz="2000" b="1" dirty="0">
                <a:solidFill>
                  <a:srgbClr val="FF0000"/>
                </a:solidFill>
                <a:effectLst>
                  <a:outerShdw blurRad="38100" dist="38100" dir="2700000" algn="tl">
                    <a:srgbClr val="000000"/>
                  </a:outerShdw>
                </a:effectLst>
              </a:rPr>
              <a:t>N* Program (Spectrum and Structure)</a:t>
            </a:r>
            <a:endParaRPr lang="en-US" sz="2000" b="1" dirty="0">
              <a:solidFill>
                <a:srgbClr val="FF0000"/>
              </a:solidFill>
            </a:endParaRPr>
          </a:p>
        </p:txBody>
      </p:sp>
    </p:spTree>
    <p:extLst>
      <p:ext uri="{BB962C8B-B14F-4D97-AF65-F5344CB8AC3E}">
        <p14:creationId xmlns:p14="http://schemas.microsoft.com/office/powerpoint/2010/main" val="306158586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t="13677"/>
          <a:stretch/>
        </p:blipFill>
        <p:spPr>
          <a:xfrm>
            <a:off x="-24502" y="814388"/>
            <a:ext cx="9168502" cy="5296426"/>
          </a:xfrm>
        </p:spPr>
      </p:pic>
      <p:sp>
        <p:nvSpPr>
          <p:cNvPr id="9" name="TextBox 8"/>
          <p:cNvSpPr txBox="1"/>
          <p:nvPr/>
        </p:nvSpPr>
        <p:spPr>
          <a:xfrm>
            <a:off x="4859338" y="5202238"/>
            <a:ext cx="3157537" cy="276225"/>
          </a:xfrm>
          <a:prstGeom prst="rect">
            <a:avLst/>
          </a:prstGeom>
          <a:noFill/>
        </p:spPr>
        <p:txBody>
          <a:bodyPr>
            <a:spAutoFit/>
          </a:bodyPr>
          <a:lstStyle/>
          <a:p>
            <a:pPr defTabSz="914400" eaLnBrk="1" hangingPunct="1">
              <a:defRPr/>
            </a:pPr>
            <a:r>
              <a:rPr lang="en-US" sz="1200" b="1" dirty="0">
                <a:solidFill>
                  <a:srgbClr val="000000"/>
                </a:solidFill>
                <a:latin typeface="Arial" pitchFamily="34" charset="0"/>
                <a:ea typeface="+mn-ea"/>
                <a:cs typeface="Arial" pitchFamily="34" charset="0"/>
              </a:rPr>
              <a:t>V. D. </a:t>
            </a:r>
            <a:r>
              <a:rPr lang="en-US" sz="1200" b="1" dirty="0" err="1">
                <a:solidFill>
                  <a:srgbClr val="000000"/>
                </a:solidFill>
                <a:latin typeface="Arial" pitchFamily="34" charset="0"/>
                <a:ea typeface="+mn-ea"/>
                <a:cs typeface="Arial" pitchFamily="34" charset="0"/>
              </a:rPr>
              <a:t>Burkert</a:t>
            </a:r>
            <a:r>
              <a:rPr lang="en-US" sz="1200" b="1" dirty="0">
                <a:solidFill>
                  <a:srgbClr val="000000"/>
                </a:solidFill>
                <a:latin typeface="Arial" pitchFamily="34" charset="0"/>
                <a:ea typeface="+mn-ea"/>
                <a:cs typeface="Arial" pitchFamily="34" charset="0"/>
              </a:rPr>
              <a:t>,  Baryons 2016</a:t>
            </a:r>
          </a:p>
        </p:txBody>
      </p:sp>
      <p:pic>
        <p:nvPicPr>
          <p:cNvPr id="3" name="Picture 2">
            <a:extLst>
              <a:ext uri="{FF2B5EF4-FFF2-40B4-BE49-F238E27FC236}">
                <a16:creationId xmlns:a16="http://schemas.microsoft.com/office/drawing/2014/main" id="{FD4BF2A1-ED3C-DD27-7FD9-9D9AE3DAC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2753" y="814388"/>
            <a:ext cx="4830706" cy="4830706"/>
          </a:xfrm>
          <a:prstGeom prst="rect">
            <a:avLst/>
          </a:prstGeom>
          <a:solidFill>
            <a:schemeClr val="bg1"/>
          </a:solidFill>
        </p:spPr>
      </p:pic>
      <p:pic>
        <p:nvPicPr>
          <p:cNvPr id="5" name="Picture 4">
            <a:extLst>
              <a:ext uri="{FF2B5EF4-FFF2-40B4-BE49-F238E27FC236}">
                <a16:creationId xmlns:a16="http://schemas.microsoft.com/office/drawing/2014/main" id="{BC09C5FE-1B07-EF63-77BF-D01ED19BE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9497" y="3628617"/>
            <a:ext cx="1141005" cy="1079880"/>
          </a:xfrm>
          <a:prstGeom prst="rect">
            <a:avLst/>
          </a:prstGeom>
          <a:noFill/>
        </p:spPr>
      </p:pic>
      <p:sp>
        <p:nvSpPr>
          <p:cNvPr id="8" name="TextBox 7">
            <a:extLst>
              <a:ext uri="{FF2B5EF4-FFF2-40B4-BE49-F238E27FC236}">
                <a16:creationId xmlns:a16="http://schemas.microsoft.com/office/drawing/2014/main" id="{A12544E1-7BD5-8EF8-0C1E-70D4EA8B644D}"/>
              </a:ext>
            </a:extLst>
          </p:cNvPr>
          <p:cNvSpPr txBox="1"/>
          <p:nvPr/>
        </p:nvSpPr>
        <p:spPr>
          <a:xfrm>
            <a:off x="4859338" y="5608103"/>
            <a:ext cx="3764434" cy="1138773"/>
          </a:xfrm>
          <a:prstGeom prst="rect">
            <a:avLst/>
          </a:prstGeom>
          <a:noFill/>
        </p:spPr>
        <p:txBody>
          <a:bodyPr wrap="square" rtlCol="0">
            <a:spAutoFit/>
          </a:bodyPr>
          <a:lstStyle/>
          <a:p>
            <a:r>
              <a:rPr lang="en-US" sz="1600" dirty="0">
                <a:solidFill>
                  <a:srgbClr val="3612FF"/>
                </a:solidFill>
              </a:rPr>
              <a:t>V.D. Burkert, </a:t>
            </a:r>
            <a:r>
              <a:rPr lang="en-US" sz="1600" dirty="0" err="1">
                <a:solidFill>
                  <a:srgbClr val="3612FF"/>
                </a:solidFill>
              </a:rPr>
              <a:t>eprint</a:t>
            </a:r>
            <a:r>
              <a:rPr lang="en-US" sz="1600" dirty="0">
                <a:solidFill>
                  <a:srgbClr val="3612FF"/>
                </a:solidFill>
              </a:rPr>
              <a:t>::2212.08980 [hep-</a:t>
            </a:r>
            <a:r>
              <a:rPr lang="en-US" sz="1600" dirty="0" err="1">
                <a:solidFill>
                  <a:srgbClr val="3612FF"/>
                </a:solidFill>
              </a:rPr>
              <a:t>ph</a:t>
            </a:r>
            <a:r>
              <a:rPr lang="en-US" sz="1600" dirty="0">
                <a:solidFill>
                  <a:srgbClr val="3612FF"/>
                </a:solidFill>
              </a:rPr>
              <a:t>],</a:t>
            </a:r>
            <a:endParaRPr kumimoji="0" lang="en-US" sz="1600" i="0" u="none" strike="noStrike" kern="1200" cap="none" spc="0" normalizeH="0" baseline="0" noProof="0" dirty="0">
              <a:ln>
                <a:noFill/>
              </a:ln>
              <a:solidFill>
                <a:srgbClr val="3612FF"/>
              </a:solidFill>
              <a:effectLst/>
              <a:uLnTx/>
              <a:uFillTx/>
              <a:latin typeface="Arial" pitchFamily="34" charset="0"/>
              <a:ea typeface="+mn-ea"/>
              <a:cs typeface="Arial" pitchFamily="34" charset="0"/>
            </a:endParaRPr>
          </a:p>
          <a:p>
            <a:r>
              <a:rPr lang="en-US" sz="1600" dirty="0">
                <a:solidFill>
                  <a:srgbClr val="3612FF"/>
                </a:solidFill>
              </a:rPr>
              <a:t>D.S. Carman, R.W. </a:t>
            </a:r>
            <a:r>
              <a:rPr lang="en-US" sz="1600" dirty="0" err="1">
                <a:solidFill>
                  <a:srgbClr val="3612FF"/>
                </a:solidFill>
              </a:rPr>
              <a:t>Gothe</a:t>
            </a:r>
            <a:r>
              <a:rPr lang="en-US" sz="1600" dirty="0">
                <a:solidFill>
                  <a:srgbClr val="3612FF"/>
                </a:solidFill>
              </a:rPr>
              <a:t>, V.I. </a:t>
            </a:r>
            <a:r>
              <a:rPr lang="en-US" sz="1600" dirty="0" err="1">
                <a:solidFill>
                  <a:srgbClr val="3612FF"/>
                </a:solidFill>
              </a:rPr>
              <a:t>Mokeev</a:t>
            </a:r>
            <a:r>
              <a:rPr lang="en-US" sz="1600" dirty="0">
                <a:solidFill>
                  <a:srgbClr val="3612FF"/>
                </a:solidFill>
              </a:rPr>
              <a:t>, and C.D. Roberts, Particles 6, 416 (2023)</a:t>
            </a:r>
          </a:p>
          <a:p>
            <a:endParaRPr lang="en-US" dirty="0"/>
          </a:p>
        </p:txBody>
      </p:sp>
      <p:sp>
        <p:nvSpPr>
          <p:cNvPr id="6" name="TextBox 5">
            <a:extLst>
              <a:ext uri="{FF2B5EF4-FFF2-40B4-BE49-F238E27FC236}">
                <a16:creationId xmlns:a16="http://schemas.microsoft.com/office/drawing/2014/main" id="{F9E41DA0-5330-6D0D-6C95-EF991BD5A45B}"/>
              </a:ext>
            </a:extLst>
          </p:cNvPr>
          <p:cNvSpPr txBox="1"/>
          <p:nvPr/>
        </p:nvSpPr>
        <p:spPr>
          <a:xfrm>
            <a:off x="925251" y="33208"/>
            <a:ext cx="7477970" cy="707886"/>
          </a:xfrm>
          <a:prstGeom prst="rect">
            <a:avLst/>
          </a:prstGeom>
          <a:noFill/>
        </p:spPr>
        <p:txBody>
          <a:bodyPr wrap="square" rtlCol="0">
            <a:spAutoFit/>
          </a:bodyPr>
          <a:lstStyle/>
          <a:p>
            <a:r>
              <a:rPr lang="en-US" sz="4000" dirty="0"/>
              <a:t>Roper Resonance in 2002 and 2023</a:t>
            </a:r>
          </a:p>
        </p:txBody>
      </p:sp>
      <p:sp>
        <p:nvSpPr>
          <p:cNvPr id="7" name="Footer Placeholder 3">
            <a:extLst>
              <a:ext uri="{FF2B5EF4-FFF2-40B4-BE49-F238E27FC236}">
                <a16:creationId xmlns:a16="http://schemas.microsoft.com/office/drawing/2014/main" id="{AC772D2E-F13E-A32E-0130-A15876B252F5}"/>
              </a:ext>
            </a:extLst>
          </p:cNvPr>
          <p:cNvSpPr>
            <a:spLocks noGrp="1"/>
          </p:cNvSpPr>
          <p:nvPr>
            <p:ph type="ftr" sz="quarter" idx="11"/>
          </p:nvPr>
        </p:nvSpPr>
        <p:spPr>
          <a:xfrm>
            <a:off x="0" y="6470650"/>
            <a:ext cx="3962400" cy="365125"/>
          </a:xfrm>
        </p:spPr>
        <p:txBody>
          <a:bodyPr anchor="ctr">
            <a:normAutofit/>
          </a:bodyPr>
          <a:lstStyle/>
          <a:p>
            <a:pPr>
              <a:lnSpc>
                <a:spcPct val="90000"/>
              </a:lnSpc>
              <a:spcAft>
                <a:spcPts val="600"/>
              </a:spcAft>
              <a:defRPr/>
            </a:pPr>
            <a:r>
              <a:rPr lang="en-US" sz="900"/>
              <a:t>NSTAR 2024 |     York, England   |    June 20, 2024      |    P.L. Cole</a:t>
            </a:r>
          </a:p>
        </p:txBody>
      </p:sp>
      <p:sp>
        <p:nvSpPr>
          <p:cNvPr id="2" name="Slide Number Placeholder 1">
            <a:extLst>
              <a:ext uri="{FF2B5EF4-FFF2-40B4-BE49-F238E27FC236}">
                <a16:creationId xmlns:a16="http://schemas.microsoft.com/office/drawing/2014/main" id="{53D03B98-0AED-0F3B-178D-1DC788BA4887}"/>
              </a:ext>
            </a:extLst>
          </p:cNvPr>
          <p:cNvSpPr>
            <a:spLocks noGrp="1"/>
          </p:cNvSpPr>
          <p:nvPr>
            <p:ph type="sldNum" sz="quarter" idx="12"/>
          </p:nvPr>
        </p:nvSpPr>
        <p:spPr/>
        <p:txBody>
          <a:bodyPr/>
          <a:lstStyle/>
          <a:p>
            <a:pPr>
              <a:defRPr/>
            </a:pPr>
            <a:fld id="{AB7CE779-21FB-D348-B8EA-3C752F0DE6DE}" type="slidenum">
              <a:rPr lang="en-US" altLang="en-US" smtClean="0"/>
              <a:pPr>
                <a:defRPr/>
              </a:pPr>
              <a:t>16</a:t>
            </a:fld>
            <a:endParaRPr lang="en-US" altLang="en-US"/>
          </a:p>
        </p:txBody>
      </p:sp>
    </p:spTree>
    <p:extLst>
      <p:ext uri="{BB962C8B-B14F-4D97-AF65-F5344CB8AC3E}">
        <p14:creationId xmlns:p14="http://schemas.microsoft.com/office/powerpoint/2010/main" val="3896021447"/>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9E0DB-5790-6040-8675-199A8C1F9FCB}"/>
              </a:ext>
            </a:extLst>
          </p:cNvPr>
          <p:cNvSpPr>
            <a:spLocks noGrp="1"/>
          </p:cNvSpPr>
          <p:nvPr>
            <p:ph type="title"/>
          </p:nvPr>
        </p:nvSpPr>
        <p:spPr/>
        <p:txBody>
          <a:bodyPr/>
          <a:lstStyle/>
          <a:p>
            <a:r>
              <a:rPr lang="en-US" dirty="0"/>
              <a:t>Decay Modes</a:t>
            </a:r>
          </a:p>
        </p:txBody>
      </p:sp>
      <p:pic>
        <p:nvPicPr>
          <p:cNvPr id="7" name="Content Placeholder 6" descr="A picture containing text, outdoor, green, electronics&#10;&#10;Description automatically generated">
            <a:extLst>
              <a:ext uri="{FF2B5EF4-FFF2-40B4-BE49-F238E27FC236}">
                <a16:creationId xmlns:a16="http://schemas.microsoft.com/office/drawing/2014/main" id="{0B73EB0D-5AC5-9E4B-9A04-DEAA47F1CBD3}"/>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69091" y="1525037"/>
            <a:ext cx="1526145" cy="1903963"/>
          </a:xfrm>
        </p:spPr>
      </p:pic>
      <p:pic>
        <p:nvPicPr>
          <p:cNvPr id="17" name="Picture 16" descr="Table&#10;&#10;Description automatically generated">
            <a:extLst>
              <a:ext uri="{FF2B5EF4-FFF2-40B4-BE49-F238E27FC236}">
                <a16:creationId xmlns:a16="http://schemas.microsoft.com/office/drawing/2014/main" id="{0E0FB349-2AFA-7D40-A1C8-0966D1A584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63593" y="2122378"/>
            <a:ext cx="7380407" cy="3514323"/>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BF3329B3-BE05-B34F-AB86-17247D697430}"/>
              </a:ext>
            </a:extLst>
          </p:cNvPr>
          <p:cNvPicPr>
            <a:picLocks noChangeAspect="1"/>
          </p:cNvPicPr>
          <p:nvPr/>
        </p:nvPicPr>
        <p:blipFill>
          <a:blip r:embed="rId4"/>
          <a:stretch>
            <a:fillRect/>
          </a:stretch>
        </p:blipFill>
        <p:spPr>
          <a:xfrm>
            <a:off x="0" y="134442"/>
            <a:ext cx="2413000" cy="736600"/>
          </a:xfrm>
          <a:prstGeom prst="rect">
            <a:avLst/>
          </a:prstGeom>
        </p:spPr>
      </p:pic>
      <p:cxnSp>
        <p:nvCxnSpPr>
          <p:cNvPr id="8" name="Straight Arrow Connector 7">
            <a:extLst>
              <a:ext uri="{FF2B5EF4-FFF2-40B4-BE49-F238E27FC236}">
                <a16:creationId xmlns:a16="http://schemas.microsoft.com/office/drawing/2014/main" id="{B6709063-73E5-2647-82F2-9F486C1874D8}"/>
              </a:ext>
            </a:extLst>
          </p:cNvPr>
          <p:cNvCxnSpPr>
            <a:cxnSpLocks/>
          </p:cNvCxnSpPr>
          <p:nvPr/>
        </p:nvCxnSpPr>
        <p:spPr>
          <a:xfrm>
            <a:off x="932163" y="4226858"/>
            <a:ext cx="76307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Footer Placeholder 3">
            <a:extLst>
              <a:ext uri="{FF2B5EF4-FFF2-40B4-BE49-F238E27FC236}">
                <a16:creationId xmlns:a16="http://schemas.microsoft.com/office/drawing/2014/main" id="{7248A786-A8C5-0386-31A1-7BE837FE96EF}"/>
              </a:ext>
            </a:extLst>
          </p:cNvPr>
          <p:cNvSpPr>
            <a:spLocks noGrp="1"/>
          </p:cNvSpPr>
          <p:nvPr>
            <p:ph type="ftr" sz="quarter" idx="11"/>
          </p:nvPr>
        </p:nvSpPr>
        <p:spPr>
          <a:xfrm>
            <a:off x="0" y="6538414"/>
            <a:ext cx="6375400" cy="365125"/>
          </a:xfrm>
        </p:spPr>
        <p:txBody>
          <a:bodyPr/>
          <a:lstStyle/>
          <a:p>
            <a:pPr>
              <a:defRPr/>
            </a:pPr>
            <a:r>
              <a:rPr lang="en-US"/>
              <a:t>NSTAR 2024 |     York, England   |    June 20, 2024      |    P.L. Cole</a:t>
            </a:r>
            <a:endParaRPr lang="en-US" dirty="0"/>
          </a:p>
        </p:txBody>
      </p:sp>
      <p:sp>
        <p:nvSpPr>
          <p:cNvPr id="3" name="Slide Number Placeholder 2">
            <a:extLst>
              <a:ext uri="{FF2B5EF4-FFF2-40B4-BE49-F238E27FC236}">
                <a16:creationId xmlns:a16="http://schemas.microsoft.com/office/drawing/2014/main" id="{0902B67D-7249-0A13-F57B-082C07CAF74F}"/>
              </a:ext>
            </a:extLst>
          </p:cNvPr>
          <p:cNvSpPr>
            <a:spLocks noGrp="1"/>
          </p:cNvSpPr>
          <p:nvPr>
            <p:ph type="sldNum" sz="quarter" idx="12"/>
          </p:nvPr>
        </p:nvSpPr>
        <p:spPr/>
        <p:txBody>
          <a:bodyPr/>
          <a:lstStyle/>
          <a:p>
            <a:pPr>
              <a:defRPr/>
            </a:pPr>
            <a:fld id="{AB7CE779-21FB-D348-B8EA-3C752F0DE6DE}" type="slidenum">
              <a:rPr lang="en-US" altLang="en-US" smtClean="0"/>
              <a:pPr>
                <a:defRPr/>
              </a:pPr>
              <a:t>17</a:t>
            </a:fld>
            <a:endParaRPr lang="en-US" altLang="en-US"/>
          </a:p>
        </p:txBody>
      </p:sp>
    </p:spTree>
    <p:extLst>
      <p:ext uri="{BB962C8B-B14F-4D97-AF65-F5344CB8AC3E}">
        <p14:creationId xmlns:p14="http://schemas.microsoft.com/office/powerpoint/2010/main" val="2258008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9E0DB-5790-6040-8675-199A8C1F9FCB}"/>
              </a:ext>
            </a:extLst>
          </p:cNvPr>
          <p:cNvSpPr>
            <a:spLocks noGrp="1"/>
          </p:cNvSpPr>
          <p:nvPr>
            <p:ph type="title"/>
          </p:nvPr>
        </p:nvSpPr>
        <p:spPr/>
        <p:txBody>
          <a:bodyPr/>
          <a:lstStyle/>
          <a:p>
            <a:r>
              <a:rPr lang="en-US" dirty="0"/>
              <a:t>Decay Modes</a:t>
            </a:r>
          </a:p>
        </p:txBody>
      </p:sp>
      <p:pic>
        <p:nvPicPr>
          <p:cNvPr id="7" name="Content Placeholder 6" descr="A picture containing text, outdoor, green, electronics&#10;&#10;Description automatically generated">
            <a:extLst>
              <a:ext uri="{FF2B5EF4-FFF2-40B4-BE49-F238E27FC236}">
                <a16:creationId xmlns:a16="http://schemas.microsoft.com/office/drawing/2014/main" id="{0B73EB0D-5AC5-9E4B-9A04-DEAA47F1CBD3}"/>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69091" y="1525037"/>
            <a:ext cx="1526145" cy="1903963"/>
          </a:xfrm>
        </p:spPr>
      </p:pic>
      <p:pic>
        <p:nvPicPr>
          <p:cNvPr id="9" name="Picture 8" descr="Table&#10;&#10;Description automatically generated">
            <a:extLst>
              <a:ext uri="{FF2B5EF4-FFF2-40B4-BE49-F238E27FC236}">
                <a16:creationId xmlns:a16="http://schemas.microsoft.com/office/drawing/2014/main" id="{0E92026C-6115-7A4F-AF98-A0D174187D66}"/>
              </a:ext>
            </a:extLst>
          </p:cNvPr>
          <p:cNvPicPr>
            <a:picLocks noChangeAspect="1"/>
          </p:cNvPicPr>
          <p:nvPr/>
        </p:nvPicPr>
        <p:blipFill>
          <a:blip r:embed="rId3"/>
          <a:stretch>
            <a:fillRect/>
          </a:stretch>
        </p:blipFill>
        <p:spPr>
          <a:xfrm>
            <a:off x="1813536" y="1833770"/>
            <a:ext cx="7371104" cy="3565697"/>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0A007EA5-934A-D147-9211-C7960662D417}"/>
              </a:ext>
            </a:extLst>
          </p:cNvPr>
          <p:cNvPicPr>
            <a:picLocks noChangeAspect="1"/>
          </p:cNvPicPr>
          <p:nvPr/>
        </p:nvPicPr>
        <p:blipFill>
          <a:blip r:embed="rId4"/>
          <a:stretch>
            <a:fillRect/>
          </a:stretch>
        </p:blipFill>
        <p:spPr>
          <a:xfrm>
            <a:off x="0" y="142979"/>
            <a:ext cx="2400300" cy="787400"/>
          </a:xfrm>
          <a:prstGeom prst="rect">
            <a:avLst/>
          </a:prstGeom>
        </p:spPr>
      </p:pic>
      <p:cxnSp>
        <p:nvCxnSpPr>
          <p:cNvPr id="8" name="Straight Arrow Connector 7">
            <a:extLst>
              <a:ext uri="{FF2B5EF4-FFF2-40B4-BE49-F238E27FC236}">
                <a16:creationId xmlns:a16="http://schemas.microsoft.com/office/drawing/2014/main" id="{04CCBE2D-D736-BC44-91FA-E18BDE48C182}"/>
              </a:ext>
            </a:extLst>
          </p:cNvPr>
          <p:cNvCxnSpPr>
            <a:cxnSpLocks/>
          </p:cNvCxnSpPr>
          <p:nvPr/>
        </p:nvCxnSpPr>
        <p:spPr>
          <a:xfrm>
            <a:off x="932163" y="4023658"/>
            <a:ext cx="76307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Footer Placeholder 3">
            <a:extLst>
              <a:ext uri="{FF2B5EF4-FFF2-40B4-BE49-F238E27FC236}">
                <a16:creationId xmlns:a16="http://schemas.microsoft.com/office/drawing/2014/main" id="{4684EBE9-EF34-7C0F-F759-50C3202BDB7C}"/>
              </a:ext>
            </a:extLst>
          </p:cNvPr>
          <p:cNvSpPr>
            <a:spLocks noGrp="1"/>
          </p:cNvSpPr>
          <p:nvPr>
            <p:ph type="ftr" sz="quarter" idx="11"/>
          </p:nvPr>
        </p:nvSpPr>
        <p:spPr>
          <a:xfrm>
            <a:off x="0" y="6470650"/>
            <a:ext cx="3962400" cy="365125"/>
          </a:xfrm>
        </p:spPr>
        <p:txBody>
          <a:bodyPr anchor="ctr">
            <a:normAutofit/>
          </a:bodyPr>
          <a:lstStyle/>
          <a:p>
            <a:pPr>
              <a:lnSpc>
                <a:spcPct val="90000"/>
              </a:lnSpc>
              <a:spcAft>
                <a:spcPts val="600"/>
              </a:spcAft>
              <a:defRPr/>
            </a:pPr>
            <a:r>
              <a:rPr lang="en-US" sz="900"/>
              <a:t>NSTAR 2024 |     York, England   |    June 20, 2024      |    P.L. Cole</a:t>
            </a:r>
          </a:p>
        </p:txBody>
      </p:sp>
      <p:sp>
        <p:nvSpPr>
          <p:cNvPr id="3" name="Slide Number Placeholder 2">
            <a:extLst>
              <a:ext uri="{FF2B5EF4-FFF2-40B4-BE49-F238E27FC236}">
                <a16:creationId xmlns:a16="http://schemas.microsoft.com/office/drawing/2014/main" id="{7909FF13-52FE-F56F-6647-0B53434C537F}"/>
              </a:ext>
            </a:extLst>
          </p:cNvPr>
          <p:cNvSpPr>
            <a:spLocks noGrp="1"/>
          </p:cNvSpPr>
          <p:nvPr>
            <p:ph type="sldNum" sz="quarter" idx="12"/>
          </p:nvPr>
        </p:nvSpPr>
        <p:spPr/>
        <p:txBody>
          <a:bodyPr/>
          <a:lstStyle/>
          <a:p>
            <a:pPr>
              <a:defRPr/>
            </a:pPr>
            <a:fld id="{AB7CE779-21FB-D348-B8EA-3C752F0DE6DE}" type="slidenum">
              <a:rPr lang="en-US" altLang="en-US" smtClean="0"/>
              <a:pPr>
                <a:defRPr/>
              </a:pPr>
              <a:t>18</a:t>
            </a:fld>
            <a:endParaRPr lang="en-US" altLang="en-US"/>
          </a:p>
        </p:txBody>
      </p:sp>
    </p:spTree>
    <p:extLst>
      <p:ext uri="{BB962C8B-B14F-4D97-AF65-F5344CB8AC3E}">
        <p14:creationId xmlns:p14="http://schemas.microsoft.com/office/powerpoint/2010/main" val="3494640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C50046E-1117-F65A-C080-596CF07A991E}"/>
              </a:ext>
            </a:extLst>
          </p:cNvPr>
          <p:cNvSpPr/>
          <p:nvPr/>
        </p:nvSpPr>
        <p:spPr>
          <a:xfrm>
            <a:off x="2376348" y="4820488"/>
            <a:ext cx="3220156" cy="1517326"/>
          </a:xfrm>
          <a:prstGeom prst="rect">
            <a:avLst/>
          </a:prstGeom>
          <a:solidFill>
            <a:srgbClr val="FCDAA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dirty="0">
              <a:solidFill>
                <a:sysClr val="windowText" lastClr="000000"/>
              </a:solidFill>
            </a:endParaRPr>
          </a:p>
          <a:p>
            <a:pPr algn="ctr"/>
            <a:r>
              <a:rPr kumimoji="1" lang="en-US" altLang="ja-JP" dirty="0">
                <a:solidFill>
                  <a:sysClr val="windowText" lastClr="000000"/>
                </a:solidFill>
              </a:rPr>
              <a:t>Analyzer</a:t>
            </a:r>
          </a:p>
          <a:p>
            <a:pPr algn="ctr"/>
            <a:endParaRPr lang="en-US" altLang="ja-JP" dirty="0">
              <a:solidFill>
                <a:sysClr val="windowText" lastClr="000000"/>
              </a:solidFill>
            </a:endParaRPr>
          </a:p>
          <a:p>
            <a:pPr algn="ctr"/>
            <a:endParaRPr kumimoji="1" lang="en-US" altLang="ja-JP" dirty="0">
              <a:solidFill>
                <a:sysClr val="windowText" lastClr="000000"/>
              </a:solidFill>
            </a:endParaRPr>
          </a:p>
          <a:p>
            <a:pPr algn="ctr"/>
            <a:endParaRPr lang="en-US" altLang="ja-JP" dirty="0">
              <a:solidFill>
                <a:sysClr val="windowText" lastClr="000000"/>
              </a:solidFill>
            </a:endParaRPr>
          </a:p>
          <a:p>
            <a:pPr algn="ctr"/>
            <a:endParaRPr kumimoji="1" lang="en-US" altLang="ja-JP" dirty="0">
              <a:solidFill>
                <a:sysClr val="windowText" lastClr="000000"/>
              </a:solidFill>
            </a:endParaRPr>
          </a:p>
          <a:p>
            <a:pPr algn="ctr"/>
            <a:endParaRPr kumimoji="1" lang="ja-JP" altLang="en-US" dirty="0">
              <a:solidFill>
                <a:sysClr val="windowText" lastClr="000000"/>
              </a:solidFill>
            </a:endParaRPr>
          </a:p>
        </p:txBody>
      </p:sp>
      <p:sp>
        <p:nvSpPr>
          <p:cNvPr id="2" name="タイトル 1">
            <a:extLst>
              <a:ext uri="{FF2B5EF4-FFF2-40B4-BE49-F238E27FC236}">
                <a16:creationId xmlns:a16="http://schemas.microsoft.com/office/drawing/2014/main" id="{8C6FC34F-37E6-3DBD-DA8E-19BE11BF006D}"/>
              </a:ext>
            </a:extLst>
          </p:cNvPr>
          <p:cNvSpPr>
            <a:spLocks noGrp="1"/>
          </p:cNvSpPr>
          <p:nvPr>
            <p:ph type="title"/>
          </p:nvPr>
        </p:nvSpPr>
        <p:spPr>
          <a:xfrm>
            <a:off x="-115746" y="17978"/>
            <a:ext cx="9259746" cy="857250"/>
          </a:xfrm>
        </p:spPr>
        <p:txBody>
          <a:bodyPr/>
          <a:lstStyle/>
          <a:p>
            <a:r>
              <a:rPr kumimoji="1" lang="en-US" altLang="ja-JP" dirty="0"/>
              <a:t>E45 data and the PWA EBAC Model </a:t>
            </a:r>
            <a:endParaRPr kumimoji="1" lang="ja-JP" altLang="en-US" dirty="0"/>
          </a:p>
        </p:txBody>
      </p:sp>
      <p:sp>
        <p:nvSpPr>
          <p:cNvPr id="4" name="スライド番号プレースホルダー 3">
            <a:extLst>
              <a:ext uri="{FF2B5EF4-FFF2-40B4-BE49-F238E27FC236}">
                <a16:creationId xmlns:a16="http://schemas.microsoft.com/office/drawing/2014/main" id="{5330E1E7-CAC1-B8B7-9179-2DD8A463E735}"/>
              </a:ext>
            </a:extLst>
          </p:cNvPr>
          <p:cNvSpPr>
            <a:spLocks noGrp="1"/>
          </p:cNvSpPr>
          <p:nvPr>
            <p:ph type="sldNum" sz="quarter" idx="12"/>
          </p:nvPr>
        </p:nvSpPr>
        <p:spPr/>
        <p:txBody>
          <a:bodyPr/>
          <a:lstStyle/>
          <a:p>
            <a:pPr>
              <a:defRPr/>
            </a:pPr>
            <a:fld id="{2ADCBD23-6265-4402-A71C-4FDA31A4A90B}" type="slidenum">
              <a:rPr lang="en-US" altLang="ja-JP" smtClean="0"/>
              <a:pPr>
                <a:defRPr/>
              </a:pPr>
              <a:t>19</a:t>
            </a:fld>
            <a:endParaRPr lang="en-US" altLang="ja-JP"/>
          </a:p>
        </p:txBody>
      </p:sp>
      <p:sp>
        <p:nvSpPr>
          <p:cNvPr id="5" name="正方形/長方形 4">
            <a:extLst>
              <a:ext uri="{FF2B5EF4-FFF2-40B4-BE49-F238E27FC236}">
                <a16:creationId xmlns:a16="http://schemas.microsoft.com/office/drawing/2014/main" id="{72FE3367-2D66-4C97-EE00-AC81D1D2DE5B}"/>
              </a:ext>
            </a:extLst>
          </p:cNvPr>
          <p:cNvSpPr/>
          <p:nvPr/>
        </p:nvSpPr>
        <p:spPr>
          <a:xfrm>
            <a:off x="2491594" y="2208452"/>
            <a:ext cx="3117057" cy="613233"/>
          </a:xfrm>
          <a:prstGeom prst="rect">
            <a:avLst/>
          </a:prstGeom>
          <a:solidFill>
            <a:srgbClr val="A1FD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dirty="0">
              <a:solidFill>
                <a:sysClr val="windowText" lastClr="000000"/>
              </a:solidFill>
            </a:endParaRPr>
          </a:p>
          <a:p>
            <a:pPr algn="ctr"/>
            <a:endParaRPr lang="en-US" altLang="ja-JP" dirty="0">
              <a:solidFill>
                <a:sysClr val="windowText" lastClr="000000"/>
              </a:solidFill>
            </a:endParaRPr>
          </a:p>
          <a:p>
            <a:pPr algn="ctr"/>
            <a:endParaRPr lang="en-US" altLang="ja-JP" dirty="0">
              <a:solidFill>
                <a:sysClr val="windowText" lastClr="000000"/>
              </a:solidFill>
            </a:endParaRPr>
          </a:p>
          <a:p>
            <a:pPr algn="ctr"/>
            <a:endParaRPr kumimoji="1" lang="en-US" altLang="ja-JP" sz="1600" dirty="0">
              <a:solidFill>
                <a:sysClr val="windowText" lastClr="000000"/>
              </a:solidFill>
            </a:endParaRPr>
          </a:p>
          <a:p>
            <a:pPr algn="ctr"/>
            <a:r>
              <a:rPr kumimoji="1" lang="en-US" altLang="ja-JP" sz="1600" dirty="0" err="1">
                <a:solidFill>
                  <a:sysClr val="windowText" lastClr="000000"/>
                </a:solidFill>
              </a:rPr>
              <a:t>Xsection</a:t>
            </a:r>
            <a:r>
              <a:rPr kumimoji="1" lang="en-US" altLang="ja-JP" sz="1600" dirty="0">
                <a:solidFill>
                  <a:sysClr val="windowText" lastClr="000000"/>
                </a:solidFill>
              </a:rPr>
              <a:t> or PWA </a:t>
            </a:r>
            <a:r>
              <a:rPr lang="en-US" altLang="ja-JP" sz="1600" dirty="0">
                <a:solidFill>
                  <a:sysClr val="windowText" lastClr="000000"/>
                </a:solidFill>
              </a:rPr>
              <a:t>Fit code</a:t>
            </a:r>
          </a:p>
          <a:p>
            <a:pPr algn="ctr"/>
            <a:r>
              <a:rPr lang="en-US" altLang="ja-JP" sz="1600" dirty="0">
                <a:solidFill>
                  <a:sysClr val="windowText" lastClr="000000"/>
                </a:solidFill>
              </a:rPr>
              <a:t>t</a:t>
            </a:r>
            <a:r>
              <a:rPr kumimoji="1" lang="en-US" altLang="ja-JP" sz="1600" dirty="0">
                <a:solidFill>
                  <a:sysClr val="windowText" lastClr="000000"/>
                </a:solidFill>
              </a:rPr>
              <a:t>o extract resonance parameters</a:t>
            </a:r>
          </a:p>
          <a:p>
            <a:pPr algn="ctr"/>
            <a:endParaRPr kumimoji="1" lang="en-US" altLang="ja-JP" dirty="0">
              <a:solidFill>
                <a:sysClr val="windowText" lastClr="000000"/>
              </a:solidFill>
            </a:endParaRPr>
          </a:p>
          <a:p>
            <a:pPr algn="ctr"/>
            <a:endParaRPr lang="en-US" altLang="ja-JP" dirty="0">
              <a:solidFill>
                <a:sysClr val="windowText" lastClr="000000"/>
              </a:solidFill>
            </a:endParaRPr>
          </a:p>
          <a:p>
            <a:pPr algn="ctr"/>
            <a:endParaRPr kumimoji="1" lang="en-US" altLang="ja-JP" dirty="0">
              <a:solidFill>
                <a:sysClr val="windowText" lastClr="000000"/>
              </a:solidFill>
            </a:endParaRPr>
          </a:p>
          <a:p>
            <a:pPr algn="ctr"/>
            <a:endParaRPr kumimoji="1" lang="ja-JP" altLang="en-US" dirty="0">
              <a:solidFill>
                <a:sysClr val="windowText" lastClr="000000"/>
              </a:solidFill>
            </a:endParaRPr>
          </a:p>
        </p:txBody>
      </p:sp>
      <p:sp>
        <p:nvSpPr>
          <p:cNvPr id="6" name="テキスト ボックス 5">
            <a:extLst>
              <a:ext uri="{FF2B5EF4-FFF2-40B4-BE49-F238E27FC236}">
                <a16:creationId xmlns:a16="http://schemas.microsoft.com/office/drawing/2014/main" id="{E806C1FD-9DC7-1D75-5020-38B8F6455E73}"/>
              </a:ext>
            </a:extLst>
          </p:cNvPr>
          <p:cNvSpPr txBox="1"/>
          <p:nvPr/>
        </p:nvSpPr>
        <p:spPr>
          <a:xfrm>
            <a:off x="6002298" y="2198356"/>
            <a:ext cx="2124684" cy="646331"/>
          </a:xfrm>
          <a:prstGeom prst="rect">
            <a:avLst/>
          </a:prstGeom>
          <a:solidFill>
            <a:srgbClr val="99FFCC"/>
          </a:solidFill>
          <a:ln>
            <a:solidFill>
              <a:schemeClr val="tx1"/>
            </a:solidFill>
          </a:ln>
        </p:spPr>
        <p:txBody>
          <a:bodyPr wrap="none" rtlCol="0">
            <a:spAutoFit/>
          </a:bodyPr>
          <a:lstStyle/>
          <a:p>
            <a:r>
              <a:rPr kumimoji="1" lang="en-US" altLang="ja-JP" dirty="0"/>
              <a:t>Total </a:t>
            </a:r>
            <a:r>
              <a:rPr lang="en-US" altLang="ja-JP" dirty="0"/>
              <a:t>and</a:t>
            </a:r>
            <a:r>
              <a:rPr kumimoji="1" lang="en-US" altLang="ja-JP" dirty="0"/>
              <a:t> differential</a:t>
            </a:r>
          </a:p>
          <a:p>
            <a:r>
              <a:rPr kumimoji="1" lang="en-US" altLang="ja-JP" dirty="0" err="1"/>
              <a:t>X</a:t>
            </a:r>
            <a:r>
              <a:rPr lang="en-US" altLang="ja-JP" dirty="0" err="1"/>
              <a:t>sections</a:t>
            </a:r>
            <a:endParaRPr kumimoji="1" lang="ja-JP" altLang="en-US" dirty="0"/>
          </a:p>
        </p:txBody>
      </p:sp>
      <p:sp>
        <p:nvSpPr>
          <p:cNvPr id="8" name="矢印: 左 7">
            <a:extLst>
              <a:ext uri="{FF2B5EF4-FFF2-40B4-BE49-F238E27FC236}">
                <a16:creationId xmlns:a16="http://schemas.microsoft.com/office/drawing/2014/main" id="{6AD5302C-832B-A727-DD4A-0FA0CA39C395}"/>
              </a:ext>
            </a:extLst>
          </p:cNvPr>
          <p:cNvSpPr/>
          <p:nvPr/>
        </p:nvSpPr>
        <p:spPr>
          <a:xfrm rot="10800000">
            <a:off x="5548878" y="2934144"/>
            <a:ext cx="437198" cy="87361"/>
          </a:xfrm>
          <a:prstGeom prst="leftArrow">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D6FFCBDC-34BD-E9F8-92C9-40DE74AAE069}"/>
              </a:ext>
            </a:extLst>
          </p:cNvPr>
          <p:cNvSpPr txBox="1"/>
          <p:nvPr/>
        </p:nvSpPr>
        <p:spPr>
          <a:xfrm>
            <a:off x="6044634" y="3313053"/>
            <a:ext cx="1289905" cy="646331"/>
          </a:xfrm>
          <a:prstGeom prst="rect">
            <a:avLst/>
          </a:prstGeom>
          <a:solidFill>
            <a:srgbClr val="99FFCC"/>
          </a:solidFill>
          <a:ln>
            <a:solidFill>
              <a:schemeClr val="tx1"/>
            </a:solidFill>
          </a:ln>
        </p:spPr>
        <p:txBody>
          <a:bodyPr wrap="none" rtlCol="0">
            <a:spAutoFit/>
          </a:bodyPr>
          <a:lstStyle/>
          <a:p>
            <a:r>
              <a:rPr kumimoji="1" lang="en-US" altLang="ja-JP" dirty="0"/>
              <a:t>Resonances</a:t>
            </a:r>
          </a:p>
          <a:p>
            <a:r>
              <a:rPr lang="en-US" altLang="ja-JP" dirty="0"/>
              <a:t>(</a:t>
            </a:r>
            <a:r>
              <a:rPr lang="en-US" altLang="ja-JP" i="1" dirty="0"/>
              <a:t>m</a:t>
            </a:r>
            <a:r>
              <a:rPr lang="en-US" altLang="ja-JP" i="1" baseline="-25000" dirty="0"/>
              <a:t>i</a:t>
            </a:r>
            <a:r>
              <a:rPr lang="en-US" altLang="ja-JP" i="1" dirty="0"/>
              <a:t>, </a:t>
            </a:r>
            <a:r>
              <a:rPr lang="en-US" altLang="ja-JP" i="1" dirty="0" err="1"/>
              <a:t>g</a:t>
            </a:r>
            <a:r>
              <a:rPr lang="en-US" altLang="ja-JP" i="1" baseline="-25000" dirty="0" err="1"/>
              <a:t>i</a:t>
            </a:r>
            <a:r>
              <a:rPr lang="en-US" altLang="ja-JP" i="1" dirty="0"/>
              <a:t>, </a:t>
            </a:r>
            <a:r>
              <a:rPr lang="en-US" altLang="ja-JP" i="1" dirty="0">
                <a:latin typeface="Symbol" panose="05050102010706020507" pitchFamily="18" charset="2"/>
              </a:rPr>
              <a:t>l</a:t>
            </a:r>
            <a:r>
              <a:rPr lang="en-US" altLang="ja-JP" i="1" baseline="-25000" dirty="0"/>
              <a:t>i</a:t>
            </a:r>
            <a:r>
              <a:rPr lang="en-US" altLang="ja-JP" dirty="0"/>
              <a:t>)</a:t>
            </a:r>
            <a:endParaRPr kumimoji="1" lang="ja-JP" altLang="en-US" dirty="0"/>
          </a:p>
        </p:txBody>
      </p:sp>
      <p:sp>
        <p:nvSpPr>
          <p:cNvPr id="10" name="矢印: 左 9">
            <a:extLst>
              <a:ext uri="{FF2B5EF4-FFF2-40B4-BE49-F238E27FC236}">
                <a16:creationId xmlns:a16="http://schemas.microsoft.com/office/drawing/2014/main" id="{205F658A-37AB-FC9A-0DAB-5FF1126B8B3D}"/>
              </a:ext>
            </a:extLst>
          </p:cNvPr>
          <p:cNvSpPr/>
          <p:nvPr/>
        </p:nvSpPr>
        <p:spPr>
          <a:xfrm rot="10800000">
            <a:off x="5541601" y="3185097"/>
            <a:ext cx="437198" cy="67502"/>
          </a:xfrm>
          <a:prstGeom prst="leftArrow">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23C5D5F3-FD01-522D-D924-9D13DFA50B55}"/>
              </a:ext>
            </a:extLst>
          </p:cNvPr>
          <p:cNvSpPr txBox="1"/>
          <p:nvPr/>
        </p:nvSpPr>
        <p:spPr>
          <a:xfrm>
            <a:off x="6139894" y="2881132"/>
            <a:ext cx="937244" cy="369332"/>
          </a:xfrm>
          <a:prstGeom prst="rect">
            <a:avLst/>
          </a:prstGeom>
          <a:solidFill>
            <a:srgbClr val="99FFCC"/>
          </a:solidFill>
          <a:ln>
            <a:solidFill>
              <a:schemeClr val="tx1"/>
            </a:solidFill>
          </a:ln>
        </p:spPr>
        <p:txBody>
          <a:bodyPr wrap="none" rtlCol="0">
            <a:spAutoFit/>
          </a:bodyPr>
          <a:lstStyle/>
          <a:p>
            <a:r>
              <a:rPr kumimoji="1" lang="en-US" altLang="ja-JP" dirty="0"/>
              <a:t>PWA</a:t>
            </a:r>
            <a:r>
              <a:rPr lang="en-US" altLang="ja-JP" dirty="0"/>
              <a:t> (</a:t>
            </a:r>
            <a:r>
              <a:rPr lang="en-US" altLang="ja-JP" i="1" dirty="0"/>
              <a:t>T</a:t>
            </a:r>
            <a:r>
              <a:rPr lang="en-US" altLang="ja-JP" dirty="0"/>
              <a:t>)</a:t>
            </a:r>
            <a:endParaRPr kumimoji="1" lang="ja-JP" altLang="en-US" dirty="0"/>
          </a:p>
        </p:txBody>
      </p:sp>
      <p:sp>
        <p:nvSpPr>
          <p:cNvPr id="12" name="テキスト ボックス 11">
            <a:extLst>
              <a:ext uri="{FF2B5EF4-FFF2-40B4-BE49-F238E27FC236}">
                <a16:creationId xmlns:a16="http://schemas.microsoft.com/office/drawing/2014/main" id="{E2E7D3C2-1AEB-8236-98DA-13EA2F5829A2}"/>
              </a:ext>
            </a:extLst>
          </p:cNvPr>
          <p:cNvSpPr txBox="1"/>
          <p:nvPr/>
        </p:nvSpPr>
        <p:spPr>
          <a:xfrm>
            <a:off x="6087866" y="1360395"/>
            <a:ext cx="1891608" cy="646331"/>
          </a:xfrm>
          <a:prstGeom prst="rect">
            <a:avLst/>
          </a:prstGeom>
          <a:solidFill>
            <a:srgbClr val="FAA919"/>
          </a:solidFill>
        </p:spPr>
        <p:txBody>
          <a:bodyPr wrap="none" rtlCol="0">
            <a:spAutoFit/>
          </a:bodyPr>
          <a:lstStyle/>
          <a:p>
            <a:pPr algn="ctr"/>
            <a:r>
              <a:rPr kumimoji="1" lang="en-US" altLang="ja-JP" dirty="0"/>
              <a:t>Experimental data</a:t>
            </a:r>
          </a:p>
          <a:p>
            <a:pPr algn="ctr"/>
            <a:r>
              <a:rPr kumimoji="1" lang="en-US" altLang="ja-JP" dirty="0"/>
              <a:t>or model data</a:t>
            </a:r>
            <a:endParaRPr kumimoji="1" lang="ja-JP" altLang="en-US" dirty="0"/>
          </a:p>
        </p:txBody>
      </p:sp>
      <p:sp>
        <p:nvSpPr>
          <p:cNvPr id="13" name="テキスト ボックス 12">
            <a:extLst>
              <a:ext uri="{FF2B5EF4-FFF2-40B4-BE49-F238E27FC236}">
                <a16:creationId xmlns:a16="http://schemas.microsoft.com/office/drawing/2014/main" id="{75204201-266F-D715-50BB-59A6CEB73640}"/>
              </a:ext>
            </a:extLst>
          </p:cNvPr>
          <p:cNvSpPr txBox="1"/>
          <p:nvPr/>
        </p:nvSpPr>
        <p:spPr>
          <a:xfrm>
            <a:off x="539309" y="1586448"/>
            <a:ext cx="1431802" cy="369332"/>
          </a:xfrm>
          <a:prstGeom prst="rect">
            <a:avLst/>
          </a:prstGeom>
          <a:solidFill>
            <a:srgbClr val="FAA919"/>
          </a:solidFill>
        </p:spPr>
        <p:txBody>
          <a:bodyPr wrap="none" rtlCol="0">
            <a:spAutoFit/>
          </a:bodyPr>
          <a:lstStyle/>
          <a:p>
            <a:r>
              <a:rPr lang="en-US" altLang="ja-JP" dirty="0"/>
              <a:t>Model inputs</a:t>
            </a:r>
            <a:endParaRPr kumimoji="1" lang="ja-JP" altLang="en-US" dirty="0"/>
          </a:p>
        </p:txBody>
      </p:sp>
      <p:sp>
        <p:nvSpPr>
          <p:cNvPr id="14" name="テキスト ボックス 13">
            <a:extLst>
              <a:ext uri="{FF2B5EF4-FFF2-40B4-BE49-F238E27FC236}">
                <a16:creationId xmlns:a16="http://schemas.microsoft.com/office/drawing/2014/main" id="{6A93D288-E8E9-753A-5244-A0547429E00D}"/>
              </a:ext>
            </a:extLst>
          </p:cNvPr>
          <p:cNvSpPr txBox="1"/>
          <p:nvPr/>
        </p:nvSpPr>
        <p:spPr>
          <a:xfrm>
            <a:off x="2422393" y="5925714"/>
            <a:ext cx="3087850" cy="369332"/>
          </a:xfrm>
          <a:prstGeom prst="rect">
            <a:avLst/>
          </a:prstGeom>
          <a:solidFill>
            <a:srgbClr val="FFFF99"/>
          </a:solidFill>
          <a:ln>
            <a:solidFill>
              <a:schemeClr val="tx1"/>
            </a:solidFill>
          </a:ln>
        </p:spPr>
        <p:txBody>
          <a:bodyPr wrap="square" rtlCol="0">
            <a:spAutoFit/>
          </a:bodyPr>
          <a:lstStyle/>
          <a:p>
            <a:r>
              <a:rPr kumimoji="1" lang="en-US" altLang="ja-JP" dirty="0"/>
              <a:t>Total and differential </a:t>
            </a:r>
            <a:r>
              <a:rPr kumimoji="1" lang="en-US" altLang="ja-JP" dirty="0" err="1"/>
              <a:t>X</a:t>
            </a:r>
            <a:r>
              <a:rPr lang="en-US" altLang="ja-JP" dirty="0" err="1"/>
              <a:t>sections</a:t>
            </a:r>
            <a:endParaRPr kumimoji="1" lang="ja-JP" altLang="en-US" dirty="0"/>
          </a:p>
        </p:txBody>
      </p:sp>
      <p:sp>
        <p:nvSpPr>
          <p:cNvPr id="15" name="テキスト ボックス 14">
            <a:extLst>
              <a:ext uri="{FF2B5EF4-FFF2-40B4-BE49-F238E27FC236}">
                <a16:creationId xmlns:a16="http://schemas.microsoft.com/office/drawing/2014/main" id="{864A54F2-2EF8-7A96-1F60-4E36ED87ABC7}"/>
              </a:ext>
            </a:extLst>
          </p:cNvPr>
          <p:cNvSpPr txBox="1"/>
          <p:nvPr/>
        </p:nvSpPr>
        <p:spPr>
          <a:xfrm>
            <a:off x="539309" y="2279482"/>
            <a:ext cx="1289905" cy="646331"/>
          </a:xfrm>
          <a:prstGeom prst="rect">
            <a:avLst/>
          </a:prstGeom>
          <a:solidFill>
            <a:srgbClr val="99FFCC"/>
          </a:solidFill>
          <a:ln>
            <a:solidFill>
              <a:schemeClr val="tx1"/>
            </a:solidFill>
          </a:ln>
        </p:spPr>
        <p:txBody>
          <a:bodyPr wrap="none" rtlCol="0">
            <a:spAutoFit/>
          </a:bodyPr>
          <a:lstStyle/>
          <a:p>
            <a:r>
              <a:rPr kumimoji="1" lang="en-US" altLang="ja-JP" dirty="0"/>
              <a:t>Resonances</a:t>
            </a:r>
          </a:p>
          <a:p>
            <a:r>
              <a:rPr lang="en-US" altLang="ja-JP" dirty="0"/>
              <a:t>(</a:t>
            </a:r>
            <a:r>
              <a:rPr lang="en-US" altLang="ja-JP" i="1" dirty="0"/>
              <a:t>m</a:t>
            </a:r>
            <a:r>
              <a:rPr lang="en-US" altLang="ja-JP" i="1" baseline="-25000" dirty="0"/>
              <a:t>i</a:t>
            </a:r>
            <a:r>
              <a:rPr lang="en-US" altLang="ja-JP" i="1" dirty="0"/>
              <a:t>, </a:t>
            </a:r>
            <a:r>
              <a:rPr lang="en-US" altLang="ja-JP" i="1" dirty="0" err="1"/>
              <a:t>g</a:t>
            </a:r>
            <a:r>
              <a:rPr lang="en-US" altLang="ja-JP" i="1" baseline="-25000" dirty="0" err="1"/>
              <a:t>i</a:t>
            </a:r>
            <a:r>
              <a:rPr lang="en-US" altLang="ja-JP" i="1" dirty="0"/>
              <a:t>, </a:t>
            </a:r>
            <a:r>
              <a:rPr lang="en-US" altLang="ja-JP" i="1" dirty="0">
                <a:latin typeface="Symbol" panose="05050102010706020507" pitchFamily="18" charset="2"/>
              </a:rPr>
              <a:t>l</a:t>
            </a:r>
            <a:r>
              <a:rPr lang="en-US" altLang="ja-JP" i="1" baseline="-25000" dirty="0"/>
              <a:t>i</a:t>
            </a:r>
            <a:r>
              <a:rPr lang="en-US" altLang="ja-JP" dirty="0"/>
              <a:t>)</a:t>
            </a:r>
            <a:endParaRPr kumimoji="1" lang="ja-JP" altLang="en-US" dirty="0"/>
          </a:p>
        </p:txBody>
      </p:sp>
      <p:sp>
        <p:nvSpPr>
          <p:cNvPr id="17" name="テキスト ボックス 16">
            <a:extLst>
              <a:ext uri="{FF2B5EF4-FFF2-40B4-BE49-F238E27FC236}">
                <a16:creationId xmlns:a16="http://schemas.microsoft.com/office/drawing/2014/main" id="{B83E433E-7397-A259-E839-081E478900E1}"/>
              </a:ext>
            </a:extLst>
          </p:cNvPr>
          <p:cNvSpPr txBox="1"/>
          <p:nvPr/>
        </p:nvSpPr>
        <p:spPr>
          <a:xfrm>
            <a:off x="3481716" y="4203766"/>
            <a:ext cx="951607" cy="369332"/>
          </a:xfrm>
          <a:prstGeom prst="rect">
            <a:avLst/>
          </a:prstGeom>
          <a:solidFill>
            <a:srgbClr val="FFC000"/>
          </a:solidFill>
          <a:ln>
            <a:solidFill>
              <a:schemeClr val="tx1"/>
            </a:solidFill>
          </a:ln>
        </p:spPr>
        <p:txBody>
          <a:bodyPr wrap="none" rtlCol="0">
            <a:spAutoFit/>
          </a:bodyPr>
          <a:lstStyle/>
          <a:p>
            <a:r>
              <a:rPr kumimoji="1" lang="en-US" altLang="ja-JP" dirty="0"/>
              <a:t>GEANT4</a:t>
            </a:r>
            <a:endParaRPr kumimoji="1" lang="ja-JP" altLang="en-US" dirty="0"/>
          </a:p>
        </p:txBody>
      </p:sp>
      <p:sp>
        <p:nvSpPr>
          <p:cNvPr id="19" name="矢印: 左 18">
            <a:extLst>
              <a:ext uri="{FF2B5EF4-FFF2-40B4-BE49-F238E27FC236}">
                <a16:creationId xmlns:a16="http://schemas.microsoft.com/office/drawing/2014/main" id="{E142E661-8827-BEA0-D1F6-6181A0A24105}"/>
              </a:ext>
            </a:extLst>
          </p:cNvPr>
          <p:cNvSpPr/>
          <p:nvPr/>
        </p:nvSpPr>
        <p:spPr>
          <a:xfrm rot="10800000">
            <a:off x="1789212" y="2537255"/>
            <a:ext cx="702206" cy="104384"/>
          </a:xfrm>
          <a:prstGeom prst="lef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F08F986B-8C3F-4365-5B30-F706408D5230}"/>
              </a:ext>
            </a:extLst>
          </p:cNvPr>
          <p:cNvSpPr txBox="1"/>
          <p:nvPr/>
        </p:nvSpPr>
        <p:spPr>
          <a:xfrm>
            <a:off x="1533598" y="3254873"/>
            <a:ext cx="3084883" cy="369332"/>
          </a:xfrm>
          <a:prstGeom prst="rect">
            <a:avLst/>
          </a:prstGeom>
          <a:solidFill>
            <a:schemeClr val="accent2">
              <a:lumMod val="40000"/>
              <a:lumOff val="60000"/>
            </a:schemeClr>
          </a:solidFill>
          <a:ln>
            <a:solidFill>
              <a:schemeClr val="tx1"/>
            </a:solidFill>
          </a:ln>
        </p:spPr>
        <p:txBody>
          <a:bodyPr wrap="none" rtlCol="0">
            <a:spAutoFit/>
          </a:bodyPr>
          <a:lstStyle/>
          <a:p>
            <a:r>
              <a:rPr lang="en-US" altLang="ja-JP" dirty="0"/>
              <a:t>Total and D</a:t>
            </a:r>
            <a:r>
              <a:rPr kumimoji="1" lang="en-US" altLang="ja-JP" dirty="0"/>
              <a:t>ifferential</a:t>
            </a:r>
            <a:r>
              <a:rPr lang="en-US" altLang="ja-JP" dirty="0"/>
              <a:t> </a:t>
            </a:r>
            <a:r>
              <a:rPr kumimoji="1" lang="en-US" altLang="ja-JP" dirty="0" err="1"/>
              <a:t>X</a:t>
            </a:r>
            <a:r>
              <a:rPr lang="en-US" altLang="ja-JP" dirty="0" err="1"/>
              <a:t>sections</a:t>
            </a:r>
            <a:endParaRPr kumimoji="1" lang="ja-JP" altLang="en-US" dirty="0"/>
          </a:p>
        </p:txBody>
      </p:sp>
      <p:sp>
        <p:nvSpPr>
          <p:cNvPr id="22" name="テキスト ボックス 21">
            <a:extLst>
              <a:ext uri="{FF2B5EF4-FFF2-40B4-BE49-F238E27FC236}">
                <a16:creationId xmlns:a16="http://schemas.microsoft.com/office/drawing/2014/main" id="{4FC074C0-00D3-4354-3451-77B720288647}"/>
              </a:ext>
            </a:extLst>
          </p:cNvPr>
          <p:cNvSpPr txBox="1"/>
          <p:nvPr/>
        </p:nvSpPr>
        <p:spPr>
          <a:xfrm>
            <a:off x="2821276" y="3628066"/>
            <a:ext cx="2724913" cy="369332"/>
          </a:xfrm>
          <a:prstGeom prst="rect">
            <a:avLst/>
          </a:prstGeom>
          <a:solidFill>
            <a:schemeClr val="accent2">
              <a:lumMod val="40000"/>
              <a:lumOff val="60000"/>
            </a:schemeClr>
          </a:solidFill>
          <a:ln>
            <a:solidFill>
              <a:schemeClr val="tx1"/>
            </a:solidFill>
          </a:ln>
        </p:spPr>
        <p:txBody>
          <a:bodyPr wrap="none" rtlCol="0">
            <a:spAutoFit/>
          </a:bodyPr>
          <a:lstStyle/>
          <a:p>
            <a:r>
              <a:rPr kumimoji="1" lang="en-US" altLang="ja-JP" dirty="0" err="1">
                <a:latin typeface="Symbol" panose="05050102010706020507" pitchFamily="18" charset="2"/>
              </a:rPr>
              <a:t>p</a:t>
            </a:r>
            <a:r>
              <a:rPr lang="en-US" altLang="ja-JP" dirty="0" err="1"/>
              <a:t>N</a:t>
            </a:r>
            <a:r>
              <a:rPr lang="en-US" altLang="ja-JP" dirty="0"/>
              <a:t> or </a:t>
            </a:r>
            <a:r>
              <a:rPr lang="en-US" altLang="ja-JP" dirty="0" err="1">
                <a:latin typeface="Symbol" panose="05050102010706020507" pitchFamily="18" charset="2"/>
              </a:rPr>
              <a:t>pp</a:t>
            </a:r>
            <a:r>
              <a:rPr lang="en-US" altLang="ja-JP" dirty="0" err="1"/>
              <a:t>N</a:t>
            </a:r>
            <a:r>
              <a:rPr lang="en-US" altLang="ja-JP" dirty="0"/>
              <a:t> event generator</a:t>
            </a:r>
            <a:endParaRPr kumimoji="1" lang="ja-JP" altLang="en-US" dirty="0"/>
          </a:p>
        </p:txBody>
      </p:sp>
      <p:sp>
        <p:nvSpPr>
          <p:cNvPr id="25" name="矢印: U ターン 24">
            <a:extLst>
              <a:ext uri="{FF2B5EF4-FFF2-40B4-BE49-F238E27FC236}">
                <a16:creationId xmlns:a16="http://schemas.microsoft.com/office/drawing/2014/main" id="{85D6AFB9-5580-6FC5-9D5D-886BEA6A6491}"/>
              </a:ext>
            </a:extLst>
          </p:cNvPr>
          <p:cNvSpPr/>
          <p:nvPr/>
        </p:nvSpPr>
        <p:spPr>
          <a:xfrm rot="16200000" flipV="1">
            <a:off x="5500768" y="2396036"/>
            <a:ext cx="3658822" cy="3443056"/>
          </a:xfrm>
          <a:prstGeom prst="uturnArrow">
            <a:avLst>
              <a:gd name="adj1" fmla="val 8789"/>
              <a:gd name="adj2" fmla="val 11449"/>
              <a:gd name="adj3" fmla="val 30507"/>
              <a:gd name="adj4" fmla="val 18434"/>
              <a:gd name="adj5" fmla="val 44864"/>
            </a:avLst>
          </a:prstGeom>
          <a:solidFill>
            <a:srgbClr val="FCA2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矢印: 下 26">
            <a:extLst>
              <a:ext uri="{FF2B5EF4-FFF2-40B4-BE49-F238E27FC236}">
                <a16:creationId xmlns:a16="http://schemas.microsoft.com/office/drawing/2014/main" id="{9F87DB53-156B-6611-77B4-82362C8CC644}"/>
              </a:ext>
            </a:extLst>
          </p:cNvPr>
          <p:cNvSpPr/>
          <p:nvPr/>
        </p:nvSpPr>
        <p:spPr>
          <a:xfrm>
            <a:off x="3939142" y="4602273"/>
            <a:ext cx="102126" cy="223391"/>
          </a:xfrm>
          <a:prstGeom prst="downArrow">
            <a:avLst/>
          </a:prstGeom>
          <a:solidFill>
            <a:srgbClr val="FDF6A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2AC89834-6677-D8A1-6BB4-A82829062DD2}"/>
              </a:ext>
            </a:extLst>
          </p:cNvPr>
          <p:cNvSpPr txBox="1"/>
          <p:nvPr/>
        </p:nvSpPr>
        <p:spPr>
          <a:xfrm>
            <a:off x="2552535" y="1255996"/>
            <a:ext cx="2925723" cy="400110"/>
          </a:xfrm>
          <a:prstGeom prst="rect">
            <a:avLst/>
          </a:prstGeom>
          <a:solidFill>
            <a:srgbClr val="FAA919"/>
          </a:solidFill>
          <a:ln w="57150">
            <a:solidFill>
              <a:schemeClr val="tx1"/>
            </a:solidFill>
          </a:ln>
        </p:spPr>
        <p:txBody>
          <a:bodyPr wrap="square" rtlCol="0">
            <a:spAutoFit/>
          </a:bodyPr>
          <a:lstStyle/>
          <a:p>
            <a:pPr algn="ctr"/>
            <a:r>
              <a:rPr kumimoji="1" lang="en-US" altLang="ja-JP" sz="2000" b="1" dirty="0"/>
              <a:t>We are developing this!</a:t>
            </a:r>
            <a:endParaRPr kumimoji="1" lang="ja-JP" altLang="en-US" sz="2000" b="1" dirty="0"/>
          </a:p>
        </p:txBody>
      </p:sp>
      <p:sp>
        <p:nvSpPr>
          <p:cNvPr id="29" name="矢印: 下 28">
            <a:extLst>
              <a:ext uri="{FF2B5EF4-FFF2-40B4-BE49-F238E27FC236}">
                <a16:creationId xmlns:a16="http://schemas.microsoft.com/office/drawing/2014/main" id="{D2D91216-6B5B-E170-F32B-C7E6D772F262}"/>
              </a:ext>
            </a:extLst>
          </p:cNvPr>
          <p:cNvSpPr/>
          <p:nvPr/>
        </p:nvSpPr>
        <p:spPr>
          <a:xfrm>
            <a:off x="3957520" y="1693922"/>
            <a:ext cx="105193" cy="410054"/>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矢印: 左 29">
            <a:extLst>
              <a:ext uri="{FF2B5EF4-FFF2-40B4-BE49-F238E27FC236}">
                <a16:creationId xmlns:a16="http://schemas.microsoft.com/office/drawing/2014/main" id="{402C7091-5899-4E05-FACF-A67BA30B2DA7}"/>
              </a:ext>
            </a:extLst>
          </p:cNvPr>
          <p:cNvSpPr/>
          <p:nvPr/>
        </p:nvSpPr>
        <p:spPr>
          <a:xfrm>
            <a:off x="5420381" y="2460031"/>
            <a:ext cx="582532" cy="146101"/>
          </a:xfrm>
          <a:prstGeom prst="leftArrow">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13EC476A-A0B7-333C-40B3-E78B04EFCB70}"/>
              </a:ext>
            </a:extLst>
          </p:cNvPr>
          <p:cNvSpPr txBox="1"/>
          <p:nvPr/>
        </p:nvSpPr>
        <p:spPr>
          <a:xfrm>
            <a:off x="5596504" y="2606133"/>
            <a:ext cx="420308" cy="369332"/>
          </a:xfrm>
          <a:prstGeom prst="rect">
            <a:avLst/>
          </a:prstGeom>
          <a:noFill/>
        </p:spPr>
        <p:txBody>
          <a:bodyPr wrap="none" rtlCol="0">
            <a:spAutoFit/>
          </a:bodyPr>
          <a:lstStyle/>
          <a:p>
            <a:r>
              <a:rPr kumimoji="1" lang="en-US" altLang="ja-JP" dirty="0"/>
              <a:t>Fit</a:t>
            </a:r>
            <a:endParaRPr kumimoji="1" lang="ja-JP" altLang="en-US" dirty="0"/>
          </a:p>
        </p:txBody>
      </p:sp>
      <p:sp>
        <p:nvSpPr>
          <p:cNvPr id="33" name="矢印: 左右 32">
            <a:extLst>
              <a:ext uri="{FF2B5EF4-FFF2-40B4-BE49-F238E27FC236}">
                <a16:creationId xmlns:a16="http://schemas.microsoft.com/office/drawing/2014/main" id="{61E1C149-6029-7D6F-4606-333597D522E9}"/>
              </a:ext>
            </a:extLst>
          </p:cNvPr>
          <p:cNvSpPr/>
          <p:nvPr/>
        </p:nvSpPr>
        <p:spPr>
          <a:xfrm rot="3696821">
            <a:off x="1087208" y="4628788"/>
            <a:ext cx="2670371" cy="370603"/>
          </a:xfrm>
          <a:prstGeom prst="leftRightArrow">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0E0EFF"/>
                </a:solidFill>
              </a:rPr>
              <a:t>Compare</a:t>
            </a:r>
            <a:endParaRPr kumimoji="1" lang="ja-JP" altLang="en-US" dirty="0">
              <a:solidFill>
                <a:srgbClr val="0E0EFF"/>
              </a:solidFill>
            </a:endParaRPr>
          </a:p>
        </p:txBody>
      </p:sp>
      <p:sp>
        <p:nvSpPr>
          <p:cNvPr id="34" name="正方形/長方形 33">
            <a:extLst>
              <a:ext uri="{FF2B5EF4-FFF2-40B4-BE49-F238E27FC236}">
                <a16:creationId xmlns:a16="http://schemas.microsoft.com/office/drawing/2014/main" id="{0F3CF567-8961-F3B2-E77E-FFB724213429}"/>
              </a:ext>
            </a:extLst>
          </p:cNvPr>
          <p:cNvSpPr/>
          <p:nvPr/>
        </p:nvSpPr>
        <p:spPr>
          <a:xfrm>
            <a:off x="375761" y="2105598"/>
            <a:ext cx="7751397" cy="1909112"/>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矢印: 左右 31">
            <a:extLst>
              <a:ext uri="{FF2B5EF4-FFF2-40B4-BE49-F238E27FC236}">
                <a16:creationId xmlns:a16="http://schemas.microsoft.com/office/drawing/2014/main" id="{BFFCF29C-62A9-AC76-3629-698F581ED52C}"/>
              </a:ext>
            </a:extLst>
          </p:cNvPr>
          <p:cNvSpPr/>
          <p:nvPr/>
        </p:nvSpPr>
        <p:spPr>
          <a:xfrm rot="632249">
            <a:off x="1753900" y="2936524"/>
            <a:ext cx="4347247" cy="361129"/>
          </a:xfrm>
          <a:prstGeom prst="lef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0E0EFF"/>
                </a:solidFill>
              </a:rPr>
              <a:t>Compare</a:t>
            </a:r>
            <a:endParaRPr kumimoji="1" lang="ja-JP" altLang="en-US" dirty="0">
              <a:solidFill>
                <a:srgbClr val="0E0EFF"/>
              </a:solidFill>
            </a:endParaRPr>
          </a:p>
        </p:txBody>
      </p:sp>
      <p:sp>
        <p:nvSpPr>
          <p:cNvPr id="20" name="矢印: 左 19">
            <a:extLst>
              <a:ext uri="{FF2B5EF4-FFF2-40B4-BE49-F238E27FC236}">
                <a16:creationId xmlns:a16="http://schemas.microsoft.com/office/drawing/2014/main" id="{BB2D45B2-C522-D768-42CE-6F5A70D28F56}"/>
              </a:ext>
            </a:extLst>
          </p:cNvPr>
          <p:cNvSpPr/>
          <p:nvPr/>
        </p:nvSpPr>
        <p:spPr>
          <a:xfrm rot="16200000">
            <a:off x="4609466" y="3182005"/>
            <a:ext cx="679062" cy="118562"/>
          </a:xfrm>
          <a:prstGeom prst="leftArrow">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27D47909-0943-9AF3-6A46-7EB5B42B14A8}"/>
              </a:ext>
            </a:extLst>
          </p:cNvPr>
          <p:cNvSpPr txBox="1"/>
          <p:nvPr/>
        </p:nvSpPr>
        <p:spPr>
          <a:xfrm>
            <a:off x="2408191" y="5291175"/>
            <a:ext cx="3157524" cy="369332"/>
          </a:xfrm>
          <a:prstGeom prst="rect">
            <a:avLst/>
          </a:prstGeom>
          <a:solidFill>
            <a:srgbClr val="FFFF99"/>
          </a:solidFill>
          <a:ln>
            <a:solidFill>
              <a:schemeClr val="tx1"/>
            </a:solidFill>
          </a:ln>
        </p:spPr>
        <p:txBody>
          <a:bodyPr wrap="square" rtlCol="0">
            <a:spAutoFit/>
          </a:bodyPr>
          <a:lstStyle/>
          <a:p>
            <a:r>
              <a:rPr lang="en-US" altLang="ja-JP" dirty="0"/>
              <a:t>Reconstructed </a:t>
            </a:r>
            <a:r>
              <a:rPr kumimoji="1" lang="en-US" altLang="ja-JP" dirty="0" err="1">
                <a:latin typeface="Symbol" panose="05050102010706020507" pitchFamily="18" charset="2"/>
              </a:rPr>
              <a:t>p</a:t>
            </a:r>
            <a:r>
              <a:rPr lang="en-US" altLang="ja-JP" dirty="0" err="1"/>
              <a:t>N</a:t>
            </a:r>
            <a:r>
              <a:rPr lang="en-US" altLang="ja-JP" dirty="0"/>
              <a:t> or </a:t>
            </a:r>
            <a:r>
              <a:rPr lang="en-US" altLang="ja-JP" dirty="0" err="1">
                <a:latin typeface="Symbol" panose="05050102010706020507" pitchFamily="18" charset="2"/>
              </a:rPr>
              <a:t>pp</a:t>
            </a:r>
            <a:r>
              <a:rPr lang="en-US" altLang="ja-JP" dirty="0" err="1"/>
              <a:t>N</a:t>
            </a:r>
            <a:r>
              <a:rPr lang="en-US" altLang="ja-JP" dirty="0"/>
              <a:t> tracks</a:t>
            </a:r>
            <a:endParaRPr kumimoji="1" lang="ja-JP" altLang="en-US" dirty="0"/>
          </a:p>
        </p:txBody>
      </p:sp>
      <p:sp>
        <p:nvSpPr>
          <p:cNvPr id="3" name="TextBox 2">
            <a:extLst>
              <a:ext uri="{FF2B5EF4-FFF2-40B4-BE49-F238E27FC236}">
                <a16:creationId xmlns:a16="http://schemas.microsoft.com/office/drawing/2014/main" id="{5F83BAE1-8E06-AF1B-BD64-DCF3168FE20B}"/>
              </a:ext>
            </a:extLst>
          </p:cNvPr>
          <p:cNvSpPr txBox="1"/>
          <p:nvPr/>
        </p:nvSpPr>
        <p:spPr>
          <a:xfrm>
            <a:off x="5748790" y="6054484"/>
            <a:ext cx="3410485" cy="369332"/>
          </a:xfrm>
          <a:prstGeom prst="rect">
            <a:avLst/>
          </a:prstGeom>
          <a:solidFill>
            <a:srgbClr val="FAA919"/>
          </a:solidFill>
        </p:spPr>
        <p:txBody>
          <a:bodyPr wrap="none" rtlCol="0">
            <a:spAutoFit/>
          </a:bodyPr>
          <a:lstStyle/>
          <a:p>
            <a:r>
              <a:rPr lang="en-US" altLang="ja-JP" b="1" dirty="0"/>
              <a:t>(slide provided by Hiroyuki </a:t>
            </a:r>
            <a:r>
              <a:rPr lang="en-US" altLang="ja-JP" b="1" dirty="0" err="1"/>
              <a:t>Sako</a:t>
            </a:r>
            <a:r>
              <a:rPr lang="en-US" altLang="ja-JP" b="1" dirty="0"/>
              <a:t>)</a:t>
            </a:r>
            <a:endParaRPr lang="en-US" b="1" dirty="0"/>
          </a:p>
        </p:txBody>
      </p:sp>
      <p:sp>
        <p:nvSpPr>
          <p:cNvPr id="18" name="矢印: 左 17">
            <a:extLst>
              <a:ext uri="{FF2B5EF4-FFF2-40B4-BE49-F238E27FC236}">
                <a16:creationId xmlns:a16="http://schemas.microsoft.com/office/drawing/2014/main" id="{782DB4E0-0BDF-30DA-10EC-0AD8FB3B36F4}"/>
              </a:ext>
            </a:extLst>
          </p:cNvPr>
          <p:cNvSpPr/>
          <p:nvPr/>
        </p:nvSpPr>
        <p:spPr>
          <a:xfrm rot="16200000">
            <a:off x="2678851" y="2957278"/>
            <a:ext cx="579472" cy="118561"/>
          </a:xfrm>
          <a:prstGeom prst="leftArrow">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矢印: 下 25">
            <a:extLst>
              <a:ext uri="{FF2B5EF4-FFF2-40B4-BE49-F238E27FC236}">
                <a16:creationId xmlns:a16="http://schemas.microsoft.com/office/drawing/2014/main" id="{5C02D570-2234-AC5E-6C49-581C60A65698}"/>
              </a:ext>
            </a:extLst>
          </p:cNvPr>
          <p:cNvSpPr/>
          <p:nvPr/>
        </p:nvSpPr>
        <p:spPr>
          <a:xfrm>
            <a:off x="3923820" y="3950216"/>
            <a:ext cx="119493" cy="244341"/>
          </a:xfrm>
          <a:prstGeom prst="downArrow">
            <a:avLst/>
          </a:prstGeom>
          <a:solidFill>
            <a:srgbClr val="FDF6A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Footer Placeholder 6">
            <a:extLst>
              <a:ext uri="{FF2B5EF4-FFF2-40B4-BE49-F238E27FC236}">
                <a16:creationId xmlns:a16="http://schemas.microsoft.com/office/drawing/2014/main" id="{90D932AE-04FB-DC0A-BFB8-EB4371D47C5F}"/>
              </a:ext>
            </a:extLst>
          </p:cNvPr>
          <p:cNvSpPr>
            <a:spLocks noGrp="1"/>
          </p:cNvSpPr>
          <p:nvPr>
            <p:ph type="ftr" sz="quarter" idx="11"/>
          </p:nvPr>
        </p:nvSpPr>
        <p:spPr>
          <a:xfrm>
            <a:off x="0" y="6517484"/>
            <a:ext cx="6553200" cy="365125"/>
          </a:xfrm>
        </p:spPr>
        <p:txBody>
          <a:bodyPr/>
          <a:lstStyle/>
          <a:p>
            <a:pPr>
              <a:defRPr/>
            </a:pPr>
            <a:r>
              <a:rPr lang="en-US" dirty="0"/>
              <a:t>NSTAR 2024 |     York, England   |    June 20, 2024      |    P.L. Cole</a:t>
            </a:r>
          </a:p>
        </p:txBody>
      </p:sp>
    </p:spTree>
    <p:extLst>
      <p:ext uri="{BB962C8B-B14F-4D97-AF65-F5344CB8AC3E}">
        <p14:creationId xmlns:p14="http://schemas.microsoft.com/office/powerpoint/2010/main" val="293536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DDF71-71CE-76A8-6667-418C9026F92C}"/>
              </a:ext>
            </a:extLst>
          </p:cNvPr>
          <p:cNvSpPr>
            <a:spLocks noGrp="1"/>
          </p:cNvSpPr>
          <p:nvPr>
            <p:ph type="title"/>
          </p:nvPr>
        </p:nvSpPr>
        <p:spPr/>
        <p:txBody>
          <a:bodyPr/>
          <a:lstStyle/>
          <a:p>
            <a:r>
              <a:rPr lang="en-US" dirty="0"/>
              <a:t>The Panel</a:t>
            </a:r>
          </a:p>
        </p:txBody>
      </p:sp>
      <p:sp>
        <p:nvSpPr>
          <p:cNvPr id="3" name="Content Placeholder 2">
            <a:extLst>
              <a:ext uri="{FF2B5EF4-FFF2-40B4-BE49-F238E27FC236}">
                <a16:creationId xmlns:a16="http://schemas.microsoft.com/office/drawing/2014/main" id="{8C7B7515-3721-4272-A8E6-C28ABDC19441}"/>
              </a:ext>
            </a:extLst>
          </p:cNvPr>
          <p:cNvSpPr>
            <a:spLocks noGrp="1"/>
          </p:cNvSpPr>
          <p:nvPr>
            <p:ph idx="1"/>
          </p:nvPr>
        </p:nvSpPr>
        <p:spPr>
          <a:xfrm>
            <a:off x="0" y="1600200"/>
            <a:ext cx="9144000" cy="4525963"/>
          </a:xfrm>
          <a:solidFill>
            <a:srgbClr val="FAA919"/>
          </a:solidFill>
        </p:spPr>
        <p:txBody>
          <a:bodyPr/>
          <a:lstStyle/>
          <a:p>
            <a:pPr marL="0" indent="0" rtl="0">
              <a:buNone/>
            </a:pPr>
            <a:r>
              <a:rPr lang="en-US" sz="1800" b="1" dirty="0">
                <a:solidFill>
                  <a:srgbClr val="000000"/>
                </a:solidFill>
                <a:effectLst/>
                <a:latin typeface="Aptos" panose="020B0004020202020204" pitchFamily="34" charset="0"/>
              </a:rPr>
              <a:t>Izabela </a:t>
            </a:r>
            <a:r>
              <a:rPr lang="en-US" sz="1800" b="1" dirty="0" err="1">
                <a:solidFill>
                  <a:srgbClr val="000000"/>
                </a:solidFill>
                <a:effectLst/>
                <a:latin typeface="Aptos" panose="020B0004020202020204" pitchFamily="34" charset="0"/>
              </a:rPr>
              <a:t>Ciepal</a:t>
            </a:r>
            <a:r>
              <a:rPr lang="en-US" sz="1800" b="1" dirty="0">
                <a:solidFill>
                  <a:srgbClr val="000000"/>
                </a:solidFill>
                <a:effectLst/>
                <a:latin typeface="Aptos" panose="020B0004020202020204" pitchFamily="34" charset="0"/>
              </a:rPr>
              <a:t> </a:t>
            </a:r>
            <a:r>
              <a:rPr lang="en-US" sz="1800" dirty="0">
                <a:solidFill>
                  <a:srgbClr val="000000"/>
                </a:solidFill>
                <a:effectLst/>
                <a:latin typeface="Aptos" panose="020B0004020202020204" pitchFamily="34" charset="0"/>
              </a:rPr>
              <a:t>– Institute of Nuclear Physics PAS, Kraków  (</a:t>
            </a:r>
            <a:r>
              <a:rPr lang="en-US" sz="1800" dirty="0" err="1">
                <a:solidFill>
                  <a:srgbClr val="000000"/>
                </a:solidFill>
                <a:effectLst/>
                <a:latin typeface="Aptos" panose="020B0004020202020204" pitchFamily="34" charset="0"/>
              </a:rPr>
              <a:t>Timelike</a:t>
            </a:r>
            <a:r>
              <a:rPr lang="en-US" sz="1800" dirty="0">
                <a:solidFill>
                  <a:srgbClr val="000000"/>
                </a:solidFill>
                <a:effectLst/>
                <a:latin typeface="Aptos" panose="020B0004020202020204" pitchFamily="34" charset="0"/>
              </a:rPr>
              <a:t> Regime) [HADES]</a:t>
            </a:r>
          </a:p>
          <a:p>
            <a:pPr marL="0" indent="0" rtl="0">
              <a:buNone/>
            </a:pPr>
            <a:endParaRPr lang="en-US" sz="1800" dirty="0">
              <a:solidFill>
                <a:srgbClr val="000000"/>
              </a:solidFill>
              <a:effectLst/>
              <a:latin typeface="Aptos" panose="020B0004020202020204" pitchFamily="34" charset="0"/>
            </a:endParaRPr>
          </a:p>
          <a:p>
            <a:pPr marL="0" indent="0" rtl="0">
              <a:buNone/>
            </a:pPr>
            <a:r>
              <a:rPr lang="en-US" sz="1800" b="1" dirty="0">
                <a:solidFill>
                  <a:srgbClr val="000000"/>
                </a:solidFill>
                <a:effectLst/>
                <a:latin typeface="Aptos" panose="020B0004020202020204" pitchFamily="34" charset="0"/>
              </a:rPr>
              <a:t>Phil Cole </a:t>
            </a:r>
            <a:r>
              <a:rPr lang="en-US" sz="1800" dirty="0">
                <a:solidFill>
                  <a:srgbClr val="000000"/>
                </a:solidFill>
                <a:effectLst/>
                <a:latin typeface="Aptos" panose="020B0004020202020204" pitchFamily="34" charset="0"/>
              </a:rPr>
              <a:t>– Lamar University,  Chair of Session [</a:t>
            </a:r>
            <a:r>
              <a:rPr lang="en-US" sz="1800" dirty="0" err="1">
                <a:solidFill>
                  <a:srgbClr val="000000"/>
                </a:solidFill>
                <a:effectLst/>
                <a:latin typeface="Aptos" panose="020B0004020202020204" pitchFamily="34" charset="0"/>
              </a:rPr>
              <a:t>JLab</a:t>
            </a:r>
            <a:r>
              <a:rPr lang="en-US" sz="1800" dirty="0">
                <a:solidFill>
                  <a:srgbClr val="000000"/>
                </a:solidFill>
                <a:effectLst/>
                <a:latin typeface="Aptos" panose="020B0004020202020204" pitchFamily="34" charset="0"/>
              </a:rPr>
              <a:t> + E45 + BGOOD]</a:t>
            </a:r>
          </a:p>
          <a:p>
            <a:pPr marL="0" indent="0" rtl="0">
              <a:buNone/>
            </a:pPr>
            <a:endParaRPr lang="en-US" sz="1800" dirty="0">
              <a:solidFill>
                <a:srgbClr val="000000"/>
              </a:solidFill>
              <a:effectLst/>
              <a:latin typeface="Aptos" panose="020B0004020202020204" pitchFamily="34" charset="0"/>
            </a:endParaRPr>
          </a:p>
          <a:p>
            <a:pPr marL="0" indent="0" rtl="0">
              <a:buNone/>
            </a:pPr>
            <a:r>
              <a:rPr lang="en-US" sz="1800" b="1" dirty="0">
                <a:solidFill>
                  <a:srgbClr val="000000"/>
                </a:solidFill>
                <a:effectLst/>
                <a:latin typeface="Aptos" panose="020B0004020202020204" pitchFamily="34" charset="0"/>
              </a:rPr>
              <a:t>Ralf </a:t>
            </a:r>
            <a:r>
              <a:rPr lang="en-US" sz="1800" b="1" dirty="0" err="1">
                <a:solidFill>
                  <a:srgbClr val="000000"/>
                </a:solidFill>
                <a:effectLst/>
                <a:latin typeface="Aptos" panose="020B0004020202020204" pitchFamily="34" charset="0"/>
              </a:rPr>
              <a:t>Gothe</a:t>
            </a:r>
            <a:r>
              <a:rPr lang="en-US" sz="1800" b="1" dirty="0">
                <a:solidFill>
                  <a:srgbClr val="000000"/>
                </a:solidFill>
                <a:effectLst/>
                <a:latin typeface="Aptos" panose="020B0004020202020204" pitchFamily="34" charset="0"/>
              </a:rPr>
              <a:t> </a:t>
            </a:r>
            <a:r>
              <a:rPr lang="en-US" sz="1800" dirty="0">
                <a:solidFill>
                  <a:srgbClr val="000000"/>
                </a:solidFill>
                <a:effectLst/>
                <a:latin typeface="Aptos" panose="020B0004020202020204" pitchFamily="34" charset="0"/>
              </a:rPr>
              <a:t>– University of South Carolina  (electroproduction of baryon resonances) [</a:t>
            </a:r>
            <a:r>
              <a:rPr lang="en-US" sz="1800" dirty="0" err="1">
                <a:solidFill>
                  <a:srgbClr val="000000"/>
                </a:solidFill>
                <a:effectLst/>
                <a:latin typeface="Aptos" panose="020B0004020202020204" pitchFamily="34" charset="0"/>
              </a:rPr>
              <a:t>JLab</a:t>
            </a:r>
            <a:r>
              <a:rPr lang="en-US" sz="1800" dirty="0">
                <a:solidFill>
                  <a:srgbClr val="000000"/>
                </a:solidFill>
                <a:effectLst/>
                <a:latin typeface="Aptos" panose="020B0004020202020204" pitchFamily="34" charset="0"/>
              </a:rPr>
              <a:t>]</a:t>
            </a:r>
          </a:p>
          <a:p>
            <a:pPr marL="0" indent="0" rtl="0">
              <a:buNone/>
            </a:pPr>
            <a:endParaRPr lang="en-US" sz="1800" dirty="0">
              <a:solidFill>
                <a:srgbClr val="000000"/>
              </a:solidFill>
              <a:effectLst/>
              <a:latin typeface="Aptos" panose="020B0004020202020204" pitchFamily="34" charset="0"/>
            </a:endParaRPr>
          </a:p>
          <a:p>
            <a:pPr marL="0" indent="0" rtl="0">
              <a:buNone/>
            </a:pPr>
            <a:r>
              <a:rPr lang="en-US" sz="1800" b="1" dirty="0" err="1">
                <a:solidFill>
                  <a:srgbClr val="000000"/>
                </a:solidFill>
                <a:effectLst/>
                <a:latin typeface="Aptos" panose="020B0004020202020204" pitchFamily="34" charset="0"/>
              </a:rPr>
              <a:t>Shinhyung</a:t>
            </a:r>
            <a:r>
              <a:rPr lang="en-US" sz="1800" b="1" dirty="0">
                <a:solidFill>
                  <a:srgbClr val="000000"/>
                </a:solidFill>
                <a:effectLst/>
                <a:latin typeface="Aptos" panose="020B0004020202020204" pitchFamily="34" charset="0"/>
              </a:rPr>
              <a:t> Kim</a:t>
            </a:r>
            <a:r>
              <a:rPr lang="en-US" sz="1800" dirty="0">
                <a:solidFill>
                  <a:srgbClr val="000000"/>
                </a:solidFill>
                <a:effectLst/>
                <a:latin typeface="Aptos" panose="020B0004020202020204" pitchFamily="34" charset="0"/>
              </a:rPr>
              <a:t> – Kyungpook National University (</a:t>
            </a:r>
            <a:r>
              <a:rPr lang="el-GR" sz="1800" dirty="0">
                <a:solidFill>
                  <a:srgbClr val="000000"/>
                </a:solidFill>
                <a:effectLst/>
                <a:latin typeface="Aptos" panose="020B0004020202020204" pitchFamily="34" charset="0"/>
              </a:rPr>
              <a:t>π</a:t>
            </a:r>
            <a:r>
              <a:rPr lang="en-US" sz="1800" dirty="0">
                <a:solidFill>
                  <a:srgbClr val="000000"/>
                </a:solidFill>
                <a:effectLst/>
                <a:latin typeface="Aptos" panose="020B0004020202020204" pitchFamily="34" charset="0"/>
              </a:rPr>
              <a:t>N -&gt; </a:t>
            </a:r>
            <a:r>
              <a:rPr lang="el-GR" sz="1800" dirty="0" err="1">
                <a:solidFill>
                  <a:srgbClr val="000000"/>
                </a:solidFill>
                <a:effectLst/>
                <a:latin typeface="Aptos" panose="020B0004020202020204" pitchFamily="34" charset="0"/>
              </a:rPr>
              <a:t>ππ</a:t>
            </a:r>
            <a:r>
              <a:rPr lang="en-US" sz="1800" dirty="0">
                <a:solidFill>
                  <a:srgbClr val="000000"/>
                </a:solidFill>
                <a:effectLst/>
                <a:latin typeface="Aptos" panose="020B0004020202020204" pitchFamily="34" charset="0"/>
              </a:rPr>
              <a:t>N) [J-PARC-E45]</a:t>
            </a:r>
          </a:p>
          <a:p>
            <a:pPr marL="0" indent="0" rtl="0">
              <a:buNone/>
            </a:pPr>
            <a:endParaRPr lang="en-US" sz="1800" dirty="0">
              <a:solidFill>
                <a:srgbClr val="000000"/>
              </a:solidFill>
              <a:effectLst/>
              <a:latin typeface="Aptos" panose="020B0004020202020204" pitchFamily="34" charset="0"/>
            </a:endParaRPr>
          </a:p>
          <a:p>
            <a:pPr marL="0" indent="0" rtl="0">
              <a:buNone/>
            </a:pPr>
            <a:r>
              <a:rPr lang="en-US" sz="1800" b="1" dirty="0">
                <a:solidFill>
                  <a:srgbClr val="000000"/>
                </a:solidFill>
                <a:effectLst/>
                <a:latin typeface="Aptos" panose="020B0004020202020204" pitchFamily="34" charset="0"/>
              </a:rPr>
              <a:t>Yannick Wunderlich</a:t>
            </a:r>
            <a:r>
              <a:rPr lang="en-US" sz="1800" dirty="0">
                <a:solidFill>
                  <a:srgbClr val="000000"/>
                </a:solidFill>
                <a:effectLst/>
                <a:latin typeface="Aptos" panose="020B0004020202020204" pitchFamily="34" charset="0"/>
              </a:rPr>
              <a:t> – University of Bonn (Amplitude Analysis)</a:t>
            </a:r>
          </a:p>
          <a:p>
            <a:pPr marL="400050" lvl="1" indent="0">
              <a:buNone/>
            </a:pPr>
            <a:endParaRPr lang="en-US" sz="1800" dirty="0">
              <a:solidFill>
                <a:srgbClr val="000000"/>
              </a:solidFill>
              <a:latin typeface="Aptos" panose="020B0004020202020204" pitchFamily="34" charset="0"/>
              <a:cs typeface="Times New Roman" panose="02020603050405020304" pitchFamily="18" charset="0"/>
            </a:endParaRPr>
          </a:p>
          <a:p>
            <a:pPr marL="400050" lvl="1" indent="0">
              <a:buNone/>
            </a:pPr>
            <a:endParaRPr lang="en-US" sz="18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0" indent="0" algn="ctr">
              <a:buNone/>
            </a:pPr>
            <a:r>
              <a:rPr lang="en-US" sz="2000" dirty="0">
                <a:solidFill>
                  <a:srgbClr val="000000"/>
                </a:solidFill>
                <a:effectLst/>
                <a:latin typeface="+mj-lt"/>
                <a:ea typeface="Times New Roman" panose="02020603050405020304" pitchFamily="18" charset="0"/>
                <a:cs typeface="Times New Roman" panose="02020603050405020304" pitchFamily="18" charset="0"/>
              </a:rPr>
              <a:t>There will be a short presentation on the exploring the production of N*s </a:t>
            </a:r>
          </a:p>
          <a:p>
            <a:pPr marL="0" indent="0" algn="ctr">
              <a:buNone/>
            </a:pPr>
            <a:r>
              <a:rPr lang="en-US" sz="2000" dirty="0">
                <a:solidFill>
                  <a:srgbClr val="000000"/>
                </a:solidFill>
                <a:effectLst/>
                <a:latin typeface="+mj-lt"/>
                <a:ea typeface="Times New Roman" panose="02020603050405020304" pitchFamily="18" charset="0"/>
                <a:cs typeface="Times New Roman" panose="02020603050405020304" pitchFamily="18" charset="0"/>
              </a:rPr>
              <a:t>with pion and electron beams, followed by a panel discussion and open forum.  </a:t>
            </a:r>
            <a:endParaRPr lang="en-US" sz="2000" dirty="0">
              <a:effectLst/>
              <a:latin typeface="+mj-lt"/>
              <a:ea typeface="Aptos" panose="020B0004020202020204" pitchFamily="34" charset="0"/>
              <a:cs typeface="Times New Roman" panose="02020603050405020304" pitchFamily="18" charset="0"/>
            </a:endParaRPr>
          </a:p>
          <a:p>
            <a:pPr rtl="0"/>
            <a:endParaRPr lang="en-US" sz="2000" dirty="0">
              <a:solidFill>
                <a:srgbClr val="000000"/>
              </a:solidFill>
              <a:effectLst/>
              <a:latin typeface="Aptos" panose="020B0004020202020204" pitchFamily="34" charset="0"/>
            </a:endParaRPr>
          </a:p>
          <a:p>
            <a:endParaRPr lang="en-US" dirty="0"/>
          </a:p>
        </p:txBody>
      </p:sp>
      <p:sp>
        <p:nvSpPr>
          <p:cNvPr id="4" name="Footer Placeholder 3">
            <a:extLst>
              <a:ext uri="{FF2B5EF4-FFF2-40B4-BE49-F238E27FC236}">
                <a16:creationId xmlns:a16="http://schemas.microsoft.com/office/drawing/2014/main" id="{B760CEB6-5D88-76B1-441F-731060B9D1F7}"/>
              </a:ext>
            </a:extLst>
          </p:cNvPr>
          <p:cNvSpPr>
            <a:spLocks noGrp="1"/>
          </p:cNvSpPr>
          <p:nvPr>
            <p:ph type="ftr" sz="quarter" idx="11"/>
          </p:nvPr>
        </p:nvSpPr>
        <p:spPr/>
        <p:txBody>
          <a:bodyPr/>
          <a:lstStyle/>
          <a:p>
            <a:pPr>
              <a:defRPr/>
            </a:pPr>
            <a:r>
              <a:rPr lang="en-US"/>
              <a:t>NSTAR 2024 |     York, England   |    June 20, 2024      |    P.L. Cole</a:t>
            </a:r>
            <a:endParaRPr lang="en-US" dirty="0"/>
          </a:p>
        </p:txBody>
      </p:sp>
      <p:sp>
        <p:nvSpPr>
          <p:cNvPr id="5" name="Slide Number Placeholder 4">
            <a:extLst>
              <a:ext uri="{FF2B5EF4-FFF2-40B4-BE49-F238E27FC236}">
                <a16:creationId xmlns:a16="http://schemas.microsoft.com/office/drawing/2014/main" id="{4403CB07-A793-264A-BFAF-9B68B110309F}"/>
              </a:ext>
            </a:extLst>
          </p:cNvPr>
          <p:cNvSpPr>
            <a:spLocks noGrp="1"/>
          </p:cNvSpPr>
          <p:nvPr>
            <p:ph type="sldNum" sz="quarter" idx="12"/>
          </p:nvPr>
        </p:nvSpPr>
        <p:spPr/>
        <p:txBody>
          <a:bodyPr/>
          <a:lstStyle/>
          <a:p>
            <a:pPr>
              <a:defRPr/>
            </a:pPr>
            <a:fld id="{AB7CE779-21FB-D348-B8EA-3C752F0DE6DE}" type="slidenum">
              <a:rPr lang="en-US" altLang="en-US" smtClean="0"/>
              <a:pPr>
                <a:defRPr/>
              </a:pPr>
              <a:t>2</a:t>
            </a:fld>
            <a:endParaRPr lang="en-US" altLang="en-US"/>
          </a:p>
        </p:txBody>
      </p:sp>
    </p:spTree>
    <p:extLst>
      <p:ext uri="{BB962C8B-B14F-4D97-AF65-F5344CB8AC3E}">
        <p14:creationId xmlns:p14="http://schemas.microsoft.com/office/powerpoint/2010/main" val="1917161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6AEC0-B7F2-F716-A674-920EF2045470}"/>
              </a:ext>
            </a:extLst>
          </p:cNvPr>
          <p:cNvSpPr>
            <a:spLocks noGrp="1"/>
          </p:cNvSpPr>
          <p:nvPr>
            <p:ph type="title"/>
          </p:nvPr>
        </p:nvSpPr>
        <p:spPr>
          <a:xfrm>
            <a:off x="457200" y="-53314"/>
            <a:ext cx="8229600" cy="844551"/>
          </a:xfrm>
        </p:spPr>
        <p:txBody>
          <a:bodyPr/>
          <a:lstStyle/>
          <a:p>
            <a:r>
              <a:rPr lang="en-US" sz="2800" dirty="0"/>
              <a:t>Wherefore &amp; Whither EBAC?    </a:t>
            </a:r>
            <a:br>
              <a:rPr lang="en-US" sz="2800" dirty="0"/>
            </a:br>
            <a:r>
              <a:rPr lang="en-US" sz="2800" dirty="0"/>
              <a:t>We need theoretical HELP to resuscitate and resurrect</a:t>
            </a:r>
          </a:p>
        </p:txBody>
      </p:sp>
      <p:sp>
        <p:nvSpPr>
          <p:cNvPr id="3" name="Content Placeholder 2">
            <a:extLst>
              <a:ext uri="{FF2B5EF4-FFF2-40B4-BE49-F238E27FC236}">
                <a16:creationId xmlns:a16="http://schemas.microsoft.com/office/drawing/2014/main" id="{B1012E6C-E1DE-DAF5-CFF9-90E786CBC6AC}"/>
              </a:ext>
            </a:extLst>
          </p:cNvPr>
          <p:cNvSpPr>
            <a:spLocks noGrp="1"/>
          </p:cNvSpPr>
          <p:nvPr>
            <p:ph idx="1"/>
          </p:nvPr>
        </p:nvSpPr>
        <p:spPr>
          <a:xfrm>
            <a:off x="60767" y="937367"/>
            <a:ext cx="9022466" cy="2720233"/>
          </a:xfrm>
          <a:solidFill>
            <a:srgbClr val="FFC000"/>
          </a:solidFill>
        </p:spPr>
        <p:txBody>
          <a:bodyPr/>
          <a:lstStyle/>
          <a:p>
            <a:r>
              <a:rPr lang="en-US" sz="2800" dirty="0"/>
              <a:t>This is not a job for Experimentalists</a:t>
            </a:r>
          </a:p>
          <a:p>
            <a:r>
              <a:rPr lang="en-US" sz="2800" dirty="0"/>
              <a:t>We need Theoretical Guidance</a:t>
            </a:r>
          </a:p>
          <a:p>
            <a:r>
              <a:rPr lang="en-US" sz="2800" dirty="0"/>
              <a:t>Who will pick up the mantle for Coupled Channel Analysis?</a:t>
            </a:r>
          </a:p>
          <a:p>
            <a:r>
              <a:rPr lang="en-US" sz="2800" dirty="0"/>
              <a:t>Who can lead the way in Reaction Modelling?</a:t>
            </a:r>
          </a:p>
          <a:p>
            <a:r>
              <a:rPr lang="en-US" sz="2800" dirty="0"/>
              <a:t>Who is available in Asia/North America/Europe?</a:t>
            </a:r>
          </a:p>
        </p:txBody>
      </p:sp>
      <p:sp>
        <p:nvSpPr>
          <p:cNvPr id="4" name="Footer Placeholder 3">
            <a:extLst>
              <a:ext uri="{FF2B5EF4-FFF2-40B4-BE49-F238E27FC236}">
                <a16:creationId xmlns:a16="http://schemas.microsoft.com/office/drawing/2014/main" id="{7002ED04-464C-6EC4-D0F9-602D662EB89E}"/>
              </a:ext>
            </a:extLst>
          </p:cNvPr>
          <p:cNvSpPr>
            <a:spLocks noGrp="1"/>
          </p:cNvSpPr>
          <p:nvPr>
            <p:ph type="ftr" sz="quarter" idx="11"/>
          </p:nvPr>
        </p:nvSpPr>
        <p:spPr>
          <a:xfrm>
            <a:off x="0" y="6470650"/>
            <a:ext cx="6553200" cy="365125"/>
          </a:xfrm>
        </p:spPr>
        <p:txBody>
          <a:bodyPr/>
          <a:lstStyle/>
          <a:p>
            <a:pPr>
              <a:defRPr/>
            </a:pPr>
            <a:r>
              <a:rPr lang="en-US"/>
              <a:t>NSTAR 2024 |     York, England   |    June 20, 2024      |    P.L. Cole</a:t>
            </a:r>
            <a:endParaRPr lang="en-US" dirty="0"/>
          </a:p>
        </p:txBody>
      </p:sp>
      <p:sp>
        <p:nvSpPr>
          <p:cNvPr id="5" name="TextBox 4">
            <a:extLst>
              <a:ext uri="{FF2B5EF4-FFF2-40B4-BE49-F238E27FC236}">
                <a16:creationId xmlns:a16="http://schemas.microsoft.com/office/drawing/2014/main" id="{65D7FE00-C28A-C3B1-3820-7F3BFDD84049}"/>
              </a:ext>
            </a:extLst>
          </p:cNvPr>
          <p:cNvSpPr txBox="1"/>
          <p:nvPr/>
        </p:nvSpPr>
        <p:spPr>
          <a:xfrm>
            <a:off x="852827" y="3909963"/>
            <a:ext cx="7438346" cy="2308324"/>
          </a:xfrm>
          <a:prstGeom prst="rect">
            <a:avLst/>
          </a:prstGeom>
          <a:solidFill>
            <a:schemeClr val="accent3">
              <a:lumMod val="60000"/>
              <a:lumOff val="40000"/>
            </a:schemeClr>
          </a:solidFill>
          <a:ln w="38100">
            <a:solidFill>
              <a:srgbClr val="3612FF"/>
            </a:solidFill>
          </a:ln>
        </p:spPr>
        <p:txBody>
          <a:bodyPr wrap="square" rtlCol="0">
            <a:spAutoFit/>
          </a:bodyPr>
          <a:lstStyle/>
          <a:p>
            <a:pPr algn="ctr"/>
            <a:r>
              <a:rPr lang="en-US" sz="3600" b="1" dirty="0">
                <a:ln w="0"/>
                <a:solidFill>
                  <a:schemeClr val="accent1"/>
                </a:solidFill>
                <a:effectLst>
                  <a:outerShdw blurRad="38100" dist="25400" dir="5400000" algn="ctr" rotWithShape="0">
                    <a:srgbClr val="6E747A">
                      <a:alpha val="43000"/>
                    </a:srgbClr>
                  </a:outerShdw>
                </a:effectLst>
              </a:rPr>
              <a:t>Employing </a:t>
            </a:r>
            <a:r>
              <a:rPr lang="en-US" sz="3600" b="1" u="sng" dirty="0">
                <a:ln w="0"/>
                <a:solidFill>
                  <a:schemeClr val="accent1"/>
                </a:solidFill>
                <a:effectLst>
                  <a:outerShdw blurRad="38100" dist="25400" dir="5400000" algn="ctr" rotWithShape="0">
                    <a:srgbClr val="6E747A">
                      <a:alpha val="43000"/>
                    </a:srgbClr>
                  </a:outerShdw>
                </a:effectLst>
              </a:rPr>
              <a:t>pion</a:t>
            </a:r>
            <a:r>
              <a:rPr lang="en-US" sz="3600" b="1" dirty="0">
                <a:ln w="0"/>
                <a:solidFill>
                  <a:schemeClr val="accent1"/>
                </a:solidFill>
                <a:effectLst>
                  <a:outerShdw blurRad="38100" dist="25400" dir="5400000" algn="ctr" rotWithShape="0">
                    <a:srgbClr val="6E747A">
                      <a:alpha val="43000"/>
                    </a:srgbClr>
                  </a:outerShdw>
                </a:effectLst>
              </a:rPr>
              <a:t> and </a:t>
            </a:r>
            <a:r>
              <a:rPr lang="en-US" sz="3600" b="1" u="sng" dirty="0">
                <a:ln w="0"/>
                <a:solidFill>
                  <a:schemeClr val="accent1"/>
                </a:solidFill>
                <a:effectLst>
                  <a:outerShdw blurRad="38100" dist="25400" dir="5400000" algn="ctr" rotWithShape="0">
                    <a:srgbClr val="6E747A">
                      <a:alpha val="43000"/>
                    </a:srgbClr>
                  </a:outerShdw>
                </a:effectLst>
              </a:rPr>
              <a:t>electron </a:t>
            </a:r>
            <a:r>
              <a:rPr lang="en-US" sz="3600" b="1" dirty="0">
                <a:ln w="0"/>
                <a:solidFill>
                  <a:schemeClr val="accent1"/>
                </a:solidFill>
                <a:effectLst>
                  <a:outerShdw blurRad="38100" dist="25400" dir="5400000" algn="ctr" rotWithShape="0">
                    <a:srgbClr val="6E747A">
                      <a:alpha val="43000"/>
                    </a:srgbClr>
                  </a:outerShdw>
                </a:effectLst>
              </a:rPr>
              <a:t>beams for insight into the</a:t>
            </a:r>
          </a:p>
          <a:p>
            <a:pPr algn="ctr"/>
            <a:r>
              <a:rPr lang="en-US" sz="3600" b="1" dirty="0">
                <a:ln w="0"/>
                <a:solidFill>
                  <a:schemeClr val="accent1"/>
                </a:solidFill>
                <a:effectLst>
                  <a:outerShdw blurRad="38100" dist="25400" dir="5400000" algn="ctr" rotWithShape="0">
                    <a:srgbClr val="6E747A">
                      <a:alpha val="43000"/>
                    </a:srgbClr>
                  </a:outerShdw>
                </a:effectLst>
              </a:rPr>
              <a:t> spectrum/structure of N*s </a:t>
            </a:r>
          </a:p>
          <a:p>
            <a:pPr algn="ctr"/>
            <a:r>
              <a:rPr lang="en-US" sz="3600" b="1" dirty="0">
                <a:ln w="0"/>
                <a:solidFill>
                  <a:schemeClr val="accent1"/>
                </a:solidFill>
                <a:effectLst>
                  <a:outerShdw blurRad="38100" dist="25400" dir="5400000" algn="ctr" rotWithShape="0">
                    <a:srgbClr val="6E747A">
                      <a:alpha val="43000"/>
                    </a:srgbClr>
                  </a:outerShdw>
                </a:effectLst>
              </a:rPr>
              <a:t>through their two-pion decays</a:t>
            </a:r>
            <a:endParaRPr lang="en-US" sz="3600" b="1" dirty="0">
              <a:solidFill>
                <a:srgbClr val="002060"/>
              </a:solidFill>
            </a:endParaRPr>
          </a:p>
        </p:txBody>
      </p:sp>
      <p:sp>
        <p:nvSpPr>
          <p:cNvPr id="6" name="Slide Number Placeholder 5">
            <a:extLst>
              <a:ext uri="{FF2B5EF4-FFF2-40B4-BE49-F238E27FC236}">
                <a16:creationId xmlns:a16="http://schemas.microsoft.com/office/drawing/2014/main" id="{46C10B2B-A544-822F-C5FE-9E8B84F7A73A}"/>
              </a:ext>
            </a:extLst>
          </p:cNvPr>
          <p:cNvSpPr>
            <a:spLocks noGrp="1"/>
          </p:cNvSpPr>
          <p:nvPr>
            <p:ph type="sldNum" sz="quarter" idx="12"/>
          </p:nvPr>
        </p:nvSpPr>
        <p:spPr/>
        <p:txBody>
          <a:bodyPr/>
          <a:lstStyle/>
          <a:p>
            <a:pPr>
              <a:defRPr/>
            </a:pPr>
            <a:fld id="{AB7CE779-21FB-D348-B8EA-3C752F0DE6DE}" type="slidenum">
              <a:rPr lang="en-US" altLang="en-US" smtClean="0"/>
              <a:pPr>
                <a:defRPr/>
              </a:pPr>
              <a:t>20</a:t>
            </a:fld>
            <a:endParaRPr lang="en-US" altLang="en-US"/>
          </a:p>
        </p:txBody>
      </p:sp>
    </p:spTree>
    <p:extLst>
      <p:ext uri="{BB962C8B-B14F-4D97-AF65-F5344CB8AC3E}">
        <p14:creationId xmlns:p14="http://schemas.microsoft.com/office/powerpoint/2010/main" val="3826496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Questions to Ponder</a:t>
            </a:r>
          </a:p>
        </p:txBody>
      </p:sp>
      <p:sp>
        <p:nvSpPr>
          <p:cNvPr id="3" name="Content Placeholder 2"/>
          <p:cNvSpPr>
            <a:spLocks noGrp="1"/>
          </p:cNvSpPr>
          <p:nvPr>
            <p:ph idx="1"/>
          </p:nvPr>
        </p:nvSpPr>
        <p:spPr>
          <a:xfrm>
            <a:off x="75236" y="1054190"/>
            <a:ext cx="8993528" cy="5176658"/>
          </a:xfrm>
          <a:solidFill>
            <a:srgbClr val="FFBF16"/>
          </a:solidFill>
        </p:spPr>
        <p:txBody>
          <a:bodyPr/>
          <a:lstStyle/>
          <a:p>
            <a:pPr marL="457200" indent="-457200">
              <a:buFont typeface="+mj-lt"/>
              <a:buAutoNum type="arabicPeriod"/>
            </a:pPr>
            <a:r>
              <a:rPr lang="en-US" sz="2800" dirty="0"/>
              <a:t>How to compare Helicity Amplitudes between SL and TL?</a:t>
            </a:r>
          </a:p>
          <a:p>
            <a:pPr marL="457200" indent="-457200">
              <a:buFont typeface="+mj-lt"/>
              <a:buAutoNum type="arabicPeriod"/>
            </a:pPr>
            <a:endParaRPr lang="en-US" sz="2800" dirty="0"/>
          </a:p>
          <a:p>
            <a:pPr marL="457200" indent="-457200">
              <a:buFont typeface="+mj-lt"/>
              <a:buAutoNum type="arabicPeriod"/>
            </a:pPr>
            <a:r>
              <a:rPr lang="en-US" sz="2800" dirty="0"/>
              <a:t>What are the relevant </a:t>
            </a:r>
            <a:r>
              <a:rPr lang="en-US" sz="2800" dirty="0" err="1"/>
              <a:t>d.o.f.</a:t>
            </a:r>
            <a:r>
              <a:rPr lang="en-US" sz="2800" dirty="0"/>
              <a:t> as a function of q</a:t>
            </a:r>
            <a:r>
              <a:rPr lang="en-US" sz="2800" baseline="30000" dirty="0"/>
              <a:t>2  </a:t>
            </a:r>
            <a:r>
              <a:rPr lang="en-US" sz="2800" dirty="0"/>
              <a:t>for the     SL and TL regimes?              </a:t>
            </a:r>
          </a:p>
          <a:p>
            <a:pPr marL="457200" indent="-457200">
              <a:buFont typeface="+mj-lt"/>
              <a:buAutoNum type="arabicPeriod"/>
            </a:pPr>
            <a:endParaRPr lang="en-US" sz="2800" dirty="0"/>
          </a:p>
          <a:p>
            <a:pPr marL="457200" indent="-457200">
              <a:buFont typeface="+mj-lt"/>
              <a:buAutoNum type="arabicPeriod"/>
            </a:pPr>
            <a:r>
              <a:rPr lang="en-US" sz="2800" b="1" dirty="0">
                <a:solidFill>
                  <a:srgbClr val="FF0000"/>
                </a:solidFill>
              </a:rPr>
              <a:t>Amplitude Analysis</a:t>
            </a:r>
          </a:p>
          <a:p>
            <a:pPr marL="457200" indent="-457200">
              <a:buFont typeface="+mj-lt"/>
              <a:buAutoNum type="arabicPeriod"/>
            </a:pPr>
            <a:endParaRPr lang="en-US" sz="2800" b="1" dirty="0">
              <a:solidFill>
                <a:srgbClr val="FF0000"/>
              </a:solidFill>
            </a:endParaRPr>
          </a:p>
          <a:p>
            <a:pPr marL="457200" indent="-457200">
              <a:buFont typeface="+mj-lt"/>
              <a:buAutoNum type="arabicPeriod"/>
            </a:pPr>
            <a:r>
              <a:rPr lang="en-US" sz="2800" b="1" dirty="0">
                <a:solidFill>
                  <a:srgbClr val="FF0000"/>
                </a:solidFill>
              </a:rPr>
              <a:t>Coupled Channel Approach</a:t>
            </a:r>
          </a:p>
          <a:p>
            <a:pPr marL="457200" indent="-457200">
              <a:buFont typeface="+mj-lt"/>
              <a:buAutoNum type="arabicPeriod"/>
            </a:pPr>
            <a:endParaRPr lang="en-US" sz="2800" b="1" dirty="0">
              <a:solidFill>
                <a:srgbClr val="FF0000"/>
              </a:solidFill>
            </a:endParaRPr>
          </a:p>
          <a:p>
            <a:pPr marL="457200" indent="-457200">
              <a:buFont typeface="+mj-lt"/>
              <a:buAutoNum type="arabicPeriod"/>
            </a:pPr>
            <a:r>
              <a:rPr lang="en-US" sz="2800" b="1" dirty="0">
                <a:solidFill>
                  <a:srgbClr val="FF0000"/>
                </a:solidFill>
              </a:rPr>
              <a:t>WHITE PAPER for joining forces?</a:t>
            </a:r>
          </a:p>
          <a:p>
            <a:pPr marL="0" indent="0" algn="ctr">
              <a:buNone/>
            </a:pPr>
            <a:endParaRPr lang="en-US" sz="800" b="1" dirty="0"/>
          </a:p>
        </p:txBody>
      </p:sp>
      <p:sp>
        <p:nvSpPr>
          <p:cNvPr id="4" name="Footer Placeholder 3"/>
          <p:cNvSpPr>
            <a:spLocks noGrp="1"/>
          </p:cNvSpPr>
          <p:nvPr>
            <p:ph type="ftr" sz="quarter" idx="11"/>
          </p:nvPr>
        </p:nvSpPr>
        <p:spPr>
          <a:xfrm>
            <a:off x="1716834" y="6470650"/>
            <a:ext cx="5015270" cy="428349"/>
          </a:xfrm>
        </p:spPr>
        <p:txBody>
          <a:bodyPr/>
          <a:lstStyle/>
          <a:p>
            <a:pPr>
              <a:defRPr/>
            </a:pPr>
            <a:r>
              <a:rPr lang="en-US"/>
              <a:t>NSTAR 2024 |     York, England   |    June 20, 2024      |    P.L. Cole</a:t>
            </a:r>
            <a:endParaRPr lang="en-US" dirty="0"/>
          </a:p>
        </p:txBody>
      </p:sp>
      <p:sp>
        <p:nvSpPr>
          <p:cNvPr id="5" name="Slide Number Placeholder 4">
            <a:extLst>
              <a:ext uri="{FF2B5EF4-FFF2-40B4-BE49-F238E27FC236}">
                <a16:creationId xmlns:a16="http://schemas.microsoft.com/office/drawing/2014/main" id="{8CA3B179-D9E9-F799-EABC-BC31395F4112}"/>
              </a:ext>
            </a:extLst>
          </p:cNvPr>
          <p:cNvSpPr>
            <a:spLocks noGrp="1"/>
          </p:cNvSpPr>
          <p:nvPr>
            <p:ph type="sldNum" sz="quarter" idx="12"/>
          </p:nvPr>
        </p:nvSpPr>
        <p:spPr/>
        <p:txBody>
          <a:bodyPr/>
          <a:lstStyle/>
          <a:p>
            <a:pPr>
              <a:defRPr/>
            </a:pPr>
            <a:fld id="{AB7CE779-21FB-D348-B8EA-3C752F0DE6DE}" type="slidenum">
              <a:rPr lang="en-US" altLang="en-US" smtClean="0"/>
              <a:pPr>
                <a:defRPr/>
              </a:pPr>
              <a:t>21</a:t>
            </a:fld>
            <a:endParaRPr lang="en-US" altLang="en-US"/>
          </a:p>
        </p:txBody>
      </p:sp>
    </p:spTree>
    <p:extLst>
      <p:ext uri="{BB962C8B-B14F-4D97-AF65-F5344CB8AC3E}">
        <p14:creationId xmlns:p14="http://schemas.microsoft.com/office/powerpoint/2010/main" val="3507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2B5288-9211-B579-B10A-7D59A6030219}"/>
              </a:ext>
            </a:extLst>
          </p:cNvPr>
          <p:cNvPicPr>
            <a:picLocks noChangeAspect="1"/>
          </p:cNvPicPr>
          <p:nvPr/>
        </p:nvPicPr>
        <p:blipFill rotWithShape="1">
          <a:blip r:embed="rId2"/>
          <a:srcRect r="11153" b="35819"/>
          <a:stretch/>
        </p:blipFill>
        <p:spPr>
          <a:xfrm>
            <a:off x="0" y="1"/>
            <a:ext cx="2675920" cy="880298"/>
          </a:xfrm>
          <a:prstGeom prst="rect">
            <a:avLst/>
          </a:prstGeom>
        </p:spPr>
      </p:pic>
      <p:pic>
        <p:nvPicPr>
          <p:cNvPr id="9" name="Picture 8">
            <a:extLst>
              <a:ext uri="{FF2B5EF4-FFF2-40B4-BE49-F238E27FC236}">
                <a16:creationId xmlns:a16="http://schemas.microsoft.com/office/drawing/2014/main" id="{2525C34E-3547-12D9-5830-514DD8D166A8}"/>
              </a:ext>
            </a:extLst>
          </p:cNvPr>
          <p:cNvPicPr>
            <a:picLocks noChangeAspect="1"/>
          </p:cNvPicPr>
          <p:nvPr/>
        </p:nvPicPr>
        <p:blipFill rotWithShape="1">
          <a:blip r:embed="rId2"/>
          <a:srcRect r="11153" b="35819"/>
          <a:stretch/>
        </p:blipFill>
        <p:spPr>
          <a:xfrm>
            <a:off x="3221340" y="0"/>
            <a:ext cx="2675920" cy="880298"/>
          </a:xfrm>
          <a:prstGeom prst="rect">
            <a:avLst/>
          </a:prstGeom>
        </p:spPr>
      </p:pic>
      <p:pic>
        <p:nvPicPr>
          <p:cNvPr id="10" name="Picture 9">
            <a:extLst>
              <a:ext uri="{FF2B5EF4-FFF2-40B4-BE49-F238E27FC236}">
                <a16:creationId xmlns:a16="http://schemas.microsoft.com/office/drawing/2014/main" id="{80D2113A-2ADC-002A-3738-5F2FE57001FF}"/>
              </a:ext>
            </a:extLst>
          </p:cNvPr>
          <p:cNvPicPr>
            <a:picLocks noChangeAspect="1"/>
          </p:cNvPicPr>
          <p:nvPr/>
        </p:nvPicPr>
        <p:blipFill rotWithShape="1">
          <a:blip r:embed="rId2"/>
          <a:srcRect r="11153" b="35819"/>
          <a:stretch/>
        </p:blipFill>
        <p:spPr>
          <a:xfrm>
            <a:off x="6442680" y="0"/>
            <a:ext cx="2675920" cy="880298"/>
          </a:xfrm>
          <a:prstGeom prst="rect">
            <a:avLst/>
          </a:prstGeom>
        </p:spPr>
      </p:pic>
      <p:sp>
        <p:nvSpPr>
          <p:cNvPr id="6" name="TextBox 5">
            <a:extLst>
              <a:ext uri="{FF2B5EF4-FFF2-40B4-BE49-F238E27FC236}">
                <a16:creationId xmlns:a16="http://schemas.microsoft.com/office/drawing/2014/main" id="{B59A777B-19CA-D02C-DD52-30E0796AC633}"/>
              </a:ext>
            </a:extLst>
          </p:cNvPr>
          <p:cNvSpPr txBox="1"/>
          <p:nvPr/>
        </p:nvSpPr>
        <p:spPr>
          <a:xfrm>
            <a:off x="0" y="829500"/>
            <a:ext cx="9144000" cy="5724644"/>
          </a:xfrm>
          <a:prstGeom prst="rect">
            <a:avLst/>
          </a:prstGeom>
          <a:solidFill>
            <a:srgbClr val="FAA919"/>
          </a:solidFill>
          <a:ln>
            <a:solidFill>
              <a:srgbClr val="FFC000"/>
            </a:solidFill>
          </a:ln>
        </p:spPr>
        <p:txBody>
          <a:bodyPr wrap="square" rtlCol="0">
            <a:spAutoFit/>
          </a:bodyPr>
          <a:lstStyle/>
          <a:p>
            <a:pPr>
              <a:spcBef>
                <a:spcPts val="400"/>
              </a:spcBef>
              <a:buFont typeface="Arial" panose="020B0604020202020204" pitchFamily="34" charset="0"/>
              <a:buChar char="•"/>
            </a:pPr>
            <a:r>
              <a:rPr lang="en-US" sz="2400" b="1" i="0" u="none" strike="noStrike" dirty="0">
                <a:solidFill>
                  <a:srgbClr val="FF0000"/>
                </a:solidFill>
                <a:effectLst/>
                <a:latin typeface="Arial" panose="020B0604020202020204" pitchFamily="34" charset="0"/>
                <a:cs typeface="Arial" panose="020B0604020202020204" pitchFamily="34" charset="0"/>
              </a:rPr>
              <a:t> Baryon spectrum through meson photoproduction </a:t>
            </a:r>
            <a:endParaRPr lang="en-US" sz="2400" b="1" dirty="0">
              <a:solidFill>
                <a:srgbClr val="FF0000"/>
              </a:solidFill>
              <a:latin typeface="Arial" panose="020B0604020202020204" pitchFamily="34" charset="0"/>
              <a:cs typeface="Arial" panose="020B0604020202020204" pitchFamily="34" charset="0"/>
            </a:endParaRPr>
          </a:p>
          <a:p>
            <a:pPr>
              <a:spcBef>
                <a:spcPts val="400"/>
              </a:spcBef>
              <a:buFont typeface="Arial" panose="020B0604020202020204" pitchFamily="34" charset="0"/>
              <a:buChar char="•"/>
            </a:pPr>
            <a:r>
              <a:rPr lang="en-US" sz="2400" b="1" i="0" u="none" strike="noStrike" dirty="0">
                <a:solidFill>
                  <a:srgbClr val="FF0000"/>
                </a:solidFill>
                <a:effectLst/>
                <a:latin typeface="Arial" panose="020B0604020202020204" pitchFamily="34" charset="0"/>
                <a:cs typeface="Arial" panose="020B0604020202020204" pitchFamily="34" charset="0"/>
              </a:rPr>
              <a:t> Baryon resonances in experiments with hadron beams      and in the </a:t>
            </a:r>
            <a:r>
              <a:rPr lang="en-US" sz="2400" b="1" i="0" u="none" strike="noStrike" dirty="0" err="1">
                <a:solidFill>
                  <a:srgbClr val="FF0000"/>
                </a:solidFill>
                <a:effectLst/>
                <a:latin typeface="Arial" panose="020B0604020202020204" pitchFamily="34" charset="0"/>
                <a:cs typeface="Arial" panose="020B0604020202020204" pitchFamily="34" charset="0"/>
              </a:rPr>
              <a:t>e</a:t>
            </a:r>
            <a:r>
              <a:rPr lang="en-US" sz="2400" b="1" i="0" u="none" strike="noStrike" baseline="30000" dirty="0" err="1">
                <a:solidFill>
                  <a:srgbClr val="FF0000"/>
                </a:solidFill>
                <a:effectLst/>
                <a:latin typeface="Arial" panose="020B0604020202020204" pitchFamily="34" charset="0"/>
                <a:cs typeface="Arial" panose="020B0604020202020204" pitchFamily="34" charset="0"/>
              </a:rPr>
              <a:t>+</a:t>
            </a:r>
            <a:r>
              <a:rPr lang="en-US" sz="2400" b="1" i="0" u="none" strike="noStrike" dirty="0" err="1">
                <a:solidFill>
                  <a:srgbClr val="FF0000"/>
                </a:solidFill>
                <a:effectLst/>
                <a:latin typeface="Arial" panose="020B0604020202020204" pitchFamily="34" charset="0"/>
                <a:cs typeface="Arial" panose="020B0604020202020204" pitchFamily="34" charset="0"/>
              </a:rPr>
              <a:t>e</a:t>
            </a:r>
            <a:r>
              <a:rPr lang="en-US" sz="2400" b="1" i="0" u="none" strike="noStrike" baseline="30000" dirty="0">
                <a:solidFill>
                  <a:srgbClr val="FF0000"/>
                </a:solidFill>
                <a:effectLst/>
                <a:latin typeface="Symbol" pitchFamily="2" charset="2"/>
                <a:cs typeface="Arial" panose="020B0604020202020204" pitchFamily="34" charset="0"/>
              </a:rPr>
              <a:t>-</a:t>
            </a:r>
            <a:r>
              <a:rPr lang="en-US" sz="2400" b="1" i="0" u="none" strike="noStrike" dirty="0">
                <a:solidFill>
                  <a:srgbClr val="FF0000"/>
                </a:solidFill>
                <a:effectLst/>
                <a:latin typeface="Arial" panose="020B0604020202020204" pitchFamily="34" charset="0"/>
                <a:cs typeface="Arial" panose="020B0604020202020204" pitchFamily="34" charset="0"/>
              </a:rPr>
              <a:t> collisions</a:t>
            </a:r>
            <a:endParaRPr lang="en-US" sz="2400" b="1" dirty="0">
              <a:solidFill>
                <a:srgbClr val="FF0000"/>
              </a:solidFill>
              <a:latin typeface="Arial" panose="020B0604020202020204" pitchFamily="34" charset="0"/>
              <a:cs typeface="Arial" panose="020B0604020202020204" pitchFamily="34" charset="0"/>
            </a:endParaRPr>
          </a:p>
          <a:p>
            <a:pPr>
              <a:spcBef>
                <a:spcPts val="400"/>
              </a:spcBef>
              <a:buFont typeface="Arial" panose="020B0604020202020204" pitchFamily="34" charset="0"/>
              <a:buChar char="•"/>
            </a:pPr>
            <a:r>
              <a:rPr lang="en-US" sz="2400" b="1" i="0" u="none" strike="noStrike" dirty="0">
                <a:solidFill>
                  <a:srgbClr val="FF0000"/>
                </a:solidFill>
                <a:effectLst/>
                <a:latin typeface="Arial" panose="020B0604020202020204" pitchFamily="34" charset="0"/>
                <a:cs typeface="Arial" panose="020B0604020202020204" pitchFamily="34" charset="0"/>
              </a:rPr>
              <a:t> Baryon resonances in ion collisions and their role in cosmology</a:t>
            </a:r>
            <a:endParaRPr lang="en-US" sz="2400" b="1" dirty="0">
              <a:solidFill>
                <a:srgbClr val="FF0000"/>
              </a:solidFill>
              <a:latin typeface="Arial" panose="020B0604020202020204" pitchFamily="34" charset="0"/>
              <a:cs typeface="Arial" panose="020B0604020202020204" pitchFamily="34" charset="0"/>
            </a:endParaRPr>
          </a:p>
          <a:p>
            <a:pPr>
              <a:spcBef>
                <a:spcPts val="400"/>
              </a:spcBef>
              <a:buFont typeface="Arial" panose="020B0604020202020204" pitchFamily="34" charset="0"/>
              <a:buChar char="•"/>
            </a:pPr>
            <a:r>
              <a:rPr lang="en-US" sz="2400" b="1" i="0" u="none" strike="noStrike" dirty="0">
                <a:solidFill>
                  <a:srgbClr val="FF0000"/>
                </a:solidFill>
                <a:effectLst/>
                <a:latin typeface="Arial" panose="020B0604020202020204" pitchFamily="34" charset="0"/>
                <a:cs typeface="Arial" panose="020B0604020202020204" pitchFamily="34" charset="0"/>
              </a:rPr>
              <a:t> Baryon structure through meson electroproduction, transition form factors, and time-like form factors</a:t>
            </a:r>
            <a:endParaRPr lang="en-US" sz="2400" b="1" dirty="0">
              <a:solidFill>
                <a:srgbClr val="FF0000"/>
              </a:solidFill>
              <a:latin typeface="Arial" panose="020B0604020202020204" pitchFamily="34" charset="0"/>
              <a:cs typeface="Arial" panose="020B0604020202020204" pitchFamily="34" charset="0"/>
            </a:endParaRPr>
          </a:p>
          <a:p>
            <a:pPr>
              <a:spcBef>
                <a:spcPts val="400"/>
              </a:spcBef>
              <a:buFont typeface="Arial" panose="020B0604020202020204" pitchFamily="34" charset="0"/>
              <a:buChar char="•"/>
            </a:pPr>
            <a:r>
              <a:rPr lang="en-US" sz="2400" b="1" i="0" u="none" strike="noStrike" dirty="0">
                <a:solidFill>
                  <a:srgbClr val="FF0000"/>
                </a:solidFill>
                <a:effectLst/>
                <a:latin typeface="Arial" panose="020B0604020202020204" pitchFamily="34" charset="0"/>
                <a:cs typeface="Arial" panose="020B0604020202020204" pitchFamily="34" charset="0"/>
              </a:rPr>
              <a:t> Amplitude analyses and baryon parameter extraction</a:t>
            </a:r>
            <a:endParaRPr lang="en-US" sz="2400" b="1" dirty="0">
              <a:solidFill>
                <a:srgbClr val="FF0000"/>
              </a:solidFill>
              <a:latin typeface="Arial" panose="020B0604020202020204" pitchFamily="34" charset="0"/>
              <a:cs typeface="Arial" panose="020B0604020202020204" pitchFamily="34" charset="0"/>
            </a:endParaRPr>
          </a:p>
          <a:p>
            <a:pPr>
              <a:spcBef>
                <a:spcPts val="400"/>
              </a:spcBef>
              <a:buFont typeface="Arial" panose="020B0604020202020204" pitchFamily="34" charset="0"/>
              <a:buChar char="•"/>
            </a:pPr>
            <a:r>
              <a:rPr lang="en-US" sz="2400" b="1" i="0" u="none" strike="noStrike" dirty="0">
                <a:solidFill>
                  <a:srgbClr val="FF0000"/>
                </a:solidFill>
                <a:effectLst/>
                <a:latin typeface="Arial" panose="020B0604020202020204" pitchFamily="34" charset="0"/>
                <a:cs typeface="Arial" panose="020B0604020202020204" pitchFamily="34" charset="0"/>
              </a:rPr>
              <a:t> Effective field theory, Phenomenological models, and Functional methods</a:t>
            </a:r>
            <a:endParaRPr lang="en-US" sz="2400" b="1" dirty="0">
              <a:solidFill>
                <a:srgbClr val="FF0000"/>
              </a:solidFill>
              <a:latin typeface="Arial" panose="020B0604020202020204" pitchFamily="34" charset="0"/>
              <a:cs typeface="Arial" panose="020B0604020202020204" pitchFamily="34" charset="0"/>
            </a:endParaRPr>
          </a:p>
          <a:p>
            <a:pPr>
              <a:spcBef>
                <a:spcPts val="400"/>
              </a:spcBef>
              <a:buFont typeface="Arial" panose="020B0604020202020204" pitchFamily="34" charset="0"/>
              <a:buChar char="•"/>
            </a:pPr>
            <a:r>
              <a:rPr lang="en-US" sz="2400" b="1" i="0" u="none" strike="noStrike" dirty="0">
                <a:solidFill>
                  <a:srgbClr val="FF0000"/>
                </a:solidFill>
                <a:effectLst/>
                <a:latin typeface="Arial" panose="020B0604020202020204" pitchFamily="34" charset="0"/>
                <a:cs typeface="Arial" panose="020B0604020202020204" pitchFamily="34" charset="0"/>
              </a:rPr>
              <a:t> Baryon spectrum and structure from first principles of QCD</a:t>
            </a:r>
            <a:endParaRPr lang="en-US" sz="2400" b="1" dirty="0">
              <a:solidFill>
                <a:srgbClr val="FF0000"/>
              </a:solidFill>
              <a:latin typeface="Arial" panose="020B0604020202020204" pitchFamily="34" charset="0"/>
              <a:cs typeface="Arial" panose="020B0604020202020204" pitchFamily="34" charset="0"/>
            </a:endParaRPr>
          </a:p>
          <a:p>
            <a:pPr>
              <a:spcBef>
                <a:spcPts val="400"/>
              </a:spcBef>
              <a:buFont typeface="Arial" panose="020B0604020202020204" pitchFamily="34" charset="0"/>
              <a:buChar char="•"/>
            </a:pPr>
            <a:r>
              <a:rPr lang="en-US" sz="2400" b="1" i="0" u="none" strike="noStrike" dirty="0">
                <a:solidFill>
                  <a:srgbClr val="FF0000"/>
                </a:solidFill>
                <a:effectLst/>
                <a:latin typeface="Arial" panose="020B0604020202020204" pitchFamily="34" charset="0"/>
                <a:cs typeface="Arial" panose="020B0604020202020204" pitchFamily="34" charset="0"/>
              </a:rPr>
              <a:t> Exotic Hadrons</a:t>
            </a:r>
            <a:endParaRPr lang="en-US" sz="2400" b="1" dirty="0">
              <a:solidFill>
                <a:srgbClr val="FF0000"/>
              </a:solidFill>
              <a:latin typeface="Arial" panose="020B0604020202020204" pitchFamily="34" charset="0"/>
              <a:cs typeface="Arial" panose="020B0604020202020204" pitchFamily="34" charset="0"/>
            </a:endParaRPr>
          </a:p>
          <a:p>
            <a:pPr>
              <a:spcBef>
                <a:spcPts val="400"/>
              </a:spcBef>
              <a:buFont typeface="Arial" panose="020B0604020202020204" pitchFamily="34" charset="0"/>
              <a:buChar char="•"/>
            </a:pPr>
            <a:r>
              <a:rPr lang="en-US" sz="2400" b="1" i="0" u="none" strike="noStrike" dirty="0">
                <a:solidFill>
                  <a:srgbClr val="FF0000"/>
                </a:solidFill>
                <a:effectLst/>
                <a:latin typeface="Arial" panose="020B0604020202020204" pitchFamily="34" charset="0"/>
                <a:cs typeface="Arial" panose="020B0604020202020204" pitchFamily="34" charset="0"/>
              </a:rPr>
              <a:t> Advances in modeling of baryon spectrum </a:t>
            </a:r>
            <a:r>
              <a:rPr lang="en-US" sz="2400" b="1" dirty="0">
                <a:solidFill>
                  <a:srgbClr val="FF0000"/>
                </a:solidFill>
                <a:latin typeface="Arial" panose="020B0604020202020204" pitchFamily="34" charset="0"/>
                <a:cs typeface="Arial" panose="020B0604020202020204" pitchFamily="34" charset="0"/>
              </a:rPr>
              <a:t>&amp; </a:t>
            </a:r>
            <a:r>
              <a:rPr lang="en-US" sz="2400" b="1" i="0" u="none" strike="noStrike" dirty="0">
                <a:solidFill>
                  <a:srgbClr val="FF0000"/>
                </a:solidFill>
                <a:effectLst/>
                <a:latin typeface="Arial" panose="020B0604020202020204" pitchFamily="34" charset="0"/>
                <a:cs typeface="Arial" panose="020B0604020202020204" pitchFamily="34" charset="0"/>
              </a:rPr>
              <a:t>structure</a:t>
            </a:r>
            <a:endParaRPr lang="en-US" sz="2400" b="1" dirty="0">
              <a:solidFill>
                <a:srgbClr val="FF0000"/>
              </a:solidFill>
              <a:latin typeface="Arial" panose="020B0604020202020204" pitchFamily="34" charset="0"/>
              <a:cs typeface="Arial" panose="020B0604020202020204" pitchFamily="34" charset="0"/>
            </a:endParaRPr>
          </a:p>
          <a:p>
            <a:pPr>
              <a:spcBef>
                <a:spcPts val="400"/>
              </a:spcBef>
              <a:buFont typeface="Arial" panose="020B0604020202020204" pitchFamily="34" charset="0"/>
              <a:buChar char="•"/>
            </a:pPr>
            <a:r>
              <a:rPr lang="en-US" sz="2400" b="1" i="0" u="none" strike="noStrike" dirty="0">
                <a:solidFill>
                  <a:srgbClr val="FF0000"/>
                </a:solidFill>
                <a:effectLst/>
                <a:latin typeface="Arial" panose="020B0604020202020204" pitchFamily="34" charset="0"/>
                <a:cs typeface="Arial" panose="020B0604020202020204" pitchFamily="34" charset="0"/>
              </a:rPr>
              <a:t> Facilities and future projects</a:t>
            </a:r>
            <a:endParaRPr lang="en-US" sz="2400" b="1" dirty="0">
              <a:solidFill>
                <a:srgbClr val="FF0000"/>
              </a:solidFill>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AA7C8FCA-1BBE-8567-687F-685F17CA5D35}"/>
              </a:ext>
            </a:extLst>
          </p:cNvPr>
          <p:cNvSpPr>
            <a:spLocks noGrp="1"/>
          </p:cNvSpPr>
          <p:nvPr>
            <p:ph type="ftr" sz="quarter" idx="11"/>
          </p:nvPr>
        </p:nvSpPr>
        <p:spPr>
          <a:xfrm>
            <a:off x="25400" y="6470650"/>
            <a:ext cx="6527800" cy="365125"/>
          </a:xfrm>
        </p:spPr>
        <p:txBody>
          <a:bodyPr/>
          <a:lstStyle/>
          <a:p>
            <a:pPr>
              <a:defRPr/>
            </a:pPr>
            <a:r>
              <a:rPr lang="en-US"/>
              <a:t>NSTAR 2024 |     York, England   |    June 20, 2024      |    P.L. Cole</a:t>
            </a:r>
            <a:endParaRPr lang="en-US" dirty="0"/>
          </a:p>
        </p:txBody>
      </p:sp>
      <p:sp>
        <p:nvSpPr>
          <p:cNvPr id="3" name="Slide Number Placeholder 2">
            <a:extLst>
              <a:ext uri="{FF2B5EF4-FFF2-40B4-BE49-F238E27FC236}">
                <a16:creationId xmlns:a16="http://schemas.microsoft.com/office/drawing/2014/main" id="{A572C1C8-A372-8263-0355-7D72AEFDB08D}"/>
              </a:ext>
            </a:extLst>
          </p:cNvPr>
          <p:cNvSpPr>
            <a:spLocks noGrp="1"/>
          </p:cNvSpPr>
          <p:nvPr>
            <p:ph type="sldNum" sz="quarter" idx="12"/>
          </p:nvPr>
        </p:nvSpPr>
        <p:spPr/>
        <p:txBody>
          <a:bodyPr/>
          <a:lstStyle/>
          <a:p>
            <a:pPr>
              <a:defRPr/>
            </a:pPr>
            <a:fld id="{33386914-9120-D54D-A0BF-EF4C0751C264}" type="slidenum">
              <a:rPr lang="en-US" altLang="en-US" smtClean="0"/>
              <a:pPr>
                <a:defRPr/>
              </a:pPr>
              <a:t>22</a:t>
            </a:fld>
            <a:endParaRPr lang="en-US" altLang="en-US"/>
          </a:p>
        </p:txBody>
      </p:sp>
    </p:spTree>
    <p:extLst>
      <p:ext uri="{BB962C8B-B14F-4D97-AF65-F5344CB8AC3E}">
        <p14:creationId xmlns:p14="http://schemas.microsoft.com/office/powerpoint/2010/main" val="1103283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0282B9F-EC65-F52B-F625-74FBC8DF6BBD}"/>
              </a:ext>
            </a:extLst>
          </p:cNvPr>
          <p:cNvSpPr>
            <a:spLocks noGrp="1"/>
          </p:cNvSpPr>
          <p:nvPr>
            <p:ph type="title"/>
          </p:nvPr>
        </p:nvSpPr>
        <p:spPr/>
        <p:txBody>
          <a:bodyPr/>
          <a:lstStyle/>
          <a:p>
            <a:r>
              <a:rPr lang="en-US" altLang="ja-JP" dirty="0"/>
              <a:t>PWA for E45 (Today)</a:t>
            </a:r>
            <a:endParaRPr lang="ja-JP" altLang="en-US" dirty="0"/>
          </a:p>
        </p:txBody>
      </p:sp>
      <p:sp>
        <p:nvSpPr>
          <p:cNvPr id="6" name="コンテンツ プレースホルダー 5">
            <a:extLst>
              <a:ext uri="{FF2B5EF4-FFF2-40B4-BE49-F238E27FC236}">
                <a16:creationId xmlns:a16="http://schemas.microsoft.com/office/drawing/2014/main" id="{00EF1FB6-3CAA-20BF-D80C-D4538BB317B4}"/>
              </a:ext>
            </a:extLst>
          </p:cNvPr>
          <p:cNvSpPr>
            <a:spLocks noGrp="1"/>
          </p:cNvSpPr>
          <p:nvPr>
            <p:ph idx="1"/>
          </p:nvPr>
        </p:nvSpPr>
        <p:spPr>
          <a:xfrm>
            <a:off x="63032" y="814388"/>
            <a:ext cx="9017936" cy="5656261"/>
          </a:xfrm>
        </p:spPr>
        <p:txBody>
          <a:bodyPr/>
          <a:lstStyle/>
          <a:p>
            <a:pPr marL="0" indent="0" algn="ctr">
              <a:buNone/>
            </a:pPr>
            <a:r>
              <a:rPr lang="en-US" altLang="ja-JP" dirty="0"/>
              <a:t>Strategy proposed by </a:t>
            </a:r>
            <a:r>
              <a:rPr lang="en-US" altLang="ja-JP" b="1" u="sng" dirty="0"/>
              <a:t>T.-S. Harry-Lee</a:t>
            </a:r>
          </a:p>
          <a:p>
            <a:pPr marL="0" indent="0">
              <a:buNone/>
            </a:pPr>
            <a:r>
              <a:rPr lang="en-US" altLang="ja-JP" dirty="0"/>
              <a:t>[</a:t>
            </a:r>
            <a:r>
              <a:rPr lang="en-US" altLang="ja-JP" sz="2000" dirty="0"/>
              <a:t> </a:t>
            </a:r>
            <a:r>
              <a:rPr lang="en-US" altLang="ja-JP" sz="2000" dirty="0">
                <a:solidFill>
                  <a:srgbClr val="FF0000"/>
                </a:solidFill>
              </a:rPr>
              <a:t>See:</a:t>
            </a:r>
            <a:r>
              <a:rPr lang="en-US" altLang="ja-JP" dirty="0"/>
              <a:t>                                                                                       ] </a:t>
            </a:r>
          </a:p>
          <a:p>
            <a:pPr marL="0" indent="0">
              <a:buNone/>
            </a:pPr>
            <a:r>
              <a:rPr lang="en-US" altLang="ja-JP" sz="2000" dirty="0"/>
              <a:t>				T.-S. Harry Lee – December 8, 2022</a:t>
            </a:r>
          </a:p>
          <a:p>
            <a:r>
              <a:rPr lang="en-US" altLang="ja-JP" sz="2800" dirty="0"/>
              <a:t>Approximate PWA to average intermediate resonance momentum k to reduce variable (k, W) </a:t>
            </a:r>
            <a:r>
              <a:rPr lang="en-US" altLang="ja-JP" sz="2800" dirty="0">
                <a:sym typeface="Wingdings" panose="05000000000000000000" pitchFamily="2" charset="2"/>
              </a:rPr>
              <a:t> (W)</a:t>
            </a:r>
            <a:endParaRPr lang="en-US" altLang="ja-JP" sz="2800" dirty="0"/>
          </a:p>
          <a:p>
            <a:pPr lvl="1"/>
            <a:r>
              <a:rPr lang="ja-JP" altLang="en-US" dirty="0">
                <a:cs typeface="Arial" panose="020B0604020202020204" pitchFamily="34" charset="0"/>
                <a:sym typeface="Wingdings" panose="05000000000000000000" pitchFamily="2" charset="2"/>
              </a:rPr>
              <a:t>　</a:t>
            </a:r>
            <a:r>
              <a:rPr lang="en-US" altLang="ja-JP" sz="2400" dirty="0">
                <a:latin typeface="Symbol" panose="05050102010706020507" pitchFamily="18" charset="2"/>
                <a:cs typeface="Arial" panose="020B0604020202020204" pitchFamily="34" charset="0"/>
                <a:sym typeface="Wingdings" panose="05000000000000000000" pitchFamily="2" charset="2"/>
              </a:rPr>
              <a:t>p</a:t>
            </a:r>
            <a:r>
              <a:rPr lang="en-US" altLang="ja-JP" sz="2400" dirty="0">
                <a:latin typeface="Arial" panose="020B0604020202020204" pitchFamily="34" charset="0"/>
                <a:cs typeface="Arial" panose="020B0604020202020204" pitchFamily="34" charset="0"/>
                <a:sym typeface="Wingdings" panose="05000000000000000000" pitchFamily="2" charset="2"/>
              </a:rPr>
              <a:t>(</a:t>
            </a:r>
            <a:r>
              <a:rPr lang="en-US" altLang="ja-JP" sz="2400" b="1" dirty="0">
                <a:latin typeface="Arial" panose="020B0604020202020204" pitchFamily="34" charset="0"/>
                <a:cs typeface="Arial" panose="020B0604020202020204" pitchFamily="34" charset="0"/>
                <a:sym typeface="Wingdings" panose="05000000000000000000" pitchFamily="2" charset="2"/>
              </a:rPr>
              <a:t>k</a:t>
            </a:r>
            <a:r>
              <a:rPr lang="en-US" altLang="ja-JP" sz="2400" b="1" baseline="-25000" dirty="0">
                <a:latin typeface="Arial" panose="020B0604020202020204" pitchFamily="34" charset="0"/>
                <a:cs typeface="Arial" panose="020B0604020202020204" pitchFamily="34" charset="0"/>
                <a:sym typeface="Wingdings" panose="05000000000000000000" pitchFamily="2" charset="2"/>
              </a:rPr>
              <a:t>0</a:t>
            </a:r>
            <a:r>
              <a:rPr lang="en-US" altLang="ja-JP" sz="2400" dirty="0">
                <a:latin typeface="Arial" panose="020B0604020202020204" pitchFamily="34" charset="0"/>
                <a:cs typeface="Arial" panose="020B0604020202020204" pitchFamily="34" charset="0"/>
                <a:sym typeface="Wingdings" panose="05000000000000000000" pitchFamily="2" charset="2"/>
              </a:rPr>
              <a:t>)</a:t>
            </a:r>
            <a:r>
              <a:rPr lang="en-US" altLang="ja-JP" sz="2400" dirty="0">
                <a:latin typeface="Arial" panose="020B0604020202020204" pitchFamily="34" charset="0"/>
                <a:cs typeface="Arial" panose="020B0604020202020204" pitchFamily="34" charset="0"/>
              </a:rPr>
              <a:t>N(-</a:t>
            </a:r>
            <a:r>
              <a:rPr lang="en-US" altLang="ja-JP" sz="2400" b="1" dirty="0">
                <a:latin typeface="Arial" panose="020B0604020202020204" pitchFamily="34" charset="0"/>
                <a:cs typeface="Arial" panose="020B0604020202020204" pitchFamily="34" charset="0"/>
                <a:sym typeface="Wingdings" panose="05000000000000000000" pitchFamily="2" charset="2"/>
              </a:rPr>
              <a:t>k</a:t>
            </a:r>
            <a:r>
              <a:rPr lang="en-US" altLang="ja-JP" sz="2400" b="1" baseline="-25000" dirty="0">
                <a:latin typeface="Arial" panose="020B0604020202020204" pitchFamily="34" charset="0"/>
                <a:cs typeface="Arial" panose="020B0604020202020204" pitchFamily="34" charset="0"/>
                <a:sym typeface="Wingdings" panose="05000000000000000000" pitchFamily="2" charset="2"/>
              </a:rPr>
              <a:t>0</a:t>
            </a:r>
            <a:r>
              <a:rPr lang="en-US" altLang="ja-JP" sz="2400" dirty="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sym typeface="Wingdings" panose="05000000000000000000" pitchFamily="2" charset="2"/>
              </a:rPr>
              <a:t></a:t>
            </a:r>
            <a:r>
              <a:rPr lang="en-US" altLang="ja-JP" sz="2400" dirty="0">
                <a:latin typeface="Symbol" panose="05050102010706020507" pitchFamily="18" charset="2"/>
                <a:cs typeface="Arial" panose="020B0604020202020204" pitchFamily="34" charset="0"/>
                <a:sym typeface="Wingdings" panose="05000000000000000000" pitchFamily="2" charset="2"/>
              </a:rPr>
              <a:t>D</a:t>
            </a:r>
            <a:r>
              <a:rPr lang="en-US" altLang="ja-JP" sz="2400" dirty="0">
                <a:latin typeface="Arial" panose="020B0604020202020204" pitchFamily="34" charset="0"/>
                <a:cs typeface="Arial" panose="020B0604020202020204" pitchFamily="34" charset="0"/>
                <a:sym typeface="Wingdings" panose="05000000000000000000" pitchFamily="2" charset="2"/>
              </a:rPr>
              <a:t>(</a:t>
            </a:r>
            <a:r>
              <a:rPr lang="en-US" altLang="ja-JP" sz="2400" b="1" dirty="0">
                <a:latin typeface="Arial" panose="020B0604020202020204" pitchFamily="34" charset="0"/>
                <a:cs typeface="Arial" panose="020B0604020202020204" pitchFamily="34" charset="0"/>
                <a:sym typeface="Wingdings" panose="05000000000000000000" pitchFamily="2" charset="2"/>
              </a:rPr>
              <a:t>k</a:t>
            </a:r>
            <a:r>
              <a:rPr lang="en-US" altLang="ja-JP" sz="2400" dirty="0">
                <a:latin typeface="Arial" panose="020B0604020202020204" pitchFamily="34" charset="0"/>
                <a:cs typeface="Arial" panose="020B0604020202020204" pitchFamily="34" charset="0"/>
                <a:sym typeface="Wingdings" panose="05000000000000000000" pitchFamily="2" charset="2"/>
              </a:rPr>
              <a:t>)</a:t>
            </a:r>
            <a:r>
              <a:rPr lang="en-US" altLang="ja-JP" sz="2400" dirty="0">
                <a:latin typeface="Symbol" panose="05050102010706020507" pitchFamily="18" charset="2"/>
                <a:cs typeface="Arial" panose="020B0604020202020204" pitchFamily="34" charset="0"/>
                <a:sym typeface="Wingdings" panose="05000000000000000000" pitchFamily="2" charset="2"/>
              </a:rPr>
              <a:t>p</a:t>
            </a:r>
            <a:r>
              <a:rPr lang="en-US" altLang="ja-JP" sz="2400" dirty="0">
                <a:latin typeface="Arial" panose="020B0604020202020204" pitchFamily="34" charset="0"/>
                <a:cs typeface="Arial" panose="020B0604020202020204" pitchFamily="34" charset="0"/>
                <a:sym typeface="Wingdings" panose="05000000000000000000" pitchFamily="2" charset="2"/>
              </a:rPr>
              <a:t>(-</a:t>
            </a:r>
            <a:r>
              <a:rPr lang="en-US" altLang="ja-JP" sz="2400" b="1" dirty="0">
                <a:latin typeface="Arial" panose="020B0604020202020204" pitchFamily="34" charset="0"/>
                <a:cs typeface="Arial" panose="020B0604020202020204" pitchFamily="34" charset="0"/>
                <a:sym typeface="Wingdings" panose="05000000000000000000" pitchFamily="2" charset="2"/>
              </a:rPr>
              <a:t>k</a:t>
            </a:r>
            <a:r>
              <a:rPr lang="en-US" altLang="ja-JP" sz="2400" dirty="0">
                <a:latin typeface="Arial" panose="020B0604020202020204" pitchFamily="34" charset="0"/>
                <a:cs typeface="Arial" panose="020B0604020202020204" pitchFamily="34" charset="0"/>
                <a:sym typeface="Wingdings" panose="05000000000000000000" pitchFamily="2" charset="2"/>
              </a:rPr>
              <a:t>) </a:t>
            </a:r>
            <a:r>
              <a:rPr lang="en-US" altLang="ja-JP" sz="2400" dirty="0">
                <a:latin typeface="Symbol" panose="05050102010706020507" pitchFamily="18" charset="2"/>
                <a:cs typeface="Arial" panose="020B0604020202020204" pitchFamily="34" charset="0"/>
                <a:sym typeface="Wingdings" panose="05000000000000000000" pitchFamily="2" charset="2"/>
              </a:rPr>
              <a:t>p</a:t>
            </a:r>
            <a:r>
              <a:rPr lang="en-US" altLang="ja-JP" sz="2400" dirty="0">
                <a:latin typeface="Arial" panose="020B0604020202020204" pitchFamily="34" charset="0"/>
                <a:cs typeface="Arial" panose="020B0604020202020204" pitchFamily="34" charset="0"/>
                <a:sym typeface="Wingdings" panose="05000000000000000000" pitchFamily="2" charset="2"/>
              </a:rPr>
              <a:t> (</a:t>
            </a:r>
            <a:r>
              <a:rPr lang="en-US" altLang="ja-JP" sz="2400" b="1" dirty="0">
                <a:latin typeface="Arial" panose="020B0604020202020204" pitchFamily="34" charset="0"/>
                <a:cs typeface="Arial" panose="020B0604020202020204" pitchFamily="34" charset="0"/>
                <a:sym typeface="Wingdings" panose="05000000000000000000" pitchFamily="2" charset="2"/>
              </a:rPr>
              <a:t>k</a:t>
            </a:r>
            <a:r>
              <a:rPr lang="en-US" altLang="ja-JP" sz="2400" b="1" baseline="-25000" dirty="0">
                <a:latin typeface="Arial" panose="020B0604020202020204" pitchFamily="34" charset="0"/>
                <a:cs typeface="Arial" panose="020B0604020202020204" pitchFamily="34" charset="0"/>
                <a:sym typeface="Wingdings" panose="05000000000000000000" pitchFamily="2" charset="2"/>
              </a:rPr>
              <a:t>1</a:t>
            </a:r>
            <a:r>
              <a:rPr lang="en-US" altLang="ja-JP" sz="2400" dirty="0">
                <a:latin typeface="Arial" panose="020B0604020202020204" pitchFamily="34" charset="0"/>
                <a:cs typeface="Arial" panose="020B0604020202020204" pitchFamily="34" charset="0"/>
                <a:sym typeface="Wingdings" panose="05000000000000000000" pitchFamily="2" charset="2"/>
              </a:rPr>
              <a:t>)N(</a:t>
            </a:r>
            <a:r>
              <a:rPr lang="en-US" altLang="ja-JP" sz="2400" b="1" dirty="0">
                <a:latin typeface="Arial" panose="020B0604020202020204" pitchFamily="34" charset="0"/>
                <a:cs typeface="Arial" panose="020B0604020202020204" pitchFamily="34" charset="0"/>
                <a:sym typeface="Wingdings" panose="05000000000000000000" pitchFamily="2" charset="2"/>
              </a:rPr>
              <a:t>k</a:t>
            </a:r>
            <a:r>
              <a:rPr lang="en-US" altLang="ja-JP" sz="2400" b="1" baseline="-25000" dirty="0">
                <a:latin typeface="Arial" panose="020B0604020202020204" pitchFamily="34" charset="0"/>
                <a:cs typeface="Arial" panose="020B0604020202020204" pitchFamily="34" charset="0"/>
                <a:sym typeface="Wingdings" panose="05000000000000000000" pitchFamily="2" charset="2"/>
              </a:rPr>
              <a:t>2</a:t>
            </a:r>
            <a:r>
              <a:rPr lang="en-US" altLang="ja-JP" sz="2400" dirty="0">
                <a:latin typeface="Arial" panose="020B0604020202020204" pitchFamily="34" charset="0"/>
                <a:cs typeface="Arial" panose="020B0604020202020204" pitchFamily="34" charset="0"/>
                <a:sym typeface="Wingdings" panose="05000000000000000000" pitchFamily="2" charset="2"/>
              </a:rPr>
              <a:t>)</a:t>
            </a:r>
            <a:r>
              <a:rPr lang="en-US" altLang="ja-JP" sz="2400" dirty="0">
                <a:latin typeface="Symbol" panose="05050102010706020507" pitchFamily="18" charset="2"/>
                <a:cs typeface="Arial" panose="020B0604020202020204" pitchFamily="34" charset="0"/>
                <a:sym typeface="Wingdings" panose="05000000000000000000" pitchFamily="2" charset="2"/>
              </a:rPr>
              <a:t>p</a:t>
            </a:r>
            <a:r>
              <a:rPr lang="en-US" altLang="ja-JP" sz="2400" dirty="0">
                <a:latin typeface="Arial" panose="020B0604020202020204" pitchFamily="34" charset="0"/>
                <a:cs typeface="Arial" panose="020B0604020202020204" pitchFamily="34" charset="0"/>
                <a:sym typeface="Wingdings" panose="05000000000000000000" pitchFamily="2" charset="2"/>
              </a:rPr>
              <a:t>(-</a:t>
            </a:r>
            <a:r>
              <a:rPr lang="en-US" altLang="ja-JP" sz="2400" b="1" dirty="0">
                <a:latin typeface="Arial" panose="020B0604020202020204" pitchFamily="34" charset="0"/>
                <a:cs typeface="Arial" panose="020B0604020202020204" pitchFamily="34" charset="0"/>
                <a:sym typeface="Wingdings" panose="05000000000000000000" pitchFamily="2" charset="2"/>
              </a:rPr>
              <a:t>k</a:t>
            </a:r>
            <a:r>
              <a:rPr lang="en-US" altLang="ja-JP" sz="2400" dirty="0">
                <a:latin typeface="Arial" panose="020B0604020202020204" pitchFamily="34" charset="0"/>
                <a:cs typeface="Arial" panose="020B0604020202020204" pitchFamily="34" charset="0"/>
                <a:sym typeface="Wingdings" panose="05000000000000000000" pitchFamily="2" charset="2"/>
              </a:rPr>
              <a:t>)</a:t>
            </a:r>
          </a:p>
          <a:p>
            <a:pPr lvl="1"/>
            <a:r>
              <a:rPr lang="en-US" altLang="ja-JP" sz="2400" dirty="0"/>
              <a:t>  (J: total angular momentum, </a:t>
            </a:r>
            <a:r>
              <a:rPr lang="en-US" altLang="ja-JP" sz="2400" dirty="0" err="1"/>
              <a:t>L</a:t>
            </a:r>
            <a:r>
              <a:rPr lang="en-US" altLang="ja-JP" sz="2400" dirty="0" err="1">
                <a:latin typeface="Symbol" panose="05050102010706020507" pitchFamily="18" charset="2"/>
              </a:rPr>
              <a:t>p</a:t>
            </a:r>
            <a:r>
              <a:rPr lang="en-US" altLang="ja-JP" sz="2400" dirty="0" err="1"/>
              <a:t>N</a:t>
            </a:r>
            <a:r>
              <a:rPr lang="en-US" altLang="ja-JP" sz="2400" dirty="0"/>
              <a:t>, </a:t>
            </a:r>
            <a:r>
              <a:rPr lang="en-US" altLang="ja-JP" sz="2400" dirty="0" err="1"/>
              <a:t>L</a:t>
            </a:r>
            <a:r>
              <a:rPr lang="en-US" altLang="ja-JP" sz="2400" dirty="0" err="1">
                <a:latin typeface="Symbol" panose="05050102010706020507" pitchFamily="18" charset="2"/>
              </a:rPr>
              <a:t>pD</a:t>
            </a:r>
            <a:r>
              <a:rPr lang="en-US" altLang="ja-JP" sz="2400" dirty="0">
                <a:latin typeface="Symbol" panose="05050102010706020507" pitchFamily="18" charset="2"/>
              </a:rPr>
              <a:t>: </a:t>
            </a:r>
            <a:r>
              <a:rPr lang="en-US" altLang="ja-JP" sz="2400" dirty="0"/>
              <a:t>spin-angular momenta)</a:t>
            </a:r>
          </a:p>
          <a:p>
            <a:pPr marL="457200" lvl="1" indent="0">
              <a:buNone/>
            </a:pPr>
            <a:endParaRPr lang="en-US" altLang="ja-JP" dirty="0">
              <a:solidFill>
                <a:srgbClr val="FF0000"/>
              </a:solidFill>
            </a:endParaRPr>
          </a:p>
          <a:p>
            <a:pPr marL="457200" lvl="1" indent="0">
              <a:buNone/>
            </a:pPr>
            <a:endParaRPr lang="en-US" altLang="ja-JP" sz="600" dirty="0">
              <a:solidFill>
                <a:srgbClr val="FF0000"/>
              </a:solidFill>
            </a:endParaRPr>
          </a:p>
          <a:p>
            <a:pPr lvl="1"/>
            <a:r>
              <a:rPr lang="en-US" altLang="ja-JP" dirty="0">
                <a:solidFill>
                  <a:srgbClr val="FF0000"/>
                </a:solidFill>
              </a:rPr>
              <a:t>Validity confirmed with ANL-Osaka model</a:t>
            </a:r>
          </a:p>
          <a:p>
            <a:r>
              <a:rPr lang="en-US" altLang="ja-JP" sz="2800" dirty="0"/>
              <a:t>Parameterize averaged ANL-Osaka PWA with polynomials as a function of W</a:t>
            </a:r>
            <a:endParaRPr lang="ja-JP" altLang="en-US" sz="2800" dirty="0"/>
          </a:p>
        </p:txBody>
      </p:sp>
      <p:sp>
        <p:nvSpPr>
          <p:cNvPr id="4" name="スライド番号プレースホルダー 3">
            <a:extLst>
              <a:ext uri="{FF2B5EF4-FFF2-40B4-BE49-F238E27FC236}">
                <a16:creationId xmlns:a16="http://schemas.microsoft.com/office/drawing/2014/main" id="{905C85C6-9801-0CE4-2429-A64DC2F0BA20}"/>
              </a:ext>
            </a:extLst>
          </p:cNvPr>
          <p:cNvSpPr>
            <a:spLocks noGrp="1"/>
          </p:cNvSpPr>
          <p:nvPr>
            <p:ph type="sldNum" sz="quarter" idx="12"/>
          </p:nvPr>
        </p:nvSpPr>
        <p:spPr/>
        <p:txBody>
          <a:bodyPr/>
          <a:lstStyle/>
          <a:p>
            <a:pPr>
              <a:defRPr/>
            </a:pPr>
            <a:fld id="{5721AE18-4588-49E1-8BDE-1673073DBBA5}" type="slidenum">
              <a:rPr lang="en-US" altLang="ja-JP" smtClean="0"/>
              <a:pPr>
                <a:defRPr/>
              </a:pPr>
              <a:t>23</a:t>
            </a:fld>
            <a:endParaRPr lang="en-US" altLang="ja-JP"/>
          </a:p>
        </p:txBody>
      </p:sp>
      <p:pic>
        <p:nvPicPr>
          <p:cNvPr id="8" name="図 7">
            <a:extLst>
              <a:ext uri="{FF2B5EF4-FFF2-40B4-BE49-F238E27FC236}">
                <a16:creationId xmlns:a16="http://schemas.microsoft.com/office/drawing/2014/main" id="{7A89AAA6-715F-B1C0-53F2-FC0DAE2AC934}"/>
              </a:ext>
            </a:extLst>
          </p:cNvPr>
          <p:cNvPicPr>
            <a:picLocks noChangeAspect="1"/>
          </p:cNvPicPr>
          <p:nvPr/>
        </p:nvPicPr>
        <p:blipFill>
          <a:blip r:embed="rId2"/>
          <a:stretch>
            <a:fillRect/>
          </a:stretch>
        </p:blipFill>
        <p:spPr>
          <a:xfrm>
            <a:off x="2180258" y="4386766"/>
            <a:ext cx="3867827" cy="419612"/>
          </a:xfrm>
          <a:prstGeom prst="rect">
            <a:avLst/>
          </a:prstGeom>
        </p:spPr>
      </p:pic>
      <p:sp>
        <p:nvSpPr>
          <p:cNvPr id="3" name="TextBox 2">
            <a:extLst>
              <a:ext uri="{FF2B5EF4-FFF2-40B4-BE49-F238E27FC236}">
                <a16:creationId xmlns:a16="http://schemas.microsoft.com/office/drawing/2014/main" id="{597721B1-26BA-3AE9-59E7-EECC1EF4CF94}"/>
              </a:ext>
            </a:extLst>
          </p:cNvPr>
          <p:cNvSpPr txBox="1"/>
          <p:nvPr/>
        </p:nvSpPr>
        <p:spPr>
          <a:xfrm>
            <a:off x="2782141" y="6470649"/>
            <a:ext cx="3410485" cy="369332"/>
          </a:xfrm>
          <a:prstGeom prst="rect">
            <a:avLst/>
          </a:prstGeom>
          <a:solidFill>
            <a:srgbClr val="FAA919"/>
          </a:solidFill>
        </p:spPr>
        <p:txBody>
          <a:bodyPr wrap="none" rtlCol="0">
            <a:spAutoFit/>
          </a:bodyPr>
          <a:lstStyle/>
          <a:p>
            <a:r>
              <a:rPr lang="en-US" altLang="ja-JP" b="1" dirty="0"/>
              <a:t>(slides provided by Hiroyuki </a:t>
            </a:r>
            <a:r>
              <a:rPr lang="en-US" altLang="ja-JP" b="1" dirty="0" err="1"/>
              <a:t>Sako</a:t>
            </a:r>
            <a:r>
              <a:rPr lang="en-US" altLang="ja-JP" b="1" dirty="0"/>
              <a:t>)</a:t>
            </a:r>
            <a:endParaRPr lang="en-US" b="1" dirty="0"/>
          </a:p>
        </p:txBody>
      </p:sp>
      <p:pic>
        <p:nvPicPr>
          <p:cNvPr id="2" name="Picture 1">
            <a:extLst>
              <a:ext uri="{FF2B5EF4-FFF2-40B4-BE49-F238E27FC236}">
                <a16:creationId xmlns:a16="http://schemas.microsoft.com/office/drawing/2014/main" id="{A42A73CE-22B6-B70B-13C0-D10453B7D933}"/>
              </a:ext>
            </a:extLst>
          </p:cNvPr>
          <p:cNvPicPr>
            <a:picLocks noChangeAspect="1"/>
          </p:cNvPicPr>
          <p:nvPr/>
        </p:nvPicPr>
        <p:blipFill>
          <a:blip r:embed="rId3"/>
          <a:stretch>
            <a:fillRect/>
          </a:stretch>
        </p:blipFill>
        <p:spPr>
          <a:xfrm>
            <a:off x="925975" y="1591780"/>
            <a:ext cx="7772400" cy="297793"/>
          </a:xfrm>
          <a:prstGeom prst="rect">
            <a:avLst/>
          </a:prstGeom>
        </p:spPr>
      </p:pic>
    </p:spTree>
    <p:extLst>
      <p:ext uri="{BB962C8B-B14F-4D97-AF65-F5344CB8AC3E}">
        <p14:creationId xmlns:p14="http://schemas.microsoft.com/office/powerpoint/2010/main" val="1757621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FB94CE-9EB9-BEBA-30C2-87975F9FA7E3}"/>
              </a:ext>
            </a:extLst>
          </p:cNvPr>
          <p:cNvSpPr>
            <a:spLocks noGrp="1"/>
          </p:cNvSpPr>
          <p:nvPr>
            <p:ph type="title"/>
          </p:nvPr>
        </p:nvSpPr>
        <p:spPr>
          <a:xfrm>
            <a:off x="457200" y="0"/>
            <a:ext cx="8229600" cy="857250"/>
          </a:xfrm>
        </p:spPr>
        <p:txBody>
          <a:bodyPr/>
          <a:lstStyle/>
          <a:p>
            <a:r>
              <a:rPr kumimoji="1" lang="en-US" altLang="ja-JP" dirty="0"/>
              <a:t>PWA for E45 (cont.)</a:t>
            </a:r>
            <a:endParaRPr kumimoji="1" lang="ja-JP" altLang="en-US" dirty="0"/>
          </a:p>
        </p:txBody>
      </p:sp>
      <p:sp>
        <p:nvSpPr>
          <p:cNvPr id="3" name="コンテンツ プレースホルダー 2">
            <a:extLst>
              <a:ext uri="{FF2B5EF4-FFF2-40B4-BE49-F238E27FC236}">
                <a16:creationId xmlns:a16="http://schemas.microsoft.com/office/drawing/2014/main" id="{7E1A94EE-2F90-0426-8ECA-D65C49D38AB7}"/>
              </a:ext>
            </a:extLst>
          </p:cNvPr>
          <p:cNvSpPr>
            <a:spLocks noGrp="1"/>
          </p:cNvSpPr>
          <p:nvPr>
            <p:ph idx="1"/>
          </p:nvPr>
        </p:nvSpPr>
        <p:spPr>
          <a:xfrm>
            <a:off x="69905" y="857250"/>
            <a:ext cx="9004190" cy="5599648"/>
          </a:xfrm>
        </p:spPr>
        <p:txBody>
          <a:bodyPr/>
          <a:lstStyle/>
          <a:p>
            <a:r>
              <a:rPr kumimoji="1" lang="en-US" altLang="ja-JP" sz="2800" dirty="0">
                <a:latin typeface="+mj-lt"/>
              </a:rPr>
              <a:t>Fit E45 differential cross sections with the averaged parameterized PWA, </a:t>
            </a:r>
            <a:r>
              <a:rPr lang="en-US" altLang="ja-JP" sz="2800" dirty="0">
                <a:latin typeface="+mj-lt"/>
              </a:rPr>
              <a:t>using the initial parameters from ANL-Osaka PWA</a:t>
            </a:r>
          </a:p>
          <a:p>
            <a:pPr lvl="1"/>
            <a:r>
              <a:rPr lang="en-US" altLang="ja-JP" dirty="0">
                <a:solidFill>
                  <a:srgbClr val="FF0000"/>
                </a:solidFill>
                <a:latin typeface="+mj-lt"/>
              </a:rPr>
              <a:t>Development of a code to calculate differential cross sections from PWA was started in </a:t>
            </a:r>
            <a:r>
              <a:rPr lang="en-US" altLang="ja-JP" b="1" u="sng" dirty="0" err="1">
                <a:solidFill>
                  <a:srgbClr val="FF0000"/>
                </a:solidFill>
                <a:latin typeface="+mj-lt"/>
              </a:rPr>
              <a:t>Kyungson</a:t>
            </a:r>
            <a:r>
              <a:rPr lang="en-US" altLang="ja-JP" b="1" u="sng" dirty="0">
                <a:solidFill>
                  <a:srgbClr val="FF0000"/>
                </a:solidFill>
                <a:latin typeface="+mj-lt"/>
              </a:rPr>
              <a:t> Joo’s group</a:t>
            </a:r>
          </a:p>
          <a:p>
            <a:r>
              <a:rPr lang="en-US" altLang="ja-JP" sz="2800" dirty="0">
                <a:latin typeface="+mj-lt"/>
              </a:rPr>
              <a:t>Use separable model based on CMB approach to fit E45 averaged PWA and extract new PWA and resonance poles</a:t>
            </a:r>
          </a:p>
          <a:p>
            <a:pPr lvl="1"/>
            <a:r>
              <a:rPr lang="en-US" altLang="ja-JP" dirty="0">
                <a:solidFill>
                  <a:srgbClr val="FF0000"/>
                </a:solidFill>
                <a:latin typeface="+mj-lt"/>
              </a:rPr>
              <a:t>Development of separable model in JAEA and KNU started. So far only a simple isobar model with 2-body reaction (</a:t>
            </a:r>
            <a:r>
              <a:rPr lang="en-US" altLang="ja-JP" dirty="0" err="1">
                <a:solidFill>
                  <a:srgbClr val="FF0000"/>
                </a:solidFill>
                <a:latin typeface="+mj-lt"/>
              </a:rPr>
              <a:t>pN</a:t>
            </a:r>
            <a:r>
              <a:rPr lang="en-US" altLang="ja-JP" dirty="0" err="1">
                <a:solidFill>
                  <a:srgbClr val="FF0000"/>
                </a:solidFill>
                <a:latin typeface="+mj-lt"/>
                <a:sym typeface="Wingdings" panose="05000000000000000000" pitchFamily="2" charset="2"/>
              </a:rPr>
              <a:t>pN</a:t>
            </a:r>
            <a:r>
              <a:rPr lang="en-US" altLang="ja-JP" dirty="0">
                <a:solidFill>
                  <a:srgbClr val="FF0000"/>
                </a:solidFill>
                <a:latin typeface="+mj-lt"/>
                <a:sym typeface="Wingdings" panose="05000000000000000000" pitchFamily="2" charset="2"/>
              </a:rPr>
              <a:t> or </a:t>
            </a:r>
            <a:r>
              <a:rPr lang="en-US" altLang="ja-JP" dirty="0" err="1">
                <a:solidFill>
                  <a:srgbClr val="FF0000"/>
                </a:solidFill>
                <a:latin typeface="+mj-lt"/>
                <a:sym typeface="Wingdings" panose="05000000000000000000" pitchFamily="2" charset="2"/>
              </a:rPr>
              <a:t>p</a:t>
            </a:r>
            <a:r>
              <a:rPr lang="en-US" altLang="ja-JP" dirty="0" err="1">
                <a:solidFill>
                  <a:srgbClr val="FF0000"/>
                </a:solidFill>
                <a:latin typeface="Symbol" pitchFamily="2" charset="2"/>
                <a:sym typeface="Wingdings" panose="05000000000000000000" pitchFamily="2" charset="2"/>
              </a:rPr>
              <a:t>D</a:t>
            </a:r>
            <a:r>
              <a:rPr lang="en-US" altLang="ja-JP" dirty="0">
                <a:solidFill>
                  <a:srgbClr val="FF0000"/>
                </a:solidFill>
                <a:latin typeface="+mj-lt"/>
                <a:sym typeface="Wingdings" panose="05000000000000000000" pitchFamily="2" charset="2"/>
              </a:rPr>
              <a:t>)</a:t>
            </a:r>
            <a:endParaRPr lang="en-US" altLang="ja-JP" dirty="0">
              <a:solidFill>
                <a:srgbClr val="FF0000"/>
              </a:solidFill>
              <a:latin typeface="+mj-lt"/>
            </a:endParaRPr>
          </a:p>
          <a:p>
            <a:r>
              <a:rPr kumimoji="1" lang="en-US" altLang="ja-JP" sz="2800" dirty="0">
                <a:latin typeface="+mj-lt"/>
              </a:rPr>
              <a:t>Use a sophisticated coupled</a:t>
            </a:r>
            <a:r>
              <a:rPr lang="en-US" altLang="ja-JP" sz="2800" dirty="0">
                <a:latin typeface="+mj-lt"/>
              </a:rPr>
              <a:t>-channel model to fit to the E45 data to obtain the resonance information</a:t>
            </a:r>
          </a:p>
          <a:p>
            <a:pPr marL="457200" lvl="1" indent="0">
              <a:buNone/>
            </a:pPr>
            <a:r>
              <a:rPr kumimoji="1" lang="en-US" altLang="ja-JP" b="1" dirty="0">
                <a:highlight>
                  <a:srgbClr val="FAA919"/>
                </a:highlight>
                <a:latin typeface="+mj-lt"/>
              </a:rPr>
              <a:t>Only theorists can do this</a:t>
            </a:r>
            <a:r>
              <a:rPr lang="en-US" altLang="ja-JP" b="1" dirty="0">
                <a:highlight>
                  <a:srgbClr val="FAA919"/>
                </a:highlight>
                <a:latin typeface="+mj-lt"/>
              </a:rPr>
              <a:t>, and we need your support</a:t>
            </a:r>
            <a:r>
              <a:rPr lang="en-US" altLang="ja-JP" dirty="0">
                <a:solidFill>
                  <a:srgbClr val="FF0000"/>
                </a:solidFill>
                <a:highlight>
                  <a:srgbClr val="FAA919"/>
                </a:highlight>
              </a:rPr>
              <a:t>!</a:t>
            </a:r>
            <a:endParaRPr kumimoji="1" lang="ja-JP" altLang="en-US" dirty="0">
              <a:solidFill>
                <a:srgbClr val="FF0000"/>
              </a:solidFill>
              <a:highlight>
                <a:srgbClr val="FAA919"/>
              </a:highlight>
            </a:endParaRPr>
          </a:p>
        </p:txBody>
      </p:sp>
      <p:sp>
        <p:nvSpPr>
          <p:cNvPr id="5" name="Slide Number Placeholder 4">
            <a:extLst>
              <a:ext uri="{FF2B5EF4-FFF2-40B4-BE49-F238E27FC236}">
                <a16:creationId xmlns:a16="http://schemas.microsoft.com/office/drawing/2014/main" id="{50C21850-FC88-DA4E-935A-FBFFC2F8B992}"/>
              </a:ext>
            </a:extLst>
          </p:cNvPr>
          <p:cNvSpPr>
            <a:spLocks noGrp="1"/>
          </p:cNvSpPr>
          <p:nvPr>
            <p:ph type="sldNum" sz="quarter" idx="12"/>
          </p:nvPr>
        </p:nvSpPr>
        <p:spPr/>
        <p:txBody>
          <a:bodyPr/>
          <a:lstStyle/>
          <a:p>
            <a:pPr>
              <a:defRPr/>
            </a:pPr>
            <a:fld id="{AB7CE779-21FB-D348-B8EA-3C752F0DE6DE}" type="slidenum">
              <a:rPr lang="en-US" altLang="en-US" smtClean="0"/>
              <a:pPr>
                <a:defRPr/>
              </a:pPr>
              <a:t>24</a:t>
            </a:fld>
            <a:endParaRPr lang="en-US" altLang="en-US"/>
          </a:p>
        </p:txBody>
      </p:sp>
    </p:spTree>
    <p:extLst>
      <p:ext uri="{BB962C8B-B14F-4D97-AF65-F5344CB8AC3E}">
        <p14:creationId xmlns:p14="http://schemas.microsoft.com/office/powerpoint/2010/main" val="1415360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B35D7-7847-DC68-11CF-2FCF0B97CE9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B9C6C2A-E418-6633-326B-71A61475849C}"/>
              </a:ext>
            </a:extLst>
          </p:cNvPr>
          <p:cNvSpPr>
            <a:spLocks noGrp="1"/>
          </p:cNvSpPr>
          <p:nvPr>
            <p:ph type="title"/>
          </p:nvPr>
        </p:nvSpPr>
        <p:spPr>
          <a:xfrm>
            <a:off x="60116" y="-39886"/>
            <a:ext cx="9083884" cy="994172"/>
          </a:xfrm>
        </p:spPr>
        <p:txBody>
          <a:bodyPr/>
          <a:lstStyle/>
          <a:p>
            <a:r>
              <a:rPr kumimoji="1" lang="en-US" altLang="ja-JP" sz="2400" dirty="0">
                <a:latin typeface="Arial" panose="020B0604020202020204" pitchFamily="34" charset="0"/>
                <a:cs typeface="Arial" panose="020B0604020202020204" pitchFamily="34" charset="0"/>
              </a:rPr>
              <a:t>Strategy for PWA code development proposed by </a:t>
            </a:r>
            <a:r>
              <a:rPr kumimoji="1" lang="en-US" altLang="ja-JP" sz="2400" b="1" u="sng" dirty="0">
                <a:latin typeface="Arial" panose="020B0604020202020204" pitchFamily="34" charset="0"/>
                <a:cs typeface="Arial" panose="020B0604020202020204" pitchFamily="34" charset="0"/>
              </a:rPr>
              <a:t>T.S. Harry-Lee</a:t>
            </a:r>
            <a:endParaRPr kumimoji="1" lang="ja-JP" altLang="en-US" sz="2400" b="1" u="sng"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EB80A5BE-BFD3-A266-53AD-AB8AF4909CC2}"/>
              </a:ext>
            </a:extLst>
          </p:cNvPr>
          <p:cNvSpPr>
            <a:spLocks noGrp="1"/>
          </p:cNvSpPr>
          <p:nvPr>
            <p:ph idx="1"/>
          </p:nvPr>
        </p:nvSpPr>
        <p:spPr>
          <a:xfrm>
            <a:off x="0" y="1261113"/>
            <a:ext cx="9083884" cy="4549378"/>
          </a:xfrm>
        </p:spPr>
        <p:txBody>
          <a:bodyPr>
            <a:normAutofit fontScale="62500" lnSpcReduction="20000"/>
          </a:bodyPr>
          <a:lstStyle/>
          <a:p>
            <a:pPr marL="385763" indent="-385763">
              <a:buFont typeface="+mj-lt"/>
              <a:buAutoNum type="arabicPeriod"/>
            </a:pPr>
            <a:r>
              <a:rPr kumimoji="1" lang="en-US" altLang="ja-JP" dirty="0">
                <a:latin typeface="Arial" panose="020B0604020202020204" pitchFamily="34" charset="0"/>
                <a:cs typeface="Arial" panose="020B0604020202020204" pitchFamily="34" charset="0"/>
              </a:rPr>
              <a:t>Study validity of </a:t>
            </a:r>
            <a:r>
              <a:rPr kumimoji="1" lang="en-US" altLang="ja-JP" u="sng" dirty="0">
                <a:latin typeface="Arial" panose="020B0604020202020204" pitchFamily="34" charset="0"/>
                <a:cs typeface="Arial" panose="020B0604020202020204" pitchFamily="34" charset="0"/>
              </a:rPr>
              <a:t>averaged PWA </a:t>
            </a:r>
            <a:r>
              <a:rPr kumimoji="1" lang="en-US" altLang="ja-JP" dirty="0">
                <a:latin typeface="Arial" panose="020B0604020202020204" pitchFamily="34" charset="0"/>
                <a:cs typeface="Arial" panose="020B0604020202020204" pitchFamily="34" charset="0"/>
              </a:rPr>
              <a:t>with comparison of cross sections of ANL-Osaka model</a:t>
            </a:r>
            <a:endParaRPr lang="en-US" altLang="ja-JP" dirty="0">
              <a:latin typeface="Arial" panose="020B0604020202020204" pitchFamily="34" charset="0"/>
              <a:cs typeface="Arial" panose="020B0604020202020204" pitchFamily="34" charset="0"/>
            </a:endParaRPr>
          </a:p>
          <a:p>
            <a:pPr marL="342900" lvl="1" indent="0">
              <a:buNone/>
            </a:pPr>
            <a:r>
              <a:rPr lang="en-US" altLang="ja-JP" dirty="0">
                <a:solidFill>
                  <a:srgbClr val="FF0000"/>
                </a:solidFill>
                <a:latin typeface="Arial" panose="020B0604020202020204" pitchFamily="34" charset="0"/>
                <a:cs typeface="Arial" panose="020B0604020202020204" pitchFamily="34" charset="0"/>
                <a:sym typeface="Wingdings" panose="05000000000000000000" pitchFamily="2" charset="2"/>
              </a:rPr>
              <a:t>Already confirmed by </a:t>
            </a:r>
            <a:r>
              <a:rPr lang="en-US" altLang="ja-JP" b="1" u="sng" dirty="0">
                <a:solidFill>
                  <a:srgbClr val="FF0000"/>
                </a:solidFill>
                <a:latin typeface="Arial" panose="020B0604020202020204" pitchFamily="34" charset="0"/>
                <a:cs typeface="Arial" panose="020B0604020202020204" pitchFamily="34" charset="0"/>
                <a:sym typeface="Wingdings" panose="05000000000000000000" pitchFamily="2" charset="2"/>
              </a:rPr>
              <a:t>T. S. Harry-Lee</a:t>
            </a:r>
          </a:p>
          <a:p>
            <a:pPr marL="342900" lvl="1" indent="0">
              <a:buNone/>
            </a:pPr>
            <a:endParaRPr kumimoji="1" lang="en-US" altLang="ja-JP" b="1" u="sng" dirty="0">
              <a:solidFill>
                <a:srgbClr val="FF0000"/>
              </a:solidFill>
              <a:latin typeface="Arial" panose="020B0604020202020204" pitchFamily="34" charset="0"/>
              <a:cs typeface="Arial" panose="020B0604020202020204" pitchFamily="34" charset="0"/>
            </a:endParaRPr>
          </a:p>
          <a:p>
            <a:pPr marL="385763" indent="-385763">
              <a:buFont typeface="+mj-lt"/>
              <a:buAutoNum type="arabicPeriod"/>
            </a:pPr>
            <a:r>
              <a:rPr lang="en-US" altLang="ja-JP" dirty="0">
                <a:latin typeface="Arial" panose="020B0604020202020204" pitchFamily="34" charset="0"/>
                <a:cs typeface="Arial" panose="020B0604020202020204" pitchFamily="34" charset="0"/>
              </a:rPr>
              <a:t>(1) Parameterize the averaged PWA of ANL-Osaka with the polynomials as functions of </a:t>
            </a:r>
            <a:r>
              <a:rPr lang="en-US" altLang="ja-JP" i="1" dirty="0">
                <a:latin typeface="Arial" panose="020B0604020202020204" pitchFamily="34" charset="0"/>
                <a:cs typeface="Arial" panose="020B0604020202020204" pitchFamily="34" charset="0"/>
              </a:rPr>
              <a:t>W</a:t>
            </a:r>
          </a:p>
          <a:p>
            <a:pPr marL="385763" indent="-385763">
              <a:buFont typeface="+mj-lt"/>
              <a:buAutoNum type="arabicPeriod"/>
            </a:pPr>
            <a:endParaRPr lang="en-US" altLang="ja-JP" dirty="0">
              <a:latin typeface="Arial" panose="020B0604020202020204" pitchFamily="34" charset="0"/>
              <a:cs typeface="Arial" panose="020B0604020202020204" pitchFamily="34" charset="0"/>
            </a:endParaRPr>
          </a:p>
          <a:p>
            <a:pPr marL="0" indent="0">
              <a:buNone/>
            </a:pPr>
            <a:endParaRPr lang="en-US" altLang="ja-JP" dirty="0">
              <a:latin typeface="Arial" panose="020B0604020202020204" pitchFamily="34" charset="0"/>
              <a:cs typeface="Arial" panose="020B0604020202020204" pitchFamily="34" charset="0"/>
            </a:endParaRPr>
          </a:p>
          <a:p>
            <a:pPr marL="0" indent="0">
              <a:buNone/>
            </a:pPr>
            <a:r>
              <a:rPr kumimoji="1" lang="en-US" altLang="ja-JP" dirty="0">
                <a:latin typeface="Arial" panose="020B0604020202020204" pitchFamily="34" charset="0"/>
                <a:cs typeface="Arial" panose="020B0604020202020204" pitchFamily="34" charset="0"/>
              </a:rPr>
              <a:t>     </a:t>
            </a:r>
          </a:p>
          <a:p>
            <a:pPr marL="0" indent="0">
              <a:buNone/>
            </a:pPr>
            <a:r>
              <a:rPr kumimoji="1" lang="en-US" altLang="ja-JP" dirty="0">
                <a:latin typeface="Arial" panose="020B0604020202020204" pitchFamily="34" charset="0"/>
                <a:cs typeface="Arial" panose="020B0604020202020204" pitchFamily="34" charset="0"/>
              </a:rPr>
              <a:t>      (2) Calculate the differential cross sections from the averaged PWA</a:t>
            </a:r>
          </a:p>
          <a:p>
            <a:pPr marL="0" indent="0">
              <a:buNone/>
            </a:pPr>
            <a:r>
              <a:rPr lang="en-US" altLang="ja-JP" dirty="0">
                <a:solidFill>
                  <a:srgbClr val="FF0000"/>
                </a:solidFill>
                <a:latin typeface="Arial" panose="020B0604020202020204" pitchFamily="34" charset="0"/>
                <a:cs typeface="Arial" panose="020B0604020202020204" pitchFamily="34" charset="0"/>
                <a:sym typeface="Wingdings" panose="05000000000000000000" pitchFamily="2" charset="2"/>
              </a:rPr>
              <a:t>Being developed by </a:t>
            </a:r>
            <a:r>
              <a:rPr lang="en-US" altLang="ja-JP" b="1" dirty="0" err="1">
                <a:solidFill>
                  <a:srgbClr val="FF0000"/>
                </a:solidFill>
                <a:latin typeface="Arial" panose="020B0604020202020204" pitchFamily="34" charset="0"/>
                <a:cs typeface="Arial" panose="020B0604020202020204" pitchFamily="34" charset="0"/>
                <a:sym typeface="Wingdings" panose="05000000000000000000" pitchFamily="2" charset="2"/>
              </a:rPr>
              <a:t>Kyungseon</a:t>
            </a:r>
            <a:r>
              <a:rPr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altLang="ja-JP" b="1" dirty="0" err="1">
                <a:solidFill>
                  <a:srgbClr val="FF0000"/>
                </a:solidFill>
                <a:latin typeface="Arial" panose="020B0604020202020204" pitchFamily="34" charset="0"/>
                <a:cs typeface="Arial" panose="020B0604020202020204" pitchFamily="34" charset="0"/>
                <a:sym typeface="Wingdings" panose="05000000000000000000" pitchFamily="2" charset="2"/>
              </a:rPr>
              <a:t>Joo’s</a:t>
            </a:r>
            <a:r>
              <a:rPr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t> group</a:t>
            </a:r>
            <a:r>
              <a:rPr lang="ja-JP" altLang="en-US" b="1">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altLang="ja-JP" dirty="0">
                <a:solidFill>
                  <a:srgbClr val="FF0000"/>
                </a:solidFill>
                <a:latin typeface="Arial" panose="020B0604020202020204" pitchFamily="34" charset="0"/>
                <a:cs typeface="Arial" panose="020B0604020202020204" pitchFamily="34" charset="0"/>
                <a:sym typeface="Wingdings" panose="05000000000000000000" pitchFamily="2" charset="2"/>
              </a:rPr>
              <a:t>but</a:t>
            </a:r>
            <a:r>
              <a:rPr lang="ja-JP" altLang="en-US">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altLang="ja-JP" dirty="0">
                <a:solidFill>
                  <a:srgbClr val="FF0000"/>
                </a:solidFill>
                <a:latin typeface="Arial" panose="020B0604020202020204" pitchFamily="34" charset="0"/>
                <a:cs typeface="Arial" panose="020B0604020202020204" pitchFamily="34" charset="0"/>
                <a:sym typeface="Wingdings" panose="05000000000000000000" pitchFamily="2" charset="2"/>
              </a:rPr>
              <a:t>only</a:t>
            </a:r>
            <a:r>
              <a:rPr lang="ja-JP" altLang="en-US"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altLang="ja-JP" dirty="0">
                <a:solidFill>
                  <a:srgbClr val="FF0000"/>
                </a:solidFill>
                <a:latin typeface="Arial" panose="020B0604020202020204" pitchFamily="34" charset="0"/>
                <a:cs typeface="Arial" panose="020B0604020202020204" pitchFamily="34" charset="0"/>
                <a:sym typeface="Wingdings" panose="05000000000000000000" pitchFamily="2" charset="2"/>
              </a:rPr>
              <a:t>2-body</a:t>
            </a:r>
            <a:r>
              <a:rPr lang="ja-JP" altLang="en-US"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altLang="ja-JP" dirty="0">
                <a:solidFill>
                  <a:srgbClr val="FF0000"/>
                </a:solidFill>
                <a:latin typeface="Arial" panose="020B0604020202020204" pitchFamily="34" charset="0"/>
                <a:cs typeface="Arial" panose="020B0604020202020204" pitchFamily="34" charset="0"/>
                <a:sym typeface="Wingdings" panose="05000000000000000000" pitchFamily="2" charset="2"/>
              </a:rPr>
              <a:t>reactions</a:t>
            </a:r>
            <a:r>
              <a:rPr lang="ja-JP" altLang="en-US"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altLang="ja-JP" dirty="0">
                <a:solidFill>
                  <a:srgbClr val="FF0000"/>
                </a:solidFill>
                <a:latin typeface="Arial" panose="020B0604020202020204" pitchFamily="34" charset="0"/>
                <a:cs typeface="Arial" panose="020B0604020202020204" pitchFamily="34" charset="0"/>
                <a:sym typeface="Wingdings" panose="05000000000000000000" pitchFamily="2" charset="2"/>
              </a:rPr>
              <a:t>so</a:t>
            </a:r>
            <a:r>
              <a:rPr lang="ja-JP" altLang="en-US"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altLang="ja-JP" dirty="0">
                <a:solidFill>
                  <a:srgbClr val="FF0000"/>
                </a:solidFill>
                <a:latin typeface="Arial" panose="020B0604020202020204" pitchFamily="34" charset="0"/>
                <a:cs typeface="Arial" panose="020B0604020202020204" pitchFamily="34" charset="0"/>
                <a:sym typeface="Wingdings" panose="05000000000000000000" pitchFamily="2" charset="2"/>
              </a:rPr>
              <a:t>far)</a:t>
            </a:r>
          </a:p>
          <a:p>
            <a:pPr marL="0" indent="0">
              <a:buNone/>
            </a:pPr>
            <a:endParaRPr lang="en-US" altLang="ja-JP" dirty="0">
              <a:latin typeface="Arial" panose="020B0604020202020204" pitchFamily="34" charset="0"/>
              <a:cs typeface="Arial" panose="020B0604020202020204" pitchFamily="34" charset="0"/>
            </a:endParaRPr>
          </a:p>
          <a:p>
            <a:pPr marL="0" indent="0">
              <a:buNone/>
            </a:pPr>
            <a:r>
              <a:rPr kumimoji="1" lang="en-US" altLang="ja-JP"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(3) Fit the differential cross sections of E45 with the initial parameters of (14) and obtain </a:t>
            </a:r>
            <a:r>
              <a:rPr lang="en-US" altLang="ja-JP" dirty="0">
                <a:solidFill>
                  <a:srgbClr val="0E0EFF"/>
                </a:solidFill>
                <a:latin typeface="Arial" panose="020B0604020202020204" pitchFamily="34" charset="0"/>
                <a:cs typeface="Arial" panose="020B0604020202020204" pitchFamily="34" charset="0"/>
              </a:rPr>
              <a:t>new averaged PWA</a:t>
            </a:r>
          </a:p>
          <a:p>
            <a:pPr marL="0" indent="0">
              <a:buNone/>
            </a:pPr>
            <a:endParaRPr kumimoji="1" lang="en-US" altLang="ja-JP" dirty="0">
              <a:latin typeface="Arial" panose="020B0604020202020204" pitchFamily="34" charset="0"/>
              <a:cs typeface="Arial" panose="020B0604020202020204" pitchFamily="34" charset="0"/>
            </a:endParaRPr>
          </a:p>
          <a:p>
            <a:endParaRPr kumimoji="1" lang="ja-JP" altLang="en-US" dirty="0">
              <a:latin typeface="Arial" panose="020B0604020202020204" pitchFamily="34" charset="0"/>
              <a:cs typeface="Arial" panose="020B0604020202020204" pitchFamily="34" charset="0"/>
            </a:endParaRPr>
          </a:p>
        </p:txBody>
      </p:sp>
      <p:pic>
        <p:nvPicPr>
          <p:cNvPr id="6" name="図 5">
            <a:extLst>
              <a:ext uri="{FF2B5EF4-FFF2-40B4-BE49-F238E27FC236}">
                <a16:creationId xmlns:a16="http://schemas.microsoft.com/office/drawing/2014/main" id="{D65FC7AD-EA69-8E06-4749-022DF42F8CC4}"/>
              </a:ext>
            </a:extLst>
          </p:cNvPr>
          <p:cNvPicPr>
            <a:picLocks noChangeAspect="1"/>
          </p:cNvPicPr>
          <p:nvPr/>
        </p:nvPicPr>
        <p:blipFill>
          <a:blip r:embed="rId2"/>
          <a:stretch>
            <a:fillRect/>
          </a:stretch>
        </p:blipFill>
        <p:spPr>
          <a:xfrm>
            <a:off x="1575917" y="2882737"/>
            <a:ext cx="5932050" cy="702257"/>
          </a:xfrm>
          <a:prstGeom prst="rect">
            <a:avLst/>
          </a:prstGeom>
        </p:spPr>
      </p:pic>
      <p:sp>
        <p:nvSpPr>
          <p:cNvPr id="4" name="TextBox 3">
            <a:extLst>
              <a:ext uri="{FF2B5EF4-FFF2-40B4-BE49-F238E27FC236}">
                <a16:creationId xmlns:a16="http://schemas.microsoft.com/office/drawing/2014/main" id="{FD460CE2-3E18-FB04-E46F-DDC66D04AD6D}"/>
              </a:ext>
            </a:extLst>
          </p:cNvPr>
          <p:cNvSpPr txBox="1"/>
          <p:nvPr/>
        </p:nvSpPr>
        <p:spPr>
          <a:xfrm>
            <a:off x="2782141" y="6482224"/>
            <a:ext cx="3410485" cy="369332"/>
          </a:xfrm>
          <a:prstGeom prst="rect">
            <a:avLst/>
          </a:prstGeom>
          <a:solidFill>
            <a:srgbClr val="FAA919"/>
          </a:solidFill>
        </p:spPr>
        <p:txBody>
          <a:bodyPr wrap="none" rtlCol="0">
            <a:spAutoFit/>
          </a:bodyPr>
          <a:lstStyle/>
          <a:p>
            <a:r>
              <a:rPr lang="en-US" altLang="ja-JP" b="1" dirty="0"/>
              <a:t>(slides provided by Hiroyuki </a:t>
            </a:r>
            <a:r>
              <a:rPr lang="en-US" altLang="ja-JP" b="1" dirty="0" err="1"/>
              <a:t>Sako</a:t>
            </a:r>
            <a:r>
              <a:rPr lang="en-US" altLang="ja-JP" b="1" dirty="0"/>
              <a:t>)</a:t>
            </a:r>
            <a:endParaRPr lang="en-US" b="1" dirty="0"/>
          </a:p>
        </p:txBody>
      </p:sp>
      <p:sp>
        <p:nvSpPr>
          <p:cNvPr id="7" name="TextBox 6">
            <a:extLst>
              <a:ext uri="{FF2B5EF4-FFF2-40B4-BE49-F238E27FC236}">
                <a16:creationId xmlns:a16="http://schemas.microsoft.com/office/drawing/2014/main" id="{03867C49-58B9-F32F-2E2E-A404697B2B25}"/>
              </a:ext>
            </a:extLst>
          </p:cNvPr>
          <p:cNvSpPr txBox="1"/>
          <p:nvPr/>
        </p:nvSpPr>
        <p:spPr>
          <a:xfrm>
            <a:off x="60116" y="6488668"/>
            <a:ext cx="1582421" cy="369332"/>
          </a:xfrm>
          <a:prstGeom prst="rect">
            <a:avLst/>
          </a:prstGeom>
          <a:solidFill>
            <a:srgbClr val="92D050"/>
          </a:solidFill>
        </p:spPr>
        <p:txBody>
          <a:bodyPr wrap="none" rtlCol="0">
            <a:spAutoFit/>
          </a:bodyPr>
          <a:lstStyle/>
          <a:p>
            <a:r>
              <a:rPr lang="en-US" dirty="0"/>
              <a:t>Go over if time</a:t>
            </a:r>
          </a:p>
        </p:txBody>
      </p:sp>
      <p:sp>
        <p:nvSpPr>
          <p:cNvPr id="8" name="Slide Number Placeholder 7">
            <a:extLst>
              <a:ext uri="{FF2B5EF4-FFF2-40B4-BE49-F238E27FC236}">
                <a16:creationId xmlns:a16="http://schemas.microsoft.com/office/drawing/2014/main" id="{5967340F-5C81-5A45-7669-525001F2332F}"/>
              </a:ext>
            </a:extLst>
          </p:cNvPr>
          <p:cNvSpPr>
            <a:spLocks noGrp="1"/>
          </p:cNvSpPr>
          <p:nvPr>
            <p:ph type="sldNum" sz="quarter" idx="12"/>
          </p:nvPr>
        </p:nvSpPr>
        <p:spPr/>
        <p:txBody>
          <a:bodyPr/>
          <a:lstStyle/>
          <a:p>
            <a:pPr>
              <a:defRPr/>
            </a:pPr>
            <a:fld id="{AB7CE779-21FB-D348-B8EA-3C752F0DE6DE}" type="slidenum">
              <a:rPr lang="en-US" altLang="en-US" smtClean="0"/>
              <a:pPr>
                <a:defRPr/>
              </a:pPr>
              <a:t>25</a:t>
            </a:fld>
            <a:endParaRPr lang="en-US" altLang="en-US"/>
          </a:p>
        </p:txBody>
      </p:sp>
    </p:spTree>
    <p:extLst>
      <p:ext uri="{BB962C8B-B14F-4D97-AF65-F5344CB8AC3E}">
        <p14:creationId xmlns:p14="http://schemas.microsoft.com/office/powerpoint/2010/main" val="1023840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E9385-7C40-60AA-3965-EBD70BF504E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29BCAF3-BAE7-9CE9-4720-B375EE124F27}"/>
              </a:ext>
            </a:extLst>
          </p:cNvPr>
          <p:cNvSpPr>
            <a:spLocks noGrp="1"/>
          </p:cNvSpPr>
          <p:nvPr>
            <p:ph type="title"/>
          </p:nvPr>
        </p:nvSpPr>
        <p:spPr>
          <a:xfrm>
            <a:off x="457200" y="-30163"/>
            <a:ext cx="8559478" cy="844551"/>
          </a:xfrm>
        </p:spPr>
        <p:txBody>
          <a:bodyPr/>
          <a:lstStyle/>
          <a:p>
            <a:r>
              <a:rPr kumimoji="1" lang="en-US" altLang="ja-JP" sz="3200" dirty="0">
                <a:latin typeface="Arial" panose="020B0604020202020204" pitchFamily="34" charset="0"/>
                <a:cs typeface="Arial" panose="020B0604020202020204" pitchFamily="34" charset="0"/>
              </a:rPr>
              <a:t>Procedures of PWA code development (Cont.)</a:t>
            </a:r>
            <a:endParaRPr kumimoji="1" lang="ja-JP" altLang="en-US" sz="3200"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37F859D2-96BB-C111-09BB-4466AAD831AA}"/>
              </a:ext>
            </a:extLst>
          </p:cNvPr>
          <p:cNvSpPr>
            <a:spLocks noGrp="1"/>
          </p:cNvSpPr>
          <p:nvPr>
            <p:ph idx="1"/>
          </p:nvPr>
        </p:nvSpPr>
        <p:spPr>
          <a:xfrm>
            <a:off x="628650" y="1072956"/>
            <a:ext cx="7886700" cy="3263504"/>
          </a:xfrm>
        </p:spPr>
        <p:txBody>
          <a:bodyPr/>
          <a:lstStyle/>
          <a:p>
            <a:pPr marL="385763" indent="-385763">
              <a:buFont typeface="+mj-lt"/>
              <a:buAutoNum type="arabicPeriod" startAt="3"/>
            </a:pPr>
            <a:r>
              <a:rPr lang="en-US" altLang="ja-JP" sz="2800" dirty="0">
                <a:latin typeface="Arial" panose="020B0604020202020204" pitchFamily="34" charset="0"/>
                <a:cs typeface="Arial" panose="020B0604020202020204" pitchFamily="34" charset="0"/>
              </a:rPr>
              <a:t>Develop CMB model which is on-shell approximation and separable model (each pole can be resolved) of ANL-Osaka model to repeat Procedure 2. </a:t>
            </a:r>
            <a:r>
              <a:rPr lang="en-US" altLang="ja-JP" sz="2800" b="1" dirty="0">
                <a:latin typeface="Arial" panose="020B0604020202020204" pitchFamily="34" charset="0"/>
                <a:cs typeface="Arial" panose="020B0604020202020204" pitchFamily="34" charset="0"/>
              </a:rPr>
              <a:t>Then extract resonance poles from CMB model.</a:t>
            </a:r>
          </a:p>
          <a:p>
            <a:pPr lvl="1"/>
            <a:r>
              <a:rPr lang="en-US" altLang="ja-JP" dirty="0">
                <a:solidFill>
                  <a:srgbClr val="FF0000"/>
                </a:solidFill>
                <a:latin typeface="Arial" panose="020B0604020202020204" pitchFamily="34" charset="0"/>
                <a:cs typeface="Arial" panose="020B0604020202020204" pitchFamily="34" charset="0"/>
              </a:rPr>
              <a:t>We started this development with an isobar model.</a:t>
            </a:r>
          </a:p>
          <a:p>
            <a:pPr marL="385763" indent="-385763">
              <a:buFont typeface="+mj-lt"/>
              <a:buAutoNum type="arabicPeriod" startAt="3"/>
            </a:pPr>
            <a:r>
              <a:rPr lang="en-US" altLang="ja-JP" sz="2800" dirty="0">
                <a:solidFill>
                  <a:srgbClr val="0E0EFF"/>
                </a:solidFill>
                <a:latin typeface="Arial" panose="020B0604020202020204" pitchFamily="34" charset="0"/>
                <a:cs typeface="Arial" panose="020B0604020202020204" pitchFamily="34" charset="0"/>
              </a:rPr>
              <a:t>Extract resonance poles from ANL-Osaka with the fit results of 2. </a:t>
            </a:r>
            <a:r>
              <a:rPr lang="en-US" altLang="ja-JP" sz="2800" b="1" dirty="0">
                <a:solidFill>
                  <a:srgbClr val="0E0EFF"/>
                </a:solidFill>
                <a:latin typeface="Arial" panose="020B0604020202020204" pitchFamily="34" charset="0"/>
                <a:cs typeface="Arial" panose="020B0604020202020204" pitchFamily="34" charset="0"/>
              </a:rPr>
              <a:t>(only by ANL-Osaka experts). </a:t>
            </a:r>
            <a:r>
              <a:rPr lang="en-US" altLang="ja-JP" sz="2800" dirty="0">
                <a:solidFill>
                  <a:srgbClr val="0E0EFF"/>
                </a:solidFill>
                <a:latin typeface="Arial" panose="020B0604020202020204" pitchFamily="34" charset="0"/>
                <a:cs typeface="Arial" panose="020B0604020202020204" pitchFamily="34" charset="0"/>
              </a:rPr>
              <a:t>Solving Coupled-Channel equations required.</a:t>
            </a:r>
          </a:p>
          <a:p>
            <a:pPr marL="385763" indent="-385763">
              <a:buFont typeface="+mj-lt"/>
              <a:buAutoNum type="arabicPeriod" startAt="3"/>
            </a:pPr>
            <a:endParaRPr kumimoji="1" lang="ja-JP" alt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DAE3335-99E2-74D8-98FD-E2397816690E}"/>
              </a:ext>
            </a:extLst>
          </p:cNvPr>
          <p:cNvSpPr txBox="1"/>
          <p:nvPr/>
        </p:nvSpPr>
        <p:spPr>
          <a:xfrm>
            <a:off x="2782141" y="6470649"/>
            <a:ext cx="3410485" cy="369332"/>
          </a:xfrm>
          <a:prstGeom prst="rect">
            <a:avLst/>
          </a:prstGeom>
          <a:solidFill>
            <a:srgbClr val="FAA919"/>
          </a:solidFill>
        </p:spPr>
        <p:txBody>
          <a:bodyPr wrap="none" rtlCol="0">
            <a:spAutoFit/>
          </a:bodyPr>
          <a:lstStyle/>
          <a:p>
            <a:r>
              <a:rPr lang="en-US" altLang="ja-JP" b="1" dirty="0"/>
              <a:t>(slides provided by Hiroyuki </a:t>
            </a:r>
            <a:r>
              <a:rPr lang="en-US" altLang="ja-JP" b="1" dirty="0" err="1"/>
              <a:t>Sako</a:t>
            </a:r>
            <a:r>
              <a:rPr lang="en-US" altLang="ja-JP" b="1" dirty="0"/>
              <a:t>)</a:t>
            </a:r>
            <a:endParaRPr lang="en-US" b="1" dirty="0"/>
          </a:p>
        </p:txBody>
      </p:sp>
      <p:sp>
        <p:nvSpPr>
          <p:cNvPr id="5" name="TextBox 4">
            <a:extLst>
              <a:ext uri="{FF2B5EF4-FFF2-40B4-BE49-F238E27FC236}">
                <a16:creationId xmlns:a16="http://schemas.microsoft.com/office/drawing/2014/main" id="{DB321507-0F13-87AD-44D6-9500B60D0F31}"/>
              </a:ext>
            </a:extLst>
          </p:cNvPr>
          <p:cNvSpPr txBox="1"/>
          <p:nvPr/>
        </p:nvSpPr>
        <p:spPr>
          <a:xfrm>
            <a:off x="60116" y="6488668"/>
            <a:ext cx="1582421" cy="369332"/>
          </a:xfrm>
          <a:prstGeom prst="rect">
            <a:avLst/>
          </a:prstGeom>
          <a:solidFill>
            <a:srgbClr val="92D050"/>
          </a:solidFill>
        </p:spPr>
        <p:txBody>
          <a:bodyPr wrap="none" rtlCol="0">
            <a:spAutoFit/>
          </a:bodyPr>
          <a:lstStyle/>
          <a:p>
            <a:r>
              <a:rPr lang="en-US" dirty="0"/>
              <a:t>Go over if time</a:t>
            </a:r>
          </a:p>
        </p:txBody>
      </p:sp>
      <p:sp>
        <p:nvSpPr>
          <p:cNvPr id="7" name="Slide Number Placeholder 6">
            <a:extLst>
              <a:ext uri="{FF2B5EF4-FFF2-40B4-BE49-F238E27FC236}">
                <a16:creationId xmlns:a16="http://schemas.microsoft.com/office/drawing/2014/main" id="{597F497A-A7F2-B595-B6CE-5D291408AF89}"/>
              </a:ext>
            </a:extLst>
          </p:cNvPr>
          <p:cNvSpPr>
            <a:spLocks noGrp="1"/>
          </p:cNvSpPr>
          <p:nvPr>
            <p:ph type="sldNum" sz="quarter" idx="12"/>
          </p:nvPr>
        </p:nvSpPr>
        <p:spPr/>
        <p:txBody>
          <a:bodyPr/>
          <a:lstStyle/>
          <a:p>
            <a:pPr>
              <a:defRPr/>
            </a:pPr>
            <a:fld id="{AB7CE779-21FB-D348-B8EA-3C752F0DE6DE}" type="slidenum">
              <a:rPr lang="en-US" altLang="en-US" smtClean="0"/>
              <a:pPr>
                <a:defRPr/>
              </a:pPr>
              <a:t>26</a:t>
            </a:fld>
            <a:endParaRPr lang="en-US" altLang="en-US"/>
          </a:p>
        </p:txBody>
      </p:sp>
    </p:spTree>
    <p:extLst>
      <p:ext uri="{BB962C8B-B14F-4D97-AF65-F5344CB8AC3E}">
        <p14:creationId xmlns:p14="http://schemas.microsoft.com/office/powerpoint/2010/main" val="3604781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BCF13F-EB5C-A994-ADC0-2EB0E3823094}"/>
              </a:ext>
            </a:extLst>
          </p:cNvPr>
          <p:cNvSpPr>
            <a:spLocks noGrp="1"/>
          </p:cNvSpPr>
          <p:nvPr>
            <p:ph type="title"/>
          </p:nvPr>
        </p:nvSpPr>
        <p:spPr/>
        <p:txBody>
          <a:bodyPr/>
          <a:lstStyle/>
          <a:p>
            <a:r>
              <a:rPr lang="en-US" altLang="ja-JP" sz="3600" dirty="0">
                <a:latin typeface="Arial" panose="020B0604020202020204" pitchFamily="34" charset="0"/>
                <a:cs typeface="Arial" panose="020B0604020202020204" pitchFamily="34" charset="0"/>
              </a:rPr>
              <a:t>Averaged partial wave amplitudes</a:t>
            </a:r>
            <a:endParaRPr kumimoji="1" lang="ja-JP" altLang="en-US" sz="3600"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C362F2FD-707F-0764-6728-A8DFC7216282}"/>
              </a:ext>
            </a:extLst>
          </p:cNvPr>
          <p:cNvSpPr>
            <a:spLocks noGrp="1"/>
          </p:cNvSpPr>
          <p:nvPr>
            <p:ph idx="1"/>
          </p:nvPr>
        </p:nvSpPr>
        <p:spPr>
          <a:xfrm>
            <a:off x="628650" y="1524368"/>
            <a:ext cx="7886700" cy="3263504"/>
          </a:xfrm>
        </p:spPr>
        <p:txBody>
          <a:bodyPr/>
          <a:lstStyle/>
          <a:p>
            <a:r>
              <a:rPr kumimoji="1" lang="en-US" altLang="ja-JP" dirty="0">
                <a:latin typeface="Arial" panose="020B0604020202020204" pitchFamily="34" charset="0"/>
                <a:cs typeface="Arial" panose="020B0604020202020204" pitchFamily="34" charset="0"/>
              </a:rPr>
              <a:t>Approximation to reduce the number of kinematic variables for 3-body reactions</a:t>
            </a:r>
          </a:p>
          <a:p>
            <a:r>
              <a:rPr lang="en-US" altLang="ja-JP" dirty="0">
                <a:latin typeface="Arial" panose="020B0604020202020204" pitchFamily="34" charset="0"/>
                <a:cs typeface="Arial" panose="020B0604020202020204" pitchFamily="34" charset="0"/>
              </a:rPr>
              <a:t>Consider reaction</a:t>
            </a:r>
          </a:p>
          <a:p>
            <a:pPr marL="0" indent="0">
              <a:buNone/>
            </a:pPr>
            <a:r>
              <a:rPr lang="en-US" altLang="ja-JP" dirty="0">
                <a:latin typeface="Symbol" panose="05050102010706020507" pitchFamily="18" charset="2"/>
                <a:cs typeface="Arial" panose="020B0604020202020204" pitchFamily="34" charset="0"/>
                <a:sym typeface="Wingdings" panose="05000000000000000000" pitchFamily="2" charset="2"/>
              </a:rPr>
              <a:t>p</a:t>
            </a:r>
            <a:r>
              <a:rPr lang="en-US" altLang="ja-JP" dirty="0">
                <a:latin typeface="Arial" panose="020B0604020202020204" pitchFamily="34" charset="0"/>
                <a:cs typeface="Arial" panose="020B0604020202020204" pitchFamily="34" charset="0"/>
                <a:sym typeface="Wingdings" panose="05000000000000000000" pitchFamily="2" charset="2"/>
              </a:rPr>
              <a:t>(</a:t>
            </a:r>
            <a:r>
              <a:rPr lang="en-US" altLang="ja-JP" b="1" dirty="0">
                <a:latin typeface="Arial" panose="020B0604020202020204" pitchFamily="34" charset="0"/>
                <a:cs typeface="Arial" panose="020B0604020202020204" pitchFamily="34" charset="0"/>
                <a:sym typeface="Wingdings" panose="05000000000000000000" pitchFamily="2" charset="2"/>
              </a:rPr>
              <a:t>k</a:t>
            </a:r>
            <a:r>
              <a:rPr lang="en-US" altLang="ja-JP" b="1" baseline="-25000" dirty="0">
                <a:latin typeface="Arial" panose="020B0604020202020204" pitchFamily="34" charset="0"/>
                <a:cs typeface="Arial" panose="020B0604020202020204" pitchFamily="34" charset="0"/>
                <a:sym typeface="Wingdings" panose="05000000000000000000" pitchFamily="2" charset="2"/>
              </a:rPr>
              <a:t>0</a:t>
            </a:r>
            <a:r>
              <a:rPr lang="en-US" altLang="ja-JP" dirty="0">
                <a:latin typeface="Arial" panose="020B0604020202020204" pitchFamily="34" charset="0"/>
                <a:cs typeface="Arial" panose="020B0604020202020204" pitchFamily="34" charset="0"/>
                <a:sym typeface="Wingdings" panose="05000000000000000000" pitchFamily="2" charset="2"/>
              </a:rPr>
              <a:t>)</a:t>
            </a:r>
            <a:r>
              <a:rPr lang="en-US" altLang="ja-JP" dirty="0">
                <a:latin typeface="Arial" panose="020B0604020202020204" pitchFamily="34" charset="0"/>
                <a:cs typeface="Arial" panose="020B0604020202020204" pitchFamily="34" charset="0"/>
              </a:rPr>
              <a:t>N(-</a:t>
            </a:r>
            <a:r>
              <a:rPr lang="en-US" altLang="ja-JP" b="1" dirty="0">
                <a:latin typeface="Arial" panose="020B0604020202020204" pitchFamily="34" charset="0"/>
                <a:cs typeface="Arial" panose="020B0604020202020204" pitchFamily="34" charset="0"/>
                <a:sym typeface="Wingdings" panose="05000000000000000000" pitchFamily="2" charset="2"/>
              </a:rPr>
              <a:t>k</a:t>
            </a:r>
            <a:r>
              <a:rPr lang="en-US" altLang="ja-JP" b="1" baseline="-25000" dirty="0">
                <a:latin typeface="Arial" panose="020B0604020202020204" pitchFamily="34" charset="0"/>
                <a:cs typeface="Arial" panose="020B0604020202020204" pitchFamily="34" charset="0"/>
                <a:sym typeface="Wingdings" panose="05000000000000000000" pitchFamily="2" charset="2"/>
              </a:rPr>
              <a:t>0</a:t>
            </a:r>
            <a:r>
              <a:rPr lang="en-US" altLang="ja-JP"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sym typeface="Wingdings" panose="05000000000000000000" pitchFamily="2" charset="2"/>
              </a:rPr>
              <a:t></a:t>
            </a:r>
            <a:r>
              <a:rPr lang="en-US" altLang="ja-JP" dirty="0">
                <a:latin typeface="Symbol" panose="05050102010706020507" pitchFamily="18" charset="2"/>
                <a:cs typeface="Arial" panose="020B0604020202020204" pitchFamily="34" charset="0"/>
                <a:sym typeface="Wingdings" panose="05000000000000000000" pitchFamily="2" charset="2"/>
              </a:rPr>
              <a:t>D</a:t>
            </a:r>
            <a:r>
              <a:rPr lang="en-US" altLang="ja-JP" dirty="0">
                <a:latin typeface="Arial" panose="020B0604020202020204" pitchFamily="34" charset="0"/>
                <a:cs typeface="Arial" panose="020B0604020202020204" pitchFamily="34" charset="0"/>
                <a:sym typeface="Wingdings" panose="05000000000000000000" pitchFamily="2" charset="2"/>
              </a:rPr>
              <a:t>(</a:t>
            </a:r>
            <a:r>
              <a:rPr lang="en-US" altLang="ja-JP" b="1" dirty="0">
                <a:latin typeface="Arial" panose="020B0604020202020204" pitchFamily="34" charset="0"/>
                <a:cs typeface="Arial" panose="020B0604020202020204" pitchFamily="34" charset="0"/>
                <a:sym typeface="Wingdings" panose="05000000000000000000" pitchFamily="2" charset="2"/>
              </a:rPr>
              <a:t>k</a:t>
            </a:r>
            <a:r>
              <a:rPr lang="en-US" altLang="ja-JP" dirty="0">
                <a:latin typeface="Arial" panose="020B0604020202020204" pitchFamily="34" charset="0"/>
                <a:cs typeface="Arial" panose="020B0604020202020204" pitchFamily="34" charset="0"/>
                <a:sym typeface="Wingdings" panose="05000000000000000000" pitchFamily="2" charset="2"/>
              </a:rPr>
              <a:t>)</a:t>
            </a:r>
            <a:r>
              <a:rPr lang="en-US" altLang="ja-JP" dirty="0">
                <a:latin typeface="Symbol" panose="05050102010706020507" pitchFamily="18" charset="2"/>
                <a:cs typeface="Arial" panose="020B0604020202020204" pitchFamily="34" charset="0"/>
                <a:sym typeface="Wingdings" panose="05000000000000000000" pitchFamily="2" charset="2"/>
              </a:rPr>
              <a:t>p</a:t>
            </a:r>
            <a:r>
              <a:rPr lang="en-US" altLang="ja-JP" dirty="0">
                <a:latin typeface="Arial" panose="020B0604020202020204" pitchFamily="34" charset="0"/>
                <a:cs typeface="Arial" panose="020B0604020202020204" pitchFamily="34" charset="0"/>
                <a:sym typeface="Wingdings" panose="05000000000000000000" pitchFamily="2" charset="2"/>
              </a:rPr>
              <a:t>(-</a:t>
            </a:r>
            <a:r>
              <a:rPr lang="en-US" altLang="ja-JP" b="1" dirty="0">
                <a:latin typeface="Arial" panose="020B0604020202020204" pitchFamily="34" charset="0"/>
                <a:cs typeface="Arial" panose="020B0604020202020204" pitchFamily="34" charset="0"/>
                <a:sym typeface="Wingdings" panose="05000000000000000000" pitchFamily="2" charset="2"/>
              </a:rPr>
              <a:t>k</a:t>
            </a:r>
            <a:r>
              <a:rPr lang="en-US" altLang="ja-JP" dirty="0">
                <a:latin typeface="Arial" panose="020B0604020202020204" pitchFamily="34" charset="0"/>
                <a:cs typeface="Arial" panose="020B0604020202020204" pitchFamily="34" charset="0"/>
                <a:sym typeface="Wingdings" panose="05000000000000000000" pitchFamily="2" charset="2"/>
              </a:rPr>
              <a:t>) </a:t>
            </a:r>
            <a:r>
              <a:rPr lang="en-US" altLang="ja-JP" dirty="0">
                <a:latin typeface="Symbol" panose="05050102010706020507" pitchFamily="18" charset="2"/>
                <a:cs typeface="Arial" panose="020B0604020202020204" pitchFamily="34" charset="0"/>
                <a:sym typeface="Wingdings" panose="05000000000000000000" pitchFamily="2" charset="2"/>
              </a:rPr>
              <a:t>p</a:t>
            </a:r>
            <a:r>
              <a:rPr lang="en-US" altLang="ja-JP" dirty="0">
                <a:latin typeface="Arial" panose="020B0604020202020204" pitchFamily="34" charset="0"/>
                <a:cs typeface="Arial" panose="020B0604020202020204" pitchFamily="34" charset="0"/>
                <a:sym typeface="Wingdings" panose="05000000000000000000" pitchFamily="2" charset="2"/>
              </a:rPr>
              <a:t> (</a:t>
            </a:r>
            <a:r>
              <a:rPr lang="en-US" altLang="ja-JP" b="1" dirty="0">
                <a:latin typeface="Arial" panose="020B0604020202020204" pitchFamily="34" charset="0"/>
                <a:cs typeface="Arial" panose="020B0604020202020204" pitchFamily="34" charset="0"/>
                <a:sym typeface="Wingdings" panose="05000000000000000000" pitchFamily="2" charset="2"/>
              </a:rPr>
              <a:t>k</a:t>
            </a:r>
            <a:r>
              <a:rPr lang="en-US" altLang="ja-JP" b="1" baseline="-25000" dirty="0">
                <a:latin typeface="Arial" panose="020B0604020202020204" pitchFamily="34" charset="0"/>
                <a:cs typeface="Arial" panose="020B0604020202020204" pitchFamily="34" charset="0"/>
                <a:sym typeface="Wingdings" panose="05000000000000000000" pitchFamily="2" charset="2"/>
              </a:rPr>
              <a:t>1</a:t>
            </a:r>
            <a:r>
              <a:rPr lang="en-US" altLang="ja-JP" dirty="0">
                <a:latin typeface="Arial" panose="020B0604020202020204" pitchFamily="34" charset="0"/>
                <a:cs typeface="Arial" panose="020B0604020202020204" pitchFamily="34" charset="0"/>
                <a:sym typeface="Wingdings" panose="05000000000000000000" pitchFamily="2" charset="2"/>
              </a:rPr>
              <a:t>)N(</a:t>
            </a:r>
            <a:r>
              <a:rPr lang="en-US" altLang="ja-JP" b="1" dirty="0">
                <a:latin typeface="Arial" panose="020B0604020202020204" pitchFamily="34" charset="0"/>
                <a:cs typeface="Arial" panose="020B0604020202020204" pitchFamily="34" charset="0"/>
                <a:sym typeface="Wingdings" panose="05000000000000000000" pitchFamily="2" charset="2"/>
              </a:rPr>
              <a:t>k</a:t>
            </a:r>
            <a:r>
              <a:rPr lang="en-US" altLang="ja-JP" b="1" baseline="-25000" dirty="0">
                <a:latin typeface="Arial" panose="020B0604020202020204" pitchFamily="34" charset="0"/>
                <a:cs typeface="Arial" panose="020B0604020202020204" pitchFamily="34" charset="0"/>
                <a:sym typeface="Wingdings" panose="05000000000000000000" pitchFamily="2" charset="2"/>
              </a:rPr>
              <a:t>2</a:t>
            </a:r>
            <a:r>
              <a:rPr lang="en-US" altLang="ja-JP" dirty="0">
                <a:latin typeface="Arial" panose="020B0604020202020204" pitchFamily="34" charset="0"/>
                <a:cs typeface="Arial" panose="020B0604020202020204" pitchFamily="34" charset="0"/>
                <a:sym typeface="Wingdings" panose="05000000000000000000" pitchFamily="2" charset="2"/>
              </a:rPr>
              <a:t>)</a:t>
            </a:r>
            <a:r>
              <a:rPr lang="en-US" altLang="ja-JP" dirty="0">
                <a:latin typeface="Symbol" panose="05050102010706020507" pitchFamily="18" charset="2"/>
                <a:cs typeface="Arial" panose="020B0604020202020204" pitchFamily="34" charset="0"/>
                <a:sym typeface="Wingdings" panose="05000000000000000000" pitchFamily="2" charset="2"/>
              </a:rPr>
              <a:t>p</a:t>
            </a:r>
            <a:r>
              <a:rPr lang="en-US" altLang="ja-JP" dirty="0">
                <a:latin typeface="Arial" panose="020B0604020202020204" pitchFamily="34" charset="0"/>
                <a:cs typeface="Arial" panose="020B0604020202020204" pitchFamily="34" charset="0"/>
                <a:sym typeface="Wingdings" panose="05000000000000000000" pitchFamily="2" charset="2"/>
              </a:rPr>
              <a:t>(-</a:t>
            </a:r>
            <a:r>
              <a:rPr lang="en-US" altLang="ja-JP" b="1" dirty="0">
                <a:latin typeface="Arial" panose="020B0604020202020204" pitchFamily="34" charset="0"/>
                <a:cs typeface="Arial" panose="020B0604020202020204" pitchFamily="34" charset="0"/>
                <a:sym typeface="Wingdings" panose="05000000000000000000" pitchFamily="2" charset="2"/>
              </a:rPr>
              <a:t>k</a:t>
            </a:r>
            <a:r>
              <a:rPr lang="en-US" altLang="ja-JP" dirty="0">
                <a:latin typeface="Arial" panose="020B0604020202020204" pitchFamily="34" charset="0"/>
                <a:cs typeface="Arial" panose="020B0604020202020204" pitchFamily="34" charset="0"/>
                <a:sym typeface="Wingdings" panose="05000000000000000000" pitchFamily="2" charset="2"/>
              </a:rPr>
              <a:t>)</a:t>
            </a:r>
          </a:p>
          <a:p>
            <a:pPr lvl="1"/>
            <a:r>
              <a:rPr lang="en-US" altLang="ja-JP" b="1" dirty="0">
                <a:latin typeface="Arial" panose="020B0604020202020204" pitchFamily="34" charset="0"/>
                <a:cs typeface="Arial" panose="020B0604020202020204" pitchFamily="34" charset="0"/>
                <a:sym typeface="Wingdings" panose="05000000000000000000" pitchFamily="2" charset="2"/>
              </a:rPr>
              <a:t>k</a:t>
            </a:r>
            <a:r>
              <a:rPr lang="en-US" altLang="ja-JP" b="1" baseline="-25000" dirty="0">
                <a:latin typeface="Arial" panose="020B0604020202020204" pitchFamily="34" charset="0"/>
                <a:cs typeface="Arial" panose="020B0604020202020204" pitchFamily="34" charset="0"/>
                <a:sym typeface="Wingdings" panose="05000000000000000000" pitchFamily="2" charset="2"/>
              </a:rPr>
              <a:t>0 </a:t>
            </a:r>
            <a:r>
              <a:rPr kumimoji="1" lang="en-US" altLang="ja-JP" dirty="0">
                <a:latin typeface="Arial" panose="020B0604020202020204" pitchFamily="34" charset="0"/>
                <a:cs typeface="Arial" panose="020B0604020202020204" pitchFamily="34" charset="0"/>
                <a:sym typeface="Wingdings" panose="05000000000000000000" pitchFamily="2" charset="2"/>
              </a:rPr>
              <a:t>: Initial </a:t>
            </a:r>
            <a:r>
              <a:rPr lang="en-US" altLang="ja-JP" dirty="0">
                <a:latin typeface="Symbol" panose="05050102010706020507" pitchFamily="18" charset="2"/>
                <a:cs typeface="Arial" panose="020B0604020202020204" pitchFamily="34" charset="0"/>
                <a:sym typeface="Wingdings" panose="05000000000000000000" pitchFamily="2" charset="2"/>
              </a:rPr>
              <a:t>p</a:t>
            </a:r>
            <a:r>
              <a:rPr kumimoji="1" lang="en-US" altLang="ja-JP" dirty="0">
                <a:latin typeface="Arial" panose="020B0604020202020204" pitchFamily="34" charset="0"/>
                <a:cs typeface="Arial" panose="020B0604020202020204" pitchFamily="34" charset="0"/>
                <a:sym typeface="Wingdings" panose="05000000000000000000" pitchFamily="2" charset="2"/>
              </a:rPr>
              <a:t> momentum</a:t>
            </a:r>
          </a:p>
          <a:p>
            <a:pPr lvl="1"/>
            <a:r>
              <a:rPr lang="en-US" altLang="ja-JP" b="1" dirty="0">
                <a:latin typeface="Arial" panose="020B0604020202020204" pitchFamily="34" charset="0"/>
                <a:cs typeface="Arial" panose="020B0604020202020204" pitchFamily="34" charset="0"/>
                <a:sym typeface="Wingdings" panose="05000000000000000000" pitchFamily="2" charset="2"/>
              </a:rPr>
              <a:t>k </a:t>
            </a:r>
            <a:r>
              <a:rPr kumimoji="1" lang="en-US" altLang="ja-JP"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I</a:t>
            </a:r>
            <a:r>
              <a:rPr kumimoji="1" lang="en-US" altLang="ja-JP" dirty="0">
                <a:latin typeface="Arial" panose="020B0604020202020204" pitchFamily="34" charset="0"/>
                <a:cs typeface="Arial" panose="020B0604020202020204" pitchFamily="34" charset="0"/>
              </a:rPr>
              <a:t>ntermediate </a:t>
            </a:r>
            <a:r>
              <a:rPr lang="en-US" altLang="ja-JP" dirty="0">
                <a:latin typeface="Symbol" panose="05050102010706020507" pitchFamily="18" charset="2"/>
                <a:cs typeface="Arial" panose="020B0604020202020204" pitchFamily="34" charset="0"/>
                <a:sym typeface="Wingdings" panose="05000000000000000000" pitchFamily="2" charset="2"/>
              </a:rPr>
              <a:t>D</a:t>
            </a:r>
            <a:r>
              <a:rPr kumimoji="1" lang="en-US" altLang="ja-JP" dirty="0">
                <a:latin typeface="Arial" panose="020B0604020202020204" pitchFamily="34" charset="0"/>
                <a:cs typeface="Arial" panose="020B0604020202020204" pitchFamily="34" charset="0"/>
              </a:rPr>
              <a:t> momentum</a:t>
            </a:r>
          </a:p>
          <a:p>
            <a:pPr lvl="1"/>
            <a:r>
              <a:rPr lang="en-US" altLang="ja-JP" b="1" dirty="0">
                <a:latin typeface="Arial" panose="020B0604020202020204" pitchFamily="34" charset="0"/>
                <a:cs typeface="Arial" panose="020B0604020202020204" pitchFamily="34" charset="0"/>
                <a:sym typeface="Wingdings" panose="05000000000000000000" pitchFamily="2" charset="2"/>
              </a:rPr>
              <a:t>k</a:t>
            </a:r>
            <a:r>
              <a:rPr lang="en-US" altLang="ja-JP" b="1" baseline="-25000" dirty="0">
                <a:latin typeface="Arial" panose="020B0604020202020204" pitchFamily="34" charset="0"/>
                <a:cs typeface="Arial" panose="020B0604020202020204" pitchFamily="34" charset="0"/>
                <a:sym typeface="Wingdings" panose="05000000000000000000" pitchFamily="2" charset="2"/>
              </a:rPr>
              <a:t>1</a:t>
            </a:r>
            <a:r>
              <a:rPr lang="en-US" altLang="ja-JP" b="1" dirty="0">
                <a:latin typeface="Arial" panose="020B0604020202020204" pitchFamily="34" charset="0"/>
                <a:cs typeface="Arial" panose="020B0604020202020204" pitchFamily="34" charset="0"/>
                <a:sym typeface="Wingdings" panose="05000000000000000000" pitchFamily="2" charset="2"/>
              </a:rPr>
              <a:t> k</a:t>
            </a:r>
            <a:r>
              <a:rPr lang="en-US" altLang="ja-JP" b="1" baseline="-25000" dirty="0">
                <a:latin typeface="Arial" panose="020B0604020202020204" pitchFamily="34" charset="0"/>
                <a:cs typeface="Arial" panose="020B0604020202020204" pitchFamily="34" charset="0"/>
                <a:sym typeface="Wingdings" panose="05000000000000000000" pitchFamily="2" charset="2"/>
              </a:rPr>
              <a:t>2 </a:t>
            </a:r>
            <a:r>
              <a:rPr lang="en-US" altLang="ja-JP" sz="2400" dirty="0">
                <a:latin typeface="Arial" panose="020B0604020202020204" pitchFamily="34" charset="0"/>
                <a:cs typeface="Arial" panose="020B0604020202020204" pitchFamily="34" charset="0"/>
                <a:sym typeface="Wingdings" panose="05000000000000000000" pitchFamily="2" charset="2"/>
              </a:rPr>
              <a:t>: </a:t>
            </a:r>
            <a:r>
              <a:rPr lang="en-US" altLang="ja-JP" sz="2400" dirty="0">
                <a:latin typeface="Symbol" panose="05050102010706020507" pitchFamily="18" charset="2"/>
                <a:cs typeface="Arial" panose="020B0604020202020204" pitchFamily="34" charset="0"/>
                <a:sym typeface="Wingdings" panose="05000000000000000000" pitchFamily="2" charset="2"/>
              </a:rPr>
              <a:t>p</a:t>
            </a:r>
            <a:r>
              <a:rPr lang="en-US" altLang="ja-JP" sz="2400" dirty="0">
                <a:latin typeface="Arial" panose="020B0604020202020204" pitchFamily="34" charset="0"/>
                <a:cs typeface="Arial" panose="020B0604020202020204" pitchFamily="34" charset="0"/>
                <a:sym typeface="Wingdings" panose="05000000000000000000" pitchFamily="2" charset="2"/>
              </a:rPr>
              <a:t> and N momenta decayed from </a:t>
            </a:r>
            <a:r>
              <a:rPr lang="en-US" altLang="ja-JP" sz="2400" dirty="0">
                <a:latin typeface="Symbol" panose="05050102010706020507" pitchFamily="18" charset="2"/>
                <a:cs typeface="Arial" panose="020B0604020202020204" pitchFamily="34" charset="0"/>
                <a:sym typeface="Wingdings" panose="05000000000000000000" pitchFamily="2" charset="2"/>
              </a:rPr>
              <a:t>D</a:t>
            </a:r>
            <a:endParaRPr lang="en-US" altLang="ja-JP" dirty="0">
              <a:latin typeface="Symbol" panose="05050102010706020507" pitchFamily="18" charset="2"/>
              <a:cs typeface="Arial" panose="020B0604020202020204" pitchFamily="34" charset="0"/>
              <a:sym typeface="Wingdings" panose="05000000000000000000" pitchFamily="2" charset="2"/>
            </a:endParaRPr>
          </a:p>
          <a:p>
            <a:pPr lvl="1"/>
            <a:r>
              <a:rPr lang="en-US" altLang="ja-JP" b="1" dirty="0">
                <a:latin typeface="Arial" panose="020B0604020202020204" pitchFamily="34" charset="0"/>
                <a:cs typeface="Arial" panose="020B0604020202020204" pitchFamily="34" charset="0"/>
                <a:sym typeface="Wingdings" panose="05000000000000000000" pitchFamily="2" charset="2"/>
              </a:rPr>
              <a:t>k = k</a:t>
            </a:r>
            <a:r>
              <a:rPr lang="en-US" altLang="ja-JP" b="1" baseline="-25000" dirty="0">
                <a:latin typeface="Arial" panose="020B0604020202020204" pitchFamily="34" charset="0"/>
                <a:cs typeface="Arial" panose="020B0604020202020204" pitchFamily="34" charset="0"/>
                <a:sym typeface="Wingdings" panose="05000000000000000000" pitchFamily="2" charset="2"/>
              </a:rPr>
              <a:t>1</a:t>
            </a:r>
            <a:r>
              <a:rPr lang="en-US" altLang="ja-JP" b="1" dirty="0">
                <a:latin typeface="Arial" panose="020B0604020202020204" pitchFamily="34" charset="0"/>
                <a:cs typeface="Arial" panose="020B0604020202020204" pitchFamily="34" charset="0"/>
                <a:sym typeface="Wingdings" panose="05000000000000000000" pitchFamily="2" charset="2"/>
              </a:rPr>
              <a:t> + k</a:t>
            </a:r>
            <a:r>
              <a:rPr lang="en-US" altLang="ja-JP" b="1" baseline="-25000" dirty="0">
                <a:latin typeface="Arial" panose="020B0604020202020204" pitchFamily="34" charset="0"/>
                <a:cs typeface="Arial" panose="020B0604020202020204" pitchFamily="34" charset="0"/>
                <a:sym typeface="Wingdings" panose="05000000000000000000" pitchFamily="2" charset="2"/>
              </a:rPr>
              <a:t>2</a:t>
            </a:r>
          </a:p>
          <a:p>
            <a:endParaRPr kumimoji="1" lang="en-US" altLang="ja-JP" b="1" baseline="-25000" dirty="0">
              <a:latin typeface="Arial" panose="020B0604020202020204" pitchFamily="34" charset="0"/>
              <a:cs typeface="Arial" panose="020B0604020202020204" pitchFamily="34" charset="0"/>
              <a:sym typeface="Wingdings" panose="05000000000000000000" pitchFamily="2" charset="2"/>
            </a:endParaRPr>
          </a:p>
          <a:p>
            <a:endParaRPr kumimoji="1" lang="ja-JP" alt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5559C21-ADB4-2536-43A8-876498A74CBB}"/>
              </a:ext>
            </a:extLst>
          </p:cNvPr>
          <p:cNvSpPr txBox="1"/>
          <p:nvPr/>
        </p:nvSpPr>
        <p:spPr>
          <a:xfrm>
            <a:off x="2782141" y="6470649"/>
            <a:ext cx="3410485" cy="369332"/>
          </a:xfrm>
          <a:prstGeom prst="rect">
            <a:avLst/>
          </a:prstGeom>
          <a:solidFill>
            <a:srgbClr val="FAA919"/>
          </a:solidFill>
        </p:spPr>
        <p:txBody>
          <a:bodyPr wrap="none" rtlCol="0">
            <a:spAutoFit/>
          </a:bodyPr>
          <a:lstStyle/>
          <a:p>
            <a:r>
              <a:rPr lang="en-US" altLang="ja-JP" b="1" dirty="0"/>
              <a:t>(slides provided by Hiroyuki </a:t>
            </a:r>
            <a:r>
              <a:rPr lang="en-US" altLang="ja-JP" b="1" dirty="0" err="1"/>
              <a:t>Sako</a:t>
            </a:r>
            <a:r>
              <a:rPr lang="en-US" altLang="ja-JP" b="1" dirty="0"/>
              <a:t>)</a:t>
            </a:r>
            <a:endParaRPr lang="en-US" b="1" dirty="0"/>
          </a:p>
        </p:txBody>
      </p:sp>
      <p:sp>
        <p:nvSpPr>
          <p:cNvPr id="5" name="TextBox 4">
            <a:extLst>
              <a:ext uri="{FF2B5EF4-FFF2-40B4-BE49-F238E27FC236}">
                <a16:creationId xmlns:a16="http://schemas.microsoft.com/office/drawing/2014/main" id="{5301EFE0-0B27-1777-77F5-78CB260320EB}"/>
              </a:ext>
            </a:extLst>
          </p:cNvPr>
          <p:cNvSpPr txBox="1"/>
          <p:nvPr/>
        </p:nvSpPr>
        <p:spPr>
          <a:xfrm>
            <a:off x="60116" y="6488668"/>
            <a:ext cx="1582421" cy="369332"/>
          </a:xfrm>
          <a:prstGeom prst="rect">
            <a:avLst/>
          </a:prstGeom>
          <a:solidFill>
            <a:srgbClr val="92D050"/>
          </a:solidFill>
        </p:spPr>
        <p:txBody>
          <a:bodyPr wrap="none" rtlCol="0">
            <a:spAutoFit/>
          </a:bodyPr>
          <a:lstStyle/>
          <a:p>
            <a:r>
              <a:rPr lang="en-US" dirty="0"/>
              <a:t>Go over if time</a:t>
            </a:r>
          </a:p>
        </p:txBody>
      </p:sp>
      <p:sp>
        <p:nvSpPr>
          <p:cNvPr id="7" name="Slide Number Placeholder 6">
            <a:extLst>
              <a:ext uri="{FF2B5EF4-FFF2-40B4-BE49-F238E27FC236}">
                <a16:creationId xmlns:a16="http://schemas.microsoft.com/office/drawing/2014/main" id="{DF78883B-2C1C-E78B-1E1F-A0526FA1A839}"/>
              </a:ext>
            </a:extLst>
          </p:cNvPr>
          <p:cNvSpPr>
            <a:spLocks noGrp="1"/>
          </p:cNvSpPr>
          <p:nvPr>
            <p:ph type="sldNum" sz="quarter" idx="12"/>
          </p:nvPr>
        </p:nvSpPr>
        <p:spPr/>
        <p:txBody>
          <a:bodyPr/>
          <a:lstStyle/>
          <a:p>
            <a:pPr>
              <a:defRPr/>
            </a:pPr>
            <a:fld id="{AB7CE779-21FB-D348-B8EA-3C752F0DE6DE}" type="slidenum">
              <a:rPr lang="en-US" altLang="en-US" smtClean="0"/>
              <a:pPr>
                <a:defRPr/>
              </a:pPr>
              <a:t>27</a:t>
            </a:fld>
            <a:endParaRPr lang="en-US" altLang="en-US"/>
          </a:p>
        </p:txBody>
      </p:sp>
    </p:spTree>
    <p:extLst>
      <p:ext uri="{BB962C8B-B14F-4D97-AF65-F5344CB8AC3E}">
        <p14:creationId xmlns:p14="http://schemas.microsoft.com/office/powerpoint/2010/main" val="191086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B35601-A964-1D9C-F0CD-E2B71DBBB070}"/>
              </a:ext>
            </a:extLst>
          </p:cNvPr>
          <p:cNvSpPr>
            <a:spLocks noGrp="1"/>
          </p:cNvSpPr>
          <p:nvPr>
            <p:ph type="title"/>
          </p:nvPr>
        </p:nvSpPr>
        <p:spPr>
          <a:xfrm>
            <a:off x="358642" y="689774"/>
            <a:ext cx="7886700" cy="994172"/>
          </a:xfrm>
        </p:spPr>
        <p:txBody>
          <a:bodyPr/>
          <a:lstStyle/>
          <a:p>
            <a:r>
              <a:rPr lang="en-US" altLang="ja-JP" dirty="0">
                <a:latin typeface="Arial" panose="020B0604020202020204" pitchFamily="34" charset="0"/>
                <a:cs typeface="Arial" panose="020B0604020202020204" pitchFamily="34" charset="0"/>
              </a:rPr>
              <a:t>Cross sections</a:t>
            </a:r>
            <a:endParaRPr kumimoji="1" lang="ja-JP" altLang="en-US"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B0E4D25B-72B0-7965-F335-F5AA9EB2763E}"/>
              </a:ext>
            </a:extLst>
          </p:cNvPr>
          <p:cNvSpPr>
            <a:spLocks noGrp="1"/>
          </p:cNvSpPr>
          <p:nvPr>
            <p:ph idx="1"/>
          </p:nvPr>
        </p:nvSpPr>
        <p:spPr>
          <a:xfrm>
            <a:off x="440284" y="1508554"/>
            <a:ext cx="8100313" cy="4582004"/>
          </a:xfrm>
        </p:spPr>
        <p:txBody>
          <a:bodyPr>
            <a:normAutofit fontScale="77500" lnSpcReduction="20000"/>
          </a:bodyPr>
          <a:lstStyle/>
          <a:p>
            <a:r>
              <a:rPr kumimoji="1" lang="en-US" altLang="ja-JP" dirty="0">
                <a:latin typeface="Arial" panose="020B0604020202020204" pitchFamily="34" charset="0"/>
                <a:cs typeface="Arial" panose="020B0604020202020204" pitchFamily="34" charset="0"/>
              </a:rPr>
              <a:t>Total cros</a:t>
            </a:r>
            <a:r>
              <a:rPr lang="en-US" altLang="ja-JP" dirty="0">
                <a:latin typeface="Arial" panose="020B0604020202020204" pitchFamily="34" charset="0"/>
                <a:cs typeface="Arial" panose="020B0604020202020204" pitchFamily="34" charset="0"/>
              </a:rPr>
              <a:t>s section</a:t>
            </a:r>
          </a:p>
          <a:p>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a:p>
            <a:pPr marL="0" indent="0">
              <a:buNone/>
            </a:pPr>
            <a:r>
              <a:rPr lang="en-US" altLang="ja-JP" dirty="0">
                <a:latin typeface="Arial" panose="020B0604020202020204" pitchFamily="34" charset="0"/>
                <a:cs typeface="Arial" panose="020B0604020202020204" pitchFamily="34" charset="0"/>
              </a:rPr>
              <a:t>J: Total angular momentum</a:t>
            </a:r>
          </a:p>
          <a:p>
            <a:pPr marL="0" indent="0">
              <a:buNone/>
            </a:pPr>
            <a:r>
              <a:rPr lang="en-US" altLang="ja-JP" dirty="0" err="1">
                <a:latin typeface="Arial" panose="020B0604020202020204" pitchFamily="34" charset="0"/>
                <a:cs typeface="Arial" panose="020B0604020202020204" pitchFamily="34" charset="0"/>
              </a:rPr>
              <a:t>L</a:t>
            </a:r>
            <a:r>
              <a:rPr lang="en-US" altLang="ja-JP" dirty="0" err="1">
                <a:latin typeface="Symbol" panose="05050102010706020507" pitchFamily="18" charset="2"/>
                <a:cs typeface="Arial" panose="020B0604020202020204" pitchFamily="34" charset="0"/>
              </a:rPr>
              <a:t>pD</a:t>
            </a:r>
            <a:r>
              <a:rPr lang="en-US" altLang="ja-JP" dirty="0">
                <a:latin typeface="Arial" panose="020B0604020202020204" pitchFamily="34" charset="0"/>
                <a:cs typeface="Arial" panose="020B0604020202020204" pitchFamily="34" charset="0"/>
              </a:rPr>
              <a:t>: angular momentum of </a:t>
            </a:r>
            <a:r>
              <a:rPr lang="en-US" altLang="ja-JP" dirty="0" err="1">
                <a:latin typeface="Symbol" panose="05050102010706020507" pitchFamily="18" charset="2"/>
                <a:cs typeface="Arial" panose="020B0604020202020204" pitchFamily="34" charset="0"/>
              </a:rPr>
              <a:t>pD</a:t>
            </a:r>
            <a:endParaRPr lang="en-US" altLang="ja-JP" dirty="0">
              <a:latin typeface="Symbol" panose="05050102010706020507" pitchFamily="18" charset="2"/>
              <a:cs typeface="Arial" panose="020B0604020202020204" pitchFamily="34" charset="0"/>
            </a:endParaRPr>
          </a:p>
          <a:p>
            <a:pPr marL="0" indent="0">
              <a:buNone/>
            </a:pPr>
            <a:r>
              <a:rPr lang="en-US" altLang="ja-JP" dirty="0" err="1">
                <a:latin typeface="Arial" panose="020B0604020202020204" pitchFamily="34" charset="0"/>
                <a:cs typeface="Arial" panose="020B0604020202020204" pitchFamily="34" charset="0"/>
              </a:rPr>
              <a:t>L</a:t>
            </a:r>
            <a:r>
              <a:rPr lang="en-US" altLang="ja-JP" dirty="0" err="1">
                <a:latin typeface="Symbol" panose="05050102010706020507" pitchFamily="18" charset="2"/>
                <a:cs typeface="Arial" panose="020B0604020202020204" pitchFamily="34" charset="0"/>
              </a:rPr>
              <a:t>p</a:t>
            </a:r>
            <a:r>
              <a:rPr lang="en-US" altLang="ja-JP" dirty="0" err="1">
                <a:latin typeface="Arial" panose="020B0604020202020204" pitchFamily="34" charset="0"/>
                <a:cs typeface="Arial" panose="020B0604020202020204" pitchFamily="34" charset="0"/>
              </a:rPr>
              <a:t>N</a:t>
            </a:r>
            <a:r>
              <a:rPr lang="en-US" altLang="ja-JP" dirty="0">
                <a:latin typeface="Arial" panose="020B0604020202020204" pitchFamily="34" charset="0"/>
                <a:cs typeface="Arial" panose="020B0604020202020204" pitchFamily="34" charset="0"/>
              </a:rPr>
              <a:t>: angular momentum of </a:t>
            </a:r>
            <a:r>
              <a:rPr lang="en-US" altLang="ja-JP" dirty="0" err="1">
                <a:latin typeface="Symbol" panose="05050102010706020507" pitchFamily="18" charset="2"/>
                <a:cs typeface="Arial" panose="020B0604020202020204" pitchFamily="34" charset="0"/>
              </a:rPr>
              <a:t>p</a:t>
            </a:r>
            <a:r>
              <a:rPr lang="en-US" altLang="ja-JP" dirty="0" err="1">
                <a:latin typeface="Arial" panose="020B0604020202020204" pitchFamily="34" charset="0"/>
                <a:cs typeface="Arial" panose="020B0604020202020204" pitchFamily="34" charset="0"/>
              </a:rPr>
              <a:t>N</a:t>
            </a:r>
            <a:endParaRPr lang="en-US" altLang="ja-JP" dirty="0">
              <a:latin typeface="Arial" panose="020B0604020202020204" pitchFamily="34" charset="0"/>
              <a:cs typeface="Arial" panose="020B0604020202020204" pitchFamily="34" charset="0"/>
            </a:endParaRPr>
          </a:p>
          <a:p>
            <a:pPr marL="0" indent="0">
              <a:buNone/>
            </a:pPr>
            <a:r>
              <a:rPr lang="en-US" altLang="ja-JP" dirty="0">
                <a:latin typeface="Arial" panose="020B0604020202020204" pitchFamily="34" charset="0"/>
                <a:cs typeface="Arial" panose="020B0604020202020204" pitchFamily="34" charset="0"/>
              </a:rPr>
              <a:t>Partial wave cross section of (J, </a:t>
            </a:r>
            <a:r>
              <a:rPr lang="en-US" altLang="ja-JP" dirty="0" err="1">
                <a:latin typeface="Arial" panose="020B0604020202020204" pitchFamily="34" charset="0"/>
                <a:cs typeface="Arial" panose="020B0604020202020204" pitchFamily="34" charset="0"/>
              </a:rPr>
              <a:t>L</a:t>
            </a:r>
            <a:r>
              <a:rPr lang="en-US" altLang="ja-JP" dirty="0" err="1">
                <a:latin typeface="Symbol" panose="05050102010706020507" pitchFamily="18" charset="2"/>
                <a:cs typeface="Arial" panose="020B0604020202020204" pitchFamily="34" charset="0"/>
              </a:rPr>
              <a:t>pD</a:t>
            </a:r>
            <a:r>
              <a:rPr lang="en-US" altLang="ja-JP" dirty="0">
                <a:latin typeface="Arial" panose="020B0604020202020204" pitchFamily="34" charset="0"/>
                <a:cs typeface="Arial" panose="020B0604020202020204" pitchFamily="34" charset="0"/>
              </a:rPr>
              <a:t> , </a:t>
            </a:r>
            <a:r>
              <a:rPr lang="en-US" altLang="ja-JP" dirty="0" err="1">
                <a:latin typeface="Arial" panose="020B0604020202020204" pitchFamily="34" charset="0"/>
                <a:cs typeface="Arial" panose="020B0604020202020204" pitchFamily="34" charset="0"/>
              </a:rPr>
              <a:t>L</a:t>
            </a:r>
            <a:r>
              <a:rPr lang="en-US" altLang="ja-JP" dirty="0" err="1">
                <a:latin typeface="Symbol" panose="05050102010706020507" pitchFamily="18" charset="2"/>
                <a:cs typeface="Arial" panose="020B0604020202020204" pitchFamily="34" charset="0"/>
              </a:rPr>
              <a:t>p</a:t>
            </a:r>
            <a:r>
              <a:rPr lang="en-US" altLang="ja-JP" dirty="0" err="1">
                <a:latin typeface="Arial" panose="020B0604020202020204" pitchFamily="34" charset="0"/>
                <a:cs typeface="Arial" panose="020B0604020202020204" pitchFamily="34" charset="0"/>
              </a:rPr>
              <a:t>N</a:t>
            </a:r>
            <a:r>
              <a:rPr lang="en-US" altLang="ja-JP" dirty="0">
                <a:latin typeface="Arial" panose="020B0604020202020204" pitchFamily="34" charset="0"/>
                <a:cs typeface="Arial" panose="020B0604020202020204" pitchFamily="34" charset="0"/>
              </a:rPr>
              <a:t> ) with the Partial Wave Amplitude T</a:t>
            </a:r>
          </a:p>
          <a:p>
            <a:pPr marL="0" indent="0">
              <a:buNone/>
            </a:pPr>
            <a:endParaRPr lang="en-US" altLang="ja-JP" dirty="0">
              <a:latin typeface="Arial" panose="020B0604020202020204" pitchFamily="34" charset="0"/>
              <a:cs typeface="Arial" panose="020B0604020202020204" pitchFamily="34" charset="0"/>
            </a:endParaRPr>
          </a:p>
          <a:p>
            <a:pPr marL="0" indent="0">
              <a:buNone/>
            </a:pPr>
            <a:endParaRPr lang="en-US" altLang="ja-JP" dirty="0">
              <a:latin typeface="Arial" panose="020B0604020202020204" pitchFamily="34" charset="0"/>
              <a:cs typeface="Arial" panose="020B0604020202020204" pitchFamily="34" charset="0"/>
            </a:endParaRPr>
          </a:p>
          <a:p>
            <a:r>
              <a:rPr kumimoji="1" lang="en-US" altLang="ja-JP" dirty="0">
                <a:latin typeface="Arial" panose="020B0604020202020204" pitchFamily="34" charset="0"/>
                <a:cs typeface="Arial" panose="020B0604020202020204" pitchFamily="34" charset="0"/>
              </a:rPr>
              <a:t>M: invariant mass of final </a:t>
            </a:r>
            <a:r>
              <a:rPr lang="en-US" altLang="ja-JP" dirty="0" err="1">
                <a:latin typeface="Symbol" panose="05050102010706020507" pitchFamily="18" charset="2"/>
                <a:cs typeface="Arial" panose="020B0604020202020204" pitchFamily="34" charset="0"/>
              </a:rPr>
              <a:t>p</a:t>
            </a:r>
            <a:r>
              <a:rPr lang="en-US" altLang="ja-JP" dirty="0" err="1">
                <a:latin typeface="Arial" panose="020B0604020202020204" pitchFamily="34" charset="0"/>
                <a:cs typeface="Arial" panose="020B0604020202020204" pitchFamily="34" charset="0"/>
              </a:rPr>
              <a:t>N</a:t>
            </a:r>
            <a:endParaRPr lang="en-US" altLang="ja-JP" dirty="0">
              <a:latin typeface="Arial" panose="020B0604020202020204" pitchFamily="34" charset="0"/>
              <a:cs typeface="Arial" panose="020B0604020202020204" pitchFamily="34" charset="0"/>
            </a:endParaRPr>
          </a:p>
          <a:p>
            <a:r>
              <a:rPr kumimoji="1" lang="en-US" altLang="ja-JP" dirty="0">
                <a:latin typeface="Arial" panose="020B0604020202020204" pitchFamily="34" charset="0"/>
                <a:cs typeface="Arial" panose="020B0604020202020204" pitchFamily="34" charset="0"/>
              </a:rPr>
              <a:t>W: </a:t>
            </a:r>
            <a:r>
              <a:rPr lang="en-US" altLang="ja-JP" dirty="0">
                <a:latin typeface="Arial" panose="020B0604020202020204" pitchFamily="34" charset="0"/>
                <a:cs typeface="Arial" panose="020B0604020202020204" pitchFamily="34" charset="0"/>
              </a:rPr>
              <a:t>invariant mass of initial </a:t>
            </a:r>
            <a:r>
              <a:rPr lang="en-US" altLang="ja-JP" dirty="0" err="1">
                <a:latin typeface="Symbol" panose="05050102010706020507" pitchFamily="18" charset="2"/>
                <a:cs typeface="Arial" panose="020B0604020202020204" pitchFamily="34" charset="0"/>
              </a:rPr>
              <a:t>p</a:t>
            </a:r>
            <a:r>
              <a:rPr lang="en-US" altLang="ja-JP" dirty="0" err="1">
                <a:latin typeface="Arial" panose="020B0604020202020204" pitchFamily="34" charset="0"/>
                <a:cs typeface="Arial" panose="020B0604020202020204" pitchFamily="34" charset="0"/>
              </a:rPr>
              <a:t>N</a:t>
            </a:r>
            <a:endParaRPr lang="en-US" altLang="ja-JP" dirty="0">
              <a:latin typeface="Arial" panose="020B0604020202020204" pitchFamily="34" charset="0"/>
              <a:cs typeface="Arial" panose="020B0604020202020204" pitchFamily="34" charset="0"/>
            </a:endParaRPr>
          </a:p>
          <a:p>
            <a:pPr marL="0" indent="0">
              <a:buNone/>
            </a:pPr>
            <a:endParaRPr lang="en-US" altLang="ja-JP" dirty="0">
              <a:latin typeface="Arial" panose="020B0604020202020204" pitchFamily="34" charset="0"/>
              <a:cs typeface="Arial" panose="020B0604020202020204" pitchFamily="34" charset="0"/>
            </a:endParaRPr>
          </a:p>
          <a:p>
            <a:endParaRPr kumimoji="1" lang="ja-JP" altLang="en-US" dirty="0">
              <a:latin typeface="Arial" panose="020B0604020202020204" pitchFamily="34" charset="0"/>
              <a:cs typeface="Arial" panose="020B0604020202020204" pitchFamily="34" charset="0"/>
            </a:endParaRPr>
          </a:p>
        </p:txBody>
      </p:sp>
      <p:pic>
        <p:nvPicPr>
          <p:cNvPr id="6" name="図 5">
            <a:extLst>
              <a:ext uri="{FF2B5EF4-FFF2-40B4-BE49-F238E27FC236}">
                <a16:creationId xmlns:a16="http://schemas.microsoft.com/office/drawing/2014/main" id="{68943BFF-DA40-D881-3AB5-7EB7F5FAD915}"/>
              </a:ext>
            </a:extLst>
          </p:cNvPr>
          <p:cNvPicPr>
            <a:picLocks noChangeAspect="1"/>
          </p:cNvPicPr>
          <p:nvPr/>
        </p:nvPicPr>
        <p:blipFill>
          <a:blip r:embed="rId2"/>
          <a:stretch>
            <a:fillRect/>
          </a:stretch>
        </p:blipFill>
        <p:spPr>
          <a:xfrm>
            <a:off x="973244" y="1985833"/>
            <a:ext cx="3271598" cy="711740"/>
          </a:xfrm>
          <a:prstGeom prst="rect">
            <a:avLst/>
          </a:prstGeom>
        </p:spPr>
      </p:pic>
      <p:pic>
        <p:nvPicPr>
          <p:cNvPr id="9" name="図 8">
            <a:extLst>
              <a:ext uri="{FF2B5EF4-FFF2-40B4-BE49-F238E27FC236}">
                <a16:creationId xmlns:a16="http://schemas.microsoft.com/office/drawing/2014/main" id="{BFD7B3A2-4D15-DFE2-1C5F-938C780335A4}"/>
              </a:ext>
            </a:extLst>
          </p:cNvPr>
          <p:cNvPicPr>
            <a:picLocks noChangeAspect="1"/>
          </p:cNvPicPr>
          <p:nvPr/>
        </p:nvPicPr>
        <p:blipFill>
          <a:blip r:embed="rId3"/>
          <a:stretch>
            <a:fillRect/>
          </a:stretch>
        </p:blipFill>
        <p:spPr>
          <a:xfrm>
            <a:off x="767632" y="4479520"/>
            <a:ext cx="7051037" cy="711740"/>
          </a:xfrm>
          <a:prstGeom prst="rect">
            <a:avLst/>
          </a:prstGeom>
        </p:spPr>
      </p:pic>
      <p:sp>
        <p:nvSpPr>
          <p:cNvPr id="10" name="テキスト ボックス 9">
            <a:extLst>
              <a:ext uri="{FF2B5EF4-FFF2-40B4-BE49-F238E27FC236}">
                <a16:creationId xmlns:a16="http://schemas.microsoft.com/office/drawing/2014/main" id="{93857517-1879-DA8B-F63E-47BAB0CB7EAD}"/>
              </a:ext>
            </a:extLst>
          </p:cNvPr>
          <p:cNvSpPr txBox="1"/>
          <p:nvPr/>
        </p:nvSpPr>
        <p:spPr>
          <a:xfrm>
            <a:off x="8146018" y="5191260"/>
            <a:ext cx="439544" cy="323165"/>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500" dirty="0">
                <a:solidFill>
                  <a:prstClr val="black"/>
                </a:solidFill>
                <a:latin typeface="游ゴシック" panose="020F0502020204030204"/>
                <a:ea typeface="游ゴシック" panose="020B0400000000000000" pitchFamily="50" charset="-128"/>
                <a:cs typeface="+mn-cs"/>
              </a:rPr>
              <a:t>(3)</a:t>
            </a:r>
            <a:endParaRPr kumimoji="1" lang="ja-JP" altLang="en-US" sz="1500" dirty="0">
              <a:solidFill>
                <a:prstClr val="black"/>
              </a:solidFill>
              <a:latin typeface="游ゴシック" panose="020F0502020204030204"/>
              <a:ea typeface="游ゴシック" panose="020B0400000000000000" pitchFamily="50" charset="-128"/>
              <a:cs typeface="+mn-cs"/>
            </a:endParaRPr>
          </a:p>
        </p:txBody>
      </p:sp>
      <p:sp>
        <p:nvSpPr>
          <p:cNvPr id="4" name="TextBox 3">
            <a:extLst>
              <a:ext uri="{FF2B5EF4-FFF2-40B4-BE49-F238E27FC236}">
                <a16:creationId xmlns:a16="http://schemas.microsoft.com/office/drawing/2014/main" id="{CC908454-4B88-779C-A77B-55B4A4E49F26}"/>
              </a:ext>
            </a:extLst>
          </p:cNvPr>
          <p:cNvSpPr txBox="1"/>
          <p:nvPr/>
        </p:nvSpPr>
        <p:spPr>
          <a:xfrm>
            <a:off x="60116" y="6488668"/>
            <a:ext cx="1582421" cy="369332"/>
          </a:xfrm>
          <a:prstGeom prst="rect">
            <a:avLst/>
          </a:prstGeom>
          <a:solidFill>
            <a:srgbClr val="92D050"/>
          </a:solidFill>
        </p:spPr>
        <p:txBody>
          <a:bodyPr wrap="none" rtlCol="0">
            <a:spAutoFit/>
          </a:bodyPr>
          <a:lstStyle/>
          <a:p>
            <a:r>
              <a:rPr lang="en-US" dirty="0"/>
              <a:t>Go over if time</a:t>
            </a:r>
          </a:p>
        </p:txBody>
      </p:sp>
      <p:sp>
        <p:nvSpPr>
          <p:cNvPr id="5" name="TextBox 4">
            <a:extLst>
              <a:ext uri="{FF2B5EF4-FFF2-40B4-BE49-F238E27FC236}">
                <a16:creationId xmlns:a16="http://schemas.microsoft.com/office/drawing/2014/main" id="{E43FE587-337B-CAD4-8C31-03898F6AAC58}"/>
              </a:ext>
            </a:extLst>
          </p:cNvPr>
          <p:cNvSpPr txBox="1"/>
          <p:nvPr/>
        </p:nvSpPr>
        <p:spPr>
          <a:xfrm>
            <a:off x="2782141" y="6470649"/>
            <a:ext cx="3410485" cy="369332"/>
          </a:xfrm>
          <a:prstGeom prst="rect">
            <a:avLst/>
          </a:prstGeom>
          <a:solidFill>
            <a:srgbClr val="FAA919"/>
          </a:solidFill>
        </p:spPr>
        <p:txBody>
          <a:bodyPr wrap="none" rtlCol="0">
            <a:spAutoFit/>
          </a:bodyPr>
          <a:lstStyle/>
          <a:p>
            <a:r>
              <a:rPr lang="en-US" altLang="ja-JP" b="1" dirty="0"/>
              <a:t>(slides provided by Hiroyuki </a:t>
            </a:r>
            <a:r>
              <a:rPr lang="en-US" altLang="ja-JP" b="1" dirty="0" err="1"/>
              <a:t>Sako</a:t>
            </a:r>
            <a:r>
              <a:rPr lang="en-US" altLang="ja-JP" b="1" dirty="0"/>
              <a:t>)</a:t>
            </a:r>
            <a:endParaRPr lang="en-US" b="1" dirty="0"/>
          </a:p>
        </p:txBody>
      </p:sp>
      <p:sp>
        <p:nvSpPr>
          <p:cNvPr id="8" name="Slide Number Placeholder 7">
            <a:extLst>
              <a:ext uri="{FF2B5EF4-FFF2-40B4-BE49-F238E27FC236}">
                <a16:creationId xmlns:a16="http://schemas.microsoft.com/office/drawing/2014/main" id="{A1255F52-21A9-1DBB-BFBB-C5073D350E7B}"/>
              </a:ext>
            </a:extLst>
          </p:cNvPr>
          <p:cNvSpPr>
            <a:spLocks noGrp="1"/>
          </p:cNvSpPr>
          <p:nvPr>
            <p:ph type="sldNum" sz="quarter" idx="12"/>
          </p:nvPr>
        </p:nvSpPr>
        <p:spPr/>
        <p:txBody>
          <a:bodyPr/>
          <a:lstStyle/>
          <a:p>
            <a:pPr>
              <a:defRPr/>
            </a:pPr>
            <a:fld id="{AB7CE779-21FB-D348-B8EA-3C752F0DE6DE}" type="slidenum">
              <a:rPr lang="en-US" altLang="en-US" smtClean="0"/>
              <a:pPr>
                <a:defRPr/>
              </a:pPr>
              <a:t>28</a:t>
            </a:fld>
            <a:endParaRPr lang="en-US" altLang="en-US"/>
          </a:p>
        </p:txBody>
      </p:sp>
    </p:spTree>
    <p:extLst>
      <p:ext uri="{BB962C8B-B14F-4D97-AF65-F5344CB8AC3E}">
        <p14:creationId xmlns:p14="http://schemas.microsoft.com/office/powerpoint/2010/main" val="615354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1A39B7-239E-BF54-0ABE-DB80F64094A3}"/>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D6249BC-F423-A7E4-F826-37A69B07511A}"/>
              </a:ext>
            </a:extLst>
          </p:cNvPr>
          <p:cNvSpPr>
            <a:spLocks noGrp="1"/>
          </p:cNvSpPr>
          <p:nvPr>
            <p:ph idx="1"/>
          </p:nvPr>
        </p:nvSpPr>
        <p:spPr/>
        <p:txBody>
          <a:bodyPr/>
          <a:lstStyle/>
          <a:p>
            <a:endParaRPr kumimoji="1" lang="ja-JP" altLang="en-US" dirty="0"/>
          </a:p>
        </p:txBody>
      </p:sp>
      <p:pic>
        <p:nvPicPr>
          <p:cNvPr id="5" name="図 4">
            <a:extLst>
              <a:ext uri="{FF2B5EF4-FFF2-40B4-BE49-F238E27FC236}">
                <a16:creationId xmlns:a16="http://schemas.microsoft.com/office/drawing/2014/main" id="{BABF7E5D-32A4-F720-1CEE-AA281CA06ACD}"/>
              </a:ext>
            </a:extLst>
          </p:cNvPr>
          <p:cNvPicPr>
            <a:picLocks noChangeAspect="1"/>
          </p:cNvPicPr>
          <p:nvPr/>
        </p:nvPicPr>
        <p:blipFill rotWithShape="1">
          <a:blip r:embed="rId2"/>
          <a:srcRect r="11152" b="50000"/>
          <a:stretch/>
        </p:blipFill>
        <p:spPr>
          <a:xfrm>
            <a:off x="232038" y="2288244"/>
            <a:ext cx="4803610" cy="615072"/>
          </a:xfrm>
          <a:prstGeom prst="rect">
            <a:avLst/>
          </a:prstGeom>
        </p:spPr>
      </p:pic>
      <p:pic>
        <p:nvPicPr>
          <p:cNvPr id="6" name="図 5">
            <a:extLst>
              <a:ext uri="{FF2B5EF4-FFF2-40B4-BE49-F238E27FC236}">
                <a16:creationId xmlns:a16="http://schemas.microsoft.com/office/drawing/2014/main" id="{FF89883A-550B-22D7-D042-802E00D1B503}"/>
              </a:ext>
            </a:extLst>
          </p:cNvPr>
          <p:cNvPicPr>
            <a:picLocks noChangeAspect="1"/>
          </p:cNvPicPr>
          <p:nvPr/>
        </p:nvPicPr>
        <p:blipFill rotWithShape="1">
          <a:blip r:embed="rId2"/>
          <a:srcRect l="31218" t="51064"/>
          <a:stretch/>
        </p:blipFill>
        <p:spPr>
          <a:xfrm>
            <a:off x="5035648" y="2333959"/>
            <a:ext cx="3718726" cy="601980"/>
          </a:xfrm>
          <a:prstGeom prst="rect">
            <a:avLst/>
          </a:prstGeom>
        </p:spPr>
      </p:pic>
      <p:pic>
        <p:nvPicPr>
          <p:cNvPr id="8" name="図 7">
            <a:extLst>
              <a:ext uri="{FF2B5EF4-FFF2-40B4-BE49-F238E27FC236}">
                <a16:creationId xmlns:a16="http://schemas.microsoft.com/office/drawing/2014/main" id="{5C2E24BF-7A2E-214F-9DD9-FBEAE65C6093}"/>
              </a:ext>
            </a:extLst>
          </p:cNvPr>
          <p:cNvPicPr>
            <a:picLocks noChangeAspect="1"/>
          </p:cNvPicPr>
          <p:nvPr/>
        </p:nvPicPr>
        <p:blipFill>
          <a:blip r:embed="rId3"/>
          <a:stretch>
            <a:fillRect/>
          </a:stretch>
        </p:blipFill>
        <p:spPr>
          <a:xfrm>
            <a:off x="376018" y="3020239"/>
            <a:ext cx="3217880" cy="688649"/>
          </a:xfrm>
          <a:prstGeom prst="rect">
            <a:avLst/>
          </a:prstGeom>
        </p:spPr>
      </p:pic>
      <p:pic>
        <p:nvPicPr>
          <p:cNvPr id="10" name="図 9">
            <a:extLst>
              <a:ext uri="{FF2B5EF4-FFF2-40B4-BE49-F238E27FC236}">
                <a16:creationId xmlns:a16="http://schemas.microsoft.com/office/drawing/2014/main" id="{9D2A4BF3-29DF-8EA1-2C6A-D292F0CD0DA1}"/>
              </a:ext>
            </a:extLst>
          </p:cNvPr>
          <p:cNvPicPr>
            <a:picLocks noChangeAspect="1"/>
          </p:cNvPicPr>
          <p:nvPr/>
        </p:nvPicPr>
        <p:blipFill>
          <a:blip r:embed="rId4"/>
          <a:stretch>
            <a:fillRect/>
          </a:stretch>
        </p:blipFill>
        <p:spPr>
          <a:xfrm>
            <a:off x="489620" y="3825811"/>
            <a:ext cx="2772380" cy="1170857"/>
          </a:xfrm>
          <a:prstGeom prst="rect">
            <a:avLst/>
          </a:prstGeom>
        </p:spPr>
      </p:pic>
      <p:sp>
        <p:nvSpPr>
          <p:cNvPr id="11" name="テキスト ボックス 10">
            <a:extLst>
              <a:ext uri="{FF2B5EF4-FFF2-40B4-BE49-F238E27FC236}">
                <a16:creationId xmlns:a16="http://schemas.microsoft.com/office/drawing/2014/main" id="{67573978-EDE8-4B53-5F59-2D25A6ACE39B}"/>
              </a:ext>
            </a:extLst>
          </p:cNvPr>
          <p:cNvSpPr txBox="1"/>
          <p:nvPr/>
        </p:nvSpPr>
        <p:spPr>
          <a:xfrm>
            <a:off x="8557084" y="2484908"/>
            <a:ext cx="439544" cy="323165"/>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500" dirty="0">
                <a:solidFill>
                  <a:prstClr val="black"/>
                </a:solidFill>
                <a:latin typeface="游ゴシック" panose="020F0502020204030204"/>
                <a:ea typeface="游ゴシック" panose="020B0400000000000000" pitchFamily="50" charset="-128"/>
                <a:cs typeface="+mn-cs"/>
              </a:rPr>
              <a:t>(4)</a:t>
            </a:r>
            <a:endParaRPr kumimoji="1" lang="ja-JP" altLang="en-US" sz="1500" dirty="0">
              <a:solidFill>
                <a:prstClr val="black"/>
              </a:solidFill>
              <a:latin typeface="游ゴシック"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7EE6CBE5-4769-4156-CAAE-F5E6F939AEA4}"/>
              </a:ext>
            </a:extLst>
          </p:cNvPr>
          <p:cNvSpPr txBox="1"/>
          <p:nvPr/>
        </p:nvSpPr>
        <p:spPr>
          <a:xfrm>
            <a:off x="3608473" y="3214523"/>
            <a:ext cx="439544" cy="323165"/>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500" dirty="0">
                <a:solidFill>
                  <a:prstClr val="black"/>
                </a:solidFill>
                <a:latin typeface="游ゴシック" panose="020F0502020204030204"/>
                <a:ea typeface="游ゴシック" panose="020B0400000000000000" pitchFamily="50" charset="-128"/>
                <a:cs typeface="+mn-cs"/>
              </a:rPr>
              <a:t>(5)</a:t>
            </a:r>
            <a:endParaRPr kumimoji="1" lang="ja-JP" altLang="en-US" sz="1500" dirty="0">
              <a:solidFill>
                <a:prstClr val="black"/>
              </a:solidFill>
              <a:latin typeface="游ゴシック" panose="020F0502020204030204"/>
              <a:ea typeface="游ゴシック" panose="020B0400000000000000" pitchFamily="50" charset="-128"/>
              <a:cs typeface="+mn-cs"/>
            </a:endParaRPr>
          </a:p>
        </p:txBody>
      </p:sp>
      <p:sp>
        <p:nvSpPr>
          <p:cNvPr id="4" name="TextBox 3">
            <a:extLst>
              <a:ext uri="{FF2B5EF4-FFF2-40B4-BE49-F238E27FC236}">
                <a16:creationId xmlns:a16="http://schemas.microsoft.com/office/drawing/2014/main" id="{947BEF08-F803-F5D9-F868-A4FC67C49FB2}"/>
              </a:ext>
            </a:extLst>
          </p:cNvPr>
          <p:cNvSpPr txBox="1"/>
          <p:nvPr/>
        </p:nvSpPr>
        <p:spPr>
          <a:xfrm>
            <a:off x="60116" y="6488668"/>
            <a:ext cx="1582421" cy="369332"/>
          </a:xfrm>
          <a:prstGeom prst="rect">
            <a:avLst/>
          </a:prstGeom>
          <a:solidFill>
            <a:srgbClr val="92D050"/>
          </a:solidFill>
        </p:spPr>
        <p:txBody>
          <a:bodyPr wrap="none" rtlCol="0">
            <a:spAutoFit/>
          </a:bodyPr>
          <a:lstStyle/>
          <a:p>
            <a:r>
              <a:rPr lang="en-US" dirty="0"/>
              <a:t>Go over if time</a:t>
            </a:r>
          </a:p>
        </p:txBody>
      </p:sp>
      <p:sp>
        <p:nvSpPr>
          <p:cNvPr id="7" name="TextBox 6">
            <a:extLst>
              <a:ext uri="{FF2B5EF4-FFF2-40B4-BE49-F238E27FC236}">
                <a16:creationId xmlns:a16="http://schemas.microsoft.com/office/drawing/2014/main" id="{39A9E320-95C0-998E-5509-BCADB6F798CA}"/>
              </a:ext>
            </a:extLst>
          </p:cNvPr>
          <p:cNvSpPr txBox="1"/>
          <p:nvPr/>
        </p:nvSpPr>
        <p:spPr>
          <a:xfrm>
            <a:off x="2782141" y="6470649"/>
            <a:ext cx="3410485" cy="369332"/>
          </a:xfrm>
          <a:prstGeom prst="rect">
            <a:avLst/>
          </a:prstGeom>
          <a:solidFill>
            <a:srgbClr val="FAA919"/>
          </a:solidFill>
        </p:spPr>
        <p:txBody>
          <a:bodyPr wrap="none" rtlCol="0">
            <a:spAutoFit/>
          </a:bodyPr>
          <a:lstStyle/>
          <a:p>
            <a:r>
              <a:rPr lang="en-US" altLang="ja-JP" b="1" dirty="0"/>
              <a:t>(slides provided by Hiroyuki </a:t>
            </a:r>
            <a:r>
              <a:rPr lang="en-US" altLang="ja-JP" b="1" dirty="0" err="1"/>
              <a:t>Sako</a:t>
            </a:r>
            <a:r>
              <a:rPr lang="en-US" altLang="ja-JP" b="1" dirty="0"/>
              <a:t>)</a:t>
            </a:r>
            <a:endParaRPr lang="en-US" b="1" dirty="0"/>
          </a:p>
        </p:txBody>
      </p:sp>
      <p:sp>
        <p:nvSpPr>
          <p:cNvPr id="13" name="Slide Number Placeholder 12">
            <a:extLst>
              <a:ext uri="{FF2B5EF4-FFF2-40B4-BE49-F238E27FC236}">
                <a16:creationId xmlns:a16="http://schemas.microsoft.com/office/drawing/2014/main" id="{81332C8B-D332-C539-C8AA-E54A505C07AE}"/>
              </a:ext>
            </a:extLst>
          </p:cNvPr>
          <p:cNvSpPr>
            <a:spLocks noGrp="1"/>
          </p:cNvSpPr>
          <p:nvPr>
            <p:ph type="sldNum" sz="quarter" idx="12"/>
          </p:nvPr>
        </p:nvSpPr>
        <p:spPr/>
        <p:txBody>
          <a:bodyPr/>
          <a:lstStyle/>
          <a:p>
            <a:pPr>
              <a:defRPr/>
            </a:pPr>
            <a:fld id="{AB7CE779-21FB-D348-B8EA-3C752F0DE6DE}" type="slidenum">
              <a:rPr lang="en-US" altLang="en-US" smtClean="0"/>
              <a:pPr>
                <a:defRPr/>
              </a:pPr>
              <a:t>29</a:t>
            </a:fld>
            <a:endParaRPr lang="en-US" altLang="en-US"/>
          </a:p>
        </p:txBody>
      </p:sp>
    </p:spTree>
    <p:extLst>
      <p:ext uri="{BB962C8B-B14F-4D97-AF65-F5344CB8AC3E}">
        <p14:creationId xmlns:p14="http://schemas.microsoft.com/office/powerpoint/2010/main" val="1229090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A5C7-704C-6F63-4CAF-9F49B6ADDE0B}"/>
              </a:ext>
            </a:extLst>
          </p:cNvPr>
          <p:cNvSpPr>
            <a:spLocks noGrp="1"/>
          </p:cNvSpPr>
          <p:nvPr>
            <p:ph type="title"/>
          </p:nvPr>
        </p:nvSpPr>
        <p:spPr/>
        <p:txBody>
          <a:bodyPr/>
          <a:lstStyle/>
          <a:p>
            <a:r>
              <a:rPr lang="en-US" dirty="0"/>
              <a:t>Why this Session (see Abstract)</a:t>
            </a:r>
          </a:p>
        </p:txBody>
      </p:sp>
      <p:sp>
        <p:nvSpPr>
          <p:cNvPr id="3" name="Content Placeholder 2">
            <a:extLst>
              <a:ext uri="{FF2B5EF4-FFF2-40B4-BE49-F238E27FC236}">
                <a16:creationId xmlns:a16="http://schemas.microsoft.com/office/drawing/2014/main" id="{F4981FE4-D3E3-AECD-FC5D-C9C82195F2DF}"/>
              </a:ext>
            </a:extLst>
          </p:cNvPr>
          <p:cNvSpPr>
            <a:spLocks noGrp="1"/>
          </p:cNvSpPr>
          <p:nvPr>
            <p:ph idx="1"/>
          </p:nvPr>
        </p:nvSpPr>
        <p:spPr>
          <a:xfrm>
            <a:off x="0" y="1113099"/>
            <a:ext cx="9144000" cy="5540113"/>
          </a:xfrm>
        </p:spPr>
        <p:txBody>
          <a:bodyPr/>
          <a:lstStyle/>
          <a:p>
            <a:pPr algn="just"/>
            <a:r>
              <a:rPr lang="en-AU" sz="2400" b="1"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The focus of the session will be on the spectrum and structure of nucleon resonances (N*), as revealed through N* electro-excitation amplitudes. </a:t>
            </a:r>
            <a:r>
              <a:rPr lang="en-AU" sz="2000" dirty="0">
                <a:solidFill>
                  <a:schemeClr val="bg1">
                    <a:lumMod val="50000"/>
                  </a:schemeClr>
                </a:solidFill>
                <a:effectLst/>
                <a:latin typeface="Aptos" panose="020B0004020202020204" pitchFamily="34" charset="0"/>
                <a:ea typeface="Aptos" panose="020B0004020202020204" pitchFamily="34" charset="0"/>
                <a:cs typeface="Times New Roman" panose="02020603050405020304" pitchFamily="18" charset="0"/>
              </a:rPr>
              <a:t>Such fundamental information on the mechanisms of strong-coupling QCD is crucial to validating any proposed solution to the theory and explaining the emergence of mass</a:t>
            </a:r>
            <a:r>
              <a:rPr lang="en-AU" sz="2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p>
          <a:p>
            <a:pPr marL="0" indent="0">
              <a:buNone/>
            </a:pPr>
            <a:endParaRPr lang="en-AU" sz="1000" b="1" dirty="0">
              <a:solidFill>
                <a:srgbClr val="000000"/>
              </a:solidFill>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AU" sz="1000" b="1" dirty="0">
              <a:solidFill>
                <a:srgbClr val="000000"/>
              </a:solidFill>
              <a:latin typeface="Aptos" panose="020B0004020202020204" pitchFamily="34" charset="0"/>
              <a:ea typeface="Aptos" panose="020B0004020202020204" pitchFamily="34" charset="0"/>
              <a:cs typeface="Times New Roman" panose="02020603050405020304" pitchFamily="18" charset="0"/>
            </a:endParaRPr>
          </a:p>
          <a:p>
            <a:pPr algn="just"/>
            <a:r>
              <a:rPr lang="en-AU" sz="2400" b="1"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Precise data from both electron and pion beams are necessary for developing robust approaches for amplitude analyses, capable of delivering sound results for N* quantum numbers and excitation amplitudes over a broad range of </a:t>
            </a:r>
            <a:r>
              <a:rPr lang="en-AU" sz="2400" b="1" i="1"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q</a:t>
            </a:r>
            <a:r>
              <a:rPr lang="en-AU" sz="2400" b="1" baseline="30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2 </a:t>
            </a:r>
            <a:r>
              <a:rPr lang="en-AU" sz="2400" b="1"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to be interpreted starting from the QCD </a:t>
            </a:r>
            <a:r>
              <a:rPr lang="en-AU" sz="2400" b="1"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Lagrangian</a:t>
            </a:r>
            <a:r>
              <a:rPr lang="en-AU" sz="24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p>
          <a:p>
            <a:pPr marL="0" indent="0" algn="just">
              <a:buNone/>
            </a:pPr>
            <a:endParaRPr lang="en-AU" sz="8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indent="0" algn="just">
              <a:buNone/>
            </a:pPr>
            <a:endParaRPr lang="en-AU" sz="8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r>
              <a:rPr lang="en-AU" sz="2400" b="1" dirty="0">
                <a:effectLst/>
                <a:latin typeface="Aptos" panose="020B0004020202020204" pitchFamily="34" charset="0"/>
                <a:ea typeface="Aptos" panose="020B0004020202020204" pitchFamily="34" charset="0"/>
                <a:cs typeface="Times New Roman" panose="02020603050405020304" pitchFamily="18" charset="0"/>
              </a:rPr>
              <a:t>Our “workshop” will foster the synergies necessary to move this effort forward in a timely way.  </a:t>
            </a:r>
            <a:endParaRPr lang="en-US" sz="2400" b="1" dirty="0"/>
          </a:p>
        </p:txBody>
      </p:sp>
      <p:sp>
        <p:nvSpPr>
          <p:cNvPr id="4" name="Footer Placeholder 3">
            <a:extLst>
              <a:ext uri="{FF2B5EF4-FFF2-40B4-BE49-F238E27FC236}">
                <a16:creationId xmlns:a16="http://schemas.microsoft.com/office/drawing/2014/main" id="{9791FBEB-8642-B6EE-9CAD-0B2738B2D02E}"/>
              </a:ext>
            </a:extLst>
          </p:cNvPr>
          <p:cNvSpPr>
            <a:spLocks noGrp="1"/>
          </p:cNvSpPr>
          <p:nvPr>
            <p:ph type="ftr" sz="quarter" idx="11"/>
          </p:nvPr>
        </p:nvSpPr>
        <p:spPr>
          <a:xfrm>
            <a:off x="0" y="6470650"/>
            <a:ext cx="6553200" cy="365125"/>
          </a:xfrm>
        </p:spPr>
        <p:txBody>
          <a:bodyPr/>
          <a:lstStyle/>
          <a:p>
            <a:pPr>
              <a:defRPr/>
            </a:pPr>
            <a:r>
              <a:rPr lang="en-US" dirty="0"/>
              <a:t>NSTAR 2024 |     York, England   |    June 20, 2024      |    P.L. Cole</a:t>
            </a:r>
          </a:p>
        </p:txBody>
      </p:sp>
      <p:sp>
        <p:nvSpPr>
          <p:cNvPr id="5" name="Slide Number Placeholder 4">
            <a:extLst>
              <a:ext uri="{FF2B5EF4-FFF2-40B4-BE49-F238E27FC236}">
                <a16:creationId xmlns:a16="http://schemas.microsoft.com/office/drawing/2014/main" id="{0E233A8F-2DD9-D499-0481-C83A26209937}"/>
              </a:ext>
            </a:extLst>
          </p:cNvPr>
          <p:cNvSpPr>
            <a:spLocks noGrp="1"/>
          </p:cNvSpPr>
          <p:nvPr>
            <p:ph type="sldNum" sz="quarter" idx="12"/>
          </p:nvPr>
        </p:nvSpPr>
        <p:spPr/>
        <p:txBody>
          <a:bodyPr/>
          <a:lstStyle/>
          <a:p>
            <a:pPr>
              <a:defRPr/>
            </a:pPr>
            <a:fld id="{AB7CE779-21FB-D348-B8EA-3C752F0DE6DE}" type="slidenum">
              <a:rPr lang="en-US" altLang="en-US" smtClean="0"/>
              <a:pPr>
                <a:defRPr/>
              </a:pPr>
              <a:t>3</a:t>
            </a:fld>
            <a:endParaRPr lang="en-US" altLang="en-US"/>
          </a:p>
        </p:txBody>
      </p:sp>
    </p:spTree>
    <p:extLst>
      <p:ext uri="{BB962C8B-B14F-4D97-AF65-F5344CB8AC3E}">
        <p14:creationId xmlns:p14="http://schemas.microsoft.com/office/powerpoint/2010/main" val="223863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1CE97C-2501-E1D1-784C-8380FD014EE7}"/>
              </a:ext>
            </a:extLst>
          </p:cNvPr>
          <p:cNvSpPr>
            <a:spLocks noGrp="1"/>
          </p:cNvSpPr>
          <p:nvPr>
            <p:ph type="title"/>
          </p:nvPr>
        </p:nvSpPr>
        <p:spPr/>
        <p:txBody>
          <a:bodyPr/>
          <a:lstStyle/>
          <a:p>
            <a:r>
              <a:rPr kumimoji="1" lang="en-US" altLang="ja-JP" dirty="0">
                <a:latin typeface="Arial" panose="020B0604020202020204" pitchFamily="34" charset="0"/>
                <a:cs typeface="Arial" panose="020B0604020202020204" pitchFamily="34" charset="0"/>
              </a:rPr>
              <a:t>Averaged PWA</a:t>
            </a:r>
            <a:endParaRPr kumimoji="1" lang="ja-JP" altLang="en-US"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DC13B048-F243-3C27-ED79-A7F4C3A9343F}"/>
              </a:ext>
            </a:extLst>
          </p:cNvPr>
          <p:cNvSpPr>
            <a:spLocks noGrp="1"/>
          </p:cNvSpPr>
          <p:nvPr>
            <p:ph idx="1"/>
          </p:nvPr>
        </p:nvSpPr>
        <p:spPr/>
        <p:txBody>
          <a:bodyPr/>
          <a:lstStyle/>
          <a:p>
            <a:endParaRPr kumimoji="1" lang="ja-JP" altLang="en-US" dirty="0"/>
          </a:p>
        </p:txBody>
      </p:sp>
      <p:pic>
        <p:nvPicPr>
          <p:cNvPr id="5" name="図 4">
            <a:extLst>
              <a:ext uri="{FF2B5EF4-FFF2-40B4-BE49-F238E27FC236}">
                <a16:creationId xmlns:a16="http://schemas.microsoft.com/office/drawing/2014/main" id="{A61F7192-3142-1D21-30E8-E2B863335A30}"/>
              </a:ext>
            </a:extLst>
          </p:cNvPr>
          <p:cNvPicPr>
            <a:picLocks noChangeAspect="1"/>
          </p:cNvPicPr>
          <p:nvPr/>
        </p:nvPicPr>
        <p:blipFill rotWithShape="1">
          <a:blip r:embed="rId2"/>
          <a:srcRect t="1" r="14385" b="-2456"/>
          <a:stretch/>
        </p:blipFill>
        <p:spPr>
          <a:xfrm>
            <a:off x="2254447" y="3043027"/>
            <a:ext cx="2729033" cy="1113683"/>
          </a:xfrm>
          <a:prstGeom prst="rect">
            <a:avLst/>
          </a:prstGeom>
        </p:spPr>
      </p:pic>
      <p:pic>
        <p:nvPicPr>
          <p:cNvPr id="7" name="図 6">
            <a:extLst>
              <a:ext uri="{FF2B5EF4-FFF2-40B4-BE49-F238E27FC236}">
                <a16:creationId xmlns:a16="http://schemas.microsoft.com/office/drawing/2014/main" id="{8D237284-91B5-035E-F9BE-58BB22338547}"/>
              </a:ext>
            </a:extLst>
          </p:cNvPr>
          <p:cNvPicPr>
            <a:picLocks noChangeAspect="1"/>
          </p:cNvPicPr>
          <p:nvPr/>
        </p:nvPicPr>
        <p:blipFill rotWithShape="1">
          <a:blip r:embed="rId3"/>
          <a:srcRect r="340" b="13732"/>
          <a:stretch/>
        </p:blipFill>
        <p:spPr>
          <a:xfrm>
            <a:off x="830581" y="2226469"/>
            <a:ext cx="6432353" cy="543585"/>
          </a:xfrm>
          <a:prstGeom prst="rect">
            <a:avLst/>
          </a:prstGeom>
        </p:spPr>
      </p:pic>
      <p:pic>
        <p:nvPicPr>
          <p:cNvPr id="9" name="図 8">
            <a:extLst>
              <a:ext uri="{FF2B5EF4-FFF2-40B4-BE49-F238E27FC236}">
                <a16:creationId xmlns:a16="http://schemas.microsoft.com/office/drawing/2014/main" id="{F181560D-153B-760B-B723-CA70D3AEA64A}"/>
              </a:ext>
            </a:extLst>
          </p:cNvPr>
          <p:cNvPicPr>
            <a:picLocks noChangeAspect="1"/>
          </p:cNvPicPr>
          <p:nvPr/>
        </p:nvPicPr>
        <p:blipFill>
          <a:blip r:embed="rId4"/>
          <a:stretch>
            <a:fillRect/>
          </a:stretch>
        </p:blipFill>
        <p:spPr>
          <a:xfrm>
            <a:off x="887569" y="4545735"/>
            <a:ext cx="6682792" cy="723495"/>
          </a:xfrm>
          <a:prstGeom prst="rect">
            <a:avLst/>
          </a:prstGeom>
        </p:spPr>
      </p:pic>
      <p:sp>
        <p:nvSpPr>
          <p:cNvPr id="12" name="テキスト ボックス 11">
            <a:extLst>
              <a:ext uri="{FF2B5EF4-FFF2-40B4-BE49-F238E27FC236}">
                <a16:creationId xmlns:a16="http://schemas.microsoft.com/office/drawing/2014/main" id="{F4255A9D-FEBE-9074-B23E-5B7D9B7CCA68}"/>
              </a:ext>
            </a:extLst>
          </p:cNvPr>
          <p:cNvSpPr txBox="1"/>
          <p:nvPr/>
        </p:nvSpPr>
        <p:spPr>
          <a:xfrm>
            <a:off x="7464864" y="2390948"/>
            <a:ext cx="546945" cy="323165"/>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500" dirty="0">
                <a:solidFill>
                  <a:prstClr val="black"/>
                </a:solidFill>
                <a:latin typeface="游ゴシック" panose="020F0502020204030204"/>
                <a:ea typeface="游ゴシック" panose="020B0400000000000000" pitchFamily="50" charset="-128"/>
                <a:cs typeface="+mn-cs"/>
              </a:rPr>
              <a:t>(10)</a:t>
            </a:r>
            <a:endParaRPr kumimoji="1" lang="ja-JP" altLang="en-US" sz="1500" dirty="0">
              <a:solidFill>
                <a:prstClr val="black"/>
              </a:solidFill>
              <a:latin typeface="游ゴシック"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6F815F25-AB4B-A14C-E4C6-D93758C3C0F3}"/>
              </a:ext>
            </a:extLst>
          </p:cNvPr>
          <p:cNvSpPr txBox="1"/>
          <p:nvPr/>
        </p:nvSpPr>
        <p:spPr>
          <a:xfrm>
            <a:off x="5191212" y="3207771"/>
            <a:ext cx="439544" cy="323165"/>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500" dirty="0">
                <a:solidFill>
                  <a:prstClr val="black"/>
                </a:solidFill>
                <a:latin typeface="游ゴシック" panose="020F0502020204030204"/>
                <a:ea typeface="游ゴシック" panose="020B0400000000000000" pitchFamily="50" charset="-128"/>
                <a:cs typeface="+mn-cs"/>
              </a:rPr>
              <a:t>(8)</a:t>
            </a:r>
            <a:endParaRPr kumimoji="1" lang="ja-JP" altLang="en-US" sz="1500" dirty="0">
              <a:solidFill>
                <a:prstClr val="black"/>
              </a:solidFill>
              <a:latin typeface="游ゴシック"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965AB906-B703-3E2E-D4F4-7050E34C4BB4}"/>
              </a:ext>
            </a:extLst>
          </p:cNvPr>
          <p:cNvSpPr txBox="1"/>
          <p:nvPr/>
        </p:nvSpPr>
        <p:spPr>
          <a:xfrm>
            <a:off x="5191212" y="3711803"/>
            <a:ext cx="439544" cy="323165"/>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500" dirty="0">
                <a:solidFill>
                  <a:prstClr val="black"/>
                </a:solidFill>
                <a:latin typeface="游ゴシック" panose="020F0502020204030204"/>
                <a:ea typeface="游ゴシック" panose="020B0400000000000000" pitchFamily="50" charset="-128"/>
                <a:cs typeface="+mn-cs"/>
              </a:rPr>
              <a:t>(9)</a:t>
            </a:r>
            <a:endParaRPr kumimoji="1" lang="ja-JP" altLang="en-US" sz="1500" dirty="0">
              <a:solidFill>
                <a:prstClr val="black"/>
              </a:solidFill>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68DC3A03-35AF-7BEE-8B5A-8318B8FD576A}"/>
              </a:ext>
            </a:extLst>
          </p:cNvPr>
          <p:cNvSpPr/>
          <p:nvPr/>
        </p:nvSpPr>
        <p:spPr>
          <a:xfrm>
            <a:off x="6065520" y="2289810"/>
            <a:ext cx="213360" cy="36930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E9458FC3-01AD-6721-7789-A0E067061C2B}"/>
              </a:ext>
            </a:extLst>
          </p:cNvPr>
          <p:cNvSpPr txBox="1"/>
          <p:nvPr/>
        </p:nvSpPr>
        <p:spPr>
          <a:xfrm>
            <a:off x="4737633" y="2687999"/>
            <a:ext cx="4389663" cy="369332"/>
          </a:xfrm>
          <a:prstGeom prst="rect">
            <a:avLst/>
          </a:prstGeom>
          <a:noFill/>
        </p:spPr>
        <p:txBody>
          <a:bodyPr wrap="none" rtlCol="0">
            <a:spAutoFit/>
          </a:bodyPr>
          <a:lstStyle/>
          <a:p>
            <a:r>
              <a:rPr kumimoji="1" lang="en-US" altLang="ja-JP" b="1" dirty="0">
                <a:solidFill>
                  <a:srgbClr val="FF0000"/>
                </a:solidFill>
              </a:rPr>
              <a:t>Averaged over intermediate </a:t>
            </a:r>
            <a:r>
              <a:rPr kumimoji="1" lang="en-US" altLang="ja-JP" b="1" dirty="0">
                <a:solidFill>
                  <a:srgbClr val="FF0000"/>
                </a:solidFill>
                <a:latin typeface="Symbol" panose="05050102010706020507" pitchFamily="18" charset="2"/>
                <a:cs typeface="Arial" panose="020B0604020202020204" pitchFamily="34" charset="0"/>
              </a:rPr>
              <a:t>D</a:t>
            </a:r>
            <a:r>
              <a:rPr kumimoji="1" lang="en-US" altLang="ja-JP" b="1" dirty="0">
                <a:solidFill>
                  <a:srgbClr val="FF0000"/>
                </a:solidFill>
              </a:rPr>
              <a:t> momentum k</a:t>
            </a:r>
            <a:endParaRPr kumimoji="1" lang="ja-JP" altLang="en-US" b="1" dirty="0">
              <a:solidFill>
                <a:srgbClr val="FF0000"/>
              </a:solidFill>
            </a:endParaRPr>
          </a:p>
        </p:txBody>
      </p:sp>
      <p:sp>
        <p:nvSpPr>
          <p:cNvPr id="8" name="TextBox 7">
            <a:extLst>
              <a:ext uri="{FF2B5EF4-FFF2-40B4-BE49-F238E27FC236}">
                <a16:creationId xmlns:a16="http://schemas.microsoft.com/office/drawing/2014/main" id="{5C9FA8AA-07D9-48F1-2316-35693757C681}"/>
              </a:ext>
            </a:extLst>
          </p:cNvPr>
          <p:cNvSpPr txBox="1"/>
          <p:nvPr/>
        </p:nvSpPr>
        <p:spPr>
          <a:xfrm>
            <a:off x="2782141" y="6470649"/>
            <a:ext cx="3410485" cy="369332"/>
          </a:xfrm>
          <a:prstGeom prst="rect">
            <a:avLst/>
          </a:prstGeom>
          <a:solidFill>
            <a:srgbClr val="FAA919"/>
          </a:solidFill>
        </p:spPr>
        <p:txBody>
          <a:bodyPr wrap="none" rtlCol="0">
            <a:spAutoFit/>
          </a:bodyPr>
          <a:lstStyle/>
          <a:p>
            <a:r>
              <a:rPr lang="en-US" altLang="ja-JP" b="1" dirty="0"/>
              <a:t>(slides provided by Hiroyuki </a:t>
            </a:r>
            <a:r>
              <a:rPr lang="en-US" altLang="ja-JP" b="1" dirty="0" err="1"/>
              <a:t>Sako</a:t>
            </a:r>
            <a:r>
              <a:rPr lang="en-US" altLang="ja-JP" b="1" dirty="0"/>
              <a:t>)</a:t>
            </a:r>
            <a:endParaRPr lang="en-US" b="1" dirty="0"/>
          </a:p>
        </p:txBody>
      </p:sp>
      <p:sp>
        <p:nvSpPr>
          <p:cNvPr id="10" name="TextBox 9">
            <a:extLst>
              <a:ext uri="{FF2B5EF4-FFF2-40B4-BE49-F238E27FC236}">
                <a16:creationId xmlns:a16="http://schemas.microsoft.com/office/drawing/2014/main" id="{F10C8703-3A01-036A-4887-9ACF304E704D}"/>
              </a:ext>
            </a:extLst>
          </p:cNvPr>
          <p:cNvSpPr txBox="1"/>
          <p:nvPr/>
        </p:nvSpPr>
        <p:spPr>
          <a:xfrm>
            <a:off x="60116" y="6488668"/>
            <a:ext cx="1582421" cy="369332"/>
          </a:xfrm>
          <a:prstGeom prst="rect">
            <a:avLst/>
          </a:prstGeom>
          <a:solidFill>
            <a:srgbClr val="92D050"/>
          </a:solidFill>
        </p:spPr>
        <p:txBody>
          <a:bodyPr wrap="none" rtlCol="0">
            <a:spAutoFit/>
          </a:bodyPr>
          <a:lstStyle/>
          <a:p>
            <a:r>
              <a:rPr lang="en-US" dirty="0"/>
              <a:t>Go over if time</a:t>
            </a:r>
          </a:p>
        </p:txBody>
      </p:sp>
      <p:sp>
        <p:nvSpPr>
          <p:cNvPr id="13" name="Slide Number Placeholder 12">
            <a:extLst>
              <a:ext uri="{FF2B5EF4-FFF2-40B4-BE49-F238E27FC236}">
                <a16:creationId xmlns:a16="http://schemas.microsoft.com/office/drawing/2014/main" id="{245AC77D-8349-7523-5B49-E9CA4A3753C1}"/>
              </a:ext>
            </a:extLst>
          </p:cNvPr>
          <p:cNvSpPr>
            <a:spLocks noGrp="1"/>
          </p:cNvSpPr>
          <p:nvPr>
            <p:ph type="sldNum" sz="quarter" idx="12"/>
          </p:nvPr>
        </p:nvSpPr>
        <p:spPr/>
        <p:txBody>
          <a:bodyPr/>
          <a:lstStyle/>
          <a:p>
            <a:pPr>
              <a:defRPr/>
            </a:pPr>
            <a:fld id="{AB7CE779-21FB-D348-B8EA-3C752F0DE6DE}" type="slidenum">
              <a:rPr lang="en-US" altLang="en-US" smtClean="0"/>
              <a:pPr>
                <a:defRPr/>
              </a:pPr>
              <a:t>30</a:t>
            </a:fld>
            <a:endParaRPr lang="en-US" altLang="en-US"/>
          </a:p>
        </p:txBody>
      </p:sp>
    </p:spTree>
    <p:extLst>
      <p:ext uri="{BB962C8B-B14F-4D97-AF65-F5344CB8AC3E}">
        <p14:creationId xmlns:p14="http://schemas.microsoft.com/office/powerpoint/2010/main" val="1709985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F201B8-41C6-7A5A-E6C1-4793AE405CC9}"/>
              </a:ext>
            </a:extLst>
          </p:cNvPr>
          <p:cNvSpPr>
            <a:spLocks noGrp="1"/>
          </p:cNvSpPr>
          <p:nvPr>
            <p:ph type="title"/>
          </p:nvPr>
        </p:nvSpPr>
        <p:spPr>
          <a:xfrm>
            <a:off x="360636" y="857251"/>
            <a:ext cx="7886700" cy="994172"/>
          </a:xfrm>
        </p:spPr>
        <p:txBody>
          <a:bodyPr/>
          <a:lstStyle/>
          <a:p>
            <a:r>
              <a:rPr lang="en-US" altLang="ja-JP" dirty="0">
                <a:latin typeface="Arial" panose="020B0604020202020204" pitchFamily="34" charset="0"/>
                <a:cs typeface="Arial" panose="020B0604020202020204" pitchFamily="34" charset="0"/>
              </a:rPr>
              <a:t>PWA code Status</a:t>
            </a:r>
            <a:endParaRPr kumimoji="1" lang="ja-JP" altLang="en-US"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01C1C435-CC13-30F5-FC49-5FA57DDB890C}"/>
              </a:ext>
            </a:extLst>
          </p:cNvPr>
          <p:cNvSpPr>
            <a:spLocks noGrp="1"/>
          </p:cNvSpPr>
          <p:nvPr>
            <p:ph idx="1"/>
          </p:nvPr>
        </p:nvSpPr>
        <p:spPr>
          <a:xfrm>
            <a:off x="488107" y="1759805"/>
            <a:ext cx="8295257" cy="4062901"/>
          </a:xfrm>
        </p:spPr>
        <p:txBody>
          <a:bodyPr>
            <a:normAutofit fontScale="47500" lnSpcReduction="20000"/>
          </a:bodyPr>
          <a:lstStyle/>
          <a:p>
            <a:pPr marL="0" indent="0">
              <a:buNone/>
            </a:pPr>
            <a:r>
              <a:rPr lang="en-US" altLang="ja-JP" dirty="0">
                <a:latin typeface="Arial" panose="020B0604020202020204" pitchFamily="34" charset="0"/>
                <a:cs typeface="Arial" panose="020B0604020202020204" pitchFamily="34" charset="0"/>
              </a:rPr>
              <a:t>Goal: Develop an analysis code to fit to measured cross sections and extract resonance information</a:t>
            </a:r>
            <a:r>
              <a:rPr lang="ja-JP" altLang="en-US"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in </a:t>
            </a:r>
            <a:r>
              <a:rPr lang="en-US" altLang="ja-JP" dirty="0" err="1">
                <a:latin typeface="Symbol" panose="05050102010706020507" pitchFamily="18" charset="2"/>
                <a:cs typeface="Arial" panose="020B0604020202020204" pitchFamily="34" charset="0"/>
              </a:rPr>
              <a:t>p</a:t>
            </a:r>
            <a:r>
              <a:rPr lang="en-US" altLang="ja-JP" dirty="0" err="1">
                <a:latin typeface="Arial" panose="020B0604020202020204" pitchFamily="34" charset="0"/>
                <a:cs typeface="Arial" panose="020B0604020202020204" pitchFamily="34" charset="0"/>
              </a:rPr>
              <a:t>N</a:t>
            </a:r>
            <a:r>
              <a:rPr lang="ja-JP" altLang="en-US" dirty="0">
                <a:latin typeface="Arial" panose="020B0604020202020204" pitchFamily="34" charset="0"/>
                <a:cs typeface="Arial" panose="020B0604020202020204" pitchFamily="34" charset="0"/>
              </a:rPr>
              <a:t>→</a:t>
            </a:r>
            <a:r>
              <a:rPr lang="en-US" altLang="ja-JP" dirty="0" err="1">
                <a:latin typeface="Symbol" panose="05050102010706020507" pitchFamily="18" charset="2"/>
                <a:cs typeface="Arial" panose="020B0604020202020204" pitchFamily="34" charset="0"/>
              </a:rPr>
              <a:t>pp</a:t>
            </a:r>
            <a:r>
              <a:rPr lang="en-US" altLang="ja-JP" dirty="0" err="1">
                <a:latin typeface="Arial" panose="020B0604020202020204" pitchFamily="34" charset="0"/>
                <a:cs typeface="Arial" panose="020B0604020202020204" pitchFamily="34" charset="0"/>
              </a:rPr>
              <a:t>N</a:t>
            </a:r>
            <a:r>
              <a:rPr lang="en-US" altLang="ja-JP" dirty="0">
                <a:latin typeface="Arial" panose="020B0604020202020204" pitchFamily="34" charset="0"/>
                <a:cs typeface="Arial" panose="020B0604020202020204" pitchFamily="34" charset="0"/>
              </a:rPr>
              <a:t> reactions</a:t>
            </a:r>
          </a:p>
          <a:p>
            <a:pPr marL="0" indent="0">
              <a:buNone/>
            </a:pPr>
            <a:r>
              <a:rPr lang="en-US" altLang="ja-JP" dirty="0">
                <a:latin typeface="Arial" panose="020B0604020202020204" pitchFamily="34" charset="0"/>
                <a:cs typeface="Arial" panose="020B0604020202020204" pitchFamily="34" charset="0"/>
              </a:rPr>
              <a:t>First step: Fit to </a:t>
            </a:r>
            <a:r>
              <a:rPr lang="en-US" altLang="ja-JP" dirty="0" err="1">
                <a:latin typeface="Symbol" panose="05050102010706020507" pitchFamily="18" charset="2"/>
                <a:cs typeface="Arial" panose="020B0604020202020204" pitchFamily="34" charset="0"/>
              </a:rPr>
              <a:t>p</a:t>
            </a:r>
            <a:r>
              <a:rPr lang="en-US" altLang="ja-JP" dirty="0" err="1">
                <a:latin typeface="Arial" panose="020B0604020202020204" pitchFamily="34" charset="0"/>
                <a:cs typeface="Arial" panose="020B0604020202020204" pitchFamily="34" charset="0"/>
              </a:rPr>
              <a:t>N</a:t>
            </a:r>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MB 2-body reactions with </a:t>
            </a:r>
            <a:r>
              <a:rPr lang="en-US" altLang="ja-JP" b="1" dirty="0">
                <a:solidFill>
                  <a:srgbClr val="0E0EFF"/>
                </a:solidFill>
                <a:latin typeface="Arial" panose="020B0604020202020204" pitchFamily="34" charset="0"/>
                <a:cs typeface="Arial" panose="020B0604020202020204" pitchFamily="34" charset="0"/>
              </a:rPr>
              <a:t>a simple isobar model</a:t>
            </a:r>
          </a:p>
          <a:p>
            <a:pPr marL="0" indent="0">
              <a:buNone/>
            </a:pPr>
            <a:r>
              <a:rPr lang="en-US" altLang="ja-JP" dirty="0">
                <a:solidFill>
                  <a:srgbClr val="FF0000"/>
                </a:solidFill>
                <a:latin typeface="Arial" panose="020B0604020202020204" pitchFamily="34" charset="0"/>
                <a:cs typeface="Arial" panose="020B0604020202020204" pitchFamily="34" charset="0"/>
              </a:rPr>
              <a:t>The code was created in C++ and ROOT by </a:t>
            </a:r>
            <a:r>
              <a:rPr lang="en-US" altLang="ja-JP" dirty="0" err="1">
                <a:solidFill>
                  <a:srgbClr val="FF0000"/>
                </a:solidFill>
                <a:latin typeface="Arial" panose="020B0604020202020204" pitchFamily="34" charset="0"/>
                <a:cs typeface="Arial" panose="020B0604020202020204" pitchFamily="34" charset="0"/>
              </a:rPr>
              <a:t>Shinhyung</a:t>
            </a:r>
            <a:r>
              <a:rPr lang="en-US" altLang="ja-JP" dirty="0">
                <a:solidFill>
                  <a:srgbClr val="FF0000"/>
                </a:solidFill>
                <a:latin typeface="Arial" panose="020B0604020202020204" pitchFamily="34" charset="0"/>
                <a:cs typeface="Arial" panose="020B0604020202020204" pitchFamily="34" charset="0"/>
              </a:rPr>
              <a:t> Kim based on T.S.H. Lee’s Fortran code.</a:t>
            </a:r>
          </a:p>
          <a:p>
            <a:r>
              <a:rPr lang="en-US" altLang="ja-JP" dirty="0">
                <a:latin typeface="Arial" panose="020B0604020202020204" pitchFamily="34" charset="0"/>
                <a:cs typeface="Arial" panose="020B0604020202020204" pitchFamily="34" charset="0"/>
              </a:rPr>
              <a:t>1 resonance (</a:t>
            </a:r>
            <a:r>
              <a:rPr lang="en-US" altLang="ja-JP" dirty="0">
                <a:latin typeface="Symbol" panose="05050102010706020507" pitchFamily="18" charset="2"/>
                <a:cs typeface="Arial" panose="020B0604020202020204" pitchFamily="34" charset="0"/>
              </a:rPr>
              <a:t>D</a:t>
            </a:r>
            <a:r>
              <a:rPr lang="en-US" altLang="ja-JP" dirty="0">
                <a:latin typeface="Arial" panose="020B0604020202020204" pitchFamily="34" charset="0"/>
                <a:cs typeface="Arial" panose="020B0604020202020204" pitchFamily="34" charset="0"/>
              </a:rPr>
              <a:t>) and 1 channel (</a:t>
            </a:r>
            <a:r>
              <a:rPr lang="en-US" altLang="ja-JP" dirty="0" err="1">
                <a:latin typeface="Symbol" panose="05050102010706020507" pitchFamily="18" charset="2"/>
                <a:cs typeface="Arial" panose="020B0604020202020204" pitchFamily="34" charset="0"/>
              </a:rPr>
              <a:t>p</a:t>
            </a:r>
            <a:r>
              <a:rPr lang="en-US" altLang="ja-JP" dirty="0" err="1">
                <a:latin typeface="Arial" panose="020B0604020202020204" pitchFamily="34" charset="0"/>
                <a:cs typeface="Arial" panose="020B0604020202020204" pitchFamily="34" charset="0"/>
              </a:rPr>
              <a:t>N</a:t>
            </a:r>
            <a:r>
              <a:rPr lang="en-US" altLang="ja-JP" dirty="0">
                <a:latin typeface="Arial" panose="020B0604020202020204" pitchFamily="34" charset="0"/>
                <a:cs typeface="Arial" panose="020B0604020202020204" pitchFamily="34" charset="0"/>
              </a:rPr>
              <a:t>): </a:t>
            </a:r>
            <a:r>
              <a:rPr lang="en-US" altLang="ja-JP" dirty="0">
                <a:solidFill>
                  <a:srgbClr val="FF0000"/>
                </a:solidFill>
                <a:latin typeface="Arial" panose="020B0604020202020204" pitchFamily="34" charset="0"/>
                <a:cs typeface="Arial" panose="020B0604020202020204" pitchFamily="34" charset="0"/>
              </a:rPr>
              <a:t>done by </a:t>
            </a:r>
            <a:r>
              <a:rPr lang="en-US" altLang="ja-JP" dirty="0" err="1">
                <a:solidFill>
                  <a:srgbClr val="FF0000"/>
                </a:solidFill>
                <a:latin typeface="Arial" panose="020B0604020202020204" pitchFamily="34" charset="0"/>
                <a:cs typeface="Arial" panose="020B0604020202020204" pitchFamily="34" charset="0"/>
              </a:rPr>
              <a:t>Shinhyung</a:t>
            </a:r>
            <a:endParaRPr lang="en-US" altLang="ja-JP" dirty="0">
              <a:solidFill>
                <a:srgbClr val="FF0000"/>
              </a:solidFill>
              <a:latin typeface="Arial" panose="020B0604020202020204" pitchFamily="34" charset="0"/>
              <a:cs typeface="Arial" panose="020B0604020202020204" pitchFamily="34" charset="0"/>
            </a:endParaRPr>
          </a:p>
          <a:p>
            <a:r>
              <a:rPr kumimoji="1" lang="en-US" altLang="ja-JP" dirty="0">
                <a:latin typeface="Arial" panose="020B0604020202020204" pitchFamily="34" charset="0"/>
                <a:cs typeface="Arial" panose="020B0604020202020204" pitchFamily="34" charset="0"/>
              </a:rPr>
              <a:t>2 resonances </a:t>
            </a:r>
            <a:r>
              <a:rPr lang="en-US" altLang="ja-JP" dirty="0">
                <a:latin typeface="Arial" panose="020B0604020202020204" pitchFamily="34" charset="0"/>
                <a:cs typeface="Arial" panose="020B0604020202020204" pitchFamily="34" charset="0"/>
              </a:rPr>
              <a:t>and 1 channel (</a:t>
            </a:r>
            <a:r>
              <a:rPr lang="en-US" altLang="ja-JP" dirty="0" err="1">
                <a:latin typeface="Symbol" panose="05050102010706020507" pitchFamily="18" charset="2"/>
                <a:cs typeface="Arial" panose="020B0604020202020204" pitchFamily="34" charset="0"/>
              </a:rPr>
              <a:t>p</a:t>
            </a:r>
            <a:r>
              <a:rPr lang="en-US" altLang="ja-JP" dirty="0" err="1">
                <a:latin typeface="Arial" panose="020B0604020202020204" pitchFamily="34" charset="0"/>
                <a:cs typeface="Arial" panose="020B0604020202020204" pitchFamily="34" charset="0"/>
              </a:rPr>
              <a:t>N</a:t>
            </a:r>
            <a:r>
              <a:rPr lang="en-US" altLang="ja-JP" dirty="0">
                <a:latin typeface="Arial" panose="020B0604020202020204" pitchFamily="34" charset="0"/>
                <a:cs typeface="Arial" panose="020B0604020202020204" pitchFamily="34" charset="0"/>
              </a:rPr>
              <a:t>): done</a:t>
            </a:r>
            <a:endParaRPr kumimoji="1" lang="en-US" altLang="ja-JP" dirty="0">
              <a:latin typeface="Arial" panose="020B0604020202020204" pitchFamily="34" charset="0"/>
              <a:cs typeface="Arial" panose="020B0604020202020204" pitchFamily="34" charset="0"/>
            </a:endParaRPr>
          </a:p>
          <a:p>
            <a:r>
              <a:rPr lang="en-US" altLang="ja-JP" dirty="0">
                <a:latin typeface="Arial" panose="020B0604020202020204" pitchFamily="34" charset="0"/>
                <a:cs typeface="Arial" panose="020B0604020202020204" pitchFamily="34" charset="0"/>
              </a:rPr>
              <a:t>2 resonances and 2 channels (</a:t>
            </a:r>
            <a:r>
              <a:rPr lang="en-US" altLang="ja-JP" dirty="0" err="1">
                <a:latin typeface="Symbol" panose="05050102010706020507" pitchFamily="18" charset="2"/>
                <a:cs typeface="Arial" panose="020B0604020202020204" pitchFamily="34" charset="0"/>
              </a:rPr>
              <a:t>p</a:t>
            </a:r>
            <a:r>
              <a:rPr lang="en-US" altLang="ja-JP" dirty="0" err="1">
                <a:latin typeface="Arial" panose="020B0604020202020204" pitchFamily="34" charset="0"/>
                <a:cs typeface="Arial" panose="020B0604020202020204" pitchFamily="34" charset="0"/>
              </a:rPr>
              <a:t>N</a:t>
            </a:r>
            <a:r>
              <a:rPr lang="en-US" altLang="ja-JP" dirty="0">
                <a:latin typeface="Arial" panose="020B0604020202020204" pitchFamily="34" charset="0"/>
                <a:cs typeface="Arial" panose="020B0604020202020204" pitchFamily="34" charset="0"/>
              </a:rPr>
              <a:t> and </a:t>
            </a:r>
            <a:r>
              <a:rPr lang="en-US" altLang="ja-JP" dirty="0" err="1">
                <a:latin typeface="Symbol" panose="05050102010706020507" pitchFamily="18" charset="2"/>
                <a:cs typeface="Arial" panose="020B0604020202020204" pitchFamily="34" charset="0"/>
              </a:rPr>
              <a:t>pD</a:t>
            </a:r>
            <a:r>
              <a:rPr lang="en-US" altLang="ja-JP" dirty="0">
                <a:latin typeface="Arial" panose="020B0604020202020204" pitchFamily="34" charset="0"/>
                <a:cs typeface="Arial" panose="020B0604020202020204" pitchFamily="34" charset="0"/>
              </a:rPr>
              <a:t>):done</a:t>
            </a:r>
          </a:p>
          <a:p>
            <a:r>
              <a:rPr lang="en-US" altLang="ja-JP" dirty="0">
                <a:solidFill>
                  <a:srgbClr val="FF0000"/>
                </a:solidFill>
                <a:latin typeface="Arial" panose="020B0604020202020204" pitchFamily="34" charset="0"/>
                <a:cs typeface="Arial" panose="020B0604020202020204" pitchFamily="34" charset="0"/>
              </a:rPr>
              <a:t>M resonances and N channels</a:t>
            </a:r>
            <a:r>
              <a:rPr lang="en-US" altLang="ja-JP" dirty="0">
                <a:solidFill>
                  <a:srgbClr val="FF0000"/>
                </a:solidFill>
                <a:latin typeface="Arial" panose="020B0604020202020204" pitchFamily="34" charset="0"/>
                <a:cs typeface="Arial" panose="020B0604020202020204" pitchFamily="34" charset="0"/>
                <a:sym typeface="Wingdings" panose="05000000000000000000" pitchFamily="2" charset="2"/>
              </a:rPr>
              <a:t> Implemented (2/12)</a:t>
            </a:r>
            <a:endParaRPr lang="en-US" altLang="ja-JP" dirty="0">
              <a:solidFill>
                <a:srgbClr val="FF0000"/>
              </a:solidFill>
              <a:latin typeface="Arial" panose="020B0604020202020204" pitchFamily="34" charset="0"/>
              <a:cs typeface="Arial" panose="020B0604020202020204" pitchFamily="34" charset="0"/>
            </a:endParaRPr>
          </a:p>
          <a:p>
            <a:pPr marL="0" indent="0">
              <a:buNone/>
            </a:pPr>
            <a:r>
              <a:rPr lang="en-US" altLang="ja-JP" dirty="0">
                <a:solidFill>
                  <a:srgbClr val="FF0000"/>
                </a:solidFill>
                <a:latin typeface="Arial" panose="020B0604020202020204" pitchFamily="34" charset="0"/>
                <a:cs typeface="Arial" panose="020B0604020202020204" pitchFamily="34" charset="0"/>
              </a:rPr>
              <a:t>    with C++ complex matrix library Eigen</a:t>
            </a:r>
          </a:p>
          <a:p>
            <a:pPr marL="0" indent="0">
              <a:buNone/>
            </a:pPr>
            <a:r>
              <a:rPr lang="en-US" altLang="ja-JP" dirty="0">
                <a:latin typeface="Arial" panose="020B0604020202020204" pitchFamily="34" charset="0"/>
                <a:cs typeface="Arial" panose="020B0604020202020204" pitchFamily="34" charset="0"/>
              </a:rPr>
              <a:t>   to be checked with M</a:t>
            </a:r>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3, N</a:t>
            </a:r>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3</a:t>
            </a:r>
          </a:p>
          <a:p>
            <a:pPr marL="0" indent="0">
              <a:buNone/>
            </a:pPr>
            <a:endParaRPr lang="en-US" altLang="ja-JP" dirty="0"/>
          </a:p>
          <a:p>
            <a:pPr marL="0" indent="0">
              <a:buNone/>
            </a:pPr>
            <a:r>
              <a:rPr lang="en-US" altLang="ja-JP" b="1" dirty="0"/>
              <a:t>Next step</a:t>
            </a:r>
            <a:endParaRPr lang="en-US" altLang="ja-JP" b="1" dirty="0">
              <a:solidFill>
                <a:srgbClr val="FF0000"/>
              </a:solidFill>
              <a:sym typeface="Wingdings" panose="05000000000000000000" pitchFamily="2" charset="2"/>
            </a:endParaRPr>
          </a:p>
          <a:p>
            <a:r>
              <a:rPr lang="en-US" altLang="ja-JP" dirty="0">
                <a:solidFill>
                  <a:srgbClr val="0E0EFF"/>
                </a:solidFill>
                <a:latin typeface="Arial" panose="020B0604020202020204" pitchFamily="34" charset="0"/>
                <a:cs typeface="Arial" panose="020B0604020202020204" pitchFamily="34" charset="0"/>
                <a:sym typeface="Wingdings" panose="05000000000000000000" pitchFamily="2" charset="2"/>
              </a:rPr>
              <a:t>Optimization of fitting algorithms</a:t>
            </a:r>
          </a:p>
          <a:p>
            <a:pPr marL="0" indent="0">
              <a:buNone/>
            </a:pPr>
            <a:r>
              <a:rPr lang="en-US" altLang="ja-JP" dirty="0">
                <a:solidFill>
                  <a:srgbClr val="0E0EFF"/>
                </a:solidFill>
                <a:latin typeface="Arial" panose="020B0604020202020204" pitchFamily="34" charset="0"/>
                <a:cs typeface="Arial" panose="020B0604020202020204" pitchFamily="34" charset="0"/>
                <a:sym typeface="Wingdings" panose="05000000000000000000" pitchFamily="2" charset="2"/>
              </a:rPr>
              <a:t>     Fit is very difficult with even for 2 resonances and 1 channel</a:t>
            </a:r>
          </a:p>
          <a:p>
            <a:r>
              <a:rPr lang="en-US" altLang="ja-JP" dirty="0">
                <a:solidFill>
                  <a:srgbClr val="0E0EFF"/>
                </a:solidFill>
                <a:latin typeface="Arial" panose="020B0604020202020204" pitchFamily="34" charset="0"/>
                <a:cs typeface="Arial" panose="020B0604020202020204" pitchFamily="34" charset="0"/>
                <a:sym typeface="Wingdings" panose="05000000000000000000" pitchFamily="2" charset="2"/>
              </a:rPr>
              <a:t>Implement Generator for GEANT4</a:t>
            </a:r>
          </a:p>
          <a:p>
            <a:pPr lvl="1"/>
            <a:r>
              <a:rPr lang="en-US" altLang="ja-JP" dirty="0">
                <a:solidFill>
                  <a:srgbClr val="0E0EFF"/>
                </a:solidFill>
                <a:latin typeface="Arial" panose="020B0604020202020204" pitchFamily="34" charset="0"/>
                <a:cs typeface="Arial" panose="020B0604020202020204" pitchFamily="34" charset="0"/>
                <a:sym typeface="Wingdings" panose="05000000000000000000" pitchFamily="2" charset="2"/>
              </a:rPr>
              <a:t>2-body decays</a:t>
            </a:r>
          </a:p>
          <a:p>
            <a:pPr lvl="1"/>
            <a:r>
              <a:rPr lang="en-US" altLang="ja-JP" dirty="0">
                <a:solidFill>
                  <a:srgbClr val="0E0EFF"/>
                </a:solidFill>
                <a:latin typeface="Arial" panose="020B0604020202020204" pitchFamily="34" charset="0"/>
                <a:cs typeface="Arial" panose="020B0604020202020204" pitchFamily="34" charset="0"/>
                <a:sym typeface="Wingdings" panose="05000000000000000000" pitchFamily="2" charset="2"/>
              </a:rPr>
              <a:t>3-body decays</a:t>
            </a:r>
          </a:p>
          <a:p>
            <a:pPr lvl="1"/>
            <a:endParaRPr lang="en-US" altLang="ja-JP" dirty="0">
              <a:solidFill>
                <a:srgbClr val="FF0000"/>
              </a:solidFill>
              <a:sym typeface="Wingdings" panose="05000000000000000000" pitchFamily="2" charset="2"/>
            </a:endParaRPr>
          </a:p>
        </p:txBody>
      </p:sp>
      <p:sp>
        <p:nvSpPr>
          <p:cNvPr id="4" name="TextBox 3">
            <a:extLst>
              <a:ext uri="{FF2B5EF4-FFF2-40B4-BE49-F238E27FC236}">
                <a16:creationId xmlns:a16="http://schemas.microsoft.com/office/drawing/2014/main" id="{697F1EAB-B8AA-2580-0A88-BA4E6D8BC148}"/>
              </a:ext>
            </a:extLst>
          </p:cNvPr>
          <p:cNvSpPr txBox="1"/>
          <p:nvPr/>
        </p:nvSpPr>
        <p:spPr>
          <a:xfrm>
            <a:off x="2782141" y="6470649"/>
            <a:ext cx="3410485" cy="369332"/>
          </a:xfrm>
          <a:prstGeom prst="rect">
            <a:avLst/>
          </a:prstGeom>
          <a:solidFill>
            <a:srgbClr val="FAA919"/>
          </a:solidFill>
        </p:spPr>
        <p:txBody>
          <a:bodyPr wrap="none" rtlCol="0">
            <a:spAutoFit/>
          </a:bodyPr>
          <a:lstStyle/>
          <a:p>
            <a:r>
              <a:rPr lang="en-US" altLang="ja-JP" b="1" dirty="0"/>
              <a:t>(slides provided by Hiroyuki </a:t>
            </a:r>
            <a:r>
              <a:rPr lang="en-US" altLang="ja-JP" b="1" dirty="0" err="1"/>
              <a:t>Sako</a:t>
            </a:r>
            <a:r>
              <a:rPr lang="en-US" altLang="ja-JP" b="1" dirty="0"/>
              <a:t>)</a:t>
            </a:r>
            <a:endParaRPr lang="en-US" b="1" dirty="0"/>
          </a:p>
        </p:txBody>
      </p:sp>
      <p:sp>
        <p:nvSpPr>
          <p:cNvPr id="5" name="TextBox 4">
            <a:extLst>
              <a:ext uri="{FF2B5EF4-FFF2-40B4-BE49-F238E27FC236}">
                <a16:creationId xmlns:a16="http://schemas.microsoft.com/office/drawing/2014/main" id="{488D5ECC-EA09-3299-44E7-73E67A4B4F10}"/>
              </a:ext>
            </a:extLst>
          </p:cNvPr>
          <p:cNvSpPr txBox="1"/>
          <p:nvPr/>
        </p:nvSpPr>
        <p:spPr>
          <a:xfrm>
            <a:off x="60116" y="6488668"/>
            <a:ext cx="1582421" cy="369332"/>
          </a:xfrm>
          <a:prstGeom prst="rect">
            <a:avLst/>
          </a:prstGeom>
          <a:solidFill>
            <a:srgbClr val="92D050"/>
          </a:solidFill>
        </p:spPr>
        <p:txBody>
          <a:bodyPr wrap="none" rtlCol="0">
            <a:spAutoFit/>
          </a:bodyPr>
          <a:lstStyle/>
          <a:p>
            <a:r>
              <a:rPr lang="en-US" dirty="0"/>
              <a:t>Go over if time</a:t>
            </a:r>
          </a:p>
        </p:txBody>
      </p:sp>
      <p:sp>
        <p:nvSpPr>
          <p:cNvPr id="7" name="Slide Number Placeholder 6">
            <a:extLst>
              <a:ext uri="{FF2B5EF4-FFF2-40B4-BE49-F238E27FC236}">
                <a16:creationId xmlns:a16="http://schemas.microsoft.com/office/drawing/2014/main" id="{96FD6BF7-0A7F-D218-D8D5-CBD0E7E3E4EC}"/>
              </a:ext>
            </a:extLst>
          </p:cNvPr>
          <p:cNvSpPr>
            <a:spLocks noGrp="1"/>
          </p:cNvSpPr>
          <p:nvPr>
            <p:ph type="sldNum" sz="quarter" idx="12"/>
          </p:nvPr>
        </p:nvSpPr>
        <p:spPr/>
        <p:txBody>
          <a:bodyPr/>
          <a:lstStyle/>
          <a:p>
            <a:pPr>
              <a:defRPr/>
            </a:pPr>
            <a:fld id="{AB7CE779-21FB-D348-B8EA-3C752F0DE6DE}" type="slidenum">
              <a:rPr lang="en-US" altLang="en-US" smtClean="0"/>
              <a:pPr>
                <a:defRPr/>
              </a:pPr>
              <a:t>31</a:t>
            </a:fld>
            <a:endParaRPr lang="en-US" altLang="en-US"/>
          </a:p>
        </p:txBody>
      </p:sp>
    </p:spTree>
    <p:extLst>
      <p:ext uri="{BB962C8B-B14F-4D97-AF65-F5344CB8AC3E}">
        <p14:creationId xmlns:p14="http://schemas.microsoft.com/office/powerpoint/2010/main" val="1228221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59128B-131A-30E6-3E09-CFA6FEBF8A65}"/>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3E4C80F6-5038-5EAE-841D-4E1A9F7F63A6}"/>
              </a:ext>
            </a:extLst>
          </p:cNvPr>
          <p:cNvSpPr>
            <a:spLocks noGrp="1"/>
          </p:cNvSpPr>
          <p:nvPr>
            <p:ph idx="1"/>
          </p:nvPr>
        </p:nvSpPr>
        <p:spPr>
          <a:xfrm>
            <a:off x="5070082" y="3306077"/>
            <a:ext cx="3445268" cy="392045"/>
          </a:xfrm>
        </p:spPr>
        <p:txBody>
          <a:bodyPr>
            <a:normAutofit/>
          </a:bodyPr>
          <a:lstStyle/>
          <a:p>
            <a:r>
              <a:rPr kumimoji="1" lang="en-US" altLang="ja-JP" sz="1800" dirty="0">
                <a:solidFill>
                  <a:srgbClr val="FF0000"/>
                </a:solidFill>
                <a:latin typeface="Arial" panose="020B0604020202020204" pitchFamily="34" charset="0"/>
                <a:cs typeface="Arial" panose="020B0604020202020204" pitchFamily="34" charset="0"/>
              </a:rPr>
              <a:t>Fit with total cross section</a:t>
            </a:r>
            <a:endParaRPr kumimoji="1" lang="ja-JP" altLang="en-US" sz="1800" dirty="0">
              <a:solidFill>
                <a:srgbClr val="FF0000"/>
              </a:solidFill>
              <a:latin typeface="Arial" panose="020B0604020202020204" pitchFamily="34" charset="0"/>
              <a:cs typeface="Arial" panose="020B0604020202020204" pitchFamily="34" charset="0"/>
            </a:endParaRPr>
          </a:p>
        </p:txBody>
      </p:sp>
      <p:pic>
        <p:nvPicPr>
          <p:cNvPr id="5" name="図 4">
            <a:extLst>
              <a:ext uri="{FF2B5EF4-FFF2-40B4-BE49-F238E27FC236}">
                <a16:creationId xmlns:a16="http://schemas.microsoft.com/office/drawing/2014/main" id="{3CDDA50E-8099-FC93-2B1A-E4A80FF8A5B0}"/>
              </a:ext>
            </a:extLst>
          </p:cNvPr>
          <p:cNvPicPr>
            <a:picLocks noChangeAspect="1"/>
          </p:cNvPicPr>
          <p:nvPr/>
        </p:nvPicPr>
        <p:blipFill>
          <a:blip r:embed="rId2"/>
          <a:stretch>
            <a:fillRect/>
          </a:stretch>
        </p:blipFill>
        <p:spPr>
          <a:xfrm>
            <a:off x="238095" y="1131094"/>
            <a:ext cx="4790941" cy="4674140"/>
          </a:xfrm>
          <a:prstGeom prst="rect">
            <a:avLst/>
          </a:prstGeom>
        </p:spPr>
      </p:pic>
      <p:sp>
        <p:nvSpPr>
          <p:cNvPr id="6" name="テキスト ボックス 5">
            <a:extLst>
              <a:ext uri="{FF2B5EF4-FFF2-40B4-BE49-F238E27FC236}">
                <a16:creationId xmlns:a16="http://schemas.microsoft.com/office/drawing/2014/main" id="{DA9F3174-34C0-5530-5264-63E521C52743}"/>
              </a:ext>
            </a:extLst>
          </p:cNvPr>
          <p:cNvSpPr txBox="1"/>
          <p:nvPr/>
        </p:nvSpPr>
        <p:spPr>
          <a:xfrm>
            <a:off x="1553547" y="891391"/>
            <a:ext cx="2084225"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srgbClr val="FF0000"/>
                </a:solidFill>
                <a:latin typeface="Arial" panose="020B0604020202020204" pitchFamily="34" charset="0"/>
                <a:ea typeface="游ゴシック" panose="020B0400000000000000" pitchFamily="50" charset="-128"/>
                <a:cs typeface="Arial" panose="020B0604020202020204" pitchFamily="34" charset="0"/>
              </a:rPr>
              <a:t>1 resonance + 1 channel</a:t>
            </a:r>
            <a:endParaRPr kumimoji="1" lang="ja-JP" altLang="en-US" sz="1350" dirty="0">
              <a:solidFill>
                <a:srgbClr val="FF0000"/>
              </a:solidFill>
              <a:latin typeface="Arial" panose="020B0604020202020204" pitchFamily="34" charset="0"/>
              <a:ea typeface="游ゴシック" panose="020B0400000000000000" pitchFamily="50"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A50D55D5-47E5-946F-C015-5B90904B5D28}"/>
              </a:ext>
            </a:extLst>
          </p:cNvPr>
          <p:cNvSpPr txBox="1"/>
          <p:nvPr/>
        </p:nvSpPr>
        <p:spPr>
          <a:xfrm>
            <a:off x="5836061" y="857250"/>
            <a:ext cx="2170787"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srgbClr val="FF0000"/>
                </a:solidFill>
                <a:latin typeface="Arial" panose="020B0604020202020204" pitchFamily="34" charset="0"/>
                <a:ea typeface="游ゴシック" panose="020B0400000000000000" pitchFamily="50" charset="-128"/>
                <a:cs typeface="Arial" panose="020B0604020202020204" pitchFamily="34" charset="0"/>
              </a:rPr>
              <a:t>2 resonances + 1 channel</a:t>
            </a:r>
            <a:endParaRPr kumimoji="1" lang="ja-JP" altLang="en-US" sz="1350" dirty="0">
              <a:solidFill>
                <a:srgbClr val="FF0000"/>
              </a:solidFill>
              <a:latin typeface="Arial" panose="020B0604020202020204" pitchFamily="34" charset="0"/>
              <a:ea typeface="游ゴシック" panose="020B0400000000000000" pitchFamily="50" charset="-128"/>
              <a:cs typeface="Arial" panose="020B0604020202020204" pitchFamily="34" charset="0"/>
            </a:endParaRPr>
          </a:p>
        </p:txBody>
      </p:sp>
      <p:pic>
        <p:nvPicPr>
          <p:cNvPr id="9" name="図 8">
            <a:extLst>
              <a:ext uri="{FF2B5EF4-FFF2-40B4-BE49-F238E27FC236}">
                <a16:creationId xmlns:a16="http://schemas.microsoft.com/office/drawing/2014/main" id="{07889BC1-A047-1B04-0BFD-AB017F64CC93}"/>
              </a:ext>
            </a:extLst>
          </p:cNvPr>
          <p:cNvPicPr>
            <a:picLocks noChangeAspect="1"/>
          </p:cNvPicPr>
          <p:nvPr/>
        </p:nvPicPr>
        <p:blipFill>
          <a:blip r:embed="rId3"/>
          <a:stretch>
            <a:fillRect/>
          </a:stretch>
        </p:blipFill>
        <p:spPr>
          <a:xfrm>
            <a:off x="5457189" y="2448150"/>
            <a:ext cx="2955701" cy="374515"/>
          </a:xfrm>
          <a:prstGeom prst="rect">
            <a:avLst/>
          </a:prstGeom>
        </p:spPr>
      </p:pic>
      <p:pic>
        <p:nvPicPr>
          <p:cNvPr id="13" name="図 12">
            <a:extLst>
              <a:ext uri="{FF2B5EF4-FFF2-40B4-BE49-F238E27FC236}">
                <a16:creationId xmlns:a16="http://schemas.microsoft.com/office/drawing/2014/main" id="{262A5335-6AD1-9D21-9F6B-EBD77D2760CD}"/>
              </a:ext>
            </a:extLst>
          </p:cNvPr>
          <p:cNvPicPr>
            <a:picLocks noChangeAspect="1"/>
          </p:cNvPicPr>
          <p:nvPr/>
        </p:nvPicPr>
        <p:blipFill>
          <a:blip r:embed="rId4"/>
          <a:stretch>
            <a:fillRect/>
          </a:stretch>
        </p:blipFill>
        <p:spPr>
          <a:xfrm>
            <a:off x="4721915" y="1526965"/>
            <a:ext cx="3940935" cy="384242"/>
          </a:xfrm>
          <a:prstGeom prst="rect">
            <a:avLst/>
          </a:prstGeom>
        </p:spPr>
      </p:pic>
      <p:cxnSp>
        <p:nvCxnSpPr>
          <p:cNvPr id="15" name="直線コネクタ 14">
            <a:extLst>
              <a:ext uri="{FF2B5EF4-FFF2-40B4-BE49-F238E27FC236}">
                <a16:creationId xmlns:a16="http://schemas.microsoft.com/office/drawing/2014/main" id="{FFA04720-4F21-AE1D-7717-90436A2DEE0B}"/>
              </a:ext>
            </a:extLst>
          </p:cNvPr>
          <p:cNvCxnSpPr>
            <a:cxnSpLocks/>
          </p:cNvCxnSpPr>
          <p:nvPr/>
        </p:nvCxnSpPr>
        <p:spPr>
          <a:xfrm>
            <a:off x="6060233" y="1610837"/>
            <a:ext cx="573833" cy="2339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図 17">
            <a:extLst>
              <a:ext uri="{FF2B5EF4-FFF2-40B4-BE49-F238E27FC236}">
                <a16:creationId xmlns:a16="http://schemas.microsoft.com/office/drawing/2014/main" id="{35309864-C887-5DAF-23A3-EE5E03F2C668}"/>
              </a:ext>
            </a:extLst>
          </p:cNvPr>
          <p:cNvPicPr>
            <a:picLocks noChangeAspect="1"/>
          </p:cNvPicPr>
          <p:nvPr/>
        </p:nvPicPr>
        <p:blipFill>
          <a:blip r:embed="rId5"/>
          <a:stretch>
            <a:fillRect/>
          </a:stretch>
        </p:blipFill>
        <p:spPr>
          <a:xfrm>
            <a:off x="5894196" y="2058547"/>
            <a:ext cx="1796603" cy="306422"/>
          </a:xfrm>
          <a:prstGeom prst="rect">
            <a:avLst/>
          </a:prstGeom>
        </p:spPr>
      </p:pic>
      <p:cxnSp>
        <p:nvCxnSpPr>
          <p:cNvPr id="20" name="直線矢印コネクタ 19">
            <a:extLst>
              <a:ext uri="{FF2B5EF4-FFF2-40B4-BE49-F238E27FC236}">
                <a16:creationId xmlns:a16="http://schemas.microsoft.com/office/drawing/2014/main" id="{28D0EDD0-EFEA-9DE2-5304-A87B772816D5}"/>
              </a:ext>
            </a:extLst>
          </p:cNvPr>
          <p:cNvCxnSpPr>
            <a:cxnSpLocks/>
          </p:cNvCxnSpPr>
          <p:nvPr/>
        </p:nvCxnSpPr>
        <p:spPr>
          <a:xfrm flipH="1">
            <a:off x="6995160" y="1770900"/>
            <a:ext cx="646612" cy="327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図 25">
            <a:extLst>
              <a:ext uri="{FF2B5EF4-FFF2-40B4-BE49-F238E27FC236}">
                <a16:creationId xmlns:a16="http://schemas.microsoft.com/office/drawing/2014/main" id="{80B63155-0249-1F75-C9F5-71CA5B66F4FE}"/>
              </a:ext>
            </a:extLst>
          </p:cNvPr>
          <p:cNvPicPr>
            <a:picLocks noChangeAspect="1"/>
          </p:cNvPicPr>
          <p:nvPr/>
        </p:nvPicPr>
        <p:blipFill>
          <a:blip r:embed="rId3"/>
          <a:stretch>
            <a:fillRect/>
          </a:stretch>
        </p:blipFill>
        <p:spPr>
          <a:xfrm>
            <a:off x="5437870" y="2434038"/>
            <a:ext cx="2955701" cy="374515"/>
          </a:xfrm>
          <a:prstGeom prst="rect">
            <a:avLst/>
          </a:prstGeom>
        </p:spPr>
      </p:pic>
      <p:cxnSp>
        <p:nvCxnSpPr>
          <p:cNvPr id="27" name="直線矢印コネクタ 26">
            <a:extLst>
              <a:ext uri="{FF2B5EF4-FFF2-40B4-BE49-F238E27FC236}">
                <a16:creationId xmlns:a16="http://schemas.microsoft.com/office/drawing/2014/main" id="{3A6265F6-2D0A-9D9C-DC0D-5EC5A407503F}"/>
              </a:ext>
            </a:extLst>
          </p:cNvPr>
          <p:cNvCxnSpPr>
            <a:cxnSpLocks/>
          </p:cNvCxnSpPr>
          <p:nvPr/>
        </p:nvCxnSpPr>
        <p:spPr>
          <a:xfrm flipV="1">
            <a:off x="5734906" y="2272750"/>
            <a:ext cx="1500138" cy="220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81E7F44D-7969-713E-6847-21807E4293E5}"/>
              </a:ext>
            </a:extLst>
          </p:cNvPr>
          <p:cNvSpPr txBox="1"/>
          <p:nvPr/>
        </p:nvSpPr>
        <p:spPr>
          <a:xfrm>
            <a:off x="4801882" y="2240983"/>
            <a:ext cx="1079142"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游ゴシック" panose="020F0502020204030204"/>
                <a:ea typeface="游ゴシック" panose="020B0400000000000000" pitchFamily="50" charset="-128"/>
                <a:cs typeface="+mn-cs"/>
              </a:rPr>
              <a:t>Self energy</a:t>
            </a:r>
            <a:endParaRPr kumimoji="1" lang="ja-JP" altLang="en-US" sz="1350" dirty="0">
              <a:solidFill>
                <a:prstClr val="black"/>
              </a:solidFill>
              <a:latin typeface="游ゴシック" panose="020F0502020204030204"/>
              <a:ea typeface="游ゴシック" panose="020B0400000000000000" pitchFamily="50" charset="-128"/>
              <a:cs typeface="+mn-cs"/>
            </a:endParaRPr>
          </a:p>
        </p:txBody>
      </p:sp>
      <p:pic>
        <p:nvPicPr>
          <p:cNvPr id="31" name="図 30">
            <a:extLst>
              <a:ext uri="{FF2B5EF4-FFF2-40B4-BE49-F238E27FC236}">
                <a16:creationId xmlns:a16="http://schemas.microsoft.com/office/drawing/2014/main" id="{3BF53679-0AA1-A1BD-EE46-0163134A10D2}"/>
              </a:ext>
            </a:extLst>
          </p:cNvPr>
          <p:cNvPicPr>
            <a:picLocks noChangeAspect="1"/>
          </p:cNvPicPr>
          <p:nvPr/>
        </p:nvPicPr>
        <p:blipFill>
          <a:blip r:embed="rId6"/>
          <a:stretch>
            <a:fillRect/>
          </a:stretch>
        </p:blipFill>
        <p:spPr>
          <a:xfrm>
            <a:off x="5305818" y="3000702"/>
            <a:ext cx="3013656" cy="369651"/>
          </a:xfrm>
          <a:prstGeom prst="rect">
            <a:avLst/>
          </a:prstGeom>
        </p:spPr>
      </p:pic>
      <p:sp>
        <p:nvSpPr>
          <p:cNvPr id="32" name="テキスト ボックス 31">
            <a:extLst>
              <a:ext uri="{FF2B5EF4-FFF2-40B4-BE49-F238E27FC236}">
                <a16:creationId xmlns:a16="http://schemas.microsoft.com/office/drawing/2014/main" id="{223A1914-9389-FE31-FC9A-70C8B9F2FAD9}"/>
              </a:ext>
            </a:extLst>
          </p:cNvPr>
          <p:cNvSpPr txBox="1"/>
          <p:nvPr/>
        </p:nvSpPr>
        <p:spPr>
          <a:xfrm>
            <a:off x="6421975" y="2692840"/>
            <a:ext cx="280846"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g</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33" name="テキスト ボックス 32">
            <a:extLst>
              <a:ext uri="{FF2B5EF4-FFF2-40B4-BE49-F238E27FC236}">
                <a16:creationId xmlns:a16="http://schemas.microsoft.com/office/drawing/2014/main" id="{AB1BD147-EC03-0B11-B7BF-15418AEEC514}"/>
              </a:ext>
            </a:extLst>
          </p:cNvPr>
          <p:cNvSpPr txBox="1"/>
          <p:nvPr/>
        </p:nvSpPr>
        <p:spPr>
          <a:xfrm>
            <a:off x="7966852" y="2695035"/>
            <a:ext cx="280846"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g</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cxnSp>
        <p:nvCxnSpPr>
          <p:cNvPr id="35" name="直線矢印コネクタ 34">
            <a:extLst>
              <a:ext uri="{FF2B5EF4-FFF2-40B4-BE49-F238E27FC236}">
                <a16:creationId xmlns:a16="http://schemas.microsoft.com/office/drawing/2014/main" id="{779A1BB1-B190-97F5-5EED-E4A253BED899}"/>
              </a:ext>
            </a:extLst>
          </p:cNvPr>
          <p:cNvCxnSpPr/>
          <p:nvPr/>
        </p:nvCxnSpPr>
        <p:spPr>
          <a:xfrm flipV="1">
            <a:off x="6538715" y="2668325"/>
            <a:ext cx="0" cy="138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7ABB37CE-6F77-F4A2-F187-7A9DDCC77397}"/>
              </a:ext>
            </a:extLst>
          </p:cNvPr>
          <p:cNvCxnSpPr/>
          <p:nvPr/>
        </p:nvCxnSpPr>
        <p:spPr>
          <a:xfrm flipV="1">
            <a:off x="8083592" y="2635406"/>
            <a:ext cx="0" cy="138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7E9333B6-B857-A5FC-A721-944E009CC9C2}"/>
              </a:ext>
            </a:extLst>
          </p:cNvPr>
          <p:cNvSpPr txBox="1"/>
          <p:nvPr/>
        </p:nvSpPr>
        <p:spPr>
          <a:xfrm>
            <a:off x="6947710" y="1821102"/>
            <a:ext cx="223753" cy="300082"/>
          </a:xfrm>
          <a:prstGeom prst="rect">
            <a:avLst/>
          </a:prstGeom>
          <a:noFill/>
        </p:spPr>
        <p:txBody>
          <a:bodyPr wrap="squar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g</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cxnSp>
        <p:nvCxnSpPr>
          <p:cNvPr id="38" name="直線矢印コネクタ 37">
            <a:extLst>
              <a:ext uri="{FF2B5EF4-FFF2-40B4-BE49-F238E27FC236}">
                <a16:creationId xmlns:a16="http://schemas.microsoft.com/office/drawing/2014/main" id="{6268D3B7-E27A-CEAF-44E0-B9689E1CFD0B}"/>
              </a:ext>
            </a:extLst>
          </p:cNvPr>
          <p:cNvCxnSpPr>
            <a:cxnSpLocks/>
          </p:cNvCxnSpPr>
          <p:nvPr/>
        </p:nvCxnSpPr>
        <p:spPr>
          <a:xfrm flipV="1">
            <a:off x="7064449" y="1796587"/>
            <a:ext cx="0" cy="138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4CC72CAF-FA3C-FD93-6DAB-4C1A6C284F20}"/>
              </a:ext>
            </a:extLst>
          </p:cNvPr>
          <p:cNvSpPr txBox="1"/>
          <p:nvPr/>
        </p:nvSpPr>
        <p:spPr>
          <a:xfrm>
            <a:off x="7973585" y="1821699"/>
            <a:ext cx="223753" cy="300082"/>
          </a:xfrm>
          <a:prstGeom prst="rect">
            <a:avLst/>
          </a:prstGeom>
          <a:noFill/>
        </p:spPr>
        <p:txBody>
          <a:bodyPr wrap="squar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g</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cxnSp>
        <p:nvCxnSpPr>
          <p:cNvPr id="41" name="直線矢印コネクタ 40">
            <a:extLst>
              <a:ext uri="{FF2B5EF4-FFF2-40B4-BE49-F238E27FC236}">
                <a16:creationId xmlns:a16="http://schemas.microsoft.com/office/drawing/2014/main" id="{A5A92118-6E57-3E1F-11F5-233E30897CED}"/>
              </a:ext>
            </a:extLst>
          </p:cNvPr>
          <p:cNvCxnSpPr>
            <a:cxnSpLocks/>
          </p:cNvCxnSpPr>
          <p:nvPr/>
        </p:nvCxnSpPr>
        <p:spPr>
          <a:xfrm flipV="1">
            <a:off x="8083424" y="1770900"/>
            <a:ext cx="0" cy="138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10D83D27-2BF5-0FBE-5172-860439603864}"/>
              </a:ext>
            </a:extLst>
          </p:cNvPr>
          <p:cNvSpPr txBox="1"/>
          <p:nvPr/>
        </p:nvSpPr>
        <p:spPr>
          <a:xfrm>
            <a:off x="5836061" y="1291517"/>
            <a:ext cx="982961"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continuum</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43" name="テキスト ボックス 42">
            <a:extLst>
              <a:ext uri="{FF2B5EF4-FFF2-40B4-BE49-F238E27FC236}">
                <a16:creationId xmlns:a16="http://schemas.microsoft.com/office/drawing/2014/main" id="{09ECEA38-7F96-3FAE-A708-698B0BAACD9E}"/>
              </a:ext>
            </a:extLst>
          </p:cNvPr>
          <p:cNvSpPr txBox="1"/>
          <p:nvPr/>
        </p:nvSpPr>
        <p:spPr>
          <a:xfrm>
            <a:off x="7198357" y="1321809"/>
            <a:ext cx="992579"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resonance</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44" name="正方形/長方形 43">
            <a:extLst>
              <a:ext uri="{FF2B5EF4-FFF2-40B4-BE49-F238E27FC236}">
                <a16:creationId xmlns:a16="http://schemas.microsoft.com/office/drawing/2014/main" id="{6E0B5ECC-5DEA-2756-40DF-90286230C547}"/>
              </a:ext>
            </a:extLst>
          </p:cNvPr>
          <p:cNvSpPr/>
          <p:nvPr/>
        </p:nvSpPr>
        <p:spPr>
          <a:xfrm>
            <a:off x="6767027" y="2146655"/>
            <a:ext cx="118965" cy="10934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kumimoji="1" lang="ja-JP" altLang="en-US" sz="1350">
              <a:solidFill>
                <a:prstClr val="white"/>
              </a:solidFill>
              <a:latin typeface="游ゴシック" panose="020F0502020204030204"/>
              <a:ea typeface="游ゴシック" panose="020B0400000000000000" pitchFamily="50" charset="-128"/>
            </a:endParaRPr>
          </a:p>
        </p:txBody>
      </p:sp>
      <p:sp>
        <p:nvSpPr>
          <p:cNvPr id="45" name="正方形/長方形 44">
            <a:extLst>
              <a:ext uri="{FF2B5EF4-FFF2-40B4-BE49-F238E27FC236}">
                <a16:creationId xmlns:a16="http://schemas.microsoft.com/office/drawing/2014/main" id="{523A67D8-A2F5-BB39-A6D4-298EF4007322}"/>
              </a:ext>
            </a:extLst>
          </p:cNvPr>
          <p:cNvSpPr/>
          <p:nvPr/>
        </p:nvSpPr>
        <p:spPr>
          <a:xfrm>
            <a:off x="7434166" y="3028680"/>
            <a:ext cx="207606" cy="1568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kumimoji="1" lang="ja-JP" altLang="en-US" sz="1350">
              <a:solidFill>
                <a:prstClr val="white"/>
              </a:solidFill>
              <a:latin typeface="游ゴシック" panose="020F0502020204030204"/>
              <a:ea typeface="游ゴシック" panose="020B0400000000000000" pitchFamily="50" charset="-128"/>
            </a:endParaRPr>
          </a:p>
        </p:txBody>
      </p:sp>
      <p:sp>
        <p:nvSpPr>
          <p:cNvPr id="46" name="正方形/長方形 45">
            <a:extLst>
              <a:ext uri="{FF2B5EF4-FFF2-40B4-BE49-F238E27FC236}">
                <a16:creationId xmlns:a16="http://schemas.microsoft.com/office/drawing/2014/main" id="{B58FB956-D968-B1E0-874A-B238808603E9}"/>
              </a:ext>
            </a:extLst>
          </p:cNvPr>
          <p:cNvSpPr/>
          <p:nvPr/>
        </p:nvSpPr>
        <p:spPr>
          <a:xfrm>
            <a:off x="7330363" y="3193901"/>
            <a:ext cx="207606" cy="1568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kumimoji="1" lang="ja-JP" altLang="en-US" sz="1350">
              <a:solidFill>
                <a:prstClr val="white"/>
              </a:solidFill>
              <a:latin typeface="游ゴシック" panose="020F0502020204030204"/>
              <a:ea typeface="游ゴシック" panose="020B0400000000000000" pitchFamily="50" charset="-128"/>
            </a:endParaRPr>
          </a:p>
        </p:txBody>
      </p:sp>
      <p:sp>
        <p:nvSpPr>
          <p:cNvPr id="47" name="正方形/長方形 46">
            <a:extLst>
              <a:ext uri="{FF2B5EF4-FFF2-40B4-BE49-F238E27FC236}">
                <a16:creationId xmlns:a16="http://schemas.microsoft.com/office/drawing/2014/main" id="{CC3817DF-12CD-46BC-B0BE-390F730B3EAA}"/>
              </a:ext>
            </a:extLst>
          </p:cNvPr>
          <p:cNvSpPr/>
          <p:nvPr/>
        </p:nvSpPr>
        <p:spPr>
          <a:xfrm>
            <a:off x="5894196" y="3121251"/>
            <a:ext cx="165410" cy="1568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kumimoji="1" lang="ja-JP" altLang="en-US" sz="1350">
              <a:solidFill>
                <a:prstClr val="white"/>
              </a:solidFill>
              <a:latin typeface="游ゴシック" panose="020F0502020204030204"/>
              <a:ea typeface="游ゴシック" panose="020B0400000000000000" pitchFamily="50" charset="-128"/>
            </a:endParaRPr>
          </a:p>
        </p:txBody>
      </p:sp>
      <p:sp>
        <p:nvSpPr>
          <p:cNvPr id="48" name="テキスト ボックス 47">
            <a:extLst>
              <a:ext uri="{FF2B5EF4-FFF2-40B4-BE49-F238E27FC236}">
                <a16:creationId xmlns:a16="http://schemas.microsoft.com/office/drawing/2014/main" id="{12581168-2AD8-F0E4-9F2C-A5BF4D2439A6}"/>
              </a:ext>
            </a:extLst>
          </p:cNvPr>
          <p:cNvSpPr txBox="1"/>
          <p:nvPr/>
        </p:nvSpPr>
        <p:spPr>
          <a:xfrm>
            <a:off x="4971737" y="2028255"/>
            <a:ext cx="1040670"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err="1">
                <a:latin typeface="Arial" panose="020B0604020202020204" pitchFamily="34" charset="0"/>
                <a:ea typeface="游ゴシック" panose="020B0400000000000000" pitchFamily="50" charset="-128"/>
                <a:cs typeface="Arial" panose="020B0604020202020204" pitchFamily="34" charset="0"/>
              </a:rPr>
              <a:t>NxN</a:t>
            </a:r>
            <a:r>
              <a:rPr kumimoji="1" lang="en-US" altLang="ja-JP" sz="1350" dirty="0">
                <a:latin typeface="Arial" panose="020B0604020202020204" pitchFamily="34" charset="0"/>
                <a:ea typeface="游ゴシック" panose="020B0400000000000000" pitchFamily="50" charset="-128"/>
                <a:cs typeface="Arial" panose="020B0604020202020204" pitchFamily="34" charset="0"/>
              </a:rPr>
              <a:t> matrix</a:t>
            </a:r>
            <a:endParaRPr kumimoji="1" lang="ja-JP" altLang="en-US" sz="1350" dirty="0">
              <a:latin typeface="Arial" panose="020B0604020202020204" pitchFamily="34" charset="0"/>
              <a:ea typeface="游ゴシック" panose="020B0400000000000000" pitchFamily="50"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AF6DB6F0-3A77-2AEC-31DE-FDF8C649A1D6}"/>
                  </a:ext>
                </a:extLst>
              </p:cNvPr>
              <p:cNvSpPr txBox="1"/>
              <p:nvPr/>
            </p:nvSpPr>
            <p:spPr>
              <a:xfrm>
                <a:off x="5510332" y="3598369"/>
                <a:ext cx="2874756" cy="472694"/>
              </a:xfrm>
              <a:prstGeom prst="rect">
                <a:avLst/>
              </a:prstGeom>
              <a:solidFill>
                <a:srgbClr val="FFFF00"/>
              </a:solidFill>
            </p:spPr>
            <p:txBody>
              <a:bodyPr wrap="square" lIns="0" tIns="0" rIns="0" bIns="0" rtlCol="0">
                <a:spAutoFit/>
              </a:bodyPr>
              <a:lstStyle/>
              <a:p>
                <a:pPr defTabSz="685800"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sSup>
                        <m:sSupPr>
                          <m:ctrlPr>
                            <a:rPr kumimoji="1" lang="pt-BR" altLang="ja-JP" sz="1050" i="1">
                              <a:solidFill>
                                <a:prstClr val="black"/>
                              </a:solidFill>
                              <a:latin typeface="Cambria Math" panose="02040503050406030204" pitchFamily="18" charset="0"/>
                              <a:cs typeface="+mn-cs"/>
                            </a:rPr>
                          </m:ctrlPr>
                        </m:sSupPr>
                        <m:e>
                          <m:r>
                            <a:rPr kumimoji="1" lang="ja-JP" altLang="pt-BR" sz="1050" i="1">
                              <a:solidFill>
                                <a:prstClr val="black"/>
                              </a:solidFill>
                              <a:latin typeface="Cambria Math" panose="02040503050406030204" pitchFamily="18" charset="0"/>
                              <a:cs typeface="+mn-cs"/>
                            </a:rPr>
                            <m:t>𝜒</m:t>
                          </m:r>
                        </m:e>
                        <m:sup>
                          <m:r>
                            <a:rPr kumimoji="1" lang="en-US" altLang="ja-JP" sz="1050" i="1">
                              <a:solidFill>
                                <a:prstClr val="black"/>
                              </a:solidFill>
                              <a:latin typeface="Cambria Math" panose="02040503050406030204" pitchFamily="18" charset="0"/>
                              <a:cs typeface="+mn-cs"/>
                            </a:rPr>
                            <m:t>2</m:t>
                          </m:r>
                        </m:sup>
                      </m:sSup>
                      <m:r>
                        <a:rPr kumimoji="1" lang="pt-BR" altLang="ja-JP" sz="1050" i="1">
                          <a:solidFill>
                            <a:prstClr val="black"/>
                          </a:solidFill>
                          <a:latin typeface="Cambria Math" panose="02040503050406030204" pitchFamily="18" charset="0"/>
                          <a:cs typeface="+mn-cs"/>
                        </a:rPr>
                        <m:t>=</m:t>
                      </m:r>
                      <m:nary>
                        <m:naryPr>
                          <m:chr m:val="∑"/>
                          <m:ctrlPr>
                            <a:rPr kumimoji="1" lang="pt-BR" altLang="ja-JP" sz="1050" i="1">
                              <a:solidFill>
                                <a:prstClr val="black"/>
                              </a:solidFill>
                              <a:latin typeface="Cambria Math" panose="02040503050406030204" pitchFamily="18" charset="0"/>
                              <a:cs typeface="+mn-cs"/>
                            </a:rPr>
                          </m:ctrlPr>
                        </m:naryPr>
                        <m:sub>
                          <m:r>
                            <a:rPr kumimoji="1" lang="en-US" altLang="ja-JP" sz="1050" i="1">
                              <a:solidFill>
                                <a:prstClr val="black"/>
                              </a:solidFill>
                              <a:latin typeface="Cambria Math" panose="02040503050406030204" pitchFamily="18" charset="0"/>
                              <a:cs typeface="+mn-cs"/>
                            </a:rPr>
                            <m:t>𝑗</m:t>
                          </m:r>
                          <m:r>
                            <a:rPr kumimoji="1" lang="pt-BR" altLang="ja-JP" sz="1050" i="1">
                              <a:solidFill>
                                <a:prstClr val="black"/>
                              </a:solidFill>
                              <a:latin typeface="Cambria Math" panose="02040503050406030204" pitchFamily="18" charset="0"/>
                              <a:cs typeface="+mn-cs"/>
                            </a:rPr>
                            <m:t>=</m:t>
                          </m:r>
                          <m:r>
                            <a:rPr kumimoji="1" lang="en-US" altLang="ja-JP" sz="1050" i="1">
                              <a:solidFill>
                                <a:prstClr val="black"/>
                              </a:solidFill>
                              <a:latin typeface="Cambria Math" panose="02040503050406030204" pitchFamily="18" charset="0"/>
                              <a:cs typeface="+mn-cs"/>
                            </a:rPr>
                            <m:t>1</m:t>
                          </m:r>
                        </m:sub>
                        <m:sup>
                          <m:r>
                            <a:rPr kumimoji="1" lang="en-US" altLang="ja-JP" sz="1050" i="1">
                              <a:solidFill>
                                <a:prstClr val="black"/>
                              </a:solidFill>
                              <a:latin typeface="Cambria Math" panose="02040503050406030204" pitchFamily="18" charset="0"/>
                              <a:cs typeface="+mn-cs"/>
                            </a:rPr>
                            <m:t>𝑁</m:t>
                          </m:r>
                        </m:sup>
                        <m:e>
                          <m:nary>
                            <m:naryPr>
                              <m:chr m:val="∑"/>
                              <m:ctrlPr>
                                <a:rPr kumimoji="1" lang="en-US" altLang="ja-JP" sz="1050" i="1">
                                  <a:solidFill>
                                    <a:prstClr val="black"/>
                                  </a:solidFill>
                                  <a:latin typeface="Cambria Math" panose="02040503050406030204" pitchFamily="18" charset="0"/>
                                  <a:cs typeface="+mn-cs"/>
                                </a:rPr>
                              </m:ctrlPr>
                            </m:naryPr>
                            <m:sub>
                              <m:r>
                                <m:rPr>
                                  <m:brk m:alnAt="23"/>
                                </m:rPr>
                                <a:rPr kumimoji="1" lang="en-US" altLang="ja-JP" sz="1050" i="1">
                                  <a:solidFill>
                                    <a:prstClr val="black"/>
                                  </a:solidFill>
                                  <a:latin typeface="Cambria Math" panose="02040503050406030204" pitchFamily="18" charset="0"/>
                                  <a:cs typeface="+mn-cs"/>
                                </a:rPr>
                                <m:t>𝑐</m:t>
                              </m:r>
                              <m:r>
                                <a:rPr kumimoji="1" lang="en-US" altLang="ja-JP" sz="1050" i="1">
                                  <a:solidFill>
                                    <a:prstClr val="black"/>
                                  </a:solidFill>
                                  <a:latin typeface="Cambria Math" panose="02040503050406030204" pitchFamily="18" charset="0"/>
                                  <a:cs typeface="+mn-cs"/>
                                </a:rPr>
                                <m:t>=1</m:t>
                              </m:r>
                            </m:sub>
                            <m:sup>
                              <m:sSub>
                                <m:sSubPr>
                                  <m:ctrlPr>
                                    <a:rPr kumimoji="1" lang="en-US" altLang="ja-JP" sz="1050" i="1">
                                      <a:solidFill>
                                        <a:prstClr val="black"/>
                                      </a:solidFill>
                                      <a:latin typeface="Cambria Math" panose="02040503050406030204" pitchFamily="18" charset="0"/>
                                      <a:cs typeface="+mn-cs"/>
                                    </a:rPr>
                                  </m:ctrlPr>
                                </m:sSubPr>
                                <m:e>
                                  <m:r>
                                    <a:rPr kumimoji="1" lang="en-US" altLang="ja-JP" sz="1050" i="1">
                                      <a:solidFill>
                                        <a:prstClr val="black"/>
                                      </a:solidFill>
                                      <a:latin typeface="Cambria Math" panose="02040503050406030204" pitchFamily="18" charset="0"/>
                                      <a:cs typeface="+mn-cs"/>
                                    </a:rPr>
                                    <m:t>𝑁</m:t>
                                  </m:r>
                                </m:e>
                                <m:sub>
                                  <m:r>
                                    <a:rPr kumimoji="1" lang="en-US" altLang="ja-JP" sz="1050" i="1">
                                      <a:solidFill>
                                        <a:prstClr val="black"/>
                                      </a:solidFill>
                                      <a:latin typeface="Cambria Math" panose="02040503050406030204" pitchFamily="18" charset="0"/>
                                      <a:cs typeface="+mn-cs"/>
                                    </a:rPr>
                                    <m:t>𝑐</m:t>
                                  </m:r>
                                </m:sub>
                              </m:sSub>
                            </m:sup>
                            <m:e>
                              <m:sSup>
                                <m:sSupPr>
                                  <m:ctrlPr>
                                    <a:rPr kumimoji="1" lang="pt-BR" altLang="ja-JP" sz="1050" i="1">
                                      <a:solidFill>
                                        <a:prstClr val="black"/>
                                      </a:solidFill>
                                      <a:latin typeface="Cambria Math" panose="02040503050406030204" pitchFamily="18" charset="0"/>
                                      <a:cs typeface="+mn-cs"/>
                                    </a:rPr>
                                  </m:ctrlPr>
                                </m:sSupPr>
                                <m:e>
                                  <m:d>
                                    <m:dPr>
                                      <m:begChr m:val="["/>
                                      <m:endChr m:val="]"/>
                                      <m:ctrlPr>
                                        <a:rPr kumimoji="1" lang="pt-BR" altLang="ja-JP" sz="1050" i="1">
                                          <a:solidFill>
                                            <a:prstClr val="black"/>
                                          </a:solidFill>
                                          <a:latin typeface="Cambria Math" panose="02040503050406030204" pitchFamily="18" charset="0"/>
                                          <a:cs typeface="+mn-cs"/>
                                        </a:rPr>
                                      </m:ctrlPr>
                                    </m:dPr>
                                    <m:e>
                                      <m:sSubSup>
                                        <m:sSubSupPr>
                                          <m:ctrlPr>
                                            <a:rPr kumimoji="1" lang="en-US" altLang="ja-JP" sz="1050" i="1">
                                              <a:solidFill>
                                                <a:prstClr val="black"/>
                                              </a:solidFill>
                                              <a:latin typeface="Cambria Math" panose="02040503050406030204" pitchFamily="18" charset="0"/>
                                              <a:cs typeface="+mn-cs"/>
                                            </a:rPr>
                                          </m:ctrlPr>
                                        </m:sSubSupPr>
                                        <m:e>
                                          <m:r>
                                            <a:rPr kumimoji="1" lang="ja-JP" altLang="en-US" sz="1050" i="1">
                                              <a:solidFill>
                                                <a:prstClr val="black"/>
                                              </a:solidFill>
                                              <a:latin typeface="Cambria Math" panose="02040503050406030204" pitchFamily="18" charset="0"/>
                                              <a:cs typeface="+mn-cs"/>
                                            </a:rPr>
                                            <m:t>𝜎</m:t>
                                          </m:r>
                                        </m:e>
                                        <m:sub>
                                          <m:r>
                                            <a:rPr kumimoji="1" lang="ja-JP" altLang="en-US" sz="1050" i="1">
                                              <a:solidFill>
                                                <a:prstClr val="black"/>
                                              </a:solidFill>
                                              <a:latin typeface="Cambria Math" panose="02040503050406030204" pitchFamily="18" charset="0"/>
                                              <a:cs typeface="+mn-cs"/>
                                            </a:rPr>
                                            <m:t>𝜋</m:t>
                                          </m:r>
                                          <m:r>
                                            <a:rPr kumimoji="1" lang="en-US" altLang="ja-JP" sz="1050" i="1">
                                              <a:solidFill>
                                                <a:prstClr val="black"/>
                                              </a:solidFill>
                                              <a:latin typeface="Cambria Math" panose="02040503050406030204" pitchFamily="18" charset="0"/>
                                              <a:cs typeface="+mn-cs"/>
                                            </a:rPr>
                                            <m:t>𝑁</m:t>
                                          </m:r>
                                          <m:r>
                                            <a:rPr kumimoji="1" lang="en-US" altLang="ja-JP" sz="1050" i="1">
                                              <a:solidFill>
                                                <a:prstClr val="black"/>
                                              </a:solidFill>
                                              <a:latin typeface="Cambria Math" panose="02040503050406030204" pitchFamily="18" charset="0"/>
                                              <a:cs typeface="+mn-cs"/>
                                            </a:rPr>
                                            <m:t>,</m:t>
                                          </m:r>
                                          <m:r>
                                            <a:rPr kumimoji="1" lang="en-US" altLang="ja-JP" sz="1050" i="1">
                                              <a:solidFill>
                                                <a:prstClr val="black"/>
                                              </a:solidFill>
                                              <a:latin typeface="Cambria Math" panose="02040503050406030204" pitchFamily="18" charset="0"/>
                                              <a:cs typeface="+mn-cs"/>
                                            </a:rPr>
                                            <m:t>𝑐</m:t>
                                          </m:r>
                                        </m:sub>
                                        <m:sup>
                                          <m:r>
                                            <a:rPr kumimoji="1" lang="en-US" altLang="ja-JP" sz="1050" i="1">
                                              <a:solidFill>
                                                <a:prstClr val="black"/>
                                              </a:solidFill>
                                              <a:latin typeface="Cambria Math" panose="02040503050406030204" pitchFamily="18" charset="0"/>
                                              <a:cs typeface="+mn-cs"/>
                                            </a:rPr>
                                            <m:t>𝑡𝑜𝑡</m:t>
                                          </m:r>
                                        </m:sup>
                                      </m:sSubSup>
                                      <m:r>
                                        <a:rPr kumimoji="1" lang="en-US" altLang="ja-JP" sz="1050" i="1">
                                          <a:solidFill>
                                            <a:prstClr val="black"/>
                                          </a:solidFill>
                                          <a:latin typeface="Cambria Math" panose="02040503050406030204" pitchFamily="18" charset="0"/>
                                          <a:cs typeface="+mn-cs"/>
                                        </a:rPr>
                                        <m:t>(</m:t>
                                      </m:r>
                                      <m:sSub>
                                        <m:sSubPr>
                                          <m:ctrlPr>
                                            <a:rPr kumimoji="1" lang="en-US" altLang="ja-JP" sz="1050" i="1">
                                              <a:solidFill>
                                                <a:prstClr val="black"/>
                                              </a:solidFill>
                                              <a:latin typeface="Cambria Math" panose="02040503050406030204" pitchFamily="18" charset="0"/>
                                              <a:cs typeface="+mn-cs"/>
                                            </a:rPr>
                                          </m:ctrlPr>
                                        </m:sSubPr>
                                        <m:e>
                                          <m:r>
                                            <a:rPr kumimoji="1" lang="en-US" altLang="ja-JP" sz="1050" i="1">
                                              <a:solidFill>
                                                <a:prstClr val="black"/>
                                              </a:solidFill>
                                              <a:latin typeface="Cambria Math" panose="02040503050406030204" pitchFamily="18" charset="0"/>
                                              <a:cs typeface="+mn-cs"/>
                                            </a:rPr>
                                            <m:t>𝐸</m:t>
                                          </m:r>
                                        </m:e>
                                        <m:sub>
                                          <m:r>
                                            <a:rPr kumimoji="1" lang="en-US" altLang="ja-JP" sz="1050" i="1">
                                              <a:solidFill>
                                                <a:prstClr val="black"/>
                                              </a:solidFill>
                                              <a:latin typeface="Cambria Math" panose="02040503050406030204" pitchFamily="18" charset="0"/>
                                              <a:cs typeface="+mn-cs"/>
                                            </a:rPr>
                                            <m:t>𝑗</m:t>
                                          </m:r>
                                        </m:sub>
                                      </m:sSub>
                                      <m:r>
                                        <a:rPr kumimoji="1" lang="en-US" altLang="ja-JP" sz="1050" i="1">
                                          <a:solidFill>
                                            <a:prstClr val="black"/>
                                          </a:solidFill>
                                          <a:latin typeface="Cambria Math" panose="02040503050406030204" pitchFamily="18" charset="0"/>
                                          <a:cs typeface="+mn-cs"/>
                                        </a:rPr>
                                        <m:t>)−</m:t>
                                      </m:r>
                                      <m:sSubSup>
                                        <m:sSubSupPr>
                                          <m:ctrlPr>
                                            <a:rPr kumimoji="1" lang="en-US" altLang="ja-JP" sz="1050" i="1">
                                              <a:solidFill>
                                                <a:prstClr val="black"/>
                                              </a:solidFill>
                                              <a:latin typeface="Cambria Math" panose="02040503050406030204" pitchFamily="18" charset="0"/>
                                              <a:cs typeface="+mn-cs"/>
                                            </a:rPr>
                                          </m:ctrlPr>
                                        </m:sSubSupPr>
                                        <m:e>
                                          <m:r>
                                            <a:rPr kumimoji="1" lang="ja-JP" altLang="en-US" sz="1050" i="1">
                                              <a:solidFill>
                                                <a:prstClr val="black"/>
                                              </a:solidFill>
                                              <a:latin typeface="Cambria Math" panose="02040503050406030204" pitchFamily="18" charset="0"/>
                                              <a:cs typeface="+mn-cs"/>
                                            </a:rPr>
                                            <m:t>𝜎</m:t>
                                          </m:r>
                                        </m:e>
                                        <m:sub>
                                          <m:r>
                                            <a:rPr kumimoji="1" lang="ja-JP" altLang="en-US" sz="1050" i="1">
                                              <a:solidFill>
                                                <a:prstClr val="black"/>
                                              </a:solidFill>
                                              <a:latin typeface="Cambria Math" panose="02040503050406030204" pitchFamily="18" charset="0"/>
                                              <a:cs typeface="+mn-cs"/>
                                            </a:rPr>
                                            <m:t>𝜋</m:t>
                                          </m:r>
                                          <m:r>
                                            <a:rPr kumimoji="1" lang="en-US" altLang="ja-JP" sz="1050" i="1">
                                              <a:solidFill>
                                                <a:prstClr val="black"/>
                                              </a:solidFill>
                                              <a:latin typeface="Cambria Math" panose="02040503050406030204" pitchFamily="18" charset="0"/>
                                              <a:cs typeface="+mn-cs"/>
                                            </a:rPr>
                                            <m:t>𝑁</m:t>
                                          </m:r>
                                          <m:r>
                                            <a:rPr kumimoji="1" lang="en-US" altLang="ja-JP" sz="1050" i="1">
                                              <a:solidFill>
                                                <a:prstClr val="black"/>
                                              </a:solidFill>
                                              <a:latin typeface="Cambria Math" panose="02040503050406030204" pitchFamily="18" charset="0"/>
                                              <a:cs typeface="+mn-cs"/>
                                            </a:rPr>
                                            <m:t>,</m:t>
                                          </m:r>
                                          <m:r>
                                            <a:rPr kumimoji="1" lang="en-US" altLang="ja-JP" sz="1050" i="1">
                                              <a:solidFill>
                                                <a:prstClr val="black"/>
                                              </a:solidFill>
                                              <a:latin typeface="Cambria Math" panose="02040503050406030204" pitchFamily="18" charset="0"/>
                                              <a:cs typeface="+mn-cs"/>
                                            </a:rPr>
                                            <m:t>𝑐</m:t>
                                          </m:r>
                                          <m:d>
                                            <m:dPr>
                                              <m:ctrlPr>
                                                <a:rPr kumimoji="1" lang="en-US" altLang="ja-JP" sz="1050" i="1">
                                                  <a:solidFill>
                                                    <a:prstClr val="black"/>
                                                  </a:solidFill>
                                                  <a:latin typeface="Cambria Math" panose="02040503050406030204" pitchFamily="18" charset="0"/>
                                                  <a:cs typeface="+mn-cs"/>
                                                </a:rPr>
                                              </m:ctrlPr>
                                            </m:dPr>
                                            <m:e>
                                              <m:func>
                                                <m:funcPr>
                                                  <m:ctrlPr>
                                                    <a:rPr kumimoji="1" lang="en-US" altLang="ja-JP" sz="1050" i="1">
                                                      <a:solidFill>
                                                        <a:prstClr val="black"/>
                                                      </a:solidFill>
                                                      <a:latin typeface="Cambria Math" panose="02040503050406030204" pitchFamily="18" charset="0"/>
                                                      <a:cs typeface="+mn-cs"/>
                                                    </a:rPr>
                                                  </m:ctrlPr>
                                                </m:funcPr>
                                                <m:fName>
                                                  <m:r>
                                                    <m:rPr>
                                                      <m:sty m:val="p"/>
                                                    </m:rPr>
                                                    <a:rPr kumimoji="1" lang="en-US" altLang="ja-JP" sz="1050">
                                                      <a:solidFill>
                                                        <a:prstClr val="black"/>
                                                      </a:solidFill>
                                                      <a:latin typeface="Cambria Math" panose="02040503050406030204" pitchFamily="18" charset="0"/>
                                                      <a:cs typeface="+mn-cs"/>
                                                    </a:rPr>
                                                    <m:t>exp</m:t>
                                                  </m:r>
                                                </m:fName>
                                                <m:e/>
                                              </m:func>
                                            </m:e>
                                          </m:d>
                                        </m:sub>
                                        <m:sup>
                                          <m:r>
                                            <a:rPr kumimoji="1" lang="en-US" altLang="ja-JP" sz="1050" i="1">
                                              <a:solidFill>
                                                <a:prstClr val="black"/>
                                              </a:solidFill>
                                              <a:latin typeface="Cambria Math" panose="02040503050406030204" pitchFamily="18" charset="0"/>
                                              <a:cs typeface="+mn-cs"/>
                                            </a:rPr>
                                            <m:t>𝑡𝑜𝑡</m:t>
                                          </m:r>
                                        </m:sup>
                                      </m:sSubSup>
                                      <m:r>
                                        <a:rPr kumimoji="1" lang="en-US" altLang="ja-JP" sz="1050" i="1">
                                          <a:solidFill>
                                            <a:prstClr val="black"/>
                                          </a:solidFill>
                                          <a:latin typeface="Cambria Math" panose="02040503050406030204" pitchFamily="18" charset="0"/>
                                          <a:cs typeface="+mn-cs"/>
                                        </a:rPr>
                                        <m:t>(</m:t>
                                      </m:r>
                                      <m:sSub>
                                        <m:sSubPr>
                                          <m:ctrlPr>
                                            <a:rPr kumimoji="1" lang="en-US" altLang="ja-JP" sz="1050" i="1">
                                              <a:solidFill>
                                                <a:prstClr val="black"/>
                                              </a:solidFill>
                                              <a:latin typeface="Cambria Math" panose="02040503050406030204" pitchFamily="18" charset="0"/>
                                              <a:cs typeface="+mn-cs"/>
                                            </a:rPr>
                                          </m:ctrlPr>
                                        </m:sSubPr>
                                        <m:e>
                                          <m:r>
                                            <a:rPr kumimoji="1" lang="en-US" altLang="ja-JP" sz="1050" i="1">
                                              <a:solidFill>
                                                <a:prstClr val="black"/>
                                              </a:solidFill>
                                              <a:latin typeface="Cambria Math" panose="02040503050406030204" pitchFamily="18" charset="0"/>
                                              <a:cs typeface="+mn-cs"/>
                                            </a:rPr>
                                            <m:t>𝐸</m:t>
                                          </m:r>
                                        </m:e>
                                        <m:sub>
                                          <m:r>
                                            <a:rPr kumimoji="1" lang="en-US" altLang="ja-JP" sz="1050" i="1">
                                              <a:solidFill>
                                                <a:prstClr val="black"/>
                                              </a:solidFill>
                                              <a:latin typeface="Cambria Math" panose="02040503050406030204" pitchFamily="18" charset="0"/>
                                              <a:cs typeface="+mn-cs"/>
                                            </a:rPr>
                                            <m:t>𝑗</m:t>
                                          </m:r>
                                        </m:sub>
                                      </m:sSub>
                                      <m:r>
                                        <a:rPr kumimoji="1" lang="en-US" altLang="ja-JP" sz="1050" i="1">
                                          <a:solidFill>
                                            <a:prstClr val="black"/>
                                          </a:solidFill>
                                          <a:latin typeface="Cambria Math" panose="02040503050406030204" pitchFamily="18" charset="0"/>
                                          <a:cs typeface="+mn-cs"/>
                                        </a:rPr>
                                        <m:t>)</m:t>
                                      </m:r>
                                    </m:e>
                                  </m:d>
                                </m:e>
                                <m:sup>
                                  <m:r>
                                    <a:rPr kumimoji="1" lang="en-US" altLang="ja-JP" sz="1050" i="1">
                                      <a:solidFill>
                                        <a:prstClr val="black"/>
                                      </a:solidFill>
                                      <a:latin typeface="Cambria Math" panose="02040503050406030204" pitchFamily="18" charset="0"/>
                                      <a:cs typeface="+mn-cs"/>
                                    </a:rPr>
                                    <m:t>2</m:t>
                                  </m:r>
                                </m:sup>
                              </m:sSup>
                            </m:e>
                          </m:nary>
                        </m:e>
                      </m:nary>
                    </m:oMath>
                  </m:oMathPara>
                </a14:m>
                <a:endParaRPr kumimoji="1" lang="ja-JP" altLang="en-US" sz="1050" dirty="0">
                  <a:solidFill>
                    <a:prstClr val="black"/>
                  </a:solidFill>
                  <a:latin typeface="游ゴシック" panose="020F0502020204030204"/>
                  <a:ea typeface="游ゴシック" panose="020B0400000000000000" pitchFamily="50" charset="-128"/>
                  <a:cs typeface="+mn-cs"/>
                </a:endParaRPr>
              </a:p>
            </p:txBody>
          </p:sp>
        </mc:Choice>
        <mc:Fallback xmlns="">
          <p:sp>
            <p:nvSpPr>
              <p:cNvPr id="4" name="テキスト ボックス 3">
                <a:extLst>
                  <a:ext uri="{FF2B5EF4-FFF2-40B4-BE49-F238E27FC236}">
                    <a16:creationId xmlns:a16="http://schemas.microsoft.com/office/drawing/2014/main" id="{AF6DB6F0-3A77-2AEC-31DE-FDF8C649A1D6}"/>
                  </a:ext>
                </a:extLst>
              </p:cNvPr>
              <p:cNvSpPr txBox="1">
                <a:spLocks noRot="1" noChangeAspect="1" noMove="1" noResize="1" noEditPoints="1" noAdjustHandles="1" noChangeArrowheads="1" noChangeShapeType="1" noTextEdit="1"/>
              </p:cNvSpPr>
              <p:nvPr/>
            </p:nvSpPr>
            <p:spPr>
              <a:xfrm>
                <a:off x="5510332" y="3598369"/>
                <a:ext cx="2874756" cy="472694"/>
              </a:xfrm>
              <a:prstGeom prst="rect">
                <a:avLst/>
              </a:prstGeom>
              <a:blipFill>
                <a:blip r:embed="rId7"/>
                <a:stretch>
                  <a:fillRect t="-115789" b="-173684"/>
                </a:stretch>
              </a:blipFill>
            </p:spPr>
            <p:txBody>
              <a:bodyPr/>
              <a:lstStyle/>
              <a:p>
                <a:r>
                  <a:rPr lang="en-US">
                    <a:noFill/>
                  </a:rPr>
                  <a:t> </a:t>
                </a:r>
              </a:p>
            </p:txBody>
          </p:sp>
        </mc:Fallback>
      </mc:AlternateContent>
      <p:sp>
        <p:nvSpPr>
          <p:cNvPr id="10" name="テキスト ボックス 9">
            <a:extLst>
              <a:ext uri="{FF2B5EF4-FFF2-40B4-BE49-F238E27FC236}">
                <a16:creationId xmlns:a16="http://schemas.microsoft.com/office/drawing/2014/main" id="{430FB031-3DCB-5DB8-CEB4-01EC309D57BC}"/>
              </a:ext>
            </a:extLst>
          </p:cNvPr>
          <p:cNvSpPr txBox="1"/>
          <p:nvPr/>
        </p:nvSpPr>
        <p:spPr>
          <a:xfrm>
            <a:off x="8586916" y="1544103"/>
            <a:ext cx="511679"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游ゴシック" panose="020F0502020204030204"/>
                <a:ea typeface="游ゴシック" panose="020B0400000000000000" pitchFamily="50" charset="-128"/>
                <a:cs typeface="+mn-cs"/>
              </a:rPr>
              <a:t>(17)</a:t>
            </a:r>
            <a:endParaRPr kumimoji="1" lang="ja-JP" altLang="en-US" sz="1350" dirty="0">
              <a:solidFill>
                <a:prstClr val="black"/>
              </a:solidFill>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71BC8866-3A90-AB59-C240-D007C033EA26}"/>
              </a:ext>
            </a:extLst>
          </p:cNvPr>
          <p:cNvSpPr txBox="1"/>
          <p:nvPr/>
        </p:nvSpPr>
        <p:spPr>
          <a:xfrm>
            <a:off x="8462464" y="2458188"/>
            <a:ext cx="511679"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游ゴシック" panose="020F0502020204030204"/>
                <a:ea typeface="游ゴシック" panose="020B0400000000000000" pitchFamily="50" charset="-128"/>
                <a:cs typeface="+mn-cs"/>
              </a:rPr>
              <a:t>(18)</a:t>
            </a:r>
            <a:endParaRPr kumimoji="1" lang="ja-JP" altLang="en-US" sz="1350" dirty="0">
              <a:solidFill>
                <a:prstClr val="black"/>
              </a:solidFill>
              <a:latin typeface="游ゴシック"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0409E616-7E48-7D8B-F1EB-114F2282377E}"/>
              </a:ext>
            </a:extLst>
          </p:cNvPr>
          <p:cNvSpPr txBox="1"/>
          <p:nvPr/>
        </p:nvSpPr>
        <p:spPr>
          <a:xfrm>
            <a:off x="8244769" y="3054019"/>
            <a:ext cx="511679"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游ゴシック" panose="020F0502020204030204"/>
                <a:ea typeface="游ゴシック" panose="020B0400000000000000" pitchFamily="50" charset="-128"/>
                <a:cs typeface="+mn-cs"/>
              </a:rPr>
              <a:t>(19)</a:t>
            </a:r>
            <a:endParaRPr kumimoji="1" lang="ja-JP" altLang="en-US" sz="1350" dirty="0">
              <a:solidFill>
                <a:prstClr val="black"/>
              </a:solidFill>
              <a:latin typeface="游ゴシック"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B4E66F9D-FB2E-A64B-91E0-7F6BE7B35CA2}"/>
              </a:ext>
            </a:extLst>
          </p:cNvPr>
          <p:cNvSpPr txBox="1"/>
          <p:nvPr/>
        </p:nvSpPr>
        <p:spPr>
          <a:xfrm>
            <a:off x="8586916" y="3877999"/>
            <a:ext cx="511679"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游ゴシック" panose="020F0502020204030204"/>
                <a:ea typeface="游ゴシック" panose="020B0400000000000000" pitchFamily="50" charset="-128"/>
                <a:cs typeface="+mn-cs"/>
              </a:rPr>
              <a:t>(20)</a:t>
            </a:r>
            <a:endParaRPr kumimoji="1" lang="ja-JP" altLang="en-US" sz="1350" dirty="0">
              <a:solidFill>
                <a:prstClr val="black"/>
              </a:solidFill>
              <a:latin typeface="游ゴシック" panose="020F0502020204030204"/>
              <a:ea typeface="游ゴシック" panose="020B0400000000000000" pitchFamily="50" charset="-128"/>
              <a:cs typeface="+mn-cs"/>
            </a:endParaRPr>
          </a:p>
        </p:txBody>
      </p:sp>
      <p:pic>
        <p:nvPicPr>
          <p:cNvPr id="19" name="図 18">
            <a:extLst>
              <a:ext uri="{FF2B5EF4-FFF2-40B4-BE49-F238E27FC236}">
                <a16:creationId xmlns:a16="http://schemas.microsoft.com/office/drawing/2014/main" id="{ADE127BC-6BCC-8D5C-25E9-31D1CD5C1389}"/>
              </a:ext>
            </a:extLst>
          </p:cNvPr>
          <p:cNvPicPr>
            <a:picLocks noChangeAspect="1"/>
          </p:cNvPicPr>
          <p:nvPr/>
        </p:nvPicPr>
        <p:blipFill rotWithShape="1">
          <a:blip r:embed="rId8"/>
          <a:srcRect l="-1" r="2623" b="6200"/>
          <a:stretch/>
        </p:blipFill>
        <p:spPr>
          <a:xfrm>
            <a:off x="5242445" y="4177786"/>
            <a:ext cx="3577226" cy="1748069"/>
          </a:xfrm>
          <a:prstGeom prst="rect">
            <a:avLst/>
          </a:prstGeom>
          <a:solidFill>
            <a:srgbClr val="FFC000"/>
          </a:solidFill>
          <a:ln>
            <a:solidFill>
              <a:srgbClr val="00B050"/>
            </a:solidFill>
          </a:ln>
        </p:spPr>
      </p:pic>
      <p:sp>
        <p:nvSpPr>
          <p:cNvPr id="8" name="正方形/長方形 7">
            <a:extLst>
              <a:ext uri="{FF2B5EF4-FFF2-40B4-BE49-F238E27FC236}">
                <a16:creationId xmlns:a16="http://schemas.microsoft.com/office/drawing/2014/main" id="{C72BD596-5915-3F3C-F26D-77D41539B25F}"/>
              </a:ext>
            </a:extLst>
          </p:cNvPr>
          <p:cNvSpPr/>
          <p:nvPr/>
        </p:nvSpPr>
        <p:spPr>
          <a:xfrm>
            <a:off x="2830830" y="2011158"/>
            <a:ext cx="182880" cy="1354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92B0D3FF-3B19-E6DB-137A-DC90A24520A6}"/>
              </a:ext>
            </a:extLst>
          </p:cNvPr>
          <p:cNvSpPr/>
          <p:nvPr/>
        </p:nvSpPr>
        <p:spPr>
          <a:xfrm>
            <a:off x="2425763" y="2985754"/>
            <a:ext cx="182880" cy="1354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8C4E46F8-BD5E-2249-01AA-1130A34BD468}"/>
              </a:ext>
            </a:extLst>
          </p:cNvPr>
          <p:cNvSpPr/>
          <p:nvPr/>
        </p:nvSpPr>
        <p:spPr>
          <a:xfrm>
            <a:off x="3150068" y="2969840"/>
            <a:ext cx="182880" cy="1354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CEF49BE1-29C7-9E48-7485-7E85DC37348A}"/>
              </a:ext>
            </a:extLst>
          </p:cNvPr>
          <p:cNvSpPr/>
          <p:nvPr/>
        </p:nvSpPr>
        <p:spPr>
          <a:xfrm>
            <a:off x="3289202" y="3131926"/>
            <a:ext cx="182880" cy="1354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2" name="グループ化 51">
            <a:extLst>
              <a:ext uri="{FF2B5EF4-FFF2-40B4-BE49-F238E27FC236}">
                <a16:creationId xmlns:a16="http://schemas.microsoft.com/office/drawing/2014/main" id="{1E1CA2DD-B357-F8B9-E1D2-F92C24BE3C38}"/>
              </a:ext>
            </a:extLst>
          </p:cNvPr>
          <p:cNvGrpSpPr/>
          <p:nvPr/>
        </p:nvGrpSpPr>
        <p:grpSpPr>
          <a:xfrm>
            <a:off x="3452430" y="2055403"/>
            <a:ext cx="1365410" cy="710499"/>
            <a:chOff x="10128183" y="1457395"/>
            <a:chExt cx="1820547" cy="947331"/>
          </a:xfrm>
        </p:grpSpPr>
        <p:sp>
          <p:nvSpPr>
            <p:cNvPr id="39" name="テキスト ボックス 38">
              <a:extLst>
                <a:ext uri="{FF2B5EF4-FFF2-40B4-BE49-F238E27FC236}">
                  <a16:creationId xmlns:a16="http://schemas.microsoft.com/office/drawing/2014/main" id="{00975E25-1383-1672-42D0-1096CA52C79C}"/>
                </a:ext>
              </a:extLst>
            </p:cNvPr>
            <p:cNvSpPr txBox="1"/>
            <p:nvPr/>
          </p:nvSpPr>
          <p:spPr>
            <a:xfrm>
              <a:off x="11012723" y="1457395"/>
              <a:ext cx="325729" cy="400109"/>
            </a:xfrm>
            <a:prstGeom prst="rect">
              <a:avLst/>
            </a:prstGeom>
            <a:noFill/>
          </p:spPr>
          <p:txBody>
            <a:bodyPr wrap="square" rtlCol="0">
              <a:spAutoFit/>
            </a:bodyPr>
            <a:lstStyle/>
            <a:p>
              <a:pPr defTabSz="685800" eaLnBrk="1" fontAlgn="auto" hangingPunct="1">
                <a:spcBef>
                  <a:spcPts val="0"/>
                </a:spcBef>
                <a:spcAft>
                  <a:spcPts val="0"/>
                </a:spcAft>
                <a:defRPr/>
              </a:pPr>
              <a:r>
                <a:rPr kumimoji="1" lang="en-US" altLang="ja-JP" sz="1350" dirty="0">
                  <a:solidFill>
                    <a:prstClr val="black"/>
                  </a:solidFill>
                  <a:latin typeface="Symbol" panose="05050102010706020507" pitchFamily="18" charset="2"/>
                  <a:ea typeface="游ゴシック" panose="020B0400000000000000" pitchFamily="50" charset="-128"/>
                </a:rPr>
                <a:t>p</a:t>
              </a:r>
              <a:endParaRPr kumimoji="1" lang="ja-JP" altLang="en-US" sz="1350" dirty="0">
                <a:solidFill>
                  <a:prstClr val="black"/>
                </a:solidFill>
                <a:latin typeface="Symbol" panose="05050102010706020507" pitchFamily="18" charset="2"/>
                <a:ea typeface="游ゴシック" panose="020B0400000000000000" pitchFamily="50" charset="-128"/>
              </a:endParaRPr>
            </a:p>
          </p:txBody>
        </p:sp>
        <p:sp>
          <p:nvSpPr>
            <p:cNvPr id="49" name="テキスト ボックス 48">
              <a:extLst>
                <a:ext uri="{FF2B5EF4-FFF2-40B4-BE49-F238E27FC236}">
                  <a16:creationId xmlns:a16="http://schemas.microsoft.com/office/drawing/2014/main" id="{11EC919C-CA93-1171-F5ED-F66B3386D870}"/>
                </a:ext>
              </a:extLst>
            </p:cNvPr>
            <p:cNvSpPr txBox="1"/>
            <p:nvPr/>
          </p:nvSpPr>
          <p:spPr>
            <a:xfrm>
              <a:off x="10992495" y="2004617"/>
              <a:ext cx="325729" cy="400109"/>
            </a:xfrm>
            <a:prstGeom prst="rect">
              <a:avLst/>
            </a:prstGeom>
            <a:noFill/>
          </p:spPr>
          <p:txBody>
            <a:bodyPr wrap="square" rtlCol="0">
              <a:spAutoFit/>
            </a:bodyPr>
            <a:lstStyle/>
            <a:p>
              <a:pPr defTabSz="685800" eaLnBrk="1" fontAlgn="auto" hangingPunct="1">
                <a:spcBef>
                  <a:spcPts val="0"/>
                </a:spcBef>
                <a:spcAft>
                  <a:spcPts val="0"/>
                </a:spcAft>
                <a:defRPr/>
              </a:pPr>
              <a:r>
                <a:rPr kumimoji="1" lang="en-US" altLang="ja-JP" sz="1350" dirty="0">
                  <a:solidFill>
                    <a:prstClr val="black"/>
                  </a:solidFill>
                  <a:latin typeface="Symbol" panose="05050102010706020507" pitchFamily="18" charset="2"/>
                  <a:ea typeface="游ゴシック" panose="020B0400000000000000" pitchFamily="50" charset="-128"/>
                </a:rPr>
                <a:t>N</a:t>
              </a:r>
              <a:endParaRPr kumimoji="1" lang="ja-JP" altLang="en-US" sz="1350" dirty="0">
                <a:solidFill>
                  <a:prstClr val="black"/>
                </a:solidFill>
                <a:latin typeface="Symbol" panose="05050102010706020507" pitchFamily="18" charset="2"/>
                <a:ea typeface="游ゴシック" panose="020B0400000000000000" pitchFamily="50" charset="-128"/>
              </a:endParaRPr>
            </a:p>
          </p:txBody>
        </p:sp>
        <p:grpSp>
          <p:nvGrpSpPr>
            <p:cNvPr id="51" name="グループ化 50">
              <a:extLst>
                <a:ext uri="{FF2B5EF4-FFF2-40B4-BE49-F238E27FC236}">
                  <a16:creationId xmlns:a16="http://schemas.microsoft.com/office/drawing/2014/main" id="{6F410DF3-C40D-8D7E-C5B3-1562AF56F4FD}"/>
                </a:ext>
              </a:extLst>
            </p:cNvPr>
            <p:cNvGrpSpPr/>
            <p:nvPr/>
          </p:nvGrpSpPr>
          <p:grpSpPr>
            <a:xfrm>
              <a:off x="10128183" y="1657172"/>
              <a:ext cx="1820547" cy="522039"/>
              <a:chOff x="10091532" y="1677678"/>
              <a:chExt cx="1820547" cy="522039"/>
            </a:xfrm>
          </p:grpSpPr>
          <p:pic>
            <p:nvPicPr>
              <p:cNvPr id="1026" name="Picture 2" descr="undefined">
                <a:extLst>
                  <a:ext uri="{FF2B5EF4-FFF2-40B4-BE49-F238E27FC236}">
                    <a16:creationId xmlns:a16="http://schemas.microsoft.com/office/drawing/2014/main" id="{CE1656FD-C6A2-4F3F-6C61-472AF60CAC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32103" y="1709475"/>
                <a:ext cx="1479976" cy="490242"/>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a:extLst>
                  <a:ext uri="{FF2B5EF4-FFF2-40B4-BE49-F238E27FC236}">
                    <a16:creationId xmlns:a16="http://schemas.microsoft.com/office/drawing/2014/main" id="{7FF9C071-36DD-6DF1-FD50-BBEDA469816A}"/>
                  </a:ext>
                </a:extLst>
              </p:cNvPr>
              <p:cNvSpPr txBox="1"/>
              <p:nvPr/>
            </p:nvSpPr>
            <p:spPr>
              <a:xfrm>
                <a:off x="10549433" y="1707421"/>
                <a:ext cx="325729" cy="400109"/>
              </a:xfrm>
              <a:prstGeom prst="rect">
                <a:avLst/>
              </a:prstGeom>
              <a:noFill/>
            </p:spPr>
            <p:txBody>
              <a:bodyPr wrap="square" rtlCol="0">
                <a:spAutoFit/>
              </a:bodyPr>
              <a:lstStyle/>
              <a:p>
                <a:pPr defTabSz="685800" eaLnBrk="1" fontAlgn="auto" hangingPunct="1">
                  <a:spcBef>
                    <a:spcPts val="0"/>
                  </a:spcBef>
                  <a:spcAft>
                    <a:spcPts val="0"/>
                  </a:spcAft>
                  <a:defRPr/>
                </a:pPr>
                <a:r>
                  <a:rPr kumimoji="1" lang="en-US" altLang="ja-JP" sz="1350" dirty="0">
                    <a:solidFill>
                      <a:prstClr val="black"/>
                    </a:solidFill>
                    <a:latin typeface="Symbol" panose="05050102010706020507" pitchFamily="18" charset="2"/>
                    <a:ea typeface="游ゴシック" panose="020B0400000000000000" pitchFamily="50" charset="-128"/>
                  </a:rPr>
                  <a:t>D</a:t>
                </a:r>
                <a:endParaRPr kumimoji="1" lang="ja-JP" altLang="en-US" sz="1350" dirty="0">
                  <a:solidFill>
                    <a:prstClr val="black"/>
                  </a:solidFill>
                  <a:latin typeface="Symbol" panose="05050102010706020507" pitchFamily="18" charset="2"/>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B0B07CF1-7C2A-9651-7C48-4799C700E9F4}"/>
                  </a:ext>
                </a:extLst>
              </p:cNvPr>
              <p:cNvSpPr txBox="1"/>
              <p:nvPr/>
            </p:nvSpPr>
            <p:spPr>
              <a:xfrm>
                <a:off x="11530623" y="1677678"/>
                <a:ext cx="45719" cy="400109"/>
              </a:xfrm>
              <a:prstGeom prst="rect">
                <a:avLst/>
              </a:prstGeom>
              <a:noFill/>
            </p:spPr>
            <p:txBody>
              <a:bodyPr wrap="square" rtlCol="0">
                <a:spAutoFit/>
              </a:bodyPr>
              <a:lstStyle/>
              <a:p>
                <a:pPr defTabSz="685800" eaLnBrk="1" fontAlgn="auto" hangingPunct="1">
                  <a:spcBef>
                    <a:spcPts val="0"/>
                  </a:spcBef>
                  <a:spcAft>
                    <a:spcPts val="0"/>
                  </a:spcAft>
                  <a:defRPr/>
                </a:pPr>
                <a:r>
                  <a:rPr kumimoji="1" lang="en-US" altLang="ja-JP" sz="1350" dirty="0">
                    <a:solidFill>
                      <a:prstClr val="black"/>
                    </a:solidFill>
                    <a:latin typeface="Symbol" panose="05050102010706020507" pitchFamily="18" charset="2"/>
                    <a:ea typeface="游ゴシック" panose="020B0400000000000000" pitchFamily="50" charset="-128"/>
                  </a:rPr>
                  <a:t>D</a:t>
                </a:r>
                <a:endParaRPr kumimoji="1" lang="ja-JP" altLang="en-US" sz="1350" dirty="0">
                  <a:solidFill>
                    <a:prstClr val="black"/>
                  </a:solidFill>
                  <a:latin typeface="Symbol" panose="05050102010706020507" pitchFamily="18" charset="2"/>
                  <a:ea typeface="游ゴシック" panose="020B0400000000000000" pitchFamily="50" charset="-128"/>
                </a:endParaRPr>
              </a:p>
            </p:txBody>
          </p:sp>
          <p:sp>
            <p:nvSpPr>
              <p:cNvPr id="50" name="テキスト ボックス 49">
                <a:extLst>
                  <a:ext uri="{FF2B5EF4-FFF2-40B4-BE49-F238E27FC236}">
                    <a16:creationId xmlns:a16="http://schemas.microsoft.com/office/drawing/2014/main" id="{B30AEA65-441B-3BAB-A68D-107B439B13CD}"/>
                  </a:ext>
                </a:extLst>
              </p:cNvPr>
              <p:cNvSpPr txBox="1"/>
              <p:nvPr/>
            </p:nvSpPr>
            <p:spPr>
              <a:xfrm>
                <a:off x="10091532" y="1799024"/>
                <a:ext cx="507491" cy="400109"/>
              </a:xfrm>
              <a:prstGeom prst="rect">
                <a:avLst/>
              </a:prstGeom>
              <a:noFill/>
            </p:spPr>
            <p:txBody>
              <a:bodyPr wrap="square" rtlCol="0">
                <a:spAutoFit/>
              </a:bodyPr>
              <a:lstStyle/>
              <a:p>
                <a:pPr defTabSz="685800" eaLnBrk="1" fontAlgn="auto" hangingPunct="1">
                  <a:spcBef>
                    <a:spcPts val="0"/>
                  </a:spcBef>
                  <a:spcAft>
                    <a:spcPts val="0"/>
                  </a:spcAft>
                  <a:defRPr/>
                </a:pPr>
                <a:r>
                  <a:rPr kumimoji="1" lang="en-US" altLang="ja-JP" sz="1350" dirty="0">
                    <a:solidFill>
                      <a:prstClr val="black"/>
                    </a:solidFill>
                    <a:latin typeface="Symbol" panose="05050102010706020507" pitchFamily="18" charset="2"/>
                    <a:ea typeface="游ゴシック" panose="020B0400000000000000" pitchFamily="50" charset="-128"/>
                  </a:rPr>
                  <a:t>S=</a:t>
                </a:r>
                <a:endParaRPr kumimoji="1" lang="ja-JP" altLang="en-US" sz="1350" dirty="0">
                  <a:solidFill>
                    <a:prstClr val="black"/>
                  </a:solidFill>
                  <a:latin typeface="Symbol" panose="05050102010706020507" pitchFamily="18" charset="2"/>
                  <a:ea typeface="游ゴシック" panose="020B0400000000000000" pitchFamily="50" charset="-128"/>
                </a:endParaRPr>
              </a:p>
            </p:txBody>
          </p:sp>
        </p:grpSp>
      </p:grpSp>
      <p:sp>
        <p:nvSpPr>
          <p:cNvPr id="53" name="テキスト ボックス 52">
            <a:extLst>
              <a:ext uri="{FF2B5EF4-FFF2-40B4-BE49-F238E27FC236}">
                <a16:creationId xmlns:a16="http://schemas.microsoft.com/office/drawing/2014/main" id="{96ED5244-124E-C4E2-9B83-6B38365C2C3F}"/>
              </a:ext>
            </a:extLst>
          </p:cNvPr>
          <p:cNvSpPr txBox="1"/>
          <p:nvPr/>
        </p:nvSpPr>
        <p:spPr>
          <a:xfrm>
            <a:off x="7062010" y="1935402"/>
            <a:ext cx="223753" cy="300082"/>
          </a:xfrm>
          <a:prstGeom prst="rect">
            <a:avLst/>
          </a:prstGeom>
          <a:noFill/>
        </p:spPr>
        <p:txBody>
          <a:bodyPr wrap="squar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g</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54" name="テキスト ボックス 53">
            <a:extLst>
              <a:ext uri="{FF2B5EF4-FFF2-40B4-BE49-F238E27FC236}">
                <a16:creationId xmlns:a16="http://schemas.microsoft.com/office/drawing/2014/main" id="{CDE56128-77E3-BA86-6FF2-8DB093AD4C67}"/>
              </a:ext>
            </a:extLst>
          </p:cNvPr>
          <p:cNvSpPr txBox="1"/>
          <p:nvPr/>
        </p:nvSpPr>
        <p:spPr>
          <a:xfrm>
            <a:off x="3930029" y="2439068"/>
            <a:ext cx="223753" cy="300082"/>
          </a:xfrm>
          <a:prstGeom prst="rect">
            <a:avLst/>
          </a:prstGeom>
          <a:noFill/>
        </p:spPr>
        <p:txBody>
          <a:bodyPr wrap="squar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g</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55" name="テキスト ボックス 54">
            <a:extLst>
              <a:ext uri="{FF2B5EF4-FFF2-40B4-BE49-F238E27FC236}">
                <a16:creationId xmlns:a16="http://schemas.microsoft.com/office/drawing/2014/main" id="{9D589C25-E065-73FA-8C20-25B064A2374C}"/>
              </a:ext>
            </a:extLst>
          </p:cNvPr>
          <p:cNvSpPr txBox="1"/>
          <p:nvPr/>
        </p:nvSpPr>
        <p:spPr>
          <a:xfrm>
            <a:off x="4318418" y="2447041"/>
            <a:ext cx="223753" cy="300082"/>
          </a:xfrm>
          <a:prstGeom prst="rect">
            <a:avLst/>
          </a:prstGeom>
          <a:noFill/>
        </p:spPr>
        <p:txBody>
          <a:bodyPr wrap="squar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g</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56" name="テキスト ボックス 55">
            <a:extLst>
              <a:ext uri="{FF2B5EF4-FFF2-40B4-BE49-F238E27FC236}">
                <a16:creationId xmlns:a16="http://schemas.microsoft.com/office/drawing/2014/main" id="{CA99420D-54E8-370D-36EB-517366C51F93}"/>
              </a:ext>
            </a:extLst>
          </p:cNvPr>
          <p:cNvSpPr txBox="1"/>
          <p:nvPr/>
        </p:nvSpPr>
        <p:spPr>
          <a:xfrm>
            <a:off x="5023247" y="1843739"/>
            <a:ext cx="1654620" cy="230832"/>
          </a:xfrm>
          <a:prstGeom prst="rect">
            <a:avLst/>
          </a:prstGeom>
          <a:noFill/>
        </p:spPr>
        <p:txBody>
          <a:bodyPr wrap="none" rtlCol="0">
            <a:spAutoFit/>
          </a:bodyPr>
          <a:lstStyle/>
          <a:p>
            <a:r>
              <a:rPr kumimoji="1" lang="en-US" altLang="ja-JP" sz="900" dirty="0" err="1">
                <a:solidFill>
                  <a:srgbClr val="0E0EFF"/>
                </a:solidFill>
                <a:latin typeface="Symbol" panose="05050102010706020507" pitchFamily="18" charset="2"/>
              </a:rPr>
              <a:t>a,b</a:t>
            </a:r>
            <a:r>
              <a:rPr kumimoji="1" lang="en-US" altLang="ja-JP" sz="900" dirty="0">
                <a:solidFill>
                  <a:srgbClr val="0E0EFF"/>
                </a:solidFill>
                <a:latin typeface="Symbol" panose="05050102010706020507" pitchFamily="18" charset="2"/>
              </a:rPr>
              <a:t> </a:t>
            </a:r>
            <a:r>
              <a:rPr kumimoji="1" lang="en-US" altLang="ja-JP" sz="900" dirty="0">
                <a:solidFill>
                  <a:srgbClr val="0E0EFF"/>
                </a:solidFill>
                <a:latin typeface="Arial" panose="020B0604020202020204" pitchFamily="34" charset="0"/>
                <a:cs typeface="Arial" panose="020B0604020202020204" pitchFamily="34" charset="0"/>
              </a:rPr>
              <a:t>: channels, </a:t>
            </a:r>
            <a:r>
              <a:rPr kumimoji="1" lang="en-US" altLang="ja-JP" sz="900" dirty="0" err="1">
                <a:solidFill>
                  <a:srgbClr val="0E0EFF"/>
                </a:solidFill>
                <a:latin typeface="Arial" panose="020B0604020202020204" pitchFamily="34" charset="0"/>
                <a:cs typeface="Arial" panose="020B0604020202020204" pitchFamily="34" charset="0"/>
              </a:rPr>
              <a:t>i</a:t>
            </a:r>
            <a:r>
              <a:rPr kumimoji="1" lang="en-US" altLang="ja-JP" sz="900" dirty="0">
                <a:solidFill>
                  <a:srgbClr val="0E0EFF"/>
                </a:solidFill>
                <a:latin typeface="Arial" panose="020B0604020202020204" pitchFamily="34" charset="0"/>
                <a:cs typeface="Arial" panose="020B0604020202020204" pitchFamily="34" charset="0"/>
              </a:rPr>
              <a:t>, j:resonance</a:t>
            </a:r>
            <a:endParaRPr kumimoji="1" lang="ja-JP" altLang="en-US" sz="900" dirty="0">
              <a:solidFill>
                <a:srgbClr val="0E0EFF"/>
              </a:solidFill>
              <a:latin typeface="Arial" panose="020B0604020202020204" pitchFamily="34" charset="0"/>
              <a:cs typeface="Arial" panose="020B0604020202020204" pitchFamily="34" charset="0"/>
            </a:endParaRPr>
          </a:p>
        </p:txBody>
      </p:sp>
      <p:sp>
        <p:nvSpPr>
          <p:cNvPr id="57" name="テキスト ボックス 56">
            <a:extLst>
              <a:ext uri="{FF2B5EF4-FFF2-40B4-BE49-F238E27FC236}">
                <a16:creationId xmlns:a16="http://schemas.microsoft.com/office/drawing/2014/main" id="{C3916A05-7ACB-FE2B-56C5-E457BA1EDC78}"/>
              </a:ext>
            </a:extLst>
          </p:cNvPr>
          <p:cNvSpPr txBox="1"/>
          <p:nvPr/>
        </p:nvSpPr>
        <p:spPr>
          <a:xfrm>
            <a:off x="599714" y="2370130"/>
            <a:ext cx="1069524"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Self-energy</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cxnSp>
        <p:nvCxnSpPr>
          <p:cNvPr id="59" name="直線コネクタ 58">
            <a:extLst>
              <a:ext uri="{FF2B5EF4-FFF2-40B4-BE49-F238E27FC236}">
                <a16:creationId xmlns:a16="http://schemas.microsoft.com/office/drawing/2014/main" id="{77FC770B-7854-D38C-CC22-707B2B7C9557}"/>
              </a:ext>
            </a:extLst>
          </p:cNvPr>
          <p:cNvCxnSpPr/>
          <p:nvPr/>
        </p:nvCxnSpPr>
        <p:spPr>
          <a:xfrm>
            <a:off x="1760708" y="2914650"/>
            <a:ext cx="770338" cy="0"/>
          </a:xfrm>
          <a:prstGeom prst="line">
            <a:avLst/>
          </a:prstGeom>
          <a:ln w="12700">
            <a:solidFill>
              <a:srgbClr val="0E0EFF"/>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FDCFAC9-F651-AD04-F00F-485FE4286663}"/>
              </a:ext>
            </a:extLst>
          </p:cNvPr>
          <p:cNvSpPr txBox="1"/>
          <p:nvPr/>
        </p:nvSpPr>
        <p:spPr>
          <a:xfrm>
            <a:off x="60116" y="6477093"/>
            <a:ext cx="1582421" cy="369332"/>
          </a:xfrm>
          <a:prstGeom prst="rect">
            <a:avLst/>
          </a:prstGeom>
          <a:solidFill>
            <a:srgbClr val="92D050"/>
          </a:solidFill>
        </p:spPr>
        <p:txBody>
          <a:bodyPr wrap="none" rtlCol="0">
            <a:spAutoFit/>
          </a:bodyPr>
          <a:lstStyle/>
          <a:p>
            <a:r>
              <a:rPr lang="en-US" dirty="0"/>
              <a:t>Go over if time</a:t>
            </a:r>
          </a:p>
        </p:txBody>
      </p:sp>
      <p:sp>
        <p:nvSpPr>
          <p:cNvPr id="17" name="TextBox 16">
            <a:extLst>
              <a:ext uri="{FF2B5EF4-FFF2-40B4-BE49-F238E27FC236}">
                <a16:creationId xmlns:a16="http://schemas.microsoft.com/office/drawing/2014/main" id="{732F39B2-EF84-FE24-3626-570E03695243}"/>
              </a:ext>
            </a:extLst>
          </p:cNvPr>
          <p:cNvSpPr txBox="1"/>
          <p:nvPr/>
        </p:nvSpPr>
        <p:spPr>
          <a:xfrm>
            <a:off x="2782141" y="6470649"/>
            <a:ext cx="3410485" cy="369332"/>
          </a:xfrm>
          <a:prstGeom prst="rect">
            <a:avLst/>
          </a:prstGeom>
          <a:solidFill>
            <a:srgbClr val="FAA919"/>
          </a:solidFill>
        </p:spPr>
        <p:txBody>
          <a:bodyPr wrap="none" rtlCol="0">
            <a:spAutoFit/>
          </a:bodyPr>
          <a:lstStyle/>
          <a:p>
            <a:r>
              <a:rPr lang="en-US" altLang="ja-JP" b="1" dirty="0"/>
              <a:t>(slides provided by Hiroyuki </a:t>
            </a:r>
            <a:r>
              <a:rPr lang="en-US" altLang="ja-JP" b="1" dirty="0" err="1"/>
              <a:t>Sako</a:t>
            </a:r>
            <a:r>
              <a:rPr lang="en-US" altLang="ja-JP" b="1" dirty="0"/>
              <a:t>)</a:t>
            </a:r>
            <a:endParaRPr lang="en-US" b="1" dirty="0"/>
          </a:p>
        </p:txBody>
      </p:sp>
      <p:sp>
        <p:nvSpPr>
          <p:cNvPr id="25" name="Slide Number Placeholder 24">
            <a:extLst>
              <a:ext uri="{FF2B5EF4-FFF2-40B4-BE49-F238E27FC236}">
                <a16:creationId xmlns:a16="http://schemas.microsoft.com/office/drawing/2014/main" id="{3B90F983-7A75-C512-F2FF-6429DEF35765}"/>
              </a:ext>
            </a:extLst>
          </p:cNvPr>
          <p:cNvSpPr>
            <a:spLocks noGrp="1"/>
          </p:cNvSpPr>
          <p:nvPr>
            <p:ph type="sldNum" sz="quarter" idx="12"/>
          </p:nvPr>
        </p:nvSpPr>
        <p:spPr/>
        <p:txBody>
          <a:bodyPr/>
          <a:lstStyle/>
          <a:p>
            <a:pPr>
              <a:defRPr/>
            </a:pPr>
            <a:fld id="{AB7CE779-21FB-D348-B8EA-3C752F0DE6DE}" type="slidenum">
              <a:rPr lang="en-US" altLang="en-US" smtClean="0"/>
              <a:pPr>
                <a:defRPr/>
              </a:pPr>
              <a:t>32</a:t>
            </a:fld>
            <a:endParaRPr lang="en-US" altLang="en-US"/>
          </a:p>
        </p:txBody>
      </p:sp>
    </p:spTree>
    <p:extLst>
      <p:ext uri="{BB962C8B-B14F-4D97-AF65-F5344CB8AC3E}">
        <p14:creationId xmlns:p14="http://schemas.microsoft.com/office/powerpoint/2010/main" val="656495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コンテンツ プレースホルダー 29" descr="グラフ, 折れ線グラフ&#10;&#10;自動的に生成された説明">
            <a:extLst>
              <a:ext uri="{FF2B5EF4-FFF2-40B4-BE49-F238E27FC236}">
                <a16:creationId xmlns:a16="http://schemas.microsoft.com/office/drawing/2014/main" id="{8A4A9762-4254-9AE5-32ED-AD5C8CD50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925" y="2206024"/>
            <a:ext cx="4521312" cy="3263509"/>
          </a:xfrm>
          <a:prstGeom prst="rect">
            <a:avLst/>
          </a:prstGeom>
        </p:spPr>
      </p:pic>
      <p:sp>
        <p:nvSpPr>
          <p:cNvPr id="2" name="タイトル 1">
            <a:extLst>
              <a:ext uri="{FF2B5EF4-FFF2-40B4-BE49-F238E27FC236}">
                <a16:creationId xmlns:a16="http://schemas.microsoft.com/office/drawing/2014/main" id="{C8ADE20E-F563-6B15-D920-BC049FE5E4F8}"/>
              </a:ext>
            </a:extLst>
          </p:cNvPr>
          <p:cNvSpPr>
            <a:spLocks noGrp="1"/>
          </p:cNvSpPr>
          <p:nvPr>
            <p:ph type="title"/>
          </p:nvPr>
        </p:nvSpPr>
        <p:spPr>
          <a:xfrm>
            <a:off x="-1" y="65200"/>
            <a:ext cx="9111237" cy="661771"/>
          </a:xfrm>
        </p:spPr>
        <p:txBody>
          <a:bodyPr/>
          <a:lstStyle/>
          <a:p>
            <a:r>
              <a:rPr kumimoji="1" lang="en-US" altLang="ja-JP" sz="2400" dirty="0">
                <a:latin typeface="Arial" panose="020B0604020202020204" pitchFamily="34" charset="0"/>
                <a:cs typeface="Arial" panose="020B0604020202020204" pitchFamily="34" charset="0"/>
              </a:rPr>
              <a:t>Fit result example (2 channels, w/ 2 hypothetical resonances)</a:t>
            </a:r>
            <a:endParaRPr kumimoji="1" lang="ja-JP" altLang="en-US" sz="2400" dirty="0">
              <a:latin typeface="Arial" panose="020B0604020202020204" pitchFamily="34" charset="0"/>
              <a:cs typeface="Arial" panose="020B0604020202020204" pitchFamily="34" charset="0"/>
            </a:endParaRPr>
          </a:p>
        </p:txBody>
      </p:sp>
      <p:pic>
        <p:nvPicPr>
          <p:cNvPr id="8" name="コンテンツ プレースホルダー 4" descr="グラフ, 折れ線グラフ&#10;&#10;自動的に生成された説明">
            <a:extLst>
              <a:ext uri="{FF2B5EF4-FFF2-40B4-BE49-F238E27FC236}">
                <a16:creationId xmlns:a16="http://schemas.microsoft.com/office/drawing/2014/main" id="{0DD6D1A9-1416-FB56-1680-260980E56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06" y="2216246"/>
            <a:ext cx="4521312" cy="3263504"/>
          </a:xfrm>
          <a:prstGeom prst="rect">
            <a:avLst/>
          </a:prstGeom>
        </p:spPr>
      </p:pic>
      <p:sp>
        <p:nvSpPr>
          <p:cNvPr id="14" name="テキスト ボックス 13">
            <a:extLst>
              <a:ext uri="{FF2B5EF4-FFF2-40B4-BE49-F238E27FC236}">
                <a16:creationId xmlns:a16="http://schemas.microsoft.com/office/drawing/2014/main" id="{118B9150-A43C-F3F9-6598-AF4C28ADB7C0}"/>
              </a:ext>
            </a:extLst>
          </p:cNvPr>
          <p:cNvSpPr txBox="1"/>
          <p:nvPr/>
        </p:nvSpPr>
        <p:spPr>
          <a:xfrm>
            <a:off x="2142736" y="2226469"/>
            <a:ext cx="806631"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err="1">
                <a:solidFill>
                  <a:prstClr val="black"/>
                </a:solidFill>
                <a:latin typeface="Symbol" panose="05050102010706020507" pitchFamily="18" charset="2"/>
                <a:ea typeface="游ゴシック" panose="020B0400000000000000" pitchFamily="50" charset="-128"/>
                <a:cs typeface="+mn-cs"/>
              </a:rPr>
              <a:t>p</a:t>
            </a:r>
            <a:r>
              <a:rPr kumimoji="1" lang="en-US" altLang="ja-JP" sz="1350" dirty="0" err="1">
                <a:solidFill>
                  <a:prstClr val="black"/>
                </a:solidFill>
                <a:latin typeface="游ゴシック" panose="020F0502020204030204"/>
                <a:ea typeface="游ゴシック" panose="020B0400000000000000" pitchFamily="50" charset="-128"/>
                <a:cs typeface="+mn-cs"/>
              </a:rPr>
              <a:t>N</a:t>
            </a:r>
            <a:r>
              <a:rPr kumimoji="1" lang="ja-JP" altLang="en-US" sz="1350" dirty="0">
                <a:solidFill>
                  <a:prstClr val="black"/>
                </a:solidFill>
                <a:latin typeface="游ゴシック" panose="020F0502020204030204"/>
                <a:ea typeface="游ゴシック" panose="020B0400000000000000" pitchFamily="50" charset="-128"/>
                <a:cs typeface="+mn-cs"/>
              </a:rPr>
              <a:t>→</a:t>
            </a:r>
            <a:r>
              <a:rPr kumimoji="1" lang="en-US" altLang="ja-JP" sz="1350" dirty="0" err="1">
                <a:solidFill>
                  <a:prstClr val="black"/>
                </a:solidFill>
                <a:latin typeface="Symbol" panose="05050102010706020507" pitchFamily="18" charset="2"/>
                <a:ea typeface="游ゴシック" panose="020B0400000000000000" pitchFamily="50" charset="-128"/>
                <a:cs typeface="+mn-cs"/>
              </a:rPr>
              <a:t>p</a:t>
            </a:r>
            <a:r>
              <a:rPr kumimoji="1" lang="en-US" altLang="ja-JP" sz="1350" dirty="0" err="1">
                <a:solidFill>
                  <a:prstClr val="black"/>
                </a:solidFill>
                <a:latin typeface="游ゴシック" panose="020F0502020204030204"/>
                <a:ea typeface="游ゴシック" panose="020B0400000000000000" pitchFamily="50" charset="-128"/>
                <a:cs typeface="+mn-cs"/>
              </a:rPr>
              <a:t>N</a:t>
            </a:r>
            <a:endParaRPr kumimoji="1" lang="ja-JP" altLang="en-US" sz="1350" dirty="0">
              <a:solidFill>
                <a:prstClr val="black"/>
              </a:solidFill>
              <a:latin typeface="游ゴシック"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7FB98394-A90C-7199-EB96-231CFDBA4BFA}"/>
              </a:ext>
            </a:extLst>
          </p:cNvPr>
          <p:cNvSpPr txBox="1"/>
          <p:nvPr/>
        </p:nvSpPr>
        <p:spPr>
          <a:xfrm>
            <a:off x="6178595" y="2226469"/>
            <a:ext cx="782587"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err="1">
                <a:solidFill>
                  <a:prstClr val="black"/>
                </a:solidFill>
                <a:latin typeface="Symbol" panose="05050102010706020507" pitchFamily="18" charset="2"/>
                <a:ea typeface="游ゴシック" panose="020B0400000000000000" pitchFamily="50" charset="-128"/>
                <a:cs typeface="+mn-cs"/>
              </a:rPr>
              <a:t>p</a:t>
            </a:r>
            <a:r>
              <a:rPr kumimoji="1" lang="en-US" altLang="ja-JP" sz="1350" dirty="0" err="1">
                <a:solidFill>
                  <a:prstClr val="black"/>
                </a:solidFill>
                <a:latin typeface="游ゴシック" panose="020F0502020204030204"/>
                <a:ea typeface="游ゴシック" panose="020B0400000000000000" pitchFamily="50" charset="-128"/>
                <a:cs typeface="+mn-cs"/>
              </a:rPr>
              <a:t>N</a:t>
            </a:r>
            <a:r>
              <a:rPr kumimoji="1" lang="ja-JP" altLang="en-US" sz="1350" dirty="0">
                <a:solidFill>
                  <a:prstClr val="black"/>
                </a:solidFill>
                <a:latin typeface="游ゴシック" panose="020F0502020204030204"/>
                <a:ea typeface="游ゴシック" panose="020B0400000000000000" pitchFamily="50" charset="-128"/>
                <a:cs typeface="+mn-cs"/>
              </a:rPr>
              <a:t>→</a:t>
            </a:r>
            <a:r>
              <a:rPr kumimoji="1" lang="en-US" altLang="ja-JP" sz="1350" dirty="0" err="1">
                <a:solidFill>
                  <a:prstClr val="black"/>
                </a:solidFill>
                <a:latin typeface="Symbol" panose="05050102010706020507" pitchFamily="18" charset="2"/>
                <a:ea typeface="游ゴシック" panose="020B0400000000000000" pitchFamily="50" charset="-128"/>
                <a:cs typeface="+mn-cs"/>
              </a:rPr>
              <a:t>pD</a:t>
            </a:r>
            <a:endParaRPr kumimoji="1" lang="ja-JP" altLang="en-US" sz="1350" dirty="0">
              <a:solidFill>
                <a:prstClr val="black"/>
              </a:solidFill>
              <a:latin typeface="Symbol" panose="05050102010706020507" pitchFamily="18" charset="2"/>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957B1080-9624-87FA-DC2B-7EB3433106C0}"/>
              </a:ext>
            </a:extLst>
          </p:cNvPr>
          <p:cNvSpPr txBox="1"/>
          <p:nvPr/>
        </p:nvSpPr>
        <p:spPr>
          <a:xfrm>
            <a:off x="1492153" y="2653732"/>
            <a:ext cx="377026"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srgbClr val="FF0000"/>
                </a:solidFill>
                <a:latin typeface="Arial" panose="020B0604020202020204" pitchFamily="34" charset="0"/>
                <a:ea typeface="游ゴシック" panose="020B0400000000000000" pitchFamily="50" charset="-128"/>
                <a:cs typeface="Arial" panose="020B0604020202020204" pitchFamily="34" charset="0"/>
              </a:rPr>
              <a:t>Fit</a:t>
            </a:r>
            <a:endParaRPr kumimoji="1" lang="ja-JP" altLang="en-US" sz="1350" dirty="0">
              <a:solidFill>
                <a:srgbClr val="FF0000"/>
              </a:solidFill>
              <a:latin typeface="Arial" panose="020B0604020202020204" pitchFamily="34" charset="0"/>
              <a:ea typeface="游ゴシック" panose="020B0400000000000000" pitchFamily="50" charset="-128"/>
              <a:cs typeface="Arial" panose="020B0604020202020204" pitchFamily="34" charset="0"/>
            </a:endParaRPr>
          </a:p>
        </p:txBody>
      </p:sp>
      <p:sp>
        <p:nvSpPr>
          <p:cNvPr id="17" name="テキスト ボックス 16">
            <a:extLst>
              <a:ext uri="{FF2B5EF4-FFF2-40B4-BE49-F238E27FC236}">
                <a16:creationId xmlns:a16="http://schemas.microsoft.com/office/drawing/2014/main" id="{637788FF-F252-6604-D8A7-ABAA6F8BDE5A}"/>
              </a:ext>
            </a:extLst>
          </p:cNvPr>
          <p:cNvSpPr txBox="1"/>
          <p:nvPr/>
        </p:nvSpPr>
        <p:spPr>
          <a:xfrm>
            <a:off x="1944455" y="3374771"/>
            <a:ext cx="1511952"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srgbClr val="00B0F0"/>
                </a:solidFill>
                <a:latin typeface="Arial" panose="020B0604020202020204" pitchFamily="34" charset="0"/>
                <a:ea typeface="游ゴシック" panose="020B0400000000000000" pitchFamily="50" charset="-128"/>
                <a:cs typeface="Arial" panose="020B0604020202020204" pitchFamily="34" charset="0"/>
              </a:rPr>
              <a:t>Initial parameters</a:t>
            </a:r>
            <a:endParaRPr kumimoji="1" lang="ja-JP" altLang="en-US" sz="1350" dirty="0">
              <a:solidFill>
                <a:srgbClr val="00B0F0"/>
              </a:solidFill>
              <a:latin typeface="Arial" panose="020B0604020202020204" pitchFamily="34" charset="0"/>
              <a:ea typeface="游ゴシック" panose="020B0400000000000000" pitchFamily="50" charset="-128"/>
              <a:cs typeface="Arial" panose="020B0604020202020204" pitchFamily="34" charset="0"/>
            </a:endParaRPr>
          </a:p>
        </p:txBody>
      </p:sp>
      <p:sp>
        <p:nvSpPr>
          <p:cNvPr id="18" name="テキスト ボックス 17">
            <a:extLst>
              <a:ext uri="{FF2B5EF4-FFF2-40B4-BE49-F238E27FC236}">
                <a16:creationId xmlns:a16="http://schemas.microsoft.com/office/drawing/2014/main" id="{A4A2525C-D47E-FAAC-AEC8-09EDAC26E337}"/>
              </a:ext>
            </a:extLst>
          </p:cNvPr>
          <p:cNvSpPr txBox="1"/>
          <p:nvPr/>
        </p:nvSpPr>
        <p:spPr>
          <a:xfrm>
            <a:off x="6674932" y="2939465"/>
            <a:ext cx="377026"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srgbClr val="FF0000"/>
                </a:solidFill>
                <a:latin typeface="Arial" panose="020B0604020202020204" pitchFamily="34" charset="0"/>
                <a:ea typeface="游ゴシック" panose="020B0400000000000000" pitchFamily="50" charset="-128"/>
                <a:cs typeface="Arial" panose="020B0604020202020204" pitchFamily="34" charset="0"/>
              </a:rPr>
              <a:t>Fit</a:t>
            </a:r>
            <a:endParaRPr kumimoji="1" lang="ja-JP" altLang="en-US" sz="1350" dirty="0">
              <a:solidFill>
                <a:srgbClr val="FF0000"/>
              </a:solidFill>
              <a:latin typeface="Arial" panose="020B0604020202020204" pitchFamily="34" charset="0"/>
              <a:ea typeface="游ゴシック" panose="020B0400000000000000" pitchFamily="50" charset="-128"/>
              <a:cs typeface="Arial" panose="020B0604020202020204" pitchFamily="34" charset="0"/>
            </a:endParaRPr>
          </a:p>
        </p:txBody>
      </p:sp>
      <p:sp>
        <p:nvSpPr>
          <p:cNvPr id="19" name="テキスト ボックス 18">
            <a:extLst>
              <a:ext uri="{FF2B5EF4-FFF2-40B4-BE49-F238E27FC236}">
                <a16:creationId xmlns:a16="http://schemas.microsoft.com/office/drawing/2014/main" id="{09754F99-8B22-7845-4167-071C5166686D}"/>
              </a:ext>
            </a:extLst>
          </p:cNvPr>
          <p:cNvSpPr txBox="1"/>
          <p:nvPr/>
        </p:nvSpPr>
        <p:spPr>
          <a:xfrm>
            <a:off x="6230312" y="3895954"/>
            <a:ext cx="1511952"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srgbClr val="00B0F0"/>
                </a:solidFill>
                <a:latin typeface="Arial" panose="020B0604020202020204" pitchFamily="34" charset="0"/>
                <a:ea typeface="游ゴシック" panose="020B0400000000000000" pitchFamily="50" charset="-128"/>
                <a:cs typeface="Arial" panose="020B0604020202020204" pitchFamily="34" charset="0"/>
              </a:rPr>
              <a:t>Initial parameters</a:t>
            </a:r>
            <a:endParaRPr kumimoji="1" lang="ja-JP" altLang="en-US" sz="1350" dirty="0">
              <a:solidFill>
                <a:srgbClr val="00B0F0"/>
              </a:solidFill>
              <a:latin typeface="Arial" panose="020B0604020202020204" pitchFamily="34" charset="0"/>
              <a:ea typeface="游ゴシック" panose="020B0400000000000000" pitchFamily="50" charset="-128"/>
              <a:cs typeface="Arial" panose="020B0604020202020204" pitchFamily="34" charset="0"/>
            </a:endParaRPr>
          </a:p>
        </p:txBody>
      </p:sp>
      <p:cxnSp>
        <p:nvCxnSpPr>
          <p:cNvPr id="21" name="直線コネクタ 20">
            <a:extLst>
              <a:ext uri="{FF2B5EF4-FFF2-40B4-BE49-F238E27FC236}">
                <a16:creationId xmlns:a16="http://schemas.microsoft.com/office/drawing/2014/main" id="{5CA9C13F-0226-A00F-0148-69D192436C18}"/>
              </a:ext>
            </a:extLst>
          </p:cNvPr>
          <p:cNvCxnSpPr>
            <a:cxnSpLocks/>
            <a:stCxn id="16" idx="3"/>
          </p:cNvCxnSpPr>
          <p:nvPr/>
        </p:nvCxnSpPr>
        <p:spPr>
          <a:xfrm flipV="1">
            <a:off x="1869179" y="2716531"/>
            <a:ext cx="157741" cy="8724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F68B1FF3-6888-FD16-3669-5170700CABE2}"/>
              </a:ext>
            </a:extLst>
          </p:cNvPr>
          <p:cNvCxnSpPr>
            <a:cxnSpLocks/>
          </p:cNvCxnSpPr>
          <p:nvPr/>
        </p:nvCxnSpPr>
        <p:spPr>
          <a:xfrm>
            <a:off x="6972007" y="3118578"/>
            <a:ext cx="214898" cy="964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B78ECD84-4510-E390-765A-4C8224327FD9}"/>
              </a:ext>
            </a:extLst>
          </p:cNvPr>
          <p:cNvCxnSpPr>
            <a:cxnSpLocks/>
          </p:cNvCxnSpPr>
          <p:nvPr/>
        </p:nvCxnSpPr>
        <p:spPr>
          <a:xfrm flipH="1" flipV="1">
            <a:off x="2080260" y="3231820"/>
            <a:ext cx="115941" cy="21865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43CD66BF-2275-4E6A-B4C6-81974341559F}"/>
              </a:ext>
            </a:extLst>
          </p:cNvPr>
          <p:cNvCxnSpPr>
            <a:cxnSpLocks/>
          </p:cNvCxnSpPr>
          <p:nvPr/>
        </p:nvCxnSpPr>
        <p:spPr>
          <a:xfrm flipH="1" flipV="1">
            <a:off x="7186904" y="3680152"/>
            <a:ext cx="8492" cy="30469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32" name="コンテンツ プレースホルダー 31">
            <a:extLst>
              <a:ext uri="{FF2B5EF4-FFF2-40B4-BE49-F238E27FC236}">
                <a16:creationId xmlns:a16="http://schemas.microsoft.com/office/drawing/2014/main" id="{2002E809-E676-88B0-EFF0-E2FF38217A20}"/>
              </a:ext>
            </a:extLst>
          </p:cNvPr>
          <p:cNvSpPr>
            <a:spLocks noGrp="1"/>
          </p:cNvSpPr>
          <p:nvPr>
            <p:ph idx="1"/>
          </p:nvPr>
        </p:nvSpPr>
        <p:spPr>
          <a:xfrm>
            <a:off x="628650" y="5321948"/>
            <a:ext cx="6826473" cy="168024"/>
          </a:xfrm>
        </p:spPr>
        <p:txBody>
          <a:bodyPr>
            <a:normAutofit fontScale="25000" lnSpcReduction="20000"/>
          </a:bodyPr>
          <a:lstStyle/>
          <a:p>
            <a:endParaRPr lang="ja-JP" altLang="en-US" dirty="0"/>
          </a:p>
        </p:txBody>
      </p:sp>
      <p:cxnSp>
        <p:nvCxnSpPr>
          <p:cNvPr id="37" name="直線矢印コネクタ 36">
            <a:extLst>
              <a:ext uri="{FF2B5EF4-FFF2-40B4-BE49-F238E27FC236}">
                <a16:creationId xmlns:a16="http://schemas.microsoft.com/office/drawing/2014/main" id="{1294699B-E355-599B-EDFF-8415D3A261A3}"/>
              </a:ext>
            </a:extLst>
          </p:cNvPr>
          <p:cNvCxnSpPr>
            <a:cxnSpLocks/>
          </p:cNvCxnSpPr>
          <p:nvPr/>
        </p:nvCxnSpPr>
        <p:spPr>
          <a:xfrm flipV="1">
            <a:off x="7186904" y="4430932"/>
            <a:ext cx="0" cy="567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DEED4DE2-2880-1DDB-288E-64FC7369972F}"/>
              </a:ext>
            </a:extLst>
          </p:cNvPr>
          <p:cNvCxnSpPr>
            <a:cxnSpLocks/>
          </p:cNvCxnSpPr>
          <p:nvPr/>
        </p:nvCxnSpPr>
        <p:spPr>
          <a:xfrm flipV="1">
            <a:off x="6168409" y="4430932"/>
            <a:ext cx="0" cy="567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6C18554B-7A2A-E41B-2B23-0118F1246C6C}"/>
              </a:ext>
            </a:extLst>
          </p:cNvPr>
          <p:cNvSpPr txBox="1"/>
          <p:nvPr/>
        </p:nvSpPr>
        <p:spPr>
          <a:xfrm>
            <a:off x="5695451" y="4874269"/>
            <a:ext cx="1204176"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Resonance 1</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46" name="テキスト ボックス 45">
            <a:extLst>
              <a:ext uri="{FF2B5EF4-FFF2-40B4-BE49-F238E27FC236}">
                <a16:creationId xmlns:a16="http://schemas.microsoft.com/office/drawing/2014/main" id="{B85F8BEF-5026-1F35-5B1B-A67DB7ABFBD9}"/>
              </a:ext>
            </a:extLst>
          </p:cNvPr>
          <p:cNvSpPr txBox="1"/>
          <p:nvPr/>
        </p:nvSpPr>
        <p:spPr>
          <a:xfrm>
            <a:off x="6932326" y="4870441"/>
            <a:ext cx="1204176"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Resonance 2</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cxnSp>
        <p:nvCxnSpPr>
          <p:cNvPr id="47" name="直線矢印コネクタ 46">
            <a:extLst>
              <a:ext uri="{FF2B5EF4-FFF2-40B4-BE49-F238E27FC236}">
                <a16:creationId xmlns:a16="http://schemas.microsoft.com/office/drawing/2014/main" id="{197BA72D-854F-3CC4-36BA-9CDC6A2A6856}"/>
              </a:ext>
            </a:extLst>
          </p:cNvPr>
          <p:cNvCxnSpPr>
            <a:cxnSpLocks/>
          </p:cNvCxnSpPr>
          <p:nvPr/>
        </p:nvCxnSpPr>
        <p:spPr>
          <a:xfrm flipV="1">
            <a:off x="3098845" y="4292433"/>
            <a:ext cx="0" cy="567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14FB59C6-F869-377D-541C-8FF453DE081A}"/>
              </a:ext>
            </a:extLst>
          </p:cNvPr>
          <p:cNvCxnSpPr>
            <a:cxnSpLocks/>
          </p:cNvCxnSpPr>
          <p:nvPr/>
        </p:nvCxnSpPr>
        <p:spPr>
          <a:xfrm flipV="1">
            <a:off x="2080260" y="4292433"/>
            <a:ext cx="0" cy="567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52D270B0-F7A6-6C48-FCDD-B9F3D05926BB}"/>
              </a:ext>
            </a:extLst>
          </p:cNvPr>
          <p:cNvSpPr txBox="1"/>
          <p:nvPr/>
        </p:nvSpPr>
        <p:spPr>
          <a:xfrm>
            <a:off x="1534728" y="4880575"/>
            <a:ext cx="1204176"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Resonance 1</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50" name="テキスト ボックス 49">
            <a:extLst>
              <a:ext uri="{FF2B5EF4-FFF2-40B4-BE49-F238E27FC236}">
                <a16:creationId xmlns:a16="http://schemas.microsoft.com/office/drawing/2014/main" id="{E98FCD27-512B-5087-4658-92C7A9C8AE91}"/>
              </a:ext>
            </a:extLst>
          </p:cNvPr>
          <p:cNvSpPr txBox="1"/>
          <p:nvPr/>
        </p:nvSpPr>
        <p:spPr>
          <a:xfrm>
            <a:off x="2771040" y="4882915"/>
            <a:ext cx="1204176"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Resonance 2</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51" name="テキスト ボックス 50">
            <a:extLst>
              <a:ext uri="{FF2B5EF4-FFF2-40B4-BE49-F238E27FC236}">
                <a16:creationId xmlns:a16="http://schemas.microsoft.com/office/drawing/2014/main" id="{197BB37C-711C-4A22-7DCD-48CA29D75009}"/>
              </a:ext>
            </a:extLst>
          </p:cNvPr>
          <p:cNvSpPr txBox="1"/>
          <p:nvPr/>
        </p:nvSpPr>
        <p:spPr>
          <a:xfrm>
            <a:off x="1892768" y="3749976"/>
            <a:ext cx="2156360"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Points: cross section data</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cxnSp>
        <p:nvCxnSpPr>
          <p:cNvPr id="53" name="直線コネクタ 52">
            <a:extLst>
              <a:ext uri="{FF2B5EF4-FFF2-40B4-BE49-F238E27FC236}">
                <a16:creationId xmlns:a16="http://schemas.microsoft.com/office/drawing/2014/main" id="{3A6BB802-A4AE-7192-1821-DBF7B93B5568}"/>
              </a:ext>
            </a:extLst>
          </p:cNvPr>
          <p:cNvCxnSpPr/>
          <p:nvPr/>
        </p:nvCxnSpPr>
        <p:spPr>
          <a:xfrm flipH="1" flipV="1">
            <a:off x="1543287" y="3794722"/>
            <a:ext cx="300165" cy="731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881456F-3879-1D5C-681B-6C6C03DF4DD6}"/>
              </a:ext>
            </a:extLst>
          </p:cNvPr>
          <p:cNvSpPr txBox="1"/>
          <p:nvPr/>
        </p:nvSpPr>
        <p:spPr>
          <a:xfrm>
            <a:off x="2782141" y="6470649"/>
            <a:ext cx="3410485" cy="369332"/>
          </a:xfrm>
          <a:prstGeom prst="rect">
            <a:avLst/>
          </a:prstGeom>
          <a:solidFill>
            <a:srgbClr val="FAA919"/>
          </a:solidFill>
        </p:spPr>
        <p:txBody>
          <a:bodyPr wrap="none" rtlCol="0">
            <a:spAutoFit/>
          </a:bodyPr>
          <a:lstStyle/>
          <a:p>
            <a:r>
              <a:rPr lang="en-US" altLang="ja-JP" b="1" dirty="0"/>
              <a:t>(slides provided by Hiroyuki </a:t>
            </a:r>
            <a:r>
              <a:rPr lang="en-US" altLang="ja-JP" b="1" dirty="0" err="1"/>
              <a:t>Sako</a:t>
            </a:r>
            <a:r>
              <a:rPr lang="en-US" altLang="ja-JP" b="1" dirty="0"/>
              <a:t>)</a:t>
            </a:r>
            <a:endParaRPr lang="en-US" b="1" dirty="0"/>
          </a:p>
        </p:txBody>
      </p:sp>
      <p:sp>
        <p:nvSpPr>
          <p:cNvPr id="4" name="TextBox 3">
            <a:extLst>
              <a:ext uri="{FF2B5EF4-FFF2-40B4-BE49-F238E27FC236}">
                <a16:creationId xmlns:a16="http://schemas.microsoft.com/office/drawing/2014/main" id="{C70A8A79-AD8B-90F3-CAE1-44FB30978127}"/>
              </a:ext>
            </a:extLst>
          </p:cNvPr>
          <p:cNvSpPr txBox="1"/>
          <p:nvPr/>
        </p:nvSpPr>
        <p:spPr>
          <a:xfrm>
            <a:off x="60116" y="6488668"/>
            <a:ext cx="1582421" cy="369332"/>
          </a:xfrm>
          <a:prstGeom prst="rect">
            <a:avLst/>
          </a:prstGeom>
          <a:solidFill>
            <a:srgbClr val="92D050"/>
          </a:solidFill>
        </p:spPr>
        <p:txBody>
          <a:bodyPr wrap="none" rtlCol="0">
            <a:spAutoFit/>
          </a:bodyPr>
          <a:lstStyle/>
          <a:p>
            <a:r>
              <a:rPr lang="en-US" dirty="0"/>
              <a:t>Go over if time</a:t>
            </a:r>
          </a:p>
        </p:txBody>
      </p:sp>
      <p:sp>
        <p:nvSpPr>
          <p:cNvPr id="6" name="Slide Number Placeholder 5">
            <a:extLst>
              <a:ext uri="{FF2B5EF4-FFF2-40B4-BE49-F238E27FC236}">
                <a16:creationId xmlns:a16="http://schemas.microsoft.com/office/drawing/2014/main" id="{21C69817-F16B-3510-6B76-721F4BFD649B}"/>
              </a:ext>
            </a:extLst>
          </p:cNvPr>
          <p:cNvSpPr>
            <a:spLocks noGrp="1"/>
          </p:cNvSpPr>
          <p:nvPr>
            <p:ph type="sldNum" sz="quarter" idx="12"/>
          </p:nvPr>
        </p:nvSpPr>
        <p:spPr/>
        <p:txBody>
          <a:bodyPr/>
          <a:lstStyle/>
          <a:p>
            <a:pPr>
              <a:defRPr/>
            </a:pPr>
            <a:fld id="{AB7CE779-21FB-D348-B8EA-3C752F0DE6DE}" type="slidenum">
              <a:rPr lang="en-US" altLang="en-US" smtClean="0"/>
              <a:pPr>
                <a:defRPr/>
              </a:pPr>
              <a:t>33</a:t>
            </a:fld>
            <a:endParaRPr lang="en-US" altLang="en-US"/>
          </a:p>
        </p:txBody>
      </p:sp>
    </p:spTree>
    <p:extLst>
      <p:ext uri="{BB962C8B-B14F-4D97-AF65-F5344CB8AC3E}">
        <p14:creationId xmlns:p14="http://schemas.microsoft.com/office/powerpoint/2010/main" val="1699208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794B42-4B97-36B5-D0FA-B415F95ECC44}"/>
              </a:ext>
            </a:extLst>
          </p:cNvPr>
          <p:cNvSpPr>
            <a:spLocks noGrp="1"/>
          </p:cNvSpPr>
          <p:nvPr>
            <p:ph type="title"/>
          </p:nvPr>
        </p:nvSpPr>
        <p:spPr>
          <a:xfrm>
            <a:off x="113457" y="178210"/>
            <a:ext cx="8917085" cy="472694"/>
          </a:xfrm>
        </p:spPr>
        <p:txBody>
          <a:bodyPr/>
          <a:lstStyle/>
          <a:p>
            <a:r>
              <a:rPr lang="en-US" altLang="ja-JP" sz="3600" dirty="0">
                <a:latin typeface="Arial" panose="020B0604020202020204" pitchFamily="34" charset="0"/>
                <a:cs typeface="Arial" panose="020B0604020202020204" pitchFamily="34" charset="0"/>
              </a:rPr>
              <a:t>Development</a:t>
            </a:r>
            <a:r>
              <a:rPr kumimoji="1" lang="en-US" altLang="ja-JP" sz="3600" dirty="0">
                <a:latin typeface="Arial" panose="020B0604020202020204" pitchFamily="34" charset="0"/>
                <a:cs typeface="Arial" panose="020B0604020202020204" pitchFamily="34" charset="0"/>
              </a:rPr>
              <a:t> of Newton-Raphson method </a:t>
            </a:r>
            <a:endParaRPr kumimoji="1" lang="ja-JP" altLang="en-US" sz="3600"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9242FD52-00E4-8095-DC89-02D0A0C6BD55}"/>
              </a:ext>
            </a:extLst>
          </p:cNvPr>
          <p:cNvSpPr>
            <a:spLocks noGrp="1"/>
          </p:cNvSpPr>
          <p:nvPr>
            <p:ph idx="1"/>
          </p:nvPr>
        </p:nvSpPr>
        <p:spPr>
          <a:xfrm>
            <a:off x="18097" y="2236715"/>
            <a:ext cx="8917085" cy="3810195"/>
          </a:xfrm>
        </p:spPr>
        <p:txBody>
          <a:bodyPr>
            <a:normAutofit fontScale="40000" lnSpcReduction="20000"/>
          </a:bodyPr>
          <a:lstStyle/>
          <a:p>
            <a:pPr marL="0" indent="0">
              <a:buNone/>
            </a:pPr>
            <a:r>
              <a:rPr kumimoji="1" lang="en-US" altLang="ja-JP" dirty="0">
                <a:latin typeface="Arial" panose="020B0604020202020204" pitchFamily="34" charset="0"/>
                <a:cs typeface="Arial" panose="020B0604020202020204" pitchFamily="34" charset="0"/>
              </a:rPr>
              <a:t>Usually </a:t>
            </a:r>
            <a:r>
              <a:rPr kumimoji="1" lang="en-US" altLang="ja-JP" dirty="0">
                <a:latin typeface="Symbol" panose="05050102010706020507" pitchFamily="18" charset="2"/>
                <a:cs typeface="Arial" panose="020B0604020202020204" pitchFamily="34" charset="0"/>
              </a:rPr>
              <a:t>c</a:t>
            </a:r>
            <a:r>
              <a:rPr kumimoji="1" lang="en-US" altLang="ja-JP" baseline="30000" dirty="0">
                <a:latin typeface="Arial" panose="020B0604020202020204" pitchFamily="34" charset="0"/>
                <a:cs typeface="Arial" panose="020B0604020202020204" pitchFamily="34" charset="0"/>
              </a:rPr>
              <a:t>2</a:t>
            </a:r>
            <a:r>
              <a:rPr kumimoji="1" lang="en-US" altLang="ja-JP" dirty="0">
                <a:latin typeface="Arial" panose="020B0604020202020204" pitchFamily="34" charset="0"/>
                <a:cs typeface="Arial" panose="020B0604020202020204" pitchFamily="34" charset="0"/>
              </a:rPr>
              <a:t> (1-dimension) is minimized in many algorithms. </a:t>
            </a:r>
            <a:r>
              <a:rPr kumimoji="1" lang="en-US" altLang="ja-JP" dirty="0">
                <a:latin typeface="Symbol" panose="05050102010706020507" pitchFamily="18" charset="2"/>
                <a:cs typeface="Arial" panose="020B0604020202020204" pitchFamily="34" charset="0"/>
              </a:rPr>
              <a:t>c</a:t>
            </a:r>
            <a:r>
              <a:rPr kumimoji="1" lang="en-US" altLang="ja-JP" baseline="30000" dirty="0">
                <a:latin typeface="Arial" panose="020B0604020202020204" pitchFamily="34" charset="0"/>
                <a:cs typeface="Arial" panose="020B0604020202020204" pitchFamily="34" charset="0"/>
              </a:rPr>
              <a:t>2</a:t>
            </a:r>
            <a:r>
              <a:rPr lang="en-US" altLang="ja-JP" dirty="0">
                <a:latin typeface="Arial" panose="020B0604020202020204" pitchFamily="34" charset="0"/>
                <a:cs typeface="Arial" panose="020B0604020202020204" pitchFamily="34" charset="0"/>
              </a:rPr>
              <a:t> of the</a:t>
            </a:r>
            <a:r>
              <a:rPr kumimoji="1" lang="en-US" altLang="ja-JP" dirty="0">
                <a:latin typeface="Arial" panose="020B0604020202020204" pitchFamily="34" charset="0"/>
                <a:cs typeface="Arial" panose="020B0604020202020204" pitchFamily="34" charset="0"/>
              </a:rPr>
              <a:t> total cross section residuals of all data points</a:t>
            </a:r>
          </a:p>
          <a:p>
            <a:r>
              <a:rPr kumimoji="1" lang="en-US" altLang="ja-JP" dirty="0">
                <a:latin typeface="Arial" panose="020B0604020202020204" pitchFamily="34" charset="0"/>
                <a:cs typeface="Arial" panose="020B0604020202020204" pitchFamily="34" charset="0"/>
              </a:rPr>
              <a:t>Simplex, gradient descent, … (implemented in Minuit library)</a:t>
            </a:r>
          </a:p>
          <a:p>
            <a:pPr marL="0" indent="0">
              <a:buNone/>
            </a:pPr>
            <a:endParaRPr kumimoji="1" lang="en-US" altLang="ja-JP" dirty="0">
              <a:solidFill>
                <a:srgbClr val="FF0000"/>
              </a:solidFill>
            </a:endParaRPr>
          </a:p>
          <a:p>
            <a:pPr marL="0" indent="0">
              <a:buNone/>
            </a:pPr>
            <a:r>
              <a:rPr kumimoji="1" lang="en-US" altLang="ja-JP" dirty="0">
                <a:solidFill>
                  <a:srgbClr val="FF0000"/>
                </a:solidFill>
                <a:latin typeface="Arial" panose="020B0604020202020204" pitchFamily="34" charset="0"/>
                <a:cs typeface="Arial" panose="020B0604020202020204" pitchFamily="34" charset="0"/>
              </a:rPr>
              <a:t>Instead of using </a:t>
            </a:r>
            <a:r>
              <a:rPr kumimoji="1" lang="en-US" altLang="ja-JP" dirty="0">
                <a:solidFill>
                  <a:srgbClr val="FF0000"/>
                </a:solidFill>
                <a:latin typeface="Symbol" panose="05050102010706020507" pitchFamily="18" charset="2"/>
                <a:cs typeface="Arial" panose="020B0604020202020204" pitchFamily="34" charset="0"/>
              </a:rPr>
              <a:t>c</a:t>
            </a:r>
            <a:r>
              <a:rPr kumimoji="1" lang="en-US" altLang="ja-JP" baseline="30000" dirty="0">
                <a:solidFill>
                  <a:srgbClr val="FF0000"/>
                </a:solidFill>
                <a:latin typeface="Arial" panose="020B0604020202020204" pitchFamily="34" charset="0"/>
                <a:cs typeface="Arial" panose="020B0604020202020204" pitchFamily="34" charset="0"/>
              </a:rPr>
              <a:t>2</a:t>
            </a:r>
            <a:r>
              <a:rPr kumimoji="1" lang="en-US" altLang="ja-JP" dirty="0">
                <a:solidFill>
                  <a:srgbClr val="FF0000"/>
                </a:solidFill>
                <a:latin typeface="Arial" panose="020B0604020202020204" pitchFamily="34" charset="0"/>
                <a:cs typeface="Arial" panose="020B0604020202020204" pitchFamily="34" charset="0"/>
              </a:rPr>
              <a:t>,  use residual vector of data-model at each data point!</a:t>
            </a:r>
          </a:p>
          <a:p>
            <a:r>
              <a:rPr kumimoji="1" lang="en-US" altLang="ja-JP" dirty="0">
                <a:latin typeface="Arial" panose="020B0604020202020204" pitchFamily="34" charset="0"/>
                <a:cs typeface="Arial" panose="020B0604020202020204" pitchFamily="34" charset="0"/>
              </a:rPr>
              <a:t>S</a:t>
            </a:r>
            <a:r>
              <a:rPr kumimoji="1" lang="en-US" altLang="ja-JP" baseline="-25000" dirty="0">
                <a:latin typeface="Arial" panose="020B0604020202020204" pitchFamily="34" charset="0"/>
                <a:cs typeface="Arial" panose="020B0604020202020204" pitchFamily="34" charset="0"/>
              </a:rPr>
              <a:t>i</a:t>
            </a:r>
            <a:r>
              <a:rPr kumimoji="1" lang="en-US" altLang="ja-JP" dirty="0">
                <a:latin typeface="Arial" panose="020B0604020202020204" pitchFamily="34" charset="0"/>
                <a:cs typeface="Arial" panose="020B0604020202020204" pitchFamily="34" charset="0"/>
              </a:rPr>
              <a:t>=f(x</a:t>
            </a:r>
            <a:r>
              <a:rPr kumimoji="1" lang="en-US" altLang="ja-JP" baseline="-25000" dirty="0">
                <a:latin typeface="Arial" panose="020B0604020202020204" pitchFamily="34" charset="0"/>
                <a:cs typeface="Arial" panose="020B0604020202020204" pitchFamily="34" charset="0"/>
              </a:rPr>
              <a:t>1</a:t>
            </a:r>
            <a:r>
              <a:rPr kumimoji="1" lang="en-US" altLang="ja-JP" dirty="0">
                <a:latin typeface="Arial" panose="020B0604020202020204" pitchFamily="34" charset="0"/>
                <a:cs typeface="Arial" panose="020B0604020202020204" pitchFamily="34" charset="0"/>
              </a:rPr>
              <a:t>,x</a:t>
            </a:r>
            <a:r>
              <a:rPr kumimoji="1" lang="en-US" altLang="ja-JP" baseline="-25000" dirty="0">
                <a:latin typeface="Arial" panose="020B0604020202020204" pitchFamily="34" charset="0"/>
                <a:cs typeface="Arial" panose="020B0604020202020204" pitchFamily="34" charset="0"/>
              </a:rPr>
              <a:t>2</a:t>
            </a:r>
            <a:r>
              <a:rPr kumimoji="1" lang="en-US" altLang="ja-JP" dirty="0">
                <a:latin typeface="Arial" panose="020B0604020202020204" pitchFamily="34" charset="0"/>
                <a:cs typeface="Arial" panose="020B0604020202020204" pitchFamily="34" charset="0"/>
              </a:rPr>
              <a:t>,…</a:t>
            </a:r>
            <a:r>
              <a:rPr kumimoji="1" lang="en-US" altLang="ja-JP" dirty="0" err="1">
                <a:latin typeface="Arial" panose="020B0604020202020204" pitchFamily="34" charset="0"/>
                <a:cs typeface="Arial" panose="020B0604020202020204" pitchFamily="34" charset="0"/>
              </a:rPr>
              <a:t>x</a:t>
            </a:r>
            <a:r>
              <a:rPr kumimoji="1" lang="en-US" altLang="ja-JP" baseline="-25000" dirty="0" err="1">
                <a:latin typeface="Arial" panose="020B0604020202020204" pitchFamily="34" charset="0"/>
                <a:cs typeface="Arial" panose="020B0604020202020204" pitchFamily="34" charset="0"/>
              </a:rPr>
              <a:t>n</a:t>
            </a:r>
            <a:r>
              <a:rPr kumimoji="1" lang="en-US" altLang="ja-JP" dirty="0">
                <a:latin typeface="Arial" panose="020B0604020202020204" pitchFamily="34" charset="0"/>
                <a:cs typeface="Arial" panose="020B0604020202020204" pitchFamily="34" charset="0"/>
              </a:rPr>
              <a:t>, E</a:t>
            </a:r>
            <a:r>
              <a:rPr kumimoji="1" lang="en-US" altLang="ja-JP" baseline="-25000" dirty="0">
                <a:latin typeface="Arial" panose="020B0604020202020204" pitchFamily="34" charset="0"/>
                <a:cs typeface="Arial" panose="020B0604020202020204" pitchFamily="34" charset="0"/>
              </a:rPr>
              <a:t>i</a:t>
            </a:r>
            <a:r>
              <a:rPr kumimoji="1" lang="en-US" altLang="ja-JP" dirty="0">
                <a:latin typeface="Arial" panose="020B0604020202020204" pitchFamily="34" charset="0"/>
                <a:cs typeface="Arial" panose="020B0604020202020204" pitchFamily="34" charset="0"/>
              </a:rPr>
              <a:t>)-y(E</a:t>
            </a:r>
            <a:r>
              <a:rPr kumimoji="1" lang="en-US" altLang="ja-JP" baseline="-25000" dirty="0">
                <a:latin typeface="Arial" panose="020B0604020202020204" pitchFamily="34" charset="0"/>
                <a:cs typeface="Arial" panose="020B0604020202020204" pitchFamily="34" charset="0"/>
              </a:rPr>
              <a:t>i</a:t>
            </a:r>
            <a:r>
              <a:rPr kumimoji="1" lang="en-US" altLang="ja-JP" dirty="0">
                <a:latin typeface="Arial" panose="020B0604020202020204" pitchFamily="34" charset="0"/>
                <a:cs typeface="Arial" panose="020B0604020202020204" pitchFamily="34" charset="0"/>
              </a:rPr>
              <a:t>): </a:t>
            </a:r>
            <a:r>
              <a:rPr kumimoji="1" lang="en-US" altLang="ja-JP" dirty="0">
                <a:solidFill>
                  <a:srgbClr val="FF0000"/>
                </a:solidFill>
                <a:latin typeface="Arial" panose="020B0604020202020204" pitchFamily="34" charset="0"/>
                <a:cs typeface="Arial" panose="020B0604020202020204" pitchFamily="34" charset="0"/>
              </a:rPr>
              <a:t>x</a:t>
            </a:r>
            <a:r>
              <a:rPr kumimoji="1" lang="en-US" altLang="ja-JP" baseline="-25000" dirty="0">
                <a:solidFill>
                  <a:srgbClr val="FF0000"/>
                </a:solidFill>
                <a:latin typeface="Arial" panose="020B0604020202020204" pitchFamily="34" charset="0"/>
                <a:cs typeface="Arial" panose="020B0604020202020204" pitchFamily="34" charset="0"/>
              </a:rPr>
              <a:t>1</a:t>
            </a:r>
            <a:r>
              <a:rPr kumimoji="1" lang="en-US" altLang="ja-JP" dirty="0">
                <a:solidFill>
                  <a:srgbClr val="FF0000"/>
                </a:solidFill>
                <a:latin typeface="Arial" panose="020B0604020202020204" pitchFamily="34" charset="0"/>
                <a:cs typeface="Arial" panose="020B0604020202020204" pitchFamily="34" charset="0"/>
              </a:rPr>
              <a:t>,…</a:t>
            </a:r>
            <a:r>
              <a:rPr kumimoji="1" lang="en-US" altLang="ja-JP" dirty="0" err="1">
                <a:solidFill>
                  <a:srgbClr val="FF0000"/>
                </a:solidFill>
                <a:latin typeface="Arial" panose="020B0604020202020204" pitchFamily="34" charset="0"/>
                <a:cs typeface="Arial" panose="020B0604020202020204" pitchFamily="34" charset="0"/>
              </a:rPr>
              <a:t>x</a:t>
            </a:r>
            <a:r>
              <a:rPr lang="en-US" altLang="ja-JP" baseline="-25000" dirty="0" err="1">
                <a:solidFill>
                  <a:srgbClr val="FF0000"/>
                </a:solidFill>
                <a:latin typeface="Arial" panose="020B0604020202020204" pitchFamily="34" charset="0"/>
                <a:cs typeface="Arial" panose="020B0604020202020204" pitchFamily="34" charset="0"/>
              </a:rPr>
              <a:t>n</a:t>
            </a:r>
            <a:r>
              <a:rPr kumimoji="1" lang="en-US" altLang="ja-JP" dirty="0">
                <a:solidFill>
                  <a:srgbClr val="FF0000"/>
                </a:solidFill>
                <a:latin typeface="Arial" panose="020B0604020202020204" pitchFamily="34" charset="0"/>
                <a:cs typeface="Arial" panose="020B0604020202020204" pitchFamily="34" charset="0"/>
              </a:rPr>
              <a:t>, model parameters</a:t>
            </a:r>
            <a:r>
              <a:rPr kumimoji="1" lang="en-US" altLang="ja-JP" dirty="0">
                <a:latin typeface="Arial" panose="020B0604020202020204" pitchFamily="34" charset="0"/>
                <a:cs typeface="Arial" panose="020B0604020202020204" pitchFamily="34" charset="0"/>
              </a:rPr>
              <a:t>, E</a:t>
            </a:r>
            <a:r>
              <a:rPr kumimoji="1" lang="en-US" altLang="ja-JP" baseline="-25000" dirty="0">
                <a:latin typeface="Arial" panose="020B0604020202020204" pitchFamily="34" charset="0"/>
                <a:cs typeface="Arial" panose="020B0604020202020204" pitchFamily="34" charset="0"/>
              </a:rPr>
              <a:t>i</a:t>
            </a:r>
            <a:r>
              <a:rPr kumimoji="1" lang="en-US" altLang="ja-JP" dirty="0">
                <a:latin typeface="Arial" panose="020B0604020202020204" pitchFamily="34" charset="0"/>
                <a:cs typeface="Arial" panose="020B0604020202020204" pitchFamily="34" charset="0"/>
              </a:rPr>
              <a:t>: energy of </a:t>
            </a:r>
            <a:r>
              <a:rPr kumimoji="1" lang="en-US" altLang="ja-JP" dirty="0" err="1">
                <a:latin typeface="Arial" panose="020B0604020202020204" pitchFamily="34" charset="0"/>
                <a:cs typeface="Arial" panose="020B0604020202020204" pitchFamily="34" charset="0"/>
              </a:rPr>
              <a:t>i-th</a:t>
            </a:r>
            <a:r>
              <a:rPr kumimoji="1" lang="en-US" altLang="ja-JP" dirty="0">
                <a:latin typeface="Arial" panose="020B0604020202020204" pitchFamily="34" charset="0"/>
                <a:cs typeface="Arial" panose="020B0604020202020204" pitchFamily="34" charset="0"/>
              </a:rPr>
              <a:t> data point </a:t>
            </a:r>
          </a:p>
          <a:p>
            <a:pPr lvl="1"/>
            <a:r>
              <a:rPr lang="en-US" altLang="ja-JP" dirty="0">
                <a:latin typeface="Arial" panose="020B0604020202020204" pitchFamily="34" charset="0"/>
                <a:cs typeface="Arial" panose="020B0604020202020204" pitchFamily="34" charset="0"/>
              </a:rPr>
              <a:t>f</a:t>
            </a:r>
            <a:r>
              <a:rPr kumimoji="1" lang="en-US" altLang="ja-JP" dirty="0">
                <a:latin typeface="Arial" panose="020B0604020202020204" pitchFamily="34" charset="0"/>
                <a:cs typeface="Arial" panose="020B0604020202020204" pitchFamily="34" charset="0"/>
              </a:rPr>
              <a:t>: modeled </a:t>
            </a:r>
            <a:r>
              <a:rPr lang="en-US" altLang="ja-JP" dirty="0">
                <a:latin typeface="Arial" panose="020B0604020202020204" pitchFamily="34" charset="0"/>
                <a:cs typeface="Arial" panose="020B0604020202020204" pitchFamily="34" charset="0"/>
              </a:rPr>
              <a:t>cross section,</a:t>
            </a:r>
            <a:r>
              <a:rPr kumimoji="1" lang="en-US" altLang="ja-JP" dirty="0">
                <a:latin typeface="Arial" panose="020B0604020202020204" pitchFamily="34" charset="0"/>
                <a:cs typeface="Arial" panose="020B0604020202020204" pitchFamily="34" charset="0"/>
              </a:rPr>
              <a:t> y : measured cross section data</a:t>
            </a:r>
          </a:p>
          <a:p>
            <a:pPr lvl="1"/>
            <a:r>
              <a:rPr lang="en-US" altLang="ja-JP" dirty="0">
                <a:latin typeface="Symbol" panose="05050102010706020507" pitchFamily="18" charset="2"/>
                <a:cs typeface="Arial" panose="020B0604020202020204" pitchFamily="34" charset="0"/>
              </a:rPr>
              <a:t>c</a:t>
            </a:r>
            <a:r>
              <a:rPr lang="en-US" altLang="ja-JP" baseline="30000" dirty="0">
                <a:latin typeface="Arial" panose="020B0604020202020204" pitchFamily="34" charset="0"/>
                <a:cs typeface="Arial" panose="020B0604020202020204" pitchFamily="34" charset="0"/>
              </a:rPr>
              <a:t>2</a:t>
            </a:r>
            <a:r>
              <a:rPr lang="en-US" altLang="ja-JP" dirty="0">
                <a:latin typeface="Arial" panose="020B0604020202020204" pitchFamily="34" charset="0"/>
                <a:cs typeface="Arial" panose="020B0604020202020204" pitchFamily="34" charset="0"/>
              </a:rPr>
              <a:t> = ΣS</a:t>
            </a:r>
            <a:r>
              <a:rPr lang="en-US" altLang="ja-JP" baseline="-25000" dirty="0">
                <a:latin typeface="Arial" panose="020B0604020202020204" pitchFamily="34" charset="0"/>
                <a:cs typeface="Arial" panose="020B0604020202020204" pitchFamily="34" charset="0"/>
              </a:rPr>
              <a:t>i</a:t>
            </a:r>
            <a:r>
              <a:rPr lang="en-US" altLang="ja-JP" baseline="30000" dirty="0">
                <a:latin typeface="Arial" panose="020B0604020202020204" pitchFamily="34" charset="0"/>
                <a:cs typeface="Arial" panose="020B0604020202020204" pitchFamily="34" charset="0"/>
              </a:rPr>
              <a:t>2</a:t>
            </a:r>
            <a:r>
              <a:rPr lang="en-US" altLang="ja-JP" dirty="0">
                <a:latin typeface="Arial" panose="020B0604020202020204" pitchFamily="34" charset="0"/>
                <a:cs typeface="Arial" panose="020B0604020202020204" pitchFamily="34" charset="0"/>
              </a:rPr>
              <a:t> (</a:t>
            </a:r>
            <a:r>
              <a:rPr lang="en-US" altLang="ja-JP" dirty="0" err="1">
                <a:latin typeface="Arial" panose="020B0604020202020204" pitchFamily="34" charset="0"/>
                <a:cs typeface="Arial" panose="020B0604020202020204" pitchFamily="34" charset="0"/>
              </a:rPr>
              <a:t>i</a:t>
            </a:r>
            <a:r>
              <a:rPr lang="en-US" altLang="ja-JP" dirty="0">
                <a:latin typeface="Arial" panose="020B0604020202020204" pitchFamily="34" charset="0"/>
                <a:cs typeface="Arial" panose="020B0604020202020204" pitchFamily="34" charset="0"/>
              </a:rPr>
              <a:t>=1,…n, data points)</a:t>
            </a:r>
          </a:p>
          <a:p>
            <a:pPr marL="0" indent="0">
              <a:buNone/>
            </a:pPr>
            <a:r>
              <a:rPr lang="en-US" altLang="ja-JP" dirty="0">
                <a:solidFill>
                  <a:srgbClr val="FF0000"/>
                </a:solidFill>
                <a:latin typeface="Arial" panose="020B0604020202020204" pitchFamily="34" charset="0"/>
                <a:cs typeface="Arial" panose="020B0604020202020204" pitchFamily="34" charset="0"/>
              </a:rPr>
              <a:t>Require </a:t>
            </a:r>
            <a:r>
              <a:rPr lang="en-US" altLang="ja-JP" b="1" dirty="0">
                <a:solidFill>
                  <a:srgbClr val="FF0000"/>
                </a:solidFill>
                <a:latin typeface="Arial" panose="020B0604020202020204" pitchFamily="34" charset="0"/>
                <a:cs typeface="Arial" panose="020B0604020202020204" pitchFamily="34" charset="0"/>
              </a:rPr>
              <a:t>S=0, </a:t>
            </a:r>
            <a:r>
              <a:rPr lang="en-US" altLang="ja-JP" dirty="0">
                <a:solidFill>
                  <a:srgbClr val="FF0000"/>
                </a:solidFill>
                <a:latin typeface="Arial" panose="020B0604020202020204" pitchFamily="34" charset="0"/>
                <a:cs typeface="Arial" panose="020B0604020202020204" pitchFamily="34" charset="0"/>
              </a:rPr>
              <a:t>instead of minimizing  </a:t>
            </a:r>
            <a:r>
              <a:rPr lang="en-US" altLang="ja-JP" dirty="0">
                <a:solidFill>
                  <a:srgbClr val="FF0000"/>
                </a:solidFill>
                <a:latin typeface="Symbol" panose="05050102010706020507" pitchFamily="18" charset="2"/>
              </a:rPr>
              <a:t>c</a:t>
            </a:r>
            <a:r>
              <a:rPr lang="en-US" altLang="ja-JP" baseline="30000" dirty="0">
                <a:solidFill>
                  <a:srgbClr val="FF0000"/>
                </a:solidFill>
              </a:rPr>
              <a:t>2</a:t>
            </a:r>
          </a:p>
          <a:p>
            <a:pPr marL="0" indent="0">
              <a:buNone/>
            </a:pPr>
            <a:r>
              <a:rPr lang="en-US" altLang="ja-JP" dirty="0">
                <a:latin typeface="Arial" panose="020B0604020202020204" pitchFamily="34" charset="0"/>
                <a:cs typeface="Arial" panose="020B0604020202020204" pitchFamily="34" charset="0"/>
              </a:rPr>
              <a:t>And solve it with Newton-Raphson method (iterative)</a:t>
            </a:r>
          </a:p>
          <a:p>
            <a:r>
              <a:rPr lang="en-US" altLang="ja-JP" dirty="0">
                <a:latin typeface="Arial" panose="020B0604020202020204" pitchFamily="34" charset="0"/>
                <a:cs typeface="Arial" panose="020B0604020202020204" pitchFamily="34" charset="0"/>
              </a:rPr>
              <a:t>x</a:t>
            </a:r>
            <a:r>
              <a:rPr lang="en-US" altLang="ja-JP" baseline="-25000" dirty="0">
                <a:latin typeface="Arial" panose="020B0604020202020204" pitchFamily="34" charset="0"/>
                <a:cs typeface="Arial" panose="020B0604020202020204" pitchFamily="34" charset="0"/>
              </a:rPr>
              <a:t>n+1 </a:t>
            </a:r>
            <a:r>
              <a:rPr lang="en-US" altLang="ja-JP" dirty="0">
                <a:latin typeface="Arial" panose="020B0604020202020204" pitchFamily="34" charset="0"/>
                <a:cs typeface="Arial" panose="020B0604020202020204" pitchFamily="34" charset="0"/>
              </a:rPr>
              <a:t>= </a:t>
            </a:r>
            <a:r>
              <a:rPr lang="en-US" altLang="ja-JP" dirty="0" err="1">
                <a:latin typeface="Arial" panose="020B0604020202020204" pitchFamily="34" charset="0"/>
                <a:cs typeface="Arial" panose="020B0604020202020204" pitchFamily="34" charset="0"/>
              </a:rPr>
              <a:t>x</a:t>
            </a:r>
            <a:r>
              <a:rPr lang="en-US" altLang="ja-JP" baseline="-25000" dirty="0" err="1">
                <a:latin typeface="Arial" panose="020B0604020202020204" pitchFamily="34" charset="0"/>
                <a:cs typeface="Arial" panose="020B0604020202020204" pitchFamily="34" charset="0"/>
              </a:rPr>
              <a:t>n</a:t>
            </a:r>
            <a:r>
              <a:rPr lang="en-US" altLang="ja-JP" dirty="0">
                <a:latin typeface="Arial" panose="020B0604020202020204" pitchFamily="34" charset="0"/>
                <a:cs typeface="Arial" panose="020B0604020202020204" pitchFamily="34" charset="0"/>
              </a:rPr>
              <a:t> – (</a:t>
            </a:r>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S(</a:t>
            </a:r>
            <a:r>
              <a:rPr lang="en-US" altLang="ja-JP" dirty="0" err="1">
                <a:latin typeface="Arial" panose="020B0604020202020204" pitchFamily="34" charset="0"/>
                <a:cs typeface="Arial" panose="020B0604020202020204" pitchFamily="34" charset="0"/>
              </a:rPr>
              <a:t>x</a:t>
            </a:r>
            <a:r>
              <a:rPr lang="en-US" altLang="ja-JP" baseline="-25000" dirty="0" err="1">
                <a:latin typeface="Arial" panose="020B0604020202020204" pitchFamily="34" charset="0"/>
                <a:cs typeface="Arial" panose="020B0604020202020204" pitchFamily="34" charset="0"/>
              </a:rPr>
              <a:t>n</a:t>
            </a:r>
            <a:r>
              <a:rPr lang="en-US" altLang="ja-JP" dirty="0">
                <a:latin typeface="Arial" panose="020B0604020202020204" pitchFamily="34" charset="0"/>
                <a:cs typeface="Arial" panose="020B0604020202020204" pitchFamily="34" charset="0"/>
              </a:rPr>
              <a:t>)/</a:t>
            </a:r>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x)</a:t>
            </a:r>
            <a:r>
              <a:rPr lang="en-US" altLang="ja-JP" baseline="30000" dirty="0">
                <a:latin typeface="Arial" panose="020B0604020202020204" pitchFamily="34" charset="0"/>
                <a:cs typeface="Arial" panose="020B0604020202020204" pitchFamily="34" charset="0"/>
              </a:rPr>
              <a:t>-1</a:t>
            </a:r>
            <a:r>
              <a:rPr lang="en-US" altLang="ja-JP" dirty="0">
                <a:latin typeface="Arial" panose="020B0604020202020204" pitchFamily="34" charset="0"/>
                <a:cs typeface="Arial" panose="020B0604020202020204" pitchFamily="34" charset="0"/>
              </a:rPr>
              <a:t>S(</a:t>
            </a:r>
            <a:r>
              <a:rPr lang="en-US" altLang="ja-JP" dirty="0" err="1">
                <a:latin typeface="Arial" panose="020B0604020202020204" pitchFamily="34" charset="0"/>
                <a:cs typeface="Arial" panose="020B0604020202020204" pitchFamily="34" charset="0"/>
              </a:rPr>
              <a:t>x</a:t>
            </a:r>
            <a:r>
              <a:rPr lang="en-US" altLang="ja-JP" baseline="-25000" dirty="0" err="1">
                <a:latin typeface="Arial" panose="020B0604020202020204" pitchFamily="34" charset="0"/>
                <a:cs typeface="Arial" panose="020B0604020202020204" pitchFamily="34" charset="0"/>
              </a:rPr>
              <a:t>n</a:t>
            </a:r>
            <a:r>
              <a:rPr lang="en-US" altLang="ja-JP" dirty="0">
                <a:latin typeface="Arial" panose="020B0604020202020204" pitchFamily="34" charset="0"/>
                <a:cs typeface="Arial" panose="020B0604020202020204" pitchFamily="34" charset="0"/>
              </a:rPr>
              <a:t>)</a:t>
            </a:r>
          </a:p>
          <a:p>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S(</a:t>
            </a:r>
            <a:r>
              <a:rPr lang="en-US" altLang="ja-JP" dirty="0" err="1">
                <a:latin typeface="Arial" panose="020B0604020202020204" pitchFamily="34" charset="0"/>
                <a:cs typeface="Arial" panose="020B0604020202020204" pitchFamily="34" charset="0"/>
              </a:rPr>
              <a:t>x</a:t>
            </a:r>
            <a:r>
              <a:rPr lang="en-US" altLang="ja-JP" baseline="-25000" dirty="0" err="1">
                <a:latin typeface="Arial" panose="020B0604020202020204" pitchFamily="34" charset="0"/>
                <a:cs typeface="Arial" panose="020B0604020202020204" pitchFamily="34" charset="0"/>
              </a:rPr>
              <a:t>n</a:t>
            </a:r>
            <a:r>
              <a:rPr lang="en-US" altLang="ja-JP" dirty="0">
                <a:latin typeface="Arial" panose="020B0604020202020204" pitchFamily="34" charset="0"/>
                <a:cs typeface="Arial" panose="020B0604020202020204" pitchFamily="34" charset="0"/>
              </a:rPr>
              <a:t>)/</a:t>
            </a:r>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x:</a:t>
            </a:r>
            <a:r>
              <a:rPr lang="ja-JP" altLang="en-US"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Jacobian:</a:t>
            </a:r>
            <a:r>
              <a:rPr lang="ja-JP" altLang="en-US" dirty="0">
                <a:latin typeface="Arial" panose="020B0604020202020204" pitchFamily="34" charset="0"/>
                <a:cs typeface="Arial" panose="020B0604020202020204" pitchFamily="34" charset="0"/>
              </a:rPr>
              <a:t> </a:t>
            </a:r>
            <a:r>
              <a:rPr lang="en-US" altLang="ja-JP" dirty="0" err="1">
                <a:latin typeface="Arial" panose="020B0604020202020204" pitchFamily="34" charset="0"/>
                <a:cs typeface="Arial" panose="020B0604020202020204" pitchFamily="34" charset="0"/>
              </a:rPr>
              <a:t>J</a:t>
            </a:r>
            <a:r>
              <a:rPr lang="en-US" altLang="ja-JP" baseline="-25000" dirty="0" err="1">
                <a:latin typeface="Arial" panose="020B0604020202020204" pitchFamily="34" charset="0"/>
                <a:cs typeface="Arial" panose="020B0604020202020204" pitchFamily="34" charset="0"/>
              </a:rPr>
              <a:t>ij</a:t>
            </a:r>
            <a:r>
              <a:rPr lang="en-US" altLang="ja-JP" dirty="0">
                <a:latin typeface="Arial" panose="020B0604020202020204" pitchFamily="34" charset="0"/>
                <a:cs typeface="Arial" panose="020B0604020202020204" pitchFamily="34" charset="0"/>
              </a:rPr>
              <a:t>=</a:t>
            </a:r>
            <a:r>
              <a:rPr lang="ja-JP" altLang="en-US" dirty="0">
                <a:latin typeface="Arial" panose="020B0604020202020204" pitchFamily="34" charset="0"/>
                <a:cs typeface="Arial" panose="020B0604020202020204" pitchFamily="34" charset="0"/>
              </a:rPr>
              <a:t> ∂</a:t>
            </a:r>
            <a:r>
              <a:rPr lang="en-US" altLang="ja-JP" dirty="0" err="1">
                <a:latin typeface="Arial" panose="020B0604020202020204" pitchFamily="34" charset="0"/>
                <a:cs typeface="Arial" panose="020B0604020202020204" pitchFamily="34" charset="0"/>
              </a:rPr>
              <a:t>S</a:t>
            </a:r>
            <a:r>
              <a:rPr lang="en-US" altLang="ja-JP" baseline="-25000" dirty="0" err="1">
                <a:latin typeface="Arial" panose="020B0604020202020204" pitchFamily="34" charset="0"/>
                <a:cs typeface="Arial" panose="020B0604020202020204" pitchFamily="34" charset="0"/>
              </a:rPr>
              <a:t>j</a:t>
            </a:r>
            <a:r>
              <a:rPr lang="en-US" altLang="ja-JP" dirty="0">
                <a:latin typeface="Arial" panose="020B0604020202020204" pitchFamily="34" charset="0"/>
                <a:cs typeface="Arial" panose="020B0604020202020204" pitchFamily="34" charset="0"/>
              </a:rPr>
              <a:t>/</a:t>
            </a:r>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x</a:t>
            </a:r>
            <a:r>
              <a:rPr lang="en-US" altLang="ja-JP" baseline="-25000" dirty="0">
                <a:latin typeface="Arial" panose="020B0604020202020204" pitchFamily="34" charset="0"/>
                <a:cs typeface="Arial" panose="020B0604020202020204" pitchFamily="34" charset="0"/>
              </a:rPr>
              <a:t>i</a:t>
            </a:r>
          </a:p>
          <a:p>
            <a:pPr marL="0" indent="0">
              <a:buNone/>
            </a:pPr>
            <a:r>
              <a:rPr lang="en-US" altLang="ja-JP" dirty="0">
                <a:solidFill>
                  <a:srgbClr val="FF0000"/>
                </a:solidFill>
                <a:latin typeface="Arial" panose="020B0604020202020204" pitchFamily="34" charset="0"/>
                <a:cs typeface="Arial" panose="020B0604020202020204" pitchFamily="34" charset="0"/>
              </a:rPr>
              <a:t>Nonlinear equation is approximated to a linear solver problem!</a:t>
            </a:r>
          </a:p>
          <a:p>
            <a:pPr marL="0" indent="0">
              <a:buNone/>
            </a:pPr>
            <a:r>
              <a:rPr lang="en-US" altLang="ja-JP" dirty="0">
                <a:latin typeface="Arial" panose="020B0604020202020204" pitchFamily="34" charset="0"/>
                <a:cs typeface="Arial" panose="020B0604020202020204" pitchFamily="34" charset="0"/>
              </a:rPr>
              <a:t>Newton-Raphson method is very fast if the initial parameters are close to the true values.</a:t>
            </a:r>
          </a:p>
          <a:p>
            <a:pPr marL="0" indent="0">
              <a:buNone/>
            </a:pPr>
            <a:endParaRPr lang="en-US" altLang="ja-JP" dirty="0"/>
          </a:p>
          <a:p>
            <a:pPr marL="0" indent="0">
              <a:buNone/>
            </a:pPr>
            <a:r>
              <a:rPr lang="en-US" altLang="ja-JP" dirty="0">
                <a:latin typeface="Arial" panose="020B0604020202020204" pitchFamily="34" charset="0"/>
                <a:cs typeface="Arial" panose="020B0604020202020204" pitchFamily="34" charset="0"/>
              </a:rPr>
              <a:t>Test with 2 resonances and 1 channel</a:t>
            </a:r>
          </a:p>
          <a:p>
            <a:pPr marL="0" indent="0">
              <a:buNone/>
            </a:pPr>
            <a:r>
              <a:rPr lang="en-US" altLang="ja-JP" dirty="0">
                <a:latin typeface="Symbol" panose="05050102010706020507" pitchFamily="18" charset="2"/>
              </a:rPr>
              <a:t>c</a:t>
            </a:r>
            <a:r>
              <a:rPr lang="en-US" altLang="ja-JP" baseline="30000" dirty="0"/>
              <a:t>2</a:t>
            </a:r>
            <a:r>
              <a:rPr lang="en-US" altLang="ja-JP" dirty="0"/>
              <a:t> </a:t>
            </a:r>
            <a:r>
              <a:rPr lang="en-US" altLang="ja-JP" dirty="0">
                <a:latin typeface="Arial" panose="020B0604020202020204" pitchFamily="34" charset="0"/>
                <a:cs typeface="Arial" panose="020B0604020202020204" pitchFamily="34" charset="0"/>
              </a:rPr>
              <a:t>minimization (Minuit): 340 iterations</a:t>
            </a:r>
          </a:p>
          <a:p>
            <a:pPr marL="0" indent="0">
              <a:buNone/>
            </a:pPr>
            <a:r>
              <a:rPr lang="en-US" altLang="ja-JP" dirty="0">
                <a:latin typeface="Arial" panose="020B0604020202020204" pitchFamily="34" charset="0"/>
                <a:cs typeface="Arial" panose="020B0604020202020204" pitchFamily="34" charset="0"/>
              </a:rPr>
              <a:t>Newton-Raphson: 20 iterations</a:t>
            </a:r>
          </a:p>
          <a:p>
            <a:pPr marL="0" indent="0">
              <a:buNone/>
            </a:pPr>
            <a:r>
              <a:rPr lang="en-US" altLang="ja-JP" dirty="0">
                <a:solidFill>
                  <a:srgbClr val="0E0EFF"/>
                </a:solidFill>
                <a:latin typeface="Arial" panose="020B0604020202020204" pitchFamily="34" charset="0"/>
                <a:cs typeface="Arial" panose="020B0604020202020204" pitchFamily="34" charset="0"/>
              </a:rPr>
              <a:t>But, Newton-Raphson method can converge only if the initial parameters are close enough to the true values.</a:t>
            </a:r>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AFBDC8D0-61D2-64C6-9A21-236ABC6DB241}"/>
                  </a:ext>
                </a:extLst>
              </p:cNvPr>
              <p:cNvSpPr txBox="1"/>
              <p:nvPr/>
            </p:nvSpPr>
            <p:spPr>
              <a:xfrm>
                <a:off x="514932" y="1664125"/>
                <a:ext cx="2874756" cy="472694"/>
              </a:xfrm>
              <a:prstGeom prst="rect">
                <a:avLst/>
              </a:prstGeom>
              <a:solidFill>
                <a:srgbClr val="FFFF00"/>
              </a:solidFill>
            </p:spPr>
            <p:txBody>
              <a:bodyPr wrap="square" lIns="0" tIns="0" rIns="0" bIns="0" rtlCol="0">
                <a:spAutoFit/>
              </a:bodyPr>
              <a:lstStyle/>
              <a:p>
                <a:pPr defTabSz="685800"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sSup>
                        <m:sSupPr>
                          <m:ctrlPr>
                            <a:rPr kumimoji="1" lang="pt-BR" altLang="ja-JP" sz="1050" i="1">
                              <a:solidFill>
                                <a:prstClr val="black"/>
                              </a:solidFill>
                              <a:latin typeface="Cambria Math" panose="02040503050406030204" pitchFamily="18" charset="0"/>
                              <a:cs typeface="+mn-cs"/>
                            </a:rPr>
                          </m:ctrlPr>
                        </m:sSupPr>
                        <m:e>
                          <m:r>
                            <a:rPr kumimoji="1" lang="ja-JP" altLang="pt-BR" sz="1050" i="1">
                              <a:solidFill>
                                <a:prstClr val="black"/>
                              </a:solidFill>
                              <a:latin typeface="Cambria Math" panose="02040503050406030204" pitchFamily="18" charset="0"/>
                              <a:cs typeface="+mn-cs"/>
                            </a:rPr>
                            <m:t>𝜒</m:t>
                          </m:r>
                        </m:e>
                        <m:sup>
                          <m:r>
                            <a:rPr kumimoji="1" lang="en-US" altLang="ja-JP" sz="1050" i="1">
                              <a:solidFill>
                                <a:prstClr val="black"/>
                              </a:solidFill>
                              <a:latin typeface="Cambria Math" panose="02040503050406030204" pitchFamily="18" charset="0"/>
                              <a:cs typeface="+mn-cs"/>
                            </a:rPr>
                            <m:t>2</m:t>
                          </m:r>
                        </m:sup>
                      </m:sSup>
                      <m:r>
                        <a:rPr kumimoji="1" lang="pt-BR" altLang="ja-JP" sz="1050" i="1">
                          <a:solidFill>
                            <a:prstClr val="black"/>
                          </a:solidFill>
                          <a:latin typeface="Cambria Math" panose="02040503050406030204" pitchFamily="18" charset="0"/>
                          <a:cs typeface="+mn-cs"/>
                        </a:rPr>
                        <m:t>=</m:t>
                      </m:r>
                      <m:nary>
                        <m:naryPr>
                          <m:chr m:val="∑"/>
                          <m:ctrlPr>
                            <a:rPr kumimoji="1" lang="pt-BR" altLang="ja-JP" sz="1050" i="1">
                              <a:solidFill>
                                <a:prstClr val="black"/>
                              </a:solidFill>
                              <a:latin typeface="Cambria Math" panose="02040503050406030204" pitchFamily="18" charset="0"/>
                              <a:cs typeface="+mn-cs"/>
                            </a:rPr>
                          </m:ctrlPr>
                        </m:naryPr>
                        <m:sub>
                          <m:r>
                            <a:rPr kumimoji="1" lang="en-US" altLang="ja-JP" sz="1050" i="1">
                              <a:solidFill>
                                <a:prstClr val="black"/>
                              </a:solidFill>
                              <a:latin typeface="Cambria Math" panose="02040503050406030204" pitchFamily="18" charset="0"/>
                              <a:cs typeface="+mn-cs"/>
                            </a:rPr>
                            <m:t>𝑗</m:t>
                          </m:r>
                          <m:r>
                            <a:rPr kumimoji="1" lang="pt-BR" altLang="ja-JP" sz="1050" i="1">
                              <a:solidFill>
                                <a:prstClr val="black"/>
                              </a:solidFill>
                              <a:latin typeface="Cambria Math" panose="02040503050406030204" pitchFamily="18" charset="0"/>
                              <a:cs typeface="+mn-cs"/>
                            </a:rPr>
                            <m:t>=</m:t>
                          </m:r>
                          <m:r>
                            <a:rPr kumimoji="1" lang="en-US" altLang="ja-JP" sz="1050" i="1">
                              <a:solidFill>
                                <a:prstClr val="black"/>
                              </a:solidFill>
                              <a:latin typeface="Cambria Math" panose="02040503050406030204" pitchFamily="18" charset="0"/>
                              <a:cs typeface="+mn-cs"/>
                            </a:rPr>
                            <m:t>1</m:t>
                          </m:r>
                        </m:sub>
                        <m:sup>
                          <m:r>
                            <a:rPr kumimoji="1" lang="en-US" altLang="ja-JP" sz="1050" i="1">
                              <a:solidFill>
                                <a:prstClr val="black"/>
                              </a:solidFill>
                              <a:latin typeface="Cambria Math" panose="02040503050406030204" pitchFamily="18" charset="0"/>
                              <a:cs typeface="+mn-cs"/>
                            </a:rPr>
                            <m:t>𝑁</m:t>
                          </m:r>
                        </m:sup>
                        <m:e>
                          <m:nary>
                            <m:naryPr>
                              <m:chr m:val="∑"/>
                              <m:ctrlPr>
                                <a:rPr kumimoji="1" lang="en-US" altLang="ja-JP" sz="1050" i="1">
                                  <a:solidFill>
                                    <a:prstClr val="black"/>
                                  </a:solidFill>
                                  <a:latin typeface="Cambria Math" panose="02040503050406030204" pitchFamily="18" charset="0"/>
                                  <a:cs typeface="+mn-cs"/>
                                </a:rPr>
                              </m:ctrlPr>
                            </m:naryPr>
                            <m:sub>
                              <m:r>
                                <m:rPr>
                                  <m:brk m:alnAt="23"/>
                                </m:rPr>
                                <a:rPr kumimoji="1" lang="en-US" altLang="ja-JP" sz="1050" i="1">
                                  <a:solidFill>
                                    <a:prstClr val="black"/>
                                  </a:solidFill>
                                  <a:latin typeface="Cambria Math" panose="02040503050406030204" pitchFamily="18" charset="0"/>
                                  <a:cs typeface="+mn-cs"/>
                                </a:rPr>
                                <m:t>𝑐</m:t>
                              </m:r>
                              <m:r>
                                <a:rPr kumimoji="1" lang="en-US" altLang="ja-JP" sz="1050" i="1">
                                  <a:solidFill>
                                    <a:prstClr val="black"/>
                                  </a:solidFill>
                                  <a:latin typeface="Cambria Math" panose="02040503050406030204" pitchFamily="18" charset="0"/>
                                  <a:cs typeface="+mn-cs"/>
                                </a:rPr>
                                <m:t>=1</m:t>
                              </m:r>
                            </m:sub>
                            <m:sup>
                              <m:sSub>
                                <m:sSubPr>
                                  <m:ctrlPr>
                                    <a:rPr kumimoji="1" lang="en-US" altLang="ja-JP" sz="1050" i="1">
                                      <a:solidFill>
                                        <a:prstClr val="black"/>
                                      </a:solidFill>
                                      <a:latin typeface="Cambria Math" panose="02040503050406030204" pitchFamily="18" charset="0"/>
                                      <a:cs typeface="+mn-cs"/>
                                    </a:rPr>
                                  </m:ctrlPr>
                                </m:sSubPr>
                                <m:e>
                                  <m:r>
                                    <a:rPr kumimoji="1" lang="en-US" altLang="ja-JP" sz="1050" i="1">
                                      <a:solidFill>
                                        <a:prstClr val="black"/>
                                      </a:solidFill>
                                      <a:latin typeface="Cambria Math" panose="02040503050406030204" pitchFamily="18" charset="0"/>
                                      <a:cs typeface="+mn-cs"/>
                                    </a:rPr>
                                    <m:t>𝑁</m:t>
                                  </m:r>
                                </m:e>
                                <m:sub>
                                  <m:r>
                                    <a:rPr kumimoji="1" lang="en-US" altLang="ja-JP" sz="1050" i="1">
                                      <a:solidFill>
                                        <a:prstClr val="black"/>
                                      </a:solidFill>
                                      <a:latin typeface="Cambria Math" panose="02040503050406030204" pitchFamily="18" charset="0"/>
                                      <a:cs typeface="+mn-cs"/>
                                    </a:rPr>
                                    <m:t>𝑐</m:t>
                                  </m:r>
                                </m:sub>
                              </m:sSub>
                            </m:sup>
                            <m:e>
                              <m:sSup>
                                <m:sSupPr>
                                  <m:ctrlPr>
                                    <a:rPr kumimoji="1" lang="pt-BR" altLang="ja-JP" sz="1050" i="1">
                                      <a:solidFill>
                                        <a:prstClr val="black"/>
                                      </a:solidFill>
                                      <a:latin typeface="Cambria Math" panose="02040503050406030204" pitchFamily="18" charset="0"/>
                                      <a:cs typeface="+mn-cs"/>
                                    </a:rPr>
                                  </m:ctrlPr>
                                </m:sSupPr>
                                <m:e>
                                  <m:d>
                                    <m:dPr>
                                      <m:begChr m:val="["/>
                                      <m:endChr m:val="]"/>
                                      <m:ctrlPr>
                                        <a:rPr kumimoji="1" lang="pt-BR" altLang="ja-JP" sz="1050" i="1">
                                          <a:solidFill>
                                            <a:prstClr val="black"/>
                                          </a:solidFill>
                                          <a:latin typeface="Cambria Math" panose="02040503050406030204" pitchFamily="18" charset="0"/>
                                          <a:cs typeface="+mn-cs"/>
                                        </a:rPr>
                                      </m:ctrlPr>
                                    </m:dPr>
                                    <m:e>
                                      <m:sSubSup>
                                        <m:sSubSupPr>
                                          <m:ctrlPr>
                                            <a:rPr kumimoji="1" lang="en-US" altLang="ja-JP" sz="1050" i="1">
                                              <a:solidFill>
                                                <a:prstClr val="black"/>
                                              </a:solidFill>
                                              <a:latin typeface="Cambria Math" panose="02040503050406030204" pitchFamily="18" charset="0"/>
                                              <a:cs typeface="+mn-cs"/>
                                            </a:rPr>
                                          </m:ctrlPr>
                                        </m:sSubSupPr>
                                        <m:e>
                                          <m:r>
                                            <a:rPr kumimoji="1" lang="ja-JP" altLang="en-US" sz="1050" i="1">
                                              <a:solidFill>
                                                <a:prstClr val="black"/>
                                              </a:solidFill>
                                              <a:latin typeface="Cambria Math" panose="02040503050406030204" pitchFamily="18" charset="0"/>
                                              <a:cs typeface="+mn-cs"/>
                                            </a:rPr>
                                            <m:t>𝜎</m:t>
                                          </m:r>
                                        </m:e>
                                        <m:sub>
                                          <m:r>
                                            <a:rPr kumimoji="1" lang="ja-JP" altLang="en-US" sz="1050" i="1">
                                              <a:solidFill>
                                                <a:prstClr val="black"/>
                                              </a:solidFill>
                                              <a:latin typeface="Cambria Math" panose="02040503050406030204" pitchFamily="18" charset="0"/>
                                              <a:cs typeface="+mn-cs"/>
                                            </a:rPr>
                                            <m:t>𝜋</m:t>
                                          </m:r>
                                          <m:r>
                                            <a:rPr kumimoji="1" lang="en-US" altLang="ja-JP" sz="1050" i="1">
                                              <a:solidFill>
                                                <a:prstClr val="black"/>
                                              </a:solidFill>
                                              <a:latin typeface="Cambria Math" panose="02040503050406030204" pitchFamily="18" charset="0"/>
                                              <a:cs typeface="+mn-cs"/>
                                            </a:rPr>
                                            <m:t>𝑁</m:t>
                                          </m:r>
                                          <m:r>
                                            <a:rPr kumimoji="1" lang="en-US" altLang="ja-JP" sz="1050" i="1">
                                              <a:solidFill>
                                                <a:prstClr val="black"/>
                                              </a:solidFill>
                                              <a:latin typeface="Cambria Math" panose="02040503050406030204" pitchFamily="18" charset="0"/>
                                              <a:cs typeface="+mn-cs"/>
                                            </a:rPr>
                                            <m:t>,</m:t>
                                          </m:r>
                                          <m:r>
                                            <a:rPr kumimoji="1" lang="en-US" altLang="ja-JP" sz="1050" i="1">
                                              <a:solidFill>
                                                <a:prstClr val="black"/>
                                              </a:solidFill>
                                              <a:latin typeface="Cambria Math" panose="02040503050406030204" pitchFamily="18" charset="0"/>
                                              <a:cs typeface="+mn-cs"/>
                                            </a:rPr>
                                            <m:t>𝑐</m:t>
                                          </m:r>
                                        </m:sub>
                                        <m:sup>
                                          <m:r>
                                            <a:rPr kumimoji="1" lang="en-US" altLang="ja-JP" sz="1050" i="1">
                                              <a:solidFill>
                                                <a:prstClr val="black"/>
                                              </a:solidFill>
                                              <a:latin typeface="Cambria Math" panose="02040503050406030204" pitchFamily="18" charset="0"/>
                                              <a:cs typeface="+mn-cs"/>
                                            </a:rPr>
                                            <m:t>𝑡𝑜𝑡</m:t>
                                          </m:r>
                                        </m:sup>
                                      </m:sSubSup>
                                      <m:r>
                                        <a:rPr kumimoji="1" lang="en-US" altLang="ja-JP" sz="1050" i="1">
                                          <a:solidFill>
                                            <a:prstClr val="black"/>
                                          </a:solidFill>
                                          <a:latin typeface="Cambria Math" panose="02040503050406030204" pitchFamily="18" charset="0"/>
                                          <a:cs typeface="+mn-cs"/>
                                        </a:rPr>
                                        <m:t>(</m:t>
                                      </m:r>
                                      <m:sSub>
                                        <m:sSubPr>
                                          <m:ctrlPr>
                                            <a:rPr kumimoji="1" lang="en-US" altLang="ja-JP" sz="1050" i="1">
                                              <a:solidFill>
                                                <a:prstClr val="black"/>
                                              </a:solidFill>
                                              <a:latin typeface="Cambria Math" panose="02040503050406030204" pitchFamily="18" charset="0"/>
                                              <a:cs typeface="+mn-cs"/>
                                            </a:rPr>
                                          </m:ctrlPr>
                                        </m:sSubPr>
                                        <m:e>
                                          <m:r>
                                            <a:rPr kumimoji="1" lang="en-US" altLang="ja-JP" sz="1050" i="1">
                                              <a:solidFill>
                                                <a:prstClr val="black"/>
                                              </a:solidFill>
                                              <a:latin typeface="Cambria Math" panose="02040503050406030204" pitchFamily="18" charset="0"/>
                                              <a:cs typeface="+mn-cs"/>
                                            </a:rPr>
                                            <m:t>𝐸</m:t>
                                          </m:r>
                                        </m:e>
                                        <m:sub>
                                          <m:r>
                                            <a:rPr kumimoji="1" lang="en-US" altLang="ja-JP" sz="1050" i="1">
                                              <a:solidFill>
                                                <a:prstClr val="black"/>
                                              </a:solidFill>
                                              <a:latin typeface="Cambria Math" panose="02040503050406030204" pitchFamily="18" charset="0"/>
                                              <a:cs typeface="+mn-cs"/>
                                            </a:rPr>
                                            <m:t>𝑗</m:t>
                                          </m:r>
                                        </m:sub>
                                      </m:sSub>
                                      <m:r>
                                        <a:rPr kumimoji="1" lang="en-US" altLang="ja-JP" sz="1050" i="1">
                                          <a:solidFill>
                                            <a:prstClr val="black"/>
                                          </a:solidFill>
                                          <a:latin typeface="Cambria Math" panose="02040503050406030204" pitchFamily="18" charset="0"/>
                                          <a:cs typeface="+mn-cs"/>
                                        </a:rPr>
                                        <m:t>)−</m:t>
                                      </m:r>
                                      <m:sSubSup>
                                        <m:sSubSupPr>
                                          <m:ctrlPr>
                                            <a:rPr kumimoji="1" lang="en-US" altLang="ja-JP" sz="1050" i="1">
                                              <a:solidFill>
                                                <a:prstClr val="black"/>
                                              </a:solidFill>
                                              <a:latin typeface="Cambria Math" panose="02040503050406030204" pitchFamily="18" charset="0"/>
                                              <a:cs typeface="+mn-cs"/>
                                            </a:rPr>
                                          </m:ctrlPr>
                                        </m:sSubSupPr>
                                        <m:e>
                                          <m:r>
                                            <a:rPr kumimoji="1" lang="ja-JP" altLang="en-US" sz="1050" i="1">
                                              <a:solidFill>
                                                <a:prstClr val="black"/>
                                              </a:solidFill>
                                              <a:latin typeface="Cambria Math" panose="02040503050406030204" pitchFamily="18" charset="0"/>
                                              <a:cs typeface="+mn-cs"/>
                                            </a:rPr>
                                            <m:t>𝜎</m:t>
                                          </m:r>
                                        </m:e>
                                        <m:sub>
                                          <m:r>
                                            <a:rPr kumimoji="1" lang="ja-JP" altLang="en-US" sz="1050" i="1">
                                              <a:solidFill>
                                                <a:prstClr val="black"/>
                                              </a:solidFill>
                                              <a:latin typeface="Cambria Math" panose="02040503050406030204" pitchFamily="18" charset="0"/>
                                              <a:cs typeface="+mn-cs"/>
                                            </a:rPr>
                                            <m:t>𝜋</m:t>
                                          </m:r>
                                          <m:r>
                                            <a:rPr kumimoji="1" lang="en-US" altLang="ja-JP" sz="1050" i="1">
                                              <a:solidFill>
                                                <a:prstClr val="black"/>
                                              </a:solidFill>
                                              <a:latin typeface="Cambria Math" panose="02040503050406030204" pitchFamily="18" charset="0"/>
                                              <a:cs typeface="+mn-cs"/>
                                            </a:rPr>
                                            <m:t>𝑁</m:t>
                                          </m:r>
                                          <m:r>
                                            <a:rPr kumimoji="1" lang="en-US" altLang="ja-JP" sz="1050" i="1">
                                              <a:solidFill>
                                                <a:prstClr val="black"/>
                                              </a:solidFill>
                                              <a:latin typeface="Cambria Math" panose="02040503050406030204" pitchFamily="18" charset="0"/>
                                              <a:cs typeface="+mn-cs"/>
                                            </a:rPr>
                                            <m:t>,</m:t>
                                          </m:r>
                                          <m:r>
                                            <a:rPr kumimoji="1" lang="en-US" altLang="ja-JP" sz="1050" i="1">
                                              <a:solidFill>
                                                <a:prstClr val="black"/>
                                              </a:solidFill>
                                              <a:latin typeface="Cambria Math" panose="02040503050406030204" pitchFamily="18" charset="0"/>
                                              <a:cs typeface="+mn-cs"/>
                                            </a:rPr>
                                            <m:t>𝑐</m:t>
                                          </m:r>
                                          <m:d>
                                            <m:dPr>
                                              <m:ctrlPr>
                                                <a:rPr kumimoji="1" lang="en-US" altLang="ja-JP" sz="1050" i="1">
                                                  <a:solidFill>
                                                    <a:prstClr val="black"/>
                                                  </a:solidFill>
                                                  <a:latin typeface="Cambria Math" panose="02040503050406030204" pitchFamily="18" charset="0"/>
                                                  <a:cs typeface="+mn-cs"/>
                                                </a:rPr>
                                              </m:ctrlPr>
                                            </m:dPr>
                                            <m:e>
                                              <m:func>
                                                <m:funcPr>
                                                  <m:ctrlPr>
                                                    <a:rPr kumimoji="1" lang="en-US" altLang="ja-JP" sz="1050" i="1">
                                                      <a:solidFill>
                                                        <a:prstClr val="black"/>
                                                      </a:solidFill>
                                                      <a:latin typeface="Cambria Math" panose="02040503050406030204" pitchFamily="18" charset="0"/>
                                                      <a:cs typeface="+mn-cs"/>
                                                    </a:rPr>
                                                  </m:ctrlPr>
                                                </m:funcPr>
                                                <m:fName>
                                                  <m:r>
                                                    <m:rPr>
                                                      <m:sty m:val="p"/>
                                                    </m:rPr>
                                                    <a:rPr kumimoji="1" lang="en-US" altLang="ja-JP" sz="1050">
                                                      <a:solidFill>
                                                        <a:prstClr val="black"/>
                                                      </a:solidFill>
                                                      <a:latin typeface="Cambria Math" panose="02040503050406030204" pitchFamily="18" charset="0"/>
                                                      <a:cs typeface="+mn-cs"/>
                                                    </a:rPr>
                                                    <m:t>exp</m:t>
                                                  </m:r>
                                                </m:fName>
                                                <m:e/>
                                              </m:func>
                                            </m:e>
                                          </m:d>
                                        </m:sub>
                                        <m:sup>
                                          <m:r>
                                            <a:rPr kumimoji="1" lang="en-US" altLang="ja-JP" sz="1050" i="1">
                                              <a:solidFill>
                                                <a:prstClr val="black"/>
                                              </a:solidFill>
                                              <a:latin typeface="Cambria Math" panose="02040503050406030204" pitchFamily="18" charset="0"/>
                                              <a:cs typeface="+mn-cs"/>
                                            </a:rPr>
                                            <m:t>𝑡𝑜𝑡</m:t>
                                          </m:r>
                                        </m:sup>
                                      </m:sSubSup>
                                      <m:r>
                                        <a:rPr kumimoji="1" lang="en-US" altLang="ja-JP" sz="1050" i="1">
                                          <a:solidFill>
                                            <a:prstClr val="black"/>
                                          </a:solidFill>
                                          <a:latin typeface="Cambria Math" panose="02040503050406030204" pitchFamily="18" charset="0"/>
                                          <a:cs typeface="+mn-cs"/>
                                        </a:rPr>
                                        <m:t>(</m:t>
                                      </m:r>
                                      <m:sSub>
                                        <m:sSubPr>
                                          <m:ctrlPr>
                                            <a:rPr kumimoji="1" lang="en-US" altLang="ja-JP" sz="1050" i="1">
                                              <a:solidFill>
                                                <a:prstClr val="black"/>
                                              </a:solidFill>
                                              <a:latin typeface="Cambria Math" panose="02040503050406030204" pitchFamily="18" charset="0"/>
                                              <a:cs typeface="+mn-cs"/>
                                            </a:rPr>
                                          </m:ctrlPr>
                                        </m:sSubPr>
                                        <m:e>
                                          <m:r>
                                            <a:rPr kumimoji="1" lang="en-US" altLang="ja-JP" sz="1050" i="1">
                                              <a:solidFill>
                                                <a:prstClr val="black"/>
                                              </a:solidFill>
                                              <a:latin typeface="Cambria Math" panose="02040503050406030204" pitchFamily="18" charset="0"/>
                                              <a:cs typeface="+mn-cs"/>
                                            </a:rPr>
                                            <m:t>𝐸</m:t>
                                          </m:r>
                                        </m:e>
                                        <m:sub>
                                          <m:r>
                                            <a:rPr kumimoji="1" lang="en-US" altLang="ja-JP" sz="1050" i="1">
                                              <a:solidFill>
                                                <a:prstClr val="black"/>
                                              </a:solidFill>
                                              <a:latin typeface="Cambria Math" panose="02040503050406030204" pitchFamily="18" charset="0"/>
                                              <a:cs typeface="+mn-cs"/>
                                            </a:rPr>
                                            <m:t>𝑗</m:t>
                                          </m:r>
                                        </m:sub>
                                      </m:sSub>
                                      <m:r>
                                        <a:rPr kumimoji="1" lang="en-US" altLang="ja-JP" sz="1050" i="1">
                                          <a:solidFill>
                                            <a:prstClr val="black"/>
                                          </a:solidFill>
                                          <a:latin typeface="Cambria Math" panose="02040503050406030204" pitchFamily="18" charset="0"/>
                                          <a:cs typeface="+mn-cs"/>
                                        </a:rPr>
                                        <m:t>)</m:t>
                                      </m:r>
                                    </m:e>
                                  </m:d>
                                </m:e>
                                <m:sup>
                                  <m:r>
                                    <a:rPr kumimoji="1" lang="en-US" altLang="ja-JP" sz="1050" i="1">
                                      <a:solidFill>
                                        <a:prstClr val="black"/>
                                      </a:solidFill>
                                      <a:latin typeface="Cambria Math" panose="02040503050406030204" pitchFamily="18" charset="0"/>
                                      <a:cs typeface="+mn-cs"/>
                                    </a:rPr>
                                    <m:t>2</m:t>
                                  </m:r>
                                </m:sup>
                              </m:sSup>
                            </m:e>
                          </m:nary>
                        </m:e>
                      </m:nary>
                    </m:oMath>
                  </m:oMathPara>
                </a14:m>
                <a:endParaRPr kumimoji="1" lang="ja-JP" altLang="en-US" sz="1050" dirty="0">
                  <a:solidFill>
                    <a:prstClr val="black"/>
                  </a:solidFill>
                  <a:latin typeface="游ゴシック" panose="020F0502020204030204"/>
                  <a:ea typeface="游ゴシック" panose="020B0400000000000000" pitchFamily="50" charset="-128"/>
                  <a:cs typeface="+mn-cs"/>
                </a:endParaRPr>
              </a:p>
            </p:txBody>
          </p:sp>
        </mc:Choice>
        <mc:Fallback xmlns="">
          <p:sp>
            <p:nvSpPr>
              <p:cNvPr id="4" name="テキスト ボックス 3">
                <a:extLst>
                  <a:ext uri="{FF2B5EF4-FFF2-40B4-BE49-F238E27FC236}">
                    <a16:creationId xmlns:a16="http://schemas.microsoft.com/office/drawing/2014/main" id="{AFBDC8D0-61D2-64C6-9A21-236ABC6DB241}"/>
                  </a:ext>
                </a:extLst>
              </p:cNvPr>
              <p:cNvSpPr txBox="1">
                <a:spLocks noRot="1" noChangeAspect="1" noMove="1" noResize="1" noEditPoints="1" noAdjustHandles="1" noChangeArrowheads="1" noChangeShapeType="1" noTextEdit="1"/>
              </p:cNvSpPr>
              <p:nvPr/>
            </p:nvSpPr>
            <p:spPr>
              <a:xfrm>
                <a:off x="514932" y="1664125"/>
                <a:ext cx="2874756" cy="472694"/>
              </a:xfrm>
              <a:prstGeom prst="rect">
                <a:avLst/>
              </a:prstGeom>
              <a:blipFill>
                <a:blip r:embed="rId3"/>
                <a:stretch>
                  <a:fillRect t="-118421" b="-173684"/>
                </a:stretch>
              </a:blipFill>
            </p:spPr>
            <p:txBody>
              <a:bodyPr/>
              <a:lstStyle/>
              <a:p>
                <a:r>
                  <a:rPr lang="en-US">
                    <a:noFill/>
                  </a:rPr>
                  <a:t> </a:t>
                </a:r>
              </a:p>
            </p:txBody>
          </p:sp>
        </mc:Fallback>
      </mc:AlternateContent>
      <p:pic>
        <p:nvPicPr>
          <p:cNvPr id="6" name="図 5" descr="図形&#10;&#10;自動的に生成された説明">
            <a:extLst>
              <a:ext uri="{FF2B5EF4-FFF2-40B4-BE49-F238E27FC236}">
                <a16:creationId xmlns:a16="http://schemas.microsoft.com/office/drawing/2014/main" id="{C53BFE9C-90C0-E6EC-FB10-EE6427E32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372" y="2805025"/>
            <a:ext cx="2604722" cy="2400685"/>
          </a:xfrm>
          <a:prstGeom prst="rect">
            <a:avLst/>
          </a:prstGeom>
        </p:spPr>
      </p:pic>
      <p:sp>
        <p:nvSpPr>
          <p:cNvPr id="7" name="テキスト ボックス 6">
            <a:extLst>
              <a:ext uri="{FF2B5EF4-FFF2-40B4-BE49-F238E27FC236}">
                <a16:creationId xmlns:a16="http://schemas.microsoft.com/office/drawing/2014/main" id="{1AFEE5CD-3B31-BEE9-7A36-DB76F2E9FA3E}"/>
              </a:ext>
            </a:extLst>
          </p:cNvPr>
          <p:cNvSpPr txBox="1"/>
          <p:nvPr/>
        </p:nvSpPr>
        <p:spPr>
          <a:xfrm>
            <a:off x="7998802" y="4365382"/>
            <a:ext cx="1005468" cy="646331"/>
          </a:xfrm>
          <a:prstGeom prst="rect">
            <a:avLst/>
          </a:prstGeom>
          <a:solidFill>
            <a:schemeClr val="bg1"/>
          </a:solidFill>
        </p:spPr>
        <p:txBody>
          <a:bodyPr wrap="none" rtlCol="0">
            <a:spAutoFit/>
          </a:bodyPr>
          <a:lstStyle/>
          <a:p>
            <a:r>
              <a:rPr lang="en-US" altLang="ja-JP" dirty="0">
                <a:solidFill>
                  <a:srgbClr val="FF0000"/>
                </a:solidFill>
                <a:latin typeface="Arial" panose="020B0604020202020204" pitchFamily="34" charset="0"/>
                <a:cs typeface="Arial" panose="020B0604020202020204" pitchFamily="34" charset="0"/>
              </a:rPr>
              <a:t>Tangent</a:t>
            </a:r>
          </a:p>
          <a:p>
            <a:r>
              <a:rPr kumimoji="1" lang="en-US" altLang="ja-JP" dirty="0">
                <a:solidFill>
                  <a:srgbClr val="FF0000"/>
                </a:solidFill>
                <a:latin typeface="Arial" panose="020B0604020202020204" pitchFamily="34" charset="0"/>
                <a:cs typeface="Arial" panose="020B0604020202020204" pitchFamily="34" charset="0"/>
              </a:rPr>
              <a:t>line</a:t>
            </a:r>
            <a:endParaRPr kumimoji="1" lang="ja-JP" altLang="en-US"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0C0A7AF-E104-138E-C709-F8AC91F5211D}"/>
              </a:ext>
            </a:extLst>
          </p:cNvPr>
          <p:cNvSpPr txBox="1"/>
          <p:nvPr/>
        </p:nvSpPr>
        <p:spPr>
          <a:xfrm>
            <a:off x="2782141" y="6470649"/>
            <a:ext cx="3410485" cy="369332"/>
          </a:xfrm>
          <a:prstGeom prst="rect">
            <a:avLst/>
          </a:prstGeom>
          <a:solidFill>
            <a:srgbClr val="FAA919"/>
          </a:solidFill>
        </p:spPr>
        <p:txBody>
          <a:bodyPr wrap="none" rtlCol="0">
            <a:spAutoFit/>
          </a:bodyPr>
          <a:lstStyle/>
          <a:p>
            <a:r>
              <a:rPr lang="en-US" altLang="ja-JP" b="1" dirty="0"/>
              <a:t>(slides provided by Hiroyuki </a:t>
            </a:r>
            <a:r>
              <a:rPr lang="en-US" altLang="ja-JP" b="1" dirty="0" err="1"/>
              <a:t>Sako</a:t>
            </a:r>
            <a:r>
              <a:rPr lang="en-US" altLang="ja-JP" b="1" dirty="0"/>
              <a:t>)</a:t>
            </a:r>
            <a:endParaRPr lang="en-US" b="1" dirty="0"/>
          </a:p>
        </p:txBody>
      </p:sp>
      <p:sp>
        <p:nvSpPr>
          <p:cNvPr id="8" name="TextBox 7">
            <a:extLst>
              <a:ext uri="{FF2B5EF4-FFF2-40B4-BE49-F238E27FC236}">
                <a16:creationId xmlns:a16="http://schemas.microsoft.com/office/drawing/2014/main" id="{22274433-4830-BA17-2742-9FC75C1C359C}"/>
              </a:ext>
            </a:extLst>
          </p:cNvPr>
          <p:cNvSpPr txBox="1"/>
          <p:nvPr/>
        </p:nvSpPr>
        <p:spPr>
          <a:xfrm>
            <a:off x="60116" y="6488668"/>
            <a:ext cx="1582421" cy="369332"/>
          </a:xfrm>
          <a:prstGeom prst="rect">
            <a:avLst/>
          </a:prstGeom>
          <a:solidFill>
            <a:srgbClr val="92D050"/>
          </a:solidFill>
        </p:spPr>
        <p:txBody>
          <a:bodyPr wrap="none" rtlCol="0">
            <a:spAutoFit/>
          </a:bodyPr>
          <a:lstStyle/>
          <a:p>
            <a:r>
              <a:rPr lang="en-US" dirty="0"/>
              <a:t>Go over if time</a:t>
            </a:r>
          </a:p>
        </p:txBody>
      </p:sp>
      <p:sp>
        <p:nvSpPr>
          <p:cNvPr id="9" name="Footer Placeholder 8">
            <a:extLst>
              <a:ext uri="{FF2B5EF4-FFF2-40B4-BE49-F238E27FC236}">
                <a16:creationId xmlns:a16="http://schemas.microsoft.com/office/drawing/2014/main" id="{6E3F6142-0966-F19B-BFF4-80AC79824094}"/>
              </a:ext>
            </a:extLst>
          </p:cNvPr>
          <p:cNvSpPr>
            <a:spLocks noGrp="1"/>
          </p:cNvSpPr>
          <p:nvPr>
            <p:ph type="ftr" sz="quarter" idx="11"/>
          </p:nvPr>
        </p:nvSpPr>
        <p:spPr/>
        <p:txBody>
          <a:bodyPr/>
          <a:lstStyle/>
          <a:p>
            <a:pPr>
              <a:defRPr/>
            </a:pPr>
            <a:r>
              <a:rPr lang="en-US"/>
              <a:t>NSTAR 2024 |     York, England   |    June 20, 2024      |    P.L. Cole</a:t>
            </a:r>
            <a:endParaRPr lang="en-US" dirty="0"/>
          </a:p>
        </p:txBody>
      </p:sp>
      <p:sp>
        <p:nvSpPr>
          <p:cNvPr id="10" name="Slide Number Placeholder 9">
            <a:extLst>
              <a:ext uri="{FF2B5EF4-FFF2-40B4-BE49-F238E27FC236}">
                <a16:creationId xmlns:a16="http://schemas.microsoft.com/office/drawing/2014/main" id="{20285F42-25E4-68CB-54B5-5A26013F4D75}"/>
              </a:ext>
            </a:extLst>
          </p:cNvPr>
          <p:cNvSpPr>
            <a:spLocks noGrp="1"/>
          </p:cNvSpPr>
          <p:nvPr>
            <p:ph type="sldNum" sz="quarter" idx="12"/>
          </p:nvPr>
        </p:nvSpPr>
        <p:spPr/>
        <p:txBody>
          <a:bodyPr/>
          <a:lstStyle/>
          <a:p>
            <a:pPr>
              <a:defRPr/>
            </a:pPr>
            <a:fld id="{AB7CE779-21FB-D348-B8EA-3C752F0DE6DE}" type="slidenum">
              <a:rPr lang="en-US" altLang="en-US" smtClean="0"/>
              <a:pPr>
                <a:defRPr/>
              </a:pPr>
              <a:t>34</a:t>
            </a:fld>
            <a:endParaRPr lang="en-US" altLang="en-US"/>
          </a:p>
        </p:txBody>
      </p:sp>
    </p:spTree>
    <p:extLst>
      <p:ext uri="{BB962C8B-B14F-4D97-AF65-F5344CB8AC3E}">
        <p14:creationId xmlns:p14="http://schemas.microsoft.com/office/powerpoint/2010/main" val="159846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thumbs.dreamstime.com/z/merci-22354898.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15" y="241814"/>
            <a:ext cx="9143385" cy="612609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1A4F754A-BCDB-6510-38A8-3043BF439EF3}"/>
              </a:ext>
            </a:extLst>
          </p:cNvPr>
          <p:cNvSpPr>
            <a:spLocks noGrp="1"/>
          </p:cNvSpPr>
          <p:nvPr>
            <p:ph type="ftr" sz="quarter" idx="11"/>
          </p:nvPr>
        </p:nvSpPr>
        <p:spPr>
          <a:xfrm>
            <a:off x="0" y="6470650"/>
            <a:ext cx="6553200" cy="365125"/>
          </a:xfrm>
        </p:spPr>
        <p:txBody>
          <a:bodyPr/>
          <a:lstStyle/>
          <a:p>
            <a:pPr>
              <a:defRPr/>
            </a:pPr>
            <a:r>
              <a:rPr lang="en-US"/>
              <a:t>NSTAR 2024 |     York, England   |    June 20, 2024      |    P.L. Cole</a:t>
            </a:r>
            <a:endParaRPr lang="en-US" dirty="0"/>
          </a:p>
        </p:txBody>
      </p:sp>
      <p:sp>
        <p:nvSpPr>
          <p:cNvPr id="3" name="Slide Number Placeholder 2">
            <a:extLst>
              <a:ext uri="{FF2B5EF4-FFF2-40B4-BE49-F238E27FC236}">
                <a16:creationId xmlns:a16="http://schemas.microsoft.com/office/drawing/2014/main" id="{788A50FC-1D41-292B-9FA7-B37FA2CCB84B}"/>
              </a:ext>
            </a:extLst>
          </p:cNvPr>
          <p:cNvSpPr>
            <a:spLocks noGrp="1"/>
          </p:cNvSpPr>
          <p:nvPr>
            <p:ph type="sldNum" sz="quarter" idx="12"/>
          </p:nvPr>
        </p:nvSpPr>
        <p:spPr/>
        <p:txBody>
          <a:bodyPr/>
          <a:lstStyle/>
          <a:p>
            <a:pPr>
              <a:defRPr/>
            </a:pPr>
            <a:fld id="{33386914-9120-D54D-A0BF-EF4C0751C264}" type="slidenum">
              <a:rPr lang="en-US" altLang="en-US" smtClean="0"/>
              <a:pPr>
                <a:defRPr/>
              </a:pPr>
              <a:t>35</a:t>
            </a:fld>
            <a:endParaRPr lang="en-US" altLang="en-US"/>
          </a:p>
        </p:txBody>
      </p:sp>
    </p:spTree>
    <p:extLst>
      <p:ext uri="{BB962C8B-B14F-4D97-AF65-F5344CB8AC3E}">
        <p14:creationId xmlns:p14="http://schemas.microsoft.com/office/powerpoint/2010/main" val="1266759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A5C7-704C-6F63-4CAF-9F49B6ADDE0B}"/>
              </a:ext>
            </a:extLst>
          </p:cNvPr>
          <p:cNvSpPr>
            <a:spLocks noGrp="1"/>
          </p:cNvSpPr>
          <p:nvPr>
            <p:ph type="title"/>
          </p:nvPr>
        </p:nvSpPr>
        <p:spPr/>
        <p:txBody>
          <a:bodyPr/>
          <a:lstStyle/>
          <a:p>
            <a:r>
              <a:rPr lang="en-US" dirty="0"/>
              <a:t>Why this Session (see Abstract)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4981FE4-D3E3-AECD-FC5D-C9C82195F2DF}"/>
                  </a:ext>
                </a:extLst>
              </p:cNvPr>
              <p:cNvSpPr>
                <a:spLocks noGrp="1"/>
              </p:cNvSpPr>
              <p:nvPr>
                <p:ph idx="1"/>
              </p:nvPr>
            </p:nvSpPr>
            <p:spPr>
              <a:xfrm>
                <a:off x="0" y="671332"/>
                <a:ext cx="9144000" cy="5799318"/>
              </a:xfrm>
            </p:spPr>
            <p:txBody>
              <a:bodyPr/>
              <a:lstStyle/>
              <a:p>
                <a:pPr marL="0" indent="0">
                  <a:buNone/>
                </a:pPr>
                <a:endParaRPr lang="en-AU" sz="6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algn="just"/>
                <a:r>
                  <a:rPr lang="en-AU" sz="2400" b="1"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We will focus on how to coordinate the physics of performing dynamical coupled-channel analyses on the reaction data of πN and </a:t>
                </a:r>
                <a:r>
                  <a:rPr lang="en-AU" sz="2400" b="1" dirty="0">
                    <a:solidFill>
                      <a:srgbClr val="000000"/>
                    </a:solidFill>
                    <a:effectLst/>
                    <a:latin typeface="Symbol" pitchFamily="2" charset="2"/>
                    <a:ea typeface="Aptos" panose="020B0004020202020204" pitchFamily="34" charset="0"/>
                    <a:cs typeface="Times New Roman" panose="02020603050405020304" pitchFamily="18" charset="0"/>
                  </a:rPr>
                  <a:t>g</a:t>
                </a:r>
                <a:r>
                  <a:rPr lang="en-AU" sz="2400" b="1" baseline="30000" dirty="0">
                    <a:solidFill>
                      <a:srgbClr val="000000"/>
                    </a:solidFill>
                    <a:effectLst/>
                    <a:latin typeface="Symbol" pitchFamily="2" charset="2"/>
                    <a:ea typeface="Aptos" panose="020B0004020202020204" pitchFamily="34" charset="0"/>
                    <a:cs typeface="Times New Roman" panose="02020603050405020304" pitchFamily="18" charset="0"/>
                  </a:rPr>
                  <a:t>(*)</a:t>
                </a:r>
                <a:r>
                  <a:rPr lang="en-AU" sz="2400" b="1" dirty="0">
                    <a:solidFill>
                      <a:srgbClr val="000000"/>
                    </a:solidFill>
                    <a:effectLst/>
                    <a:latin typeface="Symbol" pitchFamily="2" charset="2"/>
                    <a:ea typeface="Aptos" panose="020B0004020202020204" pitchFamily="34" charset="0"/>
                    <a:cs typeface="Times New Roman" panose="02020603050405020304" pitchFamily="18" charset="0"/>
                  </a:rPr>
                  <a:t>N </a:t>
                </a:r>
                <a14:m>
                  <m:oMath xmlns:m="http://schemas.openxmlformats.org/officeDocument/2006/math">
                    <m:r>
                      <a:rPr lang="en-AU" sz="2400" b="1" i="1">
                        <a:solidFill>
                          <a:srgbClr val="000000"/>
                        </a:solidFill>
                        <a:effectLst/>
                        <a:latin typeface="Cambria Math" panose="02040503050406030204" pitchFamily="18" charset="0"/>
                        <a:ea typeface="Aptos" panose="020B0004020202020204" pitchFamily="34" charset="0"/>
                        <a:cs typeface="Times New Roman" panose="02020603050405020304" pitchFamily="18" charset="0"/>
                      </a:rPr>
                      <m:t>→</m:t>
                    </m:r>
                  </m:oMath>
                </a14:m>
                <a:r>
                  <a:rPr lang="en-AU" sz="2400" b="1" dirty="0">
                    <a:solidFill>
                      <a:srgbClr val="000000"/>
                    </a:solidFill>
                    <a:effectLst/>
                    <a:latin typeface="Symbol" pitchFamily="2" charset="2"/>
                    <a:ea typeface="Times New Roman" panose="02020603050405020304" pitchFamily="18" charset="0"/>
                    <a:cs typeface="Times New Roman" panose="02020603050405020304" pitchFamily="18" charset="0"/>
                  </a:rPr>
                  <a:t> </a:t>
                </a:r>
                <a:r>
                  <a:rPr lang="el-GR" sz="24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π</a:t>
                </a:r>
                <a:r>
                  <a:rPr lang="en-US" sz="24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πN and K</a:t>
                </a:r>
                <a:r>
                  <a:rPr lang="en-US" sz="2400" b="1" dirty="0">
                    <a:solidFill>
                      <a:srgbClr val="000000"/>
                    </a:solidFill>
                    <a:effectLst/>
                    <a:latin typeface="Symbol" pitchFamily="2" charset="2"/>
                    <a:ea typeface="Times New Roman" panose="02020603050405020304" pitchFamily="18" charset="0"/>
                    <a:cs typeface="Times New Roman" panose="02020603050405020304" pitchFamily="18" charset="0"/>
                  </a:rPr>
                  <a:t>L/KS.   </a:t>
                </a:r>
              </a:p>
              <a:p>
                <a:pPr algn="just"/>
                <a:endParaRPr lang="en-US" sz="800" b="1" dirty="0">
                  <a:solidFill>
                    <a:srgbClr val="000000"/>
                  </a:solidFill>
                  <a:latin typeface="Symbol" pitchFamily="2" charset="2"/>
                  <a:ea typeface="Times New Roman" panose="02020603050405020304" pitchFamily="18" charset="0"/>
                  <a:cs typeface="Times New Roman" panose="02020603050405020304" pitchFamily="18" charset="0"/>
                </a:endParaRPr>
              </a:p>
              <a:p>
                <a:pPr algn="just"/>
                <a:r>
                  <a:rPr lang="en-US" sz="24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This will require a full amplitude and partial-wave analysis to constrain the pion- and electron-induced N* production.</a:t>
                </a:r>
                <a:r>
                  <a:rPr lang="en-US" sz="24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p>
              <a:p>
                <a:pPr algn="just"/>
                <a:endParaRPr lang="en-US" sz="8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algn="just"/>
                <a:r>
                  <a:rPr lang="en-US" sz="24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We will also discuss spanning the gap of the space-like (</a:t>
                </a:r>
                <a:r>
                  <a:rPr lang="en-US" sz="2400" b="1" i="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q</a:t>
                </a:r>
                <a:r>
                  <a:rPr lang="en-US" sz="2400" b="1" baseline="30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a:t>
                </a:r>
                <a:r>
                  <a:rPr lang="en-US" sz="24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&lt; 0) and time-like (</a:t>
                </a:r>
                <a:r>
                  <a:rPr lang="en-US" sz="2400" b="1" i="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q</a:t>
                </a:r>
                <a:r>
                  <a:rPr lang="en-US" sz="2400" b="1" baseline="30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a:t>
                </a:r>
                <a:r>
                  <a:rPr lang="en-US" sz="24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&gt; 0) divide anchored by the photoproduction data at </a:t>
                </a:r>
                <a:r>
                  <a:rPr lang="en-US" sz="2400" b="1" i="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q</a:t>
                </a:r>
                <a:r>
                  <a:rPr lang="en-US" sz="2400" b="1" baseline="30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a:t>
                </a:r>
                <a:r>
                  <a:rPr lang="en-US" sz="24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 0. </a:t>
                </a:r>
                <a:r>
                  <a:rPr lang="en-US" sz="24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p>
              <a:p>
                <a:endParaRPr lang="en-US" sz="8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0" indent="0" algn="ctr">
                  <a:spcBef>
                    <a:spcPts val="0"/>
                  </a:spcBef>
                  <a:buNone/>
                </a:pPr>
                <a:endParaRPr lang="en-AU" sz="18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indent="0" algn="ctr">
                  <a:spcBef>
                    <a:spcPts val="0"/>
                  </a:spcBef>
                  <a:buNone/>
                </a:pPr>
                <a:r>
                  <a:rPr lang="en-AU" sz="2400" b="1"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a:t>
                </a:r>
                <a:r>
                  <a:rPr lang="en-AU" sz="2000" b="1"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Context for this proposal is provided in </a:t>
                </a:r>
                <a:r>
                  <a:rPr lang="en-AU" sz="2000" b="1" u="sng" dirty="0">
                    <a:solidFill>
                      <a:srgbClr val="FF0000"/>
                    </a:solidFill>
                    <a:effectLst/>
                    <a:latin typeface="Aptos" panose="020B0004020202020204" pitchFamily="34" charset="0"/>
                    <a:ea typeface="Aptos" panose="020B0004020202020204" pitchFamily="34" charset="0"/>
                    <a:cs typeface="Times New Roman" panose="02020603050405020304" pitchFamily="18" charset="0"/>
                    <a:hlinkClick r:id="rId2" tooltip="Original URL: https://urldefense.proofpoint.com/v2/url?u=https-3A__edition.pagesuite.com_html5_reader_production_default.aspx-3Fpnum-3D288-26edid-3D34216959-2D80ec-2D4ce6-2Daf9a-2Db90be9d71c84-26isshared-3Dtrue&amp;d=DwMGaQ&amp;c=CJqEzB1piLOyyvZjb8YUQw&amp;r=5d2A05CB">
                      <a:extLst>
                        <a:ext uri="{A12FA001-AC4F-418D-AE19-62706E023703}">
                          <ahyp:hlinkClr xmlns:ahyp="http://schemas.microsoft.com/office/drawing/2018/hyperlinkcolor" val="tx"/>
                        </a:ext>
                      </a:extLst>
                    </a:hlinkClick>
                  </a:rPr>
                  <a:t>Exploring the production</a:t>
                </a:r>
              </a:p>
              <a:p>
                <a:pPr marL="0" indent="0" algn="ctr">
                  <a:spcBef>
                    <a:spcPts val="0"/>
                  </a:spcBef>
                  <a:buNone/>
                </a:pPr>
                <a:r>
                  <a:rPr lang="en-AU" sz="2000" b="1" u="sng" dirty="0">
                    <a:solidFill>
                      <a:srgbClr val="FF0000"/>
                    </a:solidFill>
                    <a:effectLst/>
                    <a:latin typeface="Aptos" panose="020B0004020202020204" pitchFamily="34" charset="0"/>
                    <a:ea typeface="Aptos" panose="020B0004020202020204" pitchFamily="34" charset="0"/>
                    <a:cs typeface="Times New Roman" panose="02020603050405020304" pitchFamily="18" charset="0"/>
                    <a:hlinkClick r:id="rId2" tooltip="Original URL: https://urldefense.proofpoint.com/v2/url?u=https-3A__edition.pagesuite.com_html5_reader_production_default.aspx-3Fpnum-3D288-26edid-3D34216959-2D80ec-2D4ce6-2Daf9a-2Db90be9d71c84-26isshared-3Dtrue&amp;d=DwMGaQ&amp;c=CJqEzB1piLOyyvZjb8YUQw&amp;r=5d2A05CB">
                      <a:extLst>
                        <a:ext uri="{A12FA001-AC4F-418D-AE19-62706E023703}">
                          <ahyp:hlinkClr xmlns:ahyp="http://schemas.microsoft.com/office/drawing/2018/hyperlinkcolor" val="tx"/>
                        </a:ext>
                      </a:extLst>
                    </a:hlinkClick>
                  </a:rPr>
                  <a:t> of N*s with pion and electron beams</a:t>
                </a:r>
                <a:r>
                  <a:rPr lang="en-AU" sz="2000" b="1"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published December 2022</a:t>
                </a:r>
              </a:p>
              <a:p>
                <a:pPr marL="0" indent="0" algn="ctr">
                  <a:spcBef>
                    <a:spcPts val="0"/>
                  </a:spcBef>
                  <a:buNone/>
                </a:pPr>
                <a:r>
                  <a:rPr lang="en-AU" sz="2000" b="1"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in the quarterly online journal </a:t>
                </a:r>
                <a:r>
                  <a:rPr lang="en-AU" sz="2000" b="1" i="1"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The Innovation Platform</a:t>
                </a:r>
                <a:r>
                  <a:rPr lang="en-AU" sz="2400" b="1"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a:t>
                </a:r>
                <a:endParaRPr lang="en-US" sz="2400" b="1" dirty="0">
                  <a:solidFill>
                    <a:srgbClr val="FF0000"/>
                  </a:solidFill>
                </a:endParaRPr>
              </a:p>
            </p:txBody>
          </p:sp>
        </mc:Choice>
        <mc:Fallback>
          <p:sp>
            <p:nvSpPr>
              <p:cNvPr id="3" name="Content Placeholder 2">
                <a:extLst>
                  <a:ext uri="{FF2B5EF4-FFF2-40B4-BE49-F238E27FC236}">
                    <a16:creationId xmlns:a16="http://schemas.microsoft.com/office/drawing/2014/main" id="{F4981FE4-D3E3-AECD-FC5D-C9C82195F2DF}"/>
                  </a:ext>
                </a:extLst>
              </p:cNvPr>
              <p:cNvSpPr>
                <a:spLocks noGrp="1" noRot="1" noChangeAspect="1" noMove="1" noResize="1" noEditPoints="1" noAdjustHandles="1" noChangeArrowheads="1" noChangeShapeType="1" noTextEdit="1"/>
              </p:cNvSpPr>
              <p:nvPr>
                <p:ph idx="1"/>
              </p:nvPr>
            </p:nvSpPr>
            <p:spPr>
              <a:xfrm>
                <a:off x="0" y="671332"/>
                <a:ext cx="9144000" cy="5799318"/>
              </a:xfrm>
              <a:blipFill>
                <a:blip r:embed="rId3"/>
                <a:stretch>
                  <a:fillRect l="-972" r="-1111"/>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9791FBEB-8642-B6EE-9CAD-0B2738B2D02E}"/>
              </a:ext>
            </a:extLst>
          </p:cNvPr>
          <p:cNvSpPr>
            <a:spLocks noGrp="1"/>
          </p:cNvSpPr>
          <p:nvPr>
            <p:ph type="ftr" sz="quarter" idx="11"/>
          </p:nvPr>
        </p:nvSpPr>
        <p:spPr>
          <a:xfrm>
            <a:off x="0" y="6470650"/>
            <a:ext cx="6553200" cy="365125"/>
          </a:xfrm>
        </p:spPr>
        <p:txBody>
          <a:bodyPr/>
          <a:lstStyle/>
          <a:p>
            <a:pPr>
              <a:defRPr/>
            </a:pPr>
            <a:r>
              <a:rPr lang="en-US" dirty="0"/>
              <a:t>NSTAR 2024 |     York, England   |    June 20, 2024      |    P.L. Cole</a:t>
            </a:r>
          </a:p>
        </p:txBody>
      </p:sp>
      <p:sp>
        <p:nvSpPr>
          <p:cNvPr id="5" name="Slide Number Placeholder 4">
            <a:extLst>
              <a:ext uri="{FF2B5EF4-FFF2-40B4-BE49-F238E27FC236}">
                <a16:creationId xmlns:a16="http://schemas.microsoft.com/office/drawing/2014/main" id="{96ABCEA7-1F2B-B7EF-E475-A26E79833740}"/>
              </a:ext>
            </a:extLst>
          </p:cNvPr>
          <p:cNvSpPr>
            <a:spLocks noGrp="1"/>
          </p:cNvSpPr>
          <p:nvPr>
            <p:ph type="sldNum" sz="quarter" idx="12"/>
          </p:nvPr>
        </p:nvSpPr>
        <p:spPr/>
        <p:txBody>
          <a:bodyPr/>
          <a:lstStyle/>
          <a:p>
            <a:pPr>
              <a:defRPr/>
            </a:pPr>
            <a:fld id="{AB7CE779-21FB-D348-B8EA-3C752F0DE6DE}" type="slidenum">
              <a:rPr lang="en-US" altLang="en-US" smtClean="0"/>
              <a:pPr>
                <a:defRPr/>
              </a:pPr>
              <a:t>4</a:t>
            </a:fld>
            <a:endParaRPr lang="en-US" altLang="en-US"/>
          </a:p>
        </p:txBody>
      </p:sp>
    </p:spTree>
    <p:extLst>
      <p:ext uri="{BB962C8B-B14F-4D97-AF65-F5344CB8AC3E}">
        <p14:creationId xmlns:p14="http://schemas.microsoft.com/office/powerpoint/2010/main" val="191719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72EB08F-599B-480F-F50E-48E8FC6A3AF5}"/>
              </a:ext>
            </a:extLst>
          </p:cNvPr>
          <p:cNvPicPr>
            <a:picLocks noGrp="1" noChangeAspect="1"/>
          </p:cNvPicPr>
          <p:nvPr>
            <p:ph idx="1"/>
          </p:nvPr>
        </p:nvPicPr>
        <p:blipFill>
          <a:blip r:embed="rId2"/>
          <a:stretch>
            <a:fillRect/>
          </a:stretch>
        </p:blipFill>
        <p:spPr>
          <a:xfrm>
            <a:off x="412376" y="1085336"/>
            <a:ext cx="3787738" cy="5272309"/>
          </a:xfrm>
          <a:prstGeom prst="rect">
            <a:avLst/>
          </a:prstGeom>
        </p:spPr>
      </p:pic>
      <p:pic>
        <p:nvPicPr>
          <p:cNvPr id="7" name="Picture 6">
            <a:extLst>
              <a:ext uri="{FF2B5EF4-FFF2-40B4-BE49-F238E27FC236}">
                <a16:creationId xmlns:a16="http://schemas.microsoft.com/office/drawing/2014/main" id="{6BEEAE1C-134C-39EF-24D4-D785099E4ECC}"/>
              </a:ext>
            </a:extLst>
          </p:cNvPr>
          <p:cNvPicPr>
            <a:picLocks noChangeAspect="1"/>
          </p:cNvPicPr>
          <p:nvPr/>
        </p:nvPicPr>
        <p:blipFill rotWithShape="1">
          <a:blip r:embed="rId3"/>
          <a:srcRect r="2131"/>
          <a:stretch/>
        </p:blipFill>
        <p:spPr>
          <a:xfrm>
            <a:off x="5061899" y="927392"/>
            <a:ext cx="3787739" cy="5430253"/>
          </a:xfrm>
          <a:prstGeom prst="rect">
            <a:avLst/>
          </a:prstGeom>
        </p:spPr>
      </p:pic>
      <p:sp>
        <p:nvSpPr>
          <p:cNvPr id="3" name="TextBox 2">
            <a:extLst>
              <a:ext uri="{FF2B5EF4-FFF2-40B4-BE49-F238E27FC236}">
                <a16:creationId xmlns:a16="http://schemas.microsoft.com/office/drawing/2014/main" id="{E2EB3FAE-930D-AD30-F8F9-D7A293038D22}"/>
              </a:ext>
            </a:extLst>
          </p:cNvPr>
          <p:cNvSpPr txBox="1"/>
          <p:nvPr/>
        </p:nvSpPr>
        <p:spPr>
          <a:xfrm>
            <a:off x="64168" y="2668176"/>
            <a:ext cx="9015663" cy="3262432"/>
          </a:xfrm>
          <a:prstGeom prst="rect">
            <a:avLst/>
          </a:prstGeom>
          <a:solidFill>
            <a:srgbClr val="FFC000"/>
          </a:solidFill>
        </p:spPr>
        <p:txBody>
          <a:bodyPr wrap="square" rtlCol="0">
            <a:spAutoFit/>
          </a:bodyPr>
          <a:lstStyle/>
          <a:p>
            <a:endParaRPr lang="en-US" sz="1800" dirty="0">
              <a:solidFill>
                <a:srgbClr val="000000"/>
              </a:solidFill>
              <a:effectLst/>
              <a:latin typeface="Calibri" panose="020F0502020204030204" pitchFamily="34" charset="0"/>
            </a:endParaRPr>
          </a:p>
          <a:p>
            <a:r>
              <a:rPr lang="en-US" sz="1800" dirty="0">
                <a:solidFill>
                  <a:srgbClr val="000000"/>
                </a:solidFill>
                <a:effectLst/>
                <a:latin typeface="Calibri" panose="020F0502020204030204" pitchFamily="34" charset="0"/>
              </a:rPr>
              <a:t>The purpose of the articles was guided by the statement below:</a:t>
            </a:r>
          </a:p>
          <a:p>
            <a:br>
              <a:rPr lang="en-US" sz="1800" dirty="0">
                <a:solidFill>
                  <a:srgbClr val="000000"/>
                </a:solidFill>
                <a:effectLst/>
                <a:latin typeface="Calibri" panose="020F0502020204030204" pitchFamily="34" charset="0"/>
              </a:rPr>
            </a:br>
            <a:endParaRPr lang="en-US" sz="1800" dirty="0">
              <a:solidFill>
                <a:srgbClr val="000000"/>
              </a:solidFill>
              <a:effectLst/>
              <a:latin typeface="Calibri" panose="020F0502020204030204" pitchFamily="34" charset="0"/>
            </a:endParaRPr>
          </a:p>
          <a:p>
            <a:pPr algn="just"/>
            <a:r>
              <a:rPr lang="en-US" sz="1600" dirty="0">
                <a:solidFill>
                  <a:srgbClr val="44546A"/>
                </a:solidFill>
                <a:effectLst/>
                <a:latin typeface="Calibri" panose="020F0502020204030204" pitchFamily="34" charset="0"/>
              </a:rPr>
              <a:t>The publication will be distributed digitally to over 200 000 people to include policy makers in nuclear physics in Europe, the US, Canada, Asia and the rest of the world. This will include local authorities, regional governments,  government agencies, ministries and research councils as well as the scientific community, industry and academic institutions. It is also distributed to EU institutions like European Parliament, European Commission and the  European Research Council and international agencies.  </a:t>
            </a:r>
            <a:endParaRPr lang="en-US" sz="1600" dirty="0">
              <a:solidFill>
                <a:srgbClr val="201F1E"/>
              </a:solidFill>
              <a:effectLst/>
              <a:latin typeface="Calibri" panose="020F0502020204030204" pitchFamily="34" charset="0"/>
            </a:endParaRPr>
          </a:p>
          <a:p>
            <a:r>
              <a:rPr lang="en-US" sz="1800" dirty="0">
                <a:solidFill>
                  <a:srgbClr val="44546A"/>
                </a:solidFill>
                <a:effectLst/>
                <a:latin typeface="Calibri" panose="020F0502020204030204" pitchFamily="34" charset="0"/>
              </a:rPr>
              <a:t> </a:t>
            </a:r>
            <a:endParaRPr lang="en-US" sz="1800" dirty="0">
              <a:solidFill>
                <a:srgbClr val="201F1E"/>
              </a:solidFill>
              <a:effectLst/>
              <a:latin typeface="Calibri" panose="020F0502020204030204" pitchFamily="34" charset="0"/>
            </a:endParaRPr>
          </a:p>
          <a:p>
            <a:r>
              <a:rPr lang="en-US" sz="1800" dirty="0">
                <a:solidFill>
                  <a:srgbClr val="000000"/>
                </a:solidFill>
                <a:effectLst/>
                <a:latin typeface="Calibri" panose="020F0502020204030204" pitchFamily="34" charset="0"/>
              </a:rPr>
              <a:t>We seek to get the word out on the timeliness and importance of N* research.  </a:t>
            </a:r>
          </a:p>
          <a:p>
            <a:endParaRPr lang="en-US" dirty="0"/>
          </a:p>
        </p:txBody>
      </p:sp>
      <p:sp>
        <p:nvSpPr>
          <p:cNvPr id="4" name="Footer Placeholder 3">
            <a:extLst>
              <a:ext uri="{FF2B5EF4-FFF2-40B4-BE49-F238E27FC236}">
                <a16:creationId xmlns:a16="http://schemas.microsoft.com/office/drawing/2014/main" id="{C3F19D87-F58B-6F8D-887A-6095AC6125A4}"/>
              </a:ext>
            </a:extLst>
          </p:cNvPr>
          <p:cNvSpPr>
            <a:spLocks noGrp="1"/>
          </p:cNvSpPr>
          <p:nvPr>
            <p:ph type="ftr" sz="quarter" idx="11"/>
          </p:nvPr>
        </p:nvSpPr>
        <p:spPr>
          <a:xfrm>
            <a:off x="64168" y="6470650"/>
            <a:ext cx="6489032" cy="365125"/>
          </a:xfrm>
        </p:spPr>
        <p:txBody>
          <a:bodyPr/>
          <a:lstStyle/>
          <a:p>
            <a:pPr>
              <a:defRPr/>
            </a:pPr>
            <a:r>
              <a:rPr lang="en-US"/>
              <a:t>NSTAR 2024 |     York, England   |    June 20, 2024      |    P.L. Cole</a:t>
            </a:r>
            <a:endParaRPr lang="en-US" dirty="0"/>
          </a:p>
        </p:txBody>
      </p:sp>
      <p:sp>
        <p:nvSpPr>
          <p:cNvPr id="10" name="Title 1">
            <a:extLst>
              <a:ext uri="{FF2B5EF4-FFF2-40B4-BE49-F238E27FC236}">
                <a16:creationId xmlns:a16="http://schemas.microsoft.com/office/drawing/2014/main" id="{EE0F5306-18D8-6F37-A560-D62D01E2BA6D}"/>
              </a:ext>
            </a:extLst>
          </p:cNvPr>
          <p:cNvSpPr>
            <a:spLocks noGrp="1"/>
          </p:cNvSpPr>
          <p:nvPr>
            <p:ph type="title"/>
          </p:nvPr>
        </p:nvSpPr>
        <p:spPr>
          <a:xfrm>
            <a:off x="64168" y="-75809"/>
            <a:ext cx="9144000" cy="844551"/>
          </a:xfrm>
        </p:spPr>
        <p:txBody>
          <a:bodyPr/>
          <a:lstStyle/>
          <a:p>
            <a:r>
              <a:rPr lang="en-US" sz="2800" dirty="0"/>
              <a:t>Getting the word out for why N*s to Policy Makers</a:t>
            </a:r>
          </a:p>
        </p:txBody>
      </p:sp>
      <p:sp>
        <p:nvSpPr>
          <p:cNvPr id="2" name="Slide Number Placeholder 1">
            <a:extLst>
              <a:ext uri="{FF2B5EF4-FFF2-40B4-BE49-F238E27FC236}">
                <a16:creationId xmlns:a16="http://schemas.microsoft.com/office/drawing/2014/main" id="{96D2494F-FE88-89CB-8BE7-604B404C96F5}"/>
              </a:ext>
            </a:extLst>
          </p:cNvPr>
          <p:cNvSpPr>
            <a:spLocks noGrp="1"/>
          </p:cNvSpPr>
          <p:nvPr>
            <p:ph type="sldNum" sz="quarter" idx="12"/>
          </p:nvPr>
        </p:nvSpPr>
        <p:spPr/>
        <p:txBody>
          <a:bodyPr/>
          <a:lstStyle/>
          <a:p>
            <a:pPr>
              <a:defRPr/>
            </a:pPr>
            <a:fld id="{AB7CE779-21FB-D348-B8EA-3C752F0DE6DE}" type="slidenum">
              <a:rPr lang="en-US" altLang="en-US" smtClean="0"/>
              <a:pPr>
                <a:defRPr/>
              </a:pPr>
              <a:t>5</a:t>
            </a:fld>
            <a:endParaRPr lang="en-US" altLang="en-US"/>
          </a:p>
        </p:txBody>
      </p:sp>
    </p:spTree>
    <p:extLst>
      <p:ext uri="{BB962C8B-B14F-4D97-AF65-F5344CB8AC3E}">
        <p14:creationId xmlns:p14="http://schemas.microsoft.com/office/powerpoint/2010/main" val="3403493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BAE67-BFEB-8E63-3979-A4592984AEE5}"/>
              </a:ext>
            </a:extLst>
          </p:cNvPr>
          <p:cNvSpPr>
            <a:spLocks noGrp="1"/>
          </p:cNvSpPr>
          <p:nvPr>
            <p:ph type="title"/>
          </p:nvPr>
        </p:nvSpPr>
        <p:spPr>
          <a:xfrm>
            <a:off x="0" y="-30163"/>
            <a:ext cx="9144000" cy="844551"/>
          </a:xfrm>
        </p:spPr>
        <p:txBody>
          <a:bodyPr/>
          <a:lstStyle/>
          <a:p>
            <a:r>
              <a:rPr lang="en-US" sz="2400" dirty="0"/>
              <a:t>Exploring the production of N*s with pion and electron beams</a:t>
            </a:r>
            <a:br>
              <a:rPr lang="en-US" sz="2400" dirty="0"/>
            </a:br>
            <a:r>
              <a:rPr lang="en-US" sz="2400" dirty="0"/>
              <a:t>This article stresses the need for </a:t>
            </a:r>
            <a:r>
              <a:rPr lang="en-US" sz="2400" b="1" dirty="0">
                <a:solidFill>
                  <a:srgbClr val="FF0000"/>
                </a:solidFill>
              </a:rPr>
              <a:t>Coupled–Channel Analysis</a:t>
            </a:r>
          </a:p>
        </p:txBody>
      </p:sp>
      <p:pic>
        <p:nvPicPr>
          <p:cNvPr id="6" name="Content Placeholder 5">
            <a:extLst>
              <a:ext uri="{FF2B5EF4-FFF2-40B4-BE49-F238E27FC236}">
                <a16:creationId xmlns:a16="http://schemas.microsoft.com/office/drawing/2014/main" id="{7AD473AD-9924-2951-AEA5-7EC2B536BDB2}"/>
              </a:ext>
            </a:extLst>
          </p:cNvPr>
          <p:cNvPicPr>
            <a:picLocks noGrp="1" noChangeAspect="1"/>
          </p:cNvPicPr>
          <p:nvPr>
            <p:ph idx="1"/>
          </p:nvPr>
        </p:nvPicPr>
        <p:blipFill>
          <a:blip r:embed="rId2"/>
          <a:stretch>
            <a:fillRect/>
          </a:stretch>
        </p:blipFill>
        <p:spPr>
          <a:xfrm>
            <a:off x="987638" y="1011100"/>
            <a:ext cx="7168723" cy="5090218"/>
          </a:xfrm>
          <a:prstGeom prst="rect">
            <a:avLst/>
          </a:prstGeom>
        </p:spPr>
      </p:pic>
      <p:sp>
        <p:nvSpPr>
          <p:cNvPr id="7" name="TextBox 6">
            <a:extLst>
              <a:ext uri="{FF2B5EF4-FFF2-40B4-BE49-F238E27FC236}">
                <a16:creationId xmlns:a16="http://schemas.microsoft.com/office/drawing/2014/main" id="{67E56D12-2FF6-B196-1439-274B2299F3D8}"/>
              </a:ext>
            </a:extLst>
          </p:cNvPr>
          <p:cNvSpPr txBox="1"/>
          <p:nvPr/>
        </p:nvSpPr>
        <p:spPr>
          <a:xfrm>
            <a:off x="4872942" y="6101318"/>
            <a:ext cx="4262055" cy="369332"/>
          </a:xfrm>
          <a:prstGeom prst="rect">
            <a:avLst/>
          </a:prstGeom>
          <a:solidFill>
            <a:srgbClr val="FFC000"/>
          </a:solidFill>
        </p:spPr>
        <p:txBody>
          <a:bodyPr wrap="square" rtlCol="0">
            <a:spAutoFit/>
          </a:bodyPr>
          <a:lstStyle/>
          <a:p>
            <a:r>
              <a:rPr lang="en-US" dirty="0">
                <a:hlinkClick r:id="rId3"/>
              </a:rPr>
              <a:t>Issue 12 (December 2022) pages 288 to 292</a:t>
            </a:r>
            <a:endParaRPr lang="en-US" dirty="0"/>
          </a:p>
        </p:txBody>
      </p:sp>
      <p:sp>
        <p:nvSpPr>
          <p:cNvPr id="4" name="Footer Placeholder 3">
            <a:extLst>
              <a:ext uri="{FF2B5EF4-FFF2-40B4-BE49-F238E27FC236}">
                <a16:creationId xmlns:a16="http://schemas.microsoft.com/office/drawing/2014/main" id="{37111590-D46D-1B44-02F2-D17CBFBBFA99}"/>
              </a:ext>
            </a:extLst>
          </p:cNvPr>
          <p:cNvSpPr>
            <a:spLocks noGrp="1"/>
          </p:cNvSpPr>
          <p:nvPr>
            <p:ph type="ftr" sz="quarter" idx="11"/>
          </p:nvPr>
        </p:nvSpPr>
        <p:spPr>
          <a:xfrm>
            <a:off x="9003" y="6470650"/>
            <a:ext cx="6544197" cy="365125"/>
          </a:xfrm>
        </p:spPr>
        <p:txBody>
          <a:bodyPr/>
          <a:lstStyle/>
          <a:p>
            <a:pPr>
              <a:defRPr/>
            </a:pPr>
            <a:r>
              <a:rPr lang="en-US"/>
              <a:t>NSTAR 2024 |     York, England   |    June 20, 2024      |    P.L. Cole</a:t>
            </a:r>
            <a:endParaRPr lang="en-US" dirty="0"/>
          </a:p>
        </p:txBody>
      </p:sp>
      <p:sp>
        <p:nvSpPr>
          <p:cNvPr id="3" name="Slide Number Placeholder 2">
            <a:extLst>
              <a:ext uri="{FF2B5EF4-FFF2-40B4-BE49-F238E27FC236}">
                <a16:creationId xmlns:a16="http://schemas.microsoft.com/office/drawing/2014/main" id="{D2FD3348-DCDE-CA4A-0F2B-AEEF2EF1C459}"/>
              </a:ext>
            </a:extLst>
          </p:cNvPr>
          <p:cNvSpPr>
            <a:spLocks noGrp="1"/>
          </p:cNvSpPr>
          <p:nvPr>
            <p:ph type="sldNum" sz="quarter" idx="12"/>
          </p:nvPr>
        </p:nvSpPr>
        <p:spPr/>
        <p:txBody>
          <a:bodyPr/>
          <a:lstStyle/>
          <a:p>
            <a:pPr>
              <a:defRPr/>
            </a:pPr>
            <a:fld id="{AB7CE779-21FB-D348-B8EA-3C752F0DE6DE}" type="slidenum">
              <a:rPr lang="en-US" altLang="en-US" smtClean="0"/>
              <a:pPr>
                <a:defRPr/>
              </a:pPr>
              <a:t>6</a:t>
            </a:fld>
            <a:endParaRPr lang="en-US" altLang="en-US"/>
          </a:p>
        </p:txBody>
      </p:sp>
    </p:spTree>
    <p:extLst>
      <p:ext uri="{BB962C8B-B14F-4D97-AF65-F5344CB8AC3E}">
        <p14:creationId xmlns:p14="http://schemas.microsoft.com/office/powerpoint/2010/main" val="3702187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BAE67-BFEB-8E63-3979-A4592984AEE5}"/>
              </a:ext>
            </a:extLst>
          </p:cNvPr>
          <p:cNvSpPr>
            <a:spLocks noGrp="1"/>
          </p:cNvSpPr>
          <p:nvPr>
            <p:ph type="title"/>
          </p:nvPr>
        </p:nvSpPr>
        <p:spPr>
          <a:xfrm>
            <a:off x="0" y="-30163"/>
            <a:ext cx="9144000" cy="844551"/>
          </a:xfrm>
        </p:spPr>
        <p:txBody>
          <a:bodyPr/>
          <a:lstStyle/>
          <a:p>
            <a:r>
              <a:rPr lang="en-US" sz="2400" dirty="0"/>
              <a:t>Exploring the production of N*s with pion and electron beams</a:t>
            </a:r>
            <a:br>
              <a:rPr lang="en-US" sz="2400" dirty="0"/>
            </a:br>
            <a:r>
              <a:rPr lang="en-US" sz="2400" dirty="0"/>
              <a:t>This article stresses the need for </a:t>
            </a:r>
            <a:r>
              <a:rPr lang="en-US" sz="2400" b="1" dirty="0">
                <a:solidFill>
                  <a:srgbClr val="FF0000"/>
                </a:solidFill>
              </a:rPr>
              <a:t>Coupled–Channel Analysis</a:t>
            </a:r>
          </a:p>
        </p:txBody>
      </p:sp>
      <p:sp>
        <p:nvSpPr>
          <p:cNvPr id="7" name="TextBox 6">
            <a:extLst>
              <a:ext uri="{FF2B5EF4-FFF2-40B4-BE49-F238E27FC236}">
                <a16:creationId xmlns:a16="http://schemas.microsoft.com/office/drawing/2014/main" id="{67E56D12-2FF6-B196-1439-274B2299F3D8}"/>
              </a:ext>
            </a:extLst>
          </p:cNvPr>
          <p:cNvSpPr txBox="1"/>
          <p:nvPr/>
        </p:nvSpPr>
        <p:spPr>
          <a:xfrm>
            <a:off x="4872942" y="6101318"/>
            <a:ext cx="4262055" cy="369332"/>
          </a:xfrm>
          <a:prstGeom prst="rect">
            <a:avLst/>
          </a:prstGeom>
          <a:solidFill>
            <a:srgbClr val="FFC000"/>
          </a:solidFill>
        </p:spPr>
        <p:txBody>
          <a:bodyPr wrap="square" rtlCol="0">
            <a:spAutoFit/>
          </a:bodyPr>
          <a:lstStyle/>
          <a:p>
            <a:r>
              <a:rPr lang="en-US" dirty="0">
                <a:hlinkClick r:id="rId2"/>
              </a:rPr>
              <a:t>Issue 12 (December 2022) pages 288 to 292</a:t>
            </a:r>
            <a:endParaRPr lang="en-US" dirty="0"/>
          </a:p>
        </p:txBody>
      </p:sp>
      <p:sp>
        <p:nvSpPr>
          <p:cNvPr id="4" name="Footer Placeholder 3">
            <a:extLst>
              <a:ext uri="{FF2B5EF4-FFF2-40B4-BE49-F238E27FC236}">
                <a16:creationId xmlns:a16="http://schemas.microsoft.com/office/drawing/2014/main" id="{37111590-D46D-1B44-02F2-D17CBFBBFA99}"/>
              </a:ext>
            </a:extLst>
          </p:cNvPr>
          <p:cNvSpPr>
            <a:spLocks noGrp="1"/>
          </p:cNvSpPr>
          <p:nvPr>
            <p:ph type="ftr" sz="quarter" idx="11"/>
          </p:nvPr>
        </p:nvSpPr>
        <p:spPr>
          <a:xfrm>
            <a:off x="9003" y="6470650"/>
            <a:ext cx="6544197" cy="365125"/>
          </a:xfrm>
        </p:spPr>
        <p:txBody>
          <a:bodyPr/>
          <a:lstStyle/>
          <a:p>
            <a:pPr>
              <a:defRPr/>
            </a:pPr>
            <a:r>
              <a:rPr lang="en-US"/>
              <a:t>NSTAR 2024 |     York, England   |    June 20, 2024      |    P.L. Cole</a:t>
            </a:r>
            <a:endParaRPr lang="en-US" dirty="0"/>
          </a:p>
        </p:txBody>
      </p:sp>
      <p:sp>
        <p:nvSpPr>
          <p:cNvPr id="3" name="Content Placeholder 2">
            <a:extLst>
              <a:ext uri="{FF2B5EF4-FFF2-40B4-BE49-F238E27FC236}">
                <a16:creationId xmlns:a16="http://schemas.microsoft.com/office/drawing/2014/main" id="{5A558A99-BF9F-66BB-54BB-59A2A8378AD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032804D-2367-6DE6-F12E-3BA712957DA3}"/>
              </a:ext>
            </a:extLst>
          </p:cNvPr>
          <p:cNvPicPr>
            <a:picLocks noChangeAspect="1"/>
          </p:cNvPicPr>
          <p:nvPr/>
        </p:nvPicPr>
        <p:blipFill>
          <a:blip r:embed="rId3"/>
          <a:stretch>
            <a:fillRect/>
          </a:stretch>
        </p:blipFill>
        <p:spPr>
          <a:xfrm>
            <a:off x="327165" y="1174455"/>
            <a:ext cx="3623201" cy="4951708"/>
          </a:xfrm>
          <a:prstGeom prst="rect">
            <a:avLst/>
          </a:prstGeom>
        </p:spPr>
      </p:pic>
      <p:pic>
        <p:nvPicPr>
          <p:cNvPr id="8" name="Picture 7">
            <a:extLst>
              <a:ext uri="{FF2B5EF4-FFF2-40B4-BE49-F238E27FC236}">
                <a16:creationId xmlns:a16="http://schemas.microsoft.com/office/drawing/2014/main" id="{0959FE74-134E-886B-79F3-523AEA45ACC6}"/>
              </a:ext>
            </a:extLst>
          </p:cNvPr>
          <p:cNvPicPr>
            <a:picLocks noChangeAspect="1"/>
          </p:cNvPicPr>
          <p:nvPr/>
        </p:nvPicPr>
        <p:blipFill>
          <a:blip r:embed="rId4"/>
          <a:stretch>
            <a:fillRect/>
          </a:stretch>
        </p:blipFill>
        <p:spPr>
          <a:xfrm>
            <a:off x="958258" y="814388"/>
            <a:ext cx="7227484" cy="5677893"/>
          </a:xfrm>
          <a:prstGeom prst="rect">
            <a:avLst/>
          </a:prstGeom>
        </p:spPr>
      </p:pic>
      <p:pic>
        <p:nvPicPr>
          <p:cNvPr id="9" name="Picture 8">
            <a:extLst>
              <a:ext uri="{FF2B5EF4-FFF2-40B4-BE49-F238E27FC236}">
                <a16:creationId xmlns:a16="http://schemas.microsoft.com/office/drawing/2014/main" id="{22B71F65-0007-40EC-E662-CFF683894254}"/>
              </a:ext>
            </a:extLst>
          </p:cNvPr>
          <p:cNvPicPr>
            <a:picLocks noChangeAspect="1"/>
          </p:cNvPicPr>
          <p:nvPr/>
        </p:nvPicPr>
        <p:blipFill>
          <a:blip r:embed="rId5"/>
          <a:stretch>
            <a:fillRect/>
          </a:stretch>
        </p:blipFill>
        <p:spPr>
          <a:xfrm>
            <a:off x="2586515" y="0"/>
            <a:ext cx="3970970" cy="6858000"/>
          </a:xfrm>
          <a:prstGeom prst="rect">
            <a:avLst/>
          </a:prstGeom>
        </p:spPr>
      </p:pic>
      <p:sp>
        <p:nvSpPr>
          <p:cNvPr id="6" name="Slide Number Placeholder 5">
            <a:extLst>
              <a:ext uri="{FF2B5EF4-FFF2-40B4-BE49-F238E27FC236}">
                <a16:creationId xmlns:a16="http://schemas.microsoft.com/office/drawing/2014/main" id="{2AA87C79-B48D-6435-9440-B29C65AC020A}"/>
              </a:ext>
            </a:extLst>
          </p:cNvPr>
          <p:cNvSpPr>
            <a:spLocks noGrp="1"/>
          </p:cNvSpPr>
          <p:nvPr>
            <p:ph type="sldNum" sz="quarter" idx="12"/>
          </p:nvPr>
        </p:nvSpPr>
        <p:spPr/>
        <p:txBody>
          <a:bodyPr/>
          <a:lstStyle/>
          <a:p>
            <a:pPr>
              <a:defRPr/>
            </a:pPr>
            <a:fld id="{AB7CE779-21FB-D348-B8EA-3C752F0DE6DE}" type="slidenum">
              <a:rPr lang="en-US" altLang="en-US" smtClean="0"/>
              <a:pPr>
                <a:defRPr/>
              </a:pPr>
              <a:t>7</a:t>
            </a:fld>
            <a:endParaRPr lang="en-US" altLang="en-US"/>
          </a:p>
        </p:txBody>
      </p:sp>
    </p:spTree>
    <p:extLst>
      <p:ext uri="{BB962C8B-B14F-4D97-AF65-F5344CB8AC3E}">
        <p14:creationId xmlns:p14="http://schemas.microsoft.com/office/powerpoint/2010/main" val="202172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72AC411-322C-F47B-96F4-006EEF4AE3B3}"/>
              </a:ext>
            </a:extLst>
          </p:cNvPr>
          <p:cNvSpPr>
            <a:spLocks noGrp="1"/>
          </p:cNvSpPr>
          <p:nvPr>
            <p:ph type="title"/>
          </p:nvPr>
        </p:nvSpPr>
        <p:spPr>
          <a:xfrm>
            <a:off x="40052" y="56539"/>
            <a:ext cx="9103948" cy="692468"/>
          </a:xfrm>
        </p:spPr>
        <p:txBody>
          <a:bodyPr/>
          <a:lstStyle/>
          <a:p>
            <a:r>
              <a:rPr lang="en-US" sz="2400" dirty="0"/>
              <a:t>Over 40 people attended on a Sunday morning for our workshop in Hawaii (first day and the sun was shining and the water was nice)</a:t>
            </a:r>
          </a:p>
        </p:txBody>
      </p:sp>
      <p:pic>
        <p:nvPicPr>
          <p:cNvPr id="6" name="Content Placeholder 5">
            <a:extLst>
              <a:ext uri="{FF2B5EF4-FFF2-40B4-BE49-F238E27FC236}">
                <a16:creationId xmlns:a16="http://schemas.microsoft.com/office/drawing/2014/main" id="{FF4AE5FD-9580-3848-5876-931727425613}"/>
              </a:ext>
            </a:extLst>
          </p:cNvPr>
          <p:cNvPicPr>
            <a:picLocks noGrp="1" noChangeAspect="1"/>
          </p:cNvPicPr>
          <p:nvPr>
            <p:ph idx="1"/>
          </p:nvPr>
        </p:nvPicPr>
        <p:blipFill>
          <a:blip r:embed="rId2"/>
          <a:stretch>
            <a:fillRect/>
          </a:stretch>
        </p:blipFill>
        <p:spPr>
          <a:xfrm>
            <a:off x="40052" y="1032217"/>
            <a:ext cx="9103948" cy="5143730"/>
          </a:xfrm>
          <a:prstGeom prst="rect">
            <a:avLst/>
          </a:prstGeom>
          <a:noFill/>
        </p:spPr>
      </p:pic>
      <p:sp>
        <p:nvSpPr>
          <p:cNvPr id="4" name="Footer Placeholder 3">
            <a:extLst>
              <a:ext uri="{FF2B5EF4-FFF2-40B4-BE49-F238E27FC236}">
                <a16:creationId xmlns:a16="http://schemas.microsoft.com/office/drawing/2014/main" id="{6F2D1551-2CF6-C8BB-9A4F-DD1EE293D151}"/>
              </a:ext>
            </a:extLst>
          </p:cNvPr>
          <p:cNvSpPr>
            <a:spLocks noGrp="1"/>
          </p:cNvSpPr>
          <p:nvPr>
            <p:ph type="ftr" sz="quarter" idx="11"/>
          </p:nvPr>
        </p:nvSpPr>
        <p:spPr>
          <a:xfrm>
            <a:off x="0" y="6470650"/>
            <a:ext cx="3962400" cy="365125"/>
          </a:xfrm>
        </p:spPr>
        <p:txBody>
          <a:bodyPr anchor="ctr">
            <a:normAutofit/>
          </a:bodyPr>
          <a:lstStyle/>
          <a:p>
            <a:pPr>
              <a:lnSpc>
                <a:spcPct val="90000"/>
              </a:lnSpc>
              <a:spcAft>
                <a:spcPts val="600"/>
              </a:spcAft>
              <a:defRPr/>
            </a:pPr>
            <a:r>
              <a:rPr lang="en-US" sz="900"/>
              <a:t>NSTAR 2024 |     York, England   |    June 20, 2024      |    P.L. Cole</a:t>
            </a:r>
          </a:p>
        </p:txBody>
      </p:sp>
      <p:sp>
        <p:nvSpPr>
          <p:cNvPr id="2" name="Slide Number Placeholder 1">
            <a:extLst>
              <a:ext uri="{FF2B5EF4-FFF2-40B4-BE49-F238E27FC236}">
                <a16:creationId xmlns:a16="http://schemas.microsoft.com/office/drawing/2014/main" id="{443668F2-6025-A6F9-9679-575D295DF64C}"/>
              </a:ext>
            </a:extLst>
          </p:cNvPr>
          <p:cNvSpPr>
            <a:spLocks noGrp="1"/>
          </p:cNvSpPr>
          <p:nvPr>
            <p:ph type="sldNum" sz="quarter" idx="12"/>
          </p:nvPr>
        </p:nvSpPr>
        <p:spPr/>
        <p:txBody>
          <a:bodyPr/>
          <a:lstStyle/>
          <a:p>
            <a:pPr>
              <a:defRPr/>
            </a:pPr>
            <a:fld id="{AB7CE779-21FB-D348-B8EA-3C752F0DE6DE}" type="slidenum">
              <a:rPr lang="en-US" altLang="en-US" smtClean="0"/>
              <a:pPr>
                <a:defRPr/>
              </a:pPr>
              <a:t>8</a:t>
            </a:fld>
            <a:endParaRPr lang="en-US" altLang="en-US"/>
          </a:p>
        </p:txBody>
      </p:sp>
    </p:spTree>
    <p:extLst>
      <p:ext uri="{BB962C8B-B14F-4D97-AF65-F5344CB8AC3E}">
        <p14:creationId xmlns:p14="http://schemas.microsoft.com/office/powerpoint/2010/main" val="175161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C8F5-6109-9871-43FC-6DB45D7D5FA1}"/>
              </a:ext>
            </a:extLst>
          </p:cNvPr>
          <p:cNvSpPr>
            <a:spLocks noGrp="1"/>
          </p:cNvSpPr>
          <p:nvPr>
            <p:ph type="title"/>
          </p:nvPr>
        </p:nvSpPr>
        <p:spPr>
          <a:xfrm>
            <a:off x="0" y="-30163"/>
            <a:ext cx="9144000" cy="844551"/>
          </a:xfrm>
        </p:spPr>
        <p:txBody>
          <a:bodyPr/>
          <a:lstStyle/>
          <a:p>
            <a:r>
              <a:rPr lang="en-US" sz="2800" dirty="0"/>
              <a:t>Pion and electron beams are crucial for </a:t>
            </a:r>
            <a:br>
              <a:rPr lang="en-US" sz="2800" dirty="0"/>
            </a:br>
            <a:r>
              <a:rPr lang="en-US" sz="2800" dirty="0"/>
              <a:t>Coupled-Channels Analysis</a:t>
            </a:r>
          </a:p>
        </p:txBody>
      </p:sp>
      <p:pic>
        <p:nvPicPr>
          <p:cNvPr id="6" name="Content Placeholder 5">
            <a:extLst>
              <a:ext uri="{FF2B5EF4-FFF2-40B4-BE49-F238E27FC236}">
                <a16:creationId xmlns:a16="http://schemas.microsoft.com/office/drawing/2014/main" id="{7C12564D-9F72-C05D-6F3E-FF48A62B3036}"/>
              </a:ext>
            </a:extLst>
          </p:cNvPr>
          <p:cNvPicPr>
            <a:picLocks noGrp="1" noChangeAspect="1"/>
          </p:cNvPicPr>
          <p:nvPr>
            <p:ph idx="1"/>
          </p:nvPr>
        </p:nvPicPr>
        <p:blipFill rotWithShape="1">
          <a:blip r:embed="rId2"/>
          <a:srcRect t="2170" b="3850"/>
          <a:stretch/>
        </p:blipFill>
        <p:spPr>
          <a:xfrm>
            <a:off x="2103330" y="925975"/>
            <a:ext cx="5119273" cy="5520547"/>
          </a:xfrm>
          <a:prstGeom prst="rect">
            <a:avLst/>
          </a:prstGeom>
        </p:spPr>
      </p:pic>
      <p:sp>
        <p:nvSpPr>
          <p:cNvPr id="3" name="Footer Placeholder 3">
            <a:extLst>
              <a:ext uri="{FF2B5EF4-FFF2-40B4-BE49-F238E27FC236}">
                <a16:creationId xmlns:a16="http://schemas.microsoft.com/office/drawing/2014/main" id="{07CD853C-6670-0199-4628-822746FE2B0E}"/>
              </a:ext>
            </a:extLst>
          </p:cNvPr>
          <p:cNvSpPr>
            <a:spLocks noGrp="1"/>
          </p:cNvSpPr>
          <p:nvPr>
            <p:ph type="ftr" sz="quarter" idx="11"/>
          </p:nvPr>
        </p:nvSpPr>
        <p:spPr>
          <a:xfrm>
            <a:off x="0" y="6480924"/>
            <a:ext cx="3962400" cy="365125"/>
          </a:xfrm>
        </p:spPr>
        <p:txBody>
          <a:bodyPr anchor="ctr">
            <a:normAutofit/>
          </a:bodyPr>
          <a:lstStyle/>
          <a:p>
            <a:pPr>
              <a:lnSpc>
                <a:spcPct val="90000"/>
              </a:lnSpc>
              <a:spcAft>
                <a:spcPts val="600"/>
              </a:spcAft>
              <a:defRPr/>
            </a:pPr>
            <a:r>
              <a:rPr lang="en-US" sz="900"/>
              <a:t>NSTAR 2024 |     York, England   |    June 20, 2024      |    P.L. Cole</a:t>
            </a:r>
            <a:endParaRPr lang="en-US" sz="900" dirty="0"/>
          </a:p>
        </p:txBody>
      </p:sp>
      <p:sp>
        <p:nvSpPr>
          <p:cNvPr id="4" name="TextBox 3">
            <a:extLst>
              <a:ext uri="{FF2B5EF4-FFF2-40B4-BE49-F238E27FC236}">
                <a16:creationId xmlns:a16="http://schemas.microsoft.com/office/drawing/2014/main" id="{28833622-5B97-853F-CC70-C71C23F40A97}"/>
              </a:ext>
            </a:extLst>
          </p:cNvPr>
          <p:cNvSpPr txBox="1"/>
          <p:nvPr/>
        </p:nvSpPr>
        <p:spPr>
          <a:xfrm>
            <a:off x="150472" y="2315259"/>
            <a:ext cx="2268637" cy="1938992"/>
          </a:xfrm>
          <a:prstGeom prst="rect">
            <a:avLst/>
          </a:prstGeom>
          <a:solidFill>
            <a:srgbClr val="FAA919"/>
          </a:solidFill>
        </p:spPr>
        <p:txBody>
          <a:bodyPr wrap="square" rtlCol="0">
            <a:spAutoFit/>
          </a:bodyPr>
          <a:lstStyle/>
          <a:p>
            <a:pPr algn="ctr"/>
            <a:r>
              <a:rPr lang="en-US" sz="2400" dirty="0"/>
              <a:t>This was presented at</a:t>
            </a:r>
          </a:p>
          <a:p>
            <a:pPr algn="ctr"/>
            <a:r>
              <a:rPr lang="en-US" sz="2400" dirty="0"/>
              <a:t>NSTAR-2009 </a:t>
            </a:r>
          </a:p>
          <a:p>
            <a:pPr algn="ctr"/>
            <a:r>
              <a:rPr lang="en-US" sz="2400" dirty="0"/>
              <a:t>Bruno Julia Diaz</a:t>
            </a:r>
          </a:p>
          <a:p>
            <a:pPr algn="ctr"/>
            <a:r>
              <a:rPr lang="en-US" sz="2400" dirty="0"/>
              <a:t>Beijing, PRC</a:t>
            </a:r>
          </a:p>
        </p:txBody>
      </p:sp>
      <p:sp>
        <p:nvSpPr>
          <p:cNvPr id="5" name="Slide Number Placeholder 4">
            <a:extLst>
              <a:ext uri="{FF2B5EF4-FFF2-40B4-BE49-F238E27FC236}">
                <a16:creationId xmlns:a16="http://schemas.microsoft.com/office/drawing/2014/main" id="{C404483A-8C97-A5CE-1A9C-5B76C0AB5A36}"/>
              </a:ext>
            </a:extLst>
          </p:cNvPr>
          <p:cNvSpPr>
            <a:spLocks noGrp="1"/>
          </p:cNvSpPr>
          <p:nvPr>
            <p:ph type="sldNum" sz="quarter" idx="12"/>
          </p:nvPr>
        </p:nvSpPr>
        <p:spPr/>
        <p:txBody>
          <a:bodyPr/>
          <a:lstStyle/>
          <a:p>
            <a:pPr>
              <a:defRPr/>
            </a:pPr>
            <a:fld id="{AB7CE779-21FB-D348-B8EA-3C752F0DE6DE}" type="slidenum">
              <a:rPr lang="en-US" altLang="en-US" smtClean="0"/>
              <a:pPr>
                <a:defRPr/>
              </a:pPr>
              <a:t>9</a:t>
            </a:fld>
            <a:endParaRPr lang="en-US" altLang="en-US"/>
          </a:p>
        </p:txBody>
      </p:sp>
    </p:spTree>
    <p:extLst>
      <p:ext uri="{BB962C8B-B14F-4D97-AF65-F5344CB8AC3E}">
        <p14:creationId xmlns:p14="http://schemas.microsoft.com/office/powerpoint/2010/main" val="21383693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140505</TotalTime>
  <Words>3400</Words>
  <Application>Microsoft Macintosh PowerPoint</Application>
  <PresentationFormat>On-screen Show (4:3)</PresentationFormat>
  <Paragraphs>741</Paragraphs>
  <Slides>35</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ＭＳ Ｐゴシック</vt:lpstr>
      <vt:lpstr>游ゴシック</vt:lpstr>
      <vt:lpstr>Aptos</vt:lpstr>
      <vt:lpstr>Arial</vt:lpstr>
      <vt:lpstr>Calibri</vt:lpstr>
      <vt:lpstr>Cambria</vt:lpstr>
      <vt:lpstr>Cambria Math</vt:lpstr>
      <vt:lpstr>Garamond</vt:lpstr>
      <vt:lpstr>Symbol</vt:lpstr>
      <vt:lpstr>Times New Roman</vt:lpstr>
      <vt:lpstr>Wingdings</vt:lpstr>
      <vt:lpstr>Office Theme</vt:lpstr>
      <vt:lpstr>PowerPoint Presentation</vt:lpstr>
      <vt:lpstr>The Panel</vt:lpstr>
      <vt:lpstr>Why this Session (see Abstract)</vt:lpstr>
      <vt:lpstr>Why this Session (see Abstract)</vt:lpstr>
      <vt:lpstr>Getting the word out for why N*s to Policy Makers</vt:lpstr>
      <vt:lpstr>Exploring the production of N*s with pion and electron beams This article stresses the need for Coupled–Channel Analysis</vt:lpstr>
      <vt:lpstr>Exploring the production of N*s with pion and electron beams This article stresses the need for Coupled–Channel Analysis</vt:lpstr>
      <vt:lpstr>Over 40 people attended on a Sunday morning for our workshop in Hawaii (first day and the sun was shining and the water was nice)</vt:lpstr>
      <vt:lpstr>Pion and electron beams are crucial for  Coupled-Channels Analysis</vt:lpstr>
      <vt:lpstr>Establishing N* parameters within a global coupled channel analyses of the data of experiments with electromagnetic &amp;hadronic probes </vt:lpstr>
      <vt:lpstr>PowerPoint Presentation</vt:lpstr>
      <vt:lpstr>PowerPoint Presentation</vt:lpstr>
      <vt:lpstr>Electromagnetic baryonic transitions in time-like  and space-like regions: towards a global picture?</vt:lpstr>
      <vt:lpstr>E45 expected data summary</vt:lpstr>
      <vt:lpstr> Why Np/Npp electroproduction channels are important</vt:lpstr>
      <vt:lpstr>PowerPoint Presentation</vt:lpstr>
      <vt:lpstr>Decay Modes</vt:lpstr>
      <vt:lpstr>Decay Modes</vt:lpstr>
      <vt:lpstr>E45 data and the PWA EBAC Model </vt:lpstr>
      <vt:lpstr>Wherefore &amp; Whither EBAC?     We need theoretical HELP to resuscitate and resurrect</vt:lpstr>
      <vt:lpstr>Some Questions to Ponder</vt:lpstr>
      <vt:lpstr>PowerPoint Presentation</vt:lpstr>
      <vt:lpstr>PWA for E45 (Today)</vt:lpstr>
      <vt:lpstr>PWA for E45 (cont.)</vt:lpstr>
      <vt:lpstr>Strategy for PWA code development proposed by T.S. Harry-Lee</vt:lpstr>
      <vt:lpstr>Procedures of PWA code development (Cont.)</vt:lpstr>
      <vt:lpstr>Averaged partial wave amplitudes</vt:lpstr>
      <vt:lpstr>Cross sections</vt:lpstr>
      <vt:lpstr>PowerPoint Presentation</vt:lpstr>
      <vt:lpstr>Averaged PWA</vt:lpstr>
      <vt:lpstr>PWA code Status</vt:lpstr>
      <vt:lpstr>PowerPoint Presentation</vt:lpstr>
      <vt:lpstr>Fit result example (2 channels, w/ 2 hypothetical resonances)</vt:lpstr>
      <vt:lpstr>Development of Newton-Raphson method </vt:lpstr>
      <vt:lpstr>PowerPoint Presentation</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Volker Burkert</dc:creator>
  <cp:lastModifiedBy>Reviewer-1</cp:lastModifiedBy>
  <cp:revision>1380</cp:revision>
  <cp:lastPrinted>2023-07-19T10:54:56Z</cp:lastPrinted>
  <dcterms:created xsi:type="dcterms:W3CDTF">2014-10-07T19:00:54Z</dcterms:created>
  <dcterms:modified xsi:type="dcterms:W3CDTF">2024-06-19T17:06:02Z</dcterms:modified>
</cp:coreProperties>
</file>