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440" r:id="rId3"/>
    <p:sldId id="347" r:id="rId4"/>
    <p:sldId id="348" r:id="rId5"/>
    <p:sldId id="441" r:id="rId6"/>
    <p:sldId id="349" r:id="rId7"/>
    <p:sldId id="408" r:id="rId8"/>
    <p:sldId id="43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6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7C60E-ACA3-884E-88BA-DDF8BE3F951D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6449BC-F3D2-124D-93C5-EAE96A48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spirehep.net/literature/132345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inspirehep.net/literature/2108855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iki.jlab.org/klproject/index.php/Main_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inspirehep.net/literature/1356280" TargetMode="External"/><Relationship Id="rId4" Type="http://schemas.openxmlformats.org/officeDocument/2006/relationships/hyperlink" Target="https://inspirehep.net/literature/181239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hyperlink" Target="https://inspirehep.net/literature/1421443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://j-parc.jp/researcher/Hadron/en/pac_1207/pdf/P45_2012-3.pdf" TargetMode="External"/><Relationship Id="rId11" Type="http://schemas.openxmlformats.org/officeDocument/2006/relationships/hyperlink" Target="https://inspirehep.net/literature/790731" TargetMode="External"/><Relationship Id="rId5" Type="http://schemas.openxmlformats.org/officeDocument/2006/relationships/hyperlink" Target="https://inspirehep.net/literature/1768724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50D2-C51C-2450-E82E-1EF8A7F00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 for Hadron Beams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20F0-609B-1E4B-1570-6676F5AA9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Doering</a:t>
            </a: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F1D3EB04-5496-A14B-8F27-439020F61582}"/>
              </a:ext>
            </a:extLst>
          </p:cNvPr>
          <p:cNvSpPr/>
          <p:nvPr/>
        </p:nvSpPr>
        <p:spPr>
          <a:xfrm>
            <a:off x="301164" y="4706244"/>
            <a:ext cx="8401050" cy="2056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F70C1-D61B-C7A4-CE31-9F2BC72E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0050" y="4829478"/>
            <a:ext cx="497694" cy="497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3E813-40E6-9E39-248A-DF4A9366999B}"/>
              </a:ext>
            </a:extLst>
          </p:cNvPr>
          <p:cNvSpPr txBox="1"/>
          <p:nvPr/>
        </p:nvSpPr>
        <p:spPr>
          <a:xfrm>
            <a:off x="285750" y="5490042"/>
            <a:ext cx="2651760" cy="790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5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Department of Energy,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5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DOE DE-AC05-06OR23177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5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&amp; DE-SC0016582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8173D-D5D6-11DC-633C-FA78962D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0685" y="4773677"/>
            <a:ext cx="1365299" cy="4852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265987-EC4A-88D8-2CFA-0587CBC779FE}"/>
              </a:ext>
            </a:extLst>
          </p:cNvPr>
          <p:cNvSpPr txBox="1"/>
          <p:nvPr/>
        </p:nvSpPr>
        <p:spPr>
          <a:xfrm>
            <a:off x="3487244" y="5484813"/>
            <a:ext cx="2028890" cy="55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5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HPC support by JSC grant </a:t>
            </a:r>
            <a:r>
              <a:rPr lang="en-US" sz="1500" b="0" i="1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jikp07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16D5EE-1B8E-8E37-251B-8EB46E9C4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816" y="4773677"/>
            <a:ext cx="488338" cy="485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957C6F-7647-1C7C-91FD-32CB9E136AFB}"/>
              </a:ext>
            </a:extLst>
          </p:cNvPr>
          <p:cNvSpPr txBox="1"/>
          <p:nvPr/>
        </p:nvSpPr>
        <p:spPr>
          <a:xfrm>
            <a:off x="6244590" y="5480113"/>
            <a:ext cx="2724149" cy="526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+mj-lt"/>
                <a:ea typeface="Droid Sans Fallback" pitchFamily="2"/>
                <a:cs typeface="FreeSans" pitchFamily="2"/>
              </a:rPr>
              <a:t>National Science Foundation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dirty="0">
                <a:latin typeface="+mj-lt"/>
                <a:ea typeface="Droid Sans Fallback" pitchFamily="2"/>
                <a:cs typeface="FreeSans" pitchFamily="2"/>
              </a:rPr>
              <a:t>Grant No. </a:t>
            </a:r>
            <a:r>
              <a:rPr lang="en-US" sz="1400" b="0" i="0" u="none" strike="noStrike" baseline="0" dirty="0">
                <a:latin typeface="+mj-lt"/>
              </a:rPr>
              <a:t>PHY 2012289</a:t>
            </a:r>
            <a:endParaRPr lang="en-US" sz="1400" b="0" i="1" u="none" strike="noStrike" kern="1200" cap="none" dirty="0">
              <a:ln>
                <a:noFill/>
              </a:ln>
              <a:latin typeface="+mj-lt"/>
              <a:ea typeface="Droid Sans Fallback" pitchFamily="2"/>
              <a:cs typeface="FreeSans" pitchFamily="2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CBA8C3B-D16D-E27A-DDF2-6210268F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1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93FC-4964-4CBF-8ED6-E1CAFD36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67" y="217525"/>
            <a:ext cx="884495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role of meson beams in baryon spectroscopy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64187406-AFC2-462B-941A-554D5365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046" y="1729682"/>
            <a:ext cx="4474149" cy="4904635"/>
          </a:xfrm>
        </p:spPr>
        <p:txBody>
          <a:bodyPr/>
          <a:lstStyle/>
          <a:p>
            <a:r>
              <a:rPr lang="en-US" dirty="0"/>
              <a:t>Photon-induced reactions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b="1" dirty="0"/>
              <a:t>Final-state interaction </a:t>
            </a:r>
            <a:r>
              <a:rPr lang="en-US" sz="1600" dirty="0"/>
              <a:t>as sub-process</a:t>
            </a:r>
          </a:p>
          <a:p>
            <a:r>
              <a:rPr lang="en-US" sz="2000" b="1" dirty="0"/>
              <a:t>Four</a:t>
            </a:r>
            <a:r>
              <a:rPr lang="en-US" sz="2000" dirty="0"/>
              <a:t> (photo) or </a:t>
            </a:r>
            <a:r>
              <a:rPr lang="en-US" sz="2000" b="1" dirty="0"/>
              <a:t>six </a:t>
            </a:r>
            <a:r>
              <a:rPr lang="en-US" sz="2000" dirty="0"/>
              <a:t>(electro) complex amplitudes (CGNL, ...) 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C12E-36F9-4100-87E8-E0BDDCC1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3C18C-2308-460B-8D03-18FB26E3F56D}"/>
              </a:ext>
            </a:extLst>
          </p:cNvPr>
          <p:cNvSpPr txBox="1"/>
          <p:nvPr/>
        </p:nvSpPr>
        <p:spPr>
          <a:xfrm>
            <a:off x="884032" y="1207950"/>
            <a:ext cx="416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(Non-strange, light baryon sector)</a:t>
            </a:r>
          </a:p>
        </p:txBody>
      </p:sp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02B50E67-A5F6-49BE-B0BD-94C6B190C40F}"/>
              </a:ext>
            </a:extLst>
          </p:cNvPr>
          <p:cNvSpPr txBox="1">
            <a:spLocks/>
          </p:cNvSpPr>
          <p:nvPr/>
        </p:nvSpPr>
        <p:spPr>
          <a:xfrm>
            <a:off x="509839" y="1729682"/>
            <a:ext cx="3822595" cy="490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Pion-induced reactions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Two</a:t>
            </a:r>
            <a:r>
              <a:rPr lang="en-US" dirty="0"/>
              <a:t> complex amplitudes (</a:t>
            </a:r>
            <a:r>
              <a:rPr lang="en-US" dirty="0" err="1"/>
              <a:t>g,h</a:t>
            </a:r>
            <a:r>
              <a:rPr lang="en-US" dirty="0"/>
              <a:t>)</a:t>
            </a:r>
          </a:p>
        </p:txBody>
      </p:sp>
      <p:pic>
        <p:nvPicPr>
          <p:cNvPr id="11" name="Picture 10" descr="IguanaTex Bitmap Display&#10;&#10;\documentclass[aps,prd,10pt,notitlepage,showpacs,nofootinbib,superscriptaddress,twocolumn,raggedbottom,preprintnumbers,longbibliography]{revtex4-1}\usepackage{amsmath}&#10;\pagestyle{empty}&#10;\begin{document}&#10;&#10;&#10;\[\gamma^{(*)} N\to &#10;\begin{cases}&#10;\pi N\\&#10;\eta N,\,K\Lambda,\,K\Sigma\\&#10;\pi\pi N,\pi\eta N,\dots&#10;\end{cases}&#10;\]&#10;&#10;\end{document}">
            <a:extLst>
              <a:ext uri="{FF2B5EF4-FFF2-40B4-BE49-F238E27FC236}">
                <a16:creationId xmlns:a16="http://schemas.microsoft.com/office/drawing/2014/main" id="{6FC53066-64EC-4E62-AB67-F76F1342A2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29" y="2324037"/>
            <a:ext cx="2791620" cy="1062095"/>
          </a:xfrm>
          <a:prstGeom prst="rect">
            <a:avLst/>
          </a:prstGeom>
        </p:spPr>
      </p:pic>
      <p:pic>
        <p:nvPicPr>
          <p:cNvPr id="16" name="Picture 15" descr="IguanaTex Bitmap Display&#10;&#10;\documentclass[aps,prd,10pt,notitlepage,showpacs,nofootinbib,superscriptaddress,twocolumn,raggedbottom,preprintnumbers,longbibliography]{revtex4-1}\usepackage{amsmath}&#10;\pagestyle{empty}&#10;\begin{document}&#10;&#10;&#10;\[\pi  N\to &#10;\begin{cases}&#10;\pi N\\&#10;\eta N,\,K\Lambda,\,K\Sigma\\&#10;\pi\pi N,\pi\eta N,\dots&#10;\end{cases}&#10;\]&#10;&#10;\end{document}">
            <a:extLst>
              <a:ext uri="{FF2B5EF4-FFF2-40B4-BE49-F238E27FC236}">
                <a16:creationId xmlns:a16="http://schemas.microsoft.com/office/drawing/2014/main" id="{77D9BEE9-392F-49F2-9B2A-A2256FFEF01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4" y="2198457"/>
            <a:ext cx="2523430" cy="1062095"/>
          </a:xfrm>
          <a:prstGeom prst="rect">
            <a:avLst/>
          </a:prstGeom>
        </p:spPr>
      </p:pic>
      <p:pic>
        <p:nvPicPr>
          <p:cNvPr id="23" name="Picture 22" descr="IguanaTex Bitmap Display&#10;&#10;\documentclass[aps,prd,10pt,notitlepage,showpacs,nofootinbib,superscriptaddress,twocolumn,raggedbottom,preprintnumbers,longbibliography]{revtex4-1}\usepackage{amsmath}&#10;\pagestyle{empty}&#10;\begin{document}&#10;&#10;&#10;\[&#10;\begin{cases}&#10;\pi N\\&#10;\eta N,\,K\Lambda,\,K\Sigma\\&#10;\pi\pi N,\pi\eta N,\dots&#10;\end{cases}&#10;\leftrightarrow &#10;\begin{cases}&#10;\pi N\\&#10;\eta N,\,K\Lambda,\,K\Sigma\\&#10;\pi\pi N,\pi\eta N,\dots&#10;\end{cases}&#10;\]&#10;&#10;\end{document}">
            <a:extLst>
              <a:ext uri="{FF2B5EF4-FFF2-40B4-BE49-F238E27FC236}">
                <a16:creationId xmlns:a16="http://schemas.microsoft.com/office/drawing/2014/main" id="{616DB585-E4E9-4D36-8B54-CC565C1A94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59" y="3496887"/>
            <a:ext cx="3428448" cy="875642"/>
          </a:xfrm>
          <a:prstGeom prst="rect">
            <a:avLst/>
          </a:prstGeom>
        </p:spPr>
      </p:pic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C7456235-5B0A-43BA-A419-8AFED24E3F01}"/>
              </a:ext>
            </a:extLst>
          </p:cNvPr>
          <p:cNvSpPr/>
          <p:nvPr/>
        </p:nvSpPr>
        <p:spPr>
          <a:xfrm rot="5400000">
            <a:off x="2941490" y="2999890"/>
            <a:ext cx="700181" cy="16941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F32199-BA14-4D1C-85CF-2FA2A434F96A}"/>
              </a:ext>
            </a:extLst>
          </p:cNvPr>
          <p:cNvSpPr txBox="1"/>
          <p:nvPr/>
        </p:nvSpPr>
        <p:spPr>
          <a:xfrm>
            <a:off x="2831335" y="3496887"/>
            <a:ext cx="106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1DE9A1-F789-4FCA-8592-5A1CF8C84F0F}"/>
              </a:ext>
            </a:extLst>
          </p:cNvPr>
          <p:cNvSpPr txBox="1"/>
          <p:nvPr/>
        </p:nvSpPr>
        <p:spPr>
          <a:xfrm>
            <a:off x="506167" y="5767330"/>
            <a:ext cx="803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Photon-induced reactions have more </a:t>
            </a:r>
            <a:r>
              <a:rPr lang="en-US" dirty="0" err="1"/>
              <a:t>d.o.f.</a:t>
            </a:r>
            <a:r>
              <a:rPr lang="en-US" dirty="0"/>
              <a:t> and their analysis depends on meson-induced reaction data (except complete experiment).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588D9B-4D9B-4DB3-9622-9443FEC0C68C}"/>
              </a:ext>
            </a:extLst>
          </p:cNvPr>
          <p:cNvSpPr/>
          <p:nvPr/>
        </p:nvSpPr>
        <p:spPr>
          <a:xfrm>
            <a:off x="506167" y="5775147"/>
            <a:ext cx="8127993" cy="646332"/>
          </a:xfrm>
          <a:prstGeom prst="roundRect">
            <a:avLst/>
          </a:prstGeom>
          <a:solidFill>
            <a:schemeClr val="bg1">
              <a:lumMod val="75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9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CBE45E-3F4D-4134-AAD9-C4768078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" y="1645772"/>
            <a:ext cx="7133864" cy="5108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1256D-20D8-438A-B3B6-CBC23EE5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7A054-CD49-4F29-9612-D3A435EC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23BF0-2055-4F69-B13A-DA1B2AA9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66" y="47294"/>
            <a:ext cx="4765926" cy="172435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5F41D9-9EAE-41F5-8E67-353529FFA2AB}"/>
              </a:ext>
            </a:extLst>
          </p:cNvPr>
          <p:cNvSpPr txBox="1"/>
          <p:nvPr/>
        </p:nvSpPr>
        <p:spPr>
          <a:xfrm>
            <a:off x="1620456" y="56175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Inconsistencies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47F49E-4057-4E29-93B0-92EC5017A583}"/>
              </a:ext>
            </a:extLst>
          </p:cNvPr>
          <p:cNvSpPr/>
          <p:nvPr/>
        </p:nvSpPr>
        <p:spPr>
          <a:xfrm>
            <a:off x="1620457" y="5584044"/>
            <a:ext cx="1794076" cy="434791"/>
          </a:xfrm>
          <a:prstGeom prst="roundRect">
            <a:avLst/>
          </a:prstGeom>
          <a:solidFill>
            <a:schemeClr val="bg1">
              <a:lumMod val="75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7D05E-55A4-4628-8432-ED747758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" y="2093706"/>
            <a:ext cx="7425301" cy="4594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1256D-20D8-438A-B3B6-CBC23EE5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production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7A054-CD49-4F29-9612-D3A435EC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F41D9-9EAE-41F5-8E67-353529FFA2AB}"/>
              </a:ext>
            </a:extLst>
          </p:cNvPr>
          <p:cNvSpPr txBox="1"/>
          <p:nvPr/>
        </p:nvSpPr>
        <p:spPr>
          <a:xfrm>
            <a:off x="2943469" y="334564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Inconsistencies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polarization data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47F49E-4057-4E29-93B0-92EC5017A583}"/>
              </a:ext>
            </a:extLst>
          </p:cNvPr>
          <p:cNvSpPr/>
          <p:nvPr/>
        </p:nvSpPr>
        <p:spPr>
          <a:xfrm>
            <a:off x="2943469" y="3389443"/>
            <a:ext cx="2208031" cy="923330"/>
          </a:xfrm>
          <a:prstGeom prst="roundRect">
            <a:avLst/>
          </a:prstGeom>
          <a:solidFill>
            <a:schemeClr val="bg1">
              <a:lumMod val="75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\documentclass{article}&#10;\usepackage{amsmath}&#10;\pagestyle{empty}&#10;\begin{document}&#10;&#10;&#10;\[\pi^-p\to\eta n\]&#10;&#10;\end{document}" title="IguanaTex Bitmap Display">
            <a:extLst>
              <a:ext uri="{FF2B5EF4-FFF2-40B4-BE49-F238E27FC236}">
                <a16:creationId xmlns:a16="http://schemas.microsoft.com/office/drawing/2014/main" id="{CEDF1419-F7D3-4B17-B0A7-5BEBD8535D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57" y="2417137"/>
            <a:ext cx="1118476" cy="208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577600-29DE-43D4-877B-58F44044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16" y="130692"/>
            <a:ext cx="3974040" cy="29947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9CF71C-7621-4C78-AFE5-2B7AEDD9627F}"/>
              </a:ext>
            </a:extLst>
          </p:cNvPr>
          <p:cNvSpPr txBox="1"/>
          <p:nvPr/>
        </p:nvSpPr>
        <p:spPr>
          <a:xfrm>
            <a:off x="6284979" y="2453509"/>
            <a:ext cx="276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consistent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different polarization data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E5134E-55B4-4812-8DE3-789783814C3F}"/>
              </a:ext>
            </a:extLst>
          </p:cNvPr>
          <p:cNvSpPr/>
          <p:nvPr/>
        </p:nvSpPr>
        <p:spPr>
          <a:xfrm>
            <a:off x="6284979" y="2453508"/>
            <a:ext cx="2685401" cy="1200329"/>
          </a:xfrm>
          <a:prstGeom prst="roundRect">
            <a:avLst/>
          </a:prstGeom>
          <a:solidFill>
            <a:schemeClr val="bg1">
              <a:lumMod val="75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6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5F51-A03D-BDB1-9F3D-54E573391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EBE63-B7D4-5A68-4434-AFBF0614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6524"/>
            <a:ext cx="7772400" cy="59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C49A-9BA8-4902-AC91-B7D6DB04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recent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BEFE6-DE65-4F06-A2D3-89B7CCEB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68BF4-EEAC-4C41-BDCC-F3B18F5665CA}"/>
              </a:ext>
            </a:extLst>
          </p:cNvPr>
          <p:cNvSpPr txBox="1"/>
          <p:nvPr/>
        </p:nvSpPr>
        <p:spPr>
          <a:xfrm>
            <a:off x="2307220" y="6086862"/>
            <a:ext cx="654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EPECUR experiment [</a:t>
            </a:r>
            <a:r>
              <a:rPr lang="en-US" dirty="0">
                <a:hlinkClick r:id="rId2"/>
              </a:rPr>
              <a:t>Alekseev</a:t>
            </a:r>
            <a:r>
              <a:rPr lang="en-US" dirty="0"/>
              <a:t> 2015] (</a:t>
            </a:r>
            <a:r>
              <a:rPr lang="en-US" b="1" dirty="0"/>
              <a:t>blue</a:t>
            </a:r>
            <a:r>
              <a:rPr lang="en-US" dirty="0"/>
              <a:t>) compared to previous measurements (</a:t>
            </a:r>
            <a:r>
              <a:rPr lang="en-US" b="1" dirty="0"/>
              <a:t>black</a:t>
            </a:r>
            <a:r>
              <a:rPr lang="en-US" dirty="0"/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66C1EF-DF9F-4E50-BA49-0EF07E49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" y="1681438"/>
            <a:ext cx="4787270" cy="30487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29EAB6-8300-4694-824F-611E9C30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832"/>
            <a:ext cx="9113096" cy="4486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9D7832-C6FD-4035-B86E-0795905BD474}"/>
              </a:ext>
            </a:extLst>
          </p:cNvPr>
          <p:cNvSpPr txBox="1"/>
          <p:nvPr/>
        </p:nvSpPr>
        <p:spPr>
          <a:xfrm>
            <a:off x="598025" y="1215342"/>
            <a:ext cx="8137003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Goal</a:t>
            </a:r>
            <a:r>
              <a:rPr lang="en-US" dirty="0"/>
              <a:t>: Reduction of systematic uncertainties/ large body of consistent data</a:t>
            </a:r>
          </a:p>
        </p:txBody>
      </p:sp>
    </p:spTree>
    <p:extLst>
      <p:ext uri="{BB962C8B-B14F-4D97-AF65-F5344CB8AC3E}">
        <p14:creationId xmlns:p14="http://schemas.microsoft.com/office/powerpoint/2010/main" val="426682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D69C-4C9D-D99B-BD80-2174817A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58" y="528848"/>
            <a:ext cx="7850124" cy="766282"/>
          </a:xfrm>
        </p:spPr>
        <p:txBody>
          <a:bodyPr/>
          <a:lstStyle/>
          <a:p>
            <a:r>
              <a:rPr lang="en-US" dirty="0"/>
              <a:t>K-Long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D51E-E387-BBE1-0483-DADEB48FA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69" y="2235140"/>
            <a:ext cx="8452301" cy="3989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KLF Wiki page: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[https://wiki.jlab.org/klproject/index.php/Main_Page]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/>
              <a:t>Overview of current experimental status: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[Sean Dobbs 2022]</a:t>
            </a:r>
            <a:endParaRPr lang="en-US" sz="1400" dirty="0"/>
          </a:p>
          <a:p>
            <a:pPr lvl="1"/>
            <a:r>
              <a:rPr lang="en-US" sz="1400" dirty="0"/>
              <a:t>This talk is not about experimental status of approved KL experiment but provides some physics motivation for it. </a:t>
            </a:r>
          </a:p>
          <a:p>
            <a:pPr lvl="1"/>
            <a:r>
              <a:rPr lang="en-US" sz="1400" dirty="0"/>
              <a:t>See Wiki page for talks on experimental status. </a:t>
            </a:r>
          </a:p>
          <a:p>
            <a:r>
              <a:rPr lang="en-US" sz="1400" dirty="0"/>
              <a:t>Whitepaper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[2020]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/>
              <a:t>; secondary meson beam whitepaper [</a:t>
            </a:r>
            <a:r>
              <a:rPr lang="en-US" sz="1400" dirty="0">
                <a:hlinkClick r:id="rId5"/>
              </a:rPr>
              <a:t>Briscoe 2015</a:t>
            </a:r>
            <a:r>
              <a:rPr lang="en-US" sz="1400" dirty="0"/>
              <a:t>]</a:t>
            </a:r>
          </a:p>
          <a:p>
            <a:r>
              <a:rPr lang="en-US" sz="1400" dirty="0"/>
              <a:t>Extensive theoretical support: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1FCAC-2C3E-CDF0-7A60-8195080E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25EE-239B-4C5F-AAD1-255A7D5F1E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45355-2CA8-4A5E-5C76-59C92B508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047" y="4373372"/>
            <a:ext cx="1515266" cy="1512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3E6E5-DDFF-59E9-2F81-D743EACB8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32" y="4465009"/>
            <a:ext cx="5858358" cy="1796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407CF-114D-3FB9-13AC-C2F664F35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6121" y="194816"/>
            <a:ext cx="6633068" cy="17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9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3299-C736-F9FA-3273-77457D40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6461"/>
            <a:ext cx="7850124" cy="766282"/>
          </a:xfrm>
        </p:spPr>
        <p:txBody>
          <a:bodyPr>
            <a:normAutofit fontScale="90000"/>
          </a:bodyPr>
          <a:lstStyle/>
          <a:p>
            <a:r>
              <a:rPr lang="en-US" dirty="0"/>
              <a:t>J-Parc experiments with pion beams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3FD9AF-23EB-BC70-7A69-A7B8C17BF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714" y="1077787"/>
            <a:ext cx="3528316" cy="24557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CA70E-D7D8-CA18-5033-278D39D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E3C26-5BC9-6289-6B92-FE47CC6FBF8D}"/>
              </a:ext>
            </a:extLst>
          </p:cNvPr>
          <p:cNvSpPr txBox="1"/>
          <p:nvPr/>
        </p:nvSpPr>
        <p:spPr>
          <a:xfrm>
            <a:off x="6286500" y="1077787"/>
            <a:ext cx="314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[Ohnishi et al., PPNP 2019]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CAE88-3EA4-704E-6A2F-76E8A0A97B0D}"/>
              </a:ext>
            </a:extLst>
          </p:cNvPr>
          <p:cNvSpPr txBox="1"/>
          <p:nvPr/>
        </p:nvSpPr>
        <p:spPr>
          <a:xfrm>
            <a:off x="219318" y="3690049"/>
            <a:ext cx="675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J-Parc E45 </a:t>
            </a:r>
            <a:r>
              <a:rPr lang="en-US" dirty="0">
                <a:hlinkClick r:id="rId6"/>
              </a:rPr>
              <a:t>[Proposal 2012]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6A5B1-70D3-B3E6-C917-F27FA189D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" y="4100610"/>
            <a:ext cx="4210300" cy="2757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490BC-791C-1251-27C8-A5F71E68B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320" y="4030640"/>
            <a:ext cx="3936670" cy="275739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pi N\to\pi\pi N$&#10;&#10;&#10;\end{document}" title="IguanaTex Bitmap Display">
            <a:extLst>
              <a:ext uri="{FF2B5EF4-FFF2-40B4-BE49-F238E27FC236}">
                <a16:creationId xmlns:a16="http://schemas.microsoft.com/office/drawing/2014/main" id="{DDA9DE6D-5090-05AE-15BE-2F232AC3F7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35" y="5794077"/>
            <a:ext cx="1302857" cy="175238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\pi N\to KY$&#10;&#10;&#10;\end{document}" title="IguanaTex Bitmap Display">
            <a:extLst>
              <a:ext uri="{FF2B5EF4-FFF2-40B4-BE49-F238E27FC236}">
                <a16:creationId xmlns:a16="http://schemas.microsoft.com/office/drawing/2014/main" id="{A9130F3A-3B57-A03F-107C-5F39A80EC6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3662004"/>
            <a:ext cx="1197714" cy="1752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4E0945-586A-C004-A902-AC02AD8E7523}"/>
              </a:ext>
            </a:extLst>
          </p:cNvPr>
          <p:cNvSpPr txBox="1"/>
          <p:nvPr/>
        </p:nvSpPr>
        <p:spPr>
          <a:xfrm>
            <a:off x="3006090" y="6107430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Calculation:</a:t>
            </a:r>
          </a:p>
          <a:p>
            <a:r>
              <a:rPr lang="en-US" sz="1400" dirty="0">
                <a:hlinkClick r:id="rId11"/>
              </a:rPr>
              <a:t>[EBAC 2008]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DC83B8-2185-9D46-8352-F0453FBC440C}"/>
              </a:ext>
            </a:extLst>
          </p:cNvPr>
          <p:cNvSpPr txBox="1"/>
          <p:nvPr/>
        </p:nvSpPr>
        <p:spPr>
          <a:xfrm>
            <a:off x="3669030" y="1401093"/>
            <a:ext cx="675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J-Parc E19, </a:t>
            </a:r>
            <a:r>
              <a:rPr lang="en-US" sz="1800" dirty="0">
                <a:hlinkClick r:id="rId12"/>
              </a:rPr>
              <a:t>[</a:t>
            </a:r>
            <a:r>
              <a:rPr lang="en-US" sz="1800" dirty="0" err="1">
                <a:hlinkClick r:id="rId12"/>
              </a:rPr>
              <a:t>Naruki</a:t>
            </a:r>
            <a:r>
              <a:rPr lang="en-US" sz="1800" dirty="0">
                <a:hlinkClick r:id="rId12"/>
              </a:rPr>
              <a:t>/E19 experiment, 2016]</a:t>
            </a:r>
            <a:endParaRPr lang="en-US" sz="1800" dirty="0"/>
          </a:p>
          <a:p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3A4AAD-8558-F193-9AEF-3A453FE73CAB}"/>
              </a:ext>
            </a:extLst>
          </p:cNvPr>
          <p:cNvSpPr txBox="1"/>
          <p:nvPr/>
        </p:nvSpPr>
        <p:spPr>
          <a:xfrm>
            <a:off x="5004610" y="2022416"/>
            <a:ext cx="2254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valuable input </a:t>
            </a:r>
          </a:p>
          <a:p>
            <a:r>
              <a:rPr lang="en-US" dirty="0"/>
              <a:t>for all PWA efforts</a:t>
            </a:r>
          </a:p>
          <a:p>
            <a:r>
              <a:rPr lang="en-US" dirty="0"/>
              <a:t>in light baryon </a:t>
            </a:r>
          </a:p>
          <a:p>
            <a:r>
              <a:rPr lang="en-US" dirty="0"/>
              <a:t>spectroscopy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8CCE8A-6E25-BB21-63D7-5A232F2810DA}"/>
              </a:ext>
            </a:extLst>
          </p:cNvPr>
          <p:cNvSpPr/>
          <p:nvPr/>
        </p:nvSpPr>
        <p:spPr>
          <a:xfrm>
            <a:off x="4913545" y="2007076"/>
            <a:ext cx="2436207" cy="1256017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85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373.828"/>
  <p:tag name="LATEXADDIN" val="\documentclass[aps,prd,10pt,notitlepage,showpacs,nofootinbib,superscriptaddress,twocolumn,raggedbottom,preprintnumbers,longbibliography]{revtex4-1}\usepackage{amsmath}&#10;\pagestyle{empty}&#10;\begin{document}&#10;&#10;&#10;\[\gamma^{(*)} N\to &#10;\begin{cases}&#10;\pi N\\&#10;\eta N,\,K\Lambda,\,K\Sigma\\&#10;\pi\pi N,\pi\eta N,\dots&#10;\end{cases}&#10;\]&#10;&#10;\end{document}"/>
  <p:tag name="IGUANATEXSIZE" val="20"/>
  <p:tag name="IGUANATEXCURSOR" val="2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241.845"/>
  <p:tag name="LATEXADDIN" val="\documentclass[aps,prd,10pt,notitlepage,showpacs,nofootinbib,superscriptaddress,twocolumn,raggedbottom,preprintnumbers,longbibliography]{revtex4-1}\usepackage{amsmath}&#10;\pagestyle{empty}&#10;\begin{document}&#10;&#10;&#10;\[\pi  N\to &#10;\begin{cases}&#10;\pi N\\&#10;\eta N,\,K\Lambda,\,K\Sigma\\&#10;\pi\pi N,\pi\eta N,\dots&#10;\end{cases}&#10;\]&#10;&#10;\end{document}"/>
  <p:tag name="IGUANATEXSIZE" val="20"/>
  <p:tag name="IGUANATEXCURSOR" val="2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2046.494"/>
  <p:tag name="LATEXADDIN" val="\documentclass[aps,prd,10pt,notitlepage,showpacs,nofootinbib,superscriptaddress,twocolumn,raggedbottom,preprintnumbers,longbibliography]{revtex4-1}\usepackage{amsmath}&#10;\pagestyle{empty}&#10;\begin{document}&#10;&#10;&#10;\[&#10;\begin{cases}&#10;\pi N\\&#10;\eta N,\,K\Lambda,\,K\Sigma\\&#10;\pi\pi N,\pi\eta N,\dots&#10;\end{cases}&#10;\leftrightarrow &#10;\begin{cases}&#10;\pi N\\&#10;\eta N,\,K\Lambda,\,K\Sigma\\&#10;\pi\pi N,\pi\eta N,\dots&#10;\end{cases}&#10;\]&#10;&#10;\end{document}"/>
  <p:tag name="IGUANATEXSIZE" val="20"/>
  <p:tag name="IGUANATEXCURSOR" val="284"/>
  <p:tag name="TRANSPARENCY" val="True"/>
  <p:tag name="LATEXENGINEID" val="0"/>
  <p:tag name="TEMPFOLDER" val="c:\temp\"/>
  <p:tag name="LATEXFORMHEIGHT" val="487.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50.4312"/>
  <p:tag name="LATEXADDIN" val="\documentclass{article}&#10;\usepackage{amsmath}&#10;\pagestyle{empty}&#10;\begin{document}&#10;&#10;&#10;\[\pi^-p\to\eta n\]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641.1699"/>
  <p:tag name="LATEXADDIN" val="\documentclass{article}&#10;\usepackage{amsmath}&#10;\pagestyle{empty}&#10;\begin{document}&#10;&#10;$\pi N\to\pi\pi N$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89.4263"/>
  <p:tag name="LATEXADDIN" val="\documentclass{article}&#10;\usepackage{amsmath}&#10;\pagestyle{empty}&#10;\begin{document}&#10;&#10;$\pi N\to KY$&#10;&#10;&#10;\end{document}"/>
  <p:tag name="IGUANATEXSIZE" val="20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284</Words>
  <Application>Microsoft Macintosh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Avenir Next LT Pro</vt:lpstr>
      <vt:lpstr>Liberation Sans</vt:lpstr>
      <vt:lpstr>Times New Roman</vt:lpstr>
      <vt:lpstr>Office Theme</vt:lpstr>
      <vt:lpstr>Motivation for Hadron Beams</vt:lpstr>
      <vt:lpstr>The role of meson beams in baryon spectroscopy</vt:lpstr>
      <vt:lpstr>Data</vt:lpstr>
      <vt:lpstr>Data: η production</vt:lpstr>
      <vt:lpstr>PowerPoint Presentation</vt:lpstr>
      <vt:lpstr>Example of recent improvements</vt:lpstr>
      <vt:lpstr>K-Long</vt:lpstr>
      <vt:lpstr>J-Parc experiments with pion beams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Doering, Michael U.</dc:creator>
  <cp:lastModifiedBy>Doering, Michael U.</cp:lastModifiedBy>
  <cp:revision>2</cp:revision>
  <dcterms:created xsi:type="dcterms:W3CDTF">2024-06-19T09:52:07Z</dcterms:created>
  <dcterms:modified xsi:type="dcterms:W3CDTF">2024-06-19T10:55:44Z</dcterms:modified>
</cp:coreProperties>
</file>