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7" r:id="rId4"/>
    <p:sldId id="258" r:id="rId5"/>
    <p:sldId id="265" r:id="rId6"/>
    <p:sldId id="264" r:id="rId7"/>
    <p:sldId id="263" r:id="rId8"/>
    <p:sldId id="268"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91384-0407-4449-9E72-D70003901E5A}" type="datetimeFigureOut">
              <a:rPr lang="en-GB" smtClean="0"/>
              <a:t>21/06/2024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06B28-8ED3-4C41-9521-AF78C9D29041}" type="slidenum">
              <a:rPr lang="en-GB" smtClean="0"/>
              <a:t>‹#›</a:t>
            </a:fld>
            <a:endParaRPr lang="en-GB" dirty="0"/>
          </a:p>
        </p:txBody>
      </p:sp>
    </p:spTree>
    <p:extLst>
      <p:ext uri="{BB962C8B-B14F-4D97-AF65-F5344CB8AC3E}">
        <p14:creationId xmlns:p14="http://schemas.microsoft.com/office/powerpoint/2010/main" val="416540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306B28-8ED3-4C41-9521-AF78C9D29041}" type="slidenum">
              <a:rPr lang="en-GB" smtClean="0"/>
              <a:t>3</a:t>
            </a:fld>
            <a:endParaRPr lang="en-GB" dirty="0"/>
          </a:p>
        </p:txBody>
      </p:sp>
    </p:spTree>
    <p:extLst>
      <p:ext uri="{BB962C8B-B14F-4D97-AF65-F5344CB8AC3E}">
        <p14:creationId xmlns:p14="http://schemas.microsoft.com/office/powerpoint/2010/main" val="308365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306B28-8ED3-4C41-9521-AF78C9D29041}" type="slidenum">
              <a:rPr lang="en-GB" smtClean="0"/>
              <a:t>5</a:t>
            </a:fld>
            <a:endParaRPr lang="en-GB" dirty="0"/>
          </a:p>
        </p:txBody>
      </p:sp>
    </p:spTree>
    <p:extLst>
      <p:ext uri="{BB962C8B-B14F-4D97-AF65-F5344CB8AC3E}">
        <p14:creationId xmlns:p14="http://schemas.microsoft.com/office/powerpoint/2010/main" val="17533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1D7E-8F24-791E-A4B3-F68DE2FF35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B644FC-9DCD-141D-89A7-92DA8640C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7DE15E-51CE-54B3-15FF-8C9C1E7A5A2D}"/>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5" name="Footer Placeholder 4">
            <a:extLst>
              <a:ext uri="{FF2B5EF4-FFF2-40B4-BE49-F238E27FC236}">
                <a16:creationId xmlns:a16="http://schemas.microsoft.com/office/drawing/2014/main" id="{65F941EE-7799-2127-7B67-2B294EE330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801B985-31B4-43C8-1240-DFD4DCDDE13F}"/>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115727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3D7F-64F5-4FE6-856E-22A2D31091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3D83FD-6E27-1440-E6AA-A7EC1567ED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12C8DA-9CA5-0EE6-CDE9-7A401079F08B}"/>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5" name="Footer Placeholder 4">
            <a:extLst>
              <a:ext uri="{FF2B5EF4-FFF2-40B4-BE49-F238E27FC236}">
                <a16:creationId xmlns:a16="http://schemas.microsoft.com/office/drawing/2014/main" id="{F7B8E838-E766-7E04-C372-4849A6D208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52E33EB-0754-F427-E42B-CECDF09453A5}"/>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270772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7352D-69DA-62FA-0CBE-EAC5F9505A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839DCB-C86E-4BD2-83CA-171E3C3B2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E5FF7C-5FDB-54F2-A5E3-762329DE6EE6}"/>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5" name="Footer Placeholder 4">
            <a:extLst>
              <a:ext uri="{FF2B5EF4-FFF2-40B4-BE49-F238E27FC236}">
                <a16:creationId xmlns:a16="http://schemas.microsoft.com/office/drawing/2014/main" id="{FD7587E5-D089-9C42-EB11-DCE782B111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A4DC58A-E630-4C02-4E28-8FA02AEFE90B}"/>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46318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5FF4-18F3-E7B7-962C-9DD4E62155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FE3AC2-A0CE-E591-F587-176980404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BE4262-293E-C86C-5581-C14366DF1000}"/>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5" name="Footer Placeholder 4">
            <a:extLst>
              <a:ext uri="{FF2B5EF4-FFF2-40B4-BE49-F238E27FC236}">
                <a16:creationId xmlns:a16="http://schemas.microsoft.com/office/drawing/2014/main" id="{AD99747C-ABBC-1A90-ECE2-DD99F88868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61892-7E56-9FC6-D797-B720FE71F2CA}"/>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6409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69EF-BA5B-44D4-2A7D-98402A5736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19987D-9FE8-10E9-96FD-942CE3DC1D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5AC780-A049-10A3-1F65-AB86F3750A94}"/>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5" name="Footer Placeholder 4">
            <a:extLst>
              <a:ext uri="{FF2B5EF4-FFF2-40B4-BE49-F238E27FC236}">
                <a16:creationId xmlns:a16="http://schemas.microsoft.com/office/drawing/2014/main" id="{98D0896F-AB6B-7F56-4D91-1DA1FD95CC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204A14-ED59-8F1A-38F1-5D94ACED07E1}"/>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205816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DF4C-C80C-C6E2-8BD8-04598FCC5E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2D12FB-5C81-1182-7DE4-4AF2DFE64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1C5919-859E-559C-D7D2-E838261998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97BCD6-8D9E-EBF5-4015-F82408FFE0FB}"/>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6" name="Footer Placeholder 5">
            <a:extLst>
              <a:ext uri="{FF2B5EF4-FFF2-40B4-BE49-F238E27FC236}">
                <a16:creationId xmlns:a16="http://schemas.microsoft.com/office/drawing/2014/main" id="{646FA24B-CCED-36C5-D534-6AD5664D33E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81CDD8-EE00-3567-D208-D05F3854BE67}"/>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332532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8F0C-BDCC-6CF9-D027-885024CF4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4E0875-10B0-2F70-7D6A-4E6DA22FB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170C2F-B229-AEE3-3CC2-CDBBFF8E9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AC8537-A4CC-99A2-3C17-7C013845E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6C4A8-BBAD-492B-7772-92C11B947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A8D4E6-FBF9-8DE2-655F-91E79BECF211}"/>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8" name="Footer Placeholder 7">
            <a:extLst>
              <a:ext uri="{FF2B5EF4-FFF2-40B4-BE49-F238E27FC236}">
                <a16:creationId xmlns:a16="http://schemas.microsoft.com/office/drawing/2014/main" id="{A816BE6F-C46A-1661-1916-30A657F54C0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78FA9B5-81BA-F84B-3978-EE8FCFE953EE}"/>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33288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3816-E6C1-9958-4D14-7368ACC00D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959767-9376-BFF8-C98F-890598D14BEC}"/>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4" name="Footer Placeholder 3">
            <a:extLst>
              <a:ext uri="{FF2B5EF4-FFF2-40B4-BE49-F238E27FC236}">
                <a16:creationId xmlns:a16="http://schemas.microsoft.com/office/drawing/2014/main" id="{8C589BE3-C9BC-AE42-EA10-8695CCCF842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9CE9CCF-32C8-1618-F26B-DEA393A4854E}"/>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99075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1066-4605-6467-98CB-4165BB8A72BB}"/>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3" name="Footer Placeholder 2">
            <a:extLst>
              <a:ext uri="{FF2B5EF4-FFF2-40B4-BE49-F238E27FC236}">
                <a16:creationId xmlns:a16="http://schemas.microsoft.com/office/drawing/2014/main" id="{8E928CCE-8830-231C-9456-73B3CBE1FA1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D755C97-1A86-232C-C337-7FB36A24CBBD}"/>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9220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B1C-7B81-07C5-E173-AFB6B1381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934910-F645-E20E-E7AC-072AA38E9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87ABF-B30F-D226-E729-08C10C7F5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5FBE2-F664-E22F-1F45-439B734F47B7}"/>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6" name="Footer Placeholder 5">
            <a:extLst>
              <a:ext uri="{FF2B5EF4-FFF2-40B4-BE49-F238E27FC236}">
                <a16:creationId xmlns:a16="http://schemas.microsoft.com/office/drawing/2014/main" id="{D6C48131-5ECA-0227-B9D0-95B5CDE0E4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C5734E3-AB3B-9533-7CB3-A3726F12517F}"/>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9374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E2DE-78A2-9E7D-BB72-43D2453A3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FDBD80-9E71-10B9-1086-940898415A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14D0CFC-5D4F-C98B-C518-2AB8EFA9A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4E4C8-9EE0-8F26-B53C-1AEBD9DF83F1}"/>
              </a:ext>
            </a:extLst>
          </p:cNvPr>
          <p:cNvSpPr>
            <a:spLocks noGrp="1"/>
          </p:cNvSpPr>
          <p:nvPr>
            <p:ph type="dt" sz="half" idx="10"/>
          </p:nvPr>
        </p:nvSpPr>
        <p:spPr/>
        <p:txBody>
          <a:bodyPr/>
          <a:lstStyle/>
          <a:p>
            <a:fld id="{26BE4491-B560-40FA-98D9-8FBE38CDE05D}" type="datetimeFigureOut">
              <a:rPr lang="en-GB" smtClean="0"/>
              <a:t>21/06/2024</a:t>
            </a:fld>
            <a:endParaRPr lang="en-GB" dirty="0"/>
          </a:p>
        </p:txBody>
      </p:sp>
      <p:sp>
        <p:nvSpPr>
          <p:cNvPr id="6" name="Footer Placeholder 5">
            <a:extLst>
              <a:ext uri="{FF2B5EF4-FFF2-40B4-BE49-F238E27FC236}">
                <a16:creationId xmlns:a16="http://schemas.microsoft.com/office/drawing/2014/main" id="{D3F4B0BE-99AF-292C-0B34-8477163606B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371915-F688-13AC-E95B-6DBA1464EC61}"/>
              </a:ext>
            </a:extLst>
          </p:cNvPr>
          <p:cNvSpPr>
            <a:spLocks noGrp="1"/>
          </p:cNvSpPr>
          <p:nvPr>
            <p:ph type="sldNum" sz="quarter" idx="12"/>
          </p:nvPr>
        </p:nvSpPr>
        <p:spPr/>
        <p:txBody>
          <a:bodyPr/>
          <a:lstStyle/>
          <a:p>
            <a:fld id="{F6A3EFF2-91B4-4DE3-934C-D6F30E23760E}" type="slidenum">
              <a:rPr lang="en-GB" smtClean="0"/>
              <a:t>‹#›</a:t>
            </a:fld>
            <a:endParaRPr lang="en-GB" dirty="0"/>
          </a:p>
        </p:txBody>
      </p:sp>
    </p:spTree>
    <p:extLst>
      <p:ext uri="{BB962C8B-B14F-4D97-AF65-F5344CB8AC3E}">
        <p14:creationId xmlns:p14="http://schemas.microsoft.com/office/powerpoint/2010/main" val="167063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C12CB-FDAD-FEAE-DA7B-6A3A0C6D9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0638E3-2133-9704-673D-18F8EB0B0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A998DB-B6D6-907D-FD51-C7124AB36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BE4491-B560-40FA-98D9-8FBE38CDE05D}" type="datetimeFigureOut">
              <a:rPr lang="en-GB" smtClean="0"/>
              <a:t>21/06/2024</a:t>
            </a:fld>
            <a:endParaRPr lang="en-GB" dirty="0"/>
          </a:p>
        </p:txBody>
      </p:sp>
      <p:sp>
        <p:nvSpPr>
          <p:cNvPr id="5" name="Footer Placeholder 4">
            <a:extLst>
              <a:ext uri="{FF2B5EF4-FFF2-40B4-BE49-F238E27FC236}">
                <a16:creationId xmlns:a16="http://schemas.microsoft.com/office/drawing/2014/main" id="{2A482EE8-43FC-504A-AEB3-D04F83CA4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52E9B54E-0547-FF01-489B-3AA65B2B4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A3EFF2-91B4-4DE3-934C-D6F30E23760E}" type="slidenum">
              <a:rPr lang="en-GB" smtClean="0"/>
              <a:t>‹#›</a:t>
            </a:fld>
            <a:endParaRPr lang="en-GB" dirty="0"/>
          </a:p>
        </p:txBody>
      </p:sp>
    </p:spTree>
    <p:extLst>
      <p:ext uri="{BB962C8B-B14F-4D97-AF65-F5344CB8AC3E}">
        <p14:creationId xmlns:p14="http://schemas.microsoft.com/office/powerpoint/2010/main" val="306089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and yellow card with brown text&#10;&#10;Description automatically generated">
            <a:extLst>
              <a:ext uri="{FF2B5EF4-FFF2-40B4-BE49-F238E27FC236}">
                <a16:creationId xmlns:a16="http://schemas.microsoft.com/office/drawing/2014/main" id="{0E8D4D27-0982-9938-2707-7A5E96CCA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6"/>
            <a:ext cx="12192000" cy="6860292"/>
          </a:xfrm>
          <a:prstGeom prst="rect">
            <a:avLst/>
          </a:prstGeom>
        </p:spPr>
      </p:pic>
    </p:spTree>
    <p:extLst>
      <p:ext uri="{BB962C8B-B14F-4D97-AF65-F5344CB8AC3E}">
        <p14:creationId xmlns:p14="http://schemas.microsoft.com/office/powerpoint/2010/main" val="234338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E7F8-6944-0796-12F1-DCE5DD707DFE}"/>
              </a:ext>
            </a:extLst>
          </p:cNvPr>
          <p:cNvSpPr>
            <a:spLocks noGrp="1"/>
          </p:cNvSpPr>
          <p:nvPr>
            <p:ph type="title"/>
          </p:nvPr>
        </p:nvSpPr>
        <p:spPr/>
        <p:txBody>
          <a:bodyPr/>
          <a:lstStyle/>
          <a:p>
            <a:r>
              <a:rPr lang="en-GB" dirty="0"/>
              <a:t>What was EARLY?</a:t>
            </a:r>
          </a:p>
        </p:txBody>
      </p:sp>
      <p:sp>
        <p:nvSpPr>
          <p:cNvPr id="3" name="Content Placeholder 2">
            <a:extLst>
              <a:ext uri="{FF2B5EF4-FFF2-40B4-BE49-F238E27FC236}">
                <a16:creationId xmlns:a16="http://schemas.microsoft.com/office/drawing/2014/main" id="{1237A9C6-61B1-DAFB-0717-54277B87D9F3}"/>
              </a:ext>
            </a:extLst>
          </p:cNvPr>
          <p:cNvSpPr>
            <a:spLocks noGrp="1"/>
          </p:cNvSpPr>
          <p:nvPr>
            <p:ph idx="1"/>
          </p:nvPr>
        </p:nvSpPr>
        <p:spPr/>
        <p:txBody>
          <a:bodyPr>
            <a:normAutofit/>
          </a:bodyPr>
          <a:lstStyle/>
          <a:p>
            <a:pPr marL="0" indent="0">
              <a:buNone/>
            </a:pPr>
            <a:r>
              <a:rPr lang="en-US" sz="2200" b="0" i="0" dirty="0">
                <a:effectLst/>
                <a:highlight>
                  <a:srgbClr val="FFFFFF"/>
                </a:highlight>
                <a:ea typeface="Calibri" panose="020F0502020204030204" pitchFamily="34" charset="0"/>
                <a:cs typeface="Calibri" panose="020F0502020204030204" pitchFamily="34" charset="0"/>
              </a:rPr>
              <a:t>The E.A.R.L.Y Workshop (NSTAR2024) is two-and-a-half days dedicated to early-career researchers in preparation for the 14th edition of the NSTAR conference. This hands-on and friendly workshop will bring professionals from academia and industry who will share their knowledge, experience and tips to get ahead of any career opportunities. Get your researcher starter pack by learning how to give fantastic talks, secure funding, tune your CV and launch your career!</a:t>
            </a:r>
            <a:endParaRPr lang="en-GB" sz="22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3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4BEEC8-0E7A-6316-D127-33B7009104AC}"/>
              </a:ext>
            </a:extLst>
          </p:cNvPr>
          <p:cNvSpPr>
            <a:spLocks noGrp="1"/>
          </p:cNvSpPr>
          <p:nvPr>
            <p:ph type="title"/>
          </p:nvPr>
        </p:nvSpPr>
        <p:spPr>
          <a:xfrm>
            <a:off x="6657715" y="467271"/>
            <a:ext cx="4195674" cy="2052522"/>
          </a:xfrm>
        </p:spPr>
        <p:txBody>
          <a:bodyPr anchor="b">
            <a:normAutofit/>
          </a:bodyPr>
          <a:lstStyle/>
          <a:p>
            <a:r>
              <a:rPr lang="en-GB" sz="4300" dirty="0"/>
              <a:t>Organising Committee Members</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holding wine glasses&#10;&#10;Description automatically generated">
            <a:extLst>
              <a:ext uri="{FF2B5EF4-FFF2-40B4-BE49-F238E27FC236}">
                <a16:creationId xmlns:a16="http://schemas.microsoft.com/office/drawing/2014/main" id="{461D3B02-75A4-F96E-A3C2-E34A75F0CBE3}"/>
              </a:ext>
            </a:extLst>
          </p:cNvPr>
          <p:cNvPicPr>
            <a:picLocks noChangeAspect="1"/>
          </p:cNvPicPr>
          <p:nvPr/>
        </p:nvPicPr>
        <p:blipFill rotWithShape="1">
          <a:blip r:embed="rId3">
            <a:extLst>
              <a:ext uri="{28A0092B-C50C-407E-A947-70E740481C1C}">
                <a14:useLocalDpi xmlns:a14="http://schemas.microsoft.com/office/drawing/2010/main" val="0"/>
              </a:ext>
            </a:extLst>
          </a:blip>
          <a:srcRect l="15844" r="9157"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BDAB129A-7470-4FEC-0F11-4E4A66D1FC26}"/>
              </a:ext>
            </a:extLst>
          </p:cNvPr>
          <p:cNvSpPr>
            <a:spLocks noGrp="1"/>
          </p:cNvSpPr>
          <p:nvPr>
            <p:ph idx="1"/>
          </p:nvPr>
        </p:nvSpPr>
        <p:spPr>
          <a:xfrm>
            <a:off x="6657715" y="2990818"/>
            <a:ext cx="4195673" cy="2913872"/>
          </a:xfrm>
        </p:spPr>
        <p:txBody>
          <a:bodyPr anchor="t">
            <a:normAutofit/>
          </a:bodyPr>
          <a:lstStyle/>
          <a:p>
            <a:r>
              <a:rPr lang="en-GB" sz="1700" dirty="0">
                <a:solidFill>
                  <a:schemeClr val="tx1">
                    <a:alpha val="80000"/>
                  </a:schemeClr>
                </a:solidFill>
              </a:rPr>
              <a:t>Pierre Chatagnon – Jefferson Lab</a:t>
            </a:r>
          </a:p>
          <a:p>
            <a:r>
              <a:rPr lang="en-GB" sz="1700" dirty="0">
                <a:solidFill>
                  <a:schemeClr val="tx1">
                    <a:alpha val="80000"/>
                  </a:schemeClr>
                </a:solidFill>
              </a:rPr>
              <a:t>Stuart Fegan – University of York</a:t>
            </a:r>
          </a:p>
          <a:p>
            <a:r>
              <a:rPr lang="en-GB" sz="1700" dirty="0">
                <a:solidFill>
                  <a:schemeClr val="tx1">
                    <a:alpha val="80000"/>
                  </a:schemeClr>
                </a:solidFill>
              </a:rPr>
              <a:t>Ryan Ferguson – University of Glasgow</a:t>
            </a:r>
          </a:p>
          <a:p>
            <a:r>
              <a:rPr lang="en-GB" sz="1700" dirty="0">
                <a:solidFill>
                  <a:schemeClr val="tx1">
                    <a:alpha val="80000"/>
                  </a:schemeClr>
                </a:solidFill>
              </a:rPr>
              <a:t>Noémie Pilleux – IJCLab Paris Saclay University</a:t>
            </a:r>
          </a:p>
          <a:p>
            <a:endParaRPr lang="en-GB" sz="1700" dirty="0">
              <a:solidFill>
                <a:schemeClr val="tx1">
                  <a:alpha val="80000"/>
                </a:schemeClr>
              </a:solidFill>
            </a:endParaRPr>
          </a:p>
          <a:p>
            <a:pPr marL="0" indent="0">
              <a:buNone/>
            </a:pPr>
            <a:r>
              <a:rPr lang="en-GB" sz="1700" dirty="0">
                <a:solidFill>
                  <a:schemeClr val="tx1">
                    <a:alpha val="80000"/>
                  </a:schemeClr>
                </a:solidFill>
              </a:rPr>
              <a:t>With help and guidance from Nick Zachariou – University of York</a:t>
            </a:r>
          </a:p>
          <a:p>
            <a:endParaRPr lang="en-GB" sz="1700" dirty="0">
              <a:solidFill>
                <a:schemeClr val="tx1">
                  <a:alpha val="80000"/>
                </a:scheme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Picture 6" descr="A person smiling at the camera&#10;&#10;Description automatically generated">
            <a:extLst>
              <a:ext uri="{FF2B5EF4-FFF2-40B4-BE49-F238E27FC236}">
                <a16:creationId xmlns:a16="http://schemas.microsoft.com/office/drawing/2014/main" id="{86504387-0B6D-A47D-5930-4409CE958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818" y="1642824"/>
            <a:ext cx="990047" cy="1081024"/>
          </a:xfrm>
          <a:prstGeom prst="rect">
            <a:avLst/>
          </a:prstGeom>
        </p:spPr>
      </p:pic>
    </p:spTree>
    <p:extLst>
      <p:ext uri="{BB962C8B-B14F-4D97-AF65-F5344CB8AC3E}">
        <p14:creationId xmlns:p14="http://schemas.microsoft.com/office/powerpoint/2010/main" val="188551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475F-CD71-6880-0AC3-FD0C3D9B224B}"/>
              </a:ext>
            </a:extLst>
          </p:cNvPr>
          <p:cNvSpPr>
            <a:spLocks noGrp="1"/>
          </p:cNvSpPr>
          <p:nvPr>
            <p:ph type="title"/>
          </p:nvPr>
        </p:nvSpPr>
        <p:spPr/>
        <p:txBody>
          <a:bodyPr/>
          <a:lstStyle/>
          <a:p>
            <a:r>
              <a:rPr lang="en-GB" dirty="0"/>
              <a:t>List of panels</a:t>
            </a:r>
          </a:p>
        </p:txBody>
      </p:sp>
      <p:sp>
        <p:nvSpPr>
          <p:cNvPr id="3" name="Content Placeholder 2">
            <a:extLst>
              <a:ext uri="{FF2B5EF4-FFF2-40B4-BE49-F238E27FC236}">
                <a16:creationId xmlns:a16="http://schemas.microsoft.com/office/drawing/2014/main" id="{2AC7D68F-6AED-A24E-A67E-B893209C520D}"/>
              </a:ext>
            </a:extLst>
          </p:cNvPr>
          <p:cNvSpPr>
            <a:spLocks noGrp="1"/>
          </p:cNvSpPr>
          <p:nvPr>
            <p:ph idx="1"/>
          </p:nvPr>
        </p:nvSpPr>
        <p:spPr/>
        <p:txBody>
          <a:bodyPr/>
          <a:lstStyle/>
          <a:p>
            <a:r>
              <a:rPr lang="en-GB" sz="2200" dirty="0"/>
              <a:t>CV Tune-up</a:t>
            </a:r>
          </a:p>
          <a:p>
            <a:r>
              <a:rPr lang="en-GB" sz="2200" dirty="0"/>
              <a:t>How to give a good talk</a:t>
            </a:r>
          </a:p>
          <a:p>
            <a:r>
              <a:rPr lang="en-GB" sz="2200" dirty="0"/>
              <a:t>Life as a post doc</a:t>
            </a:r>
          </a:p>
          <a:p>
            <a:r>
              <a:rPr lang="en-GB" sz="2200" dirty="0"/>
              <a:t>Industry opportunities</a:t>
            </a:r>
          </a:p>
          <a:p>
            <a:r>
              <a:rPr lang="en-GB" sz="2200" dirty="0"/>
              <a:t>Proposals and fellowships</a:t>
            </a:r>
          </a:p>
          <a:p>
            <a:r>
              <a:rPr lang="en-GB" sz="2200" dirty="0"/>
              <a:t>Academia and funding</a:t>
            </a:r>
          </a:p>
        </p:txBody>
      </p:sp>
    </p:spTree>
    <p:extLst>
      <p:ext uri="{BB962C8B-B14F-4D97-AF65-F5344CB8AC3E}">
        <p14:creationId xmlns:p14="http://schemas.microsoft.com/office/powerpoint/2010/main" val="178980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D203B6-9D34-4C55-9CF4-916D79714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group of people sitting in chairs in a room&#10;&#10;Description automatically generated">
            <a:extLst>
              <a:ext uri="{FF2B5EF4-FFF2-40B4-BE49-F238E27FC236}">
                <a16:creationId xmlns:a16="http://schemas.microsoft.com/office/drawing/2014/main" id="{0FA29B3E-4F67-E22B-597C-D76C8F6FE0FC}"/>
              </a:ext>
            </a:extLst>
          </p:cNvPr>
          <p:cNvPicPr>
            <a:picLocks noChangeAspect="1"/>
          </p:cNvPicPr>
          <p:nvPr/>
        </p:nvPicPr>
        <p:blipFill rotWithShape="1">
          <a:blip r:embed="rId3">
            <a:extLst>
              <a:ext uri="{28A0092B-C50C-407E-A947-70E740481C1C}">
                <a14:useLocalDpi xmlns:a14="http://schemas.microsoft.com/office/drawing/2010/main" val="0"/>
              </a:ext>
            </a:extLst>
          </a:blip>
          <a:srcRect t="16825" r="2" b="2844"/>
          <a:stretch/>
        </p:blipFill>
        <p:spPr>
          <a:xfrm>
            <a:off x="2296" y="10"/>
            <a:ext cx="7395866" cy="4470857"/>
          </a:xfrm>
          <a:prstGeom prst="rect">
            <a:avLst/>
          </a:prstGeom>
        </p:spPr>
      </p:pic>
      <p:pic>
        <p:nvPicPr>
          <p:cNvPr id="15" name="Picture 14" descr="A person standing in front of a group of people in a room&#10;&#10;Description automatically generated">
            <a:extLst>
              <a:ext uri="{FF2B5EF4-FFF2-40B4-BE49-F238E27FC236}">
                <a16:creationId xmlns:a16="http://schemas.microsoft.com/office/drawing/2014/main" id="{1444474A-4950-B9BB-A980-950AE5CF61E6}"/>
              </a:ext>
            </a:extLst>
          </p:cNvPr>
          <p:cNvPicPr>
            <a:picLocks noChangeAspect="1"/>
          </p:cNvPicPr>
          <p:nvPr/>
        </p:nvPicPr>
        <p:blipFill rotWithShape="1">
          <a:blip r:embed="rId4">
            <a:extLst>
              <a:ext uri="{28A0092B-C50C-407E-A947-70E740481C1C}">
                <a14:useLocalDpi xmlns:a14="http://schemas.microsoft.com/office/drawing/2010/main" val="0"/>
              </a:ext>
            </a:extLst>
          </a:blip>
          <a:srcRect t="22072" r="3" b="14555"/>
          <a:stretch/>
        </p:blipFill>
        <p:spPr>
          <a:xfrm>
            <a:off x="7499230" y="-2"/>
            <a:ext cx="4689052" cy="2228757"/>
          </a:xfrm>
          <a:prstGeom prst="rect">
            <a:avLst/>
          </a:prstGeom>
        </p:spPr>
      </p:pic>
      <p:pic>
        <p:nvPicPr>
          <p:cNvPr id="11" name="Picture 10" descr="A person giving a presentation to a group of people&#10;&#10;Description automatically generated">
            <a:extLst>
              <a:ext uri="{FF2B5EF4-FFF2-40B4-BE49-F238E27FC236}">
                <a16:creationId xmlns:a16="http://schemas.microsoft.com/office/drawing/2014/main" id="{62725C20-A464-085F-89FE-1C0030F5089A}"/>
              </a:ext>
            </a:extLst>
          </p:cNvPr>
          <p:cNvPicPr>
            <a:picLocks noChangeAspect="1"/>
          </p:cNvPicPr>
          <p:nvPr/>
        </p:nvPicPr>
        <p:blipFill rotWithShape="1">
          <a:blip r:embed="rId5">
            <a:extLst>
              <a:ext uri="{28A0092B-C50C-407E-A947-70E740481C1C}">
                <a14:useLocalDpi xmlns:a14="http://schemas.microsoft.com/office/drawing/2010/main" val="0"/>
              </a:ext>
            </a:extLst>
          </a:blip>
          <a:srcRect t="27867" r="-3" b="11390"/>
          <a:stretch/>
        </p:blipFill>
        <p:spPr>
          <a:xfrm>
            <a:off x="7499338" y="2324139"/>
            <a:ext cx="4682932" cy="2133380"/>
          </a:xfrm>
          <a:prstGeom prst="rect">
            <a:avLst/>
          </a:prstGeom>
        </p:spPr>
      </p:pic>
      <p:pic>
        <p:nvPicPr>
          <p:cNvPr id="9" name="Picture 8" descr="A person standing in front of a whiteboard&#10;&#10;Description automatically generated">
            <a:extLst>
              <a:ext uri="{FF2B5EF4-FFF2-40B4-BE49-F238E27FC236}">
                <a16:creationId xmlns:a16="http://schemas.microsoft.com/office/drawing/2014/main" id="{7EDB9C82-20F7-3B15-D2B3-743E1A208C4B}"/>
              </a:ext>
            </a:extLst>
          </p:cNvPr>
          <p:cNvPicPr>
            <a:picLocks noChangeAspect="1"/>
          </p:cNvPicPr>
          <p:nvPr/>
        </p:nvPicPr>
        <p:blipFill rotWithShape="1">
          <a:blip r:embed="rId6">
            <a:extLst>
              <a:ext uri="{28A0092B-C50C-407E-A947-70E740481C1C}">
                <a14:useLocalDpi xmlns:a14="http://schemas.microsoft.com/office/drawing/2010/main" val="0"/>
              </a:ext>
            </a:extLst>
          </a:blip>
          <a:srcRect t="21791" r="3" b="12177"/>
          <a:stretch/>
        </p:blipFill>
        <p:spPr>
          <a:xfrm>
            <a:off x="-3717" y="4566250"/>
            <a:ext cx="4627475" cy="2291750"/>
          </a:xfrm>
          <a:prstGeom prst="rect">
            <a:avLst/>
          </a:prstGeom>
        </p:spPr>
      </p:pic>
      <p:pic>
        <p:nvPicPr>
          <p:cNvPr id="13" name="Picture 12" descr="A group of people sitting in chairs in a room&#10;&#10;Description automatically generated">
            <a:extLst>
              <a:ext uri="{FF2B5EF4-FFF2-40B4-BE49-F238E27FC236}">
                <a16:creationId xmlns:a16="http://schemas.microsoft.com/office/drawing/2014/main" id="{19EC2041-492A-FB59-AB2D-3FEF362976F2}"/>
              </a:ext>
            </a:extLst>
          </p:cNvPr>
          <p:cNvPicPr>
            <a:picLocks noChangeAspect="1"/>
          </p:cNvPicPr>
          <p:nvPr/>
        </p:nvPicPr>
        <p:blipFill rotWithShape="1">
          <a:blip r:embed="rId7">
            <a:extLst>
              <a:ext uri="{28A0092B-C50C-407E-A947-70E740481C1C}">
                <a14:useLocalDpi xmlns:a14="http://schemas.microsoft.com/office/drawing/2010/main" val="0"/>
              </a:ext>
            </a:extLst>
          </a:blip>
          <a:srcRect t="35869" r="1" b="23183"/>
          <a:stretch/>
        </p:blipFill>
        <p:spPr>
          <a:xfrm>
            <a:off x="4713920" y="4566250"/>
            <a:ext cx="7462341" cy="2291750"/>
          </a:xfrm>
          <a:prstGeom prst="rect">
            <a:avLst/>
          </a:prstGeom>
        </p:spPr>
      </p:pic>
    </p:spTree>
    <p:extLst>
      <p:ext uri="{BB962C8B-B14F-4D97-AF65-F5344CB8AC3E}">
        <p14:creationId xmlns:p14="http://schemas.microsoft.com/office/powerpoint/2010/main" val="26718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E62C-039B-BE4B-E035-F98862581B12}"/>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06813217-F664-740B-4949-A075BA9E4904}"/>
              </a:ext>
            </a:extLst>
          </p:cNvPr>
          <p:cNvSpPr>
            <a:spLocks noGrp="1"/>
          </p:cNvSpPr>
          <p:nvPr>
            <p:ph idx="1"/>
          </p:nvPr>
        </p:nvSpPr>
        <p:spPr/>
        <p:txBody>
          <a:bodyPr>
            <a:normAutofit/>
          </a:bodyPr>
          <a:lstStyle/>
          <a:p>
            <a:pPr marL="0" indent="0">
              <a:buNone/>
            </a:pPr>
            <a:r>
              <a:rPr lang="en-GB" sz="2200" dirty="0"/>
              <a:t>Overall satisfaction was 88% from speakers and delegates.</a:t>
            </a:r>
          </a:p>
          <a:p>
            <a:pPr marL="0" indent="0">
              <a:buNone/>
            </a:pPr>
            <a:endParaRPr lang="en-GB" sz="2200" dirty="0"/>
          </a:p>
          <a:p>
            <a:r>
              <a:rPr lang="en-US" sz="2200" dirty="0"/>
              <a:t>“You should have a good supervisor that introduces you to the people.”</a:t>
            </a:r>
          </a:p>
          <a:p>
            <a:r>
              <a:rPr lang="en-US" sz="2200" dirty="0"/>
              <a:t>“The event helped me to decide between finding a post-doc or leaving academia.”</a:t>
            </a:r>
          </a:p>
          <a:p>
            <a:r>
              <a:rPr lang="en-US" sz="2200" dirty="0"/>
              <a:t>“I loved what I learned through the experience.”</a:t>
            </a:r>
          </a:p>
          <a:p>
            <a:r>
              <a:rPr lang="en-US" sz="2200" dirty="0"/>
              <a:t>“I thought the idea of flash talks for a non-physics audience was very interesting. I think it should be coupled in future iterations with more discussion of outreach.”</a:t>
            </a:r>
            <a:endParaRPr lang="en-GB" sz="2200" dirty="0"/>
          </a:p>
        </p:txBody>
      </p:sp>
      <p:pic>
        <p:nvPicPr>
          <p:cNvPr id="5" name="Picture 4" descr="A person giving thumbs up&#10;&#10;Description automatically generated">
            <a:extLst>
              <a:ext uri="{FF2B5EF4-FFF2-40B4-BE49-F238E27FC236}">
                <a16:creationId xmlns:a16="http://schemas.microsoft.com/office/drawing/2014/main" id="{E5538391-CDF0-4286-AC23-AD5D64DE5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843" y="1027906"/>
            <a:ext cx="3515647" cy="4687529"/>
          </a:xfrm>
          <a:prstGeom prst="rect">
            <a:avLst/>
          </a:prstGeom>
        </p:spPr>
      </p:pic>
    </p:spTree>
    <p:extLst>
      <p:ext uri="{BB962C8B-B14F-4D97-AF65-F5344CB8AC3E}">
        <p14:creationId xmlns:p14="http://schemas.microsoft.com/office/powerpoint/2010/main" val="14237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3008DF-8A45-D25E-C8C2-F4773FA02E53}"/>
              </a:ext>
            </a:extLst>
          </p:cNvPr>
          <p:cNvSpPr>
            <a:spLocks noGrp="1"/>
          </p:cNvSpPr>
          <p:nvPr>
            <p:ph type="title"/>
          </p:nvPr>
        </p:nvSpPr>
        <p:spPr>
          <a:xfrm>
            <a:off x="6657715" y="467271"/>
            <a:ext cx="4195674" cy="2052522"/>
          </a:xfrm>
        </p:spPr>
        <p:txBody>
          <a:bodyPr anchor="b">
            <a:normAutofit/>
          </a:bodyPr>
          <a:lstStyle/>
          <a:p>
            <a:r>
              <a:rPr lang="en-GB" sz="5600" dirty="0"/>
              <a:t>Pint of Science</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in a room&#10;&#10;Description automatically generated">
            <a:extLst>
              <a:ext uri="{FF2B5EF4-FFF2-40B4-BE49-F238E27FC236}">
                <a16:creationId xmlns:a16="http://schemas.microsoft.com/office/drawing/2014/main" id="{850158B4-708B-8CC9-26DE-486CF9EB7047}"/>
              </a:ext>
            </a:extLst>
          </p:cNvPr>
          <p:cNvPicPr>
            <a:picLocks noChangeAspect="1"/>
          </p:cNvPicPr>
          <p:nvPr/>
        </p:nvPicPr>
        <p:blipFill rotWithShape="1">
          <a:blip r:embed="rId2">
            <a:extLst>
              <a:ext uri="{28A0092B-C50C-407E-A947-70E740481C1C}">
                <a14:useLocalDpi xmlns:a14="http://schemas.microsoft.com/office/drawing/2010/main" val="0"/>
              </a:ext>
            </a:extLst>
          </a:blip>
          <a:srcRect l="2581" r="22421"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1D8E3521-85F7-ABA7-54FF-F35D4AD16B84}"/>
              </a:ext>
            </a:extLst>
          </p:cNvPr>
          <p:cNvSpPr>
            <a:spLocks noGrp="1"/>
          </p:cNvSpPr>
          <p:nvPr>
            <p:ph idx="1"/>
          </p:nvPr>
        </p:nvSpPr>
        <p:spPr>
          <a:xfrm>
            <a:off x="6657715" y="2990818"/>
            <a:ext cx="4195673" cy="2913872"/>
          </a:xfrm>
        </p:spPr>
        <p:txBody>
          <a:bodyPr anchor="t">
            <a:normAutofit/>
          </a:bodyPr>
          <a:lstStyle/>
          <a:p>
            <a:r>
              <a:rPr lang="en-GB" sz="2000" dirty="0">
                <a:solidFill>
                  <a:schemeClr val="tx1">
                    <a:alpha val="80000"/>
                  </a:schemeClr>
                </a:solidFill>
              </a:rPr>
              <a:t>An outreach program in more than 400 cities across 25 countries. </a:t>
            </a:r>
          </a:p>
          <a:p>
            <a:r>
              <a:rPr lang="en-GB" sz="2000" dirty="0">
                <a:solidFill>
                  <a:schemeClr val="tx1">
                    <a:alpha val="80000"/>
                  </a:schemeClr>
                </a:solidFill>
              </a:rPr>
              <a:t>Designed to teach the public about concepts across science in an informal setting. </a:t>
            </a: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6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5184-D17A-855C-C715-2DE9BB162419}"/>
              </a:ext>
            </a:extLst>
          </p:cNvPr>
          <p:cNvSpPr>
            <a:spLocks noGrp="1"/>
          </p:cNvSpPr>
          <p:nvPr>
            <p:ph type="title"/>
          </p:nvPr>
        </p:nvSpPr>
        <p:spPr/>
        <p:txBody>
          <a:bodyPr/>
          <a:lstStyle/>
          <a:p>
            <a:r>
              <a:rPr lang="en-GB" dirty="0"/>
              <a:t>Flash Talks</a:t>
            </a:r>
          </a:p>
        </p:txBody>
      </p:sp>
      <p:sp>
        <p:nvSpPr>
          <p:cNvPr id="3" name="Content Placeholder 2">
            <a:extLst>
              <a:ext uri="{FF2B5EF4-FFF2-40B4-BE49-F238E27FC236}">
                <a16:creationId xmlns:a16="http://schemas.microsoft.com/office/drawing/2014/main" id="{89BA05DC-CADA-AC4D-34B1-2325A6214038}"/>
              </a:ext>
            </a:extLst>
          </p:cNvPr>
          <p:cNvSpPr>
            <a:spLocks noGrp="1"/>
          </p:cNvSpPr>
          <p:nvPr>
            <p:ph idx="1"/>
          </p:nvPr>
        </p:nvSpPr>
        <p:spPr/>
        <p:txBody>
          <a:bodyPr>
            <a:normAutofit/>
          </a:bodyPr>
          <a:lstStyle/>
          <a:p>
            <a:pPr marL="0" indent="0">
              <a:buNone/>
            </a:pPr>
            <a:r>
              <a:rPr lang="en-GB" sz="2200" dirty="0"/>
              <a:t>Following the Pint of Science and how to give a good talk sessions, delegates were invited to give a 5-minute flash talk to explain their research to an audience with a non-science background.</a:t>
            </a:r>
          </a:p>
        </p:txBody>
      </p:sp>
    </p:spTree>
    <p:extLst>
      <p:ext uri="{BB962C8B-B14F-4D97-AF65-F5344CB8AC3E}">
        <p14:creationId xmlns:p14="http://schemas.microsoft.com/office/powerpoint/2010/main" val="163493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39E771-15D1-8B44-431B-38CEEC346A1A}"/>
              </a:ext>
            </a:extLst>
          </p:cNvPr>
          <p:cNvSpPr>
            <a:spLocks noGrp="1"/>
          </p:cNvSpPr>
          <p:nvPr>
            <p:ph type="ctrTitle"/>
          </p:nvPr>
        </p:nvSpPr>
        <p:spPr/>
        <p:txBody>
          <a:bodyPr/>
          <a:lstStyle/>
          <a:p>
            <a:r>
              <a:rPr lang="en-GB" dirty="0"/>
              <a:t>Thanks for Listening</a:t>
            </a:r>
          </a:p>
        </p:txBody>
      </p:sp>
    </p:spTree>
    <p:extLst>
      <p:ext uri="{BB962C8B-B14F-4D97-AF65-F5344CB8AC3E}">
        <p14:creationId xmlns:p14="http://schemas.microsoft.com/office/powerpoint/2010/main" val="3888353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303</Words>
  <Application>Microsoft Office PowerPoint</Application>
  <PresentationFormat>Widescreen</PresentationFormat>
  <Paragraphs>31</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PowerPoint Presentation</vt:lpstr>
      <vt:lpstr>What was EARLY?</vt:lpstr>
      <vt:lpstr>Organising Committee Members</vt:lpstr>
      <vt:lpstr>List of panels</vt:lpstr>
      <vt:lpstr>PowerPoint Presentation</vt:lpstr>
      <vt:lpstr>Feedback</vt:lpstr>
      <vt:lpstr>Pint of Science</vt:lpstr>
      <vt:lpstr>Flash Talks</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Ferguson</dc:creator>
  <cp:lastModifiedBy>Ryan Ferguson</cp:lastModifiedBy>
  <cp:revision>17</cp:revision>
  <dcterms:created xsi:type="dcterms:W3CDTF">2024-06-20T09:23:50Z</dcterms:created>
  <dcterms:modified xsi:type="dcterms:W3CDTF">2024-06-21T07:47:36Z</dcterms:modified>
</cp:coreProperties>
</file>