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5.jpg" ContentType="image/jpeg"/>
  <Override PartName="/ppt/media/image36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5" r:id="rId1"/>
  </p:sldMasterIdLst>
  <p:notesMasterIdLst>
    <p:notesMasterId r:id="rId69"/>
  </p:notesMasterIdLst>
  <p:sldIdLst>
    <p:sldId id="493" r:id="rId2"/>
    <p:sldId id="901" r:id="rId3"/>
    <p:sldId id="902" r:id="rId4"/>
    <p:sldId id="694" r:id="rId5"/>
    <p:sldId id="698" r:id="rId6"/>
    <p:sldId id="904" r:id="rId7"/>
    <p:sldId id="905" r:id="rId8"/>
    <p:sldId id="906" r:id="rId9"/>
    <p:sldId id="684" r:id="rId10"/>
    <p:sldId id="893" r:id="rId11"/>
    <p:sldId id="894" r:id="rId12"/>
    <p:sldId id="692" r:id="rId13"/>
    <p:sldId id="745" r:id="rId14"/>
    <p:sldId id="897" r:id="rId15"/>
    <p:sldId id="898" r:id="rId16"/>
    <p:sldId id="697" r:id="rId17"/>
    <p:sldId id="909" r:id="rId18"/>
    <p:sldId id="883" r:id="rId19"/>
    <p:sldId id="878" r:id="rId20"/>
    <p:sldId id="882" r:id="rId21"/>
    <p:sldId id="884" r:id="rId22"/>
    <p:sldId id="886" r:id="rId23"/>
    <p:sldId id="885" r:id="rId24"/>
    <p:sldId id="888" r:id="rId25"/>
    <p:sldId id="889" r:id="rId26"/>
    <p:sldId id="881" r:id="rId27"/>
    <p:sldId id="911" r:id="rId28"/>
    <p:sldId id="277" r:id="rId29"/>
    <p:sldId id="910" r:id="rId30"/>
    <p:sldId id="783" r:id="rId31"/>
    <p:sldId id="632" r:id="rId32"/>
    <p:sldId id="864" r:id="rId33"/>
    <p:sldId id="681" r:id="rId34"/>
    <p:sldId id="896" r:id="rId35"/>
    <p:sldId id="887" r:id="rId36"/>
    <p:sldId id="720" r:id="rId37"/>
    <p:sldId id="890" r:id="rId38"/>
    <p:sldId id="892" r:id="rId39"/>
    <p:sldId id="839" r:id="rId40"/>
    <p:sldId id="665" r:id="rId41"/>
    <p:sldId id="730" r:id="rId42"/>
    <p:sldId id="870" r:id="rId43"/>
    <p:sldId id="732" r:id="rId44"/>
    <p:sldId id="866" r:id="rId45"/>
    <p:sldId id="867" r:id="rId46"/>
    <p:sldId id="871" r:id="rId47"/>
    <p:sldId id="704" r:id="rId48"/>
    <p:sldId id="705" r:id="rId49"/>
    <p:sldId id="868" r:id="rId50"/>
    <p:sldId id="876" r:id="rId51"/>
    <p:sldId id="877" r:id="rId52"/>
    <p:sldId id="811" r:id="rId53"/>
    <p:sldId id="810" r:id="rId54"/>
    <p:sldId id="862" r:id="rId55"/>
    <p:sldId id="699" r:id="rId56"/>
    <p:sldId id="806" r:id="rId57"/>
    <p:sldId id="807" r:id="rId58"/>
    <p:sldId id="875" r:id="rId59"/>
    <p:sldId id="874" r:id="rId60"/>
    <p:sldId id="707" r:id="rId61"/>
    <p:sldId id="708" r:id="rId62"/>
    <p:sldId id="709" r:id="rId63"/>
    <p:sldId id="630" r:id="rId64"/>
    <p:sldId id="631" r:id="rId65"/>
    <p:sldId id="633" r:id="rId66"/>
    <p:sldId id="899" r:id="rId67"/>
    <p:sldId id="837" r:id="rId6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33CC33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8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18/06/2024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9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008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276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585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83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41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60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129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383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5454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242D-9DE3-572F-60E4-33299C76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C22EC-0E26-7640-4842-29B6B358A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6FAE7-D633-89AC-7012-C118BB682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BCFB8-41E2-FA74-868E-3D35D8824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303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775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53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358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091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424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8670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8685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4460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917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489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353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1021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3134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301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8031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10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1594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9216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706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7456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1477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2889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1777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2235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7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664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95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5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700-B3BB-4F9C-8937-6777FB5034D6}" type="datetime1">
              <a:rPr lang="it-IT" smtClean="0"/>
              <a:t>18/06/2024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7567-DB1B-424E-8480-58FA0BDC73C2}" type="datetime1">
              <a:rPr lang="it-IT" smtClean="0"/>
              <a:t>18/06/2024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1E77-7234-4E3E-8A5C-ED7CA472D087}" type="datetime1">
              <a:rPr lang="it-IT" smtClean="0"/>
              <a:t>18/06/2024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565A-F4A8-496D-B509-E7F7A5F0583B}" type="datetime1">
              <a:rPr lang="it-IT" smtClean="0"/>
              <a:t>18/06/2024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CF07-6C0A-45A5-9BD8-9ABC97EB55D8}" type="datetime1">
              <a:rPr lang="it-IT" smtClean="0"/>
              <a:t>18/06/2024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6C5F9-FEB0-4FB9-82E8-130165455E3F}" type="datetime1">
              <a:rPr lang="it-IT" smtClean="0"/>
              <a:t>18/06/2024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3069-1E97-480B-BF2E-4075AFA69127}" type="datetime1">
              <a:rPr lang="it-IT" smtClean="0"/>
              <a:t>18/06/2024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D2CC-AD4B-485D-B691-AC5E4175F8BA}" type="datetime1">
              <a:rPr lang="it-IT" smtClean="0"/>
              <a:t>18/06/2024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23BA-EB58-4D2D-BBA7-93D2A3EC2CB7}" type="datetime1">
              <a:rPr lang="it-IT" smtClean="0"/>
              <a:t>18/06/2024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7C4D-B31E-4E75-B2F9-463DAD7F36BC}" type="datetime1">
              <a:rPr lang="it-IT" smtClean="0"/>
              <a:t>18/06/2024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E147-F2C1-4D98-82AB-83146C96CAAF}" type="datetime1">
              <a:rPr lang="it-IT" smtClean="0"/>
              <a:t>18/06/2024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742F2A4-B57C-4CEC-BD8A-14135C5E3EFA}" type="datetime1">
              <a:rPr lang="it-IT" smtClean="0"/>
              <a:t>18/06/2024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jp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m.wikipedia.org/wiki/Ficheiro:A_large_blank_world_map_with_oceans_marked_in_blue.PNG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gif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115.png"/><Relationship Id="rId3" Type="http://schemas.openxmlformats.org/officeDocument/2006/relationships/image" Target="../media/image4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1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870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2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43.png"/><Relationship Id="rId10" Type="http://schemas.openxmlformats.org/officeDocument/2006/relationships/image" Target="../media/image351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41.png"/><Relationship Id="rId18" Type="http://schemas.openxmlformats.org/officeDocument/2006/relationships/image" Target="../media/image590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openxmlformats.org/officeDocument/2006/relationships/image" Target="../media/image531.png"/><Relationship Id="rId17" Type="http://schemas.openxmlformats.org/officeDocument/2006/relationships/image" Target="../media/image58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510.png"/><Relationship Id="rId5" Type="http://schemas.openxmlformats.org/officeDocument/2006/relationships/image" Target="../media/image480.png"/><Relationship Id="rId15" Type="http://schemas.openxmlformats.org/officeDocument/2006/relationships/image" Target="../media/image561.png"/><Relationship Id="rId10" Type="http://schemas.openxmlformats.org/officeDocument/2006/relationships/image" Target="../media/image522.png"/><Relationship Id="rId19" Type="http://schemas.openxmlformats.org/officeDocument/2006/relationships/image" Target="../media/image67.png"/><Relationship Id="rId4" Type="http://schemas.openxmlformats.org/officeDocument/2006/relationships/image" Target="../media/image460.png"/><Relationship Id="rId14" Type="http://schemas.openxmlformats.org/officeDocument/2006/relationships/image" Target="../media/image5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85.gif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86.png"/><Relationship Id="rId4" Type="http://schemas.openxmlformats.org/officeDocument/2006/relationships/image" Target="../media/image1160.png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93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3" Type="http://schemas.openxmlformats.org/officeDocument/2006/relationships/image" Target="../media/image94.png"/><Relationship Id="rId7" Type="http://schemas.openxmlformats.org/officeDocument/2006/relationships/image" Target="../media/image540.png"/><Relationship Id="rId12" Type="http://schemas.openxmlformats.org/officeDocument/2006/relationships/image" Target="../media/image960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501.png"/><Relationship Id="rId15" Type="http://schemas.openxmlformats.org/officeDocument/2006/relationships/image" Target="../media/image118.png"/><Relationship Id="rId4" Type="http://schemas.openxmlformats.org/officeDocument/2006/relationships/image" Target="../media/image95.png"/><Relationship Id="rId1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tif"/><Relationship Id="rId3" Type="http://schemas.openxmlformats.org/officeDocument/2006/relationships/image" Target="../media/image102.png"/><Relationship Id="rId7" Type="http://schemas.openxmlformats.org/officeDocument/2006/relationships/image" Target="../media/image106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tif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12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NUL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2.png"/><Relationship Id="rId4" Type="http://schemas.openxmlformats.org/officeDocument/2006/relationships/image" Target="../media/image3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0.png"/><Relationship Id="rId5" Type="http://schemas.openxmlformats.org/officeDocument/2006/relationships/image" Target="../media/image120.png"/><Relationship Id="rId4" Type="http://schemas.openxmlformats.org/officeDocument/2006/relationships/image" Target="../media/image3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4.png"/><Relationship Id="rId4" Type="http://schemas.openxmlformats.org/officeDocument/2006/relationships/image" Target="../media/image3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20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54.png"/><Relationship Id="rId4" Type="http://schemas.openxmlformats.org/officeDocument/2006/relationships/image" Target="../media/image2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29.png"/><Relationship Id="rId3" Type="http://schemas.openxmlformats.org/officeDocument/2006/relationships/image" Target="../media/image221.png"/><Relationship Id="rId7" Type="http://schemas.openxmlformats.org/officeDocument/2006/relationships/image" Target="../media/image261.png"/><Relationship Id="rId12" Type="http://schemas.openxmlformats.org/officeDocument/2006/relationships/image" Target="../media/image1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127.png"/><Relationship Id="rId5" Type="http://schemas.openxmlformats.org/officeDocument/2006/relationships/image" Target="../media/image241.png"/><Relationship Id="rId10" Type="http://schemas.openxmlformats.org/officeDocument/2006/relationships/image" Target="../media/image20.png"/><Relationship Id="rId4" Type="http://schemas.openxmlformats.org/officeDocument/2006/relationships/image" Target="../media/image230.png"/><Relationship Id="rId9" Type="http://schemas.openxmlformats.org/officeDocument/2006/relationships/image" Target="../media/image28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133.png"/><Relationship Id="rId7" Type="http://schemas.openxmlformats.org/officeDocument/2006/relationships/image" Target="../media/image3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4" Type="http://schemas.openxmlformats.org/officeDocument/2006/relationships/image" Target="../media/image310.png"/><Relationship Id="rId9" Type="http://schemas.openxmlformats.org/officeDocument/2006/relationships/image" Target="../media/image36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20.png"/><Relationship Id="rId10" Type="http://schemas.openxmlformats.org/officeDocument/2006/relationships/image" Target="../media/image371.png"/><Relationship Id="rId4" Type="http://schemas.openxmlformats.org/officeDocument/2006/relationships/image" Target="../media/image310.png"/><Relationship Id="rId9" Type="http://schemas.openxmlformats.org/officeDocument/2006/relationships/image" Target="../media/image36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0.png"/><Relationship Id="rId13" Type="http://schemas.openxmlformats.org/officeDocument/2006/relationships/image" Target="../media/image128.jpeg"/><Relationship Id="rId3" Type="http://schemas.openxmlformats.org/officeDocument/2006/relationships/image" Target="../media/image1171.png"/><Relationship Id="rId7" Type="http://schemas.openxmlformats.org/officeDocument/2006/relationships/image" Target="../media/image9900.png"/><Relationship Id="rId12" Type="http://schemas.openxmlformats.org/officeDocument/2006/relationships/image" Target="../media/image10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0.png"/><Relationship Id="rId11" Type="http://schemas.openxmlformats.org/officeDocument/2006/relationships/image" Target="../media/image1031.png"/><Relationship Id="rId5" Type="http://schemas.openxmlformats.org/officeDocument/2006/relationships/image" Target="../media/image9701.png"/><Relationship Id="rId10" Type="http://schemas.openxmlformats.org/officeDocument/2006/relationships/image" Target="../media/image10200.png"/><Relationship Id="rId4" Type="http://schemas.openxmlformats.org/officeDocument/2006/relationships/image" Target="../media/image134.png"/><Relationship Id="rId9" Type="http://schemas.openxmlformats.org/officeDocument/2006/relationships/image" Target="../media/image101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5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NUL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50.png"/><Relationship Id="rId7" Type="http://schemas.openxmlformats.org/officeDocument/2006/relationships/image" Target="../media/image320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5.png"/><Relationship Id="rId4" Type="http://schemas.openxmlformats.org/officeDocument/2006/relationships/image" Target="../media/image34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86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10" Type="http://schemas.openxmlformats.org/officeDocument/2006/relationships/image" Target="../media/image101.png"/><Relationship Id="rId4" Type="http://schemas.openxmlformats.org/officeDocument/2006/relationships/image" Target="../media/image1080.png"/><Relationship Id="rId9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020.png"/><Relationship Id="rId7" Type="http://schemas.openxmlformats.org/officeDocument/2006/relationships/image" Target="../media/image11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5" Type="http://schemas.openxmlformats.org/officeDocument/2006/relationships/image" Target="../media/image87.png"/><Relationship Id="rId4" Type="http://schemas.openxmlformats.org/officeDocument/2006/relationships/image" Target="../media/image148.png"/><Relationship Id="rId9" Type="http://schemas.openxmlformats.org/officeDocument/2006/relationships/image" Target="../media/image108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48.png"/><Relationship Id="rId7" Type="http://schemas.openxmlformats.org/officeDocument/2006/relationships/image" Target="../media/image149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86.png"/><Relationship Id="rId4" Type="http://schemas.openxmlformats.org/officeDocument/2006/relationships/image" Target="../media/image1160.png"/><Relationship Id="rId9" Type="http://schemas.openxmlformats.org/officeDocument/2006/relationships/image" Target="../media/image10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870.png"/><Relationship Id="rId7" Type="http://schemas.openxmlformats.org/officeDocument/2006/relationships/image" Target="../media/image154.png"/><Relationship Id="rId12" Type="http://schemas.openxmlformats.org/officeDocument/2006/relationships/image" Target="../media/image12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270.png"/><Relationship Id="rId5" Type="http://schemas.openxmlformats.org/officeDocument/2006/relationships/image" Target="../media/image152.png"/><Relationship Id="rId10" Type="http://schemas.openxmlformats.org/officeDocument/2006/relationships/image" Target="../media/image1260.png"/><Relationship Id="rId4" Type="http://schemas.openxmlformats.org/officeDocument/2006/relationships/image" Target="../media/image880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Hadron Spectroscopy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at the frontier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theory and experiment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NSTAR 2024, June 19</a:t>
            </a:r>
            <a:r>
              <a:rPr lang="it-IT" baseline="30000" dirty="0"/>
              <a:t>th</a:t>
            </a:r>
            <a:r>
              <a:rPr lang="it-IT" dirty="0"/>
              <a:t>,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CBD3B46-FDB2-4E92-3332-65C45DE61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35" y="4750426"/>
            <a:ext cx="2581593" cy="1431978"/>
          </a:xfrm>
          <a:prstGeom prst="rect">
            <a:avLst/>
          </a:prstGeom>
        </p:spPr>
      </p:pic>
      <p:pic>
        <p:nvPicPr>
          <p:cNvPr id="3" name="Picture 4" descr="logo-messina.png">
            <a:extLst>
              <a:ext uri="{FF2B5EF4-FFF2-40B4-BE49-F238E27FC236}">
                <a16:creationId xmlns:a16="http://schemas.microsoft.com/office/drawing/2014/main" id="{416B5AC8-3697-FF51-151F-0F7F29074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" y="4749224"/>
            <a:ext cx="3368976" cy="13057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6E69D4F-8EEA-44DA-DCBB-7B8E0717C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326" y="5096618"/>
            <a:ext cx="2712291" cy="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Joint </a:t>
            </a:r>
            <a:r>
              <a:rPr lang="it-IT" sz="3600" dirty="0" err="1">
                <a:solidFill>
                  <a:schemeClr val="tx2"/>
                </a:solidFill>
              </a:rPr>
              <a:t>Physics</a:t>
            </a:r>
            <a:r>
              <a:rPr lang="it-IT" sz="3600" dirty="0">
                <a:solidFill>
                  <a:schemeClr val="tx2"/>
                </a:solidFill>
              </a:rPr>
              <a:t> Analysis Center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800857-072B-7AD3-638F-0A2C113AF879}"/>
              </a:ext>
            </a:extLst>
          </p:cNvPr>
          <p:cNvSpPr txBox="1"/>
          <p:nvPr/>
        </p:nvSpPr>
        <p:spPr>
          <a:xfrm>
            <a:off x="3933051" y="1500843"/>
            <a:ext cx="51142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Funded in 2013 as theory support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originally for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exps</a:t>
            </a:r>
            <a:r>
              <a:rPr lang="en-US" b="0" i="0" dirty="0">
                <a:effectLst/>
                <a:latin typeface="Arial" panose="020B0604020202020204" pitchFamily="34" charset="0"/>
              </a:rPr>
              <a:t>, but grew up much larger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Creates bridges between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theorists and experimentalists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40+ researchers affiliated during a decade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DE5CE8E5-43AC-77C0-7C93-6BFA0D0B0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8428" r="16393" b="23522"/>
          <a:stretch/>
        </p:blipFill>
        <p:spPr>
          <a:xfrm>
            <a:off x="76200" y="1431985"/>
            <a:ext cx="3760145" cy="466689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42C86E7-64B4-8B4F-D5DE-02999161D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71" y="577137"/>
            <a:ext cx="1544127" cy="833683"/>
          </a:xfrm>
          <a:prstGeom prst="rect">
            <a:avLst/>
          </a:prstGeom>
        </p:spPr>
      </p:pic>
      <p:pic>
        <p:nvPicPr>
          <p:cNvPr id="11" name="Imagen 3" descr="Mapa&#10;&#10;Descripción generada automáticamente">
            <a:extLst>
              <a:ext uri="{FF2B5EF4-FFF2-40B4-BE49-F238E27FC236}">
                <a16:creationId xmlns:a16="http://schemas.microsoft.com/office/drawing/2014/main" id="{71B813AA-0FA7-7312-9262-6A99313F65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9554"/>
          <a:stretch/>
        </p:blipFill>
        <p:spPr>
          <a:xfrm>
            <a:off x="3903346" y="3460266"/>
            <a:ext cx="5210445" cy="2709774"/>
          </a:xfrm>
          <a:prstGeom prst="rect">
            <a:avLst/>
          </a:prstGeom>
        </p:spPr>
      </p:pic>
      <p:pic>
        <p:nvPicPr>
          <p:cNvPr id="12" name="Imagen 4" descr="Diagrama&#10;&#10;Descripción generada automáticamente">
            <a:extLst>
              <a:ext uri="{FF2B5EF4-FFF2-40B4-BE49-F238E27FC236}">
                <a16:creationId xmlns:a16="http://schemas.microsoft.com/office/drawing/2014/main" id="{E8FD6EA6-D084-E6EC-9EFF-F49DEEF1E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799" y="5730044"/>
            <a:ext cx="311801" cy="309306"/>
          </a:xfrm>
          <a:prstGeom prst="rect">
            <a:avLst/>
          </a:prstGeom>
        </p:spPr>
      </p:pic>
      <p:pic>
        <p:nvPicPr>
          <p:cNvPr id="13" name="Imagen 5" descr="Logotipo&#10;&#10;Descripción generada automáticamente">
            <a:extLst>
              <a:ext uri="{FF2B5EF4-FFF2-40B4-BE49-F238E27FC236}">
                <a16:creationId xmlns:a16="http://schemas.microsoft.com/office/drawing/2014/main" id="{062F3537-1AF1-A775-7A7F-D59AC86B6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325" y="4651224"/>
            <a:ext cx="385387" cy="314091"/>
          </a:xfrm>
          <a:prstGeom prst="rect">
            <a:avLst/>
          </a:prstGeom>
        </p:spPr>
      </p:pic>
      <p:pic>
        <p:nvPicPr>
          <p:cNvPr id="14" name="Imagen 6" descr="Logotipo&#10;&#10;Descripción generada automáticamente">
            <a:extLst>
              <a:ext uri="{FF2B5EF4-FFF2-40B4-BE49-F238E27FC236}">
                <a16:creationId xmlns:a16="http://schemas.microsoft.com/office/drawing/2014/main" id="{C0B7AF77-CA71-595A-4F31-9952C6718C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0414" y="5724743"/>
            <a:ext cx="528784" cy="317253"/>
          </a:xfrm>
          <a:prstGeom prst="rect">
            <a:avLst/>
          </a:prstGeom>
        </p:spPr>
      </p:pic>
      <p:pic>
        <p:nvPicPr>
          <p:cNvPr id="15" name="Imagen 9" descr="Dibujo con letras blancas&#10;&#10;Descripción generada automáticamente">
            <a:extLst>
              <a:ext uri="{FF2B5EF4-FFF2-40B4-BE49-F238E27FC236}">
                <a16:creationId xmlns:a16="http://schemas.microsoft.com/office/drawing/2014/main" id="{4539E1AD-B996-6640-3CF9-2F85A1C4DD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0325" y="3751777"/>
            <a:ext cx="589707" cy="276029"/>
          </a:xfrm>
          <a:prstGeom prst="rect">
            <a:avLst/>
          </a:prstGeom>
        </p:spPr>
      </p:pic>
      <p:sp>
        <p:nvSpPr>
          <p:cNvPr id="16" name="Elipse 11">
            <a:extLst>
              <a:ext uri="{FF2B5EF4-FFF2-40B4-BE49-F238E27FC236}">
                <a16:creationId xmlns:a16="http://schemas.microsoft.com/office/drawing/2014/main" id="{D658EA40-3821-62CE-03CC-0F8589B14708}"/>
              </a:ext>
            </a:extLst>
          </p:cNvPr>
          <p:cNvSpPr>
            <a:spLocks noChangeAspect="1"/>
          </p:cNvSpPr>
          <p:nvPr/>
        </p:nvSpPr>
        <p:spPr>
          <a:xfrm>
            <a:off x="7649157" y="4170784"/>
            <a:ext cx="74267" cy="742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2">
            <a:extLst>
              <a:ext uri="{FF2B5EF4-FFF2-40B4-BE49-F238E27FC236}">
                <a16:creationId xmlns:a16="http://schemas.microsoft.com/office/drawing/2014/main" id="{9D615386-7F71-D0A4-7F5A-F053A69F16DF}"/>
              </a:ext>
            </a:extLst>
          </p:cNvPr>
          <p:cNvSpPr>
            <a:spLocks noChangeAspect="1"/>
          </p:cNvSpPr>
          <p:nvPr/>
        </p:nvSpPr>
        <p:spPr>
          <a:xfrm>
            <a:off x="4845533" y="4213825"/>
            <a:ext cx="74267" cy="742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cxnSp>
        <p:nvCxnSpPr>
          <p:cNvPr id="18" name="Conector recto de flecha 13">
            <a:extLst>
              <a:ext uri="{FF2B5EF4-FFF2-40B4-BE49-F238E27FC236}">
                <a16:creationId xmlns:a16="http://schemas.microsoft.com/office/drawing/2014/main" id="{D871FBC3-54C6-3E92-4667-09719AC00C74}"/>
              </a:ext>
            </a:extLst>
          </p:cNvPr>
          <p:cNvCxnSpPr>
            <a:cxnSpLocks/>
          </p:cNvCxnSpPr>
          <p:nvPr/>
        </p:nvCxnSpPr>
        <p:spPr>
          <a:xfrm flipV="1">
            <a:off x="4411529" y="4300643"/>
            <a:ext cx="447574" cy="860933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Conector recto de flecha 14">
            <a:extLst>
              <a:ext uri="{FF2B5EF4-FFF2-40B4-BE49-F238E27FC236}">
                <a16:creationId xmlns:a16="http://schemas.microsoft.com/office/drawing/2014/main" id="{BCDF4AB3-ED20-878A-B78E-8642AD808ACC}"/>
              </a:ext>
            </a:extLst>
          </p:cNvPr>
          <p:cNvCxnSpPr>
            <a:cxnSpLocks/>
          </p:cNvCxnSpPr>
          <p:nvPr/>
        </p:nvCxnSpPr>
        <p:spPr>
          <a:xfrm flipV="1">
            <a:off x="5621531" y="4098481"/>
            <a:ext cx="519116" cy="106309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Conector recto de flecha 15">
            <a:extLst>
              <a:ext uri="{FF2B5EF4-FFF2-40B4-BE49-F238E27FC236}">
                <a16:creationId xmlns:a16="http://schemas.microsoft.com/office/drawing/2014/main" id="{FA3CD970-74DE-67A1-5F0F-6DF80FC006BC}"/>
              </a:ext>
            </a:extLst>
          </p:cNvPr>
          <p:cNvCxnSpPr>
            <a:cxnSpLocks/>
          </p:cNvCxnSpPr>
          <p:nvPr/>
        </p:nvCxnSpPr>
        <p:spPr>
          <a:xfrm flipH="1">
            <a:off x="7723424" y="3911538"/>
            <a:ext cx="628289" cy="28099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ector recto de flecha 16">
            <a:extLst>
              <a:ext uri="{FF2B5EF4-FFF2-40B4-BE49-F238E27FC236}">
                <a16:creationId xmlns:a16="http://schemas.microsoft.com/office/drawing/2014/main" id="{6B65332A-1923-6497-0ED2-CF5023E9392A}"/>
              </a:ext>
            </a:extLst>
          </p:cNvPr>
          <p:cNvCxnSpPr>
            <a:cxnSpLocks/>
          </p:cNvCxnSpPr>
          <p:nvPr/>
        </p:nvCxnSpPr>
        <p:spPr>
          <a:xfrm flipH="1" flipV="1">
            <a:off x="8153144" y="4293860"/>
            <a:ext cx="338702" cy="31283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Imagen 17" descr="Logotipo&#10;&#10;Descripción generada automáticamente">
            <a:extLst>
              <a:ext uri="{FF2B5EF4-FFF2-40B4-BE49-F238E27FC236}">
                <a16:creationId xmlns:a16="http://schemas.microsoft.com/office/drawing/2014/main" id="{81593B99-1E73-A880-87A7-D27BB8C1AB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5650" y="5842580"/>
            <a:ext cx="560715" cy="195129"/>
          </a:xfrm>
          <a:prstGeom prst="rect">
            <a:avLst/>
          </a:prstGeom>
        </p:spPr>
      </p:pic>
      <p:pic>
        <p:nvPicPr>
          <p:cNvPr id="23" name="Imagen 18" descr="Logotipo&#10;&#10;Descripción generada automáticamente">
            <a:extLst>
              <a:ext uri="{FF2B5EF4-FFF2-40B4-BE49-F238E27FC236}">
                <a16:creationId xmlns:a16="http://schemas.microsoft.com/office/drawing/2014/main" id="{43D99A7A-7977-7058-4BE5-669835FA17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2812" y="5493755"/>
            <a:ext cx="506390" cy="271083"/>
          </a:xfrm>
          <a:prstGeom prst="rect">
            <a:avLst/>
          </a:prstGeom>
        </p:spPr>
      </p:pic>
      <p:sp>
        <p:nvSpPr>
          <p:cNvPr id="24" name="Elipse 19">
            <a:extLst>
              <a:ext uri="{FF2B5EF4-FFF2-40B4-BE49-F238E27FC236}">
                <a16:creationId xmlns:a16="http://schemas.microsoft.com/office/drawing/2014/main" id="{46A66BBC-E614-4406-F3DE-C62644CAD45A}"/>
              </a:ext>
            </a:extLst>
          </p:cNvPr>
          <p:cNvSpPr>
            <a:spLocks noChangeAspect="1"/>
          </p:cNvSpPr>
          <p:nvPr/>
        </p:nvSpPr>
        <p:spPr>
          <a:xfrm>
            <a:off x="4938348" y="4145325"/>
            <a:ext cx="74267" cy="742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cxnSp>
        <p:nvCxnSpPr>
          <p:cNvPr id="26" name="Conector recto de flecha 21">
            <a:extLst>
              <a:ext uri="{FF2B5EF4-FFF2-40B4-BE49-F238E27FC236}">
                <a16:creationId xmlns:a16="http://schemas.microsoft.com/office/drawing/2014/main" id="{A3D3158E-588D-BEF0-684C-C1572069129B}"/>
              </a:ext>
            </a:extLst>
          </p:cNvPr>
          <p:cNvCxnSpPr>
            <a:cxnSpLocks/>
          </p:cNvCxnSpPr>
          <p:nvPr/>
        </p:nvCxnSpPr>
        <p:spPr>
          <a:xfrm flipH="1" flipV="1">
            <a:off x="5017319" y="4202321"/>
            <a:ext cx="233388" cy="188177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Elipse 37">
            <a:extLst>
              <a:ext uri="{FF2B5EF4-FFF2-40B4-BE49-F238E27FC236}">
                <a16:creationId xmlns:a16="http://schemas.microsoft.com/office/drawing/2014/main" id="{F6E6C409-6546-02B9-6E15-085EA04BA901}"/>
              </a:ext>
            </a:extLst>
          </p:cNvPr>
          <p:cNvSpPr>
            <a:spLocks noChangeAspect="1"/>
          </p:cNvSpPr>
          <p:nvPr/>
        </p:nvSpPr>
        <p:spPr>
          <a:xfrm>
            <a:off x="6118586" y="4026566"/>
            <a:ext cx="74267" cy="742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39">
            <a:extLst>
              <a:ext uri="{FF2B5EF4-FFF2-40B4-BE49-F238E27FC236}">
                <a16:creationId xmlns:a16="http://schemas.microsoft.com/office/drawing/2014/main" id="{CE71157E-2FA4-073E-7DFE-ABFAB9603AF2}"/>
              </a:ext>
            </a:extLst>
          </p:cNvPr>
          <p:cNvSpPr>
            <a:spLocks noChangeAspect="1"/>
          </p:cNvSpPr>
          <p:nvPr/>
        </p:nvSpPr>
        <p:spPr>
          <a:xfrm>
            <a:off x="8070502" y="4231855"/>
            <a:ext cx="74267" cy="742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42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B1DBB354-FF5A-30E1-1542-97A4704467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3275" y="5226290"/>
            <a:ext cx="665465" cy="207958"/>
          </a:xfrm>
          <a:prstGeom prst="rect">
            <a:avLst/>
          </a:prstGeom>
        </p:spPr>
      </p:pic>
      <p:pic>
        <p:nvPicPr>
          <p:cNvPr id="30" name="Imagen 43" descr="Icono&#10;&#10;Descripción generada automáticamente">
            <a:extLst>
              <a:ext uri="{FF2B5EF4-FFF2-40B4-BE49-F238E27FC236}">
                <a16:creationId xmlns:a16="http://schemas.microsoft.com/office/drawing/2014/main" id="{35493652-2988-EFAE-28F7-44EEFD95BB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36538" y="5212494"/>
            <a:ext cx="403877" cy="443509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B5160F5-DE27-F496-15E5-592B21038BE1}"/>
              </a:ext>
            </a:extLst>
          </p:cNvPr>
          <p:cNvSpPr txBox="1"/>
          <p:nvPr/>
        </p:nvSpPr>
        <p:spPr>
          <a:xfrm>
            <a:off x="8130064" y="5664236"/>
            <a:ext cx="1397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FF0000"/>
                </a:solidFill>
              </a:rPr>
              <a:t>Running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it-IT" sz="1200" dirty="0" err="1">
                <a:solidFill>
                  <a:srgbClr val="33CC33"/>
                </a:solidFill>
              </a:rPr>
              <a:t>Planned</a:t>
            </a:r>
            <a:endParaRPr lang="it-IT" sz="1200" dirty="0">
              <a:solidFill>
                <a:srgbClr val="33CC33"/>
              </a:solidFill>
            </a:endParaRPr>
          </a:p>
        </p:txBody>
      </p:sp>
      <p:sp>
        <p:nvSpPr>
          <p:cNvPr id="32" name="Elipse 22">
            <a:extLst>
              <a:ext uri="{FF2B5EF4-FFF2-40B4-BE49-F238E27FC236}">
                <a16:creationId xmlns:a16="http://schemas.microsoft.com/office/drawing/2014/main" id="{29720259-EB62-7DC7-2569-AB826BD8B312}"/>
              </a:ext>
            </a:extLst>
          </p:cNvPr>
          <p:cNvSpPr>
            <a:spLocks noChangeAspect="1"/>
          </p:cNvSpPr>
          <p:nvPr/>
        </p:nvSpPr>
        <p:spPr>
          <a:xfrm>
            <a:off x="6168097" y="3950893"/>
            <a:ext cx="74267" cy="742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3" name="Conector recto de flecha 23">
            <a:extLst>
              <a:ext uri="{FF2B5EF4-FFF2-40B4-BE49-F238E27FC236}">
                <a16:creationId xmlns:a16="http://schemas.microsoft.com/office/drawing/2014/main" id="{E1BAF996-87A3-C54D-55D4-1CB8B87A07ED}"/>
              </a:ext>
            </a:extLst>
          </p:cNvPr>
          <p:cNvCxnSpPr>
            <a:cxnSpLocks/>
          </p:cNvCxnSpPr>
          <p:nvPr/>
        </p:nvCxnSpPr>
        <p:spPr>
          <a:xfrm flipH="1">
            <a:off x="6261485" y="3723096"/>
            <a:ext cx="457420" cy="236248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4" name="Imagen 24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F98BB1D5-CEF6-C987-2EC7-01BA1544A5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26463" y="3474158"/>
            <a:ext cx="997982" cy="2362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2DD2A8-F4EC-97CE-9253-D540847BEE8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t="10856" r="17365" b="47164"/>
          <a:stretch/>
        </p:blipFill>
        <p:spPr>
          <a:xfrm>
            <a:off x="84900" y="1552753"/>
            <a:ext cx="3753350" cy="29492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4DCD7F-B52C-0418-3494-344F2BF1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37" y="4319467"/>
            <a:ext cx="50714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11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Exo</a:t>
            </a:r>
            <a:r>
              <a:rPr lang="it-IT" sz="3600" dirty="0">
                <a:solidFill>
                  <a:schemeClr val="tx2"/>
                </a:solidFill>
              </a:rPr>
              <a:t>(tic) </a:t>
            </a:r>
            <a:r>
              <a:rPr lang="it-IT" sz="3600" dirty="0" err="1">
                <a:solidFill>
                  <a:schemeClr val="tx2"/>
                </a:solidFill>
              </a:rPr>
              <a:t>Had</a:t>
            </a:r>
            <a:r>
              <a:rPr lang="it-IT" sz="3600" dirty="0">
                <a:solidFill>
                  <a:schemeClr val="tx2"/>
                </a:solidFill>
              </a:rPr>
              <a:t>(</a:t>
            </a:r>
            <a:r>
              <a:rPr lang="it-IT" sz="3600" dirty="0" err="1">
                <a:solidFill>
                  <a:schemeClr val="tx2"/>
                </a:solidFill>
              </a:rPr>
              <a:t>ron</a:t>
            </a:r>
            <a:r>
              <a:rPr lang="it-IT" sz="3600" dirty="0">
                <a:solidFill>
                  <a:schemeClr val="tx2"/>
                </a:solidFill>
              </a:rPr>
              <a:t>) TC</a:t>
            </a:r>
          </a:p>
        </p:txBody>
      </p:sp>
      <p:pic>
        <p:nvPicPr>
          <p:cNvPr id="37" name="Immagine 36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258F8B6C-4046-439F-D61D-9E96C65E4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t="20502" r="16682" b="8302"/>
          <a:stretch/>
        </p:blipFill>
        <p:spPr>
          <a:xfrm>
            <a:off x="0" y="987724"/>
            <a:ext cx="3619506" cy="5266427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C5063AC-E813-16CD-F82A-126059189F55}"/>
              </a:ext>
            </a:extLst>
          </p:cNvPr>
          <p:cNvSpPr txBox="1"/>
          <p:nvPr/>
        </p:nvSpPr>
        <p:spPr>
          <a:xfrm>
            <a:off x="4440809" y="1025118"/>
            <a:ext cx="3424687" cy="1107996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</a:rPr>
              <a:t>Funded in 2023 by DoE as a Topical Collaboration in Nuclear Physics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5289D1C-93C0-A606-D3CA-B3C79E7DF2CE}"/>
              </a:ext>
            </a:extLst>
          </p:cNvPr>
          <p:cNvSpPr txBox="1"/>
          <p:nvPr/>
        </p:nvSpPr>
        <p:spPr>
          <a:xfrm>
            <a:off x="4440809" y="2133114"/>
            <a:ext cx="304470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</a:rPr>
              <a:t>Aims at exploring all aspects of exotics </a:t>
            </a:r>
            <a:br>
              <a:rPr lang="en-US" sz="2200" b="0" i="0" dirty="0">
                <a:effectLst/>
                <a:latin typeface="Arial" panose="020B0604020202020204" pitchFamily="34" charset="0"/>
              </a:rPr>
            </a:br>
            <a:r>
              <a:rPr lang="en-US" sz="2200" b="0" i="0" dirty="0">
                <a:effectLst/>
                <a:latin typeface="Arial" panose="020B0604020202020204" pitchFamily="34" charset="0"/>
              </a:rPr>
              <a:t>(= hybrids at </a:t>
            </a:r>
            <a:r>
              <a:rPr lang="en-US" sz="2200" b="0" i="0" dirty="0" err="1">
                <a:effectLst/>
                <a:latin typeface="Arial" panose="020B0604020202020204" pitchFamily="34" charset="0"/>
              </a:rPr>
              <a:t>GlueX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A234C032-735D-4F2E-2315-357844657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76" y="2745504"/>
            <a:ext cx="2608138" cy="2901820"/>
          </a:xfrm>
          <a:prstGeom prst="rect">
            <a:avLst/>
          </a:prstGeom>
        </p:spPr>
      </p:pic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267EAB05-CA62-2B40-784F-8825943DC0BA}"/>
              </a:ext>
            </a:extLst>
          </p:cNvPr>
          <p:cNvSpPr/>
          <p:nvPr/>
        </p:nvSpPr>
        <p:spPr>
          <a:xfrm>
            <a:off x="2726093" y="1954218"/>
            <a:ext cx="3438305" cy="1137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Lattice QCD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CFED8344-7DDB-271E-1C3E-E09829C4385D}"/>
              </a:ext>
            </a:extLst>
          </p:cNvPr>
          <p:cNvSpPr txBox="1"/>
          <p:nvPr/>
        </p:nvSpPr>
        <p:spPr>
          <a:xfrm>
            <a:off x="3792662" y="3809853"/>
            <a:ext cx="130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QCD</a:t>
            </a:r>
          </a:p>
        </p:txBody>
      </p:sp>
      <p:pic>
        <p:nvPicPr>
          <p:cNvPr id="43" name="Immagine 42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77D5C52A-9DB8-120D-F027-3E11D6CAE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0269"/>
            <a:ext cx="1462817" cy="507596"/>
          </a:xfrm>
          <a:prstGeom prst="rect">
            <a:avLst/>
          </a:prstGeom>
        </p:spPr>
      </p:pic>
      <p:pic>
        <p:nvPicPr>
          <p:cNvPr id="44" name="Picture 98">
            <a:extLst>
              <a:ext uri="{FF2B5EF4-FFF2-40B4-BE49-F238E27FC236}">
                <a16:creationId xmlns:a16="http://schemas.microsoft.com/office/drawing/2014/main" id="{2703E833-D0D9-FC64-8B79-04ECD7EFA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15" y="1045591"/>
            <a:ext cx="1245313" cy="881682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5B966136-FC45-8BDF-8177-365F69D0C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438" y="3934985"/>
            <a:ext cx="936607" cy="1072880"/>
          </a:xfrm>
          <a:prstGeom prst="rect">
            <a:avLst/>
          </a:prstGeom>
        </p:spPr>
      </p:pic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89AE92AB-5458-C593-F385-3E13C0D225EC}"/>
              </a:ext>
            </a:extLst>
          </p:cNvPr>
          <p:cNvSpPr/>
          <p:nvPr/>
        </p:nvSpPr>
        <p:spPr>
          <a:xfrm>
            <a:off x="5121740" y="5056763"/>
            <a:ext cx="3438305" cy="11738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Phenomenology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id="{68F409A1-6073-311A-1ADB-0A7E91EE6E39}"/>
              </a:ext>
            </a:extLst>
          </p:cNvPr>
          <p:cNvSpPr/>
          <p:nvPr/>
        </p:nvSpPr>
        <p:spPr>
          <a:xfrm>
            <a:off x="505542" y="5066491"/>
            <a:ext cx="3438305" cy="11671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Amplitude</a:t>
            </a:r>
            <a:r>
              <a:rPr lang="it-IT" sz="2400" dirty="0">
                <a:solidFill>
                  <a:schemeClr val="tx1"/>
                </a:solidFill>
              </a:rPr>
              <a:t>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693E08E-0466-BB01-602D-511C06DB4432}"/>
              </a:ext>
            </a:extLst>
          </p:cNvPr>
          <p:cNvSpPr txBox="1"/>
          <p:nvPr/>
        </p:nvSpPr>
        <p:spPr>
          <a:xfrm>
            <a:off x="5780744" y="4506916"/>
            <a:ext cx="2941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Studying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details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of production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mechanisms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exotics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at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GlueX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Finite energy sum rules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12F0D84-765C-7591-B10B-99229390FE96}"/>
              </a:ext>
            </a:extLst>
          </p:cNvPr>
          <p:cNvSpPr txBox="1"/>
          <p:nvPr/>
        </p:nvSpPr>
        <p:spPr>
          <a:xfrm>
            <a:off x="141676" y="1649845"/>
            <a:ext cx="294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Hybrids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from Scattering</a:t>
            </a: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Form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factors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B7D227C-0725-219C-7FFA-BC1DB7689E13}"/>
              </a:ext>
            </a:extLst>
          </p:cNvPr>
          <p:cNvSpPr txBox="1"/>
          <p:nvPr/>
        </p:nvSpPr>
        <p:spPr>
          <a:xfrm>
            <a:off x="5780744" y="3209625"/>
            <a:ext cx="294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Quark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level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calculations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Lessons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from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EFTs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79E23648-1903-1487-7BCB-981ABE360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754" y="23451"/>
            <a:ext cx="2712291" cy="964273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C6C63F81-8013-7151-7888-F092A333E0E7}"/>
              </a:ext>
            </a:extLst>
          </p:cNvPr>
          <p:cNvSpPr/>
          <p:nvPr/>
        </p:nvSpPr>
        <p:spPr>
          <a:xfrm>
            <a:off x="1768552" y="3124520"/>
            <a:ext cx="5762446" cy="19093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FF"/>
                </a:solidFill>
              </a:rPr>
              <a:t>V. Mathieu, </a:t>
            </a:r>
            <a:r>
              <a:rPr lang="it-IT" sz="2400" dirty="0" err="1">
                <a:solidFill>
                  <a:srgbClr val="0000FF"/>
                </a:solidFill>
              </a:rPr>
              <a:t>Plenary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>
                <a:solidFill>
                  <a:srgbClr val="0000FF"/>
                </a:solidFill>
              </a:rPr>
              <a:t>Mon</a:t>
            </a:r>
            <a:r>
              <a:rPr lang="it-IT" sz="2400" dirty="0">
                <a:solidFill>
                  <a:srgbClr val="0000FF"/>
                </a:solidFill>
              </a:rPr>
              <a:t> 11.30am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FF"/>
                </a:solidFill>
              </a:rPr>
              <a:t>C. Fischer,  </a:t>
            </a:r>
            <a:r>
              <a:rPr lang="it-IT" sz="2400" dirty="0" err="1">
                <a:solidFill>
                  <a:srgbClr val="0000FF"/>
                </a:solidFill>
              </a:rPr>
              <a:t>Parallel</a:t>
            </a:r>
            <a:r>
              <a:rPr lang="it-IT" sz="2400" dirty="0">
                <a:solidFill>
                  <a:srgbClr val="0000FF"/>
                </a:solidFill>
              </a:rPr>
              <a:t> A Tue 2.25pm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00FF"/>
                </a:solidFill>
              </a:rPr>
              <a:t>G. Eichmann, </a:t>
            </a:r>
            <a:r>
              <a:rPr lang="it-IT" sz="2400" dirty="0" err="1">
                <a:solidFill>
                  <a:srgbClr val="0000FF"/>
                </a:solidFill>
              </a:rPr>
              <a:t>Parallel</a:t>
            </a:r>
            <a:r>
              <a:rPr lang="it-IT" sz="2400" dirty="0">
                <a:solidFill>
                  <a:srgbClr val="0000FF"/>
                </a:solidFill>
              </a:rPr>
              <a:t> A </a:t>
            </a:r>
            <a:r>
              <a:rPr lang="it-IT" sz="2400" dirty="0" err="1">
                <a:solidFill>
                  <a:srgbClr val="0000FF"/>
                </a:solidFill>
              </a:rPr>
              <a:t>Thu</a:t>
            </a:r>
            <a:r>
              <a:rPr lang="it-IT" sz="2400" dirty="0">
                <a:solidFill>
                  <a:srgbClr val="0000FF"/>
                </a:solidFill>
              </a:rPr>
              <a:t> 2.25pm</a:t>
            </a:r>
          </a:p>
        </p:txBody>
      </p:sp>
    </p:spTree>
    <p:extLst>
      <p:ext uri="{BB962C8B-B14F-4D97-AF65-F5344CB8AC3E}">
        <p14:creationId xmlns:p14="http://schemas.microsoft.com/office/powerpoint/2010/main" val="40139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/>
      <p:bldP spid="39" grpId="1" animBg="1"/>
      <p:bldP spid="41" grpId="0" animBg="1"/>
      <p:bldP spid="42" grpId="0"/>
      <p:bldP spid="46" grpId="0" animBg="1"/>
      <p:bldP spid="47" grpId="0" animBg="1"/>
      <p:bldP spid="48" grpId="0"/>
      <p:bldP spid="48" grpId="1"/>
      <p:bldP spid="49" grpId="0"/>
      <p:bldP spid="49" grpId="1"/>
      <p:bldP spid="50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BCC3CA8-4C41-8C67-3ABD-81FF6344ABCE}"/>
              </a:ext>
            </a:extLst>
          </p:cNvPr>
          <p:cNvSpPr/>
          <p:nvPr/>
        </p:nvSpPr>
        <p:spPr>
          <a:xfrm>
            <a:off x="4417678" y="2022587"/>
            <a:ext cx="4332914" cy="2300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801394-9BEA-DC8C-D212-46D51D21B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693" y="2508575"/>
            <a:ext cx="3964287" cy="1630748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766704" y="316009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04" y="3160091"/>
                <a:ext cx="822276" cy="430887"/>
              </a:xfrm>
              <a:prstGeom prst="rect">
                <a:avLst/>
              </a:prstGeom>
              <a:blipFill>
                <a:blip r:embed="rId4"/>
                <a:stretch>
                  <a:fillRect r="-741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083795" y="210971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795" y="2109715"/>
                <a:ext cx="785151" cy="430887"/>
              </a:xfrm>
              <a:prstGeom prst="rect">
                <a:avLst/>
              </a:prstGeom>
              <a:blipFill>
                <a:blip r:embed="rId5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𝑃𝑃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0F0EA6-5D8E-D913-5FE1-363570A85874}"/>
              </a:ext>
            </a:extLst>
          </p:cNvPr>
          <p:cNvSpPr txBox="1"/>
          <p:nvPr/>
        </p:nvSpPr>
        <p:spPr>
          <a:xfrm>
            <a:off x="6230444" y="833043"/>
            <a:ext cx="2913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it-IT" dirty="0" err="1">
                <a:solidFill>
                  <a:srgbClr val="C00000"/>
                </a:solidFill>
              </a:rPr>
              <a:t>Rodas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, EPJC 82, 1, 80</a:t>
            </a:r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The </a:t>
                </a:r>
                <a:r>
                  <a:rPr lang="it-IT" sz="2000" dirty="0" err="1"/>
                  <a:t>fit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decent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but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struggling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getting</a:t>
                </a:r>
                <a:r>
                  <a:rPr lang="it-IT" sz="20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right</a:t>
                </a:r>
                <a:br>
                  <a:rPr lang="it-IT" sz="2000" dirty="0"/>
                </a:br>
                <a:r>
                  <a:rPr lang="it-IT" sz="2000" dirty="0" err="1"/>
                  <a:t>Being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quasi-elastic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constrained</a:t>
                </a:r>
                <a:endParaRPr lang="it-IT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blipFill>
                <a:blip r:embed="rId5"/>
                <a:stretch>
                  <a:fillRect l="-998" t="-4310" r="-699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Fit quality and local description improve when a third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𝜌𝜌</m:t>
                    </m:r>
                  </m:oMath>
                </a14:m>
                <a:r>
                  <a:rPr lang="it-IT" sz="2000" dirty="0"/>
                  <a:t> channel is added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blipFill>
                <a:blip r:embed="rId6"/>
                <a:stretch>
                  <a:fillRect l="-741" t="-9091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TextBox 42"/>
          <p:cNvSpPr txBox="1"/>
          <p:nvPr/>
        </p:nvSpPr>
        <p:spPr>
          <a:xfrm>
            <a:off x="7638137" y="2418289"/>
            <a:ext cx="1269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(          data)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52" y="2483291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extraction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2" y="1086369"/>
            <a:ext cx="7159556" cy="2299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2" y="3422919"/>
            <a:ext cx="7173109" cy="230401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BD3CC737-94DA-43D6-03C0-EF3C58E9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DE6F55-B46F-9B1F-7C79-34D22BF4F925}"/>
              </a:ext>
            </a:extLst>
          </p:cNvPr>
          <p:cNvSpPr txBox="1"/>
          <p:nvPr/>
        </p:nvSpPr>
        <p:spPr>
          <a:xfrm>
            <a:off x="0" y="5771631"/>
            <a:ext cx="931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For data-</a:t>
            </a:r>
            <a:r>
              <a:rPr lang="it-IT" dirty="0" err="1">
                <a:solidFill>
                  <a:srgbClr val="C00000"/>
                </a:solidFill>
              </a:rPr>
              <a:t>driven</a:t>
            </a:r>
            <a:r>
              <a:rPr lang="it-IT" dirty="0">
                <a:solidFill>
                  <a:srgbClr val="C00000"/>
                </a:solidFill>
              </a:rPr>
              <a:t> pole </a:t>
            </a:r>
            <a:r>
              <a:rPr lang="it-IT" dirty="0" err="1">
                <a:solidFill>
                  <a:srgbClr val="C00000"/>
                </a:solidFill>
              </a:rPr>
              <a:t>extractions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see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also</a:t>
            </a:r>
            <a:r>
              <a:rPr lang="it-IT" dirty="0">
                <a:solidFill>
                  <a:srgbClr val="C00000"/>
                </a:solidFill>
              </a:rPr>
              <a:t> D. </a:t>
            </a:r>
            <a:r>
              <a:rPr lang="it-IT" dirty="0" err="1">
                <a:solidFill>
                  <a:srgbClr val="C00000"/>
                </a:solidFill>
              </a:rPr>
              <a:t>Binosi</a:t>
            </a:r>
            <a:r>
              <a:rPr lang="it-IT" dirty="0">
                <a:solidFill>
                  <a:srgbClr val="C00000"/>
                </a:solidFill>
              </a:rPr>
              <a:t>, A. Pilloni, R.-A. </a:t>
            </a:r>
            <a:r>
              <a:rPr lang="it-IT" dirty="0" err="1">
                <a:solidFill>
                  <a:srgbClr val="C00000"/>
                </a:solidFill>
              </a:rPr>
              <a:t>Tripolt</a:t>
            </a:r>
            <a:r>
              <a:rPr lang="it-IT" dirty="0">
                <a:solidFill>
                  <a:srgbClr val="C00000"/>
                </a:solidFill>
              </a:rPr>
              <a:t> PLB 839, 137809</a:t>
            </a:r>
          </a:p>
        </p:txBody>
      </p:sp>
    </p:spTree>
    <p:extLst>
      <p:ext uri="{BB962C8B-B14F-4D97-AF65-F5344CB8AC3E}">
        <p14:creationId xmlns:p14="http://schemas.microsoft.com/office/powerpoint/2010/main" val="3116825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Looking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the </a:t>
            </a:r>
            <a:r>
              <a:rPr lang="it-IT" sz="3600" dirty="0" err="1"/>
              <a:t>residues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2D43C4-BBB9-2B20-809E-F8F0CA20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5" y="1277409"/>
            <a:ext cx="4554648" cy="3164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/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Despite the large </a:t>
                </a:r>
                <a:r>
                  <a:rPr lang="it-IT" sz="2400" dirty="0" err="1"/>
                  <a:t>systematics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couples to </a:t>
                </a:r>
                <a:r>
                  <a:rPr lang="it-IT" sz="2400" dirty="0" err="1"/>
                  <a:t>kaons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blipFill>
                <a:blip r:embed="rId4"/>
                <a:stretch>
                  <a:fillRect l="-2385" t="-4082" b="-112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/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Also</a:t>
                </a:r>
                <a:r>
                  <a:rPr lang="it-IT" sz="2400" dirty="0"/>
                  <a:t>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couples</a:t>
                </a:r>
                <a:r>
                  <a:rPr lang="it-IT" sz="2400" dirty="0"/>
                  <a:t> to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:r>
                  <a:rPr lang="it-IT" sz="2400" dirty="0" err="1"/>
                  <a:t>initial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gluon-rich</a:t>
                </a:r>
                <a:r>
                  <a:rPr lang="it-IT" sz="2400" dirty="0"/>
                  <a:t> state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blipFill>
                <a:blip r:embed="rId5"/>
                <a:stretch>
                  <a:fillRect l="-2504" t="-4061" r="-1565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/>
              <p:nvPr/>
            </p:nvSpPr>
            <p:spPr>
              <a:xfrm>
                <a:off x="84465" y="4471320"/>
                <a:ext cx="9174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Both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suggest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sizeable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glueball</a:t>
                </a:r>
                <a:r>
                  <a:rPr lang="it-IT" sz="2400" dirty="0"/>
                  <a:t> component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5" y="4471320"/>
                <a:ext cx="9174050" cy="461665"/>
              </a:xfrm>
              <a:prstGeom prst="rect">
                <a:avLst/>
              </a:prstGeom>
              <a:blipFill>
                <a:blip r:embed="rId6"/>
                <a:stretch>
                  <a:fillRect l="-1063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6BED49-6ABA-7DA6-EC36-A176ADD224D6}"/>
              </a:ext>
            </a:extLst>
          </p:cNvPr>
          <p:cNvSpPr txBox="1"/>
          <p:nvPr/>
        </p:nvSpPr>
        <p:spPr>
          <a:xfrm>
            <a:off x="84465" y="5024962"/>
            <a:ext cx="8652293" cy="1200329"/>
          </a:xfrm>
          <a:prstGeom prst="rect">
            <a:avLst/>
          </a:prstGeom>
          <a:noFill/>
        </p:spPr>
        <p:txBody>
          <a:bodyPr wrap="square" lIns="450000" rIns="450000" rtlCol="0">
            <a:spAutoFit/>
          </a:bodyPr>
          <a:lstStyle/>
          <a:p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Caveats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some of the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relevant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channels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neglected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hopefully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ratios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not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affected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Left-hand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cuts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of scattering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processes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contribute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to scattering. </a:t>
            </a:r>
            <a:br>
              <a:rPr lang="it-IT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Poorly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known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neglected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here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A4450B26-FA42-26C8-C8BD-98033C8C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43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XYZ 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022" y="1009447"/>
            <a:ext cx="90377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VMD-</a:t>
            </a:r>
            <a:r>
              <a:rPr lang="it-IT" sz="2000" dirty="0" err="1"/>
              <a:t>based</a:t>
            </a:r>
            <a:r>
              <a:rPr lang="it-IT" sz="2000" dirty="0"/>
              <a:t> </a:t>
            </a:r>
            <a:r>
              <a:rPr lang="it-IT" sz="2000" dirty="0" err="1"/>
              <a:t>predictions</a:t>
            </a:r>
            <a:r>
              <a:rPr lang="it-IT" sz="2000" dirty="0"/>
              <a:t> for reactions of </a:t>
            </a:r>
            <a:r>
              <a:rPr lang="it-IT" sz="2000" dirty="0" err="1"/>
              <a:t>interest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EIC and JLab22</a:t>
            </a:r>
          </a:p>
          <a:p>
            <a:r>
              <a:rPr lang="it-IT" sz="2000" dirty="0">
                <a:solidFill>
                  <a:srgbClr val="0000FF"/>
                </a:solidFill>
              </a:rPr>
              <a:t>J. Stevens </a:t>
            </a:r>
            <a:r>
              <a:rPr lang="it-IT" sz="2000" dirty="0" err="1">
                <a:solidFill>
                  <a:srgbClr val="0000FF"/>
                </a:solidFill>
              </a:rPr>
              <a:t>Parallel</a:t>
            </a:r>
            <a:r>
              <a:rPr lang="it-IT" sz="2000" dirty="0">
                <a:solidFill>
                  <a:srgbClr val="0000FF"/>
                </a:solidFill>
              </a:rPr>
              <a:t> C </a:t>
            </a:r>
            <a:r>
              <a:rPr lang="it-IT" sz="2000" dirty="0" err="1">
                <a:solidFill>
                  <a:srgbClr val="0000FF"/>
                </a:solidFill>
              </a:rPr>
              <a:t>Wed</a:t>
            </a:r>
            <a:r>
              <a:rPr lang="it-IT" sz="2000" dirty="0">
                <a:solidFill>
                  <a:srgbClr val="0000FF"/>
                </a:solidFill>
              </a:rPr>
              <a:t> 2.25pm, P. Rossi </a:t>
            </a:r>
            <a:r>
              <a:rPr lang="it-IT" sz="2000" dirty="0" err="1">
                <a:solidFill>
                  <a:srgbClr val="0000FF"/>
                </a:solidFill>
              </a:rPr>
              <a:t>Plenary</a:t>
            </a:r>
            <a:r>
              <a:rPr lang="it-IT" sz="2000" dirty="0">
                <a:solidFill>
                  <a:srgbClr val="0000FF"/>
                </a:solidFill>
              </a:rPr>
              <a:t> Tue 11.30am</a:t>
            </a:r>
          </a:p>
          <a:p>
            <a:endParaRPr lang="it-IT" sz="2000" dirty="0">
              <a:solidFill>
                <a:srgbClr val="0000FF"/>
              </a:solidFill>
            </a:endParaRPr>
          </a:p>
          <a:p>
            <a:r>
              <a:rPr lang="it-IT" sz="2000" dirty="0" err="1"/>
              <a:t>Exclusive</a:t>
            </a:r>
            <a:r>
              <a:rPr lang="it-IT" sz="2000" dirty="0"/>
              <a:t> reactions: </a:t>
            </a:r>
            <a:r>
              <a:rPr lang="it-IT" sz="2000" dirty="0" err="1">
                <a:solidFill>
                  <a:srgbClr val="C00000"/>
                </a:solidFill>
              </a:rPr>
              <a:t>Albaladejo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  <a:r>
              <a:rPr lang="it-IT" sz="2000" i="1" dirty="0">
                <a:solidFill>
                  <a:srgbClr val="C00000"/>
                </a:solidFill>
              </a:rPr>
              <a:t>et al.</a:t>
            </a:r>
            <a:r>
              <a:rPr lang="it-IT" sz="2000" dirty="0">
                <a:solidFill>
                  <a:srgbClr val="C00000"/>
                </a:solidFill>
              </a:rPr>
              <a:t>, PRD 102, 114010</a:t>
            </a:r>
          </a:p>
          <a:p>
            <a:r>
              <a:rPr lang="it-IT" sz="2000" dirty="0"/>
              <a:t>Inclusive reactions with </a:t>
            </a:r>
            <a:r>
              <a:rPr lang="it-IT" sz="2000" dirty="0" err="1"/>
              <a:t>pion</a:t>
            </a:r>
            <a:r>
              <a:rPr lang="it-IT" sz="2000" dirty="0"/>
              <a:t> </a:t>
            </a:r>
            <a:r>
              <a:rPr lang="it-IT" sz="2000" dirty="0" err="1"/>
              <a:t>exchange</a:t>
            </a:r>
            <a:r>
              <a:rPr lang="it-IT" sz="2000" dirty="0"/>
              <a:t>: </a:t>
            </a:r>
            <a:r>
              <a:rPr lang="it-IT" sz="2000" dirty="0" err="1">
                <a:solidFill>
                  <a:srgbClr val="C00000"/>
                </a:solidFill>
              </a:rPr>
              <a:t>Winney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  <a:r>
              <a:rPr lang="it-IT" sz="2000" i="1" dirty="0">
                <a:solidFill>
                  <a:srgbClr val="C00000"/>
                </a:solidFill>
              </a:rPr>
              <a:t>et al.</a:t>
            </a:r>
            <a:r>
              <a:rPr lang="it-IT" sz="2000" dirty="0">
                <a:solidFill>
                  <a:srgbClr val="C00000"/>
                </a:solidFill>
              </a:rPr>
              <a:t>, PRD 109, 094009</a:t>
            </a:r>
          </a:p>
          <a:p>
            <a:r>
              <a:rPr lang="it-IT" sz="2000" dirty="0"/>
              <a:t>Inclusive reactions with </a:t>
            </a:r>
            <a:r>
              <a:rPr lang="it-IT" sz="2000" dirty="0" err="1"/>
              <a:t>pion</a:t>
            </a:r>
            <a:r>
              <a:rPr lang="it-IT" sz="2000" dirty="0"/>
              <a:t> </a:t>
            </a:r>
            <a:r>
              <a:rPr lang="it-IT" sz="2000" dirty="0" err="1"/>
              <a:t>exchange</a:t>
            </a:r>
            <a:r>
              <a:rPr lang="it-IT" sz="2000" dirty="0"/>
              <a:t>: </a:t>
            </a:r>
            <a:r>
              <a:rPr lang="it-IT" sz="2000" dirty="0" err="1">
                <a:solidFill>
                  <a:srgbClr val="C00000"/>
                </a:solidFill>
              </a:rPr>
              <a:t>Winney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  <a:r>
              <a:rPr lang="it-IT" sz="2000" i="1" dirty="0">
                <a:solidFill>
                  <a:srgbClr val="C00000"/>
                </a:solidFill>
              </a:rPr>
              <a:t>et al.</a:t>
            </a:r>
            <a:r>
              <a:rPr lang="it-IT" sz="2000" dirty="0">
                <a:solidFill>
                  <a:srgbClr val="C00000"/>
                </a:solidFill>
              </a:rPr>
              <a:t>, arXiv:2404.05326</a:t>
            </a:r>
          </a:p>
          <a:p>
            <a:r>
              <a:rPr lang="it-IT" sz="2000" dirty="0"/>
              <a:t>Code </a:t>
            </a:r>
            <a:r>
              <a:rPr lang="it-IT" sz="2000" dirty="0" err="1"/>
              <a:t>available</a:t>
            </a:r>
            <a:r>
              <a:rPr lang="it-IT" sz="2000" dirty="0"/>
              <a:t> on </a:t>
            </a:r>
            <a:r>
              <a:rPr lang="it-IT" sz="2000" dirty="0">
                <a:solidFill>
                  <a:srgbClr val="0000FF"/>
                </a:solidFill>
              </a:rPr>
              <a:t>https://github.com/JointPhysicsAnalysisCenter/jpacPhoto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8DA009ED-85E2-FA1B-DA91-092BD125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22D6E02-940A-0D67-7B1D-7AC25DA3D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22" y="3227856"/>
            <a:ext cx="2351770" cy="29261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C8900CE-39E4-0ECA-71C3-781DCF6AF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830" y="323953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FFA8DAD-E867-ECC1-D739-45998C063BB8}"/>
                  </a:ext>
                </a:extLst>
              </p:cNvPr>
              <p:cNvSpPr txBox="1"/>
              <p:nvPr/>
            </p:nvSpPr>
            <p:spPr>
              <a:xfrm>
                <a:off x="6562938" y="443501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FFA8DAD-E867-ECC1-D739-45998C063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938" y="4435015"/>
                <a:ext cx="570028" cy="338554"/>
              </a:xfrm>
              <a:prstGeom prst="rect">
                <a:avLst/>
              </a:prstGeom>
              <a:blipFill>
                <a:blip r:embed="rId4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77F65F4-241A-06C1-E4A8-2031A9B426D2}"/>
                  </a:ext>
                </a:extLst>
              </p:cNvPr>
              <p:cNvSpPr txBox="1"/>
              <p:nvPr/>
            </p:nvSpPr>
            <p:spPr>
              <a:xfrm>
                <a:off x="3678524" y="443501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77F65F4-241A-06C1-E4A8-2031A9B4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524" y="4435015"/>
                <a:ext cx="871905" cy="338554"/>
              </a:xfrm>
              <a:prstGeom prst="rect">
                <a:avLst/>
              </a:prstGeom>
              <a:blipFill>
                <a:blip r:embed="rId5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3977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3229200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5445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2000" dirty="0"/>
                  <a:t>Semi-inclusive cross </a:t>
                </a:r>
                <a:r>
                  <a:rPr lang="it-IT" sz="2000" dirty="0" err="1"/>
                  <a:t>sections</a:t>
                </a:r>
                <a:r>
                  <a:rPr lang="it-IT" sz="2000" dirty="0"/>
                  <a:t> are </a:t>
                </a:r>
                <a:r>
                  <a:rPr lang="it-IT" sz="2000" dirty="0" err="1"/>
                  <a:t>typically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larger</a:t>
                </a: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For small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and large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, one can assume the process to be dominated by pion/vector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2000" dirty="0"/>
                  <a:t>The bottom vertex </a:t>
                </a:r>
                <a:r>
                  <a:rPr lang="it-IT" sz="2000" dirty="0" err="1"/>
                  <a:t>depends</a:t>
                </a:r>
                <a:r>
                  <a:rPr lang="it-IT" sz="2000" dirty="0"/>
                  <a:t> on the (</a:t>
                </a:r>
                <a:r>
                  <a:rPr lang="it-IT" sz="2000" dirty="0" err="1"/>
                  <a:t>known</a:t>
                </a:r>
                <a:r>
                  <a:rPr lang="it-IT" sz="2000" dirty="0"/>
                  <a:t>) </a:t>
                </a:r>
                <a:r>
                  <a:rPr lang="it-IT" sz="2000" dirty="0" err="1"/>
                  <a:t>total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pion-nucleon</a:t>
                </a:r>
                <a:r>
                  <a:rPr lang="it-IT" sz="2000" dirty="0"/>
                  <a:t> cross </a:t>
                </a:r>
                <a:r>
                  <a:rPr lang="it-IT" sz="2000" dirty="0" err="1"/>
                  <a:t>section</a:t>
                </a:r>
                <a:r>
                  <a:rPr lang="it-IT" sz="2000" dirty="0"/>
                  <a:t>,</a:t>
                </a:r>
                <a:br>
                  <a:rPr lang="it-IT" sz="2000" dirty="0"/>
                </a:br>
                <a:r>
                  <a:rPr lang="it-IT" sz="2000" dirty="0"/>
                  <a:t>or </a:t>
                </a:r>
                <a:r>
                  <a:rPr lang="it-IT" sz="2000" dirty="0" err="1"/>
                  <a:t>encoded</a:t>
                </a:r>
                <a:r>
                  <a:rPr lang="it-IT" sz="2000" dirty="0"/>
                  <a:t> in the </a:t>
                </a:r>
                <a:r>
                  <a:rPr lang="it-IT" sz="2000" dirty="0" err="1"/>
                  <a:t>PDFs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at</a:t>
                </a:r>
                <a:r>
                  <a:rPr lang="it-IT" sz="2000" dirty="0"/>
                  <a:t> large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544557"/>
              </a:xfrm>
              <a:prstGeom prst="rect">
                <a:avLst/>
              </a:prstGeom>
              <a:blipFill>
                <a:blip r:embed="rId4"/>
                <a:stretch>
                  <a:fillRect l="-2083" t="-12253" b="-948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/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4AFDF272-1D49-A60C-D526-8525E4074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5560" y="3192641"/>
            <a:ext cx="3072240" cy="29626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254457A-E5C9-739D-7931-736FA40A62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527"/>
          <a:stretch/>
        </p:blipFill>
        <p:spPr>
          <a:xfrm>
            <a:off x="2788641" y="3229200"/>
            <a:ext cx="3086751" cy="291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86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3810532" cy="20767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4062136" y="1585854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common lore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the study of</a:t>
            </a:r>
            <a:br>
              <a:rPr lang="it-IT" sz="2200" dirty="0"/>
            </a:br>
            <a:r>
              <a:rPr lang="it-IT" sz="2200" dirty="0" err="1"/>
              <a:t>vector</a:t>
            </a:r>
            <a:r>
              <a:rPr lang="it-IT" sz="2200" dirty="0"/>
              <a:t> </a:t>
            </a:r>
            <a:r>
              <a:rPr lang="it-IT" sz="2200" dirty="0" err="1"/>
              <a:t>quarkonium</a:t>
            </a:r>
            <a:r>
              <a:rPr lang="it-IT" sz="2200" dirty="0"/>
              <a:t> </a:t>
            </a:r>
            <a:r>
              <a:rPr lang="it-IT" sz="2200" dirty="0" err="1"/>
              <a:t>photoproduction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directly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to </a:t>
            </a:r>
            <a:r>
              <a:rPr lang="it-IT" sz="2200" dirty="0" err="1"/>
              <a:t>nucleon</a:t>
            </a:r>
            <a:r>
              <a:rPr lang="it-IT" sz="2200" dirty="0"/>
              <a:t> </a:t>
            </a:r>
            <a:r>
              <a:rPr lang="it-IT" sz="2200" dirty="0" err="1"/>
              <a:t>matrix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/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/>
                  <a:t>Assumptions</a:t>
                </a:r>
                <a:r>
                  <a:rPr lang="it-IT" b="1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 err="1"/>
                  <a:t>Factorization</a:t>
                </a:r>
                <a:r>
                  <a:rPr lang="it-IT" dirty="0"/>
                  <a:t> </a:t>
                </a:r>
                <a:r>
                  <a:rPr lang="it-IT" dirty="0" err="1"/>
                  <a:t>proof</a:t>
                </a:r>
                <a:r>
                  <a:rPr lang="it-IT" dirty="0"/>
                  <a:t> for </a:t>
                </a:r>
                <a:r>
                  <a:rPr lang="it-IT" dirty="0" err="1"/>
                  <a:t>timelike</a:t>
                </a:r>
                <a:r>
                  <a:rPr lang="it-IT" dirty="0"/>
                  <a:t> DVCS can be </a:t>
                </a:r>
                <a:r>
                  <a:rPr lang="it-IT" dirty="0" err="1"/>
                  <a:t>extended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:r>
                  <a:rPr lang="it-IT" dirty="0" err="1"/>
                  <a:t>threshold</a:t>
                </a:r>
                <a:br>
                  <a:rPr lang="it-IT" dirty="0"/>
                </a:br>
                <a:r>
                  <a:rPr lang="it-IT" dirty="0" err="1"/>
                  <a:t>as</a:t>
                </a:r>
                <a:r>
                  <a:rPr lang="it-IT" dirty="0"/>
                  <a:t> the heavy quark mass plays the </a:t>
                </a:r>
                <a:r>
                  <a:rPr lang="it-IT" dirty="0" err="1"/>
                  <a:t>role</a:t>
                </a:r>
                <a:r>
                  <a:rPr lang="it-IT" dirty="0"/>
                  <a:t> of a hard scale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top vertex </a:t>
                </a:r>
                <a:r>
                  <a:rPr lang="it-IT" dirty="0" err="1"/>
                  <a:t>contains</a:t>
                </a:r>
                <a:r>
                  <a:rPr lang="it-IT" dirty="0"/>
                  <a:t> the </a:t>
                </a:r>
                <a:r>
                  <a:rPr lang="it-IT" dirty="0" err="1"/>
                  <a:t>trivial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/>
                  <a:t>-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coupling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of </a:t>
                </a:r>
                <a:r>
                  <a:rPr lang="it-IT" dirty="0" err="1"/>
                  <a:t>anything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(OZI-, mass-) </a:t>
                </a:r>
                <a:r>
                  <a:rPr lang="it-IT" dirty="0" err="1"/>
                  <a:t>suppressed</a:t>
                </a:r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dynamically</a:t>
                </a:r>
                <a:r>
                  <a:rPr lang="it-IT" dirty="0"/>
                  <a:t> </a:t>
                </a:r>
                <a:r>
                  <a:rPr lang="it-IT" dirty="0" err="1"/>
                  <a:t>dominated</a:t>
                </a:r>
                <a:r>
                  <a:rPr lang="it-IT" dirty="0"/>
                  <a:t> by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carrying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  <a:p>
                <a:r>
                  <a:rPr lang="it-IT" dirty="0" err="1"/>
                  <a:t>Then</a:t>
                </a:r>
                <a:r>
                  <a:rPr lang="it-IT" dirty="0"/>
                  <a:t> one </a:t>
                </a:r>
                <a:r>
                  <a:rPr lang="it-IT" dirty="0" err="1"/>
                  <a:t>extracts</a:t>
                </a:r>
                <a:r>
                  <a:rPr lang="it-IT" dirty="0"/>
                  <a:t> </a:t>
                </a:r>
                <a:r>
                  <a:rPr lang="it-IT" dirty="0" err="1"/>
                  <a:t>matrix</a:t>
                </a:r>
                <a:r>
                  <a:rPr lang="it-IT" dirty="0"/>
                  <a:t> </a:t>
                </a:r>
                <a:r>
                  <a:rPr lang="it-IT" dirty="0" err="1"/>
                  <a:t>element</a:t>
                </a:r>
                <a:r>
                  <a:rPr lang="it-IT" dirty="0"/>
                  <a:t> of the energy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tensor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blipFill>
                <a:blip r:embed="rId5"/>
                <a:stretch>
                  <a:fillRect l="-704" t="-1295" b="-2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897812" y="2645742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2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Role</a:t>
            </a:r>
            <a:r>
              <a:rPr lang="it-IT" sz="3600" dirty="0"/>
              <a:t> of open charm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39D905-7661-0A72-0C01-F6D17FE1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4" y="1261304"/>
            <a:ext cx="3388591" cy="2827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12E1DB-34D7-126A-46D1-F3681C0B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568" y="1256515"/>
            <a:ext cx="4137828" cy="283240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DB0B1-51A0-920B-53B2-4C8A6E2545C5}"/>
              </a:ext>
            </a:extLst>
          </p:cNvPr>
          <p:cNvSpPr txBox="1"/>
          <p:nvPr/>
        </p:nvSpPr>
        <p:spPr>
          <a:xfrm>
            <a:off x="124713" y="4235570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Du</a:t>
            </a:r>
            <a:r>
              <a:rPr lang="it-IT" dirty="0">
                <a:solidFill>
                  <a:srgbClr val="C00000"/>
                </a:solidFill>
              </a:rPr>
              <a:t> et al. </a:t>
            </a:r>
            <a:r>
              <a:rPr lang="it-IT" dirty="0" err="1">
                <a:solidFill>
                  <a:srgbClr val="C00000"/>
                </a:solidFill>
              </a:rPr>
              <a:t>Eur.Phys.J.C</a:t>
            </a:r>
            <a:r>
              <a:rPr lang="it-IT" dirty="0">
                <a:solidFill>
                  <a:srgbClr val="C00000"/>
                </a:solidFill>
              </a:rPr>
              <a:t> 80, 11, 1053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E599D7-97E1-E04A-B45E-C3D6FFA6D09E}"/>
              </a:ext>
            </a:extLst>
          </p:cNvPr>
          <p:cNvSpPr txBox="1"/>
          <p:nvPr/>
        </p:nvSpPr>
        <p:spPr>
          <a:xfrm>
            <a:off x="219604" y="4706815"/>
            <a:ext cx="8579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role</a:t>
            </a:r>
            <a:r>
              <a:rPr lang="it-IT" sz="2200" dirty="0"/>
              <a:t> of intermediate open charm </a:t>
            </a:r>
            <a:r>
              <a:rPr lang="it-IT" sz="2200" dirty="0" err="1"/>
              <a:t>thresholds</a:t>
            </a:r>
            <a:r>
              <a:rPr lang="it-IT" sz="2200" dirty="0"/>
              <a:t> </a:t>
            </a:r>
            <a:r>
              <a:rPr lang="it-IT" sz="2200" dirty="0" err="1"/>
              <a:t>has</a:t>
            </a:r>
            <a:r>
              <a:rPr lang="it-IT" sz="2200" dirty="0"/>
              <a:t> </a:t>
            </a:r>
            <a:r>
              <a:rPr lang="it-IT" sz="2200" dirty="0" err="1"/>
              <a:t>been</a:t>
            </a:r>
            <a:r>
              <a:rPr lang="it-IT" sz="2200" dirty="0"/>
              <a:t> </a:t>
            </a:r>
            <a:r>
              <a:rPr lang="it-IT" sz="2200" dirty="0" err="1"/>
              <a:t>pointed</a:t>
            </a:r>
            <a:r>
              <a:rPr lang="it-IT" sz="2200" dirty="0"/>
              <a:t> out,</a:t>
            </a:r>
          </a:p>
          <a:p>
            <a:r>
              <a:rPr lang="it-IT" sz="2200" dirty="0" err="1"/>
              <a:t>Maybe</a:t>
            </a:r>
            <a:r>
              <a:rPr lang="it-IT" sz="2200" dirty="0"/>
              <a:t> «</a:t>
            </a:r>
            <a:r>
              <a:rPr lang="en-US" sz="2200" dirty="0"/>
              <a:t>all that glitters is not glue</a:t>
            </a:r>
            <a:r>
              <a:rPr lang="it-IT" sz="2200" dirty="0"/>
              <a:t>» ….</a:t>
            </a:r>
          </a:p>
          <a:p>
            <a:endParaRPr lang="it-IT" sz="2200" dirty="0"/>
          </a:p>
          <a:p>
            <a:r>
              <a:rPr lang="it-IT" dirty="0" err="1"/>
              <a:t>Calculation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EFT and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, S-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saturates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19" name="Segnaposto numero diapositiva 10">
            <a:extLst>
              <a:ext uri="{FF2B5EF4-FFF2-40B4-BE49-F238E27FC236}">
                <a16:creationId xmlns:a16="http://schemas.microsoft.com/office/drawing/2014/main" id="{E7311ED0-1EEA-E892-744D-17E1FB46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AD1B2BCF-34C2-A613-7B03-38CABF55C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54" y="954431"/>
            <a:ext cx="2068671" cy="2382992"/>
          </a:xfrm>
          <a:prstGeom prst="rect">
            <a:avLst/>
          </a:prstGeom>
        </p:spPr>
      </p:pic>
      <p:pic>
        <p:nvPicPr>
          <p:cNvPr id="16" name="pip_pm.pdf" descr="pip_pm.pdf">
            <a:extLst>
              <a:ext uri="{FF2B5EF4-FFF2-40B4-BE49-F238E27FC236}">
                <a16:creationId xmlns:a16="http://schemas.microsoft.com/office/drawing/2014/main" id="{4C7C4147-1E1D-4F4D-690C-AF12AA4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338" y="3219252"/>
            <a:ext cx="2596333" cy="182952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richness</a:t>
            </a:r>
            <a:r>
              <a:rPr lang="it-IT" sz="3600" dirty="0"/>
              <a:t> of </a:t>
            </a:r>
            <a:r>
              <a:rPr lang="it-IT" sz="3600" dirty="0" err="1"/>
              <a:t>hadron</a:t>
            </a:r>
            <a:r>
              <a:rPr lang="it-IT" sz="3600" dirty="0"/>
              <a:t> </a:t>
            </a:r>
            <a:r>
              <a:rPr lang="it-IT" sz="3600" dirty="0" err="1"/>
              <a:t>spectrum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92367C-2869-CA74-B9AB-9FBB33679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3018385"/>
            <a:ext cx="3463954" cy="33422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2E3EA31-DE5C-5693-94DC-06CB8C6853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71" y="3600657"/>
            <a:ext cx="470201" cy="3220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70F7F9F-B759-8844-D2C2-DFF9F77FB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91" y="4516623"/>
            <a:ext cx="2894799" cy="242631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98A90D93-5A16-70E7-DBA2-94A08FAC0E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67" y="4771471"/>
            <a:ext cx="470201" cy="322087"/>
          </a:xfrm>
          <a:prstGeom prst="rect">
            <a:avLst/>
          </a:prstGeom>
        </p:spPr>
      </p:pic>
      <p:pic>
        <p:nvPicPr>
          <p:cNvPr id="20" name="Immagine 19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632D7F9B-5BFB-915D-9A92-E193D135E8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84" y="1116272"/>
            <a:ext cx="432041" cy="23097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FA7AA23-8358-1299-BADD-DB99CD797542}"/>
              </a:ext>
            </a:extLst>
          </p:cNvPr>
          <p:cNvSpPr txBox="1"/>
          <p:nvPr/>
        </p:nvSpPr>
        <p:spPr>
          <a:xfrm>
            <a:off x="3038619" y="949965"/>
            <a:ext cx="58126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The </a:t>
            </a:r>
            <a:r>
              <a:rPr lang="it-IT" sz="2200" dirty="0" err="1"/>
              <a:t>structures</a:t>
            </a:r>
            <a:r>
              <a:rPr lang="it-IT" sz="2200" dirty="0"/>
              <a:t> </a:t>
            </a:r>
            <a:r>
              <a:rPr lang="it-IT" sz="2200" dirty="0" err="1"/>
              <a:t>populating</a:t>
            </a:r>
            <a:r>
              <a:rPr lang="it-IT" sz="2200" dirty="0"/>
              <a:t> </a:t>
            </a:r>
            <a:r>
              <a:rPr lang="it-IT" sz="2200" dirty="0" err="1"/>
              <a:t>hadron</a:t>
            </a:r>
            <a:r>
              <a:rPr lang="it-IT" sz="2200" dirty="0"/>
              <a:t> reactions</a:t>
            </a:r>
            <a:br>
              <a:rPr lang="it-IT" sz="2200" dirty="0"/>
            </a:br>
            <a:r>
              <a:rPr lang="it-IT" sz="2200" dirty="0"/>
              <a:t>are </a:t>
            </a:r>
            <a:r>
              <a:rPr lang="it-IT" sz="2200" dirty="0" err="1"/>
              <a:t>extremely</a:t>
            </a:r>
            <a:r>
              <a:rPr lang="it-IT" sz="2200" dirty="0"/>
              <a:t> </a:t>
            </a:r>
            <a:r>
              <a:rPr lang="it-IT" sz="2200" dirty="0" err="1"/>
              <a:t>rich</a:t>
            </a:r>
            <a:endParaRPr lang="it-IT" sz="2200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Ultimate goal </a:t>
            </a:r>
            <a:r>
              <a:rPr lang="it-IT" sz="2200" dirty="0" err="1"/>
              <a:t>is</a:t>
            </a:r>
            <a:r>
              <a:rPr lang="it-IT" sz="2200" dirty="0"/>
              <a:t> to </a:t>
            </a:r>
            <a:r>
              <a:rPr lang="it-IT" sz="2200" dirty="0" err="1"/>
              <a:t>understand</a:t>
            </a:r>
            <a:r>
              <a:rPr lang="it-IT" sz="2200" dirty="0"/>
              <a:t> </a:t>
            </a:r>
            <a:r>
              <a:rPr lang="it-IT" sz="2200" dirty="0" err="1"/>
              <a:t>them</a:t>
            </a:r>
            <a:r>
              <a:rPr lang="it-IT" sz="2200" dirty="0"/>
              <a:t> </a:t>
            </a:r>
            <a:br>
              <a:rPr lang="it-IT" sz="2200" dirty="0"/>
            </a:br>
            <a:r>
              <a:rPr lang="it-IT" sz="2200" dirty="0"/>
              <a:t>in </a:t>
            </a:r>
            <a:r>
              <a:rPr lang="it-IT" sz="2200" dirty="0" err="1"/>
              <a:t>term</a:t>
            </a:r>
            <a:r>
              <a:rPr lang="it-IT" sz="2200" dirty="0"/>
              <a:t> of QCD degrees of </a:t>
            </a:r>
            <a:r>
              <a:rPr lang="it-IT" sz="2200" dirty="0" err="1"/>
              <a:t>freedom</a:t>
            </a:r>
            <a:endParaRPr lang="it-IT" sz="2200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To do so, the </a:t>
            </a:r>
            <a:r>
              <a:rPr lang="it-IT" sz="2200" dirty="0" err="1"/>
              <a:t>spectrum</a:t>
            </a:r>
            <a:r>
              <a:rPr lang="it-IT" sz="2200" dirty="0"/>
              <a:t> of </a:t>
            </a:r>
            <a:r>
              <a:rPr lang="it-IT" sz="2200" dirty="0" err="1"/>
              <a:t>resonances</a:t>
            </a:r>
            <a:r>
              <a:rPr lang="it-IT" sz="2200" dirty="0"/>
              <a:t> </a:t>
            </a:r>
            <a:br>
              <a:rPr lang="it-IT" sz="2200" dirty="0"/>
            </a:br>
            <a:r>
              <a:rPr lang="it-IT" sz="2200" dirty="0"/>
              <a:t>must be </a:t>
            </a:r>
            <a:r>
              <a:rPr lang="it-IT" sz="2200" dirty="0" err="1"/>
              <a:t>correctly</a:t>
            </a:r>
            <a:r>
              <a:rPr lang="it-IT" sz="2200" dirty="0"/>
              <a:t> </a:t>
            </a:r>
            <a:r>
              <a:rPr lang="it-IT" sz="2200" dirty="0" err="1"/>
              <a:t>reconstructed</a:t>
            </a:r>
            <a:endParaRPr lang="it-IT" sz="22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C97C92F-A403-79FF-5022-C916E5FA56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56"/>
          <a:stretch/>
        </p:blipFill>
        <p:spPr>
          <a:xfrm>
            <a:off x="5842822" y="4241733"/>
            <a:ext cx="3321756" cy="2629689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E37D9ACC-76AD-18E6-2B74-A9D8216D14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80" y="443249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33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E981E9-36ED-F318-E53F-CA992A9F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5663"/>
            <a:ext cx="3798497" cy="27132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DC7F4-14E4-B1F4-7E8F-887AF096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67" y="3431373"/>
            <a:ext cx="3798497" cy="2703378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2055C945-B43C-97A7-CF93-98D11FD9F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9" y="3654439"/>
            <a:ext cx="626385" cy="217355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B6D3788-CA36-2697-A197-AACF698E4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81" y="4333067"/>
            <a:ext cx="626385" cy="217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20BC1F-405E-C236-416F-6E8B67A6367C}"/>
              </a:ext>
            </a:extLst>
          </p:cNvPr>
          <p:cNvSpPr txBox="1"/>
          <p:nvPr/>
        </p:nvSpPr>
        <p:spPr>
          <a:xfrm>
            <a:off x="210038" y="5423377"/>
            <a:ext cx="187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PRC108, 025201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6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4FD8B28-5628-814C-FA18-492DB1FBD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6571"/>
            <a:ext cx="5039428" cy="217200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C0210C-A389-D38B-4376-B564C5C14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182" y="2813100"/>
            <a:ext cx="1058046" cy="4157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B9789B-1ADC-7EF2-63DF-3934E6331A13}"/>
              </a:ext>
            </a:extLst>
          </p:cNvPr>
          <p:cNvSpPr txBox="1"/>
          <p:nvPr/>
        </p:nvSpPr>
        <p:spPr>
          <a:xfrm>
            <a:off x="186953" y="2983004"/>
            <a:ext cx="216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Nature 615, 813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E009423-E94A-A4B3-8ACF-F2B8D35CD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963" y="1439465"/>
            <a:ext cx="5170016" cy="1339873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04F20E4-B4F1-C3B2-71DA-3761E287D1F7}"/>
              </a:ext>
            </a:extLst>
          </p:cNvPr>
          <p:cNvSpPr/>
          <p:nvPr/>
        </p:nvSpPr>
        <p:spPr>
          <a:xfrm>
            <a:off x="1018044" y="3894063"/>
            <a:ext cx="769060" cy="10098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876F90-863B-A7F1-07A3-5B7D60578ACD}"/>
              </a:ext>
            </a:extLst>
          </p:cNvPr>
          <p:cNvCxnSpPr/>
          <p:nvPr/>
        </p:nvCxnSpPr>
        <p:spPr>
          <a:xfrm flipH="1" flipV="1">
            <a:off x="1820174" y="4441744"/>
            <a:ext cx="1207008" cy="1890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/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Cusp </a:t>
                </a:r>
                <a:r>
                  <a:rPr lang="it-IT" dirty="0" err="1">
                    <a:solidFill>
                      <a:srgbClr val="0000FF"/>
                    </a:solidFill>
                  </a:rPr>
                  <a:t>at</a:t>
                </a:r>
                <a:r>
                  <a:rPr lang="it-IT" dirty="0">
                    <a:solidFill>
                      <a:srgbClr val="0000FF"/>
                    </a:solidFill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treshold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blipFill>
                <a:blip r:embed="rId10"/>
                <a:stretch>
                  <a:fillRect l="-2885" t="-4673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numero diapositiva 10">
            <a:extLst>
              <a:ext uri="{FF2B5EF4-FFF2-40B4-BE49-F238E27FC236}">
                <a16:creationId xmlns:a16="http://schemas.microsoft.com/office/drawing/2014/main" id="{0933962C-AB7E-0B29-7321-C8A87C6B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Unitary</a:t>
            </a:r>
            <a:r>
              <a:rPr lang="it-IT" sz="3600" dirty="0"/>
              <a:t> </a:t>
            </a:r>
            <a:r>
              <a:rPr lang="it-IT" sz="3600" dirty="0" err="1"/>
              <a:t>reanalysis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6892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Differential and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fitted</a:t>
                </a:r>
                <a:r>
                  <a:rPr lang="it-IT" sz="2200" dirty="0"/>
                  <a:t> with a </a:t>
                </a:r>
                <a:r>
                  <a:rPr lang="it-IT" sz="2200" dirty="0" err="1"/>
                  <a:t>unitary</a:t>
                </a:r>
                <a:r>
                  <a:rPr lang="it-IT" sz="2200" dirty="0"/>
                  <a:t>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In </a:t>
                </a:r>
                <a:r>
                  <a:rPr lang="it-IT" sz="2200" dirty="0" err="1"/>
                  <a:t>lack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polarization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observables</a:t>
                </a:r>
                <a:r>
                  <a:rPr lang="it-IT" sz="2200" dirty="0"/>
                  <a:t> and SDME, </a:t>
                </a:r>
                <a:br>
                  <a:rPr lang="it-IT" sz="2200" dirty="0"/>
                </a:br>
                <a:r>
                  <a:rPr lang="it-IT" sz="2200" dirty="0" err="1"/>
                  <a:t>only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orbital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angular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momentum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 (</a:t>
                </a:r>
                <a:r>
                  <a:rPr lang="it-IT" sz="2200" dirty="0" err="1"/>
                  <a:t>spinless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approx</a:t>
                </a:r>
                <a:r>
                  <a:rPr lang="it-IT" sz="2200" dirty="0"/>
                  <a:t>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Truncated</a:t>
                </a:r>
                <a:r>
                  <a:rPr lang="it-IT" sz="2200" dirty="0"/>
                  <a:t> sum of </a:t>
                </a:r>
                <a:r>
                  <a:rPr lang="it-IT" sz="2200" dirty="0" err="1"/>
                  <a:t>PWs</a:t>
                </a:r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dominant</a:t>
            </a:r>
            <a:r>
              <a:rPr lang="it-IT" dirty="0"/>
              <a:t> S-</a:t>
            </a:r>
            <a:r>
              <a:rPr lang="it-IT" dirty="0" err="1"/>
              <a:t>wave</a:t>
            </a:r>
            <a:r>
              <a:rPr lang="it-IT" dirty="0"/>
              <a:t> can include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cusps</a:t>
            </a:r>
            <a:r>
              <a:rPr lang="it-IT" dirty="0"/>
              <a:t> are </a:t>
            </a:r>
            <a:r>
              <a:rPr lang="it-IT" dirty="0" err="1"/>
              <a:t>suppressed</a:t>
            </a:r>
            <a:r>
              <a:rPr lang="it-IT" dirty="0"/>
              <a:t>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point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511E9C-310D-7358-2AD2-9514682D1457}"/>
              </a:ext>
            </a:extLst>
          </p:cNvPr>
          <p:cNvSpPr/>
          <p:nvPr/>
        </p:nvSpPr>
        <p:spPr>
          <a:xfrm>
            <a:off x="5650302" y="4480682"/>
            <a:ext cx="2812211" cy="187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it-IT" b="0" i="1" dirty="0">
                <a:solidFill>
                  <a:srgbClr val="C00000"/>
                </a:solidFill>
                <a:latin typeface="Calibri" panose="020F0502020204030204" pitchFamily="34" charset="0"/>
              </a:rPr>
              <a:t>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PRD 108, 054018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6A27E4-30CF-692C-69B1-E06B5F6CF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58"/>
          <a:stretch/>
        </p:blipFill>
        <p:spPr>
          <a:xfrm>
            <a:off x="405442" y="1153236"/>
            <a:ext cx="3533613" cy="8912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7405B6-34B9-DE2E-F8DC-78859404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5" y="2148214"/>
            <a:ext cx="8514090" cy="4044012"/>
          </a:xfrm>
          <a:prstGeom prst="rect">
            <a:avLst/>
          </a:prstGeom>
        </p:spPr>
      </p:pic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560ACB7C-14DD-87FB-3F49-838C4CD7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18FCF4-FE37-0BBC-14EE-89D62B6A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20"/>
          <a:stretch/>
        </p:blipFill>
        <p:spPr>
          <a:xfrm>
            <a:off x="4572000" y="1153236"/>
            <a:ext cx="3533613" cy="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5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Contribution</a:t>
            </a:r>
            <a:r>
              <a:rPr lang="it-IT" sz="3600" dirty="0"/>
              <a:t> of open charm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6A9377-F014-FB93-0F00-C2EF252B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0" y="1982472"/>
            <a:ext cx="3238952" cy="9431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71EA0D-45E4-2248-E3C7-E29F91A5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81"/>
          <a:stretch/>
        </p:blipFill>
        <p:spPr>
          <a:xfrm>
            <a:off x="0" y="3779825"/>
            <a:ext cx="9144000" cy="1610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76EDFA-7844-A1D9-24D8-F06B385FD295}"/>
              </a:ext>
            </a:extLst>
          </p:cNvPr>
          <p:cNvSpPr txBox="1"/>
          <p:nvPr/>
        </p:nvSpPr>
        <p:spPr>
          <a:xfrm>
            <a:off x="4244196" y="1613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/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Naively </a:t>
                </a:r>
                <a:r>
                  <a:rPr lang="it-IT" dirty="0" err="1"/>
                  <a:t>Wilk’s</a:t>
                </a:r>
                <a:r>
                  <a:rPr lang="it-IT" dirty="0"/>
                  <a:t> </a:t>
                </a:r>
                <a:r>
                  <a:rPr lang="it-IT" dirty="0" err="1"/>
                  <a:t>theorem</a:t>
                </a:r>
                <a:r>
                  <a:rPr lang="it-IT" dirty="0"/>
                  <a:t> </a:t>
                </a:r>
                <a:r>
                  <a:rPr lang="it-IT" dirty="0" err="1"/>
                  <a:t>says</a:t>
                </a:r>
                <a:br>
                  <a:rPr lang="it-IT" dirty="0"/>
                </a:br>
                <a:r>
                  <a:rPr lang="it-IT" dirty="0"/>
                  <a:t>the single </a:t>
                </a:r>
                <a:r>
                  <a:rPr lang="it-IT" dirty="0" err="1"/>
                  <a:t>channel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unfavored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dirty="0"/>
              </a:p>
              <a:p>
                <a:r>
                  <a:rPr lang="it-IT" dirty="0"/>
                  <a:t>(no look </a:t>
                </a:r>
                <a:r>
                  <a:rPr lang="it-IT" dirty="0" err="1"/>
                  <a:t>elsewhere</a:t>
                </a:r>
                <a:r>
                  <a:rPr lang="it-IT" dirty="0"/>
                  <a:t> etc.),</a:t>
                </a:r>
              </a:p>
              <a:p>
                <a:r>
                  <a:rPr lang="it-IT" dirty="0"/>
                  <a:t> </a:t>
                </a:r>
                <a:r>
                  <a:rPr lang="it-IT" dirty="0" err="1"/>
                  <a:t>indication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not</a:t>
                </a:r>
                <a:r>
                  <a:rPr lang="it-IT" dirty="0"/>
                  <a:t> the end of the story</a:t>
                </a:r>
              </a:p>
              <a:p>
                <a:endParaRPr lang="it-IT" dirty="0"/>
              </a:p>
              <a:p>
                <a:r>
                  <a:rPr lang="it-IT" dirty="0" err="1"/>
                  <a:t>Contribution</a:t>
                </a:r>
                <a:r>
                  <a:rPr lang="it-IT" dirty="0"/>
                  <a:t> of open charm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90% CL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blipFill>
                <a:blip r:embed="rId5"/>
                <a:stretch>
                  <a:fillRect l="-1215" t="-2083" r="-270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74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7414A-EB3B-E524-40ED-B06A265E3B2A}"/>
              </a:ext>
            </a:extLst>
          </p:cNvPr>
          <p:cNvSpPr txBox="1"/>
          <p:nvPr/>
        </p:nvSpPr>
        <p:spPr>
          <a:xfrm>
            <a:off x="131788" y="1149126"/>
            <a:ext cx="9043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unitary</a:t>
            </a:r>
            <a:r>
              <a:rPr lang="it-IT" sz="2000" dirty="0"/>
              <a:t> model </a:t>
            </a:r>
            <a:r>
              <a:rPr lang="it-IT" sz="2000" dirty="0" err="1"/>
              <a:t>parametrize</a:t>
            </a:r>
            <a:r>
              <a:rPr lang="it-IT" sz="2000" dirty="0"/>
              <a:t> </a:t>
            </a:r>
            <a:r>
              <a:rPr lang="it-IT" sz="2000" dirty="0" err="1"/>
              <a:t>separately</a:t>
            </a:r>
            <a:r>
              <a:rPr lang="it-IT" sz="2000" dirty="0"/>
              <a:t> the production and scattering </a:t>
            </a:r>
            <a:r>
              <a:rPr lang="it-IT" sz="2000" dirty="0" err="1"/>
              <a:t>amplitude</a:t>
            </a:r>
            <a:r>
              <a:rPr lang="it-IT" sz="2000" dirty="0"/>
              <a:t>,</a:t>
            </a:r>
            <a:br>
              <a:rPr lang="it-IT" sz="2000" dirty="0"/>
            </a:br>
            <a:r>
              <a:rPr lang="it-IT" sz="2000" dirty="0"/>
              <a:t>one can compare with the </a:t>
            </a:r>
            <a:r>
              <a:rPr lang="it-IT" sz="2000" dirty="0" err="1"/>
              <a:t>predictions</a:t>
            </a:r>
            <a:r>
              <a:rPr lang="it-IT" sz="2000" dirty="0"/>
              <a:t> of VMD</a:t>
            </a:r>
          </a:p>
        </p:txBody>
      </p:sp>
      <p:pic>
        <p:nvPicPr>
          <p:cNvPr id="6" name="diagram.pdf" descr="diagram.pdf">
            <a:extLst>
              <a:ext uri="{FF2B5EF4-FFF2-40B4-BE49-F238E27FC236}">
                <a16:creationId xmlns:a16="http://schemas.microsoft.com/office/drawing/2014/main" id="{5F405D9B-B6B8-DF02-51F6-8F27A6C3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5297" r="66755" b="80377"/>
          <a:stretch/>
        </p:blipFill>
        <p:spPr>
          <a:xfrm>
            <a:off x="2183982" y="2313870"/>
            <a:ext cx="422694" cy="4442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5EDBF5-3DCE-9DF3-7455-B28DF67A00A2}"/>
              </a:ext>
            </a:extLst>
          </p:cNvPr>
          <p:cNvCxnSpPr>
            <a:cxnSpLocks/>
          </p:cNvCxnSpPr>
          <p:nvPr/>
        </p:nvCxnSpPr>
        <p:spPr>
          <a:xfrm>
            <a:off x="2598050" y="2740545"/>
            <a:ext cx="362310" cy="3065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82F0CDD-1315-B951-D781-76DE79E93505}"/>
              </a:ext>
            </a:extLst>
          </p:cNvPr>
          <p:cNvCxnSpPr>
            <a:cxnSpLocks/>
          </p:cNvCxnSpPr>
          <p:nvPr/>
        </p:nvCxnSpPr>
        <p:spPr>
          <a:xfrm flipH="1">
            <a:off x="2897099" y="2382881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B0874B-5002-E85A-6097-067F60948F00}"/>
              </a:ext>
            </a:extLst>
          </p:cNvPr>
          <p:cNvCxnSpPr>
            <a:cxnSpLocks/>
          </p:cNvCxnSpPr>
          <p:nvPr/>
        </p:nvCxnSpPr>
        <p:spPr>
          <a:xfrm flipV="1">
            <a:off x="2175356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35704BA-259A-2A1E-EF64-3EBBF7B84C94}"/>
              </a:ext>
            </a:extLst>
          </p:cNvPr>
          <p:cNvCxnSpPr>
            <a:cxnSpLocks/>
          </p:cNvCxnSpPr>
          <p:nvPr/>
        </p:nvCxnSpPr>
        <p:spPr>
          <a:xfrm flipH="1" flipV="1">
            <a:off x="2897099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C04D1C-6D08-1E89-19C0-F001AD27FACC}"/>
              </a:ext>
            </a:extLst>
          </p:cNvPr>
          <p:cNvSpPr/>
          <p:nvPr/>
        </p:nvSpPr>
        <p:spPr>
          <a:xfrm>
            <a:off x="2736073" y="2874586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/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53E11C4-D0A0-EE41-628F-0544D894EAB3}"/>
              </a:ext>
            </a:extLst>
          </p:cNvPr>
          <p:cNvCxnSpPr>
            <a:cxnSpLocks/>
          </p:cNvCxnSpPr>
          <p:nvPr/>
        </p:nvCxnSpPr>
        <p:spPr>
          <a:xfrm>
            <a:off x="5176337" y="2380106"/>
            <a:ext cx="752103" cy="6363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D0333C-990E-FBFE-4D3D-18FBD5912484}"/>
              </a:ext>
            </a:extLst>
          </p:cNvPr>
          <p:cNvCxnSpPr>
            <a:cxnSpLocks/>
          </p:cNvCxnSpPr>
          <p:nvPr/>
        </p:nvCxnSpPr>
        <p:spPr>
          <a:xfrm flipH="1">
            <a:off x="5865179" y="2352267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F59F76-A2AC-3652-04D2-3D08C7CC8C0B}"/>
              </a:ext>
            </a:extLst>
          </p:cNvPr>
          <p:cNvCxnSpPr>
            <a:cxnSpLocks/>
          </p:cNvCxnSpPr>
          <p:nvPr/>
        </p:nvCxnSpPr>
        <p:spPr>
          <a:xfrm flipV="1">
            <a:off x="5143436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49058FA-E9BB-7B97-C670-F3E27E71A36E}"/>
              </a:ext>
            </a:extLst>
          </p:cNvPr>
          <p:cNvCxnSpPr>
            <a:cxnSpLocks/>
          </p:cNvCxnSpPr>
          <p:nvPr/>
        </p:nvCxnSpPr>
        <p:spPr>
          <a:xfrm flipH="1" flipV="1">
            <a:off x="5865179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F181CFEC-474A-A1DC-EA76-6048ED5CE9E5}"/>
              </a:ext>
            </a:extLst>
          </p:cNvPr>
          <p:cNvSpPr/>
          <p:nvPr/>
        </p:nvSpPr>
        <p:spPr>
          <a:xfrm>
            <a:off x="5704153" y="2843972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/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𝛾𝜓</m:t>
                        </m:r>
                      </m:sub>
                    </m:sSub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600" dirty="0"/>
                  <a:t> 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2B5BC8-31C3-B27E-83A3-6BD08D002690}"/>
              </a:ext>
            </a:extLst>
          </p:cNvPr>
          <p:cNvSpPr txBox="1"/>
          <p:nvPr/>
        </p:nvSpPr>
        <p:spPr>
          <a:xfrm>
            <a:off x="130592" y="4109825"/>
            <a:ext cx="8866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value</a:t>
            </a:r>
            <a:r>
              <a:rPr lang="it-IT" sz="2200" dirty="0"/>
              <a:t> of the scattering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called</a:t>
            </a:r>
            <a:r>
              <a:rPr lang="it-IT" sz="2200" dirty="0"/>
              <a:t> scattering </a:t>
            </a:r>
            <a:r>
              <a:rPr lang="it-IT" sz="2200" dirty="0" err="1"/>
              <a:t>length</a:t>
            </a:r>
            <a:endParaRPr lang="it-IT" sz="2200" dirty="0"/>
          </a:p>
          <a:p>
            <a:r>
              <a:rPr lang="it-IT" sz="2200" dirty="0" err="1"/>
              <a:t>According</a:t>
            </a:r>
            <a:r>
              <a:rPr lang="it-IT" sz="2200" dirty="0"/>
              <a:t> to VMD, a small </a:t>
            </a:r>
            <a:r>
              <a:rPr lang="it-IT" sz="2200" dirty="0" err="1"/>
              <a:t>photoproduction</a:t>
            </a:r>
            <a:r>
              <a:rPr lang="it-IT" sz="2200" dirty="0"/>
              <a:t> cross </a:t>
            </a:r>
            <a:r>
              <a:rPr lang="it-IT" sz="2200" dirty="0" err="1"/>
              <a:t>sections</a:t>
            </a:r>
            <a:r>
              <a:rPr lang="it-IT" sz="2200" dirty="0"/>
              <a:t> </a:t>
            </a:r>
            <a:r>
              <a:rPr lang="it-IT" sz="2200" dirty="0" err="1"/>
              <a:t>implies</a:t>
            </a:r>
            <a:r>
              <a:rPr lang="it-IT" sz="2200" dirty="0"/>
              <a:t> a small scattering </a:t>
            </a:r>
            <a:r>
              <a:rPr lang="it-IT" sz="2200" dirty="0" err="1"/>
              <a:t>length</a:t>
            </a:r>
            <a:r>
              <a:rPr lang="it-IT" sz="2200" dirty="0"/>
              <a:t> O(1am)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733014-9ED3-0E4E-C660-7D72070A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2" y="5279525"/>
            <a:ext cx="4586766" cy="63815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BC76289-F1D5-AF8E-1953-828D28A0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311" y="5304855"/>
            <a:ext cx="4289489" cy="56055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7C3F11-6151-8608-507B-9719735374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940" b="42680"/>
          <a:stretch/>
        </p:blipFill>
        <p:spPr>
          <a:xfrm>
            <a:off x="6650183" y="2589905"/>
            <a:ext cx="2132070" cy="491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/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But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it-IT" b="0" i="0" dirty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blipFill>
                <a:blip r:embed="rId10"/>
                <a:stretch>
                  <a:fillRect l="-3273" t="-2985" b="-19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654A6F-44CA-126F-BED3-11B70EAE7CB9}"/>
              </a:ext>
            </a:extLst>
          </p:cNvPr>
          <p:cNvSpPr txBox="1"/>
          <p:nvPr/>
        </p:nvSpPr>
        <p:spPr>
          <a:xfrm>
            <a:off x="37563" y="428943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With the </a:t>
            </a:r>
            <a:r>
              <a:rPr lang="it-IT" sz="2200" dirty="0" err="1"/>
              <a:t>unitary</a:t>
            </a:r>
            <a:r>
              <a:rPr lang="it-IT" sz="2200" dirty="0"/>
              <a:t> model, the </a:t>
            </a:r>
            <a:r>
              <a:rPr lang="it-IT" sz="2200" dirty="0" err="1"/>
              <a:t>value</a:t>
            </a:r>
            <a:r>
              <a:rPr lang="it-IT" sz="2200" dirty="0"/>
              <a:t> of the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an </a:t>
            </a:r>
            <a:r>
              <a:rPr lang="it-IT" sz="2200" dirty="0" err="1"/>
              <a:t>unrelated</a:t>
            </a:r>
            <a:r>
              <a:rPr lang="it-IT" sz="2200" dirty="0"/>
              <a:t> </a:t>
            </a:r>
            <a:r>
              <a:rPr lang="it-IT" sz="2200" dirty="0" err="1"/>
              <a:t>parameter</a:t>
            </a:r>
            <a:r>
              <a:rPr lang="it-IT" sz="2200" dirty="0"/>
              <a:t>, the scattering </a:t>
            </a:r>
            <a:r>
              <a:rPr lang="it-IT" sz="2200" dirty="0" err="1"/>
              <a:t>length</a:t>
            </a:r>
            <a:r>
              <a:rPr lang="it-IT" sz="2200" dirty="0"/>
              <a:t> </a:t>
            </a:r>
            <a:r>
              <a:rPr lang="it-IT" sz="2200" dirty="0" err="1"/>
              <a:t>enters</a:t>
            </a:r>
            <a:r>
              <a:rPr lang="it-IT" sz="2200" dirty="0"/>
              <a:t> with the energy </a:t>
            </a:r>
            <a:r>
              <a:rPr lang="it-IT" sz="2200" dirty="0" err="1"/>
              <a:t>dependence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/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blipFill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/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/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/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/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/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/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/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blipFill>
                <a:blip r:embed="rId1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4070264-BB30-0816-D289-C493F2DF692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4403"/>
          <a:stretch/>
        </p:blipFill>
        <p:spPr>
          <a:xfrm>
            <a:off x="1118557" y="2082801"/>
            <a:ext cx="5408762" cy="18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/>
      <p:bldP spid="25" grpId="0"/>
      <p:bldP spid="32" grpId="0"/>
      <p:bldP spid="33" grpId="0"/>
      <p:bldP spid="3" grpId="0"/>
      <p:bldP spid="4" grpId="0"/>
      <p:bldP spid="7" grpId="0"/>
      <p:bldP spid="9" grpId="0"/>
      <p:bldP spid="11" grpId="0"/>
      <p:bldP spid="14" grpId="0"/>
      <p:bldP spid="17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ACED55-6E57-A2D6-B564-EB65343E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47"/>
          <a:stretch/>
        </p:blipFill>
        <p:spPr>
          <a:xfrm>
            <a:off x="0" y="3429000"/>
            <a:ext cx="9144000" cy="2605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C01FB-E3AA-04B3-1B31-69E9D168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07" y="1682273"/>
            <a:ext cx="3206428" cy="991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CFBA54-F12D-A5D6-D26E-A3803C14D4A1}"/>
              </a:ext>
            </a:extLst>
          </p:cNvPr>
          <p:cNvSpPr txBox="1"/>
          <p:nvPr/>
        </p:nvSpPr>
        <p:spPr>
          <a:xfrm>
            <a:off x="3546498" y="1085079"/>
            <a:ext cx="552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VMD </a:t>
            </a:r>
            <a:r>
              <a:rPr lang="it-IT" dirty="0" err="1"/>
              <a:t>badly</a:t>
            </a:r>
            <a:r>
              <a:rPr lang="it-IT" dirty="0"/>
              <a:t> </a:t>
            </a:r>
            <a:r>
              <a:rPr lang="it-IT" dirty="0" err="1"/>
              <a:t>excluded</a:t>
            </a:r>
            <a:r>
              <a:rPr lang="it-IT" dirty="0"/>
              <a:t>, </a:t>
            </a:r>
            <a:r>
              <a:rPr lang="it-IT" dirty="0" err="1"/>
              <a:t>except</a:t>
            </a:r>
            <a:r>
              <a:rPr lang="it-IT" dirty="0"/>
              <a:t> for the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constrained</a:t>
            </a:r>
            <a:r>
              <a:rPr lang="it-IT" dirty="0"/>
              <a:t> 3C-R model</a:t>
            </a:r>
          </a:p>
          <a:p>
            <a:endParaRPr lang="it-IT" dirty="0"/>
          </a:p>
          <a:p>
            <a:r>
              <a:rPr lang="it-IT" dirty="0"/>
              <a:t>Scattering </a:t>
            </a:r>
            <a:r>
              <a:rPr lang="it-IT" dirty="0" err="1"/>
              <a:t>lengths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of O(1fm),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ones</a:t>
            </a:r>
            <a:br>
              <a:rPr lang="it-IT" dirty="0"/>
            </a:br>
            <a:r>
              <a:rPr lang="it-IT" dirty="0"/>
              <a:t>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excluded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Crucial</a:t>
            </a:r>
            <a:r>
              <a:rPr lang="it-IT" dirty="0"/>
              <a:t> to </a:t>
            </a:r>
            <a:r>
              <a:rPr lang="it-IT" dirty="0" err="1"/>
              <a:t>constrain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fits</a:t>
            </a:r>
            <a:r>
              <a:rPr lang="it-IT" dirty="0"/>
              <a:t> by </a:t>
            </a:r>
            <a:r>
              <a:rPr lang="it-IT" dirty="0" err="1"/>
              <a:t>measuring</a:t>
            </a:r>
            <a:r>
              <a:rPr lang="it-IT" dirty="0"/>
              <a:t> open charm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5714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F251786-8AA5-E401-5D4B-87A0513A042F}"/>
              </a:ext>
            </a:extLst>
          </p:cNvPr>
          <p:cNvSpPr txBox="1"/>
          <p:nvPr/>
        </p:nvSpPr>
        <p:spPr>
          <a:xfrm>
            <a:off x="1320852" y="1398184"/>
            <a:ext cx="655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Bottom-up approaches are important!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57DB385-531A-8354-FCB1-BA5FD10AC850}"/>
              </a:ext>
            </a:extLst>
          </p:cNvPr>
          <p:cNvSpPr txBox="1"/>
          <p:nvPr/>
        </p:nvSpPr>
        <p:spPr>
          <a:xfrm>
            <a:off x="86699" y="2282879"/>
            <a:ext cx="88430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They allow us to get the most out of high statistics data!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JPAC and </a:t>
            </a:r>
            <a:r>
              <a:rPr lang="it-IT" sz="2400" dirty="0" err="1"/>
              <a:t>ExoHad</a:t>
            </a:r>
            <a:r>
              <a:rPr lang="it-IT" sz="2400" dirty="0"/>
              <a:t> </a:t>
            </a:r>
            <a:r>
              <a:rPr lang="it-IT" sz="2400" dirty="0" err="1"/>
              <a:t>will</a:t>
            </a:r>
            <a:r>
              <a:rPr lang="it-IT" sz="2400" dirty="0"/>
              <a:t> continue </a:t>
            </a:r>
            <a:r>
              <a:rPr lang="it-IT" sz="2400" dirty="0" err="1"/>
              <a:t>providing</a:t>
            </a:r>
            <a:r>
              <a:rPr lang="it-IT" sz="2400" dirty="0"/>
              <a:t> tools and </a:t>
            </a:r>
            <a:r>
              <a:rPr lang="it-IT" sz="2400" dirty="0" err="1"/>
              <a:t>results</a:t>
            </a:r>
            <a:br>
              <a:rPr lang="it-IT" sz="2400" dirty="0"/>
            </a:br>
            <a:r>
              <a:rPr lang="it-IT" sz="2400" dirty="0"/>
              <a:t>to </a:t>
            </a:r>
            <a:r>
              <a:rPr lang="it-IT" sz="2400" dirty="0" err="1"/>
              <a:t>understand</a:t>
            </a:r>
            <a:r>
              <a:rPr lang="it-IT" sz="2400" dirty="0"/>
              <a:t> the </a:t>
            </a:r>
            <a:r>
              <a:rPr lang="it-IT" sz="2400" dirty="0" err="1"/>
              <a:t>exciting</a:t>
            </a:r>
            <a:r>
              <a:rPr lang="it-IT" sz="2400" dirty="0"/>
              <a:t> </a:t>
            </a:r>
            <a:r>
              <a:rPr lang="it-IT" sz="2400" dirty="0" err="1"/>
              <a:t>spectrum</a:t>
            </a:r>
            <a:r>
              <a:rPr lang="it-IT" sz="2400" dirty="0"/>
              <a:t> of QCD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CDFCC13-C8ED-139E-84B9-C0CDE24DD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26" y="4472939"/>
            <a:ext cx="1544127" cy="8336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74F2F3-17B2-B81D-9A48-1822C69F1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037" y="4342349"/>
            <a:ext cx="2712291" cy="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3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387938" y="322583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Real(</a:t>
            </a:r>
            <a:r>
              <a:rPr lang="it-IT" sz="3600" dirty="0" err="1"/>
              <a:t>istic</a:t>
            </a:r>
            <a:r>
              <a:rPr lang="it-IT" sz="3600" dirty="0"/>
              <a:t>) </a:t>
            </a:r>
            <a:r>
              <a:rPr lang="it-IT" sz="3600" dirty="0" err="1"/>
              <a:t>conversations</a:t>
            </a:r>
            <a:r>
              <a:rPr lang="it-IT" sz="3600" dirty="0"/>
              <a:t> </a:t>
            </a:r>
            <a:br>
              <a:rPr lang="it-IT" sz="3600" dirty="0"/>
            </a:br>
            <a:r>
              <a:rPr lang="it-IT" sz="3600" dirty="0" err="1"/>
              <a:t>between</a:t>
            </a:r>
            <a:r>
              <a:rPr lang="it-IT" sz="3600" dirty="0"/>
              <a:t> </a:t>
            </a:r>
            <a:r>
              <a:rPr lang="it-IT" sz="3600" dirty="0" err="1"/>
              <a:t>theorists</a:t>
            </a:r>
            <a:r>
              <a:rPr lang="it-IT" sz="3600" dirty="0"/>
              <a:t> and </a:t>
            </a:r>
            <a:r>
              <a:rPr lang="it-IT" sz="3600" dirty="0" err="1"/>
              <a:t>experimentalists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EA1C63-EF4F-C151-CDFB-D54A1AF7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8" y="1430485"/>
            <a:ext cx="3115573" cy="46422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7BCE17-379A-117F-8887-6E2A530A7795}"/>
              </a:ext>
            </a:extLst>
          </p:cNvPr>
          <p:cNvSpPr txBox="1"/>
          <p:nvPr/>
        </p:nvSpPr>
        <p:spPr>
          <a:xfrm>
            <a:off x="3325091" y="1573100"/>
            <a:ext cx="569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How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find</a:t>
            </a:r>
            <a:r>
              <a:rPr lang="it-IT" dirty="0"/>
              <a:t> the XXX quantum </a:t>
            </a:r>
            <a:r>
              <a:rPr lang="it-IT" dirty="0" err="1"/>
              <a:t>numbers</a:t>
            </a:r>
            <a:r>
              <a:rPr lang="it-IT" dirty="0"/>
              <a:t>?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Well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know, 5D </a:t>
            </a:r>
            <a:r>
              <a:rPr lang="it-IT" dirty="0" err="1"/>
              <a:t>fit</a:t>
            </a:r>
            <a:r>
              <a:rPr lang="it-IT" dirty="0"/>
              <a:t>, O(100) </a:t>
            </a:r>
            <a:r>
              <a:rPr lang="it-IT" dirty="0" err="1"/>
              <a:t>parameters</a:t>
            </a:r>
            <a:r>
              <a:rPr lang="it-IT" dirty="0"/>
              <a:t>, </a:t>
            </a:r>
            <a:r>
              <a:rPr lang="it-IT" dirty="0" err="1"/>
              <a:t>local</a:t>
            </a:r>
            <a:r>
              <a:rPr lang="it-IT" dirty="0"/>
              <a:t> minima, </a:t>
            </a:r>
            <a:r>
              <a:rPr lang="it-IT" dirty="0" err="1"/>
              <a:t>systematics</a:t>
            </a:r>
            <a:r>
              <a:rPr lang="it-IT" dirty="0"/>
              <a:t>…</a:t>
            </a:r>
          </a:p>
          <a:p>
            <a:pPr marL="216000" indent="-216000"/>
            <a:r>
              <a:rPr lang="it-IT" dirty="0"/>
              <a:t>T: </a:t>
            </a:r>
            <a:r>
              <a:rPr lang="it-IT" dirty="0" err="1"/>
              <a:t>You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good, are </a:t>
            </a:r>
            <a:r>
              <a:rPr lang="it-IT" dirty="0" err="1"/>
              <a:t>you</a:t>
            </a:r>
            <a:r>
              <a:rPr lang="it-IT" dirty="0"/>
              <a:t>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B17A97-94BB-11EE-32DB-53B9489A7038}"/>
              </a:ext>
            </a:extLst>
          </p:cNvPr>
          <p:cNvSpPr txBox="1"/>
          <p:nvPr/>
        </p:nvSpPr>
        <p:spPr>
          <a:xfrm>
            <a:off x="3325091" y="3232362"/>
            <a:ext cx="5699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shouldn’t</a:t>
            </a:r>
            <a:r>
              <a:rPr lang="it-IT" dirty="0"/>
              <a:t> use </a:t>
            </a:r>
            <a:r>
              <a:rPr lang="it-IT" dirty="0" err="1"/>
              <a:t>Breit</a:t>
            </a:r>
            <a:r>
              <a:rPr lang="it-IT" dirty="0"/>
              <a:t> </a:t>
            </a:r>
            <a:r>
              <a:rPr lang="it-IT" dirty="0" err="1"/>
              <a:t>Wigners</a:t>
            </a:r>
            <a:r>
              <a:rPr lang="it-IT" dirty="0"/>
              <a:t>!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Gimme</a:t>
            </a:r>
            <a:r>
              <a:rPr lang="it-IT" dirty="0"/>
              <a:t> some </a:t>
            </a:r>
            <a:r>
              <a:rPr lang="it-IT" dirty="0" err="1"/>
              <a:t>better</a:t>
            </a:r>
            <a:endParaRPr lang="it-IT" dirty="0"/>
          </a:p>
          <a:p>
            <a:pPr marL="216000" indent="-216000"/>
            <a:r>
              <a:rPr lang="it-IT" dirty="0"/>
              <a:t>T: I </a:t>
            </a:r>
            <a:r>
              <a:rPr lang="it-IT" dirty="0" err="1"/>
              <a:t>have</a:t>
            </a:r>
            <a:r>
              <a:rPr lang="it-IT" dirty="0"/>
              <a:t> an </a:t>
            </a:r>
            <a:r>
              <a:rPr lang="it-IT" dirty="0" err="1"/>
              <a:t>analytic</a:t>
            </a:r>
            <a:r>
              <a:rPr lang="it-IT" dirty="0"/>
              <a:t> </a:t>
            </a:r>
            <a:r>
              <a:rPr lang="it-IT" dirty="0" err="1"/>
              <a:t>unitary</a:t>
            </a:r>
            <a:r>
              <a:rPr lang="it-IT" dirty="0"/>
              <a:t> </a:t>
            </a:r>
            <a:r>
              <a:rPr lang="it-IT" dirty="0" err="1"/>
              <a:t>parametrization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works in a </a:t>
            </a:r>
            <a:r>
              <a:rPr lang="it-IT" dirty="0" err="1"/>
              <a:t>given</a:t>
            </a:r>
            <a:r>
              <a:rPr lang="it-IT" dirty="0"/>
              <a:t> mass window and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knows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energy </a:t>
            </a:r>
            <a:r>
              <a:rPr lang="it-IT" dirty="0" err="1"/>
              <a:t>dependence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can’t</a:t>
            </a:r>
            <a:r>
              <a:rPr lang="it-IT" dirty="0"/>
              <a:t> </a:t>
            </a:r>
            <a:r>
              <a:rPr lang="it-IT" dirty="0" err="1"/>
              <a:t>add</a:t>
            </a:r>
            <a:r>
              <a:rPr lang="it-IT" dirty="0"/>
              <a:t> background </a:t>
            </a:r>
            <a:r>
              <a:rPr lang="it-IT" dirty="0" err="1"/>
              <a:t>terms</a:t>
            </a:r>
            <a:r>
              <a:rPr lang="it-IT" dirty="0"/>
              <a:t> to </a:t>
            </a:r>
            <a:r>
              <a:rPr lang="it-IT" dirty="0" err="1"/>
              <a:t>it</a:t>
            </a:r>
            <a:r>
              <a:rPr lang="it-IT" dirty="0"/>
              <a:t>…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Breit</a:t>
            </a:r>
            <a:r>
              <a:rPr lang="it-IT" dirty="0"/>
              <a:t> </a:t>
            </a:r>
            <a:r>
              <a:rPr lang="it-IT" dirty="0" err="1"/>
              <a:t>Wigners</a:t>
            </a:r>
            <a:r>
              <a:rPr lang="it-IT" dirty="0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9B7D62-8129-373D-A86B-41D73C1C8035}"/>
              </a:ext>
            </a:extLst>
          </p:cNvPr>
          <p:cNvSpPr txBox="1"/>
          <p:nvPr/>
        </p:nvSpPr>
        <p:spPr>
          <a:xfrm>
            <a:off x="3325091" y="5247210"/>
            <a:ext cx="569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Stop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!</a:t>
            </a:r>
          </a:p>
          <a:p>
            <a:pPr marL="216000" indent="-216000"/>
            <a:r>
              <a:rPr lang="it-IT" dirty="0"/>
              <a:t>E: HAHAHAHHAHAHAHAHAHHHAHAHAHA</a:t>
            </a:r>
          </a:p>
        </p:txBody>
      </p:sp>
    </p:spTree>
    <p:extLst>
      <p:ext uri="{BB962C8B-B14F-4D97-AF65-F5344CB8AC3E}">
        <p14:creationId xmlns:p14="http://schemas.microsoft.com/office/powerpoint/2010/main" val="1781430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92C9-2DB0-E2E7-EAB8-ECE376456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AB57411B-CF07-7785-2F6C-DA71ABB643A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In defense of VMD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3BC7C8E-2EB2-FB64-4272-FA8914FA07D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73343009-5155-A352-9F53-70640F6C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/>
              <p:nvPr/>
            </p:nvSpPr>
            <p:spPr>
              <a:xfrm>
                <a:off x="146649" y="1130993"/>
                <a:ext cx="8298611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weak point of the whole approach is the use of VMD</a:t>
                </a:r>
                <a:br>
                  <a:rPr lang="en-US" dirty="0"/>
                </a:br>
                <a:r>
                  <a:rPr lang="en-US" dirty="0"/>
                  <a:t>While in the light sector it works reasonably, for heavy states is not justified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The X(3872) observed in purely hadronic and photonic modes gives us unique clue to efficacy of VMD</a:t>
                </a:r>
              </a:p>
              <a:p>
                <a:endParaRPr lang="en-US" dirty="0"/>
              </a:p>
              <a:p>
                <a:r>
                  <a:rPr lang="en-US" dirty="0"/>
                  <a:t>Belle extracted the coupling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that can be compared with the VMD predictions </a:t>
                </a:r>
                <a:br>
                  <a:rPr lang="en-US" dirty="0"/>
                </a:b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49" y="1130993"/>
                <a:ext cx="8298611" cy="2585323"/>
              </a:xfrm>
              <a:prstGeom prst="rect">
                <a:avLst/>
              </a:prstGeom>
              <a:blipFill>
                <a:blip r:embed="rId3"/>
                <a:stretch>
                  <a:fillRect l="-588" t="-1415" b="-28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oogle Shape;469;p36">
            <a:extLst>
              <a:ext uri="{FF2B5EF4-FFF2-40B4-BE49-F238E27FC236}">
                <a16:creationId xmlns:a16="http://schemas.microsoft.com/office/drawing/2014/main" id="{081DC8A8-706C-2EA7-CABB-E140E102E9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382" y="4114125"/>
            <a:ext cx="3344812" cy="113006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7DC47A0-A340-8068-A13D-883F9B205CD7}"/>
                  </a:ext>
                </a:extLst>
              </p:cNvPr>
              <p:cNvSpPr txBox="1"/>
              <p:nvPr/>
            </p:nvSpPr>
            <p:spPr>
              <a:xfrm>
                <a:off x="146649" y="5590982"/>
                <a:ext cx="4819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Other estimate lead to </a:t>
                </a:r>
                <a:r>
                  <a:rPr lang="it-IT" dirty="0" err="1"/>
                  <a:t>differences</a:t>
                </a:r>
                <a:r>
                  <a:rPr lang="it-IT" dirty="0"/>
                  <a:t> of a </a:t>
                </a:r>
                <a:r>
                  <a:rPr lang="it-IT" dirty="0" err="1"/>
                  <a:t>factor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7DC47A0-A340-8068-A13D-883F9B205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49" y="5590982"/>
                <a:ext cx="4819012" cy="369332"/>
              </a:xfrm>
              <a:prstGeom prst="rect">
                <a:avLst/>
              </a:prstGeom>
              <a:blipFill>
                <a:blip r:embed="rId5"/>
                <a:stretch>
                  <a:fillRect l="-1011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F3A0D60F-4978-DD29-7105-40197B3DB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292" y="2562154"/>
            <a:ext cx="3766059" cy="36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4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Exotics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965" y="2063377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JPAC, PPNP 127 (2022), 103981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1" y="2516940"/>
            <a:ext cx="5615622" cy="367526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91B997-9605-5A53-CE05-6EB28A8A2601}"/>
              </a:ext>
            </a:extLst>
          </p:cNvPr>
          <p:cNvSpPr txBox="1"/>
          <p:nvPr/>
        </p:nvSpPr>
        <p:spPr>
          <a:xfrm>
            <a:off x="95104" y="2516940"/>
            <a:ext cx="32299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«</a:t>
            </a:r>
            <a:r>
              <a:rPr lang="it-IT" sz="2400" dirty="0" err="1"/>
              <a:t>Exotic</a:t>
            </a:r>
            <a:r>
              <a:rPr lang="it-IT" sz="2400" dirty="0"/>
              <a:t> </a:t>
            </a:r>
            <a:r>
              <a:rPr lang="it-IT" sz="2400" dirty="0" err="1"/>
              <a:t>hadrons</a:t>
            </a:r>
            <a:r>
              <a:rPr lang="it-IT" sz="2400" dirty="0"/>
              <a:t>» are Beyond the Standard (quark) Model</a:t>
            </a:r>
          </a:p>
          <a:p>
            <a:endParaRPr lang="it-IT" sz="2400" dirty="0"/>
          </a:p>
          <a:p>
            <a:r>
              <a:rPr lang="it-IT" sz="2400" dirty="0" err="1"/>
              <a:t>Organizing</a:t>
            </a:r>
            <a:r>
              <a:rPr lang="it-IT" sz="2400" dirty="0"/>
              <a:t> </a:t>
            </a:r>
            <a:r>
              <a:rPr lang="it-IT" sz="2400" dirty="0" err="1"/>
              <a:t>them</a:t>
            </a:r>
            <a:r>
              <a:rPr lang="it-IT" sz="2400" dirty="0"/>
              <a:t> </a:t>
            </a:r>
            <a:r>
              <a:rPr lang="it-IT" sz="2400" dirty="0" err="1"/>
              <a:t>teaches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r>
              <a:rPr lang="it-IT" sz="2400" dirty="0"/>
              <a:t> some more </a:t>
            </a:r>
            <a:r>
              <a:rPr lang="it-IT" sz="2400" dirty="0" err="1"/>
              <a:t>about</a:t>
            </a:r>
            <a:r>
              <a:rPr lang="it-IT" sz="2400" dirty="0"/>
              <a:t> quark-</a:t>
            </a:r>
            <a:r>
              <a:rPr lang="it-IT" sz="2400" dirty="0" err="1"/>
              <a:t>gluon</a:t>
            </a:r>
            <a:r>
              <a:rPr lang="it-IT" sz="2400" dirty="0"/>
              <a:t> interactions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BD2BE7-C5E2-A6E8-BDD0-2CF657393CD3}"/>
              </a:ext>
            </a:extLst>
          </p:cNvPr>
          <p:cNvSpPr txBox="1"/>
          <p:nvPr/>
        </p:nvSpPr>
        <p:spPr>
          <a:xfrm>
            <a:off x="290557" y="1251027"/>
            <a:ext cx="8777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The quark model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still</a:t>
            </a:r>
            <a:r>
              <a:rPr lang="it-IT" sz="2400" dirty="0"/>
              <a:t> the </a:t>
            </a:r>
            <a:r>
              <a:rPr lang="it-IT" sz="2400" dirty="0" err="1"/>
              <a:t>simplest</a:t>
            </a:r>
            <a:r>
              <a:rPr lang="it-IT" sz="2400" dirty="0"/>
              <a:t> tool to </a:t>
            </a:r>
            <a:r>
              <a:rPr lang="it-IT" sz="2400" dirty="0" err="1"/>
              <a:t>organize</a:t>
            </a:r>
            <a:r>
              <a:rPr lang="it-IT" sz="2400" dirty="0"/>
              <a:t> the </a:t>
            </a:r>
            <a:r>
              <a:rPr lang="it-IT" sz="2400" dirty="0" err="1"/>
              <a:t>spectrum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68501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detailed study of the lineshape provides insight on its nature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572" r="-661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120" y="3823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Bottom-up: </a:t>
            </a:r>
            <a:br>
              <a:rPr lang="it-IT" dirty="0"/>
            </a:br>
            <a:r>
              <a:rPr lang="it-IT" dirty="0">
                <a:solidFill>
                  <a:srgbClr val="0000FF"/>
                </a:solidFill>
              </a:rPr>
              <a:t>DON’T YOU DARE describing everything!!!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/>
              <a:t>Focus on the peak region</a:t>
            </a:r>
          </a:p>
        </p:txBody>
      </p:sp>
      <p:sp>
        <p:nvSpPr>
          <p:cNvPr id="9" name="Oval 8"/>
          <p:cNvSpPr/>
          <p:nvPr/>
        </p:nvSpPr>
        <p:spPr>
          <a:xfrm>
            <a:off x="1108953" y="2723745"/>
            <a:ext cx="1186775" cy="1185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14">
            <a:extLst>
              <a:ext uri="{FF2B5EF4-FFF2-40B4-BE49-F238E27FC236}">
                <a16:creationId xmlns:a16="http://schemas.microsoft.com/office/drawing/2014/main" id="{DFAD4044-8905-9C71-1409-ACEFAEA2A64E}"/>
              </a:ext>
            </a:extLst>
          </p:cNvPr>
          <p:cNvSpPr/>
          <p:nvPr/>
        </p:nvSpPr>
        <p:spPr>
          <a:xfrm>
            <a:off x="4341403" y="1092926"/>
            <a:ext cx="4802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</p:spTree>
    <p:extLst>
      <p:ext uri="{BB962C8B-B14F-4D97-AF65-F5344CB8AC3E}">
        <p14:creationId xmlns:p14="http://schemas.microsoft.com/office/powerpoint/2010/main" val="3408627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/>
              <a:t>conclusion</a:t>
            </a:r>
            <a:r>
              <a:rPr lang="it-IT" sz="2400" dirty="0"/>
              <a:t> </a:t>
            </a:r>
            <a:r>
              <a:rPr lang="it-IT" sz="2400" dirty="0" err="1"/>
              <a:t>reached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with a Deep </a:t>
            </a:r>
            <a:r>
              <a:rPr lang="it-IT" sz="2400" dirty="0" err="1"/>
              <a:t>Neural</a:t>
            </a:r>
            <a:r>
              <a:rPr lang="it-IT" sz="2400" dirty="0"/>
              <a:t>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Ng,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peak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the </a:t>
            </a:r>
            <a:r>
              <a:rPr lang="it-IT" sz="2400" dirty="0" err="1"/>
              <a:t>largest</a:t>
            </a:r>
            <a:r>
              <a:rPr lang="it-IT" sz="2400" dirty="0"/>
              <a:t> impact for the </a:t>
            </a:r>
            <a:r>
              <a:rPr lang="it-IT" sz="2400" dirty="0" err="1"/>
              <a:t>decision</a:t>
            </a:r>
            <a:endParaRPr lang="it-IT" sz="24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315" y="155464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dirty="0" err="1"/>
              <a:t>probability</a:t>
            </a:r>
            <a:r>
              <a:rPr lang="it-IT" sz="2400" dirty="0"/>
              <a:t> for a </a:t>
            </a:r>
            <a:r>
              <a:rPr lang="it-IT" sz="2400" dirty="0" err="1"/>
              <a:t>virtual</a:t>
            </a:r>
            <a:r>
              <a:rPr lang="it-IT" sz="2400" dirty="0"/>
              <a:t> state in the IV </a:t>
            </a:r>
            <a:r>
              <a:rPr lang="it-IT" sz="2400" dirty="0" err="1"/>
              <a:t>sheet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5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Hadron Spectroscopy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Hadroquarkonium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C00FF"/>
                </a:solidFill>
              </a:rPr>
              <a:t>QCD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understanding fundamental laws of nature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11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5">
            <a:extLst>
              <a:ext uri="{FF2B5EF4-FFF2-40B4-BE49-F238E27FC236}">
                <a16:creationId xmlns:a16="http://schemas.microsoft.com/office/drawing/2014/main" id="{B4962FA9-1EB8-2DB0-A526-C3D5518E64C1}"/>
              </a:ext>
            </a:extLst>
          </p:cNvPr>
          <p:cNvGrpSpPr/>
          <p:nvPr/>
        </p:nvGrpSpPr>
        <p:grpSpPr>
          <a:xfrm>
            <a:off x="5717402" y="3206225"/>
            <a:ext cx="2522996" cy="1329869"/>
            <a:chOff x="54834" y="1033898"/>
            <a:chExt cx="2897916" cy="1603445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E6CF906E-E48F-7711-7873-9A9B54967335}"/>
                </a:ext>
              </a:extLst>
            </p:cNvPr>
            <p:cNvGrpSpPr/>
            <p:nvPr/>
          </p:nvGrpSpPr>
          <p:grpSpPr>
            <a:xfrm>
              <a:off x="54834" y="1033898"/>
              <a:ext cx="2897916" cy="1603445"/>
              <a:chOff x="5503574" y="4197927"/>
              <a:chExt cx="3110490" cy="1905723"/>
            </a:xfrm>
          </p:grpSpPr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93AB378E-20B4-72B5-FE11-F5CEB9168298}"/>
                  </a:ext>
                </a:extLst>
              </p:cNvPr>
              <p:cNvSpPr/>
              <p:nvPr/>
            </p:nvSpPr>
            <p:spPr>
              <a:xfrm>
                <a:off x="5503574" y="4197927"/>
                <a:ext cx="3110490" cy="1905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0" name="Group 5">
                <a:extLst>
                  <a:ext uri="{FF2B5EF4-FFF2-40B4-BE49-F238E27FC236}">
                    <a16:creationId xmlns:a16="http://schemas.microsoft.com/office/drawing/2014/main" id="{0F8F55B0-1845-7729-F79F-311D965C1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3574" y="4378037"/>
                <a:ext cx="3022600" cy="1512888"/>
                <a:chOff x="3372" y="1706"/>
                <a:chExt cx="1904" cy="953"/>
              </a:xfrm>
            </p:grpSpPr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711081E5-DCE2-441C-08BB-9FCA87CA15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449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7">
                  <a:extLst>
                    <a:ext uri="{FF2B5EF4-FFF2-40B4-BE49-F238E27FC236}">
                      <a16:creationId xmlns:a16="http://schemas.microsoft.com/office/drawing/2014/main" id="{2B7430FE-F2A4-F7BD-6917-2C00DF4336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284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AFD04042-E7FA-097C-0E51-F1DBEDD26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089"/>
                  <a:ext cx="6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4" name="Line 9">
                  <a:extLst>
                    <a:ext uri="{FF2B5EF4-FFF2-40B4-BE49-F238E27FC236}">
                      <a16:creationId xmlns:a16="http://schemas.microsoft.com/office/drawing/2014/main" id="{879BAAD4-BFC7-7051-B30A-AEE361F82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509"/>
                  <a:ext cx="68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5" name="Line 10">
                  <a:extLst>
                    <a:ext uri="{FF2B5EF4-FFF2-40B4-BE49-F238E27FC236}">
                      <a16:creationId xmlns:a16="http://schemas.microsoft.com/office/drawing/2014/main" id="{B0824838-A50C-13BF-1DF5-0CD0A0BDE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7" y="2089"/>
                  <a:ext cx="0" cy="4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id="{CBFD5DB8-CE7E-CAF9-93D0-E9965C22E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1706"/>
                  <a:ext cx="899" cy="4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Oval 12">
                  <a:extLst>
                    <a:ext uri="{FF2B5EF4-FFF2-40B4-BE49-F238E27FC236}">
                      <a16:creationId xmlns:a16="http://schemas.microsoft.com/office/drawing/2014/main" id="{A25B3F61-5A97-5B3F-1797-7D6A1CB6D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2209"/>
                  <a:ext cx="247" cy="3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2800" dirty="0">
                      <a:latin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8" name="Line 13">
                  <a:extLst>
                    <a:ext uri="{FF2B5EF4-FFF2-40B4-BE49-F238E27FC236}">
                      <a16:creationId xmlns:a16="http://schemas.microsoft.com/office/drawing/2014/main" id="{B394ECA2-7279-062E-66A4-19B10E6B4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39"/>
                  <a:ext cx="137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Line 14">
                  <a:extLst>
                    <a:ext uri="{FF2B5EF4-FFF2-40B4-BE49-F238E27FC236}">
                      <a16:creationId xmlns:a16="http://schemas.microsoft.com/office/drawing/2014/main" id="{DC3569E6-4963-A2CC-8EEA-B8411C85A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09"/>
                  <a:ext cx="219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Line 15">
                  <a:extLst>
                    <a:ext uri="{FF2B5EF4-FFF2-40B4-BE49-F238E27FC236}">
                      <a16:creationId xmlns:a16="http://schemas.microsoft.com/office/drawing/2014/main" id="{685B2606-B47B-C684-4291-B0E820486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419"/>
                  <a:ext cx="1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DDF549E0-AD23-48D8-E03F-ED6DDA5DC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08" y="2419"/>
                  <a:ext cx="19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17">
                  <a:extLst>
                    <a:ext uri="{FF2B5EF4-FFF2-40B4-BE49-F238E27FC236}">
                      <a16:creationId xmlns:a16="http://schemas.microsoft.com/office/drawing/2014/main" id="{B669FB39-9225-C43B-A27A-0F265B1EE0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137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18">
                  <a:extLst>
                    <a:ext uri="{FF2B5EF4-FFF2-40B4-BE49-F238E27FC236}">
                      <a16:creationId xmlns:a16="http://schemas.microsoft.com/office/drawing/2014/main" id="{B6A886FF-93AF-230A-9B25-B0E8B41DBC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219" cy="1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Line 19">
                  <a:extLst>
                    <a:ext uri="{FF2B5EF4-FFF2-40B4-BE49-F238E27FC236}">
                      <a16:creationId xmlns:a16="http://schemas.microsoft.com/office/drawing/2014/main" id="{AF547481-6D81-02BE-431A-52F206F8E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37" y="2089"/>
                  <a:ext cx="16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20">
                  <a:extLst>
                    <a:ext uri="{FF2B5EF4-FFF2-40B4-BE49-F238E27FC236}">
                      <a16:creationId xmlns:a16="http://schemas.microsoft.com/office/drawing/2014/main" id="{91278A07-5C70-37EA-9371-6E5457DE5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75" y="2509"/>
                  <a:ext cx="2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 Box 21">
                      <a:extLst>
                        <a:ext uri="{FF2B5EF4-FFF2-40B4-BE49-F238E27FC236}">
                          <a16:creationId xmlns:a16="http://schemas.microsoft.com/office/drawing/2014/main" id="{90C0E3B8-17F3-D34D-A423-856332561C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eaLnBrk="0" hangingPunct="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1600" dirty="0">
                        <a:latin typeface="Symbol" panose="05050102010706020507" pitchFamily="18" charset="2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 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b="-14545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3CBCE66F-8440-B347-1EF4-9EF0ABE88248}"/>
                    </a:ext>
                  </a:extLst>
                </p:cNvPr>
                <p:cNvSpPr txBox="1"/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38">
                  <a:extLst>
                    <a:ext uri="{FF2B5EF4-FFF2-40B4-BE49-F238E27FC236}">
                      <a16:creationId xmlns:a16="http://schemas.microsoft.com/office/drawing/2014/main" id="{A25A1B53-EBE4-99AC-29DD-75AC430FF651}"/>
                    </a:ext>
                  </a:extLst>
                </p:cNvPr>
                <p:cNvSpPr txBox="1"/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210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to </a:t>
            </a:r>
            <a:r>
              <a:rPr lang="it-IT" sz="3600" dirty="0" err="1"/>
              <a:t>identify</a:t>
            </a:r>
            <a:r>
              <a:rPr lang="it-IT" sz="3600" dirty="0"/>
              <a:t> a </a:t>
            </a:r>
            <a:r>
              <a:rPr lang="it-IT" sz="3600" dirty="0" err="1"/>
              <a:t>glueball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718" y="1162969"/>
            <a:ext cx="86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You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don’t</a:t>
            </a:r>
            <a:r>
              <a:rPr lang="it-IT" sz="2000" dirty="0"/>
              <a:t>.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mixes</a:t>
            </a:r>
            <a:r>
              <a:rPr lang="it-IT" sz="2000" dirty="0"/>
              <a:t> with light </a:t>
            </a:r>
            <a:r>
              <a:rPr lang="it-IT" sz="2000" dirty="0" err="1"/>
              <a:t>isoscalars</a:t>
            </a:r>
            <a:r>
              <a:rPr lang="it-IT" sz="2000" dirty="0"/>
              <a:t>,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no model-</a:t>
            </a:r>
            <a:r>
              <a:rPr lang="it-IT" sz="2000" dirty="0" err="1"/>
              <a:t>independent</a:t>
            </a:r>
            <a:r>
              <a:rPr lang="it-IT" sz="2000" dirty="0"/>
              <a:t> way of </a:t>
            </a:r>
            <a:r>
              <a:rPr lang="it-IT" sz="2000" dirty="0" err="1"/>
              <a:t>saying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state </a:t>
            </a:r>
            <a:r>
              <a:rPr lang="it-IT" sz="2000" dirty="0" err="1"/>
              <a:t>is</a:t>
            </a:r>
            <a:r>
              <a:rPr lang="it-IT" sz="2000" dirty="0"/>
              <a:t> (</a:t>
            </a:r>
            <a:r>
              <a:rPr lang="it-IT" sz="2000" dirty="0" err="1"/>
              <a:t>mostly</a:t>
            </a:r>
            <a:r>
              <a:rPr lang="it-IT" sz="2000" dirty="0"/>
              <a:t>) the </a:t>
            </a:r>
            <a:r>
              <a:rPr lang="it-IT" sz="2000" dirty="0" err="1"/>
              <a:t>glueball</a:t>
            </a:r>
            <a:r>
              <a:rPr lang="it-IT" sz="2000" dirty="0"/>
              <a:t>.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suggestions</a:t>
            </a:r>
            <a:r>
              <a:rPr lang="it-IT" sz="2000" dirty="0"/>
              <a:t>:</a:t>
            </a: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E53081ED-7566-CC4F-A5DF-A49EF8F4059E}"/>
              </a:ext>
            </a:extLst>
          </p:cNvPr>
          <p:cNvSpPr txBox="1"/>
          <p:nvPr/>
        </p:nvSpPr>
        <p:spPr>
          <a:xfrm>
            <a:off x="334053" y="2129342"/>
            <a:ext cx="86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A </a:t>
            </a:r>
            <a:r>
              <a:rPr lang="it-IT" sz="2000" dirty="0" err="1"/>
              <a:t>glueball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to </a:t>
            </a:r>
            <a:r>
              <a:rPr lang="it-IT" sz="2000" dirty="0" err="1"/>
              <a:t>photons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throughout</a:t>
            </a:r>
            <a:r>
              <a:rPr lang="it-IT" sz="2000" dirty="0"/>
              <a:t> mixing, so radiative </a:t>
            </a:r>
            <a:r>
              <a:rPr lang="it-IT" sz="2000" dirty="0" err="1"/>
              <a:t>widths</a:t>
            </a:r>
            <a:r>
              <a:rPr lang="it-IT" sz="2000" dirty="0"/>
              <a:t> </a:t>
            </a:r>
            <a:r>
              <a:rPr lang="it-IT" sz="2000" dirty="0" err="1"/>
              <a:t>should</a:t>
            </a:r>
            <a:r>
              <a:rPr lang="it-IT" sz="2000" dirty="0"/>
              <a:t> be small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/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Their production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enhanced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gluon-rich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processes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000" dirty="0"/>
                  <a:t> radiative </a:t>
                </a:r>
                <a:r>
                  <a:rPr lang="it-IT" sz="2000" dirty="0" err="1"/>
                  <a:t>decays</a:t>
                </a:r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blipFill>
                <a:blip r:embed="rId13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355A30-6E97-E3D8-DC31-3C8F475E6364}"/>
              </a:ext>
            </a:extLst>
          </p:cNvPr>
          <p:cNvSpPr txBox="1"/>
          <p:nvPr/>
        </p:nvSpPr>
        <p:spPr>
          <a:xfrm>
            <a:off x="334053" y="3244461"/>
            <a:ext cx="6793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</a:t>
            </a:r>
            <a:r>
              <a:rPr lang="it-IT" sz="2000" dirty="0" err="1"/>
              <a:t>equally</a:t>
            </a:r>
            <a:r>
              <a:rPr lang="it-IT" sz="2000" dirty="0"/>
              <a:t> to </a:t>
            </a:r>
            <a:r>
              <a:rPr lang="it-IT" sz="2000" dirty="0" err="1"/>
              <a:t>mesons</a:t>
            </a:r>
            <a:r>
              <a:rPr lang="it-IT" sz="2000" dirty="0"/>
              <a:t> of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flavors</a:t>
            </a:r>
            <a:r>
              <a:rPr lang="it-IT" sz="2000" dirty="0"/>
              <a:t> (?)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AFD56F-FF5A-EA7D-3D8F-3B04E54FDE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188" y="4415130"/>
            <a:ext cx="2185523" cy="1639142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1340935-87DB-2FDE-06AE-3E0F7764E01A}"/>
              </a:ext>
            </a:extLst>
          </p:cNvPr>
          <p:cNvSpPr txBox="1"/>
          <p:nvPr/>
        </p:nvSpPr>
        <p:spPr>
          <a:xfrm>
            <a:off x="662771" y="3535193"/>
            <a:ext cx="8405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it-IT" sz="2000" dirty="0" err="1"/>
              <a:t>However</a:t>
            </a:r>
            <a:r>
              <a:rPr lang="it-IT" sz="2000" dirty="0"/>
              <a:t>, an </a:t>
            </a:r>
            <a:r>
              <a:rPr lang="it-IT" sz="2000" dirty="0" err="1"/>
              <a:t>argument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chiral</a:t>
            </a:r>
            <a:r>
              <a:rPr lang="it-IT" sz="2000" dirty="0"/>
              <a:t> </a:t>
            </a:r>
            <a:r>
              <a:rPr lang="it-IT" sz="2000" dirty="0" err="1"/>
              <a:t>symmetry</a:t>
            </a:r>
            <a:br>
              <a:rPr lang="it-IT" sz="2000" dirty="0"/>
            </a:br>
            <a:r>
              <a:rPr lang="it-IT" sz="2000" dirty="0" err="1"/>
              <a:t>claims</a:t>
            </a:r>
            <a:r>
              <a:rPr lang="it-IT" sz="2000" dirty="0"/>
              <a:t> the </a:t>
            </a:r>
            <a:r>
              <a:rPr lang="it-IT" sz="2000" dirty="0" err="1"/>
              <a:t>coupling</a:t>
            </a:r>
            <a:r>
              <a:rPr lang="it-IT" sz="2000" dirty="0"/>
              <a:t> </a:t>
            </a:r>
            <a:r>
              <a:rPr lang="it-IT" sz="2000" dirty="0" err="1"/>
              <a:t>proportional</a:t>
            </a:r>
            <a:r>
              <a:rPr lang="it-IT" sz="2000" dirty="0"/>
              <a:t> to quark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/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There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one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many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wrt</a:t>
                </a:r>
                <a:r>
                  <a:rPr lang="it-IT" sz="2000" dirty="0"/>
                  <a:t> QM. </a:t>
                </a:r>
                <a:r>
                  <a:rPr lang="it-IT" sz="2000" dirty="0" err="1"/>
                  <a:t>Indeed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1370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710</m:t>
                        </m:r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blipFill>
                <a:blip r:embed="rId15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BBB3B12F-7758-EAD1-E75E-F1397D0242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6188" y="4429620"/>
            <a:ext cx="3172193" cy="16337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FB2AC99-6D6D-B386-5300-9932869231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9618" y="3499542"/>
            <a:ext cx="3141700" cy="26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3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Differential</a:t>
            </a:r>
            <a:r>
              <a:rPr lang="it-IT" sz="3600" dirty="0"/>
              <a:t>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84426A-4AC4-4E94-D933-A07FBEA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5" y="997094"/>
            <a:ext cx="7410091" cy="5415962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EB6CAA-C74C-162A-21AD-9959C92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2D2CB8-C683-A9D3-EAE5-E20F846B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6" y="2654889"/>
            <a:ext cx="7530860" cy="3705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594FB-5788-54B6-A2F3-F7ED0E1567F0}"/>
              </a:ext>
            </a:extLst>
          </p:cNvPr>
          <p:cNvSpPr txBox="1"/>
          <p:nvPr/>
        </p:nvSpPr>
        <p:spPr>
          <a:xfrm>
            <a:off x="1500997" y="1177561"/>
            <a:ext cx="5586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realized</a:t>
            </a:r>
            <a:r>
              <a:rPr lang="it-IT" dirty="0"/>
              <a:t> with the </a:t>
            </a:r>
            <a:r>
              <a:rPr lang="it-IT" dirty="0" err="1"/>
              <a:t>interference</a:t>
            </a:r>
            <a:r>
              <a:rPr lang="it-IT" dirty="0"/>
              <a:t> of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constructive</a:t>
            </a:r>
            <a:r>
              <a:rPr lang="it-IT" dirty="0"/>
              <a:t> in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distructive</a:t>
            </a:r>
            <a:r>
              <a:rPr lang="it-IT" dirty="0"/>
              <a:t> in the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 err="1"/>
              <a:t>because</a:t>
            </a:r>
            <a:r>
              <a:rPr lang="it-IT" dirty="0"/>
              <a:t> of the Legendre </a:t>
            </a:r>
            <a:r>
              <a:rPr lang="it-IT" dirty="0" err="1"/>
              <a:t>polynomials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Good </a:t>
            </a:r>
            <a:r>
              <a:rPr lang="it-IT" dirty="0" err="1"/>
              <a:t>hierarchy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5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Spectroscopy from peripheral production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Shape 503" descr="Shape 5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196"/>
            <a:ext cx="2961464" cy="1846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Shape 504" descr="Shape 5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7999"/>
            <a:ext cx="2504050" cy="18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hape 505" descr="Shape 5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499" y="1049482"/>
            <a:ext cx="4409075" cy="1776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oup"/>
          <p:cNvGrpSpPr/>
          <p:nvPr/>
        </p:nvGrpSpPr>
        <p:grpSpPr>
          <a:xfrm>
            <a:off x="5567879" y="4379692"/>
            <a:ext cx="3266533" cy="2241352"/>
            <a:chOff x="0" y="0"/>
            <a:chExt cx="4645735" cy="3187700"/>
          </a:xfrm>
        </p:grpSpPr>
        <p:pic>
          <p:nvPicPr>
            <p:cNvPr id="25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135" y="0"/>
              <a:ext cx="3911601" cy="3187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9622" y="34952"/>
              <a:ext cx="1041401" cy="457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950583"/>
              <a:ext cx="1713579" cy="752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486" y="3342359"/>
            <a:ext cx="2848571" cy="123229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597285" y="3596059"/>
            <a:ext cx="2723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Need to establish Regge factorization</a:t>
            </a:r>
          </a:p>
          <a:p>
            <a:endParaRPr lang="it-IT" sz="2400" dirty="0"/>
          </a:p>
          <a:p>
            <a:r>
              <a:rPr lang="it-IT" sz="2400" dirty="0"/>
              <a:t>Single Regge pole dominate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52" y="2318156"/>
            <a:ext cx="494522" cy="4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01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D41205-86D6-DD5B-321C-C80EAFDF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731"/>
            <a:ext cx="3688592" cy="3612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/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With optical </a:t>
                </a:r>
                <a:r>
                  <a:rPr lang="it-IT" sz="2200" dirty="0" err="1"/>
                  <a:t>theorem</a:t>
                </a:r>
                <a:r>
                  <a:rPr lang="it-IT" sz="2200" dirty="0"/>
                  <a:t> one </a:t>
                </a:r>
                <a:r>
                  <a:rPr lang="it-IT" sz="2200" dirty="0" err="1"/>
                  <a:t>gets</a:t>
                </a:r>
                <a:r>
                  <a:rPr lang="it-IT" sz="2200" dirty="0"/>
                  <a:t> the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it-IT" sz="2200" dirty="0"/>
                  <a:t>. 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has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been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estimated</a:t>
                </a:r>
                <a:r>
                  <a:rPr lang="it-IT" sz="2200" dirty="0"/>
                  <a:t> from</a:t>
                </a:r>
                <a:br>
                  <a:rPr lang="it-IT" sz="2200" dirty="0"/>
                </a:br>
                <a:r>
                  <a:rPr lang="it-IT" sz="2200" dirty="0"/>
                  <a:t>the A-</a:t>
                </a:r>
                <a:r>
                  <a:rPr lang="it-IT" sz="2200" dirty="0" err="1"/>
                  <a:t>dependence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nuclear</a:t>
                </a:r>
                <a:r>
                  <a:rPr lang="it-IT" sz="2200" dirty="0"/>
                  <a:t> targets,</a:t>
                </a:r>
                <a:br>
                  <a:rPr lang="it-IT" sz="2200" dirty="0"/>
                </a:b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. </a:t>
                </a:r>
                <a:br>
                  <a:rPr lang="it-IT" sz="2200" dirty="0"/>
                </a:br>
                <a:br>
                  <a:rPr lang="it-IT" sz="2200" dirty="0"/>
                </a:br>
                <a:r>
                  <a:rPr lang="it-IT" sz="2200" dirty="0"/>
                  <a:t>VMD </a:t>
                </a:r>
                <a:r>
                  <a:rPr lang="it-IT" sz="2200" dirty="0" err="1"/>
                  <a:t>estimates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provide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values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least</a:t>
                </a:r>
                <a:r>
                  <a:rPr lang="it-IT" sz="2200" dirty="0"/>
                  <a:t> 1order of </a:t>
                </a:r>
                <a:r>
                  <a:rPr lang="it-IT" sz="2200" dirty="0" err="1"/>
                  <a:t>magnitude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smaller</a:t>
                </a:r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blipFill>
                <a:blip r:embed="rId4"/>
                <a:stretch>
                  <a:fillRect l="-1708" t="-1163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68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Quark-</a:t>
            </a:r>
            <a:r>
              <a:rPr lang="it-IT" dirty="0" err="1">
                <a:solidFill>
                  <a:srgbClr val="FF0000"/>
                </a:solidFill>
              </a:rPr>
              <a:t>level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calculations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Quark models, </a:t>
            </a:r>
            <a:r>
              <a:rPr lang="it-IT" dirty="0" err="1">
                <a:solidFill>
                  <a:schemeClr val="tx1"/>
                </a:solidFill>
              </a:rPr>
              <a:t>pNRQCD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Hybrids</a:t>
            </a:r>
            <a:r>
              <a:rPr lang="it-IT" dirty="0">
                <a:solidFill>
                  <a:schemeClr val="tx1"/>
                </a:solidFill>
              </a:rPr>
              <a:t>, ...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Spectrum </a:t>
            </a:r>
            <a:r>
              <a:rPr lang="it-IT" dirty="0" err="1">
                <a:solidFill>
                  <a:schemeClr val="tx1"/>
                </a:solidFill>
              </a:rPr>
              <a:t>generally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calculated</a:t>
            </a:r>
            <a:r>
              <a:rPr lang="it-IT" dirty="0">
                <a:solidFill>
                  <a:schemeClr val="tx1"/>
                </a:solidFill>
              </a:rPr>
              <a:t>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</a:rPr>
              <a:t>Comprehensive picture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Hadron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level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calculations</a:t>
            </a:r>
            <a:r>
              <a:rPr lang="it-IT" dirty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/>
                </a:solidFill>
              </a:rPr>
              <a:t>Microscopic</a:t>
            </a:r>
            <a:r>
              <a:rPr lang="it-IT" dirty="0">
                <a:solidFill>
                  <a:schemeClr val="tx1"/>
                </a:solidFill>
              </a:rPr>
              <a:t> models </a:t>
            </a:r>
            <a:r>
              <a:rPr lang="it-IT" dirty="0" err="1">
                <a:solidFill>
                  <a:schemeClr val="tx1"/>
                </a:solidFill>
              </a:rPr>
              <a:t>inspired</a:t>
            </a:r>
            <a:r>
              <a:rPr lang="it-IT" dirty="0">
                <a:solidFill>
                  <a:schemeClr val="tx1"/>
                </a:solidFill>
              </a:rPr>
              <a:t> to EFT + </a:t>
            </a:r>
            <a:r>
              <a:rPr lang="it-IT" dirty="0" err="1">
                <a:solidFill>
                  <a:schemeClr val="tx1"/>
                </a:solidFill>
              </a:rPr>
              <a:t>Unitarization</a:t>
            </a: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Compact </a:t>
            </a:r>
            <a:r>
              <a:rPr lang="it-IT" dirty="0" err="1">
                <a:solidFill>
                  <a:schemeClr val="tx1"/>
                </a:solidFill>
              </a:rPr>
              <a:t>states</a:t>
            </a:r>
            <a:r>
              <a:rPr lang="it-IT" dirty="0">
                <a:solidFill>
                  <a:schemeClr val="tx1"/>
                </a:solidFill>
              </a:rPr>
              <a:t> vs.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>
                <a:solidFill>
                  <a:schemeClr val="tx1"/>
                </a:solidFill>
              </a:rPr>
              <a:t>ase-by-case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</a:t>
            </a:r>
            <a:r>
              <a:rPr lang="it-IT" sz="3600" dirty="0" err="1"/>
              <a:t>theorists</a:t>
            </a:r>
            <a:r>
              <a:rPr lang="it-IT" sz="3600" dirty="0"/>
              <a:t> </a:t>
            </a:r>
            <a:r>
              <a:rPr lang="it-IT" sz="3600" dirty="0" err="1"/>
              <a:t>think</a:t>
            </a:r>
            <a:r>
              <a:rPr lang="it-IT" sz="3600" dirty="0"/>
              <a:t> of </a:t>
            </a:r>
            <a:r>
              <a:rPr lang="it-IT" sz="3600" dirty="0" err="1"/>
              <a:t>experiments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A9B1E51F-5589-4BBC-AB63-F3AA5428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8" y="2525813"/>
            <a:ext cx="4825497" cy="361912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193D68AB-3091-4945-BB33-124DEC3FB62C}"/>
              </a:ext>
            </a:extLst>
          </p:cNvPr>
          <p:cNvSpPr/>
          <p:nvPr/>
        </p:nvSpPr>
        <p:spPr>
          <a:xfrm>
            <a:off x="125592" y="2898816"/>
            <a:ext cx="2112264" cy="877824"/>
          </a:xfrm>
          <a:custGeom>
            <a:avLst/>
            <a:gdLst>
              <a:gd name="connsiteX0" fmla="*/ 164592 w 2112264"/>
              <a:gd name="connsiteY0" fmla="*/ 877824 h 877824"/>
              <a:gd name="connsiteX1" fmla="*/ 18288 w 2112264"/>
              <a:gd name="connsiteY1" fmla="*/ 585216 h 877824"/>
              <a:gd name="connsiteX2" fmla="*/ 0 w 2112264"/>
              <a:gd name="connsiteY2" fmla="*/ 0 h 877824"/>
              <a:gd name="connsiteX3" fmla="*/ 2112264 w 2112264"/>
              <a:gd name="connsiteY3" fmla="*/ 18288 h 877824"/>
              <a:gd name="connsiteX4" fmla="*/ 1362456 w 2112264"/>
              <a:gd name="connsiteY4" fmla="*/ 374904 h 877824"/>
              <a:gd name="connsiteX5" fmla="*/ 1408176 w 2112264"/>
              <a:gd name="connsiteY5" fmla="*/ 502920 h 877824"/>
              <a:gd name="connsiteX6" fmla="*/ 1773936 w 2112264"/>
              <a:gd name="connsiteY6" fmla="*/ 731520 h 877824"/>
              <a:gd name="connsiteX7" fmla="*/ 164592 w 2112264"/>
              <a:gd name="connsiteY7" fmla="*/ 877824 h 87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264" h="877824">
                <a:moveTo>
                  <a:pt x="164592" y="877824"/>
                </a:moveTo>
                <a:lnTo>
                  <a:pt x="18288" y="585216"/>
                </a:lnTo>
                <a:lnTo>
                  <a:pt x="0" y="0"/>
                </a:lnTo>
                <a:lnTo>
                  <a:pt x="2112264" y="18288"/>
                </a:lnTo>
                <a:lnTo>
                  <a:pt x="1362456" y="374904"/>
                </a:lnTo>
                <a:lnTo>
                  <a:pt x="1408176" y="502920"/>
                </a:lnTo>
                <a:lnTo>
                  <a:pt x="1773936" y="731520"/>
                </a:lnTo>
                <a:lnTo>
                  <a:pt x="164592" y="8778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E64D5F8-9D24-4896-B27F-D898DDFE6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1277">
            <a:off x="2082523" y="3016346"/>
            <a:ext cx="2515615" cy="2252047"/>
          </a:xfrm>
          <a:prstGeom prst="rect">
            <a:avLst/>
          </a:prstGeom>
        </p:spPr>
      </p:pic>
      <p:grpSp>
        <p:nvGrpSpPr>
          <p:cNvPr id="20" name="Group 14">
            <a:extLst>
              <a:ext uri="{FF2B5EF4-FFF2-40B4-BE49-F238E27FC236}">
                <a16:creationId xmlns:a16="http://schemas.microsoft.com/office/drawing/2014/main" id="{C64F35F6-51B6-4917-8A4A-74CAB950714A}"/>
              </a:ext>
            </a:extLst>
          </p:cNvPr>
          <p:cNvGrpSpPr/>
          <p:nvPr/>
        </p:nvGrpSpPr>
        <p:grpSpPr>
          <a:xfrm>
            <a:off x="321435" y="2605534"/>
            <a:ext cx="1507845" cy="1200329"/>
            <a:chOff x="4447803" y="3450627"/>
            <a:chExt cx="1507845" cy="1200329"/>
          </a:xfrm>
        </p:grpSpPr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8820DF76-D74F-4D65-A7E1-83604FAFAE2E}"/>
                </a:ext>
              </a:extLst>
            </p:cNvPr>
            <p:cNvSpPr txBox="1"/>
            <p:nvPr/>
          </p:nvSpPr>
          <p:spPr>
            <a:xfrm>
              <a:off x="4447803" y="3611880"/>
              <a:ext cx="52610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5000" b="1" dirty="0">
                  <a:solidFill>
                    <a:srgbClr val="33358E"/>
                  </a:solidFill>
                </a:rPr>
                <a:t>P</a:t>
              </a:r>
              <a:endParaRPr lang="it-IT" sz="3000" dirty="0">
                <a:solidFill>
                  <a:srgbClr val="33358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10">
                  <a:extLst>
                    <a:ext uri="{FF2B5EF4-FFF2-40B4-BE49-F238E27FC236}">
                      <a16:creationId xmlns:a16="http://schemas.microsoft.com/office/drawing/2014/main" id="{0E021174-96F3-4989-B600-B2908E6A5F56}"/>
                    </a:ext>
                  </a:extLst>
                </p:cNvPr>
                <p:cNvSpPr/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7200" i="1" dirty="0" smtClean="0">
                            <a:solidFill>
                              <a:srgbClr val="CC2229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it-IT" sz="7200" dirty="0">
                    <a:solidFill>
                      <a:srgbClr val="CC2229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07645D31-A073-455B-8BB5-AA3C2FA45014}"/>
                </a:ext>
              </a:extLst>
            </p:cNvPr>
            <p:cNvSpPr/>
            <p:nvPr/>
          </p:nvSpPr>
          <p:spPr>
            <a:xfrm>
              <a:off x="4791517" y="3775525"/>
              <a:ext cx="46839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500" b="1" dirty="0">
                  <a:solidFill>
                    <a:srgbClr val="33358E"/>
                  </a:solidFill>
                </a:rPr>
                <a:t>D</a:t>
              </a:r>
              <a:endParaRPr lang="it-IT" sz="3500" b="1" dirty="0"/>
            </a:p>
          </p:txBody>
        </p:sp>
      </p:grpSp>
      <p:pic>
        <p:nvPicPr>
          <p:cNvPr id="24" name="Picture 1">
            <a:extLst>
              <a:ext uri="{FF2B5EF4-FFF2-40B4-BE49-F238E27FC236}">
                <a16:creationId xmlns:a16="http://schemas.microsoft.com/office/drawing/2014/main" id="{42BC6787-340A-4E84-99A4-2DE4EEA9EF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9"/>
          <a:stretch/>
        </p:blipFill>
        <p:spPr>
          <a:xfrm>
            <a:off x="5114118" y="3628561"/>
            <a:ext cx="3748389" cy="23065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DFEF61-43DD-4220-9BEB-EB66CFE5763B}"/>
              </a:ext>
            </a:extLst>
          </p:cNvPr>
          <p:cNvSpPr txBox="1"/>
          <p:nvPr/>
        </p:nvSpPr>
        <p:spPr>
          <a:xfrm>
            <a:off x="5261989" y="2506731"/>
            <a:ext cx="3618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Changing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 and target, 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can </a:t>
            </a:r>
            <a:r>
              <a:rPr lang="it-IT" sz="2400" dirty="0" err="1"/>
              <a:t>change</a:t>
            </a:r>
            <a:r>
              <a:rPr lang="it-IT" sz="2400" dirty="0"/>
              <a:t> the font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2F2303F-4B2A-4EA4-AC81-32D252E57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067" y="3429000"/>
            <a:ext cx="3364733" cy="26898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D9D0ED-1861-4799-BCF5-8B10FCA6B34D}"/>
              </a:ext>
            </a:extLst>
          </p:cNvPr>
          <p:cNvSpPr txBox="1"/>
          <p:nvPr/>
        </p:nvSpPr>
        <p:spPr>
          <a:xfrm>
            <a:off x="1427162" y="1275620"/>
            <a:ext cx="5952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All</a:t>
            </a:r>
            <a:r>
              <a:rPr lang="it-IT" sz="2400" dirty="0"/>
              <a:t> the information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dirty="0" err="1"/>
              <a:t>hadrons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collected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by the </a:t>
            </a:r>
            <a:r>
              <a:rPr lang="it-IT" sz="2400" dirty="0" err="1"/>
              <a:t>Particle</a:t>
            </a:r>
            <a:r>
              <a:rPr lang="it-IT" sz="2400" dirty="0"/>
              <a:t> Data Group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CCF35A-4C47-43A6-91F0-1D2EFE3CB0C9}"/>
              </a:ext>
            </a:extLst>
          </p:cNvPr>
          <p:cNvSpPr txBox="1"/>
          <p:nvPr/>
        </p:nvSpPr>
        <p:spPr>
          <a:xfrm>
            <a:off x="1721029" y="5800142"/>
            <a:ext cx="210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theorists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see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B392B94-497E-4DBB-8698-D2BAFC3ABFA3}"/>
              </a:ext>
            </a:extLst>
          </p:cNvPr>
          <p:cNvSpPr txBox="1"/>
          <p:nvPr/>
        </p:nvSpPr>
        <p:spPr>
          <a:xfrm>
            <a:off x="1721029" y="5803907"/>
            <a:ext cx="323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experimentalists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present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6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1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PPNP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4E45911-CD22-F66F-7F98-7E7806E0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4140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 rotWithShape="0"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production mechanisms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F9454B6-B693-74A7-A990-A794E4AA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83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Why photoproduction?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Rescattering</a:t>
                </a:r>
                <a:r>
                  <a:rPr lang="it-IT" sz="2400" dirty="0"/>
                  <a:t> mechanisms that could mimic resonances in </a:t>
                </a:r>
                <a:r>
                  <a:rPr lang="it-IT" sz="2400" dirty="0" err="1"/>
                  <a:t>multibody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controlled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better</a:t>
                </a:r>
                <a:r>
                  <a:rPr lang="it-IT" sz="2400" dirty="0"/>
                  <a:t> (one can </a:t>
                </a:r>
                <a:r>
                  <a:rPr lang="it-IT" sz="2400" dirty="0" err="1"/>
                  <a:t>change</a:t>
                </a:r>
                <a:r>
                  <a:rPr lang="it-IT" sz="2400" dirty="0"/>
                  <a:t> the energy </a:t>
                </a:r>
                <a:r>
                  <a:rPr lang="it-IT" sz="2400" dirty="0" err="1"/>
                  <a:t>beam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/>
                  <a:t> mass…)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Radiative decays offer another way of discerning </a:t>
                </a:r>
                <a:br>
                  <a:rPr lang="it-IT" sz="2400" dirty="0"/>
                </a:br>
                <a:r>
                  <a:rPr lang="it-IT" sz="2400" dirty="0"/>
                  <a:t>the nature of the states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blipFill>
                <a:blip r:embed="rId3"/>
                <a:stretch>
                  <a:fillRect l="-1931" t="-5932" b="-30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25E05BAA-C35B-4515-37E0-3DDCEA51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674378" y="5076018"/>
            <a:ext cx="4302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</a:t>
            </a:r>
            <a:r>
              <a:rPr lang="it-IT" dirty="0" err="1">
                <a:solidFill>
                  <a:srgbClr val="FF0000"/>
                </a:solidFill>
              </a:rPr>
              <a:t>quarkonium</a:t>
            </a:r>
            <a:r>
              <a:rPr lang="it-IT" dirty="0">
                <a:solidFill>
                  <a:srgbClr val="FF0000"/>
                </a:solidFill>
              </a:rPr>
              <a:t> V</a:t>
            </a:r>
          </a:p>
          <a:p>
            <a:r>
              <a:rPr lang="it-IT" dirty="0">
                <a:solidFill>
                  <a:srgbClr val="FF0000"/>
                </a:solidFill>
              </a:rPr>
              <a:t>….</a:t>
            </a:r>
            <a:r>
              <a:rPr lang="it-IT" dirty="0" err="1">
                <a:solidFill>
                  <a:srgbClr val="FF0000"/>
                </a:solidFill>
              </a:rPr>
              <a:t>we’ll</a:t>
            </a:r>
            <a:r>
              <a:rPr lang="it-IT" dirty="0">
                <a:solidFill>
                  <a:srgbClr val="FF0000"/>
                </a:solidFill>
              </a:rPr>
              <a:t> come back to </a:t>
            </a:r>
            <a:r>
              <a:rPr lang="it-IT" dirty="0" err="1">
                <a:solidFill>
                  <a:srgbClr val="FF0000"/>
                </a:solidFill>
              </a:rPr>
              <a:t>that</a:t>
            </a:r>
            <a:r>
              <a:rPr lang="it-IT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8B6C94B-CBFB-6236-8E7A-F7047782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78801C-9B8C-5962-AEA0-3B8DBFF7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97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E42737CA-D217-318A-FD9B-DBC431DB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59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Threshold vs.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Fixed-spin exchanges expected to hold in the low energy region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channel grows 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, exceeding unitarity bound, </a:t>
                </a:r>
                <a:r>
                  <a:rPr lang="en-US" sz="2000" dirty="0" err="1"/>
                  <a:t>Regge</a:t>
                </a:r>
                <a:r>
                  <a:rPr lang="en-US" sz="2000" dirty="0"/>
                  <a:t> physics kicks in:</a:t>
                </a:r>
                <a:br>
                  <a:rPr lang="en-US" sz="2000" dirty="0"/>
                </a:br>
                <a:r>
                  <a:rPr lang="en-US" sz="2000" dirty="0" err="1"/>
                  <a:t>Reggeized</a:t>
                </a:r>
                <a:r>
                  <a:rPr lang="en-US" sz="2000" dirty="0"/>
                  <a:t> tower of particles with arbitrary spin 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20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ar-AE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ar-A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sz="3000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3082" y="3994308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Holds at low energy,</a:t>
            </a:r>
            <a:br>
              <a:rPr lang="it-IT" dirty="0"/>
            </a:br>
            <a:r>
              <a:rPr lang="it-IT" dirty="0"/>
              <a:t>fixed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Holds at high energy, </a:t>
                </a:r>
                <a:br>
                  <a:rPr lang="it-IT" dirty="0"/>
                </a:br>
                <a:r>
                  <a:rPr lang="it-IT" dirty="0"/>
                  <a:t>resummation</a:t>
                </a:r>
                <a:br>
                  <a:rPr lang="it-IT" dirty="0"/>
                </a:br>
                <a:r>
                  <a:rPr lang="it-IT" dirty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/>
                  <a:t> power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4454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6640502" y="3231284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If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dirty="0"/>
                  <a:t> decreases with energy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Exchange of heavy particles further suppressed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dirty="0"/>
              </a:p>
            </p:txBody>
          </p:sp>
        </mc:Choice>
        <mc:Fallback xmlns=""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blipFill rotWithShape="0"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499E1DCB-D453-5441-FDB8-B55C32EC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1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dirty="0"/>
                  <a:t> are charged </a:t>
                </a:r>
                <a:r>
                  <a:rPr lang="en-US" sz="2000" dirty="0" err="1"/>
                  <a:t>charmoniumlike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-channel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9B6543F-521D-A6CC-1D38-D493C47A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0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𝛚 and 𝛒 exchanges give main contributions: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>
                <a:blip r:embed="rId4"/>
                <a:stretch>
                  <a:fillRect l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4" y="2700423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54" y="2668392"/>
            <a:ext cx="3031052" cy="2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9B632-30DD-6DB9-58FD-121771FBDEDC}"/>
              </a:ext>
            </a:extLst>
          </p:cNvPr>
          <p:cNvSpPr txBox="1"/>
          <p:nvPr/>
        </p:nvSpPr>
        <p:spPr>
          <a:xfrm>
            <a:off x="3234932" y="3611083"/>
            <a:ext cx="264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Large theory </a:t>
            </a:r>
            <a:r>
              <a:rPr lang="it-IT" dirty="0" err="1">
                <a:solidFill>
                  <a:srgbClr val="FF0000"/>
                </a:solidFill>
              </a:rPr>
              <a:t>uncertainty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in the intermediate </a:t>
            </a:r>
            <a:r>
              <a:rPr lang="it-IT" dirty="0" err="1">
                <a:solidFill>
                  <a:srgbClr val="FF0000"/>
                </a:solidFill>
              </a:rPr>
              <a:t>region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06E3030F-E265-51F0-4332-98EFF43A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3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Semi-inclusive cross </a:t>
                </a:r>
                <a:r>
                  <a:rPr lang="it-IT" sz="1758" dirty="0" err="1"/>
                  <a:t>sections</a:t>
                </a:r>
                <a:r>
                  <a:rPr lang="it-IT" sz="1758" dirty="0"/>
                  <a:t> are </a:t>
                </a:r>
                <a:r>
                  <a:rPr lang="it-IT" sz="1758" dirty="0" err="1"/>
                  <a:t>typically</a:t>
                </a:r>
                <a:r>
                  <a:rPr lang="it-IT" sz="1758" dirty="0"/>
                  <a:t> </a:t>
                </a:r>
                <a:r>
                  <a:rPr lang="it-IT" sz="1758" dirty="0" err="1"/>
                  <a:t>larger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For small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and large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58" dirty="0"/>
                  <a:t>, one can assume the process to be dominated by pion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pion-proton</a:t>
                </a:r>
                <a:r>
                  <a:rPr lang="it-IT" sz="1758" dirty="0"/>
                  <a:t>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58" dirty="0"/>
                  <a:t> production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b="-102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14850A91-2D45-3922-5FD9-40CCCC922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81" y="2715138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3208871-3021-194B-7C58-F7042B4803E6}"/>
              </a:ext>
            </a:extLst>
          </p:cNvPr>
          <p:cNvCxnSpPr>
            <a:cxnSpLocks/>
          </p:cNvCxnSpPr>
          <p:nvPr/>
        </p:nvCxnSpPr>
        <p:spPr>
          <a:xfrm flipH="1" flipV="1">
            <a:off x="6650183" y="4960565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DD0376-2730-A941-6486-4609F596EE50}"/>
              </a:ext>
            </a:extLst>
          </p:cNvPr>
          <p:cNvSpPr txBox="1"/>
          <p:nvPr/>
        </p:nvSpPr>
        <p:spPr>
          <a:xfrm>
            <a:off x="7509678" y="4519413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to </a:t>
            </a:r>
            <a:r>
              <a:rPr lang="it-IT" dirty="0" err="1"/>
              <a:t>hold</a:t>
            </a:r>
            <a:r>
              <a:rPr lang="it-IT" dirty="0"/>
              <a:t> in the </a:t>
            </a:r>
            <a:r>
              <a:rPr lang="it-IT" dirty="0" err="1"/>
              <a:t>highest</a:t>
            </a:r>
            <a:r>
              <a:rPr lang="it-IT" dirty="0"/>
              <a:t>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0F4DB63-2CAC-FDF5-18AC-1DA5C8212422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AF3508-5B6B-18EA-C8E8-D6C39BA43C26}"/>
              </a:ext>
            </a:extLst>
          </p:cNvPr>
          <p:cNvSpPr txBox="1"/>
          <p:nvPr/>
        </p:nvSpPr>
        <p:spPr>
          <a:xfrm>
            <a:off x="6785429" y="2908072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Model </a:t>
            </a:r>
            <a:r>
              <a:rPr lang="it-IT" dirty="0" err="1"/>
              <a:t>underestimates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bins</a:t>
            </a:r>
            <a:r>
              <a:rPr lang="it-IT" dirty="0"/>
              <a:t>, conservative </a:t>
            </a:r>
            <a:r>
              <a:rPr lang="it-IT" dirty="0" err="1"/>
              <a:t>estimates</a:t>
            </a:r>
            <a:endParaRPr lang="it-IT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7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Potential</a:t>
            </a:r>
            <a:r>
              <a:rPr lang="it-IT" sz="3600" dirty="0"/>
              <a:t> </a:t>
            </a:r>
            <a:r>
              <a:rPr lang="it-IT" sz="3600" dirty="0" err="1"/>
              <a:t>problems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C75112-BF51-13DD-53CA-44CBBB53422F}"/>
              </a:ext>
            </a:extLst>
          </p:cNvPr>
          <p:cNvSpPr txBox="1"/>
          <p:nvPr/>
        </p:nvSpPr>
        <p:spPr>
          <a:xfrm>
            <a:off x="147941" y="1442917"/>
            <a:ext cx="86467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can’t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afford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being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misguided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by </a:t>
            </a:r>
            <a:r>
              <a:rPr lang="it-IT" sz="2400" dirty="0" err="1"/>
              <a:t>simplistic</a:t>
            </a:r>
            <a:r>
              <a:rPr lang="it-IT" sz="2400" dirty="0"/>
              <a:t> </a:t>
            </a:r>
            <a:r>
              <a:rPr lang="it-IT" sz="2400" dirty="0" err="1"/>
              <a:t>resonance</a:t>
            </a:r>
            <a:r>
              <a:rPr lang="it-IT" sz="2400" dirty="0"/>
              <a:t> </a:t>
            </a:r>
            <a:r>
              <a:rPr lang="it-IT" sz="2400" dirty="0" err="1"/>
              <a:t>extraction</a:t>
            </a:r>
            <a:r>
              <a:rPr lang="it-IT" sz="2400" dirty="0"/>
              <a:t>!</a:t>
            </a:r>
            <a:br>
              <a:rPr lang="it-IT" sz="2400" dirty="0"/>
            </a:br>
            <a:r>
              <a:rPr lang="it-IT" sz="2400" dirty="0"/>
              <a:t>(life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already</a:t>
            </a:r>
            <a:r>
              <a:rPr lang="it-IT" sz="2400" dirty="0"/>
              <a:t> hard </a:t>
            </a:r>
            <a:r>
              <a:rPr lang="it-IT" sz="2400" dirty="0" err="1"/>
              <a:t>enough</a:t>
            </a:r>
            <a:r>
              <a:rPr lang="it-IT" sz="2400" dirty="0"/>
              <a:t> </a:t>
            </a:r>
            <a:r>
              <a:rPr lang="it-IT" sz="2400" dirty="0" err="1"/>
              <a:t>without</a:t>
            </a:r>
            <a:r>
              <a:rPr lang="it-IT" sz="2400" dirty="0"/>
              <a:t> red </a:t>
            </a:r>
            <a:r>
              <a:rPr lang="it-IT" sz="2400" dirty="0" err="1"/>
              <a:t>herrings</a:t>
            </a:r>
            <a:r>
              <a:rPr lang="it-IT" sz="2400" dirty="0"/>
              <a:t>)</a:t>
            </a:r>
          </a:p>
          <a:p>
            <a:endParaRPr lang="it-IT" sz="2400" dirty="0"/>
          </a:p>
          <a:p>
            <a:r>
              <a:rPr lang="it-IT" sz="2400" dirty="0" err="1"/>
              <a:t>Amplitude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requires</a:t>
            </a:r>
            <a:r>
              <a:rPr lang="it-IT" sz="2400" dirty="0"/>
              <a:t> </a:t>
            </a:r>
            <a:r>
              <a:rPr lang="it-IT" sz="2400" dirty="0" err="1"/>
              <a:t>collaboration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of </a:t>
            </a:r>
            <a:r>
              <a:rPr lang="it-IT" sz="2400" dirty="0" err="1">
                <a:solidFill>
                  <a:srgbClr val="FF0000"/>
                </a:solidFill>
              </a:rPr>
              <a:t>theorists</a:t>
            </a:r>
            <a:r>
              <a:rPr lang="it-IT" sz="2400" dirty="0">
                <a:solidFill>
                  <a:srgbClr val="FF0000"/>
                </a:solidFill>
              </a:rPr>
              <a:t> and </a:t>
            </a:r>
            <a:r>
              <a:rPr lang="it-IT" sz="2400" dirty="0" err="1">
                <a:solidFill>
                  <a:srgbClr val="FF0000"/>
                </a:solidFill>
              </a:rPr>
              <a:t>experimentalists</a:t>
            </a:r>
            <a:endParaRPr lang="it-IT" sz="2400" dirty="0">
              <a:solidFill>
                <a:srgbClr val="FF0000"/>
              </a:solidFill>
            </a:endParaRPr>
          </a:p>
          <a:p>
            <a:endParaRPr lang="it-IT" sz="2400" dirty="0"/>
          </a:p>
          <a:p>
            <a:r>
              <a:rPr lang="it-IT" sz="2400" dirty="0" err="1"/>
              <a:t>However</a:t>
            </a:r>
            <a:r>
              <a:rPr lang="it-IT" sz="2400" dirty="0"/>
              <a:t>,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don’t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have</a:t>
            </a:r>
            <a:r>
              <a:rPr lang="it-IT" sz="2400" dirty="0">
                <a:solidFill>
                  <a:srgbClr val="FF0000"/>
                </a:solidFill>
              </a:rPr>
              <a:t> a </a:t>
            </a:r>
            <a:r>
              <a:rPr lang="it-IT" sz="2400" dirty="0" err="1">
                <a:solidFill>
                  <a:srgbClr val="FF0000"/>
                </a:solidFill>
              </a:rPr>
              <a:t>universal</a:t>
            </a:r>
            <a:r>
              <a:rPr lang="it-IT" sz="2400" dirty="0">
                <a:solidFill>
                  <a:srgbClr val="FF0000"/>
                </a:solidFill>
              </a:rPr>
              <a:t> recipe</a:t>
            </a:r>
            <a:r>
              <a:rPr lang="it-IT" sz="2400" dirty="0"/>
              <a:t> to do </a:t>
            </a:r>
            <a:r>
              <a:rPr lang="it-IT" sz="2400" dirty="0" err="1"/>
              <a:t>things</a:t>
            </a:r>
            <a:r>
              <a:rPr lang="it-IT" sz="2400" dirty="0"/>
              <a:t> </a:t>
            </a:r>
            <a:r>
              <a:rPr lang="it-IT" sz="2400" dirty="0" err="1"/>
              <a:t>right</a:t>
            </a:r>
            <a:endParaRPr lang="it-IT" sz="2400" dirty="0"/>
          </a:p>
          <a:p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to </a:t>
            </a:r>
            <a:r>
              <a:rPr lang="it-IT" sz="2400" dirty="0" err="1"/>
              <a:t>proceed</a:t>
            </a:r>
            <a:r>
              <a:rPr lang="it-IT" sz="2400" dirty="0"/>
              <a:t>: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Case-by-case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Keep</a:t>
            </a:r>
            <a:r>
              <a:rPr lang="it-IT" sz="2400" dirty="0"/>
              <a:t> in mind the </a:t>
            </a:r>
            <a:r>
              <a:rPr lang="it-IT" sz="2400" dirty="0" err="1"/>
              <a:t>limitations</a:t>
            </a:r>
            <a:r>
              <a:rPr lang="it-IT" sz="2400" dirty="0"/>
              <a:t> of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endParaRPr lang="it-IT" sz="2400" dirty="0"/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Overstudy</a:t>
            </a:r>
            <a:r>
              <a:rPr lang="it-IT" sz="2400" dirty="0"/>
              <a:t> (the more </a:t>
            </a:r>
            <a:r>
              <a:rPr lang="it-IT" sz="2400" dirty="0" err="1"/>
              <a:t>approaches</a:t>
            </a:r>
            <a:r>
              <a:rPr lang="it-IT" sz="2400" dirty="0"/>
              <a:t> the </a:t>
            </a:r>
            <a:r>
              <a:rPr lang="it-IT" sz="2400" dirty="0" err="1"/>
              <a:t>better</a:t>
            </a:r>
            <a:r>
              <a:rPr lang="it-IT" sz="2400" dirty="0"/>
              <a:t>)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No </a:t>
            </a:r>
            <a:r>
              <a:rPr lang="it-IT" sz="2400" dirty="0" err="1"/>
              <a:t>overstatement</a:t>
            </a:r>
            <a:r>
              <a:rPr lang="it-IT" sz="2400" dirty="0"/>
              <a:t> (do-no-</a:t>
            </a:r>
            <a:r>
              <a:rPr lang="it-IT" sz="2400" dirty="0" err="1"/>
              <a:t>harm</a:t>
            </a:r>
            <a:r>
              <a:rPr 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1848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7" y="2526686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58" dirty="0"/>
                  <a:t>, the inclusive cross section is sizably larger than the exclusive process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blipFill>
                <a:blip r:embed="rId4"/>
                <a:stretch>
                  <a:fillRect l="-1978" r="-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1717E3FA-B6FD-3644-7526-87427A4F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75" y="253836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/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blipFill>
                <a:blip r:embed="rId6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/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blipFill>
                <a:blip r:embed="rId7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FB9F047-997E-45FA-54C4-D362AF2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5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XYZ have so far not been seen in photoproduction: independent confirmation…">
            <a:extLst>
              <a:ext uri="{FF2B5EF4-FFF2-40B4-BE49-F238E27FC236}">
                <a16:creationId xmlns:a16="http://schemas.microsoft.com/office/drawing/2014/main" id="{A0B336D7-31E7-AA5B-4E60-78FC382B7D35}"/>
              </a:ext>
            </a:extLst>
          </p:cNvPr>
          <p:cNvSpPr txBox="1"/>
          <p:nvPr/>
        </p:nvSpPr>
        <p:spPr>
          <a:xfrm>
            <a:off x="314268" y="1138258"/>
            <a:ext cx="7705608" cy="131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rgbClr val="C00000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At </a:t>
            </a:r>
            <a:r>
              <a:rPr lang="it-IT" sz="1758" dirty="0" err="1"/>
              <a:t>higher</a:t>
            </a:r>
            <a:r>
              <a:rPr lang="it-IT" sz="1758" dirty="0"/>
              <a:t> energies the triple Regge regime </a:t>
            </a:r>
            <a:r>
              <a:rPr lang="it-IT" sz="1758" dirty="0" err="1"/>
              <a:t>is</a:t>
            </a:r>
            <a:r>
              <a:rPr lang="it-IT" sz="1758" dirty="0"/>
              <a:t> </a:t>
            </a:r>
            <a:r>
              <a:rPr lang="it-IT" sz="1758" dirty="0" err="1"/>
              <a:t>reached</a:t>
            </a:r>
            <a:r>
              <a:rPr lang="it-IT" sz="1758" dirty="0"/>
              <a:t>, cross </a:t>
            </a:r>
            <a:r>
              <a:rPr lang="it-IT" sz="1758" dirty="0" err="1"/>
              <a:t>sections</a:t>
            </a:r>
            <a:r>
              <a:rPr lang="it-IT" sz="1758" dirty="0"/>
              <a:t> saturate</a:t>
            </a:r>
            <a:endParaRPr lang="en-US" sz="1758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32D2C1-99ED-186E-4562-6D25E7BAE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8"/>
          <a:stretch/>
        </p:blipFill>
        <p:spPr>
          <a:xfrm>
            <a:off x="1456104" y="2075239"/>
            <a:ext cx="5611008" cy="18595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96CD68-434F-AD94-FDDE-7E82368FE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2" y="4102633"/>
            <a:ext cx="8852084" cy="1955984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96178B8-FC86-2DCD-7E79-DEF8968C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29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8763" y="2139367"/>
            <a:ext cx="1197958" cy="1173830"/>
            <a:chOff x="1104567" y="1934217"/>
            <a:chExt cx="2052746" cy="2011402"/>
          </a:xfrm>
        </p:grpSpPr>
        <p:sp>
          <p:nvSpPr>
            <p:cNvPr id="11" name="Oval 10"/>
            <p:cNvSpPr/>
            <p:nvPr/>
          </p:nvSpPr>
          <p:spPr>
            <a:xfrm>
              <a:off x="1104567" y="1934217"/>
              <a:ext cx="2052746" cy="20114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it-IT" sz="3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/>
                <p:cNvSpPr/>
                <p:nvPr/>
              </p:nvSpPr>
              <p:spPr>
                <a:xfrm>
                  <a:off x="1774822" y="3105004"/>
                  <a:ext cx="712237" cy="71223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2" name="Oval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4822" y="3105004"/>
                  <a:ext cx="712237" cy="712237"/>
                </a:xfrm>
                <a:prstGeom prst="ellipse">
                  <a:avLst/>
                </a:prstGeom>
                <a:blipFill rotWithShape="0">
                  <a:blip r:embed="rId3"/>
                  <a:stretch>
                    <a:fillRect l="-4110" b="-13889"/>
                  </a:stretch>
                </a:blipFill>
                <a:ln>
                  <a:solidFill>
                    <a:srgbClr val="92D05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 rot="2133737" flipH="1">
              <a:off x="1923223" y="2418525"/>
              <a:ext cx="1080689" cy="419130"/>
              <a:chOff x="2856975" y="2759743"/>
              <a:chExt cx="2607154" cy="1011146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565350" y="3058520"/>
                <a:ext cx="1042996" cy="474428"/>
              </a:xfrm>
              <a:custGeom>
                <a:avLst/>
                <a:gdLst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55495 h 755495"/>
                  <a:gd name="connsiteX1" fmla="*/ 205274 w 1371600"/>
                  <a:gd name="connsiteY1" fmla="*/ 65030 h 755495"/>
                  <a:gd name="connsiteX2" fmla="*/ 438539 w 1371600"/>
                  <a:gd name="connsiteY2" fmla="*/ 690181 h 755495"/>
                  <a:gd name="connsiteX3" fmla="*/ 223935 w 1371600"/>
                  <a:gd name="connsiteY3" fmla="*/ 671520 h 755495"/>
                  <a:gd name="connsiteX4" fmla="*/ 531845 w 1371600"/>
                  <a:gd name="connsiteY4" fmla="*/ 37038 h 755495"/>
                  <a:gd name="connsiteX5" fmla="*/ 765110 w 1371600"/>
                  <a:gd name="connsiteY5" fmla="*/ 662189 h 755495"/>
                  <a:gd name="connsiteX6" fmla="*/ 559837 w 1371600"/>
                  <a:gd name="connsiteY6" fmla="*/ 652859 h 755495"/>
                  <a:gd name="connsiteX7" fmla="*/ 905070 w 1371600"/>
                  <a:gd name="connsiteY7" fmla="*/ 37038 h 755495"/>
                  <a:gd name="connsiteX8" fmla="*/ 1101012 w 1371600"/>
                  <a:gd name="connsiteY8" fmla="*/ 615536 h 755495"/>
                  <a:gd name="connsiteX9" fmla="*/ 895739 w 1371600"/>
                  <a:gd name="connsiteY9" fmla="*/ 615536 h 755495"/>
                  <a:gd name="connsiteX10" fmla="*/ 1194319 w 1371600"/>
                  <a:gd name="connsiteY10" fmla="*/ 46369 h 755495"/>
                  <a:gd name="connsiteX11" fmla="*/ 1371600 w 1371600"/>
                  <a:gd name="connsiteY11" fmla="*/ 512900 h 755495"/>
                  <a:gd name="connsiteX0" fmla="*/ 0 w 1371600"/>
                  <a:gd name="connsiteY0" fmla="*/ 755495 h 778993"/>
                  <a:gd name="connsiteX1" fmla="*/ 205274 w 1371600"/>
                  <a:gd name="connsiteY1" fmla="*/ 65030 h 778993"/>
                  <a:gd name="connsiteX2" fmla="*/ 438539 w 1371600"/>
                  <a:gd name="connsiteY2" fmla="*/ 690181 h 778993"/>
                  <a:gd name="connsiteX3" fmla="*/ 223935 w 1371600"/>
                  <a:gd name="connsiteY3" fmla="*/ 671520 h 778993"/>
                  <a:gd name="connsiteX4" fmla="*/ 531845 w 1371600"/>
                  <a:gd name="connsiteY4" fmla="*/ 37038 h 778993"/>
                  <a:gd name="connsiteX5" fmla="*/ 765110 w 1371600"/>
                  <a:gd name="connsiteY5" fmla="*/ 662189 h 778993"/>
                  <a:gd name="connsiteX6" fmla="*/ 559837 w 1371600"/>
                  <a:gd name="connsiteY6" fmla="*/ 652859 h 778993"/>
                  <a:gd name="connsiteX7" fmla="*/ 905070 w 1371600"/>
                  <a:gd name="connsiteY7" fmla="*/ 37038 h 778993"/>
                  <a:gd name="connsiteX8" fmla="*/ 1101012 w 1371600"/>
                  <a:gd name="connsiteY8" fmla="*/ 615536 h 778993"/>
                  <a:gd name="connsiteX9" fmla="*/ 895739 w 1371600"/>
                  <a:gd name="connsiteY9" fmla="*/ 615536 h 778993"/>
                  <a:gd name="connsiteX10" fmla="*/ 1194319 w 1371600"/>
                  <a:gd name="connsiteY10" fmla="*/ 46369 h 778993"/>
                  <a:gd name="connsiteX11" fmla="*/ 1371600 w 1371600"/>
                  <a:gd name="connsiteY11" fmla="*/ 512900 h 778993"/>
                  <a:gd name="connsiteX0" fmla="*/ 0 w 1371600"/>
                  <a:gd name="connsiteY0" fmla="*/ 755495 h 775053"/>
                  <a:gd name="connsiteX1" fmla="*/ 205274 w 1371600"/>
                  <a:gd name="connsiteY1" fmla="*/ 65030 h 775053"/>
                  <a:gd name="connsiteX2" fmla="*/ 438539 w 1371600"/>
                  <a:gd name="connsiteY2" fmla="*/ 690181 h 775053"/>
                  <a:gd name="connsiteX3" fmla="*/ 223935 w 1371600"/>
                  <a:gd name="connsiteY3" fmla="*/ 671520 h 775053"/>
                  <a:gd name="connsiteX4" fmla="*/ 531845 w 1371600"/>
                  <a:gd name="connsiteY4" fmla="*/ 37038 h 775053"/>
                  <a:gd name="connsiteX5" fmla="*/ 765110 w 1371600"/>
                  <a:gd name="connsiteY5" fmla="*/ 662189 h 775053"/>
                  <a:gd name="connsiteX6" fmla="*/ 559837 w 1371600"/>
                  <a:gd name="connsiteY6" fmla="*/ 652859 h 775053"/>
                  <a:gd name="connsiteX7" fmla="*/ 905070 w 1371600"/>
                  <a:gd name="connsiteY7" fmla="*/ 37038 h 775053"/>
                  <a:gd name="connsiteX8" fmla="*/ 1101012 w 1371600"/>
                  <a:gd name="connsiteY8" fmla="*/ 615536 h 775053"/>
                  <a:gd name="connsiteX9" fmla="*/ 895739 w 1371600"/>
                  <a:gd name="connsiteY9" fmla="*/ 615536 h 775053"/>
                  <a:gd name="connsiteX10" fmla="*/ 1194319 w 1371600"/>
                  <a:gd name="connsiteY10" fmla="*/ 46369 h 775053"/>
                  <a:gd name="connsiteX11" fmla="*/ 1371600 w 1371600"/>
                  <a:gd name="connsiteY11" fmla="*/ 512900 h 775053"/>
                  <a:gd name="connsiteX0" fmla="*/ 0 w 1371600"/>
                  <a:gd name="connsiteY0" fmla="*/ 756520 h 776078"/>
                  <a:gd name="connsiteX1" fmla="*/ 205274 w 1371600"/>
                  <a:gd name="connsiteY1" fmla="*/ 66055 h 776078"/>
                  <a:gd name="connsiteX2" fmla="*/ 438539 w 1371600"/>
                  <a:gd name="connsiteY2" fmla="*/ 691206 h 776078"/>
                  <a:gd name="connsiteX3" fmla="*/ 223935 w 1371600"/>
                  <a:gd name="connsiteY3" fmla="*/ 672545 h 776078"/>
                  <a:gd name="connsiteX4" fmla="*/ 531845 w 1371600"/>
                  <a:gd name="connsiteY4" fmla="*/ 38063 h 776078"/>
                  <a:gd name="connsiteX5" fmla="*/ 765110 w 1371600"/>
                  <a:gd name="connsiteY5" fmla="*/ 663214 h 776078"/>
                  <a:gd name="connsiteX6" fmla="*/ 559837 w 1371600"/>
                  <a:gd name="connsiteY6" fmla="*/ 653884 h 776078"/>
                  <a:gd name="connsiteX7" fmla="*/ 905070 w 1371600"/>
                  <a:gd name="connsiteY7" fmla="*/ 38063 h 776078"/>
                  <a:gd name="connsiteX8" fmla="*/ 1101012 w 1371600"/>
                  <a:gd name="connsiteY8" fmla="*/ 616561 h 776078"/>
                  <a:gd name="connsiteX9" fmla="*/ 895739 w 1371600"/>
                  <a:gd name="connsiteY9" fmla="*/ 616561 h 776078"/>
                  <a:gd name="connsiteX10" fmla="*/ 1194319 w 1371600"/>
                  <a:gd name="connsiteY10" fmla="*/ 47394 h 776078"/>
                  <a:gd name="connsiteX11" fmla="*/ 1371600 w 1371600"/>
                  <a:gd name="connsiteY11" fmla="*/ 513925 h 776078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1600" h="773138">
                    <a:moveTo>
                      <a:pt x="0" y="753580"/>
                    </a:moveTo>
                    <a:cubicBezTo>
                      <a:pt x="68425" y="523425"/>
                      <a:pt x="132184" y="74001"/>
                      <a:pt x="205274" y="63115"/>
                    </a:cubicBezTo>
                    <a:cubicBezTo>
                      <a:pt x="278364" y="52229"/>
                      <a:pt x="515026" y="605037"/>
                      <a:pt x="438539" y="688266"/>
                    </a:cubicBezTo>
                    <a:cubicBezTo>
                      <a:pt x="362052" y="771495"/>
                      <a:pt x="285567" y="728004"/>
                      <a:pt x="223935" y="669605"/>
                    </a:cubicBezTo>
                    <a:cubicBezTo>
                      <a:pt x="162303" y="611206"/>
                      <a:pt x="454090" y="-173261"/>
                      <a:pt x="531845" y="35123"/>
                    </a:cubicBezTo>
                    <a:lnTo>
                      <a:pt x="765110" y="660274"/>
                    </a:lnTo>
                    <a:cubicBezTo>
                      <a:pt x="769775" y="762911"/>
                      <a:pt x="444759" y="856218"/>
                      <a:pt x="559837" y="650944"/>
                    </a:cubicBezTo>
                    <a:lnTo>
                      <a:pt x="905070" y="35123"/>
                    </a:lnTo>
                    <a:cubicBezTo>
                      <a:pt x="995266" y="28903"/>
                      <a:pt x="1179339" y="531626"/>
                      <a:pt x="1101012" y="613621"/>
                    </a:cubicBezTo>
                    <a:cubicBezTo>
                      <a:pt x="1022685" y="695616"/>
                      <a:pt x="959211" y="673253"/>
                      <a:pt x="895739" y="613621"/>
                    </a:cubicBezTo>
                    <a:cubicBezTo>
                      <a:pt x="832267" y="553989"/>
                      <a:pt x="1135225" y="-111056"/>
                      <a:pt x="1194319" y="44454"/>
                    </a:cubicBezTo>
                    <a:lnTo>
                      <a:pt x="1371600" y="510985"/>
                    </a:ln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Oval 14"/>
                  <p:cNvSpPr/>
                  <p:nvPr/>
                </p:nvSpPr>
                <p:spPr>
                  <a:xfrm>
                    <a:off x="2856975" y="2791175"/>
                    <a:ext cx="979714" cy="979714"/>
                  </a:xfrm>
                  <a:prstGeom prst="ellipse">
                    <a:avLst/>
                  </a:prstGeom>
                  <a:solidFill>
                    <a:srgbClr val="FF66CC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5" name="Oval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56975" y="2791175"/>
                    <a:ext cx="979714" cy="979714"/>
                  </a:xfrm>
                  <a:prstGeom prst="ellipse">
                    <a:avLst/>
                  </a:prstGeom>
                  <a:blipFill rotWithShape="0">
                    <a:blip r:embed="rId4"/>
                    <a:stretch>
                      <a:fillRect l="-53488" t="-16279" r="-44186" b="-44186"/>
                    </a:stretch>
                  </a:blipFill>
                  <a:ln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Oval 15"/>
                  <p:cNvSpPr/>
                  <p:nvPr/>
                </p:nvSpPr>
                <p:spPr>
                  <a:xfrm>
                    <a:off x="4484414" y="2759743"/>
                    <a:ext cx="979715" cy="97971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6" name="Oval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4414" y="2759743"/>
                    <a:ext cx="979715" cy="979715"/>
                  </a:xfrm>
                  <a:prstGeom prst="ellipse">
                    <a:avLst/>
                  </a:prstGeom>
                  <a:blipFill rotWithShape="0">
                    <a:blip r:embed="rId5"/>
                    <a:stretch>
                      <a:fillRect l="-25581" t="-2273" b="-9091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/>
                <p:cNvSpPr/>
                <p:nvPr/>
              </p:nvSpPr>
              <p:spPr>
                <a:xfrm>
                  <a:off x="1239448" y="2400238"/>
                  <a:ext cx="702676" cy="702676"/>
                </a:xfrm>
                <a:prstGeom prst="ellipse">
                  <a:avLst/>
                </a:prstGeom>
                <a:solidFill>
                  <a:srgbClr val="33CC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7" name="Oval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9448" y="2400238"/>
                  <a:ext cx="702676" cy="702676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r="-30556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12740" y="2158305"/>
                <a:ext cx="3824701" cy="154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0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000" b="1" dirty="0">
                  <a:solidFill>
                    <a:srgbClr val="0000FF"/>
                  </a:solidFill>
                </a:endParaRPr>
              </a:p>
              <a:p>
                <a:r>
                  <a:rPr lang="it-IT" sz="20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740" y="2158305"/>
                <a:ext cx="3824701" cy="1546770"/>
              </a:xfrm>
              <a:prstGeom prst="rect">
                <a:avLst/>
              </a:prstGeom>
              <a:blipFill rotWithShape="0">
                <a:blip r:embed="rId7"/>
                <a:stretch>
                  <a:fillRect l="-1754" t="-11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4"/>
            <a:ext cx="3284613" cy="25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9439" y="1242058"/>
                <a:ext cx="4282904" cy="647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Constituent gluon (quasiparticle excitation),</a:t>
                </a:r>
                <a:br>
                  <a:rPr lang="it-IT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, 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39" y="1242058"/>
                <a:ext cx="4282904" cy="647228"/>
              </a:xfrm>
              <a:prstGeom prst="rect">
                <a:avLst/>
              </a:prstGeom>
              <a:blipFill rotWithShape="0">
                <a:blip r:embed="rId9"/>
                <a:stretch>
                  <a:fillRect l="-1282" t="-5660" r="-570" b="-15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0" y="3936011"/>
            <a:ext cx="3747241" cy="26267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39" y="3936011"/>
            <a:ext cx="3747241" cy="2619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21" y="4313943"/>
            <a:ext cx="306911" cy="3069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49" y="4290494"/>
            <a:ext cx="306911" cy="3069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r="2841" b="36544"/>
          <a:stretch/>
        </p:blipFill>
        <p:spPr>
          <a:xfrm>
            <a:off x="6322979" y="756312"/>
            <a:ext cx="991491" cy="2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70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</p:spTree>
    <p:extLst>
      <p:ext uri="{BB962C8B-B14F-4D97-AF65-F5344CB8AC3E}">
        <p14:creationId xmlns:p14="http://schemas.microsoft.com/office/powerpoint/2010/main" val="1772137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9861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BE8F4-B690-61B7-CD2C-4D6C81BA111A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0757BA-3016-3710-CE6C-8D83BD55523C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F988B-185F-16DB-B3CC-01DE8820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241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113665" y="1128120"/>
            <a:ext cx="1111073" cy="369332"/>
            <a:chOff x="7691495" y="972477"/>
            <a:chExt cx="1111073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9588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7811992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Primakoff X 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Using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from Belle, one can get predictions for Primakoff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Makes use of ion targets, </a:t>
                </a:r>
                <a:br>
                  <a:rPr lang="it-IT" sz="2200" dirty="0"/>
                </a:br>
                <a:r>
                  <a:rPr lang="it-IT" sz="2200" dirty="0"/>
                  <a:t>enhancement of cross sections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blipFill rotWithShape="0">
                <a:blip r:embed="rId2"/>
                <a:stretch>
                  <a:fillRect l="-1415" t="-2389" r="-435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8" y="1363610"/>
            <a:ext cx="2923264" cy="3720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27" y="2758856"/>
            <a:ext cx="3944630" cy="37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6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294857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Top-down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(within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quation"/>
              <p:cNvSpPr txBox="1"/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39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ar-AE"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  <m:r>
                        <a:rPr lang="ar-AE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sz="2391" dirty="0"/>
              </a:p>
            </p:txBody>
          </p:sp>
        </mc:Choice>
        <mc:Fallback xmlns="">
          <p:sp>
            <p:nvSpPr>
              <p:cNvPr id="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quation"/>
              <p:cNvSpPr txBox="1"/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87" dirty="0"/>
              </a:p>
            </p:txBody>
          </p:sp>
        </mc:Choice>
        <mc:Fallback xmlns="">
          <p:sp>
            <p:nvSpPr>
              <p:cNvPr id="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2057" t="-9859" r="-1108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4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B0785A2A-951A-0035-4574-84FB6E16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22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715" t="-10000" r="-66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/>
              <p:cNvSpPr txBox="1"/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sz="246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2461" dirty="0"/>
              </a:p>
            </p:txBody>
          </p:sp>
        </mc:Choice>
        <mc:Fallback xmlns="">
          <p:sp>
            <p:nvSpPr>
              <p:cNvPr id="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assume VMD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(Novikov &amp; Shifman)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26" t="-8197" r="-48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Caveat 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only known times the leptonic 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8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C09B8269-6B59-0F14-F9CC-B5371E5B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24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6460" r="8893" b="21579"/>
          <a:stretch/>
        </p:blipFill>
        <p:spPr>
          <a:xfrm>
            <a:off x="335560" y="1049482"/>
            <a:ext cx="4236440" cy="2507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5479" y="1106155"/>
            <a:ext cx="1617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/>
              <a:t>Data from H1</a:t>
            </a:r>
            <a:br>
              <a:rPr lang="it-IT" dirty="0"/>
            </a:br>
            <a:r>
              <a:rPr lang="it-IT" dirty="0"/>
              <a:t>hep-ex/971112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57244358-A1ED-1744-C18E-0203D652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338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2487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9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950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9106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Glueballs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" y="2024743"/>
            <a:ext cx="3563179" cy="40868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7101" r="16163" b="21053"/>
          <a:stretch/>
        </p:blipFill>
        <p:spPr>
          <a:xfrm>
            <a:off x="4842588" y="2024743"/>
            <a:ext cx="3844212" cy="4139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>
            <a:off x="1567235" y="1157301"/>
            <a:ext cx="6009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clearest</a:t>
            </a:r>
            <a:r>
              <a:rPr lang="it-IT" sz="2200" dirty="0"/>
              <a:t> sign of confinement in pure Yang-Mills</a:t>
            </a:r>
            <a:br>
              <a:rPr lang="it-IT" sz="2200" dirty="0"/>
            </a:br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worst</a:t>
            </a:r>
            <a:r>
              <a:rPr lang="it-IT" sz="2200" dirty="0"/>
              <a:t> state to search in real life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1094" y="4861249"/>
            <a:ext cx="258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Morningstar and Peardon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PRD60, 034509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26113" y="546521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Gregory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JHEP1210, 170</a:t>
            </a:r>
          </a:p>
        </p:txBody>
      </p:sp>
    </p:spTree>
    <p:extLst>
      <p:ext uri="{BB962C8B-B14F-4D97-AF65-F5344CB8AC3E}">
        <p14:creationId xmlns:p14="http://schemas.microsoft.com/office/powerpoint/2010/main" val="29910211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637343"/>
            <a:ext cx="9144000" cy="422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solidFill>
                      <a:schemeClr val="bg1">
                        <a:lumMod val="50000"/>
                      </a:schemeClr>
                    </a:solidFill>
                  </a:rPr>
                  <a:t>A. Pilloni – Amplitude analysis of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458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4753518" y="2670910"/>
            <a:ext cx="4390482" cy="4028311"/>
            <a:chOff x="1714499" y="1866900"/>
            <a:chExt cx="5715001" cy="4712648"/>
          </a:xfrm>
        </p:grpSpPr>
        <p:sp>
          <p:nvSpPr>
            <p:cNvPr id="36" name="Rectangle 35"/>
            <p:cNvSpPr/>
            <p:nvPr/>
          </p:nvSpPr>
          <p:spPr>
            <a:xfrm>
              <a:off x="1714499" y="1866900"/>
              <a:ext cx="5715001" cy="4712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592" r="4157" b="51250"/>
            <a:stretch/>
          </p:blipFill>
          <p:spPr>
            <a:xfrm>
              <a:off x="1714500" y="1866900"/>
              <a:ext cx="5715000" cy="31655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" t="2216" r="2612" b="67326"/>
            <a:stretch/>
          </p:blipFill>
          <p:spPr>
            <a:xfrm>
              <a:off x="1933575" y="5015099"/>
              <a:ext cx="5495925" cy="156444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833" y="2703552"/>
            <a:ext cx="4741101" cy="3995670"/>
            <a:chOff x="161608" y="1098852"/>
            <a:chExt cx="6061910" cy="50113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" b="51319"/>
            <a:stretch/>
          </p:blipFill>
          <p:spPr>
            <a:xfrm>
              <a:off x="161608" y="1098852"/>
              <a:ext cx="5937569" cy="33385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r="8289" b="68489"/>
            <a:stretch/>
          </p:blipFill>
          <p:spPr>
            <a:xfrm>
              <a:off x="161608" y="4448502"/>
              <a:ext cx="6061910" cy="1661663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09" y="2808563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/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wave</a:t>
                </a:r>
                <a:r>
                  <a:rPr lang="it-IT" dirty="0"/>
                  <a:t> by BESIII to use the information </a:t>
                </a:r>
                <a:r>
                  <a:rPr lang="it-IT" dirty="0" err="1"/>
                  <a:t>about</a:t>
                </a:r>
                <a:r>
                  <a:rPr lang="it-IT" dirty="0"/>
                  <a:t> </a:t>
                </a:r>
                <a:r>
                  <a:rPr lang="it-IT" dirty="0" err="1"/>
                  <a:t>their</a:t>
                </a:r>
                <a:r>
                  <a:rPr lang="it-IT" dirty="0"/>
                  <a:t> relative </a:t>
                </a:r>
                <a:r>
                  <a:rPr lang="it-IT" dirty="0" err="1"/>
                  <a:t>phase</a:t>
                </a:r>
                <a:r>
                  <a:rPr lang="it-IT" dirty="0"/>
                  <a:t>.</a:t>
                </a:r>
              </a:p>
              <a:p>
                <a:endParaRPr lang="it-IT" dirty="0"/>
              </a:p>
              <a:p>
                <a:r>
                  <a:rPr lang="it-IT" dirty="0"/>
                  <a:t>The D-</a:t>
                </a:r>
                <a:r>
                  <a:rPr lang="it-IT" dirty="0" err="1"/>
                  <a:t>wave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populated</a:t>
                </a:r>
                <a:r>
                  <a:rPr lang="it-IT" dirty="0"/>
                  <a:t> by </a:t>
                </a:r>
                <a:r>
                  <a:rPr lang="it-IT" dirty="0" err="1"/>
                  <a:t>two</a:t>
                </a:r>
                <a:r>
                  <a:rPr lang="it-IT" dirty="0"/>
                  <a:t> </a:t>
                </a:r>
                <a:r>
                  <a:rPr lang="it-IT" dirty="0" err="1"/>
                  <a:t>almost</a:t>
                </a:r>
                <a:r>
                  <a:rPr lang="it-IT" dirty="0"/>
                  <a:t> </a:t>
                </a:r>
                <a:r>
                  <a:rPr lang="it-IT" dirty="0" err="1"/>
                  <a:t>elastic</a:t>
                </a:r>
                <a:r>
                  <a:rPr lang="it-IT" dirty="0"/>
                  <a:t> </a:t>
                </a:r>
                <a:r>
                  <a:rPr lang="it-IT" dirty="0" err="1"/>
                  <a:t>resonances</a:t>
                </a:r>
                <a:r>
                  <a:rPr lang="it-IT" dirty="0"/>
                  <a:t>: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1270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1525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blipFill>
                <a:blip r:embed="rId10"/>
                <a:stretch>
                  <a:fillRect l="-636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/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1270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blipFill>
                <a:blip r:embed="rId11"/>
                <a:stretch>
                  <a:fillRect l="-1622"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/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1525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blipFill>
                <a:blip r:embed="rId12"/>
                <a:stretch>
                  <a:fillRect l="-1622" r="-2703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142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Quark-</a:t>
            </a:r>
            <a:r>
              <a:rPr lang="it-IT" dirty="0" err="1">
                <a:solidFill>
                  <a:srgbClr val="FF0000"/>
                </a:solidFill>
              </a:rPr>
              <a:t>level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calculations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Quark models, DSE, </a:t>
            </a:r>
            <a:r>
              <a:rPr lang="it-IT" dirty="0" err="1">
                <a:solidFill>
                  <a:schemeClr val="tx1"/>
                </a:solidFill>
              </a:rPr>
              <a:t>pNRQCD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Hybrids</a:t>
            </a:r>
            <a:r>
              <a:rPr lang="it-IT" dirty="0">
                <a:solidFill>
                  <a:schemeClr val="tx1"/>
                </a:solidFill>
              </a:rPr>
              <a:t>, ...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Spectrum </a:t>
            </a:r>
            <a:r>
              <a:rPr lang="it-IT" dirty="0" err="1">
                <a:solidFill>
                  <a:schemeClr val="tx1"/>
                </a:solidFill>
              </a:rPr>
              <a:t>generally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calculated</a:t>
            </a:r>
            <a:r>
              <a:rPr lang="it-IT" dirty="0">
                <a:solidFill>
                  <a:schemeClr val="tx1"/>
                </a:solidFill>
              </a:rPr>
              <a:t>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</a:rPr>
              <a:t>Comprehensive picture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Hadron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level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calculations</a:t>
            </a:r>
            <a:r>
              <a:rPr lang="it-IT" dirty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/>
                </a:solidFill>
              </a:rPr>
              <a:t>Microscopic</a:t>
            </a:r>
            <a:r>
              <a:rPr lang="it-IT" dirty="0">
                <a:solidFill>
                  <a:schemeClr val="tx1"/>
                </a:solidFill>
              </a:rPr>
              <a:t> models </a:t>
            </a:r>
            <a:r>
              <a:rPr lang="it-IT" dirty="0" err="1">
                <a:solidFill>
                  <a:schemeClr val="tx1"/>
                </a:solidFill>
              </a:rPr>
              <a:t>inspired</a:t>
            </a:r>
            <a:r>
              <a:rPr lang="it-IT" dirty="0">
                <a:solidFill>
                  <a:schemeClr val="tx1"/>
                </a:solidFill>
              </a:rPr>
              <a:t> to EFT + </a:t>
            </a:r>
            <a:r>
              <a:rPr lang="it-IT" dirty="0" err="1">
                <a:solidFill>
                  <a:schemeClr val="tx1"/>
                </a:solidFill>
              </a:rPr>
              <a:t>Unitarization</a:t>
            </a: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Compact </a:t>
            </a:r>
            <a:r>
              <a:rPr lang="it-IT" dirty="0" err="1">
                <a:solidFill>
                  <a:schemeClr val="tx1"/>
                </a:solidFill>
              </a:rPr>
              <a:t>states</a:t>
            </a:r>
            <a:r>
              <a:rPr lang="it-IT" dirty="0">
                <a:solidFill>
                  <a:schemeClr val="tx1"/>
                </a:solidFill>
              </a:rPr>
              <a:t> vs.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>
                <a:solidFill>
                  <a:schemeClr val="tx1"/>
                </a:solidFill>
              </a:rPr>
              <a:t>ase-by-case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Bottom-up </a:t>
            </a:r>
            <a:r>
              <a:rPr lang="it-IT" sz="3600" dirty="0" err="1"/>
              <a:t>approach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generic amplitudes</a:t>
            </a:r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9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-Matrix principles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 at the frontier of theory and experiment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Lorentz, discrete &amp; global symmetries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These are </a:t>
            </a:r>
            <a:r>
              <a:rPr lang="it-IT" dirty="0">
                <a:solidFill>
                  <a:srgbClr val="3333FF"/>
                </a:solidFill>
              </a:rPr>
              <a:t>constraints</a:t>
            </a:r>
            <a:r>
              <a:rPr lang="it-IT" dirty="0"/>
              <a:t> the amplitudes have to satisfy, but </a:t>
            </a:r>
            <a:r>
              <a:rPr lang="it-IT" dirty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/>
          </a:p>
          <a:p>
            <a:r>
              <a:rPr lang="it-IT" dirty="0"/>
              <a:t>They can be imposed with an </a:t>
            </a:r>
            <a:r>
              <a:rPr lang="it-IT" dirty="0">
                <a:solidFill>
                  <a:srgbClr val="3333FF"/>
                </a:solidFill>
              </a:rPr>
              <a:t>increasing amount of rigor</a:t>
            </a:r>
            <a:r>
              <a:rPr lang="it-IT" dirty="0"/>
              <a:t>, to extract robust physics information</a:t>
            </a:r>
            <a:br>
              <a:rPr lang="it-IT" dirty="0"/>
            </a:br>
            <a:r>
              <a:rPr lang="it-IT" dirty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/>
              <a:t>The «background» phenomena can be effectively parameterized in a </a:t>
            </a:r>
            <a:r>
              <a:rPr lang="it-IT" dirty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1577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6090</Words>
  <Application>Microsoft Office PowerPoint</Application>
  <PresentationFormat>Presentazione su schermo (4:3)</PresentationFormat>
  <Paragraphs>749</Paragraphs>
  <Slides>67</Slides>
  <Notes>57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5" baseType="lpstr">
      <vt:lpstr>Arial</vt:lpstr>
      <vt:lpstr>Calibri</vt:lpstr>
      <vt:lpstr>Cambria</vt:lpstr>
      <vt:lpstr>Cambria Math</vt:lpstr>
      <vt:lpstr>Symbol</vt:lpstr>
      <vt:lpstr>Times New Roman</vt:lpstr>
      <vt:lpstr>Wingdings</vt:lpstr>
      <vt:lpstr>NewsPrint</vt:lpstr>
      <vt:lpstr>Hadron Spectroscopy  at the frontier of  theory and experiment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JPAC</dc:title>
  <dc:creator>Pillaus</dc:creator>
  <cp:lastModifiedBy>Alessandro Pilloni</cp:lastModifiedBy>
  <cp:revision>877</cp:revision>
  <dcterms:created xsi:type="dcterms:W3CDTF">2012-05-23T17:12:57Z</dcterms:created>
  <dcterms:modified xsi:type="dcterms:W3CDTF">2024-06-18T23:41:41Z</dcterms:modified>
</cp:coreProperties>
</file>